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4"/>
    <p:sldMasterId id="2147484101" r:id="rId5"/>
    <p:sldMasterId id="2147484145" r:id="rId6"/>
    <p:sldMasterId id="2147484161" r:id="rId7"/>
    <p:sldMasterId id="2147484166" r:id="rId8"/>
    <p:sldMasterId id="2147484172" r:id="rId9"/>
    <p:sldMasterId id="2147484206" r:id="rId10"/>
    <p:sldMasterId id="2147484209" r:id="rId11"/>
    <p:sldMasterId id="2147484214" r:id="rId12"/>
    <p:sldMasterId id="2147484238" r:id="rId13"/>
    <p:sldMasterId id="2147484308" r:id="rId14"/>
    <p:sldMasterId id="2147484311" r:id="rId15"/>
    <p:sldMasterId id="2147484317" r:id="rId16"/>
  </p:sldMasterIdLst>
  <p:notesMasterIdLst>
    <p:notesMasterId r:id="rId27"/>
  </p:notesMasterIdLst>
  <p:sldIdLst>
    <p:sldId id="651" r:id="rId17"/>
    <p:sldId id="652" r:id="rId18"/>
    <p:sldId id="653" r:id="rId19"/>
    <p:sldId id="654" r:id="rId20"/>
    <p:sldId id="655" r:id="rId21"/>
    <p:sldId id="656" r:id="rId22"/>
    <p:sldId id="657" r:id="rId23"/>
    <p:sldId id="658" r:id="rId24"/>
    <p:sldId id="659" r:id="rId25"/>
    <p:sldId id="660" r:id="rId26"/>
  </p:sldIdLst>
  <p:sldSz cx="9902825" cy="6858000"/>
  <p:notesSz cx="6735763" cy="9866313"/>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3119" userDrawn="1">
          <p15:clr>
            <a:srgbClr val="A4A3A4"/>
          </p15:clr>
        </p15:guide>
        <p15:guide id="3" orient="horz" userDrawn="1">
          <p15:clr>
            <a:srgbClr val="A4A3A4"/>
          </p15:clr>
        </p15:guide>
        <p15:guide id="4" orient="horz" pos="300">
          <p15:clr>
            <a:srgbClr val="A4A3A4"/>
          </p15:clr>
        </p15:guide>
        <p15:guide id="5" userDrawn="1">
          <p15:clr>
            <a:srgbClr val="A4A3A4"/>
          </p15:clr>
        </p15:guide>
        <p15:guide id="6" pos="6158">
          <p15:clr>
            <a:srgbClr val="A4A3A4"/>
          </p15:clr>
        </p15:guide>
        <p15:guide id="7" pos="80" userDrawn="1">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企画調査室" initials="t" lastIdx="1" clrIdx="0">
    <p:extLst>
      <p:ext uri="{19B8F6BF-5375-455C-9EA6-DF929625EA0E}">
        <p15:presenceInfo xmlns:p15="http://schemas.microsoft.com/office/powerpoint/2012/main" userId="企画調査室" providerId="None"/>
      </p:ext>
    </p:extLst>
  </p:cmAuthor>
  <p:cmAuthor id="2" name="石川　由美子" initials="石川　由美子" lastIdx="10" clrIdx="1">
    <p:extLst>
      <p:ext uri="{19B8F6BF-5375-455C-9EA6-DF929625EA0E}">
        <p15:presenceInfo xmlns:p15="http://schemas.microsoft.com/office/powerpoint/2012/main" userId="S-1-5-21-578014118-3277965579-1612801856-19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FFFFFF"/>
    <a:srgbClr val="CC0000"/>
    <a:srgbClr val="FFFFCC"/>
    <a:srgbClr val="C6D9F1"/>
    <a:srgbClr val="4F81BD"/>
    <a:srgbClr val="FF0066"/>
    <a:srgbClr val="FF643C"/>
    <a:srgbClr val="FF8C43"/>
    <a:srgbClr val="FF8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50" autoAdjust="0"/>
    <p:restoredTop sz="93110" autoAdjust="0"/>
  </p:normalViewPr>
  <p:slideViewPr>
    <p:cSldViewPr>
      <p:cViewPr varScale="1">
        <p:scale>
          <a:sx n="67" d="100"/>
          <a:sy n="67" d="100"/>
        </p:scale>
        <p:origin x="810" y="54"/>
      </p:cViewPr>
      <p:guideLst>
        <p:guide orient="horz" pos="4247"/>
        <p:guide pos="3119"/>
        <p:guide orient="horz"/>
        <p:guide orient="horz" pos="300"/>
        <p:guide/>
        <p:guide pos="6158"/>
        <p:guide pos="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36"/>
    </p:cViewPr>
  </p:sorterViewPr>
  <p:notesViewPr>
    <p:cSldViewPr>
      <p:cViewPr varScale="1">
        <p:scale>
          <a:sx n="51" d="100"/>
          <a:sy n="51" d="100"/>
        </p:scale>
        <p:origin x="-2958" y="-90"/>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slide" Target="slides/slide5.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idx="1"/>
          </p:nvPr>
        </p:nvSpPr>
        <p:spPr>
          <a:xfrm>
            <a:off x="3815575" y="0"/>
            <a:ext cx="2918621" cy="493237"/>
          </a:xfrm>
          <a:prstGeom prst="rect">
            <a:avLst/>
          </a:prstGeom>
        </p:spPr>
        <p:txBody>
          <a:bodyPr vert="horz" lIns="90629" tIns="45314" rIns="90629" bIns="45314" rtlCol="0"/>
          <a:lstStyle>
            <a:lvl1pPr algn="r" fontAlgn="auto">
              <a:spcBef>
                <a:spcPts val="0"/>
              </a:spcBef>
              <a:spcAft>
                <a:spcPts val="0"/>
              </a:spcAft>
              <a:defRPr sz="1200">
                <a:latin typeface="+mn-lt"/>
                <a:ea typeface="+mn-ea"/>
              </a:defRPr>
            </a:lvl1pPr>
          </a:lstStyle>
          <a:p>
            <a:pPr>
              <a:defRPr/>
            </a:pPr>
            <a:fld id="{B91A2391-8EFE-450D-93B3-8677832C64C1}" type="datetimeFigureOut">
              <a:rPr lang="ja-JP" altLang="en-US"/>
              <a:pPr>
                <a:defRPr/>
              </a:pPr>
              <a:t>2018/5/15</a:t>
            </a:fld>
            <a:endParaRPr lang="ja-JP" altLang="en-US"/>
          </a:p>
        </p:txBody>
      </p:sp>
      <p:sp>
        <p:nvSpPr>
          <p:cNvPr id="4" name="スライド イメージ プレースホルダー 3"/>
          <p:cNvSpPr>
            <a:spLocks noGrp="1" noRot="1" noChangeAspect="1"/>
          </p:cNvSpPr>
          <p:nvPr>
            <p:ph type="sldImg" idx="2"/>
          </p:nvPr>
        </p:nvSpPr>
        <p:spPr>
          <a:xfrm>
            <a:off x="698500" y="741363"/>
            <a:ext cx="5338763" cy="3697287"/>
          </a:xfrm>
          <a:prstGeom prst="rect">
            <a:avLst/>
          </a:prstGeom>
          <a:noFill/>
          <a:ln w="12700">
            <a:solidFill>
              <a:prstClr val="black"/>
            </a:solidFill>
          </a:ln>
        </p:spPr>
        <p:txBody>
          <a:bodyPr vert="horz" lIns="90629" tIns="45314" rIns="90629" bIns="45314" rtlCol="0" anchor="ctr"/>
          <a:lstStyle/>
          <a:p>
            <a:pPr lvl="0"/>
            <a:endParaRPr lang="ja-JP" altLang="en-US" noProof="0"/>
          </a:p>
        </p:txBody>
      </p:sp>
      <p:sp>
        <p:nvSpPr>
          <p:cNvPr id="5" name="ノート プレースホルダー 4"/>
          <p:cNvSpPr>
            <a:spLocks noGrp="1"/>
          </p:cNvSpPr>
          <p:nvPr>
            <p:ph type="body" sz="quarter" idx="3"/>
          </p:nvPr>
        </p:nvSpPr>
        <p:spPr>
          <a:xfrm>
            <a:off x="673891" y="4686540"/>
            <a:ext cx="5387982" cy="4439132"/>
          </a:xfrm>
          <a:prstGeom prst="rect">
            <a:avLst/>
          </a:prstGeom>
        </p:spPr>
        <p:txBody>
          <a:bodyPr vert="horz" lIns="90629" tIns="45314" rIns="90629" bIns="4531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4" y="9371503"/>
            <a:ext cx="2918621" cy="493236"/>
          </a:xfrm>
          <a:prstGeom prst="rect">
            <a:avLst/>
          </a:prstGeom>
        </p:spPr>
        <p:txBody>
          <a:bodyPr vert="horz" lIns="90629" tIns="45314" rIns="90629" bIns="45314"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5575" y="9371503"/>
            <a:ext cx="2918621" cy="493236"/>
          </a:xfrm>
          <a:prstGeom prst="rect">
            <a:avLst/>
          </a:prstGeom>
        </p:spPr>
        <p:txBody>
          <a:bodyPr vert="horz" lIns="90629" tIns="45314" rIns="90629" bIns="45314" rtlCol="0" anchor="b"/>
          <a:lstStyle>
            <a:lvl1pPr algn="r" fontAlgn="auto">
              <a:spcBef>
                <a:spcPts val="0"/>
              </a:spcBef>
              <a:spcAft>
                <a:spcPts val="0"/>
              </a:spcAft>
              <a:defRPr sz="1200">
                <a:latin typeface="+mn-lt"/>
                <a:ea typeface="+mn-ea"/>
              </a:defRPr>
            </a:lvl1pPr>
          </a:lstStyle>
          <a:p>
            <a:pPr>
              <a:defRPr/>
            </a:pPr>
            <a:fld id="{35FF716C-7C63-4423-90B8-168BB37A3B9D}" type="slidenum">
              <a:rPr lang="ja-JP" altLang="en-US"/>
              <a:pPr>
                <a:defRPr/>
              </a:pPr>
              <a:t>‹#›</a:t>
            </a:fld>
            <a:endParaRPr lang="ja-JP" altLang="en-US"/>
          </a:p>
        </p:txBody>
      </p:sp>
      <p:sp>
        <p:nvSpPr>
          <p:cNvPr id="8" name="ヘッダー プレースホルダー 7"/>
          <p:cNvSpPr>
            <a:spLocks noGrp="1"/>
          </p:cNvSpPr>
          <p:nvPr>
            <p:ph type="hdr" sz="quarter"/>
          </p:nvPr>
        </p:nvSpPr>
        <p:spPr>
          <a:xfrm>
            <a:off x="4" y="0"/>
            <a:ext cx="2918621" cy="493237"/>
          </a:xfrm>
          <a:prstGeom prst="rect">
            <a:avLst/>
          </a:prstGeom>
        </p:spPr>
        <p:txBody>
          <a:bodyPr vert="horz" lIns="90629" tIns="45314" rIns="90629" bIns="45314" rtlCol="0"/>
          <a:lstStyle>
            <a:lvl1pPr algn="l" fontAlgn="auto">
              <a:spcBef>
                <a:spcPts val="0"/>
              </a:spcBef>
              <a:spcAft>
                <a:spcPts val="0"/>
              </a:spcAft>
              <a:defRPr sz="1200">
                <a:latin typeface="+mn-lt"/>
                <a:ea typeface="+mn-ea"/>
              </a:defRPr>
            </a:lvl1pPr>
          </a:lstStyle>
          <a:p>
            <a:pPr>
              <a:defRPr/>
            </a:pPr>
            <a:endParaRPr lang="ja-JP" altLang="en-US"/>
          </a:p>
        </p:txBody>
      </p:sp>
    </p:spTree>
    <p:extLst>
      <p:ext uri="{BB962C8B-B14F-4D97-AF65-F5344CB8AC3E}">
        <p14:creationId xmlns:p14="http://schemas.microsoft.com/office/powerpoint/2010/main" val="44386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スライド イメージ プレースホルダー 1"/>
          <p:cNvSpPr>
            <a:spLocks noGrp="1" noRot="1" noChangeAspect="1" noTextEdit="1"/>
          </p:cNvSpPr>
          <p:nvPr>
            <p:ph type="sldImg"/>
          </p:nvPr>
        </p:nvSpPr>
        <p:spPr bwMode="auto">
          <a:xfrm>
            <a:off x="428625" y="800100"/>
            <a:ext cx="5759450" cy="3989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9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6486" indent="-283264"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3056"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6278"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39501"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2723"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5945"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99168"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2390"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06445" eaLnBrk="1" fontAlgn="base" hangingPunct="1">
              <a:spcBef>
                <a:spcPct val="0"/>
              </a:spcBef>
              <a:spcAft>
                <a:spcPct val="0"/>
              </a:spcAft>
              <a:defRPr/>
            </a:pPr>
            <a:fld id="{763713DB-C849-48CA-B896-D964230A8206}" type="slidenum">
              <a:rPr lang="ja-JP" altLang="en-US">
                <a:solidFill>
                  <a:srgbClr val="000000"/>
                </a:solidFill>
                <a:latin typeface="Cambria" panose="02040503050406030204" pitchFamily="18" charset="0"/>
                <a:ea typeface="メイリオ" panose="020B0604030504040204" pitchFamily="50" charset="-128"/>
              </a:rPr>
              <a:pPr defTabSz="906445" eaLnBrk="1" fontAlgn="base" hangingPunct="1">
                <a:spcBef>
                  <a:spcPct val="0"/>
                </a:spcBef>
                <a:spcAft>
                  <a:spcPct val="0"/>
                </a:spcAft>
                <a:defRPr/>
              </a:pPr>
              <a:t>1</a:t>
            </a:fld>
            <a:endParaRPr lang="ja-JP" altLang="en-US">
              <a:solidFill>
                <a:srgbClr val="000000"/>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3012120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スライド イメージ プレースホルダー 1"/>
          <p:cNvSpPr>
            <a:spLocks noGrp="1" noRot="1" noChangeAspect="1" noTextEdit="1"/>
          </p:cNvSpPr>
          <p:nvPr>
            <p:ph type="sldImg"/>
          </p:nvPr>
        </p:nvSpPr>
        <p:spPr bwMode="auto">
          <a:xfrm>
            <a:off x="428625" y="800100"/>
            <a:ext cx="5759450" cy="3989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9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6486" indent="-283264"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3056"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6278"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39501"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2723"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5945"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99168"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2390"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06445" eaLnBrk="1" fontAlgn="base" hangingPunct="1">
              <a:spcBef>
                <a:spcPct val="0"/>
              </a:spcBef>
              <a:spcAft>
                <a:spcPct val="0"/>
              </a:spcAft>
              <a:defRPr/>
            </a:pPr>
            <a:fld id="{763713DB-C849-48CA-B896-D964230A8206}" type="slidenum">
              <a:rPr lang="ja-JP" altLang="en-US">
                <a:solidFill>
                  <a:srgbClr val="000000"/>
                </a:solidFill>
                <a:latin typeface="Cambria" panose="02040503050406030204" pitchFamily="18" charset="0"/>
                <a:ea typeface="メイリオ" panose="020B0604030504040204" pitchFamily="50" charset="-128"/>
              </a:rPr>
              <a:pPr defTabSz="906445" eaLnBrk="1" fontAlgn="base" hangingPunct="1">
                <a:spcBef>
                  <a:spcPct val="0"/>
                </a:spcBef>
                <a:spcAft>
                  <a:spcPct val="0"/>
                </a:spcAft>
                <a:defRPr/>
              </a:pPr>
              <a:t>4</a:t>
            </a:fld>
            <a:endParaRPr lang="ja-JP" altLang="en-US">
              <a:solidFill>
                <a:srgbClr val="000000"/>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3028379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スライド イメージ プレースホルダー 1"/>
          <p:cNvSpPr>
            <a:spLocks noGrp="1" noRot="1" noChangeAspect="1" noTextEdit="1"/>
          </p:cNvSpPr>
          <p:nvPr>
            <p:ph type="sldImg"/>
          </p:nvPr>
        </p:nvSpPr>
        <p:spPr bwMode="auto">
          <a:xfrm>
            <a:off x="428625" y="800100"/>
            <a:ext cx="5759450" cy="3989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9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6486" indent="-283264"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3056"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6278"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39501"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2723"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5945"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99168"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2390"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06445" eaLnBrk="1" fontAlgn="base" hangingPunct="1">
              <a:spcBef>
                <a:spcPct val="0"/>
              </a:spcBef>
              <a:spcAft>
                <a:spcPct val="0"/>
              </a:spcAft>
              <a:defRPr/>
            </a:pPr>
            <a:fld id="{763713DB-C849-48CA-B896-D964230A8206}" type="slidenum">
              <a:rPr lang="ja-JP" altLang="en-US">
                <a:solidFill>
                  <a:srgbClr val="000000"/>
                </a:solidFill>
                <a:latin typeface="Cambria" panose="02040503050406030204" pitchFamily="18" charset="0"/>
                <a:ea typeface="メイリオ" panose="020B0604030504040204" pitchFamily="50" charset="-128"/>
              </a:rPr>
              <a:pPr defTabSz="906445" eaLnBrk="1" fontAlgn="base" hangingPunct="1">
                <a:spcBef>
                  <a:spcPct val="0"/>
                </a:spcBef>
                <a:spcAft>
                  <a:spcPct val="0"/>
                </a:spcAft>
                <a:defRPr/>
              </a:pPr>
              <a:t>5</a:t>
            </a:fld>
            <a:endParaRPr lang="ja-JP" altLang="en-US">
              <a:solidFill>
                <a:srgbClr val="000000"/>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164054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スライド イメージ プレースホルダー 1"/>
          <p:cNvSpPr>
            <a:spLocks noGrp="1" noRot="1" noChangeAspect="1" noTextEdit="1"/>
          </p:cNvSpPr>
          <p:nvPr>
            <p:ph type="sldImg"/>
          </p:nvPr>
        </p:nvSpPr>
        <p:spPr bwMode="auto">
          <a:xfrm>
            <a:off x="428625" y="800100"/>
            <a:ext cx="5759450" cy="3989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9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6486" indent="-283264"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3056"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6278"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39501"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2723"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5945"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99168"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2390"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06445" eaLnBrk="1" fontAlgn="base" hangingPunct="1">
              <a:spcBef>
                <a:spcPct val="0"/>
              </a:spcBef>
              <a:spcAft>
                <a:spcPct val="0"/>
              </a:spcAft>
              <a:defRPr/>
            </a:pPr>
            <a:fld id="{763713DB-C849-48CA-B896-D964230A8206}" type="slidenum">
              <a:rPr lang="ja-JP" altLang="en-US">
                <a:solidFill>
                  <a:srgbClr val="000000"/>
                </a:solidFill>
                <a:latin typeface="Cambria" panose="02040503050406030204" pitchFamily="18" charset="0"/>
                <a:ea typeface="メイリオ" panose="020B0604030504040204" pitchFamily="50" charset="-128"/>
              </a:rPr>
              <a:pPr defTabSz="906445" eaLnBrk="1" fontAlgn="base" hangingPunct="1">
                <a:spcBef>
                  <a:spcPct val="0"/>
                </a:spcBef>
                <a:spcAft>
                  <a:spcPct val="0"/>
                </a:spcAft>
                <a:defRPr/>
              </a:pPr>
              <a:t>6</a:t>
            </a:fld>
            <a:endParaRPr lang="ja-JP" altLang="en-US">
              <a:solidFill>
                <a:srgbClr val="000000"/>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3884325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スライド イメージ プレースホルダー 1"/>
          <p:cNvSpPr>
            <a:spLocks noGrp="1" noRot="1" noChangeAspect="1" noTextEdit="1"/>
          </p:cNvSpPr>
          <p:nvPr>
            <p:ph type="sldImg"/>
          </p:nvPr>
        </p:nvSpPr>
        <p:spPr bwMode="auto">
          <a:xfrm>
            <a:off x="428625" y="800100"/>
            <a:ext cx="5759450" cy="3989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9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6486" indent="-283264"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3056"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6278"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39501"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2723"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5945"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99168"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2390"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06445" eaLnBrk="1" fontAlgn="base" hangingPunct="1">
              <a:spcBef>
                <a:spcPct val="0"/>
              </a:spcBef>
              <a:spcAft>
                <a:spcPct val="0"/>
              </a:spcAft>
              <a:defRPr/>
            </a:pPr>
            <a:fld id="{763713DB-C849-48CA-B896-D964230A8206}" type="slidenum">
              <a:rPr lang="ja-JP" altLang="en-US">
                <a:solidFill>
                  <a:srgbClr val="000000"/>
                </a:solidFill>
                <a:latin typeface="Cambria" panose="02040503050406030204" pitchFamily="18" charset="0"/>
                <a:ea typeface="メイリオ" panose="020B0604030504040204" pitchFamily="50" charset="-128"/>
              </a:rPr>
              <a:pPr defTabSz="906445" eaLnBrk="1" fontAlgn="base" hangingPunct="1">
                <a:spcBef>
                  <a:spcPct val="0"/>
                </a:spcBef>
                <a:spcAft>
                  <a:spcPct val="0"/>
                </a:spcAft>
                <a:defRPr/>
              </a:pPr>
              <a:t>7</a:t>
            </a:fld>
            <a:endParaRPr lang="ja-JP" altLang="en-US">
              <a:solidFill>
                <a:srgbClr val="000000"/>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889790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スライド イメージ プレースホルダー 1"/>
          <p:cNvSpPr>
            <a:spLocks noGrp="1" noRot="1" noChangeAspect="1" noTextEdit="1"/>
          </p:cNvSpPr>
          <p:nvPr>
            <p:ph type="sldImg"/>
          </p:nvPr>
        </p:nvSpPr>
        <p:spPr bwMode="auto">
          <a:xfrm>
            <a:off x="428625" y="800100"/>
            <a:ext cx="5759450" cy="3989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9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6486" indent="-283264"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3056"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6278"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39501"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2723"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5945"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99168"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2390"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06445" eaLnBrk="1" fontAlgn="base" hangingPunct="1">
              <a:spcBef>
                <a:spcPct val="0"/>
              </a:spcBef>
              <a:spcAft>
                <a:spcPct val="0"/>
              </a:spcAft>
              <a:defRPr/>
            </a:pPr>
            <a:fld id="{763713DB-C849-48CA-B896-D964230A8206}" type="slidenum">
              <a:rPr lang="ja-JP" altLang="en-US">
                <a:solidFill>
                  <a:srgbClr val="000000"/>
                </a:solidFill>
                <a:latin typeface="Cambria" panose="02040503050406030204" pitchFamily="18" charset="0"/>
                <a:ea typeface="メイリオ" panose="020B0604030504040204" pitchFamily="50" charset="-128"/>
              </a:rPr>
              <a:pPr defTabSz="906445" eaLnBrk="1" fontAlgn="base" hangingPunct="1">
                <a:spcBef>
                  <a:spcPct val="0"/>
                </a:spcBef>
                <a:spcAft>
                  <a:spcPct val="0"/>
                </a:spcAft>
                <a:defRPr/>
              </a:pPr>
              <a:t>8</a:t>
            </a:fld>
            <a:endParaRPr lang="ja-JP" altLang="en-US">
              <a:solidFill>
                <a:srgbClr val="000000"/>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39962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スライド イメージ プレースホルダー 1"/>
          <p:cNvSpPr>
            <a:spLocks noGrp="1" noRot="1" noChangeAspect="1" noTextEdit="1"/>
          </p:cNvSpPr>
          <p:nvPr>
            <p:ph type="sldImg"/>
          </p:nvPr>
        </p:nvSpPr>
        <p:spPr bwMode="auto">
          <a:xfrm>
            <a:off x="428625" y="800100"/>
            <a:ext cx="5759450" cy="3989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9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6486" indent="-283264"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3056"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6278"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39501"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2723"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5945"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99168"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2390"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06445" eaLnBrk="1" fontAlgn="base" hangingPunct="1">
              <a:spcBef>
                <a:spcPct val="0"/>
              </a:spcBef>
              <a:spcAft>
                <a:spcPct val="0"/>
              </a:spcAft>
              <a:defRPr/>
            </a:pPr>
            <a:fld id="{763713DB-C849-48CA-B896-D964230A8206}" type="slidenum">
              <a:rPr lang="ja-JP" altLang="en-US">
                <a:solidFill>
                  <a:srgbClr val="000000"/>
                </a:solidFill>
                <a:latin typeface="Cambria" panose="02040503050406030204" pitchFamily="18" charset="0"/>
                <a:ea typeface="メイリオ" panose="020B0604030504040204" pitchFamily="50" charset="-128"/>
              </a:rPr>
              <a:pPr defTabSz="906445" eaLnBrk="1" fontAlgn="base" hangingPunct="1">
                <a:spcBef>
                  <a:spcPct val="0"/>
                </a:spcBef>
                <a:spcAft>
                  <a:spcPct val="0"/>
                </a:spcAft>
                <a:defRPr/>
              </a:pPr>
              <a:t>9</a:t>
            </a:fld>
            <a:endParaRPr lang="ja-JP" altLang="en-US">
              <a:solidFill>
                <a:srgbClr val="000000"/>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1683107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スライド イメージ プレースホルダー 1"/>
          <p:cNvSpPr>
            <a:spLocks noGrp="1" noRot="1" noChangeAspect="1" noTextEdit="1"/>
          </p:cNvSpPr>
          <p:nvPr>
            <p:ph type="sldImg"/>
          </p:nvPr>
        </p:nvSpPr>
        <p:spPr bwMode="auto">
          <a:xfrm>
            <a:off x="428625" y="800100"/>
            <a:ext cx="5759450" cy="3989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9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6486" indent="-283264"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3056"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6278"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39501"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2723"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5945"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99168"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2390"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06445" eaLnBrk="1" fontAlgn="base" hangingPunct="1">
              <a:spcBef>
                <a:spcPct val="0"/>
              </a:spcBef>
              <a:spcAft>
                <a:spcPct val="0"/>
              </a:spcAft>
              <a:defRPr/>
            </a:pPr>
            <a:fld id="{763713DB-C849-48CA-B896-D964230A8206}" type="slidenum">
              <a:rPr lang="ja-JP" altLang="en-US">
                <a:solidFill>
                  <a:srgbClr val="000000"/>
                </a:solidFill>
                <a:latin typeface="Cambria" panose="02040503050406030204" pitchFamily="18" charset="0"/>
                <a:ea typeface="メイリオ" panose="020B0604030504040204" pitchFamily="50" charset="-128"/>
              </a:rPr>
              <a:pPr defTabSz="906445" eaLnBrk="1" fontAlgn="base" hangingPunct="1">
                <a:spcBef>
                  <a:spcPct val="0"/>
                </a:spcBef>
                <a:spcAft>
                  <a:spcPct val="0"/>
                </a:spcAft>
                <a:defRPr/>
              </a:pPr>
              <a:t>10</a:t>
            </a:fld>
            <a:endParaRPr lang="ja-JP" altLang="en-US">
              <a:solidFill>
                <a:srgbClr val="000000"/>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662702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4" y="2130464"/>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341925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A2C233D-EACE-42DE-8727-90C7A7ECE383}"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15E5F09-35C8-4A21-81C0-D2EEDE0F015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51749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DDAD27EA-04B1-42C9-BE08-5CA10DB9461D}"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5475755F-D21C-48E1-9FAB-6237DBE750FC}"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243428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53" y="273054"/>
            <a:ext cx="3258093" cy="1162050"/>
          </a:xfrm>
        </p:spPr>
        <p:txBody>
          <a:bodyPr anchor="b"/>
          <a:lstStyle>
            <a:lvl1pPr algn="l">
              <a:defRPr sz="1999" b="1"/>
            </a:lvl1pPr>
          </a:lstStyle>
          <a:p>
            <a:r>
              <a:rPr lang="ja-JP" altLang="en-US"/>
              <a:t>マスター タイトルの書式設定</a:t>
            </a:r>
          </a:p>
        </p:txBody>
      </p:sp>
      <p:sp>
        <p:nvSpPr>
          <p:cNvPr id="3" name="コンテンツ プレースホルダー 2"/>
          <p:cNvSpPr>
            <a:spLocks noGrp="1"/>
          </p:cNvSpPr>
          <p:nvPr>
            <p:ph idx="1"/>
          </p:nvPr>
        </p:nvSpPr>
        <p:spPr>
          <a:xfrm>
            <a:off x="3872278" y="273167"/>
            <a:ext cx="5535426"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153" y="1435112"/>
            <a:ext cx="3258093"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61E8A82-10E9-483E-A61E-FDA4C588E019}"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F7BEB08-872F-4405-92C2-D809500200B3}"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4080728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913" y="4800604"/>
            <a:ext cx="5941695" cy="566738"/>
          </a:xfrm>
        </p:spPr>
        <p:txBody>
          <a:bodyPr anchor="b"/>
          <a:lstStyle>
            <a:lvl1pPr algn="l">
              <a:defRPr sz="1999" b="1"/>
            </a:lvl1pPr>
          </a:lstStyle>
          <a:p>
            <a:r>
              <a:rPr lang="ja-JP" altLang="en-US"/>
              <a:t>マスター タイトルの書式設定</a:t>
            </a:r>
          </a:p>
        </p:txBody>
      </p:sp>
      <p:sp>
        <p:nvSpPr>
          <p:cNvPr id="3" name="図プレースホルダー 2"/>
          <p:cNvSpPr>
            <a:spLocks noGrp="1"/>
          </p:cNvSpPr>
          <p:nvPr>
            <p:ph type="pic" idx="1"/>
          </p:nvPr>
        </p:nvSpPr>
        <p:spPr>
          <a:xfrm>
            <a:off x="1940913" y="612779"/>
            <a:ext cx="5941695"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ja-JP" altLang="en-US" noProof="0"/>
          </a:p>
        </p:txBody>
      </p:sp>
      <p:sp>
        <p:nvSpPr>
          <p:cNvPr id="4" name="テキスト プレースホルダー 3"/>
          <p:cNvSpPr>
            <a:spLocks noGrp="1"/>
          </p:cNvSpPr>
          <p:nvPr>
            <p:ph type="body" sz="half" idx="2"/>
          </p:nvPr>
        </p:nvSpPr>
        <p:spPr>
          <a:xfrm>
            <a:off x="1940913" y="5367338"/>
            <a:ext cx="59416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AFB4C4BA-72EE-4654-834B-D9B150880B56}"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45105AD3-80B6-4994-82BC-5196BCEA5D7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119306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E43876A0-6CF1-4CEE-95F4-D6A257E91784}"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BB2DECB-1C63-48A9-A586-432943B8BEEF}"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3447393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9548" y="274753"/>
            <a:ext cx="2228136"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167" y="274753"/>
            <a:ext cx="6532056"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95F398A6-91FA-4C30-839E-22E3189FED6D}"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0646E74-72AE-4060-8664-060849739B6F}"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323610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17" y="113"/>
            <a:ext cx="9902825"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799">
              <a:solidFill>
                <a:prstClr val="white"/>
              </a:solidFill>
              <a:ea typeface="ＭＳ Ｐゴシック"/>
            </a:endParaRPr>
          </a:p>
        </p:txBody>
      </p:sp>
      <p:sp>
        <p:nvSpPr>
          <p:cNvPr id="2" name="タイトル 1"/>
          <p:cNvSpPr>
            <a:spLocks noGrp="1"/>
          </p:cNvSpPr>
          <p:nvPr>
            <p:ph type="title"/>
          </p:nvPr>
        </p:nvSpPr>
        <p:spPr>
          <a:xfrm>
            <a:off x="495154" y="265802"/>
            <a:ext cx="8912543"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41B455F9-4729-464E-BD86-D3E89568B018}" type="datetime1">
              <a:rPr lang="ja-JP" altLang="en-US" smtClean="0"/>
              <a:t>2018/5/15</a:t>
            </a:fld>
            <a:endParaRPr lang="ja-JP" altLang="en-US"/>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a:xfrm>
            <a:off x="7097038" y="6356706"/>
            <a:ext cx="2310659" cy="365125"/>
          </a:xfrm>
          <a:prstGeom prst="rect">
            <a:avLst/>
          </a:prstGeom>
        </p:spPr>
        <p:txBody>
          <a:bodyPr/>
          <a:lstStyle>
            <a:lvl1pPr>
              <a:defRPr/>
            </a:lvl1pPr>
          </a:lstStyle>
          <a:p>
            <a:pPr eaLnBrk="0" fontAlgn="base" hangingPunct="0">
              <a:spcBef>
                <a:spcPct val="0"/>
              </a:spcBef>
              <a:spcAft>
                <a:spcPct val="0"/>
              </a:spcAft>
              <a:defRPr/>
            </a:pPr>
            <a:fld id="{DEC5EFF2-FADB-4BEE-A431-1173ED4A7470}" type="slidenum">
              <a:rPr sz="1799">
                <a:solidFill>
                  <a:prstClr val="black"/>
                </a:solidFill>
                <a:ea typeface="ＭＳ Ｐゴシック" charset="-128"/>
              </a:rPr>
              <a:pPr eaLnBrk="0" fontAlgn="base" hangingPunct="0">
                <a:spcBef>
                  <a:spcPct val="0"/>
                </a:spcBef>
                <a:spcAft>
                  <a:spcPct val="0"/>
                </a:spcAft>
                <a:defRPr/>
              </a:pPr>
              <a:t>‹#›</a:t>
            </a:fld>
            <a:endParaRPr sz="1799">
              <a:solidFill>
                <a:prstClr val="black"/>
              </a:solidFill>
              <a:ea typeface="ＭＳ Ｐゴシック" charset="-128"/>
            </a:endParaRPr>
          </a:p>
        </p:txBody>
      </p:sp>
    </p:spTree>
    <p:extLst>
      <p:ext uri="{BB962C8B-B14F-4D97-AF65-F5344CB8AC3E}">
        <p14:creationId xmlns:p14="http://schemas.microsoft.com/office/powerpoint/2010/main" val="1386505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90" y="5"/>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38" y="6356706"/>
            <a:ext cx="2310659" cy="365125"/>
          </a:xfrm>
          <a:prstGeom prst="rect">
            <a:avLst/>
          </a:prstGeom>
        </p:spPr>
        <p:txBody>
          <a:bodyPr/>
          <a:lstStyle>
            <a:lvl1pPr>
              <a:defRPr/>
            </a:lvl1pPr>
          </a:lstStyle>
          <a:p>
            <a:pPr eaLnBrk="0" fontAlgn="base" hangingPunct="0">
              <a:spcBef>
                <a:spcPct val="0"/>
              </a:spcBef>
              <a:spcAft>
                <a:spcPct val="0"/>
              </a:spcAft>
              <a:defRPr/>
            </a:pPr>
            <a:fld id="{C810845D-A875-432F-9227-C69B48E58F3E}" type="slidenum">
              <a:rPr lang="en-US" altLang="ja-JP" sz="1799">
                <a:solidFill>
                  <a:prstClr val="black"/>
                </a:solidFill>
              </a:rPr>
              <a:pPr eaLnBrk="0" fontAlgn="base" hangingPunct="0">
                <a:spcBef>
                  <a:spcPct val="0"/>
                </a:spcBef>
                <a:spcAft>
                  <a:spcPct val="0"/>
                </a:spcAft>
                <a:defRPr/>
              </a:pPr>
              <a:t>‹#›</a:t>
            </a:fld>
            <a:endParaRPr lang="en-US" altLang="ja-JP" sz="1799">
              <a:solidFill>
                <a:prstClr val="black"/>
              </a:solidFill>
            </a:endParaRPr>
          </a:p>
        </p:txBody>
      </p:sp>
    </p:spTree>
    <p:extLst>
      <p:ext uri="{BB962C8B-B14F-4D97-AF65-F5344CB8AC3E}">
        <p14:creationId xmlns:p14="http://schemas.microsoft.com/office/powerpoint/2010/main" val="162655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FC8160D2-4789-458C-BF7C-0B91582706E2}" type="datetime1">
              <a:rPr lang="ja-JP" altLang="en-US" smtClean="0">
                <a:solidFill>
                  <a:prstClr val="black">
                    <a:tint val="75000"/>
                  </a:prstClr>
                </a:solidFill>
              </a:rPr>
              <a:t>2018/5/15</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10" name="スライド番号プレースホルダ 10"/>
          <p:cNvSpPr>
            <a:spLocks noGrp="1"/>
          </p:cNvSpPr>
          <p:nvPr>
            <p:ph type="sldNum" sz="quarter" idx="4"/>
          </p:nvPr>
        </p:nvSpPr>
        <p:spPr>
          <a:xfrm>
            <a:off x="7632101" y="6489484"/>
            <a:ext cx="2310659" cy="365125"/>
          </a:xfrm>
          <a:prstGeom prst="rect">
            <a:avLst/>
          </a:prstGeom>
        </p:spPr>
        <p:txBody>
          <a:bodyPr vert="horz" lIns="91440" tIns="45720" rIns="91440" bIns="45720" rtlCol="0" anchor="ctr"/>
          <a:lstStyle>
            <a:lvl1pPr algn="r">
              <a:defRPr sz="1500" baseline="0">
                <a:solidFill>
                  <a:schemeClr val="tx1">
                    <a:tint val="75000"/>
                  </a:schemeClr>
                </a:solidFill>
                <a:latin typeface="HG丸ｺﾞｼｯｸM-PRO" pitchFamily="50" charset="-128"/>
                <a:ea typeface="HG丸ｺﾞｼｯｸM-PRO" pitchFamily="50" charset="-128"/>
              </a:defRPr>
            </a:lvl1pPr>
          </a:lstStyle>
          <a:p>
            <a:fld id="{F93BBD5F-2765-4267-9487-9672B0A6ABFD}"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正方形/長方形 5"/>
          <p:cNvSpPr/>
          <p:nvPr userDrawn="1"/>
        </p:nvSpPr>
        <p:spPr>
          <a:xfrm>
            <a:off x="17" y="469168"/>
            <a:ext cx="9902825" cy="7200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571684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9" name="テキスト プレースホルダー 9"/>
          <p:cNvSpPr>
            <a:spLocks noGrp="1"/>
          </p:cNvSpPr>
          <p:nvPr>
            <p:ph type="body" sz="quarter" idx="14" hasCustomPrompt="1"/>
          </p:nvPr>
        </p:nvSpPr>
        <p:spPr>
          <a:xfrm>
            <a:off x="200742" y="3104999"/>
            <a:ext cx="1852477" cy="307777"/>
          </a:xfrm>
          <a:prstGeom prst="rect">
            <a:avLst/>
          </a:prstGeom>
          <a:noFill/>
        </p:spPr>
        <p:txBody>
          <a:bodyPr wrap="none" lIns="0" tIns="0" rIns="0" bIns="0">
            <a:spAutoFit/>
          </a:bodyPr>
          <a:lstStyle>
            <a:lvl1pPr marL="0" indent="0">
              <a:spcBef>
                <a:spcPts val="0"/>
              </a:spcBef>
              <a:spcAft>
                <a:spcPts val="0"/>
              </a:spcAft>
              <a:buNone/>
              <a:defRPr sz="199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08" y="3769295"/>
            <a:ext cx="1298016"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20" y="4365139"/>
            <a:ext cx="1102513"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4" name="スライド番号プレースホルダー 2"/>
          <p:cNvSpPr txBox="1">
            <a:spLocks/>
          </p:cNvSpPr>
          <p:nvPr userDrawn="1"/>
        </p:nvSpPr>
        <p:spPr>
          <a:xfrm>
            <a:off x="9051830" y="30608"/>
            <a:ext cx="851000" cy="446064"/>
          </a:xfrm>
          <a:prstGeom prst="rect">
            <a:avLst/>
          </a:prstGeom>
        </p:spPr>
        <p:txBody>
          <a:bodyP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799" b="1" smtClean="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pPr/>
              <a:t>‹#›</a:t>
            </a:fld>
            <a:endParaRPr lang="ja-JP" altLang="en-US" sz="1799" b="1"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7110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96" y="4005263"/>
            <a:ext cx="5040285"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3723831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a:xfrm>
            <a:off x="-10679" y="6520295"/>
            <a:ext cx="2310659" cy="365125"/>
          </a:xfrm>
          <a:prstGeom prst="rect">
            <a:avLst/>
          </a:prstGeom>
        </p:spPr>
        <p:txBody>
          <a:bodyPr/>
          <a:lstStyle/>
          <a:p>
            <a:fld id="{32C83610-5A73-4816-A7CA-5C9EE4907B82}" type="datetime1">
              <a:rPr kumimoji="1" lang="ja-JP" altLang="en-US" smtClean="0"/>
              <a:t>2018/5/15</a:t>
            </a:fld>
            <a:endParaRPr kumimoji="1" lang="ja-JP" altLang="en-US"/>
          </a:p>
        </p:txBody>
      </p:sp>
      <p:sp>
        <p:nvSpPr>
          <p:cNvPr id="4" name="フッター プレースホルダー 3"/>
          <p:cNvSpPr>
            <a:spLocks noGrp="1"/>
          </p:cNvSpPr>
          <p:nvPr>
            <p:ph type="ftr" sz="quarter" idx="11"/>
          </p:nvPr>
        </p:nvSpPr>
        <p:spPr>
          <a:xfrm>
            <a:off x="3391744" y="6525380"/>
            <a:ext cx="3135895"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7602857" y="6525380"/>
            <a:ext cx="2310659" cy="365125"/>
          </a:xfrm>
          <a:prstGeom prst="rect">
            <a:avLst/>
          </a:prstGeom>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07" y="188644"/>
            <a:ext cx="9502456" cy="461665"/>
          </a:xfrm>
          <a:prstGeom prst="rect">
            <a:avLst/>
          </a:prstGeom>
        </p:spPr>
        <p:txBody>
          <a:bodyPr wrap="square">
            <a:spAutoFit/>
          </a:bodyPr>
          <a:lstStyle>
            <a:lvl1pPr algn="l">
              <a:defRPr lang="ja-JP" altLang="en-US" sz="2399"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35" y="6309355"/>
            <a:ext cx="9393710" cy="161583"/>
          </a:xfrm>
          <a:prstGeom prst="rect">
            <a:avLst/>
          </a:prstGeo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00742" y="3104999"/>
            <a:ext cx="1852477" cy="307777"/>
          </a:xfrm>
          <a:prstGeom prst="rect">
            <a:avLst/>
          </a:prstGeom>
          <a:noFill/>
        </p:spPr>
        <p:txBody>
          <a:bodyPr wrap="none" lIns="0" tIns="0" rIns="0" bIns="0">
            <a:spAutoFit/>
          </a:bodyPr>
          <a:lstStyle>
            <a:lvl1pPr marL="0" indent="0">
              <a:spcBef>
                <a:spcPts val="0"/>
              </a:spcBef>
              <a:spcAft>
                <a:spcPts val="0"/>
              </a:spcAft>
              <a:buNone/>
              <a:defRPr sz="199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08" y="3769295"/>
            <a:ext cx="1298016"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20" y="4365139"/>
            <a:ext cx="1102513"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199978" y="764704"/>
            <a:ext cx="9502903" cy="525886"/>
          </a:xfrm>
          <a:prstGeom prst="rect">
            <a:avLst/>
          </a:prstGeom>
          <a:solidFill>
            <a:srgbClr val="99D6EC"/>
          </a:solidFill>
          <a:ln>
            <a:noFill/>
          </a:ln>
        </p:spPr>
        <p:txBody>
          <a:bodyPr vert="horz" wrap="square" lIns="216000" tIns="108000" rIns="216000" bIns="108000" rtlCol="0" anchor="t" anchorCtr="0">
            <a:spAutoFit/>
          </a:bodyPr>
          <a:lstStyle>
            <a:lvl1pPr>
              <a:defRPr lang="ja-JP" altLang="en-US" sz="1999" dirty="0">
                <a:latin typeface="Meiryo UI" panose="020B0604030504040204" pitchFamily="50" charset="-128"/>
                <a:ea typeface="Meiryo UI" panose="020B0604030504040204" pitchFamily="50" charset="-128"/>
                <a:cs typeface="Meiryo UI" panose="020B0604030504040204" pitchFamily="50" charset="-128"/>
              </a:defRPr>
            </a:lvl1pPr>
          </a:lstStyle>
          <a:p>
            <a:pPr marL="257098" lvl="0" indent="-257098">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
        <p:nvSpPr>
          <p:cNvPr id="13" name="正方形/長方形 12"/>
          <p:cNvSpPr/>
          <p:nvPr userDrawn="1"/>
        </p:nvSpPr>
        <p:spPr>
          <a:xfrm>
            <a:off x="17" y="469168"/>
            <a:ext cx="9902825" cy="7200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674253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90" y="1"/>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38" y="6453506"/>
            <a:ext cx="2310659" cy="268139"/>
          </a:xfrm>
          <a:prstGeom prst="rect">
            <a:avLst/>
          </a:prstGeom>
        </p:spPr>
        <p:txBody>
          <a:bodyPr/>
          <a:lstStyle>
            <a:lvl1pPr>
              <a:defRPr/>
            </a:lvl1pPr>
          </a:lstStyle>
          <a:p>
            <a:pPr>
              <a:defRPr/>
            </a:pPr>
            <a:fld id="{3C72A9EE-503C-4A34-81E5-ED5C603B789E}" type="slidenum">
              <a:rPr lang="en-US" altLang="ja-JP"/>
              <a:pPr>
                <a:defRPr/>
              </a:pPr>
              <a:t>‹#›</a:t>
            </a:fld>
            <a:endParaRPr lang="en-US" altLang="ja-JP" dirty="0"/>
          </a:p>
        </p:txBody>
      </p:sp>
    </p:spTree>
    <p:extLst>
      <p:ext uri="{BB962C8B-B14F-4D97-AF65-F5344CB8AC3E}">
        <p14:creationId xmlns:p14="http://schemas.microsoft.com/office/powerpoint/2010/main" val="3229638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12"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4062107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5" y="2130452"/>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800"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758054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681004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8"/>
            <a:ext cx="9645732"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4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2285006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4"/>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4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1050774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726" y="2130492"/>
            <a:ext cx="8417401"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424" y="4052888"/>
            <a:ext cx="6931978" cy="1752600"/>
          </a:xfrm>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25511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r>
              <a:rPr lang="ja-JP" altLang="en-US" dirty="0"/>
              <a:t>マスター タイトルの書式設定</a:t>
            </a:r>
          </a:p>
        </p:txBody>
      </p:sp>
      <p:sp>
        <p:nvSpPr>
          <p:cNvPr id="5" name="テキスト プレースホルダー 4"/>
          <p:cNvSpPr>
            <a:spLocks noGrp="1"/>
          </p:cNvSpPr>
          <p:nvPr>
            <p:ph type="body" sz="quarter" idx="11"/>
          </p:nvPr>
        </p:nvSpPr>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1644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a:lvl1pPr>
          </a:lstStyle>
          <a:p>
            <a:pPr>
              <a:defRPr/>
            </a:pPr>
            <a:fld id="{E92B6C98-0C2F-49F8-B75E-87F1B57CCE1F}" type="slidenum">
              <a:rPr lang="en-US" altLang="ja-JP">
                <a:solidFill>
                  <a:prstClr val="black"/>
                </a:solidFill>
              </a:rPr>
              <a:pPr>
                <a:defRPr/>
              </a:pPr>
              <a:t>‹#›</a:t>
            </a:fld>
            <a:endParaRPr lang="en-US" altLang="ja-JP">
              <a:solidFill>
                <a:prstClr val="black"/>
              </a:solidFill>
            </a:endParaRPr>
          </a:p>
        </p:txBody>
      </p:sp>
      <p:cxnSp>
        <p:nvCxnSpPr>
          <p:cNvPr id="5" name="直線コネクタ 4"/>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891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53" y="765183"/>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59"/>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251498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a:latin typeface="Times New Roman" pitchFamily="18" charset="0"/>
                <a:ea typeface="+mn-ea"/>
              </a:defRPr>
            </a:lvl1pPr>
          </a:lstStyle>
          <a:p>
            <a:pPr>
              <a:defRPr/>
            </a:pPr>
            <a:fld id="{24682C31-E792-4494-ACB4-1CDA6D6B6722}" type="slidenum">
              <a:rPr lang="en-US" altLang="ja-JP">
                <a:solidFill>
                  <a:prstClr val="black"/>
                </a:solidFill>
              </a:rPr>
              <a:pPr>
                <a:defRPr/>
              </a:pPr>
              <a:t>‹#›</a:t>
            </a:fld>
            <a:endParaRPr lang="en-US" altLang="ja-JP">
              <a:solidFill>
                <a:prstClr val="black"/>
              </a:solidFill>
            </a:endParaRPr>
          </a:p>
        </p:txBody>
      </p:sp>
      <p:cxnSp>
        <p:nvCxnSpPr>
          <p:cNvPr id="4" name="直線コネクタ 3"/>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19076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本文（作業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dirty="0"/>
              <a:t>マスター タイトルの書式設定</a:t>
            </a:r>
          </a:p>
        </p:txBody>
      </p:sp>
      <p:sp>
        <p:nvSpPr>
          <p:cNvPr id="6" name="テキスト プレースホルダー 5"/>
          <p:cNvSpPr>
            <a:spLocks noGrp="1"/>
          </p:cNvSpPr>
          <p:nvPr>
            <p:ph type="body" sz="quarter" idx="11"/>
          </p:nvPr>
        </p:nvSpPr>
        <p:spPr/>
        <p:txBody>
          <a:bodyPr/>
          <a:lstStyle>
            <a:lvl1pPr marL="0" indent="0" eaLnBrk="1" hangingPunct="1">
              <a:defRPr>
                <a:latin typeface="Segoe UI" panose="020B0502040204020203" pitchFamily="34" charset="0"/>
                <a:ea typeface="メイリオ" panose="020B0604030504040204" pitchFamily="50" charset="-128"/>
                <a:cs typeface="Segoe UI" panose="020B0502040204020203" pitchFamily="34" charset="0"/>
              </a:defRPr>
            </a:lvl1pPr>
            <a:lvl2pPr eaLnBrk="1" hangingPunct="1">
              <a:defRPr>
                <a:latin typeface="Segoe UI" panose="020B0502040204020203" pitchFamily="34" charset="0"/>
                <a:ea typeface="メイリオ" panose="020B0604030504040204" pitchFamily="50" charset="-128"/>
                <a:cs typeface="Segoe UI" panose="020B0502040204020203" pitchFamily="34" charset="0"/>
              </a:defRPr>
            </a:lvl2pPr>
            <a:lvl3pPr>
              <a:defRPr sz="1400">
                <a:latin typeface="Segoe UI" panose="020B0502040204020203" pitchFamily="34" charset="0"/>
                <a:ea typeface="メイリオ" panose="020B0604030504040204" pitchFamily="50" charset="-128"/>
                <a:cs typeface="Segoe UI" panose="020B0502040204020203" pitchFamily="34" charset="0"/>
              </a:defRPr>
            </a:lvl3pPr>
            <a:lvl4pPr>
              <a:defRPr sz="1400">
                <a:latin typeface="Segoe UI" panose="020B0502040204020203" pitchFamily="34" charset="0"/>
                <a:ea typeface="メイリオ" panose="020B0604030504040204" pitchFamily="50" charset="-128"/>
                <a:cs typeface="Segoe UI" panose="020B0502040204020203" pitchFamily="34" charset="0"/>
              </a:defRPr>
            </a:lvl4pPr>
            <a:lvl5pPr>
              <a:defRPr sz="1400">
                <a:latin typeface="Segoe UI" panose="020B0502040204020203" pitchFamily="34" charset="0"/>
                <a:ea typeface="メイリオ" panose="020B0604030504040204" pitchFamily="50" charset="-128"/>
                <a:cs typeface="Segoe UI" panose="020B0502040204020203"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6908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727" y="2130494"/>
            <a:ext cx="8417401"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424" y="4052888"/>
            <a:ext cx="6931978" cy="1752600"/>
          </a:xfrm>
          <a:prstGeom prst="rect">
            <a:avLst/>
          </a:prstGeom>
          <a:noFill/>
          <a:ln>
            <a:noFill/>
          </a:ln>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0987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5" name="テキスト プレースホルダー 4"/>
          <p:cNvSpPr>
            <a:spLocks noGrp="1"/>
          </p:cNvSpPr>
          <p:nvPr>
            <p:ph type="body" sz="quarter" idx="11"/>
          </p:nvPr>
        </p:nvSpPr>
        <p:spPr>
          <a:prstGeom prst="roundRect">
            <a:avLst/>
          </a:prstGeom>
          <a:solidFill>
            <a:srgbClr val="CCECFF"/>
          </a:solidFill>
          <a:ln w="28575">
            <a:solidFill>
              <a:srgbClr val="00B0F0"/>
            </a:solidFill>
          </a:ln>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934494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baseline="0">
                <a:latin typeface="Segoe UI" panose="020B0502040204020203" pitchFamily="34" charset="0"/>
              </a:defRPr>
            </a:lvl1pPr>
          </a:lstStyle>
          <a:p>
            <a:pPr>
              <a:defRPr/>
            </a:pPr>
            <a:fld id="{E92B6C98-0C2F-49F8-B75E-87F1B57CCE1F}" type="slidenum">
              <a:rPr lang="en-US" altLang="ja-JP" smtClean="0">
                <a:solidFill>
                  <a:srgbClr val="000000"/>
                </a:solidFill>
              </a:rPr>
              <a:pPr>
                <a:defRPr/>
              </a:pPr>
              <a:t>‹#›</a:t>
            </a:fld>
            <a:endParaRPr lang="en-US" altLang="ja-JP" dirty="0">
              <a:solidFill>
                <a:srgbClr val="000000"/>
              </a:solidFill>
            </a:endParaRPr>
          </a:p>
        </p:txBody>
      </p:sp>
      <p:cxnSp>
        <p:nvCxnSpPr>
          <p:cNvPr id="5" name="直線コネクタ 4"/>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4992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baseline="0">
                <a:latin typeface="Segoe UI" panose="020B0502040204020203" pitchFamily="34" charset="0"/>
                <a:ea typeface="+mn-ea"/>
              </a:defRPr>
            </a:lvl1pPr>
          </a:lstStyle>
          <a:p>
            <a:pPr>
              <a:defRPr/>
            </a:pPr>
            <a:fld id="{24682C31-E792-4494-ACB4-1CDA6D6B6722}" type="slidenum">
              <a:rPr lang="en-US" altLang="ja-JP" smtClean="0">
                <a:solidFill>
                  <a:srgbClr val="000000"/>
                </a:solidFill>
              </a:rPr>
              <a:pPr>
                <a:defRPr/>
              </a:pPr>
              <a:t>‹#›</a:t>
            </a:fld>
            <a:endParaRPr lang="en-US" altLang="ja-JP" dirty="0">
              <a:solidFill>
                <a:srgbClr val="000000"/>
              </a:solidFill>
            </a:endParaRPr>
          </a:p>
        </p:txBody>
      </p:sp>
      <p:cxnSp>
        <p:nvCxnSpPr>
          <p:cNvPr id="4" name="直線コネクタ 3"/>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50768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cSld name="タイトルとコンテンツ">
    <p:spTree>
      <p:nvGrpSpPr>
        <p:cNvPr id="1" name=""/>
        <p:cNvGrpSpPr/>
        <p:nvPr/>
      </p:nvGrpSpPr>
      <p:grpSpPr>
        <a:xfrm>
          <a:off x="0" y="0"/>
          <a:ext cx="0" cy="0"/>
          <a:chOff x="0" y="0"/>
          <a:chExt cx="0" cy="0"/>
        </a:xfrm>
      </p:grpSpPr>
      <p:sp>
        <p:nvSpPr>
          <p:cNvPr id="5" name="正方形/長方形 4"/>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5BD9DED3-E5D4-4300-8982-A23BAF96436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46295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9"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1379376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0" y="2130442"/>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800"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1433422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331326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74" y="116637"/>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59"/>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540014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8"/>
            <a:ext cx="9645732"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3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92096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4"/>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3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3982253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712" y="2130498"/>
            <a:ext cx="8417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001558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104076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87" y="4406973"/>
            <a:ext cx="8417401" cy="1362075"/>
          </a:xfrm>
        </p:spPr>
        <p:txBody>
          <a:bodyPr anchor="t"/>
          <a:lstStyle>
            <a:lvl1pPr algn="l">
              <a:defRPr sz="399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387" y="2906713"/>
            <a:ext cx="84174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679445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145" y="160020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587" y="160020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328839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141" y="1535113"/>
            <a:ext cx="437533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141" y="2174875"/>
            <a:ext cx="437533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0801" y="1535113"/>
            <a:ext cx="4376922"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0801" y="2174875"/>
            <a:ext cx="4376922"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7E4E3B4-BA0D-4156-B800-71821351DB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1095526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15E5F09-35C8-4A21-81C0-D2EEDE0F015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505696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5475755F-D21C-48E1-9FAB-6237DBE750FC}"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37515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41" y="273050"/>
            <a:ext cx="3258093" cy="1162050"/>
          </a:xfrm>
        </p:spPr>
        <p:txBody>
          <a:bodyPr anchor="b"/>
          <a:lstStyle>
            <a:lvl1pPr algn="l">
              <a:defRPr sz="1999" b="1"/>
            </a:lvl1pPr>
          </a:lstStyle>
          <a:p>
            <a:r>
              <a:rPr lang="ja-JP" altLang="en-US"/>
              <a:t>マスター タイトルの書式設定</a:t>
            </a:r>
          </a:p>
        </p:txBody>
      </p:sp>
      <p:sp>
        <p:nvSpPr>
          <p:cNvPr id="3" name="コンテンツ プレースホルダー 2"/>
          <p:cNvSpPr>
            <a:spLocks noGrp="1"/>
          </p:cNvSpPr>
          <p:nvPr>
            <p:ph idx="1"/>
          </p:nvPr>
        </p:nvSpPr>
        <p:spPr>
          <a:xfrm>
            <a:off x="3872258" y="273053"/>
            <a:ext cx="5535426"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141" y="1435103"/>
            <a:ext cx="3258093"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F7BEB08-872F-4405-92C2-D809500200B3}"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353753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729" y="2130782"/>
            <a:ext cx="8417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429" y="3886200"/>
            <a:ext cx="69319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134C288-C334-4268-B782-27DF3C6E9AE7}"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40275372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891" y="4800600"/>
            <a:ext cx="5941695" cy="566738"/>
          </a:xfrm>
        </p:spPr>
        <p:txBody>
          <a:bodyPr anchor="b"/>
          <a:lstStyle>
            <a:lvl1pPr algn="l">
              <a:defRPr sz="1999" b="1"/>
            </a:lvl1pPr>
          </a:lstStyle>
          <a:p>
            <a:r>
              <a:rPr lang="ja-JP" altLang="en-US"/>
              <a:t>マスター タイトルの書式設定</a:t>
            </a:r>
          </a:p>
        </p:txBody>
      </p:sp>
      <p:sp>
        <p:nvSpPr>
          <p:cNvPr id="3" name="図プレースホルダー 2"/>
          <p:cNvSpPr>
            <a:spLocks noGrp="1"/>
          </p:cNvSpPr>
          <p:nvPr>
            <p:ph type="pic" idx="1"/>
          </p:nvPr>
        </p:nvSpPr>
        <p:spPr>
          <a:xfrm>
            <a:off x="1940891" y="612775"/>
            <a:ext cx="5941695"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ja-JP" altLang="en-US" noProof="0"/>
          </a:p>
        </p:txBody>
      </p:sp>
      <p:sp>
        <p:nvSpPr>
          <p:cNvPr id="4" name="テキスト プレースホルダー 3"/>
          <p:cNvSpPr>
            <a:spLocks noGrp="1"/>
          </p:cNvSpPr>
          <p:nvPr>
            <p:ph type="body" sz="half" idx="2"/>
          </p:nvPr>
        </p:nvSpPr>
        <p:spPr>
          <a:xfrm>
            <a:off x="1940891" y="5367338"/>
            <a:ext cx="59416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45105AD3-80B6-4994-82BC-5196BCEA5D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493703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BB2DECB-1C63-48A9-A586-432943B8BEE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1280969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9548" y="274640"/>
            <a:ext cx="2228136"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149" y="274640"/>
            <a:ext cx="6532056"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0646E74-72AE-4060-8664-060849739B6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3947055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3"/>
            <a:ext cx="9902825"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799">
              <a:solidFill>
                <a:prstClr val="white"/>
              </a:solidFill>
              <a:ea typeface="ＭＳ Ｐゴシック"/>
            </a:endParaRPr>
          </a:p>
        </p:txBody>
      </p:sp>
      <p:sp>
        <p:nvSpPr>
          <p:cNvPr id="2" name="タイトル 1"/>
          <p:cNvSpPr>
            <a:spLocks noGrp="1"/>
          </p:cNvSpPr>
          <p:nvPr>
            <p:ph type="title"/>
          </p:nvPr>
        </p:nvSpPr>
        <p:spPr>
          <a:xfrm>
            <a:off x="495141" y="265802"/>
            <a:ext cx="8912543"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7025" y="6356418"/>
            <a:ext cx="2310659" cy="365125"/>
          </a:xfrm>
          <a:prstGeom prst="rect">
            <a:avLst/>
          </a:prstGeom>
        </p:spPr>
        <p:txBody>
          <a:bodyPr/>
          <a:lstStyle>
            <a:lvl1pPr>
              <a:defRPr/>
            </a:lvl1pPr>
          </a:lstStyle>
          <a:p>
            <a:pPr algn="l" eaLnBrk="0" hangingPunct="0">
              <a:defRPr/>
            </a:pPr>
            <a:fld id="{DEC5EFF2-FADB-4BEE-A431-1173ED4A7470}" type="slidenum">
              <a:rPr lang="ja-JP" altLang="en-US" sz="1799">
                <a:solidFill>
                  <a:prstClr val="black"/>
                </a:solidFill>
                <a:latin typeface="メイリオ"/>
                <a:ea typeface="ＭＳ Ｐゴシック" charset="-128"/>
              </a:rPr>
              <a:pPr algn="l" eaLnBrk="0" hangingPunct="0">
                <a:defRPr/>
              </a:pPr>
              <a:t>‹#›</a:t>
            </a:fld>
            <a:endParaRPr lang="ja-JP" altLang="en-US" sz="1799">
              <a:solidFill>
                <a:prstClr val="black"/>
              </a:solidFill>
              <a:latin typeface="メイリオ"/>
              <a:ea typeface="ＭＳ Ｐゴシック" charset="-128"/>
            </a:endParaRPr>
          </a:p>
        </p:txBody>
      </p:sp>
    </p:spTree>
    <p:extLst>
      <p:ext uri="{BB962C8B-B14F-4D97-AF65-F5344CB8AC3E}">
        <p14:creationId xmlns:p14="http://schemas.microsoft.com/office/powerpoint/2010/main" val="3477368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78" y="1"/>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25" y="6356418"/>
            <a:ext cx="2310659" cy="365125"/>
          </a:xfrm>
          <a:prstGeom prst="rect">
            <a:avLst/>
          </a:prstGeom>
        </p:spPr>
        <p:txBody>
          <a:bodyPr/>
          <a:lstStyle>
            <a:lvl1pPr>
              <a:defRPr/>
            </a:lvl1pPr>
          </a:lstStyle>
          <a:p>
            <a:pPr algn="l" eaLnBrk="0" hangingPunct="0">
              <a:defRPr/>
            </a:pPr>
            <a:fld id="{C810845D-A875-432F-9227-C69B48E58F3E}" type="slidenum">
              <a:rPr lang="en-US" altLang="ja-JP" sz="1799">
                <a:solidFill>
                  <a:prstClr val="black"/>
                </a:solidFill>
                <a:latin typeface="メイリオ"/>
                <a:ea typeface="メイリオ"/>
              </a:rPr>
              <a:pPr algn="l" eaLnBrk="0" hangingPunct="0">
                <a:defRPr/>
              </a:pPr>
              <a:t>‹#›</a:t>
            </a:fld>
            <a:endParaRPr lang="en-US" altLang="ja-JP" sz="1799">
              <a:solidFill>
                <a:prstClr val="black"/>
              </a:solidFill>
              <a:latin typeface="メイリオ"/>
              <a:ea typeface="メイリオ"/>
            </a:endParaRPr>
          </a:p>
        </p:txBody>
      </p:sp>
    </p:spTree>
    <p:extLst>
      <p:ext uri="{BB962C8B-B14F-4D97-AF65-F5344CB8AC3E}">
        <p14:creationId xmlns:p14="http://schemas.microsoft.com/office/powerpoint/2010/main" val="28971096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431" y="0"/>
            <a:ext cx="9593394" cy="857232"/>
          </a:xfrm>
        </p:spPr>
        <p:txBody>
          <a:bodyPr>
            <a:normAutofit/>
          </a:bodyPr>
          <a:lstStyle>
            <a:lvl1pPr algn="l">
              <a:defRPr sz="3599"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7" y="6572250"/>
            <a:ext cx="5582374" cy="285750"/>
          </a:xfrm>
        </p:spPr>
        <p:txBody>
          <a:bodyPr/>
          <a:lstStyle>
            <a:lvl1pPr marL="0" marR="0" indent="0" algn="l" defTabSz="914126" rtl="0" eaLnBrk="1" fontAlgn="auto" latinLnBrk="0" hangingPunct="1">
              <a:lnSpc>
                <a:spcPct val="100000"/>
              </a:lnSpc>
              <a:spcBef>
                <a:spcPts val="0"/>
              </a:spcBef>
              <a:spcAft>
                <a:spcPts val="0"/>
              </a:spcAft>
              <a:buClrTx/>
              <a:buSzTx/>
              <a:buFontTx/>
              <a:buNone/>
              <a:tabLst/>
              <a:defRPr sz="1200"/>
            </a:lvl1pPr>
          </a:lstStyle>
          <a:p>
            <a:pPr>
              <a:defRPr/>
            </a:pPr>
            <a:r>
              <a:rPr lang="ja-JP" altLang="en-US"/>
              <a:t>環境省</a:t>
            </a:r>
            <a:endParaRPr lang="ja-JP" altLang="en-US" dirty="0"/>
          </a:p>
        </p:txBody>
      </p:sp>
      <p:sp>
        <p:nvSpPr>
          <p:cNvPr id="4" name="スライド番号プレースホルダ 5"/>
          <p:cNvSpPr>
            <a:spLocks noGrp="1"/>
          </p:cNvSpPr>
          <p:nvPr>
            <p:ph type="sldNum" sz="quarter" idx="11"/>
          </p:nvPr>
        </p:nvSpPr>
        <p:spPr>
          <a:xfrm>
            <a:off x="7097025" y="6356552"/>
            <a:ext cx="2310659" cy="365125"/>
          </a:xfrm>
          <a:prstGeom prst="rect">
            <a:avLst/>
          </a:prstGeom>
        </p:spPr>
        <p:txBody>
          <a:bodyPr/>
          <a:lstStyle>
            <a:lvl1pPr fontAlgn="base">
              <a:spcBef>
                <a:spcPct val="0"/>
              </a:spcBef>
              <a:spcAft>
                <a:spcPct val="0"/>
              </a:spcAft>
              <a:defRPr sz="1200">
                <a:latin typeface="MS Reference Sans Serif" panose="020B0604030504040204" pitchFamily="34" charset="0"/>
                <a:cs typeface="Segoe UI" panose="020B0502040204020203" pitchFamily="34" charset="0"/>
              </a:defRPr>
            </a:lvl1pPr>
          </a:lstStyle>
          <a:p>
            <a:pPr>
              <a:defRPr/>
            </a:pPr>
            <a:fld id="{0A7252ED-4569-4997-A2D5-873084C89A6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218279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5"/>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903398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12" y="2130426"/>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1044779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2646130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5"/>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02545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F61B1E5-E04B-42E5-96A8-8D7B57051EE0}"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646820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3"/>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1856464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0"/>
            <a:ext cx="9902825" cy="764704"/>
          </a:xfrm>
          <a:solidFill>
            <a:schemeClr val="accent1">
              <a:lumMod val="75000"/>
            </a:schemeClr>
          </a:solidFill>
        </p:spPr>
        <p:txBody>
          <a:bodyPr lIns="144000" rIns="144000"/>
          <a:lstStyle>
            <a:lvl1pPr algn="l">
              <a:defRPr sz="2799" b="1">
                <a:solidFill>
                  <a:schemeClr val="bg1"/>
                </a:solidFill>
              </a:defRPr>
            </a:lvl1pPr>
          </a:lstStyle>
          <a:p>
            <a:r>
              <a:rPr lang="ja-JP" altLang="en-US" dirty="0"/>
              <a:t>メインタイトル</a:t>
            </a:r>
          </a:p>
        </p:txBody>
      </p:sp>
      <p:sp>
        <p:nvSpPr>
          <p:cNvPr id="3" name="日付プレースホルダー 3"/>
          <p:cNvSpPr>
            <a:spLocks noGrp="1"/>
          </p:cNvSpPr>
          <p:nvPr>
            <p:ph type="dt" sz="half" idx="10"/>
          </p:nvPr>
        </p:nvSpPr>
        <p:spPr>
          <a:xfrm>
            <a:off x="495209" y="6356494"/>
            <a:ext cx="2310659" cy="365125"/>
          </a:xfrm>
          <a:prstGeom prst="rect">
            <a:avLst/>
          </a:prstGeom>
        </p:spPr>
        <p:txBody>
          <a:bodyPr/>
          <a:lstStyle>
            <a:lvl1pPr>
              <a:defRPr/>
            </a:lvl1pPr>
          </a:lstStyle>
          <a:p>
            <a:pPr>
              <a:defRPr/>
            </a:pPr>
            <a:fld id="{BA75CC60-36EB-4A64-9B35-64CD0EBC0930}" type="datetime1">
              <a:rPr lang="ja-JP" altLang="en-US" smtClean="0">
                <a:solidFill>
                  <a:prstClr val="black">
                    <a:tint val="75000"/>
                  </a:prstClr>
                </a:solidFill>
              </a:rPr>
              <a:pPr>
                <a:defRPr/>
              </a:pPr>
              <a:t>2018/5/15</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a:xfrm>
            <a:off x="3383465" y="6356494"/>
            <a:ext cx="3135895"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a:xfrm>
            <a:off x="7531825" y="6432269"/>
            <a:ext cx="2310659" cy="365125"/>
          </a:xfrm>
          <a:prstGeom prst="rect">
            <a:avLst/>
          </a:prstGeom>
        </p:spPr>
        <p:txBody>
          <a:bodyPr/>
          <a:lstStyle>
            <a:lvl1pPr>
              <a:defRPr sz="1600">
                <a:solidFill>
                  <a:schemeClr val="tx1">
                    <a:lumMod val="85000"/>
                    <a:lumOff val="15000"/>
                  </a:schemeClr>
                </a:solidFill>
              </a:defRPr>
            </a:lvl1pPr>
          </a:lstStyle>
          <a:p>
            <a:pPr>
              <a:defRPr/>
            </a:pPr>
            <a:fld id="{F2A3B4B2-E626-400B-908E-0974CFD38410}" type="slidenum">
              <a:rPr lang="ja-JP" altLang="en-US" smtClean="0">
                <a:solidFill>
                  <a:prstClr val="black">
                    <a:lumMod val="85000"/>
                    <a:lumOff val="15000"/>
                  </a:prstClr>
                </a:solidFill>
              </a:rPr>
              <a:pPr>
                <a:defRPr/>
              </a:pPr>
              <a:t>‹#›</a:t>
            </a:fld>
            <a:endParaRPr lang="ja-JP" altLang="en-US">
              <a:solidFill>
                <a:prstClr val="black">
                  <a:lumMod val="85000"/>
                  <a:lumOff val="15000"/>
                </a:prstClr>
              </a:solidFill>
            </a:endParaRPr>
          </a:p>
        </p:txBody>
      </p:sp>
    </p:spTree>
    <p:extLst>
      <p:ext uri="{BB962C8B-B14F-4D97-AF65-F5344CB8AC3E}">
        <p14:creationId xmlns:p14="http://schemas.microsoft.com/office/powerpoint/2010/main" val="13009583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a:xfrm>
            <a:off x="495209" y="6356494"/>
            <a:ext cx="2310659" cy="365125"/>
          </a:xfrm>
          <a:prstGeom prst="rect">
            <a:avLst/>
          </a:prstGeom>
        </p:spPr>
        <p:txBody>
          <a:bodyPr/>
          <a:lstStyle>
            <a:lvl1pPr>
              <a:defRPr/>
            </a:lvl1pPr>
          </a:lstStyle>
          <a:p>
            <a:pPr>
              <a:defRPr/>
            </a:pPr>
            <a:fld id="{559A821C-354C-485B-A3C4-7C159A7F152A}" type="datetime1">
              <a:rPr lang="ja-JP" altLang="en-US" smtClean="0">
                <a:solidFill>
                  <a:prstClr val="black">
                    <a:tint val="75000"/>
                  </a:prstClr>
                </a:solidFill>
              </a:rPr>
              <a:pPr>
                <a:defRPr/>
              </a:pPr>
              <a:t>2018/5/15</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a:xfrm>
            <a:off x="3383465" y="6356494"/>
            <a:ext cx="3135895"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a:xfrm>
            <a:off x="7097025" y="6356494"/>
            <a:ext cx="2310659" cy="365125"/>
          </a:xfrm>
          <a:prstGeom prst="rect">
            <a:avLst/>
          </a:prstGeom>
        </p:spPr>
        <p:txBody>
          <a:bodyPr/>
          <a:lstStyle>
            <a:lvl1pPr>
              <a:defRPr>
                <a:solidFill>
                  <a:schemeClr val="bg2">
                    <a:lumMod val="25000"/>
                  </a:schemeClr>
                </a:solidFill>
              </a:defRPr>
            </a:lvl1pPr>
          </a:lstStyle>
          <a:p>
            <a:pPr>
              <a:defRPr/>
            </a:pPr>
            <a:fld id="{403C0D2E-208F-4A01-9EA1-9F9C4CE4B0C0}" type="slidenum">
              <a:rPr lang="ja-JP" altLang="en-US" smtClean="0">
                <a:solidFill>
                  <a:srgbClr val="DEDEDE">
                    <a:lumMod val="25000"/>
                  </a:srgbClr>
                </a:solidFill>
              </a:rPr>
              <a:pPr>
                <a:defRPr/>
              </a:pPr>
              <a:t>‹#›</a:t>
            </a:fld>
            <a:endParaRPr lang="ja-JP" altLang="en-US">
              <a:solidFill>
                <a:srgbClr val="DEDEDE">
                  <a:lumMod val="25000"/>
                </a:srgbClr>
              </a:solidFill>
            </a:endParaRPr>
          </a:p>
        </p:txBody>
      </p:sp>
    </p:spTree>
    <p:extLst>
      <p:ext uri="{BB962C8B-B14F-4D97-AF65-F5344CB8AC3E}">
        <p14:creationId xmlns:p14="http://schemas.microsoft.com/office/powerpoint/2010/main" val="189028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E9125E2B-177F-574E-8E46-11AA47EA2F38}" type="datetime1">
              <a:rPr kumimoji="1" lang="ja-JP" altLang="en-US" smtClean="0"/>
              <a:t>2018/5/15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5543D51-1B5B-470A-B79F-2D6F8C915261}" type="slidenum">
              <a:rPr kumimoji="1" lang="ja-JP" altLang="en-US" smtClean="0"/>
              <a:pPr/>
              <a:t>‹#›</a:t>
            </a:fld>
            <a:endParaRPr kumimoji="1" lang="ja-JP" altLang="en-US"/>
          </a:p>
        </p:txBody>
      </p:sp>
    </p:spTree>
    <p:extLst>
      <p:ext uri="{BB962C8B-B14F-4D97-AF65-F5344CB8AC3E}">
        <p14:creationId xmlns:p14="http://schemas.microsoft.com/office/powerpoint/2010/main" val="10934400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40E0152B-781D-C142-AA02-9322B37275A4}" type="datetime1">
              <a:rPr kumimoji="1" lang="ja-JP" altLang="en-US" smtClean="0"/>
              <a:t>2018/5/15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5543D51-1B5B-470A-B79F-2D6F8C915261}" type="slidenum">
              <a:rPr kumimoji="1" lang="ja-JP" altLang="en-US" smtClean="0"/>
              <a:pPr/>
              <a:t>‹#›</a:t>
            </a:fld>
            <a:endParaRPr kumimoji="1" lang="ja-JP" altLang="en-US"/>
          </a:p>
        </p:txBody>
      </p:sp>
    </p:spTree>
    <p:extLst>
      <p:ext uri="{BB962C8B-B14F-4D97-AF65-F5344CB8AC3E}">
        <p14:creationId xmlns:p14="http://schemas.microsoft.com/office/powerpoint/2010/main" val="6945564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cxnSp>
        <p:nvCxnSpPr>
          <p:cNvPr id="4" name="直線コネクタ 3"/>
          <p:cNvCxnSpPr/>
          <p:nvPr userDrawn="1"/>
        </p:nvCxnSpPr>
        <p:spPr>
          <a:xfrm>
            <a:off x="411031" y="3444875"/>
            <a:ext cx="9082350" cy="0"/>
          </a:xfrm>
          <a:prstGeom prst="line">
            <a:avLst/>
          </a:prstGeom>
          <a:ln w="38100" cap="flat" cmpd="sng" algn="ctr">
            <a:solidFill>
              <a:srgbClr val="ACACA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410268" y="2781300"/>
            <a:ext cx="9083488" cy="647700"/>
          </a:xfrm>
          <a:noFill/>
          <a:effectLst/>
        </p:spPr>
        <p:txBody>
          <a:bodyPr>
            <a:normAutofit/>
          </a:bodyPr>
          <a:lstStyle>
            <a:lvl1pPr>
              <a:defRPr sz="3199"/>
            </a:lvl1pPr>
          </a:lstStyle>
          <a:p>
            <a:r>
              <a:rPr lang="ja-JP" altLang="en-US" dirty="0"/>
              <a:t>マスター タイトルの書式設定</a:t>
            </a:r>
          </a:p>
        </p:txBody>
      </p:sp>
      <p:sp>
        <p:nvSpPr>
          <p:cNvPr id="3" name="サブタイトル 2"/>
          <p:cNvSpPr>
            <a:spLocks noGrp="1"/>
          </p:cNvSpPr>
          <p:nvPr>
            <p:ph type="subTitle" idx="1"/>
          </p:nvPr>
        </p:nvSpPr>
        <p:spPr>
          <a:xfrm>
            <a:off x="410268" y="3571201"/>
            <a:ext cx="9083488" cy="307777"/>
          </a:xfrm>
        </p:spPr>
        <p:txBody>
          <a:bodyPr/>
          <a:lstStyle>
            <a:lvl1pPr marL="0" indent="0" algn="l">
              <a:buNone/>
              <a:defRPr sz="1999" b="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33380511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タイトルとテキスト">
    <p:spTree>
      <p:nvGrpSpPr>
        <p:cNvPr id="1" name=""/>
        <p:cNvGrpSpPr/>
        <p:nvPr/>
      </p:nvGrpSpPr>
      <p:grpSpPr>
        <a:xfrm>
          <a:off x="0" y="0"/>
          <a:ext cx="0" cy="0"/>
          <a:chOff x="0" y="0"/>
          <a:chExt cx="0" cy="0"/>
        </a:xfrm>
      </p:grpSpPr>
      <p:sp>
        <p:nvSpPr>
          <p:cNvPr id="4" name="title_line"/>
          <p:cNvSpPr>
            <a:spLocks noChangeShapeType="1"/>
          </p:cNvSpPr>
          <p:nvPr/>
        </p:nvSpPr>
        <p:spPr bwMode="gray">
          <a:xfrm>
            <a:off x="411031" y="81915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6"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6FF7EA6F-52CE-45EA-A084-057693BCDBDD}"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333376"/>
            <a:ext cx="9083488" cy="485775"/>
          </a:xfrm>
        </p:spPr>
        <p:txBody>
          <a:bodyPr>
            <a:normAutofit/>
          </a:bodyPr>
          <a:lstStyle>
            <a:lvl1pPr>
              <a:defRPr sz="2399" b="1"/>
            </a:lvl1pPr>
          </a:lstStyle>
          <a:p>
            <a:r>
              <a:rPr lang="ja-JP" altLang="en-US" dirty="0"/>
              <a:t>マスター タイトルの書式設定</a:t>
            </a:r>
          </a:p>
        </p:txBody>
      </p:sp>
      <p:sp>
        <p:nvSpPr>
          <p:cNvPr id="5" name="テキスト プレースホルダー 4"/>
          <p:cNvSpPr>
            <a:spLocks noGrp="1"/>
          </p:cNvSpPr>
          <p:nvPr>
            <p:ph type="body" sz="quarter" idx="10"/>
          </p:nvPr>
        </p:nvSpPr>
        <p:spPr>
          <a:xfrm>
            <a:off x="410268" y="982800"/>
            <a:ext cx="9083488" cy="1515800"/>
          </a:xfrm>
        </p:spPr>
        <p:txBody>
          <a:bodyPr/>
          <a:lstStyle>
            <a:lvl3pPr>
              <a:spcBef>
                <a:spcPts val="432"/>
              </a:spcBef>
              <a:defRPr/>
            </a:lvl3pPr>
            <a:lvl4pPr>
              <a:spcBef>
                <a:spcPts val="336"/>
              </a:spcBef>
              <a:defRPr/>
            </a:lvl4pPr>
            <a:lvl5pPr>
              <a:spcBef>
                <a:spcPts val="336"/>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6976011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nakah_line"/>
          <p:cNvSpPr>
            <a:spLocks noChangeShapeType="1"/>
          </p:cNvSpPr>
          <p:nvPr userDrawn="1"/>
        </p:nvSpPr>
        <p:spPr bwMode="gray">
          <a:xfrm>
            <a:off x="411031" y="342900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5" name="nakah_lineup"/>
          <p:cNvSpPr>
            <a:spLocks noChangeShapeType="1"/>
          </p:cNvSpPr>
          <p:nvPr/>
        </p:nvSpPr>
        <p:spPr bwMode="gray">
          <a:xfrm>
            <a:off x="411031" y="2781300"/>
            <a:ext cx="9082350"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6"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9BB70614-FC81-4E26-81B9-5AA07C81837F}"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2782800"/>
            <a:ext cx="9083488" cy="648000"/>
          </a:xfrm>
        </p:spPr>
        <p:txBody>
          <a:bodyPr>
            <a:normAutofit/>
          </a:bodyPr>
          <a:lstStyle>
            <a:lvl1pPr algn="ctr">
              <a:defRPr sz="2399" b="1" cap="all" baseline="0"/>
            </a:lvl1pPr>
          </a:lstStyle>
          <a:p>
            <a:r>
              <a:rPr lang="ja-JP" altLang="en-US" dirty="0"/>
              <a:t>マスター タイトルの書式設定</a:t>
            </a:r>
          </a:p>
        </p:txBody>
      </p:sp>
      <p:sp>
        <p:nvSpPr>
          <p:cNvPr id="3" name="テキスト プレースホルダー 2"/>
          <p:cNvSpPr>
            <a:spLocks noGrp="1"/>
          </p:cNvSpPr>
          <p:nvPr>
            <p:ph type="body" idx="1"/>
          </p:nvPr>
        </p:nvSpPr>
        <p:spPr>
          <a:xfrm>
            <a:off x="1497120" y="4078800"/>
            <a:ext cx="6909785" cy="215444"/>
          </a:xfrm>
        </p:spPr>
        <p:txBody>
          <a:bodyPr/>
          <a:lstStyle>
            <a:lvl1pPr marL="0" indent="0">
              <a:buNone/>
              <a:defRPr sz="1400">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32641077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title_line"/>
          <p:cNvSpPr>
            <a:spLocks noChangeShapeType="1"/>
          </p:cNvSpPr>
          <p:nvPr/>
        </p:nvSpPr>
        <p:spPr bwMode="gray">
          <a:xfrm>
            <a:off x="411031" y="81915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4"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C8907395-0EE6-4969-A394-F35C4659B26E}"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333376"/>
            <a:ext cx="9083488" cy="485775"/>
          </a:xfrm>
        </p:spPr>
        <p:txBody>
          <a:bodyPr>
            <a:normAutofit/>
          </a:bodyPr>
          <a:lstStyle>
            <a:lvl1pPr>
              <a:defRPr sz="2399" b="1"/>
            </a:lvl1pPr>
          </a:lstStyle>
          <a:p>
            <a:r>
              <a:rPr lang="ja-JP" altLang="en-US" dirty="0"/>
              <a:t>マスター タイトルの書式設定</a:t>
            </a:r>
          </a:p>
        </p:txBody>
      </p:sp>
    </p:spTree>
    <p:extLst>
      <p:ext uri="{BB962C8B-B14F-4D97-AF65-F5344CB8AC3E}">
        <p14:creationId xmlns:p14="http://schemas.microsoft.com/office/powerpoint/2010/main" val="32676321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Page_num"/>
          <p:cNvSpPr txBox="1"/>
          <p:nvPr userDrawn="1"/>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381782BF-E35A-425C-A0E8-F1B6FE1A7E08}"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Tree>
    <p:extLst>
      <p:ext uri="{BB962C8B-B14F-4D97-AF65-F5344CB8AC3E}">
        <p14:creationId xmlns:p14="http://schemas.microsoft.com/office/powerpoint/2010/main" val="239060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92" y="4407261"/>
            <a:ext cx="8417401" cy="1362075"/>
          </a:xfrm>
        </p:spPr>
        <p:txBody>
          <a:bodyPr anchor="t"/>
          <a:lstStyle>
            <a:lvl1pPr algn="l">
              <a:defRPr sz="399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392" y="2906722"/>
            <a:ext cx="84174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E7B02E1-D790-41ED-B80C-F960A5273400}"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8876821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7853" y="1122363"/>
            <a:ext cx="7427119" cy="2387600"/>
          </a:xfrm>
        </p:spPr>
        <p:txBody>
          <a:bodyPr anchor="b"/>
          <a:lstStyle>
            <a:lvl1pPr algn="ctr">
              <a:defRPr sz="4873"/>
            </a:lvl1pPr>
          </a:lstStyle>
          <a:p>
            <a:r>
              <a:rPr kumimoji="1" lang="ja-JP" altLang="en-US"/>
              <a:t>マスター タイトルの書式設定</a:t>
            </a:r>
            <a:endParaRPr kumimoji="1" lang="ja-JP" altLang="en-US"/>
          </a:p>
        </p:txBody>
      </p:sp>
      <p:sp>
        <p:nvSpPr>
          <p:cNvPr id="3" name="サブタイトル 2"/>
          <p:cNvSpPr>
            <a:spLocks noGrp="1"/>
          </p:cNvSpPr>
          <p:nvPr>
            <p:ph type="subTitle" idx="1"/>
          </p:nvPr>
        </p:nvSpPr>
        <p:spPr>
          <a:xfrm>
            <a:off x="1237853" y="3602038"/>
            <a:ext cx="7427119" cy="1655762"/>
          </a:xfrm>
        </p:spPr>
        <p:txBody>
          <a:bodyPr/>
          <a:lstStyle>
            <a:lvl1pPr marL="0" indent="0" algn="ctr">
              <a:buNone/>
              <a:defRPr sz="1949"/>
            </a:lvl1pPr>
            <a:lvl2pPr marL="371338" indent="0" algn="ctr">
              <a:buNone/>
              <a:defRPr sz="1624"/>
            </a:lvl2pPr>
            <a:lvl3pPr marL="742676" indent="0" algn="ctr">
              <a:buNone/>
              <a:defRPr sz="1462"/>
            </a:lvl3pPr>
            <a:lvl4pPr marL="1114014" indent="0" algn="ctr">
              <a:buNone/>
              <a:defRPr sz="1300"/>
            </a:lvl4pPr>
            <a:lvl5pPr marL="1485351" indent="0" algn="ctr">
              <a:buNone/>
              <a:defRPr sz="1300"/>
            </a:lvl5pPr>
            <a:lvl6pPr marL="1856689" indent="0" algn="ctr">
              <a:buNone/>
              <a:defRPr sz="1300"/>
            </a:lvl6pPr>
            <a:lvl7pPr marL="2228027" indent="0" algn="ctr">
              <a:buNone/>
              <a:defRPr sz="1300"/>
            </a:lvl7pPr>
            <a:lvl8pPr marL="2599365" indent="0" algn="ctr">
              <a:buNone/>
              <a:defRPr sz="1300"/>
            </a:lvl8pPr>
            <a:lvl9pPr marL="2970703" indent="0" algn="ctr">
              <a:buNone/>
              <a:defRPr sz="1300"/>
            </a:lvl9pPr>
          </a:lstStyle>
          <a:p>
            <a:r>
              <a:rPr kumimoji="1" lang="ja-JP" altLang="en-US"/>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2701F5C6-0376-469C-9118-87033E31F253}"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AE35086E-B9CF-44F9-8B72-E4A3B439ECA4}" type="slidenum">
              <a:rPr lang="ja-JP" altLang="en-US" smtClean="0"/>
              <a:pPr>
                <a:defRPr/>
              </a:pPr>
              <a:t>‹#›</a:t>
            </a:fld>
            <a:endParaRPr lang="ja-JP" altLang="en-US"/>
          </a:p>
        </p:txBody>
      </p:sp>
    </p:spTree>
    <p:extLst>
      <p:ext uri="{BB962C8B-B14F-4D97-AF65-F5344CB8AC3E}">
        <p14:creationId xmlns:p14="http://schemas.microsoft.com/office/powerpoint/2010/main" val="27060878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EF599F80-A8B8-406C-8545-A80E8DE7B5F9}"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280D8599-7C9D-4369-B8E4-1C76691DB2B8}" type="slidenum">
              <a:rPr lang="ja-JP" altLang="en-US" smtClean="0"/>
              <a:pPr>
                <a:defRPr/>
              </a:pPr>
              <a:t>‹#›</a:t>
            </a:fld>
            <a:endParaRPr lang="ja-JP" altLang="en-US"/>
          </a:p>
        </p:txBody>
      </p:sp>
    </p:spTree>
    <p:extLst>
      <p:ext uri="{BB962C8B-B14F-4D97-AF65-F5344CB8AC3E}">
        <p14:creationId xmlns:p14="http://schemas.microsoft.com/office/powerpoint/2010/main" val="33718457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661" y="1709739"/>
            <a:ext cx="8541187" cy="2852737"/>
          </a:xfrm>
        </p:spPr>
        <p:txBody>
          <a:bodyPr anchor="b"/>
          <a:lstStyle>
            <a:lvl1pPr>
              <a:defRPr sz="4873"/>
            </a:lvl1p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75661" y="4589464"/>
            <a:ext cx="8541187" cy="1500187"/>
          </a:xfrm>
        </p:spPr>
        <p:txBody>
          <a:bodyPr/>
          <a:lstStyle>
            <a:lvl1pPr marL="0" indent="0">
              <a:buNone/>
              <a:defRPr sz="1949">
                <a:solidFill>
                  <a:schemeClr val="tx1">
                    <a:tint val="75000"/>
                  </a:schemeClr>
                </a:solidFill>
              </a:defRPr>
            </a:lvl1pPr>
            <a:lvl2pPr marL="371338" indent="0">
              <a:buNone/>
              <a:defRPr sz="1624">
                <a:solidFill>
                  <a:schemeClr val="tx1">
                    <a:tint val="75000"/>
                  </a:schemeClr>
                </a:solidFill>
              </a:defRPr>
            </a:lvl2pPr>
            <a:lvl3pPr marL="742676" indent="0">
              <a:buNone/>
              <a:defRPr sz="1462">
                <a:solidFill>
                  <a:schemeClr val="tx1">
                    <a:tint val="75000"/>
                  </a:schemeClr>
                </a:solidFill>
              </a:defRPr>
            </a:lvl3pPr>
            <a:lvl4pPr marL="1114014" indent="0">
              <a:buNone/>
              <a:defRPr sz="1300">
                <a:solidFill>
                  <a:schemeClr val="tx1">
                    <a:tint val="75000"/>
                  </a:schemeClr>
                </a:solidFill>
              </a:defRPr>
            </a:lvl4pPr>
            <a:lvl5pPr marL="1485351" indent="0">
              <a:buNone/>
              <a:defRPr sz="1300">
                <a:solidFill>
                  <a:schemeClr val="tx1">
                    <a:tint val="75000"/>
                  </a:schemeClr>
                </a:solidFill>
              </a:defRPr>
            </a:lvl5pPr>
            <a:lvl6pPr marL="1856689" indent="0">
              <a:buNone/>
              <a:defRPr sz="1300">
                <a:solidFill>
                  <a:schemeClr val="tx1">
                    <a:tint val="75000"/>
                  </a:schemeClr>
                </a:solidFill>
              </a:defRPr>
            </a:lvl6pPr>
            <a:lvl7pPr marL="2228027" indent="0">
              <a:buNone/>
              <a:defRPr sz="1300">
                <a:solidFill>
                  <a:schemeClr val="tx1">
                    <a:tint val="75000"/>
                  </a:schemeClr>
                </a:solidFill>
              </a:defRPr>
            </a:lvl7pPr>
            <a:lvl8pPr marL="2599365" indent="0">
              <a:buNone/>
              <a:defRPr sz="1300">
                <a:solidFill>
                  <a:schemeClr val="tx1">
                    <a:tint val="75000"/>
                  </a:schemeClr>
                </a:solidFill>
              </a:defRPr>
            </a:lvl8pPr>
            <a:lvl9pPr marL="2970703"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66A74AA2-DCDB-463D-9FC1-D1F912CD4105}"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F8BECACF-80A4-43E2-ADA6-2819DB5839B1}" type="slidenum">
              <a:rPr lang="ja-JP" altLang="en-US" smtClean="0"/>
              <a:pPr>
                <a:defRPr/>
              </a:pPr>
              <a:t>‹#›</a:t>
            </a:fld>
            <a:endParaRPr lang="ja-JP" altLang="en-US"/>
          </a:p>
        </p:txBody>
      </p:sp>
    </p:spTree>
    <p:extLst>
      <p:ext uri="{BB962C8B-B14F-4D97-AF65-F5344CB8AC3E}">
        <p14:creationId xmlns:p14="http://schemas.microsoft.com/office/powerpoint/2010/main" val="37049001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sz="half" idx="1"/>
          </p:nvPr>
        </p:nvSpPr>
        <p:spPr>
          <a:xfrm>
            <a:off x="680819" y="1825625"/>
            <a:ext cx="4208701"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コンテンツ プレースホルダー 3"/>
          <p:cNvSpPr>
            <a:spLocks noGrp="1"/>
          </p:cNvSpPr>
          <p:nvPr>
            <p:ph sz="half" idx="2"/>
          </p:nvPr>
        </p:nvSpPr>
        <p:spPr>
          <a:xfrm>
            <a:off x="5013305" y="1825625"/>
            <a:ext cx="4208701"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日付プレースホルダー 4"/>
          <p:cNvSpPr>
            <a:spLocks noGrp="1"/>
          </p:cNvSpPr>
          <p:nvPr>
            <p:ph type="dt" sz="half" idx="10"/>
          </p:nvPr>
        </p:nvSpPr>
        <p:spPr/>
        <p:txBody>
          <a:bodyPr/>
          <a:lstStyle/>
          <a:p>
            <a:pPr>
              <a:defRPr/>
            </a:pPr>
            <a:fld id="{B20C0EFB-8379-4BA9-A7E1-06ABD0B7EF84}"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2AA24C79-320E-43BA-A087-E6C2672B51D1}" type="slidenum">
              <a:rPr lang="ja-JP" altLang="en-US" smtClean="0"/>
              <a:pPr>
                <a:defRPr/>
              </a:pPr>
              <a:t>‹#›</a:t>
            </a:fld>
            <a:endParaRPr lang="ja-JP" altLang="en-US"/>
          </a:p>
        </p:txBody>
      </p:sp>
    </p:spTree>
    <p:extLst>
      <p:ext uri="{BB962C8B-B14F-4D97-AF65-F5344CB8AC3E}">
        <p14:creationId xmlns:p14="http://schemas.microsoft.com/office/powerpoint/2010/main" val="8753483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365126"/>
            <a:ext cx="8541187" cy="1325563"/>
          </a:xfrm>
        </p:spPr>
        <p:txBody>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2109" y="1681163"/>
            <a:ext cx="4189359" cy="82391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109" y="2505075"/>
            <a:ext cx="4189359"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テキスト プレースホルダー 4"/>
          <p:cNvSpPr>
            <a:spLocks noGrp="1"/>
          </p:cNvSpPr>
          <p:nvPr>
            <p:ph type="body" sz="quarter" idx="3"/>
          </p:nvPr>
        </p:nvSpPr>
        <p:spPr>
          <a:xfrm>
            <a:off x="5013305" y="1681163"/>
            <a:ext cx="4209990" cy="82391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3305" y="2505075"/>
            <a:ext cx="420999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7" name="日付プレースホルダー 6"/>
          <p:cNvSpPr>
            <a:spLocks noGrp="1"/>
          </p:cNvSpPr>
          <p:nvPr>
            <p:ph type="dt" sz="half" idx="10"/>
          </p:nvPr>
        </p:nvSpPr>
        <p:spPr/>
        <p:txBody>
          <a:bodyPr/>
          <a:lstStyle/>
          <a:p>
            <a:pPr>
              <a:defRPr/>
            </a:pPr>
            <a:fld id="{04A3C7DD-1FE7-48A8-B2A2-896423AEF854}"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4D3156B2-85D0-4FFB-B02B-3D90DD81E942}" type="slidenum">
              <a:rPr lang="ja-JP" altLang="en-US" smtClean="0"/>
              <a:pPr>
                <a:defRPr/>
              </a:pPr>
              <a:t>‹#›</a:t>
            </a:fld>
            <a:endParaRPr lang="ja-JP" altLang="en-US"/>
          </a:p>
        </p:txBody>
      </p:sp>
    </p:spTree>
    <p:extLst>
      <p:ext uri="{BB962C8B-B14F-4D97-AF65-F5344CB8AC3E}">
        <p14:creationId xmlns:p14="http://schemas.microsoft.com/office/powerpoint/2010/main" val="23814122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9A37C289-C5BD-4617-AE5B-78873FCFFC35}"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FD7AD7D1-1FBD-46C5-A15A-F2B099255760}" type="slidenum">
              <a:rPr lang="ja-JP" altLang="en-US" smtClean="0"/>
              <a:pPr>
                <a:defRPr/>
              </a:pPr>
              <a:t>‹#›</a:t>
            </a:fld>
            <a:endParaRPr lang="ja-JP" altLang="en-US"/>
          </a:p>
        </p:txBody>
      </p:sp>
    </p:spTree>
    <p:extLst>
      <p:ext uri="{BB962C8B-B14F-4D97-AF65-F5344CB8AC3E}">
        <p14:creationId xmlns:p14="http://schemas.microsoft.com/office/powerpoint/2010/main" val="18861456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EB4C6F97-B8DD-4B9E-B396-F072BD27503C}"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A642FC9D-382B-4BF2-A525-ED5C21CB5F6A}" type="slidenum">
              <a:rPr lang="ja-JP" altLang="en-US" smtClean="0"/>
              <a:pPr>
                <a:defRPr/>
              </a:pPr>
              <a:t>‹#›</a:t>
            </a:fld>
            <a:endParaRPr lang="ja-JP" altLang="en-US"/>
          </a:p>
        </p:txBody>
      </p:sp>
    </p:spTree>
    <p:extLst>
      <p:ext uri="{BB962C8B-B14F-4D97-AF65-F5344CB8AC3E}">
        <p14:creationId xmlns:p14="http://schemas.microsoft.com/office/powerpoint/2010/main" val="4863488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457200"/>
            <a:ext cx="3193919" cy="1600200"/>
          </a:xfrm>
        </p:spPr>
        <p:txBody>
          <a:bodyPr anchor="b"/>
          <a:lstStyle>
            <a:lvl1pPr>
              <a:defRPr sz="2599"/>
            </a:lvl1p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a:xfrm>
            <a:off x="4209991" y="987426"/>
            <a:ext cx="5013305" cy="4873625"/>
          </a:xfrm>
        </p:spPr>
        <p:txBody>
          <a:bodyPr/>
          <a:lstStyle>
            <a:lvl1pPr>
              <a:defRPr sz="2599"/>
            </a:lvl1pPr>
            <a:lvl2pPr>
              <a:defRPr sz="2274"/>
            </a:lvl2pPr>
            <a:lvl3pPr>
              <a:defRPr sz="1949"/>
            </a:lvl3pPr>
            <a:lvl4pPr>
              <a:defRPr sz="1624"/>
            </a:lvl4pPr>
            <a:lvl5pPr>
              <a:defRPr sz="1624"/>
            </a:lvl5pPr>
            <a:lvl6pPr>
              <a:defRPr sz="1624"/>
            </a:lvl6pPr>
            <a:lvl7pPr>
              <a:defRPr sz="1624"/>
            </a:lvl7pPr>
            <a:lvl8pPr>
              <a:defRPr sz="1624"/>
            </a:lvl8pPr>
            <a:lvl9pPr>
              <a:defRPr sz="162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テキスト プレースホルダー 3"/>
          <p:cNvSpPr>
            <a:spLocks noGrp="1"/>
          </p:cNvSpPr>
          <p:nvPr>
            <p:ph type="body" sz="half" idx="2"/>
          </p:nvPr>
        </p:nvSpPr>
        <p:spPr>
          <a:xfrm>
            <a:off x="682109" y="2057400"/>
            <a:ext cx="3193919" cy="3811588"/>
          </a:xfrm>
        </p:spPr>
        <p:txBody>
          <a:bodyPr/>
          <a:lstStyle>
            <a:lvl1pPr marL="0" indent="0">
              <a:buNone/>
              <a:defRPr sz="1300"/>
            </a:lvl1pPr>
            <a:lvl2pPr marL="371338" indent="0">
              <a:buNone/>
              <a:defRPr sz="1137"/>
            </a:lvl2pPr>
            <a:lvl3pPr marL="742676" indent="0">
              <a:buNone/>
              <a:defRPr sz="975"/>
            </a:lvl3pPr>
            <a:lvl4pPr marL="1114014" indent="0">
              <a:buNone/>
              <a:defRPr sz="812"/>
            </a:lvl4pPr>
            <a:lvl5pPr marL="1485351" indent="0">
              <a:buNone/>
              <a:defRPr sz="812"/>
            </a:lvl5pPr>
            <a:lvl6pPr marL="1856689" indent="0">
              <a:buNone/>
              <a:defRPr sz="812"/>
            </a:lvl6pPr>
            <a:lvl7pPr marL="2228027" indent="0">
              <a:buNone/>
              <a:defRPr sz="812"/>
            </a:lvl7pPr>
            <a:lvl8pPr marL="2599365" indent="0">
              <a:buNone/>
              <a:defRPr sz="812"/>
            </a:lvl8pPr>
            <a:lvl9pPr marL="2970703"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61F10F51-BCA6-4ADF-BAFE-D2C22CF55C8E}"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33A3C29B-6F5C-460D-972A-B9A027DBC5FC}" type="slidenum">
              <a:rPr lang="ja-JP" altLang="en-US" smtClean="0"/>
              <a:pPr>
                <a:defRPr/>
              </a:pPr>
              <a:t>‹#›</a:t>
            </a:fld>
            <a:endParaRPr lang="ja-JP" altLang="en-US"/>
          </a:p>
        </p:txBody>
      </p:sp>
    </p:spTree>
    <p:extLst>
      <p:ext uri="{BB962C8B-B14F-4D97-AF65-F5344CB8AC3E}">
        <p14:creationId xmlns:p14="http://schemas.microsoft.com/office/powerpoint/2010/main" val="21910680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457200"/>
            <a:ext cx="3193919" cy="1600200"/>
          </a:xfrm>
        </p:spPr>
        <p:txBody>
          <a:bodyPr anchor="b"/>
          <a:lstStyle>
            <a:lvl1pPr>
              <a:defRPr sz="2599"/>
            </a:lvl1pPr>
          </a:lstStyle>
          <a:p>
            <a:r>
              <a:rPr kumimoji="1" lang="ja-JP" altLang="en-US"/>
              <a:t>マスター タイトルの書式設定</a:t>
            </a:r>
            <a:endParaRPr kumimoji="1" lang="ja-JP" altLang="en-US"/>
          </a:p>
        </p:txBody>
      </p:sp>
      <p:sp>
        <p:nvSpPr>
          <p:cNvPr id="3" name="図プレースホルダー 2"/>
          <p:cNvSpPr>
            <a:spLocks noGrp="1"/>
          </p:cNvSpPr>
          <p:nvPr>
            <p:ph type="pic" idx="1"/>
          </p:nvPr>
        </p:nvSpPr>
        <p:spPr>
          <a:xfrm>
            <a:off x="4209991" y="987426"/>
            <a:ext cx="5013305" cy="4873625"/>
          </a:xfrm>
        </p:spPr>
        <p:txBody>
          <a:bodyPr/>
          <a:lstStyle>
            <a:lvl1pPr marL="0" indent="0">
              <a:buNone/>
              <a:defRPr sz="2599"/>
            </a:lvl1pPr>
            <a:lvl2pPr marL="371338" indent="0">
              <a:buNone/>
              <a:defRPr sz="2274"/>
            </a:lvl2pPr>
            <a:lvl3pPr marL="742676" indent="0">
              <a:buNone/>
              <a:defRPr sz="1949"/>
            </a:lvl3pPr>
            <a:lvl4pPr marL="1114014" indent="0">
              <a:buNone/>
              <a:defRPr sz="1624"/>
            </a:lvl4pPr>
            <a:lvl5pPr marL="1485351" indent="0">
              <a:buNone/>
              <a:defRPr sz="1624"/>
            </a:lvl5pPr>
            <a:lvl6pPr marL="1856689" indent="0">
              <a:buNone/>
              <a:defRPr sz="1624"/>
            </a:lvl6pPr>
            <a:lvl7pPr marL="2228027" indent="0">
              <a:buNone/>
              <a:defRPr sz="1624"/>
            </a:lvl7pPr>
            <a:lvl8pPr marL="2599365" indent="0">
              <a:buNone/>
              <a:defRPr sz="1624"/>
            </a:lvl8pPr>
            <a:lvl9pPr marL="2970703" indent="0">
              <a:buNone/>
              <a:defRPr sz="1624"/>
            </a:lvl9pPr>
          </a:lstStyle>
          <a:p>
            <a:endParaRPr kumimoji="1" lang="ja-JP" altLang="en-US"/>
          </a:p>
        </p:txBody>
      </p:sp>
      <p:sp>
        <p:nvSpPr>
          <p:cNvPr id="4" name="テキスト プレースホルダー 3"/>
          <p:cNvSpPr>
            <a:spLocks noGrp="1"/>
          </p:cNvSpPr>
          <p:nvPr>
            <p:ph type="body" sz="half" idx="2"/>
          </p:nvPr>
        </p:nvSpPr>
        <p:spPr>
          <a:xfrm>
            <a:off x="682109" y="2057400"/>
            <a:ext cx="3193919" cy="3811588"/>
          </a:xfrm>
        </p:spPr>
        <p:txBody>
          <a:bodyPr/>
          <a:lstStyle>
            <a:lvl1pPr marL="0" indent="0">
              <a:buNone/>
              <a:defRPr sz="1300"/>
            </a:lvl1pPr>
            <a:lvl2pPr marL="371338" indent="0">
              <a:buNone/>
              <a:defRPr sz="1137"/>
            </a:lvl2pPr>
            <a:lvl3pPr marL="742676" indent="0">
              <a:buNone/>
              <a:defRPr sz="975"/>
            </a:lvl3pPr>
            <a:lvl4pPr marL="1114014" indent="0">
              <a:buNone/>
              <a:defRPr sz="812"/>
            </a:lvl4pPr>
            <a:lvl5pPr marL="1485351" indent="0">
              <a:buNone/>
              <a:defRPr sz="812"/>
            </a:lvl5pPr>
            <a:lvl6pPr marL="1856689" indent="0">
              <a:buNone/>
              <a:defRPr sz="812"/>
            </a:lvl6pPr>
            <a:lvl7pPr marL="2228027" indent="0">
              <a:buNone/>
              <a:defRPr sz="812"/>
            </a:lvl7pPr>
            <a:lvl8pPr marL="2599365" indent="0">
              <a:buNone/>
              <a:defRPr sz="812"/>
            </a:lvl8pPr>
            <a:lvl9pPr marL="2970703"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7537B31A-8EA1-49DB-8DB0-B58072EAAF9A}"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76044CF6-E466-47C1-BEAE-31FA983EA109}" type="slidenum">
              <a:rPr lang="ja-JP" altLang="en-US" smtClean="0"/>
              <a:pPr>
                <a:defRPr/>
              </a:pPr>
              <a:t>‹#›</a:t>
            </a:fld>
            <a:endParaRPr lang="ja-JP" altLang="en-US"/>
          </a:p>
        </p:txBody>
      </p:sp>
    </p:spTree>
    <p:extLst>
      <p:ext uri="{BB962C8B-B14F-4D97-AF65-F5344CB8AC3E}">
        <p14:creationId xmlns:p14="http://schemas.microsoft.com/office/powerpoint/2010/main" val="21825610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132A8045-137D-4958-B717-EA65E6E6B012}"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1FB6F6EA-F5ED-473B-ACB9-B0ECDF7E2BFE}" type="slidenum">
              <a:rPr lang="ja-JP" altLang="en-US" smtClean="0"/>
              <a:pPr>
                <a:defRPr/>
              </a:pPr>
              <a:t>‹#›</a:t>
            </a:fld>
            <a:endParaRPr lang="ja-JP" altLang="en-US"/>
          </a:p>
        </p:txBody>
      </p:sp>
    </p:spTree>
    <p:extLst>
      <p:ext uri="{BB962C8B-B14F-4D97-AF65-F5344CB8AC3E}">
        <p14:creationId xmlns:p14="http://schemas.microsoft.com/office/powerpoint/2010/main" val="4230971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167" y="160021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619" y="160021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5C6BCA31-F396-48CC-9A8A-E817CA00077A}"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9473301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6709" y="365125"/>
            <a:ext cx="2135297" cy="5811838"/>
          </a:xfrm>
        </p:spPr>
        <p:txBody>
          <a:bodyPr vert="eaVert"/>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0819" y="365125"/>
            <a:ext cx="628210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8BF7DF05-0B80-490D-BDA4-B0D6DE0CE4AE}"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02A5838F-8C2B-4C5E-9E69-78EA05F98311}" type="slidenum">
              <a:rPr lang="ja-JP" altLang="en-US" smtClean="0"/>
              <a:pPr>
                <a:defRPr/>
              </a:pPr>
              <a:t>‹#›</a:t>
            </a:fld>
            <a:endParaRPr lang="ja-JP" altLang="en-US"/>
          </a:p>
        </p:txBody>
      </p:sp>
    </p:spTree>
    <p:extLst>
      <p:ext uri="{BB962C8B-B14F-4D97-AF65-F5344CB8AC3E}">
        <p14:creationId xmlns:p14="http://schemas.microsoft.com/office/powerpoint/2010/main" val="36354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150" y="1535113"/>
            <a:ext cx="437533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150" y="2174875"/>
            <a:ext cx="437533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0877" y="1535113"/>
            <a:ext cx="4376922"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0877" y="2174875"/>
            <a:ext cx="4376922"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CC3BCD4-95ED-4C53-BE5F-378DAC2417F9}"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7E4E3B4-BA0D-4156-B800-71821351DB7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2823589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theme" Target="../theme/theme10.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12.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13.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8.xml"/><Relationship Id="rId4"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9.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2" y="116637"/>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28" y="3389315"/>
            <a:ext cx="2459836"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18" y="-1437063"/>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81" y="-1437063"/>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9"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7"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6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99"/>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6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2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731293747"/>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116633"/>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40" y="3389313"/>
            <a:ext cx="2459836"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18" y="-1437063"/>
            <a:ext cx="487477"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28"/>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0"/>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6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2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089"/>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1103695596"/>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4" r:id="rId5"/>
    <p:sldLayoutId id="2147484245" r:id="rId6"/>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95142" y="1600205"/>
            <a:ext cx="8912543"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140" y="6245225"/>
            <a:ext cx="23106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B1439B4-C17A-6747-861E-A26DC8B171D5}" type="datetime1">
              <a:rPr kumimoji="1" lang="ja-JP" altLang="en-US" smtClean="0"/>
              <a:t>2018/5/15</a:t>
            </a:fld>
            <a:endParaRPr kumimoji="1" lang="ja-JP" altLang="en-US"/>
          </a:p>
        </p:txBody>
      </p:sp>
      <p:sp>
        <p:nvSpPr>
          <p:cNvPr id="1029" name="Rectangle 5"/>
          <p:cNvSpPr>
            <a:spLocks noGrp="1" noChangeArrowheads="1"/>
          </p:cNvSpPr>
          <p:nvPr>
            <p:ph type="ftr" sz="quarter" idx="3"/>
          </p:nvPr>
        </p:nvSpPr>
        <p:spPr bwMode="auto">
          <a:xfrm>
            <a:off x="3383466" y="6245225"/>
            <a:ext cx="31358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030" name="Rectangle 6"/>
          <p:cNvSpPr>
            <a:spLocks noGrp="1" noChangeArrowheads="1"/>
          </p:cNvSpPr>
          <p:nvPr>
            <p:ph type="sldNum" sz="quarter" idx="4"/>
          </p:nvPr>
        </p:nvSpPr>
        <p:spPr bwMode="auto">
          <a:xfrm>
            <a:off x="9357003" y="6480000"/>
            <a:ext cx="539828" cy="360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r">
              <a:defRPr sz="1999">
                <a:latin typeface="+mn-lt"/>
              </a:defRPr>
            </a:lvl1pPr>
          </a:lstStyle>
          <a:p>
            <a:fld id="{15543D51-1B5B-470A-B79F-2D6F8C915261}" type="slidenum">
              <a:rPr lang="ja-JP" altLang="en-US" smtClean="0"/>
              <a:pPr/>
              <a:t>‹#›</a:t>
            </a:fld>
            <a:endParaRPr lang="ja-JP" altLang="en-US"/>
          </a:p>
        </p:txBody>
      </p:sp>
      <p:grpSp>
        <p:nvGrpSpPr>
          <p:cNvPr id="2" name="Group 18"/>
          <p:cNvGrpSpPr>
            <a:grpSpLocks/>
          </p:cNvGrpSpPr>
          <p:nvPr/>
        </p:nvGrpSpPr>
        <p:grpSpPr bwMode="auto">
          <a:xfrm>
            <a:off x="1" y="0"/>
            <a:ext cx="9902825" cy="546100"/>
            <a:chOff x="0" y="0"/>
            <a:chExt cx="5760" cy="344"/>
          </a:xfrm>
        </p:grpSpPr>
        <p:pic>
          <p:nvPicPr>
            <p:cNvPr id="1033" name="Picture 9" descr="mlit_top"/>
            <p:cNvPicPr>
              <a:picLocks noChangeAspect="1" noChangeArrowheads="1"/>
            </p:cNvPicPr>
            <p:nvPr userDrawn="1"/>
          </p:nvPicPr>
          <p:blipFill>
            <a:blip r:embed="rId4" cstate="print"/>
            <a:srcRect t="26801" b="65286"/>
            <a:stretch>
              <a:fillRect/>
            </a:stretch>
          </p:blipFill>
          <p:spPr bwMode="auto">
            <a:xfrm>
              <a:off x="0" y="300"/>
              <a:ext cx="5760" cy="44"/>
            </a:xfrm>
            <a:prstGeom prst="rect">
              <a:avLst/>
            </a:prstGeom>
            <a:noFill/>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5" cstate="print"/>
              <a:srcRect r="66945" b="42805"/>
              <a:stretch>
                <a:fillRect/>
              </a:stretch>
            </p:blipFill>
            <p:spPr bwMode="auto">
              <a:xfrm>
                <a:off x="3856" y="0"/>
                <a:ext cx="1904" cy="318"/>
              </a:xfrm>
              <a:prstGeom prst="rect">
                <a:avLst/>
              </a:prstGeom>
              <a:noFill/>
            </p:spPr>
          </p:pic>
          <p:pic>
            <p:nvPicPr>
              <p:cNvPr id="1040" name="Picture 16" descr="mlit_top"/>
              <p:cNvPicPr>
                <a:picLocks noChangeAspect="1" noChangeArrowheads="1"/>
              </p:cNvPicPr>
              <p:nvPr userDrawn="1"/>
            </p:nvPicPr>
            <p:blipFill>
              <a:blip r:embed="rId6" cstate="print"/>
              <a:srcRect l="50000" b="42805"/>
              <a:stretch>
                <a:fillRect/>
              </a:stretch>
            </p:blipFill>
            <p:spPr bwMode="auto">
              <a:xfrm>
                <a:off x="1043" y="0"/>
                <a:ext cx="2880" cy="318"/>
              </a:xfrm>
              <a:prstGeom prst="rect">
                <a:avLst/>
              </a:prstGeom>
              <a:noFill/>
            </p:spPr>
          </p:pic>
          <p:pic>
            <p:nvPicPr>
              <p:cNvPr id="1034" name="Picture 10" descr="mlit_top"/>
              <p:cNvPicPr>
                <a:picLocks noChangeAspect="1" noChangeArrowheads="1"/>
              </p:cNvPicPr>
              <p:nvPr userDrawn="1"/>
            </p:nvPicPr>
            <p:blipFill>
              <a:blip r:embed="rId6" cstate="print"/>
              <a:srcRect l="68906" b="42805"/>
              <a:stretch>
                <a:fillRect/>
              </a:stretch>
            </p:blipFill>
            <p:spPr bwMode="auto">
              <a:xfrm>
                <a:off x="0" y="0"/>
                <a:ext cx="1791" cy="318"/>
              </a:xfrm>
              <a:prstGeom prst="rect">
                <a:avLst/>
              </a:prstGeom>
              <a:noFill/>
            </p:spPr>
          </p:pic>
        </p:grpSp>
      </p:grpSp>
      <p:sp>
        <p:nvSpPr>
          <p:cNvPr id="1026" name="Rectangle 2"/>
          <p:cNvSpPr>
            <a:spLocks noGrp="1" noChangeArrowheads="1"/>
          </p:cNvSpPr>
          <p:nvPr>
            <p:ph type="title"/>
          </p:nvPr>
        </p:nvSpPr>
        <p:spPr bwMode="auto">
          <a:xfrm>
            <a:off x="0" y="0"/>
            <a:ext cx="7602483"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730850960"/>
      </p:ext>
    </p:extLst>
  </p:cSld>
  <p:clrMap bg1="lt1" tx1="dk1" bg2="lt2" tx2="dk2" accent1="accent1" accent2="accent2" accent3="accent3" accent4="accent4" accent5="accent5" accent6="accent6" hlink="hlink" folHlink="folHlink"/>
  <p:sldLayoutIdLst>
    <p:sldLayoutId id="2147484309" r:id="rId1"/>
    <p:sldLayoutId id="2147484310" r:id="rId2"/>
  </p:sldLayoutIdLst>
  <p:hf hdr="0" ftr="0" dt="0"/>
  <p:txStyles>
    <p:titleStyle>
      <a:lvl1pPr algn="l" rtl="0" eaLnBrk="1" fontAlgn="base" hangingPunct="1">
        <a:spcBef>
          <a:spcPct val="0"/>
        </a:spcBef>
        <a:spcAft>
          <a:spcPct val="0"/>
        </a:spcAft>
        <a:defRPr kumimoji="1" sz="2799">
          <a:solidFill>
            <a:srgbClr val="4087C8"/>
          </a:solidFill>
          <a:latin typeface="+mj-lt"/>
          <a:ea typeface="+mj-ea"/>
          <a:cs typeface="+mj-cs"/>
        </a:defRPr>
      </a:lvl1pPr>
      <a:lvl2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5pPr>
      <a:lvl6pPr marL="457063"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6pPr>
      <a:lvl7pPr marL="914126"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7pPr>
      <a:lvl8pPr marL="1371189"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8pPr>
      <a:lvl9pPr marL="1828251"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9pPr>
    </p:titleStyle>
    <p:bodyStyle>
      <a:lvl1pPr marL="342797" indent="-342797" algn="l" rtl="0" eaLnBrk="1" fontAlgn="base" hangingPunct="1">
        <a:spcBef>
          <a:spcPct val="20000"/>
        </a:spcBef>
        <a:spcAft>
          <a:spcPct val="0"/>
        </a:spcAft>
        <a:buChar char="•"/>
        <a:defRPr kumimoji="1" sz="3199">
          <a:solidFill>
            <a:schemeClr val="tx1"/>
          </a:solidFill>
          <a:latin typeface="+mn-lt"/>
          <a:ea typeface="+mn-ea"/>
          <a:cs typeface="+mn-cs"/>
        </a:defRPr>
      </a:lvl1pPr>
      <a:lvl2pPr marL="742727" indent="-285664" algn="l" rtl="0" eaLnBrk="1" fontAlgn="base" hangingPunct="1">
        <a:spcBef>
          <a:spcPct val="20000"/>
        </a:spcBef>
        <a:spcAft>
          <a:spcPct val="0"/>
        </a:spcAft>
        <a:buChar char="–"/>
        <a:defRPr kumimoji="1" sz="2799">
          <a:solidFill>
            <a:schemeClr val="tx1"/>
          </a:solidFill>
          <a:latin typeface="+mn-lt"/>
          <a:ea typeface="+mn-ea"/>
        </a:defRPr>
      </a:lvl2pPr>
      <a:lvl3pPr marL="1142657" indent="-228531" algn="l" rtl="0" eaLnBrk="1" fontAlgn="base" hangingPunct="1">
        <a:spcBef>
          <a:spcPct val="20000"/>
        </a:spcBef>
        <a:spcAft>
          <a:spcPct val="0"/>
        </a:spcAft>
        <a:buChar char="•"/>
        <a:defRPr kumimoji="1" sz="2399">
          <a:solidFill>
            <a:schemeClr val="tx1"/>
          </a:solidFill>
          <a:latin typeface="+mn-lt"/>
          <a:ea typeface="+mn-ea"/>
        </a:defRPr>
      </a:lvl3pPr>
      <a:lvl4pPr marL="1599720" indent="-228531" algn="l" rtl="0" eaLnBrk="1" fontAlgn="base" hangingPunct="1">
        <a:spcBef>
          <a:spcPct val="20000"/>
        </a:spcBef>
        <a:spcAft>
          <a:spcPct val="0"/>
        </a:spcAft>
        <a:buChar char="–"/>
        <a:defRPr kumimoji="1" sz="1999">
          <a:solidFill>
            <a:schemeClr val="tx1"/>
          </a:solidFill>
          <a:latin typeface="+mn-lt"/>
          <a:ea typeface="+mn-ea"/>
        </a:defRPr>
      </a:lvl4pPr>
      <a:lvl5pPr marL="2056783" indent="-228531" algn="l" rtl="0" eaLnBrk="1" fontAlgn="base" hangingPunct="1">
        <a:spcBef>
          <a:spcPct val="20000"/>
        </a:spcBef>
        <a:spcAft>
          <a:spcPct val="0"/>
        </a:spcAft>
        <a:buChar char="»"/>
        <a:defRPr kumimoji="1" sz="1999">
          <a:solidFill>
            <a:schemeClr val="tx1"/>
          </a:solidFill>
          <a:latin typeface="+mn-lt"/>
          <a:ea typeface="+mn-ea"/>
        </a:defRPr>
      </a:lvl5pPr>
      <a:lvl6pPr marL="2513846" indent="-228531" algn="l" rtl="0" eaLnBrk="1" fontAlgn="base" hangingPunct="1">
        <a:spcBef>
          <a:spcPct val="20000"/>
        </a:spcBef>
        <a:spcAft>
          <a:spcPct val="0"/>
        </a:spcAft>
        <a:buChar char="»"/>
        <a:defRPr kumimoji="1" sz="1999">
          <a:solidFill>
            <a:schemeClr val="tx1"/>
          </a:solidFill>
          <a:latin typeface="+mn-lt"/>
          <a:ea typeface="+mn-ea"/>
        </a:defRPr>
      </a:lvl6pPr>
      <a:lvl7pPr marL="2970908" indent="-228531" algn="l" rtl="0" eaLnBrk="1" fontAlgn="base" hangingPunct="1">
        <a:spcBef>
          <a:spcPct val="20000"/>
        </a:spcBef>
        <a:spcAft>
          <a:spcPct val="0"/>
        </a:spcAft>
        <a:buChar char="»"/>
        <a:defRPr kumimoji="1" sz="1999">
          <a:solidFill>
            <a:schemeClr val="tx1"/>
          </a:solidFill>
          <a:latin typeface="+mn-lt"/>
          <a:ea typeface="+mn-ea"/>
        </a:defRPr>
      </a:lvl7pPr>
      <a:lvl8pPr marL="3427971" indent="-228531" algn="l" rtl="0" eaLnBrk="1" fontAlgn="base" hangingPunct="1">
        <a:spcBef>
          <a:spcPct val="20000"/>
        </a:spcBef>
        <a:spcAft>
          <a:spcPct val="0"/>
        </a:spcAft>
        <a:buChar char="»"/>
        <a:defRPr kumimoji="1" sz="1999">
          <a:solidFill>
            <a:schemeClr val="tx1"/>
          </a:solidFill>
          <a:latin typeface="+mn-lt"/>
          <a:ea typeface="+mn-ea"/>
        </a:defRPr>
      </a:lvl8pPr>
      <a:lvl9pPr marL="3885034" indent="-228531" algn="l" rtl="0" eaLnBrk="1" fontAlgn="base" hangingPunct="1">
        <a:spcBef>
          <a:spcPct val="20000"/>
        </a:spcBef>
        <a:spcAft>
          <a:spcPct val="0"/>
        </a:spcAft>
        <a:buChar char="»"/>
        <a:defRPr kumimoji="1" sz="1999">
          <a:solidFill>
            <a:schemeClr val="tx1"/>
          </a:solidFill>
          <a:latin typeface="+mn-lt"/>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Line_futta"/>
          <p:cNvSpPr>
            <a:spLocks noChangeShapeType="1"/>
          </p:cNvSpPr>
          <p:nvPr/>
        </p:nvSpPr>
        <p:spPr bwMode="gray">
          <a:xfrm>
            <a:off x="411031" y="6591300"/>
            <a:ext cx="9082350" cy="0"/>
          </a:xfrm>
          <a:prstGeom prst="line">
            <a:avLst/>
          </a:prstGeom>
          <a:noFill/>
          <a:ln w="9525">
            <a:solidFill>
              <a:srgbClr val="ACACA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6867" name="タイトル プレースホルダー 1"/>
          <p:cNvSpPr>
            <a:spLocks noGrp="1"/>
          </p:cNvSpPr>
          <p:nvPr>
            <p:ph type="title"/>
          </p:nvPr>
        </p:nvSpPr>
        <p:spPr bwMode="auto">
          <a:xfrm>
            <a:off x="411031" y="333376"/>
            <a:ext cx="90823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ja-JP" altLang="en-US"/>
              <a:t>マスター タイトルの書式設定</a:t>
            </a:r>
          </a:p>
        </p:txBody>
      </p:sp>
      <p:sp>
        <p:nvSpPr>
          <p:cNvPr id="36868" name="テキスト プレースホルダー 2"/>
          <p:cNvSpPr>
            <a:spLocks noGrp="1"/>
          </p:cNvSpPr>
          <p:nvPr>
            <p:ph type="body" idx="1"/>
          </p:nvPr>
        </p:nvSpPr>
        <p:spPr bwMode="auto">
          <a:xfrm>
            <a:off x="411031" y="982663"/>
            <a:ext cx="9082350" cy="1541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59791036"/>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Lst>
  <p:txStyles>
    <p:titleStyle>
      <a:lvl1pPr algn="l" rtl="0" eaLnBrk="0" fontAlgn="base" hangingPunct="0">
        <a:spcBef>
          <a:spcPct val="0"/>
        </a:spcBef>
        <a:spcAft>
          <a:spcPct val="0"/>
        </a:spcAft>
        <a:defRPr kumimoji="1" sz="2399" b="1" kern="1200">
          <a:solidFill>
            <a:schemeClr val="tx1"/>
          </a:solidFill>
          <a:latin typeface="+mj-lt"/>
          <a:ea typeface="+mj-ea"/>
          <a:cs typeface="+mj-cs"/>
        </a:defRPr>
      </a:lvl1pPr>
      <a:lvl2pPr algn="l" rtl="0" eaLnBrk="0" fontAlgn="base" hangingPunct="0">
        <a:spcBef>
          <a:spcPct val="0"/>
        </a:spcBef>
        <a:spcAft>
          <a:spcPct val="0"/>
        </a:spcAft>
        <a:defRPr kumimoji="1" sz="2399" b="1">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2399" b="1">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2399" b="1">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2399" b="1">
          <a:solidFill>
            <a:schemeClr val="tx1"/>
          </a:solidFill>
          <a:latin typeface="Arial" charset="0"/>
          <a:ea typeface="ＭＳ Ｐゴシック" pitchFamily="50" charset="-128"/>
        </a:defRPr>
      </a:lvl5pPr>
      <a:lvl6pPr marL="457063" algn="l" rtl="0" fontAlgn="base">
        <a:spcBef>
          <a:spcPct val="0"/>
        </a:spcBef>
        <a:spcAft>
          <a:spcPct val="0"/>
        </a:spcAft>
        <a:defRPr kumimoji="1" sz="2399" b="1">
          <a:solidFill>
            <a:schemeClr val="tx1"/>
          </a:solidFill>
          <a:latin typeface="Arial" charset="0"/>
          <a:ea typeface="ＭＳ Ｐゴシック" pitchFamily="50" charset="-128"/>
        </a:defRPr>
      </a:lvl6pPr>
      <a:lvl7pPr marL="914126" algn="l" rtl="0" fontAlgn="base">
        <a:spcBef>
          <a:spcPct val="0"/>
        </a:spcBef>
        <a:spcAft>
          <a:spcPct val="0"/>
        </a:spcAft>
        <a:defRPr kumimoji="1" sz="2399" b="1">
          <a:solidFill>
            <a:schemeClr val="tx1"/>
          </a:solidFill>
          <a:latin typeface="Arial" charset="0"/>
          <a:ea typeface="ＭＳ Ｐゴシック" pitchFamily="50" charset="-128"/>
        </a:defRPr>
      </a:lvl7pPr>
      <a:lvl8pPr marL="1371189" algn="l" rtl="0" fontAlgn="base">
        <a:spcBef>
          <a:spcPct val="0"/>
        </a:spcBef>
        <a:spcAft>
          <a:spcPct val="0"/>
        </a:spcAft>
        <a:defRPr kumimoji="1" sz="2399" b="1">
          <a:solidFill>
            <a:schemeClr val="tx1"/>
          </a:solidFill>
          <a:latin typeface="Arial" charset="0"/>
          <a:ea typeface="ＭＳ Ｐゴシック" pitchFamily="50" charset="-128"/>
        </a:defRPr>
      </a:lvl8pPr>
      <a:lvl9pPr marL="1828251" algn="l" rtl="0" fontAlgn="base">
        <a:spcBef>
          <a:spcPct val="0"/>
        </a:spcBef>
        <a:spcAft>
          <a:spcPct val="0"/>
        </a:spcAft>
        <a:defRPr kumimoji="1" sz="2399" b="1">
          <a:solidFill>
            <a:schemeClr val="tx1"/>
          </a:solidFill>
          <a:latin typeface="Arial" charset="0"/>
          <a:ea typeface="ＭＳ Ｐゴシック" pitchFamily="50" charset="-128"/>
        </a:defRPr>
      </a:lvl9pPr>
    </p:titleStyle>
    <p:bodyStyle>
      <a:lvl1pPr marL="342797" indent="-342797" algn="l" rtl="0" eaLnBrk="0" fontAlgn="base" hangingPunct="0">
        <a:spcBef>
          <a:spcPts val="475"/>
        </a:spcBef>
        <a:spcAft>
          <a:spcPct val="0"/>
        </a:spcAft>
        <a:buFont typeface="Arial" panose="020B0604020202020204" pitchFamily="34" charset="0"/>
        <a:defRPr kumimoji="1" lang="ja-JP" altLang="en-US" sz="1999" kern="1200" dirty="0">
          <a:solidFill>
            <a:schemeClr val="tx1"/>
          </a:solidFill>
          <a:latin typeface="+mn-lt"/>
          <a:ea typeface="+mn-ea"/>
          <a:cs typeface="+mn-cs"/>
        </a:defRPr>
      </a:lvl1pPr>
      <a:lvl2pPr marL="253924" indent="-253924" algn="l" rtl="0" eaLnBrk="0" fontAlgn="base" hangingPunct="0">
        <a:spcBef>
          <a:spcPts val="475"/>
        </a:spcBef>
        <a:spcAft>
          <a:spcPct val="0"/>
        </a:spcAft>
        <a:buClr>
          <a:srgbClr val="3E5E84"/>
        </a:buClr>
        <a:buFont typeface="Wingdings" panose="05000000000000000000" pitchFamily="2" charset="2"/>
        <a:buChar char="n"/>
        <a:defRPr kumimoji="1" lang="ja-JP" altLang="en-US" sz="1999" kern="1200" dirty="0">
          <a:solidFill>
            <a:schemeClr val="tx1"/>
          </a:solidFill>
          <a:latin typeface="+mn-lt"/>
          <a:ea typeface="+mn-ea"/>
          <a:cs typeface="+mn-cs"/>
        </a:defRPr>
      </a:lvl2pPr>
      <a:lvl3pPr marL="571329" indent="-253924" algn="l" rtl="0" eaLnBrk="0" fontAlgn="base" hangingPunct="0">
        <a:spcBef>
          <a:spcPts val="425"/>
        </a:spcBef>
        <a:spcAft>
          <a:spcPct val="0"/>
        </a:spcAft>
        <a:buClr>
          <a:srgbClr val="808080"/>
        </a:buClr>
        <a:buFont typeface="Wingdings" panose="05000000000000000000" pitchFamily="2" charset="2"/>
        <a:buChar char="n"/>
        <a:defRPr kumimoji="1" lang="ja-JP" altLang="en-US" kern="1200" dirty="0">
          <a:solidFill>
            <a:schemeClr val="tx1"/>
          </a:solidFill>
          <a:latin typeface="+mn-lt"/>
          <a:ea typeface="+mn-ea"/>
          <a:cs typeface="+mn-cs"/>
        </a:defRPr>
      </a:lvl3pPr>
      <a:lvl4pPr marL="825252" indent="-190443" algn="l" rtl="0" eaLnBrk="0" fontAlgn="base" hangingPunct="0">
        <a:spcBef>
          <a:spcPts val="363"/>
        </a:spcBef>
        <a:spcAft>
          <a:spcPct val="0"/>
        </a:spcAft>
        <a:buClr>
          <a:srgbClr val="558C99"/>
        </a:buClr>
        <a:buFont typeface="Wingdings" panose="05000000000000000000" pitchFamily="2" charset="2"/>
        <a:buChar char="l"/>
        <a:defRPr kumimoji="1" lang="ja-JP" altLang="en-US" sz="1400" kern="1200" dirty="0">
          <a:solidFill>
            <a:schemeClr val="tx1"/>
          </a:solidFill>
          <a:latin typeface="+mn-lt"/>
          <a:ea typeface="+mn-ea"/>
          <a:cs typeface="+mn-cs"/>
        </a:defRPr>
      </a:lvl4pPr>
      <a:lvl5pPr marL="1079176" indent="-190443" algn="l" rtl="0" eaLnBrk="0" fontAlgn="base" hangingPunct="0">
        <a:spcBef>
          <a:spcPts val="363"/>
        </a:spcBef>
        <a:spcAft>
          <a:spcPct val="0"/>
        </a:spcAft>
        <a:buClr>
          <a:srgbClr val="C0C0C0"/>
        </a:buClr>
        <a:buFont typeface="Wingdings" panose="05000000000000000000" pitchFamily="2" charset="2"/>
        <a:buChar char="l"/>
        <a:defRPr kumimoji="1" lang="ja-JP" altLang="en-US" sz="1400" kern="1200" dirty="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0819" y="365126"/>
            <a:ext cx="8541187" cy="1325563"/>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0819" y="1825625"/>
            <a:ext cx="8541187"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2"/>
          </p:nvPr>
        </p:nvSpPr>
        <p:spPr>
          <a:xfrm>
            <a:off x="680819" y="6356351"/>
            <a:ext cx="2228136"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AB513DA2-775A-47DA-B8BD-A2F4D8992502}" type="datetimeFigureOut">
              <a:rPr kumimoji="1" lang="ja-JP" altLang="en-US" smtClean="0"/>
              <a:t>2018/5/15</a:t>
            </a:fld>
            <a:endParaRPr kumimoji="1" lang="ja-JP" altLang="en-US"/>
          </a:p>
        </p:txBody>
      </p:sp>
      <p:sp>
        <p:nvSpPr>
          <p:cNvPr id="5" name="フッター プレースホルダー 4"/>
          <p:cNvSpPr>
            <a:spLocks noGrp="1"/>
          </p:cNvSpPr>
          <p:nvPr>
            <p:ph type="ftr" sz="quarter" idx="3"/>
          </p:nvPr>
        </p:nvSpPr>
        <p:spPr>
          <a:xfrm>
            <a:off x="3280311" y="6356351"/>
            <a:ext cx="3342203"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3870" y="6356351"/>
            <a:ext cx="2228136"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8D7E0C5F-B389-4C9A-B997-206D8F438293}" type="slidenum">
              <a:rPr kumimoji="1" lang="ja-JP" altLang="en-US" smtClean="0"/>
              <a:t>‹#›</a:t>
            </a:fld>
            <a:endParaRPr kumimoji="1" lang="ja-JP" altLang="en-US"/>
          </a:p>
        </p:txBody>
      </p:sp>
    </p:spTree>
    <p:extLst>
      <p:ext uri="{BB962C8B-B14F-4D97-AF65-F5344CB8AC3E}">
        <p14:creationId xmlns:p14="http://schemas.microsoft.com/office/powerpoint/2010/main" val="3799086471"/>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Lst>
  <p:hf hdr="0" ftr="0" dt="0"/>
  <p:txStyles>
    <p:titleStyle>
      <a:lvl1pPr algn="l" defTabSz="742676" rtl="0" eaLnBrk="1" latinLnBrk="0" hangingPunct="1">
        <a:lnSpc>
          <a:spcPct val="90000"/>
        </a:lnSpc>
        <a:spcBef>
          <a:spcPct val="0"/>
        </a:spcBef>
        <a:buNone/>
        <a:defRPr kumimoji="1" sz="3574" kern="1200">
          <a:solidFill>
            <a:schemeClr val="tx1"/>
          </a:solidFill>
          <a:latin typeface="+mj-lt"/>
          <a:ea typeface="+mj-ea"/>
          <a:cs typeface="+mj-cs"/>
        </a:defRPr>
      </a:lvl1pPr>
    </p:titleStyle>
    <p:bodyStyle>
      <a:lvl1pPr marL="185669" indent="-185669" algn="l" defTabSz="742676" rtl="0" eaLnBrk="1" latinLnBrk="0" hangingPunct="1">
        <a:lnSpc>
          <a:spcPct val="90000"/>
        </a:lnSpc>
        <a:spcBef>
          <a:spcPts val="812"/>
        </a:spcBef>
        <a:buFont typeface="Arial" panose="020B0604020202020204" pitchFamily="34" charset="0"/>
        <a:buChar char="•"/>
        <a:defRPr kumimoji="1" sz="2274" kern="1200">
          <a:solidFill>
            <a:schemeClr val="tx1"/>
          </a:solidFill>
          <a:latin typeface="+mn-lt"/>
          <a:ea typeface="+mn-ea"/>
          <a:cs typeface="+mn-cs"/>
        </a:defRPr>
      </a:lvl1pPr>
      <a:lvl2pPr marL="557007" indent="-185669" algn="l" defTabSz="742676" rtl="0" eaLnBrk="1" latinLnBrk="0" hangingPunct="1">
        <a:lnSpc>
          <a:spcPct val="90000"/>
        </a:lnSpc>
        <a:spcBef>
          <a:spcPts val="406"/>
        </a:spcBef>
        <a:buFont typeface="Arial" panose="020B0604020202020204" pitchFamily="34" charset="0"/>
        <a:buChar char="•"/>
        <a:defRPr kumimoji="1" sz="1949" kern="1200">
          <a:solidFill>
            <a:schemeClr val="tx1"/>
          </a:solidFill>
          <a:latin typeface="+mn-lt"/>
          <a:ea typeface="+mn-ea"/>
          <a:cs typeface="+mn-cs"/>
        </a:defRPr>
      </a:lvl2pPr>
      <a:lvl3pPr marL="928345" indent="-185669" algn="l" defTabSz="742676" rtl="0" eaLnBrk="1" latinLnBrk="0" hangingPunct="1">
        <a:lnSpc>
          <a:spcPct val="90000"/>
        </a:lnSpc>
        <a:spcBef>
          <a:spcPts val="406"/>
        </a:spcBef>
        <a:buFont typeface="Arial" panose="020B0604020202020204" pitchFamily="34" charset="0"/>
        <a:buChar char="•"/>
        <a:defRPr kumimoji="1" sz="1624" kern="1200">
          <a:solidFill>
            <a:schemeClr val="tx1"/>
          </a:solidFill>
          <a:latin typeface="+mn-lt"/>
          <a:ea typeface="+mn-ea"/>
          <a:cs typeface="+mn-cs"/>
        </a:defRPr>
      </a:lvl3pPr>
      <a:lvl4pPr marL="1299682"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4pPr>
      <a:lvl5pPr marL="1671020"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5pPr>
      <a:lvl6pPr marL="2042358"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3696"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034"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6372"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p:bodyStyle>
    <p:otherStyle>
      <a:defPPr>
        <a:defRPr lang="ja-JP"/>
      </a:defPPr>
      <a:lvl1pPr marL="0" algn="l" defTabSz="742676" rtl="0" eaLnBrk="1" latinLnBrk="0" hangingPunct="1">
        <a:defRPr kumimoji="1" sz="1462" kern="1200">
          <a:solidFill>
            <a:schemeClr val="tx1"/>
          </a:solidFill>
          <a:latin typeface="+mn-lt"/>
          <a:ea typeface="+mn-ea"/>
          <a:cs typeface="+mn-cs"/>
        </a:defRPr>
      </a:lvl1pPr>
      <a:lvl2pPr marL="371338" algn="l" defTabSz="742676" rtl="0" eaLnBrk="1" latinLnBrk="0" hangingPunct="1">
        <a:defRPr kumimoji="1" sz="1462" kern="1200">
          <a:solidFill>
            <a:schemeClr val="tx1"/>
          </a:solidFill>
          <a:latin typeface="+mn-lt"/>
          <a:ea typeface="+mn-ea"/>
          <a:cs typeface="+mn-cs"/>
        </a:defRPr>
      </a:lvl2pPr>
      <a:lvl3pPr marL="742676" algn="l" defTabSz="742676" rtl="0" eaLnBrk="1" latinLnBrk="0" hangingPunct="1">
        <a:defRPr kumimoji="1" sz="1462" kern="1200">
          <a:solidFill>
            <a:schemeClr val="tx1"/>
          </a:solidFill>
          <a:latin typeface="+mn-lt"/>
          <a:ea typeface="+mn-ea"/>
          <a:cs typeface="+mn-cs"/>
        </a:defRPr>
      </a:lvl3pPr>
      <a:lvl4pPr marL="1114014" algn="l" defTabSz="742676" rtl="0" eaLnBrk="1" latinLnBrk="0" hangingPunct="1">
        <a:defRPr kumimoji="1" sz="1462" kern="1200">
          <a:solidFill>
            <a:schemeClr val="tx1"/>
          </a:solidFill>
          <a:latin typeface="+mn-lt"/>
          <a:ea typeface="+mn-ea"/>
          <a:cs typeface="+mn-cs"/>
        </a:defRPr>
      </a:lvl4pPr>
      <a:lvl5pPr marL="1485351" algn="l" defTabSz="742676" rtl="0" eaLnBrk="1" latinLnBrk="0" hangingPunct="1">
        <a:defRPr kumimoji="1" sz="1462" kern="1200">
          <a:solidFill>
            <a:schemeClr val="tx1"/>
          </a:solidFill>
          <a:latin typeface="+mn-lt"/>
          <a:ea typeface="+mn-ea"/>
          <a:cs typeface="+mn-cs"/>
        </a:defRPr>
      </a:lvl5pPr>
      <a:lvl6pPr marL="1856689" algn="l" defTabSz="742676" rtl="0" eaLnBrk="1" latinLnBrk="0" hangingPunct="1">
        <a:defRPr kumimoji="1" sz="1462" kern="1200">
          <a:solidFill>
            <a:schemeClr val="tx1"/>
          </a:solidFill>
          <a:latin typeface="+mn-lt"/>
          <a:ea typeface="+mn-ea"/>
          <a:cs typeface="+mn-cs"/>
        </a:defRPr>
      </a:lvl6pPr>
      <a:lvl7pPr marL="2228027" algn="l" defTabSz="742676" rtl="0" eaLnBrk="1" latinLnBrk="0" hangingPunct="1">
        <a:defRPr kumimoji="1" sz="1462" kern="1200">
          <a:solidFill>
            <a:schemeClr val="tx1"/>
          </a:solidFill>
          <a:latin typeface="+mn-lt"/>
          <a:ea typeface="+mn-ea"/>
          <a:cs typeface="+mn-cs"/>
        </a:defRPr>
      </a:lvl7pPr>
      <a:lvl8pPr marL="2599365" algn="l" defTabSz="742676" rtl="0" eaLnBrk="1" latinLnBrk="0" hangingPunct="1">
        <a:defRPr kumimoji="1" sz="1462" kern="1200">
          <a:solidFill>
            <a:schemeClr val="tx1"/>
          </a:solidFill>
          <a:latin typeface="+mn-lt"/>
          <a:ea typeface="+mn-ea"/>
          <a:cs typeface="+mn-cs"/>
        </a:defRPr>
      </a:lvl8pPr>
      <a:lvl9pPr marL="2970703" algn="l" defTabSz="742676" rtl="0" eaLnBrk="1" latinLnBrk="0" hangingPunct="1">
        <a:defRPr kumimoji="1" sz="14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154" y="274638"/>
            <a:ext cx="89125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154" y="1600215"/>
            <a:ext cx="89125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146" y="6356706"/>
            <a:ext cx="23106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E4095C6B-6E55-4A68-A5C2-751E94ACC1EA}" type="datetime1">
              <a:rPr lang="ja-JP" altLang="en-US" smtClean="0"/>
              <a:t>2018/5/15</a:t>
            </a:fld>
            <a:endParaRPr/>
          </a:p>
        </p:txBody>
      </p:sp>
      <p:sp>
        <p:nvSpPr>
          <p:cNvPr id="5" name="フッター プレースホルダー 4"/>
          <p:cNvSpPr>
            <a:spLocks noGrp="1"/>
          </p:cNvSpPr>
          <p:nvPr>
            <p:ph type="ftr" sz="quarter" idx="3"/>
          </p:nvPr>
        </p:nvSpPr>
        <p:spPr>
          <a:xfrm>
            <a:off x="3383482" y="6356706"/>
            <a:ext cx="31358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a:p>
        </p:txBody>
      </p:sp>
    </p:spTree>
    <p:extLst>
      <p:ext uri="{BB962C8B-B14F-4D97-AF65-F5344CB8AC3E}">
        <p14:creationId xmlns:p14="http://schemas.microsoft.com/office/powerpoint/2010/main" val="223861401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Lst>
  <p:hf hdr="0" ftr="0" dt="0"/>
  <p:txStyles>
    <p:titleStyle>
      <a:lvl1pPr algn="ctr" rtl="0" eaLnBrk="0" fontAlgn="base" hangingPunct="0">
        <a:spcBef>
          <a:spcPct val="0"/>
        </a:spcBef>
        <a:spcAft>
          <a:spcPct val="0"/>
        </a:spcAft>
        <a:defRPr kumimoji="1" sz="4399" kern="1200">
          <a:solidFill>
            <a:schemeClr val="tx1"/>
          </a:solidFill>
          <a:latin typeface="+mj-lt"/>
          <a:ea typeface="+mj-ea"/>
          <a:cs typeface="+mj-cs"/>
        </a:defRPr>
      </a:lvl1pPr>
      <a:lvl2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5pPr>
      <a:lvl6pPr marL="457063" algn="ctr" rtl="0" fontAlgn="base">
        <a:spcBef>
          <a:spcPct val="0"/>
        </a:spcBef>
        <a:spcAft>
          <a:spcPct val="0"/>
        </a:spcAft>
        <a:defRPr kumimoji="1" sz="4399">
          <a:solidFill>
            <a:schemeClr val="tx1"/>
          </a:solidFill>
          <a:latin typeface="Calibri" pitchFamily="34" charset="0"/>
          <a:ea typeface="ＭＳ Ｐゴシック" charset="-128"/>
        </a:defRPr>
      </a:lvl6pPr>
      <a:lvl7pPr marL="914126" algn="ctr" rtl="0" fontAlgn="base">
        <a:spcBef>
          <a:spcPct val="0"/>
        </a:spcBef>
        <a:spcAft>
          <a:spcPct val="0"/>
        </a:spcAft>
        <a:defRPr kumimoji="1" sz="4399">
          <a:solidFill>
            <a:schemeClr val="tx1"/>
          </a:solidFill>
          <a:latin typeface="Calibri" pitchFamily="34" charset="0"/>
          <a:ea typeface="ＭＳ Ｐゴシック" charset="-128"/>
        </a:defRPr>
      </a:lvl7pPr>
      <a:lvl8pPr marL="1371189" algn="ctr" rtl="0" fontAlgn="base">
        <a:spcBef>
          <a:spcPct val="0"/>
        </a:spcBef>
        <a:spcAft>
          <a:spcPct val="0"/>
        </a:spcAft>
        <a:defRPr kumimoji="1" sz="4399">
          <a:solidFill>
            <a:schemeClr val="tx1"/>
          </a:solidFill>
          <a:latin typeface="Calibri" pitchFamily="34" charset="0"/>
          <a:ea typeface="ＭＳ Ｐゴシック" charset="-128"/>
        </a:defRPr>
      </a:lvl8pPr>
      <a:lvl9pPr marL="1828251" algn="ctr" rtl="0" fontAlgn="base">
        <a:spcBef>
          <a:spcPct val="0"/>
        </a:spcBef>
        <a:spcAft>
          <a:spcPct val="0"/>
        </a:spcAft>
        <a:defRPr kumimoji="1" sz="4399">
          <a:solidFill>
            <a:schemeClr val="tx1"/>
          </a:solidFill>
          <a:latin typeface="Calibri" pitchFamily="34" charset="0"/>
          <a:ea typeface="ＭＳ Ｐゴシック" charset="-128"/>
        </a:defRPr>
      </a:lvl9pPr>
    </p:titleStyle>
    <p:bodyStyle>
      <a:lvl1pPr marL="342797" indent="-342797" algn="l" rtl="0" eaLnBrk="0" fontAlgn="base" hangingPunct="0">
        <a:spcBef>
          <a:spcPct val="20000"/>
        </a:spcBef>
        <a:spcAft>
          <a:spcPct val="0"/>
        </a:spcAft>
        <a:buFont typeface="Arial"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9974" y="549338"/>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99974" y="1052513"/>
            <a:ext cx="950290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953" y="150813"/>
            <a:ext cx="166157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199961" y="188913"/>
            <a:ext cx="7661993"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200" dirty="0">
              <a:solidFill>
                <a:srgbClr val="000000"/>
              </a:solidFill>
              <a:latin typeface="Segoe UI" panose="020B0502040204020203" pitchFamily="34" charset="0"/>
              <a:ea typeface="HGPｺﾞｼｯｸE" pitchFamily="50" charset="-128"/>
            </a:endParaRPr>
          </a:p>
        </p:txBody>
      </p:sp>
      <p:sp>
        <p:nvSpPr>
          <p:cNvPr id="1034" name="Rectangle 18"/>
          <p:cNvSpPr>
            <a:spLocks noChangeArrowheads="1"/>
          </p:cNvSpPr>
          <p:nvPr/>
        </p:nvSpPr>
        <p:spPr bwMode="auto">
          <a:xfrm>
            <a:off x="199961" y="404816"/>
            <a:ext cx="7661993"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grpSp>
        <p:nvGrpSpPr>
          <p:cNvPr id="1035" name="Group 19"/>
          <p:cNvGrpSpPr>
            <a:grpSpLocks/>
          </p:cNvGrpSpPr>
          <p:nvPr/>
        </p:nvGrpSpPr>
        <p:grpSpPr bwMode="auto">
          <a:xfrm>
            <a:off x="-2678828" y="3389315"/>
            <a:ext cx="2459836" cy="1514475"/>
            <a:chOff x="-1643" y="2903"/>
            <a:chExt cx="1550" cy="954"/>
          </a:xfrm>
        </p:grpSpPr>
        <p:sp>
          <p:nvSpPr>
            <p:cNvPr id="1037" name="Rectangle 20"/>
            <p:cNvSpPr>
              <a:spLocks noChangeArrowheads="1"/>
            </p:cNvSpPr>
            <p:nvPr/>
          </p:nvSpPr>
          <p:spPr bwMode="auto">
            <a:xfrm>
              <a:off x="-1643" y="3246"/>
              <a:ext cx="1550" cy="36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Blue(corporate </a:t>
                </a:r>
                <a:r>
                  <a:rPr kumimoji="0" lang="en-GB" altLang="ja-JP" sz="1100" dirty="0" err="1">
                    <a:solidFill>
                      <a:srgbClr val="000000"/>
                    </a:solidFill>
                    <a:latin typeface="Segoe UI" panose="020B0502040204020203" pitchFamily="34" charset="0"/>
                    <a:ea typeface="HGPｺﾞｼｯｸE" pitchFamily="50" charset="-128"/>
                  </a:rPr>
                  <a:t>color</a:t>
                </a:r>
                <a:r>
                  <a:rPr kumimoji="0" lang="en-GB" altLang="ja-JP" sz="1100" dirty="0">
                    <a:solidFill>
                      <a:srgbClr val="000000"/>
                    </a:solidFill>
                    <a:latin typeface="Segoe UI" panose="020B0502040204020203" pitchFamily="34" charset="0"/>
                    <a:ea typeface="HGPｺﾞｼｯｸE" pitchFamily="50" charset="-128"/>
                  </a:rPr>
                  <a:t>)</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dirty="0">
                  <a:solidFill>
                    <a:srgbClr val="000000"/>
                  </a:solidFill>
                  <a:latin typeface="Segoe UI" panose="020B0502040204020203" pitchFamily="34" charset="0"/>
                  <a:ea typeface="HGPｺﾞｼｯｸE" pitchFamily="50" charset="-128"/>
                </a:rPr>
                <a:t>JRI  colour balance</a:t>
              </a:r>
            </a:p>
          </p:txBody>
        </p:sp>
      </p:grpSp>
      <p:sp>
        <p:nvSpPr>
          <p:cNvPr id="1036" name="Line 38"/>
          <p:cNvSpPr>
            <a:spLocks noChangeShapeType="1"/>
          </p:cNvSpPr>
          <p:nvPr/>
        </p:nvSpPr>
        <p:spPr bwMode="auto">
          <a:xfrm>
            <a:off x="199974" y="981075"/>
            <a:ext cx="9502903" cy="0"/>
          </a:xfrm>
          <a:prstGeom prst="line">
            <a:avLst/>
          </a:prstGeom>
          <a:noFill/>
          <a:ln w="9525">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1196899578"/>
      </p:ext>
    </p:extLst>
  </p:cSld>
  <p:clrMap bg1="lt1" tx1="dk1" bg2="lt2" tx2="dk2" accent1="accent1" accent2="accent2" accent3="accent3" accent4="accent4" accent5="accent5" accent6="accent6" hlink="hlink" folHlink="folHlink"/>
  <p:sldLayoutIdLst>
    <p:sldLayoutId id="2147484146" r:id="rId1"/>
  </p:sldLayoutIdLst>
  <p:hf hdr="0" ftr="0" dt="0"/>
  <p:txStyles>
    <p:titleStyle>
      <a:lvl1pPr algn="l" rtl="0" eaLnBrk="1" fontAlgn="base" hangingPunct="1">
        <a:spcBef>
          <a:spcPct val="0"/>
        </a:spcBef>
        <a:spcAft>
          <a:spcPct val="0"/>
        </a:spcAft>
        <a:defRPr kumimoji="1" sz="2000">
          <a:solidFill>
            <a:schemeClr val="tx2"/>
          </a:solidFill>
          <a:latin typeface="+mj-lt"/>
          <a:ea typeface="+mj-ea"/>
          <a:cs typeface="+mj-cs"/>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mn-lt"/>
          <a:ea typeface="+mn-ea"/>
          <a:cs typeface="+mn-cs"/>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3" y="116634"/>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27"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31" y="-1437063"/>
            <a:ext cx="487477"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5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8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52"/>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15"/>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321139180"/>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199976" y="116634"/>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99976" y="693068"/>
            <a:ext cx="9502903"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1912" y="6309387"/>
            <a:ext cx="916460"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Segoe UI" panose="020B0502040204020203" pitchFamily="34" charset="0"/>
                <a:ea typeface="+mn-ea"/>
              </a:defRPr>
            </a:lvl1pPr>
          </a:lstStyle>
          <a:p>
            <a:pPr>
              <a:defRPr/>
            </a:pPr>
            <a:fld id="{6491400D-1AF1-42D8-B791-D0C64C351CDA}" type="slidenum">
              <a:rPr lang="en-US" altLang="ja-JP" smtClean="0">
                <a:solidFill>
                  <a:prstClr val="black"/>
                </a:solidFill>
              </a:rPr>
              <a:pPr>
                <a:defRPr/>
              </a:pPr>
              <a:t>‹#›</a:t>
            </a:fld>
            <a:endParaRPr lang="en-US" altLang="ja-JP" dirty="0">
              <a:solidFill>
                <a:prstClr val="black"/>
              </a:solidFill>
            </a:endParaRPr>
          </a:p>
        </p:txBody>
      </p:sp>
      <p:grpSp>
        <p:nvGrpSpPr>
          <p:cNvPr id="5" name="グループ化 4"/>
          <p:cNvGrpSpPr/>
          <p:nvPr userDrawn="1"/>
        </p:nvGrpSpPr>
        <p:grpSpPr>
          <a:xfrm>
            <a:off x="-2678826"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Segoe UI" panose="020B0502040204020203" pitchFamily="34" charset="0"/>
                    <a:ea typeface="HGPｺﾞｼｯｸE" pitchFamily="50" charset="-128"/>
                  </a:rPr>
                  <a:t>Sky blue</a:t>
                </a:r>
                <a:endParaRPr kumimoji="0" lang="en-GB" altLang="ja-JP" sz="1100" dirty="0">
                  <a:solidFill>
                    <a:prstClr val="black"/>
                  </a:solidFill>
                  <a:latin typeface="Segoe UI" panose="020B0502040204020203" pitchFamily="34"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a:t>
                </a:r>
                <a:r>
                  <a:rPr kumimoji="0" lang="en-US" altLang="ja-JP" sz="1100" dirty="0">
                    <a:solidFill>
                      <a:prstClr val="black"/>
                    </a:solidFill>
                    <a:latin typeface="Segoe UI" panose="020B0502040204020203" pitchFamily="34" charset="0"/>
                    <a:ea typeface="HGPｺﾞｼｯｸE" pitchFamily="50" charset="-128"/>
                  </a:rPr>
                  <a:t>00</a:t>
                </a:r>
                <a:r>
                  <a:rPr kumimoji="0" lang="en-GB" altLang="ja-JP" sz="1100" dirty="0">
                    <a:solidFill>
                      <a:prstClr val="black"/>
                    </a:solidFill>
                    <a:latin typeface="Segoe UI" panose="020B0502040204020203" pitchFamily="34" charset="0"/>
                    <a:ea typeface="HGPｺﾞｼｯｸE" pitchFamily="50" charset="-128"/>
                  </a:rPr>
                  <a:t>0,17</a:t>
                </a:r>
                <a:r>
                  <a:rPr kumimoji="0" lang="en-US" altLang="ja-JP" sz="1100" dirty="0">
                    <a:solidFill>
                      <a:prstClr val="black"/>
                    </a:solidFill>
                    <a:latin typeface="Segoe UI" panose="020B0502040204020203" pitchFamily="34" charset="0"/>
                    <a:ea typeface="HGPｺﾞｼｯｸE" pitchFamily="50" charset="-128"/>
                  </a:rPr>
                  <a:t>6</a:t>
                </a:r>
                <a:r>
                  <a:rPr kumimoji="0" lang="en-GB" altLang="ja-JP" sz="1100" dirty="0">
                    <a:solidFill>
                      <a:prstClr val="black"/>
                    </a:solidFill>
                    <a:latin typeface="Segoe UI" panose="020B0502040204020203" pitchFamily="34"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Segoe UI" panose="020B0502040204020203" pitchFamily="34" charset="0"/>
                  <a:ea typeface="HGPｺﾞｼｯｸE" pitchFamily="50" charset="-128"/>
                </a:rPr>
                <a:t>MOEJ</a:t>
              </a:r>
              <a:r>
                <a:rPr kumimoji="0" lang="en-GB" altLang="ja-JP" sz="1200" b="1" dirty="0">
                  <a:solidFill>
                    <a:prstClr val="black"/>
                  </a:solidFill>
                  <a:latin typeface="Segoe UI" panose="020B0502040204020203" pitchFamily="34" charset="0"/>
                  <a:ea typeface="HGPｺﾞｼｯｸE" pitchFamily="50" charset="-128"/>
                </a:rPr>
                <a:t> colour balance</a:t>
              </a:r>
            </a:p>
          </p:txBody>
        </p:sp>
      </p:grpSp>
      <p:cxnSp>
        <p:nvCxnSpPr>
          <p:cNvPr id="3" name="直線コネクタ 2"/>
          <p:cNvCxnSpPr/>
          <p:nvPr/>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3499397"/>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Lst>
  <p:hf hdr="0" ftr="0" dt="0"/>
  <p:txStyles>
    <p:titleStyle>
      <a:lvl1pPr algn="ctr" rtl="0" eaLnBrk="0" fontAlgn="base" hangingPunct="0">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0" fontAlgn="base" hangingPunct="0">
        <a:spcBef>
          <a:spcPct val="0"/>
        </a:spcBef>
        <a:spcAft>
          <a:spcPct val="0"/>
        </a:spcAft>
        <a:defRPr kumimoji="1" sz="2000">
          <a:solidFill>
            <a:schemeClr val="tx2"/>
          </a:solidFill>
          <a:latin typeface="Arial" charset="0"/>
          <a:ea typeface="HGPｺﾞｼｯｸE" pitchFamily="50" charset="-128"/>
        </a:defRPr>
      </a:lvl2pPr>
      <a:lvl3pPr algn="l" rtl="0" eaLnBrk="0" fontAlgn="base" hangingPunct="0">
        <a:spcBef>
          <a:spcPct val="0"/>
        </a:spcBef>
        <a:spcAft>
          <a:spcPct val="0"/>
        </a:spcAft>
        <a:defRPr kumimoji="1" sz="2000">
          <a:solidFill>
            <a:schemeClr val="tx2"/>
          </a:solidFill>
          <a:latin typeface="Arial" charset="0"/>
          <a:ea typeface="HGPｺﾞｼｯｸE" pitchFamily="50" charset="-128"/>
        </a:defRPr>
      </a:lvl3pPr>
      <a:lvl4pPr algn="l" rtl="0" eaLnBrk="0" fontAlgn="base" hangingPunct="0">
        <a:spcBef>
          <a:spcPct val="0"/>
        </a:spcBef>
        <a:spcAft>
          <a:spcPct val="0"/>
        </a:spcAft>
        <a:defRPr kumimoji="1" sz="2000">
          <a:solidFill>
            <a:schemeClr val="tx2"/>
          </a:solidFill>
          <a:latin typeface="Arial" charset="0"/>
          <a:ea typeface="HGPｺﾞｼｯｸE" pitchFamily="50" charset="-128"/>
        </a:defRPr>
      </a:lvl4pPr>
      <a:lvl5pPr algn="l" rtl="0" eaLnBrk="0" fontAlgn="base" hangingPunct="0">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0" fontAlgn="base" hangingPunct="0">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0" fontAlgn="base" hangingPunct="0">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0" fontAlgn="base" hangingPunct="0">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199977" y="116634"/>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99977" y="693068"/>
            <a:ext cx="9502903" cy="1079748"/>
          </a:xfrm>
          <a:prstGeom prst="roundRect">
            <a:avLst/>
          </a:prstGeom>
          <a:solidFill>
            <a:srgbClr val="CCECFF"/>
          </a:solidFill>
          <a:ln w="28575">
            <a:solidFill>
              <a:srgbClr val="00B0F0"/>
            </a:solidFill>
          </a:ln>
          <a:effectLs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1912" y="6309389"/>
            <a:ext cx="916460"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Segoe UI" panose="020B0502040204020203" pitchFamily="34" charset="0"/>
                <a:ea typeface="+mn-ea"/>
              </a:defRPr>
            </a:lvl1pPr>
          </a:lstStyle>
          <a:p>
            <a:pPr>
              <a:defRPr/>
            </a:pPr>
            <a:fld id="{6491400D-1AF1-42D8-B791-D0C64C351CDA}" type="slidenum">
              <a:rPr lang="en-US" altLang="ja-JP" smtClean="0">
                <a:solidFill>
                  <a:srgbClr val="000000"/>
                </a:solidFill>
              </a:rPr>
              <a:pPr>
                <a:defRPr/>
              </a:pPr>
              <a:t>‹#›</a:t>
            </a:fld>
            <a:endParaRPr lang="en-US" altLang="ja-JP" dirty="0">
              <a:solidFill>
                <a:srgbClr val="000000"/>
              </a:solidFill>
            </a:endParaRPr>
          </a:p>
        </p:txBody>
      </p:sp>
      <p:grpSp>
        <p:nvGrpSpPr>
          <p:cNvPr id="5" name="グループ化 4"/>
          <p:cNvGrpSpPr/>
          <p:nvPr userDrawn="1"/>
        </p:nvGrpSpPr>
        <p:grpSpPr>
          <a:xfrm>
            <a:off x="-2678825"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srgbClr val="000000"/>
                    </a:solidFill>
                    <a:latin typeface="Segoe UI" panose="020B0502040204020203" pitchFamily="34" charset="0"/>
                    <a:ea typeface="HGPｺﾞｼｯｸE" pitchFamily="50" charset="-128"/>
                  </a:rPr>
                  <a:t>Sky blue</a:t>
                </a:r>
                <a:endParaRPr kumimoji="0" lang="en-GB" altLang="ja-JP" sz="1100" dirty="0">
                  <a:solidFill>
                    <a:srgbClr val="000000"/>
                  </a:solidFill>
                  <a:latin typeface="Segoe UI" panose="020B0502040204020203" pitchFamily="34" charset="0"/>
                  <a:ea typeface="HGPｺﾞｼｯｸE" pitchFamily="50" charset="-128"/>
                </a:endParaRP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a:t>
                </a:r>
                <a:r>
                  <a:rPr kumimoji="0" lang="en-US" altLang="ja-JP" sz="1100" dirty="0">
                    <a:solidFill>
                      <a:srgbClr val="000000"/>
                    </a:solidFill>
                    <a:latin typeface="Segoe UI" panose="020B0502040204020203" pitchFamily="34" charset="0"/>
                    <a:ea typeface="HGPｺﾞｼｯｸE" pitchFamily="50" charset="-128"/>
                  </a:rPr>
                  <a:t>00</a:t>
                </a:r>
                <a:r>
                  <a:rPr kumimoji="0" lang="en-GB" altLang="ja-JP" sz="1100" dirty="0">
                    <a:solidFill>
                      <a:srgbClr val="000000"/>
                    </a:solidFill>
                    <a:latin typeface="Segoe UI" panose="020B0502040204020203" pitchFamily="34" charset="0"/>
                    <a:ea typeface="HGPｺﾞｼｯｸE" pitchFamily="50" charset="-128"/>
                  </a:rPr>
                  <a:t>0,17</a:t>
                </a:r>
                <a:r>
                  <a:rPr kumimoji="0" lang="en-US" altLang="ja-JP" sz="1100" dirty="0">
                    <a:solidFill>
                      <a:srgbClr val="000000"/>
                    </a:solidFill>
                    <a:latin typeface="Segoe UI" panose="020B0502040204020203" pitchFamily="34" charset="0"/>
                    <a:ea typeface="HGPｺﾞｼｯｸE" pitchFamily="50" charset="-128"/>
                  </a:rPr>
                  <a:t>6</a:t>
                </a:r>
                <a:r>
                  <a:rPr kumimoji="0" lang="en-GB" altLang="ja-JP" sz="1100" dirty="0">
                    <a:solidFill>
                      <a:srgbClr val="000000"/>
                    </a:solidFill>
                    <a:latin typeface="Segoe UI" panose="020B0502040204020203" pitchFamily="34"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srgbClr val="000000"/>
                  </a:solidFill>
                  <a:latin typeface="Segoe UI" panose="020B0502040204020203" pitchFamily="34" charset="0"/>
                  <a:ea typeface="HGPｺﾞｼｯｸE" pitchFamily="50" charset="-128"/>
                </a:rPr>
                <a:t>MOEJ</a:t>
              </a:r>
              <a:r>
                <a:rPr kumimoji="0" lang="en-GB" altLang="ja-JP" sz="1200" b="1" dirty="0">
                  <a:solidFill>
                    <a:srgbClr val="000000"/>
                  </a:solidFill>
                  <a:latin typeface="Segoe UI" panose="020B0502040204020203" pitchFamily="34" charset="0"/>
                  <a:ea typeface="HGPｺﾞｼｯｸE" pitchFamily="50" charset="-128"/>
                </a:rPr>
                <a:t> colour balance</a:t>
              </a:r>
            </a:p>
          </p:txBody>
        </p:sp>
      </p:grpSp>
      <p:cxnSp>
        <p:nvCxnSpPr>
          <p:cNvPr id="3" name="直線コネクタ 2"/>
          <p:cNvCxnSpPr/>
          <p:nvPr/>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4912815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8" r:id="rId5"/>
  </p:sldLayoutIdLst>
  <p:hf hdr="0" ftr="0" dt="0"/>
  <p:txStyles>
    <p:titleStyle>
      <a:lvl1pPr algn="ctr" rtl="0" eaLnBrk="0" fontAlgn="base" hangingPunct="0">
        <a:spcBef>
          <a:spcPct val="0"/>
        </a:spcBef>
        <a:spcAft>
          <a:spcPct val="0"/>
        </a:spcAft>
        <a:defRPr kumimoji="1" sz="3200">
          <a:solidFill>
            <a:schemeClr val="tx2"/>
          </a:solidFill>
          <a:latin typeface="Segoe UI" panose="020B0502040204020203" pitchFamily="34" charset="0"/>
          <a:ea typeface="メイリオ" panose="020B0604030504040204" pitchFamily="50" charset="-128"/>
          <a:cs typeface="Segoe UI" panose="020B0502040204020203" pitchFamily="34" charset="0"/>
        </a:defRPr>
      </a:lvl1pPr>
      <a:lvl2pPr algn="l" rtl="0" eaLnBrk="0" fontAlgn="base" hangingPunct="0">
        <a:spcBef>
          <a:spcPct val="0"/>
        </a:spcBef>
        <a:spcAft>
          <a:spcPct val="0"/>
        </a:spcAft>
        <a:defRPr kumimoji="1" sz="2000">
          <a:solidFill>
            <a:schemeClr val="tx2"/>
          </a:solidFill>
          <a:latin typeface="Arial" charset="0"/>
          <a:ea typeface="HGPｺﾞｼｯｸE" pitchFamily="50" charset="-128"/>
        </a:defRPr>
      </a:lvl2pPr>
      <a:lvl3pPr algn="l" rtl="0" eaLnBrk="0" fontAlgn="base" hangingPunct="0">
        <a:spcBef>
          <a:spcPct val="0"/>
        </a:spcBef>
        <a:spcAft>
          <a:spcPct val="0"/>
        </a:spcAft>
        <a:defRPr kumimoji="1" sz="2000">
          <a:solidFill>
            <a:schemeClr val="tx2"/>
          </a:solidFill>
          <a:latin typeface="Arial" charset="0"/>
          <a:ea typeface="HGPｺﾞｼｯｸE" pitchFamily="50" charset="-128"/>
        </a:defRPr>
      </a:lvl3pPr>
      <a:lvl4pPr algn="l" rtl="0" eaLnBrk="0" fontAlgn="base" hangingPunct="0">
        <a:spcBef>
          <a:spcPct val="0"/>
        </a:spcBef>
        <a:spcAft>
          <a:spcPct val="0"/>
        </a:spcAft>
        <a:defRPr kumimoji="1" sz="2000">
          <a:solidFill>
            <a:schemeClr val="tx2"/>
          </a:solidFill>
          <a:latin typeface="Arial" charset="0"/>
          <a:ea typeface="HGPｺﾞｼｯｸE" pitchFamily="50" charset="-128"/>
        </a:defRPr>
      </a:lvl4pPr>
      <a:lvl5pPr algn="l" rtl="0" eaLnBrk="0" fontAlgn="base" hangingPunct="0">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0" fontAlgn="base" hangingPunct="0">
        <a:spcBef>
          <a:spcPct val="20000"/>
        </a:spcBef>
        <a:spcAft>
          <a:spcPct val="0"/>
        </a:spcAft>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0" fontAlgn="base" hangingPunct="0">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0" fontAlgn="base" hangingPunct="0">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9971" y="549332"/>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99971" y="1052513"/>
            <a:ext cx="950290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950" y="150813"/>
            <a:ext cx="166157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199961" y="188913"/>
            <a:ext cx="7661993"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200">
              <a:solidFill>
                <a:srgbClr val="000000"/>
              </a:solidFill>
              <a:latin typeface="Times New Roman" pitchFamily="18" charset="0"/>
              <a:ea typeface="HGPｺﾞｼｯｸE" pitchFamily="50" charset="-128"/>
            </a:endParaRPr>
          </a:p>
        </p:txBody>
      </p:sp>
      <p:sp>
        <p:nvSpPr>
          <p:cNvPr id="1034" name="Rectangle 18"/>
          <p:cNvSpPr>
            <a:spLocks noChangeArrowheads="1"/>
          </p:cNvSpPr>
          <p:nvPr/>
        </p:nvSpPr>
        <p:spPr bwMode="auto">
          <a:xfrm>
            <a:off x="199961" y="404816"/>
            <a:ext cx="7661993"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grpSp>
        <p:nvGrpSpPr>
          <p:cNvPr id="1035" name="Group 19"/>
          <p:cNvGrpSpPr>
            <a:grpSpLocks/>
          </p:cNvGrpSpPr>
          <p:nvPr/>
        </p:nvGrpSpPr>
        <p:grpSpPr bwMode="auto">
          <a:xfrm>
            <a:off x="-2678831" y="3389315"/>
            <a:ext cx="2459836" cy="1514475"/>
            <a:chOff x="-1643" y="2903"/>
            <a:chExt cx="1550" cy="954"/>
          </a:xfrm>
        </p:grpSpPr>
        <p:sp>
          <p:nvSpPr>
            <p:cNvPr id="1037" name="Rectangle 20"/>
            <p:cNvSpPr>
              <a:spLocks noChangeArrowheads="1"/>
            </p:cNvSpPr>
            <p:nvPr/>
          </p:nvSpPr>
          <p:spPr bwMode="auto">
            <a:xfrm>
              <a:off x="-1643" y="3246"/>
              <a:ext cx="1550" cy="36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Blue(corporate color)</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a:solidFill>
                    <a:srgbClr val="000000"/>
                  </a:solidFill>
                  <a:latin typeface="Times New Roman" pitchFamily="18" charset="0"/>
                  <a:ea typeface="HGPｺﾞｼｯｸE" pitchFamily="50" charset="-128"/>
                </a:rPr>
                <a:t>JRI  colour balance</a:t>
              </a:r>
            </a:p>
          </p:txBody>
        </p:sp>
      </p:grpSp>
      <p:sp>
        <p:nvSpPr>
          <p:cNvPr id="1036" name="Line 38"/>
          <p:cNvSpPr>
            <a:spLocks noChangeShapeType="1"/>
          </p:cNvSpPr>
          <p:nvPr/>
        </p:nvSpPr>
        <p:spPr bwMode="auto">
          <a:xfrm>
            <a:off x="199971" y="981075"/>
            <a:ext cx="9502903" cy="0"/>
          </a:xfrm>
          <a:prstGeom prst="line">
            <a:avLst/>
          </a:prstGeom>
          <a:noFill/>
          <a:ln w="9525">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742311095"/>
      </p:ext>
    </p:extLst>
  </p:cSld>
  <p:clrMap bg1="lt1" tx1="dk1" bg2="lt2" tx2="dk2" accent1="accent1" accent2="accent2" accent3="accent3" accent4="accent4" accent5="accent5" accent6="accent6" hlink="hlink" folHlink="folHlink"/>
  <p:sldLayoutIdLst>
    <p:sldLayoutId id="2147484207" r:id="rId1"/>
  </p:sldLayoutIdLst>
  <p:hf hdr="0" ftr="0" dt="0"/>
  <p:txStyles>
    <p:titleStyle>
      <a:lvl1pPr algn="l" rtl="0" eaLnBrk="1" fontAlgn="base" hangingPunct="1">
        <a:spcBef>
          <a:spcPct val="0"/>
        </a:spcBef>
        <a:spcAft>
          <a:spcPct val="0"/>
        </a:spcAft>
        <a:defRPr kumimoji="1" sz="2000">
          <a:solidFill>
            <a:schemeClr val="tx2"/>
          </a:solidFill>
          <a:latin typeface="+mj-lt"/>
          <a:ea typeface="+mj-ea"/>
          <a:cs typeface="+mj-cs"/>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mn-lt"/>
          <a:ea typeface="+mn-ea"/>
          <a:cs typeface="+mn-cs"/>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8" y="116634"/>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32"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26" y="-1437063"/>
            <a:ext cx="487477"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4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7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42"/>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05"/>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2626181695"/>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141" y="274638"/>
            <a:ext cx="89125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141" y="1600205"/>
            <a:ext cx="89125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141" y="6356418"/>
            <a:ext cx="23106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5" name="フッター プレースホルダー 4"/>
          <p:cNvSpPr>
            <a:spLocks noGrp="1"/>
          </p:cNvSpPr>
          <p:nvPr>
            <p:ph type="ftr" sz="quarter" idx="3"/>
          </p:nvPr>
        </p:nvSpPr>
        <p:spPr>
          <a:xfrm>
            <a:off x="3383465" y="6356418"/>
            <a:ext cx="31358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540048912"/>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Lst>
  <p:hf hdr="0" ftr="0" dt="0"/>
  <p:txStyles>
    <p:titleStyle>
      <a:lvl1pPr algn="ctr" rtl="0" eaLnBrk="0" fontAlgn="base" hangingPunct="0">
        <a:spcBef>
          <a:spcPct val="0"/>
        </a:spcBef>
        <a:spcAft>
          <a:spcPct val="0"/>
        </a:spcAft>
        <a:defRPr kumimoji="1" sz="4399" kern="1200">
          <a:solidFill>
            <a:schemeClr val="tx1"/>
          </a:solidFill>
          <a:latin typeface="+mj-lt"/>
          <a:ea typeface="+mj-ea"/>
          <a:cs typeface="+mj-cs"/>
        </a:defRPr>
      </a:lvl1pPr>
      <a:lvl2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5pPr>
      <a:lvl6pPr marL="457063" algn="ctr" rtl="0" fontAlgn="base">
        <a:spcBef>
          <a:spcPct val="0"/>
        </a:spcBef>
        <a:spcAft>
          <a:spcPct val="0"/>
        </a:spcAft>
        <a:defRPr kumimoji="1" sz="4399">
          <a:solidFill>
            <a:schemeClr val="tx1"/>
          </a:solidFill>
          <a:latin typeface="Calibri" pitchFamily="34" charset="0"/>
          <a:ea typeface="ＭＳ Ｐゴシック" charset="-128"/>
        </a:defRPr>
      </a:lvl6pPr>
      <a:lvl7pPr marL="914126" algn="ctr" rtl="0" fontAlgn="base">
        <a:spcBef>
          <a:spcPct val="0"/>
        </a:spcBef>
        <a:spcAft>
          <a:spcPct val="0"/>
        </a:spcAft>
        <a:defRPr kumimoji="1" sz="4399">
          <a:solidFill>
            <a:schemeClr val="tx1"/>
          </a:solidFill>
          <a:latin typeface="Calibri" pitchFamily="34" charset="0"/>
          <a:ea typeface="ＭＳ Ｐゴシック" charset="-128"/>
        </a:defRPr>
      </a:lvl7pPr>
      <a:lvl8pPr marL="1371189" algn="ctr" rtl="0" fontAlgn="base">
        <a:spcBef>
          <a:spcPct val="0"/>
        </a:spcBef>
        <a:spcAft>
          <a:spcPct val="0"/>
        </a:spcAft>
        <a:defRPr kumimoji="1" sz="4399">
          <a:solidFill>
            <a:schemeClr val="tx1"/>
          </a:solidFill>
          <a:latin typeface="Calibri" pitchFamily="34" charset="0"/>
          <a:ea typeface="ＭＳ Ｐゴシック" charset="-128"/>
        </a:defRPr>
      </a:lvl8pPr>
      <a:lvl9pPr marL="1828251" algn="ctr" rtl="0" fontAlgn="base">
        <a:spcBef>
          <a:spcPct val="0"/>
        </a:spcBef>
        <a:spcAft>
          <a:spcPct val="0"/>
        </a:spcAft>
        <a:defRPr kumimoji="1" sz="4399">
          <a:solidFill>
            <a:schemeClr val="tx1"/>
          </a:solidFill>
          <a:latin typeface="Calibri" pitchFamily="34" charset="0"/>
          <a:ea typeface="ＭＳ Ｐゴシック" charset="-128"/>
        </a:defRPr>
      </a:lvl9pPr>
    </p:titleStyle>
    <p:bodyStyle>
      <a:lvl1pPr marL="342797" indent="-342797" algn="l" rtl="0" eaLnBrk="0" fontAlgn="base" hangingPunct="0">
        <a:spcBef>
          <a:spcPct val="20000"/>
        </a:spcBef>
        <a:spcAft>
          <a:spcPct val="0"/>
        </a:spcAft>
        <a:buFont typeface="Arial"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0.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環境省ロゴ"/>
          <p:cNvPicPr>
            <a:picLocks noChangeAspect="1"/>
          </p:cNvPicPr>
          <p:nvPr/>
        </p:nvPicPr>
        <p:blipFill>
          <a:blip r:embed="rId3"/>
          <a:stretch>
            <a:fillRect/>
          </a:stretch>
        </p:blipFill>
        <p:spPr>
          <a:xfrm>
            <a:off x="112112" y="124253"/>
            <a:ext cx="647116" cy="397352"/>
          </a:xfrm>
          <a:prstGeom prst="rect">
            <a:avLst/>
          </a:prstGeom>
        </p:spPr>
      </p:pic>
      <p:sp>
        <p:nvSpPr>
          <p:cNvPr id="105" name="事業番号"/>
          <p:cNvSpPr/>
          <p:nvPr/>
        </p:nvSpPr>
        <p:spPr>
          <a:xfrm>
            <a:off x="864300" y="689390"/>
            <a:ext cx="1825539" cy="33651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メイリオ" pitchFamily="50" charset="-128"/>
                <a:ea typeface="メイリオ" pitchFamily="50" charset="-128"/>
                <a:cs typeface="メイリオ" pitchFamily="50" charset="-128"/>
              </a:rPr>
              <a:t>施策番号：</a:t>
            </a:r>
            <a:r>
              <a:rPr lang="en-US" altLang="ja-JP" b="1" dirty="0">
                <a:solidFill>
                  <a:schemeClr val="tx1"/>
                </a:solidFill>
                <a:latin typeface="メイリオ" pitchFamily="50" charset="-128"/>
                <a:ea typeface="メイリオ" pitchFamily="50" charset="-128"/>
                <a:cs typeface="メイリオ" pitchFamily="50" charset="-128"/>
              </a:rPr>
              <a:t>42</a:t>
            </a:r>
            <a:endParaRPr lang="ja-JP" altLang="en-US" b="1" dirty="0">
              <a:solidFill>
                <a:schemeClr val="tx1"/>
              </a:solidFill>
              <a:latin typeface="メイリオ" pitchFamily="50" charset="-128"/>
              <a:ea typeface="メイリオ" pitchFamily="50" charset="-128"/>
              <a:cs typeface="メイリオ" pitchFamily="50" charset="-128"/>
            </a:endParaRPr>
          </a:p>
        </p:txBody>
      </p:sp>
      <p:sp>
        <p:nvSpPr>
          <p:cNvPr id="106" name="角丸四角形 3"/>
          <p:cNvSpPr/>
          <p:nvPr/>
        </p:nvSpPr>
        <p:spPr>
          <a:xfrm>
            <a:off x="54502" y="1773353"/>
            <a:ext cx="9743863" cy="1295991"/>
          </a:xfrm>
          <a:prstGeom prst="roundRect">
            <a:avLst>
              <a:gd name="adj" fmla="val 11444"/>
            </a:avLst>
          </a:prstGeom>
          <a:solidFill>
            <a:sysClr val="window" lastClr="FFFFFF"/>
          </a:solidFill>
          <a:ln w="25400" cap="flat" cmpd="sng" algn="ctr">
            <a:solidFill>
              <a:srgbClr val="4F81BD">
                <a:lumMod val="50000"/>
              </a:srgbClr>
            </a:solidFill>
            <a:prstDash val="solid"/>
          </a:ln>
          <a:effectLst/>
        </p:spPr>
        <p:txBody>
          <a:bodyPr anchor="ctr"/>
          <a:lstStyle/>
          <a:p>
            <a:pPr marL="285658" indent="-285658" eaLnBrk="0" hangingPunct="0">
              <a:buFont typeface="Arial" panose="020B0604020202020204" pitchFamily="34" charset="0"/>
              <a:buChar char="•"/>
              <a:defRPr/>
            </a:pPr>
            <a:r>
              <a:rPr kumimoji="0" lang="ja-JP" altLang="en-US" sz="1999" kern="0" dirty="0">
                <a:solidFill>
                  <a:prstClr val="black"/>
                </a:solidFill>
                <a:latin typeface="メイリオ" pitchFamily="50" charset="-128"/>
                <a:ea typeface="メイリオ" pitchFamily="50" charset="-128"/>
                <a:cs typeface="メイリオ" pitchFamily="50" charset="-128"/>
              </a:rPr>
              <a:t>再生可能エネルギー導入事業のうち、自治体等の積極的な参画・関与を通じて各種の課題へ適切に対応するものについて事業化の検討や設備導入の費用を補助。</a:t>
            </a:r>
          </a:p>
          <a:p>
            <a:pPr marL="285658" indent="-285658" eaLnBrk="0" hangingPunct="0">
              <a:buFont typeface="Arial" panose="020B0604020202020204" pitchFamily="34" charset="0"/>
              <a:buChar char="•"/>
              <a:defRPr/>
            </a:pPr>
            <a:r>
              <a:rPr kumimoji="0" lang="ja-JP" altLang="en-US" sz="1999" kern="0" dirty="0">
                <a:solidFill>
                  <a:prstClr val="black"/>
                </a:solidFill>
                <a:latin typeface="メイリオ" pitchFamily="50" charset="-128"/>
                <a:ea typeface="メイリオ" pitchFamily="50" charset="-128"/>
                <a:cs typeface="メイリオ" pitchFamily="50" charset="-128"/>
              </a:rPr>
              <a:t>固定価格買取制度に依存しない、費用対効果の高い案件（原則として自家消費）を積極的に支援　</a:t>
            </a:r>
            <a:r>
              <a:rPr kumimoji="0" lang="en-US" altLang="ja-JP" sz="1400" kern="0" dirty="0">
                <a:solidFill>
                  <a:srgbClr val="FF0000"/>
                </a:solidFill>
                <a:latin typeface="メイリオ" pitchFamily="50" charset="-128"/>
                <a:ea typeface="メイリオ" pitchFamily="50" charset="-128"/>
                <a:cs typeface="メイリオ" pitchFamily="50" charset="-128"/>
              </a:rPr>
              <a:t>※</a:t>
            </a:r>
            <a:r>
              <a:rPr kumimoji="0" lang="ja-JP" altLang="en-US" sz="1400" kern="0" dirty="0">
                <a:solidFill>
                  <a:srgbClr val="FF0000"/>
                </a:solidFill>
                <a:latin typeface="メイリオ" pitchFamily="50" charset="-128"/>
                <a:ea typeface="メイリオ" pitchFamily="50" charset="-128"/>
                <a:cs typeface="メイリオ" pitchFamily="50" charset="-128"/>
              </a:rPr>
              <a:t>　補助対象者、事業概要、補助対象、補助率等は次ページのとおり</a:t>
            </a:r>
          </a:p>
        </p:txBody>
      </p:sp>
      <p:sp>
        <p:nvSpPr>
          <p:cNvPr id="107" name="正方形/長方形 2"/>
          <p:cNvSpPr>
            <a:spLocks noChangeArrowheads="1"/>
          </p:cNvSpPr>
          <p:nvPr/>
        </p:nvSpPr>
        <p:spPr bwMode="auto">
          <a:xfrm>
            <a:off x="110519" y="1116977"/>
            <a:ext cx="6924192" cy="74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3830" eaLnBrk="1" hangingPunct="1">
              <a:lnSpc>
                <a:spcPts val="2399"/>
              </a:lnSpc>
              <a:spcBef>
                <a:spcPct val="0"/>
              </a:spcBef>
              <a:spcAft>
                <a:spcPts val="277"/>
              </a:spcAft>
              <a:buClr>
                <a:srgbClr val="6F6F6F"/>
              </a:buClr>
              <a:buNone/>
              <a:defRPr/>
            </a:pPr>
            <a:r>
              <a:rPr lang="en-US" altLang="ja-JP" sz="2399" b="1" dirty="0">
                <a:solidFill>
                  <a:srgbClr val="000000"/>
                </a:solidFill>
                <a:latin typeface="メイリオ" pitchFamily="50" charset="-128"/>
                <a:ea typeface="メイリオ" pitchFamily="50" charset="-128"/>
                <a:cs typeface="メイリオ" pitchFamily="50" charset="-128"/>
              </a:rPr>
              <a:t>FIT</a:t>
            </a:r>
            <a:r>
              <a:rPr lang="ja-JP" altLang="en-US" sz="2399" b="1" dirty="0" err="1">
                <a:solidFill>
                  <a:srgbClr val="000000"/>
                </a:solidFill>
                <a:latin typeface="メイリオ" pitchFamily="50" charset="-128"/>
                <a:ea typeface="メイリオ" pitchFamily="50" charset="-128"/>
                <a:cs typeface="メイリオ" pitchFamily="50" charset="-128"/>
              </a:rPr>
              <a:t>に依</a:t>
            </a:r>
            <a:r>
              <a:rPr lang="ja-JP" altLang="en-US" sz="2399" b="1" dirty="0">
                <a:solidFill>
                  <a:srgbClr val="000000"/>
                </a:solidFill>
                <a:latin typeface="メイリオ" pitchFamily="50" charset="-128"/>
                <a:ea typeface="メイリオ" pitchFamily="50" charset="-128"/>
                <a:cs typeface="メイリオ" pitchFamily="50" charset="-128"/>
              </a:rPr>
              <a:t>存しない再エネ</a:t>
            </a:r>
            <a:endParaRPr lang="en-US" altLang="ja-JP" sz="2399" b="1" dirty="0">
              <a:solidFill>
                <a:srgbClr val="000000"/>
              </a:solidFill>
              <a:latin typeface="メイリオ" pitchFamily="50" charset="-128"/>
              <a:ea typeface="メイリオ" pitchFamily="50" charset="-128"/>
              <a:cs typeface="メイリオ" pitchFamily="50" charset="-128"/>
            </a:endParaRPr>
          </a:p>
          <a:p>
            <a:pPr defTabSz="843830" eaLnBrk="1" hangingPunct="1">
              <a:lnSpc>
                <a:spcPts val="2399"/>
              </a:lnSpc>
              <a:spcBef>
                <a:spcPct val="0"/>
              </a:spcBef>
              <a:spcAft>
                <a:spcPts val="277"/>
              </a:spcAft>
              <a:buClr>
                <a:srgbClr val="6F6F6F"/>
              </a:buClr>
              <a:buNone/>
              <a:defRPr/>
            </a:pPr>
            <a:r>
              <a:rPr lang="ja-JP" altLang="en-US" sz="2399" b="1" dirty="0">
                <a:solidFill>
                  <a:srgbClr val="000000"/>
                </a:solidFill>
                <a:latin typeface="メイリオ" pitchFamily="50" charset="-128"/>
                <a:ea typeface="メイリオ" pitchFamily="50" charset="-128"/>
                <a:cs typeface="メイリオ" pitchFamily="50" charset="-128"/>
              </a:rPr>
              <a:t>導入をお手伝いします！</a:t>
            </a:r>
            <a:endParaRPr lang="en-US" altLang="ja-JP" sz="2399" b="1" dirty="0">
              <a:solidFill>
                <a:srgbClr val="000000"/>
              </a:solidFill>
              <a:latin typeface="メイリオ" pitchFamily="50" charset="-128"/>
              <a:ea typeface="メイリオ" pitchFamily="50" charset="-128"/>
              <a:cs typeface="メイリオ" pitchFamily="50" charset="-128"/>
            </a:endParaRPr>
          </a:p>
        </p:txBody>
      </p:sp>
      <p:sp>
        <p:nvSpPr>
          <p:cNvPr id="108" name="正方形/長方形 6"/>
          <p:cNvSpPr>
            <a:spLocks noChangeArrowheads="1"/>
          </p:cNvSpPr>
          <p:nvPr/>
        </p:nvSpPr>
        <p:spPr bwMode="auto">
          <a:xfrm>
            <a:off x="722458" y="7041774"/>
            <a:ext cx="4327250" cy="5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843830" eaLnBrk="1" hangingPunct="1">
              <a:lnSpc>
                <a:spcPts val="1500"/>
              </a:lnSpc>
              <a:spcBef>
                <a:spcPct val="0"/>
              </a:spcBef>
              <a:spcAft>
                <a:spcPts val="277"/>
              </a:spcAft>
              <a:buClr>
                <a:srgbClr val="6F6F6F"/>
              </a:buClr>
              <a:buNone/>
              <a:defRPr/>
            </a:pPr>
            <a:r>
              <a:rPr lang="zh-TW" altLang="en-US" sz="1999" dirty="0">
                <a:solidFill>
                  <a:prstClr val="black"/>
                </a:solidFill>
                <a:latin typeface="+mn-ea"/>
                <a:ea typeface="+mn-ea"/>
              </a:rPr>
              <a:t>平成</a:t>
            </a:r>
            <a:r>
              <a:rPr lang="en-US" altLang="zh-TW" sz="1999" dirty="0">
                <a:solidFill>
                  <a:prstClr val="black"/>
                </a:solidFill>
                <a:latin typeface="+mn-ea"/>
                <a:ea typeface="+mn-ea"/>
              </a:rPr>
              <a:t>30</a:t>
            </a:r>
            <a:r>
              <a:rPr lang="zh-TW" altLang="en-US" sz="1999" dirty="0">
                <a:solidFill>
                  <a:prstClr val="black"/>
                </a:solidFill>
                <a:latin typeface="+mn-ea"/>
                <a:ea typeface="+mn-ea"/>
              </a:rPr>
              <a:t>年度</a:t>
            </a:r>
            <a:r>
              <a:rPr lang="ja-JP" altLang="en-US" sz="1999" dirty="0">
                <a:solidFill>
                  <a:prstClr val="black"/>
                </a:solidFill>
                <a:latin typeface="+mn-ea"/>
                <a:ea typeface="+mn-ea"/>
              </a:rPr>
              <a:t>予算案</a:t>
            </a:r>
            <a:r>
              <a:rPr lang="en-US" altLang="ja-JP" sz="1999" dirty="0">
                <a:solidFill>
                  <a:prstClr val="black"/>
                </a:solidFill>
                <a:latin typeface="+mn-ea"/>
                <a:ea typeface="+mn-ea"/>
              </a:rPr>
              <a:t>54</a:t>
            </a:r>
            <a:r>
              <a:rPr lang="ja-JP" altLang="en-US" sz="1999" dirty="0">
                <a:solidFill>
                  <a:prstClr val="black"/>
                </a:solidFill>
                <a:latin typeface="+mn-ea"/>
                <a:ea typeface="+mn-ea"/>
              </a:rPr>
              <a:t>億円</a:t>
            </a:r>
            <a:r>
              <a:rPr lang="ja-JP" altLang="en-US" sz="2399" dirty="0">
                <a:solidFill>
                  <a:prstClr val="black"/>
                </a:solidFill>
                <a:latin typeface="+mn-ea"/>
                <a:ea typeface="+mn-ea"/>
              </a:rPr>
              <a:t> </a:t>
            </a:r>
            <a:endParaRPr lang="en-US" altLang="ja-JP" sz="2399" dirty="0">
              <a:solidFill>
                <a:prstClr val="black"/>
              </a:solidFill>
              <a:latin typeface="+mn-ea"/>
              <a:ea typeface="+mn-ea"/>
            </a:endParaRPr>
          </a:p>
          <a:p>
            <a:pPr algn="r" defTabSz="843830" eaLnBrk="1" hangingPunct="1">
              <a:lnSpc>
                <a:spcPts val="1500"/>
              </a:lnSpc>
              <a:spcBef>
                <a:spcPct val="0"/>
              </a:spcBef>
              <a:spcAft>
                <a:spcPts val="277"/>
              </a:spcAft>
              <a:buClr>
                <a:srgbClr val="6F6F6F"/>
              </a:buClr>
              <a:buNone/>
              <a:defRPr/>
            </a:pPr>
            <a:r>
              <a:rPr lang="ja-JP" altLang="en-US" sz="1200" dirty="0">
                <a:solidFill>
                  <a:prstClr val="black"/>
                </a:solidFill>
                <a:latin typeface="+mn-ea"/>
                <a:ea typeface="+mn-ea"/>
              </a:rPr>
              <a:t>（平成</a:t>
            </a:r>
            <a:r>
              <a:rPr lang="en-US" altLang="ja-JP" sz="1200" dirty="0">
                <a:solidFill>
                  <a:prstClr val="black"/>
                </a:solidFill>
                <a:latin typeface="+mn-ea"/>
                <a:ea typeface="+mn-ea"/>
              </a:rPr>
              <a:t>29</a:t>
            </a:r>
            <a:r>
              <a:rPr lang="ja-JP" altLang="en-US" sz="1200" dirty="0">
                <a:solidFill>
                  <a:prstClr val="black"/>
                </a:solidFill>
                <a:latin typeface="+mn-ea"/>
                <a:ea typeface="+mn-ea"/>
              </a:rPr>
              <a:t>年度予算額</a:t>
            </a:r>
            <a:r>
              <a:rPr lang="en-US" altLang="ja-JP" sz="1200" dirty="0">
                <a:solidFill>
                  <a:prstClr val="black"/>
                </a:solidFill>
                <a:latin typeface="+mn-ea"/>
                <a:ea typeface="+mn-ea"/>
              </a:rPr>
              <a:t>80</a:t>
            </a:r>
            <a:r>
              <a:rPr lang="ja-JP" altLang="en-US" sz="1200" dirty="0">
                <a:solidFill>
                  <a:prstClr val="black"/>
                </a:solidFill>
                <a:latin typeface="+mn-ea"/>
                <a:ea typeface="+mn-ea"/>
              </a:rPr>
              <a:t>億円）</a:t>
            </a:r>
            <a:endParaRPr lang="en-US" altLang="ja-JP" sz="1200" dirty="0">
              <a:solidFill>
                <a:prstClr val="black"/>
              </a:solidFill>
              <a:latin typeface="+mn-ea"/>
              <a:ea typeface="+mn-ea"/>
            </a:endParaRPr>
          </a:p>
        </p:txBody>
      </p:sp>
      <p:sp>
        <p:nvSpPr>
          <p:cNvPr id="109" name="正方形/長方形 6"/>
          <p:cNvSpPr>
            <a:spLocks noChangeArrowheads="1"/>
          </p:cNvSpPr>
          <p:nvPr/>
        </p:nvSpPr>
        <p:spPr bwMode="auto">
          <a:xfrm>
            <a:off x="1850366" y="7487631"/>
            <a:ext cx="3104748" cy="646124"/>
          </a:xfrm>
          <a:prstGeom prst="rect">
            <a:avLst/>
          </a:prstGeom>
          <a:solidFill>
            <a:srgbClr val="C6D9F1"/>
          </a:solidFill>
          <a:ln w="12700">
            <a:solidFill>
              <a:sysClr val="windowText" lastClr="000000"/>
            </a:solidFill>
          </a:ln>
          <a:extLst/>
        </p:spPr>
        <p:txBody>
          <a:bodyPr wrap="square">
            <a:spAutoFit/>
          </a:bodyPr>
          <a:lstStyle/>
          <a:p>
            <a:pPr defTabSz="1090819" eaLnBrk="0" hangingPunct="0">
              <a:defRPr/>
            </a:pPr>
            <a:r>
              <a:rPr kumimoji="0" lang="zh-TW" altLang="en-US" sz="900" b="1" kern="0" dirty="0">
                <a:solidFill>
                  <a:prstClr val="black"/>
                </a:solidFill>
                <a:latin typeface="+mn-ea"/>
                <a:cs typeface="メイリオ" panose="020B0604030504040204" pitchFamily="50" charset="-128"/>
                <a:sym typeface="Wingdings" panose="05000000000000000000" pitchFamily="2" charset="2"/>
              </a:rPr>
              <a:t>実施期間：平成</a:t>
            </a:r>
            <a:r>
              <a:rPr kumimoji="0" lang="en-US" altLang="zh-TW" sz="900" b="1" kern="0" dirty="0">
                <a:solidFill>
                  <a:prstClr val="black"/>
                </a:solidFill>
                <a:latin typeface="+mn-ea"/>
                <a:cs typeface="メイリオ" panose="020B0604030504040204" pitchFamily="50" charset="-128"/>
                <a:sym typeface="Wingdings" panose="05000000000000000000" pitchFamily="2" charset="2"/>
              </a:rPr>
              <a:t>28</a:t>
            </a:r>
            <a:r>
              <a:rPr kumimoji="0" lang="zh-TW" altLang="en-US" sz="900" b="1" kern="0" dirty="0">
                <a:solidFill>
                  <a:prstClr val="black"/>
                </a:solidFill>
                <a:latin typeface="+mn-ea"/>
                <a:cs typeface="メイリオ" panose="020B0604030504040204" pitchFamily="50" charset="-128"/>
                <a:sym typeface="Wingdings" panose="05000000000000000000" pitchFamily="2" charset="2"/>
              </a:rPr>
              <a:t>年度～平成</a:t>
            </a:r>
            <a:r>
              <a:rPr kumimoji="0" lang="en-US" altLang="zh-TW" sz="900" b="1" kern="0" dirty="0">
                <a:solidFill>
                  <a:prstClr val="black"/>
                </a:solidFill>
                <a:latin typeface="+mn-ea"/>
                <a:cs typeface="メイリオ" panose="020B0604030504040204" pitchFamily="50" charset="-128"/>
                <a:sym typeface="Wingdings" panose="05000000000000000000" pitchFamily="2" charset="2"/>
              </a:rPr>
              <a:t>32</a:t>
            </a:r>
            <a:r>
              <a:rPr kumimoji="0" lang="zh-TW" altLang="en-US" sz="900" b="1" kern="0" dirty="0">
                <a:solidFill>
                  <a:prstClr val="black"/>
                </a:solidFill>
                <a:latin typeface="+mn-ea"/>
                <a:cs typeface="メイリオ" panose="020B0604030504040204" pitchFamily="50" charset="-128"/>
                <a:sym typeface="Wingdings" panose="05000000000000000000" pitchFamily="2" charset="2"/>
              </a:rPr>
              <a:t>年度</a:t>
            </a:r>
          </a:p>
          <a:p>
            <a:pPr defTabSz="1090819" eaLnBrk="0" hangingPunct="0">
              <a:defRPr/>
            </a:pPr>
            <a:r>
              <a:rPr kumimoji="0" lang="ja-JP" altLang="en-US" sz="900" b="1" kern="0" dirty="0">
                <a:solidFill>
                  <a:prstClr val="black"/>
                </a:solidFill>
                <a:latin typeface="+mn-ea"/>
                <a:cs typeface="メイリオ" panose="020B0604030504040204" pitchFamily="50" charset="-128"/>
                <a:sym typeface="Wingdings" panose="05000000000000000000" pitchFamily="2" charset="2"/>
              </a:rPr>
              <a:t>補助率：定額、</a:t>
            </a:r>
            <a:r>
              <a:rPr kumimoji="0" lang="en-US" altLang="ja-JP" sz="900" b="1" kern="0" dirty="0">
                <a:solidFill>
                  <a:prstClr val="black"/>
                </a:solidFill>
                <a:latin typeface="+mn-ea"/>
                <a:cs typeface="メイリオ" panose="020B0604030504040204" pitchFamily="50" charset="-128"/>
                <a:sym typeface="Wingdings" panose="05000000000000000000" pitchFamily="2" charset="2"/>
              </a:rPr>
              <a:t>1/3</a:t>
            </a:r>
            <a:r>
              <a:rPr kumimoji="0" lang="ja-JP" altLang="en-US" sz="900" b="1" kern="0" dirty="0" err="1">
                <a:solidFill>
                  <a:prstClr val="black"/>
                </a:solidFill>
                <a:latin typeface="+mn-ea"/>
                <a:cs typeface="メイリオ" panose="020B0604030504040204" pitchFamily="50" charset="-128"/>
                <a:sym typeface="Wingdings" panose="05000000000000000000" pitchFamily="2" charset="2"/>
              </a:rPr>
              <a:t>、</a:t>
            </a:r>
            <a:r>
              <a:rPr kumimoji="0" lang="en-US" altLang="ja-JP" sz="900" b="1" kern="0" dirty="0">
                <a:solidFill>
                  <a:prstClr val="black"/>
                </a:solidFill>
                <a:latin typeface="+mn-ea"/>
                <a:cs typeface="メイリオ" panose="020B0604030504040204" pitchFamily="50" charset="-128"/>
                <a:sym typeface="Wingdings" panose="05000000000000000000" pitchFamily="2" charset="2"/>
              </a:rPr>
              <a:t>1/2</a:t>
            </a:r>
            <a:r>
              <a:rPr kumimoji="0" lang="ja-JP" altLang="en-US" sz="900" b="1" kern="0" dirty="0" err="1">
                <a:solidFill>
                  <a:prstClr val="black"/>
                </a:solidFill>
                <a:latin typeface="+mn-ea"/>
                <a:cs typeface="メイリオ" panose="020B0604030504040204" pitchFamily="50" charset="-128"/>
                <a:sym typeface="Wingdings" panose="05000000000000000000" pitchFamily="2" charset="2"/>
              </a:rPr>
              <a:t>、</a:t>
            </a:r>
            <a:r>
              <a:rPr kumimoji="0" lang="en-US" altLang="ja-JP" sz="900" b="1" kern="0" dirty="0">
                <a:solidFill>
                  <a:prstClr val="black"/>
                </a:solidFill>
                <a:latin typeface="+mn-ea"/>
                <a:cs typeface="メイリオ" panose="020B0604030504040204" pitchFamily="50" charset="-128"/>
                <a:sym typeface="Wingdings" panose="05000000000000000000" pitchFamily="2" charset="2"/>
              </a:rPr>
              <a:t>2/3</a:t>
            </a:r>
            <a:br>
              <a:rPr kumimoji="0" lang="en-US" altLang="ja-JP" sz="900" b="1" kern="0" dirty="0">
                <a:solidFill>
                  <a:prstClr val="black"/>
                </a:solidFill>
                <a:latin typeface="+mn-ea"/>
                <a:cs typeface="メイリオ" panose="020B0604030504040204" pitchFamily="50" charset="-128"/>
                <a:sym typeface="Wingdings" panose="05000000000000000000" pitchFamily="2" charset="2"/>
              </a:rPr>
            </a:br>
            <a:r>
              <a:rPr kumimoji="0" lang="ja-JP" altLang="en-US" sz="900" b="1" kern="0" dirty="0">
                <a:solidFill>
                  <a:prstClr val="black"/>
                </a:solidFill>
                <a:latin typeface="+mn-ea"/>
                <a:cs typeface="メイリオ" panose="020B0604030504040204" pitchFamily="50" charset="-128"/>
              </a:rPr>
              <a:t>担当課：総政</a:t>
            </a:r>
            <a:r>
              <a:rPr kumimoji="0" lang="en-US" altLang="ja-JP" sz="900" b="1" kern="0" dirty="0">
                <a:solidFill>
                  <a:prstClr val="black"/>
                </a:solidFill>
                <a:latin typeface="+mn-ea"/>
                <a:cs typeface="メイリオ" panose="020B0604030504040204" pitchFamily="50" charset="-128"/>
              </a:rPr>
              <a:t>G</a:t>
            </a:r>
            <a:r>
              <a:rPr kumimoji="0" lang="ja-JP" altLang="en-US" sz="900" b="1" kern="0" dirty="0">
                <a:solidFill>
                  <a:prstClr val="black"/>
                </a:solidFill>
                <a:latin typeface="+mn-ea"/>
                <a:cs typeface="メイリオ" panose="020B0604030504040204" pitchFamily="50" charset="-128"/>
              </a:rPr>
              <a:t>　計画課、地球局　事業室（技）</a:t>
            </a:r>
            <a:r>
              <a:rPr kumimoji="0" lang="en-US" altLang="ja-JP" sz="900" b="1" kern="0" dirty="0">
                <a:solidFill>
                  <a:prstClr val="black"/>
                </a:solidFill>
                <a:latin typeface="+mn-ea"/>
                <a:cs typeface="メイリオ" panose="020B0604030504040204" pitchFamily="50" charset="-128"/>
              </a:rPr>
              <a:t>(</a:t>
            </a:r>
            <a:r>
              <a:rPr kumimoji="0" lang="ja-JP" altLang="en-US" sz="900" b="1" kern="0" dirty="0">
                <a:solidFill>
                  <a:prstClr val="black"/>
                </a:solidFill>
                <a:latin typeface="+mn-ea"/>
                <a:cs typeface="メイリオ" panose="020B0604030504040204" pitchFamily="50" charset="-128"/>
              </a:rPr>
              <a:t>見）</a:t>
            </a:r>
            <a:endParaRPr kumimoji="0" lang="en-US" altLang="ja-JP" sz="900" b="1" kern="0" dirty="0">
              <a:solidFill>
                <a:prstClr val="black"/>
              </a:solidFill>
              <a:latin typeface="+mn-ea"/>
              <a:cs typeface="メイリオ" panose="020B0604030504040204" pitchFamily="50" charset="-128"/>
            </a:endParaRPr>
          </a:p>
          <a:p>
            <a:pPr defTabSz="1090819" eaLnBrk="0" hangingPunct="0">
              <a:defRPr/>
            </a:pPr>
            <a:r>
              <a:rPr kumimoji="0" lang="ja-JP" altLang="en-US" sz="900" b="1" kern="0" dirty="0">
                <a:solidFill>
                  <a:prstClr val="black"/>
                </a:solidFill>
                <a:latin typeface="+mn-ea"/>
                <a:cs typeface="メイリオ" panose="020B0604030504040204" pitchFamily="50" charset="-128"/>
              </a:rPr>
              <a:t>　　　　水大気局　地下水室、自然局　温泉室</a:t>
            </a:r>
            <a:endParaRPr kumimoji="0" lang="en-US" altLang="ja-JP" sz="900" b="1" kern="0" dirty="0">
              <a:solidFill>
                <a:prstClr val="black"/>
              </a:solidFill>
              <a:latin typeface="+mn-ea"/>
              <a:cs typeface="メイリオ" panose="020B0604030504040204" pitchFamily="50" charset="-128"/>
            </a:endParaRPr>
          </a:p>
        </p:txBody>
      </p:sp>
      <p:sp>
        <p:nvSpPr>
          <p:cNvPr id="110" name="正方形/長方形 109"/>
          <p:cNvSpPr/>
          <p:nvPr/>
        </p:nvSpPr>
        <p:spPr>
          <a:xfrm>
            <a:off x="159196" y="3141066"/>
            <a:ext cx="3235747" cy="307678"/>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algn="ctr">
              <a:defRPr/>
            </a:pPr>
            <a:r>
              <a:rPr kumimoji="0" lang="ja-JP" altLang="en-US" sz="1400" b="1" kern="0" dirty="0">
                <a:solidFill>
                  <a:sysClr val="window" lastClr="FFFFFF"/>
                </a:solidFill>
                <a:latin typeface="メイリオ" pitchFamily="50" charset="-128"/>
                <a:ea typeface="メイリオ" pitchFamily="50" charset="-128"/>
                <a:cs typeface="メイリオ" pitchFamily="50" charset="-128"/>
              </a:rPr>
              <a:t>事業イメージ（木質バイオマスの例）</a:t>
            </a:r>
          </a:p>
        </p:txBody>
      </p:sp>
      <p:sp>
        <p:nvSpPr>
          <p:cNvPr id="111" name="角丸四角形 30"/>
          <p:cNvSpPr/>
          <p:nvPr/>
        </p:nvSpPr>
        <p:spPr>
          <a:xfrm>
            <a:off x="5991405" y="3141068"/>
            <a:ext cx="3392371" cy="352782"/>
          </a:xfrm>
          <a:prstGeom prst="roundRect">
            <a:avLst/>
          </a:prstGeom>
          <a:noFill/>
          <a:ln w="12700" cap="flat" cmpd="sng" algn="ctr">
            <a:solidFill>
              <a:srgbClr val="FF0000"/>
            </a:solidFill>
            <a:prstDash val="sysDash"/>
          </a:ln>
          <a:effectLst/>
        </p:spPr>
        <p:txBody>
          <a:bodyPr rtlCol="0" anchor="ctr"/>
          <a:lstStyle/>
          <a:p>
            <a:pPr algn="ctr">
              <a:defRPr/>
            </a:pPr>
            <a:r>
              <a:rPr kumimoji="0" lang="ja-JP" altLang="en-US" sz="1100" kern="0" dirty="0">
                <a:solidFill>
                  <a:prstClr val="black"/>
                </a:solidFill>
                <a:latin typeface="メイリオ" pitchFamily="50" charset="-128"/>
                <a:ea typeface="メイリオ" pitchFamily="50" charset="-128"/>
                <a:cs typeface="メイリオ" pitchFamily="50" charset="-128"/>
              </a:rPr>
              <a:t>設備補助対象は、エネルギー起源</a:t>
            </a:r>
            <a:r>
              <a:rPr kumimoji="0" lang="en-US" altLang="ja-JP" sz="1100" kern="0" dirty="0">
                <a:solidFill>
                  <a:prstClr val="black"/>
                </a:solidFill>
                <a:latin typeface="メイリオ" pitchFamily="50" charset="-128"/>
                <a:ea typeface="メイリオ" pitchFamily="50" charset="-128"/>
                <a:cs typeface="メイリオ" pitchFamily="50" charset="-128"/>
              </a:rPr>
              <a:t>CO</a:t>
            </a:r>
            <a:r>
              <a:rPr kumimoji="0" lang="ja-JP" altLang="en-US" sz="1100" kern="0" baseline="-25000" dirty="0">
                <a:solidFill>
                  <a:prstClr val="black"/>
                </a:solidFill>
                <a:latin typeface="メイリオ" pitchFamily="50" charset="-128"/>
                <a:ea typeface="メイリオ" pitchFamily="50" charset="-128"/>
                <a:cs typeface="メイリオ" pitchFamily="50" charset="-128"/>
              </a:rPr>
              <a:t>２</a:t>
            </a:r>
            <a:r>
              <a:rPr kumimoji="0" lang="ja-JP" altLang="en-US" sz="1100" kern="0" dirty="0">
                <a:solidFill>
                  <a:prstClr val="black"/>
                </a:solidFill>
                <a:latin typeface="メイリオ" pitchFamily="50" charset="-128"/>
                <a:ea typeface="メイリオ" pitchFamily="50" charset="-128"/>
                <a:cs typeface="メイリオ" pitchFamily="50" charset="-128"/>
              </a:rPr>
              <a:t>の排出抑制</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lgn="ctr">
              <a:defRPr/>
            </a:pPr>
            <a:r>
              <a:rPr kumimoji="0" lang="ja-JP" altLang="en-US" sz="1100" kern="0" dirty="0">
                <a:solidFill>
                  <a:prstClr val="black"/>
                </a:solidFill>
                <a:latin typeface="メイリオ" pitchFamily="50" charset="-128"/>
                <a:ea typeface="メイリオ" pitchFamily="50" charset="-128"/>
                <a:cs typeface="メイリオ" pitchFamily="50" charset="-128"/>
              </a:rPr>
              <a:t>に資する設備と付帯設備</a:t>
            </a:r>
          </a:p>
        </p:txBody>
      </p:sp>
      <p:sp>
        <p:nvSpPr>
          <p:cNvPr id="112" name="山形 31"/>
          <p:cNvSpPr/>
          <p:nvPr/>
        </p:nvSpPr>
        <p:spPr>
          <a:xfrm>
            <a:off x="137946" y="5078324"/>
            <a:ext cx="1733191" cy="163231"/>
          </a:xfrm>
          <a:prstGeom prst="chevron">
            <a:avLst/>
          </a:prstGeom>
          <a:solidFill>
            <a:srgbClr val="4F81BD"/>
          </a:solidFill>
          <a:ln w="12700" cap="flat" cmpd="sng" algn="ctr">
            <a:solidFill>
              <a:srgbClr val="4F81BD">
                <a:shade val="50000"/>
              </a:srgbClr>
            </a:solidFill>
            <a:prstDash val="solid"/>
          </a:ln>
          <a:effectLst/>
        </p:spPr>
        <p:txBody>
          <a:bodyPr wrap="none" rtlCol="0" anchor="ctr"/>
          <a:lstStyle/>
          <a:p>
            <a:pPr algn="ctr">
              <a:defRPr/>
            </a:pPr>
            <a:r>
              <a:rPr kumimoji="0" lang="ja-JP" altLang="en-US" sz="1051" b="1" kern="0" dirty="0">
                <a:solidFill>
                  <a:prstClr val="white"/>
                </a:solidFill>
                <a:latin typeface="メイリオ" pitchFamily="50" charset="-128"/>
                <a:ea typeface="メイリオ" pitchFamily="50" charset="-128"/>
                <a:cs typeface="メイリオ" pitchFamily="50" charset="-128"/>
              </a:rPr>
              <a:t>供給側の対策</a:t>
            </a:r>
          </a:p>
        </p:txBody>
      </p:sp>
      <p:sp>
        <p:nvSpPr>
          <p:cNvPr id="113" name="山形 32"/>
          <p:cNvSpPr/>
          <p:nvPr/>
        </p:nvSpPr>
        <p:spPr>
          <a:xfrm>
            <a:off x="1898563" y="5072292"/>
            <a:ext cx="2198178" cy="169267"/>
          </a:xfrm>
          <a:prstGeom prst="chevron">
            <a:avLst/>
          </a:prstGeom>
          <a:solidFill>
            <a:srgbClr val="4F81BD"/>
          </a:solidFill>
          <a:ln w="12700" cap="flat" cmpd="sng" algn="ctr">
            <a:solidFill>
              <a:srgbClr val="4F81BD">
                <a:shade val="50000"/>
              </a:srgbClr>
            </a:solidFill>
            <a:prstDash val="solid"/>
          </a:ln>
          <a:effectLst/>
        </p:spPr>
        <p:txBody>
          <a:bodyPr wrap="none" rtlCol="0" anchor="ctr"/>
          <a:lstStyle/>
          <a:p>
            <a:pPr algn="ctr">
              <a:defRPr/>
            </a:pPr>
            <a:r>
              <a:rPr kumimoji="0" lang="ja-JP" altLang="en-US" sz="1051" b="1" kern="0" dirty="0">
                <a:solidFill>
                  <a:prstClr val="white"/>
                </a:solidFill>
                <a:latin typeface="メイリオ" pitchFamily="50" charset="-128"/>
                <a:ea typeface="メイリオ" pitchFamily="50" charset="-128"/>
                <a:cs typeface="メイリオ" pitchFamily="50" charset="-128"/>
              </a:rPr>
              <a:t>供給側の対策</a:t>
            </a:r>
          </a:p>
        </p:txBody>
      </p:sp>
      <p:sp>
        <p:nvSpPr>
          <p:cNvPr id="114" name="山形 33"/>
          <p:cNvSpPr/>
          <p:nvPr/>
        </p:nvSpPr>
        <p:spPr>
          <a:xfrm>
            <a:off x="4101673" y="5072291"/>
            <a:ext cx="2441556" cy="165016"/>
          </a:xfrm>
          <a:prstGeom prst="chevron">
            <a:avLst/>
          </a:prstGeom>
          <a:solidFill>
            <a:srgbClr val="4F81BD"/>
          </a:solidFill>
          <a:ln w="12700" cap="flat" cmpd="sng" algn="ctr">
            <a:solidFill>
              <a:srgbClr val="4F81BD">
                <a:shade val="50000"/>
              </a:srgbClr>
            </a:solidFill>
            <a:prstDash val="solid"/>
          </a:ln>
          <a:effectLst/>
        </p:spPr>
        <p:txBody>
          <a:bodyPr wrap="none" rtlCol="0" anchor="ctr"/>
          <a:lstStyle/>
          <a:p>
            <a:pPr algn="ctr">
              <a:defRPr/>
            </a:pPr>
            <a:r>
              <a:rPr kumimoji="0" lang="ja-JP" altLang="en-US" sz="1051" b="1" kern="0" dirty="0">
                <a:solidFill>
                  <a:prstClr val="white"/>
                </a:solidFill>
                <a:latin typeface="メイリオ" pitchFamily="50" charset="-128"/>
                <a:ea typeface="メイリオ" pitchFamily="50" charset="-128"/>
                <a:cs typeface="メイリオ" pitchFamily="50" charset="-128"/>
              </a:rPr>
              <a:t>ボイラーの対策</a:t>
            </a:r>
          </a:p>
        </p:txBody>
      </p:sp>
      <p:sp>
        <p:nvSpPr>
          <p:cNvPr id="115" name="山形 34"/>
          <p:cNvSpPr/>
          <p:nvPr/>
        </p:nvSpPr>
        <p:spPr>
          <a:xfrm>
            <a:off x="6571380" y="5078326"/>
            <a:ext cx="2771121" cy="163231"/>
          </a:xfrm>
          <a:prstGeom prst="chevron">
            <a:avLst/>
          </a:prstGeom>
          <a:solidFill>
            <a:srgbClr val="4F81BD"/>
          </a:solidFill>
          <a:ln w="12700" cap="flat" cmpd="sng" algn="ctr">
            <a:solidFill>
              <a:srgbClr val="4F81BD">
                <a:shade val="50000"/>
              </a:srgbClr>
            </a:solidFill>
            <a:prstDash val="solid"/>
          </a:ln>
          <a:effectLst/>
        </p:spPr>
        <p:txBody>
          <a:bodyPr rtlCol="0" anchor="ctr"/>
          <a:lstStyle/>
          <a:p>
            <a:pPr algn="ctr">
              <a:defRPr/>
            </a:pPr>
            <a:r>
              <a:rPr kumimoji="0" lang="ja-JP" altLang="en-US" sz="1051" b="1" kern="0" dirty="0">
                <a:solidFill>
                  <a:prstClr val="white"/>
                </a:solidFill>
                <a:latin typeface="メイリオ" pitchFamily="50" charset="-128"/>
                <a:ea typeface="メイリオ" pitchFamily="50" charset="-128"/>
                <a:cs typeface="メイリオ" pitchFamily="50" charset="-128"/>
              </a:rPr>
              <a:t>需要側の対策</a:t>
            </a:r>
          </a:p>
        </p:txBody>
      </p:sp>
      <p:sp>
        <p:nvSpPr>
          <p:cNvPr id="116" name="正方形/長方形 115"/>
          <p:cNvSpPr/>
          <p:nvPr/>
        </p:nvSpPr>
        <p:spPr>
          <a:xfrm>
            <a:off x="110523" y="5294926"/>
            <a:ext cx="1760615" cy="864267"/>
          </a:xfrm>
          <a:prstGeom prst="rect">
            <a:avLst/>
          </a:prstGeom>
          <a:solidFill>
            <a:sysClr val="window" lastClr="FFFFFF"/>
          </a:solidFill>
          <a:ln w="12700" cap="flat" cmpd="sng" algn="ctr">
            <a:solidFill>
              <a:sysClr val="windowText" lastClr="000000"/>
            </a:solidFill>
            <a:prstDash val="solid"/>
          </a:ln>
          <a:effectLst/>
        </p:spPr>
        <p:txBody>
          <a:bodyPr lIns="17994" rIns="17994" rtlCol="0" anchor="t"/>
          <a:lstStyle/>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◆長期的な見通しに立ち、</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　年間を通した安定した</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　燃料需要を有する需要家</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　を地域内で確保し、維持</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　する</a:t>
            </a:r>
          </a:p>
        </p:txBody>
      </p:sp>
      <p:sp>
        <p:nvSpPr>
          <p:cNvPr id="117" name="正方形/長方形 116"/>
          <p:cNvSpPr/>
          <p:nvPr/>
        </p:nvSpPr>
        <p:spPr>
          <a:xfrm>
            <a:off x="1898556" y="5294925"/>
            <a:ext cx="2159308" cy="1448939"/>
          </a:xfrm>
          <a:prstGeom prst="rect">
            <a:avLst/>
          </a:prstGeom>
          <a:solidFill>
            <a:sysClr val="window" lastClr="FFFFFF"/>
          </a:solidFill>
          <a:ln w="12700" cap="flat" cmpd="sng" algn="ctr">
            <a:solidFill>
              <a:sysClr val="windowText" lastClr="000000"/>
            </a:solidFill>
            <a:prstDash val="solid"/>
          </a:ln>
          <a:effectLst/>
        </p:spPr>
        <p:txBody>
          <a:bodyPr lIns="17994" rIns="17994" rtlCol="0" anchor="t"/>
          <a:lstStyle/>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◆チップ供給業者の条件とボイ</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　ラー側の条件を合致させる</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◆最新のチップ規格に適合した</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　チップの供給体制の確立を促す</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◆地域内でのチップ等の安定的な</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　需要を確保し、小口供給を可能</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　とする</a:t>
            </a:r>
          </a:p>
        </p:txBody>
      </p:sp>
      <p:sp>
        <p:nvSpPr>
          <p:cNvPr id="118" name="正方形/長方形 117"/>
          <p:cNvSpPr/>
          <p:nvPr/>
        </p:nvSpPr>
        <p:spPr>
          <a:xfrm>
            <a:off x="4096734" y="5294925"/>
            <a:ext cx="2447215" cy="1448939"/>
          </a:xfrm>
          <a:prstGeom prst="rect">
            <a:avLst/>
          </a:prstGeom>
          <a:solidFill>
            <a:sysClr val="window" lastClr="FFFFFF"/>
          </a:solidFill>
          <a:ln w="12700" cap="flat" cmpd="sng" algn="ctr">
            <a:solidFill>
              <a:sysClr val="windowText" lastClr="000000"/>
            </a:solidFill>
            <a:prstDash val="solid"/>
          </a:ln>
          <a:effectLst/>
        </p:spPr>
        <p:txBody>
          <a:bodyPr lIns="17994" rIns="17994" rtlCol="0" anchor="t"/>
          <a:lstStyle/>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◆ボイラーの出力規模等を集約化する</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◆チップ規格に対応したボイラーの</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　生産等を促す</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◆設備コストの高止まりを是正する</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　ためボイラー等設備のコスト上限を</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　設ける</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◆灰の処理など維持管理の容易なシス</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　テムを導入する</a:t>
            </a:r>
          </a:p>
        </p:txBody>
      </p:sp>
      <p:sp>
        <p:nvSpPr>
          <p:cNvPr id="119" name="正方形/長方形 118"/>
          <p:cNvSpPr/>
          <p:nvPr/>
        </p:nvSpPr>
        <p:spPr>
          <a:xfrm>
            <a:off x="6571372" y="5294925"/>
            <a:ext cx="2699135" cy="1448939"/>
          </a:xfrm>
          <a:prstGeom prst="rect">
            <a:avLst/>
          </a:prstGeom>
          <a:solidFill>
            <a:sysClr val="window" lastClr="FFFFFF"/>
          </a:solidFill>
          <a:ln w="12700" cap="flat" cmpd="sng" algn="ctr">
            <a:solidFill>
              <a:sysClr val="windowText" lastClr="000000"/>
            </a:solidFill>
            <a:prstDash val="solid"/>
          </a:ln>
          <a:effectLst/>
        </p:spPr>
        <p:txBody>
          <a:bodyPr lIns="17994" rIns="17994" rtlCol="0" anchor="t"/>
          <a:lstStyle/>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◆福祉施設の給湯など高い稼働率が見込め</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　る施設を対象</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◆導入前に熱需要等の適切な把握と設計を</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　行う</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◆チップ等供給事業者を分散し、安定した</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　燃料供給を確保する</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◆初期コストの適正価格を共有、複数施設</a:t>
            </a:r>
            <a:endParaRPr kumimoji="0" lang="en-US" altLang="ja-JP" sz="11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100" kern="0" dirty="0">
                <a:solidFill>
                  <a:prstClr val="black"/>
                </a:solidFill>
                <a:latin typeface="メイリオ" pitchFamily="50" charset="-128"/>
                <a:ea typeface="メイリオ" pitchFamily="50" charset="-128"/>
                <a:cs typeface="メイリオ" pitchFamily="50" charset="-128"/>
              </a:rPr>
              <a:t>　</a:t>
            </a:r>
            <a:r>
              <a:rPr kumimoji="0" lang="ja-JP" altLang="en-US" sz="1100" kern="0" dirty="0" err="1">
                <a:solidFill>
                  <a:prstClr val="black"/>
                </a:solidFill>
                <a:latin typeface="メイリオ" pitchFamily="50" charset="-128"/>
                <a:ea typeface="メイリオ" pitchFamily="50" charset="-128"/>
                <a:cs typeface="メイリオ" pitchFamily="50" charset="-128"/>
              </a:rPr>
              <a:t>での</a:t>
            </a:r>
            <a:r>
              <a:rPr kumimoji="0" lang="ja-JP" altLang="en-US" sz="1100" kern="0" dirty="0">
                <a:solidFill>
                  <a:prstClr val="black"/>
                </a:solidFill>
                <a:latin typeface="メイリオ" pitchFamily="50" charset="-128"/>
                <a:ea typeface="メイリオ" pitchFamily="50" charset="-128"/>
                <a:cs typeface="メイリオ" pitchFamily="50" charset="-128"/>
              </a:rPr>
              <a:t>一括導入等によりコストを低減</a:t>
            </a:r>
          </a:p>
        </p:txBody>
      </p:sp>
      <p:grpSp>
        <p:nvGrpSpPr>
          <p:cNvPr id="120" name="グループ化 4095"/>
          <p:cNvGrpSpPr>
            <a:grpSpLocks/>
          </p:cNvGrpSpPr>
          <p:nvPr/>
        </p:nvGrpSpPr>
        <p:grpSpPr bwMode="auto">
          <a:xfrm>
            <a:off x="111720" y="3547068"/>
            <a:ext cx="4623743" cy="1521097"/>
            <a:chOff x="532776" y="6433775"/>
            <a:chExt cx="2519043" cy="1294432"/>
          </a:xfrm>
        </p:grpSpPr>
        <p:grpSp>
          <p:nvGrpSpPr>
            <p:cNvPr id="121" name="グループ化 5"/>
            <p:cNvGrpSpPr>
              <a:grpSpLocks/>
            </p:cNvGrpSpPr>
            <p:nvPr/>
          </p:nvGrpSpPr>
          <p:grpSpPr bwMode="auto">
            <a:xfrm>
              <a:off x="532776" y="6433775"/>
              <a:ext cx="2519043" cy="1240355"/>
              <a:chOff x="532776" y="6433775"/>
              <a:chExt cx="2519043" cy="1240355"/>
            </a:xfrm>
          </p:grpSpPr>
          <p:sp>
            <p:nvSpPr>
              <p:cNvPr id="124" name="角丸四角形 90"/>
              <p:cNvSpPr/>
              <p:nvPr/>
            </p:nvSpPr>
            <p:spPr bwMode="auto">
              <a:xfrm>
                <a:off x="532776" y="6433775"/>
                <a:ext cx="907825" cy="183583"/>
              </a:xfrm>
              <a:prstGeom prst="roundRect">
                <a:avLst/>
              </a:prstGeom>
              <a:solidFill>
                <a:srgbClr val="92D050"/>
              </a:solidFill>
              <a:ln w="25400" cap="flat" cmpd="sng" algn="ctr">
                <a:solidFill>
                  <a:srgbClr val="92D050"/>
                </a:solidFill>
                <a:prstDash val="solid"/>
              </a:ln>
              <a:effectLst/>
            </p:spPr>
            <p:txBody>
              <a:bodyPr anchor="ctr"/>
              <a:lstStyle/>
              <a:p>
                <a:pPr algn="ctr">
                  <a:defRPr/>
                </a:pPr>
                <a:r>
                  <a:rPr kumimoji="0" lang="ja-JP" altLang="en-US" sz="1100" kern="0" dirty="0">
                    <a:solidFill>
                      <a:prstClr val="black"/>
                    </a:solidFill>
                    <a:latin typeface="メイリオ" pitchFamily="50" charset="-128"/>
                    <a:ea typeface="メイリオ" pitchFamily="50" charset="-128"/>
                    <a:cs typeface="メイリオ" pitchFamily="50" charset="-128"/>
                  </a:rPr>
                  <a:t>燃料供給者</a:t>
                </a:r>
              </a:p>
            </p:txBody>
          </p:sp>
          <p:sp>
            <p:nvSpPr>
              <p:cNvPr id="125" name="テキスト ボックス 6"/>
              <p:cNvSpPr txBox="1">
                <a:spLocks noChangeArrowheads="1"/>
              </p:cNvSpPr>
              <p:nvPr/>
            </p:nvSpPr>
            <p:spPr bwMode="auto">
              <a:xfrm>
                <a:off x="1021503" y="6759916"/>
                <a:ext cx="721211" cy="2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defRPr/>
                </a:pPr>
                <a:r>
                  <a:rPr lang="ja-JP" altLang="en-US" sz="1000" kern="0" dirty="0">
                    <a:solidFill>
                      <a:srgbClr val="00B050"/>
                    </a:solidFill>
                    <a:latin typeface="メイリオ" pitchFamily="50" charset="-128"/>
                    <a:ea typeface="メイリオ" pitchFamily="50" charset="-128"/>
                    <a:cs typeface="メイリオ" pitchFamily="50" charset="-128"/>
                  </a:rPr>
                  <a:t>原木</a:t>
                </a:r>
                <a:endParaRPr lang="en-US" altLang="ja-JP" sz="1000" kern="0" dirty="0">
                  <a:solidFill>
                    <a:srgbClr val="00B050"/>
                  </a:solidFill>
                  <a:latin typeface="メイリオ" pitchFamily="50" charset="-128"/>
                  <a:ea typeface="メイリオ" pitchFamily="50" charset="-128"/>
                  <a:cs typeface="メイリオ" pitchFamily="50" charset="-128"/>
                </a:endParaRPr>
              </a:p>
              <a:p>
                <a:pPr eaLnBrk="1" hangingPunct="1">
                  <a:defRPr/>
                </a:pPr>
                <a:r>
                  <a:rPr lang="ja-JP" altLang="en-US" sz="600" kern="0" dirty="0">
                    <a:solidFill>
                      <a:srgbClr val="CF6A3D"/>
                    </a:solidFill>
                    <a:latin typeface="メイリオ" pitchFamily="50" charset="-128"/>
                    <a:ea typeface="メイリオ" pitchFamily="50" charset="-128"/>
                    <a:cs typeface="メイリオ" pitchFamily="50" charset="-128"/>
                  </a:rPr>
                  <a:t>（チップ用材）</a:t>
                </a:r>
              </a:p>
            </p:txBody>
          </p:sp>
          <p:sp>
            <p:nvSpPr>
              <p:cNvPr id="126" name="テキスト ボックス 35"/>
              <p:cNvSpPr txBox="1">
                <a:spLocks noChangeArrowheads="1"/>
              </p:cNvSpPr>
              <p:nvPr/>
            </p:nvSpPr>
            <p:spPr bwMode="auto">
              <a:xfrm>
                <a:off x="2361232" y="6743526"/>
                <a:ext cx="690587" cy="2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defRPr/>
                </a:pPr>
                <a:r>
                  <a:rPr lang="ja-JP" altLang="en-US" sz="1000" kern="0" dirty="0">
                    <a:solidFill>
                      <a:srgbClr val="00B050"/>
                    </a:solidFill>
                    <a:latin typeface="メイリオ" pitchFamily="50" charset="-128"/>
                    <a:ea typeface="メイリオ" pitchFamily="50" charset="-128"/>
                    <a:cs typeface="メイリオ" pitchFamily="50" charset="-128"/>
                  </a:rPr>
                  <a:t>原料</a:t>
                </a:r>
                <a:endParaRPr lang="en-US" altLang="ja-JP" sz="1000" kern="0" dirty="0">
                  <a:solidFill>
                    <a:srgbClr val="00B050"/>
                  </a:solidFill>
                  <a:latin typeface="メイリオ" pitchFamily="50" charset="-128"/>
                  <a:ea typeface="メイリオ" pitchFamily="50" charset="-128"/>
                  <a:cs typeface="メイリオ" pitchFamily="50" charset="-128"/>
                </a:endParaRPr>
              </a:p>
              <a:p>
                <a:pPr algn="ctr" eaLnBrk="1" hangingPunct="1">
                  <a:defRPr/>
                </a:pPr>
                <a:r>
                  <a:rPr lang="ja-JP" altLang="en-US" sz="600" kern="0" dirty="0">
                    <a:solidFill>
                      <a:srgbClr val="CF6A3D"/>
                    </a:solidFill>
                    <a:latin typeface="メイリオ" pitchFamily="50" charset="-128"/>
                    <a:ea typeface="メイリオ" pitchFamily="50" charset="-128"/>
                    <a:cs typeface="メイリオ" pitchFamily="50" charset="-128"/>
                  </a:rPr>
                  <a:t>（チップ等）</a:t>
                </a:r>
              </a:p>
            </p:txBody>
          </p:sp>
          <p:sp>
            <p:nvSpPr>
              <p:cNvPr id="127" name="角丸四角形 93"/>
              <p:cNvSpPr/>
              <p:nvPr/>
            </p:nvSpPr>
            <p:spPr bwMode="auto">
              <a:xfrm>
                <a:off x="1584582" y="6683158"/>
                <a:ext cx="935872" cy="173814"/>
              </a:xfrm>
              <a:prstGeom prst="roundRect">
                <a:avLst/>
              </a:prstGeom>
              <a:solidFill>
                <a:srgbClr val="FFDDEE"/>
              </a:solidFill>
              <a:ln w="25400" cap="flat" cmpd="sng" algn="ctr">
                <a:solidFill>
                  <a:srgbClr val="FFDDEE"/>
                </a:solidFill>
                <a:prstDash val="solid"/>
              </a:ln>
              <a:effectLst/>
            </p:spPr>
            <p:txBody>
              <a:bodyPr anchor="ctr"/>
              <a:lstStyle/>
              <a:p>
                <a:pPr algn="ctr">
                  <a:defRPr/>
                </a:pPr>
                <a:r>
                  <a:rPr kumimoji="0" lang="ja-JP" altLang="en-US" sz="800" b="1" kern="0" dirty="0">
                    <a:solidFill>
                      <a:prstClr val="black"/>
                    </a:solidFill>
                    <a:latin typeface="メイリオ" pitchFamily="50" charset="-128"/>
                    <a:ea typeface="メイリオ" pitchFamily="50" charset="-128"/>
                    <a:cs typeface="メイリオ" pitchFamily="50" charset="-128"/>
                  </a:rPr>
                  <a:t>チップ等製造機</a:t>
                </a:r>
              </a:p>
            </p:txBody>
          </p:sp>
          <p:sp>
            <p:nvSpPr>
              <p:cNvPr id="128" name="角丸四角形 94"/>
              <p:cNvSpPr/>
              <p:nvPr/>
            </p:nvSpPr>
            <p:spPr bwMode="auto">
              <a:xfrm>
                <a:off x="657476" y="6685596"/>
                <a:ext cx="546308" cy="171376"/>
              </a:xfrm>
              <a:prstGeom prst="roundRect">
                <a:avLst/>
              </a:prstGeom>
              <a:solidFill>
                <a:srgbClr val="FFDDEE"/>
              </a:solidFill>
              <a:ln w="25400" cap="flat" cmpd="sng" algn="ctr">
                <a:solidFill>
                  <a:srgbClr val="FFDDEE"/>
                </a:solidFill>
                <a:prstDash val="solid"/>
              </a:ln>
              <a:effectLst/>
            </p:spPr>
            <p:txBody>
              <a:bodyPr anchor="ctr"/>
              <a:lstStyle/>
              <a:p>
                <a:pPr algn="ctr">
                  <a:defRPr/>
                </a:pPr>
                <a:r>
                  <a:rPr kumimoji="0" lang="ja-JP" altLang="en-US" sz="1000" b="1" kern="0" dirty="0">
                    <a:solidFill>
                      <a:prstClr val="black"/>
                    </a:solidFill>
                    <a:latin typeface="メイリオ" pitchFamily="50" charset="-128"/>
                    <a:ea typeface="メイリオ" pitchFamily="50" charset="-128"/>
                    <a:cs typeface="メイリオ" pitchFamily="50" charset="-128"/>
                  </a:rPr>
                  <a:t>山元</a:t>
                </a:r>
              </a:p>
            </p:txBody>
          </p:sp>
          <p:pic>
            <p:nvPicPr>
              <p:cNvPr id="1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5845" t="52583" r="58762" b="12073"/>
              <a:stretch>
                <a:fillRect/>
              </a:stretch>
            </p:blipFill>
            <p:spPr bwMode="auto">
              <a:xfrm>
                <a:off x="1748475" y="6971049"/>
                <a:ext cx="666220" cy="55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3"/>
              <p:cNvPicPr>
                <a:picLocks noChangeAspect="1" noChangeArrowheads="1"/>
              </p:cNvPicPr>
              <p:nvPr/>
            </p:nvPicPr>
            <p:blipFill>
              <a:blip r:embed="rId5">
                <a:extLst>
                  <a:ext uri="{28A0092B-C50C-407E-A947-70E740481C1C}">
                    <a14:useLocalDpi xmlns:a14="http://schemas.microsoft.com/office/drawing/2010/main" val="0"/>
                  </a:ext>
                </a:extLst>
              </a:blip>
              <a:srcRect l="1125" t="53571" r="85332" b="14587"/>
              <a:stretch>
                <a:fillRect/>
              </a:stretch>
            </p:blipFill>
            <p:spPr bwMode="auto">
              <a:xfrm>
                <a:off x="549912" y="6969054"/>
                <a:ext cx="674719" cy="57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3"/>
              <p:cNvPicPr>
                <a:picLocks noChangeAspect="1" noChangeArrowheads="1"/>
              </p:cNvPicPr>
              <p:nvPr/>
            </p:nvPicPr>
            <p:blipFill>
              <a:blip r:embed="rId4">
                <a:extLst>
                  <a:ext uri="{28A0092B-C50C-407E-A947-70E740481C1C}">
                    <a14:useLocalDpi xmlns:a14="http://schemas.microsoft.com/office/drawing/2010/main" val="0"/>
                  </a:ext>
                </a:extLst>
              </a:blip>
              <a:srcRect l="15797" t="59727" r="76270" b="20894"/>
              <a:stretch>
                <a:fillRect/>
              </a:stretch>
            </p:blipFill>
            <p:spPr bwMode="auto">
              <a:xfrm>
                <a:off x="1196432" y="7257323"/>
                <a:ext cx="403001" cy="29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右矢印 98"/>
              <p:cNvSpPr/>
              <p:nvPr/>
            </p:nvSpPr>
            <p:spPr>
              <a:xfrm>
                <a:off x="1270979" y="7061875"/>
                <a:ext cx="269706" cy="145449"/>
              </a:xfrm>
              <a:prstGeom prst="rightArrow">
                <a:avLst/>
              </a:prstGeom>
              <a:solidFill>
                <a:srgbClr val="00B050"/>
              </a:solidFill>
              <a:ln w="25400" cap="flat" cmpd="sng" algn="ctr">
                <a:solidFill>
                  <a:srgbClr val="00B050"/>
                </a:solidFill>
                <a:prstDash val="solid"/>
              </a:ln>
              <a:effectLst/>
            </p:spPr>
            <p:txBody>
              <a:bodyPr anchor="ctr"/>
              <a:lstStyle/>
              <a:p>
                <a:pPr algn="ctr">
                  <a:defRPr/>
                </a:pPr>
                <a:endParaRPr kumimoji="0" lang="ja-JP" altLang="en-US" kern="0">
                  <a:solidFill>
                    <a:prstClr val="white"/>
                  </a:solidFill>
                  <a:latin typeface="メイリオ" pitchFamily="50" charset="-128"/>
                  <a:ea typeface="メイリオ" pitchFamily="50" charset="-128"/>
                  <a:cs typeface="メイリオ" pitchFamily="50" charset="-128"/>
                </a:endParaRPr>
              </a:p>
            </p:txBody>
          </p:sp>
          <p:sp>
            <p:nvSpPr>
              <p:cNvPr id="133" name="右矢印 99"/>
              <p:cNvSpPr/>
              <p:nvPr/>
            </p:nvSpPr>
            <p:spPr>
              <a:xfrm>
                <a:off x="2520454" y="7050557"/>
                <a:ext cx="283142" cy="148762"/>
              </a:xfrm>
              <a:prstGeom prst="rightArrow">
                <a:avLst/>
              </a:prstGeom>
              <a:solidFill>
                <a:srgbClr val="00B050"/>
              </a:solidFill>
              <a:ln w="25400" cap="flat" cmpd="sng" algn="ctr">
                <a:solidFill>
                  <a:srgbClr val="00B050"/>
                </a:solidFill>
                <a:prstDash val="solid"/>
              </a:ln>
              <a:effectLst/>
            </p:spPr>
            <p:txBody>
              <a:bodyPr anchor="ctr"/>
              <a:lstStyle/>
              <a:p>
                <a:pPr algn="ctr">
                  <a:defRPr/>
                </a:pPr>
                <a:endParaRPr kumimoji="0" lang="ja-JP" altLang="en-US" kern="0">
                  <a:solidFill>
                    <a:prstClr val="white"/>
                  </a:solidFill>
                  <a:latin typeface="メイリオ" pitchFamily="50" charset="-128"/>
                  <a:ea typeface="メイリオ" pitchFamily="50" charset="-128"/>
                  <a:cs typeface="メイリオ" pitchFamily="50" charset="-128"/>
                </a:endParaRPr>
              </a:p>
            </p:txBody>
          </p:sp>
          <p:sp>
            <p:nvSpPr>
              <p:cNvPr id="134" name="角丸四角形 100"/>
              <p:cNvSpPr/>
              <p:nvPr/>
            </p:nvSpPr>
            <p:spPr>
              <a:xfrm>
                <a:off x="536714" y="6439035"/>
                <a:ext cx="2414882" cy="1235095"/>
              </a:xfrm>
              <a:prstGeom prst="roundRect">
                <a:avLst/>
              </a:prstGeom>
              <a:noFill/>
              <a:ln w="25400" cap="flat" cmpd="sng" algn="ctr">
                <a:solidFill>
                  <a:srgbClr val="92D050"/>
                </a:solidFill>
                <a:prstDash val="solid"/>
              </a:ln>
              <a:effectLst/>
            </p:spPr>
            <p:txBody>
              <a:bodyPr anchor="ctr"/>
              <a:lstStyle/>
              <a:p>
                <a:pPr algn="ctr">
                  <a:defRPr/>
                </a:pPr>
                <a:endParaRPr kumimoji="0" lang="ja-JP" altLang="en-US" kern="0">
                  <a:solidFill>
                    <a:prstClr val="white"/>
                  </a:solidFill>
                  <a:latin typeface="メイリオ" pitchFamily="50" charset="-128"/>
                  <a:ea typeface="メイリオ" pitchFamily="50" charset="-128"/>
                  <a:cs typeface="メイリオ" pitchFamily="50" charset="-128"/>
                </a:endParaRPr>
              </a:p>
            </p:txBody>
          </p:sp>
          <p:pic>
            <p:nvPicPr>
              <p:cNvPr id="135" name="Picture 3"/>
              <p:cNvPicPr>
                <a:picLocks noChangeAspect="1" noChangeArrowheads="1"/>
              </p:cNvPicPr>
              <p:nvPr/>
            </p:nvPicPr>
            <p:blipFill>
              <a:blip r:embed="rId4">
                <a:extLst>
                  <a:ext uri="{28A0092B-C50C-407E-A947-70E740481C1C}">
                    <a14:useLocalDpi xmlns:a14="http://schemas.microsoft.com/office/drawing/2010/main" val="0"/>
                  </a:ext>
                </a:extLst>
              </a:blip>
              <a:srcRect l="44818" t="59727" r="47502" b="20135"/>
              <a:stretch>
                <a:fillRect/>
              </a:stretch>
            </p:blipFill>
            <p:spPr bwMode="auto">
              <a:xfrm>
                <a:off x="2471572" y="7238677"/>
                <a:ext cx="408833" cy="30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22" name="直線コネクタ 121"/>
            <p:cNvCxnSpPr/>
            <p:nvPr/>
          </p:nvCxnSpPr>
          <p:spPr>
            <a:xfrm>
              <a:off x="954238" y="7453519"/>
              <a:ext cx="101575" cy="274688"/>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23" name="直線コネクタ 122"/>
            <p:cNvCxnSpPr/>
            <p:nvPr/>
          </p:nvCxnSpPr>
          <p:spPr>
            <a:xfrm>
              <a:off x="2171998" y="7473549"/>
              <a:ext cx="56654" cy="246786"/>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grpSp>
      <p:grpSp>
        <p:nvGrpSpPr>
          <p:cNvPr id="136" name="グループ化 135"/>
          <p:cNvGrpSpPr/>
          <p:nvPr/>
        </p:nvGrpSpPr>
        <p:grpSpPr>
          <a:xfrm>
            <a:off x="4735458" y="3514028"/>
            <a:ext cx="4751005" cy="1554956"/>
            <a:chOff x="7040380" y="4176989"/>
            <a:chExt cx="2795461" cy="1322998"/>
          </a:xfrm>
        </p:grpSpPr>
        <p:grpSp>
          <p:nvGrpSpPr>
            <p:cNvPr id="137" name="グループ化 14"/>
            <p:cNvGrpSpPr>
              <a:grpSpLocks/>
            </p:cNvGrpSpPr>
            <p:nvPr/>
          </p:nvGrpSpPr>
          <p:grpSpPr bwMode="auto">
            <a:xfrm>
              <a:off x="7040380" y="4207491"/>
              <a:ext cx="2687202" cy="1237736"/>
              <a:chOff x="3662215" y="6354494"/>
              <a:chExt cx="2694813" cy="1482994"/>
            </a:xfrm>
          </p:grpSpPr>
          <p:sp>
            <p:nvSpPr>
              <p:cNvPr id="160" name="角丸四角形 4104"/>
              <p:cNvSpPr/>
              <p:nvPr/>
            </p:nvSpPr>
            <p:spPr bwMode="auto">
              <a:xfrm>
                <a:off x="3662215" y="6357937"/>
                <a:ext cx="2694813" cy="1479551"/>
              </a:xfrm>
              <a:prstGeom prst="roundRect">
                <a:avLst/>
              </a:prstGeom>
              <a:solidFill>
                <a:sysClr val="window" lastClr="FFFFFF"/>
              </a:solidFill>
              <a:ln w="25400" cap="flat" cmpd="sng" algn="ctr">
                <a:solidFill>
                  <a:srgbClr val="C0504D"/>
                </a:solidFill>
                <a:prstDash val="solid"/>
              </a:ln>
              <a:effectLst/>
            </p:spPr>
            <p:txBody>
              <a:bodyPr anchor="ctr"/>
              <a:lstStyle/>
              <a:p>
                <a:pPr algn="ctr">
                  <a:defRPr/>
                </a:pPr>
                <a:endParaRPr kumimoji="0" lang="ja-JP" altLang="en-US" kern="0">
                  <a:solidFill>
                    <a:prstClr val="white"/>
                  </a:solidFill>
                  <a:latin typeface="メイリオ" pitchFamily="50" charset="-128"/>
                  <a:ea typeface="メイリオ" pitchFamily="50" charset="-128"/>
                  <a:cs typeface="メイリオ" pitchFamily="50" charset="-128"/>
                </a:endParaRPr>
              </a:p>
            </p:txBody>
          </p:sp>
          <p:sp>
            <p:nvSpPr>
              <p:cNvPr id="161" name="角丸四角形 86"/>
              <p:cNvSpPr/>
              <p:nvPr/>
            </p:nvSpPr>
            <p:spPr bwMode="auto">
              <a:xfrm>
                <a:off x="3662215" y="6354494"/>
                <a:ext cx="790466" cy="219075"/>
              </a:xfrm>
              <a:prstGeom prst="roundRect">
                <a:avLst/>
              </a:prstGeom>
              <a:solidFill>
                <a:srgbClr val="FF9999"/>
              </a:solidFill>
              <a:ln w="25400" cap="flat" cmpd="sng" algn="ctr">
                <a:solidFill>
                  <a:srgbClr val="C0504D"/>
                </a:solidFill>
                <a:prstDash val="solid"/>
              </a:ln>
              <a:effectLst/>
            </p:spPr>
            <p:txBody>
              <a:bodyPr anchor="ctr"/>
              <a:lstStyle/>
              <a:p>
                <a:pPr algn="ctr">
                  <a:defRPr/>
                </a:pPr>
                <a:r>
                  <a:rPr kumimoji="0" lang="ja-JP" altLang="en-US" sz="1200" kern="0" dirty="0">
                    <a:solidFill>
                      <a:prstClr val="black"/>
                    </a:solidFill>
                    <a:latin typeface="メイリオ" pitchFamily="50" charset="-128"/>
                    <a:ea typeface="メイリオ" pitchFamily="50" charset="-128"/>
                    <a:cs typeface="メイリオ" pitchFamily="50" charset="-128"/>
                  </a:rPr>
                  <a:t>需要家</a:t>
                </a:r>
              </a:p>
            </p:txBody>
          </p:sp>
        </p:grpSp>
        <p:sp>
          <p:nvSpPr>
            <p:cNvPr id="138" name="テキスト ボックス 36"/>
            <p:cNvSpPr txBox="1">
              <a:spLocks noChangeArrowheads="1"/>
            </p:cNvSpPr>
            <p:nvPr/>
          </p:nvSpPr>
          <p:spPr bwMode="auto">
            <a:xfrm>
              <a:off x="8753335" y="4482583"/>
              <a:ext cx="647661" cy="2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defRPr/>
              </a:pPr>
              <a:r>
                <a:rPr lang="ja-JP" altLang="en-US" sz="1000" kern="0" dirty="0">
                  <a:solidFill>
                    <a:srgbClr val="FF0000"/>
                  </a:solidFill>
                  <a:latin typeface="メイリオ" pitchFamily="50" charset="-128"/>
                  <a:ea typeface="メイリオ" pitchFamily="50" charset="-128"/>
                  <a:cs typeface="メイリオ" pitchFamily="50" charset="-128"/>
                </a:rPr>
                <a:t>給湯･暖房</a:t>
              </a:r>
              <a:endParaRPr lang="en-US" altLang="ja-JP" sz="1000" kern="0" dirty="0">
                <a:solidFill>
                  <a:srgbClr val="FF0000"/>
                </a:solidFill>
                <a:latin typeface="メイリオ" pitchFamily="50" charset="-128"/>
                <a:ea typeface="メイリオ" pitchFamily="50" charset="-128"/>
                <a:cs typeface="メイリオ" pitchFamily="50" charset="-128"/>
              </a:endParaRPr>
            </a:p>
          </p:txBody>
        </p:sp>
        <p:sp>
          <p:nvSpPr>
            <p:cNvPr id="139" name="テキスト ボックス 45"/>
            <p:cNvSpPr txBox="1">
              <a:spLocks noChangeArrowheads="1"/>
            </p:cNvSpPr>
            <p:nvPr/>
          </p:nvSpPr>
          <p:spPr bwMode="auto">
            <a:xfrm>
              <a:off x="8753349" y="4642914"/>
              <a:ext cx="648107" cy="2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defRPr/>
              </a:pPr>
              <a:r>
                <a:rPr lang="ja-JP" altLang="en-US" sz="1000" kern="0" dirty="0">
                  <a:solidFill>
                    <a:srgbClr val="FF0000"/>
                  </a:solidFill>
                  <a:latin typeface="メイリオ" pitchFamily="50" charset="-128"/>
                  <a:ea typeface="メイリオ" pitchFamily="50" charset="-128"/>
                  <a:cs typeface="メイリオ" pitchFamily="50" charset="-128"/>
                </a:rPr>
                <a:t>給湯･暖房</a:t>
              </a:r>
              <a:endParaRPr lang="en-US" altLang="ja-JP" sz="1000" kern="0" dirty="0">
                <a:solidFill>
                  <a:srgbClr val="FF0000"/>
                </a:solidFill>
                <a:latin typeface="メイリオ" pitchFamily="50" charset="-128"/>
                <a:ea typeface="メイリオ" pitchFamily="50" charset="-128"/>
                <a:cs typeface="メイリオ" pitchFamily="50" charset="-128"/>
              </a:endParaRPr>
            </a:p>
          </p:txBody>
        </p:sp>
        <p:sp>
          <p:nvSpPr>
            <p:cNvPr id="140" name="テキスト ボックス 47"/>
            <p:cNvSpPr txBox="1">
              <a:spLocks noChangeArrowheads="1"/>
            </p:cNvSpPr>
            <p:nvPr/>
          </p:nvSpPr>
          <p:spPr bwMode="auto">
            <a:xfrm>
              <a:off x="8981680" y="5084599"/>
              <a:ext cx="854161" cy="2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defRPr/>
              </a:pPr>
              <a:r>
                <a:rPr lang="ja-JP" altLang="en-US" sz="1000" kern="0" dirty="0">
                  <a:solidFill>
                    <a:srgbClr val="000000"/>
                  </a:solidFill>
                  <a:latin typeface="メイリオ" pitchFamily="50" charset="-128"/>
                  <a:ea typeface="メイリオ" pitchFamily="50" charset="-128"/>
                  <a:cs typeface="メイリオ" pitchFamily="50" charset="-128"/>
                </a:rPr>
                <a:t>文化教育施設</a:t>
              </a:r>
              <a:endParaRPr lang="en-US" altLang="ja-JP" sz="1000" kern="0" dirty="0">
                <a:solidFill>
                  <a:srgbClr val="000000"/>
                </a:solidFill>
                <a:latin typeface="メイリオ" pitchFamily="50" charset="-128"/>
                <a:ea typeface="メイリオ" pitchFamily="50" charset="-128"/>
                <a:cs typeface="メイリオ" pitchFamily="50" charset="-128"/>
              </a:endParaRPr>
            </a:p>
          </p:txBody>
        </p:sp>
        <p:sp>
          <p:nvSpPr>
            <p:cNvPr id="141" name="テキスト ボックス 48"/>
            <p:cNvSpPr txBox="1">
              <a:spLocks noChangeArrowheads="1"/>
            </p:cNvSpPr>
            <p:nvPr/>
          </p:nvSpPr>
          <p:spPr bwMode="auto">
            <a:xfrm>
              <a:off x="9017015" y="4253983"/>
              <a:ext cx="624598" cy="21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defRPr/>
              </a:pPr>
              <a:r>
                <a:rPr lang="ja-JP" altLang="en-US" sz="1051" kern="0" dirty="0">
                  <a:solidFill>
                    <a:srgbClr val="000000"/>
                  </a:solidFill>
                  <a:latin typeface="メイリオ" pitchFamily="50" charset="-128"/>
                  <a:ea typeface="メイリオ" pitchFamily="50" charset="-128"/>
                  <a:cs typeface="メイリオ" pitchFamily="50" charset="-128"/>
                </a:rPr>
                <a:t>福祉施設</a:t>
              </a:r>
              <a:endParaRPr lang="en-US" altLang="ja-JP" sz="1051" kern="0" dirty="0">
                <a:solidFill>
                  <a:srgbClr val="000000"/>
                </a:solidFill>
                <a:latin typeface="メイリオ" pitchFamily="50" charset="-128"/>
                <a:ea typeface="メイリオ" pitchFamily="50" charset="-128"/>
                <a:cs typeface="メイリオ" pitchFamily="50" charset="-128"/>
              </a:endParaRPr>
            </a:p>
          </p:txBody>
        </p:sp>
        <p:sp>
          <p:nvSpPr>
            <p:cNvPr id="142" name="テキスト ボックス 49"/>
            <p:cNvSpPr txBox="1">
              <a:spLocks noChangeArrowheads="1"/>
            </p:cNvSpPr>
            <p:nvPr/>
          </p:nvSpPr>
          <p:spPr bwMode="auto">
            <a:xfrm>
              <a:off x="7420909" y="4777643"/>
              <a:ext cx="395187" cy="2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defRPr/>
              </a:pPr>
              <a:r>
                <a:rPr lang="ja-JP" altLang="en-US" sz="1000" kern="0" dirty="0">
                  <a:solidFill>
                    <a:srgbClr val="000000"/>
                  </a:solidFill>
                  <a:latin typeface="メイリオ" pitchFamily="50" charset="-128"/>
                  <a:ea typeface="メイリオ" pitchFamily="50" charset="-128"/>
                  <a:cs typeface="メイリオ" pitchFamily="50" charset="-128"/>
                </a:rPr>
                <a:t>病院</a:t>
              </a:r>
              <a:endParaRPr lang="en-US" altLang="ja-JP" sz="1000" kern="0" dirty="0">
                <a:solidFill>
                  <a:srgbClr val="000000"/>
                </a:solidFill>
                <a:latin typeface="メイリオ" pitchFamily="50" charset="-128"/>
                <a:ea typeface="メイリオ" pitchFamily="50" charset="-128"/>
                <a:cs typeface="メイリオ" pitchFamily="50" charset="-128"/>
              </a:endParaRPr>
            </a:p>
          </p:txBody>
        </p:sp>
        <p:sp>
          <p:nvSpPr>
            <p:cNvPr id="143" name="テキスト ボックス 45"/>
            <p:cNvSpPr txBox="1">
              <a:spLocks noChangeArrowheads="1"/>
            </p:cNvSpPr>
            <p:nvPr/>
          </p:nvSpPr>
          <p:spPr bwMode="auto">
            <a:xfrm>
              <a:off x="7779368" y="4770024"/>
              <a:ext cx="649377" cy="2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defRPr/>
              </a:pPr>
              <a:r>
                <a:rPr lang="ja-JP" altLang="en-US" sz="1000" kern="0" dirty="0">
                  <a:solidFill>
                    <a:srgbClr val="FF0000"/>
                  </a:solidFill>
                  <a:latin typeface="メイリオ" pitchFamily="50" charset="-128"/>
                  <a:ea typeface="メイリオ" pitchFamily="50" charset="-128"/>
                  <a:cs typeface="メイリオ" pitchFamily="50" charset="-128"/>
                </a:rPr>
                <a:t>給湯･暖房</a:t>
              </a:r>
              <a:endParaRPr lang="en-US" altLang="ja-JP" sz="1000" kern="0" dirty="0">
                <a:solidFill>
                  <a:srgbClr val="FF0000"/>
                </a:solidFill>
                <a:latin typeface="メイリオ" pitchFamily="50" charset="-128"/>
                <a:ea typeface="メイリオ" pitchFamily="50" charset="-128"/>
                <a:cs typeface="メイリオ" pitchFamily="50" charset="-128"/>
              </a:endParaRPr>
            </a:p>
          </p:txBody>
        </p:sp>
        <p:pic>
          <p:nvPicPr>
            <p:cNvPr id="144" name="Picture 2" descr="D:\Documents and Settings\mizuno14\デスクトップ\無題.png"/>
            <p:cNvPicPr>
              <a:picLocks noChangeAspect="1" noChangeArrowheads="1"/>
            </p:cNvPicPr>
            <p:nvPr/>
          </p:nvPicPr>
          <p:blipFill>
            <a:blip r:embed="rId6">
              <a:extLst>
                <a:ext uri="{28A0092B-C50C-407E-A947-70E740481C1C}">
                  <a14:useLocalDpi xmlns:a14="http://schemas.microsoft.com/office/drawing/2010/main" val="0"/>
                </a:ext>
              </a:extLst>
            </a:blip>
            <a:srcRect l="57672" t="33366" r="31998" b="55595"/>
            <a:stretch>
              <a:fillRect/>
            </a:stretch>
          </p:blipFill>
          <p:spPr bwMode="auto">
            <a:xfrm>
              <a:off x="7336868" y="4989605"/>
              <a:ext cx="55326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 name="下矢印 70"/>
            <p:cNvSpPr/>
            <p:nvPr/>
          </p:nvSpPr>
          <p:spPr bwMode="auto">
            <a:xfrm rot="5400000">
              <a:off x="7961517" y="4863844"/>
              <a:ext cx="214312" cy="295275"/>
            </a:xfrm>
            <a:prstGeom prst="downArrow">
              <a:avLst/>
            </a:prstGeom>
            <a:solidFill>
              <a:srgbClr val="FFFF00"/>
            </a:solidFill>
            <a:ln w="6350" cap="flat" cmpd="sng" algn="ctr">
              <a:solidFill>
                <a:sysClr val="windowText" lastClr="000000"/>
              </a:solidFill>
              <a:prstDash val="solid"/>
            </a:ln>
            <a:effectLst/>
          </p:spPr>
          <p:txBody>
            <a:bodyPr anchor="ctr"/>
            <a:lstStyle/>
            <a:p>
              <a:pPr algn="ctr">
                <a:defRPr/>
              </a:pPr>
              <a:endParaRPr kumimoji="0" lang="ja-JP" altLang="en-US" kern="0">
                <a:solidFill>
                  <a:prstClr val="white"/>
                </a:solidFill>
                <a:latin typeface="メイリオ" pitchFamily="50" charset="-128"/>
                <a:ea typeface="メイリオ" pitchFamily="50" charset="-128"/>
                <a:cs typeface="メイリオ" pitchFamily="50" charset="-128"/>
              </a:endParaRPr>
            </a:p>
          </p:txBody>
        </p:sp>
        <p:pic>
          <p:nvPicPr>
            <p:cNvPr id="146" name="Picture 3"/>
            <p:cNvPicPr>
              <a:picLocks noChangeAspect="1" noChangeArrowheads="1"/>
            </p:cNvPicPr>
            <p:nvPr/>
          </p:nvPicPr>
          <p:blipFill>
            <a:blip r:embed="rId7">
              <a:extLst>
                <a:ext uri="{28A0092B-C50C-407E-A947-70E740481C1C}">
                  <a14:useLocalDpi xmlns:a14="http://schemas.microsoft.com/office/drawing/2010/main" val="0"/>
                </a:ext>
              </a:extLst>
            </a:blip>
            <a:srcRect l="55223" t="70772" r="35649" b="13943"/>
            <a:stretch>
              <a:fillRect/>
            </a:stretch>
          </p:blipFill>
          <p:spPr bwMode="auto">
            <a:xfrm>
              <a:off x="8111234" y="5008074"/>
              <a:ext cx="361733" cy="22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3"/>
            <p:cNvPicPr>
              <a:picLocks noChangeAspect="1" noChangeArrowheads="1"/>
            </p:cNvPicPr>
            <p:nvPr/>
          </p:nvPicPr>
          <p:blipFill>
            <a:blip r:embed="rId4">
              <a:extLst>
                <a:ext uri="{28A0092B-C50C-407E-A947-70E740481C1C}">
                  <a14:useLocalDpi xmlns:a14="http://schemas.microsoft.com/office/drawing/2010/main" val="0"/>
                </a:ext>
              </a:extLst>
            </a:blip>
            <a:srcRect l="90340" t="70773" b="15498"/>
            <a:stretch>
              <a:fillRect/>
            </a:stretch>
          </p:blipFill>
          <p:spPr bwMode="auto">
            <a:xfrm>
              <a:off x="8409381" y="4215959"/>
              <a:ext cx="494766" cy="27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8" name="グループ化 4100"/>
            <p:cNvGrpSpPr>
              <a:grpSpLocks/>
            </p:cNvGrpSpPr>
            <p:nvPr/>
          </p:nvGrpSpPr>
          <p:grpSpPr bwMode="auto">
            <a:xfrm>
              <a:off x="8377629" y="4750512"/>
              <a:ext cx="460790" cy="411332"/>
              <a:chOff x="4641322" y="6885989"/>
              <a:chExt cx="460540" cy="411166"/>
            </a:xfrm>
          </p:grpSpPr>
          <p:pic>
            <p:nvPicPr>
              <p:cNvPr id="15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l="62305" t="52959" r="27243" b="20763"/>
              <a:stretch>
                <a:fillRect/>
              </a:stretch>
            </p:blipFill>
            <p:spPr bwMode="auto">
              <a:xfrm>
                <a:off x="4641322" y="6905493"/>
                <a:ext cx="421540" cy="38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 name="角丸四角形 84"/>
              <p:cNvSpPr/>
              <p:nvPr/>
            </p:nvSpPr>
            <p:spPr bwMode="auto">
              <a:xfrm>
                <a:off x="4644241" y="6885989"/>
                <a:ext cx="457621" cy="411166"/>
              </a:xfrm>
              <a:prstGeom prst="roundRect">
                <a:avLst/>
              </a:prstGeom>
              <a:noFill/>
              <a:ln w="12700" cap="flat" cmpd="sng" algn="ctr">
                <a:solidFill>
                  <a:srgbClr val="FF0000"/>
                </a:solidFill>
                <a:prstDash val="sysDash"/>
              </a:ln>
              <a:effectLst/>
            </p:spPr>
            <p:txBody>
              <a:bodyPr anchor="ctr"/>
              <a:lstStyle/>
              <a:p>
                <a:pPr algn="ctr">
                  <a:defRPr/>
                </a:pPr>
                <a:endParaRPr kumimoji="0" lang="ja-JP" altLang="en-US" kern="0">
                  <a:solidFill>
                    <a:prstClr val="white"/>
                  </a:solidFill>
                  <a:latin typeface="メイリオ" pitchFamily="50" charset="-128"/>
                  <a:ea typeface="メイリオ" pitchFamily="50" charset="-128"/>
                  <a:cs typeface="メイリオ" pitchFamily="50" charset="-128"/>
                </a:endParaRPr>
              </a:p>
            </p:txBody>
          </p:sp>
        </p:grpSp>
        <p:sp>
          <p:nvSpPr>
            <p:cNvPr id="149" name="下矢印 74"/>
            <p:cNvSpPr/>
            <p:nvPr/>
          </p:nvSpPr>
          <p:spPr bwMode="auto">
            <a:xfrm rot="10800000">
              <a:off x="8539037" y="4482583"/>
              <a:ext cx="214312" cy="247650"/>
            </a:xfrm>
            <a:prstGeom prst="downArrow">
              <a:avLst/>
            </a:prstGeom>
            <a:solidFill>
              <a:srgbClr val="FFFF00"/>
            </a:solidFill>
            <a:ln w="6350" cap="flat" cmpd="sng" algn="ctr">
              <a:solidFill>
                <a:sysClr val="windowText" lastClr="000000"/>
              </a:solidFill>
              <a:prstDash val="solid"/>
            </a:ln>
            <a:effectLst/>
          </p:spPr>
          <p:txBody>
            <a:bodyPr anchor="ctr"/>
            <a:lstStyle/>
            <a:p>
              <a:pPr algn="ctr">
                <a:defRPr/>
              </a:pPr>
              <a:endParaRPr kumimoji="0" lang="ja-JP" altLang="en-US" kern="0">
                <a:solidFill>
                  <a:prstClr val="white"/>
                </a:solidFill>
                <a:latin typeface="メイリオ" pitchFamily="50" charset="-128"/>
                <a:ea typeface="メイリオ" pitchFamily="50" charset="-128"/>
                <a:cs typeface="メイリオ" pitchFamily="50" charset="-128"/>
              </a:endParaRPr>
            </a:p>
          </p:txBody>
        </p:sp>
        <p:grpSp>
          <p:nvGrpSpPr>
            <p:cNvPr id="150" name="グループ化 10"/>
            <p:cNvGrpSpPr>
              <a:grpSpLocks/>
            </p:cNvGrpSpPr>
            <p:nvPr/>
          </p:nvGrpSpPr>
          <p:grpSpPr bwMode="auto">
            <a:xfrm>
              <a:off x="7338021" y="4558784"/>
              <a:ext cx="1053178" cy="171450"/>
              <a:chOff x="3783013" y="6897688"/>
              <a:chExt cx="1182687" cy="171450"/>
            </a:xfrm>
          </p:grpSpPr>
          <p:sp>
            <p:nvSpPr>
              <p:cNvPr id="156" name="角丸四角形 81"/>
              <p:cNvSpPr/>
              <p:nvPr/>
            </p:nvSpPr>
            <p:spPr bwMode="auto">
              <a:xfrm>
                <a:off x="3804027" y="6908800"/>
                <a:ext cx="1141255" cy="136525"/>
              </a:xfrm>
              <a:prstGeom prst="roundRect">
                <a:avLst/>
              </a:prstGeom>
              <a:solidFill>
                <a:srgbClr val="FFDDEE"/>
              </a:solidFill>
              <a:ln w="25400" cap="flat" cmpd="sng" algn="ctr">
                <a:solidFill>
                  <a:srgbClr val="FFDDEE"/>
                </a:solidFill>
                <a:prstDash val="solid"/>
              </a:ln>
              <a:effectLst/>
            </p:spPr>
            <p:txBody>
              <a:bodyPr anchor="ctr"/>
              <a:lstStyle/>
              <a:p>
                <a:pPr algn="ctr">
                  <a:defRPr/>
                </a:pPr>
                <a:r>
                  <a:rPr kumimoji="0" lang="ja-JP" altLang="en-US" sz="900" b="1" kern="0" dirty="0">
                    <a:solidFill>
                      <a:prstClr val="black"/>
                    </a:solidFill>
                    <a:latin typeface="メイリオ" pitchFamily="50" charset="-128"/>
                    <a:ea typeface="メイリオ" pitchFamily="50" charset="-128"/>
                    <a:cs typeface="メイリオ" pitchFamily="50" charset="-128"/>
                  </a:rPr>
                  <a:t>バイオマスボイラー</a:t>
                </a:r>
              </a:p>
            </p:txBody>
          </p:sp>
          <p:sp>
            <p:nvSpPr>
              <p:cNvPr id="157" name="角丸四角形 82"/>
              <p:cNvSpPr/>
              <p:nvPr/>
            </p:nvSpPr>
            <p:spPr bwMode="auto">
              <a:xfrm>
                <a:off x="3783392" y="6897688"/>
                <a:ext cx="1182525" cy="171450"/>
              </a:xfrm>
              <a:prstGeom prst="roundRect">
                <a:avLst/>
              </a:prstGeom>
              <a:noFill/>
              <a:ln w="28575" cap="flat" cmpd="sng" algn="ctr">
                <a:solidFill>
                  <a:srgbClr val="FF0000"/>
                </a:solidFill>
                <a:prstDash val="sysDash"/>
              </a:ln>
              <a:effectLst/>
            </p:spPr>
            <p:txBody>
              <a:bodyPr anchor="ctr"/>
              <a:lstStyle/>
              <a:p>
                <a:pPr algn="ctr">
                  <a:defRPr/>
                </a:pPr>
                <a:endParaRPr kumimoji="0" lang="ja-JP" altLang="en-US" sz="1600" kern="0">
                  <a:solidFill>
                    <a:prstClr val="white"/>
                  </a:solidFill>
                  <a:latin typeface="メイリオ" pitchFamily="50" charset="-128"/>
                  <a:ea typeface="メイリオ" pitchFamily="50" charset="-128"/>
                  <a:cs typeface="メイリオ" pitchFamily="50" charset="-128"/>
                </a:endParaRPr>
              </a:p>
            </p:txBody>
          </p:sp>
        </p:grpSp>
        <p:cxnSp>
          <p:nvCxnSpPr>
            <p:cNvPr id="151" name="直線矢印コネクタ 150"/>
            <p:cNvCxnSpPr/>
            <p:nvPr/>
          </p:nvCxnSpPr>
          <p:spPr bwMode="auto">
            <a:xfrm flipH="1">
              <a:off x="8080748" y="4176989"/>
              <a:ext cx="122238" cy="392907"/>
            </a:xfrm>
            <a:prstGeom prst="straightConnector1">
              <a:avLst/>
            </a:prstGeom>
            <a:noFill/>
            <a:ln w="28575" cap="flat" cmpd="sng" algn="ctr">
              <a:solidFill>
                <a:srgbClr val="FF0000"/>
              </a:solidFill>
              <a:prstDash val="solid"/>
              <a:tailEnd type="arrow"/>
            </a:ln>
            <a:effectLst/>
          </p:spPr>
        </p:cxnSp>
        <p:cxnSp>
          <p:nvCxnSpPr>
            <p:cNvPr id="152" name="直線コネクタ 151"/>
            <p:cNvCxnSpPr/>
            <p:nvPr/>
          </p:nvCxnSpPr>
          <p:spPr bwMode="auto">
            <a:xfrm flipH="1">
              <a:off x="7111779" y="4765845"/>
              <a:ext cx="226579" cy="722123"/>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53" name="直線コネクタ 152"/>
            <p:cNvCxnSpPr/>
            <p:nvPr/>
          </p:nvCxnSpPr>
          <p:spPr bwMode="auto">
            <a:xfrm flipH="1">
              <a:off x="9072092" y="5241224"/>
              <a:ext cx="119062" cy="258763"/>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154" name="下矢印 79"/>
            <p:cNvSpPr/>
            <p:nvPr/>
          </p:nvSpPr>
          <p:spPr bwMode="auto">
            <a:xfrm rot="16200000">
              <a:off x="8883664" y="4789223"/>
              <a:ext cx="215900" cy="293687"/>
            </a:xfrm>
            <a:prstGeom prst="downArrow">
              <a:avLst/>
            </a:prstGeom>
            <a:solidFill>
              <a:srgbClr val="FFFF00"/>
            </a:solidFill>
            <a:ln w="6350" cap="flat" cmpd="sng" algn="ctr">
              <a:solidFill>
                <a:sysClr val="windowText" lastClr="000000"/>
              </a:solidFill>
              <a:prstDash val="solid"/>
            </a:ln>
            <a:effectLst/>
          </p:spPr>
          <p:txBody>
            <a:bodyPr anchor="ctr"/>
            <a:lstStyle/>
            <a:p>
              <a:pPr algn="ctr">
                <a:defRPr/>
              </a:pPr>
              <a:endParaRPr kumimoji="0" lang="ja-JP" altLang="en-US" kern="0">
                <a:solidFill>
                  <a:prstClr val="white"/>
                </a:solidFill>
                <a:latin typeface="メイリオ" pitchFamily="50" charset="-128"/>
                <a:ea typeface="メイリオ" pitchFamily="50" charset="-128"/>
                <a:cs typeface="メイリオ" pitchFamily="50" charset="-128"/>
              </a:endParaRPr>
            </a:p>
          </p:txBody>
        </p:sp>
        <p:pic>
          <p:nvPicPr>
            <p:cNvPr id="155" name="Picture 2" descr="D:\Documents and Settings\mizuno14\デスクトップ\無題.png"/>
            <p:cNvPicPr>
              <a:picLocks noChangeAspect="1" noChangeArrowheads="1"/>
            </p:cNvPicPr>
            <p:nvPr/>
          </p:nvPicPr>
          <p:blipFill>
            <a:blip r:embed="rId9">
              <a:extLst>
                <a:ext uri="{28A0092B-C50C-407E-A947-70E740481C1C}">
                  <a14:useLocalDpi xmlns:a14="http://schemas.microsoft.com/office/drawing/2010/main" val="0"/>
                </a:ext>
              </a:extLst>
            </a:blip>
            <a:srcRect l="87033" t="21484" r="3508" b="69270"/>
            <a:stretch>
              <a:fillRect/>
            </a:stretch>
          </p:blipFill>
          <p:spPr bwMode="auto">
            <a:xfrm>
              <a:off x="9169920" y="4788608"/>
              <a:ext cx="547727" cy="31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2" name="角丸四角形吹き出し 123"/>
          <p:cNvSpPr/>
          <p:nvPr/>
        </p:nvSpPr>
        <p:spPr>
          <a:xfrm>
            <a:off x="163569" y="6236417"/>
            <a:ext cx="1388656" cy="503496"/>
          </a:xfrm>
          <a:prstGeom prst="wedgeRoundRectCallout">
            <a:avLst>
              <a:gd name="adj1" fmla="val 58092"/>
              <a:gd name="adj2" fmla="val -67220"/>
              <a:gd name="adj3" fmla="val 16667"/>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kumimoji="0" lang="ja-JP" altLang="en-US" kern="0">
              <a:solidFill>
                <a:prstClr val="white"/>
              </a:solidFill>
              <a:latin typeface="メイリオ" pitchFamily="50" charset="-128"/>
              <a:ea typeface="メイリオ" pitchFamily="50" charset="-128"/>
              <a:cs typeface="メイリオ" pitchFamily="50" charset="-128"/>
            </a:endParaRPr>
          </a:p>
        </p:txBody>
      </p:sp>
      <p:sp>
        <p:nvSpPr>
          <p:cNvPr id="163" name="テキスト ボックス 162"/>
          <p:cNvSpPr txBox="1"/>
          <p:nvPr/>
        </p:nvSpPr>
        <p:spPr>
          <a:xfrm>
            <a:off x="30613" y="6288364"/>
            <a:ext cx="1657549" cy="484978"/>
          </a:xfrm>
          <a:prstGeom prst="rect">
            <a:avLst/>
          </a:prstGeom>
          <a:noFill/>
        </p:spPr>
        <p:txBody>
          <a:bodyPr wrap="square" tIns="0" bIns="0" rtlCol="0">
            <a:spAutoFit/>
          </a:bodyPr>
          <a:lstStyle/>
          <a:p>
            <a:r>
              <a:rPr lang="ja-JP" altLang="en-US" sz="1051" b="1" dirty="0">
                <a:solidFill>
                  <a:prstClr val="white"/>
                </a:solidFill>
                <a:latin typeface="メイリオ" pitchFamily="50" charset="-128"/>
                <a:ea typeface="メイリオ" pitchFamily="50" charset="-128"/>
                <a:cs typeface="メイリオ" pitchFamily="50" charset="-128"/>
              </a:rPr>
              <a:t>「持続可能かつ効率的</a:t>
            </a:r>
            <a:endParaRPr lang="en-US" altLang="ja-JP" sz="1051" b="1" dirty="0">
              <a:solidFill>
                <a:prstClr val="white"/>
              </a:solidFill>
              <a:latin typeface="メイリオ" pitchFamily="50" charset="-128"/>
              <a:ea typeface="メイリオ" pitchFamily="50" charset="-128"/>
              <a:cs typeface="メイリオ" pitchFamily="50" charset="-128"/>
            </a:endParaRPr>
          </a:p>
          <a:p>
            <a:r>
              <a:rPr lang="ja-JP" altLang="en-US" sz="1051" b="1" dirty="0">
                <a:solidFill>
                  <a:prstClr val="white"/>
                </a:solidFill>
                <a:latin typeface="メイリオ" pitchFamily="50" charset="-128"/>
                <a:ea typeface="メイリオ" pitchFamily="50" charset="-128"/>
                <a:cs typeface="メイリオ" pitchFamily="50" charset="-128"/>
              </a:rPr>
              <a:t>　な需給体制の構築」</a:t>
            </a:r>
            <a:endParaRPr lang="en-US" altLang="ja-JP" sz="1051" b="1" dirty="0">
              <a:solidFill>
                <a:prstClr val="white"/>
              </a:solidFill>
              <a:latin typeface="メイリオ" pitchFamily="50" charset="-128"/>
              <a:ea typeface="メイリオ" pitchFamily="50" charset="-128"/>
              <a:cs typeface="メイリオ" pitchFamily="50" charset="-128"/>
            </a:endParaRPr>
          </a:p>
          <a:p>
            <a:pPr algn="ctr"/>
            <a:r>
              <a:rPr lang="ja-JP" altLang="en-US" sz="1051" dirty="0">
                <a:solidFill>
                  <a:prstClr val="white"/>
                </a:solidFill>
                <a:latin typeface="メイリオ" pitchFamily="50" charset="-128"/>
                <a:ea typeface="メイリオ" pitchFamily="50" charset="-128"/>
                <a:cs typeface="メイリオ" pitchFamily="50" charset="-128"/>
              </a:rPr>
              <a:t>が課題の場合</a:t>
            </a:r>
          </a:p>
        </p:txBody>
      </p:sp>
      <p:sp>
        <p:nvSpPr>
          <p:cNvPr id="164" name="正方形/長方形 6"/>
          <p:cNvSpPr>
            <a:spLocks noChangeArrowheads="1"/>
          </p:cNvSpPr>
          <p:nvPr/>
        </p:nvSpPr>
        <p:spPr bwMode="auto">
          <a:xfrm>
            <a:off x="744283" y="83796"/>
            <a:ext cx="7779075" cy="64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3830" eaLnBrk="1" hangingPunct="1">
              <a:lnSpc>
                <a:spcPts val="1999"/>
              </a:lnSpc>
              <a:spcBef>
                <a:spcPct val="0"/>
              </a:spcBef>
              <a:spcAft>
                <a:spcPts val="277"/>
              </a:spcAft>
              <a:buClr>
                <a:srgbClr val="6F6F6F"/>
              </a:buClr>
              <a:buNone/>
              <a:defRPr/>
            </a:pPr>
            <a:r>
              <a:rPr lang="ja-JP" altLang="en-US" sz="2399" b="1" dirty="0">
                <a:solidFill>
                  <a:prstClr val="black"/>
                </a:solidFill>
                <a:latin typeface="メイリオ" pitchFamily="50" charset="-128"/>
                <a:ea typeface="メイリオ" pitchFamily="50" charset="-128"/>
                <a:cs typeface="メイリオ" pitchFamily="50" charset="-128"/>
              </a:rPr>
              <a:t>再生可能エネルギー電気・熱自立的普及促進事業</a:t>
            </a:r>
            <a:endParaRPr lang="en-US" altLang="ja-JP" sz="2399" b="1" dirty="0">
              <a:solidFill>
                <a:prstClr val="black"/>
              </a:solidFill>
              <a:latin typeface="メイリオ" pitchFamily="50" charset="-128"/>
              <a:ea typeface="メイリオ" pitchFamily="50" charset="-128"/>
              <a:cs typeface="メイリオ" pitchFamily="50" charset="-128"/>
            </a:endParaRPr>
          </a:p>
          <a:p>
            <a:pPr defTabSz="843830" eaLnBrk="1" hangingPunct="1">
              <a:lnSpc>
                <a:spcPts val="1999"/>
              </a:lnSpc>
              <a:spcBef>
                <a:spcPct val="0"/>
              </a:spcBef>
              <a:spcAft>
                <a:spcPts val="277"/>
              </a:spcAft>
              <a:buClr>
                <a:srgbClr val="6F6F6F"/>
              </a:buClr>
              <a:buNone/>
              <a:defRPr/>
            </a:pPr>
            <a:r>
              <a:rPr lang="en-US" altLang="ja-JP" sz="1600" b="1" dirty="0">
                <a:solidFill>
                  <a:prstClr val="black"/>
                </a:solidFill>
                <a:latin typeface="メイリオ" pitchFamily="50" charset="-128"/>
                <a:ea typeface="メイリオ" pitchFamily="50" charset="-128"/>
                <a:cs typeface="メイリオ" pitchFamily="50" charset="-128"/>
              </a:rPr>
              <a:t>(</a:t>
            </a:r>
            <a:r>
              <a:rPr lang="ja-JP" altLang="en-US" sz="1600" b="1" dirty="0">
                <a:solidFill>
                  <a:prstClr val="black"/>
                </a:solidFill>
                <a:latin typeface="メイリオ" pitchFamily="50" charset="-128"/>
                <a:ea typeface="メイリオ" pitchFamily="50" charset="-128"/>
                <a:cs typeface="メイリオ" pitchFamily="50" charset="-128"/>
              </a:rPr>
              <a:t>一部経産省・農水省連携</a:t>
            </a:r>
            <a:r>
              <a:rPr lang="en-US" altLang="ja-JP" sz="1600" b="1" dirty="0">
                <a:solidFill>
                  <a:prstClr val="black"/>
                </a:solidFill>
                <a:latin typeface="メイリオ" pitchFamily="50" charset="-128"/>
                <a:ea typeface="メイリオ" pitchFamily="50" charset="-128"/>
                <a:cs typeface="メイリオ" pitchFamily="50" charset="-128"/>
              </a:rPr>
              <a:t>)</a:t>
            </a:r>
          </a:p>
        </p:txBody>
      </p:sp>
      <p:sp>
        <p:nvSpPr>
          <p:cNvPr id="65" name="正方形/長方形 6"/>
          <p:cNvSpPr>
            <a:spLocks noChangeArrowheads="1"/>
          </p:cNvSpPr>
          <p:nvPr/>
        </p:nvSpPr>
        <p:spPr bwMode="auto">
          <a:xfrm>
            <a:off x="3727675" y="467594"/>
            <a:ext cx="6680525" cy="143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3830" eaLnBrk="1" hangingPunct="1">
              <a:lnSpc>
                <a:spcPts val="1500"/>
              </a:lnSpc>
              <a:spcBef>
                <a:spcPct val="0"/>
              </a:spcBef>
              <a:spcAft>
                <a:spcPts val="277"/>
              </a:spcAft>
              <a:buClr>
                <a:srgbClr val="6F6F6F"/>
              </a:buClr>
              <a:buNone/>
              <a:defRPr/>
            </a:pPr>
            <a:r>
              <a:rPr lang="zh-TW" altLang="en-US"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zh-TW"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zh-TW" altLang="en-US"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予算案</a:t>
            </a:r>
            <a:r>
              <a:rPr lang="en-US" altLang="ja-JP"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54</a:t>
            </a:r>
            <a:r>
              <a:rPr lang="ja-JP" altLang="en-US"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億円</a:t>
            </a:r>
            <a:r>
              <a:rPr lang="ja-JP" altLang="en-US" sz="2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年度予算額</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3809" eaLnBrk="1" hangingPunct="1">
              <a:lnSpc>
                <a:spcPts val="2399"/>
              </a:lnSpc>
              <a:spcBef>
                <a:spcPct val="0"/>
              </a:spcBef>
              <a:buNone/>
              <a:defRPr/>
            </a:pPr>
            <a:r>
              <a:rPr kumimoji="0" lang="zh-TW" altLang="en-US" sz="1999" kern="0" dirty="0">
                <a:solidFill>
                  <a:srgbClr val="000000"/>
                </a:solidFill>
                <a:latin typeface="メイリオ" pitchFamily="50" charset="-128"/>
                <a:ea typeface="メイリオ" pitchFamily="50" charset="-128"/>
                <a:cs typeface="メイリオ" pitchFamily="50" charset="-128"/>
                <a:sym typeface="Wingdings" panose="05000000000000000000" pitchFamily="2" charset="2"/>
              </a:rPr>
              <a:t>実施期間：</a:t>
            </a:r>
            <a:r>
              <a:rPr kumimoji="0" lang="zh-TW"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平成</a:t>
            </a:r>
            <a:r>
              <a:rPr kumimoji="0" lang="en-US" altLang="zh-TW"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28</a:t>
            </a:r>
            <a:r>
              <a:rPr kumimoji="0" lang="zh-TW"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年度～平成</a:t>
            </a:r>
            <a:r>
              <a:rPr kumimoji="0" lang="en-US" altLang="zh-TW"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32</a:t>
            </a:r>
            <a:r>
              <a:rPr kumimoji="0" lang="zh-TW"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a:t>
            </a:r>
            <a:endParaRPr kumimoji="0"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defTabSz="1090819">
              <a:spcBef>
                <a:spcPts val="0"/>
              </a:spcBef>
              <a:buNone/>
              <a:defRPr/>
            </a:pPr>
            <a:r>
              <a:rPr lang="ja-JP" altLang="en-US" sz="1999" dirty="0">
                <a:solidFill>
                  <a:prstClr val="black"/>
                </a:solidFill>
                <a:latin typeface="メイリオ" pitchFamily="50" charset="-128"/>
                <a:ea typeface="メイリオ" pitchFamily="50" charset="-128"/>
                <a:cs typeface="メイリオ" pitchFamily="50" charset="-128"/>
              </a:rPr>
              <a:t>担当課：</a:t>
            </a:r>
            <a:r>
              <a:rPr kumimoji="0" lang="ja-JP"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総政</a:t>
            </a:r>
            <a:r>
              <a:rPr kumimoji="0" lang="en-US" altLang="ja-JP"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G</a:t>
            </a:r>
            <a:r>
              <a:rPr kumimoji="0" lang="ja-JP"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計画課、地球局　事業室（技）</a:t>
            </a:r>
            <a:r>
              <a:rPr kumimoji="0" lang="en-US" altLang="ja-JP"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a:t>
            </a:r>
            <a:endParaRPr kumimoji="0" lang="en-US" altLang="ja-JP"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090819">
              <a:spcBef>
                <a:spcPts val="0"/>
              </a:spcBef>
              <a:buNone/>
              <a:defRPr/>
            </a:pPr>
            <a:r>
              <a:rPr kumimoji="0" lang="ja-JP"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水大気局　地下水室、自然局　温泉室</a:t>
            </a:r>
            <a:r>
              <a:rPr lang="ja-JP" altLang="en-US" sz="1799" dirty="0">
                <a:solidFill>
                  <a:srgbClr val="000000"/>
                </a:solidFill>
                <a:latin typeface="メイリオ" pitchFamily="50" charset="-128"/>
                <a:ea typeface="メイリオ" pitchFamily="50" charset="-128"/>
                <a:cs typeface="メイリオ" pitchFamily="50" charset="-128"/>
              </a:rPr>
              <a:t>　</a:t>
            </a:r>
            <a:endParaRPr lang="zh-TW" altLang="en-US" sz="1799" dirty="0">
              <a:solidFill>
                <a:srgbClr val="000000"/>
              </a:solidFill>
              <a:latin typeface="メイリオ" pitchFamily="50" charset="-128"/>
              <a:ea typeface="メイリオ" pitchFamily="50" charset="-128"/>
              <a:cs typeface="メイリオ" pitchFamily="50" charset="-128"/>
            </a:endParaRPr>
          </a:p>
          <a:p>
            <a:pPr defTabSz="843809" eaLnBrk="1" hangingPunct="1">
              <a:spcBef>
                <a:spcPct val="0"/>
              </a:spcBef>
              <a:spcAft>
                <a:spcPts val="277"/>
              </a:spcAft>
              <a:buClr>
                <a:srgbClr val="6F6F6F"/>
              </a:buClr>
              <a:buNone/>
              <a:defRPr/>
            </a:pPr>
            <a:endParaRPr lang="en-US" altLang="ja-JP" sz="1200" dirty="0">
              <a:solidFill>
                <a:srgbClr val="000000"/>
              </a:solidFill>
              <a:latin typeface="メイリオ" panose="020B0604030504040204" pitchFamily="50" charset="-128"/>
              <a:ea typeface="メイリオ" panose="020B0604030504040204" pitchFamily="50" charset="-128"/>
              <a:cs typeface="メイリオ" pitchFamily="50" charset="-128"/>
            </a:endParaRPr>
          </a:p>
        </p:txBody>
      </p:sp>
      <p:sp>
        <p:nvSpPr>
          <p:cNvPr id="66" name="正方形/長方形 65"/>
          <p:cNvSpPr/>
          <p:nvPr/>
        </p:nvSpPr>
        <p:spPr>
          <a:xfrm>
            <a:off x="8716259" y="76108"/>
            <a:ext cx="1129289" cy="315490"/>
          </a:xfrm>
          <a:prstGeom prst="rect">
            <a:avLst/>
          </a:prstGeom>
          <a:gradFill>
            <a:gsLst>
              <a:gs pos="0">
                <a:srgbClr val="BCBCBC"/>
              </a:gs>
              <a:gs pos="35000">
                <a:srgbClr val="D0D0D0"/>
              </a:gs>
              <a:gs pos="100000">
                <a:srgbClr val="EDEDED"/>
              </a:gs>
            </a:gsLst>
            <a:lin ang="16200000" scaled="0"/>
          </a:gradFill>
          <a:ln>
            <a:noFill/>
          </a:ln>
        </p:spPr>
        <p:style>
          <a:lnRef idx="1">
            <a:schemeClr val="dk1"/>
          </a:lnRef>
          <a:fillRef idx="2">
            <a:schemeClr val="dk1"/>
          </a:fillRef>
          <a:effectRef idx="1">
            <a:schemeClr val="dk1"/>
          </a:effectRef>
          <a:fontRef idx="minor">
            <a:schemeClr val="dk1"/>
          </a:fontRef>
        </p:style>
        <p:txBody>
          <a:bodyPr rtlCol="0" anchor="t"/>
          <a:lstStyle/>
          <a:p>
            <a:pPr algn="ctr" defTabSz="844061">
              <a:defRPr/>
            </a:pPr>
            <a:r>
              <a:rPr lang="ja-JP" altLang="en-US" dirty="0">
                <a:solidFill>
                  <a:prstClr val="black"/>
                </a:solidFill>
                <a:latin typeface="メイリオ" pitchFamily="50" charset="-128"/>
                <a:ea typeface="メイリオ" pitchFamily="50" charset="-128"/>
                <a:cs typeface="メイリオ" pitchFamily="50" charset="-128"/>
              </a:rPr>
              <a:t>補助</a:t>
            </a:r>
          </a:p>
        </p:txBody>
      </p:sp>
      <p:sp>
        <p:nvSpPr>
          <p:cNvPr id="67" name="ページ番号"/>
          <p:cNvSpPr txBox="1">
            <a:spLocks/>
          </p:cNvSpPr>
          <p:nvPr/>
        </p:nvSpPr>
        <p:spPr>
          <a:xfrm>
            <a:off x="9218232" y="6522208"/>
            <a:ext cx="629798" cy="370681"/>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2399"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1566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8597" y="-13918"/>
            <a:ext cx="6640779" cy="748531"/>
          </a:xfrm>
          <a:prstGeom prst="rect">
            <a:avLst/>
          </a:prstGeom>
          <a:noFill/>
          <a:ln w="25400" cap="flat" cmpd="sng" algn="ctr">
            <a:noFill/>
            <a:prstDash val="solid"/>
          </a:ln>
          <a:effectLst/>
        </p:spPr>
        <p:txBody>
          <a:bodyPr lIns="91360" tIns="45680" rIns="91360" bIns="45680" anchor="ctr"/>
          <a:lstStyle/>
          <a:p>
            <a:pPr>
              <a:defRPr/>
            </a:pPr>
            <a:r>
              <a:rPr kumimoji="0" lang="en-US" altLang="ja-JP" sz="1999" b="1" kern="0" dirty="0">
                <a:latin typeface="メイリオ" pitchFamily="50" charset="-128"/>
                <a:ea typeface="メイリオ" pitchFamily="50" charset="-128"/>
                <a:cs typeface="メイリオ" pitchFamily="50" charset="-128"/>
              </a:rPr>
              <a:t>H29</a:t>
            </a:r>
            <a:r>
              <a:rPr kumimoji="0" lang="ja-JP" altLang="en-US" sz="1999" b="1" kern="0" dirty="0">
                <a:latin typeface="メイリオ" pitchFamily="50" charset="-128"/>
                <a:ea typeface="メイリオ" pitchFamily="50" charset="-128"/>
                <a:cs typeface="メイリオ" pitchFamily="50" charset="-128"/>
              </a:rPr>
              <a:t>再生可能エネルギー電気・熱自立的普及促進事業</a:t>
            </a:r>
            <a:endParaRPr kumimoji="0" lang="en-US" altLang="ja-JP" sz="1999" b="1" kern="0" dirty="0">
              <a:latin typeface="メイリオ" pitchFamily="50" charset="-128"/>
              <a:ea typeface="メイリオ" pitchFamily="50" charset="-128"/>
              <a:cs typeface="メイリオ" pitchFamily="50" charset="-128"/>
            </a:endParaRPr>
          </a:p>
          <a:p>
            <a:pPr>
              <a:defRPr/>
            </a:pPr>
            <a:r>
              <a:rPr kumimoji="0" lang="ja-JP" altLang="en-US" sz="1999" b="1" kern="0" dirty="0">
                <a:latin typeface="メイリオ" pitchFamily="50" charset="-128"/>
                <a:ea typeface="メイリオ" pitchFamily="50" charset="-128"/>
                <a:cs typeface="メイリオ" pitchFamily="50" charset="-128"/>
              </a:rPr>
              <a:t>九州・沖縄電力管内</a:t>
            </a:r>
          </a:p>
        </p:txBody>
      </p:sp>
      <p:sp>
        <p:nvSpPr>
          <p:cNvPr id="12" name="テキスト ボックス 26"/>
          <p:cNvSpPr txBox="1">
            <a:spLocks noChangeArrowheads="1"/>
          </p:cNvSpPr>
          <p:nvPr/>
        </p:nvSpPr>
        <p:spPr bwMode="auto">
          <a:xfrm>
            <a:off x="6434911" y="111337"/>
            <a:ext cx="3430423" cy="48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0" tIns="45680" rIns="91360" bIns="45680">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spcBef>
                <a:spcPct val="0"/>
              </a:spcBef>
              <a:buFontTx/>
              <a:buNone/>
              <a:defRPr/>
            </a:pPr>
            <a:r>
              <a:rPr lang="ja-JP" altLang="en-US" sz="900" b="1" dirty="0">
                <a:solidFill>
                  <a:srgbClr val="000000"/>
                </a:solidFill>
                <a:latin typeface="メイリオ" pitchFamily="50" charset="-128"/>
                <a:cs typeface="メイリオ" pitchFamily="50" charset="-128"/>
              </a:rPr>
              <a:t>平成</a:t>
            </a:r>
            <a:r>
              <a:rPr lang="en-US" altLang="ja-JP" sz="900" b="1" dirty="0">
                <a:solidFill>
                  <a:srgbClr val="000000"/>
                </a:solidFill>
                <a:latin typeface="メイリオ" pitchFamily="50" charset="-128"/>
                <a:cs typeface="メイリオ" pitchFamily="50" charset="-128"/>
              </a:rPr>
              <a:t>29</a:t>
            </a:r>
            <a:r>
              <a:rPr lang="ja-JP" altLang="en-US" sz="900" b="1" dirty="0">
                <a:solidFill>
                  <a:srgbClr val="000000"/>
                </a:solidFill>
                <a:latin typeface="メイリオ" pitchFamily="50" charset="-128"/>
                <a:cs typeface="メイリオ" pitchFamily="50" charset="-128"/>
              </a:rPr>
              <a:t>年度再生可能エネルギー電気・熱自立的普及促進事業における採択実績をマッピングしたもの</a:t>
            </a:r>
            <a:endParaRPr lang="en-US" altLang="ja-JP" sz="900" b="1" dirty="0">
              <a:solidFill>
                <a:srgbClr val="000000"/>
              </a:solidFill>
              <a:latin typeface="メイリオ" pitchFamily="50" charset="-128"/>
              <a:cs typeface="メイリオ" pitchFamily="50" charset="-128"/>
            </a:endParaRPr>
          </a:p>
          <a:p>
            <a:pPr>
              <a:spcBef>
                <a:spcPct val="0"/>
              </a:spcBef>
              <a:buFontTx/>
              <a:buNone/>
              <a:defRPr/>
            </a:pPr>
            <a:endParaRPr lang="en-US" altLang="ja-JP" sz="133" b="1" dirty="0">
              <a:solidFill>
                <a:srgbClr val="000000"/>
              </a:solidFill>
              <a:latin typeface="メイリオ" pitchFamily="50" charset="-128"/>
              <a:cs typeface="メイリオ" pitchFamily="50" charset="-128"/>
            </a:endParaRPr>
          </a:p>
          <a:p>
            <a:pPr>
              <a:spcBef>
                <a:spcPct val="0"/>
              </a:spcBef>
              <a:buFontTx/>
              <a:buNone/>
              <a:defRPr/>
            </a:pPr>
            <a:r>
              <a:rPr lang="en-US" altLang="ja-JP" sz="600" b="1" dirty="0">
                <a:solidFill>
                  <a:srgbClr val="000000"/>
                </a:solidFill>
                <a:latin typeface="メイリオ" pitchFamily="50" charset="-128"/>
                <a:cs typeface="メイリオ" pitchFamily="50" charset="-128"/>
              </a:rPr>
              <a:t>※</a:t>
            </a:r>
            <a:r>
              <a:rPr lang="ja-JP" altLang="en-US" sz="600" b="1" dirty="0">
                <a:solidFill>
                  <a:srgbClr val="000000"/>
                </a:solidFill>
                <a:latin typeface="メイリオ" pitchFamily="50" charset="-128"/>
                <a:cs typeface="メイリオ" pitchFamily="50" charset="-128"/>
              </a:rPr>
              <a:t>地図上「●」位置は各都道府県の県庁所在地</a:t>
            </a:r>
            <a:endParaRPr lang="ja-JP" altLang="en-US" sz="800" b="1" dirty="0">
              <a:solidFill>
                <a:srgbClr val="000000"/>
              </a:solidFill>
              <a:latin typeface="メイリオ" pitchFamily="50" charset="-128"/>
              <a:cs typeface="メイリオ" pitchFamily="50" charset="-128"/>
            </a:endParaRPr>
          </a:p>
        </p:txBody>
      </p:sp>
      <p:grpSp>
        <p:nvGrpSpPr>
          <p:cNvPr id="128" name="グループ化 7"/>
          <p:cNvGrpSpPr>
            <a:grpSpLocks/>
          </p:cNvGrpSpPr>
          <p:nvPr/>
        </p:nvGrpSpPr>
        <p:grpSpPr bwMode="auto">
          <a:xfrm>
            <a:off x="10264580" y="390471"/>
            <a:ext cx="2277356" cy="1270967"/>
            <a:chOff x="9502308" y="375337"/>
            <a:chExt cx="1950559" cy="2297970"/>
          </a:xfrm>
        </p:grpSpPr>
        <p:sp>
          <p:nvSpPr>
            <p:cNvPr id="129" name="テキスト ボックス 27"/>
            <p:cNvSpPr txBox="1">
              <a:spLocks noChangeArrowheads="1"/>
            </p:cNvSpPr>
            <p:nvPr/>
          </p:nvSpPr>
          <p:spPr bwMode="auto">
            <a:xfrm>
              <a:off x="9502308" y="375337"/>
              <a:ext cx="1950559" cy="2297970"/>
            </a:xfrm>
            <a:prstGeom prst="rect">
              <a:avLst/>
            </a:prstGeom>
            <a:solidFill>
              <a:sysClr val="window" lastClr="FFFFFF">
                <a:lumMod val="95000"/>
              </a:sysClr>
            </a:solidFill>
            <a:ln>
              <a:noFill/>
            </a:ln>
          </p:spPr>
          <p:txBody>
            <a:bodyPr wrap="square" lIns="65256" tIns="32629" rIns="65256" bIns="32629">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lnSpc>
                  <a:spcPts val="1000"/>
                </a:lnSpc>
                <a:defRPr/>
              </a:pPr>
              <a:endParaRPr lang="en-US" altLang="ja-JP" sz="900" b="1" kern="0" dirty="0">
                <a:solidFill>
                  <a:prstClr val="black"/>
                </a:solidFill>
                <a:latin typeface="+mn-ea"/>
                <a:ea typeface="+mn-ea"/>
              </a:endParaRPr>
            </a:p>
            <a:p>
              <a:pPr eaLnBrk="1" hangingPunct="1">
                <a:lnSpc>
                  <a:spcPts val="1000"/>
                </a:lnSpc>
                <a:defRPr/>
              </a:pPr>
              <a:r>
                <a:rPr lang="ja-JP" altLang="en-US" sz="900" b="1" kern="0" dirty="0">
                  <a:solidFill>
                    <a:prstClr val="black"/>
                  </a:solidFill>
                  <a:latin typeface="+mn-ea"/>
                  <a:ea typeface="+mn-ea"/>
                </a:rPr>
                <a:t>平成</a:t>
              </a:r>
              <a:r>
                <a:rPr lang="en-US" altLang="ja-JP" sz="900" b="1" kern="0" dirty="0">
                  <a:solidFill>
                    <a:prstClr val="black"/>
                  </a:solidFill>
                  <a:latin typeface="+mn-ea"/>
                  <a:ea typeface="+mn-ea"/>
                </a:rPr>
                <a:t>29</a:t>
              </a:r>
              <a:r>
                <a:rPr lang="ja-JP" altLang="en-US" sz="900" b="1" kern="0" dirty="0">
                  <a:solidFill>
                    <a:prstClr val="black"/>
                  </a:solidFill>
                  <a:latin typeface="+mn-ea"/>
                  <a:ea typeface="+mn-ea"/>
                </a:rPr>
                <a:t>年度第一次公募採択実績</a:t>
              </a:r>
              <a:endParaRPr lang="en-US" altLang="ja-JP" sz="900" b="1" kern="0" dirty="0">
                <a:solidFill>
                  <a:prstClr val="black"/>
                </a:solidFill>
                <a:latin typeface="+mn-ea"/>
                <a:ea typeface="+mn-ea"/>
              </a:endParaRPr>
            </a:p>
            <a:p>
              <a:pPr eaLnBrk="1" hangingPunct="1">
                <a:lnSpc>
                  <a:spcPts val="1000"/>
                </a:lnSpc>
                <a:spcBef>
                  <a:spcPts val="429"/>
                </a:spcBef>
                <a:defRPr/>
              </a:pPr>
              <a:r>
                <a:rPr lang="ja-JP" altLang="en-US" sz="900" b="1" u="sng" kern="0" dirty="0">
                  <a:solidFill>
                    <a:prstClr val="black"/>
                  </a:solidFill>
                  <a:latin typeface="+mn-ea"/>
                  <a:ea typeface="+mn-ea"/>
                </a:rPr>
                <a:t>全国各地の</a:t>
              </a:r>
              <a:r>
                <a:rPr lang="en-US" altLang="ja-JP" sz="900" b="1" u="sng" kern="0" dirty="0">
                  <a:solidFill>
                    <a:prstClr val="black"/>
                  </a:solidFill>
                  <a:latin typeface="+mn-ea"/>
                  <a:ea typeface="+mn-ea"/>
                </a:rPr>
                <a:t>76</a:t>
              </a:r>
              <a:r>
                <a:rPr lang="ja-JP" altLang="en-US" sz="900" b="1" u="sng" kern="0" dirty="0">
                  <a:solidFill>
                    <a:prstClr val="black"/>
                  </a:solidFill>
                  <a:latin typeface="+mn-ea"/>
                  <a:ea typeface="+mn-ea"/>
                </a:rPr>
                <a:t>事業を支援</a:t>
              </a:r>
              <a:endParaRPr lang="en-US" altLang="ja-JP" sz="900"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・設備導入事業（地公体等）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・事業化計画策定事業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・温泉多段階利用推進調査事業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・離島設備導入事業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・余熱有効利用化事業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・発電設備導入事業（民間事業者）</a:t>
              </a:r>
              <a:endParaRPr lang="en-US" altLang="ja-JP" sz="900" b="1" kern="0" dirty="0">
                <a:solidFill>
                  <a:prstClr val="black"/>
                </a:solidFill>
                <a:latin typeface="+mn-ea"/>
                <a:ea typeface="+mn-ea"/>
              </a:endParaRPr>
            </a:p>
          </p:txBody>
        </p:sp>
        <p:sp>
          <p:nvSpPr>
            <p:cNvPr id="130" name="テキスト ボックス 27"/>
            <p:cNvSpPr txBox="1">
              <a:spLocks noChangeArrowheads="1"/>
            </p:cNvSpPr>
            <p:nvPr/>
          </p:nvSpPr>
          <p:spPr bwMode="auto">
            <a:xfrm>
              <a:off x="10884957" y="834523"/>
              <a:ext cx="567910" cy="150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32629" rIns="65256" bIns="32629">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31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26</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3</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14</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p:txBody>
        </p:sp>
      </p:grpSp>
      <p:pic>
        <p:nvPicPr>
          <p:cNvPr id="18" name="Picture 4" descr="http://map.finemakeyuri.com/img/map/L002.jpg"/>
          <p:cNvPicPr>
            <a:picLocks noChangeAspect="1" noChangeArrowheads="1"/>
          </p:cNvPicPr>
          <p:nvPr/>
        </p:nvPicPr>
        <p:blipFill rotWithShape="1">
          <a:blip r:embed="rId3">
            <a:extLst>
              <a:ext uri="{28A0092B-C50C-407E-A947-70E740481C1C}">
                <a14:useLocalDpi xmlns:a14="http://schemas.microsoft.com/office/drawing/2010/main" val="0"/>
              </a:ext>
            </a:extLst>
          </a:blip>
          <a:srcRect l="-3858" t="64148" r="73851" b="5169"/>
          <a:stretch/>
        </p:blipFill>
        <p:spPr bwMode="auto">
          <a:xfrm>
            <a:off x="1136211" y="2133279"/>
            <a:ext cx="4966960" cy="467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312"/>
          <p:cNvSpPr txBox="1">
            <a:spLocks noChangeArrowheads="1"/>
          </p:cNvSpPr>
          <p:nvPr/>
        </p:nvSpPr>
        <p:spPr bwMode="auto">
          <a:xfrm>
            <a:off x="6271511" y="1271967"/>
            <a:ext cx="3968828" cy="220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福岡県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（８件）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・②北九州市（太陽熱利用）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a:t>
            </a:r>
            <a:r>
              <a:rPr lang="ja-JP" altLang="en-US" sz="1200" b="1" dirty="0">
                <a:solidFill>
                  <a:srgbClr val="993300"/>
                </a:solidFill>
                <a:latin typeface="メイリオ" pitchFamily="50" charset="-128"/>
                <a:ea typeface="メイリオ" pitchFamily="50" charset="-128"/>
                <a:cs typeface="メイリオ" pitchFamily="50" charset="-128"/>
              </a:rPr>
              <a:t>・⑥株式会社安川電機（太陽光発電　</a:t>
            </a:r>
            <a:r>
              <a:rPr lang="en-US" altLang="ja-JP" sz="1200" b="1" dirty="0">
                <a:solidFill>
                  <a:srgbClr val="993300"/>
                </a:solidFill>
                <a:latin typeface="メイリオ" pitchFamily="50" charset="-128"/>
                <a:ea typeface="メイリオ" pitchFamily="50" charset="-128"/>
                <a:cs typeface="メイリオ" pitchFamily="50" charset="-128"/>
              </a:rPr>
              <a:t>2</a:t>
            </a:r>
            <a:r>
              <a:rPr lang="ja-JP" altLang="en-US" sz="1200" b="1" dirty="0">
                <a:solidFill>
                  <a:srgbClr val="993300"/>
                </a:solidFill>
                <a:latin typeface="メイリオ" pitchFamily="50" charset="-128"/>
                <a:ea typeface="メイリオ" pitchFamily="50" charset="-128"/>
                <a:cs typeface="メイリオ" pitchFamily="50" charset="-128"/>
              </a:rPr>
              <a:t>件）</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・⑥株式会社キョーワ（太陽光発電）</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・⑥岡野バルブ製造株式会社（太陽光発電）</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・⑥三菱</a:t>
            </a:r>
            <a:r>
              <a:rPr lang="en-US" altLang="ja-JP" sz="1200" b="1" dirty="0">
                <a:solidFill>
                  <a:srgbClr val="993300"/>
                </a:solidFill>
                <a:latin typeface="メイリオ" pitchFamily="50" charset="-128"/>
                <a:ea typeface="メイリオ" pitchFamily="50" charset="-128"/>
                <a:cs typeface="メイリオ" pitchFamily="50" charset="-128"/>
              </a:rPr>
              <a:t>UFJ</a:t>
            </a:r>
            <a:r>
              <a:rPr lang="ja-JP" altLang="en-US" sz="1200" b="1" dirty="0">
                <a:solidFill>
                  <a:srgbClr val="993300"/>
                </a:solidFill>
                <a:latin typeface="メイリオ" pitchFamily="50" charset="-128"/>
                <a:ea typeface="メイリオ" pitchFamily="50" charset="-128"/>
                <a:cs typeface="メイリオ" pitchFamily="50" charset="-128"/>
              </a:rPr>
              <a:t>リース株式会社（太陽光発電）</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（交付後、廃止）</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・⑥株式会社セブン・ファイナンシャルサービス　　</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（太陽光発電）</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・⑥アップル特定目的会社（太陽光発電）</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（採択後、取下げ）</a:t>
            </a:r>
            <a:endParaRPr lang="en-US" altLang="ja-JP" sz="1200" b="1" dirty="0">
              <a:solidFill>
                <a:srgbClr val="993300"/>
              </a:solidFill>
              <a:latin typeface="メイリオ" pitchFamily="50" charset="-128"/>
              <a:ea typeface="メイリオ" pitchFamily="50" charset="-128"/>
              <a:cs typeface="メイリオ" pitchFamily="50" charset="-128"/>
            </a:endParaRPr>
          </a:p>
        </p:txBody>
      </p:sp>
      <p:sp>
        <p:nvSpPr>
          <p:cNvPr id="24" name="テキスト ボックス 294"/>
          <p:cNvSpPr txBox="1">
            <a:spLocks noChangeArrowheads="1"/>
          </p:cNvSpPr>
          <p:nvPr/>
        </p:nvSpPr>
        <p:spPr bwMode="auto">
          <a:xfrm>
            <a:off x="6341005" y="3734082"/>
            <a:ext cx="3329995" cy="66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大分県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（２件）</a:t>
            </a:r>
            <a:endParaRPr lang="en-US" altLang="ja-JP" sz="1200" b="1" dirty="0">
              <a:solidFill>
                <a:srgbClr val="FF99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・②佐伯広域森林組合（バイオマス発電）</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FF0000"/>
                </a:solidFill>
                <a:latin typeface="メイリオ" pitchFamily="50" charset="-128"/>
                <a:ea typeface="メイリオ" pitchFamily="50" charset="-128"/>
                <a:cs typeface="メイリオ" pitchFamily="50" charset="-128"/>
              </a:rPr>
              <a:t>　・③大分県（発電・熱利用）</a:t>
            </a:r>
          </a:p>
        </p:txBody>
      </p:sp>
      <p:sp>
        <p:nvSpPr>
          <p:cNvPr id="25" name="テキスト ボックス 232"/>
          <p:cNvSpPr txBox="1">
            <a:spLocks noChangeArrowheads="1"/>
          </p:cNvSpPr>
          <p:nvPr/>
        </p:nvSpPr>
        <p:spPr bwMode="auto">
          <a:xfrm>
            <a:off x="1592" y="5207287"/>
            <a:ext cx="3418813" cy="66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沖縄県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（２件）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B050"/>
                </a:solidFill>
                <a:latin typeface="メイリオ" pitchFamily="50" charset="-128"/>
                <a:ea typeface="メイリオ" pitchFamily="50" charset="-128"/>
                <a:cs typeface="メイリオ" pitchFamily="50" charset="-128"/>
              </a:rPr>
              <a:t>・②南城市（バイオガス発電）</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a:t>
            </a:r>
            <a:r>
              <a:rPr lang="ja-JP" altLang="en-US" sz="1200" b="1" dirty="0">
                <a:solidFill>
                  <a:srgbClr val="FF9900"/>
                </a:solidFill>
                <a:latin typeface="メイリオ" pitchFamily="50" charset="-128"/>
                <a:ea typeface="メイリオ" pitchFamily="50" charset="-128"/>
                <a:cs typeface="メイリオ" pitchFamily="50" charset="-128"/>
              </a:rPr>
              <a:t>・④久米総合開発株式会社（太陽光発電）</a:t>
            </a:r>
            <a:endParaRPr lang="en-US" altLang="ja-JP" sz="1200" b="1" dirty="0">
              <a:solidFill>
                <a:srgbClr val="FF9900"/>
              </a:solidFill>
              <a:latin typeface="メイリオ" pitchFamily="50" charset="-128"/>
              <a:ea typeface="メイリオ" pitchFamily="50" charset="-128"/>
              <a:cs typeface="メイリオ" pitchFamily="50" charset="-128"/>
            </a:endParaRPr>
          </a:p>
        </p:txBody>
      </p:sp>
      <p:sp>
        <p:nvSpPr>
          <p:cNvPr id="26" name="テキスト ボックス 259"/>
          <p:cNvSpPr txBox="1">
            <a:spLocks noChangeArrowheads="1"/>
          </p:cNvSpPr>
          <p:nvPr/>
        </p:nvSpPr>
        <p:spPr bwMode="auto">
          <a:xfrm>
            <a:off x="108120" y="3285036"/>
            <a:ext cx="4958349" cy="143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熊本県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（６件）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・①特定医療法人萬生会（太陽熱利用）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・①長洲町（地中熱利用）</a:t>
            </a: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・①医療法人啓愛会（太陽熱利用）</a:t>
            </a: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・①医療法人社団金森会（太陽熱利用）</a:t>
            </a: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・①社会福祉法人宇医会（太陽熱利用）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7030A0"/>
                </a:solidFill>
                <a:latin typeface="メイリオ" pitchFamily="50" charset="-128"/>
                <a:ea typeface="メイリオ" pitchFamily="50" charset="-128"/>
                <a:cs typeface="メイリオ" pitchFamily="50" charset="-128"/>
              </a:rPr>
              <a:t>　</a:t>
            </a:r>
            <a:r>
              <a:rPr lang="ja-JP" altLang="en-US" sz="1200" b="1" dirty="0">
                <a:solidFill>
                  <a:srgbClr val="00B050"/>
                </a:solidFill>
                <a:latin typeface="メイリオ" pitchFamily="50" charset="-128"/>
                <a:ea typeface="メイリオ" pitchFamily="50" charset="-128"/>
                <a:cs typeface="メイリオ" pitchFamily="50" charset="-128"/>
              </a:rPr>
              <a:t>・②山江村（バイオガス発電・熱利用）</a:t>
            </a:r>
          </a:p>
        </p:txBody>
      </p:sp>
      <p:cxnSp>
        <p:nvCxnSpPr>
          <p:cNvPr id="27" name="直線コネクタ 26"/>
          <p:cNvCxnSpPr/>
          <p:nvPr/>
        </p:nvCxnSpPr>
        <p:spPr bwMode="auto">
          <a:xfrm flipH="1">
            <a:off x="5132702" y="2370431"/>
            <a:ext cx="1302211" cy="553412"/>
          </a:xfrm>
          <a:prstGeom prst="line">
            <a:avLst/>
          </a:prstGeom>
          <a:noFill/>
          <a:ln w="9525" cap="flat" cmpd="sng" algn="ctr">
            <a:solidFill>
              <a:sysClr val="windowText" lastClr="000000"/>
            </a:solidFill>
            <a:prstDash val="solid"/>
            <a:tailEnd type="oval"/>
          </a:ln>
          <a:effectLst/>
        </p:spPr>
      </p:cxnSp>
      <p:cxnSp>
        <p:nvCxnSpPr>
          <p:cNvPr id="28" name="直線コネクタ 27"/>
          <p:cNvCxnSpPr/>
          <p:nvPr/>
        </p:nvCxnSpPr>
        <p:spPr bwMode="auto">
          <a:xfrm>
            <a:off x="1784083" y="5898878"/>
            <a:ext cx="555663" cy="695620"/>
          </a:xfrm>
          <a:prstGeom prst="line">
            <a:avLst/>
          </a:prstGeom>
          <a:noFill/>
          <a:ln w="9525" cap="flat" cmpd="sng" algn="ctr">
            <a:solidFill>
              <a:sysClr val="windowText" lastClr="000000"/>
            </a:solidFill>
            <a:prstDash val="solid"/>
            <a:tailEnd type="oval"/>
          </a:ln>
          <a:effectLst/>
        </p:spPr>
      </p:cxnSp>
      <p:cxnSp>
        <p:nvCxnSpPr>
          <p:cNvPr id="35" name="直線コネクタ 34"/>
          <p:cNvCxnSpPr/>
          <p:nvPr/>
        </p:nvCxnSpPr>
        <p:spPr bwMode="auto">
          <a:xfrm>
            <a:off x="2647902" y="3141061"/>
            <a:ext cx="2006230" cy="434753"/>
          </a:xfrm>
          <a:prstGeom prst="line">
            <a:avLst/>
          </a:prstGeom>
          <a:noFill/>
          <a:ln w="9525" cap="flat" cmpd="sng" algn="ctr">
            <a:solidFill>
              <a:sysClr val="windowText" lastClr="000000"/>
            </a:solidFill>
            <a:prstDash val="solid"/>
            <a:tailEnd type="oval"/>
          </a:ln>
          <a:effectLst/>
        </p:spPr>
      </p:cxnSp>
      <p:cxnSp>
        <p:nvCxnSpPr>
          <p:cNvPr id="36" name="直線コネクタ 35"/>
          <p:cNvCxnSpPr/>
          <p:nvPr/>
        </p:nvCxnSpPr>
        <p:spPr bwMode="auto">
          <a:xfrm flipH="1" flipV="1">
            <a:off x="5023404" y="4393683"/>
            <a:ext cx="545878" cy="1179334"/>
          </a:xfrm>
          <a:prstGeom prst="line">
            <a:avLst/>
          </a:prstGeom>
          <a:noFill/>
          <a:ln w="9525" cap="flat" cmpd="sng" algn="ctr">
            <a:solidFill>
              <a:sysClr val="windowText" lastClr="000000"/>
            </a:solidFill>
            <a:prstDash val="solid"/>
            <a:tailEnd type="oval"/>
          </a:ln>
          <a:effectLst/>
        </p:spPr>
      </p:cxnSp>
      <p:sp>
        <p:nvSpPr>
          <p:cNvPr id="20" name="テキスト ボックス 89"/>
          <p:cNvSpPr txBox="1">
            <a:spLocks noChangeArrowheads="1"/>
          </p:cNvSpPr>
          <p:nvPr/>
        </p:nvSpPr>
        <p:spPr bwMode="auto">
          <a:xfrm>
            <a:off x="271659" y="815299"/>
            <a:ext cx="2838981" cy="1142767"/>
          </a:xfrm>
          <a:prstGeom prst="rect">
            <a:avLst/>
          </a:prstGeom>
          <a:solidFill>
            <a:sysClr val="window" lastClr="FFFFFF"/>
          </a:solidFill>
          <a:ln w="9525">
            <a:solidFill>
              <a:srgbClr val="000000"/>
            </a:solidFill>
            <a:miter lim="800000"/>
            <a:headEnd/>
            <a:tailEnd/>
          </a:ln>
        </p:spPr>
        <p:txBody>
          <a:bodyPr wrap="square" lIns="65256" tIns="32629" rIns="65256" bIns="32629" anchor="ct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nSpc>
                <a:spcPts val="1400"/>
              </a:lnSpc>
              <a:spcBef>
                <a:spcPct val="0"/>
              </a:spcBef>
              <a:buNone/>
              <a:defRPr/>
            </a:pPr>
            <a:r>
              <a:rPr lang="ja-JP" altLang="en-US" sz="1200" b="1" kern="0" dirty="0">
                <a:solidFill>
                  <a:srgbClr val="0000FF"/>
                </a:solidFill>
                <a:latin typeface="メイリオ" pitchFamily="50" charset="-128"/>
                <a:cs typeface="メイリオ" pitchFamily="50" charset="-128"/>
              </a:rPr>
              <a:t>　①設備導入事業（地公体等）</a:t>
            </a:r>
            <a:endParaRPr lang="en-US" altLang="ja-JP" sz="1200" b="1" kern="0" dirty="0">
              <a:solidFill>
                <a:srgbClr val="0000FF"/>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00B050"/>
                </a:solidFill>
                <a:latin typeface="メイリオ" pitchFamily="50" charset="-128"/>
                <a:cs typeface="メイリオ" pitchFamily="50" charset="-128"/>
              </a:rPr>
              <a:t>　②事業化計画策定事業</a:t>
            </a:r>
            <a:endParaRPr lang="en-US" altLang="ja-JP" sz="1200" b="1" kern="0" dirty="0">
              <a:solidFill>
                <a:srgbClr val="00B05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0000"/>
                </a:solidFill>
                <a:latin typeface="メイリオ" pitchFamily="50" charset="-128"/>
                <a:cs typeface="メイリオ" pitchFamily="50" charset="-128"/>
              </a:rPr>
              <a:t>　③温泉熱多段階利用推進調査事業</a:t>
            </a:r>
            <a:endParaRPr lang="en-US" altLang="ja-JP" sz="1200" b="1" kern="0" dirty="0">
              <a:solidFill>
                <a:srgbClr val="FF000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9900"/>
                </a:solidFill>
                <a:latin typeface="メイリオ" pitchFamily="50" charset="-128"/>
                <a:cs typeface="メイリオ" pitchFamily="50" charset="-128"/>
              </a:rPr>
              <a:t>　④</a:t>
            </a:r>
            <a:r>
              <a:rPr lang="zh-TW" altLang="en-US" sz="1200" b="1" kern="0" dirty="0">
                <a:solidFill>
                  <a:srgbClr val="FF9900"/>
                </a:solidFill>
                <a:latin typeface="メイリオ" pitchFamily="50" charset="-128"/>
                <a:cs typeface="メイリオ" pitchFamily="50" charset="-128"/>
              </a:rPr>
              <a:t>離島設備導入事業</a:t>
            </a:r>
            <a:endParaRPr lang="en-US" altLang="zh-TW" sz="1200" b="1" kern="0" dirty="0">
              <a:solidFill>
                <a:srgbClr val="FF990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33CC"/>
                </a:solidFill>
                <a:latin typeface="メイリオ" pitchFamily="50" charset="-128"/>
                <a:cs typeface="メイリオ" pitchFamily="50" charset="-128"/>
              </a:rPr>
              <a:t>　⑤</a:t>
            </a:r>
            <a:r>
              <a:rPr lang="zh-TW" altLang="en-US" sz="1200" b="1" kern="0" dirty="0">
                <a:solidFill>
                  <a:srgbClr val="FF33CC"/>
                </a:solidFill>
                <a:latin typeface="メイリオ" pitchFamily="50" charset="-128"/>
                <a:cs typeface="メイリオ" pitchFamily="50" charset="-128"/>
              </a:rPr>
              <a:t>余熱有効利用化事業</a:t>
            </a:r>
            <a:endParaRPr lang="en-US" altLang="ja-JP" sz="1200" b="1" kern="0" dirty="0">
              <a:solidFill>
                <a:srgbClr val="FF33CC"/>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993300"/>
                </a:solidFill>
                <a:latin typeface="メイリオ" pitchFamily="50" charset="-128"/>
                <a:cs typeface="メイリオ" pitchFamily="50" charset="-128"/>
              </a:rPr>
              <a:t>　⑥発電設備導入事業（民間事業者）</a:t>
            </a:r>
            <a:endParaRPr lang="en-US" altLang="ja-JP" sz="1200" b="1" kern="0" dirty="0">
              <a:solidFill>
                <a:srgbClr val="993300"/>
              </a:solidFill>
              <a:latin typeface="メイリオ" pitchFamily="50" charset="-128"/>
              <a:cs typeface="メイリオ" pitchFamily="50" charset="-128"/>
            </a:endParaRPr>
          </a:p>
        </p:txBody>
      </p:sp>
      <p:cxnSp>
        <p:nvCxnSpPr>
          <p:cNvPr id="19" name="直線コネクタ 18"/>
          <p:cNvCxnSpPr/>
          <p:nvPr/>
        </p:nvCxnSpPr>
        <p:spPr bwMode="auto">
          <a:xfrm flipH="1" flipV="1">
            <a:off x="5776008" y="3384078"/>
            <a:ext cx="658904" cy="277622"/>
          </a:xfrm>
          <a:prstGeom prst="line">
            <a:avLst/>
          </a:prstGeom>
          <a:noFill/>
          <a:ln w="9525" cap="flat" cmpd="sng" algn="ctr">
            <a:solidFill>
              <a:sysClr val="windowText" lastClr="000000"/>
            </a:solidFill>
            <a:prstDash val="solid"/>
            <a:tailEnd type="oval"/>
          </a:ln>
          <a:effectLst/>
        </p:spPr>
      </p:cxnSp>
      <p:sp>
        <p:nvSpPr>
          <p:cNvPr id="21" name="テキスト ボックス 294"/>
          <p:cNvSpPr txBox="1">
            <a:spLocks noChangeArrowheads="1"/>
          </p:cNvSpPr>
          <p:nvPr/>
        </p:nvSpPr>
        <p:spPr bwMode="auto">
          <a:xfrm>
            <a:off x="4887809" y="5807262"/>
            <a:ext cx="3806819" cy="86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鹿児島県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（３件）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B050"/>
                </a:solidFill>
                <a:latin typeface="メイリオ" pitchFamily="50" charset="-128"/>
                <a:ea typeface="メイリオ" pitchFamily="50" charset="-128"/>
                <a:cs typeface="メイリオ" pitchFamily="50" charset="-128"/>
              </a:rPr>
              <a:t>・②喜界町（風力発電、小水力発電）</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FF9900"/>
                </a:solidFill>
                <a:latin typeface="メイリオ" pitchFamily="50" charset="-128"/>
                <a:ea typeface="メイリオ" pitchFamily="50" charset="-128"/>
                <a:cs typeface="メイリオ" pitchFamily="50" charset="-128"/>
              </a:rPr>
              <a:t>・④中種子町（太陽熱利用）</a:t>
            </a:r>
            <a:endParaRPr lang="en-US" altLang="ja-JP" sz="1200" b="1" dirty="0">
              <a:solidFill>
                <a:srgbClr val="FF99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FF9900"/>
                </a:solidFill>
                <a:latin typeface="メイリオ" pitchFamily="50" charset="-128"/>
                <a:ea typeface="メイリオ" pitchFamily="50" charset="-128"/>
                <a:cs typeface="メイリオ" pitchFamily="50" charset="-128"/>
              </a:rPr>
              <a:t>　・④住友商事株式会社（太陽光発電、蓄電池）</a:t>
            </a:r>
          </a:p>
        </p:txBody>
      </p:sp>
      <p:sp>
        <p:nvSpPr>
          <p:cNvPr id="29" name="テキスト ボックス 232"/>
          <p:cNvSpPr txBox="1">
            <a:spLocks noChangeArrowheads="1"/>
          </p:cNvSpPr>
          <p:nvPr/>
        </p:nvSpPr>
        <p:spPr bwMode="auto">
          <a:xfrm>
            <a:off x="-132047" y="2565181"/>
            <a:ext cx="4588134" cy="66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長崎県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（１件）</a:t>
            </a:r>
            <a:endParaRPr lang="en-US" altLang="ja-JP" sz="1200" b="1" dirty="0">
              <a:solidFill>
                <a:srgbClr val="FF99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FF9900"/>
                </a:solidFill>
                <a:latin typeface="メイリオ" pitchFamily="50" charset="-128"/>
                <a:ea typeface="メイリオ" pitchFamily="50" charset="-128"/>
                <a:cs typeface="メイリオ" pitchFamily="50" charset="-128"/>
              </a:rPr>
              <a:t>　・④公益財団法人対馬栽培漁業振興公社（太陽光発電）</a:t>
            </a:r>
            <a:endParaRPr lang="en-US" altLang="ja-JP" sz="1200" b="1" dirty="0">
              <a:solidFill>
                <a:srgbClr val="FF99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FF9900"/>
                </a:solidFill>
                <a:latin typeface="メイリオ" pitchFamily="50" charset="-128"/>
                <a:ea typeface="メイリオ" pitchFamily="50" charset="-128"/>
                <a:cs typeface="メイリオ" pitchFamily="50" charset="-128"/>
              </a:rPr>
              <a:t>　　　（採択後、取下げ）</a:t>
            </a:r>
          </a:p>
        </p:txBody>
      </p:sp>
      <p:cxnSp>
        <p:nvCxnSpPr>
          <p:cNvPr id="30" name="直線コネクタ 29"/>
          <p:cNvCxnSpPr/>
          <p:nvPr/>
        </p:nvCxnSpPr>
        <p:spPr bwMode="auto">
          <a:xfrm flipV="1">
            <a:off x="3101423" y="3644395"/>
            <a:ext cx="2137934" cy="648431"/>
          </a:xfrm>
          <a:prstGeom prst="line">
            <a:avLst/>
          </a:prstGeom>
          <a:noFill/>
          <a:ln w="9525" cap="flat" cmpd="sng" algn="ctr">
            <a:solidFill>
              <a:sysClr val="windowText" lastClr="000000"/>
            </a:solidFill>
            <a:prstDash val="solid"/>
            <a:tailEnd type="oval"/>
          </a:ln>
          <a:effectLst/>
        </p:spPr>
      </p:cxnSp>
      <p:cxnSp>
        <p:nvCxnSpPr>
          <p:cNvPr id="33" name="直線コネクタ 32"/>
          <p:cNvCxnSpPr/>
          <p:nvPr/>
        </p:nvCxnSpPr>
        <p:spPr bwMode="auto">
          <a:xfrm>
            <a:off x="4659154" y="2101644"/>
            <a:ext cx="40670" cy="1064708"/>
          </a:xfrm>
          <a:prstGeom prst="line">
            <a:avLst/>
          </a:prstGeom>
          <a:noFill/>
          <a:ln w="9525" cap="flat" cmpd="sng" algn="ctr">
            <a:solidFill>
              <a:sysClr val="windowText" lastClr="000000"/>
            </a:solidFill>
            <a:prstDash val="solid"/>
            <a:tailEnd type="oval"/>
          </a:ln>
          <a:effectLst/>
        </p:spPr>
      </p:cxnSp>
      <p:sp>
        <p:nvSpPr>
          <p:cNvPr id="37" name="テキスト ボックス 294"/>
          <p:cNvSpPr txBox="1">
            <a:spLocks noChangeArrowheads="1"/>
          </p:cNvSpPr>
          <p:nvPr/>
        </p:nvSpPr>
        <p:spPr bwMode="auto">
          <a:xfrm>
            <a:off x="3059936" y="1226089"/>
            <a:ext cx="3580744" cy="10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佐賀県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（３件）</a:t>
            </a:r>
            <a:endParaRPr lang="en-US" altLang="ja-JP" sz="1200" b="1" dirty="0">
              <a:solidFill>
                <a:srgbClr val="FF99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a:t>
            </a:r>
            <a:r>
              <a:rPr lang="ja-JP" altLang="en-US" sz="1200" b="1" dirty="0">
                <a:solidFill>
                  <a:srgbClr val="993300"/>
                </a:solidFill>
                <a:latin typeface="メイリオ" pitchFamily="50" charset="-128"/>
                <a:ea typeface="メイリオ" pitchFamily="50" charset="-128"/>
                <a:cs typeface="メイリオ" pitchFamily="50" charset="-128"/>
              </a:rPr>
              <a:t>・⑥ピップ株式会社（太陽光発電）</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・⑥株式会社キョーワ（太陽光発電）</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・⑥ヤクルト食品工業株式会社（太陽光発電）</a:t>
            </a:r>
          </a:p>
          <a:p>
            <a:pPr>
              <a:lnSpc>
                <a:spcPts val="1500"/>
              </a:lnSpc>
              <a:defRPr/>
            </a:pPr>
            <a:endParaRPr lang="ja-JP" altLang="en-US" sz="1200" b="1" dirty="0">
              <a:solidFill>
                <a:srgbClr val="00B050"/>
              </a:solidFill>
              <a:latin typeface="メイリオ" pitchFamily="50" charset="-128"/>
              <a:ea typeface="メイリオ" pitchFamily="50" charset="-128"/>
              <a:cs typeface="メイリオ" pitchFamily="50" charset="-128"/>
            </a:endParaRPr>
          </a:p>
        </p:txBody>
      </p:sp>
      <p:sp>
        <p:nvSpPr>
          <p:cNvPr id="23" name="テキスト ボックス 27"/>
          <p:cNvSpPr txBox="1">
            <a:spLocks noChangeArrowheads="1"/>
          </p:cNvSpPr>
          <p:nvPr/>
        </p:nvSpPr>
        <p:spPr bwMode="auto">
          <a:xfrm>
            <a:off x="10264580" y="2004270"/>
            <a:ext cx="2277356" cy="1014568"/>
          </a:xfrm>
          <a:prstGeom prst="rect">
            <a:avLst/>
          </a:prstGeom>
          <a:solidFill>
            <a:sysClr val="window" lastClr="FFFFFF">
              <a:lumMod val="95000"/>
            </a:sysClr>
          </a:solidFill>
          <a:ln>
            <a:noFill/>
          </a:ln>
        </p:spPr>
        <p:txBody>
          <a:bodyPr wrap="square" lIns="65256" tIns="32629" rIns="65256" bIns="32629">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lnSpc>
                <a:spcPts val="1000"/>
              </a:lnSpc>
              <a:defRPr/>
            </a:pPr>
            <a:endParaRPr lang="en-US" altLang="ja-JP" sz="900" b="1" kern="0" dirty="0">
              <a:solidFill>
                <a:prstClr val="black"/>
              </a:solidFill>
              <a:latin typeface="+mn-ea"/>
              <a:ea typeface="+mn-ea"/>
            </a:endParaRPr>
          </a:p>
          <a:p>
            <a:pPr eaLnBrk="1" hangingPunct="1">
              <a:lnSpc>
                <a:spcPts val="1000"/>
              </a:lnSpc>
              <a:defRPr/>
            </a:pPr>
            <a:r>
              <a:rPr lang="ja-JP" altLang="en-US" sz="900" b="1" kern="0" dirty="0">
                <a:solidFill>
                  <a:prstClr val="black"/>
                </a:solidFill>
                <a:latin typeface="+mn-ea"/>
                <a:ea typeface="+mn-ea"/>
              </a:rPr>
              <a:t>平成</a:t>
            </a:r>
            <a:r>
              <a:rPr lang="en-US" altLang="ja-JP" sz="900" b="1" kern="0" dirty="0">
                <a:solidFill>
                  <a:prstClr val="black"/>
                </a:solidFill>
                <a:latin typeface="+mn-ea"/>
                <a:ea typeface="+mn-ea"/>
              </a:rPr>
              <a:t>29</a:t>
            </a:r>
            <a:r>
              <a:rPr lang="ja-JP" altLang="en-US" sz="900" b="1" kern="0" dirty="0">
                <a:solidFill>
                  <a:prstClr val="black"/>
                </a:solidFill>
                <a:latin typeface="+mn-ea"/>
                <a:ea typeface="+mn-ea"/>
              </a:rPr>
              <a:t>年度第二次公募採択実績</a:t>
            </a:r>
            <a:endParaRPr lang="en-US" altLang="ja-JP" sz="900" b="1" kern="0" dirty="0">
              <a:solidFill>
                <a:prstClr val="black"/>
              </a:solidFill>
              <a:latin typeface="+mn-ea"/>
              <a:ea typeface="+mn-ea"/>
            </a:endParaRPr>
          </a:p>
          <a:p>
            <a:pPr eaLnBrk="1" hangingPunct="1">
              <a:lnSpc>
                <a:spcPts val="1000"/>
              </a:lnSpc>
              <a:spcBef>
                <a:spcPts val="429"/>
              </a:spcBef>
              <a:defRPr/>
            </a:pPr>
            <a:r>
              <a:rPr lang="ja-JP" altLang="en-US" sz="900" b="1" u="sng" kern="0" dirty="0">
                <a:solidFill>
                  <a:prstClr val="black"/>
                </a:solidFill>
                <a:latin typeface="+mn-ea"/>
                <a:ea typeface="+mn-ea"/>
              </a:rPr>
              <a:t>全国各地の</a:t>
            </a:r>
            <a:r>
              <a:rPr lang="en-US" altLang="ja-JP" sz="900" b="1" u="sng" kern="0" dirty="0">
                <a:solidFill>
                  <a:prstClr val="black"/>
                </a:solidFill>
                <a:latin typeface="+mn-ea"/>
                <a:ea typeface="+mn-ea"/>
              </a:rPr>
              <a:t>79</a:t>
            </a:r>
            <a:r>
              <a:rPr lang="ja-JP" altLang="en-US" sz="900" b="1" u="sng" kern="0" dirty="0">
                <a:solidFill>
                  <a:prstClr val="black"/>
                </a:solidFill>
                <a:latin typeface="+mn-ea"/>
                <a:ea typeface="+mn-ea"/>
              </a:rPr>
              <a:t>事業を支援</a:t>
            </a:r>
            <a:endParaRPr lang="en-US" altLang="ja-JP" sz="900"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・設備導入事業（地公体等）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・事業化計画策定事業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・離島設備導入事業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・発電設備導入事業（民間事業者）</a:t>
            </a:r>
            <a:endParaRPr lang="en-US" altLang="ja-JP" sz="900" b="1" kern="0" dirty="0">
              <a:solidFill>
                <a:prstClr val="black"/>
              </a:solidFill>
              <a:latin typeface="+mn-ea"/>
              <a:ea typeface="+mn-ea"/>
            </a:endParaRPr>
          </a:p>
        </p:txBody>
      </p:sp>
      <p:sp>
        <p:nvSpPr>
          <p:cNvPr id="31" name="テキスト ボックス 27"/>
          <p:cNvSpPr txBox="1">
            <a:spLocks noChangeArrowheads="1"/>
          </p:cNvSpPr>
          <p:nvPr/>
        </p:nvSpPr>
        <p:spPr bwMode="auto">
          <a:xfrm>
            <a:off x="11912229" y="2450237"/>
            <a:ext cx="663057" cy="57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32629" rIns="65256" bIns="32629">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21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16</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2</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40</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p:txBody>
      </p:sp>
      <p:sp>
        <p:nvSpPr>
          <p:cNvPr id="32" name="ページ番号"/>
          <p:cNvSpPr txBox="1">
            <a:spLocks/>
          </p:cNvSpPr>
          <p:nvPr/>
        </p:nvSpPr>
        <p:spPr>
          <a:xfrm>
            <a:off x="9218232" y="6522208"/>
            <a:ext cx="629798" cy="370681"/>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2399"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10</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03230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595" y="405635"/>
          <a:ext cx="9899652" cy="5563710"/>
        </p:xfrm>
        <a:graphic>
          <a:graphicData uri="http://schemas.openxmlformats.org/drawingml/2006/table">
            <a:tbl>
              <a:tblPr firstRow="1" bandRow="1">
                <a:tableStyleId>{5C22544A-7EE6-4342-B048-85BDC9FD1C3A}</a:tableStyleId>
              </a:tblPr>
              <a:tblGrid>
                <a:gridCol w="1920999">
                  <a:extLst>
                    <a:ext uri="{9D8B030D-6E8A-4147-A177-3AD203B41FA5}">
                      <a16:colId xmlns:a16="http://schemas.microsoft.com/office/drawing/2014/main" val="3667143617"/>
                    </a:ext>
                  </a:extLst>
                </a:gridCol>
                <a:gridCol w="4182546">
                  <a:extLst>
                    <a:ext uri="{9D8B030D-6E8A-4147-A177-3AD203B41FA5}">
                      <a16:colId xmlns:a16="http://schemas.microsoft.com/office/drawing/2014/main" val="265961560"/>
                    </a:ext>
                  </a:extLst>
                </a:gridCol>
                <a:gridCol w="1476212">
                  <a:extLst>
                    <a:ext uri="{9D8B030D-6E8A-4147-A177-3AD203B41FA5}">
                      <a16:colId xmlns:a16="http://schemas.microsoft.com/office/drawing/2014/main" val="2945999223"/>
                    </a:ext>
                  </a:extLst>
                </a:gridCol>
                <a:gridCol w="2319895">
                  <a:extLst>
                    <a:ext uri="{9D8B030D-6E8A-4147-A177-3AD203B41FA5}">
                      <a16:colId xmlns:a16="http://schemas.microsoft.com/office/drawing/2014/main" val="252077792"/>
                    </a:ext>
                  </a:extLst>
                </a:gridCol>
              </a:tblGrid>
              <a:tr h="4293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bg1"/>
                          </a:solidFill>
                          <a:latin typeface="メイリオ" panose="020B0604030504040204" pitchFamily="50" charset="-128"/>
                          <a:ea typeface="メイリオ" panose="020B0604030504040204" pitchFamily="50" charset="-128"/>
                        </a:rPr>
                        <a:t>事業メニュー</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solidFill>
                            <a:schemeClr val="bg1"/>
                          </a:solidFill>
                          <a:latin typeface="メイリオ" panose="020B0604030504040204" pitchFamily="50" charset="-128"/>
                          <a:ea typeface="メイリオ" panose="020B0604030504040204" pitchFamily="50" charset="-128"/>
                        </a:rPr>
                        <a:t>事業概要</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solidFill>
                            <a:schemeClr val="bg1"/>
                          </a:solidFill>
                          <a:latin typeface="メイリオ" panose="020B0604030504040204" pitchFamily="50" charset="-128"/>
                          <a:ea typeface="メイリオ" panose="020B0604030504040204" pitchFamily="50" charset="-128"/>
                        </a:rPr>
                        <a:t>補助対象</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solidFill>
                            <a:schemeClr val="bg1"/>
                          </a:solidFill>
                          <a:latin typeface="メイリオ" panose="020B0604030504040204" pitchFamily="50" charset="-128"/>
                          <a:ea typeface="メイリオ" panose="020B0604030504040204" pitchFamily="50" charset="-128"/>
                        </a:rPr>
                        <a:t>補助率</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9426379"/>
                  </a:ext>
                </a:extLst>
              </a:tr>
              <a:tr h="1427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メイリオ" panose="020B0604030504040204" pitchFamily="50" charset="-128"/>
                          <a:ea typeface="メイリオ" panose="020B0604030504040204" pitchFamily="50" charset="-128"/>
                        </a:rPr>
                        <a:t>①再生可能エネルギー設備導入事業（経産省連携事業）</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再エネ発電設備（</a:t>
                      </a:r>
                      <a:r>
                        <a:rPr kumimoji="1" lang="en-US" altLang="ja-JP" sz="1600" dirty="0">
                          <a:solidFill>
                            <a:schemeClr val="tx1"/>
                          </a:solidFill>
                          <a:latin typeface="メイリオ" panose="020B0604030504040204" pitchFamily="50" charset="-128"/>
                          <a:ea typeface="メイリオ" panose="020B0604030504040204" pitchFamily="50" charset="-128"/>
                        </a:rPr>
                        <a:t>※1</a:t>
                      </a:r>
                      <a:r>
                        <a:rPr kumimoji="1" lang="ja-JP" altLang="en-US" sz="1600" dirty="0">
                          <a:solidFill>
                            <a:schemeClr val="tx1"/>
                          </a:solidFill>
                          <a:latin typeface="メイリオ" panose="020B0604030504040204" pitchFamily="50" charset="-128"/>
                          <a:ea typeface="メイリオ" panose="020B0604030504040204" pitchFamily="50" charset="-128"/>
                        </a:rPr>
                        <a:t>）、熱利用設備（</a:t>
                      </a:r>
                      <a:r>
                        <a:rPr kumimoji="1" lang="en-US" altLang="ja-JP" sz="1600" dirty="0">
                          <a:solidFill>
                            <a:schemeClr val="tx1"/>
                          </a:solidFill>
                          <a:latin typeface="メイリオ" panose="020B0604030504040204" pitchFamily="50" charset="-128"/>
                          <a:ea typeface="メイリオ" panose="020B0604030504040204" pitchFamily="50" charset="-128"/>
                        </a:rPr>
                        <a:t>※2</a:t>
                      </a:r>
                      <a:r>
                        <a:rPr kumimoji="1" lang="ja-JP" altLang="en-US" sz="1600" dirty="0">
                          <a:solidFill>
                            <a:schemeClr val="tx1"/>
                          </a:solidFill>
                          <a:latin typeface="メイリオ" panose="020B0604030504040204" pitchFamily="50" charset="-128"/>
                          <a:ea typeface="メイリオ" panose="020B0604030504040204" pitchFamily="50" charset="-128"/>
                        </a:rPr>
                        <a:t>）の導入を行う事業</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地方公共団体</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rPr>
                        <a:t>非営利法人等</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indent="-87313"/>
                      <a:r>
                        <a:rPr kumimoji="1" lang="ja-JP" altLang="en-US" sz="1600" dirty="0">
                          <a:latin typeface="メイリオ" panose="020B0604030504040204" pitchFamily="50" charset="-128"/>
                          <a:ea typeface="メイリオ" panose="020B0604030504040204" pitchFamily="50" charset="-128"/>
                          <a:cs typeface="Meiryo UI" panose="020B0604030504040204" pitchFamily="50" charset="-128"/>
                        </a:rPr>
                        <a:t>・</a:t>
                      </a:r>
                      <a:r>
                        <a:rPr kumimoji="1" lang="zh-TW" altLang="en-US" sz="1600" dirty="0">
                          <a:latin typeface="メイリオ" panose="020B0604030504040204" pitchFamily="50" charset="-128"/>
                          <a:ea typeface="メイリオ" panose="020B0604030504040204" pitchFamily="50" charset="-128"/>
                          <a:cs typeface="Meiryo UI" panose="020B0604030504040204" pitchFamily="50" charset="-128"/>
                        </a:rPr>
                        <a:t>太陽光発電設備</a:t>
                      </a:r>
                      <a:r>
                        <a:rPr kumimoji="1" lang="en-US" altLang="ja-JP" sz="1600" dirty="0">
                          <a:latin typeface="メイリオ" panose="020B0604030504040204" pitchFamily="50" charset="-128"/>
                          <a:ea typeface="メイリオ" panose="020B0604030504040204" pitchFamily="50" charset="-128"/>
                          <a:cs typeface="Meiryo UI" panose="020B0604030504040204" pitchFamily="50" charset="-128"/>
                        </a:rPr>
                        <a:t>:1/3(</a:t>
                      </a:r>
                      <a:r>
                        <a:rPr kumimoji="1" lang="ja-JP" altLang="en-US" sz="1600" dirty="0">
                          <a:latin typeface="メイリオ" panose="020B0604030504040204" pitchFamily="50" charset="-128"/>
                          <a:ea typeface="メイリオ" panose="020B0604030504040204" pitchFamily="50" charset="-128"/>
                          <a:cs typeface="Meiryo UI" panose="020B0604030504040204" pitchFamily="50" charset="-128"/>
                        </a:rPr>
                        <a:t>上限あり</a:t>
                      </a:r>
                      <a:r>
                        <a:rPr kumimoji="1"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p>
                    <a:p>
                      <a:pPr marL="88900" marR="0" lvl="0" indent="-88900" algn="l" defTabSz="914126"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Meiryo UI" panose="020B0604030504040204" pitchFamily="50" charset="-128"/>
                        </a:rPr>
                        <a:t>・</a:t>
                      </a:r>
                      <a:r>
                        <a:rPr kumimoji="1" lang="zh-TW" altLang="en-US" sz="1600" dirty="0">
                          <a:latin typeface="メイリオ" panose="020B0604030504040204" pitchFamily="50" charset="-128"/>
                          <a:ea typeface="メイリオ" panose="020B0604030504040204" pitchFamily="50" charset="-128"/>
                          <a:cs typeface="Meiryo UI" panose="020B0604030504040204" pitchFamily="50" charset="-128"/>
                        </a:rPr>
                        <a:t>太陽光発電</a:t>
                      </a:r>
                      <a:r>
                        <a:rPr kumimoji="1" lang="ja-JP" altLang="en-US" sz="1600" dirty="0">
                          <a:latin typeface="メイリオ" panose="020B0604030504040204" pitchFamily="50" charset="-128"/>
                          <a:ea typeface="メイリオ" panose="020B0604030504040204" pitchFamily="50" charset="-128"/>
                          <a:cs typeface="Meiryo UI" panose="020B0604030504040204" pitchFamily="50" charset="-128"/>
                        </a:rPr>
                        <a:t>以外の</a:t>
                      </a:r>
                      <a:r>
                        <a:rPr kumimoji="1" lang="zh-TW" altLang="en-US" sz="1600" dirty="0">
                          <a:latin typeface="メイリオ" panose="020B0604030504040204" pitchFamily="50" charset="-128"/>
                          <a:ea typeface="メイリオ" panose="020B0604030504040204" pitchFamily="50" charset="-128"/>
                          <a:cs typeface="Meiryo UI" panose="020B0604030504040204" pitchFamily="50" charset="-128"/>
                        </a:rPr>
                        <a:t>設備</a:t>
                      </a:r>
                      <a:r>
                        <a:rPr kumimoji="1" lang="en-US" altLang="ja-JP" sz="1600" dirty="0">
                          <a:latin typeface="メイリオ" panose="020B0604030504040204" pitchFamily="50" charset="-128"/>
                          <a:ea typeface="メイリオ" panose="020B0604030504040204" pitchFamily="50" charset="-128"/>
                          <a:cs typeface="Meiryo UI" panose="020B0604030504040204" pitchFamily="50" charset="-128"/>
                        </a:rPr>
                        <a:t>:1/3</a:t>
                      </a:r>
                      <a:r>
                        <a:rPr kumimoji="1" lang="ja-JP" altLang="en-US" sz="1600" dirty="0" err="1">
                          <a:latin typeface="メイリオ" panose="020B0604030504040204" pitchFamily="50" charset="-128"/>
                          <a:ea typeface="メイリオ" panose="020B0604030504040204" pitchFamily="50" charset="-128"/>
                          <a:cs typeface="Meiryo UI" panose="020B0604030504040204" pitchFamily="50" charset="-128"/>
                        </a:rPr>
                        <a:t>、</a:t>
                      </a:r>
                      <a:r>
                        <a:rPr kumimoji="1" lang="en-US" altLang="ja-JP" sz="1600" dirty="0">
                          <a:latin typeface="メイリオ" panose="020B0604030504040204" pitchFamily="50" charset="-128"/>
                          <a:ea typeface="メイリオ" panose="020B0604030504040204" pitchFamily="50" charset="-128"/>
                          <a:cs typeface="Meiryo UI" panose="020B0604030504040204" pitchFamily="50" charset="-128"/>
                        </a:rPr>
                        <a:t>1/2</a:t>
                      </a:r>
                      <a:r>
                        <a:rPr kumimoji="1" lang="ja-JP" altLang="en-US" sz="1600" dirty="0" err="1">
                          <a:latin typeface="メイリオ" panose="020B0604030504040204" pitchFamily="50" charset="-128"/>
                          <a:ea typeface="メイリオ" panose="020B0604030504040204" pitchFamily="50" charset="-128"/>
                          <a:cs typeface="Meiryo UI" panose="020B0604030504040204" pitchFamily="50" charset="-128"/>
                        </a:rPr>
                        <a:t>、</a:t>
                      </a:r>
                      <a:r>
                        <a:rPr kumimoji="1" lang="en-US" altLang="ja-JP" sz="1600" dirty="0">
                          <a:latin typeface="メイリオ" panose="020B0604030504040204" pitchFamily="50" charset="-128"/>
                          <a:ea typeface="メイリオ" panose="020B0604030504040204" pitchFamily="50" charset="-128"/>
                          <a:cs typeface="Meiryo UI" panose="020B0604030504040204" pitchFamily="50" charset="-128"/>
                        </a:rPr>
                        <a:t>2/3(</a:t>
                      </a:r>
                      <a:r>
                        <a:rPr kumimoji="1" lang="ja-JP" altLang="en-US" sz="1600" dirty="0">
                          <a:latin typeface="メイリオ" panose="020B0604030504040204" pitchFamily="50" charset="-128"/>
                          <a:ea typeface="メイリオ" panose="020B0604030504040204" pitchFamily="50" charset="-128"/>
                          <a:cs typeface="Meiryo UI" panose="020B0604030504040204" pitchFamily="50" charset="-128"/>
                        </a:rPr>
                        <a:t>設備ごとに異なる</a:t>
                      </a:r>
                      <a:r>
                        <a:rPr kumimoji="1"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cs typeface="Meiryo UI" panose="020B0604030504040204" pitchFamily="50" charset="-128"/>
                      </a:endParaRP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5118739"/>
                  </a:ext>
                </a:extLst>
              </a:tr>
              <a:tr h="1147653">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②再生可能エネルギー設備導入事業化計画策定事業</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再生可能エネルギー発電設備、熱利用設備の導入に係る調査・計画策定を行う事業</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地方公共団体</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rPr>
                        <a:t>非営利法人等</a:t>
                      </a:r>
                      <a:endParaRPr kumimoji="1" lang="en-US" altLang="ja-JP" sz="1600" dirty="0">
                        <a:solidFill>
                          <a:schemeClr val="tx1"/>
                        </a:solidFill>
                        <a:latin typeface="メイリオ" panose="020B0604030504040204" pitchFamily="50" charset="-128"/>
                        <a:ea typeface="メイリオ" panose="020B0604030504040204" pitchFamily="50" charset="-128"/>
                      </a:endParaRP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定額（上限</a:t>
                      </a:r>
                      <a:r>
                        <a:rPr kumimoji="1" lang="en-US" altLang="ja-JP" sz="1600" dirty="0">
                          <a:solidFill>
                            <a:schemeClr val="tx1"/>
                          </a:solidFill>
                          <a:latin typeface="メイリオ" panose="020B0604030504040204" pitchFamily="50" charset="-128"/>
                          <a:ea typeface="メイリオ" panose="020B0604030504040204" pitchFamily="50" charset="-128"/>
                        </a:rPr>
                        <a:t>1,000</a:t>
                      </a:r>
                      <a:r>
                        <a:rPr kumimoji="1" lang="ja-JP" altLang="en-US" sz="1600" dirty="0">
                          <a:solidFill>
                            <a:schemeClr val="tx1"/>
                          </a:solidFill>
                          <a:latin typeface="メイリオ" panose="020B0604030504040204" pitchFamily="50" charset="-128"/>
                          <a:ea typeface="メイリオ" panose="020B0604030504040204" pitchFamily="50" charset="-128"/>
                        </a:rPr>
                        <a:t>万円）</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2382579"/>
                  </a:ext>
                </a:extLst>
              </a:tr>
              <a:tr h="1147653">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③温泉熱多段階利用推進調査事業</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既存温泉の湧出状況、熱量、成分等を継続的にモリング調査するための設備を整備し、既存の温泉熱を利用した多段階利用の可能性を調査する事業</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地方公共団体</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rPr>
                        <a:t>非営利法人等</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定額（上限</a:t>
                      </a:r>
                      <a:r>
                        <a:rPr kumimoji="1" lang="en-US" altLang="ja-JP" sz="1600" dirty="0">
                          <a:solidFill>
                            <a:schemeClr val="tx1"/>
                          </a:solidFill>
                          <a:latin typeface="メイリオ" panose="020B0604030504040204" pitchFamily="50" charset="-128"/>
                          <a:ea typeface="メイリオ" panose="020B0604030504040204" pitchFamily="50" charset="-128"/>
                        </a:rPr>
                        <a:t>2,000</a:t>
                      </a:r>
                      <a:r>
                        <a:rPr kumimoji="1" lang="ja-JP" altLang="en-US" sz="1600" dirty="0">
                          <a:solidFill>
                            <a:schemeClr val="tx1"/>
                          </a:solidFill>
                          <a:latin typeface="メイリオ" panose="020B0604030504040204" pitchFamily="50" charset="-128"/>
                          <a:ea typeface="メイリオ" panose="020B0604030504040204" pitchFamily="50" charset="-128"/>
                        </a:rPr>
                        <a:t>万円）</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4625277"/>
                  </a:ext>
                </a:extLst>
              </a:tr>
              <a:tr h="1411728">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④離島の再生可能エネルギー・</a:t>
                      </a:r>
                      <a:r>
                        <a:rPr kumimoji="1" lang="ja-JP" altLang="en-US" sz="1600" u="sng" dirty="0">
                          <a:solidFill>
                            <a:schemeClr val="tx1"/>
                          </a:solidFill>
                          <a:latin typeface="メイリオ" panose="020B0604030504040204" pitchFamily="50" charset="-128"/>
                          <a:ea typeface="メイリオ" panose="020B0604030504040204" pitchFamily="50" charset="-128"/>
                        </a:rPr>
                        <a:t>蓄エネルギー</a:t>
                      </a:r>
                      <a:r>
                        <a:rPr kumimoji="1" lang="ja-JP" altLang="en-US" sz="1600" dirty="0">
                          <a:solidFill>
                            <a:schemeClr val="tx1"/>
                          </a:solidFill>
                          <a:latin typeface="メイリオ" panose="020B0604030504040204" pitchFamily="50" charset="-128"/>
                          <a:ea typeface="メイリオ" panose="020B0604030504040204" pitchFamily="50" charset="-128"/>
                        </a:rPr>
                        <a:t>設備導入事業</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rPr>
                        <a:t>施策番号：</a:t>
                      </a:r>
                      <a:r>
                        <a:rPr kumimoji="1" lang="en-US" altLang="ja-JP" sz="1600" dirty="0">
                          <a:solidFill>
                            <a:schemeClr val="tx1"/>
                          </a:solidFill>
                          <a:latin typeface="メイリオ" panose="020B0604030504040204" pitchFamily="50" charset="-128"/>
                          <a:ea typeface="メイリオ" panose="020B0604030504040204" pitchFamily="50" charset="-128"/>
                        </a:rPr>
                        <a:t>43</a:t>
                      </a:r>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本土と送電線で系統連系されていないオフグリッド型の離島において、再生可能エネルギー発電設備、熱利用設備、</a:t>
                      </a:r>
                      <a:r>
                        <a:rPr kumimoji="1" lang="ja-JP" altLang="en-US" sz="1600" u="sng" dirty="0">
                          <a:solidFill>
                            <a:schemeClr val="tx1"/>
                          </a:solidFill>
                          <a:latin typeface="メイリオ" panose="020B0604030504040204" pitchFamily="50" charset="-128"/>
                          <a:ea typeface="メイリオ" panose="020B0604030504040204" pitchFamily="50" charset="-128"/>
                        </a:rPr>
                        <a:t>蓄エネルギー設備、ＥＭＳ、電気自動車充電設備、自営線等</a:t>
                      </a:r>
                      <a:r>
                        <a:rPr kumimoji="1" lang="ja-JP" altLang="en-US" sz="1600" dirty="0">
                          <a:solidFill>
                            <a:schemeClr val="tx1"/>
                          </a:solidFill>
                          <a:latin typeface="メイリオ" panose="020B0604030504040204" pitchFamily="50" charset="-128"/>
                          <a:ea typeface="メイリオ" panose="020B0604030504040204" pitchFamily="50" charset="-128"/>
                        </a:rPr>
                        <a:t>の導入を行う事業</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地方公共団体</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rPr>
                        <a:t>非営利法人</a:t>
                      </a:r>
                    </a:p>
                    <a:p>
                      <a:r>
                        <a:rPr kumimoji="1" lang="ja-JP" altLang="en-US" sz="1600" dirty="0">
                          <a:solidFill>
                            <a:schemeClr val="tx1"/>
                          </a:solidFill>
                          <a:latin typeface="メイリオ" panose="020B0604030504040204" pitchFamily="50" charset="-128"/>
                          <a:ea typeface="メイリオ" panose="020B0604030504040204" pitchFamily="50" charset="-128"/>
                        </a:rPr>
                        <a:t>民間事業者等</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２／３</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2747719"/>
                  </a:ext>
                </a:extLst>
              </a:tr>
            </a:tbl>
          </a:graphicData>
        </a:graphic>
      </p:graphicFrame>
      <p:sp>
        <p:nvSpPr>
          <p:cNvPr id="2" name="テキスト ボックス 1"/>
          <p:cNvSpPr txBox="1"/>
          <p:nvPr/>
        </p:nvSpPr>
        <p:spPr>
          <a:xfrm>
            <a:off x="380370" y="6145855"/>
            <a:ext cx="9142085" cy="73894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defRPr/>
            </a:pPr>
            <a:r>
              <a:rPr lang="en-US" altLang="ja-JP" sz="1051" b="1" dirty="0">
                <a:solidFill>
                  <a:prstClr val="black"/>
                </a:solidFill>
                <a:latin typeface="メイリオ" panose="020B0604030504040204" pitchFamily="50" charset="-128"/>
                <a:ea typeface="メイリオ" panose="020B0604030504040204" pitchFamily="50" charset="-128"/>
              </a:rPr>
              <a:t>※1</a:t>
            </a:r>
            <a:r>
              <a:rPr lang="ja-JP" altLang="en-US" sz="1051" b="1" dirty="0">
                <a:solidFill>
                  <a:prstClr val="black"/>
                </a:solidFill>
                <a:latin typeface="メイリオ" panose="020B0604030504040204" pitchFamily="50" charset="-128"/>
                <a:ea typeface="メイリオ" panose="020B0604030504040204" pitchFamily="50" charset="-128"/>
              </a:rPr>
              <a:t>）</a:t>
            </a:r>
            <a:r>
              <a:rPr lang="en-US" altLang="ja-JP" sz="1051" b="1" dirty="0">
                <a:solidFill>
                  <a:prstClr val="black"/>
                </a:solidFill>
                <a:latin typeface="メイリオ" panose="020B0604030504040204" pitchFamily="50" charset="-128"/>
                <a:ea typeface="メイリオ" panose="020B0604030504040204" pitchFamily="50" charset="-128"/>
              </a:rPr>
              <a:t>【</a:t>
            </a:r>
            <a:r>
              <a:rPr lang="ja-JP" altLang="en-US" sz="1051" b="1" dirty="0">
                <a:solidFill>
                  <a:prstClr val="black"/>
                </a:solidFill>
                <a:latin typeface="メイリオ" panose="020B0604030504040204" pitchFamily="50" charset="-128"/>
                <a:ea typeface="メイリオ" panose="020B0604030504040204" pitchFamily="50" charset="-128"/>
              </a:rPr>
              <a:t>再生可能エネルギー発電設備</a:t>
            </a:r>
            <a:r>
              <a:rPr lang="en-US" altLang="ja-JP" sz="1051" b="1" dirty="0">
                <a:solidFill>
                  <a:prstClr val="black"/>
                </a:solidFill>
                <a:latin typeface="メイリオ" panose="020B0604030504040204" pitchFamily="50" charset="-128"/>
                <a:ea typeface="メイリオ" panose="020B0604030504040204" pitchFamily="50" charset="-128"/>
              </a:rPr>
              <a:t>】</a:t>
            </a:r>
          </a:p>
          <a:p>
            <a:pPr fontAlgn="base">
              <a:spcBef>
                <a:spcPct val="0"/>
              </a:spcBef>
              <a:spcAft>
                <a:spcPct val="0"/>
              </a:spcAft>
              <a:defRPr/>
            </a:pPr>
            <a:r>
              <a:rPr lang="ja-JP" altLang="en-US" sz="1051" dirty="0">
                <a:solidFill>
                  <a:prstClr val="black"/>
                </a:solidFill>
                <a:latin typeface="メイリオ" panose="020B0604030504040204" pitchFamily="50" charset="-128"/>
                <a:ea typeface="メイリオ" panose="020B0604030504040204" pitchFamily="50" charset="-128"/>
              </a:rPr>
              <a:t>太陽光</a:t>
            </a:r>
            <a:r>
              <a:rPr lang="en-US" altLang="ja-JP" sz="1051" dirty="0">
                <a:solidFill>
                  <a:prstClr val="black"/>
                </a:solidFill>
                <a:latin typeface="メイリオ" panose="020B0604030504040204" pitchFamily="50" charset="-128"/>
                <a:ea typeface="メイリオ" panose="020B0604030504040204" pitchFamily="50" charset="-128"/>
              </a:rPr>
              <a:t>(10kW</a:t>
            </a:r>
            <a:r>
              <a:rPr lang="ja-JP" altLang="en-US" sz="1051" dirty="0">
                <a:solidFill>
                  <a:prstClr val="black"/>
                </a:solidFill>
                <a:latin typeface="メイリオ" panose="020B0604030504040204" pitchFamily="50" charset="-128"/>
                <a:ea typeface="メイリオ" panose="020B0604030504040204" pitchFamily="50" charset="-128"/>
              </a:rPr>
              <a:t>以上</a:t>
            </a:r>
            <a:r>
              <a:rPr lang="en-US" altLang="ja-JP" sz="1051" dirty="0">
                <a:solidFill>
                  <a:prstClr val="black"/>
                </a:solidFill>
                <a:latin typeface="メイリオ" panose="020B0604030504040204" pitchFamily="50" charset="-128"/>
                <a:ea typeface="メイリオ" panose="020B0604030504040204" pitchFamily="50" charset="-128"/>
              </a:rPr>
              <a:t>)</a:t>
            </a:r>
            <a:r>
              <a:rPr lang="ja-JP" altLang="en-US" sz="1051" dirty="0" err="1">
                <a:solidFill>
                  <a:prstClr val="black"/>
                </a:solidFill>
                <a:latin typeface="メイリオ" panose="020B0604030504040204" pitchFamily="50" charset="-128"/>
                <a:ea typeface="メイリオ" panose="020B0604030504040204" pitchFamily="50" charset="-128"/>
              </a:rPr>
              <a:t>、</a:t>
            </a:r>
            <a:r>
              <a:rPr lang="ja-JP" altLang="en-US" sz="1051" dirty="0">
                <a:solidFill>
                  <a:prstClr val="black"/>
                </a:solidFill>
                <a:latin typeface="メイリオ" panose="020B0604030504040204" pitchFamily="50" charset="-128"/>
                <a:ea typeface="メイリオ" panose="020B0604030504040204" pitchFamily="50" charset="-128"/>
              </a:rPr>
              <a:t>風力</a:t>
            </a:r>
            <a:r>
              <a:rPr lang="en-US" altLang="ja-JP" sz="1051" dirty="0">
                <a:solidFill>
                  <a:prstClr val="black"/>
                </a:solidFill>
                <a:latin typeface="メイリオ" panose="020B0604030504040204" pitchFamily="50" charset="-128"/>
                <a:ea typeface="メイリオ" panose="020B0604030504040204" pitchFamily="50" charset="-128"/>
              </a:rPr>
              <a:t>(10kW</a:t>
            </a:r>
            <a:r>
              <a:rPr lang="ja-JP" altLang="en-US" sz="1051" dirty="0">
                <a:solidFill>
                  <a:prstClr val="black"/>
                </a:solidFill>
                <a:latin typeface="メイリオ" panose="020B0604030504040204" pitchFamily="50" charset="-128"/>
                <a:ea typeface="メイリオ" panose="020B0604030504040204" pitchFamily="50" charset="-128"/>
              </a:rPr>
              <a:t>以上</a:t>
            </a:r>
            <a:r>
              <a:rPr lang="en-US" altLang="ja-JP" sz="1051" dirty="0">
                <a:solidFill>
                  <a:prstClr val="black"/>
                </a:solidFill>
                <a:latin typeface="メイリオ" panose="020B0604030504040204" pitchFamily="50" charset="-128"/>
                <a:ea typeface="メイリオ" panose="020B0604030504040204" pitchFamily="50" charset="-128"/>
              </a:rPr>
              <a:t>)</a:t>
            </a:r>
            <a:r>
              <a:rPr lang="ja-JP" altLang="en-US" sz="1051" dirty="0" err="1">
                <a:solidFill>
                  <a:prstClr val="black"/>
                </a:solidFill>
                <a:latin typeface="メイリオ" panose="020B0604030504040204" pitchFamily="50" charset="-128"/>
                <a:ea typeface="メイリオ" panose="020B0604030504040204" pitchFamily="50" charset="-128"/>
              </a:rPr>
              <a:t>、</a:t>
            </a:r>
            <a:r>
              <a:rPr lang="ja-JP" altLang="en-US" sz="1051" dirty="0">
                <a:solidFill>
                  <a:prstClr val="black"/>
                </a:solidFill>
                <a:latin typeface="メイリオ" panose="020B0604030504040204" pitchFamily="50" charset="-128"/>
                <a:ea typeface="メイリオ" panose="020B0604030504040204" pitchFamily="50" charset="-128"/>
              </a:rPr>
              <a:t>バイオマス</a:t>
            </a:r>
            <a:r>
              <a:rPr lang="en-US" altLang="ja-JP" sz="1051" dirty="0">
                <a:solidFill>
                  <a:prstClr val="black"/>
                </a:solidFill>
                <a:latin typeface="メイリオ" panose="020B0604030504040204" pitchFamily="50" charset="-128"/>
                <a:ea typeface="メイリオ" panose="020B0604030504040204" pitchFamily="50" charset="-128"/>
              </a:rPr>
              <a:t>(</a:t>
            </a:r>
            <a:r>
              <a:rPr lang="ja-JP" altLang="en-US" sz="1051" dirty="0">
                <a:solidFill>
                  <a:prstClr val="black"/>
                </a:solidFill>
                <a:latin typeface="メイリオ" panose="020B0604030504040204" pitchFamily="50" charset="-128"/>
                <a:ea typeface="メイリオ" panose="020B0604030504040204" pitchFamily="50" charset="-128"/>
              </a:rPr>
              <a:t>依存率</a:t>
            </a:r>
            <a:r>
              <a:rPr lang="en-US" altLang="ja-JP" sz="1051" dirty="0">
                <a:solidFill>
                  <a:prstClr val="black"/>
                </a:solidFill>
                <a:latin typeface="メイリオ" panose="020B0604030504040204" pitchFamily="50" charset="-128"/>
                <a:ea typeface="メイリオ" panose="020B0604030504040204" pitchFamily="50" charset="-128"/>
              </a:rPr>
              <a:t>60%</a:t>
            </a:r>
            <a:r>
              <a:rPr lang="ja-JP" altLang="en-US" sz="1051" dirty="0">
                <a:solidFill>
                  <a:prstClr val="black"/>
                </a:solidFill>
                <a:latin typeface="メイリオ" panose="020B0604030504040204" pitchFamily="50" charset="-128"/>
                <a:ea typeface="メイリオ" panose="020B0604030504040204" pitchFamily="50" charset="-128"/>
              </a:rPr>
              <a:t>以上</a:t>
            </a:r>
            <a:r>
              <a:rPr lang="en-US" altLang="ja-JP" sz="1051" dirty="0">
                <a:solidFill>
                  <a:prstClr val="black"/>
                </a:solidFill>
                <a:latin typeface="メイリオ" panose="020B0604030504040204" pitchFamily="50" charset="-128"/>
                <a:ea typeface="メイリオ" panose="020B0604030504040204" pitchFamily="50" charset="-128"/>
              </a:rPr>
              <a:t>)</a:t>
            </a:r>
            <a:r>
              <a:rPr lang="ja-JP" altLang="en-US" sz="1051" dirty="0" err="1">
                <a:solidFill>
                  <a:prstClr val="black"/>
                </a:solidFill>
                <a:latin typeface="メイリオ" panose="020B0604030504040204" pitchFamily="50" charset="-128"/>
                <a:ea typeface="メイリオ" panose="020B0604030504040204" pitchFamily="50" charset="-128"/>
              </a:rPr>
              <a:t>、</a:t>
            </a:r>
            <a:r>
              <a:rPr lang="ja-JP" altLang="en-US" sz="1051" dirty="0">
                <a:solidFill>
                  <a:prstClr val="black"/>
                </a:solidFill>
                <a:latin typeface="メイリオ" panose="020B0604030504040204" pitchFamily="50" charset="-128"/>
                <a:ea typeface="メイリオ" panose="020B0604030504040204" pitchFamily="50" charset="-128"/>
              </a:rPr>
              <a:t>水力</a:t>
            </a:r>
            <a:r>
              <a:rPr lang="en-US" altLang="ja-JP" sz="1051" dirty="0">
                <a:solidFill>
                  <a:prstClr val="black"/>
                </a:solidFill>
                <a:latin typeface="メイリオ" panose="020B0604030504040204" pitchFamily="50" charset="-128"/>
                <a:ea typeface="メイリオ" panose="020B0604030504040204" pitchFamily="50" charset="-128"/>
              </a:rPr>
              <a:t>(10kW</a:t>
            </a:r>
            <a:r>
              <a:rPr lang="ja-JP" altLang="en-US" sz="1051" dirty="0">
                <a:solidFill>
                  <a:prstClr val="black"/>
                </a:solidFill>
                <a:latin typeface="メイリオ" panose="020B0604030504040204" pitchFamily="50" charset="-128"/>
                <a:ea typeface="メイリオ" panose="020B0604030504040204" pitchFamily="50" charset="-128"/>
              </a:rPr>
              <a:t>以上</a:t>
            </a:r>
            <a:r>
              <a:rPr lang="en-US" altLang="ja-JP" sz="1051" dirty="0">
                <a:solidFill>
                  <a:prstClr val="black"/>
                </a:solidFill>
                <a:latin typeface="メイリオ" panose="020B0604030504040204" pitchFamily="50" charset="-128"/>
                <a:ea typeface="メイリオ" panose="020B0604030504040204" pitchFamily="50" charset="-128"/>
              </a:rPr>
              <a:t>1,000kW</a:t>
            </a:r>
            <a:r>
              <a:rPr lang="ja-JP" altLang="en-US" sz="1051" dirty="0">
                <a:solidFill>
                  <a:prstClr val="black"/>
                </a:solidFill>
                <a:latin typeface="メイリオ" panose="020B0604030504040204" pitchFamily="50" charset="-128"/>
                <a:ea typeface="メイリオ" panose="020B0604030504040204" pitchFamily="50" charset="-128"/>
              </a:rPr>
              <a:t>以下</a:t>
            </a:r>
            <a:r>
              <a:rPr lang="en-US" altLang="ja-JP" sz="1051" dirty="0">
                <a:solidFill>
                  <a:prstClr val="black"/>
                </a:solidFill>
                <a:latin typeface="メイリオ" panose="020B0604030504040204" pitchFamily="50" charset="-128"/>
                <a:ea typeface="メイリオ" panose="020B0604030504040204" pitchFamily="50" charset="-128"/>
              </a:rPr>
              <a:t>)</a:t>
            </a:r>
            <a:r>
              <a:rPr lang="ja-JP" altLang="en-US" sz="1051" dirty="0" err="1">
                <a:solidFill>
                  <a:prstClr val="black"/>
                </a:solidFill>
                <a:latin typeface="メイリオ" panose="020B0604030504040204" pitchFamily="50" charset="-128"/>
                <a:ea typeface="メイリオ" panose="020B0604030504040204" pitchFamily="50" charset="-128"/>
              </a:rPr>
              <a:t>、</a:t>
            </a:r>
            <a:r>
              <a:rPr lang="ja-JP" altLang="en-US" sz="1051" dirty="0">
                <a:solidFill>
                  <a:prstClr val="black"/>
                </a:solidFill>
                <a:latin typeface="メイリオ" panose="020B0604030504040204" pitchFamily="50" charset="-128"/>
                <a:ea typeface="メイリオ" panose="020B0604030504040204" pitchFamily="50" charset="-128"/>
              </a:rPr>
              <a:t>地熱</a:t>
            </a:r>
            <a:r>
              <a:rPr lang="en-US" altLang="ja-JP" sz="1051" dirty="0">
                <a:solidFill>
                  <a:prstClr val="black"/>
                </a:solidFill>
                <a:latin typeface="メイリオ" panose="020B0604030504040204" pitchFamily="50" charset="-128"/>
                <a:ea typeface="メイリオ" panose="020B0604030504040204" pitchFamily="50" charset="-128"/>
              </a:rPr>
              <a:t>(</a:t>
            </a:r>
            <a:r>
              <a:rPr lang="ja-JP" altLang="en-US" sz="1051" dirty="0">
                <a:solidFill>
                  <a:prstClr val="black"/>
                </a:solidFill>
                <a:latin typeface="メイリオ" panose="020B0604030504040204" pitchFamily="50" charset="-128"/>
                <a:ea typeface="メイリオ" panose="020B0604030504040204" pitchFamily="50" charset="-128"/>
              </a:rPr>
              <a:t>温泉熱</a:t>
            </a:r>
            <a:r>
              <a:rPr lang="en-US" altLang="ja-JP" sz="1051" dirty="0">
                <a:solidFill>
                  <a:prstClr val="black"/>
                </a:solidFill>
                <a:latin typeface="メイリオ" panose="020B0604030504040204" pitchFamily="50" charset="-128"/>
                <a:ea typeface="メイリオ" panose="020B0604030504040204" pitchFamily="50" charset="-128"/>
              </a:rPr>
              <a:t>)</a:t>
            </a:r>
            <a:r>
              <a:rPr lang="ja-JP" altLang="en-US" sz="1051" dirty="0" err="1">
                <a:solidFill>
                  <a:prstClr val="black"/>
                </a:solidFill>
                <a:latin typeface="メイリオ" panose="020B0604030504040204" pitchFamily="50" charset="-128"/>
                <a:ea typeface="メイリオ" panose="020B0604030504040204" pitchFamily="50" charset="-128"/>
              </a:rPr>
              <a:t>、</a:t>
            </a:r>
            <a:r>
              <a:rPr lang="ja-JP" altLang="en-US" sz="1051" dirty="0">
                <a:solidFill>
                  <a:prstClr val="black"/>
                </a:solidFill>
                <a:latin typeface="メイリオ" panose="020B0604030504040204" pitchFamily="50" charset="-128"/>
                <a:ea typeface="メイリオ" panose="020B0604030504040204" pitchFamily="50" charset="-128"/>
              </a:rPr>
              <a:t>蓄電池</a:t>
            </a:r>
            <a:endParaRPr lang="en-US" altLang="ja-JP" sz="1051" dirty="0">
              <a:solidFill>
                <a:prstClr val="black"/>
              </a:solidFill>
              <a:latin typeface="メイリオ" panose="020B0604030504040204" pitchFamily="50" charset="-128"/>
              <a:ea typeface="メイリオ" panose="020B0604030504040204" pitchFamily="50" charset="-128"/>
            </a:endParaRPr>
          </a:p>
          <a:p>
            <a:pPr lvl="0">
              <a:defRPr/>
            </a:pPr>
            <a:r>
              <a:rPr lang="en-US" altLang="ja-JP" sz="1051" b="1" dirty="0">
                <a:solidFill>
                  <a:prstClr val="black"/>
                </a:solidFill>
                <a:latin typeface="メイリオ" panose="020B0604030504040204" pitchFamily="50" charset="-128"/>
                <a:ea typeface="メイリオ" panose="020B0604030504040204" pitchFamily="50" charset="-128"/>
              </a:rPr>
              <a:t>※2</a:t>
            </a:r>
            <a:r>
              <a:rPr lang="ja-JP" altLang="en-US" sz="1051" b="1" dirty="0">
                <a:solidFill>
                  <a:prstClr val="black"/>
                </a:solidFill>
                <a:latin typeface="メイリオ" panose="020B0604030504040204" pitchFamily="50" charset="-128"/>
                <a:ea typeface="メイリオ" panose="020B0604030504040204" pitchFamily="50" charset="-128"/>
              </a:rPr>
              <a:t>）</a:t>
            </a:r>
            <a:r>
              <a:rPr lang="en-US" altLang="ja-JP" sz="1051" b="1" dirty="0">
                <a:solidFill>
                  <a:prstClr val="black"/>
                </a:solidFill>
                <a:latin typeface="メイリオ" panose="020B0604030504040204" pitchFamily="50" charset="-128"/>
                <a:ea typeface="メイリオ" panose="020B0604030504040204" pitchFamily="50" charset="-128"/>
              </a:rPr>
              <a:t>【</a:t>
            </a:r>
            <a:r>
              <a:rPr lang="ja-JP" altLang="en-US" sz="1051" b="1" dirty="0">
                <a:solidFill>
                  <a:prstClr val="black"/>
                </a:solidFill>
                <a:latin typeface="メイリオ" panose="020B0604030504040204" pitchFamily="50" charset="-128"/>
                <a:ea typeface="メイリオ" panose="020B0604030504040204" pitchFamily="50" charset="-128"/>
              </a:rPr>
              <a:t>再生可能エネルギー熱利用設備</a:t>
            </a:r>
            <a:r>
              <a:rPr lang="en-US" altLang="ja-JP" sz="1051" b="1" dirty="0">
                <a:solidFill>
                  <a:prstClr val="black"/>
                </a:solidFill>
                <a:latin typeface="メイリオ" panose="020B0604030504040204" pitchFamily="50" charset="-128"/>
                <a:ea typeface="メイリオ" panose="020B0604030504040204" pitchFamily="50" charset="-128"/>
              </a:rPr>
              <a:t>】</a:t>
            </a:r>
          </a:p>
          <a:p>
            <a:pPr lvl="0">
              <a:defRPr/>
            </a:pPr>
            <a:r>
              <a:rPr lang="ja-JP" altLang="en-US" sz="1051" dirty="0">
                <a:solidFill>
                  <a:prstClr val="black"/>
                </a:solidFill>
                <a:latin typeface="メイリオ" panose="020B0604030504040204" pitchFamily="50" charset="-128"/>
                <a:ea typeface="メイリオ" panose="020B0604030504040204" pitchFamily="50" charset="-128"/>
              </a:rPr>
              <a:t>太陽熱</a:t>
            </a:r>
            <a:r>
              <a:rPr lang="en-US" altLang="ja-JP" sz="1051" dirty="0">
                <a:solidFill>
                  <a:prstClr val="black"/>
                </a:solidFill>
                <a:latin typeface="メイリオ" panose="020B0604030504040204" pitchFamily="50" charset="-128"/>
                <a:ea typeface="メイリオ" panose="020B0604030504040204" pitchFamily="50" charset="-128"/>
              </a:rPr>
              <a:t>(10</a:t>
            </a:r>
            <a:r>
              <a:rPr lang="ja-JP" altLang="en-US" sz="1051" dirty="0">
                <a:solidFill>
                  <a:prstClr val="black"/>
                </a:solidFill>
                <a:latin typeface="メイリオ" panose="020B0604030504040204" pitchFamily="50" charset="-128"/>
                <a:ea typeface="メイリオ" panose="020B0604030504040204" pitchFamily="50" charset="-128"/>
              </a:rPr>
              <a:t>㎡以上</a:t>
            </a:r>
            <a:r>
              <a:rPr lang="en-US" altLang="ja-JP" sz="1051" dirty="0">
                <a:solidFill>
                  <a:prstClr val="black"/>
                </a:solidFill>
                <a:latin typeface="メイリオ" panose="020B0604030504040204" pitchFamily="50" charset="-128"/>
                <a:ea typeface="メイリオ" panose="020B0604030504040204" pitchFamily="50" charset="-128"/>
              </a:rPr>
              <a:t>)</a:t>
            </a:r>
            <a:r>
              <a:rPr lang="ja-JP" altLang="en-US" sz="1051" dirty="0" err="1">
                <a:solidFill>
                  <a:prstClr val="black"/>
                </a:solidFill>
                <a:latin typeface="メイリオ" panose="020B0604030504040204" pitchFamily="50" charset="-128"/>
                <a:ea typeface="メイリオ" panose="020B0604030504040204" pitchFamily="50" charset="-128"/>
              </a:rPr>
              <a:t>、</a:t>
            </a:r>
            <a:r>
              <a:rPr lang="ja-JP" altLang="en-US" sz="1051" dirty="0">
                <a:solidFill>
                  <a:prstClr val="black"/>
                </a:solidFill>
                <a:latin typeface="メイリオ" panose="020B0604030504040204" pitchFamily="50" charset="-128"/>
                <a:ea typeface="メイリオ" panose="020B0604030504040204" pitchFamily="50" charset="-128"/>
              </a:rPr>
              <a:t>地熱</a:t>
            </a:r>
            <a:r>
              <a:rPr lang="en-US" altLang="ja-JP" sz="1051" dirty="0">
                <a:solidFill>
                  <a:prstClr val="black"/>
                </a:solidFill>
                <a:latin typeface="メイリオ" panose="020B0604030504040204" pitchFamily="50" charset="-128"/>
                <a:ea typeface="メイリオ" panose="020B0604030504040204" pitchFamily="50" charset="-128"/>
              </a:rPr>
              <a:t>(</a:t>
            </a:r>
            <a:r>
              <a:rPr lang="ja-JP" altLang="en-US" sz="1051" dirty="0">
                <a:solidFill>
                  <a:prstClr val="black"/>
                </a:solidFill>
                <a:latin typeface="メイリオ" panose="020B0604030504040204" pitchFamily="50" charset="-128"/>
                <a:ea typeface="メイリオ" panose="020B0604030504040204" pitchFamily="50" charset="-128"/>
              </a:rPr>
              <a:t>温泉熱</a:t>
            </a:r>
            <a:r>
              <a:rPr lang="en-US" altLang="ja-JP" sz="1051" dirty="0">
                <a:solidFill>
                  <a:prstClr val="black"/>
                </a:solidFill>
                <a:latin typeface="メイリオ" panose="020B0604030504040204" pitchFamily="50" charset="-128"/>
                <a:ea typeface="メイリオ" panose="020B0604030504040204" pitchFamily="50" charset="-128"/>
              </a:rPr>
              <a:t>)</a:t>
            </a:r>
            <a:r>
              <a:rPr lang="ja-JP" altLang="en-US" sz="1051" dirty="0" err="1">
                <a:solidFill>
                  <a:prstClr val="black"/>
                </a:solidFill>
                <a:latin typeface="メイリオ" panose="020B0604030504040204" pitchFamily="50" charset="-128"/>
                <a:ea typeface="メイリオ" panose="020B0604030504040204" pitchFamily="50" charset="-128"/>
              </a:rPr>
              <a:t>、</a:t>
            </a:r>
            <a:r>
              <a:rPr lang="ja-JP" altLang="en-US" sz="1051" dirty="0">
                <a:solidFill>
                  <a:prstClr val="black"/>
                </a:solidFill>
                <a:latin typeface="メイリオ" panose="020B0604030504040204" pitchFamily="50" charset="-128"/>
                <a:ea typeface="メイリオ" panose="020B0604030504040204" pitchFamily="50" charset="-128"/>
              </a:rPr>
              <a:t>地中熱、バイオマス</a:t>
            </a:r>
            <a:r>
              <a:rPr lang="en-US" altLang="ja-JP" sz="1051" dirty="0">
                <a:solidFill>
                  <a:prstClr val="black"/>
                </a:solidFill>
                <a:latin typeface="メイリオ" panose="020B0604030504040204" pitchFamily="50" charset="-128"/>
                <a:ea typeface="メイリオ" panose="020B0604030504040204" pitchFamily="50" charset="-128"/>
              </a:rPr>
              <a:t>(</a:t>
            </a:r>
            <a:r>
              <a:rPr lang="ja-JP" altLang="en-US" sz="1051" dirty="0">
                <a:solidFill>
                  <a:prstClr val="black"/>
                </a:solidFill>
                <a:latin typeface="メイリオ" panose="020B0604030504040204" pitchFamily="50" charset="-128"/>
                <a:ea typeface="メイリオ" panose="020B0604030504040204" pitchFamily="50" charset="-128"/>
              </a:rPr>
              <a:t>依存率</a:t>
            </a:r>
            <a:r>
              <a:rPr lang="en-US" altLang="ja-JP" sz="1051" dirty="0">
                <a:solidFill>
                  <a:prstClr val="black"/>
                </a:solidFill>
                <a:latin typeface="メイリオ" panose="020B0604030504040204" pitchFamily="50" charset="-128"/>
                <a:ea typeface="メイリオ" panose="020B0604030504040204" pitchFamily="50" charset="-128"/>
              </a:rPr>
              <a:t>60%</a:t>
            </a:r>
            <a:r>
              <a:rPr lang="ja-JP" altLang="en-US" sz="1051" dirty="0">
                <a:solidFill>
                  <a:prstClr val="black"/>
                </a:solidFill>
                <a:latin typeface="メイリオ" panose="020B0604030504040204" pitchFamily="50" charset="-128"/>
                <a:ea typeface="メイリオ" panose="020B0604030504040204" pitchFamily="50" charset="-128"/>
              </a:rPr>
              <a:t>以上</a:t>
            </a:r>
            <a:r>
              <a:rPr lang="en-US" altLang="ja-JP" sz="1051" dirty="0">
                <a:solidFill>
                  <a:prstClr val="black"/>
                </a:solidFill>
                <a:latin typeface="メイリオ" panose="020B0604030504040204" pitchFamily="50" charset="-128"/>
                <a:ea typeface="メイリオ" panose="020B0604030504040204" pitchFamily="50" charset="-128"/>
              </a:rPr>
              <a:t>)</a:t>
            </a:r>
            <a:r>
              <a:rPr lang="ja-JP" altLang="en-US" sz="1051" dirty="0" err="1">
                <a:solidFill>
                  <a:prstClr val="black"/>
                </a:solidFill>
                <a:latin typeface="メイリオ" panose="020B0604030504040204" pitchFamily="50" charset="-128"/>
                <a:ea typeface="メイリオ" panose="020B0604030504040204" pitchFamily="50" charset="-128"/>
              </a:rPr>
              <a:t>、</a:t>
            </a:r>
            <a:r>
              <a:rPr lang="ja-JP" altLang="en-US" sz="1051" dirty="0">
                <a:solidFill>
                  <a:prstClr val="black"/>
                </a:solidFill>
                <a:latin typeface="メイリオ" panose="020B0604030504040204" pitchFamily="50" charset="-128"/>
                <a:ea typeface="メイリオ" panose="020B0604030504040204" pitchFamily="50" charset="-128"/>
              </a:rPr>
              <a:t>温度差</a:t>
            </a:r>
            <a:r>
              <a:rPr lang="en-US" altLang="ja-JP" sz="1051" dirty="0">
                <a:solidFill>
                  <a:prstClr val="black"/>
                </a:solidFill>
                <a:latin typeface="メイリオ" panose="020B0604030504040204" pitchFamily="50" charset="-128"/>
                <a:ea typeface="メイリオ" panose="020B0604030504040204" pitchFamily="50" charset="-128"/>
              </a:rPr>
              <a:t>(0.10GJ/h</a:t>
            </a:r>
            <a:r>
              <a:rPr lang="ja-JP" altLang="en-US" sz="1051" dirty="0">
                <a:solidFill>
                  <a:prstClr val="black"/>
                </a:solidFill>
                <a:latin typeface="メイリオ" panose="020B0604030504040204" pitchFamily="50" charset="-128"/>
                <a:ea typeface="メイリオ" panose="020B0604030504040204" pitchFamily="50" charset="-128"/>
              </a:rPr>
              <a:t>以上</a:t>
            </a:r>
            <a:r>
              <a:rPr lang="en-US" altLang="ja-JP" sz="1051" dirty="0">
                <a:solidFill>
                  <a:prstClr val="black"/>
                </a:solidFill>
                <a:latin typeface="メイリオ" panose="020B0604030504040204" pitchFamily="50" charset="-128"/>
                <a:ea typeface="メイリオ" panose="020B0604030504040204" pitchFamily="50" charset="-128"/>
              </a:rPr>
              <a:t>)</a:t>
            </a:r>
            <a:r>
              <a:rPr lang="ja-JP" altLang="en-US" sz="1051" dirty="0" err="1">
                <a:solidFill>
                  <a:prstClr val="black"/>
                </a:solidFill>
                <a:latin typeface="メイリオ" panose="020B0604030504040204" pitchFamily="50" charset="-128"/>
                <a:ea typeface="メイリオ" panose="020B0604030504040204" pitchFamily="50" charset="-128"/>
              </a:rPr>
              <a:t>、</a:t>
            </a:r>
            <a:r>
              <a:rPr lang="ja-JP" altLang="en-US" sz="1051" dirty="0">
                <a:solidFill>
                  <a:prstClr val="black"/>
                </a:solidFill>
                <a:latin typeface="メイリオ" panose="020B0604030504040204" pitchFamily="50" charset="-128"/>
                <a:ea typeface="メイリオ" panose="020B0604030504040204" pitchFamily="50" charset="-128"/>
              </a:rPr>
              <a:t>雪氷熱、バイオマス燃料製造</a:t>
            </a:r>
            <a:r>
              <a:rPr lang="en-US" altLang="ja-JP" sz="1051" dirty="0">
                <a:solidFill>
                  <a:prstClr val="black"/>
                </a:solidFill>
                <a:latin typeface="メイリオ" panose="020B0604030504040204" pitchFamily="50" charset="-128"/>
                <a:ea typeface="メイリオ" panose="020B0604030504040204" pitchFamily="50" charset="-128"/>
              </a:rPr>
              <a:t>(</a:t>
            </a:r>
            <a:r>
              <a:rPr lang="ja-JP" altLang="en-US" sz="1051" dirty="0">
                <a:solidFill>
                  <a:prstClr val="black"/>
                </a:solidFill>
                <a:latin typeface="メイリオ" panose="020B0604030504040204" pitchFamily="50" charset="-128"/>
                <a:ea typeface="メイリオ" panose="020B0604030504040204" pitchFamily="50" charset="-128"/>
              </a:rPr>
              <a:t>依存率</a:t>
            </a:r>
            <a:r>
              <a:rPr lang="en-US" altLang="ja-JP" sz="1051" dirty="0">
                <a:solidFill>
                  <a:prstClr val="black"/>
                </a:solidFill>
                <a:latin typeface="メイリオ" panose="020B0604030504040204" pitchFamily="50" charset="-128"/>
                <a:ea typeface="メイリオ" panose="020B0604030504040204" pitchFamily="50" charset="-128"/>
              </a:rPr>
              <a:t>60%</a:t>
            </a:r>
            <a:r>
              <a:rPr lang="ja-JP" altLang="en-US" sz="1051" dirty="0">
                <a:solidFill>
                  <a:prstClr val="black"/>
                </a:solidFill>
                <a:latin typeface="メイリオ" panose="020B0604030504040204" pitchFamily="50" charset="-128"/>
                <a:ea typeface="メイリオ" panose="020B0604030504040204" pitchFamily="50" charset="-128"/>
              </a:rPr>
              <a:t>以上</a:t>
            </a:r>
            <a:r>
              <a:rPr lang="en-US" altLang="ja-JP" sz="1051" dirty="0">
                <a:solidFill>
                  <a:prstClr val="black"/>
                </a:solidFill>
                <a:latin typeface="メイリオ" panose="020B0604030504040204" pitchFamily="50" charset="-128"/>
                <a:ea typeface="メイリオ" panose="020B0604030504040204" pitchFamily="50" charset="-128"/>
              </a:rPr>
              <a:t>)</a:t>
            </a:r>
            <a:endParaRPr lang="ja-JP" altLang="en-US" sz="1051" dirty="0">
              <a:solidFill>
                <a:prstClr val="black"/>
              </a:solidFill>
              <a:latin typeface="メイリオ" panose="020B0604030504040204" pitchFamily="50" charset="-128"/>
              <a:ea typeface="メイリオ" panose="020B0604030504040204" pitchFamily="50" charset="-128"/>
            </a:endParaRPr>
          </a:p>
        </p:txBody>
      </p:sp>
      <p:sp>
        <p:nvSpPr>
          <p:cNvPr id="6" name="タイトル 1"/>
          <p:cNvSpPr>
            <a:spLocks noGrp="1"/>
          </p:cNvSpPr>
          <p:nvPr>
            <p:ph type="title"/>
          </p:nvPr>
        </p:nvSpPr>
        <p:spPr>
          <a:xfrm>
            <a:off x="1588" y="-6115"/>
            <a:ext cx="9899650" cy="555718"/>
          </a:xfrm>
        </p:spPr>
        <p:txBody>
          <a:bodyPr/>
          <a:lstStyle/>
          <a:p>
            <a:pPr>
              <a:lnSpc>
                <a:spcPts val="2499"/>
              </a:lnSpc>
            </a:pPr>
            <a:r>
              <a:rPr lang="zh-TW" altLang="en-US" sz="2799" b="1" dirty="0">
                <a:latin typeface="メイリオ" panose="020B0604030504040204" pitchFamily="50" charset="-128"/>
                <a:ea typeface="メイリオ" panose="020B0604030504040204" pitchFamily="50" charset="-128"/>
              </a:rPr>
              <a:t>補助</a:t>
            </a:r>
            <a:r>
              <a:rPr lang="ja-JP" altLang="en-US" sz="2799" b="1" dirty="0">
                <a:latin typeface="メイリオ" panose="020B0604030504040204" pitchFamily="50" charset="-128"/>
                <a:ea typeface="メイリオ" panose="020B0604030504040204" pitchFamily="50" charset="-128"/>
              </a:rPr>
              <a:t>金の使い道と補助度合い①</a:t>
            </a:r>
            <a:r>
              <a:rPr lang="en-US" altLang="ja-JP" sz="1999" b="1" u="sng" dirty="0">
                <a:solidFill>
                  <a:srgbClr val="FF0000"/>
                </a:solidFill>
                <a:latin typeface="メイリオ" panose="020B0604030504040204" pitchFamily="50" charset="-128"/>
                <a:ea typeface="メイリオ" panose="020B0604030504040204" pitchFamily="50" charset="-128"/>
              </a:rPr>
              <a:t>※</a:t>
            </a:r>
            <a:r>
              <a:rPr lang="ja-JP" altLang="en-US" sz="1999" b="1" u="sng" dirty="0">
                <a:solidFill>
                  <a:srgbClr val="FF0000"/>
                </a:solidFill>
                <a:latin typeface="メイリオ" panose="020B0604030504040204" pitchFamily="50" charset="-128"/>
                <a:ea typeface="メイリオ" panose="020B0604030504040204" pitchFamily="50" charset="-128"/>
              </a:rPr>
              <a:t>下線部が平成</a:t>
            </a:r>
            <a:r>
              <a:rPr lang="en-US" altLang="ja-JP" sz="1999" b="1" u="sng" dirty="0">
                <a:solidFill>
                  <a:srgbClr val="FF0000"/>
                </a:solidFill>
                <a:latin typeface="メイリオ" panose="020B0604030504040204" pitchFamily="50" charset="-128"/>
                <a:ea typeface="メイリオ" panose="020B0604030504040204" pitchFamily="50" charset="-128"/>
              </a:rPr>
              <a:t>30</a:t>
            </a:r>
            <a:r>
              <a:rPr lang="ja-JP" altLang="en-US" sz="1999" b="1" u="sng" dirty="0">
                <a:solidFill>
                  <a:srgbClr val="FF0000"/>
                </a:solidFill>
                <a:latin typeface="メイリオ" panose="020B0604030504040204" pitchFamily="50" charset="-128"/>
                <a:ea typeface="メイリオ" panose="020B0604030504040204" pitchFamily="50" charset="-128"/>
              </a:rPr>
              <a:t>年度追加・改正部分</a:t>
            </a:r>
            <a:endParaRPr lang="ja-JP" altLang="en-US" sz="3599" b="1" u="sng" dirty="0">
              <a:solidFill>
                <a:srgbClr val="FF0000"/>
              </a:solidFill>
              <a:latin typeface="メイリオ" panose="020B0604030504040204" pitchFamily="50" charset="-128"/>
              <a:ea typeface="メイリオ" panose="020B0604030504040204" pitchFamily="50" charset="-128"/>
            </a:endParaRPr>
          </a:p>
        </p:txBody>
      </p:sp>
      <p:sp>
        <p:nvSpPr>
          <p:cNvPr id="5" name="ページ番号"/>
          <p:cNvSpPr txBox="1">
            <a:spLocks/>
          </p:cNvSpPr>
          <p:nvPr/>
        </p:nvSpPr>
        <p:spPr>
          <a:xfrm>
            <a:off x="9394637" y="6522208"/>
            <a:ext cx="629798" cy="370681"/>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2399"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9149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33662" y="774121"/>
          <a:ext cx="9846441" cy="5727840"/>
        </p:xfrm>
        <a:graphic>
          <a:graphicData uri="http://schemas.openxmlformats.org/drawingml/2006/table">
            <a:tbl>
              <a:tblPr firstRow="1" bandRow="1">
                <a:tableStyleId>{5C22544A-7EE6-4342-B048-85BDC9FD1C3A}</a:tableStyleId>
              </a:tblPr>
              <a:tblGrid>
                <a:gridCol w="2146969">
                  <a:extLst>
                    <a:ext uri="{9D8B030D-6E8A-4147-A177-3AD203B41FA5}">
                      <a16:colId xmlns:a16="http://schemas.microsoft.com/office/drawing/2014/main" val="3667143617"/>
                    </a:ext>
                  </a:extLst>
                </a:gridCol>
                <a:gridCol w="3701977">
                  <a:extLst>
                    <a:ext uri="{9D8B030D-6E8A-4147-A177-3AD203B41FA5}">
                      <a16:colId xmlns:a16="http://schemas.microsoft.com/office/drawing/2014/main" val="265961560"/>
                    </a:ext>
                  </a:extLst>
                </a:gridCol>
                <a:gridCol w="1555200">
                  <a:extLst>
                    <a:ext uri="{9D8B030D-6E8A-4147-A177-3AD203B41FA5}">
                      <a16:colId xmlns:a16="http://schemas.microsoft.com/office/drawing/2014/main" val="2945999223"/>
                    </a:ext>
                  </a:extLst>
                </a:gridCol>
                <a:gridCol w="2442295">
                  <a:extLst>
                    <a:ext uri="{9D8B030D-6E8A-4147-A177-3AD203B41FA5}">
                      <a16:colId xmlns:a16="http://schemas.microsoft.com/office/drawing/2014/main" val="252077792"/>
                    </a:ext>
                  </a:extLst>
                </a:gridCol>
              </a:tblGrid>
              <a:tr h="3656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bg1"/>
                          </a:solidFill>
                          <a:latin typeface="メイリオ" panose="020B0604030504040204" pitchFamily="50" charset="-128"/>
                          <a:ea typeface="メイリオ" panose="020B0604030504040204" pitchFamily="50" charset="-128"/>
                        </a:rPr>
                        <a:t>事業メニュー</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solidFill>
                            <a:schemeClr val="bg1"/>
                          </a:solidFill>
                          <a:latin typeface="メイリオ" panose="020B0604030504040204" pitchFamily="50" charset="-128"/>
                          <a:ea typeface="メイリオ" panose="020B0604030504040204" pitchFamily="50" charset="-128"/>
                        </a:rPr>
                        <a:t>事業概要</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solidFill>
                            <a:schemeClr val="bg1"/>
                          </a:solidFill>
                          <a:latin typeface="メイリオ" panose="020B0604030504040204" pitchFamily="50" charset="-128"/>
                          <a:ea typeface="メイリオ" panose="020B0604030504040204" pitchFamily="50" charset="-128"/>
                        </a:rPr>
                        <a:t>補助対象者</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solidFill>
                            <a:schemeClr val="bg1"/>
                          </a:solidFill>
                          <a:latin typeface="メイリオ" panose="020B0604030504040204" pitchFamily="50" charset="-128"/>
                          <a:ea typeface="メイリオ" panose="020B0604030504040204" pitchFamily="50" charset="-128"/>
                        </a:rPr>
                        <a:t>補助率</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9426379"/>
                  </a:ext>
                </a:extLst>
              </a:tr>
              <a:tr h="1310162">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⑤熱利用設備を活用した余熱有効利用化事業</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600" kern="1200" dirty="0">
                          <a:solidFill>
                            <a:schemeClr val="tx1"/>
                          </a:solidFill>
                          <a:effectLst/>
                          <a:latin typeface="メイリオ" panose="020B0604030504040204" pitchFamily="50" charset="-128"/>
                          <a:ea typeface="メイリオ" panose="020B0604030504040204" pitchFamily="50" charset="-128"/>
                          <a:cs typeface="+mn-cs"/>
                        </a:rPr>
                        <a:t>バイオマス等の既存再生可能エネルギー熱利用設備の余剰熱</a:t>
                      </a:r>
                      <a:r>
                        <a:rPr kumimoji="1" lang="ja-JP" altLang="en-US" sz="1600" dirty="0">
                          <a:solidFill>
                            <a:schemeClr val="tx1"/>
                          </a:solidFill>
                          <a:latin typeface="メイリオ" panose="020B0604030504040204" pitchFamily="50" charset="-128"/>
                          <a:ea typeface="メイリオ" panose="020B0604030504040204" pitchFamily="50" charset="-128"/>
                        </a:rPr>
                        <a:t>を有効利用し、地域に面的な熱供給を行う場合において、熱供給範囲の拡大に必要な導管等の設備の導入を行う事業</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地方公共団体</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rPr>
                        <a:t>非営利法人等</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88900"/>
                      <a:r>
                        <a:rPr kumimoji="1" lang="ja-JP" altLang="en-US" sz="1600" dirty="0">
                          <a:latin typeface="メイリオ" panose="020B0604030504040204" pitchFamily="50" charset="-128"/>
                          <a:ea typeface="メイリオ" panose="020B0604030504040204" pitchFamily="50" charset="-128"/>
                          <a:cs typeface="Meiryo UI" panose="020B0604030504040204" pitchFamily="50" charset="-128"/>
                        </a:rPr>
                        <a:t>・政令指定都市以外の市町村</a:t>
                      </a:r>
                      <a:r>
                        <a:rPr kumimoji="1" lang="en-US" altLang="ja-JP" sz="1600" dirty="0">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600" dirty="0">
                          <a:latin typeface="メイリオ" panose="020B0604030504040204" pitchFamily="50" charset="-128"/>
                          <a:ea typeface="メイリオ" panose="020B0604030504040204" pitchFamily="50" charset="-128"/>
                          <a:cs typeface="Meiryo UI" panose="020B0604030504040204" pitchFamily="50" charset="-128"/>
                        </a:rPr>
                        <a:t>地方公共団体の組合を含む。特別区を除く</a:t>
                      </a:r>
                      <a:r>
                        <a:rPr kumimoji="1" lang="en-US" altLang="ja-JP" sz="1600" dirty="0">
                          <a:latin typeface="メイリオ" panose="020B0604030504040204" pitchFamily="50" charset="-128"/>
                          <a:ea typeface="メイリオ" panose="020B0604030504040204" pitchFamily="50" charset="-128"/>
                          <a:cs typeface="Meiryo UI" panose="020B0604030504040204" pitchFamily="50" charset="-128"/>
                        </a:rPr>
                        <a:t>):2/3</a:t>
                      </a:r>
                    </a:p>
                    <a:p>
                      <a:r>
                        <a:rPr kumimoji="1" lang="ja-JP" altLang="en-US" sz="1600" dirty="0">
                          <a:latin typeface="メイリオ" panose="020B0604030504040204" pitchFamily="50" charset="-128"/>
                          <a:ea typeface="メイリオ" panose="020B0604030504040204" pitchFamily="50" charset="-128"/>
                          <a:cs typeface="Meiryo UI" panose="020B0604030504040204" pitchFamily="50" charset="-128"/>
                        </a:rPr>
                        <a:t>・上記以外の者</a:t>
                      </a:r>
                      <a:r>
                        <a:rPr kumimoji="1" lang="en-US" altLang="ja-JP" sz="1600" dirty="0">
                          <a:latin typeface="メイリオ" panose="020B0604030504040204" pitchFamily="50" charset="-128"/>
                          <a:ea typeface="メイリオ" panose="020B0604030504040204" pitchFamily="50" charset="-128"/>
                          <a:cs typeface="Meiryo UI" panose="020B0604030504040204" pitchFamily="50" charset="-128"/>
                        </a:rPr>
                        <a:t>:1/2</a:t>
                      </a:r>
                      <a:endParaRPr kumimoji="1" lang="ja-JP" altLang="en-US" sz="1600" dirty="0">
                        <a:latin typeface="メイリオ" panose="020B0604030504040204" pitchFamily="50" charset="-128"/>
                        <a:ea typeface="メイリオ" panose="020B0604030504040204" pitchFamily="50" charset="-128"/>
                        <a:cs typeface="Meiryo UI" panose="020B0604030504040204" pitchFamily="50" charset="-128"/>
                      </a:endParaRPr>
                    </a:p>
                  </a:txBody>
                  <a:tcPr marL="84380" marR="84380"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39844"/>
                  </a:ext>
                </a:extLst>
              </a:tr>
              <a:tr h="1303188">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⑥再生可能エネルギー事業者支援事業費（経産省連携事業）</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民間事業者において、再生可能エネルギー発電設備、</a:t>
                      </a:r>
                      <a:r>
                        <a:rPr kumimoji="1" lang="ja-JP" altLang="en-US" sz="1600" u="sng" dirty="0">
                          <a:solidFill>
                            <a:schemeClr val="tx1"/>
                          </a:solidFill>
                          <a:latin typeface="メイリオ" panose="020B0604030504040204" pitchFamily="50" charset="-128"/>
                          <a:ea typeface="メイリオ" panose="020B0604030504040204" pitchFamily="50" charset="-128"/>
                        </a:rPr>
                        <a:t>温泉熱利用設備</a:t>
                      </a:r>
                      <a:r>
                        <a:rPr kumimoji="1" lang="ja-JP" altLang="en-US" sz="1600" dirty="0">
                          <a:solidFill>
                            <a:schemeClr val="tx1"/>
                          </a:solidFill>
                          <a:latin typeface="メイリオ" panose="020B0604030504040204" pitchFamily="50" charset="-128"/>
                          <a:ea typeface="メイリオ" panose="020B0604030504040204" pitchFamily="50" charset="-128"/>
                        </a:rPr>
                        <a:t>の導入を行う事業</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民間事業者</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indent="-174625"/>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r>
                        <a:rPr kumimoji="1" lang="zh-TW"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太陽光発電設備</a:t>
                      </a:r>
                      <a:r>
                        <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:1/3(</a:t>
                      </a: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上限あり</a:t>
                      </a:r>
                      <a:r>
                        <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p>
                    <a:p>
                      <a:pPr marL="88900" marR="0" lvl="0" indent="-88900" algn="l" defTabSz="914126"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r>
                        <a:rPr kumimoji="1" lang="zh-TW"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太陽光発電</a:t>
                      </a: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以外の</a:t>
                      </a:r>
                      <a:r>
                        <a:rPr kumimoji="1" lang="zh-TW"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設備</a:t>
                      </a:r>
                      <a:r>
                        <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:1/3</a:t>
                      </a:r>
                      <a:r>
                        <a:rPr kumimoji="1" lang="ja-JP" altLang="en-US" sz="1600" dirty="0" err="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r>
                        <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1/2</a:t>
                      </a:r>
                      <a:r>
                        <a:rPr kumimoji="1" lang="ja-JP" altLang="en-US" sz="1600" dirty="0" err="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r>
                        <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2/3(</a:t>
                      </a: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設備ごとに異なる</a:t>
                      </a:r>
                      <a:r>
                        <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84380" marR="84380"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9135568"/>
                  </a:ext>
                </a:extLst>
              </a:tr>
              <a:tr h="822638">
                <a:tc rowSpan="2">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u="sng" dirty="0">
                          <a:solidFill>
                            <a:schemeClr val="tx1"/>
                          </a:solidFill>
                          <a:latin typeface="メイリオ" panose="020B0604030504040204" pitchFamily="50" charset="-128"/>
                          <a:ea typeface="メイリオ" panose="020B0604030504040204" pitchFamily="50" charset="-128"/>
                        </a:rPr>
                        <a:t>⑦再生可能エネルギーシェアリングモデルシステム構築事業（農水省連携事業）</a:t>
                      </a:r>
                      <a:r>
                        <a:rPr kumimoji="1" lang="ja-JP" altLang="en-US" sz="1600" u="sng"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施策番号：</a:t>
                      </a:r>
                      <a:r>
                        <a:rPr kumimoji="1" lang="en-US" altLang="ja-JP" sz="1600" u="sng"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44</a:t>
                      </a:r>
                      <a:endParaRPr kumimoji="1" lang="ja-JP" altLang="en-US" sz="1600" u="sng"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u="sng" dirty="0">
                          <a:solidFill>
                            <a:schemeClr val="tx1"/>
                          </a:solidFill>
                          <a:latin typeface="メイリオ" panose="020B0604030504040204" pitchFamily="50" charset="-128"/>
                          <a:ea typeface="メイリオ" panose="020B0604030504040204" pitchFamily="50" charset="-128"/>
                        </a:rPr>
                        <a:t>ア．営農地において、再生可能エネルギー発電設備等の導入に係る調査・計画策定を行う事業</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D0D8E8"/>
                    </a:solidFill>
                  </a:tcPr>
                </a:tc>
                <a:tc rowSpan="2">
                  <a:txBody>
                    <a:bodyPr/>
                    <a:lstStyle/>
                    <a:p>
                      <a:r>
                        <a:rPr kumimoji="1" lang="ja-JP" altLang="en-US" sz="1600" u="sng" dirty="0">
                          <a:solidFill>
                            <a:schemeClr val="tx1"/>
                          </a:solidFill>
                          <a:latin typeface="メイリオ" panose="020B0604030504040204" pitchFamily="50" charset="-128"/>
                          <a:ea typeface="メイリオ" panose="020B0604030504040204" pitchFamily="50" charset="-128"/>
                        </a:rPr>
                        <a:t>地方公共団体</a:t>
                      </a:r>
                      <a:endParaRPr kumimoji="1" lang="en-US" altLang="ja-JP" sz="1600" u="sng" dirty="0">
                        <a:solidFill>
                          <a:schemeClr val="tx1"/>
                        </a:solidFill>
                        <a:latin typeface="メイリオ" panose="020B0604030504040204" pitchFamily="50" charset="-128"/>
                        <a:ea typeface="メイリオ" panose="020B0604030504040204" pitchFamily="50" charset="-128"/>
                      </a:endParaRPr>
                    </a:p>
                    <a:p>
                      <a:r>
                        <a:rPr kumimoji="1" lang="ja-JP" altLang="en-US" sz="1600" u="sng" dirty="0">
                          <a:solidFill>
                            <a:schemeClr val="tx1"/>
                          </a:solidFill>
                          <a:latin typeface="メイリオ" panose="020B0604030504040204" pitchFamily="50" charset="-128"/>
                          <a:ea typeface="メイリオ" panose="020B0604030504040204" pitchFamily="50" charset="-128"/>
                        </a:rPr>
                        <a:t>農業者</a:t>
                      </a:r>
                      <a:endParaRPr kumimoji="1" lang="en-US" altLang="ja-JP" sz="1600" u="sng" dirty="0">
                        <a:solidFill>
                          <a:schemeClr val="tx1"/>
                        </a:solidFill>
                        <a:latin typeface="メイリオ" panose="020B0604030504040204" pitchFamily="50" charset="-128"/>
                        <a:ea typeface="メイリオ" panose="020B0604030504040204" pitchFamily="50" charset="-128"/>
                      </a:endParaRPr>
                    </a:p>
                    <a:p>
                      <a:r>
                        <a:rPr kumimoji="1" lang="ja-JP" altLang="en-US" sz="1600" u="sng" dirty="0">
                          <a:solidFill>
                            <a:schemeClr val="tx1"/>
                          </a:solidFill>
                          <a:latin typeface="メイリオ" panose="020B0604030504040204" pitchFamily="50" charset="-128"/>
                          <a:ea typeface="メイリオ" panose="020B0604030504040204" pitchFamily="50" charset="-128"/>
                        </a:rPr>
                        <a:t>民間事業者等</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r>
                        <a:rPr kumimoji="1" lang="ja-JP" altLang="en-US" sz="1600" u="sng" dirty="0">
                          <a:solidFill>
                            <a:schemeClr val="tx1"/>
                          </a:solidFill>
                          <a:latin typeface="メイリオ" panose="020B0604030504040204" pitchFamily="50" charset="-128"/>
                          <a:ea typeface="メイリオ" panose="020B0604030504040204" pitchFamily="50" charset="-128"/>
                        </a:rPr>
                        <a:t>定額（上限</a:t>
                      </a:r>
                      <a:r>
                        <a:rPr kumimoji="1" lang="en-US" altLang="ja-JP" sz="1600" u="sng" dirty="0">
                          <a:solidFill>
                            <a:schemeClr val="tx1"/>
                          </a:solidFill>
                          <a:latin typeface="メイリオ" panose="020B0604030504040204" pitchFamily="50" charset="-128"/>
                          <a:ea typeface="メイリオ" panose="020B0604030504040204" pitchFamily="50" charset="-128"/>
                        </a:rPr>
                        <a:t>1,000</a:t>
                      </a:r>
                      <a:r>
                        <a:rPr kumimoji="1" lang="ja-JP" altLang="en-US" sz="1600" u="sng" dirty="0">
                          <a:solidFill>
                            <a:schemeClr val="tx1"/>
                          </a:solidFill>
                          <a:latin typeface="メイリオ" panose="020B0604030504040204" pitchFamily="50" charset="-128"/>
                          <a:ea typeface="メイリオ" panose="020B0604030504040204" pitchFamily="50" charset="-128"/>
                        </a:rPr>
                        <a:t>万円）</a:t>
                      </a:r>
                    </a:p>
                  </a:txBody>
                  <a:tcPr marL="84380" marR="84380"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D0D8E8"/>
                    </a:solidFill>
                  </a:tcPr>
                </a:tc>
                <a:extLst>
                  <a:ext uri="{0D108BD9-81ED-4DB2-BD59-A6C34878D82A}">
                    <a16:rowId xmlns:a16="http://schemas.microsoft.com/office/drawing/2014/main" val="1744953640"/>
                  </a:ext>
                </a:extLst>
              </a:tr>
              <a:tr h="614668">
                <a:tc vMerge="1">
                  <a:txBody>
                    <a:bodyPr/>
                    <a:lstStyle/>
                    <a:p>
                      <a:endParaRPr kumimoji="1" lang="ja-JP" altLang="en-US"/>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1" lang="ja-JP" altLang="en-US" sz="1600" u="sng" dirty="0">
                          <a:solidFill>
                            <a:schemeClr val="tx1"/>
                          </a:solidFill>
                          <a:latin typeface="メイリオ" panose="020B0604030504040204" pitchFamily="50" charset="-128"/>
                          <a:ea typeface="メイリオ" panose="020B0604030504040204" pitchFamily="50" charset="-128"/>
                        </a:rPr>
                        <a:t>イ．営農地において、再生可能エネルギー発電設備等の導入を行う事業</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vMerge="1">
                  <a:txBody>
                    <a:bodyPr/>
                    <a:lstStyle/>
                    <a:p>
                      <a:endParaRPr kumimoji="1" lang="ja-JP" altLang="en-US"/>
                    </a:p>
                  </a:txBody>
                  <a:tcPr/>
                </a:tc>
                <a:tc>
                  <a:txBody>
                    <a:bodyPr/>
                    <a:lstStyle/>
                    <a:p>
                      <a:pPr marL="88900" marR="0" lvl="0" indent="-88900" algn="l" defTabSz="914126" rtl="0" eaLnBrk="1" fontAlgn="auto" latinLnBrk="0" hangingPunct="1">
                        <a:lnSpc>
                          <a:spcPct val="100000"/>
                        </a:lnSpc>
                        <a:spcBef>
                          <a:spcPts val="0"/>
                        </a:spcBef>
                        <a:spcAft>
                          <a:spcPts val="0"/>
                        </a:spcAft>
                        <a:buClrTx/>
                        <a:buSzTx/>
                        <a:buFontTx/>
                        <a:buNone/>
                        <a:tabLst/>
                        <a:defRPr/>
                      </a:pPr>
                      <a:r>
                        <a:rPr kumimoji="1" lang="ja-JP" altLang="en-US" sz="1600" u="sng"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１／２</a:t>
                      </a:r>
                      <a:endParaRPr kumimoji="1" lang="en-US" altLang="ja-JP" sz="1600" u="sng"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84380" marR="84380"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534512753"/>
                  </a:ext>
                </a:extLst>
              </a:tr>
              <a:tr h="1310162">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u="sng" dirty="0">
                          <a:solidFill>
                            <a:schemeClr val="tx1"/>
                          </a:solidFill>
                          <a:latin typeface="メイリオ" panose="020B0604030504040204" pitchFamily="50" charset="-128"/>
                          <a:ea typeface="メイリオ" panose="020B0604030504040204" pitchFamily="50" charset="-128"/>
                        </a:rPr>
                        <a:t>⑧蓄電・蓄熱等の活用による再生可能エネルギー自家消費推進事業</a:t>
                      </a:r>
                      <a:endParaRPr kumimoji="1" lang="en-US" altLang="ja-JP" sz="1600" u="sng" dirty="0">
                        <a:solidFill>
                          <a:schemeClr val="tx1"/>
                        </a:solidFill>
                        <a:latin typeface="メイリオ" panose="020B0604030504040204" pitchFamily="50" charset="-128"/>
                        <a:ea typeface="メイリオ"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u="sng"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施策番号：</a:t>
                      </a:r>
                      <a:r>
                        <a:rPr kumimoji="1" lang="en-US" altLang="ja-JP" sz="1600" u="sng"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9</a:t>
                      </a:r>
                      <a:endParaRPr kumimoji="1" lang="ja-JP" altLang="en-US" sz="1600" u="sng"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r>
                        <a:rPr kumimoji="1" lang="ja-JP" altLang="en-US" sz="1600" u="sng" dirty="0">
                          <a:solidFill>
                            <a:schemeClr val="tx1"/>
                          </a:solidFill>
                          <a:latin typeface="メイリオ" panose="020B0604030504040204" pitchFamily="50" charset="-128"/>
                          <a:ea typeface="メイリオ" panose="020B0604030504040204" pitchFamily="50" charset="-128"/>
                        </a:rPr>
                        <a:t>オフグリッド型の離島以外の地域において、蓄エネルギー設備、ＥＭＳ、電気自動車充電設備の導入を行う事業</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r>
                        <a:rPr kumimoji="1" lang="ja-JP" altLang="en-US" sz="1600" u="sng" dirty="0">
                          <a:solidFill>
                            <a:schemeClr val="tx1"/>
                          </a:solidFill>
                          <a:latin typeface="メイリオ" panose="020B0604030504040204" pitchFamily="50" charset="-128"/>
                          <a:ea typeface="メイリオ" panose="020B0604030504040204" pitchFamily="50" charset="-128"/>
                        </a:rPr>
                        <a:t>地方公共団体</a:t>
                      </a:r>
                      <a:endParaRPr kumimoji="1" lang="en-US" altLang="ja-JP" sz="1600" u="sng" dirty="0">
                        <a:solidFill>
                          <a:schemeClr val="tx1"/>
                        </a:solidFill>
                        <a:latin typeface="メイリオ" panose="020B0604030504040204" pitchFamily="50" charset="-128"/>
                        <a:ea typeface="メイリオ" panose="020B0604030504040204" pitchFamily="50" charset="-128"/>
                      </a:endParaRPr>
                    </a:p>
                    <a:p>
                      <a:r>
                        <a:rPr kumimoji="1" lang="ja-JP" altLang="en-US" sz="1600" u="sng" dirty="0">
                          <a:solidFill>
                            <a:schemeClr val="tx1"/>
                          </a:solidFill>
                          <a:latin typeface="メイリオ" panose="020B0604030504040204" pitchFamily="50" charset="-128"/>
                          <a:ea typeface="メイリオ" panose="020B0604030504040204" pitchFamily="50" charset="-128"/>
                        </a:rPr>
                        <a:t>非営利法人</a:t>
                      </a:r>
                      <a:endParaRPr kumimoji="1" lang="en-US" altLang="ja-JP" sz="1600" u="sng" dirty="0">
                        <a:solidFill>
                          <a:schemeClr val="tx1"/>
                        </a:solidFill>
                        <a:latin typeface="メイリオ" panose="020B0604030504040204" pitchFamily="50" charset="-128"/>
                        <a:ea typeface="メイリオ" panose="020B0604030504040204" pitchFamily="50" charset="-128"/>
                      </a:endParaRPr>
                    </a:p>
                    <a:p>
                      <a:r>
                        <a:rPr kumimoji="1" lang="ja-JP" altLang="en-US" sz="1600" u="sng" dirty="0">
                          <a:solidFill>
                            <a:schemeClr val="tx1"/>
                          </a:solidFill>
                          <a:latin typeface="メイリオ" panose="020B0604030504040204" pitchFamily="50" charset="-128"/>
                          <a:ea typeface="メイリオ" panose="020B0604030504040204" pitchFamily="50" charset="-128"/>
                        </a:rPr>
                        <a:t>民間事業者等</a:t>
                      </a:r>
                    </a:p>
                  </a:txBody>
                  <a:tcPr marL="91354" marR="91354"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88900" marR="0" lvl="0" indent="-88900" algn="l" defTabSz="914126" rtl="0" eaLnBrk="1" fontAlgn="auto" latinLnBrk="0" hangingPunct="1">
                        <a:lnSpc>
                          <a:spcPct val="100000"/>
                        </a:lnSpc>
                        <a:spcBef>
                          <a:spcPts val="0"/>
                        </a:spcBef>
                        <a:spcAft>
                          <a:spcPts val="0"/>
                        </a:spcAft>
                        <a:buClrTx/>
                        <a:buSzTx/>
                        <a:buFontTx/>
                        <a:buNone/>
                        <a:tabLst/>
                        <a:defRPr/>
                      </a:pPr>
                      <a:r>
                        <a:rPr kumimoji="1" lang="ja-JP" altLang="en-US" sz="1600" u="sng"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１／２</a:t>
                      </a:r>
                      <a:endParaRPr kumimoji="1" lang="en-US" altLang="ja-JP" sz="1600" u="sng"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84380" marR="84380"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786927529"/>
                  </a:ext>
                </a:extLst>
              </a:tr>
            </a:tbl>
          </a:graphicData>
        </a:graphic>
      </p:graphicFrame>
      <p:sp>
        <p:nvSpPr>
          <p:cNvPr id="6" name="タイトル 1"/>
          <p:cNvSpPr>
            <a:spLocks noGrp="1"/>
          </p:cNvSpPr>
          <p:nvPr>
            <p:ph type="title"/>
          </p:nvPr>
        </p:nvSpPr>
        <p:spPr>
          <a:xfrm>
            <a:off x="1588" y="65870"/>
            <a:ext cx="9899650" cy="555718"/>
          </a:xfrm>
        </p:spPr>
        <p:txBody>
          <a:bodyPr/>
          <a:lstStyle/>
          <a:p>
            <a:pPr>
              <a:lnSpc>
                <a:spcPts val="2499"/>
              </a:lnSpc>
            </a:pPr>
            <a:r>
              <a:rPr lang="zh-TW" altLang="en-US" sz="2799" b="1" dirty="0">
                <a:latin typeface="メイリオ" panose="020B0604030504040204" pitchFamily="50" charset="-128"/>
                <a:ea typeface="メイリオ" panose="020B0604030504040204" pitchFamily="50" charset="-128"/>
              </a:rPr>
              <a:t>補助</a:t>
            </a:r>
            <a:r>
              <a:rPr lang="ja-JP" altLang="en-US" sz="2799" b="1" dirty="0">
                <a:latin typeface="メイリオ" panose="020B0604030504040204" pitchFamily="50" charset="-128"/>
                <a:ea typeface="メイリオ" panose="020B0604030504040204" pitchFamily="50" charset="-128"/>
              </a:rPr>
              <a:t>金の使い道と補助度合い②</a:t>
            </a:r>
            <a:r>
              <a:rPr lang="en-US" altLang="ja-JP" sz="1999" b="1" u="sng" dirty="0">
                <a:solidFill>
                  <a:srgbClr val="FF0000"/>
                </a:solidFill>
                <a:latin typeface="メイリオ" panose="020B0604030504040204" pitchFamily="50" charset="-128"/>
                <a:ea typeface="メイリオ" panose="020B0604030504040204" pitchFamily="50" charset="-128"/>
              </a:rPr>
              <a:t>※</a:t>
            </a:r>
            <a:r>
              <a:rPr lang="ja-JP" altLang="en-US" sz="1999" b="1" u="sng" dirty="0">
                <a:solidFill>
                  <a:srgbClr val="FF0000"/>
                </a:solidFill>
                <a:latin typeface="メイリオ" panose="020B0604030504040204" pitchFamily="50" charset="-128"/>
                <a:ea typeface="メイリオ" panose="020B0604030504040204" pitchFamily="50" charset="-128"/>
              </a:rPr>
              <a:t>下線部が平成</a:t>
            </a:r>
            <a:r>
              <a:rPr lang="en-US" altLang="ja-JP" sz="1999" b="1" u="sng" dirty="0">
                <a:solidFill>
                  <a:srgbClr val="FF0000"/>
                </a:solidFill>
                <a:latin typeface="メイリオ" panose="020B0604030504040204" pitchFamily="50" charset="-128"/>
                <a:ea typeface="メイリオ" panose="020B0604030504040204" pitchFamily="50" charset="-128"/>
              </a:rPr>
              <a:t>30</a:t>
            </a:r>
            <a:r>
              <a:rPr lang="ja-JP" altLang="en-US" sz="1999" b="1" u="sng" dirty="0">
                <a:solidFill>
                  <a:srgbClr val="FF0000"/>
                </a:solidFill>
                <a:latin typeface="メイリオ" panose="020B0604030504040204" pitchFamily="50" charset="-128"/>
                <a:ea typeface="メイリオ" panose="020B0604030504040204" pitchFamily="50" charset="-128"/>
              </a:rPr>
              <a:t>年度追加・改正部分</a:t>
            </a:r>
            <a:endParaRPr lang="ja-JP" altLang="en-US" sz="3599" b="1" u="sng" dirty="0">
              <a:solidFill>
                <a:srgbClr val="FF0000"/>
              </a:solidFill>
              <a:latin typeface="メイリオ" panose="020B0604030504040204" pitchFamily="50" charset="-128"/>
              <a:ea typeface="メイリオ" panose="020B0604030504040204" pitchFamily="50" charset="-128"/>
            </a:endParaRPr>
          </a:p>
        </p:txBody>
      </p:sp>
      <p:sp>
        <p:nvSpPr>
          <p:cNvPr id="5" name="ページ番号"/>
          <p:cNvSpPr txBox="1">
            <a:spLocks/>
          </p:cNvSpPr>
          <p:nvPr/>
        </p:nvSpPr>
        <p:spPr>
          <a:xfrm>
            <a:off x="9218232" y="6522208"/>
            <a:ext cx="629798" cy="370681"/>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2399"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0185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吹き出し 81"/>
          <p:cNvSpPr/>
          <p:nvPr/>
        </p:nvSpPr>
        <p:spPr>
          <a:xfrm>
            <a:off x="5502164" y="2146744"/>
            <a:ext cx="1624786" cy="764168"/>
          </a:xfrm>
          <a:prstGeom prst="wedgeRectCallout">
            <a:avLst>
              <a:gd name="adj1" fmla="val -8066"/>
              <a:gd name="adj2" fmla="val 83428"/>
            </a:avLst>
          </a:prstGeom>
          <a:noFill/>
          <a:ln w="12700" cap="flat" cmpd="sng" algn="ctr">
            <a:solidFill>
              <a:sysClr val="window" lastClr="FFFFFF"/>
            </a:solidFill>
            <a:prstDash val="solid"/>
          </a:ln>
          <a:effectLst/>
        </p:spPr>
        <p:txBody>
          <a:bodyPr rtlCol="0" anchor="ctr"/>
          <a:lstStyle/>
          <a:p>
            <a:pPr algn="ctr">
              <a:defRPr/>
            </a:pPr>
            <a:r>
              <a:rPr kumimoji="0" lang="ja-JP" altLang="en-US" sz="1600" kern="0" dirty="0">
                <a:solidFill>
                  <a:prstClr val="black"/>
                </a:solidFill>
                <a:latin typeface="メイリオ" pitchFamily="50" charset="-128"/>
                <a:ea typeface="メイリオ" pitchFamily="50" charset="-128"/>
                <a:cs typeface="メイリオ" pitchFamily="50" charset="-128"/>
              </a:rPr>
              <a:t>①市内における</a:t>
            </a:r>
            <a:r>
              <a:rPr kumimoji="0" lang="ja-JP" altLang="en-US" sz="1600" b="1" u="sng" kern="0" dirty="0">
                <a:solidFill>
                  <a:srgbClr val="FF0000"/>
                </a:solidFill>
                <a:latin typeface="メイリオ" pitchFamily="50" charset="-128"/>
                <a:ea typeface="メイリオ" pitchFamily="50" charset="-128"/>
                <a:cs typeface="メイリオ" pitchFamily="50" charset="-128"/>
              </a:rPr>
              <a:t>長期的な供給</a:t>
            </a:r>
            <a:endParaRPr kumimoji="0" lang="en-US" altLang="ja-JP" sz="1600" b="1" u="sng" kern="0" dirty="0">
              <a:solidFill>
                <a:srgbClr val="FF0000"/>
              </a:solidFill>
              <a:latin typeface="メイリオ" pitchFamily="50" charset="-128"/>
              <a:ea typeface="メイリオ" pitchFamily="50" charset="-128"/>
              <a:cs typeface="メイリオ" pitchFamily="50" charset="-128"/>
            </a:endParaRPr>
          </a:p>
          <a:p>
            <a:pPr algn="ctr">
              <a:defRPr/>
            </a:pPr>
            <a:r>
              <a:rPr kumimoji="0" lang="ja-JP" altLang="en-US" sz="1600" b="1" u="sng" kern="0" dirty="0">
                <a:solidFill>
                  <a:srgbClr val="FF0000"/>
                </a:solidFill>
                <a:latin typeface="メイリオ" pitchFamily="50" charset="-128"/>
                <a:ea typeface="メイリオ" pitchFamily="50" charset="-128"/>
                <a:cs typeface="メイリオ" pitchFamily="50" charset="-128"/>
              </a:rPr>
              <a:t>体制の確立</a:t>
            </a:r>
            <a:endParaRPr kumimoji="0" lang="ja-JP" altLang="en-US" sz="1600" kern="0" dirty="0">
              <a:solidFill>
                <a:prstClr val="black"/>
              </a:solidFill>
              <a:latin typeface="メイリオ" pitchFamily="50" charset="-128"/>
              <a:ea typeface="メイリオ" pitchFamily="50" charset="-128"/>
              <a:cs typeface="メイリオ" pitchFamily="50" charset="-128"/>
            </a:endParaRPr>
          </a:p>
        </p:txBody>
      </p:sp>
      <p:sp>
        <p:nvSpPr>
          <p:cNvPr id="4" name="テキスト ボックス 42"/>
          <p:cNvSpPr txBox="1">
            <a:spLocks noChangeArrowheads="1"/>
          </p:cNvSpPr>
          <p:nvPr/>
        </p:nvSpPr>
        <p:spPr bwMode="auto">
          <a:xfrm>
            <a:off x="427761" y="45709"/>
            <a:ext cx="8990185" cy="454372"/>
          </a:xfrm>
          <a:prstGeom prst="rect">
            <a:avLst/>
          </a:prstGeom>
          <a:noFill/>
          <a:ln w="25400" cap="flat" cmpd="sng" algn="ctr">
            <a:noFill/>
            <a:prstDash val="solid"/>
          </a:ln>
          <a:effectLst/>
          <a:extLst/>
        </p:spPr>
        <p:txBody>
          <a:bodyPr wrap="square" lIns="0" tIns="42167" rIns="0" bIns="42167">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defRPr/>
            </a:pPr>
            <a:r>
              <a:rPr lang="ja-JP" altLang="en-US" sz="2399" b="1" kern="0" dirty="0">
                <a:solidFill>
                  <a:srgbClr val="000000"/>
                </a:solidFill>
                <a:latin typeface="メイリオ" pitchFamily="50" charset="-128"/>
                <a:ea typeface="メイリオ" pitchFamily="50" charset="-128"/>
                <a:cs typeface="メイリオ" pitchFamily="50" charset="-128"/>
              </a:rPr>
              <a:t>もと</a:t>
            </a:r>
            <a:r>
              <a:rPr lang="ja-JP" altLang="en-US" sz="2399" b="1" kern="0" dirty="0" err="1">
                <a:solidFill>
                  <a:srgbClr val="000000"/>
                </a:solidFill>
                <a:latin typeface="メイリオ" pitchFamily="50" charset="-128"/>
                <a:ea typeface="メイリオ" pitchFamily="50" charset="-128"/>
                <a:cs typeface="メイリオ" pitchFamily="50" charset="-128"/>
              </a:rPr>
              <a:t>ゆ</a:t>
            </a:r>
            <a:r>
              <a:rPr lang="ja-JP" altLang="en-US" sz="2399" b="1" kern="0" dirty="0">
                <a:solidFill>
                  <a:srgbClr val="000000"/>
                </a:solidFill>
                <a:latin typeface="メイリオ" pitchFamily="50" charset="-128"/>
                <a:ea typeface="メイリオ" pitchFamily="50" charset="-128"/>
                <a:cs typeface="メイリオ" pitchFamily="50" charset="-128"/>
              </a:rPr>
              <a:t>バイオマスボイラー設置工事</a:t>
            </a:r>
            <a:r>
              <a:rPr lang="en-US" altLang="ja-JP" sz="2399" b="1" kern="0" dirty="0">
                <a:solidFill>
                  <a:srgbClr val="000000"/>
                </a:solidFill>
                <a:latin typeface="メイリオ" pitchFamily="50" charset="-128"/>
                <a:ea typeface="メイリオ" pitchFamily="50" charset="-128"/>
                <a:cs typeface="メイリオ" pitchFamily="50" charset="-128"/>
              </a:rPr>
              <a:t>【</a:t>
            </a:r>
            <a:r>
              <a:rPr lang="ja-JP" altLang="en-US" sz="2399" b="1" kern="0" dirty="0">
                <a:solidFill>
                  <a:srgbClr val="000000"/>
                </a:solidFill>
                <a:latin typeface="メイリオ" pitchFamily="50" charset="-128"/>
                <a:ea typeface="メイリオ" pitchFamily="50" charset="-128"/>
                <a:cs typeface="メイリオ" pitchFamily="50" charset="-128"/>
              </a:rPr>
              <a:t>栃木県さくら市</a:t>
            </a:r>
            <a:r>
              <a:rPr lang="en-US" altLang="ja-JP" sz="2399" b="1" kern="0" dirty="0">
                <a:solidFill>
                  <a:srgbClr val="000000"/>
                </a:solidFill>
                <a:latin typeface="メイリオ" pitchFamily="50" charset="-128"/>
                <a:ea typeface="メイリオ" pitchFamily="50" charset="-128"/>
                <a:cs typeface="メイリオ" pitchFamily="50" charset="-128"/>
              </a:rPr>
              <a:t>】</a:t>
            </a:r>
          </a:p>
        </p:txBody>
      </p:sp>
      <p:sp>
        <p:nvSpPr>
          <p:cNvPr id="5" name="テキスト ボックス 43"/>
          <p:cNvSpPr txBox="1">
            <a:spLocks noChangeArrowheads="1"/>
          </p:cNvSpPr>
          <p:nvPr/>
        </p:nvSpPr>
        <p:spPr bwMode="auto">
          <a:xfrm>
            <a:off x="496607" y="571587"/>
            <a:ext cx="8921332" cy="101600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a:extLst/>
        </p:spPr>
        <p:txBody>
          <a:bodyPr lIns="92074" tIns="46037" rIns="92074" bIns="46037">
            <a:spAutoFit/>
          </a:bodyPr>
          <a:lstStyle>
            <a:lvl1pPr marL="260350" indent="-26035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indent="0" eaLnBrk="1" hangingPunct="1">
              <a:lnSpc>
                <a:spcPts val="1799"/>
              </a:lnSpc>
              <a:defRPr/>
            </a:pPr>
            <a:r>
              <a:rPr lang="ja-JP" altLang="en-US" kern="0" dirty="0">
                <a:solidFill>
                  <a:prstClr val="black"/>
                </a:solidFill>
                <a:latin typeface="メイリオ" pitchFamily="50" charset="-128"/>
                <a:ea typeface="メイリオ" pitchFamily="50" charset="-128"/>
                <a:cs typeface="メイリオ" pitchFamily="50" charset="-128"/>
              </a:rPr>
              <a:t>　市内は、</a:t>
            </a:r>
            <a:r>
              <a:rPr lang="ja-JP" altLang="en-US" b="1" u="sng" kern="0" dirty="0">
                <a:solidFill>
                  <a:srgbClr val="FF0000"/>
                </a:solidFill>
                <a:latin typeface="メイリオ" pitchFamily="50" charset="-128"/>
                <a:ea typeface="メイリオ" pitchFamily="50" charset="-128"/>
                <a:cs typeface="メイリオ" pitchFamily="50" charset="-128"/>
              </a:rPr>
              <a:t>木質バイオマスを製造・燃料化する供給者が少なく、</a:t>
            </a:r>
            <a:r>
              <a:rPr lang="ja-JP" altLang="en-US" kern="0" dirty="0">
                <a:solidFill>
                  <a:prstClr val="black"/>
                </a:solidFill>
                <a:latin typeface="メイリオ" pitchFamily="50" charset="-128"/>
                <a:ea typeface="メイリオ" pitchFamily="50" charset="-128"/>
                <a:cs typeface="メイリオ" pitchFamily="50" charset="-128"/>
              </a:rPr>
              <a:t>ペレット燃料は市外から調達せざるを得ないため、輸送コスト・製品価格の上昇による</a:t>
            </a:r>
            <a:r>
              <a:rPr lang="ja-JP" altLang="en-US" b="1" u="sng" kern="0" dirty="0">
                <a:solidFill>
                  <a:srgbClr val="FF0000"/>
                </a:solidFill>
                <a:latin typeface="メイリオ" pitchFamily="50" charset="-128"/>
                <a:ea typeface="メイリオ" pitchFamily="50" charset="-128"/>
                <a:cs typeface="メイリオ" pitchFamily="50" charset="-128"/>
              </a:rPr>
              <a:t>安定した確保が困難</a:t>
            </a:r>
            <a:r>
              <a:rPr lang="ja-JP" altLang="en-US" kern="0" dirty="0">
                <a:solidFill>
                  <a:prstClr val="black"/>
                </a:solidFill>
                <a:latin typeface="メイリオ" pitchFamily="50" charset="-128"/>
                <a:ea typeface="メイリオ" pitchFamily="50" charset="-128"/>
                <a:cs typeface="メイリオ" pitchFamily="50" charset="-128"/>
              </a:rPr>
              <a:t>。また、このため市内のバイオマスボイラー導入が円滑に進んでいないことから、燃料の</a:t>
            </a:r>
            <a:r>
              <a:rPr lang="ja-JP" altLang="en-US" b="1" u="sng" kern="0" dirty="0">
                <a:solidFill>
                  <a:srgbClr val="FF0000"/>
                </a:solidFill>
                <a:latin typeface="メイリオ" pitchFamily="50" charset="-128"/>
                <a:ea typeface="メイリオ" pitchFamily="50" charset="-128"/>
                <a:cs typeface="メイリオ" pitchFamily="50" charset="-128"/>
              </a:rPr>
              <a:t>持続可能なシステムの整備・効率的な需給体制の構築が急務</a:t>
            </a:r>
            <a:r>
              <a:rPr lang="ja-JP" altLang="en-US" kern="0" dirty="0">
                <a:solidFill>
                  <a:prstClr val="black"/>
                </a:solidFill>
                <a:latin typeface="メイリオ" pitchFamily="50" charset="-128"/>
                <a:ea typeface="メイリオ" pitchFamily="50" charset="-128"/>
                <a:cs typeface="メイリオ" pitchFamily="50" charset="-128"/>
              </a:rPr>
              <a:t>。</a:t>
            </a:r>
            <a:endParaRPr lang="en-US" altLang="ja-JP" kern="0" dirty="0">
              <a:solidFill>
                <a:prstClr val="black"/>
              </a:solidFill>
              <a:latin typeface="メイリオ" pitchFamily="50" charset="-128"/>
              <a:ea typeface="メイリオ" pitchFamily="50" charset="-128"/>
              <a:cs typeface="メイリオ" pitchFamily="50" charset="-128"/>
            </a:endParaRPr>
          </a:p>
        </p:txBody>
      </p:sp>
      <p:pic>
        <p:nvPicPr>
          <p:cNvPr id="6"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0947" y="2024937"/>
            <a:ext cx="1648568" cy="1233912"/>
          </a:xfrm>
          <a:prstGeom prst="rect">
            <a:avLst/>
          </a:prstGeom>
          <a:noFill/>
          <a:ln w="12700" cap="flat" cmpd="sng" algn="ctr">
            <a:solidFill>
              <a:sysClr val="windowText" lastClr="000000"/>
            </a:solidFill>
            <a:prstDash val="solid"/>
            <a:headEnd/>
            <a:tailEnd/>
          </a:ln>
          <a:effectLst/>
          <a:extLst/>
        </p:spPr>
      </p:pic>
      <p:pic>
        <p:nvPicPr>
          <p:cNvPr id="7"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22759" y="2029736"/>
            <a:ext cx="1679732" cy="1255215"/>
          </a:xfrm>
          <a:prstGeom prst="rect">
            <a:avLst/>
          </a:prstGeom>
          <a:noFill/>
          <a:ln w="12700" cap="flat" cmpd="sng" algn="ctr">
            <a:solidFill>
              <a:sysClr val="windowText" lastClr="000000"/>
            </a:solidFill>
            <a:prstDash val="solid"/>
            <a:headEnd/>
            <a:tailEnd/>
          </a:ln>
          <a:effectLst/>
          <a:extLst/>
        </p:spPr>
      </p:pic>
      <p:pic>
        <p:nvPicPr>
          <p:cNvPr id="8" name="図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9273" y="4695751"/>
            <a:ext cx="2081009" cy="1632408"/>
          </a:xfrm>
          <a:prstGeom prst="rect">
            <a:avLst/>
          </a:prstGeom>
          <a:noFill/>
          <a:ln w="12700" cap="flat" cmpd="sng" algn="ctr">
            <a:noFill/>
            <a:prstDash val="solid"/>
          </a:ln>
          <a:effectLst/>
          <a:extLst/>
        </p:spPr>
      </p:pic>
      <p:pic>
        <p:nvPicPr>
          <p:cNvPr id="9"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56484" y="2340932"/>
            <a:ext cx="1746367" cy="1298951"/>
          </a:xfrm>
          <a:prstGeom prst="rect">
            <a:avLst/>
          </a:prstGeom>
          <a:noFill/>
          <a:ln w="12700" cap="flat" cmpd="sng" algn="ctr">
            <a:solidFill>
              <a:sysClr val="window" lastClr="FFFFFF"/>
            </a:solidFill>
            <a:prstDash val="solid"/>
          </a:ln>
          <a:effectLst/>
          <a:extLst/>
        </p:spPr>
      </p:pic>
      <p:sp>
        <p:nvSpPr>
          <p:cNvPr id="10" name="円/楕円 7"/>
          <p:cNvSpPr/>
          <p:nvPr/>
        </p:nvSpPr>
        <p:spPr>
          <a:xfrm>
            <a:off x="2038496" y="3531142"/>
            <a:ext cx="5685546" cy="1124299"/>
          </a:xfrm>
          <a:prstGeom prst="ellipse">
            <a:avLst/>
          </a:prstGeom>
          <a:solidFill>
            <a:sysClr val="window" lastClr="FFFFFF"/>
          </a:solidFill>
          <a:ln w="25400" cap="flat" cmpd="sng" algn="ctr">
            <a:noFill/>
            <a:prstDash val="solid"/>
          </a:ln>
          <a:effectLst/>
        </p:spPr>
        <p:txBody>
          <a:bodyPr anchor="ctr"/>
          <a:lstStyle/>
          <a:p>
            <a:pPr algn="ctr">
              <a:defRPr/>
            </a:pPr>
            <a:r>
              <a:rPr kumimoji="0" lang="ja-JP" altLang="en-US" sz="3199" b="1" kern="0" dirty="0">
                <a:solidFill>
                  <a:srgbClr val="FF0000"/>
                </a:solidFill>
                <a:latin typeface="メイリオ" pitchFamily="50" charset="-128"/>
                <a:ea typeface="メイリオ" pitchFamily="50" charset="-128"/>
                <a:cs typeface="メイリオ" pitchFamily="50" charset="-128"/>
              </a:rPr>
              <a:t>持続可能かつ効率的な需給体制の構築</a:t>
            </a:r>
          </a:p>
        </p:txBody>
      </p:sp>
      <p:sp>
        <p:nvSpPr>
          <p:cNvPr id="11" name="環状矢印 68"/>
          <p:cNvSpPr/>
          <p:nvPr/>
        </p:nvSpPr>
        <p:spPr>
          <a:xfrm rot="5400000">
            <a:off x="4567718" y="1949151"/>
            <a:ext cx="2427293" cy="3958562"/>
          </a:xfrm>
          <a:prstGeom prst="circularArrow">
            <a:avLst>
              <a:gd name="adj1" fmla="val 5984"/>
              <a:gd name="adj2" fmla="val 394124"/>
              <a:gd name="adj3" fmla="val 13313824"/>
              <a:gd name="adj4" fmla="val 10389322"/>
              <a:gd name="adj5" fmla="val 7744"/>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sp>
      <p:sp>
        <p:nvSpPr>
          <p:cNvPr id="12" name="環状矢印 70"/>
          <p:cNvSpPr/>
          <p:nvPr/>
        </p:nvSpPr>
        <p:spPr>
          <a:xfrm rot="20849451">
            <a:off x="1645351" y="3039698"/>
            <a:ext cx="1901986" cy="1889202"/>
          </a:xfrm>
          <a:prstGeom prst="circularArrow">
            <a:avLst>
              <a:gd name="adj1" fmla="val 8253"/>
              <a:gd name="adj2" fmla="val 641739"/>
              <a:gd name="adj3" fmla="val 13358451"/>
              <a:gd name="adj4" fmla="val 9434511"/>
              <a:gd name="adj5" fmla="val 7744"/>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sp>
      <p:sp>
        <p:nvSpPr>
          <p:cNvPr id="13" name="環状矢印 71"/>
          <p:cNvSpPr/>
          <p:nvPr/>
        </p:nvSpPr>
        <p:spPr>
          <a:xfrm rot="9231253">
            <a:off x="6343448" y="3292884"/>
            <a:ext cx="1901986" cy="1889202"/>
          </a:xfrm>
          <a:prstGeom prst="circularArrow">
            <a:avLst>
              <a:gd name="adj1" fmla="val 8253"/>
              <a:gd name="adj2" fmla="val 777141"/>
              <a:gd name="adj3" fmla="val 13358451"/>
              <a:gd name="adj4" fmla="val 10275546"/>
              <a:gd name="adj5" fmla="val 7744"/>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sp>
      <p:sp>
        <p:nvSpPr>
          <p:cNvPr id="14" name="正方形/長方形 13"/>
          <p:cNvSpPr/>
          <p:nvPr/>
        </p:nvSpPr>
        <p:spPr>
          <a:xfrm>
            <a:off x="1872903" y="3299901"/>
            <a:ext cx="1429387" cy="179296"/>
          </a:xfrm>
          <a:prstGeom prst="rect">
            <a:avLst/>
          </a:prstGeom>
          <a:noFill/>
          <a:ln w="12700" cap="flat" cmpd="sng" algn="ctr">
            <a:noFill/>
            <a:prstDash val="solid"/>
          </a:ln>
          <a:effectLst/>
        </p:spPr>
        <p:txBody>
          <a:bodyPr anchor="ctr"/>
          <a:lstStyle/>
          <a:p>
            <a:pPr algn="ctr">
              <a:defRPr/>
            </a:pPr>
            <a:r>
              <a:rPr kumimoji="0" lang="ja-JP" altLang="en-US" sz="1200" b="1" kern="0" dirty="0">
                <a:solidFill>
                  <a:prstClr val="black"/>
                </a:solidFill>
                <a:latin typeface="メイリオ" pitchFamily="50" charset="-128"/>
                <a:ea typeface="メイリオ" pitchFamily="50" charset="-128"/>
                <a:cs typeface="メイリオ" pitchFamily="50" charset="-128"/>
              </a:rPr>
              <a:t>市が土地を斡旋</a:t>
            </a:r>
          </a:p>
        </p:txBody>
      </p:sp>
      <p:sp>
        <p:nvSpPr>
          <p:cNvPr id="15" name="右矢印 57"/>
          <p:cNvSpPr/>
          <p:nvPr/>
        </p:nvSpPr>
        <p:spPr>
          <a:xfrm>
            <a:off x="3460704" y="2464550"/>
            <a:ext cx="310423" cy="525858"/>
          </a:xfrm>
          <a:prstGeom prst="rightArrow">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kern="0">
              <a:solidFill>
                <a:prstClr val="white"/>
              </a:solidFill>
              <a:latin typeface="メイリオ" pitchFamily="50" charset="-128"/>
              <a:ea typeface="メイリオ" pitchFamily="50" charset="-128"/>
              <a:cs typeface="メイリオ" pitchFamily="50" charset="-128"/>
            </a:endParaRPr>
          </a:p>
        </p:txBody>
      </p:sp>
      <p:sp>
        <p:nvSpPr>
          <p:cNvPr id="16" name="正方形/長方形 15"/>
          <p:cNvSpPr/>
          <p:nvPr/>
        </p:nvSpPr>
        <p:spPr>
          <a:xfrm>
            <a:off x="3855866" y="3288073"/>
            <a:ext cx="1579952" cy="223552"/>
          </a:xfrm>
          <a:prstGeom prst="rect">
            <a:avLst/>
          </a:prstGeom>
          <a:noFill/>
          <a:ln w="12700" cap="flat" cmpd="sng" algn="ctr">
            <a:noFill/>
            <a:prstDash val="solid"/>
          </a:ln>
          <a:effectLst/>
        </p:spPr>
        <p:txBody>
          <a:bodyPr anchor="ctr"/>
          <a:lstStyle/>
          <a:p>
            <a:pPr algn="ctr">
              <a:defRPr/>
            </a:pPr>
            <a:r>
              <a:rPr kumimoji="0" lang="ja-JP" altLang="en-US" sz="1200" b="1" kern="0" dirty="0">
                <a:solidFill>
                  <a:prstClr val="black"/>
                </a:solidFill>
                <a:latin typeface="メイリオ" pitchFamily="50" charset="-128"/>
                <a:ea typeface="メイリオ" pitchFamily="50" charset="-128"/>
                <a:cs typeface="メイリオ" pitchFamily="50" charset="-128"/>
              </a:rPr>
              <a:t>エリアンサスを栽培</a:t>
            </a:r>
          </a:p>
        </p:txBody>
      </p:sp>
      <p:grpSp>
        <p:nvGrpSpPr>
          <p:cNvPr id="17" name="グループ化 16"/>
          <p:cNvGrpSpPr/>
          <p:nvPr/>
        </p:nvGrpSpPr>
        <p:grpSpPr>
          <a:xfrm>
            <a:off x="5302325" y="5179329"/>
            <a:ext cx="4000089" cy="1707220"/>
            <a:chOff x="4805334" y="4740444"/>
            <a:chExt cx="4001370" cy="1707766"/>
          </a:xfrm>
        </p:grpSpPr>
        <p:pic>
          <p:nvPicPr>
            <p:cNvPr id="18" name="図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5334" y="4750273"/>
              <a:ext cx="1946321" cy="1460420"/>
            </a:xfrm>
            <a:prstGeom prst="rect">
              <a:avLst/>
            </a:prstGeom>
            <a:noFill/>
            <a:ln w="12700" cap="flat" cmpd="sng" algn="ctr">
              <a:solidFill>
                <a:sysClr val="windowText" lastClr="000000"/>
              </a:solidFill>
              <a:prstDash val="solid"/>
            </a:ln>
            <a:effectLst/>
            <a:extLst/>
          </p:spPr>
        </p:pic>
        <p:pic>
          <p:nvPicPr>
            <p:cNvPr id="19" name="図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44529" y="4740444"/>
              <a:ext cx="1962175" cy="1470249"/>
            </a:xfrm>
            <a:prstGeom prst="rect">
              <a:avLst/>
            </a:prstGeom>
            <a:noFill/>
            <a:ln w="12700" cap="flat" cmpd="sng" algn="ctr">
              <a:solidFill>
                <a:sysClr val="windowText" lastClr="000000"/>
              </a:solidFill>
              <a:prstDash val="solid"/>
            </a:ln>
            <a:effectLst/>
            <a:extLst/>
          </p:spPr>
        </p:pic>
        <p:sp>
          <p:nvSpPr>
            <p:cNvPr id="20" name="正方形/長方形 19"/>
            <p:cNvSpPr/>
            <p:nvPr/>
          </p:nvSpPr>
          <p:spPr>
            <a:xfrm>
              <a:off x="7264442" y="6265162"/>
              <a:ext cx="1052054" cy="171422"/>
            </a:xfrm>
            <a:prstGeom prst="rect">
              <a:avLst/>
            </a:prstGeom>
            <a:noFill/>
            <a:ln w="12700" cap="flat" cmpd="sng" algn="ctr">
              <a:noFill/>
              <a:prstDash val="solid"/>
            </a:ln>
            <a:effectLst/>
          </p:spPr>
          <p:txBody>
            <a:bodyPr anchor="ctr"/>
            <a:lstStyle/>
            <a:p>
              <a:pPr algn="ctr">
                <a:defRPr/>
              </a:pPr>
              <a:r>
                <a:rPr kumimoji="0" lang="ja-JP" altLang="en-US" sz="1200" b="1" kern="0" dirty="0">
                  <a:solidFill>
                    <a:prstClr val="black"/>
                  </a:solidFill>
                  <a:latin typeface="メイリオ" pitchFamily="50" charset="-128"/>
                  <a:ea typeface="メイリオ" pitchFamily="50" charset="-128"/>
                  <a:cs typeface="メイリオ" pitchFamily="50" charset="-128"/>
                </a:rPr>
                <a:t>燃料タンク</a:t>
              </a:r>
            </a:p>
          </p:txBody>
        </p:sp>
        <p:sp>
          <p:nvSpPr>
            <p:cNvPr id="21" name="正方形/長方形 20"/>
            <p:cNvSpPr/>
            <p:nvPr/>
          </p:nvSpPr>
          <p:spPr>
            <a:xfrm>
              <a:off x="4904160" y="6210693"/>
              <a:ext cx="1676143" cy="237517"/>
            </a:xfrm>
            <a:prstGeom prst="rect">
              <a:avLst/>
            </a:prstGeom>
            <a:noFill/>
            <a:ln w="12700" cap="flat" cmpd="sng" algn="ctr">
              <a:noFill/>
              <a:prstDash val="solid"/>
            </a:ln>
            <a:effectLst/>
          </p:spPr>
          <p:txBody>
            <a:bodyPr anchor="ctr"/>
            <a:lstStyle/>
            <a:p>
              <a:pPr algn="ctr">
                <a:defRPr/>
              </a:pPr>
              <a:r>
                <a:rPr kumimoji="0" lang="ja-JP" altLang="en-US" sz="1200" b="1" kern="0" dirty="0">
                  <a:solidFill>
                    <a:prstClr val="black"/>
                  </a:solidFill>
                  <a:latin typeface="メイリオ" pitchFamily="50" charset="-128"/>
                  <a:ea typeface="メイリオ" pitchFamily="50" charset="-128"/>
                  <a:cs typeface="メイリオ" pitchFamily="50" charset="-128"/>
                </a:rPr>
                <a:t>バイオマスボイラー</a:t>
              </a:r>
            </a:p>
          </p:txBody>
        </p:sp>
      </p:grpSp>
      <p:sp>
        <p:nvSpPr>
          <p:cNvPr id="22" name="四角形吹き出し 4095"/>
          <p:cNvSpPr/>
          <p:nvPr/>
        </p:nvSpPr>
        <p:spPr>
          <a:xfrm>
            <a:off x="356699" y="3180743"/>
            <a:ext cx="1442406" cy="1678234"/>
          </a:xfrm>
          <a:prstGeom prst="wedgeRectCallout">
            <a:avLst>
              <a:gd name="adj1" fmla="val 59018"/>
              <a:gd name="adj2" fmla="val 22817"/>
            </a:avLst>
          </a:prstGeom>
          <a:noFill/>
          <a:ln w="12700" cap="flat" cmpd="sng" algn="ctr">
            <a:noFill/>
            <a:prstDash val="solid"/>
          </a:ln>
          <a:effectLst/>
        </p:spPr>
        <p:txBody>
          <a:bodyPr rtlCol="0" anchor="ctr"/>
          <a:lstStyle/>
          <a:p>
            <a:pPr algn="ctr">
              <a:defRPr/>
            </a:pPr>
            <a:r>
              <a:rPr kumimoji="0" lang="ja-JP" altLang="en-US" kern="0" dirty="0">
                <a:solidFill>
                  <a:prstClr val="black"/>
                </a:solidFill>
                <a:latin typeface="メイリオ" pitchFamily="50" charset="-128"/>
                <a:ea typeface="メイリオ" pitchFamily="50" charset="-128"/>
                <a:cs typeface="メイリオ" pitchFamily="50" charset="-128"/>
              </a:rPr>
              <a:t>④安定した燃料需要を有する</a:t>
            </a:r>
            <a:r>
              <a:rPr kumimoji="0" lang="ja-JP" altLang="en-US" b="1" u="sng" kern="0" dirty="0">
                <a:solidFill>
                  <a:srgbClr val="FF0000"/>
                </a:solidFill>
                <a:latin typeface="メイリオ" pitchFamily="50" charset="-128"/>
                <a:ea typeface="メイリオ" pitchFamily="50" charset="-128"/>
                <a:cs typeface="メイリオ" pitchFamily="50" charset="-128"/>
              </a:rPr>
              <a:t>需要家の確保</a:t>
            </a:r>
          </a:p>
        </p:txBody>
      </p:sp>
      <p:sp>
        <p:nvSpPr>
          <p:cNvPr id="23" name="四角形吹き出し 82"/>
          <p:cNvSpPr/>
          <p:nvPr/>
        </p:nvSpPr>
        <p:spPr>
          <a:xfrm>
            <a:off x="8093329" y="3724284"/>
            <a:ext cx="1680132" cy="950846"/>
          </a:xfrm>
          <a:prstGeom prst="wedgeRectCallout">
            <a:avLst>
              <a:gd name="adj1" fmla="val -69060"/>
              <a:gd name="adj2" fmla="val -21416"/>
            </a:avLst>
          </a:prstGeom>
          <a:noFill/>
          <a:ln w="12700" cap="flat" cmpd="sng" algn="ctr">
            <a:noFill/>
            <a:prstDash val="solid"/>
          </a:ln>
          <a:effectLst/>
        </p:spPr>
        <p:txBody>
          <a:bodyPr rtlCol="0" anchor="ctr"/>
          <a:lstStyle/>
          <a:p>
            <a:pPr algn="ctr">
              <a:defRPr/>
            </a:pPr>
            <a:r>
              <a:rPr kumimoji="0" lang="ja-JP" altLang="en-US" sz="1400" kern="0" dirty="0">
                <a:solidFill>
                  <a:prstClr val="black"/>
                </a:solidFill>
                <a:latin typeface="メイリオ" pitchFamily="50" charset="-128"/>
                <a:ea typeface="メイリオ" pitchFamily="50" charset="-128"/>
                <a:cs typeface="メイリオ" pitchFamily="50" charset="-128"/>
              </a:rPr>
              <a:t>②</a:t>
            </a:r>
            <a:r>
              <a:rPr kumimoji="0" lang="ja-JP" altLang="en-US" sz="1600" b="1" kern="0" dirty="0">
                <a:solidFill>
                  <a:srgbClr val="FF0000"/>
                </a:solidFill>
                <a:latin typeface="メイリオ" pitchFamily="50" charset="-128"/>
                <a:ea typeface="メイリオ" pitchFamily="50" charset="-128"/>
                <a:cs typeface="メイリオ" pitchFamily="50" charset="-128"/>
              </a:rPr>
              <a:t>約</a:t>
            </a:r>
            <a:r>
              <a:rPr kumimoji="0" lang="en-US" altLang="ja-JP" sz="1600" b="1" kern="0" dirty="0">
                <a:solidFill>
                  <a:srgbClr val="FF0000"/>
                </a:solidFill>
                <a:latin typeface="メイリオ" pitchFamily="50" charset="-128"/>
                <a:ea typeface="メイリオ" pitchFamily="50" charset="-128"/>
                <a:cs typeface="メイリオ" pitchFamily="50" charset="-128"/>
              </a:rPr>
              <a:t>10</a:t>
            </a:r>
            <a:r>
              <a:rPr kumimoji="0" lang="ja-JP" altLang="en-US" sz="1600" b="1" kern="0" dirty="0">
                <a:solidFill>
                  <a:srgbClr val="FF0000"/>
                </a:solidFill>
                <a:latin typeface="メイリオ" pitchFamily="50" charset="-128"/>
                <a:ea typeface="メイリオ" pitchFamily="50" charset="-128"/>
                <a:cs typeface="メイリオ" pitchFamily="50" charset="-128"/>
              </a:rPr>
              <a:t>万</a:t>
            </a:r>
            <a:r>
              <a:rPr kumimoji="0" lang="en-US" altLang="ja-JP" sz="1600" b="1" kern="0" dirty="0">
                <a:solidFill>
                  <a:srgbClr val="FF0000"/>
                </a:solidFill>
                <a:latin typeface="メイリオ" pitchFamily="50" charset="-128"/>
                <a:ea typeface="メイリオ" pitchFamily="50" charset="-128"/>
                <a:cs typeface="メイリオ" pitchFamily="50" charset="-128"/>
              </a:rPr>
              <a:t>ℓ/</a:t>
            </a:r>
            <a:r>
              <a:rPr kumimoji="0" lang="ja-JP" altLang="en-US" sz="1600" b="1" kern="0" dirty="0">
                <a:solidFill>
                  <a:srgbClr val="FF0000"/>
                </a:solidFill>
                <a:latin typeface="メイリオ" pitchFamily="50" charset="-128"/>
                <a:ea typeface="メイリオ" pitchFamily="50" charset="-128"/>
                <a:cs typeface="メイリオ" pitchFamily="50" charset="-128"/>
              </a:rPr>
              <a:t>年の灯油を代替</a:t>
            </a:r>
            <a:r>
              <a:rPr kumimoji="0" lang="ja-JP" altLang="en-US" sz="1400" kern="0" dirty="0">
                <a:solidFill>
                  <a:prstClr val="black"/>
                </a:solidFill>
                <a:latin typeface="メイリオ" pitchFamily="50" charset="-128"/>
                <a:ea typeface="メイリオ" pitchFamily="50" charset="-128"/>
                <a:cs typeface="メイリオ" pitchFamily="50" charset="-128"/>
              </a:rPr>
              <a:t>（</a:t>
            </a:r>
            <a:r>
              <a:rPr kumimoji="0" lang="en-US" altLang="ja-JP" sz="1400" kern="0" dirty="0">
                <a:solidFill>
                  <a:prstClr val="black"/>
                </a:solidFill>
                <a:latin typeface="メイリオ" pitchFamily="50" charset="-128"/>
                <a:ea typeface="メイリオ" pitchFamily="50" charset="-128"/>
                <a:cs typeface="メイリオ" pitchFamily="50" charset="-128"/>
              </a:rPr>
              <a:t>252t/</a:t>
            </a:r>
            <a:r>
              <a:rPr kumimoji="0" lang="ja-JP" altLang="en-US" sz="1400" kern="0" dirty="0">
                <a:solidFill>
                  <a:prstClr val="black"/>
                </a:solidFill>
                <a:latin typeface="メイリオ" pitchFamily="50" charset="-128"/>
                <a:ea typeface="メイリオ" pitchFamily="50" charset="-128"/>
                <a:cs typeface="メイリオ" pitchFamily="50" charset="-128"/>
              </a:rPr>
              <a:t>年の</a:t>
            </a:r>
            <a:r>
              <a:rPr kumimoji="0" lang="en-US" altLang="ja-JP" sz="1400" kern="0" dirty="0">
                <a:solidFill>
                  <a:prstClr val="black"/>
                </a:solidFill>
                <a:latin typeface="メイリオ" pitchFamily="50" charset="-128"/>
                <a:ea typeface="メイリオ" pitchFamily="50" charset="-128"/>
                <a:cs typeface="メイリオ" pitchFamily="50" charset="-128"/>
              </a:rPr>
              <a:t>CO</a:t>
            </a:r>
            <a:r>
              <a:rPr kumimoji="0" lang="en-US" altLang="ja-JP" sz="1400" kern="0" baseline="-25000" dirty="0">
                <a:solidFill>
                  <a:prstClr val="black"/>
                </a:solidFill>
                <a:latin typeface="メイリオ" pitchFamily="50" charset="-128"/>
                <a:ea typeface="メイリオ" pitchFamily="50" charset="-128"/>
                <a:cs typeface="メイリオ" pitchFamily="50" charset="-128"/>
              </a:rPr>
              <a:t>2</a:t>
            </a:r>
            <a:r>
              <a:rPr kumimoji="0" lang="ja-JP" altLang="en-US" sz="1400" kern="0" dirty="0">
                <a:solidFill>
                  <a:prstClr val="black"/>
                </a:solidFill>
                <a:latin typeface="メイリオ" pitchFamily="50" charset="-128"/>
                <a:ea typeface="メイリオ" pitchFamily="50" charset="-128"/>
                <a:cs typeface="メイリオ" pitchFamily="50" charset="-128"/>
              </a:rPr>
              <a:t>排出量の削減）</a:t>
            </a:r>
          </a:p>
        </p:txBody>
      </p:sp>
      <p:sp>
        <p:nvSpPr>
          <p:cNvPr id="24" name="四角形吹き出し 46"/>
          <p:cNvSpPr/>
          <p:nvPr/>
        </p:nvSpPr>
        <p:spPr>
          <a:xfrm>
            <a:off x="4762436" y="4533721"/>
            <a:ext cx="4545748" cy="695070"/>
          </a:xfrm>
          <a:prstGeom prst="wedgeRectCallout">
            <a:avLst>
              <a:gd name="adj1" fmla="val -27255"/>
              <a:gd name="adj2" fmla="val -78572"/>
            </a:avLst>
          </a:prstGeom>
          <a:noFill/>
          <a:ln w="12700" cap="flat" cmpd="sng" algn="ctr">
            <a:noFill/>
            <a:prstDash val="solid"/>
          </a:ln>
          <a:effectLst/>
        </p:spPr>
        <p:txBody>
          <a:bodyPr rtlCol="0" anchor="ctr"/>
          <a:lstStyle/>
          <a:p>
            <a:pPr algn="ctr">
              <a:defRPr/>
            </a:pPr>
            <a:r>
              <a:rPr kumimoji="0" lang="ja-JP" altLang="en-US" sz="1999" b="1" kern="0" dirty="0">
                <a:solidFill>
                  <a:prstClr val="black"/>
                </a:solidFill>
                <a:latin typeface="メイリオ" pitchFamily="50" charset="-128"/>
                <a:ea typeface="メイリオ" pitchFamily="50" charset="-128"/>
                <a:cs typeface="メイリオ" pitchFamily="50" charset="-128"/>
              </a:rPr>
              <a:t>本事業を活用し</a:t>
            </a:r>
            <a:endParaRPr kumimoji="0" lang="en-US" altLang="ja-JP" sz="1999" b="1" kern="0" dirty="0">
              <a:solidFill>
                <a:prstClr val="black"/>
              </a:solidFill>
              <a:latin typeface="メイリオ" pitchFamily="50" charset="-128"/>
              <a:ea typeface="メイリオ" pitchFamily="50" charset="-128"/>
              <a:cs typeface="メイリオ" pitchFamily="50" charset="-128"/>
            </a:endParaRPr>
          </a:p>
          <a:p>
            <a:pPr algn="ctr">
              <a:defRPr/>
            </a:pPr>
            <a:r>
              <a:rPr kumimoji="0" lang="ja-JP" altLang="en-US" sz="1999" b="1" kern="0" dirty="0">
                <a:solidFill>
                  <a:prstClr val="black"/>
                </a:solidFill>
                <a:latin typeface="メイリオ" pitchFamily="50" charset="-128"/>
                <a:ea typeface="メイリオ" pitchFamily="50" charset="-128"/>
                <a:cs typeface="メイリオ" pitchFamily="50" charset="-128"/>
              </a:rPr>
              <a:t>バイオマスボイラー導入</a:t>
            </a:r>
          </a:p>
        </p:txBody>
      </p:sp>
      <p:sp>
        <p:nvSpPr>
          <p:cNvPr id="25" name="テキスト ボックス 24"/>
          <p:cNvSpPr txBox="1"/>
          <p:nvPr/>
        </p:nvSpPr>
        <p:spPr>
          <a:xfrm>
            <a:off x="1856068" y="1675257"/>
            <a:ext cx="3774183" cy="399982"/>
          </a:xfrm>
          <a:prstGeom prst="rect">
            <a:avLst/>
          </a:prstGeom>
          <a:noFill/>
        </p:spPr>
        <p:txBody>
          <a:bodyPr wrap="none" rtlCol="0">
            <a:spAutoFit/>
          </a:bodyPr>
          <a:lstStyle/>
          <a:p>
            <a:r>
              <a:rPr lang="ja-JP" altLang="en-US" sz="1999" b="1" dirty="0">
                <a:solidFill>
                  <a:prstClr val="black"/>
                </a:solidFill>
                <a:latin typeface="メイリオ" pitchFamily="50" charset="-128"/>
                <a:ea typeface="メイリオ" pitchFamily="50" charset="-128"/>
                <a:cs typeface="メイリオ" pitchFamily="50" charset="-128"/>
              </a:rPr>
              <a:t>遊休地・耕作放棄地の利用促進</a:t>
            </a:r>
          </a:p>
        </p:txBody>
      </p:sp>
      <p:sp>
        <p:nvSpPr>
          <p:cNvPr id="26" name="テキスト ボックス 25"/>
          <p:cNvSpPr txBox="1"/>
          <p:nvPr/>
        </p:nvSpPr>
        <p:spPr>
          <a:xfrm>
            <a:off x="7072853" y="2060460"/>
            <a:ext cx="2748590" cy="707659"/>
          </a:xfrm>
          <a:prstGeom prst="rect">
            <a:avLst/>
          </a:prstGeom>
          <a:noFill/>
        </p:spPr>
        <p:txBody>
          <a:bodyPr wrap="none" rtlCol="0">
            <a:spAutoFit/>
          </a:bodyPr>
          <a:lstStyle/>
          <a:p>
            <a:r>
              <a:rPr lang="ja-JP" altLang="en-US" sz="1999" b="1" dirty="0">
                <a:solidFill>
                  <a:prstClr val="black"/>
                </a:solidFill>
                <a:latin typeface="メイリオ" pitchFamily="50" charset="-128"/>
                <a:ea typeface="メイリオ" pitchFamily="50" charset="-128"/>
                <a:cs typeface="メイリオ" pitchFamily="50" charset="-128"/>
              </a:rPr>
              <a:t>ペレット燃料の製品化</a:t>
            </a:r>
          </a:p>
          <a:p>
            <a:endParaRPr lang="ja-JP" altLang="en-US" sz="1999" dirty="0">
              <a:solidFill>
                <a:prstClr val="black"/>
              </a:solidFill>
              <a:latin typeface="メイリオ" pitchFamily="50" charset="-128"/>
              <a:ea typeface="メイリオ" pitchFamily="50" charset="-128"/>
              <a:cs typeface="メイリオ" pitchFamily="50" charset="-128"/>
            </a:endParaRPr>
          </a:p>
        </p:txBody>
      </p:sp>
      <p:sp>
        <p:nvSpPr>
          <p:cNvPr id="27" name="テキスト ボックス 26"/>
          <p:cNvSpPr txBox="1"/>
          <p:nvPr/>
        </p:nvSpPr>
        <p:spPr>
          <a:xfrm>
            <a:off x="1284229" y="4464646"/>
            <a:ext cx="2915948" cy="646124"/>
          </a:xfrm>
          <a:prstGeom prst="rect">
            <a:avLst/>
          </a:prstGeom>
          <a:noFill/>
        </p:spPr>
        <p:txBody>
          <a:bodyPr wrap="square" rtlCol="0">
            <a:spAutoFit/>
          </a:bodyPr>
          <a:lstStyle/>
          <a:p>
            <a:pPr algn="ctr">
              <a:defRPr/>
            </a:pPr>
            <a:r>
              <a:rPr lang="ja-JP" altLang="en-US" b="1" dirty="0">
                <a:solidFill>
                  <a:prstClr val="black"/>
                </a:solidFill>
                <a:latin typeface="メイリオ" pitchFamily="50" charset="-128"/>
                <a:ea typeface="メイリオ" pitchFamily="50" charset="-128"/>
                <a:cs typeface="メイリオ" pitchFamily="50" charset="-128"/>
              </a:rPr>
              <a:t>さらなる需要の</a:t>
            </a:r>
            <a:endParaRPr lang="en-US" altLang="ja-JP" b="1" dirty="0">
              <a:solidFill>
                <a:prstClr val="black"/>
              </a:solidFill>
              <a:latin typeface="メイリオ" pitchFamily="50" charset="-128"/>
              <a:ea typeface="メイリオ" pitchFamily="50" charset="-128"/>
              <a:cs typeface="メイリオ" pitchFamily="50" charset="-128"/>
            </a:endParaRPr>
          </a:p>
          <a:p>
            <a:pPr algn="ctr">
              <a:defRPr/>
            </a:pPr>
            <a:r>
              <a:rPr lang="ja-JP" altLang="en-US" b="1" dirty="0">
                <a:solidFill>
                  <a:prstClr val="black"/>
                </a:solidFill>
                <a:latin typeface="メイリオ" pitchFamily="50" charset="-128"/>
                <a:ea typeface="メイリオ" pitchFamily="50" charset="-128"/>
                <a:cs typeface="メイリオ" pitchFamily="50" charset="-128"/>
              </a:rPr>
              <a:t>増加・拡大</a:t>
            </a:r>
          </a:p>
        </p:txBody>
      </p:sp>
      <p:sp>
        <p:nvSpPr>
          <p:cNvPr id="28" name="四角形吹き出し 80"/>
          <p:cNvSpPr/>
          <p:nvPr/>
        </p:nvSpPr>
        <p:spPr>
          <a:xfrm>
            <a:off x="2527204" y="5536115"/>
            <a:ext cx="2728702" cy="860240"/>
          </a:xfrm>
          <a:prstGeom prst="wedgeRectCallout">
            <a:avLst>
              <a:gd name="adj1" fmla="val 19856"/>
              <a:gd name="adj2" fmla="val -47258"/>
            </a:avLst>
          </a:prstGeom>
          <a:solidFill>
            <a:sysClr val="window" lastClr="FFFFFF"/>
          </a:solidFill>
          <a:ln w="12700" cap="flat" cmpd="sng" algn="ctr">
            <a:solidFill>
              <a:sysClr val="window" lastClr="FFFFFF"/>
            </a:solidFill>
            <a:prstDash val="solid"/>
          </a:ln>
          <a:effectLst/>
        </p:spPr>
        <p:txBody>
          <a:bodyPr rtlCol="0" anchor="ctr"/>
          <a:lstStyle/>
          <a:p>
            <a:pPr algn="ctr">
              <a:defRPr/>
            </a:pPr>
            <a:r>
              <a:rPr kumimoji="0" lang="ja-JP" altLang="en-US" kern="0" dirty="0">
                <a:solidFill>
                  <a:prstClr val="black"/>
                </a:solidFill>
                <a:latin typeface="メイリオ" pitchFamily="50" charset="-128"/>
                <a:ea typeface="メイリオ" pitchFamily="50" charset="-128"/>
                <a:cs typeface="メイリオ" pitchFamily="50" charset="-128"/>
              </a:rPr>
              <a:t>③有効性の広報により</a:t>
            </a:r>
            <a:endParaRPr kumimoji="0" lang="en-US" altLang="ja-JP" kern="0" dirty="0">
              <a:solidFill>
                <a:prstClr val="black"/>
              </a:solidFill>
              <a:latin typeface="メイリオ" pitchFamily="50" charset="-128"/>
              <a:ea typeface="メイリオ" pitchFamily="50" charset="-128"/>
              <a:cs typeface="メイリオ" pitchFamily="50" charset="-128"/>
            </a:endParaRPr>
          </a:p>
          <a:p>
            <a:pPr algn="ctr">
              <a:defRPr/>
            </a:pPr>
            <a:r>
              <a:rPr kumimoji="0" lang="ja-JP" altLang="en-US" b="1" u="sng" kern="0" dirty="0">
                <a:solidFill>
                  <a:srgbClr val="FF0000"/>
                </a:solidFill>
                <a:latin typeface="メイリオ" pitchFamily="50" charset="-128"/>
                <a:ea typeface="メイリオ" pitchFamily="50" charset="-128"/>
                <a:cs typeface="メイリオ" pitchFamily="50" charset="-128"/>
              </a:rPr>
              <a:t>事業所等の導入への波及</a:t>
            </a:r>
          </a:p>
        </p:txBody>
      </p:sp>
      <p:sp>
        <p:nvSpPr>
          <p:cNvPr id="29" name="環状矢印 69"/>
          <p:cNvSpPr/>
          <p:nvPr/>
        </p:nvSpPr>
        <p:spPr>
          <a:xfrm rot="16691625">
            <a:off x="3355907" y="2466284"/>
            <a:ext cx="2427293" cy="3958562"/>
          </a:xfrm>
          <a:prstGeom prst="circularArrow">
            <a:avLst>
              <a:gd name="adj1" fmla="val 5984"/>
              <a:gd name="adj2" fmla="val 784399"/>
              <a:gd name="adj3" fmla="val 13313824"/>
              <a:gd name="adj4" fmla="val 9575578"/>
              <a:gd name="adj5" fmla="val 7744"/>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sp>
      <p:sp>
        <p:nvSpPr>
          <p:cNvPr id="30" name="ページ番号"/>
          <p:cNvSpPr txBox="1">
            <a:spLocks/>
          </p:cNvSpPr>
          <p:nvPr/>
        </p:nvSpPr>
        <p:spPr>
          <a:xfrm>
            <a:off x="9218232" y="6522208"/>
            <a:ext cx="629798" cy="370681"/>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2399"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4</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9033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8597" y="-13918"/>
            <a:ext cx="6640779" cy="748531"/>
          </a:xfrm>
          <a:prstGeom prst="rect">
            <a:avLst/>
          </a:prstGeom>
          <a:noFill/>
          <a:ln w="25400" cap="flat" cmpd="sng" algn="ctr">
            <a:noFill/>
            <a:prstDash val="solid"/>
          </a:ln>
          <a:effectLst/>
        </p:spPr>
        <p:txBody>
          <a:bodyPr lIns="91360" tIns="45680" rIns="91360" bIns="45680" anchor="ctr"/>
          <a:lstStyle/>
          <a:p>
            <a:pPr>
              <a:defRPr/>
            </a:pPr>
            <a:r>
              <a:rPr kumimoji="0" lang="en-US" altLang="ja-JP" sz="1999" b="1" kern="0" dirty="0">
                <a:latin typeface="メイリオ" pitchFamily="50" charset="-128"/>
                <a:ea typeface="メイリオ" pitchFamily="50" charset="-128"/>
                <a:cs typeface="メイリオ" pitchFamily="50" charset="-128"/>
              </a:rPr>
              <a:t>H29</a:t>
            </a:r>
            <a:r>
              <a:rPr kumimoji="0" lang="ja-JP" altLang="en-US" sz="1999" b="1" kern="0" dirty="0">
                <a:latin typeface="メイリオ" pitchFamily="50" charset="-128"/>
                <a:ea typeface="メイリオ" pitchFamily="50" charset="-128"/>
                <a:cs typeface="メイリオ" pitchFamily="50" charset="-128"/>
              </a:rPr>
              <a:t>再生可能エネルギー電気・熱自立的普及促進事業</a:t>
            </a:r>
            <a:endParaRPr kumimoji="0" lang="en-US" altLang="ja-JP" sz="1999" b="1" kern="0" dirty="0">
              <a:latin typeface="メイリオ" pitchFamily="50" charset="-128"/>
              <a:ea typeface="メイリオ" pitchFamily="50" charset="-128"/>
              <a:cs typeface="メイリオ" pitchFamily="50" charset="-128"/>
            </a:endParaRPr>
          </a:p>
          <a:p>
            <a:pPr>
              <a:defRPr/>
            </a:pPr>
            <a:r>
              <a:rPr kumimoji="0" lang="ja-JP" altLang="en-US" sz="1999" b="1" kern="0" dirty="0">
                <a:latin typeface="メイリオ" pitchFamily="50" charset="-128"/>
                <a:ea typeface="メイリオ" pitchFamily="50" charset="-128"/>
                <a:cs typeface="メイリオ" pitchFamily="50" charset="-128"/>
              </a:rPr>
              <a:t>北海道・東北電力管内</a:t>
            </a:r>
          </a:p>
        </p:txBody>
      </p:sp>
      <p:sp>
        <p:nvSpPr>
          <p:cNvPr id="12" name="テキスト ボックス 26"/>
          <p:cNvSpPr txBox="1">
            <a:spLocks noChangeArrowheads="1"/>
          </p:cNvSpPr>
          <p:nvPr/>
        </p:nvSpPr>
        <p:spPr bwMode="auto">
          <a:xfrm>
            <a:off x="6434911" y="111337"/>
            <a:ext cx="3430423" cy="48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0" tIns="45680" rIns="91360" bIns="45680">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spcBef>
                <a:spcPct val="0"/>
              </a:spcBef>
              <a:buFontTx/>
              <a:buNone/>
              <a:defRPr/>
            </a:pPr>
            <a:r>
              <a:rPr lang="ja-JP" altLang="en-US" sz="900" b="1" dirty="0">
                <a:solidFill>
                  <a:srgbClr val="000000"/>
                </a:solidFill>
                <a:latin typeface="メイリオ" pitchFamily="50" charset="-128"/>
                <a:cs typeface="メイリオ" pitchFamily="50" charset="-128"/>
              </a:rPr>
              <a:t>平成</a:t>
            </a:r>
            <a:r>
              <a:rPr lang="en-US" altLang="ja-JP" sz="900" b="1" dirty="0">
                <a:solidFill>
                  <a:srgbClr val="000000"/>
                </a:solidFill>
                <a:latin typeface="メイリオ" pitchFamily="50" charset="-128"/>
                <a:cs typeface="メイリオ" pitchFamily="50" charset="-128"/>
              </a:rPr>
              <a:t>29</a:t>
            </a:r>
            <a:r>
              <a:rPr lang="ja-JP" altLang="en-US" sz="900" b="1" dirty="0">
                <a:solidFill>
                  <a:srgbClr val="000000"/>
                </a:solidFill>
                <a:latin typeface="メイリオ" pitchFamily="50" charset="-128"/>
                <a:cs typeface="メイリオ" pitchFamily="50" charset="-128"/>
              </a:rPr>
              <a:t>年度再生可能エネルギー電気・熱自立的普及促進事業における採択実績をマッピングしたもの</a:t>
            </a:r>
            <a:endParaRPr lang="en-US" altLang="ja-JP" sz="900" b="1" dirty="0">
              <a:solidFill>
                <a:srgbClr val="000000"/>
              </a:solidFill>
              <a:latin typeface="メイリオ" pitchFamily="50" charset="-128"/>
              <a:cs typeface="メイリオ" pitchFamily="50" charset="-128"/>
            </a:endParaRPr>
          </a:p>
          <a:p>
            <a:pPr>
              <a:spcBef>
                <a:spcPct val="0"/>
              </a:spcBef>
              <a:buFontTx/>
              <a:buNone/>
              <a:defRPr/>
            </a:pPr>
            <a:endParaRPr lang="en-US" altLang="ja-JP" sz="133" b="1" dirty="0">
              <a:solidFill>
                <a:srgbClr val="000000"/>
              </a:solidFill>
              <a:latin typeface="メイリオ" pitchFamily="50" charset="-128"/>
              <a:cs typeface="メイリオ" pitchFamily="50" charset="-128"/>
            </a:endParaRPr>
          </a:p>
          <a:p>
            <a:pPr>
              <a:spcBef>
                <a:spcPct val="0"/>
              </a:spcBef>
              <a:buFontTx/>
              <a:buNone/>
              <a:defRPr/>
            </a:pPr>
            <a:r>
              <a:rPr lang="en-US" altLang="ja-JP" sz="600" b="1" dirty="0">
                <a:solidFill>
                  <a:srgbClr val="000000"/>
                </a:solidFill>
                <a:latin typeface="メイリオ" pitchFamily="50" charset="-128"/>
                <a:cs typeface="メイリオ" pitchFamily="50" charset="-128"/>
              </a:rPr>
              <a:t>※</a:t>
            </a:r>
            <a:r>
              <a:rPr lang="ja-JP" altLang="en-US" sz="600" b="1" dirty="0">
                <a:solidFill>
                  <a:srgbClr val="000000"/>
                </a:solidFill>
                <a:latin typeface="メイリオ" pitchFamily="50" charset="-128"/>
                <a:cs typeface="メイリオ" pitchFamily="50" charset="-128"/>
              </a:rPr>
              <a:t>地図上「●」位置は各都道府県の県庁所在地</a:t>
            </a:r>
            <a:endParaRPr lang="ja-JP" altLang="en-US" sz="800" b="1" dirty="0">
              <a:solidFill>
                <a:srgbClr val="000000"/>
              </a:solidFill>
              <a:latin typeface="メイリオ" pitchFamily="50" charset="-128"/>
              <a:cs typeface="メイリオ" pitchFamily="50" charset="-128"/>
            </a:endParaRPr>
          </a:p>
        </p:txBody>
      </p:sp>
      <p:grpSp>
        <p:nvGrpSpPr>
          <p:cNvPr id="2" name="グループ化 1"/>
          <p:cNvGrpSpPr/>
          <p:nvPr/>
        </p:nvGrpSpPr>
        <p:grpSpPr>
          <a:xfrm>
            <a:off x="-53587" y="477626"/>
            <a:ext cx="11627615" cy="6429010"/>
            <a:chOff x="2321864" y="-429862"/>
            <a:chExt cx="9034658" cy="4721914"/>
          </a:xfrm>
        </p:grpSpPr>
        <p:pic>
          <p:nvPicPr>
            <p:cNvPr id="3" name="Picture 4" descr="http://map.finemakeyuri.com/img/map/L002.jpg"/>
            <p:cNvPicPr>
              <a:picLocks noChangeAspect="1" noChangeArrowheads="1"/>
            </p:cNvPicPr>
            <p:nvPr/>
          </p:nvPicPr>
          <p:blipFill rotWithShape="1">
            <a:blip r:embed="rId3">
              <a:extLst>
                <a:ext uri="{28A0092B-C50C-407E-A947-70E740481C1C}">
                  <a14:useLocalDpi xmlns:a14="http://schemas.microsoft.com/office/drawing/2010/main" val="0"/>
                </a:ext>
              </a:extLst>
            </a:blip>
            <a:srcRect l="48715" t="438" r="2775" b="45578"/>
            <a:stretch/>
          </p:blipFill>
          <p:spPr bwMode="auto">
            <a:xfrm>
              <a:off x="3861595" y="-112637"/>
              <a:ext cx="3610564" cy="370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コネクタ 6"/>
            <p:cNvCxnSpPr/>
            <p:nvPr/>
          </p:nvCxnSpPr>
          <p:spPr bwMode="auto">
            <a:xfrm flipH="1">
              <a:off x="5668570" y="493092"/>
              <a:ext cx="989640" cy="513935"/>
            </a:xfrm>
            <a:prstGeom prst="line">
              <a:avLst/>
            </a:prstGeom>
            <a:noFill/>
            <a:ln w="9525" cap="flat" cmpd="sng" algn="ctr">
              <a:solidFill>
                <a:sysClr val="windowText" lastClr="000000"/>
              </a:solidFill>
              <a:prstDash val="solid"/>
              <a:tailEnd type="oval"/>
            </a:ln>
            <a:effectLst/>
          </p:spPr>
        </p:cxnSp>
        <p:sp>
          <p:nvSpPr>
            <p:cNvPr id="23" name="正方形/長方形 22"/>
            <p:cNvSpPr/>
            <p:nvPr/>
          </p:nvSpPr>
          <p:spPr bwMode="auto">
            <a:xfrm>
              <a:off x="5095830" y="994557"/>
              <a:ext cx="141242" cy="117437"/>
            </a:xfrm>
            <a:prstGeom prst="rect">
              <a:avLst/>
            </a:prstGeom>
            <a:noFill/>
            <a:ln w="12700" cap="flat" cmpd="sng" algn="ctr">
              <a:noFill/>
              <a:prstDash val="solid"/>
            </a:ln>
            <a:effectLst/>
          </p:spPr>
          <p:txBody>
            <a:bodyPr lIns="65256" tIns="32629" rIns="65256" bIns="32629" anchor="ctr"/>
            <a:lstStyle/>
            <a:p>
              <a:pPr algn="ctr">
                <a:lnSpc>
                  <a:spcPts val="2199"/>
                </a:lnSpc>
                <a:defRPr/>
              </a:pPr>
              <a:endParaRPr kumimoji="0" lang="ja-JP" altLang="en-US" b="1" kern="0">
                <a:solidFill>
                  <a:srgbClr val="00B050"/>
                </a:solidFill>
                <a:latin typeface="メイリオ" pitchFamily="50" charset="-128"/>
                <a:ea typeface="メイリオ" pitchFamily="50" charset="-128"/>
                <a:cs typeface="メイリオ" pitchFamily="50" charset="-128"/>
              </a:endParaRPr>
            </a:p>
          </p:txBody>
        </p:sp>
        <p:sp>
          <p:nvSpPr>
            <p:cNvPr id="27" name="正方形/長方形 26"/>
            <p:cNvSpPr/>
            <p:nvPr/>
          </p:nvSpPr>
          <p:spPr bwMode="auto">
            <a:xfrm>
              <a:off x="6907933" y="1352104"/>
              <a:ext cx="141243" cy="117437"/>
            </a:xfrm>
            <a:prstGeom prst="rect">
              <a:avLst/>
            </a:prstGeom>
            <a:noFill/>
            <a:ln w="12700" cap="flat" cmpd="sng" algn="ctr">
              <a:noFill/>
              <a:prstDash val="solid"/>
            </a:ln>
            <a:effectLst/>
          </p:spPr>
          <p:txBody>
            <a:bodyPr lIns="65256" tIns="32629" rIns="65256" bIns="32629" anchor="ctr"/>
            <a:lstStyle/>
            <a:p>
              <a:pPr algn="ctr">
                <a:lnSpc>
                  <a:spcPts val="2199"/>
                </a:lnSpc>
                <a:defRPr/>
              </a:pPr>
              <a:endParaRPr kumimoji="0" lang="ja-JP" altLang="en-US" b="1" kern="0">
                <a:solidFill>
                  <a:srgbClr val="0000FF"/>
                </a:solidFill>
                <a:latin typeface="メイリオ" pitchFamily="50" charset="-128"/>
                <a:ea typeface="メイリオ" pitchFamily="50" charset="-128"/>
                <a:cs typeface="メイリオ" pitchFamily="50" charset="-128"/>
              </a:endParaRPr>
            </a:p>
          </p:txBody>
        </p:sp>
        <p:sp>
          <p:nvSpPr>
            <p:cNvPr id="28" name="正方形/長方形 27"/>
            <p:cNvSpPr/>
            <p:nvPr/>
          </p:nvSpPr>
          <p:spPr bwMode="auto">
            <a:xfrm>
              <a:off x="6907933" y="1025183"/>
              <a:ext cx="141242" cy="119025"/>
            </a:xfrm>
            <a:prstGeom prst="rect">
              <a:avLst/>
            </a:prstGeom>
            <a:noFill/>
            <a:ln w="12700" cap="flat" cmpd="sng" algn="ctr">
              <a:noFill/>
              <a:prstDash val="solid"/>
            </a:ln>
            <a:effectLst/>
          </p:spPr>
          <p:txBody>
            <a:bodyPr lIns="65256" tIns="32629" rIns="65256" bIns="32629" anchor="ctr"/>
            <a:lstStyle/>
            <a:p>
              <a:pPr algn="ctr">
                <a:lnSpc>
                  <a:spcPts val="2199"/>
                </a:lnSpc>
                <a:defRPr/>
              </a:pPr>
              <a:endParaRPr kumimoji="0" lang="ja-JP" altLang="en-US" b="1" kern="0">
                <a:solidFill>
                  <a:srgbClr val="0000FF"/>
                </a:solidFill>
                <a:latin typeface="メイリオ" pitchFamily="50" charset="-128"/>
                <a:ea typeface="メイリオ" pitchFamily="50" charset="-128"/>
                <a:cs typeface="メイリオ" pitchFamily="50" charset="-128"/>
              </a:endParaRPr>
            </a:p>
          </p:txBody>
        </p:sp>
        <p:sp>
          <p:nvSpPr>
            <p:cNvPr id="57" name="正方形/長方形 56"/>
            <p:cNvSpPr/>
            <p:nvPr/>
          </p:nvSpPr>
          <p:spPr bwMode="auto">
            <a:xfrm>
              <a:off x="5603667" y="1408762"/>
              <a:ext cx="142829" cy="117437"/>
            </a:xfrm>
            <a:prstGeom prst="rect">
              <a:avLst/>
            </a:prstGeom>
            <a:noFill/>
            <a:ln w="12700" cap="flat" cmpd="sng" algn="ctr">
              <a:noFill/>
              <a:prstDash val="solid"/>
            </a:ln>
            <a:effectLst/>
          </p:spPr>
          <p:txBody>
            <a:bodyPr lIns="65256" tIns="32629" rIns="65256" bIns="32629" anchor="ctr"/>
            <a:lstStyle/>
            <a:p>
              <a:pPr algn="ctr">
                <a:lnSpc>
                  <a:spcPts val="2199"/>
                </a:lnSpc>
                <a:defRPr/>
              </a:pPr>
              <a:endParaRPr kumimoji="0" lang="ja-JP" altLang="en-US" b="1" kern="0">
                <a:solidFill>
                  <a:srgbClr val="0000FF"/>
                </a:solidFill>
                <a:latin typeface="メイリオ" pitchFamily="50" charset="-128"/>
                <a:ea typeface="メイリオ" pitchFamily="50" charset="-128"/>
                <a:cs typeface="メイリオ" pitchFamily="50" charset="-128"/>
              </a:endParaRPr>
            </a:p>
          </p:txBody>
        </p:sp>
        <p:sp>
          <p:nvSpPr>
            <p:cNvPr id="58" name="正方形/長方形 57"/>
            <p:cNvSpPr/>
            <p:nvPr/>
          </p:nvSpPr>
          <p:spPr bwMode="auto">
            <a:xfrm>
              <a:off x="5633818" y="1475416"/>
              <a:ext cx="141243" cy="117437"/>
            </a:xfrm>
            <a:prstGeom prst="rect">
              <a:avLst/>
            </a:prstGeom>
            <a:noFill/>
            <a:ln w="12700" cap="flat" cmpd="sng" algn="ctr">
              <a:noFill/>
              <a:prstDash val="solid"/>
            </a:ln>
            <a:effectLst/>
          </p:spPr>
          <p:txBody>
            <a:bodyPr lIns="65256" tIns="32629" rIns="65256" bIns="32629" anchor="ctr"/>
            <a:lstStyle/>
            <a:p>
              <a:pPr algn="ctr">
                <a:lnSpc>
                  <a:spcPts val="2199"/>
                </a:lnSpc>
                <a:defRPr/>
              </a:pPr>
              <a:endParaRPr kumimoji="0" lang="ja-JP" altLang="en-US" b="1" kern="0">
                <a:solidFill>
                  <a:srgbClr val="0000FF"/>
                </a:solidFill>
                <a:latin typeface="メイリオ" pitchFamily="50" charset="-128"/>
                <a:ea typeface="メイリオ" pitchFamily="50" charset="-128"/>
                <a:cs typeface="メイリオ" pitchFamily="50" charset="-128"/>
              </a:endParaRPr>
            </a:p>
          </p:txBody>
        </p:sp>
        <p:sp>
          <p:nvSpPr>
            <p:cNvPr id="60" name="テキスト ボックス 2"/>
            <p:cNvSpPr txBox="1">
              <a:spLocks noChangeArrowheads="1"/>
            </p:cNvSpPr>
            <p:nvPr/>
          </p:nvSpPr>
          <p:spPr bwMode="auto">
            <a:xfrm>
              <a:off x="6460475" y="-429862"/>
              <a:ext cx="4896047" cy="260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北海道</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a:t>
              </a:r>
              <a:r>
                <a:rPr lang="en-US" altLang="ja-JP" sz="1200" b="1" dirty="0">
                  <a:solidFill>
                    <a:prstClr val="black"/>
                  </a:solidFill>
                  <a:latin typeface="メイリオ" pitchFamily="50" charset="-128"/>
                  <a:ea typeface="メイリオ" pitchFamily="50" charset="-128"/>
                  <a:cs typeface="メイリオ" pitchFamily="50" charset="-128"/>
                </a:rPr>
                <a:t>16</a:t>
              </a:r>
              <a:r>
                <a:rPr lang="ja-JP" altLang="en-US" sz="1200" b="1" dirty="0">
                  <a:solidFill>
                    <a:prstClr val="black"/>
                  </a:solidFill>
                  <a:latin typeface="メイリオ" pitchFamily="50" charset="-128"/>
                  <a:ea typeface="メイリオ" pitchFamily="50" charset="-128"/>
                  <a:cs typeface="メイリオ" pitchFamily="50" charset="-128"/>
                </a:rPr>
                <a:t>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①新得町（地中熱利用）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・①島牧村（地中熱利用）（採択後、取下げ）</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・①七飯町（バイオマス熱利用）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・①上川生産農業協同組合連合会（地中熱利用）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・①清里町（温泉熱利用、太陽光発電）</a:t>
              </a: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・①阿寒農業協同組合（バイオマス発電、バイオマス燃料製造）</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（採択後、取下げ）</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B050"/>
                  </a:solidFill>
                  <a:latin typeface="メイリオ" pitchFamily="50" charset="-128"/>
                  <a:ea typeface="メイリオ" pitchFamily="50" charset="-128"/>
                  <a:cs typeface="メイリオ" pitchFamily="50" charset="-128"/>
                </a:rPr>
                <a:t>・②中頓別町（バイオマス熱利用）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・②浜中町（地中熱利用）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・②滝川市（バイオマス発電、熱利用）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・②浦河町（バイオマス熱利用）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・②旭川信用金庫（地中熱利用）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・②鹿追町（太陽光発電、地中熱利用）（交付後、廃止）</a:t>
              </a: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・②夕張市（バイオマス熱利用）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a:t>
              </a:r>
              <a:r>
                <a:rPr lang="ja-JP" altLang="en-US" sz="1200" b="1" dirty="0">
                  <a:solidFill>
                    <a:srgbClr val="FF33CC"/>
                  </a:solidFill>
                  <a:latin typeface="メイリオ" pitchFamily="50" charset="-128"/>
                  <a:ea typeface="メイリオ" pitchFamily="50" charset="-128"/>
                  <a:cs typeface="メイリオ" pitchFamily="50" charset="-128"/>
                </a:rPr>
                <a:t>・⑤下川町（熱導管、蓄熱槽等）（採択後、取下げ）</a:t>
              </a:r>
              <a:endParaRPr lang="en-US" altLang="ja-JP" sz="1200" b="1" dirty="0">
                <a:solidFill>
                  <a:srgbClr val="FF33CC"/>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・⑥株式会社ワイエスフーズ（太陽光発電）</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・⑥株式会社</a:t>
              </a:r>
              <a:r>
                <a:rPr lang="en-US" altLang="ja-JP" sz="1200" b="1" dirty="0">
                  <a:solidFill>
                    <a:srgbClr val="993300"/>
                  </a:solidFill>
                  <a:latin typeface="メイリオ" pitchFamily="50" charset="-128"/>
                  <a:ea typeface="メイリオ" pitchFamily="50" charset="-128"/>
                  <a:cs typeface="メイリオ" pitchFamily="50" charset="-128"/>
                </a:rPr>
                <a:t>LEE</a:t>
              </a:r>
              <a:r>
                <a:rPr lang="ja-JP" altLang="en-US" sz="1200" b="1" dirty="0">
                  <a:solidFill>
                    <a:srgbClr val="993300"/>
                  </a:solidFill>
                  <a:latin typeface="メイリオ" pitchFamily="50" charset="-128"/>
                  <a:ea typeface="メイリオ" pitchFamily="50" charset="-128"/>
                  <a:cs typeface="メイリオ" pitchFamily="50" charset="-128"/>
                </a:rPr>
                <a:t>不動産（太陽光発電、蓄電池）</a:t>
              </a:r>
            </a:p>
          </p:txBody>
        </p:sp>
        <p:cxnSp>
          <p:nvCxnSpPr>
            <p:cNvPr id="61" name="直線コネクタ 60"/>
            <p:cNvCxnSpPr>
              <a:stCxn id="62" idx="1"/>
            </p:cNvCxnSpPr>
            <p:nvPr/>
          </p:nvCxnSpPr>
          <p:spPr bwMode="auto">
            <a:xfrm flipH="1" flipV="1">
              <a:off x="4818727" y="3300733"/>
              <a:ext cx="956334" cy="533709"/>
            </a:xfrm>
            <a:prstGeom prst="line">
              <a:avLst/>
            </a:prstGeom>
            <a:noFill/>
            <a:ln w="9525" cap="flat" cmpd="sng" algn="ctr">
              <a:solidFill>
                <a:sysClr val="windowText" lastClr="000000"/>
              </a:solidFill>
              <a:prstDash val="solid"/>
              <a:tailEnd type="oval"/>
            </a:ln>
            <a:effectLst/>
          </p:spPr>
        </p:cxnSp>
        <p:sp>
          <p:nvSpPr>
            <p:cNvPr id="62" name="テキスト ボックス 216"/>
            <p:cNvSpPr txBox="1">
              <a:spLocks noChangeArrowheads="1"/>
            </p:cNvSpPr>
            <p:nvPr/>
          </p:nvSpPr>
          <p:spPr bwMode="auto">
            <a:xfrm>
              <a:off x="5775061" y="3376832"/>
              <a:ext cx="4504522" cy="91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福島県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（５件）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・①須賀川市（地中熱利用）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・①社会福祉法人福島県福祉事業協会（地中熱利用）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B050"/>
                  </a:solidFill>
                  <a:latin typeface="メイリオ" pitchFamily="50" charset="-128"/>
                  <a:ea typeface="メイリオ" pitchFamily="50" charset="-128"/>
                  <a:cs typeface="メイリオ" pitchFamily="50" charset="-128"/>
                </a:rPr>
                <a:t>・②矢吹町（地中熱利用）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・②南会津地方広域市町村圏組合（地中熱利用）</a:t>
              </a: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・②石川町（バイオマス発電、バイオマス熱利用）</a:t>
              </a:r>
            </a:p>
          </p:txBody>
        </p:sp>
        <p:cxnSp>
          <p:nvCxnSpPr>
            <p:cNvPr id="63" name="直線コネクタ 62"/>
            <p:cNvCxnSpPr/>
            <p:nvPr/>
          </p:nvCxnSpPr>
          <p:spPr bwMode="auto">
            <a:xfrm>
              <a:off x="4309054" y="1564477"/>
              <a:ext cx="612948" cy="524345"/>
            </a:xfrm>
            <a:prstGeom prst="line">
              <a:avLst/>
            </a:prstGeom>
            <a:noFill/>
            <a:ln w="9525" cap="flat" cmpd="sng" algn="ctr">
              <a:solidFill>
                <a:sysClr val="windowText" lastClr="000000"/>
              </a:solidFill>
              <a:prstDash val="solid"/>
              <a:tailEnd type="oval"/>
            </a:ln>
            <a:effectLst/>
          </p:spPr>
        </p:cxnSp>
        <p:cxnSp>
          <p:nvCxnSpPr>
            <p:cNvPr id="65" name="直線コネクタ 64"/>
            <p:cNvCxnSpPr/>
            <p:nvPr/>
          </p:nvCxnSpPr>
          <p:spPr bwMode="auto">
            <a:xfrm>
              <a:off x="3938918" y="1987451"/>
              <a:ext cx="808634" cy="362675"/>
            </a:xfrm>
            <a:prstGeom prst="line">
              <a:avLst/>
            </a:prstGeom>
            <a:noFill/>
            <a:ln w="9525" cap="flat" cmpd="sng" algn="ctr">
              <a:solidFill>
                <a:sysClr val="windowText" lastClr="000000"/>
              </a:solidFill>
              <a:prstDash val="solid"/>
              <a:tailEnd type="oval"/>
            </a:ln>
            <a:effectLst/>
          </p:spPr>
        </p:cxnSp>
        <p:sp>
          <p:nvSpPr>
            <p:cNvPr id="66" name="テキスト ボックス 225"/>
            <p:cNvSpPr txBox="1">
              <a:spLocks noChangeArrowheads="1"/>
            </p:cNvSpPr>
            <p:nvPr/>
          </p:nvSpPr>
          <p:spPr bwMode="auto">
            <a:xfrm>
              <a:off x="2321864" y="1783323"/>
              <a:ext cx="2391778" cy="35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秋田県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（１件）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・①大潟村（地中熱利用）</a:t>
              </a:r>
              <a:endParaRPr lang="en-US" altLang="ja-JP" sz="1200" b="1" dirty="0">
                <a:solidFill>
                  <a:srgbClr val="0000FF"/>
                </a:solidFill>
                <a:latin typeface="メイリオ" pitchFamily="50" charset="-128"/>
                <a:ea typeface="メイリオ" pitchFamily="50" charset="-128"/>
                <a:cs typeface="メイリオ" pitchFamily="50" charset="-128"/>
              </a:endParaRPr>
            </a:p>
          </p:txBody>
        </p:sp>
        <p:cxnSp>
          <p:nvCxnSpPr>
            <p:cNvPr id="94" name="直線コネクタ 93"/>
            <p:cNvCxnSpPr>
              <a:stCxn id="95" idx="1"/>
            </p:cNvCxnSpPr>
            <p:nvPr/>
          </p:nvCxnSpPr>
          <p:spPr bwMode="auto">
            <a:xfrm flipH="1" flipV="1">
              <a:off x="5095833" y="2416202"/>
              <a:ext cx="553015" cy="25009"/>
            </a:xfrm>
            <a:prstGeom prst="line">
              <a:avLst/>
            </a:prstGeom>
            <a:noFill/>
            <a:ln w="9525" cap="flat" cmpd="sng" algn="ctr">
              <a:solidFill>
                <a:sysClr val="windowText" lastClr="000000"/>
              </a:solidFill>
              <a:prstDash val="solid"/>
              <a:tailEnd type="oval"/>
            </a:ln>
            <a:effectLst/>
          </p:spPr>
        </p:cxnSp>
        <p:sp>
          <p:nvSpPr>
            <p:cNvPr id="95" name="テキスト ボックス 314"/>
            <p:cNvSpPr txBox="1">
              <a:spLocks noChangeArrowheads="1"/>
            </p:cNvSpPr>
            <p:nvPr/>
          </p:nvSpPr>
          <p:spPr bwMode="auto">
            <a:xfrm>
              <a:off x="5648848" y="2054220"/>
              <a:ext cx="4287514" cy="77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岩手県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（３件）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・①久慈市（バイオマス熱利用）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・①八幡平市（地中熱利用）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・⑥株式会社バンザイ・ファクトリー（太陽光発電、風力発電）</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（採択後、取下げ）</a:t>
              </a:r>
              <a:endParaRPr lang="en-US" altLang="ja-JP" sz="1200" b="1" dirty="0">
                <a:solidFill>
                  <a:srgbClr val="C00000"/>
                </a:solidFill>
                <a:latin typeface="メイリオ" pitchFamily="50" charset="-128"/>
                <a:ea typeface="メイリオ" pitchFamily="50" charset="-128"/>
                <a:cs typeface="メイリオ" pitchFamily="50" charset="-128"/>
              </a:endParaRPr>
            </a:p>
          </p:txBody>
        </p:sp>
        <p:cxnSp>
          <p:nvCxnSpPr>
            <p:cNvPr id="98" name="直線コネクタ 97"/>
            <p:cNvCxnSpPr/>
            <p:nvPr/>
          </p:nvCxnSpPr>
          <p:spPr bwMode="auto">
            <a:xfrm>
              <a:off x="4141257" y="2803208"/>
              <a:ext cx="450488" cy="59394"/>
            </a:xfrm>
            <a:prstGeom prst="line">
              <a:avLst/>
            </a:prstGeom>
            <a:noFill/>
            <a:ln w="9525" cap="flat" cmpd="sng" algn="ctr">
              <a:solidFill>
                <a:sysClr val="windowText" lastClr="000000"/>
              </a:solidFill>
              <a:prstDash val="solid"/>
              <a:tailEnd type="oval"/>
            </a:ln>
            <a:effectLst/>
          </p:spPr>
        </p:cxnSp>
        <p:sp>
          <p:nvSpPr>
            <p:cNvPr id="99" name="テキスト ボックス 326"/>
            <p:cNvSpPr txBox="1">
              <a:spLocks noChangeArrowheads="1"/>
            </p:cNvSpPr>
            <p:nvPr/>
          </p:nvSpPr>
          <p:spPr bwMode="auto">
            <a:xfrm>
              <a:off x="2326001" y="2214634"/>
              <a:ext cx="2989833" cy="105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山形県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（４件）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・①山形市（地中熱利用）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・②鮭川村（温泉付随ガス熱</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利用、発電・熱利用）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・②寒河江市（地中熱利用）</a:t>
              </a: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・②社会福祉法人長井弘徳会</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（バイオマス熱利用）</a:t>
              </a:r>
            </a:p>
          </p:txBody>
        </p:sp>
        <p:sp>
          <p:nvSpPr>
            <p:cNvPr id="104" name="テキスト ボックス 314"/>
            <p:cNvSpPr txBox="1">
              <a:spLocks noChangeArrowheads="1"/>
            </p:cNvSpPr>
            <p:nvPr/>
          </p:nvSpPr>
          <p:spPr bwMode="auto">
            <a:xfrm>
              <a:off x="6011642" y="2777544"/>
              <a:ext cx="3555047" cy="77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宮城県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（３件）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B050"/>
                  </a:solidFill>
                  <a:latin typeface="メイリオ" pitchFamily="50" charset="-128"/>
                  <a:ea typeface="メイリオ" pitchFamily="50" charset="-128"/>
                  <a:cs typeface="メイリオ" pitchFamily="50" charset="-128"/>
                </a:rPr>
                <a:t>・②宮城県（地中熱利用）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・②七ヶ宿町（バイオマス熱利用）</a:t>
              </a: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・②一般社団法人東松島みらいとし機構（太陽光発電）</a:t>
              </a:r>
            </a:p>
            <a:p>
              <a:pPr>
                <a:lnSpc>
                  <a:spcPts val="1500"/>
                </a:lnSpc>
                <a:defRPr/>
              </a:pPr>
              <a:endParaRPr lang="ja-JP" altLang="en-US" sz="1200" b="1" dirty="0">
                <a:solidFill>
                  <a:srgbClr val="00B050"/>
                </a:solidFill>
                <a:latin typeface="メイリオ" pitchFamily="50" charset="-128"/>
                <a:ea typeface="メイリオ" pitchFamily="50" charset="-128"/>
                <a:cs typeface="メイリオ" pitchFamily="50" charset="-128"/>
              </a:endParaRPr>
            </a:p>
          </p:txBody>
        </p:sp>
        <p:cxnSp>
          <p:nvCxnSpPr>
            <p:cNvPr id="105" name="直線コネクタ 104"/>
            <p:cNvCxnSpPr/>
            <p:nvPr/>
          </p:nvCxnSpPr>
          <p:spPr bwMode="auto">
            <a:xfrm flipH="1" flipV="1">
              <a:off x="4913282" y="2917578"/>
              <a:ext cx="1173380" cy="123968"/>
            </a:xfrm>
            <a:prstGeom prst="line">
              <a:avLst/>
            </a:prstGeom>
            <a:noFill/>
            <a:ln w="9525" cap="flat" cmpd="sng" algn="ctr">
              <a:solidFill>
                <a:sysClr val="windowText" lastClr="000000"/>
              </a:solidFill>
              <a:prstDash val="solid"/>
              <a:tailEnd type="oval"/>
            </a:ln>
            <a:effectLst/>
          </p:spPr>
        </p:cxnSp>
        <p:sp>
          <p:nvSpPr>
            <p:cNvPr id="64" name="テキスト ボックス 220"/>
            <p:cNvSpPr txBox="1">
              <a:spLocks noChangeArrowheads="1"/>
            </p:cNvSpPr>
            <p:nvPr/>
          </p:nvSpPr>
          <p:spPr bwMode="auto">
            <a:xfrm>
              <a:off x="2326131" y="739633"/>
              <a:ext cx="2702785" cy="91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青森県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（５件）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・①社会福祉法人桂堂会（地中熱利用）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・①弘前市（温泉熱利用　</a:t>
              </a:r>
              <a:r>
                <a:rPr lang="en-US" altLang="ja-JP" sz="1200" b="1" dirty="0">
                  <a:solidFill>
                    <a:srgbClr val="0000FF"/>
                  </a:solidFill>
                  <a:latin typeface="メイリオ" pitchFamily="50" charset="-128"/>
                  <a:ea typeface="メイリオ" pitchFamily="50" charset="-128"/>
                  <a:cs typeface="メイリオ" pitchFamily="50" charset="-128"/>
                </a:rPr>
                <a:t>2</a:t>
              </a:r>
              <a:r>
                <a:rPr lang="ja-JP" altLang="en-US" sz="1200" b="1" dirty="0">
                  <a:solidFill>
                    <a:srgbClr val="0000FF"/>
                  </a:solidFill>
                  <a:latin typeface="メイリオ" pitchFamily="50" charset="-128"/>
                  <a:ea typeface="メイリオ" pitchFamily="50" charset="-128"/>
                  <a:cs typeface="メイリオ" pitchFamily="50" charset="-128"/>
                </a:rPr>
                <a:t>件）</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B050"/>
                  </a:solidFill>
                  <a:latin typeface="メイリオ" pitchFamily="50" charset="-128"/>
                  <a:ea typeface="メイリオ" pitchFamily="50" charset="-128"/>
                  <a:cs typeface="メイリオ" pitchFamily="50" charset="-128"/>
                </a:rPr>
                <a:t>・②鶴田町（地中熱利用）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a:t>
              </a:r>
              <a:r>
                <a:rPr lang="ja-JP" altLang="en-US" sz="1200" b="1" dirty="0">
                  <a:solidFill>
                    <a:srgbClr val="993300"/>
                  </a:solidFill>
                  <a:latin typeface="メイリオ" pitchFamily="50" charset="-128"/>
                  <a:ea typeface="メイリオ" pitchFamily="50" charset="-128"/>
                  <a:cs typeface="メイリオ" pitchFamily="50" charset="-128"/>
                </a:rPr>
                <a:t>・⑥三井住友ファイナンス＆リース</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株式会社（太陽光発電）</a:t>
              </a:r>
            </a:p>
          </p:txBody>
        </p:sp>
      </p:grpSp>
      <p:grpSp>
        <p:nvGrpSpPr>
          <p:cNvPr id="128" name="グループ化 7"/>
          <p:cNvGrpSpPr>
            <a:grpSpLocks/>
          </p:cNvGrpSpPr>
          <p:nvPr/>
        </p:nvGrpSpPr>
        <p:grpSpPr bwMode="auto">
          <a:xfrm>
            <a:off x="10264580" y="390471"/>
            <a:ext cx="2277356" cy="1270967"/>
            <a:chOff x="9502308" y="375337"/>
            <a:chExt cx="1950559" cy="2283465"/>
          </a:xfrm>
        </p:grpSpPr>
        <p:sp>
          <p:nvSpPr>
            <p:cNvPr id="129" name="テキスト ボックス 27"/>
            <p:cNvSpPr txBox="1">
              <a:spLocks noChangeArrowheads="1"/>
            </p:cNvSpPr>
            <p:nvPr/>
          </p:nvSpPr>
          <p:spPr bwMode="auto">
            <a:xfrm>
              <a:off x="9502308" y="375337"/>
              <a:ext cx="1950559" cy="2283465"/>
            </a:xfrm>
            <a:prstGeom prst="rect">
              <a:avLst/>
            </a:prstGeom>
            <a:solidFill>
              <a:sysClr val="window" lastClr="FFFFFF">
                <a:lumMod val="95000"/>
              </a:sysClr>
            </a:solidFill>
            <a:ln>
              <a:noFill/>
            </a:ln>
          </p:spPr>
          <p:txBody>
            <a:bodyPr wrap="square" lIns="65256" tIns="32629" rIns="65256" bIns="32629">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lnSpc>
                  <a:spcPts val="1000"/>
                </a:lnSpc>
                <a:defRPr/>
              </a:pPr>
              <a:endParaRPr lang="en-US" altLang="ja-JP" sz="900" b="1" kern="0" dirty="0">
                <a:solidFill>
                  <a:prstClr val="black"/>
                </a:solidFill>
                <a:latin typeface="+mn-ea"/>
                <a:ea typeface="+mn-ea"/>
              </a:endParaRPr>
            </a:p>
            <a:p>
              <a:pPr eaLnBrk="1" hangingPunct="1">
                <a:lnSpc>
                  <a:spcPts val="1000"/>
                </a:lnSpc>
                <a:defRPr/>
              </a:pPr>
              <a:r>
                <a:rPr lang="ja-JP" altLang="en-US" sz="900" b="1" kern="0" dirty="0">
                  <a:solidFill>
                    <a:prstClr val="black"/>
                  </a:solidFill>
                  <a:latin typeface="+mn-ea"/>
                  <a:ea typeface="+mn-ea"/>
                </a:rPr>
                <a:t>平成</a:t>
              </a:r>
              <a:r>
                <a:rPr lang="en-US" altLang="ja-JP" sz="900" b="1" kern="0" dirty="0">
                  <a:solidFill>
                    <a:prstClr val="black"/>
                  </a:solidFill>
                  <a:latin typeface="+mn-ea"/>
                  <a:ea typeface="+mn-ea"/>
                </a:rPr>
                <a:t>29</a:t>
              </a:r>
              <a:r>
                <a:rPr lang="ja-JP" altLang="en-US" sz="900" b="1" kern="0" dirty="0">
                  <a:solidFill>
                    <a:prstClr val="black"/>
                  </a:solidFill>
                  <a:latin typeface="+mn-ea"/>
                  <a:ea typeface="+mn-ea"/>
                </a:rPr>
                <a:t>年度第一次公募採択実績</a:t>
              </a:r>
              <a:endParaRPr lang="en-US" altLang="ja-JP" sz="900" b="1" kern="0" dirty="0">
                <a:solidFill>
                  <a:prstClr val="black"/>
                </a:solidFill>
                <a:latin typeface="+mn-ea"/>
                <a:ea typeface="+mn-ea"/>
              </a:endParaRPr>
            </a:p>
            <a:p>
              <a:pPr eaLnBrk="1" hangingPunct="1">
                <a:lnSpc>
                  <a:spcPts val="1000"/>
                </a:lnSpc>
                <a:spcBef>
                  <a:spcPts val="429"/>
                </a:spcBef>
                <a:defRPr/>
              </a:pPr>
              <a:r>
                <a:rPr lang="ja-JP" altLang="en-US" sz="900" b="1" u="sng" kern="0" dirty="0">
                  <a:solidFill>
                    <a:prstClr val="black"/>
                  </a:solidFill>
                  <a:latin typeface="+mn-ea"/>
                  <a:ea typeface="+mn-ea"/>
                </a:rPr>
                <a:t>全国各地の</a:t>
              </a:r>
              <a:r>
                <a:rPr lang="en-US" altLang="ja-JP" sz="900" b="1" u="sng" kern="0" dirty="0">
                  <a:solidFill>
                    <a:prstClr val="black"/>
                  </a:solidFill>
                  <a:latin typeface="+mn-ea"/>
                  <a:ea typeface="+mn-ea"/>
                </a:rPr>
                <a:t>76</a:t>
              </a:r>
              <a:r>
                <a:rPr lang="ja-JP" altLang="en-US" sz="900" b="1" u="sng" kern="0" dirty="0">
                  <a:solidFill>
                    <a:prstClr val="black"/>
                  </a:solidFill>
                  <a:latin typeface="+mn-ea"/>
                  <a:ea typeface="+mn-ea"/>
                </a:rPr>
                <a:t>事業を支援</a:t>
              </a:r>
              <a:endParaRPr lang="en-US" altLang="ja-JP" sz="900"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・設備導入事業（地公体等）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・事業化計画策定事業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・温泉多段階利用推進調査事業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・離島設備導入事業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・余熱有効利用化事業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・発電設備導入事業（民間事業者）</a:t>
              </a:r>
              <a:endParaRPr lang="en-US" altLang="ja-JP" sz="900" b="1" kern="0" dirty="0">
                <a:solidFill>
                  <a:prstClr val="black"/>
                </a:solidFill>
                <a:latin typeface="+mn-ea"/>
                <a:ea typeface="+mn-ea"/>
              </a:endParaRPr>
            </a:p>
          </p:txBody>
        </p:sp>
        <p:sp>
          <p:nvSpPr>
            <p:cNvPr id="130" name="テキスト ボックス 27"/>
            <p:cNvSpPr txBox="1">
              <a:spLocks noChangeArrowheads="1"/>
            </p:cNvSpPr>
            <p:nvPr/>
          </p:nvSpPr>
          <p:spPr bwMode="auto">
            <a:xfrm>
              <a:off x="10884957" y="850846"/>
              <a:ext cx="567910" cy="150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32629" rIns="65256" bIns="32629">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31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26</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3</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14</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p:txBody>
        </p:sp>
      </p:grpSp>
      <p:sp>
        <p:nvSpPr>
          <p:cNvPr id="19" name="テキスト ボックス 89"/>
          <p:cNvSpPr txBox="1">
            <a:spLocks noChangeArrowheads="1"/>
          </p:cNvSpPr>
          <p:nvPr/>
        </p:nvSpPr>
        <p:spPr bwMode="auto">
          <a:xfrm>
            <a:off x="271659" y="815299"/>
            <a:ext cx="2838981" cy="1142767"/>
          </a:xfrm>
          <a:prstGeom prst="rect">
            <a:avLst/>
          </a:prstGeom>
          <a:solidFill>
            <a:sysClr val="window" lastClr="FFFFFF"/>
          </a:solidFill>
          <a:ln w="9525">
            <a:solidFill>
              <a:srgbClr val="000000"/>
            </a:solidFill>
            <a:miter lim="800000"/>
            <a:headEnd/>
            <a:tailEnd/>
          </a:ln>
        </p:spPr>
        <p:txBody>
          <a:bodyPr wrap="square" lIns="65256" tIns="32629" rIns="65256" bIns="32629" anchor="ct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nSpc>
                <a:spcPts val="1400"/>
              </a:lnSpc>
              <a:spcBef>
                <a:spcPct val="0"/>
              </a:spcBef>
              <a:buNone/>
              <a:defRPr/>
            </a:pPr>
            <a:r>
              <a:rPr lang="ja-JP" altLang="en-US" sz="1200" b="1" kern="0" dirty="0">
                <a:solidFill>
                  <a:srgbClr val="0000FF"/>
                </a:solidFill>
                <a:latin typeface="メイリオ" pitchFamily="50" charset="-128"/>
                <a:cs typeface="メイリオ" pitchFamily="50" charset="-128"/>
              </a:rPr>
              <a:t>　①設備導入事業（地公体等）</a:t>
            </a:r>
            <a:endParaRPr lang="en-US" altLang="ja-JP" sz="1200" b="1" kern="0" dirty="0">
              <a:solidFill>
                <a:srgbClr val="0000FF"/>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00B050"/>
                </a:solidFill>
                <a:latin typeface="メイリオ" pitchFamily="50" charset="-128"/>
                <a:cs typeface="メイリオ" pitchFamily="50" charset="-128"/>
              </a:rPr>
              <a:t>　②事業化計画策定事業</a:t>
            </a:r>
            <a:endParaRPr lang="en-US" altLang="ja-JP" sz="1200" b="1" kern="0" dirty="0">
              <a:solidFill>
                <a:srgbClr val="00B05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0000"/>
                </a:solidFill>
                <a:latin typeface="メイリオ" pitchFamily="50" charset="-128"/>
                <a:cs typeface="メイリオ" pitchFamily="50" charset="-128"/>
              </a:rPr>
              <a:t>　③温泉熱多段階利用推進調査事業</a:t>
            </a:r>
            <a:endParaRPr lang="en-US" altLang="ja-JP" sz="1200" b="1" kern="0" dirty="0">
              <a:solidFill>
                <a:srgbClr val="FF000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9900"/>
                </a:solidFill>
                <a:latin typeface="メイリオ" pitchFamily="50" charset="-128"/>
                <a:cs typeface="メイリオ" pitchFamily="50" charset="-128"/>
              </a:rPr>
              <a:t>　④</a:t>
            </a:r>
            <a:r>
              <a:rPr lang="zh-TW" altLang="en-US" sz="1200" b="1" kern="0" dirty="0">
                <a:solidFill>
                  <a:srgbClr val="FF9900"/>
                </a:solidFill>
                <a:latin typeface="メイリオ" pitchFamily="50" charset="-128"/>
                <a:cs typeface="メイリオ" pitchFamily="50" charset="-128"/>
              </a:rPr>
              <a:t>離島設備導入事業</a:t>
            </a:r>
            <a:endParaRPr lang="en-US" altLang="zh-TW" sz="1200" b="1" kern="0" dirty="0">
              <a:solidFill>
                <a:srgbClr val="FF990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33CC"/>
                </a:solidFill>
                <a:latin typeface="メイリオ" pitchFamily="50" charset="-128"/>
                <a:cs typeface="メイリオ" pitchFamily="50" charset="-128"/>
              </a:rPr>
              <a:t>　⑤</a:t>
            </a:r>
            <a:r>
              <a:rPr lang="zh-TW" altLang="en-US" sz="1200" b="1" kern="0" dirty="0">
                <a:solidFill>
                  <a:srgbClr val="FF33CC"/>
                </a:solidFill>
                <a:latin typeface="メイリオ" pitchFamily="50" charset="-128"/>
                <a:cs typeface="メイリオ" pitchFamily="50" charset="-128"/>
              </a:rPr>
              <a:t>余熱有効利用化事業</a:t>
            </a:r>
            <a:endParaRPr lang="en-US" altLang="ja-JP" sz="1200" b="1" kern="0" dirty="0">
              <a:solidFill>
                <a:srgbClr val="FF33CC"/>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993300"/>
                </a:solidFill>
                <a:latin typeface="メイリオ" pitchFamily="50" charset="-128"/>
                <a:cs typeface="メイリオ" pitchFamily="50" charset="-128"/>
              </a:rPr>
              <a:t>　⑥発電設備導入事業（民間事業者）</a:t>
            </a:r>
            <a:endParaRPr lang="en-US" altLang="ja-JP" sz="1200" b="1" kern="0" dirty="0">
              <a:solidFill>
                <a:srgbClr val="993300"/>
              </a:solidFill>
              <a:latin typeface="メイリオ" pitchFamily="50" charset="-128"/>
              <a:cs typeface="メイリオ" pitchFamily="50" charset="-128"/>
            </a:endParaRPr>
          </a:p>
        </p:txBody>
      </p:sp>
      <p:cxnSp>
        <p:nvCxnSpPr>
          <p:cNvPr id="34" name="直線コネクタ 33"/>
          <p:cNvCxnSpPr/>
          <p:nvPr/>
        </p:nvCxnSpPr>
        <p:spPr bwMode="auto">
          <a:xfrm flipV="1">
            <a:off x="1691150" y="5556926"/>
            <a:ext cx="812782" cy="339746"/>
          </a:xfrm>
          <a:prstGeom prst="line">
            <a:avLst/>
          </a:prstGeom>
          <a:noFill/>
          <a:ln w="9525" cap="flat" cmpd="sng" algn="ctr">
            <a:solidFill>
              <a:sysClr val="windowText" lastClr="000000"/>
            </a:solidFill>
            <a:prstDash val="solid"/>
            <a:tailEnd type="oval"/>
          </a:ln>
          <a:effectLst/>
        </p:spPr>
      </p:cxnSp>
      <p:sp>
        <p:nvSpPr>
          <p:cNvPr id="37" name="テキスト ボックス 273"/>
          <p:cNvSpPr txBox="1">
            <a:spLocks noChangeArrowheads="1"/>
          </p:cNvSpPr>
          <p:nvPr/>
        </p:nvSpPr>
        <p:spPr bwMode="auto">
          <a:xfrm>
            <a:off x="-87530" y="5758496"/>
            <a:ext cx="3996750" cy="10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新潟県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（４件）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B050"/>
                </a:solidFill>
                <a:latin typeface="メイリオ" pitchFamily="50" charset="-128"/>
                <a:ea typeface="メイリオ" pitchFamily="50" charset="-128"/>
                <a:cs typeface="メイリオ" pitchFamily="50" charset="-128"/>
              </a:rPr>
              <a:t>・②十日町市（バイオガス発電・熱利用）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・②十日町市（温泉発電）</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・②新穂森林組合（バイオマス熱利用）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・⑥株式会社スタンレー新潟製作所（太陽光発電）</a:t>
            </a:r>
            <a:r>
              <a:rPr lang="ja-JP" altLang="en-US" sz="1200" b="1" dirty="0">
                <a:solidFill>
                  <a:srgbClr val="00B050"/>
                </a:solidFill>
                <a:latin typeface="メイリオ" pitchFamily="50" charset="-128"/>
                <a:ea typeface="メイリオ" pitchFamily="50" charset="-128"/>
                <a:cs typeface="メイリオ" pitchFamily="50" charset="-128"/>
              </a:rPr>
              <a:t>　</a:t>
            </a:r>
          </a:p>
        </p:txBody>
      </p:sp>
      <p:sp>
        <p:nvSpPr>
          <p:cNvPr id="31" name="テキスト ボックス 27"/>
          <p:cNvSpPr txBox="1">
            <a:spLocks noChangeArrowheads="1"/>
          </p:cNvSpPr>
          <p:nvPr/>
        </p:nvSpPr>
        <p:spPr bwMode="auto">
          <a:xfrm>
            <a:off x="10264580" y="2004270"/>
            <a:ext cx="2277356" cy="1014568"/>
          </a:xfrm>
          <a:prstGeom prst="rect">
            <a:avLst/>
          </a:prstGeom>
          <a:solidFill>
            <a:sysClr val="window" lastClr="FFFFFF">
              <a:lumMod val="95000"/>
            </a:sysClr>
          </a:solidFill>
          <a:ln>
            <a:noFill/>
          </a:ln>
        </p:spPr>
        <p:txBody>
          <a:bodyPr wrap="square" lIns="65256" tIns="32629" rIns="65256" bIns="32629">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lnSpc>
                <a:spcPts val="1000"/>
              </a:lnSpc>
              <a:defRPr/>
            </a:pPr>
            <a:endParaRPr lang="en-US" altLang="ja-JP" sz="900" b="1" kern="0" dirty="0">
              <a:solidFill>
                <a:prstClr val="black"/>
              </a:solidFill>
              <a:latin typeface="+mn-ea"/>
              <a:ea typeface="+mn-ea"/>
            </a:endParaRPr>
          </a:p>
          <a:p>
            <a:pPr eaLnBrk="1" hangingPunct="1">
              <a:lnSpc>
                <a:spcPts val="1000"/>
              </a:lnSpc>
              <a:defRPr/>
            </a:pPr>
            <a:r>
              <a:rPr lang="ja-JP" altLang="en-US" sz="900" b="1" kern="0" dirty="0">
                <a:solidFill>
                  <a:prstClr val="black"/>
                </a:solidFill>
                <a:latin typeface="+mn-ea"/>
                <a:ea typeface="+mn-ea"/>
              </a:rPr>
              <a:t>平成</a:t>
            </a:r>
            <a:r>
              <a:rPr lang="en-US" altLang="ja-JP" sz="900" b="1" kern="0" dirty="0">
                <a:solidFill>
                  <a:prstClr val="black"/>
                </a:solidFill>
                <a:latin typeface="+mn-ea"/>
                <a:ea typeface="+mn-ea"/>
              </a:rPr>
              <a:t>29</a:t>
            </a:r>
            <a:r>
              <a:rPr lang="ja-JP" altLang="en-US" sz="900" b="1" kern="0" dirty="0">
                <a:solidFill>
                  <a:prstClr val="black"/>
                </a:solidFill>
                <a:latin typeface="+mn-ea"/>
                <a:ea typeface="+mn-ea"/>
              </a:rPr>
              <a:t>年度第二次公募採択実績</a:t>
            </a:r>
            <a:endParaRPr lang="en-US" altLang="ja-JP" sz="900" b="1" kern="0" dirty="0">
              <a:solidFill>
                <a:prstClr val="black"/>
              </a:solidFill>
              <a:latin typeface="+mn-ea"/>
              <a:ea typeface="+mn-ea"/>
            </a:endParaRPr>
          </a:p>
          <a:p>
            <a:pPr eaLnBrk="1" hangingPunct="1">
              <a:lnSpc>
                <a:spcPts val="1000"/>
              </a:lnSpc>
              <a:spcBef>
                <a:spcPts val="429"/>
              </a:spcBef>
              <a:defRPr/>
            </a:pPr>
            <a:r>
              <a:rPr lang="ja-JP" altLang="en-US" sz="900" b="1" u="sng" kern="0" dirty="0">
                <a:solidFill>
                  <a:prstClr val="black"/>
                </a:solidFill>
                <a:latin typeface="+mn-ea"/>
                <a:ea typeface="+mn-ea"/>
              </a:rPr>
              <a:t>全国各地の</a:t>
            </a:r>
            <a:r>
              <a:rPr lang="en-US" altLang="ja-JP" sz="900" b="1" u="sng" kern="0" dirty="0">
                <a:solidFill>
                  <a:prstClr val="black"/>
                </a:solidFill>
                <a:latin typeface="+mn-ea"/>
                <a:ea typeface="+mn-ea"/>
              </a:rPr>
              <a:t>79</a:t>
            </a:r>
            <a:r>
              <a:rPr lang="ja-JP" altLang="en-US" sz="900" b="1" u="sng" kern="0" dirty="0">
                <a:solidFill>
                  <a:prstClr val="black"/>
                </a:solidFill>
                <a:latin typeface="+mn-ea"/>
                <a:ea typeface="+mn-ea"/>
              </a:rPr>
              <a:t>事業を支援</a:t>
            </a:r>
            <a:endParaRPr lang="en-US" altLang="ja-JP" sz="900"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・設備導入事業（地公体等）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・事業化計画策定事業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・離島設備導入事業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・発電設備導入事業（民間事業者）</a:t>
            </a:r>
            <a:endParaRPr lang="en-US" altLang="ja-JP" sz="900" b="1" kern="0" dirty="0">
              <a:solidFill>
                <a:prstClr val="black"/>
              </a:solidFill>
              <a:latin typeface="+mn-ea"/>
              <a:ea typeface="+mn-ea"/>
            </a:endParaRPr>
          </a:p>
        </p:txBody>
      </p:sp>
      <p:sp>
        <p:nvSpPr>
          <p:cNvPr id="32" name="テキスト ボックス 27"/>
          <p:cNvSpPr txBox="1">
            <a:spLocks noChangeArrowheads="1"/>
          </p:cNvSpPr>
          <p:nvPr/>
        </p:nvSpPr>
        <p:spPr bwMode="auto">
          <a:xfrm>
            <a:off x="11912229" y="2450237"/>
            <a:ext cx="663057" cy="57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32629" rIns="65256" bIns="32629">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21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16</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2</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40</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p:txBody>
      </p:sp>
      <p:sp>
        <p:nvSpPr>
          <p:cNvPr id="33" name="ページ番号"/>
          <p:cNvSpPr txBox="1">
            <a:spLocks/>
          </p:cNvSpPr>
          <p:nvPr/>
        </p:nvSpPr>
        <p:spPr>
          <a:xfrm>
            <a:off x="9218232" y="6522208"/>
            <a:ext cx="629798" cy="370681"/>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2399"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5</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61467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8597" y="-13918"/>
            <a:ext cx="6640779" cy="748531"/>
          </a:xfrm>
          <a:prstGeom prst="rect">
            <a:avLst/>
          </a:prstGeom>
          <a:noFill/>
          <a:ln w="25400" cap="flat" cmpd="sng" algn="ctr">
            <a:noFill/>
            <a:prstDash val="solid"/>
          </a:ln>
          <a:effectLst/>
        </p:spPr>
        <p:txBody>
          <a:bodyPr lIns="91360" tIns="45680" rIns="91360" bIns="45680" anchor="ctr"/>
          <a:lstStyle/>
          <a:p>
            <a:pPr>
              <a:defRPr/>
            </a:pPr>
            <a:r>
              <a:rPr kumimoji="0" lang="en-US" altLang="ja-JP" sz="1999" b="1" kern="0" dirty="0">
                <a:latin typeface="メイリオ" pitchFamily="50" charset="-128"/>
                <a:ea typeface="メイリオ" pitchFamily="50" charset="-128"/>
                <a:cs typeface="メイリオ" pitchFamily="50" charset="-128"/>
              </a:rPr>
              <a:t>H29</a:t>
            </a:r>
            <a:r>
              <a:rPr kumimoji="0" lang="ja-JP" altLang="en-US" sz="1999" b="1" kern="0" dirty="0">
                <a:latin typeface="メイリオ" pitchFamily="50" charset="-128"/>
                <a:ea typeface="メイリオ" pitchFamily="50" charset="-128"/>
                <a:cs typeface="メイリオ" pitchFamily="50" charset="-128"/>
              </a:rPr>
              <a:t>再生可能エネルギー電気・熱自立的普及促進事業</a:t>
            </a:r>
            <a:endParaRPr kumimoji="0" lang="en-US" altLang="ja-JP" sz="1999" b="1" kern="0" dirty="0">
              <a:latin typeface="メイリオ" pitchFamily="50" charset="-128"/>
              <a:ea typeface="メイリオ" pitchFamily="50" charset="-128"/>
              <a:cs typeface="メイリオ" pitchFamily="50" charset="-128"/>
            </a:endParaRPr>
          </a:p>
          <a:p>
            <a:pPr>
              <a:defRPr/>
            </a:pPr>
            <a:r>
              <a:rPr kumimoji="0" lang="ja-JP" altLang="en-US" sz="1999" b="1" kern="0" dirty="0">
                <a:latin typeface="メイリオ" pitchFamily="50" charset="-128"/>
                <a:ea typeface="メイリオ" pitchFamily="50" charset="-128"/>
                <a:cs typeface="メイリオ" pitchFamily="50" charset="-128"/>
              </a:rPr>
              <a:t>東京電力管内</a:t>
            </a:r>
          </a:p>
        </p:txBody>
      </p:sp>
      <p:sp>
        <p:nvSpPr>
          <p:cNvPr id="12" name="テキスト ボックス 26"/>
          <p:cNvSpPr txBox="1">
            <a:spLocks noChangeArrowheads="1"/>
          </p:cNvSpPr>
          <p:nvPr/>
        </p:nvSpPr>
        <p:spPr bwMode="auto">
          <a:xfrm>
            <a:off x="6434911" y="111337"/>
            <a:ext cx="3430423" cy="48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0" tIns="45680" rIns="91360" bIns="45680">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spcBef>
                <a:spcPct val="0"/>
              </a:spcBef>
              <a:buFontTx/>
              <a:buNone/>
              <a:defRPr/>
            </a:pPr>
            <a:r>
              <a:rPr lang="ja-JP" altLang="en-US" sz="900" b="1" dirty="0">
                <a:solidFill>
                  <a:srgbClr val="000000"/>
                </a:solidFill>
                <a:latin typeface="メイリオ" pitchFamily="50" charset="-128"/>
                <a:cs typeface="メイリオ" pitchFamily="50" charset="-128"/>
              </a:rPr>
              <a:t>平成</a:t>
            </a:r>
            <a:r>
              <a:rPr lang="en-US" altLang="ja-JP" sz="900" b="1" dirty="0">
                <a:solidFill>
                  <a:srgbClr val="000000"/>
                </a:solidFill>
                <a:latin typeface="メイリオ" pitchFamily="50" charset="-128"/>
                <a:cs typeface="メイリオ" pitchFamily="50" charset="-128"/>
              </a:rPr>
              <a:t>29</a:t>
            </a:r>
            <a:r>
              <a:rPr lang="ja-JP" altLang="en-US" sz="900" b="1" dirty="0">
                <a:solidFill>
                  <a:srgbClr val="000000"/>
                </a:solidFill>
                <a:latin typeface="メイリオ" pitchFamily="50" charset="-128"/>
                <a:cs typeface="メイリオ" pitchFamily="50" charset="-128"/>
              </a:rPr>
              <a:t>年度再生可能エネルギー電気・熱自立的普及促進事業における採択実績をマッピングしたもの</a:t>
            </a:r>
            <a:endParaRPr lang="en-US" altLang="ja-JP" sz="900" b="1" dirty="0">
              <a:solidFill>
                <a:srgbClr val="000000"/>
              </a:solidFill>
              <a:latin typeface="メイリオ" pitchFamily="50" charset="-128"/>
              <a:cs typeface="メイリオ" pitchFamily="50" charset="-128"/>
            </a:endParaRPr>
          </a:p>
          <a:p>
            <a:pPr>
              <a:spcBef>
                <a:spcPct val="0"/>
              </a:spcBef>
              <a:buFontTx/>
              <a:buNone/>
              <a:defRPr/>
            </a:pPr>
            <a:endParaRPr lang="en-US" altLang="ja-JP" sz="133" b="1" dirty="0">
              <a:solidFill>
                <a:srgbClr val="000000"/>
              </a:solidFill>
              <a:latin typeface="メイリオ" pitchFamily="50" charset="-128"/>
              <a:cs typeface="メイリオ" pitchFamily="50" charset="-128"/>
            </a:endParaRPr>
          </a:p>
          <a:p>
            <a:pPr>
              <a:spcBef>
                <a:spcPct val="0"/>
              </a:spcBef>
              <a:buFontTx/>
              <a:buNone/>
              <a:defRPr/>
            </a:pPr>
            <a:r>
              <a:rPr lang="en-US" altLang="ja-JP" sz="600" b="1" dirty="0">
                <a:solidFill>
                  <a:srgbClr val="000000"/>
                </a:solidFill>
                <a:latin typeface="メイリオ" pitchFamily="50" charset="-128"/>
                <a:cs typeface="メイリオ" pitchFamily="50" charset="-128"/>
              </a:rPr>
              <a:t>※</a:t>
            </a:r>
            <a:r>
              <a:rPr lang="ja-JP" altLang="en-US" sz="600" b="1" dirty="0">
                <a:solidFill>
                  <a:srgbClr val="000000"/>
                </a:solidFill>
                <a:latin typeface="メイリオ" pitchFamily="50" charset="-128"/>
                <a:cs typeface="メイリオ" pitchFamily="50" charset="-128"/>
              </a:rPr>
              <a:t>地図上「●」位置は各都道府県の県庁所在地</a:t>
            </a:r>
            <a:endParaRPr lang="ja-JP" altLang="en-US" sz="800" b="1" dirty="0">
              <a:solidFill>
                <a:srgbClr val="000000"/>
              </a:solidFill>
              <a:latin typeface="メイリオ" pitchFamily="50" charset="-128"/>
              <a:cs typeface="メイリオ" pitchFamily="50" charset="-128"/>
            </a:endParaRPr>
          </a:p>
        </p:txBody>
      </p:sp>
      <p:pic>
        <p:nvPicPr>
          <p:cNvPr id="29" name="Picture 4" descr="http://map.finemakeyuri.com/img/map/L002.jpg"/>
          <p:cNvPicPr>
            <a:picLocks noChangeAspect="1" noChangeArrowheads="1"/>
          </p:cNvPicPr>
          <p:nvPr/>
        </p:nvPicPr>
        <p:blipFill rotWithShape="1">
          <a:blip r:embed="rId3">
            <a:extLst>
              <a:ext uri="{28A0092B-C50C-407E-A947-70E740481C1C}">
                <a14:useLocalDpi xmlns:a14="http://schemas.microsoft.com/office/drawing/2010/main" val="0"/>
              </a:ext>
            </a:extLst>
          </a:blip>
          <a:srcRect l="48343" t="49484" r="35305" b="34584"/>
          <a:stretch/>
        </p:blipFill>
        <p:spPr bwMode="auto">
          <a:xfrm>
            <a:off x="3079804" y="3141060"/>
            <a:ext cx="2807412" cy="251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テキスト ボックス 314"/>
          <p:cNvSpPr txBox="1">
            <a:spLocks noChangeArrowheads="1"/>
          </p:cNvSpPr>
          <p:nvPr/>
        </p:nvSpPr>
        <p:spPr bwMode="auto">
          <a:xfrm>
            <a:off x="6136668" y="1917318"/>
            <a:ext cx="4162824" cy="163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茨城県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（６件）　</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993300"/>
                </a:solidFill>
                <a:latin typeface="メイリオ" pitchFamily="50" charset="-128"/>
                <a:ea typeface="メイリオ" pitchFamily="50" charset="-128"/>
                <a:cs typeface="メイリオ" pitchFamily="50" charset="-128"/>
              </a:rPr>
              <a:t>・⑥</a:t>
            </a:r>
            <a:r>
              <a:rPr lang="en-US" altLang="ja-JP" sz="1200" b="1" dirty="0">
                <a:solidFill>
                  <a:srgbClr val="993300"/>
                </a:solidFill>
                <a:latin typeface="メイリオ" pitchFamily="50" charset="-128"/>
                <a:ea typeface="メイリオ" pitchFamily="50" charset="-128"/>
                <a:cs typeface="メイリオ" pitchFamily="50" charset="-128"/>
              </a:rPr>
              <a:t>DIC</a:t>
            </a:r>
            <a:r>
              <a:rPr lang="ja-JP" altLang="en-US" sz="1200" b="1" dirty="0">
                <a:solidFill>
                  <a:srgbClr val="993300"/>
                </a:solidFill>
                <a:latin typeface="メイリオ" pitchFamily="50" charset="-128"/>
                <a:ea typeface="メイリオ" pitchFamily="50" charset="-128"/>
                <a:cs typeface="メイリオ" pitchFamily="50" charset="-128"/>
              </a:rPr>
              <a:t>株式会社（太陽光発電</a:t>
            </a:r>
            <a:r>
              <a:rPr lang="en-US" altLang="ja-JP" sz="1200" b="1" dirty="0">
                <a:solidFill>
                  <a:srgbClr val="993300"/>
                </a:solidFill>
                <a:latin typeface="メイリオ" pitchFamily="50" charset="-128"/>
                <a:ea typeface="メイリオ" pitchFamily="50" charset="-128"/>
                <a:cs typeface="メイリオ" pitchFamily="50" charset="-128"/>
              </a:rPr>
              <a:t>)</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・⑥株式会社昭和ゴム化学工業所（太陽光発電）</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（採択後、取下げ）</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a:t>
            </a:r>
            <a:r>
              <a:rPr lang="en-US" altLang="ja-JP" sz="1200" b="1" dirty="0">
                <a:solidFill>
                  <a:srgbClr val="993300"/>
                </a:solidFill>
                <a:latin typeface="メイリオ" pitchFamily="50" charset="-128"/>
                <a:ea typeface="メイリオ" pitchFamily="50" charset="-128"/>
                <a:cs typeface="メイリオ" pitchFamily="50" charset="-128"/>
              </a:rPr>
              <a:t>NOK</a:t>
            </a:r>
            <a:r>
              <a:rPr lang="ja-JP" altLang="en-US" sz="1200" b="1" dirty="0">
                <a:solidFill>
                  <a:srgbClr val="993300"/>
                </a:solidFill>
                <a:latin typeface="メイリオ" pitchFamily="50" charset="-128"/>
                <a:ea typeface="メイリオ" pitchFamily="50" charset="-128"/>
                <a:cs typeface="メイリオ" pitchFamily="50" charset="-128"/>
              </a:rPr>
              <a:t>株式会社（太陽光発電）</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・⑥株式会社フジキン（太陽光発電）</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・⑥株式会社前川製作所（太陽光発電）</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・⑥フォルム株式会社（太陽光発電）</a:t>
            </a:r>
          </a:p>
        </p:txBody>
      </p:sp>
      <p:sp>
        <p:nvSpPr>
          <p:cNvPr id="31" name="テキスト ボックス 264"/>
          <p:cNvSpPr txBox="1">
            <a:spLocks noChangeArrowheads="1"/>
          </p:cNvSpPr>
          <p:nvPr/>
        </p:nvSpPr>
        <p:spPr bwMode="auto">
          <a:xfrm>
            <a:off x="6133358" y="3506304"/>
            <a:ext cx="5974748" cy="182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埼玉県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（６件）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・①埼玉高速鉄道株式会社（太陽光発電）</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993300"/>
                </a:solidFill>
                <a:latin typeface="メイリオ" pitchFamily="50" charset="-128"/>
                <a:ea typeface="メイリオ" pitchFamily="50" charset="-128"/>
                <a:cs typeface="メイリオ" pitchFamily="50" charset="-128"/>
              </a:rPr>
              <a:t>・⑥太陽グリーンエナジー株式会社</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（太陽光発電）</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・⑥株式会社アイソニーフーズ（太陽光発電）</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・⑥白原中小企業診断士事務所（太陽光発電）</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・⑥日本</a:t>
            </a:r>
            <a:r>
              <a:rPr lang="en-US" altLang="ja-JP" sz="1200" b="1" dirty="0" err="1">
                <a:solidFill>
                  <a:srgbClr val="993300"/>
                </a:solidFill>
                <a:latin typeface="メイリオ" pitchFamily="50" charset="-128"/>
                <a:ea typeface="メイリオ" pitchFamily="50" charset="-128"/>
                <a:cs typeface="メイリオ" pitchFamily="50" charset="-128"/>
              </a:rPr>
              <a:t>WeP</a:t>
            </a:r>
            <a:r>
              <a:rPr lang="ja-JP" altLang="en-US" sz="1200" b="1" dirty="0">
                <a:solidFill>
                  <a:srgbClr val="993300"/>
                </a:solidFill>
                <a:latin typeface="メイリオ" pitchFamily="50" charset="-128"/>
                <a:ea typeface="メイリオ" pitchFamily="50" charset="-128"/>
                <a:cs typeface="メイリオ" pitchFamily="50" charset="-128"/>
              </a:rPr>
              <a:t>流通株式会社（太陽光発電）</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・⑥亜細亜食品株式会社（太陽光発電）</a:t>
            </a:r>
          </a:p>
          <a:p>
            <a:pPr>
              <a:lnSpc>
                <a:spcPts val="1500"/>
              </a:lnSpc>
              <a:defRPr/>
            </a:pPr>
            <a:endParaRPr lang="ja-JP" altLang="en-US" sz="1200" b="1" dirty="0">
              <a:solidFill>
                <a:srgbClr val="993300"/>
              </a:solidFill>
              <a:latin typeface="メイリオ" pitchFamily="50" charset="-128"/>
              <a:ea typeface="メイリオ" pitchFamily="50" charset="-128"/>
              <a:cs typeface="メイリオ" pitchFamily="50" charset="-128"/>
            </a:endParaRPr>
          </a:p>
        </p:txBody>
      </p:sp>
      <p:sp>
        <p:nvSpPr>
          <p:cNvPr id="32" name="テキスト ボックス 270"/>
          <p:cNvSpPr txBox="1">
            <a:spLocks noChangeArrowheads="1"/>
          </p:cNvSpPr>
          <p:nvPr/>
        </p:nvSpPr>
        <p:spPr bwMode="auto">
          <a:xfrm>
            <a:off x="6134819" y="5212101"/>
            <a:ext cx="4595834" cy="66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千葉県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（２件）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・①木更津市（太陽光発電、蓄電池）</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B050"/>
                </a:solidFill>
                <a:latin typeface="メイリオ" pitchFamily="50" charset="-128"/>
                <a:ea typeface="メイリオ" pitchFamily="50" charset="-128"/>
                <a:cs typeface="メイリオ" pitchFamily="50" charset="-128"/>
              </a:rPr>
              <a:t>・②銚子市（太陽光発電）</a:t>
            </a:r>
            <a:endParaRPr lang="en-US" altLang="ja-JP" sz="1200" b="1" dirty="0">
              <a:solidFill>
                <a:srgbClr val="00B050"/>
              </a:solidFill>
              <a:latin typeface="メイリオ" pitchFamily="50" charset="-128"/>
              <a:ea typeface="メイリオ" pitchFamily="50" charset="-128"/>
              <a:cs typeface="メイリオ" pitchFamily="50" charset="-128"/>
            </a:endParaRPr>
          </a:p>
        </p:txBody>
      </p:sp>
      <p:sp>
        <p:nvSpPr>
          <p:cNvPr id="33" name="テキスト ボックス 270"/>
          <p:cNvSpPr txBox="1">
            <a:spLocks noChangeArrowheads="1"/>
          </p:cNvSpPr>
          <p:nvPr/>
        </p:nvSpPr>
        <p:spPr bwMode="auto">
          <a:xfrm>
            <a:off x="4437087" y="5878011"/>
            <a:ext cx="3995650" cy="66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東京都</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（２件）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FF9900"/>
                </a:solidFill>
                <a:latin typeface="メイリオ" pitchFamily="50" charset="-128"/>
                <a:ea typeface="メイリオ" pitchFamily="50" charset="-128"/>
                <a:cs typeface="メイリオ" pitchFamily="50" charset="-128"/>
              </a:rPr>
              <a:t>・④利島村（太陽光発電、蓄電池）</a:t>
            </a:r>
            <a:endParaRPr lang="en-US" altLang="ja-JP" sz="1200" b="1" dirty="0">
              <a:solidFill>
                <a:srgbClr val="FF99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・⑥株式会社ファースト・アロー（太陽光発電）</a:t>
            </a:r>
          </a:p>
        </p:txBody>
      </p:sp>
      <p:sp>
        <p:nvSpPr>
          <p:cNvPr id="34" name="テキスト ボックス 270"/>
          <p:cNvSpPr txBox="1">
            <a:spLocks noChangeArrowheads="1"/>
          </p:cNvSpPr>
          <p:nvPr/>
        </p:nvSpPr>
        <p:spPr bwMode="auto">
          <a:xfrm>
            <a:off x="-43185" y="5590518"/>
            <a:ext cx="4668034" cy="10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神奈川県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（４件）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prstClr val="black"/>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・①学校法人神奈川歯科大学（地中熱利用）</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・②相模原市農業協同組合（地中熱利用）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FF0066"/>
                </a:solidFill>
                <a:latin typeface="メイリオ" pitchFamily="50" charset="-128"/>
                <a:ea typeface="メイリオ" pitchFamily="50" charset="-128"/>
                <a:cs typeface="メイリオ" pitchFamily="50" charset="-128"/>
              </a:rPr>
              <a:t>　</a:t>
            </a:r>
            <a:r>
              <a:rPr lang="ja-JP" altLang="en-US" sz="1200" b="1" dirty="0">
                <a:solidFill>
                  <a:srgbClr val="993300"/>
                </a:solidFill>
                <a:latin typeface="メイリオ" pitchFamily="50" charset="-128"/>
                <a:ea typeface="メイリオ" pitchFamily="50" charset="-128"/>
                <a:cs typeface="メイリオ" pitchFamily="50" charset="-128"/>
              </a:rPr>
              <a:t>・⑥株式会社川熱（太陽光発電）</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・⑥サカヱ工業株式会社（太陽光発電）</a:t>
            </a:r>
            <a:endParaRPr lang="en-US" altLang="ja-JP" sz="1200" b="1" dirty="0">
              <a:solidFill>
                <a:srgbClr val="993300"/>
              </a:solidFill>
              <a:latin typeface="メイリオ" pitchFamily="50" charset="-128"/>
              <a:ea typeface="メイリオ" pitchFamily="50" charset="-128"/>
              <a:cs typeface="メイリオ" pitchFamily="50" charset="-128"/>
            </a:endParaRPr>
          </a:p>
        </p:txBody>
      </p:sp>
      <p:sp>
        <p:nvSpPr>
          <p:cNvPr id="35" name="テキスト ボックス 266"/>
          <p:cNvSpPr txBox="1">
            <a:spLocks noChangeArrowheads="1"/>
          </p:cNvSpPr>
          <p:nvPr/>
        </p:nvSpPr>
        <p:spPr bwMode="auto">
          <a:xfrm>
            <a:off x="2999367" y="1062129"/>
            <a:ext cx="3554893" cy="86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群馬県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（４件）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B050"/>
                </a:solidFill>
                <a:latin typeface="メイリオ" pitchFamily="50" charset="-128"/>
                <a:ea typeface="メイリオ" pitchFamily="50" charset="-128"/>
                <a:cs typeface="メイリオ" pitchFamily="50" charset="-128"/>
              </a:rPr>
              <a:t>・②中之条町（バイオマス熱利用）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FF0066"/>
                </a:solidFill>
                <a:latin typeface="メイリオ" pitchFamily="50" charset="-128"/>
                <a:ea typeface="メイリオ" pitchFamily="50" charset="-128"/>
                <a:cs typeface="メイリオ" pitchFamily="50" charset="-128"/>
              </a:rPr>
              <a:t>　</a:t>
            </a:r>
            <a:r>
              <a:rPr lang="ja-JP" altLang="en-US" sz="1200" b="1" dirty="0">
                <a:solidFill>
                  <a:srgbClr val="993300"/>
                </a:solidFill>
                <a:latin typeface="メイリオ" pitchFamily="50" charset="-128"/>
                <a:ea typeface="メイリオ" pitchFamily="50" charset="-128"/>
                <a:cs typeface="メイリオ" pitchFamily="50" charset="-128"/>
              </a:rPr>
              <a:t>・⑥河本工業株式会社（太陽光発電）</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・⑥株式会社とりせん（太陽光発電　２件）</a:t>
            </a:r>
          </a:p>
        </p:txBody>
      </p:sp>
      <p:sp>
        <p:nvSpPr>
          <p:cNvPr id="36" name="テキスト ボックス 241"/>
          <p:cNvSpPr txBox="1">
            <a:spLocks noChangeArrowheads="1"/>
          </p:cNvSpPr>
          <p:nvPr/>
        </p:nvSpPr>
        <p:spPr bwMode="auto">
          <a:xfrm>
            <a:off x="-87530" y="2697081"/>
            <a:ext cx="3261513" cy="86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山梨県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（３件）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・①社会福祉法人深敬園（地中熱利用</a:t>
            </a:r>
            <a:r>
              <a:rPr lang="en-US" altLang="ja-JP" sz="1200" b="1" dirty="0">
                <a:solidFill>
                  <a:srgbClr val="0000FF"/>
                </a:solidFill>
                <a:latin typeface="メイリオ" pitchFamily="50" charset="-128"/>
                <a:ea typeface="メイリオ" pitchFamily="50" charset="-128"/>
                <a:cs typeface="メイリオ" pitchFamily="50" charset="-128"/>
              </a:rPr>
              <a:t>)</a:t>
            </a:r>
            <a:r>
              <a:rPr lang="ja-JP" altLang="en-US" sz="1200" b="1" dirty="0">
                <a:solidFill>
                  <a:srgbClr val="0000FF"/>
                </a:solidFill>
                <a:latin typeface="メイリオ" pitchFamily="50" charset="-128"/>
                <a:ea typeface="メイリオ" pitchFamily="50" charset="-128"/>
                <a:cs typeface="メイリオ" pitchFamily="50" charset="-128"/>
              </a:rPr>
              <a:t> 　</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・①南アルプス市（地中熱利用）</a:t>
            </a: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・②山梨県（地中熱利用）</a:t>
            </a:r>
          </a:p>
        </p:txBody>
      </p:sp>
      <p:cxnSp>
        <p:nvCxnSpPr>
          <p:cNvPr id="39" name="直線コネクタ 38"/>
          <p:cNvCxnSpPr/>
          <p:nvPr/>
        </p:nvCxnSpPr>
        <p:spPr bwMode="auto">
          <a:xfrm flipH="1">
            <a:off x="4512755" y="4227501"/>
            <a:ext cx="1777657" cy="143158"/>
          </a:xfrm>
          <a:prstGeom prst="line">
            <a:avLst/>
          </a:prstGeom>
          <a:noFill/>
          <a:ln w="9525" cap="flat" cmpd="sng" algn="ctr">
            <a:solidFill>
              <a:sysClr val="windowText" lastClr="000000"/>
            </a:solidFill>
            <a:prstDash val="solid"/>
            <a:tailEnd type="oval"/>
          </a:ln>
          <a:effectLst/>
        </p:spPr>
      </p:cxnSp>
      <p:cxnSp>
        <p:nvCxnSpPr>
          <p:cNvPr id="41" name="直線コネクタ 40"/>
          <p:cNvCxnSpPr/>
          <p:nvPr/>
        </p:nvCxnSpPr>
        <p:spPr bwMode="auto">
          <a:xfrm flipH="1">
            <a:off x="4326231" y="1958059"/>
            <a:ext cx="22074" cy="1899491"/>
          </a:xfrm>
          <a:prstGeom prst="line">
            <a:avLst/>
          </a:prstGeom>
          <a:noFill/>
          <a:ln w="9525" cap="flat" cmpd="sng" algn="ctr">
            <a:solidFill>
              <a:sysClr val="windowText" lastClr="000000"/>
            </a:solidFill>
            <a:prstDash val="solid"/>
            <a:tailEnd type="oval"/>
          </a:ln>
          <a:effectLst/>
        </p:spPr>
      </p:cxnSp>
      <p:cxnSp>
        <p:nvCxnSpPr>
          <p:cNvPr id="43" name="直線コネクタ 42"/>
          <p:cNvCxnSpPr/>
          <p:nvPr/>
        </p:nvCxnSpPr>
        <p:spPr bwMode="auto">
          <a:xfrm>
            <a:off x="2509174" y="3374092"/>
            <a:ext cx="1378367" cy="1317637"/>
          </a:xfrm>
          <a:prstGeom prst="line">
            <a:avLst/>
          </a:prstGeom>
          <a:noFill/>
          <a:ln w="9525" cap="flat" cmpd="sng" algn="ctr">
            <a:solidFill>
              <a:sysClr val="windowText" lastClr="000000"/>
            </a:solidFill>
            <a:prstDash val="solid"/>
            <a:tailEnd type="oval"/>
          </a:ln>
          <a:effectLst/>
        </p:spPr>
      </p:cxnSp>
      <p:cxnSp>
        <p:nvCxnSpPr>
          <p:cNvPr id="44" name="直線コネクタ 43"/>
          <p:cNvCxnSpPr/>
          <p:nvPr/>
        </p:nvCxnSpPr>
        <p:spPr bwMode="auto">
          <a:xfrm flipV="1">
            <a:off x="3064558" y="4864013"/>
            <a:ext cx="1448195" cy="901191"/>
          </a:xfrm>
          <a:prstGeom prst="line">
            <a:avLst/>
          </a:prstGeom>
          <a:noFill/>
          <a:ln w="9525" cap="flat" cmpd="sng" algn="ctr">
            <a:solidFill>
              <a:sysClr val="windowText" lastClr="000000"/>
            </a:solidFill>
            <a:prstDash val="solid"/>
            <a:tailEnd type="oval"/>
          </a:ln>
          <a:effectLst/>
        </p:spPr>
      </p:cxnSp>
      <p:cxnSp>
        <p:nvCxnSpPr>
          <p:cNvPr id="45" name="直線コネクタ 44"/>
          <p:cNvCxnSpPr/>
          <p:nvPr/>
        </p:nvCxnSpPr>
        <p:spPr bwMode="auto">
          <a:xfrm flipH="1" flipV="1">
            <a:off x="4748651" y="4691728"/>
            <a:ext cx="490710" cy="1166461"/>
          </a:xfrm>
          <a:prstGeom prst="line">
            <a:avLst/>
          </a:prstGeom>
          <a:noFill/>
          <a:ln w="9525" cap="flat" cmpd="sng" algn="ctr">
            <a:solidFill>
              <a:sysClr val="windowText" lastClr="000000"/>
            </a:solidFill>
            <a:prstDash val="solid"/>
            <a:tailEnd type="oval"/>
          </a:ln>
          <a:effectLst/>
        </p:spPr>
      </p:cxnSp>
      <p:cxnSp>
        <p:nvCxnSpPr>
          <p:cNvPr id="46" name="直線コネクタ 45"/>
          <p:cNvCxnSpPr/>
          <p:nvPr/>
        </p:nvCxnSpPr>
        <p:spPr bwMode="auto">
          <a:xfrm flipH="1" flipV="1">
            <a:off x="5057928" y="4942388"/>
            <a:ext cx="1075438" cy="386908"/>
          </a:xfrm>
          <a:prstGeom prst="line">
            <a:avLst/>
          </a:prstGeom>
          <a:noFill/>
          <a:ln w="9525" cap="flat" cmpd="sng" algn="ctr">
            <a:solidFill>
              <a:sysClr val="windowText" lastClr="000000"/>
            </a:solidFill>
            <a:prstDash val="solid"/>
            <a:tailEnd type="oval"/>
          </a:ln>
          <a:effectLst/>
        </p:spPr>
      </p:cxnSp>
      <p:cxnSp>
        <p:nvCxnSpPr>
          <p:cNvPr id="47" name="直線コネクタ 46"/>
          <p:cNvCxnSpPr/>
          <p:nvPr/>
        </p:nvCxnSpPr>
        <p:spPr bwMode="auto">
          <a:xfrm flipH="1">
            <a:off x="5239361" y="2930095"/>
            <a:ext cx="1013406" cy="930821"/>
          </a:xfrm>
          <a:prstGeom prst="line">
            <a:avLst/>
          </a:prstGeom>
          <a:noFill/>
          <a:ln w="9525" cap="flat" cmpd="sng" algn="ctr">
            <a:solidFill>
              <a:sysClr val="windowText" lastClr="000000"/>
            </a:solidFill>
            <a:prstDash val="solid"/>
            <a:tailEnd type="oval"/>
          </a:ln>
          <a:effectLst/>
        </p:spPr>
      </p:cxnSp>
      <p:sp>
        <p:nvSpPr>
          <p:cNvPr id="27" name="テキスト ボックス 89"/>
          <p:cNvSpPr txBox="1">
            <a:spLocks noChangeArrowheads="1"/>
          </p:cNvSpPr>
          <p:nvPr/>
        </p:nvSpPr>
        <p:spPr bwMode="auto">
          <a:xfrm>
            <a:off x="271659" y="815299"/>
            <a:ext cx="2838981" cy="1142767"/>
          </a:xfrm>
          <a:prstGeom prst="rect">
            <a:avLst/>
          </a:prstGeom>
          <a:solidFill>
            <a:sysClr val="window" lastClr="FFFFFF"/>
          </a:solidFill>
          <a:ln w="9525">
            <a:solidFill>
              <a:srgbClr val="000000"/>
            </a:solidFill>
            <a:miter lim="800000"/>
            <a:headEnd/>
            <a:tailEnd/>
          </a:ln>
        </p:spPr>
        <p:txBody>
          <a:bodyPr wrap="square" lIns="65256" tIns="32629" rIns="65256" bIns="32629" anchor="ct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nSpc>
                <a:spcPts val="1400"/>
              </a:lnSpc>
              <a:spcBef>
                <a:spcPct val="0"/>
              </a:spcBef>
              <a:buNone/>
              <a:defRPr/>
            </a:pPr>
            <a:r>
              <a:rPr lang="ja-JP" altLang="en-US" sz="1200" b="1" kern="0" dirty="0">
                <a:solidFill>
                  <a:srgbClr val="0000FF"/>
                </a:solidFill>
                <a:latin typeface="メイリオ" pitchFamily="50" charset="-128"/>
                <a:cs typeface="メイリオ" pitchFamily="50" charset="-128"/>
              </a:rPr>
              <a:t>　①設備導入事業（地公体等）</a:t>
            </a:r>
            <a:endParaRPr lang="en-US" altLang="ja-JP" sz="1200" b="1" kern="0" dirty="0">
              <a:solidFill>
                <a:srgbClr val="0000FF"/>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00B050"/>
                </a:solidFill>
                <a:latin typeface="メイリオ" pitchFamily="50" charset="-128"/>
                <a:cs typeface="メイリオ" pitchFamily="50" charset="-128"/>
              </a:rPr>
              <a:t>　②事業化計画策定事業</a:t>
            </a:r>
            <a:endParaRPr lang="en-US" altLang="ja-JP" sz="1200" b="1" kern="0" dirty="0">
              <a:solidFill>
                <a:srgbClr val="00B05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0000"/>
                </a:solidFill>
                <a:latin typeface="メイリオ" pitchFamily="50" charset="-128"/>
                <a:cs typeface="メイリオ" pitchFamily="50" charset="-128"/>
              </a:rPr>
              <a:t>　③温泉熱多段階利用推進調査事業</a:t>
            </a:r>
            <a:endParaRPr lang="en-US" altLang="ja-JP" sz="1200" b="1" kern="0" dirty="0">
              <a:solidFill>
                <a:srgbClr val="FF000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9900"/>
                </a:solidFill>
                <a:latin typeface="メイリオ" pitchFamily="50" charset="-128"/>
                <a:cs typeface="メイリオ" pitchFamily="50" charset="-128"/>
              </a:rPr>
              <a:t>　④</a:t>
            </a:r>
            <a:r>
              <a:rPr lang="zh-TW" altLang="en-US" sz="1200" b="1" kern="0" dirty="0">
                <a:solidFill>
                  <a:srgbClr val="FF9900"/>
                </a:solidFill>
                <a:latin typeface="メイリオ" pitchFamily="50" charset="-128"/>
                <a:cs typeface="メイリオ" pitchFamily="50" charset="-128"/>
              </a:rPr>
              <a:t>離島設備導入事業</a:t>
            </a:r>
            <a:endParaRPr lang="en-US" altLang="zh-TW" sz="1200" b="1" kern="0" dirty="0">
              <a:solidFill>
                <a:srgbClr val="FF990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33CC"/>
                </a:solidFill>
                <a:latin typeface="メイリオ" pitchFamily="50" charset="-128"/>
                <a:cs typeface="メイリオ" pitchFamily="50" charset="-128"/>
              </a:rPr>
              <a:t>　⑤</a:t>
            </a:r>
            <a:r>
              <a:rPr lang="zh-TW" altLang="en-US" sz="1200" b="1" kern="0" dirty="0">
                <a:solidFill>
                  <a:srgbClr val="FF33CC"/>
                </a:solidFill>
                <a:latin typeface="メイリオ" pitchFamily="50" charset="-128"/>
                <a:cs typeface="メイリオ" pitchFamily="50" charset="-128"/>
              </a:rPr>
              <a:t>余熱有効利用化事業</a:t>
            </a:r>
            <a:endParaRPr lang="en-US" altLang="ja-JP" sz="1200" b="1" kern="0" dirty="0">
              <a:solidFill>
                <a:srgbClr val="FF33CC"/>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993300"/>
                </a:solidFill>
                <a:latin typeface="メイリオ" pitchFamily="50" charset="-128"/>
                <a:cs typeface="メイリオ" pitchFamily="50" charset="-128"/>
              </a:rPr>
              <a:t>　⑥発電設備導入事業（民間事業者）</a:t>
            </a:r>
            <a:endParaRPr lang="en-US" altLang="ja-JP" sz="1200" b="1" kern="0" dirty="0">
              <a:solidFill>
                <a:srgbClr val="993300"/>
              </a:solidFill>
              <a:latin typeface="メイリオ" pitchFamily="50" charset="-128"/>
              <a:cs typeface="メイリオ" pitchFamily="50" charset="-128"/>
            </a:endParaRPr>
          </a:p>
        </p:txBody>
      </p:sp>
      <p:sp>
        <p:nvSpPr>
          <p:cNvPr id="50" name="テキスト ボックス 266"/>
          <p:cNvSpPr txBox="1">
            <a:spLocks noChangeArrowheads="1"/>
          </p:cNvSpPr>
          <p:nvPr/>
        </p:nvSpPr>
        <p:spPr bwMode="auto">
          <a:xfrm>
            <a:off x="6290412" y="1239942"/>
            <a:ext cx="2991550" cy="47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栃木県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（１件）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・①社会福祉法人敬和会（太陽光発電）</a:t>
            </a:r>
          </a:p>
        </p:txBody>
      </p:sp>
      <p:cxnSp>
        <p:nvCxnSpPr>
          <p:cNvPr id="51" name="直線コネクタ 50"/>
          <p:cNvCxnSpPr/>
          <p:nvPr/>
        </p:nvCxnSpPr>
        <p:spPr bwMode="auto">
          <a:xfrm flipH="1">
            <a:off x="4905418" y="1744851"/>
            <a:ext cx="1576003" cy="1989462"/>
          </a:xfrm>
          <a:prstGeom prst="line">
            <a:avLst/>
          </a:prstGeom>
          <a:noFill/>
          <a:ln w="9525" cap="flat" cmpd="sng" algn="ctr">
            <a:solidFill>
              <a:sysClr val="windowText" lastClr="000000"/>
            </a:solidFill>
            <a:prstDash val="solid"/>
            <a:tailEnd type="oval"/>
          </a:ln>
          <a:effectLst/>
        </p:spPr>
      </p:cxnSp>
      <p:cxnSp>
        <p:nvCxnSpPr>
          <p:cNvPr id="48" name="直線コネクタ 47"/>
          <p:cNvCxnSpPr/>
          <p:nvPr/>
        </p:nvCxnSpPr>
        <p:spPr bwMode="auto">
          <a:xfrm>
            <a:off x="2714264" y="4711408"/>
            <a:ext cx="1386526" cy="313731"/>
          </a:xfrm>
          <a:prstGeom prst="line">
            <a:avLst/>
          </a:prstGeom>
          <a:noFill/>
          <a:ln w="9525" cap="flat" cmpd="sng" algn="ctr">
            <a:solidFill>
              <a:sysClr val="windowText" lastClr="000000"/>
            </a:solidFill>
            <a:prstDash val="solid"/>
            <a:tailEnd type="oval"/>
          </a:ln>
          <a:effectLst/>
        </p:spPr>
      </p:cxnSp>
      <p:sp>
        <p:nvSpPr>
          <p:cNvPr id="49" name="テキスト ボックス 277"/>
          <p:cNvSpPr txBox="1">
            <a:spLocks noChangeArrowheads="1"/>
          </p:cNvSpPr>
          <p:nvPr/>
        </p:nvSpPr>
        <p:spPr bwMode="auto">
          <a:xfrm>
            <a:off x="-51874" y="4034062"/>
            <a:ext cx="4433733" cy="66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静岡県（富士川以東）</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（１件）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B050"/>
                </a:solidFill>
                <a:latin typeface="メイリオ" pitchFamily="50" charset="-128"/>
                <a:ea typeface="メイリオ" pitchFamily="50" charset="-128"/>
                <a:cs typeface="メイリオ" pitchFamily="50" charset="-128"/>
              </a:rPr>
              <a:t>・②伊豆森林組合</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（バイオマス熱利用、発電・熱利用）</a:t>
            </a:r>
          </a:p>
        </p:txBody>
      </p:sp>
      <p:sp>
        <p:nvSpPr>
          <p:cNvPr id="37" name="テキスト ボックス 27"/>
          <p:cNvSpPr txBox="1">
            <a:spLocks noChangeArrowheads="1"/>
          </p:cNvSpPr>
          <p:nvPr/>
        </p:nvSpPr>
        <p:spPr bwMode="auto">
          <a:xfrm>
            <a:off x="10264580" y="2004270"/>
            <a:ext cx="2277356" cy="1014568"/>
          </a:xfrm>
          <a:prstGeom prst="rect">
            <a:avLst/>
          </a:prstGeom>
          <a:solidFill>
            <a:sysClr val="window" lastClr="FFFFFF">
              <a:lumMod val="95000"/>
            </a:sysClr>
          </a:solidFill>
          <a:ln>
            <a:noFill/>
          </a:ln>
        </p:spPr>
        <p:txBody>
          <a:bodyPr wrap="square" lIns="65256" tIns="32629" rIns="65256" bIns="32629">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lnSpc>
                <a:spcPts val="1000"/>
              </a:lnSpc>
              <a:defRPr/>
            </a:pPr>
            <a:endParaRPr lang="en-US" altLang="ja-JP" sz="900" b="1" kern="0" dirty="0">
              <a:solidFill>
                <a:prstClr val="black"/>
              </a:solidFill>
              <a:latin typeface="+mn-ea"/>
              <a:ea typeface="+mn-ea"/>
            </a:endParaRPr>
          </a:p>
          <a:p>
            <a:pPr eaLnBrk="1" hangingPunct="1">
              <a:lnSpc>
                <a:spcPts val="1000"/>
              </a:lnSpc>
              <a:defRPr/>
            </a:pPr>
            <a:r>
              <a:rPr lang="ja-JP" altLang="en-US" sz="900" b="1" kern="0" dirty="0">
                <a:solidFill>
                  <a:prstClr val="black"/>
                </a:solidFill>
                <a:latin typeface="+mn-ea"/>
                <a:ea typeface="+mn-ea"/>
              </a:rPr>
              <a:t>平成</a:t>
            </a:r>
            <a:r>
              <a:rPr lang="en-US" altLang="ja-JP" sz="900" b="1" kern="0" dirty="0">
                <a:solidFill>
                  <a:prstClr val="black"/>
                </a:solidFill>
                <a:latin typeface="+mn-ea"/>
                <a:ea typeface="+mn-ea"/>
              </a:rPr>
              <a:t>29</a:t>
            </a:r>
            <a:r>
              <a:rPr lang="ja-JP" altLang="en-US" sz="900" b="1" kern="0" dirty="0">
                <a:solidFill>
                  <a:prstClr val="black"/>
                </a:solidFill>
                <a:latin typeface="+mn-ea"/>
                <a:ea typeface="+mn-ea"/>
              </a:rPr>
              <a:t>年度第二次公募採択実績</a:t>
            </a:r>
            <a:endParaRPr lang="en-US" altLang="ja-JP" sz="900" b="1" kern="0" dirty="0">
              <a:solidFill>
                <a:prstClr val="black"/>
              </a:solidFill>
              <a:latin typeface="+mn-ea"/>
              <a:ea typeface="+mn-ea"/>
            </a:endParaRPr>
          </a:p>
          <a:p>
            <a:pPr eaLnBrk="1" hangingPunct="1">
              <a:lnSpc>
                <a:spcPts val="1000"/>
              </a:lnSpc>
              <a:spcBef>
                <a:spcPts val="429"/>
              </a:spcBef>
              <a:defRPr/>
            </a:pPr>
            <a:r>
              <a:rPr lang="ja-JP" altLang="en-US" sz="900" b="1" u="sng" kern="0" dirty="0">
                <a:solidFill>
                  <a:prstClr val="black"/>
                </a:solidFill>
                <a:latin typeface="+mn-ea"/>
                <a:ea typeface="+mn-ea"/>
              </a:rPr>
              <a:t>全国各地の</a:t>
            </a:r>
            <a:r>
              <a:rPr lang="en-US" altLang="ja-JP" sz="900" b="1" u="sng" kern="0" dirty="0">
                <a:solidFill>
                  <a:prstClr val="black"/>
                </a:solidFill>
                <a:latin typeface="+mn-ea"/>
                <a:ea typeface="+mn-ea"/>
              </a:rPr>
              <a:t>79</a:t>
            </a:r>
            <a:r>
              <a:rPr lang="ja-JP" altLang="en-US" sz="900" b="1" u="sng" kern="0" dirty="0">
                <a:solidFill>
                  <a:prstClr val="black"/>
                </a:solidFill>
                <a:latin typeface="+mn-ea"/>
                <a:ea typeface="+mn-ea"/>
              </a:rPr>
              <a:t>事業を支援</a:t>
            </a:r>
            <a:endParaRPr lang="en-US" altLang="ja-JP" sz="900"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・設備導入事業（地公体等）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・事業化計画策定事業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・離島設備導入事業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・発電設備導入事業（民間事業者）</a:t>
            </a:r>
            <a:endParaRPr lang="en-US" altLang="ja-JP" sz="900" b="1" kern="0" dirty="0">
              <a:solidFill>
                <a:prstClr val="black"/>
              </a:solidFill>
              <a:latin typeface="+mn-ea"/>
              <a:ea typeface="+mn-ea"/>
            </a:endParaRPr>
          </a:p>
        </p:txBody>
      </p:sp>
      <p:sp>
        <p:nvSpPr>
          <p:cNvPr id="38" name="テキスト ボックス 27"/>
          <p:cNvSpPr txBox="1">
            <a:spLocks noChangeArrowheads="1"/>
          </p:cNvSpPr>
          <p:nvPr/>
        </p:nvSpPr>
        <p:spPr bwMode="auto">
          <a:xfrm>
            <a:off x="11912229" y="2450237"/>
            <a:ext cx="663057" cy="57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32629" rIns="65256" bIns="32629">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21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16</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2</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40</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p:txBody>
      </p:sp>
      <p:grpSp>
        <p:nvGrpSpPr>
          <p:cNvPr id="40" name="グループ化 7"/>
          <p:cNvGrpSpPr>
            <a:grpSpLocks/>
          </p:cNvGrpSpPr>
          <p:nvPr/>
        </p:nvGrpSpPr>
        <p:grpSpPr bwMode="auto">
          <a:xfrm>
            <a:off x="10264580" y="390471"/>
            <a:ext cx="2277356" cy="1270967"/>
            <a:chOff x="9502308" y="375337"/>
            <a:chExt cx="1950559" cy="2283465"/>
          </a:xfrm>
        </p:grpSpPr>
        <p:sp>
          <p:nvSpPr>
            <p:cNvPr id="42" name="テキスト ボックス 27"/>
            <p:cNvSpPr txBox="1">
              <a:spLocks noChangeArrowheads="1"/>
            </p:cNvSpPr>
            <p:nvPr/>
          </p:nvSpPr>
          <p:spPr bwMode="auto">
            <a:xfrm>
              <a:off x="9502308" y="375337"/>
              <a:ext cx="1950559" cy="2283465"/>
            </a:xfrm>
            <a:prstGeom prst="rect">
              <a:avLst/>
            </a:prstGeom>
            <a:solidFill>
              <a:sysClr val="window" lastClr="FFFFFF">
                <a:lumMod val="95000"/>
              </a:sysClr>
            </a:solidFill>
            <a:ln>
              <a:noFill/>
            </a:ln>
          </p:spPr>
          <p:txBody>
            <a:bodyPr wrap="square" lIns="65256" tIns="32629" rIns="65256" bIns="32629">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lnSpc>
                  <a:spcPts val="1000"/>
                </a:lnSpc>
                <a:defRPr/>
              </a:pPr>
              <a:endParaRPr lang="en-US" altLang="ja-JP" sz="900" b="1" kern="0" dirty="0">
                <a:solidFill>
                  <a:prstClr val="black"/>
                </a:solidFill>
                <a:latin typeface="+mn-ea"/>
                <a:ea typeface="+mn-ea"/>
              </a:endParaRPr>
            </a:p>
            <a:p>
              <a:pPr eaLnBrk="1" hangingPunct="1">
                <a:lnSpc>
                  <a:spcPts val="1000"/>
                </a:lnSpc>
                <a:defRPr/>
              </a:pPr>
              <a:r>
                <a:rPr lang="ja-JP" altLang="en-US" sz="900" b="1" kern="0" dirty="0">
                  <a:solidFill>
                    <a:prstClr val="black"/>
                  </a:solidFill>
                  <a:latin typeface="+mn-ea"/>
                  <a:ea typeface="+mn-ea"/>
                </a:rPr>
                <a:t>平成</a:t>
              </a:r>
              <a:r>
                <a:rPr lang="en-US" altLang="ja-JP" sz="900" b="1" kern="0" dirty="0">
                  <a:solidFill>
                    <a:prstClr val="black"/>
                  </a:solidFill>
                  <a:latin typeface="+mn-ea"/>
                  <a:ea typeface="+mn-ea"/>
                </a:rPr>
                <a:t>29</a:t>
              </a:r>
              <a:r>
                <a:rPr lang="ja-JP" altLang="en-US" sz="900" b="1" kern="0" dirty="0">
                  <a:solidFill>
                    <a:prstClr val="black"/>
                  </a:solidFill>
                  <a:latin typeface="+mn-ea"/>
                  <a:ea typeface="+mn-ea"/>
                </a:rPr>
                <a:t>年度第一次公募採択実績</a:t>
              </a:r>
              <a:endParaRPr lang="en-US" altLang="ja-JP" sz="900" b="1" kern="0" dirty="0">
                <a:solidFill>
                  <a:prstClr val="black"/>
                </a:solidFill>
                <a:latin typeface="+mn-ea"/>
                <a:ea typeface="+mn-ea"/>
              </a:endParaRPr>
            </a:p>
            <a:p>
              <a:pPr eaLnBrk="1" hangingPunct="1">
                <a:lnSpc>
                  <a:spcPts val="1000"/>
                </a:lnSpc>
                <a:spcBef>
                  <a:spcPts val="429"/>
                </a:spcBef>
                <a:defRPr/>
              </a:pPr>
              <a:r>
                <a:rPr lang="ja-JP" altLang="en-US" sz="900" b="1" u="sng" kern="0" dirty="0">
                  <a:solidFill>
                    <a:prstClr val="black"/>
                  </a:solidFill>
                  <a:latin typeface="+mn-ea"/>
                  <a:ea typeface="+mn-ea"/>
                </a:rPr>
                <a:t>全国各地の</a:t>
              </a:r>
              <a:r>
                <a:rPr lang="en-US" altLang="ja-JP" sz="900" b="1" u="sng" kern="0" dirty="0">
                  <a:solidFill>
                    <a:prstClr val="black"/>
                  </a:solidFill>
                  <a:latin typeface="+mn-ea"/>
                  <a:ea typeface="+mn-ea"/>
                </a:rPr>
                <a:t>76</a:t>
              </a:r>
              <a:r>
                <a:rPr lang="ja-JP" altLang="en-US" sz="900" b="1" u="sng" kern="0" dirty="0">
                  <a:solidFill>
                    <a:prstClr val="black"/>
                  </a:solidFill>
                  <a:latin typeface="+mn-ea"/>
                  <a:ea typeface="+mn-ea"/>
                </a:rPr>
                <a:t>事業を支援</a:t>
              </a:r>
              <a:endParaRPr lang="en-US" altLang="ja-JP" sz="900"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・設備導入事業（地公体等）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・事業化計画策定事業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・温泉多段階利用推進調査事業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・離島設備導入事業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・余熱有効利用化事業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・発電設備導入事業（民間事業者）</a:t>
              </a:r>
              <a:endParaRPr lang="en-US" altLang="ja-JP" sz="900" b="1" kern="0" dirty="0">
                <a:solidFill>
                  <a:prstClr val="black"/>
                </a:solidFill>
                <a:latin typeface="+mn-ea"/>
                <a:ea typeface="+mn-ea"/>
              </a:endParaRPr>
            </a:p>
          </p:txBody>
        </p:sp>
        <p:sp>
          <p:nvSpPr>
            <p:cNvPr id="52" name="テキスト ボックス 27"/>
            <p:cNvSpPr txBox="1">
              <a:spLocks noChangeArrowheads="1"/>
            </p:cNvSpPr>
            <p:nvPr/>
          </p:nvSpPr>
          <p:spPr bwMode="auto">
            <a:xfrm>
              <a:off x="10884957" y="850846"/>
              <a:ext cx="567910" cy="150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32629" rIns="65256" bIns="32629">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31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26</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3</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14</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p:txBody>
        </p:sp>
      </p:grpSp>
      <p:sp>
        <p:nvSpPr>
          <p:cNvPr id="53" name="ページ番号"/>
          <p:cNvSpPr txBox="1">
            <a:spLocks/>
          </p:cNvSpPr>
          <p:nvPr/>
        </p:nvSpPr>
        <p:spPr>
          <a:xfrm>
            <a:off x="9218232" y="6522208"/>
            <a:ext cx="629798" cy="370681"/>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2399"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6</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1472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テキスト ボックス 335"/>
          <p:cNvSpPr txBox="1">
            <a:spLocks noChangeArrowheads="1"/>
          </p:cNvSpPr>
          <p:nvPr/>
        </p:nvSpPr>
        <p:spPr bwMode="auto">
          <a:xfrm>
            <a:off x="235476" y="4773347"/>
            <a:ext cx="3348223" cy="182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兵庫県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（６件）</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・①社会福祉法人神戸婦人同情会</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（太陽光発電）</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・⑥尼崎製罐株式会社（太陽光発電）</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・⑥高砂菱光コンクリート工業株式会社　　　</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（太陽光発電）（交付後、廃止）</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・⑥株式会社キョーワ（太陽光発電）</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・⑥オリックス株式会社（太陽光発電）</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・⑥大十株式会社（太陽光発電）</a:t>
            </a:r>
          </a:p>
        </p:txBody>
      </p:sp>
      <p:sp>
        <p:nvSpPr>
          <p:cNvPr id="4" name="正方形/長方形 3"/>
          <p:cNvSpPr/>
          <p:nvPr/>
        </p:nvSpPr>
        <p:spPr>
          <a:xfrm>
            <a:off x="178597" y="-13918"/>
            <a:ext cx="6640779" cy="748531"/>
          </a:xfrm>
          <a:prstGeom prst="rect">
            <a:avLst/>
          </a:prstGeom>
          <a:noFill/>
          <a:ln w="25400" cap="flat" cmpd="sng" algn="ctr">
            <a:noFill/>
            <a:prstDash val="solid"/>
          </a:ln>
          <a:effectLst/>
        </p:spPr>
        <p:txBody>
          <a:bodyPr lIns="91360" tIns="45680" rIns="91360" bIns="45680" anchor="ctr"/>
          <a:lstStyle/>
          <a:p>
            <a:pPr>
              <a:defRPr/>
            </a:pPr>
            <a:r>
              <a:rPr kumimoji="0" lang="en-US" altLang="ja-JP" sz="1999" b="1" kern="0" dirty="0">
                <a:latin typeface="メイリオ" pitchFamily="50" charset="-128"/>
                <a:ea typeface="メイリオ" pitchFamily="50" charset="-128"/>
                <a:cs typeface="メイリオ" pitchFamily="50" charset="-128"/>
              </a:rPr>
              <a:t>H29</a:t>
            </a:r>
            <a:r>
              <a:rPr kumimoji="0" lang="ja-JP" altLang="en-US" sz="1999" b="1" kern="0" dirty="0">
                <a:latin typeface="メイリオ" pitchFamily="50" charset="-128"/>
                <a:ea typeface="メイリオ" pitchFamily="50" charset="-128"/>
                <a:cs typeface="メイリオ" pitchFamily="50" charset="-128"/>
              </a:rPr>
              <a:t>再生可能エネルギー電気・熱自立的普及促進事業</a:t>
            </a:r>
            <a:endParaRPr kumimoji="0" lang="en-US" altLang="ja-JP" sz="1999" b="1" kern="0" dirty="0">
              <a:latin typeface="メイリオ" pitchFamily="50" charset="-128"/>
              <a:ea typeface="メイリオ" pitchFamily="50" charset="-128"/>
              <a:cs typeface="メイリオ" pitchFamily="50" charset="-128"/>
            </a:endParaRPr>
          </a:p>
          <a:p>
            <a:pPr>
              <a:defRPr/>
            </a:pPr>
            <a:r>
              <a:rPr kumimoji="0" lang="ja-JP" altLang="en-US" sz="1999" b="1" kern="0" dirty="0">
                <a:latin typeface="メイリオ" pitchFamily="50" charset="-128"/>
                <a:ea typeface="メイリオ" pitchFamily="50" charset="-128"/>
                <a:cs typeface="メイリオ" pitchFamily="50" charset="-128"/>
              </a:rPr>
              <a:t>北陸・関西電力管内</a:t>
            </a:r>
          </a:p>
        </p:txBody>
      </p:sp>
      <p:sp>
        <p:nvSpPr>
          <p:cNvPr id="12" name="テキスト ボックス 26"/>
          <p:cNvSpPr txBox="1">
            <a:spLocks noChangeArrowheads="1"/>
          </p:cNvSpPr>
          <p:nvPr/>
        </p:nvSpPr>
        <p:spPr bwMode="auto">
          <a:xfrm>
            <a:off x="6434911" y="111337"/>
            <a:ext cx="3430423" cy="48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0" tIns="45680" rIns="91360" bIns="45680">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spcBef>
                <a:spcPct val="0"/>
              </a:spcBef>
              <a:buFontTx/>
              <a:buNone/>
              <a:defRPr/>
            </a:pPr>
            <a:r>
              <a:rPr lang="ja-JP" altLang="en-US" sz="900" b="1" dirty="0">
                <a:solidFill>
                  <a:srgbClr val="000000"/>
                </a:solidFill>
                <a:latin typeface="メイリオ" pitchFamily="50" charset="-128"/>
                <a:cs typeface="メイリオ" pitchFamily="50" charset="-128"/>
              </a:rPr>
              <a:t>平成</a:t>
            </a:r>
            <a:r>
              <a:rPr lang="en-US" altLang="ja-JP" sz="900" b="1" dirty="0">
                <a:solidFill>
                  <a:srgbClr val="000000"/>
                </a:solidFill>
                <a:latin typeface="メイリオ" pitchFamily="50" charset="-128"/>
                <a:cs typeface="メイリオ" pitchFamily="50" charset="-128"/>
              </a:rPr>
              <a:t>29</a:t>
            </a:r>
            <a:r>
              <a:rPr lang="ja-JP" altLang="en-US" sz="900" b="1" dirty="0">
                <a:solidFill>
                  <a:srgbClr val="000000"/>
                </a:solidFill>
                <a:latin typeface="メイリオ" pitchFamily="50" charset="-128"/>
                <a:cs typeface="メイリオ" pitchFamily="50" charset="-128"/>
              </a:rPr>
              <a:t>年度再生可能エネルギー電気・熱自立的普及促進事業における採択実績をマッピングしたもの</a:t>
            </a:r>
            <a:endParaRPr lang="en-US" altLang="ja-JP" sz="900" b="1" dirty="0">
              <a:solidFill>
                <a:srgbClr val="000000"/>
              </a:solidFill>
              <a:latin typeface="メイリオ" pitchFamily="50" charset="-128"/>
              <a:cs typeface="メイリオ" pitchFamily="50" charset="-128"/>
            </a:endParaRPr>
          </a:p>
          <a:p>
            <a:pPr>
              <a:spcBef>
                <a:spcPct val="0"/>
              </a:spcBef>
              <a:buFontTx/>
              <a:buNone/>
              <a:defRPr/>
            </a:pPr>
            <a:endParaRPr lang="en-US" altLang="ja-JP" sz="133" b="1" dirty="0">
              <a:solidFill>
                <a:srgbClr val="000000"/>
              </a:solidFill>
              <a:latin typeface="メイリオ" pitchFamily="50" charset="-128"/>
              <a:cs typeface="メイリオ" pitchFamily="50" charset="-128"/>
            </a:endParaRPr>
          </a:p>
          <a:p>
            <a:pPr>
              <a:spcBef>
                <a:spcPct val="0"/>
              </a:spcBef>
              <a:buFontTx/>
              <a:buNone/>
              <a:defRPr/>
            </a:pPr>
            <a:r>
              <a:rPr lang="en-US" altLang="ja-JP" sz="600" b="1" dirty="0">
                <a:solidFill>
                  <a:srgbClr val="000000"/>
                </a:solidFill>
                <a:latin typeface="メイリオ" pitchFamily="50" charset="-128"/>
                <a:cs typeface="メイリオ" pitchFamily="50" charset="-128"/>
              </a:rPr>
              <a:t>※</a:t>
            </a:r>
            <a:r>
              <a:rPr lang="ja-JP" altLang="en-US" sz="600" b="1" dirty="0">
                <a:solidFill>
                  <a:srgbClr val="000000"/>
                </a:solidFill>
                <a:latin typeface="メイリオ" pitchFamily="50" charset="-128"/>
                <a:cs typeface="メイリオ" pitchFamily="50" charset="-128"/>
              </a:rPr>
              <a:t>地図上「●」位置は各都道府県の県庁所在地</a:t>
            </a:r>
            <a:endParaRPr lang="ja-JP" altLang="en-US" sz="800" b="1" dirty="0">
              <a:solidFill>
                <a:srgbClr val="000000"/>
              </a:solidFill>
              <a:latin typeface="メイリオ" pitchFamily="50" charset="-128"/>
              <a:cs typeface="メイリオ" pitchFamily="50" charset="-128"/>
            </a:endParaRPr>
          </a:p>
        </p:txBody>
      </p:sp>
      <p:grpSp>
        <p:nvGrpSpPr>
          <p:cNvPr id="128" name="グループ化 7"/>
          <p:cNvGrpSpPr>
            <a:grpSpLocks/>
          </p:cNvGrpSpPr>
          <p:nvPr/>
        </p:nvGrpSpPr>
        <p:grpSpPr bwMode="auto">
          <a:xfrm>
            <a:off x="10264580" y="390471"/>
            <a:ext cx="2277356" cy="1270967"/>
            <a:chOff x="9502308" y="375337"/>
            <a:chExt cx="1950559" cy="2297970"/>
          </a:xfrm>
        </p:grpSpPr>
        <p:sp>
          <p:nvSpPr>
            <p:cNvPr id="129" name="テキスト ボックス 27"/>
            <p:cNvSpPr txBox="1">
              <a:spLocks noChangeArrowheads="1"/>
            </p:cNvSpPr>
            <p:nvPr/>
          </p:nvSpPr>
          <p:spPr bwMode="auto">
            <a:xfrm>
              <a:off x="9502308" y="375337"/>
              <a:ext cx="1950559" cy="2297970"/>
            </a:xfrm>
            <a:prstGeom prst="rect">
              <a:avLst/>
            </a:prstGeom>
            <a:solidFill>
              <a:sysClr val="window" lastClr="FFFFFF">
                <a:lumMod val="95000"/>
              </a:sysClr>
            </a:solidFill>
            <a:ln>
              <a:noFill/>
            </a:ln>
          </p:spPr>
          <p:txBody>
            <a:bodyPr wrap="square" lIns="65256" tIns="32629" rIns="65256" bIns="32629">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lnSpc>
                  <a:spcPts val="1000"/>
                </a:lnSpc>
                <a:defRPr/>
              </a:pPr>
              <a:endParaRPr lang="en-US" altLang="ja-JP" sz="900" b="1" kern="0" dirty="0">
                <a:solidFill>
                  <a:prstClr val="black"/>
                </a:solidFill>
                <a:latin typeface="+mn-ea"/>
                <a:ea typeface="+mn-ea"/>
              </a:endParaRPr>
            </a:p>
            <a:p>
              <a:pPr eaLnBrk="1" hangingPunct="1">
                <a:lnSpc>
                  <a:spcPts val="1000"/>
                </a:lnSpc>
                <a:defRPr/>
              </a:pPr>
              <a:r>
                <a:rPr lang="ja-JP" altLang="en-US" sz="900" b="1" kern="0" dirty="0">
                  <a:solidFill>
                    <a:prstClr val="black"/>
                  </a:solidFill>
                  <a:latin typeface="+mn-ea"/>
                  <a:ea typeface="+mn-ea"/>
                </a:rPr>
                <a:t>平成</a:t>
              </a:r>
              <a:r>
                <a:rPr lang="en-US" altLang="ja-JP" sz="900" b="1" kern="0" dirty="0">
                  <a:solidFill>
                    <a:prstClr val="black"/>
                  </a:solidFill>
                  <a:latin typeface="+mn-ea"/>
                  <a:ea typeface="+mn-ea"/>
                </a:rPr>
                <a:t>29</a:t>
              </a:r>
              <a:r>
                <a:rPr lang="ja-JP" altLang="en-US" sz="900" b="1" kern="0" dirty="0">
                  <a:solidFill>
                    <a:prstClr val="black"/>
                  </a:solidFill>
                  <a:latin typeface="+mn-ea"/>
                  <a:ea typeface="+mn-ea"/>
                </a:rPr>
                <a:t>年度第一次公募採択実績</a:t>
              </a:r>
              <a:endParaRPr lang="en-US" altLang="ja-JP" sz="900" b="1" kern="0" dirty="0">
                <a:solidFill>
                  <a:prstClr val="black"/>
                </a:solidFill>
                <a:latin typeface="+mn-ea"/>
                <a:ea typeface="+mn-ea"/>
              </a:endParaRPr>
            </a:p>
            <a:p>
              <a:pPr eaLnBrk="1" hangingPunct="1">
                <a:lnSpc>
                  <a:spcPts val="1000"/>
                </a:lnSpc>
                <a:spcBef>
                  <a:spcPts val="429"/>
                </a:spcBef>
                <a:defRPr/>
              </a:pPr>
              <a:r>
                <a:rPr lang="ja-JP" altLang="en-US" sz="900" b="1" u="sng" kern="0" dirty="0">
                  <a:solidFill>
                    <a:prstClr val="black"/>
                  </a:solidFill>
                  <a:latin typeface="+mn-ea"/>
                  <a:ea typeface="+mn-ea"/>
                </a:rPr>
                <a:t>全国各地の</a:t>
              </a:r>
              <a:r>
                <a:rPr lang="en-US" altLang="ja-JP" sz="900" b="1" u="sng" kern="0" dirty="0">
                  <a:solidFill>
                    <a:prstClr val="black"/>
                  </a:solidFill>
                  <a:latin typeface="+mn-ea"/>
                  <a:ea typeface="+mn-ea"/>
                </a:rPr>
                <a:t>76</a:t>
              </a:r>
              <a:r>
                <a:rPr lang="ja-JP" altLang="en-US" sz="900" b="1" u="sng" kern="0" dirty="0">
                  <a:solidFill>
                    <a:prstClr val="black"/>
                  </a:solidFill>
                  <a:latin typeface="+mn-ea"/>
                  <a:ea typeface="+mn-ea"/>
                </a:rPr>
                <a:t>事業を支援</a:t>
              </a:r>
              <a:endParaRPr lang="en-US" altLang="ja-JP" sz="900"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・設備導入事業（地公体等）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・事業化計画策定事業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・温泉多段階利用推進調査事業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・離島設備導入事業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・余熱有効利用化事業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・発電設備導入事業（民間事業者）</a:t>
              </a:r>
              <a:endParaRPr lang="en-US" altLang="ja-JP" sz="900" b="1" kern="0" dirty="0">
                <a:solidFill>
                  <a:prstClr val="black"/>
                </a:solidFill>
                <a:latin typeface="+mn-ea"/>
                <a:ea typeface="+mn-ea"/>
              </a:endParaRPr>
            </a:p>
          </p:txBody>
        </p:sp>
        <p:sp>
          <p:nvSpPr>
            <p:cNvPr id="130" name="テキスト ボックス 27"/>
            <p:cNvSpPr txBox="1">
              <a:spLocks noChangeArrowheads="1"/>
            </p:cNvSpPr>
            <p:nvPr/>
          </p:nvSpPr>
          <p:spPr bwMode="auto">
            <a:xfrm>
              <a:off x="10884957" y="834523"/>
              <a:ext cx="567910" cy="150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32629" rIns="65256" bIns="32629">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31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26</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3</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14</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p:txBody>
        </p:sp>
      </p:grpSp>
      <p:pic>
        <p:nvPicPr>
          <p:cNvPr id="18" name="Picture 4" descr="http://map.finemakeyuri.com/img/map/L002.jpg"/>
          <p:cNvPicPr>
            <a:picLocks noChangeAspect="1" noChangeArrowheads="1"/>
          </p:cNvPicPr>
          <p:nvPr/>
        </p:nvPicPr>
        <p:blipFill rotWithShape="1">
          <a:blip r:embed="rId3">
            <a:extLst>
              <a:ext uri="{28A0092B-C50C-407E-A947-70E740481C1C}">
                <a14:useLocalDpi xmlns:a14="http://schemas.microsoft.com/office/drawing/2010/main" val="0"/>
              </a:ext>
            </a:extLst>
          </a:blip>
          <a:srcRect l="34967" t="48530" r="48655" b="27925"/>
          <a:stretch/>
        </p:blipFill>
        <p:spPr bwMode="auto">
          <a:xfrm>
            <a:off x="3325314" y="2277241"/>
            <a:ext cx="2663442" cy="352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348"/>
          <p:cNvSpPr txBox="1">
            <a:spLocks noChangeArrowheads="1"/>
          </p:cNvSpPr>
          <p:nvPr/>
        </p:nvSpPr>
        <p:spPr bwMode="auto">
          <a:xfrm>
            <a:off x="6444109" y="2940576"/>
            <a:ext cx="3114344" cy="86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富山県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（３件）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・①南砺市（バイオマス熱利用）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・①砺波市（地中熱利用）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・⑥高精株式会社（太陽光発電）</a:t>
            </a:r>
          </a:p>
        </p:txBody>
      </p:sp>
      <p:sp>
        <p:nvSpPr>
          <p:cNvPr id="25" name="テキスト ボックス 320"/>
          <p:cNvSpPr txBox="1">
            <a:spLocks noChangeArrowheads="1"/>
          </p:cNvSpPr>
          <p:nvPr/>
        </p:nvSpPr>
        <p:spPr bwMode="auto">
          <a:xfrm>
            <a:off x="3203916" y="1608042"/>
            <a:ext cx="2827277" cy="66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福井県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（２件）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・②美浜町（地下水熱利用）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・②池田町（バイオマス熱利用）</a:t>
            </a:r>
          </a:p>
        </p:txBody>
      </p:sp>
      <p:sp>
        <p:nvSpPr>
          <p:cNvPr id="26" name="テキスト ボックス 343"/>
          <p:cNvSpPr txBox="1">
            <a:spLocks noChangeArrowheads="1"/>
          </p:cNvSpPr>
          <p:nvPr/>
        </p:nvSpPr>
        <p:spPr bwMode="auto">
          <a:xfrm>
            <a:off x="272392" y="2279562"/>
            <a:ext cx="3611482" cy="86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滋賀県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（３件）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a:t>
            </a:r>
            <a:r>
              <a:rPr lang="ja-JP" altLang="en-US" sz="1200" b="1" dirty="0">
                <a:solidFill>
                  <a:srgbClr val="993300"/>
                </a:solidFill>
                <a:latin typeface="メイリオ" pitchFamily="50" charset="-128"/>
                <a:ea typeface="メイリオ" pitchFamily="50" charset="-128"/>
                <a:cs typeface="メイリオ" pitchFamily="50" charset="-128"/>
              </a:rPr>
              <a:t>・⑥三菱</a:t>
            </a:r>
            <a:r>
              <a:rPr lang="en-US" altLang="ja-JP" sz="1200" b="1" dirty="0">
                <a:solidFill>
                  <a:srgbClr val="993300"/>
                </a:solidFill>
                <a:latin typeface="メイリオ" pitchFamily="50" charset="-128"/>
                <a:ea typeface="メイリオ" pitchFamily="50" charset="-128"/>
                <a:cs typeface="メイリオ" pitchFamily="50" charset="-128"/>
              </a:rPr>
              <a:t>UFJ</a:t>
            </a:r>
            <a:r>
              <a:rPr lang="ja-JP" altLang="en-US" sz="1200" b="1" dirty="0">
                <a:solidFill>
                  <a:srgbClr val="993300"/>
                </a:solidFill>
                <a:latin typeface="メイリオ" pitchFamily="50" charset="-128"/>
                <a:ea typeface="メイリオ" pitchFamily="50" charset="-128"/>
                <a:cs typeface="メイリオ" pitchFamily="50" charset="-128"/>
              </a:rPr>
              <a:t>リース株式会社（太陽光発電）</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・⑥東レ株式会社（太陽光発電）</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・⑥有限会社エヌ・エス・ピー（太陽光発電）</a:t>
            </a:r>
          </a:p>
        </p:txBody>
      </p:sp>
      <p:sp>
        <p:nvSpPr>
          <p:cNvPr id="27" name="テキスト ボックス 335"/>
          <p:cNvSpPr txBox="1">
            <a:spLocks noChangeArrowheads="1"/>
          </p:cNvSpPr>
          <p:nvPr/>
        </p:nvSpPr>
        <p:spPr bwMode="auto">
          <a:xfrm>
            <a:off x="3513493" y="5972987"/>
            <a:ext cx="3890704" cy="66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大阪府</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（３件）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prstClr val="black"/>
                </a:solidFill>
                <a:latin typeface="メイリオ" pitchFamily="50" charset="-128"/>
                <a:ea typeface="メイリオ" pitchFamily="50" charset="-128"/>
                <a:cs typeface="メイリオ" pitchFamily="50" charset="-128"/>
              </a:rPr>
              <a:t>　</a:t>
            </a:r>
            <a:r>
              <a:rPr lang="ja-JP" altLang="en-US" sz="1200" b="1" dirty="0">
                <a:solidFill>
                  <a:srgbClr val="993300"/>
                </a:solidFill>
                <a:latin typeface="メイリオ" pitchFamily="50" charset="-128"/>
                <a:ea typeface="メイリオ" pitchFamily="50" charset="-128"/>
                <a:cs typeface="メイリオ" pitchFamily="50" charset="-128"/>
              </a:rPr>
              <a:t>・⑥三澤繊維株式会社（太陽光発電）</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・⑥都市クリエイト株式会社（太陽光発電　２件）</a:t>
            </a:r>
            <a:endParaRPr lang="en-US" altLang="ja-JP" sz="1200" b="1" dirty="0">
              <a:solidFill>
                <a:srgbClr val="993300"/>
              </a:solidFill>
              <a:latin typeface="メイリオ" pitchFamily="50" charset="-128"/>
              <a:ea typeface="メイリオ" pitchFamily="50" charset="-128"/>
              <a:cs typeface="メイリオ" pitchFamily="50" charset="-128"/>
            </a:endParaRPr>
          </a:p>
        </p:txBody>
      </p:sp>
      <p:sp>
        <p:nvSpPr>
          <p:cNvPr id="28" name="テキスト ボックス 277"/>
          <p:cNvSpPr txBox="1">
            <a:spLocks noChangeArrowheads="1"/>
          </p:cNvSpPr>
          <p:nvPr/>
        </p:nvSpPr>
        <p:spPr bwMode="auto">
          <a:xfrm>
            <a:off x="6499089" y="4919347"/>
            <a:ext cx="3707223" cy="66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和歌山県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（２件）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・①新宮港埠頭株式会社（バイオマス熱利用）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・⑥川本化成（太陽光発電）</a:t>
            </a:r>
          </a:p>
        </p:txBody>
      </p:sp>
      <p:cxnSp>
        <p:nvCxnSpPr>
          <p:cNvPr id="39" name="直線コネクタ 38"/>
          <p:cNvCxnSpPr/>
          <p:nvPr/>
        </p:nvCxnSpPr>
        <p:spPr bwMode="auto">
          <a:xfrm flipH="1">
            <a:off x="4693035" y="2303463"/>
            <a:ext cx="2390" cy="1251274"/>
          </a:xfrm>
          <a:prstGeom prst="line">
            <a:avLst/>
          </a:prstGeom>
          <a:noFill/>
          <a:ln w="9525" cap="flat" cmpd="sng" algn="ctr">
            <a:solidFill>
              <a:sysClr val="windowText" lastClr="000000"/>
            </a:solidFill>
            <a:prstDash val="solid"/>
            <a:tailEnd type="oval"/>
          </a:ln>
          <a:effectLst/>
        </p:spPr>
      </p:cxnSp>
      <p:cxnSp>
        <p:nvCxnSpPr>
          <p:cNvPr id="40" name="直線コネクタ 39"/>
          <p:cNvCxnSpPr/>
          <p:nvPr/>
        </p:nvCxnSpPr>
        <p:spPr bwMode="auto">
          <a:xfrm flipH="1" flipV="1">
            <a:off x="5548756" y="3141066"/>
            <a:ext cx="1130301" cy="218277"/>
          </a:xfrm>
          <a:prstGeom prst="line">
            <a:avLst/>
          </a:prstGeom>
          <a:noFill/>
          <a:ln w="9525" cap="flat" cmpd="sng" algn="ctr">
            <a:solidFill>
              <a:sysClr val="windowText" lastClr="000000"/>
            </a:solidFill>
            <a:prstDash val="solid"/>
            <a:tailEnd type="oval"/>
          </a:ln>
          <a:effectLst/>
        </p:spPr>
      </p:cxnSp>
      <p:cxnSp>
        <p:nvCxnSpPr>
          <p:cNvPr id="42" name="直線コネクタ 41"/>
          <p:cNvCxnSpPr/>
          <p:nvPr/>
        </p:nvCxnSpPr>
        <p:spPr bwMode="auto">
          <a:xfrm flipV="1">
            <a:off x="4127514" y="4649902"/>
            <a:ext cx="101227" cy="1256384"/>
          </a:xfrm>
          <a:prstGeom prst="line">
            <a:avLst/>
          </a:prstGeom>
          <a:noFill/>
          <a:ln w="9525" cap="flat" cmpd="sng" algn="ctr">
            <a:solidFill>
              <a:sysClr val="windowText" lastClr="000000"/>
            </a:solidFill>
            <a:prstDash val="solid"/>
            <a:tailEnd type="oval"/>
          </a:ln>
          <a:effectLst/>
        </p:spPr>
      </p:cxnSp>
      <p:cxnSp>
        <p:nvCxnSpPr>
          <p:cNvPr id="43" name="直線コネクタ 42"/>
          <p:cNvCxnSpPr/>
          <p:nvPr/>
        </p:nvCxnSpPr>
        <p:spPr bwMode="auto">
          <a:xfrm>
            <a:off x="3757215" y="3069083"/>
            <a:ext cx="731307" cy="1060061"/>
          </a:xfrm>
          <a:prstGeom prst="line">
            <a:avLst/>
          </a:prstGeom>
          <a:noFill/>
          <a:ln w="9525" cap="flat" cmpd="sng" algn="ctr">
            <a:solidFill>
              <a:sysClr val="windowText" lastClr="000000"/>
            </a:solidFill>
            <a:prstDash val="solid"/>
            <a:tailEnd type="oval"/>
          </a:ln>
          <a:effectLst/>
        </p:spPr>
      </p:cxnSp>
      <p:cxnSp>
        <p:nvCxnSpPr>
          <p:cNvPr id="44" name="直線コネクタ 43"/>
          <p:cNvCxnSpPr/>
          <p:nvPr/>
        </p:nvCxnSpPr>
        <p:spPr bwMode="auto">
          <a:xfrm flipH="1">
            <a:off x="4405091" y="5300608"/>
            <a:ext cx="2273959" cy="71985"/>
          </a:xfrm>
          <a:prstGeom prst="line">
            <a:avLst/>
          </a:prstGeom>
          <a:noFill/>
          <a:ln w="9525" cap="flat" cmpd="sng" algn="ctr">
            <a:solidFill>
              <a:sysClr val="windowText" lastClr="000000"/>
            </a:solidFill>
            <a:prstDash val="solid"/>
            <a:tailEnd type="oval"/>
          </a:ln>
          <a:effectLst/>
        </p:spPr>
      </p:cxnSp>
      <p:sp>
        <p:nvSpPr>
          <p:cNvPr id="29" name="テキスト ボックス 89"/>
          <p:cNvSpPr txBox="1">
            <a:spLocks noChangeArrowheads="1"/>
          </p:cNvSpPr>
          <p:nvPr/>
        </p:nvSpPr>
        <p:spPr bwMode="auto">
          <a:xfrm>
            <a:off x="271659" y="815299"/>
            <a:ext cx="2838981" cy="1142767"/>
          </a:xfrm>
          <a:prstGeom prst="rect">
            <a:avLst/>
          </a:prstGeom>
          <a:solidFill>
            <a:sysClr val="window" lastClr="FFFFFF"/>
          </a:solidFill>
          <a:ln w="9525">
            <a:solidFill>
              <a:srgbClr val="000000"/>
            </a:solidFill>
            <a:miter lim="800000"/>
            <a:headEnd/>
            <a:tailEnd/>
          </a:ln>
        </p:spPr>
        <p:txBody>
          <a:bodyPr wrap="square" lIns="65256" tIns="32629" rIns="65256" bIns="32629" anchor="ct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nSpc>
                <a:spcPts val="1400"/>
              </a:lnSpc>
              <a:spcBef>
                <a:spcPct val="0"/>
              </a:spcBef>
              <a:buNone/>
              <a:defRPr/>
            </a:pPr>
            <a:r>
              <a:rPr lang="ja-JP" altLang="en-US" sz="1200" b="1" kern="0" dirty="0">
                <a:solidFill>
                  <a:srgbClr val="0000FF"/>
                </a:solidFill>
                <a:latin typeface="メイリオ" pitchFamily="50" charset="-128"/>
                <a:cs typeface="メイリオ" pitchFamily="50" charset="-128"/>
              </a:rPr>
              <a:t>　①設備導入事業（地公体等）</a:t>
            </a:r>
            <a:endParaRPr lang="en-US" altLang="ja-JP" sz="1200" b="1" kern="0" dirty="0">
              <a:solidFill>
                <a:srgbClr val="0000FF"/>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00B050"/>
                </a:solidFill>
                <a:latin typeface="メイリオ" pitchFamily="50" charset="-128"/>
                <a:cs typeface="メイリオ" pitchFamily="50" charset="-128"/>
              </a:rPr>
              <a:t>　②事業化計画策定事業</a:t>
            </a:r>
            <a:endParaRPr lang="en-US" altLang="ja-JP" sz="1200" b="1" kern="0" dirty="0">
              <a:solidFill>
                <a:srgbClr val="00B05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0000"/>
                </a:solidFill>
                <a:latin typeface="メイリオ" pitchFamily="50" charset="-128"/>
                <a:cs typeface="メイリオ" pitchFamily="50" charset="-128"/>
              </a:rPr>
              <a:t>　③温泉熱多段階利用推進調査事業</a:t>
            </a:r>
            <a:endParaRPr lang="en-US" altLang="ja-JP" sz="1200" b="1" kern="0" dirty="0">
              <a:solidFill>
                <a:srgbClr val="FF000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9900"/>
                </a:solidFill>
                <a:latin typeface="メイリオ" pitchFamily="50" charset="-128"/>
                <a:cs typeface="メイリオ" pitchFamily="50" charset="-128"/>
              </a:rPr>
              <a:t>　④</a:t>
            </a:r>
            <a:r>
              <a:rPr lang="zh-TW" altLang="en-US" sz="1200" b="1" kern="0" dirty="0">
                <a:solidFill>
                  <a:srgbClr val="FF9900"/>
                </a:solidFill>
                <a:latin typeface="メイリオ" pitchFamily="50" charset="-128"/>
                <a:cs typeface="メイリオ" pitchFamily="50" charset="-128"/>
              </a:rPr>
              <a:t>離島設備導入事業</a:t>
            </a:r>
            <a:endParaRPr lang="en-US" altLang="zh-TW" sz="1200" b="1" kern="0" dirty="0">
              <a:solidFill>
                <a:srgbClr val="FF990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33CC"/>
                </a:solidFill>
                <a:latin typeface="メイリオ" pitchFamily="50" charset="-128"/>
                <a:cs typeface="メイリオ" pitchFamily="50" charset="-128"/>
              </a:rPr>
              <a:t>　⑤</a:t>
            </a:r>
            <a:r>
              <a:rPr lang="zh-TW" altLang="en-US" sz="1200" b="1" kern="0" dirty="0">
                <a:solidFill>
                  <a:srgbClr val="FF33CC"/>
                </a:solidFill>
                <a:latin typeface="メイリオ" pitchFamily="50" charset="-128"/>
                <a:cs typeface="メイリオ" pitchFamily="50" charset="-128"/>
              </a:rPr>
              <a:t>余熱有効利用化事業</a:t>
            </a:r>
            <a:endParaRPr lang="en-US" altLang="ja-JP" sz="1200" b="1" kern="0" dirty="0">
              <a:solidFill>
                <a:srgbClr val="FF33CC"/>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993300"/>
                </a:solidFill>
                <a:latin typeface="メイリオ" pitchFamily="50" charset="-128"/>
                <a:cs typeface="メイリオ" pitchFamily="50" charset="-128"/>
              </a:rPr>
              <a:t>　⑥発電設備導入事業（民間事業者）</a:t>
            </a:r>
            <a:endParaRPr lang="en-US" altLang="ja-JP" sz="1200" b="1" kern="0" dirty="0">
              <a:solidFill>
                <a:srgbClr val="993300"/>
              </a:solidFill>
              <a:latin typeface="メイリオ" pitchFamily="50" charset="-128"/>
              <a:cs typeface="メイリオ" pitchFamily="50" charset="-128"/>
            </a:endParaRPr>
          </a:p>
        </p:txBody>
      </p:sp>
      <p:cxnSp>
        <p:nvCxnSpPr>
          <p:cNvPr id="30" name="直線コネクタ 29"/>
          <p:cNvCxnSpPr/>
          <p:nvPr/>
        </p:nvCxnSpPr>
        <p:spPr bwMode="auto">
          <a:xfrm flipH="1">
            <a:off x="4970960" y="1857522"/>
            <a:ext cx="1848424" cy="1438807"/>
          </a:xfrm>
          <a:prstGeom prst="line">
            <a:avLst/>
          </a:prstGeom>
          <a:noFill/>
          <a:ln w="9525" cap="flat" cmpd="sng" algn="ctr">
            <a:solidFill>
              <a:sysClr val="windowText" lastClr="000000"/>
            </a:solidFill>
            <a:prstDash val="solid"/>
            <a:tailEnd type="oval"/>
          </a:ln>
          <a:effectLst/>
        </p:spPr>
      </p:cxnSp>
      <p:sp>
        <p:nvSpPr>
          <p:cNvPr id="31" name="テキスト ボックス 277"/>
          <p:cNvSpPr txBox="1">
            <a:spLocks noChangeArrowheads="1"/>
          </p:cNvSpPr>
          <p:nvPr/>
        </p:nvSpPr>
        <p:spPr bwMode="auto">
          <a:xfrm>
            <a:off x="5979901" y="1380621"/>
            <a:ext cx="4082446" cy="47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石川県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（３件）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・①社会福祉法人石川整肢学園（太陽光発電　３件）</a:t>
            </a:r>
            <a:endParaRPr lang="en-US" altLang="ja-JP" sz="1200" b="1" dirty="0">
              <a:solidFill>
                <a:srgbClr val="0000FF"/>
              </a:solidFill>
              <a:latin typeface="メイリオ" pitchFamily="50" charset="-128"/>
              <a:ea typeface="メイリオ" pitchFamily="50" charset="-128"/>
              <a:cs typeface="メイリオ" pitchFamily="50" charset="-128"/>
            </a:endParaRPr>
          </a:p>
        </p:txBody>
      </p:sp>
      <p:cxnSp>
        <p:nvCxnSpPr>
          <p:cNvPr id="46" name="直線コネクタ 45"/>
          <p:cNvCxnSpPr/>
          <p:nvPr/>
        </p:nvCxnSpPr>
        <p:spPr bwMode="auto">
          <a:xfrm>
            <a:off x="3066936" y="4040878"/>
            <a:ext cx="1118952" cy="154481"/>
          </a:xfrm>
          <a:prstGeom prst="line">
            <a:avLst/>
          </a:prstGeom>
          <a:noFill/>
          <a:ln w="9525" cap="flat" cmpd="sng" algn="ctr">
            <a:solidFill>
              <a:sysClr val="windowText" lastClr="000000"/>
            </a:solidFill>
            <a:prstDash val="solid"/>
            <a:tailEnd type="oval"/>
          </a:ln>
          <a:effectLst/>
        </p:spPr>
      </p:cxnSp>
      <p:sp>
        <p:nvSpPr>
          <p:cNvPr id="47" name="テキスト ボックス 343"/>
          <p:cNvSpPr txBox="1">
            <a:spLocks noChangeArrowheads="1"/>
          </p:cNvSpPr>
          <p:nvPr/>
        </p:nvSpPr>
        <p:spPr bwMode="auto">
          <a:xfrm>
            <a:off x="272393" y="3359336"/>
            <a:ext cx="4059215" cy="86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京都府</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（３件）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・①特定非営利活動法人芽吹（太陽光発電、蓄電池）</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・②京都府（太陽光発電、蓄電池）</a:t>
            </a:r>
            <a:endParaRPr lang="ja-JP" altLang="en-US"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・⑥太平工業株式会社（太陽光発電）</a:t>
            </a:r>
          </a:p>
        </p:txBody>
      </p:sp>
      <p:cxnSp>
        <p:nvCxnSpPr>
          <p:cNvPr id="64" name="直線コネクタ 63"/>
          <p:cNvCxnSpPr/>
          <p:nvPr/>
        </p:nvCxnSpPr>
        <p:spPr bwMode="auto">
          <a:xfrm flipV="1">
            <a:off x="2821420" y="4297135"/>
            <a:ext cx="935788" cy="622220"/>
          </a:xfrm>
          <a:prstGeom prst="line">
            <a:avLst/>
          </a:prstGeom>
          <a:noFill/>
          <a:ln w="9525" cap="flat" cmpd="sng" algn="ctr">
            <a:solidFill>
              <a:sysClr val="windowText" lastClr="000000"/>
            </a:solidFill>
            <a:prstDash val="solid"/>
            <a:tailEnd type="oval"/>
          </a:ln>
          <a:effectLst/>
        </p:spPr>
      </p:cxnSp>
      <p:sp>
        <p:nvSpPr>
          <p:cNvPr id="32" name="テキスト ボックス 27"/>
          <p:cNvSpPr txBox="1">
            <a:spLocks noChangeArrowheads="1"/>
          </p:cNvSpPr>
          <p:nvPr/>
        </p:nvSpPr>
        <p:spPr bwMode="auto">
          <a:xfrm>
            <a:off x="10264580" y="2004270"/>
            <a:ext cx="2277356" cy="1014568"/>
          </a:xfrm>
          <a:prstGeom prst="rect">
            <a:avLst/>
          </a:prstGeom>
          <a:solidFill>
            <a:sysClr val="window" lastClr="FFFFFF">
              <a:lumMod val="95000"/>
            </a:sysClr>
          </a:solidFill>
          <a:ln>
            <a:noFill/>
          </a:ln>
        </p:spPr>
        <p:txBody>
          <a:bodyPr wrap="square" lIns="65256" tIns="32629" rIns="65256" bIns="32629">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lnSpc>
                <a:spcPts val="1000"/>
              </a:lnSpc>
              <a:defRPr/>
            </a:pPr>
            <a:endParaRPr lang="en-US" altLang="ja-JP" sz="900" b="1" kern="0" dirty="0">
              <a:solidFill>
                <a:prstClr val="black"/>
              </a:solidFill>
              <a:latin typeface="+mn-ea"/>
              <a:ea typeface="+mn-ea"/>
            </a:endParaRPr>
          </a:p>
          <a:p>
            <a:pPr eaLnBrk="1" hangingPunct="1">
              <a:lnSpc>
                <a:spcPts val="1000"/>
              </a:lnSpc>
              <a:defRPr/>
            </a:pPr>
            <a:r>
              <a:rPr lang="ja-JP" altLang="en-US" sz="900" b="1" kern="0" dirty="0">
                <a:solidFill>
                  <a:prstClr val="black"/>
                </a:solidFill>
                <a:latin typeface="+mn-ea"/>
                <a:ea typeface="+mn-ea"/>
              </a:rPr>
              <a:t>平成</a:t>
            </a:r>
            <a:r>
              <a:rPr lang="en-US" altLang="ja-JP" sz="900" b="1" kern="0" dirty="0">
                <a:solidFill>
                  <a:prstClr val="black"/>
                </a:solidFill>
                <a:latin typeface="+mn-ea"/>
                <a:ea typeface="+mn-ea"/>
              </a:rPr>
              <a:t>29</a:t>
            </a:r>
            <a:r>
              <a:rPr lang="ja-JP" altLang="en-US" sz="900" b="1" kern="0" dirty="0">
                <a:solidFill>
                  <a:prstClr val="black"/>
                </a:solidFill>
                <a:latin typeface="+mn-ea"/>
                <a:ea typeface="+mn-ea"/>
              </a:rPr>
              <a:t>年度第二次公募採択実績</a:t>
            </a:r>
            <a:endParaRPr lang="en-US" altLang="ja-JP" sz="900" b="1" kern="0" dirty="0">
              <a:solidFill>
                <a:prstClr val="black"/>
              </a:solidFill>
              <a:latin typeface="+mn-ea"/>
              <a:ea typeface="+mn-ea"/>
            </a:endParaRPr>
          </a:p>
          <a:p>
            <a:pPr eaLnBrk="1" hangingPunct="1">
              <a:lnSpc>
                <a:spcPts val="1000"/>
              </a:lnSpc>
              <a:spcBef>
                <a:spcPts val="429"/>
              </a:spcBef>
              <a:defRPr/>
            </a:pPr>
            <a:r>
              <a:rPr lang="ja-JP" altLang="en-US" sz="900" b="1" u="sng" kern="0" dirty="0">
                <a:solidFill>
                  <a:prstClr val="black"/>
                </a:solidFill>
                <a:latin typeface="+mn-ea"/>
                <a:ea typeface="+mn-ea"/>
              </a:rPr>
              <a:t>全国各地の</a:t>
            </a:r>
            <a:r>
              <a:rPr lang="en-US" altLang="ja-JP" sz="900" b="1" u="sng" kern="0" dirty="0">
                <a:solidFill>
                  <a:prstClr val="black"/>
                </a:solidFill>
                <a:latin typeface="+mn-ea"/>
                <a:ea typeface="+mn-ea"/>
              </a:rPr>
              <a:t>79</a:t>
            </a:r>
            <a:r>
              <a:rPr lang="ja-JP" altLang="en-US" sz="900" b="1" u="sng" kern="0" dirty="0">
                <a:solidFill>
                  <a:prstClr val="black"/>
                </a:solidFill>
                <a:latin typeface="+mn-ea"/>
                <a:ea typeface="+mn-ea"/>
              </a:rPr>
              <a:t>事業を支援</a:t>
            </a:r>
            <a:endParaRPr lang="en-US" altLang="ja-JP" sz="900"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・設備導入事業（地公体等）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・事業化計画策定事業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・離島設備導入事業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・発電設備導入事業（民間事業者）</a:t>
            </a:r>
            <a:endParaRPr lang="en-US" altLang="ja-JP" sz="900" b="1" kern="0" dirty="0">
              <a:solidFill>
                <a:prstClr val="black"/>
              </a:solidFill>
              <a:latin typeface="+mn-ea"/>
              <a:ea typeface="+mn-ea"/>
            </a:endParaRPr>
          </a:p>
        </p:txBody>
      </p:sp>
      <p:sp>
        <p:nvSpPr>
          <p:cNvPr id="33" name="テキスト ボックス 27"/>
          <p:cNvSpPr txBox="1">
            <a:spLocks noChangeArrowheads="1"/>
          </p:cNvSpPr>
          <p:nvPr/>
        </p:nvSpPr>
        <p:spPr bwMode="auto">
          <a:xfrm>
            <a:off x="11912229" y="2450237"/>
            <a:ext cx="663057" cy="57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32629" rIns="65256" bIns="32629">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21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16</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2</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40</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p:txBody>
      </p:sp>
      <p:sp>
        <p:nvSpPr>
          <p:cNvPr id="34" name="ページ番号"/>
          <p:cNvSpPr txBox="1">
            <a:spLocks/>
          </p:cNvSpPr>
          <p:nvPr/>
        </p:nvSpPr>
        <p:spPr>
          <a:xfrm>
            <a:off x="9218232" y="6522208"/>
            <a:ext cx="629798" cy="370681"/>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2399"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7</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57483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8597" y="-13918"/>
            <a:ext cx="6640779" cy="748531"/>
          </a:xfrm>
          <a:prstGeom prst="rect">
            <a:avLst/>
          </a:prstGeom>
          <a:noFill/>
          <a:ln w="25400" cap="flat" cmpd="sng" algn="ctr">
            <a:noFill/>
            <a:prstDash val="solid"/>
          </a:ln>
          <a:effectLst/>
        </p:spPr>
        <p:txBody>
          <a:bodyPr lIns="91360" tIns="45680" rIns="91360" bIns="45680" anchor="ctr"/>
          <a:lstStyle/>
          <a:p>
            <a:pPr>
              <a:defRPr/>
            </a:pPr>
            <a:r>
              <a:rPr kumimoji="0" lang="en-US" altLang="ja-JP" sz="1999" b="1" kern="0" dirty="0">
                <a:latin typeface="メイリオ" pitchFamily="50" charset="-128"/>
                <a:ea typeface="メイリオ" pitchFamily="50" charset="-128"/>
                <a:cs typeface="メイリオ" pitchFamily="50" charset="-128"/>
              </a:rPr>
              <a:t>H29</a:t>
            </a:r>
            <a:r>
              <a:rPr kumimoji="0" lang="ja-JP" altLang="en-US" sz="1999" b="1" kern="0" dirty="0">
                <a:latin typeface="メイリオ" pitchFamily="50" charset="-128"/>
                <a:ea typeface="メイリオ" pitchFamily="50" charset="-128"/>
                <a:cs typeface="メイリオ" pitchFamily="50" charset="-128"/>
              </a:rPr>
              <a:t>再生可能エネルギー電気・熱自立的普及促進事業</a:t>
            </a:r>
            <a:endParaRPr kumimoji="0" lang="en-US" altLang="ja-JP" sz="1999" b="1" kern="0" dirty="0">
              <a:latin typeface="メイリオ" pitchFamily="50" charset="-128"/>
              <a:ea typeface="メイリオ" pitchFamily="50" charset="-128"/>
              <a:cs typeface="メイリオ" pitchFamily="50" charset="-128"/>
            </a:endParaRPr>
          </a:p>
          <a:p>
            <a:pPr>
              <a:defRPr/>
            </a:pPr>
            <a:r>
              <a:rPr kumimoji="0" lang="ja-JP" altLang="en-US" sz="1999" b="1" kern="0" dirty="0">
                <a:latin typeface="メイリオ" pitchFamily="50" charset="-128"/>
                <a:ea typeface="メイリオ" pitchFamily="50" charset="-128"/>
                <a:cs typeface="メイリオ" pitchFamily="50" charset="-128"/>
              </a:rPr>
              <a:t>中部電力管内</a:t>
            </a:r>
          </a:p>
        </p:txBody>
      </p:sp>
      <p:sp>
        <p:nvSpPr>
          <p:cNvPr id="12" name="テキスト ボックス 26"/>
          <p:cNvSpPr txBox="1">
            <a:spLocks noChangeArrowheads="1"/>
          </p:cNvSpPr>
          <p:nvPr/>
        </p:nvSpPr>
        <p:spPr bwMode="auto">
          <a:xfrm>
            <a:off x="6434911" y="111337"/>
            <a:ext cx="3430423" cy="48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0" tIns="45680" rIns="91360" bIns="45680">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spcBef>
                <a:spcPct val="0"/>
              </a:spcBef>
              <a:buFontTx/>
              <a:buNone/>
              <a:defRPr/>
            </a:pPr>
            <a:r>
              <a:rPr lang="ja-JP" altLang="en-US" sz="900" b="1" dirty="0">
                <a:solidFill>
                  <a:srgbClr val="000000"/>
                </a:solidFill>
                <a:latin typeface="メイリオ" pitchFamily="50" charset="-128"/>
                <a:cs typeface="メイリオ" pitchFamily="50" charset="-128"/>
              </a:rPr>
              <a:t>平成</a:t>
            </a:r>
            <a:r>
              <a:rPr lang="en-US" altLang="ja-JP" sz="900" b="1" dirty="0">
                <a:solidFill>
                  <a:srgbClr val="000000"/>
                </a:solidFill>
                <a:latin typeface="メイリオ" pitchFamily="50" charset="-128"/>
                <a:cs typeface="メイリオ" pitchFamily="50" charset="-128"/>
              </a:rPr>
              <a:t>29</a:t>
            </a:r>
            <a:r>
              <a:rPr lang="ja-JP" altLang="en-US" sz="900" b="1" dirty="0">
                <a:solidFill>
                  <a:srgbClr val="000000"/>
                </a:solidFill>
                <a:latin typeface="メイリオ" pitchFamily="50" charset="-128"/>
                <a:cs typeface="メイリオ" pitchFamily="50" charset="-128"/>
              </a:rPr>
              <a:t>年度再生可能エネルギー電気・熱自立的普及促進事業における採択実績をマッピングしたもの</a:t>
            </a:r>
            <a:endParaRPr lang="en-US" altLang="ja-JP" sz="900" b="1" dirty="0">
              <a:solidFill>
                <a:srgbClr val="000000"/>
              </a:solidFill>
              <a:latin typeface="メイリオ" pitchFamily="50" charset="-128"/>
              <a:cs typeface="メイリオ" pitchFamily="50" charset="-128"/>
            </a:endParaRPr>
          </a:p>
          <a:p>
            <a:pPr>
              <a:spcBef>
                <a:spcPct val="0"/>
              </a:spcBef>
              <a:buFontTx/>
              <a:buNone/>
              <a:defRPr/>
            </a:pPr>
            <a:endParaRPr lang="en-US" altLang="ja-JP" sz="133" b="1" dirty="0">
              <a:solidFill>
                <a:srgbClr val="000000"/>
              </a:solidFill>
              <a:latin typeface="メイリオ" pitchFamily="50" charset="-128"/>
              <a:cs typeface="メイリオ" pitchFamily="50" charset="-128"/>
            </a:endParaRPr>
          </a:p>
          <a:p>
            <a:pPr>
              <a:spcBef>
                <a:spcPct val="0"/>
              </a:spcBef>
              <a:buFontTx/>
              <a:buNone/>
              <a:defRPr/>
            </a:pPr>
            <a:r>
              <a:rPr lang="en-US" altLang="ja-JP" sz="600" b="1" dirty="0">
                <a:solidFill>
                  <a:srgbClr val="000000"/>
                </a:solidFill>
                <a:latin typeface="メイリオ" pitchFamily="50" charset="-128"/>
                <a:cs typeface="メイリオ" pitchFamily="50" charset="-128"/>
              </a:rPr>
              <a:t>※</a:t>
            </a:r>
            <a:r>
              <a:rPr lang="ja-JP" altLang="en-US" sz="600" b="1" dirty="0">
                <a:solidFill>
                  <a:srgbClr val="000000"/>
                </a:solidFill>
                <a:latin typeface="メイリオ" pitchFamily="50" charset="-128"/>
                <a:cs typeface="メイリオ" pitchFamily="50" charset="-128"/>
              </a:rPr>
              <a:t>地図上「●」位置は各都道府県の県庁所在地</a:t>
            </a:r>
            <a:endParaRPr lang="ja-JP" altLang="en-US" sz="800" b="1" dirty="0">
              <a:solidFill>
                <a:srgbClr val="000000"/>
              </a:solidFill>
              <a:latin typeface="メイリオ" pitchFamily="50" charset="-128"/>
              <a:cs typeface="メイリオ" pitchFamily="50" charset="-128"/>
            </a:endParaRPr>
          </a:p>
        </p:txBody>
      </p:sp>
      <p:grpSp>
        <p:nvGrpSpPr>
          <p:cNvPr id="128" name="グループ化 7"/>
          <p:cNvGrpSpPr>
            <a:grpSpLocks/>
          </p:cNvGrpSpPr>
          <p:nvPr/>
        </p:nvGrpSpPr>
        <p:grpSpPr bwMode="auto">
          <a:xfrm>
            <a:off x="10264580" y="390471"/>
            <a:ext cx="2277356" cy="1270967"/>
            <a:chOff x="9502308" y="375337"/>
            <a:chExt cx="1950559" cy="2297970"/>
          </a:xfrm>
        </p:grpSpPr>
        <p:sp>
          <p:nvSpPr>
            <p:cNvPr id="129" name="テキスト ボックス 27"/>
            <p:cNvSpPr txBox="1">
              <a:spLocks noChangeArrowheads="1"/>
            </p:cNvSpPr>
            <p:nvPr/>
          </p:nvSpPr>
          <p:spPr bwMode="auto">
            <a:xfrm>
              <a:off x="9502308" y="375337"/>
              <a:ext cx="1950559" cy="2297970"/>
            </a:xfrm>
            <a:prstGeom prst="rect">
              <a:avLst/>
            </a:prstGeom>
            <a:solidFill>
              <a:sysClr val="window" lastClr="FFFFFF">
                <a:lumMod val="95000"/>
              </a:sysClr>
            </a:solidFill>
            <a:ln>
              <a:noFill/>
            </a:ln>
          </p:spPr>
          <p:txBody>
            <a:bodyPr wrap="square" lIns="65256" tIns="32629" rIns="65256" bIns="32629">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lnSpc>
                  <a:spcPts val="1000"/>
                </a:lnSpc>
                <a:defRPr/>
              </a:pPr>
              <a:endParaRPr lang="en-US" altLang="ja-JP" sz="900" b="1" kern="0" dirty="0">
                <a:solidFill>
                  <a:prstClr val="black"/>
                </a:solidFill>
                <a:latin typeface="+mn-ea"/>
                <a:ea typeface="+mn-ea"/>
              </a:endParaRPr>
            </a:p>
            <a:p>
              <a:pPr eaLnBrk="1" hangingPunct="1">
                <a:lnSpc>
                  <a:spcPts val="1000"/>
                </a:lnSpc>
                <a:defRPr/>
              </a:pPr>
              <a:r>
                <a:rPr lang="ja-JP" altLang="en-US" sz="900" b="1" kern="0" dirty="0">
                  <a:solidFill>
                    <a:prstClr val="black"/>
                  </a:solidFill>
                  <a:latin typeface="+mn-ea"/>
                  <a:ea typeface="+mn-ea"/>
                </a:rPr>
                <a:t>平成</a:t>
              </a:r>
              <a:r>
                <a:rPr lang="en-US" altLang="ja-JP" sz="900" b="1" kern="0" dirty="0">
                  <a:solidFill>
                    <a:prstClr val="black"/>
                  </a:solidFill>
                  <a:latin typeface="+mn-ea"/>
                  <a:ea typeface="+mn-ea"/>
                </a:rPr>
                <a:t>29</a:t>
              </a:r>
              <a:r>
                <a:rPr lang="ja-JP" altLang="en-US" sz="900" b="1" kern="0" dirty="0">
                  <a:solidFill>
                    <a:prstClr val="black"/>
                  </a:solidFill>
                  <a:latin typeface="+mn-ea"/>
                  <a:ea typeface="+mn-ea"/>
                </a:rPr>
                <a:t>年度第一次公募採択実績</a:t>
              </a:r>
              <a:endParaRPr lang="en-US" altLang="ja-JP" sz="900" b="1" kern="0" dirty="0">
                <a:solidFill>
                  <a:prstClr val="black"/>
                </a:solidFill>
                <a:latin typeface="+mn-ea"/>
                <a:ea typeface="+mn-ea"/>
              </a:endParaRPr>
            </a:p>
            <a:p>
              <a:pPr eaLnBrk="1" hangingPunct="1">
                <a:lnSpc>
                  <a:spcPts val="1000"/>
                </a:lnSpc>
                <a:spcBef>
                  <a:spcPts val="429"/>
                </a:spcBef>
                <a:defRPr/>
              </a:pPr>
              <a:r>
                <a:rPr lang="ja-JP" altLang="en-US" sz="900" b="1" u="sng" kern="0" dirty="0">
                  <a:solidFill>
                    <a:prstClr val="black"/>
                  </a:solidFill>
                  <a:latin typeface="+mn-ea"/>
                  <a:ea typeface="+mn-ea"/>
                </a:rPr>
                <a:t>全国各地の</a:t>
              </a:r>
              <a:r>
                <a:rPr lang="en-US" altLang="ja-JP" sz="900" b="1" u="sng" kern="0" dirty="0">
                  <a:solidFill>
                    <a:prstClr val="black"/>
                  </a:solidFill>
                  <a:latin typeface="+mn-ea"/>
                  <a:ea typeface="+mn-ea"/>
                </a:rPr>
                <a:t>76</a:t>
              </a:r>
              <a:r>
                <a:rPr lang="ja-JP" altLang="en-US" sz="900" b="1" u="sng" kern="0" dirty="0">
                  <a:solidFill>
                    <a:prstClr val="black"/>
                  </a:solidFill>
                  <a:latin typeface="+mn-ea"/>
                  <a:ea typeface="+mn-ea"/>
                </a:rPr>
                <a:t>事業を支援</a:t>
              </a:r>
              <a:endParaRPr lang="en-US" altLang="ja-JP" sz="900"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・設備導入事業（地公体等）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・事業化計画策定事業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・温泉多段階利用推進調査事業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・離島設備導入事業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・余熱有効利用化事業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・発電設備導入事業（民間事業者）</a:t>
              </a:r>
              <a:endParaRPr lang="en-US" altLang="ja-JP" sz="900" b="1" kern="0" dirty="0">
                <a:solidFill>
                  <a:prstClr val="black"/>
                </a:solidFill>
                <a:latin typeface="+mn-ea"/>
                <a:ea typeface="+mn-ea"/>
              </a:endParaRPr>
            </a:p>
          </p:txBody>
        </p:sp>
        <p:sp>
          <p:nvSpPr>
            <p:cNvPr id="130" name="テキスト ボックス 27"/>
            <p:cNvSpPr txBox="1">
              <a:spLocks noChangeArrowheads="1"/>
            </p:cNvSpPr>
            <p:nvPr/>
          </p:nvSpPr>
          <p:spPr bwMode="auto">
            <a:xfrm>
              <a:off x="10884957" y="834523"/>
              <a:ext cx="567910" cy="150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32629" rIns="65256" bIns="32629">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31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26</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3</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14</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p:txBody>
        </p:sp>
      </p:grpSp>
      <p:pic>
        <p:nvPicPr>
          <p:cNvPr id="18" name="Picture 4" descr="http://map.finemakeyuri.com/img/map/L002.jpg"/>
          <p:cNvPicPr>
            <a:picLocks noChangeAspect="1" noChangeArrowheads="1"/>
          </p:cNvPicPr>
          <p:nvPr/>
        </p:nvPicPr>
        <p:blipFill rotWithShape="1">
          <a:blip r:embed="rId3">
            <a:extLst>
              <a:ext uri="{28A0092B-C50C-407E-A947-70E740481C1C}">
                <a14:useLocalDpi xmlns:a14="http://schemas.microsoft.com/office/drawing/2010/main" val="0"/>
              </a:ext>
            </a:extLst>
          </a:blip>
          <a:srcRect l="41165" t="50932" r="44671" b="29847"/>
          <a:stretch/>
        </p:blipFill>
        <p:spPr bwMode="auto">
          <a:xfrm>
            <a:off x="3583699" y="2637166"/>
            <a:ext cx="2303517" cy="287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277"/>
          <p:cNvSpPr txBox="1">
            <a:spLocks noChangeArrowheads="1"/>
          </p:cNvSpPr>
          <p:nvPr/>
        </p:nvSpPr>
        <p:spPr bwMode="auto">
          <a:xfrm>
            <a:off x="6031192" y="3342197"/>
            <a:ext cx="4433733" cy="66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静岡県（富士川以西）</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（２件）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B050"/>
                </a:solidFill>
                <a:latin typeface="メイリオ" pitchFamily="50" charset="-128"/>
                <a:ea typeface="メイリオ" pitchFamily="50" charset="-128"/>
                <a:cs typeface="メイリオ" pitchFamily="50" charset="-128"/>
              </a:rPr>
              <a:t>・②牧之原市（温泉付随ガス発電・熱利用）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・②浜松市（温泉付随ガス発電・熱利用）</a:t>
            </a:r>
          </a:p>
        </p:txBody>
      </p:sp>
      <p:sp>
        <p:nvSpPr>
          <p:cNvPr id="23" name="テキスト ボックス 277"/>
          <p:cNvSpPr txBox="1">
            <a:spLocks noChangeArrowheads="1"/>
          </p:cNvSpPr>
          <p:nvPr/>
        </p:nvSpPr>
        <p:spPr bwMode="auto">
          <a:xfrm>
            <a:off x="4160315" y="5433410"/>
            <a:ext cx="5038944" cy="12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愛知県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（５件）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・①みよし市民病院（太陽光発電、太陽熱利用）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・①社会福祉法人福田会（太陽光発電、太陽熱利用）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a:t>
            </a:r>
            <a:r>
              <a:rPr lang="ja-JP" altLang="en-US" sz="1200" b="1" dirty="0">
                <a:solidFill>
                  <a:srgbClr val="993300"/>
                </a:solidFill>
                <a:latin typeface="メイリオ" pitchFamily="50" charset="-128"/>
                <a:ea typeface="メイリオ" pitchFamily="50" charset="-128"/>
                <a:cs typeface="メイリオ" pitchFamily="50" charset="-128"/>
              </a:rPr>
              <a:t>・⑥株式会社熊本清掃社（バイオガス発電、バイオマス燃料製造）</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・⑥ヤマダインフラテクノス株式会社（太陽光発電）</a:t>
            </a: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・⑥株式会社タカラ・エムシー（太陽光発電）</a:t>
            </a:r>
            <a:endParaRPr lang="en-US" altLang="ja-JP" sz="1200" b="1" dirty="0">
              <a:solidFill>
                <a:srgbClr val="993300"/>
              </a:solidFill>
              <a:latin typeface="メイリオ" pitchFamily="50" charset="-128"/>
              <a:ea typeface="メイリオ" pitchFamily="50" charset="-128"/>
              <a:cs typeface="メイリオ" pitchFamily="50" charset="-128"/>
            </a:endParaRPr>
          </a:p>
        </p:txBody>
      </p:sp>
      <p:cxnSp>
        <p:nvCxnSpPr>
          <p:cNvPr id="40" name="直線コネクタ 39"/>
          <p:cNvCxnSpPr/>
          <p:nvPr/>
        </p:nvCxnSpPr>
        <p:spPr bwMode="auto">
          <a:xfrm flipH="1">
            <a:off x="5303579" y="2469920"/>
            <a:ext cx="970920" cy="822667"/>
          </a:xfrm>
          <a:prstGeom prst="line">
            <a:avLst/>
          </a:prstGeom>
          <a:noFill/>
          <a:ln w="9525" cap="flat" cmpd="sng" algn="ctr">
            <a:solidFill>
              <a:sysClr val="windowText" lastClr="000000"/>
            </a:solidFill>
            <a:prstDash val="solid"/>
            <a:tailEnd type="oval"/>
          </a:ln>
          <a:effectLst/>
        </p:spPr>
      </p:cxnSp>
      <p:cxnSp>
        <p:nvCxnSpPr>
          <p:cNvPr id="41" name="直線コネクタ 40"/>
          <p:cNvCxnSpPr/>
          <p:nvPr/>
        </p:nvCxnSpPr>
        <p:spPr bwMode="auto">
          <a:xfrm flipH="1">
            <a:off x="5239362" y="3923830"/>
            <a:ext cx="910291" cy="512967"/>
          </a:xfrm>
          <a:prstGeom prst="line">
            <a:avLst/>
          </a:prstGeom>
          <a:noFill/>
          <a:ln w="9525" cap="flat" cmpd="sng" algn="ctr">
            <a:solidFill>
              <a:sysClr val="windowText" lastClr="000000"/>
            </a:solidFill>
            <a:prstDash val="solid"/>
            <a:tailEnd type="oval"/>
          </a:ln>
          <a:effectLst/>
        </p:spPr>
      </p:cxnSp>
      <p:cxnSp>
        <p:nvCxnSpPr>
          <p:cNvPr id="45" name="直線コネクタ 44"/>
          <p:cNvCxnSpPr/>
          <p:nvPr/>
        </p:nvCxnSpPr>
        <p:spPr bwMode="auto">
          <a:xfrm flipH="1" flipV="1">
            <a:off x="4718095" y="4385409"/>
            <a:ext cx="831541" cy="1012784"/>
          </a:xfrm>
          <a:prstGeom prst="line">
            <a:avLst/>
          </a:prstGeom>
          <a:noFill/>
          <a:ln w="9525" cap="flat" cmpd="sng" algn="ctr">
            <a:solidFill>
              <a:sysClr val="windowText" lastClr="000000"/>
            </a:solidFill>
            <a:prstDash val="solid"/>
            <a:tailEnd type="oval"/>
          </a:ln>
          <a:effectLst/>
        </p:spPr>
      </p:cxnSp>
      <p:sp>
        <p:nvSpPr>
          <p:cNvPr id="29" name="テキスト ボックス 89"/>
          <p:cNvSpPr txBox="1">
            <a:spLocks noChangeArrowheads="1"/>
          </p:cNvSpPr>
          <p:nvPr/>
        </p:nvSpPr>
        <p:spPr bwMode="auto">
          <a:xfrm>
            <a:off x="271659" y="815299"/>
            <a:ext cx="2838981" cy="1142767"/>
          </a:xfrm>
          <a:prstGeom prst="rect">
            <a:avLst/>
          </a:prstGeom>
          <a:solidFill>
            <a:sysClr val="window" lastClr="FFFFFF"/>
          </a:solidFill>
          <a:ln w="9525">
            <a:solidFill>
              <a:srgbClr val="000000"/>
            </a:solidFill>
            <a:miter lim="800000"/>
            <a:headEnd/>
            <a:tailEnd/>
          </a:ln>
        </p:spPr>
        <p:txBody>
          <a:bodyPr wrap="square" lIns="65256" tIns="32629" rIns="65256" bIns="32629" anchor="ct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nSpc>
                <a:spcPts val="1400"/>
              </a:lnSpc>
              <a:spcBef>
                <a:spcPct val="0"/>
              </a:spcBef>
              <a:buNone/>
              <a:defRPr/>
            </a:pPr>
            <a:r>
              <a:rPr lang="ja-JP" altLang="en-US" sz="1200" b="1" kern="0" dirty="0">
                <a:solidFill>
                  <a:srgbClr val="0000FF"/>
                </a:solidFill>
                <a:latin typeface="メイリオ" pitchFamily="50" charset="-128"/>
                <a:cs typeface="メイリオ" pitchFamily="50" charset="-128"/>
              </a:rPr>
              <a:t>　①設備導入事業（地公体等）</a:t>
            </a:r>
            <a:endParaRPr lang="en-US" altLang="ja-JP" sz="1200" b="1" kern="0" dirty="0">
              <a:solidFill>
                <a:srgbClr val="0000FF"/>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00B050"/>
                </a:solidFill>
                <a:latin typeface="メイリオ" pitchFamily="50" charset="-128"/>
                <a:cs typeface="メイリオ" pitchFamily="50" charset="-128"/>
              </a:rPr>
              <a:t>　②事業化計画策定事業</a:t>
            </a:r>
            <a:endParaRPr lang="en-US" altLang="ja-JP" sz="1200" b="1" kern="0" dirty="0">
              <a:solidFill>
                <a:srgbClr val="00B05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0000"/>
                </a:solidFill>
                <a:latin typeface="メイリオ" pitchFamily="50" charset="-128"/>
                <a:cs typeface="メイリオ" pitchFamily="50" charset="-128"/>
              </a:rPr>
              <a:t>　③温泉熱多段階利用推進調査事業</a:t>
            </a:r>
            <a:endParaRPr lang="en-US" altLang="ja-JP" sz="1200" b="1" kern="0" dirty="0">
              <a:solidFill>
                <a:srgbClr val="FF000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9900"/>
                </a:solidFill>
                <a:latin typeface="メイリオ" pitchFamily="50" charset="-128"/>
                <a:cs typeface="メイリオ" pitchFamily="50" charset="-128"/>
              </a:rPr>
              <a:t>　④</a:t>
            </a:r>
            <a:r>
              <a:rPr lang="zh-TW" altLang="en-US" sz="1200" b="1" kern="0" dirty="0">
                <a:solidFill>
                  <a:srgbClr val="FF9900"/>
                </a:solidFill>
                <a:latin typeface="メイリオ" pitchFamily="50" charset="-128"/>
                <a:cs typeface="メイリオ" pitchFamily="50" charset="-128"/>
              </a:rPr>
              <a:t>離島設備導入事業</a:t>
            </a:r>
            <a:endParaRPr lang="en-US" altLang="zh-TW" sz="1200" b="1" kern="0" dirty="0">
              <a:solidFill>
                <a:srgbClr val="FF990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33CC"/>
                </a:solidFill>
                <a:latin typeface="メイリオ" pitchFamily="50" charset="-128"/>
                <a:cs typeface="メイリオ" pitchFamily="50" charset="-128"/>
              </a:rPr>
              <a:t>　⑤</a:t>
            </a:r>
            <a:r>
              <a:rPr lang="zh-TW" altLang="en-US" sz="1200" b="1" kern="0" dirty="0">
                <a:solidFill>
                  <a:srgbClr val="FF33CC"/>
                </a:solidFill>
                <a:latin typeface="メイリオ" pitchFamily="50" charset="-128"/>
                <a:cs typeface="メイリオ" pitchFamily="50" charset="-128"/>
              </a:rPr>
              <a:t>余熱有効利用化事業</a:t>
            </a:r>
            <a:endParaRPr lang="en-US" altLang="ja-JP" sz="1200" b="1" kern="0" dirty="0">
              <a:solidFill>
                <a:srgbClr val="FF33CC"/>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993300"/>
                </a:solidFill>
                <a:latin typeface="メイリオ" pitchFamily="50" charset="-128"/>
                <a:cs typeface="メイリオ" pitchFamily="50" charset="-128"/>
              </a:rPr>
              <a:t>　⑥発電設備導入事業（民間事業者）</a:t>
            </a:r>
            <a:endParaRPr lang="en-US" altLang="ja-JP" sz="1200" b="1" kern="0" dirty="0">
              <a:solidFill>
                <a:srgbClr val="993300"/>
              </a:solidFill>
              <a:latin typeface="メイリオ" pitchFamily="50" charset="-128"/>
              <a:cs typeface="メイリオ" pitchFamily="50" charset="-128"/>
            </a:endParaRPr>
          </a:p>
        </p:txBody>
      </p:sp>
      <p:cxnSp>
        <p:nvCxnSpPr>
          <p:cNvPr id="32" name="直線コネクタ 31"/>
          <p:cNvCxnSpPr/>
          <p:nvPr/>
        </p:nvCxnSpPr>
        <p:spPr bwMode="auto">
          <a:xfrm>
            <a:off x="3118551" y="3638125"/>
            <a:ext cx="1425830" cy="264778"/>
          </a:xfrm>
          <a:prstGeom prst="line">
            <a:avLst/>
          </a:prstGeom>
          <a:noFill/>
          <a:ln w="9525" cap="flat" cmpd="sng" algn="ctr">
            <a:solidFill>
              <a:sysClr val="windowText" lastClr="000000"/>
            </a:solidFill>
            <a:prstDash val="solid"/>
            <a:tailEnd type="oval"/>
          </a:ln>
          <a:effectLst/>
        </p:spPr>
      </p:cxnSp>
      <p:sp>
        <p:nvSpPr>
          <p:cNvPr id="36" name="テキスト ボックス 348"/>
          <p:cNvSpPr txBox="1">
            <a:spLocks noChangeArrowheads="1"/>
          </p:cNvSpPr>
          <p:nvPr/>
        </p:nvSpPr>
        <p:spPr bwMode="auto">
          <a:xfrm>
            <a:off x="142940" y="2913670"/>
            <a:ext cx="3762989" cy="10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岐阜県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（３件）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・①社会福祉法人岐阜老人ホーム（太陽熱利用）</a:t>
            </a: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・①特定非営利活動法人</a:t>
            </a:r>
            <a:r>
              <a:rPr lang="ja-JP" altLang="en-US" sz="1200" b="1" dirty="0" err="1">
                <a:solidFill>
                  <a:srgbClr val="0000FF"/>
                </a:solidFill>
                <a:latin typeface="メイリオ" pitchFamily="50" charset="-128"/>
                <a:ea typeface="メイリオ" pitchFamily="50" charset="-128"/>
                <a:cs typeface="メイリオ" pitchFamily="50" charset="-128"/>
              </a:rPr>
              <a:t>ぎふ</a:t>
            </a:r>
            <a:r>
              <a:rPr lang="ja-JP" altLang="en-US" sz="1200" b="1" dirty="0">
                <a:solidFill>
                  <a:srgbClr val="0000FF"/>
                </a:solidFill>
                <a:latin typeface="メイリオ" pitchFamily="50" charset="-128"/>
                <a:ea typeface="メイリオ" pitchFamily="50" charset="-128"/>
                <a:cs typeface="メイリオ" pitchFamily="50" charset="-128"/>
              </a:rPr>
              <a:t>村（太陽光発電）</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（採択後、取下げ）</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・⑥未来工業株式会社（太陽光発電）</a:t>
            </a:r>
          </a:p>
        </p:txBody>
      </p:sp>
      <p:sp>
        <p:nvSpPr>
          <p:cNvPr id="33" name="テキスト ボックス 250"/>
          <p:cNvSpPr txBox="1">
            <a:spLocks noChangeArrowheads="1"/>
          </p:cNvSpPr>
          <p:nvPr/>
        </p:nvSpPr>
        <p:spPr bwMode="auto">
          <a:xfrm>
            <a:off x="6031193" y="1832617"/>
            <a:ext cx="4086007" cy="66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長野県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（２件）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・①社会福祉法人博仁会（太陽熱利用、地中熱利用）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・②飯山市（バイオマス発電）</a:t>
            </a:r>
            <a:endParaRPr lang="en-US" altLang="ja-JP" sz="1200" b="1" dirty="0">
              <a:solidFill>
                <a:srgbClr val="00B050"/>
              </a:solidFill>
              <a:latin typeface="メイリオ" pitchFamily="50" charset="-128"/>
              <a:ea typeface="メイリオ" pitchFamily="50" charset="-128"/>
              <a:cs typeface="メイリオ" pitchFamily="50" charset="-128"/>
            </a:endParaRPr>
          </a:p>
        </p:txBody>
      </p:sp>
      <p:sp>
        <p:nvSpPr>
          <p:cNvPr id="17" name="テキスト ボックス 27"/>
          <p:cNvSpPr txBox="1">
            <a:spLocks noChangeArrowheads="1"/>
          </p:cNvSpPr>
          <p:nvPr/>
        </p:nvSpPr>
        <p:spPr bwMode="auto">
          <a:xfrm>
            <a:off x="10264580" y="2004270"/>
            <a:ext cx="2277356" cy="1014568"/>
          </a:xfrm>
          <a:prstGeom prst="rect">
            <a:avLst/>
          </a:prstGeom>
          <a:solidFill>
            <a:sysClr val="window" lastClr="FFFFFF">
              <a:lumMod val="95000"/>
            </a:sysClr>
          </a:solidFill>
          <a:ln>
            <a:noFill/>
          </a:ln>
        </p:spPr>
        <p:txBody>
          <a:bodyPr wrap="square" lIns="65256" tIns="32629" rIns="65256" bIns="32629">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lnSpc>
                <a:spcPts val="1000"/>
              </a:lnSpc>
              <a:defRPr/>
            </a:pPr>
            <a:endParaRPr lang="en-US" altLang="ja-JP" sz="900" b="1" kern="0" dirty="0">
              <a:solidFill>
                <a:prstClr val="black"/>
              </a:solidFill>
              <a:latin typeface="+mn-ea"/>
              <a:ea typeface="+mn-ea"/>
            </a:endParaRPr>
          </a:p>
          <a:p>
            <a:pPr eaLnBrk="1" hangingPunct="1">
              <a:lnSpc>
                <a:spcPts val="1000"/>
              </a:lnSpc>
              <a:defRPr/>
            </a:pPr>
            <a:r>
              <a:rPr lang="ja-JP" altLang="en-US" sz="900" b="1" kern="0" dirty="0">
                <a:solidFill>
                  <a:prstClr val="black"/>
                </a:solidFill>
                <a:latin typeface="+mn-ea"/>
                <a:ea typeface="+mn-ea"/>
              </a:rPr>
              <a:t>平成</a:t>
            </a:r>
            <a:r>
              <a:rPr lang="en-US" altLang="ja-JP" sz="900" b="1" kern="0" dirty="0">
                <a:solidFill>
                  <a:prstClr val="black"/>
                </a:solidFill>
                <a:latin typeface="+mn-ea"/>
                <a:ea typeface="+mn-ea"/>
              </a:rPr>
              <a:t>29</a:t>
            </a:r>
            <a:r>
              <a:rPr lang="ja-JP" altLang="en-US" sz="900" b="1" kern="0" dirty="0">
                <a:solidFill>
                  <a:prstClr val="black"/>
                </a:solidFill>
                <a:latin typeface="+mn-ea"/>
                <a:ea typeface="+mn-ea"/>
              </a:rPr>
              <a:t>年度第二次公募採択実績</a:t>
            </a:r>
            <a:endParaRPr lang="en-US" altLang="ja-JP" sz="900" b="1" kern="0" dirty="0">
              <a:solidFill>
                <a:prstClr val="black"/>
              </a:solidFill>
              <a:latin typeface="+mn-ea"/>
              <a:ea typeface="+mn-ea"/>
            </a:endParaRPr>
          </a:p>
          <a:p>
            <a:pPr eaLnBrk="1" hangingPunct="1">
              <a:lnSpc>
                <a:spcPts val="1000"/>
              </a:lnSpc>
              <a:spcBef>
                <a:spcPts val="429"/>
              </a:spcBef>
              <a:defRPr/>
            </a:pPr>
            <a:r>
              <a:rPr lang="ja-JP" altLang="en-US" sz="900" b="1" u="sng" kern="0" dirty="0">
                <a:solidFill>
                  <a:prstClr val="black"/>
                </a:solidFill>
                <a:latin typeface="+mn-ea"/>
                <a:ea typeface="+mn-ea"/>
              </a:rPr>
              <a:t>全国各地の</a:t>
            </a:r>
            <a:r>
              <a:rPr lang="en-US" altLang="ja-JP" sz="900" b="1" u="sng" kern="0" dirty="0">
                <a:solidFill>
                  <a:prstClr val="black"/>
                </a:solidFill>
                <a:latin typeface="+mn-ea"/>
                <a:ea typeface="+mn-ea"/>
              </a:rPr>
              <a:t>79</a:t>
            </a:r>
            <a:r>
              <a:rPr lang="ja-JP" altLang="en-US" sz="900" b="1" u="sng" kern="0" dirty="0">
                <a:solidFill>
                  <a:prstClr val="black"/>
                </a:solidFill>
                <a:latin typeface="+mn-ea"/>
                <a:ea typeface="+mn-ea"/>
              </a:rPr>
              <a:t>事業を支援</a:t>
            </a:r>
            <a:endParaRPr lang="en-US" altLang="ja-JP" sz="900"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・設備導入事業（地公体等）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・事業化計画策定事業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・離島設備導入事業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・発電設備導入事業（民間事業者）</a:t>
            </a:r>
            <a:endParaRPr lang="en-US" altLang="ja-JP" sz="900" b="1" kern="0" dirty="0">
              <a:solidFill>
                <a:prstClr val="black"/>
              </a:solidFill>
              <a:latin typeface="+mn-ea"/>
              <a:ea typeface="+mn-ea"/>
            </a:endParaRPr>
          </a:p>
        </p:txBody>
      </p:sp>
      <p:sp>
        <p:nvSpPr>
          <p:cNvPr id="19" name="テキスト ボックス 27"/>
          <p:cNvSpPr txBox="1">
            <a:spLocks noChangeArrowheads="1"/>
          </p:cNvSpPr>
          <p:nvPr/>
        </p:nvSpPr>
        <p:spPr bwMode="auto">
          <a:xfrm>
            <a:off x="11912229" y="2450237"/>
            <a:ext cx="663057" cy="57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32629" rIns="65256" bIns="32629">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21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16</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2</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40</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p:txBody>
      </p:sp>
      <p:sp>
        <p:nvSpPr>
          <p:cNvPr id="20" name="ページ番号"/>
          <p:cNvSpPr txBox="1">
            <a:spLocks/>
          </p:cNvSpPr>
          <p:nvPr/>
        </p:nvSpPr>
        <p:spPr>
          <a:xfrm>
            <a:off x="9218232" y="6522208"/>
            <a:ext cx="629798" cy="370681"/>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2399"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8</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8406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35"/>
          <p:cNvSpPr txBox="1">
            <a:spLocks noChangeArrowheads="1"/>
          </p:cNvSpPr>
          <p:nvPr/>
        </p:nvSpPr>
        <p:spPr bwMode="auto">
          <a:xfrm>
            <a:off x="5599276" y="2622285"/>
            <a:ext cx="4894167" cy="143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岡山県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（７件）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・①真庭市（バイオマス熱利用　</a:t>
            </a:r>
            <a:r>
              <a:rPr lang="en-US" altLang="ja-JP" sz="1200" b="1" dirty="0">
                <a:solidFill>
                  <a:srgbClr val="0000FF"/>
                </a:solidFill>
                <a:latin typeface="メイリオ" pitchFamily="50" charset="-128"/>
                <a:ea typeface="メイリオ" pitchFamily="50" charset="-128"/>
                <a:cs typeface="メイリオ" pitchFamily="50" charset="-128"/>
              </a:rPr>
              <a:t>2</a:t>
            </a:r>
            <a:r>
              <a:rPr lang="ja-JP" altLang="en-US" sz="1200" b="1" dirty="0">
                <a:solidFill>
                  <a:srgbClr val="0000FF"/>
                </a:solidFill>
                <a:latin typeface="メイリオ" pitchFamily="50" charset="-128"/>
                <a:ea typeface="メイリオ" pitchFamily="50" charset="-128"/>
                <a:cs typeface="メイリオ" pitchFamily="50" charset="-128"/>
              </a:rPr>
              <a:t>件）</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・①西粟倉村（バイオマス熱利用）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・①社会福祉法人稔福祉会（太陽光発電）</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7030A0"/>
                </a:solidFill>
                <a:latin typeface="メイリオ" pitchFamily="50" charset="-128"/>
                <a:ea typeface="メイリオ" pitchFamily="50" charset="-128"/>
                <a:cs typeface="メイリオ" pitchFamily="50" charset="-128"/>
              </a:rPr>
              <a:t>　</a:t>
            </a:r>
            <a:r>
              <a:rPr lang="ja-JP" altLang="en-US" sz="1200" b="1" dirty="0">
                <a:solidFill>
                  <a:srgbClr val="00B050"/>
                </a:solidFill>
                <a:latin typeface="メイリオ" pitchFamily="50" charset="-128"/>
                <a:ea typeface="メイリオ" pitchFamily="50" charset="-128"/>
                <a:cs typeface="メイリオ" pitchFamily="50" charset="-128"/>
              </a:rPr>
              <a:t>・②新見市（バイオマス熱利用）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・②倉敷市（太陽熱利用）</a:t>
            </a:r>
            <a:endParaRPr lang="en-US" altLang="ja-JP" sz="1200" b="1" dirty="0">
              <a:solidFill>
                <a:srgbClr val="00B050"/>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・②久米郡森林組合（バイオマス発電、バイオマス熱利用）</a:t>
            </a:r>
          </a:p>
        </p:txBody>
      </p:sp>
      <p:sp>
        <p:nvSpPr>
          <p:cNvPr id="4" name="正方形/長方形 3"/>
          <p:cNvSpPr/>
          <p:nvPr/>
        </p:nvSpPr>
        <p:spPr>
          <a:xfrm>
            <a:off x="178597" y="-13918"/>
            <a:ext cx="6640779" cy="748531"/>
          </a:xfrm>
          <a:prstGeom prst="rect">
            <a:avLst/>
          </a:prstGeom>
          <a:noFill/>
          <a:ln w="25400" cap="flat" cmpd="sng" algn="ctr">
            <a:noFill/>
            <a:prstDash val="solid"/>
          </a:ln>
          <a:effectLst/>
        </p:spPr>
        <p:txBody>
          <a:bodyPr lIns="91360" tIns="45680" rIns="91360" bIns="45680" anchor="ctr"/>
          <a:lstStyle/>
          <a:p>
            <a:pPr>
              <a:defRPr/>
            </a:pPr>
            <a:r>
              <a:rPr kumimoji="0" lang="en-US" altLang="ja-JP" sz="1999" b="1" kern="0" dirty="0">
                <a:latin typeface="メイリオ" pitchFamily="50" charset="-128"/>
                <a:ea typeface="メイリオ" pitchFamily="50" charset="-128"/>
                <a:cs typeface="メイリオ" pitchFamily="50" charset="-128"/>
              </a:rPr>
              <a:t>H29</a:t>
            </a:r>
            <a:r>
              <a:rPr kumimoji="0" lang="ja-JP" altLang="en-US" sz="1999" b="1" kern="0" dirty="0">
                <a:latin typeface="メイリオ" pitchFamily="50" charset="-128"/>
                <a:ea typeface="メイリオ" pitchFamily="50" charset="-128"/>
                <a:cs typeface="メイリオ" pitchFamily="50" charset="-128"/>
              </a:rPr>
              <a:t>再生可能エネルギー電気・熱自立的普及促進事業</a:t>
            </a:r>
            <a:endParaRPr kumimoji="0" lang="en-US" altLang="ja-JP" sz="1999" b="1" kern="0" dirty="0">
              <a:latin typeface="メイリオ" pitchFamily="50" charset="-128"/>
              <a:ea typeface="メイリオ" pitchFamily="50" charset="-128"/>
              <a:cs typeface="メイリオ" pitchFamily="50" charset="-128"/>
            </a:endParaRPr>
          </a:p>
          <a:p>
            <a:pPr>
              <a:defRPr/>
            </a:pPr>
            <a:r>
              <a:rPr kumimoji="0" lang="ja-JP" altLang="en-US" sz="1999" b="1" kern="0" dirty="0">
                <a:latin typeface="メイリオ" pitchFamily="50" charset="-128"/>
                <a:ea typeface="メイリオ" pitchFamily="50" charset="-128"/>
                <a:cs typeface="メイリオ" pitchFamily="50" charset="-128"/>
              </a:rPr>
              <a:t>中国・四国電力管内</a:t>
            </a:r>
          </a:p>
        </p:txBody>
      </p:sp>
      <p:sp>
        <p:nvSpPr>
          <p:cNvPr id="12" name="テキスト ボックス 26"/>
          <p:cNvSpPr txBox="1">
            <a:spLocks noChangeArrowheads="1"/>
          </p:cNvSpPr>
          <p:nvPr/>
        </p:nvSpPr>
        <p:spPr bwMode="auto">
          <a:xfrm>
            <a:off x="6434911" y="111337"/>
            <a:ext cx="3430423" cy="48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0" tIns="45680" rIns="91360" bIns="45680">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spcBef>
                <a:spcPct val="0"/>
              </a:spcBef>
              <a:buFontTx/>
              <a:buNone/>
              <a:defRPr/>
            </a:pPr>
            <a:r>
              <a:rPr lang="ja-JP" altLang="en-US" sz="900" b="1" dirty="0">
                <a:solidFill>
                  <a:srgbClr val="000000"/>
                </a:solidFill>
                <a:latin typeface="メイリオ" pitchFamily="50" charset="-128"/>
                <a:cs typeface="メイリオ" pitchFamily="50" charset="-128"/>
              </a:rPr>
              <a:t>平成</a:t>
            </a:r>
            <a:r>
              <a:rPr lang="en-US" altLang="ja-JP" sz="900" b="1" dirty="0">
                <a:solidFill>
                  <a:srgbClr val="000000"/>
                </a:solidFill>
                <a:latin typeface="メイリオ" pitchFamily="50" charset="-128"/>
                <a:cs typeface="メイリオ" pitchFamily="50" charset="-128"/>
              </a:rPr>
              <a:t>29</a:t>
            </a:r>
            <a:r>
              <a:rPr lang="ja-JP" altLang="en-US" sz="900" b="1" dirty="0">
                <a:solidFill>
                  <a:srgbClr val="000000"/>
                </a:solidFill>
                <a:latin typeface="メイリオ" pitchFamily="50" charset="-128"/>
                <a:cs typeface="メイリオ" pitchFamily="50" charset="-128"/>
              </a:rPr>
              <a:t>年度再生可能エネルギー電気・熱自立的普及促進事業における採択実績をマッピングしたもの</a:t>
            </a:r>
            <a:endParaRPr lang="en-US" altLang="ja-JP" sz="900" b="1" dirty="0">
              <a:solidFill>
                <a:srgbClr val="000000"/>
              </a:solidFill>
              <a:latin typeface="メイリオ" pitchFamily="50" charset="-128"/>
              <a:cs typeface="メイリオ" pitchFamily="50" charset="-128"/>
            </a:endParaRPr>
          </a:p>
          <a:p>
            <a:pPr>
              <a:spcBef>
                <a:spcPct val="0"/>
              </a:spcBef>
              <a:buFontTx/>
              <a:buNone/>
              <a:defRPr/>
            </a:pPr>
            <a:endParaRPr lang="en-US" altLang="ja-JP" sz="133" b="1" dirty="0">
              <a:solidFill>
                <a:srgbClr val="000000"/>
              </a:solidFill>
              <a:latin typeface="メイリオ" pitchFamily="50" charset="-128"/>
              <a:cs typeface="メイリオ" pitchFamily="50" charset="-128"/>
            </a:endParaRPr>
          </a:p>
          <a:p>
            <a:pPr>
              <a:spcBef>
                <a:spcPct val="0"/>
              </a:spcBef>
              <a:buFontTx/>
              <a:buNone/>
              <a:defRPr/>
            </a:pPr>
            <a:r>
              <a:rPr lang="en-US" altLang="ja-JP" sz="600" b="1" dirty="0">
                <a:solidFill>
                  <a:srgbClr val="000000"/>
                </a:solidFill>
                <a:latin typeface="メイリオ" pitchFamily="50" charset="-128"/>
                <a:cs typeface="メイリオ" pitchFamily="50" charset="-128"/>
              </a:rPr>
              <a:t>※</a:t>
            </a:r>
            <a:r>
              <a:rPr lang="ja-JP" altLang="en-US" sz="600" b="1" dirty="0">
                <a:solidFill>
                  <a:srgbClr val="000000"/>
                </a:solidFill>
                <a:latin typeface="メイリオ" pitchFamily="50" charset="-128"/>
                <a:cs typeface="メイリオ" pitchFamily="50" charset="-128"/>
              </a:rPr>
              <a:t>地図上「●」位置は各都道府県の県庁所在地</a:t>
            </a:r>
            <a:endParaRPr lang="ja-JP" altLang="en-US" sz="800" b="1" dirty="0">
              <a:solidFill>
                <a:srgbClr val="000000"/>
              </a:solidFill>
              <a:latin typeface="メイリオ" pitchFamily="50" charset="-128"/>
              <a:cs typeface="メイリオ" pitchFamily="50" charset="-128"/>
            </a:endParaRPr>
          </a:p>
        </p:txBody>
      </p:sp>
      <p:grpSp>
        <p:nvGrpSpPr>
          <p:cNvPr id="128" name="グループ化 7"/>
          <p:cNvGrpSpPr>
            <a:grpSpLocks/>
          </p:cNvGrpSpPr>
          <p:nvPr/>
        </p:nvGrpSpPr>
        <p:grpSpPr bwMode="auto">
          <a:xfrm>
            <a:off x="10264580" y="390471"/>
            <a:ext cx="2277356" cy="1270967"/>
            <a:chOff x="9502308" y="375337"/>
            <a:chExt cx="1950559" cy="2297970"/>
          </a:xfrm>
        </p:grpSpPr>
        <p:sp>
          <p:nvSpPr>
            <p:cNvPr id="129" name="テキスト ボックス 27"/>
            <p:cNvSpPr txBox="1">
              <a:spLocks noChangeArrowheads="1"/>
            </p:cNvSpPr>
            <p:nvPr/>
          </p:nvSpPr>
          <p:spPr bwMode="auto">
            <a:xfrm>
              <a:off x="9502308" y="375337"/>
              <a:ext cx="1950559" cy="2297970"/>
            </a:xfrm>
            <a:prstGeom prst="rect">
              <a:avLst/>
            </a:prstGeom>
            <a:solidFill>
              <a:sysClr val="window" lastClr="FFFFFF">
                <a:lumMod val="95000"/>
              </a:sysClr>
            </a:solidFill>
            <a:ln>
              <a:noFill/>
            </a:ln>
          </p:spPr>
          <p:txBody>
            <a:bodyPr wrap="square" lIns="65256" tIns="32629" rIns="65256" bIns="32629">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lnSpc>
                  <a:spcPts val="1000"/>
                </a:lnSpc>
                <a:defRPr/>
              </a:pPr>
              <a:endParaRPr lang="en-US" altLang="ja-JP" sz="900" b="1" kern="0" dirty="0">
                <a:solidFill>
                  <a:prstClr val="black"/>
                </a:solidFill>
                <a:latin typeface="+mn-ea"/>
                <a:ea typeface="+mn-ea"/>
              </a:endParaRPr>
            </a:p>
            <a:p>
              <a:pPr eaLnBrk="1" hangingPunct="1">
                <a:lnSpc>
                  <a:spcPts val="1000"/>
                </a:lnSpc>
                <a:defRPr/>
              </a:pPr>
              <a:r>
                <a:rPr lang="ja-JP" altLang="en-US" sz="900" b="1" kern="0" dirty="0">
                  <a:solidFill>
                    <a:prstClr val="black"/>
                  </a:solidFill>
                  <a:latin typeface="+mn-ea"/>
                  <a:ea typeface="+mn-ea"/>
                </a:rPr>
                <a:t>平成</a:t>
              </a:r>
              <a:r>
                <a:rPr lang="en-US" altLang="ja-JP" sz="900" b="1" kern="0" dirty="0">
                  <a:solidFill>
                    <a:prstClr val="black"/>
                  </a:solidFill>
                  <a:latin typeface="+mn-ea"/>
                  <a:ea typeface="+mn-ea"/>
                </a:rPr>
                <a:t>29</a:t>
              </a:r>
              <a:r>
                <a:rPr lang="ja-JP" altLang="en-US" sz="900" b="1" kern="0" dirty="0">
                  <a:solidFill>
                    <a:prstClr val="black"/>
                  </a:solidFill>
                  <a:latin typeface="+mn-ea"/>
                  <a:ea typeface="+mn-ea"/>
                </a:rPr>
                <a:t>年度第一次公募採択実績</a:t>
              </a:r>
              <a:endParaRPr lang="en-US" altLang="ja-JP" sz="900" b="1" kern="0" dirty="0">
                <a:solidFill>
                  <a:prstClr val="black"/>
                </a:solidFill>
                <a:latin typeface="+mn-ea"/>
                <a:ea typeface="+mn-ea"/>
              </a:endParaRPr>
            </a:p>
            <a:p>
              <a:pPr eaLnBrk="1" hangingPunct="1">
                <a:lnSpc>
                  <a:spcPts val="1000"/>
                </a:lnSpc>
                <a:spcBef>
                  <a:spcPts val="429"/>
                </a:spcBef>
                <a:defRPr/>
              </a:pPr>
              <a:r>
                <a:rPr lang="ja-JP" altLang="en-US" sz="900" b="1" u="sng" kern="0" dirty="0">
                  <a:solidFill>
                    <a:prstClr val="black"/>
                  </a:solidFill>
                  <a:latin typeface="+mn-ea"/>
                  <a:ea typeface="+mn-ea"/>
                </a:rPr>
                <a:t>全国各地の</a:t>
              </a:r>
              <a:r>
                <a:rPr lang="en-US" altLang="ja-JP" sz="900" b="1" u="sng" kern="0" dirty="0">
                  <a:solidFill>
                    <a:prstClr val="black"/>
                  </a:solidFill>
                  <a:latin typeface="+mn-ea"/>
                  <a:ea typeface="+mn-ea"/>
                </a:rPr>
                <a:t>76</a:t>
              </a:r>
              <a:r>
                <a:rPr lang="ja-JP" altLang="en-US" sz="900" b="1" u="sng" kern="0" dirty="0">
                  <a:solidFill>
                    <a:prstClr val="black"/>
                  </a:solidFill>
                  <a:latin typeface="+mn-ea"/>
                  <a:ea typeface="+mn-ea"/>
                </a:rPr>
                <a:t>事業を支援</a:t>
              </a:r>
              <a:endParaRPr lang="en-US" altLang="ja-JP" sz="900"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・設備導入事業（地公体等）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・事業化計画策定事業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・温泉多段階利用推進調査事業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・離島設備導入事業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・余熱有効利用化事業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・発電設備導入事業（民間事業者）</a:t>
              </a:r>
              <a:endParaRPr lang="en-US" altLang="ja-JP" sz="900" b="1" kern="0" dirty="0">
                <a:solidFill>
                  <a:prstClr val="black"/>
                </a:solidFill>
                <a:latin typeface="+mn-ea"/>
                <a:ea typeface="+mn-ea"/>
              </a:endParaRPr>
            </a:p>
          </p:txBody>
        </p:sp>
        <p:sp>
          <p:nvSpPr>
            <p:cNvPr id="130" name="テキスト ボックス 27"/>
            <p:cNvSpPr txBox="1">
              <a:spLocks noChangeArrowheads="1"/>
            </p:cNvSpPr>
            <p:nvPr/>
          </p:nvSpPr>
          <p:spPr bwMode="auto">
            <a:xfrm>
              <a:off x="10884957" y="834523"/>
              <a:ext cx="567910" cy="150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32629" rIns="65256" bIns="32629">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31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26</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3</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14</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p:txBody>
        </p:sp>
      </p:grpSp>
      <p:pic>
        <p:nvPicPr>
          <p:cNvPr id="18" name="Picture 4" descr="http://map.finemakeyuri.com/img/map/L002.jpg"/>
          <p:cNvPicPr>
            <a:picLocks noChangeAspect="1" noChangeArrowheads="1"/>
          </p:cNvPicPr>
          <p:nvPr/>
        </p:nvPicPr>
        <p:blipFill rotWithShape="1">
          <a:blip r:embed="rId3">
            <a:extLst>
              <a:ext uri="{28A0092B-C50C-407E-A947-70E740481C1C}">
                <a14:useLocalDpi xmlns:a14="http://schemas.microsoft.com/office/drawing/2010/main" val="0"/>
              </a:ext>
            </a:extLst>
          </a:blip>
          <a:srcRect l="20803" t="53335" r="62756" b="25694"/>
          <a:stretch/>
        </p:blipFill>
        <p:spPr bwMode="auto">
          <a:xfrm>
            <a:off x="2863849" y="1989302"/>
            <a:ext cx="2879397" cy="338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288"/>
          <p:cNvSpPr txBox="1">
            <a:spLocks noChangeArrowheads="1"/>
          </p:cNvSpPr>
          <p:nvPr/>
        </p:nvSpPr>
        <p:spPr bwMode="auto">
          <a:xfrm>
            <a:off x="4839306" y="1728737"/>
            <a:ext cx="3191212" cy="47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鳥取県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（１件）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B050"/>
                </a:solidFill>
                <a:latin typeface="メイリオ" pitchFamily="50" charset="-128"/>
                <a:ea typeface="メイリオ" pitchFamily="50" charset="-128"/>
                <a:cs typeface="メイリオ" pitchFamily="50" charset="-128"/>
              </a:rPr>
              <a:t>・②鳥取市（地中熱利用）</a:t>
            </a:r>
            <a:endParaRPr lang="en-US" altLang="ja-JP" sz="1200" b="1" dirty="0">
              <a:solidFill>
                <a:srgbClr val="00B050"/>
              </a:solidFill>
              <a:latin typeface="メイリオ" pitchFamily="50" charset="-128"/>
              <a:ea typeface="メイリオ" pitchFamily="50" charset="-128"/>
              <a:cs typeface="メイリオ" pitchFamily="50" charset="-128"/>
            </a:endParaRPr>
          </a:p>
        </p:txBody>
      </p:sp>
      <p:sp>
        <p:nvSpPr>
          <p:cNvPr id="29" name="テキスト ボックス 288"/>
          <p:cNvSpPr txBox="1">
            <a:spLocks noChangeArrowheads="1"/>
          </p:cNvSpPr>
          <p:nvPr/>
        </p:nvSpPr>
        <p:spPr bwMode="auto">
          <a:xfrm>
            <a:off x="252530" y="2140265"/>
            <a:ext cx="6470033" cy="66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島根県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（２件）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・①社会福祉法人いわみ福祉会（太陽熱利用）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6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993300"/>
                </a:solidFill>
                <a:latin typeface="メイリオ" pitchFamily="50" charset="-128"/>
                <a:ea typeface="メイリオ" pitchFamily="50" charset="-128"/>
                <a:cs typeface="メイリオ" pitchFamily="50" charset="-128"/>
              </a:rPr>
              <a:t>・⑥株式会社</a:t>
            </a:r>
            <a:r>
              <a:rPr lang="en-US" altLang="ja-JP" sz="1200" b="1" dirty="0">
                <a:solidFill>
                  <a:srgbClr val="993300"/>
                </a:solidFill>
                <a:latin typeface="メイリオ" pitchFamily="50" charset="-128"/>
                <a:ea typeface="メイリオ" pitchFamily="50" charset="-128"/>
                <a:cs typeface="メイリオ" pitchFamily="50" charset="-128"/>
              </a:rPr>
              <a:t>CONTIA</a:t>
            </a:r>
            <a:r>
              <a:rPr lang="ja-JP" altLang="en-US" sz="1200" b="1" dirty="0">
                <a:solidFill>
                  <a:srgbClr val="993300"/>
                </a:solidFill>
                <a:latin typeface="メイリオ" pitchFamily="50" charset="-128"/>
                <a:ea typeface="メイリオ" pitchFamily="50" charset="-128"/>
                <a:cs typeface="メイリオ" pitchFamily="50" charset="-128"/>
              </a:rPr>
              <a:t>（太陽光発電）</a:t>
            </a:r>
          </a:p>
        </p:txBody>
      </p:sp>
      <p:sp>
        <p:nvSpPr>
          <p:cNvPr id="31" name="テキスト ボックス 288"/>
          <p:cNvSpPr txBox="1">
            <a:spLocks noChangeArrowheads="1"/>
          </p:cNvSpPr>
          <p:nvPr/>
        </p:nvSpPr>
        <p:spPr bwMode="auto">
          <a:xfrm>
            <a:off x="4599209" y="5593482"/>
            <a:ext cx="4164604" cy="10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広島県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（４件）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・①三次市（地中熱利用）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・①社会福祉法人</a:t>
            </a:r>
            <a:r>
              <a:rPr lang="ja-JP" altLang="en-US" sz="1200" b="1" dirty="0" err="1">
                <a:solidFill>
                  <a:srgbClr val="0000FF"/>
                </a:solidFill>
                <a:latin typeface="メイリオ" pitchFamily="50" charset="-128"/>
                <a:ea typeface="メイリオ" pitchFamily="50" charset="-128"/>
                <a:cs typeface="メイリオ" pitchFamily="50" charset="-128"/>
              </a:rPr>
              <a:t>みぶ</a:t>
            </a:r>
            <a:r>
              <a:rPr lang="ja-JP" altLang="en-US" sz="1200" b="1" dirty="0">
                <a:solidFill>
                  <a:srgbClr val="0000FF"/>
                </a:solidFill>
                <a:latin typeface="メイリオ" pitchFamily="50" charset="-128"/>
                <a:ea typeface="メイリオ" pitchFamily="50" charset="-128"/>
                <a:cs typeface="メイリオ" pitchFamily="50" charset="-128"/>
              </a:rPr>
              <a:t>福祉会（バイオマス熱利用）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・①社会福祉法人香南会（太陽熱利用）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・⑥スタンレー電気株式会社（太陽光発電）</a:t>
            </a:r>
          </a:p>
        </p:txBody>
      </p:sp>
      <p:sp>
        <p:nvSpPr>
          <p:cNvPr id="32" name="テキスト ボックス 288"/>
          <p:cNvSpPr txBox="1">
            <a:spLocks noChangeArrowheads="1"/>
          </p:cNvSpPr>
          <p:nvPr/>
        </p:nvSpPr>
        <p:spPr bwMode="auto">
          <a:xfrm>
            <a:off x="27703" y="3081198"/>
            <a:ext cx="3297290" cy="66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山口県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（２件）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・①山口市（バイオマス熱利用）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993300"/>
                </a:solidFill>
                <a:latin typeface="メイリオ" pitchFamily="50" charset="-128"/>
                <a:ea typeface="メイリオ" pitchFamily="50" charset="-128"/>
                <a:cs typeface="メイリオ" pitchFamily="50" charset="-128"/>
              </a:rPr>
              <a:t>　・⑥鈴秀工業株式会社（太陽光発電）</a:t>
            </a:r>
          </a:p>
        </p:txBody>
      </p:sp>
      <p:sp>
        <p:nvSpPr>
          <p:cNvPr id="34" name="テキスト ボックス 254"/>
          <p:cNvSpPr txBox="1">
            <a:spLocks noChangeArrowheads="1"/>
          </p:cNvSpPr>
          <p:nvPr/>
        </p:nvSpPr>
        <p:spPr bwMode="auto">
          <a:xfrm>
            <a:off x="-112118" y="4076868"/>
            <a:ext cx="4920389" cy="12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愛媛県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（３件）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・①今治市（バイオガス発電）</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・②久万高原町（バイオマス発電・熱利用）</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993300"/>
                </a:solidFill>
                <a:latin typeface="メイリオ" pitchFamily="50" charset="-128"/>
                <a:ea typeface="メイリオ" pitchFamily="50" charset="-128"/>
                <a:cs typeface="メイリオ" pitchFamily="50" charset="-128"/>
              </a:rPr>
              <a:t>・⑥花王株式会社（太陽光発電）</a:t>
            </a: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endParaRPr lang="en-US" altLang="ja-JP" sz="1200" b="1" dirty="0">
              <a:solidFill>
                <a:srgbClr val="993300"/>
              </a:solidFill>
              <a:latin typeface="メイリオ" pitchFamily="50" charset="-128"/>
              <a:ea typeface="メイリオ" pitchFamily="50" charset="-128"/>
              <a:cs typeface="メイリオ" pitchFamily="50" charset="-128"/>
            </a:endParaRPr>
          </a:p>
          <a:p>
            <a:pPr>
              <a:lnSpc>
                <a:spcPts val="1500"/>
              </a:lnSpc>
              <a:defRPr/>
            </a:pPr>
            <a:endParaRPr lang="en-US" altLang="ja-JP" sz="1200" b="1" dirty="0">
              <a:solidFill>
                <a:srgbClr val="993300"/>
              </a:solidFill>
              <a:latin typeface="メイリオ" pitchFamily="50" charset="-128"/>
              <a:ea typeface="メイリオ" pitchFamily="50" charset="-128"/>
              <a:cs typeface="メイリオ" pitchFamily="50" charset="-128"/>
            </a:endParaRPr>
          </a:p>
        </p:txBody>
      </p:sp>
      <p:cxnSp>
        <p:nvCxnSpPr>
          <p:cNvPr id="36" name="直線コネクタ 35"/>
          <p:cNvCxnSpPr/>
          <p:nvPr/>
        </p:nvCxnSpPr>
        <p:spPr bwMode="auto">
          <a:xfrm flipH="1">
            <a:off x="5143309" y="2215254"/>
            <a:ext cx="599945" cy="895485"/>
          </a:xfrm>
          <a:prstGeom prst="line">
            <a:avLst/>
          </a:prstGeom>
          <a:noFill/>
          <a:ln w="9525" cap="flat" cmpd="sng" algn="ctr">
            <a:solidFill>
              <a:sysClr val="windowText" lastClr="000000"/>
            </a:solidFill>
            <a:prstDash val="solid"/>
            <a:tailEnd type="oval"/>
          </a:ln>
          <a:effectLst/>
        </p:spPr>
      </p:cxnSp>
      <p:cxnSp>
        <p:nvCxnSpPr>
          <p:cNvPr id="37" name="直線コネクタ 36"/>
          <p:cNvCxnSpPr/>
          <p:nvPr/>
        </p:nvCxnSpPr>
        <p:spPr bwMode="auto">
          <a:xfrm>
            <a:off x="2051616" y="2785510"/>
            <a:ext cx="1978873" cy="608606"/>
          </a:xfrm>
          <a:prstGeom prst="line">
            <a:avLst/>
          </a:prstGeom>
          <a:noFill/>
          <a:ln w="9525" cap="flat" cmpd="sng" algn="ctr">
            <a:solidFill>
              <a:sysClr val="windowText" lastClr="000000"/>
            </a:solidFill>
            <a:prstDash val="solid"/>
            <a:tailEnd type="oval"/>
          </a:ln>
          <a:effectLst/>
        </p:spPr>
      </p:cxnSp>
      <p:cxnSp>
        <p:nvCxnSpPr>
          <p:cNvPr id="38" name="直線コネクタ 37"/>
          <p:cNvCxnSpPr/>
          <p:nvPr/>
        </p:nvCxnSpPr>
        <p:spPr bwMode="auto">
          <a:xfrm>
            <a:off x="2348080" y="3720583"/>
            <a:ext cx="976914" cy="409930"/>
          </a:xfrm>
          <a:prstGeom prst="line">
            <a:avLst/>
          </a:prstGeom>
          <a:noFill/>
          <a:ln w="9525" cap="flat" cmpd="sng" algn="ctr">
            <a:solidFill>
              <a:sysClr val="windowText" lastClr="000000"/>
            </a:solidFill>
            <a:prstDash val="solid"/>
            <a:tailEnd type="oval"/>
          </a:ln>
          <a:effectLst/>
        </p:spPr>
      </p:cxnSp>
      <p:cxnSp>
        <p:nvCxnSpPr>
          <p:cNvPr id="39" name="直線コネクタ 38"/>
          <p:cNvCxnSpPr/>
          <p:nvPr/>
        </p:nvCxnSpPr>
        <p:spPr bwMode="auto">
          <a:xfrm flipH="1">
            <a:off x="5124066" y="3462360"/>
            <a:ext cx="641994" cy="130038"/>
          </a:xfrm>
          <a:prstGeom prst="line">
            <a:avLst/>
          </a:prstGeom>
          <a:noFill/>
          <a:ln w="9525" cap="flat" cmpd="sng" algn="ctr">
            <a:solidFill>
              <a:sysClr val="windowText" lastClr="000000"/>
            </a:solidFill>
            <a:prstDash val="solid"/>
            <a:tailEnd type="oval"/>
          </a:ln>
          <a:effectLst/>
        </p:spPr>
      </p:cxnSp>
      <p:cxnSp>
        <p:nvCxnSpPr>
          <p:cNvPr id="40" name="直線コネクタ 39"/>
          <p:cNvCxnSpPr/>
          <p:nvPr/>
        </p:nvCxnSpPr>
        <p:spPr bwMode="auto">
          <a:xfrm flipH="1" flipV="1">
            <a:off x="4552649" y="3697029"/>
            <a:ext cx="1028233" cy="1858296"/>
          </a:xfrm>
          <a:prstGeom prst="line">
            <a:avLst/>
          </a:prstGeom>
          <a:noFill/>
          <a:ln w="9525" cap="flat" cmpd="sng" algn="ctr">
            <a:solidFill>
              <a:sysClr val="windowText" lastClr="000000"/>
            </a:solidFill>
            <a:prstDash val="solid"/>
            <a:tailEnd type="oval"/>
          </a:ln>
          <a:effectLst/>
        </p:spPr>
      </p:cxnSp>
      <p:cxnSp>
        <p:nvCxnSpPr>
          <p:cNvPr id="41" name="直線コネクタ 40"/>
          <p:cNvCxnSpPr/>
          <p:nvPr/>
        </p:nvCxnSpPr>
        <p:spPr bwMode="auto">
          <a:xfrm>
            <a:off x="2265381" y="4386463"/>
            <a:ext cx="2109363" cy="215678"/>
          </a:xfrm>
          <a:prstGeom prst="line">
            <a:avLst/>
          </a:prstGeom>
          <a:noFill/>
          <a:ln w="9525" cap="flat" cmpd="sng" algn="ctr">
            <a:solidFill>
              <a:sysClr val="windowText" lastClr="000000"/>
            </a:solidFill>
            <a:prstDash val="solid"/>
            <a:tailEnd type="oval"/>
          </a:ln>
          <a:effectLst/>
        </p:spPr>
      </p:cxnSp>
      <p:sp>
        <p:nvSpPr>
          <p:cNvPr id="25" name="テキスト ボックス 89"/>
          <p:cNvSpPr txBox="1">
            <a:spLocks noChangeArrowheads="1"/>
          </p:cNvSpPr>
          <p:nvPr/>
        </p:nvSpPr>
        <p:spPr bwMode="auto">
          <a:xfrm>
            <a:off x="271659" y="815299"/>
            <a:ext cx="2838981" cy="1142767"/>
          </a:xfrm>
          <a:prstGeom prst="rect">
            <a:avLst/>
          </a:prstGeom>
          <a:solidFill>
            <a:sysClr val="window" lastClr="FFFFFF"/>
          </a:solidFill>
          <a:ln w="9525">
            <a:solidFill>
              <a:srgbClr val="000000"/>
            </a:solidFill>
            <a:miter lim="800000"/>
            <a:headEnd/>
            <a:tailEnd/>
          </a:ln>
        </p:spPr>
        <p:txBody>
          <a:bodyPr wrap="square" lIns="65256" tIns="32629" rIns="65256" bIns="32629" anchor="ct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nSpc>
                <a:spcPts val="1400"/>
              </a:lnSpc>
              <a:spcBef>
                <a:spcPct val="0"/>
              </a:spcBef>
              <a:buNone/>
              <a:defRPr/>
            </a:pPr>
            <a:r>
              <a:rPr lang="ja-JP" altLang="en-US" sz="1200" b="1" kern="0" dirty="0">
                <a:solidFill>
                  <a:srgbClr val="0000FF"/>
                </a:solidFill>
                <a:latin typeface="メイリオ" pitchFamily="50" charset="-128"/>
                <a:cs typeface="メイリオ" pitchFamily="50" charset="-128"/>
              </a:rPr>
              <a:t>　①設備導入事業（地公体等）</a:t>
            </a:r>
            <a:endParaRPr lang="en-US" altLang="ja-JP" sz="1200" b="1" kern="0" dirty="0">
              <a:solidFill>
                <a:srgbClr val="0000FF"/>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00B050"/>
                </a:solidFill>
                <a:latin typeface="メイリオ" pitchFamily="50" charset="-128"/>
                <a:cs typeface="メイリオ" pitchFamily="50" charset="-128"/>
              </a:rPr>
              <a:t>　②事業化計画策定事業</a:t>
            </a:r>
            <a:endParaRPr lang="en-US" altLang="ja-JP" sz="1200" b="1" kern="0" dirty="0">
              <a:solidFill>
                <a:srgbClr val="00B05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0000"/>
                </a:solidFill>
                <a:latin typeface="メイリオ" pitchFamily="50" charset="-128"/>
                <a:cs typeface="メイリオ" pitchFamily="50" charset="-128"/>
              </a:rPr>
              <a:t>　③温泉熱多段階利用推進調査事業</a:t>
            </a:r>
            <a:endParaRPr lang="en-US" altLang="ja-JP" sz="1200" b="1" kern="0" dirty="0">
              <a:solidFill>
                <a:srgbClr val="FF000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9900"/>
                </a:solidFill>
                <a:latin typeface="メイリオ" pitchFamily="50" charset="-128"/>
                <a:cs typeface="メイリオ" pitchFamily="50" charset="-128"/>
              </a:rPr>
              <a:t>　④</a:t>
            </a:r>
            <a:r>
              <a:rPr lang="zh-TW" altLang="en-US" sz="1200" b="1" kern="0" dirty="0">
                <a:solidFill>
                  <a:srgbClr val="FF9900"/>
                </a:solidFill>
                <a:latin typeface="メイリオ" pitchFamily="50" charset="-128"/>
                <a:cs typeface="メイリオ" pitchFamily="50" charset="-128"/>
              </a:rPr>
              <a:t>離島設備導入事業</a:t>
            </a:r>
            <a:endParaRPr lang="en-US" altLang="zh-TW" sz="1200" b="1" kern="0" dirty="0">
              <a:solidFill>
                <a:srgbClr val="FF9900"/>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FF33CC"/>
                </a:solidFill>
                <a:latin typeface="メイリオ" pitchFamily="50" charset="-128"/>
                <a:cs typeface="メイリオ" pitchFamily="50" charset="-128"/>
              </a:rPr>
              <a:t>　⑤</a:t>
            </a:r>
            <a:r>
              <a:rPr lang="zh-TW" altLang="en-US" sz="1200" b="1" kern="0" dirty="0">
                <a:solidFill>
                  <a:srgbClr val="FF33CC"/>
                </a:solidFill>
                <a:latin typeface="メイリオ" pitchFamily="50" charset="-128"/>
                <a:cs typeface="メイリオ" pitchFamily="50" charset="-128"/>
              </a:rPr>
              <a:t>余熱有効利用化事業</a:t>
            </a:r>
            <a:endParaRPr lang="en-US" altLang="ja-JP" sz="1200" b="1" kern="0" dirty="0">
              <a:solidFill>
                <a:srgbClr val="FF33CC"/>
              </a:solidFill>
              <a:latin typeface="メイリオ" pitchFamily="50" charset="-128"/>
              <a:cs typeface="メイリオ" pitchFamily="50" charset="-128"/>
            </a:endParaRPr>
          </a:p>
          <a:p>
            <a:pPr>
              <a:lnSpc>
                <a:spcPts val="1400"/>
              </a:lnSpc>
              <a:spcBef>
                <a:spcPct val="0"/>
              </a:spcBef>
              <a:buNone/>
              <a:defRPr/>
            </a:pPr>
            <a:r>
              <a:rPr lang="ja-JP" altLang="en-US" sz="1200" b="1" kern="0" dirty="0">
                <a:solidFill>
                  <a:srgbClr val="993300"/>
                </a:solidFill>
                <a:latin typeface="メイリオ" pitchFamily="50" charset="-128"/>
                <a:cs typeface="メイリオ" pitchFamily="50" charset="-128"/>
              </a:rPr>
              <a:t>　⑥発電設備導入事業（民間事業者）</a:t>
            </a:r>
            <a:endParaRPr lang="en-US" altLang="ja-JP" sz="1200" b="1" kern="0" dirty="0">
              <a:solidFill>
                <a:srgbClr val="993300"/>
              </a:solidFill>
              <a:latin typeface="メイリオ" pitchFamily="50" charset="-128"/>
              <a:cs typeface="メイリオ" pitchFamily="50" charset="-128"/>
            </a:endParaRPr>
          </a:p>
        </p:txBody>
      </p:sp>
      <p:sp>
        <p:nvSpPr>
          <p:cNvPr id="26" name="テキスト ボックス 229"/>
          <p:cNvSpPr txBox="1">
            <a:spLocks noChangeArrowheads="1"/>
          </p:cNvSpPr>
          <p:nvPr/>
        </p:nvSpPr>
        <p:spPr bwMode="auto">
          <a:xfrm>
            <a:off x="5620517" y="4386458"/>
            <a:ext cx="4296054" cy="86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徳島県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（２件）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・①神山町（バイオマス熱利用）</a:t>
            </a: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・②社会福祉法人徳島県手をつなぐ育成会</a:t>
            </a:r>
          </a:p>
          <a:p>
            <a:pPr>
              <a:lnSpc>
                <a:spcPts val="1500"/>
              </a:lnSpc>
              <a:defRPr/>
            </a:pPr>
            <a:r>
              <a:rPr lang="ja-JP" altLang="en-US" sz="1200" b="1" dirty="0">
                <a:solidFill>
                  <a:srgbClr val="00B050"/>
                </a:solidFill>
                <a:latin typeface="メイリオ" pitchFamily="50" charset="-128"/>
                <a:ea typeface="メイリオ" pitchFamily="50" charset="-128"/>
                <a:cs typeface="メイリオ" pitchFamily="50" charset="-128"/>
              </a:rPr>
              <a:t>　　　（太陽光発電、太陽熱利用、バイオマス熱利用）</a:t>
            </a:r>
          </a:p>
        </p:txBody>
      </p:sp>
      <p:cxnSp>
        <p:nvCxnSpPr>
          <p:cNvPr id="28" name="直線コネクタ 27"/>
          <p:cNvCxnSpPr/>
          <p:nvPr/>
        </p:nvCxnSpPr>
        <p:spPr bwMode="auto">
          <a:xfrm flipH="1" flipV="1">
            <a:off x="5414928" y="4412300"/>
            <a:ext cx="331905" cy="89234"/>
          </a:xfrm>
          <a:prstGeom prst="line">
            <a:avLst/>
          </a:prstGeom>
          <a:noFill/>
          <a:ln w="9525" cap="flat" cmpd="sng" algn="ctr">
            <a:solidFill>
              <a:sysClr val="windowText" lastClr="000000"/>
            </a:solidFill>
            <a:prstDash val="solid"/>
            <a:tailEnd type="oval"/>
          </a:ln>
          <a:effectLst/>
        </p:spPr>
      </p:cxnSp>
      <p:sp>
        <p:nvSpPr>
          <p:cNvPr id="33" name="テキスト ボックス 229"/>
          <p:cNvSpPr txBox="1">
            <a:spLocks noChangeArrowheads="1"/>
          </p:cNvSpPr>
          <p:nvPr/>
        </p:nvSpPr>
        <p:spPr bwMode="auto">
          <a:xfrm>
            <a:off x="333580" y="5422950"/>
            <a:ext cx="3374666" cy="1053797"/>
          </a:xfrm>
          <a:prstGeom prst="rect">
            <a:avLst/>
          </a:prstGeom>
          <a:noFill/>
          <a:ln>
            <a:noFill/>
          </a:ln>
          <a:extLst/>
        </p:spPr>
        <p:txBody>
          <a:bodyPr wrap="square">
            <a:spAutoFit/>
          </a:bodyPr>
          <a:lstStyle/>
          <a:p>
            <a:pPr>
              <a:lnSpc>
                <a:spcPts val="1500"/>
              </a:lnSpc>
              <a:defRPr/>
            </a:pP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高知県</a:t>
            </a:r>
            <a:r>
              <a:rPr lang="en-US" altLang="ja-JP" sz="1200" b="1" dirty="0">
                <a:solidFill>
                  <a:prstClr val="black"/>
                </a:solidFill>
                <a:latin typeface="メイリオ" pitchFamily="50" charset="-128"/>
                <a:ea typeface="メイリオ" pitchFamily="50" charset="-128"/>
                <a:cs typeface="メイリオ" pitchFamily="50" charset="-128"/>
              </a:rPr>
              <a:t>】</a:t>
            </a:r>
            <a:r>
              <a:rPr lang="ja-JP" altLang="en-US" sz="1200" b="1" dirty="0">
                <a:solidFill>
                  <a:prstClr val="black"/>
                </a:solidFill>
                <a:latin typeface="メイリオ" pitchFamily="50" charset="-128"/>
                <a:ea typeface="メイリオ" pitchFamily="50" charset="-128"/>
                <a:cs typeface="メイリオ" pitchFamily="50" charset="-128"/>
              </a:rPr>
              <a:t>（２件）</a:t>
            </a:r>
            <a:endParaRPr lang="en-US" altLang="ja-JP" sz="1200" b="1" dirty="0">
              <a:solidFill>
                <a:prstClr val="black"/>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70C0"/>
                </a:solidFill>
                <a:latin typeface="メイリオ" pitchFamily="50" charset="-128"/>
                <a:ea typeface="メイリオ" pitchFamily="50" charset="-128"/>
                <a:cs typeface="メイリオ" pitchFamily="50" charset="-128"/>
              </a:rPr>
              <a:t>　</a:t>
            </a:r>
            <a:r>
              <a:rPr lang="ja-JP" altLang="en-US" sz="1200" b="1" dirty="0">
                <a:solidFill>
                  <a:srgbClr val="0000FF"/>
                </a:solidFill>
                <a:latin typeface="メイリオ" pitchFamily="50" charset="-128"/>
                <a:ea typeface="メイリオ" pitchFamily="50" charset="-128"/>
                <a:cs typeface="メイリオ" pitchFamily="50" charset="-128"/>
              </a:rPr>
              <a:t>・①社会福祉法人土佐清風会</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（太陽光発電）</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・①社会福祉法人香南会</a:t>
            </a:r>
            <a:endParaRPr lang="en-US" altLang="ja-JP" sz="1200" b="1" dirty="0">
              <a:solidFill>
                <a:srgbClr val="0000FF"/>
              </a:solidFill>
              <a:latin typeface="メイリオ" pitchFamily="50" charset="-128"/>
              <a:ea typeface="メイリオ" pitchFamily="50" charset="-128"/>
              <a:cs typeface="メイリオ" pitchFamily="50" charset="-128"/>
            </a:endParaRPr>
          </a:p>
          <a:p>
            <a:pPr>
              <a:lnSpc>
                <a:spcPts val="1500"/>
              </a:lnSpc>
              <a:defRPr/>
            </a:pPr>
            <a:r>
              <a:rPr lang="ja-JP" altLang="en-US" sz="1200" b="1" dirty="0">
                <a:solidFill>
                  <a:srgbClr val="0000FF"/>
                </a:solidFill>
                <a:latin typeface="メイリオ" pitchFamily="50" charset="-128"/>
                <a:ea typeface="メイリオ" pitchFamily="50" charset="-128"/>
                <a:cs typeface="メイリオ" pitchFamily="50" charset="-128"/>
              </a:rPr>
              <a:t>　　　（太陽光発電、太陽熱利用、蓄電池）</a:t>
            </a:r>
            <a:endParaRPr lang="en-US" altLang="ja-JP" sz="1200" b="1" dirty="0">
              <a:solidFill>
                <a:srgbClr val="0000FF"/>
              </a:solidFill>
              <a:latin typeface="メイリオ" pitchFamily="50" charset="-128"/>
              <a:ea typeface="メイリオ" pitchFamily="50" charset="-128"/>
              <a:cs typeface="メイリオ" pitchFamily="50" charset="-128"/>
            </a:endParaRPr>
          </a:p>
        </p:txBody>
      </p:sp>
      <p:cxnSp>
        <p:nvCxnSpPr>
          <p:cNvPr id="42" name="直線コネクタ 41"/>
          <p:cNvCxnSpPr/>
          <p:nvPr/>
        </p:nvCxnSpPr>
        <p:spPr bwMode="auto">
          <a:xfrm flipV="1">
            <a:off x="2836531" y="4954263"/>
            <a:ext cx="1633412" cy="922231"/>
          </a:xfrm>
          <a:prstGeom prst="line">
            <a:avLst/>
          </a:prstGeom>
          <a:noFill/>
          <a:ln w="9525" cap="flat" cmpd="sng" algn="ctr">
            <a:solidFill>
              <a:sysClr val="windowText" lastClr="000000"/>
            </a:solidFill>
            <a:prstDash val="solid"/>
            <a:tailEnd type="oval"/>
          </a:ln>
          <a:effectLst/>
        </p:spPr>
      </p:cxnSp>
      <p:sp>
        <p:nvSpPr>
          <p:cNvPr id="27" name="テキスト ボックス 27"/>
          <p:cNvSpPr txBox="1">
            <a:spLocks noChangeArrowheads="1"/>
          </p:cNvSpPr>
          <p:nvPr/>
        </p:nvSpPr>
        <p:spPr bwMode="auto">
          <a:xfrm>
            <a:off x="10264580" y="2004270"/>
            <a:ext cx="2277356" cy="1014568"/>
          </a:xfrm>
          <a:prstGeom prst="rect">
            <a:avLst/>
          </a:prstGeom>
          <a:solidFill>
            <a:sysClr val="window" lastClr="FFFFFF">
              <a:lumMod val="95000"/>
            </a:sysClr>
          </a:solidFill>
          <a:ln>
            <a:noFill/>
          </a:ln>
        </p:spPr>
        <p:txBody>
          <a:bodyPr wrap="square" lIns="65256" tIns="32629" rIns="65256" bIns="32629">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lnSpc>
                <a:spcPts val="1000"/>
              </a:lnSpc>
              <a:defRPr/>
            </a:pPr>
            <a:endParaRPr lang="en-US" altLang="ja-JP" sz="900" b="1" kern="0" dirty="0">
              <a:solidFill>
                <a:prstClr val="black"/>
              </a:solidFill>
              <a:latin typeface="+mn-ea"/>
              <a:ea typeface="+mn-ea"/>
            </a:endParaRPr>
          </a:p>
          <a:p>
            <a:pPr eaLnBrk="1" hangingPunct="1">
              <a:lnSpc>
                <a:spcPts val="1000"/>
              </a:lnSpc>
              <a:defRPr/>
            </a:pPr>
            <a:r>
              <a:rPr lang="ja-JP" altLang="en-US" sz="900" b="1" kern="0" dirty="0">
                <a:solidFill>
                  <a:prstClr val="black"/>
                </a:solidFill>
                <a:latin typeface="+mn-ea"/>
                <a:ea typeface="+mn-ea"/>
              </a:rPr>
              <a:t>平成</a:t>
            </a:r>
            <a:r>
              <a:rPr lang="en-US" altLang="ja-JP" sz="900" b="1" kern="0" dirty="0">
                <a:solidFill>
                  <a:prstClr val="black"/>
                </a:solidFill>
                <a:latin typeface="+mn-ea"/>
                <a:ea typeface="+mn-ea"/>
              </a:rPr>
              <a:t>29</a:t>
            </a:r>
            <a:r>
              <a:rPr lang="ja-JP" altLang="en-US" sz="900" b="1" kern="0" dirty="0">
                <a:solidFill>
                  <a:prstClr val="black"/>
                </a:solidFill>
                <a:latin typeface="+mn-ea"/>
                <a:ea typeface="+mn-ea"/>
              </a:rPr>
              <a:t>年度第二次公募採択実績</a:t>
            </a:r>
            <a:endParaRPr lang="en-US" altLang="ja-JP" sz="900" b="1" kern="0" dirty="0">
              <a:solidFill>
                <a:prstClr val="black"/>
              </a:solidFill>
              <a:latin typeface="+mn-ea"/>
              <a:ea typeface="+mn-ea"/>
            </a:endParaRPr>
          </a:p>
          <a:p>
            <a:pPr eaLnBrk="1" hangingPunct="1">
              <a:lnSpc>
                <a:spcPts val="1000"/>
              </a:lnSpc>
              <a:spcBef>
                <a:spcPts val="429"/>
              </a:spcBef>
              <a:defRPr/>
            </a:pPr>
            <a:r>
              <a:rPr lang="ja-JP" altLang="en-US" sz="900" b="1" u="sng" kern="0" dirty="0">
                <a:solidFill>
                  <a:prstClr val="black"/>
                </a:solidFill>
                <a:latin typeface="+mn-ea"/>
                <a:ea typeface="+mn-ea"/>
              </a:rPr>
              <a:t>全国各地の</a:t>
            </a:r>
            <a:r>
              <a:rPr lang="en-US" altLang="ja-JP" sz="900" b="1" u="sng" kern="0" dirty="0">
                <a:solidFill>
                  <a:prstClr val="black"/>
                </a:solidFill>
                <a:latin typeface="+mn-ea"/>
                <a:ea typeface="+mn-ea"/>
              </a:rPr>
              <a:t>79</a:t>
            </a:r>
            <a:r>
              <a:rPr lang="ja-JP" altLang="en-US" sz="900" b="1" u="sng" kern="0" dirty="0">
                <a:solidFill>
                  <a:prstClr val="black"/>
                </a:solidFill>
                <a:latin typeface="+mn-ea"/>
                <a:ea typeface="+mn-ea"/>
              </a:rPr>
              <a:t>事業を支援</a:t>
            </a:r>
            <a:endParaRPr lang="en-US" altLang="ja-JP" sz="900"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・設備導入事業（地公体等）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・事業化計画策定事業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・離島設備導入事業　　　　 　　</a:t>
            </a:r>
            <a:endParaRPr lang="en-US" altLang="ja-JP" sz="900" b="1" kern="0" dirty="0">
              <a:solidFill>
                <a:prstClr val="black"/>
              </a:solidFill>
              <a:latin typeface="+mn-ea"/>
              <a:ea typeface="+mn-ea"/>
            </a:endParaRPr>
          </a:p>
          <a:p>
            <a:pPr eaLnBrk="1" hangingPunct="1">
              <a:lnSpc>
                <a:spcPts val="1000"/>
              </a:lnSpc>
              <a:defRPr/>
            </a:pPr>
            <a:r>
              <a:rPr lang="ja-JP" altLang="en-US" sz="900" kern="0" dirty="0">
                <a:solidFill>
                  <a:prstClr val="black"/>
                </a:solidFill>
                <a:latin typeface="+mn-ea"/>
                <a:ea typeface="+mn-ea"/>
              </a:rPr>
              <a:t>・発電設備導入事業（民間事業者）</a:t>
            </a:r>
            <a:endParaRPr lang="en-US" altLang="ja-JP" sz="900" b="1" kern="0" dirty="0">
              <a:solidFill>
                <a:prstClr val="black"/>
              </a:solidFill>
              <a:latin typeface="+mn-ea"/>
              <a:ea typeface="+mn-ea"/>
            </a:endParaRPr>
          </a:p>
        </p:txBody>
      </p:sp>
      <p:sp>
        <p:nvSpPr>
          <p:cNvPr id="35" name="テキスト ボックス 27"/>
          <p:cNvSpPr txBox="1">
            <a:spLocks noChangeArrowheads="1"/>
          </p:cNvSpPr>
          <p:nvPr/>
        </p:nvSpPr>
        <p:spPr bwMode="auto">
          <a:xfrm>
            <a:off x="11912229" y="2450237"/>
            <a:ext cx="663057" cy="57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32629" rIns="65256" bIns="32629">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21</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16</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ja-JP" altLang="en-US" sz="900" kern="0" dirty="0">
                <a:solidFill>
                  <a:srgbClr val="000000"/>
                </a:solidFill>
                <a:latin typeface="+mn-ea"/>
                <a:ea typeface="+mn-ea"/>
                <a:cs typeface="メイリオ" panose="020B0604030504040204" pitchFamily="50" charset="-128"/>
              </a:rPr>
              <a:t>　 </a:t>
            </a:r>
            <a:r>
              <a:rPr lang="en-US" altLang="ja-JP" sz="900" b="1" kern="0" dirty="0">
                <a:solidFill>
                  <a:srgbClr val="000000"/>
                </a:solidFill>
                <a:latin typeface="+mn-ea"/>
                <a:ea typeface="+mn-ea"/>
                <a:cs typeface="メイリオ" panose="020B0604030504040204" pitchFamily="50" charset="-128"/>
              </a:rPr>
              <a:t>2</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a:p>
            <a:pPr algn="r">
              <a:lnSpc>
                <a:spcPts val="1000"/>
              </a:lnSpc>
              <a:spcBef>
                <a:spcPct val="0"/>
              </a:spcBef>
              <a:buNone/>
              <a:defRPr/>
            </a:pPr>
            <a:r>
              <a:rPr lang="en-US" altLang="ja-JP" sz="900" b="1" kern="0" dirty="0">
                <a:solidFill>
                  <a:srgbClr val="000000"/>
                </a:solidFill>
                <a:latin typeface="+mn-ea"/>
                <a:ea typeface="+mn-ea"/>
                <a:cs typeface="メイリオ" panose="020B0604030504040204" pitchFamily="50" charset="-128"/>
              </a:rPr>
              <a:t>40</a:t>
            </a:r>
            <a:r>
              <a:rPr lang="ja-JP" altLang="en-US" sz="900" b="1" kern="0" dirty="0">
                <a:solidFill>
                  <a:srgbClr val="000000"/>
                </a:solidFill>
                <a:latin typeface="+mn-ea"/>
                <a:ea typeface="+mn-ea"/>
                <a:cs typeface="メイリオ" panose="020B0604030504040204" pitchFamily="50" charset="-128"/>
              </a:rPr>
              <a:t>事業</a:t>
            </a:r>
            <a:endParaRPr lang="en-US" altLang="ja-JP" sz="900" b="1" kern="0" dirty="0">
              <a:solidFill>
                <a:srgbClr val="000000"/>
              </a:solidFill>
              <a:latin typeface="+mn-ea"/>
              <a:ea typeface="+mn-ea"/>
              <a:cs typeface="メイリオ" panose="020B0604030504040204" pitchFamily="50" charset="-128"/>
            </a:endParaRPr>
          </a:p>
        </p:txBody>
      </p:sp>
      <p:sp>
        <p:nvSpPr>
          <p:cNvPr id="43" name="ページ番号"/>
          <p:cNvSpPr txBox="1">
            <a:spLocks/>
          </p:cNvSpPr>
          <p:nvPr/>
        </p:nvSpPr>
        <p:spPr>
          <a:xfrm>
            <a:off x="9218232" y="6522208"/>
            <a:ext cx="629798" cy="370681"/>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2399"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9</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41699291"/>
      </p:ext>
    </p:extLst>
  </p:cSld>
  <p:clrMapOvr>
    <a:masterClrMapping/>
  </p:clrMapOvr>
</p:sld>
</file>

<file path=ppt/theme/theme1.xml><?xml version="1.0" encoding="utf-8"?>
<a:theme xmlns:a="http://schemas.openxmlformats.org/drawingml/2006/main" name="1_資料フォーマット_20170620_17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A9C7A634-6870-454B-9516-F23F891BD79C}" vid="{5212E471-95DA-447F-A514-5C79A498336F}"/>
    </a:ext>
  </a:extLst>
</a:theme>
</file>

<file path=ppt/theme/theme10.xml><?xml version="1.0" encoding="utf-8"?>
<a:theme xmlns:a="http://schemas.openxmlformats.org/drawingml/2006/main" name="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01_A4横J">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spAutoFit/>
      </a:bodyPr>
      <a:lstStyle>
        <a:defPPr>
          <a:defRPr kumimoji="1" sz="1400" smtClean="0"/>
        </a:defPPr>
      </a:lstStyle>
    </a:txDef>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資料フォーマット_20170620_17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A9C7A634-6870-454B-9516-F23F891BD79C}" vid="{5212E471-95DA-447F-A514-5C79A498336F}"/>
    </a:ext>
  </a:extLst>
</a:theme>
</file>

<file path=ppt/theme/theme5.xml><?xml version="1.0" encoding="utf-8"?>
<a:theme xmlns:a="http://schemas.openxmlformats.org/drawingml/2006/main" name="3_20120918_提案書テンプレート_Ver.1.2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20120918_提案書テンプレート_Ver.1.2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2">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lgn="l" fontAlgn="ctr">
          <a:defRPr dirty="0">
            <a:solidFill>
              <a:srgbClr val="000000"/>
            </a:solidFill>
            <a:latin typeface="+mn-lt"/>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038801E624B4042B5B6959C40B81B61" ma:contentTypeVersion="0" ma:contentTypeDescription="新しいドキュメントを作成します。" ma:contentTypeScope="" ma:versionID="5e3934034feff03d41a04a12ddb2c9bf">
  <xsd:schema xmlns:xsd="http://www.w3.org/2001/XMLSchema" xmlns:xs="http://www.w3.org/2001/XMLSchema" xmlns:p="http://schemas.microsoft.com/office/2006/metadata/properties" targetNamespace="http://schemas.microsoft.com/office/2006/metadata/properties" ma:root="true" ma:fieldsID="7fe454bc459c29a846882a3716d411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3016C3-762D-4C2B-B01F-C588F121C33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61943E3-D275-44DB-8304-363EB039409E}">
  <ds:schemaRefs>
    <ds:schemaRef ds:uri="http://schemas.microsoft.com/sharepoint/v3/contenttype/forms"/>
  </ds:schemaRefs>
</ds:datastoreItem>
</file>

<file path=customXml/itemProps3.xml><?xml version="1.0" encoding="utf-8"?>
<ds:datastoreItem xmlns:ds="http://schemas.openxmlformats.org/officeDocument/2006/customXml" ds:itemID="{F80469B7-ABE0-4D7E-B4B1-ACD7853CBA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18151</TotalTime>
  <Words>2025</Words>
  <Application>Microsoft Office PowerPoint</Application>
  <PresentationFormat>ユーザー設定</PresentationFormat>
  <Paragraphs>602</Paragraphs>
  <Slides>10</Slides>
  <Notes>8</Notes>
  <HiddenSlides>0</HiddenSlides>
  <MMClips>0</MMClips>
  <ScaleCrop>false</ScaleCrop>
  <HeadingPairs>
    <vt:vector size="6" baseType="variant">
      <vt:variant>
        <vt:lpstr>使用されているフォント</vt:lpstr>
      </vt:variant>
      <vt:variant>
        <vt:i4>17</vt:i4>
      </vt:variant>
      <vt:variant>
        <vt:lpstr>テーマ</vt:lpstr>
      </vt:variant>
      <vt:variant>
        <vt:i4>13</vt:i4>
      </vt:variant>
      <vt:variant>
        <vt:lpstr>スライド タイトル</vt:lpstr>
      </vt:variant>
      <vt:variant>
        <vt:i4>10</vt:i4>
      </vt:variant>
    </vt:vector>
  </HeadingPairs>
  <TitlesOfParts>
    <vt:vector size="40" baseType="lpstr">
      <vt:lpstr>HGPｺﾞｼｯｸE</vt:lpstr>
      <vt:lpstr>HGPｺﾞｼｯｸM</vt:lpstr>
      <vt:lpstr>HGP創英角ｺﾞｼｯｸUB</vt:lpstr>
      <vt:lpstr>HG丸ｺﾞｼｯｸM-PRO</vt:lpstr>
      <vt:lpstr>Meiryo UI</vt:lpstr>
      <vt:lpstr>ＭＳ Ｐゴシック</vt:lpstr>
      <vt:lpstr>新細明體</vt:lpstr>
      <vt:lpstr>メイリオ</vt:lpstr>
      <vt:lpstr>游ゴシック</vt:lpstr>
      <vt:lpstr>游ゴシック Light</vt:lpstr>
      <vt:lpstr>Arial</vt:lpstr>
      <vt:lpstr>Calibri</vt:lpstr>
      <vt:lpstr>Cambria</vt:lpstr>
      <vt:lpstr>MS Reference Sans Serif</vt:lpstr>
      <vt:lpstr>Segoe UI</vt:lpstr>
      <vt:lpstr>Times New Roman</vt:lpstr>
      <vt:lpstr>Wingdings</vt:lpstr>
      <vt:lpstr>1_資料フォーマット_20170620_1750</vt:lpstr>
      <vt:lpstr>6_デザインの設定</vt:lpstr>
      <vt:lpstr>2_20150414_提案書テンプレート_Ver.1.8</vt:lpstr>
      <vt:lpstr>5_資料フォーマット_20170620_1750</vt:lpstr>
      <vt:lpstr>3_20120918_提案書テンプレート_Ver.1.28</vt:lpstr>
      <vt:lpstr>7_20120918_提案書テンプレート_Ver.1.28</vt:lpstr>
      <vt:lpstr>3_20150414_提案書テンプレート_Ver.1.8</vt:lpstr>
      <vt:lpstr>1_資料フォーマット_20170519</vt:lpstr>
      <vt:lpstr>9_デザインの設定</vt:lpstr>
      <vt:lpstr>資料フォーマット_20170519</vt:lpstr>
      <vt:lpstr>4_標準デザイン</vt:lpstr>
      <vt:lpstr>B-01_A4横J</vt:lpstr>
      <vt:lpstr>Office テーマ</vt:lpstr>
      <vt:lpstr>PowerPoint プレゼンテーション</vt:lpstr>
      <vt:lpstr>補助金の使い道と補助度合い①※下線部が平成30年度追加・改正部分</vt:lpstr>
      <vt:lpstr>補助金の使い道と補助度合い②※下線部が平成30年度追加・改正部分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環境省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平成26年版環境白書のテーマ</dc:title>
  <dc:creator>高橋 久美子</dc:creator>
  <cp:lastModifiedBy>稲 佳奈／リサーチ・コンサル／JRI (ina kana)</cp:lastModifiedBy>
  <cp:revision>1980</cp:revision>
  <cp:lastPrinted>2018-04-09T09:29:42Z</cp:lastPrinted>
  <dcterms:created xsi:type="dcterms:W3CDTF">2013-11-01T02:12:51Z</dcterms:created>
  <dcterms:modified xsi:type="dcterms:W3CDTF">2018-05-15T06:37:33Z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0x0101007038801E624B4042B5B6959C40B81B61</vt:lpwstr>
  </property>
</Properties>
</file>