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29" r:id="rId16"/>
  </p:sldMasterIdLst>
  <p:notesMasterIdLst>
    <p:notesMasterId r:id="rId21"/>
  </p:notesMasterIdLst>
  <p:sldIdLst>
    <p:sldId id="649" r:id="rId17"/>
    <p:sldId id="650" r:id="rId18"/>
    <p:sldId id="651" r:id="rId19"/>
    <p:sldId id="652" r:id="rId20"/>
  </p:sldIdLst>
  <p:sldSz cx="9902825" cy="68580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6D9F1"/>
    <a:srgbClr val="4F81BD"/>
    <a:srgbClr val="FF0066"/>
    <a:srgbClr val="FFFFFF"/>
    <a:srgbClr val="CC0000"/>
    <a:srgbClr val="FF643C"/>
    <a:srgbClr val="FF8C43"/>
    <a:srgbClr val="FF823C"/>
    <a:srgbClr val="FF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2" autoAdjust="0"/>
    <p:restoredTop sz="93110" autoAdjust="0"/>
  </p:normalViewPr>
  <p:slideViewPr>
    <p:cSldViewPr>
      <p:cViewPr varScale="1">
        <p:scale>
          <a:sx n="67" d="100"/>
          <a:sy n="67" d="100"/>
        </p:scale>
        <p:origin x="696" y="48"/>
      </p:cViewPr>
      <p:guideLst>
        <p:guide orient="horz" pos="4247"/>
        <p:guide pos="3119"/>
        <p:guide orient="horz"/>
        <p:guide orient="horz" pos="300"/>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56041"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3"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035115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2</a:t>
            </a:fld>
            <a:endParaRPr lang="ja-JP" altLang="en-US"/>
          </a:p>
        </p:txBody>
      </p:sp>
    </p:spTree>
    <p:extLst>
      <p:ext uri="{BB962C8B-B14F-4D97-AF65-F5344CB8AC3E}">
        <p14:creationId xmlns:p14="http://schemas.microsoft.com/office/powerpoint/2010/main" val="3655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3</a:t>
            </a:fld>
            <a:endParaRPr lang="ja-JP" altLang="en-US"/>
          </a:p>
        </p:txBody>
      </p:sp>
    </p:spTree>
    <p:extLst>
      <p:ext uri="{BB962C8B-B14F-4D97-AF65-F5344CB8AC3E}">
        <p14:creationId xmlns:p14="http://schemas.microsoft.com/office/powerpoint/2010/main" val="827929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4</a:t>
            </a:fld>
            <a:endParaRPr lang="ja-JP" altLang="en-US"/>
          </a:p>
        </p:txBody>
      </p:sp>
    </p:spTree>
    <p:extLst>
      <p:ext uri="{BB962C8B-B14F-4D97-AF65-F5344CB8AC3E}">
        <p14:creationId xmlns:p14="http://schemas.microsoft.com/office/powerpoint/2010/main" val="121160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CE29970-1AE8-4BA5-8072-83A09D011B3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EB691D5-558E-4AFD-8A75-A6F460C00304}"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E05455-8163-487D-B07F-ECE42F82414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9328D56-32F7-45F7-A161-B1709D6710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B8CA8F20-2255-48BD-8B7B-B8142A4B47D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57799B8-8F96-45FE-BDC4-FAA71258360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1D69ED7F-0A02-4F8B-B87D-E2BD42E5F134}"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04E63F6D-F8CD-4465-AEFD-5FD3ACEE7EEE}"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A0D6A943-B62C-404D-AD51-E43659EE08FC}"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4F7690-54A9-4A9B-B984-5D05DFA568D0}"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66AFDD9-3A98-4C7A-8177-CBE72D364CC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BB35CF-309E-4FF9-ADF9-72C067D8E70F}"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F835A37-947B-4DD9-B271-F564B4EDDD8A}"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EAD07B9-8999-4727-9F0B-96C9A48DCCCA}" type="datetime1">
              <a:rPr lang="ja-JP" altLang="en-US" smtClean="0"/>
              <a:t>2018/5/15</a:t>
            </a:fld>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571DE76-8C1E-479D-8E05-70D1B48266AE}" type="datetime1">
              <a:rPr lang="ja-JP" altLang="en-US" smtClean="0"/>
              <a:t>2018/5/15</a:t>
            </a:fld>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DE4386B-05CB-422B-A0C2-0168F7D6B723}" type="datetime1">
              <a:rPr lang="ja-JP" altLang="en-US" smtClean="0"/>
              <a:t>2018/5/15</a:t>
            </a:fld>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29F72BAB-8FDE-4A64-8E7F-92EEEF9A11EE}"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23BB96F-B1BB-410E-AE64-A7A114AAFD9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8FF66FB-5E09-422C-80C3-7FC9683B16C0}"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636058E-0B99-4279-9BDE-B06E814F55D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0F736BF-EA96-4DD0-8147-C21A787383FA}"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5F1ECF73-8F0C-411B-9650-B66B540047B8}" type="datetime1">
              <a:rPr lang="ja-JP" altLang="en-US" smtClean="0"/>
              <a:t>2018/5/15</a:t>
            </a:fld>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F56267-4D75-48E9-93C8-D8E3ECF3598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130F8294-C20A-4E22-B0B7-389425EE3BE2}"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78FE3BCD-A210-4952-A9C2-4E4E63F2D78C}"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8F892423-AA89-4326-AA0F-27E1F653BA7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BE6F48E6-F6EE-4198-8E1E-7EFCD792631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C430B20-29B7-465D-8F8A-B15222094C0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9BD990B1-FDE8-48BE-B35D-361D8E48D53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AE35086E-B9CF-44F9-8B72-E4A3B439ECA4}" type="slidenum">
              <a:rPr lang="ja-JP" altLang="en-US" smtClean="0"/>
              <a:pPr>
                <a:defRPr/>
              </a:pPr>
              <a:t>‹#›</a:t>
            </a:fld>
            <a:endParaRPr lang="ja-JP" altLang="en-US"/>
          </a:p>
        </p:txBody>
      </p:sp>
    </p:spTree>
    <p:extLst>
      <p:ext uri="{BB962C8B-B14F-4D97-AF65-F5344CB8AC3E}">
        <p14:creationId xmlns:p14="http://schemas.microsoft.com/office/powerpoint/2010/main" val="5298333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99C6BF3B-42CC-4FCD-BBB6-B1693AE7175D}"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80D8599-7C9D-4369-B8E4-1C76691DB2B8}" type="slidenum">
              <a:rPr lang="ja-JP" altLang="en-US" smtClean="0"/>
              <a:pPr>
                <a:defRPr/>
              </a:pPr>
              <a:t>‹#›</a:t>
            </a:fld>
            <a:endParaRPr lang="ja-JP" altLang="en-US"/>
          </a:p>
        </p:txBody>
      </p:sp>
    </p:spTree>
    <p:extLst>
      <p:ext uri="{BB962C8B-B14F-4D97-AF65-F5344CB8AC3E}">
        <p14:creationId xmlns:p14="http://schemas.microsoft.com/office/powerpoint/2010/main" val="281622895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2ADC8C01-DA01-494A-A125-70C1BDAC05F1}"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F8BECACF-80A4-43E2-ADA6-2819DB5839B1}" type="slidenum">
              <a:rPr lang="ja-JP" altLang="en-US" smtClean="0"/>
              <a:pPr>
                <a:defRPr/>
              </a:pPr>
              <a:t>‹#›</a:t>
            </a:fld>
            <a:endParaRPr lang="ja-JP" altLang="en-US"/>
          </a:p>
        </p:txBody>
      </p:sp>
    </p:spTree>
    <p:extLst>
      <p:ext uri="{BB962C8B-B14F-4D97-AF65-F5344CB8AC3E}">
        <p14:creationId xmlns:p14="http://schemas.microsoft.com/office/powerpoint/2010/main" val="105991080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F362A8BF-4F94-4722-A5C7-83D7772C9635}"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2AA24C79-320E-43BA-A087-E6C2672B51D1}" type="slidenum">
              <a:rPr lang="ja-JP" altLang="en-US" smtClean="0"/>
              <a:pPr>
                <a:defRPr/>
              </a:pPr>
              <a:t>‹#›</a:t>
            </a:fld>
            <a:endParaRPr lang="ja-JP" altLang="en-US"/>
          </a:p>
        </p:txBody>
      </p:sp>
    </p:spTree>
    <p:extLst>
      <p:ext uri="{BB962C8B-B14F-4D97-AF65-F5344CB8AC3E}">
        <p14:creationId xmlns:p14="http://schemas.microsoft.com/office/powerpoint/2010/main" val="342387210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DFD20A12-1709-489B-9296-A211117A7948}"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4D3156B2-85D0-4FFB-B02B-3D90DD81E942}" type="slidenum">
              <a:rPr lang="ja-JP" altLang="en-US" smtClean="0"/>
              <a:pPr>
                <a:defRPr/>
              </a:pPr>
              <a:t>‹#›</a:t>
            </a:fld>
            <a:endParaRPr lang="ja-JP" altLang="en-US"/>
          </a:p>
        </p:txBody>
      </p:sp>
    </p:spTree>
    <p:extLst>
      <p:ext uri="{BB962C8B-B14F-4D97-AF65-F5344CB8AC3E}">
        <p14:creationId xmlns:p14="http://schemas.microsoft.com/office/powerpoint/2010/main" val="6634861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852CDB3D-5476-4155-A8F8-EDCC0A587CD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FD7AD7D1-1FBD-46C5-A15A-F2B099255760}" type="slidenum">
              <a:rPr lang="ja-JP" altLang="en-US" smtClean="0"/>
              <a:pPr>
                <a:defRPr/>
              </a:pPr>
              <a:t>‹#›</a:t>
            </a:fld>
            <a:endParaRPr lang="ja-JP" altLang="en-US"/>
          </a:p>
        </p:txBody>
      </p:sp>
    </p:spTree>
    <p:extLst>
      <p:ext uri="{BB962C8B-B14F-4D97-AF65-F5344CB8AC3E}">
        <p14:creationId xmlns:p14="http://schemas.microsoft.com/office/powerpoint/2010/main" val="314657192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B25F9757-DEC5-4A12-9C26-7E90AD73E6E7}"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A642FC9D-382B-4BF2-A525-ED5C21CB5F6A}" type="slidenum">
              <a:rPr lang="ja-JP" altLang="en-US" smtClean="0"/>
              <a:pPr>
                <a:defRPr/>
              </a:pPr>
              <a:t>‹#›</a:t>
            </a:fld>
            <a:endParaRPr lang="ja-JP" altLang="en-US"/>
          </a:p>
        </p:txBody>
      </p:sp>
    </p:spTree>
    <p:extLst>
      <p:ext uri="{BB962C8B-B14F-4D97-AF65-F5344CB8AC3E}">
        <p14:creationId xmlns:p14="http://schemas.microsoft.com/office/powerpoint/2010/main" val="258285522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20D484C-62A3-474F-A301-81037FA8F4E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33A3C29B-6F5C-460D-972A-B9A027DBC5FC}" type="slidenum">
              <a:rPr lang="ja-JP" altLang="en-US" smtClean="0"/>
              <a:pPr>
                <a:defRPr/>
              </a:pPr>
              <a:t>‹#›</a:t>
            </a:fld>
            <a:endParaRPr lang="ja-JP" altLang="en-US"/>
          </a:p>
        </p:txBody>
      </p:sp>
    </p:spTree>
    <p:extLst>
      <p:ext uri="{BB962C8B-B14F-4D97-AF65-F5344CB8AC3E}">
        <p14:creationId xmlns:p14="http://schemas.microsoft.com/office/powerpoint/2010/main" val="285864411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5F255CA-D152-4B31-ACA2-80B035BBFC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76044CF6-E466-47C1-BEAE-31FA983EA109}" type="slidenum">
              <a:rPr lang="ja-JP" altLang="en-US" smtClean="0"/>
              <a:pPr>
                <a:defRPr/>
              </a:pPr>
              <a:t>‹#›</a:t>
            </a:fld>
            <a:endParaRPr lang="ja-JP" altLang="en-US"/>
          </a:p>
        </p:txBody>
      </p:sp>
    </p:spTree>
    <p:extLst>
      <p:ext uri="{BB962C8B-B14F-4D97-AF65-F5344CB8AC3E}">
        <p14:creationId xmlns:p14="http://schemas.microsoft.com/office/powerpoint/2010/main" val="378427690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B7D8D07F-74F0-4E2B-BBD4-1658EB0DA7C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1FB6F6EA-F5ED-473B-ACB9-B0ECDF7E2BFE}" type="slidenum">
              <a:rPr lang="ja-JP" altLang="en-US" smtClean="0"/>
              <a:pPr>
                <a:defRPr/>
              </a:pPr>
              <a:t>‹#›</a:t>
            </a:fld>
            <a:endParaRPr lang="ja-JP" altLang="en-US"/>
          </a:p>
        </p:txBody>
      </p:sp>
    </p:spTree>
    <p:extLst>
      <p:ext uri="{BB962C8B-B14F-4D97-AF65-F5344CB8AC3E}">
        <p14:creationId xmlns:p14="http://schemas.microsoft.com/office/powerpoint/2010/main" val="2207044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43C38AF-69AB-49B2-B020-A20AFC3F4ED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F5B1408C-24BA-4B9B-BBD0-26E1A4B7D4CA}"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02A5838F-8C2B-4C5E-9E69-78EA05F98311}" type="slidenum">
              <a:rPr lang="ja-JP" altLang="en-US" smtClean="0"/>
              <a:pPr>
                <a:defRPr/>
              </a:pPr>
              <a:t>‹#›</a:t>
            </a:fld>
            <a:endParaRPr lang="ja-JP" altLang="en-US"/>
          </a:p>
        </p:txBody>
      </p:sp>
    </p:spTree>
    <p:extLst>
      <p:ext uri="{BB962C8B-B14F-4D97-AF65-F5344CB8AC3E}">
        <p14:creationId xmlns:p14="http://schemas.microsoft.com/office/powerpoint/2010/main" val="296366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2876517-48D8-4C1C-9188-CE91E76258D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ABC89AC-3320-42E8-80FA-4130F1290F14}"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hf hdr="0" ftr="0" dt="0"/>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D13A80E-62D7-4021-B855-DEA57A45488E}"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6EAF7AC-4D30-46F5-A445-D0F4880BD9B4}" type="slidenum">
              <a:rPr kumimoji="1" lang="ja-JP" altLang="en-US" smtClean="0"/>
              <a:t>‹#›</a:t>
            </a:fld>
            <a:endParaRPr kumimoji="1" lang="ja-JP" altLang="en-US"/>
          </a:p>
        </p:txBody>
      </p:sp>
    </p:spTree>
    <p:extLst>
      <p:ext uri="{BB962C8B-B14F-4D97-AF65-F5344CB8AC3E}">
        <p14:creationId xmlns:p14="http://schemas.microsoft.com/office/powerpoint/2010/main" val="3356097552"/>
      </p:ext>
    </p:extLst>
  </p:cSld>
  <p:clrMap bg1="lt1" tx1="dk1" bg2="lt2" tx2="dk2" accent1="accent1" accent2="accent2" accent3="accent3" accent4="accent4" accent5="accent5" accent6="accent6" hlink="hlink" folHlink="folHlink"/>
  <p:sldLayoutIdLst>
    <p:sldLayoutId id="2147484330" r:id="rId1"/>
    <p:sldLayoutId id="2147484331" r:id="rId2"/>
    <p:sldLayoutId id="2147484332" r:id="rId3"/>
    <p:sldLayoutId id="2147484333" r:id="rId4"/>
    <p:sldLayoutId id="2147484334" r:id="rId5"/>
    <p:sldLayoutId id="2147484335" r:id="rId6"/>
    <p:sldLayoutId id="2147484336" r:id="rId7"/>
    <p:sldLayoutId id="2147484337" r:id="rId8"/>
    <p:sldLayoutId id="2147484338" r:id="rId9"/>
    <p:sldLayoutId id="2147484339" r:id="rId10"/>
    <p:sldLayoutId id="2147484340"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5E9EACEF-8D65-4F6C-9C11-D3FB54273893}"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E5BF255-A6A2-4B62-A59F-8B092ED2EE96}"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0.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1.xml"/><Relationship Id="rId6" Type="http://schemas.openxmlformats.org/officeDocument/2006/relationships/image" Target="../media/image9.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112112" y="124253"/>
            <a:ext cx="647116" cy="397352"/>
          </a:xfrm>
          <a:prstGeom prst="rect">
            <a:avLst/>
          </a:prstGeom>
        </p:spPr>
      </p:pic>
      <p:sp>
        <p:nvSpPr>
          <p:cNvPr id="2" name="スライド番号プレースホルダー"/>
          <p:cNvSpPr>
            <a:spLocks noGrp="1"/>
          </p:cNvSpPr>
          <p:nvPr>
            <p:ph type="sldNum" sz="quarter" idx="12"/>
          </p:nvPr>
        </p:nvSpPr>
        <p:spPr>
          <a:xfrm>
            <a:off x="9360558" y="6522208"/>
            <a:ext cx="629798" cy="370681"/>
          </a:xfrm>
        </p:spPr>
        <p:txBody>
          <a:bodyPr/>
          <a:lstStyle/>
          <a:p>
            <a:pPr algn="ctr">
              <a:defRPr/>
            </a:pPr>
            <a:r>
              <a:rPr lang="en-US" altLang="ja-JP" sz="1799"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799"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7658583" y="294092"/>
            <a:ext cx="1851653" cy="40485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843809">
              <a:defRPr/>
            </a:pPr>
            <a:r>
              <a:rPr lang="ja-JP" altLang="en-US" sz="1016" dirty="0">
                <a:solidFill>
                  <a:prstClr val="white"/>
                </a:solidFill>
                <a:latin typeface="Calibri"/>
                <a:ea typeface="ＭＳ Ｐゴシック" panose="020B0600070205080204" pitchFamily="50" charset="-128"/>
              </a:rPr>
              <a:t>平成</a:t>
            </a:r>
            <a:r>
              <a:rPr lang="en-US" altLang="ja-JP" sz="1016" dirty="0">
                <a:solidFill>
                  <a:prstClr val="white"/>
                </a:solidFill>
                <a:latin typeface="Calibri"/>
                <a:ea typeface="ＭＳ Ｐゴシック" panose="020B0600070205080204" pitchFamily="50" charset="-128"/>
              </a:rPr>
              <a:t>28</a:t>
            </a:r>
            <a:r>
              <a:rPr lang="ja-JP" altLang="en-US" sz="1016" dirty="0">
                <a:solidFill>
                  <a:prstClr val="white"/>
                </a:solidFill>
                <a:latin typeface="Calibri"/>
                <a:ea typeface="ＭＳ Ｐゴシック" panose="020B0600070205080204" pitchFamily="50" charset="-128"/>
              </a:rPr>
              <a:t>年度予算</a:t>
            </a:r>
            <a:endParaRPr lang="en-US" altLang="ja-JP" sz="1016" dirty="0">
              <a:solidFill>
                <a:prstClr val="white"/>
              </a:solidFill>
              <a:latin typeface="Calibri"/>
              <a:ea typeface="ＭＳ Ｐゴシック" panose="020B0600070205080204" pitchFamily="50" charset="-128"/>
            </a:endParaRPr>
          </a:p>
          <a:p>
            <a:pPr defTabSz="843809">
              <a:defRPr/>
            </a:pPr>
            <a:r>
              <a:rPr lang="en-US" altLang="ja-JP" sz="1016" dirty="0">
                <a:solidFill>
                  <a:prstClr val="white"/>
                </a:solidFill>
                <a:latin typeface="Calibri"/>
                <a:ea typeface="ＭＳ Ｐゴシック" panose="020B0600070205080204" pitchFamily="50" charset="-128"/>
              </a:rPr>
              <a:t>2,550</a:t>
            </a:r>
            <a:r>
              <a:rPr lang="ja-JP" altLang="en-US" sz="1016" dirty="0">
                <a:solidFill>
                  <a:prstClr val="white"/>
                </a:solidFill>
                <a:latin typeface="Calibri"/>
                <a:ea typeface="ＭＳ Ｐゴシック" panose="020B0600070205080204" pitchFamily="50" charset="-128"/>
              </a:rPr>
              <a:t>百万円（新規）</a:t>
            </a:r>
          </a:p>
        </p:txBody>
      </p:sp>
      <p:pic>
        <p:nvPicPr>
          <p:cNvPr id="46" name="図 45"/>
          <p:cNvPicPr>
            <a:picLocks noChangeAspect="1"/>
          </p:cNvPicPr>
          <p:nvPr/>
        </p:nvPicPr>
        <p:blipFill>
          <a:blip r:embed="rId3"/>
          <a:stretch>
            <a:fillRect/>
          </a:stretch>
        </p:blipFill>
        <p:spPr>
          <a:xfrm>
            <a:off x="112112" y="124253"/>
            <a:ext cx="647116" cy="397352"/>
          </a:xfrm>
          <a:prstGeom prst="rect">
            <a:avLst/>
          </a:prstGeom>
        </p:spPr>
      </p:pic>
      <p:sp>
        <p:nvSpPr>
          <p:cNvPr id="30" name="正方形/長方形 29"/>
          <p:cNvSpPr/>
          <p:nvPr/>
        </p:nvSpPr>
        <p:spPr>
          <a:xfrm>
            <a:off x="8704543" y="64391"/>
            <a:ext cx="1129289" cy="315490"/>
          </a:xfrm>
          <a:prstGeom prst="rect">
            <a:avLst/>
          </a:prstGeom>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Cambria"/>
                <a:ea typeface="メイリオ"/>
              </a:rPr>
              <a:t>税制</a:t>
            </a:r>
          </a:p>
        </p:txBody>
      </p:sp>
      <p:sp>
        <p:nvSpPr>
          <p:cNvPr id="37" name="正方形/長方形 36"/>
          <p:cNvSpPr/>
          <p:nvPr/>
        </p:nvSpPr>
        <p:spPr>
          <a:xfrm>
            <a:off x="883081" y="573018"/>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タイトル 1"/>
          <p:cNvSpPr txBox="1">
            <a:spLocks/>
          </p:cNvSpPr>
          <p:nvPr/>
        </p:nvSpPr>
        <p:spPr>
          <a:xfrm>
            <a:off x="759230" y="93072"/>
            <a:ext cx="8295329" cy="384552"/>
          </a:xfrm>
          <a:prstGeom prst="rect">
            <a:avLst/>
          </a:prstGeom>
          <a:noFill/>
          <a:ln w="9525" cap="flat" cmpd="sng" algn="ctr">
            <a:noFill/>
            <a:prstDash val="solid"/>
          </a:ln>
          <a:effectLst/>
        </p:spPr>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79172">
              <a:defRPr/>
            </a:pPr>
            <a:r>
              <a:rPr kumimoji="0" lang="ja-JP" altLang="en-US" sz="2399" b="1" kern="0" dirty="0"/>
              <a:t>緑の贈与</a:t>
            </a:r>
          </a:p>
        </p:txBody>
      </p:sp>
      <p:pic>
        <p:nvPicPr>
          <p:cNvPr id="92" name="図 91"/>
          <p:cNvPicPr>
            <a:picLocks noChangeAspect="1"/>
          </p:cNvPicPr>
          <p:nvPr/>
        </p:nvPicPr>
        <p:blipFill>
          <a:blip r:embed="rId3"/>
          <a:stretch>
            <a:fillRect/>
          </a:stretch>
        </p:blipFill>
        <p:spPr>
          <a:xfrm>
            <a:off x="112112" y="124253"/>
            <a:ext cx="647116" cy="397352"/>
          </a:xfrm>
          <a:prstGeom prst="rect">
            <a:avLst/>
          </a:prstGeom>
        </p:spPr>
      </p:pic>
      <p:sp>
        <p:nvSpPr>
          <p:cNvPr id="93" name="正方形/長方形 92"/>
          <p:cNvSpPr/>
          <p:nvPr/>
        </p:nvSpPr>
        <p:spPr>
          <a:xfrm>
            <a:off x="8704543" y="64391"/>
            <a:ext cx="1129289" cy="31549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061">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税制</a:t>
            </a:r>
          </a:p>
        </p:txBody>
      </p:sp>
      <p:sp>
        <p:nvSpPr>
          <p:cNvPr id="94" name="正方形/長方形 6"/>
          <p:cNvSpPr>
            <a:spLocks noChangeArrowheads="1"/>
          </p:cNvSpPr>
          <p:nvPr/>
        </p:nvSpPr>
        <p:spPr bwMode="auto">
          <a:xfrm>
            <a:off x="171975" y="7635326"/>
            <a:ext cx="2735427" cy="369214"/>
          </a:xfrm>
          <a:prstGeom prst="rect">
            <a:avLst/>
          </a:prstGeom>
          <a:solidFill>
            <a:srgbClr val="C6D9F1"/>
          </a:solidFill>
          <a:ln w="12700">
            <a:solidFill>
              <a:sysClr val="windowText" lastClr="000000"/>
            </a:solidFill>
          </a:ln>
          <a:extLst/>
        </p:spPr>
        <p:txBody>
          <a:bodyPr wrap="square">
            <a:spAutoFit/>
          </a:bodyPr>
          <a:lstStyle/>
          <a:p>
            <a:pPr defTabSz="779172" eaLnBrk="0" hangingPunct="0">
              <a:defRPr/>
            </a:pPr>
            <a:r>
              <a:rPr kumimoji="0" lang="ja-JP"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ja-JP"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ja-JP"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ja-JP"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32</a:t>
            </a:r>
            <a:r>
              <a:rPr kumimoji="0" lang="ja-JP"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en-US" altLang="ja-JP"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779172" eaLnBrk="0" hangingPunct="0">
              <a:defRPr/>
            </a:pPr>
            <a:r>
              <a:rPr kumimoji="0" lang="ja-JP"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担当課：地球温暖化対策</a:t>
            </a:r>
            <a:r>
              <a:rPr kumimoji="0" lang="zh-TW"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課</a:t>
            </a:r>
            <a:r>
              <a:rPr kumimoji="0" lang="ja-JP"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03-5521-8249</a:t>
            </a:r>
            <a:r>
              <a:rPr kumimoji="0" lang="ja-JP"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zh-TW"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正方形/長方形 94"/>
          <p:cNvSpPr/>
          <p:nvPr/>
        </p:nvSpPr>
        <p:spPr>
          <a:xfrm>
            <a:off x="114543" y="1125490"/>
            <a:ext cx="9676913" cy="830731"/>
          </a:xfrm>
          <a:prstGeom prst="rect">
            <a:avLst/>
          </a:prstGeom>
        </p:spPr>
        <p:txBody>
          <a:bodyPr wrap="square">
            <a:spAutoFit/>
          </a:bodyPr>
          <a:lstStyle/>
          <a:p>
            <a:r>
              <a:rPr lang="ja-JP" altLang="en-US"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祖父・祖母から子供・孫への住宅取得に係る資金贈与の際、</a:t>
            </a:r>
            <a:r>
              <a:rPr lang="ja-JP" altLang="en-US" sz="2399"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「省エネ等住宅</a:t>
            </a:r>
            <a:r>
              <a:rPr lang="en-US" altLang="ja-JP" sz="2399" b="1" u="sng" baseline="30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」であれば贈与税の非課税限度額が</a:t>
            </a:r>
            <a:r>
              <a:rPr lang="en-US" altLang="ja-JP" sz="2399"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2399"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万円加算</a:t>
            </a:r>
            <a:r>
              <a:rPr lang="ja-JP" altLang="en-US"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される。</a:t>
            </a:r>
            <a:endParaRPr lang="en-US" altLang="ja-JP"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6"/>
          <p:cNvSpPr>
            <a:spLocks noChangeArrowheads="1"/>
          </p:cNvSpPr>
          <p:nvPr/>
        </p:nvSpPr>
        <p:spPr bwMode="auto">
          <a:xfrm>
            <a:off x="5422072" y="477619"/>
            <a:ext cx="5376900" cy="892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lnSpc>
                <a:spcPts val="2399"/>
              </a:lnSpc>
              <a:spcBef>
                <a:spcPct val="0"/>
              </a:spcBef>
              <a:buNone/>
              <a:defRPr/>
            </a:pPr>
            <a:r>
              <a:rPr kumimoji="0" lang="zh-TW" altLang="en-US" sz="1999" kern="0" dirty="0">
                <a:solidFill>
                  <a:srgbClr val="000000"/>
                </a:solidFill>
                <a:latin typeface="メイリオ"/>
                <a:ea typeface="メイリオ"/>
                <a:sym typeface="Wingdings" panose="05000000000000000000" pitchFamily="2" charset="2"/>
              </a:rPr>
              <a:t>実施期間：</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32</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zh-TW" altLang="en-US" sz="1999" kern="0" dirty="0">
              <a:solidFill>
                <a:srgbClr val="000000"/>
              </a:solidFill>
              <a:latin typeface="メイリオ"/>
              <a:ea typeface="メイリオ"/>
              <a:sym typeface="Wingdings" panose="05000000000000000000" pitchFamily="2" charset="2"/>
            </a:endParaRPr>
          </a:p>
          <a:p>
            <a:pPr eaLnBrk="1" hangingPunct="1">
              <a:lnSpc>
                <a:spcPts val="2399"/>
              </a:lnSpc>
              <a:spcBef>
                <a:spcPct val="0"/>
              </a:spcBef>
              <a:buNone/>
            </a:pPr>
            <a:r>
              <a:rPr lang="ja-JP" altLang="en-US" sz="1999" dirty="0">
                <a:solidFill>
                  <a:prstClr val="black"/>
                </a:solidFill>
                <a:latin typeface="メイリオ"/>
                <a:ea typeface="メイリオ"/>
                <a:cs typeface="Meiryo UI" pitchFamily="50" charset="-128"/>
              </a:rPr>
              <a:t>担当課：</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地球温暖化対策</a:t>
            </a:r>
            <a:r>
              <a:rPr kumimoji="0" lang="zh-TW"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課</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03-5521-8249</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99" dirty="0">
                <a:solidFill>
                  <a:srgbClr val="000000"/>
                </a:solidFill>
                <a:latin typeface="メイリオ"/>
                <a:ea typeface="メイリオ"/>
              </a:rPr>
              <a:t>　</a:t>
            </a:r>
            <a:endParaRPr lang="zh-TW" altLang="en-US" sz="1799" dirty="0">
              <a:solidFill>
                <a:srgbClr val="000000"/>
              </a:solidFill>
              <a:latin typeface="メイリオ"/>
              <a:ea typeface="メイリオ"/>
            </a:endParaRPr>
          </a:p>
          <a:p>
            <a:pPr defTabSz="843809" eaLnBrk="1" hangingPunct="1">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endParaRPr>
          </a:p>
        </p:txBody>
      </p:sp>
      <p:sp>
        <p:nvSpPr>
          <p:cNvPr id="70" name="円/楕円 144"/>
          <p:cNvSpPr/>
          <p:nvPr/>
        </p:nvSpPr>
        <p:spPr>
          <a:xfrm>
            <a:off x="4024120" y="1973773"/>
            <a:ext cx="1450184" cy="1494164"/>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a:defRPr/>
            </a:pPr>
            <a:endParaRPr kumimoji="0" lang="ja-JP" altLang="en-US"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テキスト ボックス 70"/>
          <p:cNvSpPr txBox="1"/>
          <p:nvPr/>
        </p:nvSpPr>
        <p:spPr>
          <a:xfrm>
            <a:off x="401366" y="5637543"/>
            <a:ext cx="5886826" cy="1092257"/>
          </a:xfrm>
          <a:prstGeom prst="rect">
            <a:avLst/>
          </a:prstGeom>
          <a:noFill/>
          <a:ln>
            <a:noFill/>
          </a:ln>
        </p:spPr>
        <p:txBody>
          <a:bodyPr wrap="square" rtlCol="0">
            <a:spAutoFit/>
          </a:bodyPr>
          <a:lstStyle/>
          <a:p>
            <a:pPr marL="342788" indent="-342788">
              <a:buClr>
                <a:prstClr val="black"/>
              </a:buClr>
              <a:buFont typeface="Wingdings" panose="05000000000000000000" pitchFamily="2" charset="2"/>
              <a:buChar char="ü"/>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実益と環境貢献の </a:t>
            </a:r>
            <a:r>
              <a:rPr lang="ja-JP" altLang="en-US" sz="19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999" b="1" u="sng"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WIN‐WIN</a:t>
            </a:r>
            <a:r>
              <a:rPr lang="ja-JP" altLang="en-US" sz="19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9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marL="342788" indent="-342788">
              <a:spcBef>
                <a:spcPts val="600"/>
              </a:spcBef>
              <a:buClr>
                <a:prstClr val="black"/>
              </a:buClr>
              <a:buFont typeface="Wingdings" panose="05000000000000000000" pitchFamily="2" charset="2"/>
              <a:buChar char="ü"/>
            </a:pPr>
            <a:r>
              <a:rPr lang="ja-JP" altLang="en-US" sz="19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省エネ・再エネ機器</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の導入を阻害する</a:t>
            </a:r>
            <a:r>
              <a:rPr lang="ja-JP" altLang="en-US" sz="1999" b="1" u="sng"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初期投資の大きさを世代間協力で克服</a:t>
            </a:r>
          </a:p>
        </p:txBody>
      </p:sp>
      <p:sp>
        <p:nvSpPr>
          <p:cNvPr id="72" name="Text Box 146"/>
          <p:cNvSpPr txBox="1">
            <a:spLocks noChangeArrowheads="1"/>
          </p:cNvSpPr>
          <p:nvPr/>
        </p:nvSpPr>
        <p:spPr bwMode="auto">
          <a:xfrm>
            <a:off x="87878" y="2060759"/>
            <a:ext cx="3504280" cy="938418"/>
          </a:xfrm>
          <a:prstGeom prst="rect">
            <a:avLst/>
          </a:prstGeom>
          <a:noFill/>
          <a:ln w="9525">
            <a:noFill/>
            <a:miter lim="800000"/>
            <a:headEnd/>
            <a:tailEnd/>
          </a:ln>
          <a:effectLst/>
        </p:spPr>
        <p:txBody>
          <a:bodyPr wrap="square">
            <a:spAutoFit/>
          </a:bodyPr>
          <a:lstStyle/>
          <a:p>
            <a:pPr algn="ctr">
              <a:lnSpc>
                <a:spcPts val="2199"/>
              </a:lnSpc>
              <a:spcBef>
                <a:spcPct val="50000"/>
              </a:spcBef>
              <a:defRPr/>
            </a:pPr>
            <a:r>
              <a:rPr lang="ja-JP" altLang="en-US" sz="19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環境への貢献</a:t>
            </a:r>
            <a:br>
              <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9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子・孫への贈り物</a:t>
            </a:r>
            <a:br>
              <a:rPr lang="en-US" altLang="ja-JP"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3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（充足感）</a:t>
            </a:r>
            <a:endParaRPr lang="en-US" altLang="ja-JP" sz="23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Text Box 147"/>
          <p:cNvSpPr txBox="1">
            <a:spLocks noChangeArrowheads="1"/>
          </p:cNvSpPr>
          <p:nvPr/>
        </p:nvSpPr>
        <p:spPr bwMode="auto">
          <a:xfrm>
            <a:off x="6046695" y="2060761"/>
            <a:ext cx="3543199" cy="938418"/>
          </a:xfrm>
          <a:prstGeom prst="rect">
            <a:avLst/>
          </a:prstGeom>
          <a:noFill/>
          <a:ln w="9525">
            <a:noFill/>
            <a:miter lim="800000"/>
            <a:headEnd/>
            <a:tailEnd/>
          </a:ln>
          <a:effectLst/>
        </p:spPr>
        <p:txBody>
          <a:bodyPr wrap="square">
            <a:spAutoFit/>
          </a:bodyPr>
          <a:lstStyle/>
          <a:p>
            <a:pPr algn="ctr">
              <a:lnSpc>
                <a:spcPts val="2199"/>
              </a:lnSpc>
              <a:spcBef>
                <a:spcPct val="50000"/>
              </a:spcBef>
              <a:defRPr/>
            </a:pPr>
            <a:r>
              <a:rPr lang="ja-JP" altLang="en-US" sz="19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光熱費削減</a:t>
            </a:r>
            <a:br>
              <a:rPr lang="en-US" altLang="ja-JP" sz="19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9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売電利益</a:t>
            </a:r>
            <a:br>
              <a:rPr lang="en-US" altLang="ja-JP"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399"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（現金収入）</a:t>
            </a:r>
          </a:p>
        </p:txBody>
      </p:sp>
      <p:pic>
        <p:nvPicPr>
          <p:cNvPr id="74" name="Picture 166" descr="cut_a"/>
          <p:cNvPicPr>
            <a:picLocks noChangeAspect="1" noChangeArrowheads="1"/>
          </p:cNvPicPr>
          <p:nvPr/>
        </p:nvPicPr>
        <p:blipFill>
          <a:blip r:embed="rId4" cstate="print"/>
          <a:srcRect/>
          <a:stretch>
            <a:fillRect/>
          </a:stretch>
        </p:blipFill>
        <p:spPr bwMode="auto">
          <a:xfrm>
            <a:off x="6941973" y="3930599"/>
            <a:ext cx="1928071" cy="1742858"/>
          </a:xfrm>
          <a:prstGeom prst="rect">
            <a:avLst/>
          </a:prstGeom>
          <a:noFill/>
          <a:ln w="9525">
            <a:noFill/>
            <a:miter lim="800000"/>
            <a:headEnd/>
            <a:tailEnd/>
          </a:ln>
        </p:spPr>
      </p:pic>
      <p:sp>
        <p:nvSpPr>
          <p:cNvPr id="75" name="AutoShape 169"/>
          <p:cNvSpPr>
            <a:spLocks noChangeArrowheads="1"/>
          </p:cNvSpPr>
          <p:nvPr/>
        </p:nvSpPr>
        <p:spPr bwMode="auto">
          <a:xfrm>
            <a:off x="6723314" y="3352304"/>
            <a:ext cx="2218709" cy="569105"/>
          </a:xfrm>
          <a:prstGeom prst="roundRect">
            <a:avLst>
              <a:gd name="adj" fmla="val 16667"/>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headEnd/>
            <a:tailEnd/>
          </a:ln>
          <a:effectLst>
            <a:outerShdw blurRad="40000" dist="20000" dir="5400000" rotWithShape="0">
              <a:srgbClr val="000000">
                <a:alpha val="38000"/>
              </a:srgbClr>
            </a:outerShdw>
          </a:effectLst>
        </p:spPr>
        <p:txBody>
          <a:bodyPr wrap="none" anchor="ctr"/>
          <a:lstStyle/>
          <a:p>
            <a:pPr algn="ctr">
              <a:defRPr/>
            </a:pPr>
            <a:r>
              <a:rPr kumimoji="0" lang="ja-JP" altLang="en-US" sz="2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子供・孫</a:t>
            </a:r>
          </a:p>
        </p:txBody>
      </p:sp>
      <p:sp>
        <p:nvSpPr>
          <p:cNvPr id="77" name="Text Box 31"/>
          <p:cNvSpPr txBox="1">
            <a:spLocks noChangeArrowheads="1"/>
          </p:cNvSpPr>
          <p:nvPr/>
        </p:nvSpPr>
        <p:spPr bwMode="auto">
          <a:xfrm>
            <a:off x="2895296" y="4099977"/>
            <a:ext cx="3920812" cy="923034"/>
          </a:xfrm>
          <a:prstGeom prst="rect">
            <a:avLst/>
          </a:prstGeom>
          <a:noFill/>
          <a:ln w="19050">
            <a:noFill/>
            <a:miter lim="800000"/>
            <a:headEnd/>
            <a:tailEnd/>
          </a:ln>
        </p:spPr>
        <p:txBody>
          <a:bodyPr wrap="square" lIns="0" tIns="0" rIns="0" bIns="0">
            <a:spAutoFit/>
          </a:bodyPr>
          <a:lstStyle/>
          <a:p>
            <a:pPr algn="ctr">
              <a:spcBef>
                <a:spcPct val="50000"/>
              </a:spcBef>
              <a:defRPr/>
            </a:pPr>
            <a:r>
              <a:rPr lang="ja-JP" altLang="en-US" sz="1999"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住宅建築・リフォームにあわせて</a:t>
            </a:r>
            <a:br>
              <a:rPr lang="en-US" altLang="ja-JP" sz="1999"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999"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・太陽光パネル・蓄電池</a:t>
            </a:r>
            <a:br>
              <a:rPr lang="en-US" altLang="ja-JP" sz="1999"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999"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・省エネ機器　など</a:t>
            </a:r>
            <a:r>
              <a:rPr lang="en-US" altLang="ja-JP" sz="1999" baseline="300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pic>
        <p:nvPicPr>
          <p:cNvPr id="78" name="Picture 167" descr="img-olds"/>
          <p:cNvPicPr>
            <a:picLocks noChangeAspect="1" noChangeArrowheads="1"/>
          </p:cNvPicPr>
          <p:nvPr/>
        </p:nvPicPr>
        <p:blipFill>
          <a:blip r:embed="rId5" cstate="print"/>
          <a:srcRect/>
          <a:stretch>
            <a:fillRect/>
          </a:stretch>
        </p:blipFill>
        <p:spPr bwMode="auto">
          <a:xfrm>
            <a:off x="1539819" y="3930599"/>
            <a:ext cx="1355308" cy="1742858"/>
          </a:xfrm>
          <a:prstGeom prst="rect">
            <a:avLst/>
          </a:prstGeom>
          <a:noFill/>
          <a:ln w="9525">
            <a:noFill/>
            <a:miter lim="800000"/>
            <a:headEnd/>
            <a:tailEnd/>
          </a:ln>
        </p:spPr>
      </p:pic>
      <p:sp>
        <p:nvSpPr>
          <p:cNvPr id="79" name="二等辺三角形 78"/>
          <p:cNvSpPr/>
          <p:nvPr/>
        </p:nvSpPr>
        <p:spPr>
          <a:xfrm flipV="1">
            <a:off x="3650027" y="5175275"/>
            <a:ext cx="2547147" cy="466753"/>
          </a:xfrm>
          <a:prstGeom prst="triangle">
            <a:avLst/>
          </a:prstGeom>
          <a:solidFill>
            <a:srgbClr val="9BBB59">
              <a:lumMod val="60000"/>
              <a:lumOff val="40000"/>
            </a:srgbClr>
          </a:solidFill>
          <a:ln w="9525" cap="flat" cmpd="sng" algn="ctr">
            <a:noFill/>
            <a:prstDash val="solid"/>
          </a:ln>
          <a:effectLst/>
        </p:spPr>
        <p:txBody>
          <a:bodyPr rtlCol="0" anchor="ctr"/>
          <a:lstStyle/>
          <a:p>
            <a:pPr algn="ctr">
              <a:defRPr/>
            </a:pPr>
            <a:endParaRPr kumimoji="0" lang="ja-JP" altLang="en-US" sz="14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二等辺三角形 79"/>
          <p:cNvSpPr/>
          <p:nvPr/>
        </p:nvSpPr>
        <p:spPr>
          <a:xfrm flipV="1">
            <a:off x="1239643" y="3074884"/>
            <a:ext cx="1112430" cy="233376"/>
          </a:xfrm>
          <a:prstGeom prst="triangle">
            <a:avLst/>
          </a:prstGeom>
          <a:solidFill>
            <a:srgbClr val="F79646">
              <a:lumMod val="60000"/>
              <a:lumOff val="40000"/>
            </a:srgbClr>
          </a:solidFill>
          <a:ln w="9525" cap="flat" cmpd="sng" algn="ctr">
            <a:noFill/>
            <a:prstDash val="solid"/>
          </a:ln>
          <a:effectLst/>
        </p:spPr>
        <p:txBody>
          <a:bodyPr rtlCol="0" anchor="ctr"/>
          <a:lstStyle/>
          <a:p>
            <a:pPr algn="ctr">
              <a:defRPr/>
            </a:pPr>
            <a:endParaRPr kumimoji="0" lang="ja-JP" altLang="en-US" sz="14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二等辺三角形 80"/>
          <p:cNvSpPr/>
          <p:nvPr/>
        </p:nvSpPr>
        <p:spPr>
          <a:xfrm flipV="1">
            <a:off x="7325704" y="3074884"/>
            <a:ext cx="1112430" cy="233376"/>
          </a:xfrm>
          <a:prstGeom prst="triangle">
            <a:avLst/>
          </a:prstGeom>
          <a:solidFill>
            <a:srgbClr val="F79646">
              <a:lumMod val="60000"/>
              <a:lumOff val="40000"/>
            </a:srgbClr>
          </a:solidFill>
          <a:ln w="9525" cap="flat" cmpd="sng" algn="ctr">
            <a:noFill/>
            <a:prstDash val="solid"/>
          </a:ln>
          <a:effectLst/>
        </p:spPr>
        <p:txBody>
          <a:bodyPr rtlCol="0" anchor="ctr"/>
          <a:lstStyle/>
          <a:p>
            <a:pPr algn="ctr">
              <a:defRPr/>
            </a:pPr>
            <a:endParaRPr kumimoji="0" lang="ja-JP" altLang="en-US" sz="14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星 4 152"/>
          <p:cNvSpPr/>
          <p:nvPr/>
        </p:nvSpPr>
        <p:spPr>
          <a:xfrm>
            <a:off x="1146703" y="4033781"/>
            <a:ext cx="392993" cy="559935"/>
          </a:xfrm>
          <a:prstGeom prst="star4">
            <a:avLst>
              <a:gd name="adj" fmla="val 6274"/>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9525" cap="flat" cmpd="sng" algn="ctr">
            <a:solidFill>
              <a:srgbClr val="F79646">
                <a:lumMod val="40000"/>
                <a:lumOff val="60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4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星 4 153"/>
          <p:cNvSpPr/>
          <p:nvPr/>
        </p:nvSpPr>
        <p:spPr>
          <a:xfrm>
            <a:off x="1009948" y="4292230"/>
            <a:ext cx="392993" cy="559935"/>
          </a:xfrm>
          <a:prstGeom prst="star4">
            <a:avLst>
              <a:gd name="adj" fmla="val 6274"/>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9525" cap="flat" cmpd="sng" algn="ctr">
            <a:solidFill>
              <a:srgbClr val="F79646">
                <a:lumMod val="40000"/>
                <a:lumOff val="60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4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星 4 154"/>
          <p:cNvSpPr/>
          <p:nvPr/>
        </p:nvSpPr>
        <p:spPr>
          <a:xfrm>
            <a:off x="6821397" y="4804178"/>
            <a:ext cx="392993" cy="559935"/>
          </a:xfrm>
          <a:prstGeom prst="star4">
            <a:avLst>
              <a:gd name="adj" fmla="val 6274"/>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9525" cap="flat" cmpd="sng" algn="ctr">
            <a:solidFill>
              <a:srgbClr val="F79646">
                <a:lumMod val="40000"/>
                <a:lumOff val="60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4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星 4 155"/>
          <p:cNvSpPr/>
          <p:nvPr/>
        </p:nvSpPr>
        <p:spPr>
          <a:xfrm>
            <a:off x="6677427" y="5062627"/>
            <a:ext cx="392993" cy="559935"/>
          </a:xfrm>
          <a:prstGeom prst="star4">
            <a:avLst>
              <a:gd name="adj" fmla="val 6274"/>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9525" cap="flat" cmpd="sng" algn="ctr">
            <a:solidFill>
              <a:srgbClr val="F79646">
                <a:lumMod val="40000"/>
                <a:lumOff val="60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4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角丸四角形吹き出し 1"/>
          <p:cNvSpPr/>
          <p:nvPr/>
        </p:nvSpPr>
        <p:spPr>
          <a:xfrm>
            <a:off x="7430346" y="5637543"/>
            <a:ext cx="2345651" cy="817761"/>
          </a:xfrm>
          <a:prstGeom prst="wedgeRoundRectCallout">
            <a:avLst>
              <a:gd name="adj1" fmla="val -13379"/>
              <a:gd name="adj2" fmla="val -66106"/>
              <a:gd name="adj3" fmla="val 16667"/>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19050"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none" rtlCol="0" anchor="ctr"/>
          <a:lstStyle/>
          <a:p>
            <a:pPr algn="ctr">
              <a:defRPr/>
            </a:pPr>
            <a:r>
              <a:rPr kumimoji="0" lang="ja-JP" altLang="en-US" b="1" kern="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断熱性向上、</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災害対策</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独立電源</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b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などにも！</a:t>
            </a:r>
          </a:p>
        </p:txBody>
      </p:sp>
      <p:pic>
        <p:nvPicPr>
          <p:cNvPr id="87" name="図 92" descr="P1070780.JPG"/>
          <p:cNvPicPr>
            <a:picLocks noChangeAspect="1"/>
          </p:cNvPicPr>
          <p:nvPr/>
        </p:nvPicPr>
        <p:blipFill rotWithShape="1">
          <a:blip r:embed="rId6">
            <a:extLst>
              <a:ext uri="{28A0092B-C50C-407E-A947-70E740481C1C}">
                <a14:useLocalDpi xmlns:a14="http://schemas.microsoft.com/office/drawing/2010/main" val="0"/>
              </a:ext>
            </a:extLst>
          </a:blip>
          <a:srcRect t="12299"/>
          <a:stretch/>
        </p:blipFill>
        <p:spPr bwMode="auto">
          <a:xfrm>
            <a:off x="3655690" y="2209978"/>
            <a:ext cx="1207404" cy="1029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 name="図 586" descr="EHKF-4760DKX.png"/>
          <p:cNvPicPr>
            <a:picLocks noChangeAspect="1"/>
          </p:cNvPicPr>
          <p:nvPr/>
        </p:nvPicPr>
        <p:blipFill>
          <a:blip r:embed="rId7" cstate="print"/>
          <a:srcRect/>
          <a:stretch>
            <a:fillRect/>
          </a:stretch>
        </p:blipFill>
        <p:spPr bwMode="auto">
          <a:xfrm>
            <a:off x="4883023" y="2087012"/>
            <a:ext cx="877378" cy="1321029"/>
          </a:xfrm>
          <a:prstGeom prst="rect">
            <a:avLst/>
          </a:prstGeom>
          <a:noFill/>
          <a:ln w="9525">
            <a:noFill/>
            <a:miter lim="800000"/>
            <a:headEnd/>
            <a:tailEnd/>
          </a:ln>
        </p:spPr>
      </p:pic>
      <p:sp>
        <p:nvSpPr>
          <p:cNvPr id="89" name="ストライプ矢印 145"/>
          <p:cNvSpPr/>
          <p:nvPr/>
        </p:nvSpPr>
        <p:spPr>
          <a:xfrm>
            <a:off x="3339932" y="3196721"/>
            <a:ext cx="3167337" cy="880271"/>
          </a:xfrm>
          <a:prstGeom prst="stripedRightArrow">
            <a:avLst/>
          </a:prstGeom>
          <a:solidFill>
            <a:srgbClr val="00B05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t"/>
          <a:lstStyle/>
          <a:p>
            <a:pPr algn="ctr">
              <a:defRPr/>
            </a:pPr>
            <a:r>
              <a:rPr kumimoji="0" lang="ja-JP" altLang="en-US" sz="23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緑の贈与</a:t>
            </a:r>
          </a:p>
        </p:txBody>
      </p:sp>
      <p:sp>
        <p:nvSpPr>
          <p:cNvPr id="90" name="正方形/長方形 89"/>
          <p:cNvSpPr/>
          <p:nvPr/>
        </p:nvSpPr>
        <p:spPr>
          <a:xfrm>
            <a:off x="5960795" y="6455297"/>
            <a:ext cx="3665244" cy="369214"/>
          </a:xfrm>
          <a:prstGeom prst="rect">
            <a:avLst/>
          </a:prstGeom>
        </p:spPr>
        <p:txBody>
          <a:bodyPr wrap="square">
            <a:spAutoFit/>
          </a:bodyPr>
          <a:lstStyle/>
          <a:p>
            <a:r>
              <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省エネ等住宅の条件を満たすには、太陽光発電や高効率給湯器等を設置することのほか、住宅にも一定の断熱性能が必要。</a:t>
            </a:r>
          </a:p>
        </p:txBody>
      </p:sp>
      <p:sp>
        <p:nvSpPr>
          <p:cNvPr id="76" name="AutoShape 170"/>
          <p:cNvSpPr>
            <a:spLocks noChangeArrowheads="1"/>
          </p:cNvSpPr>
          <p:nvPr/>
        </p:nvSpPr>
        <p:spPr bwMode="auto">
          <a:xfrm>
            <a:off x="663756" y="3352304"/>
            <a:ext cx="2447431" cy="569105"/>
          </a:xfrm>
          <a:prstGeom prst="roundRect">
            <a:avLst>
              <a:gd name="adj" fmla="val 16667"/>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headEnd/>
            <a:tailEnd/>
          </a:ln>
          <a:effectLst>
            <a:outerShdw blurRad="40000" dist="20000" dir="5400000" rotWithShape="0">
              <a:srgbClr val="000000">
                <a:alpha val="38000"/>
              </a:srgbClr>
            </a:outerShdw>
          </a:effectLst>
        </p:spPr>
        <p:txBody>
          <a:bodyPr wrap="none" anchor="ctr"/>
          <a:lstStyle/>
          <a:p>
            <a:pPr algn="ctr">
              <a:defRPr/>
            </a:pPr>
            <a:r>
              <a:rPr kumimoji="0" lang="ja-JP" altLang="en-US" sz="2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祖父・祖母 </a:t>
            </a:r>
          </a:p>
        </p:txBody>
      </p:sp>
    </p:spTree>
    <p:extLst>
      <p:ext uri="{BB962C8B-B14F-4D97-AF65-F5344CB8AC3E}">
        <p14:creationId xmlns:p14="http://schemas.microsoft.com/office/powerpoint/2010/main" val="1781417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4" name="テキスト プレースホルダー 2"/>
          <p:cNvSpPr txBox="1">
            <a:spLocks/>
          </p:cNvSpPr>
          <p:nvPr/>
        </p:nvSpPr>
        <p:spPr bwMode="auto">
          <a:xfrm>
            <a:off x="119041" y="693573"/>
            <a:ext cx="9645732" cy="2375502"/>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a:extLst/>
        </p:spPr>
        <p:txBody>
          <a:bodyPr vert="horz" wrap="square" lIns="91411" tIns="45705" rIns="91411" bIns="45705" numCol="1" anchor="t" anchorCtr="0" compatLnSpc="1">
            <a:prstTxWarp prst="textNoShape">
              <a:avLst/>
            </a:prstTxWarp>
          </a:bodyPr>
          <a:lstStyle>
            <a:lvl1pPr marL="342900" indent="-342900" algn="l" rtl="0" eaLnBrk="1" fontAlgn="base" hangingPunct="1">
              <a:spcBef>
                <a:spcPct val="20000"/>
              </a:spcBef>
              <a:spcAft>
                <a:spcPct val="0"/>
              </a:spcAft>
              <a:buFont typeface="Wingdings" panose="05000000000000000000" pitchFamily="2" charset="2"/>
              <a:buChar char="n"/>
              <a:defRPr kumimoji="1" sz="2000">
                <a:solidFill>
                  <a:schemeClr val="dk1"/>
                </a:solidFill>
                <a:latin typeface="Segoe UI" panose="020B0502040204020203" pitchFamily="34" charset="0"/>
                <a:ea typeface="+mn-ea"/>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dk1"/>
                </a:solidFill>
                <a:latin typeface="Segoe UI" panose="020B0502040204020203" pitchFamily="34" charset="0"/>
                <a:ea typeface="メイリオ" panose="020B0604030504040204" pitchFamily="50" charset="-128"/>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dk1"/>
                </a:solidFill>
                <a:latin typeface="+mn-lt"/>
                <a:ea typeface="+mn-ea"/>
                <a:cs typeface="+mn-cs"/>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dk1"/>
                </a:solidFill>
                <a:latin typeface="+mn-lt"/>
                <a:ea typeface="+mn-ea"/>
                <a:cs typeface="+mn-cs"/>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9pPr>
          </a:lstStyle>
          <a:p>
            <a:pPr>
              <a:defRPr/>
            </a:pPr>
            <a:r>
              <a:rPr lang="ja-JP" altLang="en-US"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祖父母から子や孫の世帯に住宅取得</a:t>
            </a:r>
            <a:r>
              <a:rPr lang="en-US" altLang="ja-JP"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新築やリフォーム</a:t>
            </a:r>
            <a:r>
              <a:rPr lang="en-US" altLang="ja-JP"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等資金を贈与する場合、太陽光発電や高効率給湯器等を設置する等の一定の条件を満たした</a:t>
            </a: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「省エネ等住宅</a:t>
            </a:r>
            <a:r>
              <a:rPr lang="en-US" altLang="ja-JP" sz="2199" b="1" u="sng" kern="0" baseline="30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」については贈与税の非課税限度額が</a:t>
            </a:r>
            <a:r>
              <a:rPr lang="en-US" altLang="ja-JP"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万円加算</a:t>
            </a:r>
            <a:r>
              <a:rPr lang="ja-JP" altLang="en-US"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される。</a:t>
            </a:r>
            <a:endParaRPr lang="en-US" altLang="ja-JP"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buClr>
                <a:schemeClr val="tx1"/>
              </a:buClr>
              <a:defRPr/>
            </a:pP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省エネ等住宅</a:t>
            </a:r>
            <a:r>
              <a:rPr lang="en-US" altLang="ja-JP" sz="2199" b="1" u="sng" kern="0" baseline="30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zh-TW"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非課税限度額</a:t>
            </a: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1,200</a:t>
            </a: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3,000</a:t>
            </a: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a:t>
            </a:r>
            <a:r>
              <a:rPr lang="ja-JP" altLang="en-US"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。贈与税の基礎控除</a:t>
            </a:r>
            <a:r>
              <a:rPr lang="en-US" altLang="ja-JP"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(110</a:t>
            </a:r>
            <a:r>
              <a:rPr lang="ja-JP" altLang="en-US"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万円</a:t>
            </a:r>
            <a:r>
              <a:rPr lang="en-US" altLang="ja-JP"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を加えると、</a:t>
            </a: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最大で</a:t>
            </a:r>
            <a:r>
              <a:rPr lang="en-US" altLang="ja-JP"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3,110</a:t>
            </a:r>
            <a:r>
              <a:rPr lang="ja-JP" altLang="en-US" sz="21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万円の贈与が非課税で可能</a:t>
            </a:r>
            <a:r>
              <a:rPr lang="ja-JP" altLang="en-US"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graphicFrame>
        <p:nvGraphicFramePr>
          <p:cNvPr id="5" name="表 4"/>
          <p:cNvGraphicFramePr>
            <a:graphicFrameLocks noGrp="1"/>
          </p:cNvGraphicFramePr>
          <p:nvPr>
            <p:extLst/>
          </p:nvPr>
        </p:nvGraphicFramePr>
        <p:xfrm>
          <a:off x="119035" y="6694215"/>
          <a:ext cx="7702388" cy="203834"/>
        </p:xfrm>
        <a:graphic>
          <a:graphicData uri="http://schemas.openxmlformats.org/drawingml/2006/table">
            <a:tbl>
              <a:tblPr firstRow="1" bandRow="1"/>
              <a:tblGrid>
                <a:gridCol w="366781">
                  <a:extLst>
                    <a:ext uri="{9D8B030D-6E8A-4147-A177-3AD203B41FA5}">
                      <a16:colId xmlns:a16="http://schemas.microsoft.com/office/drawing/2014/main" val="20000"/>
                    </a:ext>
                  </a:extLst>
                </a:gridCol>
                <a:gridCol w="7335607">
                  <a:extLst>
                    <a:ext uri="{9D8B030D-6E8A-4147-A177-3AD203B41FA5}">
                      <a16:colId xmlns:a16="http://schemas.microsoft.com/office/drawing/2014/main" val="20001"/>
                    </a:ext>
                  </a:extLst>
                </a:gridCol>
              </a:tblGrid>
              <a:tr h="203834">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r>
                        <a:rPr kumimoji="1" lang="ja-JP" altLang="en-US" sz="1100" baseline="0" dirty="0">
                          <a:latin typeface="Segoe UI" panose="020B0502040204020203" pitchFamily="34" charset="0"/>
                          <a:ea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r>
                        <a:rPr kumimoji="1" lang="ja-JP" altLang="en-US" sz="1100" baseline="0" dirty="0">
                          <a:latin typeface="Segoe UI" panose="020B0502040204020203" pitchFamily="34" charset="0"/>
                          <a:ea typeface="メイリオ" panose="020B0604030504040204" pitchFamily="50" charset="-128"/>
                        </a:rPr>
                        <a:t>国税庁　「住宅取得等資金の贈与税の非課税」のあらましから環境省作成</a:t>
                      </a:r>
                      <a:endParaRPr kumimoji="1" lang="en-US" altLang="ja-JP" sz="1100" baseline="0" dirty="0">
                        <a:solidFill>
                          <a:srgbClr val="FF0000"/>
                        </a:solidFill>
                        <a:latin typeface="Segoe UI" panose="020B0502040204020203" pitchFamily="34" charset="0"/>
                        <a:ea typeface="メイリオ"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6" name="表 5"/>
          <p:cNvGraphicFramePr>
            <a:graphicFrameLocks noGrp="1"/>
          </p:cNvGraphicFramePr>
          <p:nvPr>
            <p:extLst/>
          </p:nvPr>
        </p:nvGraphicFramePr>
        <p:xfrm>
          <a:off x="489941" y="3558302"/>
          <a:ext cx="9070101" cy="2285850"/>
        </p:xfrm>
        <a:graphic>
          <a:graphicData uri="http://schemas.openxmlformats.org/drawingml/2006/table">
            <a:tbl>
              <a:tblPr firstRow="1" bandRow="1"/>
              <a:tblGrid>
                <a:gridCol w="4247111">
                  <a:extLst>
                    <a:ext uri="{9D8B030D-6E8A-4147-A177-3AD203B41FA5}">
                      <a16:colId xmlns:a16="http://schemas.microsoft.com/office/drawing/2014/main" val="4121288861"/>
                    </a:ext>
                  </a:extLst>
                </a:gridCol>
                <a:gridCol w="2663442">
                  <a:extLst>
                    <a:ext uri="{9D8B030D-6E8A-4147-A177-3AD203B41FA5}">
                      <a16:colId xmlns:a16="http://schemas.microsoft.com/office/drawing/2014/main" val="3597495552"/>
                    </a:ext>
                  </a:extLst>
                </a:gridCol>
                <a:gridCol w="2159548">
                  <a:extLst>
                    <a:ext uri="{9D8B030D-6E8A-4147-A177-3AD203B41FA5}">
                      <a16:colId xmlns:a16="http://schemas.microsoft.com/office/drawing/2014/main" val="3322354277"/>
                    </a:ext>
                  </a:extLst>
                </a:gridCol>
              </a:tblGrid>
              <a:tr h="457053">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endPar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省エネ等住宅</a:t>
                      </a:r>
                      <a:r>
                        <a:rPr kumimoji="1" lang="en-US" altLang="ja-JP" sz="2400" baseline="300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baseline="300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99"/>
                    </a:solid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左記以外の住宅</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773643330"/>
                  </a:ext>
                </a:extLst>
              </a:tr>
              <a:tr h="457053">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現在～平成</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日</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1,200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99"/>
                    </a:solid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700</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601729025"/>
                  </a:ext>
                </a:extLst>
              </a:tr>
              <a:tr h="457053">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日～平成</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32</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日</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3,000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99"/>
                    </a:solid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2,500</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308485744"/>
                  </a:ext>
                </a:extLst>
              </a:tr>
              <a:tr h="457053">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32</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日～平成</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33</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日</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1,500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99"/>
                    </a:solid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095745406"/>
                  </a:ext>
                </a:extLst>
              </a:tr>
              <a:tr h="457053">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33</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日～平成</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33</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日</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1,200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99"/>
                    </a:solidFill>
                  </a:tcPr>
                </a:tc>
                <a:tc>
                  <a:txBody>
                    <a:bodyPr/>
                    <a:lstStyle>
                      <a:lvl1pPr marL="0" algn="l" defTabSz="914126" rtl="0" eaLnBrk="1" latinLnBrk="0" hangingPunct="1">
                        <a:defRPr kumimoji="1" sz="1799" kern="1200">
                          <a:solidFill>
                            <a:schemeClr val="tx1"/>
                          </a:solidFill>
                          <a:latin typeface="Segoe UI"/>
                          <a:ea typeface="メイリオ"/>
                        </a:defRPr>
                      </a:lvl1pPr>
                      <a:lvl2pPr marL="457063" algn="l" defTabSz="914126" rtl="0" eaLnBrk="1" latinLnBrk="0" hangingPunct="1">
                        <a:defRPr kumimoji="1" sz="1799" kern="1200">
                          <a:solidFill>
                            <a:schemeClr val="tx1"/>
                          </a:solidFill>
                          <a:latin typeface="Segoe UI"/>
                          <a:ea typeface="メイリオ"/>
                        </a:defRPr>
                      </a:lvl2pPr>
                      <a:lvl3pPr marL="914126" algn="l" defTabSz="914126" rtl="0" eaLnBrk="1" latinLnBrk="0" hangingPunct="1">
                        <a:defRPr kumimoji="1" sz="1799" kern="1200">
                          <a:solidFill>
                            <a:schemeClr val="tx1"/>
                          </a:solidFill>
                          <a:latin typeface="Segoe UI"/>
                          <a:ea typeface="メイリオ"/>
                        </a:defRPr>
                      </a:lvl3pPr>
                      <a:lvl4pPr marL="1371189" algn="l" defTabSz="914126" rtl="0" eaLnBrk="1" latinLnBrk="0" hangingPunct="1">
                        <a:defRPr kumimoji="1" sz="1799" kern="1200">
                          <a:solidFill>
                            <a:schemeClr val="tx1"/>
                          </a:solidFill>
                          <a:latin typeface="Segoe UI"/>
                          <a:ea typeface="メイリオ"/>
                        </a:defRPr>
                      </a:lvl4pPr>
                      <a:lvl5pPr marL="1828251" algn="l" defTabSz="914126" rtl="0" eaLnBrk="1" latinLnBrk="0" hangingPunct="1">
                        <a:defRPr kumimoji="1" sz="1799" kern="1200">
                          <a:solidFill>
                            <a:schemeClr val="tx1"/>
                          </a:solidFill>
                          <a:latin typeface="Segoe UI"/>
                          <a:ea typeface="メイリオ"/>
                        </a:defRPr>
                      </a:lvl5pPr>
                      <a:lvl6pPr marL="2285314" algn="l" defTabSz="914126" rtl="0" eaLnBrk="1" latinLnBrk="0" hangingPunct="1">
                        <a:defRPr kumimoji="1" sz="1799" kern="1200">
                          <a:solidFill>
                            <a:schemeClr val="tx1"/>
                          </a:solidFill>
                          <a:latin typeface="Segoe UI"/>
                          <a:ea typeface="メイリオ"/>
                        </a:defRPr>
                      </a:lvl6pPr>
                      <a:lvl7pPr marL="2742377" algn="l" defTabSz="914126" rtl="0" eaLnBrk="1" latinLnBrk="0" hangingPunct="1">
                        <a:defRPr kumimoji="1" sz="1799" kern="1200">
                          <a:solidFill>
                            <a:schemeClr val="tx1"/>
                          </a:solidFill>
                          <a:latin typeface="Segoe UI"/>
                          <a:ea typeface="メイリオ"/>
                        </a:defRPr>
                      </a:lvl7pPr>
                      <a:lvl8pPr marL="3199440" algn="l" defTabSz="914126" rtl="0" eaLnBrk="1" latinLnBrk="0" hangingPunct="1">
                        <a:defRPr kumimoji="1" sz="1799" kern="1200">
                          <a:solidFill>
                            <a:schemeClr val="tx1"/>
                          </a:solidFill>
                          <a:latin typeface="Segoe UI"/>
                          <a:ea typeface="メイリオ"/>
                        </a:defRPr>
                      </a:lvl8pPr>
                      <a:lvl9pPr marL="3656503" algn="l" defTabSz="914126" rtl="0" eaLnBrk="1" latinLnBrk="0" hangingPunct="1">
                        <a:defRPr kumimoji="1" sz="1799" kern="1200">
                          <a:solidFill>
                            <a:schemeClr val="tx1"/>
                          </a:solidFill>
                          <a:latin typeface="Segoe UI"/>
                          <a:ea typeface="メイリオ"/>
                        </a:defRPr>
                      </a:lvl9pPr>
                    </a:lstStyle>
                    <a:p>
                      <a:pPr algn="ct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700</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140181455"/>
                  </a:ext>
                </a:extLst>
              </a:tr>
            </a:tbl>
          </a:graphicData>
        </a:graphic>
      </p:graphicFrame>
      <p:cxnSp>
        <p:nvCxnSpPr>
          <p:cNvPr id="7" name="直線コネクタ 6"/>
          <p:cNvCxnSpPr/>
          <p:nvPr/>
        </p:nvCxnSpPr>
        <p:spPr bwMode="auto">
          <a:xfrm>
            <a:off x="489939" y="3553875"/>
            <a:ext cx="4212304" cy="437356"/>
          </a:xfrm>
          <a:prstGeom prst="line">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2182772" y="3558302"/>
            <a:ext cx="2338325" cy="292294"/>
          </a:xfrm>
          <a:prstGeom prst="rect">
            <a:avLst/>
          </a:prstGeom>
          <a:noFill/>
        </p:spPr>
        <p:txBody>
          <a:bodyPr wrap="square" rtlCol="0">
            <a:spAutoFit/>
          </a:bodyPr>
          <a:lstStyle/>
          <a:p>
            <a:pPr algn="r"/>
            <a:r>
              <a:rPr lang="ja-JP" altLang="en-US" sz="1300" dirty="0">
                <a:solidFill>
                  <a:prstClr val="black"/>
                </a:solidFill>
                <a:latin typeface="メイリオ" pitchFamily="50" charset="-128"/>
                <a:ea typeface="メイリオ" pitchFamily="50" charset="-128"/>
                <a:cs typeface="メイリオ" pitchFamily="50" charset="-128"/>
              </a:rPr>
              <a:t>住宅用家屋の種類</a:t>
            </a:r>
          </a:p>
        </p:txBody>
      </p:sp>
      <p:sp>
        <p:nvSpPr>
          <p:cNvPr id="9" name="テキスト ボックス 8"/>
          <p:cNvSpPr txBox="1"/>
          <p:nvPr/>
        </p:nvSpPr>
        <p:spPr>
          <a:xfrm>
            <a:off x="417955" y="3756014"/>
            <a:ext cx="3527264" cy="276910"/>
          </a:xfrm>
          <a:prstGeom prst="rect">
            <a:avLst/>
          </a:prstGeom>
          <a:noFill/>
        </p:spPr>
        <p:txBody>
          <a:bodyPr wrap="square" rtlCol="0">
            <a:spAutoFit/>
          </a:bodyPr>
          <a:lstStyle/>
          <a:p>
            <a:r>
              <a:rPr lang="ja-JP" altLang="en-US" sz="1200" dirty="0">
                <a:solidFill>
                  <a:prstClr val="black"/>
                </a:solidFill>
                <a:latin typeface="メイリオ" pitchFamily="50" charset="-128"/>
                <a:ea typeface="メイリオ" pitchFamily="50" charset="-128"/>
                <a:cs typeface="メイリオ" pitchFamily="50" charset="-128"/>
              </a:rPr>
              <a:t>住宅用家屋の新築等に係る契約の締結日</a:t>
            </a:r>
          </a:p>
        </p:txBody>
      </p:sp>
      <p:sp>
        <p:nvSpPr>
          <p:cNvPr id="10" name="コンテンツ プレースホルダー 6"/>
          <p:cNvSpPr txBox="1">
            <a:spLocks/>
          </p:cNvSpPr>
          <p:nvPr/>
        </p:nvSpPr>
        <p:spPr>
          <a:xfrm>
            <a:off x="489937" y="3220302"/>
            <a:ext cx="9070103" cy="333573"/>
          </a:xfrm>
          <a:prstGeom prst="rect">
            <a:avLst/>
          </a:prstGeom>
          <a:solidFill>
            <a:sysClr val="window" lastClr="FFFFFF"/>
          </a:solidFill>
          <a:ln w="25400" cap="flat" cmpd="sng" algn="ctr">
            <a:solidFill>
              <a:sysClr val="windowText" lastClr="000000"/>
            </a:solidFill>
            <a:prstDash val="solid"/>
          </a:ln>
          <a:effectLst/>
        </p:spPr>
        <p:txBody>
          <a:bodyPr vert="horz" lIns="91411" tIns="45705" rIns="91411" bIns="45705"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defRPr/>
            </a:pPr>
            <a:r>
              <a:rPr lang="ja-JP" altLang="en-US" sz="1799" dirty="0">
                <a:solidFill>
                  <a:prstClr val="black"/>
                </a:solidFill>
                <a:latin typeface="メイリオ" panose="020B0604030504040204" pitchFamily="50" charset="-128"/>
                <a:ea typeface="メイリオ" pitchFamily="50" charset="-128"/>
                <a:cs typeface="メイリオ" pitchFamily="50" charset="-128"/>
              </a:rPr>
              <a:t>住宅取得等資金の贈与税の非課税における受贈者ごとの非課税限度額</a:t>
            </a:r>
            <a:r>
              <a:rPr lang="en-US" altLang="ja-JP" sz="1799" baseline="30000" dirty="0">
                <a:solidFill>
                  <a:prstClr val="black"/>
                </a:solidFill>
                <a:latin typeface="メイリオ" panose="020B0604030504040204" pitchFamily="50" charset="-128"/>
                <a:ea typeface="メイリオ" pitchFamily="50" charset="-128"/>
                <a:cs typeface="メイリオ" pitchFamily="50" charset="-128"/>
              </a:rPr>
              <a:t>※2</a:t>
            </a:r>
          </a:p>
        </p:txBody>
      </p:sp>
      <p:sp>
        <p:nvSpPr>
          <p:cNvPr id="11" name="正方形/長方形 10"/>
          <p:cNvSpPr/>
          <p:nvPr/>
        </p:nvSpPr>
        <p:spPr>
          <a:xfrm>
            <a:off x="489937" y="5883744"/>
            <a:ext cx="9070103" cy="784578"/>
          </a:xfrm>
          <a:prstGeom prst="rect">
            <a:avLst/>
          </a:prstGeom>
        </p:spPr>
        <p:txBody>
          <a:bodyPr wrap="square">
            <a:spAutoFit/>
          </a:bodyPr>
          <a:lstStyle/>
          <a:p>
            <a:pPr marL="87285" indent="-87285"/>
            <a:r>
              <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省エネ等住宅とは、エネルギーの使用の合理化に著しく資する住宅用の家屋、大規模な地震に対する安全性を有する住宅用の家屋又は高齢者等が自立した日常生活を営むのに特に必要な構造及び設備の基準に適合する住宅用の家屋を指す。具体的には、 省エネ等基準（①断熱等性能等級４若しくは一次エネルギー消費量等級４以上であること、②耐震等級（構造躯体の倒壊等防止）２以上若しくは免震建築物であること又は③高齢者等配慮対策等級 （専用部分）３以上であることを指す）に適合する住宅用の家屋であることにつき、次のいずれかの証明書などを贈与税の申告書に添付することにより証明がされたものを指す。</a:t>
            </a:r>
            <a:endPar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87285" indent="-87285"/>
            <a:r>
              <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個人間売買により既存住宅を取得等した場合は、原則として消費税等がかりませんので、上記の表は該当しません 。</a:t>
            </a:r>
            <a:endPar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3014634" y="45716"/>
            <a:ext cx="3876742" cy="646124"/>
          </a:xfrm>
          <a:prstGeom prst="rect">
            <a:avLst/>
          </a:prstGeom>
        </p:spPr>
        <p:txBody>
          <a:bodyPr wrap="none">
            <a:spAutoFit/>
          </a:bodyPr>
          <a:lstStyle/>
          <a:p>
            <a:pPr algn="ctr"/>
            <a:r>
              <a:rPr lang="ja-JP" altLang="en-US" sz="3599" b="1" dirty="0">
                <a:solidFill>
                  <a:prstClr val="black"/>
                </a:solidFill>
                <a:latin typeface="メイリオ"/>
                <a:ea typeface="メイリオ"/>
              </a:rPr>
              <a:t>具体的な非課税額</a:t>
            </a:r>
          </a:p>
        </p:txBody>
      </p:sp>
    </p:spTree>
    <p:extLst>
      <p:ext uri="{BB962C8B-B14F-4D97-AF65-F5344CB8AC3E}">
        <p14:creationId xmlns:p14="http://schemas.microsoft.com/office/powerpoint/2010/main" val="289484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ー"/>
          <p:cNvSpPr>
            <a:spLocks noGrp="1"/>
          </p:cNvSpPr>
          <p:nvPr>
            <p:ph type="sldNum" sz="quarter" idx="12"/>
          </p:nvPr>
        </p:nvSpPr>
        <p:spPr>
          <a:xfrm>
            <a:off x="9218232" y="6560296"/>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3</a:t>
            </a:r>
            <a:endParaRPr lang="ja-JP" altLang="en-US" sz="1799" b="1" dirty="0">
              <a:latin typeface="メイリオ" pitchFamily="50" charset="-128"/>
              <a:ea typeface="メイリオ" pitchFamily="50" charset="-128"/>
              <a:cs typeface="メイリオ" pitchFamily="50" charset="-128"/>
            </a:endParaRPr>
          </a:p>
        </p:txBody>
      </p:sp>
      <p:sp>
        <p:nvSpPr>
          <p:cNvPr id="3" name="タイトル 1"/>
          <p:cNvSpPr txBox="1">
            <a:spLocks/>
          </p:cNvSpPr>
          <p:nvPr/>
        </p:nvSpPr>
        <p:spPr bwMode="auto">
          <a:xfrm>
            <a:off x="1587" y="45716"/>
            <a:ext cx="9902825" cy="398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r>
              <a:rPr lang="ja-JP" altLang="en-US" sz="3599" b="1" kern="0" dirty="0">
                <a:latin typeface="メイリオ" pitchFamily="50" charset="-128"/>
                <a:cs typeface="メイリオ" pitchFamily="50" charset="-128"/>
              </a:rPr>
              <a:t>「緑の贈与」の利用方法</a:t>
            </a:r>
          </a:p>
        </p:txBody>
      </p:sp>
      <p:sp>
        <p:nvSpPr>
          <p:cNvPr id="4" name="テキスト プレースホルダー 2"/>
          <p:cNvSpPr txBox="1">
            <a:spLocks/>
          </p:cNvSpPr>
          <p:nvPr/>
        </p:nvSpPr>
        <p:spPr bwMode="auto">
          <a:xfrm>
            <a:off x="135723" y="765564"/>
            <a:ext cx="9645732" cy="1511214"/>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a:extLst/>
        </p:spPr>
        <p:txBody>
          <a:bodyPr vert="horz" wrap="square" lIns="91411" tIns="45705" rIns="91411" bIns="45705" numCol="1" anchor="t" anchorCtr="0" compatLnSpc="1">
            <a:prstTxWarp prst="textNoShape">
              <a:avLst/>
            </a:prstTxWarp>
          </a:bodyPr>
          <a:lstStyle>
            <a:lvl1pPr marL="342900" indent="-342900" algn="l" rtl="0" eaLnBrk="1" fontAlgn="base" hangingPunct="1">
              <a:spcBef>
                <a:spcPct val="20000"/>
              </a:spcBef>
              <a:spcAft>
                <a:spcPct val="0"/>
              </a:spcAft>
              <a:buFont typeface="Wingdings" panose="05000000000000000000" pitchFamily="2" charset="2"/>
              <a:buChar char="n"/>
              <a:defRPr kumimoji="1" sz="2000">
                <a:solidFill>
                  <a:schemeClr val="dk1"/>
                </a:solidFill>
                <a:latin typeface="Segoe UI" panose="020B0502040204020203" pitchFamily="34" charset="0"/>
                <a:ea typeface="+mn-ea"/>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dk1"/>
                </a:solidFill>
                <a:latin typeface="Segoe UI" panose="020B0502040204020203" pitchFamily="34" charset="0"/>
                <a:ea typeface="メイリオ" panose="020B0604030504040204" pitchFamily="50" charset="-128"/>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dk1"/>
                </a:solidFill>
                <a:latin typeface="+mn-lt"/>
                <a:ea typeface="+mn-ea"/>
                <a:cs typeface="+mn-cs"/>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dk1"/>
                </a:solidFill>
                <a:latin typeface="+mn-lt"/>
                <a:ea typeface="+mn-ea"/>
                <a:cs typeface="+mn-cs"/>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9pPr>
          </a:lstStyle>
          <a:p>
            <a:pPr>
              <a:defRPr/>
            </a:pPr>
            <a:r>
              <a:rPr lang="ja-JP" altLang="en-US" sz="1999" kern="0" dirty="0">
                <a:solidFill>
                  <a:sysClr val="windowText" lastClr="000000"/>
                </a:solidFill>
                <a:latin typeface="メイリオ" pitchFamily="50" charset="-128"/>
                <a:ea typeface="メイリオ" pitchFamily="50" charset="-128"/>
                <a:cs typeface="メイリオ" pitchFamily="50" charset="-128"/>
              </a:rPr>
              <a:t>贈与を受けた子や孫</a:t>
            </a:r>
            <a:r>
              <a:rPr lang="en-US" altLang="ja-JP" sz="1999" kern="0" dirty="0">
                <a:solidFill>
                  <a:sysClr val="windowText" lastClr="000000"/>
                </a:solidFill>
                <a:latin typeface="メイリオ" pitchFamily="50" charset="-128"/>
                <a:ea typeface="メイリオ" pitchFamily="50" charset="-128"/>
                <a:cs typeface="メイリオ" pitchFamily="50" charset="-128"/>
              </a:rPr>
              <a:t>(</a:t>
            </a:r>
            <a:r>
              <a:rPr lang="ja-JP" altLang="en-US" sz="1999" kern="0" dirty="0">
                <a:solidFill>
                  <a:sysClr val="windowText" lastClr="000000"/>
                </a:solidFill>
                <a:latin typeface="メイリオ" pitchFamily="50" charset="-128"/>
                <a:ea typeface="メイリオ" pitchFamily="50" charset="-128"/>
                <a:cs typeface="メイリオ" pitchFamily="50" charset="-128"/>
              </a:rPr>
              <a:t>受贈者</a:t>
            </a:r>
            <a:r>
              <a:rPr lang="en-US" altLang="ja-JP" sz="1999" kern="0" dirty="0">
                <a:solidFill>
                  <a:sysClr val="windowText" lastClr="000000"/>
                </a:solidFill>
                <a:latin typeface="メイリオ" pitchFamily="50" charset="-128"/>
                <a:ea typeface="メイリオ" pitchFamily="50" charset="-128"/>
                <a:cs typeface="メイリオ" pitchFamily="50" charset="-128"/>
              </a:rPr>
              <a:t>)</a:t>
            </a:r>
            <a:r>
              <a:rPr lang="ja-JP" altLang="en-US" sz="1999" kern="0" dirty="0">
                <a:solidFill>
                  <a:sysClr val="windowText" lastClr="000000"/>
                </a:solidFill>
                <a:latin typeface="メイリオ" pitchFamily="50" charset="-128"/>
                <a:ea typeface="メイリオ" pitchFamily="50" charset="-128"/>
                <a:cs typeface="メイリオ" pitchFamily="50" charset="-128"/>
              </a:rPr>
              <a:t>が、確定申告時に税務署へ申請することが必要。</a:t>
            </a:r>
            <a:endParaRPr lang="en-US" altLang="ja-JP" sz="1999" kern="0" dirty="0">
              <a:solidFill>
                <a:sysClr val="windowText" lastClr="000000"/>
              </a:solidFill>
              <a:latin typeface="メイリオ" pitchFamily="50" charset="-128"/>
              <a:ea typeface="メイリオ" pitchFamily="50" charset="-128"/>
              <a:cs typeface="メイリオ" pitchFamily="50" charset="-128"/>
            </a:endParaRPr>
          </a:p>
          <a:p>
            <a:pPr>
              <a:defRPr/>
            </a:pPr>
            <a:r>
              <a:rPr lang="ja-JP" altLang="en-US" sz="1999" kern="0" dirty="0">
                <a:solidFill>
                  <a:sysClr val="windowText" lastClr="000000"/>
                </a:solidFill>
                <a:latin typeface="メイリオ" pitchFamily="50" charset="-128"/>
                <a:ea typeface="メイリオ" pitchFamily="50" charset="-128"/>
                <a:cs typeface="メイリオ" pitchFamily="50" charset="-128"/>
              </a:rPr>
              <a:t>申請時には、贈与税の申告書に加えて、①省エネ等基準、②耐震等級、③高齢者等配慮対策等級のいずれかについて、緑の贈与に適合する住宅用の家屋であることを証明する書類を提出する。</a:t>
            </a:r>
          </a:p>
          <a:p>
            <a:pPr>
              <a:defRPr/>
            </a:pPr>
            <a:endParaRPr lang="ja-JP" altLang="en-US" sz="1999" kern="0" dirty="0">
              <a:solidFill>
                <a:sysClr val="windowText" lastClr="000000"/>
              </a:solidFill>
              <a:latin typeface="メイリオ" pitchFamily="50" charset="-128"/>
              <a:ea typeface="メイリオ" pitchFamily="50" charset="-128"/>
              <a:cs typeface="メイリオ" pitchFamily="50" charset="-128"/>
            </a:endParaRPr>
          </a:p>
        </p:txBody>
      </p:sp>
      <p:sp>
        <p:nvSpPr>
          <p:cNvPr id="5" name="正方形/長方形 4"/>
          <p:cNvSpPr/>
          <p:nvPr/>
        </p:nvSpPr>
        <p:spPr bwMode="auto">
          <a:xfrm>
            <a:off x="273986" y="2495113"/>
            <a:ext cx="9501887" cy="315152"/>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71" tIns="46785" rIns="89971" bIns="46785" numCol="1" rtlCol="0" anchor="ctr" anchorCtr="0" compatLnSpc="1">
            <a:prstTxWarp prst="textNoShape">
              <a:avLst/>
            </a:prstTxWarp>
          </a:bodyPr>
          <a:lstStyle/>
          <a:p>
            <a:pPr algn="ctr">
              <a:defRPr/>
            </a:pPr>
            <a:r>
              <a:rPr kumimoji="0" lang="ja-JP" altLang="en-US" kern="0" dirty="0">
                <a:solidFill>
                  <a:prstClr val="black"/>
                </a:solidFill>
                <a:latin typeface="メイリオ" pitchFamily="50" charset="-128"/>
                <a:ea typeface="メイリオ" pitchFamily="50" charset="-128"/>
                <a:cs typeface="メイリオ" pitchFamily="50" charset="-128"/>
              </a:rPr>
              <a:t>申請に共通して必要な書類</a:t>
            </a:r>
            <a:r>
              <a:rPr kumimoji="0" lang="en-US" altLang="ja-JP" kern="0" baseline="30000" dirty="0">
                <a:solidFill>
                  <a:prstClr val="black"/>
                </a:solidFill>
                <a:latin typeface="メイリオ" pitchFamily="50" charset="-128"/>
                <a:ea typeface="メイリオ" pitchFamily="50" charset="-128"/>
                <a:cs typeface="メイリオ" pitchFamily="50" charset="-128"/>
              </a:rPr>
              <a:t>※</a:t>
            </a:r>
            <a:endParaRPr kumimoji="0" lang="ja-JP" altLang="en-US" kern="0" baseline="30000" dirty="0">
              <a:solidFill>
                <a:prstClr val="black"/>
              </a:solidFill>
              <a:latin typeface="メイリオ" pitchFamily="50" charset="-128"/>
              <a:ea typeface="メイリオ" pitchFamily="50" charset="-128"/>
              <a:cs typeface="メイリオ" pitchFamily="50" charset="-128"/>
            </a:endParaRPr>
          </a:p>
        </p:txBody>
      </p:sp>
      <p:sp>
        <p:nvSpPr>
          <p:cNvPr id="6" name="正方形/長方形 5"/>
          <p:cNvSpPr/>
          <p:nvPr/>
        </p:nvSpPr>
        <p:spPr bwMode="auto">
          <a:xfrm>
            <a:off x="273986" y="2781143"/>
            <a:ext cx="9501887" cy="1245990"/>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71" tIns="46785" rIns="89971" bIns="46785" numCol="1" rtlCol="0" anchor="ctr" anchorCtr="0" compatLnSpc="1">
            <a:prstTxWarp prst="textNoShape">
              <a:avLst/>
            </a:prstTxWarp>
          </a:bodyPr>
          <a:lstStyle/>
          <a:p>
            <a:pPr>
              <a:defRPr/>
            </a:pPr>
            <a:r>
              <a:rPr kumimoji="0" lang="ja-JP" altLang="en-US" kern="0" dirty="0">
                <a:solidFill>
                  <a:prstClr val="black"/>
                </a:solidFill>
                <a:latin typeface="メイリオ" pitchFamily="50" charset="-128"/>
                <a:ea typeface="メイリオ" pitchFamily="50" charset="-128"/>
                <a:cs typeface="メイリオ" pitchFamily="50" charset="-128"/>
              </a:rPr>
              <a:t>①計算明細書、②受贈者の戸籍謄本、③贈与年の所得金額を明らかにする書類、</a:t>
            </a:r>
            <a:br>
              <a:rPr kumimoji="0" lang="en-US" altLang="ja-JP" kern="0" dirty="0">
                <a:solidFill>
                  <a:prstClr val="black"/>
                </a:solidFill>
                <a:latin typeface="メイリオ" pitchFamily="50" charset="-128"/>
                <a:ea typeface="メイリオ" pitchFamily="50" charset="-128"/>
                <a:cs typeface="メイリオ" pitchFamily="50" charset="-128"/>
              </a:rPr>
            </a:br>
            <a:r>
              <a:rPr kumimoji="0" lang="ja-JP" altLang="en-US" kern="0" dirty="0">
                <a:solidFill>
                  <a:prstClr val="black"/>
                </a:solidFill>
                <a:latin typeface="メイリオ" pitchFamily="50" charset="-128"/>
                <a:ea typeface="メイリオ" pitchFamily="50" charset="-128"/>
                <a:cs typeface="メイリオ" pitchFamily="50" charset="-128"/>
              </a:rPr>
              <a:t>④請負・売買契約書、⑤登記事項証明書、⑥受贈者の戸籍の附票の写し、</a:t>
            </a:r>
            <a:br>
              <a:rPr kumimoji="0" lang="en-US" altLang="ja-JP" kern="0" dirty="0">
                <a:solidFill>
                  <a:prstClr val="black"/>
                </a:solidFill>
                <a:latin typeface="メイリオ" pitchFamily="50" charset="-128"/>
                <a:ea typeface="メイリオ" pitchFamily="50" charset="-128"/>
                <a:cs typeface="メイリオ" pitchFamily="50" charset="-128"/>
              </a:rPr>
            </a:br>
            <a:r>
              <a:rPr kumimoji="0" lang="ja-JP" altLang="en-US" kern="0" dirty="0">
                <a:solidFill>
                  <a:prstClr val="black"/>
                </a:solidFill>
                <a:latin typeface="メイリオ" pitchFamily="50" charset="-128"/>
                <a:ea typeface="メイリオ" pitchFamily="50" charset="-128"/>
                <a:cs typeface="メイリオ" pitchFamily="50" charset="-128"/>
              </a:rPr>
              <a:t>⑦増改築時工事証明書、⑧リフォーム工事瑕疵保険付保証明書、</a:t>
            </a:r>
            <a:br>
              <a:rPr kumimoji="0" lang="en-US" altLang="ja-JP" kern="0" dirty="0">
                <a:solidFill>
                  <a:prstClr val="black"/>
                </a:solidFill>
                <a:latin typeface="メイリオ" pitchFamily="50" charset="-128"/>
                <a:ea typeface="メイリオ" pitchFamily="50" charset="-128"/>
                <a:cs typeface="メイリオ" pitchFamily="50" charset="-128"/>
              </a:rPr>
            </a:br>
            <a:r>
              <a:rPr kumimoji="0" lang="ja-JP" altLang="en-US" kern="0" dirty="0">
                <a:solidFill>
                  <a:prstClr val="black"/>
                </a:solidFill>
                <a:latin typeface="メイリオ" pitchFamily="50" charset="-128"/>
                <a:ea typeface="メイリオ" pitchFamily="50" charset="-128"/>
                <a:cs typeface="メイリオ" pitchFamily="50" charset="-128"/>
              </a:rPr>
              <a:t>⑨耐震基準適合証明書、建設住宅性能評価書、既存住宅売買瑕疵保険付保証明書のいずれか</a:t>
            </a:r>
          </a:p>
        </p:txBody>
      </p:sp>
      <p:sp>
        <p:nvSpPr>
          <p:cNvPr id="7" name="正方形/長方形 6"/>
          <p:cNvSpPr/>
          <p:nvPr/>
        </p:nvSpPr>
        <p:spPr bwMode="auto">
          <a:xfrm>
            <a:off x="273986" y="4468238"/>
            <a:ext cx="9501887" cy="368185"/>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71" tIns="46785" rIns="89971" bIns="46785" numCol="1" rtlCol="0" anchor="ctr" anchorCtr="0" compatLnSpc="1">
            <a:prstTxWarp prst="textNoShape">
              <a:avLst/>
            </a:prstTxWarp>
          </a:bodyPr>
          <a:lstStyle/>
          <a:p>
            <a:pPr algn="ctr">
              <a:defRPr/>
            </a:pPr>
            <a:r>
              <a:rPr kumimoji="0" lang="ja-JP" altLang="en-US" kern="0" dirty="0">
                <a:solidFill>
                  <a:prstClr val="black"/>
                </a:solidFill>
                <a:latin typeface="メイリオ" pitchFamily="50" charset="-128"/>
                <a:ea typeface="メイリオ" pitchFamily="50" charset="-128"/>
                <a:cs typeface="メイリオ" pitchFamily="50" charset="-128"/>
              </a:rPr>
              <a:t>緑の贈与への適合を証明する書類</a:t>
            </a:r>
          </a:p>
        </p:txBody>
      </p:sp>
      <p:sp>
        <p:nvSpPr>
          <p:cNvPr id="8" name="正方形/長方形 7"/>
          <p:cNvSpPr/>
          <p:nvPr/>
        </p:nvSpPr>
        <p:spPr bwMode="auto">
          <a:xfrm>
            <a:off x="273986" y="5160749"/>
            <a:ext cx="3143511" cy="1435588"/>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1" tIns="107965" rIns="89971" bIns="46785" numCol="1" rtlCol="0" anchor="ctr" anchorCtr="0" compatLnSpc="1">
            <a:prstTxWarp prst="textNoShape">
              <a:avLst/>
            </a:prstTxWarp>
          </a:bodyPr>
          <a:lstStyle/>
          <a:p>
            <a:pPr>
              <a:defRPr/>
            </a:pPr>
            <a:r>
              <a:rPr kumimoji="0" lang="ja-JP" altLang="en-US" sz="1400" kern="0" dirty="0">
                <a:solidFill>
                  <a:prstClr val="black"/>
                </a:solidFill>
                <a:latin typeface="メイリオ" pitchFamily="50" charset="-128"/>
                <a:ea typeface="メイリオ" pitchFamily="50" charset="-128"/>
                <a:cs typeface="メイリオ" pitchFamily="50" charset="-128"/>
              </a:rPr>
              <a:t>以下のいずれかの書類</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400" kern="0" dirty="0">
                <a:solidFill>
                  <a:prstClr val="black"/>
                </a:solidFill>
                <a:latin typeface="メイリオ" pitchFamily="50" charset="-128"/>
                <a:ea typeface="メイリオ" pitchFamily="50" charset="-128"/>
                <a:cs typeface="メイリオ" pitchFamily="50" charset="-128"/>
              </a:rPr>
              <a:t>・住宅性能証明書</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400" kern="0" dirty="0">
                <a:solidFill>
                  <a:prstClr val="black"/>
                </a:solidFill>
                <a:latin typeface="メイリオ" pitchFamily="50" charset="-128"/>
                <a:ea typeface="メイリオ" pitchFamily="50" charset="-128"/>
                <a:cs typeface="メイリオ" pitchFamily="50" charset="-128"/>
              </a:rPr>
              <a:t>・建設住宅性能証明書の写し</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400" kern="0" dirty="0">
                <a:solidFill>
                  <a:prstClr val="black"/>
                </a:solidFill>
                <a:latin typeface="メイリオ" pitchFamily="50" charset="-128"/>
                <a:ea typeface="メイリオ" pitchFamily="50" charset="-128"/>
                <a:cs typeface="メイリオ" pitchFamily="50" charset="-128"/>
              </a:rPr>
              <a:t>・長期優良住宅認定通知書の写し等</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marL="174569" indent="-174569">
              <a:defRPr/>
            </a:pPr>
            <a:r>
              <a:rPr kumimoji="0" lang="ja-JP" altLang="en-US" sz="1400" kern="0" dirty="0">
                <a:solidFill>
                  <a:prstClr val="black"/>
                </a:solidFill>
                <a:latin typeface="メイリオ" pitchFamily="50" charset="-128"/>
                <a:ea typeface="メイリオ" pitchFamily="50" charset="-128"/>
                <a:cs typeface="メイリオ" pitchFamily="50" charset="-128"/>
              </a:rPr>
              <a:t>・低炭素建築物新築等計画認定通知書等</a:t>
            </a:r>
          </a:p>
        </p:txBody>
      </p:sp>
      <p:sp>
        <p:nvSpPr>
          <p:cNvPr id="9" name="正方形/長方形 8"/>
          <p:cNvSpPr/>
          <p:nvPr/>
        </p:nvSpPr>
        <p:spPr bwMode="auto">
          <a:xfrm>
            <a:off x="3427747" y="5160749"/>
            <a:ext cx="3180911" cy="1435588"/>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1" tIns="107965" rIns="89971" bIns="46785" numCol="1" rtlCol="0" anchor="ctr" anchorCtr="0" compatLnSpc="1">
            <a:prstTxWarp prst="textNoShape">
              <a:avLst/>
            </a:prstTxWarp>
          </a:bodyPr>
          <a:lstStyle/>
          <a:p>
            <a:pPr>
              <a:defRPr/>
            </a:pPr>
            <a:r>
              <a:rPr kumimoji="0" lang="ja-JP" altLang="en-US" sz="1400" kern="0" dirty="0">
                <a:solidFill>
                  <a:prstClr val="black"/>
                </a:solidFill>
                <a:latin typeface="メイリオ" pitchFamily="50" charset="-128"/>
                <a:ea typeface="メイリオ" pitchFamily="50" charset="-128"/>
                <a:cs typeface="メイリオ" pitchFamily="50" charset="-128"/>
              </a:rPr>
              <a:t>以下のいずれかの書類</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400" kern="0" dirty="0">
                <a:solidFill>
                  <a:prstClr val="black"/>
                </a:solidFill>
                <a:latin typeface="メイリオ" pitchFamily="50" charset="-128"/>
                <a:ea typeface="メイリオ" pitchFamily="50" charset="-128"/>
                <a:cs typeface="メイリオ" pitchFamily="50" charset="-128"/>
              </a:rPr>
              <a:t>・住宅性能証明書</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marL="182503" indent="-182503">
              <a:defRPr/>
            </a:pPr>
            <a:r>
              <a:rPr kumimoji="0" lang="ja-JP" altLang="en-US" sz="1400" kern="0" dirty="0">
                <a:solidFill>
                  <a:prstClr val="black"/>
                </a:solidFill>
                <a:latin typeface="メイリオ" pitchFamily="50" charset="-128"/>
                <a:ea typeface="メイリオ" pitchFamily="50" charset="-128"/>
                <a:cs typeface="メイリオ" pitchFamily="50" charset="-128"/>
              </a:rPr>
              <a:t>・既存住宅に係る建設住宅性能評価書の写し</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marL="182503" indent="-182503">
              <a:defRPr/>
            </a:pP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marL="182503" indent="-182503">
              <a:defRPr/>
            </a:pPr>
            <a:endParaRPr kumimoji="0" lang="ja-JP" altLang="en-US" sz="1400" kern="0" dirty="0">
              <a:solidFill>
                <a:prstClr val="black"/>
              </a:solidFill>
              <a:latin typeface="メイリオ" pitchFamily="50" charset="-128"/>
              <a:ea typeface="メイリオ" pitchFamily="50" charset="-128"/>
              <a:cs typeface="メイリオ" pitchFamily="50" charset="-128"/>
            </a:endParaRPr>
          </a:p>
        </p:txBody>
      </p:sp>
      <p:sp>
        <p:nvSpPr>
          <p:cNvPr id="10" name="正方形/長方形 9"/>
          <p:cNvSpPr/>
          <p:nvPr/>
        </p:nvSpPr>
        <p:spPr bwMode="auto">
          <a:xfrm>
            <a:off x="6595084" y="5160749"/>
            <a:ext cx="3180911" cy="1435588"/>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1" tIns="107965" rIns="89971" bIns="46785" numCol="1" rtlCol="0" anchor="ctr" anchorCtr="0" compatLnSpc="1">
            <a:prstTxWarp prst="textNoShape">
              <a:avLst/>
            </a:prstTxWarp>
          </a:bodyPr>
          <a:lstStyle/>
          <a:p>
            <a:pPr>
              <a:defRPr/>
            </a:pPr>
            <a:r>
              <a:rPr kumimoji="0" lang="ja-JP" altLang="en-US" sz="1400" kern="0" dirty="0">
                <a:solidFill>
                  <a:prstClr val="black"/>
                </a:solidFill>
                <a:latin typeface="メイリオ" pitchFamily="50" charset="-128"/>
                <a:ea typeface="メイリオ" pitchFamily="50" charset="-128"/>
                <a:cs typeface="メイリオ" pitchFamily="50" charset="-128"/>
              </a:rPr>
              <a:t>以下のいずれかの書類</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400" kern="0" dirty="0">
                <a:solidFill>
                  <a:prstClr val="black"/>
                </a:solidFill>
                <a:latin typeface="メイリオ" pitchFamily="50" charset="-128"/>
                <a:ea typeface="メイリオ" pitchFamily="50" charset="-128"/>
                <a:cs typeface="メイリオ" pitchFamily="50" charset="-128"/>
              </a:rPr>
              <a:t>・住宅性能証明書</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marL="182503" indent="-182503">
              <a:defRPr/>
            </a:pPr>
            <a:r>
              <a:rPr kumimoji="0" lang="ja-JP" altLang="en-US" sz="1400" kern="0" dirty="0">
                <a:solidFill>
                  <a:prstClr val="black"/>
                </a:solidFill>
                <a:latin typeface="メイリオ" pitchFamily="50" charset="-128"/>
                <a:ea typeface="メイリオ" pitchFamily="50" charset="-128"/>
                <a:cs typeface="メイリオ" pitchFamily="50" charset="-128"/>
              </a:rPr>
              <a:t>・既存住宅に係る建設住宅性能評価書の写し</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marL="182503" indent="-182503">
              <a:defRPr/>
            </a:pP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marL="182503" indent="-182503">
              <a:defRPr/>
            </a:pPr>
            <a:endParaRPr kumimoji="0" lang="ja-JP" altLang="en-US" sz="1400" kern="0" dirty="0">
              <a:solidFill>
                <a:prstClr val="black"/>
              </a:solidFill>
              <a:latin typeface="メイリオ" pitchFamily="50" charset="-128"/>
              <a:ea typeface="メイリオ" pitchFamily="50" charset="-128"/>
              <a:cs typeface="メイリオ" pitchFamily="50" charset="-128"/>
            </a:endParaRPr>
          </a:p>
        </p:txBody>
      </p:sp>
      <p:sp>
        <p:nvSpPr>
          <p:cNvPr id="11" name="正方形/長方形 10"/>
          <p:cNvSpPr/>
          <p:nvPr/>
        </p:nvSpPr>
        <p:spPr bwMode="auto">
          <a:xfrm>
            <a:off x="273985" y="4828162"/>
            <a:ext cx="3143511" cy="332592"/>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71" tIns="46785" rIns="89971" bIns="46785" numCol="1" rtlCol="0" anchor="ctr" anchorCtr="0" compatLnSpc="1">
            <a:prstTxWarp prst="textNoShape">
              <a:avLst/>
            </a:prstTxWarp>
          </a:bodyPr>
          <a:lstStyle/>
          <a:p>
            <a:pPr algn="ctr">
              <a:defRPr/>
            </a:pPr>
            <a:r>
              <a:rPr kumimoji="0" lang="ja-JP" altLang="en-US" kern="0" dirty="0">
                <a:solidFill>
                  <a:prstClr val="black"/>
                </a:solidFill>
                <a:latin typeface="メイリオ" pitchFamily="50" charset="-128"/>
                <a:ea typeface="メイリオ" pitchFamily="50" charset="-128"/>
                <a:cs typeface="メイリオ" pitchFamily="50" charset="-128"/>
              </a:rPr>
              <a:t>新築住宅</a:t>
            </a:r>
          </a:p>
        </p:txBody>
      </p:sp>
      <p:sp>
        <p:nvSpPr>
          <p:cNvPr id="12" name="正方形/長方形 11"/>
          <p:cNvSpPr/>
          <p:nvPr/>
        </p:nvSpPr>
        <p:spPr bwMode="auto">
          <a:xfrm>
            <a:off x="3427747" y="4828164"/>
            <a:ext cx="3180911" cy="332592"/>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71" tIns="46785" rIns="89971" bIns="46785" numCol="1" rtlCol="0" anchor="ctr" anchorCtr="0" compatLnSpc="1">
            <a:prstTxWarp prst="textNoShape">
              <a:avLst/>
            </a:prstTxWarp>
          </a:bodyPr>
          <a:lstStyle/>
          <a:p>
            <a:pPr algn="ctr">
              <a:defRPr/>
            </a:pPr>
            <a:r>
              <a:rPr kumimoji="0" lang="ja-JP" altLang="en-US" kern="0" dirty="0">
                <a:solidFill>
                  <a:prstClr val="black"/>
                </a:solidFill>
                <a:latin typeface="メイリオ" pitchFamily="50" charset="-128"/>
                <a:ea typeface="メイリオ" pitchFamily="50" charset="-128"/>
                <a:cs typeface="メイリオ" pitchFamily="50" charset="-128"/>
              </a:rPr>
              <a:t>中古住宅</a:t>
            </a:r>
          </a:p>
        </p:txBody>
      </p:sp>
      <p:sp>
        <p:nvSpPr>
          <p:cNvPr id="13" name="正方形/長方形 12"/>
          <p:cNvSpPr/>
          <p:nvPr/>
        </p:nvSpPr>
        <p:spPr bwMode="auto">
          <a:xfrm>
            <a:off x="6595084" y="4828164"/>
            <a:ext cx="3180911" cy="332592"/>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71" tIns="46785" rIns="89971" bIns="46785" numCol="1" rtlCol="0" anchor="ctr" anchorCtr="0" compatLnSpc="1">
            <a:prstTxWarp prst="textNoShape">
              <a:avLst/>
            </a:prstTxWarp>
          </a:bodyPr>
          <a:lstStyle/>
          <a:p>
            <a:pPr algn="ctr">
              <a:defRPr/>
            </a:pPr>
            <a:r>
              <a:rPr kumimoji="0" lang="ja-JP" altLang="en-US" kern="0" dirty="0">
                <a:solidFill>
                  <a:prstClr val="black"/>
                </a:solidFill>
                <a:latin typeface="メイリオ" pitchFamily="50" charset="-128"/>
                <a:ea typeface="メイリオ" pitchFamily="50" charset="-128"/>
                <a:cs typeface="メイリオ" pitchFamily="50" charset="-128"/>
              </a:rPr>
              <a:t>リフォーム</a:t>
            </a:r>
          </a:p>
        </p:txBody>
      </p:sp>
      <p:sp>
        <p:nvSpPr>
          <p:cNvPr id="14" name="テキスト ボックス 13"/>
          <p:cNvSpPr txBox="1"/>
          <p:nvPr/>
        </p:nvSpPr>
        <p:spPr>
          <a:xfrm>
            <a:off x="3945211" y="3996178"/>
            <a:ext cx="1511683" cy="584588"/>
          </a:xfrm>
          <a:prstGeom prst="rect">
            <a:avLst/>
          </a:prstGeom>
          <a:noFill/>
        </p:spPr>
        <p:txBody>
          <a:bodyPr wrap="square" rtlCol="0">
            <a:spAutoFit/>
          </a:bodyPr>
          <a:lstStyle/>
          <a:p>
            <a:pPr algn="ctr"/>
            <a:r>
              <a:rPr lang="ja-JP" altLang="en-US" sz="3199" dirty="0">
                <a:solidFill>
                  <a:prstClr val="black"/>
                </a:solidFill>
                <a:latin typeface="メイリオ" pitchFamily="50" charset="-128"/>
                <a:ea typeface="メイリオ" pitchFamily="50" charset="-128"/>
                <a:cs typeface="メイリオ" pitchFamily="50" charset="-128"/>
              </a:rPr>
              <a:t>＋</a:t>
            </a:r>
          </a:p>
        </p:txBody>
      </p:sp>
      <p:sp>
        <p:nvSpPr>
          <p:cNvPr id="15" name="正方形/長方形 14"/>
          <p:cNvSpPr/>
          <p:nvPr/>
        </p:nvSpPr>
        <p:spPr>
          <a:xfrm>
            <a:off x="234715" y="4034486"/>
            <a:ext cx="8998115" cy="399982"/>
          </a:xfrm>
          <a:prstGeom prst="rect">
            <a:avLst/>
          </a:prstGeom>
        </p:spPr>
        <p:txBody>
          <a:bodyPr wrap="square">
            <a:spAutoFit/>
          </a:bodyPr>
          <a:lstStyle/>
          <a:p>
            <a:r>
              <a:rPr lang="en-US" altLang="ja-JP" sz="1000" dirty="0">
                <a:solidFill>
                  <a:prstClr val="black"/>
                </a:solidFill>
                <a:latin typeface="メイリオ" pitchFamily="50" charset="-128"/>
                <a:ea typeface="メイリオ" pitchFamily="50" charset="-128"/>
                <a:cs typeface="メイリオ" pitchFamily="50" charset="-128"/>
              </a:rPr>
              <a:t>※</a:t>
            </a:r>
            <a:r>
              <a:rPr lang="ja-JP" altLang="en-US" sz="1000" dirty="0">
                <a:solidFill>
                  <a:prstClr val="black"/>
                </a:solidFill>
                <a:latin typeface="メイリオ" pitchFamily="50" charset="-128"/>
                <a:ea typeface="メイリオ" pitchFamily="50" charset="-128"/>
                <a:cs typeface="メイリオ" pitchFamily="50" charset="-128"/>
              </a:rPr>
              <a:t>⑤は新築・中古住宅のみ、⑥、⑦、⑧青は増改築時のみ、</a:t>
            </a:r>
            <a:br>
              <a:rPr lang="en-US" altLang="ja-JP" sz="1000" dirty="0">
                <a:solidFill>
                  <a:prstClr val="black"/>
                </a:solidFill>
                <a:latin typeface="メイリオ" pitchFamily="50" charset="-128"/>
                <a:ea typeface="メイリオ" pitchFamily="50" charset="-128"/>
                <a:cs typeface="メイリオ" pitchFamily="50" charset="-128"/>
              </a:rPr>
            </a:br>
            <a:r>
              <a:rPr lang="ja-JP" altLang="en-US" sz="1000" dirty="0">
                <a:solidFill>
                  <a:prstClr val="black"/>
                </a:solidFill>
                <a:latin typeface="メイリオ" pitchFamily="50" charset="-128"/>
                <a:ea typeface="メイリオ" pitchFamily="50" charset="-128"/>
                <a:cs typeface="メイリオ" pitchFamily="50" charset="-128"/>
              </a:rPr>
              <a:t>　⑨は一定築年数を超える中古住宅のみ</a:t>
            </a:r>
          </a:p>
        </p:txBody>
      </p:sp>
    </p:spTree>
    <p:extLst>
      <p:ext uri="{BB962C8B-B14F-4D97-AF65-F5344CB8AC3E}">
        <p14:creationId xmlns:p14="http://schemas.microsoft.com/office/powerpoint/2010/main" val="622995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4</a:t>
            </a:r>
          </a:p>
        </p:txBody>
      </p:sp>
      <p:pic>
        <p:nvPicPr>
          <p:cNvPr id="13" name="図 92" descr="P1070780.JPG"/>
          <p:cNvPicPr>
            <a:picLocks noChangeAspect="1"/>
          </p:cNvPicPr>
          <p:nvPr/>
        </p:nvPicPr>
        <p:blipFill rotWithShape="1">
          <a:blip r:embed="rId3">
            <a:extLst>
              <a:ext uri="{28A0092B-C50C-407E-A947-70E740481C1C}">
                <a14:useLocalDpi xmlns:a14="http://schemas.microsoft.com/office/drawing/2010/main" val="0"/>
              </a:ext>
            </a:extLst>
          </a:blip>
          <a:srcRect t="12299"/>
          <a:stretch/>
        </p:blipFill>
        <p:spPr bwMode="auto">
          <a:xfrm>
            <a:off x="6183141" y="1678751"/>
            <a:ext cx="1308691" cy="1032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04959" y="1858243"/>
            <a:ext cx="667157" cy="8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4"/>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34981"/>
          <a:stretch/>
        </p:blipFill>
        <p:spPr bwMode="auto">
          <a:xfrm>
            <a:off x="5130462" y="1645646"/>
            <a:ext cx="901814" cy="1224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タイトル 1"/>
          <p:cNvSpPr txBox="1">
            <a:spLocks/>
          </p:cNvSpPr>
          <p:nvPr/>
        </p:nvSpPr>
        <p:spPr bwMode="auto">
          <a:xfrm>
            <a:off x="1587" y="1106"/>
            <a:ext cx="9902825" cy="514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pPr>
              <a:defRPr/>
            </a:pPr>
            <a:r>
              <a:rPr lang="ja-JP" altLang="en-US" sz="3599" b="1" kern="0" dirty="0">
                <a:solidFill>
                  <a:sysClr val="windowText" lastClr="000000"/>
                </a:solidFill>
                <a:latin typeface="メイリオ" pitchFamily="50" charset="-128"/>
                <a:cs typeface="メイリオ" pitchFamily="50" charset="-128"/>
              </a:rPr>
              <a:t>「緑の贈与」の消費者メリット</a:t>
            </a:r>
          </a:p>
        </p:txBody>
      </p:sp>
      <p:sp>
        <p:nvSpPr>
          <p:cNvPr id="17" name="二等辺三角形 16"/>
          <p:cNvSpPr/>
          <p:nvPr/>
        </p:nvSpPr>
        <p:spPr>
          <a:xfrm rot="4281124" flipH="1" flipV="1">
            <a:off x="4869430" y="5028291"/>
            <a:ext cx="298655" cy="876350"/>
          </a:xfrm>
          <a:prstGeom prst="triangle">
            <a:avLst/>
          </a:prstGeom>
          <a:solidFill>
            <a:srgbClr val="4BACC6">
              <a:lumMod val="40000"/>
              <a:lumOff val="60000"/>
            </a:srgbClr>
          </a:solidFill>
          <a:ln w="3175" cap="flat" cmpd="sng" algn="ctr">
            <a:noFill/>
            <a:prstDash val="solid"/>
          </a:ln>
          <a:effectLst/>
        </p:spPr>
        <p:txBody>
          <a:bodyPr rtlCol="0" anchor="ctr"/>
          <a:lstStyle/>
          <a:p>
            <a:pPr algn="ctr">
              <a:defRPr/>
            </a:pPr>
            <a:endParaRPr kumimoji="0" lang="ja-JP" altLang="en-US" sz="1400" kern="0">
              <a:solidFill>
                <a:prstClr val="white"/>
              </a:solidFill>
              <a:latin typeface="メイリオ" pitchFamily="50" charset="-128"/>
              <a:ea typeface="メイリオ" pitchFamily="50" charset="-128"/>
              <a:cs typeface="メイリオ" pitchFamily="50" charset="-128"/>
            </a:endParaRPr>
          </a:p>
        </p:txBody>
      </p:sp>
      <p:sp>
        <p:nvSpPr>
          <p:cNvPr id="18" name="テキスト ボックス 17"/>
          <p:cNvSpPr txBox="1"/>
          <p:nvPr/>
        </p:nvSpPr>
        <p:spPr>
          <a:xfrm>
            <a:off x="920807" y="2711646"/>
            <a:ext cx="3596230" cy="1446086"/>
          </a:xfrm>
          <a:prstGeom prst="rect">
            <a:avLst/>
          </a:prstGeom>
          <a:noFill/>
          <a:ln>
            <a:noFill/>
          </a:ln>
        </p:spPr>
        <p:txBody>
          <a:bodyPr wrap="square" rtlCol="0">
            <a:spAutoFit/>
          </a:bodyPr>
          <a:lstStyle/>
          <a:p>
            <a:pPr algn="ctr"/>
            <a:r>
              <a:rPr lang="ja-JP" altLang="en-US" sz="1999" dirty="0">
                <a:solidFill>
                  <a:prstClr val="black"/>
                </a:solidFill>
                <a:latin typeface="メイリオ" pitchFamily="50" charset="-128"/>
                <a:ea typeface="メイリオ" pitchFamily="50" charset="-128"/>
                <a:cs typeface="メイリオ" pitchFamily="50" charset="-128"/>
              </a:rPr>
              <a:t>初期投資：約</a:t>
            </a:r>
            <a:r>
              <a:rPr lang="en-US" altLang="ja-JP" sz="1999" dirty="0">
                <a:solidFill>
                  <a:prstClr val="black"/>
                </a:solidFill>
                <a:latin typeface="メイリオ" pitchFamily="50" charset="-128"/>
                <a:ea typeface="メイリオ" pitchFamily="50" charset="-128"/>
                <a:cs typeface="メイリオ" pitchFamily="50" charset="-128"/>
              </a:rPr>
              <a:t>270</a:t>
            </a:r>
            <a:r>
              <a:rPr lang="ja-JP" altLang="en-US" sz="1999" dirty="0">
                <a:solidFill>
                  <a:prstClr val="black"/>
                </a:solidFill>
                <a:latin typeface="メイリオ" pitchFamily="50" charset="-128"/>
                <a:ea typeface="メイリオ" pitchFamily="50" charset="-128"/>
                <a:cs typeface="メイリオ" pitchFamily="50" charset="-128"/>
              </a:rPr>
              <a:t>万円</a:t>
            </a:r>
            <a:endParaRPr lang="en-US" altLang="ja-JP" sz="1999" dirty="0">
              <a:solidFill>
                <a:prstClr val="black"/>
              </a:solidFill>
              <a:latin typeface="メイリオ" pitchFamily="50" charset="-128"/>
              <a:ea typeface="メイリオ" pitchFamily="50" charset="-128"/>
              <a:cs typeface="メイリオ" pitchFamily="50" charset="-128"/>
            </a:endParaRPr>
          </a:p>
          <a:p>
            <a:pPr algn="ctr">
              <a:spcBef>
                <a:spcPts val="1200"/>
              </a:spcBef>
            </a:pPr>
            <a:r>
              <a:rPr lang="ja-JP" altLang="en-US" sz="2399" b="1" dirty="0">
                <a:solidFill>
                  <a:prstClr val="black"/>
                </a:solidFill>
                <a:latin typeface="メイリオ" pitchFamily="50" charset="-128"/>
                <a:ea typeface="メイリオ" pitchFamily="50" charset="-128"/>
                <a:cs typeface="メイリオ" pitchFamily="50" charset="-128"/>
              </a:rPr>
              <a:t>贈与税：　</a:t>
            </a:r>
            <a:r>
              <a:rPr lang="ja-JP" altLang="en-US" sz="2399" b="1" strike="sngStrike" dirty="0">
                <a:solidFill>
                  <a:srgbClr val="C00000"/>
                </a:solidFill>
                <a:latin typeface="メイリオ" pitchFamily="50" charset="-128"/>
                <a:ea typeface="メイリオ" pitchFamily="50" charset="-128"/>
                <a:cs typeface="メイリオ" pitchFamily="50" charset="-128"/>
              </a:rPr>
              <a:t>約</a:t>
            </a:r>
            <a:r>
              <a:rPr lang="en-US" altLang="ja-JP" sz="2399" b="1" strike="sngStrike" dirty="0">
                <a:solidFill>
                  <a:srgbClr val="C00000"/>
                </a:solidFill>
                <a:latin typeface="メイリオ" pitchFamily="50" charset="-128"/>
                <a:ea typeface="メイリオ" pitchFamily="50" charset="-128"/>
                <a:cs typeface="メイリオ" pitchFamily="50" charset="-128"/>
              </a:rPr>
              <a:t>16</a:t>
            </a:r>
            <a:r>
              <a:rPr lang="ja-JP" altLang="en-US" sz="2399" b="1" strike="sngStrike" dirty="0">
                <a:solidFill>
                  <a:srgbClr val="C00000"/>
                </a:solidFill>
                <a:latin typeface="メイリオ" pitchFamily="50" charset="-128"/>
                <a:ea typeface="メイリオ" pitchFamily="50" charset="-128"/>
                <a:cs typeface="メイリオ" pitchFamily="50" charset="-128"/>
              </a:rPr>
              <a:t>万円</a:t>
            </a:r>
            <a:endParaRPr lang="en-US" altLang="ja-JP" sz="2399" b="1" strike="sngStrike" dirty="0">
              <a:solidFill>
                <a:srgbClr val="C00000"/>
              </a:solidFill>
              <a:latin typeface="メイリオ" pitchFamily="50" charset="-128"/>
              <a:ea typeface="メイリオ" pitchFamily="50" charset="-128"/>
              <a:cs typeface="メイリオ" pitchFamily="50" charset="-128"/>
            </a:endParaRPr>
          </a:p>
          <a:p>
            <a:pPr algn="ctr">
              <a:spcBef>
                <a:spcPts val="1200"/>
              </a:spcBef>
            </a:pPr>
            <a:r>
              <a:rPr lang="ja-JP" altLang="en-US" sz="2399" b="1" dirty="0">
                <a:solidFill>
                  <a:srgbClr val="C00000"/>
                </a:solidFill>
                <a:latin typeface="メイリオ" pitchFamily="50" charset="-128"/>
                <a:ea typeface="メイリオ" pitchFamily="50" charset="-128"/>
                <a:cs typeface="メイリオ" pitchFamily="50" charset="-128"/>
              </a:rPr>
              <a:t>　　　　　　　→０円！　　　　　</a:t>
            </a:r>
          </a:p>
        </p:txBody>
      </p:sp>
      <p:pic>
        <p:nvPicPr>
          <p:cNvPr id="19" name="図 586" descr="EHKF-4760DKX.png"/>
          <p:cNvPicPr>
            <a:picLocks noChangeAspect="1"/>
          </p:cNvPicPr>
          <p:nvPr/>
        </p:nvPicPr>
        <p:blipFill>
          <a:blip r:embed="rId6" cstate="print"/>
          <a:srcRect/>
          <a:stretch>
            <a:fillRect/>
          </a:stretch>
        </p:blipFill>
        <p:spPr bwMode="auto">
          <a:xfrm>
            <a:off x="2794565" y="1650322"/>
            <a:ext cx="781650" cy="1089042"/>
          </a:xfrm>
          <a:prstGeom prst="rect">
            <a:avLst/>
          </a:prstGeom>
          <a:noFill/>
          <a:ln w="9525">
            <a:noFill/>
            <a:miter lim="800000"/>
            <a:headEnd/>
            <a:tailEnd/>
          </a:ln>
        </p:spPr>
      </p:pic>
      <p:sp>
        <p:nvSpPr>
          <p:cNvPr id="20" name="テキスト ボックス 19"/>
          <p:cNvSpPr txBox="1"/>
          <p:nvPr/>
        </p:nvSpPr>
        <p:spPr>
          <a:xfrm>
            <a:off x="598602" y="675577"/>
            <a:ext cx="3918435" cy="1076873"/>
          </a:xfrm>
          <a:prstGeom prst="rect">
            <a:avLst/>
          </a:prstGeom>
          <a:noFill/>
        </p:spPr>
        <p:txBody>
          <a:bodyPr wrap="square" rtlCol="0">
            <a:spAutoFit/>
          </a:bodyPr>
          <a:lstStyle/>
          <a:p>
            <a:pPr algn="ctr"/>
            <a:r>
              <a:rPr lang="en-US" altLang="ja-JP" sz="2399" dirty="0">
                <a:solidFill>
                  <a:prstClr val="black"/>
                </a:solidFill>
                <a:latin typeface="メイリオ" pitchFamily="50" charset="-128"/>
                <a:ea typeface="メイリオ" pitchFamily="50" charset="-128"/>
                <a:cs typeface="メイリオ" pitchFamily="50" charset="-128"/>
              </a:rPr>
              <a:t>【</a:t>
            </a:r>
            <a:r>
              <a:rPr lang="ja-JP" altLang="en-US" sz="2399" dirty="0">
                <a:solidFill>
                  <a:prstClr val="black"/>
                </a:solidFill>
                <a:latin typeface="メイリオ" pitchFamily="50" charset="-128"/>
                <a:ea typeface="メイリオ" pitchFamily="50" charset="-128"/>
                <a:cs typeface="メイリオ" pitchFamily="50" charset="-128"/>
              </a:rPr>
              <a:t>ケース１</a:t>
            </a:r>
            <a:r>
              <a:rPr lang="en-US" altLang="ja-JP" sz="2399" dirty="0">
                <a:solidFill>
                  <a:prstClr val="black"/>
                </a:solidFill>
                <a:latin typeface="メイリオ" pitchFamily="50" charset="-128"/>
                <a:ea typeface="メイリオ" pitchFamily="50" charset="-128"/>
                <a:cs typeface="メイリオ" pitchFamily="50" charset="-128"/>
              </a:rPr>
              <a:t>】</a:t>
            </a:r>
            <a:r>
              <a:rPr lang="ja-JP" altLang="en-US" sz="2399" dirty="0">
                <a:solidFill>
                  <a:prstClr val="black"/>
                </a:solidFill>
                <a:latin typeface="メイリオ" pitchFamily="50" charset="-128"/>
                <a:ea typeface="メイリオ" pitchFamily="50" charset="-128"/>
                <a:cs typeface="メイリオ" pitchFamily="50" charset="-128"/>
              </a:rPr>
              <a:t>　</a:t>
            </a:r>
            <a:endParaRPr lang="en-US" altLang="ja-JP" sz="2399" dirty="0">
              <a:solidFill>
                <a:prstClr val="black"/>
              </a:solidFill>
              <a:latin typeface="メイリオ" pitchFamily="50" charset="-128"/>
              <a:ea typeface="メイリオ" pitchFamily="50" charset="-128"/>
              <a:cs typeface="メイリオ" pitchFamily="50" charset="-128"/>
            </a:endParaRPr>
          </a:p>
          <a:p>
            <a:pPr algn="ctr"/>
            <a:r>
              <a:rPr lang="ja-JP" altLang="en-US" sz="2399" dirty="0">
                <a:solidFill>
                  <a:prstClr val="black"/>
                </a:solidFill>
                <a:latin typeface="メイリオ" pitchFamily="50" charset="-128"/>
                <a:ea typeface="メイリオ" pitchFamily="50" charset="-128"/>
                <a:cs typeface="メイリオ" pitchFamily="50" charset="-128"/>
              </a:rPr>
              <a:t>太陽光発電と高効率給湯器</a:t>
            </a:r>
            <a:endParaRPr lang="en-US" altLang="ja-JP" sz="2399" dirty="0">
              <a:solidFill>
                <a:prstClr val="black"/>
              </a:solidFill>
              <a:latin typeface="メイリオ" pitchFamily="50" charset="-128"/>
              <a:ea typeface="メイリオ" pitchFamily="50" charset="-128"/>
              <a:cs typeface="メイリオ" pitchFamily="50" charset="-128"/>
            </a:endParaRPr>
          </a:p>
          <a:p>
            <a:pPr algn="ctr"/>
            <a:r>
              <a:rPr lang="en-US" altLang="ja-JP" sz="1400" dirty="0">
                <a:solidFill>
                  <a:prstClr val="black"/>
                </a:solidFill>
                <a:latin typeface="メイリオ" pitchFamily="50" charset="-128"/>
                <a:ea typeface="メイリオ" pitchFamily="50" charset="-128"/>
                <a:cs typeface="メイリオ" pitchFamily="50" charset="-128"/>
              </a:rPr>
              <a:t>(</a:t>
            </a:r>
            <a:r>
              <a:rPr lang="ja-JP" altLang="en-US" sz="1600" dirty="0">
                <a:solidFill>
                  <a:prstClr val="black"/>
                </a:solidFill>
                <a:latin typeface="メイリオ" pitchFamily="50" charset="-128"/>
                <a:ea typeface="メイリオ" pitchFamily="50" charset="-128"/>
                <a:cs typeface="メイリオ" pitchFamily="50" charset="-128"/>
              </a:rPr>
              <a:t>太陽光</a:t>
            </a:r>
            <a:r>
              <a:rPr lang="en-US" altLang="ja-JP" sz="1600" dirty="0">
                <a:solidFill>
                  <a:prstClr val="black"/>
                </a:solidFill>
                <a:latin typeface="メイリオ" pitchFamily="50" charset="-128"/>
                <a:ea typeface="メイリオ" pitchFamily="50" charset="-128"/>
                <a:cs typeface="メイリオ" pitchFamily="50" charset="-128"/>
              </a:rPr>
              <a:t>5kW, </a:t>
            </a:r>
            <a:r>
              <a:rPr lang="ja-JP" altLang="en-US" sz="1600" dirty="0">
                <a:solidFill>
                  <a:prstClr val="black"/>
                </a:solidFill>
                <a:latin typeface="メイリオ" pitchFamily="50" charset="-128"/>
                <a:ea typeface="メイリオ" pitchFamily="50" charset="-128"/>
                <a:cs typeface="メイリオ" pitchFamily="50" charset="-128"/>
              </a:rPr>
              <a:t>省エネ給湯器）</a:t>
            </a:r>
            <a:endParaRPr lang="en-US" altLang="ja-JP" sz="1400" dirty="0">
              <a:solidFill>
                <a:prstClr val="black"/>
              </a:solidFill>
              <a:latin typeface="メイリオ" pitchFamily="50" charset="-128"/>
              <a:ea typeface="メイリオ" pitchFamily="50" charset="-128"/>
              <a:cs typeface="メイリオ" pitchFamily="50" charset="-128"/>
            </a:endParaRPr>
          </a:p>
        </p:txBody>
      </p:sp>
      <p:sp>
        <p:nvSpPr>
          <p:cNvPr id="21" name="テキスト ボックス 20"/>
          <p:cNvSpPr txBox="1"/>
          <p:nvPr/>
        </p:nvSpPr>
        <p:spPr>
          <a:xfrm>
            <a:off x="141744" y="5587873"/>
            <a:ext cx="5154346" cy="738427"/>
          </a:xfrm>
          <a:prstGeom prst="rect">
            <a:avLst/>
          </a:prstGeom>
          <a:noFill/>
        </p:spPr>
        <p:txBody>
          <a:bodyPr wrap="square" rtlCol="0">
            <a:spAutoFit/>
          </a:bodyPr>
          <a:lstStyle/>
          <a:p>
            <a:pPr algn="ctr">
              <a:defRPr/>
            </a:pPr>
            <a:r>
              <a:rPr lang="en-US" altLang="ja-JP" sz="1400" dirty="0">
                <a:solidFill>
                  <a:prstClr val="black"/>
                </a:solidFill>
                <a:latin typeface="メイリオ" pitchFamily="50" charset="-128"/>
                <a:ea typeface="メイリオ" pitchFamily="50" charset="-128"/>
                <a:cs typeface="メイリオ" pitchFamily="50" charset="-128"/>
              </a:rPr>
              <a:t>※</a:t>
            </a:r>
            <a:r>
              <a:rPr lang="ja-JP" altLang="en-US" sz="1400" dirty="0">
                <a:solidFill>
                  <a:prstClr val="black"/>
                </a:solidFill>
                <a:latin typeface="メイリオ" pitchFamily="50" charset="-128"/>
                <a:ea typeface="メイリオ" pitchFamily="50" charset="-128"/>
                <a:cs typeface="メイリオ" pitchFamily="50" charset="-128"/>
              </a:rPr>
              <a:t>贈与税</a:t>
            </a:r>
            <a:r>
              <a:rPr lang="en-US" altLang="ja-JP" sz="1400" dirty="0">
                <a:solidFill>
                  <a:prstClr val="black"/>
                </a:solidFill>
                <a:latin typeface="メイリオ" pitchFamily="50" charset="-128"/>
                <a:ea typeface="メイリオ" pitchFamily="50" charset="-128"/>
                <a:cs typeface="メイリオ" pitchFamily="50" charset="-128"/>
              </a:rPr>
              <a:t>(</a:t>
            </a:r>
            <a:r>
              <a:rPr lang="ja-JP" altLang="en-US" sz="1400" dirty="0">
                <a:solidFill>
                  <a:prstClr val="black"/>
                </a:solidFill>
                <a:latin typeface="メイリオ" pitchFamily="50" charset="-128"/>
                <a:ea typeface="メイリオ" pitchFamily="50" charset="-128"/>
                <a:cs typeface="メイリオ" pitchFamily="50" charset="-128"/>
              </a:rPr>
              <a:t>特例贈与財産用</a:t>
            </a:r>
            <a:r>
              <a:rPr lang="en-US" altLang="ja-JP" sz="1400" dirty="0">
                <a:solidFill>
                  <a:prstClr val="black"/>
                </a:solidFill>
                <a:latin typeface="メイリオ" pitchFamily="50" charset="-128"/>
                <a:ea typeface="メイリオ" pitchFamily="50" charset="-128"/>
                <a:cs typeface="メイリオ" pitchFamily="50" charset="-128"/>
              </a:rPr>
              <a:t>)</a:t>
            </a:r>
            <a:r>
              <a:rPr lang="ja-JP" altLang="en-US" sz="1400" dirty="0">
                <a:solidFill>
                  <a:prstClr val="black"/>
                </a:solidFill>
                <a:latin typeface="メイリオ" pitchFamily="50" charset="-128"/>
                <a:ea typeface="メイリオ" pitchFamily="50" charset="-128"/>
                <a:cs typeface="メイリオ" pitchFamily="50" charset="-128"/>
              </a:rPr>
              <a:t>の計算方法（国税庁</a:t>
            </a:r>
            <a:r>
              <a:rPr lang="en-US" altLang="ja-JP" sz="1400" dirty="0">
                <a:solidFill>
                  <a:prstClr val="black"/>
                </a:solidFill>
                <a:latin typeface="メイリオ" pitchFamily="50" charset="-128"/>
                <a:ea typeface="メイリオ" pitchFamily="50" charset="-128"/>
                <a:cs typeface="メイリオ" pitchFamily="50" charset="-128"/>
              </a:rPr>
              <a:t>HP</a:t>
            </a:r>
            <a:r>
              <a:rPr lang="ja-JP" altLang="en-US" sz="1400" dirty="0">
                <a:solidFill>
                  <a:prstClr val="black"/>
                </a:solidFill>
                <a:latin typeface="メイリオ" pitchFamily="50" charset="-128"/>
                <a:ea typeface="メイリオ" pitchFamily="50" charset="-128"/>
                <a:cs typeface="メイリオ" pitchFamily="50" charset="-128"/>
              </a:rPr>
              <a:t>より）</a:t>
            </a:r>
            <a:endParaRPr lang="en-US" altLang="ja-JP" sz="1400" baseline="30000" dirty="0">
              <a:solidFill>
                <a:prstClr val="black"/>
              </a:solidFill>
              <a:latin typeface="メイリオ" pitchFamily="50" charset="-128"/>
              <a:ea typeface="メイリオ" pitchFamily="50" charset="-128"/>
              <a:cs typeface="メイリオ" pitchFamily="50" charset="-128"/>
            </a:endParaRPr>
          </a:p>
          <a:p>
            <a:pPr algn="ctr">
              <a:defRPr/>
            </a:pPr>
            <a:r>
              <a:rPr lang="en-US" altLang="ja-JP" sz="1400" dirty="0">
                <a:solidFill>
                  <a:prstClr val="black"/>
                </a:solidFill>
                <a:latin typeface="メイリオ" pitchFamily="50" charset="-128"/>
                <a:ea typeface="メイリオ" pitchFamily="50" charset="-128"/>
                <a:cs typeface="メイリオ" pitchFamily="50" charset="-128"/>
              </a:rPr>
              <a:t>[</a:t>
            </a:r>
            <a:r>
              <a:rPr lang="ja-JP" altLang="en-US" sz="1400" dirty="0">
                <a:solidFill>
                  <a:prstClr val="black"/>
                </a:solidFill>
                <a:latin typeface="メイリオ" pitchFamily="50" charset="-128"/>
                <a:ea typeface="メイリオ" pitchFamily="50" charset="-128"/>
                <a:cs typeface="メイリオ" pitchFamily="50" charset="-128"/>
              </a:rPr>
              <a:t>年間贈与額－基礎控除額</a:t>
            </a:r>
            <a:r>
              <a:rPr lang="en-US" altLang="ja-JP" sz="1400" dirty="0">
                <a:solidFill>
                  <a:prstClr val="black"/>
                </a:solidFill>
                <a:latin typeface="メイリオ" pitchFamily="50" charset="-128"/>
                <a:ea typeface="メイリオ" pitchFamily="50" charset="-128"/>
                <a:cs typeface="メイリオ" pitchFamily="50" charset="-128"/>
              </a:rPr>
              <a:t>(110</a:t>
            </a:r>
            <a:r>
              <a:rPr lang="ja-JP" altLang="en-US" sz="1400" dirty="0">
                <a:solidFill>
                  <a:prstClr val="black"/>
                </a:solidFill>
                <a:latin typeface="メイリオ" pitchFamily="50" charset="-128"/>
                <a:ea typeface="メイリオ" pitchFamily="50" charset="-128"/>
                <a:cs typeface="メイリオ" pitchFamily="50" charset="-128"/>
              </a:rPr>
              <a:t>万円</a:t>
            </a:r>
            <a:r>
              <a:rPr lang="en-US" altLang="ja-JP" sz="1400" dirty="0">
                <a:solidFill>
                  <a:prstClr val="black"/>
                </a:solidFill>
                <a:latin typeface="メイリオ" pitchFamily="50" charset="-128"/>
                <a:ea typeface="メイリオ" pitchFamily="50" charset="-128"/>
                <a:cs typeface="メイリオ" pitchFamily="50" charset="-128"/>
              </a:rPr>
              <a:t>)]×</a:t>
            </a:r>
            <a:r>
              <a:rPr lang="ja-JP" altLang="en-US" sz="1400" dirty="0">
                <a:solidFill>
                  <a:prstClr val="black"/>
                </a:solidFill>
                <a:latin typeface="メイリオ" pitchFamily="50" charset="-128"/>
                <a:ea typeface="メイリオ" pitchFamily="50" charset="-128"/>
                <a:cs typeface="メイリオ" pitchFamily="50" charset="-128"/>
              </a:rPr>
              <a:t>税率－控除額</a:t>
            </a:r>
            <a:endParaRPr lang="en-US" altLang="ja-JP" sz="1400" dirty="0">
              <a:solidFill>
                <a:prstClr val="black"/>
              </a:solidFill>
              <a:latin typeface="メイリオ" pitchFamily="50" charset="-128"/>
              <a:ea typeface="メイリオ" pitchFamily="50" charset="-128"/>
              <a:cs typeface="メイリオ" pitchFamily="50" charset="-128"/>
            </a:endParaRPr>
          </a:p>
          <a:p>
            <a:pPr algn="ctr">
              <a:defRPr/>
            </a:pPr>
            <a:r>
              <a:rPr lang="ja-JP" altLang="en-US" sz="1400" dirty="0">
                <a:solidFill>
                  <a:prstClr val="black"/>
                </a:solidFill>
                <a:latin typeface="メイリオ" pitchFamily="50" charset="-128"/>
                <a:ea typeface="メイリオ" pitchFamily="50" charset="-128"/>
                <a:cs typeface="メイリオ" pitchFamily="50" charset="-128"/>
              </a:rPr>
              <a:t>（税率・控除額は右図参照）</a:t>
            </a:r>
            <a:endParaRPr lang="en-US" altLang="ja-JP" sz="1400" dirty="0">
              <a:solidFill>
                <a:prstClr val="black"/>
              </a:solidFill>
              <a:latin typeface="メイリオ" pitchFamily="50" charset="-128"/>
              <a:ea typeface="メイリオ" pitchFamily="50" charset="-128"/>
              <a:cs typeface="メイリオ" pitchFamily="50" charset="-128"/>
            </a:endParaRPr>
          </a:p>
        </p:txBody>
      </p:sp>
      <p:sp>
        <p:nvSpPr>
          <p:cNvPr id="22" name="角丸四角形 2"/>
          <p:cNvSpPr/>
          <p:nvPr/>
        </p:nvSpPr>
        <p:spPr>
          <a:xfrm>
            <a:off x="2505520" y="3121233"/>
            <a:ext cx="1790929" cy="535903"/>
          </a:xfrm>
          <a:prstGeom prst="roundRect">
            <a:avLst/>
          </a:prstGeom>
          <a:noFill/>
          <a:ln w="38100" cap="flat" cmpd="sng" algn="ctr">
            <a:solidFill>
              <a:srgbClr val="FF0000"/>
            </a:solidFill>
            <a:prstDash val="sysDash"/>
          </a:ln>
          <a:effectLst/>
        </p:spPr>
        <p:txBody>
          <a:bodyPr rtlCol="0" anchor="ctr"/>
          <a:lstStyle/>
          <a:p>
            <a:pPr algn="ctr">
              <a:defRPr/>
            </a:pPr>
            <a:r>
              <a:rPr kumimoji="0" lang="ja-JP" altLang="en-US" sz="1400" kern="0" dirty="0">
                <a:solidFill>
                  <a:prstClr val="black"/>
                </a:solidFill>
                <a:latin typeface="メイリオ" pitchFamily="50" charset="-128"/>
                <a:ea typeface="メイリオ" pitchFamily="50" charset="-128"/>
                <a:cs typeface="メイリオ" pitchFamily="50" charset="-128"/>
              </a:rPr>
              <a:t>　　　　　　　　　　　　　　　　　　　　　　　　　　　　</a:t>
            </a:r>
          </a:p>
        </p:txBody>
      </p:sp>
      <p:sp>
        <p:nvSpPr>
          <p:cNvPr id="23" name="テキスト ボックス 22"/>
          <p:cNvSpPr txBox="1"/>
          <p:nvPr/>
        </p:nvSpPr>
        <p:spPr>
          <a:xfrm>
            <a:off x="4721728" y="675577"/>
            <a:ext cx="4660973" cy="1076873"/>
          </a:xfrm>
          <a:prstGeom prst="rect">
            <a:avLst/>
          </a:prstGeom>
          <a:noFill/>
        </p:spPr>
        <p:txBody>
          <a:bodyPr wrap="square" rtlCol="0">
            <a:spAutoFit/>
          </a:bodyPr>
          <a:lstStyle/>
          <a:p>
            <a:pPr algn="ctr"/>
            <a:r>
              <a:rPr lang="en-US" altLang="ja-JP" sz="2399" dirty="0">
                <a:solidFill>
                  <a:prstClr val="black"/>
                </a:solidFill>
                <a:latin typeface="メイリオ" pitchFamily="50" charset="-128"/>
                <a:ea typeface="メイリオ" pitchFamily="50" charset="-128"/>
                <a:cs typeface="メイリオ" pitchFamily="50" charset="-128"/>
              </a:rPr>
              <a:t>【</a:t>
            </a:r>
            <a:r>
              <a:rPr lang="ja-JP" altLang="en-US" sz="2399" dirty="0">
                <a:solidFill>
                  <a:prstClr val="black"/>
                </a:solidFill>
                <a:latin typeface="メイリオ" pitchFamily="50" charset="-128"/>
                <a:ea typeface="メイリオ" pitchFamily="50" charset="-128"/>
                <a:cs typeface="メイリオ" pitchFamily="50" charset="-128"/>
              </a:rPr>
              <a:t>ケース</a:t>
            </a:r>
            <a:r>
              <a:rPr lang="en-US" altLang="ja-JP" sz="2399" dirty="0">
                <a:solidFill>
                  <a:prstClr val="black"/>
                </a:solidFill>
                <a:latin typeface="メイリオ" pitchFamily="50" charset="-128"/>
                <a:ea typeface="メイリオ" pitchFamily="50" charset="-128"/>
                <a:cs typeface="メイリオ" pitchFamily="50" charset="-128"/>
              </a:rPr>
              <a:t>2】</a:t>
            </a:r>
            <a:r>
              <a:rPr lang="ja-JP" altLang="en-US" sz="2399" dirty="0">
                <a:solidFill>
                  <a:prstClr val="black"/>
                </a:solidFill>
                <a:latin typeface="メイリオ" pitchFamily="50" charset="-128"/>
                <a:ea typeface="メイリオ" pitchFamily="50" charset="-128"/>
                <a:cs typeface="メイリオ" pitchFamily="50" charset="-128"/>
              </a:rPr>
              <a:t>　</a:t>
            </a:r>
            <a:endParaRPr lang="en-US" altLang="ja-JP" sz="2399" dirty="0">
              <a:solidFill>
                <a:prstClr val="black"/>
              </a:solidFill>
              <a:latin typeface="メイリオ" pitchFamily="50" charset="-128"/>
              <a:ea typeface="メイリオ" pitchFamily="50" charset="-128"/>
              <a:cs typeface="メイリオ" pitchFamily="50" charset="-128"/>
            </a:endParaRPr>
          </a:p>
          <a:p>
            <a:pPr algn="ctr"/>
            <a:r>
              <a:rPr lang="ja-JP" altLang="en-US" sz="2399" dirty="0">
                <a:solidFill>
                  <a:prstClr val="black"/>
                </a:solidFill>
                <a:latin typeface="メイリオ" pitchFamily="50" charset="-128"/>
                <a:ea typeface="メイリオ" pitchFamily="50" charset="-128"/>
                <a:cs typeface="メイリオ" pitchFamily="50" charset="-128"/>
              </a:rPr>
              <a:t>太陽光発電、燃料電池、蓄電池</a:t>
            </a:r>
            <a:endParaRPr lang="en-US" altLang="ja-JP" sz="2399" dirty="0">
              <a:solidFill>
                <a:prstClr val="black"/>
              </a:solidFill>
              <a:latin typeface="メイリオ" pitchFamily="50" charset="-128"/>
              <a:ea typeface="メイリオ" pitchFamily="50" charset="-128"/>
              <a:cs typeface="メイリオ" pitchFamily="50" charset="-128"/>
            </a:endParaRPr>
          </a:p>
          <a:p>
            <a:pPr algn="ctr"/>
            <a:r>
              <a:rPr lang="ja-JP" altLang="en-US" sz="1600" dirty="0">
                <a:solidFill>
                  <a:prstClr val="black"/>
                </a:solidFill>
                <a:latin typeface="メイリオ" pitchFamily="50" charset="-128"/>
                <a:ea typeface="メイリオ" pitchFamily="50" charset="-128"/>
                <a:cs typeface="メイリオ" pitchFamily="50" charset="-128"/>
              </a:rPr>
              <a:t>（太陽光</a:t>
            </a:r>
            <a:r>
              <a:rPr lang="en-US" altLang="ja-JP" sz="1600" dirty="0">
                <a:solidFill>
                  <a:prstClr val="black"/>
                </a:solidFill>
                <a:latin typeface="メイリオ" pitchFamily="50" charset="-128"/>
                <a:ea typeface="メイリオ" pitchFamily="50" charset="-128"/>
                <a:cs typeface="メイリオ" pitchFamily="50" charset="-128"/>
              </a:rPr>
              <a:t>5.5kW</a:t>
            </a:r>
            <a:r>
              <a:rPr lang="ja-JP" altLang="en-US" sz="1600" dirty="0">
                <a:solidFill>
                  <a:prstClr val="black"/>
                </a:solidFill>
                <a:latin typeface="メイリオ" pitchFamily="50" charset="-128"/>
                <a:ea typeface="メイリオ" pitchFamily="50" charset="-128"/>
                <a:cs typeface="メイリオ" pitchFamily="50" charset="-128"/>
              </a:rPr>
              <a:t>）</a:t>
            </a:r>
          </a:p>
        </p:txBody>
      </p:sp>
      <p:sp>
        <p:nvSpPr>
          <p:cNvPr id="24" name="テキスト ボックス 23"/>
          <p:cNvSpPr txBox="1"/>
          <p:nvPr/>
        </p:nvSpPr>
        <p:spPr>
          <a:xfrm>
            <a:off x="4848947" y="2753416"/>
            <a:ext cx="3559574" cy="1446086"/>
          </a:xfrm>
          <a:prstGeom prst="rect">
            <a:avLst/>
          </a:prstGeom>
          <a:noFill/>
          <a:ln>
            <a:noFill/>
          </a:ln>
        </p:spPr>
        <p:txBody>
          <a:bodyPr wrap="square" rtlCol="0">
            <a:spAutoFit/>
          </a:bodyPr>
          <a:lstStyle/>
          <a:p>
            <a:pPr algn="ctr"/>
            <a:r>
              <a:rPr lang="ja-JP" altLang="en-US" sz="1999" dirty="0">
                <a:solidFill>
                  <a:prstClr val="black"/>
                </a:solidFill>
                <a:latin typeface="メイリオ" pitchFamily="50" charset="-128"/>
                <a:ea typeface="メイリオ" pitchFamily="50" charset="-128"/>
                <a:cs typeface="メイリオ" pitchFamily="50" charset="-128"/>
              </a:rPr>
              <a:t>初期投資：約</a:t>
            </a:r>
            <a:r>
              <a:rPr lang="en-US" altLang="ja-JP" sz="1999" dirty="0">
                <a:solidFill>
                  <a:prstClr val="black"/>
                </a:solidFill>
                <a:latin typeface="メイリオ" pitchFamily="50" charset="-128"/>
                <a:ea typeface="メイリオ" pitchFamily="50" charset="-128"/>
                <a:cs typeface="メイリオ" pitchFamily="50" charset="-128"/>
              </a:rPr>
              <a:t>880</a:t>
            </a:r>
            <a:r>
              <a:rPr lang="ja-JP" altLang="en-US" sz="1999" dirty="0">
                <a:solidFill>
                  <a:prstClr val="black"/>
                </a:solidFill>
                <a:latin typeface="メイリオ" pitchFamily="50" charset="-128"/>
                <a:ea typeface="メイリオ" pitchFamily="50" charset="-128"/>
                <a:cs typeface="メイリオ" pitchFamily="50" charset="-128"/>
              </a:rPr>
              <a:t>万円</a:t>
            </a:r>
            <a:endParaRPr lang="en-US" altLang="ja-JP" sz="1999" dirty="0">
              <a:solidFill>
                <a:prstClr val="black"/>
              </a:solidFill>
              <a:latin typeface="メイリオ" pitchFamily="50" charset="-128"/>
              <a:ea typeface="メイリオ" pitchFamily="50" charset="-128"/>
              <a:cs typeface="メイリオ" pitchFamily="50" charset="-128"/>
            </a:endParaRPr>
          </a:p>
          <a:p>
            <a:pPr algn="ctr">
              <a:spcBef>
                <a:spcPts val="1200"/>
              </a:spcBef>
            </a:pPr>
            <a:r>
              <a:rPr lang="ja-JP" altLang="en-US" sz="2399" b="1" dirty="0">
                <a:solidFill>
                  <a:prstClr val="black"/>
                </a:solidFill>
                <a:latin typeface="メイリオ" pitchFamily="50" charset="-128"/>
                <a:ea typeface="メイリオ" pitchFamily="50" charset="-128"/>
                <a:cs typeface="メイリオ" pitchFamily="50" charset="-128"/>
              </a:rPr>
              <a:t>贈与税：</a:t>
            </a:r>
            <a:r>
              <a:rPr lang="ja-JP" altLang="en-US" sz="2399" dirty="0">
                <a:solidFill>
                  <a:prstClr val="black"/>
                </a:solidFill>
                <a:latin typeface="メイリオ" pitchFamily="50" charset="-128"/>
                <a:ea typeface="メイリオ" pitchFamily="50" charset="-128"/>
                <a:cs typeface="メイリオ" pitchFamily="50" charset="-128"/>
              </a:rPr>
              <a:t>　</a:t>
            </a:r>
            <a:r>
              <a:rPr lang="ja-JP" altLang="en-US" sz="2399" b="1" strike="sngStrike" dirty="0">
                <a:solidFill>
                  <a:srgbClr val="C00000"/>
                </a:solidFill>
                <a:latin typeface="メイリオ" pitchFamily="50" charset="-128"/>
                <a:ea typeface="メイリオ" pitchFamily="50" charset="-128"/>
                <a:cs typeface="メイリオ" pitchFamily="50" charset="-128"/>
              </a:rPr>
              <a:t>約</a:t>
            </a:r>
            <a:r>
              <a:rPr lang="en-US" altLang="ja-JP" sz="2399" b="1" strike="sngStrike" dirty="0">
                <a:solidFill>
                  <a:srgbClr val="C00000"/>
                </a:solidFill>
                <a:latin typeface="メイリオ" pitchFamily="50" charset="-128"/>
                <a:ea typeface="メイリオ" pitchFamily="50" charset="-128"/>
                <a:cs typeface="メイリオ" pitchFamily="50" charset="-128"/>
              </a:rPr>
              <a:t>141</a:t>
            </a:r>
            <a:r>
              <a:rPr lang="ja-JP" altLang="en-US" sz="2399" b="1" strike="sngStrike" dirty="0">
                <a:solidFill>
                  <a:srgbClr val="C00000"/>
                </a:solidFill>
                <a:latin typeface="メイリオ" pitchFamily="50" charset="-128"/>
                <a:ea typeface="メイリオ" pitchFamily="50" charset="-128"/>
                <a:cs typeface="メイリオ" pitchFamily="50" charset="-128"/>
              </a:rPr>
              <a:t>万円</a:t>
            </a:r>
            <a:endParaRPr lang="en-US" altLang="ja-JP" sz="2399" b="1" strike="sngStrike" dirty="0">
              <a:solidFill>
                <a:srgbClr val="C00000"/>
              </a:solidFill>
              <a:latin typeface="メイリオ" pitchFamily="50" charset="-128"/>
              <a:ea typeface="メイリオ" pitchFamily="50" charset="-128"/>
              <a:cs typeface="メイリオ" pitchFamily="50" charset="-128"/>
            </a:endParaRPr>
          </a:p>
          <a:p>
            <a:pPr algn="ctr">
              <a:spcBef>
                <a:spcPts val="1200"/>
              </a:spcBef>
            </a:pPr>
            <a:r>
              <a:rPr lang="ja-JP" altLang="en-US" sz="2399" b="1" dirty="0">
                <a:solidFill>
                  <a:srgbClr val="C00000"/>
                </a:solidFill>
                <a:latin typeface="メイリオ" pitchFamily="50" charset="-128"/>
                <a:ea typeface="メイリオ" pitchFamily="50" charset="-128"/>
                <a:cs typeface="メイリオ" pitchFamily="50" charset="-128"/>
              </a:rPr>
              <a:t>　　　　　　　→０円！　　</a:t>
            </a:r>
            <a:r>
              <a:rPr lang="ja-JP" altLang="en-US" sz="2399" dirty="0">
                <a:solidFill>
                  <a:prstClr val="black"/>
                </a:solidFill>
                <a:latin typeface="メイリオ" pitchFamily="50" charset="-128"/>
                <a:ea typeface="メイリオ" pitchFamily="50" charset="-128"/>
                <a:cs typeface="メイリオ" pitchFamily="50" charset="-128"/>
              </a:rPr>
              <a:t>　　　</a:t>
            </a:r>
          </a:p>
        </p:txBody>
      </p:sp>
      <p:sp>
        <p:nvSpPr>
          <p:cNvPr id="25" name="角丸四角形 494"/>
          <p:cNvSpPr/>
          <p:nvPr/>
        </p:nvSpPr>
        <p:spPr>
          <a:xfrm>
            <a:off x="6383194" y="3123323"/>
            <a:ext cx="1914322" cy="535903"/>
          </a:xfrm>
          <a:prstGeom prst="roundRect">
            <a:avLst/>
          </a:prstGeom>
          <a:noFill/>
          <a:ln w="38100" cap="flat" cmpd="sng" algn="ctr">
            <a:solidFill>
              <a:srgbClr val="FF0000"/>
            </a:solidFill>
            <a:prstDash val="sysDash"/>
          </a:ln>
          <a:effectLst/>
        </p:spPr>
        <p:txBody>
          <a:bodyPr rtlCol="0" anchor="ctr"/>
          <a:lstStyle/>
          <a:p>
            <a:pPr algn="ctr">
              <a:defRPr/>
            </a:pPr>
            <a:endParaRPr kumimoji="0" lang="ja-JP" altLang="en-US" sz="1400" kern="0">
              <a:solidFill>
                <a:prstClr val="black"/>
              </a:solidFill>
              <a:latin typeface="メイリオ" pitchFamily="50" charset="-128"/>
              <a:ea typeface="メイリオ" pitchFamily="50" charset="-128"/>
              <a:cs typeface="メイリオ" pitchFamily="50" charset="-128"/>
            </a:endParaRPr>
          </a:p>
        </p:txBody>
      </p:sp>
      <p:sp>
        <p:nvSpPr>
          <p:cNvPr id="26" name="テキスト ボックス 25"/>
          <p:cNvSpPr txBox="1"/>
          <p:nvPr/>
        </p:nvSpPr>
        <p:spPr>
          <a:xfrm>
            <a:off x="1641693" y="4140148"/>
            <a:ext cx="6910552" cy="584588"/>
          </a:xfrm>
          <a:prstGeom prst="chevron">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algn="ctr">
              <a:defRPr/>
            </a:pPr>
            <a:r>
              <a:rPr kumimoji="0" lang="ja-JP" altLang="en-US" sz="3199" b="1" u="sng" kern="0" dirty="0">
                <a:solidFill>
                  <a:srgbClr val="C00000"/>
                </a:solidFill>
                <a:latin typeface="メイリオ" pitchFamily="50" charset="-128"/>
                <a:ea typeface="メイリオ" pitchFamily="50" charset="-128"/>
                <a:cs typeface="メイリオ" pitchFamily="50" charset="-128"/>
              </a:rPr>
              <a:t>非課税化</a:t>
            </a:r>
            <a:r>
              <a:rPr kumimoji="0" lang="ja-JP" altLang="en-US" sz="3199" kern="0" dirty="0">
                <a:solidFill>
                  <a:prstClr val="black"/>
                </a:solidFill>
                <a:latin typeface="メイリオ" pitchFamily="50" charset="-128"/>
                <a:ea typeface="メイリオ" pitchFamily="50" charset="-128"/>
                <a:cs typeface="メイリオ" pitchFamily="50" charset="-128"/>
              </a:rPr>
              <a:t>で大きなメリット　　　　　</a:t>
            </a:r>
          </a:p>
        </p:txBody>
      </p:sp>
      <p:pic>
        <p:nvPicPr>
          <p:cNvPr id="27" name="図 92" descr="P1070780.JPG"/>
          <p:cNvPicPr>
            <a:picLocks noChangeAspect="1"/>
          </p:cNvPicPr>
          <p:nvPr/>
        </p:nvPicPr>
        <p:blipFill rotWithShape="1">
          <a:blip r:embed="rId3">
            <a:extLst>
              <a:ext uri="{28A0092B-C50C-407E-A947-70E740481C1C}">
                <a14:useLocalDpi xmlns:a14="http://schemas.microsoft.com/office/drawing/2010/main" val="0"/>
              </a:ext>
            </a:extLst>
          </a:blip>
          <a:srcRect t="12299"/>
          <a:stretch/>
        </p:blipFill>
        <p:spPr bwMode="auto">
          <a:xfrm>
            <a:off x="1334920" y="1745431"/>
            <a:ext cx="1218604" cy="961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8" name="表 27"/>
          <p:cNvGraphicFramePr>
            <a:graphicFrameLocks noGrp="1"/>
          </p:cNvGraphicFramePr>
          <p:nvPr>
            <p:extLst/>
          </p:nvPr>
        </p:nvGraphicFramePr>
        <p:xfrm>
          <a:off x="5356340" y="4796714"/>
          <a:ext cx="3915754" cy="2011500"/>
        </p:xfrm>
        <a:graphic>
          <a:graphicData uri="http://schemas.openxmlformats.org/drawingml/2006/table">
            <a:tbl>
              <a:tblPr firstRow="1" bandRow="1"/>
              <a:tblGrid>
                <a:gridCol w="2082885">
                  <a:extLst>
                    <a:ext uri="{9D8B030D-6E8A-4147-A177-3AD203B41FA5}">
                      <a16:colId xmlns:a16="http://schemas.microsoft.com/office/drawing/2014/main" val="20000"/>
                    </a:ext>
                  </a:extLst>
                </a:gridCol>
                <a:gridCol w="754710">
                  <a:extLst>
                    <a:ext uri="{9D8B030D-6E8A-4147-A177-3AD203B41FA5}">
                      <a16:colId xmlns:a16="http://schemas.microsoft.com/office/drawing/2014/main" val="20001"/>
                    </a:ext>
                  </a:extLst>
                </a:gridCol>
                <a:gridCol w="1078159">
                  <a:extLst>
                    <a:ext uri="{9D8B030D-6E8A-4147-A177-3AD203B41FA5}">
                      <a16:colId xmlns:a16="http://schemas.microsoft.com/office/drawing/2014/main" val="20002"/>
                    </a:ext>
                  </a:extLst>
                </a:gridCol>
              </a:tblGrid>
              <a:tr h="335173">
                <a:tc>
                  <a:txBody>
                    <a:bodyPr/>
                    <a:lstStyle>
                      <a:lvl1pPr marL="0" algn="l" defTabSz="914126" rtl="0" eaLnBrk="1" latinLnBrk="0" hangingPunct="1">
                        <a:defRPr kumimoji="1" sz="1799" b="1" kern="1200">
                          <a:solidFill>
                            <a:schemeClr val="lt1"/>
                          </a:solidFill>
                          <a:latin typeface="Segoe UI"/>
                          <a:ea typeface="メイリオ"/>
                        </a:defRPr>
                      </a:lvl1pPr>
                      <a:lvl2pPr marL="457063" algn="l" defTabSz="914126" rtl="0" eaLnBrk="1" latinLnBrk="0" hangingPunct="1">
                        <a:defRPr kumimoji="1" sz="1799" b="1" kern="1200">
                          <a:solidFill>
                            <a:schemeClr val="lt1"/>
                          </a:solidFill>
                          <a:latin typeface="Segoe UI"/>
                          <a:ea typeface="メイリオ"/>
                        </a:defRPr>
                      </a:lvl2pPr>
                      <a:lvl3pPr marL="914126" algn="l" defTabSz="914126" rtl="0" eaLnBrk="1" latinLnBrk="0" hangingPunct="1">
                        <a:defRPr kumimoji="1" sz="1799" b="1" kern="1200">
                          <a:solidFill>
                            <a:schemeClr val="lt1"/>
                          </a:solidFill>
                          <a:latin typeface="Segoe UI"/>
                          <a:ea typeface="メイリオ"/>
                        </a:defRPr>
                      </a:lvl3pPr>
                      <a:lvl4pPr marL="1371189" algn="l" defTabSz="914126" rtl="0" eaLnBrk="1" latinLnBrk="0" hangingPunct="1">
                        <a:defRPr kumimoji="1" sz="1799" b="1" kern="1200">
                          <a:solidFill>
                            <a:schemeClr val="lt1"/>
                          </a:solidFill>
                          <a:latin typeface="Segoe UI"/>
                          <a:ea typeface="メイリオ"/>
                        </a:defRPr>
                      </a:lvl4pPr>
                      <a:lvl5pPr marL="1828251" algn="l" defTabSz="914126" rtl="0" eaLnBrk="1" latinLnBrk="0" hangingPunct="1">
                        <a:defRPr kumimoji="1" sz="1799" b="1" kern="1200">
                          <a:solidFill>
                            <a:schemeClr val="lt1"/>
                          </a:solidFill>
                          <a:latin typeface="Segoe UI"/>
                          <a:ea typeface="メイリオ"/>
                        </a:defRPr>
                      </a:lvl5pPr>
                      <a:lvl6pPr marL="2285314" algn="l" defTabSz="914126" rtl="0" eaLnBrk="1" latinLnBrk="0" hangingPunct="1">
                        <a:defRPr kumimoji="1" sz="1799" b="1" kern="1200">
                          <a:solidFill>
                            <a:schemeClr val="lt1"/>
                          </a:solidFill>
                          <a:latin typeface="Segoe UI"/>
                          <a:ea typeface="メイリオ"/>
                        </a:defRPr>
                      </a:lvl6pPr>
                      <a:lvl7pPr marL="2742377" algn="l" defTabSz="914126" rtl="0" eaLnBrk="1" latinLnBrk="0" hangingPunct="1">
                        <a:defRPr kumimoji="1" sz="1799" b="1" kern="1200">
                          <a:solidFill>
                            <a:schemeClr val="lt1"/>
                          </a:solidFill>
                          <a:latin typeface="Segoe UI"/>
                          <a:ea typeface="メイリオ"/>
                        </a:defRPr>
                      </a:lvl7pPr>
                      <a:lvl8pPr marL="3199440" algn="l" defTabSz="914126" rtl="0" eaLnBrk="1" latinLnBrk="0" hangingPunct="1">
                        <a:defRPr kumimoji="1" sz="1799" b="1" kern="1200">
                          <a:solidFill>
                            <a:schemeClr val="lt1"/>
                          </a:solidFill>
                          <a:latin typeface="Segoe UI"/>
                          <a:ea typeface="メイリオ"/>
                        </a:defRPr>
                      </a:lvl8pPr>
                      <a:lvl9pPr marL="3656503" algn="l" defTabSz="914126" rtl="0" eaLnBrk="1" latinLnBrk="0" hangingPunct="1">
                        <a:defRPr kumimoji="1" sz="1799" b="1" kern="1200">
                          <a:solidFill>
                            <a:schemeClr val="lt1"/>
                          </a:solidFill>
                          <a:latin typeface="Segoe UI"/>
                          <a:ea typeface="メイリオ"/>
                        </a:defRPr>
                      </a:lvl9pPr>
                    </a:lstStyle>
                    <a:p>
                      <a:pPr algn="ct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基礎控除後課税価格</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126" rtl="0" eaLnBrk="1" latinLnBrk="0" hangingPunct="1">
                        <a:defRPr kumimoji="1" sz="1799" b="1" kern="1200">
                          <a:solidFill>
                            <a:schemeClr val="lt1"/>
                          </a:solidFill>
                          <a:latin typeface="Segoe UI"/>
                          <a:ea typeface="メイリオ"/>
                        </a:defRPr>
                      </a:lvl1pPr>
                      <a:lvl2pPr marL="457063" algn="l" defTabSz="914126" rtl="0" eaLnBrk="1" latinLnBrk="0" hangingPunct="1">
                        <a:defRPr kumimoji="1" sz="1799" b="1" kern="1200">
                          <a:solidFill>
                            <a:schemeClr val="lt1"/>
                          </a:solidFill>
                          <a:latin typeface="Segoe UI"/>
                          <a:ea typeface="メイリオ"/>
                        </a:defRPr>
                      </a:lvl2pPr>
                      <a:lvl3pPr marL="914126" algn="l" defTabSz="914126" rtl="0" eaLnBrk="1" latinLnBrk="0" hangingPunct="1">
                        <a:defRPr kumimoji="1" sz="1799" b="1" kern="1200">
                          <a:solidFill>
                            <a:schemeClr val="lt1"/>
                          </a:solidFill>
                          <a:latin typeface="Segoe UI"/>
                          <a:ea typeface="メイリオ"/>
                        </a:defRPr>
                      </a:lvl3pPr>
                      <a:lvl4pPr marL="1371189" algn="l" defTabSz="914126" rtl="0" eaLnBrk="1" latinLnBrk="0" hangingPunct="1">
                        <a:defRPr kumimoji="1" sz="1799" b="1" kern="1200">
                          <a:solidFill>
                            <a:schemeClr val="lt1"/>
                          </a:solidFill>
                          <a:latin typeface="Segoe UI"/>
                          <a:ea typeface="メイリオ"/>
                        </a:defRPr>
                      </a:lvl4pPr>
                      <a:lvl5pPr marL="1828251" algn="l" defTabSz="914126" rtl="0" eaLnBrk="1" latinLnBrk="0" hangingPunct="1">
                        <a:defRPr kumimoji="1" sz="1799" b="1" kern="1200">
                          <a:solidFill>
                            <a:schemeClr val="lt1"/>
                          </a:solidFill>
                          <a:latin typeface="Segoe UI"/>
                          <a:ea typeface="メイリオ"/>
                        </a:defRPr>
                      </a:lvl5pPr>
                      <a:lvl6pPr marL="2285314" algn="l" defTabSz="914126" rtl="0" eaLnBrk="1" latinLnBrk="0" hangingPunct="1">
                        <a:defRPr kumimoji="1" sz="1799" b="1" kern="1200">
                          <a:solidFill>
                            <a:schemeClr val="lt1"/>
                          </a:solidFill>
                          <a:latin typeface="Segoe UI"/>
                          <a:ea typeface="メイリオ"/>
                        </a:defRPr>
                      </a:lvl6pPr>
                      <a:lvl7pPr marL="2742377" algn="l" defTabSz="914126" rtl="0" eaLnBrk="1" latinLnBrk="0" hangingPunct="1">
                        <a:defRPr kumimoji="1" sz="1799" b="1" kern="1200">
                          <a:solidFill>
                            <a:schemeClr val="lt1"/>
                          </a:solidFill>
                          <a:latin typeface="Segoe UI"/>
                          <a:ea typeface="メイリオ"/>
                        </a:defRPr>
                      </a:lvl7pPr>
                      <a:lvl8pPr marL="3199440" algn="l" defTabSz="914126" rtl="0" eaLnBrk="1" latinLnBrk="0" hangingPunct="1">
                        <a:defRPr kumimoji="1" sz="1799" b="1" kern="1200">
                          <a:solidFill>
                            <a:schemeClr val="lt1"/>
                          </a:solidFill>
                          <a:latin typeface="Segoe UI"/>
                          <a:ea typeface="メイリオ"/>
                        </a:defRPr>
                      </a:lvl8pPr>
                      <a:lvl9pPr marL="3656503" algn="l" defTabSz="914126" rtl="0" eaLnBrk="1" latinLnBrk="0" hangingPunct="1">
                        <a:defRPr kumimoji="1" sz="1799" b="1" kern="1200">
                          <a:solidFill>
                            <a:schemeClr val="lt1"/>
                          </a:solidFill>
                          <a:latin typeface="Segoe UI"/>
                          <a:ea typeface="メイリオ"/>
                        </a:defRPr>
                      </a:lvl9pPr>
                    </a:lstStyle>
                    <a:p>
                      <a:pPr algn="ct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税率</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126" rtl="0" eaLnBrk="1" latinLnBrk="0" hangingPunct="1">
                        <a:defRPr kumimoji="1" sz="1799" b="1" kern="1200">
                          <a:solidFill>
                            <a:schemeClr val="lt1"/>
                          </a:solidFill>
                          <a:latin typeface="Segoe UI"/>
                          <a:ea typeface="メイリオ"/>
                        </a:defRPr>
                      </a:lvl1pPr>
                      <a:lvl2pPr marL="457063" algn="l" defTabSz="914126" rtl="0" eaLnBrk="1" latinLnBrk="0" hangingPunct="1">
                        <a:defRPr kumimoji="1" sz="1799" b="1" kern="1200">
                          <a:solidFill>
                            <a:schemeClr val="lt1"/>
                          </a:solidFill>
                          <a:latin typeface="Segoe UI"/>
                          <a:ea typeface="メイリオ"/>
                        </a:defRPr>
                      </a:lvl2pPr>
                      <a:lvl3pPr marL="914126" algn="l" defTabSz="914126" rtl="0" eaLnBrk="1" latinLnBrk="0" hangingPunct="1">
                        <a:defRPr kumimoji="1" sz="1799" b="1" kern="1200">
                          <a:solidFill>
                            <a:schemeClr val="lt1"/>
                          </a:solidFill>
                          <a:latin typeface="Segoe UI"/>
                          <a:ea typeface="メイリオ"/>
                        </a:defRPr>
                      </a:lvl3pPr>
                      <a:lvl4pPr marL="1371189" algn="l" defTabSz="914126" rtl="0" eaLnBrk="1" latinLnBrk="0" hangingPunct="1">
                        <a:defRPr kumimoji="1" sz="1799" b="1" kern="1200">
                          <a:solidFill>
                            <a:schemeClr val="lt1"/>
                          </a:solidFill>
                          <a:latin typeface="Segoe UI"/>
                          <a:ea typeface="メイリオ"/>
                        </a:defRPr>
                      </a:lvl4pPr>
                      <a:lvl5pPr marL="1828251" algn="l" defTabSz="914126" rtl="0" eaLnBrk="1" latinLnBrk="0" hangingPunct="1">
                        <a:defRPr kumimoji="1" sz="1799" b="1" kern="1200">
                          <a:solidFill>
                            <a:schemeClr val="lt1"/>
                          </a:solidFill>
                          <a:latin typeface="Segoe UI"/>
                          <a:ea typeface="メイリオ"/>
                        </a:defRPr>
                      </a:lvl5pPr>
                      <a:lvl6pPr marL="2285314" algn="l" defTabSz="914126" rtl="0" eaLnBrk="1" latinLnBrk="0" hangingPunct="1">
                        <a:defRPr kumimoji="1" sz="1799" b="1" kern="1200">
                          <a:solidFill>
                            <a:schemeClr val="lt1"/>
                          </a:solidFill>
                          <a:latin typeface="Segoe UI"/>
                          <a:ea typeface="メイリオ"/>
                        </a:defRPr>
                      </a:lvl6pPr>
                      <a:lvl7pPr marL="2742377" algn="l" defTabSz="914126" rtl="0" eaLnBrk="1" latinLnBrk="0" hangingPunct="1">
                        <a:defRPr kumimoji="1" sz="1799" b="1" kern="1200">
                          <a:solidFill>
                            <a:schemeClr val="lt1"/>
                          </a:solidFill>
                          <a:latin typeface="Segoe UI"/>
                          <a:ea typeface="メイリオ"/>
                        </a:defRPr>
                      </a:lvl7pPr>
                      <a:lvl8pPr marL="3199440" algn="l" defTabSz="914126" rtl="0" eaLnBrk="1" latinLnBrk="0" hangingPunct="1">
                        <a:defRPr kumimoji="1" sz="1799" b="1" kern="1200">
                          <a:solidFill>
                            <a:schemeClr val="lt1"/>
                          </a:solidFill>
                          <a:latin typeface="Segoe UI"/>
                          <a:ea typeface="メイリオ"/>
                        </a:defRPr>
                      </a:lvl8pPr>
                      <a:lvl9pPr marL="3656503" algn="l" defTabSz="914126" rtl="0" eaLnBrk="1" latinLnBrk="0" hangingPunct="1">
                        <a:defRPr kumimoji="1" sz="1799" b="1" kern="1200">
                          <a:solidFill>
                            <a:schemeClr val="lt1"/>
                          </a:solidFill>
                          <a:latin typeface="Segoe UI"/>
                          <a:ea typeface="メイリオ"/>
                        </a:defRPr>
                      </a:lvl9pPr>
                    </a:lstStyle>
                    <a:p>
                      <a:pPr algn="ct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控除額</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0"/>
                  </a:ext>
                </a:extLst>
              </a:tr>
              <a:tr h="335173">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200</a:t>
                      </a: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万円以下</a:t>
                      </a:r>
                    </a:p>
                  </a:txBody>
                  <a:tcPr marL="91411" marR="91411" marT="45705" marB="4570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marL="91411" marR="91411" marT="45705" marB="4570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extLst>
                  <a:ext uri="{0D108BD9-81ED-4DB2-BD59-A6C34878D82A}">
                    <a16:rowId xmlns:a16="http://schemas.microsoft.com/office/drawing/2014/main" val="10001"/>
                  </a:ext>
                </a:extLst>
              </a:tr>
              <a:tr h="335173">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400</a:t>
                      </a: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万円以下</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extLst>
                  <a:ext uri="{0D108BD9-81ED-4DB2-BD59-A6C34878D82A}">
                    <a16:rowId xmlns:a16="http://schemas.microsoft.com/office/drawing/2014/main" val="10002"/>
                  </a:ext>
                </a:extLst>
              </a:tr>
              <a:tr h="335173">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600</a:t>
                      </a: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万円以下</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extLst>
                  <a:ext uri="{0D108BD9-81ED-4DB2-BD59-A6C34878D82A}">
                    <a16:rowId xmlns:a16="http://schemas.microsoft.com/office/drawing/2014/main" val="10003"/>
                  </a:ext>
                </a:extLst>
              </a:tr>
              <a:tr h="335173">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万円以下</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90</a:t>
                      </a: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extLst>
                  <a:ext uri="{0D108BD9-81ED-4DB2-BD59-A6C34878D82A}">
                    <a16:rowId xmlns:a16="http://schemas.microsoft.com/office/drawing/2014/main" val="10004"/>
                  </a:ext>
                </a:extLst>
              </a:tr>
              <a:tr h="335173">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1,500</a:t>
                      </a: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万円以下</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ctr"/>
                      <a:r>
                        <a:rPr kumimoji="1"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190</a:t>
                      </a:r>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a:t>
                      </a:r>
                    </a:p>
                  </a:txBody>
                  <a:tcPr marL="91411" marR="91411" marT="45705" marB="4570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extLst>
                  <a:ext uri="{0D108BD9-81ED-4DB2-BD59-A6C34878D82A}">
                    <a16:rowId xmlns:a16="http://schemas.microsoft.com/office/drawing/2014/main" val="10005"/>
                  </a:ext>
                </a:extLst>
              </a:tr>
            </a:tbl>
          </a:graphicData>
        </a:graphic>
      </p:graphicFrame>
      <p:sp>
        <p:nvSpPr>
          <p:cNvPr id="29" name="正方形/長方形 28"/>
          <p:cNvSpPr/>
          <p:nvPr/>
        </p:nvSpPr>
        <p:spPr bwMode="auto">
          <a:xfrm>
            <a:off x="357557" y="634624"/>
            <a:ext cx="4253567" cy="3433538"/>
          </a:xfrm>
          <a:prstGeom prst="rect">
            <a:avLst/>
          </a:prstGeom>
          <a:noFill/>
          <a:ln w="25400" cap="flat" cmpd="sng" algn="ctr">
            <a:solidFill>
              <a:sysClr val="windowText" lastClr="000000"/>
            </a:solidFill>
            <a:prstDash val="solid"/>
            <a:headEnd type="none" w="med" len="med"/>
            <a:tailEnd type="none" w="med" len="med"/>
          </a:ln>
          <a:effectLst/>
          <a:extLst/>
        </p:spPr>
        <p:txBody>
          <a:bodyPr vert="horz" wrap="none" lIns="89971" tIns="46785" rIns="89971" bIns="46785" numCol="1" rtlCol="0" anchor="ctr" anchorCtr="0" compatLnSpc="1">
            <a:prstTxWarp prst="textNoShape">
              <a:avLst/>
            </a:prstTxWarp>
          </a:bodyPr>
          <a:lstStyle/>
          <a:p>
            <a:pPr algn="ctr">
              <a:defRPr/>
            </a:pPr>
            <a:endParaRPr kumimoji="0" lang="ja-JP" altLang="en-US" sz="1400" kern="0">
              <a:solidFill>
                <a:prstClr val="black"/>
              </a:solidFill>
              <a:latin typeface="メイリオ" pitchFamily="50" charset="-128"/>
              <a:ea typeface="メイリオ" pitchFamily="50" charset="-128"/>
              <a:cs typeface="メイリオ" pitchFamily="50" charset="-128"/>
            </a:endParaRPr>
          </a:p>
        </p:txBody>
      </p:sp>
      <p:sp>
        <p:nvSpPr>
          <p:cNvPr id="30" name="正方形/長方形 29"/>
          <p:cNvSpPr/>
          <p:nvPr/>
        </p:nvSpPr>
        <p:spPr bwMode="auto">
          <a:xfrm>
            <a:off x="4758074" y="634626"/>
            <a:ext cx="4608118" cy="3433538"/>
          </a:xfrm>
          <a:prstGeom prst="rect">
            <a:avLst/>
          </a:prstGeom>
          <a:noFill/>
          <a:ln w="25400" cap="flat" cmpd="sng" algn="ctr">
            <a:solidFill>
              <a:sysClr val="windowText" lastClr="000000"/>
            </a:solidFill>
            <a:prstDash val="solid"/>
            <a:headEnd type="none" w="med" len="med"/>
            <a:tailEnd type="none" w="med" len="med"/>
          </a:ln>
          <a:effectLst/>
          <a:extLst/>
        </p:spPr>
        <p:txBody>
          <a:bodyPr vert="horz" wrap="none" lIns="89971" tIns="46785" rIns="89971" bIns="46785" numCol="1" rtlCol="0" anchor="ctr" anchorCtr="0" compatLnSpc="1">
            <a:prstTxWarp prst="textNoShape">
              <a:avLst/>
            </a:prstTxWarp>
          </a:bodyPr>
          <a:lstStyle/>
          <a:p>
            <a:pPr algn="ctr">
              <a:defRPr/>
            </a:pPr>
            <a:endParaRPr kumimoji="0" lang="ja-JP" altLang="en-US" sz="1400" kern="0">
              <a:solidFill>
                <a:prstClr val="black"/>
              </a:solidFill>
              <a:latin typeface="メイリオ" pitchFamily="50" charset="-128"/>
              <a:ea typeface="メイリオ" pitchFamily="50" charset="-128"/>
              <a:cs typeface="メイリオ" pitchFamily="50" charset="-128"/>
            </a:endParaRPr>
          </a:p>
        </p:txBody>
      </p:sp>
      <p:sp>
        <p:nvSpPr>
          <p:cNvPr id="31" name="正方形/長方形 30"/>
          <p:cNvSpPr/>
          <p:nvPr/>
        </p:nvSpPr>
        <p:spPr>
          <a:xfrm>
            <a:off x="499022" y="6485848"/>
            <a:ext cx="3077192" cy="338445"/>
          </a:xfrm>
          <a:prstGeom prst="rect">
            <a:avLst/>
          </a:prstGeom>
        </p:spPr>
        <p:txBody>
          <a:bodyPr wrap="square">
            <a:spAutoFit/>
          </a:bodyPr>
          <a:lstStyle/>
          <a:p>
            <a:r>
              <a:rPr lang="en-US" altLang="ja-JP" sz="800" dirty="0">
                <a:solidFill>
                  <a:prstClr val="black"/>
                </a:solidFill>
                <a:latin typeface="メイリオ" pitchFamily="50" charset="-128"/>
                <a:ea typeface="メイリオ" pitchFamily="50" charset="-128"/>
                <a:cs typeface="メイリオ" pitchFamily="50" charset="-128"/>
              </a:rPr>
              <a:t>※</a:t>
            </a:r>
            <a:r>
              <a:rPr lang="ja-JP" altLang="en-US" sz="800" dirty="0">
                <a:solidFill>
                  <a:prstClr val="black"/>
                </a:solidFill>
                <a:latin typeface="メイリオ" pitchFamily="50" charset="-128"/>
                <a:ea typeface="メイリオ" pitchFamily="50" charset="-128"/>
                <a:cs typeface="メイリオ" pitchFamily="50" charset="-128"/>
              </a:rPr>
              <a:t>省エネ等住宅の条件を満たすには、太陽光発電や高効率給湯器等を設置することのほか、住宅にも一定の断熱性能が必要。</a:t>
            </a:r>
          </a:p>
        </p:txBody>
      </p:sp>
    </p:spTree>
    <p:extLst>
      <p:ext uri="{BB962C8B-B14F-4D97-AF65-F5344CB8AC3E}">
        <p14:creationId xmlns:p14="http://schemas.microsoft.com/office/powerpoint/2010/main" val="4110491803"/>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2.xml><?xml version="1.0" encoding="utf-8"?>
<ds:datastoreItem xmlns:ds="http://schemas.openxmlformats.org/officeDocument/2006/customXml" ds:itemID="{C93016C3-762D-4C2B-B01F-C588F121C331}">
  <ds:schemaRefs>
    <ds:schemaRef ds:uri="http://purl.org/dc/terms/"/>
    <ds:schemaRef ds:uri="http://purl.org/dc/elements/1.1/"/>
    <ds:schemaRef ds:uri="http://schemas.microsoft.com/office/2006/documentManagement/types"/>
    <ds:schemaRef ds:uri="http://schemas.openxmlformats.org/package/2006/metadata/core-properties"/>
    <ds:schemaRef ds:uri="http://purl.org/dc/dcmitype/"/>
    <ds:schemaRef ds:uri="http://www.w3.org/XML/1998/namespac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17030</TotalTime>
  <Words>985</Words>
  <Application>Microsoft Office PowerPoint</Application>
  <PresentationFormat>ユーザー設定</PresentationFormat>
  <Paragraphs>113</Paragraphs>
  <Slides>4</Slides>
  <Notes>4</Notes>
  <HiddenSlides>0</HiddenSlides>
  <MMClips>0</MMClips>
  <ScaleCrop>false</ScaleCrop>
  <HeadingPairs>
    <vt:vector size="6" baseType="variant">
      <vt:variant>
        <vt:lpstr>使用されているフォント</vt:lpstr>
      </vt:variant>
      <vt:variant>
        <vt:i4>16</vt:i4>
      </vt:variant>
      <vt:variant>
        <vt:lpstr>テーマ</vt:lpstr>
      </vt:variant>
      <vt:variant>
        <vt:i4>13</vt:i4>
      </vt:variant>
      <vt:variant>
        <vt:lpstr>スライド タイトル</vt:lpstr>
      </vt:variant>
      <vt:variant>
        <vt:i4>4</vt:i4>
      </vt:variant>
    </vt:vector>
  </HeadingPairs>
  <TitlesOfParts>
    <vt:vector size="33" baseType="lpstr">
      <vt:lpstr>HGPｺﾞｼｯｸE</vt:lpstr>
      <vt:lpstr>HGPｺﾞｼｯｸM</vt:lpstr>
      <vt:lpstr>HGP創英角ｺﾞｼｯｸUB</vt:lpstr>
      <vt:lpstr>HG丸ｺﾞｼｯｸM-PRO</vt:lpstr>
      <vt:lpstr>Meiryo UI</vt:lpstr>
      <vt:lpstr>ＭＳ Ｐゴシック</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1914</cp:revision>
  <cp:lastPrinted>2018-01-12T08:13:42Z</cp:lastPrinted>
  <dcterms:created xsi:type="dcterms:W3CDTF">2013-11-01T02:12:51Z</dcterms:created>
  <dcterms:modified xsi:type="dcterms:W3CDTF">2018-05-15T05:49:39Z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