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57" r:id="rId2"/>
    <p:sldId id="258" r:id="rId3"/>
    <p:sldId id="259" r:id="rId4"/>
    <p:sldId id="260" r:id="rId5"/>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2" d="100"/>
          <a:sy n="72" d="100"/>
        </p:scale>
        <p:origin x="31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900729-E40C-4BCA-9410-9D3E3432ED29}" type="datetimeFigureOut">
              <a:rPr kumimoji="1" lang="ja-JP" altLang="en-US" smtClean="0"/>
              <a:t>2018/5/15</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66C6B4-8DA0-45D6-8B70-AA9F46F986DC}" type="slidenum">
              <a:rPr kumimoji="1" lang="ja-JP" altLang="en-US" smtClean="0"/>
              <a:t>‹#›</a:t>
            </a:fld>
            <a:endParaRPr kumimoji="1" lang="ja-JP" altLang="en-US"/>
          </a:p>
        </p:txBody>
      </p:sp>
    </p:spTree>
    <p:extLst>
      <p:ext uri="{BB962C8B-B14F-4D97-AF65-F5344CB8AC3E}">
        <p14:creationId xmlns:p14="http://schemas.microsoft.com/office/powerpoint/2010/main" val="22006784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スライド イメージ プレースホルダー 1"/>
          <p:cNvSpPr>
            <a:spLocks noGrp="1" noRot="1" noChangeAspect="1" noTextEdit="1"/>
          </p:cNvSpPr>
          <p:nvPr>
            <p:ph type="sldImg"/>
          </p:nvPr>
        </p:nvSpPr>
        <p:spPr bwMode="auto">
          <a:xfrm>
            <a:off x="498475" y="828675"/>
            <a:ext cx="5976938" cy="41386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01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69018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300">
                <a:solidFill>
                  <a:schemeClr val="tx1"/>
                </a:solidFill>
                <a:latin typeface="Calibri" panose="020F0502020204030204" pitchFamily="34" charset="0"/>
                <a:ea typeface="ＭＳ Ｐゴシック" panose="020B0600070205080204" pitchFamily="50" charset="-128"/>
              </a:defRPr>
            </a:lvl1pPr>
            <a:lvl2pPr marL="768891" indent="-295728" eaLnBrk="0" hangingPunct="0">
              <a:spcBef>
                <a:spcPct val="30000"/>
              </a:spcBef>
              <a:defRPr kumimoji="1" sz="1300">
                <a:solidFill>
                  <a:schemeClr val="tx1"/>
                </a:solidFill>
                <a:latin typeface="Calibri" panose="020F0502020204030204" pitchFamily="34" charset="0"/>
                <a:ea typeface="ＭＳ Ｐゴシック" panose="020B0600070205080204" pitchFamily="50" charset="-128"/>
              </a:defRPr>
            </a:lvl2pPr>
            <a:lvl3pPr marL="1182910" indent="-236582" eaLnBrk="0" hangingPunct="0">
              <a:spcBef>
                <a:spcPct val="30000"/>
              </a:spcBef>
              <a:defRPr kumimoji="1" sz="1300">
                <a:solidFill>
                  <a:schemeClr val="tx1"/>
                </a:solidFill>
                <a:latin typeface="Calibri" panose="020F0502020204030204" pitchFamily="34" charset="0"/>
                <a:ea typeface="ＭＳ Ｐゴシック" panose="020B0600070205080204" pitchFamily="50" charset="-128"/>
              </a:defRPr>
            </a:lvl3pPr>
            <a:lvl4pPr marL="1656074" indent="-236582" eaLnBrk="0" hangingPunct="0">
              <a:spcBef>
                <a:spcPct val="30000"/>
              </a:spcBef>
              <a:defRPr kumimoji="1" sz="1300">
                <a:solidFill>
                  <a:schemeClr val="tx1"/>
                </a:solidFill>
                <a:latin typeface="Calibri" panose="020F0502020204030204" pitchFamily="34" charset="0"/>
                <a:ea typeface="ＭＳ Ｐゴシック" panose="020B0600070205080204" pitchFamily="50" charset="-128"/>
              </a:defRPr>
            </a:lvl4pPr>
            <a:lvl5pPr marL="2129239" indent="-236582" eaLnBrk="0" hangingPunct="0">
              <a:spcBef>
                <a:spcPct val="30000"/>
              </a:spcBef>
              <a:defRPr kumimoji="1" sz="1300">
                <a:solidFill>
                  <a:schemeClr val="tx1"/>
                </a:solidFill>
                <a:latin typeface="Calibri" panose="020F0502020204030204" pitchFamily="34" charset="0"/>
                <a:ea typeface="ＭＳ Ｐゴシック" panose="020B0600070205080204" pitchFamily="50" charset="-128"/>
              </a:defRPr>
            </a:lvl5pPr>
            <a:lvl6pPr marL="2602403" indent="-236582" eaLnBrk="0" fontAlgn="base" hangingPunct="0">
              <a:spcBef>
                <a:spcPct val="30000"/>
              </a:spcBef>
              <a:spcAft>
                <a:spcPct val="0"/>
              </a:spcAft>
              <a:defRPr kumimoji="1" sz="1300">
                <a:solidFill>
                  <a:schemeClr val="tx1"/>
                </a:solidFill>
                <a:latin typeface="Calibri" panose="020F0502020204030204" pitchFamily="34" charset="0"/>
                <a:ea typeface="ＭＳ Ｐゴシック" panose="020B0600070205080204" pitchFamily="50" charset="-128"/>
              </a:defRPr>
            </a:lvl6pPr>
            <a:lvl7pPr marL="3075567" indent="-236582" eaLnBrk="0" fontAlgn="base" hangingPunct="0">
              <a:spcBef>
                <a:spcPct val="30000"/>
              </a:spcBef>
              <a:spcAft>
                <a:spcPct val="0"/>
              </a:spcAft>
              <a:defRPr kumimoji="1" sz="1300">
                <a:solidFill>
                  <a:schemeClr val="tx1"/>
                </a:solidFill>
                <a:latin typeface="Calibri" panose="020F0502020204030204" pitchFamily="34" charset="0"/>
                <a:ea typeface="ＭＳ Ｐゴシック" panose="020B0600070205080204" pitchFamily="50" charset="-128"/>
              </a:defRPr>
            </a:lvl7pPr>
            <a:lvl8pPr marL="3548731" indent="-236582" eaLnBrk="0" fontAlgn="base" hangingPunct="0">
              <a:spcBef>
                <a:spcPct val="30000"/>
              </a:spcBef>
              <a:spcAft>
                <a:spcPct val="0"/>
              </a:spcAft>
              <a:defRPr kumimoji="1" sz="1300">
                <a:solidFill>
                  <a:schemeClr val="tx1"/>
                </a:solidFill>
                <a:latin typeface="Calibri" panose="020F0502020204030204" pitchFamily="34" charset="0"/>
                <a:ea typeface="ＭＳ Ｐゴシック" panose="020B0600070205080204" pitchFamily="50" charset="-128"/>
              </a:defRPr>
            </a:lvl8pPr>
            <a:lvl9pPr marL="4021895" indent="-236582" eaLnBrk="0" fontAlgn="base" hangingPunct="0">
              <a:spcBef>
                <a:spcPct val="30000"/>
              </a:spcBef>
              <a:spcAft>
                <a:spcPct val="0"/>
              </a:spcAft>
              <a:defRPr kumimoji="1" sz="1300">
                <a:solidFill>
                  <a:schemeClr val="tx1"/>
                </a:solidFill>
                <a:latin typeface="Calibri" panose="020F0502020204030204" pitchFamily="34" charset="0"/>
                <a:ea typeface="ＭＳ Ｐゴシック" panose="020B0600070205080204" pitchFamily="50" charset="-128"/>
              </a:defRPr>
            </a:lvl9pPr>
          </a:lstStyle>
          <a:p>
            <a:pPr defTabSz="946329" eaLnBrk="1" fontAlgn="base" hangingPunct="1">
              <a:spcBef>
                <a:spcPct val="0"/>
              </a:spcBef>
              <a:spcAft>
                <a:spcPct val="0"/>
              </a:spcAft>
              <a:defRPr/>
            </a:pPr>
            <a:fld id="{763713DB-C849-48CA-B896-D964230A8206}" type="slidenum">
              <a:rPr lang="ja-JP" altLang="en-US">
                <a:solidFill>
                  <a:srgbClr val="000000"/>
                </a:solidFill>
                <a:latin typeface="Cambria" panose="02040503050406030204" pitchFamily="18" charset="0"/>
                <a:ea typeface="メイリオ" panose="020B0604030504040204" pitchFamily="50" charset="-128"/>
              </a:rPr>
              <a:pPr defTabSz="946329" eaLnBrk="1" fontAlgn="base" hangingPunct="1">
                <a:spcBef>
                  <a:spcPct val="0"/>
                </a:spcBef>
                <a:spcAft>
                  <a:spcPct val="0"/>
                </a:spcAft>
                <a:defRPr/>
              </a:pPr>
              <a:t>1</a:t>
            </a:fld>
            <a:endParaRPr lang="ja-JP" altLang="en-US">
              <a:solidFill>
                <a:srgbClr val="000000"/>
              </a:solidFill>
              <a:latin typeface="Cambria" panose="02040503050406030204" pitchFamily="18" charset="0"/>
              <a:ea typeface="メイリオ" panose="020B0604030504040204" pitchFamily="50" charset="-128"/>
            </a:endParaRPr>
          </a:p>
        </p:txBody>
      </p:sp>
    </p:spTree>
    <p:extLst>
      <p:ext uri="{BB962C8B-B14F-4D97-AF65-F5344CB8AC3E}">
        <p14:creationId xmlns:p14="http://schemas.microsoft.com/office/powerpoint/2010/main" val="1085699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46329">
              <a:defRPr/>
            </a:pPr>
            <a:fld id="{35FF716C-7C63-4423-90B8-168BB37A3B9D}" type="slidenum">
              <a:rPr kumimoji="0" lang="ja-JP" altLang="en-US" sz="1900" kern="0">
                <a:solidFill>
                  <a:sysClr val="windowText" lastClr="000000"/>
                </a:solidFill>
              </a:rPr>
              <a:pPr defTabSz="946329">
                <a:defRPr/>
              </a:pPr>
              <a:t>2</a:t>
            </a:fld>
            <a:endParaRPr kumimoji="0" lang="ja-JP" altLang="en-US" sz="1900" kern="0">
              <a:solidFill>
                <a:sysClr val="windowText" lastClr="000000"/>
              </a:solidFill>
            </a:endParaRPr>
          </a:p>
        </p:txBody>
      </p:sp>
    </p:spTree>
    <p:extLst>
      <p:ext uri="{BB962C8B-B14F-4D97-AF65-F5344CB8AC3E}">
        <p14:creationId xmlns:p14="http://schemas.microsoft.com/office/powerpoint/2010/main" val="316987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46329">
              <a:defRPr/>
            </a:pPr>
            <a:fld id="{35FF716C-7C63-4423-90B8-168BB37A3B9D}" type="slidenum">
              <a:rPr kumimoji="0" lang="ja-JP" altLang="en-US" sz="1900" kern="0">
                <a:solidFill>
                  <a:sysClr val="windowText" lastClr="000000"/>
                </a:solidFill>
              </a:rPr>
              <a:pPr defTabSz="946329">
                <a:defRPr/>
              </a:pPr>
              <a:t>3</a:t>
            </a:fld>
            <a:endParaRPr kumimoji="0" lang="ja-JP" altLang="en-US" sz="1900" kern="0">
              <a:solidFill>
                <a:sysClr val="windowText" lastClr="000000"/>
              </a:solidFill>
            </a:endParaRPr>
          </a:p>
        </p:txBody>
      </p:sp>
    </p:spTree>
    <p:extLst>
      <p:ext uri="{BB962C8B-B14F-4D97-AF65-F5344CB8AC3E}">
        <p14:creationId xmlns:p14="http://schemas.microsoft.com/office/powerpoint/2010/main" val="1152223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46329">
              <a:defRPr/>
            </a:pPr>
            <a:fld id="{35FF716C-7C63-4423-90B8-168BB37A3B9D}" type="slidenum">
              <a:rPr kumimoji="0" lang="ja-JP" altLang="en-US" sz="1900" kern="0">
                <a:solidFill>
                  <a:sysClr val="windowText" lastClr="000000"/>
                </a:solidFill>
              </a:rPr>
              <a:pPr defTabSz="946329">
                <a:defRPr/>
              </a:pPr>
              <a:t>4</a:t>
            </a:fld>
            <a:endParaRPr kumimoji="0" lang="ja-JP" altLang="en-US" sz="1900" kern="0" dirty="0">
              <a:solidFill>
                <a:sysClr val="windowText" lastClr="000000"/>
              </a:solidFill>
            </a:endParaRPr>
          </a:p>
        </p:txBody>
      </p:sp>
    </p:spTree>
    <p:extLst>
      <p:ext uri="{BB962C8B-B14F-4D97-AF65-F5344CB8AC3E}">
        <p14:creationId xmlns:p14="http://schemas.microsoft.com/office/powerpoint/2010/main" val="4175370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D7C3D9C-F1DD-4146-8F68-FF5486CACEAA}" type="datetimeFigureOut">
              <a:rPr kumimoji="1" lang="ja-JP" altLang="en-US" smtClean="0"/>
              <a:t>2018/5/15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A27B6C9-F03B-4BAC-82BF-D769C71A367F}" type="slidenum">
              <a:rPr kumimoji="1" lang="ja-JP" altLang="en-US" smtClean="0"/>
              <a:t>‹#›</a:t>
            </a:fld>
            <a:endParaRPr kumimoji="1" lang="ja-JP" altLang="en-US"/>
          </a:p>
        </p:txBody>
      </p:sp>
    </p:spTree>
    <p:extLst>
      <p:ext uri="{BB962C8B-B14F-4D97-AF65-F5344CB8AC3E}">
        <p14:creationId xmlns:p14="http://schemas.microsoft.com/office/powerpoint/2010/main" val="4102780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D7C3D9C-F1DD-4146-8F68-FF5486CACEAA}" type="datetimeFigureOut">
              <a:rPr kumimoji="1" lang="ja-JP" altLang="en-US" smtClean="0"/>
              <a:t>2018/5/15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A27B6C9-F03B-4BAC-82BF-D769C71A367F}" type="slidenum">
              <a:rPr kumimoji="1" lang="ja-JP" altLang="en-US" smtClean="0"/>
              <a:t>‹#›</a:t>
            </a:fld>
            <a:endParaRPr kumimoji="1" lang="ja-JP" altLang="en-US"/>
          </a:p>
        </p:txBody>
      </p:sp>
    </p:spTree>
    <p:extLst>
      <p:ext uri="{BB962C8B-B14F-4D97-AF65-F5344CB8AC3E}">
        <p14:creationId xmlns:p14="http://schemas.microsoft.com/office/powerpoint/2010/main" val="3887605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D7C3D9C-F1DD-4146-8F68-FF5486CACEAA}" type="datetimeFigureOut">
              <a:rPr kumimoji="1" lang="ja-JP" altLang="en-US" smtClean="0"/>
              <a:t>2018/5/15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A27B6C9-F03B-4BAC-82BF-D769C71A367F}" type="slidenum">
              <a:rPr kumimoji="1" lang="ja-JP" altLang="en-US" smtClean="0"/>
              <a:t>‹#›</a:t>
            </a:fld>
            <a:endParaRPr kumimoji="1" lang="ja-JP" altLang="en-US"/>
          </a:p>
        </p:txBody>
      </p:sp>
    </p:spTree>
    <p:extLst>
      <p:ext uri="{BB962C8B-B14F-4D97-AF65-F5344CB8AC3E}">
        <p14:creationId xmlns:p14="http://schemas.microsoft.com/office/powerpoint/2010/main" val="3840167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D7C3D9C-F1DD-4146-8F68-FF5486CACEAA}" type="datetimeFigureOut">
              <a:rPr kumimoji="1" lang="ja-JP" altLang="en-US" smtClean="0"/>
              <a:t>2018/5/15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A27B6C9-F03B-4BAC-82BF-D769C71A367F}" type="slidenum">
              <a:rPr kumimoji="1" lang="ja-JP" altLang="en-US" smtClean="0"/>
              <a:t>‹#›</a:t>
            </a:fld>
            <a:endParaRPr kumimoji="1" lang="ja-JP" altLang="en-US"/>
          </a:p>
        </p:txBody>
      </p:sp>
    </p:spTree>
    <p:extLst>
      <p:ext uri="{BB962C8B-B14F-4D97-AF65-F5344CB8AC3E}">
        <p14:creationId xmlns:p14="http://schemas.microsoft.com/office/powerpoint/2010/main" val="2929661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D7C3D9C-F1DD-4146-8F68-FF5486CACEAA}" type="datetimeFigureOut">
              <a:rPr kumimoji="1" lang="ja-JP" altLang="en-US" smtClean="0"/>
              <a:t>2018/5/15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A27B6C9-F03B-4BAC-82BF-D769C71A367F}" type="slidenum">
              <a:rPr kumimoji="1" lang="ja-JP" altLang="en-US" smtClean="0"/>
              <a:t>‹#›</a:t>
            </a:fld>
            <a:endParaRPr kumimoji="1" lang="ja-JP" altLang="en-US"/>
          </a:p>
        </p:txBody>
      </p:sp>
    </p:spTree>
    <p:extLst>
      <p:ext uri="{BB962C8B-B14F-4D97-AF65-F5344CB8AC3E}">
        <p14:creationId xmlns:p14="http://schemas.microsoft.com/office/powerpoint/2010/main" val="2960482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D7C3D9C-F1DD-4146-8F68-FF5486CACEAA}" type="datetimeFigureOut">
              <a:rPr kumimoji="1" lang="ja-JP" altLang="en-US" smtClean="0"/>
              <a:t>2018/5/15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A27B6C9-F03B-4BAC-82BF-D769C71A367F}" type="slidenum">
              <a:rPr kumimoji="1" lang="ja-JP" altLang="en-US" smtClean="0"/>
              <a:t>‹#›</a:t>
            </a:fld>
            <a:endParaRPr kumimoji="1" lang="ja-JP" altLang="en-US"/>
          </a:p>
        </p:txBody>
      </p:sp>
    </p:spTree>
    <p:extLst>
      <p:ext uri="{BB962C8B-B14F-4D97-AF65-F5344CB8AC3E}">
        <p14:creationId xmlns:p14="http://schemas.microsoft.com/office/powerpoint/2010/main" val="734597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D7C3D9C-F1DD-4146-8F68-FF5486CACEAA}" type="datetimeFigureOut">
              <a:rPr kumimoji="1" lang="ja-JP" altLang="en-US" smtClean="0"/>
              <a:t>2018/5/15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A27B6C9-F03B-4BAC-82BF-D769C71A367F}" type="slidenum">
              <a:rPr kumimoji="1" lang="ja-JP" altLang="en-US" smtClean="0"/>
              <a:t>‹#›</a:t>
            </a:fld>
            <a:endParaRPr kumimoji="1" lang="ja-JP" altLang="en-US"/>
          </a:p>
        </p:txBody>
      </p:sp>
    </p:spTree>
    <p:extLst>
      <p:ext uri="{BB962C8B-B14F-4D97-AF65-F5344CB8AC3E}">
        <p14:creationId xmlns:p14="http://schemas.microsoft.com/office/powerpoint/2010/main" val="2531693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D7C3D9C-F1DD-4146-8F68-FF5486CACEAA}" type="datetimeFigureOut">
              <a:rPr kumimoji="1" lang="ja-JP" altLang="en-US" smtClean="0"/>
              <a:t>2018/5/15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A27B6C9-F03B-4BAC-82BF-D769C71A367F}" type="slidenum">
              <a:rPr kumimoji="1" lang="ja-JP" altLang="en-US" smtClean="0"/>
              <a:t>‹#›</a:t>
            </a:fld>
            <a:endParaRPr kumimoji="1" lang="ja-JP" altLang="en-US"/>
          </a:p>
        </p:txBody>
      </p:sp>
    </p:spTree>
    <p:extLst>
      <p:ext uri="{BB962C8B-B14F-4D97-AF65-F5344CB8AC3E}">
        <p14:creationId xmlns:p14="http://schemas.microsoft.com/office/powerpoint/2010/main" val="973998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7C3D9C-F1DD-4146-8F68-FF5486CACEAA}" type="datetimeFigureOut">
              <a:rPr kumimoji="1" lang="ja-JP" altLang="en-US" smtClean="0"/>
              <a:t>2018/5/15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A27B6C9-F03B-4BAC-82BF-D769C71A367F}" type="slidenum">
              <a:rPr kumimoji="1" lang="ja-JP" altLang="en-US" smtClean="0"/>
              <a:t>‹#›</a:t>
            </a:fld>
            <a:endParaRPr kumimoji="1" lang="ja-JP" altLang="en-US"/>
          </a:p>
        </p:txBody>
      </p:sp>
    </p:spTree>
    <p:extLst>
      <p:ext uri="{BB962C8B-B14F-4D97-AF65-F5344CB8AC3E}">
        <p14:creationId xmlns:p14="http://schemas.microsoft.com/office/powerpoint/2010/main" val="472045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D7C3D9C-F1DD-4146-8F68-FF5486CACEAA}" type="datetimeFigureOut">
              <a:rPr kumimoji="1" lang="ja-JP" altLang="en-US" smtClean="0"/>
              <a:t>2018/5/15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A27B6C9-F03B-4BAC-82BF-D769C71A367F}" type="slidenum">
              <a:rPr kumimoji="1" lang="ja-JP" altLang="en-US" smtClean="0"/>
              <a:t>‹#›</a:t>
            </a:fld>
            <a:endParaRPr kumimoji="1" lang="ja-JP" altLang="en-US"/>
          </a:p>
        </p:txBody>
      </p:sp>
    </p:spTree>
    <p:extLst>
      <p:ext uri="{BB962C8B-B14F-4D97-AF65-F5344CB8AC3E}">
        <p14:creationId xmlns:p14="http://schemas.microsoft.com/office/powerpoint/2010/main" val="4106516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D7C3D9C-F1DD-4146-8F68-FF5486CACEAA}" type="datetimeFigureOut">
              <a:rPr kumimoji="1" lang="ja-JP" altLang="en-US" smtClean="0"/>
              <a:t>2018/5/15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A27B6C9-F03B-4BAC-82BF-D769C71A367F}" type="slidenum">
              <a:rPr kumimoji="1" lang="ja-JP" altLang="en-US" smtClean="0"/>
              <a:t>‹#›</a:t>
            </a:fld>
            <a:endParaRPr kumimoji="1" lang="ja-JP" altLang="en-US"/>
          </a:p>
        </p:txBody>
      </p:sp>
    </p:spTree>
    <p:extLst>
      <p:ext uri="{BB962C8B-B14F-4D97-AF65-F5344CB8AC3E}">
        <p14:creationId xmlns:p14="http://schemas.microsoft.com/office/powerpoint/2010/main" val="1973151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7C3D9C-F1DD-4146-8F68-FF5486CACEAA}" type="datetimeFigureOut">
              <a:rPr kumimoji="1" lang="ja-JP" altLang="en-US" smtClean="0"/>
              <a:t>2018/5/15</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27B6C9-F03B-4BAC-82BF-D769C71A367F}" type="slidenum">
              <a:rPr kumimoji="1" lang="ja-JP" altLang="en-US" smtClean="0"/>
              <a:t>‹#›</a:t>
            </a:fld>
            <a:endParaRPr kumimoji="1" lang="ja-JP" altLang="en-US"/>
          </a:p>
        </p:txBody>
      </p:sp>
    </p:spTree>
    <p:extLst>
      <p:ext uri="{BB962C8B-B14F-4D97-AF65-F5344CB8AC3E}">
        <p14:creationId xmlns:p14="http://schemas.microsoft.com/office/powerpoint/2010/main" val="3695269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タイトル 1"/>
          <p:cNvSpPr txBox="1">
            <a:spLocks/>
          </p:cNvSpPr>
          <p:nvPr/>
        </p:nvSpPr>
        <p:spPr bwMode="auto">
          <a:xfrm>
            <a:off x="112152" y="870263"/>
            <a:ext cx="9902825" cy="545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kumimoji="1" sz="4650" b="1">
                <a:solidFill>
                  <a:schemeClr val="tx1"/>
                </a:solidFill>
                <a:latin typeface="+mj-ea"/>
                <a:ea typeface="+mj-ea"/>
                <a:cs typeface="メイリオ" pitchFamily="50" charset="-128"/>
              </a:defRPr>
            </a:lvl1pPr>
            <a:lvl2pPr algn="l" rtl="0" eaLnBrk="1" fontAlgn="base" hangingPunct="1">
              <a:spcBef>
                <a:spcPct val="0"/>
              </a:spcBef>
              <a:spcAft>
                <a:spcPct val="0"/>
              </a:spcAft>
              <a:defRPr kumimoji="1" sz="2584">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584">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584">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584">
                <a:solidFill>
                  <a:schemeClr val="tx2"/>
                </a:solidFill>
                <a:latin typeface="Arial" charset="0"/>
                <a:ea typeface="HGPｺﾞｼｯｸE" pitchFamily="50" charset="-128"/>
              </a:defRPr>
            </a:lvl5pPr>
            <a:lvl6pPr marL="590845" algn="l" rtl="0" eaLnBrk="1" fontAlgn="base" hangingPunct="1">
              <a:spcBef>
                <a:spcPct val="0"/>
              </a:spcBef>
              <a:spcAft>
                <a:spcPct val="0"/>
              </a:spcAft>
              <a:defRPr kumimoji="1" sz="2584">
                <a:solidFill>
                  <a:schemeClr val="tx2"/>
                </a:solidFill>
                <a:latin typeface="Arial" charset="0"/>
                <a:ea typeface="HGPｺﾞｼｯｸE" pitchFamily="50" charset="-128"/>
              </a:defRPr>
            </a:lvl6pPr>
            <a:lvl7pPr marL="1181691" algn="l" rtl="0" eaLnBrk="1" fontAlgn="base" hangingPunct="1">
              <a:spcBef>
                <a:spcPct val="0"/>
              </a:spcBef>
              <a:spcAft>
                <a:spcPct val="0"/>
              </a:spcAft>
              <a:defRPr kumimoji="1" sz="2584">
                <a:solidFill>
                  <a:schemeClr val="tx2"/>
                </a:solidFill>
                <a:latin typeface="Arial" charset="0"/>
                <a:ea typeface="HGPｺﾞｼｯｸE" pitchFamily="50" charset="-128"/>
              </a:defRPr>
            </a:lvl7pPr>
            <a:lvl8pPr marL="1772536" algn="l" rtl="0" eaLnBrk="1" fontAlgn="base" hangingPunct="1">
              <a:spcBef>
                <a:spcPct val="0"/>
              </a:spcBef>
              <a:spcAft>
                <a:spcPct val="0"/>
              </a:spcAft>
              <a:defRPr kumimoji="1" sz="2584">
                <a:solidFill>
                  <a:schemeClr val="tx2"/>
                </a:solidFill>
                <a:latin typeface="Arial" charset="0"/>
                <a:ea typeface="HGPｺﾞｼｯｸE" pitchFamily="50" charset="-128"/>
              </a:defRPr>
            </a:lvl8pPr>
            <a:lvl9pPr marL="2363380" algn="l" rtl="0" eaLnBrk="1" fontAlgn="base" hangingPunct="1">
              <a:spcBef>
                <a:spcPct val="0"/>
              </a:spcBef>
              <a:spcAft>
                <a:spcPct val="0"/>
              </a:spcAft>
              <a:defRPr kumimoji="1" sz="2584">
                <a:solidFill>
                  <a:schemeClr val="tx2"/>
                </a:solidFill>
                <a:latin typeface="Arial" charset="0"/>
                <a:ea typeface="HGPｺﾞｼｯｸE" pitchFamily="50" charset="-128"/>
              </a:defRPr>
            </a:lvl9pPr>
          </a:lstStyle>
          <a:p>
            <a:pPr>
              <a:defRPr/>
            </a:pPr>
            <a:r>
              <a:rPr lang="ja-JP" altLang="en-US" sz="2400" kern="0" dirty="0">
                <a:solidFill>
                  <a:sysClr val="windowText" lastClr="000000"/>
                </a:solidFill>
                <a:latin typeface="メイリオ" panose="020B0604030504040204" pitchFamily="50" charset="-128"/>
                <a:ea typeface="メイリオ" panose="020B0604030504040204" pitchFamily="50" charset="-128"/>
              </a:rPr>
              <a:t>事業拡大ステップ</a:t>
            </a:r>
            <a:r>
              <a:rPr kumimoji="0" lang="ja-JP" altLang="en-US" sz="2400" kern="0" dirty="0">
                <a:solidFill>
                  <a:sysClr val="windowText" lastClr="000000"/>
                </a:solidFill>
                <a:latin typeface="メイリオ" panose="020B0604030504040204" pitchFamily="50" charset="-128"/>
                <a:ea typeface="メイリオ" panose="020B0604030504040204" pitchFamily="50" charset="-128"/>
              </a:rPr>
              <a:t>①</a:t>
            </a:r>
            <a:r>
              <a:rPr kumimoji="0" lang="ja-JP" altLang="ja-JP" sz="2400" kern="0" dirty="0">
                <a:solidFill>
                  <a:sysClr val="windowText" lastClr="000000"/>
                </a:solidFill>
                <a:latin typeface="メイリオ" panose="020B0604030504040204" pitchFamily="50" charset="-128"/>
                <a:ea typeface="メイリオ" panose="020B0604030504040204" pitchFamily="50" charset="-128"/>
              </a:rPr>
              <a:t>まず手元</a:t>
            </a:r>
            <a:r>
              <a:rPr kumimoji="0" lang="ja-JP" altLang="en-US" sz="2400" kern="0" dirty="0">
                <a:solidFill>
                  <a:sysClr val="windowText" lastClr="000000"/>
                </a:solidFill>
                <a:latin typeface="メイリオ" panose="020B0604030504040204" pitchFamily="50" charset="-128"/>
                <a:ea typeface="メイリオ" panose="020B0604030504040204" pitchFamily="50" charset="-128"/>
              </a:rPr>
              <a:t>の</a:t>
            </a:r>
            <a:r>
              <a:rPr kumimoji="0" lang="ja-JP" altLang="ja-JP" sz="2400" kern="0" dirty="0">
                <a:solidFill>
                  <a:sysClr val="windowText" lastClr="000000"/>
                </a:solidFill>
                <a:latin typeface="メイリオ" panose="020B0604030504040204" pitchFamily="50" charset="-128"/>
                <a:ea typeface="メイリオ" panose="020B0604030504040204" pitchFamily="50" charset="-128"/>
              </a:rPr>
              <a:t>エネルギー源</a:t>
            </a:r>
            <a:endParaRPr lang="ja-JP" altLang="en-US" sz="2400" kern="0" dirty="0">
              <a:solidFill>
                <a:sysClr val="windowText" lastClr="000000"/>
              </a:solidFill>
              <a:latin typeface="メイリオ" panose="020B0604030504040204" pitchFamily="50" charset="-128"/>
              <a:ea typeface="メイリオ" panose="020B0604030504040204" pitchFamily="50" charset="-128"/>
            </a:endParaRPr>
          </a:p>
        </p:txBody>
      </p:sp>
      <p:sp>
        <p:nvSpPr>
          <p:cNvPr id="37" name="事業番号"/>
          <p:cNvSpPr/>
          <p:nvPr/>
        </p:nvSpPr>
        <p:spPr>
          <a:xfrm>
            <a:off x="848545" y="505551"/>
            <a:ext cx="1826124" cy="33662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b="1"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施策番号：</a:t>
            </a:r>
            <a:r>
              <a:rPr kumimoji="0" lang="en-US" altLang="ja-JP" b="1"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39</a:t>
            </a:r>
            <a:endParaRPr lang="ja-JP" altLang="en-US" b="1"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テキスト プレースホルダー 2"/>
          <p:cNvSpPr txBox="1">
            <a:spLocks/>
          </p:cNvSpPr>
          <p:nvPr/>
        </p:nvSpPr>
        <p:spPr bwMode="auto">
          <a:xfrm>
            <a:off x="118654" y="1315506"/>
            <a:ext cx="9668703" cy="830997"/>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a:extLst/>
        </p:spPr>
        <p:txBody>
          <a:bodyPr vert="horz" wrap="square" lIns="91440" tIns="45720" rIns="91440" bIns="45720" numCol="1" anchor="t" anchorCtr="0" compatLnSpc="1">
            <a:prstTxWarp prst="textNoShape">
              <a:avLst/>
            </a:prstTxWarp>
            <a:spAutoFit/>
          </a:bodyPr>
          <a:lstStyle>
            <a:lvl1pPr marL="443134" indent="-443134" algn="l" rtl="0" eaLnBrk="1" fontAlgn="base" hangingPunct="1">
              <a:spcBef>
                <a:spcPct val="20000"/>
              </a:spcBef>
              <a:spcAft>
                <a:spcPct val="0"/>
              </a:spcAft>
              <a:defRPr kumimoji="0" lang="ja-JP" altLang="en-US" sz="2800" b="0" i="0" u="none" strike="noStrike" kern="0" cap="none" spc="0" normalizeH="0" baseline="0" dirty="0" smtClean="0">
                <a:ln>
                  <a:noFill/>
                </a:ln>
                <a:solidFill>
                  <a:prstClr val="black"/>
                </a:solidFill>
                <a:effectLst/>
                <a:uLnTx/>
                <a:uFillTx/>
                <a:latin typeface="+mn-lt"/>
                <a:ea typeface="+mn-ea"/>
                <a:cs typeface="+mn-cs"/>
              </a:defRPr>
            </a:lvl1pPr>
            <a:lvl2pPr marL="576485" indent="-227722" algn="l" rtl="0" eaLnBrk="1" fontAlgn="base" hangingPunct="1">
              <a:lnSpc>
                <a:spcPct val="110000"/>
              </a:lnSpc>
              <a:spcBef>
                <a:spcPct val="0"/>
              </a:spcBef>
              <a:spcAft>
                <a:spcPct val="0"/>
              </a:spcAft>
              <a:buChar char="–"/>
              <a:defRPr kumimoji="1" lang="ja-JP" altLang="en-US" sz="2520" kern="1200" dirty="0" smtClean="0">
                <a:solidFill>
                  <a:schemeClr val="tx1"/>
                </a:solidFill>
                <a:latin typeface="+mn-lt"/>
                <a:ea typeface="+mn-ea"/>
                <a:cs typeface="+mn-cs"/>
              </a:defRPr>
            </a:lvl2pPr>
            <a:lvl3pPr marL="1044238" indent="-235928" algn="l" rtl="0" eaLnBrk="1" fontAlgn="base" hangingPunct="1">
              <a:lnSpc>
                <a:spcPct val="110000"/>
              </a:lnSpc>
              <a:spcBef>
                <a:spcPct val="0"/>
              </a:spcBef>
              <a:spcAft>
                <a:spcPct val="0"/>
              </a:spcAft>
              <a:buChar char="•"/>
              <a:defRPr kumimoji="1" sz="2068">
                <a:solidFill>
                  <a:schemeClr val="tx1"/>
                </a:solidFill>
                <a:latin typeface="Times New Roman" pitchFamily="18" charset="0"/>
                <a:ea typeface="+mn-ea"/>
              </a:defRPr>
            </a:lvl3pPr>
            <a:lvl4pPr marL="1503784" indent="-227722" algn="l" rtl="0" eaLnBrk="1" fontAlgn="base" hangingPunct="1">
              <a:lnSpc>
                <a:spcPct val="110000"/>
              </a:lnSpc>
              <a:spcBef>
                <a:spcPct val="0"/>
              </a:spcBef>
              <a:spcAft>
                <a:spcPct val="0"/>
              </a:spcAft>
              <a:buFont typeface="Arial" charset="0"/>
              <a:buChar char="»"/>
              <a:defRPr kumimoji="1" sz="2068">
                <a:solidFill>
                  <a:schemeClr val="tx1"/>
                </a:solidFill>
                <a:latin typeface="Times New Roman" pitchFamily="18" charset="0"/>
                <a:ea typeface="+mn-ea"/>
              </a:defRPr>
            </a:lvl4pPr>
            <a:lvl5pPr marL="1971536" indent="-235928" algn="l" rtl="0" eaLnBrk="1" fontAlgn="base" hangingPunct="1">
              <a:lnSpc>
                <a:spcPct val="110000"/>
              </a:lnSpc>
              <a:spcBef>
                <a:spcPct val="0"/>
              </a:spcBef>
              <a:spcAft>
                <a:spcPct val="0"/>
              </a:spcAft>
              <a:buFont typeface="Wingdings" pitchFamily="2" charset="2"/>
              <a:buChar char="w"/>
              <a:defRPr kumimoji="1" sz="2068">
                <a:solidFill>
                  <a:schemeClr val="tx1"/>
                </a:solidFill>
                <a:latin typeface="Times New Roman" pitchFamily="18" charset="0"/>
                <a:ea typeface="+mn-ea"/>
              </a:defRPr>
            </a:lvl5pPr>
            <a:lvl6pPr marL="2562381" indent="-235928" algn="l" rtl="0" eaLnBrk="1" fontAlgn="base" hangingPunct="1">
              <a:lnSpc>
                <a:spcPct val="110000"/>
              </a:lnSpc>
              <a:spcBef>
                <a:spcPct val="0"/>
              </a:spcBef>
              <a:spcAft>
                <a:spcPct val="0"/>
              </a:spcAft>
              <a:buFont typeface="Wingdings" pitchFamily="2" charset="2"/>
              <a:buChar char="w"/>
              <a:defRPr kumimoji="1" sz="2068">
                <a:solidFill>
                  <a:schemeClr val="tx1"/>
                </a:solidFill>
                <a:latin typeface="Times New Roman" pitchFamily="18" charset="0"/>
                <a:ea typeface="+mn-ea"/>
              </a:defRPr>
            </a:lvl6pPr>
            <a:lvl7pPr marL="3153226" indent="-235928" algn="l" rtl="0" eaLnBrk="1" fontAlgn="base" hangingPunct="1">
              <a:lnSpc>
                <a:spcPct val="110000"/>
              </a:lnSpc>
              <a:spcBef>
                <a:spcPct val="0"/>
              </a:spcBef>
              <a:spcAft>
                <a:spcPct val="0"/>
              </a:spcAft>
              <a:buFont typeface="Wingdings" pitchFamily="2" charset="2"/>
              <a:buChar char="w"/>
              <a:defRPr kumimoji="1" sz="2068">
                <a:solidFill>
                  <a:schemeClr val="tx1"/>
                </a:solidFill>
                <a:latin typeface="Times New Roman" pitchFamily="18" charset="0"/>
                <a:ea typeface="+mn-ea"/>
              </a:defRPr>
            </a:lvl7pPr>
            <a:lvl8pPr marL="3744072" indent="-235928" algn="l" rtl="0" eaLnBrk="1" fontAlgn="base" hangingPunct="1">
              <a:lnSpc>
                <a:spcPct val="110000"/>
              </a:lnSpc>
              <a:spcBef>
                <a:spcPct val="0"/>
              </a:spcBef>
              <a:spcAft>
                <a:spcPct val="0"/>
              </a:spcAft>
              <a:buFont typeface="Wingdings" pitchFamily="2" charset="2"/>
              <a:buChar char="w"/>
              <a:defRPr kumimoji="1" sz="2068">
                <a:solidFill>
                  <a:schemeClr val="tx1"/>
                </a:solidFill>
                <a:latin typeface="Times New Roman" pitchFamily="18" charset="0"/>
                <a:ea typeface="+mn-ea"/>
              </a:defRPr>
            </a:lvl8pPr>
            <a:lvl9pPr marL="4334917" indent="-235928" algn="l" rtl="0" eaLnBrk="1" fontAlgn="base" hangingPunct="1">
              <a:lnSpc>
                <a:spcPct val="110000"/>
              </a:lnSpc>
              <a:spcBef>
                <a:spcPct val="0"/>
              </a:spcBef>
              <a:spcAft>
                <a:spcPct val="0"/>
              </a:spcAft>
              <a:buFont typeface="Wingdings" pitchFamily="2" charset="2"/>
              <a:buChar char="w"/>
              <a:defRPr kumimoji="1" sz="2068">
                <a:solidFill>
                  <a:schemeClr val="tx1"/>
                </a:solidFill>
                <a:latin typeface="Times New Roman" pitchFamily="18" charset="0"/>
                <a:ea typeface="+mn-ea"/>
              </a:defRPr>
            </a:lvl9pPr>
          </a:lstStyle>
          <a:p>
            <a:pPr marL="457189" indent="-457189" defTabSz="685783">
              <a:spcBef>
                <a:spcPts val="600"/>
              </a:spcBef>
              <a:buClr>
                <a:sysClr val="windowText" lastClr="000000"/>
              </a:buClr>
              <a:buFont typeface="Wingdings" panose="05000000000000000000" pitchFamily="2" charset="2"/>
              <a:buChar char="n"/>
              <a:defRPr/>
            </a:pP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庁舎の屋根置き</a:t>
            </a:r>
            <a:r>
              <a:rPr lang="en-US" altLang="ja-JP"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PV</a:t>
            </a:r>
            <a:r>
              <a:rPr lang="ja-JP" altLang="en-US" sz="1600" dirty="0" err="1">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GND</a:t>
            </a: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基金で設置した蓄電池、廃棄物処理施設、公営水力、公営水道の小水力など、すぐに利用可能な公共の資源や常時バックアップなどの補助電源を利用するとともに、電力負荷率（</a:t>
            </a:r>
            <a:r>
              <a:rPr lang="en-US" altLang="ja-JP"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6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日の電力需要の変動具合）の低い自治体施設で需要を安定的に確保して、事業性を確保。</a:t>
            </a:r>
          </a:p>
        </p:txBody>
      </p:sp>
      <p:pic>
        <p:nvPicPr>
          <p:cNvPr id="26" name="図 2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4493" y="2636916"/>
            <a:ext cx="4321905" cy="2658891"/>
          </a:xfrm>
          <a:prstGeom prst="rect">
            <a:avLst/>
          </a:prstGeom>
        </p:spPr>
      </p:pic>
      <p:sp>
        <p:nvSpPr>
          <p:cNvPr id="27" name="正方形/長方形 26"/>
          <p:cNvSpPr/>
          <p:nvPr/>
        </p:nvSpPr>
        <p:spPr>
          <a:xfrm>
            <a:off x="173042" y="2185700"/>
            <a:ext cx="4779963" cy="523220"/>
          </a:xfrm>
          <a:prstGeom prst="rect">
            <a:avLst/>
          </a:prstGeom>
        </p:spPr>
        <p:txBody>
          <a:bodyPr wrap="square">
            <a:spAutoFit/>
          </a:bodyPr>
          <a:lstStyle/>
          <a:p>
            <a:pPr algn="ctr" defTabSz="1280128">
              <a:defRPr/>
            </a:pPr>
            <a:r>
              <a:rPr kumimoji="0" lang="ja-JP" altLang="en-US" sz="14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福島県いわき市</a:t>
            </a:r>
            <a:r>
              <a:rPr kumimoji="0" lang="en-US" altLang="ja-JP" sz="14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4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太陽光発電に係る</a:t>
            </a:r>
            <a:br>
              <a:rPr kumimoji="0" lang="en-US" altLang="ja-JP" sz="14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kumimoji="0" lang="ja-JP" altLang="en-US" sz="14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公共施設の屋根等貸し事業</a:t>
            </a:r>
          </a:p>
        </p:txBody>
      </p:sp>
      <p:sp>
        <p:nvSpPr>
          <p:cNvPr id="28" name="正方形/長方形 27"/>
          <p:cNvSpPr/>
          <p:nvPr/>
        </p:nvSpPr>
        <p:spPr bwMode="auto">
          <a:xfrm>
            <a:off x="118653" y="5301213"/>
            <a:ext cx="4729623" cy="1054853"/>
          </a:xfrm>
          <a:prstGeom prst="rect">
            <a:avLst/>
          </a:prstGeom>
          <a:noFill/>
          <a:ln w="9525" cap="flat" cmpd="sng" algn="ctr">
            <a:noFill/>
            <a:prstDash val="solid"/>
            <a:round/>
            <a:headEnd type="none" w="med" len="med"/>
            <a:tailEnd type="none" w="med" len="med"/>
          </a:ln>
          <a:effectLst/>
          <a:extLst/>
        </p:spPr>
        <p:txBody>
          <a:bodyPr vert="horz" wrap="square" lIns="83077" tIns="43200" rIns="83077" bIns="43200" numCol="1" rtlCol="0" anchor="t" anchorCtr="0" compatLnSpc="1">
            <a:prstTxWarp prst="textNoShape">
              <a:avLst/>
            </a:prstTxWarp>
          </a:bodyPr>
          <a:lstStyle/>
          <a:p>
            <a:pPr marL="285744" indent="-285744" defTabSz="1280128">
              <a:buFont typeface="Wingdings" panose="05000000000000000000" pitchFamily="2" charset="2"/>
              <a:buChar char="Ø"/>
              <a:defRPr/>
            </a:pPr>
            <a:r>
              <a:rPr kumimoji="0" lang="ja-JP" altLang="en-US"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公共施設への再生可能エネルギー導入推進に加えて、自主財源の確保や地域産業の振興を図ることを目的に、太陽光発電事業者に対して有償で公共施設の屋根等の使用許可を行う「屋根等貸し事業」を実施。</a:t>
            </a:r>
          </a:p>
        </p:txBody>
      </p:sp>
      <p:sp>
        <p:nvSpPr>
          <p:cNvPr id="29" name="正方形/長方形 28"/>
          <p:cNvSpPr/>
          <p:nvPr/>
        </p:nvSpPr>
        <p:spPr>
          <a:xfrm>
            <a:off x="4953007" y="2257715"/>
            <a:ext cx="4950929" cy="307777"/>
          </a:xfrm>
          <a:prstGeom prst="rect">
            <a:avLst/>
          </a:prstGeom>
        </p:spPr>
        <p:txBody>
          <a:bodyPr wrap="square">
            <a:spAutoFit/>
          </a:bodyPr>
          <a:lstStyle/>
          <a:p>
            <a:pPr algn="ctr" defTabSz="1280128">
              <a:defRPr/>
            </a:pPr>
            <a:r>
              <a:rPr kumimoji="0" lang="ja-JP" altLang="en-US" sz="14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徳島県佐那河内村</a:t>
            </a:r>
            <a:r>
              <a:rPr kumimoji="0" lang="en-US" altLang="ja-JP" sz="14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4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小水力発電</a:t>
            </a:r>
          </a:p>
        </p:txBody>
      </p:sp>
      <p:grpSp>
        <p:nvGrpSpPr>
          <p:cNvPr id="5" name="グループ化 4"/>
          <p:cNvGrpSpPr/>
          <p:nvPr/>
        </p:nvGrpSpPr>
        <p:grpSpPr>
          <a:xfrm>
            <a:off x="5673087" y="2703520"/>
            <a:ext cx="3628629" cy="2500543"/>
            <a:chOff x="5746260" y="2966591"/>
            <a:chExt cx="3813664" cy="2628053"/>
          </a:xfrm>
        </p:grpSpPr>
        <p:sp>
          <p:nvSpPr>
            <p:cNvPr id="31" name="ホームベース 10"/>
            <p:cNvSpPr/>
            <p:nvPr/>
          </p:nvSpPr>
          <p:spPr>
            <a:xfrm>
              <a:off x="5751194" y="2966591"/>
              <a:ext cx="1603376" cy="1170430"/>
            </a:xfrm>
            <a:prstGeom prst="homePlate">
              <a:avLst>
                <a:gd name="adj" fmla="val 50000"/>
              </a:avLst>
            </a:prstGeom>
            <a:solidFill>
              <a:sysClr val="window" lastClr="FFFFFF"/>
            </a:solidFill>
            <a:ln w="9525" cap="flat" cmpd="sng" algn="ctr">
              <a:solidFill>
                <a:sysClr val="windowText" lastClr="000000"/>
              </a:solidFill>
              <a:prstDash val="solid"/>
              <a:round/>
            </a:ln>
            <a:effectLst/>
          </p:spPr>
          <p:txBody>
            <a:bodyPr vert="horz" wrap="none" lIns="115969" tIns="60305" rIns="115969" bIns="60305" anchor="ctr" anchorCtr="0"/>
            <a:lstStyle/>
            <a:p>
              <a:pPr defTabSz="1123381">
                <a:defRPr lang="ja-JP"/>
              </a:pPr>
              <a:r>
                <a:rPr kumimoji="0" lang="ja-JP" altLang="en-US"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国からの</a:t>
              </a:r>
            </a:p>
            <a:p>
              <a:pPr defTabSz="1123381">
                <a:defRPr lang="ja-JP"/>
              </a:pPr>
              <a:r>
                <a:rPr kumimoji="0" lang="ja-JP" altLang="en-US"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補助</a:t>
              </a:r>
              <a:r>
                <a:rPr kumimoji="0" lang="en-US" altLang="ja-JP"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3,800</a:t>
              </a:r>
              <a:r>
                <a:rPr kumimoji="0" lang="ja-JP" altLang="en-US"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a:t>
              </a:r>
            </a:p>
          </p:txBody>
        </p:sp>
        <p:sp>
          <p:nvSpPr>
            <p:cNvPr id="32" name="ホームベース 11"/>
            <p:cNvSpPr/>
            <p:nvPr/>
          </p:nvSpPr>
          <p:spPr>
            <a:xfrm>
              <a:off x="5746260" y="4420057"/>
              <a:ext cx="1603376" cy="1170430"/>
            </a:xfrm>
            <a:prstGeom prst="homePlate">
              <a:avLst>
                <a:gd name="adj" fmla="val 50000"/>
              </a:avLst>
            </a:prstGeom>
            <a:solidFill>
              <a:sysClr val="window" lastClr="FFFFFF"/>
            </a:solidFill>
            <a:ln w="9525" cap="flat" cmpd="sng" algn="ctr">
              <a:solidFill>
                <a:sysClr val="windowText" lastClr="000000"/>
              </a:solidFill>
              <a:prstDash val="solid"/>
              <a:round/>
            </a:ln>
            <a:effectLst/>
          </p:spPr>
          <p:txBody>
            <a:bodyPr vert="horz" wrap="none" lIns="115969" tIns="60305" rIns="115969" bIns="60305" anchor="ctr" anchorCtr="0"/>
            <a:lstStyle/>
            <a:p>
              <a:pPr defTabSz="1123381">
                <a:defRPr lang="ja-JP"/>
              </a:pPr>
              <a:r>
                <a:rPr kumimoji="0" lang="ja-JP" altLang="en-US" sz="1400" kern="1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佐那河内村</a:t>
              </a:r>
              <a:r>
                <a:rPr kumimoji="0" lang="ja-JP" altLang="en-US"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p>
            <a:p>
              <a:pPr defTabSz="1123381">
                <a:defRPr lang="ja-JP"/>
              </a:pPr>
              <a:r>
                <a:rPr kumimoji="0" lang="ja-JP" altLang="en-US"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出資</a:t>
              </a:r>
              <a:r>
                <a:rPr kumimoji="0" lang="en-US" altLang="ja-JP"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3,800</a:t>
              </a:r>
              <a:r>
                <a:rPr kumimoji="0" lang="ja-JP" altLang="en-US"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a:t>
              </a:r>
            </a:p>
          </p:txBody>
        </p:sp>
        <p:sp>
          <p:nvSpPr>
            <p:cNvPr id="33" name="正方形/長方形 32"/>
            <p:cNvSpPr/>
            <p:nvPr/>
          </p:nvSpPr>
          <p:spPr>
            <a:xfrm>
              <a:off x="7344702" y="2971540"/>
              <a:ext cx="862951" cy="2623104"/>
            </a:xfrm>
            <a:prstGeom prst="rect">
              <a:avLst/>
            </a:prstGeom>
            <a:solidFill>
              <a:sysClr val="window" lastClr="FFFFFF"/>
            </a:solidFill>
            <a:ln w="9525" cap="flat" cmpd="sng" algn="ctr">
              <a:solidFill>
                <a:sysClr val="windowText" lastClr="000000"/>
              </a:solidFill>
              <a:prstDash val="solid"/>
              <a:round/>
            </a:ln>
            <a:effectLst/>
          </p:spPr>
          <p:txBody>
            <a:bodyPr vert="horz" wrap="none" lIns="115969" tIns="60305" rIns="115969" bIns="60305" anchor="ctr" anchorCtr="0"/>
            <a:lstStyle/>
            <a:p>
              <a:pPr algn="ctr" defTabSz="1123381">
                <a:defRPr lang="ja-JP"/>
              </a:pPr>
              <a:r>
                <a:rPr kumimoji="0" lang="ja-JP" altLang="en-US" sz="1400" kern="1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佐那</a:t>
              </a:r>
            </a:p>
            <a:p>
              <a:pPr algn="ctr" defTabSz="1123381">
                <a:defRPr lang="ja-JP"/>
              </a:pPr>
              <a:r>
                <a:rPr kumimoji="0" lang="ja-JP" altLang="en-US" sz="1400" kern="1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河内村</a:t>
              </a:r>
            </a:p>
            <a:p>
              <a:pPr algn="ctr" defTabSz="1123381">
                <a:defRPr lang="ja-JP"/>
              </a:pPr>
              <a:endParaRPr kumimoji="0" lang="en-US" altLang="ja-JP"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1123381">
                <a:defRPr lang="ja-JP"/>
              </a:pPr>
              <a:r>
                <a:rPr kumimoji="0" lang="ja-JP" altLang="en-US"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（小水力</a:t>
              </a:r>
            </a:p>
            <a:p>
              <a:pPr algn="ctr" defTabSz="1123381">
                <a:defRPr lang="ja-JP"/>
              </a:pPr>
              <a:r>
                <a:rPr kumimoji="0" lang="ja-JP" altLang="en-US"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発電事業</a:t>
              </a:r>
            </a:p>
            <a:p>
              <a:pPr algn="ctr" defTabSz="1123381">
                <a:defRPr lang="ja-JP"/>
              </a:pPr>
              <a:r>
                <a:rPr kumimoji="0" lang="ja-JP" altLang="en-US"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主体）</a:t>
              </a:r>
              <a:endParaRPr kumimoji="0" lang="en-US" altLang="ja-JP"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正方形/長方形 33"/>
            <p:cNvSpPr/>
            <p:nvPr/>
          </p:nvSpPr>
          <p:spPr>
            <a:xfrm>
              <a:off x="8805210" y="2971540"/>
              <a:ext cx="754714" cy="2623104"/>
            </a:xfrm>
            <a:prstGeom prst="rect">
              <a:avLst/>
            </a:prstGeom>
            <a:solidFill>
              <a:sysClr val="window" lastClr="FFFFFF"/>
            </a:solidFill>
            <a:ln w="9525" cap="flat" cmpd="sng" algn="ctr">
              <a:solidFill>
                <a:sysClr val="windowText" lastClr="000000"/>
              </a:solidFill>
              <a:prstDash val="solid"/>
              <a:round/>
            </a:ln>
            <a:effectLst/>
          </p:spPr>
          <p:txBody>
            <a:bodyPr vert="horz" wrap="none" lIns="115969" tIns="60305" rIns="115969" bIns="60305" anchor="ctr" anchorCtr="0"/>
            <a:lstStyle/>
            <a:p>
              <a:pPr algn="ctr" defTabSz="1123381">
                <a:defRPr lang="ja-JP"/>
              </a:pPr>
              <a:r>
                <a:rPr kumimoji="0" lang="ja-JP" altLang="en-US"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四国</a:t>
              </a:r>
            </a:p>
            <a:p>
              <a:pPr algn="ctr" defTabSz="1123381">
                <a:defRPr lang="ja-JP"/>
              </a:pPr>
              <a:r>
                <a:rPr kumimoji="0" lang="ja-JP" altLang="en-US"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電力</a:t>
              </a:r>
              <a:endParaRPr kumimoji="0" lang="en-US" altLang="ja-JP"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5" name="グループ化 34"/>
            <p:cNvGrpSpPr/>
            <p:nvPr/>
          </p:nvGrpSpPr>
          <p:grpSpPr>
            <a:xfrm>
              <a:off x="8207654" y="3647708"/>
              <a:ext cx="597560" cy="1286559"/>
              <a:chOff x="8163933" y="4960042"/>
              <a:chExt cx="955561" cy="528966"/>
            </a:xfrm>
          </p:grpSpPr>
          <p:cxnSp>
            <p:nvCxnSpPr>
              <p:cNvPr id="36" name="直線矢印コネクタ 35"/>
              <p:cNvCxnSpPr/>
              <p:nvPr/>
            </p:nvCxnSpPr>
            <p:spPr>
              <a:xfrm>
                <a:off x="8163933" y="4960042"/>
                <a:ext cx="955554" cy="0"/>
              </a:xfrm>
              <a:prstGeom prst="straightConnector1">
                <a:avLst/>
              </a:prstGeom>
              <a:solidFill>
                <a:sysClr val="window" lastClr="FFFFFF"/>
              </a:solidFill>
              <a:ln w="9525" cap="flat" cmpd="sng" algn="ctr">
                <a:solidFill>
                  <a:sysClr val="windowText" lastClr="000000"/>
                </a:solidFill>
                <a:prstDash val="solid"/>
                <a:round/>
                <a:tailEnd type="arrow"/>
              </a:ln>
              <a:effectLst/>
            </p:spPr>
          </p:cxnSp>
          <p:cxnSp>
            <p:nvCxnSpPr>
              <p:cNvPr id="38" name="直線矢印コネクタ 37"/>
              <p:cNvCxnSpPr/>
              <p:nvPr/>
            </p:nvCxnSpPr>
            <p:spPr>
              <a:xfrm flipH="1">
                <a:off x="8163935" y="5489008"/>
                <a:ext cx="955559" cy="0"/>
              </a:xfrm>
              <a:prstGeom prst="straightConnector1">
                <a:avLst/>
              </a:prstGeom>
              <a:solidFill>
                <a:sysClr val="window" lastClr="FFFFFF"/>
              </a:solidFill>
              <a:ln w="9525" cap="flat" cmpd="sng" algn="ctr">
                <a:solidFill>
                  <a:sysClr val="windowText" lastClr="000000"/>
                </a:solidFill>
                <a:prstDash val="solid"/>
                <a:round/>
                <a:tailEnd type="arrow"/>
              </a:ln>
              <a:effectLst/>
            </p:spPr>
          </p:cxnSp>
        </p:grpSp>
        <p:sp>
          <p:nvSpPr>
            <p:cNvPr id="39" name="テキスト ボックス 38"/>
            <p:cNvSpPr txBox="1"/>
            <p:nvPr/>
          </p:nvSpPr>
          <p:spPr>
            <a:xfrm>
              <a:off x="8043141" y="3335024"/>
              <a:ext cx="892091" cy="323191"/>
            </a:xfrm>
            <a:prstGeom prst="rect">
              <a:avLst/>
            </a:prstGeom>
            <a:noFill/>
          </p:spPr>
          <p:txBody>
            <a:bodyPr wrap="square" lIns="91176" tIns="45588" rIns="91176" bIns="45588">
              <a:spAutoFit/>
            </a:bodyPr>
            <a:lstStyle/>
            <a:p>
              <a:pPr algn="ctr" defTabSz="1123381">
                <a:defRPr lang="ja-JP"/>
              </a:pPr>
              <a:r>
                <a:rPr kumimoji="0" lang="ja-JP" altLang="en-US"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売電</a:t>
              </a:r>
            </a:p>
          </p:txBody>
        </p:sp>
        <p:sp>
          <p:nvSpPr>
            <p:cNvPr id="40" name="テキスト ボックス 39"/>
            <p:cNvSpPr txBox="1"/>
            <p:nvPr/>
          </p:nvSpPr>
          <p:spPr>
            <a:xfrm>
              <a:off x="8095930" y="4631549"/>
              <a:ext cx="892091" cy="323191"/>
            </a:xfrm>
            <a:prstGeom prst="rect">
              <a:avLst/>
            </a:prstGeom>
            <a:noFill/>
          </p:spPr>
          <p:txBody>
            <a:bodyPr wrap="square" lIns="91176" tIns="45588" rIns="91176" bIns="45588">
              <a:spAutoFit/>
            </a:bodyPr>
            <a:lstStyle/>
            <a:p>
              <a:pPr algn="ctr" defTabSz="1123381">
                <a:defRPr lang="ja-JP"/>
              </a:pPr>
              <a:r>
                <a:rPr kumimoji="0" lang="ja-JP" altLang="en-US"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収入</a:t>
              </a:r>
              <a:r>
                <a:rPr kumimoji="0" lang="en-US" altLang="ja-JP"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0" lang="ja-JP" altLang="en-US"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41" name="正方形/長方形 40"/>
          <p:cNvSpPr/>
          <p:nvPr/>
        </p:nvSpPr>
        <p:spPr bwMode="auto">
          <a:xfrm>
            <a:off x="5161176" y="5301214"/>
            <a:ext cx="4616056" cy="1302795"/>
          </a:xfrm>
          <a:prstGeom prst="rect">
            <a:avLst/>
          </a:prstGeom>
          <a:noFill/>
          <a:ln w="9525" cap="flat" cmpd="sng" algn="ctr">
            <a:noFill/>
            <a:prstDash val="solid"/>
            <a:round/>
            <a:headEnd type="none" w="med" len="med"/>
            <a:tailEnd type="none" w="med" len="med"/>
          </a:ln>
          <a:effectLst/>
          <a:extLst/>
        </p:spPr>
        <p:txBody>
          <a:bodyPr vert="horz" wrap="square" lIns="83077" tIns="43200" rIns="83077" bIns="43200" numCol="1" rtlCol="0" anchor="t" anchorCtr="0" compatLnSpc="1">
            <a:prstTxWarp prst="textNoShape">
              <a:avLst/>
            </a:prstTxWarp>
          </a:bodyPr>
          <a:lstStyle/>
          <a:p>
            <a:pPr marL="285744" indent="-285744" defTabSz="1280128">
              <a:buFont typeface="Wingdings" panose="05000000000000000000" pitchFamily="2" charset="2"/>
              <a:buChar char="Ø"/>
              <a:defRPr/>
            </a:pPr>
            <a:r>
              <a:rPr kumimoji="0" lang="ja-JP" altLang="en-US"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村が事業主体となり農業用水を利用した小水力発電（</a:t>
            </a:r>
            <a:r>
              <a:rPr kumimoji="0" lang="en-US" altLang="ja-JP"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45kW</a:t>
            </a:r>
            <a:r>
              <a:rPr kumimoji="0" lang="ja-JP" altLang="en-US"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）を導入し、売電収入を農業集落排水施設の維持管理費（電気料金）に充当、用水路の管理を地元の用水組合へ委託、保安管理を地元業者へ委託し、地域経済の活性化へ貢献。</a:t>
            </a:r>
          </a:p>
        </p:txBody>
      </p:sp>
      <p:pic>
        <p:nvPicPr>
          <p:cNvPr id="22" name="図 21"/>
          <p:cNvPicPr>
            <a:picLocks noChangeAspect="1"/>
          </p:cNvPicPr>
          <p:nvPr/>
        </p:nvPicPr>
        <p:blipFill>
          <a:blip r:embed="rId4"/>
          <a:stretch>
            <a:fillRect/>
          </a:stretch>
        </p:blipFill>
        <p:spPr>
          <a:xfrm>
            <a:off x="112148" y="48242"/>
            <a:ext cx="647323" cy="397479"/>
          </a:xfrm>
          <a:prstGeom prst="rect">
            <a:avLst/>
          </a:prstGeom>
        </p:spPr>
      </p:pic>
      <p:sp>
        <p:nvSpPr>
          <p:cNvPr id="42" name="タイトル 1"/>
          <p:cNvSpPr txBox="1">
            <a:spLocks/>
          </p:cNvSpPr>
          <p:nvPr/>
        </p:nvSpPr>
        <p:spPr bwMode="auto">
          <a:xfrm>
            <a:off x="759474" y="40665"/>
            <a:ext cx="8634065" cy="545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kumimoji="1" sz="4650" b="1">
                <a:solidFill>
                  <a:schemeClr val="tx1"/>
                </a:solidFill>
                <a:latin typeface="+mj-ea"/>
                <a:ea typeface="+mj-ea"/>
                <a:cs typeface="メイリオ" pitchFamily="50" charset="-128"/>
              </a:defRPr>
            </a:lvl1pPr>
            <a:lvl2pPr algn="l" rtl="0" eaLnBrk="1" fontAlgn="base" hangingPunct="1">
              <a:spcBef>
                <a:spcPct val="0"/>
              </a:spcBef>
              <a:spcAft>
                <a:spcPct val="0"/>
              </a:spcAft>
              <a:defRPr kumimoji="1" sz="2584">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584">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584">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584">
                <a:solidFill>
                  <a:schemeClr val="tx2"/>
                </a:solidFill>
                <a:latin typeface="Arial" charset="0"/>
                <a:ea typeface="HGPｺﾞｼｯｸE" pitchFamily="50" charset="-128"/>
              </a:defRPr>
            </a:lvl5pPr>
            <a:lvl6pPr marL="590845" algn="l" rtl="0" eaLnBrk="1" fontAlgn="base" hangingPunct="1">
              <a:spcBef>
                <a:spcPct val="0"/>
              </a:spcBef>
              <a:spcAft>
                <a:spcPct val="0"/>
              </a:spcAft>
              <a:defRPr kumimoji="1" sz="2584">
                <a:solidFill>
                  <a:schemeClr val="tx2"/>
                </a:solidFill>
                <a:latin typeface="Arial" charset="0"/>
                <a:ea typeface="HGPｺﾞｼｯｸE" pitchFamily="50" charset="-128"/>
              </a:defRPr>
            </a:lvl6pPr>
            <a:lvl7pPr marL="1181691" algn="l" rtl="0" eaLnBrk="1" fontAlgn="base" hangingPunct="1">
              <a:spcBef>
                <a:spcPct val="0"/>
              </a:spcBef>
              <a:spcAft>
                <a:spcPct val="0"/>
              </a:spcAft>
              <a:defRPr kumimoji="1" sz="2584">
                <a:solidFill>
                  <a:schemeClr val="tx2"/>
                </a:solidFill>
                <a:latin typeface="Arial" charset="0"/>
                <a:ea typeface="HGPｺﾞｼｯｸE" pitchFamily="50" charset="-128"/>
              </a:defRPr>
            </a:lvl7pPr>
            <a:lvl8pPr marL="1772536" algn="l" rtl="0" eaLnBrk="1" fontAlgn="base" hangingPunct="1">
              <a:spcBef>
                <a:spcPct val="0"/>
              </a:spcBef>
              <a:spcAft>
                <a:spcPct val="0"/>
              </a:spcAft>
              <a:defRPr kumimoji="1" sz="2584">
                <a:solidFill>
                  <a:schemeClr val="tx2"/>
                </a:solidFill>
                <a:latin typeface="Arial" charset="0"/>
                <a:ea typeface="HGPｺﾞｼｯｸE" pitchFamily="50" charset="-128"/>
              </a:defRPr>
            </a:lvl8pPr>
            <a:lvl9pPr marL="2363380" algn="l" rtl="0" eaLnBrk="1" fontAlgn="base" hangingPunct="1">
              <a:spcBef>
                <a:spcPct val="0"/>
              </a:spcBef>
              <a:spcAft>
                <a:spcPct val="0"/>
              </a:spcAft>
              <a:defRPr kumimoji="1" sz="2584">
                <a:solidFill>
                  <a:schemeClr val="tx2"/>
                </a:solidFill>
                <a:latin typeface="Arial" charset="0"/>
                <a:ea typeface="HGPｺﾞｼｯｸE" pitchFamily="50" charset="-128"/>
              </a:defRPr>
            </a:lvl9pPr>
          </a:lstStyle>
          <a:p>
            <a:pPr algn="l">
              <a:defRPr/>
            </a:pPr>
            <a:r>
              <a:rPr lang="ja-JP" altLang="en-US" sz="2400" kern="0" dirty="0">
                <a:solidFill>
                  <a:sysClr val="windowText" lastClr="000000"/>
                </a:solidFill>
                <a:latin typeface="メイリオ" panose="020B0604030504040204" pitchFamily="50" charset="-128"/>
                <a:ea typeface="メイリオ" panose="020B0604030504040204" pitchFamily="50" charset="-128"/>
              </a:rPr>
              <a:t>地域再省蓄エネのモデルガイドラインの策定・発行</a:t>
            </a:r>
          </a:p>
        </p:txBody>
      </p:sp>
      <p:sp>
        <p:nvSpPr>
          <p:cNvPr id="44" name="正方形/長方形 6"/>
          <p:cNvSpPr>
            <a:spLocks noChangeArrowheads="1"/>
          </p:cNvSpPr>
          <p:nvPr/>
        </p:nvSpPr>
        <p:spPr bwMode="auto">
          <a:xfrm>
            <a:off x="5046984" y="548680"/>
            <a:ext cx="53786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2400"/>
              </a:lnSpc>
              <a:spcBef>
                <a:spcPct val="0"/>
              </a:spcBef>
              <a:buNone/>
              <a:defRPr/>
            </a:pPr>
            <a:r>
              <a:rPr lang="ja-JP" altLang="en-US" sz="20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担当課：</a:t>
            </a:r>
            <a:r>
              <a:rPr lang="ja-JP" altLang="ja-JP" sz="2000" kern="0" dirty="0">
                <a:latin typeface="メイリオ" panose="020B0604030504040204" pitchFamily="50" charset="-128"/>
                <a:ea typeface="メイリオ" panose="020B0604030504040204" pitchFamily="50" charset="-128"/>
                <a:cs typeface="メイリオ" panose="020B0604030504040204" pitchFamily="50" charset="-128"/>
              </a:rPr>
              <a:t>大臣官房環境計画課</a:t>
            </a:r>
            <a:r>
              <a:rPr lang="ja-JP" altLang="en-US" sz="12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12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03-5521-8232</a:t>
            </a:r>
            <a:r>
              <a:rPr kumimoji="0" lang="ja-JP" altLang="en-US" sz="12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スライド番号プレースホルダー"/>
          <p:cNvSpPr>
            <a:spLocks noGrp="1"/>
          </p:cNvSpPr>
          <p:nvPr>
            <p:ph type="sldNum" sz="quarter" idx="12"/>
          </p:nvPr>
        </p:nvSpPr>
        <p:spPr>
          <a:xfrm>
            <a:off x="9221188" y="6523200"/>
            <a:ext cx="630000" cy="370800"/>
          </a:xfrm>
        </p:spPr>
        <p:txBody>
          <a:bodyPr/>
          <a:lstStyle/>
          <a:p>
            <a:pPr algn="ctr">
              <a:defRPr/>
            </a:pPr>
            <a:r>
              <a:rPr lang="en-US" altLang="ja-JP" sz="1800" b="1" dirty="0">
                <a:latin typeface="メイリオ" panose="020B0604030504040204" pitchFamily="50" charset="-128"/>
                <a:ea typeface="メイリオ" panose="020B0604030504040204" pitchFamily="50" charset="-128"/>
                <a:cs typeface="メイリオ" panose="020B0604030504040204" pitchFamily="50" charset="-128"/>
              </a:rPr>
              <a:t>1</a:t>
            </a:r>
            <a:endParaRPr lang="ja-JP" altLang="en-US" sz="1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正方形/長方形 42"/>
          <p:cNvSpPr/>
          <p:nvPr/>
        </p:nvSpPr>
        <p:spPr>
          <a:xfrm>
            <a:off x="8719054" y="75030"/>
            <a:ext cx="1129651" cy="315591"/>
          </a:xfrm>
          <a:prstGeom prst="rect">
            <a:avLst/>
          </a:prstGeom>
          <a:gradFill>
            <a:gsLst>
              <a:gs pos="0">
                <a:srgbClr val="BCBCBC"/>
              </a:gs>
              <a:gs pos="35000">
                <a:srgbClr val="D0D0D0"/>
              </a:gs>
              <a:gs pos="100000">
                <a:srgbClr val="EDEDED"/>
              </a:gs>
            </a:gsLst>
            <a:lin ang="16200000" scaled="0"/>
          </a:gradFill>
          <a:ln>
            <a:noFill/>
          </a:ln>
        </p:spPr>
        <p:style>
          <a:lnRef idx="1">
            <a:schemeClr val="dk1"/>
          </a:lnRef>
          <a:fillRef idx="2">
            <a:schemeClr val="dk1"/>
          </a:fillRef>
          <a:effectRef idx="1">
            <a:schemeClr val="dk1"/>
          </a:effectRef>
          <a:fontRef idx="minor">
            <a:schemeClr val="dk1"/>
          </a:fontRef>
        </p:style>
        <p:txBody>
          <a:bodyPr rtlCol="0" anchor="t"/>
          <a:lstStyle/>
          <a:p>
            <a:pPr algn="ctr" defTabSz="844314">
              <a:defRPr/>
            </a:pPr>
            <a:r>
              <a:rPr lang="ja-JP" altLang="en-US" dirty="0">
                <a:solidFill>
                  <a:prstClr val="black"/>
                </a:solidFill>
                <a:latin typeface="メイリオ" pitchFamily="50" charset="-128"/>
                <a:ea typeface="メイリオ" pitchFamily="50" charset="-128"/>
                <a:cs typeface="メイリオ" pitchFamily="50" charset="-128"/>
              </a:rPr>
              <a:t>取組</a:t>
            </a:r>
          </a:p>
        </p:txBody>
      </p:sp>
    </p:spTree>
    <p:extLst>
      <p:ext uri="{BB962C8B-B14F-4D97-AF65-F5344CB8AC3E}">
        <p14:creationId xmlns:p14="http://schemas.microsoft.com/office/powerpoint/2010/main" val="955443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bwMode="auto">
          <a:xfrm>
            <a:off x="1711" y="116635"/>
            <a:ext cx="9775707" cy="523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kumimoji="1" sz="4650" b="1">
                <a:solidFill>
                  <a:schemeClr val="tx1"/>
                </a:solidFill>
                <a:latin typeface="+mj-ea"/>
                <a:ea typeface="+mj-ea"/>
                <a:cs typeface="メイリオ" pitchFamily="50" charset="-128"/>
              </a:defRPr>
            </a:lvl1pPr>
            <a:lvl2pPr algn="l" rtl="0" eaLnBrk="1" fontAlgn="base" hangingPunct="1">
              <a:spcBef>
                <a:spcPct val="0"/>
              </a:spcBef>
              <a:spcAft>
                <a:spcPct val="0"/>
              </a:spcAft>
              <a:defRPr kumimoji="1" sz="2584">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584">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584">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584">
                <a:solidFill>
                  <a:schemeClr val="tx2"/>
                </a:solidFill>
                <a:latin typeface="Arial" charset="0"/>
                <a:ea typeface="HGPｺﾞｼｯｸE" pitchFamily="50" charset="-128"/>
              </a:defRPr>
            </a:lvl5pPr>
            <a:lvl6pPr marL="590845" algn="l" rtl="0" eaLnBrk="1" fontAlgn="base" hangingPunct="1">
              <a:spcBef>
                <a:spcPct val="0"/>
              </a:spcBef>
              <a:spcAft>
                <a:spcPct val="0"/>
              </a:spcAft>
              <a:defRPr kumimoji="1" sz="2584">
                <a:solidFill>
                  <a:schemeClr val="tx2"/>
                </a:solidFill>
                <a:latin typeface="Arial" charset="0"/>
                <a:ea typeface="HGPｺﾞｼｯｸE" pitchFamily="50" charset="-128"/>
              </a:defRPr>
            </a:lvl6pPr>
            <a:lvl7pPr marL="1181691" algn="l" rtl="0" eaLnBrk="1" fontAlgn="base" hangingPunct="1">
              <a:spcBef>
                <a:spcPct val="0"/>
              </a:spcBef>
              <a:spcAft>
                <a:spcPct val="0"/>
              </a:spcAft>
              <a:defRPr kumimoji="1" sz="2584">
                <a:solidFill>
                  <a:schemeClr val="tx2"/>
                </a:solidFill>
                <a:latin typeface="Arial" charset="0"/>
                <a:ea typeface="HGPｺﾞｼｯｸE" pitchFamily="50" charset="-128"/>
              </a:defRPr>
            </a:lvl7pPr>
            <a:lvl8pPr marL="1772536" algn="l" rtl="0" eaLnBrk="1" fontAlgn="base" hangingPunct="1">
              <a:spcBef>
                <a:spcPct val="0"/>
              </a:spcBef>
              <a:spcAft>
                <a:spcPct val="0"/>
              </a:spcAft>
              <a:defRPr kumimoji="1" sz="2584">
                <a:solidFill>
                  <a:schemeClr val="tx2"/>
                </a:solidFill>
                <a:latin typeface="Arial" charset="0"/>
                <a:ea typeface="HGPｺﾞｼｯｸE" pitchFamily="50" charset="-128"/>
              </a:defRPr>
            </a:lvl8pPr>
            <a:lvl9pPr marL="2363380" algn="l" rtl="0" eaLnBrk="1" fontAlgn="base" hangingPunct="1">
              <a:spcBef>
                <a:spcPct val="0"/>
              </a:spcBef>
              <a:spcAft>
                <a:spcPct val="0"/>
              </a:spcAft>
              <a:defRPr kumimoji="1" sz="2584">
                <a:solidFill>
                  <a:schemeClr val="tx2"/>
                </a:solidFill>
                <a:latin typeface="Arial" charset="0"/>
                <a:ea typeface="HGPｺﾞｼｯｸE" pitchFamily="50" charset="-128"/>
              </a:defRPr>
            </a:lvl9pPr>
          </a:lstStyle>
          <a:p>
            <a:pPr>
              <a:defRPr/>
            </a:pPr>
            <a:r>
              <a:rPr lang="ja-JP" altLang="en-US" sz="3600" kern="0" dirty="0">
                <a:solidFill>
                  <a:sysClr val="windowText" lastClr="000000"/>
                </a:solidFill>
                <a:latin typeface="メイリオ" panose="020B0604030504040204" pitchFamily="50" charset="-128"/>
                <a:ea typeface="メイリオ" panose="020B0604030504040204" pitchFamily="50" charset="-128"/>
              </a:rPr>
              <a:t>事業拡大ステップ</a:t>
            </a:r>
            <a:r>
              <a:rPr kumimoji="0" lang="ja-JP" altLang="en-US" sz="3600" kern="0" dirty="0">
                <a:solidFill>
                  <a:sysClr val="windowText" lastClr="000000"/>
                </a:solidFill>
                <a:latin typeface="メイリオ" panose="020B0604030504040204" pitchFamily="50" charset="-128"/>
                <a:ea typeface="メイリオ" panose="020B0604030504040204" pitchFamily="50" charset="-128"/>
              </a:rPr>
              <a:t>②地域再エネのフル活用</a:t>
            </a:r>
            <a:endParaRPr lang="ja-JP" altLang="en-US" sz="3600" kern="0" dirty="0">
              <a:solidFill>
                <a:sysClr val="windowText" lastClr="000000"/>
              </a:solidFill>
              <a:latin typeface="メイリオ" panose="020B0604030504040204" pitchFamily="50" charset="-128"/>
              <a:ea typeface="メイリオ" panose="020B0604030504040204" pitchFamily="50" charset="-128"/>
            </a:endParaRPr>
          </a:p>
        </p:txBody>
      </p:sp>
      <p:sp>
        <p:nvSpPr>
          <p:cNvPr id="4" name="正方形/長方形 3"/>
          <p:cNvSpPr/>
          <p:nvPr/>
        </p:nvSpPr>
        <p:spPr>
          <a:xfrm>
            <a:off x="128395" y="639747"/>
            <a:ext cx="9522125" cy="92333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spAutoFit/>
          </a:bodyPr>
          <a:lstStyle/>
          <a:p>
            <a:pPr marL="457189" indent="-457189" defTabSz="685783">
              <a:spcBef>
                <a:spcPts val="600"/>
              </a:spcBef>
              <a:buClr>
                <a:prstClr val="black"/>
              </a:buClr>
              <a:buFont typeface="Wingdings" panose="05000000000000000000" pitchFamily="2" charset="2"/>
              <a:buChar char="n"/>
              <a:defRPr/>
            </a:pPr>
            <a:r>
              <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屋根置き</a:t>
            </a:r>
            <a:r>
              <a:rPr kumimoji="0" lang="en-US" altLang="ja-JP"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PV</a:t>
            </a:r>
            <a:r>
              <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FIT</a:t>
            </a:r>
            <a:r>
              <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買取終了により原価回収されているものを中心に）、ソーラーシェアから、地中熱、廃熱、水力発電（既存ダム、新規小水力）、地熱発電、バイオマスの集材発電まで、地域の特徴に応じた中小規模再エネを活用。</a:t>
            </a:r>
          </a:p>
        </p:txBody>
      </p:sp>
      <p:sp>
        <p:nvSpPr>
          <p:cNvPr id="5" name="正方形/長方形 4"/>
          <p:cNvSpPr/>
          <p:nvPr/>
        </p:nvSpPr>
        <p:spPr>
          <a:xfrm>
            <a:off x="299265" y="1772820"/>
            <a:ext cx="4425383" cy="584775"/>
          </a:xfrm>
          <a:prstGeom prst="rect">
            <a:avLst/>
          </a:prstGeom>
        </p:spPr>
        <p:txBody>
          <a:bodyPr wrap="square">
            <a:spAutoFit/>
          </a:bodyPr>
          <a:lstStyle/>
          <a:p>
            <a:pPr algn="ctr" defTabSz="1280128">
              <a:defRPr/>
            </a:pPr>
            <a:r>
              <a:rPr kumimoji="0" lang="ja-JP" altLang="en-US" sz="16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小田原か</a:t>
            </a:r>
            <a:r>
              <a:rPr kumimoji="0" lang="ja-JP" altLang="en-US" sz="1600" b="1" kern="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a:t>
            </a:r>
            <a:r>
              <a:rPr kumimoji="0" lang="ja-JP" altLang="en-US" sz="16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ごてファーム</a:t>
            </a:r>
            <a:r>
              <a:rPr kumimoji="0" lang="en-US" altLang="ja-JP" sz="16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6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遊休農地を</a:t>
            </a:r>
            <a:br>
              <a:rPr kumimoji="0" lang="en-US" altLang="ja-JP" sz="16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kumimoji="0" lang="ja-JP" altLang="en-US" sz="16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活用したソーラーシェアリング事業</a:t>
            </a:r>
          </a:p>
        </p:txBody>
      </p:sp>
      <p:sp>
        <p:nvSpPr>
          <p:cNvPr id="6" name="正方形/長方形 5"/>
          <p:cNvSpPr/>
          <p:nvPr/>
        </p:nvSpPr>
        <p:spPr>
          <a:xfrm>
            <a:off x="5054390" y="1821814"/>
            <a:ext cx="4425383" cy="338554"/>
          </a:xfrm>
          <a:prstGeom prst="rect">
            <a:avLst/>
          </a:prstGeom>
        </p:spPr>
        <p:txBody>
          <a:bodyPr wrap="square">
            <a:spAutoFit/>
          </a:bodyPr>
          <a:lstStyle/>
          <a:p>
            <a:pPr algn="ctr" defTabSz="1280128">
              <a:defRPr/>
            </a:pPr>
            <a:r>
              <a:rPr kumimoji="0" lang="zh-TW" altLang="en-US" sz="16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山形県酒田市</a:t>
            </a:r>
            <a:r>
              <a:rPr kumimoji="0" lang="en-US" altLang="zh-TW" sz="16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zh-TW" altLang="en-US" sz="16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地中熱利用</a:t>
            </a:r>
            <a:endParaRPr kumimoji="0" lang="ja-JP" altLang="en-US" sz="16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bwMode="auto">
          <a:xfrm>
            <a:off x="5019881" y="5188431"/>
            <a:ext cx="4537020" cy="1624951"/>
          </a:xfrm>
          <a:prstGeom prst="rect">
            <a:avLst/>
          </a:prstGeom>
          <a:noFill/>
          <a:ln w="9525" cap="flat" cmpd="sng" algn="ctr">
            <a:noFill/>
            <a:prstDash val="solid"/>
            <a:round/>
            <a:headEnd type="none" w="med" len="med"/>
            <a:tailEnd type="none" w="med" len="med"/>
          </a:ln>
          <a:effectLst/>
          <a:extLst/>
        </p:spPr>
        <p:txBody>
          <a:bodyPr vert="horz" wrap="square" lIns="83077" tIns="43200" rIns="83077" bIns="43200" numCol="1" rtlCol="0" anchor="t" anchorCtr="0" compatLnSpc="1">
            <a:prstTxWarp prst="textNoShape">
              <a:avLst/>
            </a:prstTxWarp>
          </a:bodyPr>
          <a:lstStyle/>
          <a:p>
            <a:pPr marL="285744" indent="-285744" defTabSz="1280128">
              <a:buFont typeface="Wingdings" panose="05000000000000000000" pitchFamily="2" charset="2"/>
              <a:buChar char="Ø"/>
              <a:defRPr/>
            </a:pPr>
            <a:r>
              <a:rPr kumimoji="0" lang="ja-JP" altLang="en-US"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市庁舎の老朽更新に合わせて、地中熱・地下水利用技術を併用した空調設備を導入し、化石燃料使用に比べて、エネルギーコスト５～９</a:t>
            </a:r>
            <a:r>
              <a:rPr kumimoji="0" lang="en-US" altLang="ja-JP"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ダウンの見込み。</a:t>
            </a:r>
          </a:p>
        </p:txBody>
      </p:sp>
      <p:sp>
        <p:nvSpPr>
          <p:cNvPr id="8" name="正方形/長方形 7"/>
          <p:cNvSpPr/>
          <p:nvPr/>
        </p:nvSpPr>
        <p:spPr bwMode="auto">
          <a:xfrm>
            <a:off x="199957" y="5188429"/>
            <a:ext cx="4537020" cy="1624951"/>
          </a:xfrm>
          <a:prstGeom prst="rect">
            <a:avLst/>
          </a:prstGeom>
          <a:noFill/>
          <a:ln w="9525" cap="flat" cmpd="sng" algn="ctr">
            <a:noFill/>
            <a:prstDash val="solid"/>
            <a:round/>
            <a:headEnd type="none" w="med" len="med"/>
            <a:tailEnd type="none" w="med" len="med"/>
          </a:ln>
          <a:effectLst/>
          <a:extLst/>
        </p:spPr>
        <p:txBody>
          <a:bodyPr vert="horz" wrap="square" lIns="83077" tIns="43200" rIns="83077" bIns="43200" numCol="1" rtlCol="0" anchor="t" anchorCtr="0" compatLnSpc="1">
            <a:prstTxWarp prst="textNoShape">
              <a:avLst/>
            </a:prstTxWarp>
          </a:bodyPr>
          <a:lstStyle/>
          <a:p>
            <a:pPr marL="285744" indent="-285744" defTabSz="1280128">
              <a:buFont typeface="Wingdings" panose="05000000000000000000" pitchFamily="2" charset="2"/>
              <a:buChar char="Ø"/>
              <a:defRPr/>
            </a:pPr>
            <a:r>
              <a:rPr kumimoji="0" lang="ja-JP" altLang="en-US"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合同会社小田原か</a:t>
            </a:r>
            <a:r>
              <a:rPr kumimoji="0" lang="ja-JP" altLang="en-US" sz="1600" kern="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a:t>
            </a:r>
            <a:r>
              <a:rPr kumimoji="0" lang="ja-JP" altLang="en-US"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ごてファームが、サツマイモ畑（</a:t>
            </a:r>
            <a:r>
              <a:rPr kumimoji="0" lang="en-US" altLang="ja-JP"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327</a:t>
            </a:r>
            <a:r>
              <a:rPr kumimoji="0" lang="ja-JP" altLang="en-US"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㎡）で、営農を継続しながら、上空</a:t>
            </a:r>
            <a:r>
              <a:rPr kumimoji="0" lang="en-US" altLang="ja-JP"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2.5m</a:t>
            </a:r>
            <a:r>
              <a:rPr kumimoji="0" lang="ja-JP" altLang="en-US"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ほどの高さの支柱にソーラーパネル</a:t>
            </a:r>
            <a:r>
              <a:rPr kumimoji="0" lang="en-US" altLang="ja-JP"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56</a:t>
            </a:r>
            <a:r>
              <a:rPr kumimoji="0" lang="ja-JP" altLang="en-US"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枚（</a:t>
            </a:r>
            <a:r>
              <a:rPr kumimoji="0" lang="en-US" altLang="ja-JP"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15.2kW</a:t>
            </a:r>
            <a:r>
              <a:rPr kumimoji="0" lang="ja-JP" altLang="en-US"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）を設置し、東京電力に売電。遊休農地を活用することで、地域課題の同時解決も図る。</a:t>
            </a:r>
          </a:p>
        </p:txBody>
      </p:sp>
      <p:pic>
        <p:nvPicPr>
          <p:cNvPr id="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70235" y="2981727"/>
            <a:ext cx="3327320" cy="1344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角丸四角形 39"/>
          <p:cNvSpPr/>
          <p:nvPr/>
        </p:nvSpPr>
        <p:spPr bwMode="auto">
          <a:xfrm>
            <a:off x="870235" y="2532187"/>
            <a:ext cx="3327320" cy="404104"/>
          </a:xfrm>
          <a:prstGeom prst="roundRect">
            <a:avLst/>
          </a:prstGeom>
          <a:solidFill>
            <a:sysClr val="window" lastClr="FFFFFF"/>
          </a:solidFill>
          <a:ln w="28575" cap="flat" cmpd="sng" algn="ctr">
            <a:solidFill>
              <a:sysClr val="windowText" lastClr="000000">
                <a:shade val="95000"/>
                <a:satMod val="105000"/>
              </a:sysClr>
            </a:solidFill>
            <a:prstDash val="solid"/>
            <a:headEnd type="none" w="med" len="med"/>
            <a:tailEnd type="none" w="med" len="med"/>
          </a:ln>
          <a:effectLst>
            <a:outerShdw blurRad="40000" dist="20000" dir="5400000" rotWithShape="0">
              <a:srgbClr val="000000">
                <a:alpha val="38000"/>
              </a:srgbClr>
            </a:outerShdw>
          </a:effectLst>
          <a:extLst/>
        </p:spPr>
        <p:txBody>
          <a:bodyPr vert="horz" wrap="none" lIns="89739" tIns="46669" rIns="89739" bIns="46669" numCol="1" rtlCol="0" anchor="ctr" anchorCtr="0" compatLnSpc="1">
            <a:prstTxWarp prst="textNoShape">
              <a:avLst/>
            </a:prstTxWarp>
          </a:bodyPr>
          <a:lstStyle/>
          <a:p>
            <a:pPr algn="ctr" defTabSz="911689">
              <a:defRPr/>
            </a:pPr>
            <a:r>
              <a:rPr kumimoji="0" lang="ja-JP" altLang="en-US"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設置されたソーラーパネル</a:t>
            </a:r>
            <a:endParaRPr kumimoji="0" lang="ja-JP" altLang="en-US" sz="12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楕円 2"/>
          <p:cNvSpPr/>
          <p:nvPr/>
        </p:nvSpPr>
        <p:spPr bwMode="auto">
          <a:xfrm>
            <a:off x="2913805" y="3958952"/>
            <a:ext cx="325016" cy="270551"/>
          </a:xfrm>
          <a:prstGeom prst="ellipse">
            <a:avLst/>
          </a:prstGeom>
          <a:noFill/>
          <a:ln w="38100" cap="flat" cmpd="sng" algn="ctr">
            <a:solidFill>
              <a:srgbClr val="FF0000"/>
            </a:solidFill>
            <a:prstDash val="solid"/>
            <a:round/>
            <a:headEnd type="none" w="med" len="med"/>
            <a:tailEnd type="none" w="med" len="med"/>
          </a:ln>
          <a:effectLst/>
          <a:extLst/>
        </p:spPr>
        <p:txBody>
          <a:bodyPr vert="horz" wrap="none" lIns="89739" tIns="46669" rIns="89739" bIns="46669" numCol="1" rtlCol="0" anchor="ctr" anchorCtr="0" compatLnSpc="1">
            <a:prstTxWarp prst="textNoShape">
              <a:avLst/>
            </a:prstTxWarp>
          </a:bodyPr>
          <a:lstStyle/>
          <a:p>
            <a:pPr algn="ctr" defTabSz="911689">
              <a:defRPr/>
            </a:pPr>
            <a:r>
              <a:rPr kumimoji="0" lang="ja-JP" altLang="en-US" sz="1051" ker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ｃ</a:t>
            </a:r>
          </a:p>
        </p:txBody>
      </p:sp>
      <p:sp>
        <p:nvSpPr>
          <p:cNvPr id="12" name="楕円 27"/>
          <p:cNvSpPr/>
          <p:nvPr/>
        </p:nvSpPr>
        <p:spPr bwMode="auto">
          <a:xfrm>
            <a:off x="3238820" y="3932727"/>
            <a:ext cx="325016" cy="270551"/>
          </a:xfrm>
          <a:prstGeom prst="ellipse">
            <a:avLst/>
          </a:prstGeom>
          <a:noFill/>
          <a:ln w="38100" cap="flat" cmpd="sng" algn="ctr">
            <a:solidFill>
              <a:srgbClr val="FF0000"/>
            </a:solidFill>
            <a:prstDash val="solid"/>
            <a:round/>
            <a:headEnd type="none" w="med" len="med"/>
            <a:tailEnd type="none" w="med" len="med"/>
          </a:ln>
          <a:effectLst/>
          <a:extLst/>
        </p:spPr>
        <p:txBody>
          <a:bodyPr vert="horz" wrap="none" lIns="89739" tIns="46669" rIns="89739" bIns="46669" numCol="1" rtlCol="0" anchor="ctr" anchorCtr="0" compatLnSpc="1">
            <a:prstTxWarp prst="textNoShape">
              <a:avLst/>
            </a:prstTxWarp>
          </a:bodyPr>
          <a:lstStyle/>
          <a:p>
            <a:pPr algn="ctr" defTabSz="911689">
              <a:defRPr/>
            </a:pPr>
            <a:r>
              <a:rPr kumimoji="0" lang="ja-JP" altLang="en-US" sz="1051" ker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ｃ</a:t>
            </a:r>
          </a:p>
        </p:txBody>
      </p:sp>
      <p:sp>
        <p:nvSpPr>
          <p:cNvPr id="13" name="楕円 28"/>
          <p:cNvSpPr/>
          <p:nvPr/>
        </p:nvSpPr>
        <p:spPr bwMode="auto">
          <a:xfrm>
            <a:off x="2263767" y="3854247"/>
            <a:ext cx="325016" cy="270551"/>
          </a:xfrm>
          <a:prstGeom prst="ellipse">
            <a:avLst/>
          </a:prstGeom>
          <a:noFill/>
          <a:ln w="38100" cap="flat" cmpd="sng" algn="ctr">
            <a:solidFill>
              <a:srgbClr val="FF0000"/>
            </a:solidFill>
            <a:prstDash val="solid"/>
            <a:round/>
            <a:headEnd type="none" w="med" len="med"/>
            <a:tailEnd type="none" w="med" len="med"/>
          </a:ln>
          <a:effectLst/>
          <a:extLst/>
        </p:spPr>
        <p:txBody>
          <a:bodyPr vert="horz" wrap="none" lIns="89739" tIns="46669" rIns="89739" bIns="46669" numCol="1" rtlCol="0" anchor="ctr" anchorCtr="0" compatLnSpc="1">
            <a:prstTxWarp prst="textNoShape">
              <a:avLst/>
            </a:prstTxWarp>
          </a:bodyPr>
          <a:lstStyle/>
          <a:p>
            <a:pPr algn="ctr" defTabSz="911689">
              <a:defRPr/>
            </a:pPr>
            <a:r>
              <a:rPr kumimoji="0" lang="ja-JP" altLang="en-US" sz="1051" ker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ｃ</a:t>
            </a:r>
          </a:p>
        </p:txBody>
      </p:sp>
      <p:sp>
        <p:nvSpPr>
          <p:cNvPr id="14" name="楕円 31"/>
          <p:cNvSpPr/>
          <p:nvPr/>
        </p:nvSpPr>
        <p:spPr bwMode="auto">
          <a:xfrm>
            <a:off x="1886323" y="3780128"/>
            <a:ext cx="325016" cy="270551"/>
          </a:xfrm>
          <a:prstGeom prst="ellipse">
            <a:avLst/>
          </a:prstGeom>
          <a:noFill/>
          <a:ln w="38100" cap="flat" cmpd="sng" algn="ctr">
            <a:solidFill>
              <a:srgbClr val="FF0000"/>
            </a:solidFill>
            <a:prstDash val="solid"/>
            <a:round/>
            <a:headEnd type="none" w="med" len="med"/>
            <a:tailEnd type="none" w="med" len="med"/>
          </a:ln>
          <a:effectLst/>
          <a:extLst/>
        </p:spPr>
        <p:txBody>
          <a:bodyPr vert="horz" wrap="none" lIns="89739" tIns="46669" rIns="89739" bIns="46669" numCol="1" rtlCol="0" anchor="ctr" anchorCtr="0" compatLnSpc="1">
            <a:prstTxWarp prst="textNoShape">
              <a:avLst/>
            </a:prstTxWarp>
          </a:bodyPr>
          <a:lstStyle/>
          <a:p>
            <a:pPr algn="ctr" defTabSz="911689">
              <a:defRPr/>
            </a:pPr>
            <a:r>
              <a:rPr kumimoji="0" lang="ja-JP" altLang="en-US" sz="1051" ker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ｃ</a:t>
            </a:r>
          </a:p>
        </p:txBody>
      </p:sp>
      <p:sp>
        <p:nvSpPr>
          <p:cNvPr id="15" name="正方形/長方形 14"/>
          <p:cNvSpPr/>
          <p:nvPr/>
        </p:nvSpPr>
        <p:spPr bwMode="auto">
          <a:xfrm>
            <a:off x="160541" y="4357800"/>
            <a:ext cx="4594311" cy="324624"/>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5973" tIns="60305" rIns="115973" bIns="60305" numCol="1" rtlCol="0" anchor="ctr" anchorCtr="0" compatLnSpc="1">
            <a:prstTxWarp prst="textNoShape">
              <a:avLst/>
            </a:prstTxWarp>
          </a:bodyPr>
          <a:lstStyle/>
          <a:p>
            <a:pPr defTabSz="1178176">
              <a:defRPr/>
            </a:pPr>
            <a:r>
              <a:rPr kumimoji="0" lang="ja-JP" altLang="en-US" sz="14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転用申請をしたのは、支柱の接する面積部分のみ。</a:t>
            </a:r>
            <a:endParaRPr kumimoji="0" lang="en-US" altLang="ja-JP" sz="14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6" name="直線矢印コネクタ 15"/>
          <p:cNvCxnSpPr>
            <a:stCxn id="15" idx="0"/>
            <a:endCxn id="14" idx="4"/>
          </p:cNvCxnSpPr>
          <p:nvPr/>
        </p:nvCxnSpPr>
        <p:spPr bwMode="auto">
          <a:xfrm flipH="1" flipV="1">
            <a:off x="2048838" y="4050680"/>
            <a:ext cx="408863" cy="307127"/>
          </a:xfrm>
          <a:prstGeom prst="straightConnector1">
            <a:avLst/>
          </a:prstGeom>
          <a:solidFill>
            <a:sysClr val="window" lastClr="FFFFFF"/>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線矢印コネクタ 16"/>
          <p:cNvCxnSpPr>
            <a:stCxn id="15" idx="0"/>
            <a:endCxn id="13" idx="4"/>
          </p:cNvCxnSpPr>
          <p:nvPr/>
        </p:nvCxnSpPr>
        <p:spPr bwMode="auto">
          <a:xfrm flipH="1" flipV="1">
            <a:off x="2426280" y="4124792"/>
            <a:ext cx="31419" cy="233008"/>
          </a:xfrm>
          <a:prstGeom prst="straightConnector1">
            <a:avLst/>
          </a:prstGeom>
          <a:solidFill>
            <a:sysClr val="window" lastClr="FFFFFF"/>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線矢印コネクタ 17"/>
          <p:cNvCxnSpPr>
            <a:stCxn id="15" idx="0"/>
            <a:endCxn id="11" idx="4"/>
          </p:cNvCxnSpPr>
          <p:nvPr/>
        </p:nvCxnSpPr>
        <p:spPr bwMode="auto">
          <a:xfrm flipV="1">
            <a:off x="2457694" y="4229497"/>
            <a:ext cx="618620" cy="128304"/>
          </a:xfrm>
          <a:prstGeom prst="straightConnector1">
            <a:avLst/>
          </a:prstGeom>
          <a:solidFill>
            <a:sysClr val="window" lastClr="FFFFFF"/>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線矢印コネクタ 18"/>
          <p:cNvCxnSpPr>
            <a:stCxn id="15" idx="0"/>
            <a:endCxn id="12" idx="4"/>
          </p:cNvCxnSpPr>
          <p:nvPr/>
        </p:nvCxnSpPr>
        <p:spPr bwMode="auto">
          <a:xfrm flipV="1">
            <a:off x="2457700" y="4203274"/>
            <a:ext cx="943635" cy="154531"/>
          </a:xfrm>
          <a:prstGeom prst="straightConnector1">
            <a:avLst/>
          </a:prstGeom>
          <a:solidFill>
            <a:sysClr val="window" lastClr="FFFFFF"/>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楕円 38"/>
          <p:cNvSpPr/>
          <p:nvPr/>
        </p:nvSpPr>
        <p:spPr bwMode="auto">
          <a:xfrm>
            <a:off x="962168" y="4092290"/>
            <a:ext cx="325016" cy="270551"/>
          </a:xfrm>
          <a:prstGeom prst="ellipse">
            <a:avLst/>
          </a:prstGeom>
          <a:noFill/>
          <a:ln w="38100" cap="flat" cmpd="sng" algn="ctr">
            <a:solidFill>
              <a:srgbClr val="FF0000"/>
            </a:solidFill>
            <a:prstDash val="solid"/>
            <a:round/>
            <a:headEnd type="none" w="med" len="med"/>
            <a:tailEnd type="none" w="med" len="med"/>
          </a:ln>
          <a:effectLst/>
          <a:extLst/>
        </p:spPr>
        <p:txBody>
          <a:bodyPr vert="horz" wrap="none" lIns="89739" tIns="46669" rIns="89739" bIns="46669" numCol="1" rtlCol="0" anchor="ctr" anchorCtr="0" compatLnSpc="1">
            <a:prstTxWarp prst="textNoShape">
              <a:avLst/>
            </a:prstTxWarp>
          </a:bodyPr>
          <a:lstStyle/>
          <a:p>
            <a:pPr algn="ctr" defTabSz="911689">
              <a:defRPr/>
            </a:pPr>
            <a:r>
              <a:rPr kumimoji="0" lang="ja-JP" altLang="en-US" sz="105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ｃ</a:t>
            </a:r>
          </a:p>
        </p:txBody>
      </p:sp>
      <p:cxnSp>
        <p:nvCxnSpPr>
          <p:cNvPr id="21" name="直線矢印コネクタ 20"/>
          <p:cNvCxnSpPr>
            <a:stCxn id="15" idx="0"/>
            <a:endCxn id="20" idx="6"/>
          </p:cNvCxnSpPr>
          <p:nvPr/>
        </p:nvCxnSpPr>
        <p:spPr bwMode="auto">
          <a:xfrm flipH="1" flipV="1">
            <a:off x="1287191" y="4227566"/>
            <a:ext cx="1170509" cy="130241"/>
          </a:xfrm>
          <a:prstGeom prst="straightConnector1">
            <a:avLst/>
          </a:prstGeom>
          <a:solidFill>
            <a:sysClr val="window" lastClr="FFFFFF"/>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2" name="図 21"/>
          <p:cNvPicPr>
            <a:picLocks noChangeAspect="1"/>
          </p:cNvPicPr>
          <p:nvPr/>
        </p:nvPicPr>
        <p:blipFill>
          <a:blip r:embed="rId4"/>
          <a:stretch>
            <a:fillRect/>
          </a:stretch>
        </p:blipFill>
        <p:spPr>
          <a:xfrm>
            <a:off x="5181081" y="2409750"/>
            <a:ext cx="4353884" cy="2540475"/>
          </a:xfrm>
          <a:prstGeom prst="rect">
            <a:avLst/>
          </a:prstGeom>
        </p:spPr>
      </p:pic>
      <p:sp>
        <p:nvSpPr>
          <p:cNvPr id="23" name="スライド番号プレースホルダー"/>
          <p:cNvSpPr>
            <a:spLocks noGrp="1"/>
          </p:cNvSpPr>
          <p:nvPr>
            <p:ph type="sldNum" sz="quarter" idx="12"/>
          </p:nvPr>
        </p:nvSpPr>
        <p:spPr>
          <a:xfrm>
            <a:off x="9363560" y="6523200"/>
            <a:ext cx="630000" cy="370800"/>
          </a:xfrm>
        </p:spPr>
        <p:txBody>
          <a:bodyPr/>
          <a:lstStyle/>
          <a:p>
            <a:pPr algn="ctr">
              <a:defRPr/>
            </a:pPr>
            <a:r>
              <a:rPr lang="en-US" altLang="ja-JP" sz="1800" b="1" dirty="0">
                <a:latin typeface="メイリオ" panose="020B0604030504040204" pitchFamily="50" charset="-128"/>
                <a:ea typeface="メイリオ" panose="020B0604030504040204" pitchFamily="50" charset="-128"/>
                <a:cs typeface="メイリオ" panose="020B0604030504040204" pitchFamily="50" charset="-128"/>
              </a:rPr>
              <a:t>2</a:t>
            </a:r>
            <a:endParaRPr lang="ja-JP" altLang="en-US" sz="18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994173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bwMode="auto">
          <a:xfrm>
            <a:off x="1711" y="116637"/>
            <a:ext cx="9902707" cy="508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kumimoji="1" sz="4650" b="1">
                <a:solidFill>
                  <a:schemeClr val="tx1"/>
                </a:solidFill>
                <a:latin typeface="+mj-ea"/>
                <a:ea typeface="+mj-ea"/>
                <a:cs typeface="メイリオ" pitchFamily="50" charset="-128"/>
              </a:defRPr>
            </a:lvl1pPr>
            <a:lvl2pPr algn="l" rtl="0" eaLnBrk="1" fontAlgn="base" hangingPunct="1">
              <a:spcBef>
                <a:spcPct val="0"/>
              </a:spcBef>
              <a:spcAft>
                <a:spcPct val="0"/>
              </a:spcAft>
              <a:defRPr kumimoji="1" sz="2584">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584">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584">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584">
                <a:solidFill>
                  <a:schemeClr val="tx2"/>
                </a:solidFill>
                <a:latin typeface="Arial" charset="0"/>
                <a:ea typeface="HGPｺﾞｼｯｸE" pitchFamily="50" charset="-128"/>
              </a:defRPr>
            </a:lvl5pPr>
            <a:lvl6pPr marL="590845" algn="l" rtl="0" eaLnBrk="1" fontAlgn="base" hangingPunct="1">
              <a:spcBef>
                <a:spcPct val="0"/>
              </a:spcBef>
              <a:spcAft>
                <a:spcPct val="0"/>
              </a:spcAft>
              <a:defRPr kumimoji="1" sz="2584">
                <a:solidFill>
                  <a:schemeClr val="tx2"/>
                </a:solidFill>
                <a:latin typeface="Arial" charset="0"/>
                <a:ea typeface="HGPｺﾞｼｯｸE" pitchFamily="50" charset="-128"/>
              </a:defRPr>
            </a:lvl6pPr>
            <a:lvl7pPr marL="1181691" algn="l" rtl="0" eaLnBrk="1" fontAlgn="base" hangingPunct="1">
              <a:spcBef>
                <a:spcPct val="0"/>
              </a:spcBef>
              <a:spcAft>
                <a:spcPct val="0"/>
              </a:spcAft>
              <a:defRPr kumimoji="1" sz="2584">
                <a:solidFill>
                  <a:schemeClr val="tx2"/>
                </a:solidFill>
                <a:latin typeface="Arial" charset="0"/>
                <a:ea typeface="HGPｺﾞｼｯｸE" pitchFamily="50" charset="-128"/>
              </a:defRPr>
            </a:lvl7pPr>
            <a:lvl8pPr marL="1772536" algn="l" rtl="0" eaLnBrk="1" fontAlgn="base" hangingPunct="1">
              <a:spcBef>
                <a:spcPct val="0"/>
              </a:spcBef>
              <a:spcAft>
                <a:spcPct val="0"/>
              </a:spcAft>
              <a:defRPr kumimoji="1" sz="2584">
                <a:solidFill>
                  <a:schemeClr val="tx2"/>
                </a:solidFill>
                <a:latin typeface="Arial" charset="0"/>
                <a:ea typeface="HGPｺﾞｼｯｸE" pitchFamily="50" charset="-128"/>
              </a:defRPr>
            </a:lvl8pPr>
            <a:lvl9pPr marL="2363380" algn="l" rtl="0" eaLnBrk="1" fontAlgn="base" hangingPunct="1">
              <a:spcBef>
                <a:spcPct val="0"/>
              </a:spcBef>
              <a:spcAft>
                <a:spcPct val="0"/>
              </a:spcAft>
              <a:defRPr kumimoji="1" sz="2584">
                <a:solidFill>
                  <a:schemeClr val="tx2"/>
                </a:solidFill>
                <a:latin typeface="Arial" charset="0"/>
                <a:ea typeface="HGPｺﾞｼｯｸE" pitchFamily="50" charset="-128"/>
              </a:defRPr>
            </a:lvl9pPr>
          </a:lstStyle>
          <a:p>
            <a:pPr>
              <a:defRPr/>
            </a:pPr>
            <a:r>
              <a:rPr lang="ja-JP" altLang="en-US" sz="3600" kern="0" dirty="0">
                <a:solidFill>
                  <a:sysClr val="windowText" lastClr="000000"/>
                </a:solidFill>
                <a:latin typeface="メイリオ" panose="020B0604030504040204" pitchFamily="50" charset="-128"/>
                <a:ea typeface="メイリオ" panose="020B0604030504040204" pitchFamily="50" charset="-128"/>
              </a:rPr>
              <a:t>事業拡大ステップ</a:t>
            </a:r>
            <a:r>
              <a:rPr kumimoji="0" lang="ja-JP" altLang="en-US" sz="3600" kern="0" dirty="0">
                <a:solidFill>
                  <a:sysClr val="windowText" lastClr="000000"/>
                </a:solidFill>
                <a:latin typeface="メイリオ" panose="020B0604030504040204" pitchFamily="50" charset="-128"/>
                <a:ea typeface="メイリオ" panose="020B0604030504040204" pitchFamily="50" charset="-128"/>
              </a:rPr>
              <a:t>③さらなる展開・多様化</a:t>
            </a:r>
            <a:endParaRPr lang="ja-JP" altLang="en-US" sz="3600" kern="0" dirty="0">
              <a:solidFill>
                <a:sysClr val="windowText" lastClr="000000"/>
              </a:solidFill>
              <a:latin typeface="メイリオ" panose="020B0604030504040204" pitchFamily="50" charset="-128"/>
              <a:ea typeface="メイリオ" panose="020B0604030504040204" pitchFamily="50" charset="-128"/>
            </a:endParaRPr>
          </a:p>
        </p:txBody>
      </p:sp>
      <p:sp>
        <p:nvSpPr>
          <p:cNvPr id="4" name="正方形/長方形 3"/>
          <p:cNvSpPr/>
          <p:nvPr/>
        </p:nvSpPr>
        <p:spPr>
          <a:xfrm>
            <a:off x="122794" y="624750"/>
            <a:ext cx="9654620" cy="2554545"/>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285744" indent="-285744">
              <a:buFont typeface="Wingdings" panose="05000000000000000000" pitchFamily="2" charset="2"/>
              <a:buChar char="n"/>
              <a:defRPr/>
            </a:pPr>
            <a:r>
              <a:rPr kumimoji="0" lang="ja-JP" altLang="en-US"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参加事業者の多様化</a:t>
            </a:r>
            <a:endParaRPr kumimoji="0" lang="en-US" altLang="ja-JP"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714357" indent="-342891">
              <a:buFont typeface="Wingdings" panose="05000000000000000000" pitchFamily="2" charset="2"/>
              <a:buChar char="Ø"/>
              <a:defRPr/>
            </a:pPr>
            <a:r>
              <a:rPr kumimoji="0" lang="ja-JP" altLang="en-US"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エネルギー、建設施工、ケーブルテレビ局、意欲的な再エネ目標（</a:t>
            </a:r>
            <a:r>
              <a:rPr kumimoji="0" lang="en-US" altLang="ja-JP"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SBT</a:t>
            </a:r>
            <a:r>
              <a:rPr kumimoji="0" lang="ja-JP" altLang="en-US"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や</a:t>
            </a:r>
            <a:r>
              <a:rPr kumimoji="0" lang="en-US" altLang="ja-JP"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RE100</a:t>
            </a:r>
            <a:r>
              <a:rPr kumimoji="0" lang="ja-JP" altLang="en-US"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など）を掲げて地元の大企業などの参加を得て、その資本力や営業網を活用</a:t>
            </a:r>
            <a:endParaRPr kumimoji="0" lang="en-US" altLang="ja-JP"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85744" indent="-285744">
              <a:buFont typeface="Wingdings" panose="05000000000000000000" pitchFamily="2" charset="2"/>
              <a:buChar char="n"/>
              <a:defRPr/>
            </a:pPr>
            <a:r>
              <a:rPr kumimoji="0" lang="ja-JP" altLang="en-US"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省エネ蓄エネ</a:t>
            </a:r>
            <a:endParaRPr kumimoji="0" lang="en-US" altLang="ja-JP"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714357" indent="-342891">
              <a:buFont typeface="Wingdings" panose="05000000000000000000" pitchFamily="2" charset="2"/>
              <a:buChar char="Ø"/>
              <a:defRPr/>
            </a:pPr>
            <a:r>
              <a:rPr kumimoji="0" lang="ja-JP" altLang="en-US"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昼間に太陽光発電で発電した電気でエコキュートを用いてお湯をつくり貯湯する、省エネ診断サービス、住宅の断熱改修、家電・給湯器などの省エネ機器リースなど、パッケージ提供。</a:t>
            </a:r>
          </a:p>
          <a:p>
            <a:pPr marL="285744" indent="-285744">
              <a:buFont typeface="Wingdings" panose="05000000000000000000" pitchFamily="2" charset="2"/>
              <a:buChar char="n"/>
              <a:defRPr/>
            </a:pPr>
            <a:r>
              <a:rPr kumimoji="0" lang="ja-JP" altLang="en-US"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水素</a:t>
            </a:r>
            <a:endParaRPr kumimoji="0" lang="en-US" altLang="ja-JP"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714357" indent="-342891">
              <a:buFont typeface="Wingdings" panose="05000000000000000000" pitchFamily="2" charset="2"/>
              <a:buChar char="Ø"/>
              <a:defRPr/>
            </a:pPr>
            <a:r>
              <a:rPr kumimoji="0" lang="ja-JP" altLang="en-US"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再エネの供給も需要も変動するので、余剰が発生するため、これを貯めておいて利用するには、水素という方法も有効。</a:t>
            </a:r>
          </a:p>
          <a:p>
            <a:pPr marL="285744" indent="-285744">
              <a:buFont typeface="Wingdings" panose="05000000000000000000" pitchFamily="2" charset="2"/>
              <a:buChar char="n"/>
              <a:defRPr/>
            </a:pPr>
            <a:r>
              <a:rPr kumimoji="0" lang="ja-JP" altLang="en-US"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熱</a:t>
            </a:r>
          </a:p>
        </p:txBody>
      </p:sp>
      <p:sp>
        <p:nvSpPr>
          <p:cNvPr id="5" name="正方形/長方形 4"/>
          <p:cNvSpPr/>
          <p:nvPr/>
        </p:nvSpPr>
        <p:spPr>
          <a:xfrm>
            <a:off x="500330" y="3374102"/>
            <a:ext cx="4229855" cy="584775"/>
          </a:xfrm>
          <a:prstGeom prst="rect">
            <a:avLst/>
          </a:prstGeom>
        </p:spPr>
        <p:txBody>
          <a:bodyPr wrap="square">
            <a:spAutoFit/>
          </a:bodyPr>
          <a:lstStyle/>
          <a:p>
            <a:pPr algn="ctr" defTabSz="1280128">
              <a:defRPr/>
            </a:pPr>
            <a:r>
              <a:rPr kumimoji="0" lang="ja-JP" altLang="en-US" sz="16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身近にある家電量販店や地元商店を利用してクリーンな電力契約に切替</a:t>
            </a: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257" y="3904570"/>
            <a:ext cx="4279613" cy="1900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正方形/長方形 6"/>
          <p:cNvSpPr/>
          <p:nvPr/>
        </p:nvSpPr>
        <p:spPr bwMode="auto">
          <a:xfrm>
            <a:off x="200473" y="5908125"/>
            <a:ext cx="4752528" cy="905255"/>
          </a:xfrm>
          <a:prstGeom prst="rect">
            <a:avLst/>
          </a:prstGeom>
          <a:noFill/>
          <a:ln w="9525" cap="flat" cmpd="sng" algn="ctr">
            <a:noFill/>
            <a:prstDash val="solid"/>
            <a:round/>
            <a:headEnd type="none" w="med" len="med"/>
            <a:tailEnd type="none" w="med" len="med"/>
          </a:ln>
          <a:effectLst/>
          <a:extLst/>
        </p:spPr>
        <p:txBody>
          <a:bodyPr vert="horz" wrap="square" lIns="83077" tIns="43200" rIns="83077" bIns="43200" numCol="1" rtlCol="0" anchor="t" anchorCtr="0" compatLnSpc="1">
            <a:prstTxWarp prst="textNoShape">
              <a:avLst/>
            </a:prstTxWarp>
          </a:bodyPr>
          <a:lstStyle/>
          <a:p>
            <a:pPr marL="285744" indent="-285744" defTabSz="1280128">
              <a:buFont typeface="Wingdings" panose="05000000000000000000" pitchFamily="2" charset="2"/>
              <a:buChar char="Ø"/>
              <a:defRPr/>
            </a:pPr>
            <a:r>
              <a:rPr kumimoji="0" lang="ja-JP" altLang="en-US"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再エネを開発しながら、地産地消を推進する地域電力会社と電力代理契約を締結する家電量販店等を利用して、クリーンな電力供給へ切替。</a:t>
            </a:r>
          </a:p>
        </p:txBody>
      </p:sp>
      <p:sp>
        <p:nvSpPr>
          <p:cNvPr id="8" name="正方形/長方形 7"/>
          <p:cNvSpPr/>
          <p:nvPr/>
        </p:nvSpPr>
        <p:spPr>
          <a:xfrm>
            <a:off x="5241038" y="3356998"/>
            <a:ext cx="4229855" cy="830997"/>
          </a:xfrm>
          <a:prstGeom prst="rect">
            <a:avLst/>
          </a:prstGeom>
        </p:spPr>
        <p:txBody>
          <a:bodyPr wrap="square">
            <a:spAutoFit/>
          </a:bodyPr>
          <a:lstStyle/>
          <a:p>
            <a:pPr algn="ctr" defTabSz="1280128">
              <a:defRPr/>
            </a:pPr>
            <a:r>
              <a:rPr kumimoji="0" lang="en-US" altLang="ja-JP" sz="16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GPI </a:t>
            </a:r>
            <a:r>
              <a:rPr kumimoji="0" lang="ja-JP" altLang="en-US" sz="16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石狩湾新港発電所</a:t>
            </a:r>
            <a:r>
              <a:rPr kumimoji="0" lang="en-US" altLang="ja-JP" sz="16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br>
              <a:rPr kumimoji="0" lang="en-US" altLang="ja-JP" sz="16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kumimoji="0" lang="ja-JP" altLang="en-US" sz="16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余剰電力を水素変換し、港湾エリアでの活用と域外への販売を志向</a:t>
            </a:r>
          </a:p>
        </p:txBody>
      </p:sp>
      <p:pic>
        <p:nvPicPr>
          <p:cNvPr id="9" name="図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85049" y="4221095"/>
            <a:ext cx="4115068" cy="2319911"/>
          </a:xfrm>
          <a:prstGeom prst="rect">
            <a:avLst/>
          </a:prstGeom>
        </p:spPr>
      </p:pic>
      <p:sp>
        <p:nvSpPr>
          <p:cNvPr id="10" name="スライド番号プレースホルダー"/>
          <p:cNvSpPr>
            <a:spLocks noGrp="1"/>
          </p:cNvSpPr>
          <p:nvPr>
            <p:ph type="sldNum" sz="quarter" idx="12"/>
          </p:nvPr>
        </p:nvSpPr>
        <p:spPr>
          <a:xfrm>
            <a:off x="9363560" y="6523200"/>
            <a:ext cx="630000" cy="370800"/>
          </a:xfrm>
        </p:spPr>
        <p:txBody>
          <a:bodyPr/>
          <a:lstStyle/>
          <a:p>
            <a:pPr algn="ctr">
              <a:defRPr/>
            </a:pPr>
            <a:r>
              <a:rPr lang="en-US" altLang="ja-JP" sz="1800" b="1" dirty="0">
                <a:latin typeface="メイリオ" panose="020B0604030504040204" pitchFamily="50" charset="-128"/>
                <a:ea typeface="メイリオ" panose="020B0604030504040204" pitchFamily="50" charset="-128"/>
                <a:cs typeface="メイリオ" panose="020B0604030504040204" pitchFamily="50" charset="-128"/>
              </a:rPr>
              <a:t>3</a:t>
            </a:r>
            <a:endParaRPr lang="ja-JP" altLang="en-US" sz="18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049821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タイトル 1"/>
          <p:cNvSpPr txBox="1">
            <a:spLocks/>
          </p:cNvSpPr>
          <p:nvPr/>
        </p:nvSpPr>
        <p:spPr bwMode="auto">
          <a:xfrm>
            <a:off x="1711" y="116638"/>
            <a:ext cx="9902707" cy="522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kumimoji="1" sz="4650" b="1">
                <a:solidFill>
                  <a:schemeClr val="tx1"/>
                </a:solidFill>
                <a:latin typeface="+mj-ea"/>
                <a:ea typeface="+mj-ea"/>
                <a:cs typeface="メイリオ" pitchFamily="50" charset="-128"/>
              </a:defRPr>
            </a:lvl1pPr>
            <a:lvl2pPr algn="l" rtl="0" eaLnBrk="1" fontAlgn="base" hangingPunct="1">
              <a:spcBef>
                <a:spcPct val="0"/>
              </a:spcBef>
              <a:spcAft>
                <a:spcPct val="0"/>
              </a:spcAft>
              <a:defRPr kumimoji="1" sz="2584">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584">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584">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584">
                <a:solidFill>
                  <a:schemeClr val="tx2"/>
                </a:solidFill>
                <a:latin typeface="Arial" charset="0"/>
                <a:ea typeface="HGPｺﾞｼｯｸE" pitchFamily="50" charset="-128"/>
              </a:defRPr>
            </a:lvl5pPr>
            <a:lvl6pPr marL="590845" algn="l" rtl="0" eaLnBrk="1" fontAlgn="base" hangingPunct="1">
              <a:spcBef>
                <a:spcPct val="0"/>
              </a:spcBef>
              <a:spcAft>
                <a:spcPct val="0"/>
              </a:spcAft>
              <a:defRPr kumimoji="1" sz="2584">
                <a:solidFill>
                  <a:schemeClr val="tx2"/>
                </a:solidFill>
                <a:latin typeface="Arial" charset="0"/>
                <a:ea typeface="HGPｺﾞｼｯｸE" pitchFamily="50" charset="-128"/>
              </a:defRPr>
            </a:lvl6pPr>
            <a:lvl7pPr marL="1181691" algn="l" rtl="0" eaLnBrk="1" fontAlgn="base" hangingPunct="1">
              <a:spcBef>
                <a:spcPct val="0"/>
              </a:spcBef>
              <a:spcAft>
                <a:spcPct val="0"/>
              </a:spcAft>
              <a:defRPr kumimoji="1" sz="2584">
                <a:solidFill>
                  <a:schemeClr val="tx2"/>
                </a:solidFill>
                <a:latin typeface="Arial" charset="0"/>
                <a:ea typeface="HGPｺﾞｼｯｸE" pitchFamily="50" charset="-128"/>
              </a:defRPr>
            </a:lvl7pPr>
            <a:lvl8pPr marL="1772536" algn="l" rtl="0" eaLnBrk="1" fontAlgn="base" hangingPunct="1">
              <a:spcBef>
                <a:spcPct val="0"/>
              </a:spcBef>
              <a:spcAft>
                <a:spcPct val="0"/>
              </a:spcAft>
              <a:defRPr kumimoji="1" sz="2584">
                <a:solidFill>
                  <a:schemeClr val="tx2"/>
                </a:solidFill>
                <a:latin typeface="Arial" charset="0"/>
                <a:ea typeface="HGPｺﾞｼｯｸE" pitchFamily="50" charset="-128"/>
              </a:defRPr>
            </a:lvl8pPr>
            <a:lvl9pPr marL="2363380" algn="l" rtl="0" eaLnBrk="1" fontAlgn="base" hangingPunct="1">
              <a:spcBef>
                <a:spcPct val="0"/>
              </a:spcBef>
              <a:spcAft>
                <a:spcPct val="0"/>
              </a:spcAft>
              <a:defRPr kumimoji="1" sz="2584">
                <a:solidFill>
                  <a:schemeClr val="tx2"/>
                </a:solidFill>
                <a:latin typeface="Arial" charset="0"/>
                <a:ea typeface="HGPｺﾞｼｯｸE" pitchFamily="50" charset="-128"/>
              </a:defRPr>
            </a:lvl9pPr>
          </a:lstStyle>
          <a:p>
            <a:pPr>
              <a:defRPr/>
            </a:pPr>
            <a:r>
              <a:rPr lang="ja-JP" altLang="en-US" sz="3200" kern="0" dirty="0">
                <a:solidFill>
                  <a:sysClr val="windowText" lastClr="000000"/>
                </a:solidFill>
                <a:latin typeface="メイリオ" panose="020B0604030504040204" pitchFamily="50" charset="-128"/>
                <a:ea typeface="メイリオ" panose="020B0604030504040204" pitchFamily="50" charset="-128"/>
              </a:rPr>
              <a:t>再エネ事業拡大ステップ</a:t>
            </a:r>
            <a:r>
              <a:rPr kumimoji="0" lang="ja-JP" altLang="en-US" sz="3200" kern="0" dirty="0">
                <a:solidFill>
                  <a:sysClr val="windowText" lastClr="000000"/>
                </a:solidFill>
                <a:latin typeface="メイリオ" panose="020B0604030504040204" pitchFamily="50" charset="-128"/>
                <a:ea typeface="メイリオ" panose="020B0604030504040204" pitchFamily="50" charset="-128"/>
              </a:rPr>
              <a:t>④エネルギー以外へ展開</a:t>
            </a:r>
            <a:endParaRPr lang="ja-JP" altLang="en-US" sz="3200" kern="0" dirty="0">
              <a:solidFill>
                <a:sysClr val="windowText" lastClr="000000"/>
              </a:solidFill>
              <a:latin typeface="メイリオ" panose="020B0604030504040204" pitchFamily="50" charset="-128"/>
              <a:ea typeface="メイリオ" panose="020B0604030504040204" pitchFamily="50" charset="-128"/>
            </a:endParaRPr>
          </a:p>
        </p:txBody>
      </p:sp>
      <p:sp>
        <p:nvSpPr>
          <p:cNvPr id="28" name="正方形/長方形 27"/>
          <p:cNvSpPr/>
          <p:nvPr/>
        </p:nvSpPr>
        <p:spPr>
          <a:xfrm>
            <a:off x="126149" y="638830"/>
            <a:ext cx="9651264" cy="1477328"/>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spAutoFit/>
          </a:bodyPr>
          <a:lstStyle/>
          <a:p>
            <a:pPr marL="457189" indent="-457189" defTabSz="685783">
              <a:spcBef>
                <a:spcPts val="600"/>
              </a:spcBef>
              <a:buClr>
                <a:prstClr val="black"/>
              </a:buClr>
              <a:buFont typeface="Wingdings" panose="05000000000000000000" pitchFamily="2" charset="2"/>
              <a:buChar char="n"/>
              <a:defRPr/>
            </a:pPr>
            <a:r>
              <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加えて、見守りサービス、ごみ戸別回収などの地域密着サービスをトータルで提供するというアプローチもありえる。いずれ、地域によっては、ドイツのシュタットベルケのように、再省蓄エネサービスを中核として、そのほかの水道、交通など、地域の自治体が担っている公共サービスも含め、総合的に提供する地域のインフラの担い手になることも期待できる。</a:t>
            </a:r>
          </a:p>
        </p:txBody>
      </p:sp>
      <p:sp>
        <p:nvSpPr>
          <p:cNvPr id="29" name="正方形/長方形 28"/>
          <p:cNvSpPr/>
          <p:nvPr/>
        </p:nvSpPr>
        <p:spPr>
          <a:xfrm>
            <a:off x="128467" y="2209265"/>
            <a:ext cx="4672755" cy="338554"/>
          </a:xfrm>
          <a:prstGeom prst="rect">
            <a:avLst/>
          </a:prstGeom>
        </p:spPr>
        <p:txBody>
          <a:bodyPr wrap="square">
            <a:spAutoFit/>
          </a:bodyPr>
          <a:lstStyle/>
          <a:p>
            <a:pPr algn="ctr" defTabSz="1280128">
              <a:defRPr/>
            </a:pPr>
            <a:r>
              <a:rPr kumimoji="0" lang="ja-JP" altLang="en-US" sz="16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福岡県みやま市</a:t>
            </a:r>
            <a:r>
              <a:rPr kumimoji="0" lang="en-US" altLang="ja-JP" sz="16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6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みやまスマートエネルギー</a:t>
            </a:r>
          </a:p>
        </p:txBody>
      </p:sp>
      <p:sp>
        <p:nvSpPr>
          <p:cNvPr id="30" name="正方形/長方形 29"/>
          <p:cNvSpPr/>
          <p:nvPr/>
        </p:nvSpPr>
        <p:spPr bwMode="auto">
          <a:xfrm>
            <a:off x="156013" y="6021293"/>
            <a:ext cx="4580967" cy="668469"/>
          </a:xfrm>
          <a:prstGeom prst="rect">
            <a:avLst/>
          </a:prstGeom>
          <a:noFill/>
          <a:ln w="9525" cap="flat" cmpd="sng" algn="ctr">
            <a:noFill/>
            <a:prstDash val="solid"/>
            <a:round/>
            <a:headEnd type="none" w="med" len="med"/>
            <a:tailEnd type="none" w="med" len="med"/>
          </a:ln>
          <a:effectLst/>
          <a:extLst/>
        </p:spPr>
        <p:txBody>
          <a:bodyPr vert="horz" wrap="square" lIns="83077" tIns="43200" rIns="83077" bIns="43200" numCol="1" rtlCol="0" anchor="t" anchorCtr="0" compatLnSpc="1">
            <a:prstTxWarp prst="textNoShape">
              <a:avLst/>
            </a:prstTxWarp>
          </a:bodyPr>
          <a:lstStyle/>
          <a:p>
            <a:pPr marL="285744" indent="-285744" defTabSz="1280128">
              <a:buFont typeface="Wingdings" panose="05000000000000000000" pitchFamily="2" charset="2"/>
              <a:buChar char="Ø"/>
              <a:defRPr/>
            </a:pPr>
            <a:r>
              <a:rPr kumimoji="0" lang="ja-JP" altLang="en-US"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地産地消で得た収益を生活サービスの充実や産業振興に役立て、地域活性化を図るモデルケースとして注目される。</a:t>
            </a:r>
          </a:p>
        </p:txBody>
      </p:sp>
      <p:sp>
        <p:nvSpPr>
          <p:cNvPr id="31" name="正方形/長方形 30"/>
          <p:cNvSpPr/>
          <p:nvPr/>
        </p:nvSpPr>
        <p:spPr>
          <a:xfrm>
            <a:off x="5056752" y="2209264"/>
            <a:ext cx="4347091" cy="338554"/>
          </a:xfrm>
          <a:prstGeom prst="rect">
            <a:avLst/>
          </a:prstGeom>
        </p:spPr>
        <p:txBody>
          <a:bodyPr wrap="square">
            <a:spAutoFit/>
          </a:bodyPr>
          <a:lstStyle/>
          <a:p>
            <a:pPr algn="ctr" defTabSz="1280128">
              <a:defRPr/>
            </a:pPr>
            <a:r>
              <a:rPr kumimoji="0" lang="ja-JP" altLang="en-US" sz="16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ドイツ シュタットベルケ</a:t>
            </a:r>
          </a:p>
        </p:txBody>
      </p:sp>
      <p:pic>
        <p:nvPicPr>
          <p:cNvPr id="32" name="図 31"/>
          <p:cNvPicPr>
            <a:picLocks noChangeAspect="1"/>
          </p:cNvPicPr>
          <p:nvPr/>
        </p:nvPicPr>
        <p:blipFill>
          <a:blip r:embed="rId3"/>
          <a:stretch>
            <a:fillRect/>
          </a:stretch>
        </p:blipFill>
        <p:spPr>
          <a:xfrm>
            <a:off x="495802" y="2566345"/>
            <a:ext cx="3939975" cy="2950893"/>
          </a:xfrm>
          <a:prstGeom prst="rect">
            <a:avLst/>
          </a:prstGeom>
          <a:ln>
            <a:solidFill>
              <a:sysClr val="windowText" lastClr="000000"/>
            </a:solidFill>
          </a:ln>
        </p:spPr>
      </p:pic>
      <p:sp>
        <p:nvSpPr>
          <p:cNvPr id="33" name="吹き出し: 角を丸めた四角形 2"/>
          <p:cNvSpPr/>
          <p:nvPr/>
        </p:nvSpPr>
        <p:spPr bwMode="auto">
          <a:xfrm>
            <a:off x="128592" y="5606644"/>
            <a:ext cx="4674393" cy="342639"/>
          </a:xfrm>
          <a:prstGeom prst="wedgeRoundRectCallout">
            <a:avLst>
              <a:gd name="adj1" fmla="val -5064"/>
              <a:gd name="adj2" fmla="val -68447"/>
              <a:gd name="adj3" fmla="val 16667"/>
            </a:avLst>
          </a:prstGeom>
          <a:solidFill>
            <a:sysClr val="window" lastClr="FFFFFF"/>
          </a:solidFill>
          <a:ln w="9525" cap="flat" cmpd="sng" algn="ctr">
            <a:solidFill>
              <a:sysClr val="windowText" lastClr="000000"/>
            </a:solidFill>
            <a:prstDash val="solid"/>
            <a:round/>
            <a:headEnd type="none" w="med" len="med"/>
            <a:tailEnd type="none" w="med" len="med"/>
          </a:ln>
          <a:effectLst/>
          <a:extLst/>
        </p:spPr>
        <p:txBody>
          <a:bodyPr vert="horz" wrap="square" lIns="71787" tIns="46669" rIns="0" bIns="46669" numCol="1" rtlCol="0" anchor="ctr" anchorCtr="0" compatLnSpc="1">
            <a:prstTxWarp prst="textNoShape">
              <a:avLst/>
            </a:prstTxWarp>
            <a:spAutoFit/>
          </a:bodyPr>
          <a:lstStyle/>
          <a:p>
            <a:pPr defTabSz="911708">
              <a:defRPr/>
            </a:pPr>
            <a:r>
              <a:rPr kumimoji="0" lang="en-US" altLang="ja-JP" sz="14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HEMS</a:t>
            </a:r>
            <a:r>
              <a:rPr kumimoji="0" lang="ja-JP" altLang="en-US" sz="14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を活用した高齢者見守り・家事代行サービス等</a:t>
            </a:r>
            <a:endParaRPr kumimoji="0" lang="ja-JP" altLang="en-US"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641" t="57139" r="65431" b="5771"/>
          <a:stretch/>
        </p:blipFill>
        <p:spPr bwMode="auto">
          <a:xfrm>
            <a:off x="4965095" y="2861923"/>
            <a:ext cx="2265196" cy="1561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4" descr="http://www.e2-programm.de/typo3temp/pics/9e9acf633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9717" y="2914261"/>
            <a:ext cx="2315332" cy="1800813"/>
          </a:xfrm>
          <a:prstGeom prst="rect">
            <a:avLst/>
          </a:prstGeom>
          <a:noFill/>
          <a:extLst>
            <a:ext uri="{909E8E84-426E-40DD-AFC4-6F175D3DCCD1}">
              <a14:hiddenFill xmlns:a14="http://schemas.microsoft.com/office/drawing/2010/main">
                <a:solidFill>
                  <a:srgbClr val="FFFFFF"/>
                </a:solidFill>
              </a14:hiddenFill>
            </a:ext>
          </a:extLst>
        </p:spPr>
      </p:pic>
      <p:sp>
        <p:nvSpPr>
          <p:cNvPr id="36" name="テキスト ボックス 35"/>
          <p:cNvSpPr txBox="1"/>
          <p:nvPr/>
        </p:nvSpPr>
        <p:spPr>
          <a:xfrm>
            <a:off x="4316917" y="4604189"/>
            <a:ext cx="3494733" cy="438656"/>
          </a:xfrm>
          <a:prstGeom prst="rect">
            <a:avLst/>
          </a:prstGeom>
          <a:noFill/>
        </p:spPr>
        <p:txBody>
          <a:bodyPr wrap="none" lIns="91176" tIns="45588" rIns="91176" bIns="45588" rtlCol="0">
            <a:noAutofit/>
          </a:bodyPr>
          <a:lstStyle/>
          <a:p>
            <a:pPr algn="ctr" defTabSz="1178217">
              <a:defRPr/>
            </a:pPr>
            <a:r>
              <a:rPr kumimoji="0" lang="ja-JP" altLang="en-US"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省エネ診断シート</a:t>
            </a:r>
          </a:p>
        </p:txBody>
      </p:sp>
      <p:sp>
        <p:nvSpPr>
          <p:cNvPr id="37" name="テキスト ボックス 36"/>
          <p:cNvSpPr txBox="1"/>
          <p:nvPr/>
        </p:nvSpPr>
        <p:spPr>
          <a:xfrm>
            <a:off x="7179717" y="2564904"/>
            <a:ext cx="2315332" cy="438656"/>
          </a:xfrm>
          <a:prstGeom prst="rect">
            <a:avLst/>
          </a:prstGeom>
          <a:noFill/>
        </p:spPr>
        <p:txBody>
          <a:bodyPr wrap="none" lIns="91176" tIns="45588" rIns="91176" bIns="45588" rtlCol="0">
            <a:noAutofit/>
          </a:bodyPr>
          <a:lstStyle/>
          <a:p>
            <a:pPr algn="ctr" defTabSz="1178217">
              <a:defRPr/>
            </a:pPr>
            <a:r>
              <a:rPr kumimoji="0" lang="ja-JP" altLang="en-US"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断熱性評価</a:t>
            </a:r>
          </a:p>
        </p:txBody>
      </p:sp>
      <p:sp>
        <p:nvSpPr>
          <p:cNvPr id="38" name="正方形/長方形 37"/>
          <p:cNvSpPr/>
          <p:nvPr/>
        </p:nvSpPr>
        <p:spPr bwMode="auto">
          <a:xfrm>
            <a:off x="4964383" y="5037931"/>
            <a:ext cx="4813037" cy="1511036"/>
          </a:xfrm>
          <a:prstGeom prst="rect">
            <a:avLst/>
          </a:prstGeom>
          <a:noFill/>
          <a:ln w="9525" cap="flat" cmpd="sng" algn="ctr">
            <a:noFill/>
            <a:prstDash val="solid"/>
            <a:round/>
            <a:headEnd type="none" w="med" len="med"/>
            <a:tailEnd type="none" w="med" len="med"/>
          </a:ln>
          <a:effectLst/>
          <a:extLst/>
        </p:spPr>
        <p:txBody>
          <a:bodyPr vert="horz" wrap="square" lIns="83077" tIns="43200" rIns="83077" bIns="43200" numCol="1" rtlCol="0" anchor="t" anchorCtr="0" compatLnSpc="1">
            <a:prstTxWarp prst="textNoShape">
              <a:avLst/>
            </a:prstTxWarp>
          </a:bodyPr>
          <a:lstStyle/>
          <a:p>
            <a:pPr marL="285744" indent="-285744" defTabSz="1280128">
              <a:buFont typeface="Wingdings" panose="05000000000000000000" pitchFamily="2" charset="2"/>
              <a:buChar char="Ø"/>
              <a:defRPr/>
            </a:pPr>
            <a:r>
              <a:rPr kumimoji="0" lang="en-US" altLang="ja-JP"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19</a:t>
            </a:r>
            <a:r>
              <a:rPr kumimoji="0" lang="ja-JP" altLang="en-US"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世紀中旬から発足した自治体出資のインフラサービス企業。水道・ガス・電力・交通等のサービスを提供。</a:t>
            </a:r>
          </a:p>
          <a:p>
            <a:pPr marL="285744" indent="-285744" defTabSz="1280128">
              <a:buFont typeface="Wingdings" panose="05000000000000000000" pitchFamily="2" charset="2"/>
              <a:buChar char="Ø"/>
              <a:defRPr/>
            </a:pPr>
            <a:r>
              <a:rPr kumimoji="0" lang="ja-JP" altLang="en-US"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家庭への省エネコンサルタント派遣やサーモグラフィーを活用した断熱性評価などの省エネサービスを提供する。</a:t>
            </a:r>
          </a:p>
        </p:txBody>
      </p:sp>
      <p:sp>
        <p:nvSpPr>
          <p:cNvPr id="15" name="スライド番号プレースホルダー"/>
          <p:cNvSpPr>
            <a:spLocks noGrp="1"/>
          </p:cNvSpPr>
          <p:nvPr>
            <p:ph type="sldNum" sz="quarter" idx="12"/>
          </p:nvPr>
        </p:nvSpPr>
        <p:spPr>
          <a:xfrm>
            <a:off x="9363560" y="6523200"/>
            <a:ext cx="630000" cy="370800"/>
          </a:xfrm>
        </p:spPr>
        <p:txBody>
          <a:bodyPr/>
          <a:lstStyle/>
          <a:p>
            <a:pPr algn="ctr">
              <a:defRPr/>
            </a:pPr>
            <a:r>
              <a:rPr lang="en-US" altLang="ja-JP" sz="1800" b="1" dirty="0">
                <a:latin typeface="メイリオ" panose="020B0604030504040204" pitchFamily="50" charset="-128"/>
                <a:ea typeface="メイリオ" panose="020B0604030504040204" pitchFamily="50" charset="-128"/>
                <a:cs typeface="メイリオ" panose="020B0604030504040204" pitchFamily="50" charset="-128"/>
              </a:rPr>
              <a:t>4</a:t>
            </a:r>
            <a:endParaRPr lang="ja-JP" altLang="en-US" sz="18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30131522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TotalTime>
  <Words>825</Words>
  <Application>Microsoft Office PowerPoint</Application>
  <PresentationFormat>A4 210 x 297 mm</PresentationFormat>
  <Paragraphs>66</Paragraphs>
  <Slides>4</Slides>
  <Notes>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vt:i4>
      </vt:variant>
    </vt:vector>
  </HeadingPairs>
  <TitlesOfParts>
    <vt:vector size="13" baseType="lpstr">
      <vt:lpstr>メイリオ</vt:lpstr>
      <vt:lpstr>游ゴシック</vt:lpstr>
      <vt:lpstr>游ゴシック Light</vt:lpstr>
      <vt:lpstr>Arial</vt:lpstr>
      <vt:lpstr>Calibri</vt:lpstr>
      <vt:lpstr>Calibri Light</vt:lpstr>
      <vt:lpstr>Cambria</vt:lpstr>
      <vt:lpstr>Wingdings</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稲 佳奈／リサーチ・コンサル／JRI (ina kana)</dc:creator>
  <cp:lastModifiedBy>稲 佳奈／リサーチ・コンサル／JRI (ina kana)</cp:lastModifiedBy>
  <cp:revision>1</cp:revision>
  <dcterms:created xsi:type="dcterms:W3CDTF">2018-05-15T02:57:51Z</dcterms:created>
  <dcterms:modified xsi:type="dcterms:W3CDTF">2018-05-15T06:22:45Z</dcterms:modified>
</cp:coreProperties>
</file>