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7" r:id="rId2"/>
    <p:sldId id="258" r:id="rId3"/>
    <p:sldId id="259" r:id="rId4"/>
    <p:sldId id="260"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2" d="100"/>
          <a:sy n="72" d="100"/>
        </p:scale>
        <p:origin x="31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A6D5E4-4C98-467D-81E6-DBFF294817EB}"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65F074-9F6F-4F0B-BA27-DFC5711F8C1B}" type="slidenum">
              <a:rPr kumimoji="1" lang="ja-JP" altLang="en-US" smtClean="0"/>
              <a:t>‹#›</a:t>
            </a:fld>
            <a:endParaRPr kumimoji="1" lang="ja-JP" altLang="en-US"/>
          </a:p>
        </p:txBody>
      </p:sp>
    </p:spTree>
    <p:extLst>
      <p:ext uri="{BB962C8B-B14F-4D97-AF65-F5344CB8AC3E}">
        <p14:creationId xmlns:p14="http://schemas.microsoft.com/office/powerpoint/2010/main" val="9004440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39738" y="804863"/>
            <a:ext cx="5808662"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2550263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bwMode="auto">
          <a:xfrm>
            <a:off x="439738" y="804863"/>
            <a:ext cx="5807075"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p>
        </p:txBody>
      </p:sp>
      <p:sp>
        <p:nvSpPr>
          <p:cNvPr id="327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6125" indent="-28416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9350"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9725"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1688"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288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60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32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04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794809-38AE-4DE4-99B2-BCAF415A4D7E}"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1343115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bwMode="auto">
          <a:xfrm>
            <a:off x="439738" y="804863"/>
            <a:ext cx="5807075"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dirty="0"/>
          </a:p>
        </p:txBody>
      </p:sp>
      <p:sp>
        <p:nvSpPr>
          <p:cNvPr id="327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6125" indent="-28416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9350"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9725"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1688"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288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60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32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04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794809-38AE-4DE4-99B2-BCAF415A4D7E}"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2524043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bwMode="auto">
          <a:xfrm>
            <a:off x="439738" y="804863"/>
            <a:ext cx="5807075"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p>
        </p:txBody>
      </p:sp>
      <p:sp>
        <p:nvSpPr>
          <p:cNvPr id="327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6125" indent="-28416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9350"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9725"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1688" indent="-2270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288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60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32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0488" indent="-2270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794809-38AE-4DE4-99B2-BCAF415A4D7E}"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2070345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32031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61759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266875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1075878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4003506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4104959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1188126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78426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1563024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223531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BA88BB3-E906-4CD5-8618-B2C5B2D30AD1}"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156801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9BA88BB3-E906-4CD5-8618-B2C5B2D30AD1}"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D3B11856-2349-49D5-B084-53EEB003E670}" type="slidenum">
              <a:rPr kumimoji="1" lang="ja-JP" altLang="en-US" smtClean="0"/>
              <a:t>‹#›</a:t>
            </a:fld>
            <a:endParaRPr kumimoji="1" lang="ja-JP" altLang="en-US"/>
          </a:p>
        </p:txBody>
      </p:sp>
    </p:spTree>
    <p:extLst>
      <p:ext uri="{BB962C8B-B14F-4D97-AF65-F5344CB8AC3E}">
        <p14:creationId xmlns:p14="http://schemas.microsoft.com/office/powerpoint/2010/main" val="488775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50" y="123195"/>
            <a:ext cx="647323" cy="397479"/>
          </a:xfrm>
          <a:prstGeom prst="rect">
            <a:avLst/>
          </a:prstGeom>
        </p:spPr>
      </p:pic>
      <p:sp>
        <p:nvSpPr>
          <p:cNvPr id="2" name="ページ番号"/>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事業番号"/>
          <p:cNvSpPr/>
          <p:nvPr/>
        </p:nvSpPr>
        <p:spPr>
          <a:xfrm>
            <a:off x="848545" y="836008"/>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a:spLocks noChangeArrowheads="1"/>
          </p:cNvSpPr>
          <p:nvPr/>
        </p:nvSpPr>
        <p:spPr bwMode="auto">
          <a:xfrm>
            <a:off x="249516" y="7033158"/>
            <a:ext cx="6360668"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4062" eaLnBrk="1" hangingPunct="1">
              <a:spcBef>
                <a:spcPct val="0"/>
              </a:spcBef>
              <a:spcAft>
                <a:spcPts val="277"/>
              </a:spcAft>
              <a:buClr>
                <a:srgbClr val="6F6F6F"/>
              </a:buClr>
              <a:buNone/>
              <a:defRPr/>
            </a:pPr>
            <a:r>
              <a:rPr lang="ja-JP" altLang="en-US" sz="2000" dirty="0">
                <a:solidFill>
                  <a:srgbClr val="000000"/>
                </a:solidFill>
                <a:latin typeface="+mn-ea"/>
                <a:ea typeface="+mn-ea"/>
                <a:cs typeface="メイリオ" pitchFamily="50" charset="-128"/>
              </a:rPr>
              <a:t>平成</a:t>
            </a:r>
            <a:r>
              <a:rPr lang="en-US" altLang="ja-JP" sz="2000" dirty="0">
                <a:solidFill>
                  <a:srgbClr val="000000"/>
                </a:solidFill>
                <a:latin typeface="+mn-ea"/>
                <a:ea typeface="+mn-ea"/>
                <a:cs typeface="メイリオ" pitchFamily="50" charset="-128"/>
              </a:rPr>
              <a:t>30</a:t>
            </a:r>
            <a:r>
              <a:rPr lang="ja-JP" altLang="en-US" sz="2000" dirty="0">
                <a:solidFill>
                  <a:srgbClr val="000000"/>
                </a:solidFill>
                <a:latin typeface="+mn-ea"/>
                <a:ea typeface="+mn-ea"/>
                <a:cs typeface="メイリオ" pitchFamily="50" charset="-128"/>
              </a:rPr>
              <a:t>年度予算案</a:t>
            </a:r>
            <a:r>
              <a:rPr lang="en-US" altLang="ja-JP" sz="2000" dirty="0">
                <a:solidFill>
                  <a:srgbClr val="000000"/>
                </a:solidFill>
                <a:latin typeface="+mn-ea"/>
                <a:ea typeface="+mn-ea"/>
                <a:cs typeface="メイリオ" pitchFamily="50" charset="-128"/>
              </a:rPr>
              <a:t>1</a:t>
            </a:r>
            <a:r>
              <a:rPr lang="ja-JP" altLang="en-US" sz="2000" dirty="0">
                <a:solidFill>
                  <a:srgbClr val="000000"/>
                </a:solidFill>
                <a:latin typeface="+mn-ea"/>
                <a:ea typeface="+mn-ea"/>
                <a:cs typeface="メイリオ" pitchFamily="50" charset="-128"/>
              </a:rPr>
              <a:t>億円</a:t>
            </a:r>
            <a:endParaRPr lang="en-US" altLang="ja-JP" sz="2000" dirty="0">
              <a:solidFill>
                <a:srgbClr val="000000"/>
              </a:solidFill>
              <a:latin typeface="+mn-ea"/>
              <a:ea typeface="+mn-ea"/>
              <a:cs typeface="メイリオ" pitchFamily="50" charset="-128"/>
            </a:endParaRPr>
          </a:p>
          <a:p>
            <a:pPr algn="r" defTabSz="844062" eaLnBrk="1" hangingPunct="1">
              <a:spcBef>
                <a:spcPct val="0"/>
              </a:spcBef>
              <a:spcAft>
                <a:spcPts val="277"/>
              </a:spcAft>
              <a:buClr>
                <a:srgbClr val="6F6F6F"/>
              </a:buClr>
              <a:buNone/>
              <a:defRPr/>
            </a:pPr>
            <a:r>
              <a:rPr lang="ja-JP" altLang="en-US" sz="1200" dirty="0">
                <a:solidFill>
                  <a:srgbClr val="000000"/>
                </a:solidFill>
                <a:latin typeface="+mn-ea"/>
                <a:ea typeface="+mn-ea"/>
                <a:cs typeface="メイリオ" pitchFamily="50" charset="-128"/>
              </a:rPr>
              <a:t>（平成</a:t>
            </a:r>
            <a:r>
              <a:rPr lang="en-US" altLang="ja-JP" sz="1200" dirty="0">
                <a:solidFill>
                  <a:srgbClr val="000000"/>
                </a:solidFill>
                <a:latin typeface="+mn-ea"/>
                <a:ea typeface="+mn-ea"/>
                <a:cs typeface="メイリオ" pitchFamily="50" charset="-128"/>
              </a:rPr>
              <a:t>30</a:t>
            </a:r>
            <a:r>
              <a:rPr lang="ja-JP" altLang="en-US" sz="1200" dirty="0">
                <a:solidFill>
                  <a:srgbClr val="000000"/>
                </a:solidFill>
                <a:latin typeface="+mn-ea"/>
                <a:ea typeface="+mn-ea"/>
                <a:cs typeface="メイリオ" pitchFamily="50" charset="-128"/>
              </a:rPr>
              <a:t>年度からの新規事業）</a:t>
            </a:r>
            <a:endParaRPr lang="en-US" altLang="ja-JP" sz="1200" dirty="0">
              <a:solidFill>
                <a:srgbClr val="000000"/>
              </a:solidFill>
              <a:latin typeface="+mn-ea"/>
              <a:ea typeface="+mn-ea"/>
              <a:cs typeface="メイリオ" pitchFamily="50" charset="-128"/>
            </a:endParaRPr>
          </a:p>
        </p:txBody>
      </p:sp>
      <p:grpSp>
        <p:nvGrpSpPr>
          <p:cNvPr id="8" name="グループ化 7"/>
          <p:cNvGrpSpPr/>
          <p:nvPr/>
        </p:nvGrpSpPr>
        <p:grpSpPr>
          <a:xfrm>
            <a:off x="89522" y="1344755"/>
            <a:ext cx="9687897" cy="2439343"/>
            <a:chOff x="86338" y="325944"/>
            <a:chExt cx="9758076" cy="2566455"/>
          </a:xfrm>
        </p:grpSpPr>
        <p:sp>
          <p:nvSpPr>
            <p:cNvPr id="9" name="角丸四角形 3"/>
            <p:cNvSpPr/>
            <p:nvPr/>
          </p:nvSpPr>
          <p:spPr>
            <a:xfrm>
              <a:off x="125694" y="776095"/>
              <a:ext cx="9718720" cy="2116304"/>
            </a:xfrm>
            <a:prstGeom prst="roundRect">
              <a:avLst>
                <a:gd name="adj" fmla="val 5566"/>
              </a:avLst>
            </a:prstGeom>
            <a:solidFill>
              <a:sysClr val="window" lastClr="FFFFFF"/>
            </a:solidFill>
            <a:ln w="25400" cap="flat" cmpd="sng" algn="ctr">
              <a:solidFill>
                <a:srgbClr val="4F81BD">
                  <a:lumMod val="50000"/>
                </a:srgbClr>
              </a:solidFill>
              <a:prstDash val="solid"/>
            </a:ln>
            <a:effectLst/>
          </p:spPr>
          <p:txBody>
            <a:bodyPr anchor="ctr"/>
            <a:lstStyle/>
            <a:p>
              <a:pPr eaLnBrk="0" hangingPunct="0">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地域における多様な再エネ・省エネ設備導入について、 </a:t>
              </a:r>
              <a:endPar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・稼働後も含めたライフサイクルでの費用負担</a:t>
              </a:r>
              <a:endPar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71456" indent="-271456" eaLnBrk="0" hangingPunct="0">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・持続可能かつ効率的な需給体制の構築、事業コストの低減、社会的受容性の確保、広域利用の困難さ等に関する課題への対応方法</a:t>
              </a:r>
              <a:endPar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71456" indent="-271456" eaLnBrk="0" hangingPunct="0">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などの見地から、</a:t>
              </a:r>
              <a:r>
                <a:rPr kumimoji="0" lang="ja-JP" altLang="en-US" sz="20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事業計画段階において、</a:t>
              </a: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総合的・専門的に事業性を評価。</a:t>
              </a:r>
              <a:endPar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事前評価の結果を、</a:t>
              </a:r>
              <a:r>
                <a:rPr kumimoji="0" lang="ja-JP" altLang="en-US" sz="20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事業計画の適正化、ライフサイクルの事業リスク管理に活用</a:t>
              </a: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 name="正方形/長方形 2"/>
            <p:cNvSpPr>
              <a:spLocks noChangeArrowheads="1"/>
            </p:cNvSpPr>
            <p:nvPr/>
          </p:nvSpPr>
          <p:spPr bwMode="auto">
            <a:xfrm>
              <a:off x="86338" y="325944"/>
              <a:ext cx="6915969" cy="485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1" hangingPunct="1">
                <a:spcBef>
                  <a:spcPct val="0"/>
                </a:spcBef>
                <a:spcAft>
                  <a:spcPts val="277"/>
                </a:spcAft>
                <a:buClr>
                  <a:srgbClr val="6F6F6F"/>
                </a:buClr>
                <a:buNone/>
                <a:defRPr/>
              </a:pPr>
              <a:r>
                <a:rPr lang="ja-JP" altLang="en-US"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再エネ・省エネの事業性を事前評価し、確保</a:t>
              </a:r>
              <a:endParaRPr lang="en-US" altLang="ja-JP"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 name="タイトル 1"/>
          <p:cNvSpPr txBox="1">
            <a:spLocks/>
          </p:cNvSpPr>
          <p:nvPr/>
        </p:nvSpPr>
        <p:spPr>
          <a:xfrm>
            <a:off x="765437" y="64993"/>
            <a:ext cx="7571940" cy="759020"/>
          </a:xfrm>
          <a:prstGeom prst="rect">
            <a:avLst/>
          </a:prstGeom>
          <a:noFill/>
          <a:ln w="9525" cap="flat" cmpd="sng" algn="ctr">
            <a:noFill/>
            <a:prstDash val="solid"/>
          </a:ln>
          <a:effectLst/>
        </p:spPr>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defTabSz="844083">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地域の再エネ・省エネ設備導入における事業性確保のための事前評価事業</a:t>
            </a:r>
          </a:p>
        </p:txBody>
      </p:sp>
      <p:sp>
        <p:nvSpPr>
          <p:cNvPr id="12" name="テキスト ボックス 58"/>
          <p:cNvSpPr txBox="1">
            <a:spLocks noChangeArrowheads="1"/>
          </p:cNvSpPr>
          <p:nvPr/>
        </p:nvSpPr>
        <p:spPr bwMode="auto">
          <a:xfrm>
            <a:off x="548641" y="5012885"/>
            <a:ext cx="2742042" cy="1569660"/>
          </a:xfrm>
          <a:prstGeom prst="rect">
            <a:avLst/>
          </a:prstGeom>
          <a:noFill/>
          <a:ln w="19050">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1600" kern="0" dirty="0">
                <a:solidFill>
                  <a:sysClr val="windowText" lastClr="000000"/>
                </a:solidFill>
                <a:latin typeface="メイリオ" panose="020B0604030504040204" pitchFamily="50" charset="-128"/>
              </a:rPr>
              <a:t>＜評価項目の例＞</a:t>
            </a:r>
            <a:endParaRPr lang="en-US" altLang="ja-JP" sz="1600" kern="0" dirty="0">
              <a:solidFill>
                <a:sysClr val="windowText" lastClr="000000"/>
              </a:solidFill>
              <a:latin typeface="メイリオ" panose="020B0604030504040204" pitchFamily="50" charset="-128"/>
            </a:endParaRPr>
          </a:p>
          <a:p>
            <a:pPr eaLnBrk="1" hangingPunct="1">
              <a:defRPr/>
            </a:pPr>
            <a:r>
              <a:rPr lang="ja-JP" altLang="en-US" sz="1600" kern="0" dirty="0">
                <a:solidFill>
                  <a:sysClr val="windowText" lastClr="000000"/>
                </a:solidFill>
                <a:latin typeface="メイリオ" panose="020B0604030504040204" pitchFamily="50" charset="-128"/>
              </a:rPr>
              <a:t>・設備の適正規模</a:t>
            </a:r>
            <a:endParaRPr lang="en-US" altLang="ja-JP" sz="1600" kern="0" dirty="0">
              <a:solidFill>
                <a:sysClr val="windowText" lastClr="000000"/>
              </a:solidFill>
              <a:latin typeface="メイリオ" panose="020B0604030504040204" pitchFamily="50" charset="-128"/>
            </a:endParaRPr>
          </a:p>
          <a:p>
            <a:pPr eaLnBrk="1" hangingPunct="1">
              <a:defRPr/>
            </a:pPr>
            <a:r>
              <a:rPr lang="ja-JP" altLang="en-US" sz="1600" kern="0" dirty="0">
                <a:solidFill>
                  <a:sysClr val="windowText" lastClr="000000"/>
                </a:solidFill>
                <a:latin typeface="メイリオ" panose="020B0604030504040204" pitchFamily="50" charset="-128"/>
              </a:rPr>
              <a:t>・売電価格の見通し</a:t>
            </a:r>
            <a:endParaRPr lang="en-US" altLang="ja-JP" sz="1600" kern="0" dirty="0">
              <a:solidFill>
                <a:sysClr val="windowText" lastClr="000000"/>
              </a:solidFill>
              <a:latin typeface="メイリオ" panose="020B0604030504040204" pitchFamily="50" charset="-128"/>
            </a:endParaRPr>
          </a:p>
          <a:p>
            <a:pPr eaLnBrk="1" hangingPunct="1">
              <a:defRPr/>
            </a:pPr>
            <a:r>
              <a:rPr lang="ja-JP" altLang="en-US" sz="1600" kern="0" dirty="0">
                <a:solidFill>
                  <a:sysClr val="windowText" lastClr="000000"/>
                </a:solidFill>
                <a:latin typeface="メイリオ" panose="020B0604030504040204" pitchFamily="50" charset="-128"/>
              </a:rPr>
              <a:t>・エネルギー需給見通し</a:t>
            </a:r>
            <a:endParaRPr lang="en-US" altLang="ja-JP" sz="1600" kern="0" dirty="0">
              <a:solidFill>
                <a:sysClr val="windowText" lastClr="000000"/>
              </a:solidFill>
              <a:latin typeface="メイリオ" panose="020B0604030504040204" pitchFamily="50" charset="-128"/>
            </a:endParaRPr>
          </a:p>
          <a:p>
            <a:pPr eaLnBrk="1" hangingPunct="1">
              <a:defRPr/>
            </a:pPr>
            <a:r>
              <a:rPr lang="ja-JP" altLang="en-US" sz="1600" kern="0" dirty="0">
                <a:solidFill>
                  <a:sysClr val="windowText" lastClr="000000"/>
                </a:solidFill>
                <a:latin typeface="メイリオ" panose="020B0604030504040204" pitchFamily="50" charset="-128"/>
              </a:rPr>
              <a:t>・運転・維持管理コスト　等</a:t>
            </a:r>
          </a:p>
        </p:txBody>
      </p:sp>
      <p:sp>
        <p:nvSpPr>
          <p:cNvPr id="13" name="正方形/長方形 12"/>
          <p:cNvSpPr/>
          <p:nvPr/>
        </p:nvSpPr>
        <p:spPr>
          <a:xfrm>
            <a:off x="3429851" y="3929839"/>
            <a:ext cx="863600" cy="432000"/>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14" name="正方形/長方形 13"/>
          <p:cNvSpPr/>
          <p:nvPr/>
        </p:nvSpPr>
        <p:spPr>
          <a:xfrm>
            <a:off x="3429851" y="5323787"/>
            <a:ext cx="863600" cy="432000"/>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民間団体</a:t>
            </a:r>
          </a:p>
        </p:txBody>
      </p:sp>
      <p:sp>
        <p:nvSpPr>
          <p:cNvPr id="15" name="テキスト ボックス 58"/>
          <p:cNvSpPr txBox="1">
            <a:spLocks noChangeArrowheads="1"/>
          </p:cNvSpPr>
          <p:nvPr/>
        </p:nvSpPr>
        <p:spPr bwMode="auto">
          <a:xfrm>
            <a:off x="2902206" y="4734542"/>
            <a:ext cx="9271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u="sng" kern="0" dirty="0">
                <a:solidFill>
                  <a:sysClr val="windowText" lastClr="000000"/>
                </a:solidFill>
                <a:latin typeface="メイリオ" panose="020B0604030504040204" pitchFamily="50" charset="-128"/>
              </a:rPr>
              <a:t>①委託</a:t>
            </a:r>
          </a:p>
        </p:txBody>
      </p:sp>
      <p:sp>
        <p:nvSpPr>
          <p:cNvPr id="16" name="正方形/長方形 15"/>
          <p:cNvSpPr/>
          <p:nvPr/>
        </p:nvSpPr>
        <p:spPr>
          <a:xfrm>
            <a:off x="6698264" y="4622419"/>
            <a:ext cx="1368152" cy="432000"/>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非営利法人</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（補助金執行）</a:t>
            </a:r>
          </a:p>
        </p:txBody>
      </p:sp>
      <p:cxnSp>
        <p:nvCxnSpPr>
          <p:cNvPr id="17" name="直線矢印コネクタ 16"/>
          <p:cNvCxnSpPr/>
          <p:nvPr/>
        </p:nvCxnSpPr>
        <p:spPr>
          <a:xfrm flipV="1">
            <a:off x="3757595" y="4361848"/>
            <a:ext cx="0" cy="961947"/>
          </a:xfrm>
          <a:prstGeom prst="straightConnector1">
            <a:avLst/>
          </a:prstGeom>
          <a:noFill/>
          <a:ln w="25400" cap="flat" cmpd="sng" algn="ctr">
            <a:solidFill>
              <a:srgbClr val="FF0000"/>
            </a:solidFill>
            <a:prstDash val="solid"/>
            <a:headEnd type="arrow"/>
            <a:tailEnd type="none"/>
          </a:ln>
          <a:effectLst>
            <a:outerShdw blurRad="40000" dist="20000" dir="5400000" rotWithShape="0">
              <a:srgbClr val="000000">
                <a:alpha val="38000"/>
              </a:srgbClr>
            </a:outerShdw>
          </a:effectLst>
        </p:spPr>
      </p:cxnSp>
      <p:cxnSp>
        <p:nvCxnSpPr>
          <p:cNvPr id="18" name="直線矢印コネクタ 17"/>
          <p:cNvCxnSpPr>
            <a:stCxn id="16" idx="0"/>
            <a:endCxn id="13" idx="3"/>
          </p:cNvCxnSpPr>
          <p:nvPr/>
        </p:nvCxnSpPr>
        <p:spPr>
          <a:xfrm flipH="1" flipV="1">
            <a:off x="4293456" y="4145848"/>
            <a:ext cx="3088891" cy="476579"/>
          </a:xfrm>
          <a:prstGeom prst="straightConnector1">
            <a:avLst/>
          </a:prstGeom>
          <a:noFill/>
          <a:ln w="25400" cap="flat" cmpd="sng" algn="ctr">
            <a:solidFill>
              <a:sysClr val="windowText" lastClr="000000"/>
            </a:solidFill>
            <a:prstDash val="sysDash"/>
            <a:headEnd type="arrow"/>
            <a:tailEnd type="none"/>
          </a:ln>
          <a:effectLst>
            <a:outerShdw blurRad="40000" dist="20000" dir="5400000" rotWithShape="0">
              <a:srgbClr val="000000">
                <a:alpha val="38000"/>
              </a:srgbClr>
            </a:outerShdw>
          </a:effectLst>
        </p:spPr>
      </p:cxnSp>
      <p:sp>
        <p:nvSpPr>
          <p:cNvPr id="19" name="テキスト ボックス 58"/>
          <p:cNvSpPr txBox="1">
            <a:spLocks noChangeArrowheads="1"/>
          </p:cNvSpPr>
          <p:nvPr/>
        </p:nvSpPr>
        <p:spPr bwMode="auto">
          <a:xfrm>
            <a:off x="5290513" y="4499764"/>
            <a:ext cx="10947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kern="0" dirty="0">
                <a:solidFill>
                  <a:sysClr val="windowText" lastClr="000000"/>
                </a:solidFill>
                <a:latin typeface="メイリオ" panose="020B0604030504040204" pitchFamily="50" charset="-128"/>
              </a:rPr>
              <a:t>（補助金）</a:t>
            </a:r>
          </a:p>
        </p:txBody>
      </p:sp>
      <p:cxnSp>
        <p:nvCxnSpPr>
          <p:cNvPr id="20" name="直線矢印コネクタ 19"/>
          <p:cNvCxnSpPr>
            <a:stCxn id="14" idx="3"/>
            <a:endCxn id="16" idx="1"/>
          </p:cNvCxnSpPr>
          <p:nvPr/>
        </p:nvCxnSpPr>
        <p:spPr>
          <a:xfrm flipV="1">
            <a:off x="4293457" y="4838419"/>
            <a:ext cx="2404815" cy="701368"/>
          </a:xfrm>
          <a:prstGeom prst="straightConnector1">
            <a:avLst/>
          </a:prstGeom>
          <a:noFill/>
          <a:ln w="25400" cap="flat" cmpd="sng" algn="ctr">
            <a:solidFill>
              <a:srgbClr val="FF0000"/>
            </a:solidFill>
            <a:prstDash val="solid"/>
            <a:headEnd type="arrow"/>
            <a:tailEnd type="none"/>
          </a:ln>
          <a:effectLst>
            <a:outerShdw blurRad="40000" dist="20000" dir="5400000" rotWithShape="0">
              <a:srgbClr val="000000">
                <a:alpha val="38000"/>
              </a:srgbClr>
            </a:outerShdw>
          </a:effectLst>
        </p:spPr>
      </p:cxnSp>
      <p:sp>
        <p:nvSpPr>
          <p:cNvPr id="21" name="テキスト ボックス 58"/>
          <p:cNvSpPr txBox="1">
            <a:spLocks noChangeArrowheads="1"/>
          </p:cNvSpPr>
          <p:nvPr/>
        </p:nvSpPr>
        <p:spPr bwMode="auto">
          <a:xfrm>
            <a:off x="5290504" y="5116151"/>
            <a:ext cx="16413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u="sng" kern="0" dirty="0">
                <a:solidFill>
                  <a:sysClr val="windowText" lastClr="000000"/>
                </a:solidFill>
                <a:latin typeface="メイリオ" panose="020B0604030504040204" pitchFamily="50" charset="-128"/>
              </a:rPr>
              <a:t>②事業計画の共有</a:t>
            </a:r>
          </a:p>
        </p:txBody>
      </p:sp>
      <p:sp>
        <p:nvSpPr>
          <p:cNvPr id="22" name="正方形/長方形 21"/>
          <p:cNvSpPr/>
          <p:nvPr/>
        </p:nvSpPr>
        <p:spPr>
          <a:xfrm>
            <a:off x="6662415" y="5847711"/>
            <a:ext cx="1368152" cy="432000"/>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自治体等</a:t>
            </a:r>
          </a:p>
        </p:txBody>
      </p:sp>
      <p:cxnSp>
        <p:nvCxnSpPr>
          <p:cNvPr id="24" name="直線矢印コネクタ 23"/>
          <p:cNvCxnSpPr/>
          <p:nvPr/>
        </p:nvCxnSpPr>
        <p:spPr>
          <a:xfrm flipV="1">
            <a:off x="7310487" y="5055711"/>
            <a:ext cx="0" cy="792000"/>
          </a:xfrm>
          <a:prstGeom prst="straightConnector1">
            <a:avLst/>
          </a:prstGeom>
          <a:noFill/>
          <a:ln w="25400" cap="flat" cmpd="sng" algn="ctr">
            <a:solidFill>
              <a:srgbClr val="FF0000"/>
            </a:solidFill>
            <a:prstDash val="solid"/>
            <a:headEnd type="arrow"/>
            <a:tailEnd type="none"/>
          </a:ln>
          <a:effectLst>
            <a:outerShdw blurRad="40000" dist="20000" dir="5400000" rotWithShape="0">
              <a:srgbClr val="000000">
                <a:alpha val="38000"/>
              </a:srgbClr>
            </a:outerShdw>
          </a:effectLst>
        </p:spPr>
      </p:cxnSp>
      <p:cxnSp>
        <p:nvCxnSpPr>
          <p:cNvPr id="25" name="直線矢印コネクタ 24"/>
          <p:cNvCxnSpPr/>
          <p:nvPr/>
        </p:nvCxnSpPr>
        <p:spPr>
          <a:xfrm flipV="1">
            <a:off x="7454503" y="5055711"/>
            <a:ext cx="0" cy="792000"/>
          </a:xfrm>
          <a:prstGeom prst="straightConnector1">
            <a:avLst/>
          </a:prstGeom>
          <a:noFill/>
          <a:ln w="25400" cap="flat" cmpd="sng" algn="ctr">
            <a:solidFill>
              <a:sysClr val="windowText" lastClr="000000"/>
            </a:solidFill>
            <a:prstDash val="sysDash"/>
            <a:headEnd type="none"/>
            <a:tailEnd type="arrow"/>
          </a:ln>
          <a:effectLst>
            <a:outerShdw blurRad="40000" dist="20000" dir="5400000" rotWithShape="0">
              <a:srgbClr val="000000">
                <a:alpha val="38000"/>
              </a:srgbClr>
            </a:outerShdw>
          </a:effectLst>
        </p:spPr>
      </p:cxnSp>
      <p:sp>
        <p:nvSpPr>
          <p:cNvPr id="26" name="テキスト ボックス 58"/>
          <p:cNvSpPr txBox="1">
            <a:spLocks noChangeArrowheads="1"/>
          </p:cNvSpPr>
          <p:nvPr/>
        </p:nvSpPr>
        <p:spPr bwMode="auto">
          <a:xfrm>
            <a:off x="7309772" y="5442144"/>
            <a:ext cx="16036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kern="0" dirty="0">
                <a:solidFill>
                  <a:sysClr val="windowText" lastClr="000000"/>
                </a:solidFill>
                <a:latin typeface="メイリオ" panose="020B0604030504040204" pitchFamily="50" charset="-128"/>
              </a:rPr>
              <a:t>（事業計画の提出）</a:t>
            </a:r>
          </a:p>
        </p:txBody>
      </p:sp>
      <p:sp>
        <p:nvSpPr>
          <p:cNvPr id="27" name="テキスト ボックス 58"/>
          <p:cNvSpPr txBox="1">
            <a:spLocks noChangeArrowheads="1"/>
          </p:cNvSpPr>
          <p:nvPr/>
        </p:nvSpPr>
        <p:spPr bwMode="auto">
          <a:xfrm>
            <a:off x="5941624" y="5359102"/>
            <a:ext cx="14401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u="sng" kern="0" dirty="0">
                <a:solidFill>
                  <a:sysClr val="windowText" lastClr="000000"/>
                </a:solidFill>
                <a:latin typeface="メイリオ" panose="020B0604030504040204" pitchFamily="50" charset="-128"/>
              </a:rPr>
              <a:t>⑥事前評価結果の</a:t>
            </a:r>
            <a:endParaRPr lang="en-US" altLang="ja-JP" sz="1200" u="sng" kern="0" dirty="0">
              <a:solidFill>
                <a:sysClr val="windowText" lastClr="000000"/>
              </a:solidFill>
              <a:latin typeface="メイリオ" panose="020B0604030504040204" pitchFamily="50" charset="-128"/>
            </a:endParaRPr>
          </a:p>
          <a:p>
            <a:pPr algn="ctr" eaLnBrk="1" hangingPunct="1">
              <a:defRPr/>
            </a:pPr>
            <a:r>
              <a:rPr lang="ja-JP" altLang="en-US" sz="1200" u="sng" kern="0" dirty="0">
                <a:solidFill>
                  <a:sysClr val="windowText" lastClr="000000"/>
                </a:solidFill>
                <a:latin typeface="メイリオ" panose="020B0604030504040204" pitchFamily="50" charset="-128"/>
              </a:rPr>
              <a:t>フィードバック</a:t>
            </a:r>
          </a:p>
        </p:txBody>
      </p:sp>
      <p:sp>
        <p:nvSpPr>
          <p:cNvPr id="28" name="テキスト ボックス 27"/>
          <p:cNvSpPr txBox="1"/>
          <p:nvPr/>
        </p:nvSpPr>
        <p:spPr>
          <a:xfrm>
            <a:off x="7343896" y="6351720"/>
            <a:ext cx="1476000" cy="461665"/>
          </a:xfrm>
          <a:prstGeom prst="rect">
            <a:avLst/>
          </a:prstGeom>
          <a:noFill/>
          <a:ln w="25400">
            <a:noFill/>
            <a:bevel/>
          </a:ln>
        </p:spPr>
        <p:txBody>
          <a:bodyPr wrap="square" rtlCol="0">
            <a:spAutoFit/>
          </a:bodyPr>
          <a:lstStyle/>
          <a:p>
            <a:pPr algn="ctr">
              <a:defRPr/>
            </a:pPr>
            <a:r>
              <a:rPr lang="ja-JP" altLang="en-US"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計画段階での</a:t>
            </a:r>
            <a:endParaRPr lang="en-US" altLang="ja-JP"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事業の改善に活用</a:t>
            </a:r>
            <a:endParaRPr lang="en-US" altLang="ja-JP"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7409477" y="3984221"/>
            <a:ext cx="1476000" cy="646331"/>
          </a:xfrm>
          <a:prstGeom prst="rect">
            <a:avLst/>
          </a:prstGeom>
          <a:noFill/>
          <a:ln w="25400">
            <a:noFill/>
            <a:bevel/>
          </a:ln>
        </p:spPr>
        <p:txBody>
          <a:bodyPr wrap="square" rtlCol="0">
            <a:spAutoFit/>
          </a:bodyPr>
          <a:lstStyle/>
          <a:p>
            <a:pPr algn="ctr">
              <a:defRPr/>
            </a:pPr>
            <a:r>
              <a:rPr lang="ja-JP" altLang="en-US"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執行団体における</a:t>
            </a:r>
            <a:endParaRPr lang="en-US" altLang="ja-JP"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より事業性のある</a:t>
            </a:r>
            <a:endParaRPr lang="en-US" altLang="ja-JP"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計画の採択に活用</a:t>
            </a:r>
            <a:endParaRPr lang="en-US" altLang="ja-JP"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1" name="直線矢印コネクタ 30"/>
          <p:cNvCxnSpPr/>
          <p:nvPr/>
        </p:nvCxnSpPr>
        <p:spPr>
          <a:xfrm flipV="1">
            <a:off x="3901611" y="4361896"/>
            <a:ext cx="0" cy="961947"/>
          </a:xfrm>
          <a:prstGeom prst="straightConnector1">
            <a:avLst/>
          </a:prstGeom>
          <a:noFill/>
          <a:ln w="25400" cap="flat" cmpd="sng" algn="ctr">
            <a:solidFill>
              <a:srgbClr val="FF0000"/>
            </a:solidFill>
            <a:prstDash val="solid"/>
            <a:headEnd type="none"/>
            <a:tailEnd type="arrow"/>
          </a:ln>
          <a:effectLst>
            <a:outerShdw blurRad="40000" dist="20000" dir="5400000" rotWithShape="0">
              <a:srgbClr val="000000">
                <a:alpha val="38000"/>
              </a:srgbClr>
            </a:outerShdw>
          </a:effectLst>
        </p:spPr>
      </p:cxnSp>
      <p:sp>
        <p:nvSpPr>
          <p:cNvPr id="32" name="テキスト ボックス 58"/>
          <p:cNvSpPr txBox="1">
            <a:spLocks noChangeArrowheads="1"/>
          </p:cNvSpPr>
          <p:nvPr/>
        </p:nvSpPr>
        <p:spPr bwMode="auto">
          <a:xfrm>
            <a:off x="3757603" y="4713088"/>
            <a:ext cx="14511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u="sng" kern="0" dirty="0">
                <a:solidFill>
                  <a:sysClr val="windowText" lastClr="000000"/>
                </a:solidFill>
                <a:latin typeface="メイリオ" panose="020B0604030504040204" pitchFamily="50" charset="-128"/>
              </a:rPr>
              <a:t>④事前評価結果</a:t>
            </a:r>
            <a:endParaRPr lang="en-US" altLang="ja-JP" sz="1200" u="sng" kern="0" dirty="0">
              <a:solidFill>
                <a:sysClr val="windowText" lastClr="000000"/>
              </a:solidFill>
              <a:latin typeface="メイリオ" panose="020B0604030504040204" pitchFamily="50" charset="-128"/>
            </a:endParaRPr>
          </a:p>
          <a:p>
            <a:pPr algn="ctr" eaLnBrk="1" hangingPunct="1">
              <a:defRPr/>
            </a:pPr>
            <a:r>
              <a:rPr lang="ja-JP" altLang="en-US" sz="1200" u="sng" kern="0" dirty="0">
                <a:solidFill>
                  <a:sysClr val="windowText" lastClr="000000"/>
                </a:solidFill>
                <a:latin typeface="メイリオ" panose="020B0604030504040204" pitchFamily="50" charset="-128"/>
              </a:rPr>
              <a:t>の報告</a:t>
            </a:r>
          </a:p>
        </p:txBody>
      </p:sp>
      <p:sp>
        <p:nvSpPr>
          <p:cNvPr id="33" name="テキスト ボックス 58"/>
          <p:cNvSpPr txBox="1">
            <a:spLocks noChangeArrowheads="1"/>
          </p:cNvSpPr>
          <p:nvPr/>
        </p:nvSpPr>
        <p:spPr bwMode="auto">
          <a:xfrm>
            <a:off x="5728447" y="3934494"/>
            <a:ext cx="14311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u="sng" kern="0" dirty="0">
                <a:solidFill>
                  <a:sysClr val="windowText" lastClr="000000"/>
                </a:solidFill>
                <a:latin typeface="メイリオ" panose="020B0604030504040204" pitchFamily="50" charset="-128"/>
              </a:rPr>
              <a:t>⑤事前評価結果の</a:t>
            </a:r>
            <a:endParaRPr lang="en-US" altLang="ja-JP" sz="1200" u="sng" kern="0" dirty="0">
              <a:solidFill>
                <a:sysClr val="windowText" lastClr="000000"/>
              </a:solidFill>
              <a:latin typeface="メイリオ" panose="020B0604030504040204" pitchFamily="50" charset="-128"/>
            </a:endParaRPr>
          </a:p>
          <a:p>
            <a:pPr algn="ctr" eaLnBrk="1" hangingPunct="1">
              <a:defRPr/>
            </a:pPr>
            <a:r>
              <a:rPr lang="ja-JP" altLang="en-US" sz="1200" u="sng" kern="0" dirty="0">
                <a:solidFill>
                  <a:sysClr val="windowText" lastClr="000000"/>
                </a:solidFill>
                <a:latin typeface="メイリオ" panose="020B0604030504040204" pitchFamily="50" charset="-128"/>
              </a:rPr>
              <a:t>情報提供</a:t>
            </a:r>
          </a:p>
        </p:txBody>
      </p:sp>
      <p:cxnSp>
        <p:nvCxnSpPr>
          <p:cNvPr id="34" name="直線矢印コネクタ 33"/>
          <p:cNvCxnSpPr>
            <a:stCxn id="22" idx="1"/>
            <a:endCxn id="14" idx="2"/>
          </p:cNvCxnSpPr>
          <p:nvPr/>
        </p:nvCxnSpPr>
        <p:spPr>
          <a:xfrm flipH="1" flipV="1">
            <a:off x="3861659" y="5755795"/>
            <a:ext cx="2800765" cy="307925"/>
          </a:xfrm>
          <a:prstGeom prst="straightConnector1">
            <a:avLst/>
          </a:prstGeom>
          <a:noFill/>
          <a:ln w="25400" cap="flat" cmpd="sng" algn="ctr">
            <a:solidFill>
              <a:srgbClr val="FF0000"/>
            </a:solidFill>
            <a:prstDash val="solid"/>
            <a:headEnd type="none"/>
            <a:tailEnd type="arrow"/>
          </a:ln>
          <a:effectLst>
            <a:outerShdw blurRad="40000" dist="20000" dir="5400000" rotWithShape="0">
              <a:srgbClr val="000000">
                <a:alpha val="38000"/>
              </a:srgbClr>
            </a:outerShdw>
          </a:effectLst>
        </p:spPr>
      </p:cxnSp>
      <p:sp>
        <p:nvSpPr>
          <p:cNvPr id="35" name="テキスト ボックス 58"/>
          <p:cNvSpPr txBox="1">
            <a:spLocks noChangeArrowheads="1"/>
          </p:cNvSpPr>
          <p:nvPr/>
        </p:nvSpPr>
        <p:spPr bwMode="auto">
          <a:xfrm>
            <a:off x="4342669" y="5971982"/>
            <a:ext cx="1388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hangingPunct="1">
              <a:defRPr/>
            </a:pPr>
            <a:r>
              <a:rPr lang="ja-JP" altLang="en-US" sz="1200" u="sng" kern="0" dirty="0">
                <a:solidFill>
                  <a:sysClr val="windowText" lastClr="000000"/>
                </a:solidFill>
                <a:latin typeface="メイリオ" panose="020B0604030504040204" pitchFamily="50" charset="-128"/>
              </a:rPr>
              <a:t>③事業計画の</a:t>
            </a:r>
            <a:endParaRPr lang="en-US" altLang="ja-JP" sz="1200" u="sng" kern="0" dirty="0">
              <a:solidFill>
                <a:sysClr val="windowText" lastClr="000000"/>
              </a:solidFill>
              <a:latin typeface="メイリオ" panose="020B0604030504040204" pitchFamily="50" charset="-128"/>
            </a:endParaRPr>
          </a:p>
          <a:p>
            <a:pPr algn="ctr" eaLnBrk="1" hangingPunct="1">
              <a:defRPr/>
            </a:pPr>
            <a:r>
              <a:rPr lang="ja-JP" altLang="en-US" sz="1200" u="sng" kern="0" dirty="0">
                <a:solidFill>
                  <a:sysClr val="windowText" lastClr="000000"/>
                </a:solidFill>
                <a:latin typeface="メイリオ" panose="020B0604030504040204" pitchFamily="50" charset="-128"/>
              </a:rPr>
              <a:t>補足情報</a:t>
            </a:r>
          </a:p>
        </p:txBody>
      </p:sp>
      <p:cxnSp>
        <p:nvCxnSpPr>
          <p:cNvPr id="36" name="直線矢印コネクタ 35"/>
          <p:cNvCxnSpPr/>
          <p:nvPr/>
        </p:nvCxnSpPr>
        <p:spPr>
          <a:xfrm flipH="1" flipV="1">
            <a:off x="4342671" y="4053443"/>
            <a:ext cx="3132397" cy="496992"/>
          </a:xfrm>
          <a:prstGeom prst="straightConnector1">
            <a:avLst/>
          </a:prstGeom>
          <a:noFill/>
          <a:ln w="25400" cap="flat" cmpd="sng" algn="ctr">
            <a:solidFill>
              <a:srgbClr val="FF0000"/>
            </a:solidFill>
            <a:prstDash val="solid"/>
            <a:headEnd type="arrow"/>
            <a:tailEnd type="none"/>
          </a:ln>
          <a:effectLst>
            <a:outerShdw blurRad="40000" dist="20000" dir="5400000" rotWithShape="0">
              <a:srgbClr val="000000">
                <a:alpha val="38000"/>
              </a:srgbClr>
            </a:outerShdw>
          </a:effectLst>
        </p:spPr>
      </p:cxnSp>
      <p:sp>
        <p:nvSpPr>
          <p:cNvPr id="38" name="正方形/長方形 6"/>
          <p:cNvSpPr>
            <a:spLocks noChangeArrowheads="1"/>
          </p:cNvSpPr>
          <p:nvPr/>
        </p:nvSpPr>
        <p:spPr bwMode="auto">
          <a:xfrm>
            <a:off x="3645984" y="7623839"/>
            <a:ext cx="2842160" cy="451406"/>
          </a:xfrm>
          <a:prstGeom prst="rect">
            <a:avLst/>
          </a:prstGeom>
          <a:solidFill>
            <a:srgbClr val="C6D9F1"/>
          </a:solidFill>
          <a:ln>
            <a:solidFill>
              <a:sysClr val="windowText" lastClr="000000"/>
            </a:solidFill>
          </a:ln>
          <a:extLst/>
        </p:spPr>
        <p:txBody>
          <a:bodyPr wrap="square">
            <a:spAutoFit/>
          </a:bodyPr>
          <a:lstStyle/>
          <a:p>
            <a:pPr defTabSz="844062">
              <a:lnSpc>
                <a:spcPts val="1385"/>
              </a:lnSpc>
              <a:defRPr/>
            </a:pPr>
            <a:r>
              <a:rPr kumimoji="0" lang="zh-TW" altLang="en-US" sz="900" b="1" kern="0" dirty="0">
                <a:solidFill>
                  <a:srgbClr val="000000"/>
                </a:solidFill>
                <a:latin typeface="+mn-ea"/>
                <a:cs typeface="メイリオ" pitchFamily="50" charset="-128"/>
                <a:sym typeface="Wingdings" panose="05000000000000000000" pitchFamily="2" charset="2"/>
              </a:rPr>
              <a:t>実施期間：平成</a:t>
            </a:r>
            <a:r>
              <a:rPr kumimoji="0" lang="en-US" altLang="zh-TW" sz="900" b="1" kern="0" dirty="0">
                <a:solidFill>
                  <a:srgbClr val="000000"/>
                </a:solidFill>
                <a:latin typeface="+mn-ea"/>
                <a:cs typeface="メイリオ" pitchFamily="50" charset="-128"/>
                <a:sym typeface="Wingdings" panose="05000000000000000000" pitchFamily="2" charset="2"/>
              </a:rPr>
              <a:t>30</a:t>
            </a:r>
            <a:r>
              <a:rPr kumimoji="0" lang="zh-TW" altLang="en-US" sz="900" b="1" kern="0" dirty="0">
                <a:solidFill>
                  <a:srgbClr val="000000"/>
                </a:solidFill>
                <a:latin typeface="+mn-ea"/>
                <a:cs typeface="メイリオ" pitchFamily="50" charset="-128"/>
                <a:sym typeface="Wingdings" panose="05000000000000000000" pitchFamily="2" charset="2"/>
              </a:rPr>
              <a:t>年度～</a:t>
            </a:r>
            <a:br>
              <a:rPr kumimoji="0" lang="en-US" altLang="ja-JP" sz="900" b="1" kern="0" dirty="0">
                <a:solidFill>
                  <a:srgbClr val="000000"/>
                </a:solidFill>
                <a:latin typeface="+mn-ea"/>
                <a:cs typeface="メイリオ" pitchFamily="50" charset="-128"/>
                <a:sym typeface="Wingdings" panose="05000000000000000000" pitchFamily="2" charset="2"/>
              </a:rPr>
            </a:br>
            <a:r>
              <a:rPr kumimoji="0" lang="ja-JP" altLang="en-US" sz="900" b="1" kern="0" dirty="0">
                <a:solidFill>
                  <a:prstClr val="black"/>
                </a:solidFill>
                <a:latin typeface="+mn-ea"/>
                <a:cs typeface="メイリオ" pitchFamily="50" charset="-128"/>
              </a:rPr>
              <a:t>担当課：総政</a:t>
            </a:r>
            <a:r>
              <a:rPr kumimoji="0" lang="en-US" altLang="ja-JP" sz="900" b="1" kern="0" dirty="0">
                <a:solidFill>
                  <a:prstClr val="black"/>
                </a:solidFill>
                <a:latin typeface="+mn-ea"/>
                <a:cs typeface="メイリオ" pitchFamily="50" charset="-128"/>
              </a:rPr>
              <a:t>G</a:t>
            </a:r>
            <a:r>
              <a:rPr kumimoji="0" lang="ja-JP" altLang="en-US" sz="900" b="1" kern="0" dirty="0">
                <a:solidFill>
                  <a:prstClr val="black"/>
                </a:solidFill>
                <a:latin typeface="+mn-ea"/>
                <a:cs typeface="メイリオ" pitchFamily="50" charset="-128"/>
              </a:rPr>
              <a:t>　環境計画課（</a:t>
            </a:r>
            <a:r>
              <a:rPr kumimoji="0" lang="en-US" altLang="ja-JP" sz="900" b="1" kern="0" dirty="0">
                <a:solidFill>
                  <a:prstClr val="black"/>
                </a:solidFill>
                <a:latin typeface="+mn-ea"/>
                <a:cs typeface="メイリオ" pitchFamily="50" charset="-128"/>
              </a:rPr>
              <a:t>03-3581-8232</a:t>
            </a:r>
            <a:r>
              <a:rPr kumimoji="0" lang="ja-JP" altLang="en-US" sz="900" b="1" kern="0" dirty="0">
                <a:solidFill>
                  <a:prstClr val="black"/>
                </a:solidFill>
                <a:latin typeface="+mn-ea"/>
                <a:cs typeface="メイリオ" pitchFamily="50" charset="-128"/>
              </a:rPr>
              <a:t>）</a:t>
            </a:r>
            <a:endParaRPr kumimoji="0" lang="zh-TW" altLang="en-US" sz="900" b="1" kern="0" dirty="0">
              <a:solidFill>
                <a:srgbClr val="000000"/>
              </a:solidFill>
              <a:latin typeface="+mn-ea"/>
              <a:cs typeface="メイリオ" pitchFamily="50" charset="-128"/>
            </a:endParaRPr>
          </a:p>
        </p:txBody>
      </p:sp>
      <p:sp>
        <p:nvSpPr>
          <p:cNvPr id="39" name="正方形/長方形 6"/>
          <p:cNvSpPr>
            <a:spLocks noChangeArrowheads="1"/>
          </p:cNvSpPr>
          <p:nvPr/>
        </p:nvSpPr>
        <p:spPr bwMode="auto">
          <a:xfrm>
            <a:off x="4880992" y="464638"/>
            <a:ext cx="5378624"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000"/>
              </a:lnSpc>
              <a:spcBef>
                <a:spcPct val="0"/>
              </a:spcBef>
              <a:spcAft>
                <a:spcPts val="277"/>
              </a:spcAft>
              <a:buClr>
                <a:srgbClr val="6F6F6F"/>
              </a:buClr>
              <a:buNone/>
              <a:defRPr/>
            </a:pP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年度からの新規事業）</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000"/>
              </a:lnSpc>
              <a:spcBef>
                <a:spcPct val="0"/>
              </a:spcBef>
              <a:spcAft>
                <a:spcPts val="277"/>
              </a:spcAft>
              <a:buClr>
                <a:srgbClr val="6F6F6F"/>
              </a:buClr>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000"/>
              </a:lnSpc>
              <a:spcBef>
                <a:spcPct val="0"/>
              </a:spcBef>
              <a:buNone/>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総政</a:t>
            </a:r>
            <a:r>
              <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a:t>
            </a: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環境計画課</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03-3581-8232</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8733124" y="60971"/>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委託</a:t>
            </a:r>
          </a:p>
        </p:txBody>
      </p:sp>
    </p:spTree>
    <p:extLst>
      <p:ext uri="{BB962C8B-B14F-4D97-AF65-F5344CB8AC3E}">
        <p14:creationId xmlns:p14="http://schemas.microsoft.com/office/powerpoint/2010/main" val="2601909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3"/>
          <p:cNvSpPr/>
          <p:nvPr/>
        </p:nvSpPr>
        <p:spPr>
          <a:xfrm>
            <a:off x="134395" y="764712"/>
            <a:ext cx="9664016" cy="2132535"/>
          </a:xfrm>
          <a:prstGeom prst="roundRect">
            <a:avLst>
              <a:gd name="adj" fmla="val 11444"/>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657" indent="-285657" eaLnBrk="0" hangingPunct="0">
              <a:buFont typeface="Wingdings" panose="05000000000000000000" pitchFamily="2" charset="2"/>
              <a:buChar char="Ø"/>
              <a:defRPr/>
            </a:pPr>
            <a:r>
              <a:rPr lang="en-US" altLang="ja-JP" sz="1999"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FIT</a:t>
            </a:r>
            <a:r>
              <a:rPr lang="ja-JP" altLang="en-US" sz="1999" b="1" u="sng"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に依</a:t>
            </a:r>
            <a:r>
              <a:rPr lang="ja-JP" altLang="en-US" sz="1999"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存しない自家消費型・地産地消型</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の再生可能エネルギーの自立的普及と地球温暖化対策を推進するために、</a:t>
            </a:r>
            <a:r>
              <a:rPr lang="ja-JP" altLang="en-US" sz="1999"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再エネ設備導入者が事業計画段階でリスクを認識し、その対策が十分にでき健全な事業運営や事業目標の達成につながるツール（</a:t>
            </a:r>
            <a:r>
              <a:rPr lang="ja-JP" altLang="en-US" sz="1999" b="1" u="sng" dirty="0">
                <a:solidFill>
                  <a:srgbClr val="00CC00"/>
                </a:solidFill>
                <a:latin typeface="メイリオ" panose="020B0604030504040204" pitchFamily="50" charset="-128"/>
                <a:ea typeface="メイリオ" panose="020B0604030504040204" pitchFamily="50" charset="-128"/>
                <a:cs typeface="メイリオ" panose="020B0604030504040204" pitchFamily="50" charset="-128"/>
              </a:rPr>
              <a:t>（仮）再エネ設備導入者向けマニュアル</a:t>
            </a:r>
            <a:r>
              <a:rPr lang="ja-JP" altLang="en-US" sz="1999"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を検討</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eaLnBrk="0" hangingPunct="0">
              <a:lnSpc>
                <a:spcPts val="1000"/>
              </a:lnSpc>
              <a:buFont typeface="Wingdings" panose="05000000000000000000" pitchFamily="2" charset="2"/>
              <a:buChar char="Ø"/>
              <a:defRPr/>
            </a:pP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eaLnBrk="0" hangingPunct="0">
              <a:buFont typeface="Wingdings" panose="05000000000000000000" pitchFamily="2" charset="2"/>
              <a:buChar char="Ø"/>
              <a:defRPr/>
            </a:pPr>
            <a:r>
              <a:rPr lang="ja-JP" altLang="en-US" sz="1999"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再エネ電気・熱事業の審査過程において、再エネ設備導入者のリスク対策状況を新たに評価できるツール（</a:t>
            </a:r>
            <a:r>
              <a:rPr lang="ja-JP" altLang="en-US" sz="1999" b="1" u="sng"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（仮）審査前評価マニュアル</a:t>
            </a:r>
            <a:r>
              <a:rPr lang="ja-JP" altLang="en-US" sz="1999"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を検討</a:t>
            </a:r>
          </a:p>
        </p:txBody>
      </p:sp>
      <p:sp>
        <p:nvSpPr>
          <p:cNvPr id="64" name="タイトル 1"/>
          <p:cNvSpPr txBox="1">
            <a:spLocks/>
          </p:cNvSpPr>
          <p:nvPr/>
        </p:nvSpPr>
        <p:spPr>
          <a:xfrm>
            <a:off x="990304" y="69620"/>
            <a:ext cx="8951491" cy="71984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marL="983930" indent="-983930" algn="l" defTabSz="843830">
              <a:defRPr/>
            </a:pPr>
            <a:r>
              <a:rPr lang="en-US" altLang="ja-JP" sz="1999" dirty="0">
                <a:solidFill>
                  <a:prstClr val="black"/>
                </a:solidFill>
                <a:latin typeface="メイリオ" panose="020B0604030504040204" pitchFamily="50" charset="-128"/>
                <a:ea typeface="メイリオ" panose="020B0604030504040204" pitchFamily="50" charset="-128"/>
                <a:cs typeface="メイリオ"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itchFamily="50" charset="-128"/>
              </a:rPr>
              <a:t>参考</a:t>
            </a:r>
            <a:r>
              <a:rPr lang="en-US" altLang="ja-JP" sz="1999" dirty="0">
                <a:solidFill>
                  <a:prstClr val="black"/>
                </a:solidFill>
                <a:latin typeface="メイリオ" panose="020B0604030504040204" pitchFamily="50" charset="-128"/>
                <a:ea typeface="メイリオ" panose="020B0604030504040204" pitchFamily="50" charset="-128"/>
                <a:cs typeface="メイリオ"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cs typeface="メイリオ" pitchFamily="50" charset="-128"/>
              </a:rPr>
              <a:t>「平成</a:t>
            </a:r>
            <a:r>
              <a:rPr lang="en-US" altLang="ja-JP" sz="1999" dirty="0">
                <a:solidFill>
                  <a:prstClr val="black"/>
                </a:solidFill>
                <a:latin typeface="メイリオ" panose="020B0604030504040204" pitchFamily="50" charset="-128"/>
                <a:ea typeface="メイリオ" panose="020B0604030504040204" pitchFamily="50" charset="-128"/>
                <a:cs typeface="メイリオ" pitchFamily="50" charset="-128"/>
              </a:rPr>
              <a:t>29</a:t>
            </a:r>
            <a:r>
              <a:rPr lang="ja-JP" altLang="en-US" sz="1999" dirty="0">
                <a:solidFill>
                  <a:prstClr val="black"/>
                </a:solidFill>
                <a:latin typeface="メイリオ" panose="020B0604030504040204" pitchFamily="50" charset="-128"/>
                <a:ea typeface="メイリオ" panose="020B0604030504040204" pitchFamily="50" charset="-128"/>
                <a:cs typeface="メイリオ" pitchFamily="50" charset="-128"/>
              </a:rPr>
              <a:t>年度地域の再エネ設備導入における事業性確保のための</a:t>
            </a:r>
            <a:endParaRPr lang="en-US" altLang="ja-JP" sz="1999" dirty="0">
              <a:solidFill>
                <a:prstClr val="black"/>
              </a:solidFill>
              <a:latin typeface="メイリオ" panose="020B0604030504040204" pitchFamily="50" charset="-128"/>
              <a:ea typeface="メイリオ" panose="020B0604030504040204" pitchFamily="50" charset="-128"/>
              <a:cs typeface="メイリオ" pitchFamily="50" charset="-128"/>
            </a:endParaRPr>
          </a:p>
          <a:p>
            <a:pPr marL="983930" indent="-983930" algn="l" defTabSz="843830">
              <a:defRPr/>
            </a:pPr>
            <a:r>
              <a:rPr lang="en-US" altLang="ja-JP" sz="1999" dirty="0">
                <a:solidFill>
                  <a:prstClr val="black"/>
                </a:solidFill>
                <a:latin typeface="メイリオ" panose="020B0604030504040204" pitchFamily="50" charset="-128"/>
                <a:ea typeface="メイリオ" panose="020B0604030504040204" pitchFamily="50" charset="-128"/>
                <a:cs typeface="メイリオ" pitchFamily="50" charset="-128"/>
              </a:rPr>
              <a:t>               </a:t>
            </a:r>
            <a:r>
              <a:rPr lang="ja-JP" altLang="en-US" sz="1999" dirty="0">
                <a:solidFill>
                  <a:prstClr val="black"/>
                </a:solidFill>
                <a:latin typeface="メイリオ" panose="020B0604030504040204" pitchFamily="50" charset="-128"/>
                <a:ea typeface="メイリオ" panose="020B0604030504040204" pitchFamily="50" charset="-128"/>
                <a:cs typeface="メイリオ" pitchFamily="50" charset="-128"/>
              </a:rPr>
              <a:t>事前評価マニュアル策定等委託業務」の概要</a:t>
            </a:r>
          </a:p>
        </p:txBody>
      </p:sp>
      <p:pic>
        <p:nvPicPr>
          <p:cNvPr id="54" name="図 53"/>
          <p:cNvPicPr>
            <a:picLocks noChangeAspect="1"/>
          </p:cNvPicPr>
          <p:nvPr/>
        </p:nvPicPr>
        <p:blipFill rotWithShape="1">
          <a:blip r:embed="rId3"/>
          <a:srcRect l="5847"/>
          <a:stretch/>
        </p:blipFill>
        <p:spPr>
          <a:xfrm>
            <a:off x="134395" y="2996953"/>
            <a:ext cx="9664016" cy="3808196"/>
          </a:xfrm>
          <a:prstGeom prst="rect">
            <a:avLst/>
          </a:prstGeom>
        </p:spPr>
      </p:pic>
      <p:sp>
        <p:nvSpPr>
          <p:cNvPr id="6" name="ページ番号"/>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50129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タイトル 1"/>
          <p:cNvSpPr txBox="1">
            <a:spLocks/>
          </p:cNvSpPr>
          <p:nvPr/>
        </p:nvSpPr>
        <p:spPr>
          <a:xfrm>
            <a:off x="-24271" y="54924"/>
            <a:ext cx="9875461" cy="46559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marL="983930" indent="-983930" defTabSz="843830">
              <a:defRPr/>
            </a:pP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（仮）再エネ設備導入者向けマニュアルの概要</a:t>
            </a:r>
          </a:p>
        </p:txBody>
      </p:sp>
      <p:graphicFrame>
        <p:nvGraphicFramePr>
          <p:cNvPr id="3" name="表 2"/>
          <p:cNvGraphicFramePr>
            <a:graphicFrameLocks noGrp="1"/>
          </p:cNvGraphicFramePr>
          <p:nvPr>
            <p:extLst/>
          </p:nvPr>
        </p:nvGraphicFramePr>
        <p:xfrm>
          <a:off x="105436" y="4645204"/>
          <a:ext cx="9597926" cy="2220069"/>
        </p:xfrm>
        <a:graphic>
          <a:graphicData uri="http://schemas.openxmlformats.org/drawingml/2006/table">
            <a:tbl>
              <a:tblPr firstRow="1" bandRow="1">
                <a:tableStyleId>{93296810-A885-4BE3-A3E7-6D5BEEA58F35}</a:tableStyleId>
              </a:tblPr>
              <a:tblGrid>
                <a:gridCol w="1366631">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gridCol w="4558887">
                  <a:extLst>
                    <a:ext uri="{9D8B030D-6E8A-4147-A177-3AD203B41FA5}">
                      <a16:colId xmlns:a16="http://schemas.microsoft.com/office/drawing/2014/main" val="20002"/>
                    </a:ext>
                  </a:extLst>
                </a:gridCol>
              </a:tblGrid>
              <a:tr h="342820">
                <a:tc>
                  <a:txBody>
                    <a:bodyPr/>
                    <a:lstStyle/>
                    <a:p>
                      <a:pPr algn="ctr">
                        <a:lnSpc>
                          <a:spcPts val="1500"/>
                        </a:lnSpc>
                      </a:pPr>
                      <a:r>
                        <a:rPr kumimoji="1" lang="ja-JP" altLang="en-US" sz="1200" dirty="0"/>
                        <a:t>事業内容</a:t>
                      </a:r>
                    </a:p>
                  </a:txBody>
                  <a:tcPr marL="91411" marR="91411" marT="45705" marB="45705" anchor="ctr"/>
                </a:tc>
                <a:tc>
                  <a:txBody>
                    <a:bodyPr/>
                    <a:lstStyle/>
                    <a:p>
                      <a:pPr algn="ctr">
                        <a:lnSpc>
                          <a:spcPts val="1500"/>
                        </a:lnSpc>
                      </a:pPr>
                      <a:r>
                        <a:rPr kumimoji="1" lang="ja-JP" altLang="en-US" sz="1200" dirty="0"/>
                        <a:t>リスク内容（例）</a:t>
                      </a:r>
                    </a:p>
                  </a:txBody>
                  <a:tcPr marL="91411" marR="91411" marT="45705" marB="45705" anchor="ctr"/>
                </a:tc>
                <a:tc>
                  <a:txBody>
                    <a:bodyPr/>
                    <a:lstStyle/>
                    <a:p>
                      <a:pPr algn="ctr">
                        <a:lnSpc>
                          <a:spcPts val="1500"/>
                        </a:lnSpc>
                      </a:pPr>
                      <a:r>
                        <a:rPr kumimoji="1" lang="ja-JP" altLang="en-US" sz="1200" dirty="0"/>
                        <a:t>事業計画段階で実施可能なリスク対策（例）</a:t>
                      </a:r>
                    </a:p>
                  </a:txBody>
                  <a:tcPr marL="91411" marR="91411" marT="45705" marB="45705" anchor="ctr"/>
                </a:tc>
                <a:extLst>
                  <a:ext uri="{0D108BD9-81ED-4DB2-BD59-A6C34878D82A}">
                    <a16:rowId xmlns:a16="http://schemas.microsoft.com/office/drawing/2014/main" val="10000"/>
                  </a:ext>
                </a:extLst>
              </a:tr>
              <a:tr h="632887">
                <a:tc>
                  <a:txBody>
                    <a:bodyPr/>
                    <a:lstStyle/>
                    <a:p>
                      <a:pPr>
                        <a:lnSpc>
                          <a:spcPts val="1800"/>
                        </a:lnSpc>
                      </a:pPr>
                      <a:r>
                        <a:rPr kumimoji="1" lang="ja-JP" altLang="en-US" sz="1200" dirty="0"/>
                        <a:t>再エネ共通</a:t>
                      </a:r>
                      <a:endParaRPr kumimoji="1" lang="en-US" altLang="ja-JP" sz="1200" dirty="0"/>
                    </a:p>
                    <a:p>
                      <a:pPr>
                        <a:lnSpc>
                          <a:spcPts val="1800"/>
                        </a:lnSpc>
                      </a:pPr>
                      <a:r>
                        <a:rPr kumimoji="1" lang="ja-JP" altLang="en-US" sz="1200" dirty="0"/>
                        <a:t>（電気）</a:t>
                      </a:r>
                    </a:p>
                  </a:txBody>
                  <a:tcPr marL="91411" marR="91411" marT="45705" marB="45705" anchor="ctr"/>
                </a:tc>
                <a:tc>
                  <a:txBody>
                    <a:bodyPr/>
                    <a:lstStyle/>
                    <a:p>
                      <a:pPr>
                        <a:lnSpc>
                          <a:spcPts val="1800"/>
                        </a:lnSpc>
                      </a:pPr>
                      <a:r>
                        <a:rPr kumimoji="1" lang="ja-JP" altLang="en-US" sz="1200" dirty="0"/>
                        <a:t>計画地周辺の電力系統が整備されていない場所にあり、送電線の整備費用が増大するリスク</a:t>
                      </a:r>
                    </a:p>
                  </a:txBody>
                  <a:tcPr marL="91411" marR="91411" marT="45705" marB="45705"/>
                </a:tc>
                <a:tc>
                  <a:txBody>
                    <a:bodyPr/>
                    <a:lstStyle/>
                    <a:p>
                      <a:pPr>
                        <a:lnSpc>
                          <a:spcPts val="1800"/>
                        </a:lnSpc>
                      </a:pPr>
                      <a:r>
                        <a:rPr kumimoji="1" lang="ja-JP" altLang="en-US" sz="1200" dirty="0"/>
                        <a:t>連系点までの距離を考慮して発電所の用地を決定</a:t>
                      </a:r>
                    </a:p>
                  </a:txBody>
                  <a:tcPr marL="91411" marR="91411" marT="45705" marB="45705"/>
                </a:tc>
                <a:extLst>
                  <a:ext uri="{0D108BD9-81ED-4DB2-BD59-A6C34878D82A}">
                    <a16:rowId xmlns:a16="http://schemas.microsoft.com/office/drawing/2014/main" val="10001"/>
                  </a:ext>
                </a:extLst>
              </a:tr>
              <a:tr h="541339">
                <a:tc>
                  <a:txBody>
                    <a:bodyPr/>
                    <a:lstStyle/>
                    <a:p>
                      <a:pPr>
                        <a:lnSpc>
                          <a:spcPts val="1800"/>
                        </a:lnSpc>
                      </a:pPr>
                      <a:r>
                        <a:rPr kumimoji="1" lang="ja-JP" altLang="en-US" sz="1200" dirty="0"/>
                        <a:t>小水力発電</a:t>
                      </a:r>
                    </a:p>
                  </a:txBody>
                  <a:tcPr marL="91411" marR="91411" marT="45705" marB="45705" anchor="ctr"/>
                </a:tc>
                <a:tc>
                  <a:txBody>
                    <a:bodyPr/>
                    <a:lstStyle/>
                    <a:p>
                      <a:pPr>
                        <a:lnSpc>
                          <a:spcPts val="1800"/>
                        </a:lnSpc>
                      </a:pPr>
                      <a:r>
                        <a:rPr kumimoji="1" lang="ja-JP" altLang="en-US" sz="1200" dirty="0"/>
                        <a:t>土砂の大量流入等により、取水設備の取水能力が低下するリスク</a:t>
                      </a:r>
                    </a:p>
                  </a:txBody>
                  <a:tcPr marL="91411" marR="91411" marT="45705" marB="45705"/>
                </a:tc>
                <a:tc>
                  <a:txBody>
                    <a:bodyPr/>
                    <a:lstStyle/>
                    <a:p>
                      <a:pPr>
                        <a:lnSpc>
                          <a:spcPts val="1800"/>
                        </a:lnSpc>
                      </a:pPr>
                      <a:r>
                        <a:rPr kumimoji="1" lang="ja-JP" altLang="en-US" sz="1200" dirty="0"/>
                        <a:t>砂防堰堤を利用する場合でも、堆砂が多い地点は、有望地点調査の段階で検討対象から除外</a:t>
                      </a:r>
                    </a:p>
                  </a:txBody>
                  <a:tcPr marL="91411" marR="91411" marT="45705" marB="45705"/>
                </a:tc>
                <a:extLst>
                  <a:ext uri="{0D108BD9-81ED-4DB2-BD59-A6C34878D82A}">
                    <a16:rowId xmlns:a16="http://schemas.microsoft.com/office/drawing/2014/main" val="10002"/>
                  </a:ext>
                </a:extLst>
              </a:tr>
              <a:tr h="695752">
                <a:tc>
                  <a:txBody>
                    <a:bodyPr/>
                    <a:lstStyle/>
                    <a:p>
                      <a:pPr>
                        <a:lnSpc>
                          <a:spcPts val="1800"/>
                        </a:lnSpc>
                      </a:pPr>
                      <a:r>
                        <a:rPr kumimoji="1" lang="ja-JP" altLang="en-US" sz="1200" dirty="0"/>
                        <a:t>バイオマス発電</a:t>
                      </a:r>
                    </a:p>
                  </a:txBody>
                  <a:tcPr marL="91411" marR="91411" marT="45705" marB="45705" anchor="ctr"/>
                </a:tc>
                <a:tc>
                  <a:txBody>
                    <a:bodyPr/>
                    <a:lstStyle/>
                    <a:p>
                      <a:pPr>
                        <a:lnSpc>
                          <a:spcPts val="1800"/>
                        </a:lnSpc>
                      </a:pPr>
                      <a:r>
                        <a:rPr kumimoji="1" lang="ja-JP" altLang="ja-JP" sz="1200" kern="1200" dirty="0">
                          <a:effectLst/>
                        </a:rPr>
                        <a:t>必要な量の</a:t>
                      </a:r>
                      <a:r>
                        <a:rPr kumimoji="1" lang="ja-JP" altLang="en-US" sz="1200" kern="1200" dirty="0">
                          <a:effectLst/>
                        </a:rPr>
                        <a:t>燃料</a:t>
                      </a:r>
                      <a:r>
                        <a:rPr kumimoji="1" lang="ja-JP" altLang="ja-JP" sz="1200" kern="1200" dirty="0">
                          <a:effectLst/>
                        </a:rPr>
                        <a:t>が調達できないリスク</a:t>
                      </a:r>
                      <a:endParaRPr kumimoji="1" lang="ja-JP" altLang="en-US" sz="1200" dirty="0"/>
                    </a:p>
                  </a:txBody>
                  <a:tcPr marL="91411" marR="91411" marT="45705" marB="45705"/>
                </a:tc>
                <a:tc>
                  <a:txBody>
                    <a:bodyPr/>
                    <a:lstStyle/>
                    <a:p>
                      <a:pPr>
                        <a:lnSpc>
                          <a:spcPts val="1800"/>
                        </a:lnSpc>
                      </a:pPr>
                      <a:r>
                        <a:rPr kumimoji="1" lang="ja-JP" altLang="ja-JP" sz="1200" kern="1200" dirty="0">
                          <a:effectLst/>
                        </a:rPr>
                        <a:t>複数の</a:t>
                      </a:r>
                      <a:r>
                        <a:rPr kumimoji="1" lang="ja-JP" altLang="en-US" sz="1200" kern="1200" dirty="0">
                          <a:effectLst/>
                        </a:rPr>
                        <a:t>燃料製造</a:t>
                      </a:r>
                      <a:r>
                        <a:rPr kumimoji="1" lang="ja-JP" altLang="ja-JP" sz="1200" kern="1200" dirty="0">
                          <a:effectLst/>
                        </a:rPr>
                        <a:t>事業者から燃料を調達</a:t>
                      </a:r>
                      <a:endParaRPr kumimoji="1" lang="ja-JP" altLang="en-US" sz="1200" dirty="0"/>
                    </a:p>
                  </a:txBody>
                  <a:tcPr marL="91411" marR="91411" marT="45705" marB="45705"/>
                </a:tc>
                <a:extLst>
                  <a:ext uri="{0D108BD9-81ED-4DB2-BD59-A6C34878D82A}">
                    <a16:rowId xmlns:a16="http://schemas.microsoft.com/office/drawing/2014/main" val="10003"/>
                  </a:ext>
                </a:extLst>
              </a:tr>
            </a:tbl>
          </a:graphicData>
        </a:graphic>
      </p:graphicFrame>
      <p:sp>
        <p:nvSpPr>
          <p:cNvPr id="18" name="正方形/長方形 17"/>
          <p:cNvSpPr/>
          <p:nvPr/>
        </p:nvSpPr>
        <p:spPr>
          <a:xfrm>
            <a:off x="105438" y="465453"/>
            <a:ext cx="4847569" cy="2891540"/>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tIns="72000" rIns="144000" rtlCol="0" anchor="ctr"/>
          <a:lstStyle/>
          <a:p>
            <a:pPr marL="285657" indent="-285657">
              <a:lnSpc>
                <a:spcPts val="2200"/>
              </a:lnSpc>
              <a:buFont typeface="Wingdings" panose="05000000000000000000" pitchFamily="2" charset="2"/>
              <a:buChar char="Ø"/>
            </a:pPr>
            <a:r>
              <a:rPr lang="en-US" altLang="ja-JP"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FIT</a:t>
            </a:r>
            <a:r>
              <a:rPr lang="ja-JP" altLang="en-US" sz="2000" b="1" u="sng"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に依</a:t>
            </a:r>
            <a:r>
              <a:rPr lang="ja-JP" altLang="en-US"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存しない再生可能エネルギー事業に関心を持つ主に地方公共団体を読者</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として想定</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a:lnSpc>
                <a:spcPts val="2200"/>
              </a:lnSpc>
              <a:spcBef>
                <a:spcPts val="600"/>
              </a:spcBef>
              <a:buFont typeface="Wingdings" panose="05000000000000000000" pitchFamily="2" charset="2"/>
              <a:buChar char="Ø"/>
            </a:pPr>
            <a:r>
              <a:rPr lang="ja-JP" altLang="en-US"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バックキャスティングの考え方を用いて、事業計画段階で実施可能なリスク対策</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を整理</a:t>
            </a:r>
          </a:p>
          <a:p>
            <a:pPr marL="285657" indent="-285657">
              <a:lnSpc>
                <a:spcPts val="2200"/>
              </a:lnSpc>
              <a:spcBef>
                <a:spcPts val="600"/>
              </a:spcBef>
              <a:buFont typeface="Wingdings" panose="05000000000000000000" pitchFamily="2" charset="2"/>
              <a:buChar char="Ø"/>
            </a:pPr>
            <a:r>
              <a:rPr lang="ja-JP" altLang="en-US"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保険会社や金融機関が重視するチェックポイント（例：メンテナンス計画の良否）とも整合</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したリスク対策を整理</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9" name="図 18"/>
          <p:cNvPicPr>
            <a:picLocks noChangeAspect="1"/>
          </p:cNvPicPr>
          <p:nvPr/>
        </p:nvPicPr>
        <p:blipFill rotWithShape="1">
          <a:blip r:embed="rId3"/>
          <a:srcRect r="41346" b="6242"/>
          <a:stretch/>
        </p:blipFill>
        <p:spPr>
          <a:xfrm>
            <a:off x="5082705" y="476678"/>
            <a:ext cx="4768484" cy="4096515"/>
          </a:xfrm>
          <a:prstGeom prst="rect">
            <a:avLst/>
          </a:prstGeom>
        </p:spPr>
      </p:pic>
      <p:sp>
        <p:nvSpPr>
          <p:cNvPr id="20" name="正方形/長方形 19"/>
          <p:cNvSpPr/>
          <p:nvPr/>
        </p:nvSpPr>
        <p:spPr>
          <a:xfrm>
            <a:off x="-3466" y="4325035"/>
            <a:ext cx="5314275" cy="400110"/>
          </a:xfrm>
          <a:prstGeom prst="rect">
            <a:avLst/>
          </a:prstGeom>
        </p:spPr>
        <p:txBody>
          <a:bodyPr wrap="none">
            <a:spAutoFit/>
          </a:bodyPr>
          <a:lstStyle/>
          <a:p>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事業計画段階で実施可能なリスク対策（例）</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105438" y="3429006"/>
            <a:ext cx="4847569" cy="775015"/>
          </a:xfrm>
          <a:prstGeom prst="rect">
            <a:avLst/>
          </a:prstGeom>
          <a:noFill/>
          <a:ln>
            <a:solidFill>
              <a:schemeClr val="tx1"/>
            </a:solidFill>
          </a:ln>
        </p:spPr>
        <p:txBody>
          <a:bodyPr wrap="square" lIns="36000" tIns="36000" rIns="36000" bIns="0" rtlCol="0">
            <a:spAutoFit/>
          </a:bodyPr>
          <a:lstStyle/>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マニュアルにおけるリスクマネジメントの定義</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リスクを合理的かつ最適な方法で管理することで、事業の健全性を高めるための活動</a:t>
            </a:r>
          </a:p>
        </p:txBody>
      </p:sp>
      <p:sp>
        <p:nvSpPr>
          <p:cNvPr id="9" name="ページ番号"/>
          <p:cNvSpPr>
            <a:spLocks noGrp="1"/>
          </p:cNvSpPr>
          <p:nvPr>
            <p:ph type="sldNum" sz="quarter" idx="12"/>
          </p:nvPr>
        </p:nvSpPr>
        <p:spPr>
          <a:xfrm>
            <a:off x="946181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4614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タイトル 1"/>
          <p:cNvSpPr txBox="1">
            <a:spLocks/>
          </p:cNvSpPr>
          <p:nvPr/>
        </p:nvSpPr>
        <p:spPr>
          <a:xfrm>
            <a:off x="990304" y="69620"/>
            <a:ext cx="8951491" cy="71984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marL="983930" indent="-983930" algn="l" defTabSz="843830">
              <a:defRPr/>
            </a:pP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（仮）審査前評価マニュアルの概要</a:t>
            </a:r>
          </a:p>
        </p:txBody>
      </p:sp>
      <p:sp>
        <p:nvSpPr>
          <p:cNvPr id="17" name="正方形/長方形 16"/>
          <p:cNvSpPr/>
          <p:nvPr/>
        </p:nvSpPr>
        <p:spPr>
          <a:xfrm>
            <a:off x="633905" y="621596"/>
            <a:ext cx="8782160" cy="2505531"/>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657" indent="-285657">
              <a:buFont typeface="Wingdings" panose="05000000000000000000" pitchFamily="2" charset="2"/>
              <a:buChar char="Ø"/>
            </a:pPr>
            <a:r>
              <a:rPr lang="ja-JP" altLang="en-US" sz="1999" b="1" u="sng" dirty="0">
                <a:latin typeface="メイリオ" panose="020B0604030504040204" pitchFamily="50" charset="-128"/>
                <a:ea typeface="メイリオ" panose="020B0604030504040204" pitchFamily="50" charset="-128"/>
                <a:cs typeface="メイリオ" panose="020B0604030504040204" pitchFamily="50" charset="-128"/>
              </a:rPr>
              <a:t>収益性及び事業継続性</a:t>
            </a: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に着目</a:t>
            </a: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a:lnSpc>
                <a:spcPts val="1000"/>
              </a:lnSpc>
              <a:buFont typeface="Wingdings" panose="05000000000000000000" pitchFamily="2" charset="2"/>
              <a:buChar char="Ø"/>
            </a:pP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a:lnSpc>
                <a:spcPts val="1000"/>
              </a:lnSpc>
              <a:buFont typeface="Wingdings" panose="05000000000000000000" pitchFamily="2" charset="2"/>
              <a:buChar char="Ø"/>
            </a:pP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algn="just">
              <a:buFont typeface="Wingdings" panose="05000000000000000000" pitchFamily="2" charset="2"/>
              <a:buChar char="Ø"/>
            </a:pPr>
            <a:r>
              <a:rPr lang="ja-JP" altLang="en-US" sz="1999" b="1" u="sng" dirty="0">
                <a:latin typeface="メイリオ" panose="020B0604030504040204" pitchFamily="50" charset="-128"/>
                <a:ea typeface="メイリオ" panose="020B0604030504040204" pitchFamily="50" charset="-128"/>
                <a:cs typeface="メイリオ" panose="020B0604030504040204" pitchFamily="50" charset="-128"/>
              </a:rPr>
              <a:t>「事業の健全性に大きく影響する重大リスク」かつ「事業計画段階で実施可能なリスク対策」に着目</a:t>
            </a: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し、これらを審査前評価の評価対象</a:t>
            </a:r>
            <a:br>
              <a:rPr lang="en-US" altLang="ja-JP" sz="1999"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リスクとして設定</a:t>
            </a: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a:lnSpc>
                <a:spcPts val="1000"/>
              </a:lnSpc>
              <a:buFont typeface="Wingdings" panose="05000000000000000000" pitchFamily="2" charset="2"/>
              <a:buChar char="Ø"/>
            </a:pP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a:buFont typeface="Wingdings" panose="05000000000000000000" pitchFamily="2" charset="2"/>
              <a:buChar char="Ø"/>
            </a:pP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審査前の準備期間を考慮し、</a:t>
            </a:r>
            <a:r>
              <a:rPr lang="ja-JP" altLang="en-US" sz="1999" b="1" u="sng" dirty="0">
                <a:latin typeface="メイリオ" panose="020B0604030504040204" pitchFamily="50" charset="-128"/>
                <a:ea typeface="メイリオ" panose="020B0604030504040204" pitchFamily="50" charset="-128"/>
                <a:cs typeface="メイリオ" panose="020B0604030504040204" pitchFamily="50" charset="-128"/>
              </a:rPr>
              <a:t>効率的な評価実施と事業の健全性の適切な評価実施の両立するためのツール</a:t>
            </a: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を整理</a:t>
            </a:r>
          </a:p>
        </p:txBody>
      </p:sp>
      <p:graphicFrame>
        <p:nvGraphicFramePr>
          <p:cNvPr id="9" name="表 8"/>
          <p:cNvGraphicFramePr>
            <a:graphicFrameLocks noGrp="1"/>
          </p:cNvGraphicFramePr>
          <p:nvPr>
            <p:extLst/>
          </p:nvPr>
        </p:nvGraphicFramePr>
        <p:xfrm>
          <a:off x="4809033" y="4219368"/>
          <a:ext cx="4103141" cy="2177753"/>
        </p:xfrm>
        <a:graphic>
          <a:graphicData uri="http://schemas.openxmlformats.org/drawingml/2006/table">
            <a:tbl>
              <a:tblPr firstRow="1" firstCol="1" bandRow="1">
                <a:tableStyleId>{5C22544A-7EE6-4342-B048-85BDC9FD1C3A}</a:tableStyleId>
              </a:tblPr>
              <a:tblGrid>
                <a:gridCol w="1125053">
                  <a:extLst>
                    <a:ext uri="{9D8B030D-6E8A-4147-A177-3AD203B41FA5}">
                      <a16:colId xmlns:a16="http://schemas.microsoft.com/office/drawing/2014/main" val="20000"/>
                    </a:ext>
                  </a:extLst>
                </a:gridCol>
                <a:gridCol w="1654493">
                  <a:extLst>
                    <a:ext uri="{9D8B030D-6E8A-4147-A177-3AD203B41FA5}">
                      <a16:colId xmlns:a16="http://schemas.microsoft.com/office/drawing/2014/main" val="20001"/>
                    </a:ext>
                  </a:extLst>
                </a:gridCol>
                <a:gridCol w="1323595">
                  <a:extLst>
                    <a:ext uri="{9D8B030D-6E8A-4147-A177-3AD203B41FA5}">
                      <a16:colId xmlns:a16="http://schemas.microsoft.com/office/drawing/2014/main" val="20002"/>
                    </a:ext>
                  </a:extLst>
                </a:gridCol>
              </a:tblGrid>
              <a:tr h="393341">
                <a:tc gridSpan="2">
                  <a:txBody>
                    <a:bodyPr/>
                    <a:lstStyle/>
                    <a:p>
                      <a:pPr indent="63500" algn="ctr">
                        <a:lnSpc>
                          <a:spcPct val="1000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リスクレベル（降順）</a:t>
                      </a:r>
                    </a:p>
                  </a:txBody>
                  <a:tcPr marL="68559" marR="68559" marT="0" marB="0" anchor="ctr">
                    <a:lnB w="38100" cap="flat" cmpd="sng" algn="ctr">
                      <a:solidFill>
                        <a:srgbClr val="FF0000"/>
                      </a:solidFill>
                      <a:prstDash val="solid"/>
                      <a:round/>
                      <a:headEnd type="none" w="med" len="med"/>
                      <a:tailEnd type="none" w="med" len="med"/>
                    </a:lnB>
                  </a:tcPr>
                </a:tc>
                <a:tc hMerge="1">
                  <a:txBody>
                    <a:bodyPr/>
                    <a:lstStyle/>
                    <a:p>
                      <a:endParaRPr kumimoji="1" lang="ja-JP" altLang="en-US"/>
                    </a:p>
                  </a:txBody>
                  <a:tcPr/>
                </a:tc>
                <a:tc>
                  <a:txBody>
                    <a:bodyPr/>
                    <a:lstStyle/>
                    <a:p>
                      <a:pPr indent="63500" algn="ctr">
                        <a:lnSpc>
                          <a:spcPct val="100000"/>
                        </a:lnSpc>
                        <a:spcAft>
                          <a:spcPts val="0"/>
                        </a:spcAft>
                      </a:pPr>
                      <a:r>
                        <a:rPr lang="ja-JP" alt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評価</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対象</a:t>
                      </a:r>
                    </a:p>
                  </a:txBody>
                  <a:tcPr marL="68559" marR="68559" marT="0" marB="0" anchor="ct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0"/>
                  </a:ext>
                </a:extLst>
              </a:tr>
              <a:tr h="594804">
                <a:tc>
                  <a:txBody>
                    <a:bodyPr/>
                    <a:lstStyle/>
                    <a:p>
                      <a:pPr indent="63500" algn="ctr">
                        <a:lnSpc>
                          <a:spcPts val="16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レベル</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3</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gn="ctr">
                        <a:lnSpc>
                          <a:spcPts val="16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59" marR="68559" marT="0" marB="0" anchor="ctr">
                    <a:lnL w="38100" cap="flat" cmpd="sng" algn="ctr">
                      <a:solidFill>
                        <a:srgbClr val="FF0000"/>
                      </a:solidFill>
                      <a:prstDash val="solid"/>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indent="63500" algn="ctr">
                        <a:lnSpc>
                          <a:spcPts val="16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C1 </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B1</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C2</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59" marR="68559" marT="0" marB="0" anchor="ctr">
                    <a:lnT w="38100" cap="flat" cmpd="sng" algn="ctr">
                      <a:solidFill>
                        <a:srgbClr val="FF0000"/>
                      </a:solidFill>
                      <a:prstDash val="solid"/>
                      <a:round/>
                      <a:headEnd type="none" w="med" len="med"/>
                      <a:tailEnd type="none" w="med" len="med"/>
                    </a:lnT>
                  </a:tcPr>
                </a:tc>
                <a:tc>
                  <a:txBody>
                    <a:bodyPr/>
                    <a:lstStyle/>
                    <a:p>
                      <a:pPr indent="63500" algn="ctr">
                        <a:lnSpc>
                          <a:spcPts val="16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8559" marR="68559" marT="0" marB="0" anchor="ctr">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10001"/>
                  </a:ext>
                </a:extLst>
              </a:tr>
              <a:tr h="594804">
                <a:tc>
                  <a:txBody>
                    <a:bodyPr/>
                    <a:lstStyle/>
                    <a:p>
                      <a:pPr indent="63500" algn="ctr">
                        <a:lnSpc>
                          <a:spcPts val="16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レベル</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2</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gn="ctr">
                        <a:lnSpc>
                          <a:spcPts val="16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59" marR="68559" marT="0" marB="0" anchor="ctr">
                    <a:lnL w="38100" cap="flat" cmpd="sng" algn="ctr">
                      <a:solidFill>
                        <a:srgbClr val="FF0000"/>
                      </a:solidFill>
                      <a:prstDash val="solid"/>
                      <a:round/>
                      <a:headEnd type="none" w="med" len="med"/>
                      <a:tailEnd type="none" w="med" len="med"/>
                    </a:lnL>
                    <a:lnB w="38100" cap="flat" cmpd="sng" algn="ctr">
                      <a:solidFill>
                        <a:srgbClr val="FF0000"/>
                      </a:solidFill>
                      <a:prstDash val="solid"/>
                      <a:round/>
                      <a:headEnd type="none" w="med" len="med"/>
                      <a:tailEnd type="none" w="med" len="med"/>
                    </a:lnB>
                  </a:tcPr>
                </a:tc>
                <a:tc>
                  <a:txBody>
                    <a:bodyPr/>
                    <a:lstStyle/>
                    <a:p>
                      <a:pPr indent="63500" algn="ctr">
                        <a:lnSpc>
                          <a:spcPts val="16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A1</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 ＞ </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B2 </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C3</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59" marR="68559" marT="0" marB="0" anchor="ctr">
                    <a:lnB w="38100" cap="flat" cmpd="sng" algn="ctr">
                      <a:solidFill>
                        <a:srgbClr val="FF0000"/>
                      </a:solidFill>
                      <a:prstDash val="solid"/>
                      <a:round/>
                      <a:headEnd type="none" w="med" len="med"/>
                      <a:tailEnd type="none" w="med" len="med"/>
                    </a:lnB>
                  </a:tcPr>
                </a:tc>
                <a:tc>
                  <a:txBody>
                    <a:bodyPr/>
                    <a:lstStyle/>
                    <a:p>
                      <a:pPr indent="63500" algn="ctr">
                        <a:lnSpc>
                          <a:spcPts val="16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8559" marR="68559" marT="0" marB="0" anchor="ctr">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2"/>
                  </a:ext>
                </a:extLst>
              </a:tr>
              <a:tr h="594804">
                <a:tc>
                  <a:txBody>
                    <a:bodyPr/>
                    <a:lstStyle/>
                    <a:p>
                      <a:pPr indent="63500" algn="ctr">
                        <a:lnSpc>
                          <a:spcPts val="16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レベル</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1</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gn="ctr">
                        <a:lnSpc>
                          <a:spcPts val="16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59" marR="68559" marT="0" marB="0" anchor="ctr">
                    <a:lnT w="38100" cap="flat" cmpd="sng" algn="ctr">
                      <a:solidFill>
                        <a:srgbClr val="FF0000"/>
                      </a:solidFill>
                      <a:prstDash val="solid"/>
                      <a:round/>
                      <a:headEnd type="none" w="med" len="med"/>
                      <a:tailEnd type="none" w="med" len="med"/>
                    </a:lnT>
                  </a:tcPr>
                </a:tc>
                <a:tc>
                  <a:txBody>
                    <a:bodyPr/>
                    <a:lstStyle/>
                    <a:p>
                      <a:pPr indent="63500" algn="ctr">
                        <a:lnSpc>
                          <a:spcPts val="16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A2</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 ＞ </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B3</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A3</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59" marR="68559" marT="0" marB="0" anchor="ctr">
                    <a:lnT w="38100" cap="flat" cmpd="sng" algn="ctr">
                      <a:solidFill>
                        <a:srgbClr val="FF0000"/>
                      </a:solidFill>
                      <a:prstDash val="solid"/>
                      <a:round/>
                      <a:headEnd type="none" w="med" len="med"/>
                      <a:tailEnd type="none" w="med" len="med"/>
                    </a:lnT>
                  </a:tcPr>
                </a:tc>
                <a:tc>
                  <a:txBody>
                    <a:bodyPr/>
                    <a:lstStyle/>
                    <a:p>
                      <a:pPr indent="63500" algn="ctr">
                        <a:lnSpc>
                          <a:spcPts val="16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8559" marR="68559" marT="0" marB="0" anchor="ct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grpSp>
        <p:nvGrpSpPr>
          <p:cNvPr id="24" name="グループ化 23"/>
          <p:cNvGrpSpPr/>
          <p:nvPr/>
        </p:nvGrpSpPr>
        <p:grpSpPr>
          <a:xfrm>
            <a:off x="1243133" y="3934222"/>
            <a:ext cx="3072644" cy="2806194"/>
            <a:chOff x="653624" y="3798602"/>
            <a:chExt cx="3073628" cy="2807094"/>
          </a:xfrm>
        </p:grpSpPr>
        <p:grpSp>
          <p:nvGrpSpPr>
            <p:cNvPr id="21" name="グループ化 20"/>
            <p:cNvGrpSpPr/>
            <p:nvPr/>
          </p:nvGrpSpPr>
          <p:grpSpPr>
            <a:xfrm>
              <a:off x="1424608" y="4083831"/>
              <a:ext cx="2269056" cy="1969922"/>
              <a:chOff x="1490948" y="4437111"/>
              <a:chExt cx="2269056" cy="1969922"/>
            </a:xfrm>
          </p:grpSpPr>
          <p:pic>
            <p:nvPicPr>
              <p:cNvPr id="20" name="図 19"/>
              <p:cNvPicPr>
                <a:picLocks noChangeAspect="1"/>
              </p:cNvPicPr>
              <p:nvPr/>
            </p:nvPicPr>
            <p:blipFill rotWithShape="1">
              <a:blip r:embed="rId3"/>
              <a:srcRect l="3999" r="70673" b="11995"/>
              <a:stretch/>
            </p:blipFill>
            <p:spPr>
              <a:xfrm>
                <a:off x="1490948" y="4437112"/>
                <a:ext cx="2269056" cy="1969921"/>
              </a:xfrm>
              <a:prstGeom prst="rect">
                <a:avLst/>
              </a:prstGeom>
            </p:spPr>
          </p:pic>
          <p:sp>
            <p:nvSpPr>
              <p:cNvPr id="5" name="Freeform 2"/>
              <p:cNvSpPr>
                <a:spLocks/>
              </p:cNvSpPr>
              <p:nvPr/>
            </p:nvSpPr>
            <p:spPr bwMode="auto">
              <a:xfrm>
                <a:off x="1524148" y="4437111"/>
                <a:ext cx="2150292" cy="1842991"/>
              </a:xfrm>
              <a:custGeom>
                <a:avLst/>
                <a:gdLst>
                  <a:gd name="T0" fmla="*/ 0 w 1997"/>
                  <a:gd name="T1" fmla="*/ 0 h 1781"/>
                  <a:gd name="T2" fmla="*/ 0 w 1997"/>
                  <a:gd name="T3" fmla="*/ 577 h 1781"/>
                  <a:gd name="T4" fmla="*/ 649 w 1997"/>
                  <a:gd name="T5" fmla="*/ 577 h 1781"/>
                  <a:gd name="T6" fmla="*/ 661 w 1997"/>
                  <a:gd name="T7" fmla="*/ 1199 h 1781"/>
                  <a:gd name="T8" fmla="*/ 1362 w 1997"/>
                  <a:gd name="T9" fmla="*/ 1199 h 1781"/>
                  <a:gd name="T10" fmla="*/ 1362 w 1997"/>
                  <a:gd name="T11" fmla="*/ 1781 h 1781"/>
                  <a:gd name="T12" fmla="*/ 1997 w 1997"/>
                  <a:gd name="T13" fmla="*/ 1781 h 1781"/>
                  <a:gd name="T14" fmla="*/ 1997 w 1997"/>
                  <a:gd name="T15" fmla="*/ 0 h 1781"/>
                  <a:gd name="T16" fmla="*/ 0 w 1997"/>
                  <a:gd name="T17" fmla="*/ 0 h 1781"/>
                  <a:gd name="connsiteX0" fmla="*/ 0 w 10000"/>
                  <a:gd name="connsiteY0" fmla="*/ 0 h 10000"/>
                  <a:gd name="connsiteX1" fmla="*/ 0 w 10000"/>
                  <a:gd name="connsiteY1" fmla="*/ 3240 h 10000"/>
                  <a:gd name="connsiteX2" fmla="*/ 3250 w 10000"/>
                  <a:gd name="connsiteY2" fmla="*/ 3240 h 10000"/>
                  <a:gd name="connsiteX3" fmla="*/ 3310 w 10000"/>
                  <a:gd name="connsiteY3" fmla="*/ 6546 h 10000"/>
                  <a:gd name="connsiteX4" fmla="*/ 6820 w 10000"/>
                  <a:gd name="connsiteY4" fmla="*/ 6732 h 10000"/>
                  <a:gd name="connsiteX5" fmla="*/ 6820 w 10000"/>
                  <a:gd name="connsiteY5" fmla="*/ 10000 h 10000"/>
                  <a:gd name="connsiteX6" fmla="*/ 10000 w 10000"/>
                  <a:gd name="connsiteY6" fmla="*/ 10000 h 10000"/>
                  <a:gd name="connsiteX7" fmla="*/ 10000 w 10000"/>
                  <a:gd name="connsiteY7" fmla="*/ 0 h 10000"/>
                  <a:gd name="connsiteX8" fmla="*/ 0 w 10000"/>
                  <a:gd name="connsiteY8" fmla="*/ 0 h 10000"/>
                  <a:gd name="connsiteX0" fmla="*/ 0 w 10000"/>
                  <a:gd name="connsiteY0" fmla="*/ 0 h 10000"/>
                  <a:gd name="connsiteX1" fmla="*/ 0 w 10000"/>
                  <a:gd name="connsiteY1" fmla="*/ 3240 h 10000"/>
                  <a:gd name="connsiteX2" fmla="*/ 3250 w 10000"/>
                  <a:gd name="connsiteY2" fmla="*/ 3240 h 10000"/>
                  <a:gd name="connsiteX3" fmla="*/ 3310 w 10000"/>
                  <a:gd name="connsiteY3" fmla="*/ 6546 h 10000"/>
                  <a:gd name="connsiteX4" fmla="*/ 6641 w 10000"/>
                  <a:gd name="connsiteY4" fmla="*/ 6546 h 10000"/>
                  <a:gd name="connsiteX5" fmla="*/ 6820 w 10000"/>
                  <a:gd name="connsiteY5" fmla="*/ 10000 h 10000"/>
                  <a:gd name="connsiteX6" fmla="*/ 10000 w 10000"/>
                  <a:gd name="connsiteY6" fmla="*/ 10000 h 10000"/>
                  <a:gd name="connsiteX7" fmla="*/ 10000 w 10000"/>
                  <a:gd name="connsiteY7" fmla="*/ 0 h 10000"/>
                  <a:gd name="connsiteX8" fmla="*/ 0 w 10000"/>
                  <a:gd name="connsiteY8" fmla="*/ 0 h 10000"/>
                  <a:gd name="connsiteX0" fmla="*/ 0 w 10000"/>
                  <a:gd name="connsiteY0" fmla="*/ 0 h 10000"/>
                  <a:gd name="connsiteX1" fmla="*/ 0 w 10000"/>
                  <a:gd name="connsiteY1" fmla="*/ 3240 h 10000"/>
                  <a:gd name="connsiteX2" fmla="*/ 3250 w 10000"/>
                  <a:gd name="connsiteY2" fmla="*/ 3240 h 10000"/>
                  <a:gd name="connsiteX3" fmla="*/ 3310 w 10000"/>
                  <a:gd name="connsiteY3" fmla="*/ 6546 h 10000"/>
                  <a:gd name="connsiteX4" fmla="*/ 6641 w 10000"/>
                  <a:gd name="connsiteY4" fmla="*/ 6546 h 10000"/>
                  <a:gd name="connsiteX5" fmla="*/ 6627 w 10000"/>
                  <a:gd name="connsiteY5" fmla="*/ 9768 h 10000"/>
                  <a:gd name="connsiteX6" fmla="*/ 10000 w 10000"/>
                  <a:gd name="connsiteY6" fmla="*/ 10000 h 10000"/>
                  <a:gd name="connsiteX7" fmla="*/ 10000 w 10000"/>
                  <a:gd name="connsiteY7" fmla="*/ 0 h 10000"/>
                  <a:gd name="connsiteX8" fmla="*/ 0 w 10000"/>
                  <a:gd name="connsiteY8" fmla="*/ 0 h 10000"/>
                  <a:gd name="connsiteX0" fmla="*/ 0 w 10000"/>
                  <a:gd name="connsiteY0" fmla="*/ 0 h 9768"/>
                  <a:gd name="connsiteX1" fmla="*/ 0 w 10000"/>
                  <a:gd name="connsiteY1" fmla="*/ 3240 h 9768"/>
                  <a:gd name="connsiteX2" fmla="*/ 3250 w 10000"/>
                  <a:gd name="connsiteY2" fmla="*/ 3240 h 9768"/>
                  <a:gd name="connsiteX3" fmla="*/ 3310 w 10000"/>
                  <a:gd name="connsiteY3" fmla="*/ 6546 h 9768"/>
                  <a:gd name="connsiteX4" fmla="*/ 6641 w 10000"/>
                  <a:gd name="connsiteY4" fmla="*/ 6546 h 9768"/>
                  <a:gd name="connsiteX5" fmla="*/ 6627 w 10000"/>
                  <a:gd name="connsiteY5" fmla="*/ 9768 h 9768"/>
                  <a:gd name="connsiteX6" fmla="*/ 9945 w 10000"/>
                  <a:gd name="connsiteY6" fmla="*/ 9768 h 9768"/>
                  <a:gd name="connsiteX7" fmla="*/ 10000 w 10000"/>
                  <a:gd name="connsiteY7" fmla="*/ 0 h 9768"/>
                  <a:gd name="connsiteX8" fmla="*/ 0 w 10000"/>
                  <a:gd name="connsiteY8" fmla="*/ 0 h 9768"/>
                  <a:gd name="connsiteX0" fmla="*/ 0 w 10000"/>
                  <a:gd name="connsiteY0" fmla="*/ 0 h 10000"/>
                  <a:gd name="connsiteX1" fmla="*/ 0 w 10000"/>
                  <a:gd name="connsiteY1" fmla="*/ 3317 h 10000"/>
                  <a:gd name="connsiteX2" fmla="*/ 3250 w 10000"/>
                  <a:gd name="connsiteY2" fmla="*/ 3317 h 10000"/>
                  <a:gd name="connsiteX3" fmla="*/ 3310 w 10000"/>
                  <a:gd name="connsiteY3" fmla="*/ 6701 h 10000"/>
                  <a:gd name="connsiteX4" fmla="*/ 6641 w 10000"/>
                  <a:gd name="connsiteY4" fmla="*/ 6701 h 10000"/>
                  <a:gd name="connsiteX5" fmla="*/ 6627 w 10000"/>
                  <a:gd name="connsiteY5" fmla="*/ 10000 h 10000"/>
                  <a:gd name="connsiteX6" fmla="*/ 9945 w 10000"/>
                  <a:gd name="connsiteY6" fmla="*/ 10000 h 10000"/>
                  <a:gd name="connsiteX7" fmla="*/ 10000 w 10000"/>
                  <a:gd name="connsiteY7" fmla="*/ 0 h 10000"/>
                  <a:gd name="connsiteX8" fmla="*/ 0 w 10000"/>
                  <a:gd name="connsiteY8" fmla="*/ 0 h 10000"/>
                  <a:gd name="connsiteX0" fmla="*/ 0 w 10000"/>
                  <a:gd name="connsiteY0" fmla="*/ 0 h 10000"/>
                  <a:gd name="connsiteX1" fmla="*/ 0 w 10000"/>
                  <a:gd name="connsiteY1" fmla="*/ 3317 h 10000"/>
                  <a:gd name="connsiteX2" fmla="*/ 3250 w 10000"/>
                  <a:gd name="connsiteY2" fmla="*/ 3317 h 10000"/>
                  <a:gd name="connsiteX3" fmla="*/ 3310 w 10000"/>
                  <a:gd name="connsiteY3" fmla="*/ 6701 h 10000"/>
                  <a:gd name="connsiteX4" fmla="*/ 6641 w 10000"/>
                  <a:gd name="connsiteY4" fmla="*/ 6701 h 10000"/>
                  <a:gd name="connsiteX5" fmla="*/ 6627 w 10000"/>
                  <a:gd name="connsiteY5" fmla="*/ 10000 h 10000"/>
                  <a:gd name="connsiteX6" fmla="*/ 9945 w 10000"/>
                  <a:gd name="connsiteY6" fmla="*/ 10000 h 10000"/>
                  <a:gd name="connsiteX7" fmla="*/ 10000 w 10000"/>
                  <a:gd name="connsiteY7" fmla="*/ 0 h 10000"/>
                  <a:gd name="connsiteX8" fmla="*/ 0 w 10000"/>
                  <a:gd name="connsiteY8" fmla="*/ 0 h 10000"/>
                  <a:gd name="connsiteX0" fmla="*/ 0 w 10000"/>
                  <a:gd name="connsiteY0" fmla="*/ 0 h 10000"/>
                  <a:gd name="connsiteX1" fmla="*/ 0 w 10000"/>
                  <a:gd name="connsiteY1" fmla="*/ 3317 h 10000"/>
                  <a:gd name="connsiteX2" fmla="*/ 3250 w 10000"/>
                  <a:gd name="connsiteY2" fmla="*/ 3317 h 10000"/>
                  <a:gd name="connsiteX3" fmla="*/ 3310 w 10000"/>
                  <a:gd name="connsiteY3" fmla="*/ 6701 h 10000"/>
                  <a:gd name="connsiteX4" fmla="*/ 6641 w 10000"/>
                  <a:gd name="connsiteY4" fmla="*/ 6701 h 10000"/>
                  <a:gd name="connsiteX5" fmla="*/ 6627 w 10000"/>
                  <a:gd name="connsiteY5" fmla="*/ 10000 h 10000"/>
                  <a:gd name="connsiteX6" fmla="*/ 9945 w 10000"/>
                  <a:gd name="connsiteY6" fmla="*/ 10000 h 10000"/>
                  <a:gd name="connsiteX7" fmla="*/ 10000 w 10000"/>
                  <a:gd name="connsiteY7" fmla="*/ 0 h 10000"/>
                  <a:gd name="connsiteX8" fmla="*/ 0 w 10000"/>
                  <a:gd name="connsiteY8" fmla="*/ 0 h 10000"/>
                  <a:gd name="connsiteX0" fmla="*/ 0 w 10000"/>
                  <a:gd name="connsiteY0" fmla="*/ 0 h 10000"/>
                  <a:gd name="connsiteX1" fmla="*/ 0 w 10000"/>
                  <a:gd name="connsiteY1" fmla="*/ 3317 h 10000"/>
                  <a:gd name="connsiteX2" fmla="*/ 3250 w 10000"/>
                  <a:gd name="connsiteY2" fmla="*/ 3317 h 10000"/>
                  <a:gd name="connsiteX3" fmla="*/ 3310 w 10000"/>
                  <a:gd name="connsiteY3" fmla="*/ 6701 h 10000"/>
                  <a:gd name="connsiteX4" fmla="*/ 6641 w 10000"/>
                  <a:gd name="connsiteY4" fmla="*/ 6701 h 10000"/>
                  <a:gd name="connsiteX5" fmla="*/ 6627 w 10000"/>
                  <a:gd name="connsiteY5" fmla="*/ 10000 h 10000"/>
                  <a:gd name="connsiteX6" fmla="*/ 9945 w 10000"/>
                  <a:gd name="connsiteY6" fmla="*/ 10000 h 10000"/>
                  <a:gd name="connsiteX7" fmla="*/ 10000 w 10000"/>
                  <a:gd name="connsiteY7" fmla="*/ 0 h 10000"/>
                  <a:gd name="connsiteX8" fmla="*/ 0 w 10000"/>
                  <a:gd name="connsiteY8" fmla="*/ 0 h 10000"/>
                  <a:gd name="connsiteX0" fmla="*/ 0 w 10000"/>
                  <a:gd name="connsiteY0" fmla="*/ 0 h 10000"/>
                  <a:gd name="connsiteX1" fmla="*/ 0 w 10000"/>
                  <a:gd name="connsiteY1" fmla="*/ 3317 h 10000"/>
                  <a:gd name="connsiteX2" fmla="*/ 3250 w 10000"/>
                  <a:gd name="connsiteY2" fmla="*/ 3317 h 10000"/>
                  <a:gd name="connsiteX3" fmla="*/ 3310 w 10000"/>
                  <a:gd name="connsiteY3" fmla="*/ 6701 h 10000"/>
                  <a:gd name="connsiteX4" fmla="*/ 6641 w 10000"/>
                  <a:gd name="connsiteY4" fmla="*/ 6701 h 10000"/>
                  <a:gd name="connsiteX5" fmla="*/ 6627 w 10000"/>
                  <a:gd name="connsiteY5" fmla="*/ 10000 h 10000"/>
                  <a:gd name="connsiteX6" fmla="*/ 9945 w 10000"/>
                  <a:gd name="connsiteY6" fmla="*/ 10000 h 10000"/>
                  <a:gd name="connsiteX7" fmla="*/ 10000 w 10000"/>
                  <a:gd name="connsiteY7" fmla="*/ 0 h 10000"/>
                  <a:gd name="connsiteX8" fmla="*/ 0 w 10000"/>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10000">
                    <a:moveTo>
                      <a:pt x="0" y="0"/>
                    </a:moveTo>
                    <a:lnTo>
                      <a:pt x="0" y="3317"/>
                    </a:lnTo>
                    <a:lnTo>
                      <a:pt x="3250" y="3317"/>
                    </a:lnTo>
                    <a:lnTo>
                      <a:pt x="3310" y="6701"/>
                    </a:lnTo>
                    <a:lnTo>
                      <a:pt x="6641" y="6701"/>
                    </a:lnTo>
                    <a:cubicBezTo>
                      <a:pt x="6701" y="7880"/>
                      <a:pt x="6636" y="8932"/>
                      <a:pt x="6627" y="10000"/>
                    </a:cubicBezTo>
                    <a:lnTo>
                      <a:pt x="9945" y="10000"/>
                    </a:lnTo>
                    <a:cubicBezTo>
                      <a:pt x="9963" y="6667"/>
                      <a:pt x="9982" y="3333"/>
                      <a:pt x="10000" y="0"/>
                    </a:cubicBezTo>
                    <a:lnTo>
                      <a:pt x="0" y="0"/>
                    </a:lnTo>
                    <a:close/>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91411" bIns="0" numCol="1" anchor="t" anchorCtr="0" compatLnSpc="1">
                <a:prstTxWarp prst="textNoShape">
                  <a:avLst/>
                </a:prstTxWarp>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2" name="テキスト ボックス 21"/>
            <p:cNvSpPr txBox="1"/>
            <p:nvPr/>
          </p:nvSpPr>
          <p:spPr>
            <a:xfrm>
              <a:off x="1029140" y="4139179"/>
              <a:ext cx="431025" cy="1777741"/>
            </a:xfrm>
            <a:prstGeom prst="rect">
              <a:avLst/>
            </a:prstGeom>
            <a:noFill/>
          </p:spPr>
          <p:txBody>
            <a:bodyPr vert="eaVert" wrap="square" rtlCol="0">
              <a:spAutoFit/>
            </a:bodyPr>
            <a:lstStyle/>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大　　中　　小</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1640632" y="5940488"/>
              <a:ext cx="1903694" cy="338663"/>
            </a:xfrm>
            <a:prstGeom prst="rect">
              <a:avLst/>
            </a:prstGeom>
            <a:noFill/>
          </p:spPr>
          <p:txBody>
            <a:bodyPr wrap="non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低　　   中　　 高</a:t>
              </a:r>
            </a:p>
          </p:txBody>
        </p:sp>
        <p:sp>
          <p:nvSpPr>
            <p:cNvPr id="26" name="テキスト ボックス 25"/>
            <p:cNvSpPr txBox="1"/>
            <p:nvPr/>
          </p:nvSpPr>
          <p:spPr>
            <a:xfrm>
              <a:off x="653624" y="4186934"/>
              <a:ext cx="431025" cy="1777741"/>
            </a:xfrm>
            <a:prstGeom prst="rect">
              <a:avLst/>
            </a:prstGeom>
            <a:noFill/>
          </p:spPr>
          <p:txBody>
            <a:bodyPr vert="eaVert"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収益性への影響度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2081732" y="6267033"/>
              <a:ext cx="1005725" cy="338663"/>
            </a:xfrm>
            <a:prstGeom prst="rect">
              <a:avLst/>
            </a:prstGeom>
            <a:noFill/>
          </p:spPr>
          <p:txBody>
            <a:bodyPr wrap="none" rtlCol="0">
              <a:sp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発生頻度</a:t>
              </a:r>
            </a:p>
          </p:txBody>
        </p:sp>
        <p:sp>
          <p:nvSpPr>
            <p:cNvPr id="28" name="テキスト ボックス 27"/>
            <p:cNvSpPr txBox="1"/>
            <p:nvPr/>
          </p:nvSpPr>
          <p:spPr>
            <a:xfrm>
              <a:off x="2516276" y="3798602"/>
              <a:ext cx="1210976" cy="338663"/>
            </a:xfrm>
            <a:prstGeom prst="rect">
              <a:avLst/>
            </a:prstGeom>
            <a:noFill/>
          </p:spPr>
          <p:txBody>
            <a:bodyPr wrap="none" rtlCol="0">
              <a:spAutoFit/>
            </a:bodyPr>
            <a:lstStyle/>
            <a:p>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重大リスク</a:t>
              </a:r>
            </a:p>
          </p:txBody>
        </p:sp>
      </p:grpSp>
      <p:sp>
        <p:nvSpPr>
          <p:cNvPr id="30" name="テキスト ボックス 29"/>
          <p:cNvSpPr txBox="1"/>
          <p:nvPr/>
        </p:nvSpPr>
        <p:spPr>
          <a:xfrm>
            <a:off x="2013879" y="3291212"/>
            <a:ext cx="6135013" cy="584775"/>
          </a:xfrm>
          <a:prstGeom prst="rect">
            <a:avLst/>
          </a:prstGeom>
          <a:noFill/>
        </p:spPr>
        <p:txBody>
          <a:bodyPr wrap="none" rtlCol="0">
            <a:spAutoFit/>
          </a:bodyPr>
          <a:lstStyle/>
          <a:p>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影響度が大きく、発生頻度の高いリスクを「重大リスク」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と定義</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（レベル３及びレベル２が該当）</a:t>
            </a:r>
          </a:p>
        </p:txBody>
      </p:sp>
      <p:sp>
        <p:nvSpPr>
          <p:cNvPr id="16" name="ページ番号"/>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058164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Words>770</Words>
  <Application>Microsoft Office PowerPoint</Application>
  <PresentationFormat>A4 210 x 297 mm</PresentationFormat>
  <Paragraphs>103</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新細明體</vt:lpstr>
      <vt:lpstr>メイリオ</vt:lpstr>
      <vt:lpstr>游ゴシック</vt:lpstr>
      <vt:lpstr>游ゴシック Light</vt:lpstr>
      <vt:lpstr>Arial</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 佳奈／リサーチ・コンサル／JRI (ina kana)</dc:creator>
  <cp:lastModifiedBy>稲 佳奈／リサーチ・コンサル／JRI (ina kana)</cp:lastModifiedBy>
  <cp:revision>2</cp:revision>
  <dcterms:created xsi:type="dcterms:W3CDTF">2018-05-15T02:45:06Z</dcterms:created>
  <dcterms:modified xsi:type="dcterms:W3CDTF">2018-05-15T06:21:27Z</dcterms:modified>
</cp:coreProperties>
</file>