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6.xml" ContentType="application/vnd.openxmlformats-officedocument.theme+xml"/>
  <Override PartName="/ppt/slideLayouts/slideLayout37.xml" ContentType="application/vnd.openxmlformats-officedocument.presentationml.slideLayout+xml"/>
  <Override PartName="/ppt/theme/theme7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8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9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10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11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2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13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4"/>
    <p:sldMasterId id="2147484101" r:id="rId5"/>
    <p:sldMasterId id="2147484145" r:id="rId6"/>
    <p:sldMasterId id="2147484161" r:id="rId7"/>
    <p:sldMasterId id="2147484166" r:id="rId8"/>
    <p:sldMasterId id="2147484172" r:id="rId9"/>
    <p:sldMasterId id="2147484206" r:id="rId10"/>
    <p:sldMasterId id="2147484209" r:id="rId11"/>
    <p:sldMasterId id="2147484214" r:id="rId12"/>
    <p:sldMasterId id="2147484238" r:id="rId13"/>
    <p:sldMasterId id="2147484296" r:id="rId14"/>
    <p:sldMasterId id="2147484316" r:id="rId15"/>
    <p:sldMasterId id="2147484325" r:id="rId16"/>
    <p:sldMasterId id="2147484347" r:id="rId17"/>
  </p:sldMasterIdLst>
  <p:notesMasterIdLst>
    <p:notesMasterId r:id="rId22"/>
  </p:notesMasterIdLst>
  <p:sldIdLst>
    <p:sldId id="641" r:id="rId18"/>
    <p:sldId id="642" r:id="rId19"/>
    <p:sldId id="643" r:id="rId20"/>
    <p:sldId id="644" r:id="rId21"/>
  </p:sldIdLst>
  <p:sldSz cx="9902825" cy="6858000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 userDrawn="1">
          <p15:clr>
            <a:srgbClr val="A4A3A4"/>
          </p15:clr>
        </p15:guide>
        <p15:guide id="2" pos="3119" userDrawn="1">
          <p15:clr>
            <a:srgbClr val="A4A3A4"/>
          </p15:clr>
        </p15:guide>
        <p15:guide id="3" orient="horz" userDrawn="1">
          <p15:clr>
            <a:srgbClr val="A4A3A4"/>
          </p15:clr>
        </p15:guide>
        <p15:guide id="4" orient="horz" pos="300">
          <p15:clr>
            <a:srgbClr val="A4A3A4"/>
          </p15:clr>
        </p15:guide>
        <p15:guide id="5" userDrawn="1">
          <p15:clr>
            <a:srgbClr val="A4A3A4"/>
          </p15:clr>
        </p15:guide>
        <p15:guide id="6" pos="6158">
          <p15:clr>
            <a:srgbClr val="A4A3A4"/>
          </p15:clr>
        </p15:guide>
        <p15:guide id="7" pos="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企画調査室" initials="t" lastIdx="1" clrIdx="0">
    <p:extLst>
      <p:ext uri="{19B8F6BF-5375-455C-9EA6-DF929625EA0E}">
        <p15:presenceInfo xmlns:p15="http://schemas.microsoft.com/office/powerpoint/2012/main" userId="企画調査室" providerId="None"/>
      </p:ext>
    </p:extLst>
  </p:cmAuthor>
  <p:cmAuthor id="2" name="石川　由美子" initials="石川　由美子" lastIdx="10" clrIdx="1">
    <p:extLst>
      <p:ext uri="{19B8F6BF-5375-455C-9EA6-DF929625EA0E}">
        <p15:presenceInfo xmlns:p15="http://schemas.microsoft.com/office/powerpoint/2012/main" userId="S-1-5-21-578014118-3277965579-1612801856-196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6D9F1"/>
    <a:srgbClr val="C6D9D6"/>
    <a:srgbClr val="4F81BD"/>
    <a:srgbClr val="FF0066"/>
    <a:srgbClr val="FFFFFF"/>
    <a:srgbClr val="CC0000"/>
    <a:srgbClr val="FF643C"/>
    <a:srgbClr val="FF8C43"/>
    <a:srgbClr val="FF8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09" autoAdjust="0"/>
    <p:restoredTop sz="93161" autoAdjust="0"/>
  </p:normalViewPr>
  <p:slideViewPr>
    <p:cSldViewPr>
      <p:cViewPr varScale="1">
        <p:scale>
          <a:sx n="67" d="100"/>
          <a:sy n="67" d="100"/>
        </p:scale>
        <p:origin x="1410" y="48"/>
      </p:cViewPr>
      <p:guideLst>
        <p:guide orient="horz" pos="4247"/>
        <p:guide pos="3119"/>
        <p:guide orient="horz"/>
        <p:guide orient="horz" pos="300"/>
        <p:guide/>
        <p:guide pos="6158"/>
        <p:guide pos="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36"/>
    </p:cViewPr>
  </p:sorterViewPr>
  <p:notesViewPr>
    <p:cSldViewPr>
      <p:cViewPr varScale="1">
        <p:scale>
          <a:sx n="51" d="100"/>
          <a:sy n="51" d="100"/>
        </p:scale>
        <p:origin x="-2958" y="-90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Master" Target="slideMasters/slideMaster14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" Target="slides/slide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1" y="0"/>
            <a:ext cx="2949575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91A2391-8EFE-450D-93B3-8677832C64C1}" type="datetimeFigureOut">
              <a:rPr lang="ja-JP" altLang="en-US"/>
              <a:pPr>
                <a:defRPr/>
              </a:pPr>
              <a:t>2018/5/15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7"/>
            <a:ext cx="5445125" cy="4471988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5"/>
            <a:ext cx="2949575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1" y="9440865"/>
            <a:ext cx="2949575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5FF716C-7C63-4423-90B8-168BB37A3B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8" name="ヘッダー プレースホルダー 7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575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386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41325" y="804863"/>
            <a:ext cx="5805488" cy="40211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017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/>
              <a:t>・施設全体を地域全体に修正</a:t>
            </a:r>
            <a:endParaRPr lang="en-US" altLang="ja-JP"/>
          </a:p>
          <a:p>
            <a:pPr eaLnBrk="1" hangingPunct="1">
              <a:spcBef>
                <a:spcPct val="0"/>
              </a:spcBef>
            </a:pPr>
            <a:r>
              <a:rPr lang="ja-JP" altLang="en-US"/>
              <a:t>・補助率を</a:t>
            </a:r>
            <a:r>
              <a:rPr lang="en-US" altLang="ja-JP"/>
              <a:t>2/3</a:t>
            </a:r>
            <a:r>
              <a:rPr lang="ja-JP" altLang="en-US"/>
              <a:t>に修正</a:t>
            </a:r>
          </a:p>
        </p:txBody>
      </p:sp>
      <p:sp>
        <p:nvSpPr>
          <p:cNvPr id="69018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3713DB-C849-48CA-B896-D964230A820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メイリオ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1327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A146B-9EC0-48DB-8D92-8CA6A034F5D5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720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&lt;</a:t>
            </a:r>
            <a:r>
              <a:rPr kumimoji="1" lang="ja-JP" alt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参考情報</a:t>
            </a:r>
            <a:r>
              <a:rPr kumimoji="1" lang="en-US" altLang="ja-JP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&gt;</a:t>
            </a:r>
            <a:endParaRPr kumimoji="1" lang="ja-JP" altLang="en-US" sz="1200" b="0" i="0" u="none" strike="noStrike" kern="1200" baseline="0" dirty="0">
              <a:solidFill>
                <a:schemeClr val="tx1"/>
              </a:solidFill>
              <a:latin typeface="Arial" charset="0"/>
              <a:ea typeface="ＭＳ Ｐ明朝" pitchFamily="18" charset="-128"/>
              <a:cs typeface="+mn-cs"/>
            </a:endParaRPr>
          </a:p>
          <a:p>
            <a:r>
              <a:rPr kumimoji="1" lang="en-US" altLang="ja-JP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¦</a:t>
            </a:r>
            <a:r>
              <a:rPr kumimoji="1" lang="ja-JP" alt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電子文書</a:t>
            </a:r>
          </a:p>
          <a:p>
            <a:r>
              <a:rPr kumimoji="1" lang="ja-JP" alt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みやま市ウェブ基</a:t>
            </a:r>
            <a:r>
              <a:rPr kumimoji="1" lang="en-US" altLang="ja-JP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(2015)</a:t>
            </a:r>
            <a:r>
              <a:rPr kumimoji="1" lang="ja-JP" alt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「みやまスマートエネルギー株式会社設立について」</a:t>
            </a:r>
          </a:p>
          <a:p>
            <a:r>
              <a:rPr kumimoji="1" lang="en-US" altLang="ja-JP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&lt;http://www.city.miyama.lg.jp/file/temp/8874562.pdf&gt;</a:t>
            </a:r>
            <a:endParaRPr kumimoji="1" lang="ja-JP" altLang="en-US" sz="1200" b="0" i="0" u="none" strike="noStrike" kern="1200" baseline="0" dirty="0">
              <a:solidFill>
                <a:schemeClr val="tx1"/>
              </a:solidFill>
              <a:latin typeface="Arial" charset="0"/>
              <a:ea typeface="ＭＳ Ｐ明朝" pitchFamily="18" charset="-128"/>
              <a:cs typeface="+mn-cs"/>
            </a:endParaRPr>
          </a:p>
          <a:p>
            <a:r>
              <a:rPr kumimoji="1" lang="ja-JP" alt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みやまスマートエネルギー株式会社ウェブ基</a:t>
            </a:r>
          </a:p>
          <a:p>
            <a:r>
              <a:rPr kumimoji="1" lang="en-US" altLang="ja-JP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&lt;http://miyama-se.com/&gt;</a:t>
            </a:r>
            <a:endParaRPr kumimoji="1" lang="ja-JP" altLang="en-US" sz="1200" b="0" i="0" u="none" strike="noStrike" kern="1200" baseline="0" dirty="0">
              <a:solidFill>
                <a:schemeClr val="tx1"/>
              </a:solidFill>
              <a:latin typeface="Arial" charset="0"/>
              <a:ea typeface="ＭＳ Ｐ明朝" pitchFamily="18" charset="-128"/>
              <a:cs typeface="+mn-cs"/>
            </a:endParaRPr>
          </a:p>
          <a:p>
            <a:r>
              <a:rPr kumimoji="1" lang="ja-JP" alt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みやま市ウェブ基</a:t>
            </a:r>
            <a:r>
              <a:rPr kumimoji="1" lang="en-US" altLang="ja-JP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(2015)</a:t>
            </a:r>
            <a:r>
              <a:rPr kumimoji="1" lang="ja-JP" alt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「みやま市人口ビジョン及びみやま市まち</a:t>
            </a:r>
            <a:r>
              <a:rPr kumimoji="1" lang="en-US" altLang="ja-JP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·</a:t>
            </a:r>
            <a:r>
              <a:rPr kumimoji="1" lang="ja-JP" alt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ひと</a:t>
            </a:r>
            <a:r>
              <a:rPr kumimoji="1" lang="en-US" altLang="ja-JP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·</a:t>
            </a:r>
            <a:r>
              <a:rPr kumimoji="1" lang="ja-JP" alt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しごと創成総合戦略」</a:t>
            </a:r>
          </a:p>
          <a:p>
            <a:r>
              <a:rPr kumimoji="1" lang="en-US" altLang="ja-JP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&lt;http://www.city.miyama.lg.jp/file/temp/6756402.pdf&gt;</a:t>
            </a:r>
            <a:endParaRPr kumimoji="1" lang="ja-JP" altLang="en-US" sz="1200" b="0" i="0" u="none" strike="noStrike" kern="1200" baseline="0" dirty="0">
              <a:solidFill>
                <a:schemeClr val="tx1"/>
              </a:solidFill>
              <a:latin typeface="Arial" charset="0"/>
              <a:ea typeface="ＭＳ Ｐ明朝" pitchFamily="18" charset="-128"/>
              <a:cs typeface="+mn-cs"/>
            </a:endParaRPr>
          </a:p>
          <a:p>
            <a:r>
              <a:rPr kumimoji="1" lang="ja-JP" alt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経済産業省資源エネルギー庁ウェブ基</a:t>
            </a:r>
            <a:r>
              <a:rPr kumimoji="1" lang="en-US" altLang="ja-JP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(2016)</a:t>
            </a:r>
            <a:r>
              <a:rPr kumimoji="1" lang="zh-TW" alt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「各種統計情報</a:t>
            </a:r>
            <a:r>
              <a:rPr kumimoji="1" lang="en-US" altLang="ja-JP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(</a:t>
            </a:r>
            <a:r>
              <a:rPr kumimoji="1" lang="ja-JP" alt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電力関連</a:t>
            </a:r>
            <a:r>
              <a:rPr kumimoji="1" lang="en-US" altLang="ja-JP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)</a:t>
            </a:r>
            <a:r>
              <a:rPr kumimoji="1" lang="zh-TW" alt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電力需給速報」</a:t>
            </a:r>
          </a:p>
          <a:p>
            <a:r>
              <a:rPr kumimoji="1" lang="en-US" altLang="ja-JP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&lt;http://www.enecho.meti.go.jp/statistics/electric_power/ep002/results.html&gt;</a:t>
            </a:r>
            <a:endParaRPr kumimoji="1" lang="ja-JP" altLang="en-US" sz="1200" b="0" i="0" u="none" strike="noStrike" kern="1200" baseline="0" dirty="0">
              <a:solidFill>
                <a:schemeClr val="tx1"/>
              </a:solidFill>
              <a:latin typeface="Arial" charset="0"/>
              <a:ea typeface="ＭＳ Ｐ明朝" pitchFamily="18" charset="-128"/>
              <a:cs typeface="+mn-cs"/>
            </a:endParaRPr>
          </a:p>
          <a:p>
            <a:r>
              <a:rPr kumimoji="1" lang="ja-JP" alt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みやま</a:t>
            </a:r>
            <a:r>
              <a:rPr kumimoji="1" lang="en-US" altLang="ja-JP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HEMS </a:t>
            </a:r>
            <a:r>
              <a:rPr kumimoji="1" lang="ja-JP" alt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プロジェクトウェブ基</a:t>
            </a:r>
          </a:p>
          <a:p>
            <a:r>
              <a:rPr kumimoji="1" lang="en-US" altLang="ja-JP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明朝" pitchFamily="18" charset="-128"/>
                <a:cs typeface="+mn-cs"/>
              </a:rPr>
              <a:t>&lt;http://miyamahems.jp/hojokin/index.html&gt;</a:t>
            </a:r>
            <a:endParaRPr kumimoji="1" lang="ja-JP" altLang="en-US" sz="1200" b="0" i="0" u="none" strike="noStrike" kern="1200" baseline="0" dirty="0">
              <a:solidFill>
                <a:schemeClr val="tx1"/>
              </a:solidFill>
              <a:latin typeface="Arial" charset="0"/>
              <a:ea typeface="ＭＳ Ｐ明朝" pitchFamily="18" charset="-128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FF19CA-5E29-4FE0-A097-B0DBF1431E5F}" type="slidenum">
              <a:rPr kumimoji="0" lang="en-US" altLang="ja-JP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ja-JP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2232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メインタイトル"/>
          <p:cNvSpPr txBox="1">
            <a:spLocks noChangeArrowheads="1"/>
          </p:cNvSpPr>
          <p:nvPr userDrawn="1"/>
        </p:nvSpPr>
        <p:spPr bwMode="auto">
          <a:xfrm>
            <a:off x="742724" y="2130464"/>
            <a:ext cx="8417401" cy="23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5" rIns="91411" bIns="45705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endParaRPr lang="en-US" altLang="ja-JP" sz="1799" kern="0" dirty="0">
              <a:solidFill>
                <a:prstClr val="black"/>
              </a:solidFill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25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1A2C233D-EACE-42DE-8727-90C7A7ECE383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5E5F09-35C8-4A21-81C0-D2EEDE0F015E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749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DAD27EA-04B1-42C9-BE08-5CA10DB9461D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75755F-D21C-48E1-9FAB-6237DBE750FC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4285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153" y="273054"/>
            <a:ext cx="3258093" cy="1162050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278" y="273167"/>
            <a:ext cx="5535426" cy="585311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153" y="1435112"/>
            <a:ext cx="325809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861E8A82-10E9-483E-A61E-FDA4C588E019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7BEB08-872F-4405-92C2-D809500200B3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0728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0913" y="4800604"/>
            <a:ext cx="5941695" cy="566738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0913" y="612779"/>
            <a:ext cx="59416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0913" y="5367338"/>
            <a:ext cx="59416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FB4C4BA-72EE-4654-834B-D9B150880B56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105AD3-80B6-4994-82BC-5196BCEA5D7E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3061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43876A0-6CF1-4CEE-95F4-D6A257E91784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B2DECB-1C63-48A9-A586-432943B8BEEF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7393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9548" y="274753"/>
            <a:ext cx="2228136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167" y="274753"/>
            <a:ext cx="6532056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95F398A6-91FA-4C30-839E-22E3189FED6D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646E74-72AE-4060-8664-060849739B6F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6105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17" y="113"/>
            <a:ext cx="9902825" cy="333375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sz="1799">
              <a:solidFill>
                <a:prstClr val="white"/>
              </a:solidFill>
              <a:ea typeface="ＭＳ Ｐゴシック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154" y="265802"/>
            <a:ext cx="8912543" cy="64291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41B455F9-4729-464E-BD86-D3E89568B018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EC5EFF2-FADB-4BEE-A431-1173ED4A7470}" type="slidenum">
              <a:rPr sz="1799">
                <a:solidFill>
                  <a:prstClr val="black"/>
                </a:solidFill>
                <a:ea typeface="ＭＳ Ｐゴシック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solidFill>
                <a:prstClr val="black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6505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5690" y="5"/>
            <a:ext cx="8417401" cy="493058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810845D-A875-432F-9227-C69B48E58F3E}" type="slidenum">
              <a:rPr lang="en-US" altLang="ja-JP" sz="1799">
                <a:solidFill>
                  <a:prstClr val="black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sz="1799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559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160D2-4789-458C-BF7C-0B91582706E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2018/5/15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 10"/>
          <p:cNvSpPr>
            <a:spLocks noGrp="1"/>
          </p:cNvSpPr>
          <p:nvPr>
            <p:ph type="sldNum" sz="quarter" idx="4"/>
          </p:nvPr>
        </p:nvSpPr>
        <p:spPr>
          <a:xfrm>
            <a:off x="7632101" y="6489484"/>
            <a:ext cx="231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 baseline="0">
                <a:solidFill>
                  <a:schemeClr val="tx1">
                    <a:tint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defRPr>
            </a:lvl1pPr>
          </a:lstStyle>
          <a:p>
            <a:fld id="{F93BBD5F-2765-4267-9487-9672B0A6ABF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正方形/長方形 5"/>
          <p:cNvSpPr/>
          <p:nvPr userDrawn="1"/>
        </p:nvSpPr>
        <p:spPr>
          <a:xfrm>
            <a:off x="17" y="469168"/>
            <a:ext cx="9902825" cy="72008"/>
          </a:xfrm>
          <a:prstGeom prst="rect">
            <a:avLst/>
          </a:prstGeom>
          <a:solidFill>
            <a:srgbClr val="A7C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6841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42" y="3104999"/>
            <a:ext cx="1852477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99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08" y="3769295"/>
            <a:ext cx="1298016" cy="215444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20" y="4365139"/>
            <a:ext cx="1102513" cy="16158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4" name="スライド番号プレースホルダー 2"/>
          <p:cNvSpPr txBox="1">
            <a:spLocks/>
          </p:cNvSpPr>
          <p:nvPr userDrawn="1"/>
        </p:nvSpPr>
        <p:spPr>
          <a:xfrm>
            <a:off x="9051830" y="30608"/>
            <a:ext cx="851000" cy="446064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r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z="1799" b="1" smtClean="0">
                <a:solidFill>
                  <a:prstClr val="white">
                    <a:lumMod val="50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/>
              <a:t>‹#›</a:t>
            </a:fld>
            <a:endParaRPr lang="ja-JP" altLang="en-US" sz="1799" b="1" dirty="0">
              <a:solidFill>
                <a:prstClr val="white">
                  <a:lumMod val="50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110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4662596" y="4005263"/>
            <a:ext cx="504028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8317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-10679" y="6520295"/>
            <a:ext cx="2310659" cy="365125"/>
          </a:xfrm>
          <a:prstGeom prst="rect">
            <a:avLst/>
          </a:prstGeom>
        </p:spPr>
        <p:txBody>
          <a:bodyPr/>
          <a:lstStyle/>
          <a:p>
            <a:fld id="{32C83610-5A73-4816-A7CA-5C9EE4907B82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391744" y="6525380"/>
            <a:ext cx="313589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02857" y="6525380"/>
            <a:ext cx="2310659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07" y="188644"/>
            <a:ext cx="9502456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lang="ja-JP" altLang="en-US" sz="2399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35" y="6309355"/>
            <a:ext cx="9393710" cy="16158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42" y="3104999"/>
            <a:ext cx="1852477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99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08" y="3769295"/>
            <a:ext cx="1298016" cy="215444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20" y="4365139"/>
            <a:ext cx="1102513" cy="16158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99978" y="764704"/>
            <a:ext cx="9502903" cy="525886"/>
          </a:xfrm>
          <a:prstGeom prst="rect">
            <a:avLst/>
          </a:prstGeo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199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98" lvl="0" indent="-257098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17" y="469168"/>
            <a:ext cx="9902825" cy="72008"/>
          </a:xfrm>
          <a:prstGeom prst="rect">
            <a:avLst/>
          </a:prstGeom>
          <a:solidFill>
            <a:srgbClr val="A7C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253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5690" y="1"/>
            <a:ext cx="8417401" cy="493058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7038" y="6453506"/>
            <a:ext cx="2310659" cy="268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2A9EE-503C-4A34-81E5-ED5C603B789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29638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 bwMode="auto">
          <a:xfrm>
            <a:off x="12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21070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メインタイトル"/>
          <p:cNvSpPr txBox="1">
            <a:spLocks noChangeArrowheads="1"/>
          </p:cNvSpPr>
          <p:nvPr userDrawn="1"/>
        </p:nvSpPr>
        <p:spPr bwMode="auto">
          <a:xfrm>
            <a:off x="742725" y="2130452"/>
            <a:ext cx="8417401" cy="23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endParaRPr lang="en-US" altLang="ja-JP" sz="1800" kern="0" dirty="0">
              <a:solidFill>
                <a:prstClr val="black"/>
              </a:solidFill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0541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4662580" y="4005263"/>
            <a:ext cx="5040284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10040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47" y="765178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900" indent="-342900">
              <a:buFont typeface="Wingdings" panose="05000000000000000000" pitchFamily="2" charset="2"/>
              <a:buChar char="n"/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47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800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 algn="ctr"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0063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"/>
          <p:cNvSpPr>
            <a:spLocks noGrp="1"/>
          </p:cNvSpPr>
          <p:nvPr>
            <p:ph type="title"/>
          </p:nvPr>
        </p:nvSpPr>
        <p:spPr>
          <a:xfrm>
            <a:off x="199960" y="116634"/>
            <a:ext cx="9502903" cy="398463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47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800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 algn="ctr"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7741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 bwMode="auto">
          <a:xfrm>
            <a:off x="14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prstClr val="black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277710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742726" y="2130492"/>
            <a:ext cx="8417401" cy="1470025"/>
          </a:xfrm>
        </p:spPr>
        <p:txBody>
          <a:bodyPr anchor="ctr"/>
          <a:lstStyle>
            <a:lvl1pPr algn="ctr"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277710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424" y="4052888"/>
            <a:ext cx="6931978" cy="1752600"/>
          </a:xfrm>
        </p:spPr>
        <p:txBody>
          <a:bodyPr/>
          <a:lstStyle>
            <a:lvl1pPr algn="ctr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cxnSp>
        <p:nvCxnSpPr>
          <p:cNvPr id="7" name="直線コネクタ 6"/>
          <p:cNvCxnSpPr/>
          <p:nvPr userDrawn="1"/>
        </p:nvCxnSpPr>
        <p:spPr bwMode="auto">
          <a:xfrm>
            <a:off x="14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255112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>
            <a:lvl1pPr marL="0" indent="0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6446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 bwMode="auto">
          <a:xfrm>
            <a:off x="14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prstClr val="black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7" name="Rectangle 5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B6C98-0C2F-49F8-B75E-87F1B57CCE1F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cxnSp>
        <p:nvCxnSpPr>
          <p:cNvPr id="5" name="直線コネクタ 4"/>
          <p:cNvCxnSpPr/>
          <p:nvPr userDrawn="1"/>
        </p:nvCxnSpPr>
        <p:spPr bwMode="auto">
          <a:xfrm>
            <a:off x="14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6891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53" y="765183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797" indent="-342797">
              <a:buFont typeface="Wingdings" panose="05000000000000000000" pitchFamily="2" charset="2"/>
              <a:buChar char="n"/>
              <a:defRPr sz="1999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59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4987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14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prstClr val="black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4682C31-E792-4494-ACB4-1CDA6D6B672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cxnSp>
        <p:nvCxnSpPr>
          <p:cNvPr id="4" name="直線コネクタ 3"/>
          <p:cNvCxnSpPr/>
          <p:nvPr userDrawn="1"/>
        </p:nvCxnSpPr>
        <p:spPr bwMode="auto">
          <a:xfrm>
            <a:off x="14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190762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本文（作業用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1"/>
          </p:nvPr>
        </p:nvSpPr>
        <p:spPr/>
        <p:txBody>
          <a:bodyPr/>
          <a:lstStyle>
            <a:lvl1pPr marL="0" indent="0" eaLnBrk="1" hangingPunct="1">
              <a:defRPr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eaLnBrk="1" hangingPunct="1">
              <a:defRPr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9086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 bwMode="auto">
          <a:xfrm>
            <a:off x="15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277710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742727" y="2130494"/>
            <a:ext cx="8417401" cy="1470025"/>
          </a:xfrm>
        </p:spPr>
        <p:txBody>
          <a:bodyPr anchor="ctr"/>
          <a:lstStyle>
            <a:lvl1pPr algn="ctr"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277710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424" y="4052888"/>
            <a:ext cx="6931978" cy="1752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cxnSp>
        <p:nvCxnSpPr>
          <p:cNvPr id="7" name="直線コネクタ 6"/>
          <p:cNvCxnSpPr/>
          <p:nvPr userDrawn="1"/>
        </p:nvCxnSpPr>
        <p:spPr bwMode="auto">
          <a:xfrm>
            <a:off x="15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009877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0" indent="0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4940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 bwMode="auto">
          <a:xfrm>
            <a:off x="15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7" name="Rectangle 5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aseline="0">
                <a:latin typeface="Segoe UI" panose="020B0502040204020203" pitchFamily="34" charset="0"/>
              </a:defRPr>
            </a:lvl1pPr>
          </a:lstStyle>
          <a:p>
            <a:pPr>
              <a:defRPr/>
            </a:pPr>
            <a:fld id="{E92B6C98-0C2F-49F8-B75E-87F1B57CCE1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cxnSp>
        <p:nvCxnSpPr>
          <p:cNvPr id="5" name="直線コネクタ 4"/>
          <p:cNvCxnSpPr/>
          <p:nvPr userDrawn="1"/>
        </p:nvCxnSpPr>
        <p:spPr bwMode="auto">
          <a:xfrm>
            <a:off x="15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49927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15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aseline="0">
                <a:latin typeface="Segoe UI" panose="020B0502040204020203" pitchFamily="34" charset="0"/>
                <a:ea typeface="+mn-ea"/>
              </a:defRPr>
            </a:lvl1pPr>
          </a:lstStyle>
          <a:p>
            <a:pPr>
              <a:defRPr/>
            </a:pPr>
            <a:fld id="{24682C31-E792-4494-ACB4-1CDA6D6B6722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cxnSp>
        <p:nvCxnSpPr>
          <p:cNvPr id="4" name="直線コネクタ 3"/>
          <p:cNvCxnSpPr/>
          <p:nvPr userDrawn="1"/>
        </p:nvCxnSpPr>
        <p:spPr bwMode="auto">
          <a:xfrm>
            <a:off x="15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507686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15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9DED3-E5D4-4300-8982-A23BAF96436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2952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 bwMode="auto">
          <a:xfrm>
            <a:off x="9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93766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メインタイトル"/>
          <p:cNvSpPr txBox="1">
            <a:spLocks noChangeArrowheads="1"/>
          </p:cNvSpPr>
          <p:nvPr userDrawn="1"/>
        </p:nvSpPr>
        <p:spPr bwMode="auto">
          <a:xfrm>
            <a:off x="742720" y="2130442"/>
            <a:ext cx="8417401" cy="23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endParaRPr lang="en-US" altLang="ja-JP" sz="1800" kern="0" dirty="0">
              <a:solidFill>
                <a:prstClr val="black"/>
              </a:solidFill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4220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4662580" y="4005263"/>
            <a:ext cx="5040284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326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"/>
          <p:cNvSpPr>
            <a:spLocks noGrp="1"/>
          </p:cNvSpPr>
          <p:nvPr>
            <p:ph type="title"/>
          </p:nvPr>
        </p:nvSpPr>
        <p:spPr>
          <a:xfrm>
            <a:off x="199974" y="116637"/>
            <a:ext cx="9502903" cy="398463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59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0143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47" y="765178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900" indent="-342900">
              <a:buFont typeface="Wingdings" panose="05000000000000000000" pitchFamily="2" charset="2"/>
              <a:buChar char="n"/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37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800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 algn="ctr"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964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"/>
          <p:cNvSpPr>
            <a:spLocks noGrp="1"/>
          </p:cNvSpPr>
          <p:nvPr>
            <p:ph type="title"/>
          </p:nvPr>
        </p:nvSpPr>
        <p:spPr>
          <a:xfrm>
            <a:off x="199960" y="116634"/>
            <a:ext cx="9502903" cy="398463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37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800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 algn="ctr"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2530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712" y="2130498"/>
            <a:ext cx="8417401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424" y="3886200"/>
            <a:ext cx="69319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15586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40763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387" y="4406973"/>
            <a:ext cx="8417401" cy="1362075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387" y="2906713"/>
            <a:ext cx="8417401" cy="1500187"/>
          </a:xfrm>
        </p:spPr>
        <p:txBody>
          <a:bodyPr anchor="b"/>
          <a:lstStyle>
            <a:lvl1pPr marL="0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94458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145" y="1600205"/>
            <a:ext cx="4380097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7587" y="1600205"/>
            <a:ext cx="4380097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88399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141" y="1535113"/>
            <a:ext cx="4375335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141" y="2174875"/>
            <a:ext cx="4375335" cy="395128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0801" y="1535113"/>
            <a:ext cx="4376922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0801" y="2174875"/>
            <a:ext cx="4376922" cy="395128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07E4E3B4-BA0D-4156-B800-71821351DB7E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55265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615E5F09-35C8-4A21-81C0-D2EEDE0F015E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569689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5475755F-D21C-48E1-9FAB-6237DBE750FC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51580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141" y="273050"/>
            <a:ext cx="3258093" cy="1162050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258" y="273053"/>
            <a:ext cx="5535426" cy="585311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141" y="1435103"/>
            <a:ext cx="325809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0F7BEB08-872F-4405-92C2-D809500200B3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753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729" y="2130782"/>
            <a:ext cx="8417401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429" y="3886200"/>
            <a:ext cx="69319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1134C288-C334-4268-B782-27DF3C6E9AE7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75372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0891" y="4800600"/>
            <a:ext cx="5941695" cy="566738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0891" y="612775"/>
            <a:ext cx="59416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0891" y="5367338"/>
            <a:ext cx="59416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45105AD3-80B6-4994-82BC-5196BCEA5D7E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37039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0BB2DECB-1C63-48A9-A586-432943B8BEEF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096921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9548" y="274640"/>
            <a:ext cx="2228136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149" y="274640"/>
            <a:ext cx="6532056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60646E74-72AE-4060-8664-060849739B6F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70555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3"/>
            <a:ext cx="9902825" cy="333375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799">
              <a:solidFill>
                <a:prstClr val="white"/>
              </a:solidFill>
              <a:ea typeface="ＭＳ Ｐゴシック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141" y="265802"/>
            <a:ext cx="8912543" cy="64291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 eaLnBrk="0" hangingPunct="0">
              <a:defRPr/>
            </a:pPr>
            <a:fld id="{DEC5EFF2-FADB-4BEE-A431-1173ED4A7470}" type="slidenum">
              <a:rPr lang="ja-JP" altLang="en-US" sz="1799">
                <a:solidFill>
                  <a:prstClr val="black"/>
                </a:solidFill>
                <a:latin typeface="メイリオ"/>
                <a:ea typeface="ＭＳ Ｐゴシック" charset="-128"/>
              </a:rPr>
              <a:pPr algn="l" eaLnBrk="0" hangingPunct="0">
                <a:defRPr/>
              </a:pPr>
              <a:t>‹#›</a:t>
            </a:fld>
            <a:endParaRPr lang="ja-JP" altLang="en-US" sz="1799">
              <a:solidFill>
                <a:prstClr val="black"/>
              </a:solidFill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736882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5678" y="1"/>
            <a:ext cx="8417401" cy="493058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 eaLnBrk="0" hangingPunct="0">
              <a:defRPr/>
            </a:pPr>
            <a:fld id="{C810845D-A875-432F-9227-C69B48E58F3E}" type="slidenum">
              <a:rPr lang="en-US" altLang="ja-JP" sz="1799">
                <a:solidFill>
                  <a:prstClr val="black"/>
                </a:solidFill>
                <a:latin typeface="メイリオ"/>
                <a:ea typeface="メイリオ"/>
              </a:rPr>
              <a:pPr algn="l" eaLnBrk="0" hangingPunct="0">
                <a:defRPr/>
              </a:pPr>
              <a:t>‹#›</a:t>
            </a:fld>
            <a:endParaRPr lang="en-US" altLang="ja-JP" sz="1799">
              <a:solidFill>
                <a:prstClr val="black"/>
              </a:solidFill>
              <a:latin typeface="メイリオ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89710967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9431" y="0"/>
            <a:ext cx="9593394" cy="857232"/>
          </a:xfrm>
        </p:spPr>
        <p:txBody>
          <a:bodyPr>
            <a:normAutofit/>
          </a:bodyPr>
          <a:lstStyle>
            <a:lvl1pPr algn="l">
              <a:defRPr sz="3599"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7" y="6572250"/>
            <a:ext cx="5582374" cy="285750"/>
          </a:xfrm>
        </p:spPr>
        <p:txBody>
          <a:bodyPr/>
          <a:lstStyle>
            <a:lvl1pPr marL="0" marR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>
              <a:defRPr/>
            </a:pPr>
            <a:r>
              <a:rPr lang="ja-JP" altLang="en-US"/>
              <a:t>環境省</a:t>
            </a: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1"/>
          </p:nvPr>
        </p:nvSpPr>
        <p:spPr>
          <a:xfrm>
            <a:off x="7097025" y="6356552"/>
            <a:ext cx="2310659" cy="365125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latin typeface="MS Reference Sans Serif" panose="020B0604030504040204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0A7252ED-4569-4997-A2D5-873084C89A66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8279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47" y="765175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797" indent="-342797">
              <a:buFont typeface="Wingdings" panose="05000000000000000000" pitchFamily="2" charset="2"/>
              <a:buChar char="n"/>
              <a:defRPr sz="1999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21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3398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メインタイトル"/>
          <p:cNvSpPr txBox="1">
            <a:spLocks noChangeArrowheads="1"/>
          </p:cNvSpPr>
          <p:nvPr userDrawn="1"/>
        </p:nvSpPr>
        <p:spPr bwMode="auto">
          <a:xfrm>
            <a:off x="742712" y="2130426"/>
            <a:ext cx="8417401" cy="23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5" rIns="91411" bIns="45705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endParaRPr lang="en-US" altLang="ja-JP" sz="1799" kern="0" dirty="0">
              <a:solidFill>
                <a:prstClr val="black"/>
              </a:solidFill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7793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4662580" y="4005263"/>
            <a:ext cx="5040284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13016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47" y="765175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797" indent="-342797">
              <a:buFont typeface="Wingdings" panose="05000000000000000000" pitchFamily="2" charset="2"/>
              <a:buChar char="n"/>
              <a:defRPr sz="1999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21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5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8F61B1E5-E04B-42E5-96A8-8D7B57051EE0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68207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"/>
          <p:cNvSpPr>
            <a:spLocks noGrp="1"/>
          </p:cNvSpPr>
          <p:nvPr>
            <p:ph type="title"/>
          </p:nvPr>
        </p:nvSpPr>
        <p:spPr>
          <a:xfrm>
            <a:off x="199960" y="116633"/>
            <a:ext cx="9502903" cy="398463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21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64640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2825" cy="764704"/>
          </a:xfrm>
          <a:solidFill>
            <a:schemeClr val="accent1">
              <a:lumMod val="75000"/>
            </a:schemeClr>
          </a:solidFill>
        </p:spPr>
        <p:txBody>
          <a:bodyPr lIns="144000" rIns="144000"/>
          <a:lstStyle>
            <a:lvl1pPr algn="l">
              <a:defRPr sz="2799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メインタイトル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209" y="6356494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5CC60-36EB-4A64-9B35-64CD0EBC093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2018/5/15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3465" y="6356494"/>
            <a:ext cx="313589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31825" y="6432269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F2A3B4B2-E626-400B-908E-0974CFD38410}" type="slidenum">
              <a:rPr lang="ja-JP" alt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9583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209" y="6356494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A821C-354C-485B-A3C4-7C159A7F152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2018/5/15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3465" y="6356494"/>
            <a:ext cx="313589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7025" y="6356494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fld id="{403C0D2E-208F-4A01-9EA1-9F9C4CE4B0C0}" type="slidenum">
              <a:rPr lang="ja-JP" altLang="en-US" smtClean="0">
                <a:solidFill>
                  <a:srgbClr val="DEDEDE">
                    <a:lumMod val="25000"/>
                  </a:srgb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DEDEDE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2813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メインタイトル"/>
          <p:cNvSpPr txBox="1">
            <a:spLocks noChangeArrowheads="1"/>
          </p:cNvSpPr>
          <p:nvPr userDrawn="1"/>
        </p:nvSpPr>
        <p:spPr bwMode="auto">
          <a:xfrm>
            <a:off x="742712" y="2130464"/>
            <a:ext cx="8417401" cy="23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5" rIns="91411" bIns="45705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endParaRPr lang="en-US" altLang="ja-JP" sz="1799" kern="0" dirty="0">
              <a:solidFill>
                <a:prstClr val="black"/>
              </a:solidFill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40441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4662584" y="4005263"/>
            <a:ext cx="504028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99200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53" y="765179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797" indent="-342797">
              <a:buFont typeface="Wingdings" panose="05000000000000000000" pitchFamily="2" charset="2"/>
              <a:buChar char="n"/>
              <a:defRPr sz="1999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59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1776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"/>
          <p:cNvSpPr>
            <a:spLocks noGrp="1"/>
          </p:cNvSpPr>
          <p:nvPr>
            <p:ph type="title"/>
          </p:nvPr>
        </p:nvSpPr>
        <p:spPr>
          <a:xfrm>
            <a:off x="199962" y="116635"/>
            <a:ext cx="9502903" cy="398463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59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16991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95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02320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961" y="549276"/>
            <a:ext cx="9502903" cy="3984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9961" y="1052513"/>
            <a:ext cx="9502903" cy="647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1512513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99961" y="404816"/>
            <a:ext cx="7661993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28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392" y="4407261"/>
            <a:ext cx="8417401" cy="1362075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392" y="2906722"/>
            <a:ext cx="8417401" cy="1500187"/>
          </a:xfrm>
        </p:spPr>
        <p:txBody>
          <a:bodyPr anchor="b"/>
          <a:lstStyle>
            <a:lvl1pPr marL="0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1E7B02E1-D790-41ED-B80C-F960A5273400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768216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199961" y="404816"/>
            <a:ext cx="7661993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14007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 userDrawn="1"/>
        </p:nvSpPr>
        <p:spPr>
          <a:xfrm>
            <a:off x="8334704" y="6292744"/>
            <a:ext cx="1439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FC9EB7C-4575-4917-BABD-57819B9ADC85}" type="slidenum">
              <a:rPr lang="en-US" altLang="ja-JP" sz="2799" smtClean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pPr algn="r"/>
              <a:t>‹#›</a:t>
            </a:fld>
            <a:endParaRPr lang="ja-JP" altLang="en-US" sz="2799" dirty="0">
              <a:solidFill>
                <a:srgbClr val="000000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48400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962" y="549314"/>
            <a:ext cx="9502903" cy="3984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1"/>
          </p:nvPr>
        </p:nvSpPr>
        <p:spPr>
          <a:xfrm>
            <a:off x="199962" y="1052513"/>
            <a:ext cx="9502903" cy="647700"/>
          </a:xfrm>
          <a:prstGeom prst="rect">
            <a:avLst/>
          </a:prstGeom>
        </p:spPr>
        <p:txBody>
          <a:bodyPr/>
          <a:lstStyle>
            <a:lvl1pPr marL="0" indent="0" eaLnBrk="1" hangingPunct="1">
              <a:defRPr/>
            </a:lvl1pPr>
            <a:lvl2pPr eaLnBrk="1" hangingPunct="1">
              <a:defRPr/>
            </a:lvl2pPr>
            <a:lvl3pPr>
              <a:defRPr sz="1400">
                <a:latin typeface="+mj-lt"/>
                <a:ea typeface="HGPｺﾞｼｯｸM" panose="020B0600000000000000" pitchFamily="50" charset="-128"/>
              </a:defRPr>
            </a:lvl3pPr>
            <a:lvl4pPr>
              <a:defRPr sz="1400">
                <a:latin typeface="+mj-lt"/>
                <a:ea typeface="HGPｺﾞｼｯｸM" panose="020B0600000000000000" pitchFamily="50" charset="-128"/>
              </a:defRPr>
            </a:lvl4pPr>
            <a:lvl5pPr>
              <a:defRPr sz="1400">
                <a:latin typeface="+mj-lt"/>
                <a:ea typeface="HGPｺﾞｼｯｸM" panose="020B0600000000000000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961043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8342" y="404664"/>
            <a:ext cx="8866154" cy="488968"/>
          </a:xfrm>
          <a:prstGeom prst="rect">
            <a:avLst/>
          </a:prstGeom>
        </p:spPr>
        <p:txBody>
          <a:bodyPr/>
          <a:lstStyle>
            <a:lvl1pPr algn="ctr">
              <a:defRPr sz="3199" b="1" baseline="0">
                <a:solidFill>
                  <a:schemeClr val="accent5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06344" y="1412777"/>
            <a:ext cx="8812154" cy="4680520"/>
          </a:xfrm>
          <a:prstGeom prst="rect">
            <a:avLst/>
          </a:prstGeom>
        </p:spPr>
        <p:txBody>
          <a:bodyPr/>
          <a:lstStyle>
            <a:lvl1pPr algn="just">
              <a:lnSpc>
                <a:spcPts val="2799"/>
              </a:lnSpc>
              <a:defRPr sz="2799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1pPr>
            <a:lvl2pPr algn="just">
              <a:lnSpc>
                <a:spcPts val="2799"/>
              </a:lnSpc>
              <a:defRPr sz="2399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2pPr>
            <a:lvl3pPr algn="just">
              <a:lnSpc>
                <a:spcPts val="2799"/>
              </a:lnSpc>
              <a:defRPr sz="1999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3pPr>
            <a:lvl4pPr algn="just">
              <a:lnSpc>
                <a:spcPts val="2799"/>
              </a:lnSpc>
              <a:defRPr sz="1799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4pPr>
            <a:lvl5pPr algn="just">
              <a:lnSpc>
                <a:spcPts val="2799"/>
              </a:lnSpc>
              <a:defRPr sz="1799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pic>
        <p:nvPicPr>
          <p:cNvPr id="13" name="図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5344"/>
            <a:ext cx="9902825" cy="362712"/>
          </a:xfrm>
          <a:prstGeom prst="rect">
            <a:avLst/>
          </a:prstGeom>
        </p:spPr>
      </p:pic>
      <p:cxnSp>
        <p:nvCxnSpPr>
          <p:cNvPr id="14" name="直線コネクタ 13"/>
          <p:cNvCxnSpPr/>
          <p:nvPr userDrawn="1"/>
        </p:nvCxnSpPr>
        <p:spPr>
          <a:xfrm>
            <a:off x="0" y="1124744"/>
            <a:ext cx="9902825" cy="0"/>
          </a:xfrm>
          <a:prstGeom prst="line">
            <a:avLst/>
          </a:prstGeom>
          <a:ln w="38100">
            <a:solidFill>
              <a:srgbClr val="9316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 userDrawn="1"/>
        </p:nvSpPr>
        <p:spPr>
          <a:xfrm>
            <a:off x="9318497" y="6536417"/>
            <a:ext cx="4679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BE1B6B2-3455-42D0-B4CA-93D2FB7BF612}" type="slidenum">
              <a:rPr lang="ja-JP" altLang="en-US" sz="1200" smtClean="0">
                <a:solidFill>
                  <a:srgbClr val="FFFFFF"/>
                </a:solidFill>
                <a:latin typeface="HGPｺﾞｼｯｸM" panose="020B0600000000000000" pitchFamily="50" charset="-128"/>
                <a:cs typeface="Segoe UI" panose="020B0502040204020203" pitchFamily="34" charset="0"/>
              </a:rPr>
              <a:pPr/>
              <a:t>‹#›</a:t>
            </a:fld>
            <a:endParaRPr lang="ja-JP" altLang="en-US" sz="1200" dirty="0">
              <a:solidFill>
                <a:srgbClr val="FFFFFF"/>
              </a:solidFill>
              <a:latin typeface="HGPｺﾞｼｯｸM" panose="020B0600000000000000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37620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710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742712" y="2130464"/>
            <a:ext cx="8417401" cy="1470025"/>
          </a:xfrm>
          <a:prstGeom prst="rect">
            <a:avLst/>
          </a:prstGeom>
        </p:spPr>
        <p:txBody>
          <a:bodyPr anchor="ctr"/>
          <a:lstStyle>
            <a:lvl1pPr algn="ctr">
              <a:defRPr sz="2399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277710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424" y="4052888"/>
            <a:ext cx="6931978" cy="1752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489397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>
          <a:xfrm>
            <a:off x="495141" y="274638"/>
            <a:ext cx="8912543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53" y="765179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797" indent="-342797">
              <a:buFont typeface="Wingdings" panose="05000000000000000000" pitchFamily="2" charset="2"/>
              <a:buChar char="n"/>
              <a:defRPr sz="1999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35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27173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メインタイトル"/>
          <p:cNvSpPr txBox="1">
            <a:spLocks noChangeArrowheads="1"/>
          </p:cNvSpPr>
          <p:nvPr userDrawn="1"/>
        </p:nvSpPr>
        <p:spPr bwMode="auto">
          <a:xfrm>
            <a:off x="742713" y="2130464"/>
            <a:ext cx="8417401" cy="23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endParaRPr lang="en-US" altLang="ja-JP" sz="1661" kern="0" dirty="0">
              <a:solidFill>
                <a:prstClr val="black"/>
              </a:solidFill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34269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4662585" y="4005263"/>
            <a:ext cx="504028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2327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4327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53" y="765180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16531" indent="-316531">
              <a:buFont typeface="Wingdings" panose="05000000000000000000" pitchFamily="2" charset="2"/>
              <a:buChar char="n"/>
              <a:defRPr sz="1846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293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60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584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23101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"/>
          <p:cNvSpPr>
            <a:spLocks noGrp="1"/>
          </p:cNvSpPr>
          <p:nvPr>
            <p:ph type="title"/>
          </p:nvPr>
        </p:nvSpPr>
        <p:spPr>
          <a:xfrm>
            <a:off x="199963" y="116636"/>
            <a:ext cx="9502903" cy="398463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60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584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052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167" y="1600215"/>
            <a:ext cx="4380097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7619" y="1600215"/>
            <a:ext cx="4380097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C6BCA31-F396-48CC-9A8A-E817CA00077A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733013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96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53424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9902825" cy="764704"/>
          </a:xfrm>
          <a:solidFill>
            <a:schemeClr val="accent1">
              <a:lumMod val="75000"/>
            </a:schemeClr>
          </a:solidFill>
        </p:spPr>
        <p:txBody>
          <a:bodyPr lIns="144000" rIns="144000"/>
          <a:lstStyle>
            <a:lvl1pPr algn="l">
              <a:defRPr sz="2584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メインタイトル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141" y="6356397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653156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286" ker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3466" y="6356397"/>
            <a:ext cx="313589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653156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286" ker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31826" y="6432172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 sz="1477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defTabSz="653156" fontAlgn="auto">
              <a:spcBef>
                <a:spcPts val="0"/>
              </a:spcBef>
              <a:spcAft>
                <a:spcPts val="0"/>
              </a:spcAft>
              <a:defRPr/>
            </a:pPr>
            <a:fld id="{F2A3B4B2-E626-400B-908E-0974CFD38410}" type="slidenum">
              <a:rPr kumimoji="0" lang="ja-JP" altLang="en-US" kern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 defTabSz="653156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ja-JP" altLang="en-US" kern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0248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01521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712" y="1122363"/>
            <a:ext cx="8417401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7853" y="3602038"/>
            <a:ext cx="74271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F324-9E74-4029-9597-CA99579B89FD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11CD-5EE6-4843-9236-4652D910B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23520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7853" y="1122363"/>
            <a:ext cx="7427119" cy="2387600"/>
          </a:xfrm>
        </p:spPr>
        <p:txBody>
          <a:bodyPr anchor="b"/>
          <a:lstStyle>
            <a:lvl1pPr algn="ctr">
              <a:defRPr sz="4873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7853" y="3602038"/>
            <a:ext cx="7427119" cy="1655762"/>
          </a:xfrm>
        </p:spPr>
        <p:txBody>
          <a:bodyPr/>
          <a:lstStyle>
            <a:lvl1pPr marL="0" indent="0" algn="ctr">
              <a:buNone/>
              <a:defRPr sz="1949"/>
            </a:lvl1pPr>
            <a:lvl2pPr marL="371338" indent="0" algn="ctr">
              <a:buNone/>
              <a:defRPr sz="1624"/>
            </a:lvl2pPr>
            <a:lvl3pPr marL="742676" indent="0" algn="ctr">
              <a:buNone/>
              <a:defRPr sz="1462"/>
            </a:lvl3pPr>
            <a:lvl4pPr marL="1114014" indent="0" algn="ctr">
              <a:buNone/>
              <a:defRPr sz="1300"/>
            </a:lvl4pPr>
            <a:lvl5pPr marL="1485351" indent="0" algn="ctr">
              <a:buNone/>
              <a:defRPr sz="1300"/>
            </a:lvl5pPr>
            <a:lvl6pPr marL="1856689" indent="0" algn="ctr">
              <a:buNone/>
              <a:defRPr sz="1300"/>
            </a:lvl6pPr>
            <a:lvl7pPr marL="2228027" indent="0" algn="ctr">
              <a:buNone/>
              <a:defRPr sz="1300"/>
            </a:lvl7pPr>
            <a:lvl8pPr marL="2599365" indent="0" algn="ctr">
              <a:buNone/>
              <a:defRPr sz="1300"/>
            </a:lvl8pPr>
            <a:lvl9pPr marL="2970703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F324-9E74-4029-9597-CA99579B89FD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11CD-5EE6-4843-9236-4652D910B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52239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7757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661" y="1709739"/>
            <a:ext cx="8541187" cy="2852737"/>
          </a:xfrm>
        </p:spPr>
        <p:txBody>
          <a:bodyPr anchor="b"/>
          <a:lstStyle>
            <a:lvl1pPr>
              <a:defRPr sz="4873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661" y="4589464"/>
            <a:ext cx="8541187" cy="1500187"/>
          </a:xfrm>
        </p:spPr>
        <p:txBody>
          <a:bodyPr/>
          <a:lstStyle>
            <a:lvl1pPr marL="0" indent="0">
              <a:buNone/>
              <a:defRPr sz="1949">
                <a:solidFill>
                  <a:schemeClr val="tx1">
                    <a:tint val="75000"/>
                  </a:schemeClr>
                </a:solidFill>
              </a:defRPr>
            </a:lvl1pPr>
            <a:lvl2pPr marL="371338" indent="0">
              <a:buNone/>
              <a:defRPr sz="1624">
                <a:solidFill>
                  <a:schemeClr val="tx1">
                    <a:tint val="75000"/>
                  </a:schemeClr>
                </a:solidFill>
              </a:defRPr>
            </a:lvl2pPr>
            <a:lvl3pPr marL="742676" indent="0">
              <a:buNone/>
              <a:defRPr sz="1462">
                <a:solidFill>
                  <a:schemeClr val="tx1">
                    <a:tint val="75000"/>
                  </a:schemeClr>
                </a:solidFill>
              </a:defRPr>
            </a:lvl3pPr>
            <a:lvl4pPr marL="111401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3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668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0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59936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07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98F6-A9B3-45F8-A579-24673724CD64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963B-63F8-4765-A392-BF00A7873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252341"/>
      </p:ext>
    </p:extLst>
  </p:cSld>
  <p:clrMapOvr>
    <a:masterClrMapping/>
  </p:clrMapOvr>
  <p:hf hdr="0" ftr="0" dt="0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0819" y="1825625"/>
            <a:ext cx="4208701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3305" y="1825625"/>
            <a:ext cx="4208701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98F6-A9B3-45F8-A579-24673724CD64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963B-63F8-4765-A392-BF00A7873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370340"/>
      </p:ext>
    </p:extLst>
  </p:cSld>
  <p:clrMapOvr>
    <a:masterClrMapping/>
  </p:clrMapOvr>
  <p:hf hdr="0" ftr="0" dt="0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109" y="365126"/>
            <a:ext cx="8541187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109" y="1681163"/>
            <a:ext cx="4189359" cy="823912"/>
          </a:xfrm>
        </p:spPr>
        <p:txBody>
          <a:bodyPr anchor="b"/>
          <a:lstStyle>
            <a:lvl1pPr marL="0" indent="0">
              <a:buNone/>
              <a:defRPr sz="1949" b="1"/>
            </a:lvl1pPr>
            <a:lvl2pPr marL="371338" indent="0">
              <a:buNone/>
              <a:defRPr sz="1624" b="1"/>
            </a:lvl2pPr>
            <a:lvl3pPr marL="742676" indent="0">
              <a:buNone/>
              <a:defRPr sz="1462" b="1"/>
            </a:lvl3pPr>
            <a:lvl4pPr marL="1114014" indent="0">
              <a:buNone/>
              <a:defRPr sz="1300" b="1"/>
            </a:lvl4pPr>
            <a:lvl5pPr marL="1485351" indent="0">
              <a:buNone/>
              <a:defRPr sz="1300" b="1"/>
            </a:lvl5pPr>
            <a:lvl6pPr marL="1856689" indent="0">
              <a:buNone/>
              <a:defRPr sz="1300" b="1"/>
            </a:lvl6pPr>
            <a:lvl7pPr marL="2228027" indent="0">
              <a:buNone/>
              <a:defRPr sz="1300" b="1"/>
            </a:lvl7pPr>
            <a:lvl8pPr marL="2599365" indent="0">
              <a:buNone/>
              <a:defRPr sz="1300" b="1"/>
            </a:lvl8pPr>
            <a:lvl9pPr marL="2970703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109" y="2505075"/>
            <a:ext cx="4189359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3305" y="1681163"/>
            <a:ext cx="4209990" cy="823912"/>
          </a:xfrm>
        </p:spPr>
        <p:txBody>
          <a:bodyPr anchor="b"/>
          <a:lstStyle>
            <a:lvl1pPr marL="0" indent="0">
              <a:buNone/>
              <a:defRPr sz="1949" b="1"/>
            </a:lvl1pPr>
            <a:lvl2pPr marL="371338" indent="0">
              <a:buNone/>
              <a:defRPr sz="1624" b="1"/>
            </a:lvl2pPr>
            <a:lvl3pPr marL="742676" indent="0">
              <a:buNone/>
              <a:defRPr sz="1462" b="1"/>
            </a:lvl3pPr>
            <a:lvl4pPr marL="1114014" indent="0">
              <a:buNone/>
              <a:defRPr sz="1300" b="1"/>
            </a:lvl4pPr>
            <a:lvl5pPr marL="1485351" indent="0">
              <a:buNone/>
              <a:defRPr sz="1300" b="1"/>
            </a:lvl5pPr>
            <a:lvl6pPr marL="1856689" indent="0">
              <a:buNone/>
              <a:defRPr sz="1300" b="1"/>
            </a:lvl6pPr>
            <a:lvl7pPr marL="2228027" indent="0">
              <a:buNone/>
              <a:defRPr sz="1300" b="1"/>
            </a:lvl7pPr>
            <a:lvl8pPr marL="2599365" indent="0">
              <a:buNone/>
              <a:defRPr sz="1300" b="1"/>
            </a:lvl8pPr>
            <a:lvl9pPr marL="2970703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3305" y="2505075"/>
            <a:ext cx="420999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98F6-A9B3-45F8-A579-24673724CD64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963B-63F8-4765-A392-BF00A7873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421936"/>
      </p:ext>
    </p:extLst>
  </p:cSld>
  <p:clrMapOvr>
    <a:masterClrMapping/>
  </p:clrMapOvr>
  <p:hf hdr="0" ftr="0" dt="0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53156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286" ker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53156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286" ker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53156" fontAlgn="auto">
              <a:spcBef>
                <a:spcPts val="0"/>
              </a:spcBef>
              <a:spcAft>
                <a:spcPts val="0"/>
              </a:spcAft>
              <a:defRPr/>
            </a:pPr>
            <a:fld id="{F2A3B4B2-E626-400B-908E-0974CFD38410}" type="slidenum">
              <a:rPr kumimoji="0" lang="ja-JP" altLang="en-US" kern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 defTabSz="653156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ja-JP" altLang="en-US" kern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031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150" y="1535113"/>
            <a:ext cx="4375335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150" y="2174875"/>
            <a:ext cx="4375335" cy="395128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0877" y="1535113"/>
            <a:ext cx="4376922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0877" y="2174875"/>
            <a:ext cx="4376922" cy="395128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CC3BCD4-95ED-4C53-BE5F-378DAC2417F9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E4E3B4-BA0D-4156-B800-71821351DB7E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35897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98F6-A9B3-45F8-A579-24673724CD64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963B-63F8-4765-A392-BF00A7873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601170"/>
      </p:ext>
    </p:extLst>
  </p:cSld>
  <p:clrMapOvr>
    <a:masterClrMapping/>
  </p:clrMapOvr>
  <p:hf hdr="0" ftr="0" dt="0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109" y="457200"/>
            <a:ext cx="3193919" cy="1600200"/>
          </a:xfrm>
        </p:spPr>
        <p:txBody>
          <a:bodyPr anchor="b"/>
          <a:lstStyle>
            <a:lvl1pPr>
              <a:defRPr sz="2599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09991" y="987426"/>
            <a:ext cx="5013305" cy="4873625"/>
          </a:xfrm>
        </p:spPr>
        <p:txBody>
          <a:bodyPr/>
          <a:lstStyle>
            <a:lvl1pPr>
              <a:defRPr sz="2599"/>
            </a:lvl1pPr>
            <a:lvl2pPr>
              <a:defRPr sz="2274"/>
            </a:lvl2pPr>
            <a:lvl3pPr>
              <a:defRPr sz="1949"/>
            </a:lvl3pPr>
            <a:lvl4pPr>
              <a:defRPr sz="1624"/>
            </a:lvl4pPr>
            <a:lvl5pPr>
              <a:defRPr sz="1624"/>
            </a:lvl5pPr>
            <a:lvl6pPr>
              <a:defRPr sz="1624"/>
            </a:lvl6pPr>
            <a:lvl7pPr>
              <a:defRPr sz="1624"/>
            </a:lvl7pPr>
            <a:lvl8pPr>
              <a:defRPr sz="1624"/>
            </a:lvl8pPr>
            <a:lvl9pPr>
              <a:defRPr sz="162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109" y="2057400"/>
            <a:ext cx="3193919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338" indent="0">
              <a:buNone/>
              <a:defRPr sz="1137"/>
            </a:lvl2pPr>
            <a:lvl3pPr marL="742676" indent="0">
              <a:buNone/>
              <a:defRPr sz="975"/>
            </a:lvl3pPr>
            <a:lvl4pPr marL="1114014" indent="0">
              <a:buNone/>
              <a:defRPr sz="812"/>
            </a:lvl4pPr>
            <a:lvl5pPr marL="1485351" indent="0">
              <a:buNone/>
              <a:defRPr sz="812"/>
            </a:lvl5pPr>
            <a:lvl6pPr marL="1856689" indent="0">
              <a:buNone/>
              <a:defRPr sz="812"/>
            </a:lvl6pPr>
            <a:lvl7pPr marL="2228027" indent="0">
              <a:buNone/>
              <a:defRPr sz="812"/>
            </a:lvl7pPr>
            <a:lvl8pPr marL="2599365" indent="0">
              <a:buNone/>
              <a:defRPr sz="812"/>
            </a:lvl8pPr>
            <a:lvl9pPr marL="2970703" indent="0">
              <a:buNone/>
              <a:defRPr sz="81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98F6-A9B3-45F8-A579-24673724CD64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963B-63F8-4765-A392-BF00A7873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397795"/>
      </p:ext>
    </p:extLst>
  </p:cSld>
  <p:clrMapOvr>
    <a:masterClrMapping/>
  </p:clrMapOvr>
  <p:hf hdr="0" ftr="0" dt="0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109" y="457200"/>
            <a:ext cx="3193919" cy="1600200"/>
          </a:xfrm>
        </p:spPr>
        <p:txBody>
          <a:bodyPr anchor="b"/>
          <a:lstStyle>
            <a:lvl1pPr>
              <a:defRPr sz="2599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09991" y="987426"/>
            <a:ext cx="5013305" cy="4873625"/>
          </a:xfrm>
        </p:spPr>
        <p:txBody>
          <a:bodyPr/>
          <a:lstStyle>
            <a:lvl1pPr marL="0" indent="0">
              <a:buNone/>
              <a:defRPr sz="2599"/>
            </a:lvl1pPr>
            <a:lvl2pPr marL="371338" indent="0">
              <a:buNone/>
              <a:defRPr sz="2274"/>
            </a:lvl2pPr>
            <a:lvl3pPr marL="742676" indent="0">
              <a:buNone/>
              <a:defRPr sz="1949"/>
            </a:lvl3pPr>
            <a:lvl4pPr marL="1114014" indent="0">
              <a:buNone/>
              <a:defRPr sz="1624"/>
            </a:lvl4pPr>
            <a:lvl5pPr marL="1485351" indent="0">
              <a:buNone/>
              <a:defRPr sz="1624"/>
            </a:lvl5pPr>
            <a:lvl6pPr marL="1856689" indent="0">
              <a:buNone/>
              <a:defRPr sz="1624"/>
            </a:lvl6pPr>
            <a:lvl7pPr marL="2228027" indent="0">
              <a:buNone/>
              <a:defRPr sz="1624"/>
            </a:lvl7pPr>
            <a:lvl8pPr marL="2599365" indent="0">
              <a:buNone/>
              <a:defRPr sz="1624"/>
            </a:lvl8pPr>
            <a:lvl9pPr marL="2970703" indent="0">
              <a:buNone/>
              <a:defRPr sz="1624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109" y="2057400"/>
            <a:ext cx="3193919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338" indent="0">
              <a:buNone/>
              <a:defRPr sz="1137"/>
            </a:lvl2pPr>
            <a:lvl3pPr marL="742676" indent="0">
              <a:buNone/>
              <a:defRPr sz="975"/>
            </a:lvl3pPr>
            <a:lvl4pPr marL="1114014" indent="0">
              <a:buNone/>
              <a:defRPr sz="812"/>
            </a:lvl4pPr>
            <a:lvl5pPr marL="1485351" indent="0">
              <a:buNone/>
              <a:defRPr sz="812"/>
            </a:lvl5pPr>
            <a:lvl6pPr marL="1856689" indent="0">
              <a:buNone/>
              <a:defRPr sz="812"/>
            </a:lvl6pPr>
            <a:lvl7pPr marL="2228027" indent="0">
              <a:buNone/>
              <a:defRPr sz="812"/>
            </a:lvl7pPr>
            <a:lvl8pPr marL="2599365" indent="0">
              <a:buNone/>
              <a:defRPr sz="812"/>
            </a:lvl8pPr>
            <a:lvl9pPr marL="2970703" indent="0">
              <a:buNone/>
              <a:defRPr sz="81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98F6-A9B3-45F8-A579-24673724CD64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963B-63F8-4765-A392-BF00A7873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388810"/>
      </p:ext>
    </p:extLst>
  </p:cSld>
  <p:clrMapOvr>
    <a:masterClrMapping/>
  </p:clrMapOvr>
  <p:hf hdr="0" ftr="0" dt="0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98F6-A9B3-45F8-A579-24673724CD64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963B-63F8-4765-A392-BF00A7873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344781"/>
      </p:ext>
    </p:extLst>
  </p:cSld>
  <p:clrMapOvr>
    <a:masterClrMapping/>
  </p:clrMapOvr>
  <p:hf hdr="0" ftr="0" dt="0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6709" y="365125"/>
            <a:ext cx="2135297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0819" y="365125"/>
            <a:ext cx="628210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98F6-A9B3-45F8-A579-24673724CD64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963B-63F8-4765-A392-BF00A7873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239179"/>
      </p:ext>
    </p:extLst>
  </p:cSld>
  <p:clrMapOvr>
    <a:masterClrMapping/>
  </p:clrMapOvr>
  <p:hf hdr="0" ftr="0" dt="0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53" y="765180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16531" indent="-316531">
              <a:buFont typeface="Wingdings" panose="05000000000000000000" pitchFamily="2" charset="2"/>
              <a:buChar char="n"/>
              <a:defRPr sz="1846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293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60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584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4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9.xml"/><Relationship Id="rId7" Type="http://schemas.openxmlformats.org/officeDocument/2006/relationships/theme" Target="../theme/theme10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5.xml"/><Relationship Id="rId7" Type="http://schemas.openxmlformats.org/officeDocument/2006/relationships/theme" Target="../theme/theme11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6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5" Type="http://schemas.openxmlformats.org/officeDocument/2006/relationships/slideLayout" Target="../slideLayouts/slideLayout73.xml"/><Relationship Id="rId4" Type="http://schemas.openxmlformats.org/officeDocument/2006/relationships/slideLayout" Target="../slideLayouts/slideLayout7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2" Type="http://schemas.openxmlformats.org/officeDocument/2006/relationships/slideLayout" Target="../slideLayouts/slideLayout77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9.xml"/><Relationship Id="rId9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slideLayout" Target="../slideLayouts/slideLayout95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41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6" Type="http://schemas.openxmlformats.org/officeDocument/2006/relationships/theme" Target="../theme/theme9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"/>
          <p:cNvSpPr>
            <a:spLocks noGrp="1" noChangeArrowheads="1"/>
          </p:cNvSpPr>
          <p:nvPr>
            <p:ph type="title"/>
          </p:nvPr>
        </p:nvSpPr>
        <p:spPr bwMode="auto">
          <a:xfrm>
            <a:off x="12" y="116637"/>
            <a:ext cx="99028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38" y="693068"/>
            <a:ext cx="9648341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-2678828" y="3389315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03286"/>
              <a:ext cx="2460625" cy="6405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19" name="直線コネクタ 18"/>
          <p:cNvCxnSpPr/>
          <p:nvPr/>
        </p:nvCxnSpPr>
        <p:spPr bwMode="auto">
          <a:xfrm>
            <a:off x="12593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7239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06487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27920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48050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09582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03056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8622124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977427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9988671" y="76200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9988671" y="126558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9988671" y="140846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9988671" y="544512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9988671" y="6669088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27809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7517" y="-1437065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2318" y="-1437063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10.80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24613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35381" y="-1437063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27679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59207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56707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71883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871177" y="554766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7.40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871177" y="1022546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6.00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871177" y="1421199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871177" y="54451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871177" y="6669127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9.00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73129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199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063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126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189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251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797" indent="-342797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5954" indent="-17616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7796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289" indent="-17616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130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193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256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6319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3382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"/>
          <p:cNvSpPr>
            <a:spLocks noGrp="1" noChangeArrowheads="1"/>
          </p:cNvSpPr>
          <p:nvPr>
            <p:ph type="title"/>
          </p:nvPr>
        </p:nvSpPr>
        <p:spPr bwMode="auto">
          <a:xfrm>
            <a:off x="0" y="116633"/>
            <a:ext cx="99028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38" y="693068"/>
            <a:ext cx="9648341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-2678840" y="3389313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03286"/>
              <a:ext cx="2460625" cy="6405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19" name="直線コネクタ 18"/>
          <p:cNvCxnSpPr/>
          <p:nvPr/>
        </p:nvCxnSpPr>
        <p:spPr bwMode="auto">
          <a:xfrm>
            <a:off x="12593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7239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064872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27920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48050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09582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0305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8622124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977427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9988671" y="76200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9988671" y="126558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9988671" y="140846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9988671" y="544512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9988671" y="6669088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27809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7517" y="-1437065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2318" y="-1437063"/>
            <a:ext cx="48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10.80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24613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35378" y="-1437063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27675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59200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56707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718834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871177" y="554728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7.40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871177" y="1022540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6.00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871177" y="1421161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871177" y="5445126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871177" y="6669089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9.00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10369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9" r:id="rId1"/>
    <p:sldLayoutId id="2147484240" r:id="rId2"/>
    <p:sldLayoutId id="2147484241" r:id="rId3"/>
    <p:sldLayoutId id="2147484242" r:id="rId4"/>
    <p:sldLayoutId id="2147484244" r:id="rId5"/>
    <p:sldLayoutId id="2147484245" r:id="rId6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199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063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126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189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251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797" indent="-342797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5954" indent="-17616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7796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289" indent="-17616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130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193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256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6319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3382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"/>
          <p:cNvSpPr>
            <a:spLocks noGrp="1" noChangeArrowheads="1"/>
          </p:cNvSpPr>
          <p:nvPr>
            <p:ph type="title"/>
          </p:nvPr>
        </p:nvSpPr>
        <p:spPr bwMode="auto">
          <a:xfrm>
            <a:off x="0" y="116635"/>
            <a:ext cx="99028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38" y="693068"/>
            <a:ext cx="9648341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-2678840" y="3389315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03286"/>
              <a:ext cx="2460625" cy="6405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19" name="直線コネクタ 18"/>
          <p:cNvCxnSpPr/>
          <p:nvPr/>
        </p:nvCxnSpPr>
        <p:spPr bwMode="auto">
          <a:xfrm>
            <a:off x="12593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7239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06487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27920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48050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09582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03056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8622124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977427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9988671" y="76200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9988671" y="126558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9988671" y="140846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9988671" y="544512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9988671" y="6669088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27809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7517" y="-1437065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2318" y="-1437063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10.80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24613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35381" y="-1437063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27679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59207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56707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71883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871177" y="554766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7.40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871177" y="1022542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6.00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871177" y="1421199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871177" y="54451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871177" y="6669127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9.00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9848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2" r:id="rId5"/>
    <p:sldLayoutId id="2147484303" r:id="rId6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199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063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126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189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251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797" indent="-342797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5954" indent="-17616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7796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289" indent="-17616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130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193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256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6319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3382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5" name="Group 19"/>
          <p:cNvGrpSpPr>
            <a:grpSpLocks/>
          </p:cNvGrpSpPr>
          <p:nvPr/>
        </p:nvGrpSpPr>
        <p:grpSpPr bwMode="auto">
          <a:xfrm>
            <a:off x="-2678840" y="3389315"/>
            <a:ext cx="2459836" cy="1514475"/>
            <a:chOff x="-1643" y="2903"/>
            <a:chExt cx="1550" cy="954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1643" y="3227"/>
              <a:ext cx="1550" cy="4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321" y="3657"/>
              <a:ext cx="149" cy="14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1381" y="3677"/>
              <a:ext cx="998" cy="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srgbClr val="000000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srgbClr val="000000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1040" name="Group 23"/>
            <p:cNvGrpSpPr>
              <a:grpSpLocks/>
            </p:cNvGrpSpPr>
            <p:nvPr/>
          </p:nvGrpSpPr>
          <p:grpSpPr bwMode="auto">
            <a:xfrm>
              <a:off x="-1381" y="3105"/>
              <a:ext cx="1209" cy="189"/>
              <a:chOff x="-1379" y="3713"/>
              <a:chExt cx="1209" cy="189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319" y="3713"/>
                <a:ext cx="149" cy="141"/>
              </a:xfrm>
              <a:prstGeom prst="rect">
                <a:avLst/>
              </a:prstGeom>
              <a:solidFill>
                <a:srgbClr val="0075B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1379" y="3722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srgbClr val="000000"/>
                    </a:solidFill>
                    <a:latin typeface="Times New Roman" pitchFamily="18" charset="0"/>
                    <a:ea typeface="HGPｺﾞｼｯｸE" pitchFamily="50" charset="-128"/>
                  </a:rPr>
                  <a:t>Blue(corporate color)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srgbClr val="000000"/>
                    </a:solidFill>
                    <a:latin typeface="Times New Roman" pitchFamily="18" charset="0"/>
                    <a:ea typeface="HGPｺﾞｼｯｸE" pitchFamily="50" charset="-128"/>
                  </a:rPr>
                  <a:t>RGB= 0,117,191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1381" y="3381"/>
              <a:ext cx="1209" cy="189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srgbClr val="000000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srgbClr val="000000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1507" y="2903"/>
              <a:ext cx="1351" cy="1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200" b="1">
                  <a:solidFill>
                    <a:srgbClr val="000000"/>
                  </a:solidFill>
                  <a:latin typeface="Times New Roman" pitchFamily="18" charset="0"/>
                  <a:ea typeface="HGPｺﾞｼｯｸE" pitchFamily="50" charset="-128"/>
                </a:rPr>
                <a:t>JRI  colour balance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705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7" r:id="rId1"/>
    <p:sldLayoutId id="2147484318" r:id="rId2"/>
    <p:sldLayoutId id="2147484319" r:id="rId3"/>
    <p:sldLayoutId id="2147484320" r:id="rId4"/>
    <p:sldLayoutId id="2147484322" r:id="rId5"/>
    <p:sldLayoutId id="2147484323" r:id="rId6"/>
    <p:sldLayoutId id="2147484324" r:id="rId7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063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126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189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251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797" indent="-342797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+mn-lt"/>
          <a:ea typeface="+mn-ea"/>
          <a:cs typeface="+mn-cs"/>
        </a:defRPr>
      </a:lvl1pPr>
      <a:lvl2pPr marL="445954" indent="-17616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Arial" charset="0"/>
          <a:ea typeface="+mn-ea"/>
        </a:defRPr>
      </a:lvl2pPr>
      <a:lvl3pPr marL="807796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289" indent="-17616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130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193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256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6319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3382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"/>
          <p:cNvSpPr>
            <a:spLocks noGrp="1" noChangeArrowheads="1"/>
          </p:cNvSpPr>
          <p:nvPr>
            <p:ph type="title"/>
          </p:nvPr>
        </p:nvSpPr>
        <p:spPr bwMode="auto">
          <a:xfrm>
            <a:off x="1" y="116636"/>
            <a:ext cx="99028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39" y="693068"/>
            <a:ext cx="9648341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-2678840" y="3395146"/>
            <a:ext cx="2459836" cy="1498692"/>
            <a:chOff x="-2679700" y="3395143"/>
            <a:chExt cx="2460625" cy="1498691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862730"/>
              <a:ext cx="2460625" cy="7216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endParaRPr lang="ja-JP" altLang="en-US" sz="2327">
                <a:solidFill>
                  <a:prstClr val="black"/>
                </a:solidFill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327">
                <a:solidFill>
                  <a:prstClr val="black"/>
                </a:solidFill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27992"/>
              <a:ext cx="1584325" cy="265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016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016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290083"/>
              <a:chOff x="-2263775" y="3709988"/>
              <a:chExt cx="1919288" cy="290083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ja-JP" altLang="en-US" sz="2327">
                  <a:solidFill>
                    <a:prstClr val="black"/>
                  </a:solidFill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34229"/>
                <a:ext cx="1584325" cy="2658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016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Sky blue</a:t>
                </a:r>
                <a:endParaRPr kumimoji="0" lang="en-GB" altLang="ja-JP" sz="1016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016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016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016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016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016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27"/>
              <a:ext cx="1919288" cy="288924"/>
              <a:chOff x="-1379" y="4018"/>
              <a:chExt cx="1209" cy="182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2327">
                  <a:solidFill>
                    <a:prstClr val="black"/>
                  </a:solidFill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33"/>
                <a:ext cx="998" cy="1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016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016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95143"/>
              <a:ext cx="2144713" cy="153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108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MOEJ</a:t>
              </a:r>
              <a:r>
                <a:rPr kumimoji="0" lang="en-GB" altLang="ja-JP" sz="1108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19" name="直線コネクタ 18"/>
          <p:cNvCxnSpPr/>
          <p:nvPr/>
        </p:nvCxnSpPr>
        <p:spPr bwMode="auto">
          <a:xfrm>
            <a:off x="12593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7239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06487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27920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48050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09582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03056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8622124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977427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9988672" y="76200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9988672" y="126558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9988672" y="140846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9988672" y="544512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9988672" y="6669088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278094" y="-1437064"/>
            <a:ext cx="452368" cy="234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24" dirty="0">
                <a:solidFill>
                  <a:prstClr val="black"/>
                </a:solidFill>
              </a:rPr>
              <a:t>13.40</a:t>
            </a:r>
            <a:endParaRPr lang="ja-JP" altLang="en-US" sz="924" dirty="0">
              <a:solidFill>
                <a:prstClr val="black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7518" y="-1437064"/>
            <a:ext cx="452368" cy="234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24" dirty="0">
                <a:solidFill>
                  <a:prstClr val="black"/>
                </a:solidFill>
              </a:rPr>
              <a:t>13.00</a:t>
            </a:r>
            <a:endParaRPr lang="ja-JP" altLang="en-US" sz="924" dirty="0">
              <a:solidFill>
                <a:prstClr val="black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2319" y="-1437062"/>
            <a:ext cx="452368" cy="234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24" dirty="0">
                <a:solidFill>
                  <a:prstClr val="black"/>
                </a:solidFill>
              </a:rPr>
              <a:t>10.80</a:t>
            </a:r>
            <a:endParaRPr lang="ja-JP" altLang="en-US" sz="924" dirty="0">
              <a:solidFill>
                <a:prstClr val="black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24614" y="-1437064"/>
            <a:ext cx="452368" cy="234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24" dirty="0">
                <a:solidFill>
                  <a:prstClr val="black"/>
                </a:solidFill>
              </a:rPr>
              <a:t>10.20</a:t>
            </a:r>
            <a:endParaRPr lang="ja-JP" altLang="en-US" sz="924" dirty="0">
              <a:solidFill>
                <a:prstClr val="black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35381" y="-1437062"/>
            <a:ext cx="393056" cy="234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24" dirty="0">
                <a:solidFill>
                  <a:prstClr val="black"/>
                </a:solidFill>
              </a:rPr>
              <a:t>0.40</a:t>
            </a:r>
            <a:endParaRPr lang="ja-JP" altLang="en-US" sz="924" dirty="0">
              <a:solidFill>
                <a:prstClr val="black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27679" y="-1437064"/>
            <a:ext cx="393056" cy="234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24" dirty="0">
                <a:solidFill>
                  <a:prstClr val="black"/>
                </a:solidFill>
              </a:rPr>
              <a:t>0.40</a:t>
            </a:r>
            <a:endParaRPr lang="ja-JP" altLang="en-US" sz="924" dirty="0">
              <a:solidFill>
                <a:prstClr val="black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59207" y="-1437064"/>
            <a:ext cx="393056" cy="234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24" dirty="0">
                <a:solidFill>
                  <a:prstClr val="black"/>
                </a:solidFill>
              </a:rPr>
              <a:t>3.00</a:t>
            </a:r>
            <a:endParaRPr lang="ja-JP" altLang="en-US" sz="924" dirty="0">
              <a:solidFill>
                <a:prstClr val="black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567076" y="-1437064"/>
            <a:ext cx="452368" cy="234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24" dirty="0">
                <a:solidFill>
                  <a:prstClr val="black"/>
                </a:solidFill>
              </a:rPr>
              <a:t>10.20</a:t>
            </a:r>
            <a:endParaRPr lang="ja-JP" altLang="en-US" sz="924" dirty="0">
              <a:solidFill>
                <a:prstClr val="black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718835" y="-1437064"/>
            <a:ext cx="452368" cy="234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24" dirty="0">
                <a:solidFill>
                  <a:prstClr val="black"/>
                </a:solidFill>
              </a:rPr>
              <a:t>13.40</a:t>
            </a:r>
            <a:endParaRPr lang="ja-JP" altLang="en-US" sz="924" dirty="0">
              <a:solidFill>
                <a:prstClr val="black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896691" y="554767"/>
            <a:ext cx="393056" cy="234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924" dirty="0">
                <a:solidFill>
                  <a:prstClr val="black"/>
                </a:solidFill>
              </a:rPr>
              <a:t>7.40</a:t>
            </a:r>
            <a:endParaRPr lang="ja-JP" altLang="en-US" sz="924" dirty="0">
              <a:solidFill>
                <a:prstClr val="black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896691" y="1022543"/>
            <a:ext cx="393056" cy="234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924" dirty="0">
                <a:solidFill>
                  <a:prstClr val="black"/>
                </a:solidFill>
              </a:rPr>
              <a:t>6.00</a:t>
            </a:r>
            <a:endParaRPr lang="ja-JP" altLang="en-US" sz="924" dirty="0">
              <a:solidFill>
                <a:prstClr val="black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896691" y="1421200"/>
            <a:ext cx="393056" cy="234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924" dirty="0">
                <a:solidFill>
                  <a:prstClr val="black"/>
                </a:solidFill>
              </a:rPr>
              <a:t>5.60</a:t>
            </a:r>
            <a:endParaRPr lang="ja-JP" altLang="en-US" sz="924" dirty="0">
              <a:solidFill>
                <a:prstClr val="black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896691" y="5445165"/>
            <a:ext cx="393056" cy="234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924" dirty="0">
                <a:solidFill>
                  <a:prstClr val="black"/>
                </a:solidFill>
              </a:rPr>
              <a:t>5.60</a:t>
            </a:r>
            <a:endParaRPr lang="ja-JP" altLang="en-US" sz="924" dirty="0">
              <a:solidFill>
                <a:prstClr val="black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896691" y="6669128"/>
            <a:ext cx="393056" cy="234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924" dirty="0">
                <a:solidFill>
                  <a:prstClr val="black"/>
                </a:solidFill>
              </a:rPr>
              <a:t>9.00</a:t>
            </a:r>
            <a:endParaRPr lang="ja-JP" altLang="en-US" sz="924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92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6" r:id="rId1"/>
    <p:sldLayoutId id="2147484327" r:id="rId2"/>
    <p:sldLayoutId id="2147484328" r:id="rId3"/>
    <p:sldLayoutId id="2147484329" r:id="rId4"/>
    <p:sldLayoutId id="2147484330" r:id="rId5"/>
    <p:sldLayoutId id="2147484331" r:id="rId6"/>
    <p:sldLayoutId id="2147484332" r:id="rId7"/>
    <p:sldLayoutId id="2147484333" r:id="rId8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846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846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846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846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22041" algn="l" rtl="0" eaLnBrk="1" fontAlgn="base" hangingPunct="1">
        <a:spcBef>
          <a:spcPct val="0"/>
        </a:spcBef>
        <a:spcAft>
          <a:spcPct val="0"/>
        </a:spcAft>
        <a:defRPr kumimoji="1" sz="1846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844082" algn="l" rtl="0" eaLnBrk="1" fontAlgn="base" hangingPunct="1">
        <a:spcBef>
          <a:spcPct val="0"/>
        </a:spcBef>
        <a:spcAft>
          <a:spcPct val="0"/>
        </a:spcAft>
        <a:defRPr kumimoji="1" sz="1846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266122" algn="l" rtl="0" eaLnBrk="1" fontAlgn="base" hangingPunct="1">
        <a:spcBef>
          <a:spcPct val="0"/>
        </a:spcBef>
        <a:spcAft>
          <a:spcPct val="0"/>
        </a:spcAft>
        <a:defRPr kumimoji="1" sz="1846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688162" algn="l" rtl="0" eaLnBrk="1" fontAlgn="base" hangingPunct="1">
        <a:spcBef>
          <a:spcPct val="0"/>
        </a:spcBef>
        <a:spcAft>
          <a:spcPct val="0"/>
        </a:spcAft>
        <a:defRPr kumimoji="1" sz="1846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16531" indent="-316531" algn="l" rtl="0" eaLnBrk="1" fontAlgn="base" hangingPunct="1">
        <a:spcBef>
          <a:spcPct val="20000"/>
        </a:spcBef>
        <a:spcAft>
          <a:spcPct val="0"/>
        </a:spcAft>
        <a:defRPr kumimoji="1" sz="1477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11783" indent="-162662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293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745899" indent="-16852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477">
          <a:solidFill>
            <a:schemeClr val="tx1"/>
          </a:solidFill>
          <a:latin typeface="Times New Roman" pitchFamily="18" charset="0"/>
          <a:ea typeface="+mn-ea"/>
        </a:defRPr>
      </a:lvl3pPr>
      <a:lvl4pPr marL="1074153" indent="-162662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477">
          <a:solidFill>
            <a:schemeClr val="tx1"/>
          </a:solidFill>
          <a:latin typeface="Times New Roman" pitchFamily="18" charset="0"/>
          <a:ea typeface="+mn-ea"/>
        </a:defRPr>
      </a:lvl4pPr>
      <a:lvl5pPr marL="1408268" indent="-16852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477">
          <a:solidFill>
            <a:schemeClr val="tx1"/>
          </a:solidFill>
          <a:latin typeface="Times New Roman" pitchFamily="18" charset="0"/>
          <a:ea typeface="+mn-ea"/>
        </a:defRPr>
      </a:lvl5pPr>
      <a:lvl6pPr marL="1830309" indent="-16852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477">
          <a:solidFill>
            <a:schemeClr val="tx1"/>
          </a:solidFill>
          <a:latin typeface="Times New Roman" pitchFamily="18" charset="0"/>
          <a:ea typeface="+mn-ea"/>
        </a:defRPr>
      </a:lvl6pPr>
      <a:lvl7pPr marL="2252349" indent="-16852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477">
          <a:solidFill>
            <a:schemeClr val="tx1"/>
          </a:solidFill>
          <a:latin typeface="Times New Roman" pitchFamily="18" charset="0"/>
          <a:ea typeface="+mn-ea"/>
        </a:defRPr>
      </a:lvl7pPr>
      <a:lvl8pPr marL="2674391" indent="-16852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477">
          <a:solidFill>
            <a:schemeClr val="tx1"/>
          </a:solidFill>
          <a:latin typeface="Times New Roman" pitchFamily="18" charset="0"/>
          <a:ea typeface="+mn-ea"/>
        </a:defRPr>
      </a:lvl8pPr>
      <a:lvl9pPr marL="3096431" indent="-16852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477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844082" rtl="0" eaLnBrk="1" latinLnBrk="0" hangingPunct="1">
        <a:defRPr kumimoji="1" sz="1661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2" rtl="0" eaLnBrk="1" latinLnBrk="0" hangingPunct="1">
        <a:defRPr kumimoji="1" sz="1661" kern="1200">
          <a:solidFill>
            <a:schemeClr val="tx1"/>
          </a:solidFill>
          <a:latin typeface="+mn-lt"/>
          <a:ea typeface="+mn-ea"/>
          <a:cs typeface="+mn-cs"/>
        </a:defRPr>
      </a:lvl2pPr>
      <a:lvl3pPr marL="844082" algn="l" defTabSz="844082" rtl="0" eaLnBrk="1" latinLnBrk="0" hangingPunct="1">
        <a:defRPr kumimoji="1" sz="1661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2" algn="l" defTabSz="844082" rtl="0" eaLnBrk="1" latinLnBrk="0" hangingPunct="1">
        <a:defRPr kumimoji="1" sz="1661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2" algn="l" defTabSz="844082" rtl="0" eaLnBrk="1" latinLnBrk="0" hangingPunct="1">
        <a:defRPr kumimoji="1" sz="1661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3" algn="l" defTabSz="844082" rtl="0" eaLnBrk="1" latinLnBrk="0" hangingPunct="1">
        <a:defRPr kumimoji="1" sz="1661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4" algn="l" defTabSz="844082" rtl="0" eaLnBrk="1" latinLnBrk="0" hangingPunct="1">
        <a:defRPr kumimoji="1" sz="1661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5" algn="l" defTabSz="844082" rtl="0" eaLnBrk="1" latinLnBrk="0" hangingPunct="1">
        <a:defRPr kumimoji="1" sz="1661" kern="1200">
          <a:solidFill>
            <a:schemeClr val="tx1"/>
          </a:solidFill>
          <a:latin typeface="+mn-lt"/>
          <a:ea typeface="+mn-ea"/>
          <a:cs typeface="+mn-cs"/>
        </a:defRPr>
      </a:lvl8pPr>
      <a:lvl9pPr marL="3376325" algn="l" defTabSz="844082" rtl="0" eaLnBrk="1" latinLnBrk="0" hangingPunct="1">
        <a:defRPr kumimoji="1" sz="16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0819" y="365126"/>
            <a:ext cx="85411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0819" y="1825625"/>
            <a:ext cx="854118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0819" y="6356351"/>
            <a:ext cx="2228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898F6-A9B3-45F8-A579-24673724CD64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0311" y="6356351"/>
            <a:ext cx="3342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3870" y="6356351"/>
            <a:ext cx="2228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C963B-63F8-4765-A392-BF00A7873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099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  <p:sldLayoutId id="2147484355" r:id="rId8"/>
    <p:sldLayoutId id="2147484356" r:id="rId9"/>
    <p:sldLayoutId id="2147484357" r:id="rId10"/>
    <p:sldLayoutId id="2147484358" r:id="rId11"/>
    <p:sldLayoutId id="2147484359" r:id="rId12"/>
  </p:sldLayoutIdLst>
  <p:hf hdr="0" ftr="0" dt="0"/>
  <p:txStyles>
    <p:titleStyle>
      <a:lvl1pPr algn="l" defTabSz="742676" rtl="0" eaLnBrk="1" latinLnBrk="0" hangingPunct="1">
        <a:lnSpc>
          <a:spcPct val="90000"/>
        </a:lnSpc>
        <a:spcBef>
          <a:spcPct val="0"/>
        </a:spcBef>
        <a:buNone/>
        <a:defRPr kumimoji="1" sz="35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669" indent="-185669" algn="l" defTabSz="742676" rtl="0" eaLnBrk="1" latinLnBrk="0" hangingPunct="1">
        <a:lnSpc>
          <a:spcPct val="90000"/>
        </a:lnSpc>
        <a:spcBef>
          <a:spcPts val="812"/>
        </a:spcBef>
        <a:buFont typeface="Arial" panose="020B0604020202020204" pitchFamily="34" charset="0"/>
        <a:buChar char="•"/>
        <a:defRPr kumimoji="1" sz="2274" kern="1200">
          <a:solidFill>
            <a:schemeClr val="tx1"/>
          </a:solidFill>
          <a:latin typeface="+mn-lt"/>
          <a:ea typeface="+mn-ea"/>
          <a:cs typeface="+mn-cs"/>
        </a:defRPr>
      </a:lvl1pPr>
      <a:lvl2pPr marL="557007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49" kern="1200">
          <a:solidFill>
            <a:schemeClr val="tx1"/>
          </a:solidFill>
          <a:latin typeface="+mn-lt"/>
          <a:ea typeface="+mn-ea"/>
          <a:cs typeface="+mn-cs"/>
        </a:defRPr>
      </a:lvl2pPr>
      <a:lvl3pPr marL="928345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4" kern="1200">
          <a:solidFill>
            <a:schemeClr val="tx1"/>
          </a:solidFill>
          <a:latin typeface="+mn-lt"/>
          <a:ea typeface="+mn-ea"/>
          <a:cs typeface="+mn-cs"/>
        </a:defRPr>
      </a:lvl3pPr>
      <a:lvl4pPr marL="1299682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671020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2042358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413696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785034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3156372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1pPr>
      <a:lvl2pPr marL="371338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2pPr>
      <a:lvl3pPr marL="742676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3pPr>
      <a:lvl4pPr marL="1114014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485351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1856689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228027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599365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2970703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154" y="274638"/>
            <a:ext cx="891254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4099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154" y="1600215"/>
            <a:ext cx="891254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146" y="6356706"/>
            <a:ext cx="231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E4095C6B-6E55-4A68-A5C2-751E94ACC1EA}" type="datetime1">
              <a:rPr lang="ja-JP" altLang="en-US" smtClean="0"/>
              <a:t>2018/5/15</a:t>
            </a:fld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3482" y="6356706"/>
            <a:ext cx="31358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861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  <p:sldLayoutId id="2147484113" r:id="rId12"/>
    <p:sldLayoutId id="2147484114" r:id="rId13"/>
    <p:sldLayoutId id="2147484115" r:id="rId14"/>
    <p:sldLayoutId id="2147484116" r:id="rId15"/>
    <p:sldLayoutId id="2147484117" r:id="rId16"/>
    <p:sldLayoutId id="2147484118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9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063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126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189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251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797" indent="-34279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727" indent="-28566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974" y="549338"/>
            <a:ext cx="950290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9974" y="1052513"/>
            <a:ext cx="950290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endParaRPr lang="ja-JP" altLang="en-US"/>
          </a:p>
        </p:txBody>
      </p:sp>
      <p:pic>
        <p:nvPicPr>
          <p:cNvPr id="1030" name="Picture 14" descr="日本総研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953" y="150813"/>
            <a:ext cx="1661579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199961" y="188913"/>
            <a:ext cx="7661993" cy="360362"/>
          </a:xfrm>
          <a:prstGeom prst="rect">
            <a:avLst/>
          </a:prstGeom>
          <a:solidFill>
            <a:srgbClr val="0075BF"/>
          </a:solidFill>
          <a:ln w="9525">
            <a:solidFill>
              <a:srgbClr val="0075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 sz="1200" dirty="0">
              <a:solidFill>
                <a:srgbClr val="000000"/>
              </a:solidFill>
              <a:latin typeface="Segoe UI" panose="020B0502040204020203" pitchFamily="34" charset="0"/>
              <a:ea typeface="HGPｺﾞｼｯｸE" pitchFamily="50" charset="-128"/>
            </a:endParaRP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199961" y="404816"/>
            <a:ext cx="7661993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grpSp>
        <p:nvGrpSpPr>
          <p:cNvPr id="1035" name="Group 19"/>
          <p:cNvGrpSpPr>
            <a:grpSpLocks/>
          </p:cNvGrpSpPr>
          <p:nvPr/>
        </p:nvGrpSpPr>
        <p:grpSpPr bwMode="auto">
          <a:xfrm>
            <a:off x="-2678828" y="3389315"/>
            <a:ext cx="2459836" cy="1514475"/>
            <a:chOff x="-1643" y="2903"/>
            <a:chExt cx="1550" cy="954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1643" y="3246"/>
              <a:ext cx="1550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321" y="3657"/>
              <a:ext cx="149" cy="14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1381" y="3677"/>
              <a:ext cx="998" cy="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1040" name="Group 23"/>
            <p:cNvGrpSpPr>
              <a:grpSpLocks/>
            </p:cNvGrpSpPr>
            <p:nvPr/>
          </p:nvGrpSpPr>
          <p:grpSpPr bwMode="auto">
            <a:xfrm>
              <a:off x="-1381" y="3105"/>
              <a:ext cx="1209" cy="189"/>
              <a:chOff x="-1379" y="3713"/>
              <a:chExt cx="1209" cy="189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319" y="3713"/>
                <a:ext cx="149" cy="141"/>
              </a:xfrm>
              <a:prstGeom prst="rect">
                <a:avLst/>
              </a:prstGeom>
              <a:solidFill>
                <a:srgbClr val="0075B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1379" y="3722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Blue(corporate </a:t>
                </a:r>
                <a:r>
                  <a:rPr kumimoji="0" lang="en-GB" altLang="ja-JP" sz="1100" dirty="0" err="1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color</a:t>
                </a: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)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0,117,191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1381" y="3381"/>
              <a:ext cx="1209" cy="189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1507" y="2903"/>
              <a:ext cx="1351" cy="1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200" b="1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JRI  colour balance</a:t>
              </a:r>
            </a:p>
          </p:txBody>
        </p:sp>
      </p:grpSp>
      <p:sp>
        <p:nvSpPr>
          <p:cNvPr id="1036" name="Line 38"/>
          <p:cNvSpPr>
            <a:spLocks noChangeShapeType="1"/>
          </p:cNvSpPr>
          <p:nvPr/>
        </p:nvSpPr>
        <p:spPr bwMode="auto">
          <a:xfrm>
            <a:off x="199974" y="981075"/>
            <a:ext cx="9502903" cy="0"/>
          </a:xfrm>
          <a:prstGeom prst="line">
            <a:avLst/>
          </a:prstGeom>
          <a:noFill/>
          <a:ln w="9525">
            <a:solidFill>
              <a:srgbClr val="0075B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689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Arial" charset="0"/>
          <a:ea typeface="+mn-ea"/>
        </a:defRPr>
      </a:lvl2pPr>
      <a:lvl3pPr marL="80803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"/>
          <p:cNvSpPr>
            <a:spLocks noGrp="1" noChangeArrowheads="1"/>
          </p:cNvSpPr>
          <p:nvPr>
            <p:ph type="title"/>
          </p:nvPr>
        </p:nvSpPr>
        <p:spPr bwMode="auto">
          <a:xfrm>
            <a:off x="13" y="116634"/>
            <a:ext cx="99028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38" y="693068"/>
            <a:ext cx="9648341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-2678827" y="3389315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34064"/>
              <a:ext cx="2460625" cy="578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19" name="直線コネクタ 18"/>
          <p:cNvCxnSpPr/>
          <p:nvPr/>
        </p:nvCxnSpPr>
        <p:spPr bwMode="auto">
          <a:xfrm>
            <a:off x="12593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7239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064872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27920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48050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09582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0305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8622124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977427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9988671" y="76200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9988671" y="126558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9988671" y="140846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9988671" y="544512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9988671" y="6669088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27809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7517" y="-1437065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2331" y="-1437063"/>
            <a:ext cx="48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10.80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24613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35378" y="-1437063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27675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59200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56707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718834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871177" y="55475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7.40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871177" y="1022541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6.00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871177" y="1421187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871177" y="5445152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871177" y="6669115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9.00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32113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65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608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803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 bwMode="auto">
          <a:xfrm>
            <a:off x="14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prstClr val="black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976" y="116634"/>
            <a:ext cx="950290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9976" y="693068"/>
            <a:ext cx="9502903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01912" y="6309387"/>
            <a:ext cx="916460" cy="548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800" baseline="0">
                <a:latin typeface="Segoe UI" panose="020B0502040204020203" pitchFamily="34" charset="0"/>
                <a:ea typeface="+mn-ea"/>
              </a:defRPr>
            </a:lvl1pPr>
          </a:lstStyle>
          <a:p>
            <a:pPr>
              <a:defRPr/>
            </a:pPr>
            <a:fld id="{6491400D-1AF1-42D8-B791-D0C64C351CD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grpSp>
        <p:nvGrpSpPr>
          <p:cNvPr id="5" name="グループ化 4"/>
          <p:cNvGrpSpPr/>
          <p:nvPr userDrawn="1"/>
        </p:nvGrpSpPr>
        <p:grpSpPr>
          <a:xfrm>
            <a:off x="-2678826" y="3389315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34064"/>
              <a:ext cx="2460625" cy="578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prstClr val="black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prstClr val="black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prstClr val="black"/>
                  </a:solidFill>
                  <a:latin typeface="Segoe UI" panose="020B0502040204020203" pitchFamily="34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prstClr val="black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prstClr val="black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3" name="直線コネクタ 2"/>
          <p:cNvCxnSpPr/>
          <p:nvPr/>
        </p:nvCxnSpPr>
        <p:spPr bwMode="auto">
          <a:xfrm>
            <a:off x="14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349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6088" indent="-1762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8038" indent="-18256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 bwMode="auto">
          <a:xfrm>
            <a:off x="15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977" y="116634"/>
            <a:ext cx="950290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9977" y="693068"/>
            <a:ext cx="9502903" cy="1079748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01912" y="6309389"/>
            <a:ext cx="916460" cy="548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800" baseline="0">
                <a:latin typeface="Segoe UI" panose="020B0502040204020203" pitchFamily="34" charset="0"/>
                <a:ea typeface="+mn-ea"/>
              </a:defRPr>
            </a:lvl1pPr>
          </a:lstStyle>
          <a:p>
            <a:pPr>
              <a:defRPr/>
            </a:pPr>
            <a:fld id="{6491400D-1AF1-42D8-B791-D0C64C351CDA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grpSp>
        <p:nvGrpSpPr>
          <p:cNvPr id="5" name="グループ化 4"/>
          <p:cNvGrpSpPr/>
          <p:nvPr userDrawn="1"/>
        </p:nvGrpSpPr>
        <p:grpSpPr>
          <a:xfrm>
            <a:off x="-2678825" y="3389315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34064"/>
              <a:ext cx="2460625" cy="578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3" name="直線コネクタ 2"/>
          <p:cNvCxnSpPr/>
          <p:nvPr/>
        </p:nvCxnSpPr>
        <p:spPr bwMode="auto">
          <a:xfrm>
            <a:off x="15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4912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  <p:sldLayoutId id="2147484175" r:id="rId3"/>
    <p:sldLayoutId id="2147484176" r:id="rId4"/>
    <p:sldLayoutId id="2147484178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20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6088" indent="-1762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8038" indent="-18256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971" y="549332"/>
            <a:ext cx="950290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9971" y="1052513"/>
            <a:ext cx="950290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endParaRPr lang="ja-JP" altLang="en-US"/>
          </a:p>
        </p:txBody>
      </p:sp>
      <p:pic>
        <p:nvPicPr>
          <p:cNvPr id="1030" name="Picture 14" descr="日本総研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950" y="150813"/>
            <a:ext cx="1661579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199961" y="188913"/>
            <a:ext cx="7661993" cy="360362"/>
          </a:xfrm>
          <a:prstGeom prst="rect">
            <a:avLst/>
          </a:prstGeom>
          <a:solidFill>
            <a:srgbClr val="0075BF"/>
          </a:solidFill>
          <a:ln w="9525">
            <a:solidFill>
              <a:srgbClr val="0075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 sz="1200">
              <a:solidFill>
                <a:srgbClr val="000000"/>
              </a:solidFill>
              <a:latin typeface="Times New Roman" pitchFamily="18" charset="0"/>
              <a:ea typeface="HGPｺﾞｼｯｸE" pitchFamily="50" charset="-128"/>
            </a:endParaRP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199961" y="404816"/>
            <a:ext cx="7661993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grpSp>
        <p:nvGrpSpPr>
          <p:cNvPr id="1035" name="Group 19"/>
          <p:cNvGrpSpPr>
            <a:grpSpLocks/>
          </p:cNvGrpSpPr>
          <p:nvPr/>
        </p:nvGrpSpPr>
        <p:grpSpPr bwMode="auto">
          <a:xfrm>
            <a:off x="-2678831" y="3389315"/>
            <a:ext cx="2459836" cy="1514475"/>
            <a:chOff x="-1643" y="2903"/>
            <a:chExt cx="1550" cy="954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1643" y="3246"/>
              <a:ext cx="1550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321" y="3657"/>
              <a:ext cx="149" cy="14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1381" y="3677"/>
              <a:ext cx="998" cy="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srgbClr val="000000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srgbClr val="000000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1040" name="Group 23"/>
            <p:cNvGrpSpPr>
              <a:grpSpLocks/>
            </p:cNvGrpSpPr>
            <p:nvPr/>
          </p:nvGrpSpPr>
          <p:grpSpPr bwMode="auto">
            <a:xfrm>
              <a:off x="-1381" y="3105"/>
              <a:ext cx="1209" cy="189"/>
              <a:chOff x="-1379" y="3713"/>
              <a:chExt cx="1209" cy="189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319" y="3713"/>
                <a:ext cx="149" cy="141"/>
              </a:xfrm>
              <a:prstGeom prst="rect">
                <a:avLst/>
              </a:prstGeom>
              <a:solidFill>
                <a:srgbClr val="0075B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1379" y="3722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srgbClr val="000000"/>
                    </a:solidFill>
                    <a:latin typeface="Times New Roman" pitchFamily="18" charset="0"/>
                    <a:ea typeface="HGPｺﾞｼｯｸE" pitchFamily="50" charset="-128"/>
                  </a:rPr>
                  <a:t>Blue(corporate color)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srgbClr val="000000"/>
                    </a:solidFill>
                    <a:latin typeface="Times New Roman" pitchFamily="18" charset="0"/>
                    <a:ea typeface="HGPｺﾞｼｯｸE" pitchFamily="50" charset="-128"/>
                  </a:rPr>
                  <a:t>RGB= 0,117,191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1381" y="3381"/>
              <a:ext cx="1209" cy="189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srgbClr val="000000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srgbClr val="000000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1507" y="2903"/>
              <a:ext cx="1351" cy="1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200" b="1">
                  <a:solidFill>
                    <a:srgbClr val="000000"/>
                  </a:solidFill>
                  <a:latin typeface="Times New Roman" pitchFamily="18" charset="0"/>
                  <a:ea typeface="HGPｺﾞｼｯｸE" pitchFamily="50" charset="-128"/>
                </a:rPr>
                <a:t>JRI  colour balance</a:t>
              </a:r>
            </a:p>
          </p:txBody>
        </p:sp>
      </p:grpSp>
      <p:sp>
        <p:nvSpPr>
          <p:cNvPr id="1036" name="Line 38"/>
          <p:cNvSpPr>
            <a:spLocks noChangeShapeType="1"/>
          </p:cNvSpPr>
          <p:nvPr/>
        </p:nvSpPr>
        <p:spPr bwMode="auto">
          <a:xfrm>
            <a:off x="199971" y="981075"/>
            <a:ext cx="9502903" cy="0"/>
          </a:xfrm>
          <a:prstGeom prst="line">
            <a:avLst/>
          </a:prstGeom>
          <a:noFill/>
          <a:ln w="9525">
            <a:solidFill>
              <a:srgbClr val="0075B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2311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Arial" charset="0"/>
          <a:ea typeface="+mn-ea"/>
        </a:defRPr>
      </a:lvl2pPr>
      <a:lvl3pPr marL="80803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"/>
          <p:cNvSpPr>
            <a:spLocks noGrp="1" noChangeArrowheads="1"/>
          </p:cNvSpPr>
          <p:nvPr>
            <p:ph type="title"/>
          </p:nvPr>
        </p:nvSpPr>
        <p:spPr bwMode="auto">
          <a:xfrm>
            <a:off x="8" y="116634"/>
            <a:ext cx="99028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38" y="693068"/>
            <a:ext cx="9648341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-2678832" y="3389315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34064"/>
              <a:ext cx="2460625" cy="578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19" name="直線コネクタ 18"/>
          <p:cNvCxnSpPr/>
          <p:nvPr/>
        </p:nvCxnSpPr>
        <p:spPr bwMode="auto">
          <a:xfrm>
            <a:off x="12593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7239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064872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27920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48050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09582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0305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8622124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977427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9988671" y="76200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9988671" y="126558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9988671" y="140846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9988671" y="544512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9988671" y="6669088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27809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7517" y="-1437065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2326" y="-1437063"/>
            <a:ext cx="48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10.80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24613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35378" y="-1437063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27675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59200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56707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718834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871177" y="55474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7.40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871177" y="1022541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6.00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871177" y="1421177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871177" y="5445142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871177" y="6669105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9.00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62618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608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803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141" y="274638"/>
            <a:ext cx="891254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4099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141" y="1600205"/>
            <a:ext cx="891254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141" y="6356418"/>
            <a:ext cx="231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3465" y="6356418"/>
            <a:ext cx="31358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004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5" r:id="rId1"/>
    <p:sldLayoutId id="2147484216" r:id="rId2"/>
    <p:sldLayoutId id="2147484217" r:id="rId3"/>
    <p:sldLayoutId id="2147484218" r:id="rId4"/>
    <p:sldLayoutId id="2147484219" r:id="rId5"/>
    <p:sldLayoutId id="2147484220" r:id="rId6"/>
    <p:sldLayoutId id="2147484221" r:id="rId7"/>
    <p:sldLayoutId id="2147484222" r:id="rId8"/>
    <p:sldLayoutId id="2147484223" r:id="rId9"/>
    <p:sldLayoutId id="2147484224" r:id="rId10"/>
    <p:sldLayoutId id="2147484225" r:id="rId11"/>
    <p:sldLayoutId id="2147484226" r:id="rId12"/>
    <p:sldLayoutId id="2147484227" r:id="rId13"/>
    <p:sldLayoutId id="2147484228" r:id="rId14"/>
    <p:sldLayoutId id="2147484229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9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063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126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189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251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797" indent="-34279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727" indent="-28566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4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jpe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5.xml"/><Relationship Id="rId6" Type="http://schemas.openxmlformats.org/officeDocument/2006/relationships/image" Target="../media/image16.png"/><Relationship Id="rId5" Type="http://schemas.openxmlformats.org/officeDocument/2006/relationships/hyperlink" Target="http://www.city.miyama.lg.jp/file/temp/8874562.pdf" TargetMode="External"/><Relationship Id="rId4" Type="http://schemas.openxmlformats.org/officeDocument/2006/relationships/hyperlink" Target="http://www.itmedia.co.jp/smartjapan/articles/1701/16/news023_3.html(2017/1/16&#26178;&#28857;)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6" name="正方形/長方形 2"/>
          <p:cNvSpPr>
            <a:spLocks noChangeArrowheads="1"/>
          </p:cNvSpPr>
          <p:nvPr/>
        </p:nvSpPr>
        <p:spPr bwMode="auto">
          <a:xfrm>
            <a:off x="139677" y="909533"/>
            <a:ext cx="6685465" cy="869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3830" eaLnBrk="1" hangingPunct="1"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ja-JP" altLang="en-US" sz="2399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地域の再エネ省エネの担い手を</a:t>
            </a:r>
            <a:endParaRPr lang="en-US" altLang="ja-JP" sz="2399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3830" eaLnBrk="1" hangingPunct="1"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ja-JP" altLang="en-US" sz="2399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持続的に増やす</a:t>
            </a:r>
            <a:endParaRPr lang="en-US" altLang="ja-JP" sz="2399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39552" y="1688801"/>
            <a:ext cx="9634851" cy="1605569"/>
          </a:xfrm>
          <a:prstGeom prst="roundRect">
            <a:avLst>
              <a:gd name="adj" fmla="val 13639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3830" eaLnBrk="0" hangingPunct="0">
              <a:defRPr/>
            </a:pPr>
            <a:endParaRPr lang="ja-JP" altLang="en-US" sz="1661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15946" y="1867502"/>
            <a:ext cx="9645979" cy="12432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hangingPunct="0">
              <a:defRPr/>
            </a:pPr>
            <a:r>
              <a:rPr lang="en-US" altLang="ja-JP" sz="18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899" dirty="0" err="1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．</a:t>
            </a:r>
            <a:r>
              <a:rPr lang="ja-JP" altLang="en-US" sz="18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補助を受ける主体</a:t>
            </a:r>
            <a:r>
              <a:rPr lang="en-US" altLang="ja-JP" sz="18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</a:t>
            </a:r>
            <a:r>
              <a:rPr lang="ja-JP" altLang="en-US" sz="18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地方公共団体等</a:t>
            </a:r>
            <a:endParaRPr lang="en-US" altLang="ja-JP" sz="1899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eaLnBrk="0" hangingPunct="0">
              <a:defRPr/>
            </a:pPr>
            <a:r>
              <a:rPr lang="en-US" altLang="ja-JP" sz="18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899" kern="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</a:t>
            </a:r>
            <a:r>
              <a:rPr lang="ja-JP" altLang="en-US" sz="18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必要な要件</a:t>
            </a:r>
            <a:r>
              <a:rPr lang="en-US" altLang="ja-JP" sz="18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</a:t>
            </a:r>
            <a:r>
              <a:rPr lang="ja-JP" altLang="en-US" sz="18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地方自治体の積極的な参画・関与の下、低炭素化事業を実施する事業</a:t>
            </a:r>
            <a:endParaRPr lang="en-US" altLang="ja-JP" sz="1899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eaLnBrk="0" hangingPunct="0">
              <a:defRPr/>
            </a:pPr>
            <a:r>
              <a:rPr lang="ja-JP" altLang="en-US" sz="18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体を地域金融機関、地元企業、一般市民等の出資によって設置する</a:t>
            </a:r>
            <a:endParaRPr lang="en-US" altLang="ja-JP" sz="1899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eaLnBrk="0" hangingPunct="0">
              <a:defRPr/>
            </a:pPr>
            <a:r>
              <a:rPr lang="en-US" altLang="ja-JP" sz="18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899" kern="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</a:t>
            </a:r>
            <a:r>
              <a:rPr lang="ja-JP" altLang="en-US" sz="18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使い道</a:t>
            </a:r>
            <a:r>
              <a:rPr lang="en-US" altLang="ja-JP" sz="18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</a:t>
            </a:r>
            <a:r>
              <a:rPr lang="ja-JP" altLang="en-US" sz="18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事業化（事業体の立ち上げ又は拡充）に係る費用</a:t>
            </a:r>
            <a:endParaRPr lang="en-US" altLang="ja-JP" sz="1899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eaLnBrk="0" hangingPunct="0">
              <a:defRPr/>
            </a:pPr>
            <a:r>
              <a:rPr lang="en-US" altLang="ja-JP" sz="18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899" kern="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</a:t>
            </a:r>
            <a:r>
              <a:rPr lang="ja-JP" altLang="en-US" sz="18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補助金額・率</a:t>
            </a:r>
            <a:r>
              <a:rPr lang="en-US" altLang="ja-JP" sz="18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</a:t>
            </a:r>
            <a:r>
              <a:rPr lang="ja-JP" altLang="en-US" sz="18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8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1/3</a:t>
            </a:r>
            <a:r>
              <a:rPr lang="ja-JP" altLang="en-US" sz="1899" kern="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18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1/2</a:t>
            </a:r>
            <a:r>
              <a:rPr lang="ja-JP" altLang="en-US" sz="1899" kern="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18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2/3</a:t>
            </a:r>
            <a:r>
              <a:rPr lang="ja-JP" altLang="en-US" sz="1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（地域の参画・関与の内容に応じた要件を設定して区分する）</a:t>
            </a:r>
            <a:endParaRPr lang="ja-JP" altLang="en-US" sz="140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992241" y="3343386"/>
            <a:ext cx="8206281" cy="3475393"/>
            <a:chOff x="1279004" y="2976829"/>
            <a:chExt cx="6912768" cy="2181984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1279004" y="2976829"/>
              <a:ext cx="6912768" cy="2181984"/>
              <a:chOff x="1637534" y="2685346"/>
              <a:chExt cx="6217788" cy="2417762"/>
            </a:xfrm>
          </p:grpSpPr>
          <p:sp>
            <p:nvSpPr>
              <p:cNvPr id="60" name="角丸四角形 59"/>
              <p:cNvSpPr/>
              <p:nvPr/>
            </p:nvSpPr>
            <p:spPr>
              <a:xfrm>
                <a:off x="1637534" y="2685346"/>
                <a:ext cx="6211887" cy="2417762"/>
              </a:xfrm>
              <a:prstGeom prst="roundRect">
                <a:avLst/>
              </a:prstGeom>
              <a:solidFill>
                <a:srgbClr val="E5E5E7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ja-JP" altLang="en-US" sz="2799">
                  <a:solidFill>
                    <a:prstClr val="white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grpSp>
            <p:nvGrpSpPr>
              <p:cNvPr id="61" name="グループ化 41"/>
              <p:cNvGrpSpPr>
                <a:grpSpLocks/>
              </p:cNvGrpSpPr>
              <p:nvPr/>
            </p:nvGrpSpPr>
            <p:grpSpPr bwMode="auto">
              <a:xfrm>
                <a:off x="5599484" y="2752779"/>
                <a:ext cx="2255838" cy="2201862"/>
                <a:chOff x="4741361" y="3923984"/>
                <a:chExt cx="2443887" cy="2385336"/>
              </a:xfrm>
            </p:grpSpPr>
            <p:grpSp>
              <p:nvGrpSpPr>
                <p:cNvPr id="62" name="グループ化 43"/>
                <p:cNvGrpSpPr>
                  <a:grpSpLocks/>
                </p:cNvGrpSpPr>
                <p:nvPr/>
              </p:nvGrpSpPr>
              <p:grpSpPr bwMode="auto">
                <a:xfrm>
                  <a:off x="4741361" y="4211984"/>
                  <a:ext cx="2443887" cy="2097336"/>
                  <a:chOff x="5241032" y="4439722"/>
                  <a:chExt cx="2443887" cy="2097336"/>
                </a:xfrm>
              </p:grpSpPr>
              <p:grpSp>
                <p:nvGrpSpPr>
                  <p:cNvPr id="64" name="グループ化 46"/>
                  <p:cNvGrpSpPr>
                    <a:grpSpLocks/>
                  </p:cNvGrpSpPr>
                  <p:nvPr/>
                </p:nvGrpSpPr>
                <p:grpSpPr bwMode="auto">
                  <a:xfrm>
                    <a:off x="5241032" y="4439722"/>
                    <a:ext cx="2443887" cy="2097336"/>
                    <a:chOff x="5241032" y="4439722"/>
                    <a:chExt cx="2443887" cy="2097336"/>
                  </a:xfrm>
                </p:grpSpPr>
                <p:sp>
                  <p:nvSpPr>
                    <p:cNvPr id="66" name="楕円 65"/>
                    <p:cNvSpPr/>
                    <p:nvPr/>
                  </p:nvSpPr>
                  <p:spPr>
                    <a:xfrm>
                      <a:off x="5241032" y="4448826"/>
                      <a:ext cx="2443887" cy="2088232"/>
                    </a:xfrm>
                    <a:prstGeom prst="ellipse">
                      <a:avLst/>
                    </a:prstGeom>
                    <a:solidFill>
                      <a:schemeClr val="accent5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a:ln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ja-JP" altLang="en-US" sz="2799">
                        <a:solidFill>
                          <a:prstClr val="white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p:txBody>
                </p:sp>
                <p:grpSp>
                  <p:nvGrpSpPr>
                    <p:cNvPr id="67" name="グループ化 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367200" y="4439722"/>
                      <a:ext cx="2267483" cy="2042189"/>
                      <a:chOff x="5367200" y="4439722"/>
                      <a:chExt cx="2267483" cy="2042189"/>
                    </a:xfrm>
                  </p:grpSpPr>
                  <p:pic>
                    <p:nvPicPr>
                      <p:cNvPr id="68" name="図 50"/>
                      <p:cNvPicPr>
                        <a:picLocks noChangeAspect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1200" y="4439722"/>
                        <a:ext cx="925537" cy="6932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  <p:pic>
                    <p:nvPicPr>
                      <p:cNvPr id="69" name="図 51"/>
                      <p:cNvPicPr>
                        <a:picLocks noChangeAspect="1"/>
                      </p:cNvPicPr>
                      <p:nvPr/>
                    </p:nvPicPr>
                    <p:blipFill>
                      <a:blip r:embed="rId4" cstate="print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9200" y="5663722"/>
                        <a:ext cx="755483" cy="5655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  <p:pic>
                    <p:nvPicPr>
                      <p:cNvPr id="70" name="Picture 124" descr="C:\Users\FUJITA02\Pictures\tatemono_kaigo_shisetsu.p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7200" y="5411722"/>
                        <a:ext cx="713713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  <p:pic>
                    <p:nvPicPr>
                      <p:cNvPr id="71" name="Picture 126" descr="D:\Documents and Settings\FUJITA02\デスクトップ\sozai\病院\icon_4b_48.p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9927" y="4511722"/>
                        <a:ext cx="760772" cy="7022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  <p:pic>
                    <p:nvPicPr>
                      <p:cNvPr id="72" name="Picture 130" descr="D:\Documents and Settings\FUJITA02\デスクトップ\sozai\マンション\icon_2y_48.p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1200" y="5771722"/>
                        <a:ext cx="769371" cy="7101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grpSp>
              </p:grpSp>
              <p:pic>
                <p:nvPicPr>
                  <p:cNvPr id="65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8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90340" t="70773" b="15498"/>
                  <a:stretch>
                    <a:fillRect/>
                  </a:stretch>
                </p:blipFill>
                <p:spPr bwMode="auto">
                  <a:xfrm>
                    <a:off x="6231200" y="5267722"/>
                    <a:ext cx="666400" cy="31829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63" name="テキスト ボックス 60"/>
                <p:cNvSpPr txBox="1">
                  <a:spLocks noChangeArrowheads="1"/>
                </p:cNvSpPr>
                <p:nvPr/>
              </p:nvSpPr>
              <p:spPr bwMode="auto">
                <a:xfrm>
                  <a:off x="5300308" y="3923984"/>
                  <a:ext cx="1330133" cy="2550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Cambria" pitchFamily="18" charset="0"/>
                      <a:ea typeface="メイリオ" pitchFamily="50" charset="-128"/>
                      <a:cs typeface="メイリオ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Cambria" pitchFamily="18" charset="0"/>
                      <a:ea typeface="メイリオ" pitchFamily="50" charset="-128"/>
                      <a:cs typeface="メイリオ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Cambria" pitchFamily="18" charset="0"/>
                      <a:ea typeface="メイリオ" pitchFamily="50" charset="-128"/>
                      <a:cs typeface="メイリオ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Cambria" pitchFamily="18" charset="0"/>
                      <a:ea typeface="メイリオ" pitchFamily="50" charset="-128"/>
                      <a:cs typeface="メイリオ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Cambria" pitchFamily="18" charset="0"/>
                      <a:ea typeface="メイリオ" pitchFamily="50" charset="-128"/>
                      <a:cs typeface="メイリオ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Cambria" pitchFamily="18" charset="0"/>
                      <a:ea typeface="メイリオ" pitchFamily="50" charset="-128"/>
                      <a:cs typeface="メイリオ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Cambria" pitchFamily="18" charset="0"/>
                      <a:ea typeface="メイリオ" pitchFamily="50" charset="-128"/>
                      <a:cs typeface="メイリオ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Cambria" pitchFamily="18" charset="0"/>
                      <a:ea typeface="メイリオ" pitchFamily="50" charset="-128"/>
                      <a:cs typeface="メイリオ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Cambria" pitchFamily="18" charset="0"/>
                      <a:ea typeface="メイリオ" pitchFamily="50" charset="-128"/>
                      <a:cs typeface="メイリオ" pitchFamily="50" charset="-128"/>
                    </a:defRPr>
                  </a:lvl9pPr>
                </a:lstStyle>
                <a:p>
                  <a:pPr eaLnBrk="1" hangingPunct="1">
                    <a:defRPr/>
                  </a:pPr>
                  <a:r>
                    <a:rPr lang="ja-JP" altLang="en-US" sz="1600" kern="0" dirty="0">
                      <a:solidFill>
                        <a:sysClr val="windowText" lastClr="000000"/>
                      </a:solidFill>
                      <a:latin typeface="メイリオ" panose="020B0604030504040204" pitchFamily="50" charset="-128"/>
                    </a:rPr>
                    <a:t>地域内の需要家</a:t>
                  </a:r>
                </a:p>
              </p:txBody>
            </p:sp>
          </p:grpSp>
          <p:grpSp>
            <p:nvGrpSpPr>
              <p:cNvPr id="73" name="グループ化 55"/>
              <p:cNvGrpSpPr>
                <a:grpSpLocks/>
              </p:cNvGrpSpPr>
              <p:nvPr/>
            </p:nvGrpSpPr>
            <p:grpSpPr bwMode="auto">
              <a:xfrm>
                <a:off x="1679769" y="2725792"/>
                <a:ext cx="2255838" cy="2201862"/>
                <a:chOff x="132849" y="4068000"/>
                <a:chExt cx="2443887" cy="2385336"/>
              </a:xfrm>
            </p:grpSpPr>
            <p:grpSp>
              <p:nvGrpSpPr>
                <p:cNvPr id="74" name="グループ化 56"/>
                <p:cNvGrpSpPr>
                  <a:grpSpLocks/>
                </p:cNvGrpSpPr>
                <p:nvPr/>
              </p:nvGrpSpPr>
              <p:grpSpPr bwMode="auto">
                <a:xfrm>
                  <a:off x="132849" y="4068000"/>
                  <a:ext cx="2443887" cy="2385336"/>
                  <a:chOff x="132849" y="3995992"/>
                  <a:chExt cx="2443887" cy="2385336"/>
                </a:xfrm>
              </p:grpSpPr>
              <p:grpSp>
                <p:nvGrpSpPr>
                  <p:cNvPr id="78" name="グループ化 60"/>
                  <p:cNvGrpSpPr>
                    <a:grpSpLocks/>
                  </p:cNvGrpSpPr>
                  <p:nvPr/>
                </p:nvGrpSpPr>
                <p:grpSpPr bwMode="auto">
                  <a:xfrm>
                    <a:off x="132849" y="3995992"/>
                    <a:ext cx="2443887" cy="2385336"/>
                    <a:chOff x="132849" y="3995992"/>
                    <a:chExt cx="2443887" cy="2385336"/>
                  </a:xfrm>
                </p:grpSpPr>
                <p:grpSp>
                  <p:nvGrpSpPr>
                    <p:cNvPr id="83" name="グループ化 6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32849" y="3995992"/>
                      <a:ext cx="2443887" cy="2385336"/>
                      <a:chOff x="132849" y="3779968"/>
                      <a:chExt cx="2443887" cy="2385336"/>
                    </a:xfrm>
                  </p:grpSpPr>
                  <p:sp>
                    <p:nvSpPr>
                      <p:cNvPr id="88" name="楕円 87"/>
                      <p:cNvSpPr/>
                      <p:nvPr/>
                    </p:nvSpPr>
                    <p:spPr>
                      <a:xfrm>
                        <a:off x="132849" y="4077072"/>
                        <a:ext cx="2443887" cy="2088232"/>
                      </a:xfrm>
                      <a:prstGeom prst="ellipse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ln>
                      <a:effectLst>
                        <a:innerShdw blurRad="63500" dist="50800" dir="8100000">
                          <a:prstClr val="black">
                            <a:alpha val="50000"/>
                          </a:prstClr>
                        </a:innerShdw>
                      </a:effectLst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endParaRPr lang="ja-JP" altLang="en-US" sz="2799">
                          <a:solidFill>
                            <a:prstClr val="white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endParaRPr>
                      </a:p>
                    </p:txBody>
                  </p:sp>
                  <p:sp>
                    <p:nvSpPr>
                      <p:cNvPr id="89" name="テキスト ボックス 6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82725" y="3779968"/>
                        <a:ext cx="2304580" cy="2550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 kumimoji="1">
                            <a:solidFill>
                              <a:schemeClr val="tx1"/>
                            </a:solidFill>
                            <a:latin typeface="Cambria" pitchFamily="18" charset="0"/>
                            <a:ea typeface="メイリオ" pitchFamily="50" charset="-128"/>
                            <a:cs typeface="メイリオ" pitchFamily="50" charset="-128"/>
                          </a:defRPr>
                        </a:lvl1pPr>
                        <a:lvl2pPr marL="742950" indent="-285750" eaLnBrk="0" hangingPunct="0">
                          <a:defRPr kumimoji="1">
                            <a:solidFill>
                              <a:schemeClr val="tx1"/>
                            </a:solidFill>
                            <a:latin typeface="Cambria" pitchFamily="18" charset="0"/>
                            <a:ea typeface="メイリオ" pitchFamily="50" charset="-128"/>
                            <a:cs typeface="メイリオ" pitchFamily="50" charset="-128"/>
                          </a:defRPr>
                        </a:lvl2pPr>
                        <a:lvl3pPr marL="1143000" indent="-228600" eaLnBrk="0" hangingPunct="0">
                          <a:defRPr kumimoji="1">
                            <a:solidFill>
                              <a:schemeClr val="tx1"/>
                            </a:solidFill>
                            <a:latin typeface="Cambria" pitchFamily="18" charset="0"/>
                            <a:ea typeface="メイリオ" pitchFamily="50" charset="-128"/>
                            <a:cs typeface="メイリオ" pitchFamily="50" charset="-128"/>
                          </a:defRPr>
                        </a:lvl3pPr>
                        <a:lvl4pPr marL="1600200" indent="-228600" eaLnBrk="0" hangingPunct="0">
                          <a:defRPr kumimoji="1">
                            <a:solidFill>
                              <a:schemeClr val="tx1"/>
                            </a:solidFill>
                            <a:latin typeface="Cambria" pitchFamily="18" charset="0"/>
                            <a:ea typeface="メイリオ" pitchFamily="50" charset="-128"/>
                            <a:cs typeface="メイリオ" pitchFamily="50" charset="-128"/>
                          </a:defRPr>
                        </a:lvl4pPr>
                        <a:lvl5pPr marL="2057400" indent="-228600" eaLnBrk="0" hangingPunct="0">
                          <a:defRPr kumimoji="1">
                            <a:solidFill>
                              <a:schemeClr val="tx1"/>
                            </a:solidFill>
                            <a:latin typeface="Cambria" pitchFamily="18" charset="0"/>
                            <a:ea typeface="メイリオ" pitchFamily="50" charset="-128"/>
                            <a:cs typeface="メイリオ" pitchFamily="50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Cambria" pitchFamily="18" charset="0"/>
                            <a:ea typeface="メイリオ" pitchFamily="50" charset="-128"/>
                            <a:cs typeface="メイリオ" pitchFamily="50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Cambria" pitchFamily="18" charset="0"/>
                            <a:ea typeface="メイリオ" pitchFamily="50" charset="-128"/>
                            <a:cs typeface="メイリオ" pitchFamily="50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Cambria" pitchFamily="18" charset="0"/>
                            <a:ea typeface="メイリオ" pitchFamily="50" charset="-128"/>
                            <a:cs typeface="メイリオ" pitchFamily="50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Cambria" pitchFamily="18" charset="0"/>
                            <a:ea typeface="メイリオ" pitchFamily="50" charset="-128"/>
                            <a:cs typeface="メイリオ" pitchFamily="50" charset="-128"/>
                          </a:defRPr>
                        </a:lvl9pPr>
                      </a:lstStyle>
                      <a:p>
                        <a:pPr algn="ctr" eaLnBrk="1" hangingPunct="1">
                          <a:defRPr/>
                        </a:pPr>
                        <a:r>
                          <a:rPr lang="ja-JP" altLang="en-US" sz="1600" kern="0" dirty="0">
                            <a:solidFill>
                              <a:sysClr val="windowText" lastClr="000000"/>
                            </a:solidFill>
                            <a:latin typeface="メイリオ" panose="020B0604030504040204" pitchFamily="50" charset="-128"/>
                          </a:rPr>
                          <a:t>地域の再生可能エネルギー</a:t>
                        </a:r>
                      </a:p>
                    </p:txBody>
                  </p:sp>
                </p:grpSp>
                <p:pic>
                  <p:nvPicPr>
                    <p:cNvPr id="84" name="図 294"/>
                    <p:cNvPicPr>
                      <a:picLocks noChangeAspect="1"/>
                    </p:cNvPicPr>
                    <p:nvPr/>
                  </p:nvPicPr>
                  <p:blipFill>
                    <a:blip r:embed="rId9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669393" y="4408223"/>
                      <a:ext cx="811054" cy="348616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85" name="図 296"/>
                    <p:cNvPicPr>
                      <a:picLocks noChangeAspect="1"/>
                    </p:cNvPicPr>
                    <p:nvPr/>
                  </p:nvPicPr>
                  <p:blipFill>
                    <a:blip r:embed="rId10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00472" y="5076085"/>
                      <a:ext cx="733958" cy="47983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86" name="図 295"/>
                    <p:cNvPicPr>
                      <a:picLocks noChangeAspect="1"/>
                    </p:cNvPicPr>
                    <p:nvPr/>
                  </p:nvPicPr>
                  <p:blipFill>
                    <a:blip r:embed="rId11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712640" y="5219899"/>
                      <a:ext cx="800332" cy="58294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87" name="図 5"/>
                    <p:cNvPicPr>
                      <a:picLocks noChangeAspect="1"/>
                    </p:cNvPicPr>
                    <p:nvPr/>
                  </p:nvPicPr>
                  <p:blipFill>
                    <a:blip r:embed="rId1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082396" y="5478165"/>
                      <a:ext cx="437343" cy="569189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</p:grpSp>
              <p:sp>
                <p:nvSpPr>
                  <p:cNvPr id="79" name="テキスト ボックス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0077" y="4781931"/>
                    <a:ext cx="704002" cy="19139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FF0000"/>
                    </a:solidFill>
                    <a:prstDash val="dash"/>
                    <a:miter lim="800000"/>
                    <a:headEnd/>
                    <a:tailEnd/>
                  </a:ln>
                  <a:extLst/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9pPr>
                  </a:lstStyle>
                  <a:p>
                    <a:pPr eaLnBrk="1" hangingPunct="1">
                      <a:defRPr/>
                    </a:pPr>
                    <a:r>
                      <a:rPr lang="ja-JP" altLang="en-US" sz="1051" kern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</a:rPr>
                      <a:t>太陽光発電</a:t>
                    </a:r>
                  </a:p>
                </p:txBody>
              </p:sp>
              <p:sp>
                <p:nvSpPr>
                  <p:cNvPr id="80" name="テキスト ボックス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6039" y="5574751"/>
                    <a:ext cx="593508" cy="19139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FF0000"/>
                    </a:solidFill>
                    <a:prstDash val="dash"/>
                    <a:miter lim="800000"/>
                    <a:headEnd/>
                    <a:tailEnd/>
                  </a:ln>
                  <a:extLst/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9pPr>
                  </a:lstStyle>
                  <a:p>
                    <a:pPr eaLnBrk="1" hangingPunct="1">
                      <a:defRPr/>
                    </a:pPr>
                    <a:r>
                      <a:rPr lang="ja-JP" altLang="en-US" sz="1051" kern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</a:rPr>
                      <a:t>風力発電</a:t>
                    </a:r>
                  </a:p>
                </p:txBody>
              </p:sp>
              <p:sp>
                <p:nvSpPr>
                  <p:cNvPr id="81" name="テキスト ボックス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83891" y="5772525"/>
                    <a:ext cx="646658" cy="19139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FF0000"/>
                    </a:solidFill>
                    <a:prstDash val="dash"/>
                    <a:miter lim="800000"/>
                    <a:headEnd/>
                    <a:tailEnd/>
                  </a:ln>
                  <a:extLst/>
                </p:spPr>
                <p:txBody>
                  <a:bodyPr>
                    <a:spAutoFit/>
                  </a:bodyPr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9pPr>
                  </a:lstStyle>
                  <a:p>
                    <a:pPr eaLnBrk="1" hangingPunct="1">
                      <a:defRPr/>
                    </a:pPr>
                    <a:r>
                      <a:rPr lang="ja-JP" altLang="en-US" sz="1051" kern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</a:rPr>
                      <a:t>地熱発電</a:t>
                    </a:r>
                  </a:p>
                </p:txBody>
              </p:sp>
              <p:sp>
                <p:nvSpPr>
                  <p:cNvPr id="82" name="テキスト ボックス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91547" y="6068328"/>
                    <a:ext cx="924989" cy="19139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FF0000"/>
                    </a:solidFill>
                    <a:prstDash val="dash"/>
                    <a:miter lim="800000"/>
                    <a:headEnd/>
                    <a:tailEnd/>
                  </a:ln>
                  <a:extLst/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9pPr>
                  </a:lstStyle>
                  <a:p>
                    <a:pPr eaLnBrk="1" hangingPunct="1">
                      <a:defRPr/>
                    </a:pPr>
                    <a:r>
                      <a:rPr lang="ja-JP" altLang="en-US" sz="1051" kern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</a:rPr>
                      <a:t>バイオマス発電</a:t>
                    </a:r>
                  </a:p>
                </p:txBody>
              </p:sp>
            </p:grpSp>
            <p:grpSp>
              <p:nvGrpSpPr>
                <p:cNvPr id="75" name="グループ化 57"/>
                <p:cNvGrpSpPr>
                  <a:grpSpLocks/>
                </p:cNvGrpSpPr>
                <p:nvPr/>
              </p:nvGrpSpPr>
              <p:grpSpPr bwMode="auto">
                <a:xfrm>
                  <a:off x="1570632" y="4595550"/>
                  <a:ext cx="593508" cy="666481"/>
                  <a:chOff x="1659772" y="4540877"/>
                  <a:chExt cx="593508" cy="666481"/>
                </a:xfrm>
              </p:grpSpPr>
              <p:pic>
                <p:nvPicPr>
                  <p:cNvPr id="76" name="図 58" descr="小水力発電のイラスト | かわいいフリー素材集 いらすとや - Internet Explorer"/>
                  <p:cNvPicPr>
                    <a:picLocks noChangeAspect="1"/>
                  </p:cNvPicPr>
                  <p:nvPr/>
                </p:nvPicPr>
                <p:blipFill>
                  <a:blip r:embed="rId1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48109" t="24802" r="18817" b="19762"/>
                  <a:stretch>
                    <a:fillRect/>
                  </a:stretch>
                </p:blipFill>
                <p:spPr bwMode="auto">
                  <a:xfrm>
                    <a:off x="1728596" y="4540877"/>
                    <a:ext cx="492057" cy="46393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77" name="テキスト ボックス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9772" y="5015959"/>
                    <a:ext cx="593508" cy="19139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FF0000"/>
                    </a:solidFill>
                    <a:prstDash val="dash"/>
                    <a:miter lim="800000"/>
                    <a:headEnd/>
                    <a:tailEnd/>
                  </a:ln>
                  <a:extLst/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Cambria" pitchFamily="18" charset="0"/>
                        <a:ea typeface="メイリオ" pitchFamily="50" charset="-128"/>
                        <a:cs typeface="メイリオ" pitchFamily="50" charset="-128"/>
                      </a:defRPr>
                    </a:lvl9pPr>
                  </a:lstStyle>
                  <a:p>
                    <a:pPr eaLnBrk="1" hangingPunct="1">
                      <a:defRPr/>
                    </a:pPr>
                    <a:r>
                      <a:rPr lang="ja-JP" altLang="en-US" sz="1051" kern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</a:rPr>
                      <a:t>水力発電</a:t>
                    </a:r>
                  </a:p>
                </p:txBody>
              </p:sp>
            </p:grpSp>
          </p:grpSp>
          <p:grpSp>
            <p:nvGrpSpPr>
              <p:cNvPr id="90" name="グループ化 73"/>
              <p:cNvGrpSpPr>
                <a:grpSpLocks/>
              </p:cNvGrpSpPr>
              <p:nvPr/>
            </p:nvGrpSpPr>
            <p:grpSpPr bwMode="auto">
              <a:xfrm>
                <a:off x="3672259" y="3097266"/>
                <a:ext cx="2305050" cy="1779588"/>
                <a:chOff x="2216696" y="4328860"/>
                <a:chExt cx="2498111" cy="1927763"/>
              </a:xfrm>
            </p:grpSpPr>
            <p:grpSp>
              <p:nvGrpSpPr>
                <p:cNvPr id="91" name="グループ化 75"/>
                <p:cNvGrpSpPr>
                  <a:grpSpLocks/>
                </p:cNvGrpSpPr>
                <p:nvPr/>
              </p:nvGrpSpPr>
              <p:grpSpPr bwMode="auto">
                <a:xfrm>
                  <a:off x="2216696" y="4328860"/>
                  <a:ext cx="2498111" cy="1632479"/>
                  <a:chOff x="2216696" y="4328860"/>
                  <a:chExt cx="2498111" cy="1632479"/>
                </a:xfrm>
              </p:grpSpPr>
              <p:grpSp>
                <p:nvGrpSpPr>
                  <p:cNvPr id="96" name="グループ化 81"/>
                  <p:cNvGrpSpPr>
                    <a:grpSpLocks/>
                  </p:cNvGrpSpPr>
                  <p:nvPr/>
                </p:nvGrpSpPr>
                <p:grpSpPr bwMode="auto">
                  <a:xfrm>
                    <a:off x="2454120" y="4328860"/>
                    <a:ext cx="2260687" cy="1632479"/>
                    <a:chOff x="2598136" y="4245138"/>
                    <a:chExt cx="2260687" cy="1632479"/>
                  </a:xfrm>
                </p:grpSpPr>
                <p:grpSp>
                  <p:nvGrpSpPr>
                    <p:cNvPr id="98" name="グループ化 8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98136" y="4245138"/>
                      <a:ext cx="2260687" cy="1632479"/>
                      <a:chOff x="2598136" y="4245138"/>
                      <a:chExt cx="2260687" cy="1632479"/>
                    </a:xfrm>
                  </p:grpSpPr>
                  <p:grpSp>
                    <p:nvGrpSpPr>
                      <p:cNvPr id="100" name="グループ化 8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759864" y="4245138"/>
                        <a:ext cx="2098959" cy="1632479"/>
                        <a:chOff x="2759864" y="4245138"/>
                        <a:chExt cx="2098959" cy="1632479"/>
                      </a:xfrm>
                    </p:grpSpPr>
                    <p:grpSp>
                      <p:nvGrpSpPr>
                        <p:cNvPr id="102" name="グループ化 8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759864" y="4963882"/>
                          <a:ext cx="1575121" cy="913735"/>
                          <a:chOff x="3414260" y="4615556"/>
                          <a:chExt cx="1575121" cy="913735"/>
                        </a:xfrm>
                      </p:grpSpPr>
                      <p:sp>
                        <p:nvSpPr>
                          <p:cNvPr id="104" name="角丸四角形 103"/>
                          <p:cNvSpPr/>
                          <p:nvPr/>
                        </p:nvSpPr>
                        <p:spPr>
                          <a:xfrm>
                            <a:off x="3414260" y="4615556"/>
                            <a:ext cx="1575121" cy="648072"/>
                          </a:xfrm>
                          <a:prstGeom prst="roundRect">
                            <a:avLst/>
                          </a:prstGeom>
                          <a:scene3d>
                            <a:camera prst="orthographicFront"/>
                            <a:lightRig rig="threePt" dir="t"/>
                          </a:scene3d>
                          <a:sp3d>
                            <a:bevelT prst="angle"/>
                          </a:sp3d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anchor="ctr"/>
                          <a:lstStyle/>
                          <a:p>
                            <a:pPr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/>
                            </a:pPr>
                            <a:r>
                              <a:rPr lang="ja-JP" altLang="en-US" dirty="0">
                                <a:solidFill>
                                  <a:prstClr val="white"/>
                                </a:solidFill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  <a:cs typeface="メイリオ" panose="020B0604030504040204" pitchFamily="50" charset="-128"/>
                              </a:rPr>
                              <a:t>地域低炭素化</a:t>
                            </a:r>
                            <a:endParaRPr lang="en-US" altLang="ja-JP" dirty="0">
                              <a:solidFill>
                                <a:prstClr val="white"/>
                              </a:solidFill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endParaRPr>
                          </a:p>
                          <a:p>
                            <a:pPr algn="ctr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/>
                            </a:pPr>
                            <a:r>
                              <a:rPr lang="ja-JP" altLang="en-US" dirty="0">
                                <a:solidFill>
                                  <a:prstClr val="white"/>
                                </a:solidFill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  <a:cs typeface="メイリオ" panose="020B0604030504040204" pitchFamily="50" charset="-128"/>
                              </a:rPr>
                              <a:t>推進事業体</a:t>
                            </a:r>
                          </a:p>
                        </p:txBody>
                      </p:sp>
                      <p:sp>
                        <p:nvSpPr>
                          <p:cNvPr id="106" name="テキスト ボックス 60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444812" y="5337903"/>
                            <a:ext cx="372657" cy="1913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wrap="none">
                            <a:spAutoFit/>
                          </a:bodyPr>
                          <a:lstStyle>
                            <a:lvl1pPr eaLnBrk="0" hangingPunct="0">
                              <a:defRPr kumimoji="1">
                                <a:solidFill>
                                  <a:schemeClr val="tx1"/>
                                </a:solidFill>
                                <a:latin typeface="Cambria" pitchFamily="18" charset="0"/>
                                <a:ea typeface="メイリオ" pitchFamily="50" charset="-128"/>
                                <a:cs typeface="メイリオ" pitchFamily="50" charset="-128"/>
                              </a:defRPr>
                            </a:lvl1pPr>
                            <a:lvl2pPr marL="742950" indent="-285750" eaLnBrk="0" hangingPunct="0">
                              <a:defRPr kumimoji="1">
                                <a:solidFill>
                                  <a:schemeClr val="tx1"/>
                                </a:solidFill>
                                <a:latin typeface="Cambria" pitchFamily="18" charset="0"/>
                                <a:ea typeface="メイリオ" pitchFamily="50" charset="-128"/>
                                <a:cs typeface="メイリオ" pitchFamily="50" charset="-128"/>
                              </a:defRPr>
                            </a:lvl2pPr>
                            <a:lvl3pPr marL="1143000" indent="-228600" eaLnBrk="0" hangingPunct="0">
                              <a:defRPr kumimoji="1">
                                <a:solidFill>
                                  <a:schemeClr val="tx1"/>
                                </a:solidFill>
                                <a:latin typeface="Cambria" pitchFamily="18" charset="0"/>
                                <a:ea typeface="メイリオ" pitchFamily="50" charset="-128"/>
                                <a:cs typeface="メイリオ" pitchFamily="50" charset="-128"/>
                              </a:defRPr>
                            </a:lvl3pPr>
                            <a:lvl4pPr marL="1600200" indent="-228600" eaLnBrk="0" hangingPunct="0">
                              <a:defRPr kumimoji="1">
                                <a:solidFill>
                                  <a:schemeClr val="tx1"/>
                                </a:solidFill>
                                <a:latin typeface="Cambria" pitchFamily="18" charset="0"/>
                                <a:ea typeface="メイリオ" pitchFamily="50" charset="-128"/>
                                <a:cs typeface="メイリオ" pitchFamily="50" charset="-128"/>
                              </a:defRPr>
                            </a:lvl4pPr>
                            <a:lvl5pPr marL="2057400" indent="-228600" eaLnBrk="0" hangingPunct="0">
                              <a:defRPr kumimoji="1">
                                <a:solidFill>
                                  <a:schemeClr val="tx1"/>
                                </a:solidFill>
                                <a:latin typeface="Cambria" pitchFamily="18" charset="0"/>
                                <a:ea typeface="メイリオ" pitchFamily="50" charset="-128"/>
                                <a:cs typeface="メイリオ" pitchFamily="50" charset="-128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kumimoji="1">
                                <a:solidFill>
                                  <a:schemeClr val="tx1"/>
                                </a:solidFill>
                                <a:latin typeface="Cambria" pitchFamily="18" charset="0"/>
                                <a:ea typeface="メイリオ" pitchFamily="50" charset="-128"/>
                                <a:cs typeface="メイリオ" pitchFamily="50" charset="-128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kumimoji="1">
                                <a:solidFill>
                                  <a:schemeClr val="tx1"/>
                                </a:solidFill>
                                <a:latin typeface="Cambria" pitchFamily="18" charset="0"/>
                                <a:ea typeface="メイリオ" pitchFamily="50" charset="-128"/>
                                <a:cs typeface="メイリオ" pitchFamily="50" charset="-128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kumimoji="1">
                                <a:solidFill>
                                  <a:schemeClr val="tx1"/>
                                </a:solidFill>
                                <a:latin typeface="Cambria" pitchFamily="18" charset="0"/>
                                <a:ea typeface="メイリオ" pitchFamily="50" charset="-128"/>
                                <a:cs typeface="メイリオ" pitchFamily="50" charset="-128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 kumimoji="1">
                                <a:solidFill>
                                  <a:schemeClr val="tx1"/>
                                </a:solidFill>
                                <a:latin typeface="Cambria" pitchFamily="18" charset="0"/>
                                <a:ea typeface="メイリオ" pitchFamily="50" charset="-128"/>
                                <a:cs typeface="メイリオ" pitchFamily="50" charset="-128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r>
                              <a:rPr lang="ja-JP" altLang="en-US" sz="1051" kern="0" dirty="0">
                                <a:solidFill>
                                  <a:sysClr val="windowText" lastClr="000000"/>
                                </a:solidFill>
                                <a:latin typeface="メイリオ" panose="020B0604030504040204" pitchFamily="50" charset="-128"/>
                              </a:rPr>
                              <a:t>出資</a:t>
                            </a:r>
                          </a:p>
                        </p:txBody>
                      </p:sp>
                    </p:grpSp>
                    <p:sp>
                      <p:nvSpPr>
                        <p:cNvPr id="103" name="下カーブ矢印 102"/>
                        <p:cNvSpPr/>
                        <p:nvPr/>
                      </p:nvSpPr>
                      <p:spPr>
                        <a:xfrm>
                          <a:off x="3656220" y="4245138"/>
                          <a:ext cx="1202603" cy="696471"/>
                        </a:xfrm>
                        <a:prstGeom prst="curvedDownArrow">
                          <a:avLst/>
                        </a:prstGeom>
                        <a:solidFill>
                          <a:srgbClr val="00FF00"/>
                        </a:solidFill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/>
                        <a:lstStyle/>
                        <a:p>
                          <a:pPr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/>
                          </a:pPr>
                          <a:endParaRPr lang="ja-JP" altLang="en-US" sz="2799">
                            <a:solidFill>
                              <a:prstClr val="black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endParaRPr>
                        </a:p>
                      </p:txBody>
                    </p:sp>
                  </p:grpSp>
                  <p:sp>
                    <p:nvSpPr>
                      <p:cNvPr id="101" name="テキスト ボックス 6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598136" y="4485893"/>
                        <a:ext cx="593725" cy="19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 eaLnBrk="0" hangingPunct="0">
                          <a:defRPr kumimoji="1">
                            <a:solidFill>
                              <a:schemeClr val="tx1"/>
                            </a:solidFill>
                            <a:latin typeface="Cambria" pitchFamily="18" charset="0"/>
                            <a:ea typeface="メイリオ" pitchFamily="50" charset="-128"/>
                            <a:cs typeface="メイリオ" pitchFamily="50" charset="-128"/>
                          </a:defRPr>
                        </a:lvl1pPr>
                        <a:lvl2pPr marL="742950" indent="-285750" eaLnBrk="0" hangingPunct="0">
                          <a:defRPr kumimoji="1">
                            <a:solidFill>
                              <a:schemeClr val="tx1"/>
                            </a:solidFill>
                            <a:latin typeface="Cambria" pitchFamily="18" charset="0"/>
                            <a:ea typeface="メイリオ" pitchFamily="50" charset="-128"/>
                            <a:cs typeface="メイリオ" pitchFamily="50" charset="-128"/>
                          </a:defRPr>
                        </a:lvl2pPr>
                        <a:lvl3pPr marL="1143000" indent="-228600" eaLnBrk="0" hangingPunct="0">
                          <a:defRPr kumimoji="1">
                            <a:solidFill>
                              <a:schemeClr val="tx1"/>
                            </a:solidFill>
                            <a:latin typeface="Cambria" pitchFamily="18" charset="0"/>
                            <a:ea typeface="メイリオ" pitchFamily="50" charset="-128"/>
                            <a:cs typeface="メイリオ" pitchFamily="50" charset="-128"/>
                          </a:defRPr>
                        </a:lvl3pPr>
                        <a:lvl4pPr marL="1600200" indent="-228600" eaLnBrk="0" hangingPunct="0">
                          <a:defRPr kumimoji="1">
                            <a:solidFill>
                              <a:schemeClr val="tx1"/>
                            </a:solidFill>
                            <a:latin typeface="Cambria" pitchFamily="18" charset="0"/>
                            <a:ea typeface="メイリオ" pitchFamily="50" charset="-128"/>
                            <a:cs typeface="メイリオ" pitchFamily="50" charset="-128"/>
                          </a:defRPr>
                        </a:lvl4pPr>
                        <a:lvl5pPr marL="2057400" indent="-228600" eaLnBrk="0" hangingPunct="0">
                          <a:defRPr kumimoji="1">
                            <a:solidFill>
                              <a:schemeClr val="tx1"/>
                            </a:solidFill>
                            <a:latin typeface="Cambria" pitchFamily="18" charset="0"/>
                            <a:ea typeface="メイリオ" pitchFamily="50" charset="-128"/>
                            <a:cs typeface="メイリオ" pitchFamily="50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Cambria" pitchFamily="18" charset="0"/>
                            <a:ea typeface="メイリオ" pitchFamily="50" charset="-128"/>
                            <a:cs typeface="メイリオ" pitchFamily="50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Cambria" pitchFamily="18" charset="0"/>
                            <a:ea typeface="メイリオ" pitchFamily="50" charset="-128"/>
                            <a:cs typeface="メイリオ" pitchFamily="50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Cambria" pitchFamily="18" charset="0"/>
                            <a:ea typeface="メイリオ" pitchFamily="50" charset="-128"/>
                            <a:cs typeface="メイリオ" pitchFamily="50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>
                            <a:solidFill>
                              <a:schemeClr val="tx1"/>
                            </a:solidFill>
                            <a:latin typeface="Cambria" pitchFamily="18" charset="0"/>
                            <a:ea typeface="メイリオ" pitchFamily="50" charset="-128"/>
                            <a:cs typeface="メイリオ" pitchFamily="50" charset="-128"/>
                          </a:defRPr>
                        </a:lvl9pPr>
                      </a:lstStyle>
                      <a:p>
                        <a:pPr eaLnBrk="1" hangingPunct="1">
                          <a:defRPr/>
                        </a:pPr>
                        <a:r>
                          <a:rPr lang="ja-JP" altLang="en-US" sz="1051" kern="0" dirty="0">
                            <a:solidFill>
                              <a:sysClr val="windowText" lastClr="000000"/>
                            </a:solidFill>
                            <a:latin typeface="メイリオ" panose="020B0604030504040204" pitchFamily="50" charset="-128"/>
                          </a:rPr>
                          <a:t>電源調達</a:t>
                        </a:r>
                      </a:p>
                    </p:txBody>
                  </p:sp>
                </p:grpSp>
                <p:sp>
                  <p:nvSpPr>
                    <p:cNvPr id="99" name="テキスト ボックス 6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90203" y="4485893"/>
                      <a:ext cx="593725" cy="19138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 kumimoji="1">
                          <a:solidFill>
                            <a:schemeClr val="tx1"/>
                          </a:solidFill>
                          <a:latin typeface="Cambria" pitchFamily="18" charset="0"/>
                          <a:ea typeface="メイリオ" pitchFamily="50" charset="-128"/>
                          <a:cs typeface="メイリオ" pitchFamily="50" charset="-128"/>
                        </a:defRPr>
                      </a:lvl1pPr>
                      <a:lvl2pPr marL="742950" indent="-285750" eaLnBrk="0" hangingPunct="0">
                        <a:defRPr kumimoji="1">
                          <a:solidFill>
                            <a:schemeClr val="tx1"/>
                          </a:solidFill>
                          <a:latin typeface="Cambria" pitchFamily="18" charset="0"/>
                          <a:ea typeface="メイリオ" pitchFamily="50" charset="-128"/>
                          <a:cs typeface="メイリオ" pitchFamily="50" charset="-128"/>
                        </a:defRPr>
                      </a:lvl2pPr>
                      <a:lvl3pPr marL="1143000" indent="-228600" eaLnBrk="0" hangingPunct="0">
                        <a:defRPr kumimoji="1">
                          <a:solidFill>
                            <a:schemeClr val="tx1"/>
                          </a:solidFill>
                          <a:latin typeface="Cambria" pitchFamily="18" charset="0"/>
                          <a:ea typeface="メイリオ" pitchFamily="50" charset="-128"/>
                          <a:cs typeface="メイリオ" pitchFamily="50" charset="-128"/>
                        </a:defRPr>
                      </a:lvl3pPr>
                      <a:lvl4pPr marL="1600200" indent="-228600" eaLnBrk="0" hangingPunct="0">
                        <a:defRPr kumimoji="1">
                          <a:solidFill>
                            <a:schemeClr val="tx1"/>
                          </a:solidFill>
                          <a:latin typeface="Cambria" pitchFamily="18" charset="0"/>
                          <a:ea typeface="メイリオ" pitchFamily="50" charset="-128"/>
                          <a:cs typeface="メイリオ" pitchFamily="50" charset="-128"/>
                        </a:defRPr>
                      </a:lvl4pPr>
                      <a:lvl5pPr marL="2057400" indent="-228600" eaLnBrk="0" hangingPunct="0">
                        <a:defRPr kumimoji="1">
                          <a:solidFill>
                            <a:schemeClr val="tx1"/>
                          </a:solidFill>
                          <a:latin typeface="Cambria" pitchFamily="18" charset="0"/>
                          <a:ea typeface="メイリオ" pitchFamily="50" charset="-128"/>
                          <a:cs typeface="メイリオ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Cambria" pitchFamily="18" charset="0"/>
                          <a:ea typeface="メイリオ" pitchFamily="50" charset="-128"/>
                          <a:cs typeface="メイリオ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Cambria" pitchFamily="18" charset="0"/>
                          <a:ea typeface="メイリオ" pitchFamily="50" charset="-128"/>
                          <a:cs typeface="メイリオ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Cambria" pitchFamily="18" charset="0"/>
                          <a:ea typeface="メイリオ" pitchFamily="50" charset="-128"/>
                          <a:cs typeface="メイリオ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Cambria" pitchFamily="18" charset="0"/>
                          <a:ea typeface="メイリオ" pitchFamily="50" charset="-128"/>
                          <a:cs typeface="メイリオ" pitchFamily="50" charset="-128"/>
                        </a:defRPr>
                      </a:lvl9pPr>
                    </a:lstStyle>
                    <a:p>
                      <a:pPr eaLnBrk="1" hangingPunct="1">
                        <a:defRPr/>
                      </a:pPr>
                      <a:r>
                        <a:rPr lang="ja-JP" altLang="en-US" sz="1051" kern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</a:rPr>
                        <a:t>電力供給</a:t>
                      </a:r>
                    </a:p>
                  </p:txBody>
                </p:sp>
              </p:grpSp>
              <p:sp>
                <p:nvSpPr>
                  <p:cNvPr id="97" name="下カーブ矢印 96"/>
                  <p:cNvSpPr/>
                  <p:nvPr/>
                </p:nvSpPr>
                <p:spPr>
                  <a:xfrm>
                    <a:off x="2216696" y="4337459"/>
                    <a:ext cx="1202604" cy="696470"/>
                  </a:xfrm>
                  <a:prstGeom prst="curvedDownArrow">
                    <a:avLst/>
                  </a:prstGeom>
                  <a:solidFill>
                    <a:srgbClr val="00FF00"/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ja-JP" altLang="en-US" sz="2799">
                      <a:solidFill>
                        <a:prstClr val="black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</p:txBody>
              </p:sp>
            </p:grpSp>
            <p:sp>
              <p:nvSpPr>
                <p:cNvPr id="92" name="角丸四角形 91"/>
                <p:cNvSpPr/>
                <p:nvPr/>
              </p:nvSpPr>
              <p:spPr>
                <a:xfrm>
                  <a:off x="3913072" y="6008989"/>
                  <a:ext cx="464525" cy="247634"/>
                </a:xfrm>
                <a:prstGeom prst="roundRect">
                  <a:avLst/>
                </a:prstGeom>
                <a:solidFill>
                  <a:srgbClr val="E6E108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ja-JP" altLang="en-US" sz="1000" dirty="0">
                      <a:solidFill>
                        <a:prstClr val="black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市民</a:t>
                  </a:r>
                </a:p>
              </p:txBody>
            </p:sp>
            <p:sp>
              <p:nvSpPr>
                <p:cNvPr id="93" name="角丸四角形 92"/>
                <p:cNvSpPr/>
                <p:nvPr/>
              </p:nvSpPr>
              <p:spPr>
                <a:xfrm>
                  <a:off x="2966817" y="6008989"/>
                  <a:ext cx="464525" cy="247634"/>
                </a:xfrm>
                <a:prstGeom prst="roundRect">
                  <a:avLst/>
                </a:prstGeom>
                <a:solidFill>
                  <a:srgbClr val="E6E108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ja-JP" altLang="en-US" sz="1000" dirty="0">
                      <a:solidFill>
                        <a:prstClr val="black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銀行</a:t>
                  </a:r>
                </a:p>
              </p:txBody>
            </p:sp>
            <p:sp>
              <p:nvSpPr>
                <p:cNvPr id="94" name="角丸四角形 93"/>
                <p:cNvSpPr/>
                <p:nvPr/>
              </p:nvSpPr>
              <p:spPr>
                <a:xfrm>
                  <a:off x="3441665" y="6008989"/>
                  <a:ext cx="464525" cy="247634"/>
                </a:xfrm>
                <a:prstGeom prst="roundRect">
                  <a:avLst/>
                </a:prstGeom>
                <a:solidFill>
                  <a:srgbClr val="E6E108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ja-JP" altLang="en-US" sz="900" dirty="0">
                      <a:solidFill>
                        <a:prstClr val="black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地元</a:t>
                  </a:r>
                  <a:endParaRPr lang="en-US" altLang="ja-JP" sz="900" dirty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ja-JP" altLang="en-US" sz="900" dirty="0">
                      <a:solidFill>
                        <a:prstClr val="black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企業</a:t>
                  </a:r>
                </a:p>
              </p:txBody>
            </p:sp>
            <p:sp>
              <p:nvSpPr>
                <p:cNvPr id="95" name="角丸四角形 94"/>
                <p:cNvSpPr/>
                <p:nvPr/>
              </p:nvSpPr>
              <p:spPr>
                <a:xfrm>
                  <a:off x="2491970" y="6008989"/>
                  <a:ext cx="462805" cy="247634"/>
                </a:xfrm>
                <a:prstGeom prst="roundRect">
                  <a:avLst/>
                </a:prstGeom>
                <a:solidFill>
                  <a:srgbClr val="E6E108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ja-JP" altLang="en-US" sz="900" dirty="0">
                      <a:solidFill>
                        <a:prstClr val="black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自治体</a:t>
                  </a:r>
                </a:p>
              </p:txBody>
            </p:sp>
          </p:grpSp>
        </p:grpSp>
        <p:sp>
          <p:nvSpPr>
            <p:cNvPr id="107" name="テキスト ボックス 60"/>
            <p:cNvSpPr txBox="1">
              <a:spLocks noChangeArrowheads="1"/>
            </p:cNvSpPr>
            <p:nvPr/>
          </p:nvSpPr>
          <p:spPr bwMode="auto">
            <a:xfrm>
              <a:off x="6182098" y="3617967"/>
              <a:ext cx="382291" cy="1594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prstDash val="dash"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9pPr>
            </a:lstStyle>
            <a:p>
              <a:pPr eaLnBrk="1" hangingPunct="1">
                <a:defRPr/>
              </a:pPr>
              <a:r>
                <a:rPr lang="ja-JP" altLang="en-US" sz="1051" kern="0" dirty="0">
                  <a:solidFill>
                    <a:sysClr val="windowText" lastClr="000000"/>
                  </a:solidFill>
                  <a:latin typeface="メイリオ" panose="020B0604030504040204" pitchFamily="50" charset="-128"/>
                </a:rPr>
                <a:t>学校</a:t>
              </a:r>
            </a:p>
          </p:txBody>
        </p:sp>
        <p:sp>
          <p:nvSpPr>
            <p:cNvPr id="108" name="テキスト ボックス 60"/>
            <p:cNvSpPr txBox="1">
              <a:spLocks noChangeArrowheads="1"/>
            </p:cNvSpPr>
            <p:nvPr/>
          </p:nvSpPr>
          <p:spPr bwMode="auto">
            <a:xfrm>
              <a:off x="7145709" y="3716392"/>
              <a:ext cx="382291" cy="1594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prstDash val="dash"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9pPr>
            </a:lstStyle>
            <a:p>
              <a:pPr eaLnBrk="1" hangingPunct="1">
                <a:defRPr/>
              </a:pPr>
              <a:r>
                <a:rPr lang="ja-JP" altLang="en-US" sz="1051" kern="0" dirty="0">
                  <a:solidFill>
                    <a:sysClr val="windowText" lastClr="000000"/>
                  </a:solidFill>
                  <a:latin typeface="メイリオ" panose="020B0604030504040204" pitchFamily="50" charset="-128"/>
                </a:rPr>
                <a:t>病院</a:t>
              </a:r>
            </a:p>
          </p:txBody>
        </p:sp>
        <p:sp>
          <p:nvSpPr>
            <p:cNvPr id="109" name="テキスト ボックス 60"/>
            <p:cNvSpPr txBox="1">
              <a:spLocks noChangeArrowheads="1"/>
            </p:cNvSpPr>
            <p:nvPr/>
          </p:nvSpPr>
          <p:spPr bwMode="auto">
            <a:xfrm>
              <a:off x="6613898" y="4049767"/>
              <a:ext cx="382291" cy="1594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prstDash val="dash"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9pPr>
            </a:lstStyle>
            <a:p>
              <a:pPr eaLnBrk="1" hangingPunct="1">
                <a:defRPr/>
              </a:pPr>
              <a:r>
                <a:rPr lang="ja-JP" altLang="en-US" sz="1051" kern="0" dirty="0">
                  <a:solidFill>
                    <a:sysClr val="windowText" lastClr="000000"/>
                  </a:solidFill>
                  <a:latin typeface="メイリオ" panose="020B0604030504040204" pitchFamily="50" charset="-128"/>
                </a:rPr>
                <a:t>家庭</a:t>
              </a:r>
            </a:p>
          </p:txBody>
        </p:sp>
        <p:sp>
          <p:nvSpPr>
            <p:cNvPr id="110" name="テキスト ボックス 60"/>
            <p:cNvSpPr txBox="1">
              <a:spLocks noChangeArrowheads="1"/>
            </p:cNvSpPr>
            <p:nvPr/>
          </p:nvSpPr>
          <p:spPr bwMode="auto">
            <a:xfrm>
              <a:off x="5716960" y="4414892"/>
              <a:ext cx="609074" cy="1594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prstDash val="dash"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9pPr>
            </a:lstStyle>
            <a:p>
              <a:pPr eaLnBrk="1" hangingPunct="1">
                <a:defRPr/>
              </a:pPr>
              <a:r>
                <a:rPr lang="ja-JP" altLang="en-US" sz="1051" kern="0" dirty="0">
                  <a:solidFill>
                    <a:sysClr val="windowText" lastClr="000000"/>
                  </a:solidFill>
                  <a:latin typeface="メイリオ" panose="020B0604030504040204" pitchFamily="50" charset="-128"/>
                </a:rPr>
                <a:t>福祉施設</a:t>
              </a:r>
            </a:p>
          </p:txBody>
        </p:sp>
        <p:sp>
          <p:nvSpPr>
            <p:cNvPr id="111" name="テキスト ボックス 60"/>
            <p:cNvSpPr txBox="1">
              <a:spLocks noChangeArrowheads="1"/>
            </p:cNvSpPr>
            <p:nvPr/>
          </p:nvSpPr>
          <p:spPr bwMode="auto">
            <a:xfrm>
              <a:off x="7179048" y="4648255"/>
              <a:ext cx="609074" cy="1594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prstDash val="dash"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9pPr>
            </a:lstStyle>
            <a:p>
              <a:pPr eaLnBrk="1" hangingPunct="1">
                <a:defRPr/>
              </a:pPr>
              <a:r>
                <a:rPr lang="ja-JP" altLang="en-US" sz="1051" kern="0" dirty="0">
                  <a:solidFill>
                    <a:sysClr val="windowText" lastClr="000000"/>
                  </a:solidFill>
                  <a:latin typeface="メイリオ" panose="020B0604030504040204" pitchFamily="50" charset="-128"/>
                </a:rPr>
                <a:t>公共施設</a:t>
              </a:r>
            </a:p>
          </p:txBody>
        </p:sp>
        <p:sp>
          <p:nvSpPr>
            <p:cNvPr id="112" name="テキスト ボックス 60"/>
            <p:cNvSpPr txBox="1">
              <a:spLocks noChangeArrowheads="1"/>
            </p:cNvSpPr>
            <p:nvPr/>
          </p:nvSpPr>
          <p:spPr bwMode="auto">
            <a:xfrm>
              <a:off x="6513885" y="4846692"/>
              <a:ext cx="382291" cy="1594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prstDash val="dash"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9pPr>
            </a:lstStyle>
            <a:p>
              <a:pPr eaLnBrk="1" hangingPunct="1">
                <a:defRPr/>
              </a:pPr>
              <a:r>
                <a:rPr lang="ja-JP" altLang="en-US" sz="1051" kern="0" dirty="0">
                  <a:solidFill>
                    <a:sysClr val="windowText" lastClr="000000"/>
                  </a:solidFill>
                  <a:latin typeface="メイリオ" panose="020B0604030504040204" pitchFamily="50" charset="-128"/>
                </a:rPr>
                <a:t>民間</a:t>
              </a:r>
            </a:p>
          </p:txBody>
        </p:sp>
        <p:sp>
          <p:nvSpPr>
            <p:cNvPr id="113" name="上矢印 112"/>
            <p:cNvSpPr/>
            <p:nvPr/>
          </p:nvSpPr>
          <p:spPr>
            <a:xfrm flipH="1">
              <a:off x="4547536" y="4431626"/>
              <a:ext cx="60162" cy="267636"/>
            </a:xfrm>
            <a:prstGeom prst="up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2799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14" name="上矢印 113"/>
            <p:cNvSpPr/>
            <p:nvPr/>
          </p:nvSpPr>
          <p:spPr>
            <a:xfrm>
              <a:off x="4979705" y="4431626"/>
              <a:ext cx="64580" cy="274593"/>
            </a:xfrm>
            <a:prstGeom prst="up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2799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15" name="上矢印 114"/>
            <p:cNvSpPr/>
            <p:nvPr/>
          </p:nvSpPr>
          <p:spPr>
            <a:xfrm>
              <a:off x="5324989" y="4431626"/>
              <a:ext cx="64580" cy="274593"/>
            </a:xfrm>
            <a:prstGeom prst="up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2799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16" name="上矢印 115"/>
            <p:cNvSpPr/>
            <p:nvPr/>
          </p:nvSpPr>
          <p:spPr>
            <a:xfrm>
              <a:off x="4176290" y="4431626"/>
              <a:ext cx="64580" cy="274593"/>
            </a:xfrm>
            <a:prstGeom prst="upArrow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2799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0" y="45714"/>
            <a:ext cx="696689" cy="42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0" name="テキスト ボックス 119"/>
          <p:cNvSpPr txBox="1"/>
          <p:nvPr/>
        </p:nvSpPr>
        <p:spPr>
          <a:xfrm>
            <a:off x="2380193" y="7579534"/>
            <a:ext cx="3021973" cy="553820"/>
          </a:xfrm>
          <a:prstGeom prst="rect">
            <a:avLst/>
          </a:prstGeom>
          <a:solidFill>
            <a:srgbClr val="C6D9F1"/>
          </a:solidFill>
          <a:ln w="12700">
            <a:solidFill>
              <a:schemeClr val="tx1"/>
            </a:solidFill>
          </a:ln>
        </p:spPr>
        <p:txBody>
          <a:bodyPr wrap="none" lIns="66442" rIns="33220">
            <a:spAutoFit/>
          </a:bodyPr>
          <a:lstStyle/>
          <a:p>
            <a:pPr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実施期間：平成</a:t>
            </a:r>
            <a:r>
              <a:rPr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年度～</a:t>
            </a:r>
            <a:r>
              <a:rPr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32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年度（最大</a:t>
            </a:r>
            <a:r>
              <a:rPr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年間）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補助率：</a:t>
            </a:r>
            <a:r>
              <a:rPr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1/3</a:t>
            </a:r>
            <a:r>
              <a:rPr lang="ja-JP" altLang="en-US" sz="1000" b="1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1/2</a:t>
            </a:r>
            <a:r>
              <a:rPr lang="ja-JP" altLang="en-US" sz="1000" b="1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2/3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kumimoji="0" lang="ja-JP" altLang="en-US" sz="1000" b="1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担当課：</a:t>
            </a:r>
            <a:r>
              <a:rPr kumimoji="0" lang="zh-TW" altLang="en-US" sz="1000" b="1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総政</a:t>
            </a:r>
            <a:r>
              <a:rPr kumimoji="0" lang="en-US" altLang="zh-TW" sz="1000" b="1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</a:t>
            </a:r>
            <a:r>
              <a:rPr kumimoji="0" lang="zh-TW" altLang="en-US" sz="1000" b="1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環境計画課 </a:t>
            </a:r>
            <a:r>
              <a:rPr kumimoji="0" lang="ja-JP" altLang="en-US" sz="1000" b="1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0" lang="en-US" altLang="ja-JP" sz="1000" b="1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03-5521-8232</a:t>
            </a:r>
            <a:r>
              <a:rPr kumimoji="0" lang="ja-JP" altLang="en-US" sz="1000" b="1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73798" name="正方形/長方形 6"/>
          <p:cNvSpPr>
            <a:spLocks noChangeArrowheads="1"/>
          </p:cNvSpPr>
          <p:nvPr/>
        </p:nvSpPr>
        <p:spPr bwMode="auto">
          <a:xfrm>
            <a:off x="1051075" y="6963391"/>
            <a:ext cx="4384308" cy="623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defTabSz="843830" eaLnBrk="1" hangingPunct="1"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zh-TW" altLang="en-US" sz="19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lang="en-US" altLang="zh-TW" sz="19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zh-TW" altLang="en-US" sz="19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</a:t>
            </a:r>
            <a:r>
              <a:rPr lang="ja-JP" altLang="en-US" sz="19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予算案</a:t>
            </a:r>
            <a:r>
              <a:rPr lang="en-US" altLang="ja-JP" sz="19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1.0</a:t>
            </a:r>
            <a:r>
              <a:rPr lang="ja-JP" altLang="en-US" sz="1999" dirty="0">
                <a:latin typeface="メイリオ"/>
                <a:ea typeface="メイリオ"/>
              </a:rPr>
              <a:t>億円</a:t>
            </a:r>
            <a:endParaRPr lang="en-US" altLang="ja-JP" sz="1999" dirty="0">
              <a:latin typeface="メイリオ"/>
              <a:ea typeface="メイリオ"/>
            </a:endParaRPr>
          </a:p>
          <a:p>
            <a:pPr algn="r" defTabSz="843830" eaLnBrk="1" hangingPunct="1"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ja-JP" altLang="en-US" sz="1200" dirty="0">
                <a:latin typeface="メイリオ"/>
                <a:ea typeface="メイリオ"/>
              </a:rPr>
              <a:t>（平成</a:t>
            </a:r>
            <a:r>
              <a:rPr lang="en-US" altLang="ja-JP" sz="1200" dirty="0">
                <a:latin typeface="メイリオ"/>
                <a:ea typeface="メイリオ"/>
              </a:rPr>
              <a:t>30</a:t>
            </a:r>
            <a:r>
              <a:rPr lang="ja-JP" altLang="en-US" sz="1200" dirty="0">
                <a:latin typeface="メイリオ"/>
                <a:ea typeface="メイリオ"/>
              </a:rPr>
              <a:t>年度からの新規事業）</a:t>
            </a:r>
            <a:endParaRPr lang="en-US" altLang="ja-JP" sz="1200" dirty="0">
              <a:latin typeface="メイリオ"/>
              <a:ea typeface="メイリオ"/>
            </a:endParaRPr>
          </a:p>
        </p:txBody>
      </p:sp>
      <p:sp>
        <p:nvSpPr>
          <p:cNvPr id="118" name="正方形/長方形 6"/>
          <p:cNvSpPr>
            <a:spLocks noChangeArrowheads="1"/>
          </p:cNvSpPr>
          <p:nvPr/>
        </p:nvSpPr>
        <p:spPr bwMode="auto">
          <a:xfrm>
            <a:off x="856726" y="73766"/>
            <a:ext cx="7665907" cy="461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3830" eaLnBrk="1" hangingPunct="1"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ja-JP" altLang="en-US" sz="2399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地域低炭素化推進事業体設置モデル事業</a:t>
            </a:r>
          </a:p>
        </p:txBody>
      </p:sp>
      <p:sp>
        <p:nvSpPr>
          <p:cNvPr id="119" name="テキスト ボックス 60"/>
          <p:cNvSpPr txBox="1">
            <a:spLocks noChangeArrowheads="1"/>
          </p:cNvSpPr>
          <p:nvPr/>
        </p:nvSpPr>
        <p:spPr bwMode="auto">
          <a:xfrm>
            <a:off x="4447518" y="5854602"/>
            <a:ext cx="453824" cy="25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051" kern="0" dirty="0">
                <a:solidFill>
                  <a:sysClr val="windowText" lastClr="000000"/>
                </a:solidFill>
                <a:latin typeface="メイリオ" panose="020B0604030504040204" pitchFamily="50" charset="-128"/>
              </a:rPr>
              <a:t>出資</a:t>
            </a:r>
          </a:p>
        </p:txBody>
      </p:sp>
      <p:sp>
        <p:nvSpPr>
          <p:cNvPr id="105" name="事業番号"/>
          <p:cNvSpPr/>
          <p:nvPr/>
        </p:nvSpPr>
        <p:spPr>
          <a:xfrm>
            <a:off x="964785" y="488654"/>
            <a:ext cx="1825539" cy="33651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施策番号：</a:t>
            </a:r>
            <a:r>
              <a:rPr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37</a:t>
            </a:r>
            <a:endParaRPr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3" name="ページ番号"/>
          <p:cNvSpPr>
            <a:spLocks noGrp="1"/>
          </p:cNvSpPr>
          <p:nvPr>
            <p:ph type="sldNum" sz="quarter" idx="12"/>
          </p:nvPr>
        </p:nvSpPr>
        <p:spPr>
          <a:xfrm>
            <a:off x="9218232" y="6522208"/>
            <a:ext cx="629798" cy="370681"/>
          </a:xfrm>
        </p:spPr>
        <p:txBody>
          <a:bodyPr/>
          <a:lstStyle/>
          <a:p>
            <a:pPr algn="ctr">
              <a:defRPr/>
            </a:pPr>
            <a:r>
              <a:rPr lang="en-US" altLang="ja-JP" sz="1799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endParaRPr lang="ja-JP" altLang="en-US" sz="1799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1" name="正方形/長方形 6"/>
          <p:cNvSpPr>
            <a:spLocks noChangeArrowheads="1"/>
          </p:cNvSpPr>
          <p:nvPr/>
        </p:nvSpPr>
        <p:spPr bwMode="auto">
          <a:xfrm>
            <a:off x="4591487" y="657434"/>
            <a:ext cx="5686809" cy="899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3830" eaLnBrk="1" hangingPunct="1">
              <a:lnSpc>
                <a:spcPts val="1999"/>
              </a:lnSpc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zh-TW" altLang="en-US" sz="19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lang="en-US" altLang="zh-TW" sz="19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zh-TW" altLang="en-US" sz="19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</a:t>
            </a:r>
            <a:r>
              <a:rPr lang="ja-JP" altLang="en-US" sz="19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予算案</a:t>
            </a:r>
            <a:r>
              <a:rPr lang="en-US" altLang="ja-JP" sz="1999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1.0</a:t>
            </a:r>
            <a:r>
              <a:rPr lang="ja-JP" altLang="en-US" sz="1999" dirty="0">
                <a:latin typeface="メイリオ"/>
                <a:ea typeface="メイリオ"/>
              </a:rPr>
              <a:t>億円</a:t>
            </a:r>
            <a:r>
              <a:rPr lang="ja-JP" altLang="en-US" sz="1200" dirty="0">
                <a:latin typeface="メイリオ"/>
                <a:ea typeface="メイリオ"/>
              </a:rPr>
              <a:t>（平成</a:t>
            </a:r>
            <a:r>
              <a:rPr lang="en-US" altLang="ja-JP" sz="1200" dirty="0">
                <a:latin typeface="メイリオ"/>
                <a:ea typeface="メイリオ"/>
              </a:rPr>
              <a:t>30</a:t>
            </a:r>
            <a:r>
              <a:rPr lang="ja-JP" altLang="en-US" sz="1200" dirty="0">
                <a:latin typeface="メイリオ"/>
                <a:ea typeface="メイリオ"/>
              </a:rPr>
              <a:t>年度からの新規事業）</a:t>
            </a:r>
            <a:endParaRPr lang="en-US" altLang="ja-JP" sz="1200" dirty="0">
              <a:latin typeface="メイリオ"/>
              <a:ea typeface="メイリオ"/>
            </a:endParaRPr>
          </a:p>
          <a:p>
            <a:pPr defTabSz="843809" eaLnBrk="1" hangingPunct="1">
              <a:lnSpc>
                <a:spcPts val="1999"/>
              </a:lnSpc>
              <a:spcBef>
                <a:spcPct val="0"/>
              </a:spcBef>
              <a:buNone/>
              <a:defRPr/>
            </a:pPr>
            <a:r>
              <a:rPr kumimoji="0" lang="zh-TW" altLang="en-US" sz="1999" kern="0" dirty="0">
                <a:solidFill>
                  <a:srgbClr val="000000"/>
                </a:solidFill>
                <a:latin typeface="メイリオ"/>
                <a:ea typeface="メイリオ"/>
                <a:sym typeface="Wingdings" panose="05000000000000000000" pitchFamily="2" charset="2"/>
              </a:rPr>
              <a:t>実施期間：</a:t>
            </a:r>
            <a:r>
              <a:rPr lang="ja-JP" altLang="en-US" sz="19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9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9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年度～</a:t>
            </a:r>
            <a:r>
              <a:rPr lang="en-US" altLang="ja-JP" sz="19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32</a:t>
            </a:r>
            <a:r>
              <a:rPr lang="ja-JP" altLang="en-US" sz="19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年度（最大</a:t>
            </a:r>
            <a:r>
              <a:rPr lang="en-US" altLang="ja-JP" sz="19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9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年間）</a:t>
            </a:r>
            <a:endParaRPr kumimoji="0" lang="zh-TW" altLang="en-US" sz="1999" kern="0" dirty="0">
              <a:solidFill>
                <a:srgbClr val="000000"/>
              </a:solidFill>
              <a:latin typeface="メイリオ"/>
              <a:ea typeface="メイリオ"/>
              <a:sym typeface="Wingdings" panose="05000000000000000000" pitchFamily="2" charset="2"/>
            </a:endParaRPr>
          </a:p>
          <a:p>
            <a:pPr eaLnBrk="1" hangingPunct="1">
              <a:lnSpc>
                <a:spcPts val="1999"/>
              </a:lnSpc>
              <a:spcBef>
                <a:spcPct val="0"/>
              </a:spcBef>
              <a:buNone/>
            </a:pPr>
            <a:r>
              <a:rPr lang="ja-JP" altLang="en-US" sz="1999" dirty="0">
                <a:solidFill>
                  <a:prstClr val="black"/>
                </a:solidFill>
                <a:latin typeface="メイリオ"/>
                <a:ea typeface="メイリオ"/>
                <a:cs typeface="Meiryo UI" pitchFamily="50" charset="-128"/>
              </a:rPr>
              <a:t>担当課：</a:t>
            </a:r>
            <a:r>
              <a:rPr lang="ja-JP" altLang="ja-JP" sz="19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大臣官房環境計画課</a:t>
            </a:r>
            <a:r>
              <a:rPr kumimoji="0" lang="ja-JP" altLang="en-US" sz="1200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0" lang="en-US" altLang="ja-JP" sz="1200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03-5521-8232</a:t>
            </a:r>
            <a:r>
              <a:rPr kumimoji="0" lang="ja-JP" altLang="en-US" sz="1200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8694703" y="73739"/>
            <a:ext cx="1129289" cy="315490"/>
          </a:xfrm>
          <a:prstGeom prst="rect">
            <a:avLst/>
          </a:prstGeom>
          <a:gradFill>
            <a:gsLst>
              <a:gs pos="0">
                <a:srgbClr val="BCBCBC"/>
              </a:gs>
              <a:gs pos="35000">
                <a:srgbClr val="D0D0D0"/>
              </a:gs>
              <a:gs pos="100000">
                <a:srgbClr val="EDEDED"/>
              </a:gs>
            </a:gsLst>
            <a:lin ang="16200000" scaled="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defTabSz="844061"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補助</a:t>
            </a:r>
          </a:p>
        </p:txBody>
      </p:sp>
    </p:spTree>
    <p:extLst>
      <p:ext uri="{BB962C8B-B14F-4D97-AF65-F5344CB8AC3E}">
        <p14:creationId xmlns:p14="http://schemas.microsoft.com/office/powerpoint/2010/main" val="1920489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/>
          <p:cNvSpPr txBox="1"/>
          <p:nvPr/>
        </p:nvSpPr>
        <p:spPr>
          <a:xfrm>
            <a:off x="380879" y="10057"/>
            <a:ext cx="9362162" cy="461517"/>
          </a:xfrm>
          <a:prstGeom prst="rect">
            <a:avLst/>
          </a:prstGeom>
          <a:noFill/>
          <a:effectLst/>
        </p:spPr>
        <p:txBody>
          <a:bodyPr wrap="square" rtlCol="0" anchor="ctr" anchorCtr="0">
            <a:spAutoFit/>
          </a:bodyPr>
          <a:lstStyle/>
          <a:p>
            <a:pPr algn="ctr">
              <a:defRPr/>
            </a:pPr>
            <a:r>
              <a:rPr lang="zh-TW" altLang="en-US" sz="2399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地域低炭素化事業体</a:t>
            </a:r>
            <a:r>
              <a:rPr lang="ja-JP" altLang="en-US" sz="2399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の類型（例：地域エネルギー会社設立の場合）</a:t>
            </a:r>
            <a:endParaRPr lang="ja-JP" altLang="en-US" sz="2399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四角形: 角を丸くする 5"/>
          <p:cNvSpPr/>
          <p:nvPr/>
        </p:nvSpPr>
        <p:spPr bwMode="auto">
          <a:xfrm>
            <a:off x="849859" y="4259686"/>
            <a:ext cx="1968193" cy="1400847"/>
          </a:xfrm>
          <a:prstGeom prst="roundRect">
            <a:avLst>
              <a:gd name="adj" fmla="val 1799"/>
            </a:avLst>
          </a:prstGeom>
          <a:solidFill>
            <a:srgbClr val="FFE6E5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1" tIns="45705" rIns="91411" bIns="45705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4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43117" y="4395495"/>
            <a:ext cx="1781692" cy="367822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lIns="35988" tIns="35988" rIns="35988" bIns="35988" rtlCol="0" anchor="ctr">
            <a:noAutofit/>
          </a:bodyPr>
          <a:lstStyle>
            <a:defPPr>
              <a:defRPr lang="ja-JP"/>
            </a:defPPr>
            <a:lvl1pPr>
              <a:defRPr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sz="1400" dirty="0"/>
              <a:t>地域エネルギー会社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43117" y="5007679"/>
            <a:ext cx="1781692" cy="5329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lIns="35988" tIns="35988" rIns="35988" bIns="35988" rtlCol="0" anchor="ctr">
            <a:noAutofit/>
          </a:bodyPr>
          <a:lstStyle>
            <a:defPPr>
              <a:defRPr lang="ja-JP"/>
            </a:defPPr>
            <a:lvl1pPr>
              <a:defRPr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sz="1200" dirty="0"/>
              <a:t>・ＥＭＳ運用管理</a:t>
            </a:r>
            <a:endParaRPr lang="en-US" altLang="ja-JP" sz="1200" dirty="0"/>
          </a:p>
          <a:p>
            <a:r>
              <a:rPr lang="ja-JP" altLang="en-US" sz="1200" dirty="0"/>
              <a:t>・需給管理（外部</a:t>
            </a:r>
            <a:r>
              <a:rPr lang="en-US" altLang="ja-JP" sz="1200" dirty="0"/>
              <a:t>PPS</a:t>
            </a:r>
            <a:r>
              <a:rPr lang="ja-JP" altLang="en-US" sz="1200" dirty="0"/>
              <a:t>等）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72392" y="3551185"/>
            <a:ext cx="999272" cy="309728"/>
          </a:xfrm>
          <a:prstGeom prst="rect">
            <a:avLst/>
          </a:prstGeom>
          <a:solidFill>
            <a:srgbClr val="00B0F0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lIns="35988" tIns="35988" rIns="35988" bIns="35988" rtlCol="0" anchor="ctr">
            <a:noAutofit/>
          </a:bodyPr>
          <a:lstStyle>
            <a:defPPr>
              <a:defRPr lang="ja-JP"/>
            </a:defPPr>
            <a:lvl1pPr>
              <a:defRPr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ja-JP" altLang="en-US" dirty="0"/>
              <a:t>地元企業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329484" y="3551187"/>
            <a:ext cx="999272" cy="309728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lIns="35988" tIns="35988" rIns="35988" bIns="35988" rtlCol="0" anchor="ctr">
            <a:noAutofit/>
          </a:bodyPr>
          <a:lstStyle>
            <a:defPPr>
              <a:defRPr lang="ja-JP"/>
            </a:defPPr>
            <a:lvl1pPr>
              <a:defRPr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ja-JP" altLang="en-US" dirty="0"/>
              <a:t>自治体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359955" y="3551187"/>
            <a:ext cx="999272" cy="309728"/>
          </a:xfrm>
          <a:prstGeom prst="rect">
            <a:avLst/>
          </a:prstGeom>
          <a:solidFill>
            <a:srgbClr val="DCE6F2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lIns="35988" tIns="35988" rIns="35988" bIns="35988" rtlCol="0" anchor="ctr">
            <a:noAutofit/>
          </a:bodyPr>
          <a:lstStyle>
            <a:defPPr>
              <a:defRPr lang="ja-JP"/>
            </a:defPPr>
            <a:lvl1pPr>
              <a:defRPr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ja-JP" altLang="en-US" dirty="0"/>
              <a:t>金融機関</a:t>
            </a:r>
          </a:p>
        </p:txBody>
      </p:sp>
      <p:sp>
        <p:nvSpPr>
          <p:cNvPr id="27" name="矢印: 下 11"/>
          <p:cNvSpPr/>
          <p:nvPr/>
        </p:nvSpPr>
        <p:spPr bwMode="auto">
          <a:xfrm>
            <a:off x="1694372" y="4792642"/>
            <a:ext cx="253270" cy="231342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1" tIns="45705" rIns="91411" bIns="45705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4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8" name="直線矢印コネクタ 27"/>
          <p:cNvCxnSpPr>
            <a:stCxn id="24" idx="2"/>
          </p:cNvCxnSpPr>
          <p:nvPr/>
        </p:nvCxnSpPr>
        <p:spPr bwMode="auto">
          <a:xfrm>
            <a:off x="772035" y="3860909"/>
            <a:ext cx="706205" cy="359885"/>
          </a:xfrm>
          <a:prstGeom prst="straightConnector1">
            <a:avLst/>
          </a:prstGeom>
          <a:solidFill>
            <a:srgbClr val="E6F4F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直線矢印コネクタ 28"/>
          <p:cNvCxnSpPr>
            <a:stCxn id="25" idx="2"/>
          </p:cNvCxnSpPr>
          <p:nvPr/>
        </p:nvCxnSpPr>
        <p:spPr bwMode="auto">
          <a:xfrm flipH="1">
            <a:off x="1821001" y="3860909"/>
            <a:ext cx="0" cy="359885"/>
          </a:xfrm>
          <a:prstGeom prst="straightConnector1">
            <a:avLst/>
          </a:prstGeom>
          <a:solidFill>
            <a:srgbClr val="E6F4F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矢印コネクタ 29"/>
          <p:cNvCxnSpPr>
            <a:stCxn id="26" idx="2"/>
          </p:cNvCxnSpPr>
          <p:nvPr/>
        </p:nvCxnSpPr>
        <p:spPr bwMode="auto">
          <a:xfrm flipH="1">
            <a:off x="2051584" y="3860915"/>
            <a:ext cx="808014" cy="358024"/>
          </a:xfrm>
          <a:prstGeom prst="straightConnector1">
            <a:avLst/>
          </a:prstGeom>
          <a:solidFill>
            <a:srgbClr val="E6F4F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テキスト ボックス 30"/>
          <p:cNvSpPr txBox="1"/>
          <p:nvPr/>
        </p:nvSpPr>
        <p:spPr>
          <a:xfrm>
            <a:off x="503867" y="3959837"/>
            <a:ext cx="492285" cy="2769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出資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795691" y="3959837"/>
            <a:ext cx="492285" cy="2769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1200" b="1" u="sng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出資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728379" y="3959837"/>
            <a:ext cx="492285" cy="2769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融資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896644" y="4767044"/>
            <a:ext cx="1415318" cy="2769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必要に応じて委託</a:t>
            </a:r>
          </a:p>
        </p:txBody>
      </p:sp>
      <p:sp>
        <p:nvSpPr>
          <p:cNvPr id="35" name="四角形: 角を丸くする 19"/>
          <p:cNvSpPr/>
          <p:nvPr/>
        </p:nvSpPr>
        <p:spPr bwMode="auto">
          <a:xfrm>
            <a:off x="3988242" y="4259686"/>
            <a:ext cx="1968193" cy="1400847"/>
          </a:xfrm>
          <a:prstGeom prst="roundRect">
            <a:avLst>
              <a:gd name="adj" fmla="val 1799"/>
            </a:avLst>
          </a:prstGeom>
          <a:solidFill>
            <a:srgbClr val="FFE6E5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1" tIns="45705" rIns="91411" bIns="45705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4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081499" y="4395495"/>
            <a:ext cx="1781692" cy="367822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lIns="35988" tIns="35988" rIns="35988" bIns="35988" rtlCol="0" anchor="ctr">
            <a:noAutofit/>
          </a:bodyPr>
          <a:lstStyle>
            <a:defPPr>
              <a:defRPr lang="ja-JP"/>
            </a:defPPr>
            <a:lvl1pPr>
              <a:defRPr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sz="1400" dirty="0"/>
              <a:t>地域エネルギー会社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081499" y="5007679"/>
            <a:ext cx="1781692" cy="5329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lIns="35988" tIns="35988" rIns="35988" bIns="35988" rtlCol="0" anchor="ctr">
            <a:noAutofit/>
          </a:bodyPr>
          <a:lstStyle>
            <a:defPPr>
              <a:defRPr lang="ja-JP"/>
            </a:defPPr>
            <a:lvl1pPr>
              <a:defRPr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sz="1200" dirty="0"/>
              <a:t>・ＥＭＳ運用管理</a:t>
            </a:r>
            <a:endParaRPr lang="en-US" altLang="ja-JP" sz="1200" dirty="0"/>
          </a:p>
          <a:p>
            <a:r>
              <a:rPr lang="ja-JP" altLang="en-US" sz="1200" dirty="0"/>
              <a:t>・需給管理（外部</a:t>
            </a:r>
            <a:r>
              <a:rPr lang="en-US" altLang="ja-JP" sz="1200" dirty="0"/>
              <a:t>PPS</a:t>
            </a:r>
            <a:r>
              <a:rPr lang="ja-JP" altLang="en-US" sz="1200" dirty="0"/>
              <a:t>等）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511713" y="3549222"/>
            <a:ext cx="999272" cy="309728"/>
          </a:xfrm>
          <a:prstGeom prst="rect">
            <a:avLst/>
          </a:prstGeom>
          <a:solidFill>
            <a:srgbClr val="00B0F0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lIns="35988" tIns="35988" rIns="35988" bIns="35988" rtlCol="0" anchor="ctr">
            <a:noAutofit/>
          </a:bodyPr>
          <a:lstStyle>
            <a:defPPr>
              <a:defRPr lang="ja-JP"/>
            </a:defPPr>
            <a:lvl1pPr>
              <a:defRPr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ja-JP" altLang="en-US" dirty="0"/>
              <a:t>地元企業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535808" y="3549222"/>
            <a:ext cx="999272" cy="309728"/>
          </a:xfrm>
          <a:prstGeom prst="rect">
            <a:avLst/>
          </a:prstGeom>
          <a:solidFill>
            <a:srgbClr val="DCE6F2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lIns="35988" tIns="35988" rIns="35988" bIns="35988" rtlCol="0" anchor="ctr">
            <a:noAutofit/>
          </a:bodyPr>
          <a:lstStyle>
            <a:defPPr>
              <a:defRPr lang="ja-JP"/>
            </a:defPPr>
            <a:lvl1pPr>
              <a:defRPr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ja-JP" altLang="en-US" dirty="0"/>
              <a:t>金融機関</a:t>
            </a:r>
          </a:p>
        </p:txBody>
      </p:sp>
      <p:sp>
        <p:nvSpPr>
          <p:cNvPr id="46" name="矢印: 下 25"/>
          <p:cNvSpPr/>
          <p:nvPr/>
        </p:nvSpPr>
        <p:spPr bwMode="auto">
          <a:xfrm>
            <a:off x="4832754" y="4792642"/>
            <a:ext cx="253270" cy="231342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1" tIns="45705" rIns="91411" bIns="45705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4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48" name="直線矢印コネクタ 47"/>
          <p:cNvCxnSpPr>
            <a:stCxn id="42" idx="2"/>
          </p:cNvCxnSpPr>
          <p:nvPr/>
        </p:nvCxnSpPr>
        <p:spPr bwMode="auto">
          <a:xfrm>
            <a:off x="4011357" y="3858943"/>
            <a:ext cx="520814" cy="359885"/>
          </a:xfrm>
          <a:prstGeom prst="straightConnector1">
            <a:avLst/>
          </a:prstGeom>
          <a:solidFill>
            <a:srgbClr val="E6F4F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直線矢印コネクタ 53"/>
          <p:cNvCxnSpPr>
            <a:stCxn id="44" idx="2"/>
          </p:cNvCxnSpPr>
          <p:nvPr/>
        </p:nvCxnSpPr>
        <p:spPr bwMode="auto">
          <a:xfrm flipH="1">
            <a:off x="5413316" y="3858949"/>
            <a:ext cx="622129" cy="358024"/>
          </a:xfrm>
          <a:prstGeom prst="straightConnector1">
            <a:avLst/>
          </a:prstGeom>
          <a:solidFill>
            <a:srgbClr val="E6F4F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テキスト ボックス 54"/>
          <p:cNvSpPr txBox="1"/>
          <p:nvPr/>
        </p:nvSpPr>
        <p:spPr>
          <a:xfrm>
            <a:off x="3799529" y="3959837"/>
            <a:ext cx="492285" cy="2769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出資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866762" y="3959837"/>
            <a:ext cx="492285" cy="2769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融資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035026" y="4767044"/>
            <a:ext cx="1415318" cy="2769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必要に応じて委託</a:t>
            </a:r>
          </a:p>
        </p:txBody>
      </p:sp>
      <p:sp>
        <p:nvSpPr>
          <p:cNvPr id="58" name="四角形: 角を丸くする 33"/>
          <p:cNvSpPr/>
          <p:nvPr/>
        </p:nvSpPr>
        <p:spPr bwMode="auto">
          <a:xfrm>
            <a:off x="7219346" y="4259686"/>
            <a:ext cx="1968193" cy="1400847"/>
          </a:xfrm>
          <a:prstGeom prst="roundRect">
            <a:avLst>
              <a:gd name="adj" fmla="val 1799"/>
            </a:avLst>
          </a:prstGeom>
          <a:solidFill>
            <a:srgbClr val="FFE6E5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1" tIns="45705" rIns="91411" bIns="45705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4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312603" y="4395495"/>
            <a:ext cx="1781692" cy="367822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lIns="35988" tIns="35988" rIns="35988" bIns="35988" rtlCol="0" anchor="ctr">
            <a:noAutofit/>
          </a:bodyPr>
          <a:lstStyle>
            <a:defPPr>
              <a:defRPr lang="ja-JP"/>
            </a:defPPr>
            <a:lvl1pPr>
              <a:defRPr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sz="1400" dirty="0"/>
              <a:t>地域エネルギー会社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7312603" y="5007679"/>
            <a:ext cx="1781692" cy="5329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lIns="35988" tIns="35988" rIns="35988" bIns="35988" rtlCol="0" anchor="ctr">
            <a:noAutofit/>
          </a:bodyPr>
          <a:lstStyle>
            <a:defPPr>
              <a:defRPr lang="ja-JP"/>
            </a:defPPr>
            <a:lvl1pPr>
              <a:defRPr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sz="1200" dirty="0"/>
              <a:t>・ＥＭＳ運用管理</a:t>
            </a:r>
            <a:endParaRPr lang="en-US" altLang="ja-JP" sz="1200" dirty="0"/>
          </a:p>
          <a:p>
            <a:r>
              <a:rPr lang="ja-JP" altLang="en-US" sz="1200" dirty="0"/>
              <a:t>・需給管理（電力会社等）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6607065" y="3528889"/>
            <a:ext cx="999272" cy="309728"/>
          </a:xfrm>
          <a:prstGeom prst="rect">
            <a:avLst/>
          </a:prstGeom>
          <a:solidFill>
            <a:srgbClr val="00B0F0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lIns="35988" tIns="35988" rIns="35988" bIns="35988" rtlCol="0" anchor="ctr">
            <a:noAutofit/>
          </a:bodyPr>
          <a:lstStyle>
            <a:defPPr>
              <a:defRPr lang="ja-JP"/>
            </a:defPPr>
            <a:lvl1pPr>
              <a:defRPr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ja-JP" altLang="en-US" dirty="0"/>
              <a:t>地元企業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607065" y="2925106"/>
            <a:ext cx="999272" cy="503838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lIns="35988" tIns="35988" rIns="35988" bIns="35988" rtlCol="0" anchor="ctr">
            <a:noAutofit/>
          </a:bodyPr>
          <a:lstStyle>
            <a:defPPr>
              <a:defRPr lang="ja-JP"/>
            </a:defPPr>
            <a:lvl1pPr>
              <a:defRPr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ja-JP" altLang="en-US" dirty="0"/>
              <a:t>外部企業</a:t>
            </a:r>
            <a:endParaRPr lang="en-US" altLang="ja-JP" dirty="0"/>
          </a:p>
          <a:p>
            <a:pPr algn="ctr"/>
            <a:r>
              <a:rPr lang="ja-JP" altLang="en-US" sz="1400" dirty="0"/>
              <a:t>（電力等）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8847115" y="3528889"/>
            <a:ext cx="999272" cy="309728"/>
          </a:xfrm>
          <a:prstGeom prst="rect">
            <a:avLst/>
          </a:prstGeom>
          <a:solidFill>
            <a:srgbClr val="DCE6F2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lIns="35988" tIns="35988" rIns="35988" bIns="35988" rtlCol="0" anchor="ctr">
            <a:noAutofit/>
          </a:bodyPr>
          <a:lstStyle>
            <a:defPPr>
              <a:defRPr lang="ja-JP"/>
            </a:defPPr>
            <a:lvl1pPr>
              <a:defRPr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ja-JP" altLang="en-US" dirty="0"/>
              <a:t>金融機関</a:t>
            </a:r>
          </a:p>
        </p:txBody>
      </p:sp>
      <p:sp>
        <p:nvSpPr>
          <p:cNvPr id="64" name="矢印: 下 39"/>
          <p:cNvSpPr/>
          <p:nvPr/>
        </p:nvSpPr>
        <p:spPr bwMode="auto">
          <a:xfrm>
            <a:off x="8063859" y="4792642"/>
            <a:ext cx="253270" cy="231342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1" tIns="45705" rIns="91411" bIns="45705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4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65" name="直線矢印コネクタ 64"/>
          <p:cNvCxnSpPr>
            <a:stCxn id="61" idx="2"/>
          </p:cNvCxnSpPr>
          <p:nvPr/>
        </p:nvCxnSpPr>
        <p:spPr bwMode="auto">
          <a:xfrm>
            <a:off x="7106701" y="3838611"/>
            <a:ext cx="741018" cy="359885"/>
          </a:xfrm>
          <a:prstGeom prst="straightConnector1">
            <a:avLst/>
          </a:prstGeom>
          <a:solidFill>
            <a:srgbClr val="E6F4F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直線矢印コネクタ 65"/>
          <p:cNvCxnSpPr>
            <a:stCxn id="62" idx="3"/>
          </p:cNvCxnSpPr>
          <p:nvPr/>
        </p:nvCxnSpPr>
        <p:spPr bwMode="auto">
          <a:xfrm>
            <a:off x="7606342" y="3177026"/>
            <a:ext cx="584152" cy="1028802"/>
          </a:xfrm>
          <a:prstGeom prst="straightConnector1">
            <a:avLst/>
          </a:prstGeom>
          <a:solidFill>
            <a:srgbClr val="E6F4F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直線矢印コネクタ 66"/>
          <p:cNvCxnSpPr>
            <a:stCxn id="63" idx="2"/>
          </p:cNvCxnSpPr>
          <p:nvPr/>
        </p:nvCxnSpPr>
        <p:spPr bwMode="auto">
          <a:xfrm flipH="1">
            <a:off x="8501566" y="3838615"/>
            <a:ext cx="845185" cy="358024"/>
          </a:xfrm>
          <a:prstGeom prst="straightConnector1">
            <a:avLst/>
          </a:prstGeom>
          <a:solidFill>
            <a:srgbClr val="E6F4F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テキスト ボックス 67"/>
          <p:cNvSpPr txBox="1"/>
          <p:nvPr/>
        </p:nvSpPr>
        <p:spPr>
          <a:xfrm>
            <a:off x="6860564" y="3959837"/>
            <a:ext cx="492285" cy="2769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出資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7686847" y="3296067"/>
            <a:ext cx="492285" cy="2769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出資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9097866" y="3959837"/>
            <a:ext cx="492285" cy="2769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融資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8266137" y="4767044"/>
            <a:ext cx="492285" cy="2769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委託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920264" y="2815036"/>
            <a:ext cx="1781692" cy="367822"/>
          </a:xfrm>
          <a:prstGeom prst="rect">
            <a:avLst/>
          </a:prstGeom>
          <a:noFill/>
          <a:ln>
            <a:noFill/>
          </a:ln>
        </p:spPr>
        <p:txBody>
          <a:bodyPr wrap="none" lIns="35988" tIns="35988" rIns="35988" bIns="35988" rtlCol="0" anchor="ctr">
            <a:noAutofit/>
          </a:bodyPr>
          <a:lstStyle>
            <a:defPPr>
              <a:defRPr lang="ja-JP"/>
            </a:defPPr>
            <a:lvl1pPr>
              <a:defRPr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ja-JP" altLang="en-US" sz="1999" b="1" dirty="0"/>
              <a:t>官民連携型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105532" y="2815036"/>
            <a:ext cx="1781692" cy="367822"/>
          </a:xfrm>
          <a:prstGeom prst="rect">
            <a:avLst/>
          </a:prstGeom>
          <a:noFill/>
          <a:ln>
            <a:noFill/>
          </a:ln>
        </p:spPr>
        <p:txBody>
          <a:bodyPr wrap="none" lIns="35988" tIns="35988" rIns="35988" bIns="35988" rtlCol="0" anchor="ctr">
            <a:noAutofit/>
          </a:bodyPr>
          <a:lstStyle>
            <a:defPPr>
              <a:defRPr lang="ja-JP"/>
            </a:defPPr>
            <a:lvl1pPr>
              <a:defRPr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ja-JP" altLang="en-US" sz="1999" b="1" dirty="0"/>
              <a:t>地域主導型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7398907" y="2815036"/>
            <a:ext cx="1781692" cy="367822"/>
          </a:xfrm>
          <a:prstGeom prst="rect">
            <a:avLst/>
          </a:prstGeom>
          <a:noFill/>
          <a:ln>
            <a:noFill/>
          </a:ln>
        </p:spPr>
        <p:txBody>
          <a:bodyPr wrap="none" lIns="35988" tIns="35988" rIns="35988" bIns="35988" rtlCol="0" anchor="ctr">
            <a:noAutofit/>
          </a:bodyPr>
          <a:lstStyle>
            <a:defPPr>
              <a:defRPr lang="ja-JP"/>
            </a:defPPr>
            <a:lvl1pPr>
              <a:defRPr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ja-JP" altLang="en-US" sz="1999" b="1" dirty="0"/>
              <a:t>外部協力型</a:t>
            </a:r>
          </a:p>
        </p:txBody>
      </p:sp>
      <p:sp>
        <p:nvSpPr>
          <p:cNvPr id="78" name="フリーフォーム: 図形 70"/>
          <p:cNvSpPr/>
          <p:nvPr/>
        </p:nvSpPr>
        <p:spPr bwMode="auto">
          <a:xfrm flipV="1">
            <a:off x="81676" y="5723589"/>
            <a:ext cx="9508077" cy="80919"/>
          </a:xfrm>
          <a:custGeom>
            <a:avLst/>
            <a:gdLst>
              <a:gd name="connsiteX0" fmla="*/ 0 w 2600325"/>
              <a:gd name="connsiteY0" fmla="*/ 0 h 0"/>
              <a:gd name="connsiteX1" fmla="*/ 2600325 w 26003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00325">
                <a:moveTo>
                  <a:pt x="0" y="0"/>
                </a:moveTo>
                <a:lnTo>
                  <a:pt x="2600325" y="0"/>
                </a:lnTo>
              </a:path>
            </a:pathLst>
          </a:cu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lgDash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28429" y="5884605"/>
            <a:ext cx="799963" cy="338445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 algn="l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地域性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128427" y="6299690"/>
            <a:ext cx="799963" cy="33844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公共性</a:t>
            </a: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002218" y="5897968"/>
            <a:ext cx="1620437" cy="3384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○地元企業主体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002218" y="6299690"/>
            <a:ext cx="1620437" cy="3384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◎自治体が参画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4140601" y="5897968"/>
            <a:ext cx="1620437" cy="3384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◎地元企業のみ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4140601" y="6299696"/>
            <a:ext cx="2030674" cy="5845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民間主導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（○自治体が関与）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7371704" y="5897968"/>
            <a:ext cx="1825556" cy="3384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△外部企業の関与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7371705" y="6299696"/>
            <a:ext cx="2030674" cy="5845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民間主導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（○自治体が関与）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2" name="コンテンツ プレースホルダー 4"/>
          <p:cNvSpPr>
            <a:spLocks noGrp="1"/>
          </p:cNvSpPr>
          <p:nvPr>
            <p:ph idx="1"/>
          </p:nvPr>
        </p:nvSpPr>
        <p:spPr>
          <a:xfrm>
            <a:off x="235199" y="549611"/>
            <a:ext cx="9540796" cy="230681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5" rIns="91411" bIns="45705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658" indent="-285658">
              <a:spcBef>
                <a:spcPct val="0"/>
              </a:spcBef>
            </a:pPr>
            <a:r>
              <a:rPr lang="ja-JP" altLang="en-US" sz="2399" dirty="0">
                <a:latin typeface="メイリオ" panose="020B0604030504040204" pitchFamily="50" charset="-128"/>
                <a:cs typeface="メイリオ" panose="020B0604030504040204" pitchFamily="50" charset="-128"/>
              </a:rPr>
              <a:t>地域低炭素化事業体の類型は大きく官民連携型／地域主導型／外部協力型の</a:t>
            </a:r>
            <a:r>
              <a:rPr lang="en-US" altLang="ja-JP" sz="2399" dirty="0">
                <a:latin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2399" dirty="0">
                <a:latin typeface="メイリオ" panose="020B0604030504040204" pitchFamily="50" charset="-128"/>
                <a:cs typeface="メイリオ" panose="020B0604030504040204" pitchFamily="50" charset="-128"/>
              </a:rPr>
              <a:t>つ。補助の対象は、どの類型でも、地方自治体の参画又は関与がある場合に限る。</a:t>
            </a:r>
            <a:endParaRPr lang="en-US" altLang="ja-JP" sz="2399" dirty="0">
              <a:latin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658" indent="-285658">
              <a:spcBef>
                <a:spcPct val="0"/>
              </a:spcBef>
            </a:pPr>
            <a:r>
              <a:rPr lang="ja-JP" altLang="en-US" sz="2399" dirty="0">
                <a:latin typeface="メイリオ" panose="020B0604030504040204" pitchFamily="50" charset="-128"/>
                <a:cs typeface="メイリオ" panose="020B0604030504040204" pitchFamily="50" charset="-128"/>
              </a:rPr>
              <a:t>各類型に応じて、地方自治体や地元企業の参画・関与を活かした事業スキームを構築し、地域へのメリットを得るとともに、自立性・持続性も見込まれる地域低炭素化事業体を中心に支援する。</a:t>
            </a:r>
            <a:endParaRPr lang="en-US" altLang="ja-JP" sz="2399" dirty="0">
              <a:latin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4519502" y="3551187"/>
            <a:ext cx="999272" cy="309728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lIns="35988" tIns="35988" rIns="35988" bIns="35988" rtlCol="0" anchor="ctr">
            <a:noAutofit/>
          </a:bodyPr>
          <a:lstStyle>
            <a:defPPr>
              <a:defRPr lang="ja-JP"/>
            </a:defPPr>
            <a:lvl1pPr>
              <a:defRPr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ja-JP" altLang="en-US" dirty="0"/>
              <a:t>自治体</a:t>
            </a:r>
          </a:p>
        </p:txBody>
      </p:sp>
      <p:cxnSp>
        <p:nvCxnSpPr>
          <p:cNvPr id="87" name="直線矢印コネクタ 86"/>
          <p:cNvCxnSpPr/>
          <p:nvPr/>
        </p:nvCxnSpPr>
        <p:spPr bwMode="auto">
          <a:xfrm flipH="1">
            <a:off x="5011026" y="3847765"/>
            <a:ext cx="693" cy="359885"/>
          </a:xfrm>
          <a:prstGeom prst="straightConnector1">
            <a:avLst/>
          </a:prstGeom>
          <a:solidFill>
            <a:srgbClr val="E6F4F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テキスト ボックス 89"/>
          <p:cNvSpPr txBox="1"/>
          <p:nvPr/>
        </p:nvSpPr>
        <p:spPr>
          <a:xfrm>
            <a:off x="4963028" y="3959837"/>
            <a:ext cx="492285" cy="2769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1200" b="1" u="sng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関与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8847551" y="3141066"/>
            <a:ext cx="999272" cy="309728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lIns="35988" tIns="35988" rIns="35988" bIns="35988" rtlCol="0" anchor="ctr">
            <a:noAutofit/>
          </a:bodyPr>
          <a:lstStyle>
            <a:defPPr>
              <a:defRPr lang="ja-JP"/>
            </a:defPPr>
            <a:lvl1pPr>
              <a:defRPr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ja-JP" altLang="en-US" dirty="0"/>
              <a:t>自治体</a:t>
            </a:r>
          </a:p>
        </p:txBody>
      </p:sp>
      <p:cxnSp>
        <p:nvCxnSpPr>
          <p:cNvPr id="93" name="直線矢印コネクタ 92"/>
          <p:cNvCxnSpPr>
            <a:stCxn id="91" idx="1"/>
          </p:cNvCxnSpPr>
          <p:nvPr/>
        </p:nvCxnSpPr>
        <p:spPr bwMode="auto">
          <a:xfrm flipH="1">
            <a:off x="8258866" y="3295931"/>
            <a:ext cx="588692" cy="924910"/>
          </a:xfrm>
          <a:prstGeom prst="straightConnector1">
            <a:avLst/>
          </a:prstGeom>
          <a:solidFill>
            <a:srgbClr val="E6F4F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テキスト ボックス 93"/>
          <p:cNvSpPr txBox="1"/>
          <p:nvPr/>
        </p:nvSpPr>
        <p:spPr>
          <a:xfrm>
            <a:off x="8170975" y="3572977"/>
            <a:ext cx="492285" cy="2769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1200" b="1" u="sng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関与</a:t>
            </a:r>
          </a:p>
        </p:txBody>
      </p:sp>
      <p:sp>
        <p:nvSpPr>
          <p:cNvPr id="77" name="ページ番号"/>
          <p:cNvSpPr txBox="1">
            <a:spLocks/>
          </p:cNvSpPr>
          <p:nvPr/>
        </p:nvSpPr>
        <p:spPr>
          <a:xfrm>
            <a:off x="9218232" y="6522208"/>
            <a:ext cx="629798" cy="370681"/>
          </a:xfrm>
          <a:prstGeom prst="rect">
            <a:avLst/>
          </a:prstGeom>
        </p:spPr>
        <p:txBody>
          <a:bodyPr vert="horz" wrap="square" lIns="91411" tIns="45705" rIns="91411" bIns="45705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1108" kern="1200">
                <a:solidFill>
                  <a:srgbClr val="898989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799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endParaRPr lang="ja-JP" altLang="en-US" sz="1799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687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3" y="1053505"/>
            <a:ext cx="9899651" cy="4031155"/>
          </a:xfrm>
        </p:spPr>
        <p:txBody>
          <a:bodyPr>
            <a:normAutofit/>
          </a:bodyPr>
          <a:lstStyle/>
          <a:p>
            <a:pPr marL="0" indent="0">
              <a:lnSpc>
                <a:spcPts val="2999"/>
              </a:lnSpc>
              <a:spcBef>
                <a:spcPts val="0"/>
              </a:spcBef>
            </a:pPr>
            <a:r>
              <a:rPr lang="en-US" altLang="ja-JP" sz="2800" dirty="0">
                <a:latin typeface="メイリオ" pitchFamily="50" charset="-128"/>
                <a:ea typeface="メイリオ" pitchFamily="50" charset="-128"/>
              </a:rPr>
              <a:t>【</a:t>
            </a:r>
            <a:r>
              <a:rPr lang="ja-JP" altLang="en-US" sz="2800" dirty="0">
                <a:latin typeface="メイリオ" pitchFamily="50" charset="-128"/>
                <a:ea typeface="メイリオ" pitchFamily="50" charset="-128"/>
              </a:rPr>
              <a:t>補助対象</a:t>
            </a:r>
            <a:r>
              <a:rPr lang="en-US" altLang="ja-JP" sz="2800" dirty="0">
                <a:latin typeface="メイリオ" pitchFamily="50" charset="-128"/>
                <a:ea typeface="メイリオ" pitchFamily="50" charset="-128"/>
              </a:rPr>
              <a:t>】</a:t>
            </a:r>
          </a:p>
          <a:p>
            <a:pPr marL="215930" indent="0">
              <a:lnSpc>
                <a:spcPts val="3199"/>
              </a:lnSpc>
              <a:spcBef>
                <a:spcPts val="0"/>
              </a:spcBef>
              <a:buNone/>
            </a:pPr>
            <a:r>
              <a:rPr lang="ja-JP" altLang="en-US" sz="28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　地域低炭素化事業体を立ち上げ、または事業を拡大しようとする地方公共団体等</a:t>
            </a:r>
            <a:endParaRPr lang="en-US" altLang="ja-JP" sz="280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</a:endParaRPr>
          </a:p>
          <a:p>
            <a:pPr marL="0" indent="0">
              <a:lnSpc>
                <a:spcPts val="3199"/>
              </a:lnSpc>
              <a:spcBef>
                <a:spcPts val="0"/>
              </a:spcBef>
            </a:pPr>
            <a:endParaRPr lang="en-US" altLang="ja-JP" sz="2800" dirty="0">
              <a:latin typeface="メイリオ" pitchFamily="50" charset="-128"/>
            </a:endParaRPr>
          </a:p>
          <a:p>
            <a:pPr marL="0" indent="0">
              <a:lnSpc>
                <a:spcPts val="3199"/>
              </a:lnSpc>
              <a:spcBef>
                <a:spcPts val="0"/>
              </a:spcBef>
            </a:pPr>
            <a:r>
              <a:rPr lang="en-US" altLang="ja-JP" sz="2800" dirty="0">
                <a:latin typeface="メイリオ" pitchFamily="50" charset="-128"/>
                <a:ea typeface="メイリオ" pitchFamily="50" charset="-128"/>
              </a:rPr>
              <a:t>【</a:t>
            </a:r>
            <a:r>
              <a:rPr lang="ja-JP" altLang="en-US" sz="2800" dirty="0">
                <a:latin typeface="メイリオ" pitchFamily="50" charset="-128"/>
                <a:ea typeface="メイリオ" pitchFamily="50" charset="-128"/>
              </a:rPr>
              <a:t>補助対象費用</a:t>
            </a:r>
            <a:r>
              <a:rPr lang="en-US" altLang="ja-JP" sz="2800" dirty="0">
                <a:latin typeface="メイリオ" pitchFamily="50" charset="-128"/>
                <a:ea typeface="メイリオ" pitchFamily="50" charset="-128"/>
              </a:rPr>
              <a:t>】</a:t>
            </a:r>
          </a:p>
          <a:p>
            <a:pPr marL="215930" indent="0">
              <a:lnSpc>
                <a:spcPts val="3199"/>
              </a:lnSpc>
              <a:spcBef>
                <a:spcPts val="0"/>
              </a:spcBef>
              <a:buNone/>
            </a:pPr>
            <a:r>
              <a:rPr lang="ja-JP" altLang="en-US" sz="2800" dirty="0">
                <a:latin typeface="メイリオ" pitchFamily="50" charset="-128"/>
                <a:ea typeface="メイリオ" pitchFamily="50" charset="-128"/>
              </a:rPr>
              <a:t>　事業体の立ち上げ又は拡充に必要不可欠だが、地域でノウハウが蓄積されていない、事業や需給管理の計画策定・システム構築に要する費用（再エネ設備や送電線などの設備導入には使えない）</a:t>
            </a:r>
            <a:endParaRPr lang="en-US" altLang="ja-JP" sz="2800" dirty="0">
              <a:latin typeface="メイリオ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397686" y="108993"/>
            <a:ext cx="5517691" cy="5845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199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</a:t>
            </a:r>
            <a:r>
              <a:rPr lang="ja-JP" altLang="en-US" sz="3199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金の使い道と補助度合い</a:t>
            </a:r>
          </a:p>
        </p:txBody>
      </p:sp>
      <p:sp>
        <p:nvSpPr>
          <p:cNvPr id="6" name="ページ番号"/>
          <p:cNvSpPr txBox="1">
            <a:spLocks/>
          </p:cNvSpPr>
          <p:nvPr/>
        </p:nvSpPr>
        <p:spPr>
          <a:xfrm>
            <a:off x="9218232" y="6522208"/>
            <a:ext cx="629798" cy="370681"/>
          </a:xfrm>
          <a:prstGeom prst="rect">
            <a:avLst/>
          </a:prstGeom>
        </p:spPr>
        <p:txBody>
          <a:bodyPr vert="horz" wrap="square" lIns="91411" tIns="45705" rIns="91411" bIns="45705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1108" kern="1200">
                <a:solidFill>
                  <a:srgbClr val="898989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799" b="1" dirty="0">
                <a:latin typeface="メイリオ"/>
                <a:ea typeface="メイリオ"/>
              </a:rPr>
              <a:t>3</a:t>
            </a:r>
            <a:endParaRPr lang="ja-JP" altLang="en-US" sz="1799" b="1" dirty="0">
              <a:latin typeface="メイリオ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981454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6163" y="138269"/>
            <a:ext cx="10006520" cy="433296"/>
          </a:xfrm>
        </p:spPr>
        <p:txBody>
          <a:bodyPr>
            <a:normAutofit fontScale="90000"/>
          </a:bodyPr>
          <a:lstStyle/>
          <a:p>
            <a:r>
              <a:rPr lang="zh-TW" altLang="en-US" sz="2570" b="1" dirty="0">
                <a:latin typeface="メイリオ" panose="020B0604030504040204" pitchFamily="50" charset="-128"/>
                <a:cs typeface="メイリオ" panose="020B0604030504040204" pitchFamily="50" charset="-128"/>
              </a:rPr>
              <a:t>地域低炭素化事業体</a:t>
            </a:r>
            <a:r>
              <a:rPr lang="ja-JP" altLang="en-US" sz="2570" b="1" dirty="0">
                <a:latin typeface="メイリオ" panose="020B0604030504040204" pitchFamily="50" charset="-128"/>
                <a:cs typeface="メイリオ" panose="020B0604030504040204" pitchFamily="50" charset="-128"/>
              </a:rPr>
              <a:t>の例：みやまスマートエネルギー</a:t>
            </a:r>
            <a:r>
              <a:rPr lang="ja-JP" altLang="en-US" sz="1600" b="1" dirty="0">
                <a:latin typeface="メイリオ" panose="020B0604030504040204" pitchFamily="50" charset="-128"/>
                <a:cs typeface="メイリオ" panose="020B0604030504040204" pitchFamily="50" charset="-128"/>
              </a:rPr>
              <a:t>（福岡県みやま市</a:t>
            </a:r>
            <a:r>
              <a:rPr lang="en-US" altLang="ja-JP" sz="1600" b="1" dirty="0">
                <a:latin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600" b="1" dirty="0">
                <a:latin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56443" y="646220"/>
            <a:ext cx="9752880" cy="1117897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 marL="408090" indent="-408090" defTabSz="779152">
              <a:lnSpc>
                <a:spcPts val="1999"/>
              </a:lnSpc>
              <a:buFont typeface="Wingdings" panose="05000000000000000000" pitchFamily="2" charset="2"/>
              <a:buChar char="Ø"/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エネルギーの地産地消で得た収益を生活サービスの充実や産業振興に役立て、地域活性化を図るモデルケースとして注目を集める地域新電力。</a:t>
            </a:r>
            <a:endParaRPr kumimoji="0" lang="en-US" altLang="ja-JP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08090" indent="-408090" defTabSz="779152">
              <a:lnSpc>
                <a:spcPts val="1999"/>
              </a:lnSpc>
              <a:buFont typeface="Wingdings" panose="05000000000000000000" pitchFamily="2" charset="2"/>
              <a:buChar char="Ø"/>
              <a:defRPr/>
            </a:pPr>
            <a:r>
              <a:rPr kumimoji="0" lang="ja-JP" altLang="en-US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一般家庭の太陽光発電電力を</a:t>
            </a:r>
            <a:r>
              <a:rPr kumimoji="0" lang="en-US" altLang="ja-JP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FIT</a:t>
            </a:r>
            <a:r>
              <a:rPr kumimoji="0" lang="ja-JP" altLang="en-US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価格より</a:t>
            </a:r>
            <a:r>
              <a:rPr kumimoji="0" lang="en-US" altLang="ja-JP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0" lang="ja-JP" altLang="en-US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r>
              <a:rPr kumimoji="0" lang="en-US" altLang="ja-JP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/kWh</a:t>
            </a:r>
            <a:r>
              <a:rPr kumimoji="0" lang="ja-JP" altLang="en-US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高く買い取り</a:t>
            </a:r>
            <a:r>
              <a:rPr kumimoji="0" lang="en-US" altLang="ja-JP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(※)</a:t>
            </a:r>
            <a:r>
              <a:rPr kumimoji="0" lang="ja-JP" altLang="en-US" kern="0" dirty="0" err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kumimoji="0" lang="ja-JP" altLang="en-US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また公共・民間施設に九州電力より平均約</a:t>
            </a:r>
            <a:r>
              <a:rPr kumimoji="0" lang="en-US" altLang="ja-JP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3%</a:t>
            </a:r>
            <a:r>
              <a:rPr kumimoji="0" lang="ja-JP" altLang="en-US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安く売電するなどして、地域に経済的に貢献。</a:t>
            </a:r>
            <a:endParaRPr kumimoji="0" lang="en-US" altLang="ja-JP" kern="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3541" y="2349233"/>
            <a:ext cx="5803223" cy="392532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吹き出し: 角を丸めた四角形 2"/>
          <p:cNvSpPr/>
          <p:nvPr/>
        </p:nvSpPr>
        <p:spPr bwMode="auto">
          <a:xfrm>
            <a:off x="2719879" y="6104799"/>
            <a:ext cx="5830779" cy="381038"/>
          </a:xfrm>
          <a:prstGeom prst="wedgeRoundRectCallout">
            <a:avLst>
              <a:gd name="adj1" fmla="val -18685"/>
              <a:gd name="adj2" fmla="val -113331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51413" tIns="33418" rIns="0" bIns="33418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652944">
              <a:defRPr/>
            </a:pPr>
            <a:r>
              <a:rPr kumimoji="0" lang="en-US" altLang="ja-JP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HEMS</a:t>
            </a:r>
            <a:r>
              <a:rPr kumimoji="0" lang="ja-JP" altLang="en-US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を活用した高齢者見守り・家事代行サービスなど</a:t>
            </a:r>
            <a:endParaRPr lang="ja-JP" altLang="en-US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吹き出し: 角を丸めた四角形 22"/>
          <p:cNvSpPr/>
          <p:nvPr/>
        </p:nvSpPr>
        <p:spPr>
          <a:xfrm>
            <a:off x="56438" y="3386405"/>
            <a:ext cx="2187103" cy="1906294"/>
          </a:xfrm>
          <a:prstGeom prst="wedgeRoundRectCallout">
            <a:avLst>
              <a:gd name="adj1" fmla="val 58130"/>
              <a:gd name="adj2" fmla="val 206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5707" tIns="0" rIns="25707" bIns="0">
            <a:spAutoFit/>
          </a:bodyPr>
          <a:lstStyle/>
          <a:p>
            <a:pPr defTabSz="652944">
              <a:defRPr/>
            </a:pP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7,500kW</a:t>
            </a: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endParaRPr kumimoji="0" lang="en-US" altLang="ja-JP" sz="16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62347" indent="-62347" defTabSz="652944">
              <a:defRPr/>
            </a:pP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(H29.1</a:t>
            </a: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時点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0" lang="ja-JP" altLang="en-US" sz="16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62347" indent="-62347" defTabSz="652944">
              <a:defRPr/>
            </a:pP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みやま市一戸建て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13,000</a:t>
            </a: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軒ののうち、約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％に太陽光パネル設置済</a:t>
            </a:r>
            <a:endParaRPr kumimoji="0" lang="en-US" altLang="ja-JP" sz="16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62347" indent="-62347" defTabSz="652944">
              <a:defRPr/>
            </a:pP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全国平均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:5.6</a:t>
            </a: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</p:txBody>
      </p:sp>
      <p:sp>
        <p:nvSpPr>
          <p:cNvPr id="25" name="吹き出し: 角を丸めた四角形 24"/>
          <p:cNvSpPr/>
          <p:nvPr/>
        </p:nvSpPr>
        <p:spPr>
          <a:xfrm>
            <a:off x="56441" y="2419200"/>
            <a:ext cx="2242508" cy="857189"/>
          </a:xfrm>
          <a:prstGeom prst="wedgeRoundRectCallout">
            <a:avLst>
              <a:gd name="adj1" fmla="val 64375"/>
              <a:gd name="adj2" fmla="val 2470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5988" tIns="35988" rIns="25707" bIns="0">
            <a:spAutoFit/>
          </a:bodyPr>
          <a:lstStyle/>
          <a:p>
            <a:pPr defTabSz="652944">
              <a:defRPr/>
            </a:pP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5,500kW</a:t>
            </a: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endParaRPr kumimoji="0" lang="en-US" altLang="ja-JP" sz="16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24695" indent="-124695" defTabSz="652944">
              <a:defRPr/>
            </a:pP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一般家庭 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1,500</a:t>
            </a: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世帯分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)(H29.1</a:t>
            </a: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時点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0" lang="ja-JP" altLang="en-US" sz="16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吹き出し: 角を丸めた四角形 26"/>
          <p:cNvSpPr/>
          <p:nvPr/>
        </p:nvSpPr>
        <p:spPr>
          <a:xfrm>
            <a:off x="7943366" y="2853122"/>
            <a:ext cx="1831042" cy="1633966"/>
          </a:xfrm>
          <a:prstGeom prst="wedgeRoundRectCallout">
            <a:avLst>
              <a:gd name="adj1" fmla="val -63732"/>
              <a:gd name="adj2" fmla="val -32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5707" tIns="0" rIns="25707" bIns="0">
            <a:spAutoFit/>
          </a:bodyPr>
          <a:lstStyle/>
          <a:p>
            <a:pPr defTabSz="652944">
              <a:defRPr/>
            </a:pP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高圧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defTabSz="652944">
              <a:defRPr/>
            </a:pP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公共施設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36</a:t>
            </a: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ヶ所</a:t>
            </a:r>
            <a:endParaRPr kumimoji="0" lang="en-US" altLang="ja-JP" sz="16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652944">
              <a:defRPr/>
            </a:pP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＋</a:t>
            </a:r>
            <a:endParaRPr kumimoji="0" lang="en-US" altLang="ja-JP" sz="16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652944">
              <a:defRPr/>
            </a:pP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民間施設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195</a:t>
            </a: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ヶ所</a:t>
            </a:r>
            <a:endParaRPr kumimoji="0" lang="en-US" altLang="ja-JP" sz="16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652944">
              <a:defRPr/>
            </a:pP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231</a:t>
            </a: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ヶ所に供給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(H29.1</a:t>
            </a: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時点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0" lang="ja-JP" altLang="en-US" sz="16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吹き出し: 角を丸めた四角形 29"/>
          <p:cNvSpPr/>
          <p:nvPr/>
        </p:nvSpPr>
        <p:spPr>
          <a:xfrm>
            <a:off x="7943364" y="4724729"/>
            <a:ext cx="1831044" cy="1089311"/>
          </a:xfrm>
          <a:prstGeom prst="wedgeRoundRectCallout">
            <a:avLst>
              <a:gd name="adj1" fmla="val -65246"/>
              <a:gd name="adj2" fmla="val 40285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5707" tIns="0" rIns="25707" bIns="0">
            <a:spAutoFit/>
          </a:bodyPr>
          <a:lstStyle/>
          <a:p>
            <a:pPr defTabSz="652944">
              <a:defRPr/>
            </a:pP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低圧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defTabSz="652944">
              <a:defRPr/>
            </a:pP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契約件数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1960</a:t>
            </a: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％の家庭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 </a:t>
            </a:r>
          </a:p>
          <a:p>
            <a:pPr defTabSz="652944">
              <a:defRPr/>
            </a:pP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(H29.1</a:t>
            </a: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時点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0" lang="ja-JP" altLang="en-US" sz="16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/>
          </p:nvPr>
        </p:nvGraphicFramePr>
        <p:xfrm>
          <a:off x="111153" y="6524357"/>
          <a:ext cx="9410794" cy="4218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2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896">
                <a:tc>
                  <a:txBody>
                    <a:bodyPr/>
                    <a:lstStyle/>
                    <a:p>
                      <a:r>
                        <a:rPr kumimoji="1" lang="ja-JP" altLang="en-US" sz="1100" baseline="0" dirty="0">
                          <a:latin typeface="Segoe UI" panose="020B0502040204020203" pitchFamily="34" charset="0"/>
                          <a:ea typeface="メイリオ" panose="020B0604030504040204" pitchFamily="50" charset="-128"/>
                        </a:rPr>
                        <a:t>出所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16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スマートジャパンウェブ</a:t>
                      </a:r>
                      <a:r>
                        <a:rPr lang="en-US" altLang="ja-JP" sz="1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, </a:t>
                      </a:r>
                      <a:r>
                        <a:rPr lang="en-US" altLang="ja-JP" sz="1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  <a:hlinkClick r:id="rId4"/>
                        </a:rPr>
                        <a:t>http://www.itmedia.co.jp/smartjapan/articles/1701/16/news023_3.html(2017/1/16</a:t>
                      </a:r>
                      <a:r>
                        <a:rPr lang="ja-JP" altLang="en-US" sz="1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  <a:hlinkClick r:id="rId4"/>
                        </a:rPr>
                        <a:t>時点</a:t>
                      </a:r>
                      <a:r>
                        <a:rPr lang="en-US" altLang="ja-JP" sz="1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  <a:hlinkClick r:id=""/>
                        </a:rPr>
                        <a:t>)</a:t>
                      </a:r>
                    </a:p>
                    <a:p>
                      <a:pPr marL="0" marR="0" lvl="0" indent="0" algn="l" defTabSz="11816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  <a:hlinkClick r:id=""/>
                        </a:rPr>
                        <a:t>/</a:t>
                      </a:r>
                      <a:r>
                        <a:rPr lang="ja-JP" altLang="en-US" sz="1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みやま市公表情報</a:t>
                      </a:r>
                      <a:r>
                        <a:rPr lang="en-US" altLang="ja-JP" sz="1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US" altLang="ja-JP" sz="11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ja-JP" sz="1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  <a:hlinkClick r:id="rId5"/>
                        </a:rPr>
                        <a:t>http://www.city.miyama.lg.jp/file/temp/8874562.pdf</a:t>
                      </a:r>
                      <a:r>
                        <a:rPr lang="en-US" altLang="ja-JP" sz="1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(2015/3/25</a:t>
                      </a:r>
                      <a:r>
                        <a:rPr lang="ja-JP" altLang="en-US" sz="1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時点</a:t>
                      </a:r>
                      <a:r>
                        <a:rPr lang="en-US" altLang="ja-JP" sz="1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3" name="グループ化 32"/>
          <p:cNvGrpSpPr/>
          <p:nvPr/>
        </p:nvGrpSpPr>
        <p:grpSpPr>
          <a:xfrm>
            <a:off x="10908" y="5451874"/>
            <a:ext cx="2338352" cy="989768"/>
            <a:chOff x="-109336" y="7720816"/>
            <a:chExt cx="2834381" cy="1386119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57839" y="7720816"/>
              <a:ext cx="1247775" cy="914400"/>
            </a:xfrm>
            <a:prstGeom prst="rect">
              <a:avLst/>
            </a:prstGeom>
          </p:spPr>
        </p:pic>
        <p:sp>
          <p:nvSpPr>
            <p:cNvPr id="32" name="正方形/長方形 31"/>
            <p:cNvSpPr/>
            <p:nvPr/>
          </p:nvSpPr>
          <p:spPr>
            <a:xfrm>
              <a:off x="-109336" y="8676047"/>
              <a:ext cx="2834381" cy="4308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52944">
                <a:defRPr/>
              </a:pPr>
              <a:r>
                <a:rPr kumimoji="0" lang="ja-JP" altLang="en-US" sz="1400" kern="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東京都環境公社の余剰電力</a:t>
              </a:r>
            </a:p>
          </p:txBody>
        </p:sp>
      </p:grpSp>
      <p:sp>
        <p:nvSpPr>
          <p:cNvPr id="34" name="テキスト ボックス 33"/>
          <p:cNvSpPr txBox="1"/>
          <p:nvPr/>
        </p:nvSpPr>
        <p:spPr>
          <a:xfrm>
            <a:off x="1660682" y="5494963"/>
            <a:ext cx="623689" cy="6198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52944">
              <a:defRPr/>
            </a:pPr>
            <a:r>
              <a:rPr lang="ja-JP" altLang="en-US" sz="3428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180478" y="1773347"/>
            <a:ext cx="9628846" cy="523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52944">
              <a:defRPr/>
            </a:pPr>
            <a:r>
              <a:rPr kumimoji="0" lang="en-US" altLang="ja-JP" sz="14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0" lang="ja-JP" altLang="en-US" sz="14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プレミアム買取スキーム</a:t>
            </a:r>
            <a:r>
              <a:rPr kumimoji="0" lang="en-US" altLang="ja-JP" sz="14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(FIT</a:t>
            </a:r>
            <a:r>
              <a:rPr kumimoji="0" lang="ja-JP" altLang="en-US" sz="14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電源を受け入れることで、回避可能費用の単価で電力を調達し、市場価格より安価に売電または自家消費するスキーム</a:t>
            </a:r>
            <a:r>
              <a:rPr kumimoji="0" lang="en-US" altLang="ja-JP" sz="14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kumimoji="0" lang="ja-JP" altLang="en-US" sz="14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を適用</a:t>
            </a:r>
            <a:r>
              <a:rPr kumimoji="0" lang="en-US" altLang="ja-JP" sz="14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0" lang="ja-JP" altLang="en-US" sz="14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みやまスマートエネルギー聞取り結果</a:t>
            </a:r>
            <a:r>
              <a:rPr kumimoji="0" lang="en-US" altLang="ja-JP" sz="14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kumimoji="0" lang="ja-JP" altLang="en-US" sz="1400" kern="0" dirty="0" err="1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0" lang="en-US" altLang="ja-JP" sz="14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ページ番号"/>
          <p:cNvSpPr txBox="1">
            <a:spLocks/>
          </p:cNvSpPr>
          <p:nvPr/>
        </p:nvSpPr>
        <p:spPr>
          <a:xfrm>
            <a:off x="9218232" y="6522208"/>
            <a:ext cx="629798" cy="370681"/>
          </a:xfrm>
          <a:prstGeom prst="rect">
            <a:avLst/>
          </a:prstGeom>
        </p:spPr>
        <p:txBody>
          <a:bodyPr vert="horz" wrap="square" lIns="91411" tIns="45705" rIns="91411" bIns="45705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1108" kern="1200">
                <a:solidFill>
                  <a:srgbClr val="898989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1799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endParaRPr lang="ja-JP" altLang="en-US" sz="1799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5798336"/>
      </p:ext>
    </p:extLst>
  </p:cSld>
  <p:clrMapOvr>
    <a:masterClrMapping/>
  </p:clrMapOvr>
</p:sld>
</file>

<file path=ppt/theme/theme1.xml><?xml version="1.0" encoding="utf-8"?>
<a:theme xmlns:a="http://schemas.openxmlformats.org/drawingml/2006/main" name="1_資料フォーマット_20170620_175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A9C7A634-6870-454B-9516-F23F891BD79C}" vid="{5212E471-95DA-447F-A514-5C79A498336F}"/>
    </a:ext>
  </a:extLst>
</a:theme>
</file>

<file path=ppt/theme/theme10.xml><?xml version="1.0" encoding="utf-8"?>
<a:theme xmlns:a="http://schemas.openxmlformats.org/drawingml/2006/main" name="資料フォーマット_201705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6_資料フォーマット_20170525143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0_20150414_提案書テンプレート_Ver.1.8">
  <a:themeElements>
    <a:clrScheme name="20120112_提案書テンプレート_Ver.1.2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DDDDD"/>
      </a:accent1>
      <a:accent2>
        <a:srgbClr val="FFFF99"/>
      </a:accent2>
      <a:accent3>
        <a:srgbClr val="FFFFFF"/>
      </a:accent3>
      <a:accent4>
        <a:srgbClr val="000000"/>
      </a:accent4>
      <a:accent5>
        <a:srgbClr val="EBEBEB"/>
      </a:accent5>
      <a:accent6>
        <a:srgbClr val="E7E78A"/>
      </a:accent6>
      <a:hlink>
        <a:srgbClr val="00CC66"/>
      </a:hlink>
      <a:folHlink>
        <a:srgbClr val="FFCC0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8_資料フォーマット_20170525143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20150414_提案書テンプレート_Ver.1.8">
  <a:themeElements>
    <a:clrScheme name="20120112_提案書テンプレート_Ver.1.2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DDDDD"/>
      </a:accent1>
      <a:accent2>
        <a:srgbClr val="FFFF99"/>
      </a:accent2>
      <a:accent3>
        <a:srgbClr val="FFFFFF"/>
      </a:accent3>
      <a:accent4>
        <a:srgbClr val="000000"/>
      </a:accent4>
      <a:accent5>
        <a:srgbClr val="EBEBEB"/>
      </a:accent5>
      <a:accent6>
        <a:srgbClr val="E7E78A"/>
      </a:accent6>
      <a:hlink>
        <a:srgbClr val="00CC66"/>
      </a:hlink>
      <a:folHlink>
        <a:srgbClr val="FFCC0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rtlCol="0" anchor="ctr" anchorCtr="0" compatLnSpc="1">
        <a:prstTxWarp prst="textNoShape">
          <a:avLst/>
        </a:prstTxWarp>
      </a:bodyPr>
      <a:lstStyle>
        <a:defPPr>
          <a:defRPr sz="1200" dirty="0">
            <a:latin typeface="+mn-ea"/>
            <a:ea typeface="+mn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資料フォーマット_20170620_175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A9C7A634-6870-454B-9516-F23F891BD79C}" vid="{5212E471-95DA-447F-A514-5C79A498336F}"/>
    </a:ext>
  </a:extLst>
</a:theme>
</file>

<file path=ppt/theme/theme5.xml><?xml version="1.0" encoding="utf-8"?>
<a:theme xmlns:a="http://schemas.openxmlformats.org/drawingml/2006/main" name="3_20120918_提案書テンプレート_Ver.1.2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2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20120918_提案書テンプレート_Ver.1.28">
  <a:themeElements>
    <a:clrScheme name="20120112_提案書テンプレート_Ver.1.2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DDDDD"/>
      </a:accent1>
      <a:accent2>
        <a:srgbClr val="FFFF99"/>
      </a:accent2>
      <a:accent3>
        <a:srgbClr val="FFFFFF"/>
      </a:accent3>
      <a:accent4>
        <a:srgbClr val="000000"/>
      </a:accent4>
      <a:accent5>
        <a:srgbClr val="EBEBEB"/>
      </a:accent5>
      <a:accent6>
        <a:srgbClr val="E7E78A"/>
      </a:accent6>
      <a:hlink>
        <a:srgbClr val="00CC66"/>
      </a:hlink>
      <a:folHlink>
        <a:srgbClr val="FFCC00"/>
      </a:folHlink>
    </a:clrScheme>
    <a:fontScheme name="ユーザー定義 2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20150414_提案書テンプレート_Ver.1.8">
  <a:themeElements>
    <a:clrScheme name="20120112_提案書テンプレート_Ver.1.2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DDDDD"/>
      </a:accent1>
      <a:accent2>
        <a:srgbClr val="FFFF99"/>
      </a:accent2>
      <a:accent3>
        <a:srgbClr val="FFFFFF"/>
      </a:accent3>
      <a:accent4>
        <a:srgbClr val="000000"/>
      </a:accent4>
      <a:accent5>
        <a:srgbClr val="EBEBEB"/>
      </a:accent5>
      <a:accent6>
        <a:srgbClr val="E7E78A"/>
      </a:accent6>
      <a:hlink>
        <a:srgbClr val="00CC66"/>
      </a:hlink>
      <a:folHlink>
        <a:srgbClr val="FFCC0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rtlCol="0" anchor="ctr" anchorCtr="0" compatLnSpc="1">
        <a:prstTxWarp prst="textNoShape">
          <a:avLst/>
        </a:prstTxWarp>
      </a:bodyPr>
      <a:lstStyle>
        <a:defPPr>
          <a:defRPr sz="1200" dirty="0">
            <a:latin typeface="+mn-ea"/>
            <a:ea typeface="+mn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資料フォーマット_201705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 algn="l" fontAlgn="ctr">
          <a:defRPr dirty="0">
            <a:solidFill>
              <a:srgbClr val="000000"/>
            </a:solidFill>
            <a:latin typeface="+mn-lt"/>
            <a:ea typeface="+mn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038801E624B4042B5B6959C40B81B61" ma:contentTypeVersion="0" ma:contentTypeDescription="新しいドキュメントを作成します。" ma:contentTypeScope="" ma:versionID="5e3934034feff03d41a04a12ddb2c9b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fe454bc459c29a846882a3716d411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3016C3-762D-4C2B-B01F-C588F121C331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61943E3-D275-44DB-8304-363EB03940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0469B7-ABE0-4D7E-B4B1-ACD7853CBA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16987</TotalTime>
  <Words>765</Words>
  <Application>Microsoft Office PowerPoint</Application>
  <PresentationFormat>ユーザー設定</PresentationFormat>
  <Paragraphs>142</Paragraphs>
  <Slides>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17</vt:i4>
      </vt:variant>
      <vt:variant>
        <vt:lpstr>テーマ</vt:lpstr>
      </vt:variant>
      <vt:variant>
        <vt:i4>14</vt:i4>
      </vt:variant>
      <vt:variant>
        <vt:lpstr>スライド タイトル</vt:lpstr>
      </vt:variant>
      <vt:variant>
        <vt:i4>4</vt:i4>
      </vt:variant>
    </vt:vector>
  </HeadingPairs>
  <TitlesOfParts>
    <vt:vector size="35" baseType="lpstr">
      <vt:lpstr>HGPｺﾞｼｯｸE</vt:lpstr>
      <vt:lpstr>HGPｺﾞｼｯｸM</vt:lpstr>
      <vt:lpstr>HG丸ｺﾞｼｯｸM-PRO</vt:lpstr>
      <vt:lpstr>Meiryo UI</vt:lpstr>
      <vt:lpstr>ＭＳ Ｐゴシック</vt:lpstr>
      <vt:lpstr>ＭＳ Ｐ明朝</vt:lpstr>
      <vt:lpstr>新細明體</vt:lpstr>
      <vt:lpstr>メイリオ</vt:lpstr>
      <vt:lpstr>游ゴシック</vt:lpstr>
      <vt:lpstr>游ゴシック Light</vt:lpstr>
      <vt:lpstr>Arial</vt:lpstr>
      <vt:lpstr>Calibri</vt:lpstr>
      <vt:lpstr>Cambria</vt:lpstr>
      <vt:lpstr>MS Reference Sans Serif</vt:lpstr>
      <vt:lpstr>Segoe UI</vt:lpstr>
      <vt:lpstr>Times New Roman</vt:lpstr>
      <vt:lpstr>Wingdings</vt:lpstr>
      <vt:lpstr>1_資料フォーマット_20170620_1750</vt:lpstr>
      <vt:lpstr>6_デザインの設定</vt:lpstr>
      <vt:lpstr>2_20150414_提案書テンプレート_Ver.1.8</vt:lpstr>
      <vt:lpstr>5_資料フォーマット_20170620_1750</vt:lpstr>
      <vt:lpstr>3_20120918_提案書テンプレート_Ver.1.28</vt:lpstr>
      <vt:lpstr>7_20120918_提案書テンプレート_Ver.1.28</vt:lpstr>
      <vt:lpstr>3_20150414_提案書テンプレート_Ver.1.8</vt:lpstr>
      <vt:lpstr>1_資料フォーマット_20170519</vt:lpstr>
      <vt:lpstr>9_デザインの設定</vt:lpstr>
      <vt:lpstr>資料フォーマット_20170519</vt:lpstr>
      <vt:lpstr>6_資料フォーマット_201705251435</vt:lpstr>
      <vt:lpstr>10_20150414_提案書テンプレート_Ver.1.8</vt:lpstr>
      <vt:lpstr>8_資料フォーマット_201705251435</vt:lpstr>
      <vt:lpstr>Office テーマ</vt:lpstr>
      <vt:lpstr>PowerPoint プレゼンテーション</vt:lpstr>
      <vt:lpstr>PowerPoint プレゼンテーション</vt:lpstr>
      <vt:lpstr>PowerPoint プレゼンテーション</vt:lpstr>
      <vt:lpstr>地域低炭素化事業体の例：みやまスマートエネルギー（福岡県みやま市 ）</vt:lpstr>
    </vt:vector>
  </TitlesOfParts>
  <Company>環境省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平成26年版環境白書のテーマ</dc:title>
  <dc:creator>高橋 久美子</dc:creator>
  <cp:lastModifiedBy>稲 佳奈／リサーチ・コンサル／JRI (ina kana)</cp:lastModifiedBy>
  <cp:revision>1909</cp:revision>
  <cp:lastPrinted>2017-11-20T13:26:20Z</cp:lastPrinted>
  <dcterms:created xsi:type="dcterms:W3CDTF">2013-11-01T02:12:51Z</dcterms:created>
  <dcterms:modified xsi:type="dcterms:W3CDTF">2018-05-15T06:20:34Z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0x0101007038801E624B4042B5B6959C40B81B61</vt:lpwstr>
  </property>
</Properties>
</file>