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9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0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11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2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13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296" r:id="rId14"/>
    <p:sldMasterId id="2147484316" r:id="rId15"/>
    <p:sldMasterId id="2147484325" r:id="rId16"/>
    <p:sldMasterId id="2147484347" r:id="rId17"/>
  </p:sldMasterIdLst>
  <p:notesMasterIdLst>
    <p:notesMasterId r:id="rId22"/>
  </p:notesMasterIdLst>
  <p:sldIdLst>
    <p:sldId id="641" r:id="rId18"/>
    <p:sldId id="642" r:id="rId19"/>
    <p:sldId id="643" r:id="rId20"/>
    <p:sldId id="644" r:id="rId21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5" userDrawn="1">
          <p15:clr>
            <a:srgbClr val="A4A3A4"/>
          </p15:clr>
        </p15:guide>
        <p15:guide id="6" pos="6158">
          <p15:clr>
            <a:srgbClr val="A4A3A4"/>
          </p15:clr>
        </p15:guide>
        <p15:guide id="7" pos="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6D9F1"/>
    <a:srgbClr val="C6D9D6"/>
    <a:srgbClr val="4F81BD"/>
    <a:srgbClr val="FF0066"/>
    <a:srgbClr val="FFFFFF"/>
    <a:srgbClr val="CC0000"/>
    <a:srgbClr val="FF643C"/>
    <a:srgbClr val="FF8C43"/>
    <a:srgbClr val="FF8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9" autoAdjust="0"/>
    <p:restoredTop sz="93161" autoAdjust="0"/>
  </p:normalViewPr>
  <p:slideViewPr>
    <p:cSldViewPr>
      <p:cViewPr varScale="1">
        <p:scale>
          <a:sx n="67" d="100"/>
          <a:sy n="67" d="100"/>
        </p:scale>
        <p:origin x="1410" y="48"/>
      </p:cViewPr>
      <p:guideLst>
        <p:guide orient="horz" pos="4247"/>
        <p:guide pos="3119"/>
        <p:guide orient="horz"/>
        <p:guide orient="horz" pos="300"/>
        <p:guide/>
        <p:guide pos="6158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・施設全体を地域全体に修正</a:t>
            </a:r>
            <a:endParaRPr lang="en-US" altLang="ja-JP"/>
          </a:p>
          <a:p>
            <a:pPr eaLnBrk="1" hangingPunct="1">
              <a:spcBef>
                <a:spcPct val="0"/>
              </a:spcBef>
            </a:pPr>
            <a:r>
              <a:rPr lang="ja-JP" altLang="en-US"/>
              <a:t>・補助率を</a:t>
            </a:r>
            <a:r>
              <a:rPr lang="en-US" altLang="ja-JP"/>
              <a:t>2/3</a:t>
            </a:r>
            <a:r>
              <a:rPr lang="ja-JP" altLang="en-US"/>
              <a:t>に修正</a:t>
            </a:r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132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DA146B-9EC0-48DB-8D92-8CA6A034F5D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72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&lt;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参考情報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&gt;</a:t>
            </a:r>
            <a:endParaRPr kumimoji="1" lang="ja-JP" alt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ＭＳ Ｐ明朝" pitchFamily="18" charset="-128"/>
              <a:cs typeface="+mn-cs"/>
            </a:endParaRPr>
          </a:p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¦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電子文書</a:t>
            </a:r>
          </a:p>
          <a:p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みやま市ウェブ基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(2015)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「みやまスマートエネルギー株式会社設立について」</a:t>
            </a:r>
          </a:p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&lt;http://www.city.miyama.lg.jp/file/temp/8874562.pdf&gt;</a:t>
            </a:r>
            <a:endParaRPr kumimoji="1" lang="ja-JP" alt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ＭＳ Ｐ明朝" pitchFamily="18" charset="-128"/>
              <a:cs typeface="+mn-cs"/>
            </a:endParaRPr>
          </a:p>
          <a:p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みやまスマートエネルギー株式会社ウェブ基</a:t>
            </a:r>
          </a:p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&lt;http://miyama-se.com/&gt;</a:t>
            </a:r>
            <a:endParaRPr kumimoji="1" lang="ja-JP" alt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ＭＳ Ｐ明朝" pitchFamily="18" charset="-128"/>
              <a:cs typeface="+mn-cs"/>
            </a:endParaRPr>
          </a:p>
          <a:p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みやま市ウェブ基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(2015)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「みやま市人口ビジョン及びみやま市まち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·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ひと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·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しごと創成総合戦略」</a:t>
            </a:r>
          </a:p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&lt;http://www.city.miyama.lg.jp/file/temp/6756402.pdf&gt;</a:t>
            </a:r>
            <a:endParaRPr kumimoji="1" lang="ja-JP" alt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ＭＳ Ｐ明朝" pitchFamily="18" charset="-128"/>
              <a:cs typeface="+mn-cs"/>
            </a:endParaRPr>
          </a:p>
          <a:p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経済産業省資源エネルギー庁ウェブ基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(2016)</a:t>
            </a:r>
            <a:r>
              <a:rPr kumimoji="1" lang="zh-TW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「各種統計情報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(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電力関連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)</a:t>
            </a:r>
            <a:r>
              <a:rPr kumimoji="1" lang="zh-TW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電力需給速報」</a:t>
            </a:r>
          </a:p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&lt;http://www.enecho.meti.go.jp/statistics/electric_power/ep002/results.html&gt;</a:t>
            </a:r>
            <a:endParaRPr kumimoji="1" lang="ja-JP" alt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ＭＳ Ｐ明朝" pitchFamily="18" charset="-128"/>
              <a:cs typeface="+mn-cs"/>
            </a:endParaRPr>
          </a:p>
          <a:p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みやま</a:t>
            </a:r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HEMS </a:t>
            </a:r>
            <a:r>
              <a:rPr kumimoji="1" lang="ja-JP" alt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プロジェクトウェブ基</a:t>
            </a:r>
          </a:p>
          <a:p>
            <a:r>
              <a:rPr kumimoji="1" lang="en-US" altLang="ja-JP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&lt;http://miyamahems.jp/hojokin/index.html&gt;</a:t>
            </a:r>
            <a:endParaRPr kumimoji="1" lang="ja-JP" alt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ＭＳ Ｐ明朝" pitchFamily="18" charset="-128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FF19CA-5E29-4FE0-A097-B0DBF1431E5F}" type="slidenum">
              <a:rPr kumimoji="0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3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A2C233D-EACE-42DE-8727-90C7A7ECE3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DAD27EA-04B1-42C9-BE08-5CA10DB9461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61E8A82-10E9-483E-A61E-FDA4C588E01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FB4C4BA-72EE-4654-834B-D9B150880B5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3876A0-6CF1-4CEE-95F4-D6A257E9178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5F398A6-91FA-4C30-839E-22E3189FED6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1B455F9-4729-464E-BD86-D3E89568B01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60D2-4789-458C-BF7C-0B91582706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32C83610-5A73-4816-A7CA-5C9EE4907B8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134C288-C334-4268-B782-27DF3C6E9AE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r>
              <a:rPr lang="ja-JP" altLang="en-US"/>
              <a:t>環境省</a:t>
            </a: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F61B1E5-E04B-42E5-96A8-8D7B57051EE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CC60-36EB-4A64-9B35-64CD0EBC09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A821C-354C-485B-A3C4-7C159A7F15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4044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4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9200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79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776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2" y="116635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6991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95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232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961" y="549276"/>
            <a:ext cx="9502903" cy="3984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961" y="1052513"/>
            <a:ext cx="9502903" cy="647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51251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8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E7B02E1-D790-41ED-B80C-F960A527340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400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8334704" y="6292744"/>
            <a:ext cx="1439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FC9EB7C-4575-4917-BABD-57819B9ADC85}" type="slidenum">
              <a:rPr lang="en-US" altLang="ja-JP" sz="2799" smtClean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pPr algn="r"/>
              <a:t>‹#›</a:t>
            </a:fld>
            <a:endParaRPr lang="ja-JP" altLang="en-US" sz="2799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840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962" y="549314"/>
            <a:ext cx="9502903" cy="3984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>
          <a:xfrm>
            <a:off x="199962" y="1052513"/>
            <a:ext cx="9502903" cy="647700"/>
          </a:xfrm>
          <a:prstGeom prst="rect">
            <a:avLst/>
          </a:prstGeom>
        </p:spPr>
        <p:txBody>
          <a:bodyPr/>
          <a:lstStyle>
            <a:lvl1pPr marL="0" indent="0" eaLnBrk="1" hangingPunct="1">
              <a:defRPr/>
            </a:lvl1pPr>
            <a:lvl2pPr eaLnBrk="1" hangingPunct="1">
              <a:defRPr/>
            </a:lvl2pPr>
            <a:lvl3pPr>
              <a:defRPr sz="1400">
                <a:latin typeface="+mj-lt"/>
                <a:ea typeface="HGPｺﾞｼｯｸM" panose="020B0600000000000000" pitchFamily="50" charset="-128"/>
              </a:defRPr>
            </a:lvl3pPr>
            <a:lvl4pPr>
              <a:defRPr sz="1400">
                <a:latin typeface="+mj-lt"/>
                <a:ea typeface="HGPｺﾞｼｯｸM" panose="020B0600000000000000" pitchFamily="50" charset="-128"/>
              </a:defRPr>
            </a:lvl4pPr>
            <a:lvl5pPr>
              <a:defRPr sz="1400">
                <a:latin typeface="+mj-lt"/>
                <a:ea typeface="HGPｺﾞｼｯｸM" panose="020B0600000000000000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96104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342" y="404664"/>
            <a:ext cx="8866154" cy="488968"/>
          </a:xfrm>
          <a:prstGeom prst="rect">
            <a:avLst/>
          </a:prstGeom>
        </p:spPr>
        <p:txBody>
          <a:bodyPr/>
          <a:lstStyle>
            <a:lvl1pPr algn="ctr">
              <a:defRPr sz="3199" b="1" baseline="0">
                <a:solidFill>
                  <a:schemeClr val="accent5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6344" y="1412777"/>
            <a:ext cx="8812154" cy="4680520"/>
          </a:xfrm>
          <a:prstGeom prst="rect">
            <a:avLst/>
          </a:prstGeom>
        </p:spPr>
        <p:txBody>
          <a:bodyPr/>
          <a:lstStyle>
            <a:lvl1pPr algn="just">
              <a:lnSpc>
                <a:spcPts val="2799"/>
              </a:lnSpc>
              <a:defRPr sz="2799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1pPr>
            <a:lvl2pPr algn="just">
              <a:lnSpc>
                <a:spcPts val="2799"/>
              </a:lnSpc>
              <a:defRPr sz="2399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2pPr>
            <a:lvl3pPr algn="just">
              <a:lnSpc>
                <a:spcPts val="2799"/>
              </a:lnSpc>
              <a:defRPr sz="1999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3pPr>
            <a:lvl4pPr algn="just">
              <a:lnSpc>
                <a:spcPts val="2799"/>
              </a:lnSpc>
              <a:defRPr sz="1799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4pPr>
            <a:lvl5pPr algn="just">
              <a:lnSpc>
                <a:spcPts val="2799"/>
              </a:lnSpc>
              <a:defRPr sz="1799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902825" cy="362712"/>
          </a:xfrm>
          <a:prstGeom prst="rect">
            <a:avLst/>
          </a:prstGeom>
        </p:spPr>
      </p:pic>
      <p:cxnSp>
        <p:nvCxnSpPr>
          <p:cNvPr id="14" name="直線コネクタ 13"/>
          <p:cNvCxnSpPr/>
          <p:nvPr userDrawn="1"/>
        </p:nvCxnSpPr>
        <p:spPr>
          <a:xfrm>
            <a:off x="0" y="1124744"/>
            <a:ext cx="9902825" cy="0"/>
          </a:xfrm>
          <a:prstGeom prst="line">
            <a:avLst/>
          </a:prstGeom>
          <a:ln w="38100">
            <a:solidFill>
              <a:srgbClr val="9316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 userDrawn="1"/>
        </p:nvSpPr>
        <p:spPr>
          <a:xfrm>
            <a:off x="9318497" y="6536417"/>
            <a:ext cx="467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E1B6B2-3455-42D0-B4CA-93D2FB7BF612}" type="slidenum">
              <a:rPr lang="ja-JP" altLang="en-US" sz="1200" smtClean="0">
                <a:solidFill>
                  <a:srgbClr val="FFFFFF"/>
                </a:solidFill>
                <a:latin typeface="HGPｺﾞｼｯｸM" panose="020B0600000000000000" pitchFamily="50" charset="-128"/>
                <a:cs typeface="Segoe UI" panose="020B0502040204020203" pitchFamily="34" charset="0"/>
              </a:rPr>
              <a:pPr/>
              <a:t>‹#›</a:t>
            </a:fld>
            <a:endParaRPr lang="ja-JP" altLang="en-US" sz="1200" dirty="0">
              <a:solidFill>
                <a:srgbClr val="FFFFFF"/>
              </a:solidFill>
              <a:latin typeface="HGPｺﾞｼｯｸM" panose="020B06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762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12" y="2130464"/>
            <a:ext cx="8417401" cy="1470025"/>
          </a:xfrm>
          <a:prstGeom prst="rect">
            <a:avLst/>
          </a:prstGeom>
        </p:spPr>
        <p:txBody>
          <a:bodyPr anchor="ctr"/>
          <a:lstStyle>
            <a:lvl1pPr algn="ctr">
              <a:defRPr sz="2399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489397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>
          <a:xfrm>
            <a:off x="495141" y="274638"/>
            <a:ext cx="8912543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79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5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717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3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661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34269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5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32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4327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0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16531" indent="-316531">
              <a:buFont typeface="Wingdings" panose="05000000000000000000" pitchFamily="2" charset="2"/>
              <a:buChar char="n"/>
              <a:defRPr sz="1846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293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60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584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310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3" y="116636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60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584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5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C6BCA31-F396-48CC-9A8A-E817CA00077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96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342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584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141" y="6356397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53156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86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6" y="6356397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53156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86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6" y="6432172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477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defTabSz="653156" fontAlgn="auto">
              <a:spcBef>
                <a:spcPts val="0"/>
              </a:spcBef>
              <a:spcAft>
                <a:spcPts val="0"/>
              </a:spcAft>
              <a:defRPr/>
            </a:pPr>
            <a:fld id="{F2A3B4B2-E626-400B-908E-0974CFD38410}" type="slidenum">
              <a:rPr kumimoji="0" lang="ja-JP" altLang="en-US" kern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 defTabSz="653156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ja-JP" altLang="en-US" ker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24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152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712" y="1122363"/>
            <a:ext cx="8417401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324-9E74-4029-9597-CA99579B89FD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11CD-5EE6-4843-9236-4652D910B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23520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853" y="1122363"/>
            <a:ext cx="7427119" cy="2387600"/>
          </a:xfrm>
        </p:spPr>
        <p:txBody>
          <a:bodyPr anchor="b"/>
          <a:lstStyle>
            <a:lvl1pPr algn="ctr"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1949"/>
            </a:lvl1pPr>
            <a:lvl2pPr marL="371338" indent="0" algn="ctr">
              <a:buNone/>
              <a:defRPr sz="1624"/>
            </a:lvl2pPr>
            <a:lvl3pPr marL="742676" indent="0" algn="ctr">
              <a:buNone/>
              <a:defRPr sz="1462"/>
            </a:lvl3pPr>
            <a:lvl4pPr marL="1114014" indent="0" algn="ctr">
              <a:buNone/>
              <a:defRPr sz="1300"/>
            </a:lvl4pPr>
            <a:lvl5pPr marL="1485351" indent="0" algn="ctr">
              <a:buNone/>
              <a:defRPr sz="1300"/>
            </a:lvl5pPr>
            <a:lvl6pPr marL="1856689" indent="0" algn="ctr">
              <a:buNone/>
              <a:defRPr sz="1300"/>
            </a:lvl6pPr>
            <a:lvl7pPr marL="2228027" indent="0" algn="ctr">
              <a:buNone/>
              <a:defRPr sz="1300"/>
            </a:lvl7pPr>
            <a:lvl8pPr marL="2599365" indent="0" algn="ctr">
              <a:buNone/>
              <a:defRPr sz="1300"/>
            </a:lvl8pPr>
            <a:lvl9pPr marL="2970703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324-9E74-4029-9597-CA99579B89FD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11CD-5EE6-4843-9236-4652D910B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5223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775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661" y="1709739"/>
            <a:ext cx="8541187" cy="2852737"/>
          </a:xfrm>
        </p:spPr>
        <p:txBody>
          <a:bodyPr anchor="b"/>
          <a:lstStyle>
            <a:lvl1pPr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661" y="4589464"/>
            <a:ext cx="8541187" cy="1500187"/>
          </a:xfrm>
        </p:spPr>
        <p:txBody>
          <a:bodyPr/>
          <a:lstStyle>
            <a:lvl1pPr marL="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1pPr>
            <a:lvl2pPr marL="37133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2pPr>
            <a:lvl3pPr marL="742676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0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6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993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0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52341"/>
      </p:ext>
    </p:extLst>
  </p:cSld>
  <p:clrMapOvr>
    <a:masterClrMapping/>
  </p:clrMapOvr>
  <p:hf hdr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370340"/>
      </p:ext>
    </p:extLst>
  </p:cSld>
  <p:clrMapOvr>
    <a:masterClrMapping/>
  </p:clrMapOvr>
  <p:hf hdr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365126"/>
            <a:ext cx="8541187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09" y="1681163"/>
            <a:ext cx="4189359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09" y="2505075"/>
            <a:ext cx="4189359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305" y="1681163"/>
            <a:ext cx="4209990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305" y="2505075"/>
            <a:ext cx="420999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421936"/>
      </p:ext>
    </p:extLst>
  </p:cSld>
  <p:clrMapOvr>
    <a:masterClrMapping/>
  </p:clrMapOvr>
  <p:hf hdr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53156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86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53156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86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53156" fontAlgn="auto">
              <a:spcBef>
                <a:spcPts val="0"/>
              </a:spcBef>
              <a:spcAft>
                <a:spcPts val="0"/>
              </a:spcAft>
              <a:defRPr/>
            </a:pPr>
            <a:fld id="{F2A3B4B2-E626-400B-908E-0974CFD38410}" type="slidenum">
              <a:rPr kumimoji="0" lang="ja-JP" altLang="en-US" kern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 defTabSz="653156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ja-JP" altLang="en-US" ker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3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CC3BCD4-95ED-4C53-BE5F-378DAC2417F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601170"/>
      </p:ext>
    </p:extLst>
  </p:cSld>
  <p:clrMapOvr>
    <a:masterClrMapping/>
  </p:clrMapOvr>
  <p:hf hdr="0" ftr="0" dt="0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>
              <a:defRPr sz="2599"/>
            </a:lvl1pPr>
            <a:lvl2pPr>
              <a:defRPr sz="2274"/>
            </a:lvl2pPr>
            <a:lvl3pPr>
              <a:defRPr sz="1949"/>
            </a:lvl3pPr>
            <a:lvl4pPr>
              <a:defRPr sz="1624"/>
            </a:lvl4pPr>
            <a:lvl5pPr>
              <a:defRPr sz="1624"/>
            </a:lvl5pPr>
            <a:lvl6pPr>
              <a:defRPr sz="1624"/>
            </a:lvl6pPr>
            <a:lvl7pPr>
              <a:defRPr sz="1624"/>
            </a:lvl7pPr>
            <a:lvl8pPr>
              <a:defRPr sz="1624"/>
            </a:lvl8pPr>
            <a:lvl9pPr>
              <a:defRPr sz="16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97795"/>
      </p:ext>
    </p:extLst>
  </p:cSld>
  <p:clrMapOvr>
    <a:masterClrMapping/>
  </p:clrMapOvr>
  <p:hf hdr="0" ftr="0" dt="0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 marL="0" indent="0">
              <a:buNone/>
              <a:defRPr sz="2599"/>
            </a:lvl1pPr>
            <a:lvl2pPr marL="371338" indent="0">
              <a:buNone/>
              <a:defRPr sz="2274"/>
            </a:lvl2pPr>
            <a:lvl3pPr marL="742676" indent="0">
              <a:buNone/>
              <a:defRPr sz="1949"/>
            </a:lvl3pPr>
            <a:lvl4pPr marL="1114014" indent="0">
              <a:buNone/>
              <a:defRPr sz="1624"/>
            </a:lvl4pPr>
            <a:lvl5pPr marL="1485351" indent="0">
              <a:buNone/>
              <a:defRPr sz="1624"/>
            </a:lvl5pPr>
            <a:lvl6pPr marL="1856689" indent="0">
              <a:buNone/>
              <a:defRPr sz="1624"/>
            </a:lvl6pPr>
            <a:lvl7pPr marL="2228027" indent="0">
              <a:buNone/>
              <a:defRPr sz="1624"/>
            </a:lvl7pPr>
            <a:lvl8pPr marL="2599365" indent="0">
              <a:buNone/>
              <a:defRPr sz="1624"/>
            </a:lvl8pPr>
            <a:lvl9pPr marL="2970703" indent="0">
              <a:buNone/>
              <a:defRPr sz="16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388810"/>
      </p:ext>
    </p:extLst>
  </p:cSld>
  <p:clrMapOvr>
    <a:masterClrMapping/>
  </p:clrMapOvr>
  <p:hf hdr="0" ftr="0" dt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344781"/>
      </p:ext>
    </p:extLst>
  </p:cSld>
  <p:clrMapOvr>
    <a:masterClrMapping/>
  </p:clrMapOvr>
  <p:hf hdr="0" ftr="0" dt="0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6709" y="365125"/>
            <a:ext cx="2135297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19" y="365125"/>
            <a:ext cx="628210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239179"/>
      </p:ext>
    </p:extLst>
  </p:cSld>
  <p:clrMapOvr>
    <a:masterClrMapping/>
  </p:clrMapOvr>
  <p:hf hdr="0" ftr="0" dt="0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0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16531" indent="-316531">
              <a:buFont typeface="Wingdings" panose="05000000000000000000" pitchFamily="2" charset="2"/>
              <a:buChar char="n"/>
              <a:defRPr sz="1846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293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60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584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4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7" Type="http://schemas.openxmlformats.org/officeDocument/2006/relationships/theme" Target="../theme/theme11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6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9.xml"/><Relationship Id="rId9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5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9848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2" r:id="rId5"/>
    <p:sldLayoutId id="2147484303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40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27"/>
              <a:ext cx="1550" cy="4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7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  <p:sldLayoutId id="2147484322" r:id="rId5"/>
    <p:sldLayoutId id="2147484323" r:id="rId6"/>
    <p:sldLayoutId id="2147484324" r:id="rId7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" y="116636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9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95146"/>
            <a:ext cx="2459836" cy="1498692"/>
            <a:chOff x="-2679700" y="3395143"/>
            <a:chExt cx="2460625" cy="1498691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862730"/>
              <a:ext cx="2460625" cy="721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 sz="2327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327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27992"/>
              <a:ext cx="1584325" cy="265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016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016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290083"/>
              <a:chOff x="-2263775" y="3709988"/>
              <a:chExt cx="1919288" cy="290083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 sz="2327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34229"/>
                <a:ext cx="1584325" cy="2658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016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016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016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016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016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016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016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27"/>
              <a:ext cx="1919288" cy="288924"/>
              <a:chOff x="-1379" y="4018"/>
              <a:chExt cx="1209" cy="182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2327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33"/>
                <a:ext cx="998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016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016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95143"/>
              <a:ext cx="2144713" cy="153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108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108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2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2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2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2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2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4" y="-1437064"/>
            <a:ext cx="452368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13.40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8" y="-1437064"/>
            <a:ext cx="452368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13.00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9" y="-1437062"/>
            <a:ext cx="452368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10.80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4" y="-1437064"/>
            <a:ext cx="452368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10.20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2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0.40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0.40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3.00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6" y="-1437064"/>
            <a:ext cx="452368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10.20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52368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24" dirty="0">
                <a:solidFill>
                  <a:prstClr val="black"/>
                </a:solidFill>
              </a:rPr>
              <a:t>13.40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96691" y="554767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924" dirty="0">
                <a:solidFill>
                  <a:prstClr val="black"/>
                </a:solidFill>
              </a:rPr>
              <a:t>7.40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96691" y="1022543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924" dirty="0">
                <a:solidFill>
                  <a:prstClr val="black"/>
                </a:solidFill>
              </a:rPr>
              <a:t>6.00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96691" y="1421200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924" dirty="0">
                <a:solidFill>
                  <a:prstClr val="black"/>
                </a:solidFill>
              </a:rPr>
              <a:t>5.60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96691" y="5445165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924" dirty="0">
                <a:solidFill>
                  <a:prstClr val="black"/>
                </a:solidFill>
              </a:rPr>
              <a:t>5.60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96691" y="6669128"/>
            <a:ext cx="393056" cy="234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924" dirty="0">
                <a:solidFill>
                  <a:prstClr val="black"/>
                </a:solidFill>
              </a:rPr>
              <a:t>9.00</a:t>
            </a:r>
            <a:endParaRPr lang="ja-JP" altLang="en-US" sz="924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92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6" r:id="rId1"/>
    <p:sldLayoutId id="2147484327" r:id="rId2"/>
    <p:sldLayoutId id="2147484328" r:id="rId3"/>
    <p:sldLayoutId id="2147484329" r:id="rId4"/>
    <p:sldLayoutId id="2147484330" r:id="rId5"/>
    <p:sldLayoutId id="2147484331" r:id="rId6"/>
    <p:sldLayoutId id="2147484332" r:id="rId7"/>
    <p:sldLayoutId id="2147484333" r:id="rId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844082"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266122"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688162" algn="l" rtl="0" eaLnBrk="1" fontAlgn="base" hangingPunct="1">
        <a:spcBef>
          <a:spcPct val="0"/>
        </a:spcBef>
        <a:spcAft>
          <a:spcPct val="0"/>
        </a:spcAft>
        <a:defRPr kumimoji="1" sz="1846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defRPr kumimoji="1" sz="1477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11783" indent="-162662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293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745899" indent="-16852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477">
          <a:solidFill>
            <a:schemeClr val="tx1"/>
          </a:solidFill>
          <a:latin typeface="Times New Roman" pitchFamily="18" charset="0"/>
          <a:ea typeface="+mn-ea"/>
        </a:defRPr>
      </a:lvl3pPr>
      <a:lvl4pPr marL="1074153" indent="-162662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477">
          <a:solidFill>
            <a:schemeClr val="tx1"/>
          </a:solidFill>
          <a:latin typeface="Times New Roman" pitchFamily="18" charset="0"/>
          <a:ea typeface="+mn-ea"/>
        </a:defRPr>
      </a:lvl4pPr>
      <a:lvl5pPr marL="1408268" indent="-16852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477">
          <a:solidFill>
            <a:schemeClr val="tx1"/>
          </a:solidFill>
          <a:latin typeface="Times New Roman" pitchFamily="18" charset="0"/>
          <a:ea typeface="+mn-ea"/>
        </a:defRPr>
      </a:lvl5pPr>
      <a:lvl6pPr marL="1830309" indent="-16852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477">
          <a:solidFill>
            <a:schemeClr val="tx1"/>
          </a:solidFill>
          <a:latin typeface="Times New Roman" pitchFamily="18" charset="0"/>
          <a:ea typeface="+mn-ea"/>
        </a:defRPr>
      </a:lvl6pPr>
      <a:lvl7pPr marL="2252349" indent="-16852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477">
          <a:solidFill>
            <a:schemeClr val="tx1"/>
          </a:solidFill>
          <a:latin typeface="Times New Roman" pitchFamily="18" charset="0"/>
          <a:ea typeface="+mn-ea"/>
        </a:defRPr>
      </a:lvl7pPr>
      <a:lvl8pPr marL="2674391" indent="-16852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477">
          <a:solidFill>
            <a:schemeClr val="tx1"/>
          </a:solidFill>
          <a:latin typeface="Times New Roman" pitchFamily="18" charset="0"/>
          <a:ea typeface="+mn-ea"/>
        </a:defRPr>
      </a:lvl8pPr>
      <a:lvl9pPr marL="3096431" indent="-16852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47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844082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2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2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3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4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5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376325" algn="l" defTabSz="844082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19" y="365126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19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898F6-A9B3-45F8-A579-24673724CD64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311" y="6356351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3870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C963B-63F8-4765-A392-BF00A787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9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</p:sldLayoutIdLst>
  <p:hf hdr="0" ftr="0" dt="0"/>
  <p:txStyles>
    <p:titleStyle>
      <a:lvl1pPr algn="l" defTabSz="742676" rtl="0" eaLnBrk="1" latinLnBrk="0" hangingPunct="1">
        <a:lnSpc>
          <a:spcPct val="90000"/>
        </a:lnSpc>
        <a:spcBef>
          <a:spcPct val="0"/>
        </a:spcBef>
        <a:buNone/>
        <a:defRPr kumimoji="1" sz="35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669" indent="-185669" algn="l" defTabSz="74267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57007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28345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4" kern="1200">
          <a:solidFill>
            <a:schemeClr val="tx1"/>
          </a:solidFill>
          <a:latin typeface="+mn-lt"/>
          <a:ea typeface="+mn-ea"/>
          <a:cs typeface="+mn-cs"/>
        </a:defRPr>
      </a:lvl3pPr>
      <a:lvl4pPr marL="129968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020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2358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696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34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7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38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76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14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51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689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27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65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03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E4095C6B-6E55-4A68-A5C2-751E94ACC1E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5.xml"/><Relationship Id="rId6" Type="http://schemas.openxmlformats.org/officeDocument/2006/relationships/image" Target="../media/image16.png"/><Relationship Id="rId5" Type="http://schemas.openxmlformats.org/officeDocument/2006/relationships/hyperlink" Target="http://www.city.miyama.lg.jp/file/temp/8874562.pdf" TargetMode="External"/><Relationship Id="rId4" Type="http://schemas.openxmlformats.org/officeDocument/2006/relationships/hyperlink" Target="http://www.itmedia.co.jp/smartjapan/articles/1701/16/news023_3.html(2017/1/16&#26178;&#28857;)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6" name="正方形/長方形 2"/>
          <p:cNvSpPr>
            <a:spLocks noChangeArrowheads="1"/>
          </p:cNvSpPr>
          <p:nvPr/>
        </p:nvSpPr>
        <p:spPr bwMode="auto">
          <a:xfrm>
            <a:off x="139677" y="909533"/>
            <a:ext cx="6685465" cy="86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30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地域の再エネ省エネの担い手を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30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持続的に増やす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39552" y="1688801"/>
            <a:ext cx="9634851" cy="1605569"/>
          </a:xfrm>
          <a:prstGeom prst="roundRect">
            <a:avLst>
              <a:gd name="adj" fmla="val 13639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3830" eaLnBrk="0" hangingPunct="0">
              <a:defRPr/>
            </a:pPr>
            <a:endParaRPr lang="ja-JP" altLang="en-US" sz="166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5946" y="1867502"/>
            <a:ext cx="9645979" cy="1243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hangingPunct="0">
              <a:defRPr/>
            </a:pPr>
            <a:r>
              <a:rPr lang="en-US" altLang="ja-JP" sz="18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899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補助を受ける主体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地方公共団体等</a:t>
            </a:r>
            <a:endParaRPr lang="en-US" altLang="ja-JP" sz="18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eaLnBrk="0" hangingPunct="0">
              <a:defRPr/>
            </a:pP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899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必要な要件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地方自治体の積極的な参画・関与の下、低炭素化事業を実施する事業</a:t>
            </a:r>
            <a:endParaRPr lang="en-US" altLang="ja-JP" sz="18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eaLnBrk="0" hangingPunct="0">
              <a:defRPr/>
            </a:pP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体を地域金融機関、地元企業、一般市民等の出資によって設置する</a:t>
            </a:r>
            <a:endParaRPr lang="en-US" altLang="ja-JP" sz="18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eaLnBrk="0" hangingPunct="0">
              <a:defRPr/>
            </a:pP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899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使い道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事業化（事業体の立ち上げ又は拡充）に係る費用</a:t>
            </a:r>
            <a:endParaRPr lang="en-US" altLang="ja-JP" sz="18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eaLnBrk="0" hangingPunct="0">
              <a:defRPr/>
            </a:pP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899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補助金額・率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1/3</a:t>
            </a:r>
            <a:r>
              <a:rPr lang="ja-JP" altLang="en-US" sz="1899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1/2</a:t>
            </a:r>
            <a:r>
              <a:rPr lang="ja-JP" altLang="en-US" sz="1899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8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2/3</a:t>
            </a:r>
            <a:r>
              <a:rPr lang="ja-JP" altLang="en-US" sz="1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（地域の参画・関与の内容に応じた要件を設定して区分する）</a:t>
            </a:r>
            <a:endParaRPr lang="ja-JP" altLang="en-US" sz="14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92241" y="3343386"/>
            <a:ext cx="8206281" cy="3475393"/>
            <a:chOff x="1279004" y="2976829"/>
            <a:chExt cx="6912768" cy="2181984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279004" y="2976829"/>
              <a:ext cx="6912768" cy="2181984"/>
              <a:chOff x="1637534" y="2685346"/>
              <a:chExt cx="6217788" cy="2417762"/>
            </a:xfrm>
          </p:grpSpPr>
          <p:sp>
            <p:nvSpPr>
              <p:cNvPr id="60" name="角丸四角形 59"/>
              <p:cNvSpPr/>
              <p:nvPr/>
            </p:nvSpPr>
            <p:spPr>
              <a:xfrm>
                <a:off x="1637534" y="2685346"/>
                <a:ext cx="6211887" cy="2417762"/>
              </a:xfrm>
              <a:prstGeom prst="roundRect">
                <a:avLst/>
              </a:prstGeom>
              <a:solidFill>
                <a:srgbClr val="E5E5E7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ja-JP" altLang="en-US" sz="2799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61" name="グループ化 41"/>
              <p:cNvGrpSpPr>
                <a:grpSpLocks/>
              </p:cNvGrpSpPr>
              <p:nvPr/>
            </p:nvGrpSpPr>
            <p:grpSpPr bwMode="auto">
              <a:xfrm>
                <a:off x="5599484" y="2752779"/>
                <a:ext cx="2255838" cy="2201862"/>
                <a:chOff x="4741361" y="3923984"/>
                <a:chExt cx="2443887" cy="2385336"/>
              </a:xfrm>
            </p:grpSpPr>
            <p:grpSp>
              <p:nvGrpSpPr>
                <p:cNvPr id="62" name="グループ化 43"/>
                <p:cNvGrpSpPr>
                  <a:grpSpLocks/>
                </p:cNvGrpSpPr>
                <p:nvPr/>
              </p:nvGrpSpPr>
              <p:grpSpPr bwMode="auto">
                <a:xfrm>
                  <a:off x="4741361" y="4211984"/>
                  <a:ext cx="2443887" cy="2097336"/>
                  <a:chOff x="5241032" y="4439722"/>
                  <a:chExt cx="2443887" cy="2097336"/>
                </a:xfrm>
              </p:grpSpPr>
              <p:grpSp>
                <p:nvGrpSpPr>
                  <p:cNvPr id="64" name="グループ化 46"/>
                  <p:cNvGrpSpPr>
                    <a:grpSpLocks/>
                  </p:cNvGrpSpPr>
                  <p:nvPr/>
                </p:nvGrpSpPr>
                <p:grpSpPr bwMode="auto">
                  <a:xfrm>
                    <a:off x="5241032" y="4439722"/>
                    <a:ext cx="2443887" cy="2097336"/>
                    <a:chOff x="5241032" y="4439722"/>
                    <a:chExt cx="2443887" cy="2097336"/>
                  </a:xfrm>
                </p:grpSpPr>
                <p:sp>
                  <p:nvSpPr>
                    <p:cNvPr id="66" name="楕円 65"/>
                    <p:cNvSpPr/>
                    <p:nvPr/>
                  </p:nvSpPr>
                  <p:spPr>
                    <a:xfrm>
                      <a:off x="5241032" y="4448826"/>
                      <a:ext cx="2443887" cy="2088232"/>
                    </a:xfrm>
                    <a:prstGeom prst="ellipse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a:ln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2799">
                        <a:solidFill>
                          <a:prstClr val="white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67" name="グループ化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67200" y="4439722"/>
                      <a:ext cx="2267483" cy="2042189"/>
                      <a:chOff x="5367200" y="4439722"/>
                      <a:chExt cx="2267483" cy="2042189"/>
                    </a:xfrm>
                  </p:grpSpPr>
                  <p:pic>
                    <p:nvPicPr>
                      <p:cNvPr id="68" name="図 50"/>
                      <p:cNvPicPr>
                        <a:picLocks noChangeAspect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200" y="4439722"/>
                        <a:ext cx="925537" cy="693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69" name="図 51"/>
                      <p:cNvPicPr>
                        <a:picLocks noChangeAspect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9200" y="5663722"/>
                        <a:ext cx="755483" cy="565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70" name="Picture 124" descr="C:\Users\FUJITA02\Pictures\tatemono_kaigo_shisetsu.pn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200" y="5411722"/>
                        <a:ext cx="71371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71" name="Picture 126" descr="D:\Documents and Settings\FUJITA02\デスクトップ\sozai\病院\icon_4b_48.pn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927" y="4511722"/>
                        <a:ext cx="760772" cy="70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72" name="Picture 130" descr="D:\Documents and Settings\FUJITA02\デスクトップ\sozai\マンション\icon_2y_48.pn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200" y="5771722"/>
                        <a:ext cx="769371" cy="7101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</p:grpSp>
              <p:pic>
                <p:nvPicPr>
                  <p:cNvPr id="65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90340" t="70773" b="15498"/>
                  <a:stretch>
                    <a:fillRect/>
                  </a:stretch>
                </p:blipFill>
                <p:spPr bwMode="auto">
                  <a:xfrm>
                    <a:off x="6231200" y="5267722"/>
                    <a:ext cx="666400" cy="31829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sp>
              <p:nvSpPr>
                <p:cNvPr id="63" name="テキスト ボックス 60"/>
                <p:cNvSpPr txBox="1">
                  <a:spLocks noChangeArrowheads="1"/>
                </p:cNvSpPr>
                <p:nvPr/>
              </p:nvSpPr>
              <p:spPr bwMode="auto">
                <a:xfrm>
                  <a:off x="5300308" y="3923984"/>
                  <a:ext cx="1330133" cy="2550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Cambria" pitchFamily="18" charset="0"/>
                      <a:ea typeface="メイリオ" pitchFamily="50" charset="-128"/>
                      <a:cs typeface="メイリオ" pitchFamily="50" charset="-128"/>
                    </a:defRPr>
                  </a:lvl9pPr>
                </a:lstStyle>
                <a:p>
                  <a:pPr eaLnBrk="1" hangingPunct="1">
                    <a:defRPr/>
                  </a:pPr>
                  <a:r>
                    <a:rPr lang="ja-JP" altLang="en-US" sz="1600" kern="0" dirty="0">
                      <a:solidFill>
                        <a:sysClr val="windowText" lastClr="000000"/>
                      </a:solidFill>
                      <a:latin typeface="メイリオ" panose="020B0604030504040204" pitchFamily="50" charset="-128"/>
                    </a:rPr>
                    <a:t>地域内の需要家</a:t>
                  </a:r>
                </a:p>
              </p:txBody>
            </p:sp>
          </p:grpSp>
          <p:grpSp>
            <p:nvGrpSpPr>
              <p:cNvPr id="73" name="グループ化 55"/>
              <p:cNvGrpSpPr>
                <a:grpSpLocks/>
              </p:cNvGrpSpPr>
              <p:nvPr/>
            </p:nvGrpSpPr>
            <p:grpSpPr bwMode="auto">
              <a:xfrm>
                <a:off x="1679769" y="2725792"/>
                <a:ext cx="2255838" cy="2201862"/>
                <a:chOff x="132849" y="4068000"/>
                <a:chExt cx="2443887" cy="2385336"/>
              </a:xfrm>
            </p:grpSpPr>
            <p:grpSp>
              <p:nvGrpSpPr>
                <p:cNvPr id="74" name="グループ化 56"/>
                <p:cNvGrpSpPr>
                  <a:grpSpLocks/>
                </p:cNvGrpSpPr>
                <p:nvPr/>
              </p:nvGrpSpPr>
              <p:grpSpPr bwMode="auto">
                <a:xfrm>
                  <a:off x="132849" y="4068000"/>
                  <a:ext cx="2443887" cy="2385336"/>
                  <a:chOff x="132849" y="3995992"/>
                  <a:chExt cx="2443887" cy="2385336"/>
                </a:xfrm>
              </p:grpSpPr>
              <p:grpSp>
                <p:nvGrpSpPr>
                  <p:cNvPr id="78" name="グループ化 60"/>
                  <p:cNvGrpSpPr>
                    <a:grpSpLocks/>
                  </p:cNvGrpSpPr>
                  <p:nvPr/>
                </p:nvGrpSpPr>
                <p:grpSpPr bwMode="auto">
                  <a:xfrm>
                    <a:off x="132849" y="3995992"/>
                    <a:ext cx="2443887" cy="2385336"/>
                    <a:chOff x="132849" y="3995992"/>
                    <a:chExt cx="2443887" cy="2385336"/>
                  </a:xfrm>
                </p:grpSpPr>
                <p:grpSp>
                  <p:nvGrpSpPr>
                    <p:cNvPr id="83" name="グループ化 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2849" y="3995992"/>
                      <a:ext cx="2443887" cy="2385336"/>
                      <a:chOff x="132849" y="3779968"/>
                      <a:chExt cx="2443887" cy="2385336"/>
                    </a:xfrm>
                  </p:grpSpPr>
                  <p:sp>
                    <p:nvSpPr>
                      <p:cNvPr id="88" name="楕円 87"/>
                      <p:cNvSpPr/>
                      <p:nvPr/>
                    </p:nvSpPr>
                    <p:spPr>
                      <a:xfrm>
                        <a:off x="132849" y="4077072"/>
                        <a:ext cx="2443887" cy="2088232"/>
                      </a:xfrm>
                      <a:prstGeom prst="ellipse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ln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ja-JP" altLang="en-US" sz="2799">
                          <a:solidFill>
                            <a:prstClr val="white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89" name="テキスト ボックス 6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2725" y="3779968"/>
                        <a:ext cx="2304580" cy="255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1pPr>
                        <a:lvl2pPr marL="742950" indent="-28575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2pPr>
                        <a:lvl3pPr marL="1143000" indent="-22860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3pPr>
                        <a:lvl4pPr marL="1600200" indent="-22860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4pPr>
                        <a:lvl5pPr marL="2057400" indent="-22860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9pPr>
                      </a:lstStyle>
                      <a:p>
                        <a:pPr algn="ctr" eaLnBrk="1" hangingPunct="1">
                          <a:defRPr/>
                        </a:pPr>
                        <a:r>
                          <a:rPr lang="ja-JP" altLang="en-US" sz="1600" kern="0" dirty="0">
                            <a:solidFill>
                              <a:sysClr val="windowText" lastClr="000000"/>
                            </a:solidFill>
                            <a:latin typeface="メイリオ" panose="020B0604030504040204" pitchFamily="50" charset="-128"/>
                          </a:rPr>
                          <a:t>地域の再生可能エネルギー</a:t>
                        </a:r>
                      </a:p>
                    </p:txBody>
                  </p:sp>
                </p:grpSp>
                <p:pic>
                  <p:nvPicPr>
                    <p:cNvPr id="84" name="図 294"/>
                    <p:cNvPicPr>
                      <a:picLocks noChangeAspect="1"/>
                    </p:cNvPicPr>
                    <p:nvPr/>
                  </p:nvPicPr>
                  <p:blipFill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69393" y="4408223"/>
                      <a:ext cx="811054" cy="348616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5" name="図 296"/>
                    <p:cNvPicPr>
                      <a:picLocks noChangeAspect="1"/>
                    </p:cNvPicPr>
                    <p:nvPr/>
                  </p:nvPicPr>
                  <p:blipFill>
                    <a:blip r:embed="rId10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00472" y="5076085"/>
                      <a:ext cx="733958" cy="479831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6" name="図 295"/>
                    <p:cNvPicPr>
                      <a:picLocks noChangeAspect="1"/>
                    </p:cNvPicPr>
                    <p:nvPr/>
                  </p:nvPicPr>
                  <p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712640" y="5219899"/>
                      <a:ext cx="800332" cy="5829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87" name="図 5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082396" y="5478165"/>
                      <a:ext cx="437343" cy="569189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sp>
                <p:nvSpPr>
                  <p:cNvPr id="79" name="テキスト ボックス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0077" y="4781931"/>
                    <a:ext cx="704002" cy="19139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:ln>
                  <a:extLst/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1pPr>
                    <a:lvl2pPr marL="742950" indent="-28575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2pPr>
                    <a:lvl3pPr marL="11430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3pPr>
                    <a:lvl4pPr marL="16002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4pPr>
                    <a:lvl5pPr marL="20574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9pPr>
                  </a:lstStyle>
                  <a:p>
                    <a:pPr eaLnBrk="1" hangingPunct="1">
                      <a:defRPr/>
                    </a:pPr>
                    <a:r>
                      <a:rPr lang="ja-JP" altLang="en-US" sz="1051" kern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</a:rPr>
                      <a:t>太陽光発電</a:t>
                    </a:r>
                  </a:p>
                </p:txBody>
              </p:sp>
              <p:sp>
                <p:nvSpPr>
                  <p:cNvPr id="80" name="テキスト ボックス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6039" y="5574751"/>
                    <a:ext cx="593508" cy="19139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:ln>
                  <a:extLst/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1pPr>
                    <a:lvl2pPr marL="742950" indent="-28575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2pPr>
                    <a:lvl3pPr marL="11430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3pPr>
                    <a:lvl4pPr marL="16002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4pPr>
                    <a:lvl5pPr marL="20574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9pPr>
                  </a:lstStyle>
                  <a:p>
                    <a:pPr eaLnBrk="1" hangingPunct="1">
                      <a:defRPr/>
                    </a:pPr>
                    <a:r>
                      <a:rPr lang="ja-JP" altLang="en-US" sz="1051" kern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</a:rPr>
                      <a:t>風力発電</a:t>
                    </a:r>
                  </a:p>
                </p:txBody>
              </p:sp>
              <p:sp>
                <p:nvSpPr>
                  <p:cNvPr id="81" name="テキスト ボックス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83891" y="5772525"/>
                    <a:ext cx="646658" cy="19139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:ln>
                  <a:extLst/>
                </p:spPr>
                <p:txBody>
                  <a:bodyPr>
                    <a:spAutoFit/>
                  </a:bodyPr>
                  <a:lstStyle>
                    <a:lvl1pPr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1pPr>
                    <a:lvl2pPr marL="742950" indent="-28575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2pPr>
                    <a:lvl3pPr marL="11430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3pPr>
                    <a:lvl4pPr marL="16002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4pPr>
                    <a:lvl5pPr marL="20574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9pPr>
                  </a:lstStyle>
                  <a:p>
                    <a:pPr eaLnBrk="1" hangingPunct="1">
                      <a:defRPr/>
                    </a:pPr>
                    <a:r>
                      <a:rPr lang="ja-JP" altLang="en-US" sz="1051" kern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</a:rPr>
                      <a:t>地熱発電</a:t>
                    </a:r>
                  </a:p>
                </p:txBody>
              </p:sp>
              <p:sp>
                <p:nvSpPr>
                  <p:cNvPr id="82" name="テキスト ボックス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1547" y="6068328"/>
                    <a:ext cx="924989" cy="19139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:ln>
                  <a:extLst/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1pPr>
                    <a:lvl2pPr marL="742950" indent="-28575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2pPr>
                    <a:lvl3pPr marL="11430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3pPr>
                    <a:lvl4pPr marL="16002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4pPr>
                    <a:lvl5pPr marL="20574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9pPr>
                  </a:lstStyle>
                  <a:p>
                    <a:pPr eaLnBrk="1" hangingPunct="1">
                      <a:defRPr/>
                    </a:pPr>
                    <a:r>
                      <a:rPr lang="ja-JP" altLang="en-US" sz="1051" kern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</a:rPr>
                      <a:t>バイオマス発電</a:t>
                    </a:r>
                  </a:p>
                </p:txBody>
              </p:sp>
            </p:grpSp>
            <p:grpSp>
              <p:nvGrpSpPr>
                <p:cNvPr id="75" name="グループ化 57"/>
                <p:cNvGrpSpPr>
                  <a:grpSpLocks/>
                </p:cNvGrpSpPr>
                <p:nvPr/>
              </p:nvGrpSpPr>
              <p:grpSpPr bwMode="auto">
                <a:xfrm>
                  <a:off x="1570632" y="4595550"/>
                  <a:ext cx="593508" cy="666481"/>
                  <a:chOff x="1659772" y="4540877"/>
                  <a:chExt cx="593508" cy="666481"/>
                </a:xfrm>
              </p:grpSpPr>
              <p:pic>
                <p:nvPicPr>
                  <p:cNvPr id="76" name="図 58" descr="小水力発電のイラスト | かわいいフリー素材集 いらすとや - Internet Explorer"/>
                  <p:cNvPicPr>
                    <a:picLocks noChangeAspect="1"/>
                  </p:cNvPicPr>
                  <p:nvPr/>
                </p:nvPicPr>
                <p:blipFill>
                  <a:blip r:embed="rId1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48109" t="24802" r="18817" b="19762"/>
                  <a:stretch>
                    <a:fillRect/>
                  </a:stretch>
                </p:blipFill>
                <p:spPr bwMode="auto">
                  <a:xfrm>
                    <a:off x="1728596" y="4540877"/>
                    <a:ext cx="492057" cy="46393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7" name="テキスト ボックス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9772" y="5015959"/>
                    <a:ext cx="593508" cy="19139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:ln>
                  <a:extLst/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1pPr>
                    <a:lvl2pPr marL="742950" indent="-28575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2pPr>
                    <a:lvl3pPr marL="11430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3pPr>
                    <a:lvl4pPr marL="16002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4pPr>
                    <a:lvl5pPr marL="2057400" indent="-228600" eaLnBrk="0" hangingPunct="0"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Cambria" pitchFamily="18" charset="0"/>
                        <a:ea typeface="メイリオ" pitchFamily="50" charset="-128"/>
                        <a:cs typeface="メイリオ" pitchFamily="50" charset="-128"/>
                      </a:defRPr>
                    </a:lvl9pPr>
                  </a:lstStyle>
                  <a:p>
                    <a:pPr eaLnBrk="1" hangingPunct="1">
                      <a:defRPr/>
                    </a:pPr>
                    <a:r>
                      <a:rPr lang="ja-JP" altLang="en-US" sz="1051" kern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</a:rPr>
                      <a:t>水力発電</a:t>
                    </a:r>
                  </a:p>
                </p:txBody>
              </p:sp>
            </p:grpSp>
          </p:grpSp>
          <p:grpSp>
            <p:nvGrpSpPr>
              <p:cNvPr id="90" name="グループ化 73"/>
              <p:cNvGrpSpPr>
                <a:grpSpLocks/>
              </p:cNvGrpSpPr>
              <p:nvPr/>
            </p:nvGrpSpPr>
            <p:grpSpPr bwMode="auto">
              <a:xfrm>
                <a:off x="3672259" y="3097266"/>
                <a:ext cx="2305050" cy="1779588"/>
                <a:chOff x="2216696" y="4328860"/>
                <a:chExt cx="2498111" cy="1927763"/>
              </a:xfrm>
            </p:grpSpPr>
            <p:grpSp>
              <p:nvGrpSpPr>
                <p:cNvPr id="91" name="グループ化 75"/>
                <p:cNvGrpSpPr>
                  <a:grpSpLocks/>
                </p:cNvGrpSpPr>
                <p:nvPr/>
              </p:nvGrpSpPr>
              <p:grpSpPr bwMode="auto">
                <a:xfrm>
                  <a:off x="2216696" y="4328860"/>
                  <a:ext cx="2498111" cy="1632479"/>
                  <a:chOff x="2216696" y="4328860"/>
                  <a:chExt cx="2498111" cy="1632479"/>
                </a:xfrm>
              </p:grpSpPr>
              <p:grpSp>
                <p:nvGrpSpPr>
                  <p:cNvPr id="96" name="グループ化 81"/>
                  <p:cNvGrpSpPr>
                    <a:grpSpLocks/>
                  </p:cNvGrpSpPr>
                  <p:nvPr/>
                </p:nvGrpSpPr>
                <p:grpSpPr bwMode="auto">
                  <a:xfrm>
                    <a:off x="2454120" y="4328860"/>
                    <a:ext cx="2260687" cy="1632479"/>
                    <a:chOff x="2598136" y="4245138"/>
                    <a:chExt cx="2260687" cy="1632479"/>
                  </a:xfrm>
                </p:grpSpPr>
                <p:grpSp>
                  <p:nvGrpSpPr>
                    <p:cNvPr id="98" name="グループ化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8136" y="4245138"/>
                      <a:ext cx="2260687" cy="1632479"/>
                      <a:chOff x="2598136" y="4245138"/>
                      <a:chExt cx="2260687" cy="1632479"/>
                    </a:xfrm>
                  </p:grpSpPr>
                  <p:grpSp>
                    <p:nvGrpSpPr>
                      <p:cNvPr id="100" name="グループ化 8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59864" y="4245138"/>
                        <a:ext cx="2098959" cy="1632479"/>
                        <a:chOff x="2759864" y="4245138"/>
                        <a:chExt cx="2098959" cy="1632479"/>
                      </a:xfrm>
                    </p:grpSpPr>
                    <p:grpSp>
                      <p:nvGrpSpPr>
                        <p:cNvPr id="102" name="グループ化 8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759864" y="4963882"/>
                          <a:ext cx="1575121" cy="913735"/>
                          <a:chOff x="3414260" y="4615556"/>
                          <a:chExt cx="1575121" cy="913735"/>
                        </a:xfrm>
                      </p:grpSpPr>
                      <p:sp>
                        <p:nvSpPr>
                          <p:cNvPr id="104" name="角丸四角形 103"/>
                          <p:cNvSpPr/>
                          <p:nvPr/>
                        </p:nvSpPr>
                        <p:spPr>
                          <a:xfrm>
                            <a:off x="3414260" y="4615556"/>
                            <a:ext cx="1575121" cy="648072"/>
                          </a:xfrm>
                          <a:prstGeom prst="roundRect">
                            <a:avLst/>
                          </a:prstGeom>
                          <a:scene3d>
                            <a:camera prst="orthographicFront"/>
                            <a:lightRig rig="threePt" dir="t"/>
                          </a:scene3d>
                          <a:sp3d>
                            <a:bevelT prst="angle"/>
                          </a:sp3d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/>
                          <a:lstStyle/>
                          <a:p>
                            <a:pPr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r>
                              <a:rPr lang="ja-JP" altLang="en-US" dirty="0">
                                <a:solidFill>
                                  <a:prstClr val="white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a:t>地域低炭素化</a:t>
                            </a:r>
                            <a:endParaRPr lang="en-US" altLang="ja-JP" dirty="0">
                              <a:solidFill>
                                <a:prstClr val="white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  <a:p>
                            <a:pPr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r>
                              <a:rPr lang="ja-JP" altLang="en-US" dirty="0">
                                <a:solidFill>
                                  <a:prstClr val="white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a:t>推進事業体</a:t>
                            </a:r>
                          </a:p>
                        </p:txBody>
                      </p:sp>
                      <p:sp>
                        <p:nvSpPr>
                          <p:cNvPr id="106" name="テキスト ボックス 6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444812" y="5337903"/>
                            <a:ext cx="372657" cy="1913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>
                            <a:lvl1pPr eaLnBrk="0" hangingPunct="0"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1pPr>
                            <a:lvl2pPr marL="742950" indent="-285750" eaLnBrk="0" hangingPunct="0"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2pPr>
                            <a:lvl3pPr marL="1143000" indent="-228600" eaLnBrk="0" hangingPunct="0"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3pPr>
                            <a:lvl4pPr marL="1600200" indent="-228600" eaLnBrk="0" hangingPunct="0"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4pPr>
                            <a:lvl5pPr marL="2057400" indent="-228600" eaLnBrk="0" hangingPunct="0"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umimoji="1">
                                <a:solidFill>
                                  <a:schemeClr val="tx1"/>
                                </a:solidFill>
                                <a:latin typeface="Cambria" pitchFamily="18" charset="0"/>
                                <a:ea typeface="メイリオ" pitchFamily="50" charset="-128"/>
                                <a:cs typeface="メイリオ" pitchFamily="50" charset="-128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r>
                              <a:rPr lang="ja-JP" altLang="en-US" sz="1051" kern="0" dirty="0">
                                <a:solidFill>
                                  <a:sysClr val="windowText" lastClr="000000"/>
                                </a:solidFill>
                                <a:latin typeface="メイリオ" panose="020B0604030504040204" pitchFamily="50" charset="-128"/>
                              </a:rPr>
                              <a:t>出資</a:t>
                            </a:r>
                          </a:p>
                        </p:txBody>
                      </p:sp>
                    </p:grpSp>
                    <p:sp>
                      <p:nvSpPr>
                        <p:cNvPr id="103" name="下カーブ矢印 102"/>
                        <p:cNvSpPr/>
                        <p:nvPr/>
                      </p:nvSpPr>
                      <p:spPr>
                        <a:xfrm>
                          <a:off x="3656220" y="4245138"/>
                          <a:ext cx="1202603" cy="696471"/>
                        </a:xfrm>
                        <a:prstGeom prst="curvedDownArrow">
                          <a:avLst/>
                        </a:prstGeom>
                        <a:solidFill>
                          <a:srgbClr val="00FF00"/>
                        </a:solidFill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ja-JP" altLang="en-US" sz="2799">
                            <a:solidFill>
                              <a:prstClr val="black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</p:grpSp>
                  <p:sp>
                    <p:nvSpPr>
                      <p:cNvPr id="101" name="テキスト ボックス 6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98136" y="4485893"/>
                        <a:ext cx="593725" cy="19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1pPr>
                        <a:lvl2pPr marL="742950" indent="-28575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2pPr>
                        <a:lvl3pPr marL="1143000" indent="-22860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3pPr>
                        <a:lvl4pPr marL="1600200" indent="-22860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4pPr>
                        <a:lvl5pPr marL="2057400" indent="-228600" eaLnBrk="0" hangingPunct="0"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>
                            <a:solidFill>
                              <a:schemeClr val="tx1"/>
                            </a:solidFill>
                            <a:latin typeface="Cambria" pitchFamily="18" charset="0"/>
                            <a:ea typeface="メイリオ" pitchFamily="50" charset="-128"/>
                            <a:cs typeface="メイリオ" pitchFamily="50" charset="-128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r>
                          <a:rPr lang="ja-JP" altLang="en-US" sz="1051" kern="0" dirty="0">
                            <a:solidFill>
                              <a:sysClr val="windowText" lastClr="000000"/>
                            </a:solidFill>
                            <a:latin typeface="メイリオ" panose="020B0604030504040204" pitchFamily="50" charset="-128"/>
                          </a:rPr>
                          <a:t>電源調達</a:t>
                        </a:r>
                      </a:p>
                    </p:txBody>
                  </p:sp>
                </p:grpSp>
                <p:sp>
                  <p:nvSpPr>
                    <p:cNvPr id="99" name="テキスト ボックス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90203" y="4485893"/>
                      <a:ext cx="593725" cy="191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1pPr>
                      <a:lvl2pPr marL="742950" indent="-285750" eaLnBrk="0" hangingPunct="0"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2pPr>
                      <a:lvl3pPr marL="1143000" indent="-228600" eaLnBrk="0" hangingPunct="0"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3pPr>
                      <a:lvl4pPr marL="1600200" indent="-228600" eaLnBrk="0" hangingPunct="0"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4pPr>
                      <a:lvl5pPr marL="2057400" indent="-228600" eaLnBrk="0" hangingPunct="0"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Cambria" pitchFamily="18" charset="0"/>
                          <a:ea typeface="メイリオ" pitchFamily="50" charset="-128"/>
                          <a:cs typeface="メイリオ" pitchFamily="50" charset="-128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r>
                        <a:rPr lang="ja-JP" altLang="en-US" sz="1051" kern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</a:rPr>
                        <a:t>電力供給</a:t>
                      </a:r>
                    </a:p>
                  </p:txBody>
                </p:sp>
              </p:grpSp>
              <p:sp>
                <p:nvSpPr>
                  <p:cNvPr id="97" name="下カーブ矢印 96"/>
                  <p:cNvSpPr/>
                  <p:nvPr/>
                </p:nvSpPr>
                <p:spPr>
                  <a:xfrm>
                    <a:off x="2216696" y="4337459"/>
                    <a:ext cx="1202604" cy="696470"/>
                  </a:xfrm>
                  <a:prstGeom prst="curvedDownArrow">
                    <a:avLst/>
                  </a:prstGeom>
                  <a:solidFill>
                    <a:srgbClr val="00FF00"/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2799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92" name="角丸四角形 91"/>
                <p:cNvSpPr/>
                <p:nvPr/>
              </p:nvSpPr>
              <p:spPr>
                <a:xfrm>
                  <a:off x="3913072" y="6008989"/>
                  <a:ext cx="464525" cy="247634"/>
                </a:xfrm>
                <a:prstGeom prst="roundRect">
                  <a:avLst/>
                </a:prstGeom>
                <a:solidFill>
                  <a:srgbClr val="E6E108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000" dirty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市民</a:t>
                  </a:r>
                </a:p>
              </p:txBody>
            </p:sp>
            <p:sp>
              <p:nvSpPr>
                <p:cNvPr id="93" name="角丸四角形 92"/>
                <p:cNvSpPr/>
                <p:nvPr/>
              </p:nvSpPr>
              <p:spPr>
                <a:xfrm>
                  <a:off x="2966817" y="6008989"/>
                  <a:ext cx="464525" cy="247634"/>
                </a:xfrm>
                <a:prstGeom prst="roundRect">
                  <a:avLst/>
                </a:prstGeom>
                <a:solidFill>
                  <a:srgbClr val="E6E108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000" dirty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銀行</a:t>
                  </a:r>
                </a:p>
              </p:txBody>
            </p:sp>
            <p:sp>
              <p:nvSpPr>
                <p:cNvPr id="94" name="角丸四角形 93"/>
                <p:cNvSpPr/>
                <p:nvPr/>
              </p:nvSpPr>
              <p:spPr>
                <a:xfrm>
                  <a:off x="3441665" y="6008989"/>
                  <a:ext cx="464525" cy="247634"/>
                </a:xfrm>
                <a:prstGeom prst="roundRect">
                  <a:avLst/>
                </a:prstGeom>
                <a:solidFill>
                  <a:srgbClr val="E6E108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900" dirty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地元</a:t>
                  </a:r>
                  <a:endParaRPr lang="en-US" altLang="ja-JP" sz="9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900" dirty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企業</a:t>
                  </a:r>
                </a:p>
              </p:txBody>
            </p:sp>
            <p:sp>
              <p:nvSpPr>
                <p:cNvPr id="95" name="角丸四角形 94"/>
                <p:cNvSpPr/>
                <p:nvPr/>
              </p:nvSpPr>
              <p:spPr>
                <a:xfrm>
                  <a:off x="2491970" y="6008989"/>
                  <a:ext cx="462805" cy="247634"/>
                </a:xfrm>
                <a:prstGeom prst="roundRect">
                  <a:avLst/>
                </a:prstGeom>
                <a:solidFill>
                  <a:srgbClr val="E6E108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900" dirty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自治体</a:t>
                  </a:r>
                </a:p>
              </p:txBody>
            </p:sp>
          </p:grpSp>
        </p:grpSp>
        <p:sp>
          <p:nvSpPr>
            <p:cNvPr id="107" name="テキスト ボックス 60"/>
            <p:cNvSpPr txBox="1">
              <a:spLocks noChangeArrowheads="1"/>
            </p:cNvSpPr>
            <p:nvPr/>
          </p:nvSpPr>
          <p:spPr bwMode="auto">
            <a:xfrm>
              <a:off x="6182098" y="3617967"/>
              <a:ext cx="382291" cy="159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1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</a:rPr>
                <a:t>学校</a:t>
              </a:r>
            </a:p>
          </p:txBody>
        </p:sp>
        <p:sp>
          <p:nvSpPr>
            <p:cNvPr id="108" name="テキスト ボックス 60"/>
            <p:cNvSpPr txBox="1">
              <a:spLocks noChangeArrowheads="1"/>
            </p:cNvSpPr>
            <p:nvPr/>
          </p:nvSpPr>
          <p:spPr bwMode="auto">
            <a:xfrm>
              <a:off x="7145709" y="3716392"/>
              <a:ext cx="382291" cy="159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1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</a:rPr>
                <a:t>病院</a:t>
              </a:r>
            </a:p>
          </p:txBody>
        </p:sp>
        <p:sp>
          <p:nvSpPr>
            <p:cNvPr id="109" name="テキスト ボックス 60"/>
            <p:cNvSpPr txBox="1">
              <a:spLocks noChangeArrowheads="1"/>
            </p:cNvSpPr>
            <p:nvPr/>
          </p:nvSpPr>
          <p:spPr bwMode="auto">
            <a:xfrm>
              <a:off x="6613898" y="4049767"/>
              <a:ext cx="382291" cy="159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1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</a:rPr>
                <a:t>家庭</a:t>
              </a:r>
            </a:p>
          </p:txBody>
        </p:sp>
        <p:sp>
          <p:nvSpPr>
            <p:cNvPr id="110" name="テキスト ボックス 60"/>
            <p:cNvSpPr txBox="1">
              <a:spLocks noChangeArrowheads="1"/>
            </p:cNvSpPr>
            <p:nvPr/>
          </p:nvSpPr>
          <p:spPr bwMode="auto">
            <a:xfrm>
              <a:off x="5716960" y="4414892"/>
              <a:ext cx="609074" cy="159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1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</a:rPr>
                <a:t>福祉施設</a:t>
              </a:r>
            </a:p>
          </p:txBody>
        </p:sp>
        <p:sp>
          <p:nvSpPr>
            <p:cNvPr id="111" name="テキスト ボックス 60"/>
            <p:cNvSpPr txBox="1">
              <a:spLocks noChangeArrowheads="1"/>
            </p:cNvSpPr>
            <p:nvPr/>
          </p:nvSpPr>
          <p:spPr bwMode="auto">
            <a:xfrm>
              <a:off x="7179048" y="4648255"/>
              <a:ext cx="609074" cy="159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1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</a:rPr>
                <a:t>公共施設</a:t>
              </a:r>
            </a:p>
          </p:txBody>
        </p:sp>
        <p:sp>
          <p:nvSpPr>
            <p:cNvPr id="112" name="テキスト ボックス 60"/>
            <p:cNvSpPr txBox="1">
              <a:spLocks noChangeArrowheads="1"/>
            </p:cNvSpPr>
            <p:nvPr/>
          </p:nvSpPr>
          <p:spPr bwMode="auto">
            <a:xfrm>
              <a:off x="6513885" y="4846692"/>
              <a:ext cx="382291" cy="159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1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</a:rPr>
                <a:t>民間</a:t>
              </a:r>
            </a:p>
          </p:txBody>
        </p:sp>
        <p:sp>
          <p:nvSpPr>
            <p:cNvPr id="113" name="上矢印 112"/>
            <p:cNvSpPr/>
            <p:nvPr/>
          </p:nvSpPr>
          <p:spPr>
            <a:xfrm flipH="1">
              <a:off x="4547536" y="4431626"/>
              <a:ext cx="60162" cy="267636"/>
            </a:xfrm>
            <a:prstGeom prst="up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799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4" name="上矢印 113"/>
            <p:cNvSpPr/>
            <p:nvPr/>
          </p:nvSpPr>
          <p:spPr>
            <a:xfrm>
              <a:off x="4979705" y="4431626"/>
              <a:ext cx="64580" cy="274593"/>
            </a:xfrm>
            <a:prstGeom prst="up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799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5" name="上矢印 114"/>
            <p:cNvSpPr/>
            <p:nvPr/>
          </p:nvSpPr>
          <p:spPr>
            <a:xfrm>
              <a:off x="5324989" y="4431626"/>
              <a:ext cx="64580" cy="274593"/>
            </a:xfrm>
            <a:prstGeom prst="up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799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6" name="上矢印 115"/>
            <p:cNvSpPr/>
            <p:nvPr/>
          </p:nvSpPr>
          <p:spPr>
            <a:xfrm>
              <a:off x="4176290" y="4431626"/>
              <a:ext cx="64580" cy="274593"/>
            </a:xfrm>
            <a:prstGeom prst="up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799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0" y="45714"/>
            <a:ext cx="696689" cy="42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0" name="テキスト ボックス 119"/>
          <p:cNvSpPr txBox="1"/>
          <p:nvPr/>
        </p:nvSpPr>
        <p:spPr>
          <a:xfrm>
            <a:off x="2380193" y="7579534"/>
            <a:ext cx="3021973" cy="553820"/>
          </a:xfrm>
          <a:prstGeom prst="rect">
            <a:avLst/>
          </a:prstGeom>
          <a:solidFill>
            <a:srgbClr val="C6D9F1"/>
          </a:solidFill>
          <a:ln w="12700">
            <a:solidFill>
              <a:schemeClr val="tx1"/>
            </a:solidFill>
          </a:ln>
        </p:spPr>
        <p:txBody>
          <a:bodyPr wrap="none" lIns="66442" rIns="33220">
            <a:spAutoFit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実施期間：平成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年度（最大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年間）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補助率：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1/3</a:t>
            </a:r>
            <a:r>
              <a:rPr lang="ja-JP" altLang="en-US" sz="10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1/2</a:t>
            </a:r>
            <a:r>
              <a:rPr lang="ja-JP" altLang="en-US" sz="10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2/3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kumimoji="0" lang="ja-JP" altLang="en-US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</a:t>
            </a:r>
            <a:r>
              <a:rPr kumimoji="0" lang="zh-TW" altLang="en-US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総政</a:t>
            </a:r>
            <a:r>
              <a:rPr kumimoji="0" lang="en-US" altLang="zh-TW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</a:t>
            </a:r>
            <a:r>
              <a:rPr kumimoji="0" lang="zh-TW" altLang="en-US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環境計画課 </a:t>
            </a:r>
            <a:r>
              <a:rPr kumimoji="0" lang="ja-JP" altLang="en-US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03-5521-8232</a:t>
            </a:r>
            <a:r>
              <a:rPr kumimoji="0" lang="ja-JP" altLang="en-US" sz="10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3798" name="正方形/長方形 6"/>
          <p:cNvSpPr>
            <a:spLocks noChangeArrowheads="1"/>
          </p:cNvSpPr>
          <p:nvPr/>
        </p:nvSpPr>
        <p:spPr bwMode="auto">
          <a:xfrm>
            <a:off x="1051075" y="6963391"/>
            <a:ext cx="4384308" cy="62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3830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zh-TW" altLang="en-US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zh-TW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zh-TW" altLang="en-US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予算案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1999" dirty="0">
                <a:latin typeface="メイリオ"/>
                <a:ea typeface="メイリオ"/>
              </a:rPr>
              <a:t>億円</a:t>
            </a:r>
            <a:endParaRPr lang="en-US" altLang="ja-JP" sz="1999" dirty="0">
              <a:latin typeface="メイリオ"/>
              <a:ea typeface="メイリオ"/>
            </a:endParaRPr>
          </a:p>
          <a:p>
            <a:pPr algn="r" defTabSz="843830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latin typeface="メイリオ"/>
                <a:ea typeface="メイリオ"/>
              </a:rPr>
              <a:t>（平成</a:t>
            </a:r>
            <a:r>
              <a:rPr lang="en-US" altLang="ja-JP" sz="1200" dirty="0">
                <a:latin typeface="メイリオ"/>
                <a:ea typeface="メイリオ"/>
              </a:rPr>
              <a:t>30</a:t>
            </a:r>
            <a:r>
              <a:rPr lang="ja-JP" altLang="en-US" sz="1200" dirty="0">
                <a:latin typeface="メイリオ"/>
                <a:ea typeface="メイリオ"/>
              </a:rPr>
              <a:t>年度からの新規事業）</a:t>
            </a:r>
            <a:endParaRPr lang="en-US" altLang="ja-JP" sz="1200" dirty="0">
              <a:latin typeface="メイリオ"/>
              <a:ea typeface="メイリオ"/>
            </a:endParaRPr>
          </a:p>
        </p:txBody>
      </p:sp>
      <p:sp>
        <p:nvSpPr>
          <p:cNvPr id="118" name="正方形/長方形 6"/>
          <p:cNvSpPr>
            <a:spLocks noChangeArrowheads="1"/>
          </p:cNvSpPr>
          <p:nvPr/>
        </p:nvSpPr>
        <p:spPr bwMode="auto">
          <a:xfrm>
            <a:off x="856726" y="73766"/>
            <a:ext cx="7665907" cy="46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30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地域低炭素化推進事業体設置モデル事業</a:t>
            </a:r>
          </a:p>
        </p:txBody>
      </p:sp>
      <p:sp>
        <p:nvSpPr>
          <p:cNvPr id="119" name="テキスト ボックス 60"/>
          <p:cNvSpPr txBox="1">
            <a:spLocks noChangeArrowheads="1"/>
          </p:cNvSpPr>
          <p:nvPr/>
        </p:nvSpPr>
        <p:spPr bwMode="auto">
          <a:xfrm>
            <a:off x="4447518" y="5854602"/>
            <a:ext cx="453824" cy="2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51" kern="0" dirty="0">
                <a:solidFill>
                  <a:sysClr val="windowText" lastClr="000000"/>
                </a:solidFill>
                <a:latin typeface="メイリオ" panose="020B0604030504040204" pitchFamily="50" charset="-128"/>
              </a:rPr>
              <a:t>出資</a:t>
            </a:r>
          </a:p>
        </p:txBody>
      </p:sp>
      <p:sp>
        <p:nvSpPr>
          <p:cNvPr id="105" name="事業番号"/>
          <p:cNvSpPr/>
          <p:nvPr/>
        </p:nvSpPr>
        <p:spPr>
          <a:xfrm>
            <a:off x="964785" y="488654"/>
            <a:ext cx="1825539" cy="33651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正方形/長方形 6"/>
          <p:cNvSpPr>
            <a:spLocks noChangeArrowheads="1"/>
          </p:cNvSpPr>
          <p:nvPr/>
        </p:nvSpPr>
        <p:spPr bwMode="auto">
          <a:xfrm>
            <a:off x="4591487" y="657434"/>
            <a:ext cx="5686809" cy="89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30" eaLnBrk="1" hangingPunct="1">
              <a:lnSpc>
                <a:spcPts val="1999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zh-TW" altLang="en-US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zh-TW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zh-TW" altLang="en-US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予算案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1999" dirty="0">
                <a:latin typeface="メイリオ"/>
                <a:ea typeface="メイリオ"/>
              </a:rPr>
              <a:t>億円</a:t>
            </a:r>
            <a:r>
              <a:rPr lang="ja-JP" altLang="en-US" sz="1200" dirty="0">
                <a:latin typeface="メイリオ"/>
                <a:ea typeface="メイリオ"/>
              </a:rPr>
              <a:t>（平成</a:t>
            </a:r>
            <a:r>
              <a:rPr lang="en-US" altLang="ja-JP" sz="1200" dirty="0">
                <a:latin typeface="メイリオ"/>
                <a:ea typeface="メイリオ"/>
              </a:rPr>
              <a:t>30</a:t>
            </a:r>
            <a:r>
              <a:rPr lang="ja-JP" altLang="en-US" sz="1200" dirty="0">
                <a:latin typeface="メイリオ"/>
                <a:ea typeface="メイリオ"/>
              </a:rPr>
              <a:t>年度からの新規事業）</a:t>
            </a:r>
            <a:endParaRPr lang="en-US" altLang="ja-JP" sz="1200" dirty="0">
              <a:latin typeface="メイリオ"/>
              <a:ea typeface="メイリオ"/>
            </a:endParaRPr>
          </a:p>
          <a:p>
            <a:pPr defTabSz="843809" eaLnBrk="1" hangingPunct="1">
              <a:lnSpc>
                <a:spcPts val="1999"/>
              </a:lnSpc>
              <a:spcBef>
                <a:spcPct val="0"/>
              </a:spcBef>
              <a:buNone/>
              <a:defRPr/>
            </a:pPr>
            <a:r>
              <a:rPr kumimoji="0" lang="zh-TW" altLang="en-US" sz="1999" kern="0" dirty="0">
                <a:solidFill>
                  <a:srgbClr val="000000"/>
                </a:solidFill>
                <a:latin typeface="メイリオ"/>
                <a:ea typeface="メイリオ"/>
                <a:sym typeface="Wingdings" panose="05000000000000000000" pitchFamily="2" charset="2"/>
              </a:rPr>
              <a:t>実施期間：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年度（最大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年間）</a:t>
            </a:r>
            <a:endParaRPr kumimoji="0" lang="zh-TW" altLang="en-US" sz="1999" kern="0" dirty="0">
              <a:solidFill>
                <a:srgbClr val="000000"/>
              </a:solidFill>
              <a:latin typeface="メイリオ"/>
              <a:ea typeface="メイリオ"/>
              <a:sym typeface="Wingdings" panose="05000000000000000000" pitchFamily="2" charset="2"/>
            </a:endParaRPr>
          </a:p>
          <a:p>
            <a:pPr eaLnBrk="1" hangingPunct="1">
              <a:lnSpc>
                <a:spcPts val="19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/>
                <a:ea typeface="メイリオ"/>
                <a:cs typeface="Meiryo UI" pitchFamily="50" charset="-128"/>
              </a:rPr>
              <a:t>担当課：</a:t>
            </a:r>
            <a:r>
              <a:rPr lang="ja-JP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大臣官房環境計画課</a:t>
            </a:r>
            <a:r>
              <a:rPr kumimoji="0" lang="ja-JP" altLang="en-US" sz="12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2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03-5521-8232</a:t>
            </a:r>
            <a:r>
              <a:rPr kumimoji="0" lang="ja-JP" altLang="en-US" sz="12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8694703" y="73739"/>
            <a:ext cx="1129289" cy="315490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061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192048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380879" y="10057"/>
            <a:ext cx="9362162" cy="461517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pPr algn="ctr">
              <a:defRPr/>
            </a:pPr>
            <a:r>
              <a:rPr lang="zh-TW" altLang="en-US" sz="23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地域低炭素化事業体</a:t>
            </a:r>
            <a:r>
              <a:rPr lang="ja-JP" altLang="en-US" sz="23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の類型（例：地域エネルギー会社設立の場合）</a:t>
            </a:r>
            <a:endParaRPr lang="ja-JP" altLang="en-US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四角形: 角を丸くする 5"/>
          <p:cNvSpPr/>
          <p:nvPr/>
        </p:nvSpPr>
        <p:spPr bwMode="auto">
          <a:xfrm>
            <a:off x="849859" y="4259686"/>
            <a:ext cx="1968193" cy="1400847"/>
          </a:xfrm>
          <a:prstGeom prst="roundRect">
            <a:avLst>
              <a:gd name="adj" fmla="val 1799"/>
            </a:avLst>
          </a:prstGeom>
          <a:solidFill>
            <a:srgbClr val="FFE6E5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1" tIns="45705" rIns="91411" bIns="45705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43117" y="4395495"/>
            <a:ext cx="1781692" cy="367822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400" dirty="0"/>
              <a:t>地域エネルギー会社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43117" y="5007679"/>
            <a:ext cx="1781692" cy="5329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200" dirty="0"/>
              <a:t>・ＥＭＳ運用管理</a:t>
            </a:r>
            <a:endParaRPr lang="en-US" altLang="ja-JP" sz="1200" dirty="0"/>
          </a:p>
          <a:p>
            <a:r>
              <a:rPr lang="ja-JP" altLang="en-US" sz="1200" dirty="0"/>
              <a:t>・需給管理（外部</a:t>
            </a:r>
            <a:r>
              <a:rPr lang="en-US" altLang="ja-JP" sz="1200" dirty="0"/>
              <a:t>PPS</a:t>
            </a:r>
            <a:r>
              <a:rPr lang="ja-JP" altLang="en-US" sz="1200" dirty="0"/>
              <a:t>等）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72392" y="3551185"/>
            <a:ext cx="999272" cy="309728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地元企業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29484" y="3551187"/>
            <a:ext cx="999272" cy="309728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自治体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59955" y="3551187"/>
            <a:ext cx="999272" cy="309728"/>
          </a:xfrm>
          <a:prstGeom prst="rect">
            <a:avLst/>
          </a:prstGeom>
          <a:solidFill>
            <a:srgbClr val="DCE6F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金融機関</a:t>
            </a:r>
          </a:p>
        </p:txBody>
      </p:sp>
      <p:sp>
        <p:nvSpPr>
          <p:cNvPr id="27" name="矢印: 下 11"/>
          <p:cNvSpPr/>
          <p:nvPr/>
        </p:nvSpPr>
        <p:spPr bwMode="auto">
          <a:xfrm>
            <a:off x="1694372" y="4792642"/>
            <a:ext cx="253270" cy="231342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1" tIns="45705" rIns="91411" bIns="45705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stCxn id="24" idx="2"/>
          </p:cNvCxnSpPr>
          <p:nvPr/>
        </p:nvCxnSpPr>
        <p:spPr bwMode="auto">
          <a:xfrm>
            <a:off x="772035" y="3860909"/>
            <a:ext cx="706205" cy="359885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>
            <a:stCxn id="25" idx="2"/>
          </p:cNvCxnSpPr>
          <p:nvPr/>
        </p:nvCxnSpPr>
        <p:spPr bwMode="auto">
          <a:xfrm flipH="1">
            <a:off x="1821001" y="3860909"/>
            <a:ext cx="0" cy="359885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矢印コネクタ 29"/>
          <p:cNvCxnSpPr>
            <a:stCxn id="26" idx="2"/>
          </p:cNvCxnSpPr>
          <p:nvPr/>
        </p:nvCxnSpPr>
        <p:spPr bwMode="auto">
          <a:xfrm flipH="1">
            <a:off x="2051584" y="3860915"/>
            <a:ext cx="808014" cy="358024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テキスト ボックス 30"/>
          <p:cNvSpPr txBox="1"/>
          <p:nvPr/>
        </p:nvSpPr>
        <p:spPr>
          <a:xfrm>
            <a:off x="503867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95691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28379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融資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96644" y="4767044"/>
            <a:ext cx="1415318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必要に応じて委託</a:t>
            </a:r>
          </a:p>
        </p:txBody>
      </p:sp>
      <p:sp>
        <p:nvSpPr>
          <p:cNvPr id="35" name="四角形: 角を丸くする 19"/>
          <p:cNvSpPr/>
          <p:nvPr/>
        </p:nvSpPr>
        <p:spPr bwMode="auto">
          <a:xfrm>
            <a:off x="3988242" y="4259686"/>
            <a:ext cx="1968193" cy="1400847"/>
          </a:xfrm>
          <a:prstGeom prst="roundRect">
            <a:avLst>
              <a:gd name="adj" fmla="val 1799"/>
            </a:avLst>
          </a:prstGeom>
          <a:solidFill>
            <a:srgbClr val="FFE6E5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1" tIns="45705" rIns="91411" bIns="45705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081499" y="4395495"/>
            <a:ext cx="1781692" cy="367822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400" dirty="0"/>
              <a:t>地域エネルギー会社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081499" y="5007679"/>
            <a:ext cx="1781692" cy="5329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200" dirty="0"/>
              <a:t>・ＥＭＳ運用管理</a:t>
            </a:r>
            <a:endParaRPr lang="en-US" altLang="ja-JP" sz="1200" dirty="0"/>
          </a:p>
          <a:p>
            <a:r>
              <a:rPr lang="ja-JP" altLang="en-US" sz="1200" dirty="0"/>
              <a:t>・需給管理（外部</a:t>
            </a:r>
            <a:r>
              <a:rPr lang="en-US" altLang="ja-JP" sz="1200" dirty="0"/>
              <a:t>PPS</a:t>
            </a:r>
            <a:r>
              <a:rPr lang="ja-JP" altLang="en-US" sz="1200" dirty="0"/>
              <a:t>等）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11713" y="3549222"/>
            <a:ext cx="999272" cy="309728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地元企業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535808" y="3549222"/>
            <a:ext cx="999272" cy="309728"/>
          </a:xfrm>
          <a:prstGeom prst="rect">
            <a:avLst/>
          </a:prstGeom>
          <a:solidFill>
            <a:srgbClr val="DCE6F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金融機関</a:t>
            </a:r>
          </a:p>
        </p:txBody>
      </p:sp>
      <p:sp>
        <p:nvSpPr>
          <p:cNvPr id="46" name="矢印: 下 25"/>
          <p:cNvSpPr/>
          <p:nvPr/>
        </p:nvSpPr>
        <p:spPr bwMode="auto">
          <a:xfrm>
            <a:off x="4832754" y="4792642"/>
            <a:ext cx="253270" cy="231342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1" tIns="45705" rIns="91411" bIns="45705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8" name="直線矢印コネクタ 47"/>
          <p:cNvCxnSpPr>
            <a:stCxn id="42" idx="2"/>
          </p:cNvCxnSpPr>
          <p:nvPr/>
        </p:nvCxnSpPr>
        <p:spPr bwMode="auto">
          <a:xfrm>
            <a:off x="4011357" y="3858943"/>
            <a:ext cx="520814" cy="359885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線矢印コネクタ 53"/>
          <p:cNvCxnSpPr>
            <a:stCxn id="44" idx="2"/>
          </p:cNvCxnSpPr>
          <p:nvPr/>
        </p:nvCxnSpPr>
        <p:spPr bwMode="auto">
          <a:xfrm flipH="1">
            <a:off x="5413316" y="3858949"/>
            <a:ext cx="622129" cy="358024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テキスト ボックス 54"/>
          <p:cNvSpPr txBox="1"/>
          <p:nvPr/>
        </p:nvSpPr>
        <p:spPr>
          <a:xfrm>
            <a:off x="3799529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866762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融資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35026" y="4767044"/>
            <a:ext cx="1415318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必要に応じて委託</a:t>
            </a:r>
          </a:p>
        </p:txBody>
      </p:sp>
      <p:sp>
        <p:nvSpPr>
          <p:cNvPr id="58" name="四角形: 角を丸くする 33"/>
          <p:cNvSpPr/>
          <p:nvPr/>
        </p:nvSpPr>
        <p:spPr bwMode="auto">
          <a:xfrm>
            <a:off x="7219346" y="4259686"/>
            <a:ext cx="1968193" cy="1400847"/>
          </a:xfrm>
          <a:prstGeom prst="roundRect">
            <a:avLst>
              <a:gd name="adj" fmla="val 1799"/>
            </a:avLst>
          </a:prstGeom>
          <a:solidFill>
            <a:srgbClr val="FFE6E5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1" tIns="45705" rIns="91411" bIns="45705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312603" y="4395495"/>
            <a:ext cx="1781692" cy="367822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400" dirty="0"/>
              <a:t>地域エネルギー会社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312603" y="5007679"/>
            <a:ext cx="1781692" cy="5329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200" dirty="0"/>
              <a:t>・ＥＭＳ運用管理</a:t>
            </a:r>
            <a:endParaRPr lang="en-US" altLang="ja-JP" sz="1200" dirty="0"/>
          </a:p>
          <a:p>
            <a:r>
              <a:rPr lang="ja-JP" altLang="en-US" sz="1200" dirty="0"/>
              <a:t>・需給管理（電力会社等）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607065" y="3528889"/>
            <a:ext cx="999272" cy="309728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地元企業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607065" y="2925106"/>
            <a:ext cx="999272" cy="503838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外部企業</a:t>
            </a:r>
            <a:endParaRPr lang="en-US" altLang="ja-JP" dirty="0"/>
          </a:p>
          <a:p>
            <a:pPr algn="ctr"/>
            <a:r>
              <a:rPr lang="ja-JP" altLang="en-US" sz="1400" dirty="0"/>
              <a:t>（電力等）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847115" y="3528889"/>
            <a:ext cx="999272" cy="309728"/>
          </a:xfrm>
          <a:prstGeom prst="rect">
            <a:avLst/>
          </a:prstGeom>
          <a:solidFill>
            <a:srgbClr val="DCE6F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金融機関</a:t>
            </a:r>
          </a:p>
        </p:txBody>
      </p:sp>
      <p:sp>
        <p:nvSpPr>
          <p:cNvPr id="64" name="矢印: 下 39"/>
          <p:cNvSpPr/>
          <p:nvPr/>
        </p:nvSpPr>
        <p:spPr bwMode="auto">
          <a:xfrm>
            <a:off x="8063859" y="4792642"/>
            <a:ext cx="253270" cy="231342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1" tIns="45705" rIns="91411" bIns="45705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5" name="直線矢印コネクタ 64"/>
          <p:cNvCxnSpPr>
            <a:stCxn id="61" idx="2"/>
          </p:cNvCxnSpPr>
          <p:nvPr/>
        </p:nvCxnSpPr>
        <p:spPr bwMode="auto">
          <a:xfrm>
            <a:off x="7106701" y="3838611"/>
            <a:ext cx="741018" cy="359885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直線矢印コネクタ 65"/>
          <p:cNvCxnSpPr>
            <a:stCxn id="62" idx="3"/>
          </p:cNvCxnSpPr>
          <p:nvPr/>
        </p:nvCxnSpPr>
        <p:spPr bwMode="auto">
          <a:xfrm>
            <a:off x="7606342" y="3177026"/>
            <a:ext cx="584152" cy="1028802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直線矢印コネクタ 66"/>
          <p:cNvCxnSpPr>
            <a:stCxn id="63" idx="2"/>
          </p:cNvCxnSpPr>
          <p:nvPr/>
        </p:nvCxnSpPr>
        <p:spPr bwMode="auto">
          <a:xfrm flipH="1">
            <a:off x="8501566" y="3838615"/>
            <a:ext cx="845185" cy="358024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テキスト ボックス 67"/>
          <p:cNvSpPr txBox="1"/>
          <p:nvPr/>
        </p:nvSpPr>
        <p:spPr>
          <a:xfrm>
            <a:off x="6860564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686847" y="329606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9097866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融資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266137" y="4767044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委託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20264" y="2815036"/>
            <a:ext cx="1781692" cy="367822"/>
          </a:xfrm>
          <a:prstGeom prst="rect">
            <a:avLst/>
          </a:prstGeom>
          <a:noFill/>
          <a:ln>
            <a:noFill/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999" b="1" dirty="0"/>
              <a:t>官民連携型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105532" y="2815036"/>
            <a:ext cx="1781692" cy="367822"/>
          </a:xfrm>
          <a:prstGeom prst="rect">
            <a:avLst/>
          </a:prstGeom>
          <a:noFill/>
          <a:ln>
            <a:noFill/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999" b="1" dirty="0"/>
              <a:t>地域主導型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398907" y="2815036"/>
            <a:ext cx="1781692" cy="367822"/>
          </a:xfrm>
          <a:prstGeom prst="rect">
            <a:avLst/>
          </a:prstGeom>
          <a:noFill/>
          <a:ln>
            <a:noFill/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999" b="1" dirty="0"/>
              <a:t>外部協力型</a:t>
            </a:r>
          </a:p>
        </p:txBody>
      </p:sp>
      <p:sp>
        <p:nvSpPr>
          <p:cNvPr id="78" name="フリーフォーム: 図形 70"/>
          <p:cNvSpPr/>
          <p:nvPr/>
        </p:nvSpPr>
        <p:spPr bwMode="auto">
          <a:xfrm flipV="1">
            <a:off x="81676" y="5723589"/>
            <a:ext cx="9508077" cy="80919"/>
          </a:xfrm>
          <a:custGeom>
            <a:avLst/>
            <a:gdLst>
              <a:gd name="connsiteX0" fmla="*/ 0 w 2600325"/>
              <a:gd name="connsiteY0" fmla="*/ 0 h 0"/>
              <a:gd name="connsiteX1" fmla="*/ 2600325 w 26003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0325">
                <a:moveTo>
                  <a:pt x="0" y="0"/>
                </a:moveTo>
                <a:lnTo>
                  <a:pt x="2600325" y="0"/>
                </a:lnTo>
              </a:path>
            </a:pathLst>
          </a:cu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lgDash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28429" y="5884605"/>
            <a:ext cx="799963" cy="33844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地域性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8427" y="6299690"/>
            <a:ext cx="799963" cy="33844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公共性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002218" y="5897968"/>
            <a:ext cx="1620437" cy="3384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○地元企業主体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002218" y="6299690"/>
            <a:ext cx="1620437" cy="3384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◎自治体が参画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140601" y="5897968"/>
            <a:ext cx="1620437" cy="3384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◎地元企業のみ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140601" y="6299696"/>
            <a:ext cx="2030674" cy="584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民間主導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（○自治体が関与）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371704" y="5897968"/>
            <a:ext cx="1825556" cy="3384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△外部企業の関与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371705" y="6299696"/>
            <a:ext cx="2030674" cy="584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民間主導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（○自治体が関与）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35199" y="549611"/>
            <a:ext cx="9540796" cy="230681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658" indent="-285658">
              <a:spcBef>
                <a:spcPct val="0"/>
              </a:spcBef>
            </a:pPr>
            <a:r>
              <a:rPr lang="ja-JP" altLang="en-US" sz="2399" dirty="0">
                <a:latin typeface="メイリオ" panose="020B0604030504040204" pitchFamily="50" charset="-128"/>
                <a:cs typeface="メイリオ" panose="020B0604030504040204" pitchFamily="50" charset="-128"/>
              </a:rPr>
              <a:t>地域低炭素化事業体の類型は大きく官民連携型／地域主導型／外部協力型の</a:t>
            </a:r>
            <a:r>
              <a:rPr lang="en-US" altLang="ja-JP" sz="2399" dirty="0">
                <a:latin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399" dirty="0">
                <a:latin typeface="メイリオ" panose="020B0604030504040204" pitchFamily="50" charset="-128"/>
                <a:cs typeface="メイリオ" panose="020B0604030504040204" pitchFamily="50" charset="-128"/>
              </a:rPr>
              <a:t>つ。補助の対象は、どの類型でも、地方自治体の参画又は関与がある場合に限る。</a:t>
            </a:r>
            <a:endParaRPr lang="en-US" altLang="ja-JP" sz="2399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658" indent="-285658">
              <a:spcBef>
                <a:spcPct val="0"/>
              </a:spcBef>
            </a:pPr>
            <a:r>
              <a:rPr lang="ja-JP" altLang="en-US" sz="2399" dirty="0">
                <a:latin typeface="メイリオ" panose="020B0604030504040204" pitchFamily="50" charset="-128"/>
                <a:cs typeface="メイリオ" panose="020B0604030504040204" pitchFamily="50" charset="-128"/>
              </a:rPr>
              <a:t>各類型に応じて、地方自治体や地元企業の参画・関与を活かした事業スキームを構築し、地域へのメリットを得るとともに、自立性・持続性も見込まれる地域低炭素化事業体を中心に支援する。</a:t>
            </a:r>
            <a:endParaRPr lang="en-US" altLang="ja-JP" sz="2399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519502" y="3551187"/>
            <a:ext cx="999272" cy="309728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自治体</a:t>
            </a:r>
          </a:p>
        </p:txBody>
      </p:sp>
      <p:cxnSp>
        <p:nvCxnSpPr>
          <p:cNvPr id="87" name="直線矢印コネクタ 86"/>
          <p:cNvCxnSpPr/>
          <p:nvPr/>
        </p:nvCxnSpPr>
        <p:spPr bwMode="auto">
          <a:xfrm flipH="1">
            <a:off x="5011026" y="3847765"/>
            <a:ext cx="693" cy="359885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テキスト ボックス 89"/>
          <p:cNvSpPr txBox="1"/>
          <p:nvPr/>
        </p:nvSpPr>
        <p:spPr>
          <a:xfrm>
            <a:off x="4963028" y="395983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関与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847551" y="3141066"/>
            <a:ext cx="999272" cy="309728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lIns="35988" tIns="35988" rIns="35988" bIns="35988" rtlCol="0" anchor="ctr">
            <a:noAutofit/>
          </a:bodyPr>
          <a:lstStyle>
            <a:defPPr>
              <a:defRPr lang="ja-JP"/>
            </a:defPPr>
            <a:lvl1pPr>
              <a:defRPr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自治体</a:t>
            </a:r>
          </a:p>
        </p:txBody>
      </p:sp>
      <p:cxnSp>
        <p:nvCxnSpPr>
          <p:cNvPr id="93" name="直線矢印コネクタ 92"/>
          <p:cNvCxnSpPr>
            <a:stCxn id="91" idx="1"/>
          </p:cNvCxnSpPr>
          <p:nvPr/>
        </p:nvCxnSpPr>
        <p:spPr bwMode="auto">
          <a:xfrm flipH="1">
            <a:off x="8258866" y="3295931"/>
            <a:ext cx="588692" cy="924910"/>
          </a:xfrm>
          <a:prstGeom prst="straightConnector1">
            <a:avLst/>
          </a:prstGeom>
          <a:solidFill>
            <a:srgbClr val="E6F4F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テキスト ボックス 93"/>
          <p:cNvSpPr txBox="1"/>
          <p:nvPr/>
        </p:nvSpPr>
        <p:spPr>
          <a:xfrm>
            <a:off x="8170975" y="3572977"/>
            <a:ext cx="492285" cy="276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関与</a:t>
            </a:r>
          </a:p>
        </p:txBody>
      </p:sp>
      <p:sp>
        <p:nvSpPr>
          <p:cNvPr id="77" name="ページ番号"/>
          <p:cNvSpPr txBox="1">
            <a:spLocks/>
          </p:cNvSpPr>
          <p:nvPr/>
        </p:nvSpPr>
        <p:spPr>
          <a:xfrm>
            <a:off x="9218232" y="6522208"/>
            <a:ext cx="629798" cy="370681"/>
          </a:xfrm>
          <a:prstGeom prst="rect">
            <a:avLst/>
          </a:prstGeom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108" kern="1200">
                <a:solidFill>
                  <a:srgbClr val="898989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" y="1053505"/>
            <a:ext cx="9899651" cy="4031155"/>
          </a:xfrm>
        </p:spPr>
        <p:txBody>
          <a:bodyPr>
            <a:normAutofit/>
          </a:bodyPr>
          <a:lstStyle/>
          <a:p>
            <a:pPr marL="0" indent="0">
              <a:lnSpc>
                <a:spcPts val="2999"/>
              </a:lnSpc>
              <a:spcBef>
                <a:spcPts val="0"/>
              </a:spcBef>
            </a:pP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補助対象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】</a:t>
            </a:r>
          </a:p>
          <a:p>
            <a:pPr marL="215930" indent="0">
              <a:lnSpc>
                <a:spcPts val="3199"/>
              </a:lnSpc>
              <a:spcBef>
                <a:spcPts val="0"/>
              </a:spcBef>
              <a:buNone/>
            </a:pPr>
            <a:r>
              <a:rPr lang="ja-JP" altLang="en-US" sz="2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　地域低炭素化事業体を立ち上げ、または事業を拡大しようとする地方公共団体等</a:t>
            </a:r>
            <a:endParaRPr lang="en-US" altLang="ja-JP" sz="28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  <a:p>
            <a:pPr marL="0" indent="0">
              <a:lnSpc>
                <a:spcPts val="3199"/>
              </a:lnSpc>
              <a:spcBef>
                <a:spcPts val="0"/>
              </a:spcBef>
            </a:pPr>
            <a:endParaRPr lang="en-US" altLang="ja-JP" sz="2800" dirty="0">
              <a:latin typeface="メイリオ" pitchFamily="50" charset="-128"/>
            </a:endParaRPr>
          </a:p>
          <a:p>
            <a:pPr marL="0" indent="0">
              <a:lnSpc>
                <a:spcPts val="3199"/>
              </a:lnSpc>
              <a:spcBef>
                <a:spcPts val="0"/>
              </a:spcBef>
            </a:pP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補助対象費用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】</a:t>
            </a:r>
          </a:p>
          <a:p>
            <a:pPr marL="215930" indent="0">
              <a:lnSpc>
                <a:spcPts val="3199"/>
              </a:lnSpc>
              <a:spcBef>
                <a:spcPts val="0"/>
              </a:spcBef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　事業体の立ち上げ又は拡充に必要不可欠だが、地域でノウハウが蓄積されていない、事業や需給管理の計画策定・システム構築に要する費用（再エネ設備や送電線などの設備導入には使えない）</a:t>
            </a:r>
            <a:endParaRPr lang="en-US" altLang="ja-JP" sz="2800" dirty="0">
              <a:latin typeface="メイリオ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7686" y="108993"/>
            <a:ext cx="5517691" cy="584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199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  <a:r>
              <a:rPr lang="ja-JP" altLang="en-US" sz="3199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金の使い道と補助度合い</a:t>
            </a:r>
          </a:p>
        </p:txBody>
      </p:sp>
      <p:sp>
        <p:nvSpPr>
          <p:cNvPr id="6" name="ページ番号"/>
          <p:cNvSpPr txBox="1">
            <a:spLocks/>
          </p:cNvSpPr>
          <p:nvPr/>
        </p:nvSpPr>
        <p:spPr>
          <a:xfrm>
            <a:off x="9218232" y="6522208"/>
            <a:ext cx="629798" cy="370681"/>
          </a:xfrm>
          <a:prstGeom prst="rect">
            <a:avLst/>
          </a:prstGeom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108" kern="1200">
                <a:solidFill>
                  <a:srgbClr val="898989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799" b="1" dirty="0">
                <a:latin typeface="メイリオ"/>
                <a:ea typeface="メイリオ"/>
              </a:rPr>
              <a:t>3</a:t>
            </a:r>
            <a:endParaRPr lang="ja-JP" altLang="en-US" sz="1799" b="1" dirty="0"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98145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6163" y="138269"/>
            <a:ext cx="10006520" cy="433296"/>
          </a:xfrm>
        </p:spPr>
        <p:txBody>
          <a:bodyPr>
            <a:normAutofit fontScale="90000"/>
          </a:bodyPr>
          <a:lstStyle/>
          <a:p>
            <a:r>
              <a:rPr lang="zh-TW" altLang="en-US" sz="257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地域低炭素化事業体</a:t>
            </a:r>
            <a:r>
              <a:rPr lang="ja-JP" altLang="en-US" sz="257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の例：みやまスマートエネルギー</a:t>
            </a:r>
            <a:r>
              <a:rPr lang="ja-JP" altLang="en-US" sz="160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（福岡県みやま市</a:t>
            </a:r>
            <a:r>
              <a:rPr lang="en-US" altLang="ja-JP" sz="160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6443" y="646220"/>
            <a:ext cx="9752880" cy="111789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 marL="408090" indent="-408090" defTabSz="779152">
              <a:lnSpc>
                <a:spcPts val="1999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エネルギーの地産地消で得た収益を生活サービスの充実や産業振興に役立て、地域活性化を図るモデルケースとして注目を集める地域新電力。</a:t>
            </a: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08090" indent="-408090" defTabSz="779152">
              <a:lnSpc>
                <a:spcPts val="1999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一般家庭の太陽光発電電力を</a:t>
            </a: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FIT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価格より</a:t>
            </a: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高く買い取り</a:t>
            </a: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(※)</a:t>
            </a:r>
            <a:r>
              <a:rPr kumimoji="0" lang="ja-JP" altLang="en-US" kern="0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また公共・民間施設に九州電力より平均約</a:t>
            </a: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3%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安く売電するなどして、地域に経済的に貢献。</a:t>
            </a:r>
            <a:endParaRPr kumimoji="0" lang="en-US" altLang="ja-JP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541" y="2349233"/>
            <a:ext cx="5803223" cy="39253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吹き出し: 角を丸めた四角形 2"/>
          <p:cNvSpPr/>
          <p:nvPr/>
        </p:nvSpPr>
        <p:spPr bwMode="auto">
          <a:xfrm>
            <a:off x="2719879" y="6104799"/>
            <a:ext cx="5830779" cy="381038"/>
          </a:xfrm>
          <a:prstGeom prst="wedgeRoundRectCallout">
            <a:avLst>
              <a:gd name="adj1" fmla="val -18685"/>
              <a:gd name="adj2" fmla="val -113331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13" tIns="33418" rIns="0" bIns="33418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652944">
              <a:defRPr/>
            </a:pPr>
            <a:r>
              <a:rPr kumimoji="0" lang="en-US" altLang="ja-JP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HEMS</a:t>
            </a:r>
            <a:r>
              <a:rPr kumimoji="0" lang="ja-JP" altLang="en-US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を活用した高齢者見守り・家事代行サービスなど</a:t>
            </a:r>
            <a:endParaRPr lang="ja-JP" altLang="en-US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吹き出し: 角を丸めた四角形 22"/>
          <p:cNvSpPr/>
          <p:nvPr/>
        </p:nvSpPr>
        <p:spPr>
          <a:xfrm>
            <a:off x="56438" y="3386405"/>
            <a:ext cx="2187103" cy="1906294"/>
          </a:xfrm>
          <a:prstGeom prst="wedgeRoundRectCallout">
            <a:avLst>
              <a:gd name="adj1" fmla="val 58130"/>
              <a:gd name="adj2" fmla="val 206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5707" tIns="0" rIns="25707" bIns="0">
            <a:spAutoFit/>
          </a:bodyPr>
          <a:lstStyle/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7,500kW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2347" indent="-62347"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(H29.1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0" lang="ja-JP" altLang="en-US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2347" indent="-62347"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みやま市一戸建て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13,000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軒ののうち、約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％に太陽光パネル設置済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2347" indent="-62347"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全国平均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:5.6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25" name="吹き出し: 角を丸めた四角形 24"/>
          <p:cNvSpPr/>
          <p:nvPr/>
        </p:nvSpPr>
        <p:spPr>
          <a:xfrm>
            <a:off x="56441" y="2419200"/>
            <a:ext cx="2242508" cy="857189"/>
          </a:xfrm>
          <a:prstGeom prst="wedgeRoundRectCallout">
            <a:avLst>
              <a:gd name="adj1" fmla="val 64375"/>
              <a:gd name="adj2" fmla="val 2470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5988" tIns="35988" rIns="25707" bIns="0">
            <a:spAutoFit/>
          </a:bodyPr>
          <a:lstStyle/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5,500kW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24695" indent="-124695"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一般家庭 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1,500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世帯分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)(H29.1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0" lang="ja-JP" altLang="en-US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吹き出し: 角を丸めた四角形 26"/>
          <p:cNvSpPr/>
          <p:nvPr/>
        </p:nvSpPr>
        <p:spPr>
          <a:xfrm>
            <a:off x="7943366" y="2853122"/>
            <a:ext cx="1831042" cy="1633966"/>
          </a:xfrm>
          <a:prstGeom prst="wedgeRoundRectCallout">
            <a:avLst>
              <a:gd name="adj1" fmla="val -63732"/>
              <a:gd name="adj2" fmla="val -32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5707" tIns="0" rIns="25707" bIns="0">
            <a:spAutoFit/>
          </a:bodyPr>
          <a:lstStyle/>
          <a:p>
            <a:pPr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高圧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公共施設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ヶ所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＋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民間施設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195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ヶ所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231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ヶ所に供給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(H29.1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0" lang="ja-JP" altLang="en-US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吹き出し: 角を丸めた四角形 29"/>
          <p:cNvSpPr/>
          <p:nvPr/>
        </p:nvSpPr>
        <p:spPr>
          <a:xfrm>
            <a:off x="7943364" y="4724729"/>
            <a:ext cx="1831044" cy="1089311"/>
          </a:xfrm>
          <a:prstGeom prst="wedgeRoundRectCallout">
            <a:avLst>
              <a:gd name="adj1" fmla="val -65246"/>
              <a:gd name="adj2" fmla="val 4028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5707" tIns="0" rIns="25707" bIns="0">
            <a:spAutoFit/>
          </a:bodyPr>
          <a:lstStyle/>
          <a:p>
            <a:pPr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低圧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defTabSz="652944"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契約件数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1960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％の家庭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</a:t>
            </a:r>
          </a:p>
          <a:p>
            <a:pPr defTabSz="652944">
              <a:defRPr/>
            </a:pP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(H29.1</a:t>
            </a: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</a:t>
            </a:r>
            <a:r>
              <a:rPr kumimoji="0"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0" lang="ja-JP" altLang="en-US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/>
          </p:nvPr>
        </p:nvGraphicFramePr>
        <p:xfrm>
          <a:off x="111153" y="6524357"/>
          <a:ext cx="9410794" cy="421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96">
                <a:tc>
                  <a:txBody>
                    <a:bodyPr/>
                    <a:lstStyle/>
                    <a:p>
                      <a:r>
                        <a:rPr kumimoji="1" lang="ja-JP" altLang="en-US" sz="1100" baseline="0" dirty="0"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出所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16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スマートジャパンウェブ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  <a:hlinkClick r:id="rId4"/>
                        </a:rPr>
                        <a:t>http://www.itmedia.co.jp/smartjapan/articles/1701/16/news023_3.html(2017/1/16</a:t>
                      </a:r>
                      <a:r>
                        <a:rPr lang="ja-JP" altLang="en-US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  <a:hlinkClick r:id="rId4"/>
                        </a:rPr>
                        <a:t>時点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  <a:hlinkClick r:id=""/>
                        </a:rPr>
                        <a:t>)</a:t>
                      </a:r>
                    </a:p>
                    <a:p>
                      <a:pPr marL="0" marR="0" lvl="0" indent="0" algn="l" defTabSz="11816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  <a:hlinkClick r:id=""/>
                        </a:rPr>
                        <a:t>/</a:t>
                      </a:r>
                      <a:r>
                        <a:rPr lang="ja-JP" altLang="en-US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みやま市公表情報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US" altLang="ja-JP" sz="11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  <a:hlinkClick r:id="rId5"/>
                        </a:rPr>
                        <a:t>http://www.city.miyama.lg.jp/file/temp/8874562.pdf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(2015/3/25</a:t>
                      </a:r>
                      <a:r>
                        <a:rPr lang="ja-JP" altLang="en-US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時点</a:t>
                      </a:r>
                      <a:r>
                        <a:rPr lang="en-US" altLang="ja-JP" sz="1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3" name="グループ化 32"/>
          <p:cNvGrpSpPr/>
          <p:nvPr/>
        </p:nvGrpSpPr>
        <p:grpSpPr>
          <a:xfrm>
            <a:off x="10908" y="5451874"/>
            <a:ext cx="2338352" cy="989768"/>
            <a:chOff x="-109336" y="7720816"/>
            <a:chExt cx="2834381" cy="138611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7839" y="7720816"/>
              <a:ext cx="1247775" cy="914400"/>
            </a:xfrm>
            <a:prstGeom prst="rect">
              <a:avLst/>
            </a:prstGeom>
          </p:spPr>
        </p:pic>
        <p:sp>
          <p:nvSpPr>
            <p:cNvPr id="32" name="正方形/長方形 31"/>
            <p:cNvSpPr/>
            <p:nvPr/>
          </p:nvSpPr>
          <p:spPr>
            <a:xfrm>
              <a:off x="-109336" y="8676047"/>
              <a:ext cx="2834381" cy="430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52944">
                <a:defRPr/>
              </a:pPr>
              <a:r>
                <a:rPr kumimoji="0" lang="ja-JP" altLang="en-US" sz="1400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東京都環境公社の余剰電力</a:t>
              </a: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660682" y="5494963"/>
            <a:ext cx="623689" cy="619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52944">
              <a:defRPr/>
            </a:pPr>
            <a:r>
              <a:rPr lang="ja-JP" altLang="en-US" sz="3428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0478" y="1773347"/>
            <a:ext cx="9628846" cy="523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52944">
              <a:defRPr/>
            </a:pPr>
            <a:r>
              <a:rPr kumimoji="0" lang="en-US" altLang="ja-JP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プレミアム買取スキーム</a:t>
            </a:r>
            <a:r>
              <a:rPr kumimoji="0" lang="en-US" altLang="ja-JP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(FIT</a:t>
            </a:r>
            <a:r>
              <a:rPr kumimoji="0" lang="ja-JP" altLang="en-US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電源を受け入れることで、回避可能費用の単価で電力を調達し、市場価格より安価に売電または自家消費するスキーム</a:t>
            </a:r>
            <a:r>
              <a:rPr kumimoji="0" lang="en-US" altLang="ja-JP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0" lang="ja-JP" altLang="en-US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を適用</a:t>
            </a:r>
            <a:r>
              <a:rPr kumimoji="0" lang="en-US" altLang="ja-JP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0" lang="ja-JP" altLang="en-US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みやまスマートエネルギー聞取り結果</a:t>
            </a:r>
            <a:r>
              <a:rPr kumimoji="0" lang="en-US" altLang="ja-JP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0" lang="ja-JP" altLang="en-US" sz="1400" kern="0" dirty="0" err="1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14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ページ番号"/>
          <p:cNvSpPr txBox="1">
            <a:spLocks/>
          </p:cNvSpPr>
          <p:nvPr/>
        </p:nvSpPr>
        <p:spPr>
          <a:xfrm>
            <a:off x="9218232" y="6522208"/>
            <a:ext cx="629798" cy="370681"/>
          </a:xfrm>
          <a:prstGeom prst="rect">
            <a:avLst/>
          </a:prstGeom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108" kern="1200">
                <a:solidFill>
                  <a:srgbClr val="898989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98336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6_資料フォーマット_20170525143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0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8_資料フォーマット_20170525143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016C3-762D-4C2B-B01F-C588F121C331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16987</TotalTime>
  <Words>765</Words>
  <Application>Microsoft Office PowerPoint</Application>
  <PresentationFormat>ユーザー設定</PresentationFormat>
  <Paragraphs>142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17</vt:i4>
      </vt:variant>
      <vt:variant>
        <vt:lpstr>テーマ</vt:lpstr>
      </vt:variant>
      <vt:variant>
        <vt:i4>14</vt:i4>
      </vt:variant>
      <vt:variant>
        <vt:lpstr>スライド タイトル</vt:lpstr>
      </vt:variant>
      <vt:variant>
        <vt:i4>4</vt:i4>
      </vt:variant>
    </vt:vector>
  </HeadingPairs>
  <TitlesOfParts>
    <vt:vector size="35" baseType="lpstr">
      <vt:lpstr>HGPｺﾞｼｯｸE</vt:lpstr>
      <vt:lpstr>HGPｺﾞｼｯｸM</vt:lpstr>
      <vt:lpstr>HG丸ｺﾞｼｯｸM-PRO</vt:lpstr>
      <vt:lpstr>Meiryo UI</vt:lpstr>
      <vt:lpstr>ＭＳ Ｐゴシック</vt:lpstr>
      <vt:lpstr>ＭＳ Ｐ明朝</vt:lpstr>
      <vt:lpstr>新細明體</vt:lpstr>
      <vt:lpstr>メイリオ</vt:lpstr>
      <vt:lpstr>游ゴシック</vt:lpstr>
      <vt:lpstr>游ゴシック Light</vt:lpstr>
      <vt:lpstr>Arial</vt:lpstr>
      <vt:lpstr>Calibri</vt:lpstr>
      <vt:lpstr>Cambria</vt:lpstr>
      <vt:lpstr>MS Reference Sans Serif</vt:lpstr>
      <vt:lpstr>Segoe UI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6_資料フォーマット_201705251435</vt:lpstr>
      <vt:lpstr>10_20150414_提案書テンプレート_Ver.1.8</vt:lpstr>
      <vt:lpstr>8_資料フォーマット_201705251435</vt:lpstr>
      <vt:lpstr>Office テーマ</vt:lpstr>
      <vt:lpstr>PowerPoint プレゼンテーション</vt:lpstr>
      <vt:lpstr>PowerPoint プレゼンテーション</vt:lpstr>
      <vt:lpstr>PowerPoint プレゼンテーション</vt:lpstr>
      <vt:lpstr>地域低炭素化事業体の例：みやまスマートエネルギー（福岡県みやま市 ）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1909</cp:revision>
  <cp:lastPrinted>2017-11-20T13:26:20Z</cp:lastPrinted>
  <dcterms:created xsi:type="dcterms:W3CDTF">2013-11-01T02:12:51Z</dcterms:created>
  <dcterms:modified xsi:type="dcterms:W3CDTF">2018-05-15T06:20:34Z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