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82" r:id="rId2"/>
    <p:sldId id="283" r:id="rId3"/>
    <p:sldId id="284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秦 健太郎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1B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83" autoAdjust="0"/>
    <p:restoredTop sz="93525" autoAdjust="0"/>
  </p:normalViewPr>
  <p:slideViewPr>
    <p:cSldViewPr>
      <p:cViewPr varScale="1">
        <p:scale>
          <a:sx n="72" d="100"/>
          <a:sy n="72" d="100"/>
        </p:scale>
        <p:origin x="1290" y="54"/>
      </p:cViewPr>
      <p:guideLst>
        <p:guide orient="horz" pos="2160"/>
        <p:guide pos="312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13" tIns="45704" rIns="91413" bIns="45704" rtlCol="0"/>
          <a:lstStyle>
            <a:lvl1pPr algn="l" eaLnBrk="1" hangingPunct="1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13" tIns="45704" rIns="91413" bIns="45704" rtlCol="0"/>
          <a:lstStyle>
            <a:lvl1pPr algn="r" eaLnBrk="1" hangingPunct="1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fld id="{BF5FA064-783D-4286-A7E2-E288A8837092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4" rIns="91413" bIns="457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21225"/>
            <a:ext cx="5448300" cy="4471988"/>
          </a:xfrm>
          <a:prstGeom prst="rect">
            <a:avLst/>
          </a:prstGeom>
        </p:spPr>
        <p:txBody>
          <a:bodyPr vert="horz" lIns="91413" tIns="45704" rIns="91413" bIns="4570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413" tIns="45704" rIns="91413" bIns="45704" rtlCol="0" anchor="b"/>
          <a:lstStyle>
            <a:lvl1pPr algn="l" eaLnBrk="1" hangingPunct="1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13" tIns="45704" rIns="91413" bIns="457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7FD5AD6B-AEE1-4E06-AD0B-29E184C87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1879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804863"/>
            <a:ext cx="5808662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・施設全体を地域全体に修正</a:t>
            </a:r>
            <a:endParaRPr lang="en-US" altLang="ja-JP"/>
          </a:p>
          <a:p>
            <a:pPr eaLnBrk="1" hangingPunct="1">
              <a:spcBef>
                <a:spcPct val="0"/>
              </a:spcBef>
            </a:pPr>
            <a:r>
              <a:rPr lang="ja-JP" altLang="en-US"/>
              <a:t>・補助率を</a:t>
            </a:r>
            <a:r>
              <a:rPr lang="en-US" altLang="ja-JP"/>
              <a:t>2/3</a:t>
            </a:r>
            <a:r>
              <a:rPr lang="ja-JP" altLang="en-US"/>
              <a:t>に修正</a:t>
            </a:r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FB2C5FB-9257-46C3-AD6D-548DCC31B156}" type="slidenum">
              <a:rPr lang="ja-JP" altLang="en-US" smtClean="0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11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804863"/>
            <a:ext cx="5808662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・施設全体を地域全体に修正</a:t>
            </a:r>
            <a:endParaRPr lang="en-US" altLang="ja-JP"/>
          </a:p>
          <a:p>
            <a:pPr eaLnBrk="1" hangingPunct="1">
              <a:spcBef>
                <a:spcPct val="0"/>
              </a:spcBef>
            </a:pPr>
            <a:r>
              <a:rPr lang="ja-JP" altLang="en-US"/>
              <a:t>・補助率を</a:t>
            </a:r>
            <a:r>
              <a:rPr lang="en-US" altLang="ja-JP"/>
              <a:t>2/3</a:t>
            </a:r>
            <a:r>
              <a:rPr lang="ja-JP" altLang="en-US"/>
              <a:t>に修正</a:t>
            </a:r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50C5521-2093-4A05-B906-1039078FCE0D}" type="slidenum">
              <a:rPr lang="ja-JP" altLang="en-US" smtClean="0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9832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804863"/>
            <a:ext cx="5808662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・施設全体を地域全体に修正</a:t>
            </a:r>
            <a:endParaRPr lang="en-US" altLang="ja-JP"/>
          </a:p>
          <a:p>
            <a:pPr eaLnBrk="1" hangingPunct="1">
              <a:spcBef>
                <a:spcPct val="0"/>
              </a:spcBef>
            </a:pPr>
            <a:r>
              <a:rPr lang="ja-JP" altLang="en-US"/>
              <a:t>・補助率を</a:t>
            </a:r>
            <a:r>
              <a:rPr lang="en-US" altLang="ja-JP"/>
              <a:t>2/3</a:t>
            </a:r>
            <a:r>
              <a:rPr lang="ja-JP" altLang="en-US"/>
              <a:t>に修正</a:t>
            </a:r>
          </a:p>
        </p:txBody>
      </p:sp>
      <p:sp>
        <p:nvSpPr>
          <p:cNvPr id="819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FEE81B5-ACF7-42D2-8201-076DD79387AB}" type="slidenum">
              <a:rPr lang="ja-JP" altLang="en-US" smtClean="0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396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EB2E8-50F6-4F2B-B7B0-0CC7ED4B224D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23FF1-972B-469E-903A-CF6A1AF0D7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096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C41D2-214E-442A-8B64-88C9D2D46542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BD6A9-4696-4412-AE02-6EBF0F0134C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783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C3206-E5BB-458B-97B7-EA9E292A17B3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0F2BD-0DDF-4472-9699-331BD737B6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277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1BE93-8DB5-497C-9005-9B3FC2F2C31A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CB46E-FBE9-4049-B5E2-D73AECCD266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863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35736-595E-41B7-A632-61FCC8586F82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334DB-EBB6-4BEF-81A7-3D2DCFB65CD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306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9EC63-7BF0-40EB-BBB5-C9738F3528D1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1DE3C-72D0-4380-8B35-283051789EE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228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EE716A-2FF0-429E-9ECC-79CDCBCEEF08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B76CE-FC25-499A-99B2-B04CCDEB724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505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DD683-A8F3-45B8-A7EC-CB893DEE8F21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AFF33-3D56-4A0E-86BF-55BE300D9D2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268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F14EC5-0531-4F2A-8627-DDE1DA596E2B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12CE9-BAF9-4FFE-AC0A-468C2E08F4E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250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B93DC-C9C9-423E-AC68-CF1D73398526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D44D8-A4F4-4D65-9663-6B8F43718CD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31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24B4ED-D409-49E5-ADC0-E7BAC3D45B65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1E4DFE-52BE-4ECB-9C32-03E81E9E4D5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456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4045D9-3B39-43AB-A95A-9F5C25C25865}" type="datetime1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92D12A-76F0-4E43-9706-2749E616D06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319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jpe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jpeg"/><Relationship Id="rId3" Type="http://schemas.openxmlformats.org/officeDocument/2006/relationships/image" Target="../media/image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jpeg"/><Relationship Id="rId5" Type="http://schemas.openxmlformats.org/officeDocument/2006/relationships/image" Target="../media/image43.png"/><Relationship Id="rId10" Type="http://schemas.openxmlformats.org/officeDocument/2006/relationships/image" Target="../media/image48.jpe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7661281" y="293694"/>
            <a:ext cx="1852613" cy="40498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844062">
              <a:defRPr/>
            </a:pPr>
            <a:r>
              <a:rPr lang="ja-JP" altLang="en-US" sz="1016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平成</a:t>
            </a:r>
            <a:r>
              <a:rPr lang="en-US" altLang="ja-JP" sz="1016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28</a:t>
            </a:r>
            <a:r>
              <a:rPr lang="ja-JP" altLang="en-US" sz="1016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年度予算</a:t>
            </a:r>
            <a:endParaRPr lang="en-US" altLang="ja-JP" sz="1016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  <a:p>
            <a:pPr defTabSz="844062">
              <a:defRPr/>
            </a:pPr>
            <a:r>
              <a:rPr lang="en-US" altLang="ja-JP" sz="1016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2,550</a:t>
            </a:r>
            <a:r>
              <a:rPr lang="ja-JP" altLang="en-US" sz="1016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百万円（新規）</a:t>
            </a:r>
          </a:p>
        </p:txBody>
      </p:sp>
      <p:sp>
        <p:nvSpPr>
          <p:cNvPr id="3075" name="正方形/長方形 2"/>
          <p:cNvSpPr>
            <a:spLocks noChangeArrowheads="1"/>
          </p:cNvSpPr>
          <p:nvPr/>
        </p:nvSpPr>
        <p:spPr bwMode="auto">
          <a:xfrm>
            <a:off x="57156" y="1310858"/>
            <a:ext cx="5788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defTabSz="842963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275"/>
              </a:spcAft>
              <a:buClr>
                <a:srgbClr val="6F6F6F"/>
              </a:buClr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省</a:t>
            </a:r>
            <a: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CO2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かつ利用者に便利な交通を実現！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grpSp>
        <p:nvGrpSpPr>
          <p:cNvPr id="3076" name="グループ化 6"/>
          <p:cNvGrpSpPr>
            <a:grpSpLocks/>
          </p:cNvGrpSpPr>
          <p:nvPr/>
        </p:nvGrpSpPr>
        <p:grpSpPr bwMode="auto">
          <a:xfrm>
            <a:off x="101600" y="1628807"/>
            <a:ext cx="9804400" cy="2068121"/>
            <a:chOff x="92057" y="1402611"/>
            <a:chExt cx="9864737" cy="1627631"/>
          </a:xfrm>
        </p:grpSpPr>
        <p:sp>
          <p:nvSpPr>
            <p:cNvPr id="2055" name="テキスト ボックス 19"/>
            <p:cNvSpPr txBox="1">
              <a:spLocks noChangeArrowheads="1"/>
            </p:cNvSpPr>
            <p:nvPr/>
          </p:nvSpPr>
          <p:spPr bwMode="auto">
            <a:xfrm>
              <a:off x="207060" y="1402611"/>
              <a:ext cx="9749734" cy="1627631"/>
            </a:xfrm>
            <a:prstGeom prst="rect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3231" tIns="72000" rIns="33231">
              <a:spAutoFit/>
            </a:bodyPr>
            <a:lstStyle>
              <a:lvl1pPr marL="179388" indent="-179388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marL="0" indent="0" defTabSz="844062" eaLnBrk="1" hangingPunct="1">
                <a:lnSpc>
                  <a:spcPts val="2000"/>
                </a:lnSpc>
                <a:spcAft>
                  <a:spcPts val="277"/>
                </a:spcAft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１．補助を受ける主体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地方公共団体、民間企業等</a:t>
              </a:r>
            </a:p>
            <a:p>
              <a:pPr eaLnBrk="1" hangingPunct="1">
                <a:lnSpc>
                  <a:spcPts val="2000"/>
                </a:lnSpc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２．事業概要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dirty="0">
                  <a:latin typeface="+mn-ea"/>
                </a:rPr>
                <a:t>省</a:t>
              </a:r>
              <a:r>
                <a:rPr lang="en-US" altLang="ja-JP" dirty="0">
                  <a:latin typeface="+mn-ea"/>
                </a:rPr>
                <a:t>CO2</a:t>
              </a:r>
              <a:r>
                <a:rPr lang="ja-JP" altLang="en-US" dirty="0">
                  <a:latin typeface="+mn-ea"/>
                </a:rPr>
                <a:t>を目標に掲げた公共交通に関する計画に基づく取組の</a:t>
              </a:r>
              <a:endParaRPr lang="en-US" altLang="ja-JP" dirty="0">
                <a:latin typeface="+mn-ea"/>
              </a:endParaRPr>
            </a:p>
            <a:p>
              <a:pPr eaLnBrk="1" hangingPunct="1">
                <a:lnSpc>
                  <a:spcPts val="2000"/>
                </a:lnSpc>
                <a:defRPr/>
              </a:pPr>
              <a:r>
                <a:rPr lang="ja-JP" altLang="en-US" dirty="0">
                  <a:latin typeface="+mn-ea"/>
                </a:rPr>
                <a:t>　　　　　　　経費についての支援</a:t>
              </a:r>
            </a:p>
            <a:p>
              <a:pPr marL="0" indent="0" defTabSz="844062" eaLnBrk="1" hangingPunct="1">
                <a:lnSpc>
                  <a:spcPts val="2000"/>
                </a:lnSpc>
                <a:spcAft>
                  <a:spcPts val="277"/>
                </a:spcAft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３．対象事業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バス高速輸送システム（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BRT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）・次世代型路面電車システム（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LRT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）を</a:t>
              </a:r>
              <a:endParaRPr lang="en-US" altLang="ja-JP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defTabSz="844062" eaLnBrk="1" hangingPunct="1">
                <a:lnSpc>
                  <a:spcPts val="2000"/>
                </a:lnSpc>
                <a:spcAft>
                  <a:spcPts val="277"/>
                </a:spcAft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中心とした公共交通利用転換事業</a:t>
              </a:r>
              <a:endParaRPr lang="en-US" altLang="ja-JP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defTabSz="844062" eaLnBrk="1" hangingPunct="1">
                <a:lnSpc>
                  <a:spcPts val="2000"/>
                </a:lnSpc>
                <a:spcAft>
                  <a:spcPts val="277"/>
                </a:spcAft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①基幹ネットワークの充実・利便性向上、　②ネットワークの再編・拡充</a:t>
              </a:r>
              <a:endParaRPr lang="en-US" altLang="ja-JP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defTabSz="844062" eaLnBrk="1" hangingPunct="1">
                <a:lnSpc>
                  <a:spcPts val="2000"/>
                </a:lnSpc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４．補助金額・率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補助率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1/2</a:t>
              </a:r>
              <a:endParaRPr lang="ja-JP" altLang="en-US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92057" y="1424903"/>
              <a:ext cx="9754526" cy="155827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anchor="ctr"/>
            <a:lstStyle/>
            <a:p>
              <a:pPr algn="ctr" defTabSz="844062">
                <a:lnSpc>
                  <a:spcPts val="1900"/>
                </a:lnSpc>
                <a:spcBef>
                  <a:spcPts val="600"/>
                </a:spcBef>
                <a:defRPr/>
              </a:pPr>
              <a:endParaRPr lang="ja-JP" altLang="en-US" sz="1661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44" name="タイトル 1"/>
          <p:cNvSpPr txBox="1">
            <a:spLocks/>
          </p:cNvSpPr>
          <p:nvPr/>
        </p:nvSpPr>
        <p:spPr>
          <a:xfrm>
            <a:off x="703268" y="63506"/>
            <a:ext cx="8297863" cy="3857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 defTabSz="779406"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公共交通機関の低炭素化と利用促進に向けた設備整備事業のうち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 algn="l" defTabSz="779406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低炭素化に向けたＬＲＴ・ＢＲＴ導入利用促進事業</a:t>
            </a:r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pPr algn="l" defTabSz="779406">
              <a:defRPr/>
            </a:pPr>
            <a:r>
              <a:rPr lang="ja-JP" altLang="en-US" sz="1600" b="1" dirty="0">
                <a:ln w="0">
                  <a:noFill/>
                </a:ln>
                <a:solidFill>
                  <a:schemeClr val="tx1"/>
                </a:solidFill>
              </a:rPr>
              <a:t>（</a:t>
            </a:r>
            <a:r>
              <a:rPr lang="ja-JP" altLang="en-US" sz="1600" b="1" dirty="0">
                <a:ln w="0">
                  <a:noFill/>
                </a:ln>
              </a:rPr>
              <a:t>国交省連携）</a:t>
            </a:r>
          </a:p>
        </p:txBody>
      </p:sp>
      <p:sp>
        <p:nvSpPr>
          <p:cNvPr id="3078" name="正方形/長方形 6"/>
          <p:cNvSpPr>
            <a:spLocks noChangeArrowheads="1"/>
          </p:cNvSpPr>
          <p:nvPr/>
        </p:nvSpPr>
        <p:spPr bwMode="auto">
          <a:xfrm>
            <a:off x="2898055" y="7842375"/>
            <a:ext cx="4084638" cy="589905"/>
          </a:xfrm>
          <a:prstGeom prst="rect">
            <a:avLst/>
          </a:prstGeom>
          <a:solidFill>
            <a:srgbClr val="C6D9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>
              <a:lnSpc>
                <a:spcPts val="1388"/>
              </a:lnSpc>
            </a:pPr>
            <a:r>
              <a:rPr kumimoji="0" lang="zh-TW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900" b="1" dirty="0">
                <a:latin typeface="メイリオ" panose="020B0604030504040204" pitchFamily="50" charset="-128"/>
              </a:rPr>
              <a:t>平成</a:t>
            </a:r>
            <a:r>
              <a:rPr lang="en-US" altLang="ja-JP" sz="900" b="1" dirty="0">
                <a:latin typeface="メイリオ" panose="020B0604030504040204" pitchFamily="50" charset="-128"/>
              </a:rPr>
              <a:t>30</a:t>
            </a:r>
            <a:r>
              <a:rPr lang="ja-JP" altLang="en-US" sz="900" b="1" dirty="0">
                <a:latin typeface="メイリオ" panose="020B0604030504040204" pitchFamily="50" charset="-128"/>
              </a:rPr>
              <a:t>年度～平成</a:t>
            </a:r>
            <a:r>
              <a:rPr lang="en-US" altLang="ja-JP" sz="900" b="1" dirty="0">
                <a:latin typeface="メイリオ" panose="020B0604030504040204" pitchFamily="50" charset="-128"/>
              </a:rPr>
              <a:t>33</a:t>
            </a:r>
            <a:r>
              <a:rPr lang="ja-JP" altLang="en-US" sz="900" b="1" dirty="0">
                <a:latin typeface="メイリオ" panose="020B0604030504040204" pitchFamily="50" charset="-128"/>
              </a:rPr>
              <a:t>年度</a:t>
            </a:r>
            <a:endParaRPr lang="en-US" altLang="ja-JP" sz="900" b="1" dirty="0">
              <a:latin typeface="メイリオ" panose="020B0604030504040204" pitchFamily="50" charset="-128"/>
            </a:endParaRPr>
          </a:p>
          <a:p>
            <a:pPr>
              <a:lnSpc>
                <a:spcPts val="1388"/>
              </a:lnSpc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補助率：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1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/2</a:t>
            </a:r>
          </a:p>
          <a:p>
            <a:pPr eaLnBrk="1" hangingPunct="1"/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担当課：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地球局事業室（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pic>
        <p:nvPicPr>
          <p:cNvPr id="3079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123830"/>
            <a:ext cx="646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2" name="グループ化 132"/>
          <p:cNvGrpSpPr>
            <a:grpSpLocks/>
          </p:cNvGrpSpPr>
          <p:nvPr/>
        </p:nvGrpSpPr>
        <p:grpSpPr bwMode="auto">
          <a:xfrm>
            <a:off x="56460" y="3681148"/>
            <a:ext cx="9577065" cy="3144191"/>
            <a:chOff x="-877624" y="326869"/>
            <a:chExt cx="10964947" cy="5772727"/>
          </a:xfrm>
        </p:grpSpPr>
        <p:grpSp>
          <p:nvGrpSpPr>
            <p:cNvPr id="3083" name="グループ化 31"/>
            <p:cNvGrpSpPr>
              <a:grpSpLocks/>
            </p:cNvGrpSpPr>
            <p:nvPr/>
          </p:nvGrpSpPr>
          <p:grpSpPr bwMode="auto">
            <a:xfrm>
              <a:off x="-299869" y="2409018"/>
              <a:ext cx="873283" cy="716043"/>
              <a:chOff x="0" y="3590202"/>
              <a:chExt cx="873283" cy="716043"/>
            </a:xfrm>
          </p:grpSpPr>
          <p:pic>
            <p:nvPicPr>
              <p:cNvPr id="3178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5" y="3590202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79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332" y="3649581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0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119" y="3718851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1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885102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2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07" y="3944481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3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394" y="4013751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6" name="フローチャート : 代替処理 33"/>
            <p:cNvSpPr/>
            <p:nvPr/>
          </p:nvSpPr>
          <p:spPr>
            <a:xfrm>
              <a:off x="3971537" y="1467015"/>
              <a:ext cx="3610098" cy="4478420"/>
            </a:xfrm>
            <a:prstGeom prst="flowChartAlternateProcess">
              <a:avLst/>
            </a:prstGeom>
            <a:noFill/>
            <a:ln w="107950" cmpd="dbl">
              <a:solidFill>
                <a:srgbClr val="663300"/>
              </a:solidFill>
            </a:ln>
            <a:scene3d>
              <a:camera prst="isometricOffAxis2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085" name="Picture 37" descr="400BL3_00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08661" y="2072655"/>
              <a:ext cx="1275261" cy="382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線吹き出し 1 (枠付き) 59"/>
            <p:cNvSpPr/>
            <p:nvPr/>
          </p:nvSpPr>
          <p:spPr>
            <a:xfrm>
              <a:off x="-877624" y="326869"/>
              <a:ext cx="4739957" cy="1916782"/>
            </a:xfrm>
            <a:prstGeom prst="borderCallout1">
              <a:avLst>
                <a:gd name="adj1" fmla="val 99053"/>
                <a:gd name="adj2" fmla="val 38242"/>
                <a:gd name="adj3" fmla="val 140788"/>
                <a:gd name="adj4" fmla="val 38218"/>
              </a:avLst>
            </a:prstGeom>
            <a:solidFill>
              <a:srgbClr val="FFFF99"/>
            </a:solidFill>
            <a:ln>
              <a:solidFill>
                <a:srgbClr val="FAB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5955">
                <a:defRPr/>
              </a:pPr>
              <a:endPara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ネットワークの再編・拡充</a:t>
              </a:r>
              <a:r>
                <a:rPr lang="ja-JP" altLang="en-US" sz="12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（支線の拡充・再編）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 algn="l">
                <a:defRPr/>
              </a:pPr>
              <a:r>
                <a:rPr lang="ja-JP" altLang="en-US" sz="1400" b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輸送力・輸送速度を向上させた幹線と、地域内をきめ細かくカバーする支線とを組み合わせることにより、利便性と運行効率性を高める。</a:t>
              </a:r>
              <a:endParaRPr lang="en-US" altLang="ja-JP" sz="1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 algn="l">
                <a:defRPr/>
              </a:pPr>
              <a:endPara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>
                <a:defRPr/>
              </a:pPr>
              <a:endPara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087" name="Picture 8" descr="100BL3_00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4657" y="1646870"/>
              <a:ext cx="698141" cy="657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フリーフォーム 62"/>
            <p:cNvSpPr/>
            <p:nvPr/>
          </p:nvSpPr>
          <p:spPr>
            <a:xfrm>
              <a:off x="490626" y="1906228"/>
              <a:ext cx="9596697" cy="2728980"/>
            </a:xfrm>
            <a:custGeom>
              <a:avLst/>
              <a:gdLst>
                <a:gd name="connsiteX0" fmla="*/ 0 w 9334005"/>
                <a:gd name="connsiteY0" fmla="*/ 2731325 h 2731325"/>
                <a:gd name="connsiteX1" fmla="*/ 2446317 w 9334005"/>
                <a:gd name="connsiteY1" fmla="*/ 1021278 h 2731325"/>
                <a:gd name="connsiteX2" fmla="*/ 2446317 w 9334005"/>
                <a:gd name="connsiteY2" fmla="*/ 1021278 h 2731325"/>
                <a:gd name="connsiteX3" fmla="*/ 6056415 w 9334005"/>
                <a:gd name="connsiteY3" fmla="*/ 308759 h 2731325"/>
                <a:gd name="connsiteX4" fmla="*/ 9334005 w 9334005"/>
                <a:gd name="connsiteY4" fmla="*/ 0 h 2731325"/>
                <a:gd name="connsiteX0" fmla="*/ 0 w 9334005"/>
                <a:gd name="connsiteY0" fmla="*/ 2731325 h 2731325"/>
                <a:gd name="connsiteX1" fmla="*/ 2446317 w 9334005"/>
                <a:gd name="connsiteY1" fmla="*/ 1021278 h 2731325"/>
                <a:gd name="connsiteX2" fmla="*/ 2505693 w 9334005"/>
                <a:gd name="connsiteY2" fmla="*/ 1128156 h 2731325"/>
                <a:gd name="connsiteX3" fmla="*/ 6056415 w 9334005"/>
                <a:gd name="connsiteY3" fmla="*/ 308759 h 2731325"/>
                <a:gd name="connsiteX4" fmla="*/ 9334005 w 9334005"/>
                <a:gd name="connsiteY4" fmla="*/ 0 h 2731325"/>
                <a:gd name="connsiteX0" fmla="*/ 0 w 9334005"/>
                <a:gd name="connsiteY0" fmla="*/ 2731325 h 2731325"/>
                <a:gd name="connsiteX1" fmla="*/ 1852550 w 9334005"/>
                <a:gd name="connsiteY1" fmla="*/ 1246910 h 2731325"/>
                <a:gd name="connsiteX2" fmla="*/ 2446317 w 9334005"/>
                <a:gd name="connsiteY2" fmla="*/ 1021278 h 2731325"/>
                <a:gd name="connsiteX3" fmla="*/ 2505693 w 9334005"/>
                <a:gd name="connsiteY3" fmla="*/ 1128156 h 2731325"/>
                <a:gd name="connsiteX4" fmla="*/ 6056415 w 9334005"/>
                <a:gd name="connsiteY4" fmla="*/ 308759 h 2731325"/>
                <a:gd name="connsiteX5" fmla="*/ 9334005 w 9334005"/>
                <a:gd name="connsiteY5" fmla="*/ 0 h 2731325"/>
                <a:gd name="connsiteX0" fmla="*/ 0 w 9334005"/>
                <a:gd name="connsiteY0" fmla="*/ 2731325 h 2731325"/>
                <a:gd name="connsiteX1" fmla="*/ 1852550 w 9334005"/>
                <a:gd name="connsiteY1" fmla="*/ 1246910 h 2731325"/>
                <a:gd name="connsiteX2" fmla="*/ 2446317 w 9334005"/>
                <a:gd name="connsiteY2" fmla="*/ 1021278 h 2731325"/>
                <a:gd name="connsiteX3" fmla="*/ 2660072 w 9334005"/>
                <a:gd name="connsiteY3" fmla="*/ 961901 h 2731325"/>
                <a:gd name="connsiteX4" fmla="*/ 6056415 w 9334005"/>
                <a:gd name="connsiteY4" fmla="*/ 308759 h 2731325"/>
                <a:gd name="connsiteX5" fmla="*/ 9334005 w 9334005"/>
                <a:gd name="connsiteY5" fmla="*/ 0 h 273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34005" h="2731325">
                  <a:moveTo>
                    <a:pt x="0" y="2731325"/>
                  </a:moveTo>
                  <a:lnTo>
                    <a:pt x="1852550" y="1246910"/>
                  </a:lnTo>
                  <a:lnTo>
                    <a:pt x="2446317" y="1021278"/>
                  </a:lnTo>
                  <a:lnTo>
                    <a:pt x="2660072" y="961901"/>
                  </a:lnTo>
                  <a:cubicBezTo>
                    <a:pt x="3261755" y="843148"/>
                    <a:pt x="4944093" y="469076"/>
                    <a:pt x="6056415" y="308759"/>
                  </a:cubicBezTo>
                  <a:cubicBezTo>
                    <a:pt x="7168737" y="148442"/>
                    <a:pt x="8821387" y="45522"/>
                    <a:pt x="9334005" y="0"/>
                  </a:cubicBezTo>
                </a:path>
              </a:pathLst>
            </a:custGeom>
            <a:ln w="1270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4" name="フリーフォーム 63"/>
            <p:cNvSpPr/>
            <p:nvPr/>
          </p:nvSpPr>
          <p:spPr>
            <a:xfrm>
              <a:off x="490626" y="1903582"/>
              <a:ext cx="9594880" cy="2731626"/>
            </a:xfrm>
            <a:custGeom>
              <a:avLst/>
              <a:gdLst>
                <a:gd name="connsiteX0" fmla="*/ 0 w 9334005"/>
                <a:gd name="connsiteY0" fmla="*/ 2731325 h 2731325"/>
                <a:gd name="connsiteX1" fmla="*/ 2446317 w 9334005"/>
                <a:gd name="connsiteY1" fmla="*/ 1021278 h 2731325"/>
                <a:gd name="connsiteX2" fmla="*/ 2446317 w 9334005"/>
                <a:gd name="connsiteY2" fmla="*/ 1021278 h 2731325"/>
                <a:gd name="connsiteX3" fmla="*/ 6056415 w 9334005"/>
                <a:gd name="connsiteY3" fmla="*/ 308759 h 2731325"/>
                <a:gd name="connsiteX4" fmla="*/ 9334005 w 9334005"/>
                <a:gd name="connsiteY4" fmla="*/ 0 h 2731325"/>
                <a:gd name="connsiteX0" fmla="*/ 0 w 9334005"/>
                <a:gd name="connsiteY0" fmla="*/ 2731325 h 2731325"/>
                <a:gd name="connsiteX1" fmla="*/ 2446317 w 9334005"/>
                <a:gd name="connsiteY1" fmla="*/ 1021278 h 2731325"/>
                <a:gd name="connsiteX2" fmla="*/ 2505693 w 9334005"/>
                <a:gd name="connsiteY2" fmla="*/ 1128156 h 2731325"/>
                <a:gd name="connsiteX3" fmla="*/ 6056415 w 9334005"/>
                <a:gd name="connsiteY3" fmla="*/ 308759 h 2731325"/>
                <a:gd name="connsiteX4" fmla="*/ 9334005 w 9334005"/>
                <a:gd name="connsiteY4" fmla="*/ 0 h 2731325"/>
                <a:gd name="connsiteX0" fmla="*/ 0 w 9334005"/>
                <a:gd name="connsiteY0" fmla="*/ 2731325 h 2731325"/>
                <a:gd name="connsiteX1" fmla="*/ 1852550 w 9334005"/>
                <a:gd name="connsiteY1" fmla="*/ 1246910 h 2731325"/>
                <a:gd name="connsiteX2" fmla="*/ 2446317 w 9334005"/>
                <a:gd name="connsiteY2" fmla="*/ 1021278 h 2731325"/>
                <a:gd name="connsiteX3" fmla="*/ 2505693 w 9334005"/>
                <a:gd name="connsiteY3" fmla="*/ 1128156 h 2731325"/>
                <a:gd name="connsiteX4" fmla="*/ 6056415 w 9334005"/>
                <a:gd name="connsiteY4" fmla="*/ 308759 h 2731325"/>
                <a:gd name="connsiteX5" fmla="*/ 9334005 w 9334005"/>
                <a:gd name="connsiteY5" fmla="*/ 0 h 2731325"/>
                <a:gd name="connsiteX0" fmla="*/ 0 w 9334005"/>
                <a:gd name="connsiteY0" fmla="*/ 2731325 h 2731325"/>
                <a:gd name="connsiteX1" fmla="*/ 1852550 w 9334005"/>
                <a:gd name="connsiteY1" fmla="*/ 1246910 h 2731325"/>
                <a:gd name="connsiteX2" fmla="*/ 2446317 w 9334005"/>
                <a:gd name="connsiteY2" fmla="*/ 1021278 h 2731325"/>
                <a:gd name="connsiteX3" fmla="*/ 2660072 w 9334005"/>
                <a:gd name="connsiteY3" fmla="*/ 961901 h 2731325"/>
                <a:gd name="connsiteX4" fmla="*/ 6056415 w 9334005"/>
                <a:gd name="connsiteY4" fmla="*/ 308759 h 2731325"/>
                <a:gd name="connsiteX5" fmla="*/ 9334005 w 9334005"/>
                <a:gd name="connsiteY5" fmla="*/ 0 h 273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34005" h="2731325">
                  <a:moveTo>
                    <a:pt x="0" y="2731325"/>
                  </a:moveTo>
                  <a:lnTo>
                    <a:pt x="1852550" y="1246910"/>
                  </a:lnTo>
                  <a:lnTo>
                    <a:pt x="2446317" y="1021278"/>
                  </a:lnTo>
                  <a:lnTo>
                    <a:pt x="2660072" y="961901"/>
                  </a:lnTo>
                  <a:cubicBezTo>
                    <a:pt x="3261755" y="843148"/>
                    <a:pt x="4944093" y="469076"/>
                    <a:pt x="6056415" y="308759"/>
                  </a:cubicBezTo>
                  <a:cubicBezTo>
                    <a:pt x="7168737" y="148442"/>
                    <a:pt x="8821387" y="45522"/>
                    <a:pt x="9334005" y="0"/>
                  </a:cubicBezTo>
                </a:path>
              </a:pathLst>
            </a:custGeom>
            <a:ln w="107950" cmpd="sng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090" name="Picture 53" descr="500BL3_00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807" y="2192552"/>
              <a:ext cx="146685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7" descr="100BL3_00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4069" y="1351288"/>
              <a:ext cx="647789" cy="895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12" descr="200BL3_00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659" y="1348260"/>
              <a:ext cx="700202" cy="74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13" descr="200BL3_0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9077" y="1532894"/>
              <a:ext cx="699325" cy="67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4" name="Picture 14" descr="200BL3_00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5859" y="1407636"/>
              <a:ext cx="521320" cy="1056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5" name="Picture 17" descr="300BL3_00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8579" y="1336383"/>
              <a:ext cx="560604" cy="494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6" name="Picture 18" descr="300BL3_00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5064" y="1550139"/>
              <a:ext cx="575145" cy="475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7" name="Picture 19" descr="300BL3_00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1161" y="2143905"/>
              <a:ext cx="625816" cy="487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8" name="Picture 20" descr="300BL3_005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927" y="2249580"/>
              <a:ext cx="11430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9" name="Picture 26" descr="300BL3_01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7296" y="1928883"/>
              <a:ext cx="9334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0" name="Picture 28" descr="300BL3_013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9470" y="2559544"/>
              <a:ext cx="730735" cy="406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1" name="Picture 32" descr="400BL3_00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717" y="3141433"/>
              <a:ext cx="850317" cy="72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2" name="Picture 39" descr="400BL3_008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65337" y="2132032"/>
              <a:ext cx="797608" cy="55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3" name="Picture 41" descr="400BL3_010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0892" y="2250784"/>
              <a:ext cx="892856" cy="513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4" name="Picture 5" descr="100NOR_004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796" y="2713921"/>
              <a:ext cx="236676" cy="164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5" name="Picture 2" descr="100NOR_001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3478" y="2767626"/>
              <a:ext cx="313911" cy="160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6" name="Picture 3" descr="100NOR_002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485" y="2783071"/>
              <a:ext cx="300057" cy="176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7" name="Picture 10" descr="200BL3_001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2366" y="1745765"/>
              <a:ext cx="489287" cy="503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8" name="Picture 24" descr="300BL3_009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5888" y="2521639"/>
              <a:ext cx="1170751" cy="629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9" name="Picture 11" descr="200BL3_002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749" y="2517981"/>
              <a:ext cx="574789" cy="828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0" name="Picture 16" descr="300BL3_001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6818" y="2594124"/>
              <a:ext cx="601523" cy="935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1" name="Picture 15" descr="200BL3_006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534" y="2856426"/>
              <a:ext cx="728753" cy="1236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2" name="Picture 40" descr="400BL3_009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7744" y="3473943"/>
              <a:ext cx="745851" cy="499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3" name="Picture 25" descr="300BL3_010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3495" y="3283938"/>
              <a:ext cx="761558" cy="791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4" name="Picture 21" descr="300BL3_006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3528" y="3014173"/>
              <a:ext cx="1524000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5" name="Picture 42" descr="400BL3_011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566" y="3602542"/>
              <a:ext cx="1223076" cy="712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6" name="Picture 36" descr="400BL3_005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2081" y="1348258"/>
              <a:ext cx="1405215" cy="58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7" name="Picture 33" descr="400BL3_002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5405" y="2466138"/>
              <a:ext cx="924749" cy="45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テキスト ボックス 129"/>
            <p:cNvSpPr txBox="1">
              <a:spLocks noChangeArrowheads="1"/>
            </p:cNvSpPr>
            <p:nvPr/>
          </p:nvSpPr>
          <p:spPr bwMode="auto">
            <a:xfrm>
              <a:off x="6132321" y="3033820"/>
              <a:ext cx="568896" cy="39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461963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925513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389063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1851025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3082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7654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2226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6798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800" b="1">
                  <a:solidFill>
                    <a:srgbClr val="000000"/>
                  </a:solidFill>
                  <a:latin typeface="メイリオ" panose="020B0604030504040204" pitchFamily="50" charset="-128"/>
                </a:rPr>
                <a:t>市役所</a:t>
              </a:r>
            </a:p>
          </p:txBody>
        </p:sp>
        <p:grpSp>
          <p:nvGrpSpPr>
            <p:cNvPr id="3119" name="グループ化 68"/>
            <p:cNvGrpSpPr>
              <a:grpSpLocks/>
            </p:cNvGrpSpPr>
            <p:nvPr/>
          </p:nvGrpSpPr>
          <p:grpSpPr bwMode="auto">
            <a:xfrm rot="-5400000">
              <a:off x="2284974" y="2277027"/>
              <a:ext cx="487411" cy="890647"/>
              <a:chOff x="5374754" y="3222009"/>
              <a:chExt cx="724850" cy="860425"/>
            </a:xfrm>
          </p:grpSpPr>
          <p:cxnSp>
            <p:nvCxnSpPr>
              <p:cNvPr id="3172" name="AutoShape 3"/>
              <p:cNvCxnSpPr>
                <a:cxnSpLocks noChangeShapeType="1"/>
              </p:cNvCxnSpPr>
              <p:nvPr/>
            </p:nvCxnSpPr>
            <p:spPr bwMode="auto">
              <a:xfrm>
                <a:off x="5689851" y="3650634"/>
                <a:ext cx="635" cy="431800"/>
              </a:xfrm>
              <a:prstGeom prst="straightConnector1">
                <a:avLst/>
              </a:prstGeom>
              <a:noFill/>
              <a:ln w="25400">
                <a:solidFill>
                  <a:srgbClr val="00B05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3" name="AutoShape 4"/>
              <p:cNvCxnSpPr>
                <a:cxnSpLocks noChangeShapeType="1"/>
              </p:cNvCxnSpPr>
              <p:nvPr/>
            </p:nvCxnSpPr>
            <p:spPr bwMode="auto">
              <a:xfrm>
                <a:off x="5748932" y="3650634"/>
                <a:ext cx="635" cy="431800"/>
              </a:xfrm>
              <a:prstGeom prst="straightConnector1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4" name="AutoShape 5"/>
              <p:cNvCxnSpPr>
                <a:cxnSpLocks noChangeShapeType="1"/>
              </p:cNvCxnSpPr>
              <p:nvPr/>
            </p:nvCxnSpPr>
            <p:spPr bwMode="auto">
              <a:xfrm>
                <a:off x="5806107" y="3650634"/>
                <a:ext cx="635" cy="431800"/>
              </a:xfrm>
              <a:prstGeom prst="straightConnector1">
                <a:avLst/>
              </a:prstGeom>
              <a:noFill/>
              <a:ln w="25400">
                <a:solidFill>
                  <a:srgbClr val="F79646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5" name="AutoShape 7"/>
              <p:cNvCxnSpPr>
                <a:cxnSpLocks noChangeShapeType="1"/>
              </p:cNvCxnSpPr>
              <p:nvPr/>
            </p:nvCxnSpPr>
            <p:spPr bwMode="auto">
              <a:xfrm>
                <a:off x="5374754" y="3222009"/>
                <a:ext cx="313826" cy="431800"/>
              </a:xfrm>
              <a:prstGeom prst="straightConnector1">
                <a:avLst/>
              </a:prstGeom>
              <a:noFill/>
              <a:ln w="25400">
                <a:solidFill>
                  <a:srgbClr val="00B05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" name="AutoShape 8"/>
              <p:cNvCxnSpPr>
                <a:cxnSpLocks noChangeShapeType="1"/>
              </p:cNvCxnSpPr>
              <p:nvPr/>
            </p:nvCxnSpPr>
            <p:spPr bwMode="auto">
              <a:xfrm>
                <a:off x="5748932" y="3222009"/>
                <a:ext cx="635" cy="431800"/>
              </a:xfrm>
              <a:prstGeom prst="straightConnector1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7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5814365" y="3222009"/>
                <a:ext cx="285239" cy="431800"/>
              </a:xfrm>
              <a:prstGeom prst="straightConnector1">
                <a:avLst/>
              </a:prstGeom>
              <a:noFill/>
              <a:ln w="25400">
                <a:solidFill>
                  <a:srgbClr val="F79646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120" name="グループ化 69"/>
            <p:cNvGrpSpPr>
              <a:grpSpLocks/>
            </p:cNvGrpSpPr>
            <p:nvPr/>
          </p:nvGrpSpPr>
          <p:grpSpPr bwMode="auto">
            <a:xfrm rot="-5400000">
              <a:off x="1272332" y="2554325"/>
              <a:ext cx="553278" cy="1211285"/>
              <a:chOff x="1585850" y="3150759"/>
              <a:chExt cx="648617" cy="884165"/>
            </a:xfrm>
          </p:grpSpPr>
          <p:grpSp>
            <p:nvGrpSpPr>
              <p:cNvPr id="3164" name="グループ化 113"/>
              <p:cNvGrpSpPr>
                <a:grpSpLocks/>
              </p:cNvGrpSpPr>
              <p:nvPr/>
            </p:nvGrpSpPr>
            <p:grpSpPr bwMode="auto">
              <a:xfrm>
                <a:off x="1585850" y="3150759"/>
                <a:ext cx="648617" cy="884165"/>
                <a:chOff x="6918475" y="3222009"/>
                <a:chExt cx="648617" cy="884165"/>
              </a:xfrm>
            </p:grpSpPr>
            <p:cxnSp>
              <p:nvCxnSpPr>
                <p:cNvPr id="3168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6918475" y="3222009"/>
                  <a:ext cx="313826" cy="431800"/>
                </a:xfrm>
                <a:prstGeom prst="straightConnector1">
                  <a:avLst/>
                </a:prstGeom>
                <a:noFill/>
                <a:ln w="25400">
                  <a:solidFill>
                    <a:srgbClr val="00B050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69" name="AutoShape 11"/>
                <p:cNvCxnSpPr>
                  <a:cxnSpLocks noChangeShapeType="1"/>
                </p:cNvCxnSpPr>
                <p:nvPr/>
              </p:nvCxnSpPr>
              <p:spPr bwMode="auto">
                <a:xfrm>
                  <a:off x="7254536" y="3222009"/>
                  <a:ext cx="635" cy="431800"/>
                </a:xfrm>
                <a:prstGeom prst="straightConnector1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70" name="AutoShape 12"/>
                <p:cNvCxnSpPr>
                  <a:cxnSpLocks noChangeShapeType="1"/>
                </p:cNvCxnSpPr>
                <p:nvPr/>
              </p:nvCxnSpPr>
              <p:spPr bwMode="auto">
                <a:xfrm flipH="1">
                  <a:off x="7281853" y="3222009"/>
                  <a:ext cx="285239" cy="431800"/>
                </a:xfrm>
                <a:prstGeom prst="straightConnector1">
                  <a:avLst/>
                </a:prstGeom>
                <a:noFill/>
                <a:ln w="25400">
                  <a:solidFill>
                    <a:srgbClr val="F79646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71" name="AutoShape 13"/>
                <p:cNvCxnSpPr>
                  <a:cxnSpLocks noChangeShapeType="1"/>
                </p:cNvCxnSpPr>
                <p:nvPr/>
              </p:nvCxnSpPr>
              <p:spPr bwMode="auto">
                <a:xfrm flipH="1">
                  <a:off x="7255893" y="3859481"/>
                  <a:ext cx="673" cy="246693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3165" name="AutoShape 10"/>
              <p:cNvCxnSpPr>
                <a:cxnSpLocks noChangeShapeType="1"/>
              </p:cNvCxnSpPr>
              <p:nvPr/>
            </p:nvCxnSpPr>
            <p:spPr bwMode="auto">
              <a:xfrm>
                <a:off x="1641004" y="3458759"/>
                <a:ext cx="262210" cy="361264"/>
              </a:xfrm>
              <a:prstGeom prst="straightConnector1">
                <a:avLst/>
              </a:prstGeom>
              <a:noFill/>
              <a:ln w="25400">
                <a:solidFill>
                  <a:srgbClr val="7030A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66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1964648" y="3491899"/>
                <a:ext cx="209226" cy="318738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67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1921293" y="3548756"/>
                <a:ext cx="673" cy="24669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oval" w="sm" len="sm"/>
                <a:tailEnd type="oval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121" name="グループ化 70"/>
            <p:cNvGrpSpPr>
              <a:grpSpLocks/>
            </p:cNvGrpSpPr>
            <p:nvPr/>
          </p:nvGrpSpPr>
          <p:grpSpPr bwMode="auto">
            <a:xfrm>
              <a:off x="-179144" y="4140807"/>
              <a:ext cx="873283" cy="716043"/>
              <a:chOff x="0" y="5060734"/>
              <a:chExt cx="873283" cy="716043"/>
            </a:xfrm>
          </p:grpSpPr>
          <p:pic>
            <p:nvPicPr>
              <p:cNvPr id="3158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5" y="5060734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9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332" y="5120113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60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119" y="5189383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61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5355634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62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07" y="5415013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63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394" y="5484283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122" name="グループ化 71"/>
            <p:cNvGrpSpPr>
              <a:grpSpLocks/>
            </p:cNvGrpSpPr>
            <p:nvPr/>
          </p:nvGrpSpPr>
          <p:grpSpPr bwMode="auto">
            <a:xfrm>
              <a:off x="-298344" y="3233166"/>
              <a:ext cx="873283" cy="716043"/>
              <a:chOff x="1472087" y="3678080"/>
              <a:chExt cx="873283" cy="716043"/>
            </a:xfrm>
          </p:grpSpPr>
          <p:pic>
            <p:nvPicPr>
              <p:cNvPr id="3152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7812" y="3678080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3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3419" y="3737458"/>
                <a:ext cx="410165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4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5205" y="3806729"/>
                <a:ext cx="410165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5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2087" y="3972980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6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7694" y="4032360"/>
                <a:ext cx="410164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7" name="Picture 3" descr="100BL3_00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9481" y="4101629"/>
                <a:ext cx="410165" cy="292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9" name="AutoShape 6"/>
            <p:cNvSpPr>
              <a:spLocks noChangeArrowheads="1"/>
            </p:cNvSpPr>
            <p:nvPr/>
          </p:nvSpPr>
          <p:spPr bwMode="auto">
            <a:xfrm rot="8100000">
              <a:off x="1662951" y="2758537"/>
              <a:ext cx="365328" cy="232929"/>
            </a:xfrm>
            <a:prstGeom prst="rightArrow">
              <a:avLst>
                <a:gd name="adj1" fmla="val 50000"/>
                <a:gd name="adj2" fmla="val 51871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1" rIns="74295" bIns="8891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461963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925513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389063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1851025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3082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7654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2226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679825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2000" b="1">
                <a:solidFill>
                  <a:srgbClr val="000000"/>
                </a:solidFill>
                <a:latin typeface="メイリオ" panose="020B0604030504040204" pitchFamily="50" charset="-128"/>
              </a:endParaRPr>
            </a:p>
          </p:txBody>
        </p:sp>
        <p:pic>
          <p:nvPicPr>
            <p:cNvPr id="3124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1244" y="2488290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5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5519" y="2640690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6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9269" y="2806940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7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870" y="2937573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8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234" y="2890072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9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5483" y="3068202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0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608" y="3270082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1" name="Picture 7" descr="200NOR_002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2995" y="3222581"/>
              <a:ext cx="252642" cy="163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四角形吹き出し 108"/>
            <p:cNvSpPr/>
            <p:nvPr/>
          </p:nvSpPr>
          <p:spPr>
            <a:xfrm>
              <a:off x="919677" y="3169097"/>
              <a:ext cx="1566626" cy="1123631"/>
            </a:xfrm>
            <a:prstGeom prst="wedgeRectCallout">
              <a:avLst>
                <a:gd name="adj1" fmla="val 1606"/>
                <a:gd name="adj2" fmla="val -92722"/>
              </a:avLst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altLang="ja-JP" sz="16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ＢＲＴの導入</a:t>
              </a:r>
            </a:p>
          </p:txBody>
        </p:sp>
        <p:sp>
          <p:nvSpPr>
            <p:cNvPr id="110" name="線吹き出し 1 (枠付き) 109"/>
            <p:cNvSpPr/>
            <p:nvPr/>
          </p:nvSpPr>
          <p:spPr>
            <a:xfrm>
              <a:off x="-877623" y="4358956"/>
              <a:ext cx="3668315" cy="1652398"/>
            </a:xfrm>
            <a:prstGeom prst="borderCallout1">
              <a:avLst>
                <a:gd name="adj1" fmla="val 73134"/>
                <a:gd name="adj2" fmla="val 99340"/>
                <a:gd name="adj3" fmla="val 73303"/>
                <a:gd name="adj4" fmla="val 235455"/>
              </a:avLst>
            </a:prstGeom>
            <a:solidFill>
              <a:srgbClr val="FFFF99"/>
            </a:solidFill>
            <a:ln>
              <a:solidFill>
                <a:srgbClr val="FAB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0" bIns="36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5955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ネットワークの再編・拡充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（乗り継ぎ円滑化等）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 algn="l">
                <a:defRPr/>
              </a:pPr>
              <a:r>
                <a:rPr lang="ja-JP" altLang="en-US" sz="1400" b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乗り継ぎ抵抗を軽減し、シームレスな運送サービスの提供を図る。</a:t>
              </a:r>
              <a:endPara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134" name="Picture 109"/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804" y="3433511"/>
              <a:ext cx="1185353" cy="5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5" name="Picture 16" descr="400NOR_001"/>
            <p:cNvPicPr>
              <a:picLocks noChangeAspect="1" noChangeArrowheads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24987">
              <a:off x="8334796" y="1706704"/>
              <a:ext cx="1146149" cy="3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" name="線吹き出し 1 (枠付き) 112"/>
            <p:cNvSpPr/>
            <p:nvPr/>
          </p:nvSpPr>
          <p:spPr>
            <a:xfrm>
              <a:off x="4110690" y="392906"/>
              <a:ext cx="4533872" cy="1388015"/>
            </a:xfrm>
            <a:prstGeom prst="borderCallout1">
              <a:avLst>
                <a:gd name="adj1" fmla="val 100790"/>
                <a:gd name="adj2" fmla="val 49657"/>
                <a:gd name="adj3" fmla="val 134393"/>
                <a:gd name="adj4" fmla="val 50345"/>
              </a:avLst>
            </a:prstGeom>
            <a:solidFill>
              <a:srgbClr val="FFFF99"/>
            </a:solidFill>
            <a:ln>
              <a:solidFill>
                <a:srgbClr val="FAB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36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5955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基幹ネットワークの充実・利便性向上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 algn="l">
                <a:defRPr/>
              </a:pPr>
              <a:r>
                <a:rPr lang="ja-JP" altLang="en-US" sz="1400" b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幹線の輸送力及び輸送速度を向上させ、渋滞の防止、混雑率低下、定時性向上等を図る。</a:t>
              </a:r>
              <a:endPara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3137" name="グループ化 87"/>
            <p:cNvGrpSpPr>
              <a:grpSpLocks noChangeAspect="1"/>
            </p:cNvGrpSpPr>
            <p:nvPr/>
          </p:nvGrpSpPr>
          <p:grpSpPr bwMode="auto">
            <a:xfrm>
              <a:off x="5424085" y="2311209"/>
              <a:ext cx="1648680" cy="1454112"/>
              <a:chOff x="10740935" y="3230722"/>
              <a:chExt cx="997296" cy="875635"/>
            </a:xfrm>
          </p:grpSpPr>
          <p:sp>
            <p:nvSpPr>
              <p:cNvPr id="126" name="四角形吹き出し 125"/>
              <p:cNvSpPr/>
              <p:nvPr/>
            </p:nvSpPr>
            <p:spPr>
              <a:xfrm>
                <a:off x="10740935" y="3230722"/>
                <a:ext cx="997296" cy="875635"/>
              </a:xfrm>
              <a:prstGeom prst="wedgeRectCallout">
                <a:avLst>
                  <a:gd name="adj1" fmla="val 24016"/>
                  <a:gd name="adj2" fmla="val -36881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ja-JP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63046" algn="ctr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26096" algn="ctr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89146" algn="ctr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52193" algn="ctr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315245" algn="l" defTabSz="926096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78293" algn="l" defTabSz="926096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41339" algn="l" defTabSz="926096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704388" algn="l" defTabSz="926096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defRPr/>
                </a:pPr>
                <a:endParaRPr lang="en-US" altLang="ja-JP" sz="1600" dirty="0">
                  <a:solidFill>
                    <a:srgbClr val="AFA58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eaLnBrk="1" hangingPunct="1">
                  <a:defRPr/>
                </a:pPr>
                <a:endParaRPr lang="en-US" altLang="ja-JP" sz="1600" dirty="0">
                  <a:solidFill>
                    <a:srgbClr val="AFA58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eaLnBrk="1" hangingPunct="1">
                  <a:defRPr/>
                </a:pPr>
                <a:r>
                  <a:rPr lang="ja-JP" altLang="en-US" sz="1400" dirty="0">
                    <a:solidFill>
                      <a:srgbClr val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ＬＲＴの導入</a:t>
                </a:r>
                <a:endParaRPr lang="en-US" altLang="ja-JP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pic>
            <p:nvPicPr>
              <p:cNvPr id="3151" name="Picture 139" descr="IMG_0242-2"/>
              <p:cNvPicPr>
                <a:picLocks noChangeAspect="1" noChangeArrowheads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847453" y="3293426"/>
                <a:ext cx="769357" cy="527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38" name="Picture 15" descr="300NOR_002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3482" y="3756971"/>
              <a:ext cx="312014" cy="234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6" name="直線コネクタ 115"/>
            <p:cNvCxnSpPr/>
            <p:nvPr/>
          </p:nvCxnSpPr>
          <p:spPr>
            <a:xfrm flipH="1">
              <a:off x="6048458" y="2560018"/>
              <a:ext cx="1483126" cy="2382233"/>
            </a:xfrm>
            <a:prstGeom prst="line">
              <a:avLst/>
            </a:prstGeom>
            <a:ln w="25400">
              <a:solidFill>
                <a:srgbClr val="FAB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40" name="Picture 15" descr="300NOR_002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9103" y="3851974"/>
              <a:ext cx="312014" cy="234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41" name="Picture 15" descr="300NOR_002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6703" y="3937081"/>
              <a:ext cx="312014" cy="234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42" name="Picture 7" descr="200NOR_002"/>
            <p:cNvPicPr>
              <a:picLocks noChangeAspect="1" noChangeArrowheads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542914" y="3605888"/>
              <a:ext cx="618953" cy="400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43" name="Picture 30" descr="300BL3_015"/>
            <p:cNvPicPr>
              <a:picLocks noChangeAspect="1" noChangeArrowheads="1"/>
            </p:cNvPicPr>
            <p:nvPr/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3679" y="2440791"/>
              <a:ext cx="926751" cy="63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" name="四角形吹き出し 120"/>
            <p:cNvSpPr/>
            <p:nvPr/>
          </p:nvSpPr>
          <p:spPr>
            <a:xfrm>
              <a:off x="2947961" y="4381102"/>
              <a:ext cx="2603845" cy="1718494"/>
            </a:xfrm>
            <a:prstGeom prst="wedgeRectCallout">
              <a:avLst>
                <a:gd name="adj1" fmla="val 24016"/>
                <a:gd name="adj2" fmla="val -36881"/>
              </a:avLst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altLang="ja-JP" sz="14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4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フィーダーバスと</a:t>
              </a:r>
              <a:r>
                <a:rPr lang="en-US" altLang="ja-JP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LRT</a:t>
              </a: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シームレスな連携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145" name="Picture 110" descr="図1"/>
            <p:cNvPicPr>
              <a:picLocks noChangeArrowheads="1"/>
            </p:cNvPicPr>
            <p:nvPr/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7415" y="4491163"/>
              <a:ext cx="1141100" cy="892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3" name="直線コネクタ 122"/>
            <p:cNvCxnSpPr>
              <a:stCxn id="113" idx="1"/>
              <a:endCxn id="109" idx="3"/>
            </p:cNvCxnSpPr>
            <p:nvPr/>
          </p:nvCxnSpPr>
          <p:spPr>
            <a:xfrm flipH="1">
              <a:off x="2486303" y="1780921"/>
              <a:ext cx="3891323" cy="1949992"/>
            </a:xfrm>
            <a:prstGeom prst="line">
              <a:avLst/>
            </a:prstGeom>
            <a:ln w="25400">
              <a:solidFill>
                <a:srgbClr val="FAB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四角形吹き出し 123"/>
            <p:cNvSpPr/>
            <p:nvPr/>
          </p:nvSpPr>
          <p:spPr>
            <a:xfrm>
              <a:off x="5732241" y="4381102"/>
              <a:ext cx="3215056" cy="1718494"/>
            </a:xfrm>
            <a:prstGeom prst="wedgeRectCallout">
              <a:avLst>
                <a:gd name="adj1" fmla="val 24016"/>
                <a:gd name="adj2" fmla="val -36881"/>
              </a:avLst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altLang="ja-JP" sz="14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4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600" dirty="0">
                <a:solidFill>
                  <a:srgbClr val="AFA58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マイカーよりも使い勝手のいい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公共交通体系</a:t>
              </a:r>
              <a:endPara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148" name="Picture 9" descr="IMG_3808"/>
            <p:cNvPicPr>
              <a:picLocks noChangeAspect="1" noChangeArrowheads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536" y="4491163"/>
              <a:ext cx="1223934" cy="894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" name="テキスト ボックス 179"/>
            <p:cNvSpPr txBox="1"/>
            <p:nvPr/>
          </p:nvSpPr>
          <p:spPr>
            <a:xfrm>
              <a:off x="689307" y="2111445"/>
              <a:ext cx="2885191" cy="8592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72000" rIns="0" bIns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630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2609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89146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52193" algn="ctr" rtl="0" fontAlgn="base">
                <a:spcBef>
                  <a:spcPct val="0"/>
                </a:spcBef>
                <a:spcAft>
                  <a:spcPct val="0"/>
                </a:spcAft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315245" algn="l" defTabSz="926096" rtl="0" eaLnBrk="1" latinLnBrk="0" hangingPunct="1"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78293" algn="l" defTabSz="926096" rtl="0" eaLnBrk="1" latinLnBrk="0" hangingPunct="1"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41339" algn="l" defTabSz="926096" rtl="0" eaLnBrk="1" latinLnBrk="0" hangingPunct="1"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704388" algn="l" defTabSz="926096" rtl="0" eaLnBrk="1" latinLnBrk="0" hangingPunct="1">
                <a:defRPr kumimoji="1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5955" algn="l"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支線：本数増加・新線整備</a:t>
              </a:r>
              <a:endPara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35955" algn="l"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幹線：輸送力向上・混雑緩和</a:t>
              </a:r>
            </a:p>
          </p:txBody>
        </p:sp>
      </p:grpSp>
      <p:sp>
        <p:nvSpPr>
          <p:cNvPr id="114" name="正方形/長方形 6"/>
          <p:cNvSpPr>
            <a:spLocks noChangeArrowheads="1"/>
          </p:cNvSpPr>
          <p:nvPr/>
        </p:nvSpPr>
        <p:spPr bwMode="auto">
          <a:xfrm>
            <a:off x="669575" y="7230695"/>
            <a:ext cx="636066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821866" y="908726"/>
            <a:ext cx="1956260" cy="3393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36-1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9217025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118" name="正方形/長方形 6"/>
          <p:cNvSpPr>
            <a:spLocks noChangeArrowheads="1"/>
          </p:cNvSpPr>
          <p:nvPr/>
        </p:nvSpPr>
        <p:spPr bwMode="auto">
          <a:xfrm>
            <a:off x="3704673" y="584538"/>
            <a:ext cx="650491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19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62" eaLnBrk="1" hangingPunct="1">
              <a:lnSpc>
                <a:spcPts val="1900"/>
              </a:lnSpc>
              <a:spcBef>
                <a:spcPct val="0"/>
              </a:spcBef>
              <a:buNone/>
              <a:defRPr/>
            </a:pPr>
            <a:r>
              <a:rPr kumimoji="0" lang="zh-TW" altLang="en-US" sz="2000" kern="0" dirty="0">
                <a:solidFill>
                  <a:srgbClr val="000000"/>
                </a:solidFill>
                <a:latin typeface="メイリオ"/>
                <a:ea typeface="メイリオ"/>
                <a:sym typeface="Wingdings" panose="05000000000000000000" pitchFamily="2" charset="2"/>
              </a:rPr>
              <a:t>実施期間：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年度～平成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endParaRPr kumimoji="0" lang="zh-TW" altLang="en-US" sz="20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1900"/>
              </a:lnSpc>
              <a:spcBef>
                <a:spcPct val="0"/>
              </a:spcBef>
              <a:buNone/>
            </a:pPr>
            <a:r>
              <a:rPr lang="ja-JP" altLang="en-US" sz="2000" dirty="0">
                <a:solidFill>
                  <a:prstClr val="black"/>
                </a:solidFill>
                <a:latin typeface="メイリオ"/>
                <a:ea typeface="メイリオ"/>
                <a:cs typeface="Meiryo UI" pitchFamily="50" charset="-128"/>
              </a:rPr>
              <a:t>担当課：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水・大気局自動車課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03-5521-8303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8719054" y="73059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24088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7661281" y="293693"/>
            <a:ext cx="1852613" cy="40498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844062">
              <a:defRPr/>
            </a:pPr>
            <a:r>
              <a:rPr lang="ja-JP" altLang="en-US" sz="1016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平成</a:t>
            </a:r>
            <a:r>
              <a:rPr lang="en-US" altLang="ja-JP" sz="1016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28</a:t>
            </a:r>
            <a:r>
              <a:rPr lang="ja-JP" altLang="en-US" sz="1016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年度予算</a:t>
            </a:r>
            <a:endParaRPr lang="en-US" altLang="ja-JP" sz="1016" dirty="0">
              <a:solidFill>
                <a:prstClr val="white"/>
              </a:solidFill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 defTabSz="844062">
              <a:defRPr/>
            </a:pPr>
            <a:r>
              <a:rPr lang="en-US" altLang="ja-JP" sz="1016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2,550</a:t>
            </a:r>
            <a:r>
              <a:rPr lang="ja-JP" altLang="en-US" sz="1016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百万円（新規）</a:t>
            </a:r>
          </a:p>
        </p:txBody>
      </p:sp>
      <p:sp>
        <p:nvSpPr>
          <p:cNvPr id="5123" name="正方形/長方形 2"/>
          <p:cNvSpPr>
            <a:spLocks noChangeArrowheads="1"/>
          </p:cNvSpPr>
          <p:nvPr/>
        </p:nvSpPr>
        <p:spPr bwMode="auto">
          <a:xfrm>
            <a:off x="111129" y="1268765"/>
            <a:ext cx="5786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defTabSz="842963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275"/>
              </a:spcAft>
              <a:buClr>
                <a:srgbClr val="6F6F6F"/>
              </a:buClr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鉄道システム全体の省</a:t>
            </a:r>
            <a:r>
              <a:rPr lang="en-US" altLang="ja-JP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CO2</a:t>
            </a:r>
            <a:r>
              <a:rPr lang="ja-JP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化の加速！</a:t>
            </a:r>
            <a:endParaRPr lang="en-US" altLang="ja-JP" sz="2400" b="1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grpSp>
        <p:nvGrpSpPr>
          <p:cNvPr id="5124" name="グループ化 6"/>
          <p:cNvGrpSpPr>
            <a:grpSpLocks/>
          </p:cNvGrpSpPr>
          <p:nvPr/>
        </p:nvGrpSpPr>
        <p:grpSpPr bwMode="auto">
          <a:xfrm>
            <a:off x="107953" y="1628802"/>
            <a:ext cx="9792387" cy="3358728"/>
            <a:chOff x="92057" y="1430835"/>
            <a:chExt cx="9835607" cy="1698185"/>
          </a:xfrm>
        </p:grpSpPr>
        <p:sp>
          <p:nvSpPr>
            <p:cNvPr id="2055" name="テキスト ボックス 19"/>
            <p:cNvSpPr txBox="1">
              <a:spLocks noChangeArrowheads="1"/>
            </p:cNvSpPr>
            <p:nvPr/>
          </p:nvSpPr>
          <p:spPr bwMode="auto">
            <a:xfrm>
              <a:off x="347348" y="1461368"/>
              <a:ext cx="9580316" cy="1667652"/>
            </a:xfrm>
            <a:prstGeom prst="rect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3231" rIns="33231">
              <a:spAutoFit/>
            </a:bodyPr>
            <a:lstStyle>
              <a:lvl1pPr marL="179388" indent="-179388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>
                <a:lnSpc>
                  <a:spcPts val="1900"/>
                </a:lnSpc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１．補助を受ける主体</a:t>
              </a:r>
              <a:r>
                <a:rPr lang="en-US" altLang="ja-JP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:</a:t>
              </a:r>
              <a:r>
                <a:rPr lang="ja-JP" altLang="en-US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　</a:t>
              </a:r>
              <a:r>
                <a:rPr lang="ja-JP" altLang="en-US" sz="2000" dirty="0">
                  <a:latin typeface="Segoe UI" panose="020B0502040204020203" pitchFamily="34" charset="0"/>
                </a:rPr>
                <a:t>鉄軌道事業者及び省エネ機器を鉄軌道事業者に</a:t>
              </a:r>
              <a:endParaRPr lang="en-US" altLang="ja-JP" sz="2000" dirty="0">
                <a:latin typeface="Segoe UI" panose="020B0502040204020203" pitchFamily="34" charset="0"/>
              </a:endParaRPr>
            </a:p>
            <a:p>
              <a:pPr>
                <a:lnSpc>
                  <a:spcPts val="1900"/>
                </a:lnSpc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sz="2000" dirty="0">
                  <a:latin typeface="Segoe UI" panose="020B0502040204020203" pitchFamily="34" charset="0"/>
                </a:rPr>
                <a:t>　　　　　　　　　　　ファイナンスリースにより提供する民間企業</a:t>
              </a:r>
              <a:endParaRPr lang="en-US" altLang="ja-JP" sz="2000" dirty="0">
                <a:solidFill>
                  <a:schemeClr val="bg1"/>
                </a:solidFill>
                <a:latin typeface="Segoe UI" panose="020B0502040204020203" pitchFamily="34" charset="0"/>
              </a:endParaRPr>
            </a:p>
            <a:p>
              <a:pPr>
                <a:lnSpc>
                  <a:spcPts val="1700"/>
                </a:lnSpc>
                <a:spcBef>
                  <a:spcPts val="600"/>
                </a:spcBef>
                <a:defRPr/>
              </a:pPr>
              <a:r>
                <a:rPr lang="ja-JP" altLang="en-US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２．対象事業</a:t>
              </a:r>
              <a:r>
                <a:rPr lang="en-US" altLang="ja-JP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　</a:t>
              </a:r>
              <a:endParaRPr lang="en-US" altLang="ja-JP" kern="0" dirty="0">
                <a:solidFill>
                  <a:prstClr val="black"/>
                </a:solidFill>
                <a:latin typeface="Segoe UI" panose="020B0502040204020203" pitchFamily="34" charset="0"/>
                <a:cs typeface="Meiryo UI" panose="020B0604030504040204" pitchFamily="50" charset="-128"/>
              </a:endParaRPr>
            </a:p>
            <a:p>
              <a:pPr>
                <a:lnSpc>
                  <a:spcPts val="1700"/>
                </a:lnSpc>
                <a:spcBef>
                  <a:spcPts val="600"/>
                </a:spcBef>
                <a:defRPr/>
              </a:pPr>
              <a:r>
                <a:rPr lang="ja-JP" altLang="en-US" dirty="0">
                  <a:latin typeface="Segoe UI" panose="020B0502040204020203" pitchFamily="34" charset="0"/>
                </a:rPr>
                <a:t>（１）車両の省エネ化に資する設備導入促進事業</a:t>
              </a:r>
              <a:endParaRPr lang="en-US" altLang="ja-JP" dirty="0">
                <a:latin typeface="Segoe UI" panose="020B0502040204020203" pitchFamily="34" charset="0"/>
              </a:endParaRPr>
            </a:p>
            <a:p>
              <a:pPr marL="734994" lvl="1" indent="-171446">
                <a:lnSpc>
                  <a:spcPts val="16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1400" dirty="0">
                  <a:latin typeface="Segoe UI" panose="020B0502040204020203" pitchFamily="34" charset="0"/>
                </a:rPr>
                <a:t>車両の</a:t>
              </a:r>
              <a:r>
                <a:rPr lang="en-US" altLang="ja-JP" sz="1400" dirty="0">
                  <a:latin typeface="Segoe UI" panose="020B0502040204020203" pitchFamily="34" charset="0"/>
                </a:rPr>
                <a:t>VVVF</a:t>
              </a:r>
              <a:r>
                <a:rPr lang="ja-JP" altLang="en-US" sz="1400" dirty="0">
                  <a:latin typeface="Segoe UI" panose="020B0502040204020203" pitchFamily="34" charset="0"/>
                </a:rPr>
                <a:t>インバータ</a:t>
              </a:r>
              <a:r>
                <a:rPr lang="en-US" altLang="ja-JP" sz="1100" dirty="0">
                  <a:latin typeface="Segoe UI" panose="020B0502040204020203" pitchFamily="34" charset="0"/>
                </a:rPr>
                <a:t>※</a:t>
              </a:r>
              <a:r>
                <a:rPr lang="ja-JP" altLang="en-US" sz="1100" dirty="0">
                  <a:latin typeface="Segoe UI" panose="020B0502040204020203" pitchFamily="34" charset="0"/>
                </a:rPr>
                <a:t>１</a:t>
              </a:r>
              <a:r>
                <a:rPr lang="ja-JP" altLang="en-US" sz="1400" dirty="0">
                  <a:latin typeface="Segoe UI" panose="020B0502040204020203" pitchFamily="34" charset="0"/>
                </a:rPr>
                <a:t>（</a:t>
              </a:r>
              <a:r>
                <a:rPr lang="en-US" altLang="ja-JP" sz="1400" dirty="0" err="1">
                  <a:latin typeface="Segoe UI" panose="020B0502040204020203" pitchFamily="34" charset="0"/>
                </a:rPr>
                <a:t>SiC</a:t>
              </a:r>
              <a:r>
                <a:rPr lang="ja-JP" altLang="en-US" sz="1400" dirty="0" err="1">
                  <a:latin typeface="Segoe UI" panose="020B0502040204020203" pitchFamily="34" charset="0"/>
                </a:rPr>
                <a:t>，</a:t>
              </a:r>
              <a:r>
                <a:rPr lang="en-US" altLang="ja-JP" sz="1400" dirty="0">
                  <a:latin typeface="Segoe UI" panose="020B0502040204020203" pitchFamily="34" charset="0"/>
                </a:rPr>
                <a:t>IGBT</a:t>
              </a:r>
              <a:r>
                <a:rPr lang="ja-JP" altLang="en-US" sz="1400" dirty="0">
                  <a:latin typeface="Segoe UI" panose="020B0502040204020203" pitchFamily="34" charset="0"/>
                </a:rPr>
                <a:t>）</a:t>
              </a:r>
              <a:endParaRPr lang="en-US" altLang="ja-JP" sz="1400" dirty="0">
                <a:latin typeface="Segoe UI" panose="020B0502040204020203" pitchFamily="34" charset="0"/>
              </a:endParaRPr>
            </a:p>
            <a:p>
              <a:pPr marL="734994" lvl="1" indent="-171446">
                <a:lnSpc>
                  <a:spcPts val="16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1400" dirty="0">
                  <a:latin typeface="Segoe UI" panose="020B0502040204020203" pitchFamily="34" charset="0"/>
                </a:rPr>
                <a:t>軽量化等により</a:t>
              </a:r>
              <a:r>
                <a:rPr lang="en-US" altLang="ja-JP" sz="1400" dirty="0">
                  <a:latin typeface="Segoe UI" panose="020B0502040204020203" pitchFamily="34" charset="0"/>
                </a:rPr>
                <a:t>40</a:t>
              </a:r>
              <a:r>
                <a:rPr lang="ja-JP" altLang="en-US" sz="1400" dirty="0">
                  <a:latin typeface="Segoe UI" panose="020B0502040204020203" pitchFamily="34" charset="0"/>
                </a:rPr>
                <a:t>％以上の</a:t>
              </a:r>
              <a:r>
                <a:rPr lang="en-US" altLang="ja-JP" sz="1400" dirty="0">
                  <a:latin typeface="Segoe UI" panose="020B0502040204020203" pitchFamily="34" charset="0"/>
                </a:rPr>
                <a:t>CO2</a:t>
              </a:r>
              <a:r>
                <a:rPr lang="ja-JP" altLang="en-US" sz="1400" dirty="0">
                  <a:latin typeface="Segoe UI" panose="020B0502040204020203" pitchFamily="34" charset="0"/>
                </a:rPr>
                <a:t>削減効果が見込まれる車両新造</a:t>
              </a:r>
              <a:endParaRPr lang="en-US" altLang="ja-JP" sz="1400" dirty="0">
                <a:latin typeface="Segoe UI" panose="020B0502040204020203" pitchFamily="34" charset="0"/>
              </a:endParaRPr>
            </a:p>
            <a:p>
              <a:pPr marL="734994" lvl="1" indent="-171446">
                <a:lnSpc>
                  <a:spcPts val="16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1400" dirty="0">
                  <a:latin typeface="Segoe UI" panose="020B0502040204020203" pitchFamily="34" charset="0"/>
                </a:rPr>
                <a:t>車内空調高効率化、車内照明</a:t>
              </a:r>
              <a:r>
                <a:rPr lang="en-US" altLang="ja-JP" sz="1400" dirty="0">
                  <a:latin typeface="Segoe UI" panose="020B0502040204020203" pitchFamily="34" charset="0"/>
                </a:rPr>
                <a:t>LED</a:t>
              </a:r>
              <a:r>
                <a:rPr lang="ja-JP" altLang="en-US" sz="1400" dirty="0">
                  <a:latin typeface="Segoe UI" panose="020B0502040204020203" pitchFamily="34" charset="0"/>
                </a:rPr>
                <a:t>化（中小事業者のみ対象）</a:t>
              </a:r>
              <a:endParaRPr lang="en-US" altLang="ja-JP" sz="1400" dirty="0">
                <a:latin typeface="Segoe UI" panose="020B0502040204020203" pitchFamily="34" charset="0"/>
              </a:endParaRPr>
            </a:p>
            <a:p>
              <a:pPr>
                <a:lnSpc>
                  <a:spcPts val="1700"/>
                </a:lnSpc>
                <a:spcBef>
                  <a:spcPts val="600"/>
                </a:spcBef>
                <a:defRPr/>
              </a:pPr>
              <a:r>
                <a:rPr lang="ja-JP" altLang="en-US" dirty="0">
                  <a:latin typeface="Segoe UI" panose="020B0502040204020203" pitchFamily="34" charset="0"/>
                </a:rPr>
                <a:t>（２）回生電力の有効活用に資する設備導入促進事業</a:t>
              </a:r>
              <a:endParaRPr lang="en-US" altLang="ja-JP" dirty="0">
                <a:latin typeface="Segoe UI" panose="020B0502040204020203" pitchFamily="34" charset="0"/>
              </a:endParaRPr>
            </a:p>
            <a:p>
              <a:pPr marL="734994" lvl="1" indent="-171446">
                <a:lnSpc>
                  <a:spcPts val="16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1400" dirty="0">
                  <a:latin typeface="Segoe UI" panose="020B0502040204020203" pitchFamily="34" charset="0"/>
                </a:rPr>
                <a:t>車両間融通を行う装置・改修（上下線き電一括化や回生電力貯蔵装置）</a:t>
              </a:r>
              <a:endParaRPr lang="en-US" altLang="ja-JP" sz="1400" dirty="0">
                <a:latin typeface="Segoe UI" panose="020B0502040204020203" pitchFamily="34" charset="0"/>
              </a:endParaRPr>
            </a:p>
            <a:p>
              <a:pPr marL="734994" lvl="1" indent="-171446">
                <a:lnSpc>
                  <a:spcPts val="16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1400" dirty="0">
                  <a:latin typeface="Segoe UI" panose="020B0502040204020203" pitchFamily="34" charset="0"/>
                </a:rPr>
                <a:t>駅舎等への融通を行う装置（駅舎補助電源装置）</a:t>
              </a:r>
              <a:endParaRPr lang="en-US" altLang="ja-JP" sz="1400" dirty="0">
                <a:latin typeface="Segoe UI" panose="020B0502040204020203" pitchFamily="34" charset="0"/>
              </a:endParaRPr>
            </a:p>
            <a:p>
              <a:pPr>
                <a:lnSpc>
                  <a:spcPts val="1700"/>
                </a:lnSpc>
                <a:spcBef>
                  <a:spcPts val="1200"/>
                </a:spcBef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３．補助金額・率</a:t>
              </a:r>
              <a:r>
                <a:rPr lang="en-US" altLang="ja-JP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:</a:t>
              </a:r>
              <a:r>
                <a:rPr lang="ja-JP" altLang="en-US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　 </a:t>
              </a:r>
              <a:r>
                <a:rPr lang="ja-JP" altLang="en-US" sz="2000" dirty="0">
                  <a:latin typeface="Segoe UI" panose="020B0502040204020203" pitchFamily="34" charset="0"/>
                </a:rPr>
                <a:t>中小事業者→</a:t>
              </a:r>
              <a:r>
                <a:rPr lang="en-US" altLang="ja-JP" sz="2000" kern="0" dirty="0">
                  <a:solidFill>
                    <a:prstClr val="black"/>
                  </a:solidFill>
                  <a:latin typeface="Segoe UI" panose="020B0502040204020203" pitchFamily="34" charset="0"/>
                  <a:cs typeface="Meiryo UI" panose="020B0604030504040204" pitchFamily="50" charset="-128"/>
                </a:rPr>
                <a:t>1/2</a:t>
              </a:r>
              <a:r>
                <a:rPr lang="ja-JP" altLang="en-US" sz="2000" dirty="0" err="1">
                  <a:latin typeface="Segoe UI" panose="020B0502040204020203" pitchFamily="34" charset="0"/>
                </a:rPr>
                <a:t>、</a:t>
              </a:r>
              <a:endParaRPr lang="en-US" altLang="ja-JP" sz="2000" dirty="0">
                <a:latin typeface="Segoe UI" panose="020B0502040204020203" pitchFamily="34" charset="0"/>
              </a:endParaRPr>
            </a:p>
            <a:p>
              <a:pPr>
                <a:lnSpc>
                  <a:spcPts val="1700"/>
                </a:lnSpc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sz="2000" dirty="0">
                  <a:latin typeface="Segoe UI" panose="020B0502040204020203" pitchFamily="34" charset="0"/>
                </a:rPr>
                <a:t>　　　　　　　　　公営事業者、準大手、下記以外の</a:t>
              </a:r>
              <a:r>
                <a:rPr lang="en-US" altLang="ja-JP" sz="2000" dirty="0">
                  <a:latin typeface="Segoe UI" panose="020B0502040204020203" pitchFamily="34" charset="0"/>
                </a:rPr>
                <a:t>JR</a:t>
              </a:r>
              <a:r>
                <a:rPr lang="ja-JP" altLang="en-US" sz="2000" dirty="0">
                  <a:latin typeface="Segoe UI" panose="020B0502040204020203" pitchFamily="34" charset="0"/>
                </a:rPr>
                <a:t>→</a:t>
              </a:r>
              <a:r>
                <a:rPr lang="en-US" altLang="ja-JP" sz="2000" dirty="0">
                  <a:latin typeface="Segoe UI" panose="020B0502040204020203" pitchFamily="34" charset="0"/>
                </a:rPr>
                <a:t> 1/3</a:t>
              </a:r>
            </a:p>
            <a:p>
              <a:pPr>
                <a:lnSpc>
                  <a:spcPts val="1700"/>
                </a:lnSpc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sz="2000" dirty="0">
                  <a:latin typeface="Segoe UI" panose="020B0502040204020203" pitchFamily="34" charset="0"/>
                </a:rPr>
                <a:t>　　　　　　　　  ＪＲ東日本・西日本・東海、大手民鉄→</a:t>
              </a:r>
              <a:r>
                <a:rPr lang="en-US" altLang="ja-JP" sz="2000" dirty="0">
                  <a:latin typeface="Segoe UI" panose="020B0502040204020203" pitchFamily="34" charset="0"/>
                </a:rPr>
                <a:t>1/4</a:t>
              </a: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92057" y="1430835"/>
              <a:ext cx="9753599" cy="1665002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4062">
                <a:defRPr/>
              </a:pPr>
              <a:endParaRPr lang="ja-JP" altLang="en-US" sz="1661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44" name="タイトル 1"/>
          <p:cNvSpPr txBox="1">
            <a:spLocks/>
          </p:cNvSpPr>
          <p:nvPr/>
        </p:nvSpPr>
        <p:spPr>
          <a:xfrm>
            <a:off x="703268" y="63506"/>
            <a:ext cx="8297863" cy="3857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 defTabSz="779406"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Segoe UI" panose="020B0502040204020203" pitchFamily="34" charset="0"/>
              </a:rPr>
              <a:t>公共交通機関の低炭素化と利用促進に向けた設備整備事業のうち</a:t>
            </a:r>
          </a:p>
          <a:p>
            <a:pPr algn="l" defTabSz="779406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Segoe UI" panose="020B0502040204020203" pitchFamily="34" charset="0"/>
              </a:rPr>
              <a:t>鉄軌道輸送システムのネットワーク型低炭素化促進事業</a:t>
            </a:r>
            <a:r>
              <a:rPr lang="ja-JP" altLang="en-US" sz="1600" b="1" dirty="0">
                <a:ln w="0">
                  <a:noFill/>
                </a:ln>
                <a:latin typeface="Segoe UI" panose="020B0502040204020203" pitchFamily="34" charset="0"/>
              </a:rPr>
              <a:t>　　　　　　　　　　　　　　　　　　　　　　　　　　　</a:t>
            </a:r>
            <a:endParaRPr lang="en-US" altLang="ja-JP" sz="1600" b="1" dirty="0">
              <a:ln w="0">
                <a:noFill/>
              </a:ln>
              <a:latin typeface="Segoe UI" panose="020B0502040204020203" pitchFamily="34" charset="0"/>
            </a:endParaRPr>
          </a:p>
          <a:p>
            <a:pPr algn="l" defTabSz="779406">
              <a:defRPr/>
            </a:pPr>
            <a:r>
              <a:rPr lang="ja-JP" altLang="en-US" sz="1600" b="1" dirty="0">
                <a:ln w="0">
                  <a:noFill/>
                </a:ln>
                <a:latin typeface="Segoe UI" panose="020B0502040204020203" pitchFamily="34" charset="0"/>
              </a:rPr>
              <a:t>（国交省連携）</a:t>
            </a:r>
          </a:p>
        </p:txBody>
      </p:sp>
      <p:sp>
        <p:nvSpPr>
          <p:cNvPr id="5126" name="正方形/長方形 6"/>
          <p:cNvSpPr>
            <a:spLocks noChangeArrowheads="1"/>
          </p:cNvSpPr>
          <p:nvPr/>
        </p:nvSpPr>
        <p:spPr bwMode="auto">
          <a:xfrm>
            <a:off x="2286426" y="7739609"/>
            <a:ext cx="4086225" cy="589905"/>
          </a:xfrm>
          <a:prstGeom prst="rect">
            <a:avLst/>
          </a:prstGeom>
          <a:solidFill>
            <a:srgbClr val="C6D9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>
              <a:lnSpc>
                <a:spcPts val="1388"/>
              </a:lnSpc>
            </a:pPr>
            <a:r>
              <a:rPr kumimoji="0" lang="zh-TW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平成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30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年度～平成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3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４年度</a:t>
            </a:r>
            <a:endParaRPr lang="en-US" altLang="ja-JP" sz="9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>
              <a:lnSpc>
                <a:spcPts val="1388"/>
              </a:lnSpc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補助率：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1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/2</a:t>
            </a:r>
            <a:r>
              <a:rPr lang="ja-JP" altLang="en-US" sz="900" b="1" dirty="0" err="1">
                <a:solidFill>
                  <a:srgbClr val="000000"/>
                </a:solidFill>
                <a:latin typeface="メイリオ" panose="020B0604030504040204" pitchFamily="50" charset="-128"/>
              </a:rPr>
              <a:t>、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1/3</a:t>
            </a:r>
            <a:r>
              <a:rPr lang="ja-JP" altLang="en-US" sz="900" b="1" dirty="0" err="1">
                <a:solidFill>
                  <a:srgbClr val="000000"/>
                </a:solidFill>
                <a:latin typeface="メイリオ" panose="020B0604030504040204" pitchFamily="50" charset="-128"/>
              </a:rPr>
              <a:t>、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1/4※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主体の違いにより補助率が異なる</a:t>
            </a:r>
            <a:endParaRPr lang="en-US" altLang="ja-JP" sz="9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 eaLnBrk="1" hangingPunct="1"/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担当課：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地球局事業室（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pic>
        <p:nvPicPr>
          <p:cNvPr id="5127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123830"/>
            <a:ext cx="646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0" name="グループ化 1"/>
          <p:cNvGrpSpPr>
            <a:grpSpLocks/>
          </p:cNvGrpSpPr>
          <p:nvPr/>
        </p:nvGrpSpPr>
        <p:grpSpPr bwMode="auto">
          <a:xfrm>
            <a:off x="3" y="4965230"/>
            <a:ext cx="4671953" cy="1922916"/>
            <a:chOff x="2578179" y="3680030"/>
            <a:chExt cx="4192989" cy="3441178"/>
          </a:xfrm>
        </p:grpSpPr>
        <p:grpSp>
          <p:nvGrpSpPr>
            <p:cNvPr id="5134" name="グループ化 160"/>
            <p:cNvGrpSpPr>
              <a:grpSpLocks/>
            </p:cNvGrpSpPr>
            <p:nvPr/>
          </p:nvGrpSpPr>
          <p:grpSpPr bwMode="auto">
            <a:xfrm>
              <a:off x="2594899" y="3680030"/>
              <a:ext cx="4176269" cy="3441178"/>
              <a:chOff x="5330831" y="3111501"/>
              <a:chExt cx="4176269" cy="3441178"/>
            </a:xfrm>
          </p:grpSpPr>
          <p:sp>
            <p:nvSpPr>
              <p:cNvPr id="162" name="楕円 161"/>
              <p:cNvSpPr>
                <a:spLocks noChangeAspect="1"/>
              </p:cNvSpPr>
              <p:nvPr/>
            </p:nvSpPr>
            <p:spPr bwMode="auto">
              <a:xfrm>
                <a:off x="8226302" y="4759110"/>
                <a:ext cx="706676" cy="706503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63" name="下矢印 162"/>
              <p:cNvSpPr/>
              <p:nvPr/>
            </p:nvSpPr>
            <p:spPr>
              <a:xfrm rot="5400000" flipV="1">
                <a:off x="5559076" y="6087761"/>
                <a:ext cx="215726" cy="284950"/>
              </a:xfrm>
              <a:prstGeom prst="downArrow">
                <a:avLst/>
              </a:prstGeom>
              <a:noFill/>
              <a:ln w="127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64" name="下矢印 163"/>
              <p:cNvSpPr/>
              <p:nvPr/>
            </p:nvSpPr>
            <p:spPr>
              <a:xfrm rot="5400000" flipV="1">
                <a:off x="7547544" y="6094161"/>
                <a:ext cx="215726" cy="283526"/>
              </a:xfrm>
              <a:prstGeom prst="downArrow">
                <a:avLst/>
              </a:prstGeom>
              <a:noFill/>
              <a:ln w="12700">
                <a:solidFill>
                  <a:srgbClr val="FFC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5139" name="テキスト ボックス 61"/>
              <p:cNvSpPr txBox="1">
                <a:spLocks noChangeArrowheads="1"/>
              </p:cNvSpPr>
              <p:nvPr/>
            </p:nvSpPr>
            <p:spPr bwMode="auto">
              <a:xfrm>
                <a:off x="5762383" y="5993253"/>
                <a:ext cx="1615908" cy="550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9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5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ja-JP" altLang="en-US" sz="1400" dirty="0">
                    <a:latin typeface="Segoe UI" panose="020B0502040204020203" pitchFamily="34" charset="0"/>
                  </a:rPr>
                  <a:t>ネットワークへ送電</a:t>
                </a:r>
              </a:p>
            </p:txBody>
          </p:sp>
          <p:sp>
            <p:nvSpPr>
              <p:cNvPr id="5140" name="テキスト ボックス 867"/>
              <p:cNvSpPr txBox="1">
                <a:spLocks noChangeArrowheads="1"/>
              </p:cNvSpPr>
              <p:nvPr/>
            </p:nvSpPr>
            <p:spPr bwMode="auto">
              <a:xfrm>
                <a:off x="7730062" y="6001893"/>
                <a:ext cx="1777038" cy="550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9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5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ja-JP" altLang="en-US" sz="1400" dirty="0">
                    <a:latin typeface="Segoe UI" panose="020B0502040204020203" pitchFamily="34" charset="0"/>
                  </a:rPr>
                  <a:t>ネットワークから受電</a:t>
                </a:r>
              </a:p>
            </p:txBody>
          </p:sp>
          <p:grpSp>
            <p:nvGrpSpPr>
              <p:cNvPr id="5141" name="グループ化 1243"/>
              <p:cNvGrpSpPr>
                <a:grpSpLocks/>
              </p:cNvGrpSpPr>
              <p:nvPr/>
            </p:nvGrpSpPr>
            <p:grpSpPr bwMode="auto">
              <a:xfrm>
                <a:off x="5729288" y="3617913"/>
                <a:ext cx="261937" cy="338137"/>
                <a:chOff x="9417497" y="2364509"/>
                <a:chExt cx="576064" cy="720436"/>
              </a:xfrm>
            </p:grpSpPr>
            <p:sp>
              <p:nvSpPr>
                <p:cNvPr id="474" name="フリーフォーム 473"/>
                <p:cNvSpPr/>
                <p:nvPr/>
              </p:nvSpPr>
              <p:spPr>
                <a:xfrm>
                  <a:off x="9416234" y="2365667"/>
                  <a:ext cx="576542" cy="201089"/>
                </a:xfrm>
                <a:custGeom>
                  <a:avLst/>
                  <a:gdLst>
                    <a:gd name="connsiteX0" fmla="*/ 0 w 701964"/>
                    <a:gd name="connsiteY0" fmla="*/ 166255 h 166255"/>
                    <a:gd name="connsiteX1" fmla="*/ 64655 w 701964"/>
                    <a:gd name="connsiteY1" fmla="*/ 0 h 166255"/>
                    <a:gd name="connsiteX2" fmla="*/ 646546 w 701964"/>
                    <a:gd name="connsiteY2" fmla="*/ 0 h 166255"/>
                    <a:gd name="connsiteX3" fmla="*/ 701964 w 701964"/>
                    <a:gd name="connsiteY3" fmla="*/ 129309 h 166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01964" h="166255">
                      <a:moveTo>
                        <a:pt x="0" y="166255"/>
                      </a:moveTo>
                      <a:lnTo>
                        <a:pt x="64655" y="0"/>
                      </a:lnTo>
                      <a:lnTo>
                        <a:pt x="646546" y="0"/>
                      </a:lnTo>
                      <a:lnTo>
                        <a:pt x="701964" y="129309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75" name="フリーフォーム 474"/>
                <p:cNvSpPr/>
                <p:nvPr/>
              </p:nvSpPr>
              <p:spPr>
                <a:xfrm>
                  <a:off x="9513368" y="2371414"/>
                  <a:ext cx="47002" cy="712423"/>
                </a:xfrm>
                <a:custGeom>
                  <a:avLst/>
                  <a:gdLst>
                    <a:gd name="connsiteX0" fmla="*/ 46181 w 46181"/>
                    <a:gd name="connsiteY0" fmla="*/ 0 h 711200"/>
                    <a:gd name="connsiteX1" fmla="*/ 0 w 46181"/>
                    <a:gd name="connsiteY1" fmla="*/ 7112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6181" h="711200">
                      <a:moveTo>
                        <a:pt x="46181" y="0"/>
                      </a:moveTo>
                      <a:lnTo>
                        <a:pt x="0" y="711200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76" name="フリーフォーム 475"/>
                <p:cNvSpPr/>
                <p:nvPr/>
              </p:nvSpPr>
              <p:spPr>
                <a:xfrm flipH="1">
                  <a:off x="9873707" y="2371414"/>
                  <a:ext cx="47000" cy="712423"/>
                </a:xfrm>
                <a:custGeom>
                  <a:avLst/>
                  <a:gdLst>
                    <a:gd name="connsiteX0" fmla="*/ 46181 w 46181"/>
                    <a:gd name="connsiteY0" fmla="*/ 0 h 711200"/>
                    <a:gd name="connsiteX1" fmla="*/ 0 w 46181"/>
                    <a:gd name="connsiteY1" fmla="*/ 7112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6181" h="711200">
                      <a:moveTo>
                        <a:pt x="46181" y="0"/>
                      </a:moveTo>
                      <a:lnTo>
                        <a:pt x="0" y="711200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77" name="フリーフォーム 476"/>
                <p:cNvSpPr/>
                <p:nvPr/>
              </p:nvSpPr>
              <p:spPr>
                <a:xfrm>
                  <a:off x="9544701" y="2371414"/>
                  <a:ext cx="329006" cy="310249"/>
                </a:xfrm>
                <a:custGeom>
                  <a:avLst/>
                  <a:gdLst>
                    <a:gd name="connsiteX0" fmla="*/ 27709 w 332509"/>
                    <a:gd name="connsiteY0" fmla="*/ 0 h 304800"/>
                    <a:gd name="connsiteX1" fmla="*/ 332509 w 332509"/>
                    <a:gd name="connsiteY1" fmla="*/ 166255 h 304800"/>
                    <a:gd name="connsiteX2" fmla="*/ 0 w 332509"/>
                    <a:gd name="connsiteY2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2509" h="304800">
                      <a:moveTo>
                        <a:pt x="27709" y="0"/>
                      </a:moveTo>
                      <a:lnTo>
                        <a:pt x="332509" y="166255"/>
                      </a:lnTo>
                      <a:lnTo>
                        <a:pt x="0" y="304800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78" name="フリーフォーム 477"/>
                <p:cNvSpPr/>
                <p:nvPr/>
              </p:nvSpPr>
              <p:spPr>
                <a:xfrm flipH="1">
                  <a:off x="9566636" y="2371414"/>
                  <a:ext cx="338405" cy="298758"/>
                </a:xfrm>
                <a:custGeom>
                  <a:avLst/>
                  <a:gdLst>
                    <a:gd name="connsiteX0" fmla="*/ 27709 w 332509"/>
                    <a:gd name="connsiteY0" fmla="*/ 0 h 304800"/>
                    <a:gd name="connsiteX1" fmla="*/ 332509 w 332509"/>
                    <a:gd name="connsiteY1" fmla="*/ 166255 h 304800"/>
                    <a:gd name="connsiteX2" fmla="*/ 0 w 332509"/>
                    <a:gd name="connsiteY2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2509" h="304800">
                      <a:moveTo>
                        <a:pt x="27709" y="0"/>
                      </a:moveTo>
                      <a:lnTo>
                        <a:pt x="332509" y="166255"/>
                      </a:lnTo>
                      <a:lnTo>
                        <a:pt x="0" y="304800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79" name="フリーフォーム 478"/>
                <p:cNvSpPr/>
                <p:nvPr/>
              </p:nvSpPr>
              <p:spPr>
                <a:xfrm>
                  <a:off x="9544701" y="2687407"/>
                  <a:ext cx="360340" cy="0"/>
                </a:xfrm>
                <a:custGeom>
                  <a:avLst/>
                  <a:gdLst>
                    <a:gd name="connsiteX0" fmla="*/ 0 w 360218"/>
                    <a:gd name="connsiteY0" fmla="*/ 0 h 0"/>
                    <a:gd name="connsiteX1" fmla="*/ 360218 w 360218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60218">
                      <a:moveTo>
                        <a:pt x="0" y="0"/>
                      </a:moveTo>
                      <a:lnTo>
                        <a:pt x="360218" y="0"/>
                      </a:lnTo>
                    </a:path>
                  </a:pathLst>
                </a:custGeom>
                <a:noFill/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142" name="グループ化 442"/>
              <p:cNvGrpSpPr>
                <a:grpSpLocks/>
              </p:cNvGrpSpPr>
              <p:nvPr/>
            </p:nvGrpSpPr>
            <p:grpSpPr bwMode="auto">
              <a:xfrm>
                <a:off x="8323263" y="5207000"/>
                <a:ext cx="601662" cy="222250"/>
                <a:chOff x="2752525" y="7848441"/>
                <a:chExt cx="2067026" cy="765633"/>
              </a:xfrm>
            </p:grpSpPr>
            <p:grpSp>
              <p:nvGrpSpPr>
                <p:cNvPr id="445" name="グループ化 444"/>
                <p:cNvGrpSpPr/>
                <p:nvPr/>
              </p:nvGrpSpPr>
              <p:grpSpPr>
                <a:xfrm flipH="1">
                  <a:off x="2752525" y="7848441"/>
                  <a:ext cx="2067026" cy="713601"/>
                  <a:chOff x="1662663" y="1980364"/>
                  <a:chExt cx="555048" cy="191620"/>
                </a:xfrm>
                <a:solidFill>
                  <a:srgbClr val="0000FF"/>
                </a:solidFill>
              </p:grpSpPr>
              <p:grpSp>
                <p:nvGrpSpPr>
                  <p:cNvPr id="454" name="グループ化 453"/>
                  <p:cNvGrpSpPr/>
                  <p:nvPr/>
                </p:nvGrpSpPr>
                <p:grpSpPr>
                  <a:xfrm>
                    <a:off x="1662663" y="1980364"/>
                    <a:ext cx="272438" cy="191620"/>
                    <a:chOff x="460761" y="2191363"/>
                    <a:chExt cx="885846" cy="623062"/>
                  </a:xfrm>
                  <a:grpFill/>
                </p:grpSpPr>
                <p:sp>
                  <p:nvSpPr>
                    <p:cNvPr id="465" name="角丸四角形 464"/>
                    <p:cNvSpPr/>
                    <p:nvPr/>
                  </p:nvSpPr>
                  <p:spPr>
                    <a:xfrm>
                      <a:off x="460761" y="2310369"/>
                      <a:ext cx="885846" cy="504056"/>
                    </a:xfrm>
                    <a:prstGeom prst="roundRect">
                      <a:avLst/>
                    </a:prstGeom>
                    <a:solidFill>
                      <a:srgbClr val="ECF3FA"/>
                    </a:solidFill>
                    <a:ln w="6350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6" name="正方形/長方形 465"/>
                    <p:cNvSpPr/>
                    <p:nvPr/>
                  </p:nvSpPr>
                  <p:spPr>
                    <a:xfrm>
                      <a:off x="1055442" y="2352994"/>
                      <a:ext cx="249914" cy="418806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7" name="正方形/長方形 466"/>
                    <p:cNvSpPr/>
                    <p:nvPr/>
                  </p:nvSpPr>
                  <p:spPr>
                    <a:xfrm>
                      <a:off x="765454" y="2435846"/>
                      <a:ext cx="264582" cy="144016"/>
                    </a:xfrm>
                    <a:prstGeom prst="rect">
                      <a:avLst/>
                    </a:prstGeom>
                    <a:solidFill>
                      <a:srgbClr val="0000FF"/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8" name="正方形/長方形 467"/>
                    <p:cNvSpPr/>
                    <p:nvPr/>
                  </p:nvSpPr>
                  <p:spPr>
                    <a:xfrm>
                      <a:off x="1104850" y="2424114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9" name="正方形/長方形 468"/>
                    <p:cNvSpPr/>
                    <p:nvPr/>
                  </p:nvSpPr>
                  <p:spPr>
                    <a:xfrm>
                      <a:off x="1200100" y="2425367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0" name="正方形/長方形 469"/>
                    <p:cNvSpPr/>
                    <p:nvPr/>
                  </p:nvSpPr>
                  <p:spPr>
                    <a:xfrm>
                      <a:off x="476672" y="2354041"/>
                      <a:ext cx="249914" cy="418806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1" name="正方形/長方形 470"/>
                    <p:cNvSpPr/>
                    <p:nvPr/>
                  </p:nvSpPr>
                  <p:spPr>
                    <a:xfrm>
                      <a:off x="526080" y="2425161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2" name="正方形/長方形 471"/>
                    <p:cNvSpPr/>
                    <p:nvPr/>
                  </p:nvSpPr>
                  <p:spPr>
                    <a:xfrm>
                      <a:off x="621330" y="2426414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3" name="ひし形 472"/>
                    <p:cNvSpPr/>
                    <p:nvPr/>
                  </p:nvSpPr>
                  <p:spPr>
                    <a:xfrm>
                      <a:off x="565274" y="2191363"/>
                      <a:ext cx="134285" cy="114633"/>
                    </a:xfrm>
                    <a:prstGeom prst="diamond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rgbClr val="9933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455" name="グループ化 454"/>
                  <p:cNvGrpSpPr/>
                  <p:nvPr/>
                </p:nvGrpSpPr>
                <p:grpSpPr>
                  <a:xfrm>
                    <a:off x="1945273" y="1980364"/>
                    <a:ext cx="272438" cy="191620"/>
                    <a:chOff x="460761" y="2191363"/>
                    <a:chExt cx="885846" cy="623062"/>
                  </a:xfrm>
                  <a:grpFill/>
                </p:grpSpPr>
                <p:sp>
                  <p:nvSpPr>
                    <p:cNvPr id="456" name="角丸四角形 455"/>
                    <p:cNvSpPr/>
                    <p:nvPr/>
                  </p:nvSpPr>
                  <p:spPr>
                    <a:xfrm>
                      <a:off x="460761" y="2310369"/>
                      <a:ext cx="885846" cy="504056"/>
                    </a:xfrm>
                    <a:prstGeom prst="roundRect">
                      <a:avLst/>
                    </a:prstGeom>
                    <a:solidFill>
                      <a:srgbClr val="ECF3FA"/>
                    </a:solidFill>
                    <a:ln w="6350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57" name="正方形/長方形 456"/>
                    <p:cNvSpPr/>
                    <p:nvPr/>
                  </p:nvSpPr>
                  <p:spPr>
                    <a:xfrm>
                      <a:off x="1055442" y="2352994"/>
                      <a:ext cx="249914" cy="418806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58" name="正方形/長方形 457"/>
                    <p:cNvSpPr/>
                    <p:nvPr/>
                  </p:nvSpPr>
                  <p:spPr>
                    <a:xfrm>
                      <a:off x="765454" y="2435846"/>
                      <a:ext cx="264582" cy="144016"/>
                    </a:xfrm>
                    <a:prstGeom prst="rect">
                      <a:avLst/>
                    </a:prstGeom>
                    <a:solidFill>
                      <a:srgbClr val="0000FF"/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59" name="正方形/長方形 458"/>
                    <p:cNvSpPr/>
                    <p:nvPr/>
                  </p:nvSpPr>
                  <p:spPr>
                    <a:xfrm>
                      <a:off x="1104850" y="2424114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0" name="正方形/長方形 459"/>
                    <p:cNvSpPr/>
                    <p:nvPr/>
                  </p:nvSpPr>
                  <p:spPr>
                    <a:xfrm>
                      <a:off x="1200100" y="2425367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1" name="正方形/長方形 460"/>
                    <p:cNvSpPr/>
                    <p:nvPr/>
                  </p:nvSpPr>
                  <p:spPr>
                    <a:xfrm>
                      <a:off x="476672" y="2354041"/>
                      <a:ext cx="249914" cy="418806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6350">
                      <a:solidFill>
                        <a:srgbClr val="8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2" name="正方形/長方形 461"/>
                    <p:cNvSpPr/>
                    <p:nvPr/>
                  </p:nvSpPr>
                  <p:spPr>
                    <a:xfrm>
                      <a:off x="526080" y="2425161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3" name="正方形/長方形 462"/>
                    <p:cNvSpPr/>
                    <p:nvPr/>
                  </p:nvSpPr>
                  <p:spPr>
                    <a:xfrm>
                      <a:off x="621330" y="2426414"/>
                      <a:ext cx="55191" cy="144016"/>
                    </a:xfrm>
                    <a:prstGeom prst="rect">
                      <a:avLst/>
                    </a:prstGeom>
                    <a:grpFill/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4" name="ひし形 463"/>
                    <p:cNvSpPr/>
                    <p:nvPr/>
                  </p:nvSpPr>
                  <p:spPr>
                    <a:xfrm>
                      <a:off x="565274" y="2191363"/>
                      <a:ext cx="134285" cy="114633"/>
                    </a:xfrm>
                    <a:prstGeom prst="diamond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rgbClr val="9933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</p:grpSp>
            </p:grpSp>
            <p:sp>
              <p:nvSpPr>
                <p:cNvPr id="446" name="楕円 445"/>
                <p:cNvSpPr/>
                <p:nvPr/>
              </p:nvSpPr>
              <p:spPr>
                <a:xfrm>
                  <a:off x="4680795" y="8488521"/>
                  <a:ext cx="107685" cy="1114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47" name="楕円 446"/>
                <p:cNvSpPr/>
                <p:nvPr/>
              </p:nvSpPr>
              <p:spPr>
                <a:xfrm>
                  <a:off x="4485005" y="8479235"/>
                  <a:ext cx="132160" cy="12076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48" name="楕円 447"/>
                <p:cNvSpPr/>
                <p:nvPr/>
              </p:nvSpPr>
              <p:spPr>
                <a:xfrm>
                  <a:off x="4078741" y="8479235"/>
                  <a:ext cx="107685" cy="102181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49" name="楕円 448"/>
                <p:cNvSpPr/>
                <p:nvPr/>
              </p:nvSpPr>
              <p:spPr>
                <a:xfrm>
                  <a:off x="3902529" y="8469943"/>
                  <a:ext cx="107685" cy="111474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50" name="楕円 449"/>
                <p:cNvSpPr/>
                <p:nvPr/>
              </p:nvSpPr>
              <p:spPr>
                <a:xfrm>
                  <a:off x="3652894" y="8479235"/>
                  <a:ext cx="107685" cy="10218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51" name="楕円 450"/>
                <p:cNvSpPr/>
                <p:nvPr/>
              </p:nvSpPr>
              <p:spPr>
                <a:xfrm>
                  <a:off x="3481579" y="8469943"/>
                  <a:ext cx="102789" cy="11147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52" name="楕円 451"/>
                <p:cNvSpPr/>
                <p:nvPr/>
              </p:nvSpPr>
              <p:spPr>
                <a:xfrm>
                  <a:off x="2982312" y="8479235"/>
                  <a:ext cx="112578" cy="10218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53" name="楕円 452"/>
                <p:cNvSpPr/>
                <p:nvPr/>
              </p:nvSpPr>
              <p:spPr>
                <a:xfrm>
                  <a:off x="2810994" y="8469943"/>
                  <a:ext cx="112581" cy="11147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69" name="楕円 168"/>
              <p:cNvSpPr/>
              <p:nvPr/>
            </p:nvSpPr>
            <p:spPr bwMode="auto">
              <a:xfrm>
                <a:off x="7013839" y="4122718"/>
                <a:ext cx="967405" cy="962678"/>
              </a:xfrm>
              <a:prstGeom prst="ellipse">
                <a:avLst/>
              </a:prstGeom>
              <a:noFill/>
              <a:ln w="63500" cmpd="tri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70" name="楕円 169"/>
              <p:cNvSpPr>
                <a:spLocks noChangeAspect="1"/>
              </p:cNvSpPr>
              <p:nvPr/>
            </p:nvSpPr>
            <p:spPr bwMode="auto">
              <a:xfrm>
                <a:off x="6124795" y="4710572"/>
                <a:ext cx="715225" cy="709199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5145" name="グループ化 1287"/>
              <p:cNvGrpSpPr>
                <a:grpSpLocks/>
              </p:cNvGrpSpPr>
              <p:nvPr/>
            </p:nvGrpSpPr>
            <p:grpSpPr bwMode="auto">
              <a:xfrm>
                <a:off x="5961063" y="4930775"/>
                <a:ext cx="527050" cy="260350"/>
                <a:chOff x="8005388" y="3839745"/>
                <a:chExt cx="1070724" cy="530350"/>
              </a:xfrm>
            </p:grpSpPr>
            <p:grpSp>
              <p:nvGrpSpPr>
                <p:cNvPr id="423" name="グループ化 422"/>
                <p:cNvGrpSpPr/>
                <p:nvPr/>
              </p:nvGrpSpPr>
              <p:grpSpPr>
                <a:xfrm>
                  <a:off x="8005388" y="3839745"/>
                  <a:ext cx="1070724" cy="434828"/>
                  <a:chOff x="11741850" y="6712477"/>
                  <a:chExt cx="1239077" cy="1282773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435" name="正方形/長方形 434"/>
                  <p:cNvSpPr/>
                  <p:nvPr/>
                </p:nvSpPr>
                <p:spPr>
                  <a:xfrm>
                    <a:off x="11765033" y="6806392"/>
                    <a:ext cx="1195159" cy="1188858"/>
                  </a:xfrm>
                  <a:prstGeom prst="rect">
                    <a:avLst/>
                  </a:prstGeom>
                  <a:grpFill/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6" name="正方形/長方形 435"/>
                  <p:cNvSpPr/>
                  <p:nvPr/>
                </p:nvSpPr>
                <p:spPr>
                  <a:xfrm>
                    <a:off x="11903868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7" name="正方形/長方形 436"/>
                  <p:cNvSpPr/>
                  <p:nvPr/>
                </p:nvSpPr>
                <p:spPr>
                  <a:xfrm>
                    <a:off x="12171010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8" name="正方形/長方形 437"/>
                  <p:cNvSpPr/>
                  <p:nvPr/>
                </p:nvSpPr>
                <p:spPr>
                  <a:xfrm>
                    <a:off x="12438152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9" name="正方形/長方形 438"/>
                  <p:cNvSpPr/>
                  <p:nvPr/>
                </p:nvSpPr>
                <p:spPr>
                  <a:xfrm>
                    <a:off x="12689443" y="6968130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40" name="正方形/長方形 439"/>
                  <p:cNvSpPr/>
                  <p:nvPr/>
                </p:nvSpPr>
                <p:spPr>
                  <a:xfrm>
                    <a:off x="11894416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41" name="正方形/長方形 440"/>
                  <p:cNvSpPr/>
                  <p:nvPr/>
                </p:nvSpPr>
                <p:spPr>
                  <a:xfrm>
                    <a:off x="12161558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42" name="正方形/長方形 441"/>
                  <p:cNvSpPr/>
                  <p:nvPr/>
                </p:nvSpPr>
                <p:spPr>
                  <a:xfrm>
                    <a:off x="12428700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43" name="正方形/長方形 442"/>
                  <p:cNvSpPr/>
                  <p:nvPr/>
                </p:nvSpPr>
                <p:spPr>
                  <a:xfrm>
                    <a:off x="12679991" y="7338495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44" name="台形 443"/>
                  <p:cNvSpPr/>
                  <p:nvPr/>
                </p:nvSpPr>
                <p:spPr>
                  <a:xfrm>
                    <a:off x="11741850" y="6712477"/>
                    <a:ext cx="1239077" cy="187826"/>
                  </a:xfrm>
                  <a:prstGeom prst="trapezoid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424" name="グループ化 423"/>
                <p:cNvGrpSpPr/>
                <p:nvPr/>
              </p:nvGrpSpPr>
              <p:grpSpPr>
                <a:xfrm>
                  <a:off x="8158256" y="4100436"/>
                  <a:ext cx="737175" cy="269659"/>
                  <a:chOff x="11741850" y="6712477"/>
                  <a:chExt cx="1239077" cy="1231672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425" name="正方形/長方形 424"/>
                  <p:cNvSpPr/>
                  <p:nvPr/>
                </p:nvSpPr>
                <p:spPr>
                  <a:xfrm>
                    <a:off x="11765033" y="6961616"/>
                    <a:ext cx="1195158" cy="982533"/>
                  </a:xfrm>
                  <a:prstGeom prst="rect">
                    <a:avLst/>
                  </a:prstGeom>
                  <a:grpFill/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26" name="正方形/長方形 425"/>
                  <p:cNvSpPr/>
                  <p:nvPr/>
                </p:nvSpPr>
                <p:spPr>
                  <a:xfrm>
                    <a:off x="11903868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27" name="正方形/長方形 426"/>
                  <p:cNvSpPr/>
                  <p:nvPr/>
                </p:nvSpPr>
                <p:spPr>
                  <a:xfrm>
                    <a:off x="12171010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28" name="正方形/長方形 427"/>
                  <p:cNvSpPr/>
                  <p:nvPr/>
                </p:nvSpPr>
                <p:spPr>
                  <a:xfrm>
                    <a:off x="12438152" y="6971431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29" name="正方形/長方形 428"/>
                  <p:cNvSpPr/>
                  <p:nvPr/>
                </p:nvSpPr>
                <p:spPr>
                  <a:xfrm>
                    <a:off x="12689443" y="6968130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0" name="正方形/長方形 429"/>
                  <p:cNvSpPr/>
                  <p:nvPr/>
                </p:nvSpPr>
                <p:spPr>
                  <a:xfrm>
                    <a:off x="11894416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1" name="正方形/長方形 430"/>
                  <p:cNvSpPr/>
                  <p:nvPr/>
                </p:nvSpPr>
                <p:spPr>
                  <a:xfrm>
                    <a:off x="12161558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2" name="正方形/長方形 431"/>
                  <p:cNvSpPr/>
                  <p:nvPr/>
                </p:nvSpPr>
                <p:spPr>
                  <a:xfrm>
                    <a:off x="12428700" y="7341796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3" name="正方形/長方形 432"/>
                  <p:cNvSpPr/>
                  <p:nvPr/>
                </p:nvSpPr>
                <p:spPr>
                  <a:xfrm>
                    <a:off x="12679991" y="7338495"/>
                    <a:ext cx="170564" cy="279786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952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34" name="台形 433"/>
                  <p:cNvSpPr/>
                  <p:nvPr/>
                </p:nvSpPr>
                <p:spPr>
                  <a:xfrm>
                    <a:off x="11741850" y="6712477"/>
                    <a:ext cx="1239077" cy="187826"/>
                  </a:xfrm>
                  <a:prstGeom prst="trapezoid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</p:grpSp>
          </p:grpSp>
          <p:sp>
            <p:nvSpPr>
              <p:cNvPr id="172" name="テキスト ボックス 725"/>
              <p:cNvSpPr txBox="1">
                <a:spLocks noChangeArrowheads="1"/>
              </p:cNvSpPr>
              <p:nvPr/>
            </p:nvSpPr>
            <p:spPr bwMode="auto">
              <a:xfrm>
                <a:off x="6139042" y="4737538"/>
                <a:ext cx="653960" cy="468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100" b="1" dirty="0">
                    <a:solidFill>
                      <a:schemeClr val="bg1">
                        <a:lumMod val="50000"/>
                      </a:schemeClr>
                    </a:solidFill>
                    <a:latin typeface="Segoe UI" panose="020B0502040204020203" pitchFamily="34" charset="0"/>
                  </a:rPr>
                  <a:t>駅舎等</a:t>
                </a:r>
              </a:p>
            </p:txBody>
          </p:sp>
          <p:sp>
            <p:nvSpPr>
              <p:cNvPr id="173" name="フリーフォーム 172"/>
              <p:cNvSpPr/>
              <p:nvPr/>
            </p:nvSpPr>
            <p:spPr bwMode="auto">
              <a:xfrm flipH="1" flipV="1">
                <a:off x="6793002" y="4866973"/>
                <a:ext cx="306322" cy="226513"/>
              </a:xfrm>
              <a:custGeom>
                <a:avLst/>
                <a:gdLst>
                  <a:gd name="connsiteX0" fmla="*/ 0 w 375385"/>
                  <a:gd name="connsiteY0" fmla="*/ 279132 h 279132"/>
                  <a:gd name="connsiteX1" fmla="*/ 375385 w 375385"/>
                  <a:gd name="connsiteY1" fmla="*/ 0 h 27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75385" h="279132">
                    <a:moveTo>
                      <a:pt x="0" y="279132"/>
                    </a:moveTo>
                    <a:lnTo>
                      <a:pt x="375385" y="0"/>
                    </a:lnTo>
                  </a:path>
                </a:pathLst>
              </a:custGeom>
              <a:noFill/>
              <a:ln w="38100">
                <a:solidFill>
                  <a:schemeClr val="bg1">
                    <a:lumMod val="6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5148" name="グループ化 1250"/>
              <p:cNvGrpSpPr>
                <a:grpSpLocks/>
              </p:cNvGrpSpPr>
              <p:nvPr/>
            </p:nvGrpSpPr>
            <p:grpSpPr bwMode="auto">
              <a:xfrm>
                <a:off x="5749124" y="3450883"/>
                <a:ext cx="1341650" cy="871382"/>
                <a:chOff x="5426984" y="2930639"/>
                <a:chExt cx="1642922" cy="1067389"/>
              </a:xfrm>
            </p:grpSpPr>
            <p:grpSp>
              <p:nvGrpSpPr>
                <p:cNvPr id="5353" name="グループ化 1260"/>
                <p:cNvGrpSpPr>
                  <a:grpSpLocks/>
                </p:cNvGrpSpPr>
                <p:nvPr/>
              </p:nvGrpSpPr>
              <p:grpSpPr bwMode="auto">
                <a:xfrm>
                  <a:off x="5426984" y="2930639"/>
                  <a:ext cx="1448086" cy="1034358"/>
                  <a:chOff x="5165932" y="4453470"/>
                  <a:chExt cx="1448086" cy="1034358"/>
                </a:xfrm>
              </p:grpSpPr>
              <p:sp>
                <p:nvSpPr>
                  <p:cNvPr id="421" name="楕円 420"/>
                  <p:cNvSpPr>
                    <a:spLocks noChangeAspect="1"/>
                  </p:cNvSpPr>
                  <p:nvPr/>
                </p:nvSpPr>
                <p:spPr>
                  <a:xfrm>
                    <a:off x="5610257" y="4625706"/>
                    <a:ext cx="868852" cy="862122"/>
                  </a:xfrm>
                  <a:prstGeom prst="ellipse">
                    <a:avLst/>
                  </a:prstGeom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22" name="テキスト ボックス 7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65932" y="4453470"/>
                    <a:ext cx="1448086" cy="5397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メイリオ" panose="020B0604030504040204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  <a:defRPr/>
                    </a:pPr>
                    <a:r>
                      <a:rPr lang="ja-JP" altLang="en-US" sz="1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Segoe UI" panose="020B0502040204020203" pitchFamily="34" charset="0"/>
                      </a:rPr>
                      <a:t>変電所</a:t>
                    </a:r>
                  </a:p>
                </p:txBody>
              </p:sp>
            </p:grpSp>
            <p:sp>
              <p:nvSpPr>
                <p:cNvPr id="420" name="フリーフォーム 419"/>
                <p:cNvSpPr/>
                <p:nvPr/>
              </p:nvSpPr>
              <p:spPr>
                <a:xfrm flipH="1">
                  <a:off x="6696544" y="3707351"/>
                  <a:ext cx="373362" cy="290677"/>
                </a:xfrm>
                <a:custGeom>
                  <a:avLst/>
                  <a:gdLst>
                    <a:gd name="connsiteX0" fmla="*/ 0 w 375385"/>
                    <a:gd name="connsiteY0" fmla="*/ 279132 h 279132"/>
                    <a:gd name="connsiteX1" fmla="*/ 375385 w 375385"/>
                    <a:gd name="connsiteY1" fmla="*/ 0 h 2791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75385" h="279132">
                      <a:moveTo>
                        <a:pt x="0" y="279132"/>
                      </a:moveTo>
                      <a:lnTo>
                        <a:pt x="375385" y="0"/>
                      </a:lnTo>
                    </a:path>
                  </a:pathLst>
                </a:custGeom>
                <a:noFill/>
                <a:ln w="38100">
                  <a:solidFill>
                    <a:schemeClr val="bg1">
                      <a:lumMod val="65000"/>
                    </a:schemeClr>
                  </a:solidFill>
                  <a:headEnd type="oval" w="med" len="med"/>
                  <a:tailEnd type="oval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75" name="フリーフォーム 174"/>
              <p:cNvSpPr/>
              <p:nvPr/>
            </p:nvSpPr>
            <p:spPr bwMode="auto">
              <a:xfrm>
                <a:off x="7495405" y="3742499"/>
                <a:ext cx="0" cy="380218"/>
              </a:xfrm>
              <a:custGeom>
                <a:avLst/>
                <a:gdLst>
                  <a:gd name="connsiteX0" fmla="*/ 0 w 0"/>
                  <a:gd name="connsiteY0" fmla="*/ 0 h 462013"/>
                  <a:gd name="connsiteX1" fmla="*/ 0 w 0"/>
                  <a:gd name="connsiteY1" fmla="*/ 462013 h 462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462013">
                    <a:moveTo>
                      <a:pt x="0" y="0"/>
                    </a:moveTo>
                    <a:lnTo>
                      <a:pt x="0" y="462013"/>
                    </a:lnTo>
                  </a:path>
                </a:pathLst>
              </a:custGeom>
              <a:noFill/>
              <a:ln>
                <a:solidFill>
                  <a:schemeClr val="bg1">
                    <a:lumMod val="65000"/>
                  </a:schemeClr>
                </a:solidFill>
                <a:headEnd type="none"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76" name="フリーフォーム 175"/>
              <p:cNvSpPr/>
              <p:nvPr/>
            </p:nvSpPr>
            <p:spPr bwMode="auto">
              <a:xfrm flipV="1">
                <a:off x="7506803" y="5128540"/>
                <a:ext cx="0" cy="380218"/>
              </a:xfrm>
              <a:custGeom>
                <a:avLst/>
                <a:gdLst>
                  <a:gd name="connsiteX0" fmla="*/ 0 w 0"/>
                  <a:gd name="connsiteY0" fmla="*/ 0 h 462013"/>
                  <a:gd name="connsiteX1" fmla="*/ 0 w 0"/>
                  <a:gd name="connsiteY1" fmla="*/ 462013 h 462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462013">
                    <a:moveTo>
                      <a:pt x="0" y="0"/>
                    </a:moveTo>
                    <a:lnTo>
                      <a:pt x="0" y="462013"/>
                    </a:lnTo>
                  </a:path>
                </a:pathLst>
              </a:custGeom>
              <a:noFill/>
              <a:ln>
                <a:solidFill>
                  <a:schemeClr val="bg1">
                    <a:lumMod val="65000"/>
                  </a:schemeClr>
                </a:solidFill>
                <a:headEnd type="none"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5151" name="グループ化 593"/>
              <p:cNvGrpSpPr>
                <a:grpSpLocks/>
              </p:cNvGrpSpPr>
              <p:nvPr/>
            </p:nvGrpSpPr>
            <p:grpSpPr bwMode="auto">
              <a:xfrm>
                <a:off x="6808672" y="3910015"/>
                <a:ext cx="1289399" cy="1369535"/>
                <a:chOff x="10801082" y="3762236"/>
                <a:chExt cx="1601326" cy="1701341"/>
              </a:xfrm>
            </p:grpSpPr>
            <p:sp>
              <p:nvSpPr>
                <p:cNvPr id="412" name="下矢印 411"/>
                <p:cNvSpPr/>
                <p:nvPr/>
              </p:nvSpPr>
              <p:spPr bwMode="auto">
                <a:xfrm rot="18240000" flipH="1">
                  <a:off x="12092390" y="4811869"/>
                  <a:ext cx="237842" cy="382195"/>
                </a:xfrm>
                <a:prstGeom prst="downArrow">
                  <a:avLst/>
                </a:prstGeom>
                <a:noFill/>
                <a:ln w="28575">
                  <a:solidFill>
                    <a:srgbClr val="FFC000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grpSp>
              <p:nvGrpSpPr>
                <p:cNvPr id="5347" name="グループ化 590"/>
                <p:cNvGrpSpPr>
                  <a:grpSpLocks/>
                </p:cNvGrpSpPr>
                <p:nvPr/>
              </p:nvGrpSpPr>
              <p:grpSpPr bwMode="auto">
                <a:xfrm>
                  <a:off x="10801082" y="3762236"/>
                  <a:ext cx="1560630" cy="1701341"/>
                  <a:chOff x="6485155" y="3808075"/>
                  <a:chExt cx="1560630" cy="1701341"/>
                </a:xfrm>
              </p:grpSpPr>
              <p:sp>
                <p:nvSpPr>
                  <p:cNvPr id="414" name="下矢印 413"/>
                  <p:cNvSpPr/>
                  <p:nvPr/>
                </p:nvSpPr>
                <p:spPr bwMode="auto">
                  <a:xfrm flipV="1">
                    <a:off x="7228313" y="3808075"/>
                    <a:ext cx="237102" cy="395288"/>
                  </a:xfrm>
                  <a:prstGeom prst="downArrow">
                    <a:avLst/>
                  </a:prstGeom>
                  <a:noFill/>
                  <a:ln w="28575">
                    <a:solidFill>
                      <a:srgbClr val="FFC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15" name="下矢印 414"/>
                  <p:cNvSpPr/>
                  <p:nvPr/>
                </p:nvSpPr>
                <p:spPr bwMode="auto">
                  <a:xfrm flipV="1">
                    <a:off x="7233620" y="5127528"/>
                    <a:ext cx="237102" cy="381888"/>
                  </a:xfrm>
                  <a:prstGeom prst="downArrow">
                    <a:avLst/>
                  </a:prstGeom>
                  <a:noFill/>
                  <a:ln w="28575">
                    <a:solidFill>
                      <a:srgbClr val="FF0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16" name="下矢印 415"/>
                  <p:cNvSpPr/>
                  <p:nvPr/>
                </p:nvSpPr>
                <p:spPr bwMode="auto">
                  <a:xfrm rot="3360000" flipH="1" flipV="1">
                    <a:off x="7738077" y="3972297"/>
                    <a:ext cx="194294" cy="421122"/>
                  </a:xfrm>
                  <a:prstGeom prst="downArrow">
                    <a:avLst/>
                  </a:prstGeom>
                  <a:noFill/>
                  <a:ln w="28575">
                    <a:solidFill>
                      <a:srgbClr val="FFC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17" name="下矢印 416"/>
                  <p:cNvSpPr/>
                  <p:nvPr/>
                </p:nvSpPr>
                <p:spPr bwMode="auto">
                  <a:xfrm rot="18240000" flipV="1">
                    <a:off x="6562545" y="4162418"/>
                    <a:ext cx="234493" cy="389273"/>
                  </a:xfrm>
                  <a:prstGeom prst="downArrow">
                    <a:avLst/>
                  </a:prstGeom>
                  <a:noFill/>
                  <a:ln w="28575">
                    <a:solidFill>
                      <a:srgbClr val="FFC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18" name="下矢印 417"/>
                  <p:cNvSpPr/>
                  <p:nvPr/>
                </p:nvSpPr>
                <p:spPr bwMode="auto">
                  <a:xfrm rot="3360000">
                    <a:off x="6732505" y="4797410"/>
                    <a:ext cx="237842" cy="382195"/>
                  </a:xfrm>
                  <a:prstGeom prst="downArrow">
                    <a:avLst/>
                  </a:prstGeom>
                  <a:noFill/>
                  <a:ln w="28575">
                    <a:solidFill>
                      <a:srgbClr val="FFC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2000">
                      <a:latin typeface="Segoe UI" panose="020B0502040204020203" pitchFamily="34" charset="0"/>
                      <a:ea typeface="メイリオ" panose="020B0604030504040204" pitchFamily="50" charset="-128"/>
                    </a:endParaRPr>
                  </a:p>
                </p:txBody>
              </p:sp>
            </p:grpSp>
          </p:grpSp>
          <p:sp>
            <p:nvSpPr>
              <p:cNvPr id="178" name="テキスト ボックス 725"/>
              <p:cNvSpPr txBox="1">
                <a:spLocks noChangeArrowheads="1"/>
              </p:cNvSpPr>
              <p:nvPr/>
            </p:nvSpPr>
            <p:spPr bwMode="auto">
              <a:xfrm>
                <a:off x="5330831" y="3161877"/>
                <a:ext cx="903669" cy="605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Segoe UI" panose="020B0502040204020203" pitchFamily="34" charset="0"/>
                  </a:rPr>
                  <a:t>系統電源</a:t>
                </a:r>
              </a:p>
            </p:txBody>
          </p:sp>
          <p:grpSp>
            <p:nvGrpSpPr>
              <p:cNvPr id="5153" name="グループ化 3"/>
              <p:cNvGrpSpPr>
                <a:grpSpLocks/>
              </p:cNvGrpSpPr>
              <p:nvPr/>
            </p:nvGrpSpPr>
            <p:grpSpPr bwMode="auto">
              <a:xfrm>
                <a:off x="6032500" y="3721100"/>
                <a:ext cx="552450" cy="255588"/>
                <a:chOff x="1897063" y="2624138"/>
                <a:chExt cx="2905125" cy="1165225"/>
              </a:xfrm>
            </p:grpSpPr>
            <p:sp>
              <p:nvSpPr>
                <p:cNvPr id="382" name="L 字 381"/>
                <p:cNvSpPr/>
                <p:nvPr/>
              </p:nvSpPr>
              <p:spPr>
                <a:xfrm rot="5400000">
                  <a:off x="2774794" y="2513342"/>
                  <a:ext cx="196699" cy="711759"/>
                </a:xfrm>
                <a:prstGeom prst="corner">
                  <a:avLst>
                    <a:gd name="adj1" fmla="val 26348"/>
                    <a:gd name="adj2" fmla="val 23945"/>
                  </a:avLst>
                </a:pr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3" name="L 字 382"/>
                <p:cNvSpPr/>
                <p:nvPr/>
              </p:nvSpPr>
              <p:spPr>
                <a:xfrm rot="5400000">
                  <a:off x="2527553" y="2587098"/>
                  <a:ext cx="196699" cy="711764"/>
                </a:xfrm>
                <a:prstGeom prst="corner">
                  <a:avLst>
                    <a:gd name="adj1" fmla="val 26348"/>
                    <a:gd name="adj2" fmla="val 23945"/>
                  </a:avLst>
                </a:pr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4" name="正方形/長方形 32"/>
                <p:cNvSpPr/>
                <p:nvPr/>
              </p:nvSpPr>
              <p:spPr>
                <a:xfrm>
                  <a:off x="4570134" y="2967571"/>
                  <a:ext cx="187303" cy="393398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5" name="L 字 384"/>
                <p:cNvSpPr/>
                <p:nvPr/>
              </p:nvSpPr>
              <p:spPr>
                <a:xfrm rot="10800000">
                  <a:off x="4015709" y="2869222"/>
                  <a:ext cx="434549" cy="221286"/>
                </a:xfrm>
                <a:prstGeom prst="corner">
                  <a:avLst>
                    <a:gd name="adj1" fmla="val 24074"/>
                    <a:gd name="adj2" fmla="val 21429"/>
                  </a:avLst>
                </a:pr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6" name="L 字 385"/>
                <p:cNvSpPr/>
                <p:nvPr/>
              </p:nvSpPr>
              <p:spPr>
                <a:xfrm rot="10800000">
                  <a:off x="3925803" y="2906107"/>
                  <a:ext cx="584394" cy="184401"/>
                </a:xfrm>
                <a:prstGeom prst="corner">
                  <a:avLst>
                    <a:gd name="adj1" fmla="val 24074"/>
                    <a:gd name="adj2" fmla="val 19577"/>
                  </a:avLst>
                </a:pr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7" name="正方形/長方形 32"/>
                <p:cNvSpPr/>
                <p:nvPr/>
              </p:nvSpPr>
              <p:spPr>
                <a:xfrm>
                  <a:off x="3686051" y="2832345"/>
                  <a:ext cx="329658" cy="442573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8" name="正方形/長方形 32"/>
                <p:cNvSpPr/>
                <p:nvPr/>
              </p:nvSpPr>
              <p:spPr>
                <a:xfrm>
                  <a:off x="3940787" y="2684820"/>
                  <a:ext cx="164829" cy="196699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89" name="フローチャート : 直接アクセス記憶 35"/>
                <p:cNvSpPr/>
                <p:nvPr/>
              </p:nvSpPr>
              <p:spPr>
                <a:xfrm rot="11066422">
                  <a:off x="3251502" y="2660233"/>
                  <a:ext cx="816650" cy="233576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6666 w 10000"/>
                    <a:gd name="connsiteY1" fmla="*/ 5000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9386 w 10000"/>
                    <a:gd name="connsiteY1" fmla="*/ 4557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1"/>
                    <a:gd name="connsiteY0" fmla="*/ 2439 h 12439"/>
                    <a:gd name="connsiteX1" fmla="*/ 8333 w 10001"/>
                    <a:gd name="connsiteY1" fmla="*/ 2439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8333 w 10001"/>
                    <a:gd name="connsiteY0" fmla="*/ 12439 h 12439"/>
                    <a:gd name="connsiteX1" fmla="*/ 9386 w 10001"/>
                    <a:gd name="connsiteY1" fmla="*/ 6996 h 12439"/>
                    <a:gd name="connsiteX2" fmla="*/ 8333 w 10001"/>
                    <a:gd name="connsiteY2" fmla="*/ 2439 h 12439"/>
                    <a:gd name="connsiteX0" fmla="*/ 1667 w 10001"/>
                    <a:gd name="connsiteY0" fmla="*/ 2439 h 12439"/>
                    <a:gd name="connsiteX1" fmla="*/ 8506 w 10001"/>
                    <a:gd name="connsiteY1" fmla="*/ 0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1667 w 10001"/>
                    <a:gd name="connsiteY0" fmla="*/ 2439 h 12735"/>
                    <a:gd name="connsiteX1" fmla="*/ 8333 w 10001"/>
                    <a:gd name="connsiteY1" fmla="*/ 2439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439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8333 w 10001"/>
                    <a:gd name="connsiteY0" fmla="*/ 12439 h 12735"/>
                    <a:gd name="connsiteX1" fmla="*/ 9386 w 10001"/>
                    <a:gd name="connsiteY1" fmla="*/ 6996 h 12735"/>
                    <a:gd name="connsiteX2" fmla="*/ 8333 w 10001"/>
                    <a:gd name="connsiteY2" fmla="*/ 2439 h 12735"/>
                    <a:gd name="connsiteX0" fmla="*/ 1667 w 10001"/>
                    <a:gd name="connsiteY0" fmla="*/ 2439 h 12735"/>
                    <a:gd name="connsiteX1" fmla="*/ 8506 w 10001"/>
                    <a:gd name="connsiteY1" fmla="*/ 0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735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1824 w 10158"/>
                    <a:gd name="connsiteY0" fmla="*/ 2439 h 12735"/>
                    <a:gd name="connsiteX1" fmla="*/ 8490 w 10158"/>
                    <a:gd name="connsiteY1" fmla="*/ 2439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439 h 12735"/>
                    <a:gd name="connsiteX5" fmla="*/ 157 w 10158"/>
                    <a:gd name="connsiteY5" fmla="*/ 7439 h 12735"/>
                    <a:gd name="connsiteX6" fmla="*/ 1824 w 10158"/>
                    <a:gd name="connsiteY6" fmla="*/ 2439 h 12735"/>
                    <a:gd name="connsiteX0" fmla="*/ 8490 w 10158"/>
                    <a:gd name="connsiteY0" fmla="*/ 12439 h 12735"/>
                    <a:gd name="connsiteX1" fmla="*/ 9543 w 10158"/>
                    <a:gd name="connsiteY1" fmla="*/ 6996 h 12735"/>
                    <a:gd name="connsiteX2" fmla="*/ 8490 w 10158"/>
                    <a:gd name="connsiteY2" fmla="*/ 2439 h 12735"/>
                    <a:gd name="connsiteX0" fmla="*/ 1824 w 10158"/>
                    <a:gd name="connsiteY0" fmla="*/ 2439 h 12735"/>
                    <a:gd name="connsiteX1" fmla="*/ 8663 w 10158"/>
                    <a:gd name="connsiteY1" fmla="*/ 0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735 h 12735"/>
                    <a:gd name="connsiteX5" fmla="*/ 0 w 10158"/>
                    <a:gd name="connsiteY5" fmla="*/ 7956 h 12735"/>
                    <a:gd name="connsiteX6" fmla="*/ 1824 w 10158"/>
                    <a:gd name="connsiteY6" fmla="*/ 2439 h 12735"/>
                    <a:gd name="connsiteX0" fmla="*/ 1884 w 10218"/>
                    <a:gd name="connsiteY0" fmla="*/ 2439 h 12735"/>
                    <a:gd name="connsiteX1" fmla="*/ 8550 w 10218"/>
                    <a:gd name="connsiteY1" fmla="*/ 2439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439 h 12735"/>
                    <a:gd name="connsiteX5" fmla="*/ 217 w 10218"/>
                    <a:gd name="connsiteY5" fmla="*/ 7439 h 12735"/>
                    <a:gd name="connsiteX6" fmla="*/ 1884 w 10218"/>
                    <a:gd name="connsiteY6" fmla="*/ 2439 h 12735"/>
                    <a:gd name="connsiteX0" fmla="*/ 8550 w 10218"/>
                    <a:gd name="connsiteY0" fmla="*/ 12439 h 12735"/>
                    <a:gd name="connsiteX1" fmla="*/ 9603 w 10218"/>
                    <a:gd name="connsiteY1" fmla="*/ 6996 h 12735"/>
                    <a:gd name="connsiteX2" fmla="*/ 8550 w 10218"/>
                    <a:gd name="connsiteY2" fmla="*/ 2439 h 12735"/>
                    <a:gd name="connsiteX0" fmla="*/ 1884 w 10218"/>
                    <a:gd name="connsiteY0" fmla="*/ 2439 h 12735"/>
                    <a:gd name="connsiteX1" fmla="*/ 8723 w 10218"/>
                    <a:gd name="connsiteY1" fmla="*/ 0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735 h 12735"/>
                    <a:gd name="connsiteX5" fmla="*/ 60 w 10218"/>
                    <a:gd name="connsiteY5" fmla="*/ 7956 h 12735"/>
                    <a:gd name="connsiteX6" fmla="*/ 569 w 10218"/>
                    <a:gd name="connsiteY6" fmla="*/ 3595 h 12735"/>
                    <a:gd name="connsiteX7" fmla="*/ 1884 w 10218"/>
                    <a:gd name="connsiteY7" fmla="*/ 2439 h 12735"/>
                    <a:gd name="connsiteX0" fmla="*/ 1844 w 10178"/>
                    <a:gd name="connsiteY0" fmla="*/ 2439 h 12587"/>
                    <a:gd name="connsiteX1" fmla="*/ 8510 w 10178"/>
                    <a:gd name="connsiteY1" fmla="*/ 2439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844 w 10178"/>
                    <a:gd name="connsiteY4" fmla="*/ 12439 h 12587"/>
                    <a:gd name="connsiteX5" fmla="*/ 177 w 10178"/>
                    <a:gd name="connsiteY5" fmla="*/ 7439 h 12587"/>
                    <a:gd name="connsiteX6" fmla="*/ 1844 w 10178"/>
                    <a:gd name="connsiteY6" fmla="*/ 2439 h 12587"/>
                    <a:gd name="connsiteX0" fmla="*/ 8510 w 10178"/>
                    <a:gd name="connsiteY0" fmla="*/ 12439 h 12587"/>
                    <a:gd name="connsiteX1" fmla="*/ 9563 w 10178"/>
                    <a:gd name="connsiteY1" fmla="*/ 6996 h 12587"/>
                    <a:gd name="connsiteX2" fmla="*/ 8510 w 10178"/>
                    <a:gd name="connsiteY2" fmla="*/ 2439 h 12587"/>
                    <a:gd name="connsiteX0" fmla="*/ 1844 w 10178"/>
                    <a:gd name="connsiteY0" fmla="*/ 2439 h 12587"/>
                    <a:gd name="connsiteX1" fmla="*/ 8683 w 10178"/>
                    <a:gd name="connsiteY1" fmla="*/ 0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136 w 10178"/>
                    <a:gd name="connsiteY4" fmla="*/ 12587 h 12587"/>
                    <a:gd name="connsiteX5" fmla="*/ 20 w 10178"/>
                    <a:gd name="connsiteY5" fmla="*/ 7956 h 12587"/>
                    <a:gd name="connsiteX6" fmla="*/ 529 w 10178"/>
                    <a:gd name="connsiteY6" fmla="*/ 3595 h 12587"/>
                    <a:gd name="connsiteX7" fmla="*/ 1844 w 1017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8570 w 10238"/>
                    <a:gd name="connsiteY2" fmla="*/ 2439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9246 w 10238"/>
                    <a:gd name="connsiteY2" fmla="*/ 0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505 w 10237"/>
                    <a:gd name="connsiteY1" fmla="*/ 9507 h 12587"/>
                    <a:gd name="connsiteX2" fmla="*/ 9623 w 10237"/>
                    <a:gd name="connsiteY2" fmla="*/ 6996 h 12587"/>
                    <a:gd name="connsiteX3" fmla="*/ 10189 w 10237"/>
                    <a:gd name="connsiteY3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19 w 10252"/>
                    <a:gd name="connsiteY0" fmla="*/ 2439 h 12587"/>
                    <a:gd name="connsiteX1" fmla="*/ 8585 w 10252"/>
                    <a:gd name="connsiteY1" fmla="*/ 2439 h 12587"/>
                    <a:gd name="connsiteX2" fmla="*/ 10252 w 10252"/>
                    <a:gd name="connsiteY2" fmla="*/ 7439 h 12587"/>
                    <a:gd name="connsiteX3" fmla="*/ 8585 w 10252"/>
                    <a:gd name="connsiteY3" fmla="*/ 12439 h 12587"/>
                    <a:gd name="connsiteX4" fmla="*/ 1919 w 10252"/>
                    <a:gd name="connsiteY4" fmla="*/ 12439 h 12587"/>
                    <a:gd name="connsiteX5" fmla="*/ 252 w 10252"/>
                    <a:gd name="connsiteY5" fmla="*/ 7439 h 12587"/>
                    <a:gd name="connsiteX6" fmla="*/ 1919 w 10252"/>
                    <a:gd name="connsiteY6" fmla="*/ 2439 h 12587"/>
                    <a:gd name="connsiteX0" fmla="*/ 8585 w 10252"/>
                    <a:gd name="connsiteY0" fmla="*/ 12439 h 12587"/>
                    <a:gd name="connsiteX1" fmla="*/ 9032 w 10252"/>
                    <a:gd name="connsiteY1" fmla="*/ 12093 h 12587"/>
                    <a:gd name="connsiteX2" fmla="*/ 9520 w 10252"/>
                    <a:gd name="connsiteY2" fmla="*/ 9507 h 12587"/>
                    <a:gd name="connsiteX3" fmla="*/ 9638 w 10252"/>
                    <a:gd name="connsiteY3" fmla="*/ 6996 h 12587"/>
                    <a:gd name="connsiteX4" fmla="*/ 10204 w 10252"/>
                    <a:gd name="connsiteY4" fmla="*/ 7463 h 12587"/>
                    <a:gd name="connsiteX0" fmla="*/ 1919 w 10252"/>
                    <a:gd name="connsiteY0" fmla="*/ 2439 h 12587"/>
                    <a:gd name="connsiteX1" fmla="*/ 8758 w 10252"/>
                    <a:gd name="connsiteY1" fmla="*/ 0 h 12587"/>
                    <a:gd name="connsiteX2" fmla="*/ 10252 w 10252"/>
                    <a:gd name="connsiteY2" fmla="*/ 7439 h 12587"/>
                    <a:gd name="connsiteX3" fmla="*/ 8648 w 10252"/>
                    <a:gd name="connsiteY3" fmla="*/ 12513 h 12587"/>
                    <a:gd name="connsiteX4" fmla="*/ 1211 w 10252"/>
                    <a:gd name="connsiteY4" fmla="*/ 12587 h 12587"/>
                    <a:gd name="connsiteX5" fmla="*/ 16 w 10252"/>
                    <a:gd name="connsiteY5" fmla="*/ 8030 h 12587"/>
                    <a:gd name="connsiteX6" fmla="*/ 604 w 10252"/>
                    <a:gd name="connsiteY6" fmla="*/ 3595 h 12587"/>
                    <a:gd name="connsiteX7" fmla="*/ 1919 w 10252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 w 10237"/>
                    <a:gd name="connsiteY5" fmla="*/ 8030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664 w 10237"/>
                    <a:gd name="connsiteY1" fmla="*/ 132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 w 10237"/>
                    <a:gd name="connsiteY5" fmla="*/ 8030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19 w 10252"/>
                    <a:gd name="connsiteY0" fmla="*/ 2439 h 12587"/>
                    <a:gd name="connsiteX1" fmla="*/ 8679 w 10252"/>
                    <a:gd name="connsiteY1" fmla="*/ 132 h 12587"/>
                    <a:gd name="connsiteX2" fmla="*/ 10252 w 10252"/>
                    <a:gd name="connsiteY2" fmla="*/ 7439 h 12587"/>
                    <a:gd name="connsiteX3" fmla="*/ 8585 w 10252"/>
                    <a:gd name="connsiteY3" fmla="*/ 12439 h 12587"/>
                    <a:gd name="connsiteX4" fmla="*/ 1919 w 10252"/>
                    <a:gd name="connsiteY4" fmla="*/ 12439 h 12587"/>
                    <a:gd name="connsiteX5" fmla="*/ 0 w 10252"/>
                    <a:gd name="connsiteY5" fmla="*/ 7509 h 12587"/>
                    <a:gd name="connsiteX6" fmla="*/ 1919 w 10252"/>
                    <a:gd name="connsiteY6" fmla="*/ 2439 h 12587"/>
                    <a:gd name="connsiteX0" fmla="*/ 8585 w 10252"/>
                    <a:gd name="connsiteY0" fmla="*/ 12439 h 12587"/>
                    <a:gd name="connsiteX1" fmla="*/ 9032 w 10252"/>
                    <a:gd name="connsiteY1" fmla="*/ 12093 h 12587"/>
                    <a:gd name="connsiteX2" fmla="*/ 9520 w 10252"/>
                    <a:gd name="connsiteY2" fmla="*/ 9507 h 12587"/>
                    <a:gd name="connsiteX3" fmla="*/ 9638 w 10252"/>
                    <a:gd name="connsiteY3" fmla="*/ 6996 h 12587"/>
                    <a:gd name="connsiteX4" fmla="*/ 10204 w 10252"/>
                    <a:gd name="connsiteY4" fmla="*/ 7463 h 12587"/>
                    <a:gd name="connsiteX0" fmla="*/ 1919 w 10252"/>
                    <a:gd name="connsiteY0" fmla="*/ 2439 h 12587"/>
                    <a:gd name="connsiteX1" fmla="*/ 8758 w 10252"/>
                    <a:gd name="connsiteY1" fmla="*/ 0 h 12587"/>
                    <a:gd name="connsiteX2" fmla="*/ 10252 w 10252"/>
                    <a:gd name="connsiteY2" fmla="*/ 7439 h 12587"/>
                    <a:gd name="connsiteX3" fmla="*/ 8648 w 10252"/>
                    <a:gd name="connsiteY3" fmla="*/ 12513 h 12587"/>
                    <a:gd name="connsiteX4" fmla="*/ 1211 w 10252"/>
                    <a:gd name="connsiteY4" fmla="*/ 12587 h 12587"/>
                    <a:gd name="connsiteX5" fmla="*/ 16 w 10252"/>
                    <a:gd name="connsiteY5" fmla="*/ 8030 h 12587"/>
                    <a:gd name="connsiteX6" fmla="*/ 604 w 10252"/>
                    <a:gd name="connsiteY6" fmla="*/ 3595 h 12587"/>
                    <a:gd name="connsiteX7" fmla="*/ 1919 w 10252"/>
                    <a:gd name="connsiteY7" fmla="*/ 2439 h 12587"/>
                    <a:gd name="connsiteX0" fmla="*/ 1979 w 10312"/>
                    <a:gd name="connsiteY0" fmla="*/ 2439 h 12587"/>
                    <a:gd name="connsiteX1" fmla="*/ 8739 w 10312"/>
                    <a:gd name="connsiteY1" fmla="*/ 132 h 12587"/>
                    <a:gd name="connsiteX2" fmla="*/ 10312 w 10312"/>
                    <a:gd name="connsiteY2" fmla="*/ 7439 h 12587"/>
                    <a:gd name="connsiteX3" fmla="*/ 8645 w 10312"/>
                    <a:gd name="connsiteY3" fmla="*/ 12439 h 12587"/>
                    <a:gd name="connsiteX4" fmla="*/ 1979 w 10312"/>
                    <a:gd name="connsiteY4" fmla="*/ 12439 h 12587"/>
                    <a:gd name="connsiteX5" fmla="*/ 60 w 10312"/>
                    <a:gd name="connsiteY5" fmla="*/ 7509 h 12587"/>
                    <a:gd name="connsiteX6" fmla="*/ 620 w 10312"/>
                    <a:gd name="connsiteY6" fmla="*/ 3471 h 12587"/>
                    <a:gd name="connsiteX7" fmla="*/ 1979 w 10312"/>
                    <a:gd name="connsiteY7" fmla="*/ 2439 h 12587"/>
                    <a:gd name="connsiteX0" fmla="*/ 8645 w 10312"/>
                    <a:gd name="connsiteY0" fmla="*/ 12439 h 12587"/>
                    <a:gd name="connsiteX1" fmla="*/ 9092 w 10312"/>
                    <a:gd name="connsiteY1" fmla="*/ 12093 h 12587"/>
                    <a:gd name="connsiteX2" fmla="*/ 9580 w 10312"/>
                    <a:gd name="connsiteY2" fmla="*/ 9507 h 12587"/>
                    <a:gd name="connsiteX3" fmla="*/ 9698 w 10312"/>
                    <a:gd name="connsiteY3" fmla="*/ 6996 h 12587"/>
                    <a:gd name="connsiteX4" fmla="*/ 10264 w 10312"/>
                    <a:gd name="connsiteY4" fmla="*/ 7463 h 12587"/>
                    <a:gd name="connsiteX0" fmla="*/ 1979 w 10312"/>
                    <a:gd name="connsiteY0" fmla="*/ 2439 h 12587"/>
                    <a:gd name="connsiteX1" fmla="*/ 8818 w 10312"/>
                    <a:gd name="connsiteY1" fmla="*/ 0 h 12587"/>
                    <a:gd name="connsiteX2" fmla="*/ 10312 w 10312"/>
                    <a:gd name="connsiteY2" fmla="*/ 7439 h 12587"/>
                    <a:gd name="connsiteX3" fmla="*/ 8708 w 10312"/>
                    <a:gd name="connsiteY3" fmla="*/ 12513 h 12587"/>
                    <a:gd name="connsiteX4" fmla="*/ 1271 w 10312"/>
                    <a:gd name="connsiteY4" fmla="*/ 12587 h 12587"/>
                    <a:gd name="connsiteX5" fmla="*/ 76 w 10312"/>
                    <a:gd name="connsiteY5" fmla="*/ 8030 h 12587"/>
                    <a:gd name="connsiteX6" fmla="*/ 664 w 10312"/>
                    <a:gd name="connsiteY6" fmla="*/ 3595 h 12587"/>
                    <a:gd name="connsiteX7" fmla="*/ 1979 w 10312"/>
                    <a:gd name="connsiteY7" fmla="*/ 2439 h 12587"/>
                    <a:gd name="connsiteX0" fmla="*/ 1921 w 10254"/>
                    <a:gd name="connsiteY0" fmla="*/ 2439 h 12587"/>
                    <a:gd name="connsiteX1" fmla="*/ 8681 w 10254"/>
                    <a:gd name="connsiteY1" fmla="*/ 132 h 12587"/>
                    <a:gd name="connsiteX2" fmla="*/ 10254 w 10254"/>
                    <a:gd name="connsiteY2" fmla="*/ 7439 h 12587"/>
                    <a:gd name="connsiteX3" fmla="*/ 8587 w 10254"/>
                    <a:gd name="connsiteY3" fmla="*/ 12439 h 12587"/>
                    <a:gd name="connsiteX4" fmla="*/ 1921 w 10254"/>
                    <a:gd name="connsiteY4" fmla="*/ 12439 h 12587"/>
                    <a:gd name="connsiteX5" fmla="*/ 451 w 10254"/>
                    <a:gd name="connsiteY5" fmla="*/ 11371 h 12587"/>
                    <a:gd name="connsiteX6" fmla="*/ 2 w 10254"/>
                    <a:gd name="connsiteY6" fmla="*/ 7509 h 12587"/>
                    <a:gd name="connsiteX7" fmla="*/ 562 w 10254"/>
                    <a:gd name="connsiteY7" fmla="*/ 3471 h 12587"/>
                    <a:gd name="connsiteX8" fmla="*/ 1921 w 10254"/>
                    <a:gd name="connsiteY8" fmla="*/ 2439 h 12587"/>
                    <a:gd name="connsiteX0" fmla="*/ 8587 w 10254"/>
                    <a:gd name="connsiteY0" fmla="*/ 12439 h 12587"/>
                    <a:gd name="connsiteX1" fmla="*/ 9034 w 10254"/>
                    <a:gd name="connsiteY1" fmla="*/ 12093 h 12587"/>
                    <a:gd name="connsiteX2" fmla="*/ 9522 w 10254"/>
                    <a:gd name="connsiteY2" fmla="*/ 9507 h 12587"/>
                    <a:gd name="connsiteX3" fmla="*/ 9640 w 10254"/>
                    <a:gd name="connsiteY3" fmla="*/ 6996 h 12587"/>
                    <a:gd name="connsiteX4" fmla="*/ 10206 w 10254"/>
                    <a:gd name="connsiteY4" fmla="*/ 7463 h 12587"/>
                    <a:gd name="connsiteX0" fmla="*/ 1921 w 10254"/>
                    <a:gd name="connsiteY0" fmla="*/ 2439 h 12587"/>
                    <a:gd name="connsiteX1" fmla="*/ 8760 w 10254"/>
                    <a:gd name="connsiteY1" fmla="*/ 0 h 12587"/>
                    <a:gd name="connsiteX2" fmla="*/ 10254 w 10254"/>
                    <a:gd name="connsiteY2" fmla="*/ 7439 h 12587"/>
                    <a:gd name="connsiteX3" fmla="*/ 8650 w 10254"/>
                    <a:gd name="connsiteY3" fmla="*/ 12513 h 12587"/>
                    <a:gd name="connsiteX4" fmla="*/ 1213 w 10254"/>
                    <a:gd name="connsiteY4" fmla="*/ 12587 h 12587"/>
                    <a:gd name="connsiteX5" fmla="*/ 18 w 10254"/>
                    <a:gd name="connsiteY5" fmla="*/ 8030 h 12587"/>
                    <a:gd name="connsiteX6" fmla="*/ 606 w 10254"/>
                    <a:gd name="connsiteY6" fmla="*/ 3595 h 12587"/>
                    <a:gd name="connsiteX7" fmla="*/ 1921 w 10254"/>
                    <a:gd name="connsiteY7" fmla="*/ 2439 h 125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254" h="12587" stroke="0" extrusionOk="0">
                      <a:moveTo>
                        <a:pt x="1921" y="2439"/>
                      </a:moveTo>
                      <a:lnTo>
                        <a:pt x="8681" y="132"/>
                      </a:lnTo>
                      <a:cubicBezTo>
                        <a:pt x="9602" y="132"/>
                        <a:pt x="10270" y="5388"/>
                        <a:pt x="10254" y="7439"/>
                      </a:cubicBezTo>
                      <a:cubicBezTo>
                        <a:pt x="10238" y="9490"/>
                        <a:pt x="9508" y="12439"/>
                        <a:pt x="8587" y="12439"/>
                      </a:cubicBezTo>
                      <a:lnTo>
                        <a:pt x="1921" y="12439"/>
                      </a:lnTo>
                      <a:cubicBezTo>
                        <a:pt x="594" y="12063"/>
                        <a:pt x="771" y="12193"/>
                        <a:pt x="451" y="11371"/>
                      </a:cubicBezTo>
                      <a:cubicBezTo>
                        <a:pt x="131" y="10549"/>
                        <a:pt x="-16" y="8826"/>
                        <a:pt x="2" y="7509"/>
                      </a:cubicBezTo>
                      <a:cubicBezTo>
                        <a:pt x="21" y="6192"/>
                        <a:pt x="242" y="4316"/>
                        <a:pt x="562" y="3471"/>
                      </a:cubicBezTo>
                      <a:cubicBezTo>
                        <a:pt x="882" y="2626"/>
                        <a:pt x="602" y="3019"/>
                        <a:pt x="1921" y="2439"/>
                      </a:cubicBezTo>
                      <a:close/>
                    </a:path>
                    <a:path w="10254" h="12587" fill="none" extrusionOk="0">
                      <a:moveTo>
                        <a:pt x="8587" y="12439"/>
                      </a:moveTo>
                      <a:cubicBezTo>
                        <a:pt x="8609" y="12406"/>
                        <a:pt x="8878" y="12582"/>
                        <a:pt x="9034" y="12093"/>
                      </a:cubicBezTo>
                      <a:cubicBezTo>
                        <a:pt x="9379" y="11604"/>
                        <a:pt x="9369" y="10381"/>
                        <a:pt x="9522" y="9507"/>
                      </a:cubicBezTo>
                      <a:cubicBezTo>
                        <a:pt x="9698" y="8600"/>
                        <a:pt x="9358" y="7669"/>
                        <a:pt x="9640" y="6996"/>
                      </a:cubicBezTo>
                      <a:cubicBezTo>
                        <a:pt x="9640" y="4235"/>
                        <a:pt x="9285" y="7463"/>
                        <a:pt x="10206" y="7463"/>
                      </a:cubicBezTo>
                    </a:path>
                    <a:path w="10254" h="12587" fill="none">
                      <a:moveTo>
                        <a:pt x="1921" y="2439"/>
                      </a:moveTo>
                      <a:lnTo>
                        <a:pt x="8760" y="0"/>
                      </a:lnTo>
                      <a:cubicBezTo>
                        <a:pt x="9681" y="0"/>
                        <a:pt x="10272" y="5354"/>
                        <a:pt x="10254" y="7439"/>
                      </a:cubicBezTo>
                      <a:cubicBezTo>
                        <a:pt x="10236" y="9524"/>
                        <a:pt x="9571" y="12513"/>
                        <a:pt x="8650" y="12513"/>
                      </a:cubicBezTo>
                      <a:lnTo>
                        <a:pt x="1213" y="12587"/>
                      </a:lnTo>
                      <a:cubicBezTo>
                        <a:pt x="292" y="12587"/>
                        <a:pt x="9" y="9972"/>
                        <a:pt x="18" y="8030"/>
                      </a:cubicBezTo>
                      <a:cubicBezTo>
                        <a:pt x="27" y="6088"/>
                        <a:pt x="302" y="4514"/>
                        <a:pt x="606" y="3595"/>
                      </a:cubicBezTo>
                      <a:cubicBezTo>
                        <a:pt x="910" y="2676"/>
                        <a:pt x="772" y="2841"/>
                        <a:pt x="1921" y="2439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0" name="正方形/長方形 32"/>
                <p:cNvSpPr/>
                <p:nvPr/>
              </p:nvSpPr>
              <p:spPr>
                <a:xfrm>
                  <a:off x="3131626" y="2623348"/>
                  <a:ext cx="217272" cy="221286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1" name="フローチャート : 直接アクセス記憶 35"/>
                <p:cNvSpPr/>
                <p:nvPr/>
              </p:nvSpPr>
              <p:spPr>
                <a:xfrm rot="10800000">
                  <a:off x="1895406" y="3029044"/>
                  <a:ext cx="1528415" cy="467160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6666 w 10000"/>
                    <a:gd name="connsiteY1" fmla="*/ 5000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9386 w 10000"/>
                    <a:gd name="connsiteY1" fmla="*/ 4557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1"/>
                    <a:gd name="connsiteY0" fmla="*/ 2439 h 12439"/>
                    <a:gd name="connsiteX1" fmla="*/ 8333 w 10001"/>
                    <a:gd name="connsiteY1" fmla="*/ 2439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8333 w 10001"/>
                    <a:gd name="connsiteY0" fmla="*/ 12439 h 12439"/>
                    <a:gd name="connsiteX1" fmla="*/ 9386 w 10001"/>
                    <a:gd name="connsiteY1" fmla="*/ 6996 h 12439"/>
                    <a:gd name="connsiteX2" fmla="*/ 8333 w 10001"/>
                    <a:gd name="connsiteY2" fmla="*/ 2439 h 12439"/>
                    <a:gd name="connsiteX0" fmla="*/ 1667 w 10001"/>
                    <a:gd name="connsiteY0" fmla="*/ 2439 h 12439"/>
                    <a:gd name="connsiteX1" fmla="*/ 8506 w 10001"/>
                    <a:gd name="connsiteY1" fmla="*/ 0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1667 w 10001"/>
                    <a:gd name="connsiteY0" fmla="*/ 2439 h 12735"/>
                    <a:gd name="connsiteX1" fmla="*/ 8333 w 10001"/>
                    <a:gd name="connsiteY1" fmla="*/ 2439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439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8333 w 10001"/>
                    <a:gd name="connsiteY0" fmla="*/ 12439 h 12735"/>
                    <a:gd name="connsiteX1" fmla="*/ 9386 w 10001"/>
                    <a:gd name="connsiteY1" fmla="*/ 6996 h 12735"/>
                    <a:gd name="connsiteX2" fmla="*/ 8333 w 10001"/>
                    <a:gd name="connsiteY2" fmla="*/ 2439 h 12735"/>
                    <a:gd name="connsiteX0" fmla="*/ 1667 w 10001"/>
                    <a:gd name="connsiteY0" fmla="*/ 2439 h 12735"/>
                    <a:gd name="connsiteX1" fmla="*/ 8506 w 10001"/>
                    <a:gd name="connsiteY1" fmla="*/ 0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735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1824 w 10158"/>
                    <a:gd name="connsiteY0" fmla="*/ 2439 h 12735"/>
                    <a:gd name="connsiteX1" fmla="*/ 8490 w 10158"/>
                    <a:gd name="connsiteY1" fmla="*/ 2439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439 h 12735"/>
                    <a:gd name="connsiteX5" fmla="*/ 157 w 10158"/>
                    <a:gd name="connsiteY5" fmla="*/ 7439 h 12735"/>
                    <a:gd name="connsiteX6" fmla="*/ 1824 w 10158"/>
                    <a:gd name="connsiteY6" fmla="*/ 2439 h 12735"/>
                    <a:gd name="connsiteX0" fmla="*/ 8490 w 10158"/>
                    <a:gd name="connsiteY0" fmla="*/ 12439 h 12735"/>
                    <a:gd name="connsiteX1" fmla="*/ 9543 w 10158"/>
                    <a:gd name="connsiteY1" fmla="*/ 6996 h 12735"/>
                    <a:gd name="connsiteX2" fmla="*/ 8490 w 10158"/>
                    <a:gd name="connsiteY2" fmla="*/ 2439 h 12735"/>
                    <a:gd name="connsiteX0" fmla="*/ 1824 w 10158"/>
                    <a:gd name="connsiteY0" fmla="*/ 2439 h 12735"/>
                    <a:gd name="connsiteX1" fmla="*/ 8663 w 10158"/>
                    <a:gd name="connsiteY1" fmla="*/ 0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735 h 12735"/>
                    <a:gd name="connsiteX5" fmla="*/ 0 w 10158"/>
                    <a:gd name="connsiteY5" fmla="*/ 7956 h 12735"/>
                    <a:gd name="connsiteX6" fmla="*/ 1824 w 10158"/>
                    <a:gd name="connsiteY6" fmla="*/ 2439 h 12735"/>
                    <a:gd name="connsiteX0" fmla="*/ 1884 w 10218"/>
                    <a:gd name="connsiteY0" fmla="*/ 2439 h 12735"/>
                    <a:gd name="connsiteX1" fmla="*/ 8550 w 10218"/>
                    <a:gd name="connsiteY1" fmla="*/ 2439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439 h 12735"/>
                    <a:gd name="connsiteX5" fmla="*/ 217 w 10218"/>
                    <a:gd name="connsiteY5" fmla="*/ 7439 h 12735"/>
                    <a:gd name="connsiteX6" fmla="*/ 1884 w 10218"/>
                    <a:gd name="connsiteY6" fmla="*/ 2439 h 12735"/>
                    <a:gd name="connsiteX0" fmla="*/ 8550 w 10218"/>
                    <a:gd name="connsiteY0" fmla="*/ 12439 h 12735"/>
                    <a:gd name="connsiteX1" fmla="*/ 9603 w 10218"/>
                    <a:gd name="connsiteY1" fmla="*/ 6996 h 12735"/>
                    <a:gd name="connsiteX2" fmla="*/ 8550 w 10218"/>
                    <a:gd name="connsiteY2" fmla="*/ 2439 h 12735"/>
                    <a:gd name="connsiteX0" fmla="*/ 1884 w 10218"/>
                    <a:gd name="connsiteY0" fmla="*/ 2439 h 12735"/>
                    <a:gd name="connsiteX1" fmla="*/ 8723 w 10218"/>
                    <a:gd name="connsiteY1" fmla="*/ 0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735 h 12735"/>
                    <a:gd name="connsiteX5" fmla="*/ 60 w 10218"/>
                    <a:gd name="connsiteY5" fmla="*/ 7956 h 12735"/>
                    <a:gd name="connsiteX6" fmla="*/ 569 w 10218"/>
                    <a:gd name="connsiteY6" fmla="*/ 3595 h 12735"/>
                    <a:gd name="connsiteX7" fmla="*/ 1884 w 10218"/>
                    <a:gd name="connsiteY7" fmla="*/ 2439 h 12735"/>
                    <a:gd name="connsiteX0" fmla="*/ 1844 w 10178"/>
                    <a:gd name="connsiteY0" fmla="*/ 2439 h 12587"/>
                    <a:gd name="connsiteX1" fmla="*/ 8510 w 10178"/>
                    <a:gd name="connsiteY1" fmla="*/ 2439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844 w 10178"/>
                    <a:gd name="connsiteY4" fmla="*/ 12439 h 12587"/>
                    <a:gd name="connsiteX5" fmla="*/ 177 w 10178"/>
                    <a:gd name="connsiteY5" fmla="*/ 7439 h 12587"/>
                    <a:gd name="connsiteX6" fmla="*/ 1844 w 10178"/>
                    <a:gd name="connsiteY6" fmla="*/ 2439 h 12587"/>
                    <a:gd name="connsiteX0" fmla="*/ 8510 w 10178"/>
                    <a:gd name="connsiteY0" fmla="*/ 12439 h 12587"/>
                    <a:gd name="connsiteX1" fmla="*/ 9563 w 10178"/>
                    <a:gd name="connsiteY1" fmla="*/ 6996 h 12587"/>
                    <a:gd name="connsiteX2" fmla="*/ 8510 w 10178"/>
                    <a:gd name="connsiteY2" fmla="*/ 2439 h 12587"/>
                    <a:gd name="connsiteX0" fmla="*/ 1844 w 10178"/>
                    <a:gd name="connsiteY0" fmla="*/ 2439 h 12587"/>
                    <a:gd name="connsiteX1" fmla="*/ 8683 w 10178"/>
                    <a:gd name="connsiteY1" fmla="*/ 0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136 w 10178"/>
                    <a:gd name="connsiteY4" fmla="*/ 12587 h 12587"/>
                    <a:gd name="connsiteX5" fmla="*/ 20 w 10178"/>
                    <a:gd name="connsiteY5" fmla="*/ 7956 h 12587"/>
                    <a:gd name="connsiteX6" fmla="*/ 529 w 10178"/>
                    <a:gd name="connsiteY6" fmla="*/ 3595 h 12587"/>
                    <a:gd name="connsiteX7" fmla="*/ 1844 w 1017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8570 w 10238"/>
                    <a:gd name="connsiteY2" fmla="*/ 2439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9246 w 10238"/>
                    <a:gd name="connsiteY2" fmla="*/ 0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505 w 10237"/>
                    <a:gd name="connsiteY1" fmla="*/ 9507 h 12587"/>
                    <a:gd name="connsiteX2" fmla="*/ 9623 w 10237"/>
                    <a:gd name="connsiteY2" fmla="*/ 6996 h 12587"/>
                    <a:gd name="connsiteX3" fmla="*/ 10189 w 10237"/>
                    <a:gd name="connsiteY3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19 w 10252"/>
                    <a:gd name="connsiteY0" fmla="*/ 2439 h 12587"/>
                    <a:gd name="connsiteX1" fmla="*/ 8585 w 10252"/>
                    <a:gd name="connsiteY1" fmla="*/ 2439 h 12587"/>
                    <a:gd name="connsiteX2" fmla="*/ 10252 w 10252"/>
                    <a:gd name="connsiteY2" fmla="*/ 7439 h 12587"/>
                    <a:gd name="connsiteX3" fmla="*/ 8585 w 10252"/>
                    <a:gd name="connsiteY3" fmla="*/ 12439 h 12587"/>
                    <a:gd name="connsiteX4" fmla="*/ 1919 w 10252"/>
                    <a:gd name="connsiteY4" fmla="*/ 12439 h 12587"/>
                    <a:gd name="connsiteX5" fmla="*/ 252 w 10252"/>
                    <a:gd name="connsiteY5" fmla="*/ 7439 h 12587"/>
                    <a:gd name="connsiteX6" fmla="*/ 1919 w 10252"/>
                    <a:gd name="connsiteY6" fmla="*/ 2439 h 12587"/>
                    <a:gd name="connsiteX0" fmla="*/ 8585 w 10252"/>
                    <a:gd name="connsiteY0" fmla="*/ 12439 h 12587"/>
                    <a:gd name="connsiteX1" fmla="*/ 9032 w 10252"/>
                    <a:gd name="connsiteY1" fmla="*/ 12093 h 12587"/>
                    <a:gd name="connsiteX2" fmla="*/ 9520 w 10252"/>
                    <a:gd name="connsiteY2" fmla="*/ 9507 h 12587"/>
                    <a:gd name="connsiteX3" fmla="*/ 9638 w 10252"/>
                    <a:gd name="connsiteY3" fmla="*/ 6996 h 12587"/>
                    <a:gd name="connsiteX4" fmla="*/ 10204 w 10252"/>
                    <a:gd name="connsiteY4" fmla="*/ 7463 h 12587"/>
                    <a:gd name="connsiteX0" fmla="*/ 1919 w 10252"/>
                    <a:gd name="connsiteY0" fmla="*/ 2439 h 12587"/>
                    <a:gd name="connsiteX1" fmla="*/ 8758 w 10252"/>
                    <a:gd name="connsiteY1" fmla="*/ 0 h 12587"/>
                    <a:gd name="connsiteX2" fmla="*/ 10252 w 10252"/>
                    <a:gd name="connsiteY2" fmla="*/ 7439 h 12587"/>
                    <a:gd name="connsiteX3" fmla="*/ 8648 w 10252"/>
                    <a:gd name="connsiteY3" fmla="*/ 12513 h 12587"/>
                    <a:gd name="connsiteX4" fmla="*/ 1211 w 10252"/>
                    <a:gd name="connsiteY4" fmla="*/ 12587 h 12587"/>
                    <a:gd name="connsiteX5" fmla="*/ 16 w 10252"/>
                    <a:gd name="connsiteY5" fmla="*/ 8030 h 12587"/>
                    <a:gd name="connsiteX6" fmla="*/ 604 w 10252"/>
                    <a:gd name="connsiteY6" fmla="*/ 3595 h 12587"/>
                    <a:gd name="connsiteX7" fmla="*/ 1919 w 10252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 w 10237"/>
                    <a:gd name="connsiteY5" fmla="*/ 8030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237" h="12587" stroke="0" extrusionOk="0">
                      <a:moveTo>
                        <a:pt x="1904" y="2439"/>
                      </a:moveTo>
                      <a:lnTo>
                        <a:pt x="8570" y="2439"/>
                      </a:lnTo>
                      <a:cubicBezTo>
                        <a:pt x="9491" y="2439"/>
                        <a:pt x="10237" y="4678"/>
                        <a:pt x="10237" y="7439"/>
                      </a:cubicBezTo>
                      <a:cubicBezTo>
                        <a:pt x="10237" y="10200"/>
                        <a:pt x="9491" y="12439"/>
                        <a:pt x="8570" y="12439"/>
                      </a:cubicBezTo>
                      <a:lnTo>
                        <a:pt x="1904" y="12439"/>
                      </a:lnTo>
                      <a:cubicBezTo>
                        <a:pt x="983" y="12439"/>
                        <a:pt x="237" y="10200"/>
                        <a:pt x="237" y="7439"/>
                      </a:cubicBezTo>
                      <a:cubicBezTo>
                        <a:pt x="237" y="4678"/>
                        <a:pt x="983" y="2439"/>
                        <a:pt x="1904" y="2439"/>
                      </a:cubicBezTo>
                      <a:close/>
                    </a:path>
                    <a:path w="10237" h="12587" fill="none" extrusionOk="0">
                      <a:moveTo>
                        <a:pt x="8570" y="12439"/>
                      </a:moveTo>
                      <a:cubicBezTo>
                        <a:pt x="8592" y="12406"/>
                        <a:pt x="8861" y="12582"/>
                        <a:pt x="9017" y="12093"/>
                      </a:cubicBezTo>
                      <a:cubicBezTo>
                        <a:pt x="9362" y="11604"/>
                        <a:pt x="9352" y="10381"/>
                        <a:pt x="9505" y="9507"/>
                      </a:cubicBezTo>
                      <a:cubicBezTo>
                        <a:pt x="9681" y="8600"/>
                        <a:pt x="9341" y="7669"/>
                        <a:pt x="9623" y="6996"/>
                      </a:cubicBezTo>
                      <a:cubicBezTo>
                        <a:pt x="9623" y="4235"/>
                        <a:pt x="9268" y="7463"/>
                        <a:pt x="10189" y="7463"/>
                      </a:cubicBezTo>
                    </a:path>
                    <a:path w="10237" h="12587" fill="none">
                      <a:moveTo>
                        <a:pt x="1904" y="2439"/>
                      </a:moveTo>
                      <a:lnTo>
                        <a:pt x="8743" y="0"/>
                      </a:lnTo>
                      <a:cubicBezTo>
                        <a:pt x="9664" y="0"/>
                        <a:pt x="10255" y="5354"/>
                        <a:pt x="10237" y="7439"/>
                      </a:cubicBezTo>
                      <a:cubicBezTo>
                        <a:pt x="10219" y="9524"/>
                        <a:pt x="9554" y="12513"/>
                        <a:pt x="8633" y="12513"/>
                      </a:cubicBezTo>
                      <a:lnTo>
                        <a:pt x="1196" y="12587"/>
                      </a:lnTo>
                      <a:cubicBezTo>
                        <a:pt x="275" y="12587"/>
                        <a:pt x="-8" y="9972"/>
                        <a:pt x="1" y="8030"/>
                      </a:cubicBezTo>
                      <a:cubicBezTo>
                        <a:pt x="10" y="6088"/>
                        <a:pt x="285" y="4514"/>
                        <a:pt x="589" y="3595"/>
                      </a:cubicBezTo>
                      <a:cubicBezTo>
                        <a:pt x="893" y="2676"/>
                        <a:pt x="755" y="2841"/>
                        <a:pt x="1904" y="243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2" name="正方形/長方形 32"/>
                <p:cNvSpPr/>
                <p:nvPr/>
              </p:nvSpPr>
              <p:spPr>
                <a:xfrm>
                  <a:off x="2382404" y="2930694"/>
                  <a:ext cx="217272" cy="430275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3" name="正方形/長方形 32"/>
                <p:cNvSpPr/>
                <p:nvPr/>
              </p:nvSpPr>
              <p:spPr>
                <a:xfrm>
                  <a:off x="4427780" y="3065921"/>
                  <a:ext cx="359627" cy="504045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4" name="正方形/長方形 32"/>
                <p:cNvSpPr/>
                <p:nvPr/>
              </p:nvSpPr>
              <p:spPr>
                <a:xfrm>
                  <a:off x="1895406" y="3004456"/>
                  <a:ext cx="284705" cy="639272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5" name="正方形/長方形 32"/>
                <p:cNvSpPr/>
                <p:nvPr/>
              </p:nvSpPr>
              <p:spPr>
                <a:xfrm rot="5400000" flipV="1">
                  <a:off x="2257166" y="3292570"/>
                  <a:ext cx="430283" cy="419565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297782 w 360040"/>
                    <a:gd name="connsiteY1" fmla="*/ 4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297782 w 360040"/>
                    <a:gd name="connsiteY1" fmla="*/ 4 h 720080"/>
                    <a:gd name="connsiteX2" fmla="*/ 360040 w 360040"/>
                    <a:gd name="connsiteY2" fmla="*/ 720080 h 720080"/>
                    <a:gd name="connsiteX3" fmla="*/ 16244 w 360040"/>
                    <a:gd name="connsiteY3" fmla="*/ 657494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297782" y="4"/>
                      </a:lnTo>
                      <a:lnTo>
                        <a:pt x="360040" y="720080"/>
                      </a:lnTo>
                      <a:lnTo>
                        <a:pt x="16244" y="65749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6" name="正方形/長方形 32"/>
                <p:cNvSpPr/>
                <p:nvPr/>
              </p:nvSpPr>
              <p:spPr>
                <a:xfrm>
                  <a:off x="3056704" y="2672523"/>
                  <a:ext cx="794176" cy="405696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  <a:gd name="connsiteX0" fmla="*/ 0 w 360040"/>
                    <a:gd name="connsiteY0" fmla="*/ 0 h 662931"/>
                    <a:gd name="connsiteX1" fmla="*/ 360040 w 360040"/>
                    <a:gd name="connsiteY1" fmla="*/ 0 h 662931"/>
                    <a:gd name="connsiteX2" fmla="*/ 360040 w 360040"/>
                    <a:gd name="connsiteY2" fmla="*/ 621483 h 662931"/>
                    <a:gd name="connsiteX3" fmla="*/ 0 w 360040"/>
                    <a:gd name="connsiteY3" fmla="*/ 662930 h 662931"/>
                    <a:gd name="connsiteX4" fmla="*/ 0 w 360040"/>
                    <a:gd name="connsiteY4" fmla="*/ 0 h 662931"/>
                    <a:gd name="connsiteX0" fmla="*/ 0 w 360040"/>
                    <a:gd name="connsiteY0" fmla="*/ 0 h 623490"/>
                    <a:gd name="connsiteX1" fmla="*/ 360040 w 360040"/>
                    <a:gd name="connsiteY1" fmla="*/ 0 h 623490"/>
                    <a:gd name="connsiteX2" fmla="*/ 360040 w 360040"/>
                    <a:gd name="connsiteY2" fmla="*/ 621483 h 623490"/>
                    <a:gd name="connsiteX3" fmla="*/ 0 w 360040"/>
                    <a:gd name="connsiteY3" fmla="*/ 623490 h 623490"/>
                    <a:gd name="connsiteX4" fmla="*/ 0 w 360040"/>
                    <a:gd name="connsiteY4" fmla="*/ 0 h 623490"/>
                    <a:gd name="connsiteX0" fmla="*/ 0 w 360040"/>
                    <a:gd name="connsiteY0" fmla="*/ 0 h 623490"/>
                    <a:gd name="connsiteX1" fmla="*/ 357154 w 360040"/>
                    <a:gd name="connsiteY1" fmla="*/ 103527 h 623490"/>
                    <a:gd name="connsiteX2" fmla="*/ 360040 w 360040"/>
                    <a:gd name="connsiteY2" fmla="*/ 621483 h 623490"/>
                    <a:gd name="connsiteX3" fmla="*/ 0 w 360040"/>
                    <a:gd name="connsiteY3" fmla="*/ 623490 h 623490"/>
                    <a:gd name="connsiteX4" fmla="*/ 0 w 360040"/>
                    <a:gd name="connsiteY4" fmla="*/ 0 h 6234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623490">
                      <a:moveTo>
                        <a:pt x="0" y="0"/>
                      </a:moveTo>
                      <a:lnTo>
                        <a:pt x="357154" y="103527"/>
                      </a:lnTo>
                      <a:lnTo>
                        <a:pt x="360040" y="621483"/>
                      </a:lnTo>
                      <a:lnTo>
                        <a:pt x="0" y="6234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7" name="正方形/長方形 32"/>
                <p:cNvSpPr/>
                <p:nvPr/>
              </p:nvSpPr>
              <p:spPr>
                <a:xfrm rot="10800000">
                  <a:off x="2966797" y="2672523"/>
                  <a:ext cx="89907" cy="405696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  <a:gd name="connsiteX0" fmla="*/ 0 w 360040"/>
                    <a:gd name="connsiteY0" fmla="*/ 0 h 727816"/>
                    <a:gd name="connsiteX1" fmla="*/ 360040 w 360040"/>
                    <a:gd name="connsiteY1" fmla="*/ 0 h 727816"/>
                    <a:gd name="connsiteX2" fmla="*/ 360040 w 360040"/>
                    <a:gd name="connsiteY2" fmla="*/ 720080 h 727816"/>
                    <a:gd name="connsiteX3" fmla="*/ 0 w 360040"/>
                    <a:gd name="connsiteY3" fmla="*/ 727816 h 727816"/>
                    <a:gd name="connsiteX4" fmla="*/ 0 w 360040"/>
                    <a:gd name="connsiteY4" fmla="*/ 0 h 727816"/>
                    <a:gd name="connsiteX0" fmla="*/ 0 w 360040"/>
                    <a:gd name="connsiteY0" fmla="*/ 0 h 727816"/>
                    <a:gd name="connsiteX1" fmla="*/ 360040 w 360040"/>
                    <a:gd name="connsiteY1" fmla="*/ 0 h 727816"/>
                    <a:gd name="connsiteX2" fmla="*/ 348566 w 360040"/>
                    <a:gd name="connsiteY2" fmla="*/ 684687 h 727816"/>
                    <a:gd name="connsiteX3" fmla="*/ 0 w 360040"/>
                    <a:gd name="connsiteY3" fmla="*/ 727816 h 727816"/>
                    <a:gd name="connsiteX4" fmla="*/ 0 w 360040"/>
                    <a:gd name="connsiteY4" fmla="*/ 0 h 7278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7816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48566" y="684687"/>
                      </a:lnTo>
                      <a:lnTo>
                        <a:pt x="0" y="727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8" name="フローチャート : 直接アクセス記憶 35"/>
                <p:cNvSpPr/>
                <p:nvPr/>
              </p:nvSpPr>
              <p:spPr>
                <a:xfrm rot="10800000">
                  <a:off x="2682093" y="3078219"/>
                  <a:ext cx="2075345" cy="565510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6666 w 10000"/>
                    <a:gd name="connsiteY1" fmla="*/ 5000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8333 w 10000"/>
                    <a:gd name="connsiteY0" fmla="*/ 10000 h 10000"/>
                    <a:gd name="connsiteX1" fmla="*/ 9386 w 10000"/>
                    <a:gd name="connsiteY1" fmla="*/ 4557 h 10000"/>
                    <a:gd name="connsiteX2" fmla="*/ 8333 w 10000"/>
                    <a:gd name="connsiteY2" fmla="*/ 0 h 10000"/>
                    <a:gd name="connsiteX0" fmla="*/ 1667 w 10000"/>
                    <a:gd name="connsiteY0" fmla="*/ 0 h 10000"/>
                    <a:gd name="connsiteX1" fmla="*/ 8333 w 10000"/>
                    <a:gd name="connsiteY1" fmla="*/ 0 h 10000"/>
                    <a:gd name="connsiteX2" fmla="*/ 10000 w 10000"/>
                    <a:gd name="connsiteY2" fmla="*/ 5000 h 10000"/>
                    <a:gd name="connsiteX3" fmla="*/ 8333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1"/>
                    <a:gd name="connsiteY0" fmla="*/ 2439 h 12439"/>
                    <a:gd name="connsiteX1" fmla="*/ 8333 w 10001"/>
                    <a:gd name="connsiteY1" fmla="*/ 2439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8333 w 10001"/>
                    <a:gd name="connsiteY0" fmla="*/ 12439 h 12439"/>
                    <a:gd name="connsiteX1" fmla="*/ 9386 w 10001"/>
                    <a:gd name="connsiteY1" fmla="*/ 6996 h 12439"/>
                    <a:gd name="connsiteX2" fmla="*/ 8333 w 10001"/>
                    <a:gd name="connsiteY2" fmla="*/ 2439 h 12439"/>
                    <a:gd name="connsiteX0" fmla="*/ 1667 w 10001"/>
                    <a:gd name="connsiteY0" fmla="*/ 2439 h 12439"/>
                    <a:gd name="connsiteX1" fmla="*/ 8506 w 10001"/>
                    <a:gd name="connsiteY1" fmla="*/ 0 h 12439"/>
                    <a:gd name="connsiteX2" fmla="*/ 10000 w 10001"/>
                    <a:gd name="connsiteY2" fmla="*/ 7439 h 12439"/>
                    <a:gd name="connsiteX3" fmla="*/ 8333 w 10001"/>
                    <a:gd name="connsiteY3" fmla="*/ 12439 h 12439"/>
                    <a:gd name="connsiteX4" fmla="*/ 1667 w 10001"/>
                    <a:gd name="connsiteY4" fmla="*/ 12439 h 12439"/>
                    <a:gd name="connsiteX5" fmla="*/ 0 w 10001"/>
                    <a:gd name="connsiteY5" fmla="*/ 7439 h 12439"/>
                    <a:gd name="connsiteX6" fmla="*/ 1667 w 10001"/>
                    <a:gd name="connsiteY6" fmla="*/ 2439 h 12439"/>
                    <a:gd name="connsiteX0" fmla="*/ 1667 w 10001"/>
                    <a:gd name="connsiteY0" fmla="*/ 2439 h 12735"/>
                    <a:gd name="connsiteX1" fmla="*/ 8333 w 10001"/>
                    <a:gd name="connsiteY1" fmla="*/ 2439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439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8333 w 10001"/>
                    <a:gd name="connsiteY0" fmla="*/ 12439 h 12735"/>
                    <a:gd name="connsiteX1" fmla="*/ 9386 w 10001"/>
                    <a:gd name="connsiteY1" fmla="*/ 6996 h 12735"/>
                    <a:gd name="connsiteX2" fmla="*/ 8333 w 10001"/>
                    <a:gd name="connsiteY2" fmla="*/ 2439 h 12735"/>
                    <a:gd name="connsiteX0" fmla="*/ 1667 w 10001"/>
                    <a:gd name="connsiteY0" fmla="*/ 2439 h 12735"/>
                    <a:gd name="connsiteX1" fmla="*/ 8506 w 10001"/>
                    <a:gd name="connsiteY1" fmla="*/ 0 h 12735"/>
                    <a:gd name="connsiteX2" fmla="*/ 10000 w 10001"/>
                    <a:gd name="connsiteY2" fmla="*/ 7439 h 12735"/>
                    <a:gd name="connsiteX3" fmla="*/ 8333 w 10001"/>
                    <a:gd name="connsiteY3" fmla="*/ 12439 h 12735"/>
                    <a:gd name="connsiteX4" fmla="*/ 1667 w 10001"/>
                    <a:gd name="connsiteY4" fmla="*/ 12735 h 12735"/>
                    <a:gd name="connsiteX5" fmla="*/ 0 w 10001"/>
                    <a:gd name="connsiteY5" fmla="*/ 7439 h 12735"/>
                    <a:gd name="connsiteX6" fmla="*/ 1667 w 10001"/>
                    <a:gd name="connsiteY6" fmla="*/ 2439 h 12735"/>
                    <a:gd name="connsiteX0" fmla="*/ 1824 w 10158"/>
                    <a:gd name="connsiteY0" fmla="*/ 2439 h 12735"/>
                    <a:gd name="connsiteX1" fmla="*/ 8490 w 10158"/>
                    <a:gd name="connsiteY1" fmla="*/ 2439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439 h 12735"/>
                    <a:gd name="connsiteX5" fmla="*/ 157 w 10158"/>
                    <a:gd name="connsiteY5" fmla="*/ 7439 h 12735"/>
                    <a:gd name="connsiteX6" fmla="*/ 1824 w 10158"/>
                    <a:gd name="connsiteY6" fmla="*/ 2439 h 12735"/>
                    <a:gd name="connsiteX0" fmla="*/ 8490 w 10158"/>
                    <a:gd name="connsiteY0" fmla="*/ 12439 h 12735"/>
                    <a:gd name="connsiteX1" fmla="*/ 9543 w 10158"/>
                    <a:gd name="connsiteY1" fmla="*/ 6996 h 12735"/>
                    <a:gd name="connsiteX2" fmla="*/ 8490 w 10158"/>
                    <a:gd name="connsiteY2" fmla="*/ 2439 h 12735"/>
                    <a:gd name="connsiteX0" fmla="*/ 1824 w 10158"/>
                    <a:gd name="connsiteY0" fmla="*/ 2439 h 12735"/>
                    <a:gd name="connsiteX1" fmla="*/ 8663 w 10158"/>
                    <a:gd name="connsiteY1" fmla="*/ 0 h 12735"/>
                    <a:gd name="connsiteX2" fmla="*/ 10157 w 10158"/>
                    <a:gd name="connsiteY2" fmla="*/ 7439 h 12735"/>
                    <a:gd name="connsiteX3" fmla="*/ 8490 w 10158"/>
                    <a:gd name="connsiteY3" fmla="*/ 12439 h 12735"/>
                    <a:gd name="connsiteX4" fmla="*/ 1824 w 10158"/>
                    <a:gd name="connsiteY4" fmla="*/ 12735 h 12735"/>
                    <a:gd name="connsiteX5" fmla="*/ 0 w 10158"/>
                    <a:gd name="connsiteY5" fmla="*/ 7956 h 12735"/>
                    <a:gd name="connsiteX6" fmla="*/ 1824 w 10158"/>
                    <a:gd name="connsiteY6" fmla="*/ 2439 h 12735"/>
                    <a:gd name="connsiteX0" fmla="*/ 1884 w 10218"/>
                    <a:gd name="connsiteY0" fmla="*/ 2439 h 12735"/>
                    <a:gd name="connsiteX1" fmla="*/ 8550 w 10218"/>
                    <a:gd name="connsiteY1" fmla="*/ 2439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439 h 12735"/>
                    <a:gd name="connsiteX5" fmla="*/ 217 w 10218"/>
                    <a:gd name="connsiteY5" fmla="*/ 7439 h 12735"/>
                    <a:gd name="connsiteX6" fmla="*/ 1884 w 10218"/>
                    <a:gd name="connsiteY6" fmla="*/ 2439 h 12735"/>
                    <a:gd name="connsiteX0" fmla="*/ 8550 w 10218"/>
                    <a:gd name="connsiteY0" fmla="*/ 12439 h 12735"/>
                    <a:gd name="connsiteX1" fmla="*/ 9603 w 10218"/>
                    <a:gd name="connsiteY1" fmla="*/ 6996 h 12735"/>
                    <a:gd name="connsiteX2" fmla="*/ 8550 w 10218"/>
                    <a:gd name="connsiteY2" fmla="*/ 2439 h 12735"/>
                    <a:gd name="connsiteX0" fmla="*/ 1884 w 10218"/>
                    <a:gd name="connsiteY0" fmla="*/ 2439 h 12735"/>
                    <a:gd name="connsiteX1" fmla="*/ 8723 w 10218"/>
                    <a:gd name="connsiteY1" fmla="*/ 0 h 12735"/>
                    <a:gd name="connsiteX2" fmla="*/ 10217 w 10218"/>
                    <a:gd name="connsiteY2" fmla="*/ 7439 h 12735"/>
                    <a:gd name="connsiteX3" fmla="*/ 8550 w 10218"/>
                    <a:gd name="connsiteY3" fmla="*/ 12439 h 12735"/>
                    <a:gd name="connsiteX4" fmla="*/ 1884 w 10218"/>
                    <a:gd name="connsiteY4" fmla="*/ 12735 h 12735"/>
                    <a:gd name="connsiteX5" fmla="*/ 60 w 10218"/>
                    <a:gd name="connsiteY5" fmla="*/ 7956 h 12735"/>
                    <a:gd name="connsiteX6" fmla="*/ 569 w 10218"/>
                    <a:gd name="connsiteY6" fmla="*/ 3595 h 12735"/>
                    <a:gd name="connsiteX7" fmla="*/ 1884 w 10218"/>
                    <a:gd name="connsiteY7" fmla="*/ 2439 h 12735"/>
                    <a:gd name="connsiteX0" fmla="*/ 1844 w 10178"/>
                    <a:gd name="connsiteY0" fmla="*/ 2439 h 12587"/>
                    <a:gd name="connsiteX1" fmla="*/ 8510 w 10178"/>
                    <a:gd name="connsiteY1" fmla="*/ 2439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844 w 10178"/>
                    <a:gd name="connsiteY4" fmla="*/ 12439 h 12587"/>
                    <a:gd name="connsiteX5" fmla="*/ 177 w 10178"/>
                    <a:gd name="connsiteY5" fmla="*/ 7439 h 12587"/>
                    <a:gd name="connsiteX6" fmla="*/ 1844 w 10178"/>
                    <a:gd name="connsiteY6" fmla="*/ 2439 h 12587"/>
                    <a:gd name="connsiteX0" fmla="*/ 8510 w 10178"/>
                    <a:gd name="connsiteY0" fmla="*/ 12439 h 12587"/>
                    <a:gd name="connsiteX1" fmla="*/ 9563 w 10178"/>
                    <a:gd name="connsiteY1" fmla="*/ 6996 h 12587"/>
                    <a:gd name="connsiteX2" fmla="*/ 8510 w 10178"/>
                    <a:gd name="connsiteY2" fmla="*/ 2439 h 12587"/>
                    <a:gd name="connsiteX0" fmla="*/ 1844 w 10178"/>
                    <a:gd name="connsiteY0" fmla="*/ 2439 h 12587"/>
                    <a:gd name="connsiteX1" fmla="*/ 8683 w 10178"/>
                    <a:gd name="connsiteY1" fmla="*/ 0 h 12587"/>
                    <a:gd name="connsiteX2" fmla="*/ 10177 w 10178"/>
                    <a:gd name="connsiteY2" fmla="*/ 7439 h 12587"/>
                    <a:gd name="connsiteX3" fmla="*/ 8510 w 10178"/>
                    <a:gd name="connsiteY3" fmla="*/ 12439 h 12587"/>
                    <a:gd name="connsiteX4" fmla="*/ 1136 w 10178"/>
                    <a:gd name="connsiteY4" fmla="*/ 12587 h 12587"/>
                    <a:gd name="connsiteX5" fmla="*/ 20 w 10178"/>
                    <a:gd name="connsiteY5" fmla="*/ 7956 h 12587"/>
                    <a:gd name="connsiteX6" fmla="*/ 529 w 10178"/>
                    <a:gd name="connsiteY6" fmla="*/ 3595 h 12587"/>
                    <a:gd name="connsiteX7" fmla="*/ 1844 w 1017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8570 w 10238"/>
                    <a:gd name="connsiteY2" fmla="*/ 2439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9246 w 10238"/>
                    <a:gd name="connsiteY2" fmla="*/ 0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623 w 10238"/>
                    <a:gd name="connsiteY1" fmla="*/ 6996 h 12587"/>
                    <a:gd name="connsiteX2" fmla="*/ 10189 w 10238"/>
                    <a:gd name="connsiteY2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8"/>
                    <a:gd name="connsiteY0" fmla="*/ 2439 h 12587"/>
                    <a:gd name="connsiteX1" fmla="*/ 8570 w 10238"/>
                    <a:gd name="connsiteY1" fmla="*/ 2439 h 12587"/>
                    <a:gd name="connsiteX2" fmla="*/ 10237 w 10238"/>
                    <a:gd name="connsiteY2" fmla="*/ 7439 h 12587"/>
                    <a:gd name="connsiteX3" fmla="*/ 8570 w 10238"/>
                    <a:gd name="connsiteY3" fmla="*/ 12439 h 12587"/>
                    <a:gd name="connsiteX4" fmla="*/ 1904 w 10238"/>
                    <a:gd name="connsiteY4" fmla="*/ 12439 h 12587"/>
                    <a:gd name="connsiteX5" fmla="*/ 237 w 10238"/>
                    <a:gd name="connsiteY5" fmla="*/ 7439 h 12587"/>
                    <a:gd name="connsiteX6" fmla="*/ 1904 w 10238"/>
                    <a:gd name="connsiteY6" fmla="*/ 2439 h 12587"/>
                    <a:gd name="connsiteX0" fmla="*/ 8570 w 10238"/>
                    <a:gd name="connsiteY0" fmla="*/ 12439 h 12587"/>
                    <a:gd name="connsiteX1" fmla="*/ 9505 w 10238"/>
                    <a:gd name="connsiteY1" fmla="*/ 9507 h 12587"/>
                    <a:gd name="connsiteX2" fmla="*/ 9623 w 10238"/>
                    <a:gd name="connsiteY2" fmla="*/ 6996 h 12587"/>
                    <a:gd name="connsiteX3" fmla="*/ 10189 w 10238"/>
                    <a:gd name="connsiteY3" fmla="*/ 7463 h 12587"/>
                    <a:gd name="connsiteX0" fmla="*/ 1904 w 10238"/>
                    <a:gd name="connsiteY0" fmla="*/ 2439 h 12587"/>
                    <a:gd name="connsiteX1" fmla="*/ 8743 w 10238"/>
                    <a:gd name="connsiteY1" fmla="*/ 0 h 12587"/>
                    <a:gd name="connsiteX2" fmla="*/ 10237 w 10238"/>
                    <a:gd name="connsiteY2" fmla="*/ 7439 h 12587"/>
                    <a:gd name="connsiteX3" fmla="*/ 8570 w 10238"/>
                    <a:gd name="connsiteY3" fmla="*/ 12513 h 12587"/>
                    <a:gd name="connsiteX4" fmla="*/ 1196 w 10238"/>
                    <a:gd name="connsiteY4" fmla="*/ 12587 h 12587"/>
                    <a:gd name="connsiteX5" fmla="*/ 17 w 10238"/>
                    <a:gd name="connsiteY5" fmla="*/ 8104 h 12587"/>
                    <a:gd name="connsiteX6" fmla="*/ 589 w 10238"/>
                    <a:gd name="connsiteY6" fmla="*/ 3595 h 12587"/>
                    <a:gd name="connsiteX7" fmla="*/ 1904 w 10238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505 w 10237"/>
                    <a:gd name="connsiteY1" fmla="*/ 9507 h 12587"/>
                    <a:gd name="connsiteX2" fmla="*/ 9623 w 10237"/>
                    <a:gd name="connsiteY2" fmla="*/ 6996 h 12587"/>
                    <a:gd name="connsiteX3" fmla="*/ 10189 w 10237"/>
                    <a:gd name="connsiteY3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7 w 10237"/>
                    <a:gd name="connsiteY5" fmla="*/ 8104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19 w 10252"/>
                    <a:gd name="connsiteY0" fmla="*/ 2439 h 12587"/>
                    <a:gd name="connsiteX1" fmla="*/ 8585 w 10252"/>
                    <a:gd name="connsiteY1" fmla="*/ 2439 h 12587"/>
                    <a:gd name="connsiteX2" fmla="*/ 10252 w 10252"/>
                    <a:gd name="connsiteY2" fmla="*/ 7439 h 12587"/>
                    <a:gd name="connsiteX3" fmla="*/ 8585 w 10252"/>
                    <a:gd name="connsiteY3" fmla="*/ 12439 h 12587"/>
                    <a:gd name="connsiteX4" fmla="*/ 1919 w 10252"/>
                    <a:gd name="connsiteY4" fmla="*/ 12439 h 12587"/>
                    <a:gd name="connsiteX5" fmla="*/ 252 w 10252"/>
                    <a:gd name="connsiteY5" fmla="*/ 7439 h 12587"/>
                    <a:gd name="connsiteX6" fmla="*/ 1919 w 10252"/>
                    <a:gd name="connsiteY6" fmla="*/ 2439 h 12587"/>
                    <a:gd name="connsiteX0" fmla="*/ 8585 w 10252"/>
                    <a:gd name="connsiteY0" fmla="*/ 12439 h 12587"/>
                    <a:gd name="connsiteX1" fmla="*/ 9032 w 10252"/>
                    <a:gd name="connsiteY1" fmla="*/ 12093 h 12587"/>
                    <a:gd name="connsiteX2" fmla="*/ 9520 w 10252"/>
                    <a:gd name="connsiteY2" fmla="*/ 9507 h 12587"/>
                    <a:gd name="connsiteX3" fmla="*/ 9638 w 10252"/>
                    <a:gd name="connsiteY3" fmla="*/ 6996 h 12587"/>
                    <a:gd name="connsiteX4" fmla="*/ 10204 w 10252"/>
                    <a:gd name="connsiteY4" fmla="*/ 7463 h 12587"/>
                    <a:gd name="connsiteX0" fmla="*/ 1919 w 10252"/>
                    <a:gd name="connsiteY0" fmla="*/ 2439 h 12587"/>
                    <a:gd name="connsiteX1" fmla="*/ 8758 w 10252"/>
                    <a:gd name="connsiteY1" fmla="*/ 0 h 12587"/>
                    <a:gd name="connsiteX2" fmla="*/ 10252 w 10252"/>
                    <a:gd name="connsiteY2" fmla="*/ 7439 h 12587"/>
                    <a:gd name="connsiteX3" fmla="*/ 8648 w 10252"/>
                    <a:gd name="connsiteY3" fmla="*/ 12513 h 12587"/>
                    <a:gd name="connsiteX4" fmla="*/ 1211 w 10252"/>
                    <a:gd name="connsiteY4" fmla="*/ 12587 h 12587"/>
                    <a:gd name="connsiteX5" fmla="*/ 16 w 10252"/>
                    <a:gd name="connsiteY5" fmla="*/ 8030 h 12587"/>
                    <a:gd name="connsiteX6" fmla="*/ 604 w 10252"/>
                    <a:gd name="connsiteY6" fmla="*/ 3595 h 12587"/>
                    <a:gd name="connsiteX7" fmla="*/ 1919 w 10252"/>
                    <a:gd name="connsiteY7" fmla="*/ 2439 h 12587"/>
                    <a:gd name="connsiteX0" fmla="*/ 1904 w 10237"/>
                    <a:gd name="connsiteY0" fmla="*/ 2439 h 12587"/>
                    <a:gd name="connsiteX1" fmla="*/ 8570 w 10237"/>
                    <a:gd name="connsiteY1" fmla="*/ 2439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 w 10237"/>
                    <a:gd name="connsiteY5" fmla="*/ 8030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04 w 10237"/>
                    <a:gd name="connsiteY0" fmla="*/ 2439 h 12587"/>
                    <a:gd name="connsiteX1" fmla="*/ 8664 w 10237"/>
                    <a:gd name="connsiteY1" fmla="*/ 132 h 12587"/>
                    <a:gd name="connsiteX2" fmla="*/ 10237 w 10237"/>
                    <a:gd name="connsiteY2" fmla="*/ 7439 h 12587"/>
                    <a:gd name="connsiteX3" fmla="*/ 8570 w 10237"/>
                    <a:gd name="connsiteY3" fmla="*/ 12439 h 12587"/>
                    <a:gd name="connsiteX4" fmla="*/ 1904 w 10237"/>
                    <a:gd name="connsiteY4" fmla="*/ 12439 h 12587"/>
                    <a:gd name="connsiteX5" fmla="*/ 237 w 10237"/>
                    <a:gd name="connsiteY5" fmla="*/ 7439 h 12587"/>
                    <a:gd name="connsiteX6" fmla="*/ 1904 w 10237"/>
                    <a:gd name="connsiteY6" fmla="*/ 2439 h 12587"/>
                    <a:gd name="connsiteX0" fmla="*/ 8570 w 10237"/>
                    <a:gd name="connsiteY0" fmla="*/ 12439 h 12587"/>
                    <a:gd name="connsiteX1" fmla="*/ 9017 w 10237"/>
                    <a:gd name="connsiteY1" fmla="*/ 12093 h 12587"/>
                    <a:gd name="connsiteX2" fmla="*/ 9505 w 10237"/>
                    <a:gd name="connsiteY2" fmla="*/ 9507 h 12587"/>
                    <a:gd name="connsiteX3" fmla="*/ 9623 w 10237"/>
                    <a:gd name="connsiteY3" fmla="*/ 6996 h 12587"/>
                    <a:gd name="connsiteX4" fmla="*/ 10189 w 10237"/>
                    <a:gd name="connsiteY4" fmla="*/ 7463 h 12587"/>
                    <a:gd name="connsiteX0" fmla="*/ 1904 w 10237"/>
                    <a:gd name="connsiteY0" fmla="*/ 2439 h 12587"/>
                    <a:gd name="connsiteX1" fmla="*/ 8743 w 10237"/>
                    <a:gd name="connsiteY1" fmla="*/ 0 h 12587"/>
                    <a:gd name="connsiteX2" fmla="*/ 10237 w 10237"/>
                    <a:gd name="connsiteY2" fmla="*/ 7439 h 12587"/>
                    <a:gd name="connsiteX3" fmla="*/ 8633 w 10237"/>
                    <a:gd name="connsiteY3" fmla="*/ 12513 h 12587"/>
                    <a:gd name="connsiteX4" fmla="*/ 1196 w 10237"/>
                    <a:gd name="connsiteY4" fmla="*/ 12587 h 12587"/>
                    <a:gd name="connsiteX5" fmla="*/ 1 w 10237"/>
                    <a:gd name="connsiteY5" fmla="*/ 8030 h 12587"/>
                    <a:gd name="connsiteX6" fmla="*/ 589 w 10237"/>
                    <a:gd name="connsiteY6" fmla="*/ 3595 h 12587"/>
                    <a:gd name="connsiteX7" fmla="*/ 1904 w 10237"/>
                    <a:gd name="connsiteY7" fmla="*/ 2439 h 12587"/>
                    <a:gd name="connsiteX0" fmla="*/ 1919 w 10252"/>
                    <a:gd name="connsiteY0" fmla="*/ 2439 h 12587"/>
                    <a:gd name="connsiteX1" fmla="*/ 8679 w 10252"/>
                    <a:gd name="connsiteY1" fmla="*/ 132 h 12587"/>
                    <a:gd name="connsiteX2" fmla="*/ 10252 w 10252"/>
                    <a:gd name="connsiteY2" fmla="*/ 7439 h 12587"/>
                    <a:gd name="connsiteX3" fmla="*/ 8585 w 10252"/>
                    <a:gd name="connsiteY3" fmla="*/ 12439 h 12587"/>
                    <a:gd name="connsiteX4" fmla="*/ 1919 w 10252"/>
                    <a:gd name="connsiteY4" fmla="*/ 12439 h 12587"/>
                    <a:gd name="connsiteX5" fmla="*/ 0 w 10252"/>
                    <a:gd name="connsiteY5" fmla="*/ 7509 h 12587"/>
                    <a:gd name="connsiteX6" fmla="*/ 1919 w 10252"/>
                    <a:gd name="connsiteY6" fmla="*/ 2439 h 12587"/>
                    <a:gd name="connsiteX0" fmla="*/ 8585 w 10252"/>
                    <a:gd name="connsiteY0" fmla="*/ 12439 h 12587"/>
                    <a:gd name="connsiteX1" fmla="*/ 9032 w 10252"/>
                    <a:gd name="connsiteY1" fmla="*/ 12093 h 12587"/>
                    <a:gd name="connsiteX2" fmla="*/ 9520 w 10252"/>
                    <a:gd name="connsiteY2" fmla="*/ 9507 h 12587"/>
                    <a:gd name="connsiteX3" fmla="*/ 9638 w 10252"/>
                    <a:gd name="connsiteY3" fmla="*/ 6996 h 12587"/>
                    <a:gd name="connsiteX4" fmla="*/ 10204 w 10252"/>
                    <a:gd name="connsiteY4" fmla="*/ 7463 h 12587"/>
                    <a:gd name="connsiteX0" fmla="*/ 1919 w 10252"/>
                    <a:gd name="connsiteY0" fmla="*/ 2439 h 12587"/>
                    <a:gd name="connsiteX1" fmla="*/ 8758 w 10252"/>
                    <a:gd name="connsiteY1" fmla="*/ 0 h 12587"/>
                    <a:gd name="connsiteX2" fmla="*/ 10252 w 10252"/>
                    <a:gd name="connsiteY2" fmla="*/ 7439 h 12587"/>
                    <a:gd name="connsiteX3" fmla="*/ 8648 w 10252"/>
                    <a:gd name="connsiteY3" fmla="*/ 12513 h 12587"/>
                    <a:gd name="connsiteX4" fmla="*/ 1211 w 10252"/>
                    <a:gd name="connsiteY4" fmla="*/ 12587 h 12587"/>
                    <a:gd name="connsiteX5" fmla="*/ 16 w 10252"/>
                    <a:gd name="connsiteY5" fmla="*/ 8030 h 12587"/>
                    <a:gd name="connsiteX6" fmla="*/ 604 w 10252"/>
                    <a:gd name="connsiteY6" fmla="*/ 3595 h 12587"/>
                    <a:gd name="connsiteX7" fmla="*/ 1919 w 10252"/>
                    <a:gd name="connsiteY7" fmla="*/ 2439 h 12587"/>
                    <a:gd name="connsiteX0" fmla="*/ 1979 w 10312"/>
                    <a:gd name="connsiteY0" fmla="*/ 2439 h 12587"/>
                    <a:gd name="connsiteX1" fmla="*/ 8739 w 10312"/>
                    <a:gd name="connsiteY1" fmla="*/ 132 h 12587"/>
                    <a:gd name="connsiteX2" fmla="*/ 10312 w 10312"/>
                    <a:gd name="connsiteY2" fmla="*/ 7439 h 12587"/>
                    <a:gd name="connsiteX3" fmla="*/ 8645 w 10312"/>
                    <a:gd name="connsiteY3" fmla="*/ 12439 h 12587"/>
                    <a:gd name="connsiteX4" fmla="*/ 1979 w 10312"/>
                    <a:gd name="connsiteY4" fmla="*/ 12439 h 12587"/>
                    <a:gd name="connsiteX5" fmla="*/ 60 w 10312"/>
                    <a:gd name="connsiteY5" fmla="*/ 7509 h 12587"/>
                    <a:gd name="connsiteX6" fmla="*/ 620 w 10312"/>
                    <a:gd name="connsiteY6" fmla="*/ 3471 h 12587"/>
                    <a:gd name="connsiteX7" fmla="*/ 1979 w 10312"/>
                    <a:gd name="connsiteY7" fmla="*/ 2439 h 12587"/>
                    <a:gd name="connsiteX0" fmla="*/ 8645 w 10312"/>
                    <a:gd name="connsiteY0" fmla="*/ 12439 h 12587"/>
                    <a:gd name="connsiteX1" fmla="*/ 9092 w 10312"/>
                    <a:gd name="connsiteY1" fmla="*/ 12093 h 12587"/>
                    <a:gd name="connsiteX2" fmla="*/ 9580 w 10312"/>
                    <a:gd name="connsiteY2" fmla="*/ 9507 h 12587"/>
                    <a:gd name="connsiteX3" fmla="*/ 9698 w 10312"/>
                    <a:gd name="connsiteY3" fmla="*/ 6996 h 12587"/>
                    <a:gd name="connsiteX4" fmla="*/ 10264 w 10312"/>
                    <a:gd name="connsiteY4" fmla="*/ 7463 h 12587"/>
                    <a:gd name="connsiteX0" fmla="*/ 1979 w 10312"/>
                    <a:gd name="connsiteY0" fmla="*/ 2439 h 12587"/>
                    <a:gd name="connsiteX1" fmla="*/ 8818 w 10312"/>
                    <a:gd name="connsiteY1" fmla="*/ 0 h 12587"/>
                    <a:gd name="connsiteX2" fmla="*/ 10312 w 10312"/>
                    <a:gd name="connsiteY2" fmla="*/ 7439 h 12587"/>
                    <a:gd name="connsiteX3" fmla="*/ 8708 w 10312"/>
                    <a:gd name="connsiteY3" fmla="*/ 12513 h 12587"/>
                    <a:gd name="connsiteX4" fmla="*/ 1271 w 10312"/>
                    <a:gd name="connsiteY4" fmla="*/ 12587 h 12587"/>
                    <a:gd name="connsiteX5" fmla="*/ 76 w 10312"/>
                    <a:gd name="connsiteY5" fmla="*/ 8030 h 12587"/>
                    <a:gd name="connsiteX6" fmla="*/ 664 w 10312"/>
                    <a:gd name="connsiteY6" fmla="*/ 3595 h 12587"/>
                    <a:gd name="connsiteX7" fmla="*/ 1979 w 10312"/>
                    <a:gd name="connsiteY7" fmla="*/ 2439 h 12587"/>
                    <a:gd name="connsiteX0" fmla="*/ 1921 w 10254"/>
                    <a:gd name="connsiteY0" fmla="*/ 2439 h 12587"/>
                    <a:gd name="connsiteX1" fmla="*/ 8681 w 10254"/>
                    <a:gd name="connsiteY1" fmla="*/ 132 h 12587"/>
                    <a:gd name="connsiteX2" fmla="*/ 10254 w 10254"/>
                    <a:gd name="connsiteY2" fmla="*/ 7439 h 12587"/>
                    <a:gd name="connsiteX3" fmla="*/ 8587 w 10254"/>
                    <a:gd name="connsiteY3" fmla="*/ 12439 h 12587"/>
                    <a:gd name="connsiteX4" fmla="*/ 1921 w 10254"/>
                    <a:gd name="connsiteY4" fmla="*/ 12439 h 12587"/>
                    <a:gd name="connsiteX5" fmla="*/ 451 w 10254"/>
                    <a:gd name="connsiteY5" fmla="*/ 11371 h 12587"/>
                    <a:gd name="connsiteX6" fmla="*/ 2 w 10254"/>
                    <a:gd name="connsiteY6" fmla="*/ 7509 h 12587"/>
                    <a:gd name="connsiteX7" fmla="*/ 562 w 10254"/>
                    <a:gd name="connsiteY7" fmla="*/ 3471 h 12587"/>
                    <a:gd name="connsiteX8" fmla="*/ 1921 w 10254"/>
                    <a:gd name="connsiteY8" fmla="*/ 2439 h 12587"/>
                    <a:gd name="connsiteX0" fmla="*/ 8587 w 10254"/>
                    <a:gd name="connsiteY0" fmla="*/ 12439 h 12587"/>
                    <a:gd name="connsiteX1" fmla="*/ 9034 w 10254"/>
                    <a:gd name="connsiteY1" fmla="*/ 12093 h 12587"/>
                    <a:gd name="connsiteX2" fmla="*/ 9522 w 10254"/>
                    <a:gd name="connsiteY2" fmla="*/ 9507 h 12587"/>
                    <a:gd name="connsiteX3" fmla="*/ 9640 w 10254"/>
                    <a:gd name="connsiteY3" fmla="*/ 6996 h 12587"/>
                    <a:gd name="connsiteX4" fmla="*/ 10206 w 10254"/>
                    <a:gd name="connsiteY4" fmla="*/ 7463 h 12587"/>
                    <a:gd name="connsiteX0" fmla="*/ 1921 w 10254"/>
                    <a:gd name="connsiteY0" fmla="*/ 2439 h 12587"/>
                    <a:gd name="connsiteX1" fmla="*/ 8760 w 10254"/>
                    <a:gd name="connsiteY1" fmla="*/ 0 h 12587"/>
                    <a:gd name="connsiteX2" fmla="*/ 10254 w 10254"/>
                    <a:gd name="connsiteY2" fmla="*/ 7439 h 12587"/>
                    <a:gd name="connsiteX3" fmla="*/ 8650 w 10254"/>
                    <a:gd name="connsiteY3" fmla="*/ 12513 h 12587"/>
                    <a:gd name="connsiteX4" fmla="*/ 1213 w 10254"/>
                    <a:gd name="connsiteY4" fmla="*/ 12587 h 12587"/>
                    <a:gd name="connsiteX5" fmla="*/ 18 w 10254"/>
                    <a:gd name="connsiteY5" fmla="*/ 8030 h 12587"/>
                    <a:gd name="connsiteX6" fmla="*/ 606 w 10254"/>
                    <a:gd name="connsiteY6" fmla="*/ 3595 h 12587"/>
                    <a:gd name="connsiteX7" fmla="*/ 1921 w 10254"/>
                    <a:gd name="connsiteY7" fmla="*/ 2439 h 125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254" h="12587" stroke="0" extrusionOk="0">
                      <a:moveTo>
                        <a:pt x="1921" y="2439"/>
                      </a:moveTo>
                      <a:lnTo>
                        <a:pt x="8681" y="132"/>
                      </a:lnTo>
                      <a:cubicBezTo>
                        <a:pt x="9602" y="132"/>
                        <a:pt x="10270" y="5388"/>
                        <a:pt x="10254" y="7439"/>
                      </a:cubicBezTo>
                      <a:cubicBezTo>
                        <a:pt x="10238" y="9490"/>
                        <a:pt x="9508" y="12439"/>
                        <a:pt x="8587" y="12439"/>
                      </a:cubicBezTo>
                      <a:lnTo>
                        <a:pt x="1921" y="12439"/>
                      </a:lnTo>
                      <a:cubicBezTo>
                        <a:pt x="594" y="12063"/>
                        <a:pt x="771" y="12193"/>
                        <a:pt x="451" y="11371"/>
                      </a:cubicBezTo>
                      <a:cubicBezTo>
                        <a:pt x="131" y="10549"/>
                        <a:pt x="-16" y="8826"/>
                        <a:pt x="2" y="7509"/>
                      </a:cubicBezTo>
                      <a:cubicBezTo>
                        <a:pt x="21" y="6192"/>
                        <a:pt x="242" y="4316"/>
                        <a:pt x="562" y="3471"/>
                      </a:cubicBezTo>
                      <a:cubicBezTo>
                        <a:pt x="882" y="2626"/>
                        <a:pt x="602" y="3019"/>
                        <a:pt x="1921" y="2439"/>
                      </a:cubicBezTo>
                      <a:close/>
                    </a:path>
                    <a:path w="10254" h="12587" fill="none" extrusionOk="0">
                      <a:moveTo>
                        <a:pt x="8587" y="12439"/>
                      </a:moveTo>
                      <a:cubicBezTo>
                        <a:pt x="8609" y="12406"/>
                        <a:pt x="8878" y="12582"/>
                        <a:pt x="9034" y="12093"/>
                      </a:cubicBezTo>
                      <a:cubicBezTo>
                        <a:pt x="9379" y="11604"/>
                        <a:pt x="9369" y="10381"/>
                        <a:pt x="9522" y="9507"/>
                      </a:cubicBezTo>
                      <a:cubicBezTo>
                        <a:pt x="9698" y="8600"/>
                        <a:pt x="9358" y="7669"/>
                        <a:pt x="9640" y="6996"/>
                      </a:cubicBezTo>
                      <a:cubicBezTo>
                        <a:pt x="9640" y="4235"/>
                        <a:pt x="9285" y="7463"/>
                        <a:pt x="10206" y="7463"/>
                      </a:cubicBezTo>
                    </a:path>
                    <a:path w="10254" h="12587" fill="none">
                      <a:moveTo>
                        <a:pt x="1921" y="2439"/>
                      </a:moveTo>
                      <a:lnTo>
                        <a:pt x="8760" y="0"/>
                      </a:lnTo>
                      <a:cubicBezTo>
                        <a:pt x="9681" y="0"/>
                        <a:pt x="10272" y="5354"/>
                        <a:pt x="10254" y="7439"/>
                      </a:cubicBezTo>
                      <a:cubicBezTo>
                        <a:pt x="10236" y="9524"/>
                        <a:pt x="9571" y="12513"/>
                        <a:pt x="8650" y="12513"/>
                      </a:cubicBezTo>
                      <a:lnTo>
                        <a:pt x="1213" y="12587"/>
                      </a:lnTo>
                      <a:cubicBezTo>
                        <a:pt x="292" y="12587"/>
                        <a:pt x="9" y="9972"/>
                        <a:pt x="18" y="8030"/>
                      </a:cubicBezTo>
                      <a:cubicBezTo>
                        <a:pt x="27" y="6088"/>
                        <a:pt x="302" y="4514"/>
                        <a:pt x="606" y="3595"/>
                      </a:cubicBezTo>
                      <a:cubicBezTo>
                        <a:pt x="910" y="2676"/>
                        <a:pt x="772" y="2841"/>
                        <a:pt x="1921" y="243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9" name="正方形/長方形 32"/>
                <p:cNvSpPr/>
                <p:nvPr/>
              </p:nvSpPr>
              <p:spPr>
                <a:xfrm>
                  <a:off x="2622155" y="3078219"/>
                  <a:ext cx="359627" cy="713034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720080">
                      <a:moveTo>
                        <a:pt x="0" y="0"/>
                      </a:moveTo>
                      <a:lnTo>
                        <a:pt x="360040" y="0"/>
                      </a:lnTo>
                      <a:lnTo>
                        <a:pt x="360040" y="720080"/>
                      </a:lnTo>
                      <a:lnTo>
                        <a:pt x="0" y="6629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0" name="フローチャート: 処理 399"/>
                <p:cNvSpPr/>
                <p:nvPr/>
              </p:nvSpPr>
              <p:spPr>
                <a:xfrm>
                  <a:off x="2329956" y="2906107"/>
                  <a:ext cx="314674" cy="49175"/>
                </a:xfrm>
                <a:prstGeom prst="flowChartProcess">
                  <a:avLst/>
                </a:prstGeom>
                <a:solidFill>
                  <a:schemeClr val="bg1">
                    <a:lumMod val="8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1" name="フローチャート: 処理 400"/>
                <p:cNvSpPr/>
                <p:nvPr/>
              </p:nvSpPr>
              <p:spPr>
                <a:xfrm>
                  <a:off x="4540165" y="2955282"/>
                  <a:ext cx="262226" cy="36877"/>
                </a:xfrm>
                <a:prstGeom prst="flowChartProcess">
                  <a:avLst/>
                </a:prstGeom>
                <a:solidFill>
                  <a:schemeClr val="bg1">
                    <a:lumMod val="8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2" name="円/楕円 49"/>
                <p:cNvSpPr/>
                <p:nvPr/>
              </p:nvSpPr>
              <p:spPr>
                <a:xfrm>
                  <a:off x="2749520" y="2684820"/>
                  <a:ext cx="37464" cy="6146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3" name="円/楕円 24"/>
                <p:cNvSpPr/>
                <p:nvPr/>
              </p:nvSpPr>
              <p:spPr>
                <a:xfrm>
                  <a:off x="2749520" y="2733995"/>
                  <a:ext cx="59938" cy="110639"/>
                </a:xfrm>
                <a:custGeom>
                  <a:avLst/>
                  <a:gdLst>
                    <a:gd name="connsiteX0" fmla="*/ 0 w 60911"/>
                    <a:gd name="connsiteY0" fmla="*/ 51992 h 103983"/>
                    <a:gd name="connsiteX1" fmla="*/ 30456 w 60911"/>
                    <a:gd name="connsiteY1" fmla="*/ 0 h 103983"/>
                    <a:gd name="connsiteX2" fmla="*/ 60912 w 60911"/>
                    <a:gd name="connsiteY2" fmla="*/ 51992 h 103983"/>
                    <a:gd name="connsiteX3" fmla="*/ 30456 w 60911"/>
                    <a:gd name="connsiteY3" fmla="*/ 103984 h 103983"/>
                    <a:gd name="connsiteX4" fmla="*/ 0 w 60911"/>
                    <a:gd name="connsiteY4" fmla="*/ 51992 h 103983"/>
                    <a:gd name="connsiteX0" fmla="*/ 0 w 64455"/>
                    <a:gd name="connsiteY0" fmla="*/ 51992 h 109247"/>
                    <a:gd name="connsiteX1" fmla="*/ 30456 w 64455"/>
                    <a:gd name="connsiteY1" fmla="*/ 0 h 109247"/>
                    <a:gd name="connsiteX2" fmla="*/ 60912 w 64455"/>
                    <a:gd name="connsiteY2" fmla="*/ 51992 h 109247"/>
                    <a:gd name="connsiteX3" fmla="*/ 61388 w 64455"/>
                    <a:gd name="connsiteY3" fmla="*/ 101601 h 109247"/>
                    <a:gd name="connsiteX4" fmla="*/ 30456 w 64455"/>
                    <a:gd name="connsiteY4" fmla="*/ 103984 h 109247"/>
                    <a:gd name="connsiteX5" fmla="*/ 0 w 64455"/>
                    <a:gd name="connsiteY5" fmla="*/ 51992 h 109247"/>
                    <a:gd name="connsiteX0" fmla="*/ 1357 w 65812"/>
                    <a:gd name="connsiteY0" fmla="*/ 51992 h 107924"/>
                    <a:gd name="connsiteX1" fmla="*/ 31813 w 65812"/>
                    <a:gd name="connsiteY1" fmla="*/ 0 h 107924"/>
                    <a:gd name="connsiteX2" fmla="*/ 62269 w 65812"/>
                    <a:gd name="connsiteY2" fmla="*/ 51992 h 107924"/>
                    <a:gd name="connsiteX3" fmla="*/ 62745 w 65812"/>
                    <a:gd name="connsiteY3" fmla="*/ 101601 h 107924"/>
                    <a:gd name="connsiteX4" fmla="*/ 31813 w 65812"/>
                    <a:gd name="connsiteY4" fmla="*/ 103984 h 107924"/>
                    <a:gd name="connsiteX5" fmla="*/ 7977 w 65812"/>
                    <a:gd name="connsiteY5" fmla="*/ 103983 h 107924"/>
                    <a:gd name="connsiteX6" fmla="*/ 1357 w 65812"/>
                    <a:gd name="connsiteY6" fmla="*/ 51992 h 107924"/>
                    <a:gd name="connsiteX0" fmla="*/ 222 w 64677"/>
                    <a:gd name="connsiteY0" fmla="*/ 53207 h 109139"/>
                    <a:gd name="connsiteX1" fmla="*/ 4460 w 64677"/>
                    <a:gd name="connsiteY1" fmla="*/ 19473 h 109139"/>
                    <a:gd name="connsiteX2" fmla="*/ 30678 w 64677"/>
                    <a:gd name="connsiteY2" fmla="*/ 1215 h 109139"/>
                    <a:gd name="connsiteX3" fmla="*/ 61134 w 64677"/>
                    <a:gd name="connsiteY3" fmla="*/ 53207 h 109139"/>
                    <a:gd name="connsiteX4" fmla="*/ 61610 w 64677"/>
                    <a:gd name="connsiteY4" fmla="*/ 102816 h 109139"/>
                    <a:gd name="connsiteX5" fmla="*/ 30678 w 64677"/>
                    <a:gd name="connsiteY5" fmla="*/ 105199 h 109139"/>
                    <a:gd name="connsiteX6" fmla="*/ 6842 w 64677"/>
                    <a:gd name="connsiteY6" fmla="*/ 105198 h 109139"/>
                    <a:gd name="connsiteX7" fmla="*/ 222 w 64677"/>
                    <a:gd name="connsiteY7" fmla="*/ 53207 h 109139"/>
                    <a:gd name="connsiteX0" fmla="*/ 222 w 64321"/>
                    <a:gd name="connsiteY0" fmla="*/ 52004 h 107936"/>
                    <a:gd name="connsiteX1" fmla="*/ 4460 w 64321"/>
                    <a:gd name="connsiteY1" fmla="*/ 18270 h 107936"/>
                    <a:gd name="connsiteX2" fmla="*/ 30678 w 64321"/>
                    <a:gd name="connsiteY2" fmla="*/ 12 h 107936"/>
                    <a:gd name="connsiteX3" fmla="*/ 56848 w 64321"/>
                    <a:gd name="connsiteY3" fmla="*/ 20652 h 107936"/>
                    <a:gd name="connsiteX4" fmla="*/ 61134 w 64321"/>
                    <a:gd name="connsiteY4" fmla="*/ 52004 h 107936"/>
                    <a:gd name="connsiteX5" fmla="*/ 61610 w 64321"/>
                    <a:gd name="connsiteY5" fmla="*/ 101613 h 107936"/>
                    <a:gd name="connsiteX6" fmla="*/ 30678 w 64321"/>
                    <a:gd name="connsiteY6" fmla="*/ 103996 h 107936"/>
                    <a:gd name="connsiteX7" fmla="*/ 6842 w 64321"/>
                    <a:gd name="connsiteY7" fmla="*/ 103995 h 107936"/>
                    <a:gd name="connsiteX8" fmla="*/ 222 w 64321"/>
                    <a:gd name="connsiteY8" fmla="*/ 52004 h 107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4321" h="107936">
                      <a:moveTo>
                        <a:pt x="222" y="52004"/>
                      </a:moveTo>
                      <a:cubicBezTo>
                        <a:pt x="-175" y="37717"/>
                        <a:pt x="-616" y="26935"/>
                        <a:pt x="4460" y="18270"/>
                      </a:cubicBezTo>
                      <a:cubicBezTo>
                        <a:pt x="9536" y="9605"/>
                        <a:pt x="21947" y="-385"/>
                        <a:pt x="30678" y="12"/>
                      </a:cubicBezTo>
                      <a:cubicBezTo>
                        <a:pt x="39409" y="409"/>
                        <a:pt x="51772" y="11987"/>
                        <a:pt x="56848" y="20652"/>
                      </a:cubicBezTo>
                      <a:cubicBezTo>
                        <a:pt x="61924" y="29317"/>
                        <a:pt x="58753" y="38511"/>
                        <a:pt x="61134" y="52004"/>
                      </a:cubicBezTo>
                      <a:cubicBezTo>
                        <a:pt x="63515" y="65497"/>
                        <a:pt x="66686" y="92948"/>
                        <a:pt x="61610" y="101613"/>
                      </a:cubicBezTo>
                      <a:cubicBezTo>
                        <a:pt x="56534" y="110278"/>
                        <a:pt x="39806" y="103599"/>
                        <a:pt x="30678" y="103996"/>
                      </a:cubicBezTo>
                      <a:cubicBezTo>
                        <a:pt x="21550" y="104393"/>
                        <a:pt x="11918" y="112660"/>
                        <a:pt x="6842" y="103995"/>
                      </a:cubicBezTo>
                      <a:cubicBezTo>
                        <a:pt x="1766" y="95330"/>
                        <a:pt x="619" y="66291"/>
                        <a:pt x="222" y="52004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4" name="円/楕円 51"/>
                <p:cNvSpPr/>
                <p:nvPr/>
              </p:nvSpPr>
              <p:spPr>
                <a:xfrm>
                  <a:off x="2839427" y="2697110"/>
                  <a:ext cx="59938" cy="61472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5" name="円/楕円 24"/>
                <p:cNvSpPr/>
                <p:nvPr/>
              </p:nvSpPr>
              <p:spPr>
                <a:xfrm>
                  <a:off x="2839427" y="2733995"/>
                  <a:ext cx="59938" cy="110639"/>
                </a:xfrm>
                <a:custGeom>
                  <a:avLst/>
                  <a:gdLst>
                    <a:gd name="connsiteX0" fmla="*/ 0 w 60911"/>
                    <a:gd name="connsiteY0" fmla="*/ 51992 h 103983"/>
                    <a:gd name="connsiteX1" fmla="*/ 30456 w 60911"/>
                    <a:gd name="connsiteY1" fmla="*/ 0 h 103983"/>
                    <a:gd name="connsiteX2" fmla="*/ 60912 w 60911"/>
                    <a:gd name="connsiteY2" fmla="*/ 51992 h 103983"/>
                    <a:gd name="connsiteX3" fmla="*/ 30456 w 60911"/>
                    <a:gd name="connsiteY3" fmla="*/ 103984 h 103983"/>
                    <a:gd name="connsiteX4" fmla="*/ 0 w 60911"/>
                    <a:gd name="connsiteY4" fmla="*/ 51992 h 103983"/>
                    <a:gd name="connsiteX0" fmla="*/ 0 w 64455"/>
                    <a:gd name="connsiteY0" fmla="*/ 51992 h 109247"/>
                    <a:gd name="connsiteX1" fmla="*/ 30456 w 64455"/>
                    <a:gd name="connsiteY1" fmla="*/ 0 h 109247"/>
                    <a:gd name="connsiteX2" fmla="*/ 60912 w 64455"/>
                    <a:gd name="connsiteY2" fmla="*/ 51992 h 109247"/>
                    <a:gd name="connsiteX3" fmla="*/ 61388 w 64455"/>
                    <a:gd name="connsiteY3" fmla="*/ 101601 h 109247"/>
                    <a:gd name="connsiteX4" fmla="*/ 30456 w 64455"/>
                    <a:gd name="connsiteY4" fmla="*/ 103984 h 109247"/>
                    <a:gd name="connsiteX5" fmla="*/ 0 w 64455"/>
                    <a:gd name="connsiteY5" fmla="*/ 51992 h 109247"/>
                    <a:gd name="connsiteX0" fmla="*/ 1357 w 65812"/>
                    <a:gd name="connsiteY0" fmla="*/ 51992 h 107924"/>
                    <a:gd name="connsiteX1" fmla="*/ 31813 w 65812"/>
                    <a:gd name="connsiteY1" fmla="*/ 0 h 107924"/>
                    <a:gd name="connsiteX2" fmla="*/ 62269 w 65812"/>
                    <a:gd name="connsiteY2" fmla="*/ 51992 h 107924"/>
                    <a:gd name="connsiteX3" fmla="*/ 62745 w 65812"/>
                    <a:gd name="connsiteY3" fmla="*/ 101601 h 107924"/>
                    <a:gd name="connsiteX4" fmla="*/ 31813 w 65812"/>
                    <a:gd name="connsiteY4" fmla="*/ 103984 h 107924"/>
                    <a:gd name="connsiteX5" fmla="*/ 7977 w 65812"/>
                    <a:gd name="connsiteY5" fmla="*/ 103983 h 107924"/>
                    <a:gd name="connsiteX6" fmla="*/ 1357 w 65812"/>
                    <a:gd name="connsiteY6" fmla="*/ 51992 h 107924"/>
                    <a:gd name="connsiteX0" fmla="*/ 222 w 64677"/>
                    <a:gd name="connsiteY0" fmla="*/ 53207 h 109139"/>
                    <a:gd name="connsiteX1" fmla="*/ 4460 w 64677"/>
                    <a:gd name="connsiteY1" fmla="*/ 19473 h 109139"/>
                    <a:gd name="connsiteX2" fmla="*/ 30678 w 64677"/>
                    <a:gd name="connsiteY2" fmla="*/ 1215 h 109139"/>
                    <a:gd name="connsiteX3" fmla="*/ 61134 w 64677"/>
                    <a:gd name="connsiteY3" fmla="*/ 53207 h 109139"/>
                    <a:gd name="connsiteX4" fmla="*/ 61610 w 64677"/>
                    <a:gd name="connsiteY4" fmla="*/ 102816 h 109139"/>
                    <a:gd name="connsiteX5" fmla="*/ 30678 w 64677"/>
                    <a:gd name="connsiteY5" fmla="*/ 105199 h 109139"/>
                    <a:gd name="connsiteX6" fmla="*/ 6842 w 64677"/>
                    <a:gd name="connsiteY6" fmla="*/ 105198 h 109139"/>
                    <a:gd name="connsiteX7" fmla="*/ 222 w 64677"/>
                    <a:gd name="connsiteY7" fmla="*/ 53207 h 109139"/>
                    <a:gd name="connsiteX0" fmla="*/ 222 w 64321"/>
                    <a:gd name="connsiteY0" fmla="*/ 52004 h 107936"/>
                    <a:gd name="connsiteX1" fmla="*/ 4460 w 64321"/>
                    <a:gd name="connsiteY1" fmla="*/ 18270 h 107936"/>
                    <a:gd name="connsiteX2" fmla="*/ 30678 w 64321"/>
                    <a:gd name="connsiteY2" fmla="*/ 12 h 107936"/>
                    <a:gd name="connsiteX3" fmla="*/ 56848 w 64321"/>
                    <a:gd name="connsiteY3" fmla="*/ 20652 h 107936"/>
                    <a:gd name="connsiteX4" fmla="*/ 61134 w 64321"/>
                    <a:gd name="connsiteY4" fmla="*/ 52004 h 107936"/>
                    <a:gd name="connsiteX5" fmla="*/ 61610 w 64321"/>
                    <a:gd name="connsiteY5" fmla="*/ 101613 h 107936"/>
                    <a:gd name="connsiteX6" fmla="*/ 30678 w 64321"/>
                    <a:gd name="connsiteY6" fmla="*/ 103996 h 107936"/>
                    <a:gd name="connsiteX7" fmla="*/ 6842 w 64321"/>
                    <a:gd name="connsiteY7" fmla="*/ 103995 h 107936"/>
                    <a:gd name="connsiteX8" fmla="*/ 222 w 64321"/>
                    <a:gd name="connsiteY8" fmla="*/ 52004 h 107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4321" h="107936">
                      <a:moveTo>
                        <a:pt x="222" y="52004"/>
                      </a:moveTo>
                      <a:cubicBezTo>
                        <a:pt x="-175" y="37717"/>
                        <a:pt x="-616" y="26935"/>
                        <a:pt x="4460" y="18270"/>
                      </a:cubicBezTo>
                      <a:cubicBezTo>
                        <a:pt x="9536" y="9605"/>
                        <a:pt x="21947" y="-385"/>
                        <a:pt x="30678" y="12"/>
                      </a:cubicBezTo>
                      <a:cubicBezTo>
                        <a:pt x="39409" y="409"/>
                        <a:pt x="51772" y="11987"/>
                        <a:pt x="56848" y="20652"/>
                      </a:cubicBezTo>
                      <a:cubicBezTo>
                        <a:pt x="61924" y="29317"/>
                        <a:pt x="58753" y="38511"/>
                        <a:pt x="61134" y="52004"/>
                      </a:cubicBezTo>
                      <a:cubicBezTo>
                        <a:pt x="63515" y="65497"/>
                        <a:pt x="66686" y="92948"/>
                        <a:pt x="61610" y="101613"/>
                      </a:cubicBezTo>
                      <a:cubicBezTo>
                        <a:pt x="56534" y="110278"/>
                        <a:pt x="39806" y="103599"/>
                        <a:pt x="30678" y="103996"/>
                      </a:cubicBezTo>
                      <a:cubicBezTo>
                        <a:pt x="21550" y="104393"/>
                        <a:pt x="11918" y="112660"/>
                        <a:pt x="6842" y="103995"/>
                      </a:cubicBezTo>
                      <a:cubicBezTo>
                        <a:pt x="1766" y="95330"/>
                        <a:pt x="619" y="66291"/>
                        <a:pt x="222" y="52004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6" name="円/楕円 53"/>
                <p:cNvSpPr/>
                <p:nvPr/>
              </p:nvSpPr>
              <p:spPr>
                <a:xfrm>
                  <a:off x="2404878" y="2770872"/>
                  <a:ext cx="52448" cy="491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7" name="円/楕円 24"/>
                <p:cNvSpPr/>
                <p:nvPr/>
              </p:nvSpPr>
              <p:spPr>
                <a:xfrm>
                  <a:off x="2397388" y="2807757"/>
                  <a:ext cx="59938" cy="86052"/>
                </a:xfrm>
                <a:custGeom>
                  <a:avLst/>
                  <a:gdLst>
                    <a:gd name="connsiteX0" fmla="*/ 0 w 60911"/>
                    <a:gd name="connsiteY0" fmla="*/ 51992 h 103983"/>
                    <a:gd name="connsiteX1" fmla="*/ 30456 w 60911"/>
                    <a:gd name="connsiteY1" fmla="*/ 0 h 103983"/>
                    <a:gd name="connsiteX2" fmla="*/ 60912 w 60911"/>
                    <a:gd name="connsiteY2" fmla="*/ 51992 h 103983"/>
                    <a:gd name="connsiteX3" fmla="*/ 30456 w 60911"/>
                    <a:gd name="connsiteY3" fmla="*/ 103984 h 103983"/>
                    <a:gd name="connsiteX4" fmla="*/ 0 w 60911"/>
                    <a:gd name="connsiteY4" fmla="*/ 51992 h 103983"/>
                    <a:gd name="connsiteX0" fmla="*/ 0 w 64455"/>
                    <a:gd name="connsiteY0" fmla="*/ 51992 h 109247"/>
                    <a:gd name="connsiteX1" fmla="*/ 30456 w 64455"/>
                    <a:gd name="connsiteY1" fmla="*/ 0 h 109247"/>
                    <a:gd name="connsiteX2" fmla="*/ 60912 w 64455"/>
                    <a:gd name="connsiteY2" fmla="*/ 51992 h 109247"/>
                    <a:gd name="connsiteX3" fmla="*/ 61388 w 64455"/>
                    <a:gd name="connsiteY3" fmla="*/ 101601 h 109247"/>
                    <a:gd name="connsiteX4" fmla="*/ 30456 w 64455"/>
                    <a:gd name="connsiteY4" fmla="*/ 103984 h 109247"/>
                    <a:gd name="connsiteX5" fmla="*/ 0 w 64455"/>
                    <a:gd name="connsiteY5" fmla="*/ 51992 h 109247"/>
                    <a:gd name="connsiteX0" fmla="*/ 1357 w 65812"/>
                    <a:gd name="connsiteY0" fmla="*/ 51992 h 107924"/>
                    <a:gd name="connsiteX1" fmla="*/ 31813 w 65812"/>
                    <a:gd name="connsiteY1" fmla="*/ 0 h 107924"/>
                    <a:gd name="connsiteX2" fmla="*/ 62269 w 65812"/>
                    <a:gd name="connsiteY2" fmla="*/ 51992 h 107924"/>
                    <a:gd name="connsiteX3" fmla="*/ 62745 w 65812"/>
                    <a:gd name="connsiteY3" fmla="*/ 101601 h 107924"/>
                    <a:gd name="connsiteX4" fmla="*/ 31813 w 65812"/>
                    <a:gd name="connsiteY4" fmla="*/ 103984 h 107924"/>
                    <a:gd name="connsiteX5" fmla="*/ 7977 w 65812"/>
                    <a:gd name="connsiteY5" fmla="*/ 103983 h 107924"/>
                    <a:gd name="connsiteX6" fmla="*/ 1357 w 65812"/>
                    <a:gd name="connsiteY6" fmla="*/ 51992 h 107924"/>
                    <a:gd name="connsiteX0" fmla="*/ 222 w 64677"/>
                    <a:gd name="connsiteY0" fmla="*/ 53207 h 109139"/>
                    <a:gd name="connsiteX1" fmla="*/ 4460 w 64677"/>
                    <a:gd name="connsiteY1" fmla="*/ 19473 h 109139"/>
                    <a:gd name="connsiteX2" fmla="*/ 30678 w 64677"/>
                    <a:gd name="connsiteY2" fmla="*/ 1215 h 109139"/>
                    <a:gd name="connsiteX3" fmla="*/ 61134 w 64677"/>
                    <a:gd name="connsiteY3" fmla="*/ 53207 h 109139"/>
                    <a:gd name="connsiteX4" fmla="*/ 61610 w 64677"/>
                    <a:gd name="connsiteY4" fmla="*/ 102816 h 109139"/>
                    <a:gd name="connsiteX5" fmla="*/ 30678 w 64677"/>
                    <a:gd name="connsiteY5" fmla="*/ 105199 h 109139"/>
                    <a:gd name="connsiteX6" fmla="*/ 6842 w 64677"/>
                    <a:gd name="connsiteY6" fmla="*/ 105198 h 109139"/>
                    <a:gd name="connsiteX7" fmla="*/ 222 w 64677"/>
                    <a:gd name="connsiteY7" fmla="*/ 53207 h 109139"/>
                    <a:gd name="connsiteX0" fmla="*/ 222 w 64321"/>
                    <a:gd name="connsiteY0" fmla="*/ 52004 h 107936"/>
                    <a:gd name="connsiteX1" fmla="*/ 4460 w 64321"/>
                    <a:gd name="connsiteY1" fmla="*/ 18270 h 107936"/>
                    <a:gd name="connsiteX2" fmla="*/ 30678 w 64321"/>
                    <a:gd name="connsiteY2" fmla="*/ 12 h 107936"/>
                    <a:gd name="connsiteX3" fmla="*/ 56848 w 64321"/>
                    <a:gd name="connsiteY3" fmla="*/ 20652 h 107936"/>
                    <a:gd name="connsiteX4" fmla="*/ 61134 w 64321"/>
                    <a:gd name="connsiteY4" fmla="*/ 52004 h 107936"/>
                    <a:gd name="connsiteX5" fmla="*/ 61610 w 64321"/>
                    <a:gd name="connsiteY5" fmla="*/ 101613 h 107936"/>
                    <a:gd name="connsiteX6" fmla="*/ 30678 w 64321"/>
                    <a:gd name="connsiteY6" fmla="*/ 103996 h 107936"/>
                    <a:gd name="connsiteX7" fmla="*/ 6842 w 64321"/>
                    <a:gd name="connsiteY7" fmla="*/ 103995 h 107936"/>
                    <a:gd name="connsiteX8" fmla="*/ 222 w 64321"/>
                    <a:gd name="connsiteY8" fmla="*/ 52004 h 107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4321" h="107936">
                      <a:moveTo>
                        <a:pt x="222" y="52004"/>
                      </a:moveTo>
                      <a:cubicBezTo>
                        <a:pt x="-175" y="37717"/>
                        <a:pt x="-616" y="26935"/>
                        <a:pt x="4460" y="18270"/>
                      </a:cubicBezTo>
                      <a:cubicBezTo>
                        <a:pt x="9536" y="9605"/>
                        <a:pt x="21947" y="-385"/>
                        <a:pt x="30678" y="12"/>
                      </a:cubicBezTo>
                      <a:cubicBezTo>
                        <a:pt x="39409" y="409"/>
                        <a:pt x="51772" y="11987"/>
                        <a:pt x="56848" y="20652"/>
                      </a:cubicBezTo>
                      <a:cubicBezTo>
                        <a:pt x="61924" y="29317"/>
                        <a:pt x="58753" y="38511"/>
                        <a:pt x="61134" y="52004"/>
                      </a:cubicBezTo>
                      <a:cubicBezTo>
                        <a:pt x="63515" y="65497"/>
                        <a:pt x="66686" y="92948"/>
                        <a:pt x="61610" y="101613"/>
                      </a:cubicBezTo>
                      <a:cubicBezTo>
                        <a:pt x="56534" y="110278"/>
                        <a:pt x="39806" y="103599"/>
                        <a:pt x="30678" y="103996"/>
                      </a:cubicBezTo>
                      <a:cubicBezTo>
                        <a:pt x="21550" y="104393"/>
                        <a:pt x="11918" y="112660"/>
                        <a:pt x="6842" y="103995"/>
                      </a:cubicBezTo>
                      <a:cubicBezTo>
                        <a:pt x="1766" y="95330"/>
                        <a:pt x="619" y="66291"/>
                        <a:pt x="222" y="52004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8" name="円/楕円 55"/>
                <p:cNvSpPr/>
                <p:nvPr/>
              </p:nvSpPr>
              <p:spPr>
                <a:xfrm>
                  <a:off x="3131626" y="2795460"/>
                  <a:ext cx="52443" cy="49175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9" name="円/楕円 56"/>
                <p:cNvSpPr/>
                <p:nvPr/>
              </p:nvSpPr>
              <p:spPr>
                <a:xfrm>
                  <a:off x="3131626" y="2893809"/>
                  <a:ext cx="52443" cy="36885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0" name="円/楕円 57"/>
                <p:cNvSpPr/>
                <p:nvPr/>
              </p:nvSpPr>
              <p:spPr>
                <a:xfrm>
                  <a:off x="3131626" y="2979869"/>
                  <a:ext cx="52443" cy="368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1" name="正方形/長方形 32"/>
                <p:cNvSpPr/>
                <p:nvPr/>
              </p:nvSpPr>
              <p:spPr>
                <a:xfrm>
                  <a:off x="3506238" y="2820047"/>
                  <a:ext cx="217272" cy="61472"/>
                </a:xfrm>
                <a:custGeom>
                  <a:avLst/>
                  <a:gdLst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720080 h 720080"/>
                    <a:gd name="connsiteX4" fmla="*/ 0 w 360040"/>
                    <a:gd name="connsiteY4" fmla="*/ 0 h 720080"/>
                    <a:gd name="connsiteX0" fmla="*/ 0 w 360040"/>
                    <a:gd name="connsiteY0" fmla="*/ 0 h 720080"/>
                    <a:gd name="connsiteX1" fmla="*/ 360040 w 360040"/>
                    <a:gd name="connsiteY1" fmla="*/ 0 h 720080"/>
                    <a:gd name="connsiteX2" fmla="*/ 360040 w 360040"/>
                    <a:gd name="connsiteY2" fmla="*/ 720080 h 720080"/>
                    <a:gd name="connsiteX3" fmla="*/ 0 w 360040"/>
                    <a:gd name="connsiteY3" fmla="*/ 662930 h 720080"/>
                    <a:gd name="connsiteX4" fmla="*/ 0 w 360040"/>
                    <a:gd name="connsiteY4" fmla="*/ 0 h 720080"/>
                    <a:gd name="connsiteX0" fmla="*/ 0 w 360040"/>
                    <a:gd name="connsiteY0" fmla="*/ 0 h 662931"/>
                    <a:gd name="connsiteX1" fmla="*/ 360040 w 360040"/>
                    <a:gd name="connsiteY1" fmla="*/ 0 h 662931"/>
                    <a:gd name="connsiteX2" fmla="*/ 360040 w 360040"/>
                    <a:gd name="connsiteY2" fmla="*/ 621483 h 662931"/>
                    <a:gd name="connsiteX3" fmla="*/ 0 w 360040"/>
                    <a:gd name="connsiteY3" fmla="*/ 662930 h 662931"/>
                    <a:gd name="connsiteX4" fmla="*/ 0 w 360040"/>
                    <a:gd name="connsiteY4" fmla="*/ 0 h 662931"/>
                    <a:gd name="connsiteX0" fmla="*/ 0 w 360040"/>
                    <a:gd name="connsiteY0" fmla="*/ 0 h 623490"/>
                    <a:gd name="connsiteX1" fmla="*/ 360040 w 360040"/>
                    <a:gd name="connsiteY1" fmla="*/ 0 h 623490"/>
                    <a:gd name="connsiteX2" fmla="*/ 360040 w 360040"/>
                    <a:gd name="connsiteY2" fmla="*/ 621483 h 623490"/>
                    <a:gd name="connsiteX3" fmla="*/ 0 w 360040"/>
                    <a:gd name="connsiteY3" fmla="*/ 623490 h 623490"/>
                    <a:gd name="connsiteX4" fmla="*/ 0 w 360040"/>
                    <a:gd name="connsiteY4" fmla="*/ 0 h 623490"/>
                    <a:gd name="connsiteX0" fmla="*/ 0 w 360040"/>
                    <a:gd name="connsiteY0" fmla="*/ 0 h 623490"/>
                    <a:gd name="connsiteX1" fmla="*/ 357154 w 360040"/>
                    <a:gd name="connsiteY1" fmla="*/ 103527 h 623490"/>
                    <a:gd name="connsiteX2" fmla="*/ 360040 w 360040"/>
                    <a:gd name="connsiteY2" fmla="*/ 621483 h 623490"/>
                    <a:gd name="connsiteX3" fmla="*/ 0 w 360040"/>
                    <a:gd name="connsiteY3" fmla="*/ 623490 h 623490"/>
                    <a:gd name="connsiteX4" fmla="*/ 0 w 360040"/>
                    <a:gd name="connsiteY4" fmla="*/ 0 h 6234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040" h="623490">
                      <a:moveTo>
                        <a:pt x="0" y="0"/>
                      </a:moveTo>
                      <a:lnTo>
                        <a:pt x="357154" y="103527"/>
                      </a:lnTo>
                      <a:lnTo>
                        <a:pt x="360040" y="621483"/>
                      </a:lnTo>
                      <a:lnTo>
                        <a:pt x="0" y="6234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dirty="0">
                    <a:solidFill>
                      <a:prstClr val="white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80" name="フリーフォーム 179"/>
              <p:cNvSpPr/>
              <p:nvPr/>
            </p:nvSpPr>
            <p:spPr bwMode="auto">
              <a:xfrm>
                <a:off x="5886861" y="3877328"/>
                <a:ext cx="245057" cy="151008"/>
              </a:xfrm>
              <a:custGeom>
                <a:avLst/>
                <a:gdLst>
                  <a:gd name="connsiteX0" fmla="*/ 0 w 1607419"/>
                  <a:gd name="connsiteY0" fmla="*/ 0 h 154004"/>
                  <a:gd name="connsiteX1" fmla="*/ 0 w 1607419"/>
                  <a:gd name="connsiteY1" fmla="*/ 154004 h 154004"/>
                  <a:gd name="connsiteX2" fmla="*/ 1607419 w 1607419"/>
                  <a:gd name="connsiteY2" fmla="*/ 154004 h 154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7419" h="154004">
                    <a:moveTo>
                      <a:pt x="0" y="0"/>
                    </a:moveTo>
                    <a:lnTo>
                      <a:pt x="0" y="154004"/>
                    </a:lnTo>
                    <a:lnTo>
                      <a:pt x="1607419" y="154004"/>
                    </a:lnTo>
                  </a:path>
                </a:pathLst>
              </a:cu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1" name="直方体 180"/>
              <p:cNvSpPr/>
              <p:nvPr/>
            </p:nvSpPr>
            <p:spPr>
              <a:xfrm>
                <a:off x="8301814" y="3866542"/>
                <a:ext cx="189491" cy="320894"/>
              </a:xfrm>
              <a:prstGeom prst="cube">
                <a:avLst/>
              </a:prstGeom>
              <a:solidFill>
                <a:srgbClr val="FFCC00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2" name="直方体 181"/>
              <p:cNvSpPr/>
              <p:nvPr/>
            </p:nvSpPr>
            <p:spPr>
              <a:xfrm>
                <a:off x="8447138" y="3866542"/>
                <a:ext cx="188067" cy="320894"/>
              </a:xfrm>
              <a:prstGeom prst="cube">
                <a:avLst/>
              </a:prstGeom>
              <a:solidFill>
                <a:srgbClr val="FFCC00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3" name="下矢印 182"/>
              <p:cNvSpPr/>
              <p:nvPr/>
            </p:nvSpPr>
            <p:spPr bwMode="auto">
              <a:xfrm rot="3360000">
                <a:off x="7927469" y="4200038"/>
                <a:ext cx="188760" cy="309171"/>
              </a:xfrm>
              <a:prstGeom prst="downArrow">
                <a:avLst/>
              </a:prstGeom>
              <a:noFill/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4" name="フリーフォーム 183"/>
              <p:cNvSpPr/>
              <p:nvPr/>
            </p:nvSpPr>
            <p:spPr bwMode="auto">
              <a:xfrm flipV="1">
                <a:off x="7955599" y="4893939"/>
                <a:ext cx="307746" cy="231906"/>
              </a:xfrm>
              <a:custGeom>
                <a:avLst/>
                <a:gdLst>
                  <a:gd name="connsiteX0" fmla="*/ 0 w 375385"/>
                  <a:gd name="connsiteY0" fmla="*/ 279132 h 279132"/>
                  <a:gd name="connsiteX1" fmla="*/ 375385 w 375385"/>
                  <a:gd name="connsiteY1" fmla="*/ 0 h 27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75385" h="279132">
                    <a:moveTo>
                      <a:pt x="0" y="279132"/>
                    </a:moveTo>
                    <a:lnTo>
                      <a:pt x="375385" y="0"/>
                    </a:lnTo>
                  </a:path>
                </a:pathLst>
              </a:custGeom>
              <a:noFill/>
              <a:ln w="38100">
                <a:solidFill>
                  <a:schemeClr val="bg1">
                    <a:lumMod val="6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5159" name="グループ化 1242"/>
              <p:cNvGrpSpPr>
                <a:grpSpLocks/>
              </p:cNvGrpSpPr>
              <p:nvPr/>
            </p:nvGrpSpPr>
            <p:grpSpPr bwMode="auto">
              <a:xfrm>
                <a:off x="6813551" y="3111501"/>
                <a:ext cx="2021204" cy="932766"/>
                <a:chOff x="6748980" y="5486760"/>
                <a:chExt cx="2477385" cy="1143469"/>
              </a:xfrm>
            </p:grpSpPr>
            <p:sp>
              <p:nvSpPr>
                <p:cNvPr id="5244" name="テキスト ボックス 724"/>
                <p:cNvSpPr txBox="1">
                  <a:spLocks noChangeArrowheads="1"/>
                </p:cNvSpPr>
                <p:nvPr/>
              </p:nvSpPr>
              <p:spPr bwMode="auto">
                <a:xfrm>
                  <a:off x="6748980" y="6022547"/>
                  <a:ext cx="2477385" cy="6076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9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5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2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200" b="1" u="sng" dirty="0">
                      <a:latin typeface="Segoe UI" panose="020B0502040204020203" pitchFamily="34" charset="0"/>
                    </a:rPr>
                    <a:t>回生車両</a:t>
                  </a:r>
                  <a:r>
                    <a:rPr lang="ja-JP" altLang="en-US" sz="1200" b="1" dirty="0">
                      <a:latin typeface="Segoe UI" panose="020B0502040204020203" pitchFamily="34" charset="0"/>
                    </a:rPr>
                    <a:t>＜加速時＞</a:t>
                  </a:r>
                </a:p>
              </p:txBody>
            </p:sp>
            <p:grpSp>
              <p:nvGrpSpPr>
                <p:cNvPr id="5245" name="グループ化 1419"/>
                <p:cNvGrpSpPr>
                  <a:grpSpLocks/>
                </p:cNvGrpSpPr>
                <p:nvPr/>
              </p:nvGrpSpPr>
              <p:grpSpPr bwMode="auto">
                <a:xfrm>
                  <a:off x="6789204" y="5486760"/>
                  <a:ext cx="1545228" cy="579824"/>
                  <a:chOff x="10610770" y="2479992"/>
                  <a:chExt cx="1545228" cy="579824"/>
                </a:xfrm>
              </p:grpSpPr>
              <p:grpSp>
                <p:nvGrpSpPr>
                  <p:cNvPr id="5246" name="グループ化 443"/>
                  <p:cNvGrpSpPr>
                    <a:grpSpLocks/>
                  </p:cNvGrpSpPr>
                  <p:nvPr/>
                </p:nvGrpSpPr>
                <p:grpSpPr bwMode="auto">
                  <a:xfrm>
                    <a:off x="11016977" y="2479992"/>
                    <a:ext cx="735012" cy="285750"/>
                    <a:chOff x="440662" y="7415549"/>
                    <a:chExt cx="2067026" cy="805005"/>
                  </a:xfrm>
                </p:grpSpPr>
                <p:sp>
                  <p:nvSpPr>
                    <p:cNvPr id="353" name="楕円 352"/>
                    <p:cNvSpPr/>
                    <p:nvPr/>
                  </p:nvSpPr>
                  <p:spPr>
                    <a:xfrm>
                      <a:off x="2321282" y="8123320"/>
                      <a:ext cx="103130" cy="14900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4" name="楕円 353"/>
                    <p:cNvSpPr/>
                    <p:nvPr/>
                  </p:nvSpPr>
                  <p:spPr>
                    <a:xfrm>
                      <a:off x="2139571" y="8123320"/>
                      <a:ext cx="108043" cy="14900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5" name="楕円 354"/>
                    <p:cNvSpPr/>
                    <p:nvPr/>
                  </p:nvSpPr>
                  <p:spPr>
                    <a:xfrm>
                      <a:off x="1736866" y="8114010"/>
                      <a:ext cx="98221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6" name="楕円 355"/>
                    <p:cNvSpPr/>
                    <p:nvPr/>
                  </p:nvSpPr>
                  <p:spPr>
                    <a:xfrm>
                      <a:off x="1555159" y="8114010"/>
                      <a:ext cx="108043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7" name="楕円 356"/>
                    <p:cNvSpPr/>
                    <p:nvPr/>
                  </p:nvSpPr>
                  <p:spPr>
                    <a:xfrm>
                      <a:off x="1304694" y="8114010"/>
                      <a:ext cx="108043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8" name="楕円 357"/>
                    <p:cNvSpPr/>
                    <p:nvPr/>
                  </p:nvSpPr>
                  <p:spPr>
                    <a:xfrm>
                      <a:off x="1127896" y="8114010"/>
                      <a:ext cx="112956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59" name="楕円 358"/>
                    <p:cNvSpPr/>
                    <p:nvPr/>
                  </p:nvSpPr>
                  <p:spPr>
                    <a:xfrm>
                      <a:off x="636791" y="8114010"/>
                      <a:ext cx="112956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60" name="楕円 359"/>
                    <p:cNvSpPr/>
                    <p:nvPr/>
                  </p:nvSpPr>
                  <p:spPr>
                    <a:xfrm>
                      <a:off x="577859" y="8114010"/>
                      <a:ext cx="54023" cy="15831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5295" name="グループ化 465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40662" y="7415549"/>
                      <a:ext cx="2067026" cy="713601"/>
                      <a:chOff x="1662663" y="1980364"/>
                      <a:chExt cx="555048" cy="191620"/>
                    </a:xfrm>
                  </p:grpSpPr>
                  <p:grpSp>
                    <p:nvGrpSpPr>
                      <p:cNvPr id="5296" name="グループ化 4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266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373" name="角丸四角形 372"/>
                        <p:cNvSpPr/>
                        <p:nvPr/>
                      </p:nvSpPr>
                      <p:spPr>
                        <a:xfrm>
                          <a:off x="460575" y="2313333"/>
                          <a:ext cx="887607" cy="536659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4" name="正方形/長方形 373"/>
                        <p:cNvSpPr/>
                        <p:nvPr/>
                      </p:nvSpPr>
                      <p:spPr>
                        <a:xfrm>
                          <a:off x="1056601" y="2362121"/>
                          <a:ext cx="248701" cy="4472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5" name="正方形/長方形 374"/>
                        <p:cNvSpPr/>
                        <p:nvPr/>
                      </p:nvSpPr>
                      <p:spPr>
                        <a:xfrm>
                          <a:off x="765020" y="2443433"/>
                          <a:ext cx="265853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6" name="正方形/長方形 375"/>
                        <p:cNvSpPr/>
                        <p:nvPr/>
                      </p:nvSpPr>
                      <p:spPr>
                        <a:xfrm>
                          <a:off x="1103767" y="2435299"/>
                          <a:ext cx="55745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7" name="正方形/長方形 376"/>
                        <p:cNvSpPr/>
                        <p:nvPr/>
                      </p:nvSpPr>
                      <p:spPr>
                        <a:xfrm>
                          <a:off x="1198102" y="2435299"/>
                          <a:ext cx="60031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8" name="正方形/長方形 377"/>
                        <p:cNvSpPr/>
                        <p:nvPr/>
                      </p:nvSpPr>
                      <p:spPr>
                        <a:xfrm>
                          <a:off x="486302" y="2362121"/>
                          <a:ext cx="240125" cy="4472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9" name="正方形/長方形 378"/>
                        <p:cNvSpPr/>
                        <p:nvPr/>
                      </p:nvSpPr>
                      <p:spPr>
                        <a:xfrm>
                          <a:off x="537758" y="2435299"/>
                          <a:ext cx="47169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80" name="正方形/長方形 379"/>
                        <p:cNvSpPr/>
                        <p:nvPr/>
                      </p:nvSpPr>
                      <p:spPr>
                        <a:xfrm>
                          <a:off x="619230" y="2435299"/>
                          <a:ext cx="51455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81" name="ひし形 380"/>
                        <p:cNvSpPr/>
                        <p:nvPr/>
                      </p:nvSpPr>
                      <p:spPr>
                        <a:xfrm>
                          <a:off x="572061" y="2191363"/>
                          <a:ext cx="124352" cy="113837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5297" name="グループ化 4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364" name="角丸四角形 363"/>
                        <p:cNvSpPr/>
                        <p:nvPr/>
                      </p:nvSpPr>
                      <p:spPr>
                        <a:xfrm>
                          <a:off x="467849" y="2313333"/>
                          <a:ext cx="788983" cy="536659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65" name="正方形/長方形 364"/>
                        <p:cNvSpPr/>
                        <p:nvPr/>
                      </p:nvSpPr>
                      <p:spPr>
                        <a:xfrm>
                          <a:off x="1072451" y="2362121"/>
                          <a:ext cx="137214" cy="4472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66" name="正方形/長方形 365"/>
                        <p:cNvSpPr/>
                        <p:nvPr/>
                      </p:nvSpPr>
                      <p:spPr>
                        <a:xfrm>
                          <a:off x="780870" y="2443433"/>
                          <a:ext cx="265853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67" name="正方形/長方形 366"/>
                        <p:cNvSpPr/>
                        <p:nvPr/>
                      </p:nvSpPr>
                      <p:spPr>
                        <a:xfrm>
                          <a:off x="1119617" y="2435299"/>
                          <a:ext cx="55745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68" name="正方形/長方形 367"/>
                        <p:cNvSpPr/>
                        <p:nvPr/>
                      </p:nvSpPr>
                      <p:spPr>
                        <a:xfrm>
                          <a:off x="1201089" y="2435299"/>
                          <a:ext cx="0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69" name="正方形/長方形 368"/>
                        <p:cNvSpPr/>
                        <p:nvPr/>
                      </p:nvSpPr>
                      <p:spPr>
                        <a:xfrm>
                          <a:off x="493576" y="2362121"/>
                          <a:ext cx="248701" cy="4472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0" name="正方形/長方形 369"/>
                        <p:cNvSpPr/>
                        <p:nvPr/>
                      </p:nvSpPr>
                      <p:spPr>
                        <a:xfrm>
                          <a:off x="545032" y="2435299"/>
                          <a:ext cx="47169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1" name="正方形/長方形 370"/>
                        <p:cNvSpPr/>
                        <p:nvPr/>
                      </p:nvSpPr>
                      <p:spPr>
                        <a:xfrm>
                          <a:off x="630791" y="2435299"/>
                          <a:ext cx="55745" cy="16262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72" name="ひし形 371"/>
                        <p:cNvSpPr/>
                        <p:nvPr/>
                      </p:nvSpPr>
                      <p:spPr>
                        <a:xfrm>
                          <a:off x="579335" y="2191363"/>
                          <a:ext cx="128639" cy="113837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247" name="グループ化 443"/>
                  <p:cNvGrpSpPr>
                    <a:grpSpLocks/>
                  </p:cNvGrpSpPr>
                  <p:nvPr/>
                </p:nvGrpSpPr>
                <p:grpSpPr bwMode="auto">
                  <a:xfrm>
                    <a:off x="11420986" y="2774066"/>
                    <a:ext cx="735012" cy="285750"/>
                    <a:chOff x="440662" y="7415549"/>
                    <a:chExt cx="2067026" cy="805005"/>
                  </a:xfrm>
                </p:grpSpPr>
                <p:sp>
                  <p:nvSpPr>
                    <p:cNvPr id="324" name="楕円 323"/>
                    <p:cNvSpPr/>
                    <p:nvPr/>
                  </p:nvSpPr>
                  <p:spPr>
                    <a:xfrm>
                      <a:off x="2334296" y="8151637"/>
                      <a:ext cx="103130" cy="11175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25" name="楕円 324"/>
                    <p:cNvSpPr/>
                    <p:nvPr/>
                  </p:nvSpPr>
                  <p:spPr>
                    <a:xfrm>
                      <a:off x="2157499" y="8151637"/>
                      <a:ext cx="103130" cy="11175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26" name="楕円 325"/>
                    <p:cNvSpPr/>
                    <p:nvPr/>
                  </p:nvSpPr>
                  <p:spPr>
                    <a:xfrm>
                      <a:off x="1744971" y="8151637"/>
                      <a:ext cx="112953" cy="10244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27" name="楕円 326"/>
                    <p:cNvSpPr/>
                    <p:nvPr/>
                  </p:nvSpPr>
                  <p:spPr>
                    <a:xfrm>
                      <a:off x="1573083" y="8142327"/>
                      <a:ext cx="103134" cy="11175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28" name="楕円 327"/>
                    <p:cNvSpPr/>
                    <p:nvPr/>
                  </p:nvSpPr>
                  <p:spPr>
                    <a:xfrm>
                      <a:off x="1312799" y="8151637"/>
                      <a:ext cx="117865" cy="10244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29" name="楕円 328"/>
                    <p:cNvSpPr/>
                    <p:nvPr/>
                  </p:nvSpPr>
                  <p:spPr>
                    <a:xfrm>
                      <a:off x="1140911" y="8142327"/>
                      <a:ext cx="112956" cy="11175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30" name="楕円 329"/>
                    <p:cNvSpPr/>
                    <p:nvPr/>
                  </p:nvSpPr>
                  <p:spPr>
                    <a:xfrm>
                      <a:off x="644897" y="8151637"/>
                      <a:ext cx="117865" cy="10244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31" name="楕円 330"/>
                    <p:cNvSpPr/>
                    <p:nvPr/>
                  </p:nvSpPr>
                  <p:spPr>
                    <a:xfrm>
                      <a:off x="477921" y="8142327"/>
                      <a:ext cx="108043" cy="11175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5266" name="グループ化 465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40662" y="7415549"/>
                      <a:ext cx="2067026" cy="713601"/>
                      <a:chOff x="1662663" y="1980364"/>
                      <a:chExt cx="555048" cy="191620"/>
                    </a:xfrm>
                  </p:grpSpPr>
                  <p:grpSp>
                    <p:nvGrpSpPr>
                      <p:cNvPr id="5267" name="グループ化 4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266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344" name="角丸四角形 343"/>
                        <p:cNvSpPr/>
                        <p:nvPr/>
                      </p:nvSpPr>
                      <p:spPr>
                        <a:xfrm>
                          <a:off x="462076" y="2313661"/>
                          <a:ext cx="904756" cy="512268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5" name="正方形/長方形 344"/>
                        <p:cNvSpPr/>
                        <p:nvPr/>
                      </p:nvSpPr>
                      <p:spPr>
                        <a:xfrm>
                          <a:off x="1070965" y="2354320"/>
                          <a:ext cx="252988" cy="430951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6" name="正方形/長方形 345"/>
                        <p:cNvSpPr/>
                        <p:nvPr/>
                      </p:nvSpPr>
                      <p:spPr>
                        <a:xfrm>
                          <a:off x="762233" y="2443760"/>
                          <a:ext cx="291581" cy="138233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7" name="正方形/長方形 346"/>
                        <p:cNvSpPr/>
                        <p:nvPr/>
                      </p:nvSpPr>
                      <p:spPr>
                        <a:xfrm>
                          <a:off x="1126707" y="2419369"/>
                          <a:ext cx="55745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8" name="正方形/長方形 347"/>
                        <p:cNvSpPr/>
                        <p:nvPr/>
                      </p:nvSpPr>
                      <p:spPr>
                        <a:xfrm>
                          <a:off x="1221042" y="2419369"/>
                          <a:ext cx="55745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9" name="正方形/長方形 348"/>
                        <p:cNvSpPr/>
                        <p:nvPr/>
                      </p:nvSpPr>
                      <p:spPr>
                        <a:xfrm>
                          <a:off x="474939" y="2354320"/>
                          <a:ext cx="248701" cy="430951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50" name="正方形/長方形 349"/>
                        <p:cNvSpPr/>
                        <p:nvPr/>
                      </p:nvSpPr>
                      <p:spPr>
                        <a:xfrm>
                          <a:off x="522108" y="2419369"/>
                          <a:ext cx="60031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51" name="正方形/長方形 350"/>
                        <p:cNvSpPr/>
                        <p:nvPr/>
                      </p:nvSpPr>
                      <p:spPr>
                        <a:xfrm>
                          <a:off x="620729" y="2419369"/>
                          <a:ext cx="55745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52" name="ひし形 351"/>
                        <p:cNvSpPr/>
                        <p:nvPr/>
                      </p:nvSpPr>
                      <p:spPr>
                        <a:xfrm>
                          <a:off x="564987" y="2191696"/>
                          <a:ext cx="137214" cy="113837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5268" name="グループ化 4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335" name="角丸四角形 334"/>
                        <p:cNvSpPr/>
                        <p:nvPr/>
                      </p:nvSpPr>
                      <p:spPr>
                        <a:xfrm>
                          <a:off x="353574" y="2313661"/>
                          <a:ext cx="994805" cy="512268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36" name="正方形/長方形 335"/>
                        <p:cNvSpPr/>
                        <p:nvPr/>
                      </p:nvSpPr>
                      <p:spPr>
                        <a:xfrm>
                          <a:off x="1052512" y="2354320"/>
                          <a:ext cx="252988" cy="430951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37" name="正方形/長方形 336"/>
                        <p:cNvSpPr/>
                        <p:nvPr/>
                      </p:nvSpPr>
                      <p:spPr>
                        <a:xfrm>
                          <a:off x="765218" y="2443760"/>
                          <a:ext cx="261566" cy="138233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38" name="正方形/長方形 337"/>
                        <p:cNvSpPr/>
                        <p:nvPr/>
                      </p:nvSpPr>
                      <p:spPr>
                        <a:xfrm>
                          <a:off x="1103967" y="2419369"/>
                          <a:ext cx="51455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39" name="正方形/長方形 338"/>
                        <p:cNvSpPr/>
                        <p:nvPr/>
                      </p:nvSpPr>
                      <p:spPr>
                        <a:xfrm>
                          <a:off x="1198302" y="2419369"/>
                          <a:ext cx="60031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0" name="正方形/長方形 339"/>
                        <p:cNvSpPr/>
                        <p:nvPr/>
                      </p:nvSpPr>
                      <p:spPr>
                        <a:xfrm>
                          <a:off x="366440" y="2354320"/>
                          <a:ext cx="360188" cy="430951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1" name="正方形/長方形 340"/>
                        <p:cNvSpPr/>
                        <p:nvPr/>
                      </p:nvSpPr>
                      <p:spPr>
                        <a:xfrm>
                          <a:off x="525092" y="2419369"/>
                          <a:ext cx="51455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2" name="正方形/長方形 341"/>
                        <p:cNvSpPr/>
                        <p:nvPr/>
                      </p:nvSpPr>
                      <p:spPr>
                        <a:xfrm>
                          <a:off x="615141" y="2419369"/>
                          <a:ext cx="60031" cy="15449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43" name="ひし形 342"/>
                        <p:cNvSpPr/>
                        <p:nvPr/>
                      </p:nvSpPr>
                      <p:spPr>
                        <a:xfrm>
                          <a:off x="563685" y="2191696"/>
                          <a:ext cx="132925" cy="113837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248" name="グループ化 442"/>
                  <p:cNvGrpSpPr>
                    <a:grpSpLocks/>
                  </p:cNvGrpSpPr>
                  <p:nvPr/>
                </p:nvGrpSpPr>
                <p:grpSpPr bwMode="auto">
                  <a:xfrm>
                    <a:off x="10610770" y="2772751"/>
                    <a:ext cx="736600" cy="273050"/>
                    <a:chOff x="2752525" y="7848441"/>
                    <a:chExt cx="2067026" cy="765633"/>
                  </a:xfrm>
                </p:grpSpPr>
                <p:grpSp>
                  <p:nvGrpSpPr>
                    <p:cNvPr id="295" name="グループ化 294"/>
                    <p:cNvGrpSpPr/>
                    <p:nvPr/>
                  </p:nvGrpSpPr>
                  <p:grpSpPr>
                    <a:xfrm flipH="1">
                      <a:off x="2752525" y="7848441"/>
                      <a:ext cx="2067026" cy="713601"/>
                      <a:chOff x="1662663" y="1980364"/>
                      <a:chExt cx="555048" cy="191620"/>
                    </a:xfrm>
                    <a:solidFill>
                      <a:srgbClr val="0000FF"/>
                    </a:solidFill>
                  </p:grpSpPr>
                  <p:grpSp>
                    <p:nvGrpSpPr>
                      <p:cNvPr id="304" name="グループ化 303"/>
                      <p:cNvGrpSpPr/>
                      <p:nvPr/>
                    </p:nvGrpSpPr>
                    <p:grpSpPr>
                      <a:xfrm>
                        <a:off x="1662663" y="1980364"/>
                        <a:ext cx="272438" cy="191620"/>
                        <a:chOff x="460761" y="2191363"/>
                        <a:chExt cx="885846" cy="623062"/>
                      </a:xfrm>
                      <a:grpFill/>
                    </p:grpSpPr>
                    <p:sp>
                      <p:nvSpPr>
                        <p:cNvPr id="315" name="角丸四角形 314"/>
                        <p:cNvSpPr/>
                        <p:nvPr/>
                      </p:nvSpPr>
                      <p:spPr>
                        <a:xfrm>
                          <a:off x="460761" y="2310369"/>
                          <a:ext cx="885846" cy="504056"/>
                        </a:xfrm>
                        <a:prstGeom prst="roundRect">
                          <a:avLst/>
                        </a:prstGeom>
                        <a:solidFill>
                          <a:srgbClr val="ECF3FA"/>
                        </a:solidFill>
                        <a:ln w="6350">
                          <a:solidFill>
                            <a:srgbClr val="0000F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6" name="正方形/長方形 315"/>
                        <p:cNvSpPr/>
                        <p:nvPr/>
                      </p:nvSpPr>
                      <p:spPr>
                        <a:xfrm>
                          <a:off x="1055442" y="2352994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7" name="正方形/長方形 316"/>
                        <p:cNvSpPr/>
                        <p:nvPr/>
                      </p:nvSpPr>
                      <p:spPr>
                        <a:xfrm>
                          <a:off x="765454" y="2435846"/>
                          <a:ext cx="264582" cy="144016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8" name="正方形/長方形 317"/>
                        <p:cNvSpPr/>
                        <p:nvPr/>
                      </p:nvSpPr>
                      <p:spPr>
                        <a:xfrm>
                          <a:off x="1104850" y="24241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9" name="正方形/長方形 318"/>
                        <p:cNvSpPr/>
                        <p:nvPr/>
                      </p:nvSpPr>
                      <p:spPr>
                        <a:xfrm>
                          <a:off x="1200100" y="2425367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20" name="正方形/長方形 319"/>
                        <p:cNvSpPr/>
                        <p:nvPr/>
                      </p:nvSpPr>
                      <p:spPr>
                        <a:xfrm>
                          <a:off x="476672" y="2354041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21" name="正方形/長方形 320"/>
                        <p:cNvSpPr/>
                        <p:nvPr/>
                      </p:nvSpPr>
                      <p:spPr>
                        <a:xfrm>
                          <a:off x="526080" y="2425161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22" name="正方形/長方形 321"/>
                        <p:cNvSpPr/>
                        <p:nvPr/>
                      </p:nvSpPr>
                      <p:spPr>
                        <a:xfrm>
                          <a:off x="621330" y="24264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23" name="ひし形 322"/>
                        <p:cNvSpPr/>
                        <p:nvPr/>
                      </p:nvSpPr>
                      <p:spPr>
                        <a:xfrm>
                          <a:off x="565274" y="2191363"/>
                          <a:ext cx="134285" cy="114633"/>
                        </a:xfrm>
                        <a:prstGeom prst="diamond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305" name="グループ化 304"/>
                      <p:cNvGrpSpPr/>
                      <p:nvPr/>
                    </p:nvGrpSpPr>
                    <p:grpSpPr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  <a:grpFill/>
                    </p:grpSpPr>
                    <p:sp>
                      <p:nvSpPr>
                        <p:cNvPr id="306" name="角丸四角形 305"/>
                        <p:cNvSpPr/>
                        <p:nvPr/>
                      </p:nvSpPr>
                      <p:spPr>
                        <a:xfrm>
                          <a:off x="460761" y="2310369"/>
                          <a:ext cx="885846" cy="504056"/>
                        </a:xfrm>
                        <a:prstGeom prst="roundRect">
                          <a:avLst/>
                        </a:prstGeom>
                        <a:solidFill>
                          <a:srgbClr val="ECF3FA"/>
                        </a:solidFill>
                        <a:ln w="6350">
                          <a:solidFill>
                            <a:srgbClr val="0000F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07" name="正方形/長方形 306"/>
                        <p:cNvSpPr/>
                        <p:nvPr/>
                      </p:nvSpPr>
                      <p:spPr>
                        <a:xfrm>
                          <a:off x="1055442" y="2352994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08" name="正方形/長方形 307"/>
                        <p:cNvSpPr/>
                        <p:nvPr/>
                      </p:nvSpPr>
                      <p:spPr>
                        <a:xfrm>
                          <a:off x="765454" y="2435846"/>
                          <a:ext cx="264582" cy="144016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09" name="正方形/長方形 308"/>
                        <p:cNvSpPr/>
                        <p:nvPr/>
                      </p:nvSpPr>
                      <p:spPr>
                        <a:xfrm>
                          <a:off x="1104850" y="24241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0" name="正方形/長方形 309"/>
                        <p:cNvSpPr/>
                        <p:nvPr/>
                      </p:nvSpPr>
                      <p:spPr>
                        <a:xfrm>
                          <a:off x="1200100" y="2425367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1" name="正方形/長方形 310"/>
                        <p:cNvSpPr/>
                        <p:nvPr/>
                      </p:nvSpPr>
                      <p:spPr>
                        <a:xfrm>
                          <a:off x="476672" y="2354041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2" name="正方形/長方形 311"/>
                        <p:cNvSpPr/>
                        <p:nvPr/>
                      </p:nvSpPr>
                      <p:spPr>
                        <a:xfrm>
                          <a:off x="526080" y="2425161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3" name="正方形/長方形 312"/>
                        <p:cNvSpPr/>
                        <p:nvPr/>
                      </p:nvSpPr>
                      <p:spPr>
                        <a:xfrm>
                          <a:off x="621330" y="24264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314" name="ひし形 313"/>
                        <p:cNvSpPr/>
                        <p:nvPr/>
                      </p:nvSpPr>
                      <p:spPr>
                        <a:xfrm>
                          <a:off x="565274" y="2191363"/>
                          <a:ext cx="134285" cy="114633"/>
                        </a:xfrm>
                        <a:prstGeom prst="diamond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0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96" name="楕円 295"/>
                    <p:cNvSpPr/>
                    <p:nvPr/>
                  </p:nvSpPr>
                  <p:spPr>
                    <a:xfrm>
                      <a:off x="4671272" y="8538437"/>
                      <a:ext cx="107810" cy="120498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97" name="楕円 296"/>
                    <p:cNvSpPr/>
                    <p:nvPr/>
                  </p:nvSpPr>
                  <p:spPr>
                    <a:xfrm>
                      <a:off x="4494855" y="8538437"/>
                      <a:ext cx="107810" cy="120498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98" name="楕円 297"/>
                    <p:cNvSpPr/>
                    <p:nvPr/>
                  </p:nvSpPr>
                  <p:spPr>
                    <a:xfrm>
                      <a:off x="4068514" y="8529165"/>
                      <a:ext cx="122513" cy="12050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99" name="楕円 298"/>
                    <p:cNvSpPr/>
                    <p:nvPr/>
                  </p:nvSpPr>
                  <p:spPr>
                    <a:xfrm>
                      <a:off x="3887199" y="8529165"/>
                      <a:ext cx="117611" cy="12050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00" name="楕円 299"/>
                    <p:cNvSpPr/>
                    <p:nvPr/>
                  </p:nvSpPr>
                  <p:spPr>
                    <a:xfrm>
                      <a:off x="3642176" y="8529165"/>
                      <a:ext cx="98009" cy="12050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01" name="楕円 300"/>
                    <p:cNvSpPr/>
                    <p:nvPr/>
                  </p:nvSpPr>
                  <p:spPr>
                    <a:xfrm>
                      <a:off x="3465760" y="8529165"/>
                      <a:ext cx="98009" cy="12050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02" name="楕円 301"/>
                    <p:cNvSpPr/>
                    <p:nvPr/>
                  </p:nvSpPr>
                  <p:spPr>
                    <a:xfrm>
                      <a:off x="2970812" y="8529165"/>
                      <a:ext cx="107810" cy="12050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303" name="楕円 302"/>
                    <p:cNvSpPr/>
                    <p:nvPr/>
                  </p:nvSpPr>
                  <p:spPr>
                    <a:xfrm>
                      <a:off x="2794396" y="8529165"/>
                      <a:ext cx="112712" cy="12050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0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</p:grpSp>
            </p:grpSp>
          </p:grpSp>
          <p:sp>
            <p:nvSpPr>
              <p:cNvPr id="186" name="テキスト ボックス 725"/>
              <p:cNvSpPr txBox="1">
                <a:spLocks noChangeArrowheads="1"/>
              </p:cNvSpPr>
              <p:nvPr/>
            </p:nvSpPr>
            <p:spPr bwMode="auto">
              <a:xfrm>
                <a:off x="6140289" y="4357073"/>
                <a:ext cx="2876816" cy="716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ja-JP" altLang="en-US" sz="2000" b="1" dirty="0">
                    <a:ln>
                      <a:solidFill>
                        <a:schemeClr val="tx1"/>
                      </a:solidFill>
                    </a:ln>
                    <a:solidFill>
                      <a:srgbClr val="00B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 UI" panose="020B0502040204020203" pitchFamily="34" charset="0"/>
                  </a:rPr>
                  <a:t>エネルギーマネジメント</a:t>
                </a:r>
                <a:endParaRPr lang="en-US" altLang="ja-JP" sz="1400" b="1" dirty="0">
                  <a:ln>
                    <a:solidFill>
                      <a:schemeClr val="tx1"/>
                    </a:solidFill>
                  </a:ln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" panose="020B0502040204020203" pitchFamily="34" charset="0"/>
                </a:endParaRPr>
              </a:p>
            </p:txBody>
          </p:sp>
          <p:grpSp>
            <p:nvGrpSpPr>
              <p:cNvPr id="5161" name="グループ化 1242"/>
              <p:cNvGrpSpPr>
                <a:grpSpLocks/>
              </p:cNvGrpSpPr>
              <p:nvPr/>
            </p:nvGrpSpPr>
            <p:grpSpPr bwMode="auto">
              <a:xfrm>
                <a:off x="6614650" y="5318123"/>
                <a:ext cx="2123395" cy="868629"/>
                <a:chOff x="6482105" y="5486760"/>
                <a:chExt cx="2600055" cy="1064261"/>
              </a:xfrm>
            </p:grpSpPr>
            <p:sp>
              <p:nvSpPr>
                <p:cNvPr id="5172" name="テキスト ボックス 724"/>
                <p:cNvSpPr txBox="1">
                  <a:spLocks noChangeArrowheads="1"/>
                </p:cNvSpPr>
                <p:nvPr/>
              </p:nvSpPr>
              <p:spPr bwMode="auto">
                <a:xfrm>
                  <a:off x="6482105" y="5943671"/>
                  <a:ext cx="2600055" cy="6073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9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 sz="25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kumimoji="1" sz="2200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kumimoji="1">
                      <a:solidFill>
                        <a:schemeClr val="tx1"/>
                      </a:solidFill>
                      <a:latin typeface="Cambria" panose="02040503050406030204" pitchFamily="18" charset="0"/>
                      <a:ea typeface="メイリオ" panose="020B0604030504040204" pitchFamily="50" charset="-128"/>
                      <a:cs typeface="メイリオ" panose="020B060403050404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200" b="1" u="sng" dirty="0">
                      <a:latin typeface="Segoe UI" panose="020B0502040204020203" pitchFamily="34" charset="0"/>
                    </a:rPr>
                    <a:t>回生車両</a:t>
                  </a:r>
                  <a:r>
                    <a:rPr lang="ja-JP" altLang="en-US" sz="1200" b="1" dirty="0">
                      <a:latin typeface="Segoe UI" panose="020B0502040204020203" pitchFamily="34" charset="0"/>
                    </a:rPr>
                    <a:t>＜ブレーキ時＞</a:t>
                  </a:r>
                </a:p>
              </p:txBody>
            </p:sp>
            <p:grpSp>
              <p:nvGrpSpPr>
                <p:cNvPr id="5173" name="グループ化 1419"/>
                <p:cNvGrpSpPr>
                  <a:grpSpLocks/>
                </p:cNvGrpSpPr>
                <p:nvPr/>
              </p:nvGrpSpPr>
              <p:grpSpPr bwMode="auto">
                <a:xfrm>
                  <a:off x="6789204" y="5486760"/>
                  <a:ext cx="1545228" cy="579824"/>
                  <a:chOff x="10610770" y="2479992"/>
                  <a:chExt cx="1545228" cy="579824"/>
                </a:xfrm>
              </p:grpSpPr>
              <p:grpSp>
                <p:nvGrpSpPr>
                  <p:cNvPr id="5174" name="グループ化 443"/>
                  <p:cNvGrpSpPr>
                    <a:grpSpLocks/>
                  </p:cNvGrpSpPr>
                  <p:nvPr/>
                </p:nvGrpSpPr>
                <p:grpSpPr bwMode="auto">
                  <a:xfrm>
                    <a:off x="11016977" y="2479992"/>
                    <a:ext cx="735011" cy="289733"/>
                    <a:chOff x="440663" y="7415550"/>
                    <a:chExt cx="2067022" cy="816226"/>
                  </a:xfrm>
                </p:grpSpPr>
                <p:sp>
                  <p:nvSpPr>
                    <p:cNvPr id="261" name="楕円 260"/>
                    <p:cNvSpPr/>
                    <p:nvPr/>
                  </p:nvSpPr>
                  <p:spPr>
                    <a:xfrm>
                      <a:off x="2321251" y="8129395"/>
                      <a:ext cx="107936" cy="10238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2" name="楕円 261"/>
                    <p:cNvSpPr/>
                    <p:nvPr/>
                  </p:nvSpPr>
                  <p:spPr>
                    <a:xfrm>
                      <a:off x="2144629" y="8120084"/>
                      <a:ext cx="107936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3" name="楕円 262"/>
                    <p:cNvSpPr/>
                    <p:nvPr/>
                  </p:nvSpPr>
                  <p:spPr>
                    <a:xfrm>
                      <a:off x="1732511" y="8110780"/>
                      <a:ext cx="103028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4" name="楕円 263"/>
                    <p:cNvSpPr/>
                    <p:nvPr/>
                  </p:nvSpPr>
                  <p:spPr>
                    <a:xfrm>
                      <a:off x="1560794" y="8110780"/>
                      <a:ext cx="103031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5" name="楕円 264"/>
                    <p:cNvSpPr/>
                    <p:nvPr/>
                  </p:nvSpPr>
                  <p:spPr>
                    <a:xfrm>
                      <a:off x="1300769" y="8110780"/>
                      <a:ext cx="117748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6" name="楕円 265"/>
                    <p:cNvSpPr/>
                    <p:nvPr/>
                  </p:nvSpPr>
                  <p:spPr>
                    <a:xfrm>
                      <a:off x="1133959" y="8110780"/>
                      <a:ext cx="107936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7" name="楕円 266"/>
                    <p:cNvSpPr/>
                    <p:nvPr/>
                  </p:nvSpPr>
                  <p:spPr>
                    <a:xfrm>
                      <a:off x="633531" y="8110780"/>
                      <a:ext cx="117748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68" name="楕円 267"/>
                    <p:cNvSpPr/>
                    <p:nvPr/>
                  </p:nvSpPr>
                  <p:spPr>
                    <a:xfrm>
                      <a:off x="461813" y="8110780"/>
                      <a:ext cx="117748" cy="120996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5223" name="グループ化 465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40663" y="7415550"/>
                      <a:ext cx="2067022" cy="751065"/>
                      <a:chOff x="1662664" y="1980364"/>
                      <a:chExt cx="555047" cy="201680"/>
                    </a:xfrm>
                  </p:grpSpPr>
                  <p:grpSp>
                    <p:nvGrpSpPr>
                      <p:cNvPr id="5224" name="グループ化 4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2664" y="1992095"/>
                        <a:ext cx="272708" cy="189949"/>
                        <a:chOff x="460764" y="2229516"/>
                        <a:chExt cx="886723" cy="617631"/>
                      </a:xfrm>
                    </p:grpSpPr>
                    <p:sp>
                      <p:nvSpPr>
                        <p:cNvPr id="281" name="角丸四角形 280"/>
                        <p:cNvSpPr/>
                        <p:nvPr/>
                      </p:nvSpPr>
                      <p:spPr>
                        <a:xfrm>
                          <a:off x="460764" y="2351415"/>
                          <a:ext cx="886723" cy="495732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2" name="正方形/長方形 281"/>
                        <p:cNvSpPr/>
                        <p:nvPr/>
                      </p:nvSpPr>
                      <p:spPr>
                        <a:xfrm>
                          <a:off x="1056196" y="2375797"/>
                          <a:ext cx="248453" cy="4307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3" name="正方形/長方形 282"/>
                        <p:cNvSpPr/>
                        <p:nvPr/>
                      </p:nvSpPr>
                      <p:spPr>
                        <a:xfrm>
                          <a:off x="764907" y="2440802"/>
                          <a:ext cx="261303" cy="170657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4" name="正方形/長方形 283"/>
                        <p:cNvSpPr/>
                        <p:nvPr/>
                      </p:nvSpPr>
                      <p:spPr>
                        <a:xfrm>
                          <a:off x="1099033" y="2432682"/>
                          <a:ext cx="59972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5" name="正方形/長方形 284"/>
                        <p:cNvSpPr/>
                        <p:nvPr/>
                      </p:nvSpPr>
                      <p:spPr>
                        <a:xfrm>
                          <a:off x="1201842" y="2432682"/>
                          <a:ext cx="55686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6" name="正方形/長方形 285"/>
                        <p:cNvSpPr/>
                        <p:nvPr/>
                      </p:nvSpPr>
                      <p:spPr>
                        <a:xfrm>
                          <a:off x="482183" y="2375797"/>
                          <a:ext cx="239886" cy="4307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7" name="正方形/長方形 286"/>
                        <p:cNvSpPr/>
                        <p:nvPr/>
                      </p:nvSpPr>
                      <p:spPr>
                        <a:xfrm>
                          <a:off x="537870" y="2432682"/>
                          <a:ext cx="51404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8" name="正方形/長方形 287"/>
                        <p:cNvSpPr/>
                        <p:nvPr/>
                      </p:nvSpPr>
                      <p:spPr>
                        <a:xfrm>
                          <a:off x="619261" y="2432682"/>
                          <a:ext cx="51404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9" name="ひし形 288"/>
                        <p:cNvSpPr/>
                        <p:nvPr/>
                      </p:nvSpPr>
                      <p:spPr>
                        <a:xfrm>
                          <a:off x="567857" y="2229516"/>
                          <a:ext cx="124225" cy="113774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5225" name="グループ化 4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272" name="角丸四角形 271"/>
                        <p:cNvSpPr/>
                        <p:nvPr/>
                      </p:nvSpPr>
                      <p:spPr>
                        <a:xfrm>
                          <a:off x="342893" y="2351415"/>
                          <a:ext cx="1019516" cy="495732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3" name="正方形/長方形 272"/>
                        <p:cNvSpPr/>
                        <p:nvPr/>
                      </p:nvSpPr>
                      <p:spPr>
                        <a:xfrm>
                          <a:off x="1071119" y="2375797"/>
                          <a:ext cx="244168" cy="4307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4" name="正方形/長方形 273"/>
                        <p:cNvSpPr/>
                        <p:nvPr/>
                      </p:nvSpPr>
                      <p:spPr>
                        <a:xfrm>
                          <a:off x="672735" y="2440811"/>
                          <a:ext cx="368396" cy="170659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5" name="正方形/長方形 274"/>
                        <p:cNvSpPr/>
                        <p:nvPr/>
                      </p:nvSpPr>
                      <p:spPr>
                        <a:xfrm>
                          <a:off x="1118238" y="2432682"/>
                          <a:ext cx="59972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6" name="正方形/長方形 275"/>
                        <p:cNvSpPr/>
                        <p:nvPr/>
                      </p:nvSpPr>
                      <p:spPr>
                        <a:xfrm>
                          <a:off x="1208196" y="2432682"/>
                          <a:ext cx="59972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7" name="正方形/長方形 276"/>
                        <p:cNvSpPr/>
                        <p:nvPr/>
                      </p:nvSpPr>
                      <p:spPr>
                        <a:xfrm>
                          <a:off x="364310" y="2375797"/>
                          <a:ext cx="265588" cy="430713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8" name="正方形/長方形 277"/>
                        <p:cNvSpPr/>
                        <p:nvPr/>
                      </p:nvSpPr>
                      <p:spPr>
                        <a:xfrm>
                          <a:off x="419999" y="2432682"/>
                          <a:ext cx="51404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79" name="正方形/長方形 278"/>
                        <p:cNvSpPr/>
                        <p:nvPr/>
                      </p:nvSpPr>
                      <p:spPr>
                        <a:xfrm>
                          <a:off x="505673" y="2432682"/>
                          <a:ext cx="72821" cy="170664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80" name="ひし形 279"/>
                        <p:cNvSpPr/>
                        <p:nvPr/>
                      </p:nvSpPr>
                      <p:spPr>
                        <a:xfrm>
                          <a:off x="454269" y="2229516"/>
                          <a:ext cx="149927" cy="113774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175" name="グループ化 443"/>
                  <p:cNvGrpSpPr>
                    <a:grpSpLocks/>
                  </p:cNvGrpSpPr>
                  <p:nvPr/>
                </p:nvGrpSpPr>
                <p:grpSpPr bwMode="auto">
                  <a:xfrm>
                    <a:off x="11420986" y="2774066"/>
                    <a:ext cx="735012" cy="285750"/>
                    <a:chOff x="440662" y="7415549"/>
                    <a:chExt cx="2067026" cy="805005"/>
                  </a:xfrm>
                </p:grpSpPr>
                <p:sp>
                  <p:nvSpPr>
                    <p:cNvPr id="232" name="楕円 231"/>
                    <p:cNvSpPr/>
                    <p:nvPr/>
                  </p:nvSpPr>
                  <p:spPr>
                    <a:xfrm>
                      <a:off x="2338032" y="8110704"/>
                      <a:ext cx="103031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3" name="楕円 232"/>
                    <p:cNvSpPr/>
                    <p:nvPr/>
                  </p:nvSpPr>
                  <p:spPr>
                    <a:xfrm>
                      <a:off x="2161410" y="8110704"/>
                      <a:ext cx="103031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4" name="楕円 233"/>
                    <p:cNvSpPr/>
                    <p:nvPr/>
                  </p:nvSpPr>
                  <p:spPr>
                    <a:xfrm>
                      <a:off x="1773825" y="8110704"/>
                      <a:ext cx="107936" cy="102387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5" name="楕円 234"/>
                    <p:cNvSpPr/>
                    <p:nvPr/>
                  </p:nvSpPr>
                  <p:spPr>
                    <a:xfrm>
                      <a:off x="1597203" y="8101399"/>
                      <a:ext cx="103028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6" name="楕円 235"/>
                    <p:cNvSpPr/>
                    <p:nvPr/>
                  </p:nvSpPr>
                  <p:spPr>
                    <a:xfrm>
                      <a:off x="1342083" y="8110704"/>
                      <a:ext cx="112840" cy="102387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7" name="楕円 236"/>
                    <p:cNvSpPr/>
                    <p:nvPr/>
                  </p:nvSpPr>
                  <p:spPr>
                    <a:xfrm>
                      <a:off x="1165461" y="8101399"/>
                      <a:ext cx="112840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8" name="楕円 237"/>
                    <p:cNvSpPr/>
                    <p:nvPr/>
                  </p:nvSpPr>
                  <p:spPr>
                    <a:xfrm>
                      <a:off x="674844" y="8110704"/>
                      <a:ext cx="112840" cy="102387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39" name="楕円 238"/>
                    <p:cNvSpPr/>
                    <p:nvPr/>
                  </p:nvSpPr>
                  <p:spPr>
                    <a:xfrm>
                      <a:off x="503127" y="8101399"/>
                      <a:ext cx="112843" cy="11169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5194" name="グループ化 465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40662" y="7415549"/>
                      <a:ext cx="2067026" cy="713601"/>
                      <a:chOff x="1662663" y="1980364"/>
                      <a:chExt cx="555048" cy="191620"/>
                    </a:xfrm>
                  </p:grpSpPr>
                  <p:grpSp>
                    <p:nvGrpSpPr>
                      <p:cNvPr id="5195" name="グループ化 4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6266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252" name="角丸四角形 251"/>
                        <p:cNvSpPr/>
                        <p:nvPr/>
                      </p:nvSpPr>
                      <p:spPr>
                        <a:xfrm>
                          <a:off x="458961" y="2343224"/>
                          <a:ext cx="886723" cy="479479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3" name="正方形/長方形 252"/>
                        <p:cNvSpPr/>
                        <p:nvPr/>
                      </p:nvSpPr>
                      <p:spPr>
                        <a:xfrm>
                          <a:off x="1050109" y="2367607"/>
                          <a:ext cx="252738" cy="414460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4" name="正方形/長方形 253"/>
                        <p:cNvSpPr/>
                        <p:nvPr/>
                      </p:nvSpPr>
                      <p:spPr>
                        <a:xfrm>
                          <a:off x="758819" y="2440744"/>
                          <a:ext cx="269873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5" name="正方形/長方形 254"/>
                        <p:cNvSpPr/>
                        <p:nvPr/>
                      </p:nvSpPr>
                      <p:spPr>
                        <a:xfrm>
                          <a:off x="1101513" y="2424491"/>
                          <a:ext cx="59972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6" name="正方形/長方形 255"/>
                        <p:cNvSpPr/>
                        <p:nvPr/>
                      </p:nvSpPr>
                      <p:spPr>
                        <a:xfrm>
                          <a:off x="1195754" y="2424491"/>
                          <a:ext cx="59972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7" name="正方形/長方形 256"/>
                        <p:cNvSpPr/>
                        <p:nvPr/>
                      </p:nvSpPr>
                      <p:spPr>
                        <a:xfrm>
                          <a:off x="471814" y="2367607"/>
                          <a:ext cx="248453" cy="414460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8" name="正方形/長方形 257"/>
                        <p:cNvSpPr/>
                        <p:nvPr/>
                      </p:nvSpPr>
                      <p:spPr>
                        <a:xfrm>
                          <a:off x="518933" y="2424491"/>
                          <a:ext cx="55689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9" name="正方形/長方形 258"/>
                        <p:cNvSpPr/>
                        <p:nvPr/>
                      </p:nvSpPr>
                      <p:spPr>
                        <a:xfrm>
                          <a:off x="613174" y="2424491"/>
                          <a:ext cx="59972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60" name="ひし形 259"/>
                        <p:cNvSpPr/>
                        <p:nvPr/>
                      </p:nvSpPr>
                      <p:spPr>
                        <a:xfrm>
                          <a:off x="561769" y="2229450"/>
                          <a:ext cx="132795" cy="113774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5196" name="グループ化 4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</p:grpSpPr>
                    <p:sp>
                      <p:nvSpPr>
                        <p:cNvPr id="243" name="角丸四角形 242"/>
                        <p:cNvSpPr/>
                        <p:nvPr/>
                      </p:nvSpPr>
                      <p:spPr>
                        <a:xfrm>
                          <a:off x="328238" y="2343224"/>
                          <a:ext cx="891005" cy="479479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4" name="正方形/長方形 243"/>
                        <p:cNvSpPr/>
                        <p:nvPr/>
                      </p:nvSpPr>
                      <p:spPr>
                        <a:xfrm>
                          <a:off x="923671" y="2367607"/>
                          <a:ext cx="252736" cy="414460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5" name="正方形/長方形 244"/>
                        <p:cNvSpPr/>
                        <p:nvPr/>
                      </p:nvSpPr>
                      <p:spPr>
                        <a:xfrm>
                          <a:off x="636663" y="2440744"/>
                          <a:ext cx="261306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6" name="正方形/長方形 245"/>
                        <p:cNvSpPr/>
                        <p:nvPr/>
                      </p:nvSpPr>
                      <p:spPr>
                        <a:xfrm>
                          <a:off x="975075" y="2424491"/>
                          <a:ext cx="51404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7" name="正方形/長方形 246"/>
                        <p:cNvSpPr/>
                        <p:nvPr/>
                      </p:nvSpPr>
                      <p:spPr>
                        <a:xfrm>
                          <a:off x="1069316" y="2424491"/>
                          <a:ext cx="59972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8" name="正方形/長方形 247"/>
                        <p:cNvSpPr/>
                        <p:nvPr/>
                      </p:nvSpPr>
                      <p:spPr>
                        <a:xfrm>
                          <a:off x="345373" y="2367607"/>
                          <a:ext cx="252738" cy="414460"/>
                        </a:xfrm>
                        <a:prstGeom prst="rect">
                          <a:avLst/>
                        </a:prstGeom>
                        <a:solidFill>
                          <a:srgbClr val="993300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49" name="正方形/長方形 248"/>
                        <p:cNvSpPr/>
                        <p:nvPr/>
                      </p:nvSpPr>
                      <p:spPr>
                        <a:xfrm>
                          <a:off x="396777" y="2424491"/>
                          <a:ext cx="51404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0" name="正方形/長方形 249"/>
                        <p:cNvSpPr/>
                        <p:nvPr/>
                      </p:nvSpPr>
                      <p:spPr>
                        <a:xfrm>
                          <a:off x="486736" y="2424491"/>
                          <a:ext cx="59972" cy="146281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51" name="ひし形 250"/>
                        <p:cNvSpPr/>
                        <p:nvPr/>
                      </p:nvSpPr>
                      <p:spPr>
                        <a:xfrm>
                          <a:off x="435331" y="2229450"/>
                          <a:ext cx="132793" cy="113774"/>
                        </a:xfrm>
                        <a:prstGeom prst="diamond">
                          <a:avLst/>
                        </a:prstGeom>
                        <a:noFill/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176" name="グループ化 442"/>
                  <p:cNvGrpSpPr>
                    <a:grpSpLocks/>
                  </p:cNvGrpSpPr>
                  <p:nvPr/>
                </p:nvGrpSpPr>
                <p:grpSpPr bwMode="auto">
                  <a:xfrm>
                    <a:off x="10610770" y="2772751"/>
                    <a:ext cx="736600" cy="273050"/>
                    <a:chOff x="2752525" y="7848441"/>
                    <a:chExt cx="2067026" cy="765633"/>
                  </a:xfrm>
                </p:grpSpPr>
                <p:grpSp>
                  <p:nvGrpSpPr>
                    <p:cNvPr id="203" name="グループ化 202"/>
                    <p:cNvGrpSpPr/>
                    <p:nvPr/>
                  </p:nvGrpSpPr>
                  <p:grpSpPr>
                    <a:xfrm flipH="1">
                      <a:off x="2752525" y="7848441"/>
                      <a:ext cx="2067026" cy="713601"/>
                      <a:chOff x="1662663" y="1980364"/>
                      <a:chExt cx="555048" cy="191620"/>
                    </a:xfrm>
                    <a:solidFill>
                      <a:srgbClr val="0000FF"/>
                    </a:solidFill>
                  </p:grpSpPr>
                  <p:grpSp>
                    <p:nvGrpSpPr>
                      <p:cNvPr id="212" name="グループ化 211"/>
                      <p:cNvGrpSpPr/>
                      <p:nvPr/>
                    </p:nvGrpSpPr>
                    <p:grpSpPr>
                      <a:xfrm>
                        <a:off x="1662663" y="1980364"/>
                        <a:ext cx="272438" cy="191620"/>
                        <a:chOff x="460761" y="2191363"/>
                        <a:chExt cx="885846" cy="623062"/>
                      </a:xfrm>
                      <a:grpFill/>
                    </p:grpSpPr>
                    <p:sp>
                      <p:nvSpPr>
                        <p:cNvPr id="223" name="角丸四角形 222"/>
                        <p:cNvSpPr/>
                        <p:nvPr/>
                      </p:nvSpPr>
                      <p:spPr>
                        <a:xfrm>
                          <a:off x="460761" y="2310369"/>
                          <a:ext cx="885846" cy="504056"/>
                        </a:xfrm>
                        <a:prstGeom prst="roundRect">
                          <a:avLst/>
                        </a:prstGeom>
                        <a:solidFill>
                          <a:srgbClr val="ECF3FA"/>
                        </a:solidFill>
                        <a:ln w="6350">
                          <a:solidFill>
                            <a:srgbClr val="0000F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4" name="正方形/長方形 223"/>
                        <p:cNvSpPr/>
                        <p:nvPr/>
                      </p:nvSpPr>
                      <p:spPr>
                        <a:xfrm>
                          <a:off x="1055442" y="2352994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5" name="正方形/長方形 224"/>
                        <p:cNvSpPr/>
                        <p:nvPr/>
                      </p:nvSpPr>
                      <p:spPr>
                        <a:xfrm>
                          <a:off x="765454" y="2435846"/>
                          <a:ext cx="264582" cy="144016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6" name="正方形/長方形 225"/>
                        <p:cNvSpPr/>
                        <p:nvPr/>
                      </p:nvSpPr>
                      <p:spPr>
                        <a:xfrm>
                          <a:off x="1104850" y="24241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7" name="正方形/長方形 226"/>
                        <p:cNvSpPr/>
                        <p:nvPr/>
                      </p:nvSpPr>
                      <p:spPr>
                        <a:xfrm>
                          <a:off x="1200100" y="2425367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8" name="正方形/長方形 227"/>
                        <p:cNvSpPr/>
                        <p:nvPr/>
                      </p:nvSpPr>
                      <p:spPr>
                        <a:xfrm>
                          <a:off x="476672" y="2354041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9" name="正方形/長方形 228"/>
                        <p:cNvSpPr/>
                        <p:nvPr/>
                      </p:nvSpPr>
                      <p:spPr>
                        <a:xfrm>
                          <a:off x="526080" y="2425161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30" name="正方形/長方形 229"/>
                        <p:cNvSpPr/>
                        <p:nvPr/>
                      </p:nvSpPr>
                      <p:spPr>
                        <a:xfrm>
                          <a:off x="621330" y="24264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31" name="ひし形 230"/>
                        <p:cNvSpPr/>
                        <p:nvPr/>
                      </p:nvSpPr>
                      <p:spPr>
                        <a:xfrm>
                          <a:off x="565274" y="2191363"/>
                          <a:ext cx="134285" cy="114633"/>
                        </a:xfrm>
                        <a:prstGeom prst="diamond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  <p:grpSp>
                    <p:nvGrpSpPr>
                      <p:cNvPr id="213" name="グループ化 212"/>
                      <p:cNvGrpSpPr/>
                      <p:nvPr/>
                    </p:nvGrpSpPr>
                    <p:grpSpPr>
                      <a:xfrm>
                        <a:off x="1945273" y="1980364"/>
                        <a:ext cx="272438" cy="191620"/>
                        <a:chOff x="460761" y="2191363"/>
                        <a:chExt cx="885846" cy="623062"/>
                      </a:xfrm>
                      <a:grpFill/>
                    </p:grpSpPr>
                    <p:sp>
                      <p:nvSpPr>
                        <p:cNvPr id="214" name="角丸四角形 213"/>
                        <p:cNvSpPr/>
                        <p:nvPr/>
                      </p:nvSpPr>
                      <p:spPr>
                        <a:xfrm>
                          <a:off x="460761" y="2310369"/>
                          <a:ext cx="885846" cy="504056"/>
                        </a:xfrm>
                        <a:prstGeom prst="roundRect">
                          <a:avLst/>
                        </a:prstGeom>
                        <a:solidFill>
                          <a:srgbClr val="ECF3FA"/>
                        </a:solidFill>
                        <a:ln w="6350">
                          <a:solidFill>
                            <a:srgbClr val="0000F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5" name="正方形/長方形 214"/>
                        <p:cNvSpPr/>
                        <p:nvPr/>
                      </p:nvSpPr>
                      <p:spPr>
                        <a:xfrm>
                          <a:off x="1055442" y="2352994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6" name="正方形/長方形 215"/>
                        <p:cNvSpPr/>
                        <p:nvPr/>
                      </p:nvSpPr>
                      <p:spPr>
                        <a:xfrm>
                          <a:off x="765454" y="2435846"/>
                          <a:ext cx="264582" cy="144016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7" name="正方形/長方形 216"/>
                        <p:cNvSpPr/>
                        <p:nvPr/>
                      </p:nvSpPr>
                      <p:spPr>
                        <a:xfrm>
                          <a:off x="1104850" y="24241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8" name="正方形/長方形 217"/>
                        <p:cNvSpPr/>
                        <p:nvPr/>
                      </p:nvSpPr>
                      <p:spPr>
                        <a:xfrm>
                          <a:off x="1200100" y="2425367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9" name="正方形/長方形 218"/>
                        <p:cNvSpPr/>
                        <p:nvPr/>
                      </p:nvSpPr>
                      <p:spPr>
                        <a:xfrm>
                          <a:off x="476672" y="2354041"/>
                          <a:ext cx="249914" cy="418806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n w="6350">
                          <a:solidFill>
                            <a:srgbClr val="8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0" name="正方形/長方形 219"/>
                        <p:cNvSpPr/>
                        <p:nvPr/>
                      </p:nvSpPr>
                      <p:spPr>
                        <a:xfrm>
                          <a:off x="526080" y="2425161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1" name="正方形/長方形 220"/>
                        <p:cNvSpPr/>
                        <p:nvPr/>
                      </p:nvSpPr>
                      <p:spPr>
                        <a:xfrm>
                          <a:off x="621330" y="2426414"/>
                          <a:ext cx="55191" cy="144016"/>
                        </a:xfrm>
                        <a:prstGeom prst="rect">
                          <a:avLst/>
                        </a:prstGeom>
                        <a:grpFill/>
                        <a:ln w="63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22" name="ひし形 221"/>
                        <p:cNvSpPr/>
                        <p:nvPr/>
                      </p:nvSpPr>
                      <p:spPr>
                        <a:xfrm>
                          <a:off x="565274" y="2191363"/>
                          <a:ext cx="134285" cy="114633"/>
                        </a:xfrm>
                        <a:prstGeom prst="diamond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9933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 eaLnBrk="1" hangingPunct="1">
                            <a:defRPr/>
                          </a:pPr>
                          <a:endParaRPr lang="ja-JP" altLang="en-US" sz="2400">
                            <a:latin typeface="Segoe UI" panose="020B0502040204020203" pitchFamily="34" charset="0"/>
                            <a:ea typeface="メイリオ" panose="020B0604030504040204" pitchFamily="50" charset="-128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04" name="楕円 203"/>
                    <p:cNvSpPr/>
                    <p:nvPr/>
                  </p:nvSpPr>
                  <p:spPr>
                    <a:xfrm>
                      <a:off x="4672335" y="8497722"/>
                      <a:ext cx="112597" cy="120431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05" name="楕円 204"/>
                    <p:cNvSpPr/>
                    <p:nvPr/>
                  </p:nvSpPr>
                  <p:spPr>
                    <a:xfrm>
                      <a:off x="4496094" y="8488455"/>
                      <a:ext cx="112597" cy="129699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06" name="楕円 205"/>
                    <p:cNvSpPr/>
                    <p:nvPr/>
                  </p:nvSpPr>
                  <p:spPr>
                    <a:xfrm>
                      <a:off x="4070176" y="8488455"/>
                      <a:ext cx="122391" cy="120437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07" name="楕円 206"/>
                    <p:cNvSpPr/>
                    <p:nvPr/>
                  </p:nvSpPr>
                  <p:spPr>
                    <a:xfrm>
                      <a:off x="3893935" y="8488455"/>
                      <a:ext cx="107703" cy="120437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08" name="楕円 207"/>
                    <p:cNvSpPr/>
                    <p:nvPr/>
                  </p:nvSpPr>
                  <p:spPr>
                    <a:xfrm>
                      <a:off x="3644262" y="8488455"/>
                      <a:ext cx="97912" cy="12043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09" name="楕円 208"/>
                    <p:cNvSpPr/>
                    <p:nvPr/>
                  </p:nvSpPr>
                  <p:spPr>
                    <a:xfrm>
                      <a:off x="3468021" y="8488455"/>
                      <a:ext cx="102806" cy="12043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10" name="楕円 209"/>
                    <p:cNvSpPr/>
                    <p:nvPr/>
                  </p:nvSpPr>
                  <p:spPr>
                    <a:xfrm>
                      <a:off x="2973565" y="8488455"/>
                      <a:ext cx="107703" cy="12043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211" name="楕円 210"/>
                    <p:cNvSpPr/>
                    <p:nvPr/>
                  </p:nvSpPr>
                  <p:spPr>
                    <a:xfrm>
                      <a:off x="2797324" y="8488455"/>
                      <a:ext cx="112600" cy="12043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hangingPunct="1">
                        <a:defRPr/>
                      </a:pPr>
                      <a:endParaRPr lang="ja-JP" altLang="en-US" sz="240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5162" name="グループ化 2"/>
              <p:cNvGrpSpPr>
                <a:grpSpLocks/>
              </p:cNvGrpSpPr>
              <p:nvPr/>
            </p:nvGrpSpPr>
            <p:grpSpPr bwMode="auto">
              <a:xfrm flipH="1">
                <a:off x="6465888" y="5076825"/>
                <a:ext cx="250825" cy="290513"/>
                <a:chOff x="6333633" y="5034836"/>
                <a:chExt cx="334461" cy="320670"/>
              </a:xfrm>
            </p:grpSpPr>
            <p:sp>
              <p:nvSpPr>
                <p:cNvPr id="196" name="直方体 195"/>
                <p:cNvSpPr/>
                <p:nvPr/>
              </p:nvSpPr>
              <p:spPr>
                <a:xfrm>
                  <a:off x="6334496" y="5035367"/>
                  <a:ext cx="189982" cy="321461"/>
                </a:xfrm>
                <a:prstGeom prst="cube">
                  <a:avLst/>
                </a:prstGeom>
                <a:solidFill>
                  <a:srgbClr val="FFCC00"/>
                </a:solidFill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97" name="直方体 196"/>
                <p:cNvSpPr/>
                <p:nvPr/>
              </p:nvSpPr>
              <p:spPr>
                <a:xfrm>
                  <a:off x="6478882" y="5035367"/>
                  <a:ext cx="189982" cy="321461"/>
                </a:xfrm>
                <a:prstGeom prst="cube">
                  <a:avLst/>
                </a:prstGeom>
                <a:solidFill>
                  <a:srgbClr val="FFCC00"/>
                </a:solidFill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163" name="グループ化 402"/>
              <p:cNvGrpSpPr>
                <a:grpSpLocks/>
              </p:cNvGrpSpPr>
              <p:nvPr/>
            </p:nvGrpSpPr>
            <p:grpSpPr bwMode="auto">
              <a:xfrm flipH="1">
                <a:off x="6465888" y="3984625"/>
                <a:ext cx="250825" cy="292100"/>
                <a:chOff x="6333633" y="5034836"/>
                <a:chExt cx="334461" cy="320670"/>
              </a:xfrm>
            </p:grpSpPr>
            <p:sp>
              <p:nvSpPr>
                <p:cNvPr id="194" name="直方体 193"/>
                <p:cNvSpPr/>
                <p:nvPr/>
              </p:nvSpPr>
              <p:spPr>
                <a:xfrm>
                  <a:off x="6334496" y="5035457"/>
                  <a:ext cx="189982" cy="319715"/>
                </a:xfrm>
                <a:prstGeom prst="cube">
                  <a:avLst/>
                </a:prstGeom>
                <a:solidFill>
                  <a:srgbClr val="FFCC00"/>
                </a:solidFill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95" name="直方体 194"/>
                <p:cNvSpPr/>
                <p:nvPr/>
              </p:nvSpPr>
              <p:spPr>
                <a:xfrm>
                  <a:off x="6478882" y="5035457"/>
                  <a:ext cx="189982" cy="319715"/>
                </a:xfrm>
                <a:prstGeom prst="cube">
                  <a:avLst/>
                </a:prstGeom>
                <a:solidFill>
                  <a:srgbClr val="FFCC00"/>
                </a:solidFill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 sz="2000">
                    <a:latin typeface="Segoe UI" panose="020B0502040204020203" pitchFamily="34" charset="0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164" name="テキスト ボックス 725"/>
              <p:cNvSpPr txBox="1">
                <a:spLocks noChangeArrowheads="1"/>
              </p:cNvSpPr>
              <p:nvPr/>
            </p:nvSpPr>
            <p:spPr bwMode="auto">
              <a:xfrm>
                <a:off x="6024563" y="4060823"/>
                <a:ext cx="711200" cy="468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9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5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b="1" u="sng" dirty="0">
                    <a:latin typeface="Segoe UI" panose="020B0502040204020203" pitchFamily="34" charset="0"/>
                  </a:rPr>
                  <a:t>蓄電池</a:t>
                </a:r>
              </a:p>
            </p:txBody>
          </p:sp>
          <p:sp>
            <p:nvSpPr>
              <p:cNvPr id="5165" name="テキスト ボックス 725"/>
              <p:cNvSpPr txBox="1">
                <a:spLocks noChangeArrowheads="1"/>
              </p:cNvSpPr>
              <p:nvPr/>
            </p:nvSpPr>
            <p:spPr bwMode="auto">
              <a:xfrm>
                <a:off x="6018213" y="5189537"/>
                <a:ext cx="712786" cy="468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9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5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b="1" u="sng" dirty="0">
                    <a:latin typeface="Segoe UI" panose="020B0502040204020203" pitchFamily="34" charset="0"/>
                  </a:rPr>
                  <a:t>蓄電池</a:t>
                </a:r>
              </a:p>
            </p:txBody>
          </p:sp>
          <p:sp>
            <p:nvSpPr>
              <p:cNvPr id="192" name="下矢印 191"/>
              <p:cNvSpPr/>
              <p:nvPr/>
            </p:nvSpPr>
            <p:spPr bwMode="auto">
              <a:xfrm rot="18240000" flipH="1">
                <a:off x="7052820" y="4079619"/>
                <a:ext cx="191458" cy="309171"/>
              </a:xfrm>
              <a:prstGeom prst="downArrow">
                <a:avLst/>
              </a:prstGeom>
              <a:noFill/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000">
                  <a:latin typeface="Segoe UI" panose="020B0502040204020203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5167" name="テキスト ボックス 3"/>
              <p:cNvSpPr txBox="1">
                <a:spLocks noChangeArrowheads="1"/>
              </p:cNvSpPr>
              <p:nvPr/>
            </p:nvSpPr>
            <p:spPr bwMode="auto">
              <a:xfrm>
                <a:off x="8208314" y="3217048"/>
                <a:ext cx="1293647" cy="550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9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5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200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  <a:cs typeface="メイリオ" panose="020B0604030504040204" pitchFamily="50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ja-JP" altLang="en-US" sz="1400" u="sng" dirty="0">
                    <a:latin typeface="Segoe UI" panose="020B0502040204020203" pitchFamily="34" charset="0"/>
                  </a:rPr>
                  <a:t>補助対象設備等</a:t>
                </a:r>
              </a:p>
            </p:txBody>
          </p:sp>
        </p:grpSp>
        <p:sp>
          <p:nvSpPr>
            <p:cNvPr id="480" name="角丸四角形 479"/>
            <p:cNvSpPr/>
            <p:nvPr/>
          </p:nvSpPr>
          <p:spPr>
            <a:xfrm>
              <a:off x="2578179" y="3688116"/>
              <a:ext cx="4185302" cy="3379146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00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481" name="二等辺三角形 480"/>
          <p:cNvSpPr/>
          <p:nvPr/>
        </p:nvSpPr>
        <p:spPr>
          <a:xfrm rot="16200000" flipV="1">
            <a:off x="4089233" y="5852945"/>
            <a:ext cx="1357661" cy="147637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482" name="角丸四角形 481"/>
          <p:cNvSpPr/>
          <p:nvPr/>
        </p:nvSpPr>
        <p:spPr>
          <a:xfrm>
            <a:off x="4883158" y="4977376"/>
            <a:ext cx="4797425" cy="1836000"/>
          </a:xfrm>
          <a:prstGeom prst="roundRect">
            <a:avLst/>
          </a:prstGeom>
          <a:solidFill>
            <a:srgbClr val="4A9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鉄道車両の回生電力</a:t>
            </a:r>
            <a:r>
              <a:rPr lang="en-US" altLang="ja-JP" sz="1400" b="1" dirty="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２</a:t>
            </a:r>
            <a:r>
              <a:rPr lang="ja-JP" alt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を有効活用する設備と省エネ車両の導入を合わせて実施し、鉄道システム全体の省ＣＯ２化を加速させる</a:t>
            </a:r>
          </a:p>
        </p:txBody>
      </p:sp>
      <p:sp>
        <p:nvSpPr>
          <p:cNvPr id="7181" name="テキスト ボックス 4"/>
          <p:cNvSpPr txBox="1">
            <a:spLocks noChangeArrowheads="1"/>
          </p:cNvSpPr>
          <p:nvPr/>
        </p:nvSpPr>
        <p:spPr bwMode="auto">
          <a:xfrm>
            <a:off x="7209895" y="2335526"/>
            <a:ext cx="2561976" cy="2031325"/>
          </a:xfrm>
          <a:prstGeom prst="rect">
            <a:avLst/>
          </a:prstGeom>
          <a:ln w="952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400" dirty="0">
                <a:latin typeface="Segoe UI" panose="020B0502040204020203" pitchFamily="34" charset="0"/>
              </a:rPr>
              <a:t>※</a:t>
            </a:r>
            <a:r>
              <a:rPr lang="ja-JP" altLang="en-US" sz="1400" dirty="0">
                <a:latin typeface="Segoe UI" panose="020B0502040204020203" pitchFamily="34" charset="0"/>
              </a:rPr>
              <a:t>１：</a:t>
            </a:r>
            <a:r>
              <a:rPr lang="en-US" altLang="ja-JP" sz="1400" dirty="0">
                <a:latin typeface="Segoe UI" panose="020B0502040204020203" pitchFamily="34" charset="0"/>
              </a:rPr>
              <a:t>VVVF</a:t>
            </a:r>
            <a:r>
              <a:rPr lang="ja-JP" altLang="en-US" sz="1400" dirty="0">
                <a:latin typeface="Segoe UI" panose="020B0502040204020203" pitchFamily="34" charset="0"/>
              </a:rPr>
              <a:t>インバータ</a:t>
            </a:r>
            <a:endParaRPr lang="en-US" altLang="ja-JP" sz="1400" dirty="0">
              <a:latin typeface="Segoe UI" panose="020B0502040204020203" pitchFamily="34" charset="0"/>
            </a:endParaRPr>
          </a:p>
          <a:p>
            <a:pPr marL="179996">
              <a:defRPr/>
            </a:pPr>
            <a:r>
              <a:rPr lang="ja-JP" altLang="en-US" sz="1400" dirty="0">
                <a:latin typeface="Segoe UI" panose="020B0502040204020203" pitchFamily="34" charset="0"/>
              </a:rPr>
              <a:t>電力を電車走行の動力源として適切な形に変換して主電動機（モータ）を駆動する制御装置。</a:t>
            </a:r>
            <a:endParaRPr lang="en-US" altLang="ja-JP" sz="1400" dirty="0">
              <a:latin typeface="Segoe UI" panose="020B0502040204020203" pitchFamily="34" charset="0"/>
            </a:endParaRPr>
          </a:p>
          <a:p>
            <a:pPr>
              <a:defRPr/>
            </a:pPr>
            <a:r>
              <a:rPr lang="en-US" altLang="ja-JP" sz="1400" dirty="0">
                <a:latin typeface="Segoe UI" panose="020B0502040204020203" pitchFamily="34" charset="0"/>
              </a:rPr>
              <a:t>※</a:t>
            </a:r>
            <a:r>
              <a:rPr lang="ja-JP" altLang="en-US" sz="1400" dirty="0">
                <a:latin typeface="Segoe UI" panose="020B0502040204020203" pitchFamily="34" charset="0"/>
              </a:rPr>
              <a:t>２：回生電力</a:t>
            </a:r>
            <a:endParaRPr lang="en-US" altLang="ja-JP" sz="1400" dirty="0">
              <a:latin typeface="Segoe UI" panose="020B0502040204020203" pitchFamily="34" charset="0"/>
            </a:endParaRPr>
          </a:p>
          <a:p>
            <a:pPr marL="179996">
              <a:defRPr/>
            </a:pPr>
            <a:r>
              <a:rPr lang="ja-JP" altLang="en-US" sz="1400" dirty="0">
                <a:latin typeface="Segoe UI" panose="020B0502040204020203" pitchFamily="34" charset="0"/>
              </a:rPr>
              <a:t>機器で発生する余剰エネルギーを電気に変換して再利用する技術のこと。</a:t>
            </a:r>
            <a:endParaRPr lang="en-US" altLang="ja-JP" sz="1400" dirty="0">
              <a:latin typeface="Segoe UI" panose="020B0502040204020203" pitchFamily="34" charset="0"/>
            </a:endParaRPr>
          </a:p>
        </p:txBody>
      </p:sp>
      <p:sp>
        <p:nvSpPr>
          <p:cNvPr id="361" name="テキスト ボックス 360"/>
          <p:cNvSpPr txBox="1"/>
          <p:nvPr/>
        </p:nvSpPr>
        <p:spPr>
          <a:xfrm>
            <a:off x="9409529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rPr>
              <a:t>2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362" name="正方形/長方形 6"/>
          <p:cNvSpPr>
            <a:spLocks noChangeArrowheads="1"/>
          </p:cNvSpPr>
          <p:nvPr/>
        </p:nvSpPr>
        <p:spPr bwMode="auto">
          <a:xfrm>
            <a:off x="72231" y="7178031"/>
            <a:ext cx="636066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3" name="正方形/長方形 362"/>
          <p:cNvSpPr/>
          <p:nvPr/>
        </p:nvSpPr>
        <p:spPr>
          <a:xfrm>
            <a:off x="821870" y="908726"/>
            <a:ext cx="1962611" cy="3393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36-2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3" name="正方形/長方形 6"/>
          <p:cNvSpPr>
            <a:spLocks noChangeArrowheads="1"/>
          </p:cNvSpPr>
          <p:nvPr/>
        </p:nvSpPr>
        <p:spPr bwMode="auto">
          <a:xfrm>
            <a:off x="3704673" y="561381"/>
            <a:ext cx="650491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19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億円の内数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Segoe UI" panose="020B0502040204020203" pitchFamily="34" charset="0"/>
              <a:ea typeface="メイリオ" panose="020B0604030504040204" pitchFamily="50" charset="-128"/>
            </a:endParaRPr>
          </a:p>
          <a:p>
            <a:pPr defTabSz="844062" eaLnBrk="1" hangingPunct="1">
              <a:lnSpc>
                <a:spcPts val="1900"/>
              </a:lnSpc>
              <a:spcBef>
                <a:spcPct val="0"/>
              </a:spcBef>
              <a:buNone/>
              <a:defRPr/>
            </a:pPr>
            <a:r>
              <a:rPr kumimoji="0" lang="zh-TW" alt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年度～平成</a:t>
            </a:r>
            <a:r>
              <a:rPr lang="en-US" altLang="ja-JP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４年度</a:t>
            </a:r>
            <a:endParaRPr kumimoji="0" lang="zh-TW" altLang="en-US" sz="2000" kern="0" dirty="0">
              <a:solidFill>
                <a:srgbClr val="000000"/>
              </a:solidFill>
              <a:latin typeface="Segoe UI" panose="020B0502040204020203" pitchFamily="34" charset="0"/>
              <a:ea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1900"/>
              </a:lnSpc>
              <a:spcBef>
                <a:spcPct val="0"/>
              </a:spcBef>
              <a:buNone/>
            </a:pPr>
            <a:r>
              <a:rPr lang="ja-JP" altLang="en-US" sz="2000" dirty="0">
                <a:solidFill>
                  <a:prstClr val="black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Meiryo UI" pitchFamily="50" charset="-128"/>
              </a:rPr>
              <a:t>担当課：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地球局事業室見える化</a:t>
            </a:r>
            <a:r>
              <a:rPr lang="en-US" altLang="ja-JP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03-5521-8355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rgbClr val="000000"/>
              </a:solidFill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419" name="正方形/長方形 418"/>
          <p:cNvSpPr/>
          <p:nvPr/>
        </p:nvSpPr>
        <p:spPr>
          <a:xfrm>
            <a:off x="8719054" y="103167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22456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タイトル 1"/>
          <p:cNvSpPr txBox="1">
            <a:spLocks/>
          </p:cNvSpPr>
          <p:nvPr/>
        </p:nvSpPr>
        <p:spPr>
          <a:xfrm>
            <a:off x="758826" y="25550"/>
            <a:ext cx="8993188" cy="68738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 defTabSz="779406" eaLnBrk="0" fontAlgn="base" hangingPunct="0">
              <a:spcAft>
                <a:spcPct val="0"/>
              </a:spcAft>
              <a:defRPr/>
            </a:pPr>
            <a:r>
              <a:rPr lang="ja-JP" altLang="en-US" sz="1000" b="1" dirty="0">
                <a:latin typeface="メイリオ"/>
                <a:ea typeface="メイリオ"/>
                <a:cs typeface="+mn-cs"/>
              </a:rPr>
              <a:t>公共交通機関の低炭素化と利用促進に向けた設備整備事業のうち</a:t>
            </a:r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pPr algn="l" defTabSz="779406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公共交通と連携した観光地の２次・３次交通の低炭素化</a:t>
            </a:r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pPr algn="l" defTabSz="779406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促進事業</a:t>
            </a:r>
            <a:r>
              <a:rPr lang="ja-JP" altLang="en-US" sz="1600" b="1" dirty="0">
                <a:ln w="0">
                  <a:noFill/>
                </a:ln>
              </a:rPr>
              <a:t>（国交省連携）</a:t>
            </a:r>
          </a:p>
        </p:txBody>
      </p:sp>
      <p:sp>
        <p:nvSpPr>
          <p:cNvPr id="63" name="右矢印 62"/>
          <p:cNvSpPr/>
          <p:nvPr/>
        </p:nvSpPr>
        <p:spPr>
          <a:xfrm>
            <a:off x="274762" y="4895453"/>
            <a:ext cx="5262748" cy="1144278"/>
          </a:xfrm>
          <a:prstGeom prst="rightArrow">
            <a:avLst/>
          </a:prstGeom>
          <a:solidFill>
            <a:srgbClr val="FFFF99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673796" name="正方形/長方形 2"/>
          <p:cNvSpPr>
            <a:spLocks noChangeArrowheads="1"/>
          </p:cNvSpPr>
          <p:nvPr/>
        </p:nvSpPr>
        <p:spPr bwMode="auto">
          <a:xfrm>
            <a:off x="4" y="1307492"/>
            <a:ext cx="5913439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24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400" b="1" dirty="0">
                <a:latin typeface="+mn-ea"/>
                <a:ea typeface="+mn-ea"/>
              </a:rPr>
              <a:t>低炭素な交通機関の利用促進で</a:t>
            </a:r>
            <a:endParaRPr lang="en-US" altLang="ja-JP" sz="2400" b="1" dirty="0">
              <a:latin typeface="+mn-ea"/>
              <a:ea typeface="+mn-ea"/>
            </a:endParaRPr>
          </a:p>
          <a:p>
            <a:pPr defTabSz="844062" eaLnBrk="1" hangingPunct="1">
              <a:lnSpc>
                <a:spcPts val="24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400" b="1" dirty="0">
                <a:latin typeface="+mn-ea"/>
                <a:ea typeface="+mn-ea"/>
              </a:rPr>
              <a:t>　　観光資源の活用と地方創生を</a:t>
            </a:r>
            <a:r>
              <a:rPr lang="ja-JP" altLang="en-US" sz="2400" b="1" dirty="0">
                <a:solidFill>
                  <a:srgbClr val="000000"/>
                </a:solidFill>
                <a:latin typeface="+mn-ea"/>
                <a:ea typeface="+mn-ea"/>
              </a:rPr>
              <a:t>！</a:t>
            </a:r>
            <a:endParaRPr lang="en-US" altLang="ja-JP" sz="24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pSp>
        <p:nvGrpSpPr>
          <p:cNvPr id="7172" name="グループ化 6"/>
          <p:cNvGrpSpPr>
            <a:grpSpLocks/>
          </p:cNvGrpSpPr>
          <p:nvPr/>
        </p:nvGrpSpPr>
        <p:grpSpPr bwMode="auto">
          <a:xfrm>
            <a:off x="101605" y="1959037"/>
            <a:ext cx="9650413" cy="2346796"/>
            <a:chOff x="92057" y="1340444"/>
            <a:chExt cx="9754024" cy="2406760"/>
          </a:xfrm>
        </p:grpSpPr>
        <p:sp>
          <p:nvSpPr>
            <p:cNvPr id="2055" name="テキスト ボックス 19"/>
            <p:cNvSpPr txBox="1">
              <a:spLocks noChangeArrowheads="1"/>
            </p:cNvSpPr>
            <p:nvPr/>
          </p:nvSpPr>
          <p:spPr bwMode="auto">
            <a:xfrm>
              <a:off x="207584" y="1340444"/>
              <a:ext cx="9638497" cy="2406760"/>
            </a:xfrm>
            <a:prstGeom prst="rect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3231" rIns="33231">
              <a:spAutoFit/>
            </a:bodyPr>
            <a:lstStyle>
              <a:lvl1pPr marL="179388" indent="-179388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marL="0" indent="0" defTabSz="844062" eaLnBrk="1" hangingPunct="1">
                <a:spcAft>
                  <a:spcPts val="277"/>
                </a:spcAft>
                <a:buClr>
                  <a:srgbClr val="6F6F6F"/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１．補助を受ける主体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地方公共団体、民間企業等</a:t>
              </a:r>
              <a:endParaRPr lang="en-US" altLang="ja-JP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２．事業概要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dirty="0">
                  <a:latin typeface="+mn-ea"/>
                </a:rPr>
                <a:t>国立公園等の観光地における交通機関について、低炭素な交通システムを構築するために必要となる車両・設備等の導入を支援することで、観光地における低炭素な２次・３次交通のモデルを確立する。</a:t>
              </a:r>
              <a:endParaRPr lang="en-US" altLang="ja-JP" dirty="0">
                <a:latin typeface="+mn-ea"/>
              </a:endParaRPr>
            </a:p>
            <a:p>
              <a:pPr marL="177796" eaLnBrk="1" hangingPunct="1"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３．対象事業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dirty="0">
                  <a:latin typeface="+mn-ea"/>
                </a:rPr>
                <a:t>鉄道、バス等の公共交通機関と連携した交通システムであって、観光地における低炭素な２次・３次交通を構築するもの。</a:t>
              </a:r>
              <a:r>
                <a:rPr lang="en-US" altLang="ja-JP" sz="1400" dirty="0">
                  <a:latin typeface="+mn-ea"/>
                </a:rPr>
                <a:t>※</a:t>
              </a:r>
              <a:r>
                <a:rPr lang="ja-JP" altLang="en-US" sz="1400" dirty="0">
                  <a:latin typeface="+mn-ea"/>
                </a:rPr>
                <a:t>継続事業のみ実施</a:t>
              </a:r>
              <a:endParaRPr lang="en-US" altLang="ja-JP" sz="1400" dirty="0">
                <a:latin typeface="+mn-ea"/>
              </a:endParaRPr>
            </a:p>
            <a:p>
              <a:pPr>
                <a:buClr>
                  <a:schemeClr val="bg2">
                    <a:lumMod val="50000"/>
                  </a:schemeClr>
                </a:buClr>
                <a:defRPr/>
              </a:pP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４．補助金額・率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en-US" altLang="ja-JP" dirty="0">
                  <a:latin typeface="+mn-ea"/>
                </a:rPr>
                <a:t>/3</a:t>
              </a:r>
              <a:r>
                <a:rPr lang="ja-JP" altLang="en-US" dirty="0">
                  <a:latin typeface="+mn-ea"/>
                </a:rPr>
                <a:t>⇒政令指定都市以外の地方自治体、中小企業の民間企業、</a:t>
              </a:r>
              <a:r>
                <a:rPr lang="en-US" altLang="ja-JP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1/2</a:t>
              </a:r>
              <a:r>
                <a:rPr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⇒</a:t>
              </a:r>
              <a:r>
                <a:rPr lang="ja-JP" altLang="en-US" dirty="0">
                  <a:latin typeface="+mn-ea"/>
                </a:rPr>
                <a:t>都道府県、政令指定都市、特別区、中小企業以外の民間企業、 上記以外</a:t>
              </a:r>
              <a:endParaRPr lang="en-US" altLang="ja-JP" dirty="0">
                <a:latin typeface="+mn-ea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92057" y="1361351"/>
              <a:ext cx="9754024" cy="2342225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4062">
                <a:defRPr/>
              </a:pPr>
              <a:endParaRPr lang="ja-JP" altLang="en-US" sz="160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73814" name="正方形/長方形 6"/>
          <p:cNvSpPr>
            <a:spLocks noChangeArrowheads="1"/>
          </p:cNvSpPr>
          <p:nvPr/>
        </p:nvSpPr>
        <p:spPr bwMode="auto">
          <a:xfrm>
            <a:off x="3706544" y="7810402"/>
            <a:ext cx="4084638" cy="548868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  <a:extLst/>
        </p:spPr>
        <p:txBody>
          <a:bodyPr>
            <a:spAutoFit/>
          </a:bodyPr>
          <a:lstStyle>
            <a:lvl1pPr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lnSpc>
                <a:spcPts val="1388"/>
              </a:lnSpc>
              <a:defRPr/>
            </a:pPr>
            <a:r>
              <a:rPr kumimoji="0" lang="zh-TW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900" b="1" dirty="0">
                <a:latin typeface="メイリオ" panose="020B0604030504040204" pitchFamily="50" charset="-128"/>
              </a:rPr>
              <a:t>平成</a:t>
            </a:r>
            <a:r>
              <a:rPr lang="en-US" altLang="ja-JP" sz="900" b="1" dirty="0">
                <a:latin typeface="メイリオ" panose="020B0604030504040204" pitchFamily="50" charset="-128"/>
              </a:rPr>
              <a:t>29</a:t>
            </a:r>
            <a:r>
              <a:rPr lang="ja-JP" altLang="en-US" sz="900" b="1" dirty="0">
                <a:latin typeface="メイリオ" panose="020B0604030504040204" pitchFamily="50" charset="-128"/>
              </a:rPr>
              <a:t>年度～平成</a:t>
            </a:r>
            <a:r>
              <a:rPr lang="en-US" altLang="ja-JP" sz="900" b="1" dirty="0">
                <a:latin typeface="メイリオ" panose="020B0604030504040204" pitchFamily="50" charset="-128"/>
              </a:rPr>
              <a:t>30</a:t>
            </a:r>
            <a:r>
              <a:rPr lang="ja-JP" altLang="en-US" sz="900" b="1" dirty="0">
                <a:latin typeface="メイリオ" panose="020B0604030504040204" pitchFamily="50" charset="-128"/>
              </a:rPr>
              <a:t>年度</a:t>
            </a:r>
            <a:r>
              <a:rPr lang="en-US" altLang="ja-JP" sz="900" b="1" dirty="0">
                <a:latin typeface="+mn-ea"/>
              </a:rPr>
              <a:t>※</a:t>
            </a:r>
            <a:r>
              <a:rPr lang="ja-JP" altLang="en-US" sz="900" b="1" dirty="0">
                <a:latin typeface="+mn-ea"/>
              </a:rPr>
              <a:t>継続事業のみ実施</a:t>
            </a:r>
            <a:endParaRPr lang="en-US" altLang="ja-JP" sz="900" b="1" dirty="0">
              <a:latin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sym typeface="Wingdings" panose="05000000000000000000" pitchFamily="2" charset="2"/>
              </a:rPr>
              <a:t>補助率：</a:t>
            </a:r>
            <a:r>
              <a:rPr lang="en-US" altLang="ja-JP" sz="900" b="1" dirty="0">
                <a:latin typeface="メイリオ" panose="020B0604030504040204" pitchFamily="50" charset="-128"/>
              </a:rPr>
              <a:t>2/3</a:t>
            </a:r>
            <a:r>
              <a:rPr lang="ja-JP" altLang="en-US" sz="900" b="1" dirty="0" err="1">
                <a:latin typeface="メイリオ" panose="020B0604030504040204" pitchFamily="50" charset="-128"/>
              </a:rPr>
              <a:t>、</a:t>
            </a:r>
            <a:r>
              <a:rPr lang="en-US" altLang="ja-JP" sz="900" b="1" dirty="0">
                <a:latin typeface="メイリオ" panose="020B0604030504040204" pitchFamily="50" charset="-128"/>
              </a:rPr>
              <a:t>1/2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※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主体により補助率が異なる</a:t>
            </a:r>
            <a:endParaRPr lang="ja-JP" altLang="en-US" sz="900" b="1" dirty="0">
              <a:latin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Meiryo UI" panose="020B0604030504040204" pitchFamily="50" charset="-128"/>
              </a:rPr>
              <a:t>担当課：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地球局事業室技術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03-5521-8339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pic>
        <p:nvPicPr>
          <p:cNvPr id="7174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123830"/>
            <a:ext cx="646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41" descr="C:\Users\KAWABE05\Pictures\バス２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454" y="4692852"/>
            <a:ext cx="97631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42" descr="C:\Users\KAWABE05\Pictures\新幹線700系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346" y="5139674"/>
            <a:ext cx="1314451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43" descr="C:\Users\KAWABE05\Pictures\電車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994" y="5233336"/>
            <a:ext cx="1350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44" descr="C:\Users\KAWABE05\Pictures\バス３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338" y="4638884"/>
            <a:ext cx="1071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角丸四角形 68"/>
          <p:cNvSpPr>
            <a:spLocks noChangeArrowheads="1"/>
          </p:cNvSpPr>
          <p:nvPr/>
        </p:nvSpPr>
        <p:spPr bwMode="auto">
          <a:xfrm>
            <a:off x="5277296" y="4299332"/>
            <a:ext cx="2340000" cy="324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>
            <a:solidFill>
              <a:srgbClr val="006600"/>
            </a:solidFill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prstClr val="white"/>
                </a:solidFill>
                <a:latin typeface="+mn-ea"/>
                <a:cs typeface="Calibri" panose="020F0502020204030204" pitchFamily="34" charset="0"/>
              </a:rPr>
              <a:t>観光地での交通機関</a:t>
            </a:r>
          </a:p>
        </p:txBody>
      </p:sp>
      <p:sp>
        <p:nvSpPr>
          <p:cNvPr id="71" name="角丸四角形 70"/>
          <p:cNvSpPr>
            <a:spLocks noChangeArrowheads="1"/>
          </p:cNvSpPr>
          <p:nvPr/>
        </p:nvSpPr>
        <p:spPr bwMode="auto">
          <a:xfrm>
            <a:off x="1530349" y="4299332"/>
            <a:ext cx="1800000" cy="324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>
            <a:solidFill>
              <a:srgbClr val="006600"/>
            </a:solidFill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bIns="0"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prstClr val="white"/>
                </a:solidFill>
                <a:latin typeface="+mn-ea"/>
                <a:cs typeface="Calibri" panose="020F0502020204030204" pitchFamily="34" charset="0"/>
              </a:rPr>
              <a:t>公共交通機関</a:t>
            </a:r>
          </a:p>
        </p:txBody>
      </p:sp>
      <p:pic>
        <p:nvPicPr>
          <p:cNvPr id="7183" name="Picture 61" descr="C:\Users\KAWABE05\Pictures\浦富海岸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3" y="4662494"/>
            <a:ext cx="3540200" cy="21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6" name="グループ化 55"/>
          <p:cNvGrpSpPr/>
          <p:nvPr/>
        </p:nvGrpSpPr>
        <p:grpSpPr>
          <a:xfrm>
            <a:off x="5576167" y="4681278"/>
            <a:ext cx="2189244" cy="1784183"/>
            <a:chOff x="6315543" y="4050836"/>
            <a:chExt cx="1935006" cy="1932172"/>
          </a:xfrm>
          <a:solidFill>
            <a:srgbClr val="FFFF99"/>
          </a:solidFill>
        </p:grpSpPr>
        <p:sp>
          <p:nvSpPr>
            <p:cNvPr id="59" name="環状矢印 58"/>
            <p:cNvSpPr/>
            <p:nvPr/>
          </p:nvSpPr>
          <p:spPr>
            <a:xfrm>
              <a:off x="6315543" y="4077072"/>
              <a:ext cx="1907609" cy="1904265"/>
            </a:xfrm>
            <a:prstGeom prst="circularArrow">
              <a:avLst>
                <a:gd name="adj1" fmla="val 11005"/>
                <a:gd name="adj2" fmla="val 1264282"/>
                <a:gd name="adj3" fmla="val 16356176"/>
                <a:gd name="adj4" fmla="val 10824177"/>
                <a:gd name="adj5" fmla="val 10116"/>
              </a:avLst>
            </a:prstGeom>
            <a:grpFill/>
            <a:ln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0" name="環状矢印 59"/>
            <p:cNvSpPr/>
            <p:nvPr/>
          </p:nvSpPr>
          <p:spPr>
            <a:xfrm rot="6959428">
              <a:off x="6331296" y="4077071"/>
              <a:ext cx="1907609" cy="1904265"/>
            </a:xfrm>
            <a:prstGeom prst="circularArrow">
              <a:avLst>
                <a:gd name="adj1" fmla="val 11005"/>
                <a:gd name="adj2" fmla="val 1264282"/>
                <a:gd name="adj3" fmla="val 16356176"/>
                <a:gd name="adj4" fmla="val 10824177"/>
                <a:gd name="adj5" fmla="val 10116"/>
              </a:avLst>
            </a:prstGeom>
            <a:grpFill/>
            <a:ln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2" name="環状矢印 61"/>
            <p:cNvSpPr/>
            <p:nvPr/>
          </p:nvSpPr>
          <p:spPr>
            <a:xfrm rot="14334112">
              <a:off x="6344612" y="4052508"/>
              <a:ext cx="1907609" cy="1904265"/>
            </a:xfrm>
            <a:prstGeom prst="circularArrow">
              <a:avLst>
                <a:gd name="adj1" fmla="val 11005"/>
                <a:gd name="adj2" fmla="val 1264282"/>
                <a:gd name="adj3" fmla="val 16356176"/>
                <a:gd name="adj4" fmla="val 10824177"/>
                <a:gd name="adj5" fmla="val 10116"/>
              </a:avLst>
            </a:prstGeom>
            <a:grpFill/>
            <a:ln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72" name="二等辺三角形 71"/>
          <p:cNvSpPr/>
          <p:nvPr/>
        </p:nvSpPr>
        <p:spPr>
          <a:xfrm flipV="1">
            <a:off x="2044705" y="6323389"/>
            <a:ext cx="1684339" cy="139700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0066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kumimoji="0" lang="ja-JP" altLang="en-US" kern="0" dirty="0">
              <a:solidFill>
                <a:sysClr val="window" lastClr="FFFFFF"/>
              </a:solidFill>
              <a:latin typeface="+mn-ea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56456" y="5977416"/>
            <a:ext cx="6012000" cy="252000"/>
          </a:xfrm>
          <a:prstGeom prst="roundRect">
            <a:avLst/>
          </a:pr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公共交通の利用促進とあわせて、観光地に低炭素な交通システムを導入</a:t>
            </a:r>
          </a:p>
        </p:txBody>
      </p:sp>
      <p:sp>
        <p:nvSpPr>
          <p:cNvPr id="74" name="角丸四角形 73"/>
          <p:cNvSpPr/>
          <p:nvPr/>
        </p:nvSpPr>
        <p:spPr>
          <a:xfrm>
            <a:off x="272480" y="6525344"/>
            <a:ext cx="5364000" cy="252000"/>
          </a:xfrm>
          <a:prstGeom prst="roundRect">
            <a:avLst/>
          </a:pr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低炭素な交通システムの構築を通じた低炭素社会の実現</a:t>
            </a:r>
          </a:p>
        </p:txBody>
      </p:sp>
      <p:pic>
        <p:nvPicPr>
          <p:cNvPr id="7192" name="Picture 58" descr="C:\Users\KAWABE05\Pictures\飛行機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4" y="4291432"/>
            <a:ext cx="1382712" cy="73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51" descr="C:\Users\KAWABE05\Pictures\gi01a20150224060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17" y="4999272"/>
            <a:ext cx="911853" cy="83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63" descr="C:\Users\KAWABE05\Pictures\コムス＠トヨタ車体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6" t="11198" r="59123" b="3386"/>
          <a:stretch>
            <a:fillRect/>
          </a:stretch>
        </p:blipFill>
        <p:spPr bwMode="auto">
          <a:xfrm>
            <a:off x="5966443" y="5008955"/>
            <a:ext cx="1281113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9512453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6"/>
          <p:cNvSpPr>
            <a:spLocks noChangeArrowheads="1"/>
          </p:cNvSpPr>
          <p:nvPr/>
        </p:nvSpPr>
        <p:spPr bwMode="auto">
          <a:xfrm>
            <a:off x="1576489" y="7063533"/>
            <a:ext cx="636066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56946" y="923718"/>
            <a:ext cx="2029924" cy="3393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36-3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6"/>
          <p:cNvSpPr>
            <a:spLocks noChangeArrowheads="1"/>
          </p:cNvSpPr>
          <p:nvPr/>
        </p:nvSpPr>
        <p:spPr bwMode="auto">
          <a:xfrm>
            <a:off x="5169025" y="548687"/>
            <a:ext cx="5112568" cy="1387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19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62" eaLnBrk="1" hangingPunct="1">
              <a:lnSpc>
                <a:spcPts val="19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62" eaLnBrk="1" hangingPunct="1">
              <a:lnSpc>
                <a:spcPts val="1900"/>
              </a:lnSpc>
              <a:spcBef>
                <a:spcPct val="0"/>
              </a:spcBef>
              <a:buNone/>
              <a:defRPr/>
            </a:pPr>
            <a:r>
              <a:rPr kumimoji="0" lang="zh-TW" alt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年度～平成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62" eaLnBrk="1" hangingPunct="1">
              <a:lnSpc>
                <a:spcPts val="1900"/>
              </a:lnSpc>
              <a:spcBef>
                <a:spcPct val="0"/>
              </a:spcBef>
              <a:buNone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継続事業のみ実施</a:t>
            </a:r>
            <a:endParaRPr kumimoji="0" lang="zh-TW" altLang="en-US" sz="20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1900"/>
              </a:lnSpc>
              <a:spcBef>
                <a:spcPct val="0"/>
              </a:spcBef>
              <a:buNone/>
            </a:pPr>
            <a:r>
              <a:rPr lang="ja-JP" altLang="en-US" sz="2000" dirty="0">
                <a:solidFill>
                  <a:prstClr val="black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Meiryo UI" pitchFamily="50" charset="-128"/>
              </a:rPr>
              <a:t>担当課：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地球局事業室技術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03-5521-8339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Segoe UI" panose="020B0502040204020203" pitchFamily="34" charset="0"/>
                <a:ea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719054" y="57017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278846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7712</TotalTime>
  <Words>777</Words>
  <Application>Microsoft Office PowerPoint</Application>
  <PresentationFormat>A4 210 x 297 mm</PresentationFormat>
  <Paragraphs>131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Cambria</vt:lpstr>
      <vt:lpstr>Segoe UI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池本忠弘</dc:creator>
  <cp:lastModifiedBy>稲 佳奈／リサーチ・コンサル／JRI (ina kana)</cp:lastModifiedBy>
  <cp:revision>439</cp:revision>
  <cp:lastPrinted>2017-12-06T23:52:55Z</cp:lastPrinted>
  <dcterms:created xsi:type="dcterms:W3CDTF">2012-11-02T13:24:31Z</dcterms:created>
  <dcterms:modified xsi:type="dcterms:W3CDTF">2018-05-15T06:18:22Z</dcterms:modified>
</cp:coreProperties>
</file>