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DF4619-B489-4568-9E5C-5833365388E7}"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5B406-8174-498F-8B23-A8E84BA7D11C}" type="slidenum">
              <a:rPr kumimoji="1" lang="ja-JP" altLang="en-US" smtClean="0"/>
              <a:t>‹#›</a:t>
            </a:fld>
            <a:endParaRPr kumimoji="1" lang="ja-JP" altLang="en-US"/>
          </a:p>
        </p:txBody>
      </p:sp>
    </p:spTree>
    <p:extLst>
      <p:ext uri="{BB962C8B-B14F-4D97-AF65-F5344CB8AC3E}">
        <p14:creationId xmlns:p14="http://schemas.microsoft.com/office/powerpoint/2010/main" val="1145254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46329" eaLnBrk="1" fontAlgn="base" hangingPunct="1">
                <a:spcBef>
                  <a:spcPct val="0"/>
                </a:spcBef>
                <a:spcAft>
                  <a:spcPct val="0"/>
                </a:spcAft>
                <a:defRPr/>
              </a:pPr>
              <a:t>1</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403288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2</a:t>
            </a:fld>
            <a:endParaRPr kumimoji="0" lang="ja-JP" altLang="en-US" sz="1900" kern="0">
              <a:solidFill>
                <a:sysClr val="windowText" lastClr="000000"/>
              </a:solidFill>
            </a:endParaRPr>
          </a:p>
        </p:txBody>
      </p:sp>
    </p:spTree>
    <p:extLst>
      <p:ext uri="{BB962C8B-B14F-4D97-AF65-F5344CB8AC3E}">
        <p14:creationId xmlns:p14="http://schemas.microsoft.com/office/powerpoint/2010/main" val="3317918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3</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659960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4</a:t>
            </a:fld>
            <a:endParaRPr kumimoji="0" lang="ja-JP" altLang="en-US" sz="1900" kern="0">
              <a:solidFill>
                <a:sysClr val="windowText" lastClr="000000"/>
              </a:solidFill>
            </a:endParaRPr>
          </a:p>
        </p:txBody>
      </p:sp>
    </p:spTree>
    <p:extLst>
      <p:ext uri="{BB962C8B-B14F-4D97-AF65-F5344CB8AC3E}">
        <p14:creationId xmlns:p14="http://schemas.microsoft.com/office/powerpoint/2010/main" val="1719362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182996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221029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2597977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27217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352115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131318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289107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100494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198036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337304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5CC459-D99A-4870-98F5-C4C275820609}"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103776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CC459-D99A-4870-98F5-C4C275820609}"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016F5-4DA2-4EE4-819C-6D766D272B41}" type="slidenum">
              <a:rPr kumimoji="1" lang="ja-JP" altLang="en-US" smtClean="0"/>
              <a:t>‹#›</a:t>
            </a:fld>
            <a:endParaRPr kumimoji="1" lang="ja-JP" altLang="en-US"/>
          </a:p>
        </p:txBody>
      </p:sp>
    </p:spTree>
    <p:extLst>
      <p:ext uri="{BB962C8B-B14F-4D97-AF65-F5344CB8AC3E}">
        <p14:creationId xmlns:p14="http://schemas.microsoft.com/office/powerpoint/2010/main" val="182078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3.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1"/>
          <p:cNvSpPr txBox="1">
            <a:spLocks/>
          </p:cNvSpPr>
          <p:nvPr/>
        </p:nvSpPr>
        <p:spPr>
          <a:xfrm>
            <a:off x="776535" y="44629"/>
            <a:ext cx="7734059" cy="55614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t"/>
          <a:lstStyle>
            <a:defPPr>
              <a:defRPr lang="ja-JP"/>
            </a:defPPr>
            <a:lvl1pPr algn="ctr" defTabSz="844104" eaLnBrk="1" fontAlgn="auto" latinLnBrk="0" hangingPunct="1">
              <a:spcAft>
                <a:spcPts val="0"/>
              </a:spcAft>
              <a:buNone/>
              <a:defRPr sz="2586" b="0">
                <a:solidFill>
                  <a:prstClr val="black"/>
                </a:solidFill>
                <a:latin typeface="メイリオ" pitchFamily="50" charset="-128"/>
                <a:ea typeface="メイリオ" pitchFamily="50" charset="-128"/>
                <a:cs typeface="メイリオ" pitchFamily="50" charset="-128"/>
              </a:defRPr>
            </a:lvl1pPr>
          </a:lstStyle>
          <a:p>
            <a:pPr algn="l" defTabSz="779406">
              <a:defRPr/>
            </a:pPr>
            <a:r>
              <a:rPr kumimoji="0" lang="ja-JP" altLang="en-US" sz="2400" b="1" kern="0" dirty="0">
                <a:ln w="0">
                  <a:noFill/>
                </a:ln>
                <a:solidFill>
                  <a:schemeClr val="tx1"/>
                </a:solidFill>
              </a:rPr>
              <a:t>地方創生に向けた自治体</a:t>
            </a:r>
            <a:r>
              <a:rPr kumimoji="0" lang="en-US" altLang="ja-JP" sz="2400" b="1" kern="0" dirty="0">
                <a:ln w="0">
                  <a:noFill/>
                </a:ln>
                <a:solidFill>
                  <a:schemeClr val="tx1"/>
                </a:solidFill>
              </a:rPr>
              <a:t>SDGs</a:t>
            </a:r>
            <a:r>
              <a:rPr kumimoji="0" lang="ja-JP" altLang="en-US" sz="2400" b="1" kern="0" dirty="0">
                <a:ln w="0">
                  <a:noFill/>
                </a:ln>
                <a:solidFill>
                  <a:schemeClr val="tx1"/>
                </a:solidFill>
              </a:rPr>
              <a:t>推進事業</a:t>
            </a:r>
            <a:endParaRPr kumimoji="0" lang="en-US" altLang="ja-JP" sz="2400" b="1" kern="0" dirty="0">
              <a:ln w="0">
                <a:noFill/>
              </a:ln>
              <a:solidFill>
                <a:schemeClr val="tx1"/>
              </a:solidFill>
            </a:endParaRPr>
          </a:p>
          <a:p>
            <a:pPr algn="l" defTabSz="779406">
              <a:defRPr/>
            </a:pPr>
            <a:r>
              <a:rPr kumimoji="0" lang="ja-JP" altLang="en-US" sz="1600" b="1" kern="0" dirty="0">
                <a:ln w="0">
                  <a:noFill/>
                </a:ln>
                <a:solidFill>
                  <a:schemeClr val="tx1"/>
                </a:solidFill>
              </a:rPr>
              <a:t>（</a:t>
            </a:r>
            <a:r>
              <a:rPr kumimoji="0" lang="zh-TW" altLang="en-US" sz="1600" b="1" kern="0" dirty="0">
                <a:ln w="0">
                  <a:noFill/>
                </a:ln>
                <a:solidFill>
                  <a:schemeClr val="tx1"/>
                </a:solidFill>
              </a:rPr>
              <a:t>内閣府地方創生推進室</a:t>
            </a:r>
            <a:r>
              <a:rPr kumimoji="0" lang="ja-JP" altLang="en-US" sz="1600" b="1" kern="0" dirty="0">
                <a:ln w="0">
                  <a:noFill/>
                </a:ln>
                <a:solidFill>
                  <a:schemeClr val="tx1"/>
                </a:solidFill>
              </a:rPr>
              <a:t>）</a:t>
            </a:r>
          </a:p>
        </p:txBody>
      </p:sp>
      <p:sp>
        <p:nvSpPr>
          <p:cNvPr id="37" name="事業番号"/>
          <p:cNvSpPr/>
          <p:nvPr/>
        </p:nvSpPr>
        <p:spPr>
          <a:xfrm>
            <a:off x="995234" y="682105"/>
            <a:ext cx="1826124" cy="336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kumimoji="0"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a:t>
            </a:r>
            <a:r>
              <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番号：</a:t>
            </a:r>
            <a:r>
              <a:rPr kumimoji="0" lang="en-US" altLang="ja-JP"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endPar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5466759" y="4437113"/>
            <a:ext cx="3806031" cy="2374716"/>
          </a:xfrm>
          <a:prstGeom prst="rect">
            <a:avLst/>
          </a:prstGeom>
        </p:spPr>
      </p:pic>
      <p:sp>
        <p:nvSpPr>
          <p:cNvPr id="8" name="Text Box 6"/>
          <p:cNvSpPr txBox="1">
            <a:spLocks noChangeArrowheads="1"/>
          </p:cNvSpPr>
          <p:nvPr/>
        </p:nvSpPr>
        <p:spPr bwMode="auto">
          <a:xfrm>
            <a:off x="5106994" y="1766379"/>
            <a:ext cx="4670425" cy="1561711"/>
          </a:xfrm>
          <a:prstGeom prst="rect">
            <a:avLst/>
          </a:prstGeom>
          <a:solidFill>
            <a:schemeClr val="bg1"/>
          </a:solidFill>
          <a:ln w="19050">
            <a:solidFill>
              <a:schemeClr val="tx1"/>
            </a:solidFill>
            <a:miter lim="800000"/>
            <a:headEnd/>
            <a:tailEnd/>
          </a:ln>
        </p:spPr>
        <p:txBody>
          <a:bodyPr lIns="84377" tIns="42189" rIns="108000" bIns="42189"/>
          <a:lstStyle/>
          <a:p>
            <a:pPr marL="165589" indent="-165589" defTabSz="842598" fontAlgn="base">
              <a:spcBef>
                <a:spcPct val="0"/>
              </a:spcBef>
              <a:spcAft>
                <a:spcPct val="0"/>
              </a:spcAft>
              <a:defRPr/>
            </a:pP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defTabSz="842598" fontAlgn="base">
              <a:spcBef>
                <a:spcPct val="0"/>
              </a:spcBef>
              <a:spcAft>
                <a:spcPct val="0"/>
              </a:spcAft>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の理念に沿った統合的取組により、経済・社会・環境の三側面における新しい価値創出を通して持続可能な開発を実現するポテンシャルが高い先導的な</a:t>
            </a:r>
            <a:r>
              <a:rPr kumimoji="0"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取組を支援</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します</a:t>
            </a:r>
            <a:r>
              <a:rPr kumimoji="0"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5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algn="just" defTabSz="842598" fontAlgn="base">
              <a:spcBef>
                <a:spcPct val="0"/>
              </a:spcBef>
              <a:spcAft>
                <a:spcPct val="0"/>
              </a:spcAft>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○また、地方創生に資する地方公共団体による</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の達成に向けた取組を、国際会議の開催等を通じて普及展開を図り、広く国内に浸透させるとともに、海外の都市等との知的ネットワークを構築します。</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defTabSz="842598" fontAlgn="base">
              <a:spcBef>
                <a:spcPct val="0"/>
              </a:spcBef>
              <a:spcAft>
                <a:spcPct val="0"/>
              </a:spcAft>
              <a:defRPr/>
            </a:pP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Text Box 6"/>
          <p:cNvSpPr txBox="1">
            <a:spLocks noChangeArrowheads="1"/>
          </p:cNvSpPr>
          <p:nvPr/>
        </p:nvSpPr>
        <p:spPr bwMode="auto">
          <a:xfrm>
            <a:off x="128863" y="1291513"/>
            <a:ext cx="4685077" cy="3514284"/>
          </a:xfrm>
          <a:prstGeom prst="rect">
            <a:avLst/>
          </a:prstGeom>
          <a:solidFill>
            <a:schemeClr val="bg1"/>
          </a:solidFill>
          <a:ln w="19050">
            <a:solidFill>
              <a:schemeClr val="tx1"/>
            </a:solidFill>
            <a:miter lim="800000"/>
            <a:headEnd/>
            <a:tailEnd/>
          </a:ln>
        </p:spPr>
        <p:txBody>
          <a:bodyPr lIns="84377" tIns="42189" rIns="108000" bIns="42189"/>
          <a:lstStyle/>
          <a:p>
            <a:pPr marL="165589" indent="-165589" defTabSz="842598" fontAlgn="base">
              <a:spcBef>
                <a:spcPct val="0"/>
              </a:spcBef>
              <a:spcAft>
                <a:spcPct val="0"/>
              </a:spcAft>
              <a:defRPr/>
            </a:pP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algn="just" defTabSz="842598" fontAlgn="base">
              <a:spcBef>
                <a:spcPct val="0"/>
              </a:spcBef>
              <a:spcAft>
                <a:spcPct val="0"/>
              </a:spcAft>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○地方公共団体における持続可能な開発目標（</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）の達成に向けた取組は、地方創生の実現に資するものであり、その取組を推進することが重要です。</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defTabSz="842598" fontAlgn="base">
              <a:spcBef>
                <a:spcPct val="0"/>
              </a:spcBef>
              <a:spcAft>
                <a:spcPct val="0"/>
              </a:spcAft>
              <a:defRPr/>
            </a:pP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algn="just" defTabSz="842598" fontAlgn="base">
              <a:spcBef>
                <a:spcPct val="0"/>
              </a:spcBef>
              <a:spcAft>
                <a:spcPct val="0"/>
              </a:spcAft>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○このため、地方公共団体による</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の達成に向けた取組を公募し、優れた取組を提案する都市・地域を選定するとともに、特に先導的な取組については、モデル事業として選定し、資金的に支援をします。</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defTabSz="842598" fontAlgn="base">
              <a:spcBef>
                <a:spcPct val="0"/>
              </a:spcBef>
              <a:spcAft>
                <a:spcPct val="0"/>
              </a:spcAft>
              <a:defRPr/>
            </a:pP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algn="just" defTabSz="842598" fontAlgn="base">
              <a:spcBef>
                <a:spcPct val="0"/>
              </a:spcBef>
              <a:spcAft>
                <a:spcPct val="0"/>
              </a:spcAft>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○また、そうした成功事例の普及展開等を行うことで、地方創生の深化につなげます。</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algn="just" defTabSz="842598" fontAlgn="base">
              <a:spcBef>
                <a:spcPct val="0"/>
              </a:spcBef>
              <a:spcAft>
                <a:spcPct val="0"/>
              </a:spcAft>
              <a:defRPr/>
            </a:pP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5589" indent="-165589" algn="just" defTabSz="842598" fontAlgn="base">
              <a:spcBef>
                <a:spcPct val="0"/>
              </a:spcBef>
              <a:spcAft>
                <a:spcPct val="0"/>
              </a:spcAft>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日に閣議決定された「まち・ひと・しごと創生総合戦略</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2017</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改訂版」において、「地方創生の一層の推進に当たっては、持続可能な開発目標（</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）の主流化を図り、</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達成に向けた観点を取り入れ、経済、社会、環境の統合的向上等の要素を最大限反映する」とされています。</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Rectangle 7"/>
          <p:cNvSpPr>
            <a:spLocks noChangeArrowheads="1"/>
          </p:cNvSpPr>
          <p:nvPr/>
        </p:nvSpPr>
        <p:spPr bwMode="auto">
          <a:xfrm>
            <a:off x="285516" y="1150763"/>
            <a:ext cx="1485283" cy="243255"/>
          </a:xfrm>
          <a:prstGeom prst="rect">
            <a:avLst/>
          </a:prstGeom>
          <a:solidFill>
            <a:schemeClr val="bg1"/>
          </a:solidFill>
          <a:ln w="28575">
            <a:solidFill>
              <a:srgbClr val="0070C0"/>
            </a:solidFill>
            <a:miter lim="800000"/>
            <a:headEnd/>
            <a:tailEnd/>
          </a:ln>
          <a:effectLst/>
        </p:spPr>
        <p:txBody>
          <a:bodyPr wrap="none" lIns="56247" tIns="28124" rIns="56247" bIns="28124" anchor="ctr"/>
          <a:lstStyle/>
          <a:p>
            <a:pPr algn="ctr" defTabSz="562709">
              <a:defRPr/>
            </a:pPr>
            <a:r>
              <a:rPr kumimoji="0" lang="ja-JP" altLang="en-US" sz="1292"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事業概要・目的</a:t>
            </a:r>
          </a:p>
        </p:txBody>
      </p:sp>
      <p:sp>
        <p:nvSpPr>
          <p:cNvPr id="11" name="Rectangle 9"/>
          <p:cNvSpPr>
            <a:spLocks noChangeArrowheads="1"/>
          </p:cNvSpPr>
          <p:nvPr/>
        </p:nvSpPr>
        <p:spPr bwMode="auto">
          <a:xfrm>
            <a:off x="5224657" y="1625620"/>
            <a:ext cx="2104613" cy="262304"/>
          </a:xfrm>
          <a:prstGeom prst="rect">
            <a:avLst/>
          </a:prstGeom>
          <a:solidFill>
            <a:schemeClr val="bg1"/>
          </a:solidFill>
          <a:ln w="28575">
            <a:solidFill>
              <a:srgbClr val="0070C0"/>
            </a:solidFill>
            <a:miter lim="800000"/>
            <a:headEnd/>
            <a:tailEnd/>
          </a:ln>
          <a:effectLst/>
        </p:spPr>
        <p:txBody>
          <a:bodyPr wrap="none" lIns="56247" tIns="28124" rIns="56247" bIns="28124" anchor="ctr"/>
          <a:lstStyle/>
          <a:p>
            <a:pPr algn="ctr" defTabSz="562709">
              <a:defRPr/>
            </a:pPr>
            <a:r>
              <a:rPr kumimoji="0" lang="ja-JP" altLang="en-US" sz="1292"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事業イメージ・具体例</a:t>
            </a:r>
          </a:p>
        </p:txBody>
      </p:sp>
      <p:sp>
        <p:nvSpPr>
          <p:cNvPr id="12" name="Text Box 6"/>
          <p:cNvSpPr txBox="1">
            <a:spLocks noChangeArrowheads="1"/>
          </p:cNvSpPr>
          <p:nvPr/>
        </p:nvSpPr>
        <p:spPr bwMode="auto">
          <a:xfrm>
            <a:off x="5106994" y="3587799"/>
            <a:ext cx="4670425" cy="825271"/>
          </a:xfrm>
          <a:prstGeom prst="rect">
            <a:avLst/>
          </a:prstGeom>
          <a:solidFill>
            <a:schemeClr val="bg1"/>
          </a:solidFill>
          <a:ln w="19050">
            <a:solidFill>
              <a:schemeClr val="tx1"/>
            </a:solidFill>
            <a:miter lim="800000"/>
            <a:headEnd/>
            <a:tailEnd/>
          </a:ln>
        </p:spPr>
        <p:txBody>
          <a:bodyPr lIns="144000" tIns="42189" rIns="144000" bIns="42189"/>
          <a:lstStyle/>
          <a:p>
            <a:pPr defTabSz="842598" fontAlgn="base">
              <a:spcBef>
                <a:spcPct val="0"/>
              </a:spcBef>
              <a:spcAft>
                <a:spcPct val="0"/>
              </a:spcAft>
              <a:defRPr/>
            </a:pPr>
            <a:endPar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fontAlgn="base">
              <a:spcBef>
                <a:spcPct val="0"/>
              </a:spcBef>
              <a:spcAft>
                <a:spcPct val="0"/>
              </a:spcAft>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地方公共団体による</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の達成に向けたモデル的な先進事例の創出と普及展開活動を通じ、</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を地方公共団体業務に広く浸透させて、地方創生の深化につなげます。</a:t>
            </a:r>
          </a:p>
        </p:txBody>
      </p:sp>
      <p:sp>
        <p:nvSpPr>
          <p:cNvPr id="13" name="Rectangle 7"/>
          <p:cNvSpPr>
            <a:spLocks noChangeArrowheads="1"/>
          </p:cNvSpPr>
          <p:nvPr/>
        </p:nvSpPr>
        <p:spPr bwMode="auto">
          <a:xfrm>
            <a:off x="5224656" y="3438531"/>
            <a:ext cx="1485283" cy="243255"/>
          </a:xfrm>
          <a:prstGeom prst="rect">
            <a:avLst/>
          </a:prstGeom>
          <a:solidFill>
            <a:schemeClr val="bg1"/>
          </a:solidFill>
          <a:ln w="28575">
            <a:solidFill>
              <a:srgbClr val="0070C0"/>
            </a:solidFill>
            <a:miter lim="800000"/>
            <a:headEnd/>
            <a:tailEnd/>
          </a:ln>
          <a:effectLst/>
        </p:spPr>
        <p:txBody>
          <a:bodyPr wrap="none" lIns="56247" tIns="28124" rIns="56247" bIns="28124" anchor="ctr"/>
          <a:lstStyle/>
          <a:p>
            <a:pPr algn="ctr" defTabSz="562709">
              <a:defRPr/>
            </a:pPr>
            <a:r>
              <a:rPr kumimoji="0" lang="ja-JP" altLang="en-US" sz="1292"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期待される効果</a:t>
            </a:r>
          </a:p>
        </p:txBody>
      </p:sp>
      <p:sp>
        <p:nvSpPr>
          <p:cNvPr id="14" name="右矢印 20"/>
          <p:cNvSpPr/>
          <p:nvPr/>
        </p:nvSpPr>
        <p:spPr bwMode="auto">
          <a:xfrm>
            <a:off x="3375573" y="5992158"/>
            <a:ext cx="488388" cy="193615"/>
          </a:xfrm>
          <a:prstGeom prs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1292"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bwMode="auto">
          <a:xfrm>
            <a:off x="3231557" y="5707199"/>
            <a:ext cx="764308" cy="29907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algn="ctr">
              <a:defRPr/>
            </a:pP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委託費</a:t>
            </a:r>
            <a:endPar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28"/>
          <p:cNvSpPr/>
          <p:nvPr/>
        </p:nvSpPr>
        <p:spPr bwMode="auto">
          <a:xfrm>
            <a:off x="3915059" y="5638116"/>
            <a:ext cx="684655" cy="933835"/>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lIns="33231" rIns="33231" anchor="ctr"/>
          <a:lstStyle/>
          <a:p>
            <a:pPr algn="ctr">
              <a:defRPr/>
            </a:pPr>
            <a:r>
              <a:rPr kumimoji="0" lang="ja-JP" altLang="en-US"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民間</a:t>
            </a:r>
            <a:endParaRPr kumimoji="0" lang="en-US" altLang="ja-JP"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事業者等</a:t>
            </a:r>
            <a:endParaRPr kumimoji="0" lang="en-US" altLang="ja-JP"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27"/>
          <p:cNvSpPr/>
          <p:nvPr/>
        </p:nvSpPr>
        <p:spPr bwMode="auto">
          <a:xfrm>
            <a:off x="128588" y="5069979"/>
            <a:ext cx="4673600" cy="17038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1292"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Rectangle 7"/>
          <p:cNvSpPr>
            <a:spLocks noChangeArrowheads="1"/>
          </p:cNvSpPr>
          <p:nvPr/>
        </p:nvSpPr>
        <p:spPr bwMode="auto">
          <a:xfrm>
            <a:off x="299368" y="4931595"/>
            <a:ext cx="1485283" cy="243255"/>
          </a:xfrm>
          <a:prstGeom prst="rect">
            <a:avLst/>
          </a:prstGeom>
          <a:solidFill>
            <a:schemeClr val="bg1"/>
          </a:solidFill>
          <a:ln w="28575">
            <a:solidFill>
              <a:srgbClr val="0070C0"/>
            </a:solidFill>
            <a:miter lim="800000"/>
            <a:headEnd/>
            <a:tailEnd/>
          </a:ln>
          <a:effectLst/>
        </p:spPr>
        <p:txBody>
          <a:bodyPr wrap="none" lIns="56247" tIns="28124" rIns="56247" bIns="28124" anchor="ctr"/>
          <a:lstStyle/>
          <a:p>
            <a:pPr algn="ctr" defTabSz="562709">
              <a:defRPr/>
            </a:pPr>
            <a:r>
              <a:rPr kumimoji="0" lang="ja-JP" altLang="en-US" sz="1292"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資金の流れ</a:t>
            </a:r>
          </a:p>
        </p:txBody>
      </p:sp>
      <p:sp>
        <p:nvSpPr>
          <p:cNvPr id="19" name="正方形/長方形 18"/>
          <p:cNvSpPr/>
          <p:nvPr/>
        </p:nvSpPr>
        <p:spPr bwMode="auto">
          <a:xfrm>
            <a:off x="605977" y="5496361"/>
            <a:ext cx="764308" cy="29907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a:defRPr/>
            </a:pP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定率補助（</a:t>
            </a:r>
            <a:r>
              <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a:t>
            </a:r>
            <a:r>
              <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２億円</a:t>
            </a:r>
            <a:r>
              <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件）</a:t>
            </a:r>
            <a:endPar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37"/>
          <p:cNvSpPr/>
          <p:nvPr/>
        </p:nvSpPr>
        <p:spPr bwMode="auto">
          <a:xfrm>
            <a:off x="344489" y="5638118"/>
            <a:ext cx="294780" cy="933833"/>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ja-JP" altLang="en-US"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国</a:t>
            </a:r>
            <a:endParaRPr kumimoji="0" lang="en-US" altLang="ja-JP"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右矢印 38"/>
          <p:cNvSpPr/>
          <p:nvPr/>
        </p:nvSpPr>
        <p:spPr bwMode="auto">
          <a:xfrm>
            <a:off x="706111" y="5816533"/>
            <a:ext cx="1078128" cy="193615"/>
          </a:xfrm>
          <a:prstGeom prs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1292"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39"/>
          <p:cNvSpPr/>
          <p:nvPr/>
        </p:nvSpPr>
        <p:spPr bwMode="auto">
          <a:xfrm>
            <a:off x="1818943" y="5638116"/>
            <a:ext cx="990029" cy="933835"/>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lIns="33231" rIns="33231" anchor="ctr"/>
          <a:lstStyle/>
          <a:p>
            <a:pPr algn="ctr">
              <a:defRPr/>
            </a:pPr>
            <a:r>
              <a:rPr kumimoji="0" lang="ja-JP" altLang="en-US"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都道府県・</a:t>
            </a:r>
            <a:br>
              <a:rPr kumimoji="0" lang="en-US" altLang="ja-JP"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市区町村</a:t>
            </a:r>
            <a:r>
              <a:rPr kumimoji="0" lang="en-US" altLang="ja-JP"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4" name="正方形/長方形 23"/>
          <p:cNvSpPr/>
          <p:nvPr/>
        </p:nvSpPr>
        <p:spPr>
          <a:xfrm>
            <a:off x="1893821" y="5186224"/>
            <a:ext cx="2852308" cy="404726"/>
          </a:xfrm>
          <a:prstGeom prst="rect">
            <a:avLst/>
          </a:prstGeom>
        </p:spPr>
        <p:txBody>
          <a:bodyPr wrap="square">
            <a:spAutoFit/>
          </a:bodyPr>
          <a:lstStyle/>
          <a:p>
            <a:pPr fontAlgn="base">
              <a:spcBef>
                <a:spcPct val="0"/>
              </a:spcBef>
              <a:defRPr/>
            </a:pPr>
            <a:r>
              <a:rPr kumimoji="0" lang="en-US" altLang="ja-JP" sz="101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ja-JP" sz="101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公募により選定された</a:t>
            </a:r>
            <a:endParaRPr kumimoji="0" lang="en-US" altLang="ja-JP" sz="101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defRPr/>
            </a:pPr>
            <a:r>
              <a:rPr kumimoji="0" lang="ja-JP" altLang="en-US" sz="101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「自治体</a:t>
            </a:r>
            <a:r>
              <a:rPr kumimoji="0" lang="en-US" altLang="ja-JP" sz="101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ja-JP" sz="101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モデル事業</a:t>
            </a:r>
            <a:r>
              <a:rPr kumimoji="0" lang="ja-JP" altLang="en-US" sz="101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（仮称）</a:t>
            </a:r>
            <a:r>
              <a:rPr kumimoji="0" lang="ja-JP" altLang="ja-JP" sz="101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5" name="右矢印 21"/>
          <p:cNvSpPr/>
          <p:nvPr/>
        </p:nvSpPr>
        <p:spPr bwMode="auto">
          <a:xfrm>
            <a:off x="706111" y="6340457"/>
            <a:ext cx="1078128" cy="193615"/>
          </a:xfrm>
          <a:prstGeom prs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1292"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bwMode="auto">
          <a:xfrm>
            <a:off x="605977" y="6030733"/>
            <a:ext cx="764308" cy="29907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a:defRPr/>
            </a:pP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定額補助</a:t>
            </a:r>
            <a:endPar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a:t>
            </a:r>
            <a:r>
              <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２億円</a:t>
            </a:r>
            <a:r>
              <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件）</a:t>
            </a:r>
            <a:endParaRPr kumimoji="0" lang="en-US" altLang="ja-JP" sz="1108"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角丸四角形 26"/>
          <p:cNvSpPr/>
          <p:nvPr/>
        </p:nvSpPr>
        <p:spPr bwMode="auto">
          <a:xfrm>
            <a:off x="3015533" y="5638120"/>
            <a:ext cx="294780" cy="933833"/>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ja-JP" altLang="en-US"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国</a:t>
            </a:r>
            <a:endParaRPr kumimoji="0" lang="en-US" altLang="ja-JP" sz="1292"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9215662" y="6524351"/>
            <a:ext cx="630731" cy="369204"/>
          </a:xfrm>
          <a:prstGeom prst="rect">
            <a:avLst/>
          </a:prstGeom>
          <a:noFill/>
        </p:spPr>
        <p:txBody>
          <a:bodyPr wrap="square" rtlCol="0">
            <a:spAutoFit/>
          </a:bodyPr>
          <a:lstStyle/>
          <a:p>
            <a:pPr algn="ctr" defTabSz="914104">
              <a:defRPr/>
            </a:pPr>
            <a:r>
              <a:rPr kumimoji="0" lang="ja-JP" altLang="en-US" sz="1799" b="1" kern="0" dirty="0">
                <a:solidFill>
                  <a:sysClr val="window" lastClr="FFFFFF">
                    <a:lumMod val="50000"/>
                  </a:sysClr>
                </a:solidFill>
                <a:latin typeface="メイリオ" panose="020B0604030504040204" pitchFamily="50" charset="-128"/>
                <a:ea typeface="メイリオ" panose="020B0604030504040204" pitchFamily="50" charset="-128"/>
                <a:cs typeface="メイリオ" panose="020B0604030504040204" pitchFamily="50" charset="-128"/>
              </a:rPr>
              <a:t>１</a:t>
            </a:r>
          </a:p>
        </p:txBody>
      </p:sp>
      <p:pic>
        <p:nvPicPr>
          <p:cNvPr id="3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40" y="44629"/>
            <a:ext cx="69691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正方形/長方形 6"/>
          <p:cNvSpPr>
            <a:spLocks noChangeArrowheads="1"/>
          </p:cNvSpPr>
          <p:nvPr/>
        </p:nvSpPr>
        <p:spPr bwMode="auto">
          <a:xfrm>
            <a:off x="4813936" y="579654"/>
            <a:ext cx="5539664" cy="1156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lnSpc>
                <a:spcPts val="2000"/>
              </a:lnSpc>
              <a:spcBef>
                <a:spcPct val="0"/>
              </a:spcBef>
              <a:spcAft>
                <a:spcPts val="277"/>
              </a:spcAft>
              <a:buClr>
                <a:srgbClr val="6F6F6F"/>
              </a:buClr>
              <a:buNone/>
              <a:defRPr/>
            </a:pP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年度からの新規事業）</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62" eaLnBrk="1" hangingPunct="1">
              <a:lnSpc>
                <a:spcPts val="2000"/>
              </a:lnSpc>
              <a:spcBef>
                <a:spcPct val="0"/>
              </a:spcBef>
              <a:buNone/>
              <a:defRPr/>
            </a:pPr>
            <a:r>
              <a:rPr kumimoji="0" lang="zh-TW" altLang="en-US" sz="2000"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実施期間：平成</a:t>
            </a:r>
            <a:r>
              <a:rPr kumimoji="0" lang="en-US" altLang="zh-TW" sz="2000"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3</a:t>
            </a:r>
            <a:r>
              <a:rPr kumimoji="0" lang="en-US" altLang="ja-JP" sz="2000"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0</a:t>
            </a:r>
            <a:r>
              <a:rPr kumimoji="0" lang="zh-TW" altLang="en-US" sz="2000"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年度</a:t>
            </a:r>
            <a:r>
              <a:rPr kumimoji="0" lang="ja-JP" altLang="en-US" sz="2000"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～（新規）</a:t>
            </a:r>
            <a:endPar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eaLnBrk="1" hangingPunct="1">
              <a:lnSpc>
                <a:spcPts val="2000"/>
              </a:lnSpc>
              <a:spcBef>
                <a:spcPct val="0"/>
              </a:spcBef>
              <a:buNone/>
              <a:defRPr/>
            </a:pPr>
            <a:r>
              <a:rPr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kumimoji="0" lang="zh-TW" altLang="en-US" sz="2000" kern="0" dirty="0">
                <a:ln w="0">
                  <a:noFill/>
                </a:ln>
                <a:solidFill>
                  <a:sysClr val="windowText" lastClr="000000"/>
                </a:solidFill>
                <a:latin typeface="メイリオ" pitchFamily="50" charset="-128"/>
                <a:ea typeface="メイリオ" pitchFamily="50" charset="-128"/>
                <a:cs typeface="メイリオ" pitchFamily="50" charset="-128"/>
              </a:rPr>
              <a:t>内閣府地方創生推進室</a:t>
            </a:r>
            <a:r>
              <a:rPr kumimoji="0" lang="ja-JP" altLang="en-US" sz="1200" kern="0" dirty="0">
                <a:ln w="0">
                  <a:noFill/>
                </a:ln>
                <a:solidFill>
                  <a:sysClr val="windowText" lastClr="000000"/>
                </a:solidFill>
                <a:latin typeface="メイリオ" pitchFamily="50" charset="-128"/>
                <a:ea typeface="メイリオ" pitchFamily="50" charset="-128"/>
                <a:cs typeface="メイリオ" pitchFamily="50" charset="-128"/>
              </a:rPr>
              <a:t>（</a:t>
            </a:r>
            <a:r>
              <a:rPr kumimoji="0" lang="en-US" altLang="ja-JP" sz="1200" kern="0" dirty="0">
                <a:ln w="0">
                  <a:noFill/>
                </a:ln>
                <a:solidFill>
                  <a:sysClr val="windowText" lastClr="000000"/>
                </a:solidFill>
                <a:latin typeface="メイリオ" pitchFamily="50" charset="-128"/>
                <a:ea typeface="メイリオ" pitchFamily="50" charset="-128"/>
                <a:cs typeface="メイリオ" pitchFamily="50" charset="-128"/>
              </a:rPr>
              <a:t>03-5510-2151</a:t>
            </a:r>
            <a:r>
              <a:rPr kumimoji="0" lang="ja-JP" altLang="en-US" sz="1200" kern="0" dirty="0">
                <a:ln w="0">
                  <a:noFill/>
                </a:ln>
                <a:solidFill>
                  <a:sysClr val="windowText" lastClr="000000"/>
                </a:solidFill>
                <a:latin typeface="メイリオ" pitchFamily="50" charset="-128"/>
                <a:ea typeface="メイリオ" pitchFamily="50" charset="-128"/>
                <a:cs typeface="メイリオ" pitchFamily="50" charset="-128"/>
              </a:rPr>
              <a:t>） </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zh-TW"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62" eaLnBrk="1" hangingPunct="1">
              <a:lnSpc>
                <a:spcPts val="2000"/>
              </a:lnSpc>
              <a:spcBef>
                <a:spcPct val="0"/>
              </a:spcBef>
              <a:spcAft>
                <a:spcPts val="277"/>
              </a:spcAft>
              <a:buClr>
                <a:srgbClr val="6F6F6F"/>
              </a:buClr>
              <a:buNone/>
              <a:defRPr/>
            </a:pPr>
            <a:endParaRPr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8510595" y="70317"/>
            <a:ext cx="1338110" cy="289802"/>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補助・委託</a:t>
            </a:r>
          </a:p>
        </p:txBody>
      </p:sp>
    </p:spTree>
    <p:extLst>
      <p:ext uri="{BB962C8B-B14F-4D97-AF65-F5344CB8AC3E}">
        <p14:creationId xmlns:p14="http://schemas.microsoft.com/office/powerpoint/2010/main" val="3870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bwMode="auto">
          <a:xfrm>
            <a:off x="1589" y="56226"/>
            <a:ext cx="9902824" cy="49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45720" rIns="72000" bIns="45720" numCol="1" anchor="ctr" anchorCtr="0" compatLnSpc="1">
            <a:prstTxWarp prst="textNoShape">
              <a:avLst/>
            </a:prstTxWarp>
          </a:bodyPr>
          <a:lstStyle>
            <a:lvl1pPr algn="ctr" rtl="0" eaLnBrk="0" fontAlgn="base" hangingPunct="0">
              <a:spcBef>
                <a:spcPct val="0"/>
              </a:spcBef>
              <a:spcAft>
                <a:spcPct val="0"/>
              </a:spcAft>
              <a:defRPr kumimoji="1" sz="4000" kern="1200">
                <a:solidFill>
                  <a:schemeClr val="tx1"/>
                </a:solidFill>
                <a:latin typeface="Segoe UI" panose="020B0502040204020203" pitchFamily="34" charset="0"/>
                <a:ea typeface="+mj-ea"/>
                <a:cs typeface="Segoe UI" panose="020B0502040204020203" pitchFamily="34" charset="0"/>
              </a:defRPr>
            </a:lvl1pPr>
            <a:lvl2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5pPr>
            <a:lvl6pPr marL="422041"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6pPr>
            <a:lvl7pPr marL="844083"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7pPr>
            <a:lvl8pPr marL="1266124"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8pPr>
            <a:lvl9pPr marL="1688165"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9pPr>
          </a:lstStyle>
          <a:p>
            <a:pPr eaLnBrk="1" hangingPunct="1">
              <a:defRPr/>
            </a:pP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地方創生に向けた自治体ＳＤＧｓ推進事業について</a:t>
            </a:r>
          </a:p>
        </p:txBody>
      </p:sp>
      <p:sp>
        <p:nvSpPr>
          <p:cNvPr id="4" name="角丸四角形 22"/>
          <p:cNvSpPr/>
          <p:nvPr/>
        </p:nvSpPr>
        <p:spPr>
          <a:xfrm>
            <a:off x="128450" y="776403"/>
            <a:ext cx="9648967" cy="1506781"/>
          </a:xfrm>
          <a:prstGeom prst="roundRect">
            <a:avLst>
              <a:gd name="adj" fmla="val 8403"/>
            </a:avLst>
          </a:prstGeom>
          <a:solidFill>
            <a:srgbClr val="DAE3F3">
              <a:alpha val="40000"/>
            </a:srgbClr>
          </a:solidFill>
          <a:ln w="25400" cap="flat" cmpd="sng" algn="ctr">
            <a:solidFill>
              <a:srgbClr val="2F5597"/>
            </a:solidFill>
            <a:prstDash val="solid"/>
          </a:ln>
          <a:effectLst/>
        </p:spPr>
        <p:txBody>
          <a:bodyPr lIns="72000" tIns="72000" rIns="72000" bIns="72000" rtlCol="0" anchor="t" anchorCtr="0"/>
          <a:lstStyle/>
          <a:p>
            <a:pPr marL="285744" indent="-285744">
              <a:buFont typeface="メイリオ" panose="020B0604030504040204" pitchFamily="50" charset="-128"/>
              <a:buChar cha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自治体における持続可能な開発目標（ＳＤＧｓ）の達成に向けた取組は、地方創生の実現に資するものであり、その取組を推進することが重要である。</a:t>
            </a:r>
            <a:endPar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744" indent="-285744">
              <a:buFont typeface="メイリオ" panose="020B0604030504040204" pitchFamily="50" charset="-128"/>
              <a:buChar cha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自治体によるＳＤＧｓの達成に向けた取組を公募し、優れた取組を提案する都市を</a:t>
            </a:r>
            <a:r>
              <a:rPr kumimoji="0" lang="ja-JP" altLang="en-US" sz="1500" b="1" u="sng" kern="0" dirty="0">
                <a:solidFill>
                  <a:srgbClr val="4472C4"/>
                </a:solidFill>
                <a:latin typeface="メイリオ" panose="020B0604030504040204" pitchFamily="50" charset="-128"/>
                <a:ea typeface="メイリオ" panose="020B0604030504040204" pitchFamily="50" charset="-128"/>
                <a:cs typeface="メイリオ" panose="020B0604030504040204" pitchFamily="50" charset="-128"/>
              </a:rPr>
              <a:t>「ＳＤＧｓ未来都市」</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として</a:t>
            </a:r>
            <a:r>
              <a:rPr kumimoji="0" lang="ja-JP" altLang="en-US" sz="15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最大</a:t>
            </a:r>
            <a:r>
              <a:rPr kumimoji="0" lang="en-US" altLang="ja-JP" sz="15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kumimoji="0" lang="ja-JP" altLang="en-US" sz="15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程度</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選定し、自治体ＳＤＧｓ推進関係省庁タスクフォースにより強力に支援する。</a:t>
            </a:r>
            <a:endPar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744" indent="-285744">
              <a:buFont typeface="メイリオ" panose="020B0604030504040204" pitchFamily="50" charset="-128"/>
              <a:buChar cha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その中で先導的な取組を</a:t>
            </a:r>
            <a:r>
              <a:rPr kumimoji="0" lang="ja-JP" altLang="en-US" sz="15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「自治体ＳＤＧｓモデル事業」</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として</a:t>
            </a:r>
            <a:r>
              <a:rPr kumimoji="0" lang="en-US" altLang="ja-JP" sz="15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5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程度選定</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し、資金的に支援する。</a:t>
            </a:r>
            <a:endPar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３０年度概算決定額５．０億円（新規）</a:t>
            </a:r>
            <a:r>
              <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 name="角丸四角形 23"/>
          <p:cNvSpPr/>
          <p:nvPr/>
        </p:nvSpPr>
        <p:spPr>
          <a:xfrm>
            <a:off x="195127" y="575791"/>
            <a:ext cx="1146315" cy="288000"/>
          </a:xfrm>
          <a:prstGeom prst="roundRect">
            <a:avLst/>
          </a:prstGeom>
          <a:solidFill>
            <a:srgbClr val="2F5597"/>
          </a:solidFill>
          <a:ln w="25400" cap="flat" cmpd="sng" algn="ctr">
            <a:solidFill>
              <a:srgbClr val="4472C4"/>
            </a:solidFill>
            <a:prstDash val="solid"/>
          </a:ln>
          <a:effectLst/>
        </p:spPr>
        <p:txBody>
          <a:bodyPr lIns="0" tIns="0" rIns="0" bIns="0" rtlCol="0" anchor="ct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意義・目的</a:t>
            </a:r>
            <a:endParaRPr kumimoji="0" lang="en-US" altLang="ja-JP"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4"/>
          <p:cNvSpPr/>
          <p:nvPr/>
        </p:nvSpPr>
        <p:spPr>
          <a:xfrm>
            <a:off x="128448" y="2602241"/>
            <a:ext cx="8645667" cy="2767800"/>
          </a:xfrm>
          <a:prstGeom prst="roundRect">
            <a:avLst>
              <a:gd name="adj" fmla="val 4731"/>
            </a:avLst>
          </a:prstGeom>
          <a:solidFill>
            <a:srgbClr val="DAE3F3">
              <a:alpha val="40000"/>
            </a:srgbClr>
          </a:solidFill>
          <a:ln w="25400" cap="flat" cmpd="sng" algn="ctr">
            <a:solidFill>
              <a:srgbClr val="2F5597"/>
            </a:solidFill>
            <a:prstDash val="solid"/>
          </a:ln>
          <a:effectLst/>
        </p:spPr>
        <p:txBody>
          <a:bodyPr lIns="72000" tIns="72000" rIns="72000" bIns="72000" rtlCol="0" anchor="t" anchorCtr="0"/>
          <a:lstStyle/>
          <a:p>
            <a:pPr marL="285744" indent="-285744">
              <a:buFont typeface="メイリオ" panose="020B0604030504040204" pitchFamily="50" charset="-128"/>
              <a:buChar char="○"/>
              <a:defRPr/>
            </a:pPr>
            <a:endParaRPr kumimoji="0" lang="ja-JP" altLang="en-US" sz="1500" ker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26"/>
          <p:cNvSpPr/>
          <p:nvPr/>
        </p:nvSpPr>
        <p:spPr>
          <a:xfrm>
            <a:off x="195126" y="2394303"/>
            <a:ext cx="3533743" cy="282136"/>
          </a:xfrm>
          <a:prstGeom prst="roundRect">
            <a:avLst/>
          </a:prstGeom>
          <a:solidFill>
            <a:srgbClr val="2F5597"/>
          </a:solidFill>
          <a:ln w="25400" cap="flat" cmpd="sng" algn="ctr">
            <a:solidFill>
              <a:srgbClr val="4472C4"/>
            </a:solidFill>
            <a:prstDash val="solid"/>
          </a:ln>
          <a:effectLst/>
        </p:spPr>
        <p:txBody>
          <a:bodyPr lIns="0" tIns="0" rIns="0" bIns="0" rtlCol="0" anchor="ct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「ＳＤＧｓ未来都市」における取組</a:t>
            </a:r>
            <a:endParaRPr kumimoji="0" lang="en-US" altLang="ja-JP"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6"/>
          <p:cNvSpPr/>
          <p:nvPr/>
        </p:nvSpPr>
        <p:spPr>
          <a:xfrm>
            <a:off x="8949533" y="2814711"/>
            <a:ext cx="730251" cy="2564311"/>
          </a:xfrm>
          <a:prstGeom prst="roundRect">
            <a:avLst/>
          </a:prstGeom>
          <a:solidFill>
            <a:srgbClr val="DAE3F3"/>
          </a:solidFill>
          <a:ln w="38100" cap="flat" cmpd="sng" algn="ctr">
            <a:solidFill>
              <a:srgbClr val="4472C4"/>
            </a:solidFill>
            <a:prstDash val="solid"/>
          </a:ln>
          <a:effectLst/>
        </p:spPr>
        <p:txBody>
          <a:bodyPr vert="eaVert" rtlCol="0" anchor="ctr"/>
          <a:lstStyle/>
          <a:p>
            <a:pPr algn="ctr">
              <a:defRPr/>
            </a:pPr>
            <a:r>
              <a:rPr kumimoji="0" lang="ja-JP" altLang="en-US" b="1" kern="0" dirty="0">
                <a:solidFill>
                  <a:srgbClr val="4472C4"/>
                </a:solidFill>
                <a:latin typeface="メイリオ" panose="020B0604030504040204" pitchFamily="50" charset="-128"/>
                <a:ea typeface="メイリオ" panose="020B0604030504040204" pitchFamily="50" charset="-128"/>
                <a:cs typeface="メイリオ" panose="020B0604030504040204" pitchFamily="50" charset="-128"/>
              </a:rPr>
              <a:t>持続可能なまちづくり</a:t>
            </a:r>
          </a:p>
        </p:txBody>
      </p:sp>
      <p:sp>
        <p:nvSpPr>
          <p:cNvPr id="9" name="正方形/長方形 8"/>
          <p:cNvSpPr/>
          <p:nvPr/>
        </p:nvSpPr>
        <p:spPr>
          <a:xfrm>
            <a:off x="8841437" y="2459312"/>
            <a:ext cx="946443" cy="355600"/>
          </a:xfrm>
          <a:prstGeom prst="rect">
            <a:avLst/>
          </a:prstGeom>
          <a:noFill/>
          <a:ln w="25400" cap="flat" cmpd="sng" algn="ctr">
            <a:noFill/>
            <a:prstDash val="solid"/>
          </a:ln>
          <a:effectLst/>
        </p:spPr>
        <p:txBody>
          <a:bodyPr lIns="0" tIns="0" rIns="0" bIns="0" rtlCol="0" anchor="ctr"/>
          <a:lstStyle/>
          <a:p>
            <a:pPr algn="ctr">
              <a:defRPr/>
            </a:pPr>
            <a:r>
              <a:rPr kumimoji="0" lang="en-US" altLang="ja-JP" sz="1600" b="1" kern="0" dirty="0">
                <a:solidFill>
                  <a:srgbClr val="4472C4"/>
                </a:solidFill>
                <a:latin typeface="メイリオ" panose="020B0604030504040204" pitchFamily="50" charset="-128"/>
                <a:ea typeface="メイリオ" panose="020B0604030504040204" pitchFamily="50" charset="-128"/>
                <a:cs typeface="メイリオ" panose="020B0604030504040204" pitchFamily="50" charset="-128"/>
              </a:rPr>
              <a:t>2030</a:t>
            </a:r>
            <a:r>
              <a:rPr kumimoji="0" lang="ja-JP" altLang="en-US" sz="1600" b="1" kern="0" dirty="0">
                <a:solidFill>
                  <a:srgbClr val="4472C4"/>
                </a:solidFill>
                <a:latin typeface="メイリオ" panose="020B0604030504040204" pitchFamily="50" charset="-128"/>
                <a:ea typeface="メイリオ" panose="020B0604030504040204" pitchFamily="50" charset="-128"/>
                <a:cs typeface="メイリオ" panose="020B0604030504040204" pitchFamily="50" charset="-128"/>
              </a:rPr>
              <a:t>年</a:t>
            </a:r>
            <a:endParaRPr kumimoji="0" lang="en-US" altLang="ja-JP" sz="1600" b="1" kern="0" dirty="0">
              <a:solidFill>
                <a:srgbClr val="4472C4"/>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二等辺三角形 9"/>
          <p:cNvSpPr/>
          <p:nvPr/>
        </p:nvSpPr>
        <p:spPr>
          <a:xfrm>
            <a:off x="3555049" y="5453669"/>
            <a:ext cx="1656592" cy="130244"/>
          </a:xfrm>
          <a:prstGeom prst="triangle">
            <a:avLst>
              <a:gd name="adj" fmla="val 49415"/>
            </a:avLst>
          </a:prstGeom>
          <a:solidFill>
            <a:srgbClr val="2F5597"/>
          </a:solidFill>
          <a:ln w="25400" cap="flat" cmpd="sng" algn="ctr">
            <a:solidFill>
              <a:srgbClr val="4472C4"/>
            </a:solidFill>
            <a:prstDash val="solid"/>
          </a:ln>
          <a:effectLst/>
        </p:spPr>
        <p:txBody>
          <a:bodyPr lIns="0" tIns="0" rIns="0" bIns="0" rtlCol="0" anchor="ctr"/>
          <a:lstStyle/>
          <a:p>
            <a:pPr algn="ctr">
              <a:defRPr/>
            </a:pPr>
            <a:endParaRPr kumimoji="0" lang="ja-JP" altLang="en-US" sz="16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61"/>
          <p:cNvSpPr/>
          <p:nvPr/>
        </p:nvSpPr>
        <p:spPr>
          <a:xfrm>
            <a:off x="128449" y="5777710"/>
            <a:ext cx="9194943" cy="963663"/>
          </a:xfrm>
          <a:prstGeom prst="roundRect">
            <a:avLst>
              <a:gd name="adj" fmla="val 11990"/>
            </a:avLst>
          </a:prstGeom>
          <a:solidFill>
            <a:srgbClr val="DAE3F3">
              <a:alpha val="40000"/>
            </a:srgbClr>
          </a:solidFill>
          <a:ln w="25400" cap="flat" cmpd="sng" algn="ctr">
            <a:solidFill>
              <a:srgbClr val="2F5597"/>
            </a:solidFill>
            <a:prstDash val="solid"/>
          </a:ln>
          <a:effectLst/>
        </p:spPr>
        <p:txBody>
          <a:bodyPr lIns="0" tIns="0" rIns="0" bIns="0" rtlCol="0" anchor="t" anchorCtr="0"/>
          <a:lstStyle/>
          <a:p>
            <a:pPr>
              <a:defRPr/>
            </a:pPr>
            <a:endPar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46743" y="6041909"/>
            <a:ext cx="3922892" cy="269433"/>
          </a:xfrm>
          <a:prstGeom prst="rect">
            <a:avLst/>
          </a:prstGeom>
          <a:solidFill>
            <a:sysClr val="window" lastClr="FFFFFF"/>
          </a:solidFill>
          <a:ln w="38100" cmpd="sng">
            <a:solidFill>
              <a:sysClr val="windowText" lastClr="000000">
                <a:lumMod val="50000"/>
                <a:lumOff val="50000"/>
              </a:sysClr>
            </a:solidFill>
          </a:ln>
        </p:spPr>
        <p:txBody>
          <a:bodyPr wrap="square" lIns="36000" rtlCol="0" anchor="ctr" anchorCtr="0">
            <a:sp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内閣府地方創生推進事務局（事務局）</a:t>
            </a:r>
          </a:p>
        </p:txBody>
      </p:sp>
      <p:sp>
        <p:nvSpPr>
          <p:cNvPr id="13" name="テキスト ボックス 12"/>
          <p:cNvSpPr txBox="1"/>
          <p:nvPr/>
        </p:nvSpPr>
        <p:spPr>
          <a:xfrm>
            <a:off x="4317523" y="6038120"/>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内閣官房</a:t>
            </a:r>
          </a:p>
        </p:txBody>
      </p:sp>
      <p:sp>
        <p:nvSpPr>
          <p:cNvPr id="14" name="テキスト ボックス 13"/>
          <p:cNvSpPr txBox="1"/>
          <p:nvPr/>
        </p:nvSpPr>
        <p:spPr>
          <a:xfrm>
            <a:off x="344488" y="6371869"/>
            <a:ext cx="756000" cy="288000"/>
          </a:xfrm>
          <a:prstGeom prst="rect">
            <a:avLst/>
          </a:prstGeom>
          <a:solidFill>
            <a:sysClr val="window" lastClr="FFFFFF"/>
          </a:solidFill>
          <a:ln>
            <a:solidFill>
              <a:sysClr val="windowText" lastClr="000000">
                <a:lumMod val="50000"/>
                <a:lumOff val="50000"/>
              </a:sysClr>
            </a:solidFill>
          </a:ln>
        </p:spPr>
        <p:txBody>
          <a:bodyPr wrap="none" lIns="3600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総務省</a:t>
            </a:r>
          </a:p>
        </p:txBody>
      </p:sp>
      <p:sp>
        <p:nvSpPr>
          <p:cNvPr id="15" name="テキスト ボックス 14"/>
          <p:cNvSpPr txBox="1"/>
          <p:nvPr/>
        </p:nvSpPr>
        <p:spPr>
          <a:xfrm>
            <a:off x="2728309" y="6371869"/>
            <a:ext cx="756000" cy="288000"/>
          </a:xfrm>
          <a:prstGeom prst="rect">
            <a:avLst/>
          </a:prstGeom>
          <a:solidFill>
            <a:sysClr val="window" lastClr="FFFFFF"/>
          </a:solidFill>
          <a:ln>
            <a:solidFill>
              <a:sysClr val="windowText" lastClr="000000">
                <a:lumMod val="50000"/>
                <a:lumOff val="50000"/>
              </a:sysClr>
            </a:solidFill>
          </a:ln>
        </p:spPr>
        <p:txBody>
          <a:bodyPr wrap="none" lIns="3600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財務省</a:t>
            </a:r>
          </a:p>
        </p:txBody>
      </p:sp>
      <p:sp>
        <p:nvSpPr>
          <p:cNvPr id="16" name="テキスト ボックス 15"/>
          <p:cNvSpPr txBox="1"/>
          <p:nvPr/>
        </p:nvSpPr>
        <p:spPr>
          <a:xfrm>
            <a:off x="7495951" y="6038120"/>
            <a:ext cx="756000" cy="288000"/>
          </a:xfrm>
          <a:prstGeom prst="rect">
            <a:avLst/>
          </a:prstGeom>
          <a:solidFill>
            <a:sysClr val="window" lastClr="FFFFFF"/>
          </a:solidFill>
          <a:ln>
            <a:solidFill>
              <a:sysClr val="windowText" lastClr="000000">
                <a:lumMod val="50000"/>
                <a:lumOff val="50000"/>
              </a:sysClr>
            </a:solidFill>
          </a:ln>
        </p:spPr>
        <p:txBody>
          <a:bodyPr wrap="none" lIns="3600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金融庁</a:t>
            </a:r>
          </a:p>
        </p:txBody>
      </p:sp>
      <p:sp>
        <p:nvSpPr>
          <p:cNvPr id="17" name="テキスト ボックス 16"/>
          <p:cNvSpPr txBox="1"/>
          <p:nvPr/>
        </p:nvSpPr>
        <p:spPr>
          <a:xfrm>
            <a:off x="6701344" y="6038120"/>
            <a:ext cx="756000" cy="288000"/>
          </a:xfrm>
          <a:prstGeom prst="rect">
            <a:avLst/>
          </a:prstGeom>
          <a:solidFill>
            <a:sysClr val="window" lastClr="FFFFFF"/>
          </a:solidFill>
          <a:ln>
            <a:solidFill>
              <a:sysClr val="windowText" lastClr="000000">
                <a:lumMod val="50000"/>
                <a:lumOff val="50000"/>
              </a:sysClr>
            </a:solidFill>
          </a:ln>
        </p:spPr>
        <p:txBody>
          <a:bodyPr wrap="none" lIns="3600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警察庁</a:t>
            </a:r>
          </a:p>
        </p:txBody>
      </p:sp>
      <p:sp>
        <p:nvSpPr>
          <p:cNvPr id="18" name="テキスト ボックス 17"/>
          <p:cNvSpPr txBox="1"/>
          <p:nvPr/>
        </p:nvSpPr>
        <p:spPr>
          <a:xfrm>
            <a:off x="8290559" y="6038120"/>
            <a:ext cx="756000" cy="288000"/>
          </a:xfrm>
          <a:prstGeom prst="rect">
            <a:avLst/>
          </a:prstGeom>
          <a:solidFill>
            <a:sysClr val="window" lastClr="FFFFFF"/>
          </a:solidFill>
          <a:ln>
            <a:solidFill>
              <a:sysClr val="windowText" lastClr="000000">
                <a:lumMod val="50000"/>
                <a:lumOff val="50000"/>
              </a:sysClr>
            </a:solidFill>
          </a:ln>
        </p:spPr>
        <p:txBody>
          <a:bodyPr wrap="none" lIns="3600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消費者庁</a:t>
            </a:r>
          </a:p>
        </p:txBody>
      </p:sp>
      <p:sp>
        <p:nvSpPr>
          <p:cNvPr id="19" name="テキスト ボックス 18"/>
          <p:cNvSpPr txBox="1"/>
          <p:nvPr/>
        </p:nvSpPr>
        <p:spPr>
          <a:xfrm>
            <a:off x="5112131" y="6038120"/>
            <a:ext cx="756000" cy="288000"/>
          </a:xfrm>
          <a:prstGeom prst="rect">
            <a:avLst/>
          </a:prstGeom>
          <a:solidFill>
            <a:sysClr val="window" lastClr="FFFFFF"/>
          </a:solidFill>
          <a:ln>
            <a:solidFill>
              <a:sysClr val="windowText" lastClr="000000">
                <a:lumMod val="50000"/>
                <a:lumOff val="50000"/>
              </a:sysClr>
            </a:solidFill>
          </a:ln>
        </p:spPr>
        <p:txBody>
          <a:bodyPr wrap="none" lIns="3600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復興庁</a:t>
            </a:r>
          </a:p>
        </p:txBody>
      </p:sp>
      <p:sp>
        <p:nvSpPr>
          <p:cNvPr id="20" name="テキスト ボックス 19"/>
          <p:cNvSpPr txBox="1"/>
          <p:nvPr/>
        </p:nvSpPr>
        <p:spPr>
          <a:xfrm>
            <a:off x="1139095" y="6371869"/>
            <a:ext cx="756000" cy="288000"/>
          </a:xfrm>
          <a:prstGeom prst="rect">
            <a:avLst/>
          </a:prstGeom>
          <a:solidFill>
            <a:sysClr val="window" lastClr="FFFFFF"/>
          </a:solidFill>
          <a:ln>
            <a:solidFill>
              <a:sysClr val="windowText" lastClr="000000">
                <a:lumMod val="50000"/>
                <a:lumOff val="50000"/>
              </a:sysClr>
            </a:solidFill>
          </a:ln>
        </p:spPr>
        <p:txBody>
          <a:bodyPr wrap="none" lIns="3600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法務省</a:t>
            </a:r>
          </a:p>
        </p:txBody>
      </p:sp>
      <p:sp>
        <p:nvSpPr>
          <p:cNvPr id="21" name="テキスト ボックス 20"/>
          <p:cNvSpPr txBox="1"/>
          <p:nvPr/>
        </p:nvSpPr>
        <p:spPr>
          <a:xfrm>
            <a:off x="1933703" y="6371869"/>
            <a:ext cx="756000" cy="288000"/>
          </a:xfrm>
          <a:prstGeom prst="rect">
            <a:avLst/>
          </a:prstGeom>
          <a:solidFill>
            <a:sysClr val="window" lastClr="FFFFFF"/>
          </a:solidFill>
          <a:ln>
            <a:solidFill>
              <a:sysClr val="windowText" lastClr="000000">
                <a:lumMod val="50000"/>
                <a:lumOff val="50000"/>
              </a:sysClr>
            </a:solidFill>
          </a:ln>
        </p:spPr>
        <p:txBody>
          <a:bodyPr wrap="none" lIns="3600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外務省</a:t>
            </a:r>
          </a:p>
        </p:txBody>
      </p:sp>
      <p:sp>
        <p:nvSpPr>
          <p:cNvPr id="22" name="テキスト ボックス 21"/>
          <p:cNvSpPr txBox="1"/>
          <p:nvPr/>
        </p:nvSpPr>
        <p:spPr>
          <a:xfrm>
            <a:off x="3522916" y="6371869"/>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文部科学省</a:t>
            </a:r>
          </a:p>
        </p:txBody>
      </p:sp>
      <p:sp>
        <p:nvSpPr>
          <p:cNvPr id="23" name="テキスト ボックス 22"/>
          <p:cNvSpPr txBox="1"/>
          <p:nvPr/>
        </p:nvSpPr>
        <p:spPr>
          <a:xfrm>
            <a:off x="6701344" y="6371869"/>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国土交通省</a:t>
            </a:r>
          </a:p>
        </p:txBody>
      </p:sp>
      <p:sp>
        <p:nvSpPr>
          <p:cNvPr id="24" name="テキスト ボックス 23"/>
          <p:cNvSpPr txBox="1"/>
          <p:nvPr/>
        </p:nvSpPr>
        <p:spPr>
          <a:xfrm>
            <a:off x="5906737" y="6371869"/>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経済産業省</a:t>
            </a:r>
          </a:p>
        </p:txBody>
      </p:sp>
      <p:sp>
        <p:nvSpPr>
          <p:cNvPr id="25" name="テキスト ボックス 24"/>
          <p:cNvSpPr txBox="1"/>
          <p:nvPr/>
        </p:nvSpPr>
        <p:spPr>
          <a:xfrm>
            <a:off x="5112131" y="6371869"/>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農林水産省</a:t>
            </a:r>
          </a:p>
        </p:txBody>
      </p:sp>
      <p:sp>
        <p:nvSpPr>
          <p:cNvPr id="26" name="テキスト ボックス 25"/>
          <p:cNvSpPr txBox="1"/>
          <p:nvPr/>
        </p:nvSpPr>
        <p:spPr>
          <a:xfrm>
            <a:off x="4317523" y="6371869"/>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厚生労働省</a:t>
            </a:r>
          </a:p>
        </p:txBody>
      </p:sp>
      <p:sp>
        <p:nvSpPr>
          <p:cNvPr id="27" name="テキスト ボックス 26"/>
          <p:cNvSpPr txBox="1"/>
          <p:nvPr/>
        </p:nvSpPr>
        <p:spPr>
          <a:xfrm>
            <a:off x="7495951" y="6371869"/>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環境省</a:t>
            </a:r>
          </a:p>
        </p:txBody>
      </p:sp>
      <p:sp>
        <p:nvSpPr>
          <p:cNvPr id="28" name="テキスト ボックス 27"/>
          <p:cNvSpPr txBox="1"/>
          <p:nvPr/>
        </p:nvSpPr>
        <p:spPr>
          <a:xfrm>
            <a:off x="8290559" y="6371869"/>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防衛省</a:t>
            </a:r>
          </a:p>
        </p:txBody>
      </p:sp>
      <p:sp>
        <p:nvSpPr>
          <p:cNvPr id="29" name="テキスト ボックス 28"/>
          <p:cNvSpPr txBox="1"/>
          <p:nvPr/>
        </p:nvSpPr>
        <p:spPr>
          <a:xfrm>
            <a:off x="5906737" y="6038120"/>
            <a:ext cx="756000" cy="288000"/>
          </a:xfrm>
          <a:prstGeom prst="rect">
            <a:avLst/>
          </a:prstGeom>
          <a:solidFill>
            <a:sysClr val="window" lastClr="FFFFFF"/>
          </a:solidFill>
          <a:ln>
            <a:solidFill>
              <a:sysClr val="windowText" lastClr="000000">
                <a:lumMod val="50000"/>
                <a:lumOff val="50000"/>
              </a:sysClr>
            </a:solidFill>
          </a:ln>
        </p:spPr>
        <p:txBody>
          <a:bodyPr wrap="none" lIns="36000" tIns="0" rIns="0" bIns="0" rtlCol="0" anchor="ctr" anchorCtr="0">
            <a:noAutofit/>
          </a:bodyPr>
          <a:lstStyle/>
          <a:p>
            <a:pPr algn="ctr">
              <a:defRPr/>
            </a:pPr>
            <a:r>
              <a:rPr kumimoji="0" lang="ja-JP" altLang="en-US" sz="11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内閣府</a:t>
            </a:r>
          </a:p>
        </p:txBody>
      </p:sp>
      <p:sp>
        <p:nvSpPr>
          <p:cNvPr id="30" name="角丸四角形吹き出し 81"/>
          <p:cNvSpPr/>
          <p:nvPr/>
        </p:nvSpPr>
        <p:spPr>
          <a:xfrm>
            <a:off x="6148938" y="5492428"/>
            <a:ext cx="3530847" cy="449109"/>
          </a:xfrm>
          <a:prstGeom prst="wedgeRoundRectCallout">
            <a:avLst>
              <a:gd name="adj1" fmla="val -59215"/>
              <a:gd name="adj2" fmla="val -4785"/>
              <a:gd name="adj3" fmla="val 16667"/>
            </a:avLst>
          </a:prstGeom>
          <a:solidFill>
            <a:srgbClr val="FFFFFF"/>
          </a:solidFill>
          <a:ln w="25400" cap="flat" cmpd="sng" algn="ctr">
            <a:solidFill>
              <a:srgbClr val="4472C4"/>
            </a:solidFill>
            <a:prstDash val="solid"/>
          </a:ln>
          <a:effectLst/>
        </p:spPr>
        <p:txBody>
          <a:bodyPr lIns="0" tIns="36000" rIns="0" bIns="0" rtlCol="0" anchor="t" anchorCtr="0"/>
          <a:lstStyle/>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「まち・ひと・しごと創生総合戦略</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2017</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改訂版」</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H29.12.22</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閣議決定）に基づき設置</a:t>
            </a:r>
          </a:p>
        </p:txBody>
      </p:sp>
      <p:sp>
        <p:nvSpPr>
          <p:cNvPr id="31" name="角丸四角形 82"/>
          <p:cNvSpPr/>
          <p:nvPr/>
        </p:nvSpPr>
        <p:spPr>
          <a:xfrm>
            <a:off x="195123" y="5660172"/>
            <a:ext cx="5622940" cy="278611"/>
          </a:xfrm>
          <a:prstGeom prst="roundRect">
            <a:avLst/>
          </a:prstGeom>
          <a:solidFill>
            <a:srgbClr val="2F5597"/>
          </a:solidFill>
          <a:ln w="25400" cap="flat" cmpd="sng" algn="ctr">
            <a:solidFill>
              <a:srgbClr val="4472C4"/>
            </a:solidFill>
            <a:prstDash val="solid"/>
          </a:ln>
          <a:effectLst/>
        </p:spPr>
        <p:txBody>
          <a:bodyPr lIns="0" tIns="0" rIns="0" bIns="0" rtlCol="0" anchor="ct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自治体ＳＤＧｓ推進関係省庁タスクフォース（</a:t>
            </a:r>
            <a:r>
              <a:rPr kumimoji="0" lang="en-US" altLang="ja-JP"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H30.1</a:t>
            </a: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設置）</a:t>
            </a:r>
            <a:endParaRPr kumimoji="0" lang="en-US" altLang="ja-JP"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3019135" y="3207361"/>
            <a:ext cx="2798935" cy="2054091"/>
          </a:xfrm>
          <a:prstGeom prst="rect">
            <a:avLst/>
          </a:prstGeom>
          <a:solidFill>
            <a:srgbClr val="FFC1C1"/>
          </a:solidFill>
          <a:ln w="25400" cap="flat" cmpd="sng" algn="ctr">
            <a:solidFill>
              <a:srgbClr val="FF0000"/>
            </a:solidFill>
            <a:prstDash val="solid"/>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3072095" y="3529340"/>
            <a:ext cx="2683908" cy="720047"/>
          </a:xfrm>
          <a:prstGeom prst="rect">
            <a:avLst/>
          </a:prstGeom>
          <a:solidFill>
            <a:sysClr val="window" lastClr="FFFFFF"/>
          </a:solidFill>
          <a:ln w="25400" cap="flat" cmpd="sng" algn="ctr">
            <a:solidFill>
              <a:srgbClr val="FF0000"/>
            </a:solidFill>
            <a:prstDash val="solid"/>
          </a:ln>
          <a:effectLst/>
        </p:spPr>
        <p:txBody>
          <a:bodyPr rtlCol="0" anchor="ctr"/>
          <a:lstStyle/>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①経済・社会・環境の三側面の</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統合的取組による</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相乗効果</a:t>
            </a:r>
            <a:endPar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の創出</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3072095" y="4316477"/>
            <a:ext cx="2683908" cy="312681"/>
          </a:xfrm>
          <a:prstGeom prst="rect">
            <a:avLst/>
          </a:prstGeom>
          <a:solidFill>
            <a:sysClr val="window" lastClr="FFFFFF"/>
          </a:solidFill>
          <a:ln w="25400" cap="flat" cmpd="sng" algn="ctr">
            <a:solidFill>
              <a:srgbClr val="FF0000"/>
            </a:solidFill>
            <a:prstDash val="solid"/>
          </a:ln>
          <a:effectLst/>
        </p:spPr>
        <p:txBody>
          <a:bodyPr rtlCol="0" anchor="ctr"/>
          <a:lstStyle/>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自律的好循環</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の構築</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3072095" y="4687409"/>
            <a:ext cx="2683908" cy="503723"/>
          </a:xfrm>
          <a:prstGeom prst="rect">
            <a:avLst/>
          </a:prstGeom>
          <a:solidFill>
            <a:sysClr val="window" lastClr="FFFFFF"/>
          </a:solidFill>
          <a:ln w="25400" cap="flat" cmpd="sng" algn="ctr">
            <a:solidFill>
              <a:srgbClr val="FF0000"/>
            </a:solidFill>
            <a:prstDash val="solid"/>
          </a:ln>
          <a:effectLst/>
        </p:spPr>
        <p:txBody>
          <a:bodyPr rtlCol="0" anchor="ctr"/>
          <a:lstStyle/>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③多様なステークホルダーとの</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連携</a:t>
            </a:r>
            <a:endPar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4"/>
          <p:cNvSpPr/>
          <p:nvPr/>
        </p:nvSpPr>
        <p:spPr>
          <a:xfrm>
            <a:off x="3019136" y="3095961"/>
            <a:ext cx="2798933" cy="360000"/>
          </a:xfrm>
          <a:prstGeom prst="roundRect">
            <a:avLst/>
          </a:prstGeom>
          <a:solidFill>
            <a:srgbClr val="FF0000"/>
          </a:solidFill>
          <a:ln w="25400">
            <a:solidFill>
              <a:srgbClr val="FF0000"/>
            </a:solidFill>
          </a:ln>
        </p:spPr>
        <p:txBody>
          <a:bodyPr wrap="square" tIns="18000" bIns="18000" rtlCol="0" anchor="ctr" anchorCtr="0">
            <a:noAutofit/>
          </a:bodyPr>
          <a:lstStyle/>
          <a:p>
            <a:pPr algn="ctr">
              <a:defRPr/>
            </a:pPr>
            <a:endPar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272481" y="3029346"/>
            <a:ext cx="2448548" cy="2232103"/>
          </a:xfrm>
          <a:prstGeom prst="rect">
            <a:avLst/>
          </a:prstGeom>
          <a:solidFill>
            <a:srgbClr val="4BACC6">
              <a:lumMod val="20000"/>
              <a:lumOff val="80000"/>
            </a:srgbClr>
          </a:solidFill>
          <a:ln w="25400" cap="flat" cmpd="sng" algn="ctr">
            <a:solidFill>
              <a:srgbClr val="4F81BD"/>
            </a:solidFill>
            <a:prstDash val="solid"/>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335081" y="3204148"/>
            <a:ext cx="2331951" cy="1358328"/>
          </a:xfrm>
          <a:prstGeom prst="rect">
            <a:avLst/>
          </a:prstGeom>
          <a:solidFill>
            <a:sysClr val="window" lastClr="FFFFFF"/>
          </a:solidFill>
          <a:ln w="25400" cap="flat" cmpd="sng" algn="ctr">
            <a:solidFill>
              <a:srgbClr val="4F81BD"/>
            </a:solidFill>
            <a:prstDash val="solid"/>
          </a:ln>
          <a:effectLst/>
        </p:spPr>
        <p:txBody>
          <a:bodyPr rtlCol="0" anchor="ctr"/>
          <a:lstStyle/>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①自治体のＳＤＧｓ推進の</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ための取組</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・将来ビジョンづくり</a:t>
            </a:r>
            <a:endPar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・体制づくり</a:t>
            </a:r>
            <a:endPar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・各種計画への反映</a:t>
            </a:r>
            <a:endPar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等</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335081" y="4634472"/>
            <a:ext cx="2331951" cy="572487"/>
          </a:xfrm>
          <a:prstGeom prst="rect">
            <a:avLst/>
          </a:prstGeom>
          <a:solidFill>
            <a:sysClr val="window" lastClr="FFFFFF"/>
          </a:solidFill>
          <a:ln w="25400" cap="flat" cmpd="sng" algn="ctr">
            <a:solidFill>
              <a:srgbClr val="4F81BD"/>
            </a:solidFill>
            <a:prstDash val="solid"/>
          </a:ln>
          <a:effectLst/>
        </p:spPr>
        <p:txBody>
          <a:bodyPr rtlCol="0" anchor="ctr"/>
          <a:lstStyle/>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②ＳＤＧｓ達成に向けた</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事業の実施</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5"/>
          <p:cNvSpPr/>
          <p:nvPr/>
        </p:nvSpPr>
        <p:spPr>
          <a:xfrm>
            <a:off x="272481" y="2777753"/>
            <a:ext cx="2448548" cy="360000"/>
          </a:xfrm>
          <a:prstGeom prst="roundRect">
            <a:avLst/>
          </a:prstGeom>
          <a:solidFill>
            <a:srgbClr val="4F81BD"/>
          </a:solidFill>
          <a:ln w="25400" cap="flat" cmpd="sng" algn="ctr">
            <a:solidFill>
              <a:srgbClr val="4F81BD"/>
            </a:solidFill>
            <a:prstDash val="solid"/>
          </a:ln>
          <a:effectLst/>
        </p:spPr>
        <p:txBody>
          <a:bodyPr wrap="square" tIns="36000" bIns="36000" rtlCol="0" anchor="ctr" anchorCtr="0">
            <a:noAutofit/>
          </a:bodyP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都市選定</a:t>
            </a:r>
          </a:p>
        </p:txBody>
      </p:sp>
      <p:grpSp>
        <p:nvGrpSpPr>
          <p:cNvPr id="41" name="グループ化 40"/>
          <p:cNvGrpSpPr/>
          <p:nvPr/>
        </p:nvGrpSpPr>
        <p:grpSpPr>
          <a:xfrm>
            <a:off x="6106102" y="2777760"/>
            <a:ext cx="2519313" cy="2491255"/>
            <a:chOff x="5858286" y="2817880"/>
            <a:chExt cx="2519313" cy="2491255"/>
          </a:xfrm>
        </p:grpSpPr>
        <p:sp>
          <p:nvSpPr>
            <p:cNvPr id="42" name="正方形/長方形 41"/>
            <p:cNvSpPr/>
            <p:nvPr/>
          </p:nvSpPr>
          <p:spPr>
            <a:xfrm>
              <a:off x="5858287" y="3064060"/>
              <a:ext cx="2519312" cy="2245075"/>
            </a:xfrm>
            <a:prstGeom prst="rect">
              <a:avLst/>
            </a:prstGeom>
            <a:solidFill>
              <a:srgbClr val="4BACC6">
                <a:lumMod val="20000"/>
                <a:lumOff val="80000"/>
              </a:srgbClr>
            </a:solidFill>
            <a:ln w="25400" cap="flat" cmpd="sng" algn="ctr">
              <a:solidFill>
                <a:srgbClr val="4F81BD"/>
              </a:solidFill>
              <a:prstDash val="solid"/>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5912287" y="3244059"/>
              <a:ext cx="2399346" cy="2003021"/>
            </a:xfrm>
            <a:prstGeom prst="rect">
              <a:avLst/>
            </a:prstGeom>
            <a:solidFill>
              <a:sysClr val="window" lastClr="FFFFFF"/>
            </a:solidFill>
            <a:ln w="25400" cap="flat" cmpd="sng" algn="ctr">
              <a:solidFill>
                <a:srgbClr val="4F81BD"/>
              </a:solidFill>
              <a:prstDash val="solid"/>
            </a:ln>
            <a:effectLst/>
          </p:spPr>
          <p:txBody>
            <a:bodyPr rtlCol="0" anchor="t"/>
            <a:lstStyle/>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選定都市から共有すべき成功事例を国内外へ情報発信</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kumimoji="0" lang="en-US" altLang="ja-JP" sz="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・イベントの開催</a:t>
              </a:r>
              <a:endPar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・幅広い世代向けの普及</a:t>
              </a:r>
              <a:endPar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啓発事業</a:t>
              </a:r>
              <a:endPar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kumimoji="0" lang="en-US" altLang="ja-JP" sz="6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等</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36"/>
            <p:cNvSpPr/>
            <p:nvPr/>
          </p:nvSpPr>
          <p:spPr>
            <a:xfrm>
              <a:off x="5858286" y="2817880"/>
              <a:ext cx="2519313" cy="360000"/>
            </a:xfrm>
            <a:prstGeom prst="roundRect">
              <a:avLst/>
            </a:prstGeom>
            <a:solidFill>
              <a:srgbClr val="4F81BD"/>
            </a:solidFill>
            <a:ln w="25400" cap="flat" cmpd="sng" algn="ctr">
              <a:solidFill>
                <a:srgbClr val="4F81BD"/>
              </a:solidFill>
              <a:prstDash val="solid"/>
            </a:ln>
            <a:effectLst/>
          </p:spPr>
          <p:txBody>
            <a:bodyPr wrap="square" tIns="36000" bIns="36000" rtlCol="0" anchor="ctr" anchorCtr="0">
              <a:noAutofit/>
            </a:bodyP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成功事例の普及展開</a:t>
              </a:r>
            </a:p>
          </p:txBody>
        </p:sp>
      </p:grpSp>
      <p:cxnSp>
        <p:nvCxnSpPr>
          <p:cNvPr id="45" name="直線矢印コネクタ 44"/>
          <p:cNvCxnSpPr>
            <a:stCxn id="40" idx="3"/>
            <a:endCxn id="44" idx="1"/>
          </p:cNvCxnSpPr>
          <p:nvPr/>
        </p:nvCxnSpPr>
        <p:spPr>
          <a:xfrm>
            <a:off x="2721034" y="2957753"/>
            <a:ext cx="3385067" cy="0"/>
          </a:xfrm>
          <a:prstGeom prst="straightConnector1">
            <a:avLst/>
          </a:prstGeom>
          <a:noFill/>
          <a:ln w="50800" cap="flat" cmpd="sng" algn="ctr">
            <a:solidFill>
              <a:srgbClr val="2F5597"/>
            </a:solidFill>
            <a:prstDash val="solid"/>
            <a:headEnd type="none"/>
            <a:tailEnd type="triangle" w="med" len="med"/>
          </a:ln>
          <a:effectLst/>
        </p:spPr>
      </p:cxnSp>
      <p:cxnSp>
        <p:nvCxnSpPr>
          <p:cNvPr id="46" name="直線矢印コネクタ 45"/>
          <p:cNvCxnSpPr/>
          <p:nvPr/>
        </p:nvCxnSpPr>
        <p:spPr>
          <a:xfrm>
            <a:off x="5824639" y="4104721"/>
            <a:ext cx="281463" cy="0"/>
          </a:xfrm>
          <a:prstGeom prst="straightConnector1">
            <a:avLst/>
          </a:prstGeom>
          <a:noFill/>
          <a:ln w="50800" cap="flat" cmpd="sng" algn="ctr">
            <a:solidFill>
              <a:srgbClr val="2F5597"/>
            </a:solidFill>
            <a:prstDash val="solid"/>
            <a:headEnd type="none"/>
            <a:tailEnd type="triangle" w="med" len="med"/>
          </a:ln>
          <a:effectLst/>
        </p:spPr>
      </p:cxnSp>
      <p:cxnSp>
        <p:nvCxnSpPr>
          <p:cNvPr id="47" name="直線矢印コネクタ 46"/>
          <p:cNvCxnSpPr>
            <a:stCxn id="44" idx="3"/>
          </p:cNvCxnSpPr>
          <p:nvPr/>
        </p:nvCxnSpPr>
        <p:spPr>
          <a:xfrm>
            <a:off x="8625408" y="2957753"/>
            <a:ext cx="324120" cy="0"/>
          </a:xfrm>
          <a:prstGeom prst="straightConnector1">
            <a:avLst/>
          </a:prstGeom>
          <a:noFill/>
          <a:ln w="50800" cap="flat" cmpd="sng" algn="ctr">
            <a:solidFill>
              <a:srgbClr val="2F5597"/>
            </a:solidFill>
            <a:prstDash val="solid"/>
            <a:headEnd type="none"/>
            <a:tailEnd type="triangle" w="med" len="med"/>
          </a:ln>
          <a:effectLst/>
        </p:spPr>
      </p:cxnSp>
      <p:cxnSp>
        <p:nvCxnSpPr>
          <p:cNvPr id="48" name="直線矢印コネクタ 47"/>
          <p:cNvCxnSpPr/>
          <p:nvPr/>
        </p:nvCxnSpPr>
        <p:spPr>
          <a:xfrm>
            <a:off x="2725180" y="4130121"/>
            <a:ext cx="288000" cy="0"/>
          </a:xfrm>
          <a:prstGeom prst="straightConnector1">
            <a:avLst/>
          </a:prstGeom>
          <a:noFill/>
          <a:ln w="50800" cap="flat" cmpd="sng" algn="ctr">
            <a:solidFill>
              <a:srgbClr val="2F5597"/>
            </a:solidFill>
            <a:prstDash val="solid"/>
            <a:headEnd type="none"/>
            <a:tailEnd type="triangle" w="med" len="med"/>
          </a:ln>
          <a:effectLst/>
        </p:spPr>
      </p:cxnSp>
      <p:sp>
        <p:nvSpPr>
          <p:cNvPr id="49" name="正方形/長方形 48"/>
          <p:cNvSpPr/>
          <p:nvPr/>
        </p:nvSpPr>
        <p:spPr>
          <a:xfrm>
            <a:off x="2990052" y="3142659"/>
            <a:ext cx="2886359" cy="246221"/>
          </a:xfrm>
          <a:prstGeom prst="rect">
            <a:avLst/>
          </a:prstGeom>
        </p:spPr>
        <p:txBody>
          <a:bodyPr wrap="square" lIns="0" tIns="0" rIns="0" bIns="0">
            <a:spAutoFit/>
          </a:bodyP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「自治体ＳＤＧｓモデル事業」</a:t>
            </a:r>
          </a:p>
        </p:txBody>
      </p:sp>
      <p:sp>
        <p:nvSpPr>
          <p:cNvPr id="50"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6085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bwMode="auto">
          <a:xfrm>
            <a:off x="1589" y="56226"/>
            <a:ext cx="9902824" cy="49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45720" rIns="72000" bIns="45720" numCol="1" anchor="ctr" anchorCtr="0" compatLnSpc="1">
            <a:prstTxWarp prst="textNoShape">
              <a:avLst/>
            </a:prstTxWarp>
          </a:bodyPr>
          <a:lstStyle>
            <a:lvl1pPr algn="ctr" rtl="0" eaLnBrk="0" fontAlgn="base" hangingPunct="0">
              <a:spcBef>
                <a:spcPct val="0"/>
              </a:spcBef>
              <a:spcAft>
                <a:spcPct val="0"/>
              </a:spcAft>
              <a:defRPr kumimoji="1" sz="4000" kern="1200">
                <a:solidFill>
                  <a:schemeClr val="tx1"/>
                </a:solidFill>
                <a:latin typeface="Segoe UI" panose="020B0502040204020203" pitchFamily="34" charset="0"/>
                <a:ea typeface="+mj-ea"/>
                <a:cs typeface="Segoe UI" panose="020B0502040204020203" pitchFamily="34" charset="0"/>
              </a:defRPr>
            </a:lvl1pPr>
            <a:lvl2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5pPr>
            <a:lvl6pPr marL="422041"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6pPr>
            <a:lvl7pPr marL="844083"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7pPr>
            <a:lvl8pPr marL="1266124"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8pPr>
            <a:lvl9pPr marL="1688165"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9pPr>
          </a:lstStyle>
          <a:p>
            <a:pPr eaLnBrk="1" hangingPunct="1">
              <a:defRPr/>
            </a:pP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自治体ＳＤＧｓモデル事業について</a:t>
            </a:r>
          </a:p>
        </p:txBody>
      </p:sp>
      <p:sp>
        <p:nvSpPr>
          <p:cNvPr id="4" name="角丸四角形 22"/>
          <p:cNvSpPr/>
          <p:nvPr/>
        </p:nvSpPr>
        <p:spPr>
          <a:xfrm>
            <a:off x="128450" y="835092"/>
            <a:ext cx="9648967" cy="853255"/>
          </a:xfrm>
          <a:prstGeom prst="roundRect">
            <a:avLst>
              <a:gd name="adj" fmla="val 8403"/>
            </a:avLst>
          </a:prstGeom>
          <a:solidFill>
            <a:srgbClr val="DAE3F3">
              <a:alpha val="40000"/>
            </a:srgbClr>
          </a:solidFill>
          <a:ln w="25400" cap="flat" cmpd="sng" algn="ctr">
            <a:solidFill>
              <a:srgbClr val="2F5597"/>
            </a:solidFill>
            <a:prstDash val="solid"/>
          </a:ln>
          <a:effectLst/>
        </p:spPr>
        <p:txBody>
          <a:bodyPr lIns="72000" tIns="108000" rIns="72000" bIns="72000" rtlCol="0" anchor="t" anchorCtr="0"/>
          <a:lstStyle/>
          <a:p>
            <a:pP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ＳＤＧｓの理念に沿った統合的取組により、</a:t>
            </a:r>
            <a:r>
              <a:rPr kumimoji="0" lang="ja-JP" altLang="en-US" sz="1500"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経済・社会・環境の三側面における新しい価値創出</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を通して持続可能な開発を実現するポテンシャルが高い先導的な取組であって、</a:t>
            </a:r>
            <a:r>
              <a:rPr kumimoji="0" lang="ja-JP" altLang="en-US" sz="1500"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多様なステークホルダー</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との連携を通し、地域における</a:t>
            </a:r>
            <a:r>
              <a:rPr kumimoji="0" lang="ja-JP" altLang="en-US" sz="1500"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自律的好循環</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が見込める事業を指す。</a:t>
            </a:r>
          </a:p>
        </p:txBody>
      </p:sp>
      <p:sp>
        <p:nvSpPr>
          <p:cNvPr id="5" name="角丸四角形 23"/>
          <p:cNvSpPr/>
          <p:nvPr/>
        </p:nvSpPr>
        <p:spPr>
          <a:xfrm>
            <a:off x="195125" y="561385"/>
            <a:ext cx="1805551" cy="327597"/>
          </a:xfrm>
          <a:prstGeom prst="roundRect">
            <a:avLst/>
          </a:prstGeom>
          <a:solidFill>
            <a:srgbClr val="2F5597"/>
          </a:solidFill>
          <a:ln w="25400" cap="flat" cmpd="sng" algn="ctr">
            <a:solidFill>
              <a:srgbClr val="4472C4"/>
            </a:solidFill>
            <a:prstDash val="solid"/>
          </a:ln>
          <a:effectLst/>
        </p:spPr>
        <p:txBody>
          <a:bodyPr lIns="0" tIns="0" rIns="0" bIns="0" rtlCol="0" anchor="ct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モデル事業とは</a:t>
            </a:r>
          </a:p>
        </p:txBody>
      </p:sp>
      <p:sp>
        <p:nvSpPr>
          <p:cNvPr id="6" name="円/楕円 62"/>
          <p:cNvSpPr/>
          <p:nvPr/>
        </p:nvSpPr>
        <p:spPr>
          <a:xfrm>
            <a:off x="4937073" y="2318334"/>
            <a:ext cx="4493124" cy="2830079"/>
          </a:xfrm>
          <a:prstGeom prst="ellipse">
            <a:avLst/>
          </a:prstGeom>
          <a:solidFill>
            <a:srgbClr val="FFCC99">
              <a:alpha val="50000"/>
            </a:srgbClr>
          </a:solidFill>
          <a:ln w="12700" cap="flat" cmpd="sng" algn="ctr">
            <a:noFill/>
            <a:prstDash val="solid"/>
            <a:miter lim="800000"/>
          </a:ln>
          <a:effectLst/>
        </p:spPr>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defRPr/>
            </a:pPr>
            <a:endParaRPr kumimoji="0" lang="ja-JP" altLang="en-US" sz="135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円/楕円 83"/>
          <p:cNvSpPr/>
          <p:nvPr/>
        </p:nvSpPr>
        <p:spPr>
          <a:xfrm>
            <a:off x="443259" y="2323088"/>
            <a:ext cx="4493124" cy="2830079"/>
          </a:xfrm>
          <a:prstGeom prst="ellipse">
            <a:avLst/>
          </a:prstGeom>
          <a:solidFill>
            <a:srgbClr val="0070C0">
              <a:alpha val="50000"/>
            </a:srgbClr>
          </a:solidFill>
          <a:ln w="12700" cap="flat" cmpd="sng" algn="ctr">
            <a:noFill/>
            <a:prstDash val="solid"/>
            <a:miter lim="800000"/>
          </a:ln>
          <a:effectLst/>
        </p:spPr>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defRPr/>
            </a:pPr>
            <a:endParaRPr kumimoji="0"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円/楕円 84"/>
          <p:cNvSpPr/>
          <p:nvPr/>
        </p:nvSpPr>
        <p:spPr>
          <a:xfrm>
            <a:off x="2692311" y="3150080"/>
            <a:ext cx="4493124" cy="2830079"/>
          </a:xfrm>
          <a:prstGeom prst="ellipse">
            <a:avLst/>
          </a:prstGeom>
          <a:solidFill>
            <a:srgbClr val="99FF99">
              <a:alpha val="50000"/>
            </a:srgbClr>
          </a:solidFill>
          <a:ln w="12700" cap="flat" cmpd="sng" algn="ctr">
            <a:noFill/>
            <a:prstDash val="solid"/>
            <a:miter lim="800000"/>
          </a:ln>
          <a:effectLst/>
        </p:spPr>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defRPr/>
            </a:pPr>
            <a:endParaRPr kumimoji="0" lang="ja-JP" altLang="en-US" sz="135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1784655" y="3135348"/>
            <a:ext cx="1005403" cy="830997"/>
          </a:xfrm>
          <a:prstGeom prst="rect">
            <a:avLst/>
          </a:prstGeom>
          <a:noFill/>
        </p:spPr>
        <p:txBody>
          <a:bodyPr wrap="none" rtlCol="0">
            <a:spAutoFit/>
          </a:bodyPr>
          <a:lstStyle/>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●取組①</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●取組②</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4455559" y="5222939"/>
            <a:ext cx="1005403" cy="830997"/>
          </a:xfrm>
          <a:prstGeom prst="rect">
            <a:avLst/>
          </a:prstGeom>
          <a:noFill/>
        </p:spPr>
        <p:txBody>
          <a:bodyPr wrap="none" rtlCol="0">
            <a:spAutoFit/>
          </a:bodyPr>
          <a:lstStyle/>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●取組①</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●取組②</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927798" y="2865800"/>
            <a:ext cx="2511347" cy="307777"/>
          </a:xfrm>
          <a:prstGeom prst="rect">
            <a:avLst/>
          </a:prstGeom>
          <a:noFill/>
        </p:spPr>
        <p:txBody>
          <a:bodyPr wrap="square" rtlCol="0">
            <a:spAutoFit/>
          </a:bodyPr>
          <a:lstStyle/>
          <a:p>
            <a:pPr>
              <a:defRPr/>
            </a:pP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提案都市の課題</a:t>
            </a:r>
            <a:r>
              <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2" name="テキスト ボックス 11"/>
          <p:cNvSpPr txBox="1"/>
          <p:nvPr/>
        </p:nvSpPr>
        <p:spPr>
          <a:xfrm>
            <a:off x="3924691" y="5011977"/>
            <a:ext cx="2491052" cy="307777"/>
          </a:xfrm>
          <a:prstGeom prst="rect">
            <a:avLst/>
          </a:prstGeom>
          <a:noFill/>
        </p:spPr>
        <p:txBody>
          <a:bodyPr wrap="square" rtlCol="0">
            <a:spAutoFit/>
          </a:bodyPr>
          <a:lstStyle/>
          <a:p>
            <a:pPr>
              <a:defRPr/>
            </a:pP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提案都市の課題</a:t>
            </a:r>
            <a:r>
              <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3" name="テキスト ボックス 12"/>
          <p:cNvSpPr txBox="1"/>
          <p:nvPr/>
        </p:nvSpPr>
        <p:spPr>
          <a:xfrm>
            <a:off x="3307421" y="2662312"/>
            <a:ext cx="785204" cy="514738"/>
          </a:xfrm>
          <a:prstGeom prst="rect">
            <a:avLst/>
          </a:prstGeom>
          <a:solidFill>
            <a:srgbClr val="0070C0"/>
          </a:solidFill>
          <a:ln w="25400">
            <a:solidFill>
              <a:sysClr val="windowText" lastClr="000000"/>
            </a:solidFill>
          </a:ln>
        </p:spPr>
        <p:txBody>
          <a:bodyPr wrap="square" lIns="72000" tIns="72000" rIns="72000" bIns="72000" rtlCol="0" anchor="ctr" anchorCtr="0">
            <a:spAutoFit/>
          </a:bodyPr>
          <a:lstStyle/>
          <a:p>
            <a:pPr algn="ctr">
              <a:defRPr/>
            </a:pPr>
            <a:r>
              <a:rPr kumimoji="0" lang="ja-JP" altLang="en-US" sz="24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経済</a:t>
            </a:r>
          </a:p>
        </p:txBody>
      </p:sp>
      <p:sp>
        <p:nvSpPr>
          <p:cNvPr id="14" name="テキスト ボックス 13"/>
          <p:cNvSpPr txBox="1"/>
          <p:nvPr/>
        </p:nvSpPr>
        <p:spPr>
          <a:xfrm>
            <a:off x="4587865" y="3971325"/>
            <a:ext cx="785204" cy="514738"/>
          </a:xfrm>
          <a:prstGeom prst="rect">
            <a:avLst/>
          </a:prstGeom>
          <a:solidFill>
            <a:srgbClr val="00B050"/>
          </a:solidFill>
          <a:ln w="25400">
            <a:solidFill>
              <a:sysClr val="windowText" lastClr="000000"/>
            </a:solidFill>
          </a:ln>
        </p:spPr>
        <p:txBody>
          <a:bodyPr wrap="square" lIns="72000" tIns="72000" rIns="72000" bIns="72000" rtlCol="0" anchor="ctr" anchorCtr="0">
            <a:spAutoFit/>
          </a:bodyPr>
          <a:lstStyle/>
          <a:p>
            <a:pPr algn="ctr">
              <a:defRPr/>
            </a:pPr>
            <a:r>
              <a:rPr kumimoji="0" lang="ja-JP" altLang="en-US" sz="24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環境</a:t>
            </a:r>
          </a:p>
        </p:txBody>
      </p:sp>
      <p:sp>
        <p:nvSpPr>
          <p:cNvPr id="15" name="テキスト ボックス 14"/>
          <p:cNvSpPr txBox="1"/>
          <p:nvPr/>
        </p:nvSpPr>
        <p:spPr>
          <a:xfrm>
            <a:off x="5917163" y="2662312"/>
            <a:ext cx="785204" cy="514738"/>
          </a:xfrm>
          <a:prstGeom prst="rect">
            <a:avLst/>
          </a:prstGeom>
          <a:solidFill>
            <a:srgbClr val="FF6600"/>
          </a:solidFill>
          <a:ln w="25400">
            <a:solidFill>
              <a:sysClr val="windowText" lastClr="000000"/>
            </a:solidFill>
          </a:ln>
        </p:spPr>
        <p:txBody>
          <a:bodyPr wrap="square" lIns="72000" tIns="72000" rIns="72000" bIns="72000" rtlCol="0" anchor="ctr" anchorCtr="0">
            <a:spAutoFit/>
          </a:bodyPr>
          <a:lstStyle/>
          <a:p>
            <a:pPr algn="ctr">
              <a:defRPr/>
            </a:pPr>
            <a:r>
              <a:rPr kumimoji="0" lang="ja-JP" altLang="en-US" sz="24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社会</a:t>
            </a:r>
          </a:p>
        </p:txBody>
      </p:sp>
      <p:sp>
        <p:nvSpPr>
          <p:cNvPr id="16" name="角丸四角形 106"/>
          <p:cNvSpPr/>
          <p:nvPr/>
        </p:nvSpPr>
        <p:spPr>
          <a:xfrm>
            <a:off x="3070956" y="3281323"/>
            <a:ext cx="3774399" cy="619364"/>
          </a:xfrm>
          <a:prstGeom prst="roundRect">
            <a:avLst/>
          </a:prstGeom>
          <a:solidFill>
            <a:srgbClr val="FFCCFF"/>
          </a:solidFill>
          <a:ln w="63500" cap="flat" cmpd="sng" algn="ctr">
            <a:solidFill>
              <a:srgbClr val="FF0000"/>
            </a:solidFill>
            <a:prstDash val="solid"/>
            <a:miter lim="800000"/>
          </a:ln>
          <a:effectLst/>
        </p:spPr>
        <p:txBody>
          <a:bodyPr wrap="square" lIns="0" tIns="0" rIns="0" bIns="0" rtlCol="0" anchor="ctr" anchorCtr="0">
            <a:noAutofit/>
          </a:bodyPr>
          <a:lstStyle/>
          <a:p>
            <a:pPr algn="ctr">
              <a:defRPr/>
            </a:pPr>
            <a:r>
              <a:rPr kumimoji="0" lang="zh-TW"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自治体ＳＤＧｓ推進事業費補助金</a:t>
            </a:r>
            <a:br>
              <a:rPr kumimoji="0" lang="en-US" altLang="zh-TW"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三側面をつなぐ統合的取組</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7040113" y="3154554"/>
            <a:ext cx="1005403" cy="830997"/>
          </a:xfrm>
          <a:prstGeom prst="rect">
            <a:avLst/>
          </a:prstGeom>
          <a:noFill/>
        </p:spPr>
        <p:txBody>
          <a:bodyPr wrap="none" rtlCol="0">
            <a:spAutoFit/>
          </a:bodyPr>
          <a:lstStyle/>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●取組①</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●取組②</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6791823" y="2865800"/>
            <a:ext cx="2481096" cy="307777"/>
          </a:xfrm>
          <a:prstGeom prst="rect">
            <a:avLst/>
          </a:prstGeom>
          <a:noFill/>
        </p:spPr>
        <p:txBody>
          <a:bodyPr wrap="square" rtlCol="0">
            <a:spAutoFit/>
          </a:bodyPr>
          <a:lstStyle/>
          <a:p>
            <a:pPr>
              <a:defRPr/>
            </a:pP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提案都市の課題</a:t>
            </a:r>
            <a:r>
              <a:rPr kumimoji="0" lang="en-US" altLang="ja-JP"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19" name="グループ化 18"/>
          <p:cNvGrpSpPr/>
          <p:nvPr/>
        </p:nvGrpSpPr>
        <p:grpSpPr>
          <a:xfrm>
            <a:off x="2973411" y="2296496"/>
            <a:ext cx="3925944" cy="270063"/>
            <a:chOff x="1011843" y="2494965"/>
            <a:chExt cx="5457045" cy="343466"/>
          </a:xfrm>
          <a:solidFill>
            <a:srgbClr val="FF6600"/>
          </a:solidFill>
        </p:grpSpPr>
        <p:sp>
          <p:nvSpPr>
            <p:cNvPr id="20" name="下カーブ矢印 50"/>
            <p:cNvSpPr/>
            <p:nvPr/>
          </p:nvSpPr>
          <p:spPr>
            <a:xfrm>
              <a:off x="1011843" y="2494965"/>
              <a:ext cx="5457045" cy="277447"/>
            </a:xfrm>
            <a:prstGeom prst="curvedDownArrow">
              <a:avLst>
                <a:gd name="adj1" fmla="val 89780"/>
                <a:gd name="adj2" fmla="val 90142"/>
                <a:gd name="adj3" fmla="val 25000"/>
              </a:avLst>
            </a:prstGeom>
            <a:grpFill/>
            <a:ln w="28575" cap="flat" cmpd="sng" algn="ctr">
              <a:solidFill>
                <a:srgbClr val="FF6600"/>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二等辺三角形 20"/>
            <p:cNvSpPr/>
            <p:nvPr/>
          </p:nvSpPr>
          <p:spPr>
            <a:xfrm rot="900000">
              <a:off x="1014093" y="2517938"/>
              <a:ext cx="350279" cy="320493"/>
            </a:xfrm>
            <a:prstGeom prst="triangle">
              <a:avLst/>
            </a:prstGeom>
            <a:grpFill/>
            <a:ln w="28575" cap="flat" cmpd="sng" algn="ctr">
              <a:solidFill>
                <a:srgbClr val="FF6600"/>
              </a:solidFill>
              <a:prstDash val="solid"/>
              <a:miter lim="800000"/>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2" name="グループ化 21"/>
          <p:cNvGrpSpPr/>
          <p:nvPr/>
        </p:nvGrpSpPr>
        <p:grpSpPr>
          <a:xfrm flipH="1">
            <a:off x="2942752" y="2053026"/>
            <a:ext cx="3928477" cy="253539"/>
            <a:chOff x="1008324" y="2494965"/>
            <a:chExt cx="5460564" cy="322449"/>
          </a:xfrm>
          <a:solidFill>
            <a:srgbClr val="0070C0"/>
          </a:solidFill>
        </p:grpSpPr>
        <p:sp>
          <p:nvSpPr>
            <p:cNvPr id="23" name="下カーブ矢印 61"/>
            <p:cNvSpPr/>
            <p:nvPr/>
          </p:nvSpPr>
          <p:spPr>
            <a:xfrm>
              <a:off x="1011843" y="2494965"/>
              <a:ext cx="5457045" cy="277447"/>
            </a:xfrm>
            <a:prstGeom prst="curvedDownArrow">
              <a:avLst>
                <a:gd name="adj1" fmla="val 89780"/>
                <a:gd name="adj2" fmla="val 90142"/>
                <a:gd name="adj3" fmla="val 25000"/>
              </a:avLst>
            </a:prstGeom>
            <a:grpFill/>
            <a:ln w="28575" cap="flat" cmpd="sng" algn="ctr">
              <a:solidFill>
                <a:srgbClr val="0070C0"/>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二等辺三角形 23"/>
            <p:cNvSpPr/>
            <p:nvPr/>
          </p:nvSpPr>
          <p:spPr>
            <a:xfrm rot="900000">
              <a:off x="1008324" y="2496922"/>
              <a:ext cx="350279" cy="320492"/>
            </a:xfrm>
            <a:prstGeom prst="triangle">
              <a:avLst/>
            </a:prstGeom>
            <a:grpFill/>
            <a:ln w="28575" cap="flat" cmpd="sng" algn="ctr">
              <a:solidFill>
                <a:srgbClr val="0070C0"/>
              </a:solidFill>
              <a:prstDash val="solid"/>
              <a:miter lim="800000"/>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5" name="正方形/長方形 24"/>
          <p:cNvSpPr/>
          <p:nvPr/>
        </p:nvSpPr>
        <p:spPr>
          <a:xfrm>
            <a:off x="3624844" y="2165084"/>
            <a:ext cx="900000" cy="432000"/>
          </a:xfrm>
          <a:prstGeom prst="rect">
            <a:avLst/>
          </a:prstGeom>
          <a:solidFill>
            <a:srgbClr val="FFC000">
              <a:lumMod val="20000"/>
              <a:lumOff val="80000"/>
            </a:srgbClr>
          </a:solidFill>
          <a:ln w="38100" cap="flat" cmpd="sng" algn="ctr">
            <a:solidFill>
              <a:srgbClr val="FF6600"/>
            </a:solidFill>
            <a:prstDash val="solid"/>
            <a:miter lim="800000"/>
          </a:ln>
          <a:effectLst/>
        </p:spPr>
        <p:txBody>
          <a:bodyPr lIns="36000" tIns="36000" rIns="36000" bIns="36000" rtlCol="0" anchor="ctr"/>
          <a:lstStyle/>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社会面の</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相乗効果①</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5642613" y="1799961"/>
            <a:ext cx="900000" cy="432000"/>
          </a:xfrm>
          <a:prstGeom prst="rect">
            <a:avLst/>
          </a:prstGeom>
          <a:solidFill>
            <a:srgbClr val="5B9BD5">
              <a:lumMod val="20000"/>
              <a:lumOff val="80000"/>
            </a:srgbClr>
          </a:solidFill>
          <a:ln w="38100" cap="flat" cmpd="sng" algn="ctr">
            <a:solidFill>
              <a:srgbClr val="0070C0"/>
            </a:solidFill>
            <a:prstDash val="solid"/>
            <a:miter lim="800000"/>
          </a:ln>
          <a:effectLst/>
        </p:spPr>
        <p:txBody>
          <a:bodyPr lIns="36000" tIns="36000" rIns="36000" bIns="36000" rtlCol="0" anchor="ctr"/>
          <a:lstStyle/>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経済面の</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相乗効果①</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139" y="3845101"/>
            <a:ext cx="540000" cy="540000"/>
          </a:xfrm>
          <a:prstGeom prst="rect">
            <a:avLst/>
          </a:prstGeom>
        </p:spPr>
      </p:pic>
      <p:pic>
        <p:nvPicPr>
          <p:cNvPr id="28" name="図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9555" y="3845101"/>
            <a:ext cx="540000" cy="540000"/>
          </a:xfrm>
          <a:prstGeom prst="rect">
            <a:avLst/>
          </a:prstGeom>
        </p:spPr>
      </p:pic>
      <p:sp>
        <p:nvSpPr>
          <p:cNvPr id="29" name="角丸四角形 55"/>
          <p:cNvSpPr/>
          <p:nvPr/>
        </p:nvSpPr>
        <p:spPr>
          <a:xfrm>
            <a:off x="344488" y="3191363"/>
            <a:ext cx="1525696" cy="616892"/>
          </a:xfrm>
          <a:prstGeom prst="roundRect">
            <a:avLst/>
          </a:prstGeom>
          <a:solidFill>
            <a:srgbClr val="5B9BD5">
              <a:lumMod val="20000"/>
              <a:lumOff val="80000"/>
            </a:srgbClr>
          </a:solidFill>
          <a:ln w="9525" cap="flat" cmpd="sng" algn="ctr">
            <a:solidFill>
              <a:srgbClr val="0070C0"/>
            </a:solidFill>
            <a:prstDash val="solid"/>
            <a:miter lim="800000"/>
          </a:ln>
          <a:effectLst/>
        </p:spPr>
        <p:txBody>
          <a:bodyPr lIns="36000" rIns="36000" rtlCol="0" anchor="ctr"/>
          <a:lstStyle/>
          <a:p>
            <a:pPr>
              <a:defRPr/>
            </a:pPr>
            <a:r>
              <a:rPr kumimoji="0" lang="ja-JP" altLang="en-US" sz="1200" b="1" kern="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経済成長と雇用、</a:t>
            </a:r>
            <a:endParaRPr kumimoji="0" lang="en-US" altLang="ja-JP" sz="1200" b="1" kern="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b="1" kern="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インフラ、産業化、イノベーション　等</a:t>
            </a:r>
            <a:endParaRPr kumimoji="0" lang="en-US" altLang="ja-JP" sz="1200" b="1" kern="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1639" y="3653715"/>
            <a:ext cx="540000" cy="540000"/>
          </a:xfrm>
          <a:prstGeom prst="rect">
            <a:avLst/>
          </a:prstGeom>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95440" y="3653715"/>
            <a:ext cx="540000" cy="540000"/>
          </a:xfrm>
          <a:prstGeom prst="rect">
            <a:avLst/>
          </a:prstGeom>
        </p:spPr>
      </p:pic>
      <p:sp>
        <p:nvSpPr>
          <p:cNvPr id="32" name="角丸四角形 71"/>
          <p:cNvSpPr/>
          <p:nvPr/>
        </p:nvSpPr>
        <p:spPr>
          <a:xfrm>
            <a:off x="8067146" y="3191363"/>
            <a:ext cx="1205779" cy="412872"/>
          </a:xfrm>
          <a:prstGeom prst="roundRect">
            <a:avLst/>
          </a:prstGeom>
          <a:solidFill>
            <a:srgbClr val="FFC000">
              <a:lumMod val="20000"/>
              <a:lumOff val="80000"/>
            </a:srgbClr>
          </a:solidFill>
          <a:ln w="9525" cap="flat" cmpd="sng" algn="ctr">
            <a:solidFill>
              <a:srgbClr val="FF6600"/>
            </a:solidFill>
            <a:prstDash val="solid"/>
            <a:miter lim="800000"/>
          </a:ln>
          <a:effectLst/>
        </p:spPr>
        <p:txBody>
          <a:bodyPr lIns="36000" rIns="36000" rtlCol="0" anchor="ctr"/>
          <a:lstStyle/>
          <a:p>
            <a:pPr>
              <a:defRPr/>
            </a:pPr>
            <a:r>
              <a:rPr kumimoji="0" lang="ja-JP" altLang="en-US" sz="1200" b="1" kern="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保健、教育　等</a:t>
            </a:r>
            <a:endParaRPr kumimoji="0" lang="en-US" altLang="ja-JP" sz="1200" b="1" kern="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3" name="図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11512" y="4545709"/>
            <a:ext cx="468000" cy="468000"/>
          </a:xfrm>
          <a:prstGeom prst="rect">
            <a:avLst/>
          </a:prstGeom>
        </p:spPr>
      </p:pic>
      <p:sp>
        <p:nvSpPr>
          <p:cNvPr id="34" name="角丸四角形 96"/>
          <p:cNvSpPr/>
          <p:nvPr/>
        </p:nvSpPr>
        <p:spPr>
          <a:xfrm>
            <a:off x="3911780" y="4524322"/>
            <a:ext cx="1153501" cy="510778"/>
          </a:xfrm>
          <a:prstGeom prst="roundRect">
            <a:avLst/>
          </a:prstGeom>
          <a:solidFill>
            <a:srgbClr val="70AD47">
              <a:lumMod val="20000"/>
              <a:lumOff val="80000"/>
            </a:srgbClr>
          </a:solidFill>
          <a:ln w="9525" cap="flat" cmpd="sng" algn="ctr">
            <a:solidFill>
              <a:srgbClr val="00B050"/>
            </a:solidFill>
            <a:prstDash val="solid"/>
            <a:miter lim="800000"/>
          </a:ln>
          <a:effectLst/>
        </p:spPr>
        <p:txBody>
          <a:bodyPr wrap="square" lIns="36000" rIns="36000" rtlCol="0" anchor="ctr">
            <a:spAutoFit/>
          </a:bodyPr>
          <a:lstStyle/>
          <a:p>
            <a:pPr>
              <a:defRPr/>
            </a:pPr>
            <a:r>
              <a:rPr kumimoji="0" lang="ja-JP" altLang="en-US" sz="1200" b="1" kern="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ｴﾈﾙｷﾞｰ、</a:t>
            </a:r>
            <a:endParaRPr kumimoji="0" lang="en-US" altLang="ja-JP" sz="1200" b="1" kern="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b="1" kern="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気候変動　等</a:t>
            </a:r>
            <a:endParaRPr kumimoji="0" lang="en-US" altLang="ja-JP" sz="1200" b="1" kern="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図 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05611" y="4545709"/>
            <a:ext cx="468000" cy="468000"/>
          </a:xfrm>
          <a:prstGeom prst="rect">
            <a:avLst/>
          </a:prstGeom>
        </p:spPr>
      </p:pic>
      <p:grpSp>
        <p:nvGrpSpPr>
          <p:cNvPr id="36" name="グループ化 35"/>
          <p:cNvGrpSpPr/>
          <p:nvPr/>
        </p:nvGrpSpPr>
        <p:grpSpPr>
          <a:xfrm>
            <a:off x="1949122" y="3717657"/>
            <a:ext cx="1007059" cy="2347660"/>
            <a:chOff x="1587634" y="2550623"/>
            <a:chExt cx="1007059" cy="2937529"/>
          </a:xfrm>
          <a:solidFill>
            <a:srgbClr val="70AD47">
              <a:lumMod val="20000"/>
              <a:lumOff val="80000"/>
            </a:srgbClr>
          </a:solidFill>
        </p:grpSpPr>
        <p:sp>
          <p:nvSpPr>
            <p:cNvPr id="37" name="下カーブ矢印 74"/>
            <p:cNvSpPr/>
            <p:nvPr/>
          </p:nvSpPr>
          <p:spPr>
            <a:xfrm rot="13500000">
              <a:off x="946178" y="3839637"/>
              <a:ext cx="2937529" cy="359501"/>
            </a:xfrm>
            <a:prstGeom prst="curvedDownArrow">
              <a:avLst>
                <a:gd name="adj1" fmla="val 37271"/>
                <a:gd name="adj2" fmla="val 31259"/>
                <a:gd name="adj3" fmla="val 0"/>
              </a:avLst>
            </a:prstGeom>
            <a:solidFill>
              <a:srgbClr val="00B050"/>
            </a:solidFill>
            <a:ln w="28575" cap="flat" cmpd="sng" algn="ctr">
              <a:solidFill>
                <a:srgbClr val="00B050"/>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二等辺三角形 37"/>
            <p:cNvSpPr/>
            <p:nvPr/>
          </p:nvSpPr>
          <p:spPr>
            <a:xfrm>
              <a:off x="1587634" y="2779641"/>
              <a:ext cx="268124" cy="193806"/>
            </a:xfrm>
            <a:prstGeom prst="triangle">
              <a:avLst/>
            </a:prstGeom>
            <a:solidFill>
              <a:srgbClr val="00B050"/>
            </a:solidFill>
            <a:ln w="28575" cap="flat" cmpd="sng" algn="ctr">
              <a:solidFill>
                <a:srgbClr val="00B050"/>
              </a:solidFill>
              <a:prstDash val="solid"/>
              <a:miter lim="800000"/>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9" name="グループ化 38"/>
          <p:cNvGrpSpPr/>
          <p:nvPr/>
        </p:nvGrpSpPr>
        <p:grpSpPr>
          <a:xfrm rot="5400000" flipH="1">
            <a:off x="2643030" y="3979719"/>
            <a:ext cx="1019759" cy="2347660"/>
            <a:chOff x="1574934" y="2550623"/>
            <a:chExt cx="1019759" cy="2937529"/>
          </a:xfrm>
          <a:solidFill>
            <a:srgbClr val="0070C0"/>
          </a:solidFill>
        </p:grpSpPr>
        <p:sp>
          <p:nvSpPr>
            <p:cNvPr id="40" name="下カーブ矢印 85"/>
            <p:cNvSpPr/>
            <p:nvPr/>
          </p:nvSpPr>
          <p:spPr>
            <a:xfrm rot="13500000">
              <a:off x="946178" y="3839637"/>
              <a:ext cx="2937529" cy="359501"/>
            </a:xfrm>
            <a:prstGeom prst="curvedDownArrow">
              <a:avLst>
                <a:gd name="adj1" fmla="val 37271"/>
                <a:gd name="adj2" fmla="val 31259"/>
                <a:gd name="adj3" fmla="val 0"/>
              </a:avLst>
            </a:prstGeom>
            <a:grpFill/>
            <a:ln w="28575" cap="flat" cmpd="sng" algn="ctr">
              <a:solidFill>
                <a:srgbClr val="0070C0"/>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二等辺三角形 40"/>
            <p:cNvSpPr/>
            <p:nvPr/>
          </p:nvSpPr>
          <p:spPr>
            <a:xfrm>
              <a:off x="1574934" y="2779641"/>
              <a:ext cx="268124" cy="193806"/>
            </a:xfrm>
            <a:prstGeom prst="triangle">
              <a:avLst/>
            </a:prstGeom>
            <a:grpFill/>
            <a:ln w="28575" cap="flat" cmpd="sng" algn="ctr">
              <a:solidFill>
                <a:srgbClr val="0070C0"/>
              </a:solidFill>
              <a:prstDash val="solid"/>
              <a:miter lim="800000"/>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2" name="グループ化 41"/>
          <p:cNvGrpSpPr/>
          <p:nvPr/>
        </p:nvGrpSpPr>
        <p:grpSpPr>
          <a:xfrm flipH="1">
            <a:off x="6938362" y="3717657"/>
            <a:ext cx="1007059" cy="2347660"/>
            <a:chOff x="1587634" y="2550623"/>
            <a:chExt cx="1007059" cy="2937529"/>
          </a:xfrm>
          <a:solidFill>
            <a:srgbClr val="70AD47">
              <a:lumMod val="20000"/>
              <a:lumOff val="80000"/>
            </a:srgbClr>
          </a:solidFill>
        </p:grpSpPr>
        <p:sp>
          <p:nvSpPr>
            <p:cNvPr id="43" name="下カーブ矢印 107"/>
            <p:cNvSpPr/>
            <p:nvPr/>
          </p:nvSpPr>
          <p:spPr>
            <a:xfrm rot="13500000">
              <a:off x="946178" y="3839637"/>
              <a:ext cx="2937529" cy="359501"/>
            </a:xfrm>
            <a:prstGeom prst="curvedDownArrow">
              <a:avLst>
                <a:gd name="adj1" fmla="val 37271"/>
                <a:gd name="adj2" fmla="val 31259"/>
                <a:gd name="adj3" fmla="val 0"/>
              </a:avLst>
            </a:prstGeom>
            <a:solidFill>
              <a:srgbClr val="00B050"/>
            </a:solidFill>
            <a:ln w="28575" cap="flat" cmpd="sng" algn="ctr">
              <a:solidFill>
                <a:srgbClr val="00B050"/>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二等辺三角形 43"/>
            <p:cNvSpPr/>
            <p:nvPr/>
          </p:nvSpPr>
          <p:spPr>
            <a:xfrm>
              <a:off x="1587634" y="2779641"/>
              <a:ext cx="268124" cy="193806"/>
            </a:xfrm>
            <a:prstGeom prst="triangle">
              <a:avLst/>
            </a:prstGeom>
            <a:solidFill>
              <a:srgbClr val="00B050"/>
            </a:solidFill>
            <a:ln w="28575" cap="flat" cmpd="sng" algn="ctr">
              <a:solidFill>
                <a:srgbClr val="00B050"/>
              </a:solidFill>
              <a:prstDash val="solid"/>
              <a:miter lim="800000"/>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5" name="グループ化 44"/>
          <p:cNvGrpSpPr/>
          <p:nvPr/>
        </p:nvGrpSpPr>
        <p:grpSpPr>
          <a:xfrm rot="16200000">
            <a:off x="6162862" y="3979719"/>
            <a:ext cx="1019759" cy="2347660"/>
            <a:chOff x="1574934" y="2550623"/>
            <a:chExt cx="1019759" cy="2937529"/>
          </a:xfrm>
          <a:solidFill>
            <a:srgbClr val="FF6600"/>
          </a:solidFill>
        </p:grpSpPr>
        <p:sp>
          <p:nvSpPr>
            <p:cNvPr id="46" name="下カーブ矢印 119"/>
            <p:cNvSpPr/>
            <p:nvPr/>
          </p:nvSpPr>
          <p:spPr>
            <a:xfrm rot="13500000">
              <a:off x="946178" y="3839637"/>
              <a:ext cx="2937529" cy="359501"/>
            </a:xfrm>
            <a:prstGeom prst="curvedDownArrow">
              <a:avLst>
                <a:gd name="adj1" fmla="val 37271"/>
                <a:gd name="adj2" fmla="val 31259"/>
                <a:gd name="adj3" fmla="val 0"/>
              </a:avLst>
            </a:prstGeom>
            <a:grpFill/>
            <a:ln w="28575" cap="flat" cmpd="sng" algn="ctr">
              <a:solidFill>
                <a:srgbClr val="FF6600"/>
              </a:solidFill>
              <a:prstDash val="solid"/>
              <a:miter lim="800000"/>
            </a:ln>
            <a:effectLst/>
          </p:spPr>
          <p:txBody>
            <a:bodyPr rtlCol="0" anchor="ctr"/>
            <a:lstStyle/>
            <a:p>
              <a:pPr algn="ctr">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二等辺三角形 46"/>
            <p:cNvSpPr/>
            <p:nvPr/>
          </p:nvSpPr>
          <p:spPr>
            <a:xfrm>
              <a:off x="1574934" y="2779641"/>
              <a:ext cx="268124" cy="193806"/>
            </a:xfrm>
            <a:prstGeom prst="triangle">
              <a:avLst/>
            </a:prstGeom>
            <a:grpFill/>
            <a:ln w="28575" cap="flat" cmpd="sng" algn="ctr">
              <a:solidFill>
                <a:srgbClr val="FF6600"/>
              </a:solidFill>
              <a:prstDash val="solid"/>
              <a:miter lim="800000"/>
            </a:ln>
            <a:effectLst/>
          </p:spPr>
          <p:txBody>
            <a:bodyPr rtlCol="0" anchor="ctr"/>
            <a:lstStyle/>
            <a:p>
              <a:pPr algn="ctr">
                <a:defRPr/>
              </a:pPr>
              <a:endPar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8" name="正方形/長方形 47"/>
          <p:cNvSpPr/>
          <p:nvPr/>
        </p:nvSpPr>
        <p:spPr>
          <a:xfrm>
            <a:off x="1703275" y="4463261"/>
            <a:ext cx="900000" cy="432000"/>
          </a:xfrm>
          <a:prstGeom prst="rect">
            <a:avLst/>
          </a:prstGeom>
          <a:solidFill>
            <a:srgbClr val="70AD47">
              <a:lumMod val="20000"/>
              <a:lumOff val="80000"/>
            </a:srgbClr>
          </a:solidFill>
          <a:ln w="38100" cap="flat" cmpd="sng" algn="ctr">
            <a:solidFill>
              <a:srgbClr val="00B050"/>
            </a:solidFill>
            <a:prstDash val="solid"/>
            <a:miter lim="800000"/>
          </a:ln>
          <a:effectLst/>
        </p:spPr>
        <p:txBody>
          <a:bodyPr lIns="36000" tIns="36000" rIns="36000" bIns="36000" rtlCol="0" anchor="ctr"/>
          <a:lstStyle/>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環境面の</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相乗効果①</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7295620" y="4463261"/>
            <a:ext cx="900000" cy="432000"/>
          </a:xfrm>
          <a:prstGeom prst="rect">
            <a:avLst/>
          </a:prstGeom>
          <a:solidFill>
            <a:srgbClr val="70AD47">
              <a:lumMod val="20000"/>
              <a:lumOff val="80000"/>
            </a:srgbClr>
          </a:solidFill>
          <a:ln w="38100" cap="flat" cmpd="sng" algn="ctr">
            <a:solidFill>
              <a:srgbClr val="00B050"/>
            </a:solidFill>
            <a:prstDash val="solid"/>
            <a:miter lim="800000"/>
          </a:ln>
          <a:effectLst/>
        </p:spPr>
        <p:txBody>
          <a:bodyPr lIns="36000" tIns="36000" rIns="36000" bIns="36000" rtlCol="0" anchor="ctr"/>
          <a:lstStyle/>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環境面の</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相乗効果②</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6207204" y="4880804"/>
            <a:ext cx="900000" cy="432000"/>
          </a:xfrm>
          <a:prstGeom prst="rect">
            <a:avLst/>
          </a:prstGeom>
          <a:solidFill>
            <a:srgbClr val="FFC000">
              <a:lumMod val="20000"/>
              <a:lumOff val="80000"/>
            </a:srgbClr>
          </a:solidFill>
          <a:ln w="38100" cap="flat" cmpd="sng" algn="ctr">
            <a:solidFill>
              <a:srgbClr val="FF6600"/>
            </a:solidFill>
            <a:prstDash val="solid"/>
            <a:miter lim="800000"/>
          </a:ln>
          <a:effectLst/>
        </p:spPr>
        <p:txBody>
          <a:bodyPr lIns="36000" tIns="36000" rIns="36000" bIns="36000" rtlCol="0" anchor="ctr"/>
          <a:lstStyle/>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社会面の</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相乗効果②</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2982579" y="4880804"/>
            <a:ext cx="900000" cy="432000"/>
          </a:xfrm>
          <a:prstGeom prst="rect">
            <a:avLst/>
          </a:prstGeom>
          <a:solidFill>
            <a:srgbClr val="5B9BD5">
              <a:lumMod val="20000"/>
              <a:lumOff val="80000"/>
            </a:srgbClr>
          </a:solidFill>
          <a:ln w="38100" cap="flat" cmpd="sng" algn="ctr">
            <a:solidFill>
              <a:srgbClr val="0070C0"/>
            </a:solidFill>
            <a:prstDash val="solid"/>
            <a:miter lim="800000"/>
          </a:ln>
          <a:effectLst/>
        </p:spPr>
        <p:txBody>
          <a:bodyPr lIns="36000" tIns="36000" rIns="36000" bIns="36000" rtlCol="0" anchor="ctr"/>
          <a:lstStyle/>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経済面の</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相乗効果②</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2" name="図 5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3440" y="6283109"/>
            <a:ext cx="468000" cy="468000"/>
          </a:xfrm>
          <a:prstGeom prst="rect">
            <a:avLst/>
          </a:prstGeom>
        </p:spPr>
      </p:pic>
      <p:pic>
        <p:nvPicPr>
          <p:cNvPr id="53" name="図 5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69643" y="6283109"/>
            <a:ext cx="468000" cy="468000"/>
          </a:xfrm>
          <a:prstGeom prst="rect">
            <a:avLst/>
          </a:prstGeom>
        </p:spPr>
      </p:pic>
      <p:sp>
        <p:nvSpPr>
          <p:cNvPr id="54" name="正方形/長方形 53"/>
          <p:cNvSpPr/>
          <p:nvPr/>
        </p:nvSpPr>
        <p:spPr>
          <a:xfrm>
            <a:off x="47948" y="5929585"/>
            <a:ext cx="4572000" cy="276999"/>
          </a:xfrm>
          <a:prstGeom prst="rect">
            <a:avLst/>
          </a:prstGeom>
        </p:spPr>
        <p:txBody>
          <a:bodyPr>
            <a:spAutoFit/>
          </a:bodyPr>
          <a:lstStyle/>
          <a:p>
            <a:pPr>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ＳＤＧｓのゴールについては、提案都市の課題に応じて選択</a:t>
            </a:r>
          </a:p>
        </p:txBody>
      </p:sp>
      <p:sp>
        <p:nvSpPr>
          <p:cNvPr id="55" name="二等辺三角形 54"/>
          <p:cNvSpPr/>
          <p:nvPr/>
        </p:nvSpPr>
        <p:spPr>
          <a:xfrm>
            <a:off x="4192691" y="6025239"/>
            <a:ext cx="1514649" cy="130244"/>
          </a:xfrm>
          <a:prstGeom prst="triangle">
            <a:avLst>
              <a:gd name="adj" fmla="val 49415"/>
            </a:avLst>
          </a:prstGeom>
          <a:solidFill>
            <a:srgbClr val="4472C4">
              <a:lumMod val="75000"/>
            </a:srgbClr>
          </a:solidFill>
          <a:ln w="12700" cap="flat" cmpd="sng" algn="ctr">
            <a:solidFill>
              <a:srgbClr val="4472C4"/>
            </a:solidFill>
            <a:prstDash val="solid"/>
            <a:miter lim="800000"/>
          </a:ln>
          <a:effectLst/>
        </p:spPr>
        <p:txBody>
          <a:bodyPr lIns="0" tIns="0" rIns="0" bIns="0" rtlCol="0" anchor="ctr"/>
          <a:lstStyle/>
          <a:p>
            <a:pPr algn="ctr">
              <a:defRPr/>
            </a:pPr>
            <a:endParaRPr kumimoji="0" lang="ja-JP" altLang="en-US" sz="16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角丸四角形 80"/>
          <p:cNvSpPr/>
          <p:nvPr/>
        </p:nvSpPr>
        <p:spPr>
          <a:xfrm>
            <a:off x="516283" y="6232531"/>
            <a:ext cx="8798520" cy="550119"/>
          </a:xfrm>
          <a:prstGeom prst="roundRect">
            <a:avLst>
              <a:gd name="adj" fmla="val 13224"/>
            </a:avLst>
          </a:prstGeom>
          <a:noFill/>
          <a:ln w="12700" cap="flat" cmpd="sng" algn="ctr">
            <a:solidFill>
              <a:srgbClr val="4472C4">
                <a:lumMod val="75000"/>
              </a:srgbClr>
            </a:solidFill>
            <a:prstDash val="solid"/>
            <a:miter lim="800000"/>
          </a:ln>
          <a:effectLst/>
        </p:spPr>
        <p:txBody>
          <a:bodyPr lIns="0" tIns="0" rIns="0" bIns="0" rtlCol="0" anchor="t" anchorCtr="0"/>
          <a:lstStyle/>
          <a:p>
            <a:pPr>
              <a:defRPr/>
            </a:pPr>
            <a:endPar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7" name="図 5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85844" y="6283109"/>
            <a:ext cx="468000" cy="468000"/>
          </a:xfrm>
          <a:prstGeom prst="rect">
            <a:avLst/>
          </a:prstGeom>
        </p:spPr>
      </p:pic>
      <p:pic>
        <p:nvPicPr>
          <p:cNvPr id="58" name="図 5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02047" y="6283109"/>
            <a:ext cx="468000" cy="468000"/>
          </a:xfrm>
          <a:prstGeom prst="rect">
            <a:avLst/>
          </a:prstGeom>
        </p:spPr>
      </p:pic>
      <p:pic>
        <p:nvPicPr>
          <p:cNvPr id="59" name="図 5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618248" y="6283109"/>
            <a:ext cx="468000" cy="468000"/>
          </a:xfrm>
          <a:prstGeom prst="rect">
            <a:avLst/>
          </a:prstGeom>
        </p:spPr>
      </p:pic>
      <p:pic>
        <p:nvPicPr>
          <p:cNvPr id="60" name="図 5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34451" y="6283109"/>
            <a:ext cx="468000" cy="468000"/>
          </a:xfrm>
          <a:prstGeom prst="rect">
            <a:avLst/>
          </a:prstGeom>
        </p:spPr>
      </p:pic>
      <p:pic>
        <p:nvPicPr>
          <p:cNvPr id="61" name="図 6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50652" y="6283109"/>
            <a:ext cx="468000" cy="468000"/>
          </a:xfrm>
          <a:prstGeom prst="rect">
            <a:avLst/>
          </a:prstGeom>
        </p:spPr>
      </p:pic>
      <p:pic>
        <p:nvPicPr>
          <p:cNvPr id="62" name="図 6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166855" y="6283109"/>
            <a:ext cx="468000" cy="468000"/>
          </a:xfrm>
          <a:prstGeom prst="rect">
            <a:avLst/>
          </a:prstGeom>
        </p:spPr>
      </p:pic>
      <p:pic>
        <p:nvPicPr>
          <p:cNvPr id="64" name="図 63"/>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683056" y="6283109"/>
            <a:ext cx="468000" cy="468000"/>
          </a:xfrm>
          <a:prstGeom prst="rect">
            <a:avLst/>
          </a:prstGeom>
        </p:spPr>
      </p:pic>
      <p:pic>
        <p:nvPicPr>
          <p:cNvPr id="65" name="図 64"/>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199259" y="6283109"/>
            <a:ext cx="468000" cy="468000"/>
          </a:xfrm>
          <a:prstGeom prst="rect">
            <a:avLst/>
          </a:prstGeom>
        </p:spPr>
      </p:pic>
      <p:pic>
        <p:nvPicPr>
          <p:cNvPr id="66" name="図 65"/>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715460" y="6283109"/>
            <a:ext cx="468000" cy="468000"/>
          </a:xfrm>
          <a:prstGeom prst="rect">
            <a:avLst/>
          </a:prstGeom>
        </p:spPr>
      </p:pic>
      <p:pic>
        <p:nvPicPr>
          <p:cNvPr id="67" name="図 66"/>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231663" y="6283109"/>
            <a:ext cx="468000" cy="468000"/>
          </a:xfrm>
          <a:prstGeom prst="rect">
            <a:avLst/>
          </a:prstGeom>
        </p:spPr>
      </p:pic>
      <p:pic>
        <p:nvPicPr>
          <p:cNvPr id="68" name="図 67"/>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6747864" y="6283109"/>
            <a:ext cx="468000" cy="468000"/>
          </a:xfrm>
          <a:prstGeom prst="rect">
            <a:avLst/>
          </a:prstGeom>
        </p:spPr>
      </p:pic>
      <p:pic>
        <p:nvPicPr>
          <p:cNvPr id="69" name="図 68"/>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7264067" y="6283109"/>
            <a:ext cx="468000" cy="468000"/>
          </a:xfrm>
          <a:prstGeom prst="rect">
            <a:avLst/>
          </a:prstGeom>
        </p:spPr>
      </p:pic>
      <p:pic>
        <p:nvPicPr>
          <p:cNvPr id="70" name="図 69"/>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7780268" y="6283109"/>
            <a:ext cx="468000" cy="468000"/>
          </a:xfrm>
          <a:prstGeom prst="rect">
            <a:avLst/>
          </a:prstGeom>
        </p:spPr>
      </p:pic>
      <p:pic>
        <p:nvPicPr>
          <p:cNvPr id="71" name="図 70"/>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8296471" y="6283109"/>
            <a:ext cx="468000" cy="468000"/>
          </a:xfrm>
          <a:prstGeom prst="rect">
            <a:avLst/>
          </a:prstGeom>
        </p:spPr>
      </p:pic>
      <p:pic>
        <p:nvPicPr>
          <p:cNvPr id="72" name="図 7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8812679" y="6283109"/>
            <a:ext cx="468000" cy="468000"/>
          </a:xfrm>
          <a:prstGeom prst="rect">
            <a:avLst/>
          </a:prstGeom>
        </p:spPr>
      </p:pic>
      <p:sp>
        <p:nvSpPr>
          <p:cNvPr id="73" name="テキスト ボックス 72"/>
          <p:cNvSpPr txBox="1"/>
          <p:nvPr/>
        </p:nvSpPr>
        <p:spPr>
          <a:xfrm>
            <a:off x="509290" y="1821002"/>
            <a:ext cx="2511347" cy="338554"/>
          </a:xfrm>
          <a:prstGeom prst="rect">
            <a:avLst/>
          </a:prstGeom>
          <a:noFill/>
        </p:spPr>
        <p:txBody>
          <a:bodyPr wrap="square" rtlCol="0">
            <a:spAutoFit/>
          </a:bodyPr>
          <a:lstStyle/>
          <a:p>
            <a:pPr>
              <a:defRPr/>
            </a:pPr>
            <a:r>
              <a:rPr kumimoji="0" lang="ja-JP" altLang="en-US" sz="16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＜事業イメージ＞</a:t>
            </a:r>
          </a:p>
        </p:txBody>
      </p:sp>
      <p:sp>
        <p:nvSpPr>
          <p:cNvPr id="74"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6715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bwMode="auto">
          <a:xfrm>
            <a:off x="1589" y="56226"/>
            <a:ext cx="9902824" cy="49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45720" rIns="72000" bIns="45720" numCol="1" anchor="ctr" anchorCtr="0" compatLnSpc="1">
            <a:prstTxWarp prst="textNoShape">
              <a:avLst/>
            </a:prstTxWarp>
          </a:bodyPr>
          <a:lstStyle>
            <a:lvl1pPr algn="ctr" rtl="0" eaLnBrk="0" fontAlgn="base" hangingPunct="0">
              <a:spcBef>
                <a:spcPct val="0"/>
              </a:spcBef>
              <a:spcAft>
                <a:spcPct val="0"/>
              </a:spcAft>
              <a:defRPr kumimoji="1" sz="4000" kern="1200">
                <a:solidFill>
                  <a:schemeClr val="tx1"/>
                </a:solidFill>
                <a:latin typeface="Segoe UI" panose="020B0502040204020203" pitchFamily="34" charset="0"/>
                <a:ea typeface="+mj-ea"/>
                <a:cs typeface="Segoe UI" panose="020B0502040204020203" pitchFamily="34" charset="0"/>
              </a:defRPr>
            </a:lvl1pPr>
            <a:lvl2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5pPr>
            <a:lvl6pPr marL="422041"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6pPr>
            <a:lvl7pPr marL="844083"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7pPr>
            <a:lvl8pPr marL="1266124"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8pPr>
            <a:lvl9pPr marL="1688165"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9pPr>
          </a:lstStyle>
          <a:p>
            <a:pPr eaLnBrk="1" hangingPunct="1">
              <a:defRPr/>
            </a:pPr>
            <a:r>
              <a:rPr lang="ja-JP" altLang="en-US" sz="3200" b="1">
                <a:latin typeface="メイリオ" panose="020B0604030504040204" pitchFamily="50" charset="-128"/>
                <a:ea typeface="メイリオ" panose="020B0604030504040204" pitchFamily="50" charset="-128"/>
                <a:cs typeface="メイリオ" panose="020B0604030504040204" pitchFamily="50" charset="-128"/>
              </a:rPr>
              <a:t>資金的支援、スケジュール等について</a:t>
            </a:r>
            <a:endParaRPr lang="ja-JP" altLang="en-US"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22"/>
          <p:cNvSpPr/>
          <p:nvPr/>
        </p:nvSpPr>
        <p:spPr>
          <a:xfrm>
            <a:off x="128450" y="882717"/>
            <a:ext cx="9648967" cy="884255"/>
          </a:xfrm>
          <a:prstGeom prst="roundRect">
            <a:avLst>
              <a:gd name="adj" fmla="val 8403"/>
            </a:avLst>
          </a:prstGeom>
          <a:solidFill>
            <a:srgbClr val="DAE3F3">
              <a:alpha val="40000"/>
            </a:srgbClr>
          </a:solidFill>
          <a:ln w="25400" cap="flat" cmpd="sng" algn="ctr">
            <a:solidFill>
              <a:srgbClr val="2F5597"/>
            </a:solidFill>
            <a:prstDash val="solid"/>
          </a:ln>
          <a:effectLst/>
        </p:spPr>
        <p:txBody>
          <a:bodyPr lIns="72000" tIns="108000" rIns="72000" bIns="72000" rtlCol="0" anchor="t" anchorCtr="0"/>
          <a:lstStyle/>
          <a:p>
            <a:pPr marL="285744" indent="-285744">
              <a:buFont typeface="メイリオ" panose="020B0604030504040204" pitchFamily="50" charset="-128"/>
              <a:buChar cha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モデル事業は</a:t>
            </a:r>
            <a:r>
              <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件程度を選定し、１件あたりの補助額は</a:t>
            </a:r>
            <a:r>
              <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4,000</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万円とする。</a:t>
            </a:r>
          </a:p>
          <a:p>
            <a:pPr marL="285744" indent="-285744">
              <a:buFont typeface="メイリオ" panose="020B0604030504040204" pitchFamily="50" charset="-128"/>
              <a:buChar cha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未来都市」に選定された都道府県及び市区町村においては、地方創生推進交付金についても、申請事業数の上限の枠外（追加１事業まで）とすることを予定。</a:t>
            </a:r>
          </a:p>
        </p:txBody>
      </p:sp>
      <p:sp>
        <p:nvSpPr>
          <p:cNvPr id="5" name="角丸四角形 109"/>
          <p:cNvSpPr/>
          <p:nvPr/>
        </p:nvSpPr>
        <p:spPr>
          <a:xfrm>
            <a:off x="195125" y="631377"/>
            <a:ext cx="3461735" cy="288000"/>
          </a:xfrm>
          <a:prstGeom prst="roundRect">
            <a:avLst/>
          </a:prstGeom>
          <a:solidFill>
            <a:srgbClr val="4472C4">
              <a:lumMod val="75000"/>
            </a:srgbClr>
          </a:solidFill>
          <a:ln w="12700" cap="flat" cmpd="sng" algn="ctr">
            <a:solidFill>
              <a:srgbClr val="4472C4"/>
            </a:solidFill>
            <a:prstDash val="solid"/>
            <a:miter lim="800000"/>
          </a:ln>
          <a:effectLst/>
        </p:spPr>
        <p:txBody>
          <a:bodyPr lIns="0" tIns="0" rIns="0" bIns="0" rtlCol="0" anchor="ct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資金的支援について</a:t>
            </a:r>
            <a:endParaRPr kumimoji="0" lang="en-US" altLang="ja-JP"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nvPr>
        </p:nvGraphicFramePr>
        <p:xfrm>
          <a:off x="195125" y="2324984"/>
          <a:ext cx="4643702" cy="3019461"/>
        </p:xfrm>
        <a:graphic>
          <a:graphicData uri="http://schemas.openxmlformats.org/drawingml/2006/table">
            <a:tbl>
              <a:tblPr firstRow="1" bandRow="1"/>
              <a:tblGrid>
                <a:gridCol w="2092627">
                  <a:extLst>
                    <a:ext uri="{9D8B030D-6E8A-4147-A177-3AD203B41FA5}">
                      <a16:colId xmlns:a16="http://schemas.microsoft.com/office/drawing/2014/main" val="20000"/>
                    </a:ext>
                  </a:extLst>
                </a:gridCol>
                <a:gridCol w="1373767">
                  <a:extLst>
                    <a:ext uri="{9D8B030D-6E8A-4147-A177-3AD203B41FA5}">
                      <a16:colId xmlns:a16="http://schemas.microsoft.com/office/drawing/2014/main" val="20001"/>
                    </a:ext>
                  </a:extLst>
                </a:gridCol>
                <a:gridCol w="1177308">
                  <a:extLst>
                    <a:ext uri="{9D8B030D-6E8A-4147-A177-3AD203B41FA5}">
                      <a16:colId xmlns:a16="http://schemas.microsoft.com/office/drawing/2014/main" val="20002"/>
                    </a:ext>
                  </a:extLst>
                </a:gridCol>
              </a:tblGrid>
              <a:tr h="395256">
                <a:tc>
                  <a:txBody>
                    <a:bodyPr/>
                    <a:lstStyle>
                      <a:lvl1pPr marL="0" algn="l" defTabSz="844083" rtl="0" eaLnBrk="1" latinLnBrk="0" hangingPunct="1">
                        <a:defRPr kumimoji="1" sz="1662" b="1" kern="1200">
                          <a:solidFill>
                            <a:schemeClr val="lt1"/>
                          </a:solidFill>
                          <a:latin typeface="Calibri" panose="020F0502020204030204"/>
                          <a:ea typeface="メイリオ"/>
                        </a:defRPr>
                      </a:lvl1pPr>
                      <a:lvl2pPr marL="422041" algn="l" defTabSz="844083" rtl="0" eaLnBrk="1" latinLnBrk="0" hangingPunct="1">
                        <a:defRPr kumimoji="1" sz="1662" b="1" kern="1200">
                          <a:solidFill>
                            <a:schemeClr val="lt1"/>
                          </a:solidFill>
                          <a:latin typeface="Calibri" panose="020F0502020204030204"/>
                          <a:ea typeface="メイリオ"/>
                        </a:defRPr>
                      </a:lvl2pPr>
                      <a:lvl3pPr marL="844083" algn="l" defTabSz="844083" rtl="0" eaLnBrk="1" latinLnBrk="0" hangingPunct="1">
                        <a:defRPr kumimoji="1" sz="1662" b="1" kern="1200">
                          <a:solidFill>
                            <a:schemeClr val="lt1"/>
                          </a:solidFill>
                          <a:latin typeface="Calibri" panose="020F0502020204030204"/>
                          <a:ea typeface="メイリオ"/>
                        </a:defRPr>
                      </a:lvl3pPr>
                      <a:lvl4pPr marL="1266124" algn="l" defTabSz="844083" rtl="0" eaLnBrk="1" latinLnBrk="0" hangingPunct="1">
                        <a:defRPr kumimoji="1" sz="1662" b="1" kern="1200">
                          <a:solidFill>
                            <a:schemeClr val="lt1"/>
                          </a:solidFill>
                          <a:latin typeface="Calibri" panose="020F0502020204030204"/>
                          <a:ea typeface="メイリオ"/>
                        </a:defRPr>
                      </a:lvl4pPr>
                      <a:lvl5pPr marL="1688165" algn="l" defTabSz="844083" rtl="0" eaLnBrk="1" latinLnBrk="0" hangingPunct="1">
                        <a:defRPr kumimoji="1" sz="1662" b="1" kern="1200">
                          <a:solidFill>
                            <a:schemeClr val="lt1"/>
                          </a:solidFill>
                          <a:latin typeface="Calibri" panose="020F0502020204030204"/>
                          <a:ea typeface="メイリオ"/>
                        </a:defRPr>
                      </a:lvl5pPr>
                      <a:lvl6pPr marL="2110207" algn="l" defTabSz="844083" rtl="0" eaLnBrk="1" latinLnBrk="0" hangingPunct="1">
                        <a:defRPr kumimoji="1" sz="1662" b="1" kern="1200">
                          <a:solidFill>
                            <a:schemeClr val="lt1"/>
                          </a:solidFill>
                          <a:latin typeface="Calibri" panose="020F0502020204030204"/>
                          <a:ea typeface="メイリオ"/>
                        </a:defRPr>
                      </a:lvl6pPr>
                      <a:lvl7pPr marL="2532248" algn="l" defTabSz="844083" rtl="0" eaLnBrk="1" latinLnBrk="0" hangingPunct="1">
                        <a:defRPr kumimoji="1" sz="1662" b="1" kern="1200">
                          <a:solidFill>
                            <a:schemeClr val="lt1"/>
                          </a:solidFill>
                          <a:latin typeface="Calibri" panose="020F0502020204030204"/>
                          <a:ea typeface="メイリオ"/>
                        </a:defRPr>
                      </a:lvl7pPr>
                      <a:lvl8pPr marL="2954289" algn="l" defTabSz="844083" rtl="0" eaLnBrk="1" latinLnBrk="0" hangingPunct="1">
                        <a:defRPr kumimoji="1" sz="1662" b="1" kern="1200">
                          <a:solidFill>
                            <a:schemeClr val="lt1"/>
                          </a:solidFill>
                          <a:latin typeface="Calibri" panose="020F0502020204030204"/>
                          <a:ea typeface="メイリオ"/>
                        </a:defRPr>
                      </a:lvl8pPr>
                      <a:lvl9pPr marL="3376331" algn="l" defTabSz="844083" rtl="0" eaLnBrk="1" latinLnBrk="0" hangingPunct="1">
                        <a:defRPr kumimoji="1" sz="1662" b="1" kern="1200">
                          <a:solidFill>
                            <a:schemeClr val="lt1"/>
                          </a:solidFill>
                          <a:latin typeface="Calibri" panose="020F0502020204030204"/>
                          <a:ea typeface="メイリオ"/>
                        </a:defRPr>
                      </a:lvl9pPr>
                    </a:lstStyle>
                    <a:p>
                      <a:pPr algn="ctr"/>
                      <a:r>
                        <a:rPr kumimoji="1" lang="ja-JP" altLang="en-US" sz="1600" b="1" dirty="0">
                          <a:latin typeface="Segoe UI" panose="020B0502040204020203" pitchFamily="34" charset="0"/>
                          <a:ea typeface="メイリオ" panose="020B0604030504040204" pitchFamily="50" charset="-128"/>
                          <a:cs typeface="Segoe UI" panose="020B0502040204020203" pitchFamily="34" charset="0"/>
                        </a:rPr>
                        <a:t>内訳</a:t>
                      </a:r>
                    </a:p>
                  </a:txBody>
                  <a:tcPr marL="108000" marR="108000" anchor="ctr">
                    <a:lnL w="12700" cmpd="sng">
                      <a:noFill/>
                    </a:lnL>
                    <a:lnR w="12700" cap="flat" cmpd="sng" algn="ctr">
                      <a:solidFill>
                        <a:sysClr val="window" lastClr="FFFFFF"/>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solidFill>
                  </a:tcPr>
                </a:tc>
                <a:tc>
                  <a:txBody>
                    <a:bodyPr/>
                    <a:lstStyle>
                      <a:lvl1pPr marL="0" algn="l" defTabSz="844083" rtl="0" eaLnBrk="1" latinLnBrk="0" hangingPunct="1">
                        <a:defRPr kumimoji="1" sz="1662" b="1" kern="1200">
                          <a:solidFill>
                            <a:schemeClr val="lt1"/>
                          </a:solidFill>
                          <a:latin typeface="Calibri" panose="020F0502020204030204"/>
                          <a:ea typeface="メイリオ"/>
                        </a:defRPr>
                      </a:lvl1pPr>
                      <a:lvl2pPr marL="422041" algn="l" defTabSz="844083" rtl="0" eaLnBrk="1" latinLnBrk="0" hangingPunct="1">
                        <a:defRPr kumimoji="1" sz="1662" b="1" kern="1200">
                          <a:solidFill>
                            <a:schemeClr val="lt1"/>
                          </a:solidFill>
                          <a:latin typeface="Calibri" panose="020F0502020204030204"/>
                          <a:ea typeface="メイリオ"/>
                        </a:defRPr>
                      </a:lvl2pPr>
                      <a:lvl3pPr marL="844083" algn="l" defTabSz="844083" rtl="0" eaLnBrk="1" latinLnBrk="0" hangingPunct="1">
                        <a:defRPr kumimoji="1" sz="1662" b="1" kern="1200">
                          <a:solidFill>
                            <a:schemeClr val="lt1"/>
                          </a:solidFill>
                          <a:latin typeface="Calibri" panose="020F0502020204030204"/>
                          <a:ea typeface="メイリオ"/>
                        </a:defRPr>
                      </a:lvl3pPr>
                      <a:lvl4pPr marL="1266124" algn="l" defTabSz="844083" rtl="0" eaLnBrk="1" latinLnBrk="0" hangingPunct="1">
                        <a:defRPr kumimoji="1" sz="1662" b="1" kern="1200">
                          <a:solidFill>
                            <a:schemeClr val="lt1"/>
                          </a:solidFill>
                          <a:latin typeface="Calibri" panose="020F0502020204030204"/>
                          <a:ea typeface="メイリオ"/>
                        </a:defRPr>
                      </a:lvl4pPr>
                      <a:lvl5pPr marL="1688165" algn="l" defTabSz="844083" rtl="0" eaLnBrk="1" latinLnBrk="0" hangingPunct="1">
                        <a:defRPr kumimoji="1" sz="1662" b="1" kern="1200">
                          <a:solidFill>
                            <a:schemeClr val="lt1"/>
                          </a:solidFill>
                          <a:latin typeface="Calibri" panose="020F0502020204030204"/>
                          <a:ea typeface="メイリオ"/>
                        </a:defRPr>
                      </a:lvl5pPr>
                      <a:lvl6pPr marL="2110207" algn="l" defTabSz="844083" rtl="0" eaLnBrk="1" latinLnBrk="0" hangingPunct="1">
                        <a:defRPr kumimoji="1" sz="1662" b="1" kern="1200">
                          <a:solidFill>
                            <a:schemeClr val="lt1"/>
                          </a:solidFill>
                          <a:latin typeface="Calibri" panose="020F0502020204030204"/>
                          <a:ea typeface="メイリオ"/>
                        </a:defRPr>
                      </a:lvl6pPr>
                      <a:lvl7pPr marL="2532248" algn="l" defTabSz="844083" rtl="0" eaLnBrk="1" latinLnBrk="0" hangingPunct="1">
                        <a:defRPr kumimoji="1" sz="1662" b="1" kern="1200">
                          <a:solidFill>
                            <a:schemeClr val="lt1"/>
                          </a:solidFill>
                          <a:latin typeface="Calibri" panose="020F0502020204030204"/>
                          <a:ea typeface="メイリオ"/>
                        </a:defRPr>
                      </a:lvl7pPr>
                      <a:lvl8pPr marL="2954289" algn="l" defTabSz="844083" rtl="0" eaLnBrk="1" latinLnBrk="0" hangingPunct="1">
                        <a:defRPr kumimoji="1" sz="1662" b="1" kern="1200">
                          <a:solidFill>
                            <a:schemeClr val="lt1"/>
                          </a:solidFill>
                          <a:latin typeface="Calibri" panose="020F0502020204030204"/>
                          <a:ea typeface="メイリオ"/>
                        </a:defRPr>
                      </a:lvl8pPr>
                      <a:lvl9pPr marL="3376331" algn="l" defTabSz="844083" rtl="0" eaLnBrk="1" latinLnBrk="0" hangingPunct="1">
                        <a:defRPr kumimoji="1" sz="1662" b="1" kern="1200">
                          <a:solidFill>
                            <a:schemeClr val="lt1"/>
                          </a:solidFill>
                          <a:latin typeface="Calibri" panose="020F0502020204030204"/>
                          <a:ea typeface="メイリオ"/>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Segoe UI" panose="020B0502040204020203" pitchFamily="34" charset="0"/>
                          <a:ea typeface="メイリオ" panose="020B0604030504040204" pitchFamily="50" charset="-128"/>
                          <a:cs typeface="Segoe UI" panose="020B0502040204020203" pitchFamily="34" charset="0"/>
                        </a:rPr>
                        <a:t>単位：万円</a:t>
                      </a:r>
                    </a:p>
                  </a:txBody>
                  <a:tcPr marL="108000" marR="108000" anchor="ctr">
                    <a:lnL w="12700" cap="flat" cmpd="sng" algn="ctr">
                      <a:solidFill>
                        <a:sysClr val="window" lastClr="FFFFFF"/>
                      </a:solidFill>
                      <a:prstDash val="dot"/>
                      <a:round/>
                      <a:headEnd type="none" w="med" len="med"/>
                      <a:tailEnd type="none" w="med" len="med"/>
                    </a:lnL>
                    <a:lnR w="12700" cap="flat" cmpd="sng" algn="ctr">
                      <a:solidFill>
                        <a:sysClr val="window" lastClr="FFFFFF"/>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solidFill>
                  </a:tcPr>
                </a:tc>
                <a:tc>
                  <a:txBody>
                    <a:bodyPr/>
                    <a:lstStyle>
                      <a:lvl1pPr marL="0" algn="l" defTabSz="844083" rtl="0" eaLnBrk="1" latinLnBrk="0" hangingPunct="1">
                        <a:defRPr kumimoji="1" sz="1662" b="1" kern="1200">
                          <a:solidFill>
                            <a:schemeClr val="lt1"/>
                          </a:solidFill>
                          <a:latin typeface="Calibri" panose="020F0502020204030204"/>
                          <a:ea typeface="メイリオ"/>
                        </a:defRPr>
                      </a:lvl1pPr>
                      <a:lvl2pPr marL="422041" algn="l" defTabSz="844083" rtl="0" eaLnBrk="1" latinLnBrk="0" hangingPunct="1">
                        <a:defRPr kumimoji="1" sz="1662" b="1" kern="1200">
                          <a:solidFill>
                            <a:schemeClr val="lt1"/>
                          </a:solidFill>
                          <a:latin typeface="Calibri" panose="020F0502020204030204"/>
                          <a:ea typeface="メイリオ"/>
                        </a:defRPr>
                      </a:lvl2pPr>
                      <a:lvl3pPr marL="844083" algn="l" defTabSz="844083" rtl="0" eaLnBrk="1" latinLnBrk="0" hangingPunct="1">
                        <a:defRPr kumimoji="1" sz="1662" b="1" kern="1200">
                          <a:solidFill>
                            <a:schemeClr val="lt1"/>
                          </a:solidFill>
                          <a:latin typeface="Calibri" panose="020F0502020204030204"/>
                          <a:ea typeface="メイリオ"/>
                        </a:defRPr>
                      </a:lvl3pPr>
                      <a:lvl4pPr marL="1266124" algn="l" defTabSz="844083" rtl="0" eaLnBrk="1" latinLnBrk="0" hangingPunct="1">
                        <a:defRPr kumimoji="1" sz="1662" b="1" kern="1200">
                          <a:solidFill>
                            <a:schemeClr val="lt1"/>
                          </a:solidFill>
                          <a:latin typeface="Calibri" panose="020F0502020204030204"/>
                          <a:ea typeface="メイリオ"/>
                        </a:defRPr>
                      </a:lvl4pPr>
                      <a:lvl5pPr marL="1688165" algn="l" defTabSz="844083" rtl="0" eaLnBrk="1" latinLnBrk="0" hangingPunct="1">
                        <a:defRPr kumimoji="1" sz="1662" b="1" kern="1200">
                          <a:solidFill>
                            <a:schemeClr val="lt1"/>
                          </a:solidFill>
                          <a:latin typeface="Calibri" panose="020F0502020204030204"/>
                          <a:ea typeface="メイリオ"/>
                        </a:defRPr>
                      </a:lvl5pPr>
                      <a:lvl6pPr marL="2110207" algn="l" defTabSz="844083" rtl="0" eaLnBrk="1" latinLnBrk="0" hangingPunct="1">
                        <a:defRPr kumimoji="1" sz="1662" b="1" kern="1200">
                          <a:solidFill>
                            <a:schemeClr val="lt1"/>
                          </a:solidFill>
                          <a:latin typeface="Calibri" panose="020F0502020204030204"/>
                          <a:ea typeface="メイリオ"/>
                        </a:defRPr>
                      </a:lvl6pPr>
                      <a:lvl7pPr marL="2532248" algn="l" defTabSz="844083" rtl="0" eaLnBrk="1" latinLnBrk="0" hangingPunct="1">
                        <a:defRPr kumimoji="1" sz="1662" b="1" kern="1200">
                          <a:solidFill>
                            <a:schemeClr val="lt1"/>
                          </a:solidFill>
                          <a:latin typeface="Calibri" panose="020F0502020204030204"/>
                          <a:ea typeface="メイリオ"/>
                        </a:defRPr>
                      </a:lvl7pPr>
                      <a:lvl8pPr marL="2954289" algn="l" defTabSz="844083" rtl="0" eaLnBrk="1" latinLnBrk="0" hangingPunct="1">
                        <a:defRPr kumimoji="1" sz="1662" b="1" kern="1200">
                          <a:solidFill>
                            <a:schemeClr val="lt1"/>
                          </a:solidFill>
                          <a:latin typeface="Calibri" panose="020F0502020204030204"/>
                          <a:ea typeface="メイリオ"/>
                        </a:defRPr>
                      </a:lvl8pPr>
                      <a:lvl9pPr marL="3376331" algn="l" defTabSz="844083" rtl="0" eaLnBrk="1" latinLnBrk="0" hangingPunct="1">
                        <a:defRPr kumimoji="1" sz="1662" b="1" kern="1200">
                          <a:solidFill>
                            <a:schemeClr val="lt1"/>
                          </a:solidFill>
                          <a:latin typeface="Calibri" panose="020F0502020204030204"/>
                          <a:ea typeface="メイリオ"/>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Segoe UI" panose="020B0502040204020203" pitchFamily="34" charset="0"/>
                          <a:ea typeface="メイリオ" panose="020B0604030504040204" pitchFamily="50" charset="-128"/>
                          <a:cs typeface="Segoe UI" panose="020B0502040204020203" pitchFamily="34" charset="0"/>
                        </a:rPr>
                        <a:t>備考</a:t>
                      </a:r>
                    </a:p>
                  </a:txBody>
                  <a:tcPr marL="108000" marR="108000" anchor="ctr">
                    <a:lnL w="12700" cap="flat" cmpd="sng" algn="ctr">
                      <a:solidFill>
                        <a:sysClr val="window" lastClr="FFFFFF"/>
                      </a:solidFill>
                      <a:prstDash val="dot"/>
                      <a:round/>
                      <a:headEnd type="none" w="med" len="med"/>
                      <a:tailEnd type="none" w="med" len="med"/>
                    </a:lnL>
                    <a:lnR w="12700" cap="flat" cmpd="sng" algn="ctr">
                      <a:no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10000"/>
                  </a:ext>
                </a:extLst>
              </a:tr>
              <a:tr h="887195">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機械装置調達</a:t>
                      </a:r>
                      <a:endParaRPr kumimoji="1" lang="en-US" altLang="ja-JP" sz="1600" b="0" dirty="0">
                        <a:latin typeface="Segoe UI" panose="020B0502040204020203" pitchFamily="34" charset="0"/>
                        <a:ea typeface="Segoe UI" panose="020B0502040204020203" pitchFamily="34" charset="0"/>
                        <a:cs typeface="Segoe UI" panose="020B0502040204020203" pitchFamily="34" charset="0"/>
                      </a:endParaRPr>
                    </a:p>
                    <a:p>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システム開発導入</a:t>
                      </a:r>
                      <a:endParaRPr kumimoji="1" lang="en-US" altLang="ja-JP" sz="1600" b="0" dirty="0">
                        <a:latin typeface="Segoe UI" panose="020B0502040204020203" pitchFamily="34" charset="0"/>
                        <a:ea typeface="Segoe UI" panose="020B0502040204020203" pitchFamily="34" charset="0"/>
                        <a:cs typeface="Segoe UI" panose="020B0502040204020203" pitchFamily="34" charset="0"/>
                      </a:endParaRPr>
                    </a:p>
                    <a:p>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人材育成　等</a:t>
                      </a:r>
                    </a:p>
                  </a:txBody>
                  <a:tcPr marL="108000" marR="108000" anchor="ctr">
                    <a:lnL w="12700" cap="flat" cmpd="sng" algn="ctr">
                      <a:noFill/>
                      <a:prstDash val="dot"/>
                      <a:round/>
                      <a:headEnd type="none" w="med" len="med"/>
                      <a:tailEnd type="none" w="med" len="med"/>
                    </a:lnL>
                    <a:lnR w="12700" cap="flat" cmpd="sng" algn="ctr">
                      <a:solidFill>
                        <a:srgbClr val="4472C4"/>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tint val="20000"/>
                      </a:srgbClr>
                    </a:solidFill>
                  </a:tcPr>
                </a:tc>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r"/>
                      <a:r>
                        <a:rPr kumimoji="1" lang="en-US" altLang="ja-JP" sz="1600" b="0" dirty="0">
                          <a:latin typeface="Segoe UI" panose="020B0502040204020203" pitchFamily="34" charset="0"/>
                          <a:ea typeface="Segoe UI" panose="020B0502040204020203" pitchFamily="34" charset="0"/>
                          <a:cs typeface="Segoe UI" panose="020B0502040204020203" pitchFamily="34" charset="0"/>
                        </a:rPr>
                        <a:t>2,000</a:t>
                      </a:r>
                      <a:endParaRPr kumimoji="1" lang="ja-JP" altLang="en-US" sz="1600" b="0" dirty="0">
                        <a:latin typeface="Segoe UI" panose="020B0502040204020203" pitchFamily="34" charset="0"/>
                        <a:ea typeface="メイリオ" panose="020B0604030504040204" pitchFamily="50" charset="-128"/>
                        <a:cs typeface="Segoe UI" panose="020B0502040204020203" pitchFamily="34" charset="0"/>
                      </a:endParaRPr>
                    </a:p>
                  </a:txBody>
                  <a:tcPr marL="108000" marR="108000" anchor="ctr">
                    <a:lnL w="12700" cap="flat" cmpd="sng" algn="ctr">
                      <a:solidFill>
                        <a:srgbClr val="4472C4"/>
                      </a:solidFill>
                      <a:prstDash val="dot"/>
                      <a:round/>
                      <a:headEnd type="none" w="med" len="med"/>
                      <a:tailEnd type="none" w="med" len="med"/>
                    </a:lnL>
                    <a:lnR w="12700" cap="flat" cmpd="sng" algn="ctr">
                      <a:solidFill>
                        <a:srgbClr val="4472C4"/>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tint val="20000"/>
                      </a:srgbClr>
                    </a:solidFill>
                  </a:tcPr>
                </a:tc>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ctr"/>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定率補助</a:t>
                      </a:r>
                      <a:endParaRPr kumimoji="1" lang="en-US" altLang="ja-JP" sz="1600" b="0" dirty="0">
                        <a:latin typeface="Segoe UI" panose="020B0502040204020203" pitchFamily="34" charset="0"/>
                        <a:ea typeface="Segoe UI" panose="020B0502040204020203" pitchFamily="34" charset="0"/>
                        <a:cs typeface="Segoe UI" panose="020B0502040204020203" pitchFamily="34" charset="0"/>
                      </a:endParaRPr>
                    </a:p>
                    <a:p>
                      <a:pPr algn="ctr"/>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a:t>
                      </a:r>
                      <a:r>
                        <a:rPr kumimoji="1" lang="en-US" altLang="ja-JP" sz="1600" b="0" dirty="0">
                          <a:latin typeface="Segoe UI" panose="020B0502040204020203" pitchFamily="34" charset="0"/>
                          <a:ea typeface="Segoe UI" panose="020B0502040204020203" pitchFamily="34" charset="0"/>
                          <a:cs typeface="Segoe UI" panose="020B0502040204020203" pitchFamily="34" charset="0"/>
                        </a:rPr>
                        <a:t>1/2</a:t>
                      </a:r>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a:t>
                      </a:r>
                    </a:p>
                  </a:txBody>
                  <a:tcPr marL="108000" marR="108000" anchor="ctr">
                    <a:lnL w="12700" cap="flat" cmpd="sng" algn="ctr">
                      <a:solidFill>
                        <a:srgbClr val="4472C4"/>
                      </a:solidFill>
                      <a:prstDash val="dot"/>
                      <a:round/>
                      <a:headEnd type="none" w="med" len="med"/>
                      <a:tailEnd type="none" w="med" len="med"/>
                    </a:lnL>
                    <a:lnR w="12700" cap="flat" cmpd="sng" algn="ctr">
                      <a:no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1"/>
                  </a:ext>
                </a:extLst>
              </a:tr>
              <a:tr h="887195">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全体マネジメント</a:t>
                      </a:r>
                      <a:endParaRPr kumimoji="1" lang="en-US" altLang="ja-JP" sz="1600" b="0" dirty="0">
                        <a:latin typeface="Segoe UI" panose="020B0502040204020203" pitchFamily="34" charset="0"/>
                        <a:ea typeface="Segoe UI" panose="020B0502040204020203" pitchFamily="34" charset="0"/>
                        <a:cs typeface="Segoe UI" panose="020B0502040204020203" pitchFamily="34" charset="0"/>
                      </a:endParaRPr>
                    </a:p>
                    <a:p>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計画策定</a:t>
                      </a:r>
                      <a:endParaRPr kumimoji="1" lang="en-US" altLang="ja-JP" sz="1600" b="0" dirty="0">
                        <a:latin typeface="Segoe UI" panose="020B0502040204020203" pitchFamily="34" charset="0"/>
                        <a:ea typeface="Segoe UI" panose="020B0502040204020203" pitchFamily="34" charset="0"/>
                        <a:cs typeface="Segoe UI" panose="020B0502040204020203" pitchFamily="34" charset="0"/>
                      </a:endParaRPr>
                    </a:p>
                    <a:p>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普及啓発　等</a:t>
                      </a:r>
                    </a:p>
                  </a:txBody>
                  <a:tcPr marL="108000" marR="108000" anchor="ctr">
                    <a:lnL w="12700" cap="flat" cmpd="sng" algn="ctr">
                      <a:noFill/>
                      <a:prstDash val="dot"/>
                      <a:round/>
                      <a:headEnd type="none" w="med" len="med"/>
                      <a:tailEnd type="none" w="med" len="med"/>
                    </a:lnL>
                    <a:lnR w="12700" cap="flat" cmpd="sng" algn="ctr">
                      <a:solidFill>
                        <a:srgbClr val="4472C4"/>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ysClr val="window" lastClr="FFFFFF"/>
                    </a:solidFill>
                  </a:tcPr>
                </a:tc>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r"/>
                      <a:r>
                        <a:rPr kumimoji="1" lang="en-US" altLang="ja-JP" sz="1600" b="0" dirty="0">
                          <a:latin typeface="Segoe UI" panose="020B0502040204020203" pitchFamily="34" charset="0"/>
                          <a:ea typeface="Segoe UI" panose="020B0502040204020203" pitchFamily="34" charset="0"/>
                          <a:cs typeface="Segoe UI" panose="020B0502040204020203" pitchFamily="34" charset="0"/>
                        </a:rPr>
                        <a:t>2,000</a:t>
                      </a:r>
                      <a:endParaRPr kumimoji="1" lang="ja-JP" altLang="en-US" sz="1600" b="0" dirty="0">
                        <a:latin typeface="Segoe UI" panose="020B0502040204020203" pitchFamily="34" charset="0"/>
                        <a:ea typeface="メイリオ" panose="020B0604030504040204" pitchFamily="50" charset="-128"/>
                        <a:cs typeface="Segoe UI" panose="020B0502040204020203" pitchFamily="34" charset="0"/>
                      </a:endParaRPr>
                    </a:p>
                  </a:txBody>
                  <a:tcPr marL="108000" marR="108000" anchor="ctr">
                    <a:lnL w="12700" cap="flat" cmpd="sng" algn="ctr">
                      <a:solidFill>
                        <a:srgbClr val="4472C4"/>
                      </a:solidFill>
                      <a:prstDash val="dot"/>
                      <a:round/>
                      <a:headEnd type="none" w="med" len="med"/>
                      <a:tailEnd type="none" w="med" len="med"/>
                    </a:lnL>
                    <a:lnR w="12700" cap="flat" cmpd="sng" algn="ctr">
                      <a:solidFill>
                        <a:srgbClr val="4472C4"/>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ysClr val="window" lastClr="FFFFFF"/>
                    </a:solidFill>
                  </a:tcPr>
                </a:tc>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ctr"/>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定額補助</a:t>
                      </a:r>
                    </a:p>
                  </a:txBody>
                  <a:tcPr marL="108000" marR="108000" anchor="ctr">
                    <a:lnL w="12700" cap="flat" cmpd="sng" algn="ctr">
                      <a:solidFill>
                        <a:srgbClr val="4472C4"/>
                      </a:solidFill>
                      <a:prstDash val="dot"/>
                      <a:round/>
                      <a:headEnd type="none" w="med" len="med"/>
                      <a:tailEnd type="none" w="med" len="med"/>
                    </a:lnL>
                    <a:lnR w="12700" cap="flat" cmpd="sng" algn="ctr">
                      <a:no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434815">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r"/>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小　計／件　</a:t>
                      </a:r>
                      <a:endParaRPr kumimoji="1" lang="en-US" altLang="ja-JP" sz="1600" b="0" dirty="0">
                        <a:latin typeface="Segoe UI" panose="020B0502040204020203" pitchFamily="34" charset="0"/>
                        <a:ea typeface="Segoe UI" panose="020B0502040204020203" pitchFamily="34" charset="0"/>
                        <a:cs typeface="Segoe UI" panose="020B0502040204020203" pitchFamily="34" charset="0"/>
                      </a:endParaRPr>
                    </a:p>
                  </a:txBody>
                  <a:tcPr marL="108000" marR="108000" anchor="ctr">
                    <a:lnL w="12700" cap="flat" cmpd="sng" algn="ctr">
                      <a:noFill/>
                      <a:prstDash val="dot"/>
                      <a:round/>
                      <a:headEnd type="none" w="med" len="med"/>
                      <a:tailEnd type="none" w="med" len="med"/>
                    </a:lnL>
                    <a:lnR w="12700" cap="flat" cmpd="sng" algn="ctr">
                      <a:solidFill>
                        <a:srgbClr val="4472C4"/>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tint val="20000"/>
                      </a:srgbClr>
                    </a:solidFill>
                  </a:tcPr>
                </a:tc>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r"/>
                      <a:r>
                        <a:rPr kumimoji="1" lang="en-US" altLang="ja-JP" sz="1600" b="0" dirty="0">
                          <a:solidFill>
                            <a:schemeClr val="tx1"/>
                          </a:solidFill>
                          <a:latin typeface="Segoe UI" panose="020B0502040204020203" pitchFamily="34" charset="0"/>
                          <a:ea typeface="Segoe UI" panose="020B0502040204020203" pitchFamily="34" charset="0"/>
                          <a:cs typeface="Segoe UI" panose="020B0502040204020203" pitchFamily="34" charset="0"/>
                        </a:rPr>
                        <a:t>4,000</a:t>
                      </a:r>
                      <a:endParaRPr kumimoji="1" lang="ja-JP" altLang="en-US" sz="1600" b="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marL="108000" marR="108000" anchor="ctr">
                    <a:lnL w="12700" cap="flat" cmpd="sng" algn="ctr">
                      <a:solidFill>
                        <a:srgbClr val="4472C4"/>
                      </a:solidFill>
                      <a:prstDash val="dot"/>
                      <a:round/>
                      <a:headEnd type="none" w="med" len="med"/>
                      <a:tailEnd type="none" w="med" len="med"/>
                    </a:lnL>
                    <a:lnR w="12700" cap="flat" cmpd="sng" algn="ctr">
                      <a:solidFill>
                        <a:srgbClr val="4472C4"/>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tint val="20000"/>
                      </a:srgbClr>
                    </a:solidFill>
                  </a:tcPr>
                </a:tc>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ctr"/>
                      <a:endParaRPr kumimoji="1" lang="ja-JP" altLang="en-US" sz="1600" b="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marL="108000" marR="108000" anchor="ctr">
                    <a:lnL w="12700" cap="flat" cmpd="sng" algn="ctr">
                      <a:solidFill>
                        <a:srgbClr val="4472C4"/>
                      </a:solidFill>
                      <a:prstDash val="dot"/>
                      <a:round/>
                      <a:headEnd type="none" w="med" len="med"/>
                      <a:tailEnd type="none" w="med" len="med"/>
                    </a:lnL>
                    <a:lnR w="12700" cap="flat" cmpd="sng" algn="ctr">
                      <a:no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3"/>
                  </a:ext>
                </a:extLst>
              </a:tr>
              <a:tr h="415000">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Segoe UI" panose="020B0502040204020203" pitchFamily="34" charset="0"/>
                          <a:ea typeface="メイリオ" panose="020B0604030504040204" pitchFamily="50" charset="-128"/>
                          <a:cs typeface="Segoe UI" panose="020B0502040204020203" pitchFamily="34" charset="0"/>
                        </a:rPr>
                        <a:t>合　計（計１０件）</a:t>
                      </a:r>
                      <a:endParaRPr kumimoji="1" lang="en-US" altLang="ja-JP" sz="1600" b="0" dirty="0">
                        <a:latin typeface="Segoe UI" panose="020B0502040204020203" pitchFamily="34" charset="0"/>
                        <a:ea typeface="Segoe UI" panose="020B0502040204020203" pitchFamily="34" charset="0"/>
                        <a:cs typeface="Segoe UI" panose="020B0502040204020203" pitchFamily="34" charset="0"/>
                      </a:endParaRPr>
                    </a:p>
                  </a:txBody>
                  <a:tcPr marL="108000" marR="108000" anchor="ctr">
                    <a:lnL w="12700" cap="flat" cmpd="sng" algn="ctr">
                      <a:noFill/>
                      <a:prstDash val="dot"/>
                      <a:round/>
                      <a:headEnd type="none" w="med" len="med"/>
                      <a:tailEnd type="none" w="med" len="med"/>
                    </a:lnL>
                    <a:lnR w="12700" cap="flat" cmpd="sng" algn="ctr">
                      <a:solidFill>
                        <a:srgbClr val="4472C4"/>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ysClr val="window" lastClr="FFFFFF"/>
                    </a:solidFill>
                  </a:tcPr>
                </a:tc>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r"/>
                      <a:r>
                        <a:rPr kumimoji="1" lang="ja-JP" altLang="en-US" sz="1600" b="0" dirty="0">
                          <a:solidFill>
                            <a:schemeClr val="tx1"/>
                          </a:solidFill>
                          <a:latin typeface="Segoe UI" panose="020B0502040204020203" pitchFamily="34" charset="0"/>
                          <a:ea typeface="メイリオ" panose="020B0604030504040204" pitchFamily="50" charset="-128"/>
                          <a:cs typeface="Segoe UI" panose="020B0502040204020203" pitchFamily="34" charset="0"/>
                        </a:rPr>
                        <a:t>４億円</a:t>
                      </a:r>
                    </a:p>
                  </a:txBody>
                  <a:tcPr marL="108000" marR="108000" anchor="ctr">
                    <a:lnL w="12700" cap="flat" cmpd="sng" algn="ctr">
                      <a:solidFill>
                        <a:srgbClr val="4472C4"/>
                      </a:solidFill>
                      <a:prstDash val="dot"/>
                      <a:round/>
                      <a:headEnd type="none" w="med" len="med"/>
                      <a:tailEnd type="none" w="med" len="med"/>
                    </a:lnL>
                    <a:lnR w="12700" cap="flat" cmpd="sng" algn="ctr">
                      <a:solidFill>
                        <a:srgbClr val="4472C4"/>
                      </a:solid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ysClr val="window" lastClr="FFFFFF"/>
                    </a:solidFill>
                  </a:tcPr>
                </a:tc>
                <a:tc>
                  <a:txBody>
                    <a:bodyPr/>
                    <a:lstStyle>
                      <a:lvl1pPr marL="0" algn="l" defTabSz="844083" rtl="0" eaLnBrk="1" latinLnBrk="0" hangingPunct="1">
                        <a:defRPr kumimoji="1" sz="1662" kern="1200">
                          <a:solidFill>
                            <a:schemeClr val="dk1"/>
                          </a:solidFill>
                          <a:latin typeface="Calibri" panose="020F0502020204030204"/>
                          <a:ea typeface="メイリオ"/>
                        </a:defRPr>
                      </a:lvl1pPr>
                      <a:lvl2pPr marL="422041" algn="l" defTabSz="844083" rtl="0" eaLnBrk="1" latinLnBrk="0" hangingPunct="1">
                        <a:defRPr kumimoji="1" sz="1662" kern="1200">
                          <a:solidFill>
                            <a:schemeClr val="dk1"/>
                          </a:solidFill>
                          <a:latin typeface="Calibri" panose="020F0502020204030204"/>
                          <a:ea typeface="メイリオ"/>
                        </a:defRPr>
                      </a:lvl2pPr>
                      <a:lvl3pPr marL="844083" algn="l" defTabSz="844083" rtl="0" eaLnBrk="1" latinLnBrk="0" hangingPunct="1">
                        <a:defRPr kumimoji="1" sz="1662" kern="1200">
                          <a:solidFill>
                            <a:schemeClr val="dk1"/>
                          </a:solidFill>
                          <a:latin typeface="Calibri" panose="020F0502020204030204"/>
                          <a:ea typeface="メイリオ"/>
                        </a:defRPr>
                      </a:lvl3pPr>
                      <a:lvl4pPr marL="1266124" algn="l" defTabSz="844083" rtl="0" eaLnBrk="1" latinLnBrk="0" hangingPunct="1">
                        <a:defRPr kumimoji="1" sz="1662" kern="1200">
                          <a:solidFill>
                            <a:schemeClr val="dk1"/>
                          </a:solidFill>
                          <a:latin typeface="Calibri" panose="020F0502020204030204"/>
                          <a:ea typeface="メイリオ"/>
                        </a:defRPr>
                      </a:lvl4pPr>
                      <a:lvl5pPr marL="1688165" algn="l" defTabSz="844083" rtl="0" eaLnBrk="1" latinLnBrk="0" hangingPunct="1">
                        <a:defRPr kumimoji="1" sz="1662" kern="1200">
                          <a:solidFill>
                            <a:schemeClr val="dk1"/>
                          </a:solidFill>
                          <a:latin typeface="Calibri" panose="020F0502020204030204"/>
                          <a:ea typeface="メイリオ"/>
                        </a:defRPr>
                      </a:lvl5pPr>
                      <a:lvl6pPr marL="2110207" algn="l" defTabSz="844083" rtl="0" eaLnBrk="1" latinLnBrk="0" hangingPunct="1">
                        <a:defRPr kumimoji="1" sz="1662" kern="1200">
                          <a:solidFill>
                            <a:schemeClr val="dk1"/>
                          </a:solidFill>
                          <a:latin typeface="Calibri" panose="020F0502020204030204"/>
                          <a:ea typeface="メイリオ"/>
                        </a:defRPr>
                      </a:lvl6pPr>
                      <a:lvl7pPr marL="2532248" algn="l" defTabSz="844083" rtl="0" eaLnBrk="1" latinLnBrk="0" hangingPunct="1">
                        <a:defRPr kumimoji="1" sz="1662" kern="1200">
                          <a:solidFill>
                            <a:schemeClr val="dk1"/>
                          </a:solidFill>
                          <a:latin typeface="Calibri" panose="020F0502020204030204"/>
                          <a:ea typeface="メイリオ"/>
                        </a:defRPr>
                      </a:lvl7pPr>
                      <a:lvl8pPr marL="2954289" algn="l" defTabSz="844083" rtl="0" eaLnBrk="1" latinLnBrk="0" hangingPunct="1">
                        <a:defRPr kumimoji="1" sz="1662" kern="1200">
                          <a:solidFill>
                            <a:schemeClr val="dk1"/>
                          </a:solidFill>
                          <a:latin typeface="Calibri" panose="020F0502020204030204"/>
                          <a:ea typeface="メイリオ"/>
                        </a:defRPr>
                      </a:lvl8pPr>
                      <a:lvl9pPr marL="3376331" algn="l" defTabSz="844083" rtl="0" eaLnBrk="1" latinLnBrk="0" hangingPunct="1">
                        <a:defRPr kumimoji="1" sz="1662" kern="1200">
                          <a:solidFill>
                            <a:schemeClr val="dk1"/>
                          </a:solidFill>
                          <a:latin typeface="Calibri" panose="020F0502020204030204"/>
                          <a:ea typeface="メイリオ"/>
                        </a:defRPr>
                      </a:lvl9pPr>
                    </a:lstStyle>
                    <a:p>
                      <a:pPr algn="ctr"/>
                      <a:endParaRPr kumimoji="1" lang="ja-JP" altLang="en-US" sz="1600" b="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marL="108000" marR="108000" anchor="ctr">
                    <a:lnL w="12700" cap="flat" cmpd="sng" algn="ctr">
                      <a:solidFill>
                        <a:srgbClr val="4472C4"/>
                      </a:solidFill>
                      <a:prstDash val="dot"/>
                      <a:round/>
                      <a:headEnd type="none" w="med" len="med"/>
                      <a:tailEnd type="none" w="med" len="med"/>
                    </a:lnL>
                    <a:lnR w="12700" cap="flat" cmpd="sng" algn="ctr">
                      <a:noFill/>
                      <a:prstDash val="dot"/>
                      <a:round/>
                      <a:headEnd type="none" w="med" len="med"/>
                      <a:tailEnd type="none" w="med" len="med"/>
                    </a:lnR>
                    <a:lnT w="12700" cmpd="sng">
                      <a:solidFill>
                        <a:srgbClr val="4472C4"/>
                      </a:solidFill>
                    </a:lnT>
                    <a:lnB w="12700" cmpd="sng">
                      <a:solidFill>
                        <a:srgbClr val="4472C4"/>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4"/>
                  </a:ext>
                </a:extLst>
              </a:tr>
            </a:tbl>
          </a:graphicData>
        </a:graphic>
      </p:graphicFrame>
      <p:sp>
        <p:nvSpPr>
          <p:cNvPr id="7" name="角丸四角形 27"/>
          <p:cNvSpPr/>
          <p:nvPr/>
        </p:nvSpPr>
        <p:spPr bwMode="auto">
          <a:xfrm>
            <a:off x="5160147" y="2324990"/>
            <a:ext cx="4464496" cy="3019457"/>
          </a:xfrm>
          <a:prstGeom prst="rect">
            <a:avLst/>
          </a:prstGeom>
          <a:noFill/>
          <a:ln w="19050" cap="flat" cmpd="sng" algn="ctr">
            <a:solidFill>
              <a:sysClr val="windowText" lastClr="000000"/>
            </a:solidFill>
            <a:prstDash val="solid"/>
            <a:miter lim="800000"/>
          </a:ln>
          <a:effectLst/>
        </p:spPr>
        <p:txBody>
          <a:bodyPr anchor="ctr"/>
          <a:lstStyle/>
          <a:p>
            <a:pPr algn="ctr">
              <a:defRPr/>
            </a:pPr>
            <a:endParaRPr kumimoji="0" lang="ja-JP" altLang="en-US" sz="12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Rectangle 7"/>
          <p:cNvSpPr>
            <a:spLocks noChangeArrowheads="1"/>
          </p:cNvSpPr>
          <p:nvPr/>
        </p:nvSpPr>
        <p:spPr bwMode="auto">
          <a:xfrm>
            <a:off x="5331529" y="2104446"/>
            <a:ext cx="1315928" cy="366543"/>
          </a:xfrm>
          <a:prstGeom prst="rect">
            <a:avLst/>
          </a:prstGeom>
          <a:solidFill>
            <a:sysClr val="window" lastClr="FFFFFF"/>
          </a:solidFill>
          <a:ln w="28575">
            <a:solidFill>
              <a:srgbClr val="0070C0"/>
            </a:solidFill>
            <a:miter lim="800000"/>
            <a:headEnd/>
            <a:tailEnd/>
          </a:ln>
          <a:effectLst>
            <a:outerShdw dist="53882" dir="2700000" algn="ctr" rotWithShape="0">
              <a:srgbClr val="E7E6E6"/>
            </a:outerShdw>
          </a:effectLst>
        </p:spPr>
        <p:txBody>
          <a:bodyPr wrap="none" lIns="56247" tIns="28124" rIns="56247" bIns="28124" anchor="ctr"/>
          <a:lstStyle/>
          <a:p>
            <a:pPr algn="ctr" defTabSz="562709">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資金の流れ</a:t>
            </a:r>
          </a:p>
        </p:txBody>
      </p:sp>
      <p:sp>
        <p:nvSpPr>
          <p:cNvPr id="9" name="正方形/長方形 8"/>
          <p:cNvSpPr/>
          <p:nvPr/>
        </p:nvSpPr>
        <p:spPr bwMode="auto">
          <a:xfrm>
            <a:off x="7839970" y="3434781"/>
            <a:ext cx="1424639" cy="914944"/>
          </a:xfrm>
          <a:prstGeom prst="rect">
            <a:avLst/>
          </a:prstGeom>
          <a:noFill/>
          <a:ln w="19050" cap="flat" cmpd="sng" algn="ctr">
            <a:noFill/>
            <a:prstDash val="solid"/>
            <a:miter lim="800000"/>
          </a:ln>
          <a:effectLst/>
        </p:spPr>
        <p:txBody>
          <a:bodyPr wrap="none" anchor="ctr">
            <a:noAutofit/>
          </a:bodyPr>
          <a:lstStyle/>
          <a:p>
            <a:pPr algn="ct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定額補助</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a:t>
            </a: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２億円</a:t>
            </a: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件）</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47"/>
          <p:cNvSpPr/>
          <p:nvPr/>
        </p:nvSpPr>
        <p:spPr bwMode="auto">
          <a:xfrm>
            <a:off x="5639832" y="2708050"/>
            <a:ext cx="3555239" cy="628143"/>
          </a:xfrm>
          <a:prstGeom prst="roundRect">
            <a:avLst/>
          </a:prstGeom>
          <a:solidFill>
            <a:srgbClr val="5B9BD5"/>
          </a:solidFill>
          <a:ln w="19050" cap="flat" cmpd="sng" algn="ctr">
            <a:solidFill>
              <a:srgbClr val="5B9BD5">
                <a:shade val="50000"/>
              </a:srgbClr>
            </a:solidFill>
            <a:prstDash val="solid"/>
            <a:miter lim="800000"/>
          </a:ln>
          <a:effectLst/>
        </p:spPr>
        <p:txBody>
          <a:bodyPr anchor="ctr"/>
          <a:lstStyle/>
          <a:p>
            <a:pPr algn="ctr">
              <a:defRPr/>
            </a:pPr>
            <a:r>
              <a:rPr kumimoji="0" lang="ja-JP" altLang="en-US"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国</a:t>
            </a:r>
            <a:endParaRPr kumimoji="0" lang="en-US" altLang="ja-JP"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61"/>
          <p:cNvSpPr/>
          <p:nvPr/>
        </p:nvSpPr>
        <p:spPr bwMode="auto">
          <a:xfrm>
            <a:off x="5639835" y="4444362"/>
            <a:ext cx="3555237" cy="628143"/>
          </a:xfrm>
          <a:prstGeom prst="roundRect">
            <a:avLst/>
          </a:prstGeom>
          <a:solidFill>
            <a:srgbClr val="5B9BD5"/>
          </a:solidFill>
          <a:ln w="19050" cap="flat" cmpd="sng" algn="ctr">
            <a:solidFill>
              <a:srgbClr val="5B9BD5">
                <a:shade val="50000"/>
              </a:srgbClr>
            </a:solidFill>
            <a:prstDash val="solid"/>
            <a:miter lim="800000"/>
          </a:ln>
          <a:effectLst/>
        </p:spPr>
        <p:txBody>
          <a:bodyPr lIns="0" anchor="ctr"/>
          <a:lstStyle/>
          <a:p>
            <a:pPr algn="ctr">
              <a:defRPr/>
            </a:pPr>
            <a:r>
              <a:rPr kumimoji="0" lang="ja-JP" altLang="en-US"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地方公共団体</a:t>
            </a:r>
            <a:endParaRPr kumimoji="0" lang="en-US" altLang="ja-JP"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（都道府県・市区町村）</a:t>
            </a:r>
            <a:endParaRPr kumimoji="0" lang="en-US" altLang="ja-JP"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p:nvPr/>
        </p:nvGrpSpPr>
        <p:grpSpPr>
          <a:xfrm>
            <a:off x="7110006" y="3356047"/>
            <a:ext cx="614895" cy="1043975"/>
            <a:chOff x="7476344" y="3327986"/>
            <a:chExt cx="462285" cy="1076976"/>
          </a:xfrm>
        </p:grpSpPr>
        <p:sp>
          <p:nvSpPr>
            <p:cNvPr id="13" name="右矢印 63"/>
            <p:cNvSpPr/>
            <p:nvPr/>
          </p:nvSpPr>
          <p:spPr bwMode="auto">
            <a:xfrm rot="5400000">
              <a:off x="7023213" y="3781117"/>
              <a:ext cx="1076974" cy="170712"/>
            </a:xfrm>
            <a:prstGeom prst="rightArrow">
              <a:avLst/>
            </a:prstGeom>
            <a:solidFill>
              <a:srgbClr val="5B9BD5"/>
            </a:solidFill>
            <a:ln w="19050" cap="flat" cmpd="sng" algn="ctr">
              <a:solidFill>
                <a:srgbClr val="5B9BD5">
                  <a:shade val="50000"/>
                </a:srgbClr>
              </a:solidFill>
              <a:prstDash val="solid"/>
              <a:miter lim="800000"/>
            </a:ln>
            <a:effectLst/>
          </p:spPr>
          <p:txBody>
            <a:bodyPr anchor="ctr"/>
            <a:lstStyle/>
            <a:p>
              <a:pPr algn="ctr">
                <a:defRPr/>
              </a:pPr>
              <a:endParaRPr kumimoji="0" lang="ja-JP" altLang="en-US" sz="12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右矢印 64"/>
            <p:cNvSpPr/>
            <p:nvPr/>
          </p:nvSpPr>
          <p:spPr bwMode="auto">
            <a:xfrm rot="5400000">
              <a:off x="7314785" y="3781119"/>
              <a:ext cx="1076975" cy="170712"/>
            </a:xfrm>
            <a:prstGeom prst="rightArrow">
              <a:avLst/>
            </a:prstGeom>
            <a:solidFill>
              <a:srgbClr val="5B9BD5"/>
            </a:solidFill>
            <a:ln w="19050" cap="flat" cmpd="sng" algn="ctr">
              <a:solidFill>
                <a:srgbClr val="5B9BD5">
                  <a:shade val="50000"/>
                </a:srgbClr>
              </a:solidFill>
              <a:prstDash val="solid"/>
              <a:miter lim="800000"/>
            </a:ln>
            <a:effectLst/>
          </p:spPr>
          <p:txBody>
            <a:bodyPr anchor="ctr"/>
            <a:lstStyle/>
            <a:p>
              <a:pPr algn="ctr">
                <a:defRPr/>
              </a:pPr>
              <a:endParaRPr kumimoji="0" lang="ja-JP" altLang="en-US" sz="12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5" name="正方形/長方形 14"/>
          <p:cNvSpPr/>
          <p:nvPr/>
        </p:nvSpPr>
        <p:spPr bwMode="auto">
          <a:xfrm>
            <a:off x="5376177" y="3434787"/>
            <a:ext cx="1817531" cy="914945"/>
          </a:xfrm>
          <a:prstGeom prst="rect">
            <a:avLst/>
          </a:prstGeom>
          <a:noFill/>
          <a:ln w="19050" cap="flat" cmpd="sng" algn="ctr">
            <a:noFill/>
            <a:prstDash val="solid"/>
            <a:miter lim="800000"/>
          </a:ln>
          <a:effectLst/>
        </p:spPr>
        <p:txBody>
          <a:bodyPr wrap="none" anchor="ctr">
            <a:noAutofit/>
          </a:bodyPr>
          <a:lstStyle/>
          <a:p>
            <a:pPr algn="ct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定率補助（</a:t>
            </a: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a:t>
            </a: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２億円</a:t>
            </a: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件）</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66"/>
          <p:cNvSpPr/>
          <p:nvPr/>
        </p:nvSpPr>
        <p:spPr>
          <a:xfrm>
            <a:off x="128452" y="5781938"/>
            <a:ext cx="9648967" cy="691891"/>
          </a:xfrm>
          <a:prstGeom prst="roundRect">
            <a:avLst>
              <a:gd name="adj" fmla="val 13144"/>
            </a:avLst>
          </a:prstGeom>
          <a:solidFill>
            <a:srgbClr val="DAE3F3">
              <a:alpha val="40000"/>
            </a:srgbClr>
          </a:solidFill>
          <a:ln w="25400" cap="flat" cmpd="sng" algn="ctr">
            <a:solidFill>
              <a:srgbClr val="2F5597"/>
            </a:solidFill>
            <a:prstDash val="solid"/>
          </a:ln>
          <a:effectLst/>
        </p:spPr>
        <p:txBody>
          <a:bodyPr lIns="72000" tIns="108000" rIns="72000" bIns="72000" rtlCol="0" anchor="t" anchorCtr="0"/>
          <a:lstStyle/>
          <a:p>
            <a:pP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平成</a:t>
            </a:r>
            <a:r>
              <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年２月～３月　公募開始</a:t>
            </a:r>
          </a:p>
          <a:p>
            <a:pPr>
              <a:defRPr/>
            </a:pP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平成</a:t>
            </a:r>
            <a:r>
              <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年５月～６月　「</a:t>
            </a:r>
            <a:r>
              <a:rPr kumimoji="0" lang="en-US" altLang="ja-JP"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SDGs</a:t>
            </a:r>
            <a:r>
              <a:rPr kumimoji="0"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未来都市」及びモデル事業の選定</a:t>
            </a:r>
          </a:p>
        </p:txBody>
      </p:sp>
      <p:sp>
        <p:nvSpPr>
          <p:cNvPr id="17" name="角丸四角形 67"/>
          <p:cNvSpPr/>
          <p:nvPr/>
        </p:nvSpPr>
        <p:spPr>
          <a:xfrm>
            <a:off x="195125" y="5552751"/>
            <a:ext cx="3461735" cy="288000"/>
          </a:xfrm>
          <a:prstGeom prst="roundRect">
            <a:avLst/>
          </a:prstGeom>
          <a:solidFill>
            <a:srgbClr val="4472C4">
              <a:lumMod val="75000"/>
            </a:srgbClr>
          </a:solidFill>
          <a:ln w="12700" cap="flat" cmpd="sng" algn="ctr">
            <a:solidFill>
              <a:srgbClr val="4472C4"/>
            </a:solidFill>
            <a:prstDash val="solid"/>
            <a:miter lim="800000"/>
          </a:ln>
          <a:effectLst/>
        </p:spPr>
        <p:txBody>
          <a:bodyPr lIns="0" tIns="0" rIns="0" bIns="0" rtlCol="0" anchor="ctr"/>
          <a:lstStyle/>
          <a:p>
            <a:pPr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募集スケジュール（予定）</a:t>
            </a:r>
            <a:endParaRPr kumimoji="0" lang="en-US" altLang="ja-JP"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8"/>
          <p:cNvSpPr/>
          <p:nvPr/>
        </p:nvSpPr>
        <p:spPr>
          <a:xfrm>
            <a:off x="195126" y="1911505"/>
            <a:ext cx="3461735" cy="279175"/>
          </a:xfrm>
          <a:prstGeom prst="roundRect">
            <a:avLst/>
          </a:prstGeom>
          <a:solidFill>
            <a:srgbClr val="4472C4">
              <a:lumMod val="75000"/>
            </a:srgbClr>
          </a:solidFill>
          <a:ln w="12700" cap="flat" cmpd="sng" algn="ctr">
            <a:solidFill>
              <a:srgbClr val="4472C4"/>
            </a:solidFill>
            <a:prstDash val="solid"/>
            <a:miter lim="800000"/>
          </a:ln>
          <a:effectLst/>
        </p:spPr>
        <p:txBody>
          <a:bodyPr lIns="0" tIns="0" rIns="0" bIns="0" rtlCol="0" anchor="ctr"/>
          <a:lstStyle/>
          <a:p>
            <a:pPr algn="ctr">
              <a:defRPr/>
            </a:pPr>
            <a:r>
              <a:rPr kumimoji="0" lang="zh-TW"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自治体ＳＤＧｓ推進事業費補助金</a:t>
            </a:r>
            <a:endParaRPr kumimoji="0" lang="en-US" altLang="ja-JP"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062736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1007</Words>
  <Application>Microsoft Office PowerPoint</Application>
  <PresentationFormat>A4 210 x 297 mm</PresentationFormat>
  <Paragraphs>170</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メイリオ</vt:lpstr>
      <vt:lpstr>游ゴシック</vt:lpstr>
      <vt:lpstr>游ゴシック Light</vt:lpstr>
      <vt:lpstr>Arial</vt:lpstr>
      <vt:lpstr>Cambria</vt:lpstr>
      <vt:lpstr>Segoe UI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2018-04-13T07:07:48Z</dcterms:created>
  <dcterms:modified xsi:type="dcterms:W3CDTF">2018-05-15T02:29:37Z</dcterms:modified>
</cp:coreProperties>
</file>