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F1E766-FF70-420E-B8CB-53506E922883}"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0F0EE1-36ED-4544-8DF4-3565CD74E277}" type="slidenum">
              <a:rPr kumimoji="1" lang="ja-JP" altLang="en-US" smtClean="0"/>
              <a:t>‹#›</a:t>
            </a:fld>
            <a:endParaRPr kumimoji="1" lang="ja-JP" altLang="en-US"/>
          </a:p>
        </p:txBody>
      </p:sp>
    </p:spTree>
    <p:extLst>
      <p:ext uri="{BB962C8B-B14F-4D97-AF65-F5344CB8AC3E}">
        <p14:creationId xmlns:p14="http://schemas.microsoft.com/office/powerpoint/2010/main" val="38256877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5300" y="827088"/>
            <a:ext cx="5981700" cy="41417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E6724F9-0414-4D17-86D0-50F562698207}" type="slidenum">
              <a:rPr lang="ja-JP" altLang="en-US">
                <a:solidFill>
                  <a:prstClr val="black"/>
                </a:solidFill>
                <a:latin typeface="Calibri"/>
                <a:ea typeface="ＭＳ Ｐゴシック" panose="020B0600070205080204" pitchFamily="50" charset="-128"/>
              </a:rPr>
              <a:pPr defTabSz="946329">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419247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495300" y="827088"/>
            <a:ext cx="5981700" cy="41417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defTabSz="946329">
              <a:defRPr/>
            </a:pPr>
            <a:fld id="{69353DE1-4C8B-42E3-A748-4626CA2D68F1}" type="slidenum">
              <a:rPr lang="ja-JP" altLang="en-US">
                <a:solidFill>
                  <a:prstClr val="black"/>
                </a:solidFill>
                <a:latin typeface="Calibri"/>
                <a:ea typeface="ＭＳ Ｐゴシック" panose="020B0600070205080204" pitchFamily="50" charset="-128"/>
              </a:rPr>
              <a:pPr defTabSz="946329">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204865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6888" y="828675"/>
            <a:ext cx="5978525" cy="41386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fld id="{EBC83209-CDB3-4506-B645-8EF966826326}" type="slidenum">
              <a:rPr lang="ja-JP" altLang="en-US" sz="1900" kern="0">
                <a:solidFill>
                  <a:sysClr val="windowText" lastClr="000000"/>
                </a:solidFill>
              </a:rPr>
              <a:pPr defTabSz="946329"/>
              <a:t>3</a:t>
            </a:fld>
            <a:endParaRPr lang="ja-JP" altLang="en-US" sz="1900" kern="0">
              <a:solidFill>
                <a:sysClr val="windowText" lastClr="000000"/>
              </a:solidFill>
            </a:endParaRPr>
          </a:p>
        </p:txBody>
      </p:sp>
    </p:spTree>
    <p:extLst>
      <p:ext uri="{BB962C8B-B14F-4D97-AF65-F5344CB8AC3E}">
        <p14:creationId xmlns:p14="http://schemas.microsoft.com/office/powerpoint/2010/main" val="352902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2523533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36023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4194466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3553425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313581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2691964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325597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178221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1742583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52685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8B088B-E9DC-4EAC-82A5-D20A8E107204}"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4071492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B088B-E9DC-4EAC-82A5-D20A8E107204}"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8344A-025D-43D4-8931-0DAFDF19928C}" type="slidenum">
              <a:rPr kumimoji="1" lang="ja-JP" altLang="en-US" smtClean="0"/>
              <a:t>‹#›</a:t>
            </a:fld>
            <a:endParaRPr kumimoji="1" lang="ja-JP" altLang="en-US"/>
          </a:p>
        </p:txBody>
      </p:sp>
    </p:spTree>
    <p:extLst>
      <p:ext uri="{BB962C8B-B14F-4D97-AF65-F5344CB8AC3E}">
        <p14:creationId xmlns:p14="http://schemas.microsoft.com/office/powerpoint/2010/main" val="79385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png"/><Relationship Id="rId7" Type="http://schemas.openxmlformats.org/officeDocument/2006/relationships/image" Target="../media/image4.png"/><Relationship Id="rId12" Type="http://schemas.microsoft.com/office/2007/relationships/hdphoto" Target="../media/hdphoto4.wd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6.png"/><Relationship Id="rId5" Type="http://schemas.microsoft.com/office/2007/relationships/hdphoto" Target="../media/hdphoto1.wdp"/><Relationship Id="rId10" Type="http://schemas.microsoft.com/office/2007/relationships/hdphoto" Target="../media/hdphoto3.wdp"/><Relationship Id="rId4" Type="http://schemas.openxmlformats.org/officeDocument/2006/relationships/image" Target="../media/image2.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852052" y="77489"/>
            <a:ext cx="9036911" cy="8456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104"/>
            <a:r>
              <a:rPr kumimoji="0" lang="ja-JP" altLang="ja-JP" sz="2399"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自治体の温暖化計画書制度</a:t>
            </a:r>
            <a:endParaRPr kumimoji="0" lang="ja-JP" altLang="en-US" sz="23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3"/>
          <p:cNvSpPr/>
          <p:nvPr/>
        </p:nvSpPr>
        <p:spPr>
          <a:xfrm>
            <a:off x="196004" y="952165"/>
            <a:ext cx="9581609" cy="1979365"/>
          </a:xfrm>
          <a:prstGeom prst="roundRect">
            <a:avLst>
              <a:gd name="adj" fmla="val 11444"/>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1977" tIns="35988" rIns="71977" bIns="35988" anchor="ctr"/>
          <a:lstStyle/>
          <a:p>
            <a:pPr marL="316428" indent="-316428" defTabSz="914104" eaLnBrk="0" hangingPunct="0">
              <a:lnSpc>
                <a:spcPts val="1999"/>
              </a:lnSpc>
              <a:spcBef>
                <a:spcPct val="20000"/>
              </a:spcBef>
              <a:buFont typeface="Wingdings" panose="05000000000000000000" pitchFamily="2" charset="2"/>
              <a:buChar char="l"/>
            </a:pP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「計画書制度」は、</a:t>
            </a:r>
            <a:r>
              <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地方公共団体が条例等に基づき、地域の事業者</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に温暖化対策の計画書・報告書の提出等を求め、</a:t>
            </a:r>
            <a:r>
              <a:rPr kumimoji="0" lang="en-US" altLang="ja-JP" sz="17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7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削減取組の助言や評価・表彰などのコミュニケーションをとる制度。</a:t>
            </a:r>
            <a:r>
              <a:rPr kumimoji="0" lang="en-US" altLang="ja-JP"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44</a:t>
            </a: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自治体で導入済（平成</a:t>
            </a:r>
            <a:r>
              <a:rPr kumimoji="0" lang="en-US" altLang="ja-JP"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月現在）</a:t>
            </a:r>
          </a:p>
          <a:p>
            <a:pPr marL="316428" indent="-316428" defTabSz="914104" eaLnBrk="0" hangingPunct="0">
              <a:lnSpc>
                <a:spcPts val="1999"/>
              </a:lnSpc>
              <a:spcBef>
                <a:spcPct val="20000"/>
              </a:spcBef>
              <a:buFont typeface="Wingdings" panose="05000000000000000000" pitchFamily="2" charset="2"/>
              <a:buChar char="l"/>
            </a:pP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計画書に沿って地方公共団体と事業者が連携し</a:t>
            </a:r>
            <a:r>
              <a:rPr kumimoji="0" lang="en-US" altLang="ja-JP"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削減を進めることで再省蓄エネサービスの需要創出や地域経済活性化に繋がることも期待。</a:t>
            </a:r>
            <a:endParaRPr kumimoji="0" lang="en-US" altLang="ja-JP"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16428" indent="-316428" defTabSz="914104" eaLnBrk="0" hangingPunct="0">
              <a:lnSpc>
                <a:spcPts val="1999"/>
              </a:lnSpc>
              <a:spcBef>
                <a:spcPct val="20000"/>
              </a:spcBef>
              <a:buFont typeface="Wingdings" panose="05000000000000000000" pitchFamily="2" charset="2"/>
              <a:buChar char="l"/>
            </a:pPr>
            <a:r>
              <a:rPr kumimoji="0" lang="ja-JP" altLang="en-US" sz="17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環境省としても、地方自治体による計画書制度等のより効果的な実施を促進すべく、積極的に支援していきます。</a:t>
            </a:r>
          </a:p>
        </p:txBody>
      </p:sp>
      <p:pic>
        <p:nvPicPr>
          <p:cNvPr id="28" name="図 27"/>
          <p:cNvPicPr>
            <a:picLocks noChangeAspect="1"/>
          </p:cNvPicPr>
          <p:nvPr/>
        </p:nvPicPr>
        <p:blipFill>
          <a:blip r:embed="rId3"/>
          <a:stretch>
            <a:fillRect/>
          </a:stretch>
        </p:blipFill>
        <p:spPr>
          <a:xfrm>
            <a:off x="121324" y="124248"/>
            <a:ext cx="701041" cy="397352"/>
          </a:xfrm>
          <a:prstGeom prst="rect">
            <a:avLst/>
          </a:prstGeom>
        </p:spPr>
      </p:pic>
      <p:sp>
        <p:nvSpPr>
          <p:cNvPr id="46" name="正方形/長方形 45"/>
          <p:cNvSpPr/>
          <p:nvPr/>
        </p:nvSpPr>
        <p:spPr>
          <a:xfrm>
            <a:off x="970517" y="519224"/>
            <a:ext cx="1916680" cy="336517"/>
          </a:xfrm>
          <a:prstGeom prst="rect">
            <a:avLst/>
          </a:prstGeom>
          <a:solidFill>
            <a:srgbClr val="FFFF00"/>
          </a:solidFill>
          <a:ln w="25400" cap="flat" cmpd="sng" algn="ctr">
            <a:solidFill>
              <a:sysClr val="windowText" lastClr="000000"/>
            </a:solidFill>
            <a:prstDash val="solid"/>
          </a:ln>
          <a:effectLst/>
        </p:spPr>
        <p:txBody>
          <a:bodyPr rtlCol="0" anchor="ctr"/>
          <a:lstStyle/>
          <a:p>
            <a:pPr defTabSz="914104">
              <a:defRPr/>
            </a:pPr>
            <a:r>
              <a:rPr kumimoji="0" lang="ja-JP" altLang="en-US" sz="17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sz="17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番号：</a:t>
            </a:r>
            <a:r>
              <a:rPr kumimoji="0" lang="en-US" altLang="ja-JP" sz="1799" b="1"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34</a:t>
            </a:r>
            <a:endParaRPr lang="ja-JP" altLang="en-US" sz="17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四角形: 角を丸くする 46"/>
          <p:cNvSpPr/>
          <p:nvPr/>
        </p:nvSpPr>
        <p:spPr>
          <a:xfrm>
            <a:off x="184334" y="4417850"/>
            <a:ext cx="1744527" cy="935804"/>
          </a:xfrm>
          <a:prstGeom prst="roundRect">
            <a:avLst/>
          </a:prstGeom>
          <a:noFill/>
          <a:ln w="25400" cap="flat" cmpd="sng" algn="ctr">
            <a:noFill/>
            <a:prstDash val="solid"/>
          </a:ln>
          <a:effectLst/>
        </p:spPr>
        <p:txBody>
          <a:bodyPr lIns="0" tIns="0" rIns="0" bIns="0" rtlCol="0" anchor="ctr"/>
          <a:lstStyle/>
          <a:p>
            <a:pPr algn="ctr" defTabSz="914104">
              <a:defRPr/>
            </a:pP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対象事業者の</a:t>
            </a:r>
            <a:br>
              <a:rPr kumimoji="0" lang="en-US" altLang="ja-JP"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確認・整理</a:t>
            </a:r>
            <a:endParaRPr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7" name="図 36"/>
          <p:cNvPicPr>
            <a:picLocks noChangeAspect="1"/>
          </p:cNvPicPr>
          <p:nvPr/>
        </p:nvPicPr>
        <p:blipFill>
          <a:blip r:embed="rId4" cstate="print">
            <a:duotone>
              <a:srgbClr val="9BBB59">
                <a:shade val="45000"/>
                <a:satMod val="135000"/>
              </a:srgb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969847" y="3526551"/>
            <a:ext cx="872201" cy="872201"/>
          </a:xfrm>
          <a:prstGeom prst="rect">
            <a:avLst/>
          </a:prstGeom>
        </p:spPr>
      </p:pic>
      <p:sp>
        <p:nvSpPr>
          <p:cNvPr id="47" name="ホームベース 5"/>
          <p:cNvSpPr/>
          <p:nvPr/>
        </p:nvSpPr>
        <p:spPr>
          <a:xfrm>
            <a:off x="1760679" y="3734525"/>
            <a:ext cx="802775" cy="481619"/>
          </a:xfrm>
          <a:prstGeom prst="homePlate">
            <a:avLst/>
          </a:prstGeom>
          <a:solidFill>
            <a:schemeClr val="bg1">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9" name="図 48"/>
          <p:cNvPicPr>
            <a:picLocks noChangeAspect="1"/>
          </p:cNvPicPr>
          <p:nvPr/>
        </p:nvPicPr>
        <p:blipFill>
          <a:blip r:embed="rId6" cstate="print">
            <a:duotone>
              <a:srgbClr val="9BBB59">
                <a:shade val="45000"/>
                <a:satMod val="135000"/>
              </a:srgbClr>
              <a:prstClr val="white"/>
            </a:duotone>
            <a:extLst>
              <a:ext uri="{28A0092B-C50C-407E-A947-70E740481C1C}">
                <a14:useLocalDpi xmlns:a14="http://schemas.microsoft.com/office/drawing/2010/main" val="0"/>
              </a:ext>
            </a:extLst>
          </a:blip>
          <a:stretch>
            <a:fillRect/>
          </a:stretch>
        </p:blipFill>
        <p:spPr>
          <a:xfrm>
            <a:off x="556258" y="3452320"/>
            <a:ext cx="1010055" cy="1010055"/>
          </a:xfrm>
          <a:prstGeom prst="rect">
            <a:avLst/>
          </a:prstGeom>
        </p:spPr>
      </p:pic>
      <p:sp>
        <p:nvSpPr>
          <p:cNvPr id="50" name="四角形: 角を丸くする 46"/>
          <p:cNvSpPr/>
          <p:nvPr/>
        </p:nvSpPr>
        <p:spPr>
          <a:xfrm>
            <a:off x="1928863" y="4403759"/>
            <a:ext cx="2879397" cy="935804"/>
          </a:xfrm>
          <a:prstGeom prst="roundRect">
            <a:avLst/>
          </a:prstGeom>
          <a:noFill/>
          <a:ln w="25400" cap="flat" cmpd="sng" algn="ctr">
            <a:noFill/>
            <a:prstDash val="solid"/>
          </a:ln>
          <a:effectLst/>
        </p:spPr>
        <p:txBody>
          <a:bodyPr lIns="0" tIns="0" rIns="0" bIns="0" rtlCol="0" anchor="ctr"/>
          <a:lstStyle/>
          <a:p>
            <a:pPr algn="ctr" defTabSz="914104">
              <a:defRPr/>
            </a:pP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提出・報告の</a:t>
            </a:r>
            <a:br>
              <a:rPr kumimoji="0" lang="en-US" altLang="ja-JP"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義務付</a:t>
            </a:r>
            <a:endParaRPr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ホームベース 20"/>
          <p:cNvSpPr/>
          <p:nvPr/>
        </p:nvSpPr>
        <p:spPr>
          <a:xfrm>
            <a:off x="4406874" y="3734525"/>
            <a:ext cx="802775" cy="481619"/>
          </a:xfrm>
          <a:prstGeom prst="homePlate">
            <a:avLst/>
          </a:prstGeom>
          <a:solidFill>
            <a:schemeClr val="bg1">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2491468" y="4229939"/>
            <a:ext cx="4570535" cy="676852"/>
          </a:xfrm>
          <a:prstGeom prst="rect">
            <a:avLst/>
          </a:prstGeom>
        </p:spPr>
        <p:txBody>
          <a:bodyPr>
            <a:spAutoFit/>
          </a:bodyPr>
          <a:lstStyle/>
          <a:p>
            <a:pPr algn="ctr" defTabSz="914104"/>
            <a:r>
              <a:rPr kumimoji="0" lang="ja-JP" altLang="en-US" sz="19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指導・助言</a:t>
            </a:r>
            <a:br>
              <a:rPr kumimoji="0" lang="en-US" altLang="ja-JP" sz="19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endPar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3" name="図 52"/>
          <p:cNvPicPr>
            <a:picLocks noChangeAspect="1"/>
          </p:cNvPicPr>
          <p:nvPr/>
        </p:nvPicPr>
        <p:blipFill>
          <a:blip r:embed="rId7">
            <a:duotone>
              <a:srgbClr val="9BBB59">
                <a:shade val="45000"/>
                <a:satMod val="135000"/>
              </a:srgbClr>
              <a:prstClr val="white"/>
            </a:duotone>
            <a:extLst>
              <a:ext uri="{BEBA8EAE-BF5A-486C-A8C5-ECC9F3942E4B}">
                <a14:imgProps xmlns:a14="http://schemas.microsoft.com/office/drawing/2010/main">
                  <a14:imgLayer r:embed="rId8">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30290" y="3430944"/>
            <a:ext cx="1187619" cy="1187619"/>
          </a:xfrm>
          <a:prstGeom prst="rect">
            <a:avLst/>
          </a:prstGeom>
        </p:spPr>
      </p:pic>
      <p:sp>
        <p:nvSpPr>
          <p:cNvPr id="54" name="四角形: 角を丸くする 46"/>
          <p:cNvSpPr/>
          <p:nvPr/>
        </p:nvSpPr>
        <p:spPr>
          <a:xfrm>
            <a:off x="4659649" y="4501125"/>
            <a:ext cx="2879397" cy="935804"/>
          </a:xfrm>
          <a:prstGeom prst="roundRect">
            <a:avLst/>
          </a:prstGeom>
          <a:noFill/>
          <a:ln w="25400" cap="flat" cmpd="sng" algn="ctr">
            <a:noFill/>
            <a:prstDash val="solid"/>
          </a:ln>
          <a:effectLst/>
        </p:spPr>
        <p:txBody>
          <a:bodyPr lIns="0" tIns="0" rIns="0" bIns="0" rtlCol="0" anchor="ctr"/>
          <a:lstStyle/>
          <a:p>
            <a:pPr algn="ctr" defTabSz="914104">
              <a:defRPr/>
            </a:pP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働きかけによる</a:t>
            </a:r>
            <a:br>
              <a:rPr kumimoji="0" lang="en-US" altLang="ja-JP"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新たな気付き</a:t>
            </a:r>
            <a:endParaRPr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ホームベース 24"/>
          <p:cNvSpPr/>
          <p:nvPr/>
        </p:nvSpPr>
        <p:spPr>
          <a:xfrm>
            <a:off x="6995371" y="3734525"/>
            <a:ext cx="802775" cy="481619"/>
          </a:xfrm>
          <a:prstGeom prst="homePlate">
            <a:avLst/>
          </a:prstGeom>
          <a:solidFill>
            <a:schemeClr val="bg1">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6073814" y="4217326"/>
            <a:ext cx="2407911" cy="399981"/>
          </a:xfrm>
          <a:prstGeom prst="rect">
            <a:avLst/>
          </a:prstGeom>
        </p:spPr>
        <p:txBody>
          <a:bodyPr wrap="square">
            <a:spAutoFit/>
          </a:bodyPr>
          <a:lstStyle/>
          <a:p>
            <a:pPr algn="ctr" defTabSz="914104"/>
            <a:r>
              <a:rPr kumimoji="0" lang="ja-JP" altLang="en-US" sz="19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評価・表彰</a:t>
            </a:r>
          </a:p>
        </p:txBody>
      </p:sp>
      <p:pic>
        <p:nvPicPr>
          <p:cNvPr id="57" name="図 56"/>
          <p:cNvPicPr>
            <a:picLocks noChangeAspect="1"/>
          </p:cNvPicPr>
          <p:nvPr/>
        </p:nvPicPr>
        <p:blipFill>
          <a:blip r:embed="rId9" cstate="print">
            <a:duotone>
              <a:srgbClr val="9BBB59">
                <a:shade val="45000"/>
                <a:satMod val="135000"/>
              </a:srgbClr>
              <a:prstClr val="white"/>
            </a:duotone>
            <a:extLst>
              <a:ext uri="{BEBA8EAE-BF5A-486C-A8C5-ECC9F3942E4B}">
                <a14:imgProps xmlns:a14="http://schemas.microsoft.com/office/drawing/2010/main">
                  <a14:imgLayer r:embed="rId10">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8133610" y="3607723"/>
            <a:ext cx="952577" cy="952577"/>
          </a:xfrm>
          <a:prstGeom prst="rect">
            <a:avLst/>
          </a:prstGeom>
        </p:spPr>
      </p:pic>
      <p:sp>
        <p:nvSpPr>
          <p:cNvPr id="58" name="正方形/長方形 57"/>
          <p:cNvSpPr/>
          <p:nvPr/>
        </p:nvSpPr>
        <p:spPr>
          <a:xfrm>
            <a:off x="353936" y="2906780"/>
            <a:ext cx="8846179" cy="584775"/>
          </a:xfrm>
          <a:prstGeom prst="rect">
            <a:avLst/>
          </a:prstGeom>
        </p:spPr>
        <p:txBody>
          <a:bodyPr wrap="square">
            <a:spAutoFit/>
          </a:bodyPr>
          <a:lstStyle/>
          <a:p>
            <a:pPr marL="180917" indent="-180917" defTabSz="914104">
              <a:tabLst>
                <a:tab pos="361832" algn="l"/>
              </a:tabLst>
            </a:pP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温暖化対策法により、中核市以上の自治体には、地域内の事業者の</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削減対策を進めることを含めて、地域内の</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削減政策の計画を策定し、実施することが義務づけられています。</a:t>
            </a:r>
          </a:p>
        </p:txBody>
      </p:sp>
      <p:sp>
        <p:nvSpPr>
          <p:cNvPr id="59" name="ホームベース 26"/>
          <p:cNvSpPr/>
          <p:nvPr/>
        </p:nvSpPr>
        <p:spPr>
          <a:xfrm rot="5400000">
            <a:off x="7537811" y="4703470"/>
            <a:ext cx="751783" cy="481619"/>
          </a:xfrm>
          <a:prstGeom prst="homePlate">
            <a:avLst/>
          </a:prstGeom>
          <a:solidFill>
            <a:schemeClr val="bg1">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0" name="図 59"/>
          <p:cNvPicPr>
            <a:picLocks noChangeAspect="1"/>
          </p:cNvPicPr>
          <p:nvPr/>
        </p:nvPicPr>
        <p:blipFill>
          <a:blip r:embed="rId11">
            <a:extLst>
              <a:ext uri="{BEBA8EAE-BF5A-486C-A8C5-ECC9F3942E4B}">
                <a14:imgProps xmlns:a14="http://schemas.microsoft.com/office/drawing/2010/main">
                  <a14:imgLayer r:embed="rId12">
                    <a14:imgEffect>
                      <a14:brightnessContrast bright="-20000" contrast="20000"/>
                    </a14:imgEffect>
                  </a14:imgLayer>
                </a14:imgProps>
              </a:ext>
            </a:extLst>
          </a:blip>
          <a:stretch>
            <a:fillRect/>
          </a:stretch>
        </p:blipFill>
        <p:spPr>
          <a:xfrm>
            <a:off x="7891062" y="5165556"/>
            <a:ext cx="1309057" cy="998879"/>
          </a:xfrm>
          <a:prstGeom prst="rect">
            <a:avLst/>
          </a:prstGeom>
        </p:spPr>
      </p:pic>
      <p:sp>
        <p:nvSpPr>
          <p:cNvPr id="61" name="四角形: 角を丸くする 46"/>
          <p:cNvSpPr/>
          <p:nvPr/>
        </p:nvSpPr>
        <p:spPr>
          <a:xfrm>
            <a:off x="6896600" y="4436790"/>
            <a:ext cx="2879397" cy="935804"/>
          </a:xfrm>
          <a:prstGeom prst="roundRect">
            <a:avLst/>
          </a:prstGeom>
          <a:noFill/>
          <a:ln w="25400" cap="flat" cmpd="sng" algn="ctr">
            <a:noFill/>
            <a:prstDash val="solid"/>
          </a:ln>
          <a:effectLst/>
        </p:spPr>
        <p:txBody>
          <a:bodyPr lIns="0" tIns="0" rIns="0" bIns="0" rtlCol="0" anchor="ctr"/>
          <a:lstStyle/>
          <a:p>
            <a:pPr algn="ctr" defTabSz="914104">
              <a:defRPr/>
            </a:pP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より実効的な</a:t>
            </a:r>
            <a:br>
              <a:rPr kumimoji="0" lang="en-US" altLang="ja-JP"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取組</a:t>
            </a:r>
            <a:endParaRPr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円/楕円 1"/>
          <p:cNvSpPr/>
          <p:nvPr/>
        </p:nvSpPr>
        <p:spPr>
          <a:xfrm>
            <a:off x="4017204" y="3406669"/>
            <a:ext cx="4116405" cy="1932901"/>
          </a:xfrm>
          <a:prstGeom prst="ellipse">
            <a:avLst/>
          </a:prstGeom>
          <a:noFill/>
          <a:ln w="12700">
            <a:solidFill>
              <a:srgbClr val="FF0000"/>
            </a:solidFill>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上矢印 2"/>
          <p:cNvSpPr/>
          <p:nvPr/>
        </p:nvSpPr>
        <p:spPr>
          <a:xfrm>
            <a:off x="5744840" y="5157902"/>
            <a:ext cx="770643" cy="415667"/>
          </a:xfrm>
          <a:prstGeom prst="upArrow">
            <a:avLst/>
          </a:prstGeom>
          <a:solidFill>
            <a:schemeClr val="bg2">
              <a:lumMod val="90000"/>
            </a:schemeClr>
          </a:solidFill>
          <a:ln w="12700">
            <a:noFill/>
            <a:headEnd type="ova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p:cNvSpPr/>
          <p:nvPr/>
        </p:nvSpPr>
        <p:spPr>
          <a:xfrm>
            <a:off x="281949" y="5474297"/>
            <a:ext cx="7114807" cy="1323439"/>
          </a:xfrm>
          <a:prstGeom prst="rect">
            <a:avLst/>
          </a:prstGeom>
          <a:solidFill>
            <a:schemeClr val="bg2">
              <a:lumMod val="90000"/>
            </a:schemeClr>
          </a:solidFill>
        </p:spPr>
        <p:txBody>
          <a:bodyPr wrap="square">
            <a:spAutoFit/>
          </a:bodyPr>
          <a:lstStyle/>
          <a:p>
            <a:pPr defTabSz="914104"/>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●計画書制度でより高い効果を得るために</a:t>
            </a: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有効な取組事例の提示</a:t>
            </a: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（京都市）</a:t>
            </a:r>
            <a:endParaRPr kumimoji="0" lang="en-US" altLang="ja-JP"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●他社の担当者との</a:t>
            </a: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省エネ課題や対応策を共有</a:t>
            </a: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する場の提供（岡山県）</a:t>
            </a:r>
          </a:p>
          <a:p>
            <a:pPr defTabSz="914104"/>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●市役所が</a:t>
            </a: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事業者とコミュニケーション</a:t>
            </a: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する際のフィードバック様式の</a:t>
            </a:r>
            <a:endParaRPr kumimoji="0" lang="en-US" altLang="ja-JP"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整備（名古屋市）</a:t>
            </a:r>
          </a:p>
          <a:p>
            <a:pPr defTabSz="914104"/>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●事業者が自己評価を行い、</a:t>
            </a: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点数で見える化</a:t>
            </a:r>
            <a:r>
              <a:rPr kumimoji="0"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できる仕組みの整備（静岡県）</a:t>
            </a:r>
            <a:endPar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四角形: 角を丸くする 46"/>
          <p:cNvSpPr/>
          <p:nvPr/>
        </p:nvSpPr>
        <p:spPr>
          <a:xfrm>
            <a:off x="6824615" y="6020462"/>
            <a:ext cx="2879397" cy="791835"/>
          </a:xfrm>
          <a:prstGeom prst="roundRect">
            <a:avLst/>
          </a:prstGeom>
          <a:noFill/>
          <a:ln w="25400" cap="flat" cmpd="sng" algn="ctr">
            <a:noFill/>
            <a:prstDash val="solid"/>
          </a:ln>
          <a:effectLst/>
        </p:spPr>
        <p:txBody>
          <a:bodyPr lIns="0" tIns="0" rIns="0" bIns="0" rtlCol="0" anchor="ctr"/>
          <a:lstStyle/>
          <a:p>
            <a:pPr algn="ctr" defTabSz="914104">
              <a:defRPr/>
            </a:pP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サービス創出・</a:t>
            </a:r>
            <a:br>
              <a:rPr kumimoji="0" lang="en-US" altLang="ja-JP"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地域への還元</a:t>
            </a:r>
            <a:endParaRPr lang="ja-JP" altLang="en-US" sz="1999" b="1" kern="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6"/>
          <p:cNvSpPr>
            <a:spLocks noChangeArrowheads="1"/>
          </p:cNvSpPr>
          <p:nvPr/>
        </p:nvSpPr>
        <p:spPr bwMode="auto">
          <a:xfrm>
            <a:off x="5096971" y="449171"/>
            <a:ext cx="5376900" cy="605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8" eaLnBrk="1" hangingPunct="1">
              <a:lnSpc>
                <a:spcPts val="1999"/>
              </a:lnSpc>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lang="ja-JP" altLang="ja-JP" sz="1999" kern="0" dirty="0">
                <a:latin typeface="メイリオ" panose="020B0604030504040204" pitchFamily="50" charset="-128"/>
                <a:ea typeface="メイリオ" panose="020B0604030504040204" pitchFamily="50" charset="-128"/>
                <a:cs typeface="メイリオ" panose="020B0604030504040204" pitchFamily="50" charset="-128"/>
              </a:rPr>
              <a:t>大臣官房環境計画課</a:t>
            </a:r>
            <a:r>
              <a:rPr lang="ja-JP"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03-5521-8232</a:t>
            </a:r>
            <a:r>
              <a:rPr lang="ja-JP"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lnSpc>
                <a:spcPts val="1999"/>
              </a:lnSpc>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p>
        </p:txBody>
      </p:sp>
      <p:sp>
        <p:nvSpPr>
          <p:cNvPr id="29" name="正方形/長方形 28"/>
          <p:cNvSpPr/>
          <p:nvPr/>
        </p:nvSpPr>
        <p:spPr>
          <a:xfrm>
            <a:off x="8719054" y="75033"/>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制度</a:t>
            </a:r>
          </a:p>
        </p:txBody>
      </p:sp>
    </p:spTree>
    <p:extLst>
      <p:ext uri="{BB962C8B-B14F-4D97-AF65-F5344CB8AC3E}">
        <p14:creationId xmlns:p14="http://schemas.microsoft.com/office/powerpoint/2010/main" val="2496153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0561" y="837543"/>
            <a:ext cx="6176612" cy="5669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タイトル 1"/>
          <p:cNvSpPr txBox="1">
            <a:spLocks/>
          </p:cNvSpPr>
          <p:nvPr/>
        </p:nvSpPr>
        <p:spPr>
          <a:xfrm>
            <a:off x="22010" y="38786"/>
            <a:ext cx="9141069" cy="870747"/>
          </a:xfrm>
          <a:prstGeom prst="rect">
            <a:avLst/>
          </a:prstGeom>
        </p:spPr>
        <p:txBody>
          <a:bodyPr/>
          <a:lstStyle>
            <a:lvl1pPr algn="ctr" rtl="0" eaLnBrk="0" fontAlgn="base" hangingPunct="0">
              <a:spcBef>
                <a:spcPct val="0"/>
              </a:spcBef>
              <a:spcAft>
                <a:spcPct val="0"/>
              </a:spcAft>
              <a:defRPr kumimoji="1" sz="4062" kern="1200">
                <a:solidFill>
                  <a:schemeClr val="tx1"/>
                </a:solidFill>
                <a:latin typeface="+mj-lt"/>
                <a:ea typeface="+mj-ea"/>
                <a:cs typeface="+mj-cs"/>
              </a:defRPr>
            </a:lvl1pPr>
            <a:lvl2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5pPr>
            <a:lvl6pPr marL="422041" algn="ctr" rtl="0" fontAlgn="base">
              <a:spcBef>
                <a:spcPct val="0"/>
              </a:spcBef>
              <a:spcAft>
                <a:spcPct val="0"/>
              </a:spcAft>
              <a:defRPr kumimoji="1" sz="4062">
                <a:solidFill>
                  <a:schemeClr val="tx1"/>
                </a:solidFill>
                <a:latin typeface="Calibri" pitchFamily="34" charset="0"/>
                <a:ea typeface="ＭＳ Ｐゴシック" charset="-128"/>
              </a:defRPr>
            </a:lvl6pPr>
            <a:lvl7pPr marL="844083" algn="ctr" rtl="0" fontAlgn="base">
              <a:spcBef>
                <a:spcPct val="0"/>
              </a:spcBef>
              <a:spcAft>
                <a:spcPct val="0"/>
              </a:spcAft>
              <a:defRPr kumimoji="1" sz="4062">
                <a:solidFill>
                  <a:schemeClr val="tx1"/>
                </a:solidFill>
                <a:latin typeface="Calibri" pitchFamily="34" charset="0"/>
                <a:ea typeface="ＭＳ Ｐゴシック" charset="-128"/>
              </a:defRPr>
            </a:lvl7pPr>
            <a:lvl8pPr marL="1266124" algn="ctr" rtl="0" fontAlgn="base">
              <a:spcBef>
                <a:spcPct val="0"/>
              </a:spcBef>
              <a:spcAft>
                <a:spcPct val="0"/>
              </a:spcAft>
              <a:defRPr kumimoji="1" sz="4062">
                <a:solidFill>
                  <a:schemeClr val="tx1"/>
                </a:solidFill>
                <a:latin typeface="Calibri" pitchFamily="34" charset="0"/>
                <a:ea typeface="ＭＳ Ｐゴシック" charset="-128"/>
              </a:defRPr>
            </a:lvl8pPr>
            <a:lvl9pPr marL="1688165" algn="ctr" rtl="0" fontAlgn="base">
              <a:spcBef>
                <a:spcPct val="0"/>
              </a:spcBef>
              <a:spcAft>
                <a:spcPct val="0"/>
              </a:spcAft>
              <a:defRPr kumimoji="1" sz="4062">
                <a:solidFill>
                  <a:schemeClr val="tx1"/>
                </a:solidFill>
                <a:latin typeface="Calibri" pitchFamily="34" charset="0"/>
                <a:ea typeface="ＭＳ Ｐゴシック" charset="-128"/>
              </a:defRPr>
            </a:lvl9pPr>
          </a:lstStyle>
          <a:p>
            <a:pPr algn="l" defTabSz="914104"/>
            <a:r>
              <a:rPr lang="ja-JP" altLang="en-US" sz="2799" b="1" dirty="0">
                <a:latin typeface="メイリオ" panose="020B0604030504040204" pitchFamily="50" charset="-128"/>
                <a:ea typeface="メイリオ" panose="020B0604030504040204" pitchFamily="50" charset="-128"/>
                <a:cs typeface="メイリオ" panose="020B0604030504040204" pitchFamily="50" charset="-128"/>
              </a:rPr>
              <a:t>全国</a:t>
            </a:r>
            <a:r>
              <a:rPr lang="en-US" altLang="ja-JP" sz="2799" b="1" dirty="0">
                <a:latin typeface="メイリオ" panose="020B0604030504040204" pitchFamily="50" charset="-128"/>
                <a:ea typeface="メイリオ" panose="020B0604030504040204" pitchFamily="50" charset="-128"/>
                <a:cs typeface="メイリオ" panose="020B0604030504040204" pitchFamily="50" charset="-128"/>
              </a:rPr>
              <a:t>44</a:t>
            </a:r>
            <a:r>
              <a:rPr lang="ja-JP" altLang="en-US" sz="2799" b="1" dirty="0">
                <a:latin typeface="メイリオ" panose="020B0604030504040204" pitchFamily="50" charset="-128"/>
                <a:ea typeface="メイリオ" panose="020B0604030504040204" pitchFamily="50" charset="-128"/>
                <a:cs typeface="メイリオ" panose="020B0604030504040204" pitchFamily="50" charset="-128"/>
              </a:rPr>
              <a:t>自治体（</a:t>
            </a:r>
            <a:r>
              <a:rPr lang="en-US" altLang="ja-JP" sz="2799" b="1"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799" b="1" dirty="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2799" b="1"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799" b="1" dirty="0">
                <a:latin typeface="メイリオ" panose="020B0604030504040204" pitchFamily="50" charset="-128"/>
                <a:ea typeface="メイリオ" panose="020B0604030504040204" pitchFamily="50" charset="-128"/>
                <a:cs typeface="メイリオ" panose="020B0604030504040204" pitchFamily="50" charset="-128"/>
              </a:rPr>
              <a:t>市･区）で導入済</a:t>
            </a:r>
            <a:endParaRPr lang="en-US" altLang="ja-JP" sz="2799" b="1" dirty="0">
              <a:latin typeface="メイリオ" panose="020B0604030504040204" pitchFamily="50" charset="-128"/>
              <a:ea typeface="メイリオ" panose="020B0604030504040204" pitchFamily="50" charset="-128"/>
              <a:cs typeface="メイリオ" panose="020B0604030504040204" pitchFamily="50" charset="-128"/>
            </a:endParaRPr>
          </a:p>
          <a:p>
            <a:pPr algn="l" defTabSz="914104"/>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99" b="1"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799"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799"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799" b="1" dirty="0">
                <a:latin typeface="メイリオ" panose="020B0604030504040204" pitchFamily="50" charset="-128"/>
                <a:ea typeface="メイリオ" panose="020B0604030504040204" pitchFamily="50" charset="-128"/>
                <a:cs typeface="メイリオ" panose="020B0604030504040204" pitchFamily="50" charset="-128"/>
              </a:rPr>
              <a:t>月現在、条例・要綱等で確認可能な導入数</a:t>
            </a:r>
          </a:p>
        </p:txBody>
      </p:sp>
      <p:graphicFrame>
        <p:nvGraphicFramePr>
          <p:cNvPr id="11" name="表 10"/>
          <p:cNvGraphicFramePr>
            <a:graphicFrameLocks noGrp="1"/>
          </p:cNvGraphicFramePr>
          <p:nvPr>
            <p:extLst/>
          </p:nvPr>
        </p:nvGraphicFramePr>
        <p:xfrm>
          <a:off x="90813" y="837543"/>
          <a:ext cx="2753679" cy="5483048"/>
        </p:xfrm>
        <a:graphic>
          <a:graphicData uri="http://schemas.openxmlformats.org/drawingml/2006/table">
            <a:tbl>
              <a:tblPr firstRow="1" bandRow="1">
                <a:tableStyleId>{5940675A-B579-460E-94D1-54222C63F5DA}</a:tableStyleId>
              </a:tblPr>
              <a:tblGrid>
                <a:gridCol w="917893">
                  <a:extLst>
                    <a:ext uri="{9D8B030D-6E8A-4147-A177-3AD203B41FA5}">
                      <a16:colId xmlns:a16="http://schemas.microsoft.com/office/drawing/2014/main" val="20000"/>
                    </a:ext>
                  </a:extLst>
                </a:gridCol>
                <a:gridCol w="917893">
                  <a:extLst>
                    <a:ext uri="{9D8B030D-6E8A-4147-A177-3AD203B41FA5}">
                      <a16:colId xmlns:a16="http://schemas.microsoft.com/office/drawing/2014/main" val="20001"/>
                    </a:ext>
                  </a:extLst>
                </a:gridCol>
                <a:gridCol w="917893">
                  <a:extLst>
                    <a:ext uri="{9D8B030D-6E8A-4147-A177-3AD203B41FA5}">
                      <a16:colId xmlns:a16="http://schemas.microsoft.com/office/drawing/2014/main" val="20002"/>
                    </a:ext>
                  </a:extLst>
                </a:gridCol>
              </a:tblGrid>
              <a:tr h="257896">
                <a:tc gridSpan="2">
                  <a:txBody>
                    <a:bodyPr/>
                    <a:lstStyle/>
                    <a:p>
                      <a:pPr algn="ct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都道府県</a:t>
                      </a:r>
                      <a:endPar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指定都市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0"/>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北海道</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844083"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三重県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札幌市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70239">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岩手県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滋賀県</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さいたま市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秋田県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京都府</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横浜市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茨城県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大阪府</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川崎市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68953">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栃木県</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兵庫県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相模原市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76466">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群馬県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和歌山県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名古屋市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埼玉県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鳥取県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京都市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東京都</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岡山県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広島市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778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神奈川県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広島県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中核市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9"/>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石川県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徳島県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川越市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山梨県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香川県</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柏市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8778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長野県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長崎県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鹿児島市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0152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岐阜県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熊本県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一般市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13"/>
                  </a:ext>
                </a:extLst>
              </a:tr>
              <a:tr h="301525">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静岡県</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宮崎県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戸田市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303144">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愛知県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鹿児島県</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白山市</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301525">
                <a:tc>
                  <a:txBody>
                    <a:bodyPr/>
                    <a:lstStyle/>
                    <a:p>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特別区</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16"/>
                  </a:ext>
                </a:extLst>
              </a:tr>
              <a:tr h="515530">
                <a:tc>
                  <a:txBody>
                    <a:bodyPr/>
                    <a:lstStyle/>
                    <a:p>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11" marR="91411" marT="45705" marB="4570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千代田区</a:t>
                      </a:r>
                    </a:p>
                  </a:txBody>
                  <a:tcPr marL="91411" marR="91411"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bl>
          </a:graphicData>
        </a:graphic>
      </p:graphicFrame>
      <p:sp>
        <p:nvSpPr>
          <p:cNvPr id="12" name="テキスト ボックス 11"/>
          <p:cNvSpPr txBox="1"/>
          <p:nvPr/>
        </p:nvSpPr>
        <p:spPr>
          <a:xfrm>
            <a:off x="3132430" y="1989303"/>
            <a:ext cx="3460599" cy="646074"/>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defTabSz="914104">
              <a:defRPr/>
            </a:pPr>
            <a:r>
              <a:rPr lang="ja-JP" altLang="en-US" sz="1799" b="1" dirty="0">
                <a:solidFill>
                  <a:srgbClr val="FF6699"/>
                </a:solidFill>
                <a:latin typeface="メイリオ" panose="020B0604030504040204" pitchFamily="50" charset="-128"/>
                <a:ea typeface="メイリオ" panose="020B0604030504040204" pitchFamily="50" charset="-128"/>
                <a:cs typeface="メイリオ" panose="020B0604030504040204" pitchFamily="50" charset="-128"/>
              </a:rPr>
              <a:t>ピンク色：導入済みの都道府県</a:t>
            </a:r>
            <a:endParaRPr lang="en-US" altLang="ja-JP" sz="1799" b="1" dirty="0">
              <a:solidFill>
                <a:srgbClr val="FF6699"/>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lang="ja-JP" altLang="en-US" sz="1799" b="1" dirty="0">
                <a:solidFill>
                  <a:schemeClr val="accent3">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緑色　　：導入していない県</a:t>
            </a:r>
          </a:p>
        </p:txBody>
      </p:sp>
      <p:sp>
        <p:nvSpPr>
          <p:cNvPr id="10"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7579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346986" y="2504049"/>
            <a:ext cx="9141069" cy="3962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kumimoji="0" lang="ja-JP" altLang="en-US" sz="19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自治体の温暖化対策計画の全体像と計画書制度の位置づけ</a:t>
            </a:r>
          </a:p>
        </p:txBody>
      </p:sp>
      <p:sp>
        <p:nvSpPr>
          <p:cNvPr id="17" name="角丸四角形 43"/>
          <p:cNvSpPr/>
          <p:nvPr/>
        </p:nvSpPr>
        <p:spPr>
          <a:xfrm>
            <a:off x="130014" y="4580760"/>
            <a:ext cx="6789859" cy="2277240"/>
          </a:xfrm>
          <a:prstGeom prst="roundRect">
            <a:avLst>
              <a:gd name="adj" fmla="val 4303"/>
            </a:avLst>
          </a:prstGeom>
          <a:solidFill>
            <a:schemeClr val="accent6">
              <a:lumMod val="20000"/>
              <a:lumOff val="80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66441" tIns="33220" rIns="66441" bIns="33220" rtlCol="0" anchor="ctr"/>
          <a:lstStyle/>
          <a:p>
            <a:pPr defTabSz="843810"/>
            <a:r>
              <a:rPr kumimoji="0" lang="ja-JP" altLang="en-US" sz="1999"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地方公共団体実行計画　区域施策編</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（温対法第</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21</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10"/>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都道府県及び特例市以上に義務付けられた地域全体の計画</a:t>
            </a:r>
            <a:endPar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10"/>
            <a:r>
              <a:rPr kumimoji="0" lang="ja-JP" altLang="en-US"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一．再生可能エネルギーの利用促進　　　</a:t>
            </a:r>
            <a:endParaRPr kumimoji="0" lang="en-US" altLang="ja-JP"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10"/>
            <a:r>
              <a:rPr kumimoji="0" lang="ja-JP" altLang="en-US"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二．区域の事業者・住民の活動促進</a:t>
            </a:r>
            <a:endParaRPr kumimoji="0" lang="en-US" altLang="ja-JP"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10"/>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三．公共交通機関の利便の向上、緑化など地域環境整備（まちづくり）</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10"/>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四．循環型社会の推進</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10"/>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特例市未満の中小規模自治体は努力義務</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右中かっこ 17"/>
          <p:cNvSpPr/>
          <p:nvPr/>
        </p:nvSpPr>
        <p:spPr>
          <a:xfrm>
            <a:off x="4436777" y="5372600"/>
            <a:ext cx="107977" cy="575879"/>
          </a:xfrm>
          <a:prstGeom prst="rightBrace">
            <a:avLst>
              <a:gd name="adj1" fmla="val 44889"/>
              <a:gd name="adj2" fmla="val 45223"/>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9768" y="-20393"/>
            <a:ext cx="9401633" cy="497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kumimoji="0" lang="ja-JP" altLang="en-US" sz="23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計画書制度を中心とする自治体の温暖化対策のチャンスとメリット</a:t>
            </a:r>
            <a:endParaRPr kumimoji="0" lang="ja-JP" altLang="en-US" sz="31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81048" y="506334"/>
            <a:ext cx="9378993" cy="197746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defTabSz="914104">
              <a:lnSpc>
                <a:spcPts val="2099"/>
              </a:lnSpc>
              <a:tabLst>
                <a:tab pos="268201" algn="l"/>
              </a:tabLst>
            </a:pPr>
            <a:r>
              <a:rPr kumimoji="0" lang="ja-JP" altLang="en-US" sz="19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計画書制度を中心とする種々の政策により、区域の事業者の再省蓄エネ活動を促進し、地域内の</a:t>
            </a:r>
            <a:r>
              <a:rPr kumimoji="0" lang="en-US" altLang="ja-JP" sz="19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sz="1999" b="1" kern="0" baseline="-25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1999" b="1" kern="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を削</a:t>
            </a:r>
            <a:r>
              <a:rPr kumimoji="0" lang="ja-JP" altLang="en-US" sz="19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減しつつ、生産性を向上させ、競争力を高められる。</a:t>
            </a:r>
            <a:endParaRPr kumimoji="0" lang="en-US" altLang="ja-JP" sz="19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8201" indent="-268201" defTabSz="914104">
              <a:lnSpc>
                <a:spcPts val="2099"/>
              </a:lnSpc>
              <a:buFont typeface="Wingdings" pitchFamily="2" charset="2"/>
              <a:buChar char="l"/>
              <a:tabLst>
                <a:tab pos="268201" algn="l"/>
              </a:tabLst>
            </a:pPr>
            <a:r>
              <a:rPr kumimoji="0" lang="ja-JP" altLang="en-US" sz="19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計画書制度でより高い効果を得るために有効な取組事例の提示（京都市）</a:t>
            </a:r>
          </a:p>
          <a:p>
            <a:pPr marL="268201" indent="-268201" defTabSz="914104">
              <a:lnSpc>
                <a:spcPts val="2099"/>
              </a:lnSpc>
              <a:buFont typeface="Wingdings" pitchFamily="2" charset="2"/>
              <a:buChar char="l"/>
              <a:tabLst>
                <a:tab pos="268201" algn="l"/>
              </a:tabLst>
            </a:pPr>
            <a:r>
              <a:rPr kumimoji="0" lang="ja-JP" altLang="en-US" sz="19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他社の担当者との省エネ課題や対応策を共有する場の提供（岡山県）</a:t>
            </a:r>
          </a:p>
          <a:p>
            <a:pPr marL="268201" indent="-268201" defTabSz="914104">
              <a:lnSpc>
                <a:spcPts val="2099"/>
              </a:lnSpc>
              <a:buFont typeface="Wingdings" pitchFamily="2" charset="2"/>
              <a:buChar char="l"/>
              <a:tabLst>
                <a:tab pos="268201" algn="l"/>
              </a:tabLst>
            </a:pPr>
            <a:r>
              <a:rPr kumimoji="0" lang="ja-JP" altLang="en-US" sz="19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市役所が事業者とコミュニケーションする際のフィードバック様式の整備（名古屋市）</a:t>
            </a:r>
            <a:endParaRPr kumimoji="0" lang="en-US" altLang="ja-JP" sz="19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8201" indent="-268201" defTabSz="914104">
              <a:lnSpc>
                <a:spcPts val="2099"/>
              </a:lnSpc>
              <a:buFont typeface="Wingdings" pitchFamily="2" charset="2"/>
              <a:buChar char="l"/>
              <a:tabLst>
                <a:tab pos="268201" algn="l"/>
              </a:tabLst>
            </a:pPr>
            <a:r>
              <a:rPr kumimoji="0" lang="ja-JP" altLang="en-US" sz="19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事業者が自己評価を行い、点数で見える化できる仕組みの整備（静岡県）</a:t>
            </a:r>
          </a:p>
        </p:txBody>
      </p:sp>
      <p:sp>
        <p:nvSpPr>
          <p:cNvPr id="21" name="角丸四角形 21"/>
          <p:cNvSpPr/>
          <p:nvPr/>
        </p:nvSpPr>
        <p:spPr>
          <a:xfrm>
            <a:off x="400850" y="2911563"/>
            <a:ext cx="6671355" cy="966103"/>
          </a:xfrm>
          <a:prstGeom prst="roundRect">
            <a:avLst/>
          </a:prstGeom>
          <a:solidFill>
            <a:srgbClr val="855D5D">
              <a:lumMod val="20000"/>
              <a:lumOff val="80000"/>
            </a:srgbClr>
          </a:solidFill>
          <a:ln w="19050" cap="flat" cmpd="sng" algn="ctr">
            <a:solidFill>
              <a:srgbClr val="FFC000"/>
            </a:solidFill>
            <a:prstDash val="solid"/>
          </a:ln>
          <a:effectLst/>
        </p:spPr>
        <p:txBody>
          <a:bodyPr lIns="71977" tIns="35988" rIns="71977" bIns="35988" rtlCol="0" anchor="ctr"/>
          <a:lstStyle/>
          <a:p>
            <a:pPr defTabSz="914104">
              <a:lnSpc>
                <a:spcPts val="2099"/>
              </a:lnSpc>
              <a:defRPr/>
            </a:pPr>
            <a:r>
              <a:rPr kumimoji="0" lang="ja-JP" altLang="en-US" sz="1999"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地球温暖化対策計画</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（温対法第</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lnSpc>
                <a:spcPts val="2099"/>
              </a:lnSpc>
              <a:defRPr/>
            </a:pP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国全体の計画（</a:t>
            </a: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2030</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26</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％削減目標、再エネ省エネなどの個別目標、その達成のための政策をまとめたもの）</a:t>
            </a:r>
            <a:endPar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下矢印 22"/>
          <p:cNvSpPr/>
          <p:nvPr/>
        </p:nvSpPr>
        <p:spPr>
          <a:xfrm>
            <a:off x="1377411" y="3946999"/>
            <a:ext cx="2498520" cy="633767"/>
          </a:xfrm>
          <a:prstGeom prst="downArrow">
            <a:avLst>
              <a:gd name="adj1" fmla="val 64851"/>
              <a:gd name="adj2" fmla="val 50000"/>
            </a:avLst>
          </a:prstGeom>
          <a:solidFill>
            <a:schemeClr val="bg1">
              <a:lumMod val="50000"/>
            </a:schemeClr>
          </a:solidFill>
          <a:ln w="12700" cap="flat" cmpd="sng" algn="ctr">
            <a:noFill/>
            <a:prstDash val="solid"/>
          </a:ln>
          <a:effectLst/>
        </p:spPr>
        <p:txBody>
          <a:bodyPr rtlCol="0" anchor="ctr"/>
          <a:lstStyle/>
          <a:p>
            <a:pPr algn="ctr" defTabSz="914104">
              <a:defRPr/>
            </a:pPr>
            <a:r>
              <a:rPr kumimoji="0" lang="ja-JP" altLang="en-US" sz="199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即して作成</a:t>
            </a:r>
          </a:p>
        </p:txBody>
      </p:sp>
      <p:sp>
        <p:nvSpPr>
          <p:cNvPr id="23" name="角丸四角形 23"/>
          <p:cNvSpPr/>
          <p:nvPr/>
        </p:nvSpPr>
        <p:spPr>
          <a:xfrm>
            <a:off x="7280554" y="4580766"/>
            <a:ext cx="2441612" cy="674379"/>
          </a:xfrm>
          <a:prstGeom prst="roundRect">
            <a:avLst>
              <a:gd name="adj" fmla="val 4303"/>
            </a:avLst>
          </a:prstGeom>
          <a:solidFill>
            <a:srgbClr val="9B2D1F">
              <a:lumMod val="20000"/>
              <a:lumOff val="80000"/>
            </a:srgbClr>
          </a:solidFill>
          <a:ln w="19050" cap="flat" cmpd="sng" algn="ctr">
            <a:solidFill>
              <a:srgbClr val="9B2D1F">
                <a:lumMod val="75000"/>
              </a:srgbClr>
            </a:solidFill>
            <a:prstDash val="solid"/>
          </a:ln>
          <a:effectLst/>
        </p:spPr>
        <p:txBody>
          <a:bodyPr lIns="71977" tIns="35988" rIns="71977" bIns="35988" rtlCol="0" anchor="t"/>
          <a:lstStyle/>
          <a:p>
            <a:pPr defTabSz="914104">
              <a:defRPr/>
            </a:pP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地球温暖化対策計画書制度</a:t>
            </a:r>
          </a:p>
        </p:txBody>
      </p:sp>
      <p:sp>
        <p:nvSpPr>
          <p:cNvPr id="24" name="上下矢印 10"/>
          <p:cNvSpPr/>
          <p:nvPr/>
        </p:nvSpPr>
        <p:spPr>
          <a:xfrm>
            <a:off x="7496134" y="5277502"/>
            <a:ext cx="503895" cy="311051"/>
          </a:xfrm>
          <a:prstGeom prst="upDownArrow">
            <a:avLst>
              <a:gd name="adj1" fmla="val 50000"/>
              <a:gd name="adj2" fmla="val 3326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7280178" y="5571136"/>
            <a:ext cx="2435187" cy="1169551"/>
          </a:xfrm>
          <a:prstGeom prst="rect">
            <a:avLst/>
          </a:prstGeom>
          <a:noFill/>
          <a:ln>
            <a:solidFill>
              <a:schemeClr val="accent1">
                <a:shade val="50000"/>
              </a:schemeClr>
            </a:solidFill>
          </a:ln>
        </p:spPr>
        <p:txBody>
          <a:bodyPr wrap="square" rtlCol="0">
            <a:spAutoFit/>
          </a:bodyPr>
          <a:lstStyle/>
          <a:p>
            <a:pPr defTabSz="914104"/>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自治体の他の施策</a:t>
            </a:r>
            <a:endParaRPr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Ø"/>
            </a:pPr>
            <a:r>
              <a:rPr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まちづくり・地域活性化</a:t>
            </a:r>
            <a:endParaRPr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Ø"/>
            </a:pP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事業活動支援</a:t>
            </a:r>
            <a:endParaRPr kumimoji="0"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Ø"/>
            </a:pPr>
            <a:r>
              <a:rPr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観光産業の活性化</a:t>
            </a:r>
            <a:endParaRPr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Ø"/>
            </a:pP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雇用創出・・・</a:t>
            </a:r>
            <a:endParaRPr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7928042" y="5270644"/>
            <a:ext cx="1794131" cy="307777"/>
          </a:xfrm>
          <a:prstGeom prst="rect">
            <a:avLst/>
          </a:prstGeom>
          <a:noFill/>
        </p:spPr>
        <p:txBody>
          <a:bodyPr wrap="square" rtlCol="0">
            <a:spAutoFit/>
          </a:bodyPr>
          <a:lstStyle/>
          <a:p>
            <a:pPr defTabSz="914104"/>
            <a:r>
              <a:rPr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相乗効果・波及効果</a:t>
            </a:r>
          </a:p>
        </p:txBody>
      </p:sp>
      <p:sp>
        <p:nvSpPr>
          <p:cNvPr id="27" name="上下矢印 36"/>
          <p:cNvSpPr/>
          <p:nvPr/>
        </p:nvSpPr>
        <p:spPr>
          <a:xfrm rot="16200000">
            <a:off x="6831551" y="5624358"/>
            <a:ext cx="503895" cy="432289"/>
          </a:xfrm>
          <a:prstGeom prst="upDownArrow">
            <a:avLst>
              <a:gd name="adj1" fmla="val 50000"/>
              <a:gd name="adj2" fmla="val 30544"/>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3726448" y="3924194"/>
            <a:ext cx="4034871" cy="584775"/>
          </a:xfrm>
          <a:prstGeom prst="rect">
            <a:avLst/>
          </a:prstGeom>
        </p:spPr>
        <p:txBody>
          <a:bodyPr wrap="square">
            <a:spAutoFit/>
          </a:bodyPr>
          <a:lstStyle/>
          <a:p>
            <a:pPr defTabSz="843810"/>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国も、エネルギー特会による予算措置（特会法第</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85</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項）等で支援</a:t>
            </a:r>
          </a:p>
        </p:txBody>
      </p:sp>
      <p:sp>
        <p:nvSpPr>
          <p:cNvPr id="29" name="正方形/長方形 28"/>
          <p:cNvSpPr/>
          <p:nvPr/>
        </p:nvSpPr>
        <p:spPr>
          <a:xfrm>
            <a:off x="4472363" y="5507273"/>
            <a:ext cx="2492990" cy="369204"/>
          </a:xfrm>
          <a:prstGeom prst="rect">
            <a:avLst/>
          </a:prstGeom>
        </p:spPr>
        <p:txBody>
          <a:bodyPr wrap="none">
            <a:spAutoFit/>
          </a:bodyPr>
          <a:lstStyle/>
          <a:p>
            <a:pPr algn="ctr" defTabSz="914104"/>
            <a:r>
              <a:rPr kumimoji="0" lang="ja-JP" altLang="en-US" sz="1799"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計画書制度の根拠条文</a:t>
            </a:r>
          </a:p>
        </p:txBody>
      </p:sp>
      <p:sp>
        <p:nvSpPr>
          <p:cNvPr id="30" name="スライド番号プレースホルダー"/>
          <p:cNvSpPr>
            <a:spLocks noGrp="1"/>
          </p:cNvSpPr>
          <p:nvPr>
            <p:ph type="sldNum" sz="quarter" idx="12"/>
          </p:nvPr>
        </p:nvSpPr>
        <p:spPr>
          <a:xfrm>
            <a:off x="9475854" y="6571326"/>
            <a:ext cx="666630" cy="334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47593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正方形/長方形 150"/>
          <p:cNvSpPr/>
          <p:nvPr/>
        </p:nvSpPr>
        <p:spPr>
          <a:xfrm>
            <a:off x="5873056" y="3168373"/>
            <a:ext cx="3815456" cy="3553907"/>
          </a:xfrm>
          <a:prstGeom prst="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657" indent="-285657" defTabSz="914104">
              <a:buSzPct val="100000"/>
              <a:buFont typeface="Wingdings" panose="05000000000000000000" pitchFamily="2" charset="2"/>
              <a:buChar char="l"/>
            </a:pP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経営戦略・営業戦略自体の低炭素化のコンサルティング支援</a:t>
            </a:r>
            <a:endPar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SzPct val="100000"/>
              <a:buFont typeface="Wingdings" panose="05000000000000000000" pitchFamily="2" charset="2"/>
              <a:buChar char="l"/>
            </a:pPr>
            <a:endPar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SzPct val="100000"/>
              <a:buFont typeface="Wingdings" panose="05000000000000000000" pitchFamily="2" charset="2"/>
              <a:buChar char="l"/>
            </a:pP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再省蓄エネ導入の設計施工</a:t>
            </a:r>
            <a:br>
              <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省エネ診断</a:t>
            </a:r>
            <a:br>
              <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BEMS</a:t>
            </a: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導入支援</a:t>
            </a:r>
            <a:br>
              <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再エネ導入支援</a:t>
            </a:r>
            <a:endPar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l"/>
            </a:pPr>
            <a:endPar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l"/>
            </a:pPr>
            <a:r>
              <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低炭素なエネルギーの供給</a:t>
            </a:r>
            <a:endParaRPr kumimoji="0" lang="en-US" altLang="ja-JP"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l"/>
            </a:pPr>
            <a:endParaRPr kumimoji="0" lang="ja-JP" altLang="en-US" sz="1799"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l"/>
            </a:pPr>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再省蓄エネ機器の製造販売</a:t>
            </a:r>
            <a:endParaRPr kumimoji="0" lang="en-US" altLang="ja-JP"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l"/>
            </a:pPr>
            <a:endParaRPr kumimoji="0" lang="en-US" altLang="ja-JP"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657" indent="-285657" defTabSz="914104">
              <a:buFont typeface="Wingdings" panose="05000000000000000000" pitchFamily="2" charset="2"/>
              <a:buChar char="l"/>
            </a:pPr>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再省蓄エネ取組への投融資</a:t>
            </a:r>
          </a:p>
        </p:txBody>
      </p:sp>
      <p:sp>
        <p:nvSpPr>
          <p:cNvPr id="128" name="テキスト ボックス 127"/>
          <p:cNvSpPr txBox="1"/>
          <p:nvPr/>
        </p:nvSpPr>
        <p:spPr>
          <a:xfrm>
            <a:off x="3531051" y="2237189"/>
            <a:ext cx="990047" cy="399981"/>
          </a:xfrm>
          <a:prstGeom prst="rect">
            <a:avLst/>
          </a:prstGeom>
          <a:solidFill>
            <a:schemeClr val="tx1"/>
          </a:solidFill>
        </p:spPr>
        <p:txBody>
          <a:bodyPr wrap="square" rtlCol="0">
            <a:spAutoFit/>
          </a:bodyPr>
          <a:lstStyle/>
          <a:p>
            <a:pPr algn="ctr" defTabSz="914104"/>
            <a:r>
              <a:rPr kumimoji="0" lang="ja-JP" altLang="en-US" sz="1999"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自治体</a:t>
            </a:r>
          </a:p>
        </p:txBody>
      </p:sp>
      <p:pic>
        <p:nvPicPr>
          <p:cNvPr id="1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0970" y="2186891"/>
            <a:ext cx="796457" cy="9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0" name="グループ化 129"/>
          <p:cNvGrpSpPr>
            <a:grpSpLocks noChangeAspect="1"/>
          </p:cNvGrpSpPr>
          <p:nvPr/>
        </p:nvGrpSpPr>
        <p:grpSpPr>
          <a:xfrm>
            <a:off x="299837" y="4148850"/>
            <a:ext cx="3324079" cy="2502812"/>
            <a:chOff x="771014" y="4202635"/>
            <a:chExt cx="2247421" cy="1748919"/>
          </a:xfrm>
        </p:grpSpPr>
        <p:pic>
          <p:nvPicPr>
            <p:cNvPr id="131" name="図 130"/>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1532914" y="5354080"/>
              <a:ext cx="846626" cy="552372"/>
            </a:xfrm>
            <a:prstGeom prst="rect">
              <a:avLst/>
            </a:prstGeom>
            <a:effectLst>
              <a:glow rad="139700">
                <a:schemeClr val="accent6">
                  <a:satMod val="175000"/>
                  <a:alpha val="40000"/>
                </a:schemeClr>
              </a:glow>
            </a:effectLst>
          </p:spPr>
        </p:pic>
        <p:pic>
          <p:nvPicPr>
            <p:cNvPr id="132" name="Picture 3"/>
            <p:cNvPicPr>
              <a:picLocks noChangeAspect="1" noChangeArrowheads="1"/>
            </p:cNvPicPr>
            <p:nvPr/>
          </p:nvPicPr>
          <p:blipFill>
            <a:blip r:embed="rId4" cstate="print">
              <a:grayscl/>
              <a:extLst>
                <a:ext uri="{28A0092B-C50C-407E-A947-70E740481C1C}">
                  <a14:useLocalDpi xmlns:a14="http://schemas.microsoft.com/office/drawing/2010/main" val="0"/>
                </a:ext>
              </a:extLst>
            </a:blip>
            <a:srcRect/>
            <a:stretch>
              <a:fillRect/>
            </a:stretch>
          </p:blipFill>
          <p:spPr bwMode="auto">
            <a:xfrm>
              <a:off x="2525726" y="5431861"/>
              <a:ext cx="392819" cy="438269"/>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 name="Picture 3"/>
            <p:cNvPicPr>
              <a:picLocks noChangeAspect="1" noChangeArrowheads="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996745" y="5252976"/>
              <a:ext cx="411980" cy="459647"/>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4" name="Picture 3"/>
            <p:cNvPicPr>
              <a:picLocks noChangeAspect="1" noChangeArrowheads="1"/>
            </p:cNvPicPr>
            <p:nvPr/>
          </p:nvPicPr>
          <p:blipFill>
            <a:blip r:embed="rId6"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91500" y="4433760"/>
              <a:ext cx="329939" cy="368114"/>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5" name="Picture 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48971" y="4905599"/>
              <a:ext cx="276243" cy="458730"/>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6"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36100" y="4960194"/>
              <a:ext cx="282335" cy="468847"/>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7" name="Picture 4"/>
            <p:cNvPicPr>
              <a:picLocks noChangeAspect="1" noChangeArrowheads="1"/>
            </p:cNvPicPr>
            <p:nvPr/>
          </p:nvPicPr>
          <p:blipFill>
            <a:blip r:embed="rId9"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957079" y="4244109"/>
              <a:ext cx="336304" cy="558469"/>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8" name="Picture 4"/>
            <p:cNvPicPr>
              <a:picLocks noChangeAspect="1" noChangeArrowheads="1"/>
            </p:cNvPicPr>
            <p:nvPr/>
          </p:nvPicPr>
          <p:blipFill>
            <a:blip r:embed="rId10"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84343" y="4694144"/>
              <a:ext cx="315477" cy="523883"/>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9" name="Picture 3"/>
            <p:cNvPicPr>
              <a:picLocks noChangeAspect="1" noChangeArrowheads="1"/>
            </p:cNvPicPr>
            <p:nvPr/>
          </p:nvPicPr>
          <p:blipFill>
            <a:blip r:embed="rId11"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94031" y="4929278"/>
              <a:ext cx="290129" cy="323698"/>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0" name="Picture 4"/>
            <p:cNvPicPr>
              <a:picLocks noChangeAspect="1" noChangeArrowheads="1"/>
            </p:cNvPicPr>
            <p:nvPr/>
          </p:nvPicPr>
          <p:blipFill>
            <a:blip r:embed="rId1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344277" y="4695403"/>
              <a:ext cx="351507" cy="583715"/>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1" name="図 140"/>
            <p:cNvPicPr>
              <a:picLocks noChangeAspect="1"/>
            </p:cNvPicPr>
            <p:nvPr/>
          </p:nvPicPr>
          <p:blipFill>
            <a:blip r:embed="rId13"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389240" y="4273963"/>
              <a:ext cx="604372" cy="394316"/>
            </a:xfrm>
            <a:prstGeom prst="rect">
              <a:avLst/>
            </a:prstGeom>
            <a:effectLst>
              <a:glow rad="139700">
                <a:schemeClr val="accent6">
                  <a:satMod val="175000"/>
                  <a:alpha val="40000"/>
                </a:schemeClr>
              </a:glow>
            </a:effectLst>
          </p:spPr>
        </p:pic>
        <p:pic>
          <p:nvPicPr>
            <p:cNvPr id="142" name="Picture 4"/>
            <p:cNvPicPr>
              <a:picLocks noChangeAspect="1" noChangeArrowheads="1"/>
            </p:cNvPicPr>
            <p:nvPr/>
          </p:nvPicPr>
          <p:blipFill>
            <a:blip r:embed="rId7"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014" y="4833713"/>
              <a:ext cx="276243" cy="458730"/>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 name="Picture 3"/>
            <p:cNvPicPr>
              <a:picLocks noChangeAspect="1" noChangeArrowheads="1"/>
            </p:cNvPicPr>
            <p:nvPr/>
          </p:nvPicPr>
          <p:blipFill>
            <a:blip r:embed="rId6" cstate="print">
              <a:duotone>
                <a:prstClr val="black"/>
                <a:srgbClr val="BA087A">
                  <a:tint val="45000"/>
                  <a:satMod val="400000"/>
                </a:srgbClr>
              </a:duotone>
              <a:extLst>
                <a:ext uri="{28A0092B-C50C-407E-A947-70E740481C1C}">
                  <a14:useLocalDpi xmlns:a14="http://schemas.microsoft.com/office/drawing/2010/main" val="0"/>
                </a:ext>
              </a:extLst>
            </a:blip>
            <a:srcRect/>
            <a:stretch>
              <a:fillRect/>
            </a:stretch>
          </p:blipFill>
          <p:spPr bwMode="auto">
            <a:xfrm>
              <a:off x="1584266" y="4202635"/>
              <a:ext cx="329939" cy="368114"/>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4" name="Picture 3"/>
            <p:cNvPicPr>
              <a:picLocks noChangeAspect="1" noChangeArrowheads="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2344278" y="5491907"/>
              <a:ext cx="411980" cy="459647"/>
            </a:xfrm>
            <a:prstGeom prst="rect">
              <a:avLst/>
            </a:prstGeom>
            <a:noFill/>
            <a:ln>
              <a:noFill/>
            </a:ln>
            <a:effectLst>
              <a:glow rad="1397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5" name="テキスト ボックス 144"/>
          <p:cNvSpPr txBox="1"/>
          <p:nvPr/>
        </p:nvSpPr>
        <p:spPr>
          <a:xfrm>
            <a:off x="200900" y="847952"/>
            <a:ext cx="9359139" cy="13229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789" indent="-342789" defTabSz="914104">
              <a:buFont typeface="Wingdings" pitchFamily="2" charset="2"/>
              <a:buChar char="l"/>
            </a:pP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計画書制度の対象企業にとって</a:t>
            </a:r>
            <a:endParaRPr kumimoji="0" lang="en-US" altLang="ja-JP"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542749" indent="-276136" defTabSz="914104"/>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→省エネ診断や再エネ・蓄エネ設備の導入等で生産性を</a:t>
            </a:r>
            <a:r>
              <a:rPr kumimoji="0" lang="ja-JP" altLang="en-US"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高めるチャンス</a:t>
            </a:r>
            <a:endParaRPr kumimoji="0" lang="en-US" altLang="ja-JP"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42789" indent="-342789" defTabSz="914104">
              <a:buFont typeface="Wingdings" pitchFamily="2" charset="2"/>
              <a:buChar char="l"/>
            </a:pP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再省蓄エネサービス提供企業にとって</a:t>
            </a:r>
            <a:endParaRPr kumimoji="0" lang="en-US" altLang="ja-JP"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542749" indent="-276136" defTabSz="914104"/>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→計画書制度の対象企業に、自社の製品・サービスを</a:t>
            </a:r>
            <a:r>
              <a:rPr kumimoji="0" lang="ja-JP" altLang="en-US" sz="1999"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売り込むチャンス</a:t>
            </a:r>
          </a:p>
        </p:txBody>
      </p:sp>
      <p:sp>
        <p:nvSpPr>
          <p:cNvPr id="146" name="正方形/長方形 145"/>
          <p:cNvSpPr/>
          <p:nvPr/>
        </p:nvSpPr>
        <p:spPr>
          <a:xfrm>
            <a:off x="200896" y="140633"/>
            <a:ext cx="9487616" cy="620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r>
              <a:rPr kumimoji="0" lang="ja-JP" altLang="en-US" sz="2399" b="1" kern="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地方自治体の「計画書制度」により、</a:t>
            </a:r>
            <a:r>
              <a:rPr kumimoji="0" lang="en-US" altLang="ja-JP" sz="2399" b="1" kern="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sz="2399" b="1" kern="0" baseline="-2500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2399" b="1" kern="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削減の機運が醸成され、</a:t>
            </a:r>
            <a:br>
              <a:rPr kumimoji="0" lang="en-US" altLang="ja-JP" sz="2399" b="1" kern="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2399" b="1" kern="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企業の</a:t>
            </a:r>
            <a:r>
              <a:rPr kumimoji="0" lang="ja-JP" altLang="en-US" sz="23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再省蓄エネへのニーズが高まることが期待できます。</a:t>
            </a:r>
            <a:endParaRPr kumimoji="0" lang="ja-JP" altLang="en-US" sz="2399" b="1" kern="0" dirty="0">
              <a:ln w="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 name="正方形/長方形 146"/>
          <p:cNvSpPr/>
          <p:nvPr/>
        </p:nvSpPr>
        <p:spPr>
          <a:xfrm>
            <a:off x="239069" y="2709157"/>
            <a:ext cx="3598847" cy="4046887"/>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5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正方形/長方形 147"/>
          <p:cNvSpPr/>
          <p:nvPr/>
        </p:nvSpPr>
        <p:spPr>
          <a:xfrm>
            <a:off x="245716" y="2689753"/>
            <a:ext cx="3590251" cy="4319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999"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計画書制度の対象企業</a:t>
            </a:r>
          </a:p>
        </p:txBody>
      </p:sp>
      <p:sp>
        <p:nvSpPr>
          <p:cNvPr id="149" name="正方形/長方形 148"/>
          <p:cNvSpPr/>
          <p:nvPr/>
        </p:nvSpPr>
        <p:spPr>
          <a:xfrm>
            <a:off x="5904266" y="2730825"/>
            <a:ext cx="3563556" cy="43190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999"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再省蓄エネサービス提供企業</a:t>
            </a:r>
          </a:p>
        </p:txBody>
      </p:sp>
      <p:sp>
        <p:nvSpPr>
          <p:cNvPr id="150" name="正方形/長方形 149"/>
          <p:cNvSpPr/>
          <p:nvPr/>
        </p:nvSpPr>
        <p:spPr>
          <a:xfrm>
            <a:off x="5904271" y="2709159"/>
            <a:ext cx="3598847" cy="4046887"/>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5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2" name="円/楕円 104"/>
          <p:cNvSpPr/>
          <p:nvPr/>
        </p:nvSpPr>
        <p:spPr>
          <a:xfrm>
            <a:off x="9026221" y="3689623"/>
            <a:ext cx="367229" cy="359885"/>
          </a:xfrm>
          <a:prstGeom prst="ellipse">
            <a:avLst/>
          </a:prstGeom>
          <a:solidFill>
            <a:srgbClr val="92D05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知</a:t>
            </a:r>
          </a:p>
        </p:txBody>
      </p:sp>
      <p:sp>
        <p:nvSpPr>
          <p:cNvPr id="153" name="円/楕円 105"/>
          <p:cNvSpPr/>
          <p:nvPr/>
        </p:nvSpPr>
        <p:spPr>
          <a:xfrm>
            <a:off x="9062237" y="5656347"/>
            <a:ext cx="367229" cy="359885"/>
          </a:xfrm>
          <a:prstGeom prst="ellipse">
            <a:avLst/>
          </a:prstGeom>
          <a:solidFill>
            <a:srgbClr val="00B0F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技</a:t>
            </a:r>
          </a:p>
        </p:txBody>
      </p:sp>
      <p:sp>
        <p:nvSpPr>
          <p:cNvPr id="154" name="円/楕円 107"/>
          <p:cNvSpPr/>
          <p:nvPr/>
        </p:nvSpPr>
        <p:spPr>
          <a:xfrm>
            <a:off x="9026223" y="5135833"/>
            <a:ext cx="367229" cy="359885"/>
          </a:xfrm>
          <a:prstGeom prst="ellipse">
            <a:avLst/>
          </a:prstGeom>
          <a:solidFill>
            <a:srgbClr val="00B0F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技</a:t>
            </a:r>
          </a:p>
        </p:txBody>
      </p:sp>
      <p:sp>
        <p:nvSpPr>
          <p:cNvPr id="155" name="円/楕円 108"/>
          <p:cNvSpPr/>
          <p:nvPr/>
        </p:nvSpPr>
        <p:spPr>
          <a:xfrm>
            <a:off x="8123175" y="4313557"/>
            <a:ext cx="367229" cy="359885"/>
          </a:xfrm>
          <a:prstGeom prst="ellipse">
            <a:avLst/>
          </a:prstGeom>
          <a:solidFill>
            <a:srgbClr val="00B0F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技</a:t>
            </a:r>
          </a:p>
        </p:txBody>
      </p:sp>
      <p:sp>
        <p:nvSpPr>
          <p:cNvPr id="156" name="円/楕円 109"/>
          <p:cNvSpPr/>
          <p:nvPr/>
        </p:nvSpPr>
        <p:spPr>
          <a:xfrm>
            <a:off x="9066425" y="6204116"/>
            <a:ext cx="367229" cy="359885"/>
          </a:xfrm>
          <a:prstGeom prst="ellipse">
            <a:avLst/>
          </a:prstGeom>
          <a:solidFill>
            <a:srgbClr val="FFC00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金</a:t>
            </a:r>
          </a:p>
        </p:txBody>
      </p:sp>
      <p:sp>
        <p:nvSpPr>
          <p:cNvPr id="157" name="右矢印 85"/>
          <p:cNvSpPr/>
          <p:nvPr/>
        </p:nvSpPr>
        <p:spPr>
          <a:xfrm rot="10800000">
            <a:off x="4268412" y="5308215"/>
            <a:ext cx="1159675" cy="601359"/>
          </a:xfrm>
          <a:prstGeom prst="righ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5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8" name="テキスト ボックス 157"/>
          <p:cNvSpPr txBox="1"/>
          <p:nvPr/>
        </p:nvSpPr>
        <p:spPr>
          <a:xfrm>
            <a:off x="3925307" y="5916619"/>
            <a:ext cx="2011031" cy="922945"/>
          </a:xfrm>
          <a:prstGeom prst="rect">
            <a:avLst/>
          </a:prstGeom>
          <a:noFill/>
        </p:spPr>
        <p:txBody>
          <a:bodyPr wrap="square" rtlCol="0">
            <a:spAutoFit/>
          </a:bodyPr>
          <a:lstStyle/>
          <a:p>
            <a:pPr defTabSz="914104"/>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サービスの提供</a:t>
            </a:r>
            <a:endParaRPr kumimoji="0" lang="en-US" altLang="ja-JP"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人的資源の流入</a:t>
            </a:r>
            <a:endParaRPr kumimoji="0" lang="en-US" altLang="ja-JP"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環境価値の流入</a:t>
            </a:r>
          </a:p>
        </p:txBody>
      </p:sp>
      <p:sp>
        <p:nvSpPr>
          <p:cNvPr id="159" name="テキスト ボックス 158"/>
          <p:cNvSpPr txBox="1"/>
          <p:nvPr/>
        </p:nvSpPr>
        <p:spPr>
          <a:xfrm>
            <a:off x="3945218" y="4510516"/>
            <a:ext cx="1844363" cy="646074"/>
          </a:xfrm>
          <a:prstGeom prst="rect">
            <a:avLst/>
          </a:prstGeom>
          <a:noFill/>
        </p:spPr>
        <p:txBody>
          <a:bodyPr wrap="square" rtlCol="0">
            <a:spAutoFit/>
          </a:bodyPr>
          <a:lstStyle/>
          <a:p>
            <a:pPr defTabSz="914104"/>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削減計画実行</a:t>
            </a:r>
            <a:endParaRPr kumimoji="0" lang="en-US" altLang="ja-JP"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r>
              <a:rPr kumimoji="0" lang="ja-JP" altLang="en-US" sz="1799" kern="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への</a:t>
            </a:r>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支援要請</a:t>
            </a:r>
            <a:endParaRPr kumimoji="0" lang="en-US" altLang="ja-JP"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右矢印 110"/>
          <p:cNvSpPr/>
          <p:nvPr/>
        </p:nvSpPr>
        <p:spPr>
          <a:xfrm>
            <a:off x="4306778" y="3932901"/>
            <a:ext cx="1191827" cy="534981"/>
          </a:xfrm>
          <a:prstGeom prst="righ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kumimoji="0" lang="ja-JP" altLang="en-US" sz="15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1" name="円/楕円 104"/>
          <p:cNvSpPr/>
          <p:nvPr/>
        </p:nvSpPr>
        <p:spPr>
          <a:xfrm>
            <a:off x="8609564" y="4294936"/>
            <a:ext cx="367229" cy="359885"/>
          </a:xfrm>
          <a:prstGeom prst="ellipse">
            <a:avLst/>
          </a:prstGeom>
          <a:solidFill>
            <a:srgbClr val="92D05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r>
              <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知</a:t>
            </a:r>
          </a:p>
        </p:txBody>
      </p:sp>
      <p:sp>
        <p:nvSpPr>
          <p:cNvPr id="162" name="正方形/長方形 161"/>
          <p:cNvSpPr/>
          <p:nvPr/>
        </p:nvSpPr>
        <p:spPr>
          <a:xfrm>
            <a:off x="202001" y="3122746"/>
            <a:ext cx="3605185" cy="922945"/>
          </a:xfrm>
          <a:prstGeom prst="rect">
            <a:avLst/>
          </a:prstGeom>
        </p:spPr>
        <p:txBody>
          <a:bodyPr wrap="square">
            <a:spAutoFit/>
          </a:bodyPr>
          <a:lstStyle/>
          <a:p>
            <a:pPr marL="179330" indent="-179330" defTabSz="914104">
              <a:buSzPct val="100000"/>
              <a:buFont typeface="Wingdings" panose="05000000000000000000" pitchFamily="2" charset="2"/>
              <a:buChar char="l"/>
            </a:pPr>
            <a:r>
              <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制度に沿って削減計画を立案</a:t>
            </a:r>
            <a:endParaRPr kumimoji="0" lang="en-US" altLang="ja-JP"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9330" indent="-179330" defTabSz="914104">
              <a:buSzPct val="100000"/>
              <a:buFont typeface="Wingdings" panose="05000000000000000000" pitchFamily="2" charset="2"/>
              <a:buChar char="l"/>
            </a:pPr>
            <a:r>
              <a:rPr kumimoji="0" lang="ja-JP" altLang="en-US"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再省蓄エネの具体的取組を実行</a:t>
            </a:r>
            <a:endParaRPr kumimoji="0" lang="en-US" altLang="ja-JP" sz="17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9330" indent="-179330" defTabSz="914104">
              <a:buSzPct val="100000"/>
              <a:buFont typeface="Wingdings" panose="05000000000000000000" pitchFamily="2" charset="2"/>
              <a:buChar char="l"/>
            </a:pPr>
            <a:r>
              <a:rPr kumimoji="0" lang="ja-JP" altLang="en-US" sz="1799"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取組により得られる便益を享受</a:t>
            </a:r>
            <a:endParaRPr kumimoji="0" lang="en-US" altLang="ja-JP" sz="1799"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3" name="正方形/長方形 162"/>
          <p:cNvSpPr/>
          <p:nvPr/>
        </p:nvSpPr>
        <p:spPr>
          <a:xfrm>
            <a:off x="504128" y="4973774"/>
            <a:ext cx="2972045" cy="830710"/>
          </a:xfrm>
          <a:prstGeom prst="rect">
            <a:avLst/>
          </a:prstGeom>
          <a:noFill/>
        </p:spPr>
        <p:txBody>
          <a:bodyPr wrap="square" lIns="91411" tIns="45705" rIns="91411" bIns="45705">
            <a:spAutoFit/>
          </a:bodyPr>
          <a:lstStyle/>
          <a:p>
            <a:pPr algn="ctr" defTabSz="914104"/>
            <a:r>
              <a:rPr kumimoji="0" lang="en-US" altLang="ja-JP" sz="2399" b="1" u="sng" kern="0" dirty="0">
                <a:ln w="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sz="2399" b="1" u="sng" kern="0" baseline="-25000" dirty="0">
                <a:ln w="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2399" b="1" u="sng" kern="0" dirty="0">
                <a:ln w="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削減の</a:t>
            </a:r>
            <a:endParaRPr kumimoji="0" lang="en-US" altLang="ja-JP" sz="2399" b="1" u="sng" kern="0" dirty="0">
              <a:ln w="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r>
              <a:rPr kumimoji="0" lang="ja-JP" altLang="en-US" sz="2399" b="1" u="sng" kern="0" dirty="0">
                <a:ln w="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機運の醸成</a:t>
            </a:r>
          </a:p>
        </p:txBody>
      </p:sp>
      <p:sp>
        <p:nvSpPr>
          <p:cNvPr id="164" name="左右矢印 55"/>
          <p:cNvSpPr/>
          <p:nvPr/>
        </p:nvSpPr>
        <p:spPr>
          <a:xfrm rot="19158764">
            <a:off x="3755619" y="2786291"/>
            <a:ext cx="743920" cy="4301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5" name="左右矢印 57"/>
          <p:cNvSpPr/>
          <p:nvPr/>
        </p:nvSpPr>
        <p:spPr>
          <a:xfrm rot="2776116">
            <a:off x="5264816" y="2781715"/>
            <a:ext cx="743920" cy="4301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endParaRPr lang="ja-JP" altLang="en-US" sz="1799"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233805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750</Words>
  <Application>Microsoft Office PowerPoint</Application>
  <PresentationFormat>A4 210 x 297 mm</PresentationFormat>
  <Paragraphs>139</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Ｐゴシック</vt:lpstr>
      <vt:lpstr>メイリオ</vt:lpstr>
      <vt:lpstr>游ゴシック</vt:lpstr>
      <vt:lpstr>游ゴシック Light</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2018-04-13T07:07:35Z</dcterms:created>
  <dcterms:modified xsi:type="dcterms:W3CDTF">2018-05-15T02:28:19Z</dcterms:modified>
</cp:coreProperties>
</file>