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58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B6BF25-D429-4F14-A076-75BF8E772734}" type="datetimeFigureOut">
              <a:rPr kumimoji="1" lang="ja-JP" altLang="en-US" smtClean="0"/>
              <a:t>2018/5/15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4E38A6-2083-4A26-A7F6-50CE6120A979}" type="slidenum">
              <a:rPr kumimoji="1" lang="ja-JP" altLang="en-US" smtClean="0"/>
              <a:t>‹#›</a:t>
            </a:fld>
            <a:endParaRPr kumimoji="1" lang="ja-JP" altLang="en-US"/>
          </a:p>
        </p:txBody>
      </p:sp>
    </p:spTree>
    <p:extLst>
      <p:ext uri="{BB962C8B-B14F-4D97-AF65-F5344CB8AC3E}">
        <p14:creationId xmlns:p14="http://schemas.microsoft.com/office/powerpoint/2010/main" val="27795945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98475" y="828675"/>
            <a:ext cx="5976938" cy="41386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1pPr>
            <a:lvl2pPr marL="768833" indent="-295705"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2pPr>
            <a:lvl3pPr marL="1182822" indent="-236564"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3pPr>
            <a:lvl4pPr marL="1655949" indent="-236564"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4pPr>
            <a:lvl5pPr marL="2129078" indent="-236564"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5pPr>
            <a:lvl6pPr marL="2602207" indent="-236564"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6pPr>
            <a:lvl7pPr marL="3075334" indent="-236564"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7pPr>
            <a:lvl8pPr marL="3548463" indent="-236564"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8pPr>
            <a:lvl9pPr marL="4021591" indent="-236564"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9pPr>
          </a:lstStyle>
          <a:p>
            <a:pPr defTabSz="946329" eaLnBrk="1" hangingPunct="1">
              <a:spcBef>
                <a:spcPct val="0"/>
              </a:spcBef>
              <a:defRPr/>
            </a:pPr>
            <a:fld id="{763713DB-C849-48CA-B896-D964230A8206}" type="slidenum">
              <a:rPr lang="ja-JP" altLang="en-US" kern="0">
                <a:solidFill>
                  <a:srgbClr val="000000"/>
                </a:solidFill>
                <a:latin typeface="Cambria" panose="02040503050406030204" pitchFamily="18" charset="0"/>
                <a:ea typeface="メイリオ" panose="020B0604030504040204" pitchFamily="50" charset="-128"/>
              </a:rPr>
              <a:pPr defTabSz="946329" eaLnBrk="1" hangingPunct="1">
                <a:spcBef>
                  <a:spcPct val="0"/>
                </a:spcBef>
                <a:defRPr/>
              </a:pPr>
              <a:t>1</a:t>
            </a:fld>
            <a:endParaRPr lang="ja-JP" altLang="en-US" kern="0">
              <a:solidFill>
                <a:srgbClr val="000000"/>
              </a:solidFill>
              <a:latin typeface="Cambria" panose="02040503050406030204" pitchFamily="18" charset="0"/>
              <a:ea typeface="メイリオ" panose="020B0604030504040204" pitchFamily="50" charset="-128"/>
            </a:endParaRPr>
          </a:p>
        </p:txBody>
      </p:sp>
    </p:spTree>
    <p:extLst>
      <p:ext uri="{BB962C8B-B14F-4D97-AF65-F5344CB8AC3E}">
        <p14:creationId xmlns:p14="http://schemas.microsoft.com/office/powerpoint/2010/main" val="3869702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98475" y="828675"/>
            <a:ext cx="5976938" cy="41386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1pPr>
            <a:lvl2pPr marL="768833" indent="-295705"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2pPr>
            <a:lvl3pPr marL="1182822" indent="-236564"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3pPr>
            <a:lvl4pPr marL="1655949" indent="-236564"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4pPr>
            <a:lvl5pPr marL="2129078" indent="-236564"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5pPr>
            <a:lvl6pPr marL="2602207" indent="-236564"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6pPr>
            <a:lvl7pPr marL="3075334" indent="-236564"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7pPr>
            <a:lvl8pPr marL="3548463" indent="-236564"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8pPr>
            <a:lvl9pPr marL="4021591" indent="-236564"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9pPr>
          </a:lstStyle>
          <a:p>
            <a:pPr defTabSz="946257" eaLnBrk="1" fontAlgn="base" hangingPunct="1">
              <a:spcBef>
                <a:spcPct val="0"/>
              </a:spcBef>
              <a:spcAft>
                <a:spcPct val="0"/>
              </a:spcAft>
              <a:defRPr/>
            </a:pPr>
            <a:fld id="{763713DB-C849-48CA-B896-D964230A8206}" type="slidenum">
              <a:rPr lang="ja-JP" altLang="en-US" kern="0">
                <a:solidFill>
                  <a:srgbClr val="000000"/>
                </a:solidFill>
                <a:latin typeface="Cambria" panose="02040503050406030204" pitchFamily="18" charset="0"/>
                <a:ea typeface="メイリオ" panose="020B0604030504040204" pitchFamily="50" charset="-128"/>
              </a:rPr>
              <a:pPr defTabSz="946257" eaLnBrk="1" fontAlgn="base" hangingPunct="1">
                <a:spcBef>
                  <a:spcPct val="0"/>
                </a:spcBef>
                <a:spcAft>
                  <a:spcPct val="0"/>
                </a:spcAft>
                <a:defRPr/>
              </a:pPr>
              <a:t>2</a:t>
            </a:fld>
            <a:endParaRPr lang="ja-JP" altLang="en-US" kern="0">
              <a:solidFill>
                <a:srgbClr val="000000"/>
              </a:solidFill>
              <a:latin typeface="Cambria" panose="02040503050406030204" pitchFamily="18" charset="0"/>
              <a:ea typeface="メイリオ" panose="020B0604030504040204" pitchFamily="50" charset="-128"/>
            </a:endParaRPr>
          </a:p>
        </p:txBody>
      </p:sp>
    </p:spTree>
    <p:extLst>
      <p:ext uri="{BB962C8B-B14F-4D97-AF65-F5344CB8AC3E}">
        <p14:creationId xmlns:p14="http://schemas.microsoft.com/office/powerpoint/2010/main" val="2170851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p:cNvSpPr>
            <a:spLocks noGrp="1" noRot="1" noChangeAspect="1" noTextEdit="1"/>
          </p:cNvSpPr>
          <p:nvPr>
            <p:ph type="sldImg"/>
          </p:nvPr>
        </p:nvSpPr>
        <p:spPr bwMode="auto">
          <a:xfrm>
            <a:off x="508000" y="830263"/>
            <a:ext cx="6029325" cy="41751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2150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300">
                <a:solidFill>
                  <a:schemeClr val="tx1"/>
                </a:solidFill>
                <a:latin typeface="Calibri" pitchFamily="34" charset="0"/>
                <a:ea typeface="ＭＳ Ｐゴシック" pitchFamily="50" charset="-128"/>
              </a:defRPr>
            </a:lvl1pPr>
            <a:lvl2pPr marL="775581" indent="-298300" eaLnBrk="0" hangingPunct="0">
              <a:spcBef>
                <a:spcPct val="30000"/>
              </a:spcBef>
              <a:defRPr kumimoji="1" sz="1300">
                <a:solidFill>
                  <a:schemeClr val="tx1"/>
                </a:solidFill>
                <a:latin typeface="Calibri" pitchFamily="34" charset="0"/>
                <a:ea typeface="ＭＳ Ｐゴシック" pitchFamily="50" charset="-128"/>
              </a:defRPr>
            </a:lvl2pPr>
            <a:lvl3pPr marL="1193201" indent="-238641" eaLnBrk="0" hangingPunct="0">
              <a:spcBef>
                <a:spcPct val="30000"/>
              </a:spcBef>
              <a:defRPr kumimoji="1" sz="1300">
                <a:solidFill>
                  <a:schemeClr val="tx1"/>
                </a:solidFill>
                <a:latin typeface="Calibri" pitchFamily="34" charset="0"/>
                <a:ea typeface="ＭＳ Ｐゴシック" pitchFamily="50" charset="-128"/>
              </a:defRPr>
            </a:lvl3pPr>
            <a:lvl4pPr marL="1670482" indent="-238641" eaLnBrk="0" hangingPunct="0">
              <a:spcBef>
                <a:spcPct val="30000"/>
              </a:spcBef>
              <a:defRPr kumimoji="1" sz="1300">
                <a:solidFill>
                  <a:schemeClr val="tx1"/>
                </a:solidFill>
                <a:latin typeface="Calibri" pitchFamily="34" charset="0"/>
                <a:ea typeface="ＭＳ Ｐゴシック" pitchFamily="50" charset="-128"/>
              </a:defRPr>
            </a:lvl4pPr>
            <a:lvl5pPr marL="2147763" indent="-238641" eaLnBrk="0" hangingPunct="0">
              <a:spcBef>
                <a:spcPct val="30000"/>
              </a:spcBef>
              <a:defRPr kumimoji="1" sz="1300">
                <a:solidFill>
                  <a:schemeClr val="tx1"/>
                </a:solidFill>
                <a:latin typeface="Calibri" pitchFamily="34" charset="0"/>
                <a:ea typeface="ＭＳ Ｐゴシック" pitchFamily="50" charset="-128"/>
              </a:defRPr>
            </a:lvl5pPr>
            <a:lvl6pPr marL="2625044" indent="-238641" eaLnBrk="0" fontAlgn="base" hangingPunct="0">
              <a:spcBef>
                <a:spcPct val="30000"/>
              </a:spcBef>
              <a:spcAft>
                <a:spcPct val="0"/>
              </a:spcAft>
              <a:defRPr kumimoji="1" sz="1300">
                <a:solidFill>
                  <a:schemeClr val="tx1"/>
                </a:solidFill>
                <a:latin typeface="Calibri" pitchFamily="34" charset="0"/>
                <a:ea typeface="ＭＳ Ｐゴシック" pitchFamily="50" charset="-128"/>
              </a:defRPr>
            </a:lvl6pPr>
            <a:lvl7pPr marL="3102324" indent="-238641" eaLnBrk="0" fontAlgn="base" hangingPunct="0">
              <a:spcBef>
                <a:spcPct val="30000"/>
              </a:spcBef>
              <a:spcAft>
                <a:spcPct val="0"/>
              </a:spcAft>
              <a:defRPr kumimoji="1" sz="1300">
                <a:solidFill>
                  <a:schemeClr val="tx1"/>
                </a:solidFill>
                <a:latin typeface="Calibri" pitchFamily="34" charset="0"/>
                <a:ea typeface="ＭＳ Ｐゴシック" pitchFamily="50" charset="-128"/>
              </a:defRPr>
            </a:lvl7pPr>
            <a:lvl8pPr marL="3579605" indent="-238641" eaLnBrk="0" fontAlgn="base" hangingPunct="0">
              <a:spcBef>
                <a:spcPct val="30000"/>
              </a:spcBef>
              <a:spcAft>
                <a:spcPct val="0"/>
              </a:spcAft>
              <a:defRPr kumimoji="1" sz="1300">
                <a:solidFill>
                  <a:schemeClr val="tx1"/>
                </a:solidFill>
                <a:latin typeface="Calibri" pitchFamily="34" charset="0"/>
                <a:ea typeface="ＭＳ Ｐゴシック" pitchFamily="50" charset="-128"/>
              </a:defRPr>
            </a:lvl8pPr>
            <a:lvl9pPr marL="4056886" indent="-238641" eaLnBrk="0" fontAlgn="base" hangingPunct="0">
              <a:spcBef>
                <a:spcPct val="30000"/>
              </a:spcBef>
              <a:spcAft>
                <a:spcPct val="0"/>
              </a:spcAft>
              <a:defRPr kumimoji="1" sz="1300">
                <a:solidFill>
                  <a:schemeClr val="tx1"/>
                </a:solidFill>
                <a:latin typeface="Calibri" pitchFamily="34" charset="0"/>
                <a:ea typeface="ＭＳ Ｐゴシック" pitchFamily="50" charset="-128"/>
              </a:defRPr>
            </a:lvl9pPr>
          </a:lstStyle>
          <a:p>
            <a:pPr defTabSz="954562" eaLnBrk="1" hangingPunct="1">
              <a:spcBef>
                <a:spcPct val="0"/>
              </a:spcBef>
              <a:defRPr/>
            </a:pPr>
            <a:fld id="{B346ABE0-8910-4C9D-B372-2E71DA798B53}" type="slidenum">
              <a:rPr lang="ja-JP" altLang="en-US">
                <a:solidFill>
                  <a:srgbClr val="000000"/>
                </a:solidFill>
              </a:rPr>
              <a:pPr defTabSz="954562" eaLnBrk="1" hangingPunct="1">
                <a:spcBef>
                  <a:spcPct val="0"/>
                </a:spcBef>
                <a:defRPr/>
              </a:pPr>
              <a:t>3</a:t>
            </a:fld>
            <a:endParaRPr lang="ja-JP" altLang="en-US" dirty="0">
              <a:solidFill>
                <a:srgbClr val="000000"/>
              </a:solidFill>
            </a:endParaRPr>
          </a:p>
        </p:txBody>
      </p:sp>
    </p:spTree>
    <p:extLst>
      <p:ext uri="{BB962C8B-B14F-4D97-AF65-F5344CB8AC3E}">
        <p14:creationId xmlns:p14="http://schemas.microsoft.com/office/powerpoint/2010/main" val="148945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p:cNvSpPr>
            <a:spLocks noGrp="1" noRot="1" noChangeAspect="1" noTextEdit="1"/>
          </p:cNvSpPr>
          <p:nvPr>
            <p:ph type="sldImg"/>
          </p:nvPr>
        </p:nvSpPr>
        <p:spPr bwMode="auto">
          <a:xfrm>
            <a:off x="508000" y="830263"/>
            <a:ext cx="6029325" cy="41751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2150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300">
                <a:solidFill>
                  <a:schemeClr val="tx1"/>
                </a:solidFill>
                <a:latin typeface="Calibri" pitchFamily="34" charset="0"/>
                <a:ea typeface="ＭＳ Ｐゴシック" pitchFamily="50" charset="-128"/>
              </a:defRPr>
            </a:lvl1pPr>
            <a:lvl2pPr marL="775581" indent="-298300" eaLnBrk="0" hangingPunct="0">
              <a:spcBef>
                <a:spcPct val="30000"/>
              </a:spcBef>
              <a:defRPr kumimoji="1" sz="1300">
                <a:solidFill>
                  <a:schemeClr val="tx1"/>
                </a:solidFill>
                <a:latin typeface="Calibri" pitchFamily="34" charset="0"/>
                <a:ea typeface="ＭＳ Ｐゴシック" pitchFamily="50" charset="-128"/>
              </a:defRPr>
            </a:lvl2pPr>
            <a:lvl3pPr marL="1193201" indent="-238641" eaLnBrk="0" hangingPunct="0">
              <a:spcBef>
                <a:spcPct val="30000"/>
              </a:spcBef>
              <a:defRPr kumimoji="1" sz="1300">
                <a:solidFill>
                  <a:schemeClr val="tx1"/>
                </a:solidFill>
                <a:latin typeface="Calibri" pitchFamily="34" charset="0"/>
                <a:ea typeface="ＭＳ Ｐゴシック" pitchFamily="50" charset="-128"/>
              </a:defRPr>
            </a:lvl3pPr>
            <a:lvl4pPr marL="1670482" indent="-238641" eaLnBrk="0" hangingPunct="0">
              <a:spcBef>
                <a:spcPct val="30000"/>
              </a:spcBef>
              <a:defRPr kumimoji="1" sz="1300">
                <a:solidFill>
                  <a:schemeClr val="tx1"/>
                </a:solidFill>
                <a:latin typeface="Calibri" pitchFamily="34" charset="0"/>
                <a:ea typeface="ＭＳ Ｐゴシック" pitchFamily="50" charset="-128"/>
              </a:defRPr>
            </a:lvl4pPr>
            <a:lvl5pPr marL="2147763" indent="-238641" eaLnBrk="0" hangingPunct="0">
              <a:spcBef>
                <a:spcPct val="30000"/>
              </a:spcBef>
              <a:defRPr kumimoji="1" sz="1300">
                <a:solidFill>
                  <a:schemeClr val="tx1"/>
                </a:solidFill>
                <a:latin typeface="Calibri" pitchFamily="34" charset="0"/>
                <a:ea typeface="ＭＳ Ｐゴシック" pitchFamily="50" charset="-128"/>
              </a:defRPr>
            </a:lvl5pPr>
            <a:lvl6pPr marL="2625044" indent="-238641" eaLnBrk="0" fontAlgn="base" hangingPunct="0">
              <a:spcBef>
                <a:spcPct val="30000"/>
              </a:spcBef>
              <a:spcAft>
                <a:spcPct val="0"/>
              </a:spcAft>
              <a:defRPr kumimoji="1" sz="1300">
                <a:solidFill>
                  <a:schemeClr val="tx1"/>
                </a:solidFill>
                <a:latin typeface="Calibri" pitchFamily="34" charset="0"/>
                <a:ea typeface="ＭＳ Ｐゴシック" pitchFamily="50" charset="-128"/>
              </a:defRPr>
            </a:lvl6pPr>
            <a:lvl7pPr marL="3102324" indent="-238641" eaLnBrk="0" fontAlgn="base" hangingPunct="0">
              <a:spcBef>
                <a:spcPct val="30000"/>
              </a:spcBef>
              <a:spcAft>
                <a:spcPct val="0"/>
              </a:spcAft>
              <a:defRPr kumimoji="1" sz="1300">
                <a:solidFill>
                  <a:schemeClr val="tx1"/>
                </a:solidFill>
                <a:latin typeface="Calibri" pitchFamily="34" charset="0"/>
                <a:ea typeface="ＭＳ Ｐゴシック" pitchFamily="50" charset="-128"/>
              </a:defRPr>
            </a:lvl7pPr>
            <a:lvl8pPr marL="3579605" indent="-238641" eaLnBrk="0" fontAlgn="base" hangingPunct="0">
              <a:spcBef>
                <a:spcPct val="30000"/>
              </a:spcBef>
              <a:spcAft>
                <a:spcPct val="0"/>
              </a:spcAft>
              <a:defRPr kumimoji="1" sz="1300">
                <a:solidFill>
                  <a:schemeClr val="tx1"/>
                </a:solidFill>
                <a:latin typeface="Calibri" pitchFamily="34" charset="0"/>
                <a:ea typeface="ＭＳ Ｐゴシック" pitchFamily="50" charset="-128"/>
              </a:defRPr>
            </a:lvl8pPr>
            <a:lvl9pPr marL="4056886" indent="-238641" eaLnBrk="0" fontAlgn="base" hangingPunct="0">
              <a:spcBef>
                <a:spcPct val="30000"/>
              </a:spcBef>
              <a:spcAft>
                <a:spcPct val="0"/>
              </a:spcAft>
              <a:defRPr kumimoji="1" sz="1300">
                <a:solidFill>
                  <a:schemeClr val="tx1"/>
                </a:solidFill>
                <a:latin typeface="Calibri" pitchFamily="34" charset="0"/>
                <a:ea typeface="ＭＳ Ｐゴシック" pitchFamily="50" charset="-128"/>
              </a:defRPr>
            </a:lvl9pPr>
          </a:lstStyle>
          <a:p>
            <a:pPr defTabSz="954562" eaLnBrk="1" hangingPunct="1">
              <a:spcBef>
                <a:spcPct val="0"/>
              </a:spcBef>
              <a:defRPr/>
            </a:pPr>
            <a:fld id="{B346ABE0-8910-4C9D-B372-2E71DA798B53}" type="slidenum">
              <a:rPr lang="ja-JP" altLang="en-US">
                <a:solidFill>
                  <a:srgbClr val="000000"/>
                </a:solidFill>
              </a:rPr>
              <a:pPr defTabSz="954562" eaLnBrk="1" hangingPunct="1">
                <a:spcBef>
                  <a:spcPct val="0"/>
                </a:spcBef>
                <a:defRPr/>
              </a:pPr>
              <a:t>4</a:t>
            </a:fld>
            <a:endParaRPr lang="ja-JP" altLang="en-US" dirty="0">
              <a:solidFill>
                <a:srgbClr val="000000"/>
              </a:solidFill>
            </a:endParaRPr>
          </a:p>
        </p:txBody>
      </p:sp>
    </p:spTree>
    <p:extLst>
      <p:ext uri="{BB962C8B-B14F-4D97-AF65-F5344CB8AC3E}">
        <p14:creationId xmlns:p14="http://schemas.microsoft.com/office/powerpoint/2010/main" val="993850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F23DCE7-5FD1-471B-B324-9ED54C9B0B3C}"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B246427-634B-49B1-97E0-307B4641CA34}" type="slidenum">
              <a:rPr kumimoji="1" lang="ja-JP" altLang="en-US" smtClean="0"/>
              <a:t>‹#›</a:t>
            </a:fld>
            <a:endParaRPr kumimoji="1" lang="ja-JP" altLang="en-US"/>
          </a:p>
        </p:txBody>
      </p:sp>
    </p:spTree>
    <p:extLst>
      <p:ext uri="{BB962C8B-B14F-4D97-AF65-F5344CB8AC3E}">
        <p14:creationId xmlns:p14="http://schemas.microsoft.com/office/powerpoint/2010/main" val="3110312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F23DCE7-5FD1-471B-B324-9ED54C9B0B3C}"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B246427-634B-49B1-97E0-307B4641CA34}" type="slidenum">
              <a:rPr kumimoji="1" lang="ja-JP" altLang="en-US" smtClean="0"/>
              <a:t>‹#›</a:t>
            </a:fld>
            <a:endParaRPr kumimoji="1" lang="ja-JP" altLang="en-US"/>
          </a:p>
        </p:txBody>
      </p:sp>
    </p:spTree>
    <p:extLst>
      <p:ext uri="{BB962C8B-B14F-4D97-AF65-F5344CB8AC3E}">
        <p14:creationId xmlns:p14="http://schemas.microsoft.com/office/powerpoint/2010/main" val="3615909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F23DCE7-5FD1-471B-B324-9ED54C9B0B3C}"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B246427-634B-49B1-97E0-307B4641CA34}" type="slidenum">
              <a:rPr kumimoji="1" lang="ja-JP" altLang="en-US" smtClean="0"/>
              <a:t>‹#›</a:t>
            </a:fld>
            <a:endParaRPr kumimoji="1" lang="ja-JP" altLang="en-US"/>
          </a:p>
        </p:txBody>
      </p:sp>
    </p:spTree>
    <p:extLst>
      <p:ext uri="{BB962C8B-B14F-4D97-AF65-F5344CB8AC3E}">
        <p14:creationId xmlns:p14="http://schemas.microsoft.com/office/powerpoint/2010/main" val="2233495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F23DCE7-5FD1-471B-B324-9ED54C9B0B3C}"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B246427-634B-49B1-97E0-307B4641CA34}" type="slidenum">
              <a:rPr kumimoji="1" lang="ja-JP" altLang="en-US" smtClean="0"/>
              <a:t>‹#›</a:t>
            </a:fld>
            <a:endParaRPr kumimoji="1" lang="ja-JP" altLang="en-US"/>
          </a:p>
        </p:txBody>
      </p:sp>
    </p:spTree>
    <p:extLst>
      <p:ext uri="{BB962C8B-B14F-4D97-AF65-F5344CB8AC3E}">
        <p14:creationId xmlns:p14="http://schemas.microsoft.com/office/powerpoint/2010/main" val="2989332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F23DCE7-5FD1-471B-B324-9ED54C9B0B3C}"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B246427-634B-49B1-97E0-307B4641CA34}" type="slidenum">
              <a:rPr kumimoji="1" lang="ja-JP" altLang="en-US" smtClean="0"/>
              <a:t>‹#›</a:t>
            </a:fld>
            <a:endParaRPr kumimoji="1" lang="ja-JP" altLang="en-US"/>
          </a:p>
        </p:txBody>
      </p:sp>
    </p:spTree>
    <p:extLst>
      <p:ext uri="{BB962C8B-B14F-4D97-AF65-F5344CB8AC3E}">
        <p14:creationId xmlns:p14="http://schemas.microsoft.com/office/powerpoint/2010/main" val="2525346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F23DCE7-5FD1-471B-B324-9ED54C9B0B3C}"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B246427-634B-49B1-97E0-307B4641CA34}" type="slidenum">
              <a:rPr kumimoji="1" lang="ja-JP" altLang="en-US" smtClean="0"/>
              <a:t>‹#›</a:t>
            </a:fld>
            <a:endParaRPr kumimoji="1" lang="ja-JP" altLang="en-US"/>
          </a:p>
        </p:txBody>
      </p:sp>
    </p:spTree>
    <p:extLst>
      <p:ext uri="{BB962C8B-B14F-4D97-AF65-F5344CB8AC3E}">
        <p14:creationId xmlns:p14="http://schemas.microsoft.com/office/powerpoint/2010/main" val="1815442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F23DCE7-5FD1-471B-B324-9ED54C9B0B3C}" type="datetimeFigureOut">
              <a:rPr kumimoji="1" lang="ja-JP" altLang="en-US" smtClean="0"/>
              <a:t>2018/5/15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B246427-634B-49B1-97E0-307B4641CA34}" type="slidenum">
              <a:rPr kumimoji="1" lang="ja-JP" altLang="en-US" smtClean="0"/>
              <a:t>‹#›</a:t>
            </a:fld>
            <a:endParaRPr kumimoji="1" lang="ja-JP" altLang="en-US"/>
          </a:p>
        </p:txBody>
      </p:sp>
    </p:spTree>
    <p:extLst>
      <p:ext uri="{BB962C8B-B14F-4D97-AF65-F5344CB8AC3E}">
        <p14:creationId xmlns:p14="http://schemas.microsoft.com/office/powerpoint/2010/main" val="4241504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F23DCE7-5FD1-471B-B324-9ED54C9B0B3C}" type="datetimeFigureOut">
              <a:rPr kumimoji="1" lang="ja-JP" altLang="en-US" smtClean="0"/>
              <a:t>2018/5/15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B246427-634B-49B1-97E0-307B4641CA34}" type="slidenum">
              <a:rPr kumimoji="1" lang="ja-JP" altLang="en-US" smtClean="0"/>
              <a:t>‹#›</a:t>
            </a:fld>
            <a:endParaRPr kumimoji="1" lang="ja-JP" altLang="en-US"/>
          </a:p>
        </p:txBody>
      </p:sp>
    </p:spTree>
    <p:extLst>
      <p:ext uri="{BB962C8B-B14F-4D97-AF65-F5344CB8AC3E}">
        <p14:creationId xmlns:p14="http://schemas.microsoft.com/office/powerpoint/2010/main" val="4155087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F23DCE7-5FD1-471B-B324-9ED54C9B0B3C}" type="datetimeFigureOut">
              <a:rPr kumimoji="1" lang="ja-JP" altLang="en-US" smtClean="0"/>
              <a:t>2018/5/15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B246427-634B-49B1-97E0-307B4641CA34}" type="slidenum">
              <a:rPr kumimoji="1" lang="ja-JP" altLang="en-US" smtClean="0"/>
              <a:t>‹#›</a:t>
            </a:fld>
            <a:endParaRPr kumimoji="1" lang="ja-JP" altLang="en-US"/>
          </a:p>
        </p:txBody>
      </p:sp>
    </p:spTree>
    <p:extLst>
      <p:ext uri="{BB962C8B-B14F-4D97-AF65-F5344CB8AC3E}">
        <p14:creationId xmlns:p14="http://schemas.microsoft.com/office/powerpoint/2010/main" val="2643628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F23DCE7-5FD1-471B-B324-9ED54C9B0B3C}"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B246427-634B-49B1-97E0-307B4641CA34}" type="slidenum">
              <a:rPr kumimoji="1" lang="ja-JP" altLang="en-US" smtClean="0"/>
              <a:t>‹#›</a:t>
            </a:fld>
            <a:endParaRPr kumimoji="1" lang="ja-JP" altLang="en-US"/>
          </a:p>
        </p:txBody>
      </p:sp>
    </p:spTree>
    <p:extLst>
      <p:ext uri="{BB962C8B-B14F-4D97-AF65-F5344CB8AC3E}">
        <p14:creationId xmlns:p14="http://schemas.microsoft.com/office/powerpoint/2010/main" val="1923044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F23DCE7-5FD1-471B-B324-9ED54C9B0B3C}"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B246427-634B-49B1-97E0-307B4641CA34}" type="slidenum">
              <a:rPr kumimoji="1" lang="ja-JP" altLang="en-US" smtClean="0"/>
              <a:t>‹#›</a:t>
            </a:fld>
            <a:endParaRPr kumimoji="1" lang="ja-JP" altLang="en-US"/>
          </a:p>
        </p:txBody>
      </p:sp>
    </p:spTree>
    <p:extLst>
      <p:ext uri="{BB962C8B-B14F-4D97-AF65-F5344CB8AC3E}">
        <p14:creationId xmlns:p14="http://schemas.microsoft.com/office/powerpoint/2010/main" val="3652814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23DCE7-5FD1-471B-B324-9ED54C9B0B3C}" type="datetimeFigureOut">
              <a:rPr kumimoji="1" lang="ja-JP" altLang="en-US" smtClean="0"/>
              <a:t>2018/5/15</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246427-634B-49B1-97E0-307B4641CA34}" type="slidenum">
              <a:rPr kumimoji="1" lang="ja-JP" altLang="en-US" smtClean="0"/>
              <a:t>‹#›</a:t>
            </a:fld>
            <a:endParaRPr kumimoji="1" lang="ja-JP" altLang="en-US"/>
          </a:p>
        </p:txBody>
      </p:sp>
    </p:spTree>
    <p:extLst>
      <p:ext uri="{BB962C8B-B14F-4D97-AF65-F5344CB8AC3E}">
        <p14:creationId xmlns:p14="http://schemas.microsoft.com/office/powerpoint/2010/main" val="649176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3796" name="正方形/長方形 2"/>
          <p:cNvSpPr>
            <a:spLocks noChangeArrowheads="1"/>
          </p:cNvSpPr>
          <p:nvPr/>
        </p:nvSpPr>
        <p:spPr bwMode="auto">
          <a:xfrm>
            <a:off x="56456" y="1263393"/>
            <a:ext cx="6398840" cy="869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defTabSz="779406">
              <a:spcAft>
                <a:spcPts val="256"/>
              </a:spcAft>
              <a:buClr>
                <a:srgbClr val="6F6F6F"/>
              </a:buClr>
              <a:defRPr/>
            </a:pPr>
            <a:r>
              <a:rPr kumimoji="0" lang="ja-JP" altLang="en-US" sz="24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地域における地球温暖化対策の計画の</a:t>
            </a:r>
            <a:endParaRPr kumimoji="0" lang="en-US" altLang="ja-JP" sz="24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779406">
              <a:spcAft>
                <a:spcPts val="256"/>
              </a:spcAft>
              <a:buClr>
                <a:srgbClr val="6F6F6F"/>
              </a:buClr>
              <a:defRPr/>
            </a:pPr>
            <a:r>
              <a:rPr kumimoji="0" lang="ja-JP" altLang="en-US" sz="24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策定率向上と地域の低炭素化を促進</a:t>
            </a:r>
          </a:p>
        </p:txBody>
      </p:sp>
      <p:pic>
        <p:nvPicPr>
          <p:cNvPr id="5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595" y="44625"/>
            <a:ext cx="884744" cy="542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4" name="正方形/長方形 123"/>
          <p:cNvSpPr/>
          <p:nvPr/>
        </p:nvSpPr>
        <p:spPr>
          <a:xfrm>
            <a:off x="234619" y="2024844"/>
            <a:ext cx="9669799" cy="24122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0" hangingPunct="0">
              <a:defRPr/>
            </a:pPr>
            <a:r>
              <a:rPr kumimoji="0" lang="ja-JP" altLang="en-US" sz="20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地球温暖化対策推進法に基づく地域における地球温暖化対策の計画「地方公共団体計画」の策定・強化を促す、</a:t>
            </a:r>
            <a:endParaRPr kumimoji="0" lang="en-US" altLang="ja-JP" sz="20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314" eaLnBrk="0" hangingPunct="0">
              <a:defRPr/>
            </a:pPr>
            <a:r>
              <a:rPr kumimoji="0" lang="ja-JP" altLang="en-US" sz="20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①地方公共団体実行計画等の調査・分析・フィードバック</a:t>
            </a:r>
          </a:p>
          <a:p>
            <a:pPr defTabSz="844314" eaLnBrk="0" hangingPunct="0">
              <a:defRPr/>
            </a:pPr>
            <a:r>
              <a:rPr kumimoji="0" lang="ja-JP" altLang="en-US" sz="20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②地域の温室効果ガスインベントリ構築支援等</a:t>
            </a:r>
          </a:p>
          <a:p>
            <a:pPr defTabSz="844314" eaLnBrk="0" hangingPunct="0">
              <a:defRPr/>
            </a:pPr>
            <a:r>
              <a:rPr kumimoji="0" lang="ja-JP" altLang="en-US" sz="20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③地方公共団体実行計画</a:t>
            </a:r>
            <a:r>
              <a:rPr kumimoji="0" lang="en-US" altLang="ja-JP" sz="20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PDCA</a:t>
            </a:r>
            <a:r>
              <a:rPr kumimoji="0" lang="ja-JP" altLang="en-US" sz="20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強化体制の支援</a:t>
            </a:r>
          </a:p>
          <a:p>
            <a:pPr defTabSz="844314" eaLnBrk="0" hangingPunct="0">
              <a:defRPr/>
            </a:pPr>
            <a:r>
              <a:rPr kumimoji="0" lang="ja-JP" altLang="en-US" sz="20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④地方公共団体実行計画策定・実施マニュアル等の説明会の開催等</a:t>
            </a:r>
          </a:p>
          <a:p>
            <a:pPr defTabSz="844314" eaLnBrk="0" hangingPunct="0">
              <a:defRPr/>
            </a:pPr>
            <a:r>
              <a:rPr kumimoji="0" lang="ja-JP" altLang="en-US" sz="20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⑤人材派遣等による低炭素化事業の案件形成支援</a:t>
            </a:r>
          </a:p>
        </p:txBody>
      </p:sp>
      <p:sp>
        <p:nvSpPr>
          <p:cNvPr id="22" name="角丸四角形 3"/>
          <p:cNvSpPr/>
          <p:nvPr/>
        </p:nvSpPr>
        <p:spPr>
          <a:xfrm>
            <a:off x="200473" y="2090647"/>
            <a:ext cx="9626268" cy="2223048"/>
          </a:xfrm>
          <a:prstGeom prst="roundRect">
            <a:avLst>
              <a:gd name="adj" fmla="val 10505"/>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719705">
              <a:defRPr/>
            </a:pPr>
            <a:endParaRPr kumimoji="0" lang="ja-JP" altLang="en-US" sz="12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6"/>
          <p:cNvSpPr>
            <a:spLocks noChangeArrowheads="1"/>
          </p:cNvSpPr>
          <p:nvPr/>
        </p:nvSpPr>
        <p:spPr bwMode="auto">
          <a:xfrm>
            <a:off x="920558" y="84146"/>
            <a:ext cx="7566815" cy="869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779406" eaLnBrk="1" hangingPunct="1">
              <a:spcBef>
                <a:spcPct val="0"/>
              </a:spcBef>
              <a:spcAft>
                <a:spcPts val="256"/>
              </a:spcAft>
              <a:buClr>
                <a:srgbClr val="6F6F6F"/>
              </a:buClr>
              <a:buNone/>
              <a:defRPr/>
            </a:pPr>
            <a:r>
              <a:rPr lang="ja-JP" altLang="en-US" sz="24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地方公共団体実行計画を核とした地域の</a:t>
            </a:r>
            <a:endParaRPr lang="en-US" altLang="ja-JP" sz="24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779406" eaLnBrk="1" hangingPunct="1">
              <a:spcBef>
                <a:spcPct val="0"/>
              </a:spcBef>
              <a:spcAft>
                <a:spcPts val="256"/>
              </a:spcAft>
              <a:buClr>
                <a:srgbClr val="6F6F6F"/>
              </a:buClr>
              <a:buNone/>
              <a:defRPr/>
            </a:pPr>
            <a:r>
              <a:rPr lang="ja-JP" altLang="en-US" sz="24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低炭素化基盤整備事業</a:t>
            </a:r>
            <a:endParaRPr lang="en-US" altLang="ja-JP" sz="24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89597" y="4365014"/>
            <a:ext cx="4503367" cy="1831527"/>
          </a:xfrm>
          <a:prstGeom prst="rect">
            <a:avLst/>
          </a:prstGeom>
        </p:spPr>
        <p:txBody>
          <a:bodyPr wrap="square">
            <a:spAutoFit/>
          </a:bodyPr>
          <a:lstStyle/>
          <a:p>
            <a:pPr eaLnBrk="0" hangingPunct="0">
              <a:defRPr/>
            </a:pPr>
            <a:r>
              <a:rPr kumimoji="0" lang="ja-JP" altLang="en-US"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●計画策定率の向上目標</a:t>
            </a:r>
            <a:endParaRPr kumimoji="0" lang="en-US" altLang="ja-JP"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defRPr/>
            </a:pPr>
            <a:r>
              <a:rPr kumimoji="0" lang="ja-JP" altLang="en-US" sz="1600" kern="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事務事業編：平成</a:t>
            </a:r>
            <a:r>
              <a:rPr kumimoji="0" lang="en-US" altLang="ja-JP" sz="1600" kern="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32</a:t>
            </a:r>
            <a:r>
              <a:rPr kumimoji="0" lang="ja-JP" altLang="en-US" sz="1600" kern="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年度までに</a:t>
            </a:r>
            <a:r>
              <a:rPr kumimoji="0" lang="en-US" altLang="ja-JP" sz="1600" kern="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80</a:t>
            </a:r>
            <a:r>
              <a:rPr kumimoji="0" lang="ja-JP" altLang="en-US" sz="1600" kern="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en-US" altLang="ja-JP" sz="1600" kern="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defRPr/>
            </a:pPr>
            <a:r>
              <a:rPr kumimoji="0" lang="ja-JP" altLang="en-US" sz="1600" kern="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平成</a:t>
            </a:r>
            <a:r>
              <a:rPr kumimoji="0" lang="en-US" altLang="ja-JP" sz="1600" kern="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42</a:t>
            </a:r>
            <a:r>
              <a:rPr kumimoji="0" lang="ja-JP" altLang="en-US" sz="1600" kern="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年度までに</a:t>
            </a:r>
            <a:r>
              <a:rPr kumimoji="0" lang="en-US" altLang="ja-JP" sz="1600" kern="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100</a:t>
            </a:r>
            <a:r>
              <a:rPr kumimoji="0" lang="ja-JP" altLang="en-US" sz="1600" kern="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en-US" altLang="ja-JP" sz="1600" kern="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defRPr/>
            </a:pPr>
            <a:r>
              <a:rPr kumimoji="0" lang="en-US" altLang="ja-JP" sz="105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ja-JP" sz="105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全ての地方公共団体が策定義務の対象</a:t>
            </a:r>
            <a:endParaRPr kumimoji="0" lang="en-US" altLang="ja-JP" sz="105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defRPr/>
            </a:pPr>
            <a:endParaRPr kumimoji="0" lang="en-US" altLang="ja-JP" sz="1600" kern="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defRPr/>
            </a:pPr>
            <a:r>
              <a:rPr kumimoji="0" lang="ja-JP" altLang="en-US" sz="1600" kern="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区域施策編：平成</a:t>
            </a:r>
            <a:r>
              <a:rPr kumimoji="0" lang="en-US" altLang="ja-JP" sz="1600" kern="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32</a:t>
            </a:r>
            <a:r>
              <a:rPr kumimoji="0" lang="ja-JP" altLang="en-US" sz="1600" kern="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年度までに</a:t>
            </a:r>
            <a:r>
              <a:rPr kumimoji="0" lang="en-US" altLang="ja-JP" sz="1600" kern="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100</a:t>
            </a:r>
            <a:r>
              <a:rPr kumimoji="0" lang="ja-JP" altLang="en-US" sz="1600" kern="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en-US" altLang="ja-JP" sz="1600" kern="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defRPr/>
            </a:pPr>
            <a:r>
              <a:rPr kumimoji="0" lang="en-US" altLang="ja-JP" sz="105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ja-JP" sz="105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都道府県、政令指定都市、中核市、施行時特例市</a:t>
            </a:r>
            <a:r>
              <a:rPr kumimoji="0" lang="en-US" altLang="ja-JP" sz="105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ja-JP" sz="105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が策定義務の対象</a:t>
            </a:r>
            <a:endParaRPr kumimoji="0" lang="en-US" altLang="ja-JP" sz="105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1200" kern="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endParaRPr kumimoji="0" lang="en-US" altLang="ja-JP" sz="1200" kern="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1" name="オブジェクト 10"/>
          <p:cNvGraphicFramePr>
            <a:graphicFrameLocks noChangeAspect="1"/>
          </p:cNvGraphicFramePr>
          <p:nvPr>
            <p:extLst/>
          </p:nvPr>
        </p:nvGraphicFramePr>
        <p:xfrm>
          <a:off x="4700979" y="4629154"/>
          <a:ext cx="4824535" cy="1793003"/>
        </p:xfrm>
        <a:graphic>
          <a:graphicData uri="http://schemas.openxmlformats.org/presentationml/2006/ole">
            <mc:AlternateContent xmlns:mc="http://schemas.openxmlformats.org/markup-compatibility/2006">
              <mc:Choice xmlns:v="urn:schemas-microsoft-com:vml" Requires="v">
                <p:oleObj spid="_x0000_s2050" name="ワークシート" r:id="rId5" imgW="4267200" imgH="1511398" progId="Excel.Sheet.12">
                  <p:embed/>
                </p:oleObj>
              </mc:Choice>
              <mc:Fallback>
                <p:oleObj name="ワークシート" r:id="rId5" imgW="4267200" imgH="1511398" progId="Excel.Sheet.12">
                  <p:embed/>
                  <p:pic>
                    <p:nvPicPr>
                      <p:cNvPr id="11" name="オブジェクト 10"/>
                      <p:cNvPicPr/>
                      <p:nvPr/>
                    </p:nvPicPr>
                    <p:blipFill>
                      <a:blip r:embed="rId6"/>
                      <a:stretch>
                        <a:fillRect/>
                      </a:stretch>
                    </p:blipFill>
                    <p:spPr>
                      <a:xfrm>
                        <a:off x="4700979" y="4629154"/>
                        <a:ext cx="4824535" cy="1793003"/>
                      </a:xfrm>
                      <a:prstGeom prst="rect">
                        <a:avLst/>
                      </a:prstGeom>
                    </p:spPr>
                  </p:pic>
                </p:oleObj>
              </mc:Fallback>
            </mc:AlternateContent>
          </a:graphicData>
        </a:graphic>
      </p:graphicFrame>
      <p:sp>
        <p:nvSpPr>
          <p:cNvPr id="13" name="タイトル 1"/>
          <p:cNvSpPr txBox="1">
            <a:spLocks/>
          </p:cNvSpPr>
          <p:nvPr/>
        </p:nvSpPr>
        <p:spPr bwMode="auto">
          <a:xfrm>
            <a:off x="4268189" y="4288952"/>
            <a:ext cx="5895875" cy="375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None/>
              <a:defRPr/>
            </a:pPr>
            <a:r>
              <a:rPr lang="ja-JP" altLang="en-US"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地方公共団体実行計画の策定率</a:t>
            </a:r>
            <a:r>
              <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(2017</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月調査時点</a:t>
            </a:r>
            <a:r>
              <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速報値）</a:t>
            </a:r>
            <a:endPar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4638096" y="6473474"/>
            <a:ext cx="4752528" cy="246221"/>
          </a:xfrm>
          <a:prstGeom prst="rect">
            <a:avLst/>
          </a:prstGeom>
          <a:noFill/>
        </p:spPr>
        <p:txBody>
          <a:bodyPr wrap="square" rtlCol="0">
            <a:spAutoFit/>
          </a:bodyPr>
          <a:lstStyle/>
          <a:p>
            <a:pPr>
              <a:defRPr/>
            </a:pPr>
            <a:r>
              <a:rPr lang="en-US" altLang="ja-JP" sz="1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数値は今後の精査により変動する可能性がある。</a:t>
            </a:r>
          </a:p>
        </p:txBody>
      </p:sp>
      <p:sp>
        <p:nvSpPr>
          <p:cNvPr id="3" name="角丸四角形 2"/>
          <p:cNvSpPr/>
          <p:nvPr/>
        </p:nvSpPr>
        <p:spPr>
          <a:xfrm>
            <a:off x="200477" y="6157710"/>
            <a:ext cx="4254831" cy="513892"/>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defRPr/>
            </a:pPr>
            <a:r>
              <a:rPr kumimoji="0" lang="ja-JP" altLang="ja-JP" sz="1200" b="1"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今後、計画の策定・改定を予定している団体や、</a:t>
            </a:r>
          </a:p>
          <a:p>
            <a:pPr>
              <a:defRPr/>
            </a:pPr>
            <a:r>
              <a:rPr kumimoji="0" lang="ja-JP" altLang="ja-JP" sz="1200" b="1"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計画に基づく取組を強化する団体を幅広くサポート</a:t>
            </a:r>
            <a:endParaRPr lang="ja-JP" altLang="en-US" sz="1200" b="1"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p:cNvSpPr/>
          <p:nvPr/>
        </p:nvSpPr>
        <p:spPr>
          <a:xfrm>
            <a:off x="920558" y="896542"/>
            <a:ext cx="1816071" cy="339335"/>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施策番号：</a:t>
            </a:r>
            <a:r>
              <a:rPr kumimoji="0" lang="en-US" altLang="ja-JP"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33</a:t>
            </a:r>
            <a:endParaRPr lang="ja-JP" altLang="en-US"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正方形/長方形 6"/>
          <p:cNvSpPr>
            <a:spLocks noChangeArrowheads="1"/>
          </p:cNvSpPr>
          <p:nvPr/>
        </p:nvSpPr>
        <p:spPr bwMode="auto">
          <a:xfrm>
            <a:off x="4974976" y="691244"/>
            <a:ext cx="5378624" cy="1279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779406" eaLnBrk="1" hangingPunct="1">
              <a:lnSpc>
                <a:spcPts val="2000"/>
              </a:lnSpc>
              <a:spcBef>
                <a:spcPct val="0"/>
              </a:spcBef>
              <a:spcAft>
                <a:spcPts val="256"/>
              </a:spcAft>
              <a:buClr>
                <a:srgbClr val="6F6F6F"/>
              </a:buClr>
              <a:buNone/>
              <a:defRPr/>
            </a:pPr>
            <a:r>
              <a:rPr lang="zh-TW"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zh-TW"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r>
              <a:rPr lang="zh-TW"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案</a:t>
            </a:r>
            <a:r>
              <a:rPr lang="en-US" altLang="ja-JP"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5.8</a:t>
            </a:r>
            <a:r>
              <a:rPr lang="ja-JP"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年度予算額</a:t>
            </a:r>
            <a:r>
              <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3.32</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a:t>
            </a:r>
            <a:endPar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779406">
              <a:lnSpc>
                <a:spcPts val="2000"/>
              </a:lnSpc>
              <a:buNone/>
              <a:defRPr/>
            </a:pPr>
            <a:r>
              <a:rPr kumimoji="0" lang="zh-TW"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実施期間：</a:t>
            </a:r>
            <a:r>
              <a:rPr kumimoji="0" lang="ja-JP"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委託 平成</a:t>
            </a:r>
            <a:r>
              <a:rPr kumimoji="0" lang="en-US" altLang="ja-JP"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26</a:t>
            </a:r>
            <a:r>
              <a:rPr kumimoji="0" lang="ja-JP"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年度～平成</a:t>
            </a:r>
            <a:r>
              <a:rPr kumimoji="0" lang="en-US" altLang="ja-JP"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32</a:t>
            </a:r>
            <a:r>
              <a:rPr kumimoji="0" lang="ja-JP"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 </a:t>
            </a:r>
            <a:endParaRPr kumimoji="0" lang="en-US" altLang="ja-JP"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779406">
              <a:lnSpc>
                <a:spcPts val="2000"/>
              </a:lnSpc>
              <a:buNone/>
              <a:defRPr/>
            </a:pPr>
            <a:r>
              <a:rPr kumimoji="0" lang="ja-JP"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補助 平成</a:t>
            </a:r>
            <a:r>
              <a:rPr kumimoji="0" lang="en-US" altLang="ja-JP"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r>
              <a:rPr kumimoji="0" lang="ja-JP"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年度～平成</a:t>
            </a:r>
            <a:r>
              <a:rPr kumimoji="0" lang="en-US" altLang="ja-JP"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34</a:t>
            </a:r>
            <a:r>
              <a:rPr kumimoji="0" lang="ja-JP"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a:t>
            </a:r>
            <a:endParaRPr kumimoji="0" lang="zh-TW"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endParaRPr>
          </a:p>
          <a:p>
            <a:pPr eaLnBrk="1" hangingPunct="1">
              <a:lnSpc>
                <a:spcPts val="2000"/>
              </a:lnSpc>
              <a:spcBef>
                <a:spcPct val="0"/>
              </a:spcBef>
              <a:buNone/>
              <a:defRPr/>
            </a:pPr>
            <a:r>
              <a:rPr lang="ja-JP" altLang="en-US"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担当課：</a:t>
            </a:r>
            <a:r>
              <a:rPr lang="ja-JP" altLang="ja-JP" sz="2000" kern="0" dirty="0">
                <a:latin typeface="メイリオ" panose="020B0604030504040204" pitchFamily="50" charset="-128"/>
                <a:ea typeface="メイリオ" panose="020B0604030504040204" pitchFamily="50" charset="-128"/>
                <a:cs typeface="メイリオ" panose="020B0604030504040204" pitchFamily="50" charset="-128"/>
              </a:rPr>
              <a:t>大臣官房環境計画課</a:t>
            </a:r>
            <a:r>
              <a:rPr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03-5521-8232</a:t>
            </a:r>
            <a:r>
              <a:rPr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9290621" y="6525344"/>
            <a:ext cx="630932" cy="369332"/>
          </a:xfrm>
          <a:prstGeom prst="rect">
            <a:avLst/>
          </a:prstGeom>
          <a:noFill/>
        </p:spPr>
        <p:txBody>
          <a:bodyPr wrap="square" rtlCol="0">
            <a:spAutoFit/>
          </a:bodyPr>
          <a:lstStyle/>
          <a:p>
            <a:pPr algn="ctr">
              <a:defRPr/>
            </a:pPr>
            <a:r>
              <a:rPr kumimoji="0" lang="en-US" altLang="ja-JP" b="1" kern="0" dirty="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rPr>
              <a:t>1</a:t>
            </a:r>
            <a:endParaRPr kumimoji="0" lang="ja-JP" altLang="en-US" b="1" kern="0" dirty="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正方形/長方形 16"/>
          <p:cNvSpPr/>
          <p:nvPr/>
        </p:nvSpPr>
        <p:spPr>
          <a:xfrm>
            <a:off x="8493966" y="89102"/>
            <a:ext cx="1332775" cy="287908"/>
          </a:xfrm>
          <a:prstGeom prst="rect">
            <a:avLst/>
          </a:prstGeom>
          <a:gradFill>
            <a:gsLst>
              <a:gs pos="0">
                <a:srgbClr val="BCBCBC"/>
              </a:gs>
              <a:gs pos="35000">
                <a:srgbClr val="D0D0D0"/>
              </a:gs>
              <a:gs pos="100000">
                <a:srgbClr val="EDEDED"/>
              </a:gs>
            </a:gsLst>
            <a:lin ang="16200000" scaled="0"/>
          </a:gradFill>
          <a:ln>
            <a:noFill/>
          </a:ln>
        </p:spPr>
        <p:style>
          <a:lnRef idx="1">
            <a:schemeClr val="dk1"/>
          </a:lnRef>
          <a:fillRef idx="2">
            <a:schemeClr val="dk1"/>
          </a:fillRef>
          <a:effectRef idx="1">
            <a:schemeClr val="dk1"/>
          </a:effectRef>
          <a:fontRef idx="minor">
            <a:schemeClr val="dk1"/>
          </a:fontRef>
        </p:style>
        <p:txBody>
          <a:bodyPr rtlCol="0" anchor="t"/>
          <a:lstStyle/>
          <a:p>
            <a:pPr algn="ctr" defTabSz="844314">
              <a:defRPr/>
            </a:pPr>
            <a:r>
              <a:rPr lang="ja-JP" altLang="en-US" dirty="0">
                <a:solidFill>
                  <a:prstClr val="black"/>
                </a:solidFill>
                <a:latin typeface="メイリオ" pitchFamily="50" charset="-128"/>
                <a:ea typeface="メイリオ" pitchFamily="50" charset="-128"/>
                <a:cs typeface="メイリオ" pitchFamily="50" charset="-128"/>
              </a:rPr>
              <a:t>補助・委託</a:t>
            </a:r>
          </a:p>
        </p:txBody>
      </p:sp>
    </p:spTree>
    <p:extLst>
      <p:ext uri="{BB962C8B-B14F-4D97-AF65-F5344CB8AC3E}">
        <p14:creationId xmlns:p14="http://schemas.microsoft.com/office/powerpoint/2010/main" val="555632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p:cNvSpPr txBox="1"/>
          <p:nvPr/>
        </p:nvSpPr>
        <p:spPr>
          <a:xfrm>
            <a:off x="7453529" y="533378"/>
            <a:ext cx="1710315" cy="381386"/>
          </a:xfrm>
          <a:prstGeom prst="rect">
            <a:avLst/>
          </a:prstGeom>
          <a:noFill/>
          <a:ln w="19050">
            <a:solidFill>
              <a:schemeClr val="bg1"/>
            </a:solidFill>
          </a:ln>
        </p:spPr>
        <p:style>
          <a:lnRef idx="2">
            <a:schemeClr val="accent6"/>
          </a:lnRef>
          <a:fillRef idx="1">
            <a:schemeClr val="lt1"/>
          </a:fillRef>
          <a:effectRef idx="0">
            <a:schemeClr val="accent6"/>
          </a:effectRef>
          <a:fontRef idx="minor">
            <a:schemeClr val="dk1"/>
          </a:fontRef>
        </p:style>
        <p:txBody>
          <a:bodyPr>
            <a:spAutoFit/>
          </a:bodyPr>
          <a:lstStyle/>
          <a:p>
            <a:pPr defTabSz="779406" eaLnBrk="0" hangingPunct="0">
              <a:defRPr/>
            </a:pPr>
            <a:r>
              <a:rPr kumimoji="0" lang="ja-JP" altLang="en-US" sz="939"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0" lang="en-US" altLang="ja-JP" sz="939"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28</a:t>
            </a:r>
            <a:r>
              <a:rPr kumimoji="0" lang="ja-JP" altLang="en-US" sz="939"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年度予算</a:t>
            </a:r>
            <a:endParaRPr kumimoji="0" lang="en-US" altLang="ja-JP" sz="939"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defTabSz="779406" eaLnBrk="0" hangingPunct="0">
              <a:defRPr/>
            </a:pPr>
            <a:r>
              <a:rPr kumimoji="0" lang="en-US" altLang="ja-JP" sz="939"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2,550</a:t>
            </a:r>
            <a:r>
              <a:rPr kumimoji="0" lang="ja-JP" altLang="en-US" sz="939"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百万円（新規）</a:t>
            </a:r>
          </a:p>
        </p:txBody>
      </p:sp>
      <p:sp>
        <p:nvSpPr>
          <p:cNvPr id="44" name="タイトル 1"/>
          <p:cNvSpPr txBox="1">
            <a:spLocks/>
          </p:cNvSpPr>
          <p:nvPr/>
        </p:nvSpPr>
        <p:spPr>
          <a:xfrm>
            <a:off x="632520" y="50956"/>
            <a:ext cx="9144000" cy="552064"/>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lvl1pPr algn="ctr" defTabSz="914400" rtl="0" eaLnBrk="1" latinLnBrk="0" hangingPunct="1">
              <a:spcBef>
                <a:spcPct val="0"/>
              </a:spcBef>
              <a:buNone/>
              <a:defRPr kumimoji="1" sz="4000" b="1" kern="1200">
                <a:solidFill>
                  <a:schemeClr val="bg1"/>
                </a:solidFill>
                <a:latin typeface="+mj-lt"/>
                <a:ea typeface="+mj-ea"/>
                <a:cs typeface="+mj-cs"/>
              </a:defRPr>
            </a:lvl1pPr>
            <a:lvl2pPr>
              <a:defRPr/>
            </a:lvl2pPr>
            <a:lvl3pPr>
              <a:defRPr/>
            </a:lvl3pPr>
            <a:lvl4pPr>
              <a:defRPr/>
            </a:lvl4pPr>
            <a:lvl5pPr>
              <a:defRPr/>
            </a:lvl5pPr>
            <a:lvl6pPr>
              <a:defRPr/>
            </a:lvl6pPr>
            <a:lvl7pPr>
              <a:defRPr/>
            </a:lvl7pPr>
            <a:lvl8pPr>
              <a:defRPr/>
            </a:lvl8pPr>
            <a:lvl9pPr>
              <a:defRPr/>
            </a:lvl9pPr>
          </a:lstStyle>
          <a:p>
            <a:pPr defTabSz="779406">
              <a:defRPr/>
            </a:pPr>
            <a:r>
              <a:rPr lang="ja-JP" altLang="en-US"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地方公共団体実行計画を核とした地域の低炭素化基盤整備事業</a:t>
            </a:r>
            <a:endParaRPr lang="en-US" altLang="ja-JP"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586" y="134514"/>
            <a:ext cx="759747" cy="39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 name="角丸四角形 60"/>
          <p:cNvSpPr/>
          <p:nvPr/>
        </p:nvSpPr>
        <p:spPr>
          <a:xfrm>
            <a:off x="535098" y="1336943"/>
            <a:ext cx="9241427" cy="398933"/>
          </a:xfrm>
          <a:prstGeom prst="roundRect">
            <a:avLst>
              <a:gd name="adj" fmla="val 4999"/>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506" defTabSz="844314">
              <a:defRPr/>
            </a:pPr>
            <a:r>
              <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実行計画の策定状況等を調査して分析・評価。その結果をフィードバック。</a:t>
            </a:r>
          </a:p>
        </p:txBody>
      </p:sp>
      <p:sp>
        <p:nvSpPr>
          <p:cNvPr id="62" name="正方形/長方形 61"/>
          <p:cNvSpPr/>
          <p:nvPr/>
        </p:nvSpPr>
        <p:spPr>
          <a:xfrm>
            <a:off x="114867" y="1093372"/>
            <a:ext cx="4197600" cy="2772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314">
              <a:defRPr/>
            </a:pPr>
            <a:r>
              <a:rPr kumimoji="0" lang="ja-JP" altLang="en-US" sz="12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事業① 実行計画等の調査・分析・フィードバック</a:t>
            </a:r>
          </a:p>
        </p:txBody>
      </p:sp>
      <p:sp>
        <p:nvSpPr>
          <p:cNvPr id="14" name="角丸四角形 13"/>
          <p:cNvSpPr/>
          <p:nvPr/>
        </p:nvSpPr>
        <p:spPr>
          <a:xfrm>
            <a:off x="524462" y="2076090"/>
            <a:ext cx="9252065" cy="861369"/>
          </a:xfrm>
          <a:prstGeom prst="roundRect">
            <a:avLst>
              <a:gd name="adj" fmla="val 4999"/>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506" defTabSz="844314">
              <a:defRPr/>
            </a:pPr>
            <a:r>
              <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温室効果ガス排出量推計について、地方公共団体が収集可能なデータ・手法に関する情報を収集・分析し、実態に即した推計手法等を検討。推計支援ツールや温室効果ガス排出に係るデータベース等を作成し、情報提供。</a:t>
            </a:r>
          </a:p>
        </p:txBody>
      </p:sp>
      <p:sp>
        <p:nvSpPr>
          <p:cNvPr id="15" name="正方形/長方形 14"/>
          <p:cNvSpPr/>
          <p:nvPr/>
        </p:nvSpPr>
        <p:spPr>
          <a:xfrm>
            <a:off x="114867" y="1813452"/>
            <a:ext cx="4197600" cy="2772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314">
              <a:defRPr/>
            </a:pPr>
            <a:r>
              <a:rPr kumimoji="0" lang="ja-JP" altLang="en-US" sz="12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事業② 地域の温室効果ガスインベントリ構築支援等</a:t>
            </a:r>
          </a:p>
        </p:txBody>
      </p:sp>
      <p:sp>
        <p:nvSpPr>
          <p:cNvPr id="16" name="正方形/長方形 2"/>
          <p:cNvSpPr>
            <a:spLocks noChangeArrowheads="1"/>
          </p:cNvSpPr>
          <p:nvPr/>
        </p:nvSpPr>
        <p:spPr bwMode="auto">
          <a:xfrm>
            <a:off x="-32869" y="636403"/>
            <a:ext cx="6137999" cy="433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defTabSz="779406">
              <a:spcAft>
                <a:spcPts val="256"/>
              </a:spcAft>
              <a:buClr>
                <a:srgbClr val="6F6F6F"/>
              </a:buClr>
              <a:defRPr/>
            </a:pPr>
            <a:r>
              <a:rPr kumimoji="0" lang="ja-JP" altLang="en-US" sz="2216"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実行計画策定率向上と地域の低炭素化を促進</a:t>
            </a:r>
          </a:p>
        </p:txBody>
      </p:sp>
      <p:sp>
        <p:nvSpPr>
          <p:cNvPr id="18" name="角丸四角形 60"/>
          <p:cNvSpPr/>
          <p:nvPr/>
        </p:nvSpPr>
        <p:spPr>
          <a:xfrm>
            <a:off x="516019" y="3247966"/>
            <a:ext cx="9260500" cy="1255055"/>
          </a:xfrm>
          <a:prstGeom prst="roundRect">
            <a:avLst>
              <a:gd name="adj" fmla="val 4999"/>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506" defTabSz="844314">
              <a:defRPr/>
            </a:pPr>
            <a:r>
              <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実行計画の</a:t>
            </a:r>
            <a:r>
              <a:rPr kumimoji="0" lang="en-US" altLang="ja-JP"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PDCA</a:t>
            </a:r>
            <a:r>
              <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支援モデルを検討し、支援要請のある地方公共団体にて実証を行う。並びに「地方公共団体カーボン・マネジメント強化事業」で過年度に補助を行った地方公共団体において、</a:t>
            </a:r>
            <a:r>
              <a:rPr kumimoji="0" lang="en-US" altLang="ja-JP"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PDCA</a:t>
            </a:r>
            <a:r>
              <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体制の構築・強化等の実態を把握。</a:t>
            </a:r>
            <a:r>
              <a:rPr kumimoji="0" lang="ja-JP" altLang="en-US" sz="16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実行計画の策定・実行・評価・支援に係る業務を効率化・高度化するための情報システムを設計・開発。</a:t>
            </a:r>
            <a:endParaRPr kumimoji="0" lang="en-US" altLang="ja-JP" sz="16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p:cNvSpPr/>
          <p:nvPr/>
        </p:nvSpPr>
        <p:spPr>
          <a:xfrm>
            <a:off x="114867" y="3037588"/>
            <a:ext cx="4197600" cy="2772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314">
              <a:defRPr/>
            </a:pPr>
            <a:r>
              <a:rPr kumimoji="0" lang="ja-JP" altLang="en-US" sz="12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事業③ 実行計画</a:t>
            </a:r>
            <a:r>
              <a:rPr kumimoji="0" lang="en-US" altLang="ja-JP" sz="12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PDCA</a:t>
            </a:r>
            <a:r>
              <a:rPr kumimoji="0" lang="ja-JP" altLang="en-US" sz="12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強化体制の支援</a:t>
            </a:r>
          </a:p>
        </p:txBody>
      </p:sp>
      <p:sp>
        <p:nvSpPr>
          <p:cNvPr id="20" name="角丸四角形 13"/>
          <p:cNvSpPr/>
          <p:nvPr/>
        </p:nvSpPr>
        <p:spPr>
          <a:xfrm>
            <a:off x="559423" y="4696205"/>
            <a:ext cx="9217096" cy="932517"/>
          </a:xfrm>
          <a:prstGeom prst="roundRect">
            <a:avLst>
              <a:gd name="adj" fmla="val 4999"/>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506" defTabSz="844314">
              <a:defRPr/>
            </a:pPr>
            <a:r>
              <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kumimoji="0" lang="en-US" altLang="ja-JP"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35353" indent="-263848" defTabSz="844314">
              <a:buFont typeface="Wingdings" pitchFamily="2" charset="2"/>
              <a:buChar char="l"/>
              <a:defRPr/>
            </a:pPr>
            <a:r>
              <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実行計画策定マニュアル説明会等の開催や同マニュアルに追加する別冊等の作成を検討。</a:t>
            </a:r>
            <a:endParaRPr kumimoji="0" lang="en-US" altLang="ja-JP"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35353" indent="-263848" defTabSz="844314">
              <a:buFont typeface="Wingdings" pitchFamily="2" charset="2"/>
              <a:buChar char="l"/>
              <a:defRPr/>
            </a:pPr>
            <a:r>
              <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地方公共団体と地域金融機関両者の合同研修等の実施により、地域金融機関との連携モデルの創出支援等を実施。</a:t>
            </a:r>
          </a:p>
        </p:txBody>
      </p:sp>
      <p:sp>
        <p:nvSpPr>
          <p:cNvPr id="21" name="正方形/長方形 20"/>
          <p:cNvSpPr/>
          <p:nvPr/>
        </p:nvSpPr>
        <p:spPr>
          <a:xfrm>
            <a:off x="114867" y="4584507"/>
            <a:ext cx="4197600" cy="2772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314">
              <a:defRPr/>
            </a:pPr>
            <a:r>
              <a:rPr kumimoji="0" lang="ja-JP" altLang="en-US" sz="12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事業④ 実行計画策定マニュアル説明会等の開催等</a:t>
            </a:r>
          </a:p>
        </p:txBody>
      </p:sp>
      <p:sp>
        <p:nvSpPr>
          <p:cNvPr id="22" name="角丸四角形 15"/>
          <p:cNvSpPr/>
          <p:nvPr/>
        </p:nvSpPr>
        <p:spPr>
          <a:xfrm>
            <a:off x="516019" y="5944853"/>
            <a:ext cx="9260500" cy="610301"/>
          </a:xfrm>
          <a:prstGeom prst="roundRect">
            <a:avLst>
              <a:gd name="adj" fmla="val 4999"/>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505" defTabSz="844314">
              <a:defRPr/>
            </a:pPr>
            <a:r>
              <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低炭素な地域づくり（地域の再エネ事業や公共施設の省エネ等）に資する持続可能な事業の案件形成を促進すべく、専門人材を派遣し、地方公共団体への研修・助言を行う。</a:t>
            </a:r>
          </a:p>
        </p:txBody>
      </p:sp>
      <p:sp>
        <p:nvSpPr>
          <p:cNvPr id="23" name="正方形/長方形 22"/>
          <p:cNvSpPr/>
          <p:nvPr/>
        </p:nvSpPr>
        <p:spPr>
          <a:xfrm>
            <a:off x="114867" y="5711735"/>
            <a:ext cx="4197600" cy="2772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314">
              <a:defRPr/>
            </a:pPr>
            <a:r>
              <a:rPr kumimoji="0" lang="ja-JP" altLang="en-US" sz="12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事業⑤ 人材派遣等による低炭素化事業の案件形成支援</a:t>
            </a:r>
          </a:p>
        </p:txBody>
      </p:sp>
      <p:sp>
        <p:nvSpPr>
          <p:cNvPr id="25" name="テキスト ボックス 24"/>
          <p:cNvSpPr txBox="1"/>
          <p:nvPr/>
        </p:nvSpPr>
        <p:spPr>
          <a:xfrm>
            <a:off x="9290621" y="6525344"/>
            <a:ext cx="630932" cy="369332"/>
          </a:xfrm>
          <a:prstGeom prst="rect">
            <a:avLst/>
          </a:prstGeom>
          <a:noFill/>
        </p:spPr>
        <p:txBody>
          <a:bodyPr wrap="square" rtlCol="0">
            <a:spAutoFit/>
          </a:bodyPr>
          <a:lstStyle/>
          <a:p>
            <a:pPr algn="ctr">
              <a:defRPr/>
            </a:pPr>
            <a:r>
              <a:rPr kumimoji="0" lang="en-US" altLang="ja-JP" b="1" kern="0" dirty="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rPr>
              <a:t>2</a:t>
            </a:r>
            <a:endParaRPr kumimoji="0" lang="ja-JP" altLang="en-US" b="1" kern="0" dirty="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271795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title"/>
          </p:nvPr>
        </p:nvSpPr>
        <p:spPr>
          <a:xfrm>
            <a:off x="3976" y="63501"/>
            <a:ext cx="9899651" cy="476097"/>
          </a:xfrm>
          <a:ln>
            <a:noFill/>
            <a:headEnd/>
            <a:tailEnd/>
          </a:ln>
        </p:spPr>
        <p:style>
          <a:lnRef idx="2">
            <a:schemeClr val="dk1"/>
          </a:lnRef>
          <a:fillRef idx="1">
            <a:schemeClr val="lt1"/>
          </a:fillRef>
          <a:effectRef idx="0">
            <a:schemeClr val="dk1"/>
          </a:effectRef>
          <a:fontRef idx="minor">
            <a:schemeClr val="dk1"/>
          </a:fontRef>
        </p:style>
        <p:txBody>
          <a:bodyPr>
            <a:normAutofit fontScale="90000"/>
          </a:bodyPr>
          <a:lstStyle/>
          <a:p>
            <a:pPr eaLnBrk="1" hangingPunct="1">
              <a:defRPr/>
            </a:pPr>
            <a:r>
              <a:rPr lang="ja-JP" altLang="en-US" sz="3199"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「地方公共団体実行計画」事務事業編</a:t>
            </a:r>
            <a:endParaRPr lang="ja-JP" altLang="en-US" sz="2399"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103383" y="644908"/>
            <a:ext cx="9700831" cy="4428661"/>
          </a:xfrm>
          <a:prstGeom prst="roundRect">
            <a:avLst>
              <a:gd name="adj" fmla="val 7831"/>
            </a:avLst>
          </a:prstGeom>
          <a:solidFill>
            <a:schemeClr val="bg1"/>
          </a:solidFill>
          <a:ln w="38100" cmpd="dbl">
            <a:solidFill>
              <a:schemeClr val="tx2">
                <a:lumMod val="75000"/>
              </a:schemeClr>
            </a:solidFill>
            <a:round/>
            <a:headEnd/>
            <a:tailEnd/>
          </a:ln>
        </p:spPr>
        <p:txBody>
          <a:bodyPr>
            <a:noAutofit/>
          </a:bodyPr>
          <a:lstStyle>
            <a:defPPr>
              <a:defRPr lang="ja-JP"/>
            </a:defPPr>
            <a:lvl1pPr fontAlgn="base">
              <a:spcBef>
                <a:spcPct val="0"/>
              </a:spcBef>
              <a:spcAft>
                <a:spcPct val="0"/>
              </a:spcAft>
              <a:defRPr sz="1600" b="1">
                <a:solidFill>
                  <a:srgbClr val="0070C0"/>
                </a:solidFill>
                <a:latin typeface="Meiryo UI" panose="020B0604030504040204" pitchFamily="50" charset="-128"/>
                <a:ea typeface="Meiryo UI" panose="020B0604030504040204" pitchFamily="50" charset="-128"/>
                <a:cs typeface="Meiryo UI" panose="020B0604030504040204" pitchFamily="50" charset="-128"/>
              </a:defRPr>
            </a:lvl1pPr>
            <a:lvl2pPr marL="250825" lvl="1" fontAlgn="base">
              <a:spcBef>
                <a:spcPct val="0"/>
              </a:spcBef>
              <a:spcAft>
                <a:spcPct val="0"/>
              </a:spcAft>
              <a:buFont typeface="Arial" pitchFamily="34" charset="0"/>
              <a:buChar char="•"/>
              <a:defRPr sz="1400">
                <a:solidFill>
                  <a:srgbClr val="FF0000"/>
                </a:solidFill>
                <a:latin typeface="Meiryo UI" panose="020B0604030504040204" pitchFamily="50" charset="-128"/>
                <a:ea typeface="Meiryo UI" panose="020B0604030504040204" pitchFamily="50" charset="-128"/>
                <a:cs typeface="Meiryo UI" panose="020B0604030504040204" pitchFamily="50" charset="-128"/>
              </a:defRPr>
            </a:lvl2pPr>
          </a:lstStyle>
          <a:p>
            <a:pPr marL="179942" indent="-457051" defTabSz="914104">
              <a:defRPr/>
            </a:pPr>
            <a:r>
              <a:rPr kumimoji="0" lang="ja-JP" altLang="en-US" sz="23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地球温暖化対策の推進に関する法律（</a:t>
            </a:r>
            <a:r>
              <a:rPr kumimoji="0" lang="zh-CN" altLang="en-US" sz="23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平成十年法律第百十七号</a:t>
            </a:r>
            <a:r>
              <a:rPr kumimoji="0" lang="ja-JP" altLang="en-US" sz="23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en-US" altLang="ja-JP" sz="23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79942" indent="-457051" defTabSz="914104">
              <a:defRPr/>
            </a:pPr>
            <a:r>
              <a:rPr kumimoji="0" lang="ja-JP" altLang="en-US" sz="23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第二十一条　都道府県及び市町村は、単独で又は共同して、地球温暖化対策計画に即して、当該都道府県及び市町村の事務及び事業に関し、温室効果ガスの排出の量の削減並びに吸収作用の保全及び強化のための措置に関する計画（以下「地方公共団体実行計画」という。）を策定するものとする。</a:t>
            </a:r>
          </a:p>
          <a:p>
            <a:pPr defTabSz="914104">
              <a:defRPr/>
            </a:pPr>
            <a:r>
              <a:rPr kumimoji="0" lang="ja-JP" altLang="en-US" sz="23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　地方公共団体実行計画は、次に掲げる事項について定めるものとする。</a:t>
            </a:r>
          </a:p>
          <a:p>
            <a:pPr marL="179942" indent="-457051" defTabSz="914104">
              <a:defRPr/>
            </a:pPr>
            <a:r>
              <a:rPr kumimoji="0" lang="ja-JP" altLang="en-US" sz="23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一　計画期間</a:t>
            </a:r>
          </a:p>
          <a:p>
            <a:pPr marL="179942" indent="-457051" defTabSz="914104">
              <a:defRPr/>
            </a:pPr>
            <a:r>
              <a:rPr kumimoji="0" lang="ja-JP" altLang="en-US" sz="23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二　地方公共団体実行計画の目標</a:t>
            </a:r>
          </a:p>
          <a:p>
            <a:pPr marL="179942" indent="-457051" defTabSz="914104">
              <a:defRPr/>
            </a:pPr>
            <a:r>
              <a:rPr kumimoji="0" lang="ja-JP" altLang="en-US" sz="23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三　実施しようとする措置の内容</a:t>
            </a:r>
          </a:p>
          <a:p>
            <a:pPr marL="179942" indent="-457051" defTabSz="914104">
              <a:defRPr/>
            </a:pPr>
            <a:r>
              <a:rPr kumimoji="0" lang="ja-JP" altLang="en-US" sz="23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四　その他地方公共団体実行計画の実施に関し必要な事項</a:t>
            </a:r>
          </a:p>
        </p:txBody>
      </p:sp>
      <p:pic>
        <p:nvPicPr>
          <p:cNvPr id="15" name="Picture 124" descr="C:\Users\FUJITA02\Pictures\tatemono_kaigo_shisetsu.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4264" y="5203085"/>
            <a:ext cx="2015579" cy="161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27" descr="D:\Documents and Settings\FUJITA02\デスクトップ\sozai\役場\icon_6m_48.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04764" y="5073561"/>
            <a:ext cx="1727639" cy="1727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テキスト ボックス 13"/>
          <p:cNvSpPr txBox="1"/>
          <p:nvPr/>
        </p:nvSpPr>
        <p:spPr>
          <a:xfrm>
            <a:off x="3180" y="5424553"/>
            <a:ext cx="6678017" cy="1128447"/>
          </a:xfrm>
          <a:prstGeom prst="roundRect">
            <a:avLst>
              <a:gd name="adj" fmla="val 7831"/>
            </a:avLst>
          </a:prstGeom>
          <a:noFill/>
          <a:ln w="38100" cmpd="dbl">
            <a:noFill/>
            <a:round/>
            <a:headEnd/>
            <a:tailEnd/>
          </a:ln>
        </p:spPr>
        <p:txBody>
          <a:bodyPr>
            <a:noAutofit/>
          </a:bodyPr>
          <a:lstStyle>
            <a:defPPr>
              <a:defRPr lang="ja-JP"/>
            </a:defPPr>
            <a:lvl1pPr fontAlgn="base">
              <a:spcBef>
                <a:spcPct val="0"/>
              </a:spcBef>
              <a:spcAft>
                <a:spcPct val="0"/>
              </a:spcAft>
              <a:defRPr sz="1600" b="1">
                <a:solidFill>
                  <a:srgbClr val="0070C0"/>
                </a:solidFill>
                <a:latin typeface="Meiryo UI" panose="020B0604030504040204" pitchFamily="50" charset="-128"/>
                <a:ea typeface="Meiryo UI" panose="020B0604030504040204" pitchFamily="50" charset="-128"/>
                <a:cs typeface="Meiryo UI" panose="020B0604030504040204" pitchFamily="50" charset="-128"/>
              </a:defRPr>
            </a:lvl1pPr>
            <a:lvl2pPr marL="250825" lvl="1" fontAlgn="base">
              <a:spcBef>
                <a:spcPct val="0"/>
              </a:spcBef>
              <a:spcAft>
                <a:spcPct val="0"/>
              </a:spcAft>
              <a:buFont typeface="Arial" pitchFamily="34" charset="0"/>
              <a:buChar char="•"/>
              <a:defRPr sz="1400">
                <a:solidFill>
                  <a:srgbClr val="FF0000"/>
                </a:solidFill>
                <a:latin typeface="Meiryo UI" panose="020B0604030504040204" pitchFamily="50" charset="-128"/>
                <a:ea typeface="Meiryo UI" panose="020B0604030504040204" pitchFamily="50" charset="-128"/>
                <a:cs typeface="Meiryo UI" panose="020B0604030504040204" pitchFamily="50" charset="-128"/>
              </a:defRPr>
            </a:lvl2pPr>
          </a:lstStyle>
          <a:p>
            <a:pPr marL="269788" indent="-269788" defTabSz="914104">
              <a:defRPr/>
            </a:pPr>
            <a:r>
              <a:rPr kumimoji="0" lang="ja-JP" altLang="en-US" sz="2800" b="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（例）庁舎・地方公共団体が</a:t>
            </a:r>
            <a:endParaRPr kumimoji="0" lang="en-US" altLang="ja-JP" sz="2800" b="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69788" indent="-269788" defTabSz="914104">
              <a:defRPr/>
            </a:pPr>
            <a:r>
              <a:rPr kumimoji="0" lang="ja-JP" altLang="en-US" sz="2800" b="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管理する施設の省エネ対策　等</a:t>
            </a:r>
            <a:endParaRPr kumimoji="0" lang="en-US" altLang="ja-JP" sz="2800" b="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p:cNvSpPr txBox="1">
            <a:spLocks/>
          </p:cNvSpPr>
          <p:nvPr/>
        </p:nvSpPr>
        <p:spPr>
          <a:xfrm>
            <a:off x="9363560" y="6523200"/>
            <a:ext cx="630000" cy="370800"/>
          </a:xfrm>
          <a:prstGeom prst="rect">
            <a:avLst/>
          </a:prstGeom>
        </p:spPr>
        <p:txBody>
          <a:bodyPr vert="horz" wrap="square" lIns="91440" tIns="45720" rIns="91440" bIns="45720" numCol="1" anchor="ctr" anchorCtr="0" compatLnSpc="1">
            <a:prstTxWarp prst="textNoShape">
              <a:avLst/>
            </a:prstTxWarp>
          </a:bodyPr>
          <a:lstStyle>
            <a:defPPr>
              <a:defRPr lang="ja-JP"/>
            </a:defPPr>
            <a:lvl1pPr algn="r" rtl="0" eaLnBrk="1" fontAlgn="base" hangingPunct="1">
              <a:spcBef>
                <a:spcPct val="0"/>
              </a:spcBef>
              <a:spcAft>
                <a:spcPct val="0"/>
              </a:spcAft>
              <a:defRPr kumimoji="1" sz="2399" kern="1200">
                <a:solidFill>
                  <a:srgbClr val="898989"/>
                </a:solidFill>
                <a:latin typeface="Calibri"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Calibri"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Calibri"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Calibri"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Calibri" pitchFamily="34" charset="0"/>
                <a:ea typeface="ＭＳ Ｐゴシック" pitchFamily="50" charset="-128"/>
                <a:cs typeface="+mn-cs"/>
              </a:defRPr>
            </a:lvl9p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3</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0477346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title"/>
          </p:nvPr>
        </p:nvSpPr>
        <p:spPr>
          <a:xfrm>
            <a:off x="3976" y="63501"/>
            <a:ext cx="9899651" cy="476097"/>
          </a:xfrm>
          <a:ln>
            <a:noFill/>
            <a:headEnd/>
            <a:tailEnd/>
          </a:ln>
        </p:spPr>
        <p:style>
          <a:lnRef idx="2">
            <a:schemeClr val="dk1"/>
          </a:lnRef>
          <a:fillRef idx="1">
            <a:schemeClr val="lt1"/>
          </a:fillRef>
          <a:effectRef idx="0">
            <a:schemeClr val="dk1"/>
          </a:effectRef>
          <a:fontRef idx="minor">
            <a:schemeClr val="dk1"/>
          </a:fontRef>
        </p:style>
        <p:txBody>
          <a:bodyPr>
            <a:normAutofit fontScale="90000"/>
          </a:bodyPr>
          <a:lstStyle/>
          <a:p>
            <a:pPr eaLnBrk="1" hangingPunct="1">
              <a:defRPr/>
            </a:pPr>
            <a:r>
              <a:rPr lang="ja-JP" altLang="en-US" sz="3199"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「地方公共団体実行計画」区域施策編</a:t>
            </a:r>
            <a:endParaRPr lang="ja-JP" altLang="en-US" sz="2399"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103385" y="647359"/>
            <a:ext cx="9700831" cy="5912776"/>
          </a:xfrm>
          <a:prstGeom prst="roundRect">
            <a:avLst>
              <a:gd name="adj" fmla="val 7831"/>
            </a:avLst>
          </a:prstGeom>
          <a:solidFill>
            <a:schemeClr val="bg1"/>
          </a:solidFill>
          <a:ln w="38100" cmpd="dbl">
            <a:solidFill>
              <a:schemeClr val="tx2">
                <a:lumMod val="75000"/>
              </a:schemeClr>
            </a:solidFill>
            <a:round/>
            <a:headEnd/>
            <a:tailEnd/>
          </a:ln>
        </p:spPr>
        <p:txBody>
          <a:bodyPr lIns="0" tIns="0" rIns="0" bIns="0">
            <a:noAutofit/>
          </a:bodyPr>
          <a:lstStyle>
            <a:defPPr>
              <a:defRPr lang="ja-JP"/>
            </a:defPPr>
            <a:lvl1pPr fontAlgn="base">
              <a:spcBef>
                <a:spcPct val="0"/>
              </a:spcBef>
              <a:spcAft>
                <a:spcPct val="0"/>
              </a:spcAft>
              <a:defRPr sz="1600" b="1">
                <a:solidFill>
                  <a:srgbClr val="0070C0"/>
                </a:solidFill>
                <a:latin typeface="Meiryo UI" panose="020B0604030504040204" pitchFamily="50" charset="-128"/>
                <a:ea typeface="Meiryo UI" panose="020B0604030504040204" pitchFamily="50" charset="-128"/>
                <a:cs typeface="Meiryo UI" panose="020B0604030504040204" pitchFamily="50" charset="-128"/>
              </a:defRPr>
            </a:lvl1pPr>
            <a:lvl2pPr marL="250825" lvl="1" fontAlgn="base">
              <a:spcBef>
                <a:spcPct val="0"/>
              </a:spcBef>
              <a:spcAft>
                <a:spcPct val="0"/>
              </a:spcAft>
              <a:buFont typeface="Arial" pitchFamily="34" charset="0"/>
              <a:buChar char="•"/>
              <a:defRPr sz="1400">
                <a:solidFill>
                  <a:srgbClr val="FF0000"/>
                </a:solidFill>
                <a:latin typeface="Meiryo UI" panose="020B0604030504040204" pitchFamily="50" charset="-128"/>
                <a:ea typeface="Meiryo UI" panose="020B0604030504040204" pitchFamily="50" charset="-128"/>
                <a:cs typeface="Meiryo UI" panose="020B0604030504040204" pitchFamily="50" charset="-128"/>
              </a:defRPr>
            </a:lvl2pPr>
          </a:lstStyle>
          <a:p>
            <a:pPr marL="179942" indent="-457051" defTabSz="914104">
              <a:lnSpc>
                <a:spcPts val="2399"/>
              </a:lnSpc>
              <a:defRPr/>
            </a:pPr>
            <a:r>
              <a:rPr kumimoji="0" lang="ja-JP" altLang="en-US" sz="1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地球温暖化対策の推進に関する法律（</a:t>
            </a:r>
            <a:r>
              <a:rPr kumimoji="0" lang="zh-CN" altLang="en-US" sz="1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平成十年法律第百十七号</a:t>
            </a:r>
            <a:r>
              <a:rPr kumimoji="0" lang="ja-JP" altLang="en-US" sz="1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en-US" altLang="ja-JP" sz="1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79942" indent="-457051" defTabSz="914104">
              <a:lnSpc>
                <a:spcPts val="2399"/>
              </a:lnSpc>
              <a:defRPr/>
            </a:pPr>
            <a:r>
              <a:rPr kumimoji="0" lang="ja-JP" altLang="en-US" sz="1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第二十一条　</a:t>
            </a:r>
            <a:endParaRPr kumimoji="0" lang="en-US" altLang="ja-JP" sz="1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79942" indent="-457051" defTabSz="914104">
              <a:lnSpc>
                <a:spcPts val="2399"/>
              </a:lnSpc>
              <a:defRPr/>
            </a:pPr>
            <a:r>
              <a:rPr kumimoji="0" lang="ja-JP" altLang="en-US" sz="1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３　</a:t>
            </a:r>
            <a:r>
              <a:rPr kumimoji="0" lang="ja-JP" altLang="en-US" sz="1800"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都道府県並びに</a:t>
            </a:r>
            <a:r>
              <a:rPr kumimoji="0" lang="ja-JP" altLang="en-US" sz="1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地方自治法（昭和二十二年法律第六十七号）第二百五十二条の十九第一項の</a:t>
            </a:r>
            <a:r>
              <a:rPr kumimoji="0" lang="ja-JP" altLang="en-US" sz="1800"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指定都市</a:t>
            </a:r>
            <a:r>
              <a:rPr kumimoji="0" lang="ja-JP" altLang="en-US" sz="1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及び同法第二百五十二条の二十二第一項の</a:t>
            </a:r>
            <a:r>
              <a:rPr kumimoji="0" lang="ja-JP" altLang="en-US" sz="1800"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中核市</a:t>
            </a:r>
            <a:r>
              <a:rPr kumimoji="0" lang="ja-JP" altLang="en-US" sz="1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（以下「指定都市等」という。）は、地方公共団体実行計画において、前項に掲げる事項のほか、</a:t>
            </a:r>
            <a:r>
              <a:rPr kumimoji="0" lang="ja-JP" altLang="en-US" sz="1800"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その区域の自然的社会的条件に応じて温室効果ガスの排出の抑制等を行うための施策に関する事項として次に掲げるものを定めるものとする</a:t>
            </a:r>
            <a:r>
              <a:rPr kumimoji="0" lang="ja-JP" altLang="en-US" sz="1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marL="359883" indent="-457051" defTabSz="914104">
              <a:lnSpc>
                <a:spcPts val="2399"/>
              </a:lnSpc>
              <a:defRPr/>
            </a:pPr>
            <a:r>
              <a:rPr kumimoji="0" lang="ja-JP" altLang="en-US" sz="1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一　</a:t>
            </a:r>
            <a:r>
              <a:rPr kumimoji="0" lang="ja-JP" altLang="en-US" sz="1800"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太陽光、風力その他の再生可能エネルギーであって、その区域の自然的条件に適したものの利用の促進に関する事項</a:t>
            </a:r>
          </a:p>
          <a:p>
            <a:pPr marL="359883" indent="-457051" defTabSz="914104">
              <a:lnSpc>
                <a:spcPts val="2399"/>
              </a:lnSpc>
              <a:defRPr/>
            </a:pPr>
            <a:r>
              <a:rPr kumimoji="0" lang="ja-JP" altLang="en-US" sz="1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二　その利用に伴って排出される温室効果ガスの量がより少ない製品及び役務の利用その他のその区域の事業者又は住民が温室効果ガスの排出の抑制等に関して行う活動の促進に関する事項</a:t>
            </a:r>
          </a:p>
          <a:p>
            <a:pPr marL="359883" indent="-457051" defTabSz="914104">
              <a:lnSpc>
                <a:spcPts val="2399"/>
              </a:lnSpc>
              <a:defRPr/>
            </a:pPr>
            <a:r>
              <a:rPr kumimoji="0" lang="ja-JP" altLang="en-US" sz="1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三　都市機能の集約の促進、公共交通機関の利用者の利便の増進、都市における緑地の保全及び緑化の推進その他の温室効果ガスの排出の抑制等に資する地域環境の整備及び改善に関する事項</a:t>
            </a:r>
          </a:p>
          <a:p>
            <a:pPr marL="359883" indent="-457051" defTabSz="914104">
              <a:lnSpc>
                <a:spcPts val="2399"/>
              </a:lnSpc>
              <a:defRPr/>
            </a:pPr>
            <a:r>
              <a:rPr kumimoji="0" lang="ja-JP" altLang="en-US" sz="1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四　その区域内における廃棄物等（循環型社会形成推進基本法（平成十二年法律第百十号）第二条第二項に規定する廃棄物等をいう。）の発生の抑制の促進その他の循環型社会（同条第一項に規定する循環型社会をいう。）の形成に関する事項</a:t>
            </a:r>
          </a:p>
        </p:txBody>
      </p:sp>
      <p:sp>
        <p:nvSpPr>
          <p:cNvPr id="7" name="スライド番号プレースホルダー"/>
          <p:cNvSpPr txBox="1">
            <a:spLocks/>
          </p:cNvSpPr>
          <p:nvPr/>
        </p:nvSpPr>
        <p:spPr>
          <a:xfrm>
            <a:off x="9363560" y="6523200"/>
            <a:ext cx="630000" cy="370800"/>
          </a:xfrm>
          <a:prstGeom prst="rect">
            <a:avLst/>
          </a:prstGeom>
        </p:spPr>
        <p:txBody>
          <a:bodyPr vert="horz" wrap="square" lIns="91440" tIns="45720" rIns="91440" bIns="45720" numCol="1" anchor="ctr" anchorCtr="0" compatLnSpc="1">
            <a:prstTxWarp prst="textNoShape">
              <a:avLst/>
            </a:prstTxWarp>
          </a:bodyPr>
          <a:lstStyle>
            <a:defPPr>
              <a:defRPr lang="ja-JP"/>
            </a:defPPr>
            <a:lvl1pPr algn="r" rtl="0" eaLnBrk="1" fontAlgn="base" hangingPunct="1">
              <a:spcBef>
                <a:spcPct val="0"/>
              </a:spcBef>
              <a:spcAft>
                <a:spcPct val="0"/>
              </a:spcAft>
              <a:defRPr kumimoji="1" sz="2399" kern="1200">
                <a:solidFill>
                  <a:srgbClr val="898989"/>
                </a:solidFill>
                <a:latin typeface="Calibri"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Calibri"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Calibri"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Calibri"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Calibri" pitchFamily="34" charset="0"/>
                <a:ea typeface="ＭＳ Ｐゴシック" pitchFamily="50" charset="-128"/>
                <a:cs typeface="+mn-cs"/>
              </a:defRPr>
            </a:lvl9pPr>
          </a:lstStyle>
          <a:p>
            <a:pPr algn="ctr">
              <a:defRPr/>
            </a:pPr>
            <a:r>
              <a:rPr lang="en-US" altLang="ja-JP" sz="1800" b="1">
                <a:latin typeface="メイリオ" panose="020B0604030504040204" pitchFamily="50" charset="-128"/>
                <a:ea typeface="メイリオ" panose="020B0604030504040204" pitchFamily="50" charset="-128"/>
                <a:cs typeface="メイリオ" panose="020B0604030504040204" pitchFamily="50" charset="-128"/>
              </a:rPr>
              <a:t>4</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90109443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282</Words>
  <Application>Microsoft Office PowerPoint</Application>
  <PresentationFormat>A4 210 x 297 mm</PresentationFormat>
  <Paragraphs>70</Paragraphs>
  <Slides>4</Slides>
  <Notes>4</Notes>
  <HiddenSlides>0</HiddenSlides>
  <MMClips>0</MMClips>
  <ScaleCrop>false</ScaleCrop>
  <HeadingPairs>
    <vt:vector size="8" baseType="variant">
      <vt:variant>
        <vt:lpstr>使用されているフォント</vt:lpstr>
      </vt:variant>
      <vt:variant>
        <vt:i4>8</vt:i4>
      </vt: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14" baseType="lpstr">
      <vt:lpstr>ＭＳ Ｐゴシック</vt:lpstr>
      <vt:lpstr>メイリオ</vt:lpstr>
      <vt:lpstr>游ゴシック</vt:lpstr>
      <vt:lpstr>游ゴシック Light</vt:lpstr>
      <vt:lpstr>Arial</vt:lpstr>
      <vt:lpstr>Calibri</vt:lpstr>
      <vt:lpstr>Cambria</vt:lpstr>
      <vt:lpstr>Wingdings</vt:lpstr>
      <vt:lpstr>Office テーマ</vt:lpstr>
      <vt:lpstr>ワークシート</vt:lpstr>
      <vt:lpstr>PowerPoint プレゼンテーション</vt:lpstr>
      <vt:lpstr>PowerPoint プレゼンテーション</vt:lpstr>
      <vt:lpstr>「地方公共団体実行計画」事務事業編</vt:lpstr>
      <vt:lpstr>「地方公共団体実行計画」区域施策編</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曽根 拓人</dc:creator>
  <cp:lastModifiedBy>稲 佳奈／リサーチ・コンサル／JRI (ina kana)</cp:lastModifiedBy>
  <cp:revision>2</cp:revision>
  <dcterms:created xsi:type="dcterms:W3CDTF">2018-04-13T07:07:20Z</dcterms:created>
  <dcterms:modified xsi:type="dcterms:W3CDTF">2018-05-15T02:26:19Z</dcterms:modified>
</cp:coreProperties>
</file>