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5FF15-94F2-424E-B4EA-6DBCBDA92063}" type="datetimeFigureOut">
              <a:rPr kumimoji="1" lang="ja-JP" altLang="en-US" smtClean="0"/>
              <a:t>2018/5/15</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BBAC9-2799-410C-AEAE-B92C4D017F31}" type="slidenum">
              <a:rPr kumimoji="1" lang="ja-JP" altLang="en-US" smtClean="0"/>
              <a:t>‹#›</a:t>
            </a:fld>
            <a:endParaRPr kumimoji="1" lang="ja-JP" altLang="en-US"/>
          </a:p>
        </p:txBody>
      </p:sp>
    </p:spTree>
    <p:extLst>
      <p:ext uri="{BB962C8B-B14F-4D97-AF65-F5344CB8AC3E}">
        <p14:creationId xmlns:p14="http://schemas.microsoft.com/office/powerpoint/2010/main" val="2123180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0"/>
            <a:fld id="{44096C74-0B41-4BF8-BF08-5FD2DC813573}" type="slidenum">
              <a:rPr lang="ja-JP" altLang="en-US">
                <a:solidFill>
                  <a:prstClr val="black"/>
                </a:solidFill>
                <a:latin typeface="游ゴシック" panose="020F0502020204030204"/>
                <a:ea typeface="游ゴシック" panose="020B0400000000000000" pitchFamily="50" charset="-128"/>
              </a:rPr>
              <a:pPr defTabSz="457160"/>
              <a:t>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4869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94561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268674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183785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400936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165862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112047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351349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140604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414486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100946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304CFE7-490F-40CC-96BD-CB53954267D8}" type="datetimeFigureOut">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324886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4CFE7-490F-40CC-96BD-CB53954267D8}" type="datetimeFigureOut">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B5EE-C6D6-45F4-A415-53FC72FCEB36}" type="slidenum">
              <a:rPr kumimoji="1" lang="ja-JP" altLang="en-US" smtClean="0"/>
              <a:t>‹#›</a:t>
            </a:fld>
            <a:endParaRPr kumimoji="1" lang="ja-JP" altLang="en-US"/>
          </a:p>
        </p:txBody>
      </p:sp>
    </p:spTree>
    <p:extLst>
      <p:ext uri="{BB962C8B-B14F-4D97-AF65-F5344CB8AC3E}">
        <p14:creationId xmlns:p14="http://schemas.microsoft.com/office/powerpoint/2010/main" val="2720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bwMode="auto">
          <a:xfrm>
            <a:off x="619378" y="-30958"/>
            <a:ext cx="9283449" cy="5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142" algn="ctr" rtl="0" fontAlgn="base">
              <a:spcBef>
                <a:spcPct val="0"/>
              </a:spcBef>
              <a:spcAft>
                <a:spcPct val="0"/>
              </a:spcAft>
              <a:defRPr kumimoji="1" sz="4400">
                <a:solidFill>
                  <a:schemeClr val="tx1"/>
                </a:solidFill>
                <a:latin typeface="Calibri" pitchFamily="34" charset="0"/>
                <a:ea typeface="ＭＳ Ｐゴシック" charset="-128"/>
              </a:defRPr>
            </a:lvl6pPr>
            <a:lvl7pPr marL="910287" algn="ctr" rtl="0" fontAlgn="base">
              <a:spcBef>
                <a:spcPct val="0"/>
              </a:spcBef>
              <a:spcAft>
                <a:spcPct val="0"/>
              </a:spcAft>
              <a:defRPr kumimoji="1" sz="4400">
                <a:solidFill>
                  <a:schemeClr val="tx1"/>
                </a:solidFill>
                <a:latin typeface="Calibri" pitchFamily="34" charset="0"/>
                <a:ea typeface="ＭＳ Ｐゴシック" charset="-128"/>
              </a:defRPr>
            </a:lvl7pPr>
            <a:lvl8pPr marL="1365428" algn="ctr" rtl="0" fontAlgn="base">
              <a:spcBef>
                <a:spcPct val="0"/>
              </a:spcBef>
              <a:spcAft>
                <a:spcPct val="0"/>
              </a:spcAft>
              <a:defRPr kumimoji="1" sz="4400">
                <a:solidFill>
                  <a:schemeClr val="tx1"/>
                </a:solidFill>
                <a:latin typeface="Calibri" pitchFamily="34" charset="0"/>
                <a:ea typeface="ＭＳ Ｐゴシック" charset="-128"/>
              </a:defRPr>
            </a:lvl8pPr>
            <a:lvl9pPr marL="1820572"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24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「地方公共団体実行計画策定・管理支援システム」構想</a:t>
            </a:r>
          </a:p>
        </p:txBody>
      </p:sp>
      <p:sp>
        <p:nvSpPr>
          <p:cNvPr id="3" name="サブタイトル 2"/>
          <p:cNvSpPr>
            <a:spLocks noGrp="1"/>
          </p:cNvSpPr>
          <p:nvPr>
            <p:ph type="subTitle" idx="1"/>
          </p:nvPr>
        </p:nvSpPr>
        <p:spPr>
          <a:xfrm>
            <a:off x="149368" y="5709310"/>
            <a:ext cx="9412147" cy="1032063"/>
          </a:xfrm>
          <a:noFill/>
          <a:ln w="19050">
            <a:solidFill>
              <a:srgbClr val="00B0F0"/>
            </a:solidFill>
            <a:prstDash val="dash"/>
          </a:ln>
        </p:spPr>
        <p:txBody>
          <a:bodyPr vert="horz" lIns="91440" tIns="45720" rIns="91440" bIns="45720" rtlCol="0" anchor="b" anchorCtr="0">
            <a:noAutofit/>
          </a:bodyPr>
          <a:lstStyle/>
          <a:p>
            <a:pPr marL="179384" indent="-179384" algn="l">
              <a:lnSpc>
                <a:spcPts val="1900"/>
              </a:lnSpc>
              <a:spcBef>
                <a:spcPts val="0"/>
              </a:spcBef>
              <a:spcAft>
                <a:spcPts val="600"/>
              </a:spcAft>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○自治体における</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排出量の集計や取組の記録を効率的にサポート。</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179384" indent="-179384" algn="l">
              <a:lnSpc>
                <a:spcPts val="1900"/>
              </a:lnSpc>
              <a:spcBef>
                <a:spcPts val="0"/>
              </a:spcBef>
              <a:spcAft>
                <a:spcPts val="600"/>
              </a:spcAft>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○全国の都道府県・市区町村と環境省をネットワークで結び、データ・情報を適切に共有。</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179384" indent="-179384" algn="l">
              <a:lnSpc>
                <a:spcPts val="1900"/>
              </a:lnSpc>
              <a:spcBef>
                <a:spcPts val="0"/>
              </a:spcBef>
              <a:spcAft>
                <a:spcPts val="600"/>
              </a:spcAft>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○各自治体の取組状況の定期的な評価や、複数自治体の取組状況の比較・分析も可能。</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サブタイトル 2"/>
          <p:cNvSpPr txBox="1">
            <a:spLocks/>
          </p:cNvSpPr>
          <p:nvPr/>
        </p:nvSpPr>
        <p:spPr>
          <a:xfrm>
            <a:off x="149365" y="1082365"/>
            <a:ext cx="9556164" cy="1266519"/>
          </a:xfrm>
          <a:prstGeom prst="rect">
            <a:avLst/>
          </a:prstGeom>
          <a:noFill/>
          <a:ln w="19050">
            <a:solidFill>
              <a:srgbClr val="00B0F0"/>
            </a:solidFill>
            <a:prstDash val="dash"/>
          </a:ln>
        </p:spPr>
        <p:txBody>
          <a:bodyPr vert="horz" lIns="72000" tIns="108000" rIns="9144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9384" indent="-179384" algn="l">
              <a:lnSpc>
                <a:spcPts val="1900"/>
              </a:lnSpc>
              <a:spcBef>
                <a:spcPts val="0"/>
              </a:spcBef>
              <a:spcAft>
                <a:spcPts val="600"/>
              </a:spcAft>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○現在、環境省では、</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各市区町村の</a:t>
            </a:r>
            <a:r>
              <a:rPr lang="en-US" altLang="ja-JP"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地球温暖化対策に関するデータ・情報</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算定・集計等を支援</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するための</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情報システム</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開発に着手</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4" indent="-179384" algn="l">
              <a:lnSpc>
                <a:spcPts val="1900"/>
              </a:lnSpc>
              <a:spcBef>
                <a:spcPts val="0"/>
              </a:spcBef>
              <a:spcAft>
                <a:spcPts val="600"/>
              </a:spcAft>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○すでに、</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全国</a:t>
            </a:r>
            <a:r>
              <a:rPr lang="en-US" altLang="ja-JP"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の自治体にて、試作版システムの実証</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 </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541325" lvl="1" indent="-541325" algn="l">
              <a:lnSpc>
                <a:spcPts val="1900"/>
              </a:lnSpc>
              <a:spcBef>
                <a:spcPts val="0"/>
              </a:spcBef>
              <a:spcAft>
                <a:spcPts val="600"/>
              </a:spcAft>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年度予算案</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本格的な情報システムの整備経費</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計上</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同年度内に完成予定。</a:t>
            </a:r>
            <a:endParaRPr lang="en-US" altLang="ja-JP"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a:xfrm>
            <a:off x="56461" y="836717"/>
            <a:ext cx="1555529" cy="334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構想・現状</a:t>
            </a:r>
          </a:p>
        </p:txBody>
      </p:sp>
      <p:sp>
        <p:nvSpPr>
          <p:cNvPr id="61" name="角丸四角形 60"/>
          <p:cNvSpPr/>
          <p:nvPr/>
        </p:nvSpPr>
        <p:spPr>
          <a:xfrm>
            <a:off x="88409" y="5385558"/>
            <a:ext cx="1996965" cy="361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期待される効果</a:t>
            </a:r>
          </a:p>
        </p:txBody>
      </p:sp>
      <p:pic>
        <p:nvPicPr>
          <p:cNvPr id="6" name="図 5"/>
          <p:cNvPicPr>
            <a:picLocks noChangeAspect="1"/>
          </p:cNvPicPr>
          <p:nvPr/>
        </p:nvPicPr>
        <p:blipFill>
          <a:blip r:embed="rId3"/>
          <a:stretch>
            <a:fillRect/>
          </a:stretch>
        </p:blipFill>
        <p:spPr>
          <a:xfrm>
            <a:off x="5964147" y="2757971"/>
            <a:ext cx="3831144" cy="2913367"/>
          </a:xfrm>
          <a:prstGeom prst="rect">
            <a:avLst/>
          </a:prstGeom>
        </p:spPr>
      </p:pic>
      <p:sp>
        <p:nvSpPr>
          <p:cNvPr id="4" name="角丸四角形 3"/>
          <p:cNvSpPr/>
          <p:nvPr/>
        </p:nvSpPr>
        <p:spPr>
          <a:xfrm>
            <a:off x="7617302" y="3848281"/>
            <a:ext cx="1481959" cy="5267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ja-JP" altLang="en-US" sz="16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イメージ</a:t>
            </a:r>
          </a:p>
        </p:txBody>
      </p:sp>
      <p:sp>
        <p:nvSpPr>
          <p:cNvPr id="7" name="テキスト ボックス 6"/>
          <p:cNvSpPr txBox="1"/>
          <p:nvPr/>
        </p:nvSpPr>
        <p:spPr>
          <a:xfrm>
            <a:off x="6313394" y="2424546"/>
            <a:ext cx="3363585" cy="369332"/>
          </a:xfrm>
          <a:prstGeom prst="rect">
            <a:avLst/>
          </a:prstGeom>
          <a:noFill/>
        </p:spPr>
        <p:txBody>
          <a:bodyPr wrap="square" rtlCol="0">
            <a:spAutoFit/>
          </a:bodyPr>
          <a:lstStyle/>
          <a:p>
            <a:pPr defTabSz="457189"/>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＜情報システムの仕組み＞</a:t>
            </a:r>
          </a:p>
        </p:txBody>
      </p:sp>
      <p:pic>
        <p:nvPicPr>
          <p:cNvPr id="10" name="図 9"/>
          <p:cNvPicPr>
            <a:picLocks noChangeAspect="1"/>
          </p:cNvPicPr>
          <p:nvPr/>
        </p:nvPicPr>
        <p:blipFill>
          <a:blip r:embed="rId4"/>
          <a:stretch>
            <a:fillRect/>
          </a:stretch>
        </p:blipFill>
        <p:spPr>
          <a:xfrm>
            <a:off x="344489" y="2367321"/>
            <a:ext cx="5501340" cy="3341989"/>
          </a:xfrm>
          <a:prstGeom prst="rect">
            <a:avLst/>
          </a:prstGeom>
        </p:spPr>
      </p:pic>
      <p:sp>
        <p:nvSpPr>
          <p:cNvPr id="8" name="正方形/長方形 7"/>
          <p:cNvSpPr/>
          <p:nvPr/>
        </p:nvSpPr>
        <p:spPr>
          <a:xfrm>
            <a:off x="1" y="2492900"/>
            <a:ext cx="4016896" cy="441707"/>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ネットワークで全国の地方公共団体と環境省を結ぶ</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457189"/>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地方公共団体実行計画策定・管理支援システム</a:t>
            </a:r>
          </a:p>
        </p:txBody>
      </p:sp>
      <p:pic>
        <p:nvPicPr>
          <p:cNvPr id="13" name="図 12"/>
          <p:cNvPicPr>
            <a:picLocks noChangeAspect="1"/>
          </p:cNvPicPr>
          <p:nvPr/>
        </p:nvPicPr>
        <p:blipFill>
          <a:blip r:embed="rId5"/>
          <a:stretch>
            <a:fillRect/>
          </a:stretch>
        </p:blipFill>
        <p:spPr>
          <a:xfrm>
            <a:off x="41730" y="37470"/>
            <a:ext cx="647323" cy="397479"/>
          </a:xfrm>
          <a:prstGeom prst="rect">
            <a:avLst/>
          </a:prstGeom>
        </p:spPr>
      </p:pic>
      <p:sp>
        <p:nvSpPr>
          <p:cNvPr id="15" name="事業番号"/>
          <p:cNvSpPr/>
          <p:nvPr/>
        </p:nvSpPr>
        <p:spPr>
          <a:xfrm>
            <a:off x="848545" y="434951"/>
            <a:ext cx="1826124" cy="336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32</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6"/>
          <p:cNvSpPr>
            <a:spLocks noChangeArrowheads="1"/>
          </p:cNvSpPr>
          <p:nvPr/>
        </p:nvSpPr>
        <p:spPr bwMode="auto">
          <a:xfrm>
            <a:off x="502323" y="7514660"/>
            <a:ext cx="2518569" cy="215444"/>
          </a:xfrm>
          <a:prstGeom prst="rect">
            <a:avLst/>
          </a:prstGeom>
          <a:solidFill>
            <a:srgbClr val="C6D9F1"/>
          </a:solidFill>
          <a:ln>
            <a:solidFill>
              <a:sysClr val="windowText" lastClr="000000"/>
            </a:solidFill>
          </a:ln>
          <a:extLst/>
        </p:spPr>
        <p:txBody>
          <a:bodyPr wrap="square">
            <a:spAutoFit/>
          </a:bodyPr>
          <a:lstStyle/>
          <a:p>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zh-TW"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総政</a:t>
            </a:r>
            <a:r>
              <a:rPr lang="en-US" altLang="zh-TW"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a:t>
            </a:r>
            <a:r>
              <a:rPr lang="zh-TW"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環境計画課 </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03-5521-8232</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zh-TW"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スライド番号プレースホルダー"/>
          <p:cNvSpPr txBox="1">
            <a:spLocks/>
          </p:cNvSpPr>
          <p:nvPr/>
        </p:nvSpPr>
        <p:spPr>
          <a:xfrm>
            <a:off x="9361972" y="6523200"/>
            <a:ext cx="630000" cy="370800"/>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108"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6"/>
          <p:cNvSpPr>
            <a:spLocks noChangeArrowheads="1"/>
          </p:cNvSpPr>
          <p:nvPr/>
        </p:nvSpPr>
        <p:spPr bwMode="auto">
          <a:xfrm>
            <a:off x="4720793" y="580619"/>
            <a:ext cx="5378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400"/>
              </a:lnSpc>
              <a:spcBef>
                <a:spcPct val="0"/>
              </a:spcBef>
              <a:buNone/>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大臣官房環境計画課</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03-5521-8232</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事業区分"/>
          <p:cNvSpPr/>
          <p:nvPr/>
        </p:nvSpPr>
        <p:spPr>
          <a:xfrm>
            <a:off x="8705746" y="63312"/>
            <a:ext cx="1129651" cy="31559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t"/>
          <a:lstStyle/>
          <a:p>
            <a:pPr algn="ctr" defTabSz="844314">
              <a:defRPr/>
            </a:pP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制度</a:t>
            </a:r>
          </a:p>
        </p:txBody>
      </p:sp>
    </p:spTree>
    <p:extLst>
      <p:ext uri="{BB962C8B-B14F-4D97-AF65-F5344CB8AC3E}">
        <p14:creationId xmlns:p14="http://schemas.microsoft.com/office/powerpoint/2010/main" val="219498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9758" y="5858877"/>
            <a:ext cx="9846495" cy="938719"/>
          </a:xfrm>
          <a:prstGeom prst="rect">
            <a:avLst/>
          </a:prstGeom>
          <a:noFill/>
        </p:spPr>
        <p:txBody>
          <a:bodyPr wrap="square" rtlCol="0">
            <a:spAutoFit/>
          </a:bodyPr>
          <a:lstStyle/>
          <a:p>
            <a:pPr algn="ctr">
              <a:lnSpc>
                <a:spcPts val="2200"/>
              </a:lnSpc>
              <a:defRPr/>
            </a:pPr>
            <a:r>
              <a:rPr lang="ja-JP" altLang="en-US"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更なる温室効果ガス削減に向けて、まずは、</a:t>
            </a:r>
            <a:endParaRPr lang="en-US" altLang="ja-JP"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200"/>
              </a:lnSpc>
              <a:defRPr/>
            </a:pPr>
            <a:r>
              <a:rPr lang="ja-JP" altLang="en-US" sz="2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より具体的に取組の状況や効果を“見える化”し、</a:t>
            </a:r>
            <a:endParaRPr lang="en-US" altLang="ja-JP" sz="2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200"/>
              </a:lnSpc>
              <a:defRPr/>
            </a:pPr>
            <a:r>
              <a:rPr lang="ja-JP" altLang="en-US" sz="2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情報・データとして内外で共有すること</a:t>
            </a:r>
            <a:r>
              <a:rPr lang="ja-JP" altLang="en-US"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が必要</a:t>
            </a:r>
            <a:endParaRPr lang="en-US" altLang="ja-JP"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0" y="8"/>
            <a:ext cx="9906000" cy="620687"/>
          </a:xfrm>
          <a:noFill/>
          <a:ln>
            <a:noFill/>
          </a:ln>
        </p:spPr>
        <p:txBody>
          <a:bodyPr vert="horz" lIns="91440" tIns="45720" rIns="91440" bIns="45720" rtlCol="0" anchor="ctr">
            <a:normAutofit fontScale="92500"/>
          </a:bodyPr>
          <a:lstStyle/>
          <a:p>
            <a:pPr defTabSz="990546"/>
            <a:r>
              <a:rPr lang="ja-JP" altLang="en-US" sz="2600" b="1" dirty="0">
                <a:latin typeface="メイリオ" panose="020B0604030504040204" pitchFamily="50" charset="-128"/>
                <a:ea typeface="メイリオ" panose="020B0604030504040204" pitchFamily="50" charset="-128"/>
                <a:cs typeface="メイリオ" panose="020B0604030504040204" pitchFamily="50" charset="-128"/>
              </a:rPr>
              <a:t>「地方公共団体実行計画」の策定・実施を巡る課題</a:t>
            </a:r>
          </a:p>
        </p:txBody>
      </p:sp>
      <p:sp>
        <p:nvSpPr>
          <p:cNvPr id="10" name="スライド番号プレースホルダー"/>
          <p:cNvSpPr>
            <a:spLocks noGrp="1"/>
          </p:cNvSpPr>
          <p:nvPr>
            <p:ph type="sldNum" sz="quarter" idx="12"/>
          </p:nvPr>
        </p:nvSpPr>
        <p:spPr>
          <a:xfrm>
            <a:off x="9361972"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56456" y="1413240"/>
            <a:ext cx="9756000" cy="4176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Ins="0" bIns="72000" rtlCol="0" anchor="ctr"/>
          <a:lstStyle/>
          <a:p>
            <a:pPr marL="449251" indent="-449251">
              <a:lnSpc>
                <a:spcPts val="2200"/>
              </a:lnSpc>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地方公共団体実行計画を策定した経験のない団体における</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策定に必要な基礎知識、</a:t>
            </a:r>
            <a:r>
              <a:rPr lang="en-US" altLang="ja-JP"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推進のためのノウハウ</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、人材リソースの不足</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9251" indent="-449251">
              <a:lnSpc>
                <a:spcPts val="2200"/>
              </a:lnSpc>
              <a:spcBef>
                <a:spcPts val="600"/>
              </a:spcBef>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地方公共団体実行計画を策定した経験のある団体における</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539737" indent="-539737">
              <a:lnSpc>
                <a:spcPts val="2200"/>
              </a:lnSpc>
              <a:defRPr/>
            </a:pPr>
            <a:r>
              <a:rPr lang="ja-JP" altLang="en-US" sz="2000"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計画の</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推進に必要な</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データの不備</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集計</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確認にかかる労力の負担</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spcBef>
                <a:spcPts val="600"/>
              </a:spcBef>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膨大な対象施設（地方公共団体が所有又は管理している公共施設等</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defRPr/>
            </a:pPr>
            <a:r>
              <a:rPr lang="ja-JP" altLang="en-US" sz="2000"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都道府県が </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100,363 </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棟、市区町村が</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333,555 </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棟、計</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433,918 </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棟</a:t>
            </a:r>
            <a:endParaRPr lang="ja-JP" altLang="en-US" sz="2000"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defRPr/>
            </a:pPr>
            <a:r>
              <a:rPr lang="ja-JP" altLang="en-US" sz="2000"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公共用及び公用の建物：非木造の</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階建以上又は延床面積</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 ㎡</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超の建築物</a:t>
            </a:r>
            <a:endParaRPr lang="en-US" altLang="ja-JP" sz="2000"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spcBef>
                <a:spcPts val="600"/>
              </a:spcBef>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地方公共団体実行計画制度に類似する制度が併存している状況</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9251" indent="-449251">
              <a:lnSpc>
                <a:spcPts val="2200"/>
              </a:lnSpc>
              <a:defRPr/>
            </a:pPr>
            <a:r>
              <a:rPr lang="ja-JP" altLang="en-US" sz="2000"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地方公共団体は、これら制度についても的確かつ効率的に対応する必要があるものの、</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defRPr/>
            </a:pPr>
            <a:r>
              <a:rPr lang="ja-JP" altLang="en-US" sz="2000"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これらの作業は膨大にして煩雑</a:t>
            </a:r>
            <a:endParaRPr lang="ja-JP" altLang="en-US" sz="2000" b="1" dirty="0">
              <a:solidFill>
                <a:srgbClr val="44546A"/>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defRPr/>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・温室効果ガス排出量算定・報告・公表制度</a:t>
            </a:r>
          </a:p>
          <a:p>
            <a:pPr>
              <a:lnSpc>
                <a:spcPts val="22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・省エネ法に基づく定期報告制度　</a:t>
            </a:r>
          </a:p>
          <a:p>
            <a:pPr>
              <a:lnSpc>
                <a:spcPts val="22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・条例に基づく報告書制度・計画書制度　</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6456" y="476676"/>
            <a:ext cx="9756000" cy="80399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72000" rIns="99060" bIns="0" numCol="1" spcCol="0" rtlCol="0" fromWordArt="0" anchor="ctr" anchorCtr="0" forceAA="0" compatLnSpc="1">
            <a:prstTxWarp prst="textNoShape">
              <a:avLst/>
            </a:prstTxWarp>
            <a:noAutofit/>
          </a:bodyPr>
          <a:lstStyle>
            <a:defPPr>
              <a:defRPr lang="ja-JP"/>
            </a:defPPr>
            <a:lvl1pPr marL="176213" indent="-176213">
              <a:defRPr b="1">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ts val="2000"/>
              </a:lnSpc>
              <a:defRPr/>
            </a:pPr>
            <a:r>
              <a:rPr lang="ja-JP" altLang="en-US" sz="2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環境省では、「地方公共団体実行計画」の策定・実施の状況について、全国的な調査や地方公共団体へのヒアリングを実施し、多くの地方公共団体に共通する主な課題を整理。</a:t>
            </a:r>
            <a:endParaRPr lang="en-US" altLang="ja-JP" sz="2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下矢印 8"/>
          <p:cNvSpPr/>
          <p:nvPr/>
        </p:nvSpPr>
        <p:spPr>
          <a:xfrm>
            <a:off x="4054524" y="5589240"/>
            <a:ext cx="1330531" cy="288032"/>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8447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3472" y="772905"/>
            <a:ext cx="9574064" cy="190532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176209" indent="-176209">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環境省として、従来の地方公共団体向け支援（研修・説明会、支援サイトの整備、マニュアル類の整備、省エネ・再エネ設備の補助金）に加え、将来的に、</a:t>
            </a:r>
            <a:r>
              <a:rPr lang="ja-JP" altLang="en-US"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クラウド型情報システムの構築・活用による「情報の集約・可視化」</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ができないか。</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09" indent="-176209">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業務効率の改善と合わせ、既存の支援では限定的であった各地方公共団体ごとに異なる　ニーズへの対応を強化すべく、できるだけ</a:t>
            </a:r>
            <a:r>
              <a:rPr lang="ja-JP" altLang="en-US"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各団体のニーズに合った情報を迅速に提供</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することで、</a:t>
            </a:r>
            <a:r>
              <a:rPr lang="ja-JP" altLang="en-US"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地方公共団体実行計画の策定・実施の高度化・効率化</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を狙えないか。</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992567" y="2780934"/>
            <a:ext cx="7711821" cy="3955355"/>
            <a:chOff x="608318" y="2204864"/>
            <a:chExt cx="7934811" cy="4401208"/>
          </a:xfrm>
        </p:grpSpPr>
        <p:pic>
          <p:nvPicPr>
            <p:cNvPr id="7" name="図 6"/>
            <p:cNvPicPr>
              <a:picLocks noChangeAspect="1"/>
            </p:cNvPicPr>
            <p:nvPr/>
          </p:nvPicPr>
          <p:blipFill rotWithShape="1">
            <a:blip r:embed="rId2"/>
            <a:srcRect b="10167"/>
            <a:stretch/>
          </p:blipFill>
          <p:spPr>
            <a:xfrm>
              <a:off x="2432720" y="2204864"/>
              <a:ext cx="5328035" cy="4401208"/>
            </a:xfrm>
            <a:prstGeom prst="rect">
              <a:avLst/>
            </a:prstGeom>
          </p:spPr>
        </p:pic>
        <p:sp>
          <p:nvSpPr>
            <p:cNvPr id="8" name="左中かっこ 7"/>
            <p:cNvSpPr/>
            <p:nvPr/>
          </p:nvSpPr>
          <p:spPr>
            <a:xfrm>
              <a:off x="2000672" y="3068960"/>
              <a:ext cx="432048" cy="25922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608318" y="3969060"/>
              <a:ext cx="1368152" cy="792088"/>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従来までの</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p>
          </p:txBody>
        </p:sp>
        <p:cxnSp>
          <p:nvCxnSpPr>
            <p:cNvPr id="11" name="直線コネクタ 10"/>
            <p:cNvCxnSpPr/>
            <p:nvPr/>
          </p:nvCxnSpPr>
          <p:spPr>
            <a:xfrm>
              <a:off x="2576736" y="5661248"/>
              <a:ext cx="7200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648744" y="3068960"/>
              <a:ext cx="136815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a:off x="6763108" y="5661248"/>
              <a:ext cx="333750" cy="6951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コネクタ 15"/>
            <p:cNvCxnSpPr/>
            <p:nvPr/>
          </p:nvCxnSpPr>
          <p:spPr>
            <a:xfrm>
              <a:off x="5601072" y="6356351"/>
              <a:ext cx="93610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145226" y="5661248"/>
              <a:ext cx="39194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7174977" y="5612755"/>
              <a:ext cx="1368152" cy="792088"/>
            </a:xfrm>
            <a:prstGeom prst="rect">
              <a:avLst/>
            </a:prstGeom>
            <a:solidFill>
              <a:srgbClr val="00B0F0"/>
            </a:solidFill>
            <a:ln w="571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更なる支援</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 name="星 24 2"/>
          <p:cNvSpPr/>
          <p:nvPr/>
        </p:nvSpPr>
        <p:spPr>
          <a:xfrm>
            <a:off x="3605505" y="6021293"/>
            <a:ext cx="3096092" cy="674963"/>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情報の</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集約・可視化</a:t>
            </a:r>
          </a:p>
        </p:txBody>
      </p:sp>
      <p:sp>
        <p:nvSpPr>
          <p:cNvPr id="18" name="タイトル 1"/>
          <p:cNvSpPr txBox="1">
            <a:spLocks/>
          </p:cNvSpPr>
          <p:nvPr/>
        </p:nvSpPr>
        <p:spPr>
          <a:xfrm>
            <a:off x="0" y="-8291"/>
            <a:ext cx="9906000" cy="643867"/>
          </a:xfrm>
          <a:prstGeom prst="rect">
            <a:avLst/>
          </a:prstGeom>
          <a:noFill/>
          <a:ln>
            <a:noFill/>
          </a:ln>
        </p:spPr>
        <p:txBody>
          <a:bodyPr vert="horz" lIns="91440" tIns="45720" rIns="91440" bIns="45720" rtlCol="0" anchor="ctr">
            <a:normAutofit/>
          </a:bodyPr>
          <a:lstStyle>
            <a:defPPr>
              <a:defRPr lang="ja-JP"/>
            </a:defPPr>
            <a:lvl1pPr defTabSz="990570">
              <a:lnSpc>
                <a:spcPct val="90000"/>
              </a:lnSpc>
              <a:spcBef>
                <a:spcPct val="0"/>
              </a:spcBef>
              <a:buNone/>
              <a:defRPr sz="2400" b="1">
                <a:solidFill>
                  <a:prstClr val="white"/>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そこで、どうするか。</a:t>
            </a:r>
          </a:p>
        </p:txBody>
      </p:sp>
      <p:sp>
        <p:nvSpPr>
          <p:cNvPr id="19" name="スライド番号プレースホルダー"/>
          <p:cNvSpPr>
            <a:spLocks noGrp="1"/>
          </p:cNvSpPr>
          <p:nvPr>
            <p:ph type="sldNum" sz="quarter" idx="12"/>
          </p:nvPr>
        </p:nvSpPr>
        <p:spPr>
          <a:xfrm>
            <a:off x="9361972"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3197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2027633" y="5278097"/>
            <a:ext cx="7842139" cy="124510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p:cNvCxnSpPr/>
          <p:nvPr/>
        </p:nvCxnSpPr>
        <p:spPr>
          <a:xfrm flipH="1" flipV="1">
            <a:off x="2059716" y="2878359"/>
            <a:ext cx="720080" cy="57606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54460" y="505295"/>
            <a:ext cx="9561032" cy="9720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176209" indent="-176209">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将来的には、全国の地方公共団体に接続された情報システムを構築し、地方公共団体実行計画の</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策定・実施にかかる</a:t>
            </a:r>
            <a:r>
              <a:rPr lang="en-US" altLang="ja-JP"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の効率化を促進</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すると同時に</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高度化</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を狙い、地球温暖化対策の推進を加速したい。</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2"/>
          <a:stretch>
            <a:fillRect/>
          </a:stretch>
        </p:blipFill>
        <p:spPr>
          <a:xfrm>
            <a:off x="2909273" y="1865699"/>
            <a:ext cx="4289963" cy="2586580"/>
          </a:xfrm>
          <a:prstGeom prst="rect">
            <a:avLst/>
          </a:prstGeom>
        </p:spPr>
      </p:pic>
      <p:sp>
        <p:nvSpPr>
          <p:cNvPr id="4" name="円柱 3"/>
          <p:cNvSpPr/>
          <p:nvPr/>
        </p:nvSpPr>
        <p:spPr>
          <a:xfrm>
            <a:off x="2225154" y="5499385"/>
            <a:ext cx="1764591" cy="517877"/>
          </a:xfrm>
          <a:prstGeom prst="can">
            <a:avLst>
              <a:gd name="adj" fmla="val 23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データベース</a:t>
            </a:r>
          </a:p>
        </p:txBody>
      </p:sp>
      <p:pic>
        <p:nvPicPr>
          <p:cNvPr id="8" name="図 7"/>
          <p:cNvPicPr>
            <a:picLocks noChangeAspect="1"/>
          </p:cNvPicPr>
          <p:nvPr/>
        </p:nvPicPr>
        <p:blipFill>
          <a:blip r:embed="rId2"/>
          <a:stretch>
            <a:fillRect/>
          </a:stretch>
        </p:blipFill>
        <p:spPr>
          <a:xfrm>
            <a:off x="3731926" y="2093818"/>
            <a:ext cx="4289963" cy="2586580"/>
          </a:xfrm>
          <a:prstGeom prst="rect">
            <a:avLst/>
          </a:prstGeom>
        </p:spPr>
      </p:pic>
      <p:sp>
        <p:nvSpPr>
          <p:cNvPr id="15" name="正方形/長方形 14"/>
          <p:cNvSpPr/>
          <p:nvPr/>
        </p:nvSpPr>
        <p:spPr>
          <a:xfrm>
            <a:off x="281677" y="1700283"/>
            <a:ext cx="7538580" cy="287426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a:picLocks noChangeAspect="1"/>
          </p:cNvPicPr>
          <p:nvPr/>
        </p:nvPicPr>
        <p:blipFill>
          <a:blip r:embed="rId2"/>
          <a:stretch>
            <a:fillRect/>
          </a:stretch>
        </p:blipFill>
        <p:spPr>
          <a:xfrm>
            <a:off x="3761226" y="1436915"/>
            <a:ext cx="6144779" cy="3590055"/>
          </a:xfrm>
          <a:prstGeom prst="rect">
            <a:avLst/>
          </a:prstGeom>
        </p:spPr>
      </p:pic>
      <p:cxnSp>
        <p:nvCxnSpPr>
          <p:cNvPr id="19" name="直線コネクタ 18"/>
          <p:cNvCxnSpPr/>
          <p:nvPr/>
        </p:nvCxnSpPr>
        <p:spPr>
          <a:xfrm>
            <a:off x="2837259" y="5131877"/>
            <a:ext cx="424847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085737" y="4950764"/>
            <a:ext cx="1" cy="18111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133410" y="4831443"/>
            <a:ext cx="1" cy="2655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053290" y="4680405"/>
            <a:ext cx="1" cy="40312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575338" y="5131877"/>
            <a:ext cx="1189919"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endCxn id="4" idx="1"/>
          </p:cNvCxnSpPr>
          <p:nvPr/>
        </p:nvCxnSpPr>
        <p:spPr>
          <a:xfrm flipH="1">
            <a:off x="3107451" y="5106565"/>
            <a:ext cx="18199" cy="39281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281677" y="2509405"/>
            <a:ext cx="1910772" cy="39311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地方公共団体</a:t>
            </a:r>
          </a:p>
        </p:txBody>
      </p:sp>
      <p:sp>
        <p:nvSpPr>
          <p:cNvPr id="43" name="角丸四角形 42"/>
          <p:cNvSpPr/>
          <p:nvPr/>
        </p:nvSpPr>
        <p:spPr>
          <a:xfrm>
            <a:off x="72411" y="4859532"/>
            <a:ext cx="1910772" cy="39311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国（環境省）</a:t>
            </a:r>
          </a:p>
        </p:txBody>
      </p:sp>
      <p:sp>
        <p:nvSpPr>
          <p:cNvPr id="44" name="テキスト ボックス 43"/>
          <p:cNvSpPr txBox="1"/>
          <p:nvPr/>
        </p:nvSpPr>
        <p:spPr>
          <a:xfrm>
            <a:off x="1945965" y="4749100"/>
            <a:ext cx="1618395" cy="369332"/>
          </a:xfrm>
          <a:prstGeom prst="rect">
            <a:avLst/>
          </a:prstGeom>
          <a:noFill/>
        </p:spPr>
        <p:txBody>
          <a:bodyPr wrap="square" rtlCol="0">
            <a:spAutoFit/>
          </a:bodyPr>
          <a:lstStyle/>
          <a:p>
            <a:pPr>
              <a:defRPr/>
            </a:pP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LGWAN</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403548" y="2927364"/>
            <a:ext cx="1788039" cy="400110"/>
          </a:xfrm>
          <a:prstGeom prst="rect">
            <a:avLst/>
          </a:prstGeom>
          <a:noFill/>
        </p:spPr>
        <p:txBody>
          <a:bodyPr wrap="square" rtlCol="0">
            <a:spAutoFit/>
          </a:bodyPr>
          <a:lstStyle/>
          <a:p>
            <a:pP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3,400</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団体</a:t>
            </a:r>
          </a:p>
        </p:txBody>
      </p:sp>
      <p:sp>
        <p:nvSpPr>
          <p:cNvPr id="7" name="テキスト ボックス 6"/>
          <p:cNvSpPr txBox="1"/>
          <p:nvPr/>
        </p:nvSpPr>
        <p:spPr>
          <a:xfrm>
            <a:off x="3944893" y="5312421"/>
            <a:ext cx="5956963" cy="1200329"/>
          </a:xfrm>
          <a:prstGeom prst="rect">
            <a:avLst/>
          </a:prstGeom>
          <a:noFill/>
        </p:spPr>
        <p:txBody>
          <a:bodyPr wrap="square" rtlCol="0">
            <a:spAutoFit/>
          </a:bodyPr>
          <a:lstStyle/>
          <a:p>
            <a:pP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情報の集約：</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→地方公共団体の施設情報等を集約・蓄積</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情報の可視化：</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→分析しやすい形に情報を加工し必要な情報を可視化</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1496622" y="3258222"/>
            <a:ext cx="2713995" cy="646331"/>
          </a:xfrm>
          <a:prstGeom prst="rect">
            <a:avLst/>
          </a:prstGeom>
          <a:solidFill>
            <a:schemeClr val="bg1"/>
          </a:solidFill>
          <a:ln w="38100">
            <a:solidFill>
              <a:schemeClr val="tx2"/>
            </a:solidFill>
          </a:ln>
          <a:effectLst>
            <a:outerShdw blurRad="50800" dist="38100" dir="5400000" algn="t" rotWithShape="0">
              <a:prstClr val="black">
                <a:alpha val="40000"/>
              </a:prstClr>
            </a:outerShdw>
          </a:effectLst>
        </p:spPr>
        <p:txBody>
          <a:bodyPr wrap="square" rtlCol="0">
            <a:spAutoFit/>
          </a:bodyPr>
          <a:lstStyle/>
          <a:p>
            <a:pP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取組の見える化</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オペレーションの効率化</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タイトル 1"/>
          <p:cNvSpPr txBox="1">
            <a:spLocks/>
          </p:cNvSpPr>
          <p:nvPr/>
        </p:nvSpPr>
        <p:spPr>
          <a:xfrm>
            <a:off x="0" y="8"/>
            <a:ext cx="9906000" cy="643867"/>
          </a:xfrm>
          <a:prstGeom prst="rect">
            <a:avLst/>
          </a:prstGeom>
          <a:noFill/>
          <a:ln>
            <a:noFill/>
          </a:ln>
        </p:spPr>
        <p:txBody>
          <a:bodyPr vert="horz" lIns="91440" tIns="45720" rIns="91440" bIns="45720" rtlCol="0" anchor="ctr">
            <a:normAutofit fontScale="92500"/>
          </a:bodyPr>
          <a:lstStyle>
            <a:defPPr>
              <a:defRPr lang="ja-JP"/>
            </a:defPPr>
            <a:lvl1pPr defTabSz="990570">
              <a:lnSpc>
                <a:spcPct val="90000"/>
              </a:lnSpc>
              <a:spcBef>
                <a:spcPct val="0"/>
              </a:spcBef>
              <a:buNone/>
              <a:defRPr sz="2400" b="1">
                <a:solidFill>
                  <a:prstClr val="white"/>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地方公共団体実行計画策定・管理支援システム</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」（仮）の概要・イメージ</a:t>
            </a:r>
          </a:p>
        </p:txBody>
      </p:sp>
      <p:sp>
        <p:nvSpPr>
          <p:cNvPr id="29" name="スライド番号プレースホルダー"/>
          <p:cNvSpPr>
            <a:spLocks noGrp="1"/>
          </p:cNvSpPr>
          <p:nvPr>
            <p:ph type="sldNum" sz="quarter" idx="12"/>
          </p:nvPr>
        </p:nvSpPr>
        <p:spPr>
          <a:xfrm>
            <a:off x="9361972"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895254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388</Words>
  <Application>Microsoft Office PowerPoint</Application>
  <PresentationFormat>A4 210 x 297 mm</PresentationFormat>
  <Paragraphs>61</Paragraphs>
  <Slides>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メイリオ</vt:lpstr>
      <vt:lpstr>游ゴシック</vt:lpstr>
      <vt:lpstr>游ゴシック Light</vt:lpstr>
      <vt:lpstr>Arial</vt:lpstr>
      <vt:lpstr>Office テーマ</vt:lpstr>
      <vt:lpstr>PowerPoint プレゼンテーション</vt:lpstr>
      <vt:lpstr>「地方公共団体実行計画」の策定・実施を巡る課題</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曽根 拓人</dc:creator>
  <cp:lastModifiedBy>稲 佳奈／リサーチ・コンサル／JRI (ina kana)</cp:lastModifiedBy>
  <cp:revision>2</cp:revision>
  <dcterms:created xsi:type="dcterms:W3CDTF">2018-04-13T07:06:35Z</dcterms:created>
  <dcterms:modified xsi:type="dcterms:W3CDTF">2018-05-15T02:24:21Z</dcterms:modified>
</cp:coreProperties>
</file>