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53A4E6-A3A9-4A0B-96E6-2D84692C5BC2}"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C45A6B-5613-487F-91FF-4B439FA7B9E1}" type="slidenum">
              <a:rPr kumimoji="1" lang="ja-JP" altLang="en-US" smtClean="0"/>
              <a:t>‹#›</a:t>
            </a:fld>
            <a:endParaRPr kumimoji="1" lang="ja-JP" altLang="en-US"/>
          </a:p>
        </p:txBody>
      </p:sp>
    </p:spTree>
    <p:extLst>
      <p:ext uri="{BB962C8B-B14F-4D97-AF65-F5344CB8AC3E}">
        <p14:creationId xmlns:p14="http://schemas.microsoft.com/office/powerpoint/2010/main" val="193680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3559743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56594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4133878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1414093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646163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403723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379592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1205860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233818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3341439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3848636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35FE9F-C7E4-45AE-9FC4-A2CA6444B56D}"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3766527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5FE9F-C7E4-45AE-9FC4-A2CA6444B56D}"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8A5AA-670E-4ABB-AAB8-985243D9448F}" type="slidenum">
              <a:rPr kumimoji="1" lang="ja-JP" altLang="en-US" smtClean="0"/>
              <a:t>‹#›</a:t>
            </a:fld>
            <a:endParaRPr kumimoji="1" lang="ja-JP" altLang="en-US"/>
          </a:p>
        </p:txBody>
      </p:sp>
    </p:spTree>
    <p:extLst>
      <p:ext uri="{BB962C8B-B14F-4D97-AF65-F5344CB8AC3E}">
        <p14:creationId xmlns:p14="http://schemas.microsoft.com/office/powerpoint/2010/main" val="2835369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jpeg"/><Relationship Id="rId10" Type="http://schemas.openxmlformats.org/officeDocument/2006/relationships/image" Target="../media/image8.png"/><Relationship Id="rId4" Type="http://schemas.openxmlformats.org/officeDocument/2006/relationships/image" Target="../media/image2.wmf"/><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1034662" y="140632"/>
            <a:ext cx="8783999" cy="55206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defTabSz="779406">
              <a:lnSpc>
                <a:spcPts val="2600"/>
              </a:lnSpc>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地域の多様な課題に応える低炭素な都市・地域</a:t>
            </a:r>
            <a:endPar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779406">
              <a:lnSpc>
                <a:spcPts val="2600"/>
              </a:lnSpc>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づくりモデル形成事業</a:t>
            </a:r>
          </a:p>
        </p:txBody>
      </p:sp>
      <p:sp>
        <p:nvSpPr>
          <p:cNvPr id="673796" name="正方形/長方形 2"/>
          <p:cNvSpPr>
            <a:spLocks noChangeArrowheads="1"/>
          </p:cNvSpPr>
          <p:nvPr/>
        </p:nvSpPr>
        <p:spPr bwMode="auto">
          <a:xfrm>
            <a:off x="518862" y="1160155"/>
            <a:ext cx="8316131" cy="797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79406" eaLnBrk="1" hangingPunct="1">
              <a:lnSpc>
                <a:spcPts val="2600"/>
              </a:lnSpc>
              <a:spcBef>
                <a:spcPct val="0"/>
              </a:spcBef>
              <a:spcAft>
                <a:spcPts val="256"/>
              </a:spcAft>
              <a:buClr>
                <a:srgbClr val="6F6F6F"/>
              </a:buClr>
              <a:buNone/>
              <a:defRPr/>
            </a:pPr>
            <a:r>
              <a:rPr lang="ja-JP" altLang="en-US"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脱炭素かつレジリエントな</a:t>
            </a:r>
            <a:endParaRPr lang="en-US" altLang="ja-JP"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6" eaLnBrk="1" hangingPunct="1">
              <a:lnSpc>
                <a:spcPts val="2600"/>
              </a:lnSpc>
              <a:spcBef>
                <a:spcPct val="0"/>
              </a:spcBef>
              <a:spcAft>
                <a:spcPts val="256"/>
              </a:spcAft>
              <a:buClr>
                <a:srgbClr val="6F6F6F"/>
              </a:buClr>
              <a:buNone/>
              <a:defRPr/>
            </a:pPr>
            <a:r>
              <a:rPr lang="ja-JP" altLang="en-US"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都市・地域づくりの推進</a:t>
            </a:r>
            <a:endParaRPr lang="en-US" altLang="ja-JP"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431669" y="1883663"/>
            <a:ext cx="8987755" cy="2118525"/>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406" eaLnBrk="0" hangingPunct="0">
              <a:defRPr/>
            </a:pPr>
            <a:endParaRPr kumimoji="0" lang="ja-JP" altLang="en-US" sz="1847"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42183" y="1836630"/>
            <a:ext cx="8853908" cy="19162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314" eaLnBrk="0" hangingPunct="0">
              <a:lnSpc>
                <a:spcPts val="2771"/>
              </a:lnSpc>
              <a:defRPr/>
            </a:pPr>
            <a:r>
              <a:rPr kumimoji="0" lang="en-US" altLang="ja-JP" sz="1847" kern="0" dirty="0">
                <a:solidFill>
                  <a:schemeClr val="tx1"/>
                </a:solidFill>
                <a:latin typeface="メイリオ" pitchFamily="50" charset="-128"/>
                <a:ea typeface="メイリオ" pitchFamily="50" charset="-128"/>
                <a:cs typeface="メイリオ" pitchFamily="50" charset="-128"/>
              </a:rPr>
              <a:t>1</a:t>
            </a:r>
            <a:r>
              <a:rPr kumimoji="0" lang="ja-JP" altLang="en-US" sz="1847" kern="0" dirty="0" err="1">
                <a:solidFill>
                  <a:schemeClr val="tx1"/>
                </a:solidFill>
                <a:latin typeface="メイリオ" pitchFamily="50" charset="-128"/>
                <a:ea typeface="メイリオ" pitchFamily="50" charset="-128"/>
                <a:cs typeface="メイリオ" pitchFamily="50" charset="-128"/>
              </a:rPr>
              <a:t>．</a:t>
            </a:r>
            <a:r>
              <a:rPr kumimoji="0" lang="ja-JP" altLang="en-US" sz="1847" kern="0" dirty="0">
                <a:solidFill>
                  <a:schemeClr val="tx1"/>
                </a:solidFill>
                <a:latin typeface="メイリオ" pitchFamily="50" charset="-128"/>
                <a:ea typeface="メイリオ" pitchFamily="50" charset="-128"/>
                <a:cs typeface="メイリオ" pitchFamily="50" charset="-128"/>
              </a:rPr>
              <a:t>委託を受ける主体</a:t>
            </a:r>
            <a:r>
              <a:rPr kumimoji="0" lang="en-US" altLang="ja-JP" sz="1847" kern="0" dirty="0">
                <a:solidFill>
                  <a:schemeClr val="tx1"/>
                </a:solidFill>
                <a:latin typeface="メイリオ" pitchFamily="50" charset="-128"/>
                <a:ea typeface="メイリオ" pitchFamily="50" charset="-128"/>
                <a:cs typeface="メイリオ" pitchFamily="50" charset="-128"/>
              </a:rPr>
              <a:t>:</a:t>
            </a:r>
            <a:r>
              <a:rPr kumimoji="0" lang="ja-JP" altLang="en-US" sz="1847" kern="0" dirty="0">
                <a:solidFill>
                  <a:schemeClr val="tx1"/>
                </a:solidFill>
                <a:latin typeface="メイリオ" pitchFamily="50" charset="-128"/>
                <a:ea typeface="メイリオ" pitchFamily="50" charset="-128"/>
                <a:cs typeface="メイリオ" pitchFamily="50" charset="-128"/>
              </a:rPr>
              <a:t>　民間団体等</a:t>
            </a:r>
            <a:r>
              <a:rPr kumimoji="0" lang="en-US" altLang="ja-JP" sz="1847" kern="0" dirty="0">
                <a:solidFill>
                  <a:schemeClr val="tx1"/>
                </a:solidFill>
                <a:latin typeface="メイリオ" pitchFamily="50" charset="-128"/>
                <a:ea typeface="メイリオ" pitchFamily="50" charset="-128"/>
                <a:cs typeface="メイリオ" pitchFamily="50" charset="-128"/>
              </a:rPr>
              <a:t>(</a:t>
            </a:r>
            <a:r>
              <a:rPr kumimoji="0" lang="ja-JP" altLang="en-US" sz="1847" kern="0" dirty="0">
                <a:solidFill>
                  <a:schemeClr val="tx1"/>
                </a:solidFill>
                <a:latin typeface="メイリオ" pitchFamily="50" charset="-128"/>
                <a:ea typeface="メイリオ" pitchFamily="50" charset="-128"/>
                <a:cs typeface="メイリオ" pitchFamily="50" charset="-128"/>
              </a:rPr>
              <a:t>②は地方公共団体とコンソーシアムを形成</a:t>
            </a:r>
            <a:endParaRPr kumimoji="0" lang="en-US" altLang="ja-JP" sz="1847" kern="0" dirty="0">
              <a:solidFill>
                <a:schemeClr val="tx1"/>
              </a:solidFill>
              <a:latin typeface="メイリオ" pitchFamily="50" charset="-128"/>
              <a:ea typeface="メイリオ" pitchFamily="50" charset="-128"/>
              <a:cs typeface="メイリオ" pitchFamily="50" charset="-128"/>
            </a:endParaRPr>
          </a:p>
          <a:p>
            <a:pPr defTabSz="844314" eaLnBrk="0" hangingPunct="0">
              <a:lnSpc>
                <a:spcPts val="2771"/>
              </a:lnSpc>
              <a:defRPr/>
            </a:pPr>
            <a:r>
              <a:rPr kumimoji="0" lang="ja-JP" altLang="en-US" sz="1847" kern="0" dirty="0">
                <a:solidFill>
                  <a:schemeClr val="tx1"/>
                </a:solidFill>
                <a:latin typeface="メイリオ" pitchFamily="50" charset="-128"/>
                <a:ea typeface="メイリオ" pitchFamily="50" charset="-128"/>
                <a:cs typeface="メイリオ" pitchFamily="50" charset="-128"/>
              </a:rPr>
              <a:t>　  する者に限る</a:t>
            </a:r>
            <a:r>
              <a:rPr kumimoji="0" lang="en-US" altLang="ja-JP" sz="1847" kern="0" dirty="0">
                <a:solidFill>
                  <a:schemeClr val="tx1"/>
                </a:solidFill>
                <a:latin typeface="メイリオ" pitchFamily="50" charset="-128"/>
                <a:ea typeface="メイリオ" pitchFamily="50" charset="-128"/>
                <a:cs typeface="メイリオ" pitchFamily="50" charset="-128"/>
              </a:rPr>
              <a:t>)</a:t>
            </a:r>
          </a:p>
          <a:p>
            <a:pPr defTabSz="844314" eaLnBrk="0" hangingPunct="0">
              <a:lnSpc>
                <a:spcPts val="2771"/>
              </a:lnSpc>
              <a:defRPr/>
            </a:pPr>
            <a:r>
              <a:rPr kumimoji="0" lang="en-US" altLang="ja-JP" sz="1847" kern="0" dirty="0">
                <a:solidFill>
                  <a:schemeClr val="tx1"/>
                </a:solidFill>
                <a:latin typeface="メイリオ" pitchFamily="50" charset="-128"/>
                <a:ea typeface="メイリオ" pitchFamily="50" charset="-128"/>
                <a:cs typeface="メイリオ" pitchFamily="50" charset="-128"/>
              </a:rPr>
              <a:t>2</a:t>
            </a:r>
            <a:r>
              <a:rPr kumimoji="0" lang="ja-JP" altLang="en-US" sz="1847" kern="0" dirty="0" err="1">
                <a:solidFill>
                  <a:schemeClr val="tx1"/>
                </a:solidFill>
                <a:latin typeface="メイリオ" pitchFamily="50" charset="-128"/>
                <a:ea typeface="メイリオ" pitchFamily="50" charset="-128"/>
                <a:cs typeface="メイリオ" pitchFamily="50" charset="-128"/>
              </a:rPr>
              <a:t>．</a:t>
            </a:r>
            <a:r>
              <a:rPr kumimoji="0" lang="ja-JP" altLang="en-US" sz="1847" kern="0" dirty="0">
                <a:solidFill>
                  <a:schemeClr val="tx1"/>
                </a:solidFill>
                <a:latin typeface="メイリオ" pitchFamily="50" charset="-128"/>
                <a:ea typeface="メイリオ" pitchFamily="50" charset="-128"/>
                <a:cs typeface="メイリオ" pitchFamily="50" charset="-128"/>
              </a:rPr>
              <a:t>委託内容</a:t>
            </a:r>
            <a:r>
              <a:rPr kumimoji="0" lang="en-US" altLang="ja-JP" sz="1847" kern="0" dirty="0">
                <a:solidFill>
                  <a:schemeClr val="tx1"/>
                </a:solidFill>
                <a:latin typeface="メイリオ" pitchFamily="50" charset="-128"/>
                <a:ea typeface="メイリオ" pitchFamily="50" charset="-128"/>
                <a:cs typeface="メイリオ" pitchFamily="50" charset="-128"/>
              </a:rPr>
              <a:t>:</a:t>
            </a:r>
            <a:r>
              <a:rPr kumimoji="0" lang="ja-JP" altLang="en-US" sz="1847" kern="0" dirty="0">
                <a:solidFill>
                  <a:schemeClr val="tx1"/>
                </a:solidFill>
                <a:latin typeface="メイリオ" pitchFamily="50" charset="-128"/>
                <a:ea typeface="メイリオ" pitchFamily="50" charset="-128"/>
                <a:cs typeface="メイリオ" pitchFamily="50" charset="-128"/>
              </a:rPr>
              <a:t>　①②に該当し、地方公共団体実行計画の重点施策に位置付けられ</a:t>
            </a:r>
            <a:endParaRPr kumimoji="0" lang="en-US" altLang="ja-JP" sz="1847" kern="0" dirty="0">
              <a:solidFill>
                <a:schemeClr val="tx1"/>
              </a:solidFill>
              <a:latin typeface="メイリオ" pitchFamily="50" charset="-128"/>
              <a:ea typeface="メイリオ" pitchFamily="50" charset="-128"/>
              <a:cs typeface="メイリオ" pitchFamily="50" charset="-128"/>
            </a:endParaRPr>
          </a:p>
          <a:p>
            <a:pPr defTabSz="844314" eaLnBrk="0" hangingPunct="0">
              <a:lnSpc>
                <a:spcPts val="2771"/>
              </a:lnSpc>
              <a:defRPr/>
            </a:pPr>
            <a:r>
              <a:rPr kumimoji="0" lang="ja-JP" altLang="en-US" sz="1847" kern="0" dirty="0">
                <a:solidFill>
                  <a:schemeClr val="tx1"/>
                </a:solidFill>
                <a:latin typeface="メイリオ" pitchFamily="50" charset="-128"/>
                <a:ea typeface="メイリオ" pitchFamily="50" charset="-128"/>
                <a:cs typeface="メイリオ" pitchFamily="50" charset="-128"/>
              </a:rPr>
              <a:t>　  </a:t>
            </a:r>
            <a:r>
              <a:rPr kumimoji="0" lang="ja-JP" altLang="en-US" sz="1847" kern="0" dirty="0" err="1">
                <a:solidFill>
                  <a:schemeClr val="tx1"/>
                </a:solidFill>
                <a:latin typeface="メイリオ" pitchFamily="50" charset="-128"/>
                <a:ea typeface="メイリオ" pitchFamily="50" charset="-128"/>
                <a:cs typeface="メイリオ" pitchFamily="50" charset="-128"/>
              </a:rPr>
              <a:t>る</a:t>
            </a:r>
            <a:r>
              <a:rPr kumimoji="0" lang="ja-JP" altLang="en-US" sz="1847" kern="0" dirty="0">
                <a:solidFill>
                  <a:schemeClr val="tx1"/>
                </a:solidFill>
                <a:latin typeface="メイリオ" pitchFamily="50" charset="-128"/>
                <a:ea typeface="メイリオ" pitchFamily="50" charset="-128"/>
                <a:cs typeface="メイリオ" pitchFamily="50" charset="-128"/>
              </a:rPr>
              <a:t>事業の</a:t>
            </a:r>
            <a:r>
              <a:rPr kumimoji="0" lang="ja-JP" altLang="en-US" sz="1847" b="1" u="sng" kern="0" dirty="0">
                <a:solidFill>
                  <a:srgbClr val="FF0000"/>
                </a:solidFill>
                <a:latin typeface="メイリオ" pitchFamily="50" charset="-128"/>
                <a:ea typeface="メイリオ" pitchFamily="50" charset="-128"/>
                <a:cs typeface="メイリオ" pitchFamily="50" charset="-128"/>
              </a:rPr>
              <a:t>事業計画の策定調査や実現可能性調査</a:t>
            </a:r>
            <a:endParaRPr kumimoji="0" lang="en-US" altLang="ja-JP" sz="1847" b="1" u="sng" kern="0" dirty="0">
              <a:solidFill>
                <a:srgbClr val="FF0000"/>
              </a:solidFill>
              <a:latin typeface="メイリオ" pitchFamily="50" charset="-128"/>
              <a:ea typeface="メイリオ" pitchFamily="50" charset="-128"/>
              <a:cs typeface="メイリオ" pitchFamily="50" charset="-128"/>
            </a:endParaRPr>
          </a:p>
          <a:p>
            <a:pPr defTabSz="844314" eaLnBrk="0" hangingPunct="0">
              <a:lnSpc>
                <a:spcPts val="2771"/>
              </a:lnSpc>
              <a:defRPr/>
            </a:pPr>
            <a:r>
              <a:rPr kumimoji="0" lang="ja-JP" altLang="en-US" sz="1847"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①</a:t>
            </a:r>
            <a:r>
              <a:rPr kumimoji="0" lang="ja-JP" altLang="en-US" sz="1847" b="1" u="sng" kern="0" dirty="0">
                <a:solidFill>
                  <a:srgbClr val="FF0000"/>
                </a:solidFill>
                <a:latin typeface="メイリオ" pitchFamily="50" charset="-128"/>
                <a:ea typeface="メイリオ" pitchFamily="50" charset="-128"/>
                <a:cs typeface="メイリオ" pitchFamily="50" charset="-128"/>
              </a:rPr>
              <a:t>防災・減災、国土強靱化</a:t>
            </a:r>
            <a:r>
              <a:rPr kumimoji="0" lang="en-US" altLang="ja-JP" sz="1477" kern="0" dirty="0">
                <a:solidFill>
                  <a:prstClr val="black"/>
                </a:solidFill>
                <a:latin typeface="メイリオ" pitchFamily="50" charset="-128"/>
                <a:ea typeface="メイリオ" pitchFamily="50" charset="-128"/>
                <a:cs typeface="メイリオ" pitchFamily="50" charset="-128"/>
              </a:rPr>
              <a:t>(</a:t>
            </a:r>
            <a:r>
              <a:rPr kumimoji="0" lang="ja-JP" altLang="en-US" sz="1477"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都市機能集約及びレジリエンス強化の両立モデル事業</a:t>
            </a:r>
            <a:r>
              <a:rPr kumimoji="0" lang="en-US" altLang="ja-JP" sz="1477"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844314" eaLnBrk="0" hangingPunct="0">
              <a:lnSpc>
                <a:spcPts val="2771"/>
              </a:lnSpc>
              <a:defRPr/>
            </a:pPr>
            <a:r>
              <a:rPr kumimoji="0" lang="ja-JP" altLang="en-US" sz="1847"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②</a:t>
            </a:r>
            <a:r>
              <a:rPr kumimoji="0" lang="ja-JP" altLang="en-US" sz="1847"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自治体と地元企業等の協働再エネ導入</a:t>
            </a:r>
            <a:r>
              <a:rPr kumimoji="0" lang="en-US" altLang="ja-JP" sz="138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38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地域資源を活用した環境社会調和型の再エネ事業</a:t>
            </a:r>
            <a:r>
              <a:rPr kumimoji="0" lang="en-US" altLang="ja-JP" sz="138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871" y="87750"/>
            <a:ext cx="643509" cy="39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グループ化 6"/>
          <p:cNvGrpSpPr/>
          <p:nvPr/>
        </p:nvGrpSpPr>
        <p:grpSpPr>
          <a:xfrm>
            <a:off x="-233236" y="3898626"/>
            <a:ext cx="9375123" cy="2986761"/>
            <a:chOff x="-521196" y="3239237"/>
            <a:chExt cx="10153128" cy="3784422"/>
          </a:xfrm>
        </p:grpSpPr>
        <p:grpSp>
          <p:nvGrpSpPr>
            <p:cNvPr id="6" name="グループ化 5"/>
            <p:cNvGrpSpPr/>
            <p:nvPr/>
          </p:nvGrpSpPr>
          <p:grpSpPr>
            <a:xfrm>
              <a:off x="-521196" y="3239237"/>
              <a:ext cx="10153128" cy="3784422"/>
              <a:chOff x="-593204" y="3368817"/>
              <a:chExt cx="10153128" cy="3654841"/>
            </a:xfrm>
          </p:grpSpPr>
          <p:sp>
            <p:nvSpPr>
              <p:cNvPr id="63" name="円/楕円 62"/>
              <p:cNvSpPr/>
              <p:nvPr/>
            </p:nvSpPr>
            <p:spPr>
              <a:xfrm>
                <a:off x="3829273" y="4736923"/>
                <a:ext cx="3528392" cy="1268005"/>
              </a:xfrm>
              <a:prstGeom prst="ellipse">
                <a:avLst/>
              </a:prstGeom>
              <a:solidFill>
                <a:srgbClr val="FFCCCC">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53">
                  <a:defRPr/>
                </a:pPr>
                <a:endParaRPr kumimoji="0" lang="ja-JP" altLang="en-US" sz="1108"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593204" y="3368817"/>
                <a:ext cx="4415009" cy="3654841"/>
              </a:xfrm>
              <a:prstGeom prst="roundRect">
                <a:avLst>
                  <a:gd name="adj" fmla="val 9729"/>
                </a:avLst>
              </a:prstGeom>
              <a:noFill/>
              <a:ln>
                <a:noFill/>
              </a:ln>
            </p:spPr>
            <p:style>
              <a:lnRef idx="2">
                <a:schemeClr val="accent6"/>
              </a:lnRef>
              <a:fillRef idx="1">
                <a:schemeClr val="lt1"/>
              </a:fillRef>
              <a:effectRef idx="0">
                <a:schemeClr val="accent6"/>
              </a:effectRef>
              <a:fontRef idx="minor">
                <a:schemeClr val="dk1"/>
              </a:fontRef>
            </p:style>
            <p:txBody>
              <a:bodyPr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defTabSz="779153">
                  <a:defRPr/>
                </a:pPr>
                <a:endParaRPr lang="ja-JP" altLang="en-US" sz="767"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円/楕円 64"/>
              <p:cNvSpPr/>
              <p:nvPr/>
            </p:nvSpPr>
            <p:spPr bwMode="auto">
              <a:xfrm>
                <a:off x="1743730" y="3658347"/>
                <a:ext cx="7816194" cy="2821670"/>
              </a:xfrm>
              <a:prstGeom prst="ellipse">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fontAlgn="auto">
                  <a:spcBef>
                    <a:spcPts val="0"/>
                  </a:spcBef>
                  <a:spcAft>
                    <a:spcPts val="0"/>
                  </a:spcAft>
                  <a:defRPr/>
                </a:pPr>
                <a:endParaRPr lang="ja-JP" altLang="en-US" sz="1108"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円/楕円 70"/>
              <p:cNvSpPr/>
              <p:nvPr/>
            </p:nvSpPr>
            <p:spPr bwMode="auto">
              <a:xfrm>
                <a:off x="1982607" y="3558732"/>
                <a:ext cx="7163212" cy="5423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a:defRPr/>
                </a:pPr>
                <a:r>
                  <a:rPr lang="ja-JP" altLang="en-US" sz="1847" dirty="0">
                    <a:solidFill>
                      <a:prstClr val="black"/>
                    </a:solidFill>
                    <a:latin typeface="メイリオ" pitchFamily="50" charset="-128"/>
                    <a:ea typeface="メイリオ" pitchFamily="50" charset="-128"/>
                    <a:cs typeface="メイリオ" pitchFamily="50" charset="-128"/>
                  </a:rPr>
                  <a:t>都市機能の集約化</a:t>
                </a:r>
                <a:r>
                  <a:rPr lang="en-US" altLang="ja-JP" sz="1847" baseline="30000" dirty="0">
                    <a:solidFill>
                      <a:prstClr val="black"/>
                    </a:solidFill>
                    <a:latin typeface="メイリオ" pitchFamily="50" charset="-128"/>
                    <a:ea typeface="メイリオ" pitchFamily="50" charset="-128"/>
                    <a:cs typeface="メイリオ" pitchFamily="50" charset="-128"/>
                  </a:rPr>
                  <a:t>※</a:t>
                </a:r>
                <a:r>
                  <a:rPr lang="ja-JP" altLang="en-US" sz="1847" dirty="0">
                    <a:solidFill>
                      <a:prstClr val="black"/>
                    </a:solidFill>
                    <a:latin typeface="メイリオ" pitchFamily="50" charset="-128"/>
                    <a:ea typeface="メイリオ" pitchFamily="50" charset="-128"/>
                    <a:cs typeface="メイリオ" pitchFamily="50" charset="-128"/>
                  </a:rPr>
                  <a:t>を通じた</a:t>
                </a:r>
                <a:r>
                  <a:rPr lang="en-US" altLang="ja-JP" sz="1847" dirty="0">
                    <a:solidFill>
                      <a:prstClr val="black"/>
                    </a:solidFill>
                    <a:latin typeface="メイリオ" pitchFamily="50" charset="-128"/>
                    <a:ea typeface="メイリオ" pitchFamily="50" charset="-128"/>
                    <a:cs typeface="メイリオ" pitchFamily="50" charset="-128"/>
                  </a:rPr>
                  <a:t>CO2</a:t>
                </a:r>
                <a:r>
                  <a:rPr lang="ja-JP" altLang="en-US" sz="1847" dirty="0">
                    <a:solidFill>
                      <a:prstClr val="black"/>
                    </a:solidFill>
                    <a:latin typeface="メイリオ" pitchFamily="50" charset="-128"/>
                    <a:ea typeface="メイリオ" pitchFamily="50" charset="-128"/>
                    <a:cs typeface="メイリオ" pitchFamily="50" charset="-128"/>
                  </a:rPr>
                  <a:t>削減事業</a:t>
                </a:r>
              </a:p>
            </p:txBody>
          </p:sp>
          <p:grpSp>
            <p:nvGrpSpPr>
              <p:cNvPr id="5" name="グループ化 4"/>
              <p:cNvGrpSpPr/>
              <p:nvPr/>
            </p:nvGrpSpPr>
            <p:grpSpPr>
              <a:xfrm>
                <a:off x="6483620" y="3977415"/>
                <a:ext cx="2356224" cy="1019401"/>
                <a:chOff x="5239444" y="3777751"/>
                <a:chExt cx="2356224" cy="1019401"/>
              </a:xfrm>
            </p:grpSpPr>
            <p:sp>
              <p:nvSpPr>
                <p:cNvPr id="61" name="円/楕円 60"/>
                <p:cNvSpPr/>
                <p:nvPr/>
              </p:nvSpPr>
              <p:spPr>
                <a:xfrm>
                  <a:off x="5239444" y="4022700"/>
                  <a:ext cx="1306093" cy="774452"/>
                </a:xfrm>
                <a:prstGeom prst="ellipse">
                  <a:avLst/>
                </a:prstGeom>
                <a:solidFill>
                  <a:schemeClr val="accent1">
                    <a:lumMod val="20000"/>
                    <a:lumOff val="8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53">
                    <a:defRPr/>
                  </a:pPr>
                  <a:endParaRPr kumimoji="0" lang="ja-JP" altLang="en-US" sz="1108"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4" descr="D:\Temporary Internet Files\Temporary Internet Files\Content.IE5\Z0C27NSN\MC90007907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5282" y="4048093"/>
                  <a:ext cx="907759" cy="304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 name="Tree"/>
                <p:cNvSpPr>
                  <a:spLocks noEditPoints="1" noChangeArrowheads="1"/>
                </p:cNvSpPr>
                <p:nvPr/>
              </p:nvSpPr>
              <p:spPr bwMode="auto">
                <a:xfrm>
                  <a:off x="5803985" y="4208380"/>
                  <a:ext cx="472923" cy="22852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2147483647 w 21600"/>
                    <a:gd name="T9" fmla="*/ 2147483647 h 21600"/>
                    <a:gd name="T10" fmla="*/ 2147483647 w 21600"/>
                    <a:gd name="T11" fmla="*/ 2147483647 h 21600"/>
                    <a:gd name="T12" fmla="*/ 2147483647 w 21600"/>
                    <a:gd name="T13" fmla="*/ 2147483647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lnTo>
                        <a:pt x="0" y="18900"/>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779153">
                    <a:defRPr/>
                  </a:pPr>
                  <a:endParaRPr lang="ja-JP" altLang="en-US" sz="1108">
                    <a:solidFill>
                      <a:prstClr val="black"/>
                    </a:solidFill>
                    <a:latin typeface="メイリオ" panose="020B0604030504040204" pitchFamily="50" charset="-128"/>
                  </a:endParaRPr>
                </a:p>
              </p:txBody>
            </p:sp>
            <p:sp>
              <p:nvSpPr>
                <p:cNvPr id="68" name="Tree"/>
                <p:cNvSpPr>
                  <a:spLocks noEditPoints="1" noChangeArrowheads="1"/>
                </p:cNvSpPr>
                <p:nvPr/>
              </p:nvSpPr>
              <p:spPr bwMode="auto">
                <a:xfrm>
                  <a:off x="6062665" y="4227424"/>
                  <a:ext cx="472923" cy="228527"/>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2147483647 w 21600"/>
                    <a:gd name="T9" fmla="*/ 2147483647 h 21600"/>
                    <a:gd name="T10" fmla="*/ 2147483647 w 21600"/>
                    <a:gd name="T11" fmla="*/ 2147483647 h 21600"/>
                    <a:gd name="T12" fmla="*/ 2147483647 w 21600"/>
                    <a:gd name="T13" fmla="*/ 2147483647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lnTo>
                        <a:pt x="0" y="18900"/>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779153">
                    <a:defRPr/>
                  </a:pPr>
                  <a:endParaRPr lang="ja-JP" altLang="en-US" sz="1108">
                    <a:solidFill>
                      <a:prstClr val="black"/>
                    </a:solidFill>
                    <a:latin typeface="メイリオ" panose="020B0604030504040204" pitchFamily="50" charset="-128"/>
                  </a:endParaRPr>
                </a:p>
              </p:txBody>
            </p:sp>
            <p:sp>
              <p:nvSpPr>
                <p:cNvPr id="69" name="円/楕円 68"/>
                <p:cNvSpPr/>
                <p:nvPr/>
              </p:nvSpPr>
              <p:spPr bwMode="auto">
                <a:xfrm>
                  <a:off x="5615198" y="3777751"/>
                  <a:ext cx="1980470" cy="449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a:defRPr/>
                  </a:pPr>
                  <a:r>
                    <a:rPr lang="ja-JP" altLang="en-US" sz="1847"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廃熱利用</a:t>
                  </a:r>
                </a:p>
              </p:txBody>
            </p:sp>
          </p:grpSp>
          <p:sp>
            <p:nvSpPr>
              <p:cNvPr id="70" name="円/楕円 69"/>
              <p:cNvSpPr/>
              <p:nvPr/>
            </p:nvSpPr>
            <p:spPr bwMode="auto">
              <a:xfrm>
                <a:off x="4870621" y="5270121"/>
                <a:ext cx="1520951" cy="37685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a:defRPr/>
                </a:pPr>
                <a:r>
                  <a:rPr lang="en-US" altLang="ja-JP" sz="1847" dirty="0">
                    <a:solidFill>
                      <a:prstClr val="white"/>
                    </a:solidFill>
                    <a:latin typeface="メイリオ" pitchFamily="50" charset="-128"/>
                    <a:ea typeface="メイリオ" pitchFamily="50" charset="-128"/>
                    <a:cs typeface="メイリオ" pitchFamily="50" charset="-128"/>
                  </a:rPr>
                  <a:t>CEMS</a:t>
                </a:r>
                <a:endParaRPr lang="ja-JP" altLang="en-US" sz="1847" dirty="0">
                  <a:solidFill>
                    <a:prstClr val="white"/>
                  </a:solidFill>
                  <a:latin typeface="メイリオ" pitchFamily="50" charset="-128"/>
                  <a:ea typeface="メイリオ" pitchFamily="50" charset="-128"/>
                  <a:cs typeface="メイリオ" pitchFamily="50" charset="-128"/>
                </a:endParaRPr>
              </a:p>
            </p:txBody>
          </p:sp>
          <p:pic>
            <p:nvPicPr>
              <p:cNvPr id="72" name="Picture 124" descr="C:\Users\FUJITA02\Pictures\tatemono_kaigo_shisetsu.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29568" y="5444127"/>
                <a:ext cx="607817" cy="488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125" descr="D:\Documents and Settings\FUJITA02\デスクトップ\sozai\学校\icon_3g_4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7545" y="5342483"/>
                <a:ext cx="569730" cy="569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Picture 126" descr="D:\Documents and Settings\FUJITA02\デスクトップ\sozai\病院\icon_4b_48.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13249" y="5007849"/>
                <a:ext cx="569730" cy="569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Picture 127" descr="D:\Documents and Settings\FUJITA02\デスクトップ\sozai\役場\icon_6m_48.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41441" y="5572880"/>
                <a:ext cx="569730" cy="569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 name="Picture 128" descr="D:\Documents and Settings\FUJITA02\デスクトップ\sozai\takasago_biomass1.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396972" y="4348744"/>
                <a:ext cx="520533" cy="599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 name="Picture 130" descr="D:\Documents and Settings\FUJITA02\デスクトップ\sozai\マンション\icon_2y_48.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43620" y="4996816"/>
                <a:ext cx="569730" cy="569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テキスト ボックス 6"/>
              <p:cNvSpPr txBox="1">
                <a:spLocks noChangeArrowheads="1"/>
              </p:cNvSpPr>
              <p:nvPr/>
            </p:nvSpPr>
            <p:spPr bwMode="auto">
              <a:xfrm>
                <a:off x="6247556" y="5759536"/>
                <a:ext cx="713856" cy="460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779153">
                  <a:defRPr/>
                </a:pPr>
                <a:r>
                  <a:rPr lang="ja-JP" altLang="en-US" sz="1847" dirty="0">
                    <a:solidFill>
                      <a:prstClr val="black"/>
                    </a:solidFill>
                    <a:latin typeface="メイリオ" panose="020B0604030504040204" pitchFamily="50" charset="-128"/>
                  </a:rPr>
                  <a:t>学校</a:t>
                </a:r>
              </a:p>
            </p:txBody>
          </p:sp>
          <p:sp>
            <p:nvSpPr>
              <p:cNvPr id="79" name="テキスト ボックス 8"/>
              <p:cNvSpPr txBox="1"/>
              <p:nvPr/>
            </p:nvSpPr>
            <p:spPr>
              <a:xfrm>
                <a:off x="5009023" y="5934623"/>
                <a:ext cx="1227721" cy="460811"/>
              </a:xfrm>
              <a:prstGeom prst="rect">
                <a:avLst/>
              </a:prstGeom>
              <a:noFill/>
              <a:ln>
                <a:noFill/>
              </a:ln>
            </p:spPr>
            <p:txBody>
              <a:bodyPr wrap="none">
                <a:spAutoFit/>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779153">
                  <a:defRPr/>
                </a:pPr>
                <a:r>
                  <a:rPr lang="ja-JP" altLang="en-US" sz="1847" dirty="0">
                    <a:solidFill>
                      <a:prstClr val="black"/>
                    </a:solidFill>
                    <a:latin typeface="メイリオ" panose="020B0604030504040204" pitchFamily="50" charset="-128"/>
                  </a:rPr>
                  <a:t>公共施設</a:t>
                </a:r>
              </a:p>
            </p:txBody>
          </p:sp>
          <p:sp>
            <p:nvSpPr>
              <p:cNvPr id="80" name="テキスト ボックス 9"/>
              <p:cNvSpPr txBox="1">
                <a:spLocks noChangeArrowheads="1"/>
              </p:cNvSpPr>
              <p:nvPr/>
            </p:nvSpPr>
            <p:spPr bwMode="auto">
              <a:xfrm>
                <a:off x="3911021" y="5835995"/>
                <a:ext cx="1227721" cy="460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779153">
                  <a:defRPr/>
                </a:pPr>
                <a:r>
                  <a:rPr lang="ja-JP" altLang="en-US" sz="1847" dirty="0">
                    <a:solidFill>
                      <a:prstClr val="black"/>
                    </a:solidFill>
                    <a:latin typeface="メイリオ" panose="020B0604030504040204" pitchFamily="50" charset="-128"/>
                  </a:rPr>
                  <a:t>福祉施設</a:t>
                </a:r>
              </a:p>
            </p:txBody>
          </p:sp>
          <p:sp>
            <p:nvSpPr>
              <p:cNvPr id="81" name="テキスト ボックス 12"/>
              <p:cNvSpPr txBox="1">
                <a:spLocks noChangeArrowheads="1"/>
              </p:cNvSpPr>
              <p:nvPr/>
            </p:nvSpPr>
            <p:spPr bwMode="auto">
              <a:xfrm>
                <a:off x="6614086" y="5246130"/>
                <a:ext cx="1571454" cy="460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779153">
                  <a:defRPr/>
                </a:pPr>
                <a:r>
                  <a:rPr lang="ja-JP" altLang="en-US" sz="1847" dirty="0">
                    <a:solidFill>
                      <a:prstClr val="black"/>
                    </a:solidFill>
                    <a:latin typeface="メイリオ" panose="020B0604030504040204" pitchFamily="50" charset="-128"/>
                  </a:rPr>
                  <a:t>住宅・</a:t>
                </a:r>
                <a:r>
                  <a:rPr lang="en-US" altLang="ja-JP" sz="1847" dirty="0">
                    <a:solidFill>
                      <a:prstClr val="black"/>
                    </a:solidFill>
                    <a:latin typeface="メイリオ" panose="020B0604030504040204" pitchFamily="50" charset="-128"/>
                  </a:rPr>
                  <a:t> </a:t>
                </a:r>
                <a:r>
                  <a:rPr lang="ja-JP" altLang="en-US" sz="1847" dirty="0">
                    <a:solidFill>
                      <a:prstClr val="black"/>
                    </a:solidFill>
                    <a:latin typeface="メイリオ" panose="020B0604030504040204" pitchFamily="50" charset="-128"/>
                  </a:rPr>
                  <a:t>店舗</a:t>
                </a:r>
              </a:p>
            </p:txBody>
          </p:sp>
          <p:sp>
            <p:nvSpPr>
              <p:cNvPr id="82" name="テキスト ボックス 13"/>
              <p:cNvSpPr txBox="1">
                <a:spLocks noChangeArrowheads="1"/>
              </p:cNvSpPr>
              <p:nvPr/>
            </p:nvSpPr>
            <p:spPr bwMode="auto">
              <a:xfrm>
                <a:off x="3190098" y="5380242"/>
                <a:ext cx="713856" cy="460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779153">
                  <a:defRPr/>
                </a:pPr>
                <a:r>
                  <a:rPr lang="ja-JP" altLang="en-US" sz="1847" dirty="0">
                    <a:solidFill>
                      <a:prstClr val="black"/>
                    </a:solidFill>
                    <a:latin typeface="メイリオ" panose="020B0604030504040204" pitchFamily="50" charset="-128"/>
                  </a:rPr>
                  <a:t>病院</a:t>
                </a:r>
              </a:p>
            </p:txBody>
          </p:sp>
          <p:pic>
            <p:nvPicPr>
              <p:cNvPr id="84" name="Picture 1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12785638">
                <a:off x="6009950" y="5219751"/>
                <a:ext cx="455467" cy="338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5" name="Picture 13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16815425">
                <a:off x="4744509" y="5221683"/>
                <a:ext cx="455467" cy="338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6" name="Picture 13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77545" y="4852800"/>
                <a:ext cx="455466" cy="336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7" name="角丸四角形 86"/>
              <p:cNvSpPr/>
              <p:nvPr/>
            </p:nvSpPr>
            <p:spPr>
              <a:xfrm>
                <a:off x="198884" y="3634161"/>
                <a:ext cx="581020" cy="269842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a:defRPr/>
                </a:pPr>
                <a:r>
                  <a:rPr lang="ja-JP" altLang="en-US" sz="2216" dirty="0">
                    <a:solidFill>
                      <a:prstClr val="black"/>
                    </a:solidFill>
                    <a:latin typeface="メイリオ" pitchFamily="50" charset="-128"/>
                    <a:ea typeface="メイリオ" pitchFamily="50" charset="-128"/>
                    <a:cs typeface="メイリオ" pitchFamily="50" charset="-128"/>
                  </a:rPr>
                  <a:t>地方公共団体</a:t>
                </a:r>
                <a:endParaRPr lang="en-US" altLang="ja-JP" sz="2216" dirty="0">
                  <a:solidFill>
                    <a:prstClr val="black"/>
                  </a:solidFill>
                  <a:latin typeface="メイリオ" pitchFamily="50" charset="-128"/>
                  <a:ea typeface="メイリオ" pitchFamily="50" charset="-128"/>
                  <a:cs typeface="メイリオ" pitchFamily="50" charset="-128"/>
                </a:endParaRPr>
              </a:p>
            </p:txBody>
          </p:sp>
          <p:sp>
            <p:nvSpPr>
              <p:cNvPr id="88" name="右矢印 87"/>
              <p:cNvSpPr/>
              <p:nvPr/>
            </p:nvSpPr>
            <p:spPr>
              <a:xfrm>
                <a:off x="916991" y="3694268"/>
                <a:ext cx="722053" cy="2435434"/>
              </a:xfrm>
              <a:prstGeom prst="rightArrow">
                <a:avLst>
                  <a:gd name="adj1" fmla="val 67385"/>
                  <a:gd name="adj2"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a:defRPr/>
                </a:pPr>
                <a:r>
                  <a:rPr lang="ja-JP" altLang="en-US" sz="2000" dirty="0">
                    <a:solidFill>
                      <a:prstClr val="black"/>
                    </a:solidFill>
                    <a:latin typeface="メイリオ" pitchFamily="50" charset="-128"/>
                    <a:ea typeface="メイリオ" pitchFamily="50" charset="-128"/>
                    <a:cs typeface="メイリオ" pitchFamily="50" charset="-128"/>
                  </a:rPr>
                  <a:t>計画</a:t>
                </a:r>
                <a:endParaRPr lang="en-US" altLang="ja-JP" sz="2000" dirty="0">
                  <a:solidFill>
                    <a:prstClr val="black"/>
                  </a:solidFill>
                  <a:latin typeface="メイリオ" pitchFamily="50" charset="-128"/>
                  <a:ea typeface="メイリオ" pitchFamily="50" charset="-128"/>
                  <a:cs typeface="メイリオ" pitchFamily="50" charset="-128"/>
                </a:endParaRPr>
              </a:p>
              <a:p>
                <a:pPr algn="ctr" defTabSz="779153">
                  <a:defRPr/>
                </a:pPr>
                <a:r>
                  <a:rPr lang="ja-JP" altLang="en-US" sz="2000" dirty="0">
                    <a:solidFill>
                      <a:prstClr val="black"/>
                    </a:solidFill>
                    <a:latin typeface="メイリオ" pitchFamily="50" charset="-128"/>
                    <a:ea typeface="メイリオ" pitchFamily="50" charset="-128"/>
                    <a:cs typeface="メイリオ" pitchFamily="50" charset="-128"/>
                  </a:rPr>
                  <a:t>策定</a:t>
                </a:r>
              </a:p>
            </p:txBody>
          </p:sp>
          <p:sp>
            <p:nvSpPr>
              <p:cNvPr id="89" name="円/楕円 88"/>
              <p:cNvSpPr/>
              <p:nvPr/>
            </p:nvSpPr>
            <p:spPr>
              <a:xfrm>
                <a:off x="2617748" y="6253281"/>
                <a:ext cx="5985986" cy="74129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a:defRPr/>
                </a:pPr>
                <a:r>
                  <a:rPr lang="ja-JP" altLang="en-US" sz="1847" dirty="0">
                    <a:solidFill>
                      <a:prstClr val="black"/>
                    </a:solidFill>
                    <a:latin typeface="メイリオ" pitchFamily="50" charset="-128"/>
                    <a:ea typeface="メイリオ" pitchFamily="50" charset="-128"/>
                    <a:cs typeface="メイリオ" pitchFamily="50" charset="-128"/>
                  </a:rPr>
                  <a:t>レジリエンス強化事業</a:t>
                </a:r>
                <a:endParaRPr lang="en-US" altLang="ja-JP" sz="1847" dirty="0">
                  <a:solidFill>
                    <a:prstClr val="black"/>
                  </a:solidFill>
                  <a:latin typeface="メイリオ" pitchFamily="50" charset="-128"/>
                  <a:ea typeface="メイリオ" pitchFamily="50" charset="-128"/>
                  <a:cs typeface="メイリオ" pitchFamily="50" charset="-128"/>
                </a:endParaRPr>
              </a:p>
              <a:p>
                <a:pPr algn="ctr" defTabSz="779153">
                  <a:defRPr/>
                </a:pPr>
                <a:r>
                  <a:rPr lang="ja-JP" altLang="en-US" sz="1847" dirty="0">
                    <a:solidFill>
                      <a:prstClr val="black"/>
                    </a:solidFill>
                    <a:latin typeface="メイリオ" pitchFamily="50" charset="-128"/>
                    <a:ea typeface="メイリオ" pitchFamily="50" charset="-128"/>
                    <a:cs typeface="メイリオ" pitchFamily="50" charset="-128"/>
                  </a:rPr>
                  <a:t>（防災・減災、国土強靱化）</a:t>
                </a:r>
              </a:p>
            </p:txBody>
          </p:sp>
          <p:sp>
            <p:nvSpPr>
              <p:cNvPr id="90" name="テキスト ボックス 12"/>
              <p:cNvSpPr txBox="1">
                <a:spLocks noChangeArrowheads="1"/>
              </p:cNvSpPr>
              <p:nvPr/>
            </p:nvSpPr>
            <p:spPr bwMode="auto">
              <a:xfrm>
                <a:off x="4804166" y="4607346"/>
                <a:ext cx="1730083" cy="80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algn="ctr" defTabSz="779153">
                  <a:defRPr/>
                </a:pPr>
                <a:r>
                  <a:rPr lang="ja-JP" altLang="en-US" sz="1847" dirty="0">
                    <a:solidFill>
                      <a:prstClr val="black"/>
                    </a:solidFill>
                    <a:latin typeface="メイリオ" panose="020B0604030504040204" pitchFamily="50" charset="-128"/>
                  </a:rPr>
                  <a:t>ｴﾈﾙｷﾞｰｾﾝﾀｰ</a:t>
                </a:r>
                <a:endParaRPr lang="en-US" altLang="ja-JP" sz="1847" dirty="0">
                  <a:solidFill>
                    <a:prstClr val="black"/>
                  </a:solidFill>
                  <a:latin typeface="メイリオ" panose="020B0604030504040204" pitchFamily="50" charset="-128"/>
                </a:endParaRPr>
              </a:p>
              <a:p>
                <a:pPr algn="ctr" defTabSz="779153">
                  <a:defRPr/>
                </a:pPr>
                <a:r>
                  <a:rPr lang="ja-JP" altLang="en-US" sz="1847" dirty="0">
                    <a:solidFill>
                      <a:prstClr val="black"/>
                    </a:solidFill>
                    <a:latin typeface="メイリオ" panose="020B0604030504040204" pitchFamily="50" charset="-128"/>
                  </a:rPr>
                  <a:t>地域熱供給</a:t>
                </a:r>
              </a:p>
            </p:txBody>
          </p:sp>
          <p:grpSp>
            <p:nvGrpSpPr>
              <p:cNvPr id="3" name="グループ化 2"/>
              <p:cNvGrpSpPr/>
              <p:nvPr/>
            </p:nvGrpSpPr>
            <p:grpSpPr>
              <a:xfrm>
                <a:off x="1982607" y="3955158"/>
                <a:ext cx="3070802" cy="969650"/>
                <a:chOff x="-495654" y="3767153"/>
                <a:chExt cx="3070802" cy="969650"/>
              </a:xfrm>
            </p:grpSpPr>
            <p:sp>
              <p:nvSpPr>
                <p:cNvPr id="62" name="円/楕円 61"/>
                <p:cNvSpPr/>
                <p:nvPr/>
              </p:nvSpPr>
              <p:spPr>
                <a:xfrm>
                  <a:off x="764998" y="3962351"/>
                  <a:ext cx="1810150" cy="774452"/>
                </a:xfrm>
                <a:prstGeom prst="ellipse">
                  <a:avLst/>
                </a:prstGeom>
                <a:solidFill>
                  <a:schemeClr val="accent3">
                    <a:lumMod val="40000"/>
                    <a:lumOff val="6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53">
                    <a:defRPr/>
                  </a:pPr>
                  <a:endParaRPr kumimoji="0" lang="ja-JP" altLang="en-US" sz="1108"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3" name="Picture 13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5681" y="4173671"/>
                  <a:ext cx="617339" cy="263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1" name="円/楕円 90"/>
                <p:cNvSpPr/>
                <p:nvPr/>
              </p:nvSpPr>
              <p:spPr bwMode="auto">
                <a:xfrm>
                  <a:off x="-495654" y="3767153"/>
                  <a:ext cx="2371547" cy="4602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defTabSz="779153">
                    <a:defRPr/>
                  </a:pPr>
                  <a:r>
                    <a:rPr lang="ja-JP" altLang="en-US" sz="1847"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再エネ導入</a:t>
                  </a:r>
                </a:p>
              </p:txBody>
            </p:sp>
            <p:pic>
              <p:nvPicPr>
                <p:cNvPr id="92" name="Picture 2" descr="\\Lsv_rinya\lsv_m83b_林野庁\林政課（２Ｇ）\林政課総務班\画像検索システム\imgs\large\99-S-333.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724920" y="4365104"/>
                  <a:ext cx="706212" cy="345964"/>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93" name="Picture 4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42624" y="4067093"/>
                  <a:ext cx="466575" cy="457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94" name="Picture 13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18023896">
                <a:off x="4429460" y="4852800"/>
                <a:ext cx="455467" cy="336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95" name="テキスト ボックス 94"/>
            <p:cNvSpPr txBox="1"/>
            <p:nvPr/>
          </p:nvSpPr>
          <p:spPr>
            <a:xfrm>
              <a:off x="213149" y="6266583"/>
              <a:ext cx="2938063" cy="683915"/>
            </a:xfrm>
            <a:prstGeom prst="rect">
              <a:avLst/>
            </a:prstGeom>
            <a:noFill/>
            <a:ln>
              <a:noFill/>
            </a:ln>
          </p:spPr>
          <p:txBody>
            <a:bodyPr wrap="square" anchor="ctr">
              <a:spAutoFit/>
            </a:bodyPr>
            <a:lstStyle/>
            <a:p>
              <a:pPr defTabSz="779153">
                <a:buClr>
                  <a:prstClr val="black">
                    <a:lumMod val="65000"/>
                    <a:lumOff val="35000"/>
                  </a:prstClr>
                </a:buClr>
                <a:defRPr/>
              </a:pPr>
              <a:r>
                <a:rPr kumimoji="0" lang="en-US" altLang="ja-JP" sz="969" kern="0" dirty="0">
                  <a:solidFill>
                    <a:prstClr val="black"/>
                  </a:solidFill>
                  <a:latin typeface="メイリオ" pitchFamily="50" charset="-128"/>
                  <a:ea typeface="メイリオ" pitchFamily="50" charset="-128"/>
                  <a:cs typeface="メイリオ" pitchFamily="50" charset="-128"/>
                </a:rPr>
                <a:t>※</a:t>
              </a:r>
              <a:r>
                <a:rPr kumimoji="0" lang="ja-JP" altLang="en-US" sz="969" kern="0" dirty="0">
                  <a:solidFill>
                    <a:prstClr val="black"/>
                  </a:solidFill>
                  <a:latin typeface="メイリオ" pitchFamily="50" charset="-128"/>
                  <a:ea typeface="メイリオ" pitchFamily="50" charset="-128"/>
                  <a:cs typeface="メイリオ" pitchFamily="50" charset="-128"/>
                </a:rPr>
                <a:t>公共施設等総合管理計画、立地適正化計画等を通じた都市機能の集約、ハザードマップを考慮した都市計画の見直し等を想定</a:t>
              </a:r>
            </a:p>
          </p:txBody>
        </p:sp>
      </p:grpSp>
      <p:sp>
        <p:nvSpPr>
          <p:cNvPr id="54" name="吹き出し: 角を丸めた四角形 53"/>
          <p:cNvSpPr/>
          <p:nvPr/>
        </p:nvSpPr>
        <p:spPr>
          <a:xfrm>
            <a:off x="7945070" y="4906338"/>
            <a:ext cx="1542081" cy="1186967"/>
          </a:xfrm>
          <a:prstGeom prst="wedgeRoundRectCallout">
            <a:avLst>
              <a:gd name="adj1" fmla="val -204335"/>
              <a:gd name="adj2" fmla="val -79767"/>
              <a:gd name="adj3" fmla="val 16667"/>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14"/>
            <a:endParaRPr kumimoji="0" lang="ja-JP" altLang="en-US" sz="1663"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吹き出し: 角を丸めた四角形 8"/>
          <p:cNvSpPr/>
          <p:nvPr/>
        </p:nvSpPr>
        <p:spPr>
          <a:xfrm>
            <a:off x="7957717" y="4899055"/>
            <a:ext cx="1516516" cy="1186967"/>
          </a:xfrm>
          <a:prstGeom prst="wedgeRoundRectCallout">
            <a:avLst>
              <a:gd name="adj1" fmla="val -97667"/>
              <a:gd name="adj2" fmla="val 69275"/>
              <a:gd name="adj3" fmla="val 16667"/>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14"/>
            <a:r>
              <a:rPr kumimoji="0" lang="ja-JP" altLang="en-US" sz="1663"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これらの事業の検討費用を補助</a:t>
            </a:r>
          </a:p>
        </p:txBody>
      </p:sp>
      <p:sp>
        <p:nvSpPr>
          <p:cNvPr id="53" name="事業番号"/>
          <p:cNvSpPr/>
          <p:nvPr/>
        </p:nvSpPr>
        <p:spPr>
          <a:xfrm>
            <a:off x="1161057" y="719819"/>
            <a:ext cx="1826124" cy="336625"/>
          </a:xfrm>
          <a:prstGeom prst="rect">
            <a:avLst/>
          </a:prstGeom>
          <a:solidFill>
            <a:srgbClr val="FFFF00"/>
          </a:solidFill>
          <a:ln w="25400" cap="flat" cmpd="sng" algn="ctr">
            <a:solidFill>
              <a:sysClr val="windowText" lastClr="000000"/>
            </a:solidFill>
            <a:prstDash val="solid"/>
          </a:ln>
          <a:effectLst/>
        </p:spPr>
        <p:txBody>
          <a:bodyPr rtlCol="0" anchor="ctr"/>
          <a:lstStyle/>
          <a:p>
            <a:pPr>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endPar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6"/>
          <p:cNvSpPr>
            <a:spLocks noChangeArrowheads="1"/>
          </p:cNvSpPr>
          <p:nvPr/>
        </p:nvSpPr>
        <p:spPr bwMode="auto">
          <a:xfrm>
            <a:off x="4736984" y="598338"/>
            <a:ext cx="5035783"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79406" eaLnBrk="1" hangingPunct="1">
              <a:lnSpc>
                <a:spcPts val="1500"/>
              </a:lnSpc>
              <a:spcBef>
                <a:spcPct val="0"/>
              </a:spcBef>
              <a:spcAft>
                <a:spcPts val="256"/>
              </a:spcAft>
              <a:buClr>
                <a:srgbClr val="6F6F6F"/>
              </a:buClr>
              <a:buNone/>
              <a:defRPr/>
            </a:pPr>
            <a:r>
              <a:rPr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000" kern="0" dirty="0">
                <a:latin typeface="メイリオ" panose="020B0604030504040204" pitchFamily="50" charset="-128"/>
                <a:ea typeface="メイリオ" panose="020B0604030504040204" pitchFamily="50" charset="-128"/>
                <a:cs typeface="メイリオ" panose="020B0604030504040204" pitchFamily="50" charset="-128"/>
              </a:rPr>
              <a:t>予算案</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400"/>
              </a:lnSpc>
              <a:spcBef>
                <a:spcPct val="0"/>
              </a:spcBef>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①平成</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29</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31</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844062" eaLnBrk="1" hangingPunct="1">
              <a:lnSpc>
                <a:spcPts val="2400"/>
              </a:lnSpc>
              <a:spcBef>
                <a:spcPct val="0"/>
              </a:spcBef>
              <a:buNone/>
              <a:defRPr/>
            </a:pP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②平成</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31</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eaLnBrk="1" hangingPunct="1">
              <a:lnSpc>
                <a:spcPts val="2400"/>
              </a:lnSpc>
              <a:spcBef>
                <a:spcPct val="0"/>
              </a:spcBef>
              <a:buNone/>
            </a:pPr>
            <a:r>
              <a:rPr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ja-JP" sz="2000" kern="0" dirty="0">
                <a:latin typeface="メイリオ" panose="020B0604030504040204" pitchFamily="50" charset="-128"/>
                <a:ea typeface="メイリオ" panose="020B0604030504040204" pitchFamily="50" charset="-128"/>
                <a:cs typeface="メイリオ" panose="020B0604030504040204" pitchFamily="50" charset="-128"/>
              </a:rPr>
              <a:t>大臣官房環境計画課</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03-5521-8232</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スライド番号プレースホルダー"/>
          <p:cNvSpPr txBox="1">
            <a:spLocks/>
          </p:cNvSpPr>
          <p:nvPr/>
        </p:nvSpPr>
        <p:spPr>
          <a:xfrm>
            <a:off x="9221188" y="6523200"/>
            <a:ext cx="630000" cy="370800"/>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1108" kern="1200">
                <a:solidFill>
                  <a:srgbClr val="898989"/>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a:lstStyle>
          <a:p>
            <a:pPr algn="ctr">
              <a:defRPr/>
            </a:pPr>
            <a:r>
              <a:rPr lang="en-US" altLang="ja-JP" sz="1800" b="1">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8323033" y="102735"/>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委託</a:t>
            </a:r>
          </a:p>
        </p:txBody>
      </p:sp>
    </p:spTree>
    <p:extLst>
      <p:ext uri="{BB962C8B-B14F-4D97-AF65-F5344CB8AC3E}">
        <p14:creationId xmlns:p14="http://schemas.microsoft.com/office/powerpoint/2010/main" val="1731291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475672" y="4365376"/>
            <a:ext cx="8954669" cy="2448000"/>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62">
              <a:spcBef>
                <a:spcPts val="185"/>
              </a:spcBef>
              <a:buClr>
                <a:srgbClr val="5ECCF3"/>
              </a:buClr>
            </a:pPr>
            <a:endParaRPr kumimoji="0" lang="en-US" altLang="ja-JP"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475673" y="2366111"/>
            <a:ext cx="8954669" cy="1872000"/>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62">
              <a:spcBef>
                <a:spcPts val="185"/>
              </a:spcBef>
              <a:buClr>
                <a:srgbClr val="5ECCF3"/>
              </a:buClr>
            </a:pPr>
            <a:endParaRPr kumimoji="0" lang="en-US" altLang="ja-JP"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75672" y="908728"/>
            <a:ext cx="8954669" cy="1349087"/>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62">
              <a:spcBef>
                <a:spcPts val="185"/>
              </a:spcBef>
              <a:buClr>
                <a:srgbClr val="5ECCF3"/>
              </a:buClr>
            </a:pPr>
            <a:r>
              <a:rPr kumimoji="0" lang="ja-JP" altLang="en-US"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概要</a:t>
            </a:r>
            <a:endParaRPr kumimoji="0" lang="en-US" altLang="ja-JP"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a:spcBef>
                <a:spcPts val="185"/>
              </a:spcBef>
              <a:buClr>
                <a:srgbClr val="5ECCF3"/>
              </a:buClr>
            </a:pP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LRT</a:t>
            </a: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zh-TW"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東西基幹公共交通</a:t>
            </a: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）導入を、</a:t>
            </a:r>
            <a:r>
              <a:rPr kumimoji="0" lang="ja-JP" altLang="en-US" sz="2000" u="sng"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都市の低炭素化・レジリエンス強化に弾みをつけるチャンス</a:t>
            </a: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と捉え、</a:t>
            </a:r>
            <a:r>
              <a:rPr kumimoji="0" lang="en-US" altLang="ja-JP"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LRT</a:t>
            </a: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導入とあわせ、沿線一体で実施すべき事業の検討及び実現可能性を調査</a:t>
            </a:r>
            <a:endParaRPr kumimoji="0" lang="en-US" altLang="ja-JP"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926316" y="993350"/>
            <a:ext cx="7444519" cy="697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62">
              <a:defRPr/>
            </a:pPr>
            <a:endParaRPr kumimoji="0" lang="ja-JP" altLang="en-US" sz="166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166929" y="44632"/>
            <a:ext cx="9572155" cy="584775"/>
          </a:xfrm>
          <a:prstGeom prst="rect">
            <a:avLst/>
          </a:prstGeom>
          <a:ln w="3175">
            <a:noFill/>
          </a:ln>
        </p:spPr>
        <p:txBody>
          <a:bodyPr wrap="square" anchor="ctr" anchorCtr="0">
            <a:spAutoFit/>
          </a:bodyPr>
          <a:lstStyle/>
          <a:p>
            <a:pPr algn="ctr"/>
            <a:r>
              <a:rPr kumimoji="0" lang="en-US" altLang="ja-JP" sz="3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LRT</a:t>
            </a:r>
            <a:r>
              <a:rPr kumimoji="0" lang="ja-JP" altLang="en-US" sz="3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沿線の低炭素化促進事業（栃木県宇都宮市）</a:t>
            </a:r>
          </a:p>
        </p:txBody>
      </p:sp>
      <p:sp>
        <p:nvSpPr>
          <p:cNvPr id="218" name="コンテンツ プレースホルダー 11"/>
          <p:cNvSpPr>
            <a:spLocks noGrp="1"/>
          </p:cNvSpPr>
          <p:nvPr>
            <p:ph sz="half" idx="1"/>
          </p:nvPr>
        </p:nvSpPr>
        <p:spPr>
          <a:xfrm>
            <a:off x="499706" y="2276872"/>
            <a:ext cx="996919" cy="553998"/>
          </a:xfrm>
        </p:spPr>
        <p:txBody>
          <a:bodyPr wrap="square">
            <a:spAutoFit/>
          </a:bodyPr>
          <a:lstStyle/>
          <a:p>
            <a:pPr marL="0" indent="0">
              <a:lnSpc>
                <a:spcPct val="150000"/>
              </a:lnSpc>
              <a:buClr>
                <a:srgbClr val="31B6FD"/>
              </a:buClr>
              <a:buNone/>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0" name="コンテンツ プレースホルダー 11"/>
          <p:cNvSpPr>
            <a:spLocks noGrp="1"/>
          </p:cNvSpPr>
          <p:nvPr>
            <p:ph sz="half" idx="2"/>
          </p:nvPr>
        </p:nvSpPr>
        <p:spPr>
          <a:xfrm>
            <a:off x="542195" y="4437025"/>
            <a:ext cx="7200800" cy="369332"/>
          </a:xfrm>
        </p:spPr>
        <p:txBody>
          <a:bodyPr wrap="square">
            <a:spAutoFit/>
          </a:bodyPr>
          <a:lstStyle/>
          <a:p>
            <a:pPr marL="0" indent="0">
              <a:buClr>
                <a:srgbClr val="31B6FD"/>
              </a:buClr>
              <a:buNone/>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成果</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（試算に基づく想定値）</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1" name="正方形/長方形 240"/>
          <p:cNvSpPr/>
          <p:nvPr/>
        </p:nvSpPr>
        <p:spPr>
          <a:xfrm>
            <a:off x="6983170" y="4620143"/>
            <a:ext cx="2387665" cy="2246769"/>
          </a:xfrm>
          <a:prstGeom prst="rect">
            <a:avLst/>
          </a:prstGeom>
        </p:spPr>
        <p:txBody>
          <a:bodyPr wrap="square">
            <a:spAutoFit/>
          </a:bodyPr>
          <a:lstStyle/>
          <a:p>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実行計画（区域施策編）における本市独自施策による必要削減量（</a:t>
            </a:r>
            <a:r>
              <a:rPr kumimoji="0" lang="en-US" altLang="ja-JP"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9</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0" lang="en-US" altLang="ja-JP"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t</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　</a:t>
            </a:r>
            <a:r>
              <a:rPr kumimoji="0" lang="ja-JP" altLang="en-US"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kumimoji="0" lang="en-US" altLang="ja-JP"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16%</a:t>
            </a:r>
            <a:r>
              <a:rPr kumimoji="0" lang="ja-JP" altLang="en-US"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kumimoji="0" lang="en-US" altLang="ja-JP"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0" lang="en-US" altLang="ja-JP"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千</a:t>
            </a:r>
            <a:r>
              <a:rPr kumimoji="0" lang="en-US" altLang="ja-JP"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t</a:t>
            </a:r>
            <a:r>
              <a:rPr kumimoji="0" lang="ja-JP" altLang="en-US"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に相当。</a:t>
            </a:r>
          </a:p>
        </p:txBody>
      </p:sp>
      <p:sp>
        <p:nvSpPr>
          <p:cNvPr id="242" name="右中かっこ 241"/>
          <p:cNvSpPr/>
          <p:nvPr/>
        </p:nvSpPr>
        <p:spPr>
          <a:xfrm>
            <a:off x="6681201" y="4509632"/>
            <a:ext cx="301969" cy="2160000"/>
          </a:xfrm>
          <a:prstGeom prst="rightBrace">
            <a:avLst>
              <a:gd name="adj1" fmla="val 5132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759769" y="2797958"/>
            <a:ext cx="8386477" cy="1290161"/>
            <a:chOff x="237342" y="2925460"/>
            <a:chExt cx="7620492" cy="1290161"/>
          </a:xfrm>
        </p:grpSpPr>
        <p:sp>
          <p:nvSpPr>
            <p:cNvPr id="29" name="正方形/長方形 28"/>
            <p:cNvSpPr/>
            <p:nvPr/>
          </p:nvSpPr>
          <p:spPr>
            <a:xfrm>
              <a:off x="587357" y="3783621"/>
              <a:ext cx="6920462" cy="432000"/>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ja-JP" altLang="en-US"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エリアの魅力・競争力の向上</a:t>
              </a:r>
            </a:p>
          </p:txBody>
        </p:sp>
        <p:grpSp>
          <p:nvGrpSpPr>
            <p:cNvPr id="3" name="グループ化 2"/>
            <p:cNvGrpSpPr/>
            <p:nvPr/>
          </p:nvGrpSpPr>
          <p:grpSpPr>
            <a:xfrm>
              <a:off x="237342" y="2925460"/>
              <a:ext cx="7620492" cy="794623"/>
              <a:chOff x="237342" y="2925460"/>
              <a:chExt cx="7620492" cy="794623"/>
            </a:xfrm>
          </p:grpSpPr>
          <p:sp>
            <p:nvSpPr>
              <p:cNvPr id="25" name="正方形/長方形 24"/>
              <p:cNvSpPr/>
              <p:nvPr/>
            </p:nvSpPr>
            <p:spPr>
              <a:xfrm>
                <a:off x="237342" y="2925460"/>
                <a:ext cx="3373753" cy="432000"/>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ja-JP" altLang="en-US"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エリアの低炭素化</a:t>
                </a:r>
              </a:p>
            </p:txBody>
          </p:sp>
          <p:sp>
            <p:nvSpPr>
              <p:cNvPr id="26" name="正方形/長方形 25"/>
              <p:cNvSpPr/>
              <p:nvPr/>
            </p:nvSpPr>
            <p:spPr>
              <a:xfrm>
                <a:off x="4494833" y="2925460"/>
                <a:ext cx="3363001" cy="432000"/>
              </a:xfrm>
              <a:prstGeom prst="rect">
                <a:avLst/>
              </a:prstGeom>
              <a:solidFill>
                <a:srgbClr val="66CCFF"/>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ja-JP" altLang="en-US"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エリアのレジリエンス強化</a:t>
                </a:r>
              </a:p>
            </p:txBody>
          </p:sp>
          <p:sp>
            <p:nvSpPr>
              <p:cNvPr id="219" name="二等辺三角形 218"/>
              <p:cNvSpPr/>
              <p:nvPr/>
            </p:nvSpPr>
            <p:spPr>
              <a:xfrm flipV="1">
                <a:off x="3056047" y="3429000"/>
                <a:ext cx="1994068" cy="291083"/>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ja-JP" altLang="en-US"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845331" y="2930292"/>
                <a:ext cx="377548" cy="369332"/>
              </a:xfrm>
              <a:prstGeom prst="rect">
                <a:avLst/>
              </a:prstGeom>
            </p:spPr>
            <p:txBody>
              <a:bodyPr wrap="none">
                <a:spAutoFit/>
              </a:bodyPr>
              <a:lstStyle/>
              <a:p>
                <a:r>
                  <a:rPr kumimoji="0" lang="ja-JP" altLang="en-US"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5" name="正方形/長方形 4"/>
          <p:cNvSpPr/>
          <p:nvPr/>
        </p:nvSpPr>
        <p:spPr>
          <a:xfrm>
            <a:off x="510315" y="4777194"/>
            <a:ext cx="6413349" cy="1764586"/>
          </a:xfrm>
          <a:prstGeom prst="rect">
            <a:avLst/>
          </a:prstGeom>
        </p:spPr>
        <p:txBody>
          <a:bodyPr wrap="square">
            <a:spAutoFit/>
          </a:bodyPr>
          <a:lstStyle/>
          <a:p>
            <a:pPr defTabSz="844062">
              <a:spcBef>
                <a:spcPts val="185"/>
              </a:spcBef>
              <a:buClr>
                <a:srgbClr val="5ECCF3"/>
              </a:buCl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LRT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整備による</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kern="0" baseline="-25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削減効果：</a:t>
            </a:r>
            <a:r>
              <a:rPr kumimoji="0" lang="en-US" altLang="ja-JP"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7,000 t</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a:spcBef>
                <a:spcPts val="185"/>
              </a:spcBef>
              <a:buClr>
                <a:srgbClr val="5ECCF3"/>
              </a:buCl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LRT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沿線の低炭素化事業による</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kern="0" baseline="-25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削減効果：</a:t>
            </a:r>
            <a:r>
              <a:rPr kumimoji="0" lang="en-US" altLang="ja-JP"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3,358t</a:t>
            </a:r>
          </a:p>
          <a:p>
            <a:pPr defTabSz="844062">
              <a:spcBef>
                <a:spcPts val="185"/>
              </a:spcBef>
              <a:buClr>
                <a:srgbClr val="5ECCF3"/>
              </a:buCl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（本調査で検討したモデルケースによる効果を試算）</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a:spcBef>
                <a:spcPts val="185"/>
              </a:spcBef>
              <a:buClr>
                <a:srgbClr val="5ECCF3"/>
              </a:buCl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・市街地の集約化による</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kern="0" baseline="-25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 </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削減効果：</a:t>
            </a:r>
            <a:r>
              <a:rPr kumimoji="0" lang="en-US" altLang="ja-JP"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4,473t</a:t>
            </a:r>
          </a:p>
          <a:p>
            <a:pPr marL="361942" indent="-361942" defTabSz="844062">
              <a:spcBef>
                <a:spcPts val="185"/>
              </a:spcBef>
              <a:buClr>
                <a:srgbClr val="5ECCF3"/>
              </a:buClr>
            </a:pPr>
            <a:r>
              <a:rPr kumimoji="0" lang="ja-JP" altLang="en-US" sz="16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（都市拠点・地域拠点及び</a:t>
            </a:r>
            <a:r>
              <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LRT</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沿線の昼間・夜間人口が</a:t>
            </a:r>
            <a:r>
              <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増加すると見込んだ試算値）</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6537184" y="548686"/>
            <a:ext cx="2907013" cy="673519"/>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defTabSz="779491">
              <a:defRPr/>
            </a:pP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宇都宮市の概要</a:t>
            </a:r>
            <a:endParaRPr kumimoji="0" lang="en-US" altLang="ja-JP"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91">
              <a:defRPr/>
            </a:pP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人口：</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52.0</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22.3</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万世帯（</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H30.2.1</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時点）</a:t>
            </a:r>
            <a:endPar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91">
              <a:defRPr/>
            </a:pP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面積：</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416.85k</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91">
              <a:defRPr/>
            </a:pP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予算：</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H30</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年度一般会計当初予算　</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2,218</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a:t>
            </a:r>
          </a:p>
        </p:txBody>
      </p:sp>
    </p:spTree>
    <p:extLst>
      <p:ext uri="{BB962C8B-B14F-4D97-AF65-F5344CB8AC3E}">
        <p14:creationId xmlns:p14="http://schemas.microsoft.com/office/powerpoint/2010/main" val="1534646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11"/>
          <p:cNvSpPr>
            <a:spLocks noGrp="1"/>
          </p:cNvSpPr>
          <p:nvPr>
            <p:ph sz="half" idx="1"/>
          </p:nvPr>
        </p:nvSpPr>
        <p:spPr>
          <a:xfrm>
            <a:off x="457222" y="1621255"/>
            <a:ext cx="9010436" cy="976403"/>
          </a:xfrm>
          <a:ln>
            <a:solidFill>
              <a:schemeClr val="tx1"/>
            </a:solidFill>
          </a:ln>
        </p:spPr>
        <p:txBody>
          <a:bodyPr vert="horz" wrap="square" lIns="72000" tIns="72000" rIns="72000" bIns="72000" numCol="1" rtlCol="0" anchor="t" anchorCtr="0" compatLnSpc="1">
            <a:prstTxWarp prst="textNoShape">
              <a:avLst/>
            </a:prstTxWarp>
            <a:spAutoFit/>
          </a:bodyPr>
          <a:lstStyle/>
          <a:p>
            <a:pPr marL="0" indent="0">
              <a:spcBef>
                <a:spcPts val="0"/>
              </a:spcBef>
              <a:buClr>
                <a:srgbClr val="31B6FD"/>
              </a:buClr>
              <a:buNone/>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Clr>
                <a:srgbClr val="31B6FD"/>
              </a:buClr>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エネルギー設備導入事業及びエネルギー・</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0"/>
              </a:spcBef>
              <a:buClr>
                <a:srgbClr val="31B6FD"/>
              </a:buClr>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リソース・アグリゲーション事業の実現可能性を検討。</a:t>
            </a:r>
          </a:p>
        </p:txBody>
      </p:sp>
      <p:sp>
        <p:nvSpPr>
          <p:cNvPr id="9"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926316" y="1084423"/>
            <a:ext cx="7444519" cy="697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62">
              <a:defRPr/>
            </a:pPr>
            <a:endParaRPr kumimoji="0" lang="ja-JP" altLang="en-US" sz="166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502796" y="-12867"/>
            <a:ext cx="8900408" cy="1569660"/>
          </a:xfrm>
          <a:prstGeom prst="rect">
            <a:avLst/>
          </a:prstGeom>
          <a:ln w="3175">
            <a:noFill/>
          </a:ln>
        </p:spPr>
        <p:txBody>
          <a:bodyPr wrap="square" anchor="ctr" anchorCtr="0">
            <a:spAutoFit/>
          </a:bodyPr>
          <a:lstStyle/>
          <a:p>
            <a:pPr algn="ctr"/>
            <a:r>
              <a:rPr kumimoji="0" lang="ja-JP" altLang="en-US" sz="3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3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3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 都市機能の集約化の核となる市有施設等でのエネルギー設備導入事業等に関する可能性調査（福岡県北九州市）　</a:t>
            </a:r>
          </a:p>
        </p:txBody>
      </p:sp>
      <p:sp>
        <p:nvSpPr>
          <p:cNvPr id="19" name="正方形/長方形 18"/>
          <p:cNvSpPr/>
          <p:nvPr/>
        </p:nvSpPr>
        <p:spPr>
          <a:xfrm>
            <a:off x="6716783" y="1531351"/>
            <a:ext cx="2756104" cy="673519"/>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lIns="33231" rIns="33231" anchor="ctr"/>
          <a:lstStyle/>
          <a:p>
            <a:pPr defTabSz="779491">
              <a:defRPr/>
            </a:pP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北九州市の概要</a:t>
            </a:r>
            <a:endParaRPr kumimoji="0" lang="en-US" altLang="ja-JP"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91">
              <a:defRPr/>
            </a:pP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人口：</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949,911</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428,798</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世帯（</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H30.1</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時点）面積：</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491.95 k</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91">
              <a:defRPr/>
            </a:pP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予算：平成</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年度一般会計予算　</a:t>
            </a:r>
            <a:r>
              <a:rPr kumimoji="0" lang="en-US" altLang="ja-JP"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5,628</a:t>
            </a:r>
            <a:r>
              <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a:t>
            </a:r>
          </a:p>
        </p:txBody>
      </p:sp>
      <p:sp>
        <p:nvSpPr>
          <p:cNvPr id="20" name="コンテンツ プレースホルダー 11">
            <a:extLst>
              <a:ext uri="{FF2B5EF4-FFF2-40B4-BE49-F238E27FC236}">
                <a16:creationId xmlns:a16="http://schemas.microsoft.com/office/drawing/2014/main" id="{D3E30195-FC78-4592-A99A-80796F0410FB}"/>
              </a:ext>
            </a:extLst>
          </p:cNvPr>
          <p:cNvSpPr txBox="1">
            <a:spLocks/>
          </p:cNvSpPr>
          <p:nvPr/>
        </p:nvSpPr>
        <p:spPr bwMode="auto">
          <a:xfrm>
            <a:off x="451998" y="2753773"/>
            <a:ext cx="9015667" cy="260761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2000" tIns="72000" rIns="72000" bIns="7200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Clr>
                <a:srgbClr val="31B6FD"/>
              </a:buClr>
              <a:buNone/>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1" indent="-174621">
              <a:spcBef>
                <a:spcPts val="0"/>
              </a:spcBef>
              <a:buClr>
                <a:srgbClr val="31B6FD"/>
              </a:buClr>
              <a:buNone/>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有施設において、エネルギー効率向上とエネルギーセキュリティ強化の方策・効果を具体的に示した点は、本市が長期的視点で取り組む都市機能集約及びレジリエンス強化に向けた具体的な動き出しに相当。</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1" indent="-174621">
              <a:spcBef>
                <a:spcPts val="0"/>
              </a:spcBef>
              <a:buClr>
                <a:srgbClr val="31B6FD"/>
              </a:buClr>
              <a:buNone/>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・民間取組の呼び水となることで、都市機能集約及びレジリエンス強化の推進に貢献。</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1" indent="-174621">
              <a:spcBef>
                <a:spcPts val="0"/>
              </a:spcBef>
              <a:buClr>
                <a:srgbClr val="31B6FD"/>
              </a:buClr>
              <a:buNone/>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・公共施設群を対象としたエネルギー対策事業であり、事業性向上の観点から、大規模な公共施設を複数有する大都市において特に適用性が高い。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442954" y="5417937"/>
            <a:ext cx="9038972" cy="1376513"/>
          </a:xfrm>
          <a:prstGeom prst="rect">
            <a:avLst/>
          </a:prstGeom>
          <a:ln>
            <a:solidFill>
              <a:schemeClr val="tx1"/>
            </a:solidFill>
          </a:ln>
        </p:spPr>
        <p:txBody>
          <a:bodyPr wrap="square" lIns="72000" tIns="72000" rIns="72000" bIns="72000">
            <a:spAutoFit/>
          </a:bodyPr>
          <a:lstStyle/>
          <a:p>
            <a:pPr>
              <a:buClr>
                <a:srgbClr val="31B6FD"/>
              </a:buClr>
            </a:pPr>
            <a:r>
              <a:rPr kumimoji="0" lang="ja-JP" altLang="en-US" sz="20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成果（試算に基づく想定値）</a:t>
            </a:r>
            <a:endParaRPr kumimoji="0" lang="en-US" altLang="ja-JP" sz="20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buClr>
                <a:srgbClr val="31B6FD"/>
              </a:buClr>
            </a:pP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事業対象の全</a:t>
            </a:r>
            <a:r>
              <a:rPr kumimoji="0" lang="en-US" altLang="ja-JP"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57</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施設において、太陽光発電及び蓄電池を中心としたエネルギー設備導入事業を実施し、</a:t>
            </a:r>
            <a:r>
              <a:rPr kumimoji="0" lang="ja-JP" altLang="en-US"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kumimoji="0" lang="en-US" altLang="ja-JP"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1,000t-CO2/</a:t>
            </a:r>
            <a:r>
              <a:rPr kumimoji="0" lang="ja-JP" altLang="en-US" sz="20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年の温室効果ガス削減効果</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を試算している。</a:t>
            </a:r>
            <a:endParaRPr kumimoji="0" lang="en-US" altLang="ja-JP"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461628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404</Words>
  <Application>Microsoft Office PowerPoint</Application>
  <PresentationFormat>A4 210 x 297 mm</PresentationFormat>
  <Paragraphs>70</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Cambria</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2018-04-13T07:06:25Z</dcterms:created>
  <dcterms:modified xsi:type="dcterms:W3CDTF">2018-05-15T02:22:03Z</dcterms:modified>
</cp:coreProperties>
</file>