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8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32000;&#24432;\Desktop\System_Light&#29256;_20170527\System\Chart_H29_v6.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32000;&#24432;\Desktop\System_Light&#29256;_20170527\System\Chart_H29_v6.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32000;&#24432;\Desktop\System_Light&#29256;_20170527\System\Chart_H29_v6.xlsm"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32000;&#24432;\Desktop\System_Light&#29256;_20170527\System\Chart_H29_v6.xlsm"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156993806121012"/>
          <c:y val="3.9071673525380268E-2"/>
          <c:w val="0.61562007377485695"/>
          <c:h val="0.9426945587562876"/>
        </c:manualLayout>
      </c:layout>
      <c:barChart>
        <c:barDir val="bar"/>
        <c:grouping val="clustered"/>
        <c:varyColors val="0"/>
        <c:ser>
          <c:idx val="0"/>
          <c:order val="0"/>
          <c:spPr>
            <a:solidFill>
              <a:srgbClr val="FFD965"/>
            </a:solidFill>
          </c:spPr>
          <c:invertIfNegative val="0"/>
          <c:cat>
            <c:strRef>
              <c:f>'[Chart_H29_v6.xlsm]6'!$C$69:$C$107</c:f>
              <c:strCache>
                <c:ptCount val="39"/>
                <c:pt idx="0">
                  <c:v>農業</c:v>
                </c:pt>
                <c:pt idx="1">
                  <c:v>林業</c:v>
                </c:pt>
                <c:pt idx="2">
                  <c:v>水産業</c:v>
                </c:pt>
                <c:pt idx="3">
                  <c:v>鉱業</c:v>
                </c:pt>
                <c:pt idx="4">
                  <c:v>食料品</c:v>
                </c:pt>
                <c:pt idx="5">
                  <c:v>繊維</c:v>
                </c:pt>
                <c:pt idx="6">
                  <c:v>パルプ・紙</c:v>
                </c:pt>
                <c:pt idx="7">
                  <c:v>化学</c:v>
                </c:pt>
                <c:pt idx="8">
                  <c:v>石油・石炭製品</c:v>
                </c:pt>
                <c:pt idx="9">
                  <c:v>窯業・土石製品</c:v>
                </c:pt>
                <c:pt idx="10">
                  <c:v>鉄鋼</c:v>
                </c:pt>
                <c:pt idx="11">
                  <c:v>非鉄金属</c:v>
                </c:pt>
                <c:pt idx="12">
                  <c:v>金属製品</c:v>
                </c:pt>
                <c:pt idx="13">
                  <c:v>一般機械</c:v>
                </c:pt>
                <c:pt idx="14">
                  <c:v>電気機械</c:v>
                </c:pt>
                <c:pt idx="15">
                  <c:v>輸送用機械</c:v>
                </c:pt>
                <c:pt idx="16">
                  <c:v>精密機械</c:v>
                </c:pt>
                <c:pt idx="17">
                  <c:v>衣服・身回品</c:v>
                </c:pt>
                <c:pt idx="18">
                  <c:v>製材・木製品</c:v>
                </c:pt>
                <c:pt idx="19">
                  <c:v>家具</c:v>
                </c:pt>
                <c:pt idx="20">
                  <c:v>印刷</c:v>
                </c:pt>
                <c:pt idx="21">
                  <c:v>皮革・皮革製品</c:v>
                </c:pt>
                <c:pt idx="22">
                  <c:v>ゴム製品</c:v>
                </c:pt>
                <c:pt idx="23">
                  <c:v>その他の製造業</c:v>
                </c:pt>
                <c:pt idx="24">
                  <c:v>建設業</c:v>
                </c:pt>
                <c:pt idx="25">
                  <c:v>電気業</c:v>
                </c:pt>
                <c:pt idx="26">
                  <c:v>ガス・熱供給業</c:v>
                </c:pt>
                <c:pt idx="27">
                  <c:v>水道・廃棄物処理業</c:v>
                </c:pt>
                <c:pt idx="28">
                  <c:v>卸売業</c:v>
                </c:pt>
                <c:pt idx="29">
                  <c:v>小売業</c:v>
                </c:pt>
                <c:pt idx="30">
                  <c:v>金融・保険業</c:v>
                </c:pt>
                <c:pt idx="31">
                  <c:v>住宅賃貸業</c:v>
                </c:pt>
                <c:pt idx="32">
                  <c:v>その他の不動産業</c:v>
                </c:pt>
                <c:pt idx="33">
                  <c:v>運輸業</c:v>
                </c:pt>
                <c:pt idx="34">
                  <c:v>情報通信業</c:v>
                </c:pt>
                <c:pt idx="35">
                  <c:v>公務</c:v>
                </c:pt>
                <c:pt idx="36">
                  <c:v>公共サービス</c:v>
                </c:pt>
                <c:pt idx="37">
                  <c:v>対事業所サービス</c:v>
                </c:pt>
                <c:pt idx="38">
                  <c:v>対個人サービス</c:v>
                </c:pt>
              </c:strCache>
            </c:strRef>
          </c:cat>
          <c:val>
            <c:numRef>
              <c:f>'[Chart_H29_v6.xlsm]6'!$D$69:$D$107</c:f>
              <c:numCache>
                <c:formatCode>#,##0_);[Red]\(#,##0\)</c:formatCode>
                <c:ptCount val="39"/>
                <c:pt idx="0">
                  <c:v>1216.1285835332642</c:v>
                </c:pt>
                <c:pt idx="1">
                  <c:v>161.90557228902</c:v>
                </c:pt>
                <c:pt idx="2">
                  <c:v>4.5457123103706447</c:v>
                </c:pt>
                <c:pt idx="3">
                  <c:v>0</c:v>
                </c:pt>
                <c:pt idx="4">
                  <c:v>1189.6887807447308</c:v>
                </c:pt>
                <c:pt idx="5">
                  <c:v>0</c:v>
                </c:pt>
                <c:pt idx="6">
                  <c:v>0</c:v>
                </c:pt>
                <c:pt idx="7">
                  <c:v>6776.9918265369706</c:v>
                </c:pt>
                <c:pt idx="8">
                  <c:v>315.42943766841307</c:v>
                </c:pt>
                <c:pt idx="9">
                  <c:v>0</c:v>
                </c:pt>
                <c:pt idx="10">
                  <c:v>113.61016024168585</c:v>
                </c:pt>
                <c:pt idx="11">
                  <c:v>0</c:v>
                </c:pt>
                <c:pt idx="12">
                  <c:v>55.224611305716408</c:v>
                </c:pt>
                <c:pt idx="13">
                  <c:v>443.01444368183382</c:v>
                </c:pt>
                <c:pt idx="14">
                  <c:v>3559.1168116255822</c:v>
                </c:pt>
                <c:pt idx="15">
                  <c:v>0</c:v>
                </c:pt>
                <c:pt idx="16">
                  <c:v>0</c:v>
                </c:pt>
                <c:pt idx="17">
                  <c:v>15.048738389057602</c:v>
                </c:pt>
                <c:pt idx="18">
                  <c:v>2971.6846510063838</c:v>
                </c:pt>
                <c:pt idx="19">
                  <c:v>20.320233817842031</c:v>
                </c:pt>
                <c:pt idx="20">
                  <c:v>191.51783984838445</c:v>
                </c:pt>
                <c:pt idx="21">
                  <c:v>0</c:v>
                </c:pt>
                <c:pt idx="22">
                  <c:v>0</c:v>
                </c:pt>
                <c:pt idx="23">
                  <c:v>244.52919766530033</c:v>
                </c:pt>
                <c:pt idx="24">
                  <c:v>3816.4862913197676</c:v>
                </c:pt>
                <c:pt idx="25">
                  <c:v>0</c:v>
                </c:pt>
                <c:pt idx="26">
                  <c:v>0</c:v>
                </c:pt>
                <c:pt idx="27">
                  <c:v>2226.3399111606482</c:v>
                </c:pt>
                <c:pt idx="28">
                  <c:v>1683.4298159987511</c:v>
                </c:pt>
                <c:pt idx="29">
                  <c:v>5097.1010725939668</c:v>
                </c:pt>
                <c:pt idx="30">
                  <c:v>2562.8572344735503</c:v>
                </c:pt>
                <c:pt idx="31">
                  <c:v>6913.4025157156966</c:v>
                </c:pt>
                <c:pt idx="32">
                  <c:v>566.58312506489153</c:v>
                </c:pt>
                <c:pt idx="33">
                  <c:v>2081.0290108751301</c:v>
                </c:pt>
                <c:pt idx="34">
                  <c:v>1906.3531734854444</c:v>
                </c:pt>
                <c:pt idx="35">
                  <c:v>4590.2436941619826</c:v>
                </c:pt>
                <c:pt idx="36">
                  <c:v>19161.199958732974</c:v>
                </c:pt>
                <c:pt idx="37">
                  <c:v>3862.3548201679773</c:v>
                </c:pt>
                <c:pt idx="38">
                  <c:v>4884.9538555547579</c:v>
                </c:pt>
              </c:numCache>
            </c:numRef>
          </c:val>
          <c:extLst>
            <c:ext xmlns:c16="http://schemas.microsoft.com/office/drawing/2014/chart" uri="{C3380CC4-5D6E-409C-BE32-E72D297353CC}">
              <c16:uniqueId val="{00000000-D214-4C39-BF2C-02911FAC9B5E}"/>
            </c:ext>
          </c:extLst>
        </c:ser>
        <c:dLbls>
          <c:showLegendKey val="0"/>
          <c:showVal val="0"/>
          <c:showCatName val="0"/>
          <c:showSerName val="0"/>
          <c:showPercent val="0"/>
          <c:showBubbleSize val="0"/>
        </c:dLbls>
        <c:gapWidth val="150"/>
        <c:axId val="118422912"/>
        <c:axId val="120956032"/>
      </c:barChart>
      <c:catAx>
        <c:axId val="118422912"/>
        <c:scaling>
          <c:orientation val="maxMin"/>
        </c:scaling>
        <c:delete val="0"/>
        <c:axPos val="l"/>
        <c:numFmt formatCode="General" sourceLinked="1"/>
        <c:majorTickMark val="out"/>
        <c:minorTickMark val="none"/>
        <c:tickLblPos val="nextTo"/>
        <c:txPr>
          <a:bodyPr/>
          <a:lstStyle/>
          <a:p>
            <a:pPr>
              <a:defRPr sz="400"/>
            </a:pPr>
            <a:endParaRPr lang="ja-JP"/>
          </a:p>
        </c:txPr>
        <c:crossAx val="120956032"/>
        <c:crosses val="autoZero"/>
        <c:auto val="1"/>
        <c:lblAlgn val="ctr"/>
        <c:lblOffset val="100"/>
        <c:noMultiLvlLbl val="0"/>
      </c:catAx>
      <c:valAx>
        <c:axId val="120956032"/>
        <c:scaling>
          <c:orientation val="minMax"/>
        </c:scaling>
        <c:delete val="0"/>
        <c:axPos val="t"/>
        <c:majorGridlines>
          <c:spPr>
            <a:ln>
              <a:prstDash val="sysDot"/>
            </a:ln>
          </c:spPr>
        </c:majorGridlines>
        <c:numFmt formatCode="#,##0_);[Red]\(#,##0\)" sourceLinked="1"/>
        <c:majorTickMark val="out"/>
        <c:minorTickMark val="none"/>
        <c:tickLblPos val="nextTo"/>
        <c:txPr>
          <a:bodyPr/>
          <a:lstStyle/>
          <a:p>
            <a:pPr>
              <a:defRPr sz="600"/>
            </a:pPr>
            <a:endParaRPr lang="ja-JP"/>
          </a:p>
        </c:txPr>
        <c:crossAx val="118422912"/>
        <c:crosses val="autoZero"/>
        <c:crossBetween val="between"/>
        <c:dispUnits>
          <c:builtInUnit val="thousands"/>
        </c:dispUnits>
      </c:valAx>
      <c:spPr>
        <a:noFill/>
        <a:ln>
          <a:solidFill>
            <a:schemeClr val="bg1">
              <a:lumMod val="50000"/>
            </a:schemeClr>
          </a:solidFill>
        </a:ln>
      </c:spPr>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289914572021941"/>
          <c:y val="6.8714424951273362E-2"/>
          <c:w val="0.75398358838562651"/>
          <c:h val="0.7713187134503221"/>
        </c:manualLayout>
      </c:layout>
      <c:barChart>
        <c:barDir val="col"/>
        <c:grouping val="clustered"/>
        <c:varyColors val="0"/>
        <c:ser>
          <c:idx val="0"/>
          <c:order val="0"/>
          <c:spPr>
            <a:solidFill>
              <a:srgbClr val="FFD965"/>
            </a:solidFill>
          </c:spPr>
          <c:invertIfNegative val="0"/>
          <c:cat>
            <c:strRef>
              <c:f>'[Chart_H29_v6.xlsm]6'!$H$69:$H$71</c:f>
              <c:strCache>
                <c:ptCount val="3"/>
                <c:pt idx="0">
                  <c:v>第１次産業</c:v>
                </c:pt>
                <c:pt idx="1">
                  <c:v>第2次産業</c:v>
                </c:pt>
                <c:pt idx="2">
                  <c:v>第3次産業</c:v>
                </c:pt>
              </c:strCache>
            </c:strRef>
          </c:cat>
          <c:val>
            <c:numRef>
              <c:f>'[Chart_H29_v6.xlsm]6'!$I$69:$I$71</c:f>
              <c:numCache>
                <c:formatCode>#,##0_);[Red]\(#,##0\)</c:formatCode>
                <c:ptCount val="3"/>
                <c:pt idx="0">
                  <c:v>286.62769964911433</c:v>
                </c:pt>
                <c:pt idx="1">
                  <c:v>12259.401426938719</c:v>
                </c:pt>
                <c:pt idx="2">
                  <c:v>33962.414764711233</c:v>
                </c:pt>
              </c:numCache>
            </c:numRef>
          </c:val>
          <c:extLst>
            <c:ext xmlns:c16="http://schemas.microsoft.com/office/drawing/2014/chart" uri="{C3380CC4-5D6E-409C-BE32-E72D297353CC}">
              <c16:uniqueId val="{00000000-30E0-433C-8600-1CEA93C4B3CD}"/>
            </c:ext>
          </c:extLst>
        </c:ser>
        <c:dLbls>
          <c:showLegendKey val="0"/>
          <c:showVal val="0"/>
          <c:showCatName val="0"/>
          <c:showSerName val="0"/>
          <c:showPercent val="0"/>
          <c:showBubbleSize val="0"/>
        </c:dLbls>
        <c:gapWidth val="150"/>
        <c:axId val="120988800"/>
        <c:axId val="120990336"/>
      </c:barChart>
      <c:catAx>
        <c:axId val="120988800"/>
        <c:scaling>
          <c:orientation val="minMax"/>
        </c:scaling>
        <c:delete val="0"/>
        <c:axPos val="b"/>
        <c:numFmt formatCode="General" sourceLinked="1"/>
        <c:majorTickMark val="out"/>
        <c:minorTickMark val="none"/>
        <c:tickLblPos val="nextTo"/>
        <c:txPr>
          <a:bodyPr/>
          <a:lstStyle/>
          <a:p>
            <a:pPr>
              <a:defRPr sz="700"/>
            </a:pPr>
            <a:endParaRPr lang="ja-JP"/>
          </a:p>
        </c:txPr>
        <c:crossAx val="120990336"/>
        <c:crosses val="autoZero"/>
        <c:auto val="1"/>
        <c:lblAlgn val="ctr"/>
        <c:lblOffset val="100"/>
        <c:noMultiLvlLbl val="0"/>
      </c:catAx>
      <c:valAx>
        <c:axId val="120990336"/>
        <c:scaling>
          <c:orientation val="minMax"/>
        </c:scaling>
        <c:delete val="0"/>
        <c:axPos val="l"/>
        <c:majorGridlines>
          <c:spPr>
            <a:ln>
              <a:prstDash val="sysDot"/>
            </a:ln>
          </c:spPr>
        </c:majorGridlines>
        <c:title>
          <c:tx>
            <c:rich>
              <a:bodyPr rot="0" vert="wordArtVertRtl"/>
              <a:lstStyle/>
              <a:p>
                <a:pPr>
                  <a:defRPr sz="500" b="0"/>
                </a:pPr>
                <a:r>
                  <a:rPr lang="ja-JP" altLang="en-US" sz="500" b="0"/>
                  <a:t>雇用者所得（十億円）</a:t>
                </a:r>
              </a:p>
            </c:rich>
          </c:tx>
          <c:layout>
            <c:manualLayout>
              <c:xMode val="edge"/>
              <c:yMode val="edge"/>
              <c:x val="0"/>
              <c:y val="0.12226754385965453"/>
            </c:manualLayout>
          </c:layout>
          <c:overlay val="0"/>
        </c:title>
        <c:numFmt formatCode="#,##0_);[Red]\(#,##0\)" sourceLinked="1"/>
        <c:majorTickMark val="out"/>
        <c:minorTickMark val="none"/>
        <c:tickLblPos val="nextTo"/>
        <c:txPr>
          <a:bodyPr/>
          <a:lstStyle/>
          <a:p>
            <a:pPr>
              <a:defRPr sz="700"/>
            </a:pPr>
            <a:endParaRPr lang="ja-JP"/>
          </a:p>
        </c:txPr>
        <c:crossAx val="120988800"/>
        <c:crosses val="autoZero"/>
        <c:crossBetween val="between"/>
        <c:dispUnits>
          <c:builtInUnit val="thousands"/>
        </c:dispUnits>
      </c:valAx>
      <c:spPr>
        <a:noFill/>
        <a:ln>
          <a:solidFill>
            <a:schemeClr val="bg1">
              <a:lumMod val="50000"/>
            </a:schemeClr>
          </a:solidFill>
        </a:ln>
      </c:spPr>
    </c:plotArea>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203675763702871"/>
          <c:y val="6.8714424951273417E-2"/>
          <c:w val="0.76484597646882868"/>
          <c:h val="0.77131871345032232"/>
        </c:manualLayout>
      </c:layout>
      <c:barChart>
        <c:barDir val="col"/>
        <c:grouping val="clustered"/>
        <c:varyColors val="0"/>
        <c:ser>
          <c:idx val="0"/>
          <c:order val="0"/>
          <c:spPr>
            <a:solidFill>
              <a:srgbClr val="FFD965"/>
            </a:solidFill>
          </c:spPr>
          <c:invertIfNegative val="0"/>
          <c:cat>
            <c:strRef>
              <c:f>'[Chart_H29_v6.xlsm]6'!$H$69:$H$71</c:f>
              <c:strCache>
                <c:ptCount val="3"/>
                <c:pt idx="0">
                  <c:v>第１次産業</c:v>
                </c:pt>
                <c:pt idx="1">
                  <c:v>第2次産業</c:v>
                </c:pt>
                <c:pt idx="2">
                  <c:v>第3次産業</c:v>
                </c:pt>
              </c:strCache>
            </c:strRef>
          </c:cat>
          <c:val>
            <c:numRef>
              <c:f>'[Chart_H29_v6.xlsm]6'!$J$69:$J$71</c:f>
              <c:numCache>
                <c:formatCode>#,##0_);[Red]\(#,##0\)</c:formatCode>
                <c:ptCount val="3"/>
                <c:pt idx="0">
                  <c:v>1095.9521684835406</c:v>
                </c:pt>
                <c:pt idx="1">
                  <c:v>7453.2615969129511</c:v>
                </c:pt>
                <c:pt idx="2">
                  <c:v>21573.433423274535</c:v>
                </c:pt>
              </c:numCache>
            </c:numRef>
          </c:val>
          <c:extLst>
            <c:ext xmlns:c16="http://schemas.microsoft.com/office/drawing/2014/chart" uri="{C3380CC4-5D6E-409C-BE32-E72D297353CC}">
              <c16:uniqueId val="{00000000-588D-4355-9F11-30C8BF7D166F}"/>
            </c:ext>
          </c:extLst>
        </c:ser>
        <c:dLbls>
          <c:showLegendKey val="0"/>
          <c:showVal val="0"/>
          <c:showCatName val="0"/>
          <c:showSerName val="0"/>
          <c:showPercent val="0"/>
          <c:showBubbleSize val="0"/>
        </c:dLbls>
        <c:gapWidth val="150"/>
        <c:axId val="121007104"/>
        <c:axId val="121025280"/>
      </c:barChart>
      <c:catAx>
        <c:axId val="121007104"/>
        <c:scaling>
          <c:orientation val="minMax"/>
        </c:scaling>
        <c:delete val="0"/>
        <c:axPos val="b"/>
        <c:numFmt formatCode="General" sourceLinked="1"/>
        <c:majorTickMark val="out"/>
        <c:minorTickMark val="none"/>
        <c:tickLblPos val="nextTo"/>
        <c:txPr>
          <a:bodyPr/>
          <a:lstStyle/>
          <a:p>
            <a:pPr>
              <a:defRPr sz="700"/>
            </a:pPr>
            <a:endParaRPr lang="ja-JP"/>
          </a:p>
        </c:txPr>
        <c:crossAx val="121025280"/>
        <c:crosses val="autoZero"/>
        <c:auto val="1"/>
        <c:lblAlgn val="ctr"/>
        <c:lblOffset val="100"/>
        <c:noMultiLvlLbl val="0"/>
      </c:catAx>
      <c:valAx>
        <c:axId val="121025280"/>
        <c:scaling>
          <c:orientation val="minMax"/>
        </c:scaling>
        <c:delete val="0"/>
        <c:axPos val="l"/>
        <c:majorGridlines>
          <c:spPr>
            <a:ln>
              <a:prstDash val="sysDot"/>
            </a:ln>
          </c:spPr>
        </c:majorGridlines>
        <c:title>
          <c:tx>
            <c:rich>
              <a:bodyPr rot="0" vert="wordArtVertRtl"/>
              <a:lstStyle/>
              <a:p>
                <a:pPr>
                  <a:defRPr sz="500" b="0"/>
                </a:pPr>
                <a:r>
                  <a:rPr lang="ja-JP" altLang="en-US" sz="500" b="0"/>
                  <a:t>その他所得（十億円）</a:t>
                </a:r>
              </a:p>
            </c:rich>
          </c:tx>
          <c:layout>
            <c:manualLayout>
              <c:xMode val="edge"/>
              <c:yMode val="edge"/>
              <c:x val="0"/>
              <c:y val="0.12226754385965458"/>
            </c:manualLayout>
          </c:layout>
          <c:overlay val="0"/>
        </c:title>
        <c:numFmt formatCode="#,##0_);[Red]\(#,##0\)" sourceLinked="1"/>
        <c:majorTickMark val="out"/>
        <c:minorTickMark val="none"/>
        <c:tickLblPos val="nextTo"/>
        <c:txPr>
          <a:bodyPr/>
          <a:lstStyle/>
          <a:p>
            <a:pPr>
              <a:defRPr sz="700"/>
            </a:pPr>
            <a:endParaRPr lang="ja-JP"/>
          </a:p>
        </c:txPr>
        <c:crossAx val="121007104"/>
        <c:crosses val="autoZero"/>
        <c:crossBetween val="between"/>
        <c:dispUnits>
          <c:builtInUnit val="thousands"/>
        </c:dispUnits>
      </c:valAx>
      <c:spPr>
        <a:noFill/>
        <a:ln>
          <a:solidFill>
            <a:schemeClr val="bg1">
              <a:lumMod val="50000"/>
            </a:schemeClr>
          </a:solidFill>
        </a:ln>
      </c:spPr>
    </c:plotArea>
    <c:plotVisOnly val="1"/>
    <c:dispBlanksAs val="gap"/>
    <c:showDLblsOverMax val="0"/>
  </c:chart>
  <c:spPr>
    <a:noFill/>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71717942218202"/>
          <c:y val="6.023456455947919E-2"/>
          <c:w val="0.74161168566292324"/>
          <c:h val="0.90354224753330303"/>
        </c:manualLayout>
      </c:layout>
      <c:barChart>
        <c:barDir val="bar"/>
        <c:grouping val="clustered"/>
        <c:varyColors val="0"/>
        <c:ser>
          <c:idx val="0"/>
          <c:order val="0"/>
          <c:spPr>
            <a:solidFill>
              <a:srgbClr val="FFD965"/>
            </a:solidFill>
          </c:spPr>
          <c:invertIfNegative val="0"/>
          <c:cat>
            <c:strRef>
              <c:f>'[Chart_H29_v6.xlsm]6'!$W$69:$W$107</c:f>
              <c:strCache>
                <c:ptCount val="39"/>
                <c:pt idx="0">
                  <c:v>公共サービス</c:v>
                </c:pt>
                <c:pt idx="1">
                  <c:v>化学</c:v>
                </c:pt>
                <c:pt idx="2">
                  <c:v>製材・木製品</c:v>
                </c:pt>
                <c:pt idx="3">
                  <c:v>電気機械</c:v>
                </c:pt>
                <c:pt idx="4">
                  <c:v>水道・廃棄物処理業</c:v>
                </c:pt>
                <c:pt idx="5">
                  <c:v>繊維</c:v>
                </c:pt>
                <c:pt idx="6">
                  <c:v>皮革・皮革製品</c:v>
                </c:pt>
                <c:pt idx="7">
                  <c:v>水産業</c:v>
                </c:pt>
                <c:pt idx="8">
                  <c:v>農業</c:v>
                </c:pt>
                <c:pt idx="9">
                  <c:v>ガス・熱供給業</c:v>
                </c:pt>
                <c:pt idx="10">
                  <c:v>ゴム製品</c:v>
                </c:pt>
                <c:pt idx="11">
                  <c:v>印刷</c:v>
                </c:pt>
                <c:pt idx="12">
                  <c:v>家具</c:v>
                </c:pt>
                <c:pt idx="13">
                  <c:v>対個人サービス</c:v>
                </c:pt>
                <c:pt idx="14">
                  <c:v>鉄鋼</c:v>
                </c:pt>
                <c:pt idx="15">
                  <c:v>その他の不動産業</c:v>
                </c:pt>
                <c:pt idx="16">
                  <c:v>窯業・土石製品</c:v>
                </c:pt>
                <c:pt idx="17">
                  <c:v>小売業</c:v>
                </c:pt>
                <c:pt idx="18">
                  <c:v>林業</c:v>
                </c:pt>
                <c:pt idx="19">
                  <c:v>精密機械</c:v>
                </c:pt>
                <c:pt idx="20">
                  <c:v>衣服・身回品</c:v>
                </c:pt>
                <c:pt idx="21">
                  <c:v>パルプ・紙</c:v>
                </c:pt>
                <c:pt idx="22">
                  <c:v>非鉄金属</c:v>
                </c:pt>
                <c:pt idx="23">
                  <c:v>対事業所サービス</c:v>
                </c:pt>
                <c:pt idx="24">
                  <c:v>その他の製造業</c:v>
                </c:pt>
                <c:pt idx="25">
                  <c:v>公務</c:v>
                </c:pt>
                <c:pt idx="26">
                  <c:v>金属製品</c:v>
                </c:pt>
                <c:pt idx="27">
                  <c:v>金融・保険業</c:v>
                </c:pt>
                <c:pt idx="28">
                  <c:v>電気業</c:v>
                </c:pt>
                <c:pt idx="29">
                  <c:v>鉱業</c:v>
                </c:pt>
                <c:pt idx="30">
                  <c:v>建設業</c:v>
                </c:pt>
                <c:pt idx="31">
                  <c:v>輸送用機械</c:v>
                </c:pt>
                <c:pt idx="32">
                  <c:v>運輸業</c:v>
                </c:pt>
                <c:pt idx="33">
                  <c:v>一般機械</c:v>
                </c:pt>
                <c:pt idx="34">
                  <c:v>石油・石炭製品</c:v>
                </c:pt>
                <c:pt idx="35">
                  <c:v>情報通信業</c:v>
                </c:pt>
                <c:pt idx="36">
                  <c:v>食料品</c:v>
                </c:pt>
                <c:pt idx="37">
                  <c:v>住宅賃貸業</c:v>
                </c:pt>
                <c:pt idx="38">
                  <c:v>卸売業</c:v>
                </c:pt>
              </c:strCache>
            </c:strRef>
          </c:cat>
          <c:val>
            <c:numRef>
              <c:f>'[Chart_H29_v6.xlsm]6'!$Y$69:$Y$107</c:f>
              <c:numCache>
                <c:formatCode>#,##0_);[Red]\(#,##0\)</c:formatCode>
                <c:ptCount val="39"/>
                <c:pt idx="0">
                  <c:v>11973.639685698476</c:v>
                </c:pt>
                <c:pt idx="1">
                  <c:v>10575.698968338231</c:v>
                </c:pt>
                <c:pt idx="2">
                  <c:v>6006.6487463692347</c:v>
                </c:pt>
                <c:pt idx="3">
                  <c:v>5397.4841628481208</c:v>
                </c:pt>
                <c:pt idx="4">
                  <c:v>1223.9065590318</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numCache>
            </c:numRef>
          </c:val>
          <c:extLst>
            <c:ext xmlns:c16="http://schemas.microsoft.com/office/drawing/2014/chart" uri="{C3380CC4-5D6E-409C-BE32-E72D297353CC}">
              <c16:uniqueId val="{00000000-9A68-4D62-BEA8-77FAD8E72CFA}"/>
            </c:ext>
          </c:extLst>
        </c:ser>
        <c:ser>
          <c:idx val="1"/>
          <c:order val="1"/>
          <c:invertIfNegative val="0"/>
          <c:cat>
            <c:strRef>
              <c:f>'[Chart_H29_v6.xlsm]6'!$W$69:$W$107</c:f>
              <c:strCache>
                <c:ptCount val="39"/>
                <c:pt idx="0">
                  <c:v>公共サービス</c:v>
                </c:pt>
                <c:pt idx="1">
                  <c:v>化学</c:v>
                </c:pt>
                <c:pt idx="2">
                  <c:v>製材・木製品</c:v>
                </c:pt>
                <c:pt idx="3">
                  <c:v>電気機械</c:v>
                </c:pt>
                <c:pt idx="4">
                  <c:v>水道・廃棄物処理業</c:v>
                </c:pt>
                <c:pt idx="5">
                  <c:v>繊維</c:v>
                </c:pt>
                <c:pt idx="6">
                  <c:v>皮革・皮革製品</c:v>
                </c:pt>
                <c:pt idx="7">
                  <c:v>水産業</c:v>
                </c:pt>
                <c:pt idx="8">
                  <c:v>農業</c:v>
                </c:pt>
                <c:pt idx="9">
                  <c:v>ガス・熱供給業</c:v>
                </c:pt>
                <c:pt idx="10">
                  <c:v>ゴム製品</c:v>
                </c:pt>
                <c:pt idx="11">
                  <c:v>印刷</c:v>
                </c:pt>
                <c:pt idx="12">
                  <c:v>家具</c:v>
                </c:pt>
                <c:pt idx="13">
                  <c:v>対個人サービス</c:v>
                </c:pt>
                <c:pt idx="14">
                  <c:v>鉄鋼</c:v>
                </c:pt>
                <c:pt idx="15">
                  <c:v>その他の不動産業</c:v>
                </c:pt>
                <c:pt idx="16">
                  <c:v>窯業・土石製品</c:v>
                </c:pt>
                <c:pt idx="17">
                  <c:v>小売業</c:v>
                </c:pt>
                <c:pt idx="18">
                  <c:v>林業</c:v>
                </c:pt>
                <c:pt idx="19">
                  <c:v>精密機械</c:v>
                </c:pt>
                <c:pt idx="20">
                  <c:v>衣服・身回品</c:v>
                </c:pt>
                <c:pt idx="21">
                  <c:v>パルプ・紙</c:v>
                </c:pt>
                <c:pt idx="22">
                  <c:v>非鉄金属</c:v>
                </c:pt>
                <c:pt idx="23">
                  <c:v>対事業所サービス</c:v>
                </c:pt>
                <c:pt idx="24">
                  <c:v>その他の製造業</c:v>
                </c:pt>
                <c:pt idx="25">
                  <c:v>公務</c:v>
                </c:pt>
                <c:pt idx="26">
                  <c:v>金属製品</c:v>
                </c:pt>
                <c:pt idx="27">
                  <c:v>金融・保険業</c:v>
                </c:pt>
                <c:pt idx="28">
                  <c:v>電気業</c:v>
                </c:pt>
                <c:pt idx="29">
                  <c:v>鉱業</c:v>
                </c:pt>
                <c:pt idx="30">
                  <c:v>建設業</c:v>
                </c:pt>
                <c:pt idx="31">
                  <c:v>輸送用機械</c:v>
                </c:pt>
                <c:pt idx="32">
                  <c:v>運輸業</c:v>
                </c:pt>
                <c:pt idx="33">
                  <c:v>一般機械</c:v>
                </c:pt>
                <c:pt idx="34">
                  <c:v>石油・石炭製品</c:v>
                </c:pt>
                <c:pt idx="35">
                  <c:v>情報通信業</c:v>
                </c:pt>
                <c:pt idx="36">
                  <c:v>食料品</c:v>
                </c:pt>
                <c:pt idx="37">
                  <c:v>住宅賃貸業</c:v>
                </c:pt>
                <c:pt idx="38">
                  <c:v>卸売業</c:v>
                </c:pt>
              </c:strCache>
            </c:strRef>
          </c:cat>
          <c:val>
            <c:numRef>
              <c:f>'[Chart_H29_v6.xlsm]6'!$Z$69:$Z$107</c:f>
              <c:numCache>
                <c:formatCode>#,##0_);[Red]\(#,##0\)</c:formatCode>
                <c:ptCount val="39"/>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numCache>
            </c:numRef>
          </c:val>
          <c:extLst>
            <c:ext xmlns:c16="http://schemas.microsoft.com/office/drawing/2014/chart" uri="{C3380CC4-5D6E-409C-BE32-E72D297353CC}">
              <c16:uniqueId val="{00000001-9A68-4D62-BEA8-77FAD8E72CFA}"/>
            </c:ext>
          </c:extLst>
        </c:ser>
        <c:ser>
          <c:idx val="2"/>
          <c:order val="2"/>
          <c:spPr>
            <a:solidFill>
              <a:schemeClr val="bg1">
                <a:lumMod val="65000"/>
              </a:schemeClr>
            </a:solidFill>
          </c:spPr>
          <c:invertIfNegative val="0"/>
          <c:cat>
            <c:strRef>
              <c:f>'[Chart_H29_v6.xlsm]6'!$W$69:$W$107</c:f>
              <c:strCache>
                <c:ptCount val="39"/>
                <c:pt idx="0">
                  <c:v>公共サービス</c:v>
                </c:pt>
                <c:pt idx="1">
                  <c:v>化学</c:v>
                </c:pt>
                <c:pt idx="2">
                  <c:v>製材・木製品</c:v>
                </c:pt>
                <c:pt idx="3">
                  <c:v>電気機械</c:v>
                </c:pt>
                <c:pt idx="4">
                  <c:v>水道・廃棄物処理業</c:v>
                </c:pt>
                <c:pt idx="5">
                  <c:v>繊維</c:v>
                </c:pt>
                <c:pt idx="6">
                  <c:v>皮革・皮革製品</c:v>
                </c:pt>
                <c:pt idx="7">
                  <c:v>水産業</c:v>
                </c:pt>
                <c:pt idx="8">
                  <c:v>農業</c:v>
                </c:pt>
                <c:pt idx="9">
                  <c:v>ガス・熱供給業</c:v>
                </c:pt>
                <c:pt idx="10">
                  <c:v>ゴム製品</c:v>
                </c:pt>
                <c:pt idx="11">
                  <c:v>印刷</c:v>
                </c:pt>
                <c:pt idx="12">
                  <c:v>家具</c:v>
                </c:pt>
                <c:pt idx="13">
                  <c:v>対個人サービス</c:v>
                </c:pt>
                <c:pt idx="14">
                  <c:v>鉄鋼</c:v>
                </c:pt>
                <c:pt idx="15">
                  <c:v>その他の不動産業</c:v>
                </c:pt>
                <c:pt idx="16">
                  <c:v>窯業・土石製品</c:v>
                </c:pt>
                <c:pt idx="17">
                  <c:v>小売業</c:v>
                </c:pt>
                <c:pt idx="18">
                  <c:v>林業</c:v>
                </c:pt>
                <c:pt idx="19">
                  <c:v>精密機械</c:v>
                </c:pt>
                <c:pt idx="20">
                  <c:v>衣服・身回品</c:v>
                </c:pt>
                <c:pt idx="21">
                  <c:v>パルプ・紙</c:v>
                </c:pt>
                <c:pt idx="22">
                  <c:v>非鉄金属</c:v>
                </c:pt>
                <c:pt idx="23">
                  <c:v>対事業所サービス</c:v>
                </c:pt>
                <c:pt idx="24">
                  <c:v>その他の製造業</c:v>
                </c:pt>
                <c:pt idx="25">
                  <c:v>公務</c:v>
                </c:pt>
                <c:pt idx="26">
                  <c:v>金属製品</c:v>
                </c:pt>
                <c:pt idx="27">
                  <c:v>金融・保険業</c:v>
                </c:pt>
                <c:pt idx="28">
                  <c:v>電気業</c:v>
                </c:pt>
                <c:pt idx="29">
                  <c:v>鉱業</c:v>
                </c:pt>
                <c:pt idx="30">
                  <c:v>建設業</c:v>
                </c:pt>
                <c:pt idx="31">
                  <c:v>輸送用機械</c:v>
                </c:pt>
                <c:pt idx="32">
                  <c:v>運輸業</c:v>
                </c:pt>
                <c:pt idx="33">
                  <c:v>一般機械</c:v>
                </c:pt>
                <c:pt idx="34">
                  <c:v>石油・石炭製品</c:v>
                </c:pt>
                <c:pt idx="35">
                  <c:v>情報通信業</c:v>
                </c:pt>
                <c:pt idx="36">
                  <c:v>食料品</c:v>
                </c:pt>
                <c:pt idx="37">
                  <c:v>住宅賃貸業</c:v>
                </c:pt>
                <c:pt idx="38">
                  <c:v>卸売業</c:v>
                </c:pt>
              </c:strCache>
            </c:strRef>
          </c:cat>
          <c:val>
            <c:numRef>
              <c:f>'[Chart_H29_v6.xlsm]6'!$AA$69:$AA$107</c:f>
              <c:numCache>
                <c:formatCode>#,##0_);[Red]\(#,##0\)</c:formatCode>
                <c:ptCount val="39"/>
                <c:pt idx="0">
                  <c:v>0</c:v>
                </c:pt>
                <c:pt idx="1">
                  <c:v>0</c:v>
                </c:pt>
                <c:pt idx="2">
                  <c:v>0</c:v>
                </c:pt>
                <c:pt idx="3">
                  <c:v>0</c:v>
                </c:pt>
                <c:pt idx="4">
                  <c:v>0</c:v>
                </c:pt>
                <c:pt idx="5">
                  <c:v>-89.819047834440525</c:v>
                </c:pt>
                <c:pt idx="6">
                  <c:v>-189.06478309939089</c:v>
                </c:pt>
                <c:pt idx="7">
                  <c:v>-227.52142999277646</c:v>
                </c:pt>
                <c:pt idx="8">
                  <c:v>-260.13709134275973</c:v>
                </c:pt>
                <c:pt idx="9">
                  <c:v>-268.46446882142186</c:v>
                </c:pt>
                <c:pt idx="10">
                  <c:v>-318.32204648569626</c:v>
                </c:pt>
                <c:pt idx="11">
                  <c:v>-321.33479725446779</c:v>
                </c:pt>
                <c:pt idx="12">
                  <c:v>-321.9976585699556</c:v>
                </c:pt>
                <c:pt idx="13">
                  <c:v>-464.66436618609987</c:v>
                </c:pt>
                <c:pt idx="14">
                  <c:v>-549.61601662564499</c:v>
                </c:pt>
                <c:pt idx="15">
                  <c:v>-628.05145911762133</c:v>
                </c:pt>
                <c:pt idx="16">
                  <c:v>-773.13522115906198</c:v>
                </c:pt>
                <c:pt idx="17">
                  <c:v>-811.91800828179771</c:v>
                </c:pt>
                <c:pt idx="18">
                  <c:v>-816.13217460560611</c:v>
                </c:pt>
                <c:pt idx="19">
                  <c:v>-886.39176096805318</c:v>
                </c:pt>
                <c:pt idx="20">
                  <c:v>-904.03315946845169</c:v>
                </c:pt>
                <c:pt idx="21">
                  <c:v>-916.92655825216048</c:v>
                </c:pt>
                <c:pt idx="22">
                  <c:v>-955.3746316159976</c:v>
                </c:pt>
                <c:pt idx="23">
                  <c:v>-1017.0528835074158</c:v>
                </c:pt>
                <c:pt idx="24">
                  <c:v>-1225.780361266168</c:v>
                </c:pt>
                <c:pt idx="25">
                  <c:v>-1517.5443563386909</c:v>
                </c:pt>
                <c:pt idx="26">
                  <c:v>-1571.2127607371024</c:v>
                </c:pt>
                <c:pt idx="27">
                  <c:v>-1624.1210362435108</c:v>
                </c:pt>
                <c:pt idx="28">
                  <c:v>-1635.8356839091489</c:v>
                </c:pt>
                <c:pt idx="29">
                  <c:v>-1706.2480311715365</c:v>
                </c:pt>
                <c:pt idx="30">
                  <c:v>-2103.7459686108241</c:v>
                </c:pt>
                <c:pt idx="31">
                  <c:v>-2297.2835677448393</c:v>
                </c:pt>
                <c:pt idx="32">
                  <c:v>-2322.5529139813266</c:v>
                </c:pt>
                <c:pt idx="33">
                  <c:v>-2437.0406738233346</c:v>
                </c:pt>
                <c:pt idx="34">
                  <c:v>-2936.82849975313</c:v>
                </c:pt>
                <c:pt idx="35">
                  <c:v>-3008.3607723909181</c:v>
                </c:pt>
                <c:pt idx="36">
                  <c:v>-3030.4996194832052</c:v>
                </c:pt>
                <c:pt idx="37">
                  <c:v>-3351.0198509086486</c:v>
                </c:pt>
                <c:pt idx="38">
                  <c:v>-8397.4835780960857</c:v>
                </c:pt>
              </c:numCache>
            </c:numRef>
          </c:val>
          <c:extLst>
            <c:ext xmlns:c16="http://schemas.microsoft.com/office/drawing/2014/chart" uri="{C3380CC4-5D6E-409C-BE32-E72D297353CC}">
              <c16:uniqueId val="{00000002-9A68-4D62-BEA8-77FAD8E72CFA}"/>
            </c:ext>
          </c:extLst>
        </c:ser>
        <c:dLbls>
          <c:showLegendKey val="0"/>
          <c:showVal val="0"/>
          <c:showCatName val="0"/>
          <c:showSerName val="0"/>
          <c:showPercent val="0"/>
          <c:showBubbleSize val="0"/>
        </c:dLbls>
        <c:gapWidth val="76"/>
        <c:overlap val="80"/>
        <c:axId val="122502528"/>
        <c:axId val="122512512"/>
      </c:barChart>
      <c:catAx>
        <c:axId val="122502528"/>
        <c:scaling>
          <c:orientation val="maxMin"/>
        </c:scaling>
        <c:delete val="0"/>
        <c:axPos val="l"/>
        <c:numFmt formatCode="General" sourceLinked="1"/>
        <c:majorTickMark val="out"/>
        <c:minorTickMark val="none"/>
        <c:tickLblPos val="nextTo"/>
        <c:spPr>
          <a:ln>
            <a:noFill/>
          </a:ln>
        </c:spPr>
        <c:txPr>
          <a:bodyPr/>
          <a:lstStyle/>
          <a:p>
            <a:pPr>
              <a:defRPr sz="450"/>
            </a:pPr>
            <a:endParaRPr lang="ja-JP"/>
          </a:p>
        </c:txPr>
        <c:crossAx val="122512512"/>
        <c:crosses val="autoZero"/>
        <c:auto val="1"/>
        <c:lblAlgn val="ctr"/>
        <c:lblOffset val="100"/>
        <c:noMultiLvlLbl val="0"/>
      </c:catAx>
      <c:valAx>
        <c:axId val="122512512"/>
        <c:scaling>
          <c:orientation val="minMax"/>
        </c:scaling>
        <c:delete val="0"/>
        <c:axPos val="t"/>
        <c:majorGridlines>
          <c:spPr>
            <a:ln>
              <a:prstDash val="sysDot"/>
            </a:ln>
          </c:spPr>
        </c:majorGridlines>
        <c:numFmt formatCode="#,##0_ ;[Red]\-#,##0\ " sourceLinked="0"/>
        <c:majorTickMark val="out"/>
        <c:minorTickMark val="none"/>
        <c:tickLblPos val="nextTo"/>
        <c:txPr>
          <a:bodyPr/>
          <a:lstStyle/>
          <a:p>
            <a:pPr>
              <a:defRPr sz="500"/>
            </a:pPr>
            <a:endParaRPr lang="ja-JP"/>
          </a:p>
        </c:txPr>
        <c:crossAx val="122502528"/>
        <c:crosses val="autoZero"/>
        <c:crossBetween val="between"/>
        <c:dispUnits>
          <c:builtInUnit val="thousands"/>
        </c:dispUnits>
      </c:valAx>
      <c:spPr>
        <a:noFill/>
        <a:ln>
          <a:solidFill>
            <a:schemeClr val="bg1">
              <a:lumMod val="50000"/>
            </a:schemeClr>
          </a:solidFill>
        </a:ln>
      </c:spPr>
    </c:plotArea>
    <c:plotVisOnly val="1"/>
    <c:dispBlanksAs val="gap"/>
    <c:showDLblsOverMax val="0"/>
  </c:chart>
  <c:spPr>
    <a:noFill/>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B8C3F0-FFE4-4C2A-9CF5-543685581289}"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63D725-08B6-4DD3-AFCD-D2151E1C3844}" type="slidenum">
              <a:rPr kumimoji="1" lang="ja-JP" altLang="en-US" smtClean="0"/>
              <a:t>‹#›</a:t>
            </a:fld>
            <a:endParaRPr kumimoji="1" lang="ja-JP" altLang="en-US"/>
          </a:p>
        </p:txBody>
      </p:sp>
    </p:spTree>
    <p:extLst>
      <p:ext uri="{BB962C8B-B14F-4D97-AF65-F5344CB8AC3E}">
        <p14:creationId xmlns:p14="http://schemas.microsoft.com/office/powerpoint/2010/main" val="40209532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63613" y="1233488"/>
            <a:ext cx="4808537" cy="3328987"/>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346828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4</a:t>
            </a:fld>
            <a:endParaRPr kumimoji="0" lang="ja-JP" altLang="en-US" sz="1900" kern="0">
              <a:solidFill>
                <a:sysClr val="windowText" lastClr="000000"/>
              </a:solidFill>
            </a:endParaRPr>
          </a:p>
        </p:txBody>
      </p:sp>
    </p:spTree>
    <p:extLst>
      <p:ext uri="{BB962C8B-B14F-4D97-AF65-F5344CB8AC3E}">
        <p14:creationId xmlns:p14="http://schemas.microsoft.com/office/powerpoint/2010/main" val="1382012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3810437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2858826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1371267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740" y="1"/>
            <a:ext cx="8420100" cy="493058"/>
          </a:xfrm>
          <a:prstGeom prst="rect">
            <a:avLst/>
          </a:prstGeom>
        </p:spPr>
        <p:txBody>
          <a:bodyPr/>
          <a:lstStyle/>
          <a:p>
            <a:r>
              <a:rPr lang="ja-JP" altLang="en-US"/>
              <a:t>マスタ タイトルの書式設定</a:t>
            </a:r>
          </a:p>
        </p:txBody>
      </p:sp>
      <p:sp>
        <p:nvSpPr>
          <p:cNvPr id="4" name="Rectangle 6"/>
          <p:cNvSpPr>
            <a:spLocks noGrp="1" noChangeArrowheads="1"/>
          </p:cNvSpPr>
          <p:nvPr>
            <p:ph type="sldNum" sz="quarter" idx="4"/>
          </p:nvPr>
        </p:nvSpPr>
        <p:spPr>
          <a:xfrm>
            <a:off x="9204001" y="6582147"/>
            <a:ext cx="702000" cy="252000"/>
          </a:xfrm>
          <a:prstGeom prst="rect">
            <a:avLst/>
          </a:prstGeom>
          <a:noFill/>
          <a:ln/>
        </p:spPr>
        <p:txBody>
          <a:bodyPr/>
          <a:lstStyle>
            <a:lvl1pPr algn="ctr">
              <a:defRPr sz="1200" b="1">
                <a:solidFill>
                  <a:srgbClr val="44546A"/>
                </a:solidFill>
                <a:latin typeface="Meiryo UI" pitchFamily="50" charset="-128"/>
                <a:ea typeface="Meiryo UI" pitchFamily="50" charset="-128"/>
              </a:defRPr>
            </a:lvl1pPr>
          </a:lstStyle>
          <a:p>
            <a:pPr>
              <a:defRPr/>
            </a:pPr>
            <a:fld id="{20DC7313-58E3-4F6B-88A3-0F915AD38F14}" type="slidenum">
              <a:rPr kumimoji="0" lang="en-US" altLang="ja-JP" kern="0" smtClean="0"/>
              <a:pPr>
                <a:defRPr/>
              </a:pPr>
              <a:t>‹#›</a:t>
            </a:fld>
            <a:endParaRPr kumimoji="0" lang="en-US" altLang="ja-JP" kern="0" dirty="0"/>
          </a:p>
        </p:txBody>
      </p:sp>
    </p:spTree>
    <p:extLst>
      <p:ext uri="{BB962C8B-B14F-4D97-AF65-F5344CB8AC3E}">
        <p14:creationId xmlns:p14="http://schemas.microsoft.com/office/powerpoint/2010/main" val="24341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96558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162758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2748992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101804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223580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1393029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188968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A8B055A-9F5E-403B-9357-0DEEFC9EE7EA}"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826544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B055A-9F5E-403B-9357-0DEEFC9EE7EA}"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7FABF-828B-45E1-8202-5F2F8C86FA31}" type="slidenum">
              <a:rPr kumimoji="1" lang="ja-JP" altLang="en-US" smtClean="0"/>
              <a:t>‹#›</a:t>
            </a:fld>
            <a:endParaRPr kumimoji="1" lang="ja-JP" altLang="en-US"/>
          </a:p>
        </p:txBody>
      </p:sp>
    </p:spTree>
    <p:extLst>
      <p:ext uri="{BB962C8B-B14F-4D97-AF65-F5344CB8AC3E}">
        <p14:creationId xmlns:p14="http://schemas.microsoft.com/office/powerpoint/2010/main" val="2188244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p:cNvSpPr/>
          <p:nvPr/>
        </p:nvSpPr>
        <p:spPr>
          <a:xfrm>
            <a:off x="5313406" y="-1106050"/>
            <a:ext cx="4606555" cy="4606555"/>
          </a:xfrm>
          <a:prstGeom prst="ellipse">
            <a:avLst/>
          </a:prstGeom>
          <a:solidFill>
            <a:srgbClr val="33BB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a:solidFill>
                <a:prstClr val="white"/>
              </a:solidFill>
              <a:latin typeface="游ゴシック"/>
              <a:ea typeface="游ゴシック" panose="020B0400000000000000" pitchFamily="50" charset="-128"/>
            </a:endParaRPr>
          </a:p>
        </p:txBody>
      </p:sp>
      <p:sp>
        <p:nvSpPr>
          <p:cNvPr id="9" name="楕円 8"/>
          <p:cNvSpPr/>
          <p:nvPr/>
        </p:nvSpPr>
        <p:spPr>
          <a:xfrm>
            <a:off x="5096973" y="-1105570"/>
            <a:ext cx="4606555" cy="4606555"/>
          </a:xfrm>
          <a:prstGeom prst="ellipse">
            <a:avLst/>
          </a:prstGeom>
          <a:solidFill>
            <a:srgbClr val="33BB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a:solidFill>
                <a:prstClr val="white"/>
              </a:solidFill>
              <a:latin typeface="游ゴシック"/>
              <a:ea typeface="游ゴシック" panose="020B0400000000000000" pitchFamily="50" charset="-128"/>
            </a:endParaRPr>
          </a:p>
        </p:txBody>
      </p:sp>
      <p:sp>
        <p:nvSpPr>
          <p:cNvPr id="5" name="テキスト ボックス 4"/>
          <p:cNvSpPr txBox="1"/>
          <p:nvPr/>
        </p:nvSpPr>
        <p:spPr>
          <a:xfrm>
            <a:off x="6032782" y="386476"/>
            <a:ext cx="3057247" cy="523092"/>
          </a:xfrm>
          <a:prstGeom prst="rect">
            <a:avLst/>
          </a:prstGeom>
          <a:noFill/>
          <a:effectLst>
            <a:glow rad="50800">
              <a:srgbClr val="0070C0"/>
            </a:glow>
            <a:outerShdw blurRad="63500" sx="102000" sy="102000" algn="ctr" rotWithShape="0">
              <a:srgbClr val="002060">
                <a:alpha val="40000"/>
              </a:srgbClr>
            </a:outerShdw>
          </a:effectLst>
        </p:spPr>
        <p:txBody>
          <a:bodyPr wrap="none" rtlCol="0">
            <a:spAutoFit/>
          </a:bodyPr>
          <a:lstStyle/>
          <a:p>
            <a:pPr defTabSz="914104">
              <a:defRPr/>
            </a:pPr>
            <a:r>
              <a:rPr kumimoji="0" lang="ja-JP" altLang="en-US" sz="2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地域経済循環分析</a:t>
            </a:r>
          </a:p>
        </p:txBody>
      </p:sp>
      <p:sp>
        <p:nvSpPr>
          <p:cNvPr id="10" name="テキスト ボックス 9"/>
          <p:cNvSpPr txBox="1"/>
          <p:nvPr/>
        </p:nvSpPr>
        <p:spPr>
          <a:xfrm>
            <a:off x="6032782" y="1209227"/>
            <a:ext cx="3047167" cy="1500411"/>
          </a:xfrm>
          <a:prstGeom prst="rect">
            <a:avLst/>
          </a:prstGeom>
          <a:noFill/>
          <a:effectLst>
            <a:glow rad="50800">
              <a:srgbClr val="0070C0"/>
            </a:glow>
            <a:outerShdw blurRad="63500" sx="102000" sy="102000" algn="ctr" rotWithShape="0">
              <a:srgbClr val="002060">
                <a:alpha val="40000"/>
              </a:srgbClr>
            </a:outerShdw>
          </a:effectLst>
        </p:spPr>
        <p:txBody>
          <a:bodyPr wrap="square" lIns="0" tIns="0" rIns="0" bIns="0" rtlCol="0">
            <a:spAutoFit/>
          </a:bodyPr>
          <a:lstStyle/>
          <a:p>
            <a:pPr defTabSz="914104">
              <a:lnSpc>
                <a:spcPct val="150000"/>
              </a:lnSpc>
              <a:defRPr/>
            </a:pPr>
            <a:r>
              <a:rPr kumimoji="0" lang="ja-JP" altLang="en-US" sz="13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環境省が、温室効果ガス排出量の推計技術を生かして開発した分析手法。「産業連関表」と「地域経済計算」に基づき、地域の産業構造やエネルギー代金の収支などを知ることができます。</a:t>
            </a:r>
          </a:p>
        </p:txBody>
      </p:sp>
      <p:sp>
        <p:nvSpPr>
          <p:cNvPr id="11" name="テキスト ボックス 10"/>
          <p:cNvSpPr txBox="1"/>
          <p:nvPr/>
        </p:nvSpPr>
        <p:spPr>
          <a:xfrm>
            <a:off x="633065" y="1062016"/>
            <a:ext cx="4103989" cy="3159839"/>
          </a:xfrm>
          <a:prstGeom prst="rect">
            <a:avLst/>
          </a:prstGeom>
          <a:noFill/>
        </p:spPr>
        <p:txBody>
          <a:bodyPr wrap="square" lIns="0" tIns="0" rIns="0" bIns="0" rtlCol="0">
            <a:spAutoFit/>
          </a:bodyPr>
          <a:lstStyle/>
          <a:p>
            <a:pPr defTabSz="914104">
              <a:defRPr/>
            </a:pPr>
            <a:r>
              <a:rPr kumimoji="0" lang="ja-JP" altLang="en-US" sz="1300" b="1"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rPr>
              <a:t>■地域に所得をもたらしている「主力産業」は？</a:t>
            </a:r>
          </a:p>
          <a:p>
            <a:pPr marL="323895" indent="-143954" defTabSz="914104">
              <a:lnSpc>
                <a:spcPts val="1400"/>
              </a:lnSpc>
              <a:defRPr/>
            </a:pPr>
            <a:r>
              <a:rPr kumimoji="0" lang="ja-JP" altLang="en-US" sz="1100" b="1" kern="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→生産額の大きな産業、集積している産業が、本当の「主力産業」とは限りません。付加価値額の大きさ、域外から所得を獲得できているかという視点が大切です。</a:t>
            </a:r>
            <a:endParaRPr kumimoji="0" lang="en-US" altLang="ja-JP" sz="1100" b="1" kern="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lnSpc>
                <a:spcPts val="1000"/>
              </a:lnSpc>
              <a:defRPr/>
            </a:pPr>
            <a:endParaRPr kumimoji="0" lang="ja-JP" altLang="en-US" sz="13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sz="1300" b="1"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rPr>
              <a:t>■「付加価値」は、住民の所得になっていますか？</a:t>
            </a:r>
          </a:p>
          <a:p>
            <a:pPr marL="323895" indent="-143954" defTabSz="914104">
              <a:lnSpc>
                <a:spcPts val="1400"/>
              </a:lnSpc>
              <a:defRPr/>
            </a:pPr>
            <a:r>
              <a:rPr kumimoji="0" lang="ja-JP" altLang="en-US" sz="1100" b="1" kern="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→地域内で生み出された「付加価値額」が大きくても、住民の所得として地域内に分配されているとは限りません。分配されず、地域外に流出してはいませんか？</a:t>
            </a:r>
            <a:endParaRPr kumimoji="0" lang="en-US" altLang="ja-JP" sz="1100" b="1" kern="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lnSpc>
                <a:spcPts val="1000"/>
              </a:lnSpc>
              <a:defRPr/>
            </a:pPr>
            <a:endParaRPr kumimoji="0" lang="ja-JP" altLang="en-US" sz="13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sz="1300" b="1"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rPr>
              <a:t>■地域内産業への「波及効果」が高い産業は？</a:t>
            </a:r>
          </a:p>
          <a:p>
            <a:pPr marL="323895" indent="-143954" defTabSz="914104">
              <a:lnSpc>
                <a:spcPts val="1400"/>
              </a:lnSpc>
              <a:defRPr/>
            </a:pPr>
            <a:r>
              <a:rPr kumimoji="0" lang="ja-JP" altLang="en-US" sz="1100" b="1" kern="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→地域内の他産業に対する波及効果の高い産業を育てることで、地域の生産額全体の底上げにつながります。</a:t>
            </a:r>
            <a:endParaRPr kumimoji="0" lang="en-US" altLang="ja-JP" sz="1100" b="1" kern="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lnSpc>
                <a:spcPts val="1000"/>
              </a:lnSpc>
              <a:defRPr/>
            </a:pPr>
            <a:endParaRPr kumimoji="0" lang="ja-JP" altLang="en-US" sz="11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sz="1300" b="1"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rPr>
              <a:t>■「エネルギー代金の流出額」を知っていますか？</a:t>
            </a:r>
          </a:p>
          <a:p>
            <a:pPr marL="323895" indent="-143954" defTabSz="914104">
              <a:lnSpc>
                <a:spcPts val="1400"/>
              </a:lnSpc>
              <a:defRPr/>
            </a:pPr>
            <a:r>
              <a:rPr kumimoji="0" lang="ja-JP" altLang="en-US" sz="1100" b="1" kern="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→意外に大きいのが、燃料や電気などのエネルギー代金として、地域外に流出する金額。総生産額の１割を超える場合も！</a:t>
            </a:r>
          </a:p>
          <a:p>
            <a:pPr marL="323895" indent="-143954" defTabSz="914104">
              <a:lnSpc>
                <a:spcPts val="1400"/>
              </a:lnSpc>
              <a:defRPr/>
            </a:pPr>
            <a:endParaRPr kumimoji="0" lang="ja-JP" altLang="en-US" sz="1100" b="1" kern="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 name="グループ化 15"/>
          <p:cNvGrpSpPr/>
          <p:nvPr/>
        </p:nvGrpSpPr>
        <p:grpSpPr>
          <a:xfrm>
            <a:off x="4953007" y="3645011"/>
            <a:ext cx="4822935" cy="431863"/>
            <a:chOff x="4572056" y="6164183"/>
            <a:chExt cx="4608456" cy="432000"/>
          </a:xfrm>
        </p:grpSpPr>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56" y="6164183"/>
              <a:ext cx="432000" cy="432000"/>
            </a:xfrm>
            <a:prstGeom prst="rect">
              <a:avLst/>
            </a:prstGeom>
            <a:ln w="3175">
              <a:solidFill>
                <a:schemeClr val="tx1"/>
              </a:solidFill>
            </a:ln>
          </p:spPr>
        </p:pic>
        <p:sp>
          <p:nvSpPr>
            <p:cNvPr id="13" name="テキスト ボックス 12"/>
            <p:cNvSpPr txBox="1"/>
            <p:nvPr/>
          </p:nvSpPr>
          <p:spPr>
            <a:xfrm>
              <a:off x="5142454" y="6180128"/>
              <a:ext cx="4038058" cy="400237"/>
            </a:xfrm>
            <a:prstGeom prst="rect">
              <a:avLst/>
            </a:prstGeom>
            <a:noFill/>
          </p:spPr>
          <p:txBody>
            <a:bodyPr wrap="square" lIns="0" tIns="0" rIns="0" bIns="0" rtlCol="0">
              <a:spAutoFit/>
            </a:bodyPr>
            <a:lstStyle/>
            <a:p>
              <a:pPr defTabSz="914104">
                <a:defRPr/>
              </a:pPr>
              <a:r>
                <a:rPr kumimoji="0" lang="ja-JP" altLang="en-US" sz="1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ダウンロードは、環境省ホームページから</a:t>
              </a:r>
              <a:endParaRPr kumimoji="0" lang="en-US" altLang="ja-JP" sz="1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en-US" altLang="ja-JP" sz="1300"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rPr>
                <a:t>http://www.env.go.jp/policy/circulation/index.html</a:t>
              </a:r>
              <a:endParaRPr kumimoji="0" lang="ja-JP" altLang="en-US" sz="1300"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8" name="グループ化 17"/>
          <p:cNvGrpSpPr/>
          <p:nvPr/>
        </p:nvGrpSpPr>
        <p:grpSpPr>
          <a:xfrm>
            <a:off x="5185406" y="4412701"/>
            <a:ext cx="4089476" cy="1788561"/>
            <a:chOff x="274560" y="4221088"/>
            <a:chExt cx="4444242" cy="1943720"/>
          </a:xfrm>
        </p:grpSpPr>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560" y="4221088"/>
              <a:ext cx="4444242" cy="1558840"/>
            </a:xfrm>
            <a:prstGeom prst="rect">
              <a:avLst/>
            </a:prstGeom>
            <a:ln w="3175">
              <a:solidFill>
                <a:schemeClr val="bg1">
                  <a:lumMod val="50000"/>
                </a:schemeClr>
              </a:solidFill>
            </a:ln>
            <a:effectLst>
              <a:outerShdw blurRad="63500" sx="102000" sy="102000" algn="ctr" rotWithShape="0">
                <a:prstClr val="black">
                  <a:alpha val="40000"/>
                </a:prstClr>
              </a:outerShdw>
            </a:effectLst>
          </p:spPr>
        </p:pic>
        <p:sp>
          <p:nvSpPr>
            <p:cNvPr id="15" name="テキスト ボックス 14"/>
            <p:cNvSpPr txBox="1"/>
            <p:nvPr/>
          </p:nvSpPr>
          <p:spPr>
            <a:xfrm>
              <a:off x="295450" y="5830331"/>
              <a:ext cx="4423352" cy="334477"/>
            </a:xfrm>
            <a:prstGeom prst="rect">
              <a:avLst/>
            </a:prstGeom>
            <a:noFill/>
            <a:ln w="3175">
              <a:noFill/>
            </a:ln>
          </p:spPr>
          <p:txBody>
            <a:bodyPr wrap="square" lIns="0" tIns="0" rIns="0" bIns="0" rtlCol="0">
              <a:spAutoFit/>
            </a:bodyPr>
            <a:lstStyle/>
            <a:p>
              <a:pPr marL="539825" indent="-539825" defTabSz="914104">
                <a:defRPr/>
              </a:pP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出典：「</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街の強みを見える化</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14</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版</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東京都</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朝日新聞</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年７月</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日発行</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朝刊</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５面」</a:t>
              </a:r>
            </a:p>
          </p:txBody>
        </p:sp>
      </p:grpSp>
      <p:sp>
        <p:nvSpPr>
          <p:cNvPr id="17" name="テキスト ボックス 16"/>
          <p:cNvSpPr txBox="1"/>
          <p:nvPr/>
        </p:nvSpPr>
        <p:spPr>
          <a:xfrm>
            <a:off x="850147" y="333655"/>
            <a:ext cx="3814916" cy="553741"/>
          </a:xfrm>
          <a:prstGeom prst="rect">
            <a:avLst/>
          </a:prstGeom>
          <a:noFill/>
        </p:spPr>
        <p:txBody>
          <a:bodyPr wrap="square" lIns="0" tIns="0" rIns="0" bIns="0" rtlCol="0">
            <a:spAutoFit/>
          </a:bodyPr>
          <a:lstStyle/>
          <a:p>
            <a:pPr defTabSz="914104">
              <a:defRPr/>
            </a:pPr>
            <a:r>
              <a:rPr kumimoji="0" lang="ja-JP" altLang="en-US" sz="1799" b="1"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rPr>
              <a:t>　　知っていますか？</a:t>
            </a:r>
            <a:endParaRPr kumimoji="0" lang="en-US" altLang="ja-JP" sz="1799" b="1"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endParaRPr>
          </a:p>
          <a:p>
            <a:pPr algn="r" defTabSz="914104">
              <a:defRPr/>
            </a:pPr>
            <a:r>
              <a:rPr kumimoji="0" lang="ja-JP" altLang="en-US" sz="1799" b="1" kern="0" dirty="0">
                <a:solidFill>
                  <a:srgbClr val="00A1F2"/>
                </a:solidFill>
                <a:latin typeface="メイリオ" panose="020B0604030504040204" pitchFamily="50" charset="-128"/>
                <a:ea typeface="メイリオ" panose="020B0604030504040204" pitchFamily="50" charset="-128"/>
                <a:cs typeface="メイリオ" panose="020B0604030504040204" pitchFamily="50" charset="-128"/>
              </a:rPr>
              <a:t>あなたの街の経済のハナシ</a:t>
            </a:r>
          </a:p>
        </p:txBody>
      </p:sp>
      <p:grpSp>
        <p:nvGrpSpPr>
          <p:cNvPr id="21" name="グループ化 20"/>
          <p:cNvGrpSpPr/>
          <p:nvPr/>
        </p:nvGrpSpPr>
        <p:grpSpPr>
          <a:xfrm>
            <a:off x="626664" y="330410"/>
            <a:ext cx="583127" cy="579127"/>
            <a:chOff x="179512" y="268631"/>
            <a:chExt cx="538851" cy="535155"/>
          </a:xfrm>
        </p:grpSpPr>
        <p:sp>
          <p:nvSpPr>
            <p:cNvPr id="19" name="楕円 18"/>
            <p:cNvSpPr/>
            <p:nvPr/>
          </p:nvSpPr>
          <p:spPr>
            <a:xfrm>
              <a:off x="215421" y="300844"/>
              <a:ext cx="502942" cy="502942"/>
            </a:xfrm>
            <a:prstGeom prst="ellipse">
              <a:avLst/>
            </a:prstGeom>
            <a:solidFill>
              <a:srgbClr val="33BB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楕円 19"/>
            <p:cNvSpPr/>
            <p:nvPr/>
          </p:nvSpPr>
          <p:spPr>
            <a:xfrm>
              <a:off x="179512" y="268631"/>
              <a:ext cx="502942" cy="502942"/>
            </a:xfrm>
            <a:prstGeom prst="ellipse">
              <a:avLst/>
            </a:prstGeom>
            <a:solidFill>
              <a:srgbClr val="33BB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3" name="楕円 22"/>
          <p:cNvSpPr/>
          <p:nvPr/>
        </p:nvSpPr>
        <p:spPr>
          <a:xfrm>
            <a:off x="2493" y="4669196"/>
            <a:ext cx="4878527" cy="4878527"/>
          </a:xfrm>
          <a:prstGeom prst="ellipse">
            <a:avLst/>
          </a:prstGeom>
          <a:solidFill>
            <a:srgbClr val="33BB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a:solidFill>
                <a:prstClr val="white"/>
              </a:solidFill>
              <a:latin typeface="游ゴシック"/>
              <a:ea typeface="游ゴシック" panose="020B0400000000000000" pitchFamily="50" charset="-128"/>
            </a:endParaRPr>
          </a:p>
        </p:txBody>
      </p:sp>
      <p:sp>
        <p:nvSpPr>
          <p:cNvPr id="24" name="楕円 23"/>
          <p:cNvSpPr/>
          <p:nvPr/>
        </p:nvSpPr>
        <p:spPr>
          <a:xfrm>
            <a:off x="-192449" y="4648178"/>
            <a:ext cx="4878527" cy="4878527"/>
          </a:xfrm>
          <a:prstGeom prst="ellipse">
            <a:avLst/>
          </a:prstGeom>
          <a:solidFill>
            <a:srgbClr val="33BB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a:solidFill>
                <a:prstClr val="white"/>
              </a:solidFill>
              <a:latin typeface="游ゴシック"/>
              <a:ea typeface="游ゴシック" panose="020B0400000000000000" pitchFamily="50" charset="-128"/>
            </a:endParaRPr>
          </a:p>
        </p:txBody>
      </p:sp>
      <p:sp>
        <p:nvSpPr>
          <p:cNvPr id="25" name="テキスト ボックス 24"/>
          <p:cNvSpPr txBox="1"/>
          <p:nvPr/>
        </p:nvSpPr>
        <p:spPr>
          <a:xfrm>
            <a:off x="520522" y="5816023"/>
            <a:ext cx="3770124" cy="1200329"/>
          </a:xfrm>
          <a:prstGeom prst="rect">
            <a:avLst/>
          </a:prstGeom>
          <a:noFill/>
          <a:effectLst>
            <a:glow rad="50800">
              <a:srgbClr val="0070C0"/>
            </a:glow>
            <a:outerShdw blurRad="63500" sx="102000" sy="102000" algn="ctr" rotWithShape="0">
              <a:srgbClr val="002060">
                <a:alpha val="40000"/>
              </a:srgbClr>
            </a:outerShdw>
          </a:effectLst>
        </p:spPr>
        <p:txBody>
          <a:bodyPr wrap="square" lIns="0" tIns="0" rIns="0" bIns="0" rtlCol="0">
            <a:spAutoFit/>
          </a:bodyPr>
          <a:lstStyle/>
          <a:p>
            <a:pPr defTabSz="914104">
              <a:lnSpc>
                <a:spcPct val="150000"/>
              </a:lnSpc>
              <a:defRPr/>
            </a:pPr>
            <a:r>
              <a:rPr kumimoji="0" lang="ja-JP" altLang="en-US" sz="13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市区町村を選択するだけで、所得の流出入、所得をもたらす産業、地域内への波及効果などパワーポイント</a:t>
            </a:r>
            <a:r>
              <a:rPr kumimoji="0" lang="en-US" altLang="ja-JP" sz="13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40</a:t>
            </a:r>
            <a:r>
              <a:rPr kumimoji="0" lang="ja-JP" altLang="en-US" sz="13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ページ分の分析結果を出力します。</a:t>
            </a:r>
          </a:p>
          <a:p>
            <a:pPr defTabSz="914104">
              <a:lnSpc>
                <a:spcPct val="150000"/>
              </a:lnSpc>
              <a:defRPr/>
            </a:pPr>
            <a:endParaRPr kumimoji="0" lang="ja-JP" altLang="en-US" sz="13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57862">
            <a:off x="2728047" y="4265679"/>
            <a:ext cx="1956767" cy="1467575"/>
          </a:xfrm>
          <a:prstGeom prst="rect">
            <a:avLst/>
          </a:prstGeom>
          <a:ln w="3175">
            <a:solidFill>
              <a:schemeClr val="bg1">
                <a:lumMod val="50000"/>
              </a:schemeClr>
            </a:solidFill>
          </a:ln>
          <a:effectLst>
            <a:outerShdw blurRad="50800" dist="38100" dir="2700000" algn="tl" rotWithShape="0">
              <a:prstClr val="black">
                <a:alpha val="40000"/>
              </a:prstClr>
            </a:outerShdw>
          </a:effectLst>
        </p:spPr>
      </p:pic>
      <p:sp>
        <p:nvSpPr>
          <p:cNvPr id="28" name="曲折矢印 27"/>
          <p:cNvSpPr/>
          <p:nvPr/>
        </p:nvSpPr>
        <p:spPr>
          <a:xfrm rot="2797513" flipV="1">
            <a:off x="582368" y="4631667"/>
            <a:ext cx="946415" cy="971535"/>
          </a:xfrm>
          <a:prstGeom prst="bentArrow">
            <a:avLst>
              <a:gd name="adj1" fmla="val 12327"/>
              <a:gd name="adj2" fmla="val 21340"/>
              <a:gd name="adj3" fmla="val 25000"/>
              <a:gd name="adj4" fmla="val 75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799"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462858" y="4796714"/>
            <a:ext cx="2186633" cy="733534"/>
          </a:xfrm>
          <a:prstGeom prst="rect">
            <a:avLst/>
          </a:prstGeom>
          <a:noFill/>
          <a:effectLst>
            <a:glow rad="50800">
              <a:srgbClr val="0070C0"/>
            </a:glow>
            <a:outerShdw blurRad="63500" sx="102000" sy="102000" algn="ctr" rotWithShape="0">
              <a:schemeClr val="bg1">
                <a:alpha val="40000"/>
              </a:schemeClr>
            </a:outerShdw>
          </a:effectLst>
        </p:spPr>
        <p:txBody>
          <a:bodyPr wrap="square" rtlCol="0">
            <a:spAutoFit/>
          </a:bodyPr>
          <a:lstStyle/>
          <a:p>
            <a:pPr defTabSz="914104">
              <a:lnSpc>
                <a:spcPts val="2499"/>
              </a:lnSpc>
              <a:defRPr/>
            </a:pPr>
            <a:r>
              <a:rPr kumimoji="0" lang="ja-JP" altLang="en-US" sz="1799"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地域経済循環分析</a:t>
            </a:r>
            <a:endParaRPr kumimoji="0" lang="en-US" altLang="ja-JP" sz="1799"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r" defTabSz="914104">
              <a:lnSpc>
                <a:spcPts val="2499"/>
              </a:lnSpc>
              <a:defRPr/>
            </a:pPr>
            <a:r>
              <a:rPr kumimoji="0" lang="ja-JP" altLang="en-US" sz="14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を使うと</a:t>
            </a:r>
            <a:r>
              <a:rPr kumimoji="0" lang="en-US" altLang="ja-JP" sz="14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4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9" name="Picture 3" descr="\\Vmi-fs12\共通\ロゴマーク\新ロゴ（20130401以降）\和文\グループマーク＋社名ロゴ.jpg"/>
          <p:cNvPicPr>
            <a:picLocks noChangeAspect="1" noChangeArrowheads="1"/>
          </p:cNvPicPr>
          <p:nvPr/>
        </p:nvPicPr>
        <p:blipFill>
          <a:blip r:embed="rId5" cstate="print">
            <a:clrChange>
              <a:clrFrom>
                <a:srgbClr val="FFFFFE"/>
              </a:clrFrom>
              <a:clrTo>
                <a:srgbClr val="FFFFFE">
                  <a:alpha val="0"/>
                </a:srgbClr>
              </a:clrTo>
            </a:clrChange>
          </a:blip>
          <a:srcRect/>
          <a:stretch>
            <a:fillRect/>
          </a:stretch>
        </p:blipFill>
        <p:spPr bwMode="auto">
          <a:xfrm>
            <a:off x="7184541" y="6351652"/>
            <a:ext cx="1943593" cy="391445"/>
          </a:xfrm>
          <a:prstGeom prst="rect">
            <a:avLst/>
          </a:prstGeom>
          <a:noFill/>
        </p:spPr>
      </p:pic>
      <p:pic>
        <p:nvPicPr>
          <p:cNvPr id="30" name="Picture 5" descr="環境省：Ministry of the Environment"/>
          <p:cNvPicPr>
            <a:picLocks noChangeAspect="1" noChangeArrowheads="1"/>
          </p:cNvPicPr>
          <p:nvPr/>
        </p:nvPicPr>
        <p:blipFill>
          <a:blip r:embed="rId6" cstate="print"/>
          <a:srcRect/>
          <a:stretch>
            <a:fillRect/>
          </a:stretch>
        </p:blipFill>
        <p:spPr bwMode="auto">
          <a:xfrm>
            <a:off x="5396454" y="6308399"/>
            <a:ext cx="1170321" cy="434692"/>
          </a:xfrm>
          <a:prstGeom prst="rect">
            <a:avLst/>
          </a:prstGeom>
          <a:noFill/>
        </p:spPr>
      </p:pic>
      <p:sp>
        <p:nvSpPr>
          <p:cNvPr id="31" name="事業番号"/>
          <p:cNvSpPr/>
          <p:nvPr/>
        </p:nvSpPr>
        <p:spPr>
          <a:xfrm>
            <a:off x="3260171" y="112662"/>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endPar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8708661" y="27782"/>
            <a:ext cx="1129651" cy="31559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314">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制度</a:t>
            </a:r>
          </a:p>
        </p:txBody>
      </p:sp>
      <p:sp>
        <p:nvSpPr>
          <p:cNvPr id="32" name="正方形/長方形 6"/>
          <p:cNvSpPr>
            <a:spLocks noChangeArrowheads="1"/>
          </p:cNvSpPr>
          <p:nvPr/>
        </p:nvSpPr>
        <p:spPr bwMode="auto">
          <a:xfrm>
            <a:off x="4973627" y="2812867"/>
            <a:ext cx="53786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2400"/>
              </a:lnSpc>
              <a:spcBef>
                <a:spcPct val="0"/>
              </a:spcBef>
              <a:buNone/>
              <a:defRPr/>
            </a:pPr>
            <a:r>
              <a:rPr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ja-JP" altLang="ja-JP" sz="2000" kern="0" dirty="0">
                <a:latin typeface="メイリオ" panose="020B0604030504040204" pitchFamily="50" charset="-128"/>
                <a:ea typeface="メイリオ" panose="020B0604030504040204" pitchFamily="50" charset="-128"/>
                <a:cs typeface="メイリオ" panose="020B0604030504040204" pitchFamily="50" charset="-128"/>
              </a:rPr>
              <a:t>大臣官房総合政策課</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03-5521-8227</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9911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2"/>
          <p:cNvSpPr>
            <a:spLocks noChangeArrowheads="1"/>
          </p:cNvSpPr>
          <p:nvPr/>
        </p:nvSpPr>
        <p:spPr bwMode="auto">
          <a:xfrm>
            <a:off x="296652" y="78019"/>
            <a:ext cx="9147417" cy="513240"/>
          </a:xfrm>
          <a:prstGeom prst="rect">
            <a:avLst/>
          </a:prstGeom>
          <a:noFill/>
          <a:ln>
            <a:noFill/>
          </a:ln>
          <a:effectLst/>
        </p:spPr>
        <p:style>
          <a:lnRef idx="1">
            <a:schemeClr val="accent5"/>
          </a:lnRef>
          <a:fillRef idx="2">
            <a:schemeClr val="accent5"/>
          </a:fillRef>
          <a:effectRef idx="1">
            <a:schemeClr val="accent5"/>
          </a:effectRef>
          <a:fontRef idx="minor">
            <a:schemeClr val="dk1"/>
          </a:fontRef>
        </p:style>
        <p:txBody>
          <a:bodyPr wrap="square" tIns="107965" anchor="b">
            <a:noAutofit/>
          </a:bodyPr>
          <a:lstStyle/>
          <a:p>
            <a:pPr algn="ctr" defTabSz="914104">
              <a:defRPr/>
            </a:pPr>
            <a:r>
              <a:rPr kumimoji="0" lang="ja-JP" altLang="en-US" sz="3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地域経済循環分析について～経済の健康診断～</a:t>
            </a:r>
          </a:p>
        </p:txBody>
      </p:sp>
      <p:sp>
        <p:nvSpPr>
          <p:cNvPr id="4" name="テキスト ボックス 3"/>
          <p:cNvSpPr txBox="1"/>
          <p:nvPr/>
        </p:nvSpPr>
        <p:spPr>
          <a:xfrm>
            <a:off x="413455" y="1539376"/>
            <a:ext cx="8968677" cy="1169551"/>
          </a:xfrm>
          <a:prstGeom prst="rect">
            <a:avLst/>
          </a:prstGeom>
          <a:solidFill>
            <a:schemeClr val="bg1"/>
          </a:solidFill>
          <a:ln>
            <a:solidFill>
              <a:schemeClr val="bg1">
                <a:lumMod val="85000"/>
              </a:schemeClr>
            </a:solidFill>
          </a:ln>
          <a:effectLst>
            <a:outerShdw blurRad="50800" dist="38100" algn="l" rotWithShape="0">
              <a:prstClr val="black">
                <a:alpha val="40000"/>
              </a:prstClr>
            </a:outerShdw>
          </a:effectLst>
        </p:spPr>
        <p:txBody>
          <a:bodyPr wrap="square">
            <a:spAutoFit/>
          </a:bodyPr>
          <a:lstStyle/>
          <a:p>
            <a:pPr defTabSz="914104">
              <a:spcBef>
                <a:spcPts val="600"/>
              </a:spcBef>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地域経済のすべての側面</a:t>
            </a:r>
            <a:r>
              <a:rPr kumimoji="0" lang="ja-JP" altLang="en-US"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「生産面」「分配面」「支出面」</a:t>
            </a: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についての資金の流れを中心に把握をする。地域の「</a:t>
            </a:r>
            <a:r>
              <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GDP</a:t>
            </a: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の詳細構造」に加え、地域資源の特徴についても一定程度把握できる。</a:t>
            </a:r>
            <a:endPar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spcBef>
                <a:spcPts val="600"/>
              </a:spcBef>
              <a:defRPr/>
            </a:pPr>
            <a:r>
              <a:rPr kumimoji="0" lang="en-US" altLang="ja-JP" sz="11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環境省は、社会経済活動全体を把握する必要がある温室効果ガス排出量の推計で蓄積したノウハウを活用して、本手法を開発した。</a:t>
            </a:r>
            <a:endParaRPr kumimoji="0" lang="en-US" altLang="ja-JP" sz="11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10827" y="3212983"/>
            <a:ext cx="8919071" cy="2723823"/>
          </a:xfrm>
          <a:prstGeom prst="rect">
            <a:avLst/>
          </a:prstGeom>
          <a:solidFill>
            <a:schemeClr val="bg1"/>
          </a:solidFill>
          <a:ln>
            <a:solidFill>
              <a:schemeClr val="bg1">
                <a:lumMod val="85000"/>
              </a:schemeClr>
            </a:solidFill>
          </a:ln>
          <a:effectLst>
            <a:outerShdw blurRad="50800" dist="38100" algn="l" rotWithShape="0">
              <a:prstClr val="black">
                <a:alpha val="40000"/>
              </a:prstClr>
            </a:outerShdw>
          </a:effectLst>
        </p:spPr>
        <p:txBody>
          <a:bodyPr wrap="square" tIns="0" bIns="0">
            <a:spAutoFit/>
          </a:bodyPr>
          <a:lstStyle/>
          <a:p>
            <a:pPr marL="342789" indent="-342789" defTabSz="914104">
              <a:buFont typeface="Wingdings" panose="05000000000000000000" pitchFamily="2" charset="2"/>
              <a:buChar char="Ø"/>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生産面：競争力のある産業の規模、地域外での資金獲得等、</a:t>
            </a:r>
            <a:r>
              <a:rPr kumimoji="0" lang="ja-JP" altLang="en-US"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地域の産業構造</a:t>
            </a:r>
            <a:endParaRPr kumimoji="0" lang="en-US" altLang="ja-JP"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全体を把握</a:t>
            </a: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42789" indent="-342789" defTabSz="914104">
              <a:spcBef>
                <a:spcPts val="600"/>
              </a:spcBef>
              <a:buFont typeface="Wingdings" panose="05000000000000000000" pitchFamily="2" charset="2"/>
              <a:buChar char="Ø"/>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分配面：産業別の雇用者所得等、</a:t>
            </a:r>
            <a:r>
              <a:rPr kumimoji="0" lang="ja-JP" altLang="en-US"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地域の所得構造の全体を把握</a:t>
            </a: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42789" indent="-342789" defTabSz="914104">
              <a:spcBef>
                <a:spcPts val="600"/>
              </a:spcBef>
              <a:buFont typeface="Wingdings" panose="05000000000000000000" pitchFamily="2" charset="2"/>
              <a:buChar char="Ø"/>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支出面：</a:t>
            </a:r>
            <a:r>
              <a:rPr kumimoji="0" lang="ja-JP" altLang="en-US"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地域の消費、投資、域際収支を把握</a:t>
            </a: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spcBef>
                <a:spcPts val="600"/>
              </a:spcBef>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・エネルギー代金支払いによる地域外への資金流出（多くの自治体で</a:t>
            </a:r>
            <a:r>
              <a:rPr kumimoji="0" lang="ja-JP" altLang="en-US" sz="14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地域内総生産額の</a:t>
            </a:r>
            <a:r>
              <a:rPr kumimoji="0" lang="en-US" altLang="ja-JP" sz="14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14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4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r>
              <a:rPr kumimoji="0" lang="ja-JP" altLang="en-US" sz="14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spcBef>
                <a:spcPts val="600"/>
              </a:spcBef>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→温暖化対策を行うことによる地域経済へのインパクトの規模がわかる</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spcBef>
                <a:spcPts val="600"/>
              </a:spcBef>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・地域住民がどこで買い物をしているか　</a:t>
            </a:r>
            <a:endPar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spcBef>
                <a:spcPts val="600"/>
              </a:spcBef>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→低炭素な都市構造（コンパクトシティ）であるほど中心市街地活性化</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spcBef>
                <a:spcPts val="600"/>
              </a:spcBef>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・地域住民の貯蓄がどれだけ地域に再投資されているか　　　</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→地域金融が機能しているか</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927096" y="6165311"/>
            <a:ext cx="8041511" cy="64503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r>
              <a:rPr kumimoji="0" lang="ja-JP" altLang="en-US" b="1" kern="0" dirty="0">
                <a:solidFill>
                  <a:srgbClr val="FFFF00"/>
                </a:solidFill>
                <a:latin typeface="メイリオ" panose="020B0604030504040204" pitchFamily="50" charset="-128"/>
                <a:ea typeface="メイリオ" panose="020B0604030504040204" pitchFamily="50" charset="-128"/>
                <a:cs typeface="メイリオ" panose="020B0604030504040204" pitchFamily="50" charset="-128"/>
              </a:rPr>
              <a:t>どのような環境政策を行えば地域活性化に結びつくかが分かる。</a:t>
            </a:r>
            <a:endParaRPr kumimoji="0" lang="en-US" altLang="ja-JP" b="1" kern="0" dirty="0">
              <a:solidFill>
                <a:srgbClr val="FFFF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4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（環境政策以外にも適用可能）</a:t>
            </a:r>
            <a:endParaRPr kumimoji="0" lang="ja-JP" altLang="en-US"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下矢印 8"/>
          <p:cNvSpPr/>
          <p:nvPr/>
        </p:nvSpPr>
        <p:spPr>
          <a:xfrm>
            <a:off x="4047860" y="5915580"/>
            <a:ext cx="1240575" cy="2497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a:pPr>
            <a:endParaRPr kumimoji="0" lang="ja-JP" altLang="en-US" sz="16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Rectangle 30"/>
          <p:cNvSpPr>
            <a:spLocks noChangeArrowheads="1"/>
          </p:cNvSpPr>
          <p:nvPr/>
        </p:nvSpPr>
        <p:spPr bwMode="auto">
          <a:xfrm>
            <a:off x="444789" y="1412782"/>
            <a:ext cx="1029005" cy="360247"/>
          </a:xfrm>
          <a:prstGeom prst="rect">
            <a:avLst/>
          </a:prstGeom>
          <a:solidFill>
            <a:srgbClr val="FFC000"/>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anchor="ctr"/>
          <a:lstStyle/>
          <a:p>
            <a:pPr algn="ctr" defTabSz="914104">
              <a:defRPr/>
            </a:pPr>
            <a:r>
              <a:rPr kumimoji="0" lang="ja-JP" altLang="en-US" sz="20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概要</a:t>
            </a:r>
          </a:p>
        </p:txBody>
      </p:sp>
      <p:sp>
        <p:nvSpPr>
          <p:cNvPr id="11" name="Rectangle 30"/>
          <p:cNvSpPr>
            <a:spLocks noChangeArrowheads="1"/>
          </p:cNvSpPr>
          <p:nvPr/>
        </p:nvSpPr>
        <p:spPr bwMode="auto">
          <a:xfrm>
            <a:off x="435827" y="2834979"/>
            <a:ext cx="3499281" cy="360247"/>
          </a:xfrm>
          <a:prstGeom prst="rect">
            <a:avLst/>
          </a:prstGeom>
          <a:solidFill>
            <a:srgbClr val="FFC000"/>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anchor="ctr"/>
          <a:lstStyle/>
          <a:p>
            <a:pPr algn="ctr" defTabSz="914104">
              <a:defRPr/>
            </a:pPr>
            <a:r>
              <a:rPr kumimoji="0" lang="ja-JP" altLang="en-US" sz="20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分析からわかること（例）</a:t>
            </a:r>
          </a:p>
        </p:txBody>
      </p:sp>
      <p:sp>
        <p:nvSpPr>
          <p:cNvPr id="12" name="テキスト ボックス 11"/>
          <p:cNvSpPr txBox="1"/>
          <p:nvPr/>
        </p:nvSpPr>
        <p:spPr>
          <a:xfrm>
            <a:off x="421649" y="620695"/>
            <a:ext cx="8968677" cy="723275"/>
          </a:xfrm>
          <a:prstGeom prst="rect">
            <a:avLst/>
          </a:prstGeom>
          <a:solidFill>
            <a:schemeClr val="bg1"/>
          </a:solidFill>
          <a:ln>
            <a:solidFill>
              <a:schemeClr val="bg1">
                <a:lumMod val="85000"/>
              </a:schemeClr>
            </a:solidFill>
          </a:ln>
          <a:effectLst>
            <a:outerShdw blurRad="50800" dist="38100" algn="l" rotWithShape="0">
              <a:prstClr val="black">
                <a:alpha val="40000"/>
              </a:prstClr>
            </a:outerShdw>
          </a:effectLst>
        </p:spPr>
        <p:txBody>
          <a:bodyPr wrap="square">
            <a:spAutoFit/>
          </a:bodyPr>
          <a:lstStyle/>
          <a:p>
            <a:pPr defTabSz="914104">
              <a:spcBef>
                <a:spcPts val="600"/>
              </a:spcBef>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地域の強みと課題は？　資金はどのような動きをしているか？　　　</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spcBef>
                <a:spcPts val="600"/>
              </a:spcBef>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施策を行っても、その地域外に資金が流れていては、地域活性には繋がらない。</a:t>
            </a:r>
          </a:p>
        </p:txBody>
      </p:sp>
      <p:sp>
        <p:nvSpPr>
          <p:cNvPr id="13" name="Rectangle 30"/>
          <p:cNvSpPr>
            <a:spLocks noChangeArrowheads="1"/>
          </p:cNvSpPr>
          <p:nvPr/>
        </p:nvSpPr>
        <p:spPr bwMode="auto">
          <a:xfrm>
            <a:off x="447770" y="620487"/>
            <a:ext cx="1488687" cy="360247"/>
          </a:xfrm>
          <a:prstGeom prst="rect">
            <a:avLst/>
          </a:prstGeom>
          <a:solidFill>
            <a:srgbClr val="FFC000"/>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anchor="ctr"/>
          <a:lstStyle/>
          <a:p>
            <a:pPr algn="ctr" defTabSz="914104">
              <a:defRPr/>
            </a:pPr>
            <a:r>
              <a:rPr kumimoji="0" lang="ja-JP" altLang="en-US" sz="20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問題意識</a:t>
            </a:r>
          </a:p>
        </p:txBody>
      </p:sp>
      <p:sp>
        <p:nvSpPr>
          <p:cNvPr id="14"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8709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二等辺三角形 25"/>
          <p:cNvSpPr/>
          <p:nvPr/>
        </p:nvSpPr>
        <p:spPr bwMode="auto">
          <a:xfrm>
            <a:off x="687553" y="4433767"/>
            <a:ext cx="6477923" cy="1617913"/>
          </a:xfrm>
          <a:prstGeom prst="triangle">
            <a:avLst/>
          </a:prstGeom>
          <a:solidFill>
            <a:srgbClr val="E1FFE1"/>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bwMode="auto">
          <a:xfrm>
            <a:off x="687553" y="6048830"/>
            <a:ext cx="6477923" cy="467851"/>
          </a:xfrm>
          <a:prstGeom prst="rect">
            <a:avLst/>
          </a:prstGeom>
          <a:solidFill>
            <a:srgbClr val="E1FFE1"/>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ctrTitle"/>
          </p:nvPr>
        </p:nvSpPr>
        <p:spPr>
          <a:xfrm>
            <a:off x="187267" y="82004"/>
            <a:ext cx="9336268" cy="493059"/>
          </a:xfrm>
        </p:spPr>
        <p:txBody>
          <a:bodyPr>
            <a:normAutofit fontScale="90000"/>
          </a:bodyPr>
          <a:lstStyle/>
          <a:p>
            <a:pPr algn="ct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地域の所得循環構造①</a:t>
            </a:r>
          </a:p>
        </p:txBody>
      </p:sp>
      <p:sp>
        <p:nvSpPr>
          <p:cNvPr id="5" name="テキスト ボックス 4"/>
          <p:cNvSpPr txBox="1"/>
          <p:nvPr/>
        </p:nvSpPr>
        <p:spPr>
          <a:xfrm>
            <a:off x="2041143" y="6607243"/>
            <a:ext cx="5875349" cy="215444"/>
          </a:xfrm>
          <a:prstGeom prst="rect">
            <a:avLst/>
          </a:prstGeom>
          <a:noFill/>
        </p:spPr>
        <p:txBody>
          <a:bodyPr wrap="square" rtlCol="0">
            <a:spAutoFit/>
          </a:bodyPr>
          <a:lstStyle/>
          <a:p>
            <a:pPr defTabSz="914104">
              <a:defRPr/>
            </a:pPr>
            <a:r>
              <a:rPr kumimoji="0" lang="ja-JP" altLang="en-US" sz="8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注）</a:t>
            </a:r>
            <a:r>
              <a:rPr kumimoji="0" lang="zh-TW" altLang="en-US" sz="8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消費＝民間消費＋一般政府消費、投資＝総固定資本形成（</a:t>
            </a:r>
            <a:r>
              <a:rPr kumimoji="0" lang="ja-JP" altLang="en-US" sz="8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公的・民間</a:t>
            </a:r>
            <a:r>
              <a:rPr kumimoji="0" lang="zh-TW" altLang="en-US" sz="8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）＋在庫純増</a:t>
            </a:r>
            <a:r>
              <a:rPr kumimoji="0" lang="ja-JP" altLang="en-US" sz="8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（公的・民間）</a:t>
            </a:r>
          </a:p>
        </p:txBody>
      </p:sp>
      <p:sp>
        <p:nvSpPr>
          <p:cNvPr id="25" name="角丸四角形 24"/>
          <p:cNvSpPr/>
          <p:nvPr/>
        </p:nvSpPr>
        <p:spPr bwMode="auto">
          <a:xfrm>
            <a:off x="7486490" y="991383"/>
            <a:ext cx="1983609" cy="5578212"/>
          </a:xfrm>
          <a:prstGeom prst="roundRect">
            <a:avLst>
              <a:gd name="adj" fmla="val 5284"/>
            </a:avLst>
          </a:prstGeom>
          <a:noFill/>
          <a:ln w="28575" cap="flat" cmpd="sng" algn="ctr">
            <a:solidFill>
              <a:schemeClr val="bg1">
                <a:lumMod val="50000"/>
              </a:schemeClr>
            </a:solidFill>
            <a:prstDash val="sysDash"/>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bwMode="auto">
          <a:xfrm>
            <a:off x="452706" y="991383"/>
            <a:ext cx="6947615" cy="5578212"/>
          </a:xfrm>
          <a:prstGeom prst="roundRect">
            <a:avLst>
              <a:gd name="adj" fmla="val 2007"/>
            </a:avLst>
          </a:prstGeom>
          <a:noFill/>
          <a:ln w="28575" cap="flat" cmpd="sng" algn="ctr">
            <a:solidFill>
              <a:schemeClr val="bg1">
                <a:lumMod val="50000"/>
              </a:schemeClr>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角丸四角形 30"/>
          <p:cNvSpPr/>
          <p:nvPr/>
        </p:nvSpPr>
        <p:spPr bwMode="auto">
          <a:xfrm>
            <a:off x="1119921" y="6031477"/>
            <a:ext cx="1367563" cy="215931"/>
          </a:xfrm>
          <a:prstGeom prst="roundRect">
            <a:avLst/>
          </a:prstGeom>
          <a:solidFill>
            <a:schemeClr val="bg1"/>
          </a:solidFill>
          <a:ln w="19050" cap="flat" cmpd="sng" algn="ctr">
            <a:solidFill>
              <a:srgbClr val="00B050"/>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自然資本（環境）</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bwMode="auto">
          <a:xfrm>
            <a:off x="2639801" y="6031477"/>
            <a:ext cx="1259596" cy="215931"/>
          </a:xfrm>
          <a:prstGeom prst="roundRect">
            <a:avLst/>
          </a:prstGeom>
          <a:solidFill>
            <a:schemeClr val="bg1"/>
          </a:solidFill>
          <a:ln w="19050" cap="flat" cmpd="sng" algn="ctr">
            <a:solidFill>
              <a:srgbClr val="00B050"/>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人的資本</a:t>
            </a:r>
            <a:endParaRPr kumimoji="0" lang="en-US" altLang="ja-JP" sz="10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角丸四角形 32"/>
          <p:cNvSpPr/>
          <p:nvPr/>
        </p:nvSpPr>
        <p:spPr bwMode="auto">
          <a:xfrm>
            <a:off x="4044405" y="6031477"/>
            <a:ext cx="1259596" cy="215931"/>
          </a:xfrm>
          <a:prstGeom prst="roundRect">
            <a:avLst/>
          </a:prstGeom>
          <a:solidFill>
            <a:schemeClr val="bg1"/>
          </a:solidFill>
          <a:ln w="19050" cap="flat" cmpd="sng" algn="ctr">
            <a:solidFill>
              <a:srgbClr val="00B050"/>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2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人工資本</a:t>
            </a:r>
            <a:endParaRPr kumimoji="0" lang="en-US" altLang="ja-JP" sz="105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角丸四角形 33"/>
          <p:cNvSpPr/>
          <p:nvPr/>
        </p:nvSpPr>
        <p:spPr bwMode="auto">
          <a:xfrm>
            <a:off x="5458530" y="6031477"/>
            <a:ext cx="1367563" cy="215931"/>
          </a:xfrm>
          <a:prstGeom prst="roundRect">
            <a:avLst/>
          </a:prstGeom>
          <a:solidFill>
            <a:schemeClr val="bg1"/>
          </a:solidFill>
          <a:ln w="19050" cap="flat" cmpd="sng" algn="ctr">
            <a:solidFill>
              <a:srgbClr val="00B050"/>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社会関係資本</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3"/>
          <p:cNvSpPr txBox="1"/>
          <p:nvPr/>
        </p:nvSpPr>
        <p:spPr>
          <a:xfrm>
            <a:off x="2281289" y="6288322"/>
            <a:ext cx="3290451"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地域資源ストック：フローを支える基盤</a:t>
            </a:r>
          </a:p>
        </p:txBody>
      </p:sp>
      <p:sp>
        <p:nvSpPr>
          <p:cNvPr id="49" name="正方形/長方形 48"/>
          <p:cNvSpPr/>
          <p:nvPr/>
        </p:nvSpPr>
        <p:spPr>
          <a:xfrm>
            <a:off x="7585449" y="4965523"/>
            <a:ext cx="1766649" cy="461665"/>
          </a:xfrm>
          <a:prstGeom prst="rect">
            <a:avLst/>
          </a:prstGeom>
        </p:spPr>
        <p:txBody>
          <a:bodyPr wrap="square" lIns="0" r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77742" indent="-177742" algn="just" defTabSz="914104">
              <a:defRPr/>
            </a:pP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注）</a:t>
            </a:r>
            <a:r>
              <a:rPr kumimoji="0" lang="en-US" altLang="ja-JP"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石炭・原油・天然ガスは、本データベースでは鉱業部門に含まれる。</a:t>
            </a:r>
          </a:p>
        </p:txBody>
      </p:sp>
      <p:sp>
        <p:nvSpPr>
          <p:cNvPr id="56" name="正方形/長方形 55"/>
          <p:cNvSpPr/>
          <p:nvPr/>
        </p:nvSpPr>
        <p:spPr bwMode="auto">
          <a:xfrm>
            <a:off x="512341" y="1312595"/>
            <a:ext cx="2234484" cy="4318615"/>
          </a:xfrm>
          <a:prstGeom prst="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bwMode="auto">
          <a:xfrm>
            <a:off x="5181533" y="1312594"/>
            <a:ext cx="2143013" cy="4318615"/>
          </a:xfrm>
          <a:prstGeom prst="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bwMode="auto">
          <a:xfrm>
            <a:off x="5181535" y="1312587"/>
            <a:ext cx="581257" cy="149457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bwMode="auto">
          <a:xfrm>
            <a:off x="5181535" y="2805968"/>
            <a:ext cx="581257" cy="1439539"/>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bwMode="auto">
          <a:xfrm>
            <a:off x="5181535" y="4244595"/>
            <a:ext cx="581257" cy="1385556"/>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3"/>
          <p:cNvSpPr txBox="1"/>
          <p:nvPr/>
        </p:nvSpPr>
        <p:spPr>
          <a:xfrm>
            <a:off x="602944" y="1643131"/>
            <a:ext cx="2043967" cy="188096"/>
          </a:xfrm>
          <a:prstGeom prst="rect">
            <a:avLst/>
          </a:prstGeom>
          <a:solidFill>
            <a:srgbClr val="008080"/>
          </a:solidFill>
          <a:ln>
            <a:solidFill>
              <a:srgbClr val="29527B"/>
            </a:solidFill>
          </a:ln>
        </p:spPr>
        <p:txBody>
          <a:bodyPr wrap="square" tIns="71977" bIns="0" rtlCol="0" anchor="ctr" anchorCtr="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lnSpc>
                <a:spcPts val="900"/>
              </a:lnSpc>
              <a:defRPr/>
            </a:pPr>
            <a:r>
              <a:rPr kumimoji="0" lang="ja-JP" altLang="en-US"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産業別付加価値額</a:t>
            </a:r>
          </a:p>
        </p:txBody>
      </p:sp>
      <p:sp>
        <p:nvSpPr>
          <p:cNvPr id="22" name="テキスト ボックス 9"/>
          <p:cNvSpPr txBox="1"/>
          <p:nvPr/>
        </p:nvSpPr>
        <p:spPr>
          <a:xfrm>
            <a:off x="512347" y="1290799"/>
            <a:ext cx="2231285" cy="251783"/>
          </a:xfrm>
          <a:prstGeom prst="rect">
            <a:avLst/>
          </a:prstGeom>
          <a:solidFill>
            <a:srgbClr val="008080"/>
          </a:solidFill>
          <a:ln>
            <a:solidFill>
              <a:srgbClr val="29527B"/>
            </a:solidFill>
          </a:ln>
        </p:spPr>
        <p:txBody>
          <a:bodyPr wrap="square" tIns="35988"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生　産</a:t>
            </a:r>
          </a:p>
        </p:txBody>
      </p:sp>
      <p:sp>
        <p:nvSpPr>
          <p:cNvPr id="24" name="テキスト ボックス 13"/>
          <p:cNvSpPr txBox="1"/>
          <p:nvPr/>
        </p:nvSpPr>
        <p:spPr>
          <a:xfrm>
            <a:off x="5181532" y="1290799"/>
            <a:ext cx="2138583" cy="251783"/>
          </a:xfrm>
          <a:prstGeom prst="rect">
            <a:avLst/>
          </a:prstGeom>
          <a:solidFill>
            <a:srgbClr val="008080"/>
          </a:solidFill>
          <a:ln>
            <a:solidFill>
              <a:srgbClr val="29527B"/>
            </a:solidFill>
          </a:ln>
        </p:spPr>
        <p:txBody>
          <a:bodyPr wrap="square" tIns="35988"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支　出</a:t>
            </a:r>
          </a:p>
        </p:txBody>
      </p:sp>
      <p:sp>
        <p:nvSpPr>
          <p:cNvPr id="47" name="テキスト ボックス 48"/>
          <p:cNvSpPr txBox="1"/>
          <p:nvPr/>
        </p:nvSpPr>
        <p:spPr>
          <a:xfrm>
            <a:off x="7410016" y="643110"/>
            <a:ext cx="827463"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地域外</a:t>
            </a:r>
          </a:p>
        </p:txBody>
      </p:sp>
      <p:sp>
        <p:nvSpPr>
          <p:cNvPr id="37" name="テキスト ボックス 31"/>
          <p:cNvSpPr txBox="1"/>
          <p:nvPr/>
        </p:nvSpPr>
        <p:spPr>
          <a:xfrm>
            <a:off x="5220242" y="1792615"/>
            <a:ext cx="503839" cy="190228"/>
          </a:xfrm>
          <a:prstGeom prst="rect">
            <a:avLst/>
          </a:prstGeom>
          <a:solidFill>
            <a:srgbClr val="008080"/>
          </a:solidFill>
          <a:ln>
            <a:solidFill>
              <a:srgbClr val="29527B"/>
            </a:solidFill>
          </a:ln>
        </p:spPr>
        <p:txBody>
          <a:bodyPr wrap="square" tIns="35988" bIns="0" rtlCol="0" anchor="ctr" anchorCtr="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消費</a:t>
            </a:r>
          </a:p>
        </p:txBody>
      </p:sp>
      <p:sp>
        <p:nvSpPr>
          <p:cNvPr id="38" name="テキスト ボックス 32"/>
          <p:cNvSpPr txBox="1"/>
          <p:nvPr/>
        </p:nvSpPr>
        <p:spPr>
          <a:xfrm>
            <a:off x="5229763" y="4529353"/>
            <a:ext cx="503839" cy="190228"/>
          </a:xfrm>
          <a:prstGeom prst="rect">
            <a:avLst/>
          </a:prstGeom>
          <a:solidFill>
            <a:srgbClr val="008080"/>
          </a:solidFill>
          <a:ln>
            <a:solidFill>
              <a:srgbClr val="29527B"/>
            </a:solidFill>
          </a:ln>
        </p:spPr>
        <p:txBody>
          <a:bodyPr wrap="square" tIns="35988" bIns="0" rtlCol="0" anchor="ctr" anchorCtr="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投資</a:t>
            </a:r>
          </a:p>
        </p:txBody>
      </p:sp>
      <p:sp>
        <p:nvSpPr>
          <p:cNvPr id="41" name="テキスト ボックス 38"/>
          <p:cNvSpPr txBox="1"/>
          <p:nvPr/>
        </p:nvSpPr>
        <p:spPr>
          <a:xfrm>
            <a:off x="5220242" y="3062717"/>
            <a:ext cx="503839" cy="344116"/>
          </a:xfrm>
          <a:prstGeom prst="rect">
            <a:avLst/>
          </a:prstGeom>
          <a:solidFill>
            <a:srgbClr val="008080"/>
          </a:solidFill>
          <a:ln>
            <a:solidFill>
              <a:srgbClr val="29527B"/>
            </a:solidFill>
          </a:ln>
        </p:spPr>
        <p:txBody>
          <a:bodyPr wrap="square" lIns="0" tIns="35988" rIns="0" bIns="0" rtlCol="0" anchor="ctr" anchorCtr="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域際</a:t>
            </a:r>
            <a:endPar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収支</a:t>
            </a:r>
            <a:endPar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6"/>
          <p:cNvSpPr txBox="1"/>
          <p:nvPr/>
        </p:nvSpPr>
        <p:spPr>
          <a:xfrm>
            <a:off x="5221862" y="2356434"/>
            <a:ext cx="500588"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a:t>
            </a:r>
          </a:p>
        </p:txBody>
      </p:sp>
      <p:sp>
        <p:nvSpPr>
          <p:cNvPr id="40" name="テキスト ボックス 37"/>
          <p:cNvSpPr txBox="1"/>
          <p:nvPr/>
        </p:nvSpPr>
        <p:spPr>
          <a:xfrm>
            <a:off x="5221869" y="3808042"/>
            <a:ext cx="500589"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a:t>
            </a:r>
          </a:p>
        </p:txBody>
      </p:sp>
      <p:sp>
        <p:nvSpPr>
          <p:cNvPr id="42" name="テキスト ボックス 40"/>
          <p:cNvSpPr txBox="1"/>
          <p:nvPr/>
        </p:nvSpPr>
        <p:spPr>
          <a:xfrm>
            <a:off x="5221862" y="5087614"/>
            <a:ext cx="500588"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a:t>
            </a:r>
          </a:p>
        </p:txBody>
      </p:sp>
      <p:sp>
        <p:nvSpPr>
          <p:cNvPr id="64" name="テキスト ボックス 43"/>
          <p:cNvSpPr txBox="1"/>
          <p:nvPr/>
        </p:nvSpPr>
        <p:spPr>
          <a:xfrm>
            <a:off x="1233758" y="1869246"/>
            <a:ext cx="1439539" cy="21544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付加価値額</a:t>
            </a:r>
            <a:r>
              <a:rPr kumimoji="0" lang="en-US" altLang="ja-JP"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十億円</a:t>
            </a:r>
            <a:r>
              <a:rPr kumimoji="0" lang="en-US" altLang="ja-JP"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テキスト ボックス 43"/>
          <p:cNvSpPr txBox="1"/>
          <p:nvPr/>
        </p:nvSpPr>
        <p:spPr>
          <a:xfrm>
            <a:off x="5924904" y="1545499"/>
            <a:ext cx="1079655" cy="21544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域際収支</a:t>
            </a:r>
            <a:r>
              <a:rPr kumimoji="0" lang="en-US" altLang="ja-JP"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十億円</a:t>
            </a:r>
            <a:r>
              <a:rPr kumimoji="0" lang="en-US" altLang="ja-JP"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U ターン矢印 42"/>
          <p:cNvSpPr/>
          <p:nvPr/>
        </p:nvSpPr>
        <p:spPr bwMode="auto">
          <a:xfrm flipH="1">
            <a:off x="1619285" y="1029988"/>
            <a:ext cx="3776315" cy="503485"/>
          </a:xfrm>
          <a:prstGeom prst="uturnArrow">
            <a:avLst>
              <a:gd name="adj1" fmla="val 29226"/>
              <a:gd name="adj2" fmla="val 25000"/>
              <a:gd name="adj3" fmla="val 21223"/>
              <a:gd name="adj4" fmla="val 29375"/>
              <a:gd name="adj5" fmla="val 58039"/>
            </a:avLst>
          </a:prstGeom>
          <a:solidFill>
            <a:srgbClr val="FFD965"/>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2"/>
          <p:cNvSpPr txBox="1"/>
          <p:nvPr/>
        </p:nvSpPr>
        <p:spPr>
          <a:xfrm>
            <a:off x="1777830" y="992420"/>
            <a:ext cx="1955587"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フローの経済循環</a:t>
            </a:r>
          </a:p>
        </p:txBody>
      </p:sp>
      <p:sp>
        <p:nvSpPr>
          <p:cNvPr id="46" name="U ターン矢印 45"/>
          <p:cNvSpPr/>
          <p:nvPr/>
        </p:nvSpPr>
        <p:spPr bwMode="auto">
          <a:xfrm flipH="1" flipV="1">
            <a:off x="1686196" y="5516552"/>
            <a:ext cx="3236839" cy="426251"/>
          </a:xfrm>
          <a:prstGeom prst="uturnArrow">
            <a:avLst>
              <a:gd name="adj1" fmla="val 30052"/>
              <a:gd name="adj2" fmla="val 25000"/>
              <a:gd name="adj3" fmla="val 34198"/>
              <a:gd name="adj4" fmla="val 17721"/>
              <a:gd name="adj5" fmla="val 81163"/>
            </a:avLst>
          </a:prstGeom>
          <a:solidFill>
            <a:srgbClr val="FFD965"/>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bwMode="auto">
          <a:xfrm>
            <a:off x="2851525" y="1312596"/>
            <a:ext cx="2231285" cy="4318615"/>
          </a:xfrm>
          <a:prstGeom prst="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10"/>
          <p:cNvSpPr txBox="1"/>
          <p:nvPr/>
        </p:nvSpPr>
        <p:spPr>
          <a:xfrm>
            <a:off x="2851525" y="1290799"/>
            <a:ext cx="2231285" cy="251783"/>
          </a:xfrm>
          <a:prstGeom prst="rect">
            <a:avLst/>
          </a:prstGeom>
          <a:solidFill>
            <a:srgbClr val="008080"/>
          </a:solidFill>
          <a:ln>
            <a:solidFill>
              <a:srgbClr val="29527B"/>
            </a:solidFill>
          </a:ln>
        </p:spPr>
        <p:txBody>
          <a:bodyPr wrap="square" tIns="35988"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分　配</a:t>
            </a:r>
          </a:p>
        </p:txBody>
      </p:sp>
      <p:sp>
        <p:nvSpPr>
          <p:cNvPr id="20" name="テキスト ボックス 19"/>
          <p:cNvSpPr txBox="1"/>
          <p:nvPr/>
        </p:nvSpPr>
        <p:spPr>
          <a:xfrm>
            <a:off x="8796181" y="4398246"/>
            <a:ext cx="539827" cy="399981"/>
          </a:xfrm>
          <a:prstGeom prst="rect">
            <a:avLst/>
          </a:prstGeom>
          <a:noFill/>
        </p:spPr>
        <p:txBody>
          <a:bodyPr wrap="square" rtlCol="0">
            <a:spAutoFit/>
          </a:bodyPr>
          <a:lstStyle/>
          <a:p>
            <a:pPr algn="ctr" defTabSz="914104">
              <a:defRPr/>
            </a:pPr>
            <a:r>
              <a:rPr kumimoji="0" lang="ja-JP" altLang="en-US" sz="1999" b="1" kern="0">
                <a:solidFill>
                  <a:srgbClr val="C0504D"/>
                </a:solidFill>
                <a:latin typeface="メイリオ" panose="020B0604030504040204" pitchFamily="50" charset="-128"/>
                <a:ea typeface="メイリオ" panose="020B0604030504040204" pitchFamily="50" charset="-128"/>
                <a:cs typeface="メイリオ" panose="020B0604030504040204" pitchFamily="50" charset="-128"/>
              </a:rPr>
              <a:t>⑨</a:t>
            </a:r>
            <a:endParaRPr kumimoji="0" lang="ja-JP" altLang="en-US" sz="1999" b="1" kern="0" dirty="0">
              <a:solidFill>
                <a:srgbClr val="C0504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正方形/長方形 88"/>
          <p:cNvSpPr/>
          <p:nvPr/>
        </p:nvSpPr>
        <p:spPr>
          <a:xfrm>
            <a:off x="2954255" y="5344716"/>
            <a:ext cx="2051343" cy="415498"/>
          </a:xfrm>
          <a:prstGeom prst="rect">
            <a:avLst/>
          </a:prstGeom>
        </p:spPr>
        <p:txBody>
          <a:bodyPr wrap="square" lIns="71977" rIns="71977">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82503" indent="-182503" algn="just" defTabSz="914104">
              <a:defRPr/>
            </a:pPr>
            <a:r>
              <a:rPr kumimoji="0" lang="ja-JP" altLang="en-US"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注）</a:t>
            </a:r>
            <a:r>
              <a:rPr kumimoji="0" lang="en-US" altLang="ja-JP"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その他所得とは雇用者所得以外の所得であり、財産所得、企業所得、税金等が含まれる。</a:t>
            </a:r>
          </a:p>
        </p:txBody>
      </p:sp>
      <p:sp>
        <p:nvSpPr>
          <p:cNvPr id="86" name="民間投資TB3"/>
          <p:cNvSpPr txBox="1"/>
          <p:nvPr/>
        </p:nvSpPr>
        <p:spPr>
          <a:xfrm>
            <a:off x="7578582" y="6116595"/>
            <a:ext cx="1799423" cy="267295"/>
          </a:xfrm>
          <a:prstGeom prst="rect">
            <a:avLst/>
          </a:prstGeom>
          <a:solidFill>
            <a:srgbClr val="A6A6A6"/>
          </a:solidFill>
        </p:spPr>
        <p:txBody>
          <a:bodyPr wrap="square"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（投資の約</a:t>
            </a:r>
            <a:r>
              <a:rPr kumimoji="0" lang="en-US" altLang="ja-JP"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24.0</a:t>
            </a:r>
            <a:r>
              <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民間投資TB2"/>
          <p:cNvSpPr txBox="1"/>
          <p:nvPr/>
        </p:nvSpPr>
        <p:spPr>
          <a:xfrm>
            <a:off x="7578582" y="5855932"/>
            <a:ext cx="1799423" cy="267295"/>
          </a:xfrm>
          <a:prstGeom prst="rect">
            <a:avLst/>
          </a:prstGeom>
          <a:solidFill>
            <a:srgbClr val="A6A6A6"/>
          </a:solidFill>
        </p:spPr>
        <p:txBody>
          <a:bodyPr wrap="square"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約</a:t>
            </a:r>
            <a:r>
              <a:rPr kumimoji="0" lang="en-US" altLang="ja-JP"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38</a:t>
            </a:r>
            <a:r>
              <a:rPr kumimoji="0" lang="ja-JP" altLang="en-US"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民間投資TB1"/>
          <p:cNvSpPr txBox="1"/>
          <p:nvPr/>
        </p:nvSpPr>
        <p:spPr>
          <a:xfrm>
            <a:off x="7578582" y="5583834"/>
            <a:ext cx="1799423" cy="325627"/>
          </a:xfrm>
          <a:prstGeom prst="rect">
            <a:avLst/>
          </a:prstGeom>
          <a:solidFill>
            <a:srgbClr val="A6A6A6"/>
          </a:solidFill>
        </p:spPr>
        <p:txBody>
          <a:bodyPr wrap="square"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民間投資の流出：</a:t>
            </a:r>
            <a:endParaRPr kumimoji="0"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所得TB2"/>
          <p:cNvSpPr txBox="1"/>
          <p:nvPr/>
        </p:nvSpPr>
        <p:spPr>
          <a:xfrm>
            <a:off x="7578582" y="2426133"/>
            <a:ext cx="1799423" cy="600164"/>
          </a:xfrm>
          <a:prstGeom prst="rect">
            <a:avLst/>
          </a:prstGeom>
          <a:solidFill>
            <a:srgbClr val="FF9966"/>
          </a:solidFill>
        </p:spPr>
        <p:txBody>
          <a:bodyPr wrap="square" lIns="35988" rIns="35988"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公共サービス、化学、製材・木製品、電気機械、水道・廃棄物処理業</a:t>
            </a:r>
            <a:endParaRPr kumimoji="0" lang="ja-JP" altLang="en-US"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所得TB1"/>
          <p:cNvSpPr txBox="1"/>
          <p:nvPr/>
        </p:nvSpPr>
        <p:spPr>
          <a:xfrm>
            <a:off x="7578582" y="2153848"/>
            <a:ext cx="1799423" cy="325627"/>
          </a:xfrm>
          <a:prstGeom prst="rect">
            <a:avLst/>
          </a:prstGeom>
          <a:solidFill>
            <a:srgbClr val="FF9966"/>
          </a:solidFill>
        </p:spPr>
        <p:txBody>
          <a:bodyPr wrap="square"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所得の獲得：</a:t>
            </a:r>
            <a:endParaRPr kumimoji="0"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just" defTabSz="914104">
              <a:defRPr/>
            </a:pPr>
            <a:endParaRPr kumimoji="0"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民間消費TB3"/>
          <p:cNvSpPr txBox="1"/>
          <p:nvPr/>
        </p:nvSpPr>
        <p:spPr>
          <a:xfrm>
            <a:off x="7578582" y="1610611"/>
            <a:ext cx="1799423" cy="267295"/>
          </a:xfrm>
          <a:prstGeom prst="rect">
            <a:avLst/>
          </a:prstGeom>
          <a:solidFill>
            <a:srgbClr val="FF9966"/>
          </a:solidFill>
        </p:spPr>
        <p:txBody>
          <a:bodyPr wrap="square"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（消費の約</a:t>
            </a:r>
            <a:r>
              <a:rPr kumimoji="0" lang="en-US" altLang="ja-JP"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11.6</a:t>
            </a:r>
            <a:r>
              <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民間消費TB2"/>
          <p:cNvSpPr txBox="1"/>
          <p:nvPr/>
        </p:nvSpPr>
        <p:spPr>
          <a:xfrm>
            <a:off x="7578582" y="1343996"/>
            <a:ext cx="1799423" cy="267295"/>
          </a:xfrm>
          <a:prstGeom prst="rect">
            <a:avLst/>
          </a:prstGeom>
          <a:solidFill>
            <a:srgbClr val="FF9966"/>
          </a:solidFill>
        </p:spPr>
        <p:txBody>
          <a:bodyPr wrap="square"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約</a:t>
            </a:r>
            <a:r>
              <a:rPr kumimoji="0" lang="en-US" altLang="ja-JP"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87</a:t>
            </a:r>
            <a:r>
              <a:rPr kumimoji="0" lang="ja-JP" altLang="en-US"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民間消費TB1"/>
          <p:cNvSpPr txBox="1"/>
          <p:nvPr/>
        </p:nvSpPr>
        <p:spPr>
          <a:xfrm>
            <a:off x="7578582" y="1051440"/>
            <a:ext cx="1799423" cy="307777"/>
          </a:xfrm>
          <a:prstGeom prst="rect">
            <a:avLst/>
          </a:prstGeom>
          <a:solidFill>
            <a:srgbClr val="FF9966"/>
          </a:solidFill>
        </p:spPr>
        <p:txBody>
          <a:bodyPr wrap="square"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4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民間消費の流入：</a:t>
            </a:r>
            <a:endParaRPr kumimoji="0"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投資額TB1"/>
          <p:cNvSpPr txBox="1"/>
          <p:nvPr/>
        </p:nvSpPr>
        <p:spPr>
          <a:xfrm>
            <a:off x="5126688" y="4873290"/>
            <a:ext cx="713003"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en-US" altLang="ja-JP"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158</a:t>
            </a:r>
            <a:endPar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域際収支額TB1"/>
          <p:cNvSpPr txBox="1"/>
          <p:nvPr/>
        </p:nvSpPr>
        <p:spPr>
          <a:xfrm>
            <a:off x="5126688" y="3602682"/>
            <a:ext cx="713003"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en-US" altLang="ja-JP" ker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-147</a:t>
            </a:r>
            <a:endParaRPr kumimoji="0" lang="ja-JP" altLang="en-US"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消費額TB1"/>
          <p:cNvSpPr txBox="1"/>
          <p:nvPr/>
        </p:nvSpPr>
        <p:spPr>
          <a:xfrm>
            <a:off x="5126688" y="2149251"/>
            <a:ext cx="713003"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defRPr/>
            </a:pPr>
            <a:r>
              <a:rPr kumimoji="0" lang="en-US" altLang="ja-JP"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755</a:t>
            </a:r>
            <a:endPar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その他所得TB1"/>
          <p:cNvSpPr txBox="1"/>
          <p:nvPr/>
        </p:nvSpPr>
        <p:spPr>
          <a:xfrm>
            <a:off x="3089933" y="3493672"/>
            <a:ext cx="1858205" cy="188096"/>
          </a:xfrm>
          <a:prstGeom prst="rect">
            <a:avLst/>
          </a:prstGeom>
          <a:solidFill>
            <a:srgbClr val="008080"/>
          </a:solidFill>
          <a:ln>
            <a:solidFill>
              <a:srgbClr val="29527B"/>
            </a:solidFill>
          </a:ln>
        </p:spPr>
        <p:txBody>
          <a:bodyPr wrap="square" tIns="71977" bIns="0" rtlCol="0" anchor="ctr" anchorCtr="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lnSpc>
                <a:spcPts val="900"/>
              </a:lnSpc>
              <a:defRPr/>
            </a:pPr>
            <a:r>
              <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その他所得（</a:t>
            </a:r>
            <a:r>
              <a:rPr kumimoji="0" lang="en-US" altLang="ja-JP"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301</a:t>
            </a:r>
            <a:r>
              <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ja-JP" altLang="en-US"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雇用者所得TB1"/>
          <p:cNvSpPr txBox="1"/>
          <p:nvPr/>
        </p:nvSpPr>
        <p:spPr>
          <a:xfrm>
            <a:off x="3070889" y="1636400"/>
            <a:ext cx="1858205" cy="188096"/>
          </a:xfrm>
          <a:prstGeom prst="rect">
            <a:avLst/>
          </a:prstGeom>
          <a:solidFill>
            <a:srgbClr val="008080"/>
          </a:solidFill>
          <a:ln>
            <a:solidFill>
              <a:srgbClr val="29527B"/>
            </a:solidFill>
          </a:ln>
        </p:spPr>
        <p:txBody>
          <a:bodyPr wrap="square" tIns="71977" bIns="0" rtlCol="0" anchor="ctr" anchorCtr="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lnSpc>
                <a:spcPts val="900"/>
              </a:lnSpc>
              <a:defRPr/>
            </a:pPr>
            <a:r>
              <a:rPr kumimoji="0" lang="zh-TW"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雇用者所得（</a:t>
            </a:r>
            <a:r>
              <a:rPr kumimoji="0" lang="en-US" altLang="zh-TW"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465</a:t>
            </a:r>
            <a:r>
              <a:rPr kumimoji="0" lang="zh-TW"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ja-JP" altLang="en-US"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地域総生産TB1"/>
          <p:cNvSpPr txBox="1"/>
          <p:nvPr/>
        </p:nvSpPr>
        <p:spPr>
          <a:xfrm>
            <a:off x="452707" y="633693"/>
            <a:ext cx="6957309" cy="307648"/>
          </a:xfrm>
          <a:prstGeom prst="rect">
            <a:avLst/>
          </a:prstGeom>
          <a:solidFill>
            <a:srgbClr val="008080"/>
          </a:solidFill>
          <a:ln>
            <a:noFill/>
          </a:ln>
        </p:spPr>
        <p:txBody>
          <a:bodyPr wrap="square" tIns="0" bIns="0"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r>
              <a:rPr kumimoji="0" lang="ja-JP" altLang="en-US"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水俣市総生産（</a:t>
            </a:r>
            <a:r>
              <a:rPr kumimoji="0" lang="en-US" altLang="ja-JP"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総所得</a:t>
            </a:r>
            <a:r>
              <a:rPr kumimoji="0" lang="en-US" altLang="ja-JP"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総支出）</a:t>
            </a:r>
            <a:r>
              <a:rPr kumimoji="0" lang="en-US" altLang="ja-JP"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766</a:t>
            </a:r>
            <a:r>
              <a:rPr kumimoji="0" lang="ja-JP" altLang="en-US"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r>
              <a:rPr kumimoji="0" lang="en-US" altLang="ja-JP"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【2013</a:t>
            </a:r>
            <a:r>
              <a:rPr kumimoji="0" lang="ja-JP" altLang="en-US"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TB8"/>
          <p:cNvSpPr txBox="1"/>
          <p:nvPr/>
        </p:nvSpPr>
        <p:spPr>
          <a:xfrm>
            <a:off x="9127429" y="3115474"/>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⑩</a:t>
            </a:r>
          </a:p>
        </p:txBody>
      </p:sp>
      <p:graphicFrame>
        <p:nvGraphicFramePr>
          <p:cNvPr id="96" name="グラフ 95">
            <a:extLst>
              <a:ext uri="{FF2B5EF4-FFF2-40B4-BE49-F238E27FC236}">
                <a16:creationId xmlns:a16="http://schemas.microsoft.com/office/drawing/2014/main" id="{00000000-0008-0000-0B00-00002E000000}"/>
              </a:ext>
            </a:extLst>
          </p:cNvPr>
          <p:cNvGraphicFramePr>
            <a:graphicFrameLocks/>
          </p:cNvGraphicFramePr>
          <p:nvPr>
            <p:extLst/>
          </p:nvPr>
        </p:nvGraphicFramePr>
        <p:xfrm>
          <a:off x="528723" y="2085269"/>
          <a:ext cx="2244132" cy="34014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7" name="グラフ 96">
            <a:extLst>
              <a:ext uri="{FF2B5EF4-FFF2-40B4-BE49-F238E27FC236}">
                <a16:creationId xmlns:a16="http://schemas.microsoft.com/office/drawing/2014/main" id="{00000000-0008-0000-0B00-00002F000000}"/>
              </a:ext>
            </a:extLst>
          </p:cNvPr>
          <p:cNvGraphicFramePr>
            <a:graphicFrameLocks/>
          </p:cNvGraphicFramePr>
          <p:nvPr>
            <p:extLst/>
          </p:nvPr>
        </p:nvGraphicFramePr>
        <p:xfrm>
          <a:off x="2832279" y="1801894"/>
          <a:ext cx="1991737" cy="165783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8" name="グラフ 97">
            <a:extLst>
              <a:ext uri="{FF2B5EF4-FFF2-40B4-BE49-F238E27FC236}">
                <a16:creationId xmlns:a16="http://schemas.microsoft.com/office/drawing/2014/main" id="{00000000-0008-0000-0B00-000030000000}"/>
              </a:ext>
            </a:extLst>
          </p:cNvPr>
          <p:cNvGraphicFramePr>
            <a:graphicFrameLocks/>
          </p:cNvGraphicFramePr>
          <p:nvPr>
            <p:extLst/>
          </p:nvPr>
        </p:nvGraphicFramePr>
        <p:xfrm>
          <a:off x="2832279" y="3703238"/>
          <a:ext cx="2011543" cy="166418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9" name="グラフ 98">
            <a:extLst>
              <a:ext uri="{FF2B5EF4-FFF2-40B4-BE49-F238E27FC236}">
                <a16:creationId xmlns:a16="http://schemas.microsoft.com/office/drawing/2014/main" id="{00000000-0008-0000-0B00-000031000000}"/>
              </a:ext>
            </a:extLst>
          </p:cNvPr>
          <p:cNvGraphicFramePr>
            <a:graphicFrameLocks/>
          </p:cNvGraphicFramePr>
          <p:nvPr>
            <p:extLst/>
          </p:nvPr>
        </p:nvGraphicFramePr>
        <p:xfrm>
          <a:off x="5592883" y="1628216"/>
          <a:ext cx="1769559" cy="3921773"/>
        </p:xfrm>
        <a:graphic>
          <a:graphicData uri="http://schemas.openxmlformats.org/drawingml/2006/chart">
            <c:chart xmlns:c="http://schemas.openxmlformats.org/drawingml/2006/chart" xmlns:r="http://schemas.openxmlformats.org/officeDocument/2006/relationships" r:id="rId6"/>
          </a:graphicData>
        </a:graphic>
      </p:graphicFrame>
      <p:sp>
        <p:nvSpPr>
          <p:cNvPr id="75" name="民間消費流入矢印"/>
          <p:cNvSpPr/>
          <p:nvPr/>
        </p:nvSpPr>
        <p:spPr bwMode="auto">
          <a:xfrm rot="16200000" flipH="1">
            <a:off x="6227828" y="320999"/>
            <a:ext cx="501933" cy="2147408"/>
          </a:xfrm>
          <a:prstGeom prst="bentArrow">
            <a:avLst>
              <a:gd name="adj1" fmla="val 27563"/>
              <a:gd name="adj2" fmla="val 32642"/>
              <a:gd name="adj3" fmla="val 47935"/>
              <a:gd name="adj4" fmla="val 26350"/>
            </a:avLst>
          </a:prstGeom>
          <a:solidFill>
            <a:srgbClr val="F79646"/>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所得流入矢印"/>
          <p:cNvSpPr/>
          <p:nvPr/>
        </p:nvSpPr>
        <p:spPr bwMode="auto">
          <a:xfrm>
            <a:off x="7006004" y="2084581"/>
            <a:ext cx="539827" cy="359885"/>
          </a:xfrm>
          <a:prstGeom prst="leftArrow">
            <a:avLst>
              <a:gd name="adj1" fmla="val 56451"/>
              <a:gd name="adj2" fmla="val 70989"/>
            </a:avLst>
          </a:prstGeom>
          <a:solidFill>
            <a:srgbClr val="FF9966"/>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民間投資流出矢印"/>
          <p:cNvSpPr/>
          <p:nvPr/>
        </p:nvSpPr>
        <p:spPr bwMode="auto">
          <a:xfrm flipV="1">
            <a:off x="5268545" y="5620614"/>
            <a:ext cx="2299825" cy="374635"/>
          </a:xfrm>
          <a:prstGeom prst="bentArrow">
            <a:avLst>
              <a:gd name="adj1" fmla="val 32705"/>
              <a:gd name="adj2" fmla="val 48372"/>
              <a:gd name="adj3" fmla="val 35764"/>
              <a:gd name="adj4" fmla="val 26594"/>
            </a:avLst>
          </a:prstGeom>
          <a:solidFill>
            <a:schemeClr val="bg1">
              <a:lumMod val="65000"/>
            </a:schemeClr>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エネルギー流出矢印"/>
          <p:cNvSpPr/>
          <p:nvPr/>
        </p:nvSpPr>
        <p:spPr bwMode="auto">
          <a:xfrm>
            <a:off x="7009748" y="3496245"/>
            <a:ext cx="539827" cy="359885"/>
          </a:xfrm>
          <a:prstGeom prst="rightArrow">
            <a:avLst>
              <a:gd name="adj1" fmla="val 50000"/>
              <a:gd name="adj2" fmla="val 71182"/>
            </a:avLst>
          </a:prstGeom>
          <a:solidFill>
            <a:schemeClr val="bg1">
              <a:lumMod val="65000"/>
            </a:schemeClr>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右矢印 49"/>
          <p:cNvSpPr/>
          <p:nvPr/>
        </p:nvSpPr>
        <p:spPr bwMode="auto">
          <a:xfrm>
            <a:off x="2680693" y="3274532"/>
            <a:ext cx="245608" cy="732323"/>
          </a:xfrm>
          <a:prstGeom prst="rightArrow">
            <a:avLst>
              <a:gd name="adj1" fmla="val 50000"/>
              <a:gd name="adj2" fmla="val 60160"/>
            </a:avLst>
          </a:prstGeom>
          <a:solidFill>
            <a:srgbClr val="FFD965"/>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右矢印 47"/>
          <p:cNvSpPr/>
          <p:nvPr/>
        </p:nvSpPr>
        <p:spPr bwMode="auto">
          <a:xfrm>
            <a:off x="5002331" y="3274532"/>
            <a:ext cx="252637" cy="732323"/>
          </a:xfrm>
          <a:prstGeom prst="rightArrow">
            <a:avLst>
              <a:gd name="adj1" fmla="val 50000"/>
              <a:gd name="adj2" fmla="val 60160"/>
            </a:avLst>
          </a:prstGeom>
          <a:solidFill>
            <a:srgbClr val="FFD965"/>
          </a:solidFill>
          <a:ln w="3810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104">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テキスト ボックス 46"/>
          <p:cNvSpPr txBox="1"/>
          <p:nvPr/>
        </p:nvSpPr>
        <p:spPr>
          <a:xfrm>
            <a:off x="4604146" y="5744170"/>
            <a:ext cx="827735" cy="220573"/>
          </a:xfrm>
          <a:prstGeom prst="rect">
            <a:avLst/>
          </a:prstGeom>
          <a:solidFill>
            <a:srgbClr val="FFD965"/>
          </a:solidFill>
          <a:ln w="9525">
            <a:solidFill>
              <a:srgbClr val="29527B"/>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104">
              <a:lnSpc>
                <a:spcPts val="1000"/>
              </a:lnSpc>
              <a:defRPr/>
            </a:pP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金融機関等</a:t>
            </a:r>
          </a:p>
        </p:txBody>
      </p:sp>
      <p:sp>
        <p:nvSpPr>
          <p:cNvPr id="77" name="エネルギーTB1"/>
          <p:cNvSpPr txBox="1"/>
          <p:nvPr/>
        </p:nvSpPr>
        <p:spPr>
          <a:xfrm>
            <a:off x="7578582" y="3431748"/>
            <a:ext cx="1799423" cy="325627"/>
          </a:xfrm>
          <a:prstGeom prst="rect">
            <a:avLst/>
          </a:prstGeom>
          <a:solidFill>
            <a:srgbClr val="A6A6A6"/>
          </a:solidFill>
        </p:spPr>
        <p:txBody>
          <a:bodyPr wrap="square" lIns="35988"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2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エネルギー代金の流出：</a:t>
            </a:r>
            <a:endPar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エネルギーTB2"/>
          <p:cNvSpPr txBox="1"/>
          <p:nvPr/>
        </p:nvSpPr>
        <p:spPr>
          <a:xfrm>
            <a:off x="7588435" y="3648505"/>
            <a:ext cx="807191" cy="325627"/>
          </a:xfrm>
          <a:prstGeom prst="rect">
            <a:avLst/>
          </a:prstGeom>
          <a:solidFill>
            <a:srgbClr val="A6A6A6"/>
          </a:solidFill>
        </p:spPr>
        <p:txBody>
          <a:bodyPr wrap="square" lIns="35988" rIns="0" rtlCol="0" anchor="ctr" anchorCtr="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約</a:t>
            </a:r>
            <a:r>
              <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63</a:t>
            </a: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エネルギーTB3"/>
          <p:cNvSpPr txBox="1"/>
          <p:nvPr/>
        </p:nvSpPr>
        <p:spPr>
          <a:xfrm>
            <a:off x="8321503" y="3645054"/>
            <a:ext cx="1056496" cy="329079"/>
          </a:xfrm>
          <a:prstGeom prst="rect">
            <a:avLst/>
          </a:prstGeom>
          <a:solidFill>
            <a:srgbClr val="A6A6A6"/>
          </a:solidFill>
        </p:spPr>
        <p:txBody>
          <a:bodyPr wrap="square" lIns="35988" rIns="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(GRP</a:t>
            </a: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の約</a:t>
            </a:r>
            <a:r>
              <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8.2</a:t>
            </a: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エネルギーTB4"/>
          <p:cNvSpPr txBox="1"/>
          <p:nvPr/>
        </p:nvSpPr>
        <p:spPr>
          <a:xfrm>
            <a:off x="7578582" y="3933062"/>
            <a:ext cx="1799423" cy="359655"/>
          </a:xfrm>
          <a:prstGeom prst="rect">
            <a:avLst/>
          </a:prstGeom>
          <a:solidFill>
            <a:srgbClr val="A6A6A6"/>
          </a:solidFill>
        </p:spPr>
        <p:txBody>
          <a:bodyPr wrap="square" lIns="35988"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石炭・原油・天然ガス：約</a:t>
            </a:r>
            <a:r>
              <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15</a:t>
            </a: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エネルギーTB5"/>
          <p:cNvSpPr txBox="1"/>
          <p:nvPr/>
        </p:nvSpPr>
        <p:spPr>
          <a:xfrm>
            <a:off x="7578582" y="4265824"/>
            <a:ext cx="1799423" cy="325627"/>
          </a:xfrm>
          <a:prstGeom prst="rect">
            <a:avLst/>
          </a:prstGeom>
          <a:solidFill>
            <a:srgbClr val="A6A6A6"/>
          </a:solidFill>
        </p:spPr>
        <p:txBody>
          <a:bodyPr wrap="square" lIns="35988"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石油・石炭製品：約</a:t>
            </a:r>
            <a:r>
              <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エネルギーTB6"/>
          <p:cNvSpPr txBox="1"/>
          <p:nvPr/>
        </p:nvSpPr>
        <p:spPr>
          <a:xfrm>
            <a:off x="7578582" y="4478426"/>
            <a:ext cx="1799423" cy="325627"/>
          </a:xfrm>
          <a:prstGeom prst="rect">
            <a:avLst/>
          </a:prstGeom>
          <a:solidFill>
            <a:srgbClr val="A6A6A6"/>
          </a:solidFill>
        </p:spPr>
        <p:txBody>
          <a:bodyPr wrap="square" lIns="35988"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zh-TW" altLang="en-US" sz="10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電気：約</a:t>
            </a:r>
            <a:r>
              <a:rPr kumimoji="0" lang="en-US" altLang="zh-TW" sz="10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16</a:t>
            </a:r>
            <a:r>
              <a:rPr kumimoji="0" lang="zh-TW" altLang="en-US" sz="10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エネルギーTB7"/>
          <p:cNvSpPr txBox="1"/>
          <p:nvPr/>
        </p:nvSpPr>
        <p:spPr>
          <a:xfrm>
            <a:off x="7578582" y="4672010"/>
            <a:ext cx="1799423" cy="325627"/>
          </a:xfrm>
          <a:prstGeom prst="rect">
            <a:avLst/>
          </a:prstGeom>
          <a:solidFill>
            <a:srgbClr val="A6A6A6"/>
          </a:solidFill>
        </p:spPr>
        <p:txBody>
          <a:bodyPr wrap="square" lIns="35988" r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defTabSz="914104">
              <a:defRPr/>
            </a:pPr>
            <a:r>
              <a:rPr kumimoji="0" lang="ja-JP" altLang="en-US" sz="10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ガス・熱供給：約</a:t>
            </a:r>
            <a:r>
              <a:rPr kumimoji="0" lang="en-US" altLang="ja-JP" sz="10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10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億円</a:t>
            </a:r>
            <a:endParaRPr kumimoji="0" lang="en-US" altLang="ja-JP" sz="1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TB1"/>
          <p:cNvSpPr txBox="1"/>
          <p:nvPr/>
        </p:nvSpPr>
        <p:spPr>
          <a:xfrm>
            <a:off x="2193862" y="1840622"/>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①</a:t>
            </a:r>
          </a:p>
        </p:txBody>
      </p:sp>
      <p:sp>
        <p:nvSpPr>
          <p:cNvPr id="8" name="TB2"/>
          <p:cNvSpPr txBox="1"/>
          <p:nvPr/>
        </p:nvSpPr>
        <p:spPr>
          <a:xfrm>
            <a:off x="1552478" y="2442794"/>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②</a:t>
            </a:r>
          </a:p>
        </p:txBody>
      </p:sp>
      <p:sp>
        <p:nvSpPr>
          <p:cNvPr id="12" name="TB3"/>
          <p:cNvSpPr txBox="1"/>
          <p:nvPr/>
        </p:nvSpPr>
        <p:spPr>
          <a:xfrm>
            <a:off x="2236846" y="4791350"/>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③</a:t>
            </a:r>
          </a:p>
        </p:txBody>
      </p:sp>
      <p:sp>
        <p:nvSpPr>
          <p:cNvPr id="60" name="TB4"/>
          <p:cNvSpPr txBox="1"/>
          <p:nvPr/>
        </p:nvSpPr>
        <p:spPr>
          <a:xfrm>
            <a:off x="4375298" y="2168671"/>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④</a:t>
            </a:r>
          </a:p>
        </p:txBody>
      </p:sp>
      <p:sp>
        <p:nvSpPr>
          <p:cNvPr id="16" name="TB5"/>
          <p:cNvSpPr txBox="1"/>
          <p:nvPr/>
        </p:nvSpPr>
        <p:spPr>
          <a:xfrm>
            <a:off x="8975077" y="1839867"/>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⑤</a:t>
            </a:r>
          </a:p>
        </p:txBody>
      </p:sp>
      <p:sp>
        <p:nvSpPr>
          <p:cNvPr id="17" name="TB6"/>
          <p:cNvSpPr txBox="1"/>
          <p:nvPr/>
        </p:nvSpPr>
        <p:spPr>
          <a:xfrm>
            <a:off x="8975077" y="700563"/>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⑥</a:t>
            </a:r>
          </a:p>
        </p:txBody>
      </p:sp>
      <p:sp>
        <p:nvSpPr>
          <p:cNvPr id="18" name="TB7"/>
          <p:cNvSpPr txBox="1"/>
          <p:nvPr/>
        </p:nvSpPr>
        <p:spPr>
          <a:xfrm>
            <a:off x="8975077" y="5268282"/>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⑦</a:t>
            </a:r>
          </a:p>
        </p:txBody>
      </p:sp>
      <p:sp>
        <p:nvSpPr>
          <p:cNvPr id="19" name="TB8"/>
          <p:cNvSpPr txBox="1"/>
          <p:nvPr/>
        </p:nvSpPr>
        <p:spPr>
          <a:xfrm>
            <a:off x="8886326" y="3114000"/>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⑧</a:t>
            </a:r>
          </a:p>
        </p:txBody>
      </p:sp>
      <p:sp>
        <p:nvSpPr>
          <p:cNvPr id="94" name="TB9"/>
          <p:cNvSpPr txBox="1"/>
          <p:nvPr/>
        </p:nvSpPr>
        <p:spPr>
          <a:xfrm>
            <a:off x="9265932" y="3744422"/>
            <a:ext cx="365643" cy="399981"/>
          </a:xfrm>
          <a:prstGeom prst="rect">
            <a:avLst/>
          </a:prstGeom>
          <a:noFill/>
        </p:spPr>
        <p:txBody>
          <a:bodyPr wrap="square" rtlCol="0">
            <a:spAutoFit/>
          </a:bodyPr>
          <a:lstStyle/>
          <a:p>
            <a:pPr algn="ctr" defTabSz="914104">
              <a:defRPr/>
            </a:pPr>
            <a:r>
              <a:rPr kumimoji="0" lang="ja-JP" altLang="en-US" sz="1999" b="1" kern="0" dirty="0">
                <a:solidFill>
                  <a:srgbClr val="F79646"/>
                </a:solidFill>
                <a:latin typeface="メイリオ" panose="020B0604030504040204" pitchFamily="50" charset="-128"/>
                <a:ea typeface="メイリオ" panose="020B0604030504040204" pitchFamily="50" charset="-128"/>
                <a:cs typeface="メイリオ" panose="020B0604030504040204" pitchFamily="50" charset="-128"/>
              </a:rPr>
              <a:t>⑨</a:t>
            </a:r>
          </a:p>
        </p:txBody>
      </p:sp>
      <p:sp>
        <p:nvSpPr>
          <p:cNvPr id="93" name="スライド番号プレースホルダー"/>
          <p:cNvSpPr txBox="1">
            <a:spLocks/>
          </p:cNvSpPr>
          <p:nvPr/>
        </p:nvSpPr>
        <p:spPr>
          <a:xfrm>
            <a:off x="9363560" y="6523200"/>
            <a:ext cx="630000" cy="370800"/>
          </a:xfrm>
          <a:prstGeom prst="rect">
            <a:avLst/>
          </a:prstGeom>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0"/>
              </a:spcBef>
              <a:spcAft>
                <a:spcPct val="0"/>
              </a:spcAft>
              <a:defRPr kumimoji="1" sz="2399" kern="1200">
                <a:solidFill>
                  <a:srgbClr val="898989"/>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a:lstStyle>
          <a:p>
            <a:pPr algn="ctr">
              <a:defRPr/>
            </a:pPr>
            <a:r>
              <a:rPr lang="en-US" altLang="ja-JP" sz="1800" b="1">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57405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2612" y="83570"/>
            <a:ext cx="8891015" cy="492900"/>
          </a:xfrm>
        </p:spPr>
        <p:txBody>
          <a:bodyPr>
            <a:normAutofit fontScale="90000"/>
          </a:bodyPr>
          <a:lstStyle/>
          <a:p>
            <a:pPr algn="ct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地域の所得循環構造②</a:t>
            </a:r>
          </a:p>
        </p:txBody>
      </p:sp>
      <p:sp>
        <p:nvSpPr>
          <p:cNvPr id="4" name="テキスト ボックス 3"/>
          <p:cNvSpPr txBox="1"/>
          <p:nvPr/>
        </p:nvSpPr>
        <p:spPr>
          <a:xfrm>
            <a:off x="434069" y="1184238"/>
            <a:ext cx="647792" cy="1367563"/>
          </a:xfrm>
          <a:prstGeom prst="rect">
            <a:avLst/>
          </a:prstGeom>
          <a:solidFill>
            <a:srgbClr val="008080"/>
          </a:solidFill>
        </p:spPr>
        <p:txBody>
          <a:bodyPr wrap="square" rtlCol="0" anchor="ctr" anchorCtr="1">
            <a:normAutofit/>
          </a:bodyPr>
          <a:lstStyle/>
          <a:p>
            <a:pPr algn="ctr" defTabSz="914104">
              <a:defRPr/>
            </a:pPr>
            <a:r>
              <a:rPr kumimoji="0" lang="ja-JP" altLang="en-US"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生</a:t>
            </a:r>
            <a:endParaRPr kumimoji="0" lang="en-US" altLang="ja-JP"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産</a:t>
            </a:r>
          </a:p>
        </p:txBody>
      </p:sp>
      <p:sp>
        <p:nvSpPr>
          <p:cNvPr id="5" name="テキスト ボックス 4"/>
          <p:cNvSpPr txBox="1"/>
          <p:nvPr/>
        </p:nvSpPr>
        <p:spPr>
          <a:xfrm>
            <a:off x="1127753" y="1184238"/>
            <a:ext cx="6297981" cy="1367563"/>
          </a:xfrm>
          <a:prstGeom prst="rect">
            <a:avLst/>
          </a:prstGeom>
          <a:noFill/>
          <a:ln w="12700">
            <a:solidFill>
              <a:schemeClr val="tx1"/>
            </a:solidFill>
          </a:ln>
        </p:spPr>
        <p:txBody>
          <a:bodyPr wrap="square" rtlCol="0" anchor="ctr" anchorCtr="1">
            <a:normAutofit/>
          </a:bodyPr>
          <a:lstStyle/>
          <a:p>
            <a:pPr marL="176156" indent="-176156" algn="just" defTabSz="914104">
              <a:spcAft>
                <a:spcPts val="600"/>
              </a:spcAft>
              <a:buFont typeface="+mj-ea"/>
              <a:buAutoNum type="circleNumDbPlain"/>
              <a:defRPr/>
            </a:pP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水俣市では、公共サービスが最も付加価値を稼いでいる産業である。</a:t>
            </a:r>
          </a:p>
          <a:p>
            <a:pPr marL="176156" indent="-176156" algn="just" defTabSz="914104">
              <a:spcAft>
                <a:spcPts val="600"/>
              </a:spcAft>
              <a:buFont typeface="+mj-ea"/>
              <a:buAutoNum type="circleNumDbPlain"/>
              <a:defRPr/>
            </a:pP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製造業では、化学が最も付加価値を稼いでおり、次いで電気機械、製材・木製品が付加価値を稼いでいる産業である。</a:t>
            </a:r>
          </a:p>
          <a:p>
            <a:pPr marL="176156" indent="-176156" algn="just" defTabSz="914104">
              <a:spcAft>
                <a:spcPts val="600"/>
              </a:spcAft>
              <a:buFont typeface="+mj-ea"/>
              <a:buAutoNum type="circleNumDbPlain"/>
              <a:defRPr/>
            </a:pP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第３次産業では、公共サービスが最も付加価値を稼いでおり、次いで住宅賃貸業、小売業が付加価値を稼いでいる産業である。</a:t>
            </a:r>
            <a:endPar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7511032" y="1184241"/>
            <a:ext cx="1955603" cy="1269419"/>
          </a:xfrm>
          <a:prstGeom prst="roundRect">
            <a:avLst/>
          </a:prstGeom>
          <a:solidFill>
            <a:srgbClr val="D3F9EB"/>
          </a:solidFill>
          <a:ln w="1905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noAutofit/>
          </a:bodyPr>
          <a:lstStyle/>
          <a:p>
            <a:pPr algn="just" defTabSz="914104">
              <a:defRPr/>
            </a:pPr>
            <a:r>
              <a:rPr kumimoji="0"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生産面では、域内の事業所が</a:t>
            </a:r>
            <a:r>
              <a:rPr kumimoji="0" lang="en-US" altLang="ja-JP"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年間で域内でどれだけ付加価値を稼いだか</a:t>
            </a:r>
          </a:p>
        </p:txBody>
      </p:sp>
      <p:sp>
        <p:nvSpPr>
          <p:cNvPr id="10" name="角丸四角形 9"/>
          <p:cNvSpPr/>
          <p:nvPr/>
        </p:nvSpPr>
        <p:spPr bwMode="auto">
          <a:xfrm>
            <a:off x="7511032" y="2510787"/>
            <a:ext cx="1955603" cy="1018848"/>
          </a:xfrm>
          <a:prstGeom prst="roundRect">
            <a:avLst/>
          </a:prstGeom>
          <a:solidFill>
            <a:srgbClr val="D3F9EB"/>
          </a:solidFill>
          <a:ln w="1905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noAutofit/>
          </a:bodyPr>
          <a:lstStyle/>
          <a:p>
            <a:pPr algn="just" defTabSz="914104">
              <a:defRPr/>
            </a:pPr>
            <a:r>
              <a:rPr kumimoji="0"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生産面で稼いだ付加価値が、雇用者所得となっているか、その他所得（財産所得や企業所得、財政移転）となっているか</a:t>
            </a:r>
          </a:p>
        </p:txBody>
      </p:sp>
      <p:sp>
        <p:nvSpPr>
          <p:cNvPr id="11" name="テキスト ボックス 10"/>
          <p:cNvSpPr txBox="1"/>
          <p:nvPr/>
        </p:nvSpPr>
        <p:spPr>
          <a:xfrm>
            <a:off x="434069" y="3530335"/>
            <a:ext cx="647792" cy="1259596"/>
          </a:xfrm>
          <a:prstGeom prst="rect">
            <a:avLst/>
          </a:prstGeom>
          <a:solidFill>
            <a:srgbClr val="008080"/>
          </a:solidFill>
        </p:spPr>
        <p:txBody>
          <a:bodyPr wrap="square" rtlCol="0" anchor="ctr" anchorCtr="1">
            <a:normAutofit/>
          </a:bodyPr>
          <a:lstStyle/>
          <a:p>
            <a:pPr algn="ctr" defTabSz="914104">
              <a:defRPr/>
            </a:pPr>
            <a:r>
              <a:rPr kumimoji="0" lang="ja-JP" altLang="en-US"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支</a:t>
            </a:r>
            <a:endParaRPr kumimoji="0" lang="en-US" altLang="ja-JP"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出</a:t>
            </a:r>
            <a:endParaRPr kumimoji="0" lang="en-US" altLang="ja-JP"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1127753" y="3549378"/>
            <a:ext cx="6297981" cy="1259596"/>
          </a:xfrm>
          <a:prstGeom prst="rect">
            <a:avLst/>
          </a:prstGeom>
          <a:noFill/>
          <a:ln w="12700">
            <a:solidFill>
              <a:schemeClr val="tx1"/>
            </a:solidFill>
          </a:ln>
        </p:spPr>
        <p:txBody>
          <a:bodyPr wrap="square" rtlCol="0" anchor="ctr" anchorCtr="1">
            <a:normAutofit fontScale="92500"/>
          </a:bodyPr>
          <a:lstStyle/>
          <a:p>
            <a:pPr marL="179942" indent="-179942" algn="just" defTabSz="914104">
              <a:spcAft>
                <a:spcPts val="600"/>
              </a:spcAft>
              <a:buFont typeface="+mj-ea"/>
              <a:buAutoNum type="circleNumDbPlain" startAt="5"/>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水俣市では、公共サービス、化学、製材・木製品が域外から所得を稼いでいる。</a:t>
            </a:r>
          </a:p>
          <a:p>
            <a:pPr marL="179942" indent="-179942" algn="just" defTabSz="914104">
              <a:spcAft>
                <a:spcPts val="600"/>
              </a:spcAft>
              <a:buFont typeface="+mj-ea"/>
              <a:buAutoNum type="circleNumDbPlain" startAt="5"/>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消費は域内に流入しており、その規模は地域住民の消費額の</a:t>
            </a:r>
            <a:r>
              <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割程度である。</a:t>
            </a:r>
          </a:p>
          <a:p>
            <a:pPr marL="179942" indent="-179942" algn="just" defTabSz="914104">
              <a:spcAft>
                <a:spcPts val="600"/>
              </a:spcAft>
              <a:buFont typeface="+mj-ea"/>
              <a:buAutoNum type="circleNumDbPlain" startAt="5"/>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投資は域外に流出しており、その規模は地域住民・事業所の投資額の</a:t>
            </a:r>
            <a:r>
              <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割程度である。</a:t>
            </a:r>
            <a:endPar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12"/>
          <p:cNvSpPr/>
          <p:nvPr/>
        </p:nvSpPr>
        <p:spPr bwMode="auto">
          <a:xfrm>
            <a:off x="7511032" y="3567722"/>
            <a:ext cx="1955603" cy="1259596"/>
          </a:xfrm>
          <a:prstGeom prst="roundRect">
            <a:avLst/>
          </a:prstGeom>
          <a:solidFill>
            <a:srgbClr val="D3F9EB"/>
          </a:solidFill>
          <a:ln w="1905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noAutofit/>
          </a:bodyPr>
          <a:lstStyle/>
          <a:p>
            <a:pPr algn="just" defTabSz="914104">
              <a:defRPr/>
            </a:pPr>
            <a:r>
              <a:rPr kumimoji="0"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地域内で稼いだ所得が消費、投資にどれだけ支出されているか、また域外にどれだけ支出しているか</a:t>
            </a:r>
          </a:p>
        </p:txBody>
      </p:sp>
      <p:sp>
        <p:nvSpPr>
          <p:cNvPr id="14" name="テキスト ボックス 13"/>
          <p:cNvSpPr txBox="1"/>
          <p:nvPr/>
        </p:nvSpPr>
        <p:spPr>
          <a:xfrm>
            <a:off x="434069" y="4886518"/>
            <a:ext cx="647792" cy="1619481"/>
          </a:xfrm>
          <a:prstGeom prst="rect">
            <a:avLst/>
          </a:prstGeom>
          <a:solidFill>
            <a:srgbClr val="008080"/>
          </a:solidFill>
        </p:spPr>
        <p:txBody>
          <a:bodyPr vert="eaVert" wrap="square" rtlCol="0" anchor="ctr" anchorCtr="1">
            <a:normAutofit/>
          </a:bodyPr>
          <a:lstStyle/>
          <a:p>
            <a:pPr algn="ctr" defTabSz="914104">
              <a:defRPr/>
            </a:pPr>
            <a:r>
              <a:rPr kumimoji="0" lang="ja-JP" altLang="en-US"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エネルギー</a:t>
            </a:r>
            <a:endParaRPr kumimoji="0" lang="en-US" altLang="ja-JP"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1127753" y="4886518"/>
            <a:ext cx="6297981" cy="1619481"/>
          </a:xfrm>
          <a:prstGeom prst="rect">
            <a:avLst/>
          </a:prstGeom>
          <a:noFill/>
          <a:ln w="12700">
            <a:solidFill>
              <a:schemeClr val="tx1"/>
            </a:solidFill>
          </a:ln>
        </p:spPr>
        <p:txBody>
          <a:bodyPr wrap="square" rtlCol="0" anchor="ctr" anchorCtr="1">
            <a:normAutofit/>
          </a:bodyPr>
          <a:lstStyle/>
          <a:p>
            <a:pPr marL="179942" indent="-179942" algn="just" defTabSz="914104">
              <a:spcAft>
                <a:spcPts val="600"/>
              </a:spcAft>
              <a:buFont typeface="+mj-ea"/>
              <a:buAutoNum type="circleNumDbPlain" startAt="8"/>
              <a:defRPr/>
            </a:pP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水俣市では、エネルギー代金が</a:t>
            </a:r>
            <a:r>
              <a:rPr kumimoji="0" lang="en-US" altLang="ja-JP"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63</a:t>
            </a: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億円域外に流出しており、その規模は</a:t>
            </a:r>
            <a:r>
              <a:rPr kumimoji="0" lang="en-US" altLang="ja-JP"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GRP</a:t>
            </a: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kumimoji="0" lang="en-US" altLang="ja-JP"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割程度である。</a:t>
            </a:r>
          </a:p>
          <a:p>
            <a:pPr marL="179942" indent="-179942" algn="just" defTabSz="914104">
              <a:spcAft>
                <a:spcPts val="600"/>
              </a:spcAft>
              <a:buFont typeface="+mj-ea"/>
              <a:buAutoNum type="circleNumDbPlain" startAt="8"/>
              <a:defRPr/>
            </a:pP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エネルギー代金の流出では、石油・石炭製品の流出額が最も多く、次いで電気の流出額が多い。</a:t>
            </a:r>
          </a:p>
          <a:p>
            <a:pPr marL="179942" indent="-179942" algn="just" defTabSz="914104">
              <a:spcAft>
                <a:spcPts val="600"/>
              </a:spcAft>
              <a:buFont typeface="+mj-ea"/>
              <a:buAutoNum type="circleNumDbPlain" startAt="8"/>
              <a:defRPr/>
            </a:pP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水俣市の再生可能エネルギーのポテンシャルは、域外に流出しているエネルギー代金の約</a:t>
            </a:r>
            <a:r>
              <a:rPr kumimoji="0" lang="en-US" altLang="ja-JP"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1.05</a:t>
            </a: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倍である。</a:t>
            </a:r>
            <a:endPar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bwMode="auto">
          <a:xfrm>
            <a:off x="7511032" y="5012474"/>
            <a:ext cx="1955603" cy="1367563"/>
          </a:xfrm>
          <a:prstGeom prst="roundRect">
            <a:avLst/>
          </a:prstGeom>
          <a:solidFill>
            <a:srgbClr val="D3F9EB"/>
          </a:solidFill>
          <a:ln w="19050" cap="flat" cmpd="sng" algn="ctr">
            <a:noFill/>
            <a:prstDash val="solid"/>
            <a:round/>
            <a:headEnd type="none" w="med" len="med"/>
            <a:tailEnd type="none" w="med" len="med"/>
          </a:ln>
          <a:effectLst/>
        </p:spPr>
        <p:txBody>
          <a:bodyPr vert="horz" wrap="square" lIns="35988" tIns="45705" rIns="35988" bIns="45705" numCol="1" rtlCol="0" anchor="ctr" anchorCtr="0" compatLnSpc="1">
            <a:prstTxWarp prst="textNoShape">
              <a:avLst/>
            </a:prstTxWarp>
            <a:noAutofit/>
          </a:bodyPr>
          <a:lstStyle/>
          <a:p>
            <a:pPr algn="just" defTabSz="914104">
              <a:defRPr/>
            </a:pPr>
            <a:r>
              <a:rPr kumimoji="0"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エネルギー代金の支払いにより、住民の所得がどれだけ流出しているか</a:t>
            </a:r>
          </a:p>
        </p:txBody>
      </p:sp>
      <p:sp>
        <p:nvSpPr>
          <p:cNvPr id="17" name="テキスト ボックス 16"/>
          <p:cNvSpPr txBox="1"/>
          <p:nvPr/>
        </p:nvSpPr>
        <p:spPr>
          <a:xfrm>
            <a:off x="1127753" y="659985"/>
            <a:ext cx="6297981" cy="467851"/>
          </a:xfrm>
          <a:prstGeom prst="rect">
            <a:avLst/>
          </a:prstGeom>
          <a:solidFill>
            <a:srgbClr val="008080"/>
          </a:solidFill>
        </p:spPr>
        <p:txBody>
          <a:bodyPr wrap="square" rtlCol="0" anchor="ctr">
            <a:noAutofit/>
          </a:bodyPr>
          <a:lstStyle/>
          <a:p>
            <a:pPr algn="ctr" defTabSz="914104">
              <a:defRPr/>
            </a:pPr>
            <a:r>
              <a:rPr kumimoji="0" lang="ja-JP" altLang="en-US" sz="19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地域の特徴</a:t>
            </a:r>
          </a:p>
        </p:txBody>
      </p:sp>
      <p:sp>
        <p:nvSpPr>
          <p:cNvPr id="8" name="テキスト ボックス 7"/>
          <p:cNvSpPr txBox="1"/>
          <p:nvPr/>
        </p:nvSpPr>
        <p:spPr>
          <a:xfrm>
            <a:off x="434069" y="2681187"/>
            <a:ext cx="647792" cy="719769"/>
          </a:xfrm>
          <a:prstGeom prst="rect">
            <a:avLst/>
          </a:prstGeom>
          <a:solidFill>
            <a:srgbClr val="008080"/>
          </a:solidFill>
        </p:spPr>
        <p:txBody>
          <a:bodyPr wrap="square" rtlCol="0" anchor="ctr" anchorCtr="1">
            <a:normAutofit/>
          </a:bodyPr>
          <a:lstStyle/>
          <a:p>
            <a:pPr algn="ctr" defTabSz="914104">
              <a:defRPr/>
            </a:pPr>
            <a:r>
              <a:rPr kumimoji="0" lang="ja-JP" altLang="en-US"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分</a:t>
            </a:r>
            <a:endParaRPr kumimoji="0" lang="en-US" altLang="ja-JP"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配</a:t>
            </a:r>
            <a:endParaRPr kumimoji="0" lang="en-US" altLang="ja-JP" sz="1799"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1127753" y="2681187"/>
            <a:ext cx="6297981" cy="719769"/>
          </a:xfrm>
          <a:prstGeom prst="rect">
            <a:avLst/>
          </a:prstGeom>
          <a:noFill/>
          <a:ln w="12700">
            <a:solidFill>
              <a:schemeClr val="tx1"/>
            </a:solidFill>
          </a:ln>
        </p:spPr>
        <p:txBody>
          <a:bodyPr wrap="square" rtlCol="0" anchor="ctr">
            <a:noAutofit/>
          </a:bodyPr>
          <a:lstStyle/>
          <a:p>
            <a:pPr marL="179942" indent="-179942" defTabSz="914104">
              <a:spcAft>
                <a:spcPts val="600"/>
              </a:spcAft>
              <a:buFont typeface="+mj-ea"/>
              <a:buAutoNum type="circleNumDbPlain" startAt="4"/>
              <a:defRPr/>
            </a:pP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水俣市では、第</a:t>
            </a:r>
            <a:r>
              <a:rPr kumimoji="0" lang="en-US" altLang="ja-JP"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1400" b="1"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次産業の雇用者所得への分配が最も大きい。</a:t>
            </a:r>
            <a:endPar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スライド番号プレースホルダー"/>
          <p:cNvSpPr txBox="1">
            <a:spLocks/>
          </p:cNvSpPr>
          <p:nvPr/>
        </p:nvSpPr>
        <p:spPr>
          <a:xfrm>
            <a:off x="9363560" y="6523200"/>
            <a:ext cx="630000" cy="370800"/>
          </a:xfrm>
          <a:prstGeom prst="rect">
            <a:avLst/>
          </a:prstGeom>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0"/>
              </a:spcBef>
              <a:spcAft>
                <a:spcPct val="0"/>
              </a:spcAft>
              <a:defRPr kumimoji="1" sz="2399" kern="1200">
                <a:solidFill>
                  <a:srgbClr val="898989"/>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a:lstStyle>
          <a:p>
            <a:pPr algn="ctr">
              <a:defRPr/>
            </a:pPr>
            <a:r>
              <a:rPr lang="en-US" altLang="ja-JP" sz="1800" b="1">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960690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940</Words>
  <Application>Microsoft Office PowerPoint</Application>
  <PresentationFormat>A4 210 x 297 mm</PresentationFormat>
  <Paragraphs>130</Paragraphs>
  <Slides>4</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地域の所得循環構造①</vt:lpstr>
      <vt:lpstr>地域の所得循環構造②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3</cp:revision>
  <dcterms:created xsi:type="dcterms:W3CDTF">2018-04-13T07:06:01Z</dcterms:created>
  <dcterms:modified xsi:type="dcterms:W3CDTF">2018-05-15T06:15:56Z</dcterms:modified>
</cp:coreProperties>
</file>