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1" r:id="rId2"/>
    <p:sldId id="262" r:id="rId3"/>
    <p:sldId id="263" r:id="rId4"/>
    <p:sldId id="264"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1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1044CA-5621-454C-B6C8-92F42341234C}"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9939D3-8319-46B2-9E68-6F0972E8B6C7}" type="slidenum">
              <a:rPr kumimoji="1" lang="ja-JP" altLang="en-US" smtClean="0"/>
              <a:t>‹#›</a:t>
            </a:fld>
            <a:endParaRPr kumimoji="1" lang="ja-JP" altLang="en-US"/>
          </a:p>
        </p:txBody>
      </p:sp>
    </p:spTree>
    <p:extLst>
      <p:ext uri="{BB962C8B-B14F-4D97-AF65-F5344CB8AC3E}">
        <p14:creationId xmlns:p14="http://schemas.microsoft.com/office/powerpoint/2010/main" val="2232289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98475" y="828675"/>
            <a:ext cx="5976938" cy="41386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8891" indent="-295728"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2910"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6074"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9239"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2403"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5567"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8731"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1895"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46329" eaLnBrk="1" fontAlgn="base" hangingPunct="1">
                <a:spcBef>
                  <a:spcPct val="0"/>
                </a:spcBef>
                <a:spcAft>
                  <a:spcPct val="0"/>
                </a:spcAft>
                <a:defRPr/>
              </a:pPr>
              <a:t>1</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2463975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2</a:t>
            </a:fld>
            <a:endParaRPr kumimoji="0" lang="ja-JP" altLang="en-US" sz="1900" kern="0">
              <a:solidFill>
                <a:sysClr val="windowText" lastClr="000000"/>
              </a:solidFill>
            </a:endParaRPr>
          </a:p>
        </p:txBody>
      </p:sp>
    </p:spTree>
    <p:extLst>
      <p:ext uri="{BB962C8B-B14F-4D97-AF65-F5344CB8AC3E}">
        <p14:creationId xmlns:p14="http://schemas.microsoft.com/office/powerpoint/2010/main" val="4195190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3</a:t>
            </a:fld>
            <a:endParaRPr kumimoji="0" lang="ja-JP" altLang="en-US" sz="1900" kern="0">
              <a:solidFill>
                <a:sysClr val="windowText" lastClr="000000"/>
              </a:solidFill>
            </a:endParaRPr>
          </a:p>
        </p:txBody>
      </p:sp>
    </p:spTree>
    <p:extLst>
      <p:ext uri="{BB962C8B-B14F-4D97-AF65-F5344CB8AC3E}">
        <p14:creationId xmlns:p14="http://schemas.microsoft.com/office/powerpoint/2010/main" val="2182976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4</a:t>
            </a:fld>
            <a:endParaRPr kumimoji="0" lang="ja-JP" altLang="en-US" sz="1900" kern="0">
              <a:solidFill>
                <a:sysClr val="windowText" lastClr="000000"/>
              </a:solidFill>
            </a:endParaRPr>
          </a:p>
        </p:txBody>
      </p:sp>
    </p:spTree>
    <p:extLst>
      <p:ext uri="{BB962C8B-B14F-4D97-AF65-F5344CB8AC3E}">
        <p14:creationId xmlns:p14="http://schemas.microsoft.com/office/powerpoint/2010/main" val="4225675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5A6F42F-6FC4-482D-819A-6E0058E29F25}"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9DFC0-8123-428E-B6B8-6446AC0C8A8F}" type="slidenum">
              <a:rPr kumimoji="1" lang="ja-JP" altLang="en-US" smtClean="0"/>
              <a:t>‹#›</a:t>
            </a:fld>
            <a:endParaRPr kumimoji="1" lang="ja-JP" altLang="en-US"/>
          </a:p>
        </p:txBody>
      </p:sp>
    </p:spTree>
    <p:extLst>
      <p:ext uri="{BB962C8B-B14F-4D97-AF65-F5344CB8AC3E}">
        <p14:creationId xmlns:p14="http://schemas.microsoft.com/office/powerpoint/2010/main" val="4184522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A6F42F-6FC4-482D-819A-6E0058E29F25}"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9DFC0-8123-428E-B6B8-6446AC0C8A8F}" type="slidenum">
              <a:rPr kumimoji="1" lang="ja-JP" altLang="en-US" smtClean="0"/>
              <a:t>‹#›</a:t>
            </a:fld>
            <a:endParaRPr kumimoji="1" lang="ja-JP" altLang="en-US"/>
          </a:p>
        </p:txBody>
      </p:sp>
    </p:spTree>
    <p:extLst>
      <p:ext uri="{BB962C8B-B14F-4D97-AF65-F5344CB8AC3E}">
        <p14:creationId xmlns:p14="http://schemas.microsoft.com/office/powerpoint/2010/main" val="1965613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A6F42F-6FC4-482D-819A-6E0058E29F25}"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9DFC0-8123-428E-B6B8-6446AC0C8A8F}" type="slidenum">
              <a:rPr kumimoji="1" lang="ja-JP" altLang="en-US" smtClean="0"/>
              <a:t>‹#›</a:t>
            </a:fld>
            <a:endParaRPr kumimoji="1" lang="ja-JP" altLang="en-US"/>
          </a:p>
        </p:txBody>
      </p:sp>
    </p:spTree>
    <p:extLst>
      <p:ext uri="{BB962C8B-B14F-4D97-AF65-F5344CB8AC3E}">
        <p14:creationId xmlns:p14="http://schemas.microsoft.com/office/powerpoint/2010/main" val="135033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A6F42F-6FC4-482D-819A-6E0058E29F25}"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9DFC0-8123-428E-B6B8-6446AC0C8A8F}" type="slidenum">
              <a:rPr kumimoji="1" lang="ja-JP" altLang="en-US" smtClean="0"/>
              <a:t>‹#›</a:t>
            </a:fld>
            <a:endParaRPr kumimoji="1" lang="ja-JP" altLang="en-US"/>
          </a:p>
        </p:txBody>
      </p:sp>
    </p:spTree>
    <p:extLst>
      <p:ext uri="{BB962C8B-B14F-4D97-AF65-F5344CB8AC3E}">
        <p14:creationId xmlns:p14="http://schemas.microsoft.com/office/powerpoint/2010/main" val="717779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5A6F42F-6FC4-482D-819A-6E0058E29F25}"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9DFC0-8123-428E-B6B8-6446AC0C8A8F}" type="slidenum">
              <a:rPr kumimoji="1" lang="ja-JP" altLang="en-US" smtClean="0"/>
              <a:t>‹#›</a:t>
            </a:fld>
            <a:endParaRPr kumimoji="1" lang="ja-JP" altLang="en-US"/>
          </a:p>
        </p:txBody>
      </p:sp>
    </p:spTree>
    <p:extLst>
      <p:ext uri="{BB962C8B-B14F-4D97-AF65-F5344CB8AC3E}">
        <p14:creationId xmlns:p14="http://schemas.microsoft.com/office/powerpoint/2010/main" val="333796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5A6F42F-6FC4-482D-819A-6E0058E29F25}"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9DFC0-8123-428E-B6B8-6446AC0C8A8F}" type="slidenum">
              <a:rPr kumimoji="1" lang="ja-JP" altLang="en-US" smtClean="0"/>
              <a:t>‹#›</a:t>
            </a:fld>
            <a:endParaRPr kumimoji="1" lang="ja-JP" altLang="en-US"/>
          </a:p>
        </p:txBody>
      </p:sp>
    </p:spTree>
    <p:extLst>
      <p:ext uri="{BB962C8B-B14F-4D97-AF65-F5344CB8AC3E}">
        <p14:creationId xmlns:p14="http://schemas.microsoft.com/office/powerpoint/2010/main" val="1840410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5A6F42F-6FC4-482D-819A-6E0058E29F25}" type="datetimeFigureOut">
              <a:rPr kumimoji="1" lang="ja-JP" altLang="en-US" smtClean="0"/>
              <a:t>2018/5/15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A9DFC0-8123-428E-B6B8-6446AC0C8A8F}" type="slidenum">
              <a:rPr kumimoji="1" lang="ja-JP" altLang="en-US" smtClean="0"/>
              <a:t>‹#›</a:t>
            </a:fld>
            <a:endParaRPr kumimoji="1" lang="ja-JP" altLang="en-US"/>
          </a:p>
        </p:txBody>
      </p:sp>
    </p:spTree>
    <p:extLst>
      <p:ext uri="{BB962C8B-B14F-4D97-AF65-F5344CB8AC3E}">
        <p14:creationId xmlns:p14="http://schemas.microsoft.com/office/powerpoint/2010/main" val="22287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5A6F42F-6FC4-482D-819A-6E0058E29F25}" type="datetimeFigureOut">
              <a:rPr kumimoji="1" lang="ja-JP" altLang="en-US" smtClean="0"/>
              <a:t>2018/5/15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A9DFC0-8123-428E-B6B8-6446AC0C8A8F}" type="slidenum">
              <a:rPr kumimoji="1" lang="ja-JP" altLang="en-US" smtClean="0"/>
              <a:t>‹#›</a:t>
            </a:fld>
            <a:endParaRPr kumimoji="1" lang="ja-JP" altLang="en-US"/>
          </a:p>
        </p:txBody>
      </p:sp>
    </p:spTree>
    <p:extLst>
      <p:ext uri="{BB962C8B-B14F-4D97-AF65-F5344CB8AC3E}">
        <p14:creationId xmlns:p14="http://schemas.microsoft.com/office/powerpoint/2010/main" val="4230615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6F42F-6FC4-482D-819A-6E0058E29F25}" type="datetimeFigureOut">
              <a:rPr kumimoji="1" lang="ja-JP" altLang="en-US" smtClean="0"/>
              <a:t>2018/5/15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A9DFC0-8123-428E-B6B8-6446AC0C8A8F}" type="slidenum">
              <a:rPr kumimoji="1" lang="ja-JP" altLang="en-US" smtClean="0"/>
              <a:t>‹#›</a:t>
            </a:fld>
            <a:endParaRPr kumimoji="1" lang="ja-JP" altLang="en-US"/>
          </a:p>
        </p:txBody>
      </p:sp>
    </p:spTree>
    <p:extLst>
      <p:ext uri="{BB962C8B-B14F-4D97-AF65-F5344CB8AC3E}">
        <p14:creationId xmlns:p14="http://schemas.microsoft.com/office/powerpoint/2010/main" val="2435152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5A6F42F-6FC4-482D-819A-6E0058E29F25}"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9DFC0-8123-428E-B6B8-6446AC0C8A8F}" type="slidenum">
              <a:rPr kumimoji="1" lang="ja-JP" altLang="en-US" smtClean="0"/>
              <a:t>‹#›</a:t>
            </a:fld>
            <a:endParaRPr kumimoji="1" lang="ja-JP" altLang="en-US"/>
          </a:p>
        </p:txBody>
      </p:sp>
    </p:spTree>
    <p:extLst>
      <p:ext uri="{BB962C8B-B14F-4D97-AF65-F5344CB8AC3E}">
        <p14:creationId xmlns:p14="http://schemas.microsoft.com/office/powerpoint/2010/main" val="2529401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5A6F42F-6FC4-482D-819A-6E0058E29F25}"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9DFC0-8123-428E-B6B8-6446AC0C8A8F}" type="slidenum">
              <a:rPr kumimoji="1" lang="ja-JP" altLang="en-US" smtClean="0"/>
              <a:t>‹#›</a:t>
            </a:fld>
            <a:endParaRPr kumimoji="1" lang="ja-JP" altLang="en-US"/>
          </a:p>
        </p:txBody>
      </p:sp>
    </p:spTree>
    <p:extLst>
      <p:ext uri="{BB962C8B-B14F-4D97-AF65-F5344CB8AC3E}">
        <p14:creationId xmlns:p14="http://schemas.microsoft.com/office/powerpoint/2010/main" val="162776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A6F42F-6FC4-482D-819A-6E0058E29F25}" type="datetimeFigureOut">
              <a:rPr kumimoji="1" lang="ja-JP" altLang="en-US" smtClean="0"/>
              <a:t>2018/5/15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9DFC0-8123-428E-B6B8-6446AC0C8A8F}" type="slidenum">
              <a:rPr kumimoji="1" lang="ja-JP" altLang="en-US" smtClean="0"/>
              <a:t>‹#›</a:t>
            </a:fld>
            <a:endParaRPr kumimoji="1" lang="ja-JP" altLang="en-US"/>
          </a:p>
        </p:txBody>
      </p:sp>
    </p:spTree>
    <p:extLst>
      <p:ext uri="{BB962C8B-B14F-4D97-AF65-F5344CB8AC3E}">
        <p14:creationId xmlns:p14="http://schemas.microsoft.com/office/powerpoint/2010/main" val="11521688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112150" y="123195"/>
            <a:ext cx="647323" cy="397479"/>
          </a:xfrm>
          <a:prstGeom prst="rect">
            <a:avLst/>
          </a:prstGeom>
        </p:spPr>
      </p:pic>
      <p:sp>
        <p:nvSpPr>
          <p:cNvPr id="38" name="テキスト ボックス 37"/>
          <p:cNvSpPr txBox="1"/>
          <p:nvPr/>
        </p:nvSpPr>
        <p:spPr>
          <a:xfrm>
            <a:off x="7661040" y="293087"/>
            <a:ext cx="1852247" cy="404983"/>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844062">
              <a:defRPr/>
            </a:pPr>
            <a:r>
              <a:rPr kumimoji="0" lang="ja-JP" altLang="en-US" sz="1016" kern="0" dirty="0">
                <a:solidFill>
                  <a:prstClr val="white"/>
                </a:solidFill>
                <a:latin typeface="メイリオ" pitchFamily="50" charset="-128"/>
                <a:ea typeface="メイリオ" pitchFamily="50" charset="-128"/>
                <a:cs typeface="メイリオ" pitchFamily="50" charset="-128"/>
              </a:rPr>
              <a:t>平成</a:t>
            </a:r>
            <a:r>
              <a:rPr kumimoji="0" lang="en-US" altLang="ja-JP" sz="1016" kern="0" dirty="0">
                <a:solidFill>
                  <a:prstClr val="white"/>
                </a:solidFill>
                <a:latin typeface="メイリオ" pitchFamily="50" charset="-128"/>
                <a:ea typeface="メイリオ" pitchFamily="50" charset="-128"/>
                <a:cs typeface="メイリオ" pitchFamily="50" charset="-128"/>
              </a:rPr>
              <a:t>28</a:t>
            </a:r>
            <a:r>
              <a:rPr kumimoji="0" lang="ja-JP" altLang="en-US" sz="1016" kern="0" dirty="0">
                <a:solidFill>
                  <a:prstClr val="white"/>
                </a:solidFill>
                <a:latin typeface="メイリオ" pitchFamily="50" charset="-128"/>
                <a:ea typeface="メイリオ" pitchFamily="50" charset="-128"/>
                <a:cs typeface="メイリオ" pitchFamily="50" charset="-128"/>
              </a:rPr>
              <a:t>年度予算</a:t>
            </a:r>
            <a:endParaRPr kumimoji="0" lang="en-US" altLang="ja-JP" sz="1016" kern="0" dirty="0">
              <a:solidFill>
                <a:prstClr val="white"/>
              </a:solidFill>
              <a:latin typeface="メイリオ" pitchFamily="50" charset="-128"/>
              <a:ea typeface="メイリオ" pitchFamily="50" charset="-128"/>
              <a:cs typeface="メイリオ" pitchFamily="50" charset="-128"/>
            </a:endParaRPr>
          </a:p>
          <a:p>
            <a:pPr defTabSz="844062">
              <a:defRPr/>
            </a:pPr>
            <a:r>
              <a:rPr kumimoji="0" lang="en-US" altLang="ja-JP" sz="1016" kern="0" dirty="0">
                <a:solidFill>
                  <a:prstClr val="white"/>
                </a:solidFill>
                <a:latin typeface="メイリオ" pitchFamily="50" charset="-128"/>
                <a:ea typeface="メイリオ" pitchFamily="50" charset="-128"/>
                <a:cs typeface="メイリオ" pitchFamily="50" charset="-128"/>
              </a:rPr>
              <a:t>2,550</a:t>
            </a:r>
            <a:r>
              <a:rPr kumimoji="0" lang="ja-JP" altLang="en-US" sz="1016" kern="0" dirty="0">
                <a:solidFill>
                  <a:prstClr val="white"/>
                </a:solidFill>
                <a:latin typeface="メイリオ" pitchFamily="50" charset="-128"/>
                <a:ea typeface="メイリオ" pitchFamily="50" charset="-128"/>
                <a:cs typeface="メイリオ" pitchFamily="50" charset="-128"/>
              </a:rPr>
              <a:t>百万円（新規）</a:t>
            </a:r>
          </a:p>
        </p:txBody>
      </p:sp>
      <p:sp>
        <p:nvSpPr>
          <p:cNvPr id="39" name="正方形/長方形 2"/>
          <p:cNvSpPr>
            <a:spLocks noChangeArrowheads="1"/>
          </p:cNvSpPr>
          <p:nvPr/>
        </p:nvSpPr>
        <p:spPr bwMode="auto">
          <a:xfrm>
            <a:off x="52782" y="880254"/>
            <a:ext cx="5787827" cy="797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62" eaLnBrk="1" hangingPunct="1">
              <a:lnSpc>
                <a:spcPts val="2600"/>
              </a:lnSpc>
              <a:spcBef>
                <a:spcPct val="0"/>
              </a:spcBef>
              <a:spcAft>
                <a:spcPts val="277"/>
              </a:spcAft>
              <a:buClr>
                <a:srgbClr val="6F6F6F"/>
              </a:buClr>
              <a:buNone/>
              <a:defRPr/>
            </a:pPr>
            <a:r>
              <a:rPr lang="ja-JP" altLang="en-US" sz="2400" b="1" kern="0" dirty="0">
                <a:solidFill>
                  <a:srgbClr val="000000"/>
                </a:solidFill>
                <a:latin typeface="メイリオ" pitchFamily="50" charset="-128"/>
                <a:ea typeface="メイリオ" pitchFamily="50" charset="-128"/>
                <a:cs typeface="メイリオ" pitchFamily="50" charset="-128"/>
              </a:rPr>
              <a:t>入居者に魅力的な快適</a:t>
            </a:r>
            <a:endParaRPr lang="en-US" altLang="ja-JP" sz="2400" b="1" kern="0" dirty="0">
              <a:solidFill>
                <a:srgbClr val="000000"/>
              </a:solidFill>
              <a:latin typeface="メイリオ" pitchFamily="50" charset="-128"/>
              <a:ea typeface="メイリオ" pitchFamily="50" charset="-128"/>
              <a:cs typeface="メイリオ" pitchFamily="50" charset="-128"/>
            </a:endParaRPr>
          </a:p>
          <a:p>
            <a:pPr defTabSz="844062" eaLnBrk="1" hangingPunct="1">
              <a:lnSpc>
                <a:spcPts val="2600"/>
              </a:lnSpc>
              <a:spcBef>
                <a:spcPct val="0"/>
              </a:spcBef>
              <a:spcAft>
                <a:spcPts val="277"/>
              </a:spcAft>
              <a:buClr>
                <a:srgbClr val="6F6F6F"/>
              </a:buClr>
              <a:buNone/>
              <a:defRPr/>
            </a:pPr>
            <a:r>
              <a:rPr lang="ja-JP" altLang="en-US" sz="2400" b="1" kern="0" dirty="0">
                <a:solidFill>
                  <a:srgbClr val="000000"/>
                </a:solidFill>
                <a:latin typeface="メイリオ" pitchFamily="50" charset="-128"/>
                <a:ea typeface="メイリオ" pitchFamily="50" charset="-128"/>
                <a:cs typeface="メイリオ" pitchFamily="50" charset="-128"/>
              </a:rPr>
              <a:t>　　　　　　賃貸住宅を実現！</a:t>
            </a:r>
            <a:endParaRPr lang="en-US" altLang="ja-JP" sz="2400" b="1" kern="0" dirty="0">
              <a:solidFill>
                <a:srgbClr val="000000"/>
              </a:solidFill>
              <a:latin typeface="メイリオ" pitchFamily="50" charset="-128"/>
              <a:ea typeface="メイリオ" pitchFamily="50" charset="-128"/>
              <a:cs typeface="メイリオ" pitchFamily="50" charset="-128"/>
            </a:endParaRPr>
          </a:p>
        </p:txBody>
      </p:sp>
      <p:grpSp>
        <p:nvGrpSpPr>
          <p:cNvPr id="40" name="グループ化 39"/>
          <p:cNvGrpSpPr/>
          <p:nvPr/>
        </p:nvGrpSpPr>
        <p:grpSpPr>
          <a:xfrm>
            <a:off x="101285" y="1574744"/>
            <a:ext cx="9760615" cy="2236049"/>
            <a:chOff x="92057" y="1297276"/>
            <a:chExt cx="9864737" cy="2458612"/>
          </a:xfrm>
        </p:grpSpPr>
        <p:sp>
          <p:nvSpPr>
            <p:cNvPr id="41" name="テキスト ボックス 19"/>
            <p:cNvSpPr txBox="1">
              <a:spLocks noChangeArrowheads="1"/>
            </p:cNvSpPr>
            <p:nvPr/>
          </p:nvSpPr>
          <p:spPr bwMode="auto">
            <a:xfrm>
              <a:off x="207266" y="1402611"/>
              <a:ext cx="9749528" cy="2329394"/>
            </a:xfrm>
            <a:prstGeom prst="rect">
              <a:avLst/>
            </a:prstGeom>
            <a:ln>
              <a:noFill/>
            </a:ln>
            <a:extLst/>
          </p:spPr>
          <p:style>
            <a:lnRef idx="2">
              <a:schemeClr val="accent1"/>
            </a:lnRef>
            <a:fillRef idx="1">
              <a:schemeClr val="lt1"/>
            </a:fillRef>
            <a:effectRef idx="0">
              <a:schemeClr val="accent1"/>
            </a:effectRef>
            <a:fontRef idx="minor">
              <a:schemeClr val="dk1"/>
            </a:fontRef>
          </p:style>
          <p:txBody>
            <a:bodyPr wrap="square" lIns="33231" rIns="33231">
              <a:spAutoFit/>
            </a:bodyPr>
            <a:lstStyle>
              <a:lvl1pPr marL="179388" indent="-179388"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marL="0" indent="0" defTabSz="844062" eaLnBrk="1" hangingPunct="1">
                <a:lnSpc>
                  <a:spcPts val="2000"/>
                </a:lnSpc>
                <a:spcAft>
                  <a:spcPts val="277"/>
                </a:spcAft>
                <a:buClr>
                  <a:srgbClr val="6F6F6F"/>
                </a:buClr>
                <a:defRPr/>
              </a:pPr>
              <a:r>
                <a:rPr lang="ja-JP" altLang="en-US" sz="2000" kern="0" dirty="0">
                  <a:solidFill>
                    <a:prstClr val="black"/>
                  </a:solidFill>
                  <a:latin typeface="メイリオ" pitchFamily="50" charset="-128"/>
                </a:rPr>
                <a:t>１．補助を受ける主体</a:t>
              </a:r>
              <a:r>
                <a:rPr lang="en-US" altLang="ja-JP" sz="2000" kern="0" dirty="0">
                  <a:solidFill>
                    <a:prstClr val="black"/>
                  </a:solidFill>
                  <a:latin typeface="メイリオ" pitchFamily="50" charset="-128"/>
                </a:rPr>
                <a:t>:</a:t>
              </a:r>
              <a:r>
                <a:rPr lang="ja-JP" altLang="en-US" sz="2000" kern="0" dirty="0">
                  <a:solidFill>
                    <a:prstClr val="black"/>
                  </a:solidFill>
                  <a:latin typeface="メイリオ" pitchFamily="50" charset="-128"/>
                </a:rPr>
                <a:t>　賃貸住宅を建築・管理する者</a:t>
              </a:r>
            </a:p>
            <a:p>
              <a:pPr marL="0" indent="0" defTabSz="844062" eaLnBrk="1" hangingPunct="1">
                <a:lnSpc>
                  <a:spcPts val="2000"/>
                </a:lnSpc>
                <a:spcAft>
                  <a:spcPts val="277"/>
                </a:spcAft>
                <a:buClr>
                  <a:srgbClr val="6F6F6F"/>
                </a:buClr>
                <a:defRPr/>
              </a:pPr>
              <a:r>
                <a:rPr lang="ja-JP" altLang="en-US" sz="2000" kern="0" dirty="0">
                  <a:solidFill>
                    <a:prstClr val="black"/>
                  </a:solidFill>
                  <a:latin typeface="メイリオ" pitchFamily="50" charset="-128"/>
                </a:rPr>
                <a:t>２．必要な要件</a:t>
              </a:r>
              <a:r>
                <a:rPr lang="en-US" altLang="ja-JP" sz="2000" kern="0" dirty="0">
                  <a:solidFill>
                    <a:prstClr val="black"/>
                  </a:solidFill>
                  <a:latin typeface="メイリオ" pitchFamily="50" charset="-128"/>
                </a:rPr>
                <a:t>:</a:t>
              </a:r>
              <a:r>
                <a:rPr lang="ja-JP" altLang="en-US" sz="2000" kern="0" dirty="0">
                  <a:solidFill>
                    <a:prstClr val="black"/>
                  </a:solidFill>
                  <a:latin typeface="メイリオ" pitchFamily="50" charset="-128"/>
                </a:rPr>
                <a:t>　一定の断熱性があり、省エネ基準より以下の程度優れた住宅の</a:t>
              </a:r>
              <a:endParaRPr lang="en-US" altLang="ja-JP" sz="2000" kern="0" dirty="0">
                <a:solidFill>
                  <a:prstClr val="black"/>
                </a:solidFill>
                <a:latin typeface="メイリオ" pitchFamily="50" charset="-128"/>
              </a:endParaRPr>
            </a:p>
            <a:p>
              <a:pPr marL="0" indent="0" defTabSz="844062" eaLnBrk="1" hangingPunct="1">
                <a:lnSpc>
                  <a:spcPts val="2000"/>
                </a:lnSpc>
                <a:spcAft>
                  <a:spcPts val="277"/>
                </a:spcAft>
                <a:buClr>
                  <a:srgbClr val="6F6F6F"/>
                </a:buClr>
                <a:defRPr/>
              </a:pPr>
              <a:r>
                <a:rPr lang="ja-JP" altLang="en-US" sz="2000" kern="0" dirty="0">
                  <a:solidFill>
                    <a:prstClr val="black"/>
                  </a:solidFill>
                  <a:latin typeface="メイリオ" pitchFamily="50" charset="-128"/>
                </a:rPr>
                <a:t>　　　　　　　　 新設・改修</a:t>
              </a:r>
              <a:endParaRPr lang="en-US" altLang="ja-JP" sz="2000" kern="0" dirty="0">
                <a:solidFill>
                  <a:prstClr val="black"/>
                </a:solidFill>
                <a:latin typeface="メイリオ" pitchFamily="50" charset="-128"/>
              </a:endParaRPr>
            </a:p>
            <a:p>
              <a:pPr marL="0" indent="0" defTabSz="844062" eaLnBrk="1" hangingPunct="1">
                <a:lnSpc>
                  <a:spcPts val="2000"/>
                </a:lnSpc>
                <a:spcAft>
                  <a:spcPts val="277"/>
                </a:spcAft>
                <a:buClr>
                  <a:srgbClr val="6F6F6F"/>
                </a:buClr>
                <a:defRPr/>
              </a:pPr>
              <a:r>
                <a:rPr lang="ja-JP" altLang="en-US" sz="2000" kern="0" dirty="0">
                  <a:solidFill>
                    <a:prstClr val="black"/>
                  </a:solidFill>
                  <a:latin typeface="メイリオ" pitchFamily="50" charset="-128"/>
                </a:rPr>
                <a:t>　①</a:t>
              </a:r>
              <a:r>
                <a:rPr lang="en-US" altLang="ja-JP" sz="2000" kern="0" dirty="0">
                  <a:solidFill>
                    <a:prstClr val="black"/>
                  </a:solidFill>
                  <a:latin typeface="メイリオ" pitchFamily="50" charset="-128"/>
                </a:rPr>
                <a:t>20</a:t>
              </a:r>
              <a:r>
                <a:rPr lang="ja-JP" altLang="en-US" sz="2000" kern="0" dirty="0">
                  <a:solidFill>
                    <a:prstClr val="black"/>
                  </a:solidFill>
                  <a:latin typeface="メイリオ" pitchFamily="50" charset="-128"/>
                </a:rPr>
                <a:t>％以上（</a:t>
              </a:r>
              <a:r>
                <a:rPr kumimoji="0" lang="ja-JP" altLang="en-US" sz="2000" kern="0" dirty="0">
                  <a:solidFill>
                    <a:prstClr val="black"/>
                  </a:solidFill>
                  <a:latin typeface="メイリオ" pitchFamily="50" charset="-128"/>
                </a:rPr>
                <a:t>再エネ自家消費を行い、その省エネ効果を算入する）</a:t>
              </a:r>
              <a:endParaRPr kumimoji="0" lang="en-US" altLang="ja-JP" sz="2000" kern="0" dirty="0">
                <a:solidFill>
                  <a:prstClr val="black"/>
                </a:solidFill>
                <a:latin typeface="メイリオ" pitchFamily="50" charset="-128"/>
              </a:endParaRPr>
            </a:p>
            <a:p>
              <a:pPr marL="0" indent="0" defTabSz="844062" eaLnBrk="1" hangingPunct="1">
                <a:lnSpc>
                  <a:spcPts val="2000"/>
                </a:lnSpc>
                <a:spcAft>
                  <a:spcPts val="277"/>
                </a:spcAft>
                <a:buClr>
                  <a:srgbClr val="6F6F6F"/>
                </a:buClr>
                <a:defRPr/>
              </a:pPr>
              <a:r>
                <a:rPr kumimoji="0" lang="ja-JP" altLang="en-US" sz="2000" kern="0" dirty="0">
                  <a:solidFill>
                    <a:prstClr val="black"/>
                  </a:solidFill>
                  <a:latin typeface="メイリオ" pitchFamily="50" charset="-128"/>
                </a:rPr>
                <a:t>　</a:t>
              </a:r>
              <a:r>
                <a:rPr lang="ja-JP" altLang="en-US" sz="2000" kern="0" dirty="0">
                  <a:solidFill>
                    <a:prstClr val="black"/>
                  </a:solidFill>
                  <a:latin typeface="メイリオ" pitchFamily="50" charset="-128"/>
                </a:rPr>
                <a:t>②</a:t>
              </a:r>
              <a:r>
                <a:rPr lang="en-US" altLang="ja-JP" sz="2000" kern="0" dirty="0">
                  <a:solidFill>
                    <a:prstClr val="black"/>
                  </a:solidFill>
                  <a:latin typeface="メイリオ" pitchFamily="50" charset="-128"/>
                </a:rPr>
                <a:t>10</a:t>
              </a:r>
              <a:r>
                <a:rPr lang="ja-JP" altLang="en-US" sz="2000" kern="0" dirty="0">
                  <a:solidFill>
                    <a:prstClr val="black"/>
                  </a:solidFill>
                  <a:latin typeface="メイリオ" pitchFamily="50" charset="-128"/>
                </a:rPr>
                <a:t>％以上（</a:t>
              </a:r>
              <a:r>
                <a:rPr kumimoji="0" lang="ja-JP" altLang="en-US" sz="2000" kern="0" dirty="0">
                  <a:solidFill>
                    <a:prstClr val="black"/>
                  </a:solidFill>
                  <a:latin typeface="メイリオ" pitchFamily="50" charset="-128"/>
                </a:rPr>
                <a:t>再エネ自家消費を行わない）</a:t>
              </a:r>
              <a:endParaRPr kumimoji="0" lang="en-US" altLang="ja-JP" sz="2000" kern="0" dirty="0">
                <a:solidFill>
                  <a:prstClr val="black"/>
                </a:solidFill>
                <a:latin typeface="メイリオ" pitchFamily="50" charset="-128"/>
              </a:endParaRPr>
            </a:p>
            <a:p>
              <a:pPr marL="0" indent="0" defTabSz="844062" eaLnBrk="1" hangingPunct="1">
                <a:lnSpc>
                  <a:spcPts val="2000"/>
                </a:lnSpc>
                <a:spcAft>
                  <a:spcPts val="277"/>
                </a:spcAft>
                <a:buClr>
                  <a:srgbClr val="6F6F6F"/>
                </a:buClr>
                <a:defRPr/>
              </a:pPr>
              <a:r>
                <a:rPr lang="ja-JP" altLang="en-US" sz="2000" kern="0" dirty="0">
                  <a:solidFill>
                    <a:prstClr val="black"/>
                  </a:solidFill>
                  <a:latin typeface="メイリオ" pitchFamily="50" charset="-128"/>
                </a:rPr>
                <a:t>３．使い道</a:t>
              </a:r>
              <a:r>
                <a:rPr lang="en-US" altLang="ja-JP" sz="2000" kern="0" dirty="0">
                  <a:solidFill>
                    <a:prstClr val="black"/>
                  </a:solidFill>
                  <a:latin typeface="メイリオ" pitchFamily="50" charset="-128"/>
                </a:rPr>
                <a:t>:</a:t>
              </a:r>
              <a:r>
                <a:rPr lang="ja-JP" altLang="en-US" sz="2000" kern="0" dirty="0">
                  <a:solidFill>
                    <a:prstClr val="black"/>
                  </a:solidFill>
                  <a:latin typeface="メイリオ" pitchFamily="50" charset="-128"/>
                </a:rPr>
                <a:t>　高効率な給湯、空調、照明等の設備費用や工事代金、</a:t>
              </a:r>
              <a:r>
                <a:rPr lang="en-US" altLang="ja-JP" sz="2000" kern="0" dirty="0">
                  <a:solidFill>
                    <a:prstClr val="black"/>
                  </a:solidFill>
                  <a:latin typeface="メイリオ" pitchFamily="50" charset="-128"/>
                </a:rPr>
                <a:t>BELS</a:t>
              </a:r>
              <a:r>
                <a:rPr lang="en-US" altLang="ja-JP" sz="1600" kern="0" dirty="0">
                  <a:solidFill>
                    <a:prstClr val="black"/>
                  </a:solidFill>
                  <a:latin typeface="メイリオ" pitchFamily="50" charset="-128"/>
                </a:rPr>
                <a:t>※</a:t>
              </a:r>
              <a:r>
                <a:rPr lang="ja-JP" altLang="en-US" sz="1600" kern="0" dirty="0">
                  <a:solidFill>
                    <a:prstClr val="black"/>
                  </a:solidFill>
                  <a:latin typeface="メイリオ" pitchFamily="50" charset="-128"/>
                </a:rPr>
                <a:t>取得費用</a:t>
              </a:r>
              <a:endParaRPr lang="en-US" altLang="ja-JP" sz="1600" kern="0" dirty="0">
                <a:solidFill>
                  <a:prstClr val="black"/>
                </a:solidFill>
                <a:latin typeface="メイリオ" pitchFamily="50" charset="-128"/>
              </a:endParaRPr>
            </a:p>
            <a:p>
              <a:pPr marL="0" indent="0" defTabSz="844062" eaLnBrk="1" hangingPunct="1">
                <a:lnSpc>
                  <a:spcPts val="2000"/>
                </a:lnSpc>
                <a:spcAft>
                  <a:spcPts val="277"/>
                </a:spcAft>
                <a:buClr>
                  <a:srgbClr val="6F6F6F"/>
                </a:buClr>
                <a:defRPr/>
              </a:pPr>
              <a:r>
                <a:rPr lang="ja-JP" altLang="en-US" sz="2000" kern="0" dirty="0">
                  <a:solidFill>
                    <a:prstClr val="black"/>
                  </a:solidFill>
                  <a:latin typeface="メイリオ" pitchFamily="50" charset="-128"/>
                </a:rPr>
                <a:t>４．補助金額・率</a:t>
              </a:r>
              <a:r>
                <a:rPr lang="en-US" altLang="ja-JP" sz="2000" kern="0" dirty="0">
                  <a:solidFill>
                    <a:prstClr val="black"/>
                  </a:solidFill>
                  <a:latin typeface="メイリオ" pitchFamily="50" charset="-128"/>
                </a:rPr>
                <a:t>:</a:t>
              </a:r>
              <a:r>
                <a:rPr lang="ja-JP" altLang="en-US" sz="2000" kern="0" dirty="0">
                  <a:solidFill>
                    <a:prstClr val="black"/>
                  </a:solidFill>
                  <a:latin typeface="メイリオ" pitchFamily="50" charset="-128"/>
                </a:rPr>
                <a:t>　①は補助率</a:t>
              </a:r>
              <a:r>
                <a:rPr lang="en-US" altLang="ja-JP" sz="2000" kern="0" dirty="0">
                  <a:solidFill>
                    <a:prstClr val="black"/>
                  </a:solidFill>
                  <a:latin typeface="メイリオ" pitchFamily="50" charset="-128"/>
                </a:rPr>
                <a:t>1/2</a:t>
              </a:r>
              <a:r>
                <a:rPr lang="en-US" altLang="ja-JP" sz="1600" kern="0" dirty="0">
                  <a:solidFill>
                    <a:prstClr val="black"/>
                  </a:solidFill>
                  <a:latin typeface="メイリオ" pitchFamily="50" charset="-128"/>
                </a:rPr>
                <a:t>(</a:t>
              </a:r>
              <a:r>
                <a:rPr lang="ja-JP" altLang="en-US" sz="1600" kern="0" dirty="0">
                  <a:solidFill>
                    <a:prstClr val="black"/>
                  </a:solidFill>
                  <a:latin typeface="メイリオ" pitchFamily="50" charset="-128"/>
                </a:rPr>
                <a:t>上限</a:t>
              </a:r>
              <a:r>
                <a:rPr lang="en-US" altLang="ja-JP" sz="1600" kern="0" dirty="0">
                  <a:solidFill>
                    <a:prstClr val="black"/>
                  </a:solidFill>
                  <a:latin typeface="メイリオ" pitchFamily="50" charset="-128"/>
                </a:rPr>
                <a:t>60</a:t>
              </a:r>
              <a:r>
                <a:rPr lang="ja-JP" altLang="en-US" sz="1600" kern="0" dirty="0">
                  <a:solidFill>
                    <a:prstClr val="black"/>
                  </a:solidFill>
                  <a:latin typeface="メイリオ" pitchFamily="50" charset="-128"/>
                </a:rPr>
                <a:t>万円</a:t>
              </a:r>
              <a:r>
                <a:rPr lang="en-US" altLang="ja-JP" sz="1600" kern="0" dirty="0">
                  <a:solidFill>
                    <a:prstClr val="black"/>
                  </a:solidFill>
                  <a:latin typeface="メイリオ" pitchFamily="50" charset="-128"/>
                </a:rPr>
                <a:t>/</a:t>
              </a:r>
              <a:r>
                <a:rPr lang="ja-JP" altLang="en-US" sz="1600" kern="0" dirty="0">
                  <a:solidFill>
                    <a:prstClr val="black"/>
                  </a:solidFill>
                  <a:latin typeface="メイリオ" pitchFamily="50" charset="-128"/>
                </a:rPr>
                <a:t>戸</a:t>
              </a:r>
              <a:r>
                <a:rPr lang="en-US" altLang="ja-JP" sz="1600" kern="0" dirty="0">
                  <a:solidFill>
                    <a:prstClr val="black"/>
                  </a:solidFill>
                  <a:latin typeface="メイリオ" pitchFamily="50" charset="-128"/>
                </a:rPr>
                <a:t>)</a:t>
              </a:r>
              <a:r>
                <a:rPr lang="ja-JP" altLang="en-US" sz="2000" kern="0" dirty="0" err="1">
                  <a:solidFill>
                    <a:prstClr val="black"/>
                  </a:solidFill>
                  <a:latin typeface="メイリオ" pitchFamily="50" charset="-128"/>
                </a:rPr>
                <a:t>、</a:t>
              </a:r>
              <a:r>
                <a:rPr lang="ja-JP" altLang="en-US" sz="2000" kern="0" dirty="0">
                  <a:solidFill>
                    <a:prstClr val="black"/>
                  </a:solidFill>
                  <a:latin typeface="メイリオ" pitchFamily="50" charset="-128"/>
                </a:rPr>
                <a:t>②は補助率</a:t>
              </a:r>
              <a:r>
                <a:rPr lang="en-US" altLang="ja-JP" sz="2000" kern="0" dirty="0">
                  <a:solidFill>
                    <a:prstClr val="black"/>
                  </a:solidFill>
                  <a:latin typeface="メイリオ" pitchFamily="50" charset="-128"/>
                </a:rPr>
                <a:t>1/3</a:t>
              </a:r>
              <a:r>
                <a:rPr lang="en-US" altLang="ja-JP" sz="1600" kern="0" dirty="0">
                  <a:solidFill>
                    <a:prstClr val="black"/>
                  </a:solidFill>
                  <a:latin typeface="メイリオ" pitchFamily="50" charset="-128"/>
                </a:rPr>
                <a:t>(</a:t>
              </a:r>
              <a:r>
                <a:rPr lang="ja-JP" altLang="en-US" sz="1600" kern="0" dirty="0">
                  <a:solidFill>
                    <a:prstClr val="black"/>
                  </a:solidFill>
                  <a:latin typeface="メイリオ" pitchFamily="50" charset="-128"/>
                </a:rPr>
                <a:t>上限</a:t>
              </a:r>
              <a:r>
                <a:rPr lang="en-US" altLang="ja-JP" sz="1600" kern="0" dirty="0">
                  <a:solidFill>
                    <a:prstClr val="black"/>
                  </a:solidFill>
                  <a:latin typeface="メイリオ" pitchFamily="50" charset="-128"/>
                </a:rPr>
                <a:t>30</a:t>
              </a:r>
              <a:r>
                <a:rPr lang="ja-JP" altLang="en-US" sz="1600" kern="0" dirty="0">
                  <a:solidFill>
                    <a:prstClr val="black"/>
                  </a:solidFill>
                  <a:latin typeface="メイリオ" pitchFamily="50" charset="-128"/>
                </a:rPr>
                <a:t>万円</a:t>
              </a:r>
              <a:r>
                <a:rPr lang="en-US" altLang="ja-JP" sz="1600" kern="0" dirty="0">
                  <a:solidFill>
                    <a:prstClr val="black"/>
                  </a:solidFill>
                  <a:latin typeface="メイリオ" pitchFamily="50" charset="-128"/>
                </a:rPr>
                <a:t>/</a:t>
              </a:r>
              <a:r>
                <a:rPr lang="ja-JP" altLang="en-US" sz="1600" kern="0" dirty="0">
                  <a:solidFill>
                    <a:prstClr val="black"/>
                  </a:solidFill>
                  <a:latin typeface="メイリオ" pitchFamily="50" charset="-128"/>
                </a:rPr>
                <a:t>戸</a:t>
              </a:r>
              <a:r>
                <a:rPr lang="en-US" altLang="ja-JP" sz="1600" kern="0" dirty="0">
                  <a:solidFill>
                    <a:prstClr val="black"/>
                  </a:solidFill>
                  <a:latin typeface="メイリオ" pitchFamily="50" charset="-128"/>
                </a:rPr>
                <a:t>)</a:t>
              </a:r>
              <a:endParaRPr lang="ja-JP" altLang="en-US" sz="2000" kern="0" dirty="0">
                <a:solidFill>
                  <a:prstClr val="black"/>
                </a:solidFill>
                <a:latin typeface="メイリオ" pitchFamily="50" charset="-128"/>
              </a:endParaRPr>
            </a:p>
          </p:txBody>
        </p:sp>
        <p:sp>
          <p:nvSpPr>
            <p:cNvPr id="42" name="角丸四角形 3"/>
            <p:cNvSpPr/>
            <p:nvPr/>
          </p:nvSpPr>
          <p:spPr>
            <a:xfrm>
              <a:off x="92057" y="1297276"/>
              <a:ext cx="9753648" cy="2458612"/>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062">
                <a:defRPr/>
              </a:pPr>
              <a:endParaRPr kumimoji="0" lang="ja-JP" altLang="en-US" sz="1661" kern="0">
                <a:solidFill>
                  <a:prstClr val="white"/>
                </a:solidFill>
                <a:latin typeface="メイリオ" pitchFamily="50" charset="-128"/>
                <a:ea typeface="メイリオ" pitchFamily="50" charset="-128"/>
                <a:cs typeface="メイリオ" pitchFamily="50" charset="-128"/>
              </a:endParaRPr>
            </a:p>
          </p:txBody>
        </p:sp>
      </p:grpSp>
      <p:sp>
        <p:nvSpPr>
          <p:cNvPr id="44" name="タイトル 1"/>
          <p:cNvSpPr txBox="1">
            <a:spLocks/>
          </p:cNvSpPr>
          <p:nvPr/>
        </p:nvSpPr>
        <p:spPr>
          <a:xfrm>
            <a:off x="759475" y="81504"/>
            <a:ext cx="8297989" cy="38467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t"/>
          <a:lstStyle>
            <a:defPPr>
              <a:defRPr lang="ja-JP"/>
            </a:defPPr>
            <a:lvl1pPr algn="ctr" defTabSz="844104" eaLnBrk="1" fontAlgn="auto" latinLnBrk="0" hangingPunct="1">
              <a:spcAft>
                <a:spcPts val="0"/>
              </a:spcAft>
              <a:buNone/>
              <a:defRPr sz="2586" b="0">
                <a:solidFill>
                  <a:prstClr val="black"/>
                </a:solidFill>
                <a:latin typeface="メイリオ" pitchFamily="50" charset="-128"/>
                <a:ea typeface="メイリオ" pitchFamily="50" charset="-128"/>
                <a:cs typeface="メイリオ" pitchFamily="50" charset="-128"/>
              </a:defRPr>
            </a:lvl1pPr>
          </a:lstStyle>
          <a:p>
            <a:pPr algn="l" defTabSz="779406">
              <a:defRPr/>
            </a:pPr>
            <a:r>
              <a:rPr kumimoji="0" lang="ja-JP" altLang="en-US" sz="2400" b="1" kern="0" dirty="0">
                <a:ln w="0">
                  <a:noFill/>
                </a:ln>
                <a:solidFill>
                  <a:schemeClr val="tx1"/>
                </a:solidFill>
              </a:rPr>
              <a:t>賃貸住宅における省</a:t>
            </a:r>
            <a:r>
              <a:rPr kumimoji="0" lang="en-US" altLang="ja-JP" sz="2400" b="1" kern="0" dirty="0">
                <a:ln w="0">
                  <a:noFill/>
                </a:ln>
                <a:solidFill>
                  <a:schemeClr val="tx1"/>
                </a:solidFill>
              </a:rPr>
              <a:t>CO2</a:t>
            </a:r>
            <a:r>
              <a:rPr kumimoji="0" lang="ja-JP" altLang="en-US" sz="2400" b="1" kern="0" dirty="0">
                <a:ln w="0">
                  <a:noFill/>
                </a:ln>
                <a:solidFill>
                  <a:schemeClr val="tx1"/>
                </a:solidFill>
              </a:rPr>
              <a:t>促進モデル事業</a:t>
            </a:r>
            <a:r>
              <a:rPr kumimoji="0" lang="ja-JP" altLang="en-US" sz="1600" b="1" kern="0" dirty="0">
                <a:ln w="0">
                  <a:noFill/>
                </a:ln>
                <a:solidFill>
                  <a:schemeClr val="tx1"/>
                </a:solidFill>
              </a:rPr>
              <a:t>（国交省連携）</a:t>
            </a:r>
          </a:p>
        </p:txBody>
      </p:sp>
      <p:pic>
        <p:nvPicPr>
          <p:cNvPr id="46" name="図 45"/>
          <p:cNvPicPr>
            <a:picLocks noChangeAspect="1"/>
          </p:cNvPicPr>
          <p:nvPr/>
        </p:nvPicPr>
        <p:blipFill>
          <a:blip r:embed="rId3"/>
          <a:stretch>
            <a:fillRect/>
          </a:stretch>
        </p:blipFill>
        <p:spPr>
          <a:xfrm>
            <a:off x="112150" y="123195"/>
            <a:ext cx="647323" cy="397479"/>
          </a:xfrm>
          <a:prstGeom prst="rect">
            <a:avLst/>
          </a:prstGeom>
        </p:spPr>
      </p:pic>
      <p:grpSp>
        <p:nvGrpSpPr>
          <p:cNvPr id="47" name="グループ化 46"/>
          <p:cNvGrpSpPr/>
          <p:nvPr/>
        </p:nvGrpSpPr>
        <p:grpSpPr>
          <a:xfrm>
            <a:off x="333758" y="3878070"/>
            <a:ext cx="9502771" cy="2978374"/>
            <a:chOff x="-51160" y="3261068"/>
            <a:chExt cx="10291364" cy="3938762"/>
          </a:xfrm>
        </p:grpSpPr>
        <p:sp>
          <p:nvSpPr>
            <p:cNvPr id="48" name="テキスト ボックス 9"/>
            <p:cNvSpPr txBox="1">
              <a:spLocks noChangeArrowheads="1"/>
            </p:cNvSpPr>
            <p:nvPr/>
          </p:nvSpPr>
          <p:spPr bwMode="auto">
            <a:xfrm>
              <a:off x="4015446" y="4435153"/>
              <a:ext cx="2520142" cy="873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844062" eaLnBrk="1" hangingPunct="1">
                <a:spcBef>
                  <a:spcPct val="0"/>
                </a:spcBef>
                <a:buNone/>
                <a:defRPr/>
              </a:pPr>
              <a:r>
                <a:rPr lang="ja-JP" altLang="en-US" sz="1847" b="1" kern="0" dirty="0">
                  <a:solidFill>
                    <a:srgbClr val="000000"/>
                  </a:solidFill>
                  <a:latin typeface="メイリオ" pitchFamily="50" charset="-128"/>
                  <a:ea typeface="メイリオ" pitchFamily="50" charset="-128"/>
                  <a:cs typeface="メイリオ" pitchFamily="50" charset="-128"/>
                </a:rPr>
                <a:t>低炭素型賃貸住宅の</a:t>
              </a:r>
              <a:endParaRPr lang="en-US" altLang="ja-JP" sz="1847" b="1" kern="0" dirty="0">
                <a:solidFill>
                  <a:srgbClr val="000000"/>
                </a:solidFill>
                <a:latin typeface="メイリオ" pitchFamily="50" charset="-128"/>
                <a:ea typeface="メイリオ" pitchFamily="50" charset="-128"/>
                <a:cs typeface="メイリオ" pitchFamily="50" charset="-128"/>
              </a:endParaRPr>
            </a:p>
            <a:p>
              <a:pPr algn="ctr" defTabSz="844062" eaLnBrk="1" hangingPunct="1">
                <a:spcBef>
                  <a:spcPct val="0"/>
                </a:spcBef>
                <a:buNone/>
                <a:defRPr/>
              </a:pPr>
              <a:r>
                <a:rPr lang="ja-JP" altLang="en-US" sz="1847" b="1" kern="0" dirty="0">
                  <a:solidFill>
                    <a:srgbClr val="000000"/>
                  </a:solidFill>
                  <a:latin typeface="メイリオ" pitchFamily="50" charset="-128"/>
                  <a:ea typeface="メイリオ" pitchFamily="50" charset="-128"/>
                  <a:cs typeface="メイリオ" pitchFamily="50" charset="-128"/>
                </a:rPr>
                <a:t>新築・改修</a:t>
              </a:r>
            </a:p>
          </p:txBody>
        </p:sp>
        <p:grpSp>
          <p:nvGrpSpPr>
            <p:cNvPr id="49" name="グループ化 48"/>
            <p:cNvGrpSpPr/>
            <p:nvPr/>
          </p:nvGrpSpPr>
          <p:grpSpPr>
            <a:xfrm>
              <a:off x="-51160" y="3261068"/>
              <a:ext cx="10291364" cy="3938762"/>
              <a:chOff x="-51160" y="3309469"/>
              <a:chExt cx="10291364" cy="3886414"/>
            </a:xfrm>
          </p:grpSpPr>
          <p:sp>
            <p:nvSpPr>
              <p:cNvPr id="50" name="下矢印 31"/>
              <p:cNvSpPr/>
              <p:nvPr/>
            </p:nvSpPr>
            <p:spPr bwMode="auto">
              <a:xfrm rot="5400000" flipH="1" flipV="1">
                <a:off x="477684" y="4627191"/>
                <a:ext cx="950608" cy="852215"/>
              </a:xfrm>
              <a:prstGeom prst="downArrow">
                <a:avLst>
                  <a:gd name="adj1" fmla="val 50000"/>
                  <a:gd name="adj2" fmla="val 24858"/>
                </a:avLst>
              </a:prstGeom>
              <a:solidFill>
                <a:srgbClr val="FF7C80"/>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defTabSz="912813" eaLnBrk="0" hangingPunct="0">
                  <a:defRPr kumimoji="1">
                    <a:solidFill>
                      <a:schemeClr val="tx1"/>
                    </a:solidFill>
                    <a:latin typeface="Arial" charset="0"/>
                    <a:ea typeface="ＭＳ Ｐゴシック" charset="-128"/>
                  </a:defRPr>
                </a:lvl1pPr>
                <a:lvl2pPr defTabSz="912813" eaLnBrk="0" hangingPunct="0">
                  <a:defRPr kumimoji="1">
                    <a:solidFill>
                      <a:schemeClr val="tx1"/>
                    </a:solidFill>
                    <a:latin typeface="Arial" charset="0"/>
                    <a:ea typeface="ＭＳ Ｐゴシック" charset="-128"/>
                  </a:defRPr>
                </a:lvl2pPr>
                <a:lvl3pPr defTabSz="912813" eaLnBrk="0" hangingPunct="0">
                  <a:defRPr kumimoji="1">
                    <a:solidFill>
                      <a:schemeClr val="tx1"/>
                    </a:solidFill>
                    <a:latin typeface="Arial" charset="0"/>
                    <a:ea typeface="ＭＳ Ｐゴシック" charset="-128"/>
                  </a:defRPr>
                </a:lvl3pPr>
                <a:lvl4pPr defTabSz="912813" eaLnBrk="0" hangingPunct="0">
                  <a:defRPr kumimoji="1">
                    <a:solidFill>
                      <a:schemeClr val="tx1"/>
                    </a:solidFill>
                    <a:latin typeface="Arial" charset="0"/>
                    <a:ea typeface="ＭＳ Ｐゴシック" charset="-128"/>
                  </a:defRPr>
                </a:lvl4pPr>
                <a:lvl5pPr defTabSz="912813" eaLnBrk="0" hangingPunct="0">
                  <a:defRPr kumimoji="1">
                    <a:solidFill>
                      <a:schemeClr val="tx1"/>
                    </a:solidFill>
                    <a:latin typeface="Arial" charset="0"/>
                    <a:ea typeface="ＭＳ Ｐゴシック" charset="-128"/>
                  </a:defRPr>
                </a:lvl5pPr>
                <a:lvl6pPr marL="2284413" indent="1588" defTabSz="912813" eaLnBrk="0" fontAlgn="base" hangingPunct="0">
                  <a:spcBef>
                    <a:spcPct val="0"/>
                  </a:spcBef>
                  <a:spcAft>
                    <a:spcPct val="0"/>
                  </a:spcAft>
                  <a:defRPr kumimoji="1">
                    <a:solidFill>
                      <a:schemeClr val="tx1"/>
                    </a:solidFill>
                    <a:latin typeface="Arial" charset="0"/>
                    <a:ea typeface="ＭＳ Ｐゴシック" charset="-128"/>
                  </a:defRPr>
                </a:lvl6pPr>
                <a:lvl7pPr marL="2741613" indent="1588" defTabSz="912813" eaLnBrk="0" fontAlgn="base" hangingPunct="0">
                  <a:spcBef>
                    <a:spcPct val="0"/>
                  </a:spcBef>
                  <a:spcAft>
                    <a:spcPct val="0"/>
                  </a:spcAft>
                  <a:defRPr kumimoji="1">
                    <a:solidFill>
                      <a:schemeClr val="tx1"/>
                    </a:solidFill>
                    <a:latin typeface="Arial" charset="0"/>
                    <a:ea typeface="ＭＳ Ｐゴシック" charset="-128"/>
                  </a:defRPr>
                </a:lvl7pPr>
                <a:lvl8pPr marL="3198813" indent="1588" defTabSz="912813" eaLnBrk="0" fontAlgn="base" hangingPunct="0">
                  <a:spcBef>
                    <a:spcPct val="0"/>
                  </a:spcBef>
                  <a:spcAft>
                    <a:spcPct val="0"/>
                  </a:spcAft>
                  <a:defRPr kumimoji="1">
                    <a:solidFill>
                      <a:schemeClr val="tx1"/>
                    </a:solidFill>
                    <a:latin typeface="Arial" charset="0"/>
                    <a:ea typeface="ＭＳ Ｐゴシック" charset="-128"/>
                  </a:defRPr>
                </a:lvl8pPr>
                <a:lvl9pPr marL="3656013" indent="1588" defTabSz="912813" eaLnBrk="0" fontAlgn="base" hangingPunct="0">
                  <a:spcBef>
                    <a:spcPct val="0"/>
                  </a:spcBef>
                  <a:spcAft>
                    <a:spcPct val="0"/>
                  </a:spcAft>
                  <a:defRPr kumimoji="1">
                    <a:solidFill>
                      <a:schemeClr val="tx1"/>
                    </a:solidFill>
                    <a:latin typeface="Arial" charset="0"/>
                    <a:ea typeface="ＭＳ Ｐゴシック" charset="-128"/>
                  </a:defRPr>
                </a:lvl9pPr>
              </a:lstStyle>
              <a:p>
                <a:pPr algn="ctr" defTabSz="842595" eaLnBrk="1" hangingPunct="1">
                  <a:defRPr/>
                </a:pPr>
                <a:endParaRPr lang="ja-JP" altLang="en-US" sz="1016" kern="0">
                  <a:solidFill>
                    <a:srgbClr val="000000"/>
                  </a:solidFill>
                  <a:latin typeface="メイリオ" pitchFamily="50" charset="-128"/>
                  <a:ea typeface="メイリオ" pitchFamily="50" charset="-128"/>
                  <a:cs typeface="メイリオ" pitchFamily="50" charset="-128"/>
                </a:endParaRPr>
              </a:p>
            </p:txBody>
          </p:sp>
          <p:sp>
            <p:nvSpPr>
              <p:cNvPr id="51" name="円/楕円 32"/>
              <p:cNvSpPr/>
              <p:nvPr/>
            </p:nvSpPr>
            <p:spPr bwMode="auto">
              <a:xfrm>
                <a:off x="622113" y="4111677"/>
                <a:ext cx="460227" cy="1826627"/>
              </a:xfrm>
              <a:prstGeom prst="ellipse">
                <a:avLst/>
              </a:prstGeom>
              <a:solidFill>
                <a:srgbClr val="FFFFCC"/>
              </a:solidFill>
              <a:ln w="19050">
                <a:solidFill>
                  <a:srgbClr val="FF7C8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0" tIns="83076" rIns="0" anchor="ctr"/>
              <a:lstStyle/>
              <a:p>
                <a:pPr algn="ctr" defTabSz="843912">
                  <a:defRPr/>
                </a:pPr>
                <a:r>
                  <a:rPr kumimoji="0" lang="ja-JP" altLang="en-US" sz="1847" b="1" kern="0" dirty="0">
                    <a:solidFill>
                      <a:prstClr val="black"/>
                    </a:solidFill>
                    <a:latin typeface="メイリオ" pitchFamily="50" charset="-128"/>
                    <a:ea typeface="メイリオ" pitchFamily="50" charset="-128"/>
                    <a:cs typeface="メイリオ" pitchFamily="50" charset="-128"/>
                  </a:rPr>
                  <a:t>補助金</a:t>
                </a:r>
                <a:endParaRPr kumimoji="0" lang="en-US" altLang="ja-JP" sz="1847" b="1" kern="0" dirty="0">
                  <a:solidFill>
                    <a:prstClr val="black"/>
                  </a:solidFill>
                  <a:latin typeface="メイリオ" pitchFamily="50" charset="-128"/>
                  <a:ea typeface="メイリオ" pitchFamily="50" charset="-128"/>
                  <a:cs typeface="メイリオ" pitchFamily="50" charset="-128"/>
                </a:endParaRPr>
              </a:p>
            </p:txBody>
          </p:sp>
          <p:sp>
            <p:nvSpPr>
              <p:cNvPr id="52" name="角丸四角形 33"/>
              <p:cNvSpPr/>
              <p:nvPr/>
            </p:nvSpPr>
            <p:spPr bwMode="auto">
              <a:xfrm>
                <a:off x="1380682" y="3892402"/>
                <a:ext cx="395161" cy="2370965"/>
              </a:xfrm>
              <a:prstGeom prst="roundRect">
                <a:avLst/>
              </a:prstGeom>
            </p:spPr>
            <p:style>
              <a:lnRef idx="1">
                <a:schemeClr val="accent6"/>
              </a:lnRef>
              <a:fillRef idx="2">
                <a:schemeClr val="accent6"/>
              </a:fillRef>
              <a:effectRef idx="1">
                <a:schemeClr val="accent6"/>
              </a:effectRef>
              <a:fontRef idx="minor">
                <a:schemeClr val="dk1"/>
              </a:fontRef>
            </p:style>
            <p:txBody>
              <a:bodyPr vert="eaVert" anchor="ctr"/>
              <a:lstStyle/>
              <a:p>
                <a:pPr algn="ctr" defTabSz="844062">
                  <a:defRPr/>
                </a:pPr>
                <a:r>
                  <a:rPr kumimoji="0" lang="ja-JP" altLang="en-US" sz="1847" b="1" kern="0" dirty="0">
                    <a:solidFill>
                      <a:prstClr val="black"/>
                    </a:solidFill>
                    <a:latin typeface="メイリオ" pitchFamily="50" charset="-128"/>
                    <a:ea typeface="メイリオ" pitchFamily="50" charset="-128"/>
                    <a:cs typeface="メイリオ" pitchFamily="50" charset="-128"/>
                  </a:rPr>
                  <a:t>非営利法人</a:t>
                </a:r>
                <a:endParaRPr kumimoji="0" lang="en-US" altLang="ja-JP" sz="1847" b="1" kern="0" dirty="0">
                  <a:solidFill>
                    <a:prstClr val="black"/>
                  </a:solidFill>
                  <a:latin typeface="メイリオ" pitchFamily="50" charset="-128"/>
                  <a:ea typeface="メイリオ" pitchFamily="50" charset="-128"/>
                  <a:cs typeface="メイリオ" pitchFamily="50" charset="-128"/>
                </a:endParaRPr>
              </a:p>
            </p:txBody>
          </p:sp>
          <p:sp>
            <p:nvSpPr>
              <p:cNvPr id="53" name="角丸四角形 34"/>
              <p:cNvSpPr/>
              <p:nvPr/>
            </p:nvSpPr>
            <p:spPr bwMode="auto">
              <a:xfrm>
                <a:off x="4169396" y="3309469"/>
                <a:ext cx="2231310" cy="779718"/>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defTabSz="844062">
                  <a:defRPr/>
                </a:pPr>
                <a:r>
                  <a:rPr kumimoji="0" lang="ja-JP" altLang="en-US" sz="1847" b="1" kern="0" dirty="0">
                    <a:solidFill>
                      <a:prstClr val="black"/>
                    </a:solidFill>
                    <a:latin typeface="メイリオ" pitchFamily="50" charset="-128"/>
                    <a:ea typeface="メイリオ" pitchFamily="50" charset="-128"/>
                    <a:cs typeface="メイリオ" pitchFamily="50" charset="-128"/>
                  </a:rPr>
                  <a:t>賃貸住宅供給</a:t>
                </a:r>
                <a:endParaRPr kumimoji="0" lang="en-US" altLang="ja-JP" sz="1847" b="1" kern="0" dirty="0">
                  <a:solidFill>
                    <a:prstClr val="black"/>
                  </a:solidFill>
                  <a:latin typeface="メイリオ" pitchFamily="50" charset="-128"/>
                  <a:ea typeface="メイリオ" pitchFamily="50" charset="-128"/>
                  <a:cs typeface="メイリオ" pitchFamily="50" charset="-128"/>
                </a:endParaRPr>
              </a:p>
              <a:p>
                <a:pPr algn="ctr" defTabSz="844062">
                  <a:defRPr/>
                </a:pPr>
                <a:r>
                  <a:rPr kumimoji="0" lang="ja-JP" altLang="en-US" sz="1847" b="1" kern="0" dirty="0">
                    <a:solidFill>
                      <a:prstClr val="black"/>
                    </a:solidFill>
                    <a:latin typeface="メイリオ" pitchFamily="50" charset="-128"/>
                    <a:ea typeface="メイリオ" pitchFamily="50" charset="-128"/>
                    <a:cs typeface="メイリオ" pitchFamily="50" charset="-128"/>
                  </a:rPr>
                  <a:t>事業者等</a:t>
                </a:r>
                <a:endParaRPr kumimoji="0" lang="en-US" altLang="ja-JP" sz="1847" b="1" kern="0" dirty="0">
                  <a:solidFill>
                    <a:prstClr val="black"/>
                  </a:solidFill>
                  <a:latin typeface="メイリオ" pitchFamily="50" charset="-128"/>
                  <a:ea typeface="メイリオ" pitchFamily="50" charset="-128"/>
                  <a:cs typeface="メイリオ" pitchFamily="50" charset="-128"/>
                </a:endParaRPr>
              </a:p>
            </p:txBody>
          </p:sp>
          <p:sp>
            <p:nvSpPr>
              <p:cNvPr id="54" name="角丸四角形 48"/>
              <p:cNvSpPr/>
              <p:nvPr/>
            </p:nvSpPr>
            <p:spPr bwMode="auto">
              <a:xfrm>
                <a:off x="128547" y="4030470"/>
                <a:ext cx="395160" cy="2094828"/>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defTabSz="844062">
                  <a:defRPr/>
                </a:pPr>
                <a:r>
                  <a:rPr kumimoji="0" lang="ja-JP" altLang="en-US" sz="1847" b="1" kern="0" dirty="0">
                    <a:solidFill>
                      <a:prstClr val="white"/>
                    </a:solidFill>
                    <a:latin typeface="メイリオ" pitchFamily="50" charset="-128"/>
                    <a:ea typeface="メイリオ" pitchFamily="50" charset="-128"/>
                    <a:cs typeface="メイリオ" pitchFamily="50" charset="-128"/>
                  </a:rPr>
                  <a:t>環境省</a:t>
                </a:r>
                <a:endParaRPr kumimoji="0" lang="en-US" altLang="ja-JP" sz="1847" b="1" kern="0" dirty="0">
                  <a:solidFill>
                    <a:prstClr val="white"/>
                  </a:solidFill>
                  <a:latin typeface="メイリオ" pitchFamily="50" charset="-128"/>
                  <a:ea typeface="メイリオ" pitchFamily="50" charset="-128"/>
                  <a:cs typeface="メイリオ" pitchFamily="50" charset="-128"/>
                </a:endParaRPr>
              </a:p>
            </p:txBody>
          </p:sp>
          <p:sp>
            <p:nvSpPr>
              <p:cNvPr id="55" name="下矢印 52"/>
              <p:cNvSpPr/>
              <p:nvPr/>
            </p:nvSpPr>
            <p:spPr>
              <a:xfrm>
                <a:off x="4321747" y="4133624"/>
                <a:ext cx="1805996" cy="387226"/>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062">
                  <a:defRPr/>
                </a:pPr>
                <a:endParaRPr kumimoji="0" lang="ja-JP" altLang="en-US" sz="1661" kern="0">
                  <a:solidFill>
                    <a:prstClr val="white"/>
                  </a:solidFill>
                  <a:latin typeface="メイリオ" pitchFamily="50" charset="-128"/>
                  <a:ea typeface="メイリオ" pitchFamily="50" charset="-128"/>
                  <a:cs typeface="メイリオ" pitchFamily="50" charset="-128"/>
                </a:endParaRPr>
              </a:p>
            </p:txBody>
          </p:sp>
          <p:sp>
            <p:nvSpPr>
              <p:cNvPr id="56" name="正方形/長方形 55"/>
              <p:cNvSpPr/>
              <p:nvPr/>
            </p:nvSpPr>
            <p:spPr>
              <a:xfrm>
                <a:off x="6966891" y="3368694"/>
                <a:ext cx="387226" cy="2894673"/>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defTabSz="844062">
                  <a:defRPr/>
                </a:pPr>
                <a:r>
                  <a:rPr kumimoji="0" lang="ja-JP" altLang="en-US" sz="1847" b="1" kern="0" dirty="0">
                    <a:solidFill>
                      <a:prstClr val="black"/>
                    </a:solidFill>
                    <a:latin typeface="メイリオ" pitchFamily="50" charset="-128"/>
                    <a:ea typeface="メイリオ" pitchFamily="50" charset="-128"/>
                    <a:cs typeface="メイリオ" pitchFamily="50" charset="-128"/>
                  </a:rPr>
                  <a:t>賃貸検索サイト等</a:t>
                </a:r>
              </a:p>
            </p:txBody>
          </p:sp>
          <p:sp>
            <p:nvSpPr>
              <p:cNvPr id="57" name="角丸四角形 2063"/>
              <p:cNvSpPr/>
              <p:nvPr/>
            </p:nvSpPr>
            <p:spPr>
              <a:xfrm>
                <a:off x="8050759" y="4889510"/>
                <a:ext cx="2189445" cy="1894869"/>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defTabSz="844062">
                  <a:defRPr/>
                </a:pPr>
                <a:r>
                  <a:rPr kumimoji="0" lang="ja-JP" altLang="en-US" sz="1600" b="1" kern="0" dirty="0">
                    <a:solidFill>
                      <a:prstClr val="black"/>
                    </a:solidFill>
                    <a:latin typeface="メイリオ" pitchFamily="50" charset="-128"/>
                    <a:ea typeface="メイリオ" pitchFamily="50" charset="-128"/>
                    <a:cs typeface="メイリオ" pitchFamily="50" charset="-128"/>
                  </a:rPr>
                  <a:t>低炭素賃貸住宅の供給と普及啓発の一体実施により、</a:t>
                </a:r>
                <a:endParaRPr kumimoji="0" lang="en-US" altLang="ja-JP" sz="1600" b="1" kern="0" dirty="0">
                  <a:solidFill>
                    <a:prstClr val="black"/>
                  </a:solidFill>
                  <a:latin typeface="メイリオ" pitchFamily="50" charset="-128"/>
                  <a:ea typeface="メイリオ" pitchFamily="50" charset="-128"/>
                  <a:cs typeface="メイリオ" pitchFamily="50" charset="-128"/>
                </a:endParaRPr>
              </a:p>
              <a:p>
                <a:pPr algn="ctr" defTabSz="844062">
                  <a:defRPr/>
                </a:pPr>
                <a:r>
                  <a:rPr kumimoji="0" lang="ja-JP" altLang="en-US" sz="1600" b="1" u="sng" kern="0" dirty="0">
                    <a:solidFill>
                      <a:srgbClr val="FF0000"/>
                    </a:solidFill>
                    <a:latin typeface="メイリオ" pitchFamily="50" charset="-128"/>
                    <a:ea typeface="メイリオ" pitchFamily="50" charset="-128"/>
                    <a:cs typeface="メイリオ" pitchFamily="50" charset="-128"/>
                  </a:rPr>
                  <a:t>賃貸住宅からの</a:t>
                </a:r>
                <a:endParaRPr kumimoji="0" lang="en-US" altLang="ja-JP" sz="1600" b="1" u="sng" kern="0" dirty="0">
                  <a:solidFill>
                    <a:srgbClr val="FF0000"/>
                  </a:solidFill>
                  <a:latin typeface="メイリオ" pitchFamily="50" charset="-128"/>
                  <a:ea typeface="メイリオ" pitchFamily="50" charset="-128"/>
                  <a:cs typeface="メイリオ" pitchFamily="50" charset="-128"/>
                </a:endParaRPr>
              </a:p>
              <a:p>
                <a:pPr algn="ctr" defTabSz="844062">
                  <a:defRPr/>
                </a:pPr>
                <a:r>
                  <a:rPr kumimoji="0" lang="en-US" altLang="ja-JP" sz="1600" b="1" u="sng" kern="0" dirty="0">
                    <a:solidFill>
                      <a:srgbClr val="FF0000"/>
                    </a:solidFill>
                    <a:latin typeface="メイリオ" pitchFamily="50" charset="-128"/>
                    <a:ea typeface="メイリオ" pitchFamily="50" charset="-128"/>
                    <a:cs typeface="メイリオ" pitchFamily="50" charset="-128"/>
                  </a:rPr>
                  <a:t>CO2</a:t>
                </a:r>
                <a:r>
                  <a:rPr kumimoji="0" lang="ja-JP" altLang="en-US" sz="1600" b="1" u="sng" kern="0" dirty="0">
                    <a:solidFill>
                      <a:srgbClr val="FF0000"/>
                    </a:solidFill>
                    <a:latin typeface="メイリオ" pitchFamily="50" charset="-128"/>
                    <a:ea typeface="メイリオ" pitchFamily="50" charset="-128"/>
                    <a:cs typeface="メイリオ" pitchFamily="50" charset="-128"/>
                  </a:rPr>
                  <a:t>大幅削減</a:t>
                </a:r>
              </a:p>
            </p:txBody>
          </p:sp>
          <p:pic>
            <p:nvPicPr>
              <p:cNvPr id="58" name="Picture 8" descr="C:\Documents and Settings\chikada\デスクトップ\省CO2\狭山物件画像\006.t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39269" y="5310385"/>
                <a:ext cx="2030978" cy="1590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下矢印 61"/>
              <p:cNvSpPr/>
              <p:nvPr/>
            </p:nvSpPr>
            <p:spPr bwMode="auto">
              <a:xfrm rot="5400000" flipH="1" flipV="1">
                <a:off x="2514600" y="2888630"/>
                <a:ext cx="706211" cy="2183700"/>
              </a:xfrm>
              <a:prstGeom prst="downArrow">
                <a:avLst>
                  <a:gd name="adj1" fmla="val 50000"/>
                  <a:gd name="adj2" fmla="val 24858"/>
                </a:avLst>
              </a:prstGeom>
              <a:solidFill>
                <a:srgbClr val="FF7C80"/>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defTabSz="912813" eaLnBrk="0" hangingPunct="0">
                  <a:defRPr kumimoji="1">
                    <a:solidFill>
                      <a:schemeClr val="tx1"/>
                    </a:solidFill>
                    <a:latin typeface="Arial" charset="0"/>
                    <a:ea typeface="ＭＳ Ｐゴシック" charset="-128"/>
                  </a:defRPr>
                </a:lvl1pPr>
                <a:lvl2pPr defTabSz="912813" eaLnBrk="0" hangingPunct="0">
                  <a:defRPr kumimoji="1">
                    <a:solidFill>
                      <a:schemeClr val="tx1"/>
                    </a:solidFill>
                    <a:latin typeface="Arial" charset="0"/>
                    <a:ea typeface="ＭＳ Ｐゴシック" charset="-128"/>
                  </a:defRPr>
                </a:lvl2pPr>
                <a:lvl3pPr defTabSz="912813" eaLnBrk="0" hangingPunct="0">
                  <a:defRPr kumimoji="1">
                    <a:solidFill>
                      <a:schemeClr val="tx1"/>
                    </a:solidFill>
                    <a:latin typeface="Arial" charset="0"/>
                    <a:ea typeface="ＭＳ Ｐゴシック" charset="-128"/>
                  </a:defRPr>
                </a:lvl3pPr>
                <a:lvl4pPr defTabSz="912813" eaLnBrk="0" hangingPunct="0">
                  <a:defRPr kumimoji="1">
                    <a:solidFill>
                      <a:schemeClr val="tx1"/>
                    </a:solidFill>
                    <a:latin typeface="Arial" charset="0"/>
                    <a:ea typeface="ＭＳ Ｐゴシック" charset="-128"/>
                  </a:defRPr>
                </a:lvl4pPr>
                <a:lvl5pPr defTabSz="912813" eaLnBrk="0" hangingPunct="0">
                  <a:defRPr kumimoji="1">
                    <a:solidFill>
                      <a:schemeClr val="tx1"/>
                    </a:solidFill>
                    <a:latin typeface="Arial" charset="0"/>
                    <a:ea typeface="ＭＳ Ｐゴシック" charset="-128"/>
                  </a:defRPr>
                </a:lvl5pPr>
                <a:lvl6pPr marL="2284413" indent="1588" defTabSz="912813" eaLnBrk="0" fontAlgn="base" hangingPunct="0">
                  <a:spcBef>
                    <a:spcPct val="0"/>
                  </a:spcBef>
                  <a:spcAft>
                    <a:spcPct val="0"/>
                  </a:spcAft>
                  <a:defRPr kumimoji="1">
                    <a:solidFill>
                      <a:schemeClr val="tx1"/>
                    </a:solidFill>
                    <a:latin typeface="Arial" charset="0"/>
                    <a:ea typeface="ＭＳ Ｐゴシック" charset="-128"/>
                  </a:defRPr>
                </a:lvl6pPr>
                <a:lvl7pPr marL="2741613" indent="1588" defTabSz="912813" eaLnBrk="0" fontAlgn="base" hangingPunct="0">
                  <a:spcBef>
                    <a:spcPct val="0"/>
                  </a:spcBef>
                  <a:spcAft>
                    <a:spcPct val="0"/>
                  </a:spcAft>
                  <a:defRPr kumimoji="1">
                    <a:solidFill>
                      <a:schemeClr val="tx1"/>
                    </a:solidFill>
                    <a:latin typeface="Arial" charset="0"/>
                    <a:ea typeface="ＭＳ Ｐゴシック" charset="-128"/>
                  </a:defRPr>
                </a:lvl7pPr>
                <a:lvl8pPr marL="3198813" indent="1588" defTabSz="912813" eaLnBrk="0" fontAlgn="base" hangingPunct="0">
                  <a:spcBef>
                    <a:spcPct val="0"/>
                  </a:spcBef>
                  <a:spcAft>
                    <a:spcPct val="0"/>
                  </a:spcAft>
                  <a:defRPr kumimoji="1">
                    <a:solidFill>
                      <a:schemeClr val="tx1"/>
                    </a:solidFill>
                    <a:latin typeface="Arial" charset="0"/>
                    <a:ea typeface="ＭＳ Ｐゴシック" charset="-128"/>
                  </a:defRPr>
                </a:lvl8pPr>
                <a:lvl9pPr marL="3656013" indent="1588" defTabSz="912813" eaLnBrk="0" fontAlgn="base" hangingPunct="0">
                  <a:spcBef>
                    <a:spcPct val="0"/>
                  </a:spcBef>
                  <a:spcAft>
                    <a:spcPct val="0"/>
                  </a:spcAft>
                  <a:defRPr kumimoji="1">
                    <a:solidFill>
                      <a:schemeClr val="tx1"/>
                    </a:solidFill>
                    <a:latin typeface="Arial" charset="0"/>
                    <a:ea typeface="ＭＳ Ｐゴシック" charset="-128"/>
                  </a:defRPr>
                </a:lvl9pPr>
              </a:lstStyle>
              <a:p>
                <a:pPr algn="ctr" defTabSz="842595" eaLnBrk="1" hangingPunct="1">
                  <a:defRPr/>
                </a:pPr>
                <a:endParaRPr lang="ja-JP" altLang="en-US" sz="1016" kern="0">
                  <a:solidFill>
                    <a:srgbClr val="000000"/>
                  </a:solidFill>
                  <a:latin typeface="メイリオ" pitchFamily="50" charset="-128"/>
                  <a:ea typeface="メイリオ" pitchFamily="50" charset="-128"/>
                  <a:cs typeface="メイリオ" pitchFamily="50" charset="-128"/>
                </a:endParaRPr>
              </a:p>
            </p:txBody>
          </p:sp>
          <p:sp>
            <p:nvSpPr>
              <p:cNvPr id="60" name="円/楕円 50"/>
              <p:cNvSpPr/>
              <p:nvPr/>
            </p:nvSpPr>
            <p:spPr bwMode="auto">
              <a:xfrm>
                <a:off x="1911570" y="3589286"/>
                <a:ext cx="1910658" cy="709385"/>
              </a:xfrm>
              <a:prstGeom prst="ellipse">
                <a:avLst/>
              </a:prstGeom>
              <a:solidFill>
                <a:srgbClr val="FFFFCC"/>
              </a:solidFill>
              <a:ln w="19050">
                <a:solidFill>
                  <a:srgbClr val="FF7C8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83076" rIns="0" anchor="ctr"/>
              <a:lstStyle/>
              <a:p>
                <a:pPr algn="ctr" defTabSz="843912">
                  <a:defRPr/>
                </a:pPr>
                <a:r>
                  <a:rPr kumimoji="0" lang="ja-JP" altLang="en-US" sz="1847" b="1" kern="0" dirty="0">
                    <a:solidFill>
                      <a:prstClr val="black"/>
                    </a:solidFill>
                    <a:latin typeface="メイリオ" pitchFamily="50" charset="-128"/>
                    <a:ea typeface="メイリオ" pitchFamily="50" charset="-128"/>
                    <a:cs typeface="メイリオ" pitchFamily="50" charset="-128"/>
                  </a:rPr>
                  <a:t>追加コストに補助</a:t>
                </a:r>
                <a:endParaRPr kumimoji="0" lang="en-US" altLang="ja-JP" sz="1847" b="1" kern="0" dirty="0">
                  <a:solidFill>
                    <a:prstClr val="black"/>
                  </a:solidFill>
                  <a:latin typeface="メイリオ" pitchFamily="50" charset="-128"/>
                  <a:ea typeface="メイリオ" pitchFamily="50" charset="-128"/>
                  <a:cs typeface="メイリオ" pitchFamily="50" charset="-128"/>
                </a:endParaRPr>
              </a:p>
            </p:txBody>
          </p:sp>
          <p:cxnSp>
            <p:nvCxnSpPr>
              <p:cNvPr id="61" name="直線矢印コネクタ 60"/>
              <p:cNvCxnSpPr/>
              <p:nvPr/>
            </p:nvCxnSpPr>
            <p:spPr>
              <a:xfrm flipH="1">
                <a:off x="6244811" y="4782728"/>
                <a:ext cx="744298" cy="322159"/>
              </a:xfrm>
              <a:prstGeom prst="straightConnector1">
                <a:avLst/>
              </a:prstGeom>
              <a:ln w="57150">
                <a:tailEnd type="arrow"/>
              </a:ln>
            </p:spPr>
            <p:style>
              <a:lnRef idx="2">
                <a:schemeClr val="accent6"/>
              </a:lnRef>
              <a:fillRef idx="0">
                <a:schemeClr val="accent6"/>
              </a:fillRef>
              <a:effectRef idx="1">
                <a:schemeClr val="accent6"/>
              </a:effectRef>
              <a:fontRef idx="minor">
                <a:schemeClr val="tx1"/>
              </a:fontRef>
            </p:style>
          </p:cxnSp>
          <p:sp>
            <p:nvSpPr>
              <p:cNvPr id="62" name="正方形/長方形 61"/>
              <p:cNvSpPr/>
              <p:nvPr/>
            </p:nvSpPr>
            <p:spPr bwMode="auto">
              <a:xfrm>
                <a:off x="1927076" y="4368499"/>
                <a:ext cx="2177352" cy="7744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defTabSz="844062">
                  <a:defRPr/>
                </a:pPr>
                <a:r>
                  <a:rPr kumimoji="0" lang="en-US" altLang="ja-JP" sz="1600" b="1" kern="0" dirty="0">
                    <a:solidFill>
                      <a:prstClr val="black"/>
                    </a:solidFill>
                    <a:latin typeface="メイリオ" pitchFamily="50" charset="-128"/>
                    <a:ea typeface="メイリオ" pitchFamily="50" charset="-128"/>
                    <a:cs typeface="メイリオ" pitchFamily="50" charset="-128"/>
                  </a:rPr>
                  <a:t>H28</a:t>
                </a:r>
                <a:r>
                  <a:rPr kumimoji="0" lang="ja-JP" altLang="en-US" sz="1600" b="1" kern="0" dirty="0">
                    <a:solidFill>
                      <a:prstClr val="black"/>
                    </a:solidFill>
                    <a:latin typeface="メイリオ" pitchFamily="50" charset="-128"/>
                    <a:ea typeface="メイリオ" pitchFamily="50" charset="-128"/>
                    <a:cs typeface="メイリオ" pitchFamily="50" charset="-128"/>
                  </a:rPr>
                  <a:t>年度</a:t>
                </a:r>
                <a:endParaRPr kumimoji="0" lang="en-US" altLang="ja-JP" sz="1600" b="1" kern="0" dirty="0">
                  <a:solidFill>
                    <a:prstClr val="black"/>
                  </a:solidFill>
                  <a:latin typeface="メイリオ" pitchFamily="50" charset="-128"/>
                  <a:ea typeface="メイリオ" pitchFamily="50" charset="-128"/>
                  <a:cs typeface="メイリオ" pitchFamily="50" charset="-128"/>
                </a:endParaRPr>
              </a:p>
              <a:p>
                <a:pPr defTabSz="844062">
                  <a:defRPr/>
                </a:pPr>
                <a:r>
                  <a:rPr kumimoji="0" lang="en-US" altLang="ja-JP" sz="1600" b="1" kern="0" dirty="0">
                    <a:solidFill>
                      <a:prstClr val="black"/>
                    </a:solidFill>
                    <a:latin typeface="メイリオ" pitchFamily="50" charset="-128"/>
                    <a:ea typeface="メイリオ" pitchFamily="50" charset="-128"/>
                    <a:cs typeface="メイリオ" pitchFamily="50" charset="-128"/>
                  </a:rPr>
                  <a:t>500</a:t>
                </a:r>
                <a:r>
                  <a:rPr kumimoji="0" lang="ja-JP" altLang="en-US" sz="1600" b="1" kern="0" dirty="0">
                    <a:solidFill>
                      <a:prstClr val="black"/>
                    </a:solidFill>
                    <a:latin typeface="メイリオ" pitchFamily="50" charset="-128"/>
                    <a:ea typeface="メイリオ" pitchFamily="50" charset="-128"/>
                    <a:cs typeface="メイリオ" pitchFamily="50" charset="-128"/>
                  </a:rPr>
                  <a:t>棟、</a:t>
                </a:r>
                <a:r>
                  <a:rPr kumimoji="0" lang="en-US" altLang="ja-JP" sz="1600" b="1" kern="0" dirty="0">
                    <a:solidFill>
                      <a:prstClr val="black"/>
                    </a:solidFill>
                    <a:latin typeface="メイリオ" pitchFamily="50" charset="-128"/>
                    <a:ea typeface="メイリオ" pitchFamily="50" charset="-128"/>
                    <a:cs typeface="メイリオ" pitchFamily="50" charset="-128"/>
                  </a:rPr>
                  <a:t>3,500</a:t>
                </a:r>
                <a:r>
                  <a:rPr kumimoji="0" lang="ja-JP" altLang="en-US" sz="1600" b="1" kern="0" dirty="0">
                    <a:solidFill>
                      <a:prstClr val="black"/>
                    </a:solidFill>
                    <a:latin typeface="メイリオ" pitchFamily="50" charset="-128"/>
                    <a:ea typeface="メイリオ" pitchFamily="50" charset="-128"/>
                    <a:cs typeface="メイリオ" pitchFamily="50" charset="-128"/>
                  </a:rPr>
                  <a:t>戸</a:t>
                </a:r>
                <a:endParaRPr kumimoji="0" lang="en-US" altLang="ja-JP" sz="1600" b="1" kern="0" dirty="0">
                  <a:solidFill>
                    <a:prstClr val="black"/>
                  </a:solidFill>
                  <a:latin typeface="メイリオ" pitchFamily="50" charset="-128"/>
                  <a:ea typeface="メイリオ" pitchFamily="50" charset="-128"/>
                  <a:cs typeface="メイリオ" pitchFamily="50" charset="-128"/>
                </a:endParaRPr>
              </a:p>
            </p:txBody>
          </p:sp>
          <p:sp>
            <p:nvSpPr>
              <p:cNvPr id="63" name="テキスト ボックス 17"/>
              <p:cNvSpPr txBox="1">
                <a:spLocks noChangeArrowheads="1"/>
              </p:cNvSpPr>
              <p:nvPr/>
            </p:nvSpPr>
            <p:spPr bwMode="auto">
              <a:xfrm>
                <a:off x="-51160" y="6392662"/>
                <a:ext cx="4840151" cy="80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844062" eaLnBrk="1" hangingPunct="1">
                  <a:spcBef>
                    <a:spcPct val="0"/>
                  </a:spcBef>
                  <a:buNone/>
                  <a:defRPr/>
                </a:pPr>
                <a:r>
                  <a:rPr lang="en-US" altLang="ja-JP" sz="1700" b="1" kern="0" dirty="0">
                    <a:solidFill>
                      <a:srgbClr val="000000"/>
                    </a:solidFill>
                    <a:latin typeface="メイリオ" pitchFamily="50" charset="-128"/>
                    <a:ea typeface="メイリオ" pitchFamily="50" charset="-128"/>
                    <a:cs typeface="メイリオ" pitchFamily="50" charset="-128"/>
                  </a:rPr>
                  <a:t>BELS</a:t>
                </a:r>
                <a:r>
                  <a:rPr lang="ja-JP" altLang="en-US" sz="1700" b="1" kern="0" dirty="0">
                    <a:solidFill>
                      <a:srgbClr val="000000"/>
                    </a:solidFill>
                    <a:latin typeface="メイリオ" pitchFamily="50" charset="-128"/>
                    <a:ea typeface="メイリオ" pitchFamily="50" charset="-128"/>
                    <a:cs typeface="メイリオ" pitchFamily="50" charset="-128"/>
                  </a:rPr>
                  <a:t>を取得し、省エネ性能を</a:t>
                </a:r>
                <a:endParaRPr lang="en-US" altLang="ja-JP" sz="1700" b="1" kern="0" dirty="0">
                  <a:solidFill>
                    <a:srgbClr val="000000"/>
                  </a:solidFill>
                  <a:latin typeface="メイリオ" pitchFamily="50" charset="-128"/>
                  <a:ea typeface="メイリオ" pitchFamily="50" charset="-128"/>
                  <a:cs typeface="メイリオ" pitchFamily="50" charset="-128"/>
                </a:endParaRPr>
              </a:p>
              <a:p>
                <a:pPr algn="ctr" defTabSz="844062" eaLnBrk="1" hangingPunct="1">
                  <a:spcBef>
                    <a:spcPct val="0"/>
                  </a:spcBef>
                  <a:buNone/>
                  <a:defRPr/>
                </a:pPr>
                <a:r>
                  <a:rPr lang="en-US" altLang="ja-JP" sz="1700" b="1" kern="0" dirty="0">
                    <a:solidFill>
                      <a:srgbClr val="000000"/>
                    </a:solidFill>
                    <a:latin typeface="メイリオ" pitchFamily="50" charset="-128"/>
                    <a:ea typeface="メイリオ" pitchFamily="50" charset="-128"/>
                    <a:cs typeface="メイリオ" pitchFamily="50" charset="-128"/>
                  </a:rPr>
                  <a:t>PR</a:t>
                </a:r>
                <a:r>
                  <a:rPr lang="ja-JP" altLang="en-US" sz="1700" b="1" kern="0" dirty="0">
                    <a:solidFill>
                      <a:srgbClr val="000000"/>
                    </a:solidFill>
                    <a:latin typeface="メイリオ" pitchFamily="50" charset="-128"/>
                    <a:ea typeface="メイリオ" pitchFamily="50" charset="-128"/>
                    <a:cs typeface="メイリオ" pitchFamily="50" charset="-128"/>
                  </a:rPr>
                  <a:t>していただきます。</a:t>
                </a:r>
              </a:p>
            </p:txBody>
          </p:sp>
          <p:sp>
            <p:nvSpPr>
              <p:cNvPr id="64" name="テキスト ボックス 17"/>
              <p:cNvSpPr txBox="1">
                <a:spLocks noChangeArrowheads="1"/>
              </p:cNvSpPr>
              <p:nvPr/>
            </p:nvSpPr>
            <p:spPr bwMode="auto">
              <a:xfrm>
                <a:off x="6183867" y="6344148"/>
                <a:ext cx="2453213" cy="80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62" eaLnBrk="1" hangingPunct="1">
                  <a:spcBef>
                    <a:spcPct val="0"/>
                  </a:spcBef>
                  <a:buNone/>
                  <a:defRPr/>
                </a:pPr>
                <a:r>
                  <a:rPr lang="ja-JP" altLang="en-US" sz="1700" b="1" kern="0" dirty="0">
                    <a:solidFill>
                      <a:srgbClr val="000000"/>
                    </a:solidFill>
                    <a:latin typeface="メイリオ" pitchFamily="50" charset="-128"/>
                    <a:ea typeface="メイリオ" pitchFamily="50" charset="-128"/>
                    <a:cs typeface="メイリオ" pitchFamily="50" charset="-128"/>
                  </a:rPr>
                  <a:t>検索条件として</a:t>
                </a:r>
                <a:endParaRPr lang="en-US" altLang="ja-JP" sz="1700" b="1" kern="0" dirty="0">
                  <a:solidFill>
                    <a:srgbClr val="000000"/>
                  </a:solidFill>
                  <a:latin typeface="メイリオ" pitchFamily="50" charset="-128"/>
                  <a:ea typeface="メイリオ" pitchFamily="50" charset="-128"/>
                  <a:cs typeface="メイリオ" pitchFamily="50" charset="-128"/>
                </a:endParaRPr>
              </a:p>
              <a:p>
                <a:pPr defTabSz="844062" eaLnBrk="1" hangingPunct="1">
                  <a:spcBef>
                    <a:spcPct val="0"/>
                  </a:spcBef>
                  <a:buNone/>
                  <a:defRPr/>
                </a:pPr>
                <a:r>
                  <a:rPr lang="ja-JP" altLang="en-US" sz="1700" b="1" kern="0" dirty="0">
                    <a:solidFill>
                      <a:srgbClr val="000000"/>
                    </a:solidFill>
                    <a:latin typeface="メイリオ" pitchFamily="50" charset="-128"/>
                    <a:ea typeface="メイリオ" pitchFamily="50" charset="-128"/>
                    <a:cs typeface="メイリオ" pitchFamily="50" charset="-128"/>
                  </a:rPr>
                  <a:t>低炭素型を選択可</a:t>
                </a:r>
              </a:p>
            </p:txBody>
          </p:sp>
        </p:grpSp>
      </p:grpSp>
      <p:pic>
        <p:nvPicPr>
          <p:cNvPr id="65" name="Picture 44" descr="C:\Users\SASAKI77\AppData\Local\Microsoft\Windows\Temporary Internet Files\Content.Outlook\HNQZQPE3\BELS_住宅☆5.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39531" y="5368699"/>
            <a:ext cx="614333" cy="85421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nvGrpSpPr>
          <p:cNvPr id="66" name="グループ化 45"/>
          <p:cNvGrpSpPr>
            <a:grpSpLocks/>
          </p:cNvGrpSpPr>
          <p:nvPr/>
        </p:nvGrpSpPr>
        <p:grpSpPr bwMode="auto">
          <a:xfrm>
            <a:off x="8155318" y="3967327"/>
            <a:ext cx="1046163" cy="1014413"/>
            <a:chOff x="7677472" y="2607827"/>
            <a:chExt cx="2589213" cy="2643187"/>
          </a:xfrm>
        </p:grpSpPr>
        <p:pic>
          <p:nvPicPr>
            <p:cNvPr id="67" name="Picture 25" descr="C:\Program Files\Microsoft Office\MEDIA\CAGCAT10\j0195384.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77472" y="2607827"/>
              <a:ext cx="2589213" cy="264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 name="Picture 44"/>
            <p:cNvPicPr>
              <a:picLocks noChangeAspect="1" noChangeArrowheads="1"/>
            </p:cNvPicPr>
            <p:nvPr/>
          </p:nvPicPr>
          <p:blipFill>
            <a:blip r:embed="rId7">
              <a:extLst>
                <a:ext uri="{28A0092B-C50C-407E-A947-70E740481C1C}">
                  <a14:useLocalDpi xmlns:a14="http://schemas.microsoft.com/office/drawing/2010/main" val="0"/>
                </a:ext>
              </a:extLst>
            </a:blip>
            <a:srcRect l="5063" t="36143" r="80846" b="44737"/>
            <a:stretch>
              <a:fillRect/>
            </a:stretch>
          </p:blipFill>
          <p:spPr bwMode="auto">
            <a:xfrm>
              <a:off x="8181528" y="2915816"/>
              <a:ext cx="804863" cy="75223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sp>
        <p:nvSpPr>
          <p:cNvPr id="69" name="正方形/長方形 68"/>
          <p:cNvSpPr/>
          <p:nvPr/>
        </p:nvSpPr>
        <p:spPr>
          <a:xfrm>
            <a:off x="189237" y="3835041"/>
            <a:ext cx="3680816" cy="307777"/>
          </a:xfrm>
          <a:prstGeom prst="rect">
            <a:avLst/>
          </a:prstGeom>
        </p:spPr>
        <p:txBody>
          <a:bodyPr wrap="none">
            <a:spAutoFit/>
          </a:bodyPr>
          <a:lstStyle/>
          <a:p>
            <a:pPr>
              <a:defRPr/>
            </a:pPr>
            <a:r>
              <a:rPr kumimoji="0" lang="en-US" altLang="ja-JP" sz="1400" kern="0" dirty="0">
                <a:solidFill>
                  <a:srgbClr val="000000"/>
                </a:solidFill>
                <a:latin typeface="メイリオ" pitchFamily="50" charset="-128"/>
                <a:ea typeface="メイリオ" pitchFamily="50" charset="-128"/>
                <a:cs typeface="メイリオ" pitchFamily="50" charset="-128"/>
              </a:rPr>
              <a:t>※BELS</a:t>
            </a:r>
            <a:r>
              <a:rPr kumimoji="0" lang="ja-JP" altLang="en-US" sz="1400" kern="0" dirty="0">
                <a:solidFill>
                  <a:srgbClr val="000000"/>
                </a:solidFill>
                <a:latin typeface="メイリオ" pitchFamily="50" charset="-128"/>
                <a:ea typeface="メイリオ" pitchFamily="50" charset="-128"/>
                <a:cs typeface="メイリオ" pitchFamily="50" charset="-128"/>
              </a:rPr>
              <a:t>：建築物省エネルギー性能表示制度</a:t>
            </a:r>
            <a:endParaRPr kumimoji="0" lang="ja-JP" altLang="en-US" sz="1400" kern="0" dirty="0">
              <a:solidFill>
                <a:sysClr val="windowText" lastClr="000000"/>
              </a:solidFill>
              <a:latin typeface="メイリオ" pitchFamily="50" charset="-128"/>
              <a:ea typeface="メイリオ" pitchFamily="50" charset="-128"/>
              <a:cs typeface="メイリオ" pitchFamily="50" charset="-128"/>
            </a:endParaRPr>
          </a:p>
        </p:txBody>
      </p:sp>
      <p:sp>
        <p:nvSpPr>
          <p:cNvPr id="30" name="正方形/長方形 29"/>
          <p:cNvSpPr/>
          <p:nvPr/>
        </p:nvSpPr>
        <p:spPr>
          <a:xfrm>
            <a:off x="8707336" y="63314"/>
            <a:ext cx="1129651" cy="315591"/>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kumimoji="0" lang="ja-JP" altLang="en-US" kern="0" dirty="0">
                <a:solidFill>
                  <a:prstClr val="black"/>
                </a:solidFill>
                <a:latin typeface="メイリオ" pitchFamily="50" charset="-128"/>
                <a:ea typeface="メイリオ" pitchFamily="50" charset="-128"/>
                <a:cs typeface="メイリオ" pitchFamily="50" charset="-128"/>
              </a:rPr>
              <a:t>補助</a:t>
            </a:r>
          </a:p>
        </p:txBody>
      </p:sp>
      <p:sp>
        <p:nvSpPr>
          <p:cNvPr id="37" name="正方形/長方形 36"/>
          <p:cNvSpPr/>
          <p:nvPr/>
        </p:nvSpPr>
        <p:spPr>
          <a:xfrm>
            <a:off x="864578" y="500096"/>
            <a:ext cx="1826124" cy="3366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
          <p:cNvSpPr>
            <a:spLocks noChangeArrowheads="1"/>
          </p:cNvSpPr>
          <p:nvPr/>
        </p:nvSpPr>
        <p:spPr bwMode="auto">
          <a:xfrm>
            <a:off x="4592960" y="520606"/>
            <a:ext cx="5378624" cy="1054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62" eaLnBrk="1" hangingPunct="1">
              <a:spcBef>
                <a:spcPct val="0"/>
              </a:spcBef>
              <a:spcAft>
                <a:spcPts val="277"/>
              </a:spcAft>
              <a:buClr>
                <a:srgbClr val="6F6F6F"/>
              </a:buClr>
              <a:buNone/>
              <a:defRPr/>
            </a:pPr>
            <a:r>
              <a:rPr lang="ja-JP" altLang="en-US" sz="2000" kern="0"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ja-JP" sz="2000" kern="0" dirty="0">
                <a:solidFill>
                  <a:srgbClr val="000000"/>
                </a:solidFill>
                <a:latin typeface="メイリオ" panose="020B0604030504040204" pitchFamily="50" charset="-128"/>
                <a:ea typeface="メイリオ" panose="020B0604030504040204" pitchFamily="50" charset="-128"/>
                <a:cs typeface="メイリオ" pitchFamily="50" charset="-128"/>
              </a:rPr>
              <a:t>30</a:t>
            </a:r>
            <a:r>
              <a:rPr lang="ja-JP" altLang="en-US" sz="2000" kern="0" dirty="0">
                <a:solidFill>
                  <a:srgbClr val="000000"/>
                </a:solidFill>
                <a:latin typeface="メイリオ" panose="020B0604030504040204" pitchFamily="50" charset="-128"/>
                <a:ea typeface="メイリオ" panose="020B0604030504040204" pitchFamily="50" charset="-128"/>
                <a:cs typeface="メイリオ" pitchFamily="50" charset="-128"/>
              </a:rPr>
              <a:t>年度予算案</a:t>
            </a:r>
            <a:r>
              <a:rPr lang="en-US" altLang="ja-JP" sz="2000" kern="0" dirty="0">
                <a:solidFill>
                  <a:srgbClr val="000000"/>
                </a:solidFill>
                <a:latin typeface="メイリオ" panose="020B0604030504040204" pitchFamily="50" charset="-128"/>
                <a:ea typeface="メイリオ" panose="020B0604030504040204" pitchFamily="50" charset="-128"/>
                <a:cs typeface="メイリオ" pitchFamily="50" charset="-128"/>
              </a:rPr>
              <a:t>17</a:t>
            </a:r>
            <a:r>
              <a:rPr lang="ja-JP" altLang="en-US" sz="2000" kern="0" dirty="0">
                <a:solidFill>
                  <a:srgbClr val="000000"/>
                </a:solidFill>
                <a:latin typeface="メイリオ" panose="020B0604030504040204" pitchFamily="50" charset="-128"/>
                <a:ea typeface="メイリオ" panose="020B0604030504040204" pitchFamily="50" charset="-128"/>
                <a:cs typeface="メイリオ" pitchFamily="50" charset="-128"/>
              </a:rPr>
              <a:t>億円</a:t>
            </a:r>
            <a:r>
              <a:rPr lang="ja-JP" altLang="en-US" sz="1200" kern="0"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ja-JP" sz="1200" kern="0" dirty="0">
                <a:solidFill>
                  <a:srgbClr val="000000"/>
                </a:solidFill>
                <a:latin typeface="メイリオ" panose="020B0604030504040204" pitchFamily="50" charset="-128"/>
                <a:ea typeface="メイリオ" panose="020B0604030504040204" pitchFamily="50" charset="-128"/>
                <a:cs typeface="メイリオ" pitchFamily="50" charset="-128"/>
              </a:rPr>
              <a:t>29</a:t>
            </a:r>
            <a:r>
              <a:rPr lang="ja-JP" altLang="en-US" sz="1200" kern="0" dirty="0">
                <a:solidFill>
                  <a:srgbClr val="000000"/>
                </a:solidFill>
                <a:latin typeface="メイリオ" panose="020B0604030504040204" pitchFamily="50" charset="-128"/>
                <a:ea typeface="メイリオ" panose="020B0604030504040204" pitchFamily="50" charset="-128"/>
                <a:cs typeface="メイリオ" pitchFamily="50" charset="-128"/>
              </a:rPr>
              <a:t>年度予算額</a:t>
            </a:r>
            <a:r>
              <a:rPr lang="en-US" altLang="ja-JP" sz="1200" kern="0" dirty="0">
                <a:solidFill>
                  <a:srgbClr val="000000"/>
                </a:solidFill>
                <a:latin typeface="メイリオ" panose="020B0604030504040204" pitchFamily="50" charset="-128"/>
                <a:ea typeface="メイリオ" panose="020B0604030504040204" pitchFamily="50" charset="-128"/>
                <a:cs typeface="メイリオ" pitchFamily="50" charset="-128"/>
              </a:rPr>
              <a:t>35</a:t>
            </a:r>
            <a:r>
              <a:rPr lang="ja-JP" altLang="en-US" sz="1200" kern="0" dirty="0">
                <a:solidFill>
                  <a:srgbClr val="000000"/>
                </a:solidFill>
                <a:latin typeface="メイリオ" panose="020B0604030504040204" pitchFamily="50" charset="-128"/>
                <a:ea typeface="メイリオ" panose="020B0604030504040204" pitchFamily="50" charset="-128"/>
                <a:cs typeface="メイリオ" pitchFamily="50" charset="-128"/>
              </a:rPr>
              <a:t>億円）</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itchFamily="50" charset="-128"/>
            </a:endParaRPr>
          </a:p>
          <a:p>
            <a:pPr defTabSz="844062" eaLnBrk="1" hangingPunct="1">
              <a:lnSpc>
                <a:spcPts val="2400"/>
              </a:lnSpc>
              <a:spcBef>
                <a:spcPct val="0"/>
              </a:spcBef>
              <a:buNone/>
              <a:defRPr/>
            </a:pP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28</a:t>
            </a: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zh-TW"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a:t>
            </a:r>
            <a:r>
              <a:rPr kumimoji="0"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0</a:t>
            </a: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p>
          <a:p>
            <a:pPr eaLnBrk="1" hangingPunct="1">
              <a:lnSpc>
                <a:spcPts val="2400"/>
              </a:lnSpc>
              <a:spcBef>
                <a:spcPct val="0"/>
              </a:spcBef>
              <a:buNone/>
              <a:defRPr/>
            </a:pPr>
            <a:r>
              <a:rPr lang="ja-JP" altLang="en-US" sz="2000" kern="0" dirty="0">
                <a:solidFill>
                  <a:prstClr val="black"/>
                </a:solidFill>
                <a:latin typeface="メイリオ" pitchFamily="50" charset="-128"/>
                <a:ea typeface="メイリオ" pitchFamily="50" charset="-128"/>
                <a:cs typeface="メイリオ" pitchFamily="50" charset="-128"/>
              </a:rPr>
              <a:t>担当課：</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地球局事業室見える化</a:t>
            </a:r>
            <a:r>
              <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L </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03-5521-8355</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kern="0" dirty="0">
                <a:solidFill>
                  <a:srgbClr val="000000"/>
                </a:solidFill>
                <a:latin typeface="メイリオ" pitchFamily="50" charset="-128"/>
                <a:ea typeface="メイリオ" pitchFamily="50" charset="-128"/>
                <a:cs typeface="メイリオ" pitchFamily="50" charset="-128"/>
              </a:rPr>
              <a:t>　</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71" name="スライド番号プレースホルダー"/>
          <p:cNvSpPr>
            <a:spLocks noGrp="1"/>
          </p:cNvSpPr>
          <p:nvPr>
            <p:ph type="sldNum" sz="quarter" idx="12"/>
          </p:nvPr>
        </p:nvSpPr>
        <p:spPr>
          <a:xfrm>
            <a:off x="9221188"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84510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p:cNvSpPr>
            <a:spLocks noGrp="1"/>
          </p:cNvSpPr>
          <p:nvPr>
            <p:ph type="title"/>
          </p:nvPr>
        </p:nvSpPr>
        <p:spPr>
          <a:xfrm>
            <a:off x="520701" y="9455"/>
            <a:ext cx="8912543" cy="435212"/>
          </a:xfrm>
        </p:spPr>
        <p:txBody>
          <a:bodyPr anchor="t">
            <a:normAutofit fontScale="90000"/>
          </a:bodyPr>
          <a:lstStyle/>
          <a:p>
            <a:r>
              <a:rPr lang="ja-JP" altLang="en-US" sz="3200" b="1" u="sng" dirty="0">
                <a:latin typeface="メイリオ" pitchFamily="50" charset="-128"/>
                <a:ea typeface="メイリオ" pitchFamily="50" charset="-128"/>
              </a:rPr>
              <a:t>補助の基準となる「省エネ基準」の概要</a:t>
            </a:r>
          </a:p>
        </p:txBody>
      </p:sp>
      <p:sp>
        <p:nvSpPr>
          <p:cNvPr id="56" name="スライド番号プレースホルダー"/>
          <p:cNvSpPr>
            <a:spLocks noGrp="1"/>
          </p:cNvSpPr>
          <p:nvPr>
            <p:ph type="sldNum" sz="quarter" idx="12"/>
          </p:nvPr>
        </p:nvSpPr>
        <p:spPr>
          <a:xfrm>
            <a:off x="9221188"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038889" y="540043"/>
            <a:ext cx="7981748" cy="193899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fontAlgn="base">
              <a:spcBef>
                <a:spcPct val="0"/>
              </a:spcBef>
              <a:spcAft>
                <a:spcPct val="0"/>
              </a:spcAft>
              <a:defRPr/>
            </a:pPr>
            <a:r>
              <a:rPr lang="ja-JP" altLang="en-US" sz="2000" dirty="0">
                <a:solidFill>
                  <a:prstClr val="black"/>
                </a:solidFill>
                <a:latin typeface="メイリオ" pitchFamily="50" charset="-128"/>
                <a:ea typeface="メイリオ" pitchFamily="50" charset="-128"/>
                <a:cs typeface="メイリオ" pitchFamily="50" charset="-128"/>
              </a:rPr>
              <a:t>①</a:t>
            </a:r>
            <a:r>
              <a:rPr lang="ja-JP" altLang="en-US" sz="2000" b="1" u="sng" dirty="0">
                <a:solidFill>
                  <a:srgbClr val="FF0000"/>
                </a:solidFill>
                <a:latin typeface="メイリオ" pitchFamily="50" charset="-128"/>
                <a:ea typeface="メイリオ" pitchFamily="50" charset="-128"/>
                <a:cs typeface="メイリオ" pitchFamily="50" charset="-128"/>
              </a:rPr>
              <a:t>外皮（外に面した壁、床、屋根等）の熱性能基準</a:t>
            </a:r>
            <a:endParaRPr lang="en-US" altLang="ja-JP" sz="2000" b="1" u="sng" dirty="0">
              <a:solidFill>
                <a:srgbClr val="FF0000"/>
              </a:solidFill>
              <a:latin typeface="メイリオ" pitchFamily="50" charset="-128"/>
              <a:ea typeface="メイリオ" pitchFamily="50" charset="-128"/>
              <a:cs typeface="メイリオ" pitchFamily="50" charset="-128"/>
            </a:endParaRPr>
          </a:p>
          <a:p>
            <a:pPr marL="457189" indent="539987" fontAlgn="base">
              <a:spcBef>
                <a:spcPct val="0"/>
              </a:spcBef>
              <a:spcAft>
                <a:spcPct val="0"/>
              </a:spcAft>
              <a:buFont typeface="Wingdings" panose="05000000000000000000" pitchFamily="2" charset="2"/>
              <a:buChar char="l"/>
              <a:defRPr/>
            </a:pPr>
            <a:r>
              <a:rPr lang="ja-JP" altLang="en-US" sz="2000" dirty="0">
                <a:solidFill>
                  <a:prstClr val="black"/>
                </a:solidFill>
                <a:latin typeface="メイリオ" pitchFamily="50" charset="-128"/>
                <a:ea typeface="メイリオ" pitchFamily="50" charset="-128"/>
                <a:cs typeface="メイリオ" pitchFamily="50" charset="-128"/>
              </a:rPr>
              <a:t>外皮平均熱貫流率（家全体の熱の出入りのしやすさ）</a:t>
            </a:r>
            <a:endParaRPr lang="en-US" altLang="ja-JP" sz="2000" dirty="0">
              <a:solidFill>
                <a:prstClr val="black"/>
              </a:solidFill>
              <a:latin typeface="メイリオ" pitchFamily="50" charset="-128"/>
              <a:ea typeface="メイリオ" pitchFamily="50" charset="-128"/>
              <a:cs typeface="メイリオ" pitchFamily="50" charset="-128"/>
            </a:endParaRPr>
          </a:p>
          <a:p>
            <a:pPr marL="457189" indent="539987" fontAlgn="base">
              <a:spcBef>
                <a:spcPct val="0"/>
              </a:spcBef>
              <a:spcAft>
                <a:spcPct val="0"/>
              </a:spcAft>
              <a:buFont typeface="Wingdings" panose="05000000000000000000" pitchFamily="2" charset="2"/>
              <a:buChar char="l"/>
              <a:defRPr/>
            </a:pPr>
            <a:r>
              <a:rPr lang="ja-JP" altLang="en-US" sz="2000" dirty="0">
                <a:solidFill>
                  <a:prstClr val="black"/>
                </a:solidFill>
                <a:latin typeface="メイリオ" pitchFamily="50" charset="-128"/>
                <a:ea typeface="メイリオ" pitchFamily="50" charset="-128"/>
                <a:cs typeface="メイリオ" pitchFamily="50" charset="-128"/>
              </a:rPr>
              <a:t>平均日射熱取得率（太陽光の室内への取込みやすさ）</a:t>
            </a:r>
            <a:endParaRPr lang="en-US" altLang="ja-JP" sz="2000" dirty="0">
              <a:solidFill>
                <a:prstClr val="black"/>
              </a:solidFill>
              <a:latin typeface="メイリオ" pitchFamily="50" charset="-128"/>
              <a:ea typeface="メイリオ" pitchFamily="50" charset="-128"/>
              <a:cs typeface="メイリオ" pitchFamily="50" charset="-128"/>
            </a:endParaRPr>
          </a:p>
          <a:p>
            <a:pPr fontAlgn="base">
              <a:spcBef>
                <a:spcPct val="0"/>
              </a:spcBef>
              <a:spcAft>
                <a:spcPct val="0"/>
              </a:spcAft>
              <a:defRPr/>
            </a:pPr>
            <a:r>
              <a:rPr lang="ja-JP" altLang="en-US" sz="2000" dirty="0">
                <a:solidFill>
                  <a:prstClr val="black"/>
                </a:solidFill>
                <a:latin typeface="メイリオ" pitchFamily="50" charset="-128"/>
                <a:ea typeface="メイリオ" pitchFamily="50" charset="-128"/>
                <a:cs typeface="メイリオ" pitchFamily="50" charset="-128"/>
              </a:rPr>
              <a:t>　この</a:t>
            </a:r>
            <a:r>
              <a:rPr lang="en-US" altLang="ja-JP" sz="2000" dirty="0">
                <a:solidFill>
                  <a:prstClr val="black"/>
                </a:solidFill>
                <a:latin typeface="メイリオ" pitchFamily="50" charset="-128"/>
                <a:ea typeface="メイリオ" pitchFamily="50" charset="-128"/>
                <a:cs typeface="メイリオ" pitchFamily="50" charset="-128"/>
              </a:rPr>
              <a:t>2</a:t>
            </a:r>
            <a:r>
              <a:rPr lang="ja-JP" altLang="en-US" sz="2000" dirty="0">
                <a:solidFill>
                  <a:prstClr val="black"/>
                </a:solidFill>
                <a:latin typeface="メイリオ" pitchFamily="50" charset="-128"/>
                <a:ea typeface="メイリオ" pitchFamily="50" charset="-128"/>
                <a:cs typeface="メイリオ" pitchFamily="50" charset="-128"/>
              </a:rPr>
              <a:t>つが、地域毎の基準を下回っていること。</a:t>
            </a:r>
            <a:endParaRPr lang="en-US" altLang="ja-JP" sz="2000" dirty="0">
              <a:solidFill>
                <a:prstClr val="black"/>
              </a:solidFill>
              <a:latin typeface="メイリオ" pitchFamily="50" charset="-128"/>
              <a:ea typeface="メイリオ" pitchFamily="50" charset="-128"/>
              <a:cs typeface="メイリオ" pitchFamily="50" charset="-128"/>
            </a:endParaRPr>
          </a:p>
          <a:p>
            <a:pPr fontAlgn="base">
              <a:spcBef>
                <a:spcPct val="0"/>
              </a:spcBef>
              <a:spcAft>
                <a:spcPct val="0"/>
              </a:spcAft>
              <a:defRPr/>
            </a:pPr>
            <a:r>
              <a:rPr lang="ja-JP" altLang="en-US" sz="2000" dirty="0">
                <a:solidFill>
                  <a:prstClr val="black"/>
                </a:solidFill>
                <a:latin typeface="メイリオ" pitchFamily="50" charset="-128"/>
                <a:ea typeface="メイリオ" pitchFamily="50" charset="-128"/>
                <a:cs typeface="メイリオ" pitchFamily="50" charset="-128"/>
              </a:rPr>
              <a:t>②</a:t>
            </a:r>
            <a:r>
              <a:rPr lang="en-US" altLang="ja-JP" sz="2000" b="1" u="sng" dirty="0">
                <a:solidFill>
                  <a:srgbClr val="FF0000"/>
                </a:solidFill>
                <a:latin typeface="メイリオ" pitchFamily="50" charset="-128"/>
                <a:ea typeface="メイリオ" pitchFamily="50" charset="-128"/>
                <a:cs typeface="メイリオ" pitchFamily="50" charset="-128"/>
              </a:rPr>
              <a:t>BEI</a:t>
            </a:r>
            <a:r>
              <a:rPr lang="ja-JP" altLang="en-US" sz="2000" b="1" u="sng" dirty="0">
                <a:solidFill>
                  <a:srgbClr val="FF0000"/>
                </a:solidFill>
                <a:latin typeface="メイリオ" pitchFamily="50" charset="-128"/>
                <a:ea typeface="メイリオ" pitchFamily="50" charset="-128"/>
                <a:cs typeface="メイリオ" pitchFamily="50" charset="-128"/>
              </a:rPr>
              <a:t>（設計時省エネ性能指標</a:t>
            </a:r>
            <a:r>
              <a:rPr lang="en-US" altLang="ja-JP" sz="2000" b="1" u="sng" dirty="0">
                <a:solidFill>
                  <a:srgbClr val="FF0000"/>
                </a:solidFill>
                <a:latin typeface="メイリオ" pitchFamily="50" charset="-128"/>
                <a:ea typeface="メイリオ" pitchFamily="50" charset="-128"/>
                <a:cs typeface="メイリオ" pitchFamily="50" charset="-128"/>
              </a:rPr>
              <a:t>※</a:t>
            </a:r>
            <a:r>
              <a:rPr lang="ja-JP" altLang="en-US" sz="2000" b="1" u="sng" dirty="0">
                <a:solidFill>
                  <a:srgbClr val="FF0000"/>
                </a:solidFill>
                <a:latin typeface="メイリオ" pitchFamily="50" charset="-128"/>
                <a:ea typeface="メイリオ" pitchFamily="50" charset="-128"/>
                <a:cs typeface="メイリオ" pitchFamily="50" charset="-128"/>
              </a:rPr>
              <a:t>）が基準値以下</a:t>
            </a:r>
            <a:endParaRPr lang="en-US" altLang="ja-JP" sz="2000" b="1" u="sng" dirty="0">
              <a:solidFill>
                <a:srgbClr val="FF0000"/>
              </a:solidFill>
              <a:latin typeface="メイリオ" pitchFamily="50" charset="-128"/>
              <a:ea typeface="メイリオ" pitchFamily="50" charset="-128"/>
              <a:cs typeface="メイリオ" pitchFamily="50" charset="-128"/>
            </a:endParaRPr>
          </a:p>
          <a:p>
            <a:pPr fontAlgn="base">
              <a:spcBef>
                <a:spcPct val="0"/>
              </a:spcBef>
              <a:spcAft>
                <a:spcPct val="0"/>
              </a:spcAft>
              <a:defRPr/>
            </a:pPr>
            <a:r>
              <a:rPr lang="en-US" altLang="ja-JP" sz="2000" dirty="0">
                <a:solidFill>
                  <a:prstClr val="black"/>
                </a:solidFill>
                <a:latin typeface="メイリオ" pitchFamily="50" charset="-128"/>
                <a:ea typeface="メイリオ" pitchFamily="50" charset="-128"/>
                <a:cs typeface="メイリオ" pitchFamily="50" charset="-128"/>
              </a:rPr>
              <a:t>※</a:t>
            </a:r>
            <a:r>
              <a:rPr lang="ja-JP" altLang="en-US" sz="2000" dirty="0">
                <a:solidFill>
                  <a:prstClr val="black"/>
                </a:solidFill>
                <a:latin typeface="メイリオ" pitchFamily="50" charset="-128"/>
                <a:ea typeface="メイリオ" pitchFamily="50" charset="-128"/>
                <a:cs typeface="メイリオ" pitchFamily="50" charset="-128"/>
              </a:rPr>
              <a:t>設備単独ではなく、複数の設備を加味した住戸全体の環境性能</a:t>
            </a:r>
            <a:endParaRPr lang="en-US" altLang="ja-JP" sz="2000" dirty="0">
              <a:solidFill>
                <a:prstClr val="black"/>
              </a:solidFill>
              <a:latin typeface="メイリオ" pitchFamily="50" charset="-128"/>
              <a:ea typeface="メイリオ" pitchFamily="50" charset="-128"/>
              <a:cs typeface="メイリオ" pitchFamily="50" charset="-128"/>
            </a:endParaRPr>
          </a:p>
        </p:txBody>
      </p:sp>
      <p:grpSp>
        <p:nvGrpSpPr>
          <p:cNvPr id="5" name="グループ化 4"/>
          <p:cNvGrpSpPr/>
          <p:nvPr/>
        </p:nvGrpSpPr>
        <p:grpSpPr>
          <a:xfrm>
            <a:off x="1837717" y="2487867"/>
            <a:ext cx="5881801" cy="707886"/>
            <a:chOff x="294209" y="3101286"/>
            <a:chExt cx="6780834" cy="805540"/>
          </a:xfrm>
          <a:noFill/>
        </p:grpSpPr>
        <p:sp>
          <p:nvSpPr>
            <p:cNvPr id="6" name="テキスト ボックス 5"/>
            <p:cNvSpPr txBox="1"/>
            <p:nvPr/>
          </p:nvSpPr>
          <p:spPr>
            <a:xfrm>
              <a:off x="294209" y="3101286"/>
              <a:ext cx="6780834" cy="80554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fontAlgn="base">
                <a:spcBef>
                  <a:spcPct val="0"/>
                </a:spcBef>
                <a:spcAft>
                  <a:spcPct val="0"/>
                </a:spcAft>
                <a:defRPr/>
              </a:pPr>
              <a:r>
                <a:rPr lang="ja-JP" altLang="en-US" sz="2000" dirty="0">
                  <a:solidFill>
                    <a:prstClr val="black"/>
                  </a:solidFill>
                  <a:latin typeface="メイリオ" pitchFamily="50" charset="-128"/>
                  <a:ea typeface="メイリオ" pitchFamily="50" charset="-128"/>
                  <a:cs typeface="メイリオ" pitchFamily="50" charset="-128"/>
                </a:rPr>
                <a:t>設計一次エネルギー消費量</a:t>
              </a:r>
              <a:endParaRPr lang="en-US" altLang="ja-JP" sz="2000" dirty="0">
                <a:solidFill>
                  <a:prstClr val="black"/>
                </a:solidFill>
                <a:latin typeface="メイリオ" pitchFamily="50" charset="-128"/>
                <a:ea typeface="メイリオ" pitchFamily="50" charset="-128"/>
                <a:cs typeface="メイリオ" pitchFamily="50" charset="-128"/>
              </a:endParaRPr>
            </a:p>
            <a:p>
              <a:pPr algn="ctr" fontAlgn="base">
                <a:spcBef>
                  <a:spcPct val="0"/>
                </a:spcBef>
                <a:spcAft>
                  <a:spcPct val="0"/>
                </a:spcAft>
                <a:defRPr/>
              </a:pPr>
              <a:r>
                <a:rPr lang="ja-JP" altLang="en-US" sz="2000" dirty="0">
                  <a:solidFill>
                    <a:prstClr val="black"/>
                  </a:solidFill>
                  <a:latin typeface="メイリオ" pitchFamily="50" charset="-128"/>
                  <a:ea typeface="メイリオ" pitchFamily="50" charset="-128"/>
                  <a:cs typeface="メイリオ" pitchFamily="50" charset="-128"/>
                </a:rPr>
                <a:t>基準一次エネルギー消費量</a:t>
              </a:r>
              <a:endParaRPr lang="en-US" altLang="ja-JP" sz="2000" dirty="0">
                <a:solidFill>
                  <a:prstClr val="black"/>
                </a:solidFill>
                <a:latin typeface="メイリオ" pitchFamily="50" charset="-128"/>
                <a:ea typeface="メイリオ" pitchFamily="50" charset="-128"/>
                <a:cs typeface="メイリオ" pitchFamily="50" charset="-128"/>
              </a:endParaRPr>
            </a:p>
          </p:txBody>
        </p:sp>
        <p:sp>
          <p:nvSpPr>
            <p:cNvPr id="7" name="テキスト ボックス 6"/>
            <p:cNvSpPr txBox="1"/>
            <p:nvPr/>
          </p:nvSpPr>
          <p:spPr>
            <a:xfrm>
              <a:off x="388733" y="3318626"/>
              <a:ext cx="1747710" cy="45530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fontAlgn="base">
                <a:spcBef>
                  <a:spcPct val="0"/>
                </a:spcBef>
                <a:spcAft>
                  <a:spcPct val="0"/>
                </a:spcAft>
                <a:defRPr/>
              </a:pPr>
              <a:r>
                <a:rPr lang="ja-JP" altLang="en-US" sz="2000" dirty="0">
                  <a:solidFill>
                    <a:prstClr val="black"/>
                  </a:solidFill>
                  <a:latin typeface="メイリオ" pitchFamily="50" charset="-128"/>
                  <a:ea typeface="メイリオ" pitchFamily="50" charset="-128"/>
                  <a:cs typeface="メイリオ" pitchFamily="50" charset="-128"/>
                </a:rPr>
                <a:t>ＢＥＩ ＝</a:t>
              </a:r>
            </a:p>
          </p:txBody>
        </p:sp>
        <p:cxnSp>
          <p:nvCxnSpPr>
            <p:cNvPr id="8" name="直線コネクタ 7"/>
            <p:cNvCxnSpPr/>
            <p:nvPr/>
          </p:nvCxnSpPr>
          <p:spPr>
            <a:xfrm flipV="1">
              <a:off x="1807418" y="3504057"/>
              <a:ext cx="4171950" cy="0"/>
            </a:xfrm>
            <a:prstGeom prst="line">
              <a:avLst/>
            </a:prstGeom>
            <a:ln/>
          </p:spPr>
          <p:style>
            <a:lnRef idx="2">
              <a:schemeClr val="dk1"/>
            </a:lnRef>
            <a:fillRef idx="1">
              <a:schemeClr val="lt1"/>
            </a:fillRef>
            <a:effectRef idx="0">
              <a:schemeClr val="dk1"/>
            </a:effectRef>
            <a:fontRef idx="minor">
              <a:schemeClr val="dk1"/>
            </a:fontRef>
          </p:style>
        </p:cxnSp>
      </p:grpSp>
      <p:grpSp>
        <p:nvGrpSpPr>
          <p:cNvPr id="9" name="グループ化 8"/>
          <p:cNvGrpSpPr/>
          <p:nvPr/>
        </p:nvGrpSpPr>
        <p:grpSpPr>
          <a:xfrm>
            <a:off x="786688" y="4004825"/>
            <a:ext cx="8380739" cy="2786299"/>
            <a:chOff x="217611" y="1605670"/>
            <a:chExt cx="9424334" cy="3654450"/>
          </a:xfrm>
        </p:grpSpPr>
        <p:sp>
          <p:nvSpPr>
            <p:cNvPr id="10" name="平行四辺形 9"/>
            <p:cNvSpPr/>
            <p:nvPr/>
          </p:nvSpPr>
          <p:spPr bwMode="auto">
            <a:xfrm rot="8182324">
              <a:off x="5097001" y="2943898"/>
              <a:ext cx="1046062" cy="938120"/>
            </a:xfrm>
            <a:prstGeom prst="parallelogram">
              <a:avLst>
                <a:gd name="adj" fmla="val 94230"/>
              </a:avLst>
            </a:prstGeom>
            <a:solidFill>
              <a:srgbClr val="CCFFFF"/>
            </a:solidFill>
            <a:ln w="19050">
              <a:solidFill>
                <a:schemeClr val="accent5">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11" name="平行四辺形 10"/>
            <p:cNvSpPr/>
            <p:nvPr/>
          </p:nvSpPr>
          <p:spPr bwMode="auto">
            <a:xfrm rot="8182324">
              <a:off x="4841253" y="3098078"/>
              <a:ext cx="1214834" cy="938120"/>
            </a:xfrm>
            <a:prstGeom prst="parallelogram">
              <a:avLst>
                <a:gd name="adj" fmla="val 94230"/>
              </a:avLst>
            </a:prstGeom>
            <a:solidFill>
              <a:srgbClr val="CCFFFF"/>
            </a:solidFill>
            <a:ln w="19050">
              <a:solidFill>
                <a:schemeClr val="accent5">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12" name="平行四辺形 11"/>
            <p:cNvSpPr/>
            <p:nvPr/>
          </p:nvSpPr>
          <p:spPr bwMode="auto">
            <a:xfrm rot="8182324">
              <a:off x="4911824" y="3078917"/>
              <a:ext cx="1201429" cy="914383"/>
            </a:xfrm>
            <a:prstGeom prst="parallelogram">
              <a:avLst>
                <a:gd name="adj" fmla="val 94230"/>
              </a:avLst>
            </a:prstGeom>
            <a:solidFill>
              <a:srgbClr val="CCFFFF"/>
            </a:solidFill>
            <a:ln w="19050">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13" name="平行四辺形 12"/>
            <p:cNvSpPr/>
            <p:nvPr/>
          </p:nvSpPr>
          <p:spPr bwMode="auto">
            <a:xfrm rot="8182324">
              <a:off x="217611" y="3101051"/>
              <a:ext cx="1214834" cy="938120"/>
            </a:xfrm>
            <a:prstGeom prst="parallelogram">
              <a:avLst>
                <a:gd name="adj" fmla="val 94230"/>
              </a:avLst>
            </a:prstGeom>
            <a:solidFill>
              <a:srgbClr val="CCFFFF"/>
            </a:solidFill>
            <a:ln w="19050">
              <a:solidFill>
                <a:schemeClr val="bg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14" name="平行四辺形 13"/>
            <p:cNvSpPr/>
            <p:nvPr/>
          </p:nvSpPr>
          <p:spPr bwMode="auto">
            <a:xfrm rot="8182324">
              <a:off x="432102" y="2980890"/>
              <a:ext cx="1046062" cy="938120"/>
            </a:xfrm>
            <a:prstGeom prst="parallelogram">
              <a:avLst>
                <a:gd name="adj" fmla="val 94230"/>
              </a:avLst>
            </a:prstGeom>
            <a:solidFill>
              <a:srgbClr val="CCFFFF"/>
            </a:solidFill>
            <a:ln w="19050">
              <a:solidFill>
                <a:schemeClr val="bg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15" name="円/楕円 25"/>
            <p:cNvSpPr/>
            <p:nvPr/>
          </p:nvSpPr>
          <p:spPr bwMode="auto">
            <a:xfrm>
              <a:off x="2550087" y="2856018"/>
              <a:ext cx="216000" cy="216000"/>
            </a:xfrm>
            <a:prstGeom prst="ellipse">
              <a:avLst/>
            </a:prstGeom>
            <a:solidFill>
              <a:srgbClr val="FFFF00"/>
            </a:solidFill>
            <a:ln w="19050">
              <a:solidFill>
                <a:schemeClr val="bg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16" name="直方体 15"/>
            <p:cNvSpPr/>
            <p:nvPr/>
          </p:nvSpPr>
          <p:spPr bwMode="auto">
            <a:xfrm>
              <a:off x="3211413" y="2681848"/>
              <a:ext cx="529315" cy="655118"/>
            </a:xfrm>
            <a:prstGeom prst="cube">
              <a:avLst>
                <a:gd name="adj" fmla="val 45902"/>
              </a:avLst>
            </a:prstGeom>
            <a:solidFill>
              <a:srgbClr val="FFFFCC"/>
            </a:solidFill>
            <a:ln w="19050">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17" name="平行四辺形 16"/>
            <p:cNvSpPr/>
            <p:nvPr/>
          </p:nvSpPr>
          <p:spPr bwMode="auto">
            <a:xfrm>
              <a:off x="688769" y="4015844"/>
              <a:ext cx="3004455" cy="421574"/>
            </a:xfrm>
            <a:prstGeom prst="parallelogram">
              <a:avLst>
                <a:gd name="adj" fmla="val 103873"/>
              </a:avLst>
            </a:prstGeom>
            <a:pattFill prst="narHorz">
              <a:fgClr>
                <a:schemeClr val="bg2">
                  <a:lumMod val="50000"/>
                </a:schemeClr>
              </a:fgClr>
              <a:bgClr>
                <a:schemeClr val="bg1"/>
              </a:bgClr>
            </a:patt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18" name="直方体 17"/>
            <p:cNvSpPr/>
            <p:nvPr/>
          </p:nvSpPr>
          <p:spPr bwMode="auto">
            <a:xfrm>
              <a:off x="591798" y="2456213"/>
              <a:ext cx="3184555" cy="2018805"/>
            </a:xfrm>
            <a:prstGeom prst="cube">
              <a:avLst/>
            </a:prstGeom>
            <a:no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19" name="直方体 18"/>
            <p:cNvSpPr/>
            <p:nvPr/>
          </p:nvSpPr>
          <p:spPr bwMode="auto">
            <a:xfrm rot="10800000">
              <a:off x="589823" y="2454237"/>
              <a:ext cx="3186530" cy="2020780"/>
            </a:xfrm>
            <a:prstGeom prst="cube">
              <a:avLst/>
            </a:prstGeom>
            <a:no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400" dirty="0">
                <a:solidFill>
                  <a:prstClr val="black"/>
                </a:solidFill>
                <a:latin typeface="メイリオ" pitchFamily="50" charset="-128"/>
                <a:ea typeface="メイリオ" pitchFamily="50" charset="-128"/>
                <a:cs typeface="メイリオ" pitchFamily="50" charset="-128"/>
              </a:endParaRPr>
            </a:p>
          </p:txBody>
        </p:sp>
        <p:sp>
          <p:nvSpPr>
            <p:cNvPr id="20" name="直方体 19"/>
            <p:cNvSpPr/>
            <p:nvPr/>
          </p:nvSpPr>
          <p:spPr bwMode="auto">
            <a:xfrm>
              <a:off x="3657600" y="3606147"/>
              <a:ext cx="451262" cy="653143"/>
            </a:xfrm>
            <a:prstGeom prst="cube">
              <a:avLst>
                <a:gd name="adj" fmla="val 44510"/>
              </a:avLst>
            </a:prstGeom>
            <a:solidFill>
              <a:srgbClr val="FFFFCC"/>
            </a:solidFill>
            <a:ln w="19050">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21" name="円/楕円 19"/>
            <p:cNvSpPr/>
            <p:nvPr/>
          </p:nvSpPr>
          <p:spPr bwMode="auto">
            <a:xfrm flipH="1">
              <a:off x="3930733" y="3769432"/>
              <a:ext cx="130629" cy="326572"/>
            </a:xfrm>
            <a:prstGeom prst="ellipse">
              <a:avLst/>
            </a:prstGeom>
            <a:pattFill prst="smGrid">
              <a:fgClr>
                <a:schemeClr val="tx1">
                  <a:lumMod val="65000"/>
                  <a:lumOff val="35000"/>
                </a:schemeClr>
              </a:fgClr>
              <a:bgClr>
                <a:schemeClr val="bg1"/>
              </a:bgClr>
            </a:patt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22" name="アーチ 21"/>
            <p:cNvSpPr/>
            <p:nvPr/>
          </p:nvSpPr>
          <p:spPr bwMode="auto">
            <a:xfrm>
              <a:off x="3550725" y="2826326"/>
              <a:ext cx="320633" cy="1816925"/>
            </a:xfrm>
            <a:prstGeom prst="blockArc">
              <a:avLst>
                <a:gd name="adj1" fmla="val 16253215"/>
                <a:gd name="adj2" fmla="val 0"/>
                <a:gd name="adj3" fmla="val 25000"/>
              </a:avLst>
            </a:prstGeom>
            <a:solidFill>
              <a:srgbClr val="FFFFCC"/>
            </a:solidFill>
            <a:ln w="19050">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cxnSp>
          <p:nvCxnSpPr>
            <p:cNvPr id="23" name="直線コネクタ 22"/>
            <p:cNvCxnSpPr/>
            <p:nvPr/>
          </p:nvCxnSpPr>
          <p:spPr>
            <a:xfrm flipV="1">
              <a:off x="2657237" y="2686792"/>
              <a:ext cx="1973" cy="172196"/>
            </a:xfrm>
            <a:prstGeom prst="line">
              <a:avLst/>
            </a:prstGeom>
            <a:ln w="22225">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24" name="直方体 23"/>
            <p:cNvSpPr/>
            <p:nvPr/>
          </p:nvSpPr>
          <p:spPr bwMode="auto">
            <a:xfrm>
              <a:off x="1161812" y="3036394"/>
              <a:ext cx="690739" cy="916110"/>
            </a:xfrm>
            <a:prstGeom prst="cube">
              <a:avLst>
                <a:gd name="adj" fmla="val 33883"/>
              </a:avLst>
            </a:prstGeom>
            <a:noFill/>
            <a:ln w="19050">
              <a:solidFill>
                <a:schemeClr val="bg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25" name="テキスト ボックス 24"/>
            <p:cNvSpPr txBox="1"/>
            <p:nvPr/>
          </p:nvSpPr>
          <p:spPr>
            <a:xfrm>
              <a:off x="3378525" y="4227134"/>
              <a:ext cx="1175656" cy="403674"/>
            </a:xfrm>
            <a:prstGeom prst="rect">
              <a:avLst/>
            </a:prstGeom>
            <a:noFill/>
          </p:spPr>
          <p:txBody>
            <a:bodyPr wrap="square" rtlCol="0">
              <a:spAutoFit/>
            </a:bodyPr>
            <a:lstStyle/>
            <a:p>
              <a:pPr fontAlgn="base">
                <a:spcBef>
                  <a:spcPct val="0"/>
                </a:spcBef>
                <a:spcAft>
                  <a:spcPct val="0"/>
                </a:spcAft>
                <a:defRPr/>
              </a:pPr>
              <a:r>
                <a:rPr lang="ja-JP" altLang="en-US" sz="1400" dirty="0">
                  <a:solidFill>
                    <a:prstClr val="black"/>
                  </a:solidFill>
                  <a:latin typeface="メイリオ" pitchFamily="50" charset="-128"/>
                  <a:ea typeface="メイリオ" pitchFamily="50" charset="-128"/>
                  <a:cs typeface="メイリオ" pitchFamily="50" charset="-128"/>
                </a:rPr>
                <a:t>エアコン</a:t>
              </a:r>
            </a:p>
          </p:txBody>
        </p:sp>
        <p:sp>
          <p:nvSpPr>
            <p:cNvPr id="26" name="テキスト ボックス 25"/>
            <p:cNvSpPr txBox="1"/>
            <p:nvPr/>
          </p:nvSpPr>
          <p:spPr>
            <a:xfrm>
              <a:off x="2071380" y="3080202"/>
              <a:ext cx="1175656" cy="403674"/>
            </a:xfrm>
            <a:prstGeom prst="rect">
              <a:avLst/>
            </a:prstGeom>
            <a:noFill/>
          </p:spPr>
          <p:txBody>
            <a:bodyPr wrap="square" rtlCol="0">
              <a:spAutoFit/>
            </a:bodyPr>
            <a:lstStyle/>
            <a:p>
              <a:pPr fontAlgn="base">
                <a:spcBef>
                  <a:spcPct val="0"/>
                </a:spcBef>
                <a:spcAft>
                  <a:spcPct val="0"/>
                </a:spcAft>
                <a:defRPr/>
              </a:pPr>
              <a:r>
                <a:rPr lang="ja-JP" altLang="en-US" sz="1400" dirty="0">
                  <a:solidFill>
                    <a:prstClr val="black"/>
                  </a:solidFill>
                  <a:latin typeface="メイリオ" pitchFamily="50" charset="-128"/>
                  <a:ea typeface="メイリオ" pitchFamily="50" charset="-128"/>
                  <a:cs typeface="メイリオ" pitchFamily="50" charset="-128"/>
                </a:rPr>
                <a:t>照明器具</a:t>
              </a:r>
            </a:p>
          </p:txBody>
        </p:sp>
        <p:sp>
          <p:nvSpPr>
            <p:cNvPr id="27" name="テキスト ボックス 26"/>
            <p:cNvSpPr txBox="1"/>
            <p:nvPr/>
          </p:nvSpPr>
          <p:spPr>
            <a:xfrm>
              <a:off x="1351811" y="3379003"/>
              <a:ext cx="1175656" cy="403674"/>
            </a:xfrm>
            <a:prstGeom prst="rect">
              <a:avLst/>
            </a:prstGeom>
            <a:noFill/>
          </p:spPr>
          <p:txBody>
            <a:bodyPr wrap="square" rtlCol="0">
              <a:spAutoFit/>
            </a:bodyPr>
            <a:lstStyle/>
            <a:p>
              <a:pPr fontAlgn="base">
                <a:spcBef>
                  <a:spcPct val="0"/>
                </a:spcBef>
                <a:spcAft>
                  <a:spcPct val="0"/>
                </a:spcAft>
                <a:defRPr/>
              </a:pPr>
              <a:r>
                <a:rPr lang="ja-JP" altLang="en-US" sz="1400" dirty="0">
                  <a:solidFill>
                    <a:prstClr val="black"/>
                  </a:solidFill>
                  <a:latin typeface="メイリオ" pitchFamily="50" charset="-128"/>
                  <a:ea typeface="メイリオ" pitchFamily="50" charset="-128"/>
                  <a:cs typeface="メイリオ" pitchFamily="50" charset="-128"/>
                </a:rPr>
                <a:t>給湯器</a:t>
              </a:r>
            </a:p>
          </p:txBody>
        </p:sp>
        <p:sp>
          <p:nvSpPr>
            <p:cNvPr id="28" name="テキスト ボックス 27"/>
            <p:cNvSpPr txBox="1"/>
            <p:nvPr/>
          </p:nvSpPr>
          <p:spPr>
            <a:xfrm>
              <a:off x="697818" y="3355264"/>
              <a:ext cx="684814" cy="403674"/>
            </a:xfrm>
            <a:prstGeom prst="rect">
              <a:avLst/>
            </a:prstGeom>
            <a:noFill/>
          </p:spPr>
          <p:txBody>
            <a:bodyPr wrap="square" rtlCol="0">
              <a:spAutoFit/>
            </a:bodyPr>
            <a:lstStyle/>
            <a:p>
              <a:pPr fontAlgn="base">
                <a:spcBef>
                  <a:spcPct val="0"/>
                </a:spcBef>
                <a:spcAft>
                  <a:spcPct val="0"/>
                </a:spcAft>
                <a:defRPr/>
              </a:pPr>
              <a:r>
                <a:rPr lang="ja-JP" altLang="en-US" sz="1400" dirty="0">
                  <a:solidFill>
                    <a:prstClr val="black"/>
                  </a:solidFill>
                  <a:latin typeface="メイリオ" pitchFamily="50" charset="-128"/>
                  <a:ea typeface="メイリオ" pitchFamily="50" charset="-128"/>
                  <a:cs typeface="メイリオ" pitchFamily="50" charset="-128"/>
                </a:rPr>
                <a:t>窓</a:t>
              </a:r>
            </a:p>
          </p:txBody>
        </p:sp>
        <p:sp>
          <p:nvSpPr>
            <p:cNvPr id="29" name="平行四辺形 28"/>
            <p:cNvSpPr/>
            <p:nvPr/>
          </p:nvSpPr>
          <p:spPr bwMode="auto">
            <a:xfrm rot="8182324">
              <a:off x="5108877" y="2967040"/>
              <a:ext cx="1046062" cy="938120"/>
            </a:xfrm>
            <a:prstGeom prst="parallelogram">
              <a:avLst>
                <a:gd name="adj" fmla="val 93185"/>
              </a:avLst>
            </a:prstGeom>
            <a:solidFill>
              <a:srgbClr val="CCFFFF"/>
            </a:solidFill>
            <a:ln w="19050">
              <a:solidFill>
                <a:schemeClr val="accent5">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30" name="円/楕円 49"/>
            <p:cNvSpPr/>
            <p:nvPr/>
          </p:nvSpPr>
          <p:spPr bwMode="auto">
            <a:xfrm>
              <a:off x="7006659" y="2569043"/>
              <a:ext cx="921445" cy="178532"/>
            </a:xfrm>
            <a:prstGeom prst="ellipse">
              <a:avLst/>
            </a:prstGeom>
            <a:solidFill>
              <a:srgbClr val="FFFFCC"/>
            </a:solidFill>
            <a:ln w="19050">
              <a:solidFill>
                <a:schemeClr val="bg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31" name="直方体 30"/>
            <p:cNvSpPr/>
            <p:nvPr/>
          </p:nvSpPr>
          <p:spPr bwMode="auto">
            <a:xfrm>
              <a:off x="8013738" y="2646222"/>
              <a:ext cx="439390" cy="653143"/>
            </a:xfrm>
            <a:prstGeom prst="cube">
              <a:avLst>
                <a:gd name="adj" fmla="val 62931"/>
              </a:avLst>
            </a:prstGeom>
            <a:solidFill>
              <a:srgbClr val="FFFFCC"/>
            </a:solidFill>
            <a:ln w="19050">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32" name="平行四辺形 31"/>
            <p:cNvSpPr/>
            <p:nvPr/>
          </p:nvSpPr>
          <p:spPr bwMode="auto">
            <a:xfrm>
              <a:off x="5377419" y="3966369"/>
              <a:ext cx="3004455" cy="421574"/>
            </a:xfrm>
            <a:prstGeom prst="parallelogram">
              <a:avLst>
                <a:gd name="adj" fmla="val 103873"/>
              </a:avLst>
            </a:prstGeom>
            <a:pattFill prst="zigZag">
              <a:fgClr>
                <a:schemeClr val="bg2">
                  <a:lumMod val="50000"/>
                </a:schemeClr>
              </a:fgClr>
              <a:bgClr>
                <a:schemeClr val="bg1"/>
              </a:bgClr>
            </a:patt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33" name="直方体 32"/>
            <p:cNvSpPr/>
            <p:nvPr/>
          </p:nvSpPr>
          <p:spPr bwMode="auto">
            <a:xfrm>
              <a:off x="5268573" y="2418613"/>
              <a:ext cx="3184555" cy="2018805"/>
            </a:xfrm>
            <a:prstGeom prst="cube">
              <a:avLst/>
            </a:prstGeom>
            <a:noFill/>
            <a:ln w="19050">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34" name="直方体 33"/>
            <p:cNvSpPr/>
            <p:nvPr/>
          </p:nvSpPr>
          <p:spPr bwMode="auto">
            <a:xfrm rot="10800000">
              <a:off x="5266598" y="2416637"/>
              <a:ext cx="3186530" cy="2020780"/>
            </a:xfrm>
            <a:prstGeom prst="cube">
              <a:avLst/>
            </a:prstGeom>
            <a:noFill/>
            <a:ln w="19050">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35" name="直方体 34"/>
            <p:cNvSpPr/>
            <p:nvPr/>
          </p:nvSpPr>
          <p:spPr bwMode="auto">
            <a:xfrm>
              <a:off x="8227501" y="3568547"/>
              <a:ext cx="445322" cy="653143"/>
            </a:xfrm>
            <a:prstGeom prst="cube">
              <a:avLst>
                <a:gd name="adj" fmla="val 44510"/>
              </a:avLst>
            </a:prstGeom>
            <a:solidFill>
              <a:srgbClr val="FFFFCC"/>
            </a:solidFill>
            <a:ln w="19050">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36" name="円/楕円 55"/>
            <p:cNvSpPr/>
            <p:nvPr/>
          </p:nvSpPr>
          <p:spPr bwMode="auto">
            <a:xfrm flipH="1">
              <a:off x="8500633" y="3719957"/>
              <a:ext cx="130629" cy="326572"/>
            </a:xfrm>
            <a:prstGeom prst="ellipse">
              <a:avLst/>
            </a:prstGeom>
            <a:pattFill prst="smGrid">
              <a:fgClr>
                <a:schemeClr val="tx1">
                  <a:lumMod val="65000"/>
                  <a:lumOff val="35000"/>
                </a:schemeClr>
              </a:fgClr>
              <a:bgClr>
                <a:schemeClr val="bg1"/>
              </a:bgClr>
            </a:patt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37" name="アーチ 36"/>
            <p:cNvSpPr/>
            <p:nvPr/>
          </p:nvSpPr>
          <p:spPr bwMode="auto">
            <a:xfrm>
              <a:off x="8227500" y="2788726"/>
              <a:ext cx="320633" cy="1816925"/>
            </a:xfrm>
            <a:prstGeom prst="blockArc">
              <a:avLst>
                <a:gd name="adj1" fmla="val 16253215"/>
                <a:gd name="adj2" fmla="val 0"/>
                <a:gd name="adj3" fmla="val 25000"/>
              </a:avLst>
            </a:prstGeom>
            <a:solidFill>
              <a:srgbClr val="FFFFCC"/>
            </a:solidFill>
            <a:ln w="19050">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38" name="直方体 37"/>
            <p:cNvSpPr/>
            <p:nvPr/>
          </p:nvSpPr>
          <p:spPr bwMode="auto">
            <a:xfrm>
              <a:off x="5838588" y="3198466"/>
              <a:ext cx="495548" cy="716438"/>
            </a:xfrm>
            <a:prstGeom prst="cube">
              <a:avLst>
                <a:gd name="adj" fmla="val 33883"/>
              </a:avLst>
            </a:prstGeom>
            <a:noFill/>
            <a:ln w="19050">
              <a:solidFill>
                <a:schemeClr val="bg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39" name="テキスト ボックス 38"/>
            <p:cNvSpPr txBox="1"/>
            <p:nvPr/>
          </p:nvSpPr>
          <p:spPr>
            <a:xfrm>
              <a:off x="7919251" y="4259291"/>
              <a:ext cx="1722694" cy="686244"/>
            </a:xfrm>
            <a:prstGeom prst="rect">
              <a:avLst/>
            </a:prstGeom>
            <a:noFill/>
          </p:spPr>
          <p:txBody>
            <a:bodyPr wrap="square" rtlCol="0">
              <a:spAutoFit/>
            </a:bodyPr>
            <a:lstStyle/>
            <a:p>
              <a:pPr fontAlgn="base">
                <a:spcBef>
                  <a:spcPct val="0"/>
                </a:spcBef>
                <a:spcAft>
                  <a:spcPct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高効率</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fontAlgn="base">
                <a:spcBef>
                  <a:spcPct val="0"/>
                </a:spcBef>
                <a:spcAft>
                  <a:spcPct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エアコン</a:t>
              </a:r>
            </a:p>
          </p:txBody>
        </p:sp>
        <p:sp>
          <p:nvSpPr>
            <p:cNvPr id="40" name="テキスト ボックス 39"/>
            <p:cNvSpPr txBox="1"/>
            <p:nvPr/>
          </p:nvSpPr>
          <p:spPr>
            <a:xfrm>
              <a:off x="5751489" y="2475009"/>
              <a:ext cx="1918976" cy="403674"/>
            </a:xfrm>
            <a:prstGeom prst="rect">
              <a:avLst/>
            </a:prstGeom>
            <a:noFill/>
          </p:spPr>
          <p:txBody>
            <a:bodyPr wrap="square" rtlCol="0">
              <a:spAutoFit/>
            </a:bodyPr>
            <a:lstStyle/>
            <a:p>
              <a:pPr fontAlgn="base">
                <a:spcBef>
                  <a:spcPct val="0"/>
                </a:spcBef>
                <a:spcAft>
                  <a:spcPct val="0"/>
                </a:spcAft>
                <a:defRPr/>
              </a:pPr>
              <a:r>
                <a:rPr lang="ja-JP" altLang="en-US" sz="1400" dirty="0">
                  <a:solidFill>
                    <a:prstClr val="black"/>
                  </a:solidFill>
                  <a:latin typeface="メイリオ" pitchFamily="50" charset="-128"/>
                  <a:ea typeface="メイリオ" pitchFamily="50" charset="-128"/>
                  <a:cs typeface="メイリオ" pitchFamily="50" charset="-128"/>
                </a:rPr>
                <a:t>ＬＥＤ照明器具</a:t>
              </a:r>
            </a:p>
          </p:txBody>
        </p:sp>
        <p:sp>
          <p:nvSpPr>
            <p:cNvPr id="41" name="テキスト ボックス 40"/>
            <p:cNvSpPr txBox="1"/>
            <p:nvPr/>
          </p:nvSpPr>
          <p:spPr>
            <a:xfrm>
              <a:off x="6123587" y="3305776"/>
              <a:ext cx="1175656" cy="686244"/>
            </a:xfrm>
            <a:prstGeom prst="rect">
              <a:avLst/>
            </a:prstGeom>
            <a:noFill/>
          </p:spPr>
          <p:txBody>
            <a:bodyPr wrap="square" rtlCol="0">
              <a:spAutoFit/>
            </a:bodyPr>
            <a:lstStyle/>
            <a:p>
              <a:pPr fontAlgn="base">
                <a:spcBef>
                  <a:spcPct val="0"/>
                </a:spcBef>
                <a:spcAft>
                  <a:spcPct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高効率</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fontAlgn="base">
                <a:spcBef>
                  <a:spcPct val="0"/>
                </a:spcBef>
                <a:spcAft>
                  <a:spcPct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給湯器</a:t>
              </a:r>
            </a:p>
          </p:txBody>
        </p:sp>
        <p:sp>
          <p:nvSpPr>
            <p:cNvPr id="42" name="テキスト ボックス 41"/>
            <p:cNvSpPr txBox="1"/>
            <p:nvPr/>
          </p:nvSpPr>
          <p:spPr>
            <a:xfrm>
              <a:off x="5155873" y="4568982"/>
              <a:ext cx="2013306" cy="686244"/>
            </a:xfrm>
            <a:prstGeom prst="rect">
              <a:avLst/>
            </a:prstGeom>
            <a:noFill/>
          </p:spPr>
          <p:txBody>
            <a:bodyPr wrap="square" rtlCol="0">
              <a:spAutoFit/>
            </a:bodyPr>
            <a:lstStyle/>
            <a:p>
              <a:pPr fontAlgn="base">
                <a:spcBef>
                  <a:spcPct val="0"/>
                </a:spcBef>
                <a:spcAft>
                  <a:spcPct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二重ガラス</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fontAlgn="base">
                <a:spcBef>
                  <a:spcPct val="0"/>
                </a:spcBef>
                <a:spcAft>
                  <a:spcPct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・樹脂サッシ窓</a:t>
              </a:r>
            </a:p>
          </p:txBody>
        </p:sp>
        <p:sp>
          <p:nvSpPr>
            <p:cNvPr id="43" name="テキスト ボックス 42"/>
            <p:cNvSpPr txBox="1"/>
            <p:nvPr/>
          </p:nvSpPr>
          <p:spPr>
            <a:xfrm>
              <a:off x="7237668" y="4856446"/>
              <a:ext cx="991556" cy="403674"/>
            </a:xfrm>
            <a:prstGeom prst="rect">
              <a:avLst/>
            </a:prstGeom>
            <a:noFill/>
          </p:spPr>
          <p:txBody>
            <a:bodyPr wrap="square" rtlCol="0">
              <a:spAutoFit/>
            </a:bodyPr>
            <a:lstStyle/>
            <a:p>
              <a:pPr fontAlgn="base">
                <a:spcBef>
                  <a:spcPct val="0"/>
                </a:spcBef>
                <a:spcAft>
                  <a:spcPct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床暖房</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4" name="直線コネクタ 43"/>
            <p:cNvCxnSpPr>
              <a:endCxn id="43" idx="0"/>
            </p:cNvCxnSpPr>
            <p:nvPr/>
          </p:nvCxnSpPr>
          <p:spPr>
            <a:xfrm>
              <a:off x="7237668" y="4281517"/>
              <a:ext cx="495779" cy="5749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5448671" y="3828996"/>
              <a:ext cx="389917" cy="7399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星 4 48"/>
            <p:cNvSpPr/>
            <p:nvPr/>
          </p:nvSpPr>
          <p:spPr bwMode="auto">
            <a:xfrm>
              <a:off x="5527065" y="2416637"/>
              <a:ext cx="185934" cy="261643"/>
            </a:xfrm>
            <a:prstGeom prst="star4">
              <a:avLst>
                <a:gd name="adj" fmla="val 19308"/>
              </a:avLst>
            </a:prstGeom>
            <a:solidFill>
              <a:srgbClr val="FFFF00"/>
            </a:solidFill>
            <a:ln w="19050">
              <a:solidFill>
                <a:schemeClr val="bg2">
                  <a:lumMod val="9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47" name="星 4 49"/>
            <p:cNvSpPr/>
            <p:nvPr/>
          </p:nvSpPr>
          <p:spPr bwMode="auto">
            <a:xfrm>
              <a:off x="8720107" y="3333805"/>
              <a:ext cx="185934" cy="261643"/>
            </a:xfrm>
            <a:prstGeom prst="star4">
              <a:avLst>
                <a:gd name="adj" fmla="val 19308"/>
              </a:avLst>
            </a:prstGeom>
            <a:solidFill>
              <a:srgbClr val="FFFF00"/>
            </a:solidFill>
            <a:ln w="19050">
              <a:solidFill>
                <a:schemeClr val="bg2">
                  <a:lumMod val="9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48" name="星 4 50"/>
            <p:cNvSpPr/>
            <p:nvPr/>
          </p:nvSpPr>
          <p:spPr bwMode="auto">
            <a:xfrm>
              <a:off x="6715067" y="4356925"/>
              <a:ext cx="185934" cy="261643"/>
            </a:xfrm>
            <a:prstGeom prst="star4">
              <a:avLst>
                <a:gd name="adj" fmla="val 19308"/>
              </a:avLst>
            </a:prstGeom>
            <a:solidFill>
              <a:srgbClr val="FFFF00"/>
            </a:solidFill>
            <a:ln w="19050">
              <a:solidFill>
                <a:schemeClr val="bg2">
                  <a:lumMod val="9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49" name="星 4 51"/>
            <p:cNvSpPr/>
            <p:nvPr/>
          </p:nvSpPr>
          <p:spPr bwMode="auto">
            <a:xfrm>
              <a:off x="7380829" y="2755568"/>
              <a:ext cx="185934" cy="261643"/>
            </a:xfrm>
            <a:prstGeom prst="star4">
              <a:avLst>
                <a:gd name="adj" fmla="val 19308"/>
              </a:avLst>
            </a:prstGeom>
            <a:solidFill>
              <a:srgbClr val="FFFF00"/>
            </a:solidFill>
            <a:ln w="19050">
              <a:solidFill>
                <a:schemeClr val="bg2">
                  <a:lumMod val="9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50" name="右矢印 54"/>
            <p:cNvSpPr/>
            <p:nvPr/>
          </p:nvSpPr>
          <p:spPr bwMode="auto">
            <a:xfrm>
              <a:off x="4321572" y="3198466"/>
              <a:ext cx="608109" cy="817378"/>
            </a:xfrm>
            <a:prstGeom prst="rightArrow">
              <a:avLst/>
            </a:prstGeom>
            <a:solidFill>
              <a:srgbClr val="FFFFCC"/>
            </a:solidFill>
            <a:ln w="19050">
              <a:solidFill>
                <a:srgbClr val="FF7C8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51" name="角丸四角形 55"/>
            <p:cNvSpPr/>
            <p:nvPr/>
          </p:nvSpPr>
          <p:spPr bwMode="auto">
            <a:xfrm>
              <a:off x="252906" y="1662545"/>
              <a:ext cx="3974710" cy="3501678"/>
            </a:xfrm>
            <a:prstGeom prst="roundRect">
              <a:avLst>
                <a:gd name="adj" fmla="val 10127"/>
              </a:avLst>
            </a:prstGeom>
            <a:noFill/>
            <a:ln w="190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52" name="角丸四角形 56"/>
            <p:cNvSpPr/>
            <p:nvPr/>
          </p:nvSpPr>
          <p:spPr bwMode="auto">
            <a:xfrm>
              <a:off x="4989056" y="1660569"/>
              <a:ext cx="3974710" cy="3503653"/>
            </a:xfrm>
            <a:prstGeom prst="roundRect">
              <a:avLst>
                <a:gd name="adj" fmla="val 10127"/>
              </a:avLst>
            </a:prstGeom>
            <a:noFill/>
            <a:ln w="190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90000" rIns="0" rtlCol="0" anchor="ctr"/>
            <a:lstStyle/>
            <a:p>
              <a:pPr algn="ctr" defTabSz="914216">
                <a:defRPr/>
              </a:pPr>
              <a:endParaRPr lang="ja-JP" altLang="en-US" sz="1600" dirty="0">
                <a:solidFill>
                  <a:prstClr val="black"/>
                </a:solidFill>
                <a:latin typeface="メイリオ" pitchFamily="50" charset="-128"/>
                <a:ea typeface="メイリオ" pitchFamily="50" charset="-128"/>
                <a:cs typeface="メイリオ" pitchFamily="50" charset="-128"/>
              </a:endParaRPr>
            </a:p>
          </p:txBody>
        </p:sp>
        <p:sp>
          <p:nvSpPr>
            <p:cNvPr id="53" name="テキスト ボックス 52"/>
            <p:cNvSpPr txBox="1"/>
            <p:nvPr/>
          </p:nvSpPr>
          <p:spPr>
            <a:xfrm>
              <a:off x="252906" y="1633608"/>
              <a:ext cx="3974777" cy="524776"/>
            </a:xfrm>
            <a:prstGeom prst="rect">
              <a:avLst/>
            </a:prstGeom>
            <a:solidFill>
              <a:schemeClr val="bg1"/>
            </a:solidFill>
            <a:ln>
              <a:solidFill>
                <a:schemeClr val="bg2">
                  <a:lumMod val="5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fontAlgn="base">
                <a:spcBef>
                  <a:spcPct val="0"/>
                </a:spcBef>
                <a:spcAft>
                  <a:spcPct val="0"/>
                </a:spcAft>
                <a:defRPr/>
              </a:pPr>
              <a:r>
                <a:rPr lang="ja-JP" altLang="en-US" sz="2000" dirty="0">
                  <a:solidFill>
                    <a:prstClr val="black"/>
                  </a:solidFill>
                  <a:latin typeface="メイリオ" pitchFamily="50" charset="-128"/>
                  <a:ea typeface="メイリオ" pitchFamily="50" charset="-128"/>
                  <a:cs typeface="メイリオ" pitchFamily="50" charset="-128"/>
                </a:rPr>
                <a:t>基準一次エネルギー消費量</a:t>
              </a:r>
            </a:p>
          </p:txBody>
        </p:sp>
        <p:sp>
          <p:nvSpPr>
            <p:cNvPr id="54" name="テキスト ボックス 53"/>
            <p:cNvSpPr txBox="1"/>
            <p:nvPr/>
          </p:nvSpPr>
          <p:spPr>
            <a:xfrm>
              <a:off x="4989056" y="1605670"/>
              <a:ext cx="3974709" cy="524776"/>
            </a:xfrm>
            <a:prstGeom prst="rect">
              <a:avLst/>
            </a:prstGeom>
            <a:solidFill>
              <a:schemeClr val="bg1"/>
            </a:solidFill>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fontAlgn="base">
                <a:spcBef>
                  <a:spcPct val="0"/>
                </a:spcBef>
                <a:spcAft>
                  <a:spcPct val="0"/>
                </a:spcAft>
                <a:defRPr/>
              </a:pPr>
              <a:r>
                <a:rPr lang="ja-JP" altLang="en-US" sz="2000" dirty="0">
                  <a:solidFill>
                    <a:prstClr val="black"/>
                  </a:solidFill>
                  <a:latin typeface="メイリオ" pitchFamily="50" charset="-128"/>
                  <a:ea typeface="メイリオ" pitchFamily="50" charset="-128"/>
                  <a:cs typeface="メイリオ" pitchFamily="50" charset="-128"/>
                </a:rPr>
                <a:t>設計一次エネルギー消費量</a:t>
              </a:r>
            </a:p>
          </p:txBody>
        </p:sp>
      </p:grpSp>
      <p:sp>
        <p:nvSpPr>
          <p:cNvPr id="55" name="テキスト ボックス 54"/>
          <p:cNvSpPr txBox="1"/>
          <p:nvPr/>
        </p:nvSpPr>
        <p:spPr>
          <a:xfrm>
            <a:off x="886116" y="3274840"/>
            <a:ext cx="8263801" cy="923330"/>
          </a:xfrm>
          <a:prstGeom prst="rect">
            <a:avLst/>
          </a:prstGeom>
          <a:noFill/>
        </p:spPr>
        <p:txBody>
          <a:bodyPr wrap="none" rtlCol="0">
            <a:spAutoFit/>
          </a:bodyPr>
          <a:lstStyle/>
          <a:p>
            <a:pPr fontAlgn="base">
              <a:spcBef>
                <a:spcPct val="0"/>
              </a:spcBef>
              <a:spcAft>
                <a:spcPct val="0"/>
              </a:spcAft>
              <a:defRPr/>
            </a:pPr>
            <a:r>
              <a:rPr lang="ja-JP" altLang="en-US" b="1" u="sng" dirty="0">
                <a:solidFill>
                  <a:srgbClr val="FF0000"/>
                </a:solidFill>
                <a:latin typeface="メイリオ" pitchFamily="50" charset="-128"/>
                <a:ea typeface="メイリオ" pitchFamily="50" charset="-128"/>
                <a:cs typeface="メイリオ" pitchFamily="50" charset="-128"/>
              </a:rPr>
              <a:t>今回の事業では、①を満たした上で、②について省エネ基準で定める基準値を</a:t>
            </a:r>
            <a:endParaRPr lang="en-US" altLang="ja-JP" b="1" u="sng" dirty="0">
              <a:solidFill>
                <a:srgbClr val="FF0000"/>
              </a:solidFill>
              <a:latin typeface="メイリオ" pitchFamily="50" charset="-128"/>
              <a:ea typeface="メイリオ" pitchFamily="50" charset="-128"/>
              <a:cs typeface="メイリオ" pitchFamily="50" charset="-128"/>
            </a:endParaRPr>
          </a:p>
          <a:p>
            <a:pPr fontAlgn="base">
              <a:spcBef>
                <a:spcPct val="0"/>
              </a:spcBef>
              <a:spcAft>
                <a:spcPct val="0"/>
              </a:spcAft>
              <a:defRPr/>
            </a:pPr>
            <a:r>
              <a:rPr lang="en-US" altLang="ja-JP" b="1" u="sng" dirty="0">
                <a:solidFill>
                  <a:srgbClr val="FF0000"/>
                </a:solidFill>
                <a:latin typeface="メイリオ" pitchFamily="50" charset="-128"/>
                <a:ea typeface="メイリオ" pitchFamily="50" charset="-128"/>
                <a:cs typeface="メイリオ" pitchFamily="50" charset="-128"/>
              </a:rPr>
              <a:t>10</a:t>
            </a:r>
            <a:r>
              <a:rPr lang="ja-JP" altLang="en-US" b="1" u="sng" dirty="0">
                <a:solidFill>
                  <a:srgbClr val="FF0000"/>
                </a:solidFill>
                <a:latin typeface="メイリオ" pitchFamily="50" charset="-128"/>
                <a:ea typeface="メイリオ" pitchFamily="50" charset="-128"/>
                <a:cs typeface="メイリオ" pitchFamily="50" charset="-128"/>
              </a:rPr>
              <a:t>～</a:t>
            </a:r>
            <a:r>
              <a:rPr lang="en-US" altLang="ja-JP" b="1" u="sng" dirty="0">
                <a:solidFill>
                  <a:srgbClr val="FF0000"/>
                </a:solidFill>
                <a:latin typeface="メイリオ" pitchFamily="50" charset="-128"/>
                <a:ea typeface="メイリオ" pitchFamily="50" charset="-128"/>
                <a:cs typeface="メイリオ" pitchFamily="50" charset="-128"/>
              </a:rPr>
              <a:t>20</a:t>
            </a:r>
            <a:r>
              <a:rPr lang="ja-JP" altLang="en-US" b="1" u="sng" dirty="0">
                <a:solidFill>
                  <a:srgbClr val="FF0000"/>
                </a:solidFill>
                <a:latin typeface="メイリオ" pitchFamily="50" charset="-128"/>
                <a:ea typeface="メイリオ" pitchFamily="50" charset="-128"/>
                <a:cs typeface="メイリオ" pitchFamily="50" charset="-128"/>
              </a:rPr>
              <a:t>％以上下回る住宅が、補助の対象となる。</a:t>
            </a:r>
            <a:r>
              <a:rPr lang="en-US" altLang="ja-JP" b="1" u="sng" dirty="0">
                <a:solidFill>
                  <a:srgbClr val="FF0000"/>
                </a:solidFill>
                <a:latin typeface="メイリオ" pitchFamily="50" charset="-128"/>
                <a:ea typeface="メイリオ" pitchFamily="50" charset="-128"/>
                <a:cs typeface="メイリオ" pitchFamily="50" charset="-128"/>
              </a:rPr>
              <a:t>(</a:t>
            </a:r>
            <a:r>
              <a:rPr lang="ja-JP" altLang="en-US" b="1" u="sng" dirty="0">
                <a:solidFill>
                  <a:srgbClr val="FF0000"/>
                </a:solidFill>
                <a:latin typeface="メイリオ" pitchFamily="50" charset="-128"/>
                <a:ea typeface="メイリオ" pitchFamily="50" charset="-128"/>
                <a:cs typeface="メイリオ" pitchFamily="50" charset="-128"/>
              </a:rPr>
              <a:t>改修の場合は②のみ要件</a:t>
            </a:r>
            <a:r>
              <a:rPr lang="en-US" altLang="ja-JP" b="1" u="sng" dirty="0">
                <a:solidFill>
                  <a:srgbClr val="FF0000"/>
                </a:solidFill>
                <a:latin typeface="メイリオ" pitchFamily="50" charset="-128"/>
                <a:ea typeface="メイリオ" pitchFamily="50" charset="-128"/>
                <a:cs typeface="メイリオ" pitchFamily="50" charset="-128"/>
              </a:rPr>
              <a:t>)</a:t>
            </a:r>
          </a:p>
          <a:p>
            <a:pPr fontAlgn="base">
              <a:spcBef>
                <a:spcPct val="0"/>
              </a:spcBef>
              <a:spcAft>
                <a:spcPct val="0"/>
              </a:spcAft>
              <a:defRPr/>
            </a:pPr>
            <a:endParaRPr lang="ja-JP" altLang="en-US" b="1" u="sng" dirty="0">
              <a:solidFill>
                <a:srgbClr val="FF0000"/>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604220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a:spLocks noGrp="1"/>
          </p:cNvSpPr>
          <p:nvPr>
            <p:ph type="title"/>
          </p:nvPr>
        </p:nvSpPr>
        <p:spPr>
          <a:xfrm>
            <a:off x="420241" y="12279"/>
            <a:ext cx="8912543" cy="627904"/>
          </a:xfrm>
        </p:spPr>
        <p:txBody>
          <a:bodyPr>
            <a:normAutofit/>
          </a:bodyPr>
          <a:lstStyle/>
          <a:p>
            <a:r>
              <a:rPr lang="zh-TW" altLang="en-US" sz="3200" b="1" u="sng" dirty="0">
                <a:latin typeface="メイリオ" panose="020B0604030504040204" pitchFamily="50" charset="-128"/>
                <a:ea typeface="メイリオ" panose="020B0604030504040204" pitchFamily="50" charset="-128"/>
              </a:rPr>
              <a:t>補助</a:t>
            </a:r>
            <a:r>
              <a:rPr lang="ja-JP" altLang="en-US" sz="3200" b="1" u="sng" dirty="0">
                <a:latin typeface="メイリオ" panose="020B0604030504040204" pitchFamily="50" charset="-128"/>
                <a:ea typeface="メイリオ" panose="020B0604030504040204" pitchFamily="50" charset="-128"/>
              </a:rPr>
              <a:t>金の使い道と補助度合い</a:t>
            </a:r>
          </a:p>
        </p:txBody>
      </p:sp>
      <p:sp>
        <p:nvSpPr>
          <p:cNvPr id="6" name="スライド番号プレースホルダー"/>
          <p:cNvSpPr>
            <a:spLocks noGrp="1"/>
          </p:cNvSpPr>
          <p:nvPr>
            <p:ph type="sldNum" sz="quarter" idx="12"/>
          </p:nvPr>
        </p:nvSpPr>
        <p:spPr>
          <a:xfrm>
            <a:off x="9221188"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101102" y="640184"/>
            <a:ext cx="9750086" cy="5978560"/>
          </a:xfrm>
          <a:prstGeom prst="rect">
            <a:avLst/>
          </a:prstGeom>
        </p:spPr>
        <p:txBody>
          <a:bodyPr wrap="square">
            <a:spAutoFit/>
          </a:bodyPr>
          <a:lstStyle/>
          <a:p>
            <a:pPr marR="68909">
              <a:lnSpc>
                <a:spcPts val="1700"/>
              </a:lnSpc>
              <a:defRPr/>
            </a:pPr>
            <a:r>
              <a:rPr kumimoji="0" lang="ja-JP" altLang="en-US" sz="16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○開口部 </a:t>
            </a:r>
          </a:p>
          <a:p>
            <a:pPr marR="51589">
              <a:lnSpc>
                <a:spcPts val="1700"/>
              </a:lnSpc>
              <a:defRPr/>
            </a:pPr>
            <a:r>
              <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窓・ドア </a:t>
            </a:r>
            <a:r>
              <a:rPr kumimoji="0" lang="en-US" altLang="ja-JP"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窓の大きさ（面積）は</a:t>
            </a:r>
            <a:r>
              <a:rPr kumimoji="0" lang="en-US" altLang="ja-JP"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0.2m2</a:t>
            </a:r>
            <a:r>
              <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以上、 ドアの大きさ（面積）は、</a:t>
            </a:r>
            <a:r>
              <a:rPr kumimoji="0" lang="en-US" altLang="ja-JP"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1.0m2</a:t>
            </a:r>
            <a:r>
              <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以上に限る。 </a:t>
            </a:r>
          </a:p>
          <a:p>
            <a:pPr>
              <a:lnSpc>
                <a:spcPts val="1700"/>
              </a:lnSpc>
              <a:defRPr/>
            </a:pPr>
            <a:endParaRPr kumimoji="0" lang="en-US" altLang="ja-JP" sz="9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6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○暖冷房設備 </a:t>
            </a:r>
            <a:r>
              <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ルームエアコン、温水式パネルラジエーター、温水式床暖房、</a:t>
            </a:r>
            <a:endParaRPr kumimoji="0" lang="en-US" altLang="ja-JP"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ヒートポンプ式セントラル空調システム </a:t>
            </a:r>
            <a:endParaRPr kumimoji="0" lang="en-US" altLang="ja-JP"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endParaRPr kumimoji="0" lang="ja-JP" altLang="en-US" sz="9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6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○換気設備 </a:t>
            </a:r>
            <a:r>
              <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ダクト式換気設備、壁付けファン（給気型パイプ用ファン又は排気型パイプ用ファン） </a:t>
            </a:r>
            <a:endParaRPr kumimoji="0" lang="en-US" altLang="ja-JP"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endPar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○給湯設備 </a:t>
            </a: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ガス瞬間式給湯器（潜熱回収型）、石油瞬間式給湯器（潜熱回収型）、ガスエンジン給湯器、電気温水器（ヒートポンプ式）、 ヒートポンプ・ガス瞬間式併用型給湯機 </a:t>
            </a:r>
          </a:p>
          <a:p>
            <a:pPr>
              <a:lnSpc>
                <a:spcPts val="1700"/>
              </a:lnSpc>
              <a:defRPr/>
            </a:pPr>
            <a:endPar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○照明設備 </a:t>
            </a: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：ＬＥＤ照明器具 </a:t>
            </a:r>
          </a:p>
          <a:p>
            <a:pPr>
              <a:lnSpc>
                <a:spcPts val="1700"/>
              </a:lnSpc>
              <a:defRPr/>
            </a:pPr>
            <a:endPar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○太陽光発電システム </a:t>
            </a:r>
          </a:p>
          <a:p>
            <a:pPr>
              <a:lnSpc>
                <a:spcPts val="1700"/>
              </a:lnSpc>
              <a:defRPr/>
            </a:pPr>
            <a:r>
              <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※FIT</a:t>
            </a: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制度において買取の対象となる太陽光発電設備等、売電を行う太陽光発電設備は補助対象外。 </a:t>
            </a:r>
          </a:p>
          <a:p>
            <a:pPr>
              <a:lnSpc>
                <a:spcPts val="1700"/>
              </a:lnSpc>
              <a:defRPr/>
            </a:pPr>
            <a:endPar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○蓄電池 </a:t>
            </a:r>
            <a:r>
              <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太陽光発電システム等と一体的に構成され用いられる機器であること。 </a:t>
            </a:r>
            <a:endParaRPr kumimoji="0" lang="en-US" altLang="ja-JP"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endPar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○太陽熱利用システム </a:t>
            </a:r>
          </a:p>
          <a:p>
            <a:pPr>
              <a:lnSpc>
                <a:spcPts val="1700"/>
              </a:lnSpc>
              <a:defRPr/>
            </a:pPr>
            <a:endPar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○コージェネレーションシステム </a:t>
            </a:r>
          </a:p>
          <a:p>
            <a:pPr>
              <a:lnSpc>
                <a:spcPts val="1700"/>
              </a:lnSpc>
              <a:defRPr/>
            </a:pPr>
            <a:endParaRPr kumimoji="0"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○その他の省エネ設備・機器 </a:t>
            </a:r>
            <a:r>
              <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省エネ率算定において省エネに資する設備等</a:t>
            </a:r>
            <a:endPar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手元止水機能付きの水栓等</a:t>
            </a:r>
            <a:r>
              <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a:lnSpc>
                <a:spcPts val="1700"/>
              </a:lnSpc>
              <a:defRPr/>
            </a:pPr>
            <a:endPar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BELS</a:t>
            </a: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評価・表示費用 </a:t>
            </a: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評価費用、表示用プレート代・シール代等 </a:t>
            </a:r>
          </a:p>
        </p:txBody>
      </p:sp>
      <p:sp>
        <p:nvSpPr>
          <p:cNvPr id="5" name="テキスト ボックス 4"/>
          <p:cNvSpPr txBox="1"/>
          <p:nvPr/>
        </p:nvSpPr>
        <p:spPr>
          <a:xfrm>
            <a:off x="6128760" y="459066"/>
            <a:ext cx="3775663" cy="461665"/>
          </a:xfrm>
          <a:prstGeom prst="rect">
            <a:avLst/>
          </a:prstGeom>
          <a:noFill/>
        </p:spPr>
        <p:txBody>
          <a:bodyPr wrap="square" rtlCol="0">
            <a:spAutoFit/>
          </a:bodyPr>
          <a:lstStyle/>
          <a:p>
            <a:pPr algn="ctr" defTabSz="457189">
              <a:defRPr/>
            </a:pPr>
            <a:r>
              <a:rPr kumimoji="0" lang="en-US" altLang="ja-JP" sz="2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2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2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kumimoji="0" lang="ja-JP" altLang="en-US" sz="2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年度の情報です</a:t>
            </a:r>
          </a:p>
        </p:txBody>
      </p:sp>
    </p:spTree>
    <p:extLst>
      <p:ext uri="{BB962C8B-B14F-4D97-AF65-F5344CB8AC3E}">
        <p14:creationId xmlns:p14="http://schemas.microsoft.com/office/powerpoint/2010/main" val="3781689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973" y="1104"/>
            <a:ext cx="9198201" cy="6762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スライド番号プレースホルダー"/>
          <p:cNvSpPr>
            <a:spLocks noGrp="1"/>
          </p:cNvSpPr>
          <p:nvPr>
            <p:ph type="sldNum" sz="quarter" idx="12"/>
          </p:nvPr>
        </p:nvSpPr>
        <p:spPr>
          <a:xfrm>
            <a:off x="9221188" y="6523200"/>
            <a:ext cx="630000" cy="370800"/>
          </a:xfrm>
        </p:spPr>
        <p:txBody>
          <a:bodyPr/>
          <a:lstStyle/>
          <a:p>
            <a:pPr algn="ctr">
              <a:defRPr/>
            </a:pP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４</a:t>
            </a:r>
          </a:p>
        </p:txBody>
      </p:sp>
    </p:spTree>
    <p:extLst>
      <p:ext uri="{BB962C8B-B14F-4D97-AF65-F5344CB8AC3E}">
        <p14:creationId xmlns:p14="http://schemas.microsoft.com/office/powerpoint/2010/main" val="26975901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316</Words>
  <Application>Microsoft Office PowerPoint</Application>
  <PresentationFormat>A4 210 x 297 mm</PresentationFormat>
  <Paragraphs>97</Paragraphs>
  <Slides>4</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メイリオ</vt:lpstr>
      <vt:lpstr>游ゴシック</vt:lpstr>
      <vt:lpstr>游ゴシック Light</vt:lpstr>
      <vt:lpstr>Arial</vt:lpstr>
      <vt:lpstr>Calibri</vt:lpstr>
      <vt:lpstr>Calibri Light</vt:lpstr>
      <vt:lpstr>Cambria</vt:lpstr>
      <vt:lpstr>Wingdings</vt:lpstr>
      <vt:lpstr>Office テーマ</vt:lpstr>
      <vt:lpstr>PowerPoint プレゼンテーション</vt:lpstr>
      <vt:lpstr>補助の基準となる「省エネ基準」の概要</vt:lpstr>
      <vt:lpstr>補助金の使い道と補助度合い</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3</cp:revision>
  <dcterms:created xsi:type="dcterms:W3CDTF">2018-04-13T06:21:36Z</dcterms:created>
  <dcterms:modified xsi:type="dcterms:W3CDTF">2018-05-15T07:05:14Z</dcterms:modified>
</cp:coreProperties>
</file>