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1"/>
  </p:notesMasterIdLst>
  <p:sldIdLst>
    <p:sldId id="655" r:id="rId17"/>
    <p:sldId id="656" r:id="rId18"/>
    <p:sldId id="657" r:id="rId19"/>
    <p:sldId id="658" r:id="rId20"/>
  </p:sldIdLst>
  <p:sldSz cx="9902825" cy="6858000"/>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6" pos="6158">
          <p15:clr>
            <a:srgbClr val="A4A3A4"/>
          </p15:clr>
        </p15:guide>
        <p15:guide id="7" pos="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D9F1"/>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3110" autoAdjust="0"/>
  </p:normalViewPr>
  <p:slideViewPr>
    <p:cSldViewPr>
      <p:cViewPr varScale="1">
        <p:scale>
          <a:sx n="67" d="100"/>
          <a:sy n="67" d="100"/>
        </p:scale>
        <p:origin x="1404" y="66"/>
      </p:cViewPr>
      <p:guideLst>
        <p:guide orient="horz" pos="4247"/>
        <p:guide pos="3119"/>
        <p:guide orient="horz"/>
        <p:guide orient="horz" pos="300"/>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6041"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3"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253FA7-E27B-419A-9764-AFDB3D0648D7}" type="slidenum">
              <a:rPr kumimoji="1" lang="ja-JP" altLang="en-US" smtClean="0"/>
              <a:pPr/>
              <a:t>1</a:t>
            </a:fld>
            <a:endParaRPr kumimoji="1" lang="ja-JP" altLang="en-US"/>
          </a:p>
        </p:txBody>
      </p:sp>
    </p:spTree>
    <p:extLst>
      <p:ext uri="{BB962C8B-B14F-4D97-AF65-F5344CB8AC3E}">
        <p14:creationId xmlns:p14="http://schemas.microsoft.com/office/powerpoint/2010/main" val="80470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41325" y="804863"/>
            <a:ext cx="5805488"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713DB-C849-48CA-B896-D964230A8206}" type="slidenum">
              <a:rPr kumimoji="1" lang="ja-JP" altLang="en-US"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srgbClr val="000000"/>
              </a:solidFill>
              <a:effectLst/>
              <a:uLnTx/>
              <a:uFillTx/>
              <a:latin typeface="Cambria" panose="02040503050406030204" pitchFamily="18" charset="0"/>
              <a:ea typeface="メイリオ" panose="020B0604030504040204" pitchFamily="50" charset="-128"/>
              <a:cs typeface="+mn-cs"/>
            </a:endParaRPr>
          </a:p>
        </p:txBody>
      </p:sp>
    </p:spTree>
    <p:extLst>
      <p:ext uri="{BB962C8B-B14F-4D97-AF65-F5344CB8AC3E}">
        <p14:creationId xmlns:p14="http://schemas.microsoft.com/office/powerpoint/2010/main" val="39806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253FA7-E27B-419A-9764-AFDB3D0648D7}" type="slidenum">
              <a:rPr kumimoji="1" lang="ja-JP" altLang="en-US" smtClean="0"/>
              <a:pPr/>
              <a:t>3</a:t>
            </a:fld>
            <a:endParaRPr kumimoji="1" lang="ja-JP" altLang="en-US"/>
          </a:p>
        </p:txBody>
      </p:sp>
    </p:spTree>
    <p:extLst>
      <p:ext uri="{BB962C8B-B14F-4D97-AF65-F5344CB8AC3E}">
        <p14:creationId xmlns:p14="http://schemas.microsoft.com/office/powerpoint/2010/main" val="23960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41325" y="804863"/>
            <a:ext cx="5805488"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713DB-C849-48CA-B896-D964230A8206}" type="slidenum">
              <a:rPr kumimoji="1" lang="ja-JP" altLang="en-US"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srgbClr val="000000"/>
              </a:solidFill>
              <a:effectLst/>
              <a:uLnTx/>
              <a:uFillTx/>
              <a:latin typeface="Cambria" panose="02040503050406030204" pitchFamily="18" charset="0"/>
              <a:ea typeface="メイリオ" panose="020B0604030504040204" pitchFamily="50" charset="-128"/>
              <a:cs typeface="+mn-cs"/>
            </a:endParaRPr>
          </a:p>
        </p:txBody>
      </p:sp>
    </p:spTree>
    <p:extLst>
      <p:ext uri="{BB962C8B-B14F-4D97-AF65-F5344CB8AC3E}">
        <p14:creationId xmlns:p14="http://schemas.microsoft.com/office/powerpoint/2010/main" val="175972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E29970-1AE8-4BA5-8072-83A09D011B3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B691D5-558E-4AFD-8A75-A6F460C0030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E05455-8163-487D-B07F-ECE42F82414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328D56-32F7-45F7-A161-B1709D6710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8CA8F20-2255-48BD-8B7B-B8142A4B47D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57799B8-8F96-45FE-BDC4-FAA71258360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D69ED7F-0A02-4F8B-B87D-E2BD42E5F13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4E63F6D-F8CD-4465-AEFD-5FD3ACEE7EEE}"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A0D6A943-B62C-404D-AD51-E43659EE0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4F7690-54A9-4A9B-B984-5D05DFA568D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6AFDD9-3A98-4C7A-8177-CBE72D364CC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BB35CF-309E-4FF9-ADF9-72C067D8E70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F835A37-947B-4DD9-B271-F564B4EDDD8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D07B9-8999-4727-9F0B-96C9A48DCCC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71DE76-8C1E-479D-8E05-70D1B48266A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E4386B-05CB-422B-A0C2-0168F7D6B723}"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F72BAB-8FDE-4A64-8E7F-92EEEF9A11EE}"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23BB96F-B1BB-410E-AE64-A7A114AAFD9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8FF66FB-5E09-422C-80C3-7FC9683B16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36058E-0B99-4279-9BDE-B06E814F55D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F736BF-EA96-4DD0-8147-C21A787383F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F1ECF73-8F0C-411B-9650-B66B540047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F56267-4D75-48E9-93C8-D8E3ECF3598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130F8294-C20A-4E22-B0B7-389425EE3BE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78FE3BCD-A210-4952-A9C2-4E4E63F2D78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F892423-AA89-4326-AA0F-27E1F653BA7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E6F48E6-F6EE-4198-8E1E-7EFCD792631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C430B20-29B7-465D-8F8A-B15222094C0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BD990B1-FDE8-48BE-B35D-361D8E48D53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1814156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9C6BF3B-42CC-4FCD-BBB6-B1693AE7175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4001867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ADC8C01-DA01-494A-A125-70C1BDAC05F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40949364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F362A8BF-4F94-4722-A5C7-83D7772C963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55547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DFD20A12-1709-489B-9296-A211117A7948}"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227388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52CDB3D-5476-4155-A8F8-EDCC0A587CD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2428152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25F9757-DEC5-4A12-9C26-7E90AD73E6E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5760182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0D484C-62A3-474F-A301-81037FA8F4E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3930673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D5F255CA-D152-4B31-ACA2-80B035BBFC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4137941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B7D8D07F-74F0-4E2B-BBD4-1658EB0DA7C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62149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3C38AF-69AB-49B2-B020-A20AFC3F4ED2}"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F5B1408C-24BA-4B9B-BBD0-26E1A4B7D4C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7703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876517-48D8-4C1C-9188-CE91E76258DC}"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ABC89AC-3320-42E8-80FA-4130F1290F14}"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hf hdr="0" ftr="0" dt="0"/>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44D2271-E799-4D5C-BEAE-7E64F284CFC2}"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7B03393-7206-4D2C-AB64-C320C989074B}" type="slidenum">
              <a:rPr kumimoji="1" lang="ja-JP" altLang="en-US" smtClean="0"/>
              <a:t>‹#›</a:t>
            </a:fld>
            <a:endParaRPr kumimoji="1" lang="ja-JP" altLang="en-US"/>
          </a:p>
        </p:txBody>
      </p:sp>
    </p:spTree>
    <p:extLst>
      <p:ext uri="{BB962C8B-B14F-4D97-AF65-F5344CB8AC3E}">
        <p14:creationId xmlns:p14="http://schemas.microsoft.com/office/powerpoint/2010/main" val="1415157043"/>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9EACEF-8D65-4F6C-9C11-D3FB54273893}"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E5BF255-A6A2-4B62-A59F-8B092ED2EE96}"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704308" y="49013"/>
            <a:ext cx="4184361" cy="461358"/>
          </a:xfrm>
        </p:spPr>
        <p:txBody>
          <a:bodyPr vert="horz" wrap="none" lIns="91382" tIns="45690" rIns="91382" bIns="45690" numCol="1" rtlCol="0" anchor="ctr" anchorCtr="0" compatLnSpc="1">
            <a:prstTxWarp prst="textNoShape">
              <a:avLst/>
            </a:prstTxWarp>
            <a:spAutoFit/>
          </a:bodyPr>
          <a:lstStyle/>
          <a:p>
            <a:pPr defTabSz="913824">
              <a:tabLst>
                <a:tab pos="539575" algn="l"/>
              </a:tabLst>
            </a:pPr>
            <a:r>
              <a:rPr lang="ja-JP" altLang="ja-JP" sz="2399" b="1" dirty="0">
                <a:latin typeface="メイリオ" panose="020B0604030504040204" pitchFamily="50" charset="-128"/>
                <a:ea typeface="メイリオ" panose="020B0604030504040204" pitchFamily="50" charset="-128"/>
              </a:rPr>
              <a:t>我が国の再エネポテンシャル</a:t>
            </a:r>
            <a:endParaRPr lang="ja-JP" altLang="en-US" sz="2399" b="1"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8615" y="6596075"/>
            <a:ext cx="8641260" cy="253963"/>
          </a:xfrm>
          <a:prstGeom prst="rect">
            <a:avLst/>
          </a:prstGeom>
        </p:spPr>
        <p:txBody>
          <a:bodyPr wrap="square">
            <a:spAutoFit/>
          </a:bodyPr>
          <a:lstStyle/>
          <a:p>
            <a:pPr defTabSz="913824">
              <a:defRPr/>
            </a:pPr>
            <a:r>
              <a:rPr lang="ja-JP" altLang="en-US" sz="1051" dirty="0">
                <a:latin typeface="メイリオ" panose="020B0604030504040204" pitchFamily="50" charset="-128"/>
                <a:ea typeface="メイリオ" panose="020B0604030504040204" pitchFamily="50" charset="-128"/>
                <a:cs typeface="メイリオ" panose="020B0604030504040204" pitchFamily="50" charset="-128"/>
              </a:rPr>
              <a:t>報告書名：環境省再生可能エネルギー導入ポテンシャル調査報告書</a:t>
            </a:r>
            <a:r>
              <a:rPr lang="en-US" altLang="ja-JP" sz="105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1" dirty="0">
                <a:latin typeface="メイリオ" panose="020B0604030504040204" pitchFamily="50" charset="-128"/>
                <a:ea typeface="メイリオ" panose="020B0604030504040204" pitchFamily="50" charset="-128"/>
                <a:cs typeface="メイリオ" panose="020B0604030504040204" pitchFamily="50" charset="-128"/>
              </a:rPr>
              <a:t>環境省再生可能エネルギーゾーニング基礎調査報告書</a:t>
            </a:r>
            <a:endParaRPr lang="en-US" altLang="ja-JP" sz="105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10408" y="2130509"/>
            <a:ext cx="8762830" cy="4321858"/>
          </a:xfrm>
          <a:prstGeom prst="rect">
            <a:avLst/>
          </a:prstGeom>
        </p:spPr>
      </p:pic>
      <p:sp>
        <p:nvSpPr>
          <p:cNvPr id="8" name="正方形/長方形 7"/>
          <p:cNvSpPr/>
          <p:nvPr/>
        </p:nvSpPr>
        <p:spPr>
          <a:xfrm>
            <a:off x="8982897" y="5372599"/>
            <a:ext cx="1007466" cy="276910"/>
          </a:xfrm>
          <a:prstGeom prst="rect">
            <a:avLst/>
          </a:prstGeom>
        </p:spPr>
        <p:txBody>
          <a:bodyPr wrap="square">
            <a:spAutoFit/>
          </a:bodyPr>
          <a:lstStyle/>
          <a:p>
            <a:pPr defTabSz="913824">
              <a:defRPr/>
            </a:pP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kW</a:t>
            </a: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321826" y="973971"/>
            <a:ext cx="9427001" cy="1015337"/>
          </a:xfrm>
          <a:prstGeom prst="rect">
            <a:avLst/>
          </a:prstGeom>
          <a:ln w="28575">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ja-JP" sz="1999" kern="100" dirty="0">
                <a:latin typeface="メイリオ" panose="020B0604030504040204" pitchFamily="50" charset="-128"/>
                <a:ea typeface="メイリオ" panose="020B0604030504040204" pitchFamily="50" charset="-128"/>
                <a:cs typeface="メイリオ" panose="020B0604030504040204" pitchFamily="50" charset="-128"/>
              </a:rPr>
              <a:t>再エネのポテンシャル（導入可能性）について、各種統計情報をもとに地域別・種類別に整理し、地方公共団体や事業者が、地域における再エネの導入に向けた見通しや計画を立案する際などに活用可能な形でわかりやすく情報を提供します。</a:t>
            </a:r>
            <a:endParaRPr lang="ja-JP" altLang="en-US" sz="1999"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事業番号"/>
          <p:cNvSpPr/>
          <p:nvPr/>
        </p:nvSpPr>
        <p:spPr>
          <a:xfrm>
            <a:off x="848272" y="453537"/>
            <a:ext cx="1825539" cy="3365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6"/>
          <p:cNvSpPr>
            <a:spLocks noChangeArrowheads="1"/>
          </p:cNvSpPr>
          <p:nvPr/>
        </p:nvSpPr>
        <p:spPr bwMode="auto">
          <a:xfrm>
            <a:off x="5035318" y="527832"/>
            <a:ext cx="5376900" cy="89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2399"/>
              </a:lnSpc>
              <a:spcBef>
                <a:spcPct val="0"/>
              </a:spcBef>
              <a:buNone/>
              <a:defRPr/>
            </a:pP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地球局事業室技術</a:t>
            </a:r>
            <a:r>
              <a:rPr lang="en-US" altLang="zh-TW"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03-5521-8339</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zh-TW"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2399"/>
              </a:lnSpc>
              <a:spcBef>
                <a:spcPct val="0"/>
              </a:spcBef>
              <a:buNone/>
            </a:pPr>
            <a:r>
              <a:rPr lang="ja-JP" altLang="en-US" sz="17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7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809" eaLnBrk="1" hangingPunct="1">
              <a:spcBef>
                <a:spcPct val="0"/>
              </a:spcBef>
              <a:spcAft>
                <a:spcPts val="277"/>
              </a:spcAft>
              <a:buClr>
                <a:srgbClr val="6F6F6F"/>
              </a:buClr>
              <a:buNone/>
              <a:defRPr/>
            </a:pP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ページ番号"/>
          <p:cNvSpPr txBox="1">
            <a:spLocks/>
          </p:cNvSpPr>
          <p:nvPr/>
        </p:nvSpPr>
        <p:spPr>
          <a:xfrm>
            <a:off x="9270507" y="6452367"/>
            <a:ext cx="629798" cy="370681"/>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799"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66" y="45712"/>
            <a:ext cx="648924" cy="43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8674069" y="104235"/>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a:t>
            </a:r>
          </a:p>
        </p:txBody>
      </p:sp>
    </p:spTree>
    <p:extLst>
      <p:ext uri="{BB962C8B-B14F-4D97-AF65-F5344CB8AC3E}">
        <p14:creationId xmlns:p14="http://schemas.microsoft.com/office/powerpoint/2010/main" val="71611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ページ番号"/>
          <p:cNvSpPr>
            <a:spLocks noGrp="1"/>
          </p:cNvSpPr>
          <p:nvPr>
            <p:ph type="sldNum" sz="quarter" idx="12"/>
          </p:nvPr>
        </p:nvSpPr>
        <p:spPr>
          <a:xfrm>
            <a:off x="9288573"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2</a:t>
            </a:r>
            <a:endParaRPr lang="ja-JP" altLang="en-US" sz="1799" b="1" dirty="0">
              <a:latin typeface="メイリオ" pitchFamily="50" charset="-128"/>
              <a:ea typeface="メイリオ" pitchFamily="50" charset="-128"/>
              <a:cs typeface="メイリオ" pitchFamily="50" charset="-128"/>
            </a:endParaRPr>
          </a:p>
        </p:txBody>
      </p:sp>
      <p:sp>
        <p:nvSpPr>
          <p:cNvPr id="13" name="タイトル 1"/>
          <p:cNvSpPr txBox="1">
            <a:spLocks/>
          </p:cNvSpPr>
          <p:nvPr/>
        </p:nvSpPr>
        <p:spPr bwMode="auto">
          <a:xfrm>
            <a:off x="56445" y="450725"/>
            <a:ext cx="9791592" cy="475199"/>
          </a:xfrm>
          <a:prstGeom prst="rect">
            <a:avLst/>
          </a:prstGeom>
          <a:noFill/>
          <a:ln w="25400" cap="flat" cmpd="sng" algn="ctr">
            <a:noFill/>
            <a:prstDash val="solid"/>
          </a:ln>
          <a:effectLst/>
          <a:extLst/>
        </p:spPr>
        <p:txBody>
          <a:bodyPr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a:defRPr/>
            </a:pPr>
            <a:r>
              <a:rPr lang="ja-JP" altLang="en-US" sz="2799" b="1" u="sng" kern="0" dirty="0">
                <a:solidFill>
                  <a:prstClr val="black"/>
                </a:solidFill>
                <a:latin typeface="メイリオ" panose="020B0604030504040204" pitchFamily="50" charset="-128"/>
              </a:rPr>
              <a:t>地域ごとの電源別再エネポテンシャル</a:t>
            </a:r>
            <a:endParaRPr lang="zh-TW" altLang="en-US" sz="2799" b="1" u="sng" kern="0" dirty="0">
              <a:solidFill>
                <a:prstClr val="black"/>
              </a:solidFill>
              <a:latin typeface="メイリオ" panose="020B0604030504040204" pitchFamily="50" charset="-128"/>
            </a:endParaRPr>
          </a:p>
        </p:txBody>
      </p:sp>
      <p:sp>
        <p:nvSpPr>
          <p:cNvPr id="20" name="ページ番号"/>
          <p:cNvSpPr txBox="1">
            <a:spLocks/>
          </p:cNvSpPr>
          <p:nvPr/>
        </p:nvSpPr>
        <p:spPr>
          <a:xfrm>
            <a:off x="9713201" y="6720425"/>
            <a:ext cx="134829" cy="172465"/>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1108"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799" b="1" dirty="0">
              <a:latin typeface="メイリオ" pitchFamily="50" charset="-128"/>
              <a:ea typeface="メイリオ" pitchFamily="50" charset="-128"/>
              <a:cs typeface="メイリオ" pitchFamily="50" charset="-128"/>
            </a:endParaRPr>
          </a:p>
        </p:txBody>
      </p:sp>
      <p:sp>
        <p:nvSpPr>
          <p:cNvPr id="27" name="正方形/長方形 26"/>
          <p:cNvSpPr/>
          <p:nvPr/>
        </p:nvSpPr>
        <p:spPr>
          <a:xfrm>
            <a:off x="6535086" y="5065903"/>
            <a:ext cx="3797681" cy="415622"/>
          </a:xfrm>
          <a:prstGeom prst="rect">
            <a:avLst/>
          </a:prstGeom>
        </p:spPr>
        <p:txBody>
          <a:bodyPr wrap="square">
            <a:spAutoFit/>
          </a:bodyPr>
          <a:lstStyle/>
          <a:p>
            <a:pPr>
              <a:defRPr/>
            </a:pP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出典：環境省「平成</a:t>
            </a:r>
            <a:r>
              <a:rPr lang="en-US" altLang="ja-JP"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年度再生可能エネルギーに</a:t>
            </a:r>
            <a:endParaRPr lang="en-US" altLang="ja-JP"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関するゾーニング基礎情報整備報告書」</a:t>
            </a:r>
          </a:p>
        </p:txBody>
      </p:sp>
      <p:graphicFrame>
        <p:nvGraphicFramePr>
          <p:cNvPr id="8" name="表 7"/>
          <p:cNvGraphicFramePr>
            <a:graphicFrameLocks noGrp="1"/>
          </p:cNvGraphicFramePr>
          <p:nvPr>
            <p:extLst/>
          </p:nvPr>
        </p:nvGraphicFramePr>
        <p:xfrm>
          <a:off x="489175" y="1217069"/>
          <a:ext cx="8926134" cy="3602769"/>
        </p:xfrm>
        <a:graphic>
          <a:graphicData uri="http://schemas.openxmlformats.org/drawingml/2006/table">
            <a:tbl>
              <a:tblPr firstRow="1" bandRow="1"/>
              <a:tblGrid>
                <a:gridCol w="332863">
                  <a:extLst>
                    <a:ext uri="{9D8B030D-6E8A-4147-A177-3AD203B41FA5}">
                      <a16:colId xmlns:a16="http://schemas.microsoft.com/office/drawing/2014/main" val="20000"/>
                    </a:ext>
                  </a:extLst>
                </a:gridCol>
                <a:gridCol w="113440">
                  <a:extLst>
                    <a:ext uri="{9D8B030D-6E8A-4147-A177-3AD203B41FA5}">
                      <a16:colId xmlns:a16="http://schemas.microsoft.com/office/drawing/2014/main" val="20012"/>
                    </a:ext>
                  </a:extLst>
                </a:gridCol>
                <a:gridCol w="1023712">
                  <a:extLst>
                    <a:ext uri="{9D8B030D-6E8A-4147-A177-3AD203B41FA5}">
                      <a16:colId xmlns:a16="http://schemas.microsoft.com/office/drawing/2014/main" val="2496106546"/>
                    </a:ext>
                  </a:extLst>
                </a:gridCol>
                <a:gridCol w="798869">
                  <a:extLst>
                    <a:ext uri="{9D8B030D-6E8A-4147-A177-3AD203B41FA5}">
                      <a16:colId xmlns:a16="http://schemas.microsoft.com/office/drawing/2014/main" val="20001"/>
                    </a:ext>
                  </a:extLst>
                </a:gridCol>
                <a:gridCol w="665725">
                  <a:extLst>
                    <a:ext uri="{9D8B030D-6E8A-4147-A177-3AD203B41FA5}">
                      <a16:colId xmlns:a16="http://schemas.microsoft.com/office/drawing/2014/main" val="20002"/>
                    </a:ext>
                  </a:extLst>
                </a:gridCol>
                <a:gridCol w="665725">
                  <a:extLst>
                    <a:ext uri="{9D8B030D-6E8A-4147-A177-3AD203B41FA5}">
                      <a16:colId xmlns:a16="http://schemas.microsoft.com/office/drawing/2014/main" val="20003"/>
                    </a:ext>
                  </a:extLst>
                </a:gridCol>
                <a:gridCol w="665725">
                  <a:extLst>
                    <a:ext uri="{9D8B030D-6E8A-4147-A177-3AD203B41FA5}">
                      <a16:colId xmlns:a16="http://schemas.microsoft.com/office/drawing/2014/main" val="20004"/>
                    </a:ext>
                  </a:extLst>
                </a:gridCol>
                <a:gridCol w="665725">
                  <a:extLst>
                    <a:ext uri="{9D8B030D-6E8A-4147-A177-3AD203B41FA5}">
                      <a16:colId xmlns:a16="http://schemas.microsoft.com/office/drawing/2014/main" val="20005"/>
                    </a:ext>
                  </a:extLst>
                </a:gridCol>
                <a:gridCol w="665725">
                  <a:extLst>
                    <a:ext uri="{9D8B030D-6E8A-4147-A177-3AD203B41FA5}">
                      <a16:colId xmlns:a16="http://schemas.microsoft.com/office/drawing/2014/main" val="20006"/>
                    </a:ext>
                  </a:extLst>
                </a:gridCol>
                <a:gridCol w="665725">
                  <a:extLst>
                    <a:ext uri="{9D8B030D-6E8A-4147-A177-3AD203B41FA5}">
                      <a16:colId xmlns:a16="http://schemas.microsoft.com/office/drawing/2014/main" val="20007"/>
                    </a:ext>
                  </a:extLst>
                </a:gridCol>
                <a:gridCol w="665725">
                  <a:extLst>
                    <a:ext uri="{9D8B030D-6E8A-4147-A177-3AD203B41FA5}">
                      <a16:colId xmlns:a16="http://schemas.microsoft.com/office/drawing/2014/main" val="20008"/>
                    </a:ext>
                  </a:extLst>
                </a:gridCol>
                <a:gridCol w="665725">
                  <a:extLst>
                    <a:ext uri="{9D8B030D-6E8A-4147-A177-3AD203B41FA5}">
                      <a16:colId xmlns:a16="http://schemas.microsoft.com/office/drawing/2014/main" val="20009"/>
                    </a:ext>
                  </a:extLst>
                </a:gridCol>
                <a:gridCol w="665725">
                  <a:extLst>
                    <a:ext uri="{9D8B030D-6E8A-4147-A177-3AD203B41FA5}">
                      <a16:colId xmlns:a16="http://schemas.microsoft.com/office/drawing/2014/main" val="20010"/>
                    </a:ext>
                  </a:extLst>
                </a:gridCol>
                <a:gridCol w="665725">
                  <a:extLst>
                    <a:ext uri="{9D8B030D-6E8A-4147-A177-3AD203B41FA5}">
                      <a16:colId xmlns:a16="http://schemas.microsoft.com/office/drawing/2014/main" val="20011"/>
                    </a:ext>
                  </a:extLst>
                </a:gridCol>
              </a:tblGrid>
              <a:tr h="344540">
                <a:tc gridSpan="3">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　エネルギー種</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全国</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北海道</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東北</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東京</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北陸</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中部</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関西</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中国</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四国</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九州</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kumimoji="1" sz="1800" b="1" kern="1200">
                          <a:solidFill>
                            <a:schemeClr val="lt1"/>
                          </a:solidFill>
                          <a:latin typeface="Segoe UI"/>
                          <a:ea typeface="メイリオ"/>
                        </a:defRPr>
                      </a:lvl1pPr>
                      <a:lvl2pPr marL="457200" algn="l" defTabSz="914400" rtl="0" eaLnBrk="1" latinLnBrk="0" hangingPunct="1">
                        <a:defRPr kumimoji="1" sz="1800" b="1" kern="1200">
                          <a:solidFill>
                            <a:schemeClr val="lt1"/>
                          </a:solidFill>
                          <a:latin typeface="Segoe UI"/>
                          <a:ea typeface="メイリオ"/>
                        </a:defRPr>
                      </a:lvl2pPr>
                      <a:lvl3pPr marL="914400" algn="l" defTabSz="914400" rtl="0" eaLnBrk="1" latinLnBrk="0" hangingPunct="1">
                        <a:defRPr kumimoji="1" sz="1800" b="1" kern="1200">
                          <a:solidFill>
                            <a:schemeClr val="lt1"/>
                          </a:solidFill>
                          <a:latin typeface="Segoe UI"/>
                          <a:ea typeface="メイリオ"/>
                        </a:defRPr>
                      </a:lvl3pPr>
                      <a:lvl4pPr marL="1371600" algn="l" defTabSz="914400" rtl="0" eaLnBrk="1" latinLnBrk="0" hangingPunct="1">
                        <a:defRPr kumimoji="1" sz="1800" b="1" kern="1200">
                          <a:solidFill>
                            <a:schemeClr val="lt1"/>
                          </a:solidFill>
                          <a:latin typeface="Segoe UI"/>
                          <a:ea typeface="メイリオ"/>
                        </a:defRPr>
                      </a:lvl4pPr>
                      <a:lvl5pPr marL="1828800" algn="l" defTabSz="914400" rtl="0" eaLnBrk="1" latinLnBrk="0" hangingPunct="1">
                        <a:defRPr kumimoji="1" sz="1800" b="1" kern="1200">
                          <a:solidFill>
                            <a:schemeClr val="lt1"/>
                          </a:solidFill>
                          <a:latin typeface="Segoe UI"/>
                          <a:ea typeface="メイリオ"/>
                        </a:defRPr>
                      </a:lvl5pPr>
                      <a:lvl6pPr marL="2286000" algn="l" defTabSz="914400" rtl="0" eaLnBrk="1" latinLnBrk="0" hangingPunct="1">
                        <a:defRPr kumimoji="1" sz="1800" b="1" kern="1200">
                          <a:solidFill>
                            <a:schemeClr val="lt1"/>
                          </a:solidFill>
                          <a:latin typeface="Segoe UI"/>
                          <a:ea typeface="メイリオ"/>
                        </a:defRPr>
                      </a:lvl6pPr>
                      <a:lvl7pPr marL="2743200" algn="l" defTabSz="914400" rtl="0" eaLnBrk="1" latinLnBrk="0" hangingPunct="1">
                        <a:defRPr kumimoji="1" sz="1800" b="1" kern="1200">
                          <a:solidFill>
                            <a:schemeClr val="lt1"/>
                          </a:solidFill>
                          <a:latin typeface="Segoe UI"/>
                          <a:ea typeface="メイリオ"/>
                        </a:defRPr>
                      </a:lvl7pPr>
                      <a:lvl8pPr marL="3200400" algn="l" defTabSz="914400" rtl="0" eaLnBrk="1" latinLnBrk="0" hangingPunct="1">
                        <a:defRPr kumimoji="1" sz="1800" b="1" kern="1200">
                          <a:solidFill>
                            <a:schemeClr val="lt1"/>
                          </a:solidFill>
                          <a:latin typeface="Segoe UI"/>
                          <a:ea typeface="メイリオ"/>
                        </a:defRPr>
                      </a:lvl8pPr>
                      <a:lvl9pPr marL="3657600" algn="l" defTabSz="914400" rtl="0" eaLnBrk="1" latinLnBrk="0" hangingPunct="1">
                        <a:defRPr kumimoji="1" sz="1800" b="1" kern="1200">
                          <a:solidFill>
                            <a:schemeClr val="lt1"/>
                          </a:solidFill>
                          <a:latin typeface="Segoe UI"/>
                          <a:ea typeface="メイリオ"/>
                        </a:defRPr>
                      </a:lvl9p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沖縄</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465648">
                <a:tc gridSpan="3">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太陽光</a:t>
                      </a:r>
                    </a:p>
                  </a:txBody>
                  <a:tcPr marL="74271" marR="74271" marT="45705" marB="4570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lang="en-US" altLang="ja-JP" sz="1300" dirty="0">
                          <a:solidFill>
                            <a:schemeClr val="tx1"/>
                          </a:solidFill>
                          <a:latin typeface="Meiryo UI" panose="020B0604030504040204" pitchFamily="50" charset="-128"/>
                          <a:ea typeface="Meiryo UI" panose="020B0604030504040204" pitchFamily="50" charset="-128"/>
                        </a:rPr>
                        <a:t>35,958</a:t>
                      </a:r>
                      <a:endParaRPr lang="ja-JP" altLang="en-US" sz="1300" dirty="0">
                        <a:solidFill>
                          <a:schemeClr val="tx1"/>
                        </a:solidFill>
                        <a:latin typeface="Meiryo UI" panose="020B0604030504040204" pitchFamily="50" charset="-128"/>
                        <a:ea typeface="Meiryo UI" panose="020B0604030504040204" pitchFamily="50" charset="-128"/>
                      </a:endParaRP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2</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033</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4</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589</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8</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404</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1</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634</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4</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681</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931</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276</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1</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741</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5</a:t>
                      </a:r>
                      <a:r>
                        <a:rPr lang="en-US" altLang="ja-JP" sz="1300" dirty="0">
                          <a:solidFill>
                            <a:schemeClr val="tx1"/>
                          </a:solidFill>
                          <a:latin typeface="Meiryo UI" panose="020B0604030504040204" pitchFamily="50" charset="-128"/>
                          <a:ea typeface="Meiryo UI" panose="020B0604030504040204" pitchFamily="50" charset="-128"/>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331</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338</a:t>
                      </a:r>
                    </a:p>
                  </a:txBody>
                  <a:tcPr marL="7737" marR="7737" marT="9522"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398940">
                <a:tc rowSpan="3" gridSpan="2">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風力</a:t>
                      </a:r>
                    </a:p>
                    <a:p>
                      <a:r>
                        <a:rPr kumimoji="1" lang="ja-JP" altLang="en-US" sz="1600" dirty="0">
                          <a:solidFill>
                            <a:schemeClr val="tx1"/>
                          </a:solidFill>
                          <a:latin typeface="Meiryo UI" panose="020B0604030504040204" pitchFamily="50" charset="-128"/>
                          <a:ea typeface="Meiryo UI" panose="020B0604030504040204" pitchFamily="50" charset="-128"/>
                        </a:rPr>
                        <a:t>　</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rowSpan="3"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169,852</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55,140</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28,380</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8,971</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4,765</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4,954</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4,179</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12,923</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5,119</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37,563</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7,856</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398940">
                <a:tc gridSpan="2" vMerge="1">
                  <a:txBody>
                    <a:bodyPr/>
                    <a:lstStyle/>
                    <a:p>
                      <a:endParaRPr kumimoji="1" lang="ja-JP" altLang="en-US" sz="1300" dirty="0">
                        <a:solidFill>
                          <a:schemeClr val="tx1"/>
                        </a:solidFill>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陸上</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28,576</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15,194</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6,852</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493</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446</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957</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1,157</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906</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479</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1,653</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439</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110553017"/>
                  </a:ext>
                </a:extLst>
              </a:tr>
              <a:tr h="398940">
                <a:tc gridSpan="2" vMerge="1">
                  <a:txBody>
                    <a:bodyPr/>
                    <a:lstStyle/>
                    <a:p>
                      <a:endParaRPr kumimoji="1" lang="ja-JP" altLang="en-US" sz="1300" dirty="0">
                        <a:solidFill>
                          <a:schemeClr val="tx1"/>
                        </a:solidFill>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洋上</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141,276</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39,946</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21</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528</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8,478</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4</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319</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997</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022</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12</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017</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4,640</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algn="r" defTabSz="914400" rtl="0" eaLnBrk="1" fontAlgn="ctr" latinLnBrk="0" hangingPunct="1"/>
                      <a:r>
                        <a:rPr kumimoji="1" lang="en-US" altLang="ja-JP" sz="1300" kern="1200" dirty="0">
                          <a:solidFill>
                            <a:schemeClr val="tx1"/>
                          </a:solidFill>
                          <a:latin typeface="Meiryo UI" panose="020B0604030504040204" pitchFamily="50" charset="-128"/>
                          <a:ea typeface="Meiryo UI" panose="020B0604030504040204" pitchFamily="50" charset="-128"/>
                          <a:cs typeface="+mn-cs"/>
                        </a:rPr>
                        <a:t>35</a:t>
                      </a: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en-US" altLang="ja-JP" sz="1300" kern="1200" dirty="0">
                          <a:solidFill>
                            <a:schemeClr val="tx1"/>
                          </a:solidFill>
                          <a:latin typeface="Meiryo UI" panose="020B0604030504040204" pitchFamily="50" charset="-128"/>
                          <a:ea typeface="Meiryo UI" panose="020B0604030504040204" pitchFamily="50" charset="-128"/>
                          <a:cs typeface="+mn-cs"/>
                        </a:rPr>
                        <a:t>910</a:t>
                      </a: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baseline="0" dirty="0">
                          <a:solidFill>
                            <a:schemeClr val="tx1"/>
                          </a:solidFill>
                          <a:latin typeface="Meiryo UI" panose="020B0604030504040204" pitchFamily="50" charset="-128"/>
                          <a:ea typeface="Meiryo UI" panose="020B0604030504040204" pitchFamily="50" charset="-128"/>
                          <a:cs typeface="+mn-cs"/>
                        </a:rPr>
                        <a:t>7,417</a:t>
                      </a:r>
                      <a:endParaRPr kumimoji="1" lang="en-US" altLang="ja-JP" sz="1300" kern="1200" dirty="0">
                        <a:solidFill>
                          <a:schemeClr val="tx1"/>
                        </a:solidFill>
                        <a:latin typeface="Meiryo UI" panose="020B0604030504040204" pitchFamily="50" charset="-128"/>
                        <a:ea typeface="Meiryo UI" panose="020B0604030504040204" pitchFamily="50" charset="-128"/>
                        <a:cs typeface="+mn-cs"/>
                      </a:endParaRPr>
                    </a:p>
                  </a:txBody>
                  <a:tcPr marL="7737" marR="7737" marT="9522"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58332847"/>
                  </a:ext>
                </a:extLst>
              </a:tr>
              <a:tr h="616544">
                <a:tc gridSpan="3">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中小水力</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３万ｋ</a:t>
                      </a:r>
                      <a:r>
                        <a:rPr kumimoji="1" lang="en-US" altLang="ja-JP" sz="1200" dirty="0">
                          <a:solidFill>
                            <a:schemeClr val="tx1"/>
                          </a:solidFill>
                          <a:latin typeface="Meiryo UI" panose="020B0604030504040204" pitchFamily="50" charset="-128"/>
                          <a:ea typeface="Meiryo UI" panose="020B0604030504040204" pitchFamily="50" charset="-128"/>
                        </a:rPr>
                        <a:t>W</a:t>
                      </a:r>
                      <a:r>
                        <a:rPr kumimoji="1" lang="ja-JP" altLang="en-US" sz="1200" dirty="0">
                          <a:solidFill>
                            <a:schemeClr val="tx1"/>
                          </a:solidFill>
                          <a:latin typeface="Meiryo UI" panose="020B0604030504040204" pitchFamily="50" charset="-128"/>
                          <a:ea typeface="Meiryo UI" panose="020B0604030504040204" pitchFamily="50" charset="-128"/>
                        </a:rPr>
                        <a:t>未満</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hMerge="1">
                  <a:txBody>
                    <a:bodyPr/>
                    <a:lstStyle/>
                    <a:p>
                      <a:endParaRPr kumimoji="1" lang="ja-JP" altLang="en-US"/>
                    </a:p>
                  </a:txBody>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901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83</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275</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91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152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42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0.20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3"/>
                  </a:ext>
                </a:extLst>
              </a:tr>
              <a:tr h="580277">
                <a:tc rowSpan="2">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r>
                        <a:rPr kumimoji="1" lang="ja-JP" altLang="en-US" sz="1600" dirty="0">
                          <a:solidFill>
                            <a:schemeClr val="tx1"/>
                          </a:solidFill>
                          <a:latin typeface="Meiryo UI" panose="020B0604030504040204" pitchFamily="50" charset="-128"/>
                          <a:ea typeface="Meiryo UI" panose="020B0604030504040204" pitchFamily="50" charset="-128"/>
                        </a:rPr>
                        <a:t>地熱</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gridSpan="2">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ja-JP" altLang="en-US" sz="1600" dirty="0">
                          <a:solidFill>
                            <a:schemeClr val="tx1"/>
                          </a:solidFill>
                          <a:latin typeface="Meiryo UI" panose="020B0604030504040204" pitchFamily="50" charset="-128"/>
                          <a:ea typeface="Meiryo UI" panose="020B0604030504040204" pitchFamily="50" charset="-128"/>
                        </a:rPr>
                        <a:t>フラッシュ</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785~</a:t>
                      </a:r>
                    </a:p>
                    <a:p>
                      <a:pPr algn="r"/>
                      <a:r>
                        <a:rPr kumimoji="1" lang="en-US" altLang="ja-JP" sz="1300" dirty="0">
                          <a:solidFill>
                            <a:schemeClr val="tx1"/>
                          </a:solidFill>
                          <a:latin typeface="Meiryo UI" panose="020B0604030504040204" pitchFamily="50" charset="-128"/>
                          <a:ea typeface="Meiryo UI" panose="020B0604030504040204" pitchFamily="50" charset="-128"/>
                        </a:rPr>
                        <a:t>1,407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85~</a:t>
                      </a:r>
                    </a:p>
                    <a:p>
                      <a:pPr algn="r"/>
                      <a:r>
                        <a:rPr kumimoji="1" lang="en-US" altLang="ja-JP" sz="1300" dirty="0">
                          <a:solidFill>
                            <a:schemeClr val="tx1"/>
                          </a:solidFill>
                          <a:latin typeface="Meiryo UI" panose="020B0604030504040204" pitchFamily="50" charset="-128"/>
                          <a:ea typeface="Meiryo UI" panose="020B0604030504040204" pitchFamily="50" charset="-128"/>
                        </a:rPr>
                        <a:t>144</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400~</a:t>
                      </a:r>
                    </a:p>
                    <a:p>
                      <a:pPr algn="r"/>
                      <a:r>
                        <a:rPr kumimoji="1" lang="en-US" altLang="ja-JP" sz="1300" dirty="0">
                          <a:solidFill>
                            <a:schemeClr val="tx1"/>
                          </a:solidFill>
                          <a:latin typeface="Meiryo UI" panose="020B0604030504040204" pitchFamily="50" charset="-128"/>
                          <a:ea typeface="Meiryo UI" panose="020B0604030504040204" pitchFamily="50" charset="-128"/>
                        </a:rPr>
                        <a:t>794</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85~</a:t>
                      </a:r>
                    </a:p>
                    <a:p>
                      <a:pPr algn="r"/>
                      <a:r>
                        <a:rPr kumimoji="1" lang="en-US" altLang="ja-JP" sz="1300" dirty="0">
                          <a:solidFill>
                            <a:schemeClr val="tx1"/>
                          </a:solidFill>
                          <a:latin typeface="Meiryo UI" panose="020B0604030504040204" pitchFamily="50" charset="-128"/>
                          <a:ea typeface="Meiryo UI" panose="020B0604030504040204" pitchFamily="50" charset="-128"/>
                        </a:rPr>
                        <a:t>151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p>
                    <a:p>
                      <a:pPr algn="r"/>
                      <a:r>
                        <a:rPr kumimoji="1" lang="en-US" altLang="ja-JP" sz="1300" dirty="0">
                          <a:solidFill>
                            <a:schemeClr val="tx1"/>
                          </a:solidFill>
                          <a:latin typeface="Meiryo UI" panose="020B0604030504040204" pitchFamily="50" charset="-128"/>
                          <a:ea typeface="Meiryo UI" panose="020B0604030504040204" pitchFamily="50" charset="-128"/>
                        </a:rPr>
                        <a:t>4</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53~</a:t>
                      </a:r>
                    </a:p>
                    <a:p>
                      <a:pPr algn="r"/>
                      <a:r>
                        <a:rPr kumimoji="1" lang="en-US" altLang="ja-JP" sz="1300" dirty="0">
                          <a:solidFill>
                            <a:schemeClr val="tx1"/>
                          </a:solidFill>
                          <a:latin typeface="Meiryo UI" panose="020B0604030504040204" pitchFamily="50" charset="-128"/>
                          <a:ea typeface="Meiryo UI" panose="020B0604030504040204" pitchFamily="50" charset="-128"/>
                        </a:rPr>
                        <a:t>57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164~</a:t>
                      </a:r>
                    </a:p>
                    <a:p>
                      <a:pPr algn="r"/>
                      <a:r>
                        <a:rPr kumimoji="1" lang="en-US" altLang="ja-JP" sz="1300" dirty="0">
                          <a:solidFill>
                            <a:schemeClr val="tx1"/>
                          </a:solidFill>
                          <a:latin typeface="Meiryo UI" panose="020B0604030504040204" pitchFamily="50" charset="-128"/>
                          <a:ea typeface="Meiryo UI" panose="020B0604030504040204" pitchFamily="50" charset="-128"/>
                        </a:rPr>
                        <a:t>256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4"/>
                  </a:ext>
                </a:extLst>
              </a:tr>
              <a:tr h="398940">
                <a:tc v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gridSpan="2">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ja-JP" altLang="en-US" sz="1600" dirty="0">
                          <a:solidFill>
                            <a:schemeClr val="tx1"/>
                          </a:solidFill>
                          <a:latin typeface="Meiryo UI" panose="020B0604030504040204" pitchFamily="50" charset="-128"/>
                          <a:ea typeface="Meiryo UI" panose="020B0604030504040204" pitchFamily="50" charset="-128"/>
                        </a:rPr>
                        <a:t>バイナリー</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244</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65</a:t>
                      </a: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91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40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28</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914400" rtl="0" eaLnBrk="1" latinLnBrk="0" hangingPunct="1">
                        <a:defRPr kumimoji="1" sz="1800" kern="1200">
                          <a:solidFill>
                            <a:schemeClr val="dk1"/>
                          </a:solidFill>
                          <a:latin typeface="Segoe UI"/>
                          <a:ea typeface="メイリオ"/>
                        </a:defRPr>
                      </a:lvl1pPr>
                      <a:lvl2pPr marL="457200" algn="l" defTabSz="914400" rtl="0" eaLnBrk="1" latinLnBrk="0" hangingPunct="1">
                        <a:defRPr kumimoji="1" sz="1800" kern="1200">
                          <a:solidFill>
                            <a:schemeClr val="dk1"/>
                          </a:solidFill>
                          <a:latin typeface="Segoe UI"/>
                          <a:ea typeface="メイリオ"/>
                        </a:defRPr>
                      </a:lvl2pPr>
                      <a:lvl3pPr marL="914400" algn="l" defTabSz="914400" rtl="0" eaLnBrk="1" latinLnBrk="0" hangingPunct="1">
                        <a:defRPr kumimoji="1" sz="1800" kern="1200">
                          <a:solidFill>
                            <a:schemeClr val="dk1"/>
                          </a:solidFill>
                          <a:latin typeface="Segoe UI"/>
                          <a:ea typeface="メイリオ"/>
                        </a:defRPr>
                      </a:lvl3pPr>
                      <a:lvl4pPr marL="1371600" algn="l" defTabSz="914400" rtl="0" eaLnBrk="1" latinLnBrk="0" hangingPunct="1">
                        <a:defRPr kumimoji="1" sz="1800" kern="1200">
                          <a:solidFill>
                            <a:schemeClr val="dk1"/>
                          </a:solidFill>
                          <a:latin typeface="Segoe UI"/>
                          <a:ea typeface="メイリオ"/>
                        </a:defRPr>
                      </a:lvl4pPr>
                      <a:lvl5pPr marL="1828800" algn="l" defTabSz="914400" rtl="0" eaLnBrk="1" latinLnBrk="0" hangingPunct="1">
                        <a:defRPr kumimoji="1" sz="1800" kern="1200">
                          <a:solidFill>
                            <a:schemeClr val="dk1"/>
                          </a:solidFill>
                          <a:latin typeface="Segoe UI"/>
                          <a:ea typeface="メイリオ"/>
                        </a:defRPr>
                      </a:lvl5pPr>
                      <a:lvl6pPr marL="2286000" algn="l" defTabSz="914400" rtl="0" eaLnBrk="1" latinLnBrk="0" hangingPunct="1">
                        <a:defRPr kumimoji="1" sz="1800" kern="1200">
                          <a:solidFill>
                            <a:schemeClr val="dk1"/>
                          </a:solidFill>
                          <a:latin typeface="Segoe UI"/>
                          <a:ea typeface="メイリオ"/>
                        </a:defRPr>
                      </a:lvl6pPr>
                      <a:lvl7pPr marL="2743200" algn="l" defTabSz="914400" rtl="0" eaLnBrk="1" latinLnBrk="0" hangingPunct="1">
                        <a:defRPr kumimoji="1" sz="1800" kern="1200">
                          <a:solidFill>
                            <a:schemeClr val="dk1"/>
                          </a:solidFill>
                          <a:latin typeface="Segoe UI"/>
                          <a:ea typeface="メイリオ"/>
                        </a:defRPr>
                      </a:lvl7pPr>
                      <a:lvl8pPr marL="3200400" algn="l" defTabSz="914400" rtl="0" eaLnBrk="1" latinLnBrk="0" hangingPunct="1">
                        <a:defRPr kumimoji="1" sz="1800" kern="1200">
                          <a:solidFill>
                            <a:schemeClr val="dk1"/>
                          </a:solidFill>
                          <a:latin typeface="Segoe UI"/>
                          <a:ea typeface="メイリオ"/>
                        </a:defRPr>
                      </a:lvl8pPr>
                      <a:lvl9pPr marL="3657600" algn="l" defTabSz="914400" rtl="0" eaLnBrk="1" latinLnBrk="0" hangingPunct="1">
                        <a:defRPr kumimoji="1" sz="1800" kern="1200">
                          <a:solidFill>
                            <a:schemeClr val="dk1"/>
                          </a:solidFill>
                          <a:latin typeface="Segoe UI"/>
                          <a:ea typeface="メイリオ"/>
                        </a:defRPr>
                      </a:lvl9pPr>
                    </a:lstStyle>
                    <a:p>
                      <a:pPr algn="r"/>
                      <a:r>
                        <a:rPr kumimoji="1" lang="en-US" altLang="ja-JP" sz="1300" dirty="0">
                          <a:solidFill>
                            <a:schemeClr val="tx1"/>
                          </a:solidFill>
                          <a:latin typeface="Meiryo UI" panose="020B0604030504040204" pitchFamily="50" charset="-128"/>
                          <a:ea typeface="Meiryo UI" panose="020B0604030504040204" pitchFamily="50" charset="-128"/>
                        </a:rPr>
                        <a:t>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74271" marR="74271" marT="45705" marB="4570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31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35497" y="139788"/>
            <a:ext cx="6980299" cy="2905016"/>
          </a:xfrm>
          <a:prstGeom prst="rect">
            <a:avLst/>
          </a:prstGeom>
        </p:spPr>
      </p:pic>
      <p:sp>
        <p:nvSpPr>
          <p:cNvPr id="5" name="タイトル 1"/>
          <p:cNvSpPr>
            <a:spLocks noGrp="1"/>
          </p:cNvSpPr>
          <p:nvPr>
            <p:ph type="title"/>
          </p:nvPr>
        </p:nvSpPr>
        <p:spPr>
          <a:xfrm>
            <a:off x="1592" y="58"/>
            <a:ext cx="4133082" cy="522702"/>
          </a:xfrm>
        </p:spPr>
        <p:txBody>
          <a:bodyPr vert="horz" wrap="none" lIns="91382" tIns="45690" rIns="91382" bIns="45690" numCol="1" rtlCol="0" anchor="ctr" anchorCtr="0" compatLnSpc="1">
            <a:prstTxWarp prst="textNoShape">
              <a:avLst/>
            </a:prstTxWarp>
            <a:spAutoFit/>
          </a:bodyPr>
          <a:lstStyle/>
          <a:p>
            <a:pPr defTabSz="913824"/>
            <a:r>
              <a:rPr lang="ja-JP" altLang="en-US" sz="2798" b="1" dirty="0">
                <a:latin typeface="メイリオ" pitchFamily="50" charset="-128"/>
                <a:ea typeface="メイリオ" pitchFamily="50" charset="-128"/>
              </a:rPr>
              <a:t>導入ポテンシャルの定義</a:t>
            </a:r>
          </a:p>
        </p:txBody>
      </p:sp>
      <p:sp>
        <p:nvSpPr>
          <p:cNvPr id="6" name="正方形/長方形 5"/>
          <p:cNvSpPr/>
          <p:nvPr/>
        </p:nvSpPr>
        <p:spPr>
          <a:xfrm>
            <a:off x="-7467" y="2996305"/>
            <a:ext cx="2374742" cy="369214"/>
          </a:xfrm>
          <a:prstGeom prst="rect">
            <a:avLst/>
          </a:prstGeom>
        </p:spPr>
        <p:txBody>
          <a:bodyPr wrap="square">
            <a:spAutoFit/>
          </a:bodyPr>
          <a:lstStyle/>
          <a:p>
            <a:pPr defTabSz="913830">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＜風力発電の例＞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920263" y="6592685"/>
            <a:ext cx="530097" cy="184607"/>
          </a:xfrm>
          <a:prstGeom prst="rect">
            <a:avLst/>
          </a:prstGeom>
        </p:spPr>
        <p:txBody>
          <a:bodyPr wrap="square" lIns="0" tIns="0" rIns="0" bIns="0" anchor="ctr" anchorCtr="0">
            <a:spAutoFit/>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500m</a:t>
            </a:r>
            <a:endParaRPr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nvPr>
        </p:nvGraphicFramePr>
        <p:xfrm>
          <a:off x="260992" y="3617756"/>
          <a:ext cx="1871015" cy="1676400"/>
        </p:xfrm>
        <a:graphic>
          <a:graphicData uri="http://schemas.openxmlformats.org/drawingml/2006/table">
            <a:tbl>
              <a:tblPr firstRow="1" bandRow="1">
                <a:tableStyleId>{5940675A-B579-460E-94D1-54222C63F5DA}</a:tableStyleId>
              </a:tblPr>
              <a:tblGrid>
                <a:gridCol w="374203">
                  <a:extLst>
                    <a:ext uri="{9D8B030D-6E8A-4147-A177-3AD203B41FA5}">
                      <a16:colId xmlns:a16="http://schemas.microsoft.com/office/drawing/2014/main" val="20000"/>
                    </a:ext>
                  </a:extLst>
                </a:gridCol>
                <a:gridCol w="374203">
                  <a:extLst>
                    <a:ext uri="{9D8B030D-6E8A-4147-A177-3AD203B41FA5}">
                      <a16:colId xmlns:a16="http://schemas.microsoft.com/office/drawing/2014/main" val="20001"/>
                    </a:ext>
                  </a:extLst>
                </a:gridCol>
                <a:gridCol w="374203">
                  <a:extLst>
                    <a:ext uri="{9D8B030D-6E8A-4147-A177-3AD203B41FA5}">
                      <a16:colId xmlns:a16="http://schemas.microsoft.com/office/drawing/2014/main" val="20002"/>
                    </a:ext>
                  </a:extLst>
                </a:gridCol>
                <a:gridCol w="374203">
                  <a:extLst>
                    <a:ext uri="{9D8B030D-6E8A-4147-A177-3AD203B41FA5}">
                      <a16:colId xmlns:a16="http://schemas.microsoft.com/office/drawing/2014/main" val="20003"/>
                    </a:ext>
                  </a:extLst>
                </a:gridCol>
                <a:gridCol w="374203">
                  <a:extLst>
                    <a:ext uri="{9D8B030D-6E8A-4147-A177-3AD203B41FA5}">
                      <a16:colId xmlns:a16="http://schemas.microsoft.com/office/drawing/2014/main" val="20004"/>
                    </a:ext>
                  </a:extLst>
                </a:gridCol>
              </a:tblGrid>
              <a:tr h="335173">
                <a:tc>
                  <a:txBody>
                    <a:bodyPr/>
                    <a:lstStyle/>
                    <a:p>
                      <a:pPr algn="ctr"/>
                      <a:r>
                        <a:rPr kumimoji="1" lang="en-US" altLang="ja-JP" sz="1100" dirty="0"/>
                        <a:t>5.0</a:t>
                      </a:r>
                    </a:p>
                    <a:p>
                      <a:pPr algn="ctr"/>
                      <a:r>
                        <a:rPr kumimoji="1" lang="en-US" altLang="ja-JP" sz="1100" dirty="0"/>
                        <a:t>m/s</a:t>
                      </a:r>
                      <a:endParaRPr kumimoji="1" lang="ja-JP" altLang="en-US" sz="1100" dirty="0"/>
                    </a:p>
                  </a:txBody>
                  <a:tcPr marL="0" marR="0" marT="0" marB="0" anchor="ctr"/>
                </a:tc>
                <a:tc>
                  <a:txBody>
                    <a:bodyPr/>
                    <a:lstStyle/>
                    <a:p>
                      <a:pPr algn="ctr"/>
                      <a:r>
                        <a:rPr kumimoji="1" lang="en-US" altLang="ja-JP" sz="1100" dirty="0"/>
                        <a:t>5.0</a:t>
                      </a:r>
                    </a:p>
                    <a:p>
                      <a:pPr algn="ctr"/>
                      <a:r>
                        <a:rPr kumimoji="1" lang="en-US" altLang="ja-JP" sz="1100" dirty="0"/>
                        <a:t>m/s</a:t>
                      </a:r>
                      <a:endParaRPr kumimoji="1" lang="ja-JP" altLang="en-US" sz="1100" dirty="0"/>
                    </a:p>
                  </a:txBody>
                  <a:tcPr marL="0" marR="0" marT="0" marB="0" anchor="ct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5.0</a:t>
                      </a:r>
                    </a:p>
                    <a:p>
                      <a:pPr algn="ctr"/>
                      <a:r>
                        <a:rPr kumimoji="1" lang="en-US" altLang="ja-JP" sz="1100" dirty="0"/>
                        <a:t>m/s</a:t>
                      </a:r>
                      <a:endParaRPr kumimoji="1" lang="ja-JP" altLang="en-US" sz="1100" dirty="0"/>
                    </a:p>
                  </a:txBody>
                  <a:tcPr marL="0" marR="0" marT="0" marB="0" anchor="ctr"/>
                </a:tc>
                <a:tc>
                  <a:txBody>
                    <a:bodyPr/>
                    <a:lstStyle/>
                    <a:p>
                      <a:pPr algn="ctr"/>
                      <a:r>
                        <a:rPr kumimoji="1" lang="en-US" altLang="ja-JP" sz="1100" dirty="0"/>
                        <a:t>4.5</a:t>
                      </a:r>
                    </a:p>
                    <a:p>
                      <a:pPr algn="ctr"/>
                      <a:r>
                        <a:rPr kumimoji="1" lang="en-US" altLang="ja-JP" sz="1100" dirty="0"/>
                        <a:t>m/s</a:t>
                      </a:r>
                      <a:endParaRPr kumimoji="1" lang="ja-JP" altLang="en-US" sz="1100" dirty="0"/>
                    </a:p>
                  </a:txBody>
                  <a:tcPr marL="0" marR="0" marT="0" marB="0" anchor="ctr"/>
                </a:tc>
                <a:extLst>
                  <a:ext uri="{0D108BD9-81ED-4DB2-BD59-A6C34878D82A}">
                    <a16:rowId xmlns:a16="http://schemas.microsoft.com/office/drawing/2014/main" val="10000"/>
                  </a:ext>
                </a:extLst>
              </a:tr>
              <a:tr h="335173">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4.5</a:t>
                      </a:r>
                    </a:p>
                    <a:p>
                      <a:pPr algn="ctr"/>
                      <a:r>
                        <a:rPr kumimoji="1" lang="en-US" altLang="ja-JP" sz="1100" dirty="0"/>
                        <a:t>m/s</a:t>
                      </a:r>
                      <a:endParaRPr kumimoji="1" lang="ja-JP" altLang="en-US" sz="1100" dirty="0"/>
                    </a:p>
                  </a:txBody>
                  <a:tcPr marL="0" marR="0" marT="0" marB="0" anchor="ctr"/>
                </a:tc>
                <a:extLst>
                  <a:ext uri="{0D108BD9-81ED-4DB2-BD59-A6C34878D82A}">
                    <a16:rowId xmlns:a16="http://schemas.microsoft.com/office/drawing/2014/main" val="10001"/>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extLst>
                  <a:ext uri="{0D108BD9-81ED-4DB2-BD59-A6C34878D82A}">
                    <a16:rowId xmlns:a16="http://schemas.microsoft.com/office/drawing/2014/main" val="10002"/>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extLst>
                  <a:ext uri="{0D108BD9-81ED-4DB2-BD59-A6C34878D82A}">
                    <a16:rowId xmlns:a16="http://schemas.microsoft.com/office/drawing/2014/main" val="10003"/>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5.0</a:t>
                      </a:r>
                    </a:p>
                    <a:p>
                      <a:pPr algn="ctr"/>
                      <a:r>
                        <a:rPr kumimoji="1" lang="en-US" altLang="ja-JP" sz="1100" dirty="0"/>
                        <a:t>m/s</a:t>
                      </a:r>
                      <a:endParaRPr kumimoji="1" lang="ja-JP" altLang="en-US" sz="1100" dirty="0"/>
                    </a:p>
                  </a:txBody>
                  <a:tcPr marL="0" marR="0" marT="0" marB="0" anchor="ct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noFill/>
                  </a:tcPr>
                </a:tc>
                <a:tc>
                  <a:txBody>
                    <a:bodyPr/>
                    <a:lstStyle/>
                    <a:p>
                      <a:pPr algn="ctr"/>
                      <a:r>
                        <a:rPr kumimoji="1" lang="en-US" altLang="ja-JP" sz="1100" dirty="0"/>
                        <a:t>5.0</a:t>
                      </a:r>
                    </a:p>
                    <a:p>
                      <a:pPr algn="ctr"/>
                      <a:r>
                        <a:rPr kumimoji="1" lang="en-US" altLang="ja-JP" sz="1100" dirty="0"/>
                        <a:t>m/s</a:t>
                      </a:r>
                    </a:p>
                  </a:txBody>
                  <a:tcPr marL="0" marR="0" marT="0" marB="0" anchor="ctr"/>
                </a:tc>
                <a:tc>
                  <a:txBody>
                    <a:bodyPr/>
                    <a:lstStyle/>
                    <a:p>
                      <a:pPr algn="ctr"/>
                      <a:r>
                        <a:rPr kumimoji="1" lang="en-US" altLang="ja-JP" sz="1100" dirty="0"/>
                        <a:t>5.0</a:t>
                      </a:r>
                    </a:p>
                    <a:p>
                      <a:pPr algn="ctr"/>
                      <a:r>
                        <a:rPr kumimoji="1" lang="en-US" altLang="ja-JP" sz="1100" dirty="0"/>
                        <a:t>m/s</a:t>
                      </a:r>
                      <a:endParaRPr kumimoji="1" lang="ja-JP" altLang="en-US" sz="1100" dirty="0"/>
                    </a:p>
                  </a:txBody>
                  <a:tcPr marL="0" marR="0" marT="0" marB="0" anchor="ctr"/>
                </a:tc>
                <a:extLst>
                  <a:ext uri="{0D108BD9-81ED-4DB2-BD59-A6C34878D82A}">
                    <a16:rowId xmlns:a16="http://schemas.microsoft.com/office/drawing/2014/main" val="10004"/>
                  </a:ext>
                </a:extLst>
              </a:tr>
            </a:tbl>
          </a:graphicData>
        </a:graphic>
      </p:graphicFrame>
      <p:sp>
        <p:nvSpPr>
          <p:cNvPr id="9" name="正方形/長方形 8"/>
          <p:cNvSpPr/>
          <p:nvPr/>
        </p:nvSpPr>
        <p:spPr>
          <a:xfrm>
            <a:off x="1017220" y="4928587"/>
            <a:ext cx="358566" cy="344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schemeClr val="tx1"/>
              </a:solidFill>
              <a:latin typeface="メイリオ" pitchFamily="50" charset="-128"/>
              <a:ea typeface="メイリオ" pitchFamily="50" charset="-128"/>
              <a:cs typeface="メイリオ" pitchFamily="50" charset="-128"/>
            </a:endParaRPr>
          </a:p>
        </p:txBody>
      </p:sp>
      <p:cxnSp>
        <p:nvCxnSpPr>
          <p:cNvPr id="10" name="直線コネクタ 9"/>
          <p:cNvCxnSpPr/>
          <p:nvPr/>
        </p:nvCxnSpPr>
        <p:spPr>
          <a:xfrm flipH="1">
            <a:off x="705839" y="5272876"/>
            <a:ext cx="274772" cy="23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375784" y="5272876"/>
            <a:ext cx="233256" cy="23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13895" y="5520784"/>
            <a:ext cx="935505" cy="89176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schemeClr val="tx1"/>
              </a:solidFill>
              <a:latin typeface="メイリオ" pitchFamily="50" charset="-128"/>
              <a:ea typeface="メイリオ" pitchFamily="50" charset="-128"/>
              <a:cs typeface="メイリオ" pitchFamily="50" charset="-128"/>
            </a:endParaRPr>
          </a:p>
        </p:txBody>
      </p:sp>
      <p:sp>
        <p:nvSpPr>
          <p:cNvPr id="13" name="右中かっこ 12"/>
          <p:cNvSpPr/>
          <p:nvPr/>
        </p:nvSpPr>
        <p:spPr>
          <a:xfrm rot="5400000">
            <a:off x="1118733" y="5994296"/>
            <a:ext cx="102175" cy="99133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latin typeface="メイリオ" pitchFamily="50" charset="-128"/>
              <a:ea typeface="メイリオ" pitchFamily="50" charset="-128"/>
              <a:cs typeface="メイリオ" pitchFamily="50" charset="-128"/>
            </a:endParaRPr>
          </a:p>
        </p:txBody>
      </p:sp>
      <p:sp>
        <p:nvSpPr>
          <p:cNvPr id="14" name="正方形/長方形 13"/>
          <p:cNvSpPr/>
          <p:nvPr/>
        </p:nvSpPr>
        <p:spPr>
          <a:xfrm>
            <a:off x="117071" y="5930924"/>
            <a:ext cx="413470" cy="169223"/>
          </a:xfrm>
          <a:prstGeom prst="rect">
            <a:avLst/>
          </a:prstGeom>
        </p:spPr>
        <p:txBody>
          <a:bodyPr wrap="square" lIns="0" tIns="0" rIns="0" bIns="0" anchor="ctr" anchorCtr="0">
            <a:spAutoFit/>
          </a:bodyPr>
          <a:lstStyle/>
          <a:p>
            <a:pPr algn="ct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500m</a:t>
            </a:r>
            <a:endParaRPr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右中かっこ 14"/>
          <p:cNvSpPr/>
          <p:nvPr/>
        </p:nvSpPr>
        <p:spPr>
          <a:xfrm rot="10800000">
            <a:off x="586708" y="5505402"/>
            <a:ext cx="102175" cy="9135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latin typeface="メイリオ" pitchFamily="50" charset="-128"/>
              <a:ea typeface="メイリオ" pitchFamily="50" charset="-128"/>
              <a:cs typeface="メイリオ" pitchFamily="50" charset="-128"/>
            </a:endParaRPr>
          </a:p>
        </p:txBody>
      </p:sp>
      <p:sp>
        <p:nvSpPr>
          <p:cNvPr id="16" name="正方形/長方形 15"/>
          <p:cNvSpPr/>
          <p:nvPr/>
        </p:nvSpPr>
        <p:spPr>
          <a:xfrm>
            <a:off x="721937" y="5749466"/>
            <a:ext cx="935504" cy="553820"/>
          </a:xfrm>
          <a:prstGeom prst="rect">
            <a:avLst/>
          </a:prstGeom>
        </p:spPr>
        <p:txBody>
          <a:bodyPr wrap="square" lIns="0" tIns="0" rIns="0" bIns="0" anchor="ctr" anchorCtr="0">
            <a:spAutoFit/>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メッシュ</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0.25km</a:t>
            </a:r>
            <a:r>
              <a:rPr lang="en-US" altLang="ja-JP" sz="1200" baseline="30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右矢印 19"/>
          <p:cNvSpPr/>
          <p:nvPr/>
        </p:nvSpPr>
        <p:spPr>
          <a:xfrm>
            <a:off x="2352642" y="4018857"/>
            <a:ext cx="549493" cy="735677"/>
          </a:xfrm>
          <a:prstGeom prst="rightArrow">
            <a:avLst/>
          </a:prstGeom>
          <a:solidFill>
            <a:schemeClr val="bg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schemeClr val="tx1"/>
              </a:solidFill>
              <a:latin typeface="メイリオ" pitchFamily="50" charset="-128"/>
              <a:ea typeface="メイリオ" pitchFamily="50" charset="-128"/>
              <a:cs typeface="メイリオ" pitchFamily="50" charset="-128"/>
            </a:endParaRPr>
          </a:p>
        </p:txBody>
      </p:sp>
      <p:graphicFrame>
        <p:nvGraphicFramePr>
          <p:cNvPr id="21" name="表 20"/>
          <p:cNvGraphicFramePr>
            <a:graphicFrameLocks noGrp="1"/>
          </p:cNvGraphicFramePr>
          <p:nvPr>
            <p:extLst/>
          </p:nvPr>
        </p:nvGraphicFramePr>
        <p:xfrm>
          <a:off x="3153157" y="3617758"/>
          <a:ext cx="1871015" cy="1676400"/>
        </p:xfrm>
        <a:graphic>
          <a:graphicData uri="http://schemas.openxmlformats.org/drawingml/2006/table">
            <a:tbl>
              <a:tblPr firstRow="1" bandRow="1">
                <a:tableStyleId>{5940675A-B579-460E-94D1-54222C63F5DA}</a:tableStyleId>
              </a:tblPr>
              <a:tblGrid>
                <a:gridCol w="374203">
                  <a:extLst>
                    <a:ext uri="{9D8B030D-6E8A-4147-A177-3AD203B41FA5}">
                      <a16:colId xmlns:a16="http://schemas.microsoft.com/office/drawing/2014/main" val="20000"/>
                    </a:ext>
                  </a:extLst>
                </a:gridCol>
                <a:gridCol w="374203">
                  <a:extLst>
                    <a:ext uri="{9D8B030D-6E8A-4147-A177-3AD203B41FA5}">
                      <a16:colId xmlns:a16="http://schemas.microsoft.com/office/drawing/2014/main" val="20001"/>
                    </a:ext>
                  </a:extLst>
                </a:gridCol>
                <a:gridCol w="374203">
                  <a:extLst>
                    <a:ext uri="{9D8B030D-6E8A-4147-A177-3AD203B41FA5}">
                      <a16:colId xmlns:a16="http://schemas.microsoft.com/office/drawing/2014/main" val="20002"/>
                    </a:ext>
                  </a:extLst>
                </a:gridCol>
                <a:gridCol w="374203">
                  <a:extLst>
                    <a:ext uri="{9D8B030D-6E8A-4147-A177-3AD203B41FA5}">
                      <a16:colId xmlns:a16="http://schemas.microsoft.com/office/drawing/2014/main" val="20003"/>
                    </a:ext>
                  </a:extLst>
                </a:gridCol>
                <a:gridCol w="374203">
                  <a:extLst>
                    <a:ext uri="{9D8B030D-6E8A-4147-A177-3AD203B41FA5}">
                      <a16:colId xmlns:a16="http://schemas.microsoft.com/office/drawing/2014/main" val="20004"/>
                    </a:ext>
                  </a:extLst>
                </a:gridCol>
              </a:tblGrid>
              <a:tr h="335173">
                <a:tc>
                  <a:txBody>
                    <a:bodyPr/>
                    <a:lstStyle/>
                    <a:p>
                      <a:pPr algn="ctr"/>
                      <a:endParaRPr kumimoji="1" lang="ja-JP" altLang="en-US" sz="1100" dirty="0"/>
                    </a:p>
                  </a:txBody>
                  <a:tcPr marL="0" marR="0" marT="0" marB="0" anchor="ctr"/>
                </a:tc>
                <a:tc>
                  <a:txBody>
                    <a:bodyPr/>
                    <a:lstStyle/>
                    <a:p>
                      <a:pPr algn="ctr"/>
                      <a:endParaRPr kumimoji="1" lang="ja-JP" altLang="en-US" sz="1100" dirty="0"/>
                    </a:p>
                  </a:txBody>
                  <a:tcPr marL="0" marR="0" marT="0" marB="0" anchor="ct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0"/>
                  </a:ext>
                </a:extLst>
              </a:tr>
              <a:tr h="335173">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1"/>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extLst>
                  <a:ext uri="{0D108BD9-81ED-4DB2-BD59-A6C34878D82A}">
                    <a16:rowId xmlns:a16="http://schemas.microsoft.com/office/drawing/2014/main" val="10002"/>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extLst>
                  <a:ext uri="{0D108BD9-81ED-4DB2-BD59-A6C34878D82A}">
                    <a16:rowId xmlns:a16="http://schemas.microsoft.com/office/drawing/2014/main" val="10003"/>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en-US" altLang="ja-JP" sz="1100" dirty="0"/>
                    </a:p>
                  </a:txBody>
                  <a:tcPr marL="0" marR="0" marT="0" marB="0" anchor="ct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4"/>
                  </a:ext>
                </a:extLst>
              </a:tr>
            </a:tbl>
          </a:graphicData>
        </a:graphic>
      </p:graphicFrame>
      <p:sp>
        <p:nvSpPr>
          <p:cNvPr id="22" name="角丸四角形吹き出し 21"/>
          <p:cNvSpPr/>
          <p:nvPr/>
        </p:nvSpPr>
        <p:spPr>
          <a:xfrm>
            <a:off x="2884449" y="5911239"/>
            <a:ext cx="3277372" cy="581645"/>
          </a:xfrm>
          <a:prstGeom prst="wedgeRoundRectCallout">
            <a:avLst>
              <a:gd name="adj1" fmla="val -26225"/>
              <a:gd name="adj2" fmla="val -16567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技術的に利用可能な風速</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5.5m/s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以上のメッシュを抽出</a:t>
            </a:r>
          </a:p>
        </p:txBody>
      </p:sp>
      <p:sp>
        <p:nvSpPr>
          <p:cNvPr id="23" name="正方形/長方形 22"/>
          <p:cNvSpPr/>
          <p:nvPr/>
        </p:nvSpPr>
        <p:spPr>
          <a:xfrm>
            <a:off x="95618" y="3293878"/>
            <a:ext cx="2374742" cy="338445"/>
          </a:xfrm>
          <a:prstGeom prst="rect">
            <a:avLst/>
          </a:prstGeom>
        </p:spPr>
        <p:txBody>
          <a:bodyPr wrap="square">
            <a:spAutoFit/>
          </a:bodyPr>
          <a:lstStyle/>
          <a:p>
            <a:pPr defTabSz="913830">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全資源エネルギー量</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3628660" y="3309281"/>
            <a:ext cx="1048144" cy="338445"/>
          </a:xfrm>
          <a:prstGeom prst="rect">
            <a:avLst/>
          </a:prstGeom>
        </p:spPr>
        <p:txBody>
          <a:bodyPr wrap="square">
            <a:spAutoFit/>
          </a:bodyPr>
          <a:lstStyle/>
          <a:p>
            <a:pPr defTabSz="913830">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賦存量</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右矢印 24"/>
          <p:cNvSpPr/>
          <p:nvPr/>
        </p:nvSpPr>
        <p:spPr>
          <a:xfrm>
            <a:off x="5246357" y="4018850"/>
            <a:ext cx="508452" cy="730934"/>
          </a:xfrm>
          <a:prstGeom prst="rightArrow">
            <a:avLst/>
          </a:prstGeom>
          <a:solidFill>
            <a:schemeClr val="bg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schemeClr val="tx1"/>
              </a:solidFill>
              <a:latin typeface="メイリオ" pitchFamily="50" charset="-128"/>
              <a:ea typeface="メイリオ" pitchFamily="50" charset="-128"/>
              <a:cs typeface="メイリオ" pitchFamily="50" charset="-128"/>
            </a:endParaRPr>
          </a:p>
        </p:txBody>
      </p:sp>
      <p:sp>
        <p:nvSpPr>
          <p:cNvPr id="27" name="涙形 26"/>
          <p:cNvSpPr/>
          <p:nvPr/>
        </p:nvSpPr>
        <p:spPr>
          <a:xfrm rot="1817459">
            <a:off x="4080763" y="4482861"/>
            <a:ext cx="894408" cy="1223352"/>
          </a:xfrm>
          <a:prstGeom prst="teardrop">
            <a:avLst/>
          </a:prstGeom>
          <a:solidFill>
            <a:schemeClr val="accent3">
              <a:lumMod val="40000"/>
              <a:lumOff val="60000"/>
              <a:alpha val="52941"/>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schemeClr val="tx1"/>
              </a:solidFill>
              <a:latin typeface="メイリオ" pitchFamily="50" charset="-128"/>
              <a:ea typeface="メイリオ" pitchFamily="50" charset="-128"/>
              <a:cs typeface="メイリオ" pitchFamily="50" charset="-128"/>
            </a:endParaRPr>
          </a:p>
        </p:txBody>
      </p:sp>
      <p:cxnSp>
        <p:nvCxnSpPr>
          <p:cNvPr id="28" name="直線矢印コネクタ 27"/>
          <p:cNvCxnSpPr>
            <a:stCxn id="29" idx="1"/>
          </p:cNvCxnSpPr>
          <p:nvPr/>
        </p:nvCxnSpPr>
        <p:spPr>
          <a:xfrm flipH="1" flipV="1">
            <a:off x="4746968" y="5396802"/>
            <a:ext cx="224258" cy="138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971226" y="5381816"/>
            <a:ext cx="1440958" cy="307678"/>
          </a:xfrm>
          <a:prstGeom prst="rect">
            <a:avLst/>
          </a:prstGeom>
        </p:spPr>
        <p:txBody>
          <a:bodyPr wrap="none">
            <a:spAutoFit/>
          </a:bodyPr>
          <a:lstStyle/>
          <a:p>
            <a:r>
              <a:rPr lang="ja-JP" altLang="en-US" sz="1400" dirty="0">
                <a:latin typeface="メイリオ" pitchFamily="50" charset="-128"/>
                <a:ea typeface="メイリオ" pitchFamily="50" charset="-128"/>
                <a:cs typeface="メイリオ" pitchFamily="50" charset="-128"/>
              </a:rPr>
              <a:t>開発不可エリア</a:t>
            </a:r>
          </a:p>
        </p:txBody>
      </p:sp>
      <p:graphicFrame>
        <p:nvGraphicFramePr>
          <p:cNvPr id="30" name="表 29"/>
          <p:cNvGraphicFramePr>
            <a:graphicFrameLocks noGrp="1"/>
          </p:cNvGraphicFramePr>
          <p:nvPr>
            <p:extLst/>
          </p:nvPr>
        </p:nvGraphicFramePr>
        <p:xfrm>
          <a:off x="6087568" y="3515282"/>
          <a:ext cx="1871015" cy="1676400"/>
        </p:xfrm>
        <a:graphic>
          <a:graphicData uri="http://schemas.openxmlformats.org/drawingml/2006/table">
            <a:tbl>
              <a:tblPr firstRow="1" bandRow="1">
                <a:tableStyleId>{5940675A-B579-460E-94D1-54222C63F5DA}</a:tableStyleId>
              </a:tblPr>
              <a:tblGrid>
                <a:gridCol w="374203">
                  <a:extLst>
                    <a:ext uri="{9D8B030D-6E8A-4147-A177-3AD203B41FA5}">
                      <a16:colId xmlns:a16="http://schemas.microsoft.com/office/drawing/2014/main" val="20000"/>
                    </a:ext>
                  </a:extLst>
                </a:gridCol>
                <a:gridCol w="374203">
                  <a:extLst>
                    <a:ext uri="{9D8B030D-6E8A-4147-A177-3AD203B41FA5}">
                      <a16:colId xmlns:a16="http://schemas.microsoft.com/office/drawing/2014/main" val="20001"/>
                    </a:ext>
                  </a:extLst>
                </a:gridCol>
                <a:gridCol w="374203">
                  <a:extLst>
                    <a:ext uri="{9D8B030D-6E8A-4147-A177-3AD203B41FA5}">
                      <a16:colId xmlns:a16="http://schemas.microsoft.com/office/drawing/2014/main" val="20002"/>
                    </a:ext>
                  </a:extLst>
                </a:gridCol>
                <a:gridCol w="374203">
                  <a:extLst>
                    <a:ext uri="{9D8B030D-6E8A-4147-A177-3AD203B41FA5}">
                      <a16:colId xmlns:a16="http://schemas.microsoft.com/office/drawing/2014/main" val="20003"/>
                    </a:ext>
                  </a:extLst>
                </a:gridCol>
                <a:gridCol w="374203">
                  <a:extLst>
                    <a:ext uri="{9D8B030D-6E8A-4147-A177-3AD203B41FA5}">
                      <a16:colId xmlns:a16="http://schemas.microsoft.com/office/drawing/2014/main" val="20004"/>
                    </a:ext>
                  </a:extLst>
                </a:gridCol>
              </a:tblGrid>
              <a:tr h="335173">
                <a:tc>
                  <a:txBody>
                    <a:bodyPr/>
                    <a:lstStyle/>
                    <a:p>
                      <a:pPr algn="ctr"/>
                      <a:endParaRPr kumimoji="1" lang="ja-JP" altLang="en-US" sz="1100" dirty="0"/>
                    </a:p>
                  </a:txBody>
                  <a:tcPr marL="0" marR="0" marT="0" marB="0" anchor="ctr"/>
                </a:tc>
                <a:tc>
                  <a:txBody>
                    <a:bodyPr/>
                    <a:lstStyle/>
                    <a:p>
                      <a:pPr algn="ctr"/>
                      <a:endParaRPr kumimoji="1" lang="ja-JP" altLang="en-US" sz="1100" dirty="0"/>
                    </a:p>
                  </a:txBody>
                  <a:tcPr marL="0" marR="0" marT="0" marB="0" anchor="ct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0"/>
                  </a:ext>
                </a:extLst>
              </a:tr>
              <a:tr h="335173">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5.5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1"/>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6.5</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noFill/>
                  </a:tcPr>
                </a:tc>
                <a:tc>
                  <a:txBody>
                    <a:bodyPr/>
                    <a:lstStyle/>
                    <a:p>
                      <a:pPr algn="ctr"/>
                      <a:endParaRPr kumimoji="1" lang="ja-JP" altLang="en-US" sz="1100" dirty="0"/>
                    </a:p>
                  </a:txBody>
                  <a:tcPr marL="0" marR="0" marT="0" marB="0" anchor="ctr">
                    <a:noFill/>
                  </a:tcPr>
                </a:tc>
                <a:extLst>
                  <a:ext uri="{0D108BD9-81ED-4DB2-BD59-A6C34878D82A}">
                    <a16:rowId xmlns:a16="http://schemas.microsoft.com/office/drawing/2014/main" val="10002"/>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noFill/>
                  </a:tcPr>
                </a:tc>
                <a:tc>
                  <a:txBody>
                    <a:bodyPr/>
                    <a:lstStyle/>
                    <a:p>
                      <a:pPr algn="ctr"/>
                      <a:endParaRPr kumimoji="1" lang="ja-JP" altLang="en-US" sz="1100" dirty="0"/>
                    </a:p>
                  </a:txBody>
                  <a:tcPr marL="0" marR="0" marT="0" marB="0" anchor="ctr">
                    <a:noFill/>
                  </a:tcPr>
                </a:tc>
                <a:tc>
                  <a:txBody>
                    <a:bodyPr/>
                    <a:lstStyle/>
                    <a:p>
                      <a:pPr algn="ctr"/>
                      <a:endParaRPr kumimoji="1" lang="ja-JP" altLang="en-US" sz="1100" dirty="0"/>
                    </a:p>
                  </a:txBody>
                  <a:tcPr marL="0" marR="0" marT="0" marB="0" anchor="ctr">
                    <a:noFill/>
                  </a:tcPr>
                </a:tc>
                <a:extLst>
                  <a:ext uri="{0D108BD9-81ED-4DB2-BD59-A6C34878D82A}">
                    <a16:rowId xmlns:a16="http://schemas.microsoft.com/office/drawing/2014/main" val="10003"/>
                  </a:ext>
                </a:extLst>
              </a:tr>
              <a:tr h="335173">
                <a:tc>
                  <a:txBody>
                    <a:bodyPr/>
                    <a:lstStyle/>
                    <a:p>
                      <a:pPr algn="ctr"/>
                      <a:r>
                        <a:rPr kumimoji="1" lang="en-US" altLang="ja-JP" sz="1100" dirty="0"/>
                        <a:t>6.0</a:t>
                      </a:r>
                    </a:p>
                    <a:p>
                      <a:pPr algn="ctr"/>
                      <a:r>
                        <a:rPr kumimoji="1" lang="en-US" altLang="ja-JP" sz="1100" dirty="0"/>
                        <a:t>m/s</a:t>
                      </a:r>
                      <a:endParaRPr kumimoji="1" lang="ja-JP" altLang="en-US" sz="1100" dirty="0"/>
                    </a:p>
                  </a:txBody>
                  <a:tcPr marL="0" marR="0" marT="0" marB="0" anchor="ctr">
                    <a:solidFill>
                      <a:schemeClr val="tx2">
                        <a:lumMod val="40000"/>
                        <a:lumOff val="60000"/>
                      </a:schemeClr>
                    </a:solidFill>
                  </a:tcPr>
                </a:tc>
                <a:tc>
                  <a:txBody>
                    <a:bodyPr/>
                    <a:lstStyle/>
                    <a:p>
                      <a:pPr algn="ctr"/>
                      <a:endParaRPr kumimoji="1" lang="ja-JP" altLang="en-US" sz="1100" dirty="0"/>
                    </a:p>
                  </a:txBody>
                  <a:tcPr marL="0" marR="0" marT="0" marB="0" anchor="ctr"/>
                </a:tc>
                <a:tc>
                  <a:txBody>
                    <a:bodyPr/>
                    <a:lstStyle/>
                    <a:p>
                      <a:pPr algn="ctr"/>
                      <a:endParaRPr kumimoji="1" lang="ja-JP" altLang="en-US" sz="1100" dirty="0"/>
                    </a:p>
                  </a:txBody>
                  <a:tcPr marL="0" marR="0" marT="0" marB="0" anchor="ctr">
                    <a:noFill/>
                  </a:tcPr>
                </a:tc>
                <a:tc>
                  <a:txBody>
                    <a:bodyPr/>
                    <a:lstStyle/>
                    <a:p>
                      <a:pPr algn="ctr"/>
                      <a:endParaRPr kumimoji="1" lang="en-US" altLang="ja-JP" sz="1100" dirty="0"/>
                    </a:p>
                  </a:txBody>
                  <a:tcPr marL="0" marR="0" marT="0" marB="0" anchor="ctr"/>
                </a:tc>
                <a:tc>
                  <a:txBody>
                    <a:bodyPr/>
                    <a:lstStyle/>
                    <a:p>
                      <a:pPr algn="ctr"/>
                      <a:endParaRPr kumimoji="1" lang="ja-JP" altLang="en-US" sz="1100" dirty="0"/>
                    </a:p>
                  </a:txBody>
                  <a:tcPr marL="0" marR="0" marT="0" marB="0" anchor="ctr"/>
                </a:tc>
                <a:extLst>
                  <a:ext uri="{0D108BD9-81ED-4DB2-BD59-A6C34878D82A}">
                    <a16:rowId xmlns:a16="http://schemas.microsoft.com/office/drawing/2014/main" val="10004"/>
                  </a:ext>
                </a:extLst>
              </a:tr>
            </a:tbl>
          </a:graphicData>
        </a:graphic>
      </p:graphicFrame>
      <p:sp>
        <p:nvSpPr>
          <p:cNvPr id="31" name="正方形/長方形 30"/>
          <p:cNvSpPr/>
          <p:nvPr/>
        </p:nvSpPr>
        <p:spPr>
          <a:xfrm>
            <a:off x="6184242" y="3207084"/>
            <a:ext cx="1881213" cy="338445"/>
          </a:xfrm>
          <a:prstGeom prst="rect">
            <a:avLst/>
          </a:prstGeom>
        </p:spPr>
        <p:txBody>
          <a:bodyPr wrap="square">
            <a:spAutoFit/>
          </a:bodyPr>
          <a:lstStyle/>
          <a:p>
            <a:pPr defTabSz="913830">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導入ポテンシャル</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吹き出し 33"/>
          <p:cNvSpPr/>
          <p:nvPr/>
        </p:nvSpPr>
        <p:spPr>
          <a:xfrm>
            <a:off x="6417560" y="5898743"/>
            <a:ext cx="2404374" cy="581645"/>
          </a:xfrm>
          <a:prstGeom prst="wedgeRoundRectCallout">
            <a:avLst>
              <a:gd name="adj1" fmla="val -36539"/>
              <a:gd name="adj2" fmla="val -22093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メイリオ" pitchFamily="50" charset="-128"/>
                <a:ea typeface="メイリオ" pitchFamily="50" charset="-128"/>
                <a:cs typeface="メイリオ" pitchFamily="50" charset="-128"/>
              </a:rPr>
              <a:t>開発不可エリアと重なったメッシュを除く</a:t>
            </a:r>
          </a:p>
        </p:txBody>
      </p:sp>
      <p:sp>
        <p:nvSpPr>
          <p:cNvPr id="2" name="角丸四角形 1"/>
          <p:cNvSpPr/>
          <p:nvPr/>
        </p:nvSpPr>
        <p:spPr>
          <a:xfrm>
            <a:off x="1425287" y="1557997"/>
            <a:ext cx="2950437" cy="1204523"/>
          </a:xfrm>
          <a:prstGeom prst="roundRect">
            <a:avLst>
              <a:gd name="adj" fmla="val 20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メイリオ" pitchFamily="50" charset="-128"/>
              <a:ea typeface="メイリオ" pitchFamily="50" charset="-128"/>
              <a:cs typeface="メイリオ" pitchFamily="50" charset="-128"/>
            </a:endParaRPr>
          </a:p>
        </p:txBody>
      </p:sp>
      <p:sp>
        <p:nvSpPr>
          <p:cNvPr id="32" name="ページ番号"/>
          <p:cNvSpPr txBox="1">
            <a:spLocks/>
          </p:cNvSpPr>
          <p:nvPr/>
        </p:nvSpPr>
        <p:spPr>
          <a:xfrm>
            <a:off x="9270507" y="6452367"/>
            <a:ext cx="629798" cy="324925"/>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2399"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r>
              <a:rPr lang="en-US" altLang="ja-JP" sz="1799" b="1" dirty="0">
                <a:latin typeface="メイリオ" pitchFamily="50" charset="-128"/>
                <a:ea typeface="メイリオ" pitchFamily="50" charset="-128"/>
                <a:cs typeface="メイリオ" pitchFamily="50" charset="-128"/>
              </a:rPr>
              <a:t>3</a:t>
            </a:r>
            <a:endParaRPr lang="ja-JP" altLang="en-US" sz="1799"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0892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ページ番号"/>
          <p:cNvSpPr>
            <a:spLocks noGrp="1"/>
          </p:cNvSpPr>
          <p:nvPr>
            <p:ph type="sldNum" sz="quarter" idx="12"/>
          </p:nvPr>
        </p:nvSpPr>
        <p:spPr>
          <a:xfrm>
            <a:off x="9288573"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4</a:t>
            </a:r>
            <a:endParaRPr lang="ja-JP" altLang="en-US" sz="1799" b="1" dirty="0">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1280181" y="1052357"/>
            <a:ext cx="7198492" cy="193837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742709" lvl="1" indent="-285658">
              <a:buFont typeface="Wingdings" panose="05000000000000000000" pitchFamily="2" charset="2"/>
              <a:buChar char="n"/>
              <a:defRPr/>
            </a:pP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住宅用等太陽光発電：</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21269</a:t>
            </a: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kW</a:t>
            </a:r>
          </a:p>
          <a:p>
            <a:pPr marL="742709" lvl="1" indent="-285658" fontAlgn="ctr">
              <a:buFont typeface="Wingdings" panose="05000000000000000000" pitchFamily="2" charset="2"/>
              <a:buChar char="n"/>
              <a:defRPr/>
            </a:pP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公共系等太陽光発電：</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14,689</a:t>
            </a:r>
            <a:r>
              <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kW</a:t>
            </a:r>
          </a:p>
          <a:p>
            <a:pPr marL="742709" lvl="1" indent="-285658" fontAlgn="ctr">
              <a:buFont typeface="Wingdings" panose="05000000000000000000" pitchFamily="2" charset="2"/>
              <a:buChar char="n"/>
              <a:defRPr/>
            </a:pPr>
            <a:r>
              <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rPr>
              <a:t>陸上風力発電</a:t>
            </a: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rPr>
              <a:t>億</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kW</a:t>
            </a:r>
          </a:p>
          <a:p>
            <a:pPr marL="742709" lvl="1" indent="-285658" fontAlgn="ctr">
              <a:buFont typeface="Wingdings" panose="05000000000000000000" pitchFamily="2" charset="2"/>
              <a:buChar char="n"/>
              <a:defRPr/>
            </a:pPr>
            <a:r>
              <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rPr>
              <a:t>洋上風力発電</a:t>
            </a: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14.1</a:t>
            </a:r>
            <a:r>
              <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rPr>
              <a:t>億</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kW</a:t>
            </a:r>
          </a:p>
          <a:p>
            <a:pPr marL="742709" lvl="1" indent="-285658" fontAlgn="ctr">
              <a:buFont typeface="Wingdings" panose="05000000000000000000" pitchFamily="2" charset="2"/>
              <a:buChar char="n"/>
              <a:defRPr/>
            </a:pPr>
            <a:r>
              <a:rPr lang="ja-JP" altLang="en-US" sz="2399" dirty="0">
                <a:latin typeface="メイリオ" panose="020B0604030504040204" pitchFamily="50" charset="-128"/>
                <a:ea typeface="メイリオ" panose="020B0604030504040204" pitchFamily="50" charset="-128"/>
                <a:cs typeface="メイリオ" panose="020B0604030504040204" pitchFamily="50" charset="-128"/>
              </a:rPr>
              <a:t>中小水力発電（河川部）</a:t>
            </a: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901</a:t>
            </a:r>
            <a:r>
              <a:rPr kumimoji="0" lang="ja-JP" altLang="en-US" sz="2399" kern="0" dirty="0">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2399" kern="0" dirty="0">
                <a:latin typeface="メイリオ" panose="020B0604030504040204" pitchFamily="50" charset="-128"/>
                <a:ea typeface="メイリオ" panose="020B0604030504040204" pitchFamily="50" charset="-128"/>
                <a:cs typeface="メイリオ" panose="020B0604030504040204" pitchFamily="50" charset="-128"/>
              </a:rPr>
              <a:t>kW</a:t>
            </a:r>
            <a:endParaRPr kumimoji="0" lang="ja-JP" altLang="ja-JP" sz="2399"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bwMode="auto">
          <a:xfrm>
            <a:off x="56443" y="99464"/>
            <a:ext cx="9791592" cy="503078"/>
          </a:xfrm>
          <a:prstGeom prst="rect">
            <a:avLst/>
          </a:prstGeom>
          <a:noFill/>
          <a:ln w="25400" cap="flat" cmpd="sng" algn="ctr">
            <a:noFill/>
            <a:prstDash val="solid"/>
          </a:ln>
          <a:effectLst/>
          <a:extLst/>
        </p:spPr>
        <p:txBody>
          <a:bodyPr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a:defRPr/>
            </a:pPr>
            <a:r>
              <a:rPr lang="ja-JP" altLang="en-US" sz="2799" b="1" u="sng" kern="0" dirty="0">
                <a:solidFill>
                  <a:prstClr val="black"/>
                </a:solidFill>
                <a:latin typeface="メイリオ" panose="020B0604030504040204" pitchFamily="50" charset="-128"/>
              </a:rPr>
              <a:t>我が国の再エネ導入ポテンシャルの分布図（イメージ）</a:t>
            </a:r>
            <a:endParaRPr lang="zh-TW" altLang="en-US" sz="2799" b="1" u="sng" kern="0" dirty="0">
              <a:solidFill>
                <a:prstClr val="black"/>
              </a:solidFill>
              <a:latin typeface="メイリオ" panose="020B0604030504040204" pitchFamily="50" charset="-128"/>
            </a:endParaRPr>
          </a:p>
        </p:txBody>
      </p:sp>
      <p:sp>
        <p:nvSpPr>
          <p:cNvPr id="20" name="ページ番号"/>
          <p:cNvSpPr txBox="1">
            <a:spLocks/>
          </p:cNvSpPr>
          <p:nvPr/>
        </p:nvSpPr>
        <p:spPr>
          <a:xfrm>
            <a:off x="9713201" y="6720425"/>
            <a:ext cx="134829" cy="172465"/>
          </a:xfrm>
          <a:prstGeom prst="rect">
            <a:avLst/>
          </a:prstGeom>
        </p:spPr>
        <p:txBody>
          <a:bodyPr vert="horz" wrap="square" lIns="91411" tIns="45705" rIns="91411" bIns="45705" numCol="1" anchor="ctr" anchorCtr="0" compatLnSpc="1">
            <a:prstTxWarp prst="textNoShape">
              <a:avLst/>
            </a:prstTxWarp>
          </a:bodyPr>
          <a:lstStyle>
            <a:defPPr>
              <a:defRPr lang="ja-JP"/>
            </a:defPPr>
            <a:lvl1pPr algn="r" rtl="0" eaLnBrk="1" fontAlgn="base" hangingPunct="1">
              <a:spcBef>
                <a:spcPct val="0"/>
              </a:spcBef>
              <a:spcAft>
                <a:spcPct val="0"/>
              </a:spcAft>
              <a:defRPr kumimoji="1" sz="1108" kern="1200">
                <a:solidFill>
                  <a:srgbClr val="898989"/>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799" b="1" dirty="0">
              <a:latin typeface="メイリオ" pitchFamily="50" charset="-128"/>
              <a:ea typeface="メイリオ" pitchFamily="50" charset="-128"/>
              <a:cs typeface="メイリオ" pitchFamily="50" charset="-128"/>
            </a:endParaRPr>
          </a:p>
        </p:txBody>
      </p:sp>
      <p:sp>
        <p:nvSpPr>
          <p:cNvPr id="27" name="正方形/長方形 26"/>
          <p:cNvSpPr/>
          <p:nvPr/>
        </p:nvSpPr>
        <p:spPr>
          <a:xfrm>
            <a:off x="6175161" y="6364002"/>
            <a:ext cx="3797681" cy="415622"/>
          </a:xfrm>
          <a:prstGeom prst="rect">
            <a:avLst/>
          </a:prstGeom>
        </p:spPr>
        <p:txBody>
          <a:bodyPr wrap="square">
            <a:spAutoFit/>
          </a:bodyPr>
          <a:lstStyle/>
          <a:p>
            <a:pPr>
              <a:defRPr/>
            </a:pP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出典：環境省「平成</a:t>
            </a:r>
            <a:r>
              <a:rPr lang="en-US" altLang="ja-JP"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年度再生可能エネルギーに</a:t>
            </a:r>
            <a:endParaRPr lang="en-US" altLang="ja-JP"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5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関するゾーニング基礎情報整備報告書」</a:t>
            </a:r>
          </a:p>
        </p:txBody>
      </p:sp>
      <p:sp>
        <p:nvSpPr>
          <p:cNvPr id="15" name="Rectangle 3"/>
          <p:cNvSpPr>
            <a:spLocks noChangeArrowheads="1"/>
          </p:cNvSpPr>
          <p:nvPr/>
        </p:nvSpPr>
        <p:spPr bwMode="auto">
          <a:xfrm>
            <a:off x="105811" y="3320471"/>
            <a:ext cx="1927998" cy="307678"/>
          </a:xfrm>
          <a:prstGeom prst="rect">
            <a:avLst/>
          </a:prstGeom>
          <a:noFill/>
          <a:ln w="9525">
            <a:noFill/>
            <a:miter lim="800000"/>
            <a:headEnd/>
            <a:tailEnd/>
          </a:ln>
          <a:effectLst/>
        </p:spPr>
        <p:txBody>
          <a:bodyPr vert="horz" wrap="square" lIns="91411" tIns="45705" rIns="91411" bIns="45705" numCol="1" anchor="ctr" anchorCtr="0" compatLnSpc="1">
            <a:prstTxWarp prst="textNoShape">
              <a:avLst/>
            </a:prstTxWarp>
            <a:spAutoFit/>
          </a:bodyPr>
          <a:lstStyle/>
          <a:p>
            <a:pPr fontAlgn="b"/>
            <a:r>
              <a:rPr lang="ja-JP" altLang="en-US" sz="1400" dirty="0">
                <a:solidFill>
                  <a:prstClr val="black"/>
                </a:solidFill>
                <a:latin typeface="メイリオ" pitchFamily="50" charset="-128"/>
                <a:ea typeface="メイリオ" pitchFamily="50" charset="-128"/>
                <a:cs typeface="メイリオ" pitchFamily="50" charset="-128"/>
              </a:rPr>
              <a:t>住宅用等太陽光発電</a:t>
            </a:r>
          </a:p>
        </p:txBody>
      </p:sp>
      <p:pic>
        <p:nvPicPr>
          <p:cNvPr id="16" name="図 97"/>
          <p:cNvPicPr preferRelativeResize="0">
            <a:picLocks noChangeArrowheads="1"/>
          </p:cNvPicPr>
          <p:nvPr/>
        </p:nvPicPr>
        <p:blipFill>
          <a:blip r:embed="rId3" cstate="print"/>
          <a:srcRect/>
          <a:stretch>
            <a:fillRect/>
          </a:stretch>
        </p:blipFill>
        <p:spPr bwMode="auto">
          <a:xfrm>
            <a:off x="63215" y="3580384"/>
            <a:ext cx="1960255" cy="2690137"/>
          </a:xfrm>
          <a:prstGeom prst="rect">
            <a:avLst/>
          </a:prstGeom>
          <a:noFill/>
          <a:ln w="9525">
            <a:noFill/>
            <a:miter lim="800000"/>
            <a:headEnd/>
            <a:tailEnd/>
          </a:ln>
        </p:spPr>
      </p:pic>
      <p:pic>
        <p:nvPicPr>
          <p:cNvPr id="17" name="Picture 1" descr="公共系建築物まとめ設備容量_電力量"/>
          <p:cNvPicPr preferRelativeResize="0">
            <a:picLocks noChangeArrowheads="1"/>
          </p:cNvPicPr>
          <p:nvPr/>
        </p:nvPicPr>
        <p:blipFill>
          <a:blip r:embed="rId4" cstate="print"/>
          <a:srcRect l="4341" t="3743" r="928" b="10818"/>
          <a:stretch>
            <a:fillRect/>
          </a:stretch>
        </p:blipFill>
        <p:spPr bwMode="auto">
          <a:xfrm>
            <a:off x="2023466" y="3580386"/>
            <a:ext cx="2000483" cy="2690137"/>
          </a:xfrm>
          <a:prstGeom prst="rect">
            <a:avLst/>
          </a:prstGeom>
          <a:noFill/>
          <a:ln w="9525">
            <a:noFill/>
            <a:miter lim="800000"/>
            <a:headEnd/>
            <a:tailEnd/>
          </a:ln>
        </p:spPr>
      </p:pic>
      <p:sp>
        <p:nvSpPr>
          <p:cNvPr id="18" name="Rectangle 3"/>
          <p:cNvSpPr>
            <a:spLocks noChangeArrowheads="1"/>
          </p:cNvSpPr>
          <p:nvPr/>
        </p:nvSpPr>
        <p:spPr bwMode="auto">
          <a:xfrm>
            <a:off x="2169315" y="3305090"/>
            <a:ext cx="1869457" cy="307678"/>
          </a:xfrm>
          <a:prstGeom prst="rect">
            <a:avLst/>
          </a:prstGeom>
          <a:noFill/>
          <a:ln w="9525">
            <a:noFill/>
            <a:miter lim="800000"/>
            <a:headEnd/>
            <a:tailEnd/>
          </a:ln>
          <a:effectLst/>
        </p:spPr>
        <p:txBody>
          <a:bodyPr vert="horz" wrap="square" lIns="91411" tIns="45705" rIns="91411" bIns="45705" numCol="1" anchor="ctr" anchorCtr="0" compatLnSpc="1">
            <a:prstTxWarp prst="textNoShape">
              <a:avLst/>
            </a:prstTxWarp>
            <a:spAutoFit/>
          </a:bodyPr>
          <a:lstStyle/>
          <a:p>
            <a:pPr fontAlgn="b"/>
            <a:r>
              <a:rPr lang="ja-JP" altLang="en-US" sz="1400" dirty="0">
                <a:solidFill>
                  <a:prstClr val="black"/>
                </a:solidFill>
                <a:latin typeface="メイリオ" pitchFamily="50" charset="-128"/>
                <a:ea typeface="メイリオ" pitchFamily="50" charset="-128"/>
                <a:cs typeface="メイリオ" pitchFamily="50" charset="-128"/>
              </a:rPr>
              <a:t>公共系等太陽光発電</a:t>
            </a:r>
          </a:p>
        </p:txBody>
      </p:sp>
      <p:pic>
        <p:nvPicPr>
          <p:cNvPr id="22" name="図 21" descr="I:\H25_saisei\fuuryoku\出力\20140226_報告書\洋上_条件付き導入ポテンシャル1.png"/>
          <p:cNvPicPr>
            <a:picLocks noChangeAspect="1"/>
          </p:cNvPicPr>
          <p:nvPr/>
        </p:nvPicPr>
        <p:blipFill>
          <a:blip r:embed="rId5" cstate="print"/>
          <a:srcRect/>
          <a:stretch>
            <a:fillRect/>
          </a:stretch>
        </p:blipFill>
        <p:spPr bwMode="auto">
          <a:xfrm>
            <a:off x="5896432" y="3580386"/>
            <a:ext cx="1932595" cy="2690137"/>
          </a:xfrm>
          <a:prstGeom prst="rect">
            <a:avLst/>
          </a:prstGeom>
          <a:noFill/>
          <a:ln w="9525">
            <a:noFill/>
            <a:miter lim="800000"/>
            <a:headEnd/>
            <a:tailEnd/>
          </a:ln>
        </p:spPr>
      </p:pic>
      <p:pic>
        <p:nvPicPr>
          <p:cNvPr id="24" name="図 23" descr="I:\H25_saisei\fuuryoku\出力\20140226_報告書\陸上風力の導入ポテンシャル分布図.png"/>
          <p:cNvPicPr>
            <a:picLocks noChangeAspect="1"/>
          </p:cNvPicPr>
          <p:nvPr/>
        </p:nvPicPr>
        <p:blipFill>
          <a:blip r:embed="rId6" cstate="print"/>
          <a:srcRect/>
          <a:stretch>
            <a:fillRect/>
          </a:stretch>
        </p:blipFill>
        <p:spPr bwMode="auto">
          <a:xfrm>
            <a:off x="4034298" y="3580386"/>
            <a:ext cx="1818884" cy="2680268"/>
          </a:xfrm>
          <a:prstGeom prst="rect">
            <a:avLst/>
          </a:prstGeom>
          <a:noFill/>
          <a:ln w="9525">
            <a:noFill/>
            <a:miter lim="800000"/>
            <a:headEnd/>
            <a:tailEnd/>
          </a:ln>
        </p:spPr>
      </p:pic>
      <p:sp>
        <p:nvSpPr>
          <p:cNvPr id="32" name="Rectangle 3"/>
          <p:cNvSpPr>
            <a:spLocks noChangeArrowheads="1"/>
          </p:cNvSpPr>
          <p:nvPr/>
        </p:nvSpPr>
        <p:spPr bwMode="auto">
          <a:xfrm>
            <a:off x="4180140" y="3305084"/>
            <a:ext cx="1869457" cy="338445"/>
          </a:xfrm>
          <a:prstGeom prst="rect">
            <a:avLst/>
          </a:prstGeom>
          <a:noFill/>
          <a:ln w="9525">
            <a:noFill/>
            <a:miter lim="800000"/>
            <a:headEnd/>
            <a:tailEnd/>
          </a:ln>
          <a:effectLst/>
        </p:spPr>
        <p:txBody>
          <a:bodyPr vert="horz" wrap="square" lIns="91411" tIns="45705" rIns="91411" bIns="45705" numCol="1" anchor="ctr" anchorCtr="0" compatLnSpc="1">
            <a:prstTxWarp prst="textNoShape">
              <a:avLst/>
            </a:prstTxWarp>
            <a:spAutoFit/>
          </a:bodyPr>
          <a:lstStyle/>
          <a:p>
            <a:pPr fontAlgn="b"/>
            <a:r>
              <a:rPr lang="ja-JP" altLang="en-US" sz="1600" dirty="0">
                <a:solidFill>
                  <a:prstClr val="black"/>
                </a:solidFill>
                <a:latin typeface="メイリオ" pitchFamily="50" charset="-128"/>
                <a:ea typeface="メイリオ" pitchFamily="50" charset="-128"/>
                <a:cs typeface="メイリオ" pitchFamily="50" charset="-128"/>
              </a:rPr>
              <a:t>陸上風力発電</a:t>
            </a:r>
          </a:p>
        </p:txBody>
      </p:sp>
      <p:sp>
        <p:nvSpPr>
          <p:cNvPr id="33" name="Rectangle 3"/>
          <p:cNvSpPr>
            <a:spLocks noChangeArrowheads="1"/>
          </p:cNvSpPr>
          <p:nvPr/>
        </p:nvSpPr>
        <p:spPr bwMode="auto">
          <a:xfrm>
            <a:off x="6098501" y="3279216"/>
            <a:ext cx="1869457" cy="338445"/>
          </a:xfrm>
          <a:prstGeom prst="rect">
            <a:avLst/>
          </a:prstGeom>
          <a:noFill/>
          <a:ln w="9525">
            <a:noFill/>
            <a:miter lim="800000"/>
            <a:headEnd/>
            <a:tailEnd/>
          </a:ln>
          <a:effectLst/>
        </p:spPr>
        <p:txBody>
          <a:bodyPr vert="horz" wrap="square" lIns="91411" tIns="45705" rIns="91411" bIns="45705" numCol="1" anchor="ctr" anchorCtr="0" compatLnSpc="1">
            <a:prstTxWarp prst="textNoShape">
              <a:avLst/>
            </a:prstTxWarp>
            <a:spAutoFit/>
          </a:bodyPr>
          <a:lstStyle/>
          <a:p>
            <a:pPr fontAlgn="b"/>
            <a:r>
              <a:rPr lang="ja-JP" altLang="en-US" sz="1600" dirty="0">
                <a:solidFill>
                  <a:prstClr val="black"/>
                </a:solidFill>
                <a:latin typeface="メイリオ" pitchFamily="50" charset="-128"/>
                <a:ea typeface="メイリオ" pitchFamily="50" charset="-128"/>
                <a:cs typeface="メイリオ" pitchFamily="50" charset="-128"/>
              </a:rPr>
              <a:t>洋上風力発電</a:t>
            </a:r>
          </a:p>
        </p:txBody>
      </p:sp>
      <p:pic>
        <p:nvPicPr>
          <p:cNvPr id="34" name="図 2"/>
          <p:cNvPicPr preferRelativeResize="0">
            <a:picLocks noChangeArrowheads="1"/>
          </p:cNvPicPr>
          <p:nvPr/>
        </p:nvPicPr>
        <p:blipFill>
          <a:blip r:embed="rId7" cstate="print"/>
          <a:srcRect l="4301" t="3586" r="1445" b="11349"/>
          <a:stretch>
            <a:fillRect/>
          </a:stretch>
        </p:blipFill>
        <p:spPr bwMode="auto">
          <a:xfrm>
            <a:off x="7853640" y="3580386"/>
            <a:ext cx="2053438" cy="2680268"/>
          </a:xfrm>
          <a:prstGeom prst="rect">
            <a:avLst/>
          </a:prstGeom>
          <a:noFill/>
          <a:ln w="9525">
            <a:noFill/>
            <a:miter lim="800000"/>
            <a:headEnd/>
            <a:tailEnd/>
          </a:ln>
        </p:spPr>
      </p:pic>
      <p:sp>
        <p:nvSpPr>
          <p:cNvPr id="4" name="正方形/長方形 3"/>
          <p:cNvSpPr/>
          <p:nvPr/>
        </p:nvSpPr>
        <p:spPr>
          <a:xfrm>
            <a:off x="7683664" y="3279215"/>
            <a:ext cx="2440911" cy="338445"/>
          </a:xfrm>
          <a:prstGeom prst="rect">
            <a:avLst/>
          </a:prstGeom>
        </p:spPr>
        <p:txBody>
          <a:bodyPr wrap="none">
            <a:spAutoFit/>
          </a:bodyPr>
          <a:lstStyle/>
          <a:p>
            <a:r>
              <a:rPr lang="ja-JP" altLang="en-US" sz="1600" dirty="0">
                <a:latin typeface="メイリオ" pitchFamily="50" charset="-128"/>
                <a:ea typeface="メイリオ" pitchFamily="50" charset="-128"/>
                <a:cs typeface="メイリオ" pitchFamily="50" charset="-128"/>
              </a:rPr>
              <a:t>中小水力発電（河川部）</a:t>
            </a:r>
          </a:p>
        </p:txBody>
      </p:sp>
      <p:sp>
        <p:nvSpPr>
          <p:cNvPr id="5" name="正方形/長方形 4"/>
          <p:cNvSpPr/>
          <p:nvPr/>
        </p:nvSpPr>
        <p:spPr>
          <a:xfrm>
            <a:off x="785938" y="652375"/>
            <a:ext cx="5312572" cy="399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kumimoji="0" lang="ja-JP" altLang="en-US" sz="1999" kern="0" dirty="0">
                <a:latin typeface="メイリオ" pitchFamily="50" charset="-128"/>
                <a:ea typeface="メイリオ" pitchFamily="50" charset="-128"/>
                <a:cs typeface="メイリオ" pitchFamily="50" charset="-128"/>
              </a:rPr>
              <a:t>電源別導入ポテンシャル（設備容量ベース）</a:t>
            </a:r>
            <a:endParaRPr lang="ja-JP" altLang="en-US" sz="1999"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489111811"/>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2.xml><?xml version="1.0" encoding="utf-8"?>
<ds:datastoreItem xmlns:ds="http://schemas.openxmlformats.org/officeDocument/2006/customXml" ds:itemID="{C93016C3-762D-4C2B-B01F-C588F121C331}">
  <ds:schemaRefs>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17051</TotalTime>
  <Words>484</Words>
  <Application>Microsoft Office PowerPoint</Application>
  <PresentationFormat>ユーザー設定</PresentationFormat>
  <Paragraphs>257</Paragraphs>
  <Slides>4</Slides>
  <Notes>4</Notes>
  <HiddenSlides>0</HiddenSlides>
  <MMClips>0</MMClips>
  <ScaleCrop>false</ScaleCrop>
  <HeadingPairs>
    <vt:vector size="6" baseType="variant">
      <vt:variant>
        <vt:lpstr>使用されているフォント</vt:lpstr>
      </vt:variant>
      <vt:variant>
        <vt:i4>16</vt:i4>
      </vt:variant>
      <vt:variant>
        <vt:lpstr>テーマ</vt:lpstr>
      </vt:variant>
      <vt:variant>
        <vt:i4>13</vt:i4>
      </vt:variant>
      <vt:variant>
        <vt:lpstr>スライド タイトル</vt:lpstr>
      </vt:variant>
      <vt:variant>
        <vt:i4>4</vt:i4>
      </vt:variant>
    </vt:vector>
  </HeadingPairs>
  <TitlesOfParts>
    <vt:vector size="33" baseType="lpstr">
      <vt:lpstr>HGPｺﾞｼｯｸE</vt:lpstr>
      <vt:lpstr>HGPｺﾞｼｯｸM</vt:lpstr>
      <vt:lpstr>HGP創英角ｺﾞｼｯｸUB</vt:lpstr>
      <vt:lpstr>HG丸ｺﾞｼｯｸM-PRO</vt:lpstr>
      <vt:lpstr>Meiryo UI</vt:lpstr>
      <vt:lpstr>ＭＳ Ｐゴシック</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我が国の再エネポテンシャル</vt:lpstr>
      <vt:lpstr>PowerPoint プレゼンテーション</vt:lpstr>
      <vt:lpstr>導入ポテンシャルの定義</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1931</cp:revision>
  <cp:lastPrinted>2018-01-12T08:13:42Z</cp:lastPrinted>
  <dcterms:created xsi:type="dcterms:W3CDTF">2013-11-01T02:12:51Z</dcterms:created>
  <dcterms:modified xsi:type="dcterms:W3CDTF">2018-05-15T06:15:02Z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