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E6C1-D911-4F6E-B0E4-035E2076E4D0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B3FF-02B0-47C6-B196-E5AED513D0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1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329">
              <a:defRPr/>
            </a:pPr>
            <a:fld id="{D09F5C6A-B8FB-4F29-BDBC-4B21B0EFE66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46329">
                <a:defRPr/>
              </a:pPr>
              <a:t>3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1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6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24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3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9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57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96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70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7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2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2308-1595-4FC3-AC47-6FA94F502A7C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B019-0A87-4298-9BB6-4AD101BE0A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76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" y="147085"/>
            <a:ext cx="648924" cy="4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テキスト ボックス 430" hidden="1"/>
          <p:cNvSpPr txBox="1">
            <a:spLocks noChangeArrowheads="1"/>
          </p:cNvSpPr>
          <p:nvPr/>
        </p:nvSpPr>
        <p:spPr bwMode="auto">
          <a:xfrm>
            <a:off x="5332903" y="2861176"/>
            <a:ext cx="3809287" cy="37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104">
              <a:spcBef>
                <a:spcPct val="0"/>
              </a:spcBef>
              <a:buNone/>
            </a:pPr>
            <a:r>
              <a:rPr lang="ja-JP" altLang="en-US" sz="931" u="sng" ker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各メニューを組み合わせて、</a:t>
            </a:r>
            <a:r>
              <a:rPr lang="ja-JP" altLang="en-US" sz="931" u="sng" kern="0">
                <a:latin typeface="メイリオ" panose="020B0604030504040204" pitchFamily="50" charset="-128"/>
                <a:ea typeface="メイリオ" panose="020B0604030504040204" pitchFamily="50" charset="-128"/>
              </a:rPr>
              <a:t>地域特性に応じた</a:t>
            </a:r>
            <a:r>
              <a:rPr lang="ja-JP" altLang="en-US" sz="931" u="sng" ker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廃棄物処理システム</a:t>
            </a:r>
            <a:endParaRPr lang="en-US" altLang="ja-JP" sz="931" u="sng" ker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104">
              <a:spcBef>
                <a:spcPct val="0"/>
              </a:spcBef>
              <a:buNone/>
            </a:pPr>
            <a:r>
              <a:rPr lang="ja-JP" altLang="en-US" sz="931" u="sng" ker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低炭素ガイドライン</a:t>
            </a:r>
            <a:r>
              <a:rPr lang="ja-JP" altLang="en-US" sz="931" u="sng" kern="0">
                <a:latin typeface="メイリオ" panose="020B0604030504040204" pitchFamily="50" charset="-128"/>
                <a:ea typeface="メイリオ" panose="020B0604030504040204" pitchFamily="50" charset="-128"/>
              </a:rPr>
              <a:t>を作成</a:t>
            </a:r>
            <a:endParaRPr lang="ja-JP" altLang="en-US" sz="931" u="sng" kern="0"/>
          </a:p>
        </p:txBody>
      </p:sp>
      <p:sp>
        <p:nvSpPr>
          <p:cNvPr id="46" name="正方形/長方形 2"/>
          <p:cNvSpPr>
            <a:spLocks noChangeArrowheads="1"/>
          </p:cNvSpPr>
          <p:nvPr/>
        </p:nvSpPr>
        <p:spPr bwMode="auto">
          <a:xfrm>
            <a:off x="187267" y="1511507"/>
            <a:ext cx="7639328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785923" eaLnBrk="1" hangingPunct="1">
              <a:spcBef>
                <a:spcPct val="0"/>
              </a:spcBef>
              <a:spcAft>
                <a:spcPts val="259"/>
              </a:spcAft>
              <a:buClr>
                <a:srgbClr val="6F6F6F"/>
              </a:buClr>
              <a:buNone/>
              <a:defRPr/>
            </a:pPr>
            <a:r>
              <a:rPr lang="en-US" altLang="ja-JP" sz="2399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2399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の導入拡大により</a:t>
            </a:r>
            <a:r>
              <a:rPr lang="en-US" altLang="ja-JP" sz="2399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CO2</a:t>
            </a:r>
            <a:r>
              <a:rPr lang="ja-JP" altLang="en-US" sz="2399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大幅削減</a:t>
            </a:r>
            <a:endParaRPr lang="en-US" altLang="ja-JP" sz="2399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>
            <a:fillRect/>
          </a:stretch>
        </p:blipFill>
        <p:spPr bwMode="auto">
          <a:xfrm>
            <a:off x="7746856" y="4652750"/>
            <a:ext cx="1525240" cy="13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36584" y="5300612"/>
            <a:ext cx="2441701" cy="1006203"/>
            <a:chOff x="375110" y="5501077"/>
            <a:chExt cx="2442485" cy="100652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94" y="5501077"/>
              <a:ext cx="588112" cy="359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 descr="C:\Users\MINEGI02\AppData\Local\Microsoft\Windows\Temporary Internet Files\Content.IE5\CICUAFS2\lgi01a201402180200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10" y="6203809"/>
              <a:ext cx="419296" cy="30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C:\Users\MINEGI02\AppData\Local\Microsoft\Windows\Temporary Internet Files\Content.IE5\P9KRCP8N\gatag-00008410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94" y="6203809"/>
              <a:ext cx="430229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C:\Users\MINEGI02\AppData\Local\Microsoft\Windows\Temporary Internet Files\Content.IE5\FIMQ6E53\lgi01c201403240000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206" y="6136706"/>
              <a:ext cx="486652" cy="3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上矢印吹き出し 163"/>
            <p:cNvSpPr/>
            <p:nvPr/>
          </p:nvSpPr>
          <p:spPr bwMode="auto">
            <a:xfrm rot="10800000">
              <a:off x="379649" y="5889527"/>
              <a:ext cx="2432630" cy="313847"/>
            </a:xfrm>
            <a:prstGeom prst="upArrowCallout">
              <a:avLst>
                <a:gd name="adj1" fmla="val 205762"/>
                <a:gd name="adj2" fmla="val 200014"/>
                <a:gd name="adj3" fmla="val 22127"/>
                <a:gd name="adj4" fmla="val 5750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104">
                <a:defRPr/>
              </a:pPr>
              <a:endParaRPr kumimoji="0" lang="ja-JP" altLang="en-US" sz="1600" ker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正方形/長方形 3"/>
            <p:cNvSpPr>
              <a:spLocks noChangeArrowheads="1"/>
            </p:cNvSpPr>
            <p:nvPr/>
          </p:nvSpPr>
          <p:spPr bwMode="auto">
            <a:xfrm>
              <a:off x="375117" y="5844321"/>
              <a:ext cx="2442478" cy="3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defTabSz="914104">
                <a:spcBef>
                  <a:spcPct val="0"/>
                </a:spcBef>
                <a:buNone/>
              </a:pPr>
              <a:r>
                <a:rPr lang="ja-JP" altLang="en-US" sz="1600" b="1" kern="0" dirty="0">
                  <a:latin typeface="メイリオ" panose="020B0604030504040204" pitchFamily="50" charset="-128"/>
                </a:rPr>
                <a:t>省内各種補助事業で推奨</a:t>
              </a:r>
            </a:p>
          </p:txBody>
        </p:sp>
      </p:grpSp>
      <p:grpSp>
        <p:nvGrpSpPr>
          <p:cNvPr id="37" name="グループ化 2054"/>
          <p:cNvGrpSpPr>
            <a:grpSpLocks/>
          </p:cNvGrpSpPr>
          <p:nvPr/>
        </p:nvGrpSpPr>
        <p:grpSpPr bwMode="auto">
          <a:xfrm>
            <a:off x="4233158" y="5876495"/>
            <a:ext cx="1827419" cy="883327"/>
            <a:chOff x="2058146" y="5819209"/>
            <a:chExt cx="1166909" cy="1037252"/>
          </a:xfrm>
        </p:grpSpPr>
        <p:pic>
          <p:nvPicPr>
            <p:cNvPr id="40" name="Picture 12" descr="C:\Users\MINEGI02\AppData\Local\Microsoft\Windows\Temporary Internet Files\Content.IE5\P9KRCP8N\internet-OT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46" y="5819209"/>
              <a:ext cx="1166909" cy="103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3" descr="D:\Temporary Internet Files\Temporary Internet Files\Content.IE5\OHA3327H\lgi01e201403240200[1]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713" y="6090718"/>
              <a:ext cx="553774" cy="47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テキスト ボックス 44"/>
          <p:cNvSpPr txBox="1"/>
          <p:nvPr/>
        </p:nvSpPr>
        <p:spPr>
          <a:xfrm>
            <a:off x="2786183" y="3437946"/>
            <a:ext cx="4865434" cy="399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04">
              <a:defRPr/>
            </a:pPr>
            <a:r>
              <a:rPr kumimoji="0" lang="en-US" altLang="ja-JP" sz="1999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1999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リストの更新・拡充・情報発信</a:t>
            </a:r>
            <a:endParaRPr kumimoji="0" lang="ja-JP" altLang="en-US" sz="1999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16827" y="6515061"/>
            <a:ext cx="2781531" cy="369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104">
              <a:defRPr/>
            </a:pPr>
            <a:r>
              <a:rPr kumimoji="0" lang="ja-JP" altLang="en-US" sz="1799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en-US" altLang="ja-JP" sz="1799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1799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導入実証事業</a:t>
            </a:r>
            <a:endParaRPr kumimoji="0" lang="ja-JP" altLang="en-US" sz="1799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169"/>
          <p:cNvSpPr txBox="1">
            <a:spLocks noChangeArrowheads="1"/>
          </p:cNvSpPr>
          <p:nvPr/>
        </p:nvSpPr>
        <p:spPr bwMode="auto">
          <a:xfrm>
            <a:off x="130016" y="6380381"/>
            <a:ext cx="3023367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914104" eaLnBrk="1" hangingPunct="1">
              <a:spcBef>
                <a:spcPct val="0"/>
              </a:spcBef>
              <a:buNone/>
              <a:defRPr/>
            </a:pPr>
            <a:r>
              <a:rPr lang="en-US" altLang="ja-JP" sz="1799" b="1" kern="0" dirty="0">
                <a:solidFill>
                  <a:srgbClr val="FF0000"/>
                </a:solidFill>
                <a:latin typeface="メイリオ" panose="020B0604030504040204" pitchFamily="50" charset="-128"/>
              </a:rPr>
              <a:t>L2-Tech</a:t>
            </a:r>
            <a:r>
              <a:rPr lang="ja-JP" altLang="en-US" sz="1799" b="1" kern="0" dirty="0">
                <a:solidFill>
                  <a:srgbClr val="FF0000"/>
                </a:solidFill>
                <a:latin typeface="メイリオ" panose="020B0604030504040204" pitchFamily="50" charset="-128"/>
              </a:rPr>
              <a:t>活用ガイドの作成</a:t>
            </a: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86" y="3844885"/>
            <a:ext cx="5252731" cy="14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円/楕円 170"/>
          <p:cNvSpPr/>
          <p:nvPr/>
        </p:nvSpPr>
        <p:spPr>
          <a:xfrm>
            <a:off x="4089182" y="5228623"/>
            <a:ext cx="2195532" cy="3541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04">
              <a:defRPr/>
            </a:pPr>
            <a:endParaRPr kumimoji="0" lang="ja-JP" altLang="en-US" sz="1600" ker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493295" y="5250103"/>
            <a:ext cx="16738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104">
              <a:defRPr/>
            </a:pPr>
            <a:r>
              <a:rPr kumimoji="0" lang="en-US" altLang="ja-JP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リスト</a:t>
            </a:r>
            <a:endParaRPr kumimoji="0" lang="ja-JP" altLang="en-US" sz="16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上下矢印 2062"/>
          <p:cNvSpPr/>
          <p:nvPr/>
        </p:nvSpPr>
        <p:spPr>
          <a:xfrm rot="16364538">
            <a:off x="6890022" y="4673946"/>
            <a:ext cx="416099" cy="1450417"/>
          </a:xfrm>
          <a:prstGeom prst="upDownArrow">
            <a:avLst>
              <a:gd name="adj1" fmla="val 50000"/>
              <a:gd name="adj2" fmla="val 30372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04">
              <a:defRPr/>
            </a:pPr>
            <a:endParaRPr kumimoji="0" lang="ja-JP" altLang="en-US" sz="1600" ker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上下矢印 173"/>
          <p:cNvSpPr/>
          <p:nvPr/>
        </p:nvSpPr>
        <p:spPr>
          <a:xfrm>
            <a:off x="4955425" y="5619137"/>
            <a:ext cx="573461" cy="257357"/>
          </a:xfrm>
          <a:prstGeom prst="upDownArrow">
            <a:avLst>
              <a:gd name="adj1" fmla="val 50000"/>
              <a:gd name="adj2" fmla="val 30372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04">
              <a:defRPr/>
            </a:pPr>
            <a:endParaRPr kumimoji="0" lang="ja-JP" altLang="en-US" sz="1600" ker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ボックス 1"/>
          <p:cNvSpPr txBox="1">
            <a:spLocks noChangeArrowheads="1"/>
          </p:cNvSpPr>
          <p:nvPr/>
        </p:nvSpPr>
        <p:spPr bwMode="auto">
          <a:xfrm>
            <a:off x="50840" y="3860912"/>
            <a:ext cx="28146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稼働実績の蓄積</a:t>
            </a:r>
            <a:endParaRPr lang="en-US" altLang="ja-JP" sz="1600" b="1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：</a:t>
            </a:r>
            <a:r>
              <a:rPr lang="en-US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 L2-Tech</a:t>
            </a: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設備導入効果と計測、算出方法、</a:t>
            </a:r>
            <a:r>
              <a:rPr lang="en-US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L2-Tech</a:t>
            </a: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設備の安定稼働データ等　　</a:t>
            </a:r>
            <a:r>
              <a:rPr lang="ja-JP" altLang="en-US" sz="1600" kern="0" dirty="0">
                <a:latin typeface="メイリオ" panose="020B0604030504040204" pitchFamily="50" charset="-128"/>
              </a:rPr>
              <a:t>　　　</a:t>
            </a:r>
            <a:endParaRPr lang="en-US" altLang="ja-JP" sz="1600" kern="0" dirty="0">
              <a:latin typeface="メイリオ" panose="020B0604030504040204" pitchFamily="50" charset="-128"/>
            </a:endParaRPr>
          </a:p>
        </p:txBody>
      </p:sp>
      <p:sp>
        <p:nvSpPr>
          <p:cNvPr id="68" name="テキスト ボックス 1"/>
          <p:cNvSpPr txBox="1">
            <a:spLocks noChangeArrowheads="1"/>
          </p:cNvSpPr>
          <p:nvPr/>
        </p:nvSpPr>
        <p:spPr bwMode="auto">
          <a:xfrm>
            <a:off x="7400495" y="5765613"/>
            <a:ext cx="2447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914104" eaLnBrk="1" hangingPunct="1">
              <a:defRPr/>
            </a:pPr>
            <a:r>
              <a:rPr lang="en-US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L2-Tech</a:t>
            </a: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の優良事例創出による大幅な</a:t>
            </a:r>
            <a:r>
              <a:rPr lang="en-US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CO2</a:t>
            </a: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削減の誘導</a:t>
            </a:r>
            <a:endParaRPr lang="en-US" altLang="ja-JP" sz="1600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</p:txBody>
      </p:sp>
      <p:sp>
        <p:nvSpPr>
          <p:cNvPr id="69" name="テキスト ボックス 1"/>
          <p:cNvSpPr txBox="1">
            <a:spLocks noChangeArrowheads="1"/>
          </p:cNvSpPr>
          <p:nvPr/>
        </p:nvSpPr>
        <p:spPr bwMode="auto">
          <a:xfrm>
            <a:off x="2361545" y="5588554"/>
            <a:ext cx="20479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algn="r" defTabSz="914104" eaLnBrk="1" hangingPunct="1">
              <a:defRPr/>
            </a:pPr>
            <a:r>
              <a:rPr lang="en-US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L2-Tech</a:t>
            </a:r>
          </a:p>
          <a:p>
            <a:pPr algn="r"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認証製品の普及拡大</a:t>
            </a:r>
            <a:endParaRPr lang="en-US" altLang="ja-JP" sz="1600" b="1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</p:txBody>
      </p:sp>
      <p:sp>
        <p:nvSpPr>
          <p:cNvPr id="70" name="テキスト ボックス 1"/>
          <p:cNvSpPr txBox="1">
            <a:spLocks noChangeArrowheads="1"/>
          </p:cNvSpPr>
          <p:nvPr/>
        </p:nvSpPr>
        <p:spPr bwMode="auto">
          <a:xfrm>
            <a:off x="5816819" y="5516570"/>
            <a:ext cx="187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革新的な低炭素技術の発掘</a:t>
            </a:r>
            <a:endParaRPr lang="en-US" altLang="ja-JP" sz="1600" b="1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</p:txBody>
      </p:sp>
      <p:sp>
        <p:nvSpPr>
          <p:cNvPr id="72" name="テキスト ボックス 1"/>
          <p:cNvSpPr txBox="1">
            <a:spLocks noChangeArrowheads="1"/>
          </p:cNvSpPr>
          <p:nvPr/>
        </p:nvSpPr>
        <p:spPr bwMode="auto">
          <a:xfrm>
            <a:off x="7704632" y="3617676"/>
            <a:ext cx="21190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導入障壁の解消</a:t>
            </a:r>
            <a:endParaRPr lang="en-US" altLang="ja-JP" sz="1600" b="1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  <a:p>
            <a:pPr defTabSz="914104" eaLnBrk="1" hangingPunct="1">
              <a:defRPr/>
            </a:pP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：</a:t>
            </a:r>
            <a:r>
              <a:rPr lang="ja-JP" altLang="ja-JP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設備の入替え時に発生する業務停止期間とその影響</a:t>
            </a:r>
            <a:r>
              <a:rPr lang="ja-JP" altLang="en-US" sz="1600" b="1" kern="0" dirty="0">
                <a:solidFill>
                  <a:srgbClr val="002060"/>
                </a:solidFill>
                <a:latin typeface="メイリオ" panose="020B0604030504040204" pitchFamily="50" charset="-128"/>
              </a:rPr>
              <a:t>等のソリューション情報</a:t>
            </a:r>
            <a:endParaRPr lang="en-US" altLang="ja-JP" sz="1600" b="1" kern="0" dirty="0">
              <a:solidFill>
                <a:srgbClr val="00206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4" name="上下矢印 2062"/>
          <p:cNvSpPr/>
          <p:nvPr/>
        </p:nvSpPr>
        <p:spPr>
          <a:xfrm rot="15956287">
            <a:off x="3107578" y="4748419"/>
            <a:ext cx="416099" cy="1450417"/>
          </a:xfrm>
          <a:prstGeom prst="upDownArrow">
            <a:avLst>
              <a:gd name="adj1" fmla="val 50000"/>
              <a:gd name="adj2" fmla="val 30372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04">
              <a:defRPr/>
            </a:pPr>
            <a:endParaRPr kumimoji="0" lang="ja-JP" altLang="en-US" sz="1600" ker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6"/>
          <p:cNvSpPr>
            <a:spLocks noChangeArrowheads="1"/>
          </p:cNvSpPr>
          <p:nvPr/>
        </p:nvSpPr>
        <p:spPr bwMode="auto">
          <a:xfrm>
            <a:off x="853883" y="147092"/>
            <a:ext cx="7191516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785923" eaLnBrk="1" hangingPunct="1">
              <a:spcBef>
                <a:spcPct val="0"/>
              </a:spcBef>
              <a:spcAft>
                <a:spcPts val="259"/>
              </a:spcAft>
              <a:buClr>
                <a:srgbClr val="6F6F6F"/>
              </a:buClr>
              <a:buNone/>
              <a:defRPr/>
            </a:pPr>
            <a:r>
              <a:rPr lang="en-US" altLang="zh-TW" sz="2399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zh-TW" altLang="en-US" sz="2399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（先導的低炭素技術）導入拡大推進事業</a:t>
            </a:r>
            <a:endParaRPr lang="en-US" altLang="ja-JP" sz="2399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336298" y="64389"/>
            <a:ext cx="1497535" cy="315491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844062">
              <a:defRPr/>
            </a:pPr>
            <a:r>
              <a:rPr kumimoji="0" lang="ja-JP" altLang="en-US" sz="17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補助・委託</a:t>
            </a:r>
          </a:p>
        </p:txBody>
      </p:sp>
      <p:sp>
        <p:nvSpPr>
          <p:cNvPr id="42" name="角丸四角形 3"/>
          <p:cNvSpPr/>
          <p:nvPr/>
        </p:nvSpPr>
        <p:spPr>
          <a:xfrm>
            <a:off x="136580" y="1920621"/>
            <a:ext cx="9687104" cy="1508380"/>
          </a:xfrm>
          <a:prstGeom prst="roundRect">
            <a:avLst>
              <a:gd name="adj" fmla="val 11444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785903">
              <a:buClr>
                <a:srgbClr val="6F6F6F"/>
              </a:buClr>
              <a:defRPr/>
            </a:pPr>
            <a:r>
              <a:rPr kumimoji="0" lang="en-US" altLang="zh-TW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情報が整ったプラットフォーム</a:t>
            </a:r>
            <a:r>
              <a:rPr kumimoji="0" lang="ja-JP" altLang="en-US" sz="2399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を構築。</a:t>
            </a:r>
            <a:r>
              <a:rPr kumimoji="0" lang="ja-JP" altLang="en-US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メーカー・ユーザー双方が利活用しやすい体制</a:t>
            </a:r>
            <a:r>
              <a:rPr kumimoji="0" lang="ja-JP" altLang="en-US" sz="2399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を構築。また</a:t>
            </a:r>
            <a:r>
              <a:rPr kumimoji="0" lang="ja-JP" altLang="en-US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黎明期の</a:t>
            </a:r>
            <a:r>
              <a:rPr kumimoji="0" lang="en-US" altLang="ja-JP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2399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を対象として、導入実証</a:t>
            </a:r>
            <a:r>
              <a:rPr kumimoji="0" lang="ja-JP" altLang="en-US" sz="2399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。稼動データを</a:t>
            </a:r>
            <a:r>
              <a:rPr kumimoji="0" lang="en-US" altLang="zh-TW" sz="2399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2399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プラットフォームに集約。</a:t>
            </a:r>
            <a:endParaRPr kumimoji="0" lang="en-US" altLang="ja-JP" sz="2399" kern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851217" y="648205"/>
            <a:ext cx="1815488" cy="3392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04"/>
            <a:r>
              <a:rPr lang="ja-JP" altLang="en-US" sz="1799" b="1" kern="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施策番号：</a:t>
            </a:r>
            <a:r>
              <a:rPr kumimoji="0" lang="en-US" altLang="ja-JP" sz="1799" b="1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endParaRPr lang="ja-JP" altLang="en-US" sz="1799" b="1" kern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6"/>
          <p:cNvSpPr>
            <a:spLocks noChangeArrowheads="1"/>
          </p:cNvSpPr>
          <p:nvPr/>
        </p:nvSpPr>
        <p:spPr bwMode="auto">
          <a:xfrm>
            <a:off x="4233156" y="579484"/>
            <a:ext cx="5758795" cy="12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3808" eaLnBrk="1" hangingPunct="1">
              <a:spcBef>
                <a:spcPct val="0"/>
              </a:spcBef>
              <a:buClr>
                <a:srgbClr val="6F6F6F"/>
              </a:buClr>
              <a:buNone/>
              <a:defRPr/>
            </a:pPr>
            <a:r>
              <a:rPr lang="zh-TW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zh-TW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zh-TW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予算案</a:t>
            </a:r>
            <a:r>
              <a:rPr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4.8</a:t>
            </a:r>
            <a:r>
              <a:rPr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r>
              <a:rPr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（平成</a:t>
            </a:r>
            <a:r>
              <a:rPr lang="en-US" altLang="ja-JP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年度予算額</a:t>
            </a:r>
            <a:r>
              <a:rPr lang="en-US" altLang="ja-JP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6.8</a:t>
            </a:r>
            <a:r>
              <a:rPr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億円）</a:t>
            </a:r>
            <a:endParaRPr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3808" eaLnBrk="1" hangingPunct="1">
              <a:spcBef>
                <a:spcPct val="0"/>
              </a:spcBef>
              <a:buNone/>
              <a:defRPr/>
            </a:pPr>
            <a:r>
              <a:rPr kumimoji="0" lang="zh-TW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実施期間：</a:t>
            </a:r>
            <a:r>
              <a:rPr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27</a:t>
            </a:r>
            <a:r>
              <a:rPr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年度～平成</a:t>
            </a:r>
            <a:r>
              <a:rPr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30</a:t>
            </a:r>
            <a:r>
              <a:rPr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kumimoji="0" lang="zh-TW" altLang="en-US" sz="1999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 defTabSz="914104" eaLnBrk="1" hangingPunct="1">
              <a:spcBef>
                <a:spcPct val="0"/>
              </a:spcBef>
              <a:buNone/>
            </a:pPr>
            <a:r>
              <a:rPr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担当課：</a:t>
            </a:r>
            <a:r>
              <a:rPr lang="zh-TW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地球局事業室技術</a:t>
            </a:r>
            <a:r>
              <a:rPr lang="en-US" altLang="zh-TW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</a:t>
            </a:r>
            <a:r>
              <a:rPr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（技）</a:t>
            </a:r>
            <a:r>
              <a:rPr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03-5521-8339</a:t>
            </a:r>
            <a:r>
              <a:rPr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 </a:t>
            </a:r>
            <a:r>
              <a:rPr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zh-TW" altLang="en-US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3808" eaLnBrk="1" hangingPunct="1"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endParaRPr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スライド番号プレースホルダー"/>
          <p:cNvSpPr>
            <a:spLocks noGrp="1"/>
          </p:cNvSpPr>
          <p:nvPr>
            <p:ph type="sldNum" sz="quarter" idx="12"/>
          </p:nvPr>
        </p:nvSpPr>
        <p:spPr>
          <a:xfrm>
            <a:off x="9221188" y="6523200"/>
            <a:ext cx="630000" cy="370800"/>
          </a:xfrm>
        </p:spPr>
        <p:txBody>
          <a:bodyPr/>
          <a:lstStyle/>
          <a:p>
            <a:pPr algn="ctr">
              <a:defRPr/>
            </a:pP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90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31147" y="1132090"/>
            <a:ext cx="9643305" cy="1453133"/>
          </a:xfrm>
          <a:prstGeom prst="roundRect">
            <a:avLst>
              <a:gd name="adj" fmla="val 1116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931" tIns="0" rIns="0" bIns="0" anchor="ctr"/>
          <a:lstStyle/>
          <a:p>
            <a:pPr algn="ctr" defTabSz="913829">
              <a:defRPr/>
            </a:pPr>
            <a:r>
              <a:rPr kumimoji="0" lang="ja-JP" altLang="en-US" sz="3599" b="1" kern="0" dirty="0">
                <a:solidFill>
                  <a:srgbClr val="CCEC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 </a:t>
            </a:r>
            <a:endParaRPr kumimoji="0" lang="en-US" altLang="ja-JP" sz="3599" b="1" kern="0" dirty="0">
              <a:solidFill>
                <a:srgbClr val="CCEC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12841" y="5764740"/>
            <a:ext cx="9393479" cy="95385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3829">
              <a:defRPr/>
            </a:pPr>
            <a:r>
              <a:rPr kumimoji="0" lang="en-US" altLang="ja-JP" sz="2799" b="1" kern="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2799" b="1" kern="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の開発・導入・普及を国内外で強力に推進</a:t>
            </a:r>
            <a:endParaRPr kumimoji="0" lang="en-US" altLang="ja-JP" sz="2799" b="1" kern="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913829">
              <a:defRPr/>
            </a:pPr>
            <a:r>
              <a:rPr kumimoji="0" lang="ja-JP" altLang="en-US" sz="2799" b="1" kern="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→情報整備の一環としてリストを作成する</a:t>
            </a:r>
            <a:endParaRPr kumimoji="0" lang="en-US" altLang="ja-JP" sz="2799" b="1" kern="0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0788" y="509817"/>
            <a:ext cx="9524023" cy="461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3829">
              <a:defRPr/>
            </a:pP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-Tech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（エルツーテック）とは</a:t>
            </a:r>
          </a:p>
        </p:txBody>
      </p:sp>
      <p:sp>
        <p:nvSpPr>
          <p:cNvPr id="30" name="テキスト ボックス 52"/>
          <p:cNvSpPr txBox="1">
            <a:spLocks noChangeArrowheads="1"/>
          </p:cNvSpPr>
          <p:nvPr/>
        </p:nvSpPr>
        <p:spPr bwMode="auto">
          <a:xfrm>
            <a:off x="142597" y="1385274"/>
            <a:ext cx="9667625" cy="119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13829" eaLnBrk="1" hangingPunct="1"/>
            <a:r>
              <a:rPr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エネルギー消費量削減・</a:t>
            </a:r>
            <a:r>
              <a:rPr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CO2</a:t>
            </a:r>
            <a:r>
              <a:rPr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排出削減のための先導的な要素技術または、それが適用された設備・機器等のうち、エネルギー起源</a:t>
            </a:r>
            <a:r>
              <a:rPr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</a:t>
            </a:r>
            <a:r>
              <a:rPr lang="ja-JP" altLang="en-US" sz="2399" kern="0" baseline="-25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の排出削減に最大の効果をもたらすもの</a:t>
            </a:r>
          </a:p>
        </p:txBody>
      </p:sp>
      <p:sp>
        <p:nvSpPr>
          <p:cNvPr id="31" name="テキスト ボックス 58"/>
          <p:cNvSpPr txBox="1">
            <a:spLocks noChangeArrowheads="1"/>
          </p:cNvSpPr>
          <p:nvPr/>
        </p:nvSpPr>
        <p:spPr bwMode="auto">
          <a:xfrm>
            <a:off x="5083715" y="535320"/>
            <a:ext cx="4709681" cy="3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13829" eaLnBrk="1" hangingPunct="1"/>
            <a:r>
              <a:rPr lang="en-US" altLang="ja-JP" sz="1999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eading </a:t>
            </a:r>
            <a:r>
              <a:rPr lang="en-US" altLang="ja-JP" sz="1799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 </a:t>
            </a:r>
            <a:r>
              <a:rPr lang="en-US" altLang="ja-JP" sz="1999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ow-carbon </a:t>
            </a:r>
            <a:r>
              <a:rPr lang="en-US" altLang="ja-JP" sz="1999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Tech</a:t>
            </a:r>
            <a:r>
              <a:rPr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nology</a:t>
            </a:r>
            <a:endParaRPr lang="ja-JP" altLang="en-US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80032" y="2962451"/>
            <a:ext cx="9317015" cy="2637027"/>
          </a:xfrm>
          <a:prstGeom prst="roundRect">
            <a:avLst>
              <a:gd name="adj" fmla="val 53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3829">
              <a:defRPr/>
            </a:pP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0" lang="ja-JP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Leading </a:t>
            </a:r>
            <a:r>
              <a:rPr kumimoji="0" lang="ja-JP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”先導的とは</a:t>
            </a:r>
          </a:p>
          <a:p>
            <a:pPr defTabSz="913829">
              <a:defRPr/>
            </a:pPr>
            <a:r>
              <a:rPr kumimoji="0" lang="ja-JP" altLang="en-US" sz="17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当該設備・機器等に適用された要素技術に先導性が認められる。</a:t>
            </a:r>
          </a:p>
          <a:p>
            <a:pPr defTabSz="913829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技術そのものに新規性は無いが、要素技術の組み合わせや適用方法に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3829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先導性が認められる。</a:t>
            </a:r>
          </a:p>
          <a:p>
            <a:pPr defTabSz="913829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短期間で効率が飛躍的に向上している。</a:t>
            </a:r>
          </a:p>
          <a:p>
            <a:pPr defTabSz="913829">
              <a:defRPr/>
            </a:pPr>
            <a:r>
              <a:rPr kumimoji="0" lang="en-US" altLang="ja-JP" sz="17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 </a:t>
            </a:r>
            <a:endParaRPr kumimoji="0" lang="ja-JP" altLang="ja-JP" sz="17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3829">
              <a:defRPr/>
            </a:pP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0" lang="ja-JP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“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Low-carbon</a:t>
            </a:r>
            <a:r>
              <a:rPr kumimoji="0" lang="ja-JP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”低炭素技術とは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913829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設備・機器等について、最高効率「</a:t>
            </a:r>
            <a:r>
              <a: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水準」を有する技術。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17635" y="2203"/>
            <a:ext cx="9912343" cy="5349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13829"/>
            <a:r>
              <a:rPr lang="en-US" altLang="ja-JP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</a:p>
        </p:txBody>
      </p:sp>
      <p:sp>
        <p:nvSpPr>
          <p:cNvPr id="13" name="スライド番号プレースホルダー"/>
          <p:cNvSpPr txBox="1">
            <a:spLocks/>
          </p:cNvSpPr>
          <p:nvPr/>
        </p:nvSpPr>
        <p:spPr>
          <a:xfrm>
            <a:off x="9363560" y="6523200"/>
            <a:ext cx="630000" cy="370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2399" kern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18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オブジェクト 7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777" y="3808"/>
          <a:ext cx="1585" cy="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1" name="オブジェクト 7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7" y="3808"/>
                        <a:ext cx="1585" cy="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タイトル 42"/>
          <p:cNvSpPr>
            <a:spLocks noGrp="1"/>
          </p:cNvSpPr>
          <p:nvPr>
            <p:ph type="title"/>
          </p:nvPr>
        </p:nvSpPr>
        <p:spPr>
          <a:xfrm>
            <a:off x="130013" y="774690"/>
            <a:ext cx="9774403" cy="1286603"/>
          </a:xfrm>
        </p:spPr>
        <p:txBody>
          <a:bodyPr/>
          <a:lstStyle/>
          <a:p>
            <a:pPr algn="l"/>
            <a:r>
              <a:rPr lang="en-US" altLang="ja-JP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について紹介するとともに、「</a:t>
            </a:r>
            <a:r>
              <a:rPr lang="en-US" altLang="ja-JP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リスト」「</a:t>
            </a:r>
            <a:r>
              <a:rPr lang="en-US" altLang="ja-JP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水準表」「</a:t>
            </a:r>
            <a:r>
              <a:rPr lang="en-US" altLang="ja-JP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認証製品一覧」についての情報や検索機能を備えたシステム。ユーザーの皆さまには設備導入・更新の際に、メーカーの皆さまには製品の</a:t>
            </a:r>
            <a:r>
              <a:rPr lang="en-US" altLang="ja-JP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999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のツールとして御活用いただける内容となっている。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 bwMode="auto">
          <a:xfrm>
            <a:off x="13150" y="2207"/>
            <a:ext cx="9912343" cy="5349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13829"/>
            <a:r>
              <a:rPr lang="en-US" altLang="ja-JP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情報プラットフォーム</a:t>
            </a:r>
          </a:p>
        </p:txBody>
      </p:sp>
      <p:sp>
        <p:nvSpPr>
          <p:cNvPr id="26" name="タイトル 42"/>
          <p:cNvSpPr txBox="1">
            <a:spLocks/>
          </p:cNvSpPr>
          <p:nvPr/>
        </p:nvSpPr>
        <p:spPr bwMode="gray">
          <a:xfrm>
            <a:off x="13149" y="2008695"/>
            <a:ext cx="9899651" cy="168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13829">
              <a:lnSpc>
                <a:spcPct val="150000"/>
              </a:lnSpc>
            </a:pPr>
            <a:r>
              <a:rPr lang="en-US" altLang="ja-JP" sz="3199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3199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情報プラットフォーム</a:t>
            </a:r>
            <a:r>
              <a:rPr lang="en-US" altLang="ja-JP" sz="3199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</a:p>
          <a:p>
            <a:pPr defTabSz="913829">
              <a:lnSpc>
                <a:spcPct val="150000"/>
              </a:lnSpc>
            </a:pPr>
            <a:r>
              <a:rPr lang="en-US" altLang="ja-JP" sz="3199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http://l2-tech.force.com/</a:t>
            </a:r>
            <a:r>
              <a:rPr lang="ja-JP" altLang="en-US" sz="3199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/>
          <a:srcRect t="36953"/>
          <a:stretch/>
        </p:blipFill>
        <p:spPr>
          <a:xfrm>
            <a:off x="948968" y="3671350"/>
            <a:ext cx="8072024" cy="3069367"/>
          </a:xfrm>
          <a:prstGeom prst="rect">
            <a:avLst/>
          </a:prstGeom>
        </p:spPr>
      </p:pic>
      <p:sp>
        <p:nvSpPr>
          <p:cNvPr id="10" name="スライド番号プレースホルダー"/>
          <p:cNvSpPr txBox="1">
            <a:spLocks/>
          </p:cNvSpPr>
          <p:nvPr/>
        </p:nvSpPr>
        <p:spPr>
          <a:xfrm>
            <a:off x="9363560" y="6523200"/>
            <a:ext cx="630000" cy="370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2399" kern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14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6990208" y="5641827"/>
            <a:ext cx="2483523" cy="755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普及促進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下矢印 29"/>
          <p:cNvSpPr/>
          <p:nvPr/>
        </p:nvSpPr>
        <p:spPr>
          <a:xfrm>
            <a:off x="7149583" y="2083946"/>
            <a:ext cx="1371791" cy="3491115"/>
          </a:xfrm>
          <a:prstGeom prst="downArrow">
            <a:avLst>
              <a:gd name="adj1" fmla="val 50000"/>
              <a:gd name="adj2" fmla="val 3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47441" y="2133687"/>
            <a:ext cx="443808" cy="3885940"/>
            <a:chOff x="344488" y="2132856"/>
            <a:chExt cx="444092" cy="3888432"/>
          </a:xfrm>
        </p:grpSpPr>
        <p:sp>
          <p:nvSpPr>
            <p:cNvPr id="27" name="正方形/長方形 26"/>
            <p:cNvSpPr/>
            <p:nvPr/>
          </p:nvSpPr>
          <p:spPr>
            <a:xfrm>
              <a:off x="344488" y="5909569"/>
              <a:ext cx="444092" cy="111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29"/>
              <a:endParaRPr kumimoji="0" lang="ja-JP" altLang="en-US" sz="1600" ker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" name="曲折矢印 25"/>
            <p:cNvSpPr/>
            <p:nvPr/>
          </p:nvSpPr>
          <p:spPr>
            <a:xfrm>
              <a:off x="344488" y="2132856"/>
              <a:ext cx="383788" cy="3776713"/>
            </a:xfrm>
            <a:prstGeom prst="bentArrow">
              <a:avLst>
                <a:gd name="adj1" fmla="val 25000"/>
                <a:gd name="adj2" fmla="val 50000"/>
                <a:gd name="adj3" fmla="val 50000"/>
                <a:gd name="adj4" fmla="val 267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29"/>
              <a:endParaRPr kumimoji="0" lang="ja-JP" altLang="en-US" sz="1600" ker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2" name="下矢印 21"/>
          <p:cNvSpPr/>
          <p:nvPr/>
        </p:nvSpPr>
        <p:spPr>
          <a:xfrm>
            <a:off x="2750747" y="2039070"/>
            <a:ext cx="1371791" cy="3868915"/>
          </a:xfrm>
          <a:prstGeom prst="downArrow">
            <a:avLst>
              <a:gd name="adj1" fmla="val 50000"/>
              <a:gd name="adj2" fmla="val 3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40105" y="982299"/>
            <a:ext cx="9427003" cy="3742016"/>
          </a:xfrm>
          <a:prstGeom prst="roundRect">
            <a:avLst>
              <a:gd name="adj" fmla="val 13014"/>
            </a:avLst>
          </a:prstGeom>
          <a:noFill/>
          <a:ln w="190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47" tIns="8884" rIns="74247" bIns="8884" numCol="1" anchor="t" anchorCtr="0" compatLnSpc="1">
            <a:prstTxWarp prst="textNoShape">
              <a:avLst/>
            </a:prstTxWarp>
          </a:bodyPr>
          <a:lstStyle/>
          <a:p>
            <a:pPr algn="just" defTabSz="913829"/>
            <a:r>
              <a:rPr kumimoji="0" lang="ja-JP" altLang="en-US" sz="17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0" lang="en-US" altLang="ja-JP" sz="17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-9514" y="2203"/>
            <a:ext cx="9912343" cy="5349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13829"/>
            <a:r>
              <a:rPr lang="en-US" altLang="ja-JP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lang="ja-JP" altLang="en-US" sz="2399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の取組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791256" y="1839140"/>
            <a:ext cx="8659967" cy="93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en-US" altLang="ja-JP" sz="3199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3199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リスト、水準表、認証製品一覧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96245" y="2997235"/>
            <a:ext cx="5288048" cy="11513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2030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％削減、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2050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0" lang="en-US" altLang="ja-JP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</a:t>
            </a:r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％削減に資する技術のリスト化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809076" y="4380111"/>
            <a:ext cx="5275216" cy="7893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環境省内ツールとして活用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30985" y="5581156"/>
            <a:ext cx="1858972" cy="755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技術開発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283319" y="5575055"/>
            <a:ext cx="1858972" cy="755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補助事業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6926" y="745600"/>
            <a:ext cx="3454169" cy="6788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L2-Tech</a:t>
            </a: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導入実証事業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951065" y="715151"/>
            <a:ext cx="1439237" cy="678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メーカー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162645" y="745600"/>
            <a:ext cx="1655123" cy="678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政府計画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385249" y="733643"/>
            <a:ext cx="1655123" cy="6788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技術開発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フローチャート: 組合せ 17"/>
          <p:cNvSpPr/>
          <p:nvPr/>
        </p:nvSpPr>
        <p:spPr>
          <a:xfrm>
            <a:off x="1994291" y="1480941"/>
            <a:ext cx="1079428" cy="281148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フローチャート: 組合せ 18"/>
          <p:cNvSpPr/>
          <p:nvPr/>
        </p:nvSpPr>
        <p:spPr>
          <a:xfrm>
            <a:off x="4673091" y="1467075"/>
            <a:ext cx="1079428" cy="281148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フローチャート: 組合せ 19"/>
          <p:cNvSpPr/>
          <p:nvPr/>
        </p:nvSpPr>
        <p:spPr>
          <a:xfrm>
            <a:off x="6450487" y="1458269"/>
            <a:ext cx="1079428" cy="298771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フローチャート: 組合せ 20"/>
          <p:cNvSpPr/>
          <p:nvPr/>
        </p:nvSpPr>
        <p:spPr>
          <a:xfrm>
            <a:off x="8134699" y="1481292"/>
            <a:ext cx="1079428" cy="298771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楕円 22"/>
          <p:cNvSpPr/>
          <p:nvPr/>
        </p:nvSpPr>
        <p:spPr>
          <a:xfrm>
            <a:off x="2269366" y="5952855"/>
            <a:ext cx="2354643" cy="7915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政策立案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9309226" y="736415"/>
            <a:ext cx="1258603" cy="561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29"/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・・・</a:t>
            </a:r>
            <a:endParaRPr kumimoji="0" lang="en-US" altLang="ja-JP" sz="1200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280656" y="3020532"/>
            <a:ext cx="3109647" cy="8402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情報発信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280659" y="4023167"/>
            <a:ext cx="3242767" cy="994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r>
              <a:rPr kumimoji="0" lang="ja-JP" altLang="en-US" sz="23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メーカー・ユーザー等への認知度拡大</a:t>
            </a:r>
            <a:endParaRPr kumimoji="0" lang="en-US" altLang="ja-JP" sz="239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フローチャート: 組合せ 32"/>
          <p:cNvSpPr/>
          <p:nvPr/>
        </p:nvSpPr>
        <p:spPr>
          <a:xfrm rot="16200000">
            <a:off x="6210515" y="5645202"/>
            <a:ext cx="755600" cy="615319"/>
          </a:xfrm>
          <a:prstGeom prst="flowChartMerg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29"/>
            <a:endParaRPr kumimoji="0" lang="ja-JP" altLang="en-US" sz="1600" ker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スライド番号プレースホルダー"/>
          <p:cNvSpPr txBox="1">
            <a:spLocks/>
          </p:cNvSpPr>
          <p:nvPr/>
        </p:nvSpPr>
        <p:spPr>
          <a:xfrm>
            <a:off x="9363560" y="6523200"/>
            <a:ext cx="630000" cy="370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2399" kern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333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A4 210 x 297 mm</PresentationFormat>
  <Paragraphs>63</Paragraphs>
  <Slides>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Wingdings</vt:lpstr>
      <vt:lpstr>Office テーマ</vt:lpstr>
      <vt:lpstr>think-cell Slide</vt:lpstr>
      <vt:lpstr>PowerPoint プレゼンテーション</vt:lpstr>
      <vt:lpstr>PowerPoint プレゼンテーション</vt:lpstr>
      <vt:lpstr>L2-Techについて紹介するとともに、「L2-Techリスト」「L2-Tech水準表」「L2-Tech認証製品一覧」についての情報や検索機能を備えたシステム。ユーザーの皆さまには設備導入・更新の際に、メーカーの皆さまには製品のPRのツールとして御活用いただける内容となっている。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曽根 拓人</dc:creator>
  <cp:lastModifiedBy>稲 佳奈／リサーチ・コンサル／JRI (ina kana)</cp:lastModifiedBy>
  <cp:revision>2</cp:revision>
  <dcterms:created xsi:type="dcterms:W3CDTF">2018-04-13T07:05:35Z</dcterms:created>
  <dcterms:modified xsi:type="dcterms:W3CDTF">2018-05-15T02:17:11Z</dcterms:modified>
</cp:coreProperties>
</file>