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1.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2.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54" r:id="rId16"/>
  </p:sldMasterIdLst>
  <p:notesMasterIdLst>
    <p:notesMasterId r:id="rId21"/>
  </p:notesMasterIdLst>
  <p:sldIdLst>
    <p:sldId id="654" r:id="rId17"/>
    <p:sldId id="655" r:id="rId18"/>
    <p:sldId id="656" r:id="rId19"/>
    <p:sldId id="657" r:id="rId20"/>
  </p:sldIdLst>
  <p:sldSz cx="9902825" cy="68580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6D9F1"/>
    <a:srgbClr val="4F81BD"/>
    <a:srgbClr val="FF0066"/>
    <a:srgbClr val="FFFFFF"/>
    <a:srgbClr val="CC0000"/>
    <a:srgbClr val="FF643C"/>
    <a:srgbClr val="FF8C43"/>
    <a:srgbClr val="FF823C"/>
    <a:srgbClr val="FF6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2" autoAdjust="0"/>
    <p:restoredTop sz="93110" autoAdjust="0"/>
  </p:normalViewPr>
  <p:slideViewPr>
    <p:cSldViewPr>
      <p:cViewPr varScale="1">
        <p:scale>
          <a:sx n="96" d="100"/>
          <a:sy n="96" d="100"/>
        </p:scale>
        <p:origin x="210" y="72"/>
      </p:cViewPr>
      <p:guideLst>
        <p:guide orient="horz" pos="4247"/>
        <p:guide pos="3119"/>
        <p:guide orient="horz"/>
        <p:guide orient="horz" pos="300"/>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56041"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4" tIns="45712" rIns="91424"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5"/>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3"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3145793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2</a:t>
            </a:fld>
            <a:endParaRPr lang="ja-JP" altLang="en-US"/>
          </a:p>
        </p:txBody>
      </p:sp>
    </p:spTree>
    <p:extLst>
      <p:ext uri="{BB962C8B-B14F-4D97-AF65-F5344CB8AC3E}">
        <p14:creationId xmlns:p14="http://schemas.microsoft.com/office/powerpoint/2010/main" val="2786036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3</a:t>
            </a:fld>
            <a:endParaRPr lang="ja-JP" altLang="en-US"/>
          </a:p>
        </p:txBody>
      </p:sp>
    </p:spTree>
    <p:extLst>
      <p:ext uri="{BB962C8B-B14F-4D97-AF65-F5344CB8AC3E}">
        <p14:creationId xmlns:p14="http://schemas.microsoft.com/office/powerpoint/2010/main" val="3029557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4</a:t>
            </a:fld>
            <a:endParaRPr lang="ja-JP" altLang="en-US"/>
          </a:p>
        </p:txBody>
      </p:sp>
    </p:spTree>
    <p:extLst>
      <p:ext uri="{BB962C8B-B14F-4D97-AF65-F5344CB8AC3E}">
        <p14:creationId xmlns:p14="http://schemas.microsoft.com/office/powerpoint/2010/main" val="864466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CE29970-1AE8-4BA5-8072-83A09D011B3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EB691D5-558E-4AFD-8A75-A6F460C00304}"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E05455-8163-487D-B07F-ECE42F82414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9328D56-32F7-45F7-A161-B1709D6710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B8CA8F20-2255-48BD-8B7B-B8142A4B47D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57799B8-8F96-45FE-BDC4-FAA71258360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1D69ED7F-0A02-4F8B-B87D-E2BD42E5F134}"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04E63F6D-F8CD-4465-AEFD-5FD3ACEE7EEE}"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A0D6A943-B62C-404D-AD51-E43659EE08FC}"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4F7690-54A9-4A9B-B984-5D05DFA568D0}"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66AFDD9-3A98-4C7A-8177-CBE72D364CC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BB35CF-309E-4FF9-ADF9-72C067D8E70F}"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F835A37-947B-4DD9-B271-F564B4EDDD8A}"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EAD07B9-8999-4727-9F0B-96C9A48DCCCA}" type="datetime1">
              <a:rPr lang="ja-JP" altLang="en-US" smtClean="0"/>
              <a:t>2018/5/15</a:t>
            </a:fld>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571DE76-8C1E-479D-8E05-70D1B48266AE}" type="datetime1">
              <a:rPr lang="ja-JP" altLang="en-US" smtClean="0"/>
              <a:t>2018/5/15</a:t>
            </a:fld>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DE4386B-05CB-422B-A0C2-0168F7D6B723}" type="datetime1">
              <a:rPr lang="ja-JP" altLang="en-US" smtClean="0"/>
              <a:t>2018/5/15</a:t>
            </a:fld>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29F72BAB-8FDE-4A64-8E7F-92EEEF9A11EE}"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23BB96F-B1BB-410E-AE64-A7A114AAFD9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8FF66FB-5E09-422C-80C3-7FC9683B16C0}"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636058E-0B99-4279-9BDE-B06E814F55D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0F736BF-EA96-4DD0-8147-C21A787383FA}"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5F1ECF73-8F0C-411B-9650-B66B540047B8}" type="datetime1">
              <a:rPr lang="ja-JP" altLang="en-US" smtClean="0"/>
              <a:t>2018/5/15</a:t>
            </a:fld>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F56267-4D75-48E9-93C8-D8E3ECF3598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130F8294-C20A-4E22-B0B7-389425EE3BE2}"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78FE3BCD-A210-4952-A9C2-4E4E63F2D78C}"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8F892423-AA89-4326-AA0F-27E1F653BA7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BE6F48E6-F6EE-4198-8E1E-7EFCD792631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694556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C430B20-29B7-465D-8F8A-B15222094C0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88713288-6D8F-4DE7-A70B-70B05ED26ABC}"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EEF61D2-EF62-44A2-B323-3EA64630D52F}" type="slidenum">
              <a:rPr lang="ja-JP" altLang="en-US" smtClean="0"/>
              <a:pPr>
                <a:defRPr/>
              </a:pPr>
              <a:t>‹#›</a:t>
            </a:fld>
            <a:endParaRPr lang="ja-JP" altLang="en-US"/>
          </a:p>
        </p:txBody>
      </p:sp>
    </p:spTree>
    <p:extLst>
      <p:ext uri="{BB962C8B-B14F-4D97-AF65-F5344CB8AC3E}">
        <p14:creationId xmlns:p14="http://schemas.microsoft.com/office/powerpoint/2010/main" val="270036317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A0304D48-F88D-4110-BF58-635568D1A4B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8EF4C852-168C-42B7-98E1-F8683309BC08}" type="slidenum">
              <a:rPr lang="ja-JP" altLang="en-US" smtClean="0"/>
              <a:pPr>
                <a:defRPr/>
              </a:pPr>
              <a:t>‹#›</a:t>
            </a:fld>
            <a:endParaRPr lang="ja-JP" altLang="en-US"/>
          </a:p>
        </p:txBody>
      </p:sp>
    </p:spTree>
    <p:extLst>
      <p:ext uri="{BB962C8B-B14F-4D97-AF65-F5344CB8AC3E}">
        <p14:creationId xmlns:p14="http://schemas.microsoft.com/office/powerpoint/2010/main" val="161185286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B5BBDF4D-D1DB-424D-B8EA-A475D0F4572F}"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E374A1C6-0BC3-4A56-B3FB-3A32DC72A8CA}" type="slidenum">
              <a:rPr lang="ja-JP" altLang="en-US" smtClean="0"/>
              <a:pPr>
                <a:defRPr/>
              </a:pPr>
              <a:t>‹#›</a:t>
            </a:fld>
            <a:endParaRPr lang="ja-JP" altLang="en-US"/>
          </a:p>
        </p:txBody>
      </p:sp>
    </p:spTree>
    <p:extLst>
      <p:ext uri="{BB962C8B-B14F-4D97-AF65-F5344CB8AC3E}">
        <p14:creationId xmlns:p14="http://schemas.microsoft.com/office/powerpoint/2010/main" val="250548077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7A04BA16-625E-48FF-899C-1C354A174508}"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C67493DF-A9FE-49A2-A2E5-22CD36ADF385}" type="slidenum">
              <a:rPr lang="ja-JP" altLang="en-US" smtClean="0"/>
              <a:pPr>
                <a:defRPr/>
              </a:pPr>
              <a:t>‹#›</a:t>
            </a:fld>
            <a:endParaRPr lang="ja-JP" altLang="en-US"/>
          </a:p>
        </p:txBody>
      </p:sp>
    </p:spTree>
    <p:extLst>
      <p:ext uri="{BB962C8B-B14F-4D97-AF65-F5344CB8AC3E}">
        <p14:creationId xmlns:p14="http://schemas.microsoft.com/office/powerpoint/2010/main" val="125023796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DE0FEB2F-8013-4F57-91FD-E08DC88FAEF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91077ED5-0FC1-4EAA-9F49-42C4DA40E6FB}" type="slidenum">
              <a:rPr lang="ja-JP" altLang="en-US" smtClean="0"/>
              <a:pPr>
                <a:defRPr/>
              </a:pPr>
              <a:t>‹#›</a:t>
            </a:fld>
            <a:endParaRPr lang="ja-JP" altLang="en-US"/>
          </a:p>
        </p:txBody>
      </p:sp>
    </p:spTree>
    <p:extLst>
      <p:ext uri="{BB962C8B-B14F-4D97-AF65-F5344CB8AC3E}">
        <p14:creationId xmlns:p14="http://schemas.microsoft.com/office/powerpoint/2010/main" val="134868355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06CEFF7-168C-43F9-A3A5-020BB5F8ACF9}"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6C3C5136-6C9D-4AF4-BC0E-B0985625882A}" type="slidenum">
              <a:rPr lang="ja-JP" altLang="en-US" smtClean="0"/>
              <a:pPr>
                <a:defRPr/>
              </a:pPr>
              <a:t>‹#›</a:t>
            </a:fld>
            <a:endParaRPr lang="ja-JP" altLang="en-US"/>
          </a:p>
        </p:txBody>
      </p:sp>
    </p:spTree>
    <p:extLst>
      <p:ext uri="{BB962C8B-B14F-4D97-AF65-F5344CB8AC3E}">
        <p14:creationId xmlns:p14="http://schemas.microsoft.com/office/powerpoint/2010/main" val="23614858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CC064ECC-F4EC-43DF-9F74-0AEE4A7D6906}"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F3E04400-A135-423E-B7CA-7B8F2810DE91}" type="slidenum">
              <a:rPr lang="ja-JP" altLang="en-US" smtClean="0"/>
              <a:pPr>
                <a:defRPr/>
              </a:pPr>
              <a:t>‹#›</a:t>
            </a:fld>
            <a:endParaRPr lang="ja-JP" altLang="en-US"/>
          </a:p>
        </p:txBody>
      </p:sp>
    </p:spTree>
    <p:extLst>
      <p:ext uri="{BB962C8B-B14F-4D97-AF65-F5344CB8AC3E}">
        <p14:creationId xmlns:p14="http://schemas.microsoft.com/office/powerpoint/2010/main" val="81252771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AD350FD4-8C91-4C0A-972A-42AD7297071D}"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4BF4AF21-7605-4D57-B276-6C98A2372DAB}" type="slidenum">
              <a:rPr lang="ja-JP" altLang="en-US" smtClean="0"/>
              <a:pPr>
                <a:defRPr/>
              </a:pPr>
              <a:t>‹#›</a:t>
            </a:fld>
            <a:endParaRPr lang="ja-JP" altLang="en-US"/>
          </a:p>
        </p:txBody>
      </p:sp>
    </p:spTree>
    <p:extLst>
      <p:ext uri="{BB962C8B-B14F-4D97-AF65-F5344CB8AC3E}">
        <p14:creationId xmlns:p14="http://schemas.microsoft.com/office/powerpoint/2010/main" val="307504021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5269FB4-135E-498B-B39C-C0055769A91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E8DD45ED-F825-4339-9CC8-8EBF0A29039B}" type="slidenum">
              <a:rPr lang="ja-JP" altLang="en-US" smtClean="0"/>
              <a:pPr>
                <a:defRPr/>
              </a:pPr>
              <a:t>‹#›</a:t>
            </a:fld>
            <a:endParaRPr lang="ja-JP" altLang="en-US"/>
          </a:p>
        </p:txBody>
      </p:sp>
    </p:spTree>
    <p:extLst>
      <p:ext uri="{BB962C8B-B14F-4D97-AF65-F5344CB8AC3E}">
        <p14:creationId xmlns:p14="http://schemas.microsoft.com/office/powerpoint/2010/main" val="288722092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5A60620F-9074-49F6-99EF-252B37D347F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72127834-EA66-4EFB-B43D-A4128E2AF31F}" type="slidenum">
              <a:rPr lang="ja-JP" altLang="en-US" smtClean="0"/>
              <a:pPr>
                <a:defRPr/>
              </a:pPr>
              <a:t>‹#›</a:t>
            </a:fld>
            <a:endParaRPr lang="ja-JP" altLang="en-US"/>
          </a:p>
        </p:txBody>
      </p:sp>
    </p:spTree>
    <p:extLst>
      <p:ext uri="{BB962C8B-B14F-4D97-AF65-F5344CB8AC3E}">
        <p14:creationId xmlns:p14="http://schemas.microsoft.com/office/powerpoint/2010/main" val="410912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43C38AF-69AB-49B2-B020-A20AFC3F4ED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D95794F3-F671-47A1-AA0A-6DE8F2249B58}"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363DC139-53EE-4F92-9111-7766080FA843}" type="slidenum">
              <a:rPr lang="ja-JP" altLang="en-US" smtClean="0"/>
              <a:pPr>
                <a:defRPr/>
              </a:pPr>
              <a:t>‹#›</a:t>
            </a:fld>
            <a:endParaRPr lang="ja-JP" altLang="en-US"/>
          </a:p>
        </p:txBody>
      </p:sp>
    </p:spTree>
    <p:extLst>
      <p:ext uri="{BB962C8B-B14F-4D97-AF65-F5344CB8AC3E}">
        <p14:creationId xmlns:p14="http://schemas.microsoft.com/office/powerpoint/2010/main" val="305693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2876517-48D8-4C1C-9188-CE91E76258D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12.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13.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ABC89AC-3320-42E8-80FA-4130F1290F14}"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4"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5"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6"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6"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 id="2147484310" r:id="rId2"/>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hf hdr="0" ftr="0" dt="0"/>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6DC2BE31-5DE9-40BA-88B6-A2C7FD0B3B60}"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B1ECFED0-0143-4B65-B2F6-52849AAE01F2}" type="slidenum">
              <a:rPr kumimoji="1" lang="ja-JP" altLang="en-US" smtClean="0"/>
              <a:t>‹#›</a:t>
            </a:fld>
            <a:endParaRPr kumimoji="1" lang="ja-JP" altLang="en-US"/>
          </a:p>
        </p:txBody>
      </p:sp>
    </p:spTree>
    <p:extLst>
      <p:ext uri="{BB962C8B-B14F-4D97-AF65-F5344CB8AC3E}">
        <p14:creationId xmlns:p14="http://schemas.microsoft.com/office/powerpoint/2010/main" val="2311172380"/>
      </p:ext>
    </p:extLst>
  </p:cSld>
  <p:clrMap bg1="lt1" tx1="dk1" bg2="lt2" tx2="dk2" accent1="accent1" accent2="accent2" accent3="accent3" accent4="accent4" accent5="accent5" accent6="accent6" hlink="hlink" folHlink="folHlink"/>
  <p:sldLayoutIdLst>
    <p:sldLayoutId id="2147484355" r:id="rId1"/>
    <p:sldLayoutId id="2147484356" r:id="rId2"/>
    <p:sldLayoutId id="2147484357" r:id="rId3"/>
    <p:sldLayoutId id="2147484358" r:id="rId4"/>
    <p:sldLayoutId id="2147484359" r:id="rId5"/>
    <p:sldLayoutId id="2147484360" r:id="rId6"/>
    <p:sldLayoutId id="2147484361" r:id="rId7"/>
    <p:sldLayoutId id="2147484362" r:id="rId8"/>
    <p:sldLayoutId id="2147484363" r:id="rId9"/>
    <p:sldLayoutId id="2147484364" r:id="rId10"/>
    <p:sldLayoutId id="2147484365"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5E9EACEF-8D65-4F6C-9C11-D3FB54273893}"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E5BF255-A6A2-4B62-A59F-8B092ED2EE96}" type="datetime1">
              <a:rPr lang="ja-JP" altLang="en-US" smtClean="0"/>
              <a:t>2018/5/15</a:t>
            </a:fld>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70.xml"/><Relationship Id="rId6" Type="http://schemas.openxmlformats.org/officeDocument/2006/relationships/image" Target="../media/image8.png"/><Relationship Id="rId11" Type="http://schemas.openxmlformats.org/officeDocument/2006/relationships/image" Target="../media/image13.jpeg"/><Relationship Id="rId5" Type="http://schemas.openxmlformats.org/officeDocument/2006/relationships/image" Target="../media/image7.wmf"/><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13.jpe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1.xml"/><Relationship Id="rId6" Type="http://schemas.openxmlformats.org/officeDocument/2006/relationships/image" Target="../media/image7.wmf"/><Relationship Id="rId11" Type="http://schemas.openxmlformats.org/officeDocument/2006/relationships/image" Target="../media/image11.png"/><Relationship Id="rId5" Type="http://schemas.openxmlformats.org/officeDocument/2006/relationships/image" Target="../media/image12.jpeg"/><Relationship Id="rId10" Type="http://schemas.openxmlformats.org/officeDocument/2006/relationships/image" Target="../media/image14.png"/><Relationship Id="rId4" Type="http://schemas.openxmlformats.org/officeDocument/2006/relationships/image" Target="../media/image6.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71.xml"/><Relationship Id="rId6" Type="http://schemas.openxmlformats.org/officeDocument/2006/relationships/image" Target="../media/image6.jpeg"/><Relationship Id="rId5" Type="http://schemas.openxmlformats.org/officeDocument/2006/relationships/image" Target="../media/image13.jpeg"/><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13.jpeg"/><Relationship Id="rId7"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71.xml"/><Relationship Id="rId6" Type="http://schemas.openxmlformats.org/officeDocument/2006/relationships/image" Target="../media/image8.png"/><Relationship Id="rId11" Type="http://schemas.openxmlformats.org/officeDocument/2006/relationships/image" Target="../media/image18.png"/><Relationship Id="rId5" Type="http://schemas.openxmlformats.org/officeDocument/2006/relationships/image" Target="../media/image7.wmf"/><Relationship Id="rId10" Type="http://schemas.openxmlformats.org/officeDocument/2006/relationships/image" Target="../media/image17.png"/><Relationship Id="rId4" Type="http://schemas.openxmlformats.org/officeDocument/2006/relationships/image" Target="../media/image12.jpe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112112" y="124253"/>
            <a:ext cx="647116" cy="397352"/>
          </a:xfrm>
          <a:prstGeom prst="rect">
            <a:avLst/>
          </a:prstGeom>
        </p:spPr>
      </p:pic>
      <p:sp>
        <p:nvSpPr>
          <p:cNvPr id="2"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1</a:t>
            </a:r>
            <a:endParaRPr lang="ja-JP" altLang="en-US" sz="1799" b="1" dirty="0">
              <a:latin typeface="メイリオ" pitchFamily="50" charset="-128"/>
              <a:ea typeface="メイリオ" pitchFamily="50" charset="-128"/>
              <a:cs typeface="メイリオ" pitchFamily="50" charset="-128"/>
            </a:endParaRPr>
          </a:p>
        </p:txBody>
      </p:sp>
      <p:sp>
        <p:nvSpPr>
          <p:cNvPr id="38" name="テキスト ボックス 37"/>
          <p:cNvSpPr txBox="1"/>
          <p:nvPr/>
        </p:nvSpPr>
        <p:spPr>
          <a:xfrm>
            <a:off x="7658583" y="294091"/>
            <a:ext cx="1851653" cy="404853"/>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843809">
              <a:defRPr/>
            </a:pPr>
            <a:r>
              <a:rPr lang="ja-JP" altLang="en-US" sz="1016" dirty="0">
                <a:solidFill>
                  <a:prstClr val="white"/>
                </a:solidFill>
                <a:latin typeface="メイリオ" pitchFamily="50" charset="-128"/>
                <a:ea typeface="メイリオ" pitchFamily="50" charset="-128"/>
                <a:cs typeface="メイリオ" pitchFamily="50" charset="-128"/>
              </a:rPr>
              <a:t>平成</a:t>
            </a:r>
            <a:r>
              <a:rPr lang="en-US" altLang="ja-JP" sz="1016" dirty="0">
                <a:solidFill>
                  <a:prstClr val="white"/>
                </a:solidFill>
                <a:latin typeface="メイリオ" pitchFamily="50" charset="-128"/>
                <a:ea typeface="メイリオ" pitchFamily="50" charset="-128"/>
                <a:cs typeface="メイリオ" pitchFamily="50" charset="-128"/>
              </a:rPr>
              <a:t>28</a:t>
            </a:r>
            <a:r>
              <a:rPr lang="ja-JP" altLang="en-US" sz="1016" dirty="0">
                <a:solidFill>
                  <a:prstClr val="white"/>
                </a:solidFill>
                <a:latin typeface="メイリオ" pitchFamily="50" charset="-128"/>
                <a:ea typeface="メイリオ" pitchFamily="50" charset="-128"/>
                <a:cs typeface="メイリオ" pitchFamily="50" charset="-128"/>
              </a:rPr>
              <a:t>年度予算</a:t>
            </a:r>
            <a:endParaRPr lang="en-US" altLang="ja-JP" sz="1016" dirty="0">
              <a:solidFill>
                <a:prstClr val="white"/>
              </a:solidFill>
              <a:latin typeface="メイリオ" pitchFamily="50" charset="-128"/>
              <a:ea typeface="メイリオ" pitchFamily="50" charset="-128"/>
              <a:cs typeface="メイリオ" pitchFamily="50" charset="-128"/>
            </a:endParaRPr>
          </a:p>
          <a:p>
            <a:pPr defTabSz="843809">
              <a:defRPr/>
            </a:pPr>
            <a:r>
              <a:rPr lang="en-US" altLang="ja-JP" sz="1016" dirty="0">
                <a:solidFill>
                  <a:prstClr val="white"/>
                </a:solidFill>
                <a:latin typeface="メイリオ" pitchFamily="50" charset="-128"/>
                <a:ea typeface="メイリオ" pitchFamily="50" charset="-128"/>
                <a:cs typeface="メイリオ" pitchFamily="50" charset="-128"/>
              </a:rPr>
              <a:t>2,550</a:t>
            </a:r>
            <a:r>
              <a:rPr lang="ja-JP" altLang="en-US" sz="1016" dirty="0">
                <a:solidFill>
                  <a:prstClr val="white"/>
                </a:solidFill>
                <a:latin typeface="メイリオ" pitchFamily="50" charset="-128"/>
                <a:ea typeface="メイリオ" pitchFamily="50" charset="-128"/>
                <a:cs typeface="メイリオ" pitchFamily="50" charset="-128"/>
              </a:rPr>
              <a:t>百万円（新規）</a:t>
            </a:r>
          </a:p>
        </p:txBody>
      </p:sp>
      <p:pic>
        <p:nvPicPr>
          <p:cNvPr id="46" name="図 45"/>
          <p:cNvPicPr>
            <a:picLocks noChangeAspect="1"/>
          </p:cNvPicPr>
          <p:nvPr/>
        </p:nvPicPr>
        <p:blipFill>
          <a:blip r:embed="rId3"/>
          <a:stretch>
            <a:fillRect/>
          </a:stretch>
        </p:blipFill>
        <p:spPr>
          <a:xfrm>
            <a:off x="112112" y="124253"/>
            <a:ext cx="647116" cy="397352"/>
          </a:xfrm>
          <a:prstGeom prst="rect">
            <a:avLst/>
          </a:prstGeom>
        </p:spPr>
      </p:pic>
      <p:sp>
        <p:nvSpPr>
          <p:cNvPr id="37" name="正方形/長方形 36"/>
          <p:cNvSpPr/>
          <p:nvPr/>
        </p:nvSpPr>
        <p:spPr>
          <a:xfrm>
            <a:off x="835533" y="472491"/>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p:cNvGrpSpPr/>
          <p:nvPr/>
        </p:nvGrpSpPr>
        <p:grpSpPr>
          <a:xfrm>
            <a:off x="56442" y="829043"/>
            <a:ext cx="9717216" cy="1979130"/>
            <a:chOff x="53548" y="271650"/>
            <a:chExt cx="9906864" cy="1979765"/>
          </a:xfrm>
        </p:grpSpPr>
        <p:sp>
          <p:nvSpPr>
            <p:cNvPr id="9" name="角丸四角形 3"/>
            <p:cNvSpPr/>
            <p:nvPr/>
          </p:nvSpPr>
          <p:spPr>
            <a:xfrm>
              <a:off x="143324" y="915937"/>
              <a:ext cx="9817088" cy="1335478"/>
            </a:xfrm>
            <a:prstGeom prst="roundRect">
              <a:avLst>
                <a:gd name="adj" fmla="val 11444"/>
              </a:avLst>
            </a:prstGeom>
            <a:solidFill>
              <a:sysClr val="window" lastClr="FFFFFF"/>
            </a:solidFill>
            <a:ln w="25400" cap="flat" cmpd="sng" algn="ctr">
              <a:solidFill>
                <a:srgbClr val="4F81BD">
                  <a:lumMod val="50000"/>
                </a:srgbClr>
              </a:solidFill>
              <a:prstDash val="solid"/>
            </a:ln>
            <a:effectLst/>
          </p:spPr>
          <p:txBody>
            <a:bodyPr anchor="ctr"/>
            <a:lstStyle/>
            <a:p>
              <a:pPr marL="182503" indent="-182503">
                <a:buClr>
                  <a:srgbClr val="DEDEDE">
                    <a:lumMod val="50000"/>
                  </a:srgbClr>
                </a:buClr>
                <a:defRPr/>
              </a:pPr>
              <a:r>
                <a:rPr kumimoji="0" lang="ja-JP" altLang="en-US" sz="1999" kern="0" dirty="0">
                  <a:solidFill>
                    <a:prstClr val="black"/>
                  </a:solidFill>
                  <a:latin typeface="メイリオ" pitchFamily="50" charset="-128"/>
                  <a:ea typeface="メイリオ" pitchFamily="50" charset="-128"/>
                  <a:cs typeface="メイリオ" pitchFamily="50" charset="-128"/>
                </a:rPr>
                <a:t>○</a:t>
              </a:r>
              <a:r>
                <a:rPr kumimoji="0" lang="en-US" altLang="ja-JP" sz="1999" kern="0" dirty="0">
                  <a:solidFill>
                    <a:prstClr val="black"/>
                  </a:solidFill>
                  <a:latin typeface="メイリオ" pitchFamily="50" charset="-128"/>
                  <a:ea typeface="メイリオ" pitchFamily="50" charset="-128"/>
                  <a:cs typeface="メイリオ" pitchFamily="50" charset="-128"/>
                </a:rPr>
                <a:t>L2-Tech</a:t>
              </a:r>
              <a:r>
                <a:rPr kumimoji="0" lang="ja-JP" altLang="en-US" sz="1999" kern="0" dirty="0">
                  <a:solidFill>
                    <a:prstClr val="black"/>
                  </a:solidFill>
                  <a:latin typeface="メイリオ" pitchFamily="50" charset="-128"/>
                  <a:ea typeface="メイリオ" pitchFamily="50" charset="-128"/>
                  <a:cs typeface="メイリオ" pitchFamily="50" charset="-128"/>
                </a:rPr>
                <a:t>認証製品の導入、運用改善等により</a:t>
              </a:r>
              <a:r>
                <a:rPr kumimoji="0" lang="en-US" altLang="ja-JP" sz="1999" kern="0" dirty="0">
                  <a:solidFill>
                    <a:prstClr val="black"/>
                  </a:solidFill>
                  <a:latin typeface="メイリオ" pitchFamily="50" charset="-128"/>
                  <a:ea typeface="メイリオ" pitchFamily="50" charset="-128"/>
                  <a:cs typeface="メイリオ" pitchFamily="50" charset="-128"/>
                </a:rPr>
                <a:t>CO2</a:t>
              </a:r>
              <a:r>
                <a:rPr kumimoji="0" lang="ja-JP" altLang="en-US" sz="1999" kern="0" dirty="0">
                  <a:solidFill>
                    <a:prstClr val="black"/>
                  </a:solidFill>
                  <a:latin typeface="メイリオ" pitchFamily="50" charset="-128"/>
                  <a:ea typeface="メイリオ" pitchFamily="50" charset="-128"/>
                  <a:cs typeface="メイリオ" pitchFamily="50" charset="-128"/>
                </a:rPr>
                <a:t>削減目標を掲げ達成した事業者に設備導入費用を補助（</a:t>
              </a:r>
              <a:r>
                <a:rPr kumimoji="0" lang="en-US" altLang="ja-JP" sz="1999" kern="0" dirty="0">
                  <a:solidFill>
                    <a:prstClr val="black"/>
                  </a:solidFill>
                  <a:latin typeface="メイリオ" pitchFamily="50" charset="-128"/>
                  <a:ea typeface="メイリオ" pitchFamily="50" charset="-128"/>
                  <a:cs typeface="メイリオ" pitchFamily="50" charset="-128"/>
                </a:rPr>
                <a:t>L2-Tech</a:t>
              </a:r>
              <a:r>
                <a:rPr kumimoji="0" lang="ja-JP" altLang="en-US" sz="1999" kern="0" dirty="0">
                  <a:solidFill>
                    <a:prstClr val="black"/>
                  </a:solidFill>
                  <a:latin typeface="メイリオ" pitchFamily="50" charset="-128"/>
                  <a:ea typeface="メイリオ" pitchFamily="50" charset="-128"/>
                  <a:cs typeface="メイリオ" pitchFamily="50" charset="-128"/>
                </a:rPr>
                <a:t>認証製品は</a:t>
              </a:r>
              <a:r>
                <a:rPr kumimoji="0" lang="en-US" altLang="ja-JP" sz="1999" kern="0" dirty="0">
                  <a:solidFill>
                    <a:prstClr val="black"/>
                  </a:solidFill>
                  <a:latin typeface="メイリオ" pitchFamily="50" charset="-128"/>
                  <a:ea typeface="メイリオ" pitchFamily="50" charset="-128"/>
                  <a:cs typeface="メイリオ" pitchFamily="50" charset="-128"/>
                </a:rPr>
                <a:t>1/2</a:t>
              </a:r>
              <a:r>
                <a:rPr kumimoji="0" lang="ja-JP" altLang="en-US" sz="1999" kern="0" dirty="0" err="1">
                  <a:solidFill>
                    <a:prstClr val="black"/>
                  </a:solidFill>
                  <a:latin typeface="メイリオ" pitchFamily="50" charset="-128"/>
                  <a:ea typeface="メイリオ" pitchFamily="50" charset="-128"/>
                  <a:cs typeface="メイリオ" pitchFamily="50" charset="-128"/>
                </a:rPr>
                <a:t>、</a:t>
              </a:r>
              <a:r>
                <a:rPr kumimoji="0" lang="ja-JP" altLang="en-US" sz="1999" kern="0" dirty="0">
                  <a:solidFill>
                    <a:prstClr val="black"/>
                  </a:solidFill>
                  <a:latin typeface="メイリオ" pitchFamily="50" charset="-128"/>
                  <a:ea typeface="メイリオ" pitchFamily="50" charset="-128"/>
                  <a:cs typeface="メイリオ" pitchFamily="50" charset="-128"/>
                </a:rPr>
                <a:t>それ以外の機器等は</a:t>
              </a:r>
              <a:r>
                <a:rPr kumimoji="0" lang="en-US" altLang="ja-JP" sz="1999" kern="0" dirty="0">
                  <a:solidFill>
                    <a:prstClr val="black"/>
                  </a:solidFill>
                  <a:latin typeface="メイリオ" pitchFamily="50" charset="-128"/>
                  <a:ea typeface="メイリオ" pitchFamily="50" charset="-128"/>
                  <a:cs typeface="メイリオ" pitchFamily="50" charset="-128"/>
                </a:rPr>
                <a:t>1/3</a:t>
              </a:r>
              <a:r>
                <a:rPr kumimoji="0" lang="ja-JP" altLang="en-US" sz="1999" kern="0" dirty="0">
                  <a:solidFill>
                    <a:prstClr val="black"/>
                  </a:solidFill>
                  <a:latin typeface="メイリオ" pitchFamily="50" charset="-128"/>
                  <a:ea typeface="メイリオ" pitchFamily="50" charset="-128"/>
                  <a:cs typeface="メイリオ" pitchFamily="50" charset="-128"/>
                </a:rPr>
                <a:t>）</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a:buClr>
                  <a:srgbClr val="DEDEDE">
                    <a:lumMod val="50000"/>
                  </a:srgbClr>
                </a:buClr>
                <a:defRPr/>
              </a:pPr>
              <a:r>
                <a:rPr kumimoji="0" lang="ja-JP" altLang="en-US" sz="1999" kern="0" dirty="0">
                  <a:solidFill>
                    <a:prstClr val="black"/>
                  </a:solidFill>
                  <a:latin typeface="メイリオ" pitchFamily="50" charset="-128"/>
                  <a:ea typeface="メイリオ" pitchFamily="50" charset="-128"/>
                  <a:cs typeface="メイリオ" pitchFamily="50" charset="-128"/>
                </a:rPr>
                <a:t>　</a:t>
              </a:r>
              <a:r>
                <a:rPr kumimoji="0" lang="en-US" altLang="ja-JP" sz="1400" kern="0" dirty="0">
                  <a:solidFill>
                    <a:prstClr val="black"/>
                  </a:solidFill>
                  <a:latin typeface="メイリオ" pitchFamily="50" charset="-128"/>
                  <a:ea typeface="メイリオ" pitchFamily="50" charset="-128"/>
                  <a:cs typeface="メイリオ" pitchFamily="50" charset="-128"/>
                </a:rPr>
                <a:t>※L2-Tech</a:t>
              </a:r>
              <a:r>
                <a:rPr kumimoji="0" lang="ja-JP" altLang="en-US" sz="1400" kern="0" dirty="0">
                  <a:solidFill>
                    <a:prstClr val="black"/>
                  </a:solidFill>
                  <a:latin typeface="メイリオ" pitchFamily="50" charset="-128"/>
                  <a:ea typeface="メイリオ" pitchFamily="50" charset="-128"/>
                  <a:cs typeface="メイリオ" pitchFamily="50" charset="-128"/>
                </a:rPr>
                <a:t>認証製品の比率は価格ベースで</a:t>
              </a:r>
              <a:r>
                <a:rPr kumimoji="0" lang="en-US" altLang="ja-JP" sz="1400" kern="0" dirty="0">
                  <a:solidFill>
                    <a:prstClr val="black"/>
                  </a:solidFill>
                  <a:latin typeface="メイリオ" pitchFamily="50" charset="-128"/>
                  <a:ea typeface="メイリオ" pitchFamily="50" charset="-128"/>
                  <a:cs typeface="メイリオ" pitchFamily="50" charset="-128"/>
                </a:rPr>
                <a:t>50%</a:t>
              </a:r>
              <a:r>
                <a:rPr kumimoji="0" lang="ja-JP" altLang="en-US" sz="1400" kern="0" dirty="0">
                  <a:solidFill>
                    <a:prstClr val="black"/>
                  </a:solidFill>
                  <a:latin typeface="メイリオ" pitchFamily="50" charset="-128"/>
                  <a:ea typeface="メイリオ" pitchFamily="50" charset="-128"/>
                  <a:cs typeface="メイリオ" pitchFamily="50" charset="-128"/>
                </a:rPr>
                <a:t>以上、運用改善等による削減目標は全体の</a:t>
              </a:r>
              <a:r>
                <a:rPr kumimoji="0" lang="en-US" altLang="ja-JP" sz="1400" kern="0" dirty="0">
                  <a:solidFill>
                    <a:prstClr val="black"/>
                  </a:solidFill>
                  <a:latin typeface="メイリオ" pitchFamily="50" charset="-128"/>
                  <a:ea typeface="メイリオ" pitchFamily="50" charset="-128"/>
                  <a:cs typeface="メイリオ" pitchFamily="50" charset="-128"/>
                </a:rPr>
                <a:t>10%</a:t>
              </a:r>
              <a:r>
                <a:rPr kumimoji="0" lang="ja-JP" altLang="en-US" sz="1400" kern="0" dirty="0">
                  <a:solidFill>
                    <a:prstClr val="black"/>
                  </a:solidFill>
                  <a:latin typeface="メイリオ" pitchFamily="50" charset="-128"/>
                  <a:ea typeface="メイリオ" pitchFamily="50" charset="-128"/>
                  <a:cs typeface="メイリオ" pitchFamily="50" charset="-128"/>
                </a:rPr>
                <a:t>以上</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a:buClr>
                  <a:srgbClr val="DEDEDE">
                    <a:lumMod val="50000"/>
                  </a:srgbClr>
                </a:buClr>
                <a:defRPr/>
              </a:pPr>
              <a:r>
                <a:rPr kumimoji="0" lang="ja-JP" altLang="en-US" sz="1999" kern="0" dirty="0">
                  <a:solidFill>
                    <a:prstClr val="black"/>
                  </a:solidFill>
                  <a:latin typeface="メイリオ" pitchFamily="50" charset="-128"/>
                  <a:ea typeface="メイリオ" pitchFamily="50" charset="-128"/>
                  <a:cs typeface="メイリオ" pitchFamily="50" charset="-128"/>
                </a:rPr>
                <a:t>○削減約束を上回って削減した場合、他の制度参加者へ売却できる排出枠を付与</a:t>
              </a:r>
            </a:p>
          </p:txBody>
        </p:sp>
        <p:sp>
          <p:nvSpPr>
            <p:cNvPr id="10" name="正方形/長方形 2"/>
            <p:cNvSpPr>
              <a:spLocks noChangeArrowheads="1"/>
            </p:cNvSpPr>
            <p:nvPr/>
          </p:nvSpPr>
          <p:spPr bwMode="auto">
            <a:xfrm>
              <a:off x="53548" y="271650"/>
              <a:ext cx="7309517" cy="76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30" eaLnBrk="1" hangingPunct="1">
                <a:lnSpc>
                  <a:spcPts val="2399"/>
                </a:lnSpc>
                <a:spcBef>
                  <a:spcPct val="0"/>
                </a:spcBef>
                <a:spcAft>
                  <a:spcPts val="277"/>
                </a:spcAft>
                <a:buClr>
                  <a:srgbClr val="6F6F6F"/>
                </a:buClr>
                <a:buNone/>
                <a:defRPr/>
              </a:pPr>
              <a:r>
                <a:rPr lang="ja-JP" altLang="en-US" sz="2399" b="1" kern="0" dirty="0">
                  <a:solidFill>
                    <a:srgbClr val="000000"/>
                  </a:solidFill>
                  <a:latin typeface="メイリオ" pitchFamily="50" charset="-128"/>
                  <a:ea typeface="メイリオ" pitchFamily="50" charset="-128"/>
                  <a:cs typeface="メイリオ" pitchFamily="50" charset="-128"/>
                </a:rPr>
                <a:t>先進的高効率機器の導入で</a:t>
              </a:r>
              <a:endParaRPr lang="en-US" altLang="ja-JP" sz="2399" b="1" kern="0" dirty="0">
                <a:solidFill>
                  <a:srgbClr val="000000"/>
                </a:solidFill>
                <a:latin typeface="メイリオ" pitchFamily="50" charset="-128"/>
                <a:ea typeface="メイリオ" pitchFamily="50" charset="-128"/>
                <a:cs typeface="メイリオ" pitchFamily="50" charset="-128"/>
              </a:endParaRPr>
            </a:p>
            <a:p>
              <a:pPr defTabSz="843830" eaLnBrk="1" hangingPunct="1">
                <a:lnSpc>
                  <a:spcPts val="2399"/>
                </a:lnSpc>
                <a:spcBef>
                  <a:spcPct val="0"/>
                </a:spcBef>
                <a:spcAft>
                  <a:spcPts val="277"/>
                </a:spcAft>
                <a:buClr>
                  <a:srgbClr val="6F6F6F"/>
                </a:buClr>
                <a:buNone/>
                <a:defRPr/>
              </a:pPr>
              <a:r>
                <a:rPr lang="ja-JP" altLang="en-US" sz="2399" b="1" kern="0" dirty="0">
                  <a:solidFill>
                    <a:srgbClr val="000000"/>
                  </a:solidFill>
                  <a:latin typeface="メイリオ" pitchFamily="50" charset="-128"/>
                  <a:ea typeface="メイリオ" pitchFamily="50" charset="-128"/>
                  <a:cs typeface="メイリオ" pitchFamily="50" charset="-128"/>
                </a:rPr>
                <a:t>エネルギー使用料の削減！</a:t>
              </a:r>
              <a:endParaRPr lang="en-US" altLang="ja-JP" sz="2399" b="1" kern="0" dirty="0">
                <a:solidFill>
                  <a:srgbClr val="000000"/>
                </a:solidFill>
                <a:latin typeface="メイリオ" pitchFamily="50" charset="-128"/>
                <a:ea typeface="メイリオ" pitchFamily="50" charset="-128"/>
                <a:cs typeface="メイリオ" pitchFamily="50" charset="-128"/>
              </a:endParaRPr>
            </a:p>
          </p:txBody>
        </p:sp>
      </p:grpSp>
      <p:sp>
        <p:nvSpPr>
          <p:cNvPr id="11" name="正方形/長方形 6"/>
          <p:cNvSpPr>
            <a:spLocks noChangeArrowheads="1"/>
          </p:cNvSpPr>
          <p:nvPr/>
        </p:nvSpPr>
        <p:spPr bwMode="auto">
          <a:xfrm>
            <a:off x="-214167" y="7236275"/>
            <a:ext cx="4788128" cy="515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843830" eaLnBrk="1" hangingPunct="1">
              <a:lnSpc>
                <a:spcPts val="1500"/>
              </a:lnSpc>
              <a:spcBef>
                <a:spcPct val="0"/>
              </a:spcBef>
              <a:spcAft>
                <a:spcPts val="277"/>
              </a:spcAft>
              <a:buClr>
                <a:srgbClr val="6F6F6F"/>
              </a:buClr>
              <a:buNone/>
              <a:defRPr/>
            </a:pPr>
            <a:r>
              <a:rPr lang="zh-TW" altLang="en-US" sz="1999" dirty="0">
                <a:solidFill>
                  <a:srgbClr val="000000"/>
                </a:solidFill>
                <a:latin typeface="+mn-ea"/>
                <a:ea typeface="+mn-ea"/>
              </a:rPr>
              <a:t>平成</a:t>
            </a:r>
            <a:r>
              <a:rPr lang="en-US" altLang="zh-TW" sz="1999" dirty="0">
                <a:solidFill>
                  <a:srgbClr val="000000"/>
                </a:solidFill>
                <a:latin typeface="+mn-ea"/>
                <a:ea typeface="+mn-ea"/>
              </a:rPr>
              <a:t>30</a:t>
            </a:r>
            <a:r>
              <a:rPr lang="zh-TW" altLang="en-US" sz="1999" dirty="0">
                <a:solidFill>
                  <a:srgbClr val="000000"/>
                </a:solidFill>
                <a:latin typeface="+mn-ea"/>
                <a:ea typeface="+mn-ea"/>
              </a:rPr>
              <a:t>年度</a:t>
            </a:r>
            <a:r>
              <a:rPr lang="ja-JP" altLang="en-US" sz="1999" dirty="0">
                <a:solidFill>
                  <a:srgbClr val="000000"/>
                </a:solidFill>
                <a:latin typeface="+mn-ea"/>
                <a:ea typeface="+mn-ea"/>
              </a:rPr>
              <a:t>予算案</a:t>
            </a:r>
            <a:r>
              <a:rPr lang="en-US" altLang="ja-JP" sz="1999" dirty="0">
                <a:solidFill>
                  <a:srgbClr val="000000"/>
                </a:solidFill>
                <a:latin typeface="+mn-ea"/>
                <a:ea typeface="+mn-ea"/>
              </a:rPr>
              <a:t>37</a:t>
            </a:r>
            <a:r>
              <a:rPr lang="ja-JP" altLang="en-US" sz="1999" dirty="0">
                <a:solidFill>
                  <a:srgbClr val="000000"/>
                </a:solidFill>
                <a:latin typeface="+mn-ea"/>
                <a:ea typeface="+mn-ea"/>
              </a:rPr>
              <a:t>億円</a:t>
            </a:r>
            <a:r>
              <a:rPr lang="ja-JP" altLang="en-US" sz="2399" dirty="0">
                <a:solidFill>
                  <a:srgbClr val="000000"/>
                </a:solidFill>
                <a:latin typeface="+mn-ea"/>
                <a:ea typeface="+mn-ea"/>
              </a:rPr>
              <a:t> </a:t>
            </a:r>
            <a:endParaRPr lang="en-US" altLang="ja-JP" sz="2399" dirty="0">
              <a:solidFill>
                <a:srgbClr val="000000"/>
              </a:solidFill>
              <a:latin typeface="+mn-ea"/>
              <a:ea typeface="+mn-ea"/>
            </a:endParaRPr>
          </a:p>
          <a:p>
            <a:pPr algn="r" defTabSz="843830" eaLnBrk="1" hangingPunct="1">
              <a:lnSpc>
                <a:spcPts val="1500"/>
              </a:lnSpc>
              <a:spcBef>
                <a:spcPct val="0"/>
              </a:spcBef>
              <a:spcAft>
                <a:spcPts val="277"/>
              </a:spcAft>
              <a:buClr>
                <a:srgbClr val="6F6F6F"/>
              </a:buClr>
              <a:buNone/>
              <a:defRPr/>
            </a:pPr>
            <a:r>
              <a:rPr lang="ja-JP" altLang="en-US" sz="1200" dirty="0">
                <a:solidFill>
                  <a:srgbClr val="000000"/>
                </a:solidFill>
                <a:latin typeface="+mn-ea"/>
                <a:ea typeface="+mn-ea"/>
              </a:rPr>
              <a:t>（平成</a:t>
            </a:r>
            <a:r>
              <a:rPr lang="en-US" altLang="ja-JP" sz="1200" dirty="0">
                <a:solidFill>
                  <a:srgbClr val="000000"/>
                </a:solidFill>
                <a:latin typeface="+mn-ea"/>
                <a:ea typeface="+mn-ea"/>
              </a:rPr>
              <a:t>29</a:t>
            </a:r>
            <a:r>
              <a:rPr lang="ja-JP" altLang="en-US" sz="1200" dirty="0">
                <a:solidFill>
                  <a:srgbClr val="000000"/>
                </a:solidFill>
                <a:latin typeface="+mn-ea"/>
                <a:ea typeface="+mn-ea"/>
              </a:rPr>
              <a:t>年度予算額</a:t>
            </a:r>
            <a:r>
              <a:rPr lang="en-US" altLang="ja-JP" sz="1200" dirty="0">
                <a:solidFill>
                  <a:srgbClr val="000000"/>
                </a:solidFill>
                <a:latin typeface="+mn-ea"/>
                <a:ea typeface="+mn-ea"/>
              </a:rPr>
              <a:t>37</a:t>
            </a:r>
            <a:r>
              <a:rPr lang="ja-JP" altLang="en-US" sz="1200" dirty="0">
                <a:solidFill>
                  <a:srgbClr val="000000"/>
                </a:solidFill>
                <a:latin typeface="+mn-ea"/>
                <a:ea typeface="+mn-ea"/>
              </a:rPr>
              <a:t>億円）</a:t>
            </a:r>
            <a:endParaRPr lang="en-US" altLang="ja-JP" sz="1200" dirty="0">
              <a:solidFill>
                <a:srgbClr val="000000"/>
              </a:solidFill>
              <a:latin typeface="+mn-ea"/>
              <a:ea typeface="+mn-ea"/>
            </a:endParaRPr>
          </a:p>
        </p:txBody>
      </p:sp>
      <p:sp>
        <p:nvSpPr>
          <p:cNvPr id="12" name="角丸四角形 48"/>
          <p:cNvSpPr/>
          <p:nvPr/>
        </p:nvSpPr>
        <p:spPr>
          <a:xfrm>
            <a:off x="142313" y="5356939"/>
            <a:ext cx="6680106" cy="1437186"/>
          </a:xfrm>
          <a:prstGeom prst="roundRect">
            <a:avLst/>
          </a:prstGeom>
          <a:solidFill>
            <a:srgbClr val="FFFFCC"/>
          </a:solidFill>
          <a:ln w="25400" cap="flat" cmpd="sng" algn="ctr">
            <a:solidFill>
              <a:srgbClr val="FFFF00"/>
            </a:solidFill>
            <a:prstDash val="solid"/>
          </a:ln>
          <a:effectLst/>
        </p:spPr>
        <p:txBody>
          <a:bodyPr rtlCol="0" anchor="ctr"/>
          <a:lstStyle/>
          <a:p>
            <a:pPr algn="ctr" defTabSz="913830">
              <a:defRPr/>
            </a:pPr>
            <a:endParaRPr kumimoji="0" lang="ja-JP" altLang="en-US" sz="1798" kern="0">
              <a:solidFill>
                <a:srgbClr val="FFCCFF"/>
              </a:solidFill>
              <a:latin typeface="メイリオ" pitchFamily="50" charset="-128"/>
              <a:ea typeface="メイリオ" pitchFamily="50" charset="-128"/>
              <a:cs typeface="メイリオ" pitchFamily="50" charset="-128"/>
            </a:endParaRPr>
          </a:p>
        </p:txBody>
      </p:sp>
      <p:sp>
        <p:nvSpPr>
          <p:cNvPr id="13" name="角丸四角形 14"/>
          <p:cNvSpPr/>
          <p:nvPr/>
        </p:nvSpPr>
        <p:spPr>
          <a:xfrm>
            <a:off x="142318" y="2905346"/>
            <a:ext cx="6680107" cy="2204624"/>
          </a:xfrm>
          <a:prstGeom prst="roundRect">
            <a:avLst/>
          </a:prstGeom>
          <a:solidFill>
            <a:srgbClr val="FFFFCC"/>
          </a:solidFill>
          <a:ln w="25400" cap="flat" cmpd="sng" algn="ctr">
            <a:solidFill>
              <a:srgbClr val="FFFF00"/>
            </a:solidFill>
            <a:prstDash val="solid"/>
          </a:ln>
          <a:effectLst/>
        </p:spPr>
        <p:txBody>
          <a:bodyPr rtlCol="0" anchor="ctr"/>
          <a:lstStyle/>
          <a:p>
            <a:pPr algn="ctr" defTabSz="913830">
              <a:defRPr/>
            </a:pPr>
            <a:endParaRPr kumimoji="0" lang="ja-JP" altLang="en-US" sz="1798" kern="0" dirty="0">
              <a:solidFill>
                <a:srgbClr val="FFCCFF"/>
              </a:solidFill>
              <a:latin typeface="メイリオ" pitchFamily="50" charset="-128"/>
              <a:ea typeface="メイリオ" pitchFamily="50" charset="-128"/>
              <a:cs typeface="メイリオ" pitchFamily="50" charset="-128"/>
            </a:endParaRPr>
          </a:p>
        </p:txBody>
      </p:sp>
      <p:sp>
        <p:nvSpPr>
          <p:cNvPr id="14" name="正方形/長方形 13"/>
          <p:cNvSpPr/>
          <p:nvPr/>
        </p:nvSpPr>
        <p:spPr>
          <a:xfrm>
            <a:off x="277982" y="5201945"/>
            <a:ext cx="1636192" cy="353572"/>
          </a:xfrm>
          <a:prstGeom prst="rect">
            <a:avLst/>
          </a:prstGeom>
          <a:solidFill>
            <a:sysClr val="window" lastClr="FFFFFF"/>
          </a:solidFill>
          <a:ln w="25400" cap="flat" cmpd="sng" algn="ctr">
            <a:solidFill>
              <a:srgbClr val="1F497D"/>
            </a:solidFill>
            <a:prstDash val="sysDash"/>
          </a:ln>
          <a:effectLst/>
        </p:spPr>
        <p:txBody>
          <a:bodyPr anchor="ctr"/>
          <a:lstStyle/>
          <a:p>
            <a:pPr algn="ctr" defTabSz="913830">
              <a:defRPr/>
            </a:pPr>
            <a:endParaRPr kumimoji="0" lang="ja-JP" altLang="en-US" sz="1798" kern="0">
              <a:solidFill>
                <a:prstClr val="black"/>
              </a:solidFill>
              <a:latin typeface="メイリオ" pitchFamily="50" charset="-128"/>
              <a:ea typeface="メイリオ" pitchFamily="50" charset="-128"/>
              <a:cs typeface="メイリオ" pitchFamily="50" charset="-128"/>
            </a:endParaRPr>
          </a:p>
        </p:txBody>
      </p:sp>
      <p:sp>
        <p:nvSpPr>
          <p:cNvPr id="15" name="下矢印 7"/>
          <p:cNvSpPr/>
          <p:nvPr/>
        </p:nvSpPr>
        <p:spPr>
          <a:xfrm>
            <a:off x="252459" y="5232286"/>
            <a:ext cx="446248" cy="313680"/>
          </a:xfrm>
          <a:prstGeom prst="downArrow">
            <a:avLst>
              <a:gd name="adj1" fmla="val 50000"/>
              <a:gd name="adj2" fmla="val 64870"/>
            </a:avLst>
          </a:prstGeom>
          <a:solidFill>
            <a:srgbClr val="FFFF00"/>
          </a:solidFill>
          <a:ln w="25400" cap="flat" cmpd="sng" algn="ctr">
            <a:noFill/>
            <a:prstDash val="solid"/>
          </a:ln>
          <a:effectLst>
            <a:outerShdw blurRad="50800" dist="38100" dir="2700000" algn="tl" rotWithShape="0">
              <a:prstClr val="black">
                <a:alpha val="40000"/>
              </a:prstClr>
            </a:outerShdw>
          </a:effectLst>
          <a:scene3d>
            <a:camera prst="orthographicFront"/>
            <a:lightRig rig="threePt" dir="t"/>
          </a:scene3d>
          <a:sp3d>
            <a:bevelT/>
          </a:sp3d>
        </p:spPr>
        <p:txBody>
          <a:bodyPr anchor="ctr"/>
          <a:lstStyle/>
          <a:p>
            <a:pPr algn="ctr" defTabSz="913830">
              <a:defRPr/>
            </a:pPr>
            <a:endParaRPr kumimoji="0" lang="ja-JP" altLang="en-US" sz="1798" kern="0">
              <a:solidFill>
                <a:prstClr val="white"/>
              </a:solidFill>
              <a:latin typeface="メイリオ" pitchFamily="50" charset="-128"/>
              <a:ea typeface="メイリオ" pitchFamily="50" charset="-128"/>
              <a:cs typeface="メイリオ" pitchFamily="50" charset="-128"/>
            </a:endParaRPr>
          </a:p>
        </p:txBody>
      </p:sp>
      <p:sp>
        <p:nvSpPr>
          <p:cNvPr id="16" name="テキスト ボックス 44"/>
          <p:cNvSpPr txBox="1">
            <a:spLocks noChangeArrowheads="1"/>
          </p:cNvSpPr>
          <p:nvPr/>
        </p:nvSpPr>
        <p:spPr bwMode="auto">
          <a:xfrm>
            <a:off x="619363" y="5230151"/>
            <a:ext cx="1247769" cy="369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defTabSz="913830" eaLnBrk="1" hangingPunct="1">
              <a:defRPr/>
            </a:pPr>
            <a:r>
              <a:rPr lang="ja-JP" altLang="en-US" sz="1798" dirty="0">
                <a:solidFill>
                  <a:prstClr val="black"/>
                </a:solidFill>
                <a:latin typeface="メイリオ" pitchFamily="50" charset="-128"/>
              </a:rPr>
              <a:t>運用改善</a:t>
            </a:r>
          </a:p>
        </p:txBody>
      </p:sp>
      <p:sp>
        <p:nvSpPr>
          <p:cNvPr id="17" name="正方形/長方形 16"/>
          <p:cNvSpPr/>
          <p:nvPr/>
        </p:nvSpPr>
        <p:spPr>
          <a:xfrm>
            <a:off x="224677" y="2876392"/>
            <a:ext cx="1637912" cy="315848"/>
          </a:xfrm>
          <a:prstGeom prst="rect">
            <a:avLst/>
          </a:prstGeom>
          <a:solidFill>
            <a:sysClr val="window" lastClr="FFFFFF"/>
          </a:solidFill>
          <a:ln w="25400" cap="flat" cmpd="sng" algn="ctr">
            <a:solidFill>
              <a:srgbClr val="1F497D"/>
            </a:solidFill>
            <a:prstDash val="sysDash"/>
          </a:ln>
          <a:effectLst/>
        </p:spPr>
        <p:txBody>
          <a:bodyPr anchor="ctr"/>
          <a:lstStyle/>
          <a:p>
            <a:pPr algn="ctr" defTabSz="913830">
              <a:defRPr/>
            </a:pPr>
            <a:endParaRPr kumimoji="0" lang="ja-JP" altLang="en-US" sz="1798" kern="0">
              <a:solidFill>
                <a:prstClr val="black"/>
              </a:solidFill>
              <a:latin typeface="メイリオ" pitchFamily="50" charset="-128"/>
              <a:ea typeface="メイリオ" pitchFamily="50" charset="-128"/>
              <a:cs typeface="メイリオ" pitchFamily="50" charset="-128"/>
            </a:endParaRPr>
          </a:p>
        </p:txBody>
      </p:sp>
      <p:sp>
        <p:nvSpPr>
          <p:cNvPr id="18" name="下矢印 12"/>
          <p:cNvSpPr/>
          <p:nvPr/>
        </p:nvSpPr>
        <p:spPr>
          <a:xfrm>
            <a:off x="252458" y="2879955"/>
            <a:ext cx="396116" cy="358490"/>
          </a:xfrm>
          <a:prstGeom prst="downArrow">
            <a:avLst>
              <a:gd name="adj1" fmla="val 50000"/>
              <a:gd name="adj2" fmla="val 64870"/>
            </a:avLst>
          </a:prstGeom>
          <a:solidFill>
            <a:srgbClr val="FFC000"/>
          </a:solidFill>
          <a:ln w="25400" cap="flat" cmpd="sng" algn="ctr">
            <a:noFill/>
            <a:prstDash val="solid"/>
          </a:ln>
          <a:effectLst>
            <a:outerShdw blurRad="50800" dist="38100" dir="2700000" algn="tl" rotWithShape="0">
              <a:prstClr val="black">
                <a:alpha val="40000"/>
              </a:prstClr>
            </a:outerShdw>
          </a:effectLst>
          <a:scene3d>
            <a:camera prst="orthographicFront"/>
            <a:lightRig rig="threePt" dir="t"/>
          </a:scene3d>
          <a:sp3d>
            <a:bevelT/>
          </a:sp3d>
        </p:spPr>
        <p:txBody>
          <a:bodyPr anchor="ctr"/>
          <a:lstStyle/>
          <a:p>
            <a:pPr algn="ctr" defTabSz="913830">
              <a:defRPr/>
            </a:pPr>
            <a:endParaRPr kumimoji="0" lang="ja-JP" altLang="en-US" sz="1798" kern="0">
              <a:solidFill>
                <a:prstClr val="white"/>
              </a:solidFill>
              <a:latin typeface="メイリオ" pitchFamily="50" charset="-128"/>
              <a:ea typeface="メイリオ" pitchFamily="50" charset="-128"/>
              <a:cs typeface="メイリオ" pitchFamily="50" charset="-128"/>
            </a:endParaRPr>
          </a:p>
        </p:txBody>
      </p:sp>
      <p:sp>
        <p:nvSpPr>
          <p:cNvPr id="19" name="角丸四角形 15"/>
          <p:cNvSpPr/>
          <p:nvPr/>
        </p:nvSpPr>
        <p:spPr>
          <a:xfrm>
            <a:off x="334361" y="3245137"/>
            <a:ext cx="4001312" cy="1308120"/>
          </a:xfrm>
          <a:prstGeom prst="roundRect">
            <a:avLst/>
          </a:prstGeom>
          <a:noFill/>
          <a:ln w="25400" cap="flat" cmpd="sng" algn="ctr">
            <a:solidFill>
              <a:srgbClr val="FF0000"/>
            </a:solidFill>
            <a:prstDash val="solid"/>
          </a:ln>
          <a:effectLst/>
        </p:spPr>
        <p:txBody>
          <a:bodyPr rtlCol="0" anchor="ctr"/>
          <a:lstStyle/>
          <a:p>
            <a:pPr algn="ctr" defTabSz="913830">
              <a:defRPr/>
            </a:pPr>
            <a:endParaRPr kumimoji="0" lang="ja-JP" altLang="en-US" sz="1600" kern="0">
              <a:solidFill>
                <a:prstClr val="white"/>
              </a:solidFill>
              <a:latin typeface="メイリオ" pitchFamily="50" charset="-128"/>
              <a:ea typeface="メイリオ" pitchFamily="50" charset="-128"/>
              <a:cs typeface="メイリオ" pitchFamily="50" charset="-128"/>
            </a:endParaRPr>
          </a:p>
        </p:txBody>
      </p:sp>
      <p:sp>
        <p:nvSpPr>
          <p:cNvPr id="20" name="テキスト ボックス 58"/>
          <p:cNvSpPr txBox="1">
            <a:spLocks noChangeArrowheads="1"/>
          </p:cNvSpPr>
          <p:nvPr/>
        </p:nvSpPr>
        <p:spPr bwMode="auto">
          <a:xfrm>
            <a:off x="616535" y="2889318"/>
            <a:ext cx="1246048" cy="369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defTabSz="913830" eaLnBrk="1" hangingPunct="1">
              <a:defRPr/>
            </a:pPr>
            <a:r>
              <a:rPr lang="ja-JP" altLang="en-US" sz="1798" dirty="0">
                <a:solidFill>
                  <a:prstClr val="black"/>
                </a:solidFill>
                <a:latin typeface="メイリオ" pitchFamily="50" charset="-128"/>
              </a:rPr>
              <a:t>先進対策</a:t>
            </a:r>
          </a:p>
        </p:txBody>
      </p:sp>
      <p:sp>
        <p:nvSpPr>
          <p:cNvPr id="21" name="テキスト ボックス 20"/>
          <p:cNvSpPr txBox="1"/>
          <p:nvPr/>
        </p:nvSpPr>
        <p:spPr>
          <a:xfrm>
            <a:off x="1838892" y="2946697"/>
            <a:ext cx="4120010" cy="338445"/>
          </a:xfrm>
          <a:prstGeom prst="rect">
            <a:avLst/>
          </a:prstGeom>
          <a:noFill/>
        </p:spPr>
        <p:txBody>
          <a:bodyPr wrap="square" rtlCol="0">
            <a:spAutoFit/>
          </a:bodyPr>
          <a:lstStyle/>
          <a:p>
            <a:pPr defTabSz="913830">
              <a:defRPr/>
            </a:pPr>
            <a:r>
              <a:rPr lang="en-US" altLang="ja-JP" sz="1600" b="1" dirty="0">
                <a:solidFill>
                  <a:srgbClr val="FF0000"/>
                </a:solidFill>
                <a:latin typeface="メイリオ" pitchFamily="50" charset="-128"/>
                <a:ea typeface="メイリオ" pitchFamily="50" charset="-128"/>
                <a:cs typeface="メイリオ" pitchFamily="50" charset="-128"/>
              </a:rPr>
              <a:t>L2-Tech</a:t>
            </a:r>
            <a:r>
              <a:rPr lang="ja-JP" altLang="en-US" sz="1600" b="1" dirty="0">
                <a:solidFill>
                  <a:srgbClr val="FF0000"/>
                </a:solidFill>
                <a:latin typeface="メイリオ" pitchFamily="50" charset="-128"/>
                <a:ea typeface="メイリオ" pitchFamily="50" charset="-128"/>
                <a:cs typeface="メイリオ" pitchFamily="50" charset="-128"/>
              </a:rPr>
              <a:t>認証製品</a:t>
            </a:r>
          </a:p>
        </p:txBody>
      </p:sp>
      <p:sp>
        <p:nvSpPr>
          <p:cNvPr id="22" name="テキスト ボックス 21"/>
          <p:cNvSpPr txBox="1"/>
          <p:nvPr/>
        </p:nvSpPr>
        <p:spPr>
          <a:xfrm>
            <a:off x="426998" y="3285037"/>
            <a:ext cx="2436858" cy="1323015"/>
          </a:xfrm>
          <a:prstGeom prst="rect">
            <a:avLst/>
          </a:prstGeom>
          <a:noFill/>
        </p:spPr>
        <p:txBody>
          <a:bodyPr wrap="square" rtlCol="0">
            <a:spAutoFit/>
          </a:bodyPr>
          <a:lstStyle/>
          <a:p>
            <a:pPr marL="285658" indent="-285658">
              <a:buFont typeface="Wingdings"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ガスヒートポンプ</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a:buFont typeface="Wingdings"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パッケージエアコン</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a:buFont typeface="Wingdings"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ターボ冷凍機</a:t>
            </a:r>
            <a:endParaRPr lang="en-US" altLang="ja-JP" sz="1600" dirty="0">
              <a:solidFill>
                <a:prstClr val="black"/>
              </a:solidFill>
              <a:latin typeface="メイリオ" pitchFamily="50" charset="-128"/>
              <a:ea typeface="メイリオ" pitchFamily="50" charset="-128"/>
              <a:cs typeface="メイリオ" pitchFamily="50" charset="-128"/>
            </a:endParaRPr>
          </a:p>
          <a:p>
            <a:pPr marL="285571" indent="-285571" defTabSz="913830">
              <a:buFont typeface="Wingdings"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ヒートポンプ給湯器等</a:t>
            </a:r>
          </a:p>
        </p:txBody>
      </p:sp>
      <p:pic>
        <p:nvPicPr>
          <p:cNvPr id="23" name="Picture 4" descr="http://msp.c.yimg.jp/image?q=tbn:ANd9GcSoL6zNs133CXQ_T0Q7uzwVcOGKAOWaPTIjlkqhWEy5I-VKQmyVKmmq7_g:http://thumbnail.image.rakuten.co.jp/%400_mall/e-kitchenmaterial/cabinet/conpaneya7/hec30ess_1.jpg%3F_ex%3D300x300%26s%3D2%26r%3D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26228" y="3738479"/>
            <a:ext cx="814319" cy="751680"/>
          </a:xfrm>
          <a:prstGeom prst="rect">
            <a:avLst/>
          </a:prstGeom>
          <a:noFill/>
          <a:extLst>
            <a:ext uri="{909E8E84-426E-40DD-AFC4-6F175D3DCCD1}">
              <a14:hiddenFill xmlns:a14="http://schemas.microsoft.com/office/drawing/2010/main">
                <a:solidFill>
                  <a:srgbClr val="FFFFFF"/>
                </a:solidFill>
              </a14:hiddenFill>
            </a:ext>
          </a:extLst>
        </p:spPr>
      </p:pic>
      <p:sp>
        <p:nvSpPr>
          <p:cNvPr id="24" name="右矢印 20"/>
          <p:cNvSpPr/>
          <p:nvPr/>
        </p:nvSpPr>
        <p:spPr>
          <a:xfrm rot="1953628">
            <a:off x="4440073" y="3299456"/>
            <a:ext cx="979243" cy="583753"/>
          </a:xfrm>
          <a:prstGeom prst="rightArrow">
            <a:avLst/>
          </a:prstGeom>
          <a:solidFill>
            <a:srgbClr val="F79646">
              <a:lumMod val="40000"/>
              <a:lumOff val="60000"/>
            </a:srgbClr>
          </a:solidFill>
          <a:ln w="25400" cap="flat" cmpd="sng" algn="ctr">
            <a:solidFill>
              <a:srgbClr val="F79646">
                <a:lumMod val="60000"/>
                <a:lumOff val="40000"/>
              </a:srgbClr>
            </a:solidFill>
            <a:prstDash val="solid"/>
          </a:ln>
          <a:effectLst/>
        </p:spPr>
        <p:txBody>
          <a:bodyPr rtlCol="0" anchor="ctr"/>
          <a:lstStyle/>
          <a:p>
            <a:pPr algn="ctr" defTabSz="913830">
              <a:defRPr/>
            </a:pPr>
            <a:r>
              <a:rPr kumimoji="0" lang="ja-JP" altLang="en-US" sz="1600" kern="0" dirty="0">
                <a:ln>
                  <a:solidFill>
                    <a:srgbClr val="002060"/>
                  </a:solidFill>
                </a:ln>
                <a:solidFill>
                  <a:srgbClr val="002060"/>
                </a:solidFill>
                <a:latin typeface="メイリオ" pitchFamily="50" charset="-128"/>
                <a:ea typeface="メイリオ" pitchFamily="50" charset="-128"/>
                <a:cs typeface="メイリオ" pitchFamily="50" charset="-128"/>
              </a:rPr>
              <a:t>導入</a:t>
            </a:r>
          </a:p>
        </p:txBody>
      </p:sp>
      <p:sp>
        <p:nvSpPr>
          <p:cNvPr id="25" name="右矢印 28"/>
          <p:cNvSpPr/>
          <p:nvPr/>
        </p:nvSpPr>
        <p:spPr>
          <a:xfrm rot="20629927">
            <a:off x="4425350" y="4223724"/>
            <a:ext cx="979243" cy="583753"/>
          </a:xfrm>
          <a:prstGeom prst="rightArrow">
            <a:avLst/>
          </a:prstGeom>
          <a:solidFill>
            <a:srgbClr val="F79646">
              <a:lumMod val="40000"/>
              <a:lumOff val="60000"/>
            </a:srgbClr>
          </a:solidFill>
          <a:ln w="25400" cap="flat" cmpd="sng" algn="ctr">
            <a:solidFill>
              <a:srgbClr val="F79646">
                <a:lumMod val="60000"/>
                <a:lumOff val="40000"/>
              </a:srgbClr>
            </a:solidFill>
            <a:prstDash val="solid"/>
          </a:ln>
          <a:effectLst/>
        </p:spPr>
        <p:txBody>
          <a:bodyPr rtlCol="0" anchor="ctr"/>
          <a:lstStyle/>
          <a:p>
            <a:pPr algn="ctr" defTabSz="913830">
              <a:defRPr/>
            </a:pPr>
            <a:r>
              <a:rPr kumimoji="0" lang="ja-JP" altLang="en-US" sz="1600" kern="0" dirty="0">
                <a:ln>
                  <a:solidFill>
                    <a:srgbClr val="002060"/>
                  </a:solidFill>
                </a:ln>
                <a:solidFill>
                  <a:srgbClr val="002060"/>
                </a:solidFill>
                <a:latin typeface="メイリオ" pitchFamily="50" charset="-128"/>
                <a:ea typeface="メイリオ" pitchFamily="50" charset="-128"/>
                <a:cs typeface="メイリオ" pitchFamily="50" charset="-128"/>
              </a:rPr>
              <a:t>導入</a:t>
            </a:r>
          </a:p>
        </p:txBody>
      </p:sp>
      <p:pic>
        <p:nvPicPr>
          <p:cNvPr id="26" name="図 35" descr="MC900437930.WMF"/>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87638" y="3253487"/>
            <a:ext cx="976986" cy="735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7" name="直線コネクタ 26"/>
          <p:cNvCxnSpPr/>
          <p:nvPr/>
        </p:nvCxnSpPr>
        <p:spPr>
          <a:xfrm>
            <a:off x="7399303" y="6367498"/>
            <a:ext cx="2128854" cy="0"/>
          </a:xfrm>
          <a:prstGeom prst="line">
            <a:avLst/>
          </a:prstGeom>
          <a:noFill/>
          <a:ln w="63500" cap="flat" cmpd="sng" algn="ctr">
            <a:solidFill>
              <a:srgbClr val="00B050"/>
            </a:solidFill>
            <a:prstDash val="solid"/>
          </a:ln>
          <a:effectLst/>
        </p:spPr>
      </p:cxnSp>
      <p:sp>
        <p:nvSpPr>
          <p:cNvPr id="28" name="正方形/長方形 27"/>
          <p:cNvSpPr/>
          <p:nvPr/>
        </p:nvSpPr>
        <p:spPr>
          <a:xfrm>
            <a:off x="7586491" y="3511411"/>
            <a:ext cx="389298" cy="2822956"/>
          </a:xfrm>
          <a:prstGeom prst="rect">
            <a:avLst/>
          </a:prstGeom>
          <a:solidFill>
            <a:sysClr val="window" lastClr="FFFFFF">
              <a:lumMod val="75000"/>
            </a:sysClr>
          </a:solidFill>
          <a:ln w="25400" cap="flat" cmpd="sng" algn="ctr">
            <a:solidFill>
              <a:sysClr val="window" lastClr="FFFFFF">
                <a:lumMod val="65000"/>
              </a:sysClr>
            </a:solidFill>
            <a:prstDash val="solid"/>
          </a:ln>
          <a:effectLst/>
        </p:spPr>
        <p:txBody>
          <a:bodyPr rtlCol="0" anchor="ctr"/>
          <a:lstStyle/>
          <a:p>
            <a:pPr algn="ctr" defTabSz="913830">
              <a:defRPr/>
            </a:pPr>
            <a:endParaRPr kumimoji="0" lang="ja-JP" altLang="en-US" sz="1400" kern="0" dirty="0">
              <a:solidFill>
                <a:prstClr val="white"/>
              </a:solidFill>
              <a:latin typeface="メイリオ" pitchFamily="50" charset="-128"/>
              <a:ea typeface="メイリオ" pitchFamily="50" charset="-128"/>
              <a:cs typeface="メイリオ" pitchFamily="50" charset="-128"/>
            </a:endParaRPr>
          </a:p>
        </p:txBody>
      </p:sp>
      <p:sp>
        <p:nvSpPr>
          <p:cNvPr id="29" name="正方形/長方形 28"/>
          <p:cNvSpPr/>
          <p:nvPr/>
        </p:nvSpPr>
        <p:spPr>
          <a:xfrm>
            <a:off x="8461017" y="5483119"/>
            <a:ext cx="389794" cy="846170"/>
          </a:xfrm>
          <a:prstGeom prst="rect">
            <a:avLst/>
          </a:prstGeom>
          <a:solidFill>
            <a:srgbClr val="92D050"/>
          </a:solidFill>
          <a:ln w="25400" cap="flat" cmpd="sng" algn="ctr">
            <a:noFill/>
            <a:prstDash val="solid"/>
          </a:ln>
          <a:effectLst/>
        </p:spPr>
        <p:txBody>
          <a:bodyPr rtlCol="0" anchor="ctr"/>
          <a:lstStyle/>
          <a:p>
            <a:pPr algn="ctr" defTabSz="913830">
              <a:defRPr/>
            </a:pPr>
            <a:endParaRPr kumimoji="0" lang="ja-JP" altLang="en-US" sz="1400" kern="0" dirty="0">
              <a:solidFill>
                <a:prstClr val="white"/>
              </a:solidFill>
              <a:latin typeface="メイリオ" pitchFamily="50" charset="-128"/>
              <a:ea typeface="メイリオ" pitchFamily="50" charset="-128"/>
              <a:cs typeface="メイリオ" pitchFamily="50" charset="-128"/>
            </a:endParaRPr>
          </a:p>
        </p:txBody>
      </p:sp>
      <p:cxnSp>
        <p:nvCxnSpPr>
          <p:cNvPr id="31" name="直線矢印コネクタ 30"/>
          <p:cNvCxnSpPr/>
          <p:nvPr/>
        </p:nvCxnSpPr>
        <p:spPr>
          <a:xfrm>
            <a:off x="7987058" y="3505110"/>
            <a:ext cx="416066" cy="1984999"/>
          </a:xfrm>
          <a:prstGeom prst="straightConnector1">
            <a:avLst/>
          </a:prstGeom>
          <a:noFill/>
          <a:ln w="38100" cap="flat" cmpd="sng" algn="ctr">
            <a:solidFill>
              <a:srgbClr val="92D050"/>
            </a:solidFill>
            <a:prstDash val="sysDash"/>
            <a:tailEnd type="arrow"/>
          </a:ln>
          <a:effectLst/>
        </p:spPr>
      </p:cxnSp>
      <p:sp>
        <p:nvSpPr>
          <p:cNvPr id="32" name="二等辺三角形 31"/>
          <p:cNvSpPr/>
          <p:nvPr/>
        </p:nvSpPr>
        <p:spPr>
          <a:xfrm rot="5249383">
            <a:off x="8034479" y="5723527"/>
            <a:ext cx="402246" cy="121204"/>
          </a:xfrm>
          <a:prstGeom prst="triangle">
            <a:avLst/>
          </a:prstGeom>
          <a:solidFill>
            <a:srgbClr val="00B050"/>
          </a:solidFill>
          <a:ln w="25400" cap="flat" cmpd="sng" algn="ctr">
            <a:solidFill>
              <a:srgbClr val="00B050"/>
            </a:solidFill>
            <a:prstDash val="solid"/>
          </a:ln>
          <a:effectLst/>
        </p:spPr>
        <p:txBody>
          <a:bodyPr rtlCol="0" anchor="ctr"/>
          <a:lstStyle/>
          <a:p>
            <a:pPr algn="ctr" defTabSz="913830">
              <a:defRPr/>
            </a:pPr>
            <a:endParaRPr kumimoji="0" lang="ja-JP" altLang="en-US" sz="1798" kern="0">
              <a:solidFill>
                <a:prstClr val="white"/>
              </a:solidFill>
              <a:latin typeface="メイリオ" pitchFamily="50" charset="-128"/>
              <a:ea typeface="メイリオ" pitchFamily="50" charset="-128"/>
              <a:cs typeface="メイリオ" pitchFamily="50" charset="-128"/>
            </a:endParaRPr>
          </a:p>
        </p:txBody>
      </p:sp>
      <p:sp>
        <p:nvSpPr>
          <p:cNvPr id="33" name="右矢印 47"/>
          <p:cNvSpPr/>
          <p:nvPr/>
        </p:nvSpPr>
        <p:spPr>
          <a:xfrm rot="2573854">
            <a:off x="6919634" y="3472298"/>
            <a:ext cx="578364" cy="609964"/>
          </a:xfrm>
          <a:prstGeom prst="rightArrow">
            <a:avLst/>
          </a:prstGeom>
          <a:solidFill>
            <a:srgbClr val="F79646">
              <a:lumMod val="40000"/>
              <a:lumOff val="60000"/>
            </a:srgbClr>
          </a:solidFill>
          <a:ln w="25400" cap="flat" cmpd="sng" algn="ctr">
            <a:solidFill>
              <a:srgbClr val="F79646">
                <a:lumMod val="60000"/>
                <a:lumOff val="40000"/>
              </a:srgbClr>
            </a:solidFill>
            <a:prstDash val="solid"/>
          </a:ln>
          <a:effectLst/>
        </p:spPr>
        <p:txBody>
          <a:bodyPr rtlCol="0" anchor="ctr"/>
          <a:lstStyle/>
          <a:p>
            <a:pPr algn="ctr" defTabSz="913830">
              <a:defRPr/>
            </a:pPr>
            <a:endParaRPr kumimoji="0" lang="ja-JP" altLang="en-US" sz="1798" kern="0" dirty="0">
              <a:ln>
                <a:solidFill>
                  <a:srgbClr val="002060"/>
                </a:solidFill>
              </a:ln>
              <a:solidFill>
                <a:srgbClr val="002060"/>
              </a:solidFill>
              <a:latin typeface="メイリオ" pitchFamily="50" charset="-128"/>
              <a:ea typeface="メイリオ" pitchFamily="50" charset="-128"/>
              <a:cs typeface="メイリオ" pitchFamily="50" charset="-128"/>
            </a:endParaRPr>
          </a:p>
        </p:txBody>
      </p:sp>
      <p:pic>
        <p:nvPicPr>
          <p:cNvPr id="34" name="図 49" descr="新しいイメージ.BMP"/>
          <p:cNvPicPr>
            <a:picLocks noChangeAspect="1"/>
          </p:cNvPicPr>
          <p:nvPr/>
        </p:nvPicPr>
        <p:blipFill>
          <a:blip r:embed="rId6" cstate="print">
            <a:extLst>
              <a:ext uri="{28A0092B-C50C-407E-A947-70E740481C1C}">
                <a14:useLocalDpi xmlns:a14="http://schemas.microsoft.com/office/drawing/2010/main" val="0"/>
              </a:ext>
            </a:extLst>
          </a:blip>
          <a:srcRect t="7510" b="11888"/>
          <a:stretch>
            <a:fillRect/>
          </a:stretch>
        </p:blipFill>
        <p:spPr bwMode="auto">
          <a:xfrm>
            <a:off x="2347370" y="6079250"/>
            <a:ext cx="1060796" cy="700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テキスト ボックス 34"/>
          <p:cNvSpPr txBox="1"/>
          <p:nvPr/>
        </p:nvSpPr>
        <p:spPr>
          <a:xfrm>
            <a:off x="334363" y="5816366"/>
            <a:ext cx="1506148" cy="338445"/>
          </a:xfrm>
          <a:prstGeom prst="rect">
            <a:avLst/>
          </a:prstGeom>
          <a:noFill/>
        </p:spPr>
        <p:txBody>
          <a:bodyPr wrap="square" rtlCol="0">
            <a:spAutoFit/>
          </a:bodyPr>
          <a:lstStyle/>
          <a:p>
            <a:pPr algn="ctr" defTabSz="913830">
              <a:defRPr/>
            </a:pPr>
            <a:r>
              <a:rPr lang="ja-JP" altLang="en-US" sz="1600" dirty="0">
                <a:solidFill>
                  <a:prstClr val="black"/>
                </a:solidFill>
                <a:latin typeface="メイリオ" pitchFamily="50" charset="-128"/>
                <a:ea typeface="メイリオ" pitchFamily="50" charset="-128"/>
                <a:cs typeface="メイリオ" pitchFamily="50" charset="-128"/>
              </a:rPr>
              <a:t>見える化機器</a:t>
            </a:r>
          </a:p>
        </p:txBody>
      </p:sp>
      <p:sp>
        <p:nvSpPr>
          <p:cNvPr id="36" name="テキスト ボックス 35"/>
          <p:cNvSpPr txBox="1"/>
          <p:nvPr/>
        </p:nvSpPr>
        <p:spPr>
          <a:xfrm>
            <a:off x="2265886" y="5816367"/>
            <a:ext cx="1223779" cy="338445"/>
          </a:xfrm>
          <a:prstGeom prst="rect">
            <a:avLst/>
          </a:prstGeom>
          <a:noFill/>
        </p:spPr>
        <p:txBody>
          <a:bodyPr wrap="square" rtlCol="0">
            <a:spAutoFit/>
          </a:bodyPr>
          <a:lstStyle/>
          <a:p>
            <a:pPr algn="ctr" defTabSz="913830">
              <a:defRPr/>
            </a:pPr>
            <a:r>
              <a:rPr lang="ja-JP" altLang="en-US" sz="1600" dirty="0">
                <a:solidFill>
                  <a:prstClr val="black"/>
                </a:solidFill>
                <a:latin typeface="メイリオ" pitchFamily="50" charset="-128"/>
                <a:ea typeface="メイリオ" pitchFamily="50" charset="-128"/>
                <a:cs typeface="メイリオ" pitchFamily="50" charset="-128"/>
              </a:rPr>
              <a:t>見直し</a:t>
            </a:r>
          </a:p>
        </p:txBody>
      </p:sp>
      <p:pic>
        <p:nvPicPr>
          <p:cNvPr id="39" name="Picture 10" descr="http://msp.c.yimg.jp/image?q=tbn:ANd9GcQ5xQ8wEhIBYCHo7qYbmCYD-uX7gchXgerG51ldnqSXDfUjJVHSagZhGz8:http://www.city.osaka.lg.jp/kankyo/cmsfiles/contents/0000128/128667/ck5.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52354" y="6107840"/>
            <a:ext cx="870170" cy="651271"/>
          </a:xfrm>
          <a:prstGeom prst="rect">
            <a:avLst/>
          </a:prstGeom>
          <a:noFill/>
          <a:extLst>
            <a:ext uri="{909E8E84-426E-40DD-AFC4-6F175D3DCCD1}">
              <a14:hiddenFill xmlns:a14="http://schemas.microsoft.com/office/drawing/2010/main">
                <a:solidFill>
                  <a:srgbClr val="FFFFFF"/>
                </a:solidFill>
              </a14:hiddenFill>
            </a:ext>
          </a:extLst>
        </p:spPr>
      </p:pic>
      <p:sp>
        <p:nvSpPr>
          <p:cNvPr id="40" name="円/楕円 1046"/>
          <p:cNvSpPr/>
          <p:nvPr/>
        </p:nvSpPr>
        <p:spPr>
          <a:xfrm>
            <a:off x="535159" y="5592453"/>
            <a:ext cx="1104559" cy="231423"/>
          </a:xfrm>
          <a:prstGeom prst="ellipse">
            <a:avLst/>
          </a:prstGeom>
          <a:solidFill>
            <a:srgbClr val="FFC000"/>
          </a:solidFill>
          <a:ln w="25400" cap="flat" cmpd="sng" algn="ctr">
            <a:solidFill>
              <a:srgbClr val="FFC000"/>
            </a:solidFill>
            <a:prstDash val="solid"/>
          </a:ln>
          <a:effectLst/>
        </p:spPr>
        <p:txBody>
          <a:bodyPr rtlCol="0" anchor="ctr"/>
          <a:lstStyle/>
          <a:p>
            <a:pPr algn="ctr" defTabSz="913830">
              <a:defRPr/>
            </a:pPr>
            <a:r>
              <a:rPr kumimoji="0" lang="ja-JP" altLang="en-US" sz="1798" kern="0" dirty="0">
                <a:solidFill>
                  <a:prstClr val="black"/>
                </a:solidFill>
                <a:latin typeface="メイリオ" pitchFamily="50" charset="-128"/>
                <a:ea typeface="メイリオ" pitchFamily="50" charset="-128"/>
                <a:cs typeface="メイリオ" pitchFamily="50" charset="-128"/>
              </a:rPr>
              <a:t>例</a:t>
            </a:r>
            <a:r>
              <a:rPr kumimoji="0" lang="en-US" altLang="ja-JP" sz="1798" kern="0" dirty="0">
                <a:solidFill>
                  <a:prstClr val="black"/>
                </a:solidFill>
                <a:latin typeface="メイリオ" pitchFamily="50" charset="-128"/>
                <a:ea typeface="メイリオ" pitchFamily="50" charset="-128"/>
                <a:cs typeface="メイリオ" pitchFamily="50" charset="-128"/>
              </a:rPr>
              <a:t>1</a:t>
            </a:r>
            <a:endParaRPr kumimoji="0" lang="ja-JP" altLang="en-US" sz="1798" kern="0" dirty="0">
              <a:solidFill>
                <a:prstClr val="black"/>
              </a:solidFill>
              <a:latin typeface="メイリオ" pitchFamily="50" charset="-128"/>
              <a:ea typeface="メイリオ" pitchFamily="50" charset="-128"/>
              <a:cs typeface="メイリオ" pitchFamily="50" charset="-128"/>
            </a:endParaRPr>
          </a:p>
        </p:txBody>
      </p:sp>
      <p:sp>
        <p:nvSpPr>
          <p:cNvPr id="41" name="円/楕円 73"/>
          <p:cNvSpPr/>
          <p:nvPr/>
        </p:nvSpPr>
        <p:spPr>
          <a:xfrm>
            <a:off x="2325496" y="5626157"/>
            <a:ext cx="1104559" cy="231423"/>
          </a:xfrm>
          <a:prstGeom prst="ellipse">
            <a:avLst/>
          </a:prstGeom>
          <a:solidFill>
            <a:srgbClr val="FFC000"/>
          </a:solidFill>
          <a:ln w="25400" cap="flat" cmpd="sng" algn="ctr">
            <a:solidFill>
              <a:srgbClr val="FFC000"/>
            </a:solidFill>
            <a:prstDash val="solid"/>
          </a:ln>
          <a:effectLst/>
        </p:spPr>
        <p:txBody>
          <a:bodyPr rtlCol="0" anchor="ctr"/>
          <a:lstStyle/>
          <a:p>
            <a:pPr algn="ctr" defTabSz="913830">
              <a:defRPr/>
            </a:pPr>
            <a:r>
              <a:rPr kumimoji="0" lang="ja-JP" altLang="en-US" sz="1798" kern="0" dirty="0">
                <a:solidFill>
                  <a:prstClr val="black"/>
                </a:solidFill>
                <a:latin typeface="メイリオ" pitchFamily="50" charset="-128"/>
                <a:ea typeface="メイリオ" pitchFamily="50" charset="-128"/>
                <a:cs typeface="メイリオ" pitchFamily="50" charset="-128"/>
              </a:rPr>
              <a:t>例</a:t>
            </a:r>
            <a:r>
              <a:rPr kumimoji="0" lang="en-US" altLang="ja-JP" sz="1798" kern="0" dirty="0">
                <a:solidFill>
                  <a:prstClr val="black"/>
                </a:solidFill>
                <a:latin typeface="メイリオ" pitchFamily="50" charset="-128"/>
                <a:ea typeface="メイリオ" pitchFamily="50" charset="-128"/>
                <a:cs typeface="メイリオ" pitchFamily="50" charset="-128"/>
              </a:rPr>
              <a:t>2</a:t>
            </a:r>
            <a:endParaRPr kumimoji="0" lang="ja-JP" altLang="en-US" sz="1798" kern="0" dirty="0">
              <a:solidFill>
                <a:prstClr val="black"/>
              </a:solidFill>
              <a:latin typeface="メイリオ" pitchFamily="50" charset="-128"/>
              <a:ea typeface="メイリオ" pitchFamily="50" charset="-128"/>
              <a:cs typeface="メイリオ" pitchFamily="50" charset="-128"/>
            </a:endParaRPr>
          </a:p>
        </p:txBody>
      </p:sp>
      <p:pic>
        <p:nvPicPr>
          <p:cNvPr id="42" name="Picture 12" descr="クリックすると新しいウィンドウで開きます"/>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147529" y="6057183"/>
            <a:ext cx="996382" cy="725570"/>
          </a:xfrm>
          <a:prstGeom prst="rect">
            <a:avLst/>
          </a:prstGeom>
          <a:noFill/>
          <a:extLst>
            <a:ext uri="{909E8E84-426E-40DD-AFC4-6F175D3DCCD1}">
              <a14:hiddenFill xmlns:a14="http://schemas.microsoft.com/office/drawing/2010/main">
                <a:solidFill>
                  <a:srgbClr val="FFFFFF"/>
                </a:solidFill>
              </a14:hiddenFill>
            </a:ext>
          </a:extLst>
        </p:spPr>
      </p:pic>
      <p:sp>
        <p:nvSpPr>
          <p:cNvPr id="43" name="円/楕円 74"/>
          <p:cNvSpPr/>
          <p:nvPr/>
        </p:nvSpPr>
        <p:spPr>
          <a:xfrm>
            <a:off x="4093442" y="5621883"/>
            <a:ext cx="1104559" cy="231423"/>
          </a:xfrm>
          <a:prstGeom prst="ellipse">
            <a:avLst/>
          </a:prstGeom>
          <a:solidFill>
            <a:srgbClr val="FFC000"/>
          </a:solidFill>
          <a:ln w="25400" cap="flat" cmpd="sng" algn="ctr">
            <a:solidFill>
              <a:srgbClr val="FFC000"/>
            </a:solidFill>
            <a:prstDash val="solid"/>
          </a:ln>
          <a:effectLst/>
        </p:spPr>
        <p:txBody>
          <a:bodyPr rtlCol="0" anchor="ctr"/>
          <a:lstStyle/>
          <a:p>
            <a:pPr algn="ctr" defTabSz="913830">
              <a:defRPr/>
            </a:pPr>
            <a:r>
              <a:rPr kumimoji="0" lang="ja-JP" altLang="en-US" sz="1798" kern="0" dirty="0">
                <a:solidFill>
                  <a:prstClr val="black"/>
                </a:solidFill>
                <a:latin typeface="メイリオ" pitchFamily="50" charset="-128"/>
                <a:ea typeface="メイリオ" pitchFamily="50" charset="-128"/>
                <a:cs typeface="メイリオ" pitchFamily="50" charset="-128"/>
              </a:rPr>
              <a:t>例</a:t>
            </a:r>
            <a:r>
              <a:rPr kumimoji="0" lang="en-US" altLang="ja-JP" sz="1798" kern="0" dirty="0">
                <a:solidFill>
                  <a:prstClr val="black"/>
                </a:solidFill>
                <a:latin typeface="メイリオ" pitchFamily="50" charset="-128"/>
                <a:ea typeface="メイリオ" pitchFamily="50" charset="-128"/>
                <a:cs typeface="メイリオ" pitchFamily="50" charset="-128"/>
              </a:rPr>
              <a:t>3</a:t>
            </a:r>
            <a:endParaRPr kumimoji="0" lang="ja-JP" altLang="en-US" sz="1798" kern="0" dirty="0">
              <a:solidFill>
                <a:prstClr val="black"/>
              </a:solidFill>
              <a:latin typeface="メイリオ" pitchFamily="50" charset="-128"/>
              <a:ea typeface="メイリオ" pitchFamily="50" charset="-128"/>
              <a:cs typeface="メイリオ" pitchFamily="50" charset="-128"/>
            </a:endParaRPr>
          </a:p>
        </p:txBody>
      </p:sp>
      <p:sp>
        <p:nvSpPr>
          <p:cNvPr id="44" name="テキスト ボックス 43"/>
          <p:cNvSpPr txBox="1"/>
          <p:nvPr/>
        </p:nvSpPr>
        <p:spPr>
          <a:xfrm>
            <a:off x="4009713" y="5829943"/>
            <a:ext cx="1272000" cy="338445"/>
          </a:xfrm>
          <a:prstGeom prst="rect">
            <a:avLst/>
          </a:prstGeom>
          <a:noFill/>
        </p:spPr>
        <p:txBody>
          <a:bodyPr wrap="square" rtlCol="0">
            <a:spAutoFit/>
          </a:bodyPr>
          <a:lstStyle/>
          <a:p>
            <a:pPr algn="ctr" defTabSz="913830">
              <a:defRPr/>
            </a:pPr>
            <a:r>
              <a:rPr lang="ja-JP" altLang="en-US" sz="1600" dirty="0">
                <a:solidFill>
                  <a:prstClr val="black"/>
                </a:solidFill>
                <a:latin typeface="メイリオ" pitchFamily="50" charset="-128"/>
                <a:ea typeface="メイリオ" pitchFamily="50" charset="-128"/>
                <a:cs typeface="メイリオ" pitchFamily="50" charset="-128"/>
              </a:rPr>
              <a:t>省エネ対策</a:t>
            </a:r>
          </a:p>
        </p:txBody>
      </p:sp>
      <p:sp>
        <p:nvSpPr>
          <p:cNvPr id="45" name="右矢印 81"/>
          <p:cNvSpPr/>
          <p:nvPr/>
        </p:nvSpPr>
        <p:spPr>
          <a:xfrm rot="19796495">
            <a:off x="6889711" y="5257613"/>
            <a:ext cx="578364" cy="609964"/>
          </a:xfrm>
          <a:prstGeom prst="rightArrow">
            <a:avLst/>
          </a:prstGeom>
          <a:solidFill>
            <a:srgbClr val="F79646">
              <a:lumMod val="40000"/>
              <a:lumOff val="60000"/>
            </a:srgbClr>
          </a:solidFill>
          <a:ln w="25400" cap="flat" cmpd="sng" algn="ctr">
            <a:solidFill>
              <a:srgbClr val="F79646">
                <a:lumMod val="60000"/>
                <a:lumOff val="40000"/>
              </a:srgbClr>
            </a:solidFill>
            <a:prstDash val="solid"/>
          </a:ln>
          <a:effectLst/>
        </p:spPr>
        <p:txBody>
          <a:bodyPr rtlCol="0" anchor="ctr"/>
          <a:lstStyle/>
          <a:p>
            <a:pPr algn="ctr" defTabSz="913830">
              <a:defRPr/>
            </a:pPr>
            <a:endParaRPr kumimoji="0" lang="ja-JP" altLang="en-US" sz="1798" kern="0" dirty="0">
              <a:ln>
                <a:solidFill>
                  <a:srgbClr val="002060"/>
                </a:solidFill>
              </a:ln>
              <a:solidFill>
                <a:srgbClr val="002060"/>
              </a:solidFill>
              <a:latin typeface="メイリオ" pitchFamily="50" charset="-128"/>
              <a:ea typeface="メイリオ" pitchFamily="50" charset="-128"/>
              <a:cs typeface="メイリオ" pitchFamily="50" charset="-128"/>
            </a:endParaRPr>
          </a:p>
        </p:txBody>
      </p:sp>
      <p:sp>
        <p:nvSpPr>
          <p:cNvPr id="47" name="テキスト ボックス 46"/>
          <p:cNvSpPr txBox="1"/>
          <p:nvPr/>
        </p:nvSpPr>
        <p:spPr>
          <a:xfrm>
            <a:off x="7186373" y="4041811"/>
            <a:ext cx="400110" cy="1654413"/>
          </a:xfrm>
          <a:prstGeom prst="rect">
            <a:avLst/>
          </a:prstGeom>
          <a:noFill/>
        </p:spPr>
        <p:txBody>
          <a:bodyPr vert="eaVert" wrap="square" rtlCol="0">
            <a:spAutoFit/>
          </a:bodyPr>
          <a:lstStyle/>
          <a:p>
            <a:pPr defTabSz="913830">
              <a:defRPr/>
            </a:pPr>
            <a:r>
              <a:rPr lang="ja-JP" altLang="en-US" sz="1400" b="1" dirty="0">
                <a:solidFill>
                  <a:prstClr val="black"/>
                </a:solidFill>
                <a:latin typeface="メイリオ" pitchFamily="50" charset="-128"/>
                <a:ea typeface="メイリオ" pitchFamily="50" charset="-128"/>
                <a:cs typeface="メイリオ" pitchFamily="50" charset="-128"/>
              </a:rPr>
              <a:t>ＣＯ２排出量</a:t>
            </a:r>
          </a:p>
        </p:txBody>
      </p:sp>
      <p:sp>
        <p:nvSpPr>
          <p:cNvPr id="48" name="テキスト ボックス 47"/>
          <p:cNvSpPr txBox="1"/>
          <p:nvPr/>
        </p:nvSpPr>
        <p:spPr>
          <a:xfrm>
            <a:off x="8353956" y="6360355"/>
            <a:ext cx="794162" cy="307678"/>
          </a:xfrm>
          <a:prstGeom prst="rect">
            <a:avLst/>
          </a:prstGeom>
          <a:noFill/>
        </p:spPr>
        <p:txBody>
          <a:bodyPr wrap="square" rtlCol="0">
            <a:spAutoFit/>
          </a:bodyPr>
          <a:lstStyle/>
          <a:p>
            <a:pPr defTabSz="913830">
              <a:defRPr/>
            </a:pPr>
            <a:r>
              <a:rPr lang="en-US" altLang="ja-JP" sz="1400" b="1" dirty="0">
                <a:solidFill>
                  <a:prstClr val="black"/>
                </a:solidFill>
                <a:latin typeface="メイリオ" pitchFamily="50" charset="-128"/>
                <a:ea typeface="メイリオ" pitchFamily="50" charset="-128"/>
                <a:cs typeface="メイリオ" pitchFamily="50" charset="-128"/>
              </a:rPr>
              <a:t>After</a:t>
            </a:r>
            <a:endParaRPr lang="ja-JP" altLang="en-US" sz="1400" b="1" dirty="0">
              <a:solidFill>
                <a:prstClr val="black"/>
              </a:solidFill>
              <a:latin typeface="メイリオ" pitchFamily="50" charset="-128"/>
              <a:ea typeface="メイリオ" pitchFamily="50" charset="-128"/>
              <a:cs typeface="メイリオ" pitchFamily="50" charset="-128"/>
            </a:endParaRPr>
          </a:p>
        </p:txBody>
      </p:sp>
      <p:sp>
        <p:nvSpPr>
          <p:cNvPr id="49" name="正方形/長方形 48"/>
          <p:cNvSpPr/>
          <p:nvPr/>
        </p:nvSpPr>
        <p:spPr>
          <a:xfrm>
            <a:off x="8452157" y="3522980"/>
            <a:ext cx="389794" cy="1942118"/>
          </a:xfrm>
          <a:prstGeom prst="rect">
            <a:avLst/>
          </a:prstGeom>
          <a:noFill/>
          <a:ln w="25400" cap="flat" cmpd="sng" algn="ctr">
            <a:solidFill>
              <a:srgbClr val="92D050"/>
            </a:solidFill>
            <a:prstDash val="sysDot"/>
          </a:ln>
          <a:effectLst/>
        </p:spPr>
        <p:txBody>
          <a:bodyPr rtlCol="0" anchor="ctr"/>
          <a:lstStyle/>
          <a:p>
            <a:pPr algn="ctr" defTabSz="913830">
              <a:defRPr/>
            </a:pPr>
            <a:endParaRPr kumimoji="0" lang="ja-JP" altLang="en-US" sz="1400" kern="0" dirty="0">
              <a:solidFill>
                <a:prstClr val="white"/>
              </a:solidFill>
              <a:latin typeface="メイリオ" pitchFamily="50" charset="-128"/>
              <a:ea typeface="メイリオ" pitchFamily="50" charset="-128"/>
              <a:cs typeface="メイリオ" pitchFamily="50" charset="-128"/>
            </a:endParaRPr>
          </a:p>
        </p:txBody>
      </p:sp>
      <p:sp>
        <p:nvSpPr>
          <p:cNvPr id="50" name="右中かっこ 49"/>
          <p:cNvSpPr/>
          <p:nvPr/>
        </p:nvSpPr>
        <p:spPr>
          <a:xfrm>
            <a:off x="8883506" y="3522973"/>
            <a:ext cx="290330" cy="1247624"/>
          </a:xfrm>
          <a:prstGeom prst="rightBrace">
            <a:avLst/>
          </a:prstGeom>
          <a:noFill/>
          <a:ln w="25400" cap="flat" cmpd="sng" algn="ctr">
            <a:solidFill>
              <a:srgbClr val="4F81BD">
                <a:shade val="95000"/>
                <a:satMod val="105000"/>
              </a:srgbClr>
            </a:solidFill>
            <a:prstDash val="solid"/>
          </a:ln>
          <a:effectLst/>
        </p:spPr>
        <p:txBody>
          <a:bodyPr rtlCol="0" anchor="ctr"/>
          <a:lstStyle/>
          <a:p>
            <a:pPr algn="ctr" defTabSz="913830">
              <a:defRPr/>
            </a:pPr>
            <a:endParaRPr kumimoji="0" lang="ja-JP" altLang="en-US" sz="1798" kern="0">
              <a:solidFill>
                <a:prstClr val="black"/>
              </a:solidFill>
              <a:latin typeface="メイリオ" pitchFamily="50" charset="-128"/>
              <a:ea typeface="メイリオ" pitchFamily="50" charset="-128"/>
              <a:cs typeface="メイリオ" pitchFamily="50" charset="-128"/>
            </a:endParaRPr>
          </a:p>
        </p:txBody>
      </p:sp>
      <p:sp>
        <p:nvSpPr>
          <p:cNvPr id="51" name="右中かっこ 50"/>
          <p:cNvSpPr/>
          <p:nvPr/>
        </p:nvSpPr>
        <p:spPr>
          <a:xfrm>
            <a:off x="8870878" y="4827880"/>
            <a:ext cx="290330" cy="598987"/>
          </a:xfrm>
          <a:prstGeom prst="rightBrace">
            <a:avLst/>
          </a:prstGeom>
          <a:noFill/>
          <a:ln w="25400" cap="flat" cmpd="sng" algn="ctr">
            <a:solidFill>
              <a:srgbClr val="4F81BD">
                <a:shade val="95000"/>
                <a:satMod val="105000"/>
              </a:srgbClr>
            </a:solidFill>
            <a:prstDash val="solid"/>
          </a:ln>
          <a:effectLst/>
        </p:spPr>
        <p:txBody>
          <a:bodyPr rtlCol="0" anchor="ctr"/>
          <a:lstStyle/>
          <a:p>
            <a:pPr algn="ctr" defTabSz="913830">
              <a:defRPr/>
            </a:pPr>
            <a:endParaRPr kumimoji="0" lang="ja-JP" altLang="en-US" sz="1798" kern="0">
              <a:solidFill>
                <a:prstClr val="black"/>
              </a:solidFill>
              <a:latin typeface="メイリオ" pitchFamily="50" charset="-128"/>
              <a:ea typeface="メイリオ" pitchFamily="50" charset="-128"/>
              <a:cs typeface="メイリオ" pitchFamily="50" charset="-128"/>
            </a:endParaRPr>
          </a:p>
        </p:txBody>
      </p:sp>
      <p:sp>
        <p:nvSpPr>
          <p:cNvPr id="52" name="右矢印 104"/>
          <p:cNvSpPr/>
          <p:nvPr/>
        </p:nvSpPr>
        <p:spPr>
          <a:xfrm rot="5400000">
            <a:off x="8032079" y="3845901"/>
            <a:ext cx="1247624" cy="602059"/>
          </a:xfrm>
          <a:prstGeom prst="rightArrow">
            <a:avLst/>
          </a:prstGeom>
          <a:solidFill>
            <a:srgbClr val="FFC000"/>
          </a:solidFill>
          <a:ln w="25400" cap="flat" cmpd="sng" algn="ctr">
            <a:solidFill>
              <a:srgbClr val="F79646">
                <a:lumMod val="60000"/>
                <a:lumOff val="40000"/>
              </a:srgbClr>
            </a:solidFill>
            <a:prstDash val="solid"/>
          </a:ln>
          <a:effectLst/>
        </p:spPr>
        <p:txBody>
          <a:bodyPr rtlCol="0" anchor="ctr"/>
          <a:lstStyle/>
          <a:p>
            <a:pPr algn="ctr" defTabSz="913830">
              <a:defRPr/>
            </a:pPr>
            <a:endParaRPr kumimoji="0" lang="ja-JP" altLang="en-US" sz="1798" kern="0" dirty="0">
              <a:ln>
                <a:solidFill>
                  <a:srgbClr val="002060"/>
                </a:solidFill>
              </a:ln>
              <a:solidFill>
                <a:srgbClr val="002060"/>
              </a:solidFill>
              <a:latin typeface="メイリオ" pitchFamily="50" charset="-128"/>
              <a:ea typeface="メイリオ" pitchFamily="50" charset="-128"/>
              <a:cs typeface="メイリオ" pitchFamily="50" charset="-128"/>
            </a:endParaRPr>
          </a:p>
        </p:txBody>
      </p:sp>
      <p:sp>
        <p:nvSpPr>
          <p:cNvPr id="53" name="右矢印 105"/>
          <p:cNvSpPr/>
          <p:nvPr/>
        </p:nvSpPr>
        <p:spPr>
          <a:xfrm rot="5400000">
            <a:off x="8305832" y="4813955"/>
            <a:ext cx="700291" cy="602059"/>
          </a:xfrm>
          <a:prstGeom prst="rightArrow">
            <a:avLst/>
          </a:prstGeom>
          <a:solidFill>
            <a:srgbClr val="FFFF00"/>
          </a:solidFill>
          <a:ln w="25400" cap="flat" cmpd="sng" algn="ctr">
            <a:solidFill>
              <a:srgbClr val="F79646">
                <a:lumMod val="60000"/>
                <a:lumOff val="40000"/>
              </a:srgbClr>
            </a:solidFill>
            <a:prstDash val="solid"/>
          </a:ln>
          <a:effectLst/>
        </p:spPr>
        <p:txBody>
          <a:bodyPr rtlCol="0" anchor="ctr"/>
          <a:lstStyle/>
          <a:p>
            <a:pPr algn="ctr" defTabSz="913830">
              <a:defRPr/>
            </a:pPr>
            <a:endParaRPr kumimoji="0" lang="ja-JP" altLang="en-US" sz="1798" kern="0" dirty="0">
              <a:ln>
                <a:solidFill>
                  <a:srgbClr val="002060"/>
                </a:solidFill>
              </a:ln>
              <a:solidFill>
                <a:srgbClr val="002060"/>
              </a:solidFill>
              <a:latin typeface="メイリオ" pitchFamily="50" charset="-128"/>
              <a:ea typeface="メイリオ" pitchFamily="50" charset="-128"/>
              <a:cs typeface="メイリオ" pitchFamily="50" charset="-128"/>
            </a:endParaRPr>
          </a:p>
        </p:txBody>
      </p:sp>
      <p:sp>
        <p:nvSpPr>
          <p:cNvPr id="54" name="円/楕円 44"/>
          <p:cNvSpPr/>
          <p:nvPr/>
        </p:nvSpPr>
        <p:spPr>
          <a:xfrm>
            <a:off x="9306051" y="3511534"/>
            <a:ext cx="382536" cy="1120077"/>
          </a:xfrm>
          <a:prstGeom prst="ellipse">
            <a:avLst/>
          </a:prstGeom>
          <a:solidFill>
            <a:srgbClr val="F79646">
              <a:lumMod val="40000"/>
              <a:lumOff val="60000"/>
            </a:srgbClr>
          </a:solidFill>
          <a:ln w="25400" cap="flat" cmpd="sng" algn="ctr">
            <a:solidFill>
              <a:srgbClr val="F79646">
                <a:lumMod val="20000"/>
                <a:lumOff val="80000"/>
              </a:srgbClr>
            </a:solidFill>
            <a:prstDash val="solid"/>
          </a:ln>
          <a:effectLst/>
        </p:spPr>
        <p:txBody>
          <a:bodyPr rtlCol="0" anchor="ctr"/>
          <a:lstStyle/>
          <a:p>
            <a:pPr algn="ctr" defTabSz="913830">
              <a:defRPr/>
            </a:pPr>
            <a:endParaRPr kumimoji="0" lang="ja-JP" altLang="en-US" sz="1798" kern="0">
              <a:solidFill>
                <a:prstClr val="white"/>
              </a:solidFill>
              <a:latin typeface="メイリオ" pitchFamily="50" charset="-128"/>
              <a:ea typeface="メイリオ" pitchFamily="50" charset="-128"/>
              <a:cs typeface="メイリオ" pitchFamily="50" charset="-128"/>
            </a:endParaRPr>
          </a:p>
        </p:txBody>
      </p:sp>
      <p:sp>
        <p:nvSpPr>
          <p:cNvPr id="55" name="テキスト ボックス 54"/>
          <p:cNvSpPr txBox="1"/>
          <p:nvPr/>
        </p:nvSpPr>
        <p:spPr>
          <a:xfrm>
            <a:off x="8870346" y="3654793"/>
            <a:ext cx="820474" cy="898460"/>
          </a:xfrm>
          <a:prstGeom prst="rect">
            <a:avLst/>
          </a:prstGeom>
          <a:noFill/>
        </p:spPr>
        <p:txBody>
          <a:bodyPr vert="eaVert" wrap="square" rtlCol="0">
            <a:spAutoFit/>
          </a:bodyPr>
          <a:lstStyle/>
          <a:p>
            <a:pPr defTabSz="913830">
              <a:defRPr/>
            </a:pPr>
            <a:r>
              <a:rPr lang="ja-JP" altLang="en-US" sz="1400" b="1" dirty="0">
                <a:solidFill>
                  <a:srgbClr val="FF0000"/>
                </a:solidFill>
                <a:latin typeface="メイリオ" pitchFamily="50" charset="-128"/>
                <a:ea typeface="メイリオ" pitchFamily="50" charset="-128"/>
                <a:cs typeface="メイリオ" pitchFamily="50" charset="-128"/>
              </a:rPr>
              <a:t>先進対策</a:t>
            </a:r>
          </a:p>
        </p:txBody>
      </p:sp>
      <p:sp>
        <p:nvSpPr>
          <p:cNvPr id="56" name="円/楕円 110"/>
          <p:cNvSpPr/>
          <p:nvPr/>
        </p:nvSpPr>
        <p:spPr>
          <a:xfrm>
            <a:off x="9317674" y="4576155"/>
            <a:ext cx="382536" cy="1120077"/>
          </a:xfrm>
          <a:prstGeom prst="ellipse">
            <a:avLst/>
          </a:prstGeom>
          <a:solidFill>
            <a:srgbClr val="F79646">
              <a:lumMod val="40000"/>
              <a:lumOff val="60000"/>
            </a:srgbClr>
          </a:solidFill>
          <a:ln w="25400" cap="flat" cmpd="sng" algn="ctr">
            <a:solidFill>
              <a:srgbClr val="F79646">
                <a:lumMod val="20000"/>
                <a:lumOff val="80000"/>
              </a:srgbClr>
            </a:solidFill>
            <a:prstDash val="solid"/>
          </a:ln>
          <a:effectLst/>
        </p:spPr>
        <p:txBody>
          <a:bodyPr rtlCol="0" anchor="ctr"/>
          <a:lstStyle/>
          <a:p>
            <a:pPr algn="ctr" defTabSz="913830">
              <a:defRPr/>
            </a:pPr>
            <a:endParaRPr kumimoji="0" lang="ja-JP" altLang="en-US" sz="1798" kern="0">
              <a:solidFill>
                <a:prstClr val="white"/>
              </a:solidFill>
              <a:latin typeface="メイリオ" pitchFamily="50" charset="-128"/>
              <a:ea typeface="メイリオ" pitchFamily="50" charset="-128"/>
              <a:cs typeface="メイリオ" pitchFamily="50" charset="-128"/>
            </a:endParaRPr>
          </a:p>
        </p:txBody>
      </p:sp>
      <p:sp>
        <p:nvSpPr>
          <p:cNvPr id="57" name="テキスト ボックス 56"/>
          <p:cNvSpPr txBox="1"/>
          <p:nvPr/>
        </p:nvSpPr>
        <p:spPr>
          <a:xfrm>
            <a:off x="8881950" y="4719523"/>
            <a:ext cx="820474" cy="898460"/>
          </a:xfrm>
          <a:prstGeom prst="rect">
            <a:avLst/>
          </a:prstGeom>
          <a:noFill/>
        </p:spPr>
        <p:txBody>
          <a:bodyPr vert="eaVert" wrap="square" rtlCol="0">
            <a:spAutoFit/>
          </a:bodyPr>
          <a:lstStyle/>
          <a:p>
            <a:pPr defTabSz="913830">
              <a:defRPr/>
            </a:pPr>
            <a:r>
              <a:rPr lang="ja-JP" altLang="en-US" sz="1400" b="1" dirty="0">
                <a:solidFill>
                  <a:srgbClr val="FF0000"/>
                </a:solidFill>
                <a:latin typeface="メイリオ" pitchFamily="50" charset="-128"/>
                <a:ea typeface="メイリオ" pitchFamily="50" charset="-128"/>
                <a:cs typeface="メイリオ" pitchFamily="50" charset="-128"/>
              </a:rPr>
              <a:t>運用改善</a:t>
            </a:r>
          </a:p>
        </p:txBody>
      </p:sp>
      <p:pic>
        <p:nvPicPr>
          <p:cNvPr id="58" name="図 5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40401" y="4102759"/>
            <a:ext cx="968829" cy="922631"/>
          </a:xfrm>
          <a:prstGeom prst="rect">
            <a:avLst/>
          </a:prstGeom>
        </p:spPr>
      </p:pic>
      <p:sp>
        <p:nvSpPr>
          <p:cNvPr id="59" name="テキスト ボックス 58"/>
          <p:cNvSpPr txBox="1"/>
          <p:nvPr/>
        </p:nvSpPr>
        <p:spPr>
          <a:xfrm>
            <a:off x="7412143" y="6341447"/>
            <a:ext cx="906390" cy="307678"/>
          </a:xfrm>
          <a:prstGeom prst="rect">
            <a:avLst/>
          </a:prstGeom>
          <a:noFill/>
        </p:spPr>
        <p:txBody>
          <a:bodyPr wrap="square" rtlCol="0">
            <a:spAutoFit/>
          </a:bodyPr>
          <a:lstStyle/>
          <a:p>
            <a:pPr defTabSz="913830">
              <a:defRPr/>
            </a:pPr>
            <a:r>
              <a:rPr lang="en-US" altLang="ja-JP" sz="1400" b="1" dirty="0">
                <a:solidFill>
                  <a:prstClr val="black"/>
                </a:solidFill>
                <a:latin typeface="メイリオ" pitchFamily="50" charset="-128"/>
                <a:ea typeface="メイリオ" pitchFamily="50" charset="-128"/>
                <a:cs typeface="メイリオ" pitchFamily="50" charset="-128"/>
              </a:rPr>
              <a:t>Before</a:t>
            </a:r>
            <a:endParaRPr lang="ja-JP" altLang="en-US" sz="1400" b="1" dirty="0">
              <a:solidFill>
                <a:prstClr val="black"/>
              </a:solidFill>
              <a:latin typeface="メイリオ" pitchFamily="50" charset="-128"/>
              <a:ea typeface="メイリオ" pitchFamily="50" charset="-128"/>
              <a:cs typeface="メイリオ" pitchFamily="50" charset="-128"/>
            </a:endParaRPr>
          </a:p>
        </p:txBody>
      </p:sp>
      <p:sp>
        <p:nvSpPr>
          <p:cNvPr id="60" name="正方形/長方形 6"/>
          <p:cNvSpPr>
            <a:spLocks noChangeArrowheads="1"/>
          </p:cNvSpPr>
          <p:nvPr/>
        </p:nvSpPr>
        <p:spPr bwMode="auto">
          <a:xfrm>
            <a:off x="1639711" y="7683193"/>
            <a:ext cx="2806664" cy="507668"/>
          </a:xfrm>
          <a:prstGeom prst="rect">
            <a:avLst/>
          </a:prstGeom>
          <a:solidFill>
            <a:srgbClr val="C6D9F1"/>
          </a:solidFill>
          <a:ln w="12700">
            <a:solidFill>
              <a:sysClr val="windowText" lastClr="000000"/>
            </a:solidFill>
          </a:ln>
          <a:extLst/>
        </p:spPr>
        <p:txBody>
          <a:bodyPr wrap="square">
            <a:spAutoFit/>
          </a:bodyPr>
          <a:lstStyle/>
          <a:p>
            <a:pPr defTabSz="1090819" eaLnBrk="0" hangingPunct="0">
              <a:defRPr/>
            </a:pPr>
            <a:r>
              <a:rPr kumimoji="0" lang="zh-TW" altLang="en-US" sz="900" b="1" kern="0" dirty="0">
                <a:solidFill>
                  <a:srgbClr val="000000"/>
                </a:solidFill>
                <a:latin typeface="+mn-ea"/>
                <a:cs typeface="メイリオ" panose="020B0604030504040204" pitchFamily="50" charset="-128"/>
                <a:sym typeface="Wingdings" panose="05000000000000000000" pitchFamily="2" charset="2"/>
              </a:rPr>
              <a:t>実施期間：平成</a:t>
            </a:r>
            <a:r>
              <a:rPr kumimoji="0" lang="en-US" altLang="zh-TW" sz="900" b="1" kern="0" dirty="0">
                <a:solidFill>
                  <a:srgbClr val="000000"/>
                </a:solidFill>
                <a:latin typeface="+mn-ea"/>
                <a:cs typeface="メイリオ" panose="020B0604030504040204" pitchFamily="50" charset="-128"/>
                <a:sym typeface="Wingdings" panose="05000000000000000000" pitchFamily="2" charset="2"/>
              </a:rPr>
              <a:t>24</a:t>
            </a:r>
            <a:r>
              <a:rPr kumimoji="0" lang="zh-TW" altLang="en-US" sz="900" b="1" kern="0" dirty="0">
                <a:solidFill>
                  <a:srgbClr val="000000"/>
                </a:solidFill>
                <a:latin typeface="+mn-ea"/>
                <a:cs typeface="メイリオ" panose="020B0604030504040204" pitchFamily="50" charset="-128"/>
                <a:sym typeface="Wingdings" panose="05000000000000000000" pitchFamily="2" charset="2"/>
              </a:rPr>
              <a:t>年度～平成</a:t>
            </a:r>
            <a:r>
              <a:rPr kumimoji="0" lang="en-US" altLang="zh-TW" sz="900" b="1" kern="0" dirty="0">
                <a:solidFill>
                  <a:srgbClr val="000000"/>
                </a:solidFill>
                <a:latin typeface="+mn-ea"/>
                <a:cs typeface="メイリオ" panose="020B0604030504040204" pitchFamily="50" charset="-128"/>
                <a:sym typeface="Wingdings" panose="05000000000000000000" pitchFamily="2" charset="2"/>
              </a:rPr>
              <a:t>32</a:t>
            </a:r>
            <a:r>
              <a:rPr kumimoji="0" lang="zh-TW" altLang="en-US" sz="900" b="1" kern="0" dirty="0">
                <a:solidFill>
                  <a:srgbClr val="000000"/>
                </a:solidFill>
                <a:latin typeface="+mn-ea"/>
                <a:cs typeface="メイリオ" panose="020B0604030504040204" pitchFamily="50" charset="-128"/>
                <a:sym typeface="Wingdings" panose="05000000000000000000" pitchFamily="2" charset="2"/>
              </a:rPr>
              <a:t>年度</a:t>
            </a:r>
            <a:endParaRPr kumimoji="0" lang="en-US" altLang="zh-TW" sz="900" b="1" kern="0" dirty="0">
              <a:solidFill>
                <a:srgbClr val="000000"/>
              </a:solidFill>
              <a:latin typeface="+mn-ea"/>
              <a:cs typeface="メイリオ" panose="020B0604030504040204" pitchFamily="50" charset="-128"/>
              <a:sym typeface="Wingdings" panose="05000000000000000000" pitchFamily="2" charset="2"/>
            </a:endParaRPr>
          </a:p>
          <a:p>
            <a:pPr defTabSz="1090819" eaLnBrk="0" hangingPunct="0">
              <a:defRPr/>
            </a:pPr>
            <a:r>
              <a:rPr kumimoji="0" lang="ja-JP" altLang="en-US" sz="900" b="1" kern="0" dirty="0">
                <a:solidFill>
                  <a:srgbClr val="000000"/>
                </a:solidFill>
                <a:latin typeface="+mn-ea"/>
                <a:cs typeface="メイリオ" panose="020B0604030504040204" pitchFamily="50" charset="-128"/>
                <a:sym typeface="Wingdings" panose="05000000000000000000" pitchFamily="2" charset="2"/>
              </a:rPr>
              <a:t>補助率：</a:t>
            </a:r>
            <a:r>
              <a:rPr kumimoji="0" lang="en-US" altLang="ja-JP" sz="900" b="1" kern="0" dirty="0">
                <a:solidFill>
                  <a:srgbClr val="000000"/>
                </a:solidFill>
                <a:latin typeface="+mn-ea"/>
                <a:cs typeface="メイリオ" panose="020B0604030504040204" pitchFamily="50" charset="-128"/>
                <a:sym typeface="Wingdings" panose="05000000000000000000" pitchFamily="2" charset="2"/>
              </a:rPr>
              <a:t>1/2</a:t>
            </a:r>
            <a:r>
              <a:rPr kumimoji="0" lang="ja-JP" altLang="en-US" sz="900" b="1" kern="0" dirty="0">
                <a:solidFill>
                  <a:srgbClr val="000000"/>
                </a:solidFill>
                <a:latin typeface="+mn-ea"/>
                <a:cs typeface="メイリオ" panose="020B0604030504040204" pitchFamily="50" charset="-128"/>
                <a:sym typeface="Wingdings" panose="05000000000000000000" pitchFamily="2" charset="2"/>
              </a:rPr>
              <a:t>以内</a:t>
            </a:r>
            <a:endParaRPr kumimoji="0" lang="en-US" altLang="zh-TW" sz="900" b="1" kern="0" dirty="0">
              <a:solidFill>
                <a:srgbClr val="000000"/>
              </a:solidFill>
              <a:latin typeface="+mn-ea"/>
              <a:cs typeface="メイリオ" panose="020B0604030504040204" pitchFamily="50" charset="-128"/>
              <a:sym typeface="Wingdings" panose="05000000000000000000" pitchFamily="2" charset="2"/>
            </a:endParaRPr>
          </a:p>
          <a:p>
            <a:pPr defTabSz="1090819" eaLnBrk="0" hangingPunct="0">
              <a:defRPr/>
            </a:pPr>
            <a:r>
              <a:rPr kumimoji="0" lang="ja-JP" altLang="en-US" sz="900" b="1" kern="0" dirty="0">
                <a:solidFill>
                  <a:prstClr val="black"/>
                </a:solidFill>
                <a:latin typeface="+mn-ea"/>
                <a:cs typeface="メイリオ" panose="020B0604030504040204" pitchFamily="50" charset="-128"/>
              </a:rPr>
              <a:t>担当課：地球局　市メカ室（</a:t>
            </a:r>
            <a:r>
              <a:rPr kumimoji="0" lang="en-US" altLang="ja-JP" sz="900" b="1" kern="0" dirty="0">
                <a:solidFill>
                  <a:prstClr val="black"/>
                </a:solidFill>
                <a:latin typeface="+mn-ea"/>
                <a:cs typeface="メイリオ" panose="020B0604030504040204" pitchFamily="50" charset="-128"/>
              </a:rPr>
              <a:t>03-5521-8354</a:t>
            </a:r>
            <a:r>
              <a:rPr kumimoji="0" lang="ja-JP" altLang="en-US" sz="900" b="1" kern="0" dirty="0">
                <a:solidFill>
                  <a:prstClr val="black"/>
                </a:solidFill>
                <a:latin typeface="+mn-ea"/>
                <a:cs typeface="メイリオ" panose="020B0604030504040204" pitchFamily="50" charset="-128"/>
              </a:rPr>
              <a:t>）</a:t>
            </a:r>
            <a:endParaRPr kumimoji="0" lang="zh-TW" altLang="en-US" sz="900" b="1" kern="0" dirty="0">
              <a:solidFill>
                <a:prstClr val="black"/>
              </a:solidFill>
              <a:latin typeface="+mn-ea"/>
              <a:cs typeface="メイリオ" panose="020B0604030504040204" pitchFamily="50" charset="-128"/>
            </a:endParaRPr>
          </a:p>
        </p:txBody>
      </p:sp>
      <p:sp>
        <p:nvSpPr>
          <p:cNvPr id="61" name="正方形/長方形 6"/>
          <p:cNvSpPr>
            <a:spLocks noChangeArrowheads="1"/>
          </p:cNvSpPr>
          <p:nvPr/>
        </p:nvSpPr>
        <p:spPr bwMode="auto">
          <a:xfrm>
            <a:off x="755828" y="64783"/>
            <a:ext cx="7569360" cy="461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30" eaLnBrk="1" hangingPunct="1">
              <a:spcBef>
                <a:spcPct val="0"/>
              </a:spcBef>
              <a:spcAft>
                <a:spcPts val="277"/>
              </a:spcAft>
              <a:buClr>
                <a:srgbClr val="6F6F6F"/>
              </a:buClr>
              <a:buNone/>
              <a:defRPr/>
            </a:pPr>
            <a:r>
              <a:rPr lang="ja-JP" altLang="en-US" sz="2399" b="1" dirty="0">
                <a:solidFill>
                  <a:srgbClr val="000000"/>
                </a:solidFill>
                <a:latin typeface="メイリオ" pitchFamily="50" charset="-128"/>
                <a:ea typeface="メイリオ" pitchFamily="50" charset="-128"/>
                <a:cs typeface="メイリオ" pitchFamily="50" charset="-128"/>
              </a:rPr>
              <a:t>先進対策の効率的実施による</a:t>
            </a:r>
            <a:r>
              <a:rPr lang="en-US" altLang="ja-JP" sz="2399" b="1" dirty="0">
                <a:solidFill>
                  <a:srgbClr val="000000"/>
                </a:solidFill>
                <a:latin typeface="メイリオ" pitchFamily="50" charset="-128"/>
                <a:ea typeface="メイリオ" pitchFamily="50" charset="-128"/>
                <a:cs typeface="メイリオ" pitchFamily="50" charset="-128"/>
              </a:rPr>
              <a:t>CO2</a:t>
            </a:r>
            <a:r>
              <a:rPr lang="ja-JP" altLang="en-US" sz="2399" b="1" dirty="0">
                <a:solidFill>
                  <a:srgbClr val="000000"/>
                </a:solidFill>
                <a:latin typeface="メイリオ" pitchFamily="50" charset="-128"/>
                <a:ea typeface="メイリオ" pitchFamily="50" charset="-128"/>
                <a:cs typeface="メイリオ" pitchFamily="50" charset="-128"/>
              </a:rPr>
              <a:t>排出量大幅削減事業</a:t>
            </a:r>
          </a:p>
        </p:txBody>
      </p:sp>
      <p:pic>
        <p:nvPicPr>
          <p:cNvPr id="62" name="Picture 6" descr="http://msp.c.yimg.jp/image?q=tbn:ANd9GcShTKkXKa8GQAqdCMt5gBhHfVLmF0u31vqNZCCh25r5NdWaUNOq7QOgyQ:http://www.kansai.jsme.or.jp/mecha2012/company/datas/ha/ha_06/images/img_02.jpg"/>
          <p:cNvPicPr>
            <a:picLocks noChangeAspect="1" noChangeArrowheads="1"/>
          </p:cNvPicPr>
          <p:nvPr/>
        </p:nvPicPr>
        <p:blipFill rotWithShape="1">
          <a:blip r:embed="rId10">
            <a:extLst>
              <a:ext uri="{28A0092B-C50C-407E-A947-70E740481C1C}">
                <a14:useLocalDpi xmlns:a14="http://schemas.microsoft.com/office/drawing/2010/main" val="0"/>
              </a:ext>
            </a:extLst>
          </a:blip>
          <a:srcRect l="2936" t="2597" r="2446" b="2261"/>
          <a:stretch/>
        </p:blipFill>
        <p:spPr bwMode="auto">
          <a:xfrm>
            <a:off x="3680842" y="3461952"/>
            <a:ext cx="534681" cy="636987"/>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2" descr="http://msp.c.yimg.jp/image?q=tbn:ANd9GcSya-_BtrExJOHsZOaHLbTEQaYlJ87mzOYlneXNmWtC9Y2ukp88ImWGwe6t:http://www.hbs.co.jp/lineup/conditioner/img/07.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675810" y="3319022"/>
            <a:ext cx="1051866" cy="537759"/>
          </a:xfrm>
          <a:prstGeom prst="rect">
            <a:avLst/>
          </a:prstGeom>
          <a:noFill/>
          <a:extLst>
            <a:ext uri="{909E8E84-426E-40DD-AFC4-6F175D3DCCD1}">
              <a14:hiddenFill xmlns:a14="http://schemas.microsoft.com/office/drawing/2010/main">
                <a:solidFill>
                  <a:srgbClr val="FFFFFF"/>
                </a:solidFill>
              </a14:hiddenFill>
            </a:ext>
          </a:extLst>
        </p:spPr>
      </p:pic>
      <p:sp>
        <p:nvSpPr>
          <p:cNvPr id="64" name="角丸四角形 2"/>
          <p:cNvSpPr/>
          <p:nvPr/>
        </p:nvSpPr>
        <p:spPr>
          <a:xfrm>
            <a:off x="322705" y="4631614"/>
            <a:ext cx="4012970" cy="393773"/>
          </a:xfrm>
          <a:prstGeom prst="roundRect">
            <a:avLst>
              <a:gd name="adj" fmla="val 50000"/>
            </a:avLst>
          </a:prstGeom>
          <a:noFill/>
          <a:ln w="25400" cap="flat" cmpd="sng" algn="ctr">
            <a:solidFill>
              <a:srgbClr val="4F81BD">
                <a:shade val="50000"/>
              </a:srgbClr>
            </a:solidFill>
            <a:prstDash val="solid"/>
          </a:ln>
          <a:effectLst/>
        </p:spPr>
        <p:txBody>
          <a:bodyPr rtlCol="0" anchor="ctr"/>
          <a:lstStyle/>
          <a:p>
            <a:pPr algn="ctr">
              <a:defRPr/>
            </a:pPr>
            <a:r>
              <a:rPr kumimoji="0" lang="ja-JP" altLang="en-US" kern="0" dirty="0">
                <a:solidFill>
                  <a:srgbClr val="1F497D"/>
                </a:solidFill>
                <a:latin typeface="メイリオ" pitchFamily="50" charset="-128"/>
                <a:ea typeface="メイリオ" pitchFamily="50" charset="-128"/>
                <a:cs typeface="メイリオ" pitchFamily="50" charset="-128"/>
              </a:rPr>
              <a:t>その他の低炭素機器</a:t>
            </a:r>
          </a:p>
        </p:txBody>
      </p:sp>
      <p:sp>
        <p:nvSpPr>
          <p:cNvPr id="65" name="正方形/長方形 6"/>
          <p:cNvSpPr>
            <a:spLocks noChangeArrowheads="1"/>
          </p:cNvSpPr>
          <p:nvPr/>
        </p:nvSpPr>
        <p:spPr bwMode="auto">
          <a:xfrm>
            <a:off x="4107895" y="479822"/>
            <a:ext cx="6240719" cy="1276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spcBef>
                <a:spcPct val="0"/>
              </a:spcBef>
              <a:spcAft>
                <a:spcPts val="277"/>
              </a:spcAft>
              <a:buClr>
                <a:srgbClr val="6F6F6F"/>
              </a:buClr>
              <a:buNone/>
              <a:defRPr/>
            </a:pP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予算案</a:t>
            </a:r>
            <a:r>
              <a:rPr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37</a:t>
            </a: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37</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eaLnBrk="1" hangingPunct="1">
              <a:spcBef>
                <a:spcPct val="0"/>
              </a:spcBef>
              <a:spcAft>
                <a:spcPts val="277"/>
              </a:spcAft>
              <a:buClr>
                <a:srgbClr val="6F6F6F"/>
              </a:buClr>
              <a:buNone/>
              <a:defRPr/>
            </a:pP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24</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32</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eaLnBrk="1" hangingPunct="1">
              <a:lnSpc>
                <a:spcPts val="2399"/>
              </a:lnSpc>
              <a:spcBef>
                <a:spcPct val="0"/>
              </a:spcBef>
              <a:buNone/>
            </a:pPr>
            <a:r>
              <a:rPr lang="ja-JP" altLang="en-US" sz="1999" dirty="0">
                <a:solidFill>
                  <a:prstClr val="black"/>
                </a:solidFill>
                <a:latin typeface="メイリオ" pitchFamily="50" charset="-128"/>
                <a:ea typeface="メイリオ" pitchFamily="50" charset="-128"/>
                <a:cs typeface="メイリオ" pitchFamily="50" charset="-128"/>
              </a:rPr>
              <a:t>担当課：</a:t>
            </a:r>
            <a:r>
              <a:rPr lang="ja-JP" altLang="ja-JP" sz="1999" dirty="0">
                <a:latin typeface="メイリオ" panose="020B0604030504040204" pitchFamily="50" charset="-128"/>
                <a:ea typeface="メイリオ" panose="020B0604030504040204" pitchFamily="50" charset="-128"/>
                <a:cs typeface="メイリオ" panose="020B0604030504040204" pitchFamily="50" charset="-128"/>
              </a:rPr>
              <a:t>地球環境局市場メカニズム室</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03-5521-8354</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99" dirty="0">
                <a:solidFill>
                  <a:srgbClr val="000000"/>
                </a:solidFill>
                <a:latin typeface="メイリオ" pitchFamily="50" charset="-128"/>
                <a:ea typeface="メイリオ" pitchFamily="50" charset="-128"/>
                <a:cs typeface="メイリオ" pitchFamily="50" charset="-128"/>
              </a:rPr>
              <a:t>　</a:t>
            </a:r>
            <a:endParaRPr lang="zh-TW" altLang="en-US" sz="1799" dirty="0">
              <a:solidFill>
                <a:srgbClr val="000000"/>
              </a:solidFill>
              <a:latin typeface="メイリオ" pitchFamily="50" charset="-128"/>
              <a:ea typeface="メイリオ" pitchFamily="50" charset="-128"/>
              <a:cs typeface="メイリオ" pitchFamily="50" charset="-128"/>
            </a:endParaRPr>
          </a:p>
          <a:p>
            <a:pPr defTabSz="843809" eaLnBrk="1" hangingPunct="1">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66" name="正方形/長方形 65"/>
          <p:cNvSpPr/>
          <p:nvPr/>
        </p:nvSpPr>
        <p:spPr>
          <a:xfrm>
            <a:off x="8704542" y="104092"/>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3962489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2</a:t>
            </a:r>
            <a:endParaRPr lang="ja-JP" altLang="en-US" sz="1799" b="1" dirty="0">
              <a:latin typeface="メイリオ" pitchFamily="50" charset="-128"/>
              <a:ea typeface="メイリオ" pitchFamily="50" charset="-128"/>
              <a:cs typeface="メイリオ" pitchFamily="50" charset="-128"/>
            </a:endParaRPr>
          </a:p>
        </p:txBody>
      </p:sp>
      <p:sp>
        <p:nvSpPr>
          <p:cNvPr id="60" name="角丸四角形 48"/>
          <p:cNvSpPr/>
          <p:nvPr/>
        </p:nvSpPr>
        <p:spPr>
          <a:xfrm>
            <a:off x="56442" y="4953973"/>
            <a:ext cx="6509170" cy="1858323"/>
          </a:xfrm>
          <a:prstGeom prst="roundRect">
            <a:avLst>
              <a:gd name="adj" fmla="val 10988"/>
            </a:avLst>
          </a:prstGeom>
          <a:solidFill>
            <a:srgbClr val="FFFFCC"/>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a:solidFill>
                <a:srgbClr val="FFCCFF"/>
              </a:solidFill>
              <a:latin typeface="メイリオ" pitchFamily="50" charset="-128"/>
              <a:ea typeface="メイリオ" pitchFamily="50" charset="-128"/>
              <a:cs typeface="メイリオ" pitchFamily="50" charset="-128"/>
            </a:endParaRPr>
          </a:p>
        </p:txBody>
      </p:sp>
      <p:sp>
        <p:nvSpPr>
          <p:cNvPr id="61" name="角丸四角形 14"/>
          <p:cNvSpPr/>
          <p:nvPr/>
        </p:nvSpPr>
        <p:spPr>
          <a:xfrm>
            <a:off x="56442" y="916640"/>
            <a:ext cx="6509904" cy="3827194"/>
          </a:xfrm>
          <a:prstGeom prst="roundRect">
            <a:avLst>
              <a:gd name="adj" fmla="val 6630"/>
            </a:avLst>
          </a:prstGeom>
          <a:solidFill>
            <a:srgbClr val="FFCC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dirty="0">
              <a:solidFill>
                <a:srgbClr val="FFCCFF"/>
              </a:solidFill>
              <a:latin typeface="メイリオ" pitchFamily="50" charset="-128"/>
              <a:ea typeface="メイリオ" pitchFamily="50" charset="-128"/>
              <a:cs typeface="メイリオ" pitchFamily="50" charset="-128"/>
            </a:endParaRPr>
          </a:p>
        </p:txBody>
      </p:sp>
      <p:sp>
        <p:nvSpPr>
          <p:cNvPr id="62" name="正方形/長方形 61"/>
          <p:cNvSpPr/>
          <p:nvPr/>
        </p:nvSpPr>
        <p:spPr>
          <a:xfrm>
            <a:off x="316927" y="4820962"/>
            <a:ext cx="1797095" cy="407661"/>
          </a:xfrm>
          <a:prstGeom prst="rect">
            <a:avLst/>
          </a:prstGeom>
          <a:ln>
            <a:solidFill>
              <a:schemeClr val="tx2"/>
            </a:solidFill>
            <a:prstDash val="sysDash"/>
          </a:ln>
          <a:effectLst/>
        </p:spPr>
        <p:style>
          <a:lnRef idx="2">
            <a:schemeClr val="accent6"/>
          </a:lnRef>
          <a:fillRef idx="1">
            <a:schemeClr val="lt1"/>
          </a:fillRef>
          <a:effectRef idx="0">
            <a:schemeClr val="accent6"/>
          </a:effectRef>
          <a:fontRef idx="minor">
            <a:schemeClr val="dk1"/>
          </a:fontRef>
        </p:style>
        <p:txBody>
          <a:bodyPr anchor="ctr"/>
          <a:lstStyle/>
          <a:p>
            <a:pPr algn="ctr" fontAlgn="base">
              <a:spcBef>
                <a:spcPct val="0"/>
              </a:spcBef>
              <a:spcAft>
                <a:spcPct val="0"/>
              </a:spcAft>
              <a:defRPr/>
            </a:pPr>
            <a:endParaRPr lang="ja-JP" altLang="en-US">
              <a:solidFill>
                <a:prstClr val="black"/>
              </a:solidFill>
              <a:latin typeface="メイリオ" pitchFamily="50" charset="-128"/>
              <a:ea typeface="メイリオ" pitchFamily="50" charset="-128"/>
              <a:cs typeface="メイリオ" pitchFamily="50" charset="-128"/>
            </a:endParaRPr>
          </a:p>
        </p:txBody>
      </p:sp>
      <p:sp>
        <p:nvSpPr>
          <p:cNvPr id="64" name="下矢印 7"/>
          <p:cNvSpPr/>
          <p:nvPr/>
        </p:nvSpPr>
        <p:spPr>
          <a:xfrm>
            <a:off x="341239" y="4914844"/>
            <a:ext cx="412052" cy="313782"/>
          </a:xfrm>
          <a:prstGeom prst="downArrow">
            <a:avLst>
              <a:gd name="adj1" fmla="val 50000"/>
              <a:gd name="adj2" fmla="val 64870"/>
            </a:avLst>
          </a:prstGeom>
          <a:solidFill>
            <a:srgbClr val="FFFFCC"/>
          </a:soli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65" name="テキスト ボックス 44"/>
          <p:cNvSpPr txBox="1">
            <a:spLocks noChangeArrowheads="1"/>
          </p:cNvSpPr>
          <p:nvPr/>
        </p:nvSpPr>
        <p:spPr bwMode="auto">
          <a:xfrm>
            <a:off x="627446" y="4900627"/>
            <a:ext cx="1422567" cy="399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eaLnBrk="1" fontAlgn="base" hangingPunct="1">
              <a:spcBef>
                <a:spcPct val="0"/>
              </a:spcBef>
              <a:spcAft>
                <a:spcPct val="0"/>
              </a:spcAft>
              <a:defRPr/>
            </a:pPr>
            <a:r>
              <a:rPr lang="ja-JP" altLang="en-US" sz="1999" dirty="0">
                <a:solidFill>
                  <a:prstClr val="black"/>
                </a:solidFill>
                <a:latin typeface="メイリオ" pitchFamily="50" charset="-128"/>
              </a:rPr>
              <a:t>運用改善</a:t>
            </a:r>
          </a:p>
        </p:txBody>
      </p:sp>
      <p:sp>
        <p:nvSpPr>
          <p:cNvPr id="66" name="正方形/長方形 65"/>
          <p:cNvSpPr/>
          <p:nvPr/>
        </p:nvSpPr>
        <p:spPr>
          <a:xfrm>
            <a:off x="253827" y="693578"/>
            <a:ext cx="1860195" cy="417585"/>
          </a:xfrm>
          <a:prstGeom prst="rect">
            <a:avLst/>
          </a:prstGeom>
          <a:ln>
            <a:solidFill>
              <a:schemeClr val="tx2"/>
            </a:solidFill>
            <a:prstDash val="sysDash"/>
          </a:ln>
          <a:effectLst/>
        </p:spPr>
        <p:style>
          <a:lnRef idx="2">
            <a:schemeClr val="accent6"/>
          </a:lnRef>
          <a:fillRef idx="1">
            <a:schemeClr val="lt1"/>
          </a:fillRef>
          <a:effectRef idx="0">
            <a:schemeClr val="accent6"/>
          </a:effectRef>
          <a:fontRef idx="minor">
            <a:schemeClr val="dk1"/>
          </a:fontRef>
        </p:style>
        <p:txBody>
          <a:bodyPr anchor="ctr"/>
          <a:lstStyle/>
          <a:p>
            <a:pPr algn="ctr" fontAlgn="base">
              <a:spcBef>
                <a:spcPct val="0"/>
              </a:spcBef>
              <a:spcAft>
                <a:spcPct val="0"/>
              </a:spcAft>
              <a:defRPr/>
            </a:pPr>
            <a:endParaRPr lang="ja-JP" altLang="en-US">
              <a:solidFill>
                <a:prstClr val="black"/>
              </a:solidFill>
              <a:latin typeface="メイリオ" pitchFamily="50" charset="-128"/>
              <a:ea typeface="メイリオ" pitchFamily="50" charset="-128"/>
              <a:cs typeface="メイリオ" pitchFamily="50" charset="-128"/>
            </a:endParaRPr>
          </a:p>
        </p:txBody>
      </p:sp>
      <p:sp>
        <p:nvSpPr>
          <p:cNvPr id="67" name="下矢印 12"/>
          <p:cNvSpPr/>
          <p:nvPr/>
        </p:nvSpPr>
        <p:spPr>
          <a:xfrm>
            <a:off x="335548" y="765563"/>
            <a:ext cx="365762" cy="327006"/>
          </a:xfrm>
          <a:prstGeom prst="downArrow">
            <a:avLst>
              <a:gd name="adj1" fmla="val 50000"/>
              <a:gd name="adj2" fmla="val 64870"/>
            </a:avLst>
          </a:prstGeom>
          <a:solidFill>
            <a:srgbClr val="FFCCFF"/>
          </a:soli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68" name="角丸四角形 15"/>
          <p:cNvSpPr/>
          <p:nvPr/>
        </p:nvSpPr>
        <p:spPr>
          <a:xfrm>
            <a:off x="128422" y="1197467"/>
            <a:ext cx="4354604" cy="2411227"/>
          </a:xfrm>
          <a:prstGeom prst="roundRect">
            <a:avLst>
              <a:gd name="adj" fmla="val 9308"/>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69" name="テキスト ボックス 58"/>
          <p:cNvSpPr txBox="1">
            <a:spLocks noChangeArrowheads="1"/>
          </p:cNvSpPr>
          <p:nvPr/>
        </p:nvSpPr>
        <p:spPr bwMode="auto">
          <a:xfrm>
            <a:off x="626811" y="693573"/>
            <a:ext cx="1528939" cy="399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eaLnBrk="1" fontAlgn="base" hangingPunct="1">
              <a:spcBef>
                <a:spcPct val="0"/>
              </a:spcBef>
              <a:spcAft>
                <a:spcPct val="0"/>
              </a:spcAft>
              <a:defRPr/>
            </a:pPr>
            <a:r>
              <a:rPr lang="ja-JP" altLang="en-US" sz="1999" dirty="0">
                <a:solidFill>
                  <a:prstClr val="black"/>
                </a:solidFill>
                <a:latin typeface="メイリオ" pitchFamily="50" charset="-128"/>
              </a:rPr>
              <a:t>先進対策</a:t>
            </a:r>
          </a:p>
        </p:txBody>
      </p:sp>
      <p:sp>
        <p:nvSpPr>
          <p:cNvPr id="70" name="テキスト ボックス 69"/>
          <p:cNvSpPr txBox="1"/>
          <p:nvPr/>
        </p:nvSpPr>
        <p:spPr>
          <a:xfrm>
            <a:off x="128427" y="1261329"/>
            <a:ext cx="4354605" cy="799963"/>
          </a:xfrm>
          <a:prstGeom prst="rect">
            <a:avLst/>
          </a:prstGeom>
          <a:noFill/>
        </p:spPr>
        <p:txBody>
          <a:bodyPr wrap="square" rtlCol="0">
            <a:spAutoFit/>
          </a:bodyPr>
          <a:lstStyle/>
          <a:p>
            <a:pPr fontAlgn="base">
              <a:spcBef>
                <a:spcPct val="0"/>
              </a:spcBef>
              <a:spcAft>
                <a:spcPct val="0"/>
              </a:spcAft>
              <a:defRPr/>
            </a:pPr>
            <a:r>
              <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L</a:t>
            </a:r>
            <a:r>
              <a:rPr lang="en-US" altLang="zh-TW"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2-Tech</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認証製品</a:t>
            </a:r>
            <a:r>
              <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産業・業務</a:t>
            </a:r>
            <a:r>
              <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業種共通</a:t>
            </a:r>
            <a:r>
              <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の導入</a:t>
            </a:r>
            <a:r>
              <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大幅な</a:t>
            </a:r>
            <a:r>
              <a:rPr lang="en-US" altLang="ja-JP" sz="16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6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削減効果が期待</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できる！</a:t>
            </a:r>
            <a:endPar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fontAlgn="base">
              <a:spcBef>
                <a:spcPct val="0"/>
              </a:spcBef>
              <a:spcAft>
                <a:spcPct val="0"/>
              </a:spcAft>
              <a:defRPr/>
            </a:pPr>
            <a:r>
              <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テキスト ボックス 70"/>
          <p:cNvSpPr txBox="1"/>
          <p:nvPr/>
        </p:nvSpPr>
        <p:spPr>
          <a:xfrm>
            <a:off x="185387" y="1804078"/>
            <a:ext cx="3266572" cy="1617873"/>
          </a:xfrm>
          <a:prstGeom prst="rect">
            <a:avLst/>
          </a:prstGeom>
          <a:noFill/>
        </p:spPr>
        <p:txBody>
          <a:bodyPr wrap="square" rtlCol="0">
            <a:spAutoFit/>
          </a:bodyPr>
          <a:lstStyle/>
          <a:p>
            <a:pPr marL="285658" indent="-285658">
              <a:lnSpc>
                <a:spcPts val="1699"/>
              </a:lnSpc>
              <a:buFont typeface="Wingdings" pitchFamily="2" charset="2"/>
              <a:buChar char="ü"/>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ガスヒートポンプ</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658" indent="-285658">
              <a:lnSpc>
                <a:spcPts val="1699"/>
              </a:lnSpc>
              <a:buFont typeface="Wingdings" pitchFamily="2" charset="2"/>
              <a:buChar char="ü"/>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パッケージエアコン</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658" indent="-285658">
              <a:lnSpc>
                <a:spcPts val="1699"/>
              </a:lnSpc>
              <a:buFont typeface="Wingdings" pitchFamily="2" charset="2"/>
              <a:buChar char="ü"/>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ターボ冷凍機</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658" indent="-285658">
              <a:lnSpc>
                <a:spcPts val="1699"/>
              </a:lnSpc>
              <a:buFont typeface="Wingdings" pitchFamily="2" charset="2"/>
              <a:buChar char="ü"/>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吸着式冷凍機</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658" indent="-285658">
              <a:lnSpc>
                <a:spcPts val="1699"/>
              </a:lnSpc>
              <a:buFont typeface="Wingdings" pitchFamily="2" charset="2"/>
              <a:buChar char="ü"/>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高温水ヒートポンプ</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658" indent="-285658">
              <a:lnSpc>
                <a:spcPts val="1699"/>
              </a:lnSpc>
              <a:buFont typeface="Wingdings" pitchFamily="2" charset="2"/>
              <a:buChar char="ü"/>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ヒートポンプ給湯器</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99"/>
              </a:lnSpc>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Etc….</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2" name="Picture 2" descr="http://msp.c.yimg.jp/image?q=tbn:ANd9GcSya-_BtrExJOHsZOaHLbTEQaYlJ87mzOYlneXNmWtC9Y2ukp88ImWGwe6t:http://www.hbs.co.jp/lineup/conditioner/img/0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7650" y="1905025"/>
            <a:ext cx="1321935" cy="732148"/>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4" descr="http://msp.c.yimg.jp/image?q=tbn:ANd9GcSoL6zNs133CXQ_T0Q7uzwVcOGKAOWaPTIjlkqhWEy5I-VKQmyVKmmq7_g:http://thumbnail.image.rakuten.co.jp/%400_mall/e-kitchenmaterial/cabinet/conpaneya7/hec30ess_1.jpg%3F_ex%3D300x300%26s%3D2%26r%3D1"/>
          <p:cNvPicPr>
            <a:picLocks noChangeAspect="1" noChangeArrowheads="1"/>
          </p:cNvPicPr>
          <p:nvPr/>
        </p:nvPicPr>
        <p:blipFill rotWithShape="1">
          <a:blip r:embed="rId4">
            <a:extLst>
              <a:ext uri="{28A0092B-C50C-407E-A947-70E740481C1C}">
                <a14:useLocalDpi xmlns:a14="http://schemas.microsoft.com/office/drawing/2010/main" val="0"/>
              </a:ext>
            </a:extLst>
          </a:blip>
          <a:srcRect l="18604" t="27077" r="20212" b="19844"/>
          <a:stretch/>
        </p:blipFill>
        <p:spPr bwMode="auto">
          <a:xfrm>
            <a:off x="2742589" y="2696612"/>
            <a:ext cx="697147" cy="604802"/>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6" descr="http://msp.c.yimg.jp/image?q=tbn:ANd9GcShTKkXKa8GQAqdCMt5gBhHfVLmF0u31vqNZCCh25r5NdWaUNOq7QOgyQ:http://www.kansai.jsme.or.jp/mecha2012/company/datas/ha/ha_06/images/img_02.jpg"/>
          <p:cNvPicPr>
            <a:picLocks noChangeAspect="1" noChangeArrowheads="1"/>
          </p:cNvPicPr>
          <p:nvPr/>
        </p:nvPicPr>
        <p:blipFill rotWithShape="1">
          <a:blip r:embed="rId5">
            <a:extLst>
              <a:ext uri="{28A0092B-C50C-407E-A947-70E740481C1C}">
                <a14:useLocalDpi xmlns:a14="http://schemas.microsoft.com/office/drawing/2010/main" val="0"/>
              </a:ext>
            </a:extLst>
          </a:blip>
          <a:srcRect l="2936" t="2597" r="2446" b="2261"/>
          <a:stretch/>
        </p:blipFill>
        <p:spPr bwMode="auto">
          <a:xfrm>
            <a:off x="3443199" y="2480027"/>
            <a:ext cx="788370" cy="939214"/>
          </a:xfrm>
          <a:prstGeom prst="rect">
            <a:avLst/>
          </a:prstGeom>
          <a:noFill/>
          <a:extLst>
            <a:ext uri="{909E8E84-426E-40DD-AFC4-6F175D3DCCD1}">
              <a14:hiddenFill xmlns:a14="http://schemas.microsoft.com/office/drawing/2010/main">
                <a:solidFill>
                  <a:srgbClr val="FFFFFF"/>
                </a:solidFill>
              </a14:hiddenFill>
            </a:ext>
          </a:extLst>
        </p:spPr>
      </p:pic>
      <p:sp>
        <p:nvSpPr>
          <p:cNvPr id="75" name="右矢印 20"/>
          <p:cNvSpPr/>
          <p:nvPr/>
        </p:nvSpPr>
        <p:spPr>
          <a:xfrm rot="1430883">
            <a:off x="4471653" y="2356931"/>
            <a:ext cx="904206" cy="583940"/>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ja-JP" altLang="en-US" sz="1999" dirty="0">
                <a:ln>
                  <a:solidFill>
                    <a:srgbClr val="002060"/>
                  </a:solidFill>
                </a:ln>
                <a:solidFill>
                  <a:srgbClr val="002060"/>
                </a:solidFill>
                <a:latin typeface="メイリオ" pitchFamily="50" charset="-128"/>
                <a:ea typeface="メイリオ" pitchFamily="50" charset="-128"/>
                <a:cs typeface="メイリオ" pitchFamily="50" charset="-128"/>
              </a:rPr>
              <a:t>導入</a:t>
            </a:r>
          </a:p>
        </p:txBody>
      </p:sp>
      <p:sp>
        <p:nvSpPr>
          <p:cNvPr id="76" name="右矢印 28"/>
          <p:cNvSpPr/>
          <p:nvPr/>
        </p:nvSpPr>
        <p:spPr>
          <a:xfrm rot="20242069">
            <a:off x="4473560" y="3395290"/>
            <a:ext cx="904206" cy="583940"/>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ja-JP" altLang="en-US" sz="1999" dirty="0">
                <a:ln>
                  <a:solidFill>
                    <a:srgbClr val="002060"/>
                  </a:solidFill>
                </a:ln>
                <a:solidFill>
                  <a:srgbClr val="002060"/>
                </a:solidFill>
                <a:latin typeface="メイリオ" pitchFamily="50" charset="-128"/>
                <a:ea typeface="メイリオ" pitchFamily="50" charset="-128"/>
                <a:cs typeface="メイリオ" pitchFamily="50" charset="-128"/>
              </a:rPr>
              <a:t>導入</a:t>
            </a:r>
          </a:p>
        </p:txBody>
      </p:sp>
      <p:pic>
        <p:nvPicPr>
          <p:cNvPr id="77" name="図 35" descr="MC900437930.WMF"/>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70539" y="1665342"/>
            <a:ext cx="1175064" cy="1248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円/楕円 21"/>
          <p:cNvSpPr/>
          <p:nvPr/>
        </p:nvSpPr>
        <p:spPr>
          <a:xfrm>
            <a:off x="4710470" y="969783"/>
            <a:ext cx="1824618" cy="577482"/>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ja-JP" altLang="en-US" sz="16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既存事業場</a:t>
            </a:r>
            <a:r>
              <a:rPr lang="en-US" altLang="ja-JP" sz="16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工場</a:t>
            </a:r>
          </a:p>
        </p:txBody>
      </p:sp>
      <p:sp>
        <p:nvSpPr>
          <p:cNvPr id="79" name="正方形/長方形 78"/>
          <p:cNvSpPr/>
          <p:nvPr/>
        </p:nvSpPr>
        <p:spPr>
          <a:xfrm>
            <a:off x="7507012" y="2783397"/>
            <a:ext cx="359468" cy="2557891"/>
          </a:xfrm>
          <a:prstGeom prst="rect">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sz="1400" dirty="0">
              <a:solidFill>
                <a:prstClr val="white"/>
              </a:solidFill>
              <a:latin typeface="メイリオ" pitchFamily="50" charset="-128"/>
              <a:ea typeface="メイリオ" pitchFamily="50" charset="-128"/>
              <a:cs typeface="メイリオ" pitchFamily="50" charset="-128"/>
            </a:endParaRPr>
          </a:p>
        </p:txBody>
      </p:sp>
      <p:sp>
        <p:nvSpPr>
          <p:cNvPr id="80" name="正方形/長方形 79"/>
          <p:cNvSpPr/>
          <p:nvPr/>
        </p:nvSpPr>
        <p:spPr>
          <a:xfrm>
            <a:off x="8302420" y="4437378"/>
            <a:ext cx="359925" cy="86323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sz="1400" dirty="0">
              <a:solidFill>
                <a:prstClr val="white"/>
              </a:solidFill>
              <a:latin typeface="メイリオ" pitchFamily="50" charset="-128"/>
              <a:ea typeface="メイリオ" pitchFamily="50" charset="-128"/>
              <a:cs typeface="メイリオ" pitchFamily="50" charset="-128"/>
            </a:endParaRPr>
          </a:p>
        </p:txBody>
      </p:sp>
      <p:cxnSp>
        <p:nvCxnSpPr>
          <p:cNvPr id="81" name="直線矢印コネクタ 80"/>
          <p:cNvCxnSpPr/>
          <p:nvPr/>
        </p:nvCxnSpPr>
        <p:spPr>
          <a:xfrm>
            <a:off x="7876877" y="2777086"/>
            <a:ext cx="425551" cy="1664518"/>
          </a:xfrm>
          <a:prstGeom prst="straightConnector1">
            <a:avLst/>
          </a:prstGeom>
          <a:ln w="38100">
            <a:solidFill>
              <a:srgbClr val="92D05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82" name="二等辺三角形 81"/>
          <p:cNvSpPr/>
          <p:nvPr/>
        </p:nvSpPr>
        <p:spPr>
          <a:xfrm rot="5249383">
            <a:off x="7905180" y="5000792"/>
            <a:ext cx="402375" cy="111916"/>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83" name="円形吹き出し 1034"/>
          <p:cNvSpPr/>
          <p:nvPr/>
        </p:nvSpPr>
        <p:spPr>
          <a:xfrm>
            <a:off x="6607073" y="843067"/>
            <a:ext cx="3229817" cy="1715021"/>
          </a:xfrm>
          <a:prstGeom prst="wedgeEllipseCallout">
            <a:avLst>
              <a:gd name="adj1" fmla="val -12571"/>
              <a:gd name="adj2" fmla="val 65287"/>
            </a:avLst>
          </a:prstGeom>
          <a:solidFill>
            <a:schemeClr val="accent3">
              <a:lumMod val="20000"/>
              <a:lumOff val="8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sz="1400" b="1" dirty="0">
              <a:solidFill>
                <a:srgbClr val="FF0000"/>
              </a:solidFill>
              <a:latin typeface="メイリオ" pitchFamily="50" charset="-128"/>
              <a:ea typeface="メイリオ" pitchFamily="50" charset="-128"/>
              <a:cs typeface="メイリオ" pitchFamily="50" charset="-128"/>
            </a:endParaRPr>
          </a:p>
        </p:txBody>
      </p:sp>
      <p:sp>
        <p:nvSpPr>
          <p:cNvPr id="84" name="テキスト ボックス 83"/>
          <p:cNvSpPr txBox="1"/>
          <p:nvPr/>
        </p:nvSpPr>
        <p:spPr>
          <a:xfrm>
            <a:off x="7034603" y="1055592"/>
            <a:ext cx="2660118" cy="1261480"/>
          </a:xfrm>
          <a:prstGeom prst="rect">
            <a:avLst/>
          </a:prstGeom>
          <a:noFill/>
        </p:spPr>
        <p:txBody>
          <a:bodyPr wrap="square" tIns="0" rIns="0" bIns="0" rtlCol="0">
            <a:spAutoFit/>
          </a:bodyPr>
          <a:lstStyle/>
          <a:p>
            <a:pPr fontAlgn="base">
              <a:spcBef>
                <a:spcPct val="0"/>
              </a:spcBef>
              <a:spcAft>
                <a:spcPct val="0"/>
              </a:spcAft>
              <a:defRPr/>
            </a:pPr>
            <a:r>
              <a:rPr lang="ja-JP" altLang="en-US"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大幅排出削減を実現！</a:t>
            </a:r>
            <a:endParaRPr lang="en-US" altLang="ja-JP"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fontAlgn="base">
              <a:spcBef>
                <a:spcPct val="0"/>
              </a:spcBef>
              <a:spcAft>
                <a:spcPct val="0"/>
              </a:spcAft>
              <a:defRPr/>
            </a:pPr>
            <a:r>
              <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トンの削減に必要な事業費の小さい額から採用することで、費用効率的な削減対策を選出</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右矢印 47"/>
          <p:cNvSpPr/>
          <p:nvPr/>
        </p:nvSpPr>
        <p:spPr>
          <a:xfrm rot="2573854">
            <a:off x="6672747" y="2532689"/>
            <a:ext cx="652015" cy="728755"/>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dirty="0">
              <a:ln>
                <a:solidFill>
                  <a:srgbClr val="002060"/>
                </a:solidFill>
              </a:ln>
              <a:solidFill>
                <a:srgbClr val="002060"/>
              </a:solidFill>
              <a:latin typeface="メイリオ" pitchFamily="50" charset="-128"/>
              <a:ea typeface="メイリオ" pitchFamily="50" charset="-128"/>
              <a:cs typeface="メイリオ" pitchFamily="50" charset="-128"/>
            </a:endParaRPr>
          </a:p>
        </p:txBody>
      </p:sp>
      <p:sp>
        <p:nvSpPr>
          <p:cNvPr id="86" name="テキスト ボックス 85"/>
          <p:cNvSpPr txBox="1"/>
          <p:nvPr/>
        </p:nvSpPr>
        <p:spPr>
          <a:xfrm>
            <a:off x="7174056" y="5363305"/>
            <a:ext cx="1044848" cy="369214"/>
          </a:xfrm>
          <a:prstGeom prst="rect">
            <a:avLst/>
          </a:prstGeom>
          <a:noFill/>
        </p:spPr>
        <p:txBody>
          <a:bodyPr wrap="square" rtlCol="0">
            <a:spAutoFit/>
          </a:bodyPr>
          <a:lstStyle/>
          <a:p>
            <a:pPr fontAlgn="base">
              <a:spcBef>
                <a:spcPct val="0"/>
              </a:spcBef>
              <a:spcAft>
                <a:spcPct val="0"/>
              </a:spcAft>
              <a:defRPr/>
            </a:pPr>
            <a:r>
              <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Before</a:t>
            </a:r>
            <a:endPar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7" name="図 49" descr="新しいイメージ.BMP"/>
          <p:cNvPicPr>
            <a:picLocks noChangeAspect="1"/>
          </p:cNvPicPr>
          <p:nvPr/>
        </p:nvPicPr>
        <p:blipFill>
          <a:blip r:embed="rId7" cstate="print">
            <a:extLst>
              <a:ext uri="{28A0092B-C50C-407E-A947-70E740481C1C}">
                <a14:useLocalDpi xmlns:a14="http://schemas.microsoft.com/office/drawing/2010/main" val="0"/>
              </a:ext>
            </a:extLst>
          </a:blip>
          <a:srcRect t="7510" b="11888"/>
          <a:stretch>
            <a:fillRect/>
          </a:stretch>
        </p:blipFill>
        <p:spPr bwMode="auto">
          <a:xfrm>
            <a:off x="245277" y="5816745"/>
            <a:ext cx="977290" cy="69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 name="テキスト ボックス 87"/>
          <p:cNvSpPr txBox="1"/>
          <p:nvPr/>
        </p:nvSpPr>
        <p:spPr>
          <a:xfrm>
            <a:off x="3597551" y="5207216"/>
            <a:ext cx="2718608" cy="307678"/>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itchFamily="50" charset="-128"/>
                <a:ea typeface="メイリオ" pitchFamily="50" charset="-128"/>
                <a:cs typeface="メイリオ" pitchFamily="50" charset="-128"/>
              </a:rPr>
              <a:t>見える化機器などの活用</a:t>
            </a:r>
          </a:p>
        </p:txBody>
      </p:sp>
      <p:sp>
        <p:nvSpPr>
          <p:cNvPr id="89" name="テキスト ボックス 88"/>
          <p:cNvSpPr txBox="1"/>
          <p:nvPr/>
        </p:nvSpPr>
        <p:spPr>
          <a:xfrm>
            <a:off x="1194511" y="5902852"/>
            <a:ext cx="2409650" cy="738427"/>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削減ポテンシャルの見直し、排出権削減に対する従業員やテナントの意識向上</a:t>
            </a:r>
          </a:p>
        </p:txBody>
      </p:sp>
      <p:pic>
        <p:nvPicPr>
          <p:cNvPr id="90" name="Picture 10" descr="http://msp.c.yimg.jp/image?q=tbn:ANd9GcQ5xQ8wEhIBYCHo7qYbmCYD-uX7gchXgerG51ldnqSXDfUjJVHSagZhGz8:http://www.city.osaka.lg.jp/kankyo/cmsfiles/contents/0000128/128667/ck5.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42373" y="5034652"/>
            <a:ext cx="803491" cy="651480"/>
          </a:xfrm>
          <a:prstGeom prst="rect">
            <a:avLst/>
          </a:prstGeom>
          <a:noFill/>
          <a:extLst>
            <a:ext uri="{909E8E84-426E-40DD-AFC4-6F175D3DCCD1}">
              <a14:hiddenFill xmlns:a14="http://schemas.microsoft.com/office/drawing/2010/main">
                <a:solidFill>
                  <a:srgbClr val="FFFFFF"/>
                </a:solidFill>
              </a14:hiddenFill>
            </a:ext>
          </a:extLst>
        </p:spPr>
      </p:pic>
      <p:sp>
        <p:nvSpPr>
          <p:cNvPr id="91" name="円/楕円 1046"/>
          <p:cNvSpPr/>
          <p:nvPr/>
        </p:nvSpPr>
        <p:spPr>
          <a:xfrm>
            <a:off x="2234209" y="5056143"/>
            <a:ext cx="908761" cy="244466"/>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円/楕円 73"/>
          <p:cNvSpPr/>
          <p:nvPr/>
        </p:nvSpPr>
        <p:spPr>
          <a:xfrm>
            <a:off x="576398" y="5580759"/>
            <a:ext cx="908761" cy="244466"/>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93" name="Picture 12" descr="クリックすると新しいウィンドウで開きます"/>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83549" y="5910465"/>
            <a:ext cx="1051914" cy="829842"/>
          </a:xfrm>
          <a:prstGeom prst="rect">
            <a:avLst/>
          </a:prstGeom>
          <a:noFill/>
          <a:extLst>
            <a:ext uri="{909E8E84-426E-40DD-AFC4-6F175D3DCCD1}">
              <a14:hiddenFill xmlns:a14="http://schemas.microsoft.com/office/drawing/2010/main">
                <a:solidFill>
                  <a:srgbClr val="FFFFFF"/>
                </a:solidFill>
              </a14:hiddenFill>
            </a:ext>
          </a:extLst>
        </p:spPr>
      </p:pic>
      <p:sp>
        <p:nvSpPr>
          <p:cNvPr id="94" name="円/楕円 74"/>
          <p:cNvSpPr/>
          <p:nvPr/>
        </p:nvSpPr>
        <p:spPr>
          <a:xfrm>
            <a:off x="3773347" y="5632021"/>
            <a:ext cx="908761" cy="244466"/>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テキスト ボックス 94"/>
          <p:cNvSpPr txBox="1"/>
          <p:nvPr/>
        </p:nvSpPr>
        <p:spPr>
          <a:xfrm>
            <a:off x="4638517" y="6137617"/>
            <a:ext cx="1855664" cy="523052"/>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補助金を活用しない</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自主的な省</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対策</a:t>
            </a:r>
          </a:p>
        </p:txBody>
      </p:sp>
      <p:sp>
        <p:nvSpPr>
          <p:cNvPr id="96" name="円/楕円 77"/>
          <p:cNvSpPr/>
          <p:nvPr/>
        </p:nvSpPr>
        <p:spPr>
          <a:xfrm>
            <a:off x="6804097" y="5686308"/>
            <a:ext cx="954733" cy="480229"/>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ja-JP" altLang="en-US" sz="1600" dirty="0">
                <a:solidFill>
                  <a:prstClr val="black"/>
                </a:solidFill>
                <a:latin typeface="メイリオ" pitchFamily="50" charset="-128"/>
                <a:ea typeface="メイリオ" pitchFamily="50" charset="-128"/>
                <a:cs typeface="メイリオ" pitchFamily="50" charset="-128"/>
              </a:rPr>
              <a:t>成果報酬</a:t>
            </a:r>
          </a:p>
        </p:txBody>
      </p:sp>
      <p:pic>
        <p:nvPicPr>
          <p:cNvPr id="97" name="Picture 29" descr="クリックすると新しいウィンドウで開きます"/>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740792" y="6172114"/>
            <a:ext cx="1305978" cy="622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 name="テキスト ボックス 97"/>
          <p:cNvSpPr txBox="1"/>
          <p:nvPr/>
        </p:nvSpPr>
        <p:spPr>
          <a:xfrm>
            <a:off x="7877042" y="5708917"/>
            <a:ext cx="1969352" cy="953801"/>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itchFamily="50" charset="-128"/>
                <a:ea typeface="メイリオ" pitchFamily="50" charset="-128"/>
                <a:cs typeface="メイリオ" pitchFamily="50" charset="-128"/>
              </a:rPr>
              <a:t>削減約束量を上回る削減を達成した場合、他の制度参加者へ売却できる排出枠を付与</a:t>
            </a:r>
          </a:p>
        </p:txBody>
      </p:sp>
      <p:sp>
        <p:nvSpPr>
          <p:cNvPr id="99" name="右矢印 81"/>
          <p:cNvSpPr/>
          <p:nvPr/>
        </p:nvSpPr>
        <p:spPr>
          <a:xfrm rot="19796495">
            <a:off x="6667130" y="4739339"/>
            <a:ext cx="609050" cy="72788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dirty="0">
              <a:ln>
                <a:solidFill>
                  <a:srgbClr val="002060"/>
                </a:solidFill>
              </a:ln>
              <a:solidFill>
                <a:srgbClr val="002060"/>
              </a:solidFill>
              <a:latin typeface="メイリオ" pitchFamily="50" charset="-128"/>
              <a:ea typeface="メイリオ" pitchFamily="50" charset="-128"/>
              <a:cs typeface="メイリオ" pitchFamily="50" charset="-128"/>
            </a:endParaRPr>
          </a:p>
        </p:txBody>
      </p:sp>
      <p:sp>
        <p:nvSpPr>
          <p:cNvPr id="100" name="テキスト ボックス 99"/>
          <p:cNvSpPr txBox="1"/>
          <p:nvPr/>
        </p:nvSpPr>
        <p:spPr>
          <a:xfrm>
            <a:off x="7109374" y="3299030"/>
            <a:ext cx="461665" cy="1654944"/>
          </a:xfrm>
          <a:prstGeom prst="rect">
            <a:avLst/>
          </a:prstGeom>
          <a:noFill/>
        </p:spPr>
        <p:txBody>
          <a:bodyPr vert="eaVert" wrap="square" rtlCol="0">
            <a:spAutoFit/>
          </a:bodyPr>
          <a:lstStyle/>
          <a:p>
            <a:pPr fontAlgn="base">
              <a:spcBef>
                <a:spcPct val="0"/>
              </a:spcBef>
              <a:spcAft>
                <a:spcPct val="0"/>
              </a:spcAft>
              <a:defRPr/>
            </a:pPr>
            <a:r>
              <a:rPr lang="ja-JP" altLang="en-US" b="1" dirty="0">
                <a:solidFill>
                  <a:prstClr val="black"/>
                </a:solidFill>
                <a:latin typeface="メイリオ" pitchFamily="50" charset="-128"/>
                <a:ea typeface="メイリオ" pitchFamily="50" charset="-128"/>
                <a:cs typeface="メイリオ" pitchFamily="50" charset="-128"/>
              </a:rPr>
              <a:t>ＣＯ２排出量</a:t>
            </a:r>
          </a:p>
        </p:txBody>
      </p:sp>
      <p:sp>
        <p:nvSpPr>
          <p:cNvPr id="101" name="テキスト ボックス 100"/>
          <p:cNvSpPr txBox="1"/>
          <p:nvPr/>
        </p:nvSpPr>
        <p:spPr>
          <a:xfrm>
            <a:off x="8186960" y="5363304"/>
            <a:ext cx="1148469" cy="369214"/>
          </a:xfrm>
          <a:prstGeom prst="rect">
            <a:avLst/>
          </a:prstGeom>
          <a:noFill/>
        </p:spPr>
        <p:txBody>
          <a:bodyPr wrap="square" rtlCol="0">
            <a:spAutoFit/>
          </a:bodyPr>
          <a:lstStyle/>
          <a:p>
            <a:pPr fontAlgn="base">
              <a:spcBef>
                <a:spcPct val="0"/>
              </a:spcBef>
              <a:spcAft>
                <a:spcPct val="0"/>
              </a:spcAft>
              <a:defRPr/>
            </a:pPr>
            <a:r>
              <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After</a:t>
            </a:r>
            <a:endPar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正方形/長方形 101"/>
          <p:cNvSpPr/>
          <p:nvPr/>
        </p:nvSpPr>
        <p:spPr>
          <a:xfrm>
            <a:off x="8294249" y="2794966"/>
            <a:ext cx="359925" cy="1942741"/>
          </a:xfrm>
          <a:prstGeom prst="rect">
            <a:avLst/>
          </a:prstGeom>
          <a:noFill/>
          <a:ln>
            <a:solidFill>
              <a:srgbClr val="92D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sz="1400" dirty="0">
              <a:solidFill>
                <a:prstClr val="white"/>
              </a:solidFill>
              <a:latin typeface="メイリオ" pitchFamily="50" charset="-128"/>
              <a:ea typeface="メイリオ" pitchFamily="50" charset="-128"/>
              <a:cs typeface="メイリオ" pitchFamily="50" charset="-128"/>
            </a:endParaRPr>
          </a:p>
        </p:txBody>
      </p:sp>
      <p:sp>
        <p:nvSpPr>
          <p:cNvPr id="103" name="右中かっこ 102"/>
          <p:cNvSpPr/>
          <p:nvPr/>
        </p:nvSpPr>
        <p:spPr>
          <a:xfrm>
            <a:off x="8680884" y="3729511"/>
            <a:ext cx="268083" cy="694720"/>
          </a:xfrm>
          <a:prstGeom prst="rightBrace">
            <a:avLst>
              <a:gd name="adj1" fmla="val 27232"/>
              <a:gd name="adj2" fmla="val 50000"/>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defRPr/>
            </a:pPr>
            <a:endParaRPr lang="ja-JP" altLang="en-US">
              <a:solidFill>
                <a:prstClr val="black"/>
              </a:solidFill>
              <a:latin typeface="メイリオ" pitchFamily="50" charset="-128"/>
              <a:ea typeface="メイリオ" pitchFamily="50" charset="-128"/>
              <a:cs typeface="メイリオ" pitchFamily="50" charset="-128"/>
            </a:endParaRPr>
          </a:p>
        </p:txBody>
      </p:sp>
      <p:sp>
        <p:nvSpPr>
          <p:cNvPr id="104" name="右矢印 105"/>
          <p:cNvSpPr/>
          <p:nvPr/>
        </p:nvSpPr>
        <p:spPr>
          <a:xfrm rot="5400000">
            <a:off x="8120722" y="3782482"/>
            <a:ext cx="688398" cy="555925"/>
          </a:xfrm>
          <a:prstGeom prst="rightArrow">
            <a:avLst/>
          </a:prstGeom>
          <a:solidFill>
            <a:srgbClr val="FFFFCC"/>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dirty="0">
              <a:ln>
                <a:solidFill>
                  <a:srgbClr val="002060"/>
                </a:solidFill>
              </a:ln>
              <a:solidFill>
                <a:srgbClr val="002060"/>
              </a:solidFill>
              <a:latin typeface="メイリオ" pitchFamily="50" charset="-128"/>
              <a:ea typeface="メイリオ" pitchFamily="50" charset="-128"/>
              <a:cs typeface="メイリオ" pitchFamily="50" charset="-128"/>
            </a:endParaRPr>
          </a:p>
        </p:txBody>
      </p:sp>
      <p:sp>
        <p:nvSpPr>
          <p:cNvPr id="105" name="円/楕円 44"/>
          <p:cNvSpPr/>
          <p:nvPr/>
        </p:nvSpPr>
        <p:spPr>
          <a:xfrm>
            <a:off x="9059338" y="2558088"/>
            <a:ext cx="467850" cy="1158747"/>
          </a:xfrm>
          <a:prstGeom prst="ellipse">
            <a:avLst/>
          </a:prstGeom>
          <a:solidFill>
            <a:srgbClr val="FFCC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106" name="テキスト ボックス 105"/>
          <p:cNvSpPr txBox="1"/>
          <p:nvPr/>
        </p:nvSpPr>
        <p:spPr>
          <a:xfrm>
            <a:off x="9055528" y="2613280"/>
            <a:ext cx="461665" cy="1100818"/>
          </a:xfrm>
          <a:prstGeom prst="rect">
            <a:avLst/>
          </a:prstGeom>
          <a:noFill/>
        </p:spPr>
        <p:txBody>
          <a:bodyPr vert="eaVert" wrap="square" rtlCol="0">
            <a:spAutoFit/>
          </a:bodyPr>
          <a:lstStyle/>
          <a:p>
            <a:pPr fontAlgn="base">
              <a:spcBef>
                <a:spcPct val="0"/>
              </a:spcBef>
              <a:spcAft>
                <a:spcPct val="0"/>
              </a:spcAft>
              <a:defRPr/>
            </a:pPr>
            <a:r>
              <a:rPr lang="ja-JP" altLang="en-US" b="1" dirty="0">
                <a:solidFill>
                  <a:srgbClr val="FF0000"/>
                </a:solidFill>
                <a:latin typeface="メイリオ" pitchFamily="50" charset="-128"/>
                <a:ea typeface="メイリオ" pitchFamily="50" charset="-128"/>
                <a:cs typeface="メイリオ" pitchFamily="50" charset="-128"/>
              </a:rPr>
              <a:t>先進対策</a:t>
            </a:r>
          </a:p>
        </p:txBody>
      </p:sp>
      <p:sp>
        <p:nvSpPr>
          <p:cNvPr id="107" name="円/楕円 110"/>
          <p:cNvSpPr/>
          <p:nvPr/>
        </p:nvSpPr>
        <p:spPr>
          <a:xfrm>
            <a:off x="9018612" y="3716946"/>
            <a:ext cx="467850" cy="1054933"/>
          </a:xfrm>
          <a:prstGeom prst="ellipse">
            <a:avLst/>
          </a:prstGeom>
          <a:solidFill>
            <a:srgbClr val="FFFFCC"/>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108" name="テキスト ボックス 107"/>
          <p:cNvSpPr txBox="1"/>
          <p:nvPr/>
        </p:nvSpPr>
        <p:spPr>
          <a:xfrm>
            <a:off x="9010299" y="3776002"/>
            <a:ext cx="461665" cy="1076816"/>
          </a:xfrm>
          <a:prstGeom prst="rect">
            <a:avLst/>
          </a:prstGeom>
          <a:noFill/>
        </p:spPr>
        <p:txBody>
          <a:bodyPr vert="eaVert" wrap="square" rtlCol="0">
            <a:spAutoFit/>
          </a:bodyPr>
          <a:lstStyle/>
          <a:p>
            <a:pPr fontAlgn="base">
              <a:spcBef>
                <a:spcPct val="0"/>
              </a:spcBef>
              <a:spcAft>
                <a:spcPct val="0"/>
              </a:spcAft>
              <a:defRPr/>
            </a:pPr>
            <a:r>
              <a:rPr lang="ja-JP" altLang="en-US" b="1" dirty="0">
                <a:solidFill>
                  <a:srgbClr val="FF6600"/>
                </a:solidFill>
                <a:latin typeface="メイリオ" pitchFamily="50" charset="-128"/>
                <a:ea typeface="メイリオ" pitchFamily="50" charset="-128"/>
                <a:cs typeface="メイリオ" pitchFamily="50" charset="-128"/>
              </a:rPr>
              <a:t>運用改善</a:t>
            </a:r>
          </a:p>
        </p:txBody>
      </p:sp>
      <p:pic>
        <p:nvPicPr>
          <p:cNvPr id="109" name="図 10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225865" y="3130229"/>
            <a:ext cx="1165253" cy="1202162"/>
          </a:xfrm>
          <a:prstGeom prst="rect">
            <a:avLst/>
          </a:prstGeom>
        </p:spPr>
      </p:pic>
      <p:sp>
        <p:nvSpPr>
          <p:cNvPr id="110" name="角丸四角形 60"/>
          <p:cNvSpPr/>
          <p:nvPr/>
        </p:nvSpPr>
        <p:spPr>
          <a:xfrm>
            <a:off x="140185" y="3674291"/>
            <a:ext cx="4354604" cy="971688"/>
          </a:xfrm>
          <a:prstGeom prst="roundRect">
            <a:avLst>
              <a:gd name="adj" fmla="val 17730"/>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111" name="正方形/長方形 110"/>
          <p:cNvSpPr/>
          <p:nvPr/>
        </p:nvSpPr>
        <p:spPr>
          <a:xfrm>
            <a:off x="212162" y="3704352"/>
            <a:ext cx="4163224" cy="1098273"/>
          </a:xfrm>
          <a:prstGeom prst="rect">
            <a:avLst/>
          </a:prstGeom>
        </p:spPr>
        <p:txBody>
          <a:bodyPr wrap="square" lIns="0" tIns="71977" rIns="0" bIns="0">
            <a:spAutoFit/>
          </a:bodyPr>
          <a:lstStyle/>
          <a:p>
            <a:pPr>
              <a:lnSpc>
                <a:spcPts val="1600"/>
              </a:lnSpc>
              <a:defRPr/>
            </a:pP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上記の</a:t>
            </a:r>
            <a:r>
              <a:rPr lang="en-US" altLang="ja-JP"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L2-Tech</a:t>
            </a: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認証製品以外の</a:t>
            </a:r>
            <a:r>
              <a:rPr lang="en-US" altLang="ja-JP"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削減に繋がる</a:t>
            </a:r>
            <a:r>
              <a:rPr lang="zh-TW"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機器</a:t>
            </a: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の導入</a:t>
            </a:r>
            <a:r>
              <a:rPr lang="en-US" altLang="ja-JP"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 L2-Tech</a:t>
            </a: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認証製品と組み合わせることによって</a:t>
            </a:r>
            <a:r>
              <a:rPr lang="ja-JP" altLang="en-US" sz="1600" b="1" u="sng"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更なる</a:t>
            </a:r>
            <a:r>
              <a:rPr lang="en-US" altLang="ja-JP" sz="1600" b="1" u="sng"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600" b="1" u="sng"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削減効果が期待</a:t>
            </a: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できる！</a:t>
            </a:r>
          </a:p>
          <a:p>
            <a:pPr>
              <a:lnSpc>
                <a:spcPts val="1600"/>
              </a:lnSpc>
              <a:defRPr/>
            </a:pPr>
            <a:endParaRPr lang="en-US" altLang="ja-JP"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テキスト ボックス 111"/>
          <p:cNvSpPr txBox="1"/>
          <p:nvPr/>
        </p:nvSpPr>
        <p:spPr>
          <a:xfrm>
            <a:off x="235225" y="3396096"/>
            <a:ext cx="3982670" cy="261526"/>
          </a:xfrm>
          <a:prstGeom prst="rect">
            <a:avLst/>
          </a:prstGeom>
          <a:noFill/>
        </p:spPr>
        <p:txBody>
          <a:bodyPr wrap="square" rtlCol="0">
            <a:spAutoFit/>
          </a:bodyPr>
          <a:lstStyle/>
          <a:p>
            <a:pPr fontAlgn="base">
              <a:spcBef>
                <a:spcPct val="0"/>
              </a:spcBef>
              <a:spcAft>
                <a:spcPct val="0"/>
              </a:spcAft>
              <a:defRPr/>
            </a:pP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年度夏版・</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年度冬版（今後認証予定）が対象</a:t>
            </a: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3" name="直線コネクタ 112"/>
          <p:cNvCxnSpPr/>
          <p:nvPr/>
        </p:nvCxnSpPr>
        <p:spPr>
          <a:xfrm>
            <a:off x="7272289" y="5337972"/>
            <a:ext cx="1965727" cy="0"/>
          </a:xfrm>
          <a:prstGeom prst="line">
            <a:avLst/>
          </a:prstGeom>
          <a:ln w="63500">
            <a:solidFill>
              <a:srgbClr val="00B050"/>
            </a:solidFill>
          </a:ln>
        </p:spPr>
        <p:style>
          <a:lnRef idx="1">
            <a:schemeClr val="accent1"/>
          </a:lnRef>
          <a:fillRef idx="0">
            <a:schemeClr val="accent1"/>
          </a:fillRef>
          <a:effectRef idx="0">
            <a:schemeClr val="accent1"/>
          </a:effectRef>
          <a:fontRef idx="minor">
            <a:schemeClr val="tx1"/>
          </a:fontRef>
        </p:style>
      </p:cxnSp>
      <p:sp>
        <p:nvSpPr>
          <p:cNvPr id="114" name="右中かっこ 113"/>
          <p:cNvSpPr/>
          <p:nvPr/>
        </p:nvSpPr>
        <p:spPr>
          <a:xfrm>
            <a:off x="8680879" y="2794972"/>
            <a:ext cx="268085" cy="905281"/>
          </a:xfrm>
          <a:prstGeom prst="rightBrace">
            <a:avLst>
              <a:gd name="adj1" fmla="val 27232"/>
              <a:gd name="adj2" fmla="val 50000"/>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defRPr/>
            </a:pPr>
            <a:endParaRPr lang="ja-JP" altLang="en-US">
              <a:solidFill>
                <a:prstClr val="black"/>
              </a:solidFill>
              <a:latin typeface="メイリオ" pitchFamily="50" charset="-128"/>
              <a:ea typeface="メイリオ" pitchFamily="50" charset="-128"/>
              <a:cs typeface="メイリオ" pitchFamily="50" charset="-128"/>
            </a:endParaRPr>
          </a:p>
        </p:txBody>
      </p:sp>
      <p:sp>
        <p:nvSpPr>
          <p:cNvPr id="115" name="右矢印 104"/>
          <p:cNvSpPr/>
          <p:nvPr/>
        </p:nvSpPr>
        <p:spPr>
          <a:xfrm rot="5400000">
            <a:off x="8014778" y="2975669"/>
            <a:ext cx="900286" cy="555925"/>
          </a:xfrm>
          <a:prstGeom prst="rightArrow">
            <a:avLst/>
          </a:prstGeom>
          <a:solidFill>
            <a:srgbClr val="FFCC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ja-JP" altLang="en-US" dirty="0">
              <a:ln>
                <a:solidFill>
                  <a:srgbClr val="002060"/>
                </a:solidFill>
              </a:ln>
              <a:solidFill>
                <a:srgbClr val="002060"/>
              </a:solidFill>
              <a:latin typeface="メイリオ" pitchFamily="50" charset="-128"/>
              <a:ea typeface="メイリオ" pitchFamily="50" charset="-128"/>
              <a:cs typeface="メイリオ" pitchFamily="50" charset="-128"/>
            </a:endParaRPr>
          </a:p>
        </p:txBody>
      </p:sp>
      <p:sp>
        <p:nvSpPr>
          <p:cNvPr id="116" name="タイトル 1"/>
          <p:cNvSpPr txBox="1">
            <a:spLocks/>
          </p:cNvSpPr>
          <p:nvPr/>
        </p:nvSpPr>
        <p:spPr bwMode="auto">
          <a:xfrm>
            <a:off x="-6115" y="-26276"/>
            <a:ext cx="9700831" cy="620489"/>
          </a:xfrm>
          <a:prstGeom prst="rect">
            <a:avLst/>
          </a:prstGeom>
          <a:ln>
            <a:solidFill>
              <a:schemeClr val="bg1"/>
            </a:solidFill>
          </a:ln>
          <a:extLst/>
        </p:spPr>
        <p:style>
          <a:lnRef idx="2">
            <a:schemeClr val="dk1"/>
          </a:lnRef>
          <a:fillRef idx="1">
            <a:schemeClr val="lt1"/>
          </a:fillRef>
          <a:effectRef idx="0">
            <a:schemeClr val="dk1"/>
          </a:effectRef>
          <a:fontRef idx="minor">
            <a:schemeClr val="dk1"/>
          </a:fontRef>
        </p:style>
        <p:txBody>
          <a:bodyPr wrap="none" lIns="71977" tIns="71977" rIns="0" bIns="35988" anchor="ctr"/>
          <a:lstStyle>
            <a:lvl1pPr>
              <a:defRPr kumimoji="1" sz="3200">
                <a:solidFill>
                  <a:schemeClr val="tx1"/>
                </a:solidFill>
                <a:latin typeface="Arial" pitchFamily="34" charset="0"/>
                <a:ea typeface="ＭＳ Ｐゴシック" pitchFamily="50" charset="-128"/>
              </a:defRPr>
            </a:lvl1pPr>
            <a:lvl2pPr marL="742950" indent="-285750">
              <a:defRPr kumimoji="1" sz="3200">
                <a:solidFill>
                  <a:schemeClr val="tx1"/>
                </a:solidFill>
                <a:latin typeface="Arial" pitchFamily="34" charset="0"/>
                <a:ea typeface="ＭＳ Ｐゴシック" pitchFamily="50" charset="-128"/>
              </a:defRPr>
            </a:lvl2pPr>
            <a:lvl3pPr marL="1143000" indent="-228600">
              <a:defRPr kumimoji="1" sz="3200">
                <a:solidFill>
                  <a:schemeClr val="tx1"/>
                </a:solidFill>
                <a:latin typeface="Arial" pitchFamily="34" charset="0"/>
                <a:ea typeface="ＭＳ Ｐゴシック" pitchFamily="50" charset="-128"/>
              </a:defRPr>
            </a:lvl3pPr>
            <a:lvl4pPr marL="1600200" indent="-228600">
              <a:defRPr kumimoji="1" sz="3200">
                <a:solidFill>
                  <a:schemeClr val="tx1"/>
                </a:solidFill>
                <a:latin typeface="Arial" pitchFamily="34" charset="0"/>
                <a:ea typeface="ＭＳ Ｐゴシック" pitchFamily="50" charset="-128"/>
              </a:defRPr>
            </a:lvl4pPr>
            <a:lvl5pPr marL="2057400" indent="-228600">
              <a:defRPr kumimoji="1" sz="32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2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2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2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200">
                <a:solidFill>
                  <a:schemeClr val="tx1"/>
                </a:solidFill>
                <a:latin typeface="Arial" pitchFamily="34" charset="0"/>
                <a:ea typeface="ＭＳ Ｐゴシック" pitchFamily="50" charset="-128"/>
              </a:defRPr>
            </a:lvl9pPr>
          </a:lstStyle>
          <a:p>
            <a:pPr>
              <a:defRPr/>
            </a:pPr>
            <a:r>
              <a:rPr lang="en-US" altLang="ja-JP" sz="3199" b="1" kern="0" dirty="0">
                <a:latin typeface="メイリオ" panose="020B0604030504040204" pitchFamily="50" charset="-128"/>
                <a:ea typeface="メイリオ" panose="020B0604030504040204" pitchFamily="50" charset="-128"/>
                <a:cs typeface="メイリオ" pitchFamily="50" charset="-128"/>
              </a:rPr>
              <a:t>ASSET</a:t>
            </a:r>
            <a:r>
              <a:rPr lang="ja-JP" altLang="en-US" sz="3199" b="1" kern="0" dirty="0">
                <a:latin typeface="メイリオ" panose="020B0604030504040204" pitchFamily="50" charset="-128"/>
                <a:ea typeface="メイリオ" panose="020B0604030504040204" pitchFamily="50" charset="-128"/>
                <a:cs typeface="メイリオ" pitchFamily="50" charset="-128"/>
              </a:rPr>
              <a:t>事業の特徴</a:t>
            </a:r>
          </a:p>
        </p:txBody>
      </p:sp>
      <p:sp>
        <p:nvSpPr>
          <p:cNvPr id="117" name="テキスト ボックス 116"/>
          <p:cNvSpPr txBox="1"/>
          <p:nvPr/>
        </p:nvSpPr>
        <p:spPr>
          <a:xfrm>
            <a:off x="3578999" y="13062"/>
            <a:ext cx="6269039" cy="923034"/>
          </a:xfrm>
          <a:prstGeom prst="rect">
            <a:avLst/>
          </a:prstGeom>
          <a:noFill/>
        </p:spPr>
        <p:txBody>
          <a:bodyPr wrap="square" rtlCol="0">
            <a:spAutoFit/>
          </a:bodyPr>
          <a:lstStyle/>
          <a:p>
            <a:pPr eaLnBrk="0" fontAlgn="base" hangingPunct="0">
              <a:spcBef>
                <a:spcPct val="0"/>
              </a:spcBef>
              <a:spcAft>
                <a:spcPct val="0"/>
              </a:spcAft>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L2-Tech</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認証製品の導入、②その他低炭素機器の導入、</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spcBef>
                <a:spcPct val="0"/>
              </a:spcBef>
              <a:spcAft>
                <a:spcPct val="0"/>
              </a:spcAft>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③運用改善等という３つの取組を適切に組み合わせて目標を設定</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73842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ー"/>
          <p:cNvSpPr>
            <a:spLocks noGrp="1"/>
          </p:cNvSpPr>
          <p:nvPr>
            <p:ph type="sldNum" sz="quarter" idx="12"/>
          </p:nvPr>
        </p:nvSpPr>
        <p:spPr>
          <a:xfrm>
            <a:off x="9360558"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3</a:t>
            </a:r>
            <a:endParaRPr lang="ja-JP" altLang="en-US" sz="1799" b="1" dirty="0">
              <a:latin typeface="メイリオ" pitchFamily="50" charset="-128"/>
              <a:ea typeface="メイリオ" pitchFamily="50" charset="-128"/>
              <a:cs typeface="メイリオ" pitchFamily="50" charset="-128"/>
            </a:endParaRPr>
          </a:p>
        </p:txBody>
      </p:sp>
      <p:sp>
        <p:nvSpPr>
          <p:cNvPr id="180" name="角丸四角形 2"/>
          <p:cNvSpPr/>
          <p:nvPr/>
        </p:nvSpPr>
        <p:spPr>
          <a:xfrm>
            <a:off x="488353" y="931786"/>
            <a:ext cx="3676560" cy="5106502"/>
          </a:xfrm>
          <a:prstGeom prst="roundRect">
            <a:avLst>
              <a:gd name="adj" fmla="val 532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38100"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eaLnBrk="0" hangingPunct="0">
              <a:defRPr/>
            </a:pPr>
            <a:endParaRPr kumimoji="0" lang="ja-JP" altLang="en-US" sz="3199" kern="0" dirty="0">
              <a:solidFill>
                <a:prstClr val="black"/>
              </a:solidFill>
              <a:latin typeface="メイリオ" pitchFamily="50" charset="-128"/>
              <a:ea typeface="メイリオ" pitchFamily="50" charset="-128"/>
              <a:cs typeface="メイリオ" pitchFamily="50" charset="-128"/>
            </a:endParaRPr>
          </a:p>
        </p:txBody>
      </p:sp>
      <p:pic>
        <p:nvPicPr>
          <p:cNvPr id="181" name="Picture 2" descr="C:\Users\NISHIY14\AppData\Local\Microsoft\Windows\Temporary Internet Files\Content.IE5\BNME0MTP\lgi01a201401011100[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86032" y="1179980"/>
            <a:ext cx="788696" cy="836051"/>
          </a:xfrm>
          <a:prstGeom prst="rect">
            <a:avLst/>
          </a:prstGeom>
          <a:noFill/>
          <a:extLst>
            <a:ext uri="{909E8E84-426E-40DD-AFC4-6F175D3DCCD1}">
              <a14:hiddenFill xmlns:a14="http://schemas.microsoft.com/office/drawing/2010/main">
                <a:solidFill>
                  <a:srgbClr val="FFFFFF"/>
                </a:solidFill>
              </a14:hiddenFill>
            </a:ext>
          </a:extLst>
        </p:spPr>
      </p:pic>
      <p:pic>
        <p:nvPicPr>
          <p:cNvPr id="182" name="Picture 5" descr="C:\Users\NISHIY14\AppData\Local\Microsoft\Windows\Temporary Internet Files\Content.IE5\SAHKRZGH\lgi01a201401030700[1].jp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19856" y="1175682"/>
            <a:ext cx="820537" cy="836051"/>
          </a:xfrm>
          <a:prstGeom prst="rect">
            <a:avLst/>
          </a:prstGeom>
          <a:noFill/>
          <a:extLst>
            <a:ext uri="{909E8E84-426E-40DD-AFC4-6F175D3DCCD1}">
              <a14:hiddenFill xmlns:a14="http://schemas.microsoft.com/office/drawing/2010/main">
                <a:solidFill>
                  <a:srgbClr val="FFFFFF"/>
                </a:solidFill>
              </a14:hiddenFill>
            </a:ext>
          </a:extLst>
        </p:spPr>
      </p:pic>
      <p:sp>
        <p:nvSpPr>
          <p:cNvPr id="183" name="テキスト ボックス 182"/>
          <p:cNvSpPr txBox="1"/>
          <p:nvPr/>
        </p:nvSpPr>
        <p:spPr>
          <a:xfrm>
            <a:off x="1026351" y="1935314"/>
            <a:ext cx="646124" cy="369214"/>
          </a:xfrm>
          <a:prstGeom prst="rect">
            <a:avLst/>
          </a:prstGeom>
          <a:noFill/>
        </p:spPr>
        <p:txBody>
          <a:bodyPr wrap="none" rtlCol="0">
            <a:spAutoFit/>
          </a:bodyPr>
          <a:lstStyle/>
          <a:p>
            <a:pPr eaLnBrk="0" hangingPunct="0">
              <a:defRPr/>
            </a:pPr>
            <a:r>
              <a:rPr lang="ja-JP" altLang="en-US" dirty="0">
                <a:solidFill>
                  <a:prstClr val="black"/>
                </a:solidFill>
                <a:latin typeface="メイリオ" pitchFamily="50" charset="-128"/>
                <a:ea typeface="メイリオ" pitchFamily="50" charset="-128"/>
                <a:cs typeface="メイリオ" pitchFamily="50" charset="-128"/>
              </a:rPr>
              <a:t>工場</a:t>
            </a:r>
          </a:p>
        </p:txBody>
      </p:sp>
      <p:sp>
        <p:nvSpPr>
          <p:cNvPr id="184" name="テキスト ボックス 183"/>
          <p:cNvSpPr txBox="1"/>
          <p:nvPr/>
        </p:nvSpPr>
        <p:spPr>
          <a:xfrm>
            <a:off x="2391692" y="1935314"/>
            <a:ext cx="876882" cy="369214"/>
          </a:xfrm>
          <a:prstGeom prst="rect">
            <a:avLst/>
          </a:prstGeom>
          <a:noFill/>
        </p:spPr>
        <p:txBody>
          <a:bodyPr wrap="none" rtlCol="0">
            <a:spAutoFit/>
          </a:bodyPr>
          <a:lstStyle/>
          <a:p>
            <a:pPr eaLnBrk="0" hangingPunct="0">
              <a:defRPr/>
            </a:pPr>
            <a:r>
              <a:rPr lang="ja-JP" altLang="en-US" dirty="0">
                <a:solidFill>
                  <a:prstClr val="black"/>
                </a:solidFill>
                <a:latin typeface="メイリオ" pitchFamily="50" charset="-128"/>
                <a:ea typeface="メイリオ" pitchFamily="50" charset="-128"/>
                <a:cs typeface="メイリオ" pitchFamily="50" charset="-128"/>
              </a:rPr>
              <a:t>事業場</a:t>
            </a:r>
          </a:p>
        </p:txBody>
      </p:sp>
      <p:sp>
        <p:nvSpPr>
          <p:cNvPr id="185" name="角丸四角形 25"/>
          <p:cNvSpPr/>
          <p:nvPr/>
        </p:nvSpPr>
        <p:spPr>
          <a:xfrm>
            <a:off x="5095382" y="775966"/>
            <a:ext cx="4426565" cy="2231532"/>
          </a:xfrm>
          <a:prstGeom prst="roundRect">
            <a:avLst>
              <a:gd name="adj" fmla="val 7522"/>
            </a:avLst>
          </a:prstGeom>
          <a:noFill/>
          <a:ln w="25400" cap="flat" cmpd="sng" algn="ctr">
            <a:solidFill>
              <a:srgbClr val="FF0000"/>
            </a:solidFill>
            <a:prstDash val="solid"/>
          </a:ln>
          <a:effectLst/>
        </p:spPr>
        <p:txBody>
          <a:bodyPr anchor="ctr"/>
          <a:lstStyle/>
          <a:p>
            <a:pPr algn="ctr">
              <a:defRPr/>
            </a:pPr>
            <a:endParaRPr kumimoji="0" lang="ja-JP" altLang="en-US" kern="0">
              <a:solidFill>
                <a:prstClr val="white"/>
              </a:solidFill>
              <a:latin typeface="メイリオ" pitchFamily="50" charset="-128"/>
              <a:ea typeface="メイリオ" pitchFamily="50" charset="-128"/>
              <a:cs typeface="メイリオ" pitchFamily="50" charset="-128"/>
            </a:endParaRPr>
          </a:p>
        </p:txBody>
      </p:sp>
      <p:pic>
        <p:nvPicPr>
          <p:cNvPr id="186" name="Picture 2" descr="http://msp.c.yimg.jp/image?q=tbn:ANd9GcSya-_BtrExJOHsZOaHLbTEQaYlJ87mzOYlneXNmWtC9Y2ukp88ImWGwe6t:http://www.hbs.co.jp/lineup/conditioner/img/07.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99968" y="954798"/>
            <a:ext cx="1252138" cy="69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 name="Picture 4" descr="http://msp.c.yimg.jp/image?q=tbn:ANd9GcSoL6zNs133CXQ_T0Q7uzwVcOGKAOWaPTIjlkqhWEy5I-VKQmyVKmmq7_g:http://thumbnail.image.rakuten.co.jp/%400_mall/e-kitchenmaterial/cabinet/conpaneya7/hec30ess_1.jpg%3F_ex%3D300x300%26s%3D2%26r%3D1"/>
          <p:cNvPicPr>
            <a:picLocks noChangeAspect="1" noChangeArrowheads="1"/>
          </p:cNvPicPr>
          <p:nvPr/>
        </p:nvPicPr>
        <p:blipFill>
          <a:blip r:embed="rId6">
            <a:extLst>
              <a:ext uri="{28A0092B-C50C-407E-A947-70E740481C1C}">
                <a14:useLocalDpi xmlns:a14="http://schemas.microsoft.com/office/drawing/2010/main" val="0"/>
              </a:ext>
            </a:extLst>
          </a:blip>
          <a:srcRect l="16103" t="19064" r="13075" b="12352"/>
          <a:stretch>
            <a:fillRect/>
          </a:stretch>
        </p:blipFill>
        <p:spPr bwMode="auto">
          <a:xfrm>
            <a:off x="7924518" y="1485547"/>
            <a:ext cx="928390" cy="89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 name="Picture 6" descr="http://msp.c.yimg.jp/image?q=tbn:ANd9GcShTKkXKa8GQAqdCMt5gBhHfVLmF0u31vqNZCCh25r5NdWaUNOq7QOgyQ:http://www.kansai.jsme.or.jp/mecha2012/company/datas/ha/ha_06/images/img_02.jpg"/>
          <p:cNvPicPr>
            <a:picLocks noChangeAspect="1" noChangeArrowheads="1"/>
          </p:cNvPicPr>
          <p:nvPr/>
        </p:nvPicPr>
        <p:blipFill rotWithShape="1">
          <a:blip r:embed="rId7">
            <a:extLst>
              <a:ext uri="{28A0092B-C50C-407E-A947-70E740481C1C}">
                <a14:useLocalDpi xmlns:a14="http://schemas.microsoft.com/office/drawing/2010/main" val="0"/>
              </a:ext>
            </a:extLst>
          </a:blip>
          <a:srcRect l="9745" t="8230" r="9579" b="4579"/>
          <a:stretch/>
        </p:blipFill>
        <p:spPr bwMode="auto">
          <a:xfrm>
            <a:off x="8749295" y="1725705"/>
            <a:ext cx="737168" cy="943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9" name="テキスト ボックス 188"/>
          <p:cNvSpPr txBox="1"/>
          <p:nvPr/>
        </p:nvSpPr>
        <p:spPr>
          <a:xfrm>
            <a:off x="5128966" y="1000689"/>
            <a:ext cx="2989788" cy="1815300"/>
          </a:xfrm>
          <a:prstGeom prst="rect">
            <a:avLst/>
          </a:prstGeom>
          <a:noFill/>
        </p:spPr>
        <p:txBody>
          <a:bodyPr wrap="square">
            <a:spAutoFit/>
          </a:bodyPr>
          <a:lstStyle/>
          <a:p>
            <a:pPr marL="285658" indent="-285658">
              <a:buFont typeface="Wingdings"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店舗・オフィス用エアコン</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a:buFont typeface="Wingdings"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温水・蒸気ボイラ</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a:buFont typeface="Wingdings"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潜熱回収型給湯機</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a:buFont typeface="Wingdings"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コージェネレーション</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a:buFont typeface="Wingdings"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ガスエンジンヒートポンプ</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a:buFont typeface="Wingdings" pitchFamily="2" charset="2"/>
              <a:buChar char="ü"/>
              <a:defRPr/>
            </a:pPr>
            <a:r>
              <a:rPr lang="en-US" altLang="ja-JP" sz="1600" dirty="0">
                <a:solidFill>
                  <a:prstClr val="black"/>
                </a:solidFill>
                <a:latin typeface="メイリオ" pitchFamily="50" charset="-128"/>
                <a:ea typeface="メイリオ" pitchFamily="50" charset="-128"/>
                <a:cs typeface="メイリオ" pitchFamily="50" charset="-128"/>
              </a:rPr>
              <a:t>LED</a:t>
            </a:r>
            <a:r>
              <a:rPr lang="ja-JP" altLang="en-US" sz="1600" dirty="0">
                <a:solidFill>
                  <a:prstClr val="black"/>
                </a:solidFill>
                <a:latin typeface="メイリオ" pitchFamily="50" charset="-128"/>
                <a:ea typeface="メイリオ" pitchFamily="50" charset="-128"/>
                <a:cs typeface="メイリオ" pitchFamily="50" charset="-128"/>
              </a:rPr>
              <a:t>照明器具</a:t>
            </a:r>
            <a:endParaRPr lang="en-US" altLang="ja-JP" sz="1600" dirty="0">
              <a:solidFill>
                <a:prstClr val="black"/>
              </a:solidFill>
              <a:latin typeface="メイリオ" pitchFamily="50" charset="-128"/>
              <a:ea typeface="メイリオ" pitchFamily="50" charset="-128"/>
              <a:cs typeface="メイリオ" pitchFamily="50" charset="-128"/>
            </a:endParaRPr>
          </a:p>
          <a:p>
            <a:pPr>
              <a:defRPr/>
            </a:pPr>
            <a:r>
              <a:rPr lang="ja-JP" altLang="en-US" sz="1600" dirty="0">
                <a:solidFill>
                  <a:prstClr val="black"/>
                </a:solidFill>
                <a:latin typeface="メイリオ" pitchFamily="50" charset="-128"/>
                <a:ea typeface="メイリオ" pitchFamily="50" charset="-128"/>
                <a:cs typeface="メイリオ" pitchFamily="50" charset="-128"/>
              </a:rPr>
              <a:t>など</a:t>
            </a:r>
          </a:p>
        </p:txBody>
      </p:sp>
      <p:sp>
        <p:nvSpPr>
          <p:cNvPr id="190" name="テキスト ボックス 189"/>
          <p:cNvSpPr txBox="1"/>
          <p:nvPr/>
        </p:nvSpPr>
        <p:spPr>
          <a:xfrm>
            <a:off x="5239359" y="621588"/>
            <a:ext cx="2019458" cy="369214"/>
          </a:xfrm>
          <a:prstGeom prst="rect">
            <a:avLst/>
          </a:prstGeom>
          <a:solidFill>
            <a:sysClr val="window" lastClr="FFFFFF"/>
          </a:solidFill>
        </p:spPr>
        <p:txBody>
          <a:bodyPr wrap="none" rtlCol="0">
            <a:spAutoFit/>
          </a:bodyPr>
          <a:lstStyle/>
          <a:p>
            <a:pPr eaLnBrk="0" hangingPunct="0">
              <a:defRPr/>
            </a:pPr>
            <a:r>
              <a:rPr kumimoji="0" lang="en-US" altLang="ja-JP" kern="0" dirty="0">
                <a:solidFill>
                  <a:prstClr val="black"/>
                </a:solidFill>
                <a:latin typeface="メイリオ" pitchFamily="50" charset="-128"/>
                <a:ea typeface="メイリオ" pitchFamily="50" charset="-128"/>
                <a:cs typeface="メイリオ" pitchFamily="50" charset="-128"/>
              </a:rPr>
              <a:t>L2-Tech</a:t>
            </a:r>
            <a:r>
              <a:rPr kumimoji="0" lang="ja-JP" altLang="en-US" kern="0" dirty="0">
                <a:solidFill>
                  <a:prstClr val="black"/>
                </a:solidFill>
                <a:latin typeface="メイリオ" pitchFamily="50" charset="-128"/>
                <a:ea typeface="メイリオ" pitchFamily="50" charset="-128"/>
                <a:cs typeface="メイリオ" pitchFamily="50" charset="-128"/>
              </a:rPr>
              <a:t>認証製品</a:t>
            </a:r>
          </a:p>
        </p:txBody>
      </p:sp>
      <p:sp>
        <p:nvSpPr>
          <p:cNvPr id="191" name="角丸四角形 31"/>
          <p:cNvSpPr/>
          <p:nvPr/>
        </p:nvSpPr>
        <p:spPr>
          <a:xfrm>
            <a:off x="5095382" y="3330559"/>
            <a:ext cx="4426565" cy="909435"/>
          </a:xfrm>
          <a:prstGeom prst="roundRect">
            <a:avLst>
              <a:gd name="adj" fmla="val 10788"/>
            </a:avLst>
          </a:prstGeom>
          <a:solidFill>
            <a:sysClr val="window" lastClr="FFFFFF"/>
          </a:solidFill>
          <a:ln w="25400" cap="flat" cmpd="sng" algn="ctr">
            <a:solidFill>
              <a:srgbClr val="4F81BD"/>
            </a:solidFill>
            <a:prstDash val="solid"/>
          </a:ln>
          <a:effectLst/>
        </p:spPr>
        <p:txBody>
          <a:bodyPr anchor="ctr"/>
          <a:lstStyle/>
          <a:p>
            <a:pPr algn="ctr">
              <a:defRPr/>
            </a:pPr>
            <a:endParaRPr kumimoji="0" lang="ja-JP" altLang="en-US" kern="0" dirty="0">
              <a:solidFill>
                <a:prstClr val="white"/>
              </a:solidFill>
              <a:latin typeface="メイリオ" pitchFamily="50" charset="-128"/>
              <a:ea typeface="メイリオ" pitchFamily="50" charset="-128"/>
              <a:cs typeface="メイリオ" pitchFamily="50" charset="-128"/>
            </a:endParaRPr>
          </a:p>
        </p:txBody>
      </p:sp>
      <p:sp>
        <p:nvSpPr>
          <p:cNvPr id="192" name="テキスト ボックス 191"/>
          <p:cNvSpPr txBox="1"/>
          <p:nvPr/>
        </p:nvSpPr>
        <p:spPr>
          <a:xfrm>
            <a:off x="5239360" y="3038813"/>
            <a:ext cx="3197286" cy="646124"/>
          </a:xfrm>
          <a:prstGeom prst="rect">
            <a:avLst/>
          </a:prstGeom>
          <a:solidFill>
            <a:sysClr val="window" lastClr="FFFFFF"/>
          </a:solidFill>
        </p:spPr>
        <p:txBody>
          <a:bodyPr wrap="none" rtlCol="0">
            <a:spAutoFit/>
          </a:bodyPr>
          <a:lstStyle/>
          <a:p>
            <a:pPr eaLnBrk="0" hangingPunct="0">
              <a:defRPr/>
            </a:pPr>
            <a:r>
              <a:rPr kumimoji="0" lang="en-US" altLang="ja-JP" kern="0" dirty="0">
                <a:solidFill>
                  <a:prstClr val="black"/>
                </a:solidFill>
                <a:latin typeface="メイリオ" pitchFamily="50" charset="-128"/>
                <a:ea typeface="メイリオ" pitchFamily="50" charset="-128"/>
                <a:cs typeface="メイリオ" pitchFamily="50" charset="-128"/>
              </a:rPr>
              <a:t>L2-Tech</a:t>
            </a:r>
            <a:r>
              <a:rPr kumimoji="0" lang="ja-JP" altLang="en-US" kern="0" dirty="0">
                <a:solidFill>
                  <a:prstClr val="black"/>
                </a:solidFill>
                <a:latin typeface="メイリオ" pitchFamily="50" charset="-128"/>
                <a:ea typeface="メイリオ" pitchFamily="50" charset="-128"/>
                <a:cs typeface="メイリオ" pitchFamily="50" charset="-128"/>
              </a:rPr>
              <a:t>認証製品以外の</a:t>
            </a:r>
            <a:endParaRPr kumimoji="0" lang="en-US" altLang="ja-JP" kern="0" dirty="0">
              <a:solidFill>
                <a:prstClr val="black"/>
              </a:solidFill>
              <a:latin typeface="メイリオ" pitchFamily="50" charset="-128"/>
              <a:ea typeface="メイリオ" pitchFamily="50" charset="-128"/>
              <a:cs typeface="メイリオ" pitchFamily="50" charset="-128"/>
            </a:endParaRPr>
          </a:p>
          <a:p>
            <a:pPr eaLnBrk="0" hangingPunct="0">
              <a:defRPr/>
            </a:pPr>
            <a:r>
              <a:rPr kumimoji="0" lang="en-US" altLang="ja-JP" kern="0" dirty="0">
                <a:solidFill>
                  <a:prstClr val="black"/>
                </a:solidFill>
                <a:latin typeface="メイリオ" pitchFamily="50" charset="-128"/>
                <a:ea typeface="メイリオ" pitchFamily="50" charset="-128"/>
                <a:cs typeface="メイリオ" pitchFamily="50" charset="-128"/>
              </a:rPr>
              <a:t>CO2</a:t>
            </a:r>
            <a:r>
              <a:rPr kumimoji="0" lang="ja-JP" altLang="en-US" kern="0" dirty="0">
                <a:solidFill>
                  <a:prstClr val="black"/>
                </a:solidFill>
                <a:latin typeface="メイリオ" pitchFamily="50" charset="-128"/>
                <a:ea typeface="メイリオ" pitchFamily="50" charset="-128"/>
                <a:cs typeface="メイリオ" pitchFamily="50" charset="-128"/>
              </a:rPr>
              <a:t>排出削減効果がある機器</a:t>
            </a:r>
          </a:p>
        </p:txBody>
      </p:sp>
      <p:sp>
        <p:nvSpPr>
          <p:cNvPr id="193" name="角丸四角形 39"/>
          <p:cNvSpPr/>
          <p:nvPr/>
        </p:nvSpPr>
        <p:spPr>
          <a:xfrm>
            <a:off x="1426329" y="2511113"/>
            <a:ext cx="2301345" cy="1349802"/>
          </a:xfrm>
          <a:prstGeom prst="roundRect">
            <a:avLst>
              <a:gd name="adj" fmla="val 5327"/>
            </a:avLst>
          </a:prstGeom>
          <a:solidFill>
            <a:sysClr val="window" lastClr="FFFFFF"/>
          </a:solidFill>
          <a:ln w="25400" cap="flat" cmpd="sng" algn="ctr">
            <a:solidFill>
              <a:srgbClr val="F79646"/>
            </a:solidFill>
            <a:prstDash val="solid"/>
          </a:ln>
          <a:effectLst/>
        </p:spPr>
        <p:txBody>
          <a:bodyPr rtlCol="0" anchor="ctr"/>
          <a:lstStyle/>
          <a:p>
            <a:pPr algn="ctr" eaLnBrk="0" hangingPunct="0">
              <a:defRPr/>
            </a:pPr>
            <a:endParaRPr kumimoji="0" lang="ja-JP" altLang="en-US" sz="3199" kern="0" dirty="0">
              <a:solidFill>
                <a:prstClr val="black"/>
              </a:solidFill>
              <a:latin typeface="メイリオ" pitchFamily="50" charset="-128"/>
              <a:ea typeface="メイリオ" pitchFamily="50" charset="-128"/>
              <a:cs typeface="メイリオ" pitchFamily="50" charset="-128"/>
            </a:endParaRPr>
          </a:p>
        </p:txBody>
      </p:sp>
      <p:sp>
        <p:nvSpPr>
          <p:cNvPr id="194" name="テキスト ボックス 193"/>
          <p:cNvSpPr txBox="1"/>
          <p:nvPr/>
        </p:nvSpPr>
        <p:spPr>
          <a:xfrm>
            <a:off x="6720448" y="2715749"/>
            <a:ext cx="2646030" cy="276910"/>
          </a:xfrm>
          <a:prstGeom prst="rect">
            <a:avLst/>
          </a:prstGeom>
          <a:noFill/>
        </p:spPr>
        <p:txBody>
          <a:bodyPr wrap="none" rtlCol="0">
            <a:spAutoFit/>
          </a:bodyPr>
          <a:lstStyle/>
          <a:p>
            <a:pPr eaLnBrk="0" hangingPunct="0">
              <a:defRPr/>
            </a:pPr>
            <a:r>
              <a:rPr lang="en-US" altLang="ja-JP" sz="1200" dirty="0">
                <a:solidFill>
                  <a:prstClr val="black"/>
                </a:solidFill>
                <a:latin typeface="メイリオ" pitchFamily="50" charset="-128"/>
                <a:ea typeface="メイリオ" pitchFamily="50" charset="-128"/>
                <a:cs typeface="メイリオ" pitchFamily="50" charset="-128"/>
              </a:rPr>
              <a:t>※</a:t>
            </a:r>
            <a:r>
              <a:rPr lang="ja-JP" altLang="en-US" sz="1200" dirty="0">
                <a:solidFill>
                  <a:prstClr val="black"/>
                </a:solidFill>
                <a:latin typeface="メイリオ" pitchFamily="50" charset="-128"/>
                <a:ea typeface="メイリオ" pitchFamily="50" charset="-128"/>
                <a:cs typeface="メイリオ" pitchFamily="50" charset="-128"/>
              </a:rPr>
              <a:t>上記機器を最低１つ含む必要有り</a:t>
            </a:r>
          </a:p>
        </p:txBody>
      </p:sp>
      <p:sp>
        <p:nvSpPr>
          <p:cNvPr id="195" name="テキスト ボックス 194"/>
          <p:cNvSpPr txBox="1"/>
          <p:nvPr/>
        </p:nvSpPr>
        <p:spPr>
          <a:xfrm>
            <a:off x="5140945" y="3642602"/>
            <a:ext cx="3549834" cy="584588"/>
          </a:xfrm>
          <a:prstGeom prst="rect">
            <a:avLst/>
          </a:prstGeom>
          <a:noFill/>
        </p:spPr>
        <p:txBody>
          <a:bodyPr wrap="none" rtlCol="0">
            <a:spAutoFit/>
          </a:bodyPr>
          <a:lstStyle/>
          <a:p>
            <a:pPr marL="285658" indent="-285658" eaLnBrk="0" hangingPunct="0">
              <a:buFont typeface="Wingdings" panose="05000000000000000000"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同種機器への更新</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eaLnBrk="0" hangingPunct="0">
              <a:buFont typeface="Wingdings" panose="05000000000000000000"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既存機能代替の別種機器への更新</a:t>
            </a:r>
          </a:p>
        </p:txBody>
      </p:sp>
      <p:sp>
        <p:nvSpPr>
          <p:cNvPr id="196" name="右矢印 20"/>
          <p:cNvSpPr/>
          <p:nvPr/>
        </p:nvSpPr>
        <p:spPr>
          <a:xfrm rot="10800000">
            <a:off x="3799654" y="2598653"/>
            <a:ext cx="1214375" cy="470421"/>
          </a:xfrm>
          <a:prstGeom prst="rightArrow">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38100" cap="flat" cmpd="sng" algn="ctr">
            <a:solidFill>
              <a:srgbClr val="FF0000"/>
            </a:solidFill>
            <a:prstDash val="solid"/>
          </a:ln>
          <a:effectLst>
            <a:outerShdw blurRad="40000" dist="20000" dir="5400000" rotWithShape="0">
              <a:srgbClr val="000000">
                <a:alpha val="38000"/>
              </a:srgbClr>
            </a:outerShdw>
          </a:effectLst>
        </p:spPr>
        <p:txBody>
          <a:bodyPr rtlCol="0" anchor="ctr"/>
          <a:lstStyle/>
          <a:p>
            <a:pPr algn="ctr" eaLnBrk="0" hangingPunct="0">
              <a:defRPr/>
            </a:pPr>
            <a:endParaRPr kumimoji="0" lang="ja-JP" altLang="en-US" sz="3199" kern="0">
              <a:solidFill>
                <a:prstClr val="black"/>
              </a:solidFill>
              <a:latin typeface="メイリオ" pitchFamily="50" charset="-128"/>
              <a:ea typeface="メイリオ" pitchFamily="50" charset="-128"/>
              <a:cs typeface="メイリオ" pitchFamily="50" charset="-128"/>
            </a:endParaRPr>
          </a:p>
        </p:txBody>
      </p:sp>
      <p:sp>
        <p:nvSpPr>
          <p:cNvPr id="197" name="テキスト ボックス 196"/>
          <p:cNvSpPr txBox="1"/>
          <p:nvPr/>
        </p:nvSpPr>
        <p:spPr>
          <a:xfrm>
            <a:off x="1559516" y="3074430"/>
            <a:ext cx="2060328" cy="1169176"/>
          </a:xfrm>
          <a:prstGeom prst="rect">
            <a:avLst/>
          </a:prstGeom>
          <a:noFill/>
        </p:spPr>
        <p:txBody>
          <a:bodyPr wrap="square" rtlCol="0">
            <a:spAutoFit/>
          </a:bodyPr>
          <a:lstStyle/>
          <a:p>
            <a:pPr eaLnBrk="0" hangingPunct="0">
              <a:defRPr/>
            </a:pPr>
            <a:r>
              <a:rPr lang="ja-JP" altLang="en-US" sz="1400" dirty="0">
                <a:solidFill>
                  <a:prstClr val="black"/>
                </a:solidFill>
                <a:latin typeface="メイリオ" pitchFamily="50" charset="-128"/>
                <a:ea typeface="メイリオ" pitchFamily="50" charset="-128"/>
                <a:cs typeface="メイリオ" pitchFamily="50" charset="-128"/>
              </a:rPr>
              <a:t>（理由）設備の老朽化</a:t>
            </a:r>
            <a:endParaRPr lang="en-US" altLang="ja-JP" sz="1400" dirty="0">
              <a:solidFill>
                <a:prstClr val="black"/>
              </a:solidFill>
              <a:latin typeface="メイリオ" pitchFamily="50" charset="-128"/>
              <a:ea typeface="メイリオ" pitchFamily="50" charset="-128"/>
              <a:cs typeface="メイリオ" pitchFamily="50" charset="-128"/>
            </a:endParaRPr>
          </a:p>
          <a:p>
            <a:pPr eaLnBrk="0" hangingPunct="0">
              <a:defRPr/>
            </a:pPr>
            <a:r>
              <a:rPr lang="ja-JP" altLang="en-US" sz="1400" dirty="0">
                <a:solidFill>
                  <a:prstClr val="black"/>
                </a:solidFill>
                <a:latin typeface="メイリオ" pitchFamily="50" charset="-128"/>
                <a:ea typeface="メイリオ" pitchFamily="50" charset="-128"/>
                <a:cs typeface="メイリオ" pitchFamily="50" charset="-128"/>
              </a:rPr>
              <a:t>　　　　  設備の効率改善</a:t>
            </a:r>
            <a:endParaRPr lang="en-US" altLang="ja-JP" sz="1400" dirty="0">
              <a:solidFill>
                <a:prstClr val="black"/>
              </a:solidFill>
              <a:latin typeface="メイリオ" pitchFamily="50" charset="-128"/>
              <a:ea typeface="メイリオ" pitchFamily="50" charset="-128"/>
              <a:cs typeface="メイリオ" pitchFamily="50" charset="-128"/>
            </a:endParaRPr>
          </a:p>
          <a:p>
            <a:pPr eaLnBrk="0" hangingPunct="0">
              <a:defRPr/>
            </a:pPr>
            <a:r>
              <a:rPr lang="ja-JP" altLang="en-US" sz="1400" dirty="0">
                <a:solidFill>
                  <a:prstClr val="black"/>
                </a:solidFill>
                <a:latin typeface="メイリオ" pitchFamily="50" charset="-128"/>
                <a:ea typeface="メイリオ" pitchFamily="50" charset="-128"/>
                <a:cs typeface="メイリオ" pitchFamily="50" charset="-128"/>
              </a:rPr>
              <a:t>　　　　　　　　　　　　</a:t>
            </a:r>
            <a:r>
              <a:rPr lang="en-US" altLang="ja-JP" sz="1400" dirty="0">
                <a:solidFill>
                  <a:prstClr val="black"/>
                </a:solidFill>
                <a:latin typeface="メイリオ" pitchFamily="50" charset="-128"/>
                <a:ea typeface="メイリオ" pitchFamily="50" charset="-128"/>
                <a:cs typeface="メイリオ" pitchFamily="50" charset="-128"/>
              </a:rPr>
              <a:t>etc…</a:t>
            </a:r>
          </a:p>
        </p:txBody>
      </p:sp>
      <p:sp>
        <p:nvSpPr>
          <p:cNvPr id="198" name="テキスト ボックス 197"/>
          <p:cNvSpPr txBox="1"/>
          <p:nvPr/>
        </p:nvSpPr>
        <p:spPr>
          <a:xfrm>
            <a:off x="1481148" y="2755813"/>
            <a:ext cx="1799916" cy="369214"/>
          </a:xfrm>
          <a:prstGeom prst="rect">
            <a:avLst/>
          </a:prstGeom>
          <a:noFill/>
        </p:spPr>
        <p:txBody>
          <a:bodyPr wrap="none" rtlCol="0">
            <a:spAutoFit/>
          </a:bodyPr>
          <a:lstStyle/>
          <a:p>
            <a:pPr eaLnBrk="0" hangingPunct="0">
              <a:defRPr/>
            </a:pPr>
            <a:r>
              <a:rPr lang="ja-JP" altLang="en-US" dirty="0">
                <a:solidFill>
                  <a:prstClr val="black"/>
                </a:solidFill>
                <a:latin typeface="メイリオ" pitchFamily="50" charset="-128"/>
                <a:ea typeface="メイリオ" pitchFamily="50" charset="-128"/>
                <a:cs typeface="メイリオ" pitchFamily="50" charset="-128"/>
              </a:rPr>
              <a:t>既存設備の更新</a:t>
            </a:r>
          </a:p>
        </p:txBody>
      </p:sp>
      <p:sp>
        <p:nvSpPr>
          <p:cNvPr id="199" name="右矢印 40"/>
          <p:cNvSpPr/>
          <p:nvPr/>
        </p:nvSpPr>
        <p:spPr>
          <a:xfrm rot="10800000">
            <a:off x="3799654" y="3462472"/>
            <a:ext cx="1214375" cy="470421"/>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38100"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eaLnBrk="0" hangingPunct="0">
              <a:defRPr/>
            </a:pPr>
            <a:endParaRPr kumimoji="0" lang="ja-JP" altLang="en-US" sz="3199" kern="0">
              <a:solidFill>
                <a:prstClr val="black"/>
              </a:solidFill>
              <a:latin typeface="メイリオ" pitchFamily="50" charset="-128"/>
              <a:ea typeface="メイリオ" pitchFamily="50" charset="-128"/>
              <a:cs typeface="メイリオ" pitchFamily="50" charset="-128"/>
            </a:endParaRPr>
          </a:p>
        </p:txBody>
      </p:sp>
      <p:sp>
        <p:nvSpPr>
          <p:cNvPr id="200" name="テキスト ボックス 199"/>
          <p:cNvSpPr txBox="1"/>
          <p:nvPr/>
        </p:nvSpPr>
        <p:spPr>
          <a:xfrm>
            <a:off x="4324563" y="2186795"/>
            <a:ext cx="543565" cy="523052"/>
          </a:xfrm>
          <a:prstGeom prst="rect">
            <a:avLst/>
          </a:prstGeom>
          <a:noFill/>
        </p:spPr>
        <p:txBody>
          <a:bodyPr wrap="none" rtlCol="0">
            <a:spAutoFit/>
          </a:bodyPr>
          <a:lstStyle/>
          <a:p>
            <a:pPr eaLnBrk="0" hangingPunct="0">
              <a:defRPr/>
            </a:pPr>
            <a:r>
              <a:rPr lang="ja-JP" altLang="en-US" sz="1400" dirty="0">
                <a:solidFill>
                  <a:prstClr val="black"/>
                </a:solidFill>
                <a:latin typeface="メイリオ" pitchFamily="50" charset="-128"/>
                <a:ea typeface="メイリオ" pitchFamily="50" charset="-128"/>
                <a:cs typeface="メイリオ" pitchFamily="50" charset="-128"/>
              </a:rPr>
              <a:t>補助</a:t>
            </a:r>
            <a:endParaRPr lang="en-US" altLang="ja-JP" sz="1400" dirty="0">
              <a:solidFill>
                <a:prstClr val="black"/>
              </a:solidFill>
              <a:latin typeface="メイリオ" pitchFamily="50" charset="-128"/>
              <a:ea typeface="メイリオ" pitchFamily="50" charset="-128"/>
              <a:cs typeface="メイリオ" pitchFamily="50" charset="-128"/>
            </a:endParaRPr>
          </a:p>
          <a:p>
            <a:pPr eaLnBrk="0" hangingPunct="0">
              <a:defRPr/>
            </a:pPr>
            <a:r>
              <a:rPr lang="ja-JP" altLang="en-US" sz="1400" dirty="0">
                <a:solidFill>
                  <a:prstClr val="black"/>
                </a:solidFill>
                <a:latin typeface="メイリオ" pitchFamily="50" charset="-128"/>
                <a:ea typeface="メイリオ" pitchFamily="50" charset="-128"/>
                <a:cs typeface="メイリオ" pitchFamily="50" charset="-128"/>
              </a:rPr>
              <a:t>対象</a:t>
            </a:r>
          </a:p>
        </p:txBody>
      </p:sp>
      <p:sp>
        <p:nvSpPr>
          <p:cNvPr id="201" name="テキスト ボックス 200"/>
          <p:cNvSpPr txBox="1"/>
          <p:nvPr/>
        </p:nvSpPr>
        <p:spPr>
          <a:xfrm>
            <a:off x="4350184" y="3044468"/>
            <a:ext cx="543565" cy="523052"/>
          </a:xfrm>
          <a:prstGeom prst="rect">
            <a:avLst/>
          </a:prstGeom>
          <a:noFill/>
        </p:spPr>
        <p:txBody>
          <a:bodyPr wrap="none" rtlCol="0">
            <a:spAutoFit/>
          </a:bodyPr>
          <a:lstStyle/>
          <a:p>
            <a:pPr eaLnBrk="0" hangingPunct="0">
              <a:defRPr/>
            </a:pPr>
            <a:r>
              <a:rPr lang="ja-JP" altLang="en-US" sz="1400" dirty="0">
                <a:solidFill>
                  <a:prstClr val="black"/>
                </a:solidFill>
                <a:latin typeface="メイリオ" pitchFamily="50" charset="-128"/>
                <a:ea typeface="メイリオ" pitchFamily="50" charset="-128"/>
                <a:cs typeface="メイリオ" pitchFamily="50" charset="-128"/>
              </a:rPr>
              <a:t>補助</a:t>
            </a:r>
            <a:endParaRPr lang="en-US" altLang="ja-JP" sz="1400" dirty="0">
              <a:solidFill>
                <a:prstClr val="black"/>
              </a:solidFill>
              <a:latin typeface="メイリオ" pitchFamily="50" charset="-128"/>
              <a:ea typeface="メイリオ" pitchFamily="50" charset="-128"/>
              <a:cs typeface="メイリオ" pitchFamily="50" charset="-128"/>
            </a:endParaRPr>
          </a:p>
          <a:p>
            <a:pPr eaLnBrk="0" hangingPunct="0">
              <a:defRPr/>
            </a:pPr>
            <a:r>
              <a:rPr lang="ja-JP" altLang="en-US" sz="1400" dirty="0">
                <a:solidFill>
                  <a:prstClr val="black"/>
                </a:solidFill>
                <a:latin typeface="メイリオ" pitchFamily="50" charset="-128"/>
                <a:ea typeface="メイリオ" pitchFamily="50" charset="-128"/>
                <a:cs typeface="メイリオ" pitchFamily="50" charset="-128"/>
              </a:rPr>
              <a:t>対象</a:t>
            </a:r>
          </a:p>
        </p:txBody>
      </p:sp>
      <p:sp>
        <p:nvSpPr>
          <p:cNvPr id="202" name="テキスト ボックス 201"/>
          <p:cNvSpPr txBox="1"/>
          <p:nvPr/>
        </p:nvSpPr>
        <p:spPr>
          <a:xfrm>
            <a:off x="1452050" y="2357276"/>
            <a:ext cx="2245648" cy="307678"/>
          </a:xfrm>
          <a:prstGeom prst="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eaLnBrk="0" hangingPunct="0">
              <a:defRPr/>
            </a:pPr>
            <a:r>
              <a:rPr kumimoji="0" lang="ja-JP" altLang="en-US" sz="1400" kern="0" dirty="0">
                <a:solidFill>
                  <a:prstClr val="black"/>
                </a:solidFill>
                <a:latin typeface="メイリオ" pitchFamily="50" charset="-128"/>
                <a:ea typeface="メイリオ" pitchFamily="50" charset="-128"/>
                <a:cs typeface="メイリオ" pitchFamily="50" charset="-128"/>
              </a:rPr>
              <a:t>先進対策による</a:t>
            </a:r>
            <a:r>
              <a:rPr kumimoji="0" lang="en-US" altLang="ja-JP" sz="1400" kern="0" dirty="0">
                <a:solidFill>
                  <a:prstClr val="black"/>
                </a:solidFill>
                <a:latin typeface="メイリオ" pitchFamily="50" charset="-128"/>
                <a:ea typeface="メイリオ" pitchFamily="50" charset="-128"/>
                <a:cs typeface="メイリオ" pitchFamily="50" charset="-128"/>
              </a:rPr>
              <a:t>CO2</a:t>
            </a:r>
            <a:r>
              <a:rPr kumimoji="0" lang="ja-JP" altLang="en-US" sz="1400" kern="0" dirty="0">
                <a:solidFill>
                  <a:prstClr val="black"/>
                </a:solidFill>
                <a:latin typeface="メイリオ" pitchFamily="50" charset="-128"/>
                <a:ea typeface="メイリオ" pitchFamily="50" charset="-128"/>
                <a:cs typeface="メイリオ" pitchFamily="50" charset="-128"/>
              </a:rPr>
              <a:t>削減</a:t>
            </a:r>
          </a:p>
        </p:txBody>
      </p:sp>
      <p:sp>
        <p:nvSpPr>
          <p:cNvPr id="203" name="角丸四角形 45"/>
          <p:cNvSpPr/>
          <p:nvPr/>
        </p:nvSpPr>
        <p:spPr>
          <a:xfrm>
            <a:off x="5095382" y="4590584"/>
            <a:ext cx="4426565" cy="878918"/>
          </a:xfrm>
          <a:prstGeom prst="roundRect">
            <a:avLst>
              <a:gd name="adj" fmla="val 10788"/>
            </a:avLst>
          </a:prstGeom>
          <a:solidFill>
            <a:sysClr val="window" lastClr="FFFFFF"/>
          </a:solidFill>
          <a:ln w="25400" cap="flat" cmpd="sng" algn="ctr">
            <a:solidFill>
              <a:sysClr val="windowText" lastClr="000000"/>
            </a:solidFill>
            <a:prstDash val="solid"/>
          </a:ln>
          <a:effectLst/>
        </p:spPr>
        <p:txBody>
          <a:bodyPr anchor="ctr"/>
          <a:lstStyle/>
          <a:p>
            <a:pPr algn="ctr">
              <a:defRPr/>
            </a:pPr>
            <a:endParaRPr kumimoji="0" lang="ja-JP" altLang="en-US" kern="0" dirty="0">
              <a:solidFill>
                <a:prstClr val="white"/>
              </a:solidFill>
              <a:latin typeface="メイリオ" pitchFamily="50" charset="-128"/>
              <a:ea typeface="メイリオ" pitchFamily="50" charset="-128"/>
              <a:cs typeface="メイリオ" pitchFamily="50" charset="-128"/>
            </a:endParaRPr>
          </a:p>
        </p:txBody>
      </p:sp>
      <p:sp>
        <p:nvSpPr>
          <p:cNvPr id="204" name="テキスト ボックス 203"/>
          <p:cNvSpPr txBox="1"/>
          <p:nvPr/>
        </p:nvSpPr>
        <p:spPr>
          <a:xfrm>
            <a:off x="5255383" y="4292827"/>
            <a:ext cx="3197286" cy="646124"/>
          </a:xfrm>
          <a:prstGeom prst="rect">
            <a:avLst/>
          </a:prstGeom>
          <a:solidFill>
            <a:sysClr val="window" lastClr="FFFFFF"/>
          </a:solidFill>
        </p:spPr>
        <p:txBody>
          <a:bodyPr wrap="none" rtlCol="0">
            <a:spAutoFit/>
          </a:bodyPr>
          <a:lstStyle/>
          <a:p>
            <a:pPr eaLnBrk="0" hangingPunct="0">
              <a:defRPr/>
            </a:pPr>
            <a:r>
              <a:rPr kumimoji="0" lang="ja-JP" altLang="en-US" kern="0" dirty="0">
                <a:solidFill>
                  <a:prstClr val="black"/>
                </a:solidFill>
                <a:latin typeface="メイリオ" pitchFamily="50" charset="-128"/>
                <a:ea typeface="メイリオ" pitchFamily="50" charset="-128"/>
                <a:cs typeface="メイリオ" pitchFamily="50" charset="-128"/>
              </a:rPr>
              <a:t>環境省指定機器以外の</a:t>
            </a:r>
            <a:endParaRPr kumimoji="0" lang="en-US" altLang="ja-JP" kern="0" dirty="0">
              <a:solidFill>
                <a:prstClr val="black"/>
              </a:solidFill>
              <a:latin typeface="メイリオ" pitchFamily="50" charset="-128"/>
              <a:ea typeface="メイリオ" pitchFamily="50" charset="-128"/>
              <a:cs typeface="メイリオ" pitchFamily="50" charset="-128"/>
            </a:endParaRPr>
          </a:p>
          <a:p>
            <a:pPr eaLnBrk="0" hangingPunct="0">
              <a:defRPr/>
            </a:pPr>
            <a:r>
              <a:rPr kumimoji="0" lang="en-US" altLang="ja-JP" kern="0" dirty="0">
                <a:solidFill>
                  <a:prstClr val="black"/>
                </a:solidFill>
                <a:latin typeface="メイリオ" pitchFamily="50" charset="-128"/>
                <a:ea typeface="メイリオ" pitchFamily="50" charset="-128"/>
                <a:cs typeface="メイリオ" pitchFamily="50" charset="-128"/>
              </a:rPr>
              <a:t>CO2</a:t>
            </a:r>
            <a:r>
              <a:rPr kumimoji="0" lang="ja-JP" altLang="en-US" kern="0" dirty="0">
                <a:solidFill>
                  <a:prstClr val="black"/>
                </a:solidFill>
                <a:latin typeface="メイリオ" pitchFamily="50" charset="-128"/>
                <a:ea typeface="メイリオ" pitchFamily="50" charset="-128"/>
                <a:cs typeface="メイリオ" pitchFamily="50" charset="-128"/>
              </a:rPr>
              <a:t>排出削減効果がある機器</a:t>
            </a:r>
          </a:p>
        </p:txBody>
      </p:sp>
      <p:sp>
        <p:nvSpPr>
          <p:cNvPr id="205" name="テキスト ボックス 204"/>
          <p:cNvSpPr txBox="1"/>
          <p:nvPr/>
        </p:nvSpPr>
        <p:spPr>
          <a:xfrm>
            <a:off x="5255383" y="4884921"/>
            <a:ext cx="3960071" cy="584588"/>
          </a:xfrm>
          <a:prstGeom prst="rect">
            <a:avLst/>
          </a:prstGeom>
          <a:noFill/>
        </p:spPr>
        <p:txBody>
          <a:bodyPr wrap="none" rtlCol="0">
            <a:spAutoFit/>
          </a:bodyPr>
          <a:lstStyle/>
          <a:p>
            <a:pPr marL="285658" indent="-285658" eaLnBrk="0" hangingPunct="0">
              <a:buFont typeface="Wingdings" panose="05000000000000000000"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機器の新規導入</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eaLnBrk="0" hangingPunct="0">
              <a:buFont typeface="Wingdings" panose="05000000000000000000"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既存機能代替でない別種機器への更新</a:t>
            </a:r>
          </a:p>
        </p:txBody>
      </p:sp>
      <p:sp>
        <p:nvSpPr>
          <p:cNvPr id="206" name="角丸四角形 47"/>
          <p:cNvSpPr/>
          <p:nvPr/>
        </p:nvSpPr>
        <p:spPr>
          <a:xfrm>
            <a:off x="1440565" y="4080230"/>
            <a:ext cx="2664407" cy="1448116"/>
          </a:xfrm>
          <a:prstGeom prst="roundRect">
            <a:avLst>
              <a:gd name="adj" fmla="val 7300"/>
            </a:avLst>
          </a:prstGeom>
          <a:solidFill>
            <a:sysClr val="window" lastClr="FFFFFF"/>
          </a:solidFill>
          <a:ln w="25400" cap="flat" cmpd="sng" algn="ctr">
            <a:solidFill>
              <a:srgbClr val="4BACC6"/>
            </a:solidFill>
            <a:prstDash val="solid"/>
          </a:ln>
          <a:effectLst/>
        </p:spPr>
        <p:txBody>
          <a:bodyPr rtlCol="0" anchor="ctr"/>
          <a:lstStyle/>
          <a:p>
            <a:pPr algn="ctr" eaLnBrk="0" hangingPunct="0">
              <a:defRPr/>
            </a:pPr>
            <a:endParaRPr kumimoji="0" lang="ja-JP" altLang="en-US" sz="3199" kern="0" dirty="0">
              <a:solidFill>
                <a:prstClr val="black"/>
              </a:solidFill>
              <a:latin typeface="メイリオ" pitchFamily="50" charset="-128"/>
              <a:ea typeface="メイリオ" pitchFamily="50" charset="-128"/>
              <a:cs typeface="メイリオ" pitchFamily="50" charset="-128"/>
            </a:endParaRPr>
          </a:p>
        </p:txBody>
      </p:sp>
      <p:sp>
        <p:nvSpPr>
          <p:cNvPr id="207" name="テキスト ボックス 206"/>
          <p:cNvSpPr txBox="1"/>
          <p:nvPr/>
        </p:nvSpPr>
        <p:spPr>
          <a:xfrm>
            <a:off x="1547923" y="3932904"/>
            <a:ext cx="2168489" cy="307678"/>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wrap="none" rtlCol="0">
            <a:spAutoFit/>
          </a:bodyPr>
          <a:lstStyle/>
          <a:p>
            <a:pPr eaLnBrk="0" hangingPunct="0">
              <a:defRPr/>
            </a:pPr>
            <a:r>
              <a:rPr kumimoji="0" lang="ja-JP" altLang="en-US" sz="1400" kern="0" dirty="0">
                <a:solidFill>
                  <a:prstClr val="black"/>
                </a:solidFill>
                <a:latin typeface="メイリオ" pitchFamily="50" charset="-128"/>
                <a:ea typeface="メイリオ" pitchFamily="50" charset="-128"/>
                <a:cs typeface="メイリオ" pitchFamily="50" charset="-128"/>
              </a:rPr>
              <a:t>運用改善による</a:t>
            </a:r>
            <a:r>
              <a:rPr kumimoji="0" lang="en-US" altLang="ja-JP" sz="1400" kern="0" dirty="0">
                <a:solidFill>
                  <a:prstClr val="black"/>
                </a:solidFill>
                <a:latin typeface="メイリオ" pitchFamily="50" charset="-128"/>
                <a:ea typeface="メイリオ" pitchFamily="50" charset="-128"/>
                <a:cs typeface="メイリオ" pitchFamily="50" charset="-128"/>
              </a:rPr>
              <a:t>CO2</a:t>
            </a:r>
            <a:r>
              <a:rPr kumimoji="0" lang="ja-JP" altLang="en-US" sz="1400" kern="0" dirty="0">
                <a:solidFill>
                  <a:prstClr val="black"/>
                </a:solidFill>
                <a:latin typeface="メイリオ" pitchFamily="50" charset="-128"/>
                <a:ea typeface="メイリオ" pitchFamily="50" charset="-128"/>
                <a:cs typeface="メイリオ" pitchFamily="50" charset="-128"/>
              </a:rPr>
              <a:t>削減</a:t>
            </a:r>
          </a:p>
        </p:txBody>
      </p:sp>
      <p:sp>
        <p:nvSpPr>
          <p:cNvPr id="208" name="テキスト ボックス 207"/>
          <p:cNvSpPr txBox="1"/>
          <p:nvPr/>
        </p:nvSpPr>
        <p:spPr>
          <a:xfrm>
            <a:off x="1520920" y="4328915"/>
            <a:ext cx="2665259" cy="1076873"/>
          </a:xfrm>
          <a:prstGeom prst="rect">
            <a:avLst/>
          </a:prstGeom>
          <a:noFill/>
        </p:spPr>
        <p:txBody>
          <a:bodyPr wrap="none" rtlCol="0">
            <a:spAutoFit/>
          </a:bodyPr>
          <a:lstStyle/>
          <a:p>
            <a:pPr marL="285658" indent="-285658" eaLnBrk="0" hangingPunct="0">
              <a:buFont typeface="Wingdings" panose="05000000000000000000"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見える化機器の活用</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eaLnBrk="0" hangingPunct="0">
              <a:buFont typeface="Wingdings" panose="05000000000000000000"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消耗品交換</a:t>
            </a: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eaLnBrk="0" hangingPunct="0">
              <a:buFont typeface="Wingdings" panose="05000000000000000000" pitchFamily="2" charset="2"/>
              <a:buChar char="ü"/>
              <a:defRPr/>
            </a:pPr>
            <a:r>
              <a:rPr lang="ja-JP" altLang="en-US" sz="1600" dirty="0">
                <a:solidFill>
                  <a:prstClr val="black"/>
                </a:solidFill>
                <a:latin typeface="メイリオ" pitchFamily="50" charset="-128"/>
                <a:ea typeface="メイリオ" pitchFamily="50" charset="-128"/>
                <a:cs typeface="メイリオ" pitchFamily="50" charset="-128"/>
              </a:rPr>
              <a:t>従業員の意識向上</a:t>
            </a:r>
            <a:endParaRPr lang="en-US" altLang="ja-JP" sz="1600" dirty="0">
              <a:solidFill>
                <a:prstClr val="black"/>
              </a:solidFill>
              <a:latin typeface="メイリオ" pitchFamily="50" charset="-128"/>
              <a:ea typeface="メイリオ" pitchFamily="50" charset="-128"/>
              <a:cs typeface="メイリオ" pitchFamily="50" charset="-128"/>
            </a:endParaRPr>
          </a:p>
          <a:p>
            <a:pPr eaLnBrk="0" hangingPunct="0">
              <a:defRPr/>
            </a:pPr>
            <a:r>
              <a:rPr lang="en-US" altLang="ja-JP" sz="1600" dirty="0">
                <a:solidFill>
                  <a:prstClr val="black"/>
                </a:solidFill>
                <a:latin typeface="メイリオ" pitchFamily="50" charset="-128"/>
                <a:ea typeface="メイリオ" pitchFamily="50" charset="-128"/>
                <a:cs typeface="メイリオ" pitchFamily="50" charset="-128"/>
              </a:rPr>
              <a:t>                            etc…</a:t>
            </a:r>
          </a:p>
        </p:txBody>
      </p:sp>
      <p:sp>
        <p:nvSpPr>
          <p:cNvPr id="209" name="テキスト ボックス 208"/>
          <p:cNvSpPr txBox="1"/>
          <p:nvPr/>
        </p:nvSpPr>
        <p:spPr>
          <a:xfrm>
            <a:off x="488347" y="6164435"/>
            <a:ext cx="9033600" cy="584588"/>
          </a:xfrm>
          <a:prstGeom prst="rect">
            <a:avLst/>
          </a:prstGeom>
          <a:solidFill>
            <a:sysClr val="window" lastClr="FFFFFF"/>
          </a:solidFill>
          <a:ln w="25400" cap="flat" cmpd="sng" algn="ctr">
            <a:solidFill>
              <a:srgbClr val="9BBB59"/>
            </a:solidFill>
            <a:prstDash val="solid"/>
          </a:ln>
          <a:effectLst/>
        </p:spPr>
        <p:txBody>
          <a:bodyPr wrap="square" rtlCol="0">
            <a:spAutoFit/>
          </a:bodyPr>
          <a:lstStyle/>
          <a:p>
            <a:pPr eaLnBrk="0" hangingPunct="0">
              <a:defRPr/>
            </a:pPr>
            <a:r>
              <a:rPr kumimoji="0" lang="ja-JP" altLang="en-US" sz="1600" b="1" u="sng" kern="0" dirty="0">
                <a:solidFill>
                  <a:prstClr val="black"/>
                </a:solidFill>
                <a:latin typeface="メイリオ" pitchFamily="50" charset="-128"/>
                <a:ea typeface="メイリオ" pitchFamily="50" charset="-128"/>
                <a:cs typeface="メイリオ" pitchFamily="50" charset="-128"/>
              </a:rPr>
              <a:t>先進対策と運用改善により</a:t>
            </a:r>
            <a:endParaRPr kumimoji="0" lang="en-US" altLang="ja-JP" sz="1600" b="1" u="sng" kern="0" dirty="0">
              <a:solidFill>
                <a:prstClr val="black"/>
              </a:solidFill>
              <a:latin typeface="メイリオ" pitchFamily="50" charset="-128"/>
              <a:ea typeface="メイリオ" pitchFamily="50" charset="-128"/>
              <a:cs typeface="メイリオ" pitchFamily="50" charset="-128"/>
            </a:endParaRPr>
          </a:p>
          <a:p>
            <a:pPr eaLnBrk="0" hangingPunct="0">
              <a:defRPr/>
            </a:pPr>
            <a:r>
              <a:rPr kumimoji="0" lang="ja-JP" altLang="en-US" sz="1600" b="1" u="sng" kern="0" dirty="0">
                <a:solidFill>
                  <a:srgbClr val="000000"/>
                </a:solidFill>
                <a:latin typeface="メイリオ" pitchFamily="50" charset="-128"/>
                <a:ea typeface="メイリオ" pitchFamily="50" charset="-128"/>
                <a:cs typeface="メイリオ" pitchFamily="50" charset="-128"/>
              </a:rPr>
              <a:t>既存事業場における削減ポテンシャルを十分に活用し、ＣＯ２排出量大幅削減を実現する。</a:t>
            </a:r>
          </a:p>
        </p:txBody>
      </p:sp>
      <p:sp>
        <p:nvSpPr>
          <p:cNvPr id="210" name="右矢印 51"/>
          <p:cNvSpPr/>
          <p:nvPr/>
        </p:nvSpPr>
        <p:spPr>
          <a:xfrm rot="10800000">
            <a:off x="4630624" y="5212665"/>
            <a:ext cx="392067" cy="575878"/>
          </a:xfrm>
          <a:prstGeom prst="rightArrow">
            <a:avLst>
              <a:gd name="adj1" fmla="val 63840"/>
              <a:gd name="adj2" fmla="val 57286"/>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38100"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algn="ctr" eaLnBrk="0" hangingPunct="0">
              <a:defRPr/>
            </a:pPr>
            <a:endParaRPr kumimoji="0" lang="ja-JP" altLang="en-US" sz="3199" kern="0">
              <a:solidFill>
                <a:prstClr val="black"/>
              </a:solidFill>
              <a:latin typeface="メイリオ" pitchFamily="50" charset="-128"/>
              <a:ea typeface="メイリオ" pitchFamily="50" charset="-128"/>
              <a:cs typeface="メイリオ" pitchFamily="50" charset="-128"/>
            </a:endParaRPr>
          </a:p>
        </p:txBody>
      </p:sp>
      <p:sp>
        <p:nvSpPr>
          <p:cNvPr id="211" name="乗算記号 210"/>
          <p:cNvSpPr/>
          <p:nvPr/>
        </p:nvSpPr>
        <p:spPr>
          <a:xfrm>
            <a:off x="4376551" y="5014323"/>
            <a:ext cx="285300" cy="972548"/>
          </a:xfrm>
          <a:prstGeom prst="mathMultiply">
            <a:avLst/>
          </a:prstGeom>
          <a:solidFill>
            <a:sysClr val="windowText" lastClr="000000"/>
          </a:solidFill>
          <a:ln w="38100" cap="flat" cmpd="sng" algn="ctr">
            <a:noFill/>
            <a:prstDash val="solid"/>
          </a:ln>
          <a:effectLst>
            <a:outerShdw blurRad="40000" dist="20000" dir="5400000" rotWithShape="0">
              <a:srgbClr val="000000">
                <a:alpha val="38000"/>
              </a:srgbClr>
            </a:outerShdw>
          </a:effectLst>
        </p:spPr>
        <p:txBody>
          <a:bodyPr rtlCol="0" anchor="ctr"/>
          <a:lstStyle/>
          <a:p>
            <a:pPr algn="ctr" eaLnBrk="0" hangingPunct="0">
              <a:defRPr/>
            </a:pPr>
            <a:endParaRPr kumimoji="0" lang="ja-JP" altLang="en-US" sz="3199" kern="0">
              <a:solidFill>
                <a:prstClr val="black"/>
              </a:solidFill>
              <a:latin typeface="メイリオ" pitchFamily="50" charset="-128"/>
              <a:ea typeface="メイリオ" pitchFamily="50" charset="-128"/>
              <a:cs typeface="メイリオ" pitchFamily="50" charset="-128"/>
            </a:endParaRPr>
          </a:p>
        </p:txBody>
      </p:sp>
      <p:sp>
        <p:nvSpPr>
          <p:cNvPr id="212" name="テキスト ボックス 211"/>
          <p:cNvSpPr txBox="1"/>
          <p:nvPr/>
        </p:nvSpPr>
        <p:spPr>
          <a:xfrm>
            <a:off x="4372348" y="4682143"/>
            <a:ext cx="723043" cy="523052"/>
          </a:xfrm>
          <a:prstGeom prst="rect">
            <a:avLst/>
          </a:prstGeom>
          <a:noFill/>
        </p:spPr>
        <p:txBody>
          <a:bodyPr wrap="none" rtlCol="0">
            <a:spAutoFit/>
          </a:bodyPr>
          <a:lstStyle/>
          <a:p>
            <a:pPr algn="ctr" eaLnBrk="0" hangingPunct="0">
              <a:defRPr/>
            </a:pPr>
            <a:r>
              <a:rPr lang="ja-JP" altLang="en-US" sz="1400" dirty="0">
                <a:solidFill>
                  <a:prstClr val="black"/>
                </a:solidFill>
                <a:latin typeface="メイリオ" pitchFamily="50" charset="-128"/>
                <a:ea typeface="メイリオ" pitchFamily="50" charset="-128"/>
                <a:cs typeface="メイリオ" pitchFamily="50" charset="-128"/>
              </a:rPr>
              <a:t>補助</a:t>
            </a:r>
            <a:endParaRPr lang="en-US" altLang="ja-JP" sz="1400" dirty="0">
              <a:solidFill>
                <a:prstClr val="black"/>
              </a:solidFill>
              <a:latin typeface="メイリオ" pitchFamily="50" charset="-128"/>
              <a:ea typeface="メイリオ" pitchFamily="50" charset="-128"/>
              <a:cs typeface="メイリオ" pitchFamily="50" charset="-128"/>
            </a:endParaRPr>
          </a:p>
          <a:p>
            <a:pPr algn="ctr" eaLnBrk="0" hangingPunct="0">
              <a:defRPr/>
            </a:pPr>
            <a:r>
              <a:rPr lang="ja-JP" altLang="en-US" sz="1400" dirty="0">
                <a:solidFill>
                  <a:prstClr val="black"/>
                </a:solidFill>
                <a:latin typeface="メイリオ" pitchFamily="50" charset="-128"/>
                <a:ea typeface="メイリオ" pitchFamily="50" charset="-128"/>
                <a:cs typeface="メイリオ" pitchFamily="50" charset="-128"/>
              </a:rPr>
              <a:t>対象外</a:t>
            </a:r>
          </a:p>
        </p:txBody>
      </p:sp>
      <p:sp>
        <p:nvSpPr>
          <p:cNvPr id="213" name="角丸四角形 55"/>
          <p:cNvSpPr/>
          <p:nvPr/>
        </p:nvSpPr>
        <p:spPr>
          <a:xfrm>
            <a:off x="5095382" y="5555195"/>
            <a:ext cx="4426565" cy="465263"/>
          </a:xfrm>
          <a:prstGeom prst="roundRect">
            <a:avLst>
              <a:gd name="adj" fmla="val 21021"/>
            </a:avLst>
          </a:prstGeom>
          <a:solidFill>
            <a:sysClr val="window" lastClr="FFFFFF"/>
          </a:solidFill>
          <a:ln w="25400" cap="flat" cmpd="sng" algn="ctr">
            <a:solidFill>
              <a:sysClr val="windowText" lastClr="000000"/>
            </a:solidFill>
            <a:prstDash val="solid"/>
          </a:ln>
          <a:effectLst/>
        </p:spPr>
        <p:txBody>
          <a:bodyPr anchor="ctr"/>
          <a:lstStyle/>
          <a:p>
            <a:pPr algn="ctr">
              <a:defRPr/>
            </a:pPr>
            <a:endParaRPr kumimoji="0" lang="ja-JP" altLang="en-US" kern="0" dirty="0">
              <a:solidFill>
                <a:prstClr val="white"/>
              </a:solidFill>
              <a:latin typeface="メイリオ" pitchFamily="50" charset="-128"/>
              <a:ea typeface="メイリオ" pitchFamily="50" charset="-128"/>
              <a:cs typeface="メイリオ" pitchFamily="50" charset="-128"/>
            </a:endParaRPr>
          </a:p>
        </p:txBody>
      </p:sp>
      <p:sp>
        <p:nvSpPr>
          <p:cNvPr id="214" name="テキスト ボックス 213"/>
          <p:cNvSpPr txBox="1"/>
          <p:nvPr/>
        </p:nvSpPr>
        <p:spPr>
          <a:xfrm>
            <a:off x="5271410" y="5603219"/>
            <a:ext cx="3197286" cy="369214"/>
          </a:xfrm>
          <a:prstGeom prst="rect">
            <a:avLst/>
          </a:prstGeom>
          <a:solidFill>
            <a:sysClr val="window" lastClr="FFFFFF"/>
          </a:solidFill>
        </p:spPr>
        <p:txBody>
          <a:bodyPr wrap="none" rtlCol="0">
            <a:spAutoFit/>
          </a:bodyPr>
          <a:lstStyle/>
          <a:p>
            <a:pPr eaLnBrk="0" hangingPunct="0">
              <a:defRPr/>
            </a:pPr>
            <a:r>
              <a:rPr kumimoji="0" lang="en-US" altLang="ja-JP" kern="0" dirty="0">
                <a:solidFill>
                  <a:prstClr val="black"/>
                </a:solidFill>
                <a:latin typeface="メイリオ" pitchFamily="50" charset="-128"/>
                <a:ea typeface="メイリオ" pitchFamily="50" charset="-128"/>
                <a:cs typeface="メイリオ" pitchFamily="50" charset="-128"/>
              </a:rPr>
              <a:t>CO2</a:t>
            </a:r>
            <a:r>
              <a:rPr kumimoji="0" lang="ja-JP" altLang="en-US" kern="0" dirty="0">
                <a:solidFill>
                  <a:prstClr val="black"/>
                </a:solidFill>
                <a:latin typeface="メイリオ" pitchFamily="50" charset="-128"/>
                <a:ea typeface="メイリオ" pitchFamily="50" charset="-128"/>
                <a:cs typeface="メイリオ" pitchFamily="50" charset="-128"/>
              </a:rPr>
              <a:t>排出削減効果のない機器</a:t>
            </a:r>
          </a:p>
        </p:txBody>
      </p:sp>
      <p:sp>
        <p:nvSpPr>
          <p:cNvPr id="215" name="正方形/長方形 214"/>
          <p:cNvSpPr/>
          <p:nvPr/>
        </p:nvSpPr>
        <p:spPr>
          <a:xfrm>
            <a:off x="734707" y="4479071"/>
            <a:ext cx="435639" cy="1373695"/>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38100"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a:defRPr/>
            </a:pPr>
            <a:endParaRPr kumimoji="0" lang="ja-JP" altLang="en-US" sz="1400" kern="0" dirty="0">
              <a:solidFill>
                <a:prstClr val="white"/>
              </a:solidFill>
              <a:latin typeface="メイリオ" pitchFamily="50" charset="-128"/>
              <a:ea typeface="メイリオ" pitchFamily="50" charset="-128"/>
              <a:cs typeface="メイリオ" pitchFamily="50" charset="-128"/>
            </a:endParaRPr>
          </a:p>
        </p:txBody>
      </p:sp>
      <p:sp>
        <p:nvSpPr>
          <p:cNvPr id="216" name="正方形/長方形 215"/>
          <p:cNvSpPr/>
          <p:nvPr/>
        </p:nvSpPr>
        <p:spPr>
          <a:xfrm>
            <a:off x="734707" y="2470142"/>
            <a:ext cx="435639" cy="2008927"/>
          </a:xfrm>
          <a:prstGeom prst="rect">
            <a:avLst/>
          </a:prstGeom>
          <a:noFill/>
          <a:ln w="38100" cap="flat" cmpd="sng" algn="ctr">
            <a:solidFill>
              <a:srgbClr val="9BBB59"/>
            </a:solidFill>
            <a:prstDash val="sysDot"/>
          </a:ln>
          <a:effectLst/>
        </p:spPr>
        <p:txBody>
          <a:bodyPr rtlCol="0" anchor="ctr"/>
          <a:lstStyle/>
          <a:p>
            <a:pPr algn="ctr">
              <a:defRPr/>
            </a:pPr>
            <a:endParaRPr kumimoji="0" lang="ja-JP" altLang="en-US" sz="1400" kern="0" dirty="0">
              <a:solidFill>
                <a:prstClr val="white"/>
              </a:solidFill>
              <a:latin typeface="メイリオ" pitchFamily="50" charset="-128"/>
              <a:ea typeface="メイリオ" pitchFamily="50" charset="-128"/>
              <a:cs typeface="メイリオ" pitchFamily="50" charset="-128"/>
            </a:endParaRPr>
          </a:p>
        </p:txBody>
      </p:sp>
      <p:sp>
        <p:nvSpPr>
          <p:cNvPr id="217" name="右矢印 50"/>
          <p:cNvSpPr/>
          <p:nvPr/>
        </p:nvSpPr>
        <p:spPr>
          <a:xfrm rot="5400000">
            <a:off x="328509" y="2816190"/>
            <a:ext cx="1248024" cy="555925"/>
          </a:xfrm>
          <a:prstGeom prst="rightArrow">
            <a:avLst/>
          </a:prstGeom>
          <a:solidFill>
            <a:srgbClr val="F79646"/>
          </a:solidFill>
          <a:ln w="25400" cap="flat" cmpd="sng" algn="ctr">
            <a:solidFill>
              <a:srgbClr val="F79646">
                <a:shade val="50000"/>
              </a:srgbClr>
            </a:solidFill>
            <a:prstDash val="solid"/>
          </a:ln>
          <a:effectLst/>
        </p:spPr>
        <p:txBody>
          <a:bodyPr rtlCol="0" anchor="ctr"/>
          <a:lstStyle/>
          <a:p>
            <a:pPr algn="ctr">
              <a:defRPr/>
            </a:pPr>
            <a:endParaRPr kumimoji="0" lang="ja-JP" altLang="en-US" kern="0" dirty="0">
              <a:ln>
                <a:solidFill>
                  <a:srgbClr val="002060"/>
                </a:solidFill>
              </a:ln>
              <a:solidFill>
                <a:srgbClr val="002060"/>
              </a:solidFill>
              <a:latin typeface="メイリオ" pitchFamily="50" charset="-128"/>
              <a:ea typeface="メイリオ" pitchFamily="50" charset="-128"/>
              <a:cs typeface="メイリオ" pitchFamily="50" charset="-128"/>
            </a:endParaRPr>
          </a:p>
        </p:txBody>
      </p:sp>
      <p:sp>
        <p:nvSpPr>
          <p:cNvPr id="218" name="右矢印 52"/>
          <p:cNvSpPr/>
          <p:nvPr/>
        </p:nvSpPr>
        <p:spPr>
          <a:xfrm rot="5400000">
            <a:off x="602270" y="3823905"/>
            <a:ext cx="700516" cy="555925"/>
          </a:xfrm>
          <a:prstGeom prst="rightArrow">
            <a:avLst/>
          </a:prstGeom>
          <a:solidFill>
            <a:srgbClr val="4BACC6"/>
          </a:solidFill>
          <a:ln w="25400" cap="flat" cmpd="sng" algn="ctr">
            <a:solidFill>
              <a:srgbClr val="4BACC6">
                <a:shade val="50000"/>
              </a:srgbClr>
            </a:solidFill>
            <a:prstDash val="solid"/>
          </a:ln>
          <a:effectLst/>
        </p:spPr>
        <p:txBody>
          <a:bodyPr rtlCol="0" anchor="ctr"/>
          <a:lstStyle/>
          <a:p>
            <a:pPr algn="ctr">
              <a:defRPr/>
            </a:pPr>
            <a:endParaRPr kumimoji="0" lang="ja-JP" altLang="en-US" kern="0" dirty="0">
              <a:ln>
                <a:solidFill>
                  <a:srgbClr val="002060"/>
                </a:solidFill>
              </a:ln>
              <a:solidFill>
                <a:srgbClr val="002060"/>
              </a:solidFill>
              <a:latin typeface="メイリオ" pitchFamily="50" charset="-128"/>
              <a:ea typeface="メイリオ" pitchFamily="50" charset="-128"/>
              <a:cs typeface="メイリオ" pitchFamily="50" charset="-128"/>
            </a:endParaRPr>
          </a:p>
        </p:txBody>
      </p:sp>
      <p:cxnSp>
        <p:nvCxnSpPr>
          <p:cNvPr id="219" name="直線コネクタ 218"/>
          <p:cNvCxnSpPr/>
          <p:nvPr/>
        </p:nvCxnSpPr>
        <p:spPr>
          <a:xfrm>
            <a:off x="621839" y="5876487"/>
            <a:ext cx="727574" cy="0"/>
          </a:xfrm>
          <a:prstGeom prst="line">
            <a:avLst/>
          </a:prstGeom>
          <a:noFill/>
          <a:ln w="63500" cap="flat" cmpd="sng" algn="ctr">
            <a:solidFill>
              <a:srgbClr val="9BBB59"/>
            </a:solidFill>
            <a:prstDash val="solid"/>
          </a:ln>
          <a:effectLst/>
        </p:spPr>
      </p:cxnSp>
      <p:cxnSp>
        <p:nvCxnSpPr>
          <p:cNvPr id="220" name="直線コネクタ 219"/>
          <p:cNvCxnSpPr/>
          <p:nvPr/>
        </p:nvCxnSpPr>
        <p:spPr>
          <a:xfrm flipH="1" flipV="1">
            <a:off x="1064233" y="2943097"/>
            <a:ext cx="362099" cy="181937"/>
          </a:xfrm>
          <a:prstGeom prst="line">
            <a:avLst/>
          </a:prstGeom>
          <a:noFill/>
          <a:ln w="38100" cap="flat" cmpd="sng" algn="ctr">
            <a:solidFill>
              <a:srgbClr val="F79646"/>
            </a:solidFill>
            <a:prstDash val="solid"/>
          </a:ln>
          <a:effectLst/>
        </p:spPr>
      </p:cxnSp>
      <p:cxnSp>
        <p:nvCxnSpPr>
          <p:cNvPr id="221" name="直線コネクタ 220"/>
          <p:cNvCxnSpPr/>
          <p:nvPr/>
        </p:nvCxnSpPr>
        <p:spPr>
          <a:xfrm>
            <a:off x="985617" y="4227190"/>
            <a:ext cx="454942" cy="206331"/>
          </a:xfrm>
          <a:prstGeom prst="line">
            <a:avLst/>
          </a:prstGeom>
          <a:noFill/>
          <a:ln w="38100" cap="flat" cmpd="sng" algn="ctr">
            <a:solidFill>
              <a:srgbClr val="4BACC6"/>
            </a:solidFill>
            <a:prstDash val="solid"/>
          </a:ln>
          <a:effectLst/>
        </p:spPr>
      </p:cxnSp>
      <p:sp>
        <p:nvSpPr>
          <p:cNvPr id="222" name="正方形/長方形 221"/>
          <p:cNvSpPr/>
          <p:nvPr/>
        </p:nvSpPr>
        <p:spPr>
          <a:xfrm>
            <a:off x="569803" y="747174"/>
            <a:ext cx="3535170" cy="369214"/>
          </a:xfrm>
          <a:prstGeom prst="rect">
            <a:avLst/>
          </a:prstGeom>
          <a:solidFill>
            <a:sysClr val="window" lastClr="FFFFFF"/>
          </a:solidFill>
          <a:ln w="25400" cap="flat" cmpd="sng" algn="ctr">
            <a:solidFill>
              <a:srgbClr val="9BBB59"/>
            </a:solidFill>
            <a:prstDash val="solid"/>
          </a:ln>
          <a:effectLst/>
        </p:spPr>
        <p:txBody>
          <a:bodyPr wrap="square">
            <a:spAutoFit/>
          </a:bodyPr>
          <a:lstStyle/>
          <a:p>
            <a:pPr eaLnBrk="0" hangingPunct="0">
              <a:defRPr/>
            </a:pPr>
            <a:r>
              <a:rPr kumimoji="0" lang="en-US" altLang="ja-JP" kern="0" dirty="0">
                <a:solidFill>
                  <a:prstClr val="black"/>
                </a:solidFill>
                <a:latin typeface="メイリオ" pitchFamily="50" charset="-128"/>
                <a:ea typeface="メイリオ" pitchFamily="50" charset="-128"/>
                <a:cs typeface="メイリオ" pitchFamily="50" charset="-128"/>
              </a:rPr>
              <a:t>ASSET</a:t>
            </a:r>
            <a:r>
              <a:rPr kumimoji="0" lang="ja-JP" altLang="en-US" kern="0" dirty="0">
                <a:solidFill>
                  <a:prstClr val="black"/>
                </a:solidFill>
                <a:latin typeface="メイリオ" pitchFamily="50" charset="-128"/>
                <a:ea typeface="メイリオ" pitchFamily="50" charset="-128"/>
                <a:cs typeface="メイリオ" pitchFamily="50" charset="-128"/>
              </a:rPr>
              <a:t>事業による</a:t>
            </a:r>
            <a:r>
              <a:rPr kumimoji="0" lang="en-US" altLang="ja-JP" kern="0" dirty="0">
                <a:solidFill>
                  <a:prstClr val="black"/>
                </a:solidFill>
                <a:latin typeface="メイリオ" pitchFamily="50" charset="-128"/>
                <a:ea typeface="メイリオ" pitchFamily="50" charset="-128"/>
                <a:cs typeface="メイリオ" pitchFamily="50" charset="-128"/>
              </a:rPr>
              <a:t>CO2</a:t>
            </a:r>
            <a:r>
              <a:rPr kumimoji="0" lang="ja-JP" altLang="en-US" kern="0" dirty="0">
                <a:solidFill>
                  <a:prstClr val="black"/>
                </a:solidFill>
                <a:latin typeface="メイリオ" pitchFamily="50" charset="-128"/>
                <a:ea typeface="メイリオ" pitchFamily="50" charset="-128"/>
                <a:cs typeface="メイリオ" pitchFamily="50" charset="-128"/>
              </a:rPr>
              <a:t>排出削減</a:t>
            </a:r>
            <a:endParaRPr kumimoji="0" lang="en-US" altLang="ja-JP" kern="0" dirty="0">
              <a:solidFill>
                <a:prstClr val="black"/>
              </a:solidFill>
              <a:latin typeface="メイリオ" pitchFamily="50" charset="-128"/>
              <a:ea typeface="メイリオ" pitchFamily="50" charset="-128"/>
              <a:cs typeface="メイリオ" pitchFamily="50" charset="-128"/>
            </a:endParaRPr>
          </a:p>
        </p:txBody>
      </p:sp>
      <p:sp>
        <p:nvSpPr>
          <p:cNvPr id="223" name="正方形/長方形 222"/>
          <p:cNvSpPr/>
          <p:nvPr/>
        </p:nvSpPr>
        <p:spPr>
          <a:xfrm>
            <a:off x="380878" y="7621"/>
            <a:ext cx="9141069" cy="620489"/>
          </a:xfrm>
          <a:prstGeom prst="rect">
            <a:avLst/>
          </a:prstGeom>
          <a:noFill/>
          <a:ln w="25400" cap="flat" cmpd="sng" algn="ctr">
            <a:solidFill>
              <a:sysClr val="window" lastClr="FFFFFF"/>
            </a:solidFill>
            <a:prstDash val="solid"/>
          </a:ln>
          <a:effectLst/>
        </p:spPr>
        <p:txBody>
          <a:bodyPr rtlCol="0" anchor="ctr"/>
          <a:lstStyle/>
          <a:p>
            <a:pPr algn="ctr" eaLnBrk="0" hangingPunct="0">
              <a:defRPr/>
            </a:pPr>
            <a:r>
              <a:rPr kumimoji="0" lang="ja-JP" altLang="en-US" sz="3199" b="1" u="sng" kern="0" dirty="0">
                <a:solidFill>
                  <a:prstClr val="black"/>
                </a:solidFill>
                <a:latin typeface="メイリオ" pitchFamily="50" charset="-128"/>
                <a:ea typeface="メイリオ" pitchFamily="50" charset="-128"/>
                <a:cs typeface="メイリオ" pitchFamily="50" charset="-128"/>
              </a:rPr>
              <a:t>事業実施の考え方</a:t>
            </a:r>
            <a:endParaRPr kumimoji="0" lang="ja-JP" altLang="en-US" sz="3199" u="sng" kern="0" dirty="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614599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ー"/>
          <p:cNvSpPr>
            <a:spLocks noGrp="1"/>
          </p:cNvSpPr>
          <p:nvPr>
            <p:ph type="sldNum" sz="quarter" idx="12"/>
          </p:nvPr>
        </p:nvSpPr>
        <p:spPr>
          <a:xfrm>
            <a:off x="9266343"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4</a:t>
            </a:r>
            <a:endParaRPr lang="ja-JP" altLang="en-US" sz="1799" b="1" dirty="0">
              <a:latin typeface="メイリオ" pitchFamily="50" charset="-128"/>
              <a:ea typeface="メイリオ" pitchFamily="50" charset="-128"/>
              <a:cs typeface="メイリオ" pitchFamily="50" charset="-128"/>
            </a:endParaRPr>
          </a:p>
        </p:txBody>
      </p:sp>
      <p:sp>
        <p:nvSpPr>
          <p:cNvPr id="3" name="四角形吹き出し 25"/>
          <p:cNvSpPr/>
          <p:nvPr/>
        </p:nvSpPr>
        <p:spPr>
          <a:xfrm>
            <a:off x="6606636" y="3069077"/>
            <a:ext cx="3230079" cy="1100355"/>
          </a:xfrm>
          <a:prstGeom prst="wedgeRectCallout">
            <a:avLst>
              <a:gd name="adj1" fmla="val -67650"/>
              <a:gd name="adj2" fmla="val 16382"/>
            </a:avLst>
          </a:prstGeom>
          <a:solidFill>
            <a:sysClr val="window" lastClr="FFFFFF"/>
          </a:solidFill>
          <a:ln w="25400" cap="flat" cmpd="sng" algn="ctr">
            <a:solidFill>
              <a:srgbClr val="9BBB59"/>
            </a:solidFill>
            <a:prstDash val="solid"/>
          </a:ln>
          <a:effectLst/>
        </p:spPr>
        <p:txBody>
          <a:bodyPr rtlCol="0" anchor="ctr"/>
          <a:lstStyle/>
          <a:p>
            <a:pPr algn="ctr" eaLnBrk="0" hangingPunct="0">
              <a:defRPr/>
            </a:pPr>
            <a:endParaRPr kumimoji="0" lang="ja-JP" altLang="en-US" sz="3199" kern="0">
              <a:solidFill>
                <a:prstClr val="black"/>
              </a:solidFill>
              <a:latin typeface="メイリオ" pitchFamily="50" charset="-128"/>
              <a:ea typeface="メイリオ" pitchFamily="50" charset="-128"/>
              <a:cs typeface="メイリオ" pitchFamily="50" charset="-128"/>
            </a:endParaRPr>
          </a:p>
        </p:txBody>
      </p:sp>
      <p:sp>
        <p:nvSpPr>
          <p:cNvPr id="4" name="角丸四角形 60"/>
          <p:cNvSpPr/>
          <p:nvPr/>
        </p:nvSpPr>
        <p:spPr>
          <a:xfrm>
            <a:off x="65530" y="785679"/>
            <a:ext cx="5566554" cy="2427366"/>
          </a:xfrm>
          <a:prstGeom prst="roundRect">
            <a:avLst>
              <a:gd name="adj" fmla="val 5491"/>
            </a:avLst>
          </a:prstGeom>
          <a:solidFill>
            <a:sysClr val="window" lastClr="FFFFFF"/>
          </a:solidFill>
          <a:ln w="25400" cap="flat" cmpd="sng" algn="ctr">
            <a:solidFill>
              <a:srgbClr val="4F81BD"/>
            </a:solidFill>
            <a:prstDash val="solid"/>
          </a:ln>
          <a:effectLst/>
        </p:spPr>
        <p:txBody>
          <a:bodyPr anchor="ctr"/>
          <a:lstStyle/>
          <a:p>
            <a:pPr algn="ctr">
              <a:defRPr/>
            </a:pPr>
            <a:endParaRPr kumimoji="0" lang="ja-JP" altLang="en-US" sz="1999" kern="0" dirty="0">
              <a:solidFill>
                <a:prstClr val="white"/>
              </a:solidFill>
              <a:latin typeface="メイリオ" pitchFamily="50" charset="-128"/>
              <a:ea typeface="メイリオ" pitchFamily="50" charset="-128"/>
              <a:cs typeface="メイリオ" pitchFamily="50" charset="-128"/>
            </a:endParaRPr>
          </a:p>
        </p:txBody>
      </p:sp>
      <p:sp>
        <p:nvSpPr>
          <p:cNvPr id="5" name="角丸四角形 48"/>
          <p:cNvSpPr/>
          <p:nvPr/>
        </p:nvSpPr>
        <p:spPr>
          <a:xfrm>
            <a:off x="5665646" y="786037"/>
            <a:ext cx="4182390" cy="1445261"/>
          </a:xfrm>
          <a:prstGeom prst="roundRect">
            <a:avLst>
              <a:gd name="adj" fmla="val 8575"/>
            </a:avLst>
          </a:prstGeom>
          <a:solidFill>
            <a:sysClr val="window" lastClr="FFFFFF"/>
          </a:solidFill>
          <a:ln w="25400" cap="flat" cmpd="sng" algn="ctr">
            <a:solidFill>
              <a:srgbClr val="FFC000"/>
            </a:solidFill>
            <a:prstDash val="solid"/>
          </a:ln>
          <a:effectLst/>
        </p:spPr>
        <p:txBody>
          <a:bodyPr anchor="ctr"/>
          <a:lstStyle/>
          <a:p>
            <a:pPr algn="ctr">
              <a:defRPr/>
            </a:pPr>
            <a:endParaRPr kumimoji="0" lang="ja-JP" altLang="en-US" kern="0">
              <a:solidFill>
                <a:srgbClr val="FFCCFF"/>
              </a:solidFill>
              <a:latin typeface="メイリオ" pitchFamily="50" charset="-128"/>
              <a:ea typeface="メイリオ" pitchFamily="50" charset="-128"/>
              <a:cs typeface="メイリオ" pitchFamily="50" charset="-128"/>
            </a:endParaRPr>
          </a:p>
        </p:txBody>
      </p:sp>
      <p:sp>
        <p:nvSpPr>
          <p:cNvPr id="6" name="正方形/長方形 5"/>
          <p:cNvSpPr/>
          <p:nvPr/>
        </p:nvSpPr>
        <p:spPr>
          <a:xfrm>
            <a:off x="5815238" y="550173"/>
            <a:ext cx="1875230" cy="401508"/>
          </a:xfrm>
          <a:prstGeom prst="rect">
            <a:avLst/>
          </a:prstGeom>
          <a:solidFill>
            <a:sysClr val="window" lastClr="FFFFFF"/>
          </a:solidFill>
          <a:ln w="25400" cap="flat" cmpd="sng" algn="ctr">
            <a:solidFill>
              <a:srgbClr val="FFC000"/>
            </a:solidFill>
            <a:prstDash val="solid"/>
          </a:ln>
          <a:effectLst/>
        </p:spPr>
        <p:txBody>
          <a:bodyPr anchor="ctr"/>
          <a:lstStyle/>
          <a:p>
            <a:pPr algn="ctr">
              <a:defRPr/>
            </a:pPr>
            <a:endParaRPr kumimoji="0" lang="ja-JP" altLang="en-US" kern="0">
              <a:solidFill>
                <a:prstClr val="black"/>
              </a:solidFill>
              <a:latin typeface="メイリオ" pitchFamily="50" charset="-128"/>
              <a:ea typeface="メイリオ" pitchFamily="50" charset="-128"/>
              <a:cs typeface="メイリオ" pitchFamily="50" charset="-128"/>
            </a:endParaRPr>
          </a:p>
        </p:txBody>
      </p:sp>
      <p:sp>
        <p:nvSpPr>
          <p:cNvPr id="7" name="テキスト ボックス 44"/>
          <p:cNvSpPr txBox="1">
            <a:spLocks noChangeArrowheads="1"/>
          </p:cNvSpPr>
          <p:nvPr/>
        </p:nvSpPr>
        <p:spPr bwMode="auto">
          <a:xfrm>
            <a:off x="6026129" y="581532"/>
            <a:ext cx="1606673" cy="399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a:spcBef>
                <a:spcPct val="0"/>
              </a:spcBef>
              <a:buFont typeface="Arial" charset="0"/>
              <a:buNone/>
              <a:defRPr/>
            </a:pPr>
            <a:r>
              <a:rPr lang="ja-JP" altLang="en-US" sz="1999" dirty="0">
                <a:solidFill>
                  <a:srgbClr val="000000"/>
                </a:solidFill>
                <a:latin typeface="メイリオ" pitchFamily="50" charset="-128"/>
                <a:ea typeface="メイリオ" pitchFamily="50" charset="-128"/>
                <a:cs typeface="メイリオ" pitchFamily="50" charset="-128"/>
              </a:rPr>
              <a:t>運用改善</a:t>
            </a:r>
          </a:p>
        </p:txBody>
      </p:sp>
      <p:sp>
        <p:nvSpPr>
          <p:cNvPr id="8" name="正方形/長方形 7"/>
          <p:cNvSpPr/>
          <p:nvPr/>
        </p:nvSpPr>
        <p:spPr>
          <a:xfrm>
            <a:off x="205277" y="549603"/>
            <a:ext cx="1793020" cy="417378"/>
          </a:xfrm>
          <a:prstGeom prst="rect">
            <a:avLst/>
          </a:prstGeom>
          <a:solidFill>
            <a:sysClr val="window" lastClr="FFFFFF"/>
          </a:solidFill>
          <a:ln w="25400" cap="flat" cmpd="sng" algn="ctr">
            <a:solidFill>
              <a:srgbClr val="4F81BD"/>
            </a:solidFill>
            <a:prstDash val="solid"/>
          </a:ln>
          <a:effectLst/>
        </p:spPr>
        <p:txBody>
          <a:bodyPr anchor="ctr"/>
          <a:lstStyle/>
          <a:p>
            <a:pPr algn="ctr">
              <a:defRPr/>
            </a:pPr>
            <a:endParaRPr kumimoji="0" lang="ja-JP" altLang="en-US" sz="1999" kern="0">
              <a:solidFill>
                <a:prstClr val="black"/>
              </a:solidFill>
              <a:latin typeface="メイリオ" pitchFamily="50" charset="-128"/>
              <a:ea typeface="メイリオ" pitchFamily="50" charset="-128"/>
              <a:cs typeface="メイリオ" pitchFamily="50" charset="-128"/>
            </a:endParaRPr>
          </a:p>
        </p:txBody>
      </p:sp>
      <p:sp>
        <p:nvSpPr>
          <p:cNvPr id="9" name="下矢印 12"/>
          <p:cNvSpPr/>
          <p:nvPr/>
        </p:nvSpPr>
        <p:spPr>
          <a:xfrm>
            <a:off x="286704" y="622859"/>
            <a:ext cx="365762" cy="326355"/>
          </a:xfrm>
          <a:prstGeom prst="downArrow">
            <a:avLst>
              <a:gd name="adj1" fmla="val 50000"/>
              <a:gd name="adj2" fmla="val 64870"/>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a:defRPr/>
            </a:pPr>
            <a:endParaRPr kumimoji="0" lang="ja-JP" altLang="en-US" sz="1999" kern="0">
              <a:solidFill>
                <a:prstClr val="white"/>
              </a:solidFill>
              <a:latin typeface="メイリオ" pitchFamily="50" charset="-128"/>
              <a:ea typeface="メイリオ" pitchFamily="50" charset="-128"/>
              <a:cs typeface="メイリオ" pitchFamily="50" charset="-128"/>
            </a:endParaRPr>
          </a:p>
        </p:txBody>
      </p:sp>
      <p:sp>
        <p:nvSpPr>
          <p:cNvPr id="10" name="角丸四角形 15"/>
          <p:cNvSpPr/>
          <p:nvPr/>
        </p:nvSpPr>
        <p:spPr>
          <a:xfrm>
            <a:off x="97460" y="1123274"/>
            <a:ext cx="3644921" cy="1531837"/>
          </a:xfrm>
          <a:prstGeom prst="roundRect">
            <a:avLst>
              <a:gd name="adj" fmla="val 7331"/>
            </a:avLst>
          </a:prstGeom>
          <a:noFill/>
          <a:ln w="25400" cap="flat" cmpd="sng" algn="ctr">
            <a:solidFill>
              <a:srgbClr val="FF0000"/>
            </a:solidFill>
            <a:prstDash val="solid"/>
          </a:ln>
          <a:effectLst/>
        </p:spPr>
        <p:txBody>
          <a:bodyPr anchor="ctr"/>
          <a:lstStyle/>
          <a:p>
            <a:pPr algn="ctr">
              <a:defRPr/>
            </a:pPr>
            <a:endParaRPr kumimoji="0" lang="ja-JP" altLang="en-US" sz="1999" kern="0">
              <a:solidFill>
                <a:prstClr val="white"/>
              </a:solidFill>
              <a:latin typeface="メイリオ" pitchFamily="50" charset="-128"/>
              <a:ea typeface="メイリオ" pitchFamily="50" charset="-128"/>
              <a:cs typeface="メイリオ" pitchFamily="50" charset="-128"/>
            </a:endParaRPr>
          </a:p>
        </p:txBody>
      </p:sp>
      <p:sp>
        <p:nvSpPr>
          <p:cNvPr id="11" name="テキスト ボックス 58"/>
          <p:cNvSpPr txBox="1">
            <a:spLocks noChangeArrowheads="1"/>
          </p:cNvSpPr>
          <p:nvPr/>
        </p:nvSpPr>
        <p:spPr bwMode="auto">
          <a:xfrm>
            <a:off x="205277" y="549603"/>
            <a:ext cx="1794760" cy="399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a:spcBef>
                <a:spcPct val="0"/>
              </a:spcBef>
              <a:buFont typeface="Arial" charset="0"/>
              <a:buNone/>
              <a:defRPr/>
            </a:pPr>
            <a:r>
              <a:rPr lang="ja-JP" altLang="en-US" sz="1999" dirty="0">
                <a:solidFill>
                  <a:srgbClr val="000000"/>
                </a:solidFill>
                <a:latin typeface="メイリオ" pitchFamily="50" charset="-128"/>
                <a:ea typeface="メイリオ" pitchFamily="50" charset="-128"/>
                <a:cs typeface="メイリオ" pitchFamily="50" charset="-128"/>
              </a:rPr>
              <a:t>先進対策</a:t>
            </a:r>
          </a:p>
        </p:txBody>
      </p:sp>
      <p:sp>
        <p:nvSpPr>
          <p:cNvPr id="12" name="テキスト ボックス 11"/>
          <p:cNvSpPr txBox="1"/>
          <p:nvPr/>
        </p:nvSpPr>
        <p:spPr>
          <a:xfrm>
            <a:off x="158706" y="988106"/>
            <a:ext cx="2979785" cy="338445"/>
          </a:xfrm>
          <a:prstGeom prst="rect">
            <a:avLst/>
          </a:prstGeom>
          <a:solidFill>
            <a:sysClr val="window" lastClr="FFFFFF"/>
          </a:solidFill>
        </p:spPr>
        <p:txBody>
          <a:bodyPr wrap="square">
            <a:spAutoFit/>
          </a:bodyPr>
          <a:lstStyle/>
          <a:p>
            <a:pPr>
              <a:defRPr/>
            </a:pPr>
            <a:r>
              <a:rPr kumimoji="0" lang="zh-TW" altLang="en-US" sz="1600" b="1" kern="0" dirty="0">
                <a:solidFill>
                  <a:srgbClr val="FF0000"/>
                </a:solidFill>
                <a:latin typeface="メイリオ" pitchFamily="50" charset="-128"/>
                <a:ea typeface="メイリオ" pitchFamily="50" charset="-128"/>
                <a:cs typeface="メイリオ" pitchFamily="50" charset="-128"/>
              </a:rPr>
              <a:t>環境省指定先進的高効率機器</a:t>
            </a:r>
            <a:endParaRPr kumimoji="0" lang="ja-JP" altLang="en-US" sz="1600" b="1" kern="0" dirty="0">
              <a:solidFill>
                <a:srgbClr val="FF0000"/>
              </a:solidFill>
              <a:latin typeface="メイリオ" pitchFamily="50" charset="-128"/>
              <a:ea typeface="メイリオ" pitchFamily="50" charset="-128"/>
              <a:cs typeface="メイリオ" pitchFamily="50" charset="-128"/>
            </a:endParaRPr>
          </a:p>
        </p:txBody>
      </p:sp>
      <p:pic>
        <p:nvPicPr>
          <p:cNvPr id="13" name="Picture 2" descr="http://msp.c.yimg.jp/image?q=tbn:ANd9GcSya-_BtrExJOHsZOaHLbTEQaYlJ87mzOYlneXNmWtC9Y2ukp88ImWGwe6t:http://www.hbs.co.jp/lineup/conditioner/img/0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1945" y="1361181"/>
            <a:ext cx="1252138" cy="69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descr="http://msp.c.yimg.jp/image?q=tbn:ANd9GcShTKkXKa8GQAqdCMt5gBhHfVLmF0u31vqNZCCh25r5NdWaUNOq7QOgyQ:http://www.kansai.jsme.or.jp/mecha2012/company/datas/ha/ha_06/images/img_02.jpg"/>
          <p:cNvPicPr>
            <a:picLocks noChangeAspect="1" noChangeArrowheads="1"/>
          </p:cNvPicPr>
          <p:nvPr/>
        </p:nvPicPr>
        <p:blipFill rotWithShape="1">
          <a:blip r:embed="rId4">
            <a:extLst>
              <a:ext uri="{28A0092B-C50C-407E-A947-70E740481C1C}">
                <a14:useLocalDpi xmlns:a14="http://schemas.microsoft.com/office/drawing/2010/main" val="0"/>
              </a:ext>
            </a:extLst>
          </a:blip>
          <a:srcRect l="8757" t="5196" r="4094" b="5425"/>
          <a:stretch/>
        </p:blipFill>
        <p:spPr bwMode="auto">
          <a:xfrm>
            <a:off x="2697571" y="1845338"/>
            <a:ext cx="598195" cy="72684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15" name="右矢印 20"/>
          <p:cNvSpPr/>
          <p:nvPr/>
        </p:nvSpPr>
        <p:spPr>
          <a:xfrm>
            <a:off x="3700624" y="1930503"/>
            <a:ext cx="812994" cy="642149"/>
          </a:xfrm>
          <a:prstGeom prst="rightArrow">
            <a:avLst/>
          </a:prstGeom>
          <a:solidFill>
            <a:srgbClr val="4BACC6"/>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anchor="ctr"/>
          <a:lstStyle/>
          <a:p>
            <a:pPr algn="ctr">
              <a:defRPr/>
            </a:pPr>
            <a:endParaRPr kumimoji="0" lang="ja-JP" altLang="en-US" sz="1200" b="1" kern="0" dirty="0">
              <a:solidFill>
                <a:prstClr val="white"/>
              </a:solidFill>
              <a:latin typeface="メイリオ" pitchFamily="50" charset="-128"/>
              <a:ea typeface="メイリオ" pitchFamily="50" charset="-128"/>
              <a:cs typeface="メイリオ" pitchFamily="50" charset="-128"/>
            </a:endParaRPr>
          </a:p>
        </p:txBody>
      </p:sp>
      <p:pic>
        <p:nvPicPr>
          <p:cNvPr id="16" name="図 35" descr="MC900437930.WMF"/>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83809" y="1492772"/>
            <a:ext cx="748480" cy="794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円/楕円 21"/>
          <p:cNvSpPr/>
          <p:nvPr/>
        </p:nvSpPr>
        <p:spPr>
          <a:xfrm>
            <a:off x="3714109" y="831692"/>
            <a:ext cx="1741441" cy="591402"/>
          </a:xfrm>
          <a:prstGeom prst="ellipse">
            <a:avLst/>
          </a:prstGeom>
          <a:solidFill>
            <a:srgbClr val="F79646"/>
          </a:solidFill>
          <a:ln w="25400" cap="flat" cmpd="sng" algn="ctr">
            <a:solidFill>
              <a:srgbClr val="F79646"/>
            </a:solidFill>
            <a:prstDash val="solid"/>
          </a:ln>
          <a:effectLst/>
        </p:spPr>
        <p:txBody>
          <a:bodyPr anchor="ctr"/>
          <a:lstStyle/>
          <a:p>
            <a:pPr algn="ctr">
              <a:defRPr/>
            </a:pPr>
            <a:r>
              <a:rPr kumimoji="0" lang="ja-JP" altLang="en-US" sz="1600" b="1" kern="0" dirty="0">
                <a:solidFill>
                  <a:prstClr val="white"/>
                </a:solidFill>
                <a:latin typeface="メイリオ" pitchFamily="50" charset="-128"/>
                <a:ea typeface="メイリオ" pitchFamily="50" charset="-128"/>
                <a:cs typeface="メイリオ" pitchFamily="50" charset="-128"/>
              </a:rPr>
              <a:t>既存事業場</a:t>
            </a:r>
            <a:r>
              <a:rPr kumimoji="0" lang="en-US" altLang="ja-JP" sz="1600" b="1" kern="0" dirty="0">
                <a:solidFill>
                  <a:prstClr val="white"/>
                </a:solidFill>
                <a:latin typeface="メイリオ" pitchFamily="50" charset="-128"/>
                <a:ea typeface="メイリオ" pitchFamily="50" charset="-128"/>
                <a:cs typeface="メイリオ" pitchFamily="50" charset="-128"/>
              </a:rPr>
              <a:t>/</a:t>
            </a:r>
            <a:r>
              <a:rPr kumimoji="0" lang="ja-JP" altLang="en-US" sz="1600" b="1" kern="0" dirty="0">
                <a:solidFill>
                  <a:prstClr val="white"/>
                </a:solidFill>
                <a:latin typeface="メイリオ" pitchFamily="50" charset="-128"/>
                <a:ea typeface="メイリオ" pitchFamily="50" charset="-128"/>
                <a:cs typeface="メイリオ" pitchFamily="50" charset="-128"/>
              </a:rPr>
              <a:t>工場</a:t>
            </a:r>
            <a:endParaRPr kumimoji="0" lang="ja-JP" altLang="en-US" sz="2399" b="1" kern="0" dirty="0">
              <a:solidFill>
                <a:prstClr val="white"/>
              </a:solidFill>
              <a:latin typeface="メイリオ" pitchFamily="50" charset="-128"/>
              <a:ea typeface="メイリオ" pitchFamily="50" charset="-128"/>
              <a:cs typeface="メイリオ" pitchFamily="50" charset="-128"/>
            </a:endParaRPr>
          </a:p>
        </p:txBody>
      </p:sp>
      <p:sp>
        <p:nvSpPr>
          <p:cNvPr id="18" name="テキスト ボックス 1037"/>
          <p:cNvSpPr txBox="1">
            <a:spLocks noChangeArrowheads="1"/>
          </p:cNvSpPr>
          <p:nvPr/>
        </p:nvSpPr>
        <p:spPr bwMode="auto">
          <a:xfrm>
            <a:off x="6708689" y="3069076"/>
            <a:ext cx="3095248" cy="110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spcBef>
                <a:spcPct val="0"/>
              </a:spcBef>
              <a:buFont typeface="Arial" charset="0"/>
              <a:buNone/>
              <a:defRPr/>
            </a:pPr>
            <a:r>
              <a:rPr lang="ja-JP" altLang="en-US" sz="1799" b="1" dirty="0">
                <a:solidFill>
                  <a:srgbClr val="FF0000"/>
                </a:solidFill>
                <a:latin typeface="メイリオ" pitchFamily="50" charset="-128"/>
                <a:ea typeface="メイリオ" pitchFamily="50" charset="-128"/>
                <a:cs typeface="メイリオ" pitchFamily="50" charset="-128"/>
              </a:rPr>
              <a:t>大幅排出削減を実現！</a:t>
            </a:r>
            <a:endParaRPr lang="en-US" altLang="ja-JP" sz="1799" b="1" dirty="0">
              <a:solidFill>
                <a:srgbClr val="FF0000"/>
              </a:solidFill>
              <a:latin typeface="メイリオ" pitchFamily="50" charset="-128"/>
              <a:ea typeface="メイリオ" pitchFamily="50" charset="-128"/>
              <a:cs typeface="メイリオ" pitchFamily="50" charset="-128"/>
            </a:endParaRPr>
          </a:p>
          <a:p>
            <a:pPr>
              <a:spcBef>
                <a:spcPct val="0"/>
              </a:spcBef>
              <a:buFont typeface="Arial" charset="0"/>
              <a:buNone/>
              <a:defRPr/>
            </a:pPr>
            <a:r>
              <a:rPr lang="en-US" altLang="ja-JP" sz="1600" b="1" dirty="0">
                <a:solidFill>
                  <a:srgbClr val="000000"/>
                </a:solidFill>
                <a:latin typeface="メイリオ" pitchFamily="50" charset="-128"/>
                <a:ea typeface="メイリオ" pitchFamily="50" charset="-128"/>
                <a:cs typeface="メイリオ" pitchFamily="50" charset="-128"/>
              </a:rPr>
              <a:t>1</a:t>
            </a:r>
            <a:r>
              <a:rPr lang="ja-JP" altLang="en-US" sz="1600" b="1" dirty="0">
                <a:solidFill>
                  <a:srgbClr val="000000"/>
                </a:solidFill>
                <a:latin typeface="メイリオ" pitchFamily="50" charset="-128"/>
                <a:ea typeface="メイリオ" pitchFamily="50" charset="-128"/>
                <a:cs typeface="メイリオ" pitchFamily="50" charset="-128"/>
              </a:rPr>
              <a:t>トンの削減に必要な補助金の小さい額から採用することで、費用効率的な削減対策を選出</a:t>
            </a:r>
          </a:p>
        </p:txBody>
      </p:sp>
      <p:pic>
        <p:nvPicPr>
          <p:cNvPr id="19" name="図 49" descr="新しいイメージ.BMP"/>
          <p:cNvPicPr>
            <a:picLocks noChangeAspect="1"/>
          </p:cNvPicPr>
          <p:nvPr/>
        </p:nvPicPr>
        <p:blipFill>
          <a:blip r:embed="rId6" cstate="print">
            <a:extLst>
              <a:ext uri="{28A0092B-C50C-407E-A947-70E740481C1C}">
                <a14:useLocalDpi xmlns:a14="http://schemas.microsoft.com/office/drawing/2010/main" val="0"/>
              </a:ext>
            </a:extLst>
          </a:blip>
          <a:srcRect t="7510" b="11888"/>
          <a:stretch>
            <a:fillRect/>
          </a:stretch>
        </p:blipFill>
        <p:spPr bwMode="auto">
          <a:xfrm>
            <a:off x="7398899" y="1312713"/>
            <a:ext cx="743234" cy="532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テキスト ボックス 1044"/>
          <p:cNvSpPr txBox="1">
            <a:spLocks noChangeArrowheads="1"/>
          </p:cNvSpPr>
          <p:nvPr/>
        </p:nvSpPr>
        <p:spPr bwMode="auto">
          <a:xfrm>
            <a:off x="5559438" y="1862832"/>
            <a:ext cx="1767477" cy="307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a:spcBef>
                <a:spcPct val="0"/>
              </a:spcBef>
              <a:buFont typeface="Arial" charset="0"/>
              <a:buNone/>
              <a:defRPr/>
            </a:pPr>
            <a:r>
              <a:rPr lang="ja-JP" altLang="en-US" sz="1400" dirty="0">
                <a:solidFill>
                  <a:srgbClr val="000000"/>
                </a:solidFill>
                <a:latin typeface="メイリオ" pitchFamily="50" charset="-128"/>
                <a:ea typeface="メイリオ" pitchFamily="50" charset="-128"/>
                <a:cs typeface="メイリオ" pitchFamily="50" charset="-128"/>
              </a:rPr>
              <a:t>見える化機器活用</a:t>
            </a:r>
          </a:p>
        </p:txBody>
      </p:sp>
      <p:sp>
        <p:nvSpPr>
          <p:cNvPr id="21" name="テキスト ボックス 69"/>
          <p:cNvSpPr txBox="1">
            <a:spLocks noChangeArrowheads="1"/>
          </p:cNvSpPr>
          <p:nvPr/>
        </p:nvSpPr>
        <p:spPr bwMode="auto">
          <a:xfrm>
            <a:off x="7228207" y="1865335"/>
            <a:ext cx="1826346" cy="307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spcBef>
                <a:spcPct val="0"/>
              </a:spcBef>
              <a:buFont typeface="Arial" charset="0"/>
              <a:buNone/>
              <a:defRPr/>
            </a:pPr>
            <a:r>
              <a:rPr lang="ja-JP" altLang="en-US" sz="1400" dirty="0">
                <a:solidFill>
                  <a:srgbClr val="000000"/>
                </a:solidFill>
                <a:latin typeface="メイリオ" pitchFamily="50" charset="-128"/>
                <a:ea typeface="メイリオ" pitchFamily="50" charset="-128"/>
                <a:cs typeface="メイリオ" pitchFamily="50" charset="-128"/>
              </a:rPr>
              <a:t>環境意識向上</a:t>
            </a:r>
          </a:p>
        </p:txBody>
      </p:sp>
      <p:pic>
        <p:nvPicPr>
          <p:cNvPr id="22" name="Picture 10" descr="http://msp.c.yimg.jp/image?q=tbn:ANd9GcQ5xQ8wEhIBYCHo7qYbmCYD-uX7gchXgerG51ldnqSXDfUjJVHSagZhGz8:http://www.city.osaka.lg.jp/kankyo/cmsfiles/contents/0000128/128667/ck5.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03177" y="1239622"/>
            <a:ext cx="686511" cy="557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円/楕円 1046"/>
          <p:cNvSpPr/>
          <p:nvPr/>
        </p:nvSpPr>
        <p:spPr>
          <a:xfrm>
            <a:off x="5863317" y="989131"/>
            <a:ext cx="815734" cy="305605"/>
          </a:xfrm>
          <a:prstGeom prst="ellipse">
            <a:avLst/>
          </a:prstGeom>
          <a:solidFill>
            <a:srgbClr val="FFC000"/>
          </a:solidFill>
          <a:ln w="25400" cap="flat" cmpd="sng" algn="ctr">
            <a:solidFill>
              <a:srgbClr val="FFC000"/>
            </a:solidFill>
            <a:prstDash val="solid"/>
          </a:ln>
          <a:effectLst/>
        </p:spPr>
        <p:txBody>
          <a:bodyPr anchor="ctr"/>
          <a:lstStyle/>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例</a:t>
            </a:r>
            <a:r>
              <a:rPr kumimoji="0" lang="en-US" altLang="ja-JP" sz="1600" kern="0" dirty="0">
                <a:solidFill>
                  <a:prstClr val="black"/>
                </a:solidFill>
                <a:latin typeface="メイリオ" pitchFamily="50" charset="-128"/>
                <a:ea typeface="メイリオ" pitchFamily="50" charset="-128"/>
                <a:cs typeface="メイリオ" pitchFamily="50" charset="-128"/>
              </a:rPr>
              <a:t>1</a:t>
            </a:r>
            <a:endParaRPr kumimoji="0" lang="ja-JP" altLang="en-US" sz="1600" kern="0" dirty="0">
              <a:solidFill>
                <a:prstClr val="black"/>
              </a:solidFill>
              <a:latin typeface="メイリオ" pitchFamily="50" charset="-128"/>
              <a:ea typeface="メイリオ" pitchFamily="50" charset="-128"/>
              <a:cs typeface="メイリオ" pitchFamily="50" charset="-128"/>
            </a:endParaRPr>
          </a:p>
        </p:txBody>
      </p:sp>
      <p:sp>
        <p:nvSpPr>
          <p:cNvPr id="24" name="円/楕円 73"/>
          <p:cNvSpPr/>
          <p:nvPr/>
        </p:nvSpPr>
        <p:spPr>
          <a:xfrm>
            <a:off x="7183733" y="998295"/>
            <a:ext cx="813715" cy="305605"/>
          </a:xfrm>
          <a:prstGeom prst="ellipse">
            <a:avLst/>
          </a:prstGeom>
          <a:solidFill>
            <a:srgbClr val="FFC000"/>
          </a:solidFill>
          <a:ln w="25400" cap="flat" cmpd="sng" algn="ctr">
            <a:solidFill>
              <a:srgbClr val="FFC000"/>
            </a:solidFill>
            <a:prstDash val="solid"/>
          </a:ln>
          <a:effectLst/>
        </p:spPr>
        <p:txBody>
          <a:bodyPr anchor="ctr"/>
          <a:lstStyle/>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例</a:t>
            </a:r>
            <a:r>
              <a:rPr kumimoji="0" lang="en-US" altLang="ja-JP" sz="1600" kern="0" dirty="0">
                <a:solidFill>
                  <a:prstClr val="black"/>
                </a:solidFill>
                <a:latin typeface="メイリオ" pitchFamily="50" charset="-128"/>
                <a:ea typeface="メイリオ" pitchFamily="50" charset="-128"/>
                <a:cs typeface="メイリオ" pitchFamily="50" charset="-128"/>
              </a:rPr>
              <a:t>2</a:t>
            </a:r>
            <a:endParaRPr kumimoji="0" lang="ja-JP" altLang="en-US" sz="1600" kern="0" dirty="0">
              <a:solidFill>
                <a:prstClr val="black"/>
              </a:solidFill>
              <a:latin typeface="メイリオ" pitchFamily="50" charset="-128"/>
              <a:ea typeface="メイリオ" pitchFamily="50" charset="-128"/>
              <a:cs typeface="メイリオ" pitchFamily="50" charset="-128"/>
            </a:endParaRPr>
          </a:p>
        </p:txBody>
      </p:sp>
      <p:pic>
        <p:nvPicPr>
          <p:cNvPr id="25" name="Picture 12" descr="クリックすると新しいウィンドウで開きます"/>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03228" y="1211778"/>
            <a:ext cx="777475" cy="613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円/楕円 74"/>
          <p:cNvSpPr/>
          <p:nvPr/>
        </p:nvSpPr>
        <p:spPr>
          <a:xfrm>
            <a:off x="8422969" y="998288"/>
            <a:ext cx="815734" cy="303719"/>
          </a:xfrm>
          <a:prstGeom prst="ellipse">
            <a:avLst/>
          </a:prstGeom>
          <a:solidFill>
            <a:srgbClr val="FFC000"/>
          </a:solidFill>
          <a:ln w="25400" cap="flat" cmpd="sng" algn="ctr">
            <a:solidFill>
              <a:srgbClr val="FFC000"/>
            </a:solidFill>
            <a:prstDash val="solid"/>
          </a:ln>
          <a:effectLst/>
        </p:spPr>
        <p:txBody>
          <a:bodyPr anchor="ctr"/>
          <a:lstStyle/>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例</a:t>
            </a:r>
            <a:r>
              <a:rPr kumimoji="0" lang="en-US" altLang="ja-JP" sz="1600" kern="0" dirty="0">
                <a:solidFill>
                  <a:prstClr val="black"/>
                </a:solidFill>
                <a:latin typeface="メイリオ" pitchFamily="50" charset="-128"/>
                <a:ea typeface="メイリオ" pitchFamily="50" charset="-128"/>
                <a:cs typeface="メイリオ" pitchFamily="50" charset="-128"/>
              </a:rPr>
              <a:t>3</a:t>
            </a:r>
            <a:endParaRPr kumimoji="0" lang="ja-JP" altLang="en-US" sz="1600" kern="0" dirty="0">
              <a:solidFill>
                <a:prstClr val="black"/>
              </a:solidFill>
              <a:latin typeface="メイリオ" pitchFamily="50" charset="-128"/>
              <a:ea typeface="メイリオ" pitchFamily="50" charset="-128"/>
              <a:cs typeface="メイリオ" pitchFamily="50" charset="-128"/>
            </a:endParaRPr>
          </a:p>
        </p:txBody>
      </p:sp>
      <p:sp>
        <p:nvSpPr>
          <p:cNvPr id="27" name="テキスト ボックス 76"/>
          <p:cNvSpPr txBox="1">
            <a:spLocks noChangeArrowheads="1"/>
          </p:cNvSpPr>
          <p:nvPr/>
        </p:nvSpPr>
        <p:spPr bwMode="auto">
          <a:xfrm>
            <a:off x="8476799" y="1862001"/>
            <a:ext cx="1369589" cy="307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a:spcBef>
                <a:spcPct val="0"/>
              </a:spcBef>
              <a:buFont typeface="Arial" charset="0"/>
              <a:buNone/>
              <a:defRPr/>
            </a:pPr>
            <a:r>
              <a:rPr lang="ja-JP" altLang="en-US" sz="1400" dirty="0">
                <a:solidFill>
                  <a:srgbClr val="000000"/>
                </a:solidFill>
                <a:latin typeface="メイリオ" pitchFamily="50" charset="-128"/>
                <a:ea typeface="メイリオ" pitchFamily="50" charset="-128"/>
                <a:cs typeface="メイリオ" pitchFamily="50" charset="-128"/>
              </a:rPr>
              <a:t>省エネ対策</a:t>
            </a:r>
          </a:p>
        </p:txBody>
      </p:sp>
      <p:sp>
        <p:nvSpPr>
          <p:cNvPr id="28" name="円/楕円 77"/>
          <p:cNvSpPr/>
          <p:nvPr/>
        </p:nvSpPr>
        <p:spPr>
          <a:xfrm>
            <a:off x="5599677" y="2301186"/>
            <a:ext cx="956616" cy="552446"/>
          </a:xfrm>
          <a:prstGeom prst="ellipse">
            <a:avLst/>
          </a:prstGeom>
          <a:solidFill>
            <a:srgbClr val="F79646">
              <a:lumMod val="40000"/>
              <a:lumOff val="60000"/>
            </a:srgbClr>
          </a:solidFill>
          <a:ln w="25400" cap="flat" cmpd="sng" algn="ctr">
            <a:solidFill>
              <a:srgbClr val="FFC000"/>
            </a:solidFill>
            <a:prstDash val="solid"/>
          </a:ln>
          <a:effectLst/>
        </p:spPr>
        <p:txBody>
          <a:bodyPr anchor="ctr"/>
          <a:lstStyle/>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成果報酬</a:t>
            </a:r>
          </a:p>
        </p:txBody>
      </p:sp>
      <p:pic>
        <p:nvPicPr>
          <p:cNvPr id="29" name="Picture 29" descr="クリックすると新しいウィンドウで開きます"/>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341145" y="2547068"/>
            <a:ext cx="1085116" cy="517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テキスト ボックス 80"/>
          <p:cNvSpPr txBox="1">
            <a:spLocks noChangeArrowheads="1"/>
          </p:cNvSpPr>
          <p:nvPr/>
        </p:nvSpPr>
        <p:spPr bwMode="auto">
          <a:xfrm>
            <a:off x="7397401" y="2323009"/>
            <a:ext cx="2406543" cy="738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spcBef>
                <a:spcPct val="0"/>
              </a:spcBef>
              <a:buFont typeface="Arial" charset="0"/>
              <a:buNone/>
              <a:defRPr/>
            </a:pPr>
            <a:r>
              <a:rPr lang="ja-JP" altLang="en-US" sz="1400" dirty="0">
                <a:solidFill>
                  <a:srgbClr val="000000"/>
                </a:solidFill>
                <a:latin typeface="メイリオ" pitchFamily="50" charset="-128"/>
                <a:ea typeface="メイリオ" pitchFamily="50" charset="-128"/>
                <a:cs typeface="メイリオ" pitchFamily="50" charset="-128"/>
              </a:rPr>
              <a:t>約束量以上の削減を達成した場合、他の制度参加者へ売却できる排出枠を付与</a:t>
            </a:r>
          </a:p>
        </p:txBody>
      </p:sp>
      <p:pic>
        <p:nvPicPr>
          <p:cNvPr id="31" name="図 4"/>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490872" y="2330700"/>
            <a:ext cx="748480" cy="771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テキスト ボックス 31"/>
          <p:cNvSpPr txBox="1"/>
          <p:nvPr/>
        </p:nvSpPr>
        <p:spPr>
          <a:xfrm>
            <a:off x="59198" y="1210766"/>
            <a:ext cx="2899997" cy="1438394"/>
          </a:xfrm>
          <a:prstGeom prst="rect">
            <a:avLst/>
          </a:prstGeom>
          <a:noFill/>
        </p:spPr>
        <p:txBody>
          <a:bodyPr wrap="square">
            <a:spAutoFit/>
          </a:bodyPr>
          <a:lstStyle/>
          <a:p>
            <a:pPr marL="285658" indent="-285658">
              <a:lnSpc>
                <a:spcPts val="1500"/>
              </a:lnSpc>
              <a:buFont typeface="Wingdings" pitchFamily="2" charset="2"/>
              <a:buChar char="ü"/>
              <a:defRPr/>
            </a:pPr>
            <a:r>
              <a:rPr lang="ja-JP" altLang="en-US" sz="1400" dirty="0">
                <a:solidFill>
                  <a:prstClr val="black"/>
                </a:solidFill>
                <a:latin typeface="メイリオ" pitchFamily="50" charset="-128"/>
                <a:ea typeface="メイリオ" pitchFamily="50" charset="-128"/>
                <a:cs typeface="メイリオ" pitchFamily="50" charset="-128"/>
              </a:rPr>
              <a:t>店舗・オフィス用エアコン</a:t>
            </a:r>
            <a:endParaRPr lang="en-US" altLang="ja-JP" sz="1400" dirty="0">
              <a:solidFill>
                <a:prstClr val="black"/>
              </a:solidFill>
              <a:latin typeface="メイリオ" pitchFamily="50" charset="-128"/>
              <a:ea typeface="メイリオ" pitchFamily="50" charset="-128"/>
              <a:cs typeface="メイリオ" pitchFamily="50" charset="-128"/>
            </a:endParaRPr>
          </a:p>
          <a:p>
            <a:pPr marL="285658" indent="-285658">
              <a:lnSpc>
                <a:spcPts val="1500"/>
              </a:lnSpc>
              <a:buFont typeface="Wingdings" pitchFamily="2" charset="2"/>
              <a:buChar char="ü"/>
              <a:defRPr/>
            </a:pPr>
            <a:r>
              <a:rPr lang="ja-JP" altLang="en-US" sz="1400" dirty="0">
                <a:solidFill>
                  <a:prstClr val="black"/>
                </a:solidFill>
                <a:latin typeface="メイリオ" pitchFamily="50" charset="-128"/>
                <a:ea typeface="メイリオ" pitchFamily="50" charset="-128"/>
                <a:cs typeface="メイリオ" pitchFamily="50" charset="-128"/>
              </a:rPr>
              <a:t>温水・蒸気ボイラ</a:t>
            </a:r>
            <a:endParaRPr lang="en-US" altLang="ja-JP" sz="1400" dirty="0">
              <a:solidFill>
                <a:prstClr val="black"/>
              </a:solidFill>
              <a:latin typeface="メイリオ" pitchFamily="50" charset="-128"/>
              <a:ea typeface="メイリオ" pitchFamily="50" charset="-128"/>
              <a:cs typeface="メイリオ" pitchFamily="50" charset="-128"/>
            </a:endParaRPr>
          </a:p>
          <a:p>
            <a:pPr marL="285658" indent="-285658">
              <a:lnSpc>
                <a:spcPts val="1500"/>
              </a:lnSpc>
              <a:buFont typeface="Wingdings" pitchFamily="2" charset="2"/>
              <a:buChar char="ü"/>
              <a:defRPr/>
            </a:pPr>
            <a:r>
              <a:rPr lang="ja-JP" altLang="en-US" sz="1400" dirty="0">
                <a:solidFill>
                  <a:prstClr val="black"/>
                </a:solidFill>
                <a:latin typeface="メイリオ" pitchFamily="50" charset="-128"/>
                <a:ea typeface="メイリオ" pitchFamily="50" charset="-128"/>
                <a:cs typeface="メイリオ" pitchFamily="50" charset="-128"/>
              </a:rPr>
              <a:t>潜熱回収型給湯機</a:t>
            </a:r>
            <a:endParaRPr lang="en-US" altLang="ja-JP" sz="1400" dirty="0">
              <a:solidFill>
                <a:prstClr val="black"/>
              </a:solidFill>
              <a:latin typeface="メイリオ" pitchFamily="50" charset="-128"/>
              <a:ea typeface="メイリオ" pitchFamily="50" charset="-128"/>
              <a:cs typeface="メイリオ" pitchFamily="50" charset="-128"/>
            </a:endParaRPr>
          </a:p>
          <a:p>
            <a:pPr marL="285658" indent="-285658">
              <a:lnSpc>
                <a:spcPts val="1500"/>
              </a:lnSpc>
              <a:buFont typeface="Wingdings" pitchFamily="2" charset="2"/>
              <a:buChar char="ü"/>
              <a:defRPr/>
            </a:pPr>
            <a:r>
              <a:rPr lang="ja-JP" altLang="en-US" sz="1400" dirty="0">
                <a:solidFill>
                  <a:prstClr val="black"/>
                </a:solidFill>
                <a:latin typeface="メイリオ" pitchFamily="50" charset="-128"/>
                <a:ea typeface="メイリオ" pitchFamily="50" charset="-128"/>
                <a:cs typeface="メイリオ" pitchFamily="50" charset="-128"/>
              </a:rPr>
              <a:t>コージェネレーション</a:t>
            </a:r>
            <a:endParaRPr lang="en-US" altLang="ja-JP" sz="1400" dirty="0">
              <a:solidFill>
                <a:prstClr val="black"/>
              </a:solidFill>
              <a:latin typeface="メイリオ" pitchFamily="50" charset="-128"/>
              <a:ea typeface="メイリオ" pitchFamily="50" charset="-128"/>
              <a:cs typeface="メイリオ" pitchFamily="50" charset="-128"/>
            </a:endParaRPr>
          </a:p>
          <a:p>
            <a:pPr marL="285658" indent="-285658">
              <a:lnSpc>
                <a:spcPts val="1500"/>
              </a:lnSpc>
              <a:buFont typeface="Wingdings" pitchFamily="2" charset="2"/>
              <a:buChar char="ü"/>
              <a:defRPr/>
            </a:pPr>
            <a:r>
              <a:rPr lang="ja-JP" altLang="en-US" sz="1400" dirty="0">
                <a:solidFill>
                  <a:prstClr val="black"/>
                </a:solidFill>
                <a:latin typeface="メイリオ" pitchFamily="50" charset="-128"/>
                <a:ea typeface="メイリオ" pitchFamily="50" charset="-128"/>
                <a:cs typeface="メイリオ" pitchFamily="50" charset="-128"/>
              </a:rPr>
              <a:t>ガスエンジンヒートポンプ</a:t>
            </a:r>
            <a:endParaRPr lang="en-US" altLang="ja-JP" sz="1400" dirty="0">
              <a:solidFill>
                <a:prstClr val="black"/>
              </a:solidFill>
              <a:latin typeface="メイリオ" pitchFamily="50" charset="-128"/>
              <a:ea typeface="メイリオ" pitchFamily="50" charset="-128"/>
              <a:cs typeface="メイリオ" pitchFamily="50" charset="-128"/>
            </a:endParaRPr>
          </a:p>
          <a:p>
            <a:pPr marL="285658" indent="-285658">
              <a:lnSpc>
                <a:spcPts val="1500"/>
              </a:lnSpc>
              <a:buFont typeface="Wingdings" pitchFamily="2" charset="2"/>
              <a:buChar char="ü"/>
              <a:defRPr/>
            </a:pPr>
            <a:r>
              <a:rPr lang="en-US" altLang="ja-JP" sz="1400" dirty="0">
                <a:solidFill>
                  <a:prstClr val="black"/>
                </a:solidFill>
                <a:latin typeface="メイリオ" pitchFamily="50" charset="-128"/>
                <a:ea typeface="メイリオ" pitchFamily="50" charset="-128"/>
                <a:cs typeface="メイリオ" pitchFamily="50" charset="-128"/>
              </a:rPr>
              <a:t>LED</a:t>
            </a:r>
            <a:r>
              <a:rPr lang="ja-JP" altLang="en-US" sz="1400" dirty="0">
                <a:solidFill>
                  <a:prstClr val="black"/>
                </a:solidFill>
                <a:latin typeface="メイリオ" pitchFamily="50" charset="-128"/>
                <a:ea typeface="メイリオ" pitchFamily="50" charset="-128"/>
                <a:cs typeface="メイリオ" pitchFamily="50" charset="-128"/>
              </a:rPr>
              <a:t>照明器具</a:t>
            </a:r>
            <a:endParaRPr lang="en-US" altLang="ja-JP" sz="1400" dirty="0">
              <a:solidFill>
                <a:prstClr val="black"/>
              </a:solidFill>
              <a:latin typeface="メイリオ" pitchFamily="50" charset="-128"/>
              <a:ea typeface="メイリオ" pitchFamily="50" charset="-128"/>
              <a:cs typeface="メイリオ" pitchFamily="50" charset="-128"/>
            </a:endParaRPr>
          </a:p>
          <a:p>
            <a:pPr>
              <a:lnSpc>
                <a:spcPts val="1500"/>
              </a:lnSpc>
              <a:defRPr/>
            </a:pPr>
            <a:r>
              <a:rPr lang="ja-JP" altLang="en-US" sz="1400" dirty="0">
                <a:solidFill>
                  <a:prstClr val="black"/>
                </a:solidFill>
                <a:latin typeface="メイリオ" pitchFamily="50" charset="-128"/>
                <a:ea typeface="メイリオ" pitchFamily="50" charset="-128"/>
                <a:cs typeface="メイリオ" pitchFamily="50" charset="-128"/>
              </a:rPr>
              <a:t>など全</a:t>
            </a:r>
            <a:r>
              <a:rPr lang="en-US" altLang="ja-JP" sz="1400" dirty="0">
                <a:solidFill>
                  <a:prstClr val="black"/>
                </a:solidFill>
                <a:latin typeface="メイリオ" pitchFamily="50" charset="-128"/>
                <a:ea typeface="メイリオ" pitchFamily="50" charset="-128"/>
                <a:cs typeface="メイリオ" pitchFamily="50" charset="-128"/>
              </a:rPr>
              <a:t>27</a:t>
            </a:r>
            <a:r>
              <a:rPr lang="ja-JP" altLang="en-US" sz="1400" dirty="0">
                <a:solidFill>
                  <a:prstClr val="black"/>
                </a:solidFill>
                <a:latin typeface="メイリオ" pitchFamily="50" charset="-128"/>
                <a:ea typeface="メイリオ" pitchFamily="50" charset="-128"/>
                <a:cs typeface="メイリオ" pitchFamily="50" charset="-128"/>
              </a:rPr>
              <a:t>種（</a:t>
            </a:r>
            <a:r>
              <a:rPr lang="en-US" altLang="ja-JP" sz="1400" dirty="0">
                <a:solidFill>
                  <a:prstClr val="black"/>
                </a:solidFill>
                <a:latin typeface="メイリオ" pitchFamily="50" charset="-128"/>
                <a:ea typeface="メイリオ" pitchFamily="50" charset="-128"/>
                <a:cs typeface="メイリオ" pitchFamily="50" charset="-128"/>
              </a:rPr>
              <a:t>H28</a:t>
            </a:r>
            <a:r>
              <a:rPr lang="ja-JP" altLang="en-US" sz="1400" dirty="0">
                <a:solidFill>
                  <a:prstClr val="black"/>
                </a:solidFill>
                <a:latin typeface="メイリオ" pitchFamily="50" charset="-128"/>
                <a:ea typeface="メイリオ" pitchFamily="50" charset="-128"/>
                <a:cs typeface="メイリオ" pitchFamily="50" charset="-128"/>
              </a:rPr>
              <a:t>年度の場合）</a:t>
            </a:r>
          </a:p>
        </p:txBody>
      </p:sp>
      <p:sp>
        <p:nvSpPr>
          <p:cNvPr id="33" name="テキスト ボックス 32"/>
          <p:cNvSpPr txBox="1"/>
          <p:nvPr/>
        </p:nvSpPr>
        <p:spPr>
          <a:xfrm>
            <a:off x="46909" y="2701749"/>
            <a:ext cx="3916563" cy="584588"/>
          </a:xfrm>
          <a:prstGeom prst="rect">
            <a:avLst/>
          </a:prstGeom>
          <a:noFill/>
        </p:spPr>
        <p:txBody>
          <a:bodyPr wrap="square">
            <a:spAutoFit/>
          </a:bodyPr>
          <a:lstStyle/>
          <a:p>
            <a:pPr>
              <a:defRPr/>
            </a:pPr>
            <a:r>
              <a:rPr lang="ja-JP" altLang="en-US" sz="1600" b="1" kern="0" dirty="0">
                <a:solidFill>
                  <a:srgbClr val="0070C0"/>
                </a:solidFill>
                <a:latin typeface="メイリオ" pitchFamily="50" charset="-128"/>
                <a:ea typeface="メイリオ" pitchFamily="50" charset="-128"/>
                <a:cs typeface="メイリオ" pitchFamily="50" charset="-128"/>
              </a:rPr>
              <a:t>その他の</a:t>
            </a:r>
            <a:r>
              <a:rPr lang="zh-TW" altLang="en-US" sz="1600" b="1" kern="0" dirty="0">
                <a:solidFill>
                  <a:srgbClr val="0070C0"/>
                </a:solidFill>
                <a:latin typeface="メイリオ" pitchFamily="50" charset="-128"/>
                <a:ea typeface="メイリオ" pitchFamily="50" charset="-128"/>
                <a:cs typeface="メイリオ" pitchFamily="50" charset="-128"/>
              </a:rPr>
              <a:t>高効率機器</a:t>
            </a:r>
            <a:endParaRPr lang="en-US" altLang="zh-TW" sz="1600" b="1" dirty="0">
              <a:solidFill>
                <a:srgbClr val="0070C0"/>
              </a:solidFill>
              <a:latin typeface="メイリオ" pitchFamily="50" charset="-128"/>
              <a:ea typeface="メイリオ" pitchFamily="50" charset="-128"/>
              <a:cs typeface="メイリオ" pitchFamily="50" charset="-128"/>
            </a:endParaRPr>
          </a:p>
          <a:p>
            <a:pPr>
              <a:defRPr/>
            </a:pPr>
            <a:r>
              <a:rPr lang="ja-JP" altLang="en-US" sz="1600" b="1" kern="0" dirty="0">
                <a:solidFill>
                  <a:srgbClr val="0070C0"/>
                </a:solidFill>
                <a:latin typeface="メイリオ" pitchFamily="50" charset="-128"/>
                <a:ea typeface="メイリオ" pitchFamily="50" charset="-128"/>
                <a:cs typeface="メイリオ" pitchFamily="50" charset="-128"/>
              </a:rPr>
              <a:t>高効率機器運用のための周辺機器</a:t>
            </a:r>
            <a:endParaRPr lang="en-US" altLang="zh-TW" sz="1600" b="1" kern="0" dirty="0">
              <a:solidFill>
                <a:srgbClr val="0070C0"/>
              </a:solidFill>
              <a:latin typeface="メイリオ" pitchFamily="50" charset="-128"/>
              <a:ea typeface="メイリオ" pitchFamily="50" charset="-128"/>
              <a:cs typeface="メイリオ" pitchFamily="50" charset="-128"/>
            </a:endParaRPr>
          </a:p>
        </p:txBody>
      </p:sp>
      <p:sp>
        <p:nvSpPr>
          <p:cNvPr id="34" name="テキスト ボックス 33"/>
          <p:cNvSpPr txBox="1"/>
          <p:nvPr/>
        </p:nvSpPr>
        <p:spPr>
          <a:xfrm>
            <a:off x="3726386" y="2101580"/>
            <a:ext cx="777940" cy="369214"/>
          </a:xfrm>
          <a:prstGeom prst="rect">
            <a:avLst/>
          </a:prstGeom>
          <a:noFill/>
        </p:spPr>
        <p:txBody>
          <a:bodyPr wrap="square" rtlCol="0">
            <a:spAutoFit/>
          </a:bodyPr>
          <a:lstStyle/>
          <a:p>
            <a:pPr eaLnBrk="0" hangingPunct="0">
              <a:defRPr/>
            </a:pPr>
            <a:r>
              <a:rPr lang="ja-JP" altLang="en-US" b="1" dirty="0">
                <a:solidFill>
                  <a:prstClr val="white"/>
                </a:solidFill>
                <a:latin typeface="メイリオ" pitchFamily="50" charset="-128"/>
                <a:ea typeface="メイリオ" pitchFamily="50" charset="-128"/>
                <a:cs typeface="メイリオ" pitchFamily="50" charset="-128"/>
              </a:rPr>
              <a:t>導入</a:t>
            </a:r>
          </a:p>
        </p:txBody>
      </p:sp>
      <p:sp>
        <p:nvSpPr>
          <p:cNvPr id="35" name="下矢印 66"/>
          <p:cNvSpPr/>
          <p:nvPr/>
        </p:nvSpPr>
        <p:spPr>
          <a:xfrm>
            <a:off x="5882168" y="604128"/>
            <a:ext cx="365762" cy="326355"/>
          </a:xfrm>
          <a:prstGeom prst="downArrow">
            <a:avLst>
              <a:gd name="adj1" fmla="val 50000"/>
              <a:gd name="adj2" fmla="val 64870"/>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a:defRPr/>
            </a:pPr>
            <a:endParaRPr kumimoji="0" lang="ja-JP" altLang="en-US" kern="0">
              <a:solidFill>
                <a:prstClr val="white"/>
              </a:solidFill>
              <a:latin typeface="メイリオ" pitchFamily="50" charset="-128"/>
              <a:ea typeface="メイリオ" pitchFamily="50" charset="-128"/>
              <a:cs typeface="メイリオ" pitchFamily="50" charset="-128"/>
            </a:endParaRPr>
          </a:p>
        </p:txBody>
      </p:sp>
      <p:sp>
        <p:nvSpPr>
          <p:cNvPr id="36" name="下矢印 24"/>
          <p:cNvSpPr/>
          <p:nvPr/>
        </p:nvSpPr>
        <p:spPr>
          <a:xfrm>
            <a:off x="4849642" y="3483726"/>
            <a:ext cx="1152626" cy="503894"/>
          </a:xfrm>
          <a:prstGeom prst="downArrow">
            <a:avLst/>
          </a:prstGeom>
          <a:solidFill>
            <a:srgbClr val="4BACC6"/>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algn="ctr" eaLnBrk="0" hangingPunct="0">
              <a:defRPr/>
            </a:pPr>
            <a:endParaRPr kumimoji="0" lang="ja-JP" altLang="en-US" sz="3199" kern="0">
              <a:solidFill>
                <a:prstClr val="white"/>
              </a:solidFill>
              <a:latin typeface="メイリオ" pitchFamily="50" charset="-128"/>
              <a:ea typeface="メイリオ" pitchFamily="50" charset="-128"/>
              <a:cs typeface="メイリオ" pitchFamily="50" charset="-128"/>
            </a:endParaRPr>
          </a:p>
        </p:txBody>
      </p:sp>
      <p:sp>
        <p:nvSpPr>
          <p:cNvPr id="37" name="テキスト ボックス 36"/>
          <p:cNvSpPr txBox="1"/>
          <p:nvPr/>
        </p:nvSpPr>
        <p:spPr>
          <a:xfrm>
            <a:off x="471661" y="3213045"/>
            <a:ext cx="3184466" cy="369214"/>
          </a:xfrm>
          <a:prstGeom prst="rect">
            <a:avLst/>
          </a:prstGeom>
          <a:noFill/>
        </p:spPr>
        <p:txBody>
          <a:bodyPr wrap="none" rtlCol="0">
            <a:spAutoFit/>
          </a:bodyPr>
          <a:lstStyle/>
          <a:p>
            <a:pPr eaLnBrk="0" hangingPunct="0">
              <a:defRPr/>
            </a:pPr>
            <a:r>
              <a:rPr lang="ja-JP" altLang="en-US" b="1" dirty="0">
                <a:solidFill>
                  <a:prstClr val="black"/>
                </a:solidFill>
                <a:latin typeface="メイリオ" pitchFamily="50" charset="-128"/>
                <a:ea typeface="メイリオ" pitchFamily="50" charset="-128"/>
                <a:cs typeface="メイリオ" pitchFamily="50" charset="-128"/>
              </a:rPr>
              <a:t>ＡＳＳＥＴ事業の過年度実績</a:t>
            </a:r>
          </a:p>
        </p:txBody>
      </p:sp>
      <p:sp>
        <p:nvSpPr>
          <p:cNvPr id="38" name="テキスト ボックス 37"/>
          <p:cNvSpPr txBox="1"/>
          <p:nvPr/>
        </p:nvSpPr>
        <p:spPr>
          <a:xfrm>
            <a:off x="73572" y="6311388"/>
            <a:ext cx="4403892" cy="503429"/>
          </a:xfrm>
          <a:prstGeom prst="rect">
            <a:avLst/>
          </a:prstGeom>
          <a:noFill/>
          <a:ln>
            <a:solidFill>
              <a:srgbClr val="FF0000"/>
            </a:solidFill>
          </a:ln>
        </p:spPr>
        <p:txBody>
          <a:bodyPr wrap="square" tIns="71977" bIns="0" rtlCol="0">
            <a:spAutoFit/>
          </a:bodyPr>
          <a:lstStyle/>
          <a:p>
            <a:pPr eaLnBrk="0" hangingPunct="0">
              <a:defRPr/>
            </a:pPr>
            <a:r>
              <a:rPr lang="en-US" altLang="ja-JP" sz="1400" dirty="0">
                <a:solidFill>
                  <a:prstClr val="black"/>
                </a:solidFill>
                <a:latin typeface="メイリオ" pitchFamily="50" charset="-128"/>
                <a:ea typeface="メイリオ" pitchFamily="50" charset="-128"/>
                <a:cs typeface="メイリオ" pitchFamily="50" charset="-128"/>
              </a:rPr>
              <a:t>※</a:t>
            </a:r>
            <a:r>
              <a:rPr lang="ja-JP" altLang="en-US" sz="1400" dirty="0">
                <a:solidFill>
                  <a:prstClr val="black"/>
                </a:solidFill>
                <a:latin typeface="メイリオ" pitchFamily="50" charset="-128"/>
                <a:ea typeface="メイリオ" pitchFamily="50" charset="-128"/>
                <a:cs typeface="メイリオ" pitchFamily="50" charset="-128"/>
              </a:rPr>
              <a:t>目標削減量に達しなかった事業者は排出枠取引により排出枠を拡大することで目標を達成</a:t>
            </a:r>
            <a:endParaRPr lang="en-US" altLang="ja-JP" sz="1400" dirty="0">
              <a:solidFill>
                <a:prstClr val="black"/>
              </a:solidFill>
              <a:latin typeface="メイリオ" pitchFamily="50" charset="-128"/>
              <a:ea typeface="メイリオ" pitchFamily="50" charset="-128"/>
              <a:cs typeface="メイリオ" pitchFamily="50" charset="-128"/>
            </a:endParaRPr>
          </a:p>
        </p:txBody>
      </p:sp>
      <p:pic>
        <p:nvPicPr>
          <p:cNvPr id="39" name="Picture 7"/>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634681" y="4074830"/>
            <a:ext cx="5249496" cy="2599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0" name="表 39"/>
          <p:cNvGraphicFramePr>
            <a:graphicFrameLocks noGrp="1"/>
          </p:cNvGraphicFramePr>
          <p:nvPr>
            <p:extLst/>
          </p:nvPr>
        </p:nvGraphicFramePr>
        <p:xfrm>
          <a:off x="46908" y="3500987"/>
          <a:ext cx="4402934" cy="2761636"/>
        </p:xfrm>
        <a:graphic>
          <a:graphicData uri="http://schemas.openxmlformats.org/drawingml/2006/table">
            <a:tbl>
              <a:tblPr/>
              <a:tblGrid>
                <a:gridCol w="2122863">
                  <a:extLst>
                    <a:ext uri="{9D8B030D-6E8A-4147-A177-3AD203B41FA5}">
                      <a16:colId xmlns:a16="http://schemas.microsoft.com/office/drawing/2014/main" val="20000"/>
                    </a:ext>
                  </a:extLst>
                </a:gridCol>
                <a:gridCol w="728310">
                  <a:extLst>
                    <a:ext uri="{9D8B030D-6E8A-4147-A177-3AD203B41FA5}">
                      <a16:colId xmlns:a16="http://schemas.microsoft.com/office/drawing/2014/main" val="20001"/>
                    </a:ext>
                  </a:extLst>
                </a:gridCol>
                <a:gridCol w="784408">
                  <a:extLst>
                    <a:ext uri="{9D8B030D-6E8A-4147-A177-3AD203B41FA5}">
                      <a16:colId xmlns:a16="http://schemas.microsoft.com/office/drawing/2014/main" val="20002"/>
                    </a:ext>
                  </a:extLst>
                </a:gridCol>
                <a:gridCol w="767353">
                  <a:extLst>
                    <a:ext uri="{9D8B030D-6E8A-4147-A177-3AD203B41FA5}">
                      <a16:colId xmlns:a16="http://schemas.microsoft.com/office/drawing/2014/main" val="20003"/>
                    </a:ext>
                  </a:extLst>
                </a:gridCol>
              </a:tblGrid>
              <a:tr h="335173">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l" fontAlgn="ct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１期</a:t>
                      </a:r>
                      <a:b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H24</a:t>
                      </a: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２期</a:t>
                      </a:r>
                      <a:b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H25</a:t>
                      </a: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３期</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9880">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基準年度排出量</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[t-CO2/y]</a:t>
                      </a:r>
                      <a:endParaRPr 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24,274</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149,015</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461,294</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69880">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削減目標量</a:t>
                      </a: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t-CO2/y]</a:t>
                      </a:r>
                      <a:endParaRPr 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4,628</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19,287</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46,110</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87940">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削減実績量</a:t>
                      </a: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t-CO2/y]</a:t>
                      </a:r>
                      <a:endParaRPr 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5,678</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u="none" strike="noStrike">
                          <a:effectLst/>
                          <a:latin typeface="メイリオ" panose="020B0604030504040204" pitchFamily="50" charset="-128"/>
                          <a:ea typeface="メイリオ" panose="020B0604030504040204" pitchFamily="50" charset="-128"/>
                          <a:cs typeface="メイリオ" panose="020B0604030504040204" pitchFamily="50" charset="-128"/>
                        </a:rPr>
                        <a:t>12,865</a:t>
                      </a:r>
                      <a:endParaRPr lang="en-US" altLang="ja-JP" sz="11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37,646</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85659">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費用効率性</a:t>
                      </a: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t-CO2]</a:t>
                      </a:r>
                      <a:endParaRPr 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9,516</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19,284</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4,384</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5180">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排出削減率</a:t>
                      </a: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 ]</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23.4</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8.6</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8.2</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82980">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zh-CN"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参加事業者数</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9</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50</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113</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46897">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自己達成件数</a:t>
                      </a:r>
                      <a:r>
                        <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排出枠取引による達成件数</a:t>
                      </a:r>
                      <a:endPar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5/4</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28/22</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57/ 56</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87940">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ctr" fontAlgn="ctr"/>
                      <a:r>
                        <a:rPr lang="ja-JP" altLang="en-US"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未達成件数</a:t>
                      </a:r>
                      <a:endParaRPr lang="en-US" altLang="ja-JP" sz="110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tx1"/>
                          </a:solidFill>
                          <a:latin typeface="Calibri"/>
                        </a:defRPr>
                      </a:lvl1pPr>
                      <a:lvl2pPr marL="457063" algn="l" defTabSz="914126" rtl="0" eaLnBrk="1" latinLnBrk="0" hangingPunct="1">
                        <a:defRPr kumimoji="1" sz="1799" kern="1200">
                          <a:solidFill>
                            <a:schemeClr val="tx1"/>
                          </a:solidFill>
                          <a:latin typeface="Calibri"/>
                        </a:defRPr>
                      </a:lvl2pPr>
                      <a:lvl3pPr marL="914126" algn="l" defTabSz="914126" rtl="0" eaLnBrk="1" latinLnBrk="0" hangingPunct="1">
                        <a:defRPr kumimoji="1" sz="1799" kern="1200">
                          <a:solidFill>
                            <a:schemeClr val="tx1"/>
                          </a:solidFill>
                          <a:latin typeface="Calibri"/>
                        </a:defRPr>
                      </a:lvl3pPr>
                      <a:lvl4pPr marL="1371189" algn="l" defTabSz="914126" rtl="0" eaLnBrk="1" latinLnBrk="0" hangingPunct="1">
                        <a:defRPr kumimoji="1" sz="1799" kern="1200">
                          <a:solidFill>
                            <a:schemeClr val="tx1"/>
                          </a:solidFill>
                          <a:latin typeface="Calibri"/>
                        </a:defRPr>
                      </a:lvl4pPr>
                      <a:lvl5pPr marL="1828251" algn="l" defTabSz="914126" rtl="0" eaLnBrk="1" latinLnBrk="0" hangingPunct="1">
                        <a:defRPr kumimoji="1" sz="1799" kern="1200">
                          <a:solidFill>
                            <a:schemeClr val="tx1"/>
                          </a:solidFill>
                          <a:latin typeface="Calibri"/>
                        </a:defRPr>
                      </a:lvl5pPr>
                      <a:lvl6pPr marL="2285314" algn="l" defTabSz="914126" rtl="0" eaLnBrk="1" latinLnBrk="0" hangingPunct="1">
                        <a:defRPr kumimoji="1" sz="1799" kern="1200">
                          <a:solidFill>
                            <a:schemeClr val="tx1"/>
                          </a:solidFill>
                          <a:latin typeface="Calibri"/>
                        </a:defRPr>
                      </a:lvl6pPr>
                      <a:lvl7pPr marL="2742377" algn="l" defTabSz="914126" rtl="0" eaLnBrk="1" latinLnBrk="0" hangingPunct="1">
                        <a:defRPr kumimoji="1" sz="1799" kern="1200">
                          <a:solidFill>
                            <a:schemeClr val="tx1"/>
                          </a:solidFill>
                          <a:latin typeface="Calibri"/>
                        </a:defRPr>
                      </a:lvl7pPr>
                      <a:lvl8pPr marL="3199440" algn="l" defTabSz="914126" rtl="0" eaLnBrk="1" latinLnBrk="0" hangingPunct="1">
                        <a:defRPr kumimoji="1" sz="1799" kern="1200">
                          <a:solidFill>
                            <a:schemeClr val="tx1"/>
                          </a:solidFill>
                          <a:latin typeface="Calibri"/>
                        </a:defRPr>
                      </a:lvl8pPr>
                      <a:lvl9pPr marL="3656503" algn="l" defTabSz="914126" rtl="0" eaLnBrk="1" latinLnBrk="0" hangingPunct="1">
                        <a:defRPr kumimoji="1" sz="1799" kern="1200">
                          <a:solidFill>
                            <a:schemeClr val="tx1"/>
                          </a:solidFill>
                          <a:latin typeface="Calibri"/>
                        </a:defRPr>
                      </a:lvl9p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1977"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41" name="Rectangle 3"/>
          <p:cNvSpPr/>
          <p:nvPr/>
        </p:nvSpPr>
        <p:spPr>
          <a:xfrm>
            <a:off x="380878" y="30664"/>
            <a:ext cx="9141069" cy="518947"/>
          </a:xfrm>
          <a:prstGeom prst="rect">
            <a:avLst/>
          </a:prstGeom>
          <a:noFill/>
          <a:ln w="28575" cap="flat" cmpd="sng" algn="ctr">
            <a:solidFill>
              <a:sysClr val="window" lastClr="FFFFFF"/>
            </a:solidFill>
            <a:prstDash val="solid"/>
          </a:ln>
          <a:effectLst/>
        </p:spPr>
        <p:txBody>
          <a:bodyPr tIns="107965" anchor="ctr"/>
          <a:lstStyle/>
          <a:p>
            <a:pPr algn="ctr">
              <a:tabLst>
                <a:tab pos="2599480" algn="l"/>
              </a:tabLst>
              <a:defRPr/>
            </a:pPr>
            <a:r>
              <a:rPr kumimoji="0" lang="en-US" altLang="ja-JP" sz="3199" b="1" u="sng" kern="0" dirty="0">
                <a:solidFill>
                  <a:prstClr val="black"/>
                </a:solidFill>
                <a:latin typeface="メイリオ" pitchFamily="50" charset="-128"/>
                <a:ea typeface="メイリオ" pitchFamily="50" charset="-128"/>
                <a:cs typeface="メイリオ" pitchFamily="50" charset="-128"/>
              </a:rPr>
              <a:t>ASSET</a:t>
            </a:r>
            <a:r>
              <a:rPr kumimoji="0" lang="ja-JP" altLang="en-US" sz="3199" b="1" u="sng" kern="0" dirty="0">
                <a:solidFill>
                  <a:prstClr val="black"/>
                </a:solidFill>
                <a:latin typeface="メイリオ" pitchFamily="50" charset="-128"/>
                <a:ea typeface="メイリオ" pitchFamily="50" charset="-128"/>
                <a:cs typeface="メイリオ" pitchFamily="50" charset="-128"/>
              </a:rPr>
              <a:t>事業　１～３期における実績</a:t>
            </a:r>
            <a:endParaRPr kumimoji="0" lang="en-US" altLang="ja-JP" sz="3199" b="1" u="sng" kern="0" dirty="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55573931"/>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3016C3-762D-4C2B-B01F-C588F121C33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www.w3.org/XML/1998/namespace"/>
    <ds:schemaRef ds:uri="http://purl.org/dc/dcmitype/"/>
  </ds:schemaRefs>
</ds:datastoreItem>
</file>

<file path=customXml/itemProps2.xml><?xml version="1.0" encoding="utf-8"?>
<ds:datastoreItem xmlns:ds="http://schemas.openxmlformats.org/officeDocument/2006/customXml" ds:itemID="{861943E3-D275-44DB-8304-363EB039409E}">
  <ds:schemaRefs>
    <ds:schemaRef ds:uri="http://schemas.microsoft.com/sharepoint/v3/contenttype/forms"/>
  </ds:schemaRefs>
</ds:datastoreItem>
</file>

<file path=customXml/itemProps3.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17045</TotalTime>
  <Words>809</Words>
  <Application>Microsoft Office PowerPoint</Application>
  <PresentationFormat>ユーザー設定</PresentationFormat>
  <Paragraphs>186</Paragraphs>
  <Slides>4</Slides>
  <Notes>4</Notes>
  <HiddenSlides>0</HiddenSlides>
  <MMClips>0</MMClips>
  <ScaleCrop>false</ScaleCrop>
  <HeadingPairs>
    <vt:vector size="6" baseType="variant">
      <vt:variant>
        <vt:lpstr>使用されているフォント</vt:lpstr>
      </vt:variant>
      <vt:variant>
        <vt:i4>17</vt:i4>
      </vt:variant>
      <vt:variant>
        <vt:lpstr>テーマ</vt:lpstr>
      </vt:variant>
      <vt:variant>
        <vt:i4>13</vt:i4>
      </vt:variant>
      <vt:variant>
        <vt:lpstr>スライド タイトル</vt:lpstr>
      </vt:variant>
      <vt:variant>
        <vt:i4>4</vt:i4>
      </vt:variant>
    </vt:vector>
  </HeadingPairs>
  <TitlesOfParts>
    <vt:vector size="34" baseType="lpstr">
      <vt:lpstr>HGPｺﾞｼｯｸE</vt:lpstr>
      <vt:lpstr>HGPｺﾞｼｯｸM</vt:lpstr>
      <vt:lpstr>HGP創英角ｺﾞｼｯｸUB</vt:lpstr>
      <vt:lpstr>HG丸ｺﾞｼｯｸM-PRO</vt:lpstr>
      <vt:lpstr>Meiryo UI</vt:lpstr>
      <vt:lpstr>ＭＳ Ｐゴシック</vt:lpstr>
      <vt:lpstr>新細明體</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1919</cp:revision>
  <cp:lastPrinted>2018-01-12T08:13:42Z</cp:lastPrinted>
  <dcterms:created xsi:type="dcterms:W3CDTF">2013-11-01T02:12:51Z</dcterms:created>
  <dcterms:modified xsi:type="dcterms:W3CDTF">2018-05-15T06:13:30Z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