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2677B6-1A2E-4E0F-AEDF-CF7D7F7CB6FB}"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98CA2F-F954-43BA-BC36-D580436C6B7B}" type="slidenum">
              <a:rPr kumimoji="1" lang="ja-JP" altLang="en-US" smtClean="0"/>
              <a:t>‹#›</a:t>
            </a:fld>
            <a:endParaRPr kumimoji="1" lang="ja-JP" altLang="en-US"/>
          </a:p>
        </p:txBody>
      </p:sp>
    </p:spTree>
    <p:extLst>
      <p:ext uri="{BB962C8B-B14F-4D97-AF65-F5344CB8AC3E}">
        <p14:creationId xmlns:p14="http://schemas.microsoft.com/office/powerpoint/2010/main" val="40420019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1795402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208826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681863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136451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351355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62588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317690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128959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351356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422637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347697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27673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44846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426519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D1F90E-87E4-47BA-9097-4AA30C120AE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319735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1F90E-87E4-47BA-9097-4AA30C120AE9}"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BC253-2578-4BDE-8AE1-EA2BBEDD4A1D}" type="slidenum">
              <a:rPr kumimoji="1" lang="ja-JP" altLang="en-US" smtClean="0"/>
              <a:t>‹#›</a:t>
            </a:fld>
            <a:endParaRPr kumimoji="1" lang="ja-JP" altLang="en-US"/>
          </a:p>
        </p:txBody>
      </p:sp>
    </p:spTree>
    <p:extLst>
      <p:ext uri="{BB962C8B-B14F-4D97-AF65-F5344CB8AC3E}">
        <p14:creationId xmlns:p14="http://schemas.microsoft.com/office/powerpoint/2010/main" val="83148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emf"/><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環境省ロゴ"/>
          <p:cNvPicPr>
            <a:picLocks noChangeAspect="1"/>
          </p:cNvPicPr>
          <p:nvPr/>
        </p:nvPicPr>
        <p:blipFill>
          <a:blip r:embed="rId3"/>
          <a:stretch>
            <a:fillRect/>
          </a:stretch>
        </p:blipFill>
        <p:spPr>
          <a:xfrm>
            <a:off x="112148" y="123193"/>
            <a:ext cx="647323" cy="397479"/>
          </a:xfrm>
          <a:prstGeom prst="rect">
            <a:avLst/>
          </a:prstGeom>
        </p:spPr>
      </p:pic>
      <p:sp>
        <p:nvSpPr>
          <p:cNvPr id="30" name="事業区分"/>
          <p:cNvSpPr/>
          <p:nvPr/>
        </p:nvSpPr>
        <p:spPr>
          <a:xfrm>
            <a:off x="8707334" y="63312"/>
            <a:ext cx="1129651" cy="315591"/>
          </a:xfrm>
          <a:prstGeom prst="rect">
            <a:avLst/>
          </a:prstGeom>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委託</a:t>
            </a:r>
          </a:p>
        </p:txBody>
      </p:sp>
      <p:sp>
        <p:nvSpPr>
          <p:cNvPr id="37" name="事業番号"/>
          <p:cNvSpPr/>
          <p:nvPr/>
        </p:nvSpPr>
        <p:spPr>
          <a:xfrm>
            <a:off x="864578" y="860134"/>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itchFamily="50" charset="-128"/>
                <a:ea typeface="メイリオ" pitchFamily="50" charset="-128"/>
                <a:cs typeface="メイリオ" pitchFamily="50" charset="-128"/>
              </a:rPr>
              <a:t>施策番号：</a:t>
            </a:r>
            <a:r>
              <a:rPr kumimoji="0" lang="en-US" altLang="ja-JP" b="1" kern="0">
                <a:solidFill>
                  <a:schemeClr val="tx1"/>
                </a:solidFill>
                <a:latin typeface="メイリオ" pitchFamily="50" charset="-128"/>
                <a:ea typeface="メイリオ" pitchFamily="50" charset="-128"/>
                <a:cs typeface="メイリオ" pitchFamily="50" charset="-128"/>
              </a:rPr>
              <a:t>26</a:t>
            </a:r>
            <a:endParaRPr lang="ja-JP" altLang="en-US" b="1" kern="0" dirty="0">
              <a:solidFill>
                <a:schemeClr val="tx1"/>
              </a:solidFill>
              <a:latin typeface="メイリオ" pitchFamily="50" charset="-128"/>
              <a:ea typeface="メイリオ" pitchFamily="50" charset="-128"/>
              <a:cs typeface="メイリオ" pitchFamily="50" charset="-128"/>
            </a:endParaRPr>
          </a:p>
        </p:txBody>
      </p:sp>
      <p:sp>
        <p:nvSpPr>
          <p:cNvPr id="42" name="タイトル 1"/>
          <p:cNvSpPr txBox="1">
            <a:spLocks/>
          </p:cNvSpPr>
          <p:nvPr/>
        </p:nvSpPr>
        <p:spPr>
          <a:xfrm>
            <a:off x="765172" y="102653"/>
            <a:ext cx="8822247" cy="782268"/>
          </a:xfrm>
          <a:prstGeom prst="rect">
            <a:avLst/>
          </a:prstGeom>
          <a:noFill/>
          <a:ln w="9525" cap="flat" cmpd="sng" algn="ctr">
            <a:noFill/>
            <a:prstDash val="solid"/>
          </a:ln>
          <a:effectLst/>
        </p:spPr>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4083">
              <a:defRPr/>
            </a:pPr>
            <a:r>
              <a:rPr lang="ja-JP" altLang="en-US" sz="2400" dirty="0">
                <a:solidFill>
                  <a:prstClr val="black"/>
                </a:solidFill>
                <a:latin typeface="メイリオ" pitchFamily="50" charset="-128"/>
                <a:ea typeface="メイリオ" pitchFamily="50" charset="-128"/>
                <a:cs typeface="メイリオ" pitchFamily="50" charset="-128"/>
              </a:rPr>
              <a:t>セルロースナノファイバー（</a:t>
            </a:r>
            <a:r>
              <a:rPr lang="en-US" altLang="ja-JP" sz="2400" dirty="0">
                <a:solidFill>
                  <a:prstClr val="black"/>
                </a:solidFill>
                <a:latin typeface="メイリオ" pitchFamily="50" charset="-128"/>
                <a:ea typeface="メイリオ" pitchFamily="50" charset="-128"/>
                <a:cs typeface="メイリオ" pitchFamily="50" charset="-128"/>
              </a:rPr>
              <a:t>CNF</a:t>
            </a:r>
            <a:r>
              <a:rPr lang="ja-JP" altLang="en-US" sz="2400" dirty="0">
                <a:solidFill>
                  <a:prstClr val="black"/>
                </a:solidFill>
                <a:latin typeface="メイリオ" pitchFamily="50" charset="-128"/>
                <a:ea typeface="メイリオ" pitchFamily="50" charset="-128"/>
                <a:cs typeface="メイリオ" pitchFamily="50" charset="-128"/>
              </a:rPr>
              <a:t>）等の次世代素材活用</a:t>
            </a:r>
            <a:endParaRPr lang="en-US" altLang="ja-JP" sz="2400" dirty="0">
              <a:solidFill>
                <a:prstClr val="black"/>
              </a:solidFill>
              <a:latin typeface="メイリオ" pitchFamily="50" charset="-128"/>
              <a:ea typeface="メイリオ" pitchFamily="50" charset="-128"/>
              <a:cs typeface="メイリオ" pitchFamily="50" charset="-128"/>
            </a:endParaRPr>
          </a:p>
          <a:p>
            <a:pPr algn="l" defTabSz="844083">
              <a:defRPr/>
            </a:pPr>
            <a:r>
              <a:rPr lang="ja-JP" altLang="en-US" sz="2400" dirty="0">
                <a:solidFill>
                  <a:prstClr val="black"/>
                </a:solidFill>
                <a:latin typeface="メイリオ" pitchFamily="50" charset="-128"/>
                <a:ea typeface="メイリオ" pitchFamily="50" charset="-128"/>
                <a:cs typeface="メイリオ" pitchFamily="50" charset="-128"/>
              </a:rPr>
              <a:t>推進事業</a:t>
            </a:r>
            <a:r>
              <a:rPr lang="ja-JP" altLang="en-US" sz="1600" dirty="0">
                <a:solidFill>
                  <a:prstClr val="black"/>
                </a:solidFill>
                <a:latin typeface="メイリオ" pitchFamily="50" charset="-128"/>
                <a:ea typeface="メイリオ" pitchFamily="50" charset="-128"/>
                <a:cs typeface="メイリオ" pitchFamily="50" charset="-128"/>
              </a:rPr>
              <a:t>（経済産業省・農林水産省連携事業）</a:t>
            </a:r>
          </a:p>
        </p:txBody>
      </p:sp>
      <p:pic>
        <p:nvPicPr>
          <p:cNvPr id="4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47" y="82062"/>
            <a:ext cx="69691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正方形/長方形 45"/>
          <p:cNvSpPr/>
          <p:nvPr/>
        </p:nvSpPr>
        <p:spPr>
          <a:xfrm>
            <a:off x="8707334" y="63312"/>
            <a:ext cx="1129651" cy="3155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314" eaLnBrk="0" hangingPunct="0">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委託</a:t>
            </a:r>
          </a:p>
        </p:txBody>
      </p:sp>
      <p:grpSp>
        <p:nvGrpSpPr>
          <p:cNvPr id="47" name="グループ化 46"/>
          <p:cNvGrpSpPr/>
          <p:nvPr/>
        </p:nvGrpSpPr>
        <p:grpSpPr>
          <a:xfrm>
            <a:off x="112482" y="1599183"/>
            <a:ext cx="9684343" cy="1536976"/>
            <a:chOff x="139907" y="853138"/>
            <a:chExt cx="9684342" cy="1536976"/>
          </a:xfrm>
        </p:grpSpPr>
        <p:sp>
          <p:nvSpPr>
            <p:cNvPr id="48" name="角丸四角形 3"/>
            <p:cNvSpPr/>
            <p:nvPr/>
          </p:nvSpPr>
          <p:spPr>
            <a:xfrm>
              <a:off x="157603" y="1314803"/>
              <a:ext cx="9648949" cy="1075311"/>
            </a:xfrm>
            <a:prstGeom prst="roundRect">
              <a:avLst>
                <a:gd name="adj" fmla="val 11444"/>
              </a:avLst>
            </a:prstGeom>
            <a:noFill/>
            <a:ln w="25400" cap="flat" cmpd="sng" algn="ctr">
              <a:solidFill>
                <a:srgbClr val="53548A">
                  <a:lumMod val="50000"/>
                </a:srgbClr>
              </a:solidFill>
              <a:prstDash val="solid"/>
            </a:ln>
            <a:effectLst/>
          </p:spPr>
          <p:txBody>
            <a:bodyPr anchor="ctr"/>
            <a:lstStyle/>
            <a:p>
              <a:pPr algn="just" defTabSz="844062" eaLnBrk="0" hangingPunct="0">
                <a:lnSpc>
                  <a:spcPts val="2400"/>
                </a:lnSpc>
                <a:buClr>
                  <a:srgbClr val="6F6F6F"/>
                </a:buClr>
                <a:defRPr/>
              </a:pPr>
              <a:r>
                <a:rPr kumimoji="0" lang="ja-JP" altLang="en-US" sz="2400" kern="0" dirty="0">
                  <a:solidFill>
                    <a:prstClr val="black"/>
                  </a:solidFill>
                  <a:latin typeface="メイリオ" pitchFamily="50" charset="-128"/>
                  <a:ea typeface="メイリオ" pitchFamily="50" charset="-128"/>
                  <a:cs typeface="メイリオ" pitchFamily="50" charset="-128"/>
                </a:rPr>
                <a:t>メーカーと連携し</a:t>
              </a:r>
              <a:r>
                <a:rPr kumimoji="0" lang="en-US" altLang="ja-JP" sz="2400" kern="0" dirty="0">
                  <a:solidFill>
                    <a:prstClr val="black"/>
                  </a:solidFill>
                  <a:latin typeface="メイリオ" pitchFamily="50" charset="-128"/>
                  <a:ea typeface="メイリオ" pitchFamily="50" charset="-128"/>
                  <a:cs typeface="メイリオ" pitchFamily="50" charset="-128"/>
                </a:rPr>
                <a:t>CNF</a:t>
              </a:r>
              <a:r>
                <a:rPr kumimoji="0" lang="ja-JP" altLang="en-US" sz="2400" kern="0" dirty="0">
                  <a:solidFill>
                    <a:prstClr val="black"/>
                  </a:solidFill>
                  <a:latin typeface="メイリオ" pitchFamily="50" charset="-128"/>
                  <a:ea typeface="メイリオ" pitchFamily="50" charset="-128"/>
                  <a:cs typeface="メイリオ" pitchFamily="50" charset="-128"/>
                </a:rPr>
                <a:t>・バイオマスプラスチックの</a:t>
              </a:r>
              <a:r>
                <a:rPr kumimoji="0" lang="ja-JP" altLang="en-US" sz="2400" u="sng" kern="0" dirty="0">
                  <a:solidFill>
                    <a:srgbClr val="FF0000"/>
                  </a:solidFill>
                  <a:latin typeface="メイリオ" pitchFamily="50" charset="-128"/>
                  <a:ea typeface="メイリオ" pitchFamily="50" charset="-128"/>
                  <a:cs typeface="メイリオ" pitchFamily="50" charset="-128"/>
                </a:rPr>
                <a:t>導入効果及び課題</a:t>
              </a:r>
              <a:r>
                <a:rPr kumimoji="0" lang="ja-JP" altLang="en-US" sz="2400" kern="0" dirty="0">
                  <a:solidFill>
                    <a:prstClr val="black"/>
                  </a:solidFill>
                  <a:latin typeface="メイリオ" pitchFamily="50" charset="-128"/>
                  <a:ea typeface="メイリオ" pitchFamily="50" charset="-128"/>
                  <a:cs typeface="メイリオ" pitchFamily="50" charset="-128"/>
                </a:rPr>
                <a:t>を</a:t>
              </a:r>
              <a:r>
                <a:rPr kumimoji="0" lang="ja-JP" altLang="en-US" sz="2400" u="sng" kern="0" dirty="0">
                  <a:solidFill>
                    <a:srgbClr val="FF0000"/>
                  </a:solidFill>
                  <a:latin typeface="メイリオ" pitchFamily="50" charset="-128"/>
                  <a:ea typeface="メイリオ" pitchFamily="50" charset="-128"/>
                  <a:cs typeface="メイリオ" pitchFamily="50" charset="-128"/>
                </a:rPr>
                <a:t>①製造、②活用、③廃棄の一連のライフサイクルに沿って調査分析</a:t>
              </a:r>
              <a:r>
                <a:rPr kumimoji="0" lang="ja-JP" altLang="en-US" sz="2400" kern="0" dirty="0">
                  <a:solidFill>
                    <a:prstClr val="black"/>
                  </a:solidFill>
                  <a:latin typeface="メイリオ" pitchFamily="50" charset="-128"/>
                  <a:ea typeface="メイリオ" pitchFamily="50" charset="-128"/>
                  <a:cs typeface="メイリオ" pitchFamily="50" charset="-128"/>
                </a:rPr>
                <a:t>。加えて</a:t>
              </a:r>
              <a:r>
                <a:rPr kumimoji="0" lang="ja-JP" altLang="en-US" sz="2400" u="sng" kern="0" dirty="0">
                  <a:solidFill>
                    <a:srgbClr val="FF0000"/>
                  </a:solidFill>
                  <a:latin typeface="メイリオ" pitchFamily="50" charset="-128"/>
                  <a:ea typeface="メイリオ" pitchFamily="50" charset="-128"/>
                  <a:cs typeface="メイリオ" pitchFamily="50" charset="-128"/>
                </a:rPr>
                <a:t>課題解決策の分析・検討。</a:t>
              </a:r>
            </a:p>
          </p:txBody>
        </p:sp>
        <p:sp>
          <p:nvSpPr>
            <p:cNvPr id="49" name="正方形/長方形 2"/>
            <p:cNvSpPr>
              <a:spLocks noChangeArrowheads="1"/>
            </p:cNvSpPr>
            <p:nvPr/>
          </p:nvSpPr>
          <p:spPr bwMode="auto">
            <a:xfrm>
              <a:off x="139907" y="853138"/>
              <a:ext cx="9684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86159" eaLnBrk="1" hangingPunct="1">
                <a:spcBef>
                  <a:spcPct val="0"/>
                </a:spcBef>
                <a:spcAft>
                  <a:spcPts val="259"/>
                </a:spcAft>
                <a:buClr>
                  <a:srgbClr val="6F6F6F"/>
                </a:buClr>
                <a:buNone/>
                <a:defRPr/>
              </a:pPr>
              <a:r>
                <a:rPr lang="en-US" altLang="ja-JP" sz="2400" b="1" kern="0" dirty="0">
                  <a:solidFill>
                    <a:srgbClr val="000000"/>
                  </a:solidFill>
                  <a:latin typeface="メイリオ" pitchFamily="50" charset="-128"/>
                  <a:ea typeface="メイリオ" pitchFamily="50" charset="-128"/>
                  <a:cs typeface="メイリオ" pitchFamily="50" charset="-128"/>
                </a:rPr>
                <a:t>CNF</a:t>
              </a:r>
              <a:r>
                <a:rPr lang="ja-JP" altLang="en-US" sz="2400" b="1" kern="0" dirty="0" err="1">
                  <a:solidFill>
                    <a:srgbClr val="000000"/>
                  </a:solidFill>
                  <a:latin typeface="メイリオ" pitchFamily="50" charset="-128"/>
                  <a:ea typeface="メイリオ" pitchFamily="50" charset="-128"/>
                  <a:cs typeface="メイリオ" pitchFamily="50" charset="-128"/>
                </a:rPr>
                <a:t>、</a:t>
              </a:r>
              <a:r>
                <a:rPr lang="ja-JP" altLang="en-US" sz="2400" b="1" kern="0" dirty="0">
                  <a:solidFill>
                    <a:srgbClr val="000000"/>
                  </a:solidFill>
                  <a:latin typeface="メイリオ" pitchFamily="50" charset="-128"/>
                  <a:ea typeface="メイリオ" pitchFamily="50" charset="-128"/>
                  <a:cs typeface="メイリオ" pitchFamily="50" charset="-128"/>
                </a:rPr>
                <a:t>バイオマスプラスチックの導入拡大により</a:t>
              </a:r>
              <a:r>
                <a:rPr lang="en-US" altLang="ja-JP" sz="2400" b="1" kern="0" dirty="0">
                  <a:solidFill>
                    <a:srgbClr val="000000"/>
                  </a:solidFill>
                  <a:latin typeface="メイリオ" pitchFamily="50" charset="-128"/>
                  <a:ea typeface="メイリオ" pitchFamily="50" charset="-128"/>
                  <a:cs typeface="メイリオ" pitchFamily="50" charset="-128"/>
                </a:rPr>
                <a:t>CO2</a:t>
              </a:r>
              <a:r>
                <a:rPr lang="ja-JP" altLang="en-US" sz="2400" b="1" kern="0" dirty="0">
                  <a:solidFill>
                    <a:srgbClr val="000000"/>
                  </a:solidFill>
                  <a:latin typeface="メイリオ" pitchFamily="50" charset="-128"/>
                  <a:ea typeface="メイリオ" pitchFamily="50" charset="-128"/>
                  <a:cs typeface="メイリオ" pitchFamily="50" charset="-128"/>
                </a:rPr>
                <a:t>大幅削減！</a:t>
              </a:r>
              <a:endParaRPr lang="en-US" altLang="ja-JP" sz="2400" b="1" kern="0" dirty="0">
                <a:solidFill>
                  <a:srgbClr val="000000"/>
                </a:solidFill>
                <a:latin typeface="メイリオ" pitchFamily="50" charset="-128"/>
                <a:ea typeface="メイリオ" pitchFamily="50" charset="-128"/>
                <a:cs typeface="メイリオ" pitchFamily="50" charset="-128"/>
              </a:endParaRPr>
            </a:p>
          </p:txBody>
        </p:sp>
      </p:grpSp>
      <p:sp>
        <p:nvSpPr>
          <p:cNvPr id="50" name="円/楕円 42"/>
          <p:cNvSpPr/>
          <p:nvPr/>
        </p:nvSpPr>
        <p:spPr>
          <a:xfrm>
            <a:off x="2277127" y="3255940"/>
            <a:ext cx="6792760" cy="1646239"/>
          </a:xfrm>
          <a:prstGeom prst="ellipse">
            <a:avLst/>
          </a:prstGeom>
          <a:solidFill>
            <a:srgbClr val="99CCFF"/>
          </a:solidFill>
          <a:ln w="25400" cap="flat" cmpd="sng" algn="ctr">
            <a:noFill/>
            <a:prstDash val="solid"/>
          </a:ln>
          <a:effectLst/>
        </p:spPr>
        <p:txBody>
          <a:bodyPr anchor="ctr"/>
          <a:lstStyle/>
          <a:p>
            <a:pPr algn="ctr">
              <a:defRPr/>
            </a:pPr>
            <a:endPar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円/楕円 44"/>
          <p:cNvSpPr/>
          <p:nvPr/>
        </p:nvSpPr>
        <p:spPr>
          <a:xfrm>
            <a:off x="495113" y="3909497"/>
            <a:ext cx="2462653" cy="1176968"/>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w="25400" cap="flat" cmpd="sng" algn="ctr">
            <a:noFill/>
            <a:prstDash val="solid"/>
          </a:ln>
          <a:effectLst/>
        </p:spPr>
        <p:txBody>
          <a:bodyPr anchor="ctr"/>
          <a:lstStyle/>
          <a:p>
            <a:pPr algn="ctr">
              <a:defRPr/>
            </a:pPr>
            <a:endPar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1"/>
          <p:cNvSpPr txBox="1">
            <a:spLocks noChangeArrowheads="1"/>
          </p:cNvSpPr>
          <p:nvPr/>
        </p:nvSpPr>
        <p:spPr bwMode="auto">
          <a:xfrm>
            <a:off x="151626" y="4616188"/>
            <a:ext cx="27926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defRPr/>
            </a:pPr>
            <a:r>
              <a:rPr lang="en-US" altLang="ja-JP" sz="1600" b="1" kern="0" dirty="0">
                <a:solidFill>
                  <a:srgbClr val="FF0000"/>
                </a:solidFill>
                <a:latin typeface="メイリオ" pitchFamily="50" charset="-128"/>
              </a:rPr>
              <a:t>※</a:t>
            </a:r>
            <a:r>
              <a:rPr lang="ja-JP" altLang="en-US" sz="1600" b="1" kern="0" dirty="0">
                <a:solidFill>
                  <a:srgbClr val="FF0000"/>
                </a:solidFill>
                <a:latin typeface="メイリオ" pitchFamily="50" charset="-128"/>
              </a:rPr>
              <a:t>バイオプラの耐熱温度は最大で</a:t>
            </a:r>
            <a:r>
              <a:rPr lang="en-US" altLang="ja-JP" sz="1600" b="1" kern="0" dirty="0">
                <a:solidFill>
                  <a:srgbClr val="FF0000"/>
                </a:solidFill>
                <a:latin typeface="メイリオ" pitchFamily="50" charset="-128"/>
              </a:rPr>
              <a:t>425</a:t>
            </a:r>
            <a:r>
              <a:rPr lang="ja-JP" altLang="en-US" sz="1600" b="1" kern="0" dirty="0">
                <a:solidFill>
                  <a:srgbClr val="FF0000"/>
                </a:solidFill>
                <a:latin typeface="メイリオ" pitchFamily="50" charset="-128"/>
              </a:rPr>
              <a:t>℃</a:t>
            </a:r>
          </a:p>
        </p:txBody>
      </p:sp>
      <p:sp>
        <p:nvSpPr>
          <p:cNvPr id="53" name="テキスト ボックス 15"/>
          <p:cNvSpPr txBox="1">
            <a:spLocks noChangeArrowheads="1"/>
          </p:cNvSpPr>
          <p:nvPr/>
        </p:nvSpPr>
        <p:spPr bwMode="auto">
          <a:xfrm>
            <a:off x="523132" y="4407237"/>
            <a:ext cx="24211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anose="020B0604030504040204" pitchFamily="50" charset="-128"/>
              </a:rPr>
              <a:t>バイオプラ（高耐熱</a:t>
            </a:r>
            <a:r>
              <a:rPr lang="ja-JP" altLang="en-US" sz="1600" kern="0" dirty="0">
                <a:solidFill>
                  <a:prstClr val="black"/>
                </a:solidFill>
                <a:latin typeface="メイリオ" panose="020B0604030504040204" pitchFamily="50" charset="-128"/>
              </a:rPr>
              <a:t>）</a:t>
            </a:r>
          </a:p>
        </p:txBody>
      </p:sp>
      <p:sp>
        <p:nvSpPr>
          <p:cNvPr id="54" name="テキスト ボックス 66"/>
          <p:cNvSpPr txBox="1">
            <a:spLocks noChangeArrowheads="1"/>
          </p:cNvSpPr>
          <p:nvPr/>
        </p:nvSpPr>
        <p:spPr bwMode="auto">
          <a:xfrm>
            <a:off x="3524897" y="5442315"/>
            <a:ext cx="2736000" cy="584775"/>
          </a:xfrm>
          <a:prstGeom prst="rect">
            <a:avLst/>
          </a:prstGeom>
          <a:gradFill rotWithShape="1">
            <a:gsLst>
              <a:gs pos="0">
                <a:srgbClr val="A04DA3">
                  <a:tint val="50000"/>
                  <a:satMod val="300000"/>
                </a:srgbClr>
              </a:gs>
              <a:gs pos="35000">
                <a:srgbClr val="A04DA3">
                  <a:tint val="37000"/>
                  <a:satMod val="300000"/>
                </a:srgbClr>
              </a:gs>
              <a:gs pos="100000">
                <a:srgbClr val="A04DA3">
                  <a:tint val="15000"/>
                  <a:satMod val="350000"/>
                </a:srgbClr>
              </a:gs>
            </a:gsLst>
            <a:lin ang="16200000" scaled="1"/>
          </a:gradFill>
          <a:ln w="9525" cap="flat" cmpd="sng" algn="ctr">
            <a:solidFill>
              <a:srgbClr val="A04DA3">
                <a:shade val="95000"/>
                <a:satMod val="105000"/>
              </a:srgbClr>
            </a:solidFill>
            <a:prstDash val="solid"/>
            <a:headEnd/>
            <a:tailEnd/>
          </a:ln>
          <a:effectLst>
            <a:outerShdw blurRad="40000" dist="20000" dir="5400000" rotWithShape="0">
              <a:srgbClr val="000000">
                <a:alpha val="38000"/>
              </a:srgbClr>
            </a:outerShdw>
          </a:effec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1600" b="1" kern="0" dirty="0">
                <a:solidFill>
                  <a:prstClr val="black"/>
                </a:solidFill>
                <a:latin typeface="メイリオ" pitchFamily="50" charset="-128"/>
              </a:rPr>
              <a:t>（２）</a:t>
            </a:r>
            <a:r>
              <a:rPr lang="en-US" altLang="ja-JP" sz="1600" b="1" kern="0" spc="-151" dirty="0">
                <a:solidFill>
                  <a:prstClr val="black"/>
                </a:solidFill>
                <a:latin typeface="メイリオ" pitchFamily="50" charset="-128"/>
              </a:rPr>
              <a:t>CNF</a:t>
            </a:r>
            <a:r>
              <a:rPr lang="ja-JP" altLang="en-US" sz="1600" b="1" kern="0" spc="-151" dirty="0">
                <a:solidFill>
                  <a:prstClr val="black"/>
                </a:solidFill>
                <a:latin typeface="メイリオ" pitchFamily="50" charset="-128"/>
              </a:rPr>
              <a:t>活用製品の性能評価モデル事業（自動車以外）</a:t>
            </a:r>
            <a:endParaRPr lang="en-US" altLang="ja-JP" sz="1600" b="1" kern="0" spc="-151" dirty="0">
              <a:solidFill>
                <a:prstClr val="white"/>
              </a:solidFill>
              <a:latin typeface="メイリオ" pitchFamily="50" charset="-128"/>
            </a:endParaRPr>
          </a:p>
        </p:txBody>
      </p:sp>
      <p:sp>
        <p:nvSpPr>
          <p:cNvPr id="55" name="テキスト ボックス 66"/>
          <p:cNvSpPr txBox="1">
            <a:spLocks noChangeArrowheads="1"/>
          </p:cNvSpPr>
          <p:nvPr/>
        </p:nvSpPr>
        <p:spPr bwMode="auto">
          <a:xfrm>
            <a:off x="588963" y="5442315"/>
            <a:ext cx="2736000" cy="584775"/>
          </a:xfrm>
          <a:prstGeom prst="rect">
            <a:avLst/>
          </a:prstGeom>
          <a:gradFill rotWithShape="1">
            <a:gsLst>
              <a:gs pos="0">
                <a:srgbClr val="A04DA3">
                  <a:tint val="50000"/>
                  <a:satMod val="300000"/>
                </a:srgbClr>
              </a:gs>
              <a:gs pos="35000">
                <a:srgbClr val="A04DA3">
                  <a:tint val="37000"/>
                  <a:satMod val="300000"/>
                </a:srgbClr>
              </a:gs>
              <a:gs pos="100000">
                <a:srgbClr val="A04DA3">
                  <a:tint val="15000"/>
                  <a:satMod val="350000"/>
                </a:srgbClr>
              </a:gs>
            </a:gsLst>
            <a:lin ang="16200000" scaled="1"/>
          </a:gradFill>
          <a:ln w="9525" cap="flat" cmpd="sng" algn="ctr">
            <a:solidFill>
              <a:srgbClr val="A04DA3">
                <a:shade val="95000"/>
                <a:satMod val="105000"/>
              </a:srgbClr>
            </a:solidFill>
            <a:prstDash val="solid"/>
            <a:headEnd/>
            <a:tailEnd/>
          </a:ln>
          <a:effectLst>
            <a:outerShdw blurRad="40000" dist="20000" dir="5400000" rotWithShape="0">
              <a:srgbClr val="000000">
                <a:alpha val="38000"/>
              </a:srgbClr>
            </a:outerShdw>
          </a:effec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1600" b="1" kern="0" spc="-151" dirty="0">
                <a:solidFill>
                  <a:prstClr val="black"/>
                </a:solidFill>
                <a:latin typeface="メイリオ" pitchFamily="50" charset="-128"/>
              </a:rPr>
              <a:t>（１）</a:t>
            </a:r>
            <a:r>
              <a:rPr lang="ja-JP" altLang="en-US" sz="1600" b="1" kern="0" spc="-151" dirty="0">
                <a:solidFill>
                  <a:srgbClr val="000000"/>
                </a:solidFill>
                <a:latin typeface="メイリオ" pitchFamily="50" charset="-128"/>
              </a:rPr>
              <a:t>自動車向け</a:t>
            </a:r>
            <a:r>
              <a:rPr lang="en-US" altLang="ja-JP" sz="1600" b="1" kern="0" spc="-151" dirty="0">
                <a:solidFill>
                  <a:srgbClr val="000000"/>
                </a:solidFill>
                <a:latin typeface="メイリオ" pitchFamily="50" charset="-128"/>
              </a:rPr>
              <a:t>CNF</a:t>
            </a:r>
            <a:r>
              <a:rPr lang="ja-JP" altLang="en-US" sz="1600" b="1" kern="0" spc="-151" dirty="0">
                <a:solidFill>
                  <a:srgbClr val="000000"/>
                </a:solidFill>
                <a:latin typeface="メイリオ" pitchFamily="50" charset="-128"/>
              </a:rPr>
              <a:t>活用製品の性能評価モデル事業</a:t>
            </a:r>
            <a:endParaRPr lang="en-US" altLang="ja-JP" sz="1600" b="1" kern="0" spc="-151" dirty="0">
              <a:solidFill>
                <a:prstClr val="black"/>
              </a:solidFill>
              <a:latin typeface="メイリオ" pitchFamily="50" charset="-128"/>
            </a:endParaRPr>
          </a:p>
        </p:txBody>
      </p:sp>
      <p:sp>
        <p:nvSpPr>
          <p:cNvPr id="56" name="テキスト ボックス 66"/>
          <p:cNvSpPr txBox="1">
            <a:spLocks noChangeArrowheads="1"/>
          </p:cNvSpPr>
          <p:nvPr/>
        </p:nvSpPr>
        <p:spPr bwMode="auto">
          <a:xfrm>
            <a:off x="588963" y="6014251"/>
            <a:ext cx="8584764" cy="338554"/>
          </a:xfrm>
          <a:prstGeom prst="rect">
            <a:avLst/>
          </a:prstGeom>
          <a:gradFill rotWithShape="1">
            <a:gsLst>
              <a:gs pos="0">
                <a:srgbClr val="A04DA3">
                  <a:tint val="50000"/>
                  <a:satMod val="300000"/>
                </a:srgbClr>
              </a:gs>
              <a:gs pos="35000">
                <a:srgbClr val="A04DA3">
                  <a:tint val="37000"/>
                  <a:satMod val="300000"/>
                </a:srgbClr>
              </a:gs>
              <a:gs pos="100000">
                <a:srgbClr val="A04DA3">
                  <a:tint val="15000"/>
                  <a:satMod val="350000"/>
                </a:srgbClr>
              </a:gs>
            </a:gsLst>
            <a:lin ang="16200000" scaled="1"/>
          </a:gradFill>
          <a:ln w="9525" cap="flat" cmpd="sng" algn="ctr">
            <a:solidFill>
              <a:srgbClr val="A04DA3">
                <a:shade val="95000"/>
                <a:satMod val="105000"/>
              </a:srgbClr>
            </a:solidFill>
            <a:prstDash val="solid"/>
            <a:headEnd/>
            <a:tailEnd/>
          </a:ln>
          <a:effectLst>
            <a:outerShdw blurRad="40000" dist="20000" dir="5400000" rotWithShape="0">
              <a:srgbClr val="000000">
                <a:alpha val="38000"/>
              </a:srgbClr>
            </a:outerShdw>
          </a:effec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a:defRPr/>
            </a:pPr>
            <a:r>
              <a:rPr lang="en-US" altLang="ja-JP" sz="1600" b="1" kern="0" dirty="0">
                <a:solidFill>
                  <a:prstClr val="black"/>
                </a:solidFill>
                <a:latin typeface="メイリオ" pitchFamily="50" charset="-128"/>
              </a:rPr>
              <a:t>CO2</a:t>
            </a:r>
            <a:r>
              <a:rPr lang="ja-JP" altLang="ja-JP" sz="1600" b="1" kern="0" dirty="0">
                <a:solidFill>
                  <a:prstClr val="black"/>
                </a:solidFill>
                <a:latin typeface="メイリオ" pitchFamily="50" charset="-128"/>
              </a:rPr>
              <a:t>大幅削減のための</a:t>
            </a:r>
            <a:r>
              <a:rPr lang="en-US" altLang="ja-JP" sz="1600" b="1" kern="0" dirty="0">
                <a:solidFill>
                  <a:prstClr val="black"/>
                </a:solidFill>
                <a:latin typeface="メイリオ" pitchFamily="50" charset="-128"/>
              </a:rPr>
              <a:t>CNF</a:t>
            </a:r>
            <a:r>
              <a:rPr lang="ja-JP" altLang="ja-JP" sz="1600" b="1" kern="0" dirty="0">
                <a:solidFill>
                  <a:prstClr val="black"/>
                </a:solidFill>
                <a:latin typeface="メイリオ" pitchFamily="50" charset="-128"/>
              </a:rPr>
              <a:t>導入拡大戦略の立案</a:t>
            </a:r>
            <a:endParaRPr lang="en-US" altLang="ja-JP" sz="1600" b="1" kern="0" dirty="0">
              <a:solidFill>
                <a:prstClr val="black"/>
              </a:solidFill>
              <a:latin typeface="メイリオ" pitchFamily="50" charset="-128"/>
            </a:endParaRPr>
          </a:p>
        </p:txBody>
      </p:sp>
      <p:sp>
        <p:nvSpPr>
          <p:cNvPr id="57" name="右矢印 82"/>
          <p:cNvSpPr/>
          <p:nvPr/>
        </p:nvSpPr>
        <p:spPr>
          <a:xfrm>
            <a:off x="588969" y="5030434"/>
            <a:ext cx="8582819" cy="490713"/>
          </a:xfrm>
          <a:prstGeom prst="rightArrow">
            <a:avLst/>
          </a:prstGeom>
          <a:solidFill>
            <a:srgbClr val="CCFF33"/>
          </a:solidFill>
          <a:ln w="9525" cap="flat" cmpd="sng" algn="ctr">
            <a:solidFill>
              <a:srgbClr val="5C92B5">
                <a:shade val="95000"/>
                <a:satMod val="105000"/>
              </a:srgbClr>
            </a:solidFill>
            <a:prstDash val="solid"/>
          </a:ln>
          <a:effectLst>
            <a:outerShdw blurRad="40000" dist="20000" dir="5400000" rotWithShape="0">
              <a:srgbClr val="000000">
                <a:alpha val="38000"/>
              </a:srgbClr>
            </a:outerShdw>
          </a:effectLst>
        </p:spPr>
        <p:txBody>
          <a:bodyPr anchor="ctr"/>
          <a:lstStyle/>
          <a:p>
            <a:pPr>
              <a:defRPr/>
            </a:pPr>
            <a:r>
              <a:rPr kumimoji="0" lang="en-US" altLang="ja-JP" sz="1600" b="1" kern="0" dirty="0">
                <a:solidFill>
                  <a:prstClr val="black"/>
                </a:solidFill>
                <a:latin typeface="メイリオ" pitchFamily="50" charset="-128"/>
                <a:ea typeface="メイリオ" pitchFamily="50" charset="-128"/>
                <a:cs typeface="メイリオ" pitchFamily="50" charset="-128"/>
              </a:rPr>
              <a:t>	</a:t>
            </a:r>
            <a:r>
              <a:rPr kumimoji="0" lang="ja-JP" altLang="en-US" sz="1600" b="1" kern="0" dirty="0">
                <a:solidFill>
                  <a:prstClr val="black"/>
                </a:solidFill>
                <a:latin typeface="メイリオ" pitchFamily="50" charset="-128"/>
                <a:ea typeface="メイリオ" pitchFamily="50" charset="-128"/>
                <a:cs typeface="メイリオ" pitchFamily="50" charset="-128"/>
              </a:rPr>
              <a:t>製造　　　　</a:t>
            </a:r>
            <a:r>
              <a:rPr kumimoji="0" lang="en-US" altLang="ja-JP" sz="1600" b="1" kern="0" dirty="0">
                <a:solidFill>
                  <a:prstClr val="black"/>
                </a:solidFill>
                <a:latin typeface="メイリオ" pitchFamily="50" charset="-128"/>
                <a:ea typeface="メイリオ" pitchFamily="50" charset="-128"/>
                <a:cs typeface="メイリオ" pitchFamily="50" charset="-128"/>
              </a:rPr>
              <a:t>		</a:t>
            </a:r>
            <a:r>
              <a:rPr kumimoji="0" lang="ja-JP" altLang="en-US" sz="1600" b="1" kern="0" dirty="0">
                <a:solidFill>
                  <a:prstClr val="black"/>
                </a:solidFill>
                <a:latin typeface="メイリオ" pitchFamily="50" charset="-128"/>
                <a:ea typeface="メイリオ" pitchFamily="50" charset="-128"/>
                <a:cs typeface="メイリオ" pitchFamily="50" charset="-128"/>
              </a:rPr>
              <a:t>活用（使用）　　　</a:t>
            </a:r>
            <a:r>
              <a:rPr kumimoji="0" lang="en-US" altLang="ja-JP" sz="1600" b="1" kern="0" dirty="0">
                <a:solidFill>
                  <a:prstClr val="black"/>
                </a:solidFill>
                <a:latin typeface="メイリオ" pitchFamily="50" charset="-128"/>
                <a:ea typeface="メイリオ" pitchFamily="50" charset="-128"/>
                <a:cs typeface="メイリオ" pitchFamily="50" charset="-128"/>
              </a:rPr>
              <a:t>	</a:t>
            </a:r>
            <a:r>
              <a:rPr kumimoji="0" lang="ja-JP" altLang="en-US" sz="1600" b="1" kern="0" dirty="0">
                <a:solidFill>
                  <a:prstClr val="black"/>
                </a:solidFill>
                <a:latin typeface="メイリオ" pitchFamily="50" charset="-128"/>
                <a:ea typeface="メイリオ" pitchFamily="50" charset="-128"/>
                <a:cs typeface="メイリオ" pitchFamily="50" charset="-128"/>
              </a:rPr>
              <a:t>　廃棄</a:t>
            </a:r>
          </a:p>
        </p:txBody>
      </p:sp>
      <p:pic>
        <p:nvPicPr>
          <p:cNvPr id="58" name="Picture 71" descr="D:\Temporary Internet Files\Temporary Internet Files\Content.IE5\AYTISP0Q\lgi01a2014080522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9747" y="3409968"/>
            <a:ext cx="692151"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 name="グループ化 58"/>
          <p:cNvGrpSpPr/>
          <p:nvPr/>
        </p:nvGrpSpPr>
        <p:grpSpPr>
          <a:xfrm>
            <a:off x="1189629" y="3696214"/>
            <a:ext cx="989013" cy="722209"/>
            <a:chOff x="1487487" y="3799246"/>
            <a:chExt cx="989013" cy="722209"/>
          </a:xfrm>
        </p:grpSpPr>
        <p:sp>
          <p:nvSpPr>
            <p:cNvPr id="60" name="四角形吹き出し 88"/>
            <p:cNvSpPr/>
            <p:nvPr/>
          </p:nvSpPr>
          <p:spPr>
            <a:xfrm flipV="1">
              <a:off x="1487487" y="3799246"/>
              <a:ext cx="989013" cy="722209"/>
            </a:xfrm>
            <a:prstGeom prst="wedgeRectCallout">
              <a:avLst>
                <a:gd name="adj1" fmla="val 24077"/>
                <a:gd name="adj2" fmla="val 49081"/>
              </a:avLst>
            </a:prstGeom>
            <a:solidFill>
              <a:sysClr val="window" lastClr="FFFFFF"/>
            </a:solidFill>
            <a:ln w="25400" cap="flat" cmpd="sng" algn="ctr">
              <a:solidFill>
                <a:srgbClr val="53548A">
                  <a:shade val="50000"/>
                </a:srgbClr>
              </a:solidFill>
              <a:prstDash val="solid"/>
            </a:ln>
            <a:effectLst/>
          </p:spPr>
          <p:txBody>
            <a:bodyPr anchor="ctr"/>
            <a:lstStyle/>
            <a:p>
              <a:pPr algn="ctr">
                <a:defRPr/>
              </a:pPr>
              <a:endParaRPr kumimoji="0" lang="ja-JP" altLang="en-US" sz="16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 name="図 11"/>
            <p:cNvPicPr>
              <a:picLocks noChangeAspect="1"/>
            </p:cNvPicPr>
            <p:nvPr/>
          </p:nvPicPr>
          <p:blipFill>
            <a:blip r:embed="rId6">
              <a:extLst>
                <a:ext uri="{28A0092B-C50C-407E-A947-70E740481C1C}">
                  <a14:useLocalDpi xmlns:a14="http://schemas.microsoft.com/office/drawing/2010/main" val="0"/>
                </a:ext>
              </a:extLst>
            </a:blip>
            <a:srcRect l="2478" t="6345" r="50000" b="32272"/>
            <a:stretch>
              <a:fillRect/>
            </a:stretch>
          </p:blipFill>
          <p:spPr bwMode="auto">
            <a:xfrm>
              <a:off x="1593288" y="3838346"/>
              <a:ext cx="777410" cy="644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テキスト ボックス 66"/>
          <p:cNvSpPr txBox="1">
            <a:spLocks noChangeArrowheads="1"/>
          </p:cNvSpPr>
          <p:nvPr/>
        </p:nvSpPr>
        <p:spPr bwMode="auto">
          <a:xfrm>
            <a:off x="588963" y="6429750"/>
            <a:ext cx="8584764" cy="338554"/>
          </a:xfrm>
          <a:prstGeom prst="rect">
            <a:avLst/>
          </a:prstGeom>
          <a:gradFill rotWithShape="1">
            <a:gsLst>
              <a:gs pos="0">
                <a:srgbClr val="A04DA3">
                  <a:tint val="50000"/>
                  <a:satMod val="300000"/>
                </a:srgbClr>
              </a:gs>
              <a:gs pos="35000">
                <a:srgbClr val="A04DA3">
                  <a:tint val="37000"/>
                  <a:satMod val="300000"/>
                </a:srgbClr>
              </a:gs>
              <a:gs pos="100000">
                <a:srgbClr val="A04DA3">
                  <a:tint val="15000"/>
                  <a:satMod val="350000"/>
                </a:srgbClr>
              </a:gs>
            </a:gsLst>
            <a:lin ang="16200000" scaled="1"/>
          </a:gradFill>
          <a:ln w="9525" cap="flat" cmpd="sng" algn="ctr">
            <a:solidFill>
              <a:srgbClr val="A04DA3">
                <a:shade val="95000"/>
                <a:satMod val="105000"/>
              </a:srgbClr>
            </a:solidFill>
            <a:prstDash val="solid"/>
            <a:headEnd/>
            <a:tailEnd/>
          </a:ln>
          <a:effectLst>
            <a:outerShdw blurRad="40000" dist="20000" dir="5400000" rotWithShape="0">
              <a:srgbClr val="000000">
                <a:alpha val="38000"/>
              </a:srgbClr>
            </a:outerShdw>
          </a:effec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a:defRPr/>
            </a:pPr>
            <a:r>
              <a:rPr lang="ja-JP" altLang="en-US" sz="1600" b="1" kern="0" dirty="0">
                <a:solidFill>
                  <a:prstClr val="black"/>
                </a:solidFill>
                <a:latin typeface="メイリオ" pitchFamily="50" charset="-128"/>
              </a:rPr>
              <a:t>（３）バイオマスプラスチックによる</a:t>
            </a:r>
            <a:r>
              <a:rPr lang="en-US" altLang="ja-JP" sz="1600" b="1" kern="0" dirty="0">
                <a:solidFill>
                  <a:prstClr val="black"/>
                </a:solidFill>
                <a:latin typeface="メイリオ" pitchFamily="50" charset="-128"/>
              </a:rPr>
              <a:t>CO2</a:t>
            </a:r>
            <a:r>
              <a:rPr lang="ja-JP" altLang="en-US" sz="1600" b="1" kern="0" dirty="0">
                <a:solidFill>
                  <a:prstClr val="black"/>
                </a:solidFill>
                <a:latin typeface="メイリオ" pitchFamily="50" charset="-128"/>
              </a:rPr>
              <a:t>削減効果の検証</a:t>
            </a:r>
            <a:endParaRPr lang="en-US" altLang="ja-JP" sz="1600" b="1" kern="0" dirty="0">
              <a:solidFill>
                <a:prstClr val="black"/>
              </a:solidFill>
              <a:latin typeface="メイリオ" pitchFamily="50" charset="-128"/>
            </a:endParaRPr>
          </a:p>
        </p:txBody>
      </p:sp>
      <p:pic>
        <p:nvPicPr>
          <p:cNvPr id="63" name="Picture 38" descr="D:\Temporary Internet Files\Temporary Internet Files\Content.IE5\AYTISP0Q\2961555937_fae0057968_s[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75418" y="4164342"/>
            <a:ext cx="552451"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41" descr="D:\Temporary Internet Files\Temporary Internet Files\Content.IE5\GSO26PFD\lgi01a20140329110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23799" y="3321935"/>
            <a:ext cx="569912"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74691" y="4137927"/>
            <a:ext cx="58737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 name="テキスト ボックス 8"/>
          <p:cNvSpPr txBox="1">
            <a:spLocks noChangeArrowheads="1"/>
          </p:cNvSpPr>
          <p:nvPr/>
        </p:nvSpPr>
        <p:spPr bwMode="auto">
          <a:xfrm>
            <a:off x="4512212" y="4682205"/>
            <a:ext cx="3349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algn="ctr" eaLnBrk="1" hangingPunct="1">
              <a:spcBef>
                <a:spcPct val="0"/>
              </a:spcBef>
              <a:buNone/>
              <a:defRPr/>
            </a:pPr>
            <a:r>
              <a:rPr lang="ja-JP" altLang="en-US" sz="1200" kern="0" dirty="0">
                <a:solidFill>
                  <a:srgbClr val="000000"/>
                </a:solidFill>
                <a:latin typeface="メイリオ" pitchFamily="50" charset="-128"/>
              </a:rPr>
              <a:t>（出典：ナノセルロースフォーラム）</a:t>
            </a:r>
            <a:endParaRPr lang="en-US" altLang="ja-JP" sz="1200" kern="0" dirty="0">
              <a:solidFill>
                <a:srgbClr val="000000"/>
              </a:solidFill>
              <a:latin typeface="メイリオ" pitchFamily="50" charset="-128"/>
            </a:endParaRPr>
          </a:p>
          <a:p>
            <a:pPr algn="ctr" eaLnBrk="1" hangingPunct="1">
              <a:spcBef>
                <a:spcPct val="0"/>
              </a:spcBef>
              <a:buNone/>
              <a:defRPr/>
            </a:pPr>
            <a:r>
              <a:rPr lang="ja-JP" altLang="en-US" sz="1600" b="1" kern="0" dirty="0">
                <a:solidFill>
                  <a:srgbClr val="000000"/>
                </a:solidFill>
                <a:latin typeface="メイリオ" pitchFamily="50" charset="-128"/>
              </a:rPr>
              <a:t>セルロースナノファイバー</a:t>
            </a:r>
            <a:endParaRPr lang="en-US" altLang="ja-JP" sz="1600" b="1" kern="0" dirty="0">
              <a:solidFill>
                <a:srgbClr val="000000"/>
              </a:solidFill>
              <a:latin typeface="メイリオ" pitchFamily="50" charset="-128"/>
            </a:endParaRPr>
          </a:p>
        </p:txBody>
      </p:sp>
      <p:sp>
        <p:nvSpPr>
          <p:cNvPr id="67" name="テキスト ボックス 1"/>
          <p:cNvSpPr txBox="1">
            <a:spLocks noChangeArrowheads="1"/>
          </p:cNvSpPr>
          <p:nvPr/>
        </p:nvSpPr>
        <p:spPr bwMode="auto">
          <a:xfrm>
            <a:off x="2533733" y="3849222"/>
            <a:ext cx="16383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anose="020B0604030504040204" pitchFamily="50" charset="-128"/>
              </a:rPr>
              <a:t>自動車（内装材や外板等）</a:t>
            </a:r>
          </a:p>
        </p:txBody>
      </p:sp>
      <p:sp>
        <p:nvSpPr>
          <p:cNvPr id="68" name="テキスト ボックス 1"/>
          <p:cNvSpPr txBox="1">
            <a:spLocks noChangeArrowheads="1"/>
          </p:cNvSpPr>
          <p:nvPr/>
        </p:nvSpPr>
        <p:spPr bwMode="auto">
          <a:xfrm>
            <a:off x="4649040" y="3796277"/>
            <a:ext cx="18624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anose="020B0604030504040204" pitchFamily="50" charset="-128"/>
              </a:rPr>
              <a:t>家電（冷蔵庫等）</a:t>
            </a:r>
          </a:p>
        </p:txBody>
      </p:sp>
      <p:sp>
        <p:nvSpPr>
          <p:cNvPr id="69" name="テキスト ボックス 1"/>
          <p:cNvSpPr txBox="1">
            <a:spLocks noChangeArrowheads="1"/>
          </p:cNvSpPr>
          <p:nvPr/>
        </p:nvSpPr>
        <p:spPr bwMode="auto">
          <a:xfrm>
            <a:off x="6826909" y="3616966"/>
            <a:ext cx="29520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itchFamily="50" charset="-128"/>
              </a:rPr>
              <a:t>住宅・建材</a:t>
            </a:r>
            <a:endParaRPr lang="en-US" altLang="ja-JP" sz="1600" b="1" kern="0" dirty="0">
              <a:solidFill>
                <a:prstClr val="black"/>
              </a:solidFill>
              <a:latin typeface="メイリオ" pitchFamily="50" charset="-128"/>
            </a:endParaRPr>
          </a:p>
          <a:p>
            <a:pPr algn="ctr">
              <a:defRPr/>
            </a:pPr>
            <a:r>
              <a:rPr lang="ja-JP" altLang="en-US" sz="1600" b="1" kern="0" dirty="0">
                <a:solidFill>
                  <a:prstClr val="black"/>
                </a:solidFill>
                <a:latin typeface="メイリオ" pitchFamily="50" charset="-128"/>
              </a:rPr>
              <a:t>（窓枠・断熱材・構造材等）</a:t>
            </a:r>
          </a:p>
        </p:txBody>
      </p:sp>
      <p:pic>
        <p:nvPicPr>
          <p:cNvPr id="70" name="Picture 53" descr="クリックすると新しいウィンドウで開きます"/>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60163" y="4195482"/>
            <a:ext cx="510356" cy="510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テキスト ボックス 1"/>
          <p:cNvSpPr txBox="1">
            <a:spLocks noChangeArrowheads="1"/>
          </p:cNvSpPr>
          <p:nvPr/>
        </p:nvSpPr>
        <p:spPr bwMode="auto">
          <a:xfrm>
            <a:off x="2687944" y="4617146"/>
            <a:ext cx="23461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itchFamily="50" charset="-128"/>
              </a:rPr>
              <a:t>業務・産業機械</a:t>
            </a:r>
            <a:endParaRPr lang="en-US" altLang="ja-JP" sz="1600" b="1" kern="0" dirty="0">
              <a:solidFill>
                <a:prstClr val="black"/>
              </a:solidFill>
              <a:latin typeface="メイリオ" pitchFamily="50" charset="-128"/>
            </a:endParaRPr>
          </a:p>
          <a:p>
            <a:pPr algn="ctr">
              <a:defRPr/>
            </a:pPr>
            <a:r>
              <a:rPr lang="ja-JP" altLang="en-US" sz="1600" b="1" kern="0" dirty="0">
                <a:solidFill>
                  <a:prstClr val="black"/>
                </a:solidFill>
                <a:latin typeface="メイリオ" pitchFamily="50" charset="-128"/>
              </a:rPr>
              <a:t>（空調ブレード等）</a:t>
            </a:r>
          </a:p>
        </p:txBody>
      </p:sp>
      <p:sp>
        <p:nvSpPr>
          <p:cNvPr id="72" name="テキスト ボックス 66"/>
          <p:cNvSpPr txBox="1">
            <a:spLocks noChangeArrowheads="1"/>
          </p:cNvSpPr>
          <p:nvPr/>
        </p:nvSpPr>
        <p:spPr bwMode="auto">
          <a:xfrm>
            <a:off x="6435783" y="5442315"/>
            <a:ext cx="2736000" cy="584775"/>
          </a:xfrm>
          <a:prstGeom prst="rect">
            <a:avLst/>
          </a:prstGeom>
          <a:gradFill rotWithShape="1">
            <a:gsLst>
              <a:gs pos="0">
                <a:srgbClr val="A04DA3">
                  <a:tint val="50000"/>
                  <a:satMod val="300000"/>
                </a:srgbClr>
              </a:gs>
              <a:gs pos="35000">
                <a:srgbClr val="A04DA3">
                  <a:tint val="37000"/>
                  <a:satMod val="300000"/>
                </a:srgbClr>
              </a:gs>
              <a:gs pos="100000">
                <a:srgbClr val="A04DA3">
                  <a:tint val="15000"/>
                  <a:satMod val="350000"/>
                </a:srgbClr>
              </a:gs>
            </a:gsLst>
            <a:lin ang="16200000" scaled="1"/>
          </a:gradFill>
          <a:ln w="9525" cap="flat" cmpd="sng" algn="ctr">
            <a:solidFill>
              <a:srgbClr val="A04DA3">
                <a:shade val="95000"/>
                <a:satMod val="105000"/>
              </a:srgbClr>
            </a:solidFill>
            <a:prstDash val="solid"/>
            <a:headEnd/>
            <a:tailEnd/>
          </a:ln>
          <a:effectLst>
            <a:outerShdw blurRad="40000" dist="20000" dir="5400000" rotWithShape="0">
              <a:srgbClr val="000000">
                <a:alpha val="38000"/>
              </a:srgbClr>
            </a:outerShdw>
          </a:effec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1600" b="1" kern="0" dirty="0">
                <a:solidFill>
                  <a:prstClr val="black"/>
                </a:solidFill>
                <a:latin typeface="メイリオ" pitchFamily="50" charset="-128"/>
              </a:rPr>
              <a:t>（４）リサイクル時の課題・解決策検討</a:t>
            </a:r>
            <a:endParaRPr lang="en-US" altLang="ja-JP" sz="1600" b="1" kern="0" dirty="0">
              <a:solidFill>
                <a:prstClr val="black"/>
              </a:solidFill>
              <a:latin typeface="メイリオ" pitchFamily="50" charset="-128"/>
            </a:endParaRPr>
          </a:p>
        </p:txBody>
      </p:sp>
      <p:pic>
        <p:nvPicPr>
          <p:cNvPr id="73"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48966" y="3212489"/>
            <a:ext cx="212731" cy="58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 name="Picture 3"/>
          <p:cNvPicPr>
            <a:picLocks noChangeAspect="1" noChangeArrowheads="1"/>
          </p:cNvPicPr>
          <p:nvPr/>
        </p:nvPicPr>
        <p:blipFill rotWithShape="1">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l="7576" t="3323" r="6263" b="2336"/>
          <a:stretch/>
        </p:blipFill>
        <p:spPr bwMode="auto">
          <a:xfrm>
            <a:off x="5421318" y="3273426"/>
            <a:ext cx="501651" cy="549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5" name="テキスト ボックス 1"/>
          <p:cNvSpPr txBox="1">
            <a:spLocks noChangeArrowheads="1"/>
          </p:cNvSpPr>
          <p:nvPr/>
        </p:nvSpPr>
        <p:spPr bwMode="auto">
          <a:xfrm>
            <a:off x="7159312" y="4479322"/>
            <a:ext cx="24560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defRPr/>
            </a:pPr>
            <a:r>
              <a:rPr lang="ja-JP" altLang="en-US" sz="1600" b="1" kern="0" dirty="0">
                <a:solidFill>
                  <a:prstClr val="black"/>
                </a:solidFill>
                <a:latin typeface="メイリオ" pitchFamily="50" charset="-128"/>
              </a:rPr>
              <a:t>再エネ</a:t>
            </a:r>
            <a:endParaRPr lang="en-US" altLang="ja-JP" sz="1600" b="1" kern="0" dirty="0">
              <a:solidFill>
                <a:prstClr val="black"/>
              </a:solidFill>
              <a:latin typeface="メイリオ" pitchFamily="50" charset="-128"/>
            </a:endParaRPr>
          </a:p>
          <a:p>
            <a:pPr algn="ctr">
              <a:defRPr/>
            </a:pPr>
            <a:r>
              <a:rPr lang="ja-JP" altLang="en-US" sz="1600" b="1" kern="0" dirty="0">
                <a:solidFill>
                  <a:prstClr val="black"/>
                </a:solidFill>
                <a:latin typeface="メイリオ" pitchFamily="50" charset="-128"/>
              </a:rPr>
              <a:t>（風力ブレード等）</a:t>
            </a:r>
          </a:p>
        </p:txBody>
      </p:sp>
      <p:sp>
        <p:nvSpPr>
          <p:cNvPr id="40" name="正方形/長方形 6"/>
          <p:cNvSpPr>
            <a:spLocks noChangeArrowheads="1"/>
          </p:cNvSpPr>
          <p:nvPr/>
        </p:nvSpPr>
        <p:spPr bwMode="auto">
          <a:xfrm>
            <a:off x="4525789" y="834727"/>
            <a:ext cx="5378624"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hangingPunct="1">
              <a:lnSpc>
                <a:spcPts val="2000"/>
              </a:lnSpc>
              <a:spcBef>
                <a:spcPct val="0"/>
              </a:spcBef>
              <a:spcAft>
                <a:spcPts val="277"/>
              </a:spcAft>
              <a:buClr>
                <a:srgbClr val="6F6F6F"/>
              </a:buClr>
              <a:buNone/>
              <a:defRPr/>
            </a:pP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27</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000"/>
              </a:lnSpc>
              <a:spcBef>
                <a:spcPct val="0"/>
              </a:spcBef>
              <a:buNone/>
              <a:defRPr/>
            </a:pPr>
            <a:r>
              <a:rPr lang="ja-JP" altLang="en-US" sz="2000" kern="0" dirty="0">
                <a:solidFill>
                  <a:prstClr val="black"/>
                </a:solidFill>
                <a:latin typeface="メイリオ" pitchFamily="50" charset="-128"/>
                <a:ea typeface="メイリオ" pitchFamily="50" charset="-128"/>
                <a:cs typeface="メイリオ" pitchFamily="50" charset="-128"/>
              </a:rPr>
              <a:t>担当課：</a:t>
            </a:r>
            <a:r>
              <a:rPr kumimoji="0" lang="zh-TW"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地球局事業室技術</a:t>
            </a:r>
            <a:r>
              <a:rPr kumimoji="0" lang="en-US" altLang="zh-TW"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03-5521-8339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777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8"/>
          <p:cNvSpPr txBox="1">
            <a:spLocks noChangeArrowheads="1"/>
          </p:cNvSpPr>
          <p:nvPr/>
        </p:nvSpPr>
        <p:spPr bwMode="auto">
          <a:xfrm>
            <a:off x="128594" y="859039"/>
            <a:ext cx="9648825" cy="1815882"/>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342900" indent="-3429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316627" indent="-316627" defTabSz="844336" eaLnBrk="1" hangingPunct="1">
              <a:spcBef>
                <a:spcPct val="0"/>
              </a:spcBef>
              <a:buFont typeface="Wingdings" pitchFamily="2" charset="2"/>
              <a:buChar char="Ø"/>
              <a:defRPr/>
            </a:pPr>
            <a:r>
              <a:rPr lang="ja-JP" altLang="en-US" sz="2800" kern="0" dirty="0">
                <a:solidFill>
                  <a:srgbClr val="000000"/>
                </a:solidFill>
                <a:latin typeface="メイリオ" pitchFamily="50" charset="-128"/>
                <a:ea typeface="メイリオ" pitchFamily="50" charset="-128"/>
                <a:cs typeface="メイリオ" pitchFamily="50" charset="-128"/>
              </a:rPr>
              <a:t>鋼鉄の５分の１の軽さで５倍以上の強度！</a:t>
            </a:r>
            <a:endParaRPr lang="en-US" altLang="ja-JP" sz="2800" kern="0" dirty="0">
              <a:solidFill>
                <a:srgbClr val="000000"/>
              </a:solidFill>
              <a:latin typeface="メイリオ" pitchFamily="50" charset="-128"/>
              <a:ea typeface="メイリオ" pitchFamily="50" charset="-128"/>
              <a:cs typeface="メイリオ" pitchFamily="50" charset="-128"/>
            </a:endParaRPr>
          </a:p>
          <a:p>
            <a:pPr marL="0" indent="0" defTabSz="844336" eaLnBrk="1" hangingPunct="1">
              <a:spcBef>
                <a:spcPct val="0"/>
              </a:spcBef>
              <a:buNone/>
              <a:defRPr/>
            </a:pPr>
            <a:r>
              <a:rPr lang="ja-JP" altLang="en-US" sz="2800" kern="0" dirty="0">
                <a:solidFill>
                  <a:srgbClr val="000000"/>
                </a:solidFill>
                <a:latin typeface="メイリオ" pitchFamily="50" charset="-128"/>
                <a:ea typeface="メイリオ" pitchFamily="50" charset="-128"/>
                <a:cs typeface="メイリオ" pitchFamily="50" charset="-128"/>
              </a:rPr>
              <a:t>　　→　車の車体の</a:t>
            </a:r>
            <a:r>
              <a:rPr lang="en-US" altLang="ja-JP" sz="2800" kern="0" dirty="0">
                <a:solidFill>
                  <a:srgbClr val="000000"/>
                </a:solidFill>
                <a:latin typeface="メイリオ" pitchFamily="50" charset="-128"/>
                <a:ea typeface="メイリオ" pitchFamily="50" charset="-128"/>
                <a:cs typeface="メイリオ" pitchFamily="50" charset="-128"/>
              </a:rPr>
              <a:t>10%</a:t>
            </a:r>
            <a:r>
              <a:rPr lang="ja-JP" altLang="en-US" sz="2800" kern="0" dirty="0">
                <a:solidFill>
                  <a:srgbClr val="000000"/>
                </a:solidFill>
                <a:latin typeface="メイリオ" pitchFamily="50" charset="-128"/>
                <a:ea typeface="メイリオ" pitchFamily="50" charset="-128"/>
                <a:cs typeface="メイリオ" pitchFamily="50" charset="-128"/>
              </a:rPr>
              <a:t>軽量化が可能、燃費改善</a:t>
            </a:r>
            <a:endParaRPr lang="en-US" altLang="ja-JP" sz="2800" kern="0" dirty="0">
              <a:solidFill>
                <a:srgbClr val="000000"/>
              </a:solidFill>
              <a:latin typeface="メイリオ" pitchFamily="50" charset="-128"/>
              <a:ea typeface="メイリオ" pitchFamily="50" charset="-128"/>
              <a:cs typeface="メイリオ" pitchFamily="50" charset="-128"/>
            </a:endParaRPr>
          </a:p>
          <a:p>
            <a:pPr marL="316627" indent="-316627" defTabSz="844336" eaLnBrk="1" hangingPunct="1">
              <a:spcBef>
                <a:spcPct val="0"/>
              </a:spcBef>
              <a:buFont typeface="Wingdings" pitchFamily="2" charset="2"/>
              <a:buChar char="Ø"/>
              <a:defRPr/>
            </a:pPr>
            <a:r>
              <a:rPr lang="ja-JP" altLang="en-US" sz="2800" kern="0" dirty="0">
                <a:solidFill>
                  <a:srgbClr val="000000"/>
                </a:solidFill>
                <a:latin typeface="メイリオ" pitchFamily="50" charset="-128"/>
                <a:ea typeface="メイリオ" pitchFamily="50" charset="-128"/>
                <a:cs typeface="メイリオ" pitchFamily="50" charset="-128"/>
              </a:rPr>
              <a:t>植物由来、つまり化石燃料を使わない</a:t>
            </a:r>
            <a:endParaRPr lang="en-US" altLang="ja-JP" sz="2800" kern="0" dirty="0">
              <a:solidFill>
                <a:srgbClr val="000000"/>
              </a:solidFill>
              <a:latin typeface="メイリオ" pitchFamily="50" charset="-128"/>
              <a:ea typeface="メイリオ" pitchFamily="50" charset="-128"/>
              <a:cs typeface="メイリオ" pitchFamily="50" charset="-128"/>
            </a:endParaRPr>
          </a:p>
          <a:p>
            <a:pPr marL="0" indent="0" defTabSz="844336" eaLnBrk="1" hangingPunct="1">
              <a:spcBef>
                <a:spcPct val="0"/>
              </a:spcBef>
              <a:buNone/>
              <a:defRPr/>
            </a:pPr>
            <a:r>
              <a:rPr lang="ja-JP" altLang="en-US" sz="2800" kern="0" dirty="0">
                <a:solidFill>
                  <a:srgbClr val="000000"/>
                </a:solidFill>
                <a:latin typeface="メイリオ" pitchFamily="50" charset="-128"/>
                <a:ea typeface="メイリオ" pitchFamily="50" charset="-128"/>
                <a:cs typeface="メイリオ" pitchFamily="50" charset="-128"/>
              </a:rPr>
              <a:t>　　→　廃棄後に燃やしても、再度植林すれば、</a:t>
            </a:r>
            <a:r>
              <a:rPr lang="en-US" altLang="ja-JP" sz="2800" kern="0" dirty="0">
                <a:solidFill>
                  <a:srgbClr val="000000"/>
                </a:solidFill>
                <a:latin typeface="メイリオ" pitchFamily="50" charset="-128"/>
                <a:ea typeface="メイリオ" pitchFamily="50" charset="-128"/>
                <a:cs typeface="メイリオ" pitchFamily="50" charset="-128"/>
              </a:rPr>
              <a:t>CO2</a:t>
            </a:r>
            <a:r>
              <a:rPr lang="ja-JP" altLang="en-US" sz="2800" kern="0" dirty="0">
                <a:solidFill>
                  <a:srgbClr val="000000"/>
                </a:solidFill>
                <a:latin typeface="メイリオ" pitchFamily="50" charset="-128"/>
                <a:ea typeface="メイリオ" pitchFamily="50" charset="-128"/>
                <a:cs typeface="メイリオ" pitchFamily="50" charset="-128"/>
              </a:rPr>
              <a:t>ゼロ</a:t>
            </a:r>
          </a:p>
        </p:txBody>
      </p:sp>
      <p:sp>
        <p:nvSpPr>
          <p:cNvPr id="4" name="フローチャート : 組合せ 30"/>
          <p:cNvSpPr/>
          <p:nvPr/>
        </p:nvSpPr>
        <p:spPr>
          <a:xfrm rot="16200000">
            <a:off x="5440538" y="4348118"/>
            <a:ext cx="1494363" cy="456969"/>
          </a:xfrm>
          <a:prstGeom prst="flowChartMerge">
            <a:avLst/>
          </a:prstGeom>
        </p:spPr>
        <p:style>
          <a:lnRef idx="1">
            <a:schemeClr val="accent1"/>
          </a:lnRef>
          <a:fillRef idx="3">
            <a:schemeClr val="accent1"/>
          </a:fillRef>
          <a:effectRef idx="2">
            <a:schemeClr val="accent1"/>
          </a:effectRef>
          <a:fontRef idx="minor">
            <a:schemeClr val="lt1"/>
          </a:fontRef>
        </p:style>
        <p:txBody>
          <a:bodyPr anchor="ctr"/>
          <a:lstStyle/>
          <a:p>
            <a:pPr algn="ctr" defTabSz="844336">
              <a:defRPr/>
            </a:pPr>
            <a:endPar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bwMode="auto">
          <a:xfrm>
            <a:off x="3182" y="50520"/>
            <a:ext cx="9902825" cy="646331"/>
          </a:xfrm>
          <a:prstGeom prst="rect">
            <a:avLst/>
          </a:prstGeom>
          <a:noFill/>
          <a:ln w="9525">
            <a:noFill/>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defTabSz="844336" eaLnBrk="1" hangingPunct="1">
              <a:spcBef>
                <a:spcPct val="0"/>
              </a:spcBef>
              <a:buNone/>
              <a:defRPr/>
            </a:pPr>
            <a:r>
              <a:rPr lang="ja-JP" altLang="en-US" sz="3600" b="1" kern="0" dirty="0">
                <a:latin typeface="メイリオ" pitchFamily="50" charset="-128"/>
                <a:ea typeface="メイリオ" pitchFamily="50" charset="-128"/>
                <a:cs typeface="メイリオ" pitchFamily="50" charset="-128"/>
              </a:rPr>
              <a:t>セルロースナノファイバー（</a:t>
            </a:r>
            <a:r>
              <a:rPr lang="en-US" altLang="ja-JP" sz="3600" b="1" kern="0" dirty="0">
                <a:latin typeface="メイリオ" pitchFamily="50" charset="-128"/>
                <a:ea typeface="メイリオ" pitchFamily="50" charset="-128"/>
                <a:cs typeface="メイリオ" pitchFamily="50" charset="-128"/>
              </a:rPr>
              <a:t>CNF</a:t>
            </a:r>
            <a:r>
              <a:rPr lang="ja-JP" altLang="en-US" sz="3600" b="1" kern="0" dirty="0">
                <a:latin typeface="メイリオ" pitchFamily="50" charset="-128"/>
                <a:ea typeface="メイリオ" pitchFamily="50" charset="-128"/>
                <a:cs typeface="メイリオ" pitchFamily="50" charset="-128"/>
              </a:rPr>
              <a:t>）とは</a:t>
            </a:r>
          </a:p>
        </p:txBody>
      </p:sp>
      <p:pic>
        <p:nvPicPr>
          <p:cNvPr id="6" name="Picture 2" descr="C:\Users\MINEGI02\AppData\Local\Microsoft\Windows\Temporary Internet Files\Content.IE5\A09U0PBL\02.jpg\02.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6056" t="41562" r="64854" b="28879"/>
          <a:stretch/>
        </p:blipFill>
        <p:spPr bwMode="auto">
          <a:xfrm>
            <a:off x="2832835" y="3539103"/>
            <a:ext cx="3080129" cy="254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正方形/長方形 2"/>
          <p:cNvSpPr>
            <a:spLocks noChangeArrowheads="1"/>
          </p:cNvSpPr>
          <p:nvPr/>
        </p:nvSpPr>
        <p:spPr bwMode="auto">
          <a:xfrm>
            <a:off x="2307926" y="5742447"/>
            <a:ext cx="4489175" cy="830997"/>
          </a:xfrm>
          <a:prstGeom prst="rect">
            <a:avLst/>
          </a:prstGeom>
          <a:solidFill>
            <a:schemeClr val="bg1"/>
          </a:solidFill>
          <a:ln>
            <a:noFill/>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defTabSz="844336" eaLnBrk="1" hangingPunct="1">
              <a:spcBef>
                <a:spcPct val="0"/>
              </a:spcBef>
              <a:buNone/>
              <a:defRPr/>
            </a:pPr>
            <a:r>
              <a:rPr lang="ja-JP" altLang="en-US" sz="2400" kern="0" dirty="0">
                <a:solidFill>
                  <a:srgbClr val="000000"/>
                </a:solidFill>
                <a:latin typeface="メイリオ" pitchFamily="50" charset="-128"/>
                <a:ea typeface="メイリオ" pitchFamily="50" charset="-128"/>
                <a:cs typeface="メイリオ" pitchFamily="50" charset="-128"/>
              </a:rPr>
              <a:t>セルロースナノファイバー</a:t>
            </a:r>
            <a:endParaRPr lang="en-US" altLang="ja-JP" sz="2400" kern="0" dirty="0">
              <a:solidFill>
                <a:srgbClr val="000000"/>
              </a:solidFill>
              <a:latin typeface="メイリオ" pitchFamily="50" charset="-128"/>
              <a:ea typeface="メイリオ" pitchFamily="50" charset="-128"/>
              <a:cs typeface="メイリオ" pitchFamily="50" charset="-128"/>
            </a:endParaRPr>
          </a:p>
          <a:p>
            <a:pPr algn="ctr" defTabSz="844336" eaLnBrk="1" hangingPunct="1">
              <a:spcBef>
                <a:spcPct val="0"/>
              </a:spcBef>
              <a:buNone/>
              <a:defRPr/>
            </a:pPr>
            <a:r>
              <a:rPr lang="ja-JP" altLang="en-US" sz="2400" kern="0" dirty="0">
                <a:solidFill>
                  <a:srgbClr val="000000"/>
                </a:solidFill>
                <a:latin typeface="メイリオ" pitchFamily="50" charset="-128"/>
                <a:ea typeface="メイリオ" pitchFamily="50" charset="-128"/>
                <a:cs typeface="メイリオ" pitchFamily="50" charset="-128"/>
              </a:rPr>
              <a:t>（</a:t>
            </a:r>
            <a:r>
              <a:rPr lang="en-US" altLang="ja-JP" sz="2400" kern="0" dirty="0">
                <a:solidFill>
                  <a:srgbClr val="000000"/>
                </a:solidFill>
                <a:latin typeface="メイリオ" pitchFamily="50" charset="-128"/>
                <a:ea typeface="メイリオ" pitchFamily="50" charset="-128"/>
                <a:cs typeface="メイリオ" pitchFamily="50" charset="-128"/>
              </a:rPr>
              <a:t>CNF</a:t>
            </a:r>
            <a:r>
              <a:rPr lang="ja-JP" altLang="en-US" sz="2400" kern="0" dirty="0">
                <a:solidFill>
                  <a:srgbClr val="000000"/>
                </a:solidFill>
                <a:latin typeface="メイリオ" pitchFamily="50" charset="-128"/>
                <a:ea typeface="メイリオ" pitchFamily="50" charset="-128"/>
                <a:cs typeface="メイリオ" pitchFamily="50" charset="-128"/>
              </a:rPr>
              <a:t>）</a:t>
            </a:r>
          </a:p>
        </p:txBody>
      </p:sp>
      <p:sp>
        <p:nvSpPr>
          <p:cNvPr id="8" name="フローチャート : 組合せ 30"/>
          <p:cNvSpPr/>
          <p:nvPr/>
        </p:nvSpPr>
        <p:spPr>
          <a:xfrm rot="16200000">
            <a:off x="2063466" y="4365061"/>
            <a:ext cx="1494363" cy="456969"/>
          </a:xfrm>
          <a:prstGeom prst="flowChartMerge">
            <a:avLst/>
          </a:prstGeom>
        </p:spPr>
        <p:style>
          <a:lnRef idx="1">
            <a:schemeClr val="accent1"/>
          </a:lnRef>
          <a:fillRef idx="3">
            <a:schemeClr val="accent1"/>
          </a:fillRef>
          <a:effectRef idx="2">
            <a:schemeClr val="accent1"/>
          </a:effectRef>
          <a:fontRef idx="minor">
            <a:schemeClr val="lt1"/>
          </a:fontRef>
        </p:style>
        <p:txBody>
          <a:bodyPr anchor="ctr"/>
          <a:lstStyle/>
          <a:p>
            <a:pPr algn="ctr" defTabSz="844336">
              <a:defRPr/>
            </a:pPr>
            <a:endPar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2"/>
          <p:cNvSpPr>
            <a:spLocks noChangeArrowheads="1"/>
          </p:cNvSpPr>
          <p:nvPr/>
        </p:nvSpPr>
        <p:spPr bwMode="auto">
          <a:xfrm>
            <a:off x="226968" y="5683957"/>
            <a:ext cx="2339102" cy="830997"/>
          </a:xfrm>
          <a:prstGeom prst="rect">
            <a:avLst/>
          </a:prstGeom>
          <a:solidFill>
            <a:schemeClr val="bg1"/>
          </a:solidFill>
          <a:ln>
            <a:noFill/>
          </a:ln>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defTabSz="844336" eaLnBrk="1" hangingPunct="1">
              <a:spcBef>
                <a:spcPct val="0"/>
              </a:spcBef>
              <a:buNone/>
              <a:defRPr/>
            </a:pPr>
            <a:r>
              <a:rPr lang="ja-JP" altLang="en-US" sz="2400" kern="0" dirty="0">
                <a:solidFill>
                  <a:srgbClr val="000000"/>
                </a:solidFill>
                <a:latin typeface="メイリオ" pitchFamily="50" charset="-128"/>
                <a:ea typeface="メイリオ" pitchFamily="50" charset="-128"/>
                <a:cs typeface="メイリオ" pitchFamily="50" charset="-128"/>
              </a:rPr>
              <a:t>木材などの</a:t>
            </a:r>
            <a:endParaRPr lang="en-US" altLang="ja-JP" sz="2400" kern="0" dirty="0">
              <a:solidFill>
                <a:srgbClr val="000000"/>
              </a:solidFill>
              <a:latin typeface="メイリオ" pitchFamily="50" charset="-128"/>
              <a:ea typeface="メイリオ" pitchFamily="50" charset="-128"/>
              <a:cs typeface="メイリオ" pitchFamily="50" charset="-128"/>
            </a:endParaRPr>
          </a:p>
          <a:p>
            <a:pPr algn="ctr" defTabSz="844336" eaLnBrk="1" hangingPunct="1">
              <a:spcBef>
                <a:spcPct val="0"/>
              </a:spcBef>
              <a:buNone/>
              <a:defRPr/>
            </a:pPr>
            <a:r>
              <a:rPr lang="ja-JP" altLang="en-US" sz="2400" kern="0" dirty="0">
                <a:solidFill>
                  <a:srgbClr val="000000"/>
                </a:solidFill>
                <a:latin typeface="メイリオ" pitchFamily="50" charset="-128"/>
                <a:ea typeface="メイリオ" pitchFamily="50" charset="-128"/>
                <a:cs typeface="メイリオ" pitchFamily="50" charset="-128"/>
              </a:rPr>
              <a:t>バイオマス原料</a:t>
            </a:r>
            <a:endParaRPr lang="en-US" altLang="ja-JP" sz="2400" kern="0" dirty="0">
              <a:solidFill>
                <a:srgbClr val="000000"/>
              </a:solidFill>
              <a:latin typeface="メイリオ" pitchFamily="50" charset="-128"/>
              <a:ea typeface="メイリオ" pitchFamily="50" charset="-128"/>
              <a:cs typeface="メイリオ" pitchFamily="50" charset="-128"/>
            </a:endParaRPr>
          </a:p>
        </p:txBody>
      </p:sp>
      <p:pic>
        <p:nvPicPr>
          <p:cNvPr id="10" name="図 9"/>
          <p:cNvPicPr>
            <a:picLocks noChangeAspect="1"/>
          </p:cNvPicPr>
          <p:nvPr/>
        </p:nvPicPr>
        <p:blipFill>
          <a:blip r:embed="rId4"/>
          <a:stretch>
            <a:fillRect/>
          </a:stretch>
        </p:blipFill>
        <p:spPr>
          <a:xfrm>
            <a:off x="159373" y="3624970"/>
            <a:ext cx="2321353" cy="1937143"/>
          </a:xfrm>
          <a:prstGeom prst="rect">
            <a:avLst/>
          </a:prstGeom>
        </p:spPr>
      </p:pic>
      <p:pic>
        <p:nvPicPr>
          <p:cNvPr id="11" name="図 2"/>
          <p:cNvPicPr>
            <a:picLocks noChangeAspect="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1214" y="3624972"/>
            <a:ext cx="3820817" cy="187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353810" y="2904473"/>
            <a:ext cx="9201558" cy="523220"/>
          </a:xfrm>
          <a:prstGeom prst="rect">
            <a:avLst/>
          </a:prstGeom>
          <a:solidFill>
            <a:schemeClr val="bg1"/>
          </a:solidFill>
        </p:spPr>
        <p:txBody>
          <a:bodyPr wrap="none" rtlCol="0">
            <a:spAutoFit/>
          </a:bodyPr>
          <a:lstStyle/>
          <a:p>
            <a:pPr algn="ctr">
              <a:defRPr/>
            </a:pPr>
            <a:r>
              <a:rPr kumimoji="0" lang="ja-JP" altLang="en-US" sz="2800" b="1" u="sng" kern="0" dirty="0">
                <a:solidFill>
                  <a:srgbClr val="1F497D"/>
                </a:solidFill>
                <a:latin typeface="メイリオ" pitchFamily="50" charset="-128"/>
                <a:ea typeface="メイリオ" pitchFamily="50" charset="-128"/>
                <a:cs typeface="メイリオ" pitchFamily="50" charset="-128"/>
              </a:rPr>
              <a:t>環境省は、</a:t>
            </a:r>
            <a:r>
              <a:rPr kumimoji="0" lang="en-US" altLang="ja-JP" sz="2800" b="1" u="sng" kern="0" dirty="0">
                <a:solidFill>
                  <a:srgbClr val="1F497D"/>
                </a:solidFill>
                <a:latin typeface="メイリオ" pitchFamily="50" charset="-128"/>
                <a:ea typeface="メイリオ" pitchFamily="50" charset="-128"/>
                <a:cs typeface="メイリオ" pitchFamily="50" charset="-128"/>
              </a:rPr>
              <a:t>CNF</a:t>
            </a:r>
            <a:r>
              <a:rPr kumimoji="0" lang="ja-JP" altLang="en-US" sz="2800" b="1" u="sng" kern="0" dirty="0">
                <a:solidFill>
                  <a:srgbClr val="1F497D"/>
                </a:solidFill>
                <a:latin typeface="メイリオ" pitchFamily="50" charset="-128"/>
                <a:ea typeface="メイリオ" pitchFamily="50" charset="-128"/>
                <a:cs typeface="メイリオ" pitchFamily="50" charset="-128"/>
              </a:rPr>
              <a:t>を使った車、家電、住宅建材等を実証中</a:t>
            </a:r>
          </a:p>
        </p:txBody>
      </p:sp>
      <p:sp>
        <p:nvSpPr>
          <p:cNvPr id="13" name="正方形/長方形 2"/>
          <p:cNvSpPr>
            <a:spLocks noChangeArrowheads="1"/>
          </p:cNvSpPr>
          <p:nvPr/>
        </p:nvSpPr>
        <p:spPr bwMode="auto">
          <a:xfrm>
            <a:off x="7681231" y="5752437"/>
            <a:ext cx="1107996" cy="461665"/>
          </a:xfrm>
          <a:prstGeom prst="rect">
            <a:avLst/>
          </a:prstGeom>
          <a:solidFill>
            <a:schemeClr val="bg1"/>
          </a:solidFill>
          <a:ln>
            <a:noFill/>
          </a:ln>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defTabSz="844336" eaLnBrk="1" hangingPunct="1">
              <a:spcBef>
                <a:spcPct val="0"/>
              </a:spcBef>
              <a:buNone/>
              <a:defRPr/>
            </a:pPr>
            <a:r>
              <a:rPr lang="ja-JP" altLang="en-US" sz="24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自動車</a:t>
            </a:r>
          </a:p>
        </p:txBody>
      </p:sp>
      <p:sp>
        <p:nvSpPr>
          <p:cNvPr id="1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8406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594" y="790615"/>
            <a:ext cx="9905999" cy="5950759"/>
          </a:xfrm>
          <a:prstGeom prst="roundRect">
            <a:avLst>
              <a:gd name="adj" fmla="val 1144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2558" indent="-182558">
              <a:defRPr/>
            </a:pPr>
            <a:r>
              <a:rPr kumimoji="0" lang="ja-JP" altLang="en-US" sz="2000" b="1" kern="0" dirty="0">
                <a:solidFill>
                  <a:schemeClr val="tx1"/>
                </a:solidFill>
                <a:latin typeface="メイリオ" pitchFamily="50" charset="-128"/>
                <a:ea typeface="メイリオ" pitchFamily="50" charset="-128"/>
                <a:cs typeface="メイリオ" pitchFamily="50" charset="-128"/>
              </a:rPr>
              <a:t>（１）</a:t>
            </a:r>
            <a:r>
              <a:rPr kumimoji="0" lang="ja-JP" altLang="en-US" sz="2000" b="1" u="sng" kern="0" dirty="0">
                <a:solidFill>
                  <a:schemeClr val="tx1"/>
                </a:solidFill>
                <a:latin typeface="メイリオ" pitchFamily="50" charset="-128"/>
                <a:ea typeface="メイリオ" pitchFamily="50" charset="-128"/>
                <a:cs typeface="メイリオ" pitchFamily="50" charset="-128"/>
              </a:rPr>
              <a:t>自動車向け</a:t>
            </a:r>
            <a:r>
              <a:rPr kumimoji="0" lang="en-US" altLang="ja-JP" sz="2000" b="1" u="sng" kern="0" spc="-151" dirty="0">
                <a:solidFill>
                  <a:schemeClr val="tx1"/>
                </a:solidFill>
                <a:latin typeface="メイリオ" pitchFamily="50" charset="-128"/>
                <a:ea typeface="メイリオ" pitchFamily="50" charset="-128"/>
                <a:cs typeface="メイリオ" pitchFamily="50" charset="-128"/>
              </a:rPr>
              <a:t>CNF</a:t>
            </a:r>
            <a:r>
              <a:rPr kumimoji="0" lang="ja-JP" altLang="ja-JP" sz="2000" b="1" u="sng" kern="0" spc="-151" dirty="0">
                <a:solidFill>
                  <a:schemeClr val="tx1"/>
                </a:solidFill>
                <a:latin typeface="メイリオ" pitchFamily="50" charset="-128"/>
                <a:ea typeface="メイリオ" pitchFamily="50" charset="-128"/>
                <a:cs typeface="メイリオ" pitchFamily="50" charset="-128"/>
              </a:rPr>
              <a:t>活用製品の性能評価</a:t>
            </a:r>
            <a:r>
              <a:rPr kumimoji="0" lang="ja-JP" altLang="en-US" sz="2000" b="1" u="sng" kern="0" spc="-151" dirty="0">
                <a:solidFill>
                  <a:schemeClr val="tx1"/>
                </a:solidFill>
                <a:latin typeface="メイリオ" pitchFamily="50" charset="-128"/>
                <a:ea typeface="メイリオ" pitchFamily="50" charset="-128"/>
                <a:cs typeface="メイリオ" pitchFamily="50" charset="-128"/>
              </a:rPr>
              <a:t>モデル事業</a:t>
            </a:r>
            <a:endParaRPr kumimoji="0" lang="en-US" altLang="ja-JP" sz="2000" b="1" u="sng" kern="0" spc="-151" dirty="0">
              <a:solidFill>
                <a:schemeClr val="tx1"/>
              </a:solidFill>
              <a:latin typeface="メイリオ" pitchFamily="50" charset="-128"/>
              <a:ea typeface="メイリオ" pitchFamily="50" charset="-128"/>
              <a:cs typeface="メイリオ" pitchFamily="50" charset="-128"/>
            </a:endParaRPr>
          </a:p>
          <a:p>
            <a:pPr marL="182558" indent="-182558" algn="just">
              <a:defRPr/>
            </a:pPr>
            <a:r>
              <a:rPr kumimoji="0" lang="ja-JP" altLang="en-US" kern="0" dirty="0">
                <a:solidFill>
                  <a:schemeClr val="tx1"/>
                </a:solidFill>
                <a:latin typeface="メイリオ" pitchFamily="50" charset="-128"/>
                <a:ea typeface="メイリオ" pitchFamily="50" charset="-128"/>
                <a:cs typeface="メイリオ" pitchFamily="50" charset="-128"/>
              </a:rPr>
              <a:t>　　国内事業規模が大きく、</a:t>
            </a:r>
            <a:r>
              <a:rPr kumimoji="0" lang="en-US" altLang="ja-JP" kern="0" dirty="0">
                <a:solidFill>
                  <a:schemeClr val="tx1"/>
                </a:solidFill>
                <a:latin typeface="メイリオ" pitchFamily="50" charset="-128"/>
                <a:ea typeface="メイリオ" pitchFamily="50" charset="-128"/>
                <a:cs typeface="メイリオ" pitchFamily="50" charset="-128"/>
              </a:rPr>
              <a:t>CO2</a:t>
            </a:r>
            <a:r>
              <a:rPr kumimoji="0" lang="ja-JP" altLang="en-US" kern="0" dirty="0">
                <a:solidFill>
                  <a:schemeClr val="tx1"/>
                </a:solidFill>
                <a:latin typeface="メイリオ" pitchFamily="50" charset="-128"/>
                <a:ea typeface="メイリオ" pitchFamily="50" charset="-128"/>
                <a:cs typeface="メイリオ" pitchFamily="50" charset="-128"/>
              </a:rPr>
              <a:t>削減ポテンシャルの大きい自動車（内装、外板等）においてメーカー、サプライヤー、評価機関、大学等と連携し、</a:t>
            </a:r>
            <a:r>
              <a:rPr kumimoji="0" lang="en-US" altLang="ja-JP" kern="0" dirty="0">
                <a:solidFill>
                  <a:schemeClr val="tx1"/>
                </a:solidFill>
                <a:latin typeface="メイリオ" pitchFamily="50" charset="-128"/>
                <a:ea typeface="メイリオ" pitchFamily="50" charset="-128"/>
                <a:cs typeface="メイリオ" pitchFamily="50" charset="-128"/>
              </a:rPr>
              <a:t>CNF</a:t>
            </a:r>
            <a:r>
              <a:rPr kumimoji="0" lang="ja-JP" altLang="en-US" kern="0" dirty="0">
                <a:solidFill>
                  <a:schemeClr val="tx1"/>
                </a:solidFill>
                <a:latin typeface="メイリオ" pitchFamily="50" charset="-128"/>
                <a:ea typeface="メイリオ" pitchFamily="50" charset="-128"/>
                <a:cs typeface="メイリオ" pitchFamily="50" charset="-128"/>
              </a:rPr>
              <a:t>複合樹脂等の用途開発を実施。社会実装にむけて実車に</a:t>
            </a:r>
            <a:r>
              <a:rPr kumimoji="0" lang="en-US" altLang="ja-JP" kern="0" dirty="0">
                <a:solidFill>
                  <a:schemeClr val="tx1"/>
                </a:solidFill>
                <a:latin typeface="メイリオ" pitchFamily="50" charset="-128"/>
                <a:ea typeface="メイリオ" pitchFamily="50" charset="-128"/>
                <a:cs typeface="メイリオ" pitchFamily="50" charset="-128"/>
              </a:rPr>
              <a:t>CNF</a:t>
            </a:r>
            <a:r>
              <a:rPr kumimoji="0" lang="ja-JP" altLang="en-US" kern="0" dirty="0">
                <a:solidFill>
                  <a:schemeClr val="tx1"/>
                </a:solidFill>
                <a:latin typeface="メイリオ" pitchFamily="50" charset="-128"/>
                <a:ea typeface="メイリオ" pitchFamily="50" charset="-128"/>
                <a:cs typeface="メイリオ" pitchFamily="50" charset="-128"/>
              </a:rPr>
              <a:t>製品を搭載し</a:t>
            </a:r>
            <a:r>
              <a:rPr kumimoji="0" lang="en-US" altLang="ja-JP" kern="0" dirty="0">
                <a:solidFill>
                  <a:schemeClr val="tx1"/>
                </a:solidFill>
                <a:latin typeface="メイリオ" pitchFamily="50" charset="-128"/>
                <a:ea typeface="メイリオ" pitchFamily="50" charset="-128"/>
                <a:cs typeface="メイリオ" pitchFamily="50" charset="-128"/>
              </a:rPr>
              <a:t>CO2</a:t>
            </a:r>
            <a:r>
              <a:rPr kumimoji="0" lang="ja-JP" altLang="en-US" kern="0" dirty="0">
                <a:solidFill>
                  <a:schemeClr val="tx1"/>
                </a:solidFill>
                <a:latin typeface="メイリオ" pitchFamily="50" charset="-128"/>
                <a:ea typeface="メイリオ" pitchFamily="50" charset="-128"/>
                <a:cs typeface="メイリオ" pitchFamily="50" charset="-128"/>
              </a:rPr>
              <a:t>削減効果を評価・検証。</a:t>
            </a:r>
            <a:endParaRPr kumimoji="0" lang="en-US" altLang="ja-JP" kern="0" dirty="0">
              <a:solidFill>
                <a:schemeClr val="tx1"/>
              </a:solidFill>
              <a:latin typeface="メイリオ" pitchFamily="50" charset="-128"/>
              <a:ea typeface="メイリオ" pitchFamily="50" charset="-128"/>
              <a:cs typeface="メイリオ" pitchFamily="50" charset="-128"/>
            </a:endParaRPr>
          </a:p>
          <a:p>
            <a:pPr marL="182558" indent="-182558">
              <a:defRPr/>
            </a:pPr>
            <a:endParaRPr kumimoji="0" lang="en-US" altLang="ja-JP" sz="2000" kern="0" dirty="0">
              <a:solidFill>
                <a:schemeClr val="tx1"/>
              </a:solidFill>
              <a:latin typeface="メイリオ" pitchFamily="50" charset="-128"/>
              <a:ea typeface="メイリオ" pitchFamily="50" charset="-128"/>
              <a:cs typeface="メイリオ" pitchFamily="50" charset="-128"/>
            </a:endParaRPr>
          </a:p>
          <a:p>
            <a:pPr marL="182558" indent="-182558">
              <a:defRPr/>
            </a:pPr>
            <a:r>
              <a:rPr kumimoji="0" lang="ja-JP" altLang="en-US" sz="2000" b="1" kern="0" dirty="0">
                <a:solidFill>
                  <a:schemeClr val="tx1"/>
                </a:solidFill>
                <a:latin typeface="メイリオ" pitchFamily="50" charset="-128"/>
                <a:ea typeface="メイリオ" pitchFamily="50" charset="-128"/>
                <a:cs typeface="メイリオ" pitchFamily="50" charset="-128"/>
              </a:rPr>
              <a:t>（２）</a:t>
            </a:r>
            <a:r>
              <a:rPr kumimoji="0" lang="en-US" altLang="ja-JP" sz="2000" b="1" u="sng" kern="0" spc="-151" dirty="0">
                <a:solidFill>
                  <a:schemeClr val="tx1"/>
                </a:solidFill>
                <a:latin typeface="メイリオ" pitchFamily="50" charset="-128"/>
                <a:ea typeface="メイリオ" pitchFamily="50" charset="-128"/>
                <a:cs typeface="メイリオ" pitchFamily="50" charset="-128"/>
              </a:rPr>
              <a:t>CNF</a:t>
            </a:r>
            <a:r>
              <a:rPr kumimoji="0" lang="ja-JP" altLang="en-US" sz="2000" b="1" u="sng" kern="0" spc="-151" dirty="0">
                <a:solidFill>
                  <a:schemeClr val="tx1"/>
                </a:solidFill>
                <a:latin typeface="メイリオ" pitchFamily="50" charset="-128"/>
                <a:ea typeface="メイリオ" pitchFamily="50" charset="-128"/>
                <a:cs typeface="メイリオ" pitchFamily="50" charset="-128"/>
              </a:rPr>
              <a:t>活用製品の性能評価モデル事業（自動車以外）</a:t>
            </a:r>
            <a:endParaRPr kumimoji="0" lang="en-US" altLang="ja-JP" sz="2000" b="1" u="sng" kern="0" spc="-151" dirty="0">
              <a:solidFill>
                <a:schemeClr val="tx1"/>
              </a:solidFill>
              <a:latin typeface="メイリオ" pitchFamily="50" charset="-128"/>
              <a:ea typeface="メイリオ" pitchFamily="50" charset="-128"/>
              <a:cs typeface="メイリオ" pitchFamily="50" charset="-128"/>
            </a:endParaRPr>
          </a:p>
          <a:p>
            <a:pPr marL="182558" indent="-182558" algn="just">
              <a:defRPr/>
            </a:pPr>
            <a:r>
              <a:rPr kumimoji="0" lang="ja-JP" altLang="en-US" kern="0" dirty="0">
                <a:solidFill>
                  <a:schemeClr val="tx1"/>
                </a:solidFill>
                <a:latin typeface="メイリオ" pitchFamily="50" charset="-128"/>
                <a:ea typeface="メイリオ" pitchFamily="50" charset="-128"/>
                <a:cs typeface="メイリオ" pitchFamily="50" charset="-128"/>
              </a:rPr>
              <a:t>　</a:t>
            </a:r>
            <a:r>
              <a:rPr kumimoji="0" lang="en-US" altLang="ja-JP" kern="0" dirty="0">
                <a:solidFill>
                  <a:schemeClr val="tx1"/>
                </a:solidFill>
                <a:latin typeface="メイリオ" pitchFamily="50" charset="-128"/>
                <a:ea typeface="メイリオ" pitchFamily="50" charset="-128"/>
                <a:cs typeface="メイリオ" pitchFamily="50" charset="-128"/>
              </a:rPr>
              <a:t>CO2</a:t>
            </a:r>
            <a:r>
              <a:rPr kumimoji="0" lang="ja-JP" altLang="en-US" kern="0" dirty="0">
                <a:solidFill>
                  <a:schemeClr val="tx1"/>
                </a:solidFill>
                <a:latin typeface="メイリオ" pitchFamily="50" charset="-128"/>
                <a:ea typeface="メイリオ" pitchFamily="50" charset="-128"/>
                <a:cs typeface="メイリオ" pitchFamily="50" charset="-128"/>
              </a:rPr>
              <a:t>削減ポテンシャルが自動車に次いで大きい家電（冷蔵庫等）、住宅・建材（窓枠、断熱材、構造材等）、再エネ（風力ブレード等）、業務・産業機械（空調ブレード等）等においてメーカー等と連携し、</a:t>
            </a:r>
            <a:r>
              <a:rPr kumimoji="0" lang="en-US" altLang="ja-JP" kern="0" dirty="0">
                <a:solidFill>
                  <a:schemeClr val="tx1"/>
                </a:solidFill>
                <a:latin typeface="メイリオ" pitchFamily="50" charset="-128"/>
                <a:ea typeface="メイリオ" pitchFamily="50" charset="-128"/>
                <a:cs typeface="メイリオ" pitchFamily="50" charset="-128"/>
              </a:rPr>
              <a:t>CNF</a:t>
            </a:r>
            <a:r>
              <a:rPr kumimoji="0" lang="ja-JP" altLang="en-US" kern="0" dirty="0">
                <a:solidFill>
                  <a:schemeClr val="tx1"/>
                </a:solidFill>
                <a:latin typeface="メイリオ" pitchFamily="50" charset="-128"/>
                <a:ea typeface="メイリオ" pitchFamily="50" charset="-128"/>
                <a:cs typeface="メイリオ" pitchFamily="50" charset="-128"/>
              </a:rPr>
              <a:t>複合樹脂等の用途開発を実施する。社会実装にむけて実機に</a:t>
            </a:r>
            <a:r>
              <a:rPr kumimoji="0" lang="en-US" altLang="ja-JP" kern="0" dirty="0">
                <a:solidFill>
                  <a:schemeClr val="tx1"/>
                </a:solidFill>
                <a:latin typeface="メイリオ" pitchFamily="50" charset="-128"/>
                <a:ea typeface="メイリオ" pitchFamily="50" charset="-128"/>
                <a:cs typeface="メイリオ" pitchFamily="50" charset="-128"/>
              </a:rPr>
              <a:t>CNF</a:t>
            </a:r>
            <a:r>
              <a:rPr kumimoji="0" lang="ja-JP" altLang="en-US" kern="0" dirty="0">
                <a:solidFill>
                  <a:schemeClr val="tx1"/>
                </a:solidFill>
                <a:latin typeface="メイリオ" pitchFamily="50" charset="-128"/>
                <a:ea typeface="メイリオ" pitchFamily="50" charset="-128"/>
                <a:cs typeface="メイリオ" pitchFamily="50" charset="-128"/>
              </a:rPr>
              <a:t>製品を搭載し活用時の</a:t>
            </a:r>
            <a:r>
              <a:rPr kumimoji="0" lang="en-US" altLang="ja-JP" kern="0" dirty="0">
                <a:solidFill>
                  <a:schemeClr val="tx1"/>
                </a:solidFill>
                <a:latin typeface="メイリオ" pitchFamily="50" charset="-128"/>
                <a:ea typeface="メイリオ" pitchFamily="50" charset="-128"/>
                <a:cs typeface="メイリオ" pitchFamily="50" charset="-128"/>
              </a:rPr>
              <a:t>CO2</a:t>
            </a:r>
            <a:r>
              <a:rPr kumimoji="0" lang="ja-JP" altLang="en-US" kern="0" dirty="0">
                <a:solidFill>
                  <a:schemeClr val="tx1"/>
                </a:solidFill>
                <a:latin typeface="メイリオ" pitchFamily="50" charset="-128"/>
                <a:ea typeface="メイリオ" pitchFamily="50" charset="-128"/>
                <a:cs typeface="メイリオ" pitchFamily="50" charset="-128"/>
              </a:rPr>
              <a:t>削減効果の評価・検証する。</a:t>
            </a:r>
            <a:endParaRPr kumimoji="0" lang="en-US" altLang="ja-JP" kern="0" dirty="0">
              <a:solidFill>
                <a:schemeClr val="tx1"/>
              </a:solidFill>
              <a:latin typeface="メイリオ" pitchFamily="50" charset="-128"/>
              <a:ea typeface="メイリオ" pitchFamily="50" charset="-128"/>
              <a:cs typeface="メイリオ" pitchFamily="50" charset="-128"/>
            </a:endParaRPr>
          </a:p>
          <a:p>
            <a:pPr marL="182558" indent="-182558">
              <a:defRPr/>
            </a:pPr>
            <a:endParaRPr kumimoji="0" lang="en-US" altLang="ja-JP" sz="2000" kern="0" dirty="0">
              <a:solidFill>
                <a:schemeClr val="tx1"/>
              </a:solidFill>
              <a:latin typeface="メイリオ" pitchFamily="50" charset="-128"/>
              <a:ea typeface="メイリオ" pitchFamily="50" charset="-128"/>
              <a:cs typeface="メイリオ" pitchFamily="50" charset="-128"/>
            </a:endParaRPr>
          </a:p>
          <a:p>
            <a:pPr marL="182558" indent="-182558">
              <a:defRPr/>
            </a:pPr>
            <a:r>
              <a:rPr kumimoji="0" lang="ja-JP" altLang="en-US" sz="2000" b="1" kern="0" dirty="0">
                <a:solidFill>
                  <a:schemeClr val="tx1"/>
                </a:solidFill>
                <a:latin typeface="メイリオ" pitchFamily="50" charset="-128"/>
                <a:ea typeface="メイリオ" pitchFamily="50" charset="-128"/>
                <a:cs typeface="メイリオ" pitchFamily="50" charset="-128"/>
              </a:rPr>
              <a:t>（３）</a:t>
            </a:r>
            <a:r>
              <a:rPr kumimoji="0" lang="ja-JP" altLang="en-US" sz="2000" b="1" u="sng" kern="0" dirty="0">
                <a:solidFill>
                  <a:schemeClr val="tx1"/>
                </a:solidFill>
                <a:latin typeface="メイリオ" pitchFamily="50" charset="-128"/>
                <a:ea typeface="メイリオ" pitchFamily="50" charset="-128"/>
                <a:cs typeface="メイリオ" pitchFamily="50" charset="-128"/>
              </a:rPr>
              <a:t>バイオマスプラスチックによる</a:t>
            </a:r>
            <a:r>
              <a:rPr kumimoji="0" lang="en-US" altLang="ja-JP" sz="2000" b="1" u="sng" kern="0" dirty="0">
                <a:solidFill>
                  <a:schemeClr val="tx1"/>
                </a:solidFill>
                <a:latin typeface="メイリオ" pitchFamily="50" charset="-128"/>
                <a:ea typeface="メイリオ" pitchFamily="50" charset="-128"/>
                <a:cs typeface="メイリオ" pitchFamily="50" charset="-128"/>
              </a:rPr>
              <a:t>CO2</a:t>
            </a:r>
            <a:r>
              <a:rPr kumimoji="0" lang="ja-JP" altLang="en-US" sz="2000" b="1" u="sng" kern="0" dirty="0">
                <a:solidFill>
                  <a:schemeClr val="tx1"/>
                </a:solidFill>
                <a:latin typeface="メイリオ" pitchFamily="50" charset="-128"/>
                <a:ea typeface="メイリオ" pitchFamily="50" charset="-128"/>
                <a:cs typeface="メイリオ" pitchFamily="50" charset="-128"/>
              </a:rPr>
              <a:t>削減効果の検証</a:t>
            </a:r>
            <a:endParaRPr kumimoji="0" lang="en-US" altLang="ja-JP" sz="2000" b="1" u="sng" kern="0" dirty="0">
              <a:solidFill>
                <a:schemeClr val="tx1"/>
              </a:solidFill>
              <a:latin typeface="メイリオ" pitchFamily="50" charset="-128"/>
              <a:ea typeface="メイリオ" pitchFamily="50" charset="-128"/>
              <a:cs typeface="メイリオ" pitchFamily="50" charset="-128"/>
            </a:endParaRPr>
          </a:p>
          <a:p>
            <a:pPr marL="182558" indent="-182558" algn="just">
              <a:defRPr/>
            </a:pPr>
            <a:r>
              <a:rPr kumimoji="0" lang="ja-JP" altLang="en-US" b="1" kern="0" dirty="0">
                <a:solidFill>
                  <a:schemeClr val="tx1"/>
                </a:solidFill>
                <a:latin typeface="メイリオ" pitchFamily="50" charset="-128"/>
                <a:ea typeface="メイリオ" pitchFamily="50" charset="-128"/>
                <a:cs typeface="メイリオ" pitchFamily="50" charset="-128"/>
              </a:rPr>
              <a:t>　</a:t>
            </a:r>
            <a:r>
              <a:rPr kumimoji="0" lang="ja-JP" altLang="en-US" kern="0" dirty="0">
                <a:solidFill>
                  <a:schemeClr val="tx1"/>
                </a:solidFill>
                <a:latin typeface="メイリオ" pitchFamily="50" charset="-128"/>
                <a:ea typeface="メイリオ" pitchFamily="50" charset="-128"/>
                <a:cs typeface="メイリオ" pitchFamily="50" charset="-128"/>
              </a:rPr>
              <a:t>耐熱性が要求される各種機械製品について、高耐熱バイオマスプラスチックにより金属部材等を代替することの実現可能性及び</a:t>
            </a:r>
            <a:r>
              <a:rPr kumimoji="0" lang="en-US" altLang="ja-JP" kern="0" dirty="0">
                <a:solidFill>
                  <a:schemeClr val="tx1"/>
                </a:solidFill>
                <a:latin typeface="メイリオ" pitchFamily="50" charset="-128"/>
                <a:ea typeface="メイリオ" pitchFamily="50" charset="-128"/>
                <a:cs typeface="メイリオ" pitchFamily="50" charset="-128"/>
              </a:rPr>
              <a:t>CO2</a:t>
            </a:r>
            <a:r>
              <a:rPr kumimoji="0" lang="ja-JP" altLang="en-US" kern="0" dirty="0">
                <a:solidFill>
                  <a:schemeClr val="tx1"/>
                </a:solidFill>
                <a:latin typeface="メイリオ" pitchFamily="50" charset="-128"/>
                <a:ea typeface="メイリオ" pitchFamily="50" charset="-128"/>
                <a:cs typeface="メイリオ" pitchFamily="50" charset="-128"/>
              </a:rPr>
              <a:t>削減効果を検証する（自動車エンジン周りの部材、家電、業務・産業機械の部材等）。</a:t>
            </a:r>
            <a:endParaRPr kumimoji="0" lang="en-US" altLang="ja-JP" kern="0" dirty="0">
              <a:solidFill>
                <a:schemeClr val="tx1"/>
              </a:solidFill>
              <a:latin typeface="メイリオ" pitchFamily="50" charset="-128"/>
              <a:ea typeface="メイリオ" pitchFamily="50" charset="-128"/>
              <a:cs typeface="メイリオ" pitchFamily="50" charset="-128"/>
            </a:endParaRPr>
          </a:p>
          <a:p>
            <a:pPr marL="182558" indent="-182558">
              <a:defRPr/>
            </a:pPr>
            <a:endParaRPr kumimoji="0" lang="en-US" altLang="ja-JP" sz="2000" kern="0" dirty="0">
              <a:solidFill>
                <a:schemeClr val="tx1"/>
              </a:solidFill>
              <a:latin typeface="メイリオ" pitchFamily="50" charset="-128"/>
              <a:ea typeface="メイリオ" pitchFamily="50" charset="-128"/>
              <a:cs typeface="メイリオ" pitchFamily="50" charset="-128"/>
            </a:endParaRPr>
          </a:p>
          <a:p>
            <a:pPr marL="182558" indent="-182558">
              <a:defRPr/>
            </a:pPr>
            <a:r>
              <a:rPr kumimoji="0" lang="ja-JP" altLang="en-US" sz="2000" b="1" kern="0" dirty="0">
                <a:solidFill>
                  <a:schemeClr val="tx1"/>
                </a:solidFill>
                <a:latin typeface="メイリオ" pitchFamily="50" charset="-128"/>
                <a:ea typeface="メイリオ" pitchFamily="50" charset="-128"/>
                <a:cs typeface="メイリオ" pitchFamily="50" charset="-128"/>
              </a:rPr>
              <a:t>（４）</a:t>
            </a:r>
            <a:r>
              <a:rPr kumimoji="0" lang="ja-JP" altLang="en-US" sz="2000" b="1" u="sng" kern="0" dirty="0">
                <a:solidFill>
                  <a:schemeClr val="tx1"/>
                </a:solidFill>
                <a:latin typeface="メイリオ" pitchFamily="50" charset="-128"/>
                <a:ea typeface="メイリオ" pitchFamily="50" charset="-128"/>
                <a:cs typeface="メイリオ" pitchFamily="50" charset="-128"/>
              </a:rPr>
              <a:t>リサイクル時の課題・解決策検討の実証事業</a:t>
            </a:r>
            <a:endParaRPr kumimoji="0" lang="en-US" altLang="ja-JP" sz="2000" b="1" u="sng" kern="0" dirty="0">
              <a:solidFill>
                <a:schemeClr val="tx1"/>
              </a:solidFill>
              <a:latin typeface="メイリオ" pitchFamily="50" charset="-128"/>
              <a:ea typeface="メイリオ" pitchFamily="50" charset="-128"/>
              <a:cs typeface="メイリオ" pitchFamily="50" charset="-128"/>
            </a:endParaRPr>
          </a:p>
          <a:p>
            <a:pPr marL="182558" indent="-182558" algn="just">
              <a:defRPr/>
            </a:pPr>
            <a:r>
              <a:rPr kumimoji="0" lang="ja-JP" altLang="en-US" kern="0" dirty="0">
                <a:solidFill>
                  <a:schemeClr val="tx1"/>
                </a:solidFill>
                <a:latin typeface="メイリオ" pitchFamily="50" charset="-128"/>
                <a:ea typeface="メイリオ" pitchFamily="50" charset="-128"/>
                <a:cs typeface="メイリオ" pitchFamily="50" charset="-128"/>
              </a:rPr>
              <a:t>　</a:t>
            </a:r>
            <a:r>
              <a:rPr kumimoji="0" lang="en-US" altLang="ja-JP" kern="0" dirty="0">
                <a:solidFill>
                  <a:schemeClr val="tx1"/>
                </a:solidFill>
                <a:latin typeface="メイリオ" pitchFamily="50" charset="-128"/>
                <a:ea typeface="メイリオ" pitchFamily="50" charset="-128"/>
                <a:cs typeface="メイリオ" pitchFamily="50" charset="-128"/>
              </a:rPr>
              <a:t>CNF</a:t>
            </a:r>
            <a:r>
              <a:rPr kumimoji="0" lang="ja-JP" altLang="en-US" kern="0" dirty="0">
                <a:solidFill>
                  <a:schemeClr val="tx1"/>
                </a:solidFill>
                <a:latin typeface="メイリオ" pitchFamily="50" charset="-128"/>
                <a:ea typeface="メイリオ" pitchFamily="50" charset="-128"/>
                <a:cs typeface="メイリオ" pitchFamily="50" charset="-128"/>
              </a:rPr>
              <a:t>樹脂複合材（材料）を製造する段階での易リサイクル性、リサイクル材料の性能評価等を行い、解決策について実証する。</a:t>
            </a:r>
            <a:endParaRPr kumimoji="0" lang="en-US" altLang="ja-JP" kern="0" dirty="0">
              <a:solidFill>
                <a:schemeClr val="tx1"/>
              </a:solidFill>
              <a:latin typeface="メイリオ" pitchFamily="50" charset="-128"/>
              <a:ea typeface="メイリオ" pitchFamily="50" charset="-128"/>
              <a:cs typeface="メイリオ" pitchFamily="50" charset="-128"/>
            </a:endParaRPr>
          </a:p>
        </p:txBody>
      </p:sp>
      <p:sp>
        <p:nvSpPr>
          <p:cNvPr id="5" name="タイトル 1"/>
          <p:cNvSpPr txBox="1">
            <a:spLocks/>
          </p:cNvSpPr>
          <p:nvPr/>
        </p:nvSpPr>
        <p:spPr bwMode="auto">
          <a:xfrm>
            <a:off x="420239" y="44624"/>
            <a:ext cx="8912543" cy="627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a:lstStyle>
          <a:p>
            <a:pPr>
              <a:defRPr/>
            </a:pPr>
            <a:r>
              <a:rPr lang="ja-JP" altLang="en-US" sz="3600" b="1" dirty="0">
                <a:latin typeface="メイリオ" panose="020B0604030504040204" pitchFamily="50" charset="-128"/>
                <a:ea typeface="メイリオ" panose="020B0604030504040204" pitchFamily="50" charset="-128"/>
              </a:rPr>
              <a:t>委託事業と委託内容</a:t>
            </a:r>
          </a:p>
        </p:txBody>
      </p:sp>
      <p:sp>
        <p:nvSpPr>
          <p:cNvPr id="6"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8118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17760" y="46126"/>
            <a:ext cx="8873671" cy="646331"/>
          </a:xfrm>
          <a:prstGeom prst="rect">
            <a:avLst/>
          </a:prstGeom>
        </p:spPr>
        <p:txBody>
          <a:bodyPr wrap="square">
            <a:spAutoFit/>
          </a:bodyPr>
          <a:lstStyle/>
          <a:p>
            <a:pPr algn="ctr">
              <a:defRPr/>
            </a:pPr>
            <a:r>
              <a:rPr kumimoji="0" lang="en-US" altLang="ja-JP" sz="3600" b="1" kern="0" dirty="0">
                <a:solidFill>
                  <a:sysClr val="windowText" lastClr="000000"/>
                </a:solidFill>
                <a:latin typeface="メイリオ" pitchFamily="50" charset="-128"/>
                <a:ea typeface="メイリオ" pitchFamily="50" charset="-128"/>
                <a:cs typeface="メイリオ" pitchFamily="50" charset="-128"/>
              </a:rPr>
              <a:t>COOL-RUN</a:t>
            </a:r>
            <a:r>
              <a:rPr kumimoji="0" lang="ja-JP" altLang="en-US" sz="3600" b="1" kern="0" dirty="0">
                <a:solidFill>
                  <a:sysClr val="windowText" lastClr="000000"/>
                </a:solidFill>
                <a:latin typeface="メイリオ" pitchFamily="50" charset="-128"/>
                <a:ea typeface="メイリオ" pitchFamily="50" charset="-128"/>
                <a:cs typeface="メイリオ" pitchFamily="50" charset="-128"/>
              </a:rPr>
              <a:t>プロジェクト</a:t>
            </a:r>
            <a:endParaRPr kumimoji="0" lang="en-US" altLang="ja-JP" sz="3600" b="1" kern="0" spc="-441" dirty="0">
              <a:solidFill>
                <a:sysClr val="windowText" lastClr="000000"/>
              </a:solidFill>
              <a:latin typeface="メイリオ" pitchFamily="50" charset="-128"/>
              <a:ea typeface="メイリオ" pitchFamily="50" charset="-128"/>
              <a:cs typeface="メイリオ" pitchFamily="50" charset="-128"/>
            </a:endParaRPr>
          </a:p>
        </p:txBody>
      </p:sp>
      <p:sp>
        <p:nvSpPr>
          <p:cNvPr id="4" name="正方形/長方形 3"/>
          <p:cNvSpPr/>
          <p:nvPr/>
        </p:nvSpPr>
        <p:spPr>
          <a:xfrm>
            <a:off x="614273" y="791278"/>
            <a:ext cx="8836888" cy="461665"/>
          </a:xfrm>
          <a:prstGeom prst="rect">
            <a:avLst/>
          </a:prstGeom>
          <a:gradFill flip="none" rotWithShape="1">
            <a:gsLst>
              <a:gs pos="0">
                <a:srgbClr val="92D050"/>
              </a:gs>
              <a:gs pos="30000">
                <a:srgbClr val="CCFF33"/>
              </a:gs>
              <a:gs pos="100000">
                <a:schemeClr val="bg1"/>
              </a:gs>
              <a:gs pos="100000">
                <a:schemeClr val="accent1">
                  <a:lumMod val="30000"/>
                  <a:lumOff val="70000"/>
                </a:schemeClr>
              </a:gs>
            </a:gsLst>
            <a:lin ang="13500000" scaled="1"/>
            <a:tileRect/>
          </a:gradFill>
          <a:ln>
            <a:solidFill>
              <a:srgbClr val="92D050"/>
            </a:solidFill>
          </a:ln>
        </p:spPr>
        <p:style>
          <a:lnRef idx="2">
            <a:schemeClr val="dk1"/>
          </a:lnRef>
          <a:fillRef idx="1">
            <a:schemeClr val="lt1"/>
          </a:fillRef>
          <a:effectRef idx="0">
            <a:schemeClr val="dk1"/>
          </a:effectRef>
          <a:fontRef idx="minor">
            <a:schemeClr val="dk1"/>
          </a:fontRef>
        </p:style>
        <p:txBody>
          <a:bodyPr wrap="square">
            <a:spAutoFit/>
          </a:bodyPr>
          <a:lstStyle/>
          <a:p>
            <a:pPr>
              <a:defRPr/>
            </a:pPr>
            <a:r>
              <a:rPr kumimoji="0" lang="en-US" altLang="ja-JP" sz="2400" b="1" u="sng" kern="0" dirty="0">
                <a:solidFill>
                  <a:srgbClr val="FF0000"/>
                </a:solidFill>
                <a:latin typeface="メイリオ" pitchFamily="50" charset="-128"/>
                <a:ea typeface="メイリオ" pitchFamily="50" charset="-128"/>
                <a:cs typeface="メイリオ" pitchFamily="50" charset="-128"/>
              </a:rPr>
              <a:t>CNF</a:t>
            </a:r>
            <a:r>
              <a:rPr kumimoji="0" lang="ja-JP" altLang="en-US" sz="2400" b="1" u="sng" kern="0" dirty="0">
                <a:solidFill>
                  <a:srgbClr val="FF0000"/>
                </a:solidFill>
                <a:latin typeface="メイリオ" pitchFamily="50" charset="-128"/>
                <a:ea typeface="メイリオ" pitchFamily="50" charset="-128"/>
                <a:cs typeface="メイリオ" pitchFamily="50" charset="-128"/>
              </a:rPr>
              <a:t>が有するポテンシャルを活用し、住宅の部品の断熱性向上　</a:t>
            </a:r>
            <a:endParaRPr kumimoji="0" lang="en-US" altLang="ja-JP" sz="2400" b="1" u="sng" kern="0" dirty="0">
              <a:solidFill>
                <a:srgbClr val="FF0000"/>
              </a:solidFill>
              <a:latin typeface="メイリオ" pitchFamily="50" charset="-128"/>
              <a:ea typeface="メイリオ" pitchFamily="50" charset="-128"/>
              <a:cs typeface="メイリオ" pitchFamily="50" charset="-128"/>
            </a:endParaRPr>
          </a:p>
        </p:txBody>
      </p:sp>
      <p:sp>
        <p:nvSpPr>
          <p:cNvPr id="5" name="右矢印 8"/>
          <p:cNvSpPr/>
          <p:nvPr/>
        </p:nvSpPr>
        <p:spPr>
          <a:xfrm>
            <a:off x="7151039" y="4028538"/>
            <a:ext cx="324000" cy="1817011"/>
          </a:xfrm>
          <a:prstGeom prs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下矢印 9"/>
          <p:cNvSpPr/>
          <p:nvPr/>
        </p:nvSpPr>
        <p:spPr>
          <a:xfrm>
            <a:off x="4964871" y="2967453"/>
            <a:ext cx="2145919" cy="403836"/>
          </a:xfrm>
          <a:prstGeom prst="down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10"/>
          <p:cNvSpPr/>
          <p:nvPr/>
        </p:nvSpPr>
        <p:spPr>
          <a:xfrm>
            <a:off x="67780" y="1653655"/>
            <a:ext cx="3996000" cy="5068772"/>
          </a:xfrm>
          <a:prstGeom prst="roundRect">
            <a:avLst/>
          </a:prstGeom>
          <a:gradFill>
            <a:gsLst>
              <a:gs pos="0">
                <a:schemeClr val="accent1">
                  <a:lumMod val="5000"/>
                  <a:lumOff val="95000"/>
                </a:schemeClr>
              </a:gs>
              <a:gs pos="46000">
                <a:schemeClr val="bg1"/>
              </a:gs>
              <a:gs pos="73000">
                <a:schemeClr val="accent5">
                  <a:lumMod val="20000"/>
                  <a:lumOff val="80000"/>
                </a:schemeClr>
              </a:gs>
              <a:gs pos="100000">
                <a:schemeClr val="accent5">
                  <a:lumMod val="20000"/>
                  <a:lumOff val="80000"/>
                </a:schemeClr>
              </a:gs>
            </a:gsLst>
            <a:lin ang="5400000" scaled="1"/>
          </a:gradFill>
          <a:ln w="3175">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11"/>
          <p:cNvSpPr/>
          <p:nvPr/>
        </p:nvSpPr>
        <p:spPr>
          <a:xfrm>
            <a:off x="1323350" y="5455518"/>
            <a:ext cx="1493087" cy="113693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 name="図 1"/>
          <p:cNvPicPr>
            <a:picLocks noChangeAspect="1"/>
          </p:cNvPicPr>
          <p:nvPr/>
        </p:nvPicPr>
        <p:blipFill>
          <a:blip r:embed="rId3"/>
          <a:srcRect/>
          <a:stretch>
            <a:fillRect/>
          </a:stretch>
        </p:blipFill>
        <p:spPr bwMode="auto">
          <a:xfrm>
            <a:off x="1669254" y="2288328"/>
            <a:ext cx="654987" cy="2414685"/>
          </a:xfrm>
          <a:prstGeom prst="rect">
            <a:avLst/>
          </a:prstGeom>
          <a:noFill/>
          <a:ln w="9525">
            <a:noFill/>
            <a:miter lim="800000"/>
            <a:headEnd/>
            <a:tailEnd/>
          </a:ln>
        </p:spPr>
      </p:pic>
      <p:pic>
        <p:nvPicPr>
          <p:cNvPr id="10" name="図 4"/>
          <p:cNvPicPr>
            <a:picLocks noChangeAspect="1"/>
          </p:cNvPicPr>
          <p:nvPr/>
        </p:nvPicPr>
        <p:blipFill>
          <a:blip r:embed="rId4"/>
          <a:srcRect/>
          <a:stretch>
            <a:fillRect/>
          </a:stretch>
        </p:blipFill>
        <p:spPr bwMode="auto">
          <a:xfrm>
            <a:off x="286783" y="2288326"/>
            <a:ext cx="654987" cy="2414685"/>
          </a:xfrm>
          <a:prstGeom prst="rect">
            <a:avLst/>
          </a:prstGeom>
          <a:noFill/>
          <a:ln w="9525">
            <a:noFill/>
            <a:miter lim="800000"/>
            <a:headEnd/>
            <a:tailEnd/>
          </a:ln>
        </p:spPr>
      </p:pic>
      <p:pic>
        <p:nvPicPr>
          <p:cNvPr id="11" name="図 5"/>
          <p:cNvPicPr>
            <a:picLocks noChangeAspect="1"/>
          </p:cNvPicPr>
          <p:nvPr/>
        </p:nvPicPr>
        <p:blipFill>
          <a:blip r:embed="rId5"/>
          <a:srcRect/>
          <a:stretch>
            <a:fillRect/>
          </a:stretch>
        </p:blipFill>
        <p:spPr bwMode="auto">
          <a:xfrm>
            <a:off x="3063867" y="2286902"/>
            <a:ext cx="657008" cy="2417531"/>
          </a:xfrm>
          <a:prstGeom prst="rect">
            <a:avLst/>
          </a:prstGeom>
          <a:noFill/>
          <a:ln w="9525">
            <a:noFill/>
            <a:miter lim="800000"/>
            <a:headEnd/>
            <a:tailEnd/>
          </a:ln>
        </p:spPr>
      </p:pic>
      <p:sp>
        <p:nvSpPr>
          <p:cNvPr id="12" name="右矢印 20"/>
          <p:cNvSpPr/>
          <p:nvPr/>
        </p:nvSpPr>
        <p:spPr>
          <a:xfrm>
            <a:off x="2544890" y="2656642"/>
            <a:ext cx="335579" cy="1678051"/>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右矢印 21"/>
          <p:cNvSpPr/>
          <p:nvPr/>
        </p:nvSpPr>
        <p:spPr>
          <a:xfrm flipH="1">
            <a:off x="1073435" y="2656642"/>
            <a:ext cx="333559" cy="1678051"/>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a:spLocks noChangeArrowheads="1"/>
          </p:cNvSpPr>
          <p:nvPr/>
        </p:nvSpPr>
        <p:spPr bwMode="auto">
          <a:xfrm>
            <a:off x="1359876" y="4884140"/>
            <a:ext cx="1316455" cy="400110"/>
          </a:xfrm>
          <a:prstGeom prst="rect">
            <a:avLst/>
          </a:prstGeom>
          <a:noFill/>
          <a:ln w="9525">
            <a:noFill/>
            <a:miter lim="800000"/>
            <a:headEnd/>
            <a:tailEnd/>
          </a:ln>
        </p:spPr>
        <p:txBody>
          <a:bodyPr wrap="square">
            <a:spAutoFit/>
          </a:bodyPr>
          <a:lstStyle/>
          <a:p>
            <a:pPr algn="ct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通常断熱</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15" name="テキスト ボックス 41"/>
          <p:cNvSpPr txBox="1">
            <a:spLocks noChangeArrowheads="1"/>
          </p:cNvSpPr>
          <p:nvPr/>
        </p:nvSpPr>
        <p:spPr bwMode="auto">
          <a:xfrm>
            <a:off x="-47745" y="4750792"/>
            <a:ext cx="1631856" cy="1138773"/>
          </a:xfrm>
          <a:prstGeom prst="rect">
            <a:avLst/>
          </a:prstGeom>
          <a:noFill/>
          <a:ln w="9525">
            <a:noFill/>
            <a:miter lim="800000"/>
            <a:headEnd/>
            <a:tailEnd/>
          </a:ln>
        </p:spPr>
        <p:txBody>
          <a:bodyPr wrap="square">
            <a:spAutoFit/>
          </a:bodyPr>
          <a:lstStyle/>
          <a:p>
            <a:pPr algn="ctr">
              <a:spcBef>
                <a:spcPct val="20000"/>
              </a:spcBef>
              <a:defRPr/>
            </a:pPr>
            <a:r>
              <a:rPr kumimoji="0" lang="en-US" altLang="ja-JP" sz="2000" kern="0" dirty="0">
                <a:solidFill>
                  <a:sysClr val="windowText" lastClr="000000"/>
                </a:solidFill>
                <a:latin typeface="メイリオ" pitchFamily="50" charset="-128"/>
                <a:ea typeface="メイリオ" pitchFamily="50" charset="-128"/>
                <a:cs typeface="メイリオ" pitchFamily="50" charset="-128"/>
              </a:rPr>
              <a:t>CNF</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により</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a:p>
            <a:pPr algn="ctr">
              <a:spcBef>
                <a:spcPct val="20000"/>
              </a:spcBef>
              <a:defRPr/>
            </a:pPr>
            <a:r>
              <a:rPr kumimoji="0" lang="ja-JP" altLang="en-US" sz="2000" u="sng" kern="0" dirty="0">
                <a:solidFill>
                  <a:srgbClr val="FF0000"/>
                </a:solidFill>
                <a:latin typeface="メイリオ" pitchFamily="50" charset="-128"/>
                <a:ea typeface="メイリオ" pitchFamily="50" charset="-128"/>
                <a:cs typeface="メイリオ" pitchFamily="50" charset="-128"/>
              </a:rPr>
              <a:t>空隙を</a:t>
            </a:r>
            <a:endParaRPr kumimoji="0" lang="en-US" altLang="ja-JP" sz="2000" u="sng" kern="0" dirty="0">
              <a:solidFill>
                <a:srgbClr val="FF0000"/>
              </a:solidFill>
              <a:latin typeface="メイリオ" pitchFamily="50" charset="-128"/>
              <a:ea typeface="メイリオ" pitchFamily="50" charset="-128"/>
              <a:cs typeface="メイリオ" pitchFamily="50" charset="-128"/>
            </a:endParaRPr>
          </a:p>
          <a:p>
            <a:pPr algn="ctr">
              <a:spcBef>
                <a:spcPct val="20000"/>
              </a:spcBef>
              <a:defRPr/>
            </a:pPr>
            <a:r>
              <a:rPr kumimoji="0" lang="ja-JP" altLang="en-US" sz="2000" u="sng" kern="0" dirty="0">
                <a:solidFill>
                  <a:srgbClr val="FF0000"/>
                </a:solidFill>
                <a:latin typeface="メイリオ" pitchFamily="50" charset="-128"/>
                <a:ea typeface="メイリオ" pitchFamily="50" charset="-128"/>
                <a:cs typeface="メイリオ" pitchFamily="50" charset="-128"/>
              </a:rPr>
              <a:t>微細化</a:t>
            </a:r>
            <a:endParaRPr kumimoji="0" lang="en-US" altLang="ja-JP" sz="2000" u="sng" kern="0" dirty="0">
              <a:solidFill>
                <a:srgbClr val="FF0000"/>
              </a:solidFill>
              <a:latin typeface="メイリオ" pitchFamily="50" charset="-128"/>
              <a:ea typeface="メイリオ" pitchFamily="50" charset="-128"/>
              <a:cs typeface="メイリオ" pitchFamily="50" charset="-128"/>
            </a:endParaRPr>
          </a:p>
        </p:txBody>
      </p:sp>
      <p:sp>
        <p:nvSpPr>
          <p:cNvPr id="16" name="テキスト ボックス 41"/>
          <p:cNvSpPr txBox="1">
            <a:spLocks noChangeArrowheads="1"/>
          </p:cNvSpPr>
          <p:nvPr/>
        </p:nvSpPr>
        <p:spPr bwMode="auto">
          <a:xfrm>
            <a:off x="2453937" y="4750796"/>
            <a:ext cx="1864977" cy="1138773"/>
          </a:xfrm>
          <a:prstGeom prst="rect">
            <a:avLst/>
          </a:prstGeom>
          <a:noFill/>
          <a:ln w="9525">
            <a:noFill/>
            <a:miter lim="800000"/>
            <a:headEnd/>
            <a:tailEnd/>
          </a:ln>
        </p:spPr>
        <p:txBody>
          <a:bodyPr wrap="square">
            <a:spAutoFit/>
          </a:bodyPr>
          <a:lstStyle/>
          <a:p>
            <a:pPr algn="ctr">
              <a:spcBef>
                <a:spcPct val="20000"/>
              </a:spcBef>
              <a:defRPr/>
            </a:pPr>
            <a:r>
              <a:rPr kumimoji="0" lang="en-US" altLang="ja-JP" sz="2000" kern="0" dirty="0">
                <a:solidFill>
                  <a:sysClr val="windowText" lastClr="000000"/>
                </a:solidFill>
                <a:latin typeface="メイリオ" pitchFamily="50" charset="-128"/>
                <a:ea typeface="メイリオ" pitchFamily="50" charset="-128"/>
                <a:cs typeface="メイリオ" pitchFamily="50" charset="-128"/>
              </a:rPr>
              <a:t>CNF</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により</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a:p>
            <a:pPr algn="ctr">
              <a:spcBef>
                <a:spcPct val="20000"/>
              </a:spcBef>
              <a:defRPr/>
            </a:pPr>
            <a:r>
              <a:rPr kumimoji="0" lang="ja-JP" altLang="en-US" sz="2000" u="sng" kern="0" dirty="0">
                <a:solidFill>
                  <a:srgbClr val="FF0000"/>
                </a:solidFill>
                <a:latin typeface="メイリオ" pitchFamily="50" charset="-128"/>
                <a:ea typeface="メイリオ" pitchFamily="50" charset="-128"/>
                <a:cs typeface="メイリオ" pitchFamily="50" charset="-128"/>
              </a:rPr>
              <a:t>空隙量を</a:t>
            </a:r>
            <a:endParaRPr kumimoji="0" lang="en-US" altLang="ja-JP" sz="2000" u="sng" kern="0" dirty="0">
              <a:solidFill>
                <a:srgbClr val="FF0000"/>
              </a:solidFill>
              <a:latin typeface="メイリオ" pitchFamily="50" charset="-128"/>
              <a:ea typeface="メイリオ" pitchFamily="50" charset="-128"/>
              <a:cs typeface="メイリオ" pitchFamily="50" charset="-128"/>
            </a:endParaRPr>
          </a:p>
          <a:p>
            <a:pPr algn="ctr">
              <a:spcBef>
                <a:spcPct val="20000"/>
              </a:spcBef>
              <a:defRPr/>
            </a:pPr>
            <a:r>
              <a:rPr kumimoji="0" lang="ja-JP" altLang="en-US" sz="2000" u="sng" kern="0" dirty="0">
                <a:solidFill>
                  <a:srgbClr val="FF0000"/>
                </a:solidFill>
                <a:latin typeface="メイリオ" pitchFamily="50" charset="-128"/>
                <a:ea typeface="メイリオ" pitchFamily="50" charset="-128"/>
                <a:cs typeface="メイリオ" pitchFamily="50" charset="-128"/>
              </a:rPr>
              <a:t>増大</a:t>
            </a:r>
            <a:endParaRPr kumimoji="0" lang="en-US" altLang="ja-JP" sz="2000" u="sng" kern="0" dirty="0">
              <a:solidFill>
                <a:srgbClr val="FF0000"/>
              </a:solidFill>
              <a:latin typeface="メイリオ" pitchFamily="50" charset="-128"/>
              <a:ea typeface="メイリオ" pitchFamily="50" charset="-128"/>
              <a:cs typeface="メイリオ" pitchFamily="50" charset="-128"/>
            </a:endParaRPr>
          </a:p>
        </p:txBody>
      </p:sp>
      <p:sp>
        <p:nvSpPr>
          <p:cNvPr id="17" name="テキスト ボックス 41"/>
          <p:cNvSpPr txBox="1">
            <a:spLocks noChangeArrowheads="1"/>
          </p:cNvSpPr>
          <p:nvPr/>
        </p:nvSpPr>
        <p:spPr bwMode="auto">
          <a:xfrm>
            <a:off x="-1014378" y="1740160"/>
            <a:ext cx="6256461" cy="400110"/>
          </a:xfrm>
          <a:prstGeom prst="rect">
            <a:avLst/>
          </a:prstGeom>
          <a:noFill/>
          <a:ln w="9525">
            <a:noFill/>
            <a:miter lim="800000"/>
            <a:headEnd/>
            <a:tailEnd/>
          </a:ln>
        </p:spPr>
        <p:txBody>
          <a:bodyPr>
            <a:spAutoFit/>
          </a:bodyPr>
          <a:lstStyle/>
          <a:p>
            <a:pPr algn="ctr">
              <a:spcBef>
                <a:spcPct val="20000"/>
              </a:spcBef>
              <a:defRPr/>
            </a:pPr>
            <a:r>
              <a:rPr kumimoji="0" lang="en-US" altLang="ja-JP" sz="2000" u="sng" kern="0" dirty="0">
                <a:solidFill>
                  <a:sysClr val="windowText" lastClr="000000"/>
                </a:solidFill>
                <a:latin typeface="+mn-ea"/>
                <a:cs typeface="Arial" panose="020B0604020202020204" pitchFamily="34" charset="0"/>
              </a:rPr>
              <a:t>CNF</a:t>
            </a:r>
            <a:r>
              <a:rPr kumimoji="0" lang="ja-JP" altLang="en-US" sz="2000" u="sng" kern="0" dirty="0">
                <a:solidFill>
                  <a:sysClr val="windowText" lastClr="000000"/>
                </a:solidFill>
                <a:latin typeface="+mn-ea"/>
                <a:cs typeface="Arial" panose="020B0604020202020204" pitchFamily="34" charset="0"/>
              </a:rPr>
              <a:t>により、空隙を制御</a:t>
            </a:r>
            <a:endParaRPr kumimoji="0" lang="en-US" altLang="ja-JP" sz="2000" u="sng" kern="0" dirty="0">
              <a:solidFill>
                <a:sysClr val="windowText" lastClr="000000"/>
              </a:solidFill>
              <a:latin typeface="+mn-ea"/>
              <a:cs typeface="Arial" panose="020B0604020202020204" pitchFamily="34" charset="0"/>
            </a:endParaRPr>
          </a:p>
        </p:txBody>
      </p:sp>
      <p:sp>
        <p:nvSpPr>
          <p:cNvPr id="18" name="円/楕円 26"/>
          <p:cNvSpPr/>
          <p:nvPr/>
        </p:nvSpPr>
        <p:spPr>
          <a:xfrm>
            <a:off x="1470836" y="5755895"/>
            <a:ext cx="270197" cy="246053"/>
          </a:xfrm>
          <a:prstGeom prst="ellipse">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フリーフォーム 27"/>
          <p:cNvSpPr/>
          <p:nvPr/>
        </p:nvSpPr>
        <p:spPr>
          <a:xfrm>
            <a:off x="1532491" y="6191940"/>
            <a:ext cx="69880" cy="318173"/>
          </a:xfrm>
          <a:custGeom>
            <a:avLst/>
            <a:gdLst>
              <a:gd name="connsiteX0" fmla="*/ 30 w 78089"/>
              <a:gd name="connsiteY0" fmla="*/ 0 h 546410"/>
              <a:gd name="connsiteX1" fmla="*/ 44635 w 78089"/>
              <a:gd name="connsiteY1" fmla="*/ 111512 h 546410"/>
              <a:gd name="connsiteX2" fmla="*/ 78089 w 78089"/>
              <a:gd name="connsiteY2" fmla="*/ 189571 h 546410"/>
              <a:gd name="connsiteX3" fmla="*/ 66937 w 78089"/>
              <a:gd name="connsiteY3" fmla="*/ 379141 h 546410"/>
              <a:gd name="connsiteX4" fmla="*/ 44635 w 78089"/>
              <a:gd name="connsiteY4" fmla="*/ 401444 h 546410"/>
              <a:gd name="connsiteX5" fmla="*/ 11181 w 78089"/>
              <a:gd name="connsiteY5" fmla="*/ 501805 h 546410"/>
              <a:gd name="connsiteX6" fmla="*/ 30 w 78089"/>
              <a:gd name="connsiteY6" fmla="*/ 546410 h 54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089" h="546410">
                <a:moveTo>
                  <a:pt x="30" y="0"/>
                </a:moveTo>
                <a:cubicBezTo>
                  <a:pt x="23770" y="142442"/>
                  <a:pt x="-10222" y="1799"/>
                  <a:pt x="44635" y="111512"/>
                </a:cubicBezTo>
                <a:cubicBezTo>
                  <a:pt x="116642" y="255527"/>
                  <a:pt x="-3091" y="67803"/>
                  <a:pt x="78089" y="189571"/>
                </a:cubicBezTo>
                <a:cubicBezTo>
                  <a:pt x="74372" y="252761"/>
                  <a:pt x="76809" y="316616"/>
                  <a:pt x="66937" y="379141"/>
                </a:cubicBezTo>
                <a:cubicBezTo>
                  <a:pt x="65297" y="389526"/>
                  <a:pt x="48985" y="391873"/>
                  <a:pt x="44635" y="401444"/>
                </a:cubicBezTo>
                <a:cubicBezTo>
                  <a:pt x="30043" y="433547"/>
                  <a:pt x="22332" y="468351"/>
                  <a:pt x="11181" y="501805"/>
                </a:cubicBezTo>
                <a:cubicBezTo>
                  <a:pt x="-1145" y="538784"/>
                  <a:pt x="30" y="523505"/>
                  <a:pt x="30" y="546410"/>
                </a:cubicBezTo>
              </a:path>
            </a:pathLst>
          </a:cu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41"/>
          <p:cNvSpPr txBox="1">
            <a:spLocks noChangeArrowheads="1"/>
          </p:cNvSpPr>
          <p:nvPr/>
        </p:nvSpPr>
        <p:spPr bwMode="auto">
          <a:xfrm>
            <a:off x="1699108" y="5633532"/>
            <a:ext cx="1681743" cy="400110"/>
          </a:xfrm>
          <a:prstGeom prst="rect">
            <a:avLst/>
          </a:prstGeom>
          <a:noFill/>
          <a:ln w="9525">
            <a:noFill/>
            <a:miter lim="800000"/>
            <a:headEnd/>
            <a:tailEnd/>
          </a:ln>
        </p:spPr>
        <p:txBody>
          <a:bodyPr>
            <a:spAutoFit/>
          </a:bodyPr>
          <a:lstStyle/>
          <a:p>
            <a:pP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：空隙</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21" name="テキスト ボックス 41"/>
          <p:cNvSpPr txBox="1">
            <a:spLocks noChangeArrowheads="1"/>
          </p:cNvSpPr>
          <p:nvPr/>
        </p:nvSpPr>
        <p:spPr bwMode="auto">
          <a:xfrm>
            <a:off x="1668155" y="6112827"/>
            <a:ext cx="1681743" cy="400110"/>
          </a:xfrm>
          <a:prstGeom prst="rect">
            <a:avLst/>
          </a:prstGeom>
          <a:noFill/>
          <a:ln w="9525">
            <a:noFill/>
            <a:miter lim="800000"/>
            <a:headEnd/>
            <a:tailEnd/>
          </a:ln>
        </p:spPr>
        <p:txBody>
          <a:bodyPr>
            <a:spAutoFit/>
          </a:bodyPr>
          <a:lstStyle/>
          <a:p>
            <a:pP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a:t>
            </a:r>
            <a:r>
              <a:rPr kumimoji="0" lang="en-US" altLang="ja-JP" sz="2000" kern="0" dirty="0">
                <a:solidFill>
                  <a:sysClr val="windowText" lastClr="000000"/>
                </a:solidFill>
                <a:latin typeface="メイリオ" pitchFamily="50" charset="-128"/>
                <a:ea typeface="メイリオ" pitchFamily="50" charset="-128"/>
                <a:cs typeface="メイリオ" pitchFamily="50" charset="-128"/>
              </a:rPr>
              <a:t>CNF</a:t>
            </a:r>
          </a:p>
        </p:txBody>
      </p:sp>
      <p:sp>
        <p:nvSpPr>
          <p:cNvPr id="22" name="右矢印 30"/>
          <p:cNvSpPr/>
          <p:nvPr/>
        </p:nvSpPr>
        <p:spPr>
          <a:xfrm>
            <a:off x="4135594" y="2549186"/>
            <a:ext cx="275091" cy="1343449"/>
          </a:xfrm>
          <a:prstGeom prst="right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4458802" y="1764551"/>
            <a:ext cx="453183" cy="2318551"/>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vert="eaVert" wrap="square" lIns="72000" tIns="72000" rIns="72000" bIns="72000" anchor="ctr">
            <a:spAutoFit/>
          </a:bodyPr>
          <a:lstStyle/>
          <a:p>
            <a:pPr algn="ctr">
              <a:buClr>
                <a:schemeClr val="bg2">
                  <a:lumMod val="50000"/>
                </a:schemeClr>
              </a:buClr>
              <a:defRPr/>
            </a:pP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繊維素材での断熱</a:t>
            </a:r>
          </a:p>
        </p:txBody>
      </p:sp>
      <p:sp>
        <p:nvSpPr>
          <p:cNvPr id="24" name="右矢印 32"/>
          <p:cNvSpPr/>
          <p:nvPr/>
        </p:nvSpPr>
        <p:spPr>
          <a:xfrm>
            <a:off x="4135594" y="4690327"/>
            <a:ext cx="275091" cy="1343449"/>
          </a:xfrm>
          <a:prstGeom prst="right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458802" y="4267763"/>
            <a:ext cx="453183" cy="2318551"/>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vert="eaVert" wrap="square" lIns="72000" tIns="72000" rIns="72000" bIns="72000" anchor="ctr">
            <a:spAutoFit/>
          </a:bodyPr>
          <a:lstStyle/>
          <a:p>
            <a:pPr algn="ctr">
              <a:buClr>
                <a:schemeClr val="bg2">
                  <a:lumMod val="50000"/>
                </a:schemeClr>
              </a:buClr>
              <a:defRPr/>
            </a:pP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発泡素材での断熱</a:t>
            </a:r>
          </a:p>
        </p:txBody>
      </p:sp>
      <p:pic>
        <p:nvPicPr>
          <p:cNvPr id="26" name="図 25"/>
          <p:cNvPicPr>
            <a:picLocks noChangeAspect="1"/>
          </p:cNvPicPr>
          <p:nvPr/>
        </p:nvPicPr>
        <p:blipFill>
          <a:blip r:embed="rId6" cstate="email">
            <a:extLst/>
          </a:blip>
          <a:stretch>
            <a:fillRect/>
          </a:stretch>
        </p:blipFill>
        <p:spPr>
          <a:xfrm>
            <a:off x="7328027" y="3841292"/>
            <a:ext cx="2746793" cy="2187419"/>
          </a:xfrm>
          <a:prstGeom prst="rect">
            <a:avLst/>
          </a:prstGeom>
          <a:blipFill dpi="0" rotWithShape="1">
            <a:blip r:embed="rId7">
              <a:alphaModFix amt="0"/>
            </a:blip>
            <a:srcRect/>
            <a:tile tx="0" ty="0" sx="100000" sy="100000" flip="none" algn="tl"/>
          </a:blipFill>
          <a:effectLst>
            <a:softEdge rad="393700"/>
          </a:effectLst>
        </p:spPr>
      </p:pic>
      <p:sp>
        <p:nvSpPr>
          <p:cNvPr id="27" name="テキスト ボックス 41"/>
          <p:cNvSpPr txBox="1">
            <a:spLocks noChangeArrowheads="1"/>
          </p:cNvSpPr>
          <p:nvPr/>
        </p:nvSpPr>
        <p:spPr bwMode="auto">
          <a:xfrm>
            <a:off x="5061860" y="4028533"/>
            <a:ext cx="1944000" cy="400110"/>
          </a:xfrm>
          <a:prstGeom prst="rect">
            <a:avLst/>
          </a:prstGeom>
          <a:gradFill rotWithShape="1">
            <a:gsLst>
              <a:gs pos="0">
                <a:srgbClr val="BEF397"/>
              </a:gs>
              <a:gs pos="50000">
                <a:srgbClr val="D5F6C0"/>
              </a:gs>
              <a:gs pos="100000">
                <a:srgbClr val="EAFAE0"/>
              </a:gs>
            </a:gsLst>
            <a:lin ang="5400000" scaled="1"/>
          </a:gradFill>
          <a:ln w="9525">
            <a:noFill/>
            <a:miter lim="800000"/>
            <a:headEnd/>
            <a:tailEnd/>
          </a:ln>
        </p:spPr>
        <p:txBody>
          <a:bodyPr wrap="square">
            <a:spAutoFit/>
          </a:bodyPr>
          <a:lstStyle/>
          <a:p>
            <a:pPr algn="ct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住宅</a:t>
            </a:r>
            <a:r>
              <a:rPr kumimoji="0" lang="ja-JP" altLang="en-US" sz="2000" b="1" kern="0" dirty="0">
                <a:solidFill>
                  <a:srgbClr val="FF0000"/>
                </a:solidFill>
                <a:latin typeface="メイリオ" pitchFamily="50" charset="-128"/>
                <a:ea typeface="メイリオ" pitchFamily="50" charset="-128"/>
                <a:cs typeface="メイリオ" pitchFamily="50" charset="-128"/>
              </a:rPr>
              <a:t>外皮</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部品</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28" name="テキスト ボックス 41"/>
          <p:cNvSpPr txBox="1">
            <a:spLocks noChangeArrowheads="1"/>
          </p:cNvSpPr>
          <p:nvPr/>
        </p:nvSpPr>
        <p:spPr bwMode="auto">
          <a:xfrm>
            <a:off x="5099968" y="4513125"/>
            <a:ext cx="4257935" cy="769441"/>
          </a:xfrm>
          <a:prstGeom prst="rect">
            <a:avLst/>
          </a:prstGeom>
          <a:noFill/>
          <a:ln w="9525">
            <a:noFill/>
            <a:miter lim="800000"/>
            <a:headEnd/>
            <a:tailEnd/>
          </a:ln>
        </p:spPr>
        <p:txBody>
          <a:bodyPr wrap="square">
            <a:spAutoFit/>
          </a:bodyPr>
          <a:lstStyle/>
          <a:p>
            <a:pPr>
              <a:spcBef>
                <a:spcPct val="20000"/>
              </a:spcBef>
              <a:defRPr/>
            </a:pPr>
            <a:r>
              <a:rPr kumimoji="0" lang="en-US" altLang="ja-JP" sz="2000" kern="0" dirty="0">
                <a:solidFill>
                  <a:sysClr val="windowText" lastClr="000000"/>
                </a:solidFill>
                <a:latin typeface="メイリオ" pitchFamily="50" charset="-128"/>
                <a:ea typeface="メイリオ" pitchFamily="50" charset="-128"/>
                <a:cs typeface="メイリオ" pitchFamily="50" charset="-128"/>
              </a:rPr>
              <a:t>…</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外壁、天井、</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a:p>
            <a:pP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　床、開口</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29" name="テキスト ボックス 41"/>
          <p:cNvSpPr txBox="1">
            <a:spLocks noChangeArrowheads="1"/>
          </p:cNvSpPr>
          <p:nvPr/>
        </p:nvSpPr>
        <p:spPr bwMode="auto">
          <a:xfrm>
            <a:off x="4869880" y="3546464"/>
            <a:ext cx="3628008" cy="400110"/>
          </a:xfrm>
          <a:prstGeom prst="rect">
            <a:avLst/>
          </a:prstGeom>
          <a:noFill/>
          <a:ln>
            <a:noFill/>
          </a:ln>
          <a:extLst/>
        </p:spPr>
        <p:txBody>
          <a:bodyPr wrap="square">
            <a:spAutoFit/>
          </a:bodyPr>
          <a:lstStyle>
            <a:lvl1pPr>
              <a:spcBef>
                <a:spcPct val="20000"/>
              </a:spcBef>
              <a:buChar char="•"/>
              <a:defRPr kumimoji="1" sz="3500">
                <a:solidFill>
                  <a:schemeClr val="tx1"/>
                </a:solidFill>
                <a:latin typeface="Arial" charset="0"/>
                <a:ea typeface="ＭＳ Ｐゴシック" charset="-128"/>
              </a:defRPr>
            </a:lvl1pPr>
            <a:lvl2pPr marL="742950" indent="-285750">
              <a:spcBef>
                <a:spcPct val="20000"/>
              </a:spcBef>
              <a:buChar char="–"/>
              <a:defRPr kumimoji="1" sz="3100">
                <a:solidFill>
                  <a:schemeClr val="tx1"/>
                </a:solidFill>
                <a:latin typeface="Arial" charset="0"/>
                <a:ea typeface="ＭＳ Ｐゴシック" charset="-128"/>
              </a:defRPr>
            </a:lvl2pPr>
            <a:lvl3pPr marL="1143000" indent="-228600">
              <a:spcBef>
                <a:spcPct val="20000"/>
              </a:spcBef>
              <a:buChar char="•"/>
              <a:defRPr kumimoji="1" sz="2600">
                <a:solidFill>
                  <a:schemeClr val="tx1"/>
                </a:solidFill>
                <a:latin typeface="Arial" charset="0"/>
                <a:ea typeface="ＭＳ Ｐゴシック" charset="-128"/>
              </a:defRPr>
            </a:lvl3pPr>
            <a:lvl4pPr marL="1600200" indent="-228600">
              <a:spcBef>
                <a:spcPct val="20000"/>
              </a:spcBef>
              <a:buChar char="–"/>
              <a:defRPr kumimoji="1" sz="2200">
                <a:solidFill>
                  <a:schemeClr val="tx1"/>
                </a:solidFill>
                <a:latin typeface="Arial" charset="0"/>
                <a:ea typeface="ＭＳ Ｐゴシック" charset="-128"/>
              </a:defRPr>
            </a:lvl4pPr>
            <a:lvl5pPr marL="2057400" indent="-228600">
              <a:spcBef>
                <a:spcPct val="20000"/>
              </a:spcBef>
              <a:buChar char="»"/>
              <a:defRPr kumimoji="1" sz="22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buNone/>
              <a:defRPr/>
            </a:pPr>
            <a:r>
              <a:rPr lang="ja-JP" altLang="en-US" sz="2000" kern="0" dirty="0">
                <a:solidFill>
                  <a:srgbClr val="FF0000"/>
                </a:solidFill>
                <a:latin typeface="メイリオ" pitchFamily="50" charset="-128"/>
                <a:ea typeface="メイリオ" pitchFamily="50" charset="-128"/>
                <a:cs typeface="メイリオ" pitchFamily="50" charset="-128"/>
              </a:rPr>
              <a:t>＜ターゲットとする部品＞</a:t>
            </a:r>
            <a:endParaRPr lang="en-US" altLang="ja-JP" sz="2000" kern="0" dirty="0">
              <a:solidFill>
                <a:srgbClr val="FF0000"/>
              </a:solidFill>
              <a:latin typeface="メイリオ" pitchFamily="50" charset="-128"/>
              <a:ea typeface="メイリオ" pitchFamily="50" charset="-128"/>
              <a:cs typeface="メイリオ" pitchFamily="50" charset="-128"/>
            </a:endParaRPr>
          </a:p>
        </p:txBody>
      </p:sp>
      <p:sp>
        <p:nvSpPr>
          <p:cNvPr id="30" name="テキスト ボックス 41"/>
          <p:cNvSpPr txBox="1">
            <a:spLocks noChangeArrowheads="1"/>
          </p:cNvSpPr>
          <p:nvPr/>
        </p:nvSpPr>
        <p:spPr bwMode="auto">
          <a:xfrm>
            <a:off x="5061860" y="5378496"/>
            <a:ext cx="1944000" cy="400110"/>
          </a:xfrm>
          <a:prstGeom prst="rect">
            <a:avLst/>
          </a:prstGeom>
          <a:gradFill rotWithShape="1">
            <a:gsLst>
              <a:gs pos="0">
                <a:srgbClr val="BEF397"/>
              </a:gs>
              <a:gs pos="50000">
                <a:srgbClr val="D5F6C0"/>
              </a:gs>
              <a:gs pos="100000">
                <a:srgbClr val="EAFAE0"/>
              </a:gs>
            </a:gsLst>
            <a:lin ang="5400000" scaled="1"/>
          </a:gradFill>
          <a:ln w="9525">
            <a:noFill/>
            <a:miter lim="800000"/>
            <a:headEnd/>
            <a:tailEnd/>
          </a:ln>
        </p:spPr>
        <p:txBody>
          <a:bodyPr wrap="square">
            <a:spAutoFit/>
          </a:bodyPr>
          <a:lstStyle/>
          <a:p>
            <a:pPr algn="ct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住宅</a:t>
            </a:r>
            <a:r>
              <a:rPr kumimoji="0" lang="ja-JP" altLang="en-US" sz="2000" b="1" kern="0" dirty="0">
                <a:solidFill>
                  <a:srgbClr val="FF0000"/>
                </a:solidFill>
                <a:latin typeface="メイリオ" pitchFamily="50" charset="-128"/>
                <a:ea typeface="メイリオ" pitchFamily="50" charset="-128"/>
                <a:cs typeface="メイリオ" pitchFamily="50" charset="-128"/>
              </a:rPr>
              <a:t>内装</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部品</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31" name="テキスト ボックス 41"/>
          <p:cNvSpPr txBox="1">
            <a:spLocks noChangeArrowheads="1"/>
          </p:cNvSpPr>
          <p:nvPr/>
        </p:nvSpPr>
        <p:spPr bwMode="auto">
          <a:xfrm>
            <a:off x="5099968" y="5847911"/>
            <a:ext cx="4253275" cy="400110"/>
          </a:xfrm>
          <a:prstGeom prst="rect">
            <a:avLst/>
          </a:prstGeom>
          <a:noFill/>
          <a:ln w="9525">
            <a:noFill/>
            <a:miter lim="800000"/>
            <a:headEnd/>
            <a:tailEnd/>
          </a:ln>
        </p:spPr>
        <p:txBody>
          <a:bodyPr wrap="square">
            <a:spAutoFit/>
          </a:bodyPr>
          <a:lstStyle/>
          <a:p>
            <a:pPr>
              <a:spcBef>
                <a:spcPct val="20000"/>
              </a:spcBef>
              <a:defRPr/>
            </a:pPr>
            <a:r>
              <a:rPr kumimoji="0" lang="en-US" altLang="ja-JP" sz="2000" kern="0" dirty="0">
                <a:solidFill>
                  <a:sysClr val="windowText" lastClr="000000"/>
                </a:solidFill>
                <a:latin typeface="メイリオ" pitchFamily="50" charset="-128"/>
                <a:ea typeface="メイリオ" pitchFamily="50" charset="-128"/>
                <a:cs typeface="メイリオ" pitchFamily="50" charset="-128"/>
              </a:rPr>
              <a:t>…</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内壁、浴室</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32" name="テキスト ボックス 41"/>
          <p:cNvSpPr txBox="1">
            <a:spLocks noChangeArrowheads="1"/>
          </p:cNvSpPr>
          <p:nvPr/>
        </p:nvSpPr>
        <p:spPr bwMode="auto">
          <a:xfrm>
            <a:off x="5076364" y="1558621"/>
            <a:ext cx="5036623" cy="1323439"/>
          </a:xfrm>
          <a:prstGeom prst="rect">
            <a:avLst/>
          </a:prstGeom>
          <a:noFill/>
          <a:ln w="9525">
            <a:noFill/>
            <a:miter lim="800000"/>
            <a:headEnd/>
            <a:tailEnd/>
          </a:ln>
        </p:spPr>
        <p:txBody>
          <a:bodyPr wrap="square">
            <a:spAutoFit/>
          </a:bodyPr>
          <a:lstStyle/>
          <a:p>
            <a:pPr>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a:t>
            </a:r>
            <a:r>
              <a:rPr kumimoji="0" lang="en-US" altLang="ja-JP" sz="2000" kern="0" dirty="0">
                <a:solidFill>
                  <a:sysClr val="windowText" lastClr="000000"/>
                </a:solidFill>
                <a:latin typeface="メイリオ" pitchFamily="50" charset="-128"/>
                <a:ea typeface="メイリオ" pitchFamily="50" charset="-128"/>
                <a:cs typeface="メイリオ" pitchFamily="50" charset="-128"/>
              </a:rPr>
              <a:t>CNF</a:t>
            </a:r>
            <a:r>
              <a:rPr kumimoji="0" lang="ja-JP" altLang="en-US" sz="2000" kern="0" dirty="0">
                <a:solidFill>
                  <a:sysClr val="windowText" lastClr="000000"/>
                </a:solidFill>
                <a:latin typeface="メイリオ" pitchFamily="50" charset="-128"/>
                <a:ea typeface="メイリオ" pitchFamily="50" charset="-128"/>
                <a:cs typeface="メイリオ" pitchFamily="50" charset="-128"/>
              </a:rPr>
              <a:t>により高断熱化を図る素材＞</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a:p>
            <a:pPr marL="171446" indent="-171446">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⇒ウレタン系断熱材、セルロース断熱材、グラスウール断熱材、無機ボード、　　フロア材等々</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33" name="テキスト ボックス 32"/>
          <p:cNvSpPr txBox="1">
            <a:spLocks noChangeArrowheads="1"/>
          </p:cNvSpPr>
          <p:nvPr/>
        </p:nvSpPr>
        <p:spPr bwMode="auto">
          <a:xfrm>
            <a:off x="7233528" y="5841984"/>
            <a:ext cx="2841291" cy="769441"/>
          </a:xfrm>
          <a:prstGeom prst="rect">
            <a:avLst/>
          </a:prstGeom>
          <a:noFill/>
          <a:ln w="9525">
            <a:noFill/>
            <a:miter lim="800000"/>
            <a:headEnd/>
            <a:tailEnd/>
          </a:ln>
        </p:spPr>
        <p:txBody>
          <a:bodyPr wrap="square">
            <a:spAutoFit/>
          </a:bodyPr>
          <a:lstStyle/>
          <a:p>
            <a:pP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住宅の高断熱化</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a:p>
            <a:pPr>
              <a:spcBef>
                <a:spcPct val="20000"/>
              </a:spcBef>
              <a:defRPr/>
            </a:pPr>
            <a:r>
              <a:rPr kumimoji="0" lang="ja-JP" altLang="en-US" sz="2000" kern="0" dirty="0">
                <a:solidFill>
                  <a:sysClr val="windowText" lastClr="000000"/>
                </a:solidFill>
                <a:latin typeface="メイリオ" pitchFamily="50" charset="-128"/>
                <a:ea typeface="メイリオ" pitchFamily="50" charset="-128"/>
                <a:cs typeface="メイリオ" pitchFamily="50" charset="-128"/>
              </a:rPr>
              <a:t>＝暖房エネルギー削減</a:t>
            </a:r>
            <a:endParaRPr kumimoji="0" lang="en-US" altLang="ja-JP" sz="2000" kern="0" dirty="0">
              <a:solidFill>
                <a:sysClr val="windowText" lastClr="000000"/>
              </a:solidFill>
              <a:latin typeface="メイリオ" pitchFamily="50" charset="-128"/>
              <a:ea typeface="メイリオ" pitchFamily="50" charset="-128"/>
              <a:cs typeface="メイリオ" pitchFamily="50" charset="-128"/>
            </a:endParaRPr>
          </a:p>
        </p:txBody>
      </p:sp>
      <p:sp>
        <p:nvSpPr>
          <p:cNvPr id="3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189529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A4 210 x 297 mm</PresentationFormat>
  <Paragraphs>83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2018-04-13T07:02:59Z</dcterms:created>
  <dcterms:modified xsi:type="dcterms:W3CDTF">2018-05-15T06:11:53Z</dcterms:modified>
</cp:coreProperties>
</file>