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28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1FCE8C-E008-4D90-855E-29B356AF8279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B459D-0EC8-4CD0-B128-1111B4D64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2826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17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98475" y="828675"/>
            <a:ext cx="5976938" cy="41386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017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69018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68891" indent="-295728"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82910" indent="-236582"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56074" indent="-236582"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29239" indent="-236582" eaLnBrk="0" hangingPunct="0">
              <a:spcBef>
                <a:spcPct val="30000"/>
              </a:spcBef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602403" indent="-236582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75567" indent="-236582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548731" indent="-236582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4021895" indent="-236582" eaLnBrk="0" fontAlgn="base" hangingPunct="0">
              <a:spcBef>
                <a:spcPct val="3000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946329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763713DB-C849-48CA-B896-D964230A8206}" type="slidenum">
              <a:rPr lang="ja-JP" altLang="en-US">
                <a:solidFill>
                  <a:srgbClr val="000000"/>
                </a:solidFill>
                <a:latin typeface="Cambria" panose="02040503050406030204" pitchFamily="18" charset="0"/>
                <a:ea typeface="メイリオ" panose="020B0604030504040204" pitchFamily="50" charset="-128"/>
              </a:rPr>
              <a:pPr defTabSz="946329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ja-JP" altLang="en-US">
              <a:solidFill>
                <a:srgbClr val="000000"/>
              </a:solidFill>
              <a:latin typeface="Cambria" panose="02040503050406030204" pitchFamily="18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4552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63613" y="1233488"/>
            <a:ext cx="48085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46329">
              <a:defRPr/>
            </a:pPr>
            <a:fld id="{35FF716C-7C63-4423-90B8-168BB37A3B9D}" type="slidenum">
              <a:rPr kumimoji="0" lang="ja-JP" altLang="en-US" sz="1900" kern="0">
                <a:solidFill>
                  <a:sysClr val="windowText" lastClr="000000"/>
                </a:solidFill>
              </a:rPr>
              <a:pPr defTabSz="946329">
                <a:defRPr/>
              </a:pPr>
              <a:t>2</a:t>
            </a:fld>
            <a:endParaRPr kumimoji="0" lang="ja-JP" altLang="en-US" sz="190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519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63613" y="1233488"/>
            <a:ext cx="48085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46329">
              <a:defRPr/>
            </a:pPr>
            <a:fld id="{35FF716C-7C63-4423-90B8-168BB37A3B9D}" type="slidenum">
              <a:rPr kumimoji="0" lang="ja-JP" altLang="en-US" sz="1900" kern="0">
                <a:solidFill>
                  <a:sysClr val="windowText" lastClr="000000"/>
                </a:solidFill>
              </a:rPr>
              <a:pPr defTabSz="946329">
                <a:defRPr/>
              </a:pPr>
              <a:t>3</a:t>
            </a:fld>
            <a:endParaRPr kumimoji="0" lang="ja-JP" altLang="en-US" sz="190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678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00F35-D17A-44BB-A45A-324FCCE1A029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D322-16CC-4A1F-B982-A9A13A5863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116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00F35-D17A-44BB-A45A-324FCCE1A029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D322-16CC-4A1F-B982-A9A13A5863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7313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00F35-D17A-44BB-A45A-324FCCE1A029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D322-16CC-4A1F-B982-A9A13A5863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581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00F35-D17A-44BB-A45A-324FCCE1A029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D322-16CC-4A1F-B982-A9A13A5863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9492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00F35-D17A-44BB-A45A-324FCCE1A029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D322-16CC-4A1F-B982-A9A13A5863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8923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00F35-D17A-44BB-A45A-324FCCE1A029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D322-16CC-4A1F-B982-A9A13A5863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8142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00F35-D17A-44BB-A45A-324FCCE1A029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D322-16CC-4A1F-B982-A9A13A5863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7851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00F35-D17A-44BB-A45A-324FCCE1A029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D322-16CC-4A1F-B982-A9A13A5863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612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00F35-D17A-44BB-A45A-324FCCE1A029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D322-16CC-4A1F-B982-A9A13A5863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9580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00F35-D17A-44BB-A45A-324FCCE1A029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D322-16CC-4A1F-B982-A9A13A5863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3159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00F35-D17A-44BB-A45A-324FCCE1A029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D322-16CC-4A1F-B982-A9A13A5863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4041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00F35-D17A-44BB-A45A-324FCCE1A029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8D322-16CC-4A1F-B982-A9A13A5863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6994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環境省ロゴ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148" y="123193"/>
            <a:ext cx="647323" cy="397479"/>
          </a:xfrm>
          <a:prstGeom prst="rect">
            <a:avLst/>
          </a:prstGeom>
        </p:spPr>
      </p:pic>
      <p:sp>
        <p:nvSpPr>
          <p:cNvPr id="37" name="事業番号"/>
          <p:cNvSpPr/>
          <p:nvPr/>
        </p:nvSpPr>
        <p:spPr>
          <a:xfrm>
            <a:off x="864578" y="764711"/>
            <a:ext cx="1826124" cy="33662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ja-JP" altLang="en-US" b="1" kern="0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施策番号：</a:t>
            </a:r>
            <a:r>
              <a:rPr kumimoji="0" lang="en-US" altLang="ja-JP" b="1" kern="0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24</a:t>
            </a:r>
            <a:endParaRPr lang="ja-JP" altLang="en-US" b="1" kern="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27" name="グループ化 26"/>
          <p:cNvGrpSpPr/>
          <p:nvPr/>
        </p:nvGrpSpPr>
        <p:grpSpPr>
          <a:xfrm>
            <a:off x="127075" y="2860637"/>
            <a:ext cx="9775827" cy="3953057"/>
            <a:chOff x="125481" y="2453901"/>
            <a:chExt cx="9775827" cy="4359785"/>
          </a:xfrm>
        </p:grpSpPr>
        <p:sp>
          <p:nvSpPr>
            <p:cNvPr id="28" name="タイトル 1"/>
            <p:cNvSpPr txBox="1">
              <a:spLocks/>
            </p:cNvSpPr>
            <p:nvPr/>
          </p:nvSpPr>
          <p:spPr>
            <a:xfrm>
              <a:off x="225425" y="5937565"/>
              <a:ext cx="9190038" cy="876121"/>
            </a:xfrm>
            <a:prstGeom prst="roundRect">
              <a:avLst/>
            </a:prstGeom>
            <a:gradFill flip="none" rotWithShape="1">
              <a:gsLst>
                <a:gs pos="0">
                  <a:srgbClr val="C0504D">
                    <a:tint val="50000"/>
                    <a:satMod val="300000"/>
                  </a:srgbClr>
                </a:gs>
                <a:gs pos="35000">
                  <a:srgbClr val="C0504D">
                    <a:tint val="37000"/>
                    <a:satMod val="300000"/>
                  </a:srgbClr>
                </a:gs>
                <a:gs pos="100000">
                  <a:srgbClr val="C0504D">
                    <a:tint val="15000"/>
                    <a:satMod val="350000"/>
                  </a:srgbClr>
                </a:gs>
              </a:gsLst>
              <a:path path="rect">
                <a:fillToRect l="100000" t="100000"/>
              </a:path>
              <a:tileRect r="-100000" b="-100000"/>
            </a:gradFill>
            <a:ln w="9525" cap="flat" cmpd="sng" algn="ctr">
              <a:noFill/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lIns="0" tIns="47891" rIns="0" bIns="47891" anchor="ctr"/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kumimoji="1" sz="2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buClr>
                  <a:prstClr val="black">
                    <a:lumMod val="50000"/>
                    <a:lumOff val="50000"/>
                  </a:prstClr>
                </a:buClr>
                <a:defRPr/>
              </a:pPr>
              <a:r>
                <a:rPr lang="ja-JP" altLang="en-US" sz="2800" b="1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民生部門だけで</a:t>
              </a:r>
              <a:r>
                <a:rPr lang="ja-JP" altLang="en-US" sz="2800" b="1" u="sng" dirty="0">
                  <a:solidFill>
                    <a:srgbClr val="FF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大型発電所（</a:t>
              </a:r>
              <a:r>
                <a:rPr lang="en-US" altLang="ja-JP" sz="2800" b="1" u="sng" dirty="0">
                  <a:solidFill>
                    <a:srgbClr val="FF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100</a:t>
              </a:r>
              <a:r>
                <a:rPr lang="ja-JP" altLang="en-US" sz="2800" b="1" u="sng" dirty="0">
                  <a:solidFill>
                    <a:srgbClr val="FF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万</a:t>
              </a:r>
              <a:r>
                <a:rPr lang="en-US" altLang="ja-JP" sz="2800" b="1" u="sng" dirty="0">
                  <a:solidFill>
                    <a:srgbClr val="FF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kW</a:t>
              </a:r>
              <a:r>
                <a:rPr lang="ja-JP" altLang="en-US" sz="2800" b="1" u="sng" dirty="0">
                  <a:solidFill>
                    <a:srgbClr val="FF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）４基分以上の</a:t>
              </a:r>
              <a:br>
                <a:rPr lang="en-US" altLang="ja-JP" sz="2800" b="1" u="sng" dirty="0">
                  <a:solidFill>
                    <a:srgbClr val="FF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</a:br>
              <a:r>
                <a:rPr lang="ja-JP" altLang="en-US" sz="2800" b="1" u="sng" dirty="0">
                  <a:solidFill>
                    <a:srgbClr val="FF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エネルギー消費削減</a:t>
              </a:r>
              <a:r>
                <a:rPr lang="ja-JP" altLang="en-US" sz="2800" b="1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が可能</a:t>
              </a:r>
            </a:p>
          </p:txBody>
        </p:sp>
        <p:sp>
          <p:nvSpPr>
            <p:cNvPr id="29" name="角丸四角形 65"/>
            <p:cNvSpPr/>
            <p:nvPr/>
          </p:nvSpPr>
          <p:spPr>
            <a:xfrm>
              <a:off x="225493" y="2776179"/>
              <a:ext cx="3575050" cy="3057534"/>
            </a:xfrm>
            <a:prstGeom prst="roundRect">
              <a:avLst>
                <a:gd name="adj" fmla="val 7958"/>
              </a:avLst>
            </a:prstGeom>
            <a:solidFill>
              <a:srgbClr val="FFFFAA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kumimoji="0" lang="ja-JP" altLang="en-US" ker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pic>
          <p:nvPicPr>
            <p:cNvPr id="31" name="Picture 5" descr="D:\shinohara_win\shinohara_共有\00_winでみる\photo_webから\datacenter2.png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065" t="7758" r="8936" b="-114"/>
            <a:stretch>
              <a:fillRect/>
            </a:stretch>
          </p:blipFill>
          <p:spPr bwMode="auto">
            <a:xfrm>
              <a:off x="8193089" y="4632464"/>
              <a:ext cx="1701800" cy="1000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2" name="Picture 8" descr="D:\shinohara_win\shinohara_共有\00_winでみる\photo_webから\l.jpg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7693" t="6573" r="3845" b="8736"/>
            <a:stretch>
              <a:fillRect/>
            </a:stretch>
          </p:blipFill>
          <p:spPr bwMode="auto">
            <a:xfrm>
              <a:off x="7448621" y="2549013"/>
              <a:ext cx="1870075" cy="800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3" name="フリーフォーム 70"/>
            <p:cNvSpPr/>
            <p:nvPr/>
          </p:nvSpPr>
          <p:spPr>
            <a:xfrm>
              <a:off x="7107239" y="3044828"/>
              <a:ext cx="793750" cy="815975"/>
            </a:xfrm>
            <a:custGeom>
              <a:avLst/>
              <a:gdLst>
                <a:gd name="connsiteX0" fmla="*/ 0 w 586790"/>
                <a:gd name="connsiteY0" fmla="*/ 293395 h 586790"/>
                <a:gd name="connsiteX1" fmla="*/ 293395 w 586790"/>
                <a:gd name="connsiteY1" fmla="*/ 0 h 586790"/>
                <a:gd name="connsiteX2" fmla="*/ 586790 w 586790"/>
                <a:gd name="connsiteY2" fmla="*/ 293395 h 586790"/>
                <a:gd name="connsiteX3" fmla="*/ 293395 w 586790"/>
                <a:gd name="connsiteY3" fmla="*/ 586790 h 586790"/>
                <a:gd name="connsiteX4" fmla="*/ 0 w 586790"/>
                <a:gd name="connsiteY4" fmla="*/ 293395 h 586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6790" h="586790">
                  <a:moveTo>
                    <a:pt x="0" y="293395"/>
                  </a:moveTo>
                  <a:cubicBezTo>
                    <a:pt x="0" y="131357"/>
                    <a:pt x="131357" y="0"/>
                    <a:pt x="293395" y="0"/>
                  </a:cubicBezTo>
                  <a:cubicBezTo>
                    <a:pt x="455433" y="0"/>
                    <a:pt x="586790" y="131357"/>
                    <a:pt x="586790" y="293395"/>
                  </a:cubicBezTo>
                  <a:cubicBezTo>
                    <a:pt x="586790" y="455433"/>
                    <a:pt x="455433" y="586790"/>
                    <a:pt x="293395" y="586790"/>
                  </a:cubicBezTo>
                  <a:cubicBezTo>
                    <a:pt x="131357" y="586790"/>
                    <a:pt x="0" y="455433"/>
                    <a:pt x="0" y="293395"/>
                  </a:cubicBezTo>
                  <a:close/>
                </a:path>
              </a:pathLst>
            </a:custGeom>
            <a:gradFill rotWithShape="1">
              <a:gsLst>
                <a:gs pos="30000">
                  <a:srgbClr val="1E82BE"/>
                </a:gs>
                <a:gs pos="100000">
                  <a:srgbClr val="50B4F0"/>
                </a:gs>
              </a:gsLst>
              <a:lin ang="16200000" scaled="0"/>
            </a:gradFill>
            <a:ln>
              <a:noFill/>
            </a:ln>
            <a:effectLst>
              <a:outerShdw blurRad="50800" dist="50800" dir="2700000" algn="tl" rotWithShape="0">
                <a:prstClr val="black">
                  <a:alpha val="30000"/>
                </a:prstClr>
              </a:outerShdw>
            </a:effectLst>
          </p:spPr>
          <p:txBody>
            <a:bodyPr wrap="none" lIns="0" tIns="0" rIns="0" bIns="0" spcCol="1270" anchor="ctr"/>
            <a:lstStyle/>
            <a:p>
              <a:pPr algn="ctr" defTabSz="4889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kumimoji="0" lang="ja-JP" altLang="en-US" sz="1600" kern="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高輝度</a:t>
              </a:r>
              <a:endParaRPr kumimoji="0" lang="en-US" altLang="ja-JP" sz="1600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algn="ctr" defTabSz="4889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kumimoji="0" lang="en-US" altLang="ja-JP" sz="1600" kern="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LED</a:t>
              </a:r>
              <a:endParaRPr kumimoji="0" lang="ja-JP" altLang="en-US" sz="1600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34" name="フリーフォーム 71"/>
            <p:cNvSpPr/>
            <p:nvPr/>
          </p:nvSpPr>
          <p:spPr>
            <a:xfrm>
              <a:off x="8121653" y="4389439"/>
              <a:ext cx="792163" cy="812800"/>
            </a:xfrm>
            <a:custGeom>
              <a:avLst/>
              <a:gdLst>
                <a:gd name="connsiteX0" fmla="*/ 0 w 586790"/>
                <a:gd name="connsiteY0" fmla="*/ 293395 h 586790"/>
                <a:gd name="connsiteX1" fmla="*/ 293395 w 586790"/>
                <a:gd name="connsiteY1" fmla="*/ 0 h 586790"/>
                <a:gd name="connsiteX2" fmla="*/ 586790 w 586790"/>
                <a:gd name="connsiteY2" fmla="*/ 293395 h 586790"/>
                <a:gd name="connsiteX3" fmla="*/ 293395 w 586790"/>
                <a:gd name="connsiteY3" fmla="*/ 586790 h 586790"/>
                <a:gd name="connsiteX4" fmla="*/ 0 w 586790"/>
                <a:gd name="connsiteY4" fmla="*/ 293395 h 586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6790" h="586790">
                  <a:moveTo>
                    <a:pt x="0" y="293395"/>
                  </a:moveTo>
                  <a:cubicBezTo>
                    <a:pt x="0" y="131357"/>
                    <a:pt x="131357" y="0"/>
                    <a:pt x="293395" y="0"/>
                  </a:cubicBezTo>
                  <a:cubicBezTo>
                    <a:pt x="455433" y="0"/>
                    <a:pt x="586790" y="131357"/>
                    <a:pt x="586790" y="293395"/>
                  </a:cubicBezTo>
                  <a:cubicBezTo>
                    <a:pt x="586790" y="455433"/>
                    <a:pt x="455433" y="586790"/>
                    <a:pt x="293395" y="586790"/>
                  </a:cubicBezTo>
                  <a:cubicBezTo>
                    <a:pt x="131357" y="586790"/>
                    <a:pt x="0" y="455433"/>
                    <a:pt x="0" y="293395"/>
                  </a:cubicBezTo>
                  <a:close/>
                </a:path>
              </a:pathLst>
            </a:custGeom>
            <a:gradFill rotWithShape="1">
              <a:gsLst>
                <a:gs pos="30000">
                  <a:srgbClr val="965ABE"/>
                </a:gs>
                <a:gs pos="100000">
                  <a:srgbClr val="C88CF0"/>
                </a:gs>
              </a:gsLst>
              <a:lin ang="16200000" scaled="0"/>
            </a:gradFill>
            <a:ln>
              <a:noFill/>
            </a:ln>
            <a:effectLst>
              <a:outerShdw blurRad="50800" dist="50800" dir="2700000" algn="tl" rotWithShape="0">
                <a:prstClr val="black">
                  <a:alpha val="30000"/>
                </a:prstClr>
              </a:outerShdw>
            </a:effectLst>
          </p:spPr>
          <p:txBody>
            <a:bodyPr wrap="none" lIns="0" tIns="0" rIns="0" bIns="0" spcCol="1270" anchor="ctr"/>
            <a:lstStyle/>
            <a:p>
              <a:pPr algn="ctr" defTabSz="488950">
                <a:lnSpc>
                  <a:spcPts val="1300"/>
                </a:lnSpc>
                <a:defRPr/>
              </a:pPr>
              <a:r>
                <a:rPr kumimoji="0" lang="ja-JP" altLang="en-US" sz="1600" kern="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サーバー</a:t>
              </a:r>
              <a:endParaRPr kumimoji="0" lang="en-US" altLang="ja-JP" sz="1600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cxnSp>
          <p:nvCxnSpPr>
            <p:cNvPr id="35" name="直線矢印コネクタ 34"/>
            <p:cNvCxnSpPr>
              <a:endCxn id="58" idx="2"/>
            </p:cNvCxnSpPr>
            <p:nvPr/>
          </p:nvCxnSpPr>
          <p:spPr>
            <a:xfrm flipH="1" flipV="1">
              <a:off x="6092566" y="4723866"/>
              <a:ext cx="514810" cy="113074"/>
            </a:xfrm>
            <a:prstGeom prst="straightConnector1">
              <a:avLst/>
            </a:prstGeom>
            <a:noFill/>
            <a:ln w="76200" cap="flat" cmpd="sng" algn="ctr">
              <a:gradFill>
                <a:gsLst>
                  <a:gs pos="60000">
                    <a:sysClr val="window" lastClr="FFFFFF">
                      <a:lumMod val="65000"/>
                    </a:sysClr>
                  </a:gs>
                  <a:gs pos="0">
                    <a:sysClr val="window" lastClr="FFFFFF">
                      <a:lumMod val="95000"/>
                    </a:sysClr>
                  </a:gs>
                </a:gsLst>
                <a:lin ang="0" scaled="0"/>
              </a:gradFill>
              <a:prstDash val="solid"/>
              <a:tailEnd type="triangle" w="med" len="sm"/>
            </a:ln>
            <a:effectLst/>
          </p:spPr>
        </p:cxnSp>
        <p:cxnSp>
          <p:nvCxnSpPr>
            <p:cNvPr id="36" name="直線矢印コネクタ 35"/>
            <p:cNvCxnSpPr/>
            <p:nvPr/>
          </p:nvCxnSpPr>
          <p:spPr>
            <a:xfrm flipH="1" flipV="1">
              <a:off x="6211807" y="4195034"/>
              <a:ext cx="481641" cy="334966"/>
            </a:xfrm>
            <a:prstGeom prst="straightConnector1">
              <a:avLst/>
            </a:prstGeom>
            <a:noFill/>
            <a:ln w="76200" cap="flat" cmpd="sng" algn="ctr">
              <a:gradFill>
                <a:gsLst>
                  <a:gs pos="60000">
                    <a:sysClr val="window" lastClr="FFFFFF">
                      <a:lumMod val="65000"/>
                    </a:sysClr>
                  </a:gs>
                  <a:gs pos="0">
                    <a:sysClr val="window" lastClr="FFFFFF">
                      <a:lumMod val="95000"/>
                    </a:sysClr>
                  </a:gs>
                </a:gsLst>
                <a:lin ang="1800000" scaled="0"/>
              </a:gradFill>
              <a:prstDash val="solid"/>
              <a:tailEnd type="triangle" w="med" len="sm"/>
            </a:ln>
            <a:effectLst/>
          </p:spPr>
        </p:cxnSp>
        <p:cxnSp>
          <p:nvCxnSpPr>
            <p:cNvPr id="38" name="直線矢印コネクタ 37"/>
            <p:cNvCxnSpPr/>
            <p:nvPr/>
          </p:nvCxnSpPr>
          <p:spPr>
            <a:xfrm flipH="1" flipV="1">
              <a:off x="6693446" y="3844511"/>
              <a:ext cx="289911" cy="672211"/>
            </a:xfrm>
            <a:prstGeom prst="straightConnector1">
              <a:avLst/>
            </a:prstGeom>
            <a:noFill/>
            <a:ln w="76200" cap="flat" cmpd="sng" algn="ctr">
              <a:gradFill>
                <a:gsLst>
                  <a:gs pos="60000">
                    <a:sysClr val="window" lastClr="FFFFFF">
                      <a:lumMod val="65000"/>
                    </a:sysClr>
                  </a:gs>
                  <a:gs pos="0">
                    <a:sysClr val="window" lastClr="FFFFFF">
                      <a:lumMod val="95000"/>
                    </a:sysClr>
                  </a:gs>
                </a:gsLst>
                <a:lin ang="3600000" scaled="0"/>
              </a:gradFill>
              <a:prstDash val="solid"/>
              <a:tailEnd type="triangle" w="med" len="sm"/>
            </a:ln>
            <a:effectLst/>
          </p:spPr>
        </p:cxnSp>
        <p:cxnSp>
          <p:nvCxnSpPr>
            <p:cNvPr id="39" name="直線矢印コネクタ 38"/>
            <p:cNvCxnSpPr/>
            <p:nvPr/>
          </p:nvCxnSpPr>
          <p:spPr>
            <a:xfrm flipV="1">
              <a:off x="7136505" y="3837054"/>
              <a:ext cx="187746" cy="524138"/>
            </a:xfrm>
            <a:prstGeom prst="straightConnector1">
              <a:avLst/>
            </a:prstGeom>
            <a:noFill/>
            <a:ln w="76200" cap="flat" cmpd="sng" algn="ctr">
              <a:gradFill>
                <a:gsLst>
                  <a:gs pos="60000">
                    <a:sysClr val="window" lastClr="FFFFFF">
                      <a:lumMod val="65000"/>
                    </a:sysClr>
                  </a:gs>
                  <a:gs pos="0">
                    <a:sysClr val="window" lastClr="FFFFFF">
                      <a:lumMod val="95000"/>
                    </a:sysClr>
                  </a:gs>
                </a:gsLst>
                <a:lin ang="3600000" scaled="0"/>
              </a:gradFill>
              <a:prstDash val="solid"/>
              <a:tailEnd type="triangle" w="med" len="sm"/>
            </a:ln>
            <a:effectLst/>
          </p:spPr>
        </p:cxnSp>
        <p:cxnSp>
          <p:nvCxnSpPr>
            <p:cNvPr id="40" name="直線矢印コネクタ 39"/>
            <p:cNvCxnSpPr/>
            <p:nvPr/>
          </p:nvCxnSpPr>
          <p:spPr>
            <a:xfrm flipV="1">
              <a:off x="7373349" y="4168072"/>
              <a:ext cx="531980" cy="361953"/>
            </a:xfrm>
            <a:prstGeom prst="straightConnector1">
              <a:avLst/>
            </a:prstGeom>
            <a:noFill/>
            <a:ln w="76200" cap="flat" cmpd="sng" algn="ctr">
              <a:gradFill>
                <a:gsLst>
                  <a:gs pos="60000">
                    <a:sysClr val="window" lastClr="FFFFFF">
                      <a:lumMod val="65000"/>
                    </a:sysClr>
                  </a:gs>
                  <a:gs pos="0">
                    <a:sysClr val="window" lastClr="FFFFFF">
                      <a:lumMod val="95000"/>
                    </a:sysClr>
                  </a:gs>
                </a:gsLst>
                <a:lin ang="1800000" scaled="0"/>
              </a:gradFill>
              <a:prstDash val="solid"/>
              <a:tailEnd type="triangle" w="med" len="sm"/>
            </a:ln>
            <a:effectLst/>
          </p:spPr>
        </p:cxnSp>
        <p:cxnSp>
          <p:nvCxnSpPr>
            <p:cNvPr id="41" name="直線矢印コネクタ 40"/>
            <p:cNvCxnSpPr>
              <a:endCxn id="34" idx="0"/>
            </p:cNvCxnSpPr>
            <p:nvPr/>
          </p:nvCxnSpPr>
          <p:spPr>
            <a:xfrm flipV="1">
              <a:off x="7689744" y="4796067"/>
              <a:ext cx="432544" cy="81748"/>
            </a:xfrm>
            <a:prstGeom prst="straightConnector1">
              <a:avLst/>
            </a:prstGeom>
            <a:noFill/>
            <a:ln w="76200" cap="flat" cmpd="sng" algn="ctr">
              <a:gradFill>
                <a:gsLst>
                  <a:gs pos="60000">
                    <a:sysClr val="window" lastClr="FFFFFF">
                      <a:lumMod val="65000"/>
                    </a:sysClr>
                  </a:gs>
                  <a:gs pos="0">
                    <a:sysClr val="window" lastClr="FFFFFF">
                      <a:lumMod val="95000"/>
                    </a:sysClr>
                  </a:gs>
                </a:gsLst>
                <a:lin ang="0" scaled="0"/>
              </a:gradFill>
              <a:prstDash val="solid"/>
              <a:tailEnd type="triangle" w="med" len="sm"/>
            </a:ln>
            <a:effectLst/>
          </p:spPr>
        </p:cxnSp>
        <p:sp>
          <p:nvSpPr>
            <p:cNvPr id="42" name="二等辺三角形 41"/>
            <p:cNvSpPr/>
            <p:nvPr/>
          </p:nvSpPr>
          <p:spPr>
            <a:xfrm rot="5400000">
              <a:off x="2945608" y="3726660"/>
              <a:ext cx="1728788" cy="936625"/>
            </a:xfrm>
            <a:prstGeom prst="triangle">
              <a:avLst/>
            </a:prstGeom>
            <a:gradFill>
              <a:gsLst>
                <a:gs pos="75000">
                  <a:srgbClr val="FFFFAA"/>
                </a:gs>
                <a:gs pos="30000">
                  <a:srgbClr val="FF9600"/>
                </a:gs>
              </a:gsLst>
              <a:lin ang="54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kumimoji="0" lang="ja-JP" altLang="en-US" ker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3" name="フリーフォーム 80"/>
            <p:cNvSpPr/>
            <p:nvPr/>
          </p:nvSpPr>
          <p:spPr>
            <a:xfrm>
              <a:off x="6452623" y="4221142"/>
              <a:ext cx="1237193" cy="1283088"/>
            </a:xfrm>
            <a:custGeom>
              <a:avLst/>
              <a:gdLst>
                <a:gd name="connsiteX0" fmla="*/ 0 w 657034"/>
                <a:gd name="connsiteY0" fmla="*/ 328517 h 657034"/>
                <a:gd name="connsiteX1" fmla="*/ 328517 w 657034"/>
                <a:gd name="connsiteY1" fmla="*/ 0 h 657034"/>
                <a:gd name="connsiteX2" fmla="*/ 657034 w 657034"/>
                <a:gd name="connsiteY2" fmla="*/ 328517 h 657034"/>
                <a:gd name="connsiteX3" fmla="*/ 328517 w 657034"/>
                <a:gd name="connsiteY3" fmla="*/ 657034 h 657034"/>
                <a:gd name="connsiteX4" fmla="*/ 0 w 657034"/>
                <a:gd name="connsiteY4" fmla="*/ 328517 h 657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7034" h="657034">
                  <a:moveTo>
                    <a:pt x="0" y="328517"/>
                  </a:moveTo>
                  <a:cubicBezTo>
                    <a:pt x="0" y="147082"/>
                    <a:pt x="147082" y="0"/>
                    <a:pt x="328517" y="0"/>
                  </a:cubicBezTo>
                  <a:cubicBezTo>
                    <a:pt x="509952" y="0"/>
                    <a:pt x="657034" y="147082"/>
                    <a:pt x="657034" y="328517"/>
                  </a:cubicBezTo>
                  <a:cubicBezTo>
                    <a:pt x="657034" y="509952"/>
                    <a:pt x="509952" y="657034"/>
                    <a:pt x="328517" y="657034"/>
                  </a:cubicBezTo>
                  <a:cubicBezTo>
                    <a:pt x="147082" y="657034"/>
                    <a:pt x="0" y="509952"/>
                    <a:pt x="0" y="328517"/>
                  </a:cubicBezTo>
                  <a:close/>
                </a:path>
              </a:pathLst>
            </a:custGeom>
            <a:gradFill rotWithShape="1">
              <a:gsLst>
                <a:gs pos="20000">
                  <a:srgbClr val="FF5A1E"/>
                </a:gs>
                <a:gs pos="100000">
                  <a:srgbClr val="FFC800"/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none" lIns="0" tIns="0" rIns="0" bIns="0" spcCol="1270" anchor="ctr"/>
            <a:lstStyle/>
            <a:p>
              <a:pPr algn="ctr" defTabSz="488950">
                <a:defRPr/>
              </a:pPr>
              <a:r>
                <a:rPr kumimoji="0" lang="ja-JP" altLang="en-US" sz="2000" kern="0" dirty="0">
                  <a:solidFill>
                    <a:prstClr val="white"/>
                  </a:solidFill>
                  <a:effectLst>
                    <a:glow rad="228600">
                      <a:srgbClr val="DC0000">
                        <a:alpha val="40000"/>
                      </a:srgbClr>
                    </a:glow>
                  </a:effectLst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超高効率</a:t>
              </a:r>
              <a:endParaRPr kumimoji="0" lang="en-US" altLang="ja-JP" sz="2000" kern="0" dirty="0">
                <a:solidFill>
                  <a:prstClr val="white"/>
                </a:solidFill>
                <a:effectLst>
                  <a:glow rad="228600">
                    <a:srgbClr val="DC0000">
                      <a:alpha val="40000"/>
                    </a:srgbClr>
                  </a:glo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algn="ctr" defTabSz="488950">
                <a:defRPr/>
              </a:pPr>
              <a:r>
                <a:rPr kumimoji="0" lang="ja-JP" altLang="en-US" sz="2000" kern="0" dirty="0">
                  <a:solidFill>
                    <a:prstClr val="white"/>
                  </a:solidFill>
                  <a:effectLst>
                    <a:glow rad="228600">
                      <a:srgbClr val="DC0000">
                        <a:alpha val="40000"/>
                      </a:srgbClr>
                    </a:glow>
                  </a:effectLst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デバイス</a:t>
              </a:r>
            </a:p>
          </p:txBody>
        </p:sp>
        <p:sp>
          <p:nvSpPr>
            <p:cNvPr id="44" name="Text Box 63"/>
            <p:cNvSpPr txBox="1">
              <a:spLocks noChangeArrowheads="1"/>
            </p:cNvSpPr>
            <p:nvPr/>
          </p:nvSpPr>
          <p:spPr bwMode="auto">
            <a:xfrm>
              <a:off x="1114326" y="4090755"/>
              <a:ext cx="1822450" cy="296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None/>
                <a:defRPr/>
              </a:pPr>
              <a:r>
                <a:rPr lang="en-US" altLang="ja-JP" sz="2000" kern="0" dirty="0" err="1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GaN</a:t>
              </a:r>
              <a:r>
                <a:rPr lang="en-US" altLang="ja-JP" sz="2000" kern="0" dirty="0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-LED</a:t>
              </a:r>
              <a:endParaRPr lang="ja-JP" altLang="en-US" sz="2000" kern="0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pic>
          <p:nvPicPr>
            <p:cNvPr id="45" name="Picture 3" descr="D:\shinohara_win\仕事\大阪大学\森先生\1403_GaN_森先生\PNG_2\GaN_LED.png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66850" y="3174765"/>
              <a:ext cx="1081088" cy="877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6" name="Text Box 63"/>
            <p:cNvSpPr txBox="1">
              <a:spLocks noChangeArrowheads="1"/>
            </p:cNvSpPr>
            <p:nvPr/>
          </p:nvSpPr>
          <p:spPr bwMode="auto">
            <a:xfrm>
              <a:off x="1947934" y="5546113"/>
              <a:ext cx="2644775" cy="334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None/>
                <a:defRPr/>
              </a:pPr>
              <a:r>
                <a:rPr lang="en-US" altLang="ja-JP" sz="2000" kern="0" dirty="0" err="1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GaN</a:t>
              </a:r>
              <a:r>
                <a:rPr lang="ja-JP" altLang="en-US" sz="2000" kern="0" dirty="0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トランジスター</a:t>
              </a:r>
              <a:endParaRPr lang="en-US" altLang="ja-JP" sz="2000" kern="0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pic>
          <p:nvPicPr>
            <p:cNvPr id="47" name="Picture 2" descr="D:\shinohara_win\仕事\大阪大学\森先生\1403_GaN_森先生\PNG_2\GaN_トランジスタ.png"/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47926" y="4677750"/>
              <a:ext cx="1011238" cy="828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8" name="Picture 2" descr="D:\shinohara_win\仕事\大阪大学\森先生\1403_GaN_森先生\PNG_2\GaN_ダイオード_02.png"/>
            <p:cNvPicPr>
              <a:picLocks noChangeAspect="1" noChangeArrowheads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3171" y="4699975"/>
              <a:ext cx="1039813" cy="820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9" name="Text Box 63"/>
            <p:cNvSpPr txBox="1">
              <a:spLocks noChangeArrowheads="1"/>
            </p:cNvSpPr>
            <p:nvPr/>
          </p:nvSpPr>
          <p:spPr bwMode="auto">
            <a:xfrm>
              <a:off x="125481" y="5534998"/>
              <a:ext cx="1822056" cy="346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None/>
                <a:defRPr/>
              </a:pPr>
              <a:r>
                <a:rPr lang="en-US" altLang="ja-JP" sz="2000" kern="0" dirty="0" err="1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GaN</a:t>
              </a:r>
              <a:r>
                <a:rPr lang="ja-JP" altLang="en-US" sz="2000" kern="0" dirty="0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ダイオード</a:t>
              </a:r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228668" y="4414030"/>
              <a:ext cx="3572272" cy="197430"/>
            </a:xfrm>
            <a:prstGeom prst="rect">
              <a:avLst/>
            </a:prstGeom>
            <a:noFill/>
          </p:spPr>
          <p:txBody>
            <a:bodyPr lIns="0" tIns="0" rIns="0" bIns="0"/>
            <a:lstStyle/>
            <a:p>
              <a:pPr algn="ctr">
                <a:defRPr/>
              </a:pPr>
              <a:r>
                <a:rPr kumimoji="0" lang="ja-JP" altLang="en-US" sz="2000" kern="0" dirty="0">
                  <a:solidFill>
                    <a:prstClr val="black"/>
                  </a:solidFill>
                  <a:effectLst>
                    <a:glow rad="101600">
                      <a:srgbClr val="C0504D">
                        <a:satMod val="175000"/>
                        <a:alpha val="40000"/>
                      </a:srgbClr>
                    </a:glow>
                  </a:effectLst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大電流・高耐圧パワーデバイス</a:t>
              </a: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983195" y="2889032"/>
              <a:ext cx="2088000" cy="279628"/>
            </a:xfrm>
            <a:prstGeom prst="rect">
              <a:avLst/>
            </a:prstGeom>
            <a:noFill/>
          </p:spPr>
          <p:txBody>
            <a:bodyPr lIns="0" tIns="0" rIns="0" bIns="0"/>
            <a:lstStyle/>
            <a:p>
              <a:pPr algn="ctr">
                <a:defRPr/>
              </a:pPr>
              <a:r>
                <a:rPr kumimoji="0" lang="ja-JP" altLang="en-US" sz="2000" kern="0" dirty="0">
                  <a:solidFill>
                    <a:prstClr val="black"/>
                  </a:solidFill>
                  <a:effectLst>
                    <a:glow rad="101600">
                      <a:srgbClr val="C0504D">
                        <a:satMod val="175000"/>
                        <a:alpha val="40000"/>
                      </a:srgbClr>
                    </a:glow>
                  </a:effectLst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高効率光デバイス</a:t>
              </a:r>
            </a:p>
          </p:txBody>
        </p:sp>
        <p:pic>
          <p:nvPicPr>
            <p:cNvPr id="52" name="Picture 4" descr="D:\shinohara_win\shinohara_共有\00_winでみる\photo_webから\227961.jpg"/>
            <p:cNvPicPr>
              <a:picLocks noChangeAspect="1" noChangeArrowheads="1"/>
            </p:cNvPicPr>
            <p:nvPr/>
          </p:nvPicPr>
          <p:blipFill rotWithShape="1"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8897" r="14852" b="323"/>
            <a:stretch/>
          </p:blipFill>
          <p:spPr bwMode="auto">
            <a:xfrm>
              <a:off x="5673725" y="2453901"/>
              <a:ext cx="1365250" cy="1096963"/>
            </a:xfrm>
            <a:prstGeom prst="rect">
              <a:avLst/>
            </a:prstGeom>
            <a:noFill/>
            <a:ln w="6350">
              <a:solidFill>
                <a:sysClr val="window" lastClr="FFFFFF">
                  <a:lumMod val="75000"/>
                </a:sys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3" name="フリーフォーム 91"/>
            <p:cNvSpPr/>
            <p:nvPr/>
          </p:nvSpPr>
          <p:spPr>
            <a:xfrm>
              <a:off x="6211959" y="3028956"/>
              <a:ext cx="790575" cy="815975"/>
            </a:xfrm>
            <a:custGeom>
              <a:avLst/>
              <a:gdLst>
                <a:gd name="connsiteX0" fmla="*/ 0 w 586790"/>
                <a:gd name="connsiteY0" fmla="*/ 293395 h 586790"/>
                <a:gd name="connsiteX1" fmla="*/ 293395 w 586790"/>
                <a:gd name="connsiteY1" fmla="*/ 0 h 586790"/>
                <a:gd name="connsiteX2" fmla="*/ 586790 w 586790"/>
                <a:gd name="connsiteY2" fmla="*/ 293395 h 586790"/>
                <a:gd name="connsiteX3" fmla="*/ 293395 w 586790"/>
                <a:gd name="connsiteY3" fmla="*/ 586790 h 586790"/>
                <a:gd name="connsiteX4" fmla="*/ 0 w 586790"/>
                <a:gd name="connsiteY4" fmla="*/ 293395 h 586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6790" h="586790">
                  <a:moveTo>
                    <a:pt x="0" y="293395"/>
                  </a:moveTo>
                  <a:cubicBezTo>
                    <a:pt x="0" y="131357"/>
                    <a:pt x="131357" y="0"/>
                    <a:pt x="293395" y="0"/>
                  </a:cubicBezTo>
                  <a:cubicBezTo>
                    <a:pt x="455433" y="0"/>
                    <a:pt x="586790" y="131357"/>
                    <a:pt x="586790" y="293395"/>
                  </a:cubicBezTo>
                  <a:cubicBezTo>
                    <a:pt x="586790" y="455433"/>
                    <a:pt x="455433" y="586790"/>
                    <a:pt x="293395" y="586790"/>
                  </a:cubicBezTo>
                  <a:cubicBezTo>
                    <a:pt x="131357" y="586790"/>
                    <a:pt x="0" y="455433"/>
                    <a:pt x="0" y="293395"/>
                  </a:cubicBezTo>
                  <a:close/>
                </a:path>
              </a:pathLst>
            </a:custGeom>
            <a:gradFill rotWithShape="1">
              <a:gsLst>
                <a:gs pos="30000">
                  <a:srgbClr val="148C87"/>
                </a:gs>
                <a:gs pos="100000">
                  <a:srgbClr val="4BC8CD"/>
                </a:gs>
              </a:gsLst>
              <a:lin ang="16200000" scaled="0"/>
            </a:gradFill>
            <a:ln>
              <a:noFill/>
            </a:ln>
            <a:effectLst>
              <a:outerShdw blurRad="50800" dist="50800" dir="2700000" algn="tl" rotWithShape="0">
                <a:prstClr val="black">
                  <a:alpha val="30000"/>
                </a:prstClr>
              </a:outerShdw>
            </a:effectLst>
          </p:spPr>
          <p:txBody>
            <a:bodyPr wrap="none" lIns="0" tIns="0" rIns="0" bIns="0" spcCol="1270" anchor="ctr"/>
            <a:lstStyle/>
            <a:p>
              <a:pPr algn="ctr" defTabSz="488950">
                <a:lnSpc>
                  <a:spcPts val="1600"/>
                </a:lnSpc>
                <a:defRPr/>
              </a:pPr>
              <a:r>
                <a:rPr kumimoji="0" lang="ja-JP" altLang="en-US" sz="1600" kern="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パワコン</a:t>
              </a:r>
            </a:p>
          </p:txBody>
        </p:sp>
        <p:pic>
          <p:nvPicPr>
            <p:cNvPr id="54" name="Picture 2" descr="D:\shinohara_win\shinohara_共有\00_winでみる\変圧器_img103.jpg"/>
            <p:cNvPicPr>
              <a:picLocks noChangeAspect="1" noChangeArrowheads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38684" y="3102457"/>
              <a:ext cx="1749425" cy="1000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5" name="フリーフォーム 93"/>
            <p:cNvSpPr/>
            <p:nvPr/>
          </p:nvSpPr>
          <p:spPr>
            <a:xfrm>
              <a:off x="5564188" y="3517906"/>
              <a:ext cx="792162" cy="815975"/>
            </a:xfrm>
            <a:custGeom>
              <a:avLst/>
              <a:gdLst>
                <a:gd name="connsiteX0" fmla="*/ 0 w 586790"/>
                <a:gd name="connsiteY0" fmla="*/ 293395 h 586790"/>
                <a:gd name="connsiteX1" fmla="*/ 293395 w 586790"/>
                <a:gd name="connsiteY1" fmla="*/ 0 h 586790"/>
                <a:gd name="connsiteX2" fmla="*/ 586790 w 586790"/>
                <a:gd name="connsiteY2" fmla="*/ 293395 h 586790"/>
                <a:gd name="connsiteX3" fmla="*/ 293395 w 586790"/>
                <a:gd name="connsiteY3" fmla="*/ 586790 h 586790"/>
                <a:gd name="connsiteX4" fmla="*/ 0 w 586790"/>
                <a:gd name="connsiteY4" fmla="*/ 293395 h 586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6790" h="586790">
                  <a:moveTo>
                    <a:pt x="0" y="293395"/>
                  </a:moveTo>
                  <a:cubicBezTo>
                    <a:pt x="0" y="131357"/>
                    <a:pt x="131357" y="0"/>
                    <a:pt x="293395" y="0"/>
                  </a:cubicBezTo>
                  <a:cubicBezTo>
                    <a:pt x="455433" y="0"/>
                    <a:pt x="586790" y="131357"/>
                    <a:pt x="586790" y="293395"/>
                  </a:cubicBezTo>
                  <a:cubicBezTo>
                    <a:pt x="586790" y="455433"/>
                    <a:pt x="455433" y="586790"/>
                    <a:pt x="293395" y="586790"/>
                  </a:cubicBezTo>
                  <a:cubicBezTo>
                    <a:pt x="131357" y="586790"/>
                    <a:pt x="0" y="455433"/>
                    <a:pt x="0" y="293395"/>
                  </a:cubicBezTo>
                  <a:close/>
                </a:path>
              </a:pathLst>
            </a:custGeom>
            <a:gradFill rotWithShape="1">
              <a:gsLst>
                <a:gs pos="30000">
                  <a:srgbClr val="1E9155"/>
                </a:gs>
                <a:gs pos="100000">
                  <a:srgbClr val="4BBE82"/>
                </a:gs>
              </a:gsLst>
              <a:lin ang="16200000" scaled="0"/>
            </a:gradFill>
            <a:ln>
              <a:noFill/>
            </a:ln>
            <a:effectLst>
              <a:outerShdw blurRad="50800" dist="50800" dir="2700000" algn="tl" rotWithShape="0">
                <a:prstClr val="black">
                  <a:alpha val="30000"/>
                </a:prstClr>
              </a:outerShdw>
            </a:effectLst>
          </p:spPr>
          <p:txBody>
            <a:bodyPr wrap="none" lIns="0" tIns="0" rIns="0" bIns="0" spcCol="1270" anchor="ctr"/>
            <a:lstStyle/>
            <a:p>
              <a:pPr algn="ctr" defTabSz="488950">
                <a:lnSpc>
                  <a:spcPts val="1300"/>
                </a:lnSpc>
                <a:defRPr/>
              </a:pPr>
              <a:r>
                <a:rPr kumimoji="0" lang="ja-JP" altLang="en-US" sz="1600" kern="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変圧器</a:t>
              </a:r>
            </a:p>
          </p:txBody>
        </p:sp>
        <p:pic>
          <p:nvPicPr>
            <p:cNvPr id="56" name="Picture 4" descr="D:\shinohara_win\shinohara_共有\00_winでみる\電車_2012110619093222.jpg"/>
            <p:cNvPicPr>
              <a:picLocks noChangeAspect="1" noChangeArrowheads="1"/>
            </p:cNvPicPr>
            <p:nvPr/>
          </p:nvPicPr>
          <p:blipFill rotWithShape="1"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3759"/>
            <a:stretch/>
          </p:blipFill>
          <p:spPr bwMode="auto">
            <a:xfrm>
              <a:off x="4138616" y="4264164"/>
              <a:ext cx="1570037" cy="898525"/>
            </a:xfrm>
            <a:prstGeom prst="rect">
              <a:avLst/>
            </a:prstGeom>
            <a:noFill/>
            <a:ln w="6350">
              <a:solidFill>
                <a:sysClr val="window" lastClr="FFFFFF">
                  <a:lumMod val="75000"/>
                </a:sys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7" name="Picture 3" descr="D:\shinohara_win\shinohara_共有\00_winでみる\プリウス_168777_9.jpg"/>
            <p:cNvPicPr>
              <a:picLocks noChangeAspect="1" noChangeArrowheads="1"/>
            </p:cNvPicPr>
            <p:nvPr/>
          </p:nvPicPr>
          <p:blipFill rotWithShape="1"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10999" r="2890" b="-4499"/>
            <a:stretch/>
          </p:blipFill>
          <p:spPr bwMode="auto">
            <a:xfrm>
              <a:off x="4635568" y="5130939"/>
              <a:ext cx="1441450" cy="746125"/>
            </a:xfrm>
            <a:prstGeom prst="rect">
              <a:avLst/>
            </a:prstGeom>
            <a:noFill/>
            <a:ln w="6350">
              <a:solidFill>
                <a:sysClr val="window" lastClr="FFFFFF">
                  <a:lumMod val="85000"/>
                </a:sys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8" name="フリーフォーム 99"/>
            <p:cNvSpPr/>
            <p:nvPr/>
          </p:nvSpPr>
          <p:spPr>
            <a:xfrm>
              <a:off x="5300732" y="4316552"/>
              <a:ext cx="792162" cy="814387"/>
            </a:xfrm>
            <a:custGeom>
              <a:avLst/>
              <a:gdLst>
                <a:gd name="connsiteX0" fmla="*/ 0 w 586790"/>
                <a:gd name="connsiteY0" fmla="*/ 293395 h 586790"/>
                <a:gd name="connsiteX1" fmla="*/ 293395 w 586790"/>
                <a:gd name="connsiteY1" fmla="*/ 0 h 586790"/>
                <a:gd name="connsiteX2" fmla="*/ 586790 w 586790"/>
                <a:gd name="connsiteY2" fmla="*/ 293395 h 586790"/>
                <a:gd name="connsiteX3" fmla="*/ 293395 w 586790"/>
                <a:gd name="connsiteY3" fmla="*/ 586790 h 586790"/>
                <a:gd name="connsiteX4" fmla="*/ 0 w 586790"/>
                <a:gd name="connsiteY4" fmla="*/ 293395 h 586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6790" h="586790">
                  <a:moveTo>
                    <a:pt x="0" y="293395"/>
                  </a:moveTo>
                  <a:cubicBezTo>
                    <a:pt x="0" y="131357"/>
                    <a:pt x="131357" y="0"/>
                    <a:pt x="293395" y="0"/>
                  </a:cubicBezTo>
                  <a:cubicBezTo>
                    <a:pt x="455433" y="0"/>
                    <a:pt x="586790" y="131357"/>
                    <a:pt x="586790" y="293395"/>
                  </a:cubicBezTo>
                  <a:cubicBezTo>
                    <a:pt x="586790" y="455433"/>
                    <a:pt x="455433" y="586790"/>
                    <a:pt x="293395" y="586790"/>
                  </a:cubicBezTo>
                  <a:cubicBezTo>
                    <a:pt x="131357" y="586790"/>
                    <a:pt x="0" y="455433"/>
                    <a:pt x="0" y="293395"/>
                  </a:cubicBezTo>
                  <a:close/>
                </a:path>
              </a:pathLst>
            </a:custGeom>
            <a:gradFill rotWithShape="1">
              <a:gsLst>
                <a:gs pos="30000">
                  <a:srgbClr val="64AA1E"/>
                </a:gs>
                <a:gs pos="100000">
                  <a:srgbClr val="96DC50"/>
                </a:gs>
              </a:gsLst>
              <a:lin ang="16200000" scaled="0"/>
            </a:gradFill>
            <a:ln>
              <a:noFill/>
            </a:ln>
            <a:effectLst>
              <a:outerShdw blurRad="50800" dist="50800" dir="2700000" algn="tl" rotWithShape="0">
                <a:prstClr val="black">
                  <a:alpha val="30000"/>
                </a:prstClr>
              </a:outerShdw>
            </a:effectLst>
          </p:spPr>
          <p:txBody>
            <a:bodyPr wrap="none" lIns="0" tIns="0" rIns="0" bIns="0" spcCol="1270" anchor="ctr"/>
            <a:lstStyle/>
            <a:p>
              <a:pPr algn="ctr" defTabSz="466726">
                <a:lnSpc>
                  <a:spcPts val="1300"/>
                </a:lnSpc>
                <a:defRPr/>
              </a:pPr>
              <a:r>
                <a:rPr kumimoji="0" lang="ja-JP" altLang="en-US" sz="1600" kern="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動力</a:t>
              </a:r>
              <a:endParaRPr kumimoji="0" lang="en-US" altLang="ja-JP" sz="1600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algn="ctr" defTabSz="466726">
                <a:lnSpc>
                  <a:spcPts val="1300"/>
                </a:lnSpc>
                <a:defRPr/>
              </a:pPr>
              <a:r>
                <a:rPr kumimoji="0" lang="ja-JP" altLang="en-US" sz="1600" kern="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モーター</a:t>
              </a:r>
            </a:p>
          </p:txBody>
        </p:sp>
        <p:pic>
          <p:nvPicPr>
            <p:cNvPr id="59" name="Picture 3" descr="D:\shinohara_win\shinohara_共有\00_winでみる\レンジ_311193_1.jpg"/>
            <p:cNvPicPr>
              <a:picLocks noChangeAspect="1" noChangeArrowheads="1"/>
            </p:cNvPicPr>
            <p:nvPr/>
          </p:nvPicPr>
          <p:blipFill rotWithShape="1"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9931" r="568" b="2570"/>
            <a:stretch/>
          </p:blipFill>
          <p:spPr bwMode="auto">
            <a:xfrm>
              <a:off x="8266183" y="3270729"/>
              <a:ext cx="1635125" cy="1098550"/>
            </a:xfrm>
            <a:prstGeom prst="rect">
              <a:avLst/>
            </a:prstGeom>
            <a:noFill/>
            <a:ln w="6350">
              <a:solidFill>
                <a:sysClr val="window" lastClr="FFFFFF">
                  <a:lumMod val="75000"/>
                </a:sys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0" name="フリーフォーム 101"/>
            <p:cNvSpPr/>
            <p:nvPr/>
          </p:nvSpPr>
          <p:spPr>
            <a:xfrm>
              <a:off x="7826446" y="3495679"/>
              <a:ext cx="790575" cy="815975"/>
            </a:xfrm>
            <a:custGeom>
              <a:avLst/>
              <a:gdLst>
                <a:gd name="connsiteX0" fmla="*/ 0 w 586790"/>
                <a:gd name="connsiteY0" fmla="*/ 293395 h 586790"/>
                <a:gd name="connsiteX1" fmla="*/ 293395 w 586790"/>
                <a:gd name="connsiteY1" fmla="*/ 0 h 586790"/>
                <a:gd name="connsiteX2" fmla="*/ 586790 w 586790"/>
                <a:gd name="connsiteY2" fmla="*/ 293395 h 586790"/>
                <a:gd name="connsiteX3" fmla="*/ 293395 w 586790"/>
                <a:gd name="connsiteY3" fmla="*/ 586790 h 586790"/>
                <a:gd name="connsiteX4" fmla="*/ 0 w 586790"/>
                <a:gd name="connsiteY4" fmla="*/ 293395 h 586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6790" h="586790">
                  <a:moveTo>
                    <a:pt x="0" y="293395"/>
                  </a:moveTo>
                  <a:cubicBezTo>
                    <a:pt x="0" y="131357"/>
                    <a:pt x="131357" y="0"/>
                    <a:pt x="293395" y="0"/>
                  </a:cubicBezTo>
                  <a:cubicBezTo>
                    <a:pt x="455433" y="0"/>
                    <a:pt x="586790" y="131357"/>
                    <a:pt x="586790" y="293395"/>
                  </a:cubicBezTo>
                  <a:cubicBezTo>
                    <a:pt x="586790" y="455433"/>
                    <a:pt x="455433" y="586790"/>
                    <a:pt x="293395" y="586790"/>
                  </a:cubicBezTo>
                  <a:cubicBezTo>
                    <a:pt x="131357" y="586790"/>
                    <a:pt x="0" y="455433"/>
                    <a:pt x="0" y="293395"/>
                  </a:cubicBezTo>
                  <a:close/>
                </a:path>
              </a:pathLst>
            </a:custGeom>
            <a:gradFill rotWithShape="1">
              <a:gsLst>
                <a:gs pos="30000">
                  <a:srgbClr val="505AAA"/>
                </a:gs>
                <a:gs pos="100000">
                  <a:srgbClr val="828CDC"/>
                </a:gs>
              </a:gsLst>
              <a:lin ang="16200000" scaled="0"/>
            </a:gradFill>
            <a:ln>
              <a:noFill/>
            </a:ln>
            <a:effectLst>
              <a:outerShdw blurRad="50800" dist="50800" dir="2700000" algn="tl" rotWithShape="0">
                <a:prstClr val="black">
                  <a:alpha val="30000"/>
                </a:prstClr>
              </a:outerShdw>
            </a:effectLst>
          </p:spPr>
          <p:txBody>
            <a:bodyPr wrap="none" lIns="0" tIns="0" rIns="0" bIns="0" spcCol="1270" anchor="ctr"/>
            <a:lstStyle/>
            <a:p>
              <a:pPr algn="ctr" defTabSz="488950">
                <a:defRPr/>
              </a:pPr>
              <a:r>
                <a:rPr kumimoji="0" lang="ja-JP" altLang="en-US" sz="1600" kern="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電子</a:t>
              </a:r>
              <a:endParaRPr kumimoji="0" lang="en-US" altLang="ja-JP" sz="1600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algn="ctr" defTabSz="488950">
                <a:defRPr/>
              </a:pPr>
              <a:r>
                <a:rPr kumimoji="0" lang="ja-JP" altLang="en-US" sz="1600" kern="0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レンジ</a:t>
              </a:r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2157416" y="3124338"/>
              <a:ext cx="1184275" cy="423863"/>
            </a:xfrm>
            <a:prstGeom prst="rect">
              <a:avLst/>
            </a:prstGeom>
          </p:spPr>
          <p:txBody>
            <a:bodyPr lIns="0" tIns="0" rIns="0" bIns="0"/>
            <a:lstStyle/>
            <a:p>
              <a:pPr>
                <a:defRPr/>
              </a:pPr>
              <a:endParaRPr kumimoji="0" lang="en-US" altLang="ja-JP" sz="1051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62" name="タイトル 1"/>
          <p:cNvSpPr txBox="1">
            <a:spLocks/>
          </p:cNvSpPr>
          <p:nvPr/>
        </p:nvSpPr>
        <p:spPr>
          <a:xfrm>
            <a:off x="759473" y="19994"/>
            <a:ext cx="8297989" cy="384675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anchor="t"/>
          <a:lstStyle>
            <a:defPPr>
              <a:defRPr lang="ja-JP"/>
            </a:defPPr>
            <a:lvl1pPr algn="ctr" defTabSz="844104" eaLnBrk="1" fontAlgn="auto" latinLnBrk="0" hangingPunct="1">
              <a:spcAft>
                <a:spcPts val="0"/>
              </a:spcAft>
              <a:buNone/>
              <a:defRPr sz="2586" b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 algn="l">
              <a:defRPr/>
            </a:pPr>
            <a:r>
              <a:rPr kumimoji="0" lang="ja-JP" altLang="en-US" sz="2400" b="1" kern="0" dirty="0"/>
              <a:t>未来のあるべき社会・ライフスタイルを創造する</a:t>
            </a:r>
            <a:endParaRPr kumimoji="0" lang="en-US" altLang="ja-JP" sz="2400" b="1" kern="0" dirty="0"/>
          </a:p>
          <a:p>
            <a:pPr algn="l">
              <a:defRPr/>
            </a:pPr>
            <a:r>
              <a:rPr kumimoji="0" lang="ja-JP" altLang="en-US" sz="2400" b="1" kern="0" dirty="0"/>
              <a:t>技術イノベーション事業</a:t>
            </a:r>
          </a:p>
        </p:txBody>
      </p:sp>
      <p:grpSp>
        <p:nvGrpSpPr>
          <p:cNvPr id="65" name="グループ化 64"/>
          <p:cNvGrpSpPr/>
          <p:nvPr/>
        </p:nvGrpSpPr>
        <p:grpSpPr>
          <a:xfrm>
            <a:off x="112150" y="1573263"/>
            <a:ext cx="9639831" cy="1344300"/>
            <a:chOff x="92057" y="1413524"/>
            <a:chExt cx="9753648" cy="2464917"/>
          </a:xfrm>
        </p:grpSpPr>
        <p:sp>
          <p:nvSpPr>
            <p:cNvPr id="66" name="テキスト ボックス 19"/>
            <p:cNvSpPr txBox="1">
              <a:spLocks noChangeArrowheads="1"/>
            </p:cNvSpPr>
            <p:nvPr/>
          </p:nvSpPr>
          <p:spPr bwMode="auto">
            <a:xfrm>
              <a:off x="207265" y="1451775"/>
              <a:ext cx="9520325" cy="2426666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/>
            <a:extLst/>
          </p:spPr>
          <p:txBody>
            <a:bodyPr wrap="square" lIns="33231" rIns="33231">
              <a:spAutoFit/>
            </a:bodyPr>
            <a:lstStyle>
              <a:lvl1pPr marL="179388" indent="-179388"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mbria" pitchFamily="18" charset="0"/>
                  <a:ea typeface="メイリオ" pitchFamily="50" charset="-128"/>
                  <a:cs typeface="メイリオ" pitchFamily="50" charset="-128"/>
                </a:defRPr>
              </a:lvl9pPr>
            </a:lstStyle>
            <a:p>
              <a:pPr marL="342891" indent="-342891" eaLnBrk="1" hangingPunct="1">
                <a:buFont typeface="Arial" panose="020B0604020202020204" pitchFamily="34" charset="0"/>
                <a:buChar char="•"/>
                <a:defRPr/>
              </a:pPr>
              <a:r>
                <a:rPr lang="ja-JP" altLang="en-US" sz="2000" u="sng" kern="0" dirty="0">
                  <a:solidFill>
                    <a:srgbClr val="FF0000"/>
                  </a:solidFill>
                  <a:latin typeface="メイリオ" pitchFamily="50" charset="-128"/>
                </a:rPr>
                <a:t>窒化ガリウム（</a:t>
              </a:r>
              <a:r>
                <a:rPr lang="en-US" altLang="ja-JP" sz="2000" u="sng" kern="0" dirty="0" err="1">
                  <a:solidFill>
                    <a:srgbClr val="FF0000"/>
                  </a:solidFill>
                  <a:latin typeface="メイリオ" pitchFamily="50" charset="-128"/>
                </a:rPr>
                <a:t>GaN</a:t>
              </a:r>
              <a:r>
                <a:rPr lang="ja-JP" altLang="en-US" sz="2000" u="sng" kern="0" dirty="0">
                  <a:solidFill>
                    <a:srgbClr val="FF0000"/>
                  </a:solidFill>
                  <a:latin typeface="メイリオ" pitchFamily="50" charset="-128"/>
                </a:rPr>
                <a:t>）</a:t>
              </a:r>
              <a:r>
                <a:rPr lang="ja-JP" altLang="en-US" sz="2000" kern="0" dirty="0">
                  <a:solidFill>
                    <a:srgbClr val="000000"/>
                  </a:solidFill>
                  <a:latin typeface="メイリオ" pitchFamily="50" charset="-128"/>
                </a:rPr>
                <a:t>を活用し、あらゆる電子機器の</a:t>
              </a:r>
              <a:r>
                <a:rPr lang="ja-JP" altLang="en-US" sz="2000" u="sng" kern="0" dirty="0">
                  <a:solidFill>
                    <a:srgbClr val="FF0000"/>
                  </a:solidFill>
                  <a:latin typeface="メイリオ" pitchFamily="50" charset="-128"/>
                </a:rPr>
                <a:t>デバイス（半導体等）の効率を最大化</a:t>
              </a:r>
              <a:r>
                <a:rPr lang="ja-JP" altLang="en-US" sz="2000" kern="0" dirty="0">
                  <a:solidFill>
                    <a:srgbClr val="000000"/>
                  </a:solidFill>
                  <a:latin typeface="メイリオ" pitchFamily="50" charset="-128"/>
                </a:rPr>
                <a:t>。例：エネルギーロスを従来の１／６以下）</a:t>
              </a:r>
              <a:endParaRPr lang="en-US" altLang="ja-JP" sz="2000" kern="0" dirty="0">
                <a:solidFill>
                  <a:srgbClr val="000000"/>
                </a:solidFill>
                <a:latin typeface="メイリオ" pitchFamily="50" charset="-128"/>
              </a:endParaRPr>
            </a:p>
            <a:p>
              <a:pPr marL="342891" indent="-342891" eaLnBrk="1" hangingPunct="1">
                <a:buFont typeface="Arial" panose="020B0604020202020204" pitchFamily="34" charset="0"/>
                <a:buChar char="•"/>
                <a:defRPr/>
              </a:pPr>
              <a:r>
                <a:rPr lang="ja-JP" altLang="en-US" sz="2000" kern="0" dirty="0">
                  <a:solidFill>
                    <a:srgbClr val="000000"/>
                  </a:solidFill>
                  <a:latin typeface="メイリオ" pitchFamily="50" charset="-128"/>
                </a:rPr>
                <a:t>２６年度に環境省で技術開発開始。２９年度以降は、開発した</a:t>
              </a:r>
              <a:r>
                <a:rPr lang="en-US" altLang="ja-JP" sz="2000" kern="0" dirty="0" err="1">
                  <a:solidFill>
                    <a:srgbClr val="000000"/>
                  </a:solidFill>
                  <a:latin typeface="メイリオ" pitchFamily="50" charset="-128"/>
                </a:rPr>
                <a:t>GaN</a:t>
              </a:r>
              <a:r>
                <a:rPr lang="ja-JP" altLang="en-US" sz="2000" kern="0" dirty="0">
                  <a:solidFill>
                    <a:srgbClr val="000000"/>
                  </a:solidFill>
                  <a:latin typeface="メイリオ" pitchFamily="50" charset="-128"/>
                </a:rPr>
                <a:t>光・パワーデバイスを機器に実機搭載し、実証及び削減効果の検証を本格化。</a:t>
              </a:r>
              <a:endParaRPr lang="en-US" altLang="ja-JP" sz="2000" kern="0" dirty="0">
                <a:solidFill>
                  <a:srgbClr val="000000"/>
                </a:solidFill>
                <a:latin typeface="メイリオ" pitchFamily="50" charset="-128"/>
              </a:endParaRPr>
            </a:p>
          </p:txBody>
        </p:sp>
        <p:sp>
          <p:nvSpPr>
            <p:cNvPr id="67" name="角丸四角形 3"/>
            <p:cNvSpPr/>
            <p:nvPr/>
          </p:nvSpPr>
          <p:spPr>
            <a:xfrm>
              <a:off x="92057" y="1413524"/>
              <a:ext cx="9753648" cy="2342364"/>
            </a:xfrm>
            <a:prstGeom prst="roundRect">
              <a:avLst/>
            </a:prstGeom>
            <a:noFill/>
            <a:ln w="25400" cap="flat" cmpd="sng" algn="ctr">
              <a:solidFill>
                <a:srgbClr val="4F81BD">
                  <a:lumMod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defTabSz="844062">
                <a:defRPr/>
              </a:pPr>
              <a:endParaRPr kumimoji="0" lang="ja-JP" altLang="en-US" sz="1661" ker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68" name="タイトル 1"/>
          <p:cNvSpPr txBox="1">
            <a:spLocks/>
          </p:cNvSpPr>
          <p:nvPr/>
        </p:nvSpPr>
        <p:spPr>
          <a:xfrm>
            <a:off x="180454" y="1190062"/>
            <a:ext cx="5782251" cy="384675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anchor="t"/>
          <a:lstStyle>
            <a:defPPr>
              <a:defRPr lang="ja-JP"/>
            </a:defPPr>
            <a:lvl1pPr algn="ctr" defTabSz="844104" eaLnBrk="1" fontAlgn="auto" latinLnBrk="0" hangingPunct="1">
              <a:spcAft>
                <a:spcPts val="0"/>
              </a:spcAft>
              <a:buNone/>
              <a:defRPr sz="2586" b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 algn="l">
              <a:defRPr/>
            </a:pPr>
            <a:r>
              <a:rPr kumimoji="0" lang="ja-JP" altLang="en-US" sz="2400" b="1" kern="0" dirty="0"/>
              <a:t>窒化ガリウムであらゆる機器を効率化！</a:t>
            </a:r>
          </a:p>
        </p:txBody>
      </p:sp>
      <p:sp>
        <p:nvSpPr>
          <p:cNvPr id="69" name="正方形/長方形 6"/>
          <p:cNvSpPr>
            <a:spLocks noChangeArrowheads="1"/>
          </p:cNvSpPr>
          <p:nvPr/>
        </p:nvSpPr>
        <p:spPr bwMode="auto">
          <a:xfrm>
            <a:off x="4880992" y="426261"/>
            <a:ext cx="5378624" cy="1156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844062" eaLnBrk="1" hangingPunct="1">
              <a:lnSpc>
                <a:spcPts val="2000"/>
              </a:lnSpc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r>
              <a:rPr lang="ja-JP" altLang="en-US" sz="2000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lang="en-US" altLang="ja-JP" sz="2000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2000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年度予算案</a:t>
            </a:r>
            <a:r>
              <a:rPr lang="en-US" altLang="ja-JP" sz="2000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25</a:t>
            </a:r>
            <a:r>
              <a:rPr lang="ja-JP" altLang="en-US" sz="2000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億円</a:t>
            </a:r>
            <a:r>
              <a:rPr lang="ja-JP" altLang="en-US" sz="1200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（平成</a:t>
            </a:r>
            <a:r>
              <a:rPr lang="en-US" altLang="ja-JP" sz="1200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29</a:t>
            </a:r>
            <a:r>
              <a:rPr lang="ja-JP" altLang="en-US" sz="1200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年度予算額</a:t>
            </a:r>
            <a:r>
              <a:rPr lang="en-US" altLang="ja-JP" sz="1200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25</a:t>
            </a:r>
            <a:r>
              <a:rPr lang="ja-JP" altLang="en-US" sz="1200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億円）</a:t>
            </a:r>
            <a:r>
              <a:rPr kumimoji="0" lang="zh-TW" altLang="en-US" sz="2000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Wingdings" panose="05000000000000000000" pitchFamily="2" charset="2"/>
              </a:rPr>
              <a:t>実施期間：平成</a:t>
            </a:r>
            <a:r>
              <a:rPr kumimoji="0" lang="en-US" altLang="ja-JP" sz="2000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Wingdings" panose="05000000000000000000" pitchFamily="2" charset="2"/>
              </a:rPr>
              <a:t>26</a:t>
            </a:r>
            <a:r>
              <a:rPr kumimoji="0" lang="zh-TW" altLang="en-US" sz="2000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Wingdings" panose="05000000000000000000" pitchFamily="2" charset="2"/>
              </a:rPr>
              <a:t>年度～平成</a:t>
            </a:r>
            <a:r>
              <a:rPr kumimoji="0" lang="en-US" altLang="zh-TW" sz="2000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Wingdings" panose="05000000000000000000" pitchFamily="2" charset="2"/>
              </a:rPr>
              <a:t>3</a:t>
            </a:r>
            <a:r>
              <a:rPr kumimoji="0" lang="en-US" altLang="ja-JP" sz="2000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Wingdings" panose="05000000000000000000" pitchFamily="2" charset="2"/>
              </a:rPr>
              <a:t>3</a:t>
            </a:r>
            <a:r>
              <a:rPr kumimoji="0" lang="zh-TW" altLang="en-US" sz="2000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Wingdings" panose="05000000000000000000" pitchFamily="2" charset="2"/>
              </a:rPr>
              <a:t>年度</a:t>
            </a:r>
          </a:p>
          <a:p>
            <a:pPr eaLnBrk="1" hangingPunct="1">
              <a:lnSpc>
                <a:spcPts val="2000"/>
              </a:lnSpc>
              <a:spcBef>
                <a:spcPct val="0"/>
              </a:spcBef>
              <a:buNone/>
              <a:defRPr/>
            </a:pPr>
            <a:r>
              <a:rPr lang="ja-JP" altLang="en-US" sz="2000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担当課：</a:t>
            </a:r>
            <a:r>
              <a:rPr kumimoji="0" lang="ja-JP" altLang="en-US" sz="20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地球局事業室技術</a:t>
            </a:r>
            <a:r>
              <a:rPr kumimoji="0" lang="en-US" altLang="ja-JP" sz="20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L </a:t>
            </a:r>
            <a:r>
              <a:rPr kumimoji="0" lang="ja-JP" altLang="en-US" sz="12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0" lang="en-US" altLang="ja-JP" sz="12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03-5521-8339</a:t>
            </a:r>
            <a:r>
              <a:rPr kumimoji="0" lang="ja-JP" altLang="en-US" sz="12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r>
              <a:rPr kumimoji="0" lang="ja-JP" altLang="en-US" sz="1200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zh-TW" altLang="en-US" sz="1800" kern="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844062" eaLnBrk="1" hangingPunct="1">
              <a:lnSpc>
                <a:spcPts val="2000"/>
              </a:lnSpc>
              <a:spcBef>
                <a:spcPct val="0"/>
              </a:spcBef>
              <a:spcAft>
                <a:spcPts val="277"/>
              </a:spcAft>
              <a:buClr>
                <a:srgbClr val="6F6F6F"/>
              </a:buClr>
              <a:buNone/>
              <a:defRPr/>
            </a:pPr>
            <a:endParaRPr lang="en-US" altLang="ja-JP" sz="1200" kern="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itchFamily="50" charset="-128"/>
            </a:endParaRPr>
          </a:p>
        </p:txBody>
      </p:sp>
      <p:sp>
        <p:nvSpPr>
          <p:cNvPr id="71" name="スライド番号プレースホルダー"/>
          <p:cNvSpPr>
            <a:spLocks noGrp="1"/>
          </p:cNvSpPr>
          <p:nvPr>
            <p:ph type="sldNum" sz="quarter" idx="12"/>
          </p:nvPr>
        </p:nvSpPr>
        <p:spPr>
          <a:xfrm>
            <a:off x="9365566" y="6523200"/>
            <a:ext cx="630000" cy="370800"/>
          </a:xfrm>
        </p:spPr>
        <p:txBody>
          <a:bodyPr/>
          <a:lstStyle/>
          <a:p>
            <a:pPr algn="ctr">
              <a:defRPr/>
            </a:pPr>
            <a:r>
              <a:rPr lang="en-US" altLang="ja-JP" sz="1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endParaRPr lang="ja-JP" altLang="en-US" sz="1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8719054" y="40975"/>
            <a:ext cx="1129651" cy="315591"/>
          </a:xfrm>
          <a:prstGeom prst="rect">
            <a:avLst/>
          </a:prstGeom>
          <a:gradFill>
            <a:gsLst>
              <a:gs pos="0">
                <a:srgbClr val="BCBCBC"/>
              </a:gs>
              <a:gs pos="35000">
                <a:srgbClr val="D0D0D0"/>
              </a:gs>
              <a:gs pos="100000">
                <a:srgbClr val="EDEDED"/>
              </a:gs>
            </a:gsLst>
            <a:lin ang="16200000" scaled="0"/>
          </a:gra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 defTabSz="844314">
              <a:defRPr/>
            </a:pPr>
            <a:r>
              <a:rPr lang="ja-JP" altLang="en-US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委託</a:t>
            </a:r>
          </a:p>
        </p:txBody>
      </p:sp>
    </p:spTree>
    <p:extLst>
      <p:ext uri="{BB962C8B-B14F-4D97-AF65-F5344CB8AC3E}">
        <p14:creationId xmlns:p14="http://schemas.microsoft.com/office/powerpoint/2010/main" val="1604894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 txBox="1">
            <a:spLocks/>
          </p:cNvSpPr>
          <p:nvPr/>
        </p:nvSpPr>
        <p:spPr>
          <a:xfrm>
            <a:off x="251035" y="-27384"/>
            <a:ext cx="9315071" cy="384675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anchor="t"/>
          <a:lstStyle>
            <a:defPPr>
              <a:defRPr lang="ja-JP"/>
            </a:defPPr>
            <a:lvl1pPr algn="ctr" defTabSz="844104" eaLnBrk="1" fontAlgn="auto" latinLnBrk="0" hangingPunct="1">
              <a:spcAft>
                <a:spcPts val="0"/>
              </a:spcAft>
              <a:buNone/>
              <a:defRPr sz="2586" b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kumimoji="0" lang="en-US" altLang="ja-JP" sz="3600" b="1" kern="0" dirty="0" err="1">
                <a:ln w="0">
                  <a:noFill/>
                </a:ln>
              </a:rPr>
              <a:t>GaN</a:t>
            </a:r>
            <a:r>
              <a:rPr kumimoji="0" lang="ja-JP" altLang="en-US" sz="3600" b="1" kern="0" dirty="0">
                <a:ln w="0">
                  <a:noFill/>
                </a:ln>
              </a:rPr>
              <a:t>によるエネルギー損失の徹底削減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858" y="1721973"/>
            <a:ext cx="4032911" cy="209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818851" y="1542691"/>
            <a:ext cx="4242104" cy="2277957"/>
          </a:xfrm>
          <a:prstGeom prst="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kumimoji="0" lang="ja-JP" altLang="en-US" kern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194081" y="1542691"/>
            <a:ext cx="3864964" cy="2277957"/>
          </a:xfrm>
          <a:prstGeom prst="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kumimoji="0" lang="ja-JP" altLang="en-US" kern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2515" y="1880287"/>
            <a:ext cx="3351873" cy="166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正方形/長方形 7"/>
          <p:cNvSpPr/>
          <p:nvPr/>
        </p:nvSpPr>
        <p:spPr>
          <a:xfrm>
            <a:off x="818851" y="1137956"/>
            <a:ext cx="4242104" cy="404735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ja-JP" altLang="en-US" sz="24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パソコンアダプターの熱損失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5194081" y="1137956"/>
            <a:ext cx="3864964" cy="404735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en-US" altLang="ja-JP" sz="2400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LED</a:t>
            </a:r>
            <a:r>
              <a:rPr kumimoji="0" lang="ja-JP" altLang="en-US" sz="2400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照明の熱損失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602451" y="648648"/>
            <a:ext cx="8590615" cy="404735"/>
          </a:xfrm>
          <a:prstGeom prst="rect">
            <a:avLst/>
          </a:prstGeom>
          <a:solidFill>
            <a:srgbClr val="8064A2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ja-JP" altLang="en-US" sz="24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身近な製品のエネルギー損失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602451" y="1053376"/>
            <a:ext cx="8590615" cy="2880000"/>
          </a:xfrm>
          <a:prstGeom prst="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kumimoji="0" lang="ja-JP" altLang="en-US" kern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850139" y="5225023"/>
            <a:ext cx="2247725" cy="1529550"/>
            <a:chOff x="94216" y="2667196"/>
            <a:chExt cx="2979184" cy="2725843"/>
          </a:xfrm>
        </p:grpSpPr>
        <p:sp>
          <p:nvSpPr>
            <p:cNvPr id="13" name="Rectangle 1283"/>
            <p:cNvSpPr>
              <a:spLocks noChangeArrowheads="1"/>
            </p:cNvSpPr>
            <p:nvPr/>
          </p:nvSpPr>
          <p:spPr bwMode="auto">
            <a:xfrm rot="16200000">
              <a:off x="-1013860" y="3775272"/>
              <a:ext cx="2501902" cy="28574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/>
            <a:lstStyle/>
            <a:p>
              <a:pPr algn="ctr">
                <a:defRPr/>
              </a:pPr>
              <a:r>
                <a:rPr kumimoji="0" lang="ja-JP" altLang="en-US" sz="1300" kern="0" dirty="0">
                  <a:solidFill>
                    <a:srgbClr val="0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エネルギー損失（％）</a:t>
              </a:r>
              <a:endParaRPr kumimoji="0" lang="en-US" altLang="ja-JP" sz="1300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14" name="下矢印 13"/>
            <p:cNvSpPr/>
            <p:nvPr/>
          </p:nvSpPr>
          <p:spPr>
            <a:xfrm rot="20282117">
              <a:off x="1888059" y="3043153"/>
              <a:ext cx="546100" cy="1541063"/>
            </a:xfrm>
            <a:prstGeom prst="downArrow">
              <a:avLst>
                <a:gd name="adj1" fmla="val 50000"/>
                <a:gd name="adj2" fmla="val 81019"/>
              </a:avLst>
            </a:prstGeom>
            <a:gradFill>
              <a:gsLst>
                <a:gs pos="0">
                  <a:sysClr val="window" lastClr="FFFFFF"/>
                </a:gs>
                <a:gs pos="66000">
                  <a:srgbClr val="FFC000"/>
                </a:gs>
              </a:gsLst>
              <a:lin ang="54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kumimoji="0" lang="ja-JP" altLang="en-US" ker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5" name="Rectangle 1188"/>
            <p:cNvSpPr>
              <a:spLocks noChangeArrowheads="1"/>
            </p:cNvSpPr>
            <p:nvPr/>
          </p:nvSpPr>
          <p:spPr bwMode="auto">
            <a:xfrm>
              <a:off x="995363" y="2720355"/>
              <a:ext cx="669925" cy="1724025"/>
            </a:xfrm>
            <a:prstGeom prst="rect">
              <a:avLst/>
            </a:prstGeom>
            <a:solidFill>
              <a:srgbClr val="FF0000"/>
            </a:solidFill>
            <a:ln w="3175">
              <a:noFill/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Bef>
                  <a:spcPct val="0"/>
                </a:spcBef>
                <a:buNone/>
                <a:defRPr/>
              </a:pPr>
              <a:endParaRPr lang="ja-JP" altLang="ja-JP" sz="1600" ker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6" name="Freeform 1190"/>
            <p:cNvSpPr>
              <a:spLocks/>
            </p:cNvSpPr>
            <p:nvPr/>
          </p:nvSpPr>
          <p:spPr bwMode="auto">
            <a:xfrm>
              <a:off x="1020763" y="2723530"/>
              <a:ext cx="688975" cy="131762"/>
            </a:xfrm>
            <a:custGeom>
              <a:avLst/>
              <a:gdLst>
                <a:gd name="T0" fmla="*/ 0 w 601"/>
                <a:gd name="T1" fmla="*/ 0 h 158750"/>
                <a:gd name="T2" fmla="*/ 2147483646 w 601"/>
                <a:gd name="T3" fmla="*/ 0 h 158750"/>
                <a:gd name="T4" fmla="*/ 2147483646 w 601"/>
                <a:gd name="T5" fmla="*/ 0 h 158750"/>
                <a:gd name="T6" fmla="*/ 0 60000 65536"/>
                <a:gd name="T7" fmla="*/ 0 60000 65536"/>
                <a:gd name="T8" fmla="*/ 0 60000 65536"/>
                <a:gd name="T9" fmla="*/ 0 w 601"/>
                <a:gd name="T10" fmla="*/ 0 h 158750"/>
                <a:gd name="T11" fmla="*/ 601 w 601"/>
                <a:gd name="T12" fmla="*/ 158750 h 1587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01" h="158750">
                  <a:moveTo>
                    <a:pt x="0" y="0"/>
                  </a:moveTo>
                  <a:lnTo>
                    <a:pt x="599" y="0"/>
                  </a:lnTo>
                  <a:lnTo>
                    <a:pt x="601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kumimoji="0" lang="ja-JP" altLang="en-US" ker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7" name="Rectangle 1203"/>
            <p:cNvSpPr>
              <a:spLocks noChangeArrowheads="1"/>
            </p:cNvSpPr>
            <p:nvPr/>
          </p:nvSpPr>
          <p:spPr bwMode="auto">
            <a:xfrm>
              <a:off x="2101875" y="4857130"/>
              <a:ext cx="669925" cy="119062"/>
            </a:xfrm>
            <a:prstGeom prst="rect">
              <a:avLst/>
            </a:prstGeom>
            <a:solidFill>
              <a:srgbClr val="FF0000"/>
            </a:solidFill>
            <a:ln w="3175">
              <a:noFill/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Bef>
                  <a:spcPct val="0"/>
                </a:spcBef>
                <a:buNone/>
                <a:defRPr/>
              </a:pPr>
              <a:endParaRPr lang="ja-JP" altLang="ja-JP" sz="1600" ker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8" name="Rectangle 1208"/>
            <p:cNvSpPr>
              <a:spLocks noChangeArrowheads="1"/>
            </p:cNvSpPr>
            <p:nvPr/>
          </p:nvSpPr>
          <p:spPr bwMode="auto">
            <a:xfrm>
              <a:off x="2100287" y="4679330"/>
              <a:ext cx="671513" cy="179387"/>
            </a:xfrm>
            <a:prstGeom prst="rect">
              <a:avLst/>
            </a:prstGeom>
            <a:solidFill>
              <a:srgbClr val="FF0000"/>
            </a:solidFill>
            <a:ln w="3175">
              <a:noFill/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Bef>
                  <a:spcPct val="0"/>
                </a:spcBef>
                <a:buNone/>
                <a:defRPr/>
              </a:pPr>
              <a:endParaRPr lang="ja-JP" altLang="ja-JP" sz="1600" ker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9" name="Rectangle 1254"/>
            <p:cNvSpPr>
              <a:spLocks noChangeArrowheads="1"/>
            </p:cNvSpPr>
            <p:nvPr/>
          </p:nvSpPr>
          <p:spPr bwMode="auto">
            <a:xfrm>
              <a:off x="323850" y="4895230"/>
              <a:ext cx="419100" cy="2349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/>
            <a:lstStyle/>
            <a:p>
              <a:pPr algn="r">
                <a:defRPr/>
              </a:pPr>
              <a:r>
                <a:rPr kumimoji="0" lang="en-US" altLang="ja-JP" sz="1300" kern="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0</a:t>
              </a:r>
              <a:endParaRPr kumimoji="0" lang="en-US" altLang="ja-JP" sz="13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0" name="Rectangle 1255"/>
            <p:cNvSpPr>
              <a:spLocks noChangeArrowheads="1"/>
            </p:cNvSpPr>
            <p:nvPr/>
          </p:nvSpPr>
          <p:spPr bwMode="auto">
            <a:xfrm>
              <a:off x="323850" y="4438030"/>
              <a:ext cx="419100" cy="2349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/>
            <a:lstStyle/>
            <a:p>
              <a:pPr algn="r">
                <a:defRPr/>
              </a:pPr>
              <a:r>
                <a:rPr kumimoji="0" lang="en-US" altLang="ja-JP" sz="1300" kern="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20</a:t>
              </a:r>
              <a:endParaRPr kumimoji="0" lang="en-US" altLang="ja-JP" sz="13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1" name="Rectangle 1256"/>
            <p:cNvSpPr>
              <a:spLocks noChangeArrowheads="1"/>
            </p:cNvSpPr>
            <p:nvPr/>
          </p:nvSpPr>
          <p:spPr bwMode="auto">
            <a:xfrm>
              <a:off x="323850" y="3966542"/>
              <a:ext cx="419100" cy="2349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/>
            <a:lstStyle/>
            <a:p>
              <a:pPr algn="r">
                <a:defRPr/>
              </a:pPr>
              <a:r>
                <a:rPr kumimoji="0" lang="en-US" altLang="ja-JP" sz="1300" kern="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40</a:t>
              </a:r>
              <a:endParaRPr kumimoji="0" lang="en-US" altLang="ja-JP" sz="13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2" name="Rectangle 1257"/>
            <p:cNvSpPr>
              <a:spLocks noChangeArrowheads="1"/>
            </p:cNvSpPr>
            <p:nvPr/>
          </p:nvSpPr>
          <p:spPr bwMode="auto">
            <a:xfrm>
              <a:off x="323850" y="3526805"/>
              <a:ext cx="419100" cy="2349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/>
            <a:lstStyle/>
            <a:p>
              <a:pPr algn="r">
                <a:defRPr/>
              </a:pPr>
              <a:r>
                <a:rPr kumimoji="0" lang="en-US" altLang="ja-JP" sz="1300" kern="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60</a:t>
              </a:r>
              <a:endParaRPr kumimoji="0" lang="en-US" altLang="ja-JP" sz="13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3" name="Rectangle 1258"/>
            <p:cNvSpPr>
              <a:spLocks noChangeArrowheads="1"/>
            </p:cNvSpPr>
            <p:nvPr/>
          </p:nvSpPr>
          <p:spPr bwMode="auto">
            <a:xfrm>
              <a:off x="323850" y="3085480"/>
              <a:ext cx="419100" cy="2349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/>
            <a:lstStyle/>
            <a:p>
              <a:pPr algn="r">
                <a:defRPr/>
              </a:pPr>
              <a:r>
                <a:rPr kumimoji="0" lang="en-US" altLang="ja-JP" sz="1300" kern="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80</a:t>
              </a:r>
              <a:endParaRPr kumimoji="0" lang="en-US" altLang="ja-JP" sz="13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4" name="Rectangle 1259"/>
            <p:cNvSpPr>
              <a:spLocks noChangeArrowheads="1"/>
            </p:cNvSpPr>
            <p:nvPr/>
          </p:nvSpPr>
          <p:spPr bwMode="auto">
            <a:xfrm>
              <a:off x="323850" y="2674317"/>
              <a:ext cx="419100" cy="2349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/>
            <a:lstStyle/>
            <a:p>
              <a:pPr algn="r">
                <a:defRPr/>
              </a:pPr>
              <a:r>
                <a:rPr kumimoji="0" lang="en-US" altLang="ja-JP" sz="1300" kern="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100</a:t>
              </a:r>
              <a:endParaRPr kumimoji="0" lang="en-US" altLang="ja-JP" sz="13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5" name="Rectangle 1293"/>
            <p:cNvSpPr>
              <a:spLocks noChangeArrowheads="1"/>
            </p:cNvSpPr>
            <p:nvPr/>
          </p:nvSpPr>
          <p:spPr bwMode="auto">
            <a:xfrm>
              <a:off x="806450" y="2723530"/>
              <a:ext cx="2266950" cy="2262187"/>
            </a:xfrm>
            <a:prstGeom prst="rect">
              <a:avLst/>
            </a:prstGeom>
            <a:noFill/>
            <a:ln w="19050">
              <a:solidFill>
                <a:sysClr val="windowText" lastClr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Bef>
                  <a:spcPct val="0"/>
                </a:spcBef>
                <a:buNone/>
                <a:defRPr/>
              </a:pPr>
              <a:endParaRPr lang="ja-JP" altLang="ja-JP" sz="1600" ker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6" name="Rectangle 1183"/>
            <p:cNvSpPr>
              <a:spLocks noChangeArrowheads="1"/>
            </p:cNvSpPr>
            <p:nvPr/>
          </p:nvSpPr>
          <p:spPr bwMode="auto">
            <a:xfrm>
              <a:off x="995363" y="4444380"/>
              <a:ext cx="669925" cy="539750"/>
            </a:xfrm>
            <a:prstGeom prst="rect">
              <a:avLst/>
            </a:prstGeom>
            <a:solidFill>
              <a:srgbClr val="FF0000"/>
            </a:solidFill>
            <a:ln w="3175">
              <a:noFill/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Bef>
                  <a:spcPct val="0"/>
                </a:spcBef>
                <a:buNone/>
                <a:defRPr/>
              </a:pPr>
              <a:endParaRPr lang="ja-JP" altLang="ja-JP" sz="1600" ker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7" name="Rectangle 1279"/>
            <p:cNvSpPr>
              <a:spLocks noChangeArrowheads="1"/>
            </p:cNvSpPr>
            <p:nvPr/>
          </p:nvSpPr>
          <p:spPr bwMode="auto">
            <a:xfrm>
              <a:off x="1046162" y="5028581"/>
              <a:ext cx="619124" cy="356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>
                <a:spcBef>
                  <a:spcPct val="0"/>
                </a:spcBef>
                <a:buNone/>
                <a:defRPr/>
              </a:pPr>
              <a:r>
                <a:rPr lang="en-US" altLang="ja-JP" sz="1300" ker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Si</a:t>
              </a:r>
              <a:endParaRPr lang="en-US" altLang="ja-JP" sz="1300" ker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8" name="Rectangle 1281"/>
            <p:cNvSpPr>
              <a:spLocks noChangeArrowheads="1"/>
            </p:cNvSpPr>
            <p:nvPr/>
          </p:nvSpPr>
          <p:spPr bwMode="auto">
            <a:xfrm>
              <a:off x="2123729" y="5036517"/>
              <a:ext cx="671513" cy="356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>
                <a:spcBef>
                  <a:spcPct val="0"/>
                </a:spcBef>
                <a:buNone/>
                <a:defRPr/>
              </a:pPr>
              <a:r>
                <a:rPr lang="en-US" altLang="ja-JP" sz="1300" ker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GaN</a:t>
              </a:r>
              <a:endParaRPr lang="en-US" altLang="ja-JP" sz="1300" ker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29" name="角丸四角形吹き出し 29"/>
          <p:cNvSpPr/>
          <p:nvPr/>
        </p:nvSpPr>
        <p:spPr>
          <a:xfrm>
            <a:off x="2577135" y="5225027"/>
            <a:ext cx="1777039" cy="614191"/>
          </a:xfrm>
          <a:prstGeom prst="wedgeRoundRectCallout">
            <a:avLst>
              <a:gd name="adj1" fmla="val -62066"/>
              <a:gd name="adj2" fmla="val 28048"/>
              <a:gd name="adj3" fmla="val 16667"/>
            </a:avLst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lIns="37709" tIns="47891" rIns="37709" bIns="47891" rtlCol="0" anchor="ctr"/>
          <a:lstStyle/>
          <a:p>
            <a:pPr>
              <a:defRPr/>
            </a:pPr>
            <a:r>
              <a:rPr kumimoji="0" lang="ja-JP" altLang="en-US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シリコンに比べ</a:t>
            </a:r>
            <a:endParaRPr kumimoji="0" lang="en-US" altLang="ja-JP" kern="0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r>
              <a:rPr kumimoji="0" lang="en-US" altLang="ja-JP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85%</a:t>
            </a:r>
            <a:r>
              <a:rPr kumimoji="0" lang="ja-JP" altLang="en-US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効率化！</a:t>
            </a:r>
          </a:p>
        </p:txBody>
      </p:sp>
      <p:sp>
        <p:nvSpPr>
          <p:cNvPr id="30" name="Rectangle 37"/>
          <p:cNvSpPr/>
          <p:nvPr/>
        </p:nvSpPr>
        <p:spPr>
          <a:xfrm>
            <a:off x="935163" y="4748895"/>
            <a:ext cx="2514585" cy="404494"/>
          </a:xfrm>
          <a:prstGeom prst="rect">
            <a:avLst/>
          </a:prstGeom>
        </p:spPr>
        <p:txBody>
          <a:bodyPr wrap="none" lIns="95783" tIns="47891" rIns="95783" bIns="47891">
            <a:spAutoFit/>
          </a:bodyPr>
          <a:lstStyle/>
          <a:p>
            <a:pPr>
              <a:defRPr/>
            </a:pPr>
            <a:r>
              <a:rPr kumimoji="0" lang="en-US" altLang="ja-JP" sz="2000" u="sng" kern="0" dirty="0" err="1">
                <a:solidFill>
                  <a:prstClr val="black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GaN</a:t>
            </a:r>
            <a:r>
              <a:rPr kumimoji="0" lang="ja-JP" altLang="en-US" sz="2000" u="sng" kern="0" dirty="0">
                <a:solidFill>
                  <a:prstClr val="black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デバイスの性能</a:t>
            </a:r>
            <a:endParaRPr kumimoji="0" lang="en-US" sz="2000" u="sng" kern="0" dirty="0">
              <a:solidFill>
                <a:prstClr val="black"/>
              </a:solidFill>
              <a:effectLst>
                <a:glow rad="63500">
                  <a:srgbClr val="F79646">
                    <a:satMod val="175000"/>
                    <a:alpha val="40000"/>
                  </a:srgbClr>
                </a:glo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1" name="下矢印 2"/>
          <p:cNvSpPr/>
          <p:nvPr/>
        </p:nvSpPr>
        <p:spPr>
          <a:xfrm>
            <a:off x="4469357" y="4001794"/>
            <a:ext cx="648072" cy="244603"/>
          </a:xfrm>
          <a:prstGeom prst="down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kumimoji="0" lang="ja-JP" altLang="en-US" kern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602451" y="4297694"/>
            <a:ext cx="8590615" cy="404735"/>
          </a:xfrm>
          <a:prstGeom prst="rect">
            <a:avLst/>
          </a:prstGeom>
          <a:solidFill>
            <a:srgbClr val="8064A2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ja-JP" altLang="en-US" sz="2400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新素材</a:t>
            </a:r>
            <a:r>
              <a:rPr kumimoji="0" lang="en-US" altLang="ja-JP" sz="2400" kern="0" dirty="0" err="1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GaN</a:t>
            </a:r>
            <a:r>
              <a:rPr kumimoji="0" lang="ja-JP" altLang="en-US" sz="2400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の適用による損失の大幅削減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602451" y="4707834"/>
            <a:ext cx="8590615" cy="2105547"/>
          </a:xfrm>
          <a:prstGeom prst="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kumimoji="0" lang="ja-JP" altLang="en-US" kern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34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512"/>
          <a:stretch/>
        </p:blipFill>
        <p:spPr bwMode="auto">
          <a:xfrm>
            <a:off x="4848229" y="5207042"/>
            <a:ext cx="2002675" cy="1475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右矢印 4"/>
          <p:cNvSpPr/>
          <p:nvPr/>
        </p:nvSpPr>
        <p:spPr>
          <a:xfrm>
            <a:off x="4416179" y="5484728"/>
            <a:ext cx="394399" cy="484632"/>
          </a:xfrm>
          <a:prstGeom prst="rightArrow">
            <a:avLst/>
          </a:prstGeom>
          <a:solidFill>
            <a:sysClr val="windowText" lastClr="000000">
              <a:lumMod val="50000"/>
              <a:lumOff val="50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kumimoji="0" lang="ja-JP" altLang="en-US" kern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6" name="Rectangle 37"/>
          <p:cNvSpPr/>
          <p:nvPr/>
        </p:nvSpPr>
        <p:spPr>
          <a:xfrm>
            <a:off x="4880456" y="4748895"/>
            <a:ext cx="1988800" cy="404494"/>
          </a:xfrm>
          <a:prstGeom prst="rect">
            <a:avLst/>
          </a:prstGeom>
        </p:spPr>
        <p:txBody>
          <a:bodyPr wrap="none" lIns="95783" tIns="47891" rIns="95783" bIns="47891">
            <a:spAutoFit/>
          </a:bodyPr>
          <a:lstStyle/>
          <a:p>
            <a:pPr>
              <a:defRPr/>
            </a:pPr>
            <a:r>
              <a:rPr kumimoji="0" lang="ja-JP" altLang="en-US" sz="2000" u="sng" kern="0" dirty="0">
                <a:solidFill>
                  <a:prstClr val="black"/>
                </a:solidFill>
                <a:effectLst>
                  <a:glow rad="63500">
                    <a:srgbClr val="F79646">
                      <a:satMod val="175000"/>
                      <a:alpha val="40000"/>
                    </a:srgbClr>
                  </a:glo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電子部品に搭載</a:t>
            </a:r>
            <a:endParaRPr kumimoji="0" lang="en-US" sz="2000" u="sng" kern="0" dirty="0">
              <a:solidFill>
                <a:prstClr val="black"/>
              </a:solidFill>
              <a:effectLst>
                <a:glow rad="63500">
                  <a:srgbClr val="F79646">
                    <a:satMod val="175000"/>
                    <a:alpha val="40000"/>
                  </a:srgbClr>
                </a:glo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7" name="右矢印 38"/>
          <p:cNvSpPr/>
          <p:nvPr/>
        </p:nvSpPr>
        <p:spPr>
          <a:xfrm>
            <a:off x="6864451" y="5484728"/>
            <a:ext cx="394399" cy="484632"/>
          </a:xfrm>
          <a:prstGeom prst="rightArrow">
            <a:avLst/>
          </a:prstGeom>
          <a:solidFill>
            <a:sysClr val="windowText" lastClr="000000">
              <a:lumMod val="50000"/>
              <a:lumOff val="50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kumimoji="0" lang="ja-JP" altLang="en-US" kern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7262460" y="5026389"/>
            <a:ext cx="1868592" cy="140112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ja-JP" altLang="en-US" kern="0" dirty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エネルギー損失</a:t>
            </a:r>
            <a:endParaRPr kumimoji="0" lang="en-US" altLang="ja-JP" kern="0" dirty="0">
              <a:solidFill>
                <a:srgbClr val="0000FF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>
              <a:defRPr/>
            </a:pPr>
            <a:r>
              <a:rPr kumimoji="0" lang="ja-JP" altLang="en-US" kern="0" dirty="0">
                <a:solidFill>
                  <a:srgbClr val="0000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の大幅削減！</a:t>
            </a:r>
          </a:p>
        </p:txBody>
      </p:sp>
      <p:sp>
        <p:nvSpPr>
          <p:cNvPr id="39" name="スライド番号プレースホルダー"/>
          <p:cNvSpPr>
            <a:spLocks noGrp="1"/>
          </p:cNvSpPr>
          <p:nvPr>
            <p:ph type="sldNum" sz="quarter" idx="12"/>
          </p:nvPr>
        </p:nvSpPr>
        <p:spPr>
          <a:xfrm>
            <a:off x="9363560" y="6523200"/>
            <a:ext cx="630000" cy="370800"/>
          </a:xfrm>
        </p:spPr>
        <p:txBody>
          <a:bodyPr/>
          <a:lstStyle/>
          <a:p>
            <a:pPr algn="ctr">
              <a:defRPr/>
            </a:pPr>
            <a:r>
              <a:rPr lang="en-US" altLang="ja-JP" sz="1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endParaRPr lang="ja-JP" altLang="en-US" sz="1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3648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 txBox="1">
            <a:spLocks/>
          </p:cNvSpPr>
          <p:nvPr/>
        </p:nvSpPr>
        <p:spPr>
          <a:xfrm>
            <a:off x="251037" y="81501"/>
            <a:ext cx="9315071" cy="683207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anchor="t"/>
          <a:lstStyle>
            <a:defPPr>
              <a:defRPr lang="ja-JP"/>
            </a:defPPr>
            <a:lvl1pPr algn="ctr" defTabSz="844104" eaLnBrk="1" fontAlgn="auto" latinLnBrk="0" hangingPunct="1">
              <a:spcAft>
                <a:spcPts val="0"/>
              </a:spcAft>
              <a:buNone/>
              <a:defRPr sz="2586" b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kumimoji="0" lang="ja-JP" altLang="en-US" sz="3600" b="1" kern="0" dirty="0">
                <a:ln w="0">
                  <a:noFill/>
                </a:ln>
              </a:rPr>
              <a:t>具体的な取り組みと適用可能な機器の例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418090" y="1241450"/>
            <a:ext cx="9076011" cy="2043539"/>
          </a:xfrm>
          <a:prstGeom prst="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wrap="square" lIns="36000" tIns="47891" rIns="36000" bIns="47891" anchor="ctr">
            <a:noAutofit/>
          </a:bodyPr>
          <a:lstStyle/>
          <a:p>
            <a:pPr marL="342891" indent="-342891">
              <a:buClr>
                <a:prstClr val="black"/>
              </a:buClr>
              <a:buFont typeface="Wingdings" charset="2"/>
              <a:buChar char="v"/>
              <a:defRPr/>
            </a:pPr>
            <a:r>
              <a:rPr kumimoji="0" lang="ja-JP" altLang="en-US" sz="2400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高効率・高品質</a:t>
            </a:r>
            <a:r>
              <a:rPr kumimoji="0" lang="en-US" altLang="ja-JP" sz="2400" kern="0" dirty="0" err="1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GaN</a:t>
            </a:r>
            <a:r>
              <a:rPr kumimoji="0" lang="ja-JP" altLang="en-US" sz="2400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デバイスの開発実証</a:t>
            </a:r>
            <a:endParaRPr kumimoji="0" lang="en-US" altLang="ja-JP" sz="2400" kern="0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59172" indent="-359172">
              <a:buFont typeface="+mj-ea"/>
              <a:buAutoNum type="circleNumDbPlain"/>
              <a:defRPr/>
            </a:pPr>
            <a:r>
              <a:rPr kumimoji="0" lang="en-US" altLang="ja-JP" sz="2400" kern="0" dirty="0" err="1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GaN</a:t>
            </a:r>
            <a:r>
              <a:rPr kumimoji="0" lang="ja-JP" altLang="en-US" sz="2400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デバイス用基板の新たな製作手法により、基板の欠陥を減らし</a:t>
            </a:r>
            <a:r>
              <a:rPr kumimoji="0" lang="ja-JP" altLang="en-US" sz="2400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品質を大幅向上</a:t>
            </a:r>
            <a:endParaRPr kumimoji="0" lang="en-US" altLang="ja-JP" sz="2400" kern="0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59172" indent="-359172">
              <a:buFont typeface="+mj-ea"/>
              <a:buAutoNum type="circleNumDbPlain"/>
              <a:defRPr/>
            </a:pPr>
            <a:r>
              <a:rPr kumimoji="0" lang="ja-JP" altLang="en-US" sz="2400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高品質な基板で、</a:t>
            </a:r>
            <a:r>
              <a:rPr kumimoji="0" lang="ja-JP" altLang="en-US" sz="2400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高効率なデバイス</a:t>
            </a:r>
            <a:r>
              <a:rPr kumimoji="0" lang="ja-JP" altLang="en-US" sz="2400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を製作</a:t>
            </a:r>
            <a:endParaRPr kumimoji="0" lang="en-US" altLang="ja-JP" sz="2400" kern="0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359172" indent="-359172">
              <a:buFont typeface="+mj-ea"/>
              <a:buAutoNum type="circleNumDbPlain"/>
              <a:defRPr/>
            </a:pPr>
            <a:r>
              <a:rPr kumimoji="0" lang="ja-JP" altLang="en-US" sz="2400" kern="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デバイスを電気機器に搭載し、</a:t>
            </a:r>
            <a:r>
              <a:rPr kumimoji="0" lang="ja-JP" altLang="en-US" sz="2400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エネルギー削減効果等を検証</a:t>
            </a:r>
            <a:endParaRPr kumimoji="0" lang="en-US" altLang="ja-JP" sz="2400" kern="0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43490" y="4005072"/>
            <a:ext cx="9076011" cy="2376263"/>
          </a:xfrm>
          <a:prstGeom prst="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kumimoji="0" lang="ja-JP" altLang="en-US" kern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47706" y="3600338"/>
            <a:ext cx="9076011" cy="404735"/>
          </a:xfrm>
          <a:prstGeom prst="rect">
            <a:avLst/>
          </a:prstGeom>
          <a:solidFill>
            <a:srgbClr val="8064A2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ja-JP" altLang="en-US" sz="24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適用可能な機器の例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418090" y="836719"/>
            <a:ext cx="9076011" cy="404735"/>
          </a:xfrm>
          <a:prstGeom prst="rect">
            <a:avLst/>
          </a:prstGeom>
          <a:solidFill>
            <a:srgbClr val="8064A2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kumimoji="0" lang="ja-JP" altLang="en-US" sz="2400" kern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具体的な取り組みの例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747" y="4409805"/>
            <a:ext cx="8809484" cy="1688739"/>
          </a:xfrm>
          <a:prstGeom prst="rect">
            <a:avLst/>
          </a:prstGeom>
        </p:spPr>
      </p:pic>
      <p:sp>
        <p:nvSpPr>
          <p:cNvPr id="9" name="スライド番号プレースホルダー"/>
          <p:cNvSpPr>
            <a:spLocks noGrp="1"/>
          </p:cNvSpPr>
          <p:nvPr>
            <p:ph type="sldNum" sz="quarter" idx="12"/>
          </p:nvPr>
        </p:nvSpPr>
        <p:spPr>
          <a:xfrm>
            <a:off x="9363560" y="6523200"/>
            <a:ext cx="630000" cy="370800"/>
          </a:xfrm>
        </p:spPr>
        <p:txBody>
          <a:bodyPr/>
          <a:lstStyle/>
          <a:p>
            <a:pPr algn="ctr">
              <a:defRPr/>
            </a:pPr>
            <a:r>
              <a:rPr lang="en-US" altLang="ja-JP" sz="1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endParaRPr lang="ja-JP" altLang="en-US" sz="1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4910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313</Words>
  <Application>Microsoft Office PowerPoint</Application>
  <PresentationFormat>A4 210 x 297 mm</PresentationFormat>
  <Paragraphs>59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メイリオ</vt:lpstr>
      <vt:lpstr>游ゴシック</vt:lpstr>
      <vt:lpstr>游ゴシック Light</vt:lpstr>
      <vt:lpstr>Arial</vt:lpstr>
      <vt:lpstr>Cambria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曽根 拓人</dc:creator>
  <cp:lastModifiedBy>稲 佳奈／リサーチ・コンサル／JRI (ina kana)</cp:lastModifiedBy>
  <cp:revision>2</cp:revision>
  <dcterms:created xsi:type="dcterms:W3CDTF">2018-04-13T07:01:51Z</dcterms:created>
  <dcterms:modified xsi:type="dcterms:W3CDTF">2018-05-15T02:09:46Z</dcterms:modified>
</cp:coreProperties>
</file>