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47A29-DD6B-4FC2-856F-53D6B5D1315A}"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8AC9C-6C07-4C1E-8F28-92D54FC9F203}" type="slidenum">
              <a:rPr kumimoji="1" lang="ja-JP" altLang="en-US" smtClean="0"/>
              <a:t>‹#›</a:t>
            </a:fld>
            <a:endParaRPr kumimoji="1" lang="ja-JP" altLang="en-US"/>
          </a:p>
        </p:txBody>
      </p:sp>
    </p:spTree>
    <p:extLst>
      <p:ext uri="{BB962C8B-B14F-4D97-AF65-F5344CB8AC3E}">
        <p14:creationId xmlns:p14="http://schemas.microsoft.com/office/powerpoint/2010/main" val="38529703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1983904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318675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3511024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1675388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6715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78850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262593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38212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64678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296058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1572949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307760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92742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231901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FD0634-8440-4355-8B4D-21E6474303FF}"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120983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D0634-8440-4355-8B4D-21E6474303FF}"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08CF7-75C6-4DFE-8760-622F232AE031}" type="slidenum">
              <a:rPr kumimoji="1" lang="ja-JP" altLang="en-US" smtClean="0"/>
              <a:t>‹#›</a:t>
            </a:fld>
            <a:endParaRPr kumimoji="1" lang="ja-JP" altLang="en-US"/>
          </a:p>
        </p:txBody>
      </p:sp>
    </p:spTree>
    <p:extLst>
      <p:ext uri="{BB962C8B-B14F-4D97-AF65-F5344CB8AC3E}">
        <p14:creationId xmlns:p14="http://schemas.microsoft.com/office/powerpoint/2010/main" val="204242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3.bp.blogspot.com/-wfVknO0EX8Q/VlnK0T80D8I/AAAAAAAAAfs/I6zffPKKKGQ/s1600/MC900431646.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48" y="123193"/>
            <a:ext cx="647323" cy="397479"/>
          </a:xfrm>
          <a:prstGeom prst="rect">
            <a:avLst/>
          </a:prstGeom>
        </p:spPr>
      </p:pic>
      <p:sp>
        <p:nvSpPr>
          <p:cNvPr id="37" name="事業番号"/>
          <p:cNvSpPr/>
          <p:nvPr/>
        </p:nvSpPr>
        <p:spPr>
          <a:xfrm>
            <a:off x="864578" y="860134"/>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23</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416501" y="2833771"/>
            <a:ext cx="9107763" cy="3866784"/>
            <a:chOff x="130940" y="2547267"/>
            <a:chExt cx="9247456" cy="4013350"/>
          </a:xfrm>
        </p:grpSpPr>
        <p:sp>
          <p:nvSpPr>
            <p:cNvPr id="9" name="角丸四角形吹き出し 5"/>
            <p:cNvSpPr/>
            <p:nvPr/>
          </p:nvSpPr>
          <p:spPr>
            <a:xfrm>
              <a:off x="6564837" y="4632252"/>
              <a:ext cx="2705161" cy="1514117"/>
            </a:xfrm>
            <a:prstGeom prst="wedgeRoundRectCallout">
              <a:avLst>
                <a:gd name="adj1" fmla="val -31413"/>
                <a:gd name="adj2" fmla="val -73566"/>
                <a:gd name="adj3" fmla="val 16667"/>
              </a:avLst>
            </a:prstGeom>
            <a:solidFill>
              <a:sysClr val="window" lastClr="FFFFFF"/>
            </a:solidFill>
            <a:ln w="12700" cap="flat" cmpd="sng" algn="ctr">
              <a:solidFill>
                <a:srgbClr val="ED7D31"/>
              </a:solidFill>
              <a:prstDash val="solid"/>
              <a:miter lim="800000"/>
            </a:ln>
            <a:effectLst/>
          </p:spPr>
          <p:txBody>
            <a:bodyPr rtlCol="0" anchor="ctr"/>
            <a:lstStyle/>
            <a:p>
              <a:pPr algn="ctr" defTabSz="844336">
                <a:defRPr/>
              </a:pPr>
              <a:r>
                <a:rPr kumimoji="0" lang="ja-JP" altLang="en-US" sz="2800" kern="0" dirty="0">
                  <a:solidFill>
                    <a:srgbClr val="FF0000"/>
                  </a:solidFill>
                  <a:latin typeface="メイリオ" pitchFamily="50" charset="-128"/>
                  <a:ea typeface="メイリオ" pitchFamily="50" charset="-128"/>
                  <a:cs typeface="メイリオ" pitchFamily="50" charset="-128"/>
                </a:rPr>
                <a:t>ご近所さんは既にやって</a:t>
              </a:r>
              <a:endParaRPr kumimoji="0" lang="en-US" altLang="ja-JP" sz="2800" kern="0" dirty="0">
                <a:solidFill>
                  <a:srgbClr val="FF0000"/>
                </a:solidFill>
                <a:latin typeface="メイリオ" pitchFamily="50" charset="-128"/>
                <a:ea typeface="メイリオ" pitchFamily="50" charset="-128"/>
                <a:cs typeface="メイリオ" pitchFamily="50" charset="-128"/>
              </a:endParaRPr>
            </a:p>
            <a:p>
              <a:pPr algn="ctr" defTabSz="844336">
                <a:defRPr/>
              </a:pPr>
              <a:r>
                <a:rPr kumimoji="0" lang="ja-JP" altLang="en-US" sz="2800" kern="0" dirty="0">
                  <a:solidFill>
                    <a:srgbClr val="FF0000"/>
                  </a:solidFill>
                  <a:latin typeface="メイリオ" pitchFamily="50" charset="-128"/>
                  <a:ea typeface="メイリオ" pitchFamily="50" charset="-128"/>
                  <a:cs typeface="メイリオ" pitchFamily="50" charset="-128"/>
                </a:rPr>
                <a:t>ますよ</a:t>
              </a:r>
            </a:p>
          </p:txBody>
        </p:sp>
        <p:sp>
          <p:nvSpPr>
            <p:cNvPr id="10" name="角丸四角形吹き出し 50"/>
            <p:cNvSpPr/>
            <p:nvPr/>
          </p:nvSpPr>
          <p:spPr>
            <a:xfrm>
              <a:off x="1978981" y="4662393"/>
              <a:ext cx="2518387" cy="1446430"/>
            </a:xfrm>
            <a:prstGeom prst="wedgeRoundRectCallout">
              <a:avLst>
                <a:gd name="adj1" fmla="val 26309"/>
                <a:gd name="adj2" fmla="val -82146"/>
                <a:gd name="adj3" fmla="val 16667"/>
              </a:avLst>
            </a:prstGeom>
            <a:solidFill>
              <a:sysClr val="window" lastClr="FFFFFF"/>
            </a:solidFill>
            <a:ln w="12700" cap="flat" cmpd="sng" algn="ctr">
              <a:solidFill>
                <a:srgbClr val="5B9BD5"/>
              </a:solidFill>
              <a:prstDash val="solid"/>
              <a:miter lim="800000"/>
            </a:ln>
            <a:effectLst/>
          </p:spPr>
          <p:txBody>
            <a:bodyPr rtlCol="0" anchor="ctr"/>
            <a:lstStyle/>
            <a:p>
              <a:pPr defTabSz="844336">
                <a:defRPr/>
              </a:pPr>
              <a:r>
                <a:rPr kumimoji="0" lang="ja-JP" altLang="en-US" sz="2000" kern="0" dirty="0">
                  <a:solidFill>
                    <a:prstClr val="black"/>
                  </a:solidFill>
                  <a:latin typeface="メイリオ" pitchFamily="50" charset="-128"/>
                  <a:ea typeface="メイリオ" pitchFamily="50" charset="-128"/>
                  <a:cs typeface="メイリオ" pitchFamily="50" charset="-128"/>
                </a:rPr>
                <a:t>・よりよい未来の</a:t>
              </a:r>
              <a:endParaRPr kumimoji="0" lang="en-US" altLang="ja-JP" sz="2000" kern="0" dirty="0">
                <a:solidFill>
                  <a:prstClr val="black"/>
                </a:solidFill>
                <a:latin typeface="メイリオ" pitchFamily="50" charset="-128"/>
                <a:ea typeface="メイリオ" pitchFamily="50" charset="-128"/>
                <a:cs typeface="メイリオ" pitchFamily="50" charset="-128"/>
              </a:endParaRPr>
            </a:p>
            <a:p>
              <a:pPr defTabSz="844336">
                <a:defRPr/>
              </a:pPr>
              <a:r>
                <a:rPr kumimoji="0" lang="ja-JP" altLang="en-US" sz="2000" kern="0" dirty="0">
                  <a:solidFill>
                    <a:prstClr val="black"/>
                  </a:solidFill>
                  <a:latin typeface="メイリオ" pitchFamily="50" charset="-128"/>
                  <a:ea typeface="メイリオ" pitchFamily="50" charset="-128"/>
                  <a:cs typeface="メイリオ" pitchFamily="50" charset="-128"/>
                </a:rPr>
                <a:t>　ために</a:t>
              </a:r>
              <a:endParaRPr kumimoji="0" lang="en-US" altLang="ja-JP" sz="2000" kern="0" dirty="0">
                <a:solidFill>
                  <a:prstClr val="black"/>
                </a:solidFill>
                <a:latin typeface="メイリオ" pitchFamily="50" charset="-128"/>
                <a:ea typeface="メイリオ" pitchFamily="50" charset="-128"/>
                <a:cs typeface="メイリオ" pitchFamily="50" charset="-128"/>
              </a:endParaRPr>
            </a:p>
            <a:p>
              <a:pPr defTabSz="844336">
                <a:defRPr/>
              </a:pPr>
              <a:r>
                <a:rPr kumimoji="0" lang="ja-JP" altLang="en-US" sz="2000" kern="0" dirty="0">
                  <a:solidFill>
                    <a:prstClr val="black"/>
                  </a:solidFill>
                  <a:latin typeface="メイリオ" pitchFamily="50" charset="-128"/>
                  <a:ea typeface="メイリオ" pitchFamily="50" charset="-128"/>
                  <a:cs typeface="メイリオ" pitchFamily="50" charset="-128"/>
                </a:rPr>
                <a:t>・節約になります</a:t>
              </a:r>
              <a:endParaRPr kumimoji="0" lang="en-US" altLang="ja-JP" sz="2000" kern="0" dirty="0">
                <a:solidFill>
                  <a:prstClr val="black"/>
                </a:solidFill>
                <a:latin typeface="メイリオ" pitchFamily="50" charset="-128"/>
                <a:ea typeface="メイリオ" pitchFamily="50" charset="-128"/>
                <a:cs typeface="メイリオ" pitchFamily="50" charset="-128"/>
              </a:endParaRPr>
            </a:p>
            <a:p>
              <a:pPr defTabSz="844336">
                <a:defRPr/>
              </a:pPr>
              <a:r>
                <a:rPr kumimoji="0" lang="ja-JP" altLang="en-US" sz="2000" kern="0" dirty="0">
                  <a:solidFill>
                    <a:prstClr val="black"/>
                  </a:solidFill>
                  <a:latin typeface="メイリオ" pitchFamily="50" charset="-128"/>
                  <a:ea typeface="メイリオ" pitchFamily="50" charset="-128"/>
                  <a:cs typeface="メイリオ" pitchFamily="50" charset="-128"/>
                </a:rPr>
                <a:t>・環境に優しく</a:t>
              </a:r>
            </a:p>
          </p:txBody>
        </p:sp>
        <p:sp>
          <p:nvSpPr>
            <p:cNvPr id="11" name="対角する 2 つの角を切り取った四角形 6"/>
            <p:cNvSpPr/>
            <p:nvPr/>
          </p:nvSpPr>
          <p:spPr>
            <a:xfrm>
              <a:off x="2267039" y="3541428"/>
              <a:ext cx="6607690" cy="573191"/>
            </a:xfrm>
            <a:prstGeom prst="snip2DiagRect">
              <a:avLst>
                <a:gd name="adj1" fmla="val 0"/>
                <a:gd name="adj2" fmla="val 0"/>
              </a:avLst>
            </a:prstGeom>
            <a:solidFill>
              <a:sysClr val="window" lastClr="FFFFFF"/>
            </a:solidFill>
            <a:ln w="12700" cap="flat" cmpd="sng" algn="ctr">
              <a:solidFill>
                <a:srgbClr val="5B9BD5"/>
              </a:solidFill>
              <a:prstDash val="solid"/>
              <a:miter lim="800000"/>
            </a:ln>
            <a:effectLst/>
          </p:spPr>
          <p:txBody>
            <a:bodyPr rtlCol="0" anchor="ctr"/>
            <a:lstStyle/>
            <a:p>
              <a:pPr algn="ctr" defTabSz="844336">
                <a:defRPr/>
              </a:pPr>
              <a:r>
                <a:rPr kumimoji="0" lang="ja-JP" altLang="en-US" sz="2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エアコン消して扇風機を回しましょう</a:t>
              </a:r>
            </a:p>
          </p:txBody>
        </p:sp>
        <p:sp>
          <p:nvSpPr>
            <p:cNvPr id="12" name="正方形/長方形 11"/>
            <p:cNvSpPr/>
            <p:nvPr/>
          </p:nvSpPr>
          <p:spPr>
            <a:xfrm>
              <a:off x="2111860" y="3165429"/>
              <a:ext cx="3180220" cy="375997"/>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algn="ctr" defTabSz="844336">
                <a:defRPr/>
              </a:pPr>
              <a:r>
                <a:rPr kumimoji="0" lang="ja-JP" altLang="en-US" sz="20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省エネアドバイスの例</a:t>
              </a:r>
            </a:p>
          </p:txBody>
        </p:sp>
        <p:pic>
          <p:nvPicPr>
            <p:cNvPr id="13" name="Picture 3"/>
            <p:cNvPicPr>
              <a:picLocks noChangeAspect="1"/>
            </p:cNvPicPr>
            <p:nvPr/>
          </p:nvPicPr>
          <p:blipFill>
            <a:blip r:embed="rId4"/>
            <a:stretch>
              <a:fillRect/>
            </a:stretch>
          </p:blipFill>
          <p:spPr>
            <a:xfrm>
              <a:off x="130940" y="3696172"/>
              <a:ext cx="1368568" cy="2864445"/>
            </a:xfrm>
            <a:prstGeom prst="rect">
              <a:avLst/>
            </a:prstGeom>
          </p:spPr>
        </p:pic>
        <p:pic>
          <p:nvPicPr>
            <p:cNvPr id="14" name="Picture 8"/>
            <p:cNvPicPr>
              <a:picLocks noChangeAspect="1"/>
            </p:cNvPicPr>
            <p:nvPr/>
          </p:nvPicPr>
          <p:blipFill rotWithShape="1">
            <a:blip r:embed="rId5"/>
            <a:srcRect t="8083" b="19576"/>
            <a:stretch/>
          </p:blipFill>
          <p:spPr>
            <a:xfrm>
              <a:off x="234174" y="4028624"/>
              <a:ext cx="1178469" cy="2130370"/>
            </a:xfrm>
            <a:prstGeom prst="rect">
              <a:avLst/>
            </a:prstGeom>
            <a:ln>
              <a:solidFill>
                <a:srgbClr val="BFBFBF"/>
              </a:solidFill>
            </a:ln>
          </p:spPr>
        </p:pic>
        <p:sp>
          <p:nvSpPr>
            <p:cNvPr id="15" name="テキスト ボックス 14"/>
            <p:cNvSpPr txBox="1"/>
            <p:nvPr/>
          </p:nvSpPr>
          <p:spPr>
            <a:xfrm>
              <a:off x="255413" y="2547267"/>
              <a:ext cx="8572839" cy="543052"/>
            </a:xfrm>
            <a:prstGeom prst="rect">
              <a:avLst/>
            </a:prstGeom>
            <a:noFill/>
          </p:spPr>
          <p:txBody>
            <a:bodyPr wrap="none" rtlCol="0">
              <a:spAutoFit/>
            </a:bodyPr>
            <a:lstStyle/>
            <a:p>
              <a:pPr algn="ctr" defTabSz="844336">
                <a:defRPr/>
              </a:pPr>
              <a:r>
                <a:rPr kumimoji="0" lang="ja-JP" altLang="en-US" sz="2800" b="1" u="sng" kern="0" dirty="0">
                  <a:solidFill>
                    <a:srgbClr val="1F497D"/>
                  </a:solidFill>
                  <a:latin typeface="メイリオ" pitchFamily="50" charset="-128"/>
                  <a:ea typeface="メイリオ" pitchFamily="50" charset="-128"/>
                  <a:cs typeface="メイリオ" pitchFamily="50" charset="-128"/>
                </a:rPr>
                <a:t>環境省は、低炭素な行動をナッジする方法を開発中</a:t>
              </a:r>
              <a:endParaRPr kumimoji="0" lang="en-US" altLang="ja-JP" sz="2800" b="1" u="sng" kern="0" dirty="0">
                <a:solidFill>
                  <a:srgbClr val="1F497D"/>
                </a:solidFill>
                <a:latin typeface="メイリオ" pitchFamily="50" charset="-128"/>
                <a:ea typeface="メイリオ" pitchFamily="50" charset="-128"/>
                <a:cs typeface="メイリオ" pitchFamily="50" charset="-128"/>
              </a:endParaRPr>
            </a:p>
          </p:txBody>
        </p:sp>
        <p:sp>
          <p:nvSpPr>
            <p:cNvPr id="16" name="正方形/長方形 15"/>
            <p:cNvSpPr/>
            <p:nvPr/>
          </p:nvSpPr>
          <p:spPr>
            <a:xfrm>
              <a:off x="4479849" y="4877053"/>
              <a:ext cx="2479144" cy="798606"/>
            </a:xfrm>
            <a:prstGeom prst="rect">
              <a:avLst/>
            </a:prstGeom>
          </p:spPr>
          <p:txBody>
            <a:bodyPr wrap="none">
              <a:spAutoFit/>
            </a:bodyPr>
            <a:lstStyle/>
            <a:p>
              <a:pPr defTabSz="844336">
                <a:defRPr/>
              </a:pPr>
              <a:r>
                <a:rPr kumimoji="0" lang="ja-JP" altLang="en-US" sz="4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よりも、</a:t>
              </a:r>
            </a:p>
          </p:txBody>
        </p:sp>
        <p:sp>
          <p:nvSpPr>
            <p:cNvPr id="17" name="テキスト ボックス 16"/>
            <p:cNvSpPr txBox="1"/>
            <p:nvPr/>
          </p:nvSpPr>
          <p:spPr>
            <a:xfrm>
              <a:off x="4497368" y="4244528"/>
              <a:ext cx="1749984" cy="415276"/>
            </a:xfrm>
            <a:prstGeom prst="rect">
              <a:avLst/>
            </a:prstGeom>
            <a:noFill/>
          </p:spPr>
          <p:txBody>
            <a:bodyPr wrap="none" rtlCol="0">
              <a:spAutoFit/>
            </a:bodyPr>
            <a:lstStyle/>
            <a:p>
              <a:pPr defTabSz="844336">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理由は・・・</a:t>
              </a:r>
            </a:p>
          </p:txBody>
        </p:sp>
        <p:sp>
          <p:nvSpPr>
            <p:cNvPr id="18" name="角丸四角形吹き出し 4"/>
            <p:cNvSpPr/>
            <p:nvPr/>
          </p:nvSpPr>
          <p:spPr>
            <a:xfrm>
              <a:off x="1736555" y="3015581"/>
              <a:ext cx="7641841" cy="3382949"/>
            </a:xfrm>
            <a:prstGeom prst="wedgeRoundRectCallout">
              <a:avLst>
                <a:gd name="adj1" fmla="val -64151"/>
                <a:gd name="adj2" fmla="val 16085"/>
                <a:gd name="adj3" fmla="val 16667"/>
              </a:avLst>
            </a:prstGeom>
            <a:noFill/>
            <a:ln w="12700" cap="flat" cmpd="sng" algn="ctr">
              <a:solidFill>
                <a:sysClr val="windowText" lastClr="000000"/>
              </a:solidFill>
              <a:prstDash val="solid"/>
              <a:miter lim="800000"/>
            </a:ln>
            <a:effectLst/>
          </p:spPr>
          <p:txBody>
            <a:bodyPr rtlCol="0" anchor="ctr"/>
            <a:lstStyle/>
            <a:p>
              <a:pPr algn="ctr" defTabSz="844336">
                <a:defRPr/>
              </a:pPr>
              <a:endParaRPr kumimoji="0" lang="ja-JP" altLang="en-US" sz="16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0" name="タイトル 1"/>
          <p:cNvSpPr txBox="1">
            <a:spLocks/>
          </p:cNvSpPr>
          <p:nvPr/>
        </p:nvSpPr>
        <p:spPr>
          <a:xfrm>
            <a:off x="745619" y="26082"/>
            <a:ext cx="8297989" cy="384675"/>
          </a:xfrm>
          <a:prstGeom prst="rect">
            <a:avLst/>
          </a:prstGeom>
          <a:noFill/>
          <a:ln w="6350" cap="flat" cmpd="sng" algn="ctr">
            <a:noFill/>
            <a:prstDash val="solid"/>
            <a:miter lim="800000"/>
          </a:ln>
          <a:effectLst/>
        </p:spPr>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fontAlgn="base">
              <a:spcAft>
                <a:spcPct val="0"/>
              </a:spcAft>
              <a:defRPr/>
            </a:pPr>
            <a:r>
              <a:rPr kumimoji="0" lang="ja-JP" altLang="en-US" sz="2400" b="1" kern="0" dirty="0"/>
              <a:t>低炭素型の行動変容を促す情報発信（ナッジ）等に</a:t>
            </a:r>
            <a:endParaRPr kumimoji="0" lang="en-US" altLang="ja-JP" sz="2400" b="1" kern="0" dirty="0"/>
          </a:p>
          <a:p>
            <a:pPr algn="l" fontAlgn="base">
              <a:spcAft>
                <a:spcPct val="0"/>
              </a:spcAft>
              <a:defRPr/>
            </a:pPr>
            <a:r>
              <a:rPr kumimoji="0" lang="ja-JP" altLang="en-US" sz="2400" b="1" kern="0" dirty="0"/>
              <a:t>よる家庭等の自発的対策推進事業</a:t>
            </a:r>
            <a:endParaRPr kumimoji="0" lang="ja-JP" altLang="en-US" sz="2400" b="1" kern="0" dirty="0">
              <a:ln w="0">
                <a:noFill/>
              </a:ln>
            </a:endParaRPr>
          </a:p>
        </p:txBody>
      </p:sp>
      <p:grpSp>
        <p:nvGrpSpPr>
          <p:cNvPr id="24" name="グループ化 23"/>
          <p:cNvGrpSpPr/>
          <p:nvPr/>
        </p:nvGrpSpPr>
        <p:grpSpPr>
          <a:xfrm>
            <a:off x="112146" y="1743878"/>
            <a:ext cx="9665268" cy="1109058"/>
            <a:chOff x="92057" y="1365189"/>
            <a:chExt cx="9051719" cy="1219448"/>
          </a:xfrm>
        </p:grpSpPr>
        <p:sp>
          <p:nvSpPr>
            <p:cNvPr id="25" name="テキスト ボックス 19"/>
            <p:cNvSpPr txBox="1">
              <a:spLocks noChangeArrowheads="1"/>
            </p:cNvSpPr>
            <p:nvPr/>
          </p:nvSpPr>
          <p:spPr bwMode="auto">
            <a:xfrm>
              <a:off x="269466" y="1383277"/>
              <a:ext cx="8753439" cy="1201360"/>
            </a:xfrm>
            <a:prstGeom prst="rect">
              <a:avLst/>
            </a:prstGeom>
            <a:solidFill>
              <a:sysClr val="window" lastClr="FFFFFF"/>
            </a:solidFill>
            <a:ln w="12700" cap="flat" cmpd="sng" algn="ctr">
              <a:noFill/>
              <a:prstDash val="solid"/>
              <a:miter lim="800000"/>
            </a:ln>
            <a:effectLst/>
            <a:extLst/>
          </p:spPr>
          <p:txBody>
            <a:bodyPr wrap="square" lIns="33231" rIns="33231">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0" indent="0" defTabSz="844062" eaLnBrk="1" hangingPunct="1">
                <a:spcAft>
                  <a:spcPts val="277"/>
                </a:spcAft>
                <a:buClr>
                  <a:srgbClr val="6F6F6F"/>
                </a:buClr>
                <a:defRPr/>
              </a:pPr>
              <a:r>
                <a:rPr lang="ja-JP" altLang="en-US" sz="2000" kern="0" dirty="0">
                  <a:solidFill>
                    <a:prstClr val="black"/>
                  </a:solidFill>
                  <a:latin typeface="メイリオ" pitchFamily="50" charset="-128"/>
                </a:rPr>
                <a:t>簡単なきっかけを示し、行動変化を</a:t>
              </a:r>
              <a:r>
                <a:rPr lang="ja-JP" altLang="en-US" sz="2000" kern="0" dirty="0">
                  <a:solidFill>
                    <a:srgbClr val="FF0000"/>
                  </a:solidFill>
                  <a:latin typeface="メイリオ" pitchFamily="50" charset="-128"/>
                </a:rPr>
                <a:t>そっと後押し（ナッジ）</a:t>
              </a:r>
              <a:endParaRPr lang="en-US" altLang="ja-JP" sz="2000" kern="0" dirty="0">
                <a:solidFill>
                  <a:srgbClr val="FF0000"/>
                </a:solidFill>
                <a:latin typeface="メイリオ" pitchFamily="50" charset="-128"/>
              </a:endParaRPr>
            </a:p>
            <a:p>
              <a:pPr marL="0" indent="0" defTabSz="844062" eaLnBrk="1" hangingPunct="1">
                <a:spcAft>
                  <a:spcPts val="277"/>
                </a:spcAft>
                <a:buClr>
                  <a:srgbClr val="6F6F6F"/>
                </a:buClr>
                <a:defRPr/>
              </a:pPr>
              <a:r>
                <a:rPr lang="ja-JP" altLang="en-US" sz="2000" kern="0" dirty="0">
                  <a:solidFill>
                    <a:prstClr val="black"/>
                  </a:solidFill>
                  <a:latin typeface="メイリオ" pitchFamily="50" charset="-128"/>
                </a:rPr>
                <a:t>例　階段をピアノ模様にして音が出るようにする。</a:t>
              </a:r>
            </a:p>
            <a:p>
              <a:pPr marL="0" indent="0" defTabSz="844062" eaLnBrk="1" hangingPunct="1">
                <a:spcAft>
                  <a:spcPts val="277"/>
                </a:spcAft>
                <a:buClr>
                  <a:srgbClr val="6F6F6F"/>
                </a:buClr>
                <a:defRPr/>
              </a:pPr>
              <a:r>
                <a:rPr lang="ja-JP" altLang="en-US" sz="2000" kern="0" dirty="0">
                  <a:solidFill>
                    <a:prstClr val="black"/>
                  </a:solidFill>
                  <a:latin typeface="メイリオ" pitchFamily="50" charset="-128"/>
                </a:rPr>
                <a:t>　　お店で目の高さにヘルシーな食材を置く。</a:t>
              </a:r>
            </a:p>
          </p:txBody>
        </p:sp>
        <p:sp>
          <p:nvSpPr>
            <p:cNvPr id="26" name="角丸四角形 3"/>
            <p:cNvSpPr/>
            <p:nvPr/>
          </p:nvSpPr>
          <p:spPr>
            <a:xfrm>
              <a:off x="92057" y="1365189"/>
              <a:ext cx="9051719" cy="1146268"/>
            </a:xfrm>
            <a:prstGeom prst="roundRect">
              <a:avLst/>
            </a:prstGeom>
            <a:noFill/>
            <a:ln w="12700" cap="flat" cmpd="sng" algn="ctr">
              <a:solidFill>
                <a:srgbClr val="5B9BD5">
                  <a:lumMod val="50000"/>
                </a:srgbClr>
              </a:solidFill>
              <a:prstDash val="solid"/>
              <a:miter lim="800000"/>
            </a:ln>
            <a:effectLst/>
          </p:spPr>
          <p:txBody>
            <a:bodyPr anchor="ctr"/>
            <a:lstStyle/>
            <a:p>
              <a:pPr algn="ctr" defTabSz="844062">
                <a:defRPr/>
              </a:pPr>
              <a:endParaRPr kumimoji="0" lang="ja-JP" altLang="en-US" sz="166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正方形/長方形 6"/>
          <p:cNvSpPr>
            <a:spLocks noChangeArrowheads="1"/>
          </p:cNvSpPr>
          <p:nvPr/>
        </p:nvSpPr>
        <p:spPr bwMode="auto">
          <a:xfrm>
            <a:off x="3476792" y="832119"/>
            <a:ext cx="7308856" cy="1156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000"/>
              </a:lnSpc>
              <a:spcBef>
                <a:spcPct val="0"/>
              </a:spcBef>
              <a:spcAft>
                <a:spcPts val="277"/>
              </a:spcAft>
              <a:buClr>
                <a:srgbClr val="6F6F6F"/>
              </a:buClr>
              <a:buNone/>
              <a:defRPr/>
            </a:pP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a:p>
            <a:pPr defTabSz="844062" eaLnBrk="1" hangingPunct="1">
              <a:lnSpc>
                <a:spcPts val="20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29</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000"/>
              </a:lnSpc>
              <a:spcBef>
                <a:spcPct val="0"/>
              </a:spcBef>
              <a:buNone/>
              <a:defRPr/>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担当課：地球局事業室技術</a:t>
            </a:r>
            <a:r>
              <a:rPr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 </a:t>
            </a:r>
            <a:r>
              <a:rPr lang="ja-JP" altLang="en-US" sz="1200" kern="0" dirty="0">
                <a:solidFill>
                  <a:prstClr val="black"/>
                </a:solidFill>
                <a:latin typeface="メイリオ" pitchFamily="50" charset="-128"/>
                <a:ea typeface="メイリオ" pitchFamily="50" charset="-128"/>
                <a:cs typeface="メイリオ" pitchFamily="50" charset="-128"/>
              </a:rPr>
              <a:t>（</a:t>
            </a:r>
            <a:r>
              <a:rPr kumimoji="0" lang="en-US" altLang="ja-JP" sz="1200" kern="0" dirty="0">
                <a:solidFill>
                  <a:prstClr val="black"/>
                </a:solidFill>
                <a:latin typeface="メイリオ" pitchFamily="50" charset="-128"/>
                <a:ea typeface="メイリオ" pitchFamily="50" charset="-128"/>
                <a:cs typeface="メイリオ" pitchFamily="50" charset="-128"/>
              </a:rPr>
              <a:t>03-5521-8339</a:t>
            </a:r>
            <a:r>
              <a:rPr kumimoji="0" lang="ja-JP" altLang="en-US" sz="1200" kern="0" dirty="0">
                <a:solidFill>
                  <a:prstClr val="black"/>
                </a:solidFill>
                <a:latin typeface="メイリオ" pitchFamily="50" charset="-128"/>
                <a:ea typeface="メイリオ" pitchFamily="50" charset="-128"/>
                <a:cs typeface="メイリオ" pitchFamily="50" charset="-128"/>
              </a:rPr>
              <a:t>） </a:t>
            </a:r>
            <a:r>
              <a:rPr lang="ja-JP" altLang="en-US" sz="1800" kern="0" dirty="0">
                <a:solidFill>
                  <a:srgbClr val="000000"/>
                </a:solidFill>
                <a:latin typeface="メイリオ" pitchFamily="50" charset="-128"/>
                <a:ea typeface="メイリオ" pitchFamily="50" charset="-128"/>
                <a:cs typeface="メイリオ" pitchFamily="50" charset="-128"/>
              </a:rPr>
              <a:t>　</a:t>
            </a:r>
            <a:endParaRPr lang="zh-TW" altLang="en-US" sz="1800" kern="0" dirty="0">
              <a:solidFill>
                <a:srgbClr val="000000"/>
              </a:solidFill>
              <a:latin typeface="メイリオ" pitchFamily="50" charset="-128"/>
              <a:ea typeface="メイリオ" pitchFamily="50" charset="-128"/>
              <a:cs typeface="メイリオ" pitchFamily="50" charset="-128"/>
            </a:endParaRPr>
          </a:p>
          <a:p>
            <a:pPr defTabSz="844062" eaLnBrk="1" hangingPunct="1">
              <a:lnSpc>
                <a:spcPts val="2000"/>
              </a:lnSpc>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8"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8719054" y="89101"/>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委託</a:t>
            </a:r>
          </a:p>
        </p:txBody>
      </p:sp>
    </p:spTree>
    <p:extLst>
      <p:ext uri="{BB962C8B-B14F-4D97-AF65-F5344CB8AC3E}">
        <p14:creationId xmlns:p14="http://schemas.microsoft.com/office/powerpoint/2010/main" val="89203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577883" y="1228046"/>
          <a:ext cx="8738473" cy="5131945"/>
        </p:xfrm>
        <a:graphic>
          <a:graphicData uri="http://schemas.openxmlformats.org/drawingml/2006/table">
            <a:tbl>
              <a:tblPr firstRow="1" firstCol="1" bandRow="1"/>
              <a:tblGrid>
                <a:gridCol w="1675039">
                  <a:extLst>
                    <a:ext uri="{9D8B030D-6E8A-4147-A177-3AD203B41FA5}">
                      <a16:colId xmlns:a16="http://schemas.microsoft.com/office/drawing/2014/main" val="2740179618"/>
                    </a:ext>
                  </a:extLst>
                </a:gridCol>
                <a:gridCol w="2317896">
                  <a:extLst>
                    <a:ext uri="{9D8B030D-6E8A-4147-A177-3AD203B41FA5}">
                      <a16:colId xmlns:a16="http://schemas.microsoft.com/office/drawing/2014/main" val="848898898"/>
                    </a:ext>
                  </a:extLst>
                </a:gridCol>
                <a:gridCol w="2636837">
                  <a:extLst>
                    <a:ext uri="{9D8B030D-6E8A-4147-A177-3AD203B41FA5}">
                      <a16:colId xmlns:a16="http://schemas.microsoft.com/office/drawing/2014/main" val="3416046701"/>
                    </a:ext>
                  </a:extLst>
                </a:gridCol>
                <a:gridCol w="2108701">
                  <a:extLst>
                    <a:ext uri="{9D8B030D-6E8A-4147-A177-3AD203B41FA5}">
                      <a16:colId xmlns:a16="http://schemas.microsoft.com/office/drawing/2014/main" val="2090193072"/>
                    </a:ext>
                  </a:extLst>
                </a:gridCol>
              </a:tblGrid>
              <a:tr h="568960">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1900" kern="0" dirty="0">
                          <a:effectLst/>
                          <a:latin typeface="メイリオ" pitchFamily="50" charset="-128"/>
                          <a:ea typeface="メイリオ" pitchFamily="50" charset="-128"/>
                          <a:cs typeface="メイリオ" pitchFamily="50" charset="-128"/>
                        </a:rPr>
                        <a:t>代表事業者</a:t>
                      </a:r>
                      <a:endParaRPr lang="ja-JP" sz="19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1900" kern="0" dirty="0">
                          <a:effectLst/>
                          <a:latin typeface="メイリオ" pitchFamily="50" charset="-128"/>
                          <a:ea typeface="メイリオ" pitchFamily="50" charset="-128"/>
                          <a:cs typeface="メイリオ" pitchFamily="50" charset="-128"/>
                        </a:rPr>
                        <a:t>共同事業者</a:t>
                      </a:r>
                      <a:endParaRPr lang="ja-JP" sz="19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1900" kern="0" dirty="0">
                          <a:effectLst/>
                          <a:latin typeface="メイリオ" pitchFamily="50" charset="-128"/>
                          <a:ea typeface="メイリオ" pitchFamily="50" charset="-128"/>
                          <a:cs typeface="メイリオ" pitchFamily="50" charset="-128"/>
                        </a:rPr>
                        <a:t>課題名</a:t>
                      </a:r>
                      <a:endParaRPr lang="ja-JP" sz="19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1900" kern="0" dirty="0">
                          <a:effectLst/>
                          <a:latin typeface="メイリオ" pitchFamily="50" charset="-128"/>
                          <a:ea typeface="メイリオ" pitchFamily="50" charset="-128"/>
                          <a:cs typeface="メイリオ" pitchFamily="50" charset="-128"/>
                        </a:rPr>
                        <a:t>参画エネルギー</a:t>
                      </a:r>
                      <a:endParaRPr lang="en-US" altLang="ja-JP" sz="1900" kern="0" dirty="0">
                        <a:effectLst/>
                        <a:latin typeface="メイリオ" pitchFamily="50" charset="-128"/>
                        <a:ea typeface="メイリオ" pitchFamily="50" charset="-128"/>
                        <a:cs typeface="メイリオ" pitchFamily="50" charset="-128"/>
                      </a:endParaRPr>
                    </a:p>
                    <a:p>
                      <a:pPr algn="ctr">
                        <a:spcAft>
                          <a:spcPts val="0"/>
                        </a:spcAft>
                      </a:pPr>
                      <a:r>
                        <a:rPr lang="ja-JP" sz="1900" kern="0" dirty="0">
                          <a:effectLst/>
                          <a:latin typeface="メイリオ" pitchFamily="50" charset="-128"/>
                          <a:ea typeface="メイリオ" pitchFamily="50" charset="-128"/>
                          <a:cs typeface="メイリオ" pitchFamily="50" charset="-128"/>
                        </a:rPr>
                        <a:t>供給事業者</a:t>
                      </a:r>
                      <a:endParaRPr lang="ja-JP" sz="19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2997846362"/>
                  </a:ext>
                </a:extLst>
              </a:tr>
              <a:tr h="1011739">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デロイトトーマツコンサルティング</a:t>
                      </a:r>
                      <a:r>
                        <a:rPr lang="ja-JP" altLang="en-US" sz="1600" kern="0" dirty="0">
                          <a:effectLst/>
                          <a:latin typeface="メイリオ" pitchFamily="50" charset="-128"/>
                          <a:ea typeface="メイリオ" pitchFamily="50" charset="-128"/>
                          <a:cs typeface="メイリオ" pitchFamily="50" charset="-128"/>
                        </a:rPr>
                        <a:t>（同）</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600" kern="0" dirty="0">
                          <a:effectLst/>
                          <a:latin typeface="メイリオ" pitchFamily="50" charset="-128"/>
                          <a:ea typeface="メイリオ" pitchFamily="50" charset="-128"/>
                          <a:cs typeface="メイリオ" pitchFamily="50" charset="-128"/>
                        </a:rPr>
                        <a:t>（一財）</a:t>
                      </a:r>
                      <a:r>
                        <a:rPr lang="ja-JP" sz="1600" kern="0" dirty="0">
                          <a:effectLst/>
                          <a:latin typeface="メイリオ" pitchFamily="50" charset="-128"/>
                          <a:ea typeface="メイリオ" pitchFamily="50" charset="-128"/>
                          <a:cs typeface="メイリオ" pitchFamily="50" charset="-128"/>
                        </a:rPr>
                        <a:t>電力中央研究所、東京電力エナジーパートナー</a:t>
                      </a:r>
                      <a:r>
                        <a:rPr lang="ja-JP" altLang="en-US" sz="1600" kern="0" dirty="0">
                          <a:effectLst/>
                          <a:latin typeface="メイリオ" pitchFamily="50" charset="-128"/>
                          <a:ea typeface="メイリオ" pitchFamily="50" charset="-128"/>
                          <a:cs typeface="メイリオ" pitchFamily="50" charset="-128"/>
                        </a:rPr>
                        <a:t>（株）</a:t>
                      </a:r>
                      <a:r>
                        <a:rPr lang="ja-JP" sz="1600" kern="0" dirty="0">
                          <a:effectLst/>
                          <a:latin typeface="メイリオ" pitchFamily="50" charset="-128"/>
                          <a:ea typeface="メイリオ" pitchFamily="50" charset="-128"/>
                          <a:cs typeface="メイリオ" pitchFamily="50" charset="-128"/>
                        </a:rPr>
                        <a:t>、凸版印刷</a:t>
                      </a:r>
                      <a:r>
                        <a:rPr lang="ja-JP" altLang="en-US" sz="1600" kern="0" dirty="0">
                          <a:effectLst/>
                          <a:latin typeface="メイリオ" pitchFamily="50" charset="-128"/>
                          <a:ea typeface="メイリオ" pitchFamily="50" charset="-128"/>
                          <a:cs typeface="メイリオ" pitchFamily="50" charset="-128"/>
                        </a:rPr>
                        <a:t>（株）</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家電・自動車等利用に関するナッジを活用した低炭素型行動変容モデルの構築</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東京電力エナジーパートナー（株）</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345596953"/>
                  </a:ext>
                </a:extLst>
              </a:tr>
              <a:tr h="1517608">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日本オラクル</a:t>
                      </a:r>
                      <a:r>
                        <a:rPr lang="ja-JP" altLang="en-US" sz="1600" kern="0" dirty="0">
                          <a:effectLst/>
                          <a:latin typeface="メイリオ" pitchFamily="50" charset="-128"/>
                          <a:ea typeface="メイリオ" pitchFamily="50" charset="-128"/>
                          <a:cs typeface="メイリオ" pitchFamily="50" charset="-128"/>
                        </a:rPr>
                        <a:t>（</a:t>
                      </a:r>
                      <a:r>
                        <a:rPr lang="ja-JP" sz="1600" kern="0" dirty="0">
                          <a:effectLst/>
                          <a:latin typeface="メイリオ" pitchFamily="50" charset="-128"/>
                          <a:ea typeface="メイリオ" pitchFamily="50" charset="-128"/>
                          <a:cs typeface="メイリオ" pitchFamily="50" charset="-128"/>
                        </a:rPr>
                        <a:t>株</a:t>
                      </a:r>
                      <a:r>
                        <a:rPr lang="ja-JP" altLang="en-US" sz="1600" kern="0" dirty="0">
                          <a:effectLst/>
                          <a:latin typeface="メイリオ" pitchFamily="50" charset="-128"/>
                          <a:ea typeface="メイリオ" pitchFamily="50" charset="-128"/>
                          <a:cs typeface="メイリオ" pitchFamily="50" charset="-128"/>
                        </a:rPr>
                        <a:t>）</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en-US" altLang="ja-JP" sz="1600" kern="0" dirty="0">
                          <a:effectLst/>
                          <a:latin typeface="メイリオ" pitchFamily="50" charset="-128"/>
                          <a:ea typeface="メイリオ" pitchFamily="50" charset="-128"/>
                          <a:cs typeface="メイリオ" pitchFamily="50" charset="-128"/>
                        </a:rPr>
                        <a:t>(</a:t>
                      </a:r>
                      <a:r>
                        <a:rPr lang="ja-JP" altLang="en-US" sz="1600" kern="0" dirty="0">
                          <a:effectLst/>
                          <a:latin typeface="メイリオ" pitchFamily="50" charset="-128"/>
                          <a:ea typeface="メイリオ" pitchFamily="50" charset="-128"/>
                          <a:cs typeface="メイリオ" pitchFamily="50" charset="-128"/>
                        </a:rPr>
                        <a:t>株</a:t>
                      </a:r>
                      <a:r>
                        <a:rPr lang="en-US" altLang="ja-JP" sz="1600" kern="0" dirty="0">
                          <a:effectLst/>
                          <a:latin typeface="メイリオ" pitchFamily="50" charset="-128"/>
                          <a:ea typeface="メイリオ" pitchFamily="50" charset="-128"/>
                          <a:cs typeface="メイリオ" pitchFamily="50" charset="-128"/>
                        </a:rPr>
                        <a:t>)</a:t>
                      </a:r>
                      <a:r>
                        <a:rPr lang="ja-JP" sz="1600" kern="0" dirty="0">
                          <a:effectLst/>
                          <a:latin typeface="メイリオ" pitchFamily="50" charset="-128"/>
                          <a:ea typeface="メイリオ" pitchFamily="50" charset="-128"/>
                          <a:cs typeface="メイリオ" pitchFamily="50" charset="-128"/>
                        </a:rPr>
                        <a:t>住環境計画研究所</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生活者・事業者・地域社会の「三方良し」を実現する日本版ナッジモデルの構築</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北海道ガス（株）</a:t>
                      </a:r>
                      <a:endParaRPr lang="en-US" altLang="ja-JP" sz="1600" kern="0" dirty="0">
                        <a:effectLst/>
                        <a:latin typeface="メイリオ" pitchFamily="50" charset="-128"/>
                        <a:ea typeface="メイリオ" pitchFamily="50" charset="-128"/>
                        <a:cs typeface="メイリオ" pitchFamily="50" charset="-128"/>
                      </a:endParaRPr>
                    </a:p>
                    <a:p>
                      <a:pPr algn="l">
                        <a:spcAft>
                          <a:spcPts val="0"/>
                        </a:spcAft>
                      </a:pPr>
                      <a:r>
                        <a:rPr lang="ja-JP" sz="1600" kern="0" dirty="0">
                          <a:effectLst/>
                          <a:latin typeface="メイリオ" pitchFamily="50" charset="-128"/>
                          <a:ea typeface="メイリオ" pitchFamily="50" charset="-128"/>
                          <a:cs typeface="メイリオ" pitchFamily="50" charset="-128"/>
                        </a:rPr>
                        <a:t>東北電力（株）</a:t>
                      </a:r>
                      <a:endParaRPr lang="en-US" altLang="ja-JP" sz="1600" kern="0" dirty="0">
                        <a:effectLst/>
                        <a:latin typeface="メイリオ" pitchFamily="50" charset="-128"/>
                        <a:ea typeface="メイリオ" pitchFamily="50" charset="-128"/>
                        <a:cs typeface="メイリオ" pitchFamily="50" charset="-128"/>
                      </a:endParaRPr>
                    </a:p>
                    <a:p>
                      <a:pPr algn="l">
                        <a:spcAft>
                          <a:spcPts val="0"/>
                        </a:spcAft>
                      </a:pPr>
                      <a:r>
                        <a:rPr lang="ja-JP" sz="1600" kern="0" dirty="0">
                          <a:effectLst/>
                          <a:latin typeface="メイリオ" pitchFamily="50" charset="-128"/>
                          <a:ea typeface="メイリオ" pitchFamily="50" charset="-128"/>
                          <a:cs typeface="メイリオ" pitchFamily="50" charset="-128"/>
                        </a:rPr>
                        <a:t>北陸電力（株）</a:t>
                      </a:r>
                      <a:endParaRPr lang="en-US" altLang="ja-JP" sz="1600" kern="0" dirty="0">
                        <a:effectLst/>
                        <a:latin typeface="メイリオ" pitchFamily="50" charset="-128"/>
                        <a:ea typeface="メイリオ" pitchFamily="50" charset="-128"/>
                        <a:cs typeface="メイリオ" pitchFamily="50" charset="-128"/>
                      </a:endParaRPr>
                    </a:p>
                    <a:p>
                      <a:pPr algn="l">
                        <a:spcAft>
                          <a:spcPts val="0"/>
                        </a:spcAft>
                      </a:pPr>
                      <a:r>
                        <a:rPr lang="ja-JP" sz="1600" kern="0" dirty="0">
                          <a:effectLst/>
                          <a:latin typeface="メイリオ" pitchFamily="50" charset="-128"/>
                          <a:ea typeface="メイリオ" pitchFamily="50" charset="-128"/>
                          <a:cs typeface="メイリオ" pitchFamily="50" charset="-128"/>
                        </a:rPr>
                        <a:t>関西電力（株）</a:t>
                      </a:r>
                      <a:endParaRPr lang="en-US" altLang="ja-JP" sz="1600" kern="0" dirty="0">
                        <a:effectLst/>
                        <a:latin typeface="メイリオ" pitchFamily="50" charset="-128"/>
                        <a:ea typeface="メイリオ" pitchFamily="50" charset="-128"/>
                        <a:cs typeface="メイリオ" pitchFamily="50" charset="-128"/>
                      </a:endParaRPr>
                    </a:p>
                    <a:p>
                      <a:pPr algn="l">
                        <a:spcAft>
                          <a:spcPts val="0"/>
                        </a:spcAft>
                      </a:pPr>
                      <a:r>
                        <a:rPr lang="ja-JP" sz="1600" kern="0" dirty="0">
                          <a:effectLst/>
                          <a:latin typeface="メイリオ" pitchFamily="50" charset="-128"/>
                          <a:ea typeface="メイリオ" pitchFamily="50" charset="-128"/>
                          <a:cs typeface="メイリオ" pitchFamily="50" charset="-128"/>
                        </a:rPr>
                        <a:t>沖縄電力（株）</a:t>
                      </a:r>
                      <a:endParaRPr lang="en-US" altLang="ja-JP" sz="1600" kern="0" dirty="0">
                        <a:effectLst/>
                        <a:latin typeface="メイリオ" pitchFamily="50" charset="-128"/>
                        <a:ea typeface="メイリオ" pitchFamily="50" charset="-128"/>
                        <a:cs typeface="メイリオ" pitchFamily="50" charset="-128"/>
                      </a:endParaRPr>
                    </a:p>
                    <a:p>
                      <a:pPr algn="l">
                        <a:spcAft>
                          <a:spcPts val="0"/>
                        </a:spcAft>
                      </a:pPr>
                      <a:r>
                        <a:rPr lang="ja-JP" sz="1600" kern="0" dirty="0">
                          <a:effectLst/>
                          <a:latin typeface="メイリオ" pitchFamily="50" charset="-128"/>
                          <a:ea typeface="メイリオ" pitchFamily="50" charset="-128"/>
                          <a:cs typeface="メイリオ" pitchFamily="50" charset="-128"/>
                        </a:rPr>
                        <a:t>東京ガス（株）</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960307196"/>
                  </a:ext>
                </a:extLst>
              </a:tr>
              <a:tr h="1011739">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みやまスマートエネルギー</a:t>
                      </a:r>
                      <a:r>
                        <a:rPr lang="ja-JP" altLang="en-US" sz="1600" kern="0" dirty="0">
                          <a:effectLst/>
                          <a:latin typeface="メイリオ" pitchFamily="50" charset="-128"/>
                          <a:ea typeface="メイリオ" pitchFamily="50" charset="-128"/>
                          <a:cs typeface="メイリオ" pitchFamily="50" charset="-128"/>
                        </a:rPr>
                        <a:t>（</a:t>
                      </a:r>
                      <a:r>
                        <a:rPr lang="ja-JP" sz="1600" kern="0" dirty="0">
                          <a:effectLst/>
                          <a:latin typeface="メイリオ" pitchFamily="50" charset="-128"/>
                          <a:ea typeface="メイリオ" pitchFamily="50" charset="-128"/>
                          <a:cs typeface="メイリオ" pitchFamily="50" charset="-128"/>
                        </a:rPr>
                        <a:t>株</a:t>
                      </a:r>
                      <a:r>
                        <a:rPr lang="ja-JP" altLang="en-US" sz="1600" kern="0" dirty="0">
                          <a:effectLst/>
                          <a:latin typeface="メイリオ" pitchFamily="50" charset="-128"/>
                          <a:ea typeface="メイリオ" pitchFamily="50" charset="-128"/>
                          <a:cs typeface="メイリオ" pitchFamily="50" charset="-128"/>
                        </a:rPr>
                        <a:t>）</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九州スマートコミュニティ</a:t>
                      </a:r>
                      <a:r>
                        <a:rPr lang="ja-JP" altLang="en-US" sz="1600" kern="0" dirty="0">
                          <a:effectLst/>
                          <a:latin typeface="メイリオ" pitchFamily="50" charset="-128"/>
                          <a:ea typeface="メイリオ" pitchFamily="50" charset="-128"/>
                          <a:cs typeface="メイリオ" pitchFamily="50" charset="-128"/>
                        </a:rPr>
                        <a:t>（株）</a:t>
                      </a:r>
                      <a:r>
                        <a:rPr lang="ja-JP" sz="1600" kern="0" dirty="0">
                          <a:effectLst/>
                          <a:latin typeface="メイリオ" pitchFamily="50" charset="-128"/>
                          <a:ea typeface="メイリオ" pitchFamily="50" charset="-128"/>
                          <a:cs typeface="メイリオ" pitchFamily="50" charset="-128"/>
                        </a:rPr>
                        <a:t>、</a:t>
                      </a:r>
                      <a:r>
                        <a:rPr lang="ja-JP" altLang="en-US" sz="1600" kern="0" dirty="0">
                          <a:effectLst/>
                          <a:latin typeface="メイリオ" pitchFamily="50" charset="-128"/>
                          <a:ea typeface="メイリオ" pitchFamily="50" charset="-128"/>
                          <a:cs typeface="メイリオ" pitchFamily="50" charset="-128"/>
                        </a:rPr>
                        <a:t>（株）</a:t>
                      </a:r>
                      <a:r>
                        <a:rPr lang="ja-JP" sz="1600" kern="0" dirty="0">
                          <a:effectLst/>
                          <a:latin typeface="メイリオ" pitchFamily="50" charset="-128"/>
                          <a:ea typeface="メイリオ" pitchFamily="50" charset="-128"/>
                          <a:cs typeface="メイリオ" pitchFamily="50" charset="-128"/>
                        </a:rPr>
                        <a:t>チームＡＩＢＯＤ</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地域エネルギー会社を核とした地域主導型低炭素行動変容モデルの開発普及事業</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600" kern="0" dirty="0">
                          <a:effectLst/>
                          <a:latin typeface="メイリオ" pitchFamily="50" charset="-128"/>
                          <a:ea typeface="メイリオ" pitchFamily="50" charset="-128"/>
                          <a:cs typeface="メイリオ" pitchFamily="50" charset="-128"/>
                        </a:rPr>
                        <a:t>みやまスマートエネルギー（株）（福岡県みやま市）等地域エネルギー会社</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3937791425"/>
                  </a:ext>
                </a:extLst>
              </a:tr>
              <a:tr h="1011739">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altLang="en-US" sz="1600" kern="100" dirty="0">
                          <a:effectLst/>
                          <a:latin typeface="メイリオ" pitchFamily="50" charset="-128"/>
                          <a:ea typeface="メイリオ" pitchFamily="50" charset="-128"/>
                          <a:cs typeface="メイリオ" pitchFamily="50" charset="-128"/>
                        </a:rPr>
                        <a:t>（株</a:t>
                      </a:r>
                      <a:r>
                        <a:rPr lang="ja-JP" altLang="en-US" sz="1600" kern="100">
                          <a:effectLst/>
                          <a:latin typeface="メイリオ" pitchFamily="50" charset="-128"/>
                          <a:ea typeface="メイリオ" pitchFamily="50" charset="-128"/>
                          <a:cs typeface="メイリオ" pitchFamily="50" charset="-128"/>
                        </a:rPr>
                        <a:t>）マッキャンヘルスケアワールドワイドジャパン</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600" kern="100" dirty="0">
                          <a:effectLst/>
                          <a:latin typeface="メイリオ" pitchFamily="50" charset="-128"/>
                          <a:ea typeface="メイリオ" pitchFamily="50" charset="-128"/>
                          <a:cs typeface="メイリオ" pitchFamily="50" charset="-128"/>
                        </a:rPr>
                        <a:t>（大）東京大学、（国研）国立環境研究所</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600" kern="100" dirty="0">
                          <a:effectLst/>
                          <a:latin typeface="メイリオ" pitchFamily="50" charset="-128"/>
                          <a:ea typeface="メイリオ" pitchFamily="50" charset="-128"/>
                          <a:cs typeface="メイリオ" pitchFamily="50" charset="-128"/>
                        </a:rPr>
                        <a:t>健康行動ナッジ手法を応用した低炭素型の行動誘発システムの開発と社会実装</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ctr">
                        <a:spcAft>
                          <a:spcPts val="0"/>
                        </a:spcAft>
                      </a:pPr>
                      <a:r>
                        <a:rPr lang="ja-JP" altLang="en-US" sz="1600" kern="100" dirty="0">
                          <a:effectLst/>
                          <a:latin typeface="メイリオ" pitchFamily="50" charset="-128"/>
                          <a:ea typeface="メイリオ" pitchFamily="50" charset="-128"/>
                          <a:cs typeface="メイリオ" pitchFamily="50" charset="-128"/>
                        </a:rPr>
                        <a:t>－</a:t>
                      </a:r>
                      <a:endParaRPr lang="ja-JP" sz="1600" kern="100" dirty="0">
                        <a:effectLst/>
                        <a:latin typeface="メイリオ" pitchFamily="50" charset="-128"/>
                        <a:ea typeface="メイリオ" pitchFamily="50" charset="-128"/>
                        <a:cs typeface="メイリオ" pitchFamily="50" charset="-128"/>
                      </a:endParaRPr>
                    </a:p>
                  </a:txBody>
                  <a:tcPr marL="72848" marR="72848"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4241989516"/>
                  </a:ext>
                </a:extLst>
              </a:tr>
            </a:tbl>
          </a:graphicData>
        </a:graphic>
      </p:graphicFrame>
      <p:sp>
        <p:nvSpPr>
          <p:cNvPr id="4" name="正方形/長方形 3"/>
          <p:cNvSpPr/>
          <p:nvPr/>
        </p:nvSpPr>
        <p:spPr>
          <a:xfrm>
            <a:off x="568599" y="6364618"/>
            <a:ext cx="7324077" cy="430887"/>
          </a:xfrm>
          <a:prstGeom prst="rect">
            <a:avLst/>
          </a:prstGeom>
        </p:spPr>
        <p:txBody>
          <a:bodyPr wrap="square">
            <a:spAutoFit/>
          </a:bodyPr>
          <a:lstStyle/>
          <a:p>
            <a:pPr>
              <a:defRPr/>
            </a:pPr>
            <a:r>
              <a:rPr kumimoji="0" lang="en-US" altLang="ja-JP" sz="1100" kern="0" dirty="0">
                <a:solidFill>
                  <a:prstClr val="black"/>
                </a:solidFill>
                <a:latin typeface="メイリオ" pitchFamily="50" charset="-128"/>
                <a:ea typeface="メイリオ" pitchFamily="50" charset="-128"/>
                <a:cs typeface="メイリオ" pitchFamily="50" charset="-128"/>
              </a:rPr>
              <a:t>※</a:t>
            </a:r>
            <a:r>
              <a:rPr kumimoji="0" lang="ja-JP" altLang="en-US" sz="1100" kern="0" dirty="0">
                <a:solidFill>
                  <a:prstClr val="black"/>
                </a:solidFill>
                <a:latin typeface="メイリオ" pitchFamily="50" charset="-128"/>
                <a:ea typeface="メイリオ" pitchFamily="50" charset="-128"/>
                <a:cs typeface="メイリオ" pitchFamily="50" charset="-128"/>
              </a:rPr>
              <a:t>１低炭素型の行動変容を促す情報発信（ナッジ）による家庭等の自発的対策推進事業</a:t>
            </a:r>
            <a:endParaRPr kumimoji="0" lang="en-US" altLang="ja-JP" sz="1100"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sz="1100" kern="0" dirty="0">
                <a:solidFill>
                  <a:prstClr val="black"/>
                </a:solidFill>
                <a:latin typeface="メイリオ" pitchFamily="50" charset="-128"/>
                <a:ea typeface="メイリオ" pitchFamily="50" charset="-128"/>
                <a:cs typeface="メイリオ" pitchFamily="50" charset="-128"/>
              </a:rPr>
              <a:t>※２毎年度外部有識者による中間審査を実施し、経費・事業計画の見直しの要否や事業継続可否の判断を実施</a:t>
            </a:r>
          </a:p>
        </p:txBody>
      </p:sp>
      <p:sp>
        <p:nvSpPr>
          <p:cNvPr id="5" name="正方形/長方形 4"/>
          <p:cNvSpPr/>
          <p:nvPr/>
        </p:nvSpPr>
        <p:spPr>
          <a:xfrm>
            <a:off x="370648" y="-3664"/>
            <a:ext cx="4986037" cy="497723"/>
          </a:xfrm>
          <a:prstGeom prst="rect">
            <a:avLst/>
          </a:prstGeom>
          <a:solidFill>
            <a:sysClr val="window" lastClr="FFFFFF"/>
          </a:solidFill>
          <a:ln w="12700" cap="flat" cmpd="sng" algn="ctr">
            <a:noFill/>
            <a:prstDash val="solid"/>
            <a:miter lim="800000"/>
          </a:ln>
          <a:effectLst/>
        </p:spPr>
        <p:txBody>
          <a:bodyPr rtlCol="0" anchor="ctr"/>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6" name="正方形/長方形 5"/>
          <p:cNvSpPr/>
          <p:nvPr/>
        </p:nvSpPr>
        <p:spPr>
          <a:xfrm>
            <a:off x="325745" y="57985"/>
            <a:ext cx="9212778" cy="1138773"/>
          </a:xfrm>
          <a:prstGeom prst="rect">
            <a:avLst/>
          </a:prstGeom>
        </p:spPr>
        <p:txBody>
          <a:bodyPr wrap="none">
            <a:spAutoFit/>
          </a:bodyPr>
          <a:lstStyle/>
          <a:p>
            <a:pPr algn="ctr">
              <a:tabLst>
                <a:tab pos="809605" algn="l"/>
              </a:tabLst>
              <a:defRPr/>
            </a:pPr>
            <a:r>
              <a:rPr kumimoji="0" lang="ja-JP" altLang="en-US" sz="3600" b="1" kern="0" dirty="0">
                <a:solidFill>
                  <a:prstClr val="black"/>
                </a:solidFill>
                <a:latin typeface="メイリオ" pitchFamily="50" charset="-128"/>
                <a:ea typeface="メイリオ" pitchFamily="50" charset="-128"/>
                <a:cs typeface="メイリオ" pitchFamily="50" charset="-128"/>
              </a:rPr>
              <a:t>環境省ナッジ事業</a:t>
            </a:r>
            <a:r>
              <a:rPr kumimoji="0" lang="ja-JP" altLang="en-US" sz="3200" b="1" kern="0" dirty="0">
                <a:solidFill>
                  <a:prstClr val="black"/>
                </a:solidFill>
                <a:latin typeface="メイリオ" pitchFamily="50" charset="-128"/>
                <a:ea typeface="メイリオ" pitchFamily="50" charset="-128"/>
                <a:cs typeface="メイリオ" pitchFamily="50" charset="-128"/>
              </a:rPr>
              <a:t>（</a:t>
            </a:r>
            <a:r>
              <a:rPr kumimoji="0" lang="en-US" altLang="ja-JP" sz="3200" b="1" kern="0" dirty="0">
                <a:solidFill>
                  <a:prstClr val="black"/>
                </a:solidFill>
                <a:latin typeface="メイリオ" pitchFamily="50" charset="-128"/>
                <a:ea typeface="メイリオ" pitchFamily="50" charset="-128"/>
                <a:cs typeface="メイリオ" pitchFamily="50" charset="-128"/>
              </a:rPr>
              <a:t>※</a:t>
            </a:r>
            <a:r>
              <a:rPr kumimoji="0" lang="ja-JP" altLang="en-US" sz="3200" b="1" kern="0" dirty="0">
                <a:solidFill>
                  <a:prstClr val="black"/>
                </a:solidFill>
                <a:latin typeface="メイリオ" pitchFamily="50" charset="-128"/>
                <a:ea typeface="メイリオ" pitchFamily="50" charset="-128"/>
                <a:cs typeface="メイリオ" pitchFamily="50" charset="-128"/>
              </a:rPr>
              <a:t>１）</a:t>
            </a:r>
            <a:r>
              <a:rPr kumimoji="0" lang="ja-JP" altLang="en-US" sz="3600" b="1" kern="0" dirty="0">
                <a:solidFill>
                  <a:prstClr val="black"/>
                </a:solidFill>
                <a:latin typeface="メイリオ" pitchFamily="50" charset="-128"/>
                <a:ea typeface="メイリオ" pitchFamily="50" charset="-128"/>
                <a:cs typeface="メイリオ" pitchFamily="50" charset="-128"/>
              </a:rPr>
              <a:t>の公募採択事業者</a:t>
            </a:r>
            <a:endParaRPr kumimoji="0" lang="en-US" altLang="ja-JP" sz="3600" b="1" kern="0" dirty="0">
              <a:solidFill>
                <a:prstClr val="black"/>
              </a:solidFill>
              <a:latin typeface="メイリオ" pitchFamily="50" charset="-128"/>
              <a:ea typeface="メイリオ" pitchFamily="50" charset="-128"/>
              <a:cs typeface="メイリオ" pitchFamily="50" charset="-128"/>
            </a:endParaRPr>
          </a:p>
          <a:p>
            <a:pPr algn="ctr">
              <a:tabLst>
                <a:tab pos="809605" algn="l"/>
              </a:tabLst>
              <a:defRPr/>
            </a:pPr>
            <a:r>
              <a:rPr kumimoji="0" lang="ja-JP" altLang="en-US" sz="3200" b="1" kern="0" dirty="0">
                <a:solidFill>
                  <a:prstClr val="black"/>
                </a:solidFill>
                <a:latin typeface="メイリオ" pitchFamily="50" charset="-128"/>
                <a:ea typeface="メイリオ" pitchFamily="50" charset="-128"/>
                <a:cs typeface="メイリオ" pitchFamily="50" charset="-128"/>
              </a:rPr>
              <a:t>（</a:t>
            </a:r>
            <a:r>
              <a:rPr kumimoji="0" lang="en-US" altLang="ja-JP" sz="3200" b="1" kern="0" dirty="0">
                <a:solidFill>
                  <a:prstClr val="black"/>
                </a:solidFill>
                <a:latin typeface="メイリオ" pitchFamily="50" charset="-128"/>
                <a:ea typeface="メイリオ" pitchFamily="50" charset="-128"/>
                <a:cs typeface="メイリオ" pitchFamily="50" charset="-128"/>
              </a:rPr>
              <a:t>29</a:t>
            </a:r>
            <a:r>
              <a:rPr kumimoji="0" lang="ja-JP" altLang="en-US" sz="3200" b="1" kern="0" dirty="0">
                <a:solidFill>
                  <a:prstClr val="black"/>
                </a:solidFill>
                <a:latin typeface="メイリオ" pitchFamily="50" charset="-128"/>
                <a:ea typeface="メイリオ" pitchFamily="50" charset="-128"/>
                <a:cs typeface="メイリオ" pitchFamily="50" charset="-128"/>
              </a:rPr>
              <a:t>年度</a:t>
            </a:r>
            <a:r>
              <a:rPr kumimoji="0" lang="en-US" altLang="ja-JP" sz="3200" b="1" kern="0" dirty="0">
                <a:solidFill>
                  <a:prstClr val="black"/>
                </a:solidFill>
                <a:latin typeface="メイリオ" pitchFamily="50" charset="-128"/>
                <a:ea typeface="メイリオ" pitchFamily="50" charset="-128"/>
                <a:cs typeface="メイリオ" pitchFamily="50" charset="-128"/>
              </a:rPr>
              <a:t>1</a:t>
            </a:r>
            <a:r>
              <a:rPr kumimoji="0" lang="ja-JP" altLang="en-US" sz="3200" b="1" kern="0" dirty="0">
                <a:solidFill>
                  <a:prstClr val="black"/>
                </a:solidFill>
                <a:latin typeface="メイリオ" pitchFamily="50" charset="-128"/>
                <a:ea typeface="メイリオ" pitchFamily="50" charset="-128"/>
                <a:cs typeface="メイリオ" pitchFamily="50" charset="-128"/>
              </a:rPr>
              <a:t>次・</a:t>
            </a:r>
            <a:r>
              <a:rPr kumimoji="0" lang="en-US" altLang="ja-JP" sz="3200" b="1" kern="0" dirty="0">
                <a:solidFill>
                  <a:prstClr val="black"/>
                </a:solidFill>
                <a:latin typeface="メイリオ" pitchFamily="50" charset="-128"/>
                <a:ea typeface="メイリオ" pitchFamily="50" charset="-128"/>
                <a:cs typeface="メイリオ" pitchFamily="50" charset="-128"/>
              </a:rPr>
              <a:t>2</a:t>
            </a:r>
            <a:r>
              <a:rPr kumimoji="0" lang="ja-JP" altLang="en-US" sz="3200" b="1" kern="0" dirty="0">
                <a:solidFill>
                  <a:prstClr val="black"/>
                </a:solidFill>
                <a:latin typeface="メイリオ" pitchFamily="50" charset="-128"/>
                <a:ea typeface="メイリオ" pitchFamily="50" charset="-128"/>
                <a:cs typeface="メイリオ" pitchFamily="50" charset="-128"/>
              </a:rPr>
              <a:t>次公募）</a:t>
            </a:r>
          </a:p>
        </p:txBody>
      </p:sp>
      <p:sp>
        <p:nvSpPr>
          <p:cNvPr id="7"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6600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88937" y="848906"/>
            <a:ext cx="9144000" cy="707886"/>
          </a:xfrm>
          <a:prstGeom prst="rect">
            <a:avLst/>
          </a:prstGeom>
        </p:spPr>
        <p:txBody>
          <a:bodyPr wrap="square">
            <a:spAutoFit/>
          </a:bodyPr>
          <a:lstStyle/>
          <a:p>
            <a:pPr algn="just">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以下の取組を通じて、国民一人ひとりが無理なく環境に配慮した行動を選択するよう日本版の行動変容モデルを構築し、</a:t>
            </a:r>
            <a:r>
              <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排出の抜本的な削減に貢献</a:t>
            </a:r>
            <a:endParaRPr kumimoji="0" lang="en-US" altLang="ja-JP"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88937" y="1907864"/>
            <a:ext cx="9144000" cy="4585871"/>
          </a:xfrm>
          <a:prstGeom prst="rect">
            <a:avLst/>
          </a:prstGeom>
        </p:spPr>
        <p:txBody>
          <a:bodyPr wrap="square">
            <a:spAutoFit/>
          </a:bodyPr>
          <a:lstStyle/>
          <a:p>
            <a:pPr marL="422031" indent="-422031">
              <a:buFontTx/>
              <a:buAutoNum type="arabicParenR"/>
              <a:defRPr/>
            </a:pP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地域の自治体・企業等との連携による新たな環境ビジネスモデルの構築</a:t>
            </a:r>
            <a:endPar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ナッジによる取組を我が国に、そして</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地域に根付かせる</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ため、地域の各種ステークホルダーを巻き込み、</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全ての主体が</a:t>
            </a:r>
            <a:r>
              <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Win-Win</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となるビジネスモデル</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を新規に創出</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buFont typeface="Arial" panose="020B0604020202020204" pitchFamily="34" charset="0"/>
              <a:buChar char="•"/>
              <a:defRPr/>
            </a:pPr>
            <a:endParaRPr kumimoji="0" lang="en-US" altLang="ja-JP"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422031" indent="-422031">
              <a:buFont typeface="Wingdings" panose="05000000000000000000" pitchFamily="2" charset="2"/>
              <a:buAutoNum type="arabicParenR" startAt="2"/>
              <a:defRPr/>
            </a:pP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関連機関との連携による成果の多面的な活用</a:t>
            </a:r>
            <a:endPar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例えば、エネルギー供給事業者と消費者との間のコミュニケーションのあり方の検討に資するよう、</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関係省庁や関係団体に進捗や成果を共有し、連携</a:t>
            </a:r>
            <a:endPar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buFont typeface="Arial" panose="020B0604020202020204" pitchFamily="34" charset="0"/>
              <a:buChar char="•"/>
              <a:defRPr/>
            </a:pPr>
            <a:endParaRPr kumimoji="0" lang="en-US" altLang="ja-JP"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422031" indent="-422031">
              <a:buFont typeface="Wingdings" panose="05000000000000000000" pitchFamily="2" charset="2"/>
              <a:buAutoNum type="arabicParenR" startAt="3"/>
              <a:defRPr/>
            </a:pPr>
            <a:r>
              <a:rPr kumimoji="0" lang="ja-JP" altLang="en-US"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対象者に意思決定の自由度をもたせた新たな政策手法の確立</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lnSpc>
                <a:spcPts val="2600"/>
              </a:lnSpc>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規制や財政的手法といった</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伝統的な政策手法を補完する新たな政策手法</a:t>
            </a:r>
            <a:endPar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lnSpc>
                <a:spcPts val="2600"/>
              </a:lnSpc>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本事業は数十万から百数十万世帯が参加する世界最大規模のフィールド実証。</a:t>
            </a:r>
            <a:b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科学・エビデンスに基づく政策立案を実現</a:t>
            </a:r>
            <a:endParaRPr kumimoji="0" lang="en-US" altLang="ja-JP"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16523" indent="-316523">
              <a:lnSpc>
                <a:spcPts val="2600"/>
              </a:lnSpc>
              <a:buFont typeface="Arial" panose="020B0604020202020204" pitchFamily="34" charset="0"/>
              <a:buChar cha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ナッジを含む行動科学は多くの分野で政策的に活用されており、環境・エネルギー分野でも</a:t>
            </a:r>
            <a:r>
              <a:rPr kumimoji="0" lang="ja-JP" altLang="en-US"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コスト効率的に低炭素型の行動変容・ライフスタイルの選択を促進</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し得る政策手法として有望</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25231" y="10722"/>
            <a:ext cx="9308295" cy="646331"/>
          </a:xfrm>
          <a:prstGeom prst="rect">
            <a:avLst/>
          </a:prstGeom>
        </p:spPr>
        <p:txBody>
          <a:bodyPr wrap="square">
            <a:normAutofit/>
          </a:bodyPr>
          <a:lstStyle/>
          <a:p>
            <a:pPr algn="ctr">
              <a:defRPr/>
            </a:pPr>
            <a:r>
              <a:rPr kumimoji="0" lang="ja-JP" altLang="en-US" sz="3600" b="1" kern="0" dirty="0">
                <a:solidFill>
                  <a:prstClr val="black"/>
                </a:solidFill>
                <a:latin typeface="メイリオ" pitchFamily="50" charset="-128"/>
                <a:ea typeface="メイリオ" pitchFamily="50" charset="-128"/>
                <a:cs typeface="メイリオ" pitchFamily="50" charset="-128"/>
              </a:rPr>
              <a:t>環境省ナッジ事業の出口戦略の検討</a:t>
            </a:r>
            <a:endParaRPr kumimoji="0" lang="en-US" altLang="ja-JP" sz="3600" b="1" kern="0" dirty="0">
              <a:solidFill>
                <a:prstClr val="black"/>
              </a:solidFill>
              <a:latin typeface="メイリオ" pitchFamily="50" charset="-128"/>
              <a:ea typeface="メイリオ" pitchFamily="50" charset="-128"/>
              <a:cs typeface="メイリオ" pitchFamily="50" charset="-128"/>
            </a:endParaRPr>
          </a:p>
        </p:txBody>
      </p:sp>
      <p:sp>
        <p:nvSpPr>
          <p:cNvPr id="6"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41446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1494" y="4579223"/>
            <a:ext cx="15621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descr="http://3.bp.blogspot.com/-wfVknO0EX8Q/VlnK0T80D8I/AAAAAAAAAfs/I6zffPKKKGQ/s1600/MC900431646.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818045" y="4053230"/>
            <a:ext cx="1302281" cy="1302281"/>
          </a:xfrm>
          <a:prstGeom prst="rect">
            <a:avLst/>
          </a:prstGeom>
          <a:noFill/>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Lst>
        </p:spPr>
      </p:pic>
      <p:sp>
        <p:nvSpPr>
          <p:cNvPr id="5" name="角丸四角形 23"/>
          <p:cNvSpPr/>
          <p:nvPr/>
        </p:nvSpPr>
        <p:spPr>
          <a:xfrm>
            <a:off x="545174" y="5142938"/>
            <a:ext cx="2039659" cy="379931"/>
          </a:xfrm>
          <a:prstGeom prst="roundRect">
            <a:avLst/>
          </a:prstGeom>
          <a:solidFill>
            <a:srgbClr val="4472C4">
              <a:lumMod val="20000"/>
              <a:lumOff val="80000"/>
            </a:srgbClr>
          </a:solidFill>
          <a:ln w="9525" cap="flat" cmpd="sng" algn="ctr">
            <a:solidFill>
              <a:sysClr val="windowText" lastClr="000000"/>
            </a:solidFill>
            <a:prstDash val="solid"/>
            <a:miter lim="800000"/>
          </a:ln>
          <a:effectLst/>
        </p:spPr>
        <p:txBody>
          <a:bodyPr rtlCol="0" anchor="ctr"/>
          <a:lstStyle/>
          <a:p>
            <a:pPr algn="ct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採択事業者</a:t>
            </a:r>
          </a:p>
        </p:txBody>
      </p:sp>
      <p:sp>
        <p:nvSpPr>
          <p:cNvPr id="6" name="正方形/長方形 5"/>
          <p:cNvSpPr/>
          <p:nvPr/>
        </p:nvSpPr>
        <p:spPr>
          <a:xfrm>
            <a:off x="4179652" y="4795240"/>
            <a:ext cx="518091" cy="369332"/>
          </a:xfrm>
          <a:prstGeom prst="rect">
            <a:avLst/>
          </a:prstGeom>
        </p:spPr>
        <p:txBody>
          <a:bodyPr wrap="none">
            <a:spAutoFit/>
          </a:bodyPr>
          <a:lstStyle/>
          <a:p>
            <a:pPr>
              <a:defRPr/>
            </a:pPr>
            <a:r>
              <a:rPr kumimoji="0" lang="en-US" altLang="ja-JP" b="1" kern="0" dirty="0">
                <a:solidFill>
                  <a:srgbClr val="70AD47">
                    <a:lumMod val="75000"/>
                  </a:srgbClr>
                </a:solidFill>
                <a:latin typeface="メイリオ" pitchFamily="50" charset="-128"/>
                <a:ea typeface="メイリオ" pitchFamily="50" charset="-128"/>
                <a:cs typeface="メイリオ" pitchFamily="50" charset="-128"/>
              </a:rPr>
              <a:t>Do</a:t>
            </a:r>
            <a:endParaRPr kumimoji="0" lang="ja-JP" altLang="en-US" b="1" kern="0" dirty="0">
              <a:solidFill>
                <a:srgbClr val="70AD47">
                  <a:lumMod val="75000"/>
                </a:srgbClr>
              </a:solidFill>
              <a:latin typeface="メイリオ" pitchFamily="50" charset="-128"/>
              <a:ea typeface="メイリオ" pitchFamily="50" charset="-128"/>
              <a:cs typeface="メイリオ" pitchFamily="50" charset="-128"/>
            </a:endParaRPr>
          </a:p>
        </p:txBody>
      </p:sp>
      <p:sp>
        <p:nvSpPr>
          <p:cNvPr id="7" name="正方形/長方形 6"/>
          <p:cNvSpPr/>
          <p:nvPr/>
        </p:nvSpPr>
        <p:spPr>
          <a:xfrm>
            <a:off x="4076003" y="5650044"/>
            <a:ext cx="914033" cy="369332"/>
          </a:xfrm>
          <a:prstGeom prst="rect">
            <a:avLst/>
          </a:prstGeom>
        </p:spPr>
        <p:txBody>
          <a:bodyPr wrap="none">
            <a:spAutoFit/>
          </a:bodyPr>
          <a:lstStyle/>
          <a:p>
            <a:pPr>
              <a:defRPr/>
            </a:pPr>
            <a:r>
              <a:rPr kumimoji="0" lang="en-US" altLang="ja-JP" b="1" kern="0" dirty="0">
                <a:solidFill>
                  <a:srgbClr val="4472C4"/>
                </a:solidFill>
                <a:latin typeface="メイリオ" pitchFamily="50" charset="-128"/>
                <a:ea typeface="メイリオ" pitchFamily="50" charset="-128"/>
                <a:cs typeface="メイリオ" pitchFamily="50" charset="-128"/>
              </a:rPr>
              <a:t>Check</a:t>
            </a:r>
            <a:endParaRPr kumimoji="0" lang="ja-JP" altLang="en-US" b="1" kern="0" dirty="0">
              <a:solidFill>
                <a:srgbClr val="4472C4"/>
              </a:solidFill>
              <a:latin typeface="メイリオ" pitchFamily="50" charset="-128"/>
              <a:ea typeface="メイリオ" pitchFamily="50" charset="-128"/>
              <a:cs typeface="メイリオ" pitchFamily="50" charset="-128"/>
            </a:endParaRPr>
          </a:p>
        </p:txBody>
      </p:sp>
      <p:sp>
        <p:nvSpPr>
          <p:cNvPr id="8" name="正方形/長方形 7"/>
          <p:cNvSpPr/>
          <p:nvPr/>
        </p:nvSpPr>
        <p:spPr>
          <a:xfrm>
            <a:off x="2770936" y="5721613"/>
            <a:ext cx="580608" cy="369332"/>
          </a:xfrm>
          <a:prstGeom prst="rect">
            <a:avLst/>
          </a:prstGeom>
        </p:spPr>
        <p:txBody>
          <a:bodyPr wrap="none">
            <a:spAutoFit/>
          </a:bodyPr>
          <a:lstStyle/>
          <a:p>
            <a:pPr>
              <a:defRPr/>
            </a:pPr>
            <a:r>
              <a:rPr kumimoji="0" lang="en-US" altLang="ja-JP" b="1" kern="0" dirty="0">
                <a:solidFill>
                  <a:srgbClr val="FFC000"/>
                </a:solidFill>
                <a:latin typeface="メイリオ" pitchFamily="50" charset="-128"/>
                <a:ea typeface="メイリオ" pitchFamily="50" charset="-128"/>
                <a:cs typeface="メイリオ" pitchFamily="50" charset="-128"/>
              </a:rPr>
              <a:t>Act</a:t>
            </a:r>
            <a:endParaRPr kumimoji="0" lang="ja-JP" altLang="en-US" b="1" kern="0" dirty="0">
              <a:solidFill>
                <a:srgbClr val="FFC000"/>
              </a:solidFill>
              <a:latin typeface="メイリオ" pitchFamily="50" charset="-128"/>
              <a:ea typeface="メイリオ" pitchFamily="50" charset="-128"/>
              <a:cs typeface="メイリオ" pitchFamily="50" charset="-128"/>
            </a:endParaRPr>
          </a:p>
        </p:txBody>
      </p:sp>
      <p:sp>
        <p:nvSpPr>
          <p:cNvPr id="9" name="正方形/長方形 8"/>
          <p:cNvSpPr/>
          <p:nvPr/>
        </p:nvSpPr>
        <p:spPr>
          <a:xfrm>
            <a:off x="2734059" y="4497916"/>
            <a:ext cx="716863" cy="369332"/>
          </a:xfrm>
          <a:prstGeom prst="rect">
            <a:avLst/>
          </a:prstGeom>
        </p:spPr>
        <p:txBody>
          <a:bodyPr wrap="none">
            <a:spAutoFit/>
          </a:bodyPr>
          <a:lstStyle/>
          <a:p>
            <a:pPr>
              <a:defRPr/>
            </a:pPr>
            <a:r>
              <a:rPr kumimoji="0" lang="en-US" altLang="ja-JP" b="1" kern="0" dirty="0">
                <a:solidFill>
                  <a:srgbClr val="002060"/>
                </a:solidFill>
                <a:latin typeface="メイリオ" pitchFamily="50" charset="-128"/>
                <a:ea typeface="メイリオ" pitchFamily="50" charset="-128"/>
                <a:cs typeface="メイリオ" pitchFamily="50" charset="-128"/>
              </a:rPr>
              <a:t>Plan</a:t>
            </a:r>
            <a:endParaRPr kumimoji="0" lang="ja-JP" altLang="en-US" b="1" kern="0" dirty="0">
              <a:solidFill>
                <a:srgbClr val="002060"/>
              </a:solidFill>
              <a:latin typeface="メイリオ" pitchFamily="50" charset="-128"/>
              <a:ea typeface="メイリオ" pitchFamily="50" charset="-128"/>
              <a:cs typeface="メイリオ" pitchFamily="50" charset="-128"/>
            </a:endParaRPr>
          </a:p>
        </p:txBody>
      </p:sp>
      <p:sp>
        <p:nvSpPr>
          <p:cNvPr id="10" name="正方形/長方形 9"/>
          <p:cNvSpPr/>
          <p:nvPr/>
        </p:nvSpPr>
        <p:spPr>
          <a:xfrm>
            <a:off x="4323667" y="5085013"/>
            <a:ext cx="1685077" cy="369332"/>
          </a:xfrm>
          <a:prstGeom prst="rect">
            <a:avLst/>
          </a:prstGeom>
        </p:spPr>
        <p:txBody>
          <a:bodyPr wrap="none">
            <a:spAutoFit/>
          </a:bodyPr>
          <a:lstStyle/>
          <a:p>
            <a:pP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・ﾌﾟﾛｸﾞﾗﾑ実施</a:t>
            </a:r>
          </a:p>
        </p:txBody>
      </p:sp>
      <p:sp>
        <p:nvSpPr>
          <p:cNvPr id="11" name="正方形/長方形 10"/>
          <p:cNvSpPr/>
          <p:nvPr/>
        </p:nvSpPr>
        <p:spPr>
          <a:xfrm>
            <a:off x="4072396" y="5949109"/>
            <a:ext cx="2146742" cy="369332"/>
          </a:xfrm>
          <a:prstGeom prst="rect">
            <a:avLst/>
          </a:prstGeom>
        </p:spPr>
        <p:txBody>
          <a:bodyPr wrap="none">
            <a:spAutoFit/>
          </a:bodyPr>
          <a:lstStyle/>
          <a:p>
            <a:pP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・ﾌﾟﾛｸﾞﾗﾑ結果分析</a:t>
            </a:r>
          </a:p>
        </p:txBody>
      </p:sp>
      <p:sp>
        <p:nvSpPr>
          <p:cNvPr id="12" name="正方形/長方形 11"/>
          <p:cNvSpPr/>
          <p:nvPr/>
        </p:nvSpPr>
        <p:spPr>
          <a:xfrm>
            <a:off x="1586911" y="6044711"/>
            <a:ext cx="2146742" cy="646331"/>
          </a:xfrm>
          <a:prstGeom prst="rect">
            <a:avLst/>
          </a:prstGeom>
        </p:spPr>
        <p:txBody>
          <a:bodyPr wrap="none">
            <a:spAutoFit/>
          </a:bodyPr>
          <a:lstStyle/>
          <a:p>
            <a:pPr>
              <a:defRPr/>
            </a:pPr>
            <a:r>
              <a:rPr kumimoji="0" lang="ja-JP" altLang="en-US" kern="0" dirty="0">
                <a:solidFill>
                  <a:prstClr val="black"/>
                </a:solidFill>
                <a:latin typeface="メイリオ" pitchFamily="50" charset="-128"/>
                <a:ea typeface="メイリオ" pitchFamily="50" charset="-128"/>
                <a:cs typeface="メイリオ" pitchFamily="50" charset="-128"/>
              </a:rPr>
              <a:t>・改善案を省エネ</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　ﾌﾟﾗｯﾄﾌｫｰﾑに反映</a:t>
            </a:r>
          </a:p>
        </p:txBody>
      </p:sp>
      <p:sp>
        <p:nvSpPr>
          <p:cNvPr id="13" name="正方形/長方形 12"/>
          <p:cNvSpPr/>
          <p:nvPr/>
        </p:nvSpPr>
        <p:spPr>
          <a:xfrm>
            <a:off x="2615485" y="3927211"/>
            <a:ext cx="1685077" cy="646331"/>
          </a:xfrm>
          <a:prstGeom prst="rect">
            <a:avLst/>
          </a:prstGeom>
        </p:spPr>
        <p:txBody>
          <a:bodyPr wrap="none">
            <a:spAutoFit/>
          </a:bodyPr>
          <a:lstStyle/>
          <a:p>
            <a:pPr>
              <a:defRPr/>
            </a:pPr>
            <a:r>
              <a:rPr kumimoji="0" lang="ja-JP" altLang="en-US" kern="0" dirty="0">
                <a:solidFill>
                  <a:prstClr val="black"/>
                </a:solidFill>
                <a:latin typeface="メイリオ" pitchFamily="50" charset="-128"/>
                <a:ea typeface="メイリオ" pitchFamily="50" charset="-128"/>
                <a:cs typeface="メイリオ" pitchFamily="50" charset="-128"/>
              </a:rPr>
              <a:t>・仮説構築</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・ﾌﾟﾛｸﾞﾗﾑ計画</a:t>
            </a:r>
          </a:p>
        </p:txBody>
      </p:sp>
      <p:sp>
        <p:nvSpPr>
          <p:cNvPr id="14" name="角丸四角形 46"/>
          <p:cNvSpPr/>
          <p:nvPr/>
        </p:nvSpPr>
        <p:spPr>
          <a:xfrm>
            <a:off x="3163018" y="5083279"/>
            <a:ext cx="859063" cy="428269"/>
          </a:xfrm>
          <a:prstGeom prst="roundRect">
            <a:avLst/>
          </a:prstGeom>
          <a:solidFill>
            <a:srgbClr val="FFC000"/>
          </a:solidFill>
          <a:ln w="9525" cap="flat" cmpd="sng" algn="ctr">
            <a:solidFill>
              <a:srgbClr val="FF0000"/>
            </a:solidFill>
            <a:prstDash val="solid"/>
            <a:miter lim="800000"/>
          </a:ln>
          <a:effectLst/>
        </p:spPr>
        <p:txBody>
          <a:bodyPr rtlCol="0" anchor="ctr"/>
          <a:lstStyle/>
          <a:p>
            <a:pPr algn="ctr">
              <a:defRP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最適化</a:t>
            </a:r>
          </a:p>
        </p:txBody>
      </p:sp>
      <p:grpSp>
        <p:nvGrpSpPr>
          <p:cNvPr id="15" name="グループ化 14"/>
          <p:cNvGrpSpPr/>
          <p:nvPr/>
        </p:nvGrpSpPr>
        <p:grpSpPr>
          <a:xfrm flipH="1">
            <a:off x="884130" y="836718"/>
            <a:ext cx="321779" cy="511707"/>
            <a:chOff x="5796136" y="764704"/>
            <a:chExt cx="846094" cy="1345499"/>
          </a:xfrm>
        </p:grpSpPr>
        <p:sp>
          <p:nvSpPr>
            <p:cNvPr id="16"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8" name="グループ化 17"/>
          <p:cNvGrpSpPr/>
          <p:nvPr/>
        </p:nvGrpSpPr>
        <p:grpSpPr>
          <a:xfrm flipH="1">
            <a:off x="1258684" y="836718"/>
            <a:ext cx="321779" cy="511707"/>
            <a:chOff x="5092802" y="3156458"/>
            <a:chExt cx="846094" cy="1345499"/>
          </a:xfrm>
          <a:solidFill>
            <a:srgbClr val="70AD47"/>
          </a:solidFill>
        </p:grpSpPr>
        <p:sp>
          <p:nvSpPr>
            <p:cNvPr id="19" name="フローチャート : 抜出し 7"/>
            <p:cNvSpPr/>
            <p:nvPr/>
          </p:nvSpPr>
          <p:spPr>
            <a:xfrm>
              <a:off x="5092802" y="3429000"/>
              <a:ext cx="846094" cy="1072957"/>
            </a:xfrm>
            <a:prstGeom prst="flowChartExtract">
              <a:avLst/>
            </a:prstGeom>
            <a:grpFill/>
            <a:ln w="12700" cap="flat" cmpd="sng" algn="ctr">
              <a:solidFill>
                <a:srgbClr val="C00000"/>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円/楕円 8"/>
            <p:cNvSpPr/>
            <p:nvPr/>
          </p:nvSpPr>
          <p:spPr>
            <a:xfrm>
              <a:off x="5163554" y="3156458"/>
              <a:ext cx="704590" cy="704590"/>
            </a:xfrm>
            <a:prstGeom prst="ellipse">
              <a:avLst/>
            </a:prstGeom>
            <a:grpFill/>
            <a:ln w="12700" cap="flat" cmpd="sng" algn="ctr">
              <a:solidFill>
                <a:srgbClr val="C00000"/>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1" name="グループ化 20"/>
          <p:cNvGrpSpPr/>
          <p:nvPr/>
        </p:nvGrpSpPr>
        <p:grpSpPr>
          <a:xfrm flipH="1">
            <a:off x="1618724" y="836718"/>
            <a:ext cx="321779" cy="511707"/>
            <a:chOff x="5796136" y="764704"/>
            <a:chExt cx="846094" cy="1345499"/>
          </a:xfrm>
        </p:grpSpPr>
        <p:sp>
          <p:nvSpPr>
            <p:cNvPr id="22"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4" name="グループ化 23"/>
          <p:cNvGrpSpPr/>
          <p:nvPr/>
        </p:nvGrpSpPr>
        <p:grpSpPr>
          <a:xfrm flipH="1">
            <a:off x="1967410" y="836718"/>
            <a:ext cx="321779" cy="511707"/>
            <a:chOff x="5796136" y="764704"/>
            <a:chExt cx="846094" cy="1345499"/>
          </a:xfrm>
        </p:grpSpPr>
        <p:sp>
          <p:nvSpPr>
            <p:cNvPr id="25"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角丸四角形 75"/>
          <p:cNvSpPr/>
          <p:nvPr/>
        </p:nvSpPr>
        <p:spPr>
          <a:xfrm>
            <a:off x="884130" y="1461003"/>
            <a:ext cx="1360643" cy="319471"/>
          </a:xfrm>
          <a:prstGeom prst="roundRect">
            <a:avLst/>
          </a:prstGeom>
          <a:solidFill>
            <a:srgbClr val="E7E6E6"/>
          </a:solidFill>
          <a:ln w="9525" cap="flat" cmpd="sng" algn="ctr">
            <a:solidFill>
              <a:sysClr val="windowText" lastClr="000000"/>
            </a:solidFill>
            <a:prstDash val="solid"/>
            <a:miter lim="800000"/>
          </a:ln>
          <a:effectLst/>
        </p:spPr>
        <p:txBody>
          <a:bodyPr rtlCol="0" anchor="ctr"/>
          <a:lstStyle/>
          <a:p>
            <a:pPr algn="ct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提案事業者</a:t>
            </a:r>
          </a:p>
        </p:txBody>
      </p:sp>
      <p:sp>
        <p:nvSpPr>
          <p:cNvPr id="28" name="正方形/長方形 2"/>
          <p:cNvSpPr>
            <a:spLocks noChangeAspect="1"/>
          </p:cNvSpPr>
          <p:nvPr/>
        </p:nvSpPr>
        <p:spPr bwMode="gray">
          <a:xfrm>
            <a:off x="2403524" y="1411462"/>
            <a:ext cx="406096" cy="558875"/>
          </a:xfrm>
          <a:custGeom>
            <a:avLst/>
            <a:gdLst/>
            <a:ahLst/>
            <a:cxnLst/>
            <a:rect l="l" t="t" r="r" b="b"/>
            <a:pathLst>
              <a:path w="653414" h="900972">
                <a:moveTo>
                  <a:pt x="534127" y="734793"/>
                </a:moveTo>
                <a:lnTo>
                  <a:pt x="653414" y="734793"/>
                </a:lnTo>
                <a:lnTo>
                  <a:pt x="487235" y="900972"/>
                </a:lnTo>
                <a:lnTo>
                  <a:pt x="487235" y="781685"/>
                </a:lnTo>
                <a:cubicBezTo>
                  <a:pt x="487235" y="755787"/>
                  <a:pt x="508229" y="734793"/>
                  <a:pt x="534127" y="734793"/>
                </a:cubicBezTo>
                <a:close/>
                <a:moveTo>
                  <a:pt x="0" y="0"/>
                </a:moveTo>
                <a:lnTo>
                  <a:pt x="645318" y="0"/>
                </a:lnTo>
                <a:lnTo>
                  <a:pt x="645318" y="699074"/>
                </a:lnTo>
                <a:lnTo>
                  <a:pt x="534126" y="699074"/>
                </a:lnTo>
                <a:cubicBezTo>
                  <a:pt x="489817" y="699074"/>
                  <a:pt x="453897" y="734994"/>
                  <a:pt x="453897" y="779303"/>
                </a:cubicBezTo>
                <a:lnTo>
                  <a:pt x="453897" y="889200"/>
                </a:lnTo>
                <a:lnTo>
                  <a:pt x="0" y="889200"/>
                </a:lnTo>
                <a:close/>
              </a:path>
            </a:pathLst>
          </a:custGeom>
          <a:solidFill>
            <a:srgbClr val="4472C4"/>
          </a:solidFill>
          <a:ln w="3175" cap="flat" cmpd="sng" algn="ctr">
            <a:noFill/>
            <a:prstDash val="solid"/>
            <a:miter lim="800000"/>
          </a:ln>
          <a:effectLst/>
        </p:spPr>
        <p:txBody>
          <a:bodyPr lIns="72000" tIns="72000" rIns="72000" bIns="72000" anchor="ctr" anchorCtr="1"/>
          <a:lstStyle/>
          <a:p>
            <a:pPr algn="ctr">
              <a:defRPr/>
            </a:pPr>
            <a:endPar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下矢印 21"/>
          <p:cNvSpPr/>
          <p:nvPr/>
        </p:nvSpPr>
        <p:spPr>
          <a:xfrm>
            <a:off x="1271639" y="1936379"/>
            <a:ext cx="576000" cy="1944000"/>
          </a:xfrm>
          <a:prstGeom prst="downArrow">
            <a:avLst/>
          </a:prstGeom>
          <a:solidFill>
            <a:srgbClr val="4472C4">
              <a:lumMod val="20000"/>
              <a:lumOff val="80000"/>
            </a:srgbClr>
          </a:solidFill>
          <a:ln w="12700" cap="flat" cmpd="sng" algn="ctr">
            <a:solidFill>
              <a:srgbClr val="4472C4">
                <a:lumMod val="75000"/>
              </a:srgbClr>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554340" y="2240079"/>
            <a:ext cx="2119359" cy="1063015"/>
          </a:xfrm>
          <a:prstGeom prst="rect">
            <a:avLst/>
          </a:prstGeom>
          <a:solidFill>
            <a:srgbClr val="4472C4">
              <a:lumMod val="20000"/>
              <a:lumOff val="80000"/>
            </a:srgbClr>
          </a:solidFill>
          <a:ln w="12700" cap="flat" cmpd="sng" algn="ctr">
            <a:solidFill>
              <a:srgbClr val="4472C4">
                <a:lumMod val="75000"/>
              </a:srgbClr>
            </a:solidFill>
            <a:prstDash val="solid"/>
            <a:miter lim="800000"/>
          </a:ln>
          <a:effectLst/>
        </p:spPr>
        <p:txBody>
          <a:bodyPr rtlCol="0" anchor="ctr"/>
          <a:lstStyle/>
          <a:p>
            <a:pPr>
              <a:defRPr/>
            </a:pPr>
            <a:r>
              <a:rPr kumimoji="0" lang="ja-JP" altLang="en-US" kern="0" dirty="0">
                <a:solidFill>
                  <a:prstClr val="black"/>
                </a:solidFill>
                <a:latin typeface="メイリオ" pitchFamily="50" charset="-128"/>
                <a:ea typeface="メイリオ" pitchFamily="50" charset="-128"/>
                <a:cs typeface="メイリオ" pitchFamily="50" charset="-128"/>
              </a:rPr>
              <a:t>環境省外部有識者</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・書面審査</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・ﾋｱﾘﾝｸﾞ審査</a:t>
            </a:r>
          </a:p>
        </p:txBody>
      </p:sp>
      <p:sp>
        <p:nvSpPr>
          <p:cNvPr id="31" name="角丸四角形吹き出し 4"/>
          <p:cNvSpPr/>
          <p:nvPr/>
        </p:nvSpPr>
        <p:spPr>
          <a:xfrm>
            <a:off x="2928236" y="2913661"/>
            <a:ext cx="2922213" cy="797243"/>
          </a:xfrm>
          <a:prstGeom prst="wedgeRoundRectCallout">
            <a:avLst>
              <a:gd name="adj1" fmla="val -25004"/>
              <a:gd name="adj2" fmla="val 68295"/>
              <a:gd name="adj3" fmla="val 16667"/>
            </a:avLst>
          </a:prstGeom>
          <a:solidFill>
            <a:srgbClr val="70AD47">
              <a:lumMod val="20000"/>
              <a:lumOff val="80000"/>
            </a:srgbClr>
          </a:solidFill>
          <a:ln w="12700" cap="flat" cmpd="sng" algn="ctr">
            <a:solidFill>
              <a:srgbClr val="70AD47">
                <a:lumMod val="75000"/>
              </a:srgbClr>
            </a:solidFill>
            <a:prstDash val="solid"/>
            <a:miter lim="800000"/>
          </a:ln>
          <a:effectLst/>
        </p:spPr>
        <p:txBody>
          <a:bodyPr rtlCol="0" anchor="ctr"/>
          <a:lstStyle/>
          <a:p>
            <a:pPr algn="ctr">
              <a:defRPr/>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外部有識者や内部検討会等による進捗管理</a:t>
            </a:r>
          </a:p>
        </p:txBody>
      </p:sp>
      <p:sp>
        <p:nvSpPr>
          <p:cNvPr id="32" name="ストライプ矢印 45"/>
          <p:cNvSpPr/>
          <p:nvPr/>
        </p:nvSpPr>
        <p:spPr>
          <a:xfrm>
            <a:off x="6493912" y="5700671"/>
            <a:ext cx="596511" cy="367192"/>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ストライプ矢印 47"/>
          <p:cNvSpPr/>
          <p:nvPr/>
        </p:nvSpPr>
        <p:spPr>
          <a:xfrm>
            <a:off x="7133586" y="5687237"/>
            <a:ext cx="596511" cy="367192"/>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ストライプ矢印 48"/>
          <p:cNvSpPr/>
          <p:nvPr/>
        </p:nvSpPr>
        <p:spPr>
          <a:xfrm>
            <a:off x="7784463" y="5696291"/>
            <a:ext cx="596511" cy="367192"/>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6564707" y="4162338"/>
            <a:ext cx="1899564" cy="1063015"/>
          </a:xfrm>
          <a:prstGeom prst="rect">
            <a:avLst/>
          </a:prstGeom>
          <a:solidFill>
            <a:srgbClr val="ED7D31">
              <a:lumMod val="40000"/>
              <a:lumOff val="60000"/>
            </a:srgbClr>
          </a:solidFill>
          <a:ln w="12700" cap="flat" cmpd="sng" algn="ctr">
            <a:solidFill>
              <a:srgbClr val="ED7D31">
                <a:lumMod val="75000"/>
              </a:srgbClr>
            </a:solidFill>
            <a:prstDash val="solid"/>
            <a:miter lim="800000"/>
          </a:ln>
          <a:effectLst/>
        </p:spPr>
        <p:txBody>
          <a:bodyPr rtlCol="0" anchor="ctr"/>
          <a:lstStyle/>
          <a:p>
            <a:pPr algn="ctr">
              <a:defRPr/>
            </a:pPr>
            <a:r>
              <a:rPr kumimoji="0" lang="ja-JP" altLang="en-US" sz="1600" kern="0" dirty="0">
                <a:solidFill>
                  <a:prstClr val="black"/>
                </a:solidFill>
                <a:latin typeface="メイリオ" pitchFamily="50" charset="-128"/>
                <a:ea typeface="メイリオ" pitchFamily="50" charset="-128"/>
                <a:cs typeface="メイリオ" pitchFamily="50" charset="-128"/>
              </a:rPr>
              <a:t>中間審査・</a:t>
            </a:r>
            <a:br>
              <a:rPr kumimoji="0" lang="en-US" altLang="ja-JP" sz="1600" kern="0" dirty="0">
                <a:solidFill>
                  <a:prstClr val="black"/>
                </a:solidFill>
                <a:latin typeface="メイリオ" pitchFamily="50" charset="-128"/>
                <a:ea typeface="メイリオ" pitchFamily="50" charset="-128"/>
                <a:cs typeface="メイリオ" pitchFamily="50" charset="-128"/>
              </a:rPr>
            </a:br>
            <a:r>
              <a:rPr kumimoji="0" lang="ja-JP" altLang="en-US" sz="1600" kern="0" dirty="0">
                <a:solidFill>
                  <a:prstClr val="black"/>
                </a:solidFill>
                <a:latin typeface="メイリオ" pitchFamily="50" charset="-128"/>
                <a:ea typeface="メイリオ" pitchFamily="50" charset="-128"/>
                <a:cs typeface="メイリオ" pitchFamily="50" charset="-128"/>
              </a:rPr>
              <a:t>次年度計画の審査</a:t>
            </a:r>
            <a:endParaRPr kumimoji="0" lang="en-US" altLang="ja-JP" sz="1600" kern="0" dirty="0">
              <a:solidFill>
                <a:prstClr val="black"/>
              </a:solidFill>
              <a:latin typeface="メイリオ" pitchFamily="50" charset="-128"/>
              <a:ea typeface="メイリオ" pitchFamily="50" charset="-128"/>
              <a:cs typeface="メイリオ" pitchFamily="50" charset="-128"/>
            </a:endParaRPr>
          </a:p>
        </p:txBody>
      </p:sp>
      <p:sp>
        <p:nvSpPr>
          <p:cNvPr id="36" name="左中かっこ 35"/>
          <p:cNvSpPr/>
          <p:nvPr/>
        </p:nvSpPr>
        <p:spPr>
          <a:xfrm rot="5400000">
            <a:off x="7260417" y="4438591"/>
            <a:ext cx="449841" cy="2108784"/>
          </a:xfrm>
          <a:prstGeom prst="leftBrace">
            <a:avLst>
              <a:gd name="adj1" fmla="val 51622"/>
              <a:gd name="adj2" fmla="val 51204"/>
            </a:avLst>
          </a:prstGeom>
          <a:noFill/>
          <a:ln w="28575" cap="flat" cmpd="sng" algn="ctr">
            <a:solidFill>
              <a:srgbClr val="ED7D31">
                <a:lumMod val="75000"/>
              </a:srgbClr>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2"/>
          <p:cNvSpPr>
            <a:spLocks noChangeAspect="1"/>
          </p:cNvSpPr>
          <p:nvPr/>
        </p:nvSpPr>
        <p:spPr bwMode="gray">
          <a:xfrm>
            <a:off x="8740012" y="5548446"/>
            <a:ext cx="581667" cy="800497"/>
          </a:xfrm>
          <a:custGeom>
            <a:avLst/>
            <a:gdLst/>
            <a:ahLst/>
            <a:cxnLst/>
            <a:rect l="l" t="t" r="r" b="b"/>
            <a:pathLst>
              <a:path w="653414" h="900972">
                <a:moveTo>
                  <a:pt x="534127" y="734793"/>
                </a:moveTo>
                <a:lnTo>
                  <a:pt x="653414" y="734793"/>
                </a:lnTo>
                <a:lnTo>
                  <a:pt x="487235" y="900972"/>
                </a:lnTo>
                <a:lnTo>
                  <a:pt x="487235" y="781685"/>
                </a:lnTo>
                <a:cubicBezTo>
                  <a:pt x="487235" y="755787"/>
                  <a:pt x="508229" y="734793"/>
                  <a:pt x="534127" y="734793"/>
                </a:cubicBezTo>
                <a:close/>
                <a:moveTo>
                  <a:pt x="0" y="0"/>
                </a:moveTo>
                <a:lnTo>
                  <a:pt x="645318" y="0"/>
                </a:lnTo>
                <a:lnTo>
                  <a:pt x="645318" y="699074"/>
                </a:lnTo>
                <a:lnTo>
                  <a:pt x="534126" y="699074"/>
                </a:lnTo>
                <a:cubicBezTo>
                  <a:pt x="489817" y="699074"/>
                  <a:pt x="453897" y="734994"/>
                  <a:pt x="453897" y="779303"/>
                </a:cubicBezTo>
                <a:lnTo>
                  <a:pt x="453897" y="889200"/>
                </a:lnTo>
                <a:lnTo>
                  <a:pt x="0" y="889200"/>
                </a:lnTo>
                <a:close/>
              </a:path>
            </a:pathLst>
          </a:custGeom>
          <a:solidFill>
            <a:srgbClr val="ED7D31"/>
          </a:solidFill>
          <a:ln>
            <a:noFill/>
          </a:ln>
          <a:effectLst/>
        </p:spPr>
        <p:txBody>
          <a:bodyPr lIns="72000" tIns="72000" rIns="72000" bIns="72000" anchor="ctr" anchorCtr="1"/>
          <a:lstStyle/>
          <a:p>
            <a:pPr algn="ctr">
              <a:defRPr/>
            </a:pPr>
            <a:endPar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ストライプ矢印 7"/>
          <p:cNvSpPr/>
          <p:nvPr/>
        </p:nvSpPr>
        <p:spPr>
          <a:xfrm rot="16200000">
            <a:off x="7679371" y="3911086"/>
            <a:ext cx="2709104" cy="430105"/>
          </a:xfrm>
          <a:prstGeom prst="stripedRightArrow">
            <a:avLst/>
          </a:prstGeom>
          <a:solidFill>
            <a:srgbClr val="ED7D31"/>
          </a:solidFill>
          <a:ln>
            <a:noFill/>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6453501" y="3210385"/>
            <a:ext cx="2924797" cy="605611"/>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algn="ctr">
              <a:defRPr/>
            </a:pPr>
            <a:r>
              <a:rPr kumimoji="0" lang="ja-JP" altLang="en-US" kern="0" dirty="0">
                <a:solidFill>
                  <a:prstClr val="white"/>
                </a:solidFill>
                <a:latin typeface="メイリオ" pitchFamily="50" charset="-128"/>
                <a:ea typeface="メイリオ" pitchFamily="50" charset="-128"/>
                <a:cs typeface="メイリオ" pitchFamily="50" charset="-128"/>
              </a:rPr>
              <a:t>環境省外部有識者</a:t>
            </a:r>
            <a:endParaRPr kumimoji="0" lang="en-US" altLang="ja-JP" kern="0" dirty="0">
              <a:solidFill>
                <a:prstClr val="white"/>
              </a:solidFill>
              <a:latin typeface="メイリオ" pitchFamily="50" charset="-128"/>
              <a:ea typeface="メイリオ" pitchFamily="50" charset="-128"/>
              <a:cs typeface="メイリオ" pitchFamily="50" charset="-128"/>
            </a:endParaRPr>
          </a:p>
          <a:p>
            <a:pPr algn="ctr">
              <a:defRPr/>
            </a:pPr>
            <a:r>
              <a:rPr kumimoji="0" lang="ja-JP" altLang="en-US" kern="0" dirty="0">
                <a:solidFill>
                  <a:prstClr val="white"/>
                </a:solidFill>
                <a:latin typeface="メイリオ" pitchFamily="50" charset="-128"/>
                <a:ea typeface="メイリオ" pitchFamily="50" charset="-128"/>
                <a:cs typeface="メイリオ" pitchFamily="50" charset="-128"/>
              </a:rPr>
              <a:t>・最終年度末の終了審査</a:t>
            </a:r>
            <a:endParaRPr kumimoji="0" lang="en-US" altLang="ja-JP" kern="0" dirty="0">
              <a:solidFill>
                <a:prstClr val="white"/>
              </a:solidFill>
              <a:latin typeface="メイリオ" pitchFamily="50" charset="-128"/>
              <a:ea typeface="メイリオ" pitchFamily="50" charset="-128"/>
              <a:cs typeface="メイリオ" pitchFamily="50" charset="-128"/>
            </a:endParaRPr>
          </a:p>
        </p:txBody>
      </p:sp>
      <p:sp>
        <p:nvSpPr>
          <p:cNvPr id="40" name="角丸四角形 54"/>
          <p:cNvSpPr/>
          <p:nvPr/>
        </p:nvSpPr>
        <p:spPr>
          <a:xfrm>
            <a:off x="7915893" y="2416234"/>
            <a:ext cx="1573612" cy="366713"/>
          </a:xfrm>
          <a:prstGeom prst="roundRect">
            <a:avLst/>
          </a:prstGeom>
          <a:solidFill>
            <a:srgbClr val="70AD47"/>
          </a:solidFill>
          <a:ln w="12700" cap="flat" cmpd="sng" algn="ctr">
            <a:noFill/>
            <a:prstDash val="solid"/>
            <a:miter lim="800000"/>
          </a:ln>
          <a:effectLst/>
        </p:spPr>
        <p:txBody>
          <a:bodyPr lIns="72000" tIns="72000" rIns="72000" bIns="72000" anchor="ctr"/>
          <a:lstStyle/>
          <a:p>
            <a:pPr algn="ct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エビデンス</a:t>
            </a:r>
          </a:p>
        </p:txBody>
      </p:sp>
      <p:sp>
        <p:nvSpPr>
          <p:cNvPr id="41" name="正方形/長方形 33"/>
          <p:cNvSpPr>
            <a:spLocks noChangeAspect="1"/>
          </p:cNvSpPr>
          <p:nvPr/>
        </p:nvSpPr>
        <p:spPr bwMode="gray">
          <a:xfrm>
            <a:off x="8539729" y="1675111"/>
            <a:ext cx="757237" cy="757239"/>
          </a:xfrm>
          <a:custGeom>
            <a:avLst/>
            <a:gdLst/>
            <a:ahLst/>
            <a:cxnLst/>
            <a:rect l="l" t="t" r="r" b="b"/>
            <a:pathLst>
              <a:path w="898587" h="899846">
                <a:moveTo>
                  <a:pt x="139045" y="479539"/>
                </a:moveTo>
                <a:lnTo>
                  <a:pt x="341822" y="561466"/>
                </a:lnTo>
                <a:cubicBezTo>
                  <a:pt x="341298" y="586719"/>
                  <a:pt x="340775" y="611971"/>
                  <a:pt x="340251" y="637224"/>
                </a:cubicBezTo>
                <a:lnTo>
                  <a:pt x="137474" y="555296"/>
                </a:lnTo>
                <a:cubicBezTo>
                  <a:pt x="137998" y="530044"/>
                  <a:pt x="138521" y="504791"/>
                  <a:pt x="139045" y="479539"/>
                </a:cubicBezTo>
                <a:close/>
                <a:moveTo>
                  <a:pt x="759547" y="478495"/>
                </a:moveTo>
                <a:cubicBezTo>
                  <a:pt x="760070" y="503747"/>
                  <a:pt x="760594" y="529000"/>
                  <a:pt x="761117" y="554252"/>
                </a:cubicBezTo>
                <a:lnTo>
                  <a:pt x="558341" y="636180"/>
                </a:lnTo>
                <a:cubicBezTo>
                  <a:pt x="557817" y="610927"/>
                  <a:pt x="557294" y="585675"/>
                  <a:pt x="556770" y="560422"/>
                </a:cubicBezTo>
                <a:close/>
                <a:moveTo>
                  <a:pt x="141426" y="269989"/>
                </a:moveTo>
                <a:lnTo>
                  <a:pt x="344203" y="351916"/>
                </a:lnTo>
                <a:cubicBezTo>
                  <a:pt x="343679" y="377169"/>
                  <a:pt x="343156" y="402421"/>
                  <a:pt x="342632" y="427674"/>
                </a:cubicBezTo>
                <a:lnTo>
                  <a:pt x="139855" y="345746"/>
                </a:lnTo>
                <a:cubicBezTo>
                  <a:pt x="140379" y="320494"/>
                  <a:pt x="140902" y="295241"/>
                  <a:pt x="141426" y="269989"/>
                </a:cubicBezTo>
                <a:close/>
                <a:moveTo>
                  <a:pt x="757166" y="268945"/>
                </a:moveTo>
                <a:cubicBezTo>
                  <a:pt x="757689" y="294197"/>
                  <a:pt x="758213" y="319450"/>
                  <a:pt x="758736" y="344702"/>
                </a:cubicBezTo>
                <a:lnTo>
                  <a:pt x="555960" y="426630"/>
                </a:lnTo>
                <a:cubicBezTo>
                  <a:pt x="555436" y="401377"/>
                  <a:pt x="554913" y="376125"/>
                  <a:pt x="554389" y="350872"/>
                </a:cubicBezTo>
                <a:close/>
                <a:moveTo>
                  <a:pt x="820799" y="113068"/>
                </a:moveTo>
                <a:lnTo>
                  <a:pt x="499300" y="242962"/>
                </a:lnTo>
                <a:lnTo>
                  <a:pt x="499300" y="791421"/>
                </a:lnTo>
                <a:lnTo>
                  <a:pt x="820800" y="661526"/>
                </a:lnTo>
                <a:cubicBezTo>
                  <a:pt x="820800" y="478707"/>
                  <a:pt x="820799" y="295887"/>
                  <a:pt x="820799" y="113068"/>
                </a:cubicBezTo>
                <a:close/>
                <a:moveTo>
                  <a:pt x="77788" y="113066"/>
                </a:moveTo>
                <a:cubicBezTo>
                  <a:pt x="77788" y="295886"/>
                  <a:pt x="77787" y="478705"/>
                  <a:pt x="77787" y="661525"/>
                </a:cubicBezTo>
                <a:lnTo>
                  <a:pt x="399287" y="791419"/>
                </a:lnTo>
                <a:lnTo>
                  <a:pt x="399287" y="242960"/>
                </a:lnTo>
                <a:close/>
                <a:moveTo>
                  <a:pt x="859693" y="0"/>
                </a:moveTo>
                <a:cubicBezTo>
                  <a:pt x="881174" y="0"/>
                  <a:pt x="898587" y="17413"/>
                  <a:pt x="898587" y="38894"/>
                </a:cubicBezTo>
                <a:lnTo>
                  <a:pt x="898587" y="696650"/>
                </a:lnTo>
                <a:lnTo>
                  <a:pt x="895352" y="704461"/>
                </a:lnTo>
                <a:cubicBezTo>
                  <a:pt x="895885" y="707249"/>
                  <a:pt x="894914" y="709550"/>
                  <a:pt x="892588" y="711135"/>
                </a:cubicBezTo>
                <a:cubicBezTo>
                  <a:pt x="891295" y="721405"/>
                  <a:pt x="883924" y="728661"/>
                  <a:pt x="873617" y="729777"/>
                </a:cubicBezTo>
                <a:lnTo>
                  <a:pt x="872477" y="730897"/>
                </a:lnTo>
                <a:lnTo>
                  <a:pt x="468649" y="894054"/>
                </a:lnTo>
                <a:cubicBezTo>
                  <a:pt x="462199" y="896660"/>
                  <a:pt x="457862" y="902307"/>
                  <a:pt x="451677" y="898648"/>
                </a:cubicBezTo>
                <a:cubicBezTo>
                  <a:pt x="445492" y="902307"/>
                  <a:pt x="436392" y="896660"/>
                  <a:pt x="429942" y="894054"/>
                </a:cubicBezTo>
                <a:lnTo>
                  <a:pt x="39540" y="736321"/>
                </a:lnTo>
                <a:cubicBezTo>
                  <a:pt x="39327" y="736587"/>
                  <a:pt x="39110" y="736589"/>
                  <a:pt x="38893" y="736589"/>
                </a:cubicBezTo>
                <a:lnTo>
                  <a:pt x="38894" y="736588"/>
                </a:lnTo>
                <a:cubicBezTo>
                  <a:pt x="22259" y="736588"/>
                  <a:pt x="8063" y="726145"/>
                  <a:pt x="5268" y="710411"/>
                </a:cubicBezTo>
                <a:cubicBezTo>
                  <a:pt x="3576" y="709242"/>
                  <a:pt x="2873" y="707579"/>
                  <a:pt x="3249" y="705538"/>
                </a:cubicBezTo>
                <a:cubicBezTo>
                  <a:pt x="311" y="703360"/>
                  <a:pt x="0" y="700563"/>
                  <a:pt x="0" y="697694"/>
                </a:cubicBezTo>
                <a:lnTo>
                  <a:pt x="0" y="39938"/>
                </a:lnTo>
                <a:cubicBezTo>
                  <a:pt x="0" y="18457"/>
                  <a:pt x="17413" y="1044"/>
                  <a:pt x="38894" y="1044"/>
                </a:cubicBezTo>
                <a:lnTo>
                  <a:pt x="42760" y="2645"/>
                </a:lnTo>
                <a:cubicBezTo>
                  <a:pt x="51121" y="402"/>
                  <a:pt x="60101" y="1242"/>
                  <a:pt x="68673" y="4705"/>
                </a:cubicBezTo>
                <a:lnTo>
                  <a:pt x="449296" y="158486"/>
                </a:lnTo>
                <a:lnTo>
                  <a:pt x="829918" y="4705"/>
                </a:lnTo>
                <a:cubicBezTo>
                  <a:pt x="837916" y="1474"/>
                  <a:pt x="846270" y="526"/>
                  <a:pt x="854163" y="2291"/>
                </a:cubicBezTo>
                <a:cubicBezTo>
                  <a:pt x="855779" y="147"/>
                  <a:pt x="857719" y="0"/>
                  <a:pt x="859693" y="0"/>
                </a:cubicBezTo>
                <a:close/>
              </a:path>
            </a:pathLst>
          </a:custGeom>
          <a:solidFill>
            <a:srgbClr val="4472C4"/>
          </a:solidFill>
          <a:ln w="3175" cap="flat" cmpd="sng" algn="ctr">
            <a:noFill/>
            <a:prstDash val="solid"/>
            <a:miter lim="800000"/>
          </a:ln>
          <a:effectLst/>
        </p:spPr>
        <p:txBody>
          <a:bodyPr lIns="72000" tIns="72000" rIns="72000" bIns="72000" anchor="ctr" anchorCtr="1"/>
          <a:lstStyle/>
          <a:p>
            <a:pPr algn="ctr">
              <a:defRPr/>
            </a:pPr>
            <a:endPar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55"/>
          <p:cNvSpPr/>
          <p:nvPr/>
        </p:nvSpPr>
        <p:spPr>
          <a:xfrm>
            <a:off x="5505462" y="836717"/>
            <a:ext cx="2958815" cy="1543027"/>
          </a:xfrm>
          <a:prstGeom prst="roundRect">
            <a:avLst/>
          </a:prstGeom>
          <a:solidFill>
            <a:srgbClr val="92D050"/>
          </a:solidFill>
          <a:ln w="12700" cap="flat" cmpd="sng" algn="ctr">
            <a:noFill/>
            <a:prstDash val="solid"/>
            <a:miter lim="800000"/>
          </a:ln>
          <a:effectLst/>
        </p:spPr>
        <p:txBody>
          <a:bodyPr lIns="72000" tIns="72000" rIns="72000" bIns="72000" anchor="ctr"/>
          <a:lstStyle/>
          <a:p>
            <a:pPr>
              <a:defRPr/>
            </a:pPr>
            <a:r>
              <a:rPr kumimoji="0" lang="ja-JP" altLang="en-US" kern="0" dirty="0">
                <a:solidFill>
                  <a:prstClr val="black"/>
                </a:solidFill>
                <a:latin typeface="メイリオ" pitchFamily="50" charset="-128"/>
                <a:ea typeface="メイリオ" pitchFamily="50" charset="-128"/>
                <a:cs typeface="メイリオ" pitchFamily="50" charset="-128"/>
              </a:rPr>
              <a:t>・新たな政策立案の根拠</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・他の実証事業の実験</a:t>
            </a:r>
            <a:br>
              <a:rPr kumimoji="0" lang="en-US" altLang="ja-JP" kern="0" dirty="0">
                <a:solidFill>
                  <a:prstClr val="black"/>
                </a:solidFill>
                <a:latin typeface="メイリオ" pitchFamily="50" charset="-128"/>
                <a:ea typeface="メイリオ" pitchFamily="50" charset="-128"/>
                <a:cs typeface="メイリオ" pitchFamily="50" charset="-128"/>
              </a:rPr>
            </a:br>
            <a:r>
              <a:rPr kumimoji="0" lang="ja-JP" altLang="en-US" kern="0" dirty="0">
                <a:solidFill>
                  <a:prstClr val="black"/>
                </a:solidFill>
                <a:latin typeface="メイリオ" pitchFamily="50" charset="-128"/>
                <a:ea typeface="メイリオ" pitchFamily="50" charset="-128"/>
                <a:cs typeface="メイリオ" pitchFamily="50" charset="-128"/>
              </a:rPr>
              <a:t>　デザインや仮設構築</a:t>
            </a:r>
            <a:endParaRPr kumimoji="0" lang="en-US" altLang="ja-JP" kern="0" dirty="0">
              <a:solidFill>
                <a:prstClr val="black"/>
              </a:solidFill>
              <a:latin typeface="メイリオ" pitchFamily="50" charset="-128"/>
              <a:ea typeface="メイリオ" pitchFamily="50" charset="-128"/>
              <a:cs typeface="メイリオ" pitchFamily="50" charset="-128"/>
            </a:endParaRPr>
          </a:p>
          <a:p>
            <a:pPr>
              <a:defRPr/>
            </a:pPr>
            <a:r>
              <a:rPr kumimoji="0" lang="ja-JP" altLang="en-US" kern="0" dirty="0">
                <a:solidFill>
                  <a:prstClr val="black"/>
                </a:solidFill>
                <a:latin typeface="メイリオ" pitchFamily="50" charset="-128"/>
                <a:ea typeface="メイリオ" pitchFamily="50" charset="-128"/>
                <a:cs typeface="メイリオ" pitchFamily="50" charset="-128"/>
              </a:rPr>
              <a:t>　への活用等</a:t>
            </a:r>
          </a:p>
        </p:txBody>
      </p:sp>
      <p:sp>
        <p:nvSpPr>
          <p:cNvPr id="43" name="曲折矢印 9"/>
          <p:cNvSpPr/>
          <p:nvPr/>
        </p:nvSpPr>
        <p:spPr>
          <a:xfrm flipH="1">
            <a:off x="8464278" y="1095459"/>
            <a:ext cx="591095" cy="611591"/>
          </a:xfrm>
          <a:prstGeom prst="bentArrow">
            <a:avLst>
              <a:gd name="adj1" fmla="val 16764"/>
              <a:gd name="adj2" fmla="val 30948"/>
              <a:gd name="adj3" fmla="val 25000"/>
              <a:gd name="adj4" fmla="val 68285"/>
            </a:avLst>
          </a:prstGeom>
          <a:solidFill>
            <a:srgbClr val="FF0000"/>
          </a:solidFill>
          <a:ln w="12700" cap="flat" cmpd="sng" algn="ctr">
            <a:solidFill>
              <a:srgbClr val="FF000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ストライプ矢印 12"/>
          <p:cNvSpPr/>
          <p:nvPr/>
        </p:nvSpPr>
        <p:spPr>
          <a:xfrm flipH="1">
            <a:off x="4963722" y="1660463"/>
            <a:ext cx="541739" cy="473792"/>
          </a:xfrm>
          <a:prstGeom prst="stripedRightArrow">
            <a:avLst/>
          </a:prstGeom>
          <a:gradFill rotWithShape="1">
            <a:gsLst>
              <a:gs pos="0">
                <a:srgbClr val="A5A5A5">
                  <a:satMod val="103000"/>
                  <a:lumMod val="102000"/>
                  <a:tint val="94000"/>
                </a:srgbClr>
              </a:gs>
              <a:gs pos="50000">
                <a:srgbClr val="A5A5A5">
                  <a:satMod val="110000"/>
                  <a:lumMod val="100000"/>
                  <a:shade val="100000"/>
                </a:srgbClr>
              </a:gs>
              <a:gs pos="100000">
                <a:srgbClr val="A5A5A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52"/>
          <p:cNvSpPr/>
          <p:nvPr/>
        </p:nvSpPr>
        <p:spPr>
          <a:xfrm>
            <a:off x="3091424" y="1136498"/>
            <a:ext cx="1872299" cy="1546939"/>
          </a:xfrm>
          <a:prstGeom prst="roundRect">
            <a:avLst/>
          </a:prstGeom>
          <a:solidFill>
            <a:srgbClr val="FFFF00"/>
          </a:solidFill>
          <a:ln w="9525" cap="flat" cmpd="sng" algn="ctr">
            <a:solidFill>
              <a:sysClr val="windowText" lastClr="000000"/>
            </a:solidFill>
            <a:prstDash val="solid"/>
            <a:miter lim="800000"/>
          </a:ln>
          <a:effectLst/>
        </p:spPr>
        <p:txBody>
          <a:bodyPr rtlCol="0" anchor="ctr"/>
          <a:lstStyle/>
          <a:p>
            <a:pPr algn="ct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科学・エビデンスに基づく政策立案の好循環へ</a:t>
            </a:r>
          </a:p>
        </p:txBody>
      </p:sp>
      <p:sp>
        <p:nvSpPr>
          <p:cNvPr id="46" name="正方形/長方形 45"/>
          <p:cNvSpPr/>
          <p:nvPr/>
        </p:nvSpPr>
        <p:spPr>
          <a:xfrm>
            <a:off x="1918037" y="16127"/>
            <a:ext cx="6186309" cy="646331"/>
          </a:xfrm>
          <a:prstGeom prst="rect">
            <a:avLst/>
          </a:prstGeom>
        </p:spPr>
        <p:txBody>
          <a:bodyPr wrap="none">
            <a:spAutoFit/>
          </a:bodyPr>
          <a:lstStyle/>
          <a:p>
            <a:pPr algn="ctr">
              <a:defRPr/>
            </a:pPr>
            <a:r>
              <a:rPr kumimoji="0" lang="ja-JP" altLang="en-US" sz="3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環境省ナッジ事業の推進体制</a:t>
            </a:r>
          </a:p>
        </p:txBody>
      </p:sp>
      <p:sp>
        <p:nvSpPr>
          <p:cNvPr id="47"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272820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679</Words>
  <Application>Microsoft Office PowerPoint</Application>
  <PresentationFormat>A4 210 x 297 mm</PresentationFormat>
  <Paragraphs>97</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2018-04-13T07:01:22Z</dcterms:created>
  <dcterms:modified xsi:type="dcterms:W3CDTF">2018-05-15T02:07:48Z</dcterms:modified>
</cp:coreProperties>
</file>