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1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1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308" r:id="rId14"/>
    <p:sldMasterId id="2147484311" r:id="rId15"/>
    <p:sldMasterId id="2147484317" r:id="rId16"/>
  </p:sldMasterIdLst>
  <p:notesMasterIdLst>
    <p:notesMasterId r:id="rId21"/>
  </p:notesMasterIdLst>
  <p:sldIdLst>
    <p:sldId id="657" r:id="rId17"/>
    <p:sldId id="658" r:id="rId18"/>
    <p:sldId id="659" r:id="rId19"/>
    <p:sldId id="660" r:id="rId20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pos="28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CC"/>
    <a:srgbClr val="C6D9F1"/>
    <a:srgbClr val="4F81BD"/>
    <a:srgbClr val="FFFFFF"/>
    <a:srgbClr val="CC0000"/>
    <a:srgbClr val="FF643C"/>
    <a:srgbClr val="FF8C43"/>
    <a:srgbClr val="FF823C"/>
    <a:srgbClr val="FF6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2885" autoAdjust="0"/>
  </p:normalViewPr>
  <p:slideViewPr>
    <p:cSldViewPr>
      <p:cViewPr varScale="1">
        <p:scale>
          <a:sx n="67" d="100"/>
          <a:sy n="67" d="100"/>
        </p:scale>
        <p:origin x="696" y="48"/>
      </p:cViewPr>
      <p:guideLst>
        <p:guide orient="horz" pos="4247"/>
        <p:guide pos="3119"/>
        <p:guide orient="horz" pos="28"/>
        <p:guide orient="horz" pos="300"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340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922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827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826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CE29970-1AE8-4BA5-8072-83A09D011B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EB691D5-558E-4AFD-8A75-A6F460C0030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E05455-8163-487D-B07F-ECE42F82414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9328D56-32F7-45F7-A161-B1709D6710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8CA8F20-2255-48BD-8B7B-B8142A4B47D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57799B8-8F96-45FE-BDC4-FAA71258360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D69ED7F-0A02-4F8B-B87D-E2BD42E5F13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3F6D-F8CD-4465-AEFD-5FD3ACEE7E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A0D6A943-B62C-404D-AD51-E43659EE08FC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4F7690-54A9-4A9B-B984-5D05DFA568D0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66AFDD9-3A98-4C7A-8177-CBE72D364CC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BB35CF-309E-4FF9-ADF9-72C067D8E70F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F835A37-947B-4DD9-B271-F564B4EDDD8A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EAD07B9-8999-4727-9F0B-96C9A48DCCCA}" type="datetime1">
              <a:rPr lang="ja-JP" altLang="en-US" smtClean="0"/>
              <a:t>2018/5/15</a:t>
            </a:fld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71DE76-8C1E-479D-8E05-70D1B48266AE}" type="datetime1">
              <a:rPr lang="ja-JP" altLang="en-US" smtClean="0"/>
              <a:t>2018/5/15</a:t>
            </a:fld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DE4386B-05CB-422B-A0C2-0168F7D6B723}" type="datetime1">
              <a:rPr lang="ja-JP" altLang="en-US" smtClean="0"/>
              <a:t>2018/5/15</a:t>
            </a:fld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9F72BAB-8FDE-4A64-8E7F-92EEEF9A11EE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23BB96F-B1BB-410E-AE64-A7A114AAFD9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8FF66FB-5E09-422C-80C3-7FC9683B16C0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636058E-0B99-4279-9BDE-B06E814F55D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0F736BF-EA96-4DD0-8147-C21A787383F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F1ECF73-8F0C-411B-9650-B66B540047B8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F56267-4D75-48E9-93C8-D8E3ECF3598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8294-C20A-4E22-B0B7-389425EE3B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3BCD-A210-4952-A9C2-4E4E63F2D7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92423-AA89-4326-AA0F-27E1F653BA7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400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6F48E6-F6EE-4198-8E1E-7EFCD792631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56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411031" y="3444875"/>
            <a:ext cx="9082350" cy="0"/>
          </a:xfrm>
          <a:prstGeom prst="line">
            <a:avLst/>
          </a:prstGeom>
          <a:ln w="38100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68" y="2781300"/>
            <a:ext cx="9083488" cy="647700"/>
          </a:xfrm>
          <a:noFill/>
          <a:effectLst/>
        </p:spPr>
        <p:txBody>
          <a:bodyPr>
            <a:normAutofit/>
          </a:bodyPr>
          <a:lstStyle>
            <a:lvl1pPr>
              <a:defRPr sz="3199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0268" y="3571201"/>
            <a:ext cx="9083488" cy="307777"/>
          </a:xfrm>
        </p:spPr>
        <p:txBody>
          <a:bodyPr/>
          <a:lstStyle>
            <a:lvl1pPr marL="0" indent="0" algn="l">
              <a:buNone/>
              <a:defRPr sz="1999" b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0511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6FF7EA6F-52CE-45EA-A084-057693BCDBDD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268" y="982800"/>
            <a:ext cx="9083488" cy="1515800"/>
          </a:xfrm>
        </p:spPr>
        <p:txBody>
          <a:bodyPr/>
          <a:lstStyle>
            <a:lvl3pPr>
              <a:spcBef>
                <a:spcPts val="432"/>
              </a:spcBef>
              <a:defRPr/>
            </a:lvl3pPr>
            <a:lvl4pPr>
              <a:spcBef>
                <a:spcPts val="336"/>
              </a:spcBef>
              <a:defRPr/>
            </a:lvl4pPr>
            <a:lvl5pPr>
              <a:spcBef>
                <a:spcPts val="336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76011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kah_line"/>
          <p:cNvSpPr>
            <a:spLocks noChangeShapeType="1"/>
          </p:cNvSpPr>
          <p:nvPr userDrawn="1"/>
        </p:nvSpPr>
        <p:spPr bwMode="gray">
          <a:xfrm>
            <a:off x="411031" y="342900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5" name="nakah_lineup"/>
          <p:cNvSpPr>
            <a:spLocks noChangeShapeType="1"/>
          </p:cNvSpPr>
          <p:nvPr/>
        </p:nvSpPr>
        <p:spPr bwMode="gray">
          <a:xfrm>
            <a:off x="411031" y="2781300"/>
            <a:ext cx="9082350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9BB70614-FC81-4E26-81B9-5AA07C81837F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2782800"/>
            <a:ext cx="9083488" cy="648000"/>
          </a:xfrm>
        </p:spPr>
        <p:txBody>
          <a:bodyPr>
            <a:normAutofit/>
          </a:bodyPr>
          <a:lstStyle>
            <a:lvl1pPr algn="ctr">
              <a:defRPr sz="2399" b="1" cap="all" baseline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120" y="4078800"/>
            <a:ext cx="6909785" cy="2154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41077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C8907395-0EE6-4969-A394-F35C4659B26E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76321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e_num"/>
          <p:cNvSpPr txBox="1"/>
          <p:nvPr userDrawn="1"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381782BF-E35A-425C-A0E8-F1B6FE1A7E08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C430B20-29B7-465D-8F8A-B15222094C0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990B1-FDE8-48BE-B35D-361D8E48D5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5086E-B9CF-44F9-8B72-E4A3B439ECA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23297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C6BF3B-42CC-4FCD-BBB6-B1693AE7175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D8599-7C9D-4369-B8E4-1C76691DB2B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66734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DC8C01-DA01-494A-A125-70C1BDAC05F1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CACF-80A4-43E2-ADA6-2819DB5839B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9313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2A8BF-4F94-4722-A5C7-83D7772C9635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4C79-320E-43BA-A087-E6C2672B51D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53656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0A12-1709-489B-9296-A211117A794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156B2-85D0-4FFB-B02B-3D90DD81E94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47973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CDB3D-5476-4155-A8F8-EDCC0A587CD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AD7D1-1FBD-46C5-A15A-F2B09925576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715521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5F9757-DEC5-4A12-9C26-7E90AD73E6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2FC9D-382B-4BF2-A525-ED5C21CB5F6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02336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0D484C-62A3-474F-A301-81037FA8F4E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3C29B-6F5C-460D-972A-B9A027DBC5F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40840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F255CA-D152-4B31-ACA2-80B035BBFC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44CF6-E466-47C1-BEAE-31FA983EA10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813353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8D07F-74F0-4E2B-BBD4-1658EB0DA7C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6F6EA-F5ED-473B-ACB9-B0ECDF7E2BF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465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43C38AF-69AB-49B2-B020-A20AFC3F4ED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1408C-24BA-4B9B-BBD0-26E1A4B7D4C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5838F-8C2B-4C5E-9E69-78EA05F9831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925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2876517-48D8-4C1C-9188-CE91E76258D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142" y="1600205"/>
            <a:ext cx="89125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40" y="6245225"/>
            <a:ext cx="23106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BC89AC-3320-42E8-80FA-4130F1290F1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3466" y="6245225"/>
            <a:ext cx="313589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7003" y="6480000"/>
            <a:ext cx="53982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999">
                <a:latin typeface="+mn-lt"/>
              </a:defRPr>
            </a:lvl1pPr>
          </a:lstStyle>
          <a:p>
            <a:fld id="{15543D51-1B5B-470A-B79F-2D6F8C91526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" y="0"/>
            <a:ext cx="9902825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24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08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1" fontAlgn="base" hangingPunct="1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657" indent="-228531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</a:defRPr>
      </a:lvl3pPr>
      <a:lvl4pPr marL="1599720" indent="-228531" algn="l" rtl="0" eaLnBrk="1" fontAlgn="base" hangingPunct="1">
        <a:spcBef>
          <a:spcPct val="20000"/>
        </a:spcBef>
        <a:spcAft>
          <a:spcPct val="0"/>
        </a:spcAft>
        <a:buChar char="–"/>
        <a:defRPr kumimoji="1" sz="1999">
          <a:solidFill>
            <a:schemeClr val="tx1"/>
          </a:solidFill>
          <a:latin typeface="+mn-lt"/>
          <a:ea typeface="+mn-ea"/>
        </a:defRPr>
      </a:lvl4pPr>
      <a:lvl5pPr marL="2056783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5pPr>
      <a:lvl6pPr marL="2513846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908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971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5034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_futta"/>
          <p:cNvSpPr>
            <a:spLocks noChangeShapeType="1"/>
          </p:cNvSpPr>
          <p:nvPr/>
        </p:nvSpPr>
        <p:spPr bwMode="gray">
          <a:xfrm>
            <a:off x="411031" y="6591300"/>
            <a:ext cx="9082350" cy="0"/>
          </a:xfrm>
          <a:prstGeom prst="line">
            <a:avLst/>
          </a:prstGeom>
          <a:noFill/>
          <a:ln w="9525">
            <a:solidFill>
              <a:srgbClr val="ACAC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11031" y="333376"/>
            <a:ext cx="908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686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11031" y="982663"/>
            <a:ext cx="9082350" cy="154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97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9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063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126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189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251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797" indent="-342797" algn="l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53924" indent="-253924" algn="l" rtl="0" eaLnBrk="0" fontAlgn="base" hangingPunct="0">
        <a:spcBef>
          <a:spcPts val="475"/>
        </a:spcBef>
        <a:spcAft>
          <a:spcPct val="0"/>
        </a:spcAft>
        <a:buClr>
          <a:srgbClr val="3E5E84"/>
        </a:buClr>
        <a:buFont typeface="Wingdings" panose="05000000000000000000" pitchFamily="2" charset="2"/>
        <a:buChar char="n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71329" indent="-253924" algn="l" rtl="0" eaLnBrk="0" fontAlgn="base" hangingPunct="0">
        <a:spcBef>
          <a:spcPts val="425"/>
        </a:spcBef>
        <a:spcAft>
          <a:spcPct val="0"/>
        </a:spcAft>
        <a:buClr>
          <a:srgbClr val="808080"/>
        </a:buClr>
        <a:buFont typeface="Wingdings" panose="05000000000000000000" pitchFamily="2" charset="2"/>
        <a:buChar char="n"/>
        <a:defRPr kumimoji="1" lang="ja-JP" alt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25252" indent="-190443" algn="l" rtl="0" eaLnBrk="0" fontAlgn="base" hangingPunct="0">
        <a:spcBef>
          <a:spcPts val="363"/>
        </a:spcBef>
        <a:spcAft>
          <a:spcPct val="0"/>
        </a:spcAft>
        <a:buClr>
          <a:srgbClr val="558C99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9176" indent="-190443" algn="l" rtl="0" eaLnBrk="0" fontAlgn="base" hangingPunct="0">
        <a:spcBef>
          <a:spcPts val="363"/>
        </a:spcBef>
        <a:spcAft>
          <a:spcPct val="0"/>
        </a:spcAft>
        <a:buClr>
          <a:srgbClr val="C0C0C0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DC5FA-DFFA-4153-9343-E16E9AFCA965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70B13-8DD5-4BDF-A64A-78001F917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55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5E9EACEF-8D65-4F6C-9C11-D3FB54273893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E5BF255-A6A2-4B62-A59F-8B092ED2EE9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0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環境省ロゴ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12" y="124253"/>
            <a:ext cx="647116" cy="397352"/>
          </a:xfrm>
          <a:prstGeom prst="rect">
            <a:avLst/>
          </a:prstGeom>
        </p:spPr>
      </p:pic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事業番号"/>
          <p:cNvSpPr/>
          <p:nvPr/>
        </p:nvSpPr>
        <p:spPr>
          <a:xfrm>
            <a:off x="942770" y="477626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連絡先等"/>
          <p:cNvSpPr>
            <a:spLocks noChangeArrowheads="1"/>
          </p:cNvSpPr>
          <p:nvPr/>
        </p:nvSpPr>
        <p:spPr bwMode="auto">
          <a:xfrm>
            <a:off x="948457" y="7590045"/>
            <a:ext cx="3069800" cy="230758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/>
          <a:p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担当課：地球局事業室見える化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36352" y="45716"/>
            <a:ext cx="8384075" cy="504663"/>
          </a:xfrm>
          <a:prstGeom prst="rect">
            <a:avLst/>
          </a:prstGeom>
        </p:spPr>
        <p:txBody>
          <a:bodyPr lIns="95740" tIns="47872" rIns="95740" bIns="47872" anchor="ctr"/>
          <a:lstStyle/>
          <a:p>
            <a:pPr eaLnBrk="0" hangingPunct="0">
              <a:defRPr/>
            </a:pPr>
            <a:r>
              <a:rPr lang="ja-JP" altLang="en-US" sz="23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耐震・環境不動産形成促進事業</a:t>
            </a:r>
          </a:p>
        </p:txBody>
      </p:sp>
      <p:sp>
        <p:nvSpPr>
          <p:cNvPr id="89" name="正方形/長方形 2"/>
          <p:cNvSpPr>
            <a:spLocks noChangeArrowheads="1"/>
          </p:cNvSpPr>
          <p:nvPr/>
        </p:nvSpPr>
        <p:spPr bwMode="auto">
          <a:xfrm>
            <a:off x="110880" y="1095881"/>
            <a:ext cx="9592366" cy="46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地域再生・活性化に資するまちづくり、地球温暖化対策を推進</a:t>
            </a:r>
          </a:p>
        </p:txBody>
      </p:sp>
      <p:sp>
        <p:nvSpPr>
          <p:cNvPr id="90" name="角丸四角形 3"/>
          <p:cNvSpPr/>
          <p:nvPr/>
        </p:nvSpPr>
        <p:spPr>
          <a:xfrm>
            <a:off x="66865" y="1839987"/>
            <a:ext cx="9716885" cy="845818"/>
          </a:xfrm>
          <a:prstGeom prst="roundRect">
            <a:avLst>
              <a:gd name="adj" fmla="val 9680"/>
            </a:avLst>
          </a:prstGeom>
          <a:noFill/>
          <a:ln w="25400" cap="flat" cmpd="sng" algn="ctr">
            <a:solidFill>
              <a:srgbClr val="53548A">
                <a:lumMod val="50000"/>
              </a:srgbClr>
            </a:solidFill>
            <a:prstDash val="solid"/>
          </a:ln>
          <a:effectLst/>
        </p:spPr>
        <p:txBody>
          <a:bodyPr wrap="square" tIns="71977" bIns="35988" anchor="t"/>
          <a:lstStyle/>
          <a:p>
            <a:pPr>
              <a:defRPr/>
            </a:pPr>
            <a:r>
              <a:rPr kumimoji="0" lang="ja-JP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老朽・低未利用不動産に民間の資金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0" lang="ja-JP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ノウハウを活用し、耐震・環境性能を有する良質な不動産の形成（改修・建替え・開発事業）を促進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ja-JP" altLang="ja-JP" sz="19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0" hangingPunct="0">
              <a:buClr>
                <a:prstClr val="black">
                  <a:lumMod val="65000"/>
                  <a:lumOff val="35000"/>
                </a:prstClr>
              </a:buClr>
              <a:defRPr/>
            </a:pPr>
            <a:endParaRPr kumimoji="0" lang="ja-JP" altLang="en-US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正方形/長方形 6"/>
          <p:cNvSpPr>
            <a:spLocks noChangeArrowheads="1"/>
          </p:cNvSpPr>
          <p:nvPr/>
        </p:nvSpPr>
        <p:spPr bwMode="auto">
          <a:xfrm>
            <a:off x="4663472" y="540902"/>
            <a:ext cx="5376900" cy="5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3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担当課：地球局事業室見える化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 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</a:t>
            </a:r>
            <a:r>
              <a:rPr lang="ja-JP" altLang="en-US" sz="17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zh-TW" altLang="en-US" sz="17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180237" y="2997153"/>
            <a:ext cx="9570263" cy="2566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052" indent="-457052">
              <a:lnSpc>
                <a:spcPts val="2899"/>
              </a:lnSpc>
              <a:spcBef>
                <a:spcPts val="1200"/>
              </a:spcBef>
              <a:buFont typeface="+mj-ea"/>
              <a:buAutoNum type="circleNumDbPlain"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対象事業者（</a:t>
            </a:r>
            <a:r>
              <a:rPr lang="en-US" altLang="ja-JP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SPC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）等</a:t>
            </a:r>
            <a:r>
              <a:rPr lang="ja-JP" altLang="en-US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は老朽化不動産や低未利用地を取得</a:t>
            </a:r>
            <a:endParaRPr lang="en-US" altLang="ja-JP" sz="2399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052" indent="-457052">
              <a:lnSpc>
                <a:spcPts val="2899"/>
              </a:lnSpc>
              <a:spcBef>
                <a:spcPts val="1200"/>
              </a:spcBef>
              <a:buFont typeface="+mj-ea"/>
              <a:buAutoNum type="circleNumDbPlain"/>
              <a:defRPr/>
            </a:pPr>
            <a:r>
              <a:rPr lang="en-US" altLang="ja-JP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SPC</a:t>
            </a:r>
            <a:r>
              <a:rPr lang="ja-JP" altLang="en-US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等は省エネ改修（例：照明</a:t>
            </a:r>
            <a:r>
              <a:rPr lang="en-US" altLang="ja-JP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化）等を実施</a:t>
            </a:r>
            <a:endParaRPr lang="en-US" altLang="ja-JP" sz="23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052" indent="-457052">
              <a:lnSpc>
                <a:spcPts val="2899"/>
              </a:lnSpc>
              <a:spcBef>
                <a:spcPts val="1200"/>
              </a:spcBef>
              <a:buFont typeface="+mj-ea"/>
              <a:buAutoNum type="circleNumDbPlain"/>
              <a:defRPr/>
            </a:pP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基金は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LPS(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投資事業有限責任組合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を通じて、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SPC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等に投融資</a:t>
            </a:r>
            <a:endParaRPr lang="en-US" altLang="ja-JP" sz="23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052" indent="-457052">
              <a:lnSpc>
                <a:spcPts val="2899"/>
              </a:lnSpc>
              <a:spcBef>
                <a:spcPts val="1200"/>
              </a:spcBef>
              <a:buFont typeface="+mj-ea"/>
              <a:buAutoNum type="circleNumDbPlain"/>
              <a:defRPr/>
            </a:pP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SPC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等は事業完了後、売却等による元本・利益を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LPS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に償還</a:t>
            </a:r>
            <a:endParaRPr lang="en-US" altLang="ja-JP" sz="23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99"/>
              </a:lnSpc>
              <a:spcBef>
                <a:spcPts val="1200"/>
              </a:spcBef>
              <a:defRPr/>
            </a:pPr>
            <a:endParaRPr lang="en-US" altLang="ja-JP" sz="23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716259" y="104235"/>
            <a:ext cx="1129289" cy="315490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061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制度</a:t>
            </a:r>
          </a:p>
        </p:txBody>
      </p:sp>
    </p:spTree>
    <p:extLst>
      <p:ext uri="{BB962C8B-B14F-4D97-AF65-F5344CB8AC3E}">
        <p14:creationId xmlns:p14="http://schemas.microsoft.com/office/powerpoint/2010/main" val="276722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連絡先等"/>
          <p:cNvSpPr>
            <a:spLocks noChangeArrowheads="1"/>
          </p:cNvSpPr>
          <p:nvPr/>
        </p:nvSpPr>
        <p:spPr bwMode="auto">
          <a:xfrm>
            <a:off x="948457" y="7590045"/>
            <a:ext cx="3069800" cy="230758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/>
          <a:p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担当課：地球局事業室見える化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正方形/長方形 2"/>
          <p:cNvSpPr>
            <a:spLocks noChangeArrowheads="1"/>
          </p:cNvSpPr>
          <p:nvPr/>
        </p:nvSpPr>
        <p:spPr bwMode="auto">
          <a:xfrm>
            <a:off x="308879" y="116035"/>
            <a:ext cx="9592366" cy="46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地域再生・活性化に資するまちづくり、地球温暖化対策を推進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8101844" y="4773515"/>
            <a:ext cx="1865165" cy="101773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投資家のリスク選好に応じた資金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融資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大かっこ 70"/>
          <p:cNvSpPr/>
          <p:nvPr/>
        </p:nvSpPr>
        <p:spPr>
          <a:xfrm>
            <a:off x="8664095" y="5272800"/>
            <a:ext cx="750388" cy="510755"/>
          </a:xfrm>
          <a:prstGeom prst="bracketPair">
            <a:avLst/>
          </a:pr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sz="3199" ker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233328" y="1641041"/>
            <a:ext cx="4615447" cy="56144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基金設置法人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一般社団法人 環境不動産普及促進機構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Re-Seed</a:t>
            </a: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機構</a:t>
            </a:r>
            <a:r>
              <a:rPr kumimoji="0"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0" lang="ja-JP" altLang="en-US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角丸四角形 44"/>
          <p:cNvSpPr/>
          <p:nvPr/>
        </p:nvSpPr>
        <p:spPr>
          <a:xfrm>
            <a:off x="1477861" y="6401580"/>
            <a:ext cx="7504713" cy="417359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altLang="ja-JP" sz="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Ｊリート</a:t>
            </a: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】【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私募リート</a:t>
            </a: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】【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企業・個人・年金</a:t>
            </a: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】【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スポンサー</a:t>
            </a: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704309" y="4860227"/>
            <a:ext cx="1820681" cy="8132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sz="14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右矢印 47"/>
          <p:cNvSpPr/>
          <p:nvPr/>
        </p:nvSpPr>
        <p:spPr>
          <a:xfrm>
            <a:off x="3511714" y="2493196"/>
            <a:ext cx="647792" cy="39587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FFD85D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角丸四角形 48"/>
          <p:cNvSpPr/>
          <p:nvPr/>
        </p:nvSpPr>
        <p:spPr>
          <a:xfrm>
            <a:off x="3246612" y="4602463"/>
            <a:ext cx="2670907" cy="213450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ja-JP" altLang="en-US" sz="11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4270582" y="5698706"/>
            <a:ext cx="1487011" cy="5411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老朽不動産</a:t>
            </a:r>
          </a:p>
        </p:txBody>
      </p:sp>
      <p:grpSp>
        <p:nvGrpSpPr>
          <p:cNvPr id="87" name="グループ化 7"/>
          <p:cNvGrpSpPr>
            <a:grpSpLocks/>
          </p:cNvGrpSpPr>
          <p:nvPr/>
        </p:nvGrpSpPr>
        <p:grpSpPr bwMode="auto">
          <a:xfrm>
            <a:off x="4759377" y="5227550"/>
            <a:ext cx="545925" cy="577666"/>
            <a:chOff x="2628624" y="2750950"/>
            <a:chExt cx="416092" cy="467650"/>
          </a:xfrm>
        </p:grpSpPr>
        <p:pic>
          <p:nvPicPr>
            <p:cNvPr id="91" name="Picture 10" descr="http://ord.yahoo.co.jp/o/image/SIG=1242dftjk/EXP=1321090696;_ylc=X3IDMgRmc3QDMARpZHgDMARvaWQDQU5kOUdjVDJoMHNLTDRMb3FxY01CYmdud2lJcXowV2ZBU2hMdGFnVW1lR3FBTEF2WEhwT0w5aTNLZjFOU0EEcAM0NEtrNDRPcDQ0SzU0NE9JSU9lRW9lYVdtZU9BZ09PRGsuT0Rxdy0tBHBvcwMzOARzZWMDc2h3BHNsawNyaQ--/*-http%3A/illustsozai.up.seesaa.net/image/bld01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628624" y="2750950"/>
              <a:ext cx="416092" cy="467650"/>
            </a:xfrm>
            <a:prstGeom prst="rect">
              <a:avLst/>
            </a:prstGeom>
            <a:noFill/>
          </p:spPr>
        </p:pic>
        <p:sp>
          <p:nvSpPr>
            <p:cNvPr id="92" name="フリーフォーム 52"/>
            <p:cNvSpPr/>
            <p:nvPr/>
          </p:nvSpPr>
          <p:spPr>
            <a:xfrm>
              <a:off x="2732647" y="2802340"/>
              <a:ext cx="81041" cy="104065"/>
            </a:xfrm>
            <a:custGeom>
              <a:avLst/>
              <a:gdLst>
                <a:gd name="connsiteX0" fmla="*/ 0 w 469367"/>
                <a:gd name="connsiteY0" fmla="*/ 0 h 476250"/>
                <a:gd name="connsiteX1" fmla="*/ 19050 w 469367"/>
                <a:gd name="connsiteY1" fmla="*/ 28575 h 476250"/>
                <a:gd name="connsiteX2" fmla="*/ 57150 w 469367"/>
                <a:gd name="connsiteY2" fmla="*/ 57150 h 476250"/>
                <a:gd name="connsiteX3" fmla="*/ 114300 w 469367"/>
                <a:gd name="connsiteY3" fmla="*/ 104775 h 476250"/>
                <a:gd name="connsiteX4" fmla="*/ 190500 w 469367"/>
                <a:gd name="connsiteY4" fmla="*/ 161925 h 476250"/>
                <a:gd name="connsiteX5" fmla="*/ 219075 w 469367"/>
                <a:gd name="connsiteY5" fmla="*/ 200025 h 476250"/>
                <a:gd name="connsiteX6" fmla="*/ 247650 w 469367"/>
                <a:gd name="connsiteY6" fmla="*/ 209550 h 476250"/>
                <a:gd name="connsiteX7" fmla="*/ 276225 w 469367"/>
                <a:gd name="connsiteY7" fmla="*/ 228600 h 476250"/>
                <a:gd name="connsiteX8" fmla="*/ 295275 w 469367"/>
                <a:gd name="connsiteY8" fmla="*/ 409575 h 476250"/>
                <a:gd name="connsiteX9" fmla="*/ 409575 w 469367"/>
                <a:gd name="connsiteY9" fmla="*/ 419100 h 476250"/>
                <a:gd name="connsiteX10" fmla="*/ 438150 w 469367"/>
                <a:gd name="connsiteY10" fmla="*/ 447675 h 476250"/>
                <a:gd name="connsiteX11" fmla="*/ 466725 w 469367"/>
                <a:gd name="connsiteY11" fmla="*/ 47625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69367" h="476250">
                  <a:moveTo>
                    <a:pt x="0" y="0"/>
                  </a:moveTo>
                  <a:cubicBezTo>
                    <a:pt x="6350" y="9525"/>
                    <a:pt x="10955" y="20480"/>
                    <a:pt x="19050" y="28575"/>
                  </a:cubicBezTo>
                  <a:cubicBezTo>
                    <a:pt x="30275" y="39800"/>
                    <a:pt x="44754" y="47233"/>
                    <a:pt x="57150" y="57150"/>
                  </a:cubicBezTo>
                  <a:cubicBezTo>
                    <a:pt x="76514" y="72641"/>
                    <a:pt x="94801" y="89455"/>
                    <a:pt x="114300" y="104775"/>
                  </a:cubicBezTo>
                  <a:cubicBezTo>
                    <a:pt x="139266" y="124391"/>
                    <a:pt x="171450" y="136525"/>
                    <a:pt x="190500" y="161925"/>
                  </a:cubicBezTo>
                  <a:cubicBezTo>
                    <a:pt x="200025" y="174625"/>
                    <a:pt x="206879" y="189862"/>
                    <a:pt x="219075" y="200025"/>
                  </a:cubicBezTo>
                  <a:cubicBezTo>
                    <a:pt x="226788" y="206453"/>
                    <a:pt x="238670" y="205060"/>
                    <a:pt x="247650" y="209550"/>
                  </a:cubicBezTo>
                  <a:cubicBezTo>
                    <a:pt x="257889" y="214670"/>
                    <a:pt x="266700" y="222250"/>
                    <a:pt x="276225" y="228600"/>
                  </a:cubicBezTo>
                  <a:cubicBezTo>
                    <a:pt x="282575" y="288925"/>
                    <a:pt x="260490" y="359882"/>
                    <a:pt x="295275" y="409575"/>
                  </a:cubicBezTo>
                  <a:cubicBezTo>
                    <a:pt x="317200" y="440896"/>
                    <a:pt x="372634" y="409249"/>
                    <a:pt x="409575" y="419100"/>
                  </a:cubicBezTo>
                  <a:cubicBezTo>
                    <a:pt x="422591" y="422571"/>
                    <a:pt x="427802" y="439051"/>
                    <a:pt x="438150" y="447675"/>
                  </a:cubicBezTo>
                  <a:cubicBezTo>
                    <a:pt x="469367" y="473689"/>
                    <a:pt x="466725" y="453834"/>
                    <a:pt x="466725" y="47625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3" name="フリーフォーム 53"/>
            <p:cNvSpPr/>
            <p:nvPr/>
          </p:nvSpPr>
          <p:spPr>
            <a:xfrm flipH="1">
              <a:off x="2923759" y="2855015"/>
              <a:ext cx="120957" cy="259520"/>
            </a:xfrm>
            <a:custGeom>
              <a:avLst/>
              <a:gdLst>
                <a:gd name="connsiteX0" fmla="*/ 0 w 469367"/>
                <a:gd name="connsiteY0" fmla="*/ 0 h 476250"/>
                <a:gd name="connsiteX1" fmla="*/ 19050 w 469367"/>
                <a:gd name="connsiteY1" fmla="*/ 28575 h 476250"/>
                <a:gd name="connsiteX2" fmla="*/ 57150 w 469367"/>
                <a:gd name="connsiteY2" fmla="*/ 57150 h 476250"/>
                <a:gd name="connsiteX3" fmla="*/ 114300 w 469367"/>
                <a:gd name="connsiteY3" fmla="*/ 104775 h 476250"/>
                <a:gd name="connsiteX4" fmla="*/ 190500 w 469367"/>
                <a:gd name="connsiteY4" fmla="*/ 161925 h 476250"/>
                <a:gd name="connsiteX5" fmla="*/ 219075 w 469367"/>
                <a:gd name="connsiteY5" fmla="*/ 200025 h 476250"/>
                <a:gd name="connsiteX6" fmla="*/ 247650 w 469367"/>
                <a:gd name="connsiteY6" fmla="*/ 209550 h 476250"/>
                <a:gd name="connsiteX7" fmla="*/ 276225 w 469367"/>
                <a:gd name="connsiteY7" fmla="*/ 228600 h 476250"/>
                <a:gd name="connsiteX8" fmla="*/ 295275 w 469367"/>
                <a:gd name="connsiteY8" fmla="*/ 409575 h 476250"/>
                <a:gd name="connsiteX9" fmla="*/ 409575 w 469367"/>
                <a:gd name="connsiteY9" fmla="*/ 419100 h 476250"/>
                <a:gd name="connsiteX10" fmla="*/ 438150 w 469367"/>
                <a:gd name="connsiteY10" fmla="*/ 447675 h 476250"/>
                <a:gd name="connsiteX11" fmla="*/ 466725 w 469367"/>
                <a:gd name="connsiteY11" fmla="*/ 47625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69367" h="476250">
                  <a:moveTo>
                    <a:pt x="0" y="0"/>
                  </a:moveTo>
                  <a:cubicBezTo>
                    <a:pt x="6350" y="9525"/>
                    <a:pt x="10955" y="20480"/>
                    <a:pt x="19050" y="28575"/>
                  </a:cubicBezTo>
                  <a:cubicBezTo>
                    <a:pt x="30275" y="39800"/>
                    <a:pt x="44754" y="47233"/>
                    <a:pt x="57150" y="57150"/>
                  </a:cubicBezTo>
                  <a:cubicBezTo>
                    <a:pt x="76514" y="72641"/>
                    <a:pt x="94801" y="89455"/>
                    <a:pt x="114300" y="104775"/>
                  </a:cubicBezTo>
                  <a:cubicBezTo>
                    <a:pt x="139266" y="124391"/>
                    <a:pt x="171450" y="136525"/>
                    <a:pt x="190500" y="161925"/>
                  </a:cubicBezTo>
                  <a:cubicBezTo>
                    <a:pt x="200025" y="174625"/>
                    <a:pt x="206879" y="189862"/>
                    <a:pt x="219075" y="200025"/>
                  </a:cubicBezTo>
                  <a:cubicBezTo>
                    <a:pt x="226788" y="206453"/>
                    <a:pt x="238670" y="205060"/>
                    <a:pt x="247650" y="209550"/>
                  </a:cubicBezTo>
                  <a:cubicBezTo>
                    <a:pt x="257889" y="214670"/>
                    <a:pt x="266700" y="222250"/>
                    <a:pt x="276225" y="228600"/>
                  </a:cubicBezTo>
                  <a:cubicBezTo>
                    <a:pt x="282575" y="288925"/>
                    <a:pt x="260490" y="359882"/>
                    <a:pt x="295275" y="409575"/>
                  </a:cubicBezTo>
                  <a:cubicBezTo>
                    <a:pt x="317200" y="440896"/>
                    <a:pt x="372634" y="409249"/>
                    <a:pt x="409575" y="419100"/>
                  </a:cubicBezTo>
                  <a:cubicBezTo>
                    <a:pt x="422591" y="422571"/>
                    <a:pt x="427802" y="439051"/>
                    <a:pt x="438150" y="447675"/>
                  </a:cubicBezTo>
                  <a:cubicBezTo>
                    <a:pt x="469367" y="473689"/>
                    <a:pt x="466725" y="453834"/>
                    <a:pt x="466725" y="47625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4" name="フリーフォーム 54"/>
            <p:cNvSpPr/>
            <p:nvPr/>
          </p:nvSpPr>
          <p:spPr>
            <a:xfrm flipH="1">
              <a:off x="2888681" y="2887134"/>
              <a:ext cx="130634" cy="69377"/>
            </a:xfrm>
            <a:custGeom>
              <a:avLst/>
              <a:gdLst>
                <a:gd name="connsiteX0" fmla="*/ 0 w 354125"/>
                <a:gd name="connsiteY0" fmla="*/ 39819 h 98669"/>
                <a:gd name="connsiteX1" fmla="*/ 114300 w 354125"/>
                <a:gd name="connsiteY1" fmla="*/ 20769 h 98669"/>
                <a:gd name="connsiteX2" fmla="*/ 171450 w 354125"/>
                <a:gd name="connsiteY2" fmla="*/ 1719 h 98669"/>
                <a:gd name="connsiteX3" fmla="*/ 285750 w 354125"/>
                <a:gd name="connsiteY3" fmla="*/ 11244 h 98669"/>
                <a:gd name="connsiteX4" fmla="*/ 295275 w 354125"/>
                <a:gd name="connsiteY4" fmla="*/ 39819 h 98669"/>
                <a:gd name="connsiteX5" fmla="*/ 333375 w 354125"/>
                <a:gd name="connsiteY5" fmla="*/ 68394 h 98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4125" h="98669">
                  <a:moveTo>
                    <a:pt x="0" y="39819"/>
                  </a:moveTo>
                  <a:cubicBezTo>
                    <a:pt x="54030" y="33065"/>
                    <a:pt x="69348" y="34255"/>
                    <a:pt x="114300" y="20769"/>
                  </a:cubicBezTo>
                  <a:cubicBezTo>
                    <a:pt x="133534" y="14999"/>
                    <a:pt x="171450" y="1719"/>
                    <a:pt x="171450" y="1719"/>
                  </a:cubicBezTo>
                  <a:cubicBezTo>
                    <a:pt x="209550" y="4894"/>
                    <a:pt x="249209" y="0"/>
                    <a:pt x="285750" y="11244"/>
                  </a:cubicBezTo>
                  <a:cubicBezTo>
                    <a:pt x="295346" y="14197"/>
                    <a:pt x="288175" y="32719"/>
                    <a:pt x="295275" y="39819"/>
                  </a:cubicBezTo>
                  <a:cubicBezTo>
                    <a:pt x="354125" y="98669"/>
                    <a:pt x="302714" y="7073"/>
                    <a:pt x="333375" y="68394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5" name="グループ化 12"/>
          <p:cNvGrpSpPr>
            <a:grpSpLocks/>
          </p:cNvGrpSpPr>
          <p:nvPr/>
        </p:nvGrpSpPr>
        <p:grpSpPr bwMode="auto">
          <a:xfrm>
            <a:off x="3677053" y="5018069"/>
            <a:ext cx="639558" cy="904585"/>
            <a:chOff x="6372200" y="4581128"/>
            <a:chExt cx="773677" cy="818070"/>
          </a:xfrm>
        </p:grpSpPr>
        <p:pic>
          <p:nvPicPr>
            <p:cNvPr id="96" name="Picture 10" descr="http://ord.yahoo.co.jp/o/image/SIG=1242dftjk/EXP=1321090696;_ylc=X3IDMgRmc3QDMARpZHgDMARvaWQDQU5kOUdjVDJoMHNLTDRMb3FxY01CYmdud2lJcXowV2ZBU2hMdGFnVW1lR3FBTEF2WEhwT0w5aTNLZjFOU0EEcAM0NEtrNDRPcDQ0SzU0NE9JSU9lRW9lYVdtZU9BZ09PRGsuT0Rxdy0tBHBvcwMzOARzZWMDc2h3BHNsawNyaQ--/*-http%3A/illustsozai.up.seesaa.net/image/bld0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6546" y="4589951"/>
              <a:ext cx="719331" cy="809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" name="星 4 57"/>
            <p:cNvSpPr/>
            <p:nvPr/>
          </p:nvSpPr>
          <p:spPr>
            <a:xfrm>
              <a:off x="6372200" y="4581128"/>
              <a:ext cx="143984" cy="216716"/>
            </a:xfrm>
            <a:prstGeom prst="star4">
              <a:avLst/>
            </a:prstGeom>
            <a:solidFill>
              <a:srgbClr val="FFFF00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8" name="星 4 58"/>
            <p:cNvSpPr/>
            <p:nvPr/>
          </p:nvSpPr>
          <p:spPr>
            <a:xfrm>
              <a:off x="6877106" y="5084886"/>
              <a:ext cx="143985" cy="216717"/>
            </a:xfrm>
            <a:prstGeom prst="star4">
              <a:avLst/>
            </a:prstGeom>
            <a:solidFill>
              <a:srgbClr val="FFFF00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9" name="グループ化 16"/>
          <p:cNvGrpSpPr>
            <a:grpSpLocks/>
          </p:cNvGrpSpPr>
          <p:nvPr/>
        </p:nvGrpSpPr>
        <p:grpSpPr bwMode="auto">
          <a:xfrm>
            <a:off x="5651270" y="5030757"/>
            <a:ext cx="690342" cy="975999"/>
            <a:chOff x="3347864" y="4509120"/>
            <a:chExt cx="720080" cy="809922"/>
          </a:xfrm>
        </p:grpSpPr>
        <p:pic>
          <p:nvPicPr>
            <p:cNvPr id="100" name="Picture 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33" t="5771" r="30750" b="5748"/>
            <a:stretch>
              <a:fillRect/>
            </a:stretch>
          </p:blipFill>
          <p:spPr bwMode="auto">
            <a:xfrm>
              <a:off x="3419872" y="4509120"/>
              <a:ext cx="574570" cy="809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" name="星 4 61"/>
            <p:cNvSpPr/>
            <p:nvPr/>
          </p:nvSpPr>
          <p:spPr>
            <a:xfrm>
              <a:off x="3347864" y="4652667"/>
              <a:ext cx="144016" cy="215979"/>
            </a:xfrm>
            <a:prstGeom prst="star4">
              <a:avLst/>
            </a:prstGeom>
            <a:solidFill>
              <a:srgbClr val="FFFF00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2" name="星 4 62"/>
            <p:cNvSpPr/>
            <p:nvPr/>
          </p:nvSpPr>
          <p:spPr>
            <a:xfrm>
              <a:off x="3923928" y="5013510"/>
              <a:ext cx="144016" cy="215979"/>
            </a:xfrm>
            <a:prstGeom prst="star4">
              <a:avLst/>
            </a:prstGeom>
            <a:solidFill>
              <a:srgbClr val="FFFF00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3" name="平行四辺形 102"/>
          <p:cNvSpPr/>
          <p:nvPr/>
        </p:nvSpPr>
        <p:spPr>
          <a:xfrm>
            <a:off x="6870081" y="5433859"/>
            <a:ext cx="655427" cy="269789"/>
          </a:xfrm>
          <a:prstGeom prst="parallelogram">
            <a:avLst>
              <a:gd name="adj" fmla="val 55076"/>
            </a:avLst>
          </a:prstGeom>
          <a:solidFill>
            <a:srgbClr val="993300"/>
          </a:solidFill>
          <a:ln w="25400" cap="flat" cmpd="sng" algn="ctr">
            <a:solidFill>
              <a:srgbClr val="CC66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ストライプ矢印 64"/>
          <p:cNvSpPr/>
          <p:nvPr/>
        </p:nvSpPr>
        <p:spPr>
          <a:xfrm rot="10800000">
            <a:off x="6395568" y="5313243"/>
            <a:ext cx="299943" cy="391986"/>
          </a:xfrm>
          <a:prstGeom prst="stripedRightArrow">
            <a:avLst>
              <a:gd name="adj1" fmla="val 47215"/>
              <a:gd name="adj2" fmla="val 56683"/>
            </a:avLst>
          </a:prstGeom>
          <a:gradFill flip="none" rotWithShape="1">
            <a:gsLst>
              <a:gs pos="0">
                <a:srgbClr val="C0504D">
                  <a:lumMod val="40000"/>
                  <a:lumOff val="60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ストライプ矢印 65"/>
          <p:cNvSpPr/>
          <p:nvPr/>
        </p:nvSpPr>
        <p:spPr>
          <a:xfrm rot="10800000">
            <a:off x="4359460" y="5287855"/>
            <a:ext cx="306289" cy="385639"/>
          </a:xfrm>
          <a:prstGeom prst="stripedRightArrow">
            <a:avLst>
              <a:gd name="adj1" fmla="val 47215"/>
              <a:gd name="adj2" fmla="val 56683"/>
            </a:avLst>
          </a:prstGeom>
          <a:gradFill flip="none" rotWithShape="1">
            <a:gsLst>
              <a:gs pos="0">
                <a:srgbClr val="C0504D">
                  <a:lumMod val="40000"/>
                  <a:lumOff val="60000"/>
                </a:srgbClr>
              </a:gs>
              <a:gs pos="50000">
                <a:srgbClr val="4F81BD">
                  <a:shade val="67500"/>
                  <a:satMod val="115000"/>
                </a:srgbClr>
              </a:gs>
              <a:gs pos="100000">
                <a:srgbClr val="4F81BD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6774861" y="5881360"/>
            <a:ext cx="858562" cy="17615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更地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4270582" y="4508780"/>
            <a:ext cx="2231509" cy="27908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対象事業者</a:t>
            </a:r>
            <a:r>
              <a:rPr kumimoji="0"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【SPC</a:t>
            </a: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kumimoji="0"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0" lang="ja-JP" altLang="en-US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8" name="正方形/長方形 51"/>
          <p:cNvSpPr>
            <a:spLocks noChangeArrowheads="1"/>
          </p:cNvSpPr>
          <p:nvPr/>
        </p:nvSpPr>
        <p:spPr bwMode="auto">
          <a:xfrm>
            <a:off x="3397649" y="4791074"/>
            <a:ext cx="4019931" cy="30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不動産の取得、耐震・省エネ改修等実施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角丸四角形 69"/>
          <p:cNvSpPr/>
          <p:nvPr/>
        </p:nvSpPr>
        <p:spPr>
          <a:xfrm>
            <a:off x="3459575" y="4453863"/>
            <a:ext cx="4386849" cy="1640185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3534325" y="4004887"/>
            <a:ext cx="1661644" cy="4967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000"/>
              </a:lnSpc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配当</a:t>
            </a:r>
            <a:r>
              <a:rPr kumimoji="0" lang="ja-JP" altLang="en-US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売却益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4327009" y="2875318"/>
            <a:ext cx="939499" cy="3745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配当</a:t>
            </a:r>
          </a:p>
        </p:txBody>
      </p:sp>
      <p:sp>
        <p:nvSpPr>
          <p:cNvPr id="112" name="正方形/長方形 111"/>
          <p:cNvSpPr/>
          <p:nvPr/>
        </p:nvSpPr>
        <p:spPr>
          <a:xfrm>
            <a:off x="5884873" y="3990554"/>
            <a:ext cx="1202242" cy="43625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出資等</a:t>
            </a:r>
          </a:p>
        </p:txBody>
      </p:sp>
      <p:sp>
        <p:nvSpPr>
          <p:cNvPr id="113" name="右矢印 73"/>
          <p:cNvSpPr/>
          <p:nvPr/>
        </p:nvSpPr>
        <p:spPr>
          <a:xfrm rot="10800000">
            <a:off x="7846417" y="5295790"/>
            <a:ext cx="566386" cy="464776"/>
          </a:xfrm>
          <a:prstGeom prst="rightArrow">
            <a:avLst>
              <a:gd name="adj1" fmla="val 50000"/>
              <a:gd name="adj2" fmla="val 53512"/>
            </a:avLst>
          </a:prstGeom>
          <a:solidFill>
            <a:srgbClr val="FFC000"/>
          </a:solidFill>
          <a:ln w="25400" cap="flat" cmpd="sng" algn="ctr">
            <a:solidFill>
              <a:srgbClr val="FFD85D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sz="3199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3796078" y="6066389"/>
            <a:ext cx="936163" cy="44594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売却</a:t>
            </a:r>
          </a:p>
        </p:txBody>
      </p:sp>
      <p:cxnSp>
        <p:nvCxnSpPr>
          <p:cNvPr id="115" name="直線矢印コネクタ 114"/>
          <p:cNvCxnSpPr/>
          <p:nvPr/>
        </p:nvCxnSpPr>
        <p:spPr>
          <a:xfrm flipH="1">
            <a:off x="4796759" y="6136808"/>
            <a:ext cx="1847" cy="27691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ash"/>
            <a:tailEnd type="arrow"/>
          </a:ln>
          <a:effectLst/>
        </p:spPr>
      </p:cxnSp>
      <p:sp>
        <p:nvSpPr>
          <p:cNvPr id="116" name="正方形/長方形 115"/>
          <p:cNvSpPr/>
          <p:nvPr/>
        </p:nvSpPr>
        <p:spPr>
          <a:xfrm>
            <a:off x="6024937" y="6095551"/>
            <a:ext cx="1461216" cy="3745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出資等の譲渡</a:t>
            </a:r>
          </a:p>
        </p:txBody>
      </p:sp>
      <p:cxnSp>
        <p:nvCxnSpPr>
          <p:cNvPr id="117" name="直線矢印コネクタ 116"/>
          <p:cNvCxnSpPr/>
          <p:nvPr/>
        </p:nvCxnSpPr>
        <p:spPr>
          <a:xfrm>
            <a:off x="5997071" y="6129156"/>
            <a:ext cx="7936" cy="28883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ash"/>
            <a:tailEnd type="arrow"/>
          </a:ln>
          <a:effectLst/>
        </p:spPr>
      </p:cxnSp>
      <p:sp>
        <p:nvSpPr>
          <p:cNvPr id="118" name="正方形/長方形 117"/>
          <p:cNvSpPr/>
          <p:nvPr/>
        </p:nvSpPr>
        <p:spPr>
          <a:xfrm>
            <a:off x="5838538" y="2774424"/>
            <a:ext cx="936325" cy="52529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LP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9" name="角丸四角形 84"/>
          <p:cNvSpPr/>
          <p:nvPr/>
        </p:nvSpPr>
        <p:spPr bwMode="auto">
          <a:xfrm>
            <a:off x="4262902" y="3277104"/>
            <a:ext cx="2992029" cy="65579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LPS</a:t>
            </a:r>
            <a:br>
              <a:rPr kumimoji="0" lang="en-US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（投資事業有限責任組合）</a:t>
            </a:r>
          </a:p>
        </p:txBody>
      </p:sp>
      <p:sp>
        <p:nvSpPr>
          <p:cNvPr id="120" name="正方形/長方形 119"/>
          <p:cNvSpPr/>
          <p:nvPr/>
        </p:nvSpPr>
        <p:spPr>
          <a:xfrm>
            <a:off x="4251439" y="2349233"/>
            <a:ext cx="3003496" cy="404413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耐震・環境不動産支援基金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下矢印 88"/>
          <p:cNvSpPr/>
          <p:nvPr/>
        </p:nvSpPr>
        <p:spPr>
          <a:xfrm>
            <a:off x="5400203" y="2853168"/>
            <a:ext cx="359885" cy="431862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FFD85D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2" name="直線矢印コネクタ 121"/>
          <p:cNvCxnSpPr/>
          <p:nvPr/>
        </p:nvCxnSpPr>
        <p:spPr>
          <a:xfrm>
            <a:off x="5190111" y="2709151"/>
            <a:ext cx="0" cy="575815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arrow"/>
            <a:tailEnd type="none"/>
          </a:ln>
          <a:effectLst/>
        </p:spPr>
      </p:cxnSp>
      <p:sp>
        <p:nvSpPr>
          <p:cNvPr id="123" name="下矢印 90"/>
          <p:cNvSpPr/>
          <p:nvPr/>
        </p:nvSpPr>
        <p:spPr>
          <a:xfrm>
            <a:off x="5442277" y="4004879"/>
            <a:ext cx="359885" cy="431862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FFD85D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4" name="直線矢印コネクタ 123"/>
          <p:cNvCxnSpPr/>
          <p:nvPr/>
        </p:nvCxnSpPr>
        <p:spPr>
          <a:xfrm>
            <a:off x="5190111" y="4004887"/>
            <a:ext cx="0" cy="449119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arrow"/>
            <a:tailEnd type="none"/>
          </a:ln>
          <a:effectLst/>
        </p:spPr>
      </p:cxnSp>
      <p:sp>
        <p:nvSpPr>
          <p:cNvPr id="125" name="右矢印 94"/>
          <p:cNvSpPr/>
          <p:nvPr/>
        </p:nvSpPr>
        <p:spPr>
          <a:xfrm>
            <a:off x="3511714" y="3500985"/>
            <a:ext cx="647792" cy="39587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FFD85D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3295766" y="3296655"/>
            <a:ext cx="1077488" cy="27840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GP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出資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632323" y="3429007"/>
            <a:ext cx="2765332" cy="6729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en-US" altLang="ja-JP" sz="1051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8" name="直線矢印コネクタ 127"/>
          <p:cNvCxnSpPr/>
          <p:nvPr/>
        </p:nvCxnSpPr>
        <p:spPr>
          <a:xfrm flipH="1">
            <a:off x="2575910" y="5405093"/>
            <a:ext cx="863723" cy="7936"/>
          </a:xfrm>
          <a:prstGeom prst="straightConnector1">
            <a:avLst/>
          </a:prstGeom>
          <a:noFill/>
          <a:ln w="34925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129" name="正方形/長方形 128"/>
          <p:cNvSpPr/>
          <p:nvPr/>
        </p:nvSpPr>
        <p:spPr>
          <a:xfrm>
            <a:off x="2428753" y="5453444"/>
            <a:ext cx="1055972" cy="5790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200"/>
              </a:lnSpc>
              <a:defRPr/>
            </a:pPr>
            <a:r>
              <a:rPr kumimoji="0" lang="en-US" altLang="ja-JP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</a:t>
            </a:r>
          </a:p>
          <a:p>
            <a:pPr algn="ctr">
              <a:lnSpc>
                <a:spcPts val="1200"/>
              </a:lnSpc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業務委託</a:t>
            </a:r>
          </a:p>
        </p:txBody>
      </p:sp>
      <p:cxnSp>
        <p:nvCxnSpPr>
          <p:cNvPr id="130" name="直線矢印コネクタ 129"/>
          <p:cNvCxnSpPr/>
          <p:nvPr/>
        </p:nvCxnSpPr>
        <p:spPr>
          <a:xfrm>
            <a:off x="2589773" y="5184497"/>
            <a:ext cx="863723" cy="0"/>
          </a:xfrm>
          <a:prstGeom prst="straightConnector1">
            <a:avLst/>
          </a:prstGeom>
          <a:noFill/>
          <a:ln w="34925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131" name="正方形/長方形 130"/>
          <p:cNvSpPr/>
          <p:nvPr/>
        </p:nvSpPr>
        <p:spPr>
          <a:xfrm>
            <a:off x="2360717" y="4907852"/>
            <a:ext cx="1144221" cy="3745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000"/>
              </a:lnSpc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助言</a:t>
            </a:r>
          </a:p>
        </p:txBody>
      </p:sp>
      <p:sp>
        <p:nvSpPr>
          <p:cNvPr id="132" name="正方形/長方形 131"/>
          <p:cNvSpPr/>
          <p:nvPr/>
        </p:nvSpPr>
        <p:spPr>
          <a:xfrm>
            <a:off x="4495567" y="2579971"/>
            <a:ext cx="2310659" cy="36024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kumimoji="0" lang="ja-JP" altLang="en-US" sz="105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699662" y="5156645"/>
            <a:ext cx="2092210" cy="33755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アセット・</a:t>
            </a:r>
            <a:endParaRPr kumimoji="0" lang="en-US" altLang="ja-JP" sz="16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マネージャー</a:t>
            </a:r>
            <a:endParaRPr kumimoji="0" lang="en-US" altLang="ja-JP" sz="16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kumimoji="0" lang="ja-JP" altLang="en-US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058818" y="5349779"/>
            <a:ext cx="1247461" cy="41684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632324" y="3525161"/>
            <a:ext cx="2986929" cy="6236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ファンドマネージャー</a:t>
            </a:r>
            <a:r>
              <a:rPr kumimoji="0" lang="en-US" altLang="ja-JP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(FM)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（不動産運用会社）</a:t>
            </a:r>
            <a:r>
              <a:rPr kumimoji="0" lang="ja-JP" altLang="en-US" sz="16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kumimoji="0" lang="en-US" altLang="ja-JP" sz="16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kumimoji="0" lang="en-US" altLang="ja-JP" sz="1200" b="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641344" y="2248545"/>
            <a:ext cx="2765332" cy="106429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399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国交省・環境省</a:t>
            </a:r>
            <a:endParaRPr lang="en-US" altLang="ja-JP" sz="2399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399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704309" y="2710899"/>
            <a:ext cx="2777435" cy="646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補助（平成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年度のみ）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39" name="大かっこ 138"/>
          <p:cNvSpPr/>
          <p:nvPr/>
        </p:nvSpPr>
        <p:spPr>
          <a:xfrm>
            <a:off x="2617299" y="1562012"/>
            <a:ext cx="3978148" cy="674371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角丸四角形 3"/>
          <p:cNvSpPr/>
          <p:nvPr/>
        </p:nvSpPr>
        <p:spPr>
          <a:xfrm>
            <a:off x="90401" y="571253"/>
            <a:ext cx="9716885" cy="845818"/>
          </a:xfrm>
          <a:prstGeom prst="roundRect">
            <a:avLst>
              <a:gd name="adj" fmla="val 9680"/>
            </a:avLst>
          </a:prstGeom>
          <a:noFill/>
          <a:ln w="25400" cap="flat" cmpd="sng" algn="ctr">
            <a:solidFill>
              <a:srgbClr val="53548A">
                <a:lumMod val="50000"/>
              </a:srgbClr>
            </a:solidFill>
            <a:prstDash val="solid"/>
          </a:ln>
          <a:effectLst/>
        </p:spPr>
        <p:txBody>
          <a:bodyPr wrap="square" tIns="71977" bIns="35988" anchor="t"/>
          <a:lstStyle/>
          <a:p>
            <a:pPr>
              <a:defRPr/>
            </a:pPr>
            <a:r>
              <a:rPr kumimoji="0" lang="ja-JP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老朽・低未利用不動産に民間の資金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0" lang="ja-JP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ノウハウを活用し、耐震・環境性能を有する良質な不動産の形成（改修・建替え・開発事業）を促進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ja-JP" altLang="ja-JP" sz="19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0" hangingPunct="0">
              <a:buClr>
                <a:prstClr val="black">
                  <a:lumMod val="65000"/>
                  <a:lumOff val="35000"/>
                </a:prstClr>
              </a:buClr>
              <a:defRPr/>
            </a:pPr>
            <a:endParaRPr kumimoji="0" lang="ja-JP" altLang="en-US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597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1587" y="405633"/>
            <a:ext cx="9902825" cy="645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marL="342797" indent="-34279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27" indent="-2856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＜対象事業＞</a:t>
            </a:r>
            <a:endParaRPr lang="en-US" altLang="ja-JP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次に掲げるいずれの事業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30034" indent="-360246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耐震改修事業（</a:t>
            </a:r>
            <a:r>
              <a:rPr lang="ja-JP" altLang="en-US" sz="23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新耐震基準相当の耐震性能に適合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630034" indent="-360246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次のいずれかの環境性能を満たすことが見込まれる改修、建替え又は開発事業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建物全体における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エネルギー消費量</a:t>
            </a: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％以上削減</a:t>
            </a:r>
            <a:endParaRPr kumimoji="0" lang="en-US" altLang="ja-JP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CASBEE A</a:t>
            </a:r>
            <a:r>
              <a:rPr kumimoji="0" lang="ja-JP" altLang="en-US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ランク以上</a:t>
            </a:r>
            <a:endParaRPr kumimoji="0" lang="en-US" altLang="ja-JP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98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建築物省エネルギー性能表示制度</a:t>
            </a:r>
            <a:r>
              <a:rPr lang="ja-JP" altLang="en-US" sz="2398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398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BELS</a:t>
            </a:r>
            <a:r>
              <a:rPr lang="ja-JP" altLang="en-US" sz="2398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評価）星</a:t>
            </a:r>
            <a:r>
              <a:rPr lang="en-US" altLang="ja-JP" sz="2398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398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つ以上　</a:t>
            </a:r>
            <a:r>
              <a:rPr lang="ja-JP" altLang="en-US" sz="2398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US" altLang="ja-JP" sz="1051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※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原則として事業後延床面積が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2,000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㎡以上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＜対象事業者＞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特定目的会社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(TMK)</a:t>
            </a:r>
            <a:r>
              <a:rPr kumimoji="0" lang="ja-JP" altLang="en-US" sz="2399" kern="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合同会社（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GK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）等であって、専ら対象事業の施 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行を目的とするもの等</a:t>
            </a: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US" altLang="ja-JP" sz="23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＜本事業に関するお問合せ先＞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一般社団法人　環境不動産普及促進機構　企画部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03-6268-8016</a:t>
            </a:r>
            <a:r>
              <a:rPr kumimoji="0" lang="ja-JP" altLang="en-US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（直通）</a:t>
            </a: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endParaRPr lang="ja-JP" altLang="en-US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タイトル 2"/>
          <p:cNvSpPr txBox="1">
            <a:spLocks/>
          </p:cNvSpPr>
          <p:nvPr/>
        </p:nvSpPr>
        <p:spPr>
          <a:xfrm>
            <a:off x="-6185" y="131981"/>
            <a:ext cx="9915200" cy="561895"/>
          </a:xfrm>
          <a:prstGeom prst="rect">
            <a:avLst/>
          </a:prstGeom>
        </p:spPr>
        <p:txBody>
          <a:bodyPr vert="horz" lIns="91411" tIns="45705" rIns="91411" bIns="45705" rtlCol="0" anchor="ctr">
            <a:noAutofit/>
          </a:bodyPr>
          <a:lstStyle>
            <a:lvl1pPr algn="l" defTabSz="914126" rtl="0" eaLnBrk="1" latinLnBrk="0" hangingPunct="1">
              <a:spcBef>
                <a:spcPct val="0"/>
              </a:spcBef>
              <a:buNone/>
              <a:defRPr kumimoji="1" sz="2399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35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事業の要件</a:t>
            </a:r>
          </a:p>
        </p:txBody>
      </p:sp>
    </p:spTree>
    <p:extLst>
      <p:ext uri="{BB962C8B-B14F-4D97-AF65-F5344CB8AC3E}">
        <p14:creationId xmlns:p14="http://schemas.microsoft.com/office/powerpoint/2010/main" val="108372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1304728" y="964530"/>
            <a:ext cx="615978" cy="992866"/>
            <a:chOff x="2077614" y="5207543"/>
            <a:chExt cx="547370" cy="882280"/>
          </a:xfrm>
        </p:grpSpPr>
        <p:sp>
          <p:nvSpPr>
            <p:cNvPr id="43" name="フリーフォーム: 図形 42"/>
            <p:cNvSpPr/>
            <p:nvPr/>
          </p:nvSpPr>
          <p:spPr>
            <a:xfrm>
              <a:off x="2077614" y="5207543"/>
              <a:ext cx="546527" cy="882280"/>
            </a:xfrm>
            <a:custGeom>
              <a:avLst/>
              <a:gdLst>
                <a:gd name="connsiteX0" fmla="*/ 261917 w 546527"/>
                <a:gd name="connsiteY0" fmla="*/ 0 h 882280"/>
                <a:gd name="connsiteX1" fmla="*/ 546166 w 546527"/>
                <a:gd name="connsiteY1" fmla="*/ 122646 h 882280"/>
                <a:gd name="connsiteX2" fmla="*/ 546166 w 546527"/>
                <a:gd name="connsiteY2" fmla="*/ 122921 h 882280"/>
                <a:gd name="connsiteX3" fmla="*/ 546527 w 546527"/>
                <a:gd name="connsiteY3" fmla="*/ 122762 h 882280"/>
                <a:gd name="connsiteX4" fmla="*/ 546527 w 546527"/>
                <a:gd name="connsiteY4" fmla="*/ 767063 h 882280"/>
                <a:gd name="connsiteX5" fmla="*/ 284358 w 546527"/>
                <a:gd name="connsiteY5" fmla="*/ 882280 h 882280"/>
                <a:gd name="connsiteX6" fmla="*/ 284358 w 546527"/>
                <a:gd name="connsiteY6" fmla="*/ 882280 h 882280"/>
                <a:gd name="connsiteX7" fmla="*/ 284358 w 546527"/>
                <a:gd name="connsiteY7" fmla="*/ 882280 h 882280"/>
                <a:gd name="connsiteX8" fmla="*/ 284357 w 546527"/>
                <a:gd name="connsiteY8" fmla="*/ 882280 h 882280"/>
                <a:gd name="connsiteX9" fmla="*/ 284357 w 546527"/>
                <a:gd name="connsiteY9" fmla="*/ 882280 h 882280"/>
                <a:gd name="connsiteX10" fmla="*/ 0 w 546527"/>
                <a:gd name="connsiteY10" fmla="*/ 759589 h 882280"/>
                <a:gd name="connsiteX11" fmla="*/ 0 w 546527"/>
                <a:gd name="connsiteY11" fmla="*/ 116631 h 882280"/>
                <a:gd name="connsiteX12" fmla="*/ 2290 w 546527"/>
                <a:gd name="connsiteY12" fmla="*/ 116631 h 882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6527" h="882280">
                  <a:moveTo>
                    <a:pt x="261917" y="0"/>
                  </a:moveTo>
                  <a:lnTo>
                    <a:pt x="546166" y="122646"/>
                  </a:lnTo>
                  <a:lnTo>
                    <a:pt x="546166" y="122921"/>
                  </a:lnTo>
                  <a:lnTo>
                    <a:pt x="546527" y="122762"/>
                  </a:lnTo>
                  <a:lnTo>
                    <a:pt x="546527" y="767063"/>
                  </a:lnTo>
                  <a:lnTo>
                    <a:pt x="284358" y="882280"/>
                  </a:lnTo>
                  <a:lnTo>
                    <a:pt x="284358" y="882280"/>
                  </a:lnTo>
                  <a:lnTo>
                    <a:pt x="284358" y="882280"/>
                  </a:lnTo>
                  <a:lnTo>
                    <a:pt x="284357" y="882280"/>
                  </a:lnTo>
                  <a:lnTo>
                    <a:pt x="284357" y="882280"/>
                  </a:lnTo>
                  <a:lnTo>
                    <a:pt x="0" y="759589"/>
                  </a:lnTo>
                  <a:lnTo>
                    <a:pt x="0" y="116631"/>
                  </a:lnTo>
                  <a:lnTo>
                    <a:pt x="2290" y="116631"/>
                  </a:lnTo>
                  <a:close/>
                </a:path>
              </a:pathLst>
            </a:custGeom>
            <a:solidFill>
              <a:srgbClr val="D8DDDB"/>
            </a:solidFill>
            <a:ln w="31750" cap="rnd">
              <a:solidFill>
                <a:srgbClr val="1B1D1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99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2078457" y="5207543"/>
              <a:ext cx="546527" cy="882279"/>
              <a:chOff x="1493922" y="4921811"/>
              <a:chExt cx="546527" cy="882279"/>
            </a:xfrm>
          </p:grpSpPr>
          <p:sp>
            <p:nvSpPr>
              <p:cNvPr id="45" name="フリーフォーム: 図形 44"/>
              <p:cNvSpPr/>
              <p:nvPr/>
            </p:nvSpPr>
            <p:spPr>
              <a:xfrm>
                <a:off x="1493922" y="5038441"/>
                <a:ext cx="284358" cy="765649"/>
              </a:xfrm>
              <a:custGeom>
                <a:avLst/>
                <a:gdLst>
                  <a:gd name="connsiteX0" fmla="*/ 0 w 284358"/>
                  <a:gd name="connsiteY0" fmla="*/ 0 h 765649"/>
                  <a:gd name="connsiteX1" fmla="*/ 3117 w 284358"/>
                  <a:gd name="connsiteY1" fmla="*/ 0 h 765649"/>
                  <a:gd name="connsiteX2" fmla="*/ 284358 w 284358"/>
                  <a:gd name="connsiteY2" fmla="*/ 121347 h 765649"/>
                  <a:gd name="connsiteX3" fmla="*/ 284358 w 284358"/>
                  <a:gd name="connsiteY3" fmla="*/ 765649 h 765649"/>
                  <a:gd name="connsiteX4" fmla="*/ 0 w 284358"/>
                  <a:gd name="connsiteY4" fmla="*/ 642958 h 765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4358" h="765649">
                    <a:moveTo>
                      <a:pt x="0" y="0"/>
                    </a:moveTo>
                    <a:lnTo>
                      <a:pt x="3117" y="0"/>
                    </a:lnTo>
                    <a:lnTo>
                      <a:pt x="284358" y="121347"/>
                    </a:lnTo>
                    <a:lnTo>
                      <a:pt x="284358" y="765649"/>
                    </a:lnTo>
                    <a:lnTo>
                      <a:pt x="0" y="642958"/>
                    </a:lnTo>
                    <a:close/>
                  </a:path>
                </a:pathLst>
              </a:custGeom>
              <a:solidFill>
                <a:srgbClr val="DFCF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999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6" name="フリーフォーム: 図形 45"/>
              <p:cNvSpPr/>
              <p:nvPr/>
            </p:nvSpPr>
            <p:spPr>
              <a:xfrm flipH="1">
                <a:off x="1778279" y="5044572"/>
                <a:ext cx="262170" cy="759518"/>
              </a:xfrm>
              <a:custGeom>
                <a:avLst/>
                <a:gdLst>
                  <a:gd name="connsiteX0" fmla="*/ 0 w 262170"/>
                  <a:gd name="connsiteY0" fmla="*/ 0 h 759518"/>
                  <a:gd name="connsiteX1" fmla="*/ 0 w 262170"/>
                  <a:gd name="connsiteY1" fmla="*/ 644301 h 759518"/>
                  <a:gd name="connsiteX2" fmla="*/ 262170 w 262170"/>
                  <a:gd name="connsiteY2" fmla="*/ 759518 h 759518"/>
                  <a:gd name="connsiteX3" fmla="*/ 262170 w 262170"/>
                  <a:gd name="connsiteY3" fmla="*/ 115216 h 759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170" h="759518">
                    <a:moveTo>
                      <a:pt x="0" y="0"/>
                    </a:moveTo>
                    <a:lnTo>
                      <a:pt x="0" y="644301"/>
                    </a:lnTo>
                    <a:lnTo>
                      <a:pt x="262170" y="759518"/>
                    </a:lnTo>
                    <a:lnTo>
                      <a:pt x="262170" y="115216"/>
                    </a:lnTo>
                    <a:close/>
                  </a:path>
                </a:pathLst>
              </a:custGeom>
              <a:solidFill>
                <a:srgbClr val="AFA5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999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47" name="フリーフォーム: 図形 46"/>
              <p:cNvSpPr/>
              <p:nvPr/>
            </p:nvSpPr>
            <p:spPr>
              <a:xfrm rot="16200000">
                <a:off x="1645821" y="4771094"/>
                <a:ext cx="243550" cy="544983"/>
              </a:xfrm>
              <a:custGeom>
                <a:avLst/>
                <a:gdLst>
                  <a:gd name="connsiteX0" fmla="*/ 243550 w 243550"/>
                  <a:gd name="connsiteY0" fmla="*/ 260734 h 544983"/>
                  <a:gd name="connsiteX1" fmla="*/ 120905 w 243550"/>
                  <a:gd name="connsiteY1" fmla="*/ 544983 h 544983"/>
                  <a:gd name="connsiteX2" fmla="*/ 0 w 243550"/>
                  <a:gd name="connsiteY2" fmla="*/ 544983 h 544983"/>
                  <a:gd name="connsiteX3" fmla="*/ 0 w 243550"/>
                  <a:gd name="connsiteY3" fmla="*/ 544563 h 544983"/>
                  <a:gd name="connsiteX4" fmla="*/ 118837 w 243550"/>
                  <a:gd name="connsiteY4" fmla="*/ 544563 h 544983"/>
                  <a:gd name="connsiteX5" fmla="*/ 4104 w 243550"/>
                  <a:gd name="connsiteY5" fmla="*/ 283491 h 544983"/>
                  <a:gd name="connsiteX6" fmla="*/ 126422 w 243550"/>
                  <a:gd name="connsiteY6" fmla="*/ 0 h 544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3550" h="544983">
                    <a:moveTo>
                      <a:pt x="243550" y="260734"/>
                    </a:moveTo>
                    <a:lnTo>
                      <a:pt x="120905" y="544983"/>
                    </a:lnTo>
                    <a:lnTo>
                      <a:pt x="0" y="544983"/>
                    </a:lnTo>
                    <a:lnTo>
                      <a:pt x="0" y="544563"/>
                    </a:lnTo>
                    <a:lnTo>
                      <a:pt x="118837" y="544563"/>
                    </a:lnTo>
                    <a:lnTo>
                      <a:pt x="4104" y="283491"/>
                    </a:lnTo>
                    <a:lnTo>
                      <a:pt x="126422" y="0"/>
                    </a:lnTo>
                    <a:close/>
                  </a:path>
                </a:pathLst>
              </a:custGeom>
              <a:solidFill>
                <a:srgbClr val="D6C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999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grpSp>
            <p:nvGrpSpPr>
              <p:cNvPr id="48" name="グループ化 47"/>
              <p:cNvGrpSpPr/>
              <p:nvPr/>
            </p:nvGrpSpPr>
            <p:grpSpPr>
              <a:xfrm>
                <a:off x="1527955" y="5104317"/>
                <a:ext cx="210794" cy="599086"/>
                <a:chOff x="734302" y="1281643"/>
                <a:chExt cx="210794" cy="599086"/>
              </a:xfrm>
            </p:grpSpPr>
            <p:grpSp>
              <p:nvGrpSpPr>
                <p:cNvPr id="67" name="グループ化 66"/>
                <p:cNvGrpSpPr/>
                <p:nvPr/>
              </p:nvGrpSpPr>
              <p:grpSpPr>
                <a:xfrm>
                  <a:off x="734302" y="1281643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80" name="フリーフォーム: 図形 79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81" name="フリーフォーム: 図形 80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82" name="フリーフォーム: 図形 81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68" name="グループ化 67"/>
                <p:cNvGrpSpPr/>
                <p:nvPr/>
              </p:nvGrpSpPr>
              <p:grpSpPr>
                <a:xfrm>
                  <a:off x="734302" y="1414738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77" name="フリーフォーム: 図形 76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8" name="フリーフォーム: 図形 77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9" name="フリーフォーム: 図形 78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69" name="グループ化 68"/>
                <p:cNvGrpSpPr/>
                <p:nvPr/>
              </p:nvGrpSpPr>
              <p:grpSpPr>
                <a:xfrm>
                  <a:off x="734302" y="1547833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74" name="フリーフォーム: 図形 73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5" name="フリーフォーム: 図形 74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6" name="フリーフォーム: 図形 75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70" name="グループ化 69"/>
                <p:cNvGrpSpPr/>
                <p:nvPr/>
              </p:nvGrpSpPr>
              <p:grpSpPr>
                <a:xfrm>
                  <a:off x="734302" y="1680929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71" name="フリーフォーム: 図形 70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2" name="フリーフォーム: 図形 71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73" name="フリーフォーム: 図形 72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  <p:grpSp>
            <p:nvGrpSpPr>
              <p:cNvPr id="49" name="グループ化 48"/>
              <p:cNvGrpSpPr/>
              <p:nvPr/>
            </p:nvGrpSpPr>
            <p:grpSpPr>
              <a:xfrm flipH="1">
                <a:off x="1805815" y="5109079"/>
                <a:ext cx="214182" cy="599086"/>
                <a:chOff x="734302" y="1281643"/>
                <a:chExt cx="210794" cy="599086"/>
              </a:xfrm>
            </p:grpSpPr>
            <p:grpSp>
              <p:nvGrpSpPr>
                <p:cNvPr id="50" name="グループ化 49"/>
                <p:cNvGrpSpPr/>
                <p:nvPr/>
              </p:nvGrpSpPr>
              <p:grpSpPr>
                <a:xfrm>
                  <a:off x="734302" y="1281643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64" name="フリーフォーム: 図形 63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5" name="フリーフォーム: 図形 64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6" name="フリーフォーム: 図形 65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51" name="グループ化 50"/>
                <p:cNvGrpSpPr/>
                <p:nvPr/>
              </p:nvGrpSpPr>
              <p:grpSpPr>
                <a:xfrm>
                  <a:off x="734302" y="1414738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60" name="フリーフォーム: 図形 59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1" name="フリーフォーム: 図形 60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62" name="フリーフォーム: 図形 61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52" name="グループ化 51"/>
                <p:cNvGrpSpPr/>
                <p:nvPr/>
              </p:nvGrpSpPr>
              <p:grpSpPr>
                <a:xfrm>
                  <a:off x="734302" y="1547833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57" name="フリーフォーム: 図形 56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58" name="フリーフォーム: 図形 57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59" name="フリーフォーム: 図形 58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  <p:grpSp>
              <p:nvGrpSpPr>
                <p:cNvPr id="53" name="グループ化 52"/>
                <p:cNvGrpSpPr/>
                <p:nvPr/>
              </p:nvGrpSpPr>
              <p:grpSpPr>
                <a:xfrm>
                  <a:off x="734302" y="1680929"/>
                  <a:ext cx="210794" cy="199800"/>
                  <a:chOff x="1479297" y="1353903"/>
                  <a:chExt cx="210794" cy="199800"/>
                </a:xfrm>
              </p:grpSpPr>
              <p:sp>
                <p:nvSpPr>
                  <p:cNvPr id="54" name="フリーフォーム: 図形 53"/>
                  <p:cNvSpPr>
                    <a:spLocks noChangeAspect="1"/>
                  </p:cNvSpPr>
                  <p:nvPr/>
                </p:nvSpPr>
                <p:spPr>
                  <a:xfrm>
                    <a:off x="1479297" y="13539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55" name="フリーフォーム: 図形 54"/>
                  <p:cNvSpPr>
                    <a:spLocks noChangeAspect="1"/>
                  </p:cNvSpPr>
                  <p:nvPr/>
                </p:nvSpPr>
                <p:spPr>
                  <a:xfrm>
                    <a:off x="1555911" y="1387300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56" name="フリーフォーム: 図形 55"/>
                  <p:cNvSpPr>
                    <a:spLocks noChangeAspect="1"/>
                  </p:cNvSpPr>
                  <p:nvPr/>
                </p:nvSpPr>
                <p:spPr>
                  <a:xfrm>
                    <a:off x="1632525" y="1420503"/>
                    <a:ext cx="57566" cy="133200"/>
                  </a:xfrm>
                  <a:custGeom>
                    <a:avLst/>
                    <a:gdLst>
                      <a:gd name="connsiteX0" fmla="*/ 0 w 54000"/>
                      <a:gd name="connsiteY0" fmla="*/ 0 h 124949"/>
                      <a:gd name="connsiteX1" fmla="*/ 54000 w 54000"/>
                      <a:gd name="connsiteY1" fmla="*/ 23300 h 124949"/>
                      <a:gd name="connsiteX2" fmla="*/ 54000 w 54000"/>
                      <a:gd name="connsiteY2" fmla="*/ 124949 h 124949"/>
                      <a:gd name="connsiteX3" fmla="*/ 0 w 54000"/>
                      <a:gd name="connsiteY3" fmla="*/ 101650 h 1249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4000" h="124949">
                        <a:moveTo>
                          <a:pt x="0" y="0"/>
                        </a:moveTo>
                        <a:lnTo>
                          <a:pt x="54000" y="23300"/>
                        </a:lnTo>
                        <a:lnTo>
                          <a:pt x="54000" y="124949"/>
                        </a:lnTo>
                        <a:lnTo>
                          <a:pt x="0" y="10165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BBAB9F"/>
                      </a:gs>
                      <a:gs pos="100000">
                        <a:srgbClr val="6A605A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999">
                      <a:latin typeface="メイリオ" pitchFamily="50" charset="-128"/>
                      <a:ea typeface="メイリオ" pitchFamily="50" charset="-128"/>
                      <a:cs typeface="メイリオ" pitchFamily="50" charset="-128"/>
                    </a:endParaRPr>
                  </a:p>
                </p:txBody>
              </p:sp>
            </p:grpSp>
          </p:grpSp>
        </p:grpSp>
      </p:grpSp>
      <p:sp>
        <p:nvSpPr>
          <p:cNvPr id="149" name="正方形/長方形 148"/>
          <p:cNvSpPr/>
          <p:nvPr/>
        </p:nvSpPr>
        <p:spPr>
          <a:xfrm>
            <a:off x="6045278" y="2831939"/>
            <a:ext cx="1312386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元金・利息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1923129" y="2437079"/>
            <a:ext cx="821813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物件譲渡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1638385" y="2879483"/>
            <a:ext cx="989067" cy="49228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譲渡金額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1409870" y="3628355"/>
            <a:ext cx="1314518" cy="4307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工事の請負契約</a:t>
            </a:r>
            <a:r>
              <a:rPr lang="en-US" altLang="ja-JP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0.5</a:t>
            </a:r>
            <a:r>
              <a:rPr lang="ja-JP" altLang="en-US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4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-228886" y="4388360"/>
            <a:ext cx="2475833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（環境性能に優れたビル）</a:t>
            </a:r>
            <a:endParaRPr lang="en-US" altLang="ja-JP" sz="14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848272" y="4169218"/>
            <a:ext cx="1893169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改修ビル　　　　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994936" y="2018697"/>
            <a:ext cx="887844" cy="387976"/>
          </a:xfrm>
          <a:prstGeom prst="rect">
            <a:avLst/>
          </a:prstGeom>
          <a:solidFill>
            <a:srgbClr val="BCC1BC"/>
          </a:solidFill>
          <a:ln w="12700">
            <a:solidFill>
              <a:srgbClr val="4142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売主</a:t>
            </a:r>
          </a:p>
        </p:txBody>
      </p:sp>
      <p:sp>
        <p:nvSpPr>
          <p:cNvPr id="157" name="正方形/長方形 156"/>
          <p:cNvSpPr/>
          <p:nvPr/>
        </p:nvSpPr>
        <p:spPr>
          <a:xfrm>
            <a:off x="5502492" y="4315003"/>
            <a:ext cx="479406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償還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5954620" y="5429782"/>
            <a:ext cx="479406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償還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7357657" y="3572977"/>
            <a:ext cx="479406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償還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7391321" y="4431748"/>
            <a:ext cx="479406" cy="2153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償還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6648231" y="4687264"/>
            <a:ext cx="1793848" cy="2153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ファンドマネジメント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7065591" y="2997100"/>
            <a:ext cx="1162627" cy="38459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出資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割以下）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7065591" y="3860919"/>
            <a:ext cx="1162627" cy="38459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出資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割以上）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978787" y="4939662"/>
            <a:ext cx="1360837" cy="2153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リーシング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2029686" y="5690018"/>
            <a:ext cx="1044413" cy="4307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譲渡代金等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en-US" altLang="ja-JP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32</a:t>
            </a:r>
            <a:r>
              <a:rPr lang="ja-JP" altLang="en-US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4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3331121" y="5749512"/>
            <a:ext cx="1044413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物件譲渡等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5976319" y="2410798"/>
            <a:ext cx="1312386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5297749" y="3873905"/>
            <a:ext cx="791834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6" name="正方形/長方形 175"/>
          <p:cNvSpPr/>
          <p:nvPr/>
        </p:nvSpPr>
        <p:spPr>
          <a:xfrm>
            <a:off x="5816802" y="4926707"/>
            <a:ext cx="791834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1818246" y="1045197"/>
            <a:ext cx="1328922" cy="27691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既存物件</a:t>
            </a:r>
            <a:endParaRPr lang="en-US" altLang="ja-JP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3" name="正方形/長方形 182"/>
          <p:cNvSpPr/>
          <p:nvPr/>
        </p:nvSpPr>
        <p:spPr>
          <a:xfrm>
            <a:off x="6824640" y="629739"/>
            <a:ext cx="3027780" cy="5160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954" rIns="143954"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改修事業（省エネ）を例として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イメージを示したものです。</a:t>
            </a:r>
          </a:p>
        </p:txBody>
      </p:sp>
      <p:sp>
        <p:nvSpPr>
          <p:cNvPr id="184" name="矢印: 下 183"/>
          <p:cNvSpPr/>
          <p:nvPr/>
        </p:nvSpPr>
        <p:spPr>
          <a:xfrm rot="17971274">
            <a:off x="2133555" y="1544554"/>
            <a:ext cx="376827" cy="636457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99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224" name="グループ化 223"/>
          <p:cNvGrpSpPr/>
          <p:nvPr/>
        </p:nvGrpSpPr>
        <p:grpSpPr>
          <a:xfrm>
            <a:off x="5070552" y="2523393"/>
            <a:ext cx="2976217" cy="363482"/>
            <a:chOff x="5239443" y="2524646"/>
            <a:chExt cx="2475868" cy="363598"/>
          </a:xfrm>
        </p:grpSpPr>
        <p:grpSp>
          <p:nvGrpSpPr>
            <p:cNvPr id="218" name="グループ化 217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190" name="直線矢印コネクタ 189"/>
              <p:cNvCxnSpPr/>
              <p:nvPr/>
            </p:nvCxnSpPr>
            <p:spPr>
              <a:xfrm flipH="1">
                <a:off x="5558026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4" name="グループ化 213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09" name="正方形/長方形 208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12" name="正方形/長方形 211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19" name="グループ化 218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20" name="直線矢印コネクタ 219"/>
              <p:cNvCxnSpPr/>
              <p:nvPr/>
            </p:nvCxnSpPr>
            <p:spPr>
              <a:xfrm flipH="1">
                <a:off x="5419093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1" name="グループ化 220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22" name="正方形/長方形 221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23" name="正方形/長方形 222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225" name="グループ化 224"/>
          <p:cNvGrpSpPr/>
          <p:nvPr/>
        </p:nvGrpSpPr>
        <p:grpSpPr>
          <a:xfrm>
            <a:off x="4991802" y="5081102"/>
            <a:ext cx="2621568" cy="363482"/>
            <a:chOff x="5239443" y="2524646"/>
            <a:chExt cx="2475868" cy="363598"/>
          </a:xfrm>
        </p:grpSpPr>
        <p:grpSp>
          <p:nvGrpSpPr>
            <p:cNvPr id="226" name="グループ化 225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232" name="直線矢印コネクタ 231"/>
              <p:cNvCxnSpPr>
                <a:stCxn id="234" idx="1"/>
                <a:endCxn id="235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3" name="グループ化 232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34" name="正方形/長方形 233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5" name="正方形/長方形 234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27" name="グループ化 226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28" name="直線矢印コネクタ 227"/>
              <p:cNvCxnSpPr>
                <a:stCxn id="230" idx="1"/>
                <a:endCxn id="231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9" name="グループ化 228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30" name="正方形/長方形 229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31" name="正方形/長方形 230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236" name="グループ化 235"/>
          <p:cNvGrpSpPr/>
          <p:nvPr/>
        </p:nvGrpSpPr>
        <p:grpSpPr>
          <a:xfrm>
            <a:off x="6978702" y="4090755"/>
            <a:ext cx="1322471" cy="362460"/>
            <a:chOff x="5239443" y="2524646"/>
            <a:chExt cx="2475868" cy="363598"/>
          </a:xfrm>
        </p:grpSpPr>
        <p:grpSp>
          <p:nvGrpSpPr>
            <p:cNvPr id="237" name="グループ化 236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243" name="直線矢印コネクタ 242"/>
              <p:cNvCxnSpPr/>
              <p:nvPr/>
            </p:nvCxnSpPr>
            <p:spPr>
              <a:xfrm flipH="1">
                <a:off x="5536254" y="269393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4" name="グループ化 243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45" name="正方形/長方形 244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46" name="正方形/長方形 245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38" name="グループ化 237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39" name="直線矢印コネクタ 238"/>
              <p:cNvCxnSpPr/>
              <p:nvPr/>
            </p:nvCxnSpPr>
            <p:spPr>
              <a:xfrm flipH="1">
                <a:off x="5458618" y="2655716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0" name="グループ化 239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41" name="正方形/長方形 240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42" name="正方形/長方形 241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247" name="グループ化 246"/>
          <p:cNvGrpSpPr/>
          <p:nvPr/>
        </p:nvGrpSpPr>
        <p:grpSpPr>
          <a:xfrm>
            <a:off x="6948814" y="3285038"/>
            <a:ext cx="1333887" cy="368673"/>
            <a:chOff x="5239443" y="2524646"/>
            <a:chExt cx="2475868" cy="363598"/>
          </a:xfrm>
        </p:grpSpPr>
        <p:grpSp>
          <p:nvGrpSpPr>
            <p:cNvPr id="248" name="グループ化 247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254" name="直線矢印コネクタ 253"/>
              <p:cNvCxnSpPr>
                <a:stCxn id="256" idx="1"/>
                <a:endCxn id="257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5" name="グループ化 254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56" name="正方形/長方形 255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57" name="正方形/長方形 256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49" name="グループ化 248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50" name="直線矢印コネクタ 249"/>
              <p:cNvCxnSpPr>
                <a:stCxn id="252" idx="1"/>
                <a:endCxn id="253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1" name="グループ化 250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52" name="正方形/長方形 251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53" name="正方形/長方形 252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258" name="グループ化 257"/>
          <p:cNvGrpSpPr/>
          <p:nvPr/>
        </p:nvGrpSpPr>
        <p:grpSpPr>
          <a:xfrm>
            <a:off x="5355627" y="4101318"/>
            <a:ext cx="747544" cy="257990"/>
            <a:chOff x="5239443" y="2524646"/>
            <a:chExt cx="2475868" cy="363598"/>
          </a:xfrm>
        </p:grpSpPr>
        <p:grpSp>
          <p:nvGrpSpPr>
            <p:cNvPr id="259" name="グループ化 258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265" name="直線矢印コネクタ 264"/>
              <p:cNvCxnSpPr>
                <a:stCxn id="267" idx="1"/>
                <a:endCxn id="268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6" name="グループ化 265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67" name="正方形/長方形 266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68" name="正方形/長方形 267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60" name="グループ化 259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61" name="直線矢印コネクタ 260"/>
              <p:cNvCxnSpPr>
                <a:stCxn id="263" idx="1"/>
                <a:endCxn id="264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2" name="グループ化 261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63" name="正方形/長方形 262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64" name="正方形/長方形 263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270" name="グループ化 269"/>
          <p:cNvGrpSpPr/>
          <p:nvPr/>
        </p:nvGrpSpPr>
        <p:grpSpPr>
          <a:xfrm>
            <a:off x="5311480" y="1773348"/>
            <a:ext cx="1295585" cy="230586"/>
            <a:chOff x="5239444" y="2524646"/>
            <a:chExt cx="2475867" cy="211346"/>
          </a:xfrm>
        </p:grpSpPr>
        <p:cxnSp>
          <p:nvCxnSpPr>
            <p:cNvPr id="276" name="直線矢印コネクタ 275"/>
            <p:cNvCxnSpPr>
              <a:stCxn id="278" idx="1"/>
              <a:endCxn id="279" idx="3"/>
            </p:cNvCxnSpPr>
            <p:nvPr/>
          </p:nvCxnSpPr>
          <p:spPr>
            <a:xfrm flipH="1">
              <a:off x="5458618" y="2630319"/>
              <a:ext cx="2037519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7" name="グループ化 276"/>
            <p:cNvGrpSpPr/>
            <p:nvPr/>
          </p:nvGrpSpPr>
          <p:grpSpPr>
            <a:xfrm>
              <a:off x="5239444" y="2524646"/>
              <a:ext cx="2475867" cy="211346"/>
              <a:chOff x="5231917" y="2562726"/>
              <a:chExt cx="2475867" cy="211346"/>
            </a:xfrm>
          </p:grpSpPr>
          <p:sp>
            <p:nvSpPr>
              <p:cNvPr id="278" name="正方形/長方形 277"/>
              <p:cNvSpPr/>
              <p:nvPr/>
            </p:nvSpPr>
            <p:spPr>
              <a:xfrm>
                <a:off x="7488610" y="2574743"/>
                <a:ext cx="219174" cy="187312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1977" rIns="71977" rtlCol="0" anchor="ctr"/>
              <a:lstStyle/>
              <a:p>
                <a:pPr algn="ctr"/>
                <a:endParaRPr lang="ja-JP" altLang="en-US" sz="11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279" name="正方形/長方形 278"/>
              <p:cNvSpPr/>
              <p:nvPr/>
            </p:nvSpPr>
            <p:spPr>
              <a:xfrm>
                <a:off x="5231917" y="2562726"/>
                <a:ext cx="219174" cy="21134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1977" rIns="71977" rtlCol="0" anchor="ctr"/>
              <a:lstStyle/>
              <a:p>
                <a:pPr algn="ctr"/>
                <a:endParaRPr lang="ja-JP" altLang="en-US" sz="11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  <p:grpSp>
        <p:nvGrpSpPr>
          <p:cNvPr id="280" name="グループ化 279"/>
          <p:cNvGrpSpPr/>
          <p:nvPr/>
        </p:nvGrpSpPr>
        <p:grpSpPr>
          <a:xfrm rot="16200000">
            <a:off x="2809407" y="5635039"/>
            <a:ext cx="692209" cy="363482"/>
            <a:chOff x="5239443" y="2524646"/>
            <a:chExt cx="2475868" cy="363598"/>
          </a:xfrm>
        </p:grpSpPr>
        <p:grpSp>
          <p:nvGrpSpPr>
            <p:cNvPr id="281" name="グループ化 280"/>
            <p:cNvGrpSpPr/>
            <p:nvPr/>
          </p:nvGrpSpPr>
          <p:grpSpPr>
            <a:xfrm>
              <a:off x="5239444" y="2524646"/>
              <a:ext cx="2475867" cy="211346"/>
              <a:chOff x="5239444" y="2524646"/>
              <a:chExt cx="2475867" cy="211346"/>
            </a:xfrm>
          </p:grpSpPr>
          <p:cxnSp>
            <p:nvCxnSpPr>
              <p:cNvPr id="287" name="直線矢印コネクタ 286"/>
              <p:cNvCxnSpPr>
                <a:stCxn id="289" idx="1"/>
                <a:endCxn id="290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8" name="グループ化 287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89" name="正方形/長方形 288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90" name="正方形/長方形 289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282" name="グループ化 281"/>
            <p:cNvGrpSpPr/>
            <p:nvPr/>
          </p:nvGrpSpPr>
          <p:grpSpPr>
            <a:xfrm flipH="1">
              <a:off x="5239443" y="2676898"/>
              <a:ext cx="2475867" cy="211346"/>
              <a:chOff x="5239444" y="2524646"/>
              <a:chExt cx="2475867" cy="211346"/>
            </a:xfrm>
          </p:grpSpPr>
          <p:cxnSp>
            <p:nvCxnSpPr>
              <p:cNvPr id="283" name="直線矢印コネクタ 282"/>
              <p:cNvCxnSpPr>
                <a:stCxn id="285" idx="1"/>
                <a:endCxn id="286" idx="3"/>
              </p:cNvCxnSpPr>
              <p:nvPr/>
            </p:nvCxnSpPr>
            <p:spPr>
              <a:xfrm flipH="1">
                <a:off x="5458618" y="2630319"/>
                <a:ext cx="2037519" cy="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4" name="グループ化 283"/>
              <p:cNvGrpSpPr/>
              <p:nvPr/>
            </p:nvGrpSpPr>
            <p:grpSpPr>
              <a:xfrm>
                <a:off x="5239444" y="2524646"/>
                <a:ext cx="2475867" cy="211346"/>
                <a:chOff x="5231917" y="2562726"/>
                <a:chExt cx="2475867" cy="211346"/>
              </a:xfrm>
            </p:grpSpPr>
            <p:sp>
              <p:nvSpPr>
                <p:cNvPr id="285" name="正方形/長方形 284"/>
                <p:cNvSpPr/>
                <p:nvPr/>
              </p:nvSpPr>
              <p:spPr>
                <a:xfrm>
                  <a:off x="7488610" y="2574743"/>
                  <a:ext cx="219174" cy="18731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286" name="正方形/長方形 285"/>
                <p:cNvSpPr/>
                <p:nvPr/>
              </p:nvSpPr>
              <p:spPr>
                <a:xfrm>
                  <a:off x="5231917" y="2562726"/>
                  <a:ext cx="219174" cy="2113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1977" rIns="71977" rtlCol="0" anchor="ctr"/>
                <a:lstStyle/>
                <a:p>
                  <a:pPr algn="ctr"/>
                  <a:endParaRPr lang="ja-JP" altLang="en-US" sz="11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cxnSp>
        <p:nvCxnSpPr>
          <p:cNvPr id="292" name="直線矢印コネクタ 291"/>
          <p:cNvCxnSpPr/>
          <p:nvPr/>
        </p:nvCxnSpPr>
        <p:spPr>
          <a:xfrm>
            <a:off x="1208196" y="4813555"/>
            <a:ext cx="9357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矢印コネクタ 293"/>
          <p:cNvCxnSpPr/>
          <p:nvPr/>
        </p:nvCxnSpPr>
        <p:spPr>
          <a:xfrm>
            <a:off x="1424151" y="3513166"/>
            <a:ext cx="1223608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コネクタ: カギ線 296"/>
          <p:cNvCxnSpPr/>
          <p:nvPr/>
        </p:nvCxnSpPr>
        <p:spPr>
          <a:xfrm>
            <a:off x="1625669" y="2488545"/>
            <a:ext cx="1115642" cy="216754"/>
          </a:xfrm>
          <a:prstGeom prst="bentConnector3">
            <a:avLst>
              <a:gd name="adj1" fmla="val -986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コネクタ: カギ線 301"/>
          <p:cNvCxnSpPr/>
          <p:nvPr/>
        </p:nvCxnSpPr>
        <p:spPr>
          <a:xfrm rot="10800000">
            <a:off x="1460283" y="2406779"/>
            <a:ext cx="1259596" cy="396632"/>
          </a:xfrm>
          <a:prstGeom prst="bentConnector2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8" name="グループ化 337"/>
          <p:cNvGrpSpPr/>
          <p:nvPr/>
        </p:nvGrpSpPr>
        <p:grpSpPr>
          <a:xfrm>
            <a:off x="5991679" y="3086611"/>
            <a:ext cx="1047303" cy="1586766"/>
            <a:chOff x="6090090" y="3294693"/>
            <a:chExt cx="1047639" cy="1178206"/>
          </a:xfrm>
        </p:grpSpPr>
        <p:sp>
          <p:nvSpPr>
            <p:cNvPr id="337" name="正方形/長方形 336"/>
            <p:cNvSpPr/>
            <p:nvPr/>
          </p:nvSpPr>
          <p:spPr>
            <a:xfrm>
              <a:off x="6098553" y="3294693"/>
              <a:ext cx="1032184" cy="1178206"/>
            </a:xfrm>
            <a:prstGeom prst="rect">
              <a:avLst/>
            </a:prstGeom>
            <a:solidFill>
              <a:srgbClr val="FFE7E7"/>
            </a:solidFill>
            <a:ln w="12700">
              <a:solidFill>
                <a:srgbClr val="FFC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endParaRPr lang="ja-JP" altLang="en-US" sz="11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6153937" y="3723867"/>
              <a:ext cx="921417" cy="668642"/>
            </a:xfrm>
            <a:prstGeom prst="rect">
              <a:avLst/>
            </a:prstGeom>
            <a:solidFill>
              <a:srgbClr val="F8C801"/>
            </a:solidFill>
            <a:ln w="12700">
              <a:solidFill>
                <a:srgbClr val="386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出資</a:t>
              </a:r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6090090" y="3439111"/>
              <a:ext cx="1047639" cy="18276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ＬＰＳ</a:t>
              </a:r>
              <a:endPara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339" name="正方形/長方形 338"/>
          <p:cNvSpPr/>
          <p:nvPr/>
        </p:nvSpPr>
        <p:spPr>
          <a:xfrm>
            <a:off x="2785614" y="1803476"/>
            <a:ext cx="2582333" cy="3689544"/>
          </a:xfrm>
          <a:prstGeom prst="rect">
            <a:avLst/>
          </a:prstGeom>
          <a:solidFill>
            <a:srgbClr val="E7F7DE"/>
          </a:solidFill>
          <a:ln w="12700">
            <a:solidFill>
              <a:srgbClr val="BDC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2072015" y="4292819"/>
            <a:ext cx="731254" cy="1007789"/>
            <a:chOff x="1798814" y="4941168"/>
            <a:chExt cx="640184" cy="882280"/>
          </a:xfrm>
        </p:grpSpPr>
        <p:grpSp>
          <p:nvGrpSpPr>
            <p:cNvPr id="84" name="グループ化 83"/>
            <p:cNvGrpSpPr/>
            <p:nvPr/>
          </p:nvGrpSpPr>
          <p:grpSpPr>
            <a:xfrm>
              <a:off x="1855068" y="4941168"/>
              <a:ext cx="547370" cy="882280"/>
              <a:chOff x="2077614" y="5207543"/>
              <a:chExt cx="547370" cy="882280"/>
            </a:xfrm>
          </p:grpSpPr>
          <p:sp>
            <p:nvSpPr>
              <p:cNvPr id="99" name="フリーフォーム: 図形 98"/>
              <p:cNvSpPr/>
              <p:nvPr/>
            </p:nvSpPr>
            <p:spPr>
              <a:xfrm>
                <a:off x="2077614" y="5207543"/>
                <a:ext cx="546527" cy="882280"/>
              </a:xfrm>
              <a:custGeom>
                <a:avLst/>
                <a:gdLst>
                  <a:gd name="connsiteX0" fmla="*/ 261917 w 546527"/>
                  <a:gd name="connsiteY0" fmla="*/ 0 h 882280"/>
                  <a:gd name="connsiteX1" fmla="*/ 546166 w 546527"/>
                  <a:gd name="connsiteY1" fmla="*/ 122646 h 882280"/>
                  <a:gd name="connsiteX2" fmla="*/ 546166 w 546527"/>
                  <a:gd name="connsiteY2" fmla="*/ 122921 h 882280"/>
                  <a:gd name="connsiteX3" fmla="*/ 546527 w 546527"/>
                  <a:gd name="connsiteY3" fmla="*/ 122762 h 882280"/>
                  <a:gd name="connsiteX4" fmla="*/ 546527 w 546527"/>
                  <a:gd name="connsiteY4" fmla="*/ 767063 h 882280"/>
                  <a:gd name="connsiteX5" fmla="*/ 284358 w 546527"/>
                  <a:gd name="connsiteY5" fmla="*/ 882280 h 882280"/>
                  <a:gd name="connsiteX6" fmla="*/ 284358 w 546527"/>
                  <a:gd name="connsiteY6" fmla="*/ 882280 h 882280"/>
                  <a:gd name="connsiteX7" fmla="*/ 284358 w 546527"/>
                  <a:gd name="connsiteY7" fmla="*/ 882280 h 882280"/>
                  <a:gd name="connsiteX8" fmla="*/ 284357 w 546527"/>
                  <a:gd name="connsiteY8" fmla="*/ 882280 h 882280"/>
                  <a:gd name="connsiteX9" fmla="*/ 284357 w 546527"/>
                  <a:gd name="connsiteY9" fmla="*/ 882280 h 882280"/>
                  <a:gd name="connsiteX10" fmla="*/ 0 w 546527"/>
                  <a:gd name="connsiteY10" fmla="*/ 759589 h 882280"/>
                  <a:gd name="connsiteX11" fmla="*/ 0 w 546527"/>
                  <a:gd name="connsiteY11" fmla="*/ 116631 h 882280"/>
                  <a:gd name="connsiteX12" fmla="*/ 2290 w 546527"/>
                  <a:gd name="connsiteY12" fmla="*/ 116631 h 882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46527" h="882280">
                    <a:moveTo>
                      <a:pt x="261917" y="0"/>
                    </a:moveTo>
                    <a:lnTo>
                      <a:pt x="546166" y="122646"/>
                    </a:lnTo>
                    <a:lnTo>
                      <a:pt x="546166" y="122921"/>
                    </a:lnTo>
                    <a:lnTo>
                      <a:pt x="546527" y="122762"/>
                    </a:lnTo>
                    <a:lnTo>
                      <a:pt x="546527" y="767063"/>
                    </a:lnTo>
                    <a:lnTo>
                      <a:pt x="284358" y="882280"/>
                    </a:lnTo>
                    <a:lnTo>
                      <a:pt x="284358" y="882280"/>
                    </a:lnTo>
                    <a:lnTo>
                      <a:pt x="284358" y="882280"/>
                    </a:lnTo>
                    <a:lnTo>
                      <a:pt x="284357" y="882280"/>
                    </a:lnTo>
                    <a:lnTo>
                      <a:pt x="284357" y="882280"/>
                    </a:lnTo>
                    <a:lnTo>
                      <a:pt x="0" y="759589"/>
                    </a:lnTo>
                    <a:lnTo>
                      <a:pt x="0" y="116631"/>
                    </a:lnTo>
                    <a:lnTo>
                      <a:pt x="2290" y="116631"/>
                    </a:lnTo>
                    <a:close/>
                  </a:path>
                </a:pathLst>
              </a:custGeom>
              <a:solidFill>
                <a:srgbClr val="D8DDDB"/>
              </a:solidFill>
              <a:ln w="31750" cap="rnd">
                <a:solidFill>
                  <a:srgbClr val="1B1D1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999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grpSp>
            <p:nvGrpSpPr>
              <p:cNvPr id="100" name="グループ化 99"/>
              <p:cNvGrpSpPr/>
              <p:nvPr/>
            </p:nvGrpSpPr>
            <p:grpSpPr>
              <a:xfrm>
                <a:off x="2078457" y="5207543"/>
                <a:ext cx="546527" cy="882279"/>
                <a:chOff x="1493922" y="4921811"/>
                <a:chExt cx="546527" cy="882279"/>
              </a:xfrm>
            </p:grpSpPr>
            <p:sp>
              <p:nvSpPr>
                <p:cNvPr id="101" name="フリーフォーム: 図形 100"/>
                <p:cNvSpPr/>
                <p:nvPr/>
              </p:nvSpPr>
              <p:spPr>
                <a:xfrm>
                  <a:off x="1493922" y="5038441"/>
                  <a:ext cx="284358" cy="765649"/>
                </a:xfrm>
                <a:custGeom>
                  <a:avLst/>
                  <a:gdLst>
                    <a:gd name="connsiteX0" fmla="*/ 0 w 284358"/>
                    <a:gd name="connsiteY0" fmla="*/ 0 h 765649"/>
                    <a:gd name="connsiteX1" fmla="*/ 3117 w 284358"/>
                    <a:gd name="connsiteY1" fmla="*/ 0 h 765649"/>
                    <a:gd name="connsiteX2" fmla="*/ 284358 w 284358"/>
                    <a:gd name="connsiteY2" fmla="*/ 121347 h 765649"/>
                    <a:gd name="connsiteX3" fmla="*/ 284358 w 284358"/>
                    <a:gd name="connsiteY3" fmla="*/ 765649 h 765649"/>
                    <a:gd name="connsiteX4" fmla="*/ 0 w 284358"/>
                    <a:gd name="connsiteY4" fmla="*/ 642958 h 765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358" h="765649">
                      <a:moveTo>
                        <a:pt x="0" y="0"/>
                      </a:moveTo>
                      <a:lnTo>
                        <a:pt x="3117" y="0"/>
                      </a:lnTo>
                      <a:lnTo>
                        <a:pt x="284358" y="121347"/>
                      </a:lnTo>
                      <a:lnTo>
                        <a:pt x="284358" y="765649"/>
                      </a:lnTo>
                      <a:lnTo>
                        <a:pt x="0" y="642958"/>
                      </a:lnTo>
                      <a:close/>
                    </a:path>
                  </a:pathLst>
                </a:custGeom>
                <a:solidFill>
                  <a:srgbClr val="D8DDD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102" name="フリーフォーム: 図形 101"/>
                <p:cNvSpPr/>
                <p:nvPr/>
              </p:nvSpPr>
              <p:spPr>
                <a:xfrm flipH="1">
                  <a:off x="1778279" y="5044572"/>
                  <a:ext cx="262170" cy="759518"/>
                </a:xfrm>
                <a:custGeom>
                  <a:avLst/>
                  <a:gdLst>
                    <a:gd name="connsiteX0" fmla="*/ 0 w 262170"/>
                    <a:gd name="connsiteY0" fmla="*/ 0 h 759518"/>
                    <a:gd name="connsiteX1" fmla="*/ 0 w 262170"/>
                    <a:gd name="connsiteY1" fmla="*/ 644301 h 759518"/>
                    <a:gd name="connsiteX2" fmla="*/ 262170 w 262170"/>
                    <a:gd name="connsiteY2" fmla="*/ 759518 h 759518"/>
                    <a:gd name="connsiteX3" fmla="*/ 262170 w 262170"/>
                    <a:gd name="connsiteY3" fmla="*/ 115216 h 7595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2170" h="759518">
                      <a:moveTo>
                        <a:pt x="0" y="0"/>
                      </a:moveTo>
                      <a:lnTo>
                        <a:pt x="0" y="644301"/>
                      </a:lnTo>
                      <a:lnTo>
                        <a:pt x="262170" y="759518"/>
                      </a:lnTo>
                      <a:lnTo>
                        <a:pt x="262170" y="115216"/>
                      </a:lnTo>
                      <a:close/>
                    </a:path>
                  </a:pathLst>
                </a:custGeom>
                <a:solidFill>
                  <a:srgbClr val="BABE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103" name="フリーフォーム: 図形 102"/>
                <p:cNvSpPr/>
                <p:nvPr/>
              </p:nvSpPr>
              <p:spPr>
                <a:xfrm rot="16200000">
                  <a:off x="1645821" y="4771094"/>
                  <a:ext cx="243550" cy="544983"/>
                </a:xfrm>
                <a:custGeom>
                  <a:avLst/>
                  <a:gdLst>
                    <a:gd name="connsiteX0" fmla="*/ 243550 w 243550"/>
                    <a:gd name="connsiteY0" fmla="*/ 260734 h 544983"/>
                    <a:gd name="connsiteX1" fmla="*/ 120905 w 243550"/>
                    <a:gd name="connsiteY1" fmla="*/ 544983 h 544983"/>
                    <a:gd name="connsiteX2" fmla="*/ 0 w 243550"/>
                    <a:gd name="connsiteY2" fmla="*/ 544983 h 544983"/>
                    <a:gd name="connsiteX3" fmla="*/ 0 w 243550"/>
                    <a:gd name="connsiteY3" fmla="*/ 544563 h 544983"/>
                    <a:gd name="connsiteX4" fmla="*/ 118837 w 243550"/>
                    <a:gd name="connsiteY4" fmla="*/ 544563 h 544983"/>
                    <a:gd name="connsiteX5" fmla="*/ 4104 w 243550"/>
                    <a:gd name="connsiteY5" fmla="*/ 283491 h 544983"/>
                    <a:gd name="connsiteX6" fmla="*/ 126422 w 243550"/>
                    <a:gd name="connsiteY6" fmla="*/ 0 h 5449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3550" h="544983">
                      <a:moveTo>
                        <a:pt x="243550" y="260734"/>
                      </a:moveTo>
                      <a:lnTo>
                        <a:pt x="120905" y="544983"/>
                      </a:lnTo>
                      <a:lnTo>
                        <a:pt x="0" y="544983"/>
                      </a:lnTo>
                      <a:lnTo>
                        <a:pt x="0" y="544563"/>
                      </a:lnTo>
                      <a:lnTo>
                        <a:pt x="118837" y="544563"/>
                      </a:lnTo>
                      <a:lnTo>
                        <a:pt x="4104" y="283491"/>
                      </a:lnTo>
                      <a:lnTo>
                        <a:pt x="126422" y="0"/>
                      </a:lnTo>
                      <a:close/>
                    </a:path>
                  </a:pathLst>
                </a:custGeom>
                <a:solidFill>
                  <a:srgbClr val="CCD3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grpSp>
              <p:nvGrpSpPr>
                <p:cNvPr id="104" name="グループ化 103"/>
                <p:cNvGrpSpPr/>
                <p:nvPr/>
              </p:nvGrpSpPr>
              <p:grpSpPr>
                <a:xfrm>
                  <a:off x="1527955" y="5104317"/>
                  <a:ext cx="210794" cy="599086"/>
                  <a:chOff x="734302" y="1281643"/>
                  <a:chExt cx="210794" cy="599086"/>
                </a:xfrm>
              </p:grpSpPr>
              <p:grpSp>
                <p:nvGrpSpPr>
                  <p:cNvPr id="122" name="グループ化 121"/>
                  <p:cNvGrpSpPr/>
                  <p:nvPr/>
                </p:nvGrpSpPr>
                <p:grpSpPr>
                  <a:xfrm>
                    <a:off x="734302" y="1281643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35" name="フリーフォーム: 図形 134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6" name="フリーフォーム: 図形 135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7" name="フリーフォーム: 図形 136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23" name="グループ化 122"/>
                  <p:cNvGrpSpPr/>
                  <p:nvPr/>
                </p:nvGrpSpPr>
                <p:grpSpPr>
                  <a:xfrm>
                    <a:off x="734302" y="1414738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32" name="フリーフォーム: 図形 131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3" name="フリーフォーム: 図形 132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4" name="フリーフォーム: 図形 133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24" name="グループ化 123"/>
                  <p:cNvGrpSpPr/>
                  <p:nvPr/>
                </p:nvGrpSpPr>
                <p:grpSpPr>
                  <a:xfrm>
                    <a:off x="734302" y="1547833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29" name="フリーフォーム: 図形 128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0" name="フリーフォーム: 図形 129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31" name="フリーフォーム: 図形 130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25" name="グループ化 124"/>
                  <p:cNvGrpSpPr/>
                  <p:nvPr/>
                </p:nvGrpSpPr>
                <p:grpSpPr>
                  <a:xfrm>
                    <a:off x="734302" y="1680929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26" name="フリーフォーム: 図形 125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27" name="フリーフォーム: 図形 126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28" name="フリーフォーム: 図形 127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1CDEF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</p:grpSp>
            <p:grpSp>
              <p:nvGrpSpPr>
                <p:cNvPr id="105" name="グループ化 104"/>
                <p:cNvGrpSpPr/>
                <p:nvPr/>
              </p:nvGrpSpPr>
              <p:grpSpPr>
                <a:xfrm flipH="1">
                  <a:off x="1805815" y="5109079"/>
                  <a:ext cx="214182" cy="599086"/>
                  <a:chOff x="734302" y="1281643"/>
                  <a:chExt cx="210794" cy="599086"/>
                </a:xfrm>
              </p:grpSpPr>
              <p:grpSp>
                <p:nvGrpSpPr>
                  <p:cNvPr id="106" name="グループ化 105"/>
                  <p:cNvGrpSpPr/>
                  <p:nvPr/>
                </p:nvGrpSpPr>
                <p:grpSpPr>
                  <a:xfrm>
                    <a:off x="734302" y="1281643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19" name="フリーフォーム: 図形 118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20" name="フリーフォーム: 図形 119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21" name="フリーフォーム: 図形 120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07" name="グループ化 106"/>
                  <p:cNvGrpSpPr/>
                  <p:nvPr/>
                </p:nvGrpSpPr>
                <p:grpSpPr>
                  <a:xfrm>
                    <a:off x="734302" y="1414738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16" name="フリーフォーム: 図形 115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7" name="フリーフォーム: 図形 116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8" name="フリーフォーム: 図形 117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08" name="グループ化 107"/>
                  <p:cNvGrpSpPr/>
                  <p:nvPr/>
                </p:nvGrpSpPr>
                <p:grpSpPr>
                  <a:xfrm>
                    <a:off x="734302" y="1547833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13" name="フリーフォーム: 図形 112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4" name="フリーフォーム: 図形 113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5" name="フリーフォーム: 図形 114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  <p:grpSp>
                <p:nvGrpSpPr>
                  <p:cNvPr id="109" name="グループ化 108"/>
                  <p:cNvGrpSpPr/>
                  <p:nvPr/>
                </p:nvGrpSpPr>
                <p:grpSpPr>
                  <a:xfrm>
                    <a:off x="734302" y="1680929"/>
                    <a:ext cx="210794" cy="199800"/>
                    <a:chOff x="1479297" y="1353903"/>
                    <a:chExt cx="210794" cy="199800"/>
                  </a:xfrm>
                </p:grpSpPr>
                <p:sp>
                  <p:nvSpPr>
                    <p:cNvPr id="110" name="フリーフォーム: 図形 109"/>
                    <p:cNvSpPr>
                      <a:spLocks noChangeAspect="1"/>
                    </p:cNvSpPr>
                    <p:nvPr/>
                  </p:nvSpPr>
                  <p:spPr>
                    <a:xfrm>
                      <a:off x="1479297" y="13539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1" name="フリーフォーム: 図形 110"/>
                    <p:cNvSpPr>
                      <a:spLocks noChangeAspect="1"/>
                    </p:cNvSpPr>
                    <p:nvPr/>
                  </p:nvSpPr>
                  <p:spPr>
                    <a:xfrm>
                      <a:off x="1555911" y="1387300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  <p:sp>
                  <p:nvSpPr>
                    <p:cNvPr id="112" name="フリーフォーム: 図形 111"/>
                    <p:cNvSpPr>
                      <a:spLocks noChangeAspect="1"/>
                    </p:cNvSpPr>
                    <p:nvPr/>
                  </p:nvSpPr>
                  <p:spPr>
                    <a:xfrm>
                      <a:off x="1632525" y="1420503"/>
                      <a:ext cx="57566" cy="133200"/>
                    </a:xfrm>
                    <a:custGeom>
                      <a:avLst/>
                      <a:gdLst>
                        <a:gd name="connsiteX0" fmla="*/ 0 w 54000"/>
                        <a:gd name="connsiteY0" fmla="*/ 0 h 124949"/>
                        <a:gd name="connsiteX1" fmla="*/ 54000 w 54000"/>
                        <a:gd name="connsiteY1" fmla="*/ 23300 h 124949"/>
                        <a:gd name="connsiteX2" fmla="*/ 54000 w 54000"/>
                        <a:gd name="connsiteY2" fmla="*/ 124949 h 124949"/>
                        <a:gd name="connsiteX3" fmla="*/ 0 w 54000"/>
                        <a:gd name="connsiteY3" fmla="*/ 101650 h 12494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54000" h="124949">
                          <a:moveTo>
                            <a:pt x="0" y="0"/>
                          </a:moveTo>
                          <a:lnTo>
                            <a:pt x="54000" y="23300"/>
                          </a:lnTo>
                          <a:lnTo>
                            <a:pt x="54000" y="124949"/>
                          </a:lnTo>
                          <a:lnTo>
                            <a:pt x="0" y="10165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0B8F0"/>
                        </a:gs>
                        <a:gs pos="100000">
                          <a:srgbClr val="338FD2"/>
                        </a:gs>
                      </a:gsLst>
                      <a:lin ang="54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1999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p:txBody>
                </p:sp>
              </p:grpSp>
            </p:grpSp>
          </p:grpSp>
        </p:grpSp>
        <p:grpSp>
          <p:nvGrpSpPr>
            <p:cNvPr id="85" name="グループ化 84"/>
            <p:cNvGrpSpPr/>
            <p:nvPr/>
          </p:nvGrpSpPr>
          <p:grpSpPr>
            <a:xfrm>
              <a:off x="1798814" y="5057797"/>
              <a:ext cx="182260" cy="265572"/>
              <a:chOff x="1274765" y="4005064"/>
              <a:chExt cx="237790" cy="356865"/>
            </a:xfrm>
          </p:grpSpPr>
          <p:grpSp>
            <p:nvGrpSpPr>
              <p:cNvPr id="93" name="グループ化 92"/>
              <p:cNvGrpSpPr/>
              <p:nvPr/>
            </p:nvGrpSpPr>
            <p:grpSpPr>
              <a:xfrm>
                <a:off x="1361913" y="4005064"/>
                <a:ext cx="63486" cy="356865"/>
                <a:chOff x="1359534" y="3933056"/>
                <a:chExt cx="63486" cy="428873"/>
              </a:xfrm>
            </p:grpSpPr>
            <p:sp>
              <p:nvSpPr>
                <p:cNvPr id="97" name="二等辺三角形 96"/>
                <p:cNvSpPr/>
                <p:nvPr/>
              </p:nvSpPr>
              <p:spPr>
                <a:xfrm>
                  <a:off x="1359534" y="3933056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98" name="二等辺三角形 97"/>
                <p:cNvSpPr/>
                <p:nvPr/>
              </p:nvSpPr>
              <p:spPr>
                <a:xfrm rot="10800000">
                  <a:off x="1359534" y="4145905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grpSp>
            <p:nvGrpSpPr>
              <p:cNvPr id="94" name="グループ化 93"/>
              <p:cNvGrpSpPr/>
              <p:nvPr/>
            </p:nvGrpSpPr>
            <p:grpSpPr>
              <a:xfrm rot="5400000">
                <a:off x="1361639" y="4058881"/>
                <a:ext cx="64041" cy="237790"/>
                <a:chOff x="1359526" y="3933037"/>
                <a:chExt cx="63486" cy="428863"/>
              </a:xfrm>
            </p:grpSpPr>
            <p:sp>
              <p:nvSpPr>
                <p:cNvPr id="95" name="二等辺三角形 94"/>
                <p:cNvSpPr/>
                <p:nvPr/>
              </p:nvSpPr>
              <p:spPr>
                <a:xfrm>
                  <a:off x="1359527" y="3933037"/>
                  <a:ext cx="63485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96" name="二等辺三角形 95"/>
                <p:cNvSpPr/>
                <p:nvPr/>
              </p:nvSpPr>
              <p:spPr>
                <a:xfrm rot="10800000">
                  <a:off x="1359526" y="4145877"/>
                  <a:ext cx="63486" cy="216023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  <p:grpSp>
          <p:nvGrpSpPr>
            <p:cNvPr id="86" name="グループ化 85"/>
            <p:cNvGrpSpPr/>
            <p:nvPr/>
          </p:nvGrpSpPr>
          <p:grpSpPr>
            <a:xfrm>
              <a:off x="2256738" y="5553669"/>
              <a:ext cx="182260" cy="260629"/>
              <a:chOff x="1274759" y="4005064"/>
              <a:chExt cx="237795" cy="356865"/>
            </a:xfrm>
          </p:grpSpPr>
          <p:grpSp>
            <p:nvGrpSpPr>
              <p:cNvPr id="87" name="グループ化 86"/>
              <p:cNvGrpSpPr/>
              <p:nvPr/>
            </p:nvGrpSpPr>
            <p:grpSpPr>
              <a:xfrm>
                <a:off x="1361913" y="4005064"/>
                <a:ext cx="63486" cy="356865"/>
                <a:chOff x="1359534" y="3933056"/>
                <a:chExt cx="63486" cy="428873"/>
              </a:xfrm>
            </p:grpSpPr>
            <p:sp>
              <p:nvSpPr>
                <p:cNvPr id="91" name="二等辺三角形 90"/>
                <p:cNvSpPr/>
                <p:nvPr/>
              </p:nvSpPr>
              <p:spPr>
                <a:xfrm>
                  <a:off x="1359534" y="3933056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92" name="二等辺三角形 91"/>
                <p:cNvSpPr/>
                <p:nvPr/>
              </p:nvSpPr>
              <p:spPr>
                <a:xfrm rot="10800000">
                  <a:off x="1359534" y="4145905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  <p:grpSp>
            <p:nvGrpSpPr>
              <p:cNvPr id="88" name="グループ化 87"/>
              <p:cNvGrpSpPr/>
              <p:nvPr/>
            </p:nvGrpSpPr>
            <p:grpSpPr>
              <a:xfrm rot="5400000">
                <a:off x="1361636" y="4058879"/>
                <a:ext cx="64041" cy="237795"/>
                <a:chOff x="1359534" y="3933056"/>
                <a:chExt cx="63486" cy="428873"/>
              </a:xfrm>
            </p:grpSpPr>
            <p:sp>
              <p:nvSpPr>
                <p:cNvPr id="89" name="二等辺三角形 88"/>
                <p:cNvSpPr/>
                <p:nvPr/>
              </p:nvSpPr>
              <p:spPr>
                <a:xfrm>
                  <a:off x="1359534" y="3933056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  <p:sp>
              <p:nvSpPr>
                <p:cNvPr id="90" name="二等辺三角形 89"/>
                <p:cNvSpPr/>
                <p:nvPr/>
              </p:nvSpPr>
              <p:spPr>
                <a:xfrm rot="10800000">
                  <a:off x="1359534" y="4145905"/>
                  <a:ext cx="63486" cy="216024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999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endParaRPr>
                </a:p>
              </p:txBody>
            </p:sp>
          </p:grpSp>
        </p:grpSp>
      </p:grpSp>
      <p:grpSp>
        <p:nvGrpSpPr>
          <p:cNvPr id="138" name="グループ化 137"/>
          <p:cNvGrpSpPr/>
          <p:nvPr/>
        </p:nvGrpSpPr>
        <p:grpSpPr>
          <a:xfrm>
            <a:off x="3877246" y="2453963"/>
            <a:ext cx="1375906" cy="2912725"/>
            <a:chOff x="5400951" y="2632149"/>
            <a:chExt cx="1080041" cy="2913658"/>
          </a:xfrm>
        </p:grpSpPr>
        <p:sp>
          <p:nvSpPr>
            <p:cNvPr id="139" name="正方形/長方形 138"/>
            <p:cNvSpPr/>
            <p:nvPr/>
          </p:nvSpPr>
          <p:spPr>
            <a:xfrm>
              <a:off x="5400951" y="2632149"/>
              <a:ext cx="1080041" cy="1339010"/>
            </a:xfrm>
            <a:prstGeom prst="rect">
              <a:avLst/>
            </a:prstGeom>
            <a:solidFill>
              <a:srgbClr val="5388CE"/>
            </a:solidFill>
            <a:ln w="12700">
              <a:solidFill>
                <a:srgbClr val="386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ノンリコース</a:t>
              </a:r>
              <a:br>
                <a:rPr lang="en-US" altLang="ja-JP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ローンなど</a:t>
              </a:r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5415163" y="4197721"/>
              <a:ext cx="1065829" cy="632769"/>
            </a:xfrm>
            <a:prstGeom prst="rect">
              <a:avLst/>
            </a:prstGeom>
            <a:solidFill>
              <a:srgbClr val="F8C801"/>
            </a:solidFill>
            <a:ln w="12700">
              <a:solidFill>
                <a:srgbClr val="386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メザニン</a:t>
              </a:r>
              <a:endPara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出融資</a:t>
              </a:r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5415163" y="4906369"/>
              <a:ext cx="1065829" cy="639438"/>
            </a:xfrm>
            <a:prstGeom prst="rect">
              <a:avLst/>
            </a:prstGeom>
            <a:solidFill>
              <a:srgbClr val="FA6200"/>
            </a:solidFill>
            <a:ln w="12700">
              <a:solidFill>
                <a:srgbClr val="386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劣後出資</a:t>
              </a:r>
            </a:p>
          </p:txBody>
        </p:sp>
      </p:grpSp>
      <p:sp>
        <p:nvSpPr>
          <p:cNvPr id="143" name="正方形/長方形 142"/>
          <p:cNvSpPr/>
          <p:nvPr/>
        </p:nvSpPr>
        <p:spPr>
          <a:xfrm>
            <a:off x="3864020" y="3931346"/>
            <a:ext cx="1436249" cy="1511683"/>
          </a:xfrm>
          <a:prstGeom prst="rect">
            <a:avLst/>
          </a:prstGeom>
          <a:noFill/>
          <a:ln w="25400">
            <a:solidFill>
              <a:srgbClr val="F8C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051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2791871" y="4272011"/>
            <a:ext cx="1058256" cy="719318"/>
          </a:xfrm>
          <a:prstGeom prst="rect">
            <a:avLst/>
          </a:prstGeom>
          <a:solidFill>
            <a:srgbClr val="70D293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3954" rIns="0" bIns="71977" rtlCol="0" anchor="ctr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億＋</a:t>
            </a:r>
            <a: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</a:t>
            </a:r>
            <a: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=31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b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の資産</a:t>
            </a:r>
          </a:p>
        </p:txBody>
      </p:sp>
      <p:sp>
        <p:nvSpPr>
          <p:cNvPr id="145" name="正方形/長方形 144"/>
          <p:cNvSpPr/>
          <p:nvPr/>
        </p:nvSpPr>
        <p:spPr>
          <a:xfrm>
            <a:off x="2809602" y="2726441"/>
            <a:ext cx="959147" cy="5210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不動産</a:t>
            </a:r>
            <a:b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sp>
        <p:nvSpPr>
          <p:cNvPr id="146" name="正方形/長方形 145"/>
          <p:cNvSpPr/>
          <p:nvPr/>
        </p:nvSpPr>
        <p:spPr>
          <a:xfrm>
            <a:off x="2809602" y="3307295"/>
            <a:ext cx="959147" cy="5210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工事費等</a:t>
            </a:r>
            <a:b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億円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sp>
        <p:nvSpPr>
          <p:cNvPr id="147" name="正方形/長方形 146"/>
          <p:cNvSpPr/>
          <p:nvPr/>
        </p:nvSpPr>
        <p:spPr>
          <a:xfrm>
            <a:off x="2697982" y="1917323"/>
            <a:ext cx="2757324" cy="372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ＳＰＣ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（合同会社・特定目的会社）</a:t>
            </a:r>
          </a:p>
        </p:txBody>
      </p:sp>
      <p:cxnSp>
        <p:nvCxnSpPr>
          <p:cNvPr id="334" name="直線コネクタ 333"/>
          <p:cNvCxnSpPr/>
          <p:nvPr/>
        </p:nvCxnSpPr>
        <p:spPr>
          <a:xfrm>
            <a:off x="2822790" y="2358482"/>
            <a:ext cx="237523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吹き出し: 円形 179"/>
          <p:cNvSpPr/>
          <p:nvPr/>
        </p:nvSpPr>
        <p:spPr>
          <a:xfrm>
            <a:off x="4375540" y="847971"/>
            <a:ext cx="1818510" cy="726619"/>
          </a:xfrm>
          <a:prstGeom prst="wedgeEllipseCallout">
            <a:avLst>
              <a:gd name="adj1" fmla="val -71259"/>
              <a:gd name="adj2" fmla="val 91192"/>
            </a:avLst>
          </a:prstGeom>
          <a:solidFill>
            <a:srgbClr val="C6E7A5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88" rIns="35988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改修事業の実施主体</a:t>
            </a:r>
          </a:p>
        </p:txBody>
      </p:sp>
      <p:grpSp>
        <p:nvGrpSpPr>
          <p:cNvPr id="343" name="グループ化 342"/>
          <p:cNvGrpSpPr/>
          <p:nvPr/>
        </p:nvGrpSpPr>
        <p:grpSpPr>
          <a:xfrm>
            <a:off x="81203" y="3296498"/>
            <a:ext cx="1297169" cy="521480"/>
            <a:chOff x="665840" y="3294692"/>
            <a:chExt cx="1184932" cy="521647"/>
          </a:xfrm>
        </p:grpSpPr>
        <p:sp>
          <p:nvSpPr>
            <p:cNvPr id="340" name="正方形/長方形 339"/>
            <p:cNvSpPr/>
            <p:nvPr/>
          </p:nvSpPr>
          <p:spPr>
            <a:xfrm>
              <a:off x="665840" y="3294692"/>
              <a:ext cx="1184932" cy="521647"/>
            </a:xfrm>
            <a:prstGeom prst="rect">
              <a:avLst/>
            </a:prstGeom>
            <a:gradFill flip="none" rotWithShape="1">
              <a:gsLst>
                <a:gs pos="50000">
                  <a:srgbClr val="FFFFFF"/>
                </a:gs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endPara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698358" y="3426600"/>
              <a:ext cx="1044748" cy="27699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ゼネコン等</a:t>
              </a:r>
              <a:endParaRPr lang="en-US" altLang="ja-JP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42" name="グループ化 341"/>
          <p:cNvGrpSpPr/>
          <p:nvPr/>
        </p:nvGrpSpPr>
        <p:grpSpPr>
          <a:xfrm>
            <a:off x="56437" y="4617924"/>
            <a:ext cx="1085900" cy="455824"/>
            <a:chOff x="653140" y="4619860"/>
            <a:chExt cx="1157494" cy="455971"/>
          </a:xfrm>
        </p:grpSpPr>
        <p:sp>
          <p:nvSpPr>
            <p:cNvPr id="341" name="正方形/長方形 340"/>
            <p:cNvSpPr/>
            <p:nvPr/>
          </p:nvSpPr>
          <p:spPr>
            <a:xfrm>
              <a:off x="653140" y="4619860"/>
              <a:ext cx="1157494" cy="455971"/>
            </a:xfrm>
            <a:prstGeom prst="rect">
              <a:avLst/>
            </a:prstGeom>
            <a:gradFill flip="none" rotWithShape="1">
              <a:gsLst>
                <a:gs pos="50000">
                  <a:srgbClr val="FFFFFF"/>
                </a:gs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1977" rIns="71977" rtlCol="0" anchor="ctr"/>
            <a:lstStyle/>
            <a:p>
              <a:pPr algn="ctr"/>
              <a:endPara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729117" y="4732515"/>
              <a:ext cx="1044748" cy="27699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テナント</a:t>
              </a:r>
              <a:endParaRPr lang="en-US" altLang="ja-JP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344" name="正方形/長方形 343"/>
          <p:cNvSpPr/>
          <p:nvPr/>
        </p:nvSpPr>
        <p:spPr>
          <a:xfrm>
            <a:off x="7870853" y="2522352"/>
            <a:ext cx="1111721" cy="417911"/>
          </a:xfrm>
          <a:prstGeom prst="rect">
            <a:avLst/>
          </a:prstGeom>
          <a:gradFill flip="none" rotWithShape="1">
            <a:gsLst>
              <a:gs pos="51000">
                <a:srgbClr val="FFFFFF"/>
              </a:gs>
              <a:gs pos="0">
                <a:srgbClr val="3DB5F3"/>
              </a:gs>
              <a:gs pos="100000">
                <a:srgbClr val="3DB5F3"/>
              </a:gs>
            </a:gsLst>
            <a:lin ang="5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5" name="正方形/長方形 344"/>
          <p:cNvSpPr/>
          <p:nvPr/>
        </p:nvSpPr>
        <p:spPr>
          <a:xfrm>
            <a:off x="8235958" y="3141068"/>
            <a:ext cx="1610435" cy="566975"/>
          </a:xfrm>
          <a:prstGeom prst="rect">
            <a:avLst/>
          </a:prstGeom>
          <a:gradFill flip="none" rotWithShape="1">
            <a:gsLst>
              <a:gs pos="51000">
                <a:srgbClr val="FFFFFF"/>
              </a:gs>
              <a:gs pos="0">
                <a:srgbClr val="F0C2D6"/>
              </a:gs>
              <a:gs pos="100000">
                <a:srgbClr val="F0C2D6"/>
              </a:gs>
            </a:gsLst>
            <a:lin ang="5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7866171" y="2638841"/>
            <a:ext cx="1044413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金融機関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7" name="正方形/長方形 346"/>
          <p:cNvSpPr/>
          <p:nvPr/>
        </p:nvSpPr>
        <p:spPr>
          <a:xfrm>
            <a:off x="8198758" y="3888336"/>
            <a:ext cx="1599091" cy="665482"/>
          </a:xfrm>
          <a:prstGeom prst="rect">
            <a:avLst/>
          </a:prstGeom>
          <a:gradFill flip="none" rotWithShape="1">
            <a:gsLst>
              <a:gs pos="51000">
                <a:srgbClr val="FFFFFF"/>
              </a:gs>
              <a:gs pos="0">
                <a:srgbClr val="F0C2D6"/>
              </a:gs>
              <a:gs pos="100000">
                <a:srgbClr val="F0C2D6"/>
              </a:gs>
            </a:gsLst>
            <a:lin ang="5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8" name="正方形/長方形 347"/>
          <p:cNvSpPr/>
          <p:nvPr/>
        </p:nvSpPr>
        <p:spPr>
          <a:xfrm>
            <a:off x="7431205" y="4975659"/>
            <a:ext cx="1260119" cy="546641"/>
          </a:xfrm>
          <a:prstGeom prst="rect">
            <a:avLst/>
          </a:prstGeom>
          <a:gradFill flip="none" rotWithShape="1">
            <a:gsLst>
              <a:gs pos="51000">
                <a:srgbClr val="FFFFFF"/>
              </a:gs>
              <a:gs pos="0">
                <a:srgbClr val="F0C2D6"/>
              </a:gs>
              <a:gs pos="100000">
                <a:srgbClr val="F0C2D6"/>
              </a:gs>
            </a:gsLst>
            <a:lin ang="5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7497326" y="5143484"/>
            <a:ext cx="1044413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投資家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8255817" y="3141067"/>
            <a:ext cx="1592221" cy="49228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&lt;LP&gt;</a:t>
            </a: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Re-Seed</a:t>
            </a:r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機構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8209624" y="3886284"/>
            <a:ext cx="1588626" cy="64612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r>
              <a:rPr lang="en-US" altLang="ja-JP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&lt;GP/LP&gt;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ＦＭ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及び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スポンサー 等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33" name="グループ化 332"/>
          <p:cNvGrpSpPr/>
          <p:nvPr/>
        </p:nvGrpSpPr>
        <p:grpSpPr>
          <a:xfrm>
            <a:off x="6535080" y="4300506"/>
            <a:ext cx="1962691" cy="352244"/>
            <a:chOff x="6808656" y="4270443"/>
            <a:chExt cx="1889647" cy="370016"/>
          </a:xfrm>
        </p:grpSpPr>
        <p:cxnSp>
          <p:nvCxnSpPr>
            <p:cNvPr id="318" name="コネクタ: カギ線 317"/>
            <p:cNvCxnSpPr/>
            <p:nvPr/>
          </p:nvCxnSpPr>
          <p:spPr>
            <a:xfrm rot="10800000">
              <a:off x="6808656" y="4482251"/>
              <a:ext cx="1889647" cy="158208"/>
            </a:xfrm>
            <a:prstGeom prst="bentConnector2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/>
            <p:cNvCxnSpPr/>
            <p:nvPr/>
          </p:nvCxnSpPr>
          <p:spPr>
            <a:xfrm>
              <a:off x="8679914" y="4270443"/>
              <a:ext cx="1" cy="36156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2" name="正方形/長方形 181"/>
          <p:cNvSpPr/>
          <p:nvPr/>
        </p:nvSpPr>
        <p:spPr>
          <a:xfrm>
            <a:off x="1969893" y="6136614"/>
            <a:ext cx="4947857" cy="531713"/>
          </a:xfrm>
          <a:prstGeom prst="rect">
            <a:avLst/>
          </a:prstGeom>
          <a:solidFill>
            <a:srgbClr val="F1FFC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</a:t>
            </a:r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リート、私募リート、元所有者等に売却 </a:t>
            </a:r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または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・リファイナンスして</a:t>
            </a:r>
            <a:r>
              <a: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LPS</a:t>
            </a:r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に償還し</a:t>
            </a:r>
            <a:r>
              <a:rPr lang="en-US" altLang="ja-JP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SPC</a:t>
            </a:r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で保有継続</a:t>
            </a:r>
          </a:p>
        </p:txBody>
      </p:sp>
      <p:sp>
        <p:nvSpPr>
          <p:cNvPr id="349" name="タイトル 2"/>
          <p:cNvSpPr txBox="1">
            <a:spLocks/>
          </p:cNvSpPr>
          <p:nvPr/>
        </p:nvSpPr>
        <p:spPr>
          <a:xfrm>
            <a:off x="-6185" y="45714"/>
            <a:ext cx="9915200" cy="561895"/>
          </a:xfrm>
          <a:prstGeom prst="rect">
            <a:avLst/>
          </a:prstGeom>
        </p:spPr>
        <p:txBody>
          <a:bodyPr vert="horz" lIns="91411" tIns="45705" rIns="91411" bIns="45705" rtlCol="0" anchor="ctr">
            <a:noAutofit/>
          </a:bodyPr>
          <a:lstStyle>
            <a:lvl1pPr algn="l" defTabSz="914126" rtl="0" eaLnBrk="1" latinLnBrk="0" hangingPunct="1">
              <a:spcBef>
                <a:spcPct val="0"/>
              </a:spcBef>
              <a:buNone/>
              <a:defRPr kumimoji="1" sz="2399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3599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事業ストラクチャーとイメージ</a:t>
            </a:r>
          </a:p>
        </p:txBody>
      </p:sp>
      <p:sp>
        <p:nvSpPr>
          <p:cNvPr id="148" name="正方形/長方形 147"/>
          <p:cNvSpPr/>
          <p:nvPr/>
        </p:nvSpPr>
        <p:spPr>
          <a:xfrm>
            <a:off x="5493848" y="1957919"/>
            <a:ext cx="1352811" cy="4307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アセット</a:t>
            </a:r>
            <a:endParaRPr lang="en-US" altLang="ja-JP" sz="1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マネジメント</a:t>
            </a:r>
          </a:p>
        </p:txBody>
      </p:sp>
      <p:sp>
        <p:nvSpPr>
          <p:cNvPr id="346" name="正方形/長方形 345"/>
          <p:cNvSpPr/>
          <p:nvPr/>
        </p:nvSpPr>
        <p:spPr>
          <a:xfrm>
            <a:off x="6500612" y="1737095"/>
            <a:ext cx="3201805" cy="337519"/>
          </a:xfrm>
          <a:prstGeom prst="rect">
            <a:avLst/>
          </a:prstGeom>
          <a:gradFill flip="none" rotWithShape="1">
            <a:gsLst>
              <a:gs pos="59806">
                <a:schemeClr val="bg1"/>
              </a:gs>
              <a:gs pos="40000">
                <a:srgbClr val="FFFFFF"/>
              </a:gs>
              <a:gs pos="0">
                <a:srgbClr val="00AB42"/>
              </a:gs>
              <a:gs pos="100000">
                <a:srgbClr val="18AE55"/>
              </a:gs>
            </a:gsLst>
            <a:lin ang="5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rIns="71977" rtlCol="0" anchor="ctr"/>
          <a:lstStyle/>
          <a:p>
            <a:pPr algn="ctr"/>
            <a:endParaRPr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6568283" y="1803475"/>
            <a:ext cx="3134135" cy="2461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アセット・マネージャー（ＡＭ）</a:t>
            </a:r>
            <a:endParaRPr lang="en-US" altLang="ja-JP" sz="16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466483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B-01_A4横J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kumimoji="1" sz="1400" smtClean="0"/>
        </a:defPPr>
      </a:lstStyle>
    </a:txDef>
  </a:objectDefaults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17474</TotalTime>
  <Words>538</Words>
  <Application>Microsoft Office PowerPoint</Application>
  <PresentationFormat>ユーザー設定</PresentationFormat>
  <Paragraphs>132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13</vt:i4>
      </vt:variant>
      <vt:variant>
        <vt:lpstr>スライド タイトル</vt:lpstr>
      </vt:variant>
      <vt:variant>
        <vt:i4>4</vt:i4>
      </vt:variant>
    </vt:vector>
  </HeadingPairs>
  <TitlesOfParts>
    <vt:vector size="33" baseType="lpstr">
      <vt:lpstr>HGPｺﾞｼｯｸE</vt:lpstr>
      <vt:lpstr>HGPｺﾞｼｯｸM</vt:lpstr>
      <vt:lpstr>HGP創英角ｺﾞｼｯｸUB</vt:lpstr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4_標準デザイン</vt:lpstr>
      <vt:lpstr>B-01_A4横J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1972</cp:revision>
  <cp:lastPrinted>2018-01-12T08:13:42Z</cp:lastPrinted>
  <dcterms:created xsi:type="dcterms:W3CDTF">2013-11-01T02:12:51Z</dcterms:created>
  <dcterms:modified xsi:type="dcterms:W3CDTF">2018-05-15T06:07:08Z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