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39124-EF89-41EB-A98F-E97F4820D18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8D67D-4228-4611-90B5-CD94AF7CDC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01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98475" y="828675"/>
            <a:ext cx="5976938" cy="4138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891" indent="-295728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910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074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239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403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5567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8731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1895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329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763713DB-C849-48CA-B896-D964230A8206}" type="slidenum">
              <a:rPr lang="ja-JP" altLang="en-US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329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349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909170" y="10413404"/>
            <a:ext cx="2990418" cy="548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96" tIns="46898" rIns="93796" bIns="46898" anchor="b"/>
          <a:lstStyle>
            <a:lvl1pPr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938114" fontAlgn="auto">
              <a:spcBef>
                <a:spcPts val="0"/>
              </a:spcBef>
              <a:spcAft>
                <a:spcPts val="0"/>
              </a:spcAft>
            </a:pPr>
            <a:fld id="{383C9DEA-B692-4EA4-A3F7-EDDFE831573E}" type="slidenum">
              <a:rPr lang="en-US" altLang="ja-JP" sz="1300" kern="0"/>
              <a:pPr algn="r" defTabSz="938114"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altLang="ja-JP" sz="1300" ker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98475" y="828675"/>
            <a:ext cx="5976938" cy="4138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5581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909170" y="10413404"/>
            <a:ext cx="2990418" cy="548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96" tIns="46898" rIns="93796" bIns="46898" anchor="b"/>
          <a:lstStyle>
            <a:lvl1pPr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9064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938114" fontAlgn="auto">
              <a:spcBef>
                <a:spcPts val="0"/>
              </a:spcBef>
              <a:spcAft>
                <a:spcPts val="0"/>
              </a:spcAft>
            </a:pPr>
            <a:fld id="{71972FE5-59BF-4165-A7D2-5E0518B14C8A}" type="slidenum">
              <a:rPr lang="en-US" altLang="ja-JP" sz="1300" kern="0"/>
              <a:pPr algn="r" defTabSz="938114" fontAlgn="auto">
                <a:spcBef>
                  <a:spcPts val="0"/>
                </a:spcBef>
                <a:spcAft>
                  <a:spcPts val="0"/>
                </a:spcAft>
              </a:pPr>
              <a:t>3</a:t>
            </a:fld>
            <a:endParaRPr lang="en-US" altLang="ja-JP" sz="1300" ker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98475" y="828675"/>
            <a:ext cx="5976938" cy="4138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28066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907544" y="10411642"/>
            <a:ext cx="2990418" cy="54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32" tIns="47316" rIns="94632" bIns="47316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946329" fontAlgn="auto">
              <a:spcBef>
                <a:spcPct val="0"/>
              </a:spcBef>
              <a:spcAft>
                <a:spcPts val="0"/>
              </a:spcAft>
            </a:pPr>
            <a:fld id="{14A5238C-0E9E-4633-9248-57592AB8A131}" type="slidenum">
              <a:rPr lang="en-US" altLang="ja-JP" kern="0">
                <a:latin typeface="Times New Roman" panose="02020603050405020304" pitchFamily="18" charset="0"/>
              </a:rPr>
              <a:pPr algn="r" defTabSz="946329" fontAlgn="auto">
                <a:spcBef>
                  <a:spcPct val="0"/>
                </a:spcBef>
                <a:spcAft>
                  <a:spcPts val="0"/>
                </a:spcAft>
              </a:pPr>
              <a:t>4</a:t>
            </a:fld>
            <a:endParaRPr lang="en-US" altLang="ja-JP" kern="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85775" y="823913"/>
            <a:ext cx="5932488" cy="4106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632" tIns="47316" rIns="94632" bIns="47316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65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1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8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06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2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6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1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72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9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40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4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5DFD9-2FC2-487D-8CE9-BAB62A8BE07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EB9D4-C055-4DA1-8574-7065F4309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01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827856" y="44630"/>
            <a:ext cx="8229600" cy="512763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rPr>
              <a:t>環境配慮契約法</a:t>
            </a:r>
            <a:endParaRPr lang="ja-JP" altLang="ja-JP" sz="24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  <p:sp>
        <p:nvSpPr>
          <p:cNvPr id="37" name="事業番号"/>
          <p:cNvSpPr/>
          <p:nvPr/>
        </p:nvSpPr>
        <p:spPr>
          <a:xfrm>
            <a:off x="920553" y="476679"/>
            <a:ext cx="1826124" cy="3366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kumimoji="0" lang="en-US" altLang="ja-JP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endParaRPr lang="ja-JP" altLang="en-US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AutoShape 32"/>
          <p:cNvSpPr>
            <a:spLocks noChangeArrowheads="1"/>
          </p:cNvSpPr>
          <p:nvPr/>
        </p:nvSpPr>
        <p:spPr bwMode="auto">
          <a:xfrm>
            <a:off x="381000" y="1106611"/>
            <a:ext cx="9144000" cy="356393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4271" tIns="42135" rIns="84271" bIns="42135" anchor="ctr"/>
          <a:lstStyle>
            <a:lvl1pPr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842963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環境配慮契約法に基づく基本方針において、</a:t>
            </a:r>
            <a:endParaRPr lang="en-US" altLang="ja-JP" sz="28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電気の供給を受ける契約の基本的事項を規定。</a:t>
            </a:r>
            <a:endParaRPr lang="en-US" altLang="ja-JP" sz="28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前年度の実績を点数制で評価し、</a:t>
            </a: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点以上の電気事業者に入札参加資格を付与</a:t>
            </a:r>
            <a:endParaRPr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</a:t>
            </a: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排出係数（</a:t>
            </a: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未利用エネルギーの活用状況（</a:t>
            </a: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再生可能エネルギーの導入状況（</a:t>
            </a: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       </a:t>
            </a:r>
            <a:endParaRPr lang="en-US" altLang="ja-JP" sz="2800" b="1" kern="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ja-JP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800" b="1" kern="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電源構成の開示を入札参加の条件として課す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352600" y="4632413"/>
            <a:ext cx="7673928" cy="2286003"/>
            <a:chOff x="250825" y="4185444"/>
            <a:chExt cx="8774115" cy="2789237"/>
          </a:xfrm>
        </p:grpSpPr>
        <p:sp>
          <p:nvSpPr>
            <p:cNvPr id="76" name="AutoShape 14"/>
            <p:cNvSpPr>
              <a:spLocks noChangeArrowheads="1"/>
            </p:cNvSpPr>
            <p:nvPr/>
          </p:nvSpPr>
          <p:spPr bwMode="auto">
            <a:xfrm>
              <a:off x="4856165" y="6126956"/>
              <a:ext cx="3965575" cy="847725"/>
            </a:xfrm>
            <a:prstGeom prst="roundRect">
              <a:avLst>
                <a:gd name="adj" fmla="val 632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84271" tIns="42135" rIns="84271" bIns="42135" anchor="ctr"/>
            <a:lstStyle>
              <a:lvl1pPr marL="174625" indent="-174625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161192" indent="-161192" defTabSz="843758">
                <a:spcBef>
                  <a:spcPct val="0"/>
                </a:spcBef>
                <a:buNone/>
                <a:defRPr/>
              </a:pPr>
              <a:endParaRPr lang="ja-JP" altLang="en-US" sz="11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77" name="Picture 43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4275931"/>
              <a:ext cx="2681288" cy="218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8" name="角丸四角形 17"/>
            <p:cNvSpPr/>
            <p:nvPr/>
          </p:nvSpPr>
          <p:spPr bwMode="auto">
            <a:xfrm>
              <a:off x="407988" y="5112544"/>
              <a:ext cx="8285162" cy="1781175"/>
            </a:xfrm>
            <a:prstGeom prst="roundRect">
              <a:avLst>
                <a:gd name="adj" fmla="val 10856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3758">
                <a:defRPr/>
              </a:pPr>
              <a:endParaRPr kumimoji="0" lang="ja-JP" altLang="en-US" sz="1400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79" name="Picture 27" descr="C:\Program Files\Microsoft Office\MEDIA\CAGCAT10\j0285360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4463" y="4185444"/>
              <a:ext cx="2127250" cy="2249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" name="Text Box 20"/>
            <p:cNvSpPr txBox="1">
              <a:spLocks noChangeArrowheads="1"/>
            </p:cNvSpPr>
            <p:nvPr/>
          </p:nvSpPr>
          <p:spPr bwMode="auto">
            <a:xfrm>
              <a:off x="703263" y="6376194"/>
              <a:ext cx="2139950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43758">
                <a:lnSpc>
                  <a:spcPct val="96000"/>
                </a:lnSpc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各府省等</a:t>
              </a:r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6105527" y="6434929"/>
              <a:ext cx="2919413" cy="30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43758">
                <a:lnSpc>
                  <a:spcPct val="96000"/>
                </a:lnSpc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電気事業者</a:t>
              </a:r>
            </a:p>
          </p:txBody>
        </p:sp>
        <p:sp>
          <p:nvSpPr>
            <p:cNvPr id="82" name="左右矢印 21"/>
            <p:cNvSpPr/>
            <p:nvPr/>
          </p:nvSpPr>
          <p:spPr bwMode="auto">
            <a:xfrm>
              <a:off x="3016252" y="4769642"/>
              <a:ext cx="3349625" cy="1276350"/>
            </a:xfrm>
            <a:prstGeom prst="leftRightArrow">
              <a:avLst>
                <a:gd name="adj1" fmla="val 71448"/>
                <a:gd name="adj2" fmla="val 41733"/>
              </a:avLst>
            </a:prstGeom>
            <a:solidFill>
              <a:srgbClr val="FFFF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43758">
                <a:defRPr/>
              </a:pPr>
              <a:r>
                <a:rPr kumimoji="0" lang="ja-JP" altLang="en-US" sz="2000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基本方針に</a:t>
              </a:r>
              <a:endPara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defTabSz="843758">
                <a:defRPr/>
              </a:pPr>
              <a:r>
                <a:rPr kumimoji="0" lang="ja-JP" altLang="en-US" sz="2000" kern="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沿って契約を推進</a:t>
              </a:r>
            </a:p>
          </p:txBody>
        </p:sp>
      </p:grp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5" y="73454"/>
            <a:ext cx="643509" cy="39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正方形/長方形 6"/>
          <p:cNvSpPr>
            <a:spLocks noChangeArrowheads="1"/>
          </p:cNvSpPr>
          <p:nvPr/>
        </p:nvSpPr>
        <p:spPr bwMode="auto">
          <a:xfrm>
            <a:off x="4722381" y="404665"/>
            <a:ext cx="5378624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2400"/>
              </a:lnSpc>
              <a:spcBef>
                <a:spcPct val="0"/>
              </a:spcBef>
              <a:buNone/>
              <a:defRPr/>
            </a:pPr>
            <a:endParaRPr kumimoji="0" lang="en-US" altLang="zh-TW" sz="2000" kern="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2400"/>
              </a:lnSpc>
              <a:spcBef>
                <a:spcPct val="0"/>
              </a:spcBef>
              <a:buNone/>
              <a:defRPr/>
            </a:pPr>
            <a:r>
              <a:rPr lang="ja-JP" altLang="en-US" sz="20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担当課：</a:t>
            </a:r>
            <a:r>
              <a:rPr lang="ja-JP" altLang="ja-JP" sz="20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大臣官房環境経済課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03-5521-8229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</a:t>
            </a:r>
            <a:r>
              <a:rPr lang="ja-JP" altLang="en-US" sz="1800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zh-TW" altLang="en-US" sz="1800" kern="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  <p:sp>
        <p:nvSpPr>
          <p:cNvPr id="18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277460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704986" y="60964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制度</a:t>
            </a:r>
          </a:p>
        </p:txBody>
      </p:sp>
    </p:spTree>
    <p:extLst>
      <p:ext uri="{BB962C8B-B14F-4D97-AF65-F5344CB8AC3E}">
        <p14:creationId xmlns:p14="http://schemas.microsoft.com/office/powerpoint/2010/main" val="24755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1389068" y="6204797"/>
            <a:ext cx="3816351" cy="536572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38100" algn="ctr">
            <a:solidFill>
              <a:srgbClr val="C0C0C0"/>
            </a:solidFill>
            <a:round/>
            <a:headEnd/>
            <a:tailEnd/>
          </a:ln>
        </p:spPr>
        <p:txBody>
          <a:bodyPr lIns="91293" tIns="0" rIns="91293" bIns="4564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ja-JP" altLang="en-US" sz="2200" b="1" kern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入札参加資格を定め裾切り</a:t>
            </a:r>
            <a:endParaRPr lang="ja-JP" altLang="en-US" sz="2200" kern="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55630" y="1033473"/>
            <a:ext cx="3665539" cy="3043237"/>
            <a:chOff x="326" y="1502"/>
            <a:chExt cx="2074" cy="1487"/>
          </a:xfrm>
        </p:grpSpPr>
        <p:sp>
          <p:nvSpPr>
            <p:cNvPr id="5137" name="AutoShape 21"/>
            <p:cNvSpPr>
              <a:spLocks noChangeArrowheads="1"/>
            </p:cNvSpPr>
            <p:nvPr/>
          </p:nvSpPr>
          <p:spPr bwMode="auto">
            <a:xfrm>
              <a:off x="326" y="1502"/>
              <a:ext cx="2074" cy="528"/>
            </a:xfrm>
            <a:prstGeom prst="homePlate">
              <a:avLst>
                <a:gd name="adj" fmla="val 98201"/>
              </a:avLst>
            </a:prstGeom>
            <a:solidFill>
              <a:srgbClr val="FFFF99"/>
            </a:solidFill>
            <a:ln w="38100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l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入札準備</a:t>
              </a:r>
            </a:p>
          </p:txBody>
        </p:sp>
        <p:sp>
          <p:nvSpPr>
            <p:cNvPr id="64530" name="Rectangle 24"/>
            <p:cNvSpPr>
              <a:spLocks noChangeArrowheads="1"/>
            </p:cNvSpPr>
            <p:nvPr/>
          </p:nvSpPr>
          <p:spPr bwMode="auto">
            <a:xfrm>
              <a:off x="374" y="2126"/>
              <a:ext cx="1488" cy="863"/>
            </a:xfrm>
            <a:prstGeom prst="rect">
              <a:avLst/>
            </a:prstGeom>
            <a:solidFill>
              <a:srgbClr val="CCFFFF">
                <a:alpha val="50195"/>
              </a:srgbClr>
            </a:solidFill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sz="2000" u="sng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裾切り要件の設定</a:t>
              </a:r>
            </a:p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仕様書の作成</a:t>
              </a:r>
            </a:p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予定価格の作成</a:t>
              </a:r>
            </a:p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入札条件に必要な事項の調整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25785" y="1033468"/>
            <a:ext cx="3687763" cy="2760663"/>
            <a:chOff x="1905" y="1234"/>
            <a:chExt cx="2086" cy="1357"/>
          </a:xfrm>
        </p:grpSpPr>
        <p:sp>
          <p:nvSpPr>
            <p:cNvPr id="5135" name="AutoShape 22"/>
            <p:cNvSpPr>
              <a:spLocks noChangeArrowheads="1"/>
            </p:cNvSpPr>
            <p:nvPr/>
          </p:nvSpPr>
          <p:spPr bwMode="auto">
            <a:xfrm>
              <a:off x="1905" y="1234"/>
              <a:ext cx="2086" cy="528"/>
            </a:xfrm>
            <a:prstGeom prst="chevron">
              <a:avLst>
                <a:gd name="adj" fmla="val 98769"/>
              </a:avLst>
            </a:prstGeom>
            <a:solidFill>
              <a:srgbClr val="FFFF99"/>
            </a:solidFill>
            <a:ln w="38100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l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入札公告</a:t>
              </a:r>
              <a:endParaRPr lang="en-US" altLang="ja-JP" sz="24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資格審査</a:t>
              </a:r>
            </a:p>
          </p:txBody>
        </p:sp>
        <p:sp>
          <p:nvSpPr>
            <p:cNvPr id="549903" name="Rectangle 28"/>
            <p:cNvSpPr>
              <a:spLocks noChangeArrowheads="1"/>
            </p:cNvSpPr>
            <p:nvPr/>
          </p:nvSpPr>
          <p:spPr bwMode="auto">
            <a:xfrm>
              <a:off x="2031" y="1879"/>
              <a:ext cx="1488" cy="71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kern="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入札公告</a:t>
              </a:r>
            </a:p>
            <a:p>
              <a:pPr marL="288918" indent="-288918">
                <a:buFont typeface="Wingdings" pitchFamily="2" charset="2"/>
                <a:buChar char="n"/>
                <a:defRPr/>
              </a:pPr>
              <a:r>
                <a:rPr kumimoji="0" lang="ja-JP" altLang="en-US" sz="2200" u="sng" kern="0" dirty="0">
                  <a:solidFill>
                    <a:srgbClr val="F6020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入札参加資格の審査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508635" y="1033463"/>
            <a:ext cx="3725863" cy="2540000"/>
            <a:chOff x="3446" y="1502"/>
            <a:chExt cx="2108" cy="1248"/>
          </a:xfrm>
        </p:grpSpPr>
        <p:sp>
          <p:nvSpPr>
            <p:cNvPr id="5133" name="AutoShape 23"/>
            <p:cNvSpPr>
              <a:spLocks noChangeArrowheads="1"/>
            </p:cNvSpPr>
            <p:nvPr/>
          </p:nvSpPr>
          <p:spPr bwMode="auto">
            <a:xfrm>
              <a:off x="3446" y="1502"/>
              <a:ext cx="2108" cy="528"/>
            </a:xfrm>
            <a:prstGeom prst="chevron">
              <a:avLst>
                <a:gd name="adj" fmla="val 99811"/>
              </a:avLst>
            </a:prstGeom>
            <a:solidFill>
              <a:srgbClr val="FFFF99"/>
            </a:solidFill>
            <a:ln w="38100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lIns="0" rIns="0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事業者決定</a:t>
              </a:r>
              <a:endParaRPr lang="en-US" altLang="ja-JP" sz="2400" b="1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400" b="1" kern="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契約</a:t>
              </a:r>
            </a:p>
          </p:txBody>
        </p:sp>
        <p:sp>
          <p:nvSpPr>
            <p:cNvPr id="5134" name="Rectangle 29"/>
            <p:cNvSpPr>
              <a:spLocks noChangeArrowheads="1"/>
            </p:cNvSpPr>
            <p:nvPr/>
          </p:nvSpPr>
          <p:spPr bwMode="auto">
            <a:xfrm>
              <a:off x="3686" y="2160"/>
              <a:ext cx="1488" cy="59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>
              <a:lvl1pPr marL="288925" indent="-288925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 typeface="Wingdings" panose="05000000000000000000" pitchFamily="2" charset="2"/>
                <a:buChar char="n"/>
                <a:defRPr/>
              </a:pPr>
              <a:r>
                <a:rPr lang="ja-JP" altLang="en-US" sz="18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入札</a:t>
              </a:r>
            </a:p>
            <a:p>
              <a:pPr>
                <a:spcBef>
                  <a:spcPct val="0"/>
                </a:spcBef>
                <a:buFont typeface="Wingdings" panose="05000000000000000000" pitchFamily="2" charset="2"/>
                <a:buChar char="n"/>
                <a:defRPr/>
              </a:pPr>
              <a:r>
                <a:rPr lang="ja-JP" altLang="en-US" sz="18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開札</a:t>
              </a:r>
            </a:p>
            <a:p>
              <a:pPr>
                <a:spcBef>
                  <a:spcPct val="0"/>
                </a:spcBef>
                <a:buFont typeface="Wingdings" panose="05000000000000000000" pitchFamily="2" charset="2"/>
                <a:buChar char="n"/>
                <a:defRPr/>
              </a:pPr>
              <a:r>
                <a:rPr lang="ja-JP" altLang="en-US" sz="18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契約</a:t>
              </a:r>
            </a:p>
          </p:txBody>
        </p:sp>
      </p:grpSp>
      <p:sp>
        <p:nvSpPr>
          <p:cNvPr id="18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363560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9221787" cy="442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電気の供給を受ける契約の流れと環境配慮のタイミング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84809" y="6069858"/>
            <a:ext cx="3097213" cy="673100"/>
            <a:chOff x="3152" y="3799"/>
            <a:chExt cx="1951" cy="424"/>
          </a:xfrm>
        </p:grpSpPr>
        <p:sp>
          <p:nvSpPr>
            <p:cNvPr id="5131" name="AutoShape 4"/>
            <p:cNvSpPr>
              <a:spLocks noChangeArrowheads="1"/>
            </p:cNvSpPr>
            <p:nvPr/>
          </p:nvSpPr>
          <p:spPr bwMode="auto">
            <a:xfrm>
              <a:off x="3515" y="3884"/>
              <a:ext cx="1588" cy="33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38100" algn="ctr">
              <a:solidFill>
                <a:srgbClr val="C0C0C0"/>
              </a:solidFill>
              <a:round/>
              <a:headEnd/>
              <a:tailEnd/>
            </a:ln>
          </p:spPr>
          <p:txBody>
            <a:bodyPr lIns="91293" tIns="0" rIns="91293" bIns="45647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2200" b="1" ker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価格競争</a:t>
              </a:r>
              <a:endParaRPr lang="ja-JP" altLang="en-US" sz="2200" ker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132" name="AutoShape 22"/>
            <p:cNvSpPr>
              <a:spLocks noChangeArrowheads="1"/>
            </p:cNvSpPr>
            <p:nvPr/>
          </p:nvSpPr>
          <p:spPr bwMode="auto">
            <a:xfrm>
              <a:off x="3152" y="3799"/>
              <a:ext cx="295" cy="42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CC99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endParaRPr lang="ja-JP" altLang="en-US" sz="16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49905" name="AutoShape 30"/>
          <p:cNvSpPr>
            <a:spLocks noChangeArrowheads="1"/>
          </p:cNvSpPr>
          <p:nvPr/>
        </p:nvSpPr>
        <p:spPr bwMode="auto">
          <a:xfrm>
            <a:off x="776288" y="4218841"/>
            <a:ext cx="8458200" cy="1889125"/>
          </a:xfrm>
          <a:prstGeom prst="cloudCallout">
            <a:avLst>
              <a:gd name="adj1" fmla="val -1241"/>
              <a:gd name="adj2" fmla="val -99301"/>
            </a:avLst>
          </a:prstGeom>
          <a:solidFill>
            <a:srgbClr val="CC99FF">
              <a:alpha val="34901"/>
            </a:srgbClr>
          </a:solidFill>
          <a:ln w="28575">
            <a:solidFill>
              <a:srgbClr val="80008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2000" u="sng" ker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電源構成等を開示</a:t>
            </a:r>
            <a:r>
              <a:rPr lang="ja-JP" altLang="en-US" sz="20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している小売電気事業者の</a:t>
            </a:r>
            <a:r>
              <a:rPr lang="ja-JP" altLang="en-US" sz="2000" u="sng" ker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二酸化炭素排出係数及び環境負荷低減に関する取組を評価</a:t>
            </a:r>
            <a:r>
              <a:rPr lang="ja-JP" altLang="en-US" sz="20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し、一定の点数以下の入札参加を制限</a:t>
            </a:r>
          </a:p>
        </p:txBody>
      </p:sp>
    </p:spTree>
    <p:extLst>
      <p:ext uri="{BB962C8B-B14F-4D97-AF65-F5344CB8AC3E}">
        <p14:creationId xmlns:p14="http://schemas.microsoft.com/office/powerpoint/2010/main" val="94313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/>
      <p:bldP spid="5499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363560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20788" y="241300"/>
            <a:ext cx="8685212" cy="503238"/>
          </a:xfrm>
        </p:spPr>
        <p:txBody>
          <a:bodyPr/>
          <a:lstStyle/>
          <a:p>
            <a:pPr algn="l" eaLnBrk="1" hangingPunct="1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電気の供給を受ける契約（環境配慮面での裾切り）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4374" name="AutoShape 14"/>
          <p:cNvSpPr>
            <a:spLocks noChangeArrowheads="1"/>
          </p:cNvSpPr>
          <p:nvPr/>
        </p:nvSpPr>
        <p:spPr bwMode="auto">
          <a:xfrm>
            <a:off x="996961" y="2564910"/>
            <a:ext cx="7885113" cy="538163"/>
          </a:xfrm>
          <a:prstGeom prst="roundRect">
            <a:avLst>
              <a:gd name="adj" fmla="val 6329"/>
            </a:avLst>
          </a:prstGeom>
          <a:solidFill>
            <a:srgbClr val="FFFF00">
              <a:alpha val="50195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1293" tIns="45647" rIns="91293" bIns="45647" anchor="ctr"/>
          <a:lstStyle>
            <a:lvl1pPr marL="174625" indent="-1746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n-US" altLang="ja-JP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二酸化炭素排出係数（</a:t>
            </a:r>
            <a:r>
              <a:rPr lang="en-US" altLang="ja-JP" sz="24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</a:t>
            </a:r>
          </a:p>
        </p:txBody>
      </p:sp>
      <p:sp>
        <p:nvSpPr>
          <p:cNvPr id="314375" name="AutoShape 14"/>
          <p:cNvSpPr>
            <a:spLocks noChangeArrowheads="1"/>
          </p:cNvSpPr>
          <p:nvPr/>
        </p:nvSpPr>
        <p:spPr bwMode="auto">
          <a:xfrm>
            <a:off x="996961" y="3177682"/>
            <a:ext cx="7885113" cy="539751"/>
          </a:xfrm>
          <a:prstGeom prst="roundRect">
            <a:avLst>
              <a:gd name="adj" fmla="val 6329"/>
            </a:avLst>
          </a:prstGeom>
          <a:solidFill>
            <a:srgbClr val="FFFF00">
              <a:alpha val="50195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1293" tIns="45647" rIns="91293" bIns="45647" anchor="ctr"/>
          <a:lstStyle>
            <a:lvl1pPr marL="174625" indent="-1746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n-US" altLang="ja-JP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未利用エネルギーの活用状況（</a:t>
            </a:r>
            <a:r>
              <a:rPr lang="en-US" altLang="ja-JP" sz="24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</a:t>
            </a:r>
          </a:p>
        </p:txBody>
      </p:sp>
      <p:sp>
        <p:nvSpPr>
          <p:cNvPr id="314376" name="AutoShape 14"/>
          <p:cNvSpPr>
            <a:spLocks noChangeArrowheads="1"/>
          </p:cNvSpPr>
          <p:nvPr/>
        </p:nvSpPr>
        <p:spPr bwMode="auto">
          <a:xfrm>
            <a:off x="996961" y="3790456"/>
            <a:ext cx="7885113" cy="539751"/>
          </a:xfrm>
          <a:prstGeom prst="roundRect">
            <a:avLst>
              <a:gd name="adj" fmla="val 6329"/>
            </a:avLst>
          </a:prstGeom>
          <a:solidFill>
            <a:srgbClr val="FFFF00">
              <a:alpha val="50195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91293" tIns="45647" rIns="91293" bIns="45647" anchor="ctr"/>
          <a:lstStyle>
            <a:lvl1pPr marL="174625" indent="-1746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n-US" altLang="ja-JP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再生可能エネルギーの導入状況（</a:t>
            </a:r>
            <a:r>
              <a:rPr lang="en-US" altLang="ja-JP" sz="24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点程度）</a:t>
            </a: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44488" y="908723"/>
            <a:ext cx="88569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2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2800" u="sng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電源構成及び二酸化炭素排出係数を開示</a:t>
            </a:r>
            <a:r>
              <a:rPr kumimoji="0" lang="ja-JP" altLang="en-US" sz="2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しており、前年度の下記の要素に関する実績を点数制で評価し、</a:t>
            </a:r>
            <a:r>
              <a:rPr kumimoji="0" lang="en-US" altLang="ja-JP" sz="2800" u="sng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kumimoji="0" lang="ja-JP" altLang="en-US" sz="2800" u="sng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点以上</a:t>
            </a:r>
            <a:r>
              <a:rPr kumimoji="0" lang="ja-JP" altLang="en-US" sz="2800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の小売電気事業者に入札参加資格を付与</a:t>
            </a:r>
          </a:p>
        </p:txBody>
      </p:sp>
      <p:grpSp>
        <p:nvGrpSpPr>
          <p:cNvPr id="483345" name="Group 17"/>
          <p:cNvGrpSpPr>
            <a:grpSpLocks/>
          </p:cNvGrpSpPr>
          <p:nvPr/>
        </p:nvGrpSpPr>
        <p:grpSpPr bwMode="auto">
          <a:xfrm>
            <a:off x="957263" y="4338150"/>
            <a:ext cx="7885112" cy="1882775"/>
            <a:chOff x="363" y="3059"/>
            <a:chExt cx="4967" cy="1186"/>
          </a:xfrm>
        </p:grpSpPr>
        <p:sp>
          <p:nvSpPr>
            <p:cNvPr id="7177" name="AutoShape 14"/>
            <p:cNvSpPr>
              <a:spLocks noChangeArrowheads="1"/>
            </p:cNvSpPr>
            <p:nvPr/>
          </p:nvSpPr>
          <p:spPr bwMode="auto">
            <a:xfrm>
              <a:off x="363" y="3495"/>
              <a:ext cx="4967" cy="339"/>
            </a:xfrm>
            <a:prstGeom prst="roundRect">
              <a:avLst>
                <a:gd name="adj" fmla="val 6329"/>
              </a:avLst>
            </a:prstGeom>
            <a:solidFill>
              <a:srgbClr val="00FF00">
                <a:alpha val="20000"/>
              </a:srgbClr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293" tIns="45647" rIns="91293" bIns="45647" anchor="ctr"/>
            <a:lstStyle>
              <a:lvl1pPr marL="174625" indent="-174625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r>
                <a:rPr lang="en-US" altLang="ja-JP" sz="24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④</a:t>
              </a:r>
              <a:r>
                <a:rPr lang="ja-JP" altLang="en-US" sz="24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グリーン電力証書の譲渡予定量（</a:t>
              </a:r>
              <a:r>
                <a:rPr lang="en-US" altLang="ja-JP" sz="2400" b="1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24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点程度）</a:t>
              </a:r>
            </a:p>
          </p:txBody>
        </p:sp>
        <p:sp>
          <p:nvSpPr>
            <p:cNvPr id="314385" name="Text Box 17"/>
            <p:cNvSpPr txBox="1">
              <a:spLocks noChangeArrowheads="1"/>
            </p:cNvSpPr>
            <p:nvPr/>
          </p:nvSpPr>
          <p:spPr bwMode="auto">
            <a:xfrm>
              <a:off x="2638" y="3059"/>
              <a:ext cx="40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kumimoji="0" lang="ja-JP" altLang="en-US" sz="4000" b="1" kern="0" dirty="0">
                  <a:solidFill>
                    <a:srgbClr val="00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＋</a:t>
              </a:r>
            </a:p>
          </p:txBody>
        </p:sp>
        <p:sp>
          <p:nvSpPr>
            <p:cNvPr id="7179" name="AutoShape 14"/>
            <p:cNvSpPr>
              <a:spLocks noChangeArrowheads="1"/>
            </p:cNvSpPr>
            <p:nvPr/>
          </p:nvSpPr>
          <p:spPr bwMode="auto">
            <a:xfrm>
              <a:off x="363" y="3906"/>
              <a:ext cx="4967" cy="339"/>
            </a:xfrm>
            <a:prstGeom prst="roundRect">
              <a:avLst>
                <a:gd name="adj" fmla="val 6329"/>
              </a:avLst>
            </a:prstGeom>
            <a:solidFill>
              <a:srgbClr val="00FF00">
                <a:alpha val="20000"/>
              </a:srgbClr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293" tIns="45647" rIns="91293" bIns="45647" anchor="ctr"/>
            <a:lstStyle>
              <a:lvl1pPr marL="174625" indent="-174625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r>
                <a:rPr lang="ja-JP" altLang="en-US" sz="24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⑤　省エネルギー・節電に関する情報提供（</a:t>
              </a:r>
              <a:r>
                <a:rPr lang="en-US" altLang="ja-JP" sz="2400" b="1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</a:t>
              </a:r>
              <a:r>
                <a:rPr lang="ja-JP" altLang="en-US" sz="24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点程度）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68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8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4" grpId="0" animBg="1"/>
      <p:bldP spid="314375" grpId="0" animBg="1"/>
      <p:bldP spid="314376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スライド番号プレースホルダ 2"/>
          <p:cNvSpPr>
            <a:spLocks noGrp="1"/>
          </p:cNvSpPr>
          <p:nvPr>
            <p:ph type="sldNum" sz="quarter" idx="12"/>
          </p:nvPr>
        </p:nvSpPr>
        <p:spPr>
          <a:xfrm>
            <a:off x="3505200" y="6356360"/>
            <a:ext cx="2895600" cy="365125"/>
          </a:xfrm>
        </p:spPr>
        <p:txBody>
          <a:bodyPr rtlCol="0"/>
          <a:lstStyle/>
          <a:p>
            <a:pPr algn="ctr">
              <a:defRPr/>
            </a:pPr>
            <a:endParaRPr kumimoji="0" lang="en-US" altLang="ja-JP" sz="1800" ker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fld id="{5DAD8845-182D-4DAF-9A42-59DD443FC4DE}" type="slidenum">
              <a:rPr kumimoji="0" lang="en-US" altLang="ja-JP" sz="18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algn="ctr">
                <a:defRPr/>
              </a:pPr>
              <a:t>4</a:t>
            </a:fld>
            <a:endParaRPr kumimoji="0" lang="en-US" altLang="ja-JP" sz="1800" ker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8182" b="1913"/>
          <a:stretch>
            <a:fillRect/>
          </a:stretch>
        </p:blipFill>
        <p:spPr bwMode="auto">
          <a:xfrm>
            <a:off x="403235" y="2779714"/>
            <a:ext cx="6062663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Line 2"/>
          <p:cNvSpPr>
            <a:spLocks noChangeShapeType="1"/>
          </p:cNvSpPr>
          <p:nvPr/>
        </p:nvSpPr>
        <p:spPr bwMode="auto">
          <a:xfrm>
            <a:off x="776294" y="836613"/>
            <a:ext cx="8424863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kumimoji="0" lang="ja-JP" altLang="en-US" ker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29160" y="1052514"/>
            <a:ext cx="4824413" cy="133882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kumimoji="0" lang="ja-JP" altLang="en-US" sz="2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風力、太陽光、バイオマス等の再生可能エネルギーの</a:t>
            </a:r>
            <a:r>
              <a:rPr kumimoji="0" lang="ja-JP" altLang="en-US" sz="2800" kern="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「グリーン電力価値」</a:t>
            </a:r>
            <a:r>
              <a:rPr kumimoji="0" lang="ja-JP" altLang="en-US" sz="25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を証明したもの</a:t>
            </a:r>
            <a:endParaRPr kumimoji="0" lang="ja-JP" altLang="en-US" sz="2300" kern="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7589848" y="4229100"/>
            <a:ext cx="720725" cy="914400"/>
          </a:xfrm>
          <a:prstGeom prst="downArrow">
            <a:avLst>
              <a:gd name="adj1" fmla="val 52426"/>
              <a:gd name="adj2" fmla="val 40270"/>
            </a:avLst>
          </a:prstGeom>
          <a:solidFill>
            <a:schemeClr val="accent2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endParaRPr lang="ja-JP" altLang="en-US" sz="2400" ker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122" name="Group 50"/>
          <p:cNvGraphicFramePr>
            <a:graphicFrameLocks noGrp="1"/>
          </p:cNvGraphicFramePr>
          <p:nvPr>
            <p:extLst/>
          </p:nvPr>
        </p:nvGraphicFramePr>
        <p:xfrm>
          <a:off x="6524630" y="5227639"/>
          <a:ext cx="2928939" cy="1016000"/>
        </p:xfrm>
        <a:graphic>
          <a:graphicData uri="http://schemas.openxmlformats.org/drawingml/2006/table">
            <a:tbl>
              <a:tblPr/>
              <a:tblGrid>
                <a:gridCol w="292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HG丸ｺﾞｼｯｸM-PRO" pitchFamily="50" charset="-128"/>
                        </a:rPr>
                        <a:t>化石燃料の使用削減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HG丸ｺﾞｼｯｸM-PRO" pitchFamily="50" charset="-128"/>
                        </a:rPr>
                        <a:t>地球温暖化の防止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丸ｺﾞｼｯｸM-PRO" pitchFamily="50" charset="-128"/>
                      </a:endParaRPr>
                    </a:p>
                  </a:txBody>
                  <a:tcPr marL="91439" marR="91439" marT="45749" marB="4574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230" name="Picture 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0" y="0"/>
            <a:ext cx="11906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Text Box 53"/>
          <p:cNvSpPr txBox="1">
            <a:spLocks noChangeArrowheads="1"/>
          </p:cNvSpPr>
          <p:nvPr/>
        </p:nvSpPr>
        <p:spPr bwMode="auto">
          <a:xfrm>
            <a:off x="5367348" y="6581785"/>
            <a:ext cx="3768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spcBef>
                <a:spcPct val="0"/>
              </a:spcBef>
              <a:buNone/>
              <a:defRPr/>
            </a:pPr>
            <a:r>
              <a:rPr lang="ja-JP" altLang="en-US" sz="12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グリーン電力認証機構ホームページ等より作成</a:t>
            </a:r>
            <a:endParaRPr lang="ja-JP" altLang="en-US" sz="2400" ker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32" name="テキスト ボックス 12"/>
          <p:cNvSpPr txBox="1">
            <a:spLocks noChangeArrowheads="1"/>
          </p:cNvSpPr>
          <p:nvPr/>
        </p:nvSpPr>
        <p:spPr bwMode="auto">
          <a:xfrm>
            <a:off x="6429385" y="3068643"/>
            <a:ext cx="298767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2200" kern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電気のエネルギーとしての価値に加えて・・</a:t>
            </a:r>
            <a:endParaRPr lang="en-US" altLang="ja-JP" sz="2200" kern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2200" kern="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「グリーン電力価値」</a:t>
            </a:r>
            <a:endParaRPr lang="en-US" altLang="ja-JP" sz="2200" kern="0" dirty="0">
              <a:solidFill>
                <a:srgbClr val="0099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2416" name="AutoShape 4"/>
          <p:cNvSpPr>
            <a:spLocks noChangeArrowheads="1"/>
          </p:cNvSpPr>
          <p:nvPr/>
        </p:nvSpPr>
        <p:spPr bwMode="auto">
          <a:xfrm>
            <a:off x="741368" y="1773243"/>
            <a:ext cx="3816351" cy="539751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38100" algn="ctr">
            <a:solidFill>
              <a:srgbClr val="C0C0C0"/>
            </a:solidFill>
            <a:round/>
            <a:headEnd/>
            <a:tailEnd/>
          </a:ln>
        </p:spPr>
        <p:txBody>
          <a:bodyPr lIns="91293" tIns="0" rIns="91293" bIns="45647" anchor="ctr"/>
          <a:lstStyle/>
          <a:p>
            <a:pPr>
              <a:defRPr/>
            </a:pPr>
            <a:r>
              <a:rPr kumimoji="0" lang="ja-JP" altLang="en-US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グリーンエネルギー認証センター</a:t>
            </a:r>
            <a:endParaRPr kumimoji="0" lang="ja-JP" altLang="en-US" sz="11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9234" name="Group 6"/>
          <p:cNvGrpSpPr>
            <a:grpSpLocks/>
          </p:cNvGrpSpPr>
          <p:nvPr/>
        </p:nvGrpSpPr>
        <p:grpSpPr bwMode="auto">
          <a:xfrm>
            <a:off x="2095501" y="2354274"/>
            <a:ext cx="1042988" cy="574675"/>
            <a:chOff x="2062" y="1117"/>
            <a:chExt cx="657" cy="362"/>
          </a:xfrm>
        </p:grpSpPr>
        <p:sp>
          <p:nvSpPr>
            <p:cNvPr id="9246" name="AutoShape 7"/>
            <p:cNvSpPr>
              <a:spLocks noChangeArrowheads="1"/>
            </p:cNvSpPr>
            <p:nvPr/>
          </p:nvSpPr>
          <p:spPr bwMode="auto">
            <a:xfrm>
              <a:off x="2062" y="1117"/>
              <a:ext cx="612" cy="36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247" name="Text Box 8"/>
            <p:cNvSpPr txBox="1">
              <a:spLocks noChangeArrowheads="1"/>
            </p:cNvSpPr>
            <p:nvPr/>
          </p:nvSpPr>
          <p:spPr bwMode="auto">
            <a:xfrm>
              <a:off x="2152" y="1207"/>
              <a:ext cx="5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r>
                <a:rPr lang="ja-JP" altLang="en-US" sz="18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申請</a:t>
              </a:r>
            </a:p>
          </p:txBody>
        </p:sp>
      </p:grpSp>
      <p:grpSp>
        <p:nvGrpSpPr>
          <p:cNvPr id="9235" name="Group 9"/>
          <p:cNvGrpSpPr>
            <a:grpSpLocks/>
          </p:cNvGrpSpPr>
          <p:nvPr/>
        </p:nvGrpSpPr>
        <p:grpSpPr bwMode="auto">
          <a:xfrm>
            <a:off x="3357574" y="2354273"/>
            <a:ext cx="1074737" cy="574675"/>
            <a:chOff x="2857" y="1117"/>
            <a:chExt cx="677" cy="362"/>
          </a:xfrm>
        </p:grpSpPr>
        <p:sp>
          <p:nvSpPr>
            <p:cNvPr id="9244" name="AutoShape 10"/>
            <p:cNvSpPr>
              <a:spLocks noChangeArrowheads="1"/>
            </p:cNvSpPr>
            <p:nvPr/>
          </p:nvSpPr>
          <p:spPr bwMode="auto">
            <a:xfrm rot="10800000">
              <a:off x="2857" y="1117"/>
              <a:ext cx="612" cy="36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CC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en-US" sz="2400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245" name="Text Box 11"/>
            <p:cNvSpPr txBox="1">
              <a:spLocks noChangeArrowheads="1"/>
            </p:cNvSpPr>
            <p:nvPr/>
          </p:nvSpPr>
          <p:spPr bwMode="auto">
            <a:xfrm>
              <a:off x="2967" y="1162"/>
              <a:ext cx="5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r>
                <a:rPr lang="ja-JP" altLang="en-US" sz="1800" ker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認証</a:t>
              </a:r>
            </a:p>
          </p:txBody>
        </p:sp>
      </p:grpSp>
      <p:sp>
        <p:nvSpPr>
          <p:cNvPr id="9236" name="Oval 12"/>
          <p:cNvSpPr>
            <a:spLocks noChangeArrowheads="1"/>
          </p:cNvSpPr>
          <p:nvPr/>
        </p:nvSpPr>
        <p:spPr bwMode="auto">
          <a:xfrm>
            <a:off x="5738819" y="3095635"/>
            <a:ext cx="576263" cy="1547813"/>
          </a:xfrm>
          <a:prstGeom prst="ellipse">
            <a:avLst/>
          </a:prstGeom>
          <a:solidFill>
            <a:srgbClr val="00FF00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vert="eaVert" anchor="ctr" anchorCtr="1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kumimoji="0"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環境の価値</a:t>
            </a:r>
          </a:p>
        </p:txBody>
      </p:sp>
      <p:sp>
        <p:nvSpPr>
          <p:cNvPr id="9237" name="Oval 13"/>
          <p:cNvSpPr>
            <a:spLocks noChangeArrowheads="1"/>
          </p:cNvSpPr>
          <p:nvPr/>
        </p:nvSpPr>
        <p:spPr bwMode="auto">
          <a:xfrm>
            <a:off x="5738819" y="5022855"/>
            <a:ext cx="576263" cy="1620839"/>
          </a:xfrm>
          <a:prstGeom prst="ellipse">
            <a:avLst/>
          </a:prstGeom>
          <a:solidFill>
            <a:srgbClr val="FFFF00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vert="eaVert" anchor="ctr" anchorCtr="1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kumimoji="0"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電気の価値</a:t>
            </a:r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>
            <a:off x="1749434" y="2960690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</a:p>
        </p:txBody>
      </p:sp>
      <p:sp>
        <p:nvSpPr>
          <p:cNvPr id="9239" name="Text Box 28"/>
          <p:cNvSpPr txBox="1">
            <a:spLocks noChangeArrowheads="1"/>
          </p:cNvSpPr>
          <p:nvPr/>
        </p:nvSpPr>
        <p:spPr bwMode="auto">
          <a:xfrm>
            <a:off x="4268798" y="2960690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</a:p>
        </p:txBody>
      </p:sp>
      <p:sp>
        <p:nvSpPr>
          <p:cNvPr id="9240" name="Text Box 29"/>
          <p:cNvSpPr txBox="1">
            <a:spLocks noChangeArrowheads="1"/>
          </p:cNvSpPr>
          <p:nvPr/>
        </p:nvSpPr>
        <p:spPr bwMode="auto">
          <a:xfrm>
            <a:off x="4268798" y="4508502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</a:p>
        </p:txBody>
      </p:sp>
      <p:sp>
        <p:nvSpPr>
          <p:cNvPr id="9241" name="Text Box 30"/>
          <p:cNvSpPr txBox="1">
            <a:spLocks noChangeArrowheads="1"/>
          </p:cNvSpPr>
          <p:nvPr/>
        </p:nvSpPr>
        <p:spPr bwMode="auto">
          <a:xfrm>
            <a:off x="1749434" y="4545014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</a:p>
        </p:txBody>
      </p:sp>
      <p:sp>
        <p:nvSpPr>
          <p:cNvPr id="9242" name="Text Box 31"/>
          <p:cNvSpPr txBox="1">
            <a:spLocks noChangeArrowheads="1"/>
          </p:cNvSpPr>
          <p:nvPr/>
        </p:nvSpPr>
        <p:spPr bwMode="auto">
          <a:xfrm>
            <a:off x="3224222" y="2384426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</a:p>
        </p:txBody>
      </p:sp>
      <p:sp>
        <p:nvSpPr>
          <p:cNvPr id="9243" name="Text Box 32"/>
          <p:cNvSpPr txBox="1">
            <a:spLocks noChangeArrowheads="1"/>
          </p:cNvSpPr>
          <p:nvPr/>
        </p:nvSpPr>
        <p:spPr bwMode="auto">
          <a:xfrm>
            <a:off x="4268798" y="5084764"/>
            <a:ext cx="396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600" b="1" ker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610401" y="241306"/>
            <a:ext cx="8685213" cy="50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グリーン電力証書とは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スライド番号プレースホルダー"/>
          <p:cNvSpPr txBox="1">
            <a:spLocks/>
          </p:cNvSpPr>
          <p:nvPr/>
        </p:nvSpPr>
        <p:spPr>
          <a:xfrm>
            <a:off x="9363560" y="6523200"/>
            <a:ext cx="630000" cy="370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108" kern="1200">
                <a:solidFill>
                  <a:srgbClr val="898989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8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491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272</Words>
  <Application>Microsoft Office PowerPoint</Application>
  <PresentationFormat>A4 210 x 297 mm</PresentationFormat>
  <Paragraphs>70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Cambria</vt:lpstr>
      <vt:lpstr>Times New Roman</vt:lpstr>
      <vt:lpstr>Wingdings</vt:lpstr>
      <vt:lpstr>Office テーマ</vt:lpstr>
      <vt:lpstr>PowerPoint プレゼンテーション</vt:lpstr>
      <vt:lpstr>電気の供給を受ける契約の流れと環境配慮のタイミング</vt:lpstr>
      <vt:lpstr>電気の供給を受ける契約（環境配慮面での裾切り）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曽根 拓人</dc:creator>
  <cp:lastModifiedBy>稲 佳奈／リサーチ・コンサル／JRI (ina kana)</cp:lastModifiedBy>
  <cp:revision>2</cp:revision>
  <dcterms:created xsi:type="dcterms:W3CDTF">2018-04-13T07:00:36Z</dcterms:created>
  <dcterms:modified xsi:type="dcterms:W3CDTF">2018-05-15T01:58:25Z</dcterms:modified>
</cp:coreProperties>
</file>