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17" r:id="rId16"/>
  </p:sldMasterIdLst>
  <p:notesMasterIdLst>
    <p:notesMasterId r:id="rId21"/>
  </p:notesMasterIdLst>
  <p:sldIdLst>
    <p:sldId id="649" r:id="rId17"/>
    <p:sldId id="650" r:id="rId18"/>
    <p:sldId id="651" r:id="rId19"/>
    <p:sldId id="652"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3110" autoAdjust="0"/>
  </p:normalViewPr>
  <p:slideViewPr>
    <p:cSldViewPr>
      <p:cViewPr varScale="1">
        <p:scale>
          <a:sx n="96" d="100"/>
          <a:sy n="96" d="100"/>
        </p:scale>
        <p:origin x="336" y="72"/>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263210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1490356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3</a:t>
            </a:fld>
            <a:endParaRPr lang="ja-JP" altLang="en-US"/>
          </a:p>
        </p:txBody>
      </p:sp>
    </p:spTree>
    <p:extLst>
      <p:ext uri="{BB962C8B-B14F-4D97-AF65-F5344CB8AC3E}">
        <p14:creationId xmlns:p14="http://schemas.microsoft.com/office/powerpoint/2010/main" val="2336726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4</a:t>
            </a:fld>
            <a:endParaRPr lang="ja-JP" altLang="en-US"/>
          </a:p>
        </p:txBody>
      </p:sp>
    </p:spTree>
    <p:extLst>
      <p:ext uri="{BB962C8B-B14F-4D97-AF65-F5344CB8AC3E}">
        <p14:creationId xmlns:p14="http://schemas.microsoft.com/office/powerpoint/2010/main" val="243456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BD990B1-FDE8-48BE-B35D-361D8E48D53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AE35086E-B9CF-44F9-8B72-E4A3B439ECA4}" type="slidenum">
              <a:rPr lang="ja-JP" altLang="en-US" smtClean="0"/>
              <a:pPr>
                <a:defRPr/>
              </a:pPr>
              <a:t>‹#›</a:t>
            </a:fld>
            <a:endParaRPr lang="ja-JP" altLang="en-US"/>
          </a:p>
        </p:txBody>
      </p:sp>
    </p:spTree>
    <p:extLst>
      <p:ext uri="{BB962C8B-B14F-4D97-AF65-F5344CB8AC3E}">
        <p14:creationId xmlns:p14="http://schemas.microsoft.com/office/powerpoint/2010/main" val="120385801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99C6BF3B-42CC-4FCD-BBB6-B1693AE7175D}"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80D8599-7C9D-4369-B8E4-1C76691DB2B8}" type="slidenum">
              <a:rPr lang="ja-JP" altLang="en-US" smtClean="0"/>
              <a:pPr>
                <a:defRPr/>
              </a:pPr>
              <a:t>‹#›</a:t>
            </a:fld>
            <a:endParaRPr lang="ja-JP" altLang="en-US"/>
          </a:p>
        </p:txBody>
      </p:sp>
    </p:spTree>
    <p:extLst>
      <p:ext uri="{BB962C8B-B14F-4D97-AF65-F5344CB8AC3E}">
        <p14:creationId xmlns:p14="http://schemas.microsoft.com/office/powerpoint/2010/main" val="182872424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2ADC8C01-DA01-494A-A125-70C1BDAC05F1}"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F8BECACF-80A4-43E2-ADA6-2819DB5839B1}" type="slidenum">
              <a:rPr lang="ja-JP" altLang="en-US" smtClean="0"/>
              <a:pPr>
                <a:defRPr/>
              </a:pPr>
              <a:t>‹#›</a:t>
            </a:fld>
            <a:endParaRPr lang="ja-JP" altLang="en-US"/>
          </a:p>
        </p:txBody>
      </p:sp>
    </p:spTree>
    <p:extLst>
      <p:ext uri="{BB962C8B-B14F-4D97-AF65-F5344CB8AC3E}">
        <p14:creationId xmlns:p14="http://schemas.microsoft.com/office/powerpoint/2010/main" val="155092871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F362A8BF-4F94-4722-A5C7-83D7772C9635}"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2AA24C79-320E-43BA-A087-E6C2672B51D1}" type="slidenum">
              <a:rPr lang="ja-JP" altLang="en-US" smtClean="0"/>
              <a:pPr>
                <a:defRPr/>
              </a:pPr>
              <a:t>‹#›</a:t>
            </a:fld>
            <a:endParaRPr lang="ja-JP" altLang="en-US"/>
          </a:p>
        </p:txBody>
      </p:sp>
    </p:spTree>
    <p:extLst>
      <p:ext uri="{BB962C8B-B14F-4D97-AF65-F5344CB8AC3E}">
        <p14:creationId xmlns:p14="http://schemas.microsoft.com/office/powerpoint/2010/main" val="401721290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FD20A12-1709-489B-9296-A211117A7948}"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4D3156B2-85D0-4FFB-B02B-3D90DD81E942}" type="slidenum">
              <a:rPr lang="ja-JP" altLang="en-US" smtClean="0"/>
              <a:pPr>
                <a:defRPr/>
              </a:pPr>
              <a:t>‹#›</a:t>
            </a:fld>
            <a:endParaRPr lang="ja-JP" altLang="en-US"/>
          </a:p>
        </p:txBody>
      </p:sp>
    </p:spTree>
    <p:extLst>
      <p:ext uri="{BB962C8B-B14F-4D97-AF65-F5344CB8AC3E}">
        <p14:creationId xmlns:p14="http://schemas.microsoft.com/office/powerpoint/2010/main" val="321792811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852CDB3D-5476-4155-A8F8-EDCC0A587CD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FD7AD7D1-1FBD-46C5-A15A-F2B099255760}" type="slidenum">
              <a:rPr lang="ja-JP" altLang="en-US" smtClean="0"/>
              <a:pPr>
                <a:defRPr/>
              </a:pPr>
              <a:t>‹#›</a:t>
            </a:fld>
            <a:endParaRPr lang="ja-JP" altLang="en-US"/>
          </a:p>
        </p:txBody>
      </p:sp>
    </p:spTree>
    <p:extLst>
      <p:ext uri="{BB962C8B-B14F-4D97-AF65-F5344CB8AC3E}">
        <p14:creationId xmlns:p14="http://schemas.microsoft.com/office/powerpoint/2010/main" val="137728672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B25F9757-DEC5-4A12-9C26-7E90AD73E6E7}"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A642FC9D-382B-4BF2-A525-ED5C21CB5F6A}" type="slidenum">
              <a:rPr lang="ja-JP" altLang="en-US" smtClean="0"/>
              <a:pPr>
                <a:defRPr/>
              </a:pPr>
              <a:t>‹#›</a:t>
            </a:fld>
            <a:endParaRPr lang="ja-JP" altLang="en-US"/>
          </a:p>
        </p:txBody>
      </p:sp>
    </p:spTree>
    <p:extLst>
      <p:ext uri="{BB962C8B-B14F-4D97-AF65-F5344CB8AC3E}">
        <p14:creationId xmlns:p14="http://schemas.microsoft.com/office/powerpoint/2010/main" val="166932427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20D484C-62A3-474F-A301-81037FA8F4E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33A3C29B-6F5C-460D-972A-B9A027DBC5FC}" type="slidenum">
              <a:rPr lang="ja-JP" altLang="en-US" smtClean="0"/>
              <a:pPr>
                <a:defRPr/>
              </a:pPr>
              <a:t>‹#›</a:t>
            </a:fld>
            <a:endParaRPr lang="ja-JP" altLang="en-US"/>
          </a:p>
        </p:txBody>
      </p:sp>
    </p:spTree>
    <p:extLst>
      <p:ext uri="{BB962C8B-B14F-4D97-AF65-F5344CB8AC3E}">
        <p14:creationId xmlns:p14="http://schemas.microsoft.com/office/powerpoint/2010/main" val="58483811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5F255CA-D152-4B31-ACA2-80B035BBFC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76044CF6-E466-47C1-BEAE-31FA983EA109}" type="slidenum">
              <a:rPr lang="ja-JP" altLang="en-US" smtClean="0"/>
              <a:pPr>
                <a:defRPr/>
              </a:pPr>
              <a:t>‹#›</a:t>
            </a:fld>
            <a:endParaRPr lang="ja-JP" altLang="en-US"/>
          </a:p>
        </p:txBody>
      </p:sp>
    </p:spTree>
    <p:extLst>
      <p:ext uri="{BB962C8B-B14F-4D97-AF65-F5344CB8AC3E}">
        <p14:creationId xmlns:p14="http://schemas.microsoft.com/office/powerpoint/2010/main" val="140135881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B7D8D07F-74F0-4E2B-BBD4-1658EB0DA7C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1FB6F6EA-F5ED-473B-ACB9-B0ECDF7E2BFE}" type="slidenum">
              <a:rPr lang="ja-JP" altLang="en-US" smtClean="0"/>
              <a:pPr>
                <a:defRPr/>
              </a:pPr>
              <a:t>‹#›</a:t>
            </a:fld>
            <a:endParaRPr lang="ja-JP" altLang="en-US"/>
          </a:p>
        </p:txBody>
      </p:sp>
    </p:spTree>
    <p:extLst>
      <p:ext uri="{BB962C8B-B14F-4D97-AF65-F5344CB8AC3E}">
        <p14:creationId xmlns:p14="http://schemas.microsoft.com/office/powerpoint/2010/main" val="213912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F5B1408C-24BA-4B9B-BBD0-26E1A4B7D4CA}"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02A5838F-8C2B-4C5E-9E69-78EA05F98311}" type="slidenum">
              <a:rPr lang="ja-JP" altLang="en-US" smtClean="0"/>
              <a:pPr>
                <a:defRPr/>
              </a:pPr>
              <a:t>‹#›</a:t>
            </a:fld>
            <a:endParaRPr lang="ja-JP" altLang="en-US"/>
          </a:p>
        </p:txBody>
      </p:sp>
    </p:spTree>
    <p:extLst>
      <p:ext uri="{BB962C8B-B14F-4D97-AF65-F5344CB8AC3E}">
        <p14:creationId xmlns:p14="http://schemas.microsoft.com/office/powerpoint/2010/main" val="35106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D13A80E-62D7-4021-B855-DEA57A45488E}"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6EAF7AC-4D30-46F5-A445-D0F4880BD9B4}" type="slidenum">
              <a:rPr kumimoji="1" lang="ja-JP" altLang="en-US" smtClean="0"/>
              <a:t>‹#›</a:t>
            </a:fld>
            <a:endParaRPr kumimoji="1" lang="ja-JP" altLang="en-US"/>
          </a:p>
        </p:txBody>
      </p:sp>
    </p:spTree>
    <p:extLst>
      <p:ext uri="{BB962C8B-B14F-4D97-AF65-F5344CB8AC3E}">
        <p14:creationId xmlns:p14="http://schemas.microsoft.com/office/powerpoint/2010/main" val="1683054275"/>
      </p:ext>
    </p:extLst>
  </p:cSld>
  <p:clrMap bg1="lt1" tx1="dk1" bg2="lt2" tx2="dk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0.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0.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12" y="124253"/>
            <a:ext cx="647116" cy="397352"/>
          </a:xfrm>
          <a:prstGeom prst="rect">
            <a:avLst/>
          </a:prstGeom>
        </p:spPr>
      </p:pic>
      <p:sp>
        <p:nvSpPr>
          <p:cNvPr id="2" name="ページ番号"/>
          <p:cNvSpPr>
            <a:spLocks noGrp="1"/>
          </p:cNvSpPr>
          <p:nvPr>
            <p:ph type="sldNum" sz="quarter" idx="12"/>
          </p:nvPr>
        </p:nvSpPr>
        <p:spPr>
          <a:xfrm>
            <a:off x="9274486" y="6522208"/>
            <a:ext cx="629798" cy="370681"/>
          </a:xfrm>
        </p:spPr>
        <p:txBody>
          <a:bodyPr/>
          <a:lstStyle/>
          <a:p>
            <a:pPr algn="ctr">
              <a:defRPr/>
            </a:pPr>
            <a:r>
              <a:rPr lang="en-US" altLang="ja-JP" sz="1799" b="1">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7" name="事業番号"/>
          <p:cNvSpPr/>
          <p:nvPr/>
        </p:nvSpPr>
        <p:spPr>
          <a:xfrm>
            <a:off x="759230" y="1068016"/>
            <a:ext cx="2013935" cy="33530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itchFamily="50" charset="-128"/>
                <a:ea typeface="メイリオ" pitchFamily="50" charset="-128"/>
                <a:cs typeface="メイリオ" pitchFamily="50" charset="-128"/>
              </a:rPr>
              <a:t>施策番号：</a:t>
            </a:r>
            <a:r>
              <a:rPr lang="en-US" altLang="ja-JP" b="1" dirty="0">
                <a:solidFill>
                  <a:schemeClr val="tx1"/>
                </a:solidFill>
                <a:latin typeface="メイリオ" pitchFamily="50" charset="-128"/>
                <a:ea typeface="メイリオ" pitchFamily="50" charset="-128"/>
                <a:cs typeface="メイリオ" pitchFamily="50" charset="-128"/>
              </a:rPr>
              <a:t>19-2</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11" name="タイトル 1"/>
          <p:cNvSpPr txBox="1">
            <a:spLocks/>
          </p:cNvSpPr>
          <p:nvPr/>
        </p:nvSpPr>
        <p:spPr>
          <a:xfrm>
            <a:off x="759230" y="82575"/>
            <a:ext cx="8295329" cy="3845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79172">
              <a:defRPr/>
            </a:pPr>
            <a:r>
              <a:rPr lang="ja-JP" altLang="en-US" sz="1999" b="1" dirty="0">
                <a:ln w="0">
                  <a:noFill/>
                </a:ln>
                <a:solidFill>
                  <a:schemeClr val="tx1"/>
                </a:solidFill>
              </a:rPr>
              <a:t>地球温暖化対策の推進に関する法律に基づく普及啓発推進事業</a:t>
            </a:r>
          </a:p>
        </p:txBody>
      </p:sp>
      <p:sp>
        <p:nvSpPr>
          <p:cNvPr id="12" name="正方形/長方形 11"/>
          <p:cNvSpPr/>
          <p:nvPr/>
        </p:nvSpPr>
        <p:spPr bwMode="auto">
          <a:xfrm>
            <a:off x="31740" y="1530965"/>
            <a:ext cx="9101394" cy="5349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799" b="1" u="sng" dirty="0">
              <a:solidFill>
                <a:schemeClr val="tx1"/>
              </a:solidFill>
              <a:latin typeface="メイリオ" pitchFamily="50" charset="-128"/>
              <a:ea typeface="メイリオ" pitchFamily="50" charset="-128"/>
              <a:cs typeface="メイリオ" pitchFamily="50" charset="-128"/>
            </a:endParaRPr>
          </a:p>
        </p:txBody>
      </p:sp>
      <p:sp>
        <p:nvSpPr>
          <p:cNvPr id="13" name="正方形/長方形 2"/>
          <p:cNvSpPr>
            <a:spLocks noChangeArrowheads="1"/>
          </p:cNvSpPr>
          <p:nvPr/>
        </p:nvSpPr>
        <p:spPr bwMode="auto">
          <a:xfrm>
            <a:off x="494548" y="421702"/>
            <a:ext cx="7428706" cy="707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429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defTabSz="842963">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defTabSz="842963">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spcBef>
                <a:spcPct val="0"/>
              </a:spcBef>
              <a:buFontTx/>
              <a:buNone/>
              <a:defRPr/>
            </a:pPr>
            <a:r>
              <a:rPr lang="ja-JP" altLang="en-US" sz="1999" b="1" dirty="0">
                <a:solidFill>
                  <a:srgbClr val="000000"/>
                </a:solidFill>
                <a:latin typeface="メイリオ" pitchFamily="50" charset="-128"/>
              </a:rPr>
              <a:t>（１）全国地球温暖化防止活動推進センター調査・</a:t>
            </a:r>
            <a:endParaRPr lang="en-US" altLang="ja-JP" sz="1999" b="1" dirty="0">
              <a:solidFill>
                <a:srgbClr val="000000"/>
              </a:solidFill>
              <a:latin typeface="メイリオ" pitchFamily="50" charset="-128"/>
            </a:endParaRPr>
          </a:p>
          <a:p>
            <a:pPr eaLnBrk="1" hangingPunct="1">
              <a:spcBef>
                <a:spcPct val="0"/>
              </a:spcBef>
              <a:buFontTx/>
              <a:buNone/>
              <a:defRPr/>
            </a:pPr>
            <a:r>
              <a:rPr lang="ja-JP" altLang="en-US" sz="1999" b="1" dirty="0">
                <a:solidFill>
                  <a:srgbClr val="000000"/>
                </a:solidFill>
                <a:latin typeface="メイリオ" pitchFamily="50" charset="-128"/>
              </a:rPr>
              <a:t>　　　情報収集等業務（</a:t>
            </a:r>
            <a:r>
              <a:rPr lang="en-US" altLang="ja-JP" sz="1999" b="1" dirty="0">
                <a:solidFill>
                  <a:srgbClr val="000000"/>
                </a:solidFill>
                <a:latin typeface="メイリオ" pitchFamily="50" charset="-128"/>
              </a:rPr>
              <a:t>0.88</a:t>
            </a:r>
            <a:r>
              <a:rPr lang="ja-JP" altLang="en-US" sz="1999" b="1" dirty="0">
                <a:solidFill>
                  <a:srgbClr val="000000"/>
                </a:solidFill>
                <a:latin typeface="メイリオ" pitchFamily="50" charset="-128"/>
              </a:rPr>
              <a:t>億円）</a:t>
            </a:r>
            <a:endParaRPr lang="en-US" altLang="ja-JP" sz="1999" b="1" dirty="0">
              <a:solidFill>
                <a:srgbClr val="000000"/>
              </a:solidFill>
              <a:latin typeface="メイリオ" pitchFamily="50" charset="-128"/>
            </a:endParaRPr>
          </a:p>
        </p:txBody>
      </p:sp>
      <p:pic>
        <p:nvPicPr>
          <p:cNvPr id="15" name="Picture 31" descr="D:\Documents and Settings\KAWAHA02\デスクトップ\kenshu-image01.jpg"/>
          <p:cNvPicPr>
            <a:picLocks noChangeAspect="1" noChangeArrowheads="1"/>
          </p:cNvPicPr>
          <p:nvPr/>
        </p:nvPicPr>
        <p:blipFill>
          <a:blip r:embed="rId4">
            <a:extLst>
              <a:ext uri="{28A0092B-C50C-407E-A947-70E740481C1C}">
                <a14:useLocalDpi xmlns:a14="http://schemas.microsoft.com/office/drawing/2010/main" val="0"/>
              </a:ext>
            </a:extLst>
          </a:blip>
          <a:srcRect t="11250" b="28198"/>
          <a:stretch>
            <a:fillRect/>
          </a:stretch>
        </p:blipFill>
        <p:spPr bwMode="auto">
          <a:xfrm>
            <a:off x="6319549" y="4364812"/>
            <a:ext cx="2591040" cy="195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角丸四角形 43"/>
          <p:cNvSpPr/>
          <p:nvPr/>
        </p:nvSpPr>
        <p:spPr>
          <a:xfrm>
            <a:off x="128553" y="2277241"/>
            <a:ext cx="9645732" cy="1943593"/>
          </a:xfrm>
          <a:prstGeom prst="roundRect">
            <a:avLst>
              <a:gd name="adj" fmla="val 6988"/>
            </a:avLst>
          </a:prstGeom>
          <a:ln>
            <a:solidFill>
              <a:srgbClr val="254061"/>
            </a:solidFill>
          </a:ln>
        </p:spPr>
        <p:style>
          <a:lnRef idx="2">
            <a:schemeClr val="dk1"/>
          </a:lnRef>
          <a:fillRef idx="1">
            <a:schemeClr val="lt1"/>
          </a:fillRef>
          <a:effectRef idx="0">
            <a:schemeClr val="dk1"/>
          </a:effectRef>
          <a:fontRef idx="minor">
            <a:schemeClr val="dk1"/>
          </a:fontRef>
        </p:style>
        <p:txBody>
          <a:bodyPr anchor="ctr"/>
          <a:lstStyle/>
          <a:p>
            <a:pPr marL="342788" indent="-342788">
              <a:lnSpc>
                <a:spcPts val="1999"/>
              </a:lnSpc>
              <a:buFont typeface="+mj-lt"/>
              <a:buAutoNum type="arabicPeriod"/>
              <a:defRPr/>
            </a:pPr>
            <a:r>
              <a:rPr lang="ja-JP" altLang="en-US" sz="1999" dirty="0">
                <a:solidFill>
                  <a:prstClr val="black"/>
                </a:solidFill>
                <a:latin typeface="メイリオ" pitchFamily="50" charset="-128"/>
                <a:ea typeface="メイリオ" pitchFamily="50" charset="-128"/>
                <a:cs typeface="メイリオ" pitchFamily="50" charset="-128"/>
              </a:rPr>
              <a:t>委託を受ける主体</a:t>
            </a:r>
            <a:r>
              <a:rPr lang="en-US" altLang="ja-JP" sz="1999" dirty="0">
                <a:solidFill>
                  <a:prstClr val="black"/>
                </a:solidFill>
                <a:latin typeface="メイリオ" pitchFamily="50" charset="-128"/>
                <a:ea typeface="メイリオ" pitchFamily="50" charset="-128"/>
                <a:cs typeface="メイリオ" pitchFamily="50" charset="-128"/>
              </a:rPr>
              <a:t>:</a:t>
            </a:r>
            <a:r>
              <a:rPr lang="ja-JP" altLang="en-US" sz="1999" dirty="0">
                <a:solidFill>
                  <a:prstClr val="black"/>
                </a:solidFill>
                <a:latin typeface="メイリオ" pitchFamily="50" charset="-128"/>
                <a:ea typeface="メイリオ" pitchFamily="50" charset="-128"/>
                <a:cs typeface="メイリオ" pitchFamily="50" charset="-128"/>
              </a:rPr>
              <a:t>　全国地球温暖化防止活動推進センター（全国センター）</a:t>
            </a:r>
            <a:endParaRPr lang="en-US" altLang="ja-JP" sz="1999" dirty="0">
              <a:solidFill>
                <a:prstClr val="black"/>
              </a:solidFill>
              <a:latin typeface="メイリオ" pitchFamily="50" charset="-128"/>
              <a:ea typeface="メイリオ" pitchFamily="50" charset="-128"/>
              <a:cs typeface="メイリオ" pitchFamily="50" charset="-128"/>
            </a:endParaRPr>
          </a:p>
          <a:p>
            <a:pPr marL="342788" indent="-342788">
              <a:lnSpc>
                <a:spcPts val="1999"/>
              </a:lnSpc>
              <a:buFont typeface="+mj-lt"/>
              <a:buAutoNum type="arabicPeriod"/>
              <a:defRPr/>
            </a:pPr>
            <a:r>
              <a:rPr lang="ja-JP" altLang="en-US" sz="1999" dirty="0">
                <a:solidFill>
                  <a:prstClr val="black"/>
                </a:solidFill>
                <a:latin typeface="メイリオ" pitchFamily="50" charset="-128"/>
                <a:ea typeface="メイリオ" pitchFamily="50" charset="-128"/>
                <a:cs typeface="メイリオ" pitchFamily="50" charset="-128"/>
              </a:rPr>
              <a:t>委託内容：</a:t>
            </a:r>
            <a:endParaRPr lang="en-US" altLang="ja-JP" sz="1999" dirty="0">
              <a:solidFill>
                <a:prstClr val="black"/>
              </a:solidFill>
              <a:latin typeface="メイリオ" pitchFamily="50" charset="-128"/>
              <a:ea typeface="メイリオ" pitchFamily="50" charset="-128"/>
              <a:cs typeface="メイリオ" pitchFamily="50" charset="-128"/>
            </a:endParaRPr>
          </a:p>
          <a:p>
            <a:pPr marL="799840" lvl="1" indent="-342788">
              <a:lnSpc>
                <a:spcPts val="1999"/>
              </a:lnSpc>
              <a:buFont typeface="Arial" panose="020B0604020202020204" pitchFamily="34" charset="0"/>
              <a:buChar char="•"/>
              <a:defRPr/>
            </a:pPr>
            <a:r>
              <a:rPr lang="ja-JP" altLang="en-US" sz="1999" dirty="0">
                <a:solidFill>
                  <a:prstClr val="black"/>
                </a:solidFill>
                <a:latin typeface="メイリオ" pitchFamily="50" charset="-128"/>
                <a:ea typeface="メイリオ" pitchFamily="50" charset="-128"/>
                <a:cs typeface="メイリオ" pitchFamily="50" charset="-128"/>
              </a:rPr>
              <a:t>国民の日常生活に関する温室効果ガスの排出抑制等の促進措置の方策や</a:t>
            </a:r>
            <a:br>
              <a:rPr lang="en-US" altLang="ja-JP" sz="1999" dirty="0">
                <a:solidFill>
                  <a:prstClr val="black"/>
                </a:solidFill>
                <a:latin typeface="メイリオ" pitchFamily="50" charset="-128"/>
                <a:ea typeface="メイリオ" pitchFamily="50" charset="-128"/>
                <a:cs typeface="メイリオ" pitchFamily="50" charset="-128"/>
              </a:rPr>
            </a:br>
            <a:r>
              <a:rPr lang="ja-JP" altLang="en-US" sz="1999" dirty="0">
                <a:solidFill>
                  <a:prstClr val="black"/>
                </a:solidFill>
                <a:latin typeface="メイリオ" pitchFamily="50" charset="-128"/>
                <a:ea typeface="メイリオ" pitchFamily="50" charset="-128"/>
                <a:cs typeface="メイリオ" pitchFamily="50" charset="-128"/>
              </a:rPr>
              <a:t>地球温暖化及び地球温暖化対策に関する調査研究、普及啓発・広報活動等</a:t>
            </a:r>
            <a:endParaRPr lang="en-US" altLang="ja-JP" sz="1999" dirty="0">
              <a:solidFill>
                <a:prstClr val="black"/>
              </a:solidFill>
              <a:latin typeface="メイリオ" pitchFamily="50" charset="-128"/>
              <a:ea typeface="メイリオ" pitchFamily="50" charset="-128"/>
              <a:cs typeface="メイリオ" pitchFamily="50" charset="-128"/>
            </a:endParaRPr>
          </a:p>
          <a:p>
            <a:pPr marL="799840" lvl="1" indent="-342788">
              <a:lnSpc>
                <a:spcPts val="1999"/>
              </a:lnSpc>
              <a:buFont typeface="Arial" panose="020B0604020202020204" pitchFamily="34" charset="0"/>
              <a:buChar char="•"/>
              <a:defRPr/>
            </a:pPr>
            <a:r>
              <a:rPr lang="ja-JP" altLang="en-US" sz="1999" dirty="0">
                <a:solidFill>
                  <a:prstClr val="black"/>
                </a:solidFill>
                <a:latin typeface="メイリオ" pitchFamily="50" charset="-128"/>
                <a:ea typeface="メイリオ" pitchFamily="50" charset="-128"/>
                <a:cs typeface="メイリオ" pitchFamily="50" charset="-128"/>
              </a:rPr>
              <a:t>地域地球温暖化防止活動推進センター（地域センター）の統括・連絡調整を図り、事業従事者に対する研修や地域センターへの指導等</a:t>
            </a:r>
            <a:endParaRPr lang="en-US" altLang="ja-JP" sz="1999" dirty="0">
              <a:solidFill>
                <a:prstClr val="black"/>
              </a:solidFill>
              <a:latin typeface="メイリオ" pitchFamily="50" charset="-128"/>
              <a:ea typeface="メイリオ" pitchFamily="50" charset="-128"/>
              <a:cs typeface="メイリオ" pitchFamily="50" charset="-128"/>
            </a:endParaRPr>
          </a:p>
        </p:txBody>
      </p:sp>
      <p:pic>
        <p:nvPicPr>
          <p:cNvPr id="17"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414" y="4494793"/>
            <a:ext cx="1808699" cy="1460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9782" y="4526611"/>
            <a:ext cx="2981956" cy="1291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41"/>
          <p:cNvPicPr>
            <a:picLocks noChangeAspect="1" noChangeArrowheads="1"/>
          </p:cNvPicPr>
          <p:nvPr/>
        </p:nvPicPr>
        <p:blipFill>
          <a:blip r:embed="rId7">
            <a:extLst>
              <a:ext uri="{28A0092B-C50C-407E-A947-70E740481C1C}">
                <a14:useLocalDpi xmlns:a14="http://schemas.microsoft.com/office/drawing/2010/main" val="0"/>
              </a:ext>
            </a:extLst>
          </a:blip>
          <a:srcRect l="11501" t="3790" r="14801" b="25684"/>
          <a:stretch>
            <a:fillRect/>
          </a:stretch>
        </p:blipFill>
        <p:spPr bwMode="auto">
          <a:xfrm>
            <a:off x="3083547" y="5016988"/>
            <a:ext cx="598296" cy="480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正方形/長方形 19"/>
          <p:cNvSpPr/>
          <p:nvPr/>
        </p:nvSpPr>
        <p:spPr>
          <a:xfrm>
            <a:off x="5272685" y="6361244"/>
            <a:ext cx="4573709" cy="490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999" dirty="0">
                <a:solidFill>
                  <a:prstClr val="black"/>
                </a:solidFill>
                <a:latin typeface="メイリオ" pitchFamily="50" charset="-128"/>
                <a:ea typeface="メイリオ" pitchFamily="50" charset="-128"/>
                <a:cs typeface="メイリオ" pitchFamily="50" charset="-128"/>
              </a:rPr>
              <a:t>地域の啓発方法検討・地域</a:t>
            </a:r>
            <a:r>
              <a:rPr lang="en-US" altLang="ja-JP" sz="1999" dirty="0">
                <a:solidFill>
                  <a:prstClr val="black"/>
                </a:solidFill>
                <a:latin typeface="メイリオ" pitchFamily="50" charset="-128"/>
                <a:ea typeface="メイリオ" pitchFamily="50" charset="-128"/>
                <a:cs typeface="メイリオ" pitchFamily="50" charset="-128"/>
              </a:rPr>
              <a:t>C</a:t>
            </a:r>
            <a:r>
              <a:rPr lang="ja-JP" altLang="en-US" sz="1999" dirty="0">
                <a:solidFill>
                  <a:prstClr val="black"/>
                </a:solidFill>
                <a:latin typeface="メイリオ" pitchFamily="50" charset="-128"/>
                <a:ea typeface="メイリオ" pitchFamily="50" charset="-128"/>
                <a:cs typeface="メイリオ" pitchFamily="50" charset="-128"/>
              </a:rPr>
              <a:t>研修</a:t>
            </a:r>
            <a:endParaRPr lang="en-US" altLang="ja-JP" sz="1999" dirty="0">
              <a:solidFill>
                <a:prstClr val="black"/>
              </a:solidFill>
              <a:latin typeface="メイリオ" pitchFamily="50" charset="-128"/>
              <a:ea typeface="メイリオ" pitchFamily="50" charset="-128"/>
              <a:cs typeface="メイリオ" pitchFamily="50" charset="-128"/>
            </a:endParaRPr>
          </a:p>
        </p:txBody>
      </p:sp>
      <p:sp>
        <p:nvSpPr>
          <p:cNvPr id="21" name="正方形/長方形 20"/>
          <p:cNvSpPr/>
          <p:nvPr/>
        </p:nvSpPr>
        <p:spPr>
          <a:xfrm>
            <a:off x="238739" y="6171768"/>
            <a:ext cx="2534424" cy="426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999" dirty="0">
                <a:solidFill>
                  <a:prstClr val="black"/>
                </a:solidFill>
                <a:latin typeface="メイリオ" pitchFamily="50" charset="-128"/>
                <a:ea typeface="メイリオ" pitchFamily="50" charset="-128"/>
                <a:cs typeface="メイリオ" pitchFamily="50" charset="-128"/>
              </a:rPr>
              <a:t>日常生活実態</a:t>
            </a:r>
            <a:endParaRPr lang="en-US" altLang="ja-JP" sz="1999" dirty="0">
              <a:solidFill>
                <a:prstClr val="black"/>
              </a:solidFill>
              <a:latin typeface="メイリオ" pitchFamily="50" charset="-128"/>
              <a:ea typeface="メイリオ" pitchFamily="50" charset="-128"/>
              <a:cs typeface="メイリオ" pitchFamily="50" charset="-128"/>
            </a:endParaRPr>
          </a:p>
          <a:p>
            <a:pPr algn="ctr" eaLnBrk="1" hangingPunct="1">
              <a:defRPr/>
            </a:pPr>
            <a:r>
              <a:rPr lang="ja-JP" altLang="en-US" sz="1999" dirty="0">
                <a:solidFill>
                  <a:prstClr val="black"/>
                </a:solidFill>
                <a:latin typeface="メイリオ" pitchFamily="50" charset="-128"/>
                <a:ea typeface="メイリオ" pitchFamily="50" charset="-128"/>
                <a:cs typeface="メイリオ" pitchFamily="50" charset="-128"/>
              </a:rPr>
              <a:t>ｱﾝｹｰﾄ調査・分析</a:t>
            </a:r>
          </a:p>
        </p:txBody>
      </p:sp>
      <p:sp>
        <p:nvSpPr>
          <p:cNvPr id="22" name="正方形/長方形 21"/>
          <p:cNvSpPr/>
          <p:nvPr/>
        </p:nvSpPr>
        <p:spPr>
          <a:xfrm>
            <a:off x="2929610" y="5832703"/>
            <a:ext cx="2918476" cy="39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999" dirty="0">
                <a:solidFill>
                  <a:prstClr val="black"/>
                </a:solidFill>
                <a:latin typeface="メイリオ" pitchFamily="50" charset="-128"/>
                <a:ea typeface="メイリオ" pitchFamily="50" charset="-128"/>
                <a:cs typeface="メイリオ" pitchFamily="50" charset="-128"/>
              </a:rPr>
              <a:t>優良事例等取組発信</a:t>
            </a:r>
          </a:p>
        </p:txBody>
      </p:sp>
      <p:sp>
        <p:nvSpPr>
          <p:cNvPr id="23" name="テキスト ボックス 22"/>
          <p:cNvSpPr txBox="1"/>
          <p:nvPr/>
        </p:nvSpPr>
        <p:spPr>
          <a:xfrm>
            <a:off x="174544" y="1887715"/>
            <a:ext cx="5722809" cy="461517"/>
          </a:xfrm>
          <a:prstGeom prst="rect">
            <a:avLst/>
          </a:prstGeom>
          <a:noFill/>
        </p:spPr>
        <p:txBody>
          <a:bodyPr wrap="none" rtlCol="0">
            <a:spAutoFit/>
          </a:bodyPr>
          <a:lstStyle/>
          <a:p>
            <a:r>
              <a:rPr lang="ja-JP" altLang="en-US" sz="2399" b="1" dirty="0">
                <a:latin typeface="メイリオ" pitchFamily="50" charset="-128"/>
                <a:ea typeface="メイリオ" pitchFamily="50" charset="-128"/>
                <a:cs typeface="メイリオ" pitchFamily="50" charset="-128"/>
              </a:rPr>
              <a:t>地球温暖化対策に関する調査・情報収集</a:t>
            </a:r>
          </a:p>
        </p:txBody>
      </p:sp>
      <p:sp>
        <p:nvSpPr>
          <p:cNvPr id="24" name="正方形/長方形 6"/>
          <p:cNvSpPr>
            <a:spLocks noChangeArrowheads="1"/>
          </p:cNvSpPr>
          <p:nvPr/>
        </p:nvSpPr>
        <p:spPr bwMode="auto">
          <a:xfrm>
            <a:off x="-506701" y="7023224"/>
            <a:ext cx="6358629" cy="623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09" eaLnBrk="1" hangingPunct="1">
              <a:spcBef>
                <a:spcPct val="0"/>
              </a:spcBef>
              <a:spcAft>
                <a:spcPts val="277"/>
              </a:spcAft>
              <a:buClr>
                <a:srgbClr val="6F6F6F"/>
              </a:buClr>
              <a:buNone/>
              <a:defRPr/>
            </a:pPr>
            <a:r>
              <a:rPr lang="zh-TW" altLang="en-US" sz="1999" dirty="0">
                <a:solidFill>
                  <a:srgbClr val="000000"/>
                </a:solidFill>
                <a:latin typeface="+mn-ea"/>
                <a:ea typeface="+mn-ea"/>
              </a:rPr>
              <a:t>平成</a:t>
            </a:r>
            <a:r>
              <a:rPr lang="en-US" altLang="zh-TW" sz="1999" dirty="0">
                <a:solidFill>
                  <a:srgbClr val="000000"/>
                </a:solidFill>
                <a:latin typeface="+mn-ea"/>
                <a:ea typeface="+mn-ea"/>
              </a:rPr>
              <a:t>30</a:t>
            </a:r>
            <a:r>
              <a:rPr lang="zh-TW" altLang="en-US" sz="1999" dirty="0">
                <a:solidFill>
                  <a:srgbClr val="000000"/>
                </a:solidFill>
                <a:latin typeface="+mn-ea"/>
                <a:ea typeface="+mn-ea"/>
              </a:rPr>
              <a:t>年度予算案</a:t>
            </a:r>
            <a:r>
              <a:rPr lang="en-US" altLang="zh-TW" sz="1999" dirty="0">
                <a:solidFill>
                  <a:srgbClr val="000000"/>
                </a:solidFill>
                <a:latin typeface="+mn-ea"/>
                <a:ea typeface="+mn-ea"/>
              </a:rPr>
              <a:t>3.38</a:t>
            </a:r>
            <a:r>
              <a:rPr lang="zh-TW" altLang="en-US" sz="1999" dirty="0">
                <a:solidFill>
                  <a:srgbClr val="000000"/>
                </a:solidFill>
                <a:latin typeface="+mn-ea"/>
                <a:ea typeface="+mn-ea"/>
              </a:rPr>
              <a:t>億円</a:t>
            </a:r>
          </a:p>
          <a:p>
            <a:pPr algn="r" defTabSz="843809" eaLnBrk="1" hangingPunct="1">
              <a:spcBef>
                <a:spcPct val="0"/>
              </a:spcBef>
              <a:spcAft>
                <a:spcPts val="277"/>
              </a:spcAft>
              <a:buClr>
                <a:srgbClr val="6F6F6F"/>
              </a:buClr>
              <a:buNone/>
              <a:defRPr/>
            </a:pPr>
            <a:r>
              <a:rPr lang="ja-JP" altLang="en-US" sz="1200" dirty="0">
                <a:solidFill>
                  <a:srgbClr val="000000"/>
                </a:solidFill>
                <a:latin typeface="+mn-ea"/>
                <a:ea typeface="+mn-ea"/>
              </a:rPr>
              <a:t>（平成</a:t>
            </a:r>
            <a:r>
              <a:rPr lang="en-US" altLang="ja-JP" sz="1200" dirty="0">
                <a:solidFill>
                  <a:srgbClr val="000000"/>
                </a:solidFill>
                <a:latin typeface="+mn-ea"/>
                <a:ea typeface="+mn-ea"/>
              </a:rPr>
              <a:t>29</a:t>
            </a:r>
            <a:r>
              <a:rPr lang="ja-JP" altLang="en-US" sz="1200" dirty="0">
                <a:solidFill>
                  <a:srgbClr val="000000"/>
                </a:solidFill>
                <a:latin typeface="+mn-ea"/>
                <a:ea typeface="+mn-ea"/>
              </a:rPr>
              <a:t>年度予算額</a:t>
            </a:r>
            <a:r>
              <a:rPr lang="en-US" altLang="ja-JP" sz="1200" dirty="0">
                <a:solidFill>
                  <a:prstClr val="black"/>
                </a:solidFill>
                <a:latin typeface="+mn-ea"/>
                <a:ea typeface="+mn-ea"/>
              </a:rPr>
              <a:t>3.58</a:t>
            </a:r>
            <a:r>
              <a:rPr lang="ja-JP" altLang="en-US" sz="1200" dirty="0">
                <a:solidFill>
                  <a:srgbClr val="000000"/>
                </a:solidFill>
                <a:latin typeface="+mn-ea"/>
                <a:ea typeface="+mn-ea"/>
              </a:rPr>
              <a:t>億円）</a:t>
            </a:r>
            <a:endParaRPr lang="zh-TW" altLang="en-US" sz="1200" dirty="0">
              <a:solidFill>
                <a:srgbClr val="000000"/>
              </a:solidFill>
              <a:latin typeface="+mn-ea"/>
              <a:ea typeface="+mn-ea"/>
            </a:endParaRPr>
          </a:p>
        </p:txBody>
      </p:sp>
      <p:sp>
        <p:nvSpPr>
          <p:cNvPr id="25" name="正方形/長方形 6"/>
          <p:cNvSpPr>
            <a:spLocks noChangeArrowheads="1"/>
          </p:cNvSpPr>
          <p:nvPr/>
        </p:nvSpPr>
        <p:spPr bwMode="auto">
          <a:xfrm>
            <a:off x="3133587" y="7690270"/>
            <a:ext cx="2596343" cy="507668"/>
          </a:xfrm>
          <a:prstGeom prst="rect">
            <a:avLst/>
          </a:prstGeom>
          <a:solidFill>
            <a:srgbClr val="C6D9F1"/>
          </a:solidFill>
          <a:ln w="12700">
            <a:solidFill>
              <a:schemeClr val="tx1"/>
            </a:solidFill>
          </a:ln>
          <a:extLst/>
        </p:spPr>
        <p:txBody>
          <a:bodyPr wrap="square">
            <a:spAutoFit/>
          </a:bodyPr>
          <a:lstStyle/>
          <a:p>
            <a:pPr defTabSz="1015656">
              <a:defRPr/>
            </a:pPr>
            <a:r>
              <a:rPr kumimoji="0" lang="ja-JP" altLang="en-US" sz="900" b="1" kern="0" dirty="0">
                <a:solidFill>
                  <a:prstClr val="black"/>
                </a:solidFill>
                <a:latin typeface="+mn-ea"/>
              </a:rPr>
              <a:t>実施期間</a:t>
            </a:r>
            <a:r>
              <a:rPr kumimoji="0" lang="ja-JP" altLang="en-US" sz="900" b="1" kern="0" dirty="0">
                <a:solidFill>
                  <a:prstClr val="black"/>
                </a:solidFill>
                <a:latin typeface="+mn-ea"/>
                <a:sym typeface="Wingdings" panose="05000000000000000000" pitchFamily="2" charset="2"/>
              </a:rPr>
              <a:t>：（</a:t>
            </a:r>
            <a:r>
              <a:rPr kumimoji="0" lang="en-US" altLang="ja-JP" sz="900" b="1" kern="0" dirty="0">
                <a:solidFill>
                  <a:prstClr val="black"/>
                </a:solidFill>
                <a:latin typeface="+mn-ea"/>
                <a:sym typeface="Wingdings" panose="05000000000000000000" pitchFamily="2" charset="2"/>
              </a:rPr>
              <a:t>2</a:t>
            </a:r>
            <a:r>
              <a:rPr kumimoji="0" lang="ja-JP" altLang="en-US" sz="900" b="1" kern="0" dirty="0">
                <a:solidFill>
                  <a:prstClr val="black"/>
                </a:solidFill>
                <a:latin typeface="+mn-ea"/>
              </a:rPr>
              <a:t>）平成</a:t>
            </a:r>
            <a:r>
              <a:rPr kumimoji="0" lang="en-US" altLang="ja-JP" sz="900" b="1" kern="0" dirty="0">
                <a:solidFill>
                  <a:prstClr val="black"/>
                </a:solidFill>
                <a:latin typeface="+mn-ea"/>
              </a:rPr>
              <a:t>24</a:t>
            </a:r>
            <a:r>
              <a:rPr kumimoji="0" lang="ja-JP" altLang="en-US" sz="900" b="1" kern="0" dirty="0">
                <a:solidFill>
                  <a:prstClr val="black"/>
                </a:solidFill>
                <a:latin typeface="+mn-ea"/>
              </a:rPr>
              <a:t>年度～</a:t>
            </a:r>
            <a:endParaRPr kumimoji="0" lang="en-US" altLang="ja-JP" sz="900" b="1" kern="0" dirty="0">
              <a:solidFill>
                <a:prstClr val="black"/>
              </a:solidFill>
              <a:latin typeface="+mn-ea"/>
            </a:endParaRPr>
          </a:p>
          <a:p>
            <a:pPr defTabSz="1015656">
              <a:defRPr/>
            </a:pPr>
            <a:r>
              <a:rPr kumimoji="0" lang="ja-JP" altLang="en-US" sz="900" b="1" kern="0" dirty="0">
                <a:solidFill>
                  <a:prstClr val="black"/>
                </a:solidFill>
                <a:latin typeface="+mn-ea"/>
              </a:rPr>
              <a:t>補助率：定額</a:t>
            </a:r>
            <a:endParaRPr kumimoji="0" lang="en-US" altLang="ja-JP" sz="900" b="1" kern="0" dirty="0">
              <a:solidFill>
                <a:prstClr val="black"/>
              </a:solidFill>
              <a:latin typeface="+mn-ea"/>
            </a:endParaRPr>
          </a:p>
          <a:p>
            <a:pPr defTabSz="1015656">
              <a:defRPr/>
            </a:pPr>
            <a:r>
              <a:rPr kumimoji="0" lang="ja-JP" altLang="en-US" sz="900" b="1" kern="0" dirty="0">
                <a:solidFill>
                  <a:prstClr val="black"/>
                </a:solidFill>
                <a:latin typeface="+mn-ea"/>
              </a:rPr>
              <a:t>担当課：地球局　国民室（</a:t>
            </a:r>
            <a:r>
              <a:rPr kumimoji="0" lang="en-US" altLang="ja-JP" sz="900" b="1" kern="0" dirty="0">
                <a:solidFill>
                  <a:prstClr val="black"/>
                </a:solidFill>
                <a:latin typeface="+mn-ea"/>
              </a:rPr>
              <a:t>03-5521-8341</a:t>
            </a:r>
            <a:r>
              <a:rPr kumimoji="0" lang="ja-JP" altLang="en-US" sz="900" b="1" kern="0" dirty="0">
                <a:solidFill>
                  <a:prstClr val="black"/>
                </a:solidFill>
                <a:latin typeface="+mn-ea"/>
              </a:rPr>
              <a:t>）</a:t>
            </a:r>
            <a:endParaRPr kumimoji="0" lang="en-US" altLang="ja-JP" sz="900" b="1" kern="0" dirty="0">
              <a:solidFill>
                <a:prstClr val="black"/>
              </a:solidFill>
              <a:latin typeface="+mn-ea"/>
            </a:endParaRPr>
          </a:p>
        </p:txBody>
      </p:sp>
      <p:sp>
        <p:nvSpPr>
          <p:cNvPr id="26" name="正方形/長方形 6"/>
          <p:cNvSpPr>
            <a:spLocks noChangeArrowheads="1"/>
          </p:cNvSpPr>
          <p:nvPr/>
        </p:nvSpPr>
        <p:spPr bwMode="auto">
          <a:xfrm>
            <a:off x="4519502" y="916076"/>
            <a:ext cx="5614824" cy="123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zh-TW"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3.38</a:t>
            </a: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3.58</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zh-TW"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1" hangingPunct="1">
              <a:lnSpc>
                <a:spcPts val="2399"/>
              </a:lnSpc>
              <a:spcBef>
                <a:spcPct val="0"/>
              </a:spcBef>
              <a:buNone/>
              <a:defRPr/>
            </a:pPr>
            <a:r>
              <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実施期間：</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24</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eaLnBrk="1" hangingPunct="1">
              <a:lnSpc>
                <a:spcPts val="23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地球局　国民室</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03-5521-8341</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99" dirty="0">
                <a:solidFill>
                  <a:srgbClr val="000000"/>
                </a:solidFill>
                <a:latin typeface="メイリオ" pitchFamily="50" charset="-128"/>
                <a:ea typeface="メイリオ" pitchFamily="50" charset="-128"/>
                <a:cs typeface="メイリオ" pitchFamily="50" charset="-128"/>
              </a:rPr>
              <a:t>　</a:t>
            </a:r>
            <a:endParaRPr lang="zh-TW" altLang="en-US" sz="1799" dirty="0">
              <a:solidFill>
                <a:srgbClr val="000000"/>
              </a:solidFill>
              <a:latin typeface="メイリオ" pitchFamily="50" charset="-128"/>
              <a:ea typeface="メイリオ" pitchFamily="50" charset="-128"/>
              <a:cs typeface="メイリオ" pitchFamily="50" charset="-128"/>
            </a:endParaRPr>
          </a:p>
          <a:p>
            <a:pPr defTabSz="843809" eaLnBrk="1" hangingPunct="1">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27" name="正方形/長方形 26"/>
          <p:cNvSpPr/>
          <p:nvPr/>
        </p:nvSpPr>
        <p:spPr>
          <a:xfrm>
            <a:off x="8716259" y="104235"/>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46219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12" y="124253"/>
            <a:ext cx="647116" cy="397352"/>
          </a:xfrm>
          <a:prstGeom prst="rect">
            <a:avLst/>
          </a:prstGeom>
        </p:spPr>
      </p:pic>
      <p:sp>
        <p:nvSpPr>
          <p:cNvPr id="26" name="正方形/長方形 25"/>
          <p:cNvSpPr/>
          <p:nvPr/>
        </p:nvSpPr>
        <p:spPr bwMode="auto">
          <a:xfrm>
            <a:off x="31740" y="1530965"/>
            <a:ext cx="9101394" cy="5349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799" b="1" u="sng" dirty="0">
              <a:solidFill>
                <a:schemeClr val="tx1"/>
              </a:solidFill>
              <a:latin typeface="メイリオ" pitchFamily="50" charset="-128"/>
              <a:ea typeface="メイリオ" pitchFamily="50" charset="-128"/>
              <a:cs typeface="メイリオ" pitchFamily="50" charset="-128"/>
            </a:endParaRPr>
          </a:p>
        </p:txBody>
      </p:sp>
      <p:sp>
        <p:nvSpPr>
          <p:cNvPr id="27" name="正方形/長方形 2"/>
          <p:cNvSpPr>
            <a:spLocks noChangeArrowheads="1"/>
          </p:cNvSpPr>
          <p:nvPr/>
        </p:nvSpPr>
        <p:spPr bwMode="auto">
          <a:xfrm>
            <a:off x="533624" y="471409"/>
            <a:ext cx="7428706" cy="707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429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defTabSz="842963">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defTabSz="842963">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spcBef>
                <a:spcPct val="0"/>
              </a:spcBef>
              <a:buFontTx/>
              <a:buNone/>
              <a:defRPr/>
            </a:pPr>
            <a:r>
              <a:rPr lang="ja-JP" altLang="en-US" sz="1999" b="1" dirty="0">
                <a:solidFill>
                  <a:srgbClr val="000000"/>
                </a:solidFill>
                <a:latin typeface="メイリオ" pitchFamily="50" charset="-128"/>
              </a:rPr>
              <a:t>（２）地域における温暖化防止活動促進事業</a:t>
            </a:r>
            <a:endParaRPr lang="en-US" altLang="ja-JP" sz="1999" b="1" dirty="0">
              <a:solidFill>
                <a:srgbClr val="000000"/>
              </a:solidFill>
              <a:latin typeface="メイリオ" pitchFamily="50" charset="-128"/>
            </a:endParaRPr>
          </a:p>
          <a:p>
            <a:pPr eaLnBrk="1" hangingPunct="1">
              <a:spcBef>
                <a:spcPct val="0"/>
              </a:spcBef>
              <a:buFontTx/>
              <a:buNone/>
              <a:defRPr/>
            </a:pPr>
            <a:r>
              <a:rPr lang="ja-JP" altLang="en-US" sz="1999" b="1" dirty="0">
                <a:solidFill>
                  <a:srgbClr val="000000"/>
                </a:solidFill>
                <a:latin typeface="メイリオ" pitchFamily="50" charset="-128"/>
              </a:rPr>
              <a:t>　　（</a:t>
            </a:r>
            <a:r>
              <a:rPr lang="en-US" altLang="ja-JP" sz="1999" b="1" dirty="0">
                <a:solidFill>
                  <a:srgbClr val="000000"/>
                </a:solidFill>
                <a:latin typeface="メイリオ" pitchFamily="50" charset="-128"/>
              </a:rPr>
              <a:t>2.5</a:t>
            </a:r>
            <a:r>
              <a:rPr lang="ja-JP" altLang="en-US" sz="1999" b="1" dirty="0">
                <a:solidFill>
                  <a:srgbClr val="000000"/>
                </a:solidFill>
                <a:latin typeface="メイリオ" pitchFamily="50" charset="-128"/>
              </a:rPr>
              <a:t>億円）</a:t>
            </a:r>
          </a:p>
        </p:txBody>
      </p:sp>
      <p:pic>
        <p:nvPicPr>
          <p:cNvPr id="29" name="Picture 27"/>
          <p:cNvPicPr>
            <a:picLocks noChangeAspect="1" noChangeArrowheads="1"/>
          </p:cNvPicPr>
          <p:nvPr/>
        </p:nvPicPr>
        <p:blipFill>
          <a:blip r:embed="rId4">
            <a:extLst>
              <a:ext uri="{28A0092B-C50C-407E-A947-70E740481C1C}">
                <a14:useLocalDpi xmlns:a14="http://schemas.microsoft.com/office/drawing/2010/main" val="0"/>
              </a:ext>
            </a:extLst>
          </a:blip>
          <a:srcRect l="5008" r="7591"/>
          <a:stretch>
            <a:fillRect/>
          </a:stretch>
        </p:blipFill>
        <p:spPr bwMode="auto">
          <a:xfrm>
            <a:off x="5591757" y="4433676"/>
            <a:ext cx="2816000" cy="1902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40"/>
          <p:cNvPicPr>
            <a:picLocks noChangeAspect="1" noChangeArrowheads="1"/>
          </p:cNvPicPr>
          <p:nvPr/>
        </p:nvPicPr>
        <p:blipFill>
          <a:blip r:embed="rId5">
            <a:extLst>
              <a:ext uri="{28A0092B-C50C-407E-A947-70E740481C1C}">
                <a14:useLocalDpi xmlns:a14="http://schemas.microsoft.com/office/drawing/2010/main" val="0"/>
              </a:ext>
            </a:extLst>
          </a:blip>
          <a:srcRect t="2991" r="8919"/>
          <a:stretch>
            <a:fillRect/>
          </a:stretch>
        </p:blipFill>
        <p:spPr bwMode="auto">
          <a:xfrm>
            <a:off x="1424152" y="4436789"/>
            <a:ext cx="2758919" cy="1919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正方形/長方形 31"/>
          <p:cNvSpPr/>
          <p:nvPr/>
        </p:nvSpPr>
        <p:spPr bwMode="auto">
          <a:xfrm>
            <a:off x="632317" y="6499582"/>
            <a:ext cx="8295204" cy="211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399" dirty="0">
                <a:solidFill>
                  <a:prstClr val="black"/>
                </a:solidFill>
                <a:latin typeface="メイリオ" pitchFamily="50" charset="-128"/>
                <a:ea typeface="メイリオ" pitchFamily="50" charset="-128"/>
                <a:cs typeface="メイリオ" pitchFamily="50" charset="-128"/>
              </a:rPr>
              <a:t>地域センターによる地域住民への啓発活動</a:t>
            </a:r>
          </a:p>
        </p:txBody>
      </p:sp>
      <p:sp>
        <p:nvSpPr>
          <p:cNvPr id="33" name="角丸四角形 43"/>
          <p:cNvSpPr/>
          <p:nvPr/>
        </p:nvSpPr>
        <p:spPr>
          <a:xfrm>
            <a:off x="128553" y="2233033"/>
            <a:ext cx="9645732" cy="2059793"/>
          </a:xfrm>
          <a:prstGeom prst="roundRect">
            <a:avLst>
              <a:gd name="adj" fmla="val 6988"/>
            </a:avLst>
          </a:prstGeom>
          <a:ln>
            <a:solidFill>
              <a:srgbClr val="254061"/>
            </a:solidFill>
          </a:ln>
        </p:spPr>
        <p:style>
          <a:lnRef idx="2">
            <a:schemeClr val="dk1"/>
          </a:lnRef>
          <a:fillRef idx="1">
            <a:schemeClr val="lt1"/>
          </a:fillRef>
          <a:effectRef idx="0">
            <a:schemeClr val="dk1"/>
          </a:effectRef>
          <a:fontRef idx="minor">
            <a:schemeClr val="dk1"/>
          </a:fontRef>
        </p:style>
        <p:txBody>
          <a:bodyPr anchor="ctr"/>
          <a:lstStyle/>
          <a:p>
            <a:pPr marL="457052" indent="-457052">
              <a:buFont typeface="+mj-lt"/>
              <a:buAutoNum type="arabicPeriod"/>
              <a:defRPr/>
            </a:pPr>
            <a:r>
              <a:rPr lang="ja-JP" altLang="en-US" sz="1999" dirty="0">
                <a:solidFill>
                  <a:prstClr val="black"/>
                </a:solidFill>
                <a:latin typeface="メイリオ" pitchFamily="50" charset="-128"/>
                <a:ea typeface="メイリオ" pitchFamily="50" charset="-128"/>
                <a:cs typeface="メイリオ" pitchFamily="50" charset="-128"/>
              </a:rPr>
              <a:t>補助を受ける主体</a:t>
            </a:r>
            <a:r>
              <a:rPr lang="en-US" altLang="ja-JP" sz="1999" dirty="0">
                <a:solidFill>
                  <a:prstClr val="black"/>
                </a:solidFill>
                <a:latin typeface="メイリオ" pitchFamily="50" charset="-128"/>
                <a:ea typeface="メイリオ" pitchFamily="50" charset="-128"/>
                <a:cs typeface="メイリオ" pitchFamily="50" charset="-128"/>
              </a:rPr>
              <a:t>:</a:t>
            </a:r>
            <a:r>
              <a:rPr lang="ja-JP" altLang="en-US" sz="1999" dirty="0">
                <a:solidFill>
                  <a:prstClr val="black"/>
                </a:solidFill>
                <a:latin typeface="メイリオ" pitchFamily="50" charset="-128"/>
                <a:ea typeface="メイリオ" pitchFamily="50" charset="-128"/>
                <a:cs typeface="メイリオ" pitchFamily="50" charset="-128"/>
              </a:rPr>
              <a:t>　地域センター（非営利法人経由）</a:t>
            </a:r>
            <a:endParaRPr lang="en-US" altLang="ja-JP" sz="1999" dirty="0">
              <a:solidFill>
                <a:prstClr val="black"/>
              </a:solidFill>
              <a:latin typeface="メイリオ" pitchFamily="50" charset="-128"/>
              <a:ea typeface="メイリオ" pitchFamily="50" charset="-128"/>
              <a:cs typeface="メイリオ" pitchFamily="50" charset="-128"/>
            </a:endParaRPr>
          </a:p>
          <a:p>
            <a:pPr marL="457052" indent="-457052">
              <a:buFont typeface="+mj-lt"/>
              <a:buAutoNum type="arabicPeriod"/>
              <a:defRPr/>
            </a:pPr>
            <a:r>
              <a:rPr lang="ja-JP" altLang="en-US" sz="1999" dirty="0">
                <a:solidFill>
                  <a:prstClr val="black"/>
                </a:solidFill>
                <a:latin typeface="メイリオ" pitchFamily="50" charset="-128"/>
                <a:ea typeface="メイリオ" pitchFamily="50" charset="-128"/>
                <a:cs typeface="メイリオ" pitchFamily="50" charset="-128"/>
              </a:rPr>
              <a:t>必要な要件</a:t>
            </a:r>
            <a:r>
              <a:rPr lang="en-US" altLang="ja-JP" sz="1999" dirty="0">
                <a:solidFill>
                  <a:prstClr val="black"/>
                </a:solidFill>
                <a:latin typeface="メイリオ" pitchFamily="50" charset="-128"/>
                <a:ea typeface="メイリオ" pitchFamily="50" charset="-128"/>
                <a:cs typeface="メイリオ" pitchFamily="50" charset="-128"/>
              </a:rPr>
              <a:t>:</a:t>
            </a:r>
            <a:r>
              <a:rPr lang="ja-JP" altLang="en-US" sz="1999" dirty="0">
                <a:solidFill>
                  <a:prstClr val="black"/>
                </a:solidFill>
                <a:latin typeface="メイリオ" pitchFamily="50" charset="-128"/>
                <a:ea typeface="メイリオ" pitchFamily="50" charset="-128"/>
                <a:cs typeface="メイリオ" pitchFamily="50" charset="-128"/>
              </a:rPr>
              <a:t>　地域住民の日常生活に関する温室効果ガスの排出実態や 身近な温暖化対策について指導・言等を行いながら、調査、情報収集、啓発活動等、地域関係団体との連携等を実施。</a:t>
            </a:r>
            <a:endParaRPr lang="en-US" altLang="ja-JP" sz="1999" dirty="0">
              <a:solidFill>
                <a:prstClr val="black"/>
              </a:solidFill>
              <a:latin typeface="メイリオ" pitchFamily="50" charset="-128"/>
              <a:ea typeface="メイリオ" pitchFamily="50" charset="-128"/>
              <a:cs typeface="メイリオ" pitchFamily="50" charset="-128"/>
            </a:endParaRPr>
          </a:p>
          <a:p>
            <a:pPr marL="457052" indent="-457052">
              <a:buFont typeface="+mj-lt"/>
              <a:buAutoNum type="arabicPeriod"/>
              <a:defRPr/>
            </a:pPr>
            <a:r>
              <a:rPr lang="ja-JP" altLang="en-US" sz="1999" dirty="0">
                <a:solidFill>
                  <a:prstClr val="black"/>
                </a:solidFill>
                <a:latin typeface="メイリオ" pitchFamily="50" charset="-128"/>
                <a:ea typeface="メイリオ" pitchFamily="50" charset="-128"/>
                <a:cs typeface="メイリオ" pitchFamily="50" charset="-128"/>
              </a:rPr>
              <a:t>使い道</a:t>
            </a:r>
            <a:r>
              <a:rPr lang="en-US" altLang="ja-JP" sz="1999" dirty="0">
                <a:solidFill>
                  <a:prstClr val="black"/>
                </a:solidFill>
                <a:latin typeface="メイリオ" pitchFamily="50" charset="-128"/>
                <a:ea typeface="メイリオ" pitchFamily="50" charset="-128"/>
                <a:cs typeface="メイリオ" pitchFamily="50" charset="-128"/>
              </a:rPr>
              <a:t>:</a:t>
            </a:r>
            <a:r>
              <a:rPr lang="ja-JP" altLang="en-US" sz="1999" dirty="0">
                <a:solidFill>
                  <a:prstClr val="black"/>
                </a:solidFill>
                <a:latin typeface="メイリオ" pitchFamily="50" charset="-128"/>
                <a:ea typeface="メイリオ" pitchFamily="50" charset="-128"/>
                <a:cs typeface="メイリオ" pitchFamily="50" charset="-128"/>
              </a:rPr>
              <a:t>　</a:t>
            </a:r>
            <a:r>
              <a:rPr lang="zh-TW" altLang="en-US" sz="1999" dirty="0">
                <a:solidFill>
                  <a:prstClr val="black"/>
                </a:solidFill>
                <a:latin typeface="メイリオ" pitchFamily="50" charset="-128"/>
                <a:ea typeface="メイリオ" pitchFamily="50" charset="-128"/>
                <a:cs typeface="メイリオ" pitchFamily="50" charset="-128"/>
              </a:rPr>
              <a:t>温暖化防止活動促進事業</a:t>
            </a:r>
            <a:endParaRPr lang="en-US" altLang="zh-TW" sz="1999" dirty="0">
              <a:solidFill>
                <a:prstClr val="black"/>
              </a:solidFill>
              <a:latin typeface="メイリオ" pitchFamily="50" charset="-128"/>
              <a:ea typeface="メイリオ" pitchFamily="50" charset="-128"/>
              <a:cs typeface="メイリオ" pitchFamily="50" charset="-128"/>
            </a:endParaRPr>
          </a:p>
          <a:p>
            <a:pPr marL="457052" indent="-457052">
              <a:buFont typeface="+mj-lt"/>
              <a:buAutoNum type="arabicPeriod"/>
              <a:defRPr/>
            </a:pPr>
            <a:r>
              <a:rPr lang="ja-JP" altLang="en-US" sz="1999" dirty="0">
                <a:solidFill>
                  <a:prstClr val="black"/>
                </a:solidFill>
                <a:latin typeface="メイリオ" pitchFamily="50" charset="-128"/>
                <a:ea typeface="メイリオ" pitchFamily="50" charset="-128"/>
                <a:cs typeface="メイリオ" pitchFamily="50" charset="-128"/>
              </a:rPr>
              <a:t>補助金額・率</a:t>
            </a:r>
            <a:r>
              <a:rPr lang="en-US" altLang="ja-JP" sz="1999" dirty="0">
                <a:solidFill>
                  <a:prstClr val="black"/>
                </a:solidFill>
                <a:latin typeface="メイリオ" pitchFamily="50" charset="-128"/>
                <a:ea typeface="メイリオ" pitchFamily="50" charset="-128"/>
                <a:cs typeface="メイリオ" pitchFamily="50" charset="-128"/>
              </a:rPr>
              <a:t>:</a:t>
            </a:r>
            <a:r>
              <a:rPr lang="ja-JP" altLang="en-US" sz="1999" dirty="0">
                <a:solidFill>
                  <a:prstClr val="black"/>
                </a:solidFill>
                <a:latin typeface="メイリオ" pitchFamily="50" charset="-128"/>
                <a:ea typeface="メイリオ" pitchFamily="50" charset="-128"/>
                <a:cs typeface="メイリオ" pitchFamily="50" charset="-128"/>
              </a:rPr>
              <a:t>　定額</a:t>
            </a:r>
            <a:endParaRPr lang="en-US" altLang="ja-JP" sz="1999" dirty="0">
              <a:solidFill>
                <a:prstClr val="black"/>
              </a:solidFill>
              <a:latin typeface="メイリオ" pitchFamily="50" charset="-128"/>
              <a:ea typeface="メイリオ" pitchFamily="50" charset="-128"/>
              <a:cs typeface="メイリオ" pitchFamily="50" charset="-128"/>
            </a:endParaRPr>
          </a:p>
        </p:txBody>
      </p:sp>
      <p:sp>
        <p:nvSpPr>
          <p:cNvPr id="34" name="テキスト ボックス 33"/>
          <p:cNvSpPr txBox="1"/>
          <p:nvPr/>
        </p:nvSpPr>
        <p:spPr>
          <a:xfrm>
            <a:off x="200407" y="1781720"/>
            <a:ext cx="5415132" cy="461517"/>
          </a:xfrm>
          <a:prstGeom prst="rect">
            <a:avLst/>
          </a:prstGeom>
          <a:noFill/>
        </p:spPr>
        <p:txBody>
          <a:bodyPr wrap="none" rtlCol="0">
            <a:spAutoFit/>
          </a:bodyPr>
          <a:lstStyle/>
          <a:p>
            <a:r>
              <a:rPr lang="ja-JP" altLang="en-US" sz="2399" b="1" dirty="0">
                <a:latin typeface="メイリオ" pitchFamily="50" charset="-128"/>
                <a:ea typeface="メイリオ" pitchFamily="50" charset="-128"/>
                <a:cs typeface="メイリオ" pitchFamily="50" charset="-128"/>
              </a:rPr>
              <a:t>地球温暖化対策への国民意識を啓発！</a:t>
            </a:r>
          </a:p>
        </p:txBody>
      </p:sp>
      <p:sp>
        <p:nvSpPr>
          <p:cNvPr id="35" name="タイトル 1"/>
          <p:cNvSpPr txBox="1">
            <a:spLocks/>
          </p:cNvSpPr>
          <p:nvPr/>
        </p:nvSpPr>
        <p:spPr>
          <a:xfrm>
            <a:off x="857226" y="94671"/>
            <a:ext cx="8295329" cy="3845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79172">
              <a:defRPr/>
            </a:pPr>
            <a:r>
              <a:rPr lang="ja-JP" altLang="en-US" sz="1999" b="1" dirty="0">
                <a:ln w="0">
                  <a:noFill/>
                </a:ln>
                <a:solidFill>
                  <a:schemeClr val="tx1"/>
                </a:solidFill>
              </a:rPr>
              <a:t>地球温暖化対策の推進に関する法律に基づく普及啓発推進事業</a:t>
            </a:r>
          </a:p>
        </p:txBody>
      </p:sp>
      <p:sp>
        <p:nvSpPr>
          <p:cNvPr id="36"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15" name="正方形/長方形 6"/>
          <p:cNvSpPr>
            <a:spLocks noChangeArrowheads="1"/>
          </p:cNvSpPr>
          <p:nvPr/>
        </p:nvSpPr>
        <p:spPr bwMode="auto">
          <a:xfrm>
            <a:off x="4375533" y="822890"/>
            <a:ext cx="5614824" cy="123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zh-TW"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3.38</a:t>
            </a: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3.58</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zh-TW"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1" hangingPunct="1">
              <a:lnSpc>
                <a:spcPts val="2399"/>
              </a:lnSpc>
              <a:spcBef>
                <a:spcPct val="0"/>
              </a:spcBef>
              <a:buNone/>
              <a:defRPr/>
            </a:pPr>
            <a:r>
              <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実施期間：</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24</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eaLnBrk="1" hangingPunct="1">
              <a:lnSpc>
                <a:spcPts val="23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地球局　国民室</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03-5521-8341</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99" dirty="0">
                <a:solidFill>
                  <a:srgbClr val="000000"/>
                </a:solidFill>
                <a:latin typeface="メイリオ" pitchFamily="50" charset="-128"/>
                <a:ea typeface="メイリオ" pitchFamily="50" charset="-128"/>
                <a:cs typeface="メイリオ" pitchFamily="50" charset="-128"/>
              </a:rPr>
              <a:t>　</a:t>
            </a:r>
            <a:endParaRPr lang="zh-TW" altLang="en-US" sz="1799" dirty="0">
              <a:solidFill>
                <a:srgbClr val="000000"/>
              </a:solidFill>
              <a:latin typeface="メイリオ" pitchFamily="50" charset="-128"/>
              <a:ea typeface="メイリオ" pitchFamily="50" charset="-128"/>
              <a:cs typeface="メイリオ" pitchFamily="50" charset="-128"/>
            </a:endParaRPr>
          </a:p>
          <a:p>
            <a:pPr defTabSz="843809" eaLnBrk="1" hangingPunct="1">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16" name="事業番号"/>
          <p:cNvSpPr/>
          <p:nvPr/>
        </p:nvSpPr>
        <p:spPr>
          <a:xfrm>
            <a:off x="759230" y="1148896"/>
            <a:ext cx="1960656" cy="37734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itchFamily="50" charset="-128"/>
                <a:ea typeface="メイリオ" pitchFamily="50" charset="-128"/>
                <a:cs typeface="メイリオ" pitchFamily="50" charset="-128"/>
              </a:rPr>
              <a:t>施策番号：</a:t>
            </a:r>
            <a:r>
              <a:rPr lang="en-US" altLang="ja-JP" b="1" dirty="0">
                <a:solidFill>
                  <a:schemeClr val="tx1"/>
                </a:solidFill>
                <a:latin typeface="メイリオ" pitchFamily="50" charset="-128"/>
                <a:ea typeface="メイリオ" pitchFamily="50" charset="-128"/>
                <a:cs typeface="メイリオ" pitchFamily="50" charset="-128"/>
              </a:rPr>
              <a:t>19-2</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17" name="正方形/長方形 16"/>
          <p:cNvSpPr/>
          <p:nvPr/>
        </p:nvSpPr>
        <p:spPr>
          <a:xfrm>
            <a:off x="8653587" y="112366"/>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1739633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bwMode="auto">
          <a:xfrm>
            <a:off x="1588" y="89241"/>
            <a:ext cx="9899650" cy="492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77" tIns="45705" rIns="71977" bIns="45705"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eaLnBrk="1" hangingPunct="1"/>
            <a:r>
              <a:rPr lang="ja-JP" altLang="en-US" sz="3199" b="1" u="sng" dirty="0">
                <a:latin typeface="メイリオ" pitchFamily="50" charset="-128"/>
                <a:ea typeface="メイリオ" pitchFamily="50" charset="-128"/>
                <a:cs typeface="メイリオ" pitchFamily="50" charset="-128"/>
              </a:rPr>
              <a:t>全国センタ－・地域センタ－・推進員の関係</a:t>
            </a:r>
          </a:p>
        </p:txBody>
      </p:sp>
      <p:sp>
        <p:nvSpPr>
          <p:cNvPr id="4" name="角丸四角形 29"/>
          <p:cNvSpPr/>
          <p:nvPr/>
        </p:nvSpPr>
        <p:spPr>
          <a:xfrm>
            <a:off x="7038975" y="1850427"/>
            <a:ext cx="2591169" cy="3382915"/>
          </a:xfrm>
          <a:prstGeom prst="roundRect">
            <a:avLst>
              <a:gd name="adj" fmla="val 9139"/>
            </a:avLst>
          </a:prstGeom>
          <a:solidFill>
            <a:srgbClr val="9ACC9B">
              <a:lumMod val="40000"/>
              <a:lumOff val="60000"/>
            </a:srgbClr>
          </a:solidFill>
          <a:ln w="25400" cap="flat" cmpd="sng" algn="ctr">
            <a:noFill/>
            <a:prstDash val="solid"/>
          </a:ln>
          <a:effectLst/>
        </p:spPr>
        <p:txBody>
          <a:bodyPr anchor="ctr"/>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
        <p:nvSpPr>
          <p:cNvPr id="5" name="角丸四角形 4"/>
          <p:cNvSpPr/>
          <p:nvPr/>
        </p:nvSpPr>
        <p:spPr>
          <a:xfrm>
            <a:off x="128423" y="693573"/>
            <a:ext cx="2915065" cy="467850"/>
          </a:xfrm>
          <a:prstGeom prst="roundRect">
            <a:avLst/>
          </a:prstGeom>
          <a:solidFill>
            <a:srgbClr val="4BACC6">
              <a:lumMod val="60000"/>
              <a:lumOff val="40000"/>
            </a:srgbClr>
          </a:solidFill>
          <a:ln w="25400" cap="flat" cmpd="sng" algn="ctr">
            <a:noFill/>
            <a:prstDash val="solid"/>
          </a:ln>
          <a:effectLst/>
        </p:spPr>
        <p:txBody>
          <a:bodyPr anchor="ctr"/>
          <a:lstStyle/>
          <a:p>
            <a:pPr algn="ctr">
              <a:defRPr/>
            </a:pPr>
            <a:r>
              <a:rPr kumimoji="0" lang="ja-JP" altLang="en-US" sz="2799" kern="0" dirty="0">
                <a:solidFill>
                  <a:prstClr val="black"/>
                </a:solidFill>
                <a:latin typeface="メイリオ" pitchFamily="50" charset="-128"/>
                <a:ea typeface="メイリオ" pitchFamily="50" charset="-128"/>
                <a:cs typeface="メイリオ" pitchFamily="50" charset="-128"/>
              </a:rPr>
              <a:t>環境大臣</a:t>
            </a:r>
          </a:p>
        </p:txBody>
      </p:sp>
      <p:sp>
        <p:nvSpPr>
          <p:cNvPr id="6" name="角丸四角形 5"/>
          <p:cNvSpPr/>
          <p:nvPr/>
        </p:nvSpPr>
        <p:spPr>
          <a:xfrm>
            <a:off x="128427" y="1907559"/>
            <a:ext cx="2540285" cy="2632736"/>
          </a:xfrm>
          <a:prstGeom prst="roundRect">
            <a:avLst>
              <a:gd name="adj" fmla="val 4820"/>
            </a:avLst>
          </a:prstGeom>
          <a:solidFill>
            <a:sysClr val="window" lastClr="FFFFFF"/>
          </a:solidFill>
          <a:ln w="25400" cap="flat" cmpd="sng" algn="ctr">
            <a:solidFill>
              <a:srgbClr val="4F81BD"/>
            </a:solidFill>
            <a:prstDash val="solid"/>
          </a:ln>
          <a:effectLst>
            <a:outerShdw blurRad="50800" dist="38100" dir="8100000" algn="tr" rotWithShape="0">
              <a:prstClr val="black">
                <a:alpha val="40000"/>
              </a:prstClr>
            </a:outerShdw>
          </a:effectLst>
        </p:spPr>
        <p:txBody>
          <a:bodyPr anchor="ctr"/>
          <a:lstStyle/>
          <a:p>
            <a:pPr algn="ctr">
              <a:defRPr/>
            </a:pPr>
            <a:r>
              <a:rPr kumimoji="0" lang="ja-JP" altLang="en-US" sz="1999" kern="0" dirty="0">
                <a:solidFill>
                  <a:prstClr val="black"/>
                </a:solidFill>
                <a:latin typeface="メイリオ" pitchFamily="50" charset="-128"/>
                <a:ea typeface="メイリオ" pitchFamily="50" charset="-128"/>
                <a:cs typeface="メイリオ" pitchFamily="50" charset="-128"/>
              </a:rPr>
              <a:t>（全国センター）</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algn="ctr">
              <a:defRPr/>
            </a:pPr>
            <a:r>
              <a:rPr kumimoji="0" lang="ja-JP" altLang="en-US" sz="1999" kern="0" dirty="0">
                <a:solidFill>
                  <a:prstClr val="black"/>
                </a:solidFill>
                <a:latin typeface="メイリオ" pitchFamily="50" charset="-128"/>
                <a:ea typeface="メイリオ" pitchFamily="50" charset="-128"/>
                <a:cs typeface="メイリオ" pitchFamily="50" charset="-128"/>
              </a:rPr>
              <a:t>全国地球温暖化防止活動推進センタ－</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algn="ctr">
              <a:defRPr/>
            </a:pP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algn="ctr">
              <a:defRPr/>
            </a:pP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algn="ctr">
              <a:defRPr/>
            </a:pP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algn="ctr">
              <a:defRPr/>
            </a:pPr>
            <a:endParaRPr kumimoji="0" lang="en-US" altLang="ja-JP" sz="1999" kern="0" dirty="0">
              <a:solidFill>
                <a:prstClr val="black"/>
              </a:solidFill>
              <a:latin typeface="メイリオ" pitchFamily="50" charset="-128"/>
              <a:ea typeface="メイリオ" pitchFamily="50" charset="-128"/>
              <a:cs typeface="メイリオ" pitchFamily="50" charset="-128"/>
            </a:endParaRPr>
          </a:p>
        </p:txBody>
      </p:sp>
      <p:sp>
        <p:nvSpPr>
          <p:cNvPr id="7" name="角丸四角形 6"/>
          <p:cNvSpPr/>
          <p:nvPr/>
        </p:nvSpPr>
        <p:spPr>
          <a:xfrm>
            <a:off x="3439729" y="1869471"/>
            <a:ext cx="3023031" cy="3382915"/>
          </a:xfrm>
          <a:prstGeom prst="roundRect">
            <a:avLst>
              <a:gd name="adj" fmla="val 9551"/>
            </a:avLst>
          </a:prstGeom>
          <a:solidFill>
            <a:srgbClr val="FF9966">
              <a:lumMod val="40000"/>
              <a:lumOff val="60000"/>
            </a:srgbClr>
          </a:solidFill>
          <a:ln w="25400" cap="flat" cmpd="sng" algn="ctr">
            <a:noFill/>
            <a:prstDash val="solid"/>
          </a:ln>
          <a:effectLst/>
        </p:spPr>
        <p:txBody>
          <a:bodyPr anchor="ctr"/>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
        <p:nvSpPr>
          <p:cNvPr id="8" name="フローチャート : 複数書類 7"/>
          <p:cNvSpPr/>
          <p:nvPr/>
        </p:nvSpPr>
        <p:spPr>
          <a:xfrm>
            <a:off x="3511714" y="2480463"/>
            <a:ext cx="2951054" cy="1115642"/>
          </a:xfrm>
          <a:prstGeom prst="flowChartMultidocument">
            <a:avLst/>
          </a:prstGeom>
          <a:solidFill>
            <a:srgbClr val="9BBB59">
              <a:lumMod val="60000"/>
              <a:lumOff val="40000"/>
            </a:srgbClr>
          </a:solidFill>
          <a:ln w="25400" cap="flat" cmpd="sng" algn="ctr">
            <a:solidFill>
              <a:srgbClr val="4F81BD">
                <a:shade val="50000"/>
              </a:srgbClr>
            </a:solidFill>
            <a:prstDash val="solid"/>
          </a:ln>
          <a:effectLst/>
        </p:spPr>
        <p:txBody>
          <a:bodyPr lIns="0" rIns="0" anchor="ct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都道府県地域地球温暖化防止活動推進センタ－</a:t>
            </a:r>
          </a:p>
        </p:txBody>
      </p:sp>
      <p:sp>
        <p:nvSpPr>
          <p:cNvPr id="9" name="フローチャート : 複数書類 8"/>
          <p:cNvSpPr/>
          <p:nvPr/>
        </p:nvSpPr>
        <p:spPr>
          <a:xfrm>
            <a:off x="3511714" y="3618336"/>
            <a:ext cx="2951054" cy="1115642"/>
          </a:xfrm>
          <a:prstGeom prst="flowChartMultidocument">
            <a:avLst/>
          </a:prstGeom>
          <a:solidFill>
            <a:srgbClr val="9BBB59">
              <a:lumMod val="60000"/>
              <a:lumOff val="40000"/>
            </a:srgbClr>
          </a:solidFill>
          <a:ln w="25400" cap="flat" cmpd="sng" algn="ctr">
            <a:solidFill>
              <a:srgbClr val="4F81BD">
                <a:shade val="50000"/>
              </a:srgbClr>
            </a:solidFill>
            <a:prstDash val="solid"/>
          </a:ln>
          <a:effectLst/>
        </p:spPr>
        <p:txBody>
          <a:bodyPr lIns="0" rIns="0" anchor="ct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指定都市地域地球温暖化防止活動推進センタ－</a:t>
            </a:r>
            <a:endParaRPr kumimoji="0" lang="ja-JP" altLang="en-US" kern="0" dirty="0">
              <a:solidFill>
                <a:prstClr val="white"/>
              </a:solidFill>
              <a:latin typeface="メイリオ" pitchFamily="50" charset="-128"/>
              <a:ea typeface="メイリオ" pitchFamily="50" charset="-128"/>
              <a:cs typeface="メイリオ" pitchFamily="50" charset="-128"/>
            </a:endParaRPr>
          </a:p>
        </p:txBody>
      </p:sp>
      <p:sp>
        <p:nvSpPr>
          <p:cNvPr id="10" name="角丸四角形 9"/>
          <p:cNvSpPr/>
          <p:nvPr/>
        </p:nvSpPr>
        <p:spPr>
          <a:xfrm>
            <a:off x="3502193" y="693573"/>
            <a:ext cx="6082050" cy="467850"/>
          </a:xfrm>
          <a:prstGeom prst="roundRect">
            <a:avLst/>
          </a:prstGeom>
          <a:solidFill>
            <a:srgbClr val="F79646">
              <a:lumMod val="60000"/>
              <a:lumOff val="40000"/>
            </a:srgbClr>
          </a:solidFill>
          <a:ln w="25400" cap="flat" cmpd="sng" algn="ctr">
            <a:noFill/>
            <a:prstDash val="solid"/>
          </a:ln>
          <a:effectLst/>
        </p:spPr>
        <p:txBody>
          <a:bodyPr anchor="ctr"/>
          <a:lstStyle/>
          <a:p>
            <a:pPr algn="ctr">
              <a:defRPr/>
            </a:pPr>
            <a:r>
              <a:rPr kumimoji="0" lang="ja-JP" altLang="en-US" sz="2799" kern="0" dirty="0">
                <a:solidFill>
                  <a:prstClr val="black"/>
                </a:solidFill>
                <a:latin typeface="メイリオ" pitchFamily="50" charset="-128"/>
                <a:ea typeface="メイリオ" pitchFamily="50" charset="-128"/>
                <a:cs typeface="メイリオ" pitchFamily="50" charset="-128"/>
              </a:rPr>
              <a:t>都道府県知事・指定都市の長</a:t>
            </a:r>
          </a:p>
        </p:txBody>
      </p:sp>
      <p:sp>
        <p:nvSpPr>
          <p:cNvPr id="11" name="テキスト ボックス 11"/>
          <p:cNvSpPr txBox="1">
            <a:spLocks noChangeArrowheads="1"/>
          </p:cNvSpPr>
          <p:nvPr/>
        </p:nvSpPr>
        <p:spPr bwMode="auto">
          <a:xfrm>
            <a:off x="3367745" y="4891795"/>
            <a:ext cx="2105937" cy="399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a:defRPr/>
            </a:pPr>
            <a:r>
              <a:rPr lang="ja-JP" altLang="en-US" sz="1999" kern="0" dirty="0">
                <a:solidFill>
                  <a:prstClr val="black"/>
                </a:solidFill>
                <a:latin typeface="メイリオ" pitchFamily="50" charset="-128"/>
                <a:ea typeface="メイリオ" pitchFamily="50" charset="-128"/>
                <a:cs typeface="メイリオ" pitchFamily="50" charset="-128"/>
              </a:rPr>
              <a:t>５９センター</a:t>
            </a:r>
          </a:p>
        </p:txBody>
      </p:sp>
      <p:sp>
        <p:nvSpPr>
          <p:cNvPr id="12" name="テキスト ボックス 11"/>
          <p:cNvSpPr txBox="1">
            <a:spLocks noChangeArrowheads="1"/>
          </p:cNvSpPr>
          <p:nvPr/>
        </p:nvSpPr>
        <p:spPr bwMode="auto">
          <a:xfrm>
            <a:off x="200408" y="1197472"/>
            <a:ext cx="1151631" cy="651696"/>
          </a:xfrm>
          <a:prstGeom prst="rect">
            <a:avLst/>
          </a:prstGeom>
          <a:noFill/>
          <a:ln w="12700">
            <a:solidFill>
              <a:srgbClr val="647DD2">
                <a:lumMod val="75000"/>
              </a:srgbClr>
            </a:solidFill>
            <a:miter lim="800000"/>
            <a:headEnd/>
            <a:tailEnd/>
          </a:ln>
          <a:extLst>
            <a:ext uri="{909E8E84-426E-40DD-AFC4-6F175D3DCCD1}">
              <a14:hiddenFill xmlns:a14="http://schemas.microsoft.com/office/drawing/2010/main">
                <a:solidFill>
                  <a:srgbClr val="FFFFFF"/>
                </a:solidFill>
              </a14:hiddenFill>
            </a:ext>
          </a:extLst>
        </p:spPr>
        <p:txBody>
          <a:bodyPr tIns="35988" bIns="0">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a:defRPr/>
            </a:pPr>
            <a:r>
              <a:rPr lang="ja-JP" altLang="en-US" sz="1999" kern="0" dirty="0">
                <a:solidFill>
                  <a:srgbClr val="FF0000"/>
                </a:solidFill>
                <a:latin typeface="メイリオ" pitchFamily="50" charset="-128"/>
                <a:ea typeface="メイリオ" pitchFamily="50" charset="-128"/>
                <a:cs typeface="メイリオ" pitchFamily="50" charset="-128"/>
              </a:rPr>
              <a:t>温対法</a:t>
            </a:r>
            <a:endParaRPr lang="en-US" altLang="ja-JP" sz="1999" kern="0" dirty="0">
              <a:solidFill>
                <a:srgbClr val="FF0000"/>
              </a:solidFill>
              <a:latin typeface="メイリオ" pitchFamily="50" charset="-128"/>
              <a:ea typeface="メイリオ" pitchFamily="50" charset="-128"/>
              <a:cs typeface="メイリオ" pitchFamily="50" charset="-128"/>
            </a:endParaRPr>
          </a:p>
          <a:p>
            <a:pPr algn="ctr">
              <a:defRPr/>
            </a:pPr>
            <a:r>
              <a:rPr lang="ja-JP" altLang="en-US" sz="1999" kern="0" dirty="0">
                <a:solidFill>
                  <a:srgbClr val="FF0000"/>
                </a:solidFill>
                <a:latin typeface="メイリオ" pitchFamily="50" charset="-128"/>
                <a:ea typeface="メイリオ" pitchFamily="50" charset="-128"/>
                <a:cs typeface="メイリオ" pitchFamily="50" charset="-128"/>
              </a:rPr>
              <a:t>第</a:t>
            </a:r>
            <a:r>
              <a:rPr lang="en-US" altLang="ja-JP" sz="1999" kern="0" dirty="0">
                <a:solidFill>
                  <a:srgbClr val="FF0000"/>
                </a:solidFill>
                <a:latin typeface="メイリオ" pitchFamily="50" charset="-128"/>
                <a:ea typeface="メイリオ" pitchFamily="50" charset="-128"/>
                <a:cs typeface="メイリオ" pitchFamily="50" charset="-128"/>
              </a:rPr>
              <a:t>39</a:t>
            </a:r>
            <a:r>
              <a:rPr lang="ja-JP" altLang="en-US" sz="1999" kern="0" dirty="0">
                <a:solidFill>
                  <a:srgbClr val="FF0000"/>
                </a:solidFill>
                <a:latin typeface="メイリオ" pitchFamily="50" charset="-128"/>
                <a:ea typeface="メイリオ" pitchFamily="50" charset="-128"/>
                <a:cs typeface="メイリオ" pitchFamily="50" charset="-128"/>
              </a:rPr>
              <a:t>条</a:t>
            </a:r>
          </a:p>
        </p:txBody>
      </p:sp>
      <p:sp>
        <p:nvSpPr>
          <p:cNvPr id="13" name="テキスト ボックス 17"/>
          <p:cNvSpPr txBox="1">
            <a:spLocks noChangeArrowheads="1"/>
          </p:cNvSpPr>
          <p:nvPr/>
        </p:nvSpPr>
        <p:spPr bwMode="auto">
          <a:xfrm>
            <a:off x="3583698" y="1197474"/>
            <a:ext cx="1151631" cy="651696"/>
          </a:xfrm>
          <a:prstGeom prst="rect">
            <a:avLst/>
          </a:prstGeom>
          <a:noFill/>
          <a:ln w="12700">
            <a:solidFill>
              <a:srgbClr val="647DD2">
                <a:lumMod val="75000"/>
              </a:srgbClr>
            </a:solidFill>
            <a:miter lim="800000"/>
            <a:headEnd/>
            <a:tailEnd/>
          </a:ln>
          <a:extLst>
            <a:ext uri="{909E8E84-426E-40DD-AFC4-6F175D3DCCD1}">
              <a14:hiddenFill xmlns:a14="http://schemas.microsoft.com/office/drawing/2010/main">
                <a:solidFill>
                  <a:srgbClr val="FFFFFF"/>
                </a:solidFill>
              </a14:hiddenFill>
            </a:ext>
          </a:extLst>
        </p:spPr>
        <p:txBody>
          <a:bodyPr tIns="35988" bIns="0">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a:defRPr/>
            </a:pPr>
            <a:r>
              <a:rPr lang="ja-JP" altLang="en-US" sz="1999" kern="0" dirty="0">
                <a:solidFill>
                  <a:srgbClr val="FF0000"/>
                </a:solidFill>
                <a:latin typeface="メイリオ" pitchFamily="50" charset="-128"/>
                <a:ea typeface="メイリオ" pitchFamily="50" charset="-128"/>
                <a:cs typeface="メイリオ" pitchFamily="50" charset="-128"/>
              </a:rPr>
              <a:t>温対法</a:t>
            </a:r>
            <a:endParaRPr lang="en-US" altLang="ja-JP" sz="1999" kern="0" dirty="0">
              <a:solidFill>
                <a:srgbClr val="FF0000"/>
              </a:solidFill>
              <a:latin typeface="メイリオ" pitchFamily="50" charset="-128"/>
              <a:ea typeface="メイリオ" pitchFamily="50" charset="-128"/>
              <a:cs typeface="メイリオ" pitchFamily="50" charset="-128"/>
            </a:endParaRPr>
          </a:p>
          <a:p>
            <a:pPr algn="ctr">
              <a:defRPr/>
            </a:pPr>
            <a:r>
              <a:rPr lang="ja-JP" altLang="en-US" sz="1999" kern="0" dirty="0">
                <a:solidFill>
                  <a:srgbClr val="FF0000"/>
                </a:solidFill>
                <a:latin typeface="メイリオ" pitchFamily="50" charset="-128"/>
                <a:ea typeface="メイリオ" pitchFamily="50" charset="-128"/>
                <a:cs typeface="メイリオ" pitchFamily="50" charset="-128"/>
              </a:rPr>
              <a:t>第</a:t>
            </a:r>
            <a:r>
              <a:rPr lang="en-US" altLang="ja-JP" sz="1999" kern="0" dirty="0">
                <a:solidFill>
                  <a:srgbClr val="FF0000"/>
                </a:solidFill>
                <a:latin typeface="メイリオ" pitchFamily="50" charset="-128"/>
                <a:ea typeface="メイリオ" pitchFamily="50" charset="-128"/>
                <a:cs typeface="メイリオ" pitchFamily="50" charset="-128"/>
              </a:rPr>
              <a:t>38</a:t>
            </a:r>
            <a:r>
              <a:rPr lang="ja-JP" altLang="en-US" sz="1999" kern="0" dirty="0">
                <a:solidFill>
                  <a:srgbClr val="FF0000"/>
                </a:solidFill>
                <a:latin typeface="メイリオ" pitchFamily="50" charset="-128"/>
                <a:ea typeface="メイリオ" pitchFamily="50" charset="-128"/>
                <a:cs typeface="メイリオ" pitchFamily="50" charset="-128"/>
              </a:rPr>
              <a:t>条</a:t>
            </a:r>
          </a:p>
        </p:txBody>
      </p:sp>
      <p:sp>
        <p:nvSpPr>
          <p:cNvPr id="14" name="角丸四角形 24"/>
          <p:cNvSpPr/>
          <p:nvPr/>
        </p:nvSpPr>
        <p:spPr>
          <a:xfrm>
            <a:off x="3876721" y="1945647"/>
            <a:ext cx="2231285" cy="431662"/>
          </a:xfrm>
          <a:prstGeom prst="roundRect">
            <a:avLst/>
          </a:prstGeom>
          <a:solidFill>
            <a:sysClr val="window" lastClr="FFFFFF"/>
          </a:solidFill>
          <a:ln w="25400" cap="flat" cmpd="sng" algn="ctr">
            <a:solidFill>
              <a:srgbClr val="4F81BD"/>
            </a:solidFill>
            <a:prstDash val="solid"/>
          </a:ln>
          <a:effectLst>
            <a:outerShdw blurRad="50800" dist="38100" dir="8100000" algn="tr" rotWithShape="0">
              <a:prstClr val="black">
                <a:alpha val="40000"/>
              </a:prstClr>
            </a:outerShdw>
          </a:effectLst>
        </p:spPr>
        <p:txBody>
          <a:bodyPr lIns="0" tIns="35988" rIns="0" bIns="0" anchor="ctr"/>
          <a:lstStyle/>
          <a:p>
            <a:pPr algn="ctr">
              <a:defRPr/>
            </a:pPr>
            <a:r>
              <a:rPr kumimoji="0" lang="ja-JP" altLang="en-US" sz="1999" kern="0" dirty="0">
                <a:solidFill>
                  <a:prstClr val="black"/>
                </a:solidFill>
                <a:latin typeface="メイリオ" pitchFamily="50" charset="-128"/>
                <a:ea typeface="メイリオ" pitchFamily="50" charset="-128"/>
                <a:cs typeface="メイリオ" pitchFamily="50" charset="-128"/>
              </a:rPr>
              <a:t>（地域センター）</a:t>
            </a:r>
          </a:p>
        </p:txBody>
      </p:sp>
      <p:sp>
        <p:nvSpPr>
          <p:cNvPr id="15" name="角丸四角形 25"/>
          <p:cNvSpPr/>
          <p:nvPr/>
        </p:nvSpPr>
        <p:spPr>
          <a:xfrm>
            <a:off x="7409545" y="1929779"/>
            <a:ext cx="1932955" cy="430074"/>
          </a:xfrm>
          <a:prstGeom prst="roundRect">
            <a:avLst/>
          </a:prstGeom>
          <a:solidFill>
            <a:sysClr val="window" lastClr="FFFFFF"/>
          </a:solidFill>
          <a:ln w="25400" cap="flat" cmpd="sng" algn="ctr">
            <a:solidFill>
              <a:srgbClr val="4F81BD"/>
            </a:solidFill>
            <a:prstDash val="solid"/>
          </a:ln>
          <a:effectLst>
            <a:outerShdw blurRad="50800" dist="38100" dir="8100000" algn="tr" rotWithShape="0">
              <a:prstClr val="black">
                <a:alpha val="40000"/>
              </a:prstClr>
            </a:outerShdw>
          </a:effectLst>
        </p:spPr>
        <p:txBody>
          <a:bodyPr lIns="0" tIns="35988" rIns="0" bIns="0" anchor="ct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a:t>
            </a:r>
            <a:r>
              <a:rPr kumimoji="0" lang="ja-JP" altLang="en-US" sz="1999" kern="0" dirty="0">
                <a:solidFill>
                  <a:prstClr val="black"/>
                </a:solidFill>
                <a:latin typeface="メイリオ" pitchFamily="50" charset="-128"/>
                <a:ea typeface="メイリオ" pitchFamily="50" charset="-128"/>
                <a:cs typeface="メイリオ" pitchFamily="50" charset="-128"/>
              </a:rPr>
              <a:t>推進員</a:t>
            </a:r>
            <a:r>
              <a:rPr kumimoji="0" lang="ja-JP" altLang="en-US" kern="0" dirty="0">
                <a:solidFill>
                  <a:prstClr val="black"/>
                </a:solidFill>
                <a:latin typeface="メイリオ" pitchFamily="50" charset="-128"/>
                <a:ea typeface="メイリオ" pitchFamily="50" charset="-128"/>
                <a:cs typeface="メイリオ" pitchFamily="50" charset="-128"/>
              </a:rPr>
              <a:t>）</a:t>
            </a:r>
          </a:p>
        </p:txBody>
      </p:sp>
      <p:sp>
        <p:nvSpPr>
          <p:cNvPr id="16" name="下矢印 18"/>
          <p:cNvSpPr/>
          <p:nvPr/>
        </p:nvSpPr>
        <p:spPr bwMode="auto">
          <a:xfrm>
            <a:off x="4663608" y="1282293"/>
            <a:ext cx="1223608" cy="522120"/>
          </a:xfrm>
          <a:prstGeom prst="downArrow">
            <a:avLst>
              <a:gd name="adj1" fmla="val 50000"/>
              <a:gd name="adj2" fmla="val 45456"/>
            </a:avLst>
          </a:prstGeom>
          <a:solidFill>
            <a:srgbClr val="647DD2">
              <a:lumMod val="60000"/>
              <a:lumOff val="40000"/>
            </a:srgbClr>
          </a:solidFill>
          <a:ln w="9525" cap="flat" cmpd="sng" algn="ctr">
            <a:solidFill>
              <a:srgbClr val="647DD2"/>
            </a:solidFill>
            <a:prstDash val="solid"/>
            <a:round/>
            <a:headEnd type="none" w="med" len="med"/>
            <a:tailEnd type="none" w="med" len="med"/>
          </a:ln>
          <a:effectLst/>
          <a:extLst/>
        </p:spPr>
        <p:txBody>
          <a:bodyPr lIns="0" tIns="0" rIns="0" bIns="0" anchor="ctr"/>
          <a:lstStyle/>
          <a:p>
            <a:pPr algn="ctr" defTabSz="1083911">
              <a:defRPr/>
            </a:pPr>
            <a:r>
              <a:rPr kumimoji="0" lang="ja-JP" altLang="en-US" sz="1999" kern="0" dirty="0">
                <a:solidFill>
                  <a:srgbClr val="000000"/>
                </a:solidFill>
                <a:latin typeface="メイリオ" pitchFamily="50" charset="-128"/>
                <a:ea typeface="メイリオ" pitchFamily="50" charset="-128"/>
                <a:cs typeface="メイリオ" pitchFamily="50" charset="-128"/>
              </a:rPr>
              <a:t>指定</a:t>
            </a:r>
          </a:p>
        </p:txBody>
      </p:sp>
      <p:sp>
        <p:nvSpPr>
          <p:cNvPr id="17" name="下矢印 26"/>
          <p:cNvSpPr/>
          <p:nvPr/>
        </p:nvSpPr>
        <p:spPr bwMode="auto">
          <a:xfrm>
            <a:off x="7974914" y="1293394"/>
            <a:ext cx="1223608" cy="522121"/>
          </a:xfrm>
          <a:prstGeom prst="downArrow">
            <a:avLst>
              <a:gd name="adj1" fmla="val 50000"/>
              <a:gd name="adj2" fmla="val 45456"/>
            </a:avLst>
          </a:prstGeom>
          <a:solidFill>
            <a:srgbClr val="647DD2">
              <a:lumMod val="60000"/>
              <a:lumOff val="40000"/>
            </a:srgbClr>
          </a:solidFill>
          <a:ln w="9525" cap="flat" cmpd="sng" algn="ctr">
            <a:solidFill>
              <a:srgbClr val="647DD2"/>
            </a:solidFill>
            <a:prstDash val="solid"/>
            <a:round/>
            <a:headEnd type="none" w="med" len="med"/>
            <a:tailEnd type="none" w="med" len="med"/>
          </a:ln>
          <a:effectLst/>
          <a:extLst/>
        </p:spPr>
        <p:txBody>
          <a:bodyPr lIns="0" tIns="0" rIns="0" bIns="0" anchor="ctr"/>
          <a:lstStyle/>
          <a:p>
            <a:pPr algn="ctr" defTabSz="1083911">
              <a:defRPr/>
            </a:pPr>
            <a:r>
              <a:rPr kumimoji="0" lang="ja-JP" altLang="en-US" sz="1999" kern="0" dirty="0">
                <a:solidFill>
                  <a:srgbClr val="000000"/>
                </a:solidFill>
                <a:latin typeface="メイリオ" pitchFamily="50" charset="-128"/>
                <a:ea typeface="メイリオ" pitchFamily="50" charset="-128"/>
                <a:cs typeface="メイリオ" pitchFamily="50" charset="-128"/>
              </a:rPr>
              <a:t>委嘱</a:t>
            </a:r>
          </a:p>
        </p:txBody>
      </p:sp>
      <p:sp>
        <p:nvSpPr>
          <p:cNvPr id="18" name="下矢印 27"/>
          <p:cNvSpPr/>
          <p:nvPr/>
        </p:nvSpPr>
        <p:spPr bwMode="auto">
          <a:xfrm>
            <a:off x="1208333" y="1294988"/>
            <a:ext cx="1223608" cy="522120"/>
          </a:xfrm>
          <a:prstGeom prst="downArrow">
            <a:avLst>
              <a:gd name="adj1" fmla="val 50000"/>
              <a:gd name="adj2" fmla="val 45456"/>
            </a:avLst>
          </a:prstGeom>
          <a:solidFill>
            <a:srgbClr val="647DD2">
              <a:lumMod val="60000"/>
              <a:lumOff val="40000"/>
            </a:srgbClr>
          </a:solidFill>
          <a:ln w="9525" cap="flat" cmpd="sng" algn="ctr">
            <a:solidFill>
              <a:srgbClr val="647DD2"/>
            </a:solidFill>
            <a:prstDash val="solid"/>
            <a:round/>
            <a:headEnd type="none" w="med" len="med"/>
            <a:tailEnd type="none" w="med" len="med"/>
          </a:ln>
          <a:effectLst/>
          <a:extLst/>
        </p:spPr>
        <p:txBody>
          <a:bodyPr lIns="0" tIns="0" rIns="0" bIns="0" anchor="ctr"/>
          <a:lstStyle/>
          <a:p>
            <a:pPr algn="ctr" defTabSz="1083911">
              <a:defRPr/>
            </a:pPr>
            <a:r>
              <a:rPr kumimoji="0" lang="ja-JP" altLang="en-US" sz="1999" kern="0" dirty="0">
                <a:solidFill>
                  <a:srgbClr val="000000"/>
                </a:solidFill>
                <a:latin typeface="メイリオ" pitchFamily="50" charset="-128"/>
                <a:ea typeface="メイリオ" pitchFamily="50" charset="-128"/>
                <a:cs typeface="メイリオ" pitchFamily="50" charset="-128"/>
              </a:rPr>
              <a:t>指定</a:t>
            </a:r>
          </a:p>
        </p:txBody>
      </p:sp>
      <p:sp>
        <p:nvSpPr>
          <p:cNvPr id="19" name="テキスト ボックス 17"/>
          <p:cNvSpPr txBox="1">
            <a:spLocks noChangeArrowheads="1"/>
          </p:cNvSpPr>
          <p:nvPr/>
        </p:nvSpPr>
        <p:spPr bwMode="auto">
          <a:xfrm>
            <a:off x="6823148" y="1197474"/>
            <a:ext cx="1151631" cy="651696"/>
          </a:xfrm>
          <a:prstGeom prst="rect">
            <a:avLst/>
          </a:prstGeom>
          <a:noFill/>
          <a:ln w="12700">
            <a:solidFill>
              <a:srgbClr val="647DD2">
                <a:lumMod val="75000"/>
              </a:srgbClr>
            </a:solidFill>
            <a:miter lim="800000"/>
            <a:headEnd/>
            <a:tailEnd/>
          </a:ln>
          <a:extLst>
            <a:ext uri="{909E8E84-426E-40DD-AFC4-6F175D3DCCD1}">
              <a14:hiddenFill xmlns:a14="http://schemas.microsoft.com/office/drawing/2010/main">
                <a:solidFill>
                  <a:srgbClr val="FFFFFF"/>
                </a:solidFill>
              </a14:hiddenFill>
            </a:ext>
          </a:extLst>
        </p:spPr>
        <p:txBody>
          <a:bodyPr tIns="35988" bIns="0">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a:defRPr/>
            </a:pPr>
            <a:r>
              <a:rPr lang="ja-JP" altLang="en-US" sz="1999" kern="0" dirty="0">
                <a:solidFill>
                  <a:srgbClr val="FF0000"/>
                </a:solidFill>
                <a:latin typeface="メイリオ" pitchFamily="50" charset="-128"/>
                <a:ea typeface="メイリオ" pitchFamily="50" charset="-128"/>
                <a:cs typeface="メイリオ" pitchFamily="50" charset="-128"/>
              </a:rPr>
              <a:t>温対法</a:t>
            </a:r>
            <a:endParaRPr lang="en-US" altLang="ja-JP" sz="1999" kern="0" dirty="0">
              <a:solidFill>
                <a:srgbClr val="FF0000"/>
              </a:solidFill>
              <a:latin typeface="メイリオ" pitchFamily="50" charset="-128"/>
              <a:ea typeface="メイリオ" pitchFamily="50" charset="-128"/>
              <a:cs typeface="メイリオ" pitchFamily="50" charset="-128"/>
            </a:endParaRPr>
          </a:p>
          <a:p>
            <a:pPr algn="ctr">
              <a:defRPr/>
            </a:pPr>
            <a:r>
              <a:rPr lang="ja-JP" altLang="en-US" sz="1999" kern="0" dirty="0">
                <a:solidFill>
                  <a:srgbClr val="FF0000"/>
                </a:solidFill>
                <a:latin typeface="メイリオ" pitchFamily="50" charset="-128"/>
                <a:ea typeface="メイリオ" pitchFamily="50" charset="-128"/>
                <a:cs typeface="メイリオ" pitchFamily="50" charset="-128"/>
              </a:rPr>
              <a:t>第</a:t>
            </a:r>
            <a:r>
              <a:rPr lang="en-US" altLang="ja-JP" sz="1999" kern="0" dirty="0">
                <a:solidFill>
                  <a:srgbClr val="FF0000"/>
                </a:solidFill>
                <a:latin typeface="メイリオ" pitchFamily="50" charset="-128"/>
                <a:ea typeface="メイリオ" pitchFamily="50" charset="-128"/>
                <a:cs typeface="メイリオ" pitchFamily="50" charset="-128"/>
              </a:rPr>
              <a:t>37</a:t>
            </a:r>
            <a:r>
              <a:rPr lang="ja-JP" altLang="en-US" sz="1999" kern="0" dirty="0">
                <a:solidFill>
                  <a:srgbClr val="FF0000"/>
                </a:solidFill>
                <a:latin typeface="メイリオ" pitchFamily="50" charset="-128"/>
                <a:ea typeface="メイリオ" pitchFamily="50" charset="-128"/>
                <a:cs typeface="メイリオ" pitchFamily="50" charset="-128"/>
              </a:rPr>
              <a:t>条</a:t>
            </a:r>
          </a:p>
        </p:txBody>
      </p:sp>
      <p:sp>
        <p:nvSpPr>
          <p:cNvPr id="20" name="テキスト ボックス 30"/>
          <p:cNvSpPr txBox="1">
            <a:spLocks noChangeArrowheads="1"/>
          </p:cNvSpPr>
          <p:nvPr/>
        </p:nvSpPr>
        <p:spPr bwMode="auto">
          <a:xfrm>
            <a:off x="5076517" y="4979362"/>
            <a:ext cx="1780605" cy="30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r>
              <a:rPr lang="ja-JP" altLang="en-US" sz="1400" dirty="0">
                <a:solidFill>
                  <a:srgbClr val="000000"/>
                </a:solidFill>
                <a:latin typeface="メイリオ" pitchFamily="50" charset="-128"/>
              </a:rPr>
              <a:t>（平成</a:t>
            </a:r>
            <a:r>
              <a:rPr lang="en-US" altLang="ja-JP" sz="1400" dirty="0">
                <a:solidFill>
                  <a:srgbClr val="000000"/>
                </a:solidFill>
                <a:latin typeface="メイリオ" pitchFamily="50" charset="-128"/>
              </a:rPr>
              <a:t>2</a:t>
            </a:r>
            <a:r>
              <a:rPr lang="ja-JP" altLang="en-US" sz="1400" dirty="0">
                <a:solidFill>
                  <a:srgbClr val="000000"/>
                </a:solidFill>
                <a:latin typeface="メイリオ" pitchFamily="50" charset="-128"/>
              </a:rPr>
              <a:t>９年度現在）</a:t>
            </a:r>
          </a:p>
        </p:txBody>
      </p:sp>
      <p:sp>
        <p:nvSpPr>
          <p:cNvPr id="21" name="フローチャート : 複数書類 31"/>
          <p:cNvSpPr/>
          <p:nvPr/>
        </p:nvSpPr>
        <p:spPr>
          <a:xfrm>
            <a:off x="7290526" y="2783587"/>
            <a:ext cx="2195936" cy="1221983"/>
          </a:xfrm>
          <a:prstGeom prst="flowChartMultidocument">
            <a:avLst/>
          </a:prstGeom>
          <a:solidFill>
            <a:srgbClr val="9BBB59">
              <a:lumMod val="60000"/>
              <a:lumOff val="40000"/>
            </a:srgbClr>
          </a:solidFill>
          <a:ln w="25400" cap="flat" cmpd="sng" algn="ctr">
            <a:solidFill>
              <a:srgbClr val="4F81BD">
                <a:shade val="50000"/>
              </a:srgbClr>
            </a:solidFill>
            <a:prstDash val="solid"/>
          </a:ln>
          <a:effectLst/>
        </p:spPr>
        <p:txBody>
          <a:bodyPr anchor="ctr"/>
          <a:lstStyle/>
          <a:p>
            <a:pPr algn="ctr">
              <a:defRPr/>
            </a:pPr>
            <a:r>
              <a:rPr kumimoji="0" lang="zh-TW" altLang="en-US" sz="1999" kern="0" dirty="0">
                <a:solidFill>
                  <a:prstClr val="black"/>
                </a:solidFill>
                <a:latin typeface="メイリオ" pitchFamily="50" charset="-128"/>
                <a:ea typeface="メイリオ" pitchFamily="50" charset="-128"/>
                <a:cs typeface="メイリオ" pitchFamily="50" charset="-128"/>
              </a:rPr>
              <a:t>地球温暖化防止活動推進員</a:t>
            </a:r>
          </a:p>
        </p:txBody>
      </p:sp>
      <p:sp>
        <p:nvSpPr>
          <p:cNvPr id="22" name="円/楕円 32"/>
          <p:cNvSpPr/>
          <p:nvPr/>
        </p:nvSpPr>
        <p:spPr bwMode="auto">
          <a:xfrm>
            <a:off x="971759" y="6092449"/>
            <a:ext cx="7806388" cy="702132"/>
          </a:xfrm>
          <a:prstGeom prst="ellipse">
            <a:avLst/>
          </a:prstGeom>
          <a:solidFill>
            <a:srgbClr val="647DD2">
              <a:lumMod val="40000"/>
              <a:lumOff val="60000"/>
            </a:srgbClr>
          </a:solidFill>
          <a:ln w="15875" cap="flat" cmpd="sng" algn="ctr">
            <a:solidFill>
              <a:srgbClr val="647DD2"/>
            </a:solidFill>
            <a:prstDash val="solid"/>
            <a:round/>
            <a:headEnd type="none" w="med" len="med"/>
            <a:tailEnd type="none" w="med" len="med"/>
          </a:ln>
          <a:effectLst/>
          <a:extLst/>
        </p:spPr>
        <p:txBody>
          <a:bodyPr wrap="none" lIns="0" tIns="0" rIns="0" bIns="0" anchor="ctr">
            <a:noAutofit/>
          </a:bodyPr>
          <a:lstStyle/>
          <a:p>
            <a:pPr algn="ctr" defTabSz="1083911">
              <a:defRPr/>
            </a:pPr>
            <a:r>
              <a:rPr kumimoji="0" lang="ja-JP" altLang="en-US" sz="2399" kern="0" dirty="0">
                <a:solidFill>
                  <a:srgbClr val="000000"/>
                </a:solidFill>
                <a:latin typeface="メイリオ" pitchFamily="50" charset="-128"/>
                <a:ea typeface="メイリオ" pitchFamily="50" charset="-128"/>
                <a:cs typeface="メイリオ" pitchFamily="50" charset="-128"/>
              </a:rPr>
              <a:t>地域の一般市民、活動者、団体、学校等</a:t>
            </a:r>
          </a:p>
        </p:txBody>
      </p:sp>
      <p:sp>
        <p:nvSpPr>
          <p:cNvPr id="23" name="テキスト ボックス 11"/>
          <p:cNvSpPr txBox="1">
            <a:spLocks noChangeArrowheads="1"/>
          </p:cNvSpPr>
          <p:nvPr/>
        </p:nvSpPr>
        <p:spPr bwMode="auto">
          <a:xfrm>
            <a:off x="7083938" y="4684672"/>
            <a:ext cx="2219581" cy="399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a:defRPr/>
            </a:pPr>
            <a:r>
              <a:rPr lang="ja-JP" altLang="en-US" sz="1999" kern="0" dirty="0">
                <a:solidFill>
                  <a:prstClr val="black"/>
                </a:solidFill>
                <a:latin typeface="メイリオ" pitchFamily="50" charset="-128"/>
                <a:ea typeface="メイリオ" pitchFamily="50" charset="-128"/>
                <a:cs typeface="メイリオ" pitchFamily="50" charset="-128"/>
              </a:rPr>
              <a:t>全国に約</a:t>
            </a:r>
            <a:r>
              <a:rPr lang="en-US" altLang="ja-JP" sz="1999" kern="0" dirty="0">
                <a:solidFill>
                  <a:prstClr val="black"/>
                </a:solidFill>
                <a:latin typeface="メイリオ" pitchFamily="50" charset="-128"/>
                <a:ea typeface="メイリオ" pitchFamily="50" charset="-128"/>
                <a:cs typeface="メイリオ" pitchFamily="50" charset="-128"/>
              </a:rPr>
              <a:t>6,600</a:t>
            </a:r>
            <a:r>
              <a:rPr lang="ja-JP" altLang="en-US" sz="1999" kern="0" dirty="0">
                <a:solidFill>
                  <a:prstClr val="black"/>
                </a:solidFill>
                <a:latin typeface="メイリオ" pitchFamily="50" charset="-128"/>
                <a:ea typeface="メイリオ" pitchFamily="50" charset="-128"/>
                <a:cs typeface="メイリオ" pitchFamily="50" charset="-128"/>
              </a:rPr>
              <a:t>人</a:t>
            </a:r>
          </a:p>
        </p:txBody>
      </p:sp>
      <p:sp>
        <p:nvSpPr>
          <p:cNvPr id="24" name="テキスト ボックス 37"/>
          <p:cNvSpPr txBox="1">
            <a:spLocks noChangeArrowheads="1"/>
          </p:cNvSpPr>
          <p:nvPr/>
        </p:nvSpPr>
        <p:spPr bwMode="auto">
          <a:xfrm>
            <a:off x="7924422" y="4992936"/>
            <a:ext cx="1923614" cy="30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r>
              <a:rPr lang="ja-JP" altLang="en-US" sz="1400" dirty="0">
                <a:solidFill>
                  <a:srgbClr val="000000"/>
                </a:solidFill>
                <a:latin typeface="メイリオ" pitchFamily="50" charset="-128"/>
              </a:rPr>
              <a:t>（平成</a:t>
            </a:r>
            <a:r>
              <a:rPr lang="en-US" altLang="ja-JP" sz="1400" dirty="0">
                <a:solidFill>
                  <a:srgbClr val="000000"/>
                </a:solidFill>
                <a:latin typeface="メイリオ" pitchFamily="50" charset="-128"/>
              </a:rPr>
              <a:t>29</a:t>
            </a:r>
            <a:r>
              <a:rPr lang="ja-JP" altLang="en-US" sz="1400" dirty="0">
                <a:solidFill>
                  <a:srgbClr val="000000"/>
                </a:solidFill>
                <a:latin typeface="メイリオ" pitchFamily="50" charset="-128"/>
              </a:rPr>
              <a:t>年度現在）</a:t>
            </a:r>
          </a:p>
        </p:txBody>
      </p:sp>
      <p:sp>
        <p:nvSpPr>
          <p:cNvPr id="25" name="テキスト ボックス 39"/>
          <p:cNvSpPr txBox="1">
            <a:spLocks noChangeArrowheads="1"/>
          </p:cNvSpPr>
          <p:nvPr/>
        </p:nvSpPr>
        <p:spPr bwMode="auto">
          <a:xfrm>
            <a:off x="2632787" y="2781136"/>
            <a:ext cx="734963" cy="1230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r>
              <a:rPr lang="ja-JP" altLang="en-US" sz="1999" dirty="0">
                <a:solidFill>
                  <a:srgbClr val="2509CF"/>
                </a:solidFill>
                <a:latin typeface="メイリオ" pitchFamily="50" charset="-128"/>
              </a:rPr>
              <a:t>活動</a:t>
            </a:r>
            <a:endParaRPr lang="en-US" altLang="ja-JP" sz="1999" dirty="0">
              <a:solidFill>
                <a:srgbClr val="2509CF"/>
              </a:solidFill>
              <a:latin typeface="メイリオ" pitchFamily="50" charset="-128"/>
            </a:endParaRPr>
          </a:p>
          <a:p>
            <a:pPr algn="ctr"/>
            <a:r>
              <a:rPr lang="ja-JP" altLang="en-US" sz="1999" dirty="0">
                <a:solidFill>
                  <a:srgbClr val="2509CF"/>
                </a:solidFill>
                <a:latin typeface="メイリオ" pitchFamily="50" charset="-128"/>
              </a:rPr>
              <a:t>支援</a:t>
            </a:r>
            <a:endParaRPr lang="en-US" altLang="ja-JP" sz="1999" dirty="0">
              <a:solidFill>
                <a:srgbClr val="2509CF"/>
              </a:solidFill>
              <a:latin typeface="メイリオ" pitchFamily="50" charset="-128"/>
            </a:endParaRPr>
          </a:p>
          <a:p>
            <a:pPr algn="ctr"/>
            <a:r>
              <a:rPr lang="ja-JP" altLang="en-US" sz="1999" dirty="0">
                <a:solidFill>
                  <a:srgbClr val="2509CF"/>
                </a:solidFill>
                <a:latin typeface="メイリオ" pitchFamily="50" charset="-128"/>
              </a:rPr>
              <a:t>・</a:t>
            </a:r>
            <a:endParaRPr lang="en-US" altLang="ja-JP" sz="1999" dirty="0">
              <a:solidFill>
                <a:srgbClr val="2509CF"/>
              </a:solidFill>
              <a:latin typeface="メイリオ" pitchFamily="50" charset="-128"/>
            </a:endParaRPr>
          </a:p>
          <a:p>
            <a:pPr algn="ctr"/>
            <a:r>
              <a:rPr lang="ja-JP" altLang="en-US" sz="1999" dirty="0">
                <a:solidFill>
                  <a:srgbClr val="2509CF"/>
                </a:solidFill>
                <a:latin typeface="メイリオ" pitchFamily="50" charset="-128"/>
              </a:rPr>
              <a:t>研修</a:t>
            </a:r>
          </a:p>
        </p:txBody>
      </p:sp>
      <p:sp>
        <p:nvSpPr>
          <p:cNvPr id="26" name="右矢印 40"/>
          <p:cNvSpPr/>
          <p:nvPr/>
        </p:nvSpPr>
        <p:spPr bwMode="auto">
          <a:xfrm>
            <a:off x="2863912" y="2239246"/>
            <a:ext cx="541821" cy="459896"/>
          </a:xfrm>
          <a:prstGeom prst="rightArrow">
            <a:avLst/>
          </a:prstGeom>
          <a:solidFill>
            <a:srgbClr val="647DD2">
              <a:lumMod val="75000"/>
            </a:srgbClr>
          </a:solidFill>
          <a:ln w="9525" cap="flat" cmpd="sng" algn="ctr">
            <a:solidFill>
              <a:srgbClr val="647DD2"/>
            </a:solidFill>
            <a:prstDash val="solid"/>
            <a:round/>
            <a:headEnd type="none" w="med" len="med"/>
            <a:tailEnd type="none" w="med" len="med"/>
          </a:ln>
          <a:effectLst/>
          <a:extLst/>
        </p:spPr>
        <p:txBody>
          <a:bodyPr/>
          <a:lstStyle/>
          <a:p>
            <a:pPr marL="180916" indent="-180916" defTabSz="1083911">
              <a:buFont typeface="Arial" panose="020B0604020202020204" pitchFamily="34" charset="0"/>
              <a:buChar char="•"/>
              <a:defRPr/>
            </a:pPr>
            <a:endParaRPr kumimoji="0" lang="ja-JP" altLang="en-US" sz="1200" kern="0" dirty="0">
              <a:solidFill>
                <a:srgbClr val="000000"/>
              </a:solidFill>
              <a:latin typeface="メイリオ" pitchFamily="50" charset="-128"/>
              <a:ea typeface="メイリオ" pitchFamily="50" charset="-128"/>
              <a:cs typeface="メイリオ" pitchFamily="50" charset="-128"/>
            </a:endParaRPr>
          </a:p>
        </p:txBody>
      </p:sp>
      <p:sp>
        <p:nvSpPr>
          <p:cNvPr id="27" name="テキスト ボックス 41"/>
          <p:cNvSpPr txBox="1">
            <a:spLocks noChangeArrowheads="1"/>
          </p:cNvSpPr>
          <p:nvPr/>
        </p:nvSpPr>
        <p:spPr bwMode="auto">
          <a:xfrm>
            <a:off x="6408952" y="2885637"/>
            <a:ext cx="702014" cy="615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r>
              <a:rPr lang="ja-JP" altLang="en-US" sz="1999" dirty="0">
                <a:solidFill>
                  <a:srgbClr val="2509CF"/>
                </a:solidFill>
                <a:latin typeface="メイリオ" pitchFamily="50" charset="-128"/>
              </a:rPr>
              <a:t>活動</a:t>
            </a:r>
            <a:endParaRPr lang="en-US" altLang="ja-JP" sz="1999" dirty="0">
              <a:solidFill>
                <a:srgbClr val="2509CF"/>
              </a:solidFill>
              <a:latin typeface="メイリオ" pitchFamily="50" charset="-128"/>
            </a:endParaRPr>
          </a:p>
          <a:p>
            <a:pPr algn="ctr"/>
            <a:r>
              <a:rPr lang="ja-JP" altLang="en-US" sz="1999" dirty="0">
                <a:solidFill>
                  <a:srgbClr val="2509CF"/>
                </a:solidFill>
                <a:latin typeface="メイリオ" pitchFamily="50" charset="-128"/>
              </a:rPr>
              <a:t>支援</a:t>
            </a:r>
          </a:p>
        </p:txBody>
      </p:sp>
      <p:sp>
        <p:nvSpPr>
          <p:cNvPr id="28" name="右矢印 42"/>
          <p:cNvSpPr/>
          <p:nvPr/>
        </p:nvSpPr>
        <p:spPr bwMode="auto">
          <a:xfrm>
            <a:off x="6607121" y="2204816"/>
            <a:ext cx="503838" cy="576326"/>
          </a:xfrm>
          <a:prstGeom prst="rightArrow">
            <a:avLst/>
          </a:prstGeom>
          <a:solidFill>
            <a:srgbClr val="647DD2">
              <a:lumMod val="75000"/>
            </a:srgbClr>
          </a:solidFill>
          <a:ln w="9525" cap="flat" cmpd="sng" algn="ctr">
            <a:solidFill>
              <a:srgbClr val="647DD2"/>
            </a:solidFill>
            <a:prstDash val="solid"/>
            <a:round/>
            <a:headEnd type="none" w="med" len="med"/>
            <a:tailEnd type="none" w="med" len="med"/>
          </a:ln>
          <a:effectLst/>
          <a:extLst/>
        </p:spPr>
        <p:txBody>
          <a:bodyPr/>
          <a:lstStyle/>
          <a:p>
            <a:pPr marL="180916" indent="-180916" defTabSz="1083911">
              <a:buFont typeface="Arial" panose="020B0604020202020204" pitchFamily="34" charset="0"/>
              <a:buChar char="•"/>
              <a:defRPr/>
            </a:pPr>
            <a:endParaRPr kumimoji="0" lang="ja-JP" altLang="en-US" sz="1200" kern="0" dirty="0">
              <a:solidFill>
                <a:srgbClr val="000000"/>
              </a:solidFill>
              <a:latin typeface="メイリオ" pitchFamily="50" charset="-128"/>
              <a:ea typeface="メイリオ" pitchFamily="50" charset="-128"/>
              <a:cs typeface="メイリオ" pitchFamily="50" charset="-128"/>
            </a:endParaRPr>
          </a:p>
        </p:txBody>
      </p:sp>
      <p:sp>
        <p:nvSpPr>
          <p:cNvPr id="29" name="下矢印 43"/>
          <p:cNvSpPr/>
          <p:nvPr/>
        </p:nvSpPr>
        <p:spPr bwMode="auto">
          <a:xfrm rot="20906344">
            <a:off x="2154201" y="4563916"/>
            <a:ext cx="395428" cy="1578517"/>
          </a:xfrm>
          <a:prstGeom prst="downArrow">
            <a:avLst/>
          </a:prstGeom>
          <a:solidFill>
            <a:srgbClr val="647DD2">
              <a:lumMod val="75000"/>
            </a:srgbClr>
          </a:solidFill>
          <a:ln w="9525" cap="flat" cmpd="sng" algn="ctr">
            <a:solidFill>
              <a:srgbClr val="647DD2"/>
            </a:solidFill>
            <a:prstDash val="solid"/>
            <a:round/>
            <a:headEnd type="none" w="med" len="med"/>
            <a:tailEnd type="none" w="med" len="med"/>
          </a:ln>
          <a:effectLst/>
          <a:extLst/>
        </p:spPr>
        <p:txBody>
          <a:bodyPr/>
          <a:lstStyle/>
          <a:p>
            <a:pPr marL="180916" indent="-180916" defTabSz="1083911">
              <a:buFont typeface="Arial" panose="020B0604020202020204" pitchFamily="34" charset="0"/>
              <a:buChar char="•"/>
              <a:defRPr/>
            </a:pPr>
            <a:endParaRPr kumimoji="0" lang="ja-JP" altLang="en-US" sz="1200" kern="0" dirty="0">
              <a:solidFill>
                <a:srgbClr val="000000"/>
              </a:solidFill>
              <a:latin typeface="メイリオ" pitchFamily="50" charset="-128"/>
              <a:ea typeface="メイリオ" pitchFamily="50" charset="-128"/>
              <a:cs typeface="メイリオ" pitchFamily="50" charset="-128"/>
            </a:endParaRPr>
          </a:p>
        </p:txBody>
      </p:sp>
      <p:sp>
        <p:nvSpPr>
          <p:cNvPr id="30" name="テキスト ボックス 44"/>
          <p:cNvSpPr txBox="1">
            <a:spLocks noChangeArrowheads="1"/>
          </p:cNvSpPr>
          <p:nvPr/>
        </p:nvSpPr>
        <p:spPr bwMode="auto">
          <a:xfrm>
            <a:off x="900958" y="5502434"/>
            <a:ext cx="1398487" cy="30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r>
              <a:rPr lang="ja-JP" altLang="en-US" sz="1999" dirty="0">
                <a:solidFill>
                  <a:srgbClr val="2509CF"/>
                </a:solidFill>
                <a:latin typeface="メイリオ" pitchFamily="50" charset="-128"/>
              </a:rPr>
              <a:t>情報提供</a:t>
            </a:r>
          </a:p>
        </p:txBody>
      </p:sp>
      <p:sp>
        <p:nvSpPr>
          <p:cNvPr id="31" name="下矢印 45"/>
          <p:cNvSpPr/>
          <p:nvPr/>
        </p:nvSpPr>
        <p:spPr bwMode="auto">
          <a:xfrm>
            <a:off x="4519509" y="5477397"/>
            <a:ext cx="369073" cy="609393"/>
          </a:xfrm>
          <a:prstGeom prst="downArrow">
            <a:avLst/>
          </a:prstGeom>
          <a:solidFill>
            <a:srgbClr val="647DD2">
              <a:lumMod val="75000"/>
            </a:srgbClr>
          </a:solidFill>
          <a:ln w="9525" cap="flat" cmpd="sng" algn="ctr">
            <a:solidFill>
              <a:srgbClr val="647DD2"/>
            </a:solidFill>
            <a:prstDash val="solid"/>
            <a:round/>
            <a:headEnd type="none" w="med" len="med"/>
            <a:tailEnd type="none" w="med" len="med"/>
          </a:ln>
          <a:effectLst/>
          <a:extLst/>
        </p:spPr>
        <p:txBody>
          <a:bodyPr/>
          <a:lstStyle/>
          <a:p>
            <a:pPr marL="180916" indent="-180916" defTabSz="1083911">
              <a:buFont typeface="Arial" panose="020B0604020202020204" pitchFamily="34" charset="0"/>
              <a:buChar char="•"/>
              <a:defRPr/>
            </a:pPr>
            <a:endParaRPr kumimoji="0" lang="ja-JP" altLang="en-US" sz="1200" kern="0" dirty="0">
              <a:solidFill>
                <a:srgbClr val="000000"/>
              </a:solidFill>
              <a:latin typeface="メイリオ" pitchFamily="50" charset="-128"/>
              <a:ea typeface="メイリオ" pitchFamily="50" charset="-128"/>
              <a:cs typeface="メイリオ" pitchFamily="50" charset="-128"/>
            </a:endParaRPr>
          </a:p>
        </p:txBody>
      </p:sp>
      <p:sp>
        <p:nvSpPr>
          <p:cNvPr id="32" name="テキスト ボックス 46"/>
          <p:cNvSpPr txBox="1">
            <a:spLocks noChangeArrowheads="1"/>
          </p:cNvSpPr>
          <p:nvPr/>
        </p:nvSpPr>
        <p:spPr bwMode="auto">
          <a:xfrm>
            <a:off x="4894286" y="5442629"/>
            <a:ext cx="2322063" cy="615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r>
              <a:rPr lang="ja-JP" altLang="en-US" sz="1999" dirty="0">
                <a:solidFill>
                  <a:srgbClr val="2509CF"/>
                </a:solidFill>
                <a:latin typeface="メイリオ" pitchFamily="50" charset="-128"/>
              </a:rPr>
              <a:t>イベント、</a:t>
            </a:r>
            <a:endParaRPr lang="en-US" altLang="ja-JP" sz="1999" dirty="0">
              <a:solidFill>
                <a:srgbClr val="2509CF"/>
              </a:solidFill>
              <a:latin typeface="メイリオ" pitchFamily="50" charset="-128"/>
            </a:endParaRPr>
          </a:p>
          <a:p>
            <a:r>
              <a:rPr lang="ja-JP" altLang="en-US" sz="1999" dirty="0">
                <a:solidFill>
                  <a:srgbClr val="2509CF"/>
                </a:solidFill>
                <a:latin typeface="メイリオ" pitchFamily="50" charset="-128"/>
              </a:rPr>
              <a:t>出前講座相談対応</a:t>
            </a:r>
          </a:p>
        </p:txBody>
      </p:sp>
      <p:sp>
        <p:nvSpPr>
          <p:cNvPr id="33" name="下矢印 47"/>
          <p:cNvSpPr/>
          <p:nvPr/>
        </p:nvSpPr>
        <p:spPr bwMode="auto">
          <a:xfrm rot="895026">
            <a:off x="7234305" y="5459591"/>
            <a:ext cx="335640" cy="746202"/>
          </a:xfrm>
          <a:prstGeom prst="downArrow">
            <a:avLst/>
          </a:prstGeom>
          <a:solidFill>
            <a:srgbClr val="647DD2">
              <a:lumMod val="75000"/>
            </a:srgbClr>
          </a:solidFill>
          <a:ln w="9525" cap="flat" cmpd="sng" algn="ctr">
            <a:solidFill>
              <a:srgbClr val="647DD2"/>
            </a:solidFill>
            <a:prstDash val="solid"/>
            <a:round/>
            <a:headEnd type="none" w="med" len="med"/>
            <a:tailEnd type="none" w="med" len="med"/>
          </a:ln>
          <a:effectLst/>
          <a:extLst/>
        </p:spPr>
        <p:txBody>
          <a:bodyPr/>
          <a:lstStyle/>
          <a:p>
            <a:pPr marL="180916" indent="-180916" defTabSz="1083911">
              <a:buFont typeface="Arial" panose="020B0604020202020204" pitchFamily="34" charset="0"/>
              <a:buChar char="•"/>
              <a:defRPr/>
            </a:pPr>
            <a:endParaRPr kumimoji="0" lang="ja-JP" altLang="en-US" sz="1200" kern="0" dirty="0">
              <a:solidFill>
                <a:srgbClr val="000000"/>
              </a:solidFill>
              <a:latin typeface="メイリオ" pitchFamily="50" charset="-128"/>
              <a:ea typeface="メイリオ" pitchFamily="50" charset="-128"/>
              <a:cs typeface="メイリオ" pitchFamily="50" charset="-128"/>
            </a:endParaRPr>
          </a:p>
        </p:txBody>
      </p:sp>
      <p:sp>
        <p:nvSpPr>
          <p:cNvPr id="34" name="テキスト ボックス 48"/>
          <p:cNvSpPr txBox="1">
            <a:spLocks noChangeArrowheads="1"/>
          </p:cNvSpPr>
          <p:nvPr/>
        </p:nvSpPr>
        <p:spPr bwMode="auto">
          <a:xfrm>
            <a:off x="7857545" y="5527774"/>
            <a:ext cx="1726705" cy="30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r>
              <a:rPr lang="ja-JP" altLang="en-US" sz="1999" dirty="0">
                <a:solidFill>
                  <a:srgbClr val="2509CF"/>
                </a:solidFill>
                <a:latin typeface="メイリオ" pitchFamily="50" charset="-128"/>
              </a:rPr>
              <a:t>普及啓発活動</a:t>
            </a:r>
          </a:p>
        </p:txBody>
      </p:sp>
      <p:sp>
        <p:nvSpPr>
          <p:cNvPr id="35" name="正方形/長方形 34"/>
          <p:cNvSpPr/>
          <p:nvPr/>
        </p:nvSpPr>
        <p:spPr bwMode="auto">
          <a:xfrm>
            <a:off x="128422" y="3445271"/>
            <a:ext cx="2792937" cy="1004566"/>
          </a:xfrm>
          <a:prstGeom prst="rect">
            <a:avLst/>
          </a:prstGeom>
          <a:noFill/>
          <a:ln w="9525" cap="flat" cmpd="sng" algn="ctr">
            <a:noFill/>
            <a:prstDash val="solid"/>
            <a:round/>
            <a:headEnd type="none" w="med" len="med"/>
            <a:tailEnd type="none" w="med" len="med"/>
          </a:ln>
          <a:effectLst/>
          <a:extLst/>
        </p:spPr>
        <p:txBody>
          <a:bodyPr/>
          <a:lstStyle/>
          <a:p>
            <a:pPr defTabSz="1083911">
              <a:defRPr/>
            </a:pPr>
            <a:r>
              <a:rPr lang="ja-JP" altLang="en-US" sz="1200" dirty="0">
                <a:solidFill>
                  <a:srgbClr val="000000"/>
                </a:solidFill>
                <a:latin typeface="メイリオ" pitchFamily="50" charset="-128"/>
                <a:ea typeface="メイリオ" pitchFamily="50" charset="-128"/>
                <a:cs typeface="メイリオ" pitchFamily="50" charset="-128"/>
              </a:rPr>
              <a:t>一般社団法人地球温暖化防止</a:t>
            </a:r>
            <a:endParaRPr lang="en-US" altLang="ja-JP" sz="1200" dirty="0">
              <a:solidFill>
                <a:srgbClr val="000000"/>
              </a:solidFill>
              <a:latin typeface="メイリオ" pitchFamily="50" charset="-128"/>
              <a:ea typeface="メイリオ" pitchFamily="50" charset="-128"/>
              <a:cs typeface="メイリオ" pitchFamily="50" charset="-128"/>
            </a:endParaRPr>
          </a:p>
          <a:p>
            <a:pPr defTabSz="1083911">
              <a:defRPr/>
            </a:pPr>
            <a:r>
              <a:rPr lang="ja-JP" altLang="en-US" sz="1200" dirty="0">
                <a:solidFill>
                  <a:srgbClr val="000000"/>
                </a:solidFill>
                <a:latin typeface="メイリオ" pitchFamily="50" charset="-128"/>
                <a:ea typeface="メイリオ" pitchFamily="50" charset="-128"/>
                <a:cs typeface="メイリオ" pitchFamily="50" charset="-128"/>
              </a:rPr>
              <a:t>全国ネット</a:t>
            </a:r>
            <a:r>
              <a:rPr lang="ja-JP" altLang="en-US" sz="1051" dirty="0">
                <a:solidFill>
                  <a:srgbClr val="000000"/>
                </a:solidFill>
                <a:latin typeface="メイリオ" pitchFamily="50" charset="-128"/>
                <a:ea typeface="メイリオ" pitchFamily="50" charset="-128"/>
                <a:cs typeface="メイリオ" pitchFamily="50" charset="-128"/>
              </a:rPr>
              <a:t>（理事長　長谷川　公一）</a:t>
            </a:r>
            <a:endParaRPr lang="en-US" altLang="ja-JP" sz="1051" dirty="0">
              <a:solidFill>
                <a:srgbClr val="000000"/>
              </a:solidFill>
              <a:latin typeface="メイリオ" pitchFamily="50" charset="-128"/>
              <a:ea typeface="メイリオ" pitchFamily="50" charset="-128"/>
              <a:cs typeface="メイリオ" pitchFamily="50" charset="-128"/>
            </a:endParaRPr>
          </a:p>
          <a:p>
            <a:pPr defTabSz="1083911">
              <a:defRPr/>
            </a:pPr>
            <a:r>
              <a:rPr lang="ja-JP" altLang="en-US" sz="1200" u="sng" dirty="0">
                <a:solidFill>
                  <a:srgbClr val="000000"/>
                </a:solidFill>
                <a:latin typeface="メイリオ" pitchFamily="50" charset="-128"/>
                <a:ea typeface="メイリオ" pitchFamily="50" charset="-128"/>
                <a:cs typeface="メイリオ" pitchFamily="50" charset="-128"/>
              </a:rPr>
              <a:t>平成</a:t>
            </a:r>
            <a:r>
              <a:rPr lang="en-US" altLang="ja-JP" sz="1200" u="sng" dirty="0">
                <a:solidFill>
                  <a:srgbClr val="000000"/>
                </a:solidFill>
                <a:latin typeface="メイリオ" pitchFamily="50" charset="-128"/>
                <a:ea typeface="メイリオ" pitchFamily="50" charset="-128"/>
                <a:cs typeface="メイリオ" pitchFamily="50" charset="-128"/>
              </a:rPr>
              <a:t>22</a:t>
            </a:r>
            <a:r>
              <a:rPr lang="ja-JP" altLang="en-US" sz="1200" u="sng" dirty="0">
                <a:solidFill>
                  <a:srgbClr val="000000"/>
                </a:solidFill>
                <a:latin typeface="メイリオ" pitchFamily="50" charset="-128"/>
                <a:ea typeface="メイリオ" pitchFamily="50" charset="-128"/>
                <a:cs typeface="メイリオ" pitchFamily="50" charset="-128"/>
              </a:rPr>
              <a:t>年</a:t>
            </a:r>
            <a:r>
              <a:rPr lang="en-US" altLang="ja-JP" sz="1200" u="sng" dirty="0">
                <a:solidFill>
                  <a:srgbClr val="000000"/>
                </a:solidFill>
                <a:latin typeface="メイリオ" pitchFamily="50" charset="-128"/>
                <a:ea typeface="メイリオ" pitchFamily="50" charset="-128"/>
                <a:cs typeface="メイリオ" pitchFamily="50" charset="-128"/>
              </a:rPr>
              <a:t>10</a:t>
            </a:r>
            <a:r>
              <a:rPr lang="ja-JP" altLang="en-US" sz="1200" u="sng" dirty="0">
                <a:solidFill>
                  <a:srgbClr val="000000"/>
                </a:solidFill>
                <a:latin typeface="メイリオ" pitchFamily="50" charset="-128"/>
                <a:ea typeface="メイリオ" pitchFamily="50" charset="-128"/>
                <a:cs typeface="メイリオ" pitchFamily="50" charset="-128"/>
              </a:rPr>
              <a:t>月１日指定</a:t>
            </a:r>
            <a:endParaRPr lang="en-US" altLang="ja-JP" sz="1200" u="sng" dirty="0">
              <a:solidFill>
                <a:srgbClr val="000000"/>
              </a:solidFill>
              <a:latin typeface="メイリオ" pitchFamily="50" charset="-128"/>
              <a:ea typeface="メイリオ" pitchFamily="50" charset="-128"/>
              <a:cs typeface="メイリオ" pitchFamily="50" charset="-128"/>
            </a:endParaRPr>
          </a:p>
          <a:p>
            <a:pPr defTabSz="1083911">
              <a:defRPr/>
            </a:pPr>
            <a:endParaRPr lang="en-US" altLang="ja-JP" sz="1200" dirty="0">
              <a:solidFill>
                <a:srgbClr val="000000"/>
              </a:solidFill>
              <a:latin typeface="メイリオ" pitchFamily="50" charset="-128"/>
              <a:ea typeface="メイリオ" pitchFamily="50" charset="-128"/>
              <a:cs typeface="メイリオ" pitchFamily="50" charset="-128"/>
            </a:endParaRPr>
          </a:p>
          <a:p>
            <a:pPr defTabSz="1083911">
              <a:defRPr/>
            </a:pPr>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900" dirty="0">
                <a:solidFill>
                  <a:srgbClr val="000000"/>
                </a:solidFill>
                <a:latin typeface="メイリオ" pitchFamily="50" charset="-128"/>
                <a:ea typeface="メイリオ" pitchFamily="50" charset="-128"/>
                <a:cs typeface="メイリオ" pitchFamily="50" charset="-128"/>
              </a:rPr>
              <a:t>（（財）日本環境協会（</a:t>
            </a:r>
            <a:r>
              <a:rPr lang="en-US" altLang="ja-JP" sz="900" dirty="0">
                <a:solidFill>
                  <a:srgbClr val="000000"/>
                </a:solidFill>
                <a:latin typeface="メイリオ" pitchFamily="50" charset="-128"/>
                <a:ea typeface="メイリオ" pitchFamily="50" charset="-128"/>
                <a:cs typeface="メイリオ" pitchFamily="50" charset="-128"/>
              </a:rPr>
              <a:t>H11.7.1</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H22.9</a:t>
            </a:r>
            <a:r>
              <a:rPr lang="ja-JP" altLang="en-US" sz="900" dirty="0">
                <a:solidFill>
                  <a:srgbClr val="000000"/>
                </a:solidFill>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1050371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ページ番号"/>
          <p:cNvSpPr>
            <a:spLocks noGrp="1"/>
          </p:cNvSpPr>
          <p:nvPr>
            <p:ph type="sldNum" sz="quarter" idx="12"/>
          </p:nvPr>
        </p:nvSpPr>
        <p:spPr>
          <a:xfrm>
            <a:off x="9288573"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bwMode="auto">
          <a:xfrm>
            <a:off x="1588" y="86326"/>
            <a:ext cx="9899650" cy="492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77" tIns="45705" rIns="71977" bIns="45705"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eaLnBrk="1" hangingPunct="1"/>
            <a:r>
              <a:rPr lang="ja-JP" altLang="en-US" sz="3199" b="1" u="sng">
                <a:latin typeface="メイリオ" pitchFamily="50" charset="-128"/>
                <a:ea typeface="メイリオ" pitchFamily="50" charset="-128"/>
                <a:cs typeface="メイリオ" pitchFamily="50" charset="-128"/>
              </a:rPr>
              <a:t>温対法による各々の規定と関係</a:t>
            </a:r>
            <a:endParaRPr lang="ja-JP" altLang="en-US" sz="3199" b="1" u="sng" dirty="0">
              <a:latin typeface="メイリオ" pitchFamily="50" charset="-128"/>
              <a:ea typeface="メイリオ" pitchFamily="50" charset="-128"/>
              <a:cs typeface="メイリオ" pitchFamily="50" charset="-128"/>
            </a:endParaRPr>
          </a:p>
        </p:txBody>
      </p:sp>
      <p:sp>
        <p:nvSpPr>
          <p:cNvPr id="4" name="AutoShape 2"/>
          <p:cNvSpPr>
            <a:spLocks noChangeArrowheads="1"/>
          </p:cNvSpPr>
          <p:nvPr/>
        </p:nvSpPr>
        <p:spPr bwMode="auto">
          <a:xfrm>
            <a:off x="4152187" y="603177"/>
            <a:ext cx="2023215" cy="349777"/>
          </a:xfrm>
          <a:prstGeom prst="roundRect">
            <a:avLst>
              <a:gd name="adj" fmla="val 16667"/>
            </a:avLst>
          </a:prstGeom>
          <a:solidFill>
            <a:srgbClr val="140078">
              <a:lumMod val="60000"/>
              <a:lumOff val="40000"/>
            </a:srgbClr>
          </a:solidFill>
          <a:ln w="9525">
            <a:solidFill>
              <a:srgbClr val="000000"/>
            </a:solidFill>
            <a:round/>
            <a:headEnd/>
            <a:tailEnd/>
          </a:ln>
          <a:effectLst/>
          <a:extLst/>
        </p:spPr>
        <p:txBody>
          <a:bodyPr wrap="none" tIns="107965" anchor="ctr"/>
          <a:lstStyle/>
          <a:p>
            <a:pPr algn="ctr">
              <a:defRPr/>
            </a:pPr>
            <a:r>
              <a:rPr kumimoji="0" lang="ja-JP" altLang="en-US" sz="2399" kern="0" dirty="0">
                <a:solidFill>
                  <a:srgbClr val="FFFFFF"/>
                </a:solidFill>
                <a:latin typeface="メイリオ" pitchFamily="50" charset="-128"/>
                <a:ea typeface="メイリオ" pitchFamily="50" charset="-128"/>
                <a:cs typeface="メイリオ" pitchFamily="50" charset="-128"/>
              </a:rPr>
              <a:t>環境省</a:t>
            </a:r>
          </a:p>
        </p:txBody>
      </p:sp>
      <p:sp>
        <p:nvSpPr>
          <p:cNvPr id="5" name="AutoShape 3"/>
          <p:cNvSpPr>
            <a:spLocks noChangeArrowheads="1"/>
          </p:cNvSpPr>
          <p:nvPr/>
        </p:nvSpPr>
        <p:spPr bwMode="auto">
          <a:xfrm>
            <a:off x="128551" y="1312023"/>
            <a:ext cx="2779896" cy="4500558"/>
          </a:xfrm>
          <a:prstGeom prst="roundRect">
            <a:avLst>
              <a:gd name="adj" fmla="val 4546"/>
            </a:avLst>
          </a:prstGeom>
          <a:solidFill>
            <a:srgbClr val="FFFF99"/>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Ins="71977"/>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defRPr/>
            </a:pPr>
            <a:endParaRPr lang="en-US" altLang="ja-JP" sz="1999" u="sng" kern="0" dirty="0">
              <a:solidFill>
                <a:srgbClr val="000000"/>
              </a:solidFill>
              <a:latin typeface="メイリオ" pitchFamily="50" charset="-128"/>
            </a:endParaRPr>
          </a:p>
          <a:p>
            <a:pPr marL="285658" indent="-285658">
              <a:buFont typeface="+mj-ea"/>
              <a:buAutoNum type="ea1JpnChsDbPeriod"/>
              <a:defRPr/>
            </a:pPr>
            <a:r>
              <a:rPr lang="ja-JP" altLang="en-US" sz="1151" u="sng" kern="0" dirty="0">
                <a:solidFill>
                  <a:srgbClr val="000000"/>
                </a:solidFill>
                <a:latin typeface="メイリオ" pitchFamily="50" charset="-128"/>
              </a:rPr>
              <a:t>二以上の都道府県の区域における啓発活動及び広報活動を行うとともに</a:t>
            </a:r>
            <a:r>
              <a:rPr lang="ja-JP" altLang="en-US" sz="1151" kern="0" dirty="0">
                <a:solidFill>
                  <a:srgbClr val="000000"/>
                </a:solidFill>
                <a:latin typeface="メイリオ" pitchFamily="50" charset="-128"/>
              </a:rPr>
              <a:t>、二以上の都道府県の区域において地球温暖化対策の推進を図るための活動を行う</a:t>
            </a:r>
            <a:r>
              <a:rPr lang="ja-JP" altLang="en-US" sz="1151" u="sng" kern="0" dirty="0">
                <a:solidFill>
                  <a:srgbClr val="000000"/>
                </a:solidFill>
                <a:latin typeface="メイリオ" pitchFamily="50" charset="-128"/>
              </a:rPr>
              <a:t>民間の団体の活動を助ける。 </a:t>
            </a:r>
            <a:endParaRPr lang="ja-JP" altLang="en-US" sz="1151" b="1" u="sng"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日常生活に関する温室効果ガスの排出の実例に即して、日常生活に関する温室効果ガスの排出の抑制等のための措置を促進する方策の</a:t>
            </a:r>
            <a:r>
              <a:rPr lang="ja-JP" altLang="en-US" sz="1151" u="sng" kern="0" dirty="0">
                <a:solidFill>
                  <a:srgbClr val="000000"/>
                </a:solidFill>
                <a:latin typeface="メイリオ" pitchFamily="50" charset="-128"/>
              </a:rPr>
              <a:t>調査研究を</a:t>
            </a:r>
            <a:r>
              <a:rPr lang="ja-JP" altLang="en-US" sz="1151" kern="0" dirty="0">
                <a:solidFill>
                  <a:srgbClr val="000000"/>
                </a:solidFill>
                <a:latin typeface="メイリオ" pitchFamily="50" charset="-128"/>
              </a:rPr>
              <a:t>行うこと。 </a:t>
            </a:r>
            <a:endParaRPr lang="ja-JP" altLang="en-US" sz="1151" b="1"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地球温暖化及び地球温暖化対策に関する</a:t>
            </a:r>
            <a:r>
              <a:rPr lang="ja-JP" altLang="en-US" sz="1151" u="sng" kern="0" dirty="0">
                <a:solidFill>
                  <a:srgbClr val="000000"/>
                </a:solidFill>
                <a:latin typeface="メイリオ" pitchFamily="50" charset="-128"/>
              </a:rPr>
              <a:t>調査研究並びに情報及び資料の収集、分析及び提供 </a:t>
            </a:r>
            <a:endParaRPr lang="ja-JP" altLang="en-US" sz="1151" b="1" u="sng"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日常生活における利用に伴って温室効果ガスの排出がされる製品について、</a:t>
            </a:r>
            <a:r>
              <a:rPr lang="ja-JP" altLang="en-US" sz="1151" u="sng" kern="0" dirty="0">
                <a:solidFill>
                  <a:srgbClr val="000000"/>
                </a:solidFill>
                <a:latin typeface="メイリオ" pitchFamily="50" charset="-128"/>
              </a:rPr>
              <a:t>当該排出の量に関する情報の収集及び提供</a:t>
            </a:r>
            <a:r>
              <a:rPr lang="ja-JP" altLang="en-US" sz="1151" kern="0" dirty="0">
                <a:solidFill>
                  <a:srgbClr val="000000"/>
                </a:solidFill>
                <a:latin typeface="メイリオ" pitchFamily="50" charset="-128"/>
              </a:rPr>
              <a:t> </a:t>
            </a:r>
            <a:endParaRPr lang="ja-JP" altLang="en-US" sz="1151" b="1" kern="0" dirty="0">
              <a:solidFill>
                <a:srgbClr val="000000"/>
              </a:solidFill>
              <a:latin typeface="メイリオ" pitchFamily="50" charset="-128"/>
            </a:endParaRPr>
          </a:p>
          <a:p>
            <a:pPr marL="285658" indent="-285658">
              <a:buFont typeface="+mj-ea"/>
              <a:buAutoNum type="ea1JpnChsDbPeriod"/>
              <a:defRPr/>
            </a:pPr>
            <a:r>
              <a:rPr lang="ja-JP" altLang="en-US" sz="1151" u="sng" kern="0" dirty="0">
                <a:solidFill>
                  <a:srgbClr val="000000"/>
                </a:solidFill>
                <a:latin typeface="メイリオ" pitchFamily="50" charset="-128"/>
              </a:rPr>
              <a:t>地域センターの事業について連絡調整を図り、及びこれに</a:t>
            </a:r>
            <a:r>
              <a:rPr lang="ja-JP" altLang="en-US" sz="1151" u="sng" kern="0" dirty="0">
                <a:solidFill>
                  <a:srgbClr val="333399"/>
                </a:solidFill>
                <a:latin typeface="メイリオ" pitchFamily="50" charset="-128"/>
              </a:rPr>
              <a:t>従事する者に対する研修を行い</a:t>
            </a:r>
            <a:r>
              <a:rPr lang="ja-JP" altLang="en-US" sz="1151" u="sng" kern="0" dirty="0">
                <a:solidFill>
                  <a:srgbClr val="000000"/>
                </a:solidFill>
                <a:latin typeface="メイリオ" pitchFamily="50" charset="-128"/>
              </a:rPr>
              <a:t>、並びに地域センターに対する指導その他の援助を行う。</a:t>
            </a:r>
            <a:r>
              <a:rPr lang="ja-JP" altLang="en-US" sz="1151" kern="0" dirty="0">
                <a:solidFill>
                  <a:srgbClr val="000000"/>
                </a:solidFill>
                <a:latin typeface="メイリオ" pitchFamily="50" charset="-128"/>
              </a:rPr>
              <a:t> </a:t>
            </a:r>
          </a:p>
        </p:txBody>
      </p:sp>
      <p:sp>
        <p:nvSpPr>
          <p:cNvPr id="6" name="AutoShape 4"/>
          <p:cNvSpPr>
            <a:spLocks noChangeArrowheads="1"/>
          </p:cNvSpPr>
          <p:nvPr/>
        </p:nvSpPr>
        <p:spPr bwMode="auto">
          <a:xfrm>
            <a:off x="3223781" y="1178654"/>
            <a:ext cx="3976452" cy="2826797"/>
          </a:xfrm>
          <a:prstGeom prst="roundRect">
            <a:avLst>
              <a:gd name="adj" fmla="val 3455"/>
            </a:avLst>
          </a:prstGeom>
          <a:solidFill>
            <a:srgbClr val="FFCC99"/>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9971" rIns="64779" anchor="ct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defRPr/>
            </a:pPr>
            <a:endParaRPr lang="en-US" altLang="ja-JP" sz="1100" kern="0" dirty="0">
              <a:solidFill>
                <a:srgbClr val="000000"/>
              </a:solidFill>
              <a:latin typeface="メイリオ" pitchFamily="50" charset="-128"/>
            </a:endParaRPr>
          </a:p>
          <a:p>
            <a:pPr>
              <a:defRPr/>
            </a:pPr>
            <a:endParaRPr lang="en-US" altLang="ja-JP" sz="600"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地球温暖化の現状及び地球温暖化対策の重要性について</a:t>
            </a:r>
            <a:r>
              <a:rPr lang="ja-JP" altLang="en-US" sz="1151" u="sng" kern="0" dirty="0">
                <a:solidFill>
                  <a:srgbClr val="333399"/>
                </a:solidFill>
                <a:latin typeface="メイリオ" pitchFamily="50" charset="-128"/>
              </a:rPr>
              <a:t>啓発活動及び広報活動</a:t>
            </a:r>
            <a:r>
              <a:rPr lang="ja-JP" altLang="en-US" sz="1151" kern="0" dirty="0">
                <a:solidFill>
                  <a:srgbClr val="000000"/>
                </a:solidFill>
                <a:latin typeface="メイリオ" pitchFamily="50" charset="-128"/>
              </a:rPr>
              <a:t>を行うとともに、</a:t>
            </a:r>
            <a:r>
              <a:rPr lang="ja-JP" altLang="en-US" sz="1151" u="sng" kern="0" dirty="0">
                <a:solidFill>
                  <a:srgbClr val="333399"/>
                </a:solidFill>
                <a:latin typeface="メイリオ" pitchFamily="50" charset="-128"/>
              </a:rPr>
              <a:t>地球温暖化防止活動推進員</a:t>
            </a:r>
            <a:r>
              <a:rPr lang="ja-JP" altLang="en-US" sz="1151" u="sng" kern="0" dirty="0">
                <a:solidFill>
                  <a:srgbClr val="000000"/>
                </a:solidFill>
                <a:latin typeface="メイリオ" pitchFamily="50" charset="-128"/>
              </a:rPr>
              <a:t>及び地球温暖化対策の推進を図るための活動を行う民間の団体の活動を</a:t>
            </a:r>
            <a:r>
              <a:rPr lang="ja-JP" altLang="en-US" sz="1151" u="sng" kern="0" dirty="0">
                <a:solidFill>
                  <a:srgbClr val="333399"/>
                </a:solidFill>
                <a:latin typeface="メイリオ" pitchFamily="50" charset="-128"/>
              </a:rPr>
              <a:t>助ける。</a:t>
            </a:r>
            <a:r>
              <a:rPr lang="ja-JP" altLang="en-US" sz="1151" kern="0" dirty="0">
                <a:solidFill>
                  <a:srgbClr val="000000"/>
                </a:solidFill>
                <a:latin typeface="メイリオ" pitchFamily="50" charset="-128"/>
              </a:rPr>
              <a:t> </a:t>
            </a:r>
            <a:endParaRPr lang="ja-JP" altLang="en-US" sz="1151" b="1"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日常生活に関する温室効果ガスの排出の抑制等のための措置について、</a:t>
            </a:r>
            <a:r>
              <a:rPr lang="ja-JP" altLang="en-US" sz="1151" u="sng" kern="0" dirty="0">
                <a:solidFill>
                  <a:srgbClr val="000000"/>
                </a:solidFill>
                <a:latin typeface="メイリオ" pitchFamily="50" charset="-128"/>
              </a:rPr>
              <a:t>照会及び相談に応じ、並びに必要な助言を行う。 </a:t>
            </a:r>
            <a:endParaRPr lang="ja-JP" altLang="en-US" sz="1151" b="1" u="sng"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前号に規定する照会及び相談の実例に即して、日常生活に関する</a:t>
            </a:r>
            <a:r>
              <a:rPr lang="ja-JP" altLang="en-US" sz="1151" u="sng" kern="0" dirty="0">
                <a:solidFill>
                  <a:srgbClr val="000000"/>
                </a:solidFill>
                <a:latin typeface="メイリオ" pitchFamily="50" charset="-128"/>
              </a:rPr>
              <a:t>温室効果ガスの排出の実態について調査を行い、当該調査に係る情報及び資料を分析。</a:t>
            </a:r>
            <a:r>
              <a:rPr lang="ja-JP" altLang="en-US" sz="1151" kern="0" dirty="0">
                <a:solidFill>
                  <a:srgbClr val="000000"/>
                </a:solidFill>
                <a:latin typeface="メイリオ" pitchFamily="50" charset="-128"/>
              </a:rPr>
              <a:t> </a:t>
            </a:r>
            <a:endParaRPr lang="ja-JP" altLang="en-US" sz="1151" b="1"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地球温暖化対策の推進を図るための住民の活動を促進するため、分析の結果を、</a:t>
            </a:r>
            <a:r>
              <a:rPr lang="ja-JP" altLang="en-US" sz="1151" u="sng" kern="0" dirty="0">
                <a:solidFill>
                  <a:srgbClr val="000000"/>
                </a:solidFill>
                <a:latin typeface="メイリオ" pitchFamily="50" charset="-128"/>
              </a:rPr>
              <a:t>定期的に又は時宜に応じて提供すること。</a:t>
            </a:r>
          </a:p>
        </p:txBody>
      </p:sp>
      <p:sp>
        <p:nvSpPr>
          <p:cNvPr id="7" name="AutoShape 5"/>
          <p:cNvSpPr>
            <a:spLocks noChangeArrowheads="1"/>
          </p:cNvSpPr>
          <p:nvPr/>
        </p:nvSpPr>
        <p:spPr bwMode="auto">
          <a:xfrm>
            <a:off x="7657239" y="3061988"/>
            <a:ext cx="1791940" cy="3699333"/>
          </a:xfrm>
          <a:prstGeom prst="roundRect">
            <a:avLst>
              <a:gd name="adj" fmla="val 5287"/>
            </a:avLst>
          </a:prstGeom>
          <a:solidFill>
            <a:srgbClr val="CC99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Ins="71977"/>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defRPr/>
            </a:pPr>
            <a:endParaRPr lang="en-US" altLang="ja-JP" sz="1400" kern="0" dirty="0">
              <a:solidFill>
                <a:srgbClr val="000000"/>
              </a:solidFill>
              <a:latin typeface="メイリオ" pitchFamily="50" charset="-128"/>
            </a:endParaRPr>
          </a:p>
          <a:p>
            <a:pPr>
              <a:defRPr/>
            </a:pPr>
            <a:endParaRPr lang="en-US" altLang="ja-JP" sz="1200" kern="0" dirty="0">
              <a:solidFill>
                <a:srgbClr val="000000"/>
              </a:solidFill>
              <a:latin typeface="メイリオ" pitchFamily="50" charset="-128"/>
            </a:endParaRPr>
          </a:p>
          <a:p>
            <a:pPr>
              <a:defRPr/>
            </a:pPr>
            <a:endParaRPr lang="en-US" altLang="ja-JP" sz="1100" kern="0" dirty="0">
              <a:solidFill>
                <a:srgbClr val="000000"/>
              </a:solidFill>
              <a:latin typeface="メイリオ" pitchFamily="50" charset="-128"/>
            </a:endParaRPr>
          </a:p>
          <a:p>
            <a:pPr>
              <a:defRPr/>
            </a:pPr>
            <a:r>
              <a:rPr lang="ja-JP" altLang="en-US" sz="1151" kern="0" dirty="0">
                <a:solidFill>
                  <a:srgbClr val="000000"/>
                </a:solidFill>
                <a:latin typeface="メイリオ" pitchFamily="50" charset="-128"/>
              </a:rPr>
              <a:t>　地方公共団体、</a:t>
            </a:r>
            <a:r>
              <a:rPr lang="ja-JP" altLang="en-US" sz="1151" u="sng" kern="0" dirty="0">
                <a:solidFill>
                  <a:srgbClr val="000000"/>
                </a:solidFill>
                <a:latin typeface="メイリオ" pitchFamily="50" charset="-128"/>
              </a:rPr>
              <a:t>地域センター、地球温暖化防止活動推進員</a:t>
            </a:r>
            <a:r>
              <a:rPr lang="ja-JP" altLang="en-US" sz="1151" kern="0" dirty="0">
                <a:solidFill>
                  <a:srgbClr val="000000"/>
                </a:solidFill>
                <a:latin typeface="メイリオ" pitchFamily="50" charset="-128"/>
              </a:rPr>
              <a:t>、事業者、住民その他の地球温暖化対策の推進を図るための活動を行う者は、日常生活に関する温室効果ガスの排出の抑制等に関し必要となるべき措置について</a:t>
            </a:r>
            <a:r>
              <a:rPr lang="ja-JP" altLang="en-US" sz="1151" u="sng" kern="0" dirty="0">
                <a:solidFill>
                  <a:srgbClr val="000000"/>
                </a:solidFill>
                <a:latin typeface="メイリオ" pitchFamily="50" charset="-128"/>
              </a:rPr>
              <a:t>協議する</a:t>
            </a:r>
            <a:r>
              <a:rPr lang="ja-JP" altLang="en-US" sz="1151" kern="0" dirty="0">
                <a:solidFill>
                  <a:srgbClr val="000000"/>
                </a:solidFill>
                <a:latin typeface="メイリオ" pitchFamily="50" charset="-128"/>
              </a:rPr>
              <a:t> </a:t>
            </a:r>
          </a:p>
        </p:txBody>
      </p:sp>
      <p:sp>
        <p:nvSpPr>
          <p:cNvPr id="8" name="AutoShape 6"/>
          <p:cNvSpPr>
            <a:spLocks noChangeArrowheads="1"/>
          </p:cNvSpPr>
          <p:nvPr/>
        </p:nvSpPr>
        <p:spPr bwMode="auto">
          <a:xfrm>
            <a:off x="3483282" y="6474361"/>
            <a:ext cx="3716944" cy="286959"/>
          </a:xfrm>
          <a:prstGeom prst="roundRect">
            <a:avLst>
              <a:gd name="adj" fmla="val 16667"/>
            </a:avLst>
          </a:prstGeom>
          <a:solidFill>
            <a:srgbClr val="9ACC9B">
              <a:lumMod val="50000"/>
            </a:srgbClr>
          </a:solidFill>
          <a:ln w="9525">
            <a:solidFill>
              <a:srgbClr val="000000"/>
            </a:solidFill>
            <a:round/>
            <a:headEnd/>
            <a:tailEnd/>
          </a:ln>
          <a:effectLst/>
          <a:extLst/>
        </p:spPr>
        <p:txBody>
          <a:bodyPr wrap="none" anchor="ctr"/>
          <a:lstStyle/>
          <a:p>
            <a:pPr algn="ctr">
              <a:defRPr/>
            </a:pPr>
            <a:r>
              <a:rPr kumimoji="0" lang="ja-JP" altLang="en-US" sz="1600" kern="0" dirty="0">
                <a:solidFill>
                  <a:srgbClr val="FFFFFF"/>
                </a:solidFill>
                <a:latin typeface="メイリオ" pitchFamily="50" charset="-128"/>
                <a:ea typeface="メイリオ" pitchFamily="50" charset="-128"/>
                <a:cs typeface="メイリオ" pitchFamily="50" charset="-128"/>
              </a:rPr>
              <a:t>地方公共団体</a:t>
            </a:r>
          </a:p>
        </p:txBody>
      </p:sp>
      <p:sp>
        <p:nvSpPr>
          <p:cNvPr id="9" name="AutoShape 7"/>
          <p:cNvSpPr>
            <a:spLocks noChangeArrowheads="1"/>
          </p:cNvSpPr>
          <p:nvPr/>
        </p:nvSpPr>
        <p:spPr bwMode="auto">
          <a:xfrm>
            <a:off x="3793407" y="4226625"/>
            <a:ext cx="3406827" cy="1791693"/>
          </a:xfrm>
          <a:prstGeom prst="roundRect">
            <a:avLst>
              <a:gd name="adj" fmla="val 6134"/>
            </a:avLst>
          </a:prstGeom>
          <a:solidFill>
            <a:srgbClr val="C0C0C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Ins="71977"/>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285658" indent="-285658">
              <a:buFont typeface="+mj-ea"/>
              <a:buAutoNum type="ea1JpnChsDbPeriod"/>
              <a:defRPr/>
            </a:pPr>
            <a:endParaRPr lang="en-US" altLang="ja-JP"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地球温暖化対策の重要性について住民の理解を深めること。 </a:t>
            </a:r>
            <a:endParaRPr lang="ja-JP" altLang="en-US" sz="1151" b="1"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住民に対し、日常生活に関する温室効果ガスの排出の抑制等のための措置について調査を行い、当該調査に基づく指導と助言。 </a:t>
            </a:r>
            <a:endParaRPr lang="ja-JP" altLang="en-US" sz="1151" b="1" kern="0" dirty="0">
              <a:solidFill>
                <a:srgbClr val="000000"/>
              </a:solidFill>
              <a:latin typeface="メイリオ" pitchFamily="50" charset="-128"/>
            </a:endParaRPr>
          </a:p>
          <a:p>
            <a:pPr marL="285658" indent="-285658">
              <a:buFont typeface="+mj-ea"/>
              <a:buAutoNum type="ea1JpnChsDbPeriod"/>
              <a:defRPr/>
            </a:pPr>
            <a:r>
              <a:rPr lang="ja-JP" altLang="en-US" sz="1151" kern="0" dirty="0">
                <a:solidFill>
                  <a:srgbClr val="000000"/>
                </a:solidFill>
                <a:latin typeface="メイリオ" pitchFamily="50" charset="-128"/>
              </a:rPr>
              <a:t>地球温暖化対策の活動を行う住民に対し、情報の提供その他の協力をすること</a:t>
            </a:r>
          </a:p>
        </p:txBody>
      </p:sp>
      <p:sp>
        <p:nvSpPr>
          <p:cNvPr id="10" name="AutoShape 8"/>
          <p:cNvSpPr>
            <a:spLocks noChangeArrowheads="1"/>
          </p:cNvSpPr>
          <p:nvPr/>
        </p:nvSpPr>
        <p:spPr bwMode="auto">
          <a:xfrm>
            <a:off x="3483282" y="6099971"/>
            <a:ext cx="3716944" cy="316570"/>
          </a:xfrm>
          <a:prstGeom prst="roundRect">
            <a:avLst>
              <a:gd name="adj" fmla="val 16667"/>
            </a:avLst>
          </a:prstGeom>
          <a:solidFill>
            <a:srgbClr val="9ACC9B">
              <a:lumMod val="50000"/>
            </a:srgbClr>
          </a:solidFill>
          <a:ln w="9525">
            <a:solidFill>
              <a:srgbClr val="000000"/>
            </a:solidFill>
            <a:round/>
            <a:headEnd/>
            <a:tailEnd/>
          </a:ln>
          <a:effectLst/>
          <a:extLst/>
        </p:spPr>
        <p:txBody>
          <a:bodyPr wrap="none" anchor="ctr"/>
          <a:lstStyle/>
          <a:p>
            <a:pPr algn="ctr">
              <a:defRPr/>
            </a:pPr>
            <a:r>
              <a:rPr kumimoji="0" lang="ja-JP" altLang="en-US" sz="1600" kern="0" dirty="0">
                <a:solidFill>
                  <a:srgbClr val="FFFFFF"/>
                </a:solidFill>
                <a:latin typeface="メイリオ" pitchFamily="50" charset="-128"/>
                <a:ea typeface="メイリオ" pitchFamily="50" charset="-128"/>
                <a:cs typeface="メイリオ" pitchFamily="50" charset="-128"/>
              </a:rPr>
              <a:t>民間活動団体</a:t>
            </a:r>
          </a:p>
        </p:txBody>
      </p:sp>
      <p:sp>
        <p:nvSpPr>
          <p:cNvPr id="11" name="Line 9"/>
          <p:cNvSpPr>
            <a:spLocks noChangeShapeType="1"/>
          </p:cNvSpPr>
          <p:nvPr/>
        </p:nvSpPr>
        <p:spPr bwMode="auto">
          <a:xfrm>
            <a:off x="1686600" y="5830674"/>
            <a:ext cx="0" cy="323288"/>
          </a:xfrm>
          <a:prstGeom prst="line">
            <a:avLst/>
          </a:prstGeom>
          <a:noFill/>
          <a:ln w="349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dirty="0">
              <a:solidFill>
                <a:srgbClr val="000000"/>
              </a:solidFill>
              <a:latin typeface="メイリオ" pitchFamily="50" charset="-128"/>
              <a:ea typeface="メイリオ" pitchFamily="50" charset="-128"/>
              <a:cs typeface="メイリオ" pitchFamily="50" charset="-128"/>
            </a:endParaRPr>
          </a:p>
        </p:txBody>
      </p:sp>
      <p:sp>
        <p:nvSpPr>
          <p:cNvPr id="12" name="Line 10"/>
          <p:cNvSpPr>
            <a:spLocks noChangeShapeType="1"/>
          </p:cNvSpPr>
          <p:nvPr/>
        </p:nvSpPr>
        <p:spPr bwMode="auto">
          <a:xfrm flipV="1">
            <a:off x="1667810" y="6153961"/>
            <a:ext cx="1815479"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13" name="Line 11"/>
          <p:cNvSpPr>
            <a:spLocks noChangeShapeType="1"/>
          </p:cNvSpPr>
          <p:nvPr/>
        </p:nvSpPr>
        <p:spPr bwMode="auto">
          <a:xfrm>
            <a:off x="3657166" y="3997273"/>
            <a:ext cx="0" cy="2108325"/>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14" name="Line 13"/>
          <p:cNvSpPr>
            <a:spLocks noChangeShapeType="1"/>
          </p:cNvSpPr>
          <p:nvPr/>
        </p:nvSpPr>
        <p:spPr bwMode="auto">
          <a:xfrm>
            <a:off x="5222912" y="4005451"/>
            <a:ext cx="0" cy="221176"/>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15" name="Line 17"/>
          <p:cNvSpPr>
            <a:spLocks noChangeShapeType="1"/>
          </p:cNvSpPr>
          <p:nvPr/>
        </p:nvSpPr>
        <p:spPr bwMode="auto">
          <a:xfrm>
            <a:off x="7205924" y="3562504"/>
            <a:ext cx="460002"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16" name="Line 18"/>
          <p:cNvSpPr>
            <a:spLocks noChangeShapeType="1"/>
          </p:cNvSpPr>
          <p:nvPr/>
        </p:nvSpPr>
        <p:spPr bwMode="auto">
          <a:xfrm>
            <a:off x="1623374" y="1096917"/>
            <a:ext cx="6842797"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17" name="Line 19"/>
          <p:cNvSpPr>
            <a:spLocks noChangeShapeType="1"/>
          </p:cNvSpPr>
          <p:nvPr/>
        </p:nvSpPr>
        <p:spPr bwMode="auto">
          <a:xfrm>
            <a:off x="8550658" y="997786"/>
            <a:ext cx="0" cy="207341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18" name="Line 20"/>
          <p:cNvSpPr>
            <a:spLocks noChangeShapeType="1"/>
          </p:cNvSpPr>
          <p:nvPr/>
        </p:nvSpPr>
        <p:spPr bwMode="auto">
          <a:xfrm>
            <a:off x="1640824" y="1096923"/>
            <a:ext cx="0" cy="21510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19" name="Rectangle 21"/>
          <p:cNvSpPr>
            <a:spLocks noChangeArrowheads="1"/>
          </p:cNvSpPr>
          <p:nvPr/>
        </p:nvSpPr>
        <p:spPr bwMode="auto">
          <a:xfrm>
            <a:off x="107817" y="6191564"/>
            <a:ext cx="2719037" cy="646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r>
              <a:rPr lang="ja-JP" altLang="en-US" sz="1200" dirty="0">
                <a:solidFill>
                  <a:srgbClr val="000000"/>
                </a:solidFill>
                <a:latin typeface="メイリオ" pitchFamily="50" charset="-128"/>
              </a:rPr>
              <a:t>二以上の都道府県の区域において</a:t>
            </a:r>
            <a:br>
              <a:rPr lang="en-US" altLang="ja-JP" sz="1200" dirty="0">
                <a:solidFill>
                  <a:srgbClr val="000000"/>
                </a:solidFill>
                <a:latin typeface="メイリオ" pitchFamily="50" charset="-128"/>
              </a:rPr>
            </a:br>
            <a:r>
              <a:rPr lang="ja-JP" altLang="en-US" sz="1200" dirty="0">
                <a:solidFill>
                  <a:srgbClr val="000000"/>
                </a:solidFill>
                <a:latin typeface="メイリオ" pitchFamily="50" charset="-128"/>
              </a:rPr>
              <a:t>地球温暖化対策の推進を図るための</a:t>
            </a:r>
            <a:br>
              <a:rPr lang="en-US" altLang="ja-JP" sz="1200" dirty="0">
                <a:solidFill>
                  <a:srgbClr val="000000"/>
                </a:solidFill>
                <a:latin typeface="メイリオ" pitchFamily="50" charset="-128"/>
              </a:rPr>
            </a:br>
            <a:r>
              <a:rPr lang="ja-JP" altLang="en-US" sz="1200" dirty="0">
                <a:solidFill>
                  <a:srgbClr val="000000"/>
                </a:solidFill>
                <a:latin typeface="メイリオ" pitchFamily="50" charset="-128"/>
              </a:rPr>
              <a:t>活動を行う団体に対して</a:t>
            </a:r>
          </a:p>
        </p:txBody>
      </p:sp>
      <p:grpSp>
        <p:nvGrpSpPr>
          <p:cNvPr id="20" name="グループ化 19"/>
          <p:cNvGrpSpPr/>
          <p:nvPr/>
        </p:nvGrpSpPr>
        <p:grpSpPr>
          <a:xfrm>
            <a:off x="2916693" y="2685354"/>
            <a:ext cx="307082" cy="1075036"/>
            <a:chOff x="3026963" y="2713683"/>
            <a:chExt cx="307180" cy="1075381"/>
          </a:xfrm>
        </p:grpSpPr>
        <p:sp>
          <p:nvSpPr>
            <p:cNvPr id="21" name="Line 12"/>
            <p:cNvSpPr>
              <a:spLocks noChangeShapeType="1"/>
            </p:cNvSpPr>
            <p:nvPr/>
          </p:nvSpPr>
          <p:spPr bwMode="auto">
            <a:xfrm>
              <a:off x="3166018" y="2730201"/>
              <a:ext cx="168125"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22" name="Line 22"/>
            <p:cNvSpPr>
              <a:spLocks noChangeShapeType="1"/>
            </p:cNvSpPr>
            <p:nvPr/>
          </p:nvSpPr>
          <p:spPr bwMode="auto">
            <a:xfrm>
              <a:off x="3026963" y="3784301"/>
              <a:ext cx="139056"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23" name="Line 23"/>
            <p:cNvSpPr>
              <a:spLocks noChangeShapeType="1"/>
            </p:cNvSpPr>
            <p:nvPr/>
          </p:nvSpPr>
          <p:spPr bwMode="auto">
            <a:xfrm>
              <a:off x="3147912" y="2713683"/>
              <a:ext cx="0" cy="1075381"/>
            </a:xfrm>
            <a:prstGeom prst="line">
              <a:avLst/>
            </a:prstGeom>
            <a:noFill/>
            <a:ln w="349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grpSp>
      <p:sp>
        <p:nvSpPr>
          <p:cNvPr id="24" name="Text Box 24"/>
          <p:cNvSpPr txBox="1">
            <a:spLocks noChangeArrowheads="1"/>
          </p:cNvSpPr>
          <p:nvPr/>
        </p:nvSpPr>
        <p:spPr bwMode="auto">
          <a:xfrm>
            <a:off x="7161930" y="3328458"/>
            <a:ext cx="609405"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dirty="0">
                <a:solidFill>
                  <a:srgbClr val="000000"/>
                </a:solidFill>
                <a:latin typeface="メイリオ" pitchFamily="50" charset="-128"/>
              </a:rPr>
              <a:t>参画</a:t>
            </a:r>
          </a:p>
        </p:txBody>
      </p:sp>
      <p:sp>
        <p:nvSpPr>
          <p:cNvPr id="25" name="Text Box 26"/>
          <p:cNvSpPr txBox="1">
            <a:spLocks noChangeArrowheads="1"/>
          </p:cNvSpPr>
          <p:nvPr/>
        </p:nvSpPr>
        <p:spPr bwMode="auto">
          <a:xfrm>
            <a:off x="7153490" y="5985246"/>
            <a:ext cx="609405"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a:solidFill>
                  <a:srgbClr val="000000"/>
                </a:solidFill>
                <a:latin typeface="メイリオ" pitchFamily="50" charset="-128"/>
              </a:rPr>
              <a:t>参画</a:t>
            </a:r>
          </a:p>
        </p:txBody>
      </p:sp>
      <p:sp>
        <p:nvSpPr>
          <p:cNvPr id="26" name="Text Box 27"/>
          <p:cNvSpPr txBox="1">
            <a:spLocks noChangeArrowheads="1"/>
          </p:cNvSpPr>
          <p:nvPr/>
        </p:nvSpPr>
        <p:spPr bwMode="auto">
          <a:xfrm>
            <a:off x="7130501" y="6370340"/>
            <a:ext cx="609405"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dirty="0">
                <a:solidFill>
                  <a:srgbClr val="000000"/>
                </a:solidFill>
                <a:latin typeface="メイリオ" pitchFamily="50" charset="-128"/>
              </a:rPr>
              <a:t>参画</a:t>
            </a:r>
          </a:p>
        </p:txBody>
      </p:sp>
      <p:sp>
        <p:nvSpPr>
          <p:cNvPr id="27" name="Text Box 28"/>
          <p:cNvSpPr txBox="1">
            <a:spLocks noChangeArrowheads="1"/>
          </p:cNvSpPr>
          <p:nvPr/>
        </p:nvSpPr>
        <p:spPr bwMode="auto">
          <a:xfrm>
            <a:off x="5294897" y="4005451"/>
            <a:ext cx="914107"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dirty="0">
                <a:solidFill>
                  <a:srgbClr val="000000"/>
                </a:solidFill>
                <a:latin typeface="メイリオ" pitchFamily="50" charset="-128"/>
              </a:rPr>
              <a:t>サポート</a:t>
            </a:r>
          </a:p>
        </p:txBody>
      </p:sp>
      <p:sp>
        <p:nvSpPr>
          <p:cNvPr id="28" name="Text Box 29"/>
          <p:cNvSpPr txBox="1">
            <a:spLocks noChangeArrowheads="1"/>
          </p:cNvSpPr>
          <p:nvPr/>
        </p:nvSpPr>
        <p:spPr bwMode="auto">
          <a:xfrm>
            <a:off x="3304931" y="4587382"/>
            <a:ext cx="369332" cy="782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dirty="0">
                <a:solidFill>
                  <a:srgbClr val="000000"/>
                </a:solidFill>
                <a:latin typeface="メイリオ" pitchFamily="50" charset="-128"/>
              </a:rPr>
              <a:t>サポート</a:t>
            </a:r>
          </a:p>
        </p:txBody>
      </p:sp>
      <p:sp>
        <p:nvSpPr>
          <p:cNvPr id="29" name="Text Box 30"/>
          <p:cNvSpPr txBox="1">
            <a:spLocks noChangeArrowheads="1"/>
          </p:cNvSpPr>
          <p:nvPr/>
        </p:nvSpPr>
        <p:spPr bwMode="auto">
          <a:xfrm>
            <a:off x="1883157" y="5830682"/>
            <a:ext cx="914107"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dirty="0">
                <a:solidFill>
                  <a:srgbClr val="000000"/>
                </a:solidFill>
                <a:latin typeface="メイリオ" pitchFamily="50" charset="-128"/>
              </a:rPr>
              <a:t>サポート</a:t>
            </a:r>
          </a:p>
        </p:txBody>
      </p:sp>
      <p:sp>
        <p:nvSpPr>
          <p:cNvPr id="30" name="Rectangle 32"/>
          <p:cNvSpPr>
            <a:spLocks noChangeArrowheads="1"/>
          </p:cNvSpPr>
          <p:nvPr/>
        </p:nvSpPr>
        <p:spPr bwMode="auto">
          <a:xfrm>
            <a:off x="7456176" y="797042"/>
            <a:ext cx="2318232" cy="12768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Ins="35988">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defRPr/>
            </a:pPr>
            <a:r>
              <a:rPr lang="ja-JP" altLang="en-US" sz="1100" kern="0" dirty="0">
                <a:solidFill>
                  <a:srgbClr val="000000"/>
                </a:solidFill>
                <a:latin typeface="メイリオ" pitchFamily="50" charset="-128"/>
              </a:rPr>
              <a:t>全国センター、地方公共団体、地域協議会その他関係団体と連携を図りつつ、地球温暖化の現状及び地球温暖化対策に関する知識の普及並びに地球温暖化対策の推進を図るための</a:t>
            </a:r>
            <a:r>
              <a:rPr lang="ja-JP" altLang="en-US" sz="1100" kern="0" dirty="0">
                <a:solidFill>
                  <a:srgbClr val="333399"/>
                </a:solidFill>
                <a:latin typeface="メイリオ" pitchFamily="50" charset="-128"/>
              </a:rPr>
              <a:t>活動の促進に努める</a:t>
            </a:r>
            <a:r>
              <a:rPr lang="ja-JP" altLang="en-US" sz="1100" kern="0" dirty="0">
                <a:solidFill>
                  <a:srgbClr val="000000"/>
                </a:solidFill>
                <a:latin typeface="メイリオ" pitchFamily="50" charset="-128"/>
              </a:rPr>
              <a:t>ものとする。</a:t>
            </a:r>
            <a:endParaRPr lang="ja-JP" altLang="en-US" sz="2399" kern="0" dirty="0">
              <a:solidFill>
                <a:srgbClr val="000000"/>
              </a:solidFill>
              <a:latin typeface="メイリオ" pitchFamily="50" charset="-128"/>
            </a:endParaRPr>
          </a:p>
        </p:txBody>
      </p:sp>
      <p:sp>
        <p:nvSpPr>
          <p:cNvPr id="31" name="Line 33"/>
          <p:cNvSpPr>
            <a:spLocks noChangeShapeType="1"/>
          </p:cNvSpPr>
          <p:nvPr/>
        </p:nvSpPr>
        <p:spPr bwMode="auto">
          <a:xfrm>
            <a:off x="5171880" y="925522"/>
            <a:ext cx="0" cy="152351"/>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kern="0">
              <a:solidFill>
                <a:srgbClr val="000000"/>
              </a:solidFill>
              <a:latin typeface="メイリオ" pitchFamily="50" charset="-128"/>
              <a:ea typeface="メイリオ" pitchFamily="50" charset="-128"/>
              <a:cs typeface="メイリオ" pitchFamily="50" charset="-128"/>
            </a:endParaRPr>
          </a:p>
        </p:txBody>
      </p:sp>
      <p:sp>
        <p:nvSpPr>
          <p:cNvPr id="32" name="Text Box 34"/>
          <p:cNvSpPr txBox="1">
            <a:spLocks noChangeArrowheads="1"/>
          </p:cNvSpPr>
          <p:nvPr/>
        </p:nvSpPr>
        <p:spPr bwMode="auto">
          <a:xfrm>
            <a:off x="7470038" y="557246"/>
            <a:ext cx="837931"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b="1" dirty="0">
                <a:solidFill>
                  <a:srgbClr val="FF0000"/>
                </a:solidFill>
                <a:latin typeface="メイリオ" pitchFamily="50" charset="-128"/>
              </a:rPr>
              <a:t>第</a:t>
            </a:r>
            <a:r>
              <a:rPr lang="en-US" altLang="ja-JP" sz="1200" b="1" dirty="0">
                <a:solidFill>
                  <a:srgbClr val="FF0000"/>
                </a:solidFill>
                <a:latin typeface="メイリオ" pitchFamily="50" charset="-128"/>
              </a:rPr>
              <a:t>41</a:t>
            </a:r>
            <a:r>
              <a:rPr lang="ja-JP" altLang="en-US" sz="1200" b="1" dirty="0">
                <a:solidFill>
                  <a:srgbClr val="FF0000"/>
                </a:solidFill>
                <a:latin typeface="メイリオ" pitchFamily="50" charset="-128"/>
              </a:rPr>
              <a:t>条</a:t>
            </a:r>
          </a:p>
        </p:txBody>
      </p:sp>
      <p:sp>
        <p:nvSpPr>
          <p:cNvPr id="33" name="Text Box 35"/>
          <p:cNvSpPr txBox="1">
            <a:spLocks noChangeArrowheads="1"/>
          </p:cNvSpPr>
          <p:nvPr/>
        </p:nvSpPr>
        <p:spPr bwMode="auto">
          <a:xfrm>
            <a:off x="157056" y="1395477"/>
            <a:ext cx="837931"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b="1" dirty="0">
                <a:solidFill>
                  <a:srgbClr val="FF0000"/>
                </a:solidFill>
                <a:latin typeface="メイリオ" pitchFamily="50" charset="-128"/>
              </a:rPr>
              <a:t>第</a:t>
            </a:r>
            <a:r>
              <a:rPr lang="en-US" altLang="ja-JP" sz="1200" b="1" dirty="0">
                <a:solidFill>
                  <a:srgbClr val="FF0000"/>
                </a:solidFill>
                <a:latin typeface="メイリオ" pitchFamily="50" charset="-128"/>
              </a:rPr>
              <a:t>39</a:t>
            </a:r>
            <a:r>
              <a:rPr lang="ja-JP" altLang="en-US" sz="1200" b="1" dirty="0">
                <a:solidFill>
                  <a:srgbClr val="FF0000"/>
                </a:solidFill>
                <a:latin typeface="メイリオ" pitchFamily="50" charset="-128"/>
              </a:rPr>
              <a:t>条</a:t>
            </a:r>
          </a:p>
        </p:txBody>
      </p:sp>
      <p:sp>
        <p:nvSpPr>
          <p:cNvPr id="34" name="Text Box 36"/>
          <p:cNvSpPr txBox="1">
            <a:spLocks noChangeArrowheads="1"/>
          </p:cNvSpPr>
          <p:nvPr/>
        </p:nvSpPr>
        <p:spPr bwMode="auto">
          <a:xfrm>
            <a:off x="3609586" y="1248389"/>
            <a:ext cx="837931"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b="1" dirty="0">
                <a:solidFill>
                  <a:srgbClr val="FF0000"/>
                </a:solidFill>
                <a:latin typeface="メイリオ" pitchFamily="50" charset="-128"/>
              </a:rPr>
              <a:t>第</a:t>
            </a:r>
            <a:r>
              <a:rPr lang="en-US" altLang="ja-JP" sz="1200" b="1" dirty="0">
                <a:solidFill>
                  <a:srgbClr val="FF0000"/>
                </a:solidFill>
                <a:latin typeface="メイリオ" pitchFamily="50" charset="-128"/>
              </a:rPr>
              <a:t>38</a:t>
            </a:r>
            <a:r>
              <a:rPr lang="ja-JP" altLang="en-US" sz="1200" b="1" dirty="0">
                <a:solidFill>
                  <a:srgbClr val="FF0000"/>
                </a:solidFill>
                <a:latin typeface="メイリオ" pitchFamily="50" charset="-128"/>
              </a:rPr>
              <a:t>条</a:t>
            </a:r>
          </a:p>
        </p:txBody>
      </p:sp>
      <p:sp>
        <p:nvSpPr>
          <p:cNvPr id="35" name="Text Box 37"/>
          <p:cNvSpPr txBox="1">
            <a:spLocks noChangeArrowheads="1"/>
          </p:cNvSpPr>
          <p:nvPr/>
        </p:nvSpPr>
        <p:spPr bwMode="auto">
          <a:xfrm>
            <a:off x="7665919" y="3114383"/>
            <a:ext cx="837931"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b="1" dirty="0">
                <a:solidFill>
                  <a:srgbClr val="FF0000"/>
                </a:solidFill>
                <a:latin typeface="メイリオ" pitchFamily="50" charset="-128"/>
              </a:rPr>
              <a:t>第</a:t>
            </a:r>
            <a:r>
              <a:rPr lang="en-US" altLang="ja-JP" sz="1200" b="1" dirty="0">
                <a:solidFill>
                  <a:srgbClr val="FF0000"/>
                </a:solidFill>
                <a:latin typeface="メイリオ" pitchFamily="50" charset="-128"/>
              </a:rPr>
              <a:t>40</a:t>
            </a:r>
            <a:r>
              <a:rPr lang="ja-JP" altLang="en-US" sz="1200" b="1" dirty="0">
                <a:solidFill>
                  <a:srgbClr val="FF0000"/>
                </a:solidFill>
                <a:latin typeface="メイリオ" pitchFamily="50" charset="-128"/>
              </a:rPr>
              <a:t>条</a:t>
            </a:r>
          </a:p>
        </p:txBody>
      </p:sp>
      <p:sp>
        <p:nvSpPr>
          <p:cNvPr id="36" name="Text Box 38"/>
          <p:cNvSpPr txBox="1">
            <a:spLocks noChangeArrowheads="1"/>
          </p:cNvSpPr>
          <p:nvPr/>
        </p:nvSpPr>
        <p:spPr bwMode="auto">
          <a:xfrm>
            <a:off x="4087593" y="4276167"/>
            <a:ext cx="837931"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b="1" dirty="0">
                <a:solidFill>
                  <a:srgbClr val="FF0000"/>
                </a:solidFill>
                <a:latin typeface="メイリオ" pitchFamily="50" charset="-128"/>
              </a:rPr>
              <a:t>第</a:t>
            </a:r>
            <a:r>
              <a:rPr lang="en-US" altLang="ja-JP" sz="1200" b="1" dirty="0">
                <a:solidFill>
                  <a:srgbClr val="FF0000"/>
                </a:solidFill>
                <a:latin typeface="メイリオ" pitchFamily="50" charset="-128"/>
              </a:rPr>
              <a:t>37</a:t>
            </a:r>
            <a:r>
              <a:rPr lang="ja-JP" altLang="en-US" sz="1200" b="1" dirty="0">
                <a:solidFill>
                  <a:srgbClr val="FF0000"/>
                </a:solidFill>
                <a:latin typeface="メイリオ" pitchFamily="50" charset="-128"/>
              </a:rPr>
              <a:t>条</a:t>
            </a:r>
          </a:p>
        </p:txBody>
      </p:sp>
      <p:sp>
        <p:nvSpPr>
          <p:cNvPr id="37" name="Text Box 29"/>
          <p:cNvSpPr txBox="1">
            <a:spLocks noChangeArrowheads="1"/>
          </p:cNvSpPr>
          <p:nvPr/>
        </p:nvSpPr>
        <p:spPr bwMode="auto">
          <a:xfrm>
            <a:off x="2856011" y="3882037"/>
            <a:ext cx="369332" cy="82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dirty="0">
                <a:solidFill>
                  <a:srgbClr val="000000"/>
                </a:solidFill>
                <a:latin typeface="メイリオ" pitchFamily="50" charset="-128"/>
              </a:rPr>
              <a:t>サポート</a:t>
            </a:r>
          </a:p>
        </p:txBody>
      </p:sp>
      <p:sp>
        <p:nvSpPr>
          <p:cNvPr id="38" name="Text Box 34"/>
          <p:cNvSpPr txBox="1">
            <a:spLocks noChangeArrowheads="1"/>
          </p:cNvSpPr>
          <p:nvPr/>
        </p:nvSpPr>
        <p:spPr bwMode="auto">
          <a:xfrm>
            <a:off x="753172" y="1366016"/>
            <a:ext cx="2079086" cy="33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600" b="1" dirty="0">
                <a:solidFill>
                  <a:srgbClr val="000000"/>
                </a:solidFill>
                <a:latin typeface="メイリオ" pitchFamily="50" charset="-128"/>
              </a:rPr>
              <a:t>全国センターの役割</a:t>
            </a:r>
          </a:p>
        </p:txBody>
      </p:sp>
      <p:sp>
        <p:nvSpPr>
          <p:cNvPr id="39" name="Text Box 34"/>
          <p:cNvSpPr txBox="1">
            <a:spLocks noChangeArrowheads="1"/>
          </p:cNvSpPr>
          <p:nvPr/>
        </p:nvSpPr>
        <p:spPr bwMode="auto">
          <a:xfrm>
            <a:off x="4231173" y="1244856"/>
            <a:ext cx="2079086" cy="33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600" b="1" dirty="0">
                <a:solidFill>
                  <a:srgbClr val="000000"/>
                </a:solidFill>
                <a:latin typeface="メイリオ" pitchFamily="50" charset="-128"/>
              </a:rPr>
              <a:t>地域センターの役割</a:t>
            </a:r>
          </a:p>
        </p:txBody>
      </p:sp>
      <p:sp>
        <p:nvSpPr>
          <p:cNvPr id="40" name="Text Box 34"/>
          <p:cNvSpPr txBox="1">
            <a:spLocks noChangeArrowheads="1"/>
          </p:cNvSpPr>
          <p:nvPr/>
        </p:nvSpPr>
        <p:spPr bwMode="auto">
          <a:xfrm>
            <a:off x="7613691" y="3346552"/>
            <a:ext cx="1872779" cy="33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50000"/>
              </a:spcBef>
            </a:pPr>
            <a:r>
              <a:rPr lang="ja-JP" altLang="en-US" sz="1600" b="1" dirty="0">
                <a:solidFill>
                  <a:srgbClr val="000000"/>
                </a:solidFill>
                <a:latin typeface="メイリオ" pitchFamily="50" charset="-128"/>
              </a:rPr>
              <a:t>地域協議会の役割</a:t>
            </a:r>
          </a:p>
        </p:txBody>
      </p:sp>
      <p:sp>
        <p:nvSpPr>
          <p:cNvPr id="41" name="Line 17"/>
          <p:cNvSpPr>
            <a:spLocks noChangeShapeType="1"/>
          </p:cNvSpPr>
          <p:nvPr/>
        </p:nvSpPr>
        <p:spPr bwMode="auto">
          <a:xfrm>
            <a:off x="7205924" y="6603971"/>
            <a:ext cx="460004"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42" name="Line 17"/>
          <p:cNvSpPr>
            <a:spLocks noChangeShapeType="1"/>
          </p:cNvSpPr>
          <p:nvPr/>
        </p:nvSpPr>
        <p:spPr bwMode="auto">
          <a:xfrm>
            <a:off x="7200233" y="6241423"/>
            <a:ext cx="465694"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43" name="Text Box 26"/>
          <p:cNvSpPr txBox="1">
            <a:spLocks noChangeArrowheads="1"/>
          </p:cNvSpPr>
          <p:nvPr/>
        </p:nvSpPr>
        <p:spPr bwMode="auto">
          <a:xfrm>
            <a:off x="7150132" y="4912126"/>
            <a:ext cx="609405" cy="2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200" dirty="0">
                <a:solidFill>
                  <a:srgbClr val="000000"/>
                </a:solidFill>
                <a:latin typeface="メイリオ" pitchFamily="50" charset="-128"/>
              </a:rPr>
              <a:t>参画</a:t>
            </a:r>
          </a:p>
        </p:txBody>
      </p:sp>
      <p:sp>
        <p:nvSpPr>
          <p:cNvPr id="44" name="Line 17"/>
          <p:cNvSpPr>
            <a:spLocks noChangeShapeType="1"/>
          </p:cNvSpPr>
          <p:nvPr/>
        </p:nvSpPr>
        <p:spPr bwMode="auto">
          <a:xfrm>
            <a:off x="7205920" y="5177354"/>
            <a:ext cx="460001"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defRPr/>
            </a:pPr>
            <a:endParaRPr kumimoji="0" lang="ja-JP" altLang="en-US" sz="1600" kern="0">
              <a:solidFill>
                <a:srgbClr val="000000"/>
              </a:solidFill>
              <a:latin typeface="メイリオ" pitchFamily="50" charset="-128"/>
              <a:ea typeface="メイリオ" pitchFamily="50" charset="-128"/>
              <a:cs typeface="メイリオ" pitchFamily="50" charset="-128"/>
            </a:endParaRPr>
          </a:p>
        </p:txBody>
      </p:sp>
      <p:sp>
        <p:nvSpPr>
          <p:cNvPr id="45" name="Text Box 34"/>
          <p:cNvSpPr txBox="1">
            <a:spLocks noChangeArrowheads="1"/>
          </p:cNvSpPr>
          <p:nvPr/>
        </p:nvSpPr>
        <p:spPr bwMode="auto">
          <a:xfrm>
            <a:off x="4753215" y="4266262"/>
            <a:ext cx="2079086" cy="33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50000"/>
              </a:spcBef>
            </a:pPr>
            <a:r>
              <a:rPr lang="ja-JP" altLang="en-US" sz="1600" b="1" dirty="0">
                <a:solidFill>
                  <a:srgbClr val="000000"/>
                </a:solidFill>
                <a:latin typeface="メイリオ" pitchFamily="50" charset="-128"/>
              </a:rPr>
              <a:t>推進員の役割</a:t>
            </a:r>
          </a:p>
        </p:txBody>
      </p:sp>
    </p:spTree>
    <p:extLst>
      <p:ext uri="{BB962C8B-B14F-4D97-AF65-F5344CB8AC3E}">
        <p14:creationId xmlns:p14="http://schemas.microsoft.com/office/powerpoint/2010/main" val="4039716717"/>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016C3-762D-4C2B-B01F-C588F121C331}">
  <ds:schemaRefs>
    <ds:schemaRef ds:uri="http://purl.org/dc/dcmitype/"/>
    <ds:schemaRef ds:uri="http://schemas.microsoft.com/office/2006/metadata/properties"/>
    <ds:schemaRef ds:uri="http://schemas.openxmlformats.org/package/2006/metadata/core-properties"/>
    <ds:schemaRef ds:uri="http://www.w3.org/XML/1998/namespace"/>
    <ds:schemaRef ds:uri="http://purl.org/dc/terms/"/>
    <ds:schemaRef ds:uri="http://purl.org/dc/elements/1.1/"/>
    <ds:schemaRef ds:uri="http://schemas.microsoft.com/office/2006/documentManagement/types"/>
    <ds:schemaRef ds:uri="http://schemas.microsoft.com/office/infopath/2007/PartnerControls"/>
  </ds:schemaRefs>
</ds:datastoreItem>
</file>

<file path=customXml/itemProps2.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3.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17037</TotalTime>
  <Words>853</Words>
  <Application>Microsoft Office PowerPoint</Application>
  <PresentationFormat>ユーザー設定</PresentationFormat>
  <Paragraphs>128</Paragraphs>
  <Slides>4</Slides>
  <Notes>4</Notes>
  <HiddenSlides>0</HiddenSlides>
  <MMClips>0</MMClips>
  <ScaleCrop>false</ScaleCrop>
  <HeadingPairs>
    <vt:vector size="6" baseType="variant">
      <vt:variant>
        <vt:lpstr>使用されているフォント</vt:lpstr>
      </vt:variant>
      <vt:variant>
        <vt:i4>17</vt:i4>
      </vt:variant>
      <vt:variant>
        <vt:lpstr>テーマ</vt:lpstr>
      </vt:variant>
      <vt:variant>
        <vt:i4>13</vt:i4>
      </vt:variant>
      <vt:variant>
        <vt:lpstr>スライド タイトル</vt:lpstr>
      </vt:variant>
      <vt:variant>
        <vt:i4>4</vt:i4>
      </vt:variant>
    </vt:vector>
  </HeadingPairs>
  <TitlesOfParts>
    <vt:vector size="34" baseType="lpstr">
      <vt:lpstr>HGPｺﾞｼｯｸE</vt:lpstr>
      <vt:lpstr>HGPｺﾞｼｯｸM</vt:lpstr>
      <vt:lpstr>HGP創英角ｺﾞｼｯｸUB</vt:lpstr>
      <vt:lpstr>HG丸ｺﾞｼｯｸM-PRO</vt:lpstr>
      <vt:lpstr>Meiryo UI</vt:lpstr>
      <vt:lpstr>ＭＳ Ｐゴシック</vt:lpstr>
      <vt:lpstr>新細明體</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1922</cp:revision>
  <cp:lastPrinted>2018-01-12T08:13:42Z</cp:lastPrinted>
  <dcterms:created xsi:type="dcterms:W3CDTF">2013-11-01T02:12:51Z</dcterms:created>
  <dcterms:modified xsi:type="dcterms:W3CDTF">2018-05-15T06:05:38Z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