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9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1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101" r:id="rId5"/>
    <p:sldMasterId id="2147484145" r:id="rId6"/>
    <p:sldMasterId id="2147484161" r:id="rId7"/>
    <p:sldMasterId id="2147484166" r:id="rId8"/>
    <p:sldMasterId id="2147484172" r:id="rId9"/>
    <p:sldMasterId id="2147484206" r:id="rId10"/>
    <p:sldMasterId id="2147484209" r:id="rId11"/>
    <p:sldMasterId id="2147484214" r:id="rId12"/>
    <p:sldMasterId id="2147484238" r:id="rId13"/>
    <p:sldMasterId id="2147484308" r:id="rId14"/>
    <p:sldMasterId id="2147484311" r:id="rId15"/>
    <p:sldMasterId id="2147484317" r:id="rId16"/>
  </p:sldMasterIdLst>
  <p:notesMasterIdLst>
    <p:notesMasterId r:id="rId21"/>
  </p:notesMasterIdLst>
  <p:sldIdLst>
    <p:sldId id="643" r:id="rId17"/>
    <p:sldId id="644" r:id="rId18"/>
    <p:sldId id="645" r:id="rId19"/>
    <p:sldId id="646" r:id="rId20"/>
  </p:sldIdLst>
  <p:sldSz cx="9902825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300">
          <p15:clr>
            <a:srgbClr val="A4A3A4"/>
          </p15:clr>
        </p15:guide>
        <p15:guide id="5" userDrawn="1">
          <p15:clr>
            <a:srgbClr val="A4A3A4"/>
          </p15:clr>
        </p15:guide>
        <p15:guide id="6" pos="6158">
          <p15:clr>
            <a:srgbClr val="A4A3A4"/>
          </p15:clr>
        </p15:guide>
        <p15:guide id="7" pos="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企画調査室" initials="t" lastIdx="1" clrIdx="0">
    <p:extLst>
      <p:ext uri="{19B8F6BF-5375-455C-9EA6-DF929625EA0E}">
        <p15:presenceInfo xmlns:p15="http://schemas.microsoft.com/office/powerpoint/2012/main" userId="企画調査室" providerId="None"/>
      </p:ext>
    </p:extLst>
  </p:cmAuthor>
  <p:cmAuthor id="2" name="石川　由美子" initials="石川　由美子" lastIdx="10" clrIdx="1">
    <p:extLst>
      <p:ext uri="{19B8F6BF-5375-455C-9EA6-DF929625EA0E}">
        <p15:presenceInfo xmlns:p15="http://schemas.microsoft.com/office/powerpoint/2012/main" userId="S-1-5-21-578014118-3277965579-1612801856-196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6D9F1"/>
    <a:srgbClr val="4F81BD"/>
    <a:srgbClr val="FF0066"/>
    <a:srgbClr val="FFFFFF"/>
    <a:srgbClr val="CC0000"/>
    <a:srgbClr val="FF643C"/>
    <a:srgbClr val="FF8C43"/>
    <a:srgbClr val="FF823C"/>
    <a:srgbClr val="FF6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3110" autoAdjust="0"/>
  </p:normalViewPr>
  <p:slideViewPr>
    <p:cSldViewPr>
      <p:cViewPr varScale="1">
        <p:scale>
          <a:sx n="67" d="100"/>
          <a:sy n="67" d="100"/>
        </p:scale>
        <p:origin x="666" y="48"/>
      </p:cViewPr>
      <p:guideLst>
        <p:guide orient="horz" pos="4247"/>
        <p:guide pos="3119"/>
        <p:guide orient="horz"/>
        <p:guide orient="horz" pos="300"/>
        <p:guide/>
        <p:guide pos="6158"/>
        <p:guide pos="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36"/>
    </p:cViewPr>
  </p:sorterViewPr>
  <p:notesViewPr>
    <p:cSldViewPr>
      <p:cViewPr varScale="1">
        <p:scale>
          <a:sx n="51" d="100"/>
          <a:sy n="51" d="100"/>
        </p:scale>
        <p:origin x="-2958" y="-9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1A2391-8EFE-450D-93B3-8677832C64C1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FF716C-7C63-4423-90B8-168BB37A3B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ヘッダー プレースホルダー 7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86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04863"/>
            <a:ext cx="5805488" cy="4021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713DB-C849-48CA-B896-D964230A820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62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04863"/>
            <a:ext cx="5805488" cy="4021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713DB-C849-48CA-B896-D964230A820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930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04863"/>
            <a:ext cx="5805488" cy="4021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713DB-C849-48CA-B896-D964230A820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112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04863"/>
            <a:ext cx="5805488" cy="4021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713DB-C849-48CA-B896-D964230A820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741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4" y="2130464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5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A2C233D-EACE-42DE-8727-90C7A7ECE38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5E5F09-35C8-4A21-81C0-D2EEDE0F015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49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DAD27EA-04B1-42C9-BE08-5CA10DB9461D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5755F-D21C-48E1-9FAB-6237DBE750FC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28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3" y="273054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78" y="273167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53" y="1435112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61E8A82-10E9-483E-A61E-FDA4C588E019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BEB08-872F-4405-92C2-D809500200B3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728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913" y="4800604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913" y="612779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91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FB4C4BA-72EE-4654-834B-D9B150880B56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05AD3-80B6-4994-82BC-5196BCEA5D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6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3876A0-6CF1-4CEE-95F4-D6A257E9178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B2DECB-1C63-48A9-A586-432943B8BEE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39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753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67" y="274753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5F398A6-91FA-4C30-839E-22E3189FED6D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46E74-72AE-4060-8664-060849739B6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105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17" y="11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4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1B455F9-4729-464E-BD86-D3E89568B018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EC5EFF2-FADB-4BEE-A431-1173ED4A7470}" type="slidenum">
              <a:rPr sz="1799">
                <a:solidFill>
                  <a:prstClr val="black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50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5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5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60D2-4789-458C-BF7C-0B91582706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2101" y="6489484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84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4" name="スライド番号プレースホルダー 2"/>
          <p:cNvSpPr txBox="1">
            <a:spLocks/>
          </p:cNvSpPr>
          <p:nvPr userDrawn="1"/>
        </p:nvSpPr>
        <p:spPr>
          <a:xfrm>
            <a:off x="9051830" y="30608"/>
            <a:ext cx="851000" cy="44606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z="1799" b="1" smtClean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‹#›</a:t>
            </a:fld>
            <a:endParaRPr lang="ja-JP" altLang="en-US" sz="1799" b="1" dirty="0">
              <a:solidFill>
                <a:prstClr val="white">
                  <a:lumMod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10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96" y="4005263"/>
            <a:ext cx="504028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31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-10679" y="6520295"/>
            <a:ext cx="2310659" cy="365125"/>
          </a:xfrm>
          <a:prstGeom prst="rect">
            <a:avLst/>
          </a:prstGeom>
        </p:spPr>
        <p:txBody>
          <a:bodyPr/>
          <a:lstStyle/>
          <a:p>
            <a:fld id="{32C83610-5A73-4816-A7CA-5C9EE4907B82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91744" y="6525380"/>
            <a:ext cx="313589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02857" y="6525380"/>
            <a:ext cx="2310659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07" y="188644"/>
            <a:ext cx="950245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2399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35" y="6309355"/>
            <a:ext cx="9393710" cy="1615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99978" y="764704"/>
            <a:ext cx="9502903" cy="525886"/>
          </a:xfrm>
          <a:prstGeom prst="rect">
            <a:avLst/>
          </a:prstGeo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9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98" lvl="0" indent="-257098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53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453506"/>
            <a:ext cx="2310659" cy="268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A9EE-503C-4A34-81E5-ED5C603B789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29638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12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107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5" y="213045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54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004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06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74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6" y="2130492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25511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44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6C98-0C2F-49F8-B75E-87F1B57CCE1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89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53" y="765183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98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9076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本文（作業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08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7" y="2130494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00987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94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</a:defRPr>
            </a:lvl1pPr>
          </a:lstStyle>
          <a:p>
            <a:pPr>
              <a:defRPr/>
            </a:pPr>
            <a:fld id="{E92B6C98-0C2F-49F8-B75E-87F1B57CCE1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992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0768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DED3-E5D4-4300-8982-A23BAF96436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95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9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376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0" y="213044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220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26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74" y="116637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143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64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530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12" y="2130498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5586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0763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87" y="4406973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87" y="2906713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9445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45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587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88399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01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01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7E4E3B4-BA0D-4156-B800-71821351DB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526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15E5F09-35C8-4A21-81C0-D2EEDE0F015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6968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5475755F-D21C-48E1-9FAB-6237DBE750FC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158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73050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58" y="273053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41" y="1435103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F7BEB08-872F-4405-92C2-D809500200B3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53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29" y="2130782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9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134C288-C334-4268-B782-27DF3C6E9AE7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5372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891" y="4800600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891" y="612775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891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45105AD3-80B6-4994-82BC-5196BCEA5D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703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BB2DECB-1C63-48A9-A586-432943B8BEE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09692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640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49" y="274640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0646E74-72AE-4060-8664-060849739B6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0555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DEC5EFF2-FADB-4BEE-A431-1173ED4A7470}" type="slidenum">
              <a:rPr lang="ja-JP" altLang="en-US" sz="1799">
                <a:solidFill>
                  <a:prstClr val="black"/>
                </a:solidFill>
                <a:latin typeface="メイリオ"/>
                <a:ea typeface="ＭＳ Ｐゴシック" charset="-128"/>
              </a:rPr>
              <a:pPr algn="l" eaLnBrk="0" hangingPunct="0">
                <a:defRPr/>
              </a:pPr>
              <a:t>‹#›</a:t>
            </a:fld>
            <a:endParaRPr lang="ja-JP" altLang="en-US" sz="1799">
              <a:solidFill>
                <a:prstClr val="black"/>
              </a:solidFill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3688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78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  <a:latin typeface="メイリオ"/>
                <a:ea typeface="メイリオ"/>
              </a:rPr>
              <a:pPr algn="l" eaLnBrk="0" hangingPunct="0"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8971096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9431" y="0"/>
            <a:ext cx="9593394" cy="857232"/>
          </a:xfrm>
        </p:spPr>
        <p:txBody>
          <a:bodyPr>
            <a:normAutofit/>
          </a:bodyPr>
          <a:lstStyle>
            <a:lvl1pPr algn="l">
              <a:defRPr sz="3599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7" y="6572250"/>
            <a:ext cx="5582374" cy="285750"/>
          </a:xfr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>
              <a:defRPr/>
            </a:pPr>
            <a:r>
              <a:rPr lang="ja-JP" altLang="en-US"/>
              <a:t>環境省</a:t>
            </a: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7097025" y="6356552"/>
            <a:ext cx="2310659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MS Reference Sans Serif" panose="020B0604030504040204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A7252ED-4569-4997-A2D5-873084C89A6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279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398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12" y="2130426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79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301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5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F61B1E5-E04B-42E5-96A8-8D7B57051EE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8207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3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464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2825" cy="764704"/>
          </a:xfrm>
          <a:solidFill>
            <a:schemeClr val="accent1">
              <a:lumMod val="75000"/>
            </a:schemeClr>
          </a:solidFill>
        </p:spPr>
        <p:txBody>
          <a:bodyPr lIns="144000" rIns="144000"/>
          <a:lstStyle>
            <a:lvl1pPr algn="l">
              <a:defRPr sz="2799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メインタイトル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5CC60-36EB-4A64-9B35-64CD0EBC093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31825" y="6432269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2A3B4B2-E626-400B-908E-0974CFD38410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58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A821C-354C-485B-A3C4-7C159A7F15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403C0D2E-208F-4A01-9EA1-9F9C4CE4B0C0}" type="slidenum">
              <a:rPr lang="ja-JP" altLang="en-US" smtClean="0">
                <a:solidFill>
                  <a:srgbClr val="DEDEDE">
                    <a:lumMod val="25000"/>
                  </a:srgb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DEDEDE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81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125E2B-177F-574E-8E46-11AA47EA2F38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3D51-1B5B-470A-B79F-2D6F8C9152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400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0152B-781D-C142-AA02-9322B37275A4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3D51-1B5B-470A-B79F-2D6F8C9152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5564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411031" y="3444875"/>
            <a:ext cx="9082350" cy="0"/>
          </a:xfrm>
          <a:prstGeom prst="line">
            <a:avLst/>
          </a:prstGeom>
          <a:ln w="38100" cap="flat" cmpd="sng" algn="ctr">
            <a:solidFill>
              <a:srgbClr val="ACAC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0268" y="2781300"/>
            <a:ext cx="9083488" cy="647700"/>
          </a:xfrm>
          <a:noFill/>
          <a:effectLst/>
        </p:spPr>
        <p:txBody>
          <a:bodyPr>
            <a:normAutofit/>
          </a:bodyPr>
          <a:lstStyle>
            <a:lvl1pPr>
              <a:defRPr sz="3199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0268" y="3571201"/>
            <a:ext cx="9083488" cy="307777"/>
          </a:xfrm>
        </p:spPr>
        <p:txBody>
          <a:bodyPr/>
          <a:lstStyle>
            <a:lvl1pPr marL="0" indent="0" algn="l">
              <a:buNone/>
              <a:defRPr sz="1999" b="0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0511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line"/>
          <p:cNvSpPr>
            <a:spLocks noChangeShapeType="1"/>
          </p:cNvSpPr>
          <p:nvPr/>
        </p:nvSpPr>
        <p:spPr bwMode="gray">
          <a:xfrm>
            <a:off x="411031" y="81915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6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6FF7EA6F-52CE-45EA-A084-057693BCDBDD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333376"/>
            <a:ext cx="9083488" cy="485775"/>
          </a:xfrm>
        </p:spPr>
        <p:txBody>
          <a:bodyPr>
            <a:normAutofit/>
          </a:bodyPr>
          <a:lstStyle>
            <a:lvl1pPr>
              <a:defRPr sz="2399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410268" y="982800"/>
            <a:ext cx="9083488" cy="1515800"/>
          </a:xfrm>
        </p:spPr>
        <p:txBody>
          <a:bodyPr/>
          <a:lstStyle>
            <a:lvl3pPr>
              <a:spcBef>
                <a:spcPts val="432"/>
              </a:spcBef>
              <a:defRPr/>
            </a:lvl3pPr>
            <a:lvl4pPr>
              <a:spcBef>
                <a:spcPts val="336"/>
              </a:spcBef>
              <a:defRPr/>
            </a:lvl4pPr>
            <a:lvl5pPr>
              <a:spcBef>
                <a:spcPts val="336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976011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kah_line"/>
          <p:cNvSpPr>
            <a:spLocks noChangeShapeType="1"/>
          </p:cNvSpPr>
          <p:nvPr userDrawn="1"/>
        </p:nvSpPr>
        <p:spPr bwMode="gray">
          <a:xfrm>
            <a:off x="411031" y="342900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5" name="nakah_lineup"/>
          <p:cNvSpPr>
            <a:spLocks noChangeShapeType="1"/>
          </p:cNvSpPr>
          <p:nvPr/>
        </p:nvSpPr>
        <p:spPr bwMode="gray">
          <a:xfrm>
            <a:off x="411031" y="2781300"/>
            <a:ext cx="9082350" cy="0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6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9BB70614-FC81-4E26-81B9-5AA07C81837F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2782800"/>
            <a:ext cx="9083488" cy="648000"/>
          </a:xfrm>
        </p:spPr>
        <p:txBody>
          <a:bodyPr>
            <a:normAutofit/>
          </a:bodyPr>
          <a:lstStyle>
            <a:lvl1pPr algn="ctr">
              <a:defRPr sz="2399" b="1" cap="all" baseline="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97120" y="4078800"/>
            <a:ext cx="6909785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41077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_line"/>
          <p:cNvSpPr>
            <a:spLocks noChangeShapeType="1"/>
          </p:cNvSpPr>
          <p:nvPr/>
        </p:nvSpPr>
        <p:spPr bwMode="gray">
          <a:xfrm>
            <a:off x="411031" y="81915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4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C8907395-0EE6-4969-A394-F35C4659B26E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333376"/>
            <a:ext cx="9083488" cy="485775"/>
          </a:xfrm>
        </p:spPr>
        <p:txBody>
          <a:bodyPr>
            <a:normAutofit/>
          </a:bodyPr>
          <a:lstStyle>
            <a:lvl1pPr>
              <a:defRPr sz="2399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76321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ge_num"/>
          <p:cNvSpPr txBox="1"/>
          <p:nvPr userDrawn="1"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381782BF-E35A-425C-A0E8-F1B6FE1A7E08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92" y="4407261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92" y="2906722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E7B02E1-D790-41ED-B80C-F960A527340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6821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7853" y="1122363"/>
            <a:ext cx="7427119" cy="2387600"/>
          </a:xfrm>
        </p:spPr>
        <p:txBody>
          <a:bodyPr anchor="b"/>
          <a:lstStyle>
            <a:lvl1pPr algn="ctr">
              <a:defRPr sz="4873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853" y="3602038"/>
            <a:ext cx="7427119" cy="1655762"/>
          </a:xfrm>
        </p:spPr>
        <p:txBody>
          <a:bodyPr/>
          <a:lstStyle>
            <a:lvl1pPr marL="0" indent="0" algn="ctr">
              <a:buNone/>
              <a:defRPr sz="1949"/>
            </a:lvl1pPr>
            <a:lvl2pPr marL="371338" indent="0" algn="ctr">
              <a:buNone/>
              <a:defRPr sz="1624"/>
            </a:lvl2pPr>
            <a:lvl3pPr marL="742676" indent="0" algn="ctr">
              <a:buNone/>
              <a:defRPr sz="1462"/>
            </a:lvl3pPr>
            <a:lvl4pPr marL="1114014" indent="0" algn="ctr">
              <a:buNone/>
              <a:defRPr sz="1300"/>
            </a:lvl4pPr>
            <a:lvl5pPr marL="1485351" indent="0" algn="ctr">
              <a:buNone/>
              <a:defRPr sz="1300"/>
            </a:lvl5pPr>
            <a:lvl6pPr marL="1856689" indent="0" algn="ctr">
              <a:buNone/>
              <a:defRPr sz="1300"/>
            </a:lvl6pPr>
            <a:lvl7pPr marL="2228027" indent="0" algn="ctr">
              <a:buNone/>
              <a:defRPr sz="1300"/>
            </a:lvl7pPr>
            <a:lvl8pPr marL="2599365" indent="0" algn="ctr">
              <a:buNone/>
              <a:defRPr sz="1300"/>
            </a:lvl8pPr>
            <a:lvl9pPr marL="2970703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01F5C6-0376-469C-9118-87033E31F25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5086E-B9CF-44F9-8B72-E4A3B439ECA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570330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99F80-A8B8-406C-8545-A80E8DE7B5F9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D8599-7C9D-4369-B8E4-1C76691DB2B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6250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661" y="1709739"/>
            <a:ext cx="8541187" cy="2852737"/>
          </a:xfrm>
        </p:spPr>
        <p:txBody>
          <a:bodyPr anchor="b"/>
          <a:lstStyle>
            <a:lvl1pPr>
              <a:defRPr sz="4873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661" y="4589464"/>
            <a:ext cx="8541187" cy="1500187"/>
          </a:xfrm>
        </p:spPr>
        <p:txBody>
          <a:bodyPr/>
          <a:lstStyle>
            <a:lvl1pPr marL="0" indent="0">
              <a:buNone/>
              <a:defRPr sz="1949">
                <a:solidFill>
                  <a:schemeClr val="tx1">
                    <a:tint val="75000"/>
                  </a:schemeClr>
                </a:solidFill>
              </a:defRPr>
            </a:lvl1pPr>
            <a:lvl2pPr marL="371338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2pPr>
            <a:lvl3pPr marL="742676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0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3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6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5993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07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A74AA2-DCDB-463D-9FC1-D1F912CD4105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CACF-80A4-43E2-ADA6-2819DB5839B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90332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819" y="1825625"/>
            <a:ext cx="420870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305" y="1825625"/>
            <a:ext cx="420870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0EFB-8379-4BA9-A7E1-06ABD0B7EF8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4C79-320E-43BA-A087-E6C2672B51D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88539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365126"/>
            <a:ext cx="8541187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09" y="1681163"/>
            <a:ext cx="4189359" cy="823912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09" y="2505075"/>
            <a:ext cx="4189359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305" y="1681163"/>
            <a:ext cx="4209990" cy="823912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305" y="2505075"/>
            <a:ext cx="420999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A3C7DD-1FE7-48A8-B2A2-896423AEF85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156B2-85D0-4FFB-B02B-3D90DD81E94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97312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37C289-C5BD-4617-AE5B-78873FCFFC35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AD7D1-1FBD-46C5-A15A-F2B09925576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291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4C6F97-B8DD-4B9E-B396-F072BD27503C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2FC9D-382B-4BF2-A525-ED5C21CB5F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79306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9991" y="987426"/>
            <a:ext cx="5013305" cy="4873625"/>
          </a:xfrm>
        </p:spPr>
        <p:txBody>
          <a:bodyPr/>
          <a:lstStyle>
            <a:lvl1pPr>
              <a:defRPr sz="2599"/>
            </a:lvl1pPr>
            <a:lvl2pPr>
              <a:defRPr sz="2274"/>
            </a:lvl2pPr>
            <a:lvl3pPr>
              <a:defRPr sz="1949"/>
            </a:lvl3pPr>
            <a:lvl4pPr>
              <a:defRPr sz="1624"/>
            </a:lvl4pPr>
            <a:lvl5pPr>
              <a:defRPr sz="1624"/>
            </a:lvl5pPr>
            <a:lvl6pPr>
              <a:defRPr sz="1624"/>
            </a:lvl6pPr>
            <a:lvl7pPr>
              <a:defRPr sz="1624"/>
            </a:lvl7pPr>
            <a:lvl8pPr>
              <a:defRPr sz="1624"/>
            </a:lvl8pPr>
            <a:lvl9pPr>
              <a:defRPr sz="16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10F51-BCA6-4ADF-BAFE-D2C22CF55C8E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3C29B-6F5C-460D-972A-B9A027DBC5F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142122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09991" y="987426"/>
            <a:ext cx="5013305" cy="4873625"/>
          </a:xfrm>
        </p:spPr>
        <p:txBody>
          <a:bodyPr/>
          <a:lstStyle>
            <a:lvl1pPr marL="0" indent="0">
              <a:buNone/>
              <a:defRPr sz="2599"/>
            </a:lvl1pPr>
            <a:lvl2pPr marL="371338" indent="0">
              <a:buNone/>
              <a:defRPr sz="2274"/>
            </a:lvl2pPr>
            <a:lvl3pPr marL="742676" indent="0">
              <a:buNone/>
              <a:defRPr sz="1949"/>
            </a:lvl3pPr>
            <a:lvl4pPr marL="1114014" indent="0">
              <a:buNone/>
              <a:defRPr sz="1624"/>
            </a:lvl4pPr>
            <a:lvl5pPr marL="1485351" indent="0">
              <a:buNone/>
              <a:defRPr sz="1624"/>
            </a:lvl5pPr>
            <a:lvl6pPr marL="1856689" indent="0">
              <a:buNone/>
              <a:defRPr sz="1624"/>
            </a:lvl6pPr>
            <a:lvl7pPr marL="2228027" indent="0">
              <a:buNone/>
              <a:defRPr sz="1624"/>
            </a:lvl7pPr>
            <a:lvl8pPr marL="2599365" indent="0">
              <a:buNone/>
              <a:defRPr sz="1624"/>
            </a:lvl8pPr>
            <a:lvl9pPr marL="2970703" indent="0">
              <a:buNone/>
              <a:defRPr sz="162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37B31A-8EA1-49DB-8DB0-B58072EAAF9A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44CF6-E466-47C1-BEAE-31FA983EA10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64385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2A8045-137D-4958-B717-EA65E6E6B01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6F6EA-F5ED-473B-ACB9-B0ECDF7E2BF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39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67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619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C6BCA31-F396-48CC-9A8A-E817CA00077A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73301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6709" y="365125"/>
            <a:ext cx="2135297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819" y="365125"/>
            <a:ext cx="628210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F7DF05-0B80-490D-BDA4-B0D6DE0CE4AE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5838F-8C2B-4C5E-9E69-78EA05F9831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254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50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50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77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77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CC3BCD4-95ED-4C53-BE5F-378DAC2417F9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E4E3B4-BA0D-4156-B800-71821351DB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35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2" y="116637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8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81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9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7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6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9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2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73129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0" y="116633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40" y="3389313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28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0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6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2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08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0369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4" r:id="rId5"/>
    <p:sldLayoutId id="2147484245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142" y="1600205"/>
            <a:ext cx="89125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140" y="6245225"/>
            <a:ext cx="231065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B1439B4-C17A-6747-861E-A26DC8B171D5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3466" y="6245225"/>
            <a:ext cx="313589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57003" y="6480000"/>
            <a:ext cx="539828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999">
                <a:latin typeface="+mn-lt"/>
              </a:defRPr>
            </a:lvl1pPr>
          </a:lstStyle>
          <a:p>
            <a:fld id="{15543D51-1B5B-470A-B79F-2D6F8C91526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" y="0"/>
            <a:ext cx="9902825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5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248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085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buChar char="•"/>
        <a:defRPr kumimoji="1" sz="3199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1" fontAlgn="base" hangingPunct="1">
        <a:spcBef>
          <a:spcPct val="20000"/>
        </a:spcBef>
        <a:spcAft>
          <a:spcPct val="0"/>
        </a:spcAft>
        <a:buChar char="–"/>
        <a:defRPr kumimoji="1" sz="2799">
          <a:solidFill>
            <a:schemeClr val="tx1"/>
          </a:solidFill>
          <a:latin typeface="+mn-lt"/>
          <a:ea typeface="+mn-ea"/>
        </a:defRPr>
      </a:lvl2pPr>
      <a:lvl3pPr marL="1142657" indent="-228531" algn="l" rtl="0" eaLnBrk="1" fontAlgn="base" hangingPunct="1">
        <a:spcBef>
          <a:spcPct val="20000"/>
        </a:spcBef>
        <a:spcAft>
          <a:spcPct val="0"/>
        </a:spcAft>
        <a:buChar char="•"/>
        <a:defRPr kumimoji="1" sz="2399">
          <a:solidFill>
            <a:schemeClr val="tx1"/>
          </a:solidFill>
          <a:latin typeface="+mn-lt"/>
          <a:ea typeface="+mn-ea"/>
        </a:defRPr>
      </a:lvl3pPr>
      <a:lvl4pPr marL="1599720" indent="-228531" algn="l" rtl="0" eaLnBrk="1" fontAlgn="base" hangingPunct="1">
        <a:spcBef>
          <a:spcPct val="20000"/>
        </a:spcBef>
        <a:spcAft>
          <a:spcPct val="0"/>
        </a:spcAft>
        <a:buChar char="–"/>
        <a:defRPr kumimoji="1" sz="1999">
          <a:solidFill>
            <a:schemeClr val="tx1"/>
          </a:solidFill>
          <a:latin typeface="+mn-lt"/>
          <a:ea typeface="+mn-ea"/>
        </a:defRPr>
      </a:lvl4pPr>
      <a:lvl5pPr marL="2056783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5pPr>
      <a:lvl6pPr marL="2513846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6pPr>
      <a:lvl7pPr marL="2970908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7pPr>
      <a:lvl8pPr marL="3427971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8pPr>
      <a:lvl9pPr marL="3885034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_futta"/>
          <p:cNvSpPr>
            <a:spLocks noChangeShapeType="1"/>
          </p:cNvSpPr>
          <p:nvPr/>
        </p:nvSpPr>
        <p:spPr bwMode="gray">
          <a:xfrm>
            <a:off x="411031" y="6591300"/>
            <a:ext cx="9082350" cy="0"/>
          </a:xfrm>
          <a:prstGeom prst="line">
            <a:avLst/>
          </a:prstGeom>
          <a:noFill/>
          <a:ln w="9525">
            <a:solidFill>
              <a:srgbClr val="ACAC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7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11031" y="333376"/>
            <a:ext cx="9082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6868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11031" y="982663"/>
            <a:ext cx="9082350" cy="154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5979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99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063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126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189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251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797" indent="-342797" algn="l" rtl="0" eaLnBrk="0" fontAlgn="base" hangingPunct="0">
        <a:spcBef>
          <a:spcPts val="475"/>
        </a:spcBef>
        <a:spcAft>
          <a:spcPct val="0"/>
        </a:spcAft>
        <a:buFont typeface="Arial" panose="020B0604020202020204" pitchFamily="34" charset="0"/>
        <a:defRPr kumimoji="1" lang="ja-JP" altLang="en-US" sz="1999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53924" indent="-253924" algn="l" rtl="0" eaLnBrk="0" fontAlgn="base" hangingPunct="0">
        <a:spcBef>
          <a:spcPts val="475"/>
        </a:spcBef>
        <a:spcAft>
          <a:spcPct val="0"/>
        </a:spcAft>
        <a:buClr>
          <a:srgbClr val="3E5E84"/>
        </a:buClr>
        <a:buFont typeface="Wingdings" panose="05000000000000000000" pitchFamily="2" charset="2"/>
        <a:buChar char="n"/>
        <a:defRPr kumimoji="1" lang="ja-JP" altLang="en-US" sz="1999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71329" indent="-253924" algn="l" rtl="0" eaLnBrk="0" fontAlgn="base" hangingPunct="0">
        <a:spcBef>
          <a:spcPts val="425"/>
        </a:spcBef>
        <a:spcAft>
          <a:spcPct val="0"/>
        </a:spcAft>
        <a:buClr>
          <a:srgbClr val="808080"/>
        </a:buClr>
        <a:buFont typeface="Wingdings" panose="05000000000000000000" pitchFamily="2" charset="2"/>
        <a:buChar char="n"/>
        <a:defRPr kumimoji="1" lang="ja-JP" alt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825252" indent="-190443" algn="l" rtl="0" eaLnBrk="0" fontAlgn="base" hangingPunct="0">
        <a:spcBef>
          <a:spcPts val="363"/>
        </a:spcBef>
        <a:spcAft>
          <a:spcPct val="0"/>
        </a:spcAft>
        <a:buClr>
          <a:srgbClr val="558C99"/>
        </a:buClr>
        <a:buFont typeface="Wingdings" panose="05000000000000000000" pitchFamily="2" charset="2"/>
        <a:buChar char="l"/>
        <a:defRPr kumimoji="1" lang="ja-JP" altLang="en-US" sz="14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9176" indent="-190443" algn="l" rtl="0" eaLnBrk="0" fontAlgn="base" hangingPunct="0">
        <a:spcBef>
          <a:spcPts val="363"/>
        </a:spcBef>
        <a:spcAft>
          <a:spcPct val="0"/>
        </a:spcAft>
        <a:buClr>
          <a:srgbClr val="C0C0C0"/>
        </a:buClr>
        <a:buFont typeface="Wingdings" panose="05000000000000000000" pitchFamily="2" charset="2"/>
        <a:buChar char="l"/>
        <a:defRPr kumimoji="1" lang="ja-JP" altLang="en-US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819" y="365126"/>
            <a:ext cx="8541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819" y="1825625"/>
            <a:ext cx="85411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819" y="6356351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A80E-62D7-4021-B855-DEA57A4548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311" y="6356351"/>
            <a:ext cx="3342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3870" y="6356351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AF7AC-4D30-46F5-A445-D0F4880BD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21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</p:sldLayoutIdLst>
  <p:hf hdr="0" ftr="0" dt="0"/>
  <p:txStyles>
    <p:titleStyle>
      <a:lvl1pPr algn="l" defTabSz="742676" rtl="0" eaLnBrk="1" latinLnBrk="0" hangingPunct="1">
        <a:lnSpc>
          <a:spcPct val="90000"/>
        </a:lnSpc>
        <a:spcBef>
          <a:spcPct val="0"/>
        </a:spcBef>
        <a:buNone/>
        <a:defRPr kumimoji="1" sz="3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669" indent="-185669" algn="l" defTabSz="742676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4" kern="1200">
          <a:solidFill>
            <a:schemeClr val="tx1"/>
          </a:solidFill>
          <a:latin typeface="+mn-lt"/>
          <a:ea typeface="+mn-ea"/>
          <a:cs typeface="+mn-cs"/>
        </a:defRPr>
      </a:lvl1pPr>
      <a:lvl2pPr marL="557007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49" kern="1200">
          <a:solidFill>
            <a:schemeClr val="tx1"/>
          </a:solidFill>
          <a:latin typeface="+mn-lt"/>
          <a:ea typeface="+mn-ea"/>
          <a:cs typeface="+mn-cs"/>
        </a:defRPr>
      </a:lvl2pPr>
      <a:lvl3pPr marL="928345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4" kern="1200">
          <a:solidFill>
            <a:schemeClr val="tx1"/>
          </a:solidFill>
          <a:latin typeface="+mn-lt"/>
          <a:ea typeface="+mn-ea"/>
          <a:cs typeface="+mn-cs"/>
        </a:defRPr>
      </a:lvl3pPr>
      <a:lvl4pPr marL="129968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020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2358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696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034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37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38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676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14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351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689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027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365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703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54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54" y="160021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6" y="6356706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E4095C6B-6E55-4A68-A5C2-751E94ACC1EA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82" y="6356706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861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4" y="549338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4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3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 dirty="0">
              <a:solidFill>
                <a:srgbClr val="000000"/>
              </a:solidFill>
              <a:latin typeface="Segoe UI" panose="020B0502040204020203" pitchFamily="34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28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Blue(corporate </a:t>
                </a:r>
                <a:r>
                  <a:rPr kumimoji="0" lang="en-GB" altLang="ja-JP" sz="1100" dirty="0" err="1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color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4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89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3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7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31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5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8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5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1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32113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6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6" y="693068"/>
            <a:ext cx="9502903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7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6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349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7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7" y="693068"/>
            <a:ext cx="9502903" cy="1079748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9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5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912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1" y="549332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1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0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>
              <a:solidFill>
                <a:srgbClr val="000000"/>
              </a:solidFill>
              <a:latin typeface="Times New Roman" pitchFamily="18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31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Blue(corporate color)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1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31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8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32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26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4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7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4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0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2618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41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41" y="160020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1" y="6356418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65" y="6356418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04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  <p:sldLayoutId id="2147484228" r:id="rId14"/>
    <p:sldLayoutId id="214748422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ページ番号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endParaRPr lang="ja-JP" altLang="en-US" sz="179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区分"/>
          <p:cNvSpPr/>
          <p:nvPr/>
        </p:nvSpPr>
        <p:spPr>
          <a:xfrm>
            <a:off x="8704543" y="64391"/>
            <a:ext cx="1129289" cy="315490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4061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制度</a:t>
            </a:r>
          </a:p>
        </p:txBody>
      </p:sp>
      <p:sp>
        <p:nvSpPr>
          <p:cNvPr id="37" name="事業番号"/>
          <p:cNvSpPr/>
          <p:nvPr/>
        </p:nvSpPr>
        <p:spPr>
          <a:xfrm>
            <a:off x="1063084" y="527570"/>
            <a:ext cx="1825539" cy="3365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920262" y="26070"/>
            <a:ext cx="8275726" cy="62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+mj-lt"/>
                <a:ea typeface="+mj-ea"/>
                <a:cs typeface="メイリオ" pitchFamily="5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l" eaLnBrk="1" hangingPunct="1"/>
            <a:r>
              <a:rPr lang="ja-JP" altLang="ja-JP" sz="23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家庭エコ診断制度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低炭素ライフスタイル構築に向けた診断促進事業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8" name="角丸四角形 3"/>
          <p:cNvSpPr/>
          <p:nvPr/>
        </p:nvSpPr>
        <p:spPr>
          <a:xfrm>
            <a:off x="126801" y="909528"/>
            <a:ext cx="9647606" cy="2231285"/>
          </a:xfrm>
          <a:prstGeom prst="roundRect">
            <a:avLst>
              <a:gd name="adj" fmla="val 11066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3809">
              <a:defRPr/>
            </a:pPr>
            <a:endParaRPr lang="ja-JP" altLang="en-US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0408" y="945776"/>
            <a:ext cx="9434187" cy="224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58" indent="-285658">
              <a:buFont typeface="メイリオ" panose="020B0604030504040204" pitchFamily="50" charset="-128"/>
              <a:buChar char="○"/>
              <a:defRPr/>
            </a:pP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家庭からの温室効果ガス排出量の削減・抑制を目的に、</a:t>
            </a:r>
            <a:r>
              <a:rPr lang="ja-JP" altLang="en-US" sz="1999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診断士が</a:t>
            </a: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各家庭に応じた</a:t>
            </a:r>
            <a:r>
              <a:rPr lang="ja-JP" altLang="en-US" sz="1999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具体的かつ効果的なアドバイスを実施</a:t>
            </a: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し、低炭素なライフスタイルを構築するために、家庭からのあらゆる要望に応える総合サービス。</a:t>
            </a:r>
            <a:endParaRPr lang="en-US" altLang="ja-JP" sz="1999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85658" indent="-285658">
              <a:buFont typeface="メイリオ" panose="020B0604030504040204" pitchFamily="50" charset="-128"/>
              <a:buChar char="○"/>
              <a:defRPr/>
            </a:pP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家庭エコ診断は、</a:t>
            </a:r>
            <a:r>
              <a:rPr lang="ja-JP" altLang="en-US" sz="1999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環境省の「うちエコ診断ソフト」を使用する診断の</a:t>
            </a:r>
            <a:r>
              <a:rPr lang="ja-JP" altLang="en-US" sz="1999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「うちエコ診断」</a:t>
            </a:r>
            <a:r>
              <a:rPr lang="ja-JP" altLang="en-US" sz="1999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と、環境省が規定する診断手法と運用管理等の要件を満たした</a:t>
            </a:r>
            <a:r>
              <a:rPr lang="ja-JP" altLang="en-US" sz="1999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「独自の家庭向けエコ診断」</a:t>
            </a:r>
            <a:r>
              <a:rPr lang="ja-JP" altLang="en-US" sz="1999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を包含したものをいう</a:t>
            </a: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999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85658" indent="-285658">
              <a:buFont typeface="メイリオ" panose="020B0604030504040204" pitchFamily="50" charset="-128"/>
              <a:buChar char="○"/>
              <a:defRPr/>
            </a:pP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再生可能エネルギーもメニューに追加。</a:t>
            </a:r>
            <a:endParaRPr lang="en-US" altLang="ja-JP" sz="1999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46388" y="3239999"/>
            <a:ext cx="9701649" cy="3500317"/>
            <a:chOff x="690563" y="2549525"/>
            <a:chExt cx="8421687" cy="4294917"/>
          </a:xfrm>
        </p:grpSpPr>
        <p:sp>
          <p:nvSpPr>
            <p:cNvPr id="11" name="角丸四角形 13"/>
            <p:cNvSpPr/>
            <p:nvPr/>
          </p:nvSpPr>
          <p:spPr>
            <a:xfrm>
              <a:off x="690563" y="2698751"/>
              <a:ext cx="6696075" cy="4145691"/>
            </a:xfrm>
            <a:prstGeom prst="roundRect">
              <a:avLst>
                <a:gd name="adj" fmla="val 7863"/>
              </a:avLst>
            </a:prstGeom>
            <a:noFill/>
            <a:ln w="28575">
              <a:solidFill>
                <a:srgbClr val="04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999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4211638" y="3142296"/>
              <a:ext cx="2930525" cy="3434536"/>
            </a:xfrm>
            <a:prstGeom prst="rect">
              <a:avLst/>
            </a:prstGeom>
            <a:noFill/>
            <a:ln>
              <a:solidFill>
                <a:srgbClr val="04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4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952500" y="3142296"/>
              <a:ext cx="3055938" cy="3434536"/>
            </a:xfrm>
            <a:prstGeom prst="rect">
              <a:avLst/>
            </a:prstGeom>
            <a:noFill/>
            <a:ln>
              <a:solidFill>
                <a:srgbClr val="04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4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4" name="テキスト ボックス 185"/>
            <p:cNvSpPr txBox="1">
              <a:spLocks noChangeArrowheads="1"/>
            </p:cNvSpPr>
            <p:nvPr/>
          </p:nvSpPr>
          <p:spPr bwMode="auto">
            <a:xfrm>
              <a:off x="1050427" y="5033917"/>
              <a:ext cx="2771775" cy="1472341"/>
            </a:xfrm>
            <a:prstGeom prst="rect">
              <a:avLst/>
            </a:prstGeom>
            <a:solidFill>
              <a:srgbClr val="34A4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799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環境省の「うちエコ診断</a:t>
              </a:r>
              <a:endParaRPr lang="en-US" altLang="ja-JP" sz="1799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799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ソフト」を用いた診断。</a:t>
              </a:r>
              <a:endParaRPr lang="en-US" altLang="ja-JP" sz="1799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799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診断は「うちエコ診断士」</a:t>
              </a:r>
              <a:endParaRPr lang="en-US" altLang="ja-JP" sz="1799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799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が行う。</a:t>
              </a:r>
              <a:endParaRPr lang="en-US" altLang="ja-JP" sz="1799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テキスト ボックス 185"/>
            <p:cNvSpPr txBox="1">
              <a:spLocks noChangeArrowheads="1"/>
            </p:cNvSpPr>
            <p:nvPr/>
          </p:nvSpPr>
          <p:spPr bwMode="auto">
            <a:xfrm>
              <a:off x="4302124" y="5018796"/>
              <a:ext cx="2749550" cy="1472341"/>
            </a:xfrm>
            <a:prstGeom prst="rect">
              <a:avLst/>
            </a:prstGeom>
            <a:solidFill>
              <a:srgbClr val="34A4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799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民間事業者等が自社サービスの一環として実施する独自の家庭向けエコ診断ツールを用いた診断。</a:t>
              </a:r>
            </a:p>
          </p:txBody>
        </p:sp>
        <p:sp>
          <p:nvSpPr>
            <p:cNvPr id="16" name="テキスト ボックス 49"/>
            <p:cNvSpPr txBox="1">
              <a:spLocks noChangeArrowheads="1"/>
            </p:cNvSpPr>
            <p:nvPr/>
          </p:nvSpPr>
          <p:spPr bwMode="auto">
            <a:xfrm>
              <a:off x="1924050" y="2549525"/>
              <a:ext cx="4364038" cy="490781"/>
            </a:xfrm>
            <a:prstGeom prst="rect">
              <a:avLst/>
            </a:prstGeom>
            <a:solidFill>
              <a:srgbClr val="043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999" b="1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家庭エコ診断</a:t>
              </a:r>
            </a:p>
          </p:txBody>
        </p:sp>
        <p:sp>
          <p:nvSpPr>
            <p:cNvPr id="17" name="テキスト ボックス 36"/>
            <p:cNvSpPr txBox="1">
              <a:spLocks noChangeArrowheads="1"/>
            </p:cNvSpPr>
            <p:nvPr/>
          </p:nvSpPr>
          <p:spPr bwMode="auto">
            <a:xfrm>
              <a:off x="1556543" y="3037465"/>
              <a:ext cx="1665288" cy="490781"/>
            </a:xfrm>
            <a:prstGeom prst="rect">
              <a:avLst/>
            </a:prstGeom>
            <a:solidFill>
              <a:srgbClr val="14A8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999" b="1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うちエコ診断</a:t>
              </a:r>
            </a:p>
          </p:txBody>
        </p:sp>
        <p:sp>
          <p:nvSpPr>
            <p:cNvPr id="18" name="テキスト ボックス 113"/>
            <p:cNvSpPr txBox="1">
              <a:spLocks noChangeArrowheads="1"/>
            </p:cNvSpPr>
            <p:nvPr/>
          </p:nvSpPr>
          <p:spPr bwMode="auto">
            <a:xfrm>
              <a:off x="4502150" y="3073459"/>
              <a:ext cx="2463800" cy="868303"/>
            </a:xfrm>
            <a:prstGeom prst="rect">
              <a:avLst/>
            </a:prstGeom>
            <a:solidFill>
              <a:srgbClr val="14A8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999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独自の</a:t>
              </a:r>
              <a:endParaRPr lang="en-US" altLang="ja-JP" sz="199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999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家庭向けエコ診断</a:t>
              </a:r>
            </a:p>
          </p:txBody>
        </p:sp>
        <p:pic>
          <p:nvPicPr>
            <p:cNvPr id="19" name="図 8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7847" y="3896380"/>
              <a:ext cx="1403350" cy="1004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7571" y="4001267"/>
              <a:ext cx="899097" cy="900000"/>
            </a:xfrm>
            <a:prstGeom prst="rect">
              <a:avLst/>
            </a:prstGeom>
          </p:spPr>
        </p:pic>
        <p:sp>
          <p:nvSpPr>
            <p:cNvPr id="21" name="角丸四角形 26"/>
            <p:cNvSpPr/>
            <p:nvPr/>
          </p:nvSpPr>
          <p:spPr>
            <a:xfrm>
              <a:off x="5368406" y="4150569"/>
              <a:ext cx="1584325" cy="66237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独自の家庭向けエコ診断</a:t>
              </a:r>
            </a:p>
          </p:txBody>
        </p:sp>
        <p:sp>
          <p:nvSpPr>
            <p:cNvPr id="22" name="右矢印 28"/>
            <p:cNvSpPr/>
            <p:nvPr/>
          </p:nvSpPr>
          <p:spPr>
            <a:xfrm flipH="1">
              <a:off x="6963273" y="4240214"/>
              <a:ext cx="900113" cy="839005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7965" anchor="ctr"/>
            <a:lstStyle/>
            <a:p>
              <a:pPr algn="ctr">
                <a:defRPr/>
              </a:pPr>
              <a:r>
                <a:rPr lang="ja-JP" altLang="en-US" sz="1999" dirty="0">
                  <a:solidFill>
                    <a:srgbClr val="043C78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認定</a:t>
              </a:r>
            </a:p>
          </p:txBody>
        </p:sp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5815" y="3820056"/>
              <a:ext cx="722701" cy="723427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4272" y="4516758"/>
              <a:ext cx="722701" cy="723427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6793" y="5109399"/>
              <a:ext cx="722701" cy="723427"/>
            </a:xfrm>
            <a:prstGeom prst="rect">
              <a:avLst/>
            </a:prstGeom>
          </p:spPr>
        </p:pic>
        <p:sp>
          <p:nvSpPr>
            <p:cNvPr id="26" name="テキスト ボックス 32"/>
            <p:cNvSpPr txBox="1">
              <a:spLocks noChangeArrowheads="1"/>
            </p:cNvSpPr>
            <p:nvPr/>
          </p:nvSpPr>
          <p:spPr bwMode="auto">
            <a:xfrm>
              <a:off x="7720013" y="2730432"/>
              <a:ext cx="1392237" cy="101931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その他の</a:t>
              </a:r>
              <a:b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家庭向け</a:t>
              </a:r>
              <a:b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エコ診断</a:t>
              </a:r>
            </a:p>
          </p:txBody>
        </p:sp>
        <p:sp>
          <p:nvSpPr>
            <p:cNvPr id="27" name="テキスト ボックス 26"/>
            <p:cNvSpPr txBox="1">
              <a:spLocks noChangeArrowheads="1"/>
            </p:cNvSpPr>
            <p:nvPr/>
          </p:nvSpPr>
          <p:spPr bwMode="auto">
            <a:xfrm>
              <a:off x="2486709" y="3929679"/>
              <a:ext cx="1465340" cy="41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うちエコ診断士</a:t>
              </a:r>
            </a:p>
          </p:txBody>
        </p:sp>
        <p:sp>
          <p:nvSpPr>
            <p:cNvPr id="28" name="正方形/長方形 27"/>
            <p:cNvSpPr/>
            <p:nvPr/>
          </p:nvSpPr>
          <p:spPr bwMode="auto">
            <a:xfrm>
              <a:off x="2468996" y="3576376"/>
              <a:ext cx="1401755" cy="13275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4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29" name="テキスト ボックス 185"/>
            <p:cNvSpPr txBox="1">
              <a:spLocks noChangeArrowheads="1"/>
            </p:cNvSpPr>
            <p:nvPr/>
          </p:nvSpPr>
          <p:spPr bwMode="auto">
            <a:xfrm>
              <a:off x="2678113" y="3488051"/>
              <a:ext cx="971550" cy="41527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ja-JP" altLang="en-US" sz="16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資格試験</a:t>
              </a:r>
            </a:p>
          </p:txBody>
        </p:sp>
        <p:pic>
          <p:nvPicPr>
            <p:cNvPr id="31" name="Picture 13" descr="C:\Users\kawahara\AppData\Local\Microsoft\Windows\Temporary Internet Files\Content.IE5\F8RXR177\MC900434888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0740" y="4223425"/>
              <a:ext cx="713756" cy="739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正方形/長方形 31"/>
          <p:cNvSpPr/>
          <p:nvPr/>
        </p:nvSpPr>
        <p:spPr>
          <a:xfrm>
            <a:off x="727120" y="7424831"/>
            <a:ext cx="3028666" cy="230758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844061"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担当課：地球局事業室見える化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03-5521-8355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</a:t>
            </a:r>
            <a:endParaRPr lang="zh-TW" altLang="en-US" sz="9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2" y="20149"/>
            <a:ext cx="926803" cy="49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正方形/長方形 6"/>
          <p:cNvSpPr>
            <a:spLocks noChangeArrowheads="1"/>
          </p:cNvSpPr>
          <p:nvPr/>
        </p:nvSpPr>
        <p:spPr bwMode="auto">
          <a:xfrm>
            <a:off x="4663472" y="509547"/>
            <a:ext cx="5376900" cy="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2399"/>
              </a:lnSpc>
              <a:spcBef>
                <a:spcPct val="0"/>
              </a:spcBef>
              <a:buNone/>
            </a:pP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担当課：地球局事業室見える化</a:t>
            </a:r>
            <a:r>
              <a:rPr lang="en-US" altLang="ja-JP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03-5521-8355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04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ページ番号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9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endParaRPr lang="ja-JP" altLang="en-US" sz="199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角丸四角形 4"/>
          <p:cNvSpPr/>
          <p:nvPr/>
        </p:nvSpPr>
        <p:spPr>
          <a:xfrm>
            <a:off x="128553" y="640664"/>
            <a:ext cx="9645732" cy="3245396"/>
          </a:xfrm>
          <a:prstGeom prst="roundRect">
            <a:avLst>
              <a:gd name="adj" fmla="val 903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1999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ボックス 13"/>
          <p:cNvSpPr txBox="1">
            <a:spLocks noChangeArrowheads="1"/>
          </p:cNvSpPr>
          <p:nvPr/>
        </p:nvSpPr>
        <p:spPr bwMode="auto">
          <a:xfrm>
            <a:off x="435472" y="376034"/>
            <a:ext cx="2504212" cy="46151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3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診断の流れ</a:t>
            </a:r>
            <a:endParaRPr lang="en-US" altLang="ja-JP" sz="23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-159517" y="-26274"/>
            <a:ext cx="10149874" cy="61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+mj-lt"/>
                <a:ea typeface="+mj-ea"/>
                <a:cs typeface="メイリオ" pitchFamily="5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r>
              <a:rPr lang="ja-JP" altLang="en-US" sz="3599" b="1" dirty="0">
                <a:latin typeface="メイリオ" pitchFamily="50" charset="-128"/>
                <a:ea typeface="メイリオ" pitchFamily="50" charset="-128"/>
              </a:rPr>
              <a:t>うちエコ診断とは何か？</a:t>
            </a:r>
          </a:p>
        </p:txBody>
      </p:sp>
      <p:pic>
        <p:nvPicPr>
          <p:cNvPr id="6" name="図 2" descr="http://www.uchieco-shindan.go.jp/2014/common/img/katei_img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96" t="27780" r="2522" b="16251"/>
          <a:stretch>
            <a:fillRect/>
          </a:stretch>
        </p:blipFill>
        <p:spPr bwMode="auto">
          <a:xfrm>
            <a:off x="1294620" y="3093763"/>
            <a:ext cx="1222669" cy="71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図 2" descr="http://www.uchieco-shindan.go.jp/2014/common/img/katei_img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3" t="30138" r="40337" b="23418"/>
          <a:stretch>
            <a:fillRect/>
          </a:stretch>
        </p:blipFill>
        <p:spPr bwMode="auto">
          <a:xfrm>
            <a:off x="1241468" y="2019141"/>
            <a:ext cx="1359055" cy="79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2" descr="http://www.uchieco-shindan.go.jp/2014/common/img/katei_img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" t="27727" r="72852" b="22781"/>
          <a:stretch>
            <a:fillRect/>
          </a:stretch>
        </p:blipFill>
        <p:spPr bwMode="auto">
          <a:xfrm>
            <a:off x="1366827" y="1038766"/>
            <a:ext cx="1137104" cy="70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48"/>
          <p:cNvSpPr txBox="1">
            <a:spLocks noChangeArrowheads="1"/>
          </p:cNvSpPr>
          <p:nvPr/>
        </p:nvSpPr>
        <p:spPr bwMode="auto">
          <a:xfrm>
            <a:off x="2719886" y="1053499"/>
            <a:ext cx="6639078" cy="707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・各家庭から診断実施機関</a:t>
            </a:r>
            <a:r>
              <a:rPr lang="en-US" altLang="ja-JP" sz="1999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(※)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へ診断の申し込み</a:t>
            </a:r>
            <a:endParaRPr lang="en-US" altLang="ja-JP" sz="19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診断実施機関の詳細については別途</a:t>
            </a:r>
          </a:p>
        </p:txBody>
      </p:sp>
      <p:sp>
        <p:nvSpPr>
          <p:cNvPr id="10" name="テキスト ボックス 49"/>
          <p:cNvSpPr txBox="1">
            <a:spLocks noChangeArrowheads="1"/>
          </p:cNvSpPr>
          <p:nvPr/>
        </p:nvSpPr>
        <p:spPr bwMode="auto">
          <a:xfrm>
            <a:off x="2719879" y="2100936"/>
            <a:ext cx="6834601" cy="707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0825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・各家庭にて家族構成や居住地域、光熱費などの情報を</a:t>
            </a:r>
            <a:endParaRPr lang="en-US" altLang="ja-JP" sz="19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アンケート</a:t>
            </a:r>
            <a:r>
              <a:rPr lang="en-US" altLang="ja-JP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事前調査票</a:t>
            </a:r>
            <a:r>
              <a:rPr lang="en-US" altLang="ja-JP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に記入し、診断実施機関に提出</a:t>
            </a:r>
          </a:p>
        </p:txBody>
      </p:sp>
      <p:sp>
        <p:nvSpPr>
          <p:cNvPr id="11" name="テキスト ボックス 50"/>
          <p:cNvSpPr txBox="1">
            <a:spLocks noChangeArrowheads="1"/>
          </p:cNvSpPr>
          <p:nvPr/>
        </p:nvSpPr>
        <p:spPr bwMode="auto">
          <a:xfrm>
            <a:off x="2719887" y="3295451"/>
            <a:ext cx="6908352" cy="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0825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99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・診断実施機関から派遣された診断士による</a:t>
            </a:r>
            <a:r>
              <a:rPr lang="ja-JP" altLang="en-US" sz="1999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対面での診断</a:t>
            </a:r>
          </a:p>
        </p:txBody>
      </p:sp>
      <p:sp>
        <p:nvSpPr>
          <p:cNvPr id="12" name="テキスト ボックス 36"/>
          <p:cNvSpPr txBox="1">
            <a:spLocks noChangeArrowheads="1"/>
          </p:cNvSpPr>
          <p:nvPr/>
        </p:nvSpPr>
        <p:spPr bwMode="auto">
          <a:xfrm>
            <a:off x="282335" y="797487"/>
            <a:ext cx="2974021" cy="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（１）診断の申し込み</a:t>
            </a:r>
          </a:p>
        </p:txBody>
      </p:sp>
      <p:sp>
        <p:nvSpPr>
          <p:cNvPr id="13" name="テキスト ボックス 37"/>
          <p:cNvSpPr txBox="1">
            <a:spLocks noChangeArrowheads="1"/>
          </p:cNvSpPr>
          <p:nvPr/>
        </p:nvSpPr>
        <p:spPr bwMode="auto">
          <a:xfrm>
            <a:off x="272396" y="1753621"/>
            <a:ext cx="3421554" cy="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（２）アンケートの実施</a:t>
            </a:r>
          </a:p>
        </p:txBody>
      </p:sp>
      <p:sp>
        <p:nvSpPr>
          <p:cNvPr id="14" name="テキスト ボックス 39"/>
          <p:cNvSpPr txBox="1">
            <a:spLocks noChangeArrowheads="1"/>
          </p:cNvSpPr>
          <p:nvPr/>
        </p:nvSpPr>
        <p:spPr bwMode="auto">
          <a:xfrm>
            <a:off x="272396" y="2777924"/>
            <a:ext cx="3421554" cy="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（３）診断</a:t>
            </a:r>
          </a:p>
        </p:txBody>
      </p:sp>
      <p:pic>
        <p:nvPicPr>
          <p:cNvPr id="15" name="Picture 58" descr="\\129.43.50.14\share\●［22年度］うちエコ診断\89 うちエコ診断事業紹介のパワーポイント\図\L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11981" r="1038" b="1654"/>
          <a:stretch>
            <a:fillRect/>
          </a:stretch>
        </p:blipFill>
        <p:spPr bwMode="auto">
          <a:xfrm>
            <a:off x="1856060" y="4151580"/>
            <a:ext cx="6550628" cy="261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3"/>
          <p:cNvSpPr txBox="1">
            <a:spLocks noChangeArrowheads="1"/>
          </p:cNvSpPr>
          <p:nvPr/>
        </p:nvSpPr>
        <p:spPr bwMode="auto">
          <a:xfrm>
            <a:off x="233289" y="3932895"/>
            <a:ext cx="4349944" cy="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ご提案する対策の具体例 </a:t>
            </a:r>
            <a:endParaRPr lang="en-US" altLang="ja-JP" sz="19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805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ページ番号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endParaRPr lang="ja-JP" altLang="en-US" sz="179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420105" y="94716"/>
            <a:ext cx="8909686" cy="62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+mj-lt"/>
                <a:ea typeface="+mj-ea"/>
                <a:cs typeface="メイリオ" pitchFamily="5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r>
              <a:rPr lang="ja-JP" altLang="en-US" sz="3599" b="1">
                <a:latin typeface="メイリオ" pitchFamily="50" charset="-128"/>
                <a:ea typeface="メイリオ" pitchFamily="50" charset="-128"/>
              </a:rPr>
              <a:t>家庭エコ診断制度への参加によるメリット</a:t>
            </a:r>
            <a:endParaRPr lang="ja-JP" altLang="en-US" sz="3599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28427" y="3213093"/>
            <a:ext cx="4146178" cy="43186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7965" bIns="0" anchor="ctr"/>
          <a:lstStyle/>
          <a:p>
            <a:pPr algn="ctr">
              <a:lnSpc>
                <a:spcPts val="2799"/>
              </a:lnSpc>
              <a:spcBef>
                <a:spcPts val="1200"/>
              </a:spcBef>
              <a:defRPr/>
            </a:pPr>
            <a:r>
              <a:rPr lang="ja-JP" altLang="en-US" sz="27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地方公共団体・関係団体</a:t>
            </a:r>
            <a:endParaRPr lang="en-US" altLang="ja-JP" sz="27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5388" y="5372641"/>
            <a:ext cx="4146178" cy="43186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1977" bIns="0" anchor="ctr"/>
          <a:lstStyle/>
          <a:p>
            <a:pPr algn="ctr">
              <a:lnSpc>
                <a:spcPts val="2799"/>
              </a:lnSpc>
              <a:spcBef>
                <a:spcPts val="1200"/>
              </a:spcBef>
              <a:defRPr/>
            </a:pPr>
            <a:r>
              <a:rPr lang="ja-JP" altLang="en-US" sz="27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受診家庭</a:t>
            </a:r>
            <a:endParaRPr lang="en-US" altLang="ja-JP" sz="27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85392" y="1205493"/>
            <a:ext cx="9659636" cy="2006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tIns="179942" bIns="143954">
            <a:spAutoFit/>
          </a:bodyPr>
          <a:lstStyle>
            <a:lvl1pPr marL="182563" indent="-18256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658" indent="-285658" eaLnBrk="1" hangingPunct="1">
              <a:lnSpc>
                <a:spcPts val="2499"/>
              </a:lnSpc>
              <a:spcAft>
                <a:spcPts val="600"/>
              </a:spcAft>
              <a:buFont typeface="メイリオ" panose="020B0604030504040204" pitchFamily="50" charset="-128"/>
              <a:buChar char="○"/>
              <a:defRPr/>
            </a:pP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各家庭の事情に合わせて、ライフスタイルの改善や家屋の改修、省エネ機器・設備の購入等の提案を行うことにより、</a:t>
            </a:r>
            <a:r>
              <a:rPr lang="ja-JP" altLang="en-US" sz="2399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販売促進等のメリット</a:t>
            </a: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が得られる。</a:t>
            </a:r>
            <a:endParaRPr lang="en-US" altLang="ja-JP" sz="2399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85658" indent="-285658" eaLnBrk="1" hangingPunct="1">
              <a:lnSpc>
                <a:spcPts val="2499"/>
              </a:lnSpc>
              <a:spcAft>
                <a:spcPts val="600"/>
              </a:spcAft>
              <a:buFont typeface="メイリオ" panose="020B0604030504040204" pitchFamily="50" charset="-128"/>
              <a:buChar char="○"/>
              <a:defRPr/>
            </a:pP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家庭部門に対する省エネ・省</a:t>
            </a:r>
            <a:r>
              <a:rPr lang="en-US" altLang="ja-JP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CO2</a:t>
            </a: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対策活動に取り組む</a:t>
            </a:r>
            <a:r>
              <a:rPr lang="ja-JP" altLang="en-US" sz="2399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企業姿勢をアピール</a:t>
            </a: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できる。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8427" y="837591"/>
            <a:ext cx="4146178" cy="43186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1977" bIns="0" anchor="ctr"/>
          <a:lstStyle/>
          <a:p>
            <a:pPr algn="ctr">
              <a:lnSpc>
                <a:spcPts val="2799"/>
              </a:lnSpc>
              <a:spcBef>
                <a:spcPts val="1200"/>
              </a:spcBef>
              <a:defRPr/>
            </a:pPr>
            <a:r>
              <a:rPr lang="ja-JP" altLang="en-US" sz="27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民間企業</a:t>
            </a:r>
            <a:endParaRPr lang="en-US" altLang="ja-JP" sz="27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4"/>
          <p:cNvSpPr txBox="1">
            <a:spLocks noChangeArrowheads="1"/>
          </p:cNvSpPr>
          <p:nvPr/>
        </p:nvSpPr>
        <p:spPr bwMode="auto">
          <a:xfrm>
            <a:off x="85393" y="3572978"/>
            <a:ext cx="9762643" cy="1685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tIns="179942" bIns="143954">
            <a:spAutoFit/>
          </a:bodyPr>
          <a:lstStyle>
            <a:lvl1pPr marL="182563" indent="-18256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658" indent="-285658" eaLnBrk="1" hangingPunct="1">
              <a:lnSpc>
                <a:spcPts val="2499"/>
              </a:lnSpc>
              <a:spcAft>
                <a:spcPts val="600"/>
              </a:spcAft>
              <a:buFont typeface="メイリオ" panose="020B0604030504040204" pitchFamily="50" charset="-128"/>
              <a:buChar char="○"/>
              <a:defRPr/>
            </a:pP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地球温暖化対策の推進に関する法律に基づき、家庭部門で着実に温室効果ガスの排出を抑制するための一つの</a:t>
            </a:r>
            <a:r>
              <a:rPr lang="ja-JP" altLang="en-US" sz="2399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施策として活用</a:t>
            </a: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できる。</a:t>
            </a:r>
            <a:endParaRPr lang="en-US" altLang="ja-JP" sz="2399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85658" indent="-285658" eaLnBrk="1" hangingPunct="1">
              <a:lnSpc>
                <a:spcPts val="2499"/>
              </a:lnSpc>
              <a:spcAft>
                <a:spcPts val="600"/>
              </a:spcAft>
              <a:buFont typeface="メイリオ" panose="020B0604030504040204" pitchFamily="50" charset="-128"/>
              <a:buChar char="○"/>
              <a:defRPr/>
            </a:pPr>
            <a:r>
              <a:rPr lang="ja-JP" altLang="en-US" sz="2399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他の環境関連制度と連携</a:t>
            </a: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することで、より効果的な活動へと展開できる。</a:t>
            </a:r>
          </a:p>
        </p:txBody>
      </p:sp>
      <p:sp>
        <p:nvSpPr>
          <p:cNvPr id="9" name="テキスト ボックス 4"/>
          <p:cNvSpPr txBox="1">
            <a:spLocks noChangeArrowheads="1"/>
          </p:cNvSpPr>
          <p:nvPr/>
        </p:nvSpPr>
        <p:spPr bwMode="auto">
          <a:xfrm>
            <a:off x="85392" y="5767323"/>
            <a:ext cx="9518303" cy="13658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tIns="179942" bIns="143954">
            <a:spAutoFit/>
          </a:bodyPr>
          <a:lstStyle>
            <a:lvl1pPr marL="182563" indent="-18256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658" indent="-285658" eaLnBrk="1" hangingPunct="1">
              <a:lnSpc>
                <a:spcPts val="2499"/>
              </a:lnSpc>
              <a:spcAft>
                <a:spcPts val="600"/>
              </a:spcAft>
              <a:buFont typeface="メイリオ" panose="020B0604030504040204" pitchFamily="50" charset="-128"/>
              <a:buChar char="○"/>
              <a:defRPr/>
            </a:pP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効果的な対策を実践することにより</a:t>
            </a:r>
            <a:r>
              <a:rPr lang="ja-JP" altLang="en-US" sz="2399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高熱費の削減効果</a:t>
            </a: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が得られる。</a:t>
            </a:r>
            <a:endParaRPr lang="en-US" altLang="ja-JP" sz="2399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85658" indent="-285658" eaLnBrk="1" hangingPunct="1">
              <a:lnSpc>
                <a:spcPts val="2499"/>
              </a:lnSpc>
              <a:spcAft>
                <a:spcPts val="600"/>
              </a:spcAft>
              <a:buFont typeface="メイリオ" panose="020B0604030504040204" pitchFamily="50" charset="-128"/>
              <a:buChar char="○"/>
              <a:defRPr/>
            </a:pP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日常生活における</a:t>
            </a:r>
            <a:r>
              <a:rPr lang="ja-JP" altLang="en-US" sz="2399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地球環境の貢献</a:t>
            </a:r>
            <a:r>
              <a:rPr lang="ja-JP" altLang="en-US" sz="23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に繋がる。</a:t>
            </a:r>
            <a:endParaRPr lang="en-US" altLang="ja-JP" sz="2399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494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ページ番号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endParaRPr lang="ja-JP" altLang="en-US" sz="179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420105" y="26070"/>
            <a:ext cx="8909686" cy="62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+mj-lt"/>
                <a:ea typeface="+mj-ea"/>
                <a:cs typeface="メイリオ" pitchFamily="5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r>
              <a:rPr lang="ja-JP" altLang="en-US" sz="3599" b="1">
                <a:latin typeface="メイリオ" pitchFamily="50" charset="-128"/>
                <a:ea typeface="メイリオ" pitchFamily="50" charset="-128"/>
              </a:rPr>
              <a:t>診断実施機関になるには</a:t>
            </a:r>
            <a:endParaRPr lang="ja-JP" altLang="en-US" sz="3599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28552" y="674467"/>
            <a:ext cx="9647606" cy="1755196"/>
          </a:xfrm>
          <a:prstGeom prst="roundRect">
            <a:avLst>
              <a:gd name="adj" fmla="val 11066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3809">
              <a:defRPr/>
            </a:pPr>
            <a:endParaRPr lang="ja-JP" altLang="en-US" sz="1661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0412" y="750438"/>
            <a:ext cx="9502011" cy="163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58" indent="-285658">
              <a:buFont typeface="メイリオ" panose="020B0604030504040204" pitchFamily="50" charset="-128"/>
              <a:buChar char="○"/>
              <a:defRPr/>
            </a:pP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家庭エコ診断制度の専用ポートサイトにて、随時申請受付中。</a:t>
            </a:r>
            <a:br>
              <a:rPr lang="en-US" altLang="ja-JP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</a:t>
            </a:r>
            <a:r>
              <a:rPr lang="en-US" altLang="ja-JP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http://www.uchieco-shindan.go.jp/2014/kikan/original.php&gt;</a:t>
            </a:r>
            <a:br>
              <a:rPr lang="en-US" altLang="ja-JP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制度運営事務局が申請を受理後、書類審査を経て認定を与える。</a:t>
            </a:r>
          </a:p>
          <a:p>
            <a:pPr marL="285658" indent="-285658">
              <a:buFont typeface="メイリオ" panose="020B0604030504040204" pitchFamily="50" charset="-128"/>
              <a:buChar char="○"/>
              <a:defRPr/>
            </a:pP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認定の有効期間は、当該認定が行われた日から起算して２年を経過した日以後における最初の</a:t>
            </a:r>
            <a:r>
              <a:rPr lang="en-US" altLang="ja-JP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31</a:t>
            </a: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日が経過するまでの期間。</a:t>
            </a:r>
          </a:p>
        </p:txBody>
      </p:sp>
      <p:pic>
        <p:nvPicPr>
          <p:cNvPr id="6" name="Picture 4" descr="エコ診断の認定イメー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015" y="2457113"/>
            <a:ext cx="5830779" cy="4399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226549"/>
      </p:ext>
    </p:extLst>
  </p:cSld>
  <p:clrMapOvr>
    <a:masterClrMapping/>
  </p:clrMapOvr>
</p:sld>
</file>

<file path=ppt/theme/theme1.xml><?xml version="1.0" encoding="utf-8"?>
<a:theme xmlns:a="http://schemas.openxmlformats.org/drawingml/2006/main" name="1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10.xml><?xml version="1.0" encoding="utf-8"?>
<a:theme xmlns:a="http://schemas.openxmlformats.org/drawingml/2006/main" name="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-01_A4横J">
  <a:themeElements>
    <a:clrScheme name="newMRI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40000"/>
            <a:lumOff val="60000"/>
          </a:schemeClr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kumimoji="1" sz="1400" smtClean="0"/>
        </a:defPPr>
      </a:lstStyle>
    </a:txDef>
  </a:objectDefaults>
  <a:extraClrSchemeLst/>
</a:theme>
</file>

<file path=ppt/theme/theme1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5.xml><?xml version="1.0" encoding="utf-8"?>
<a:theme xmlns:a="http://schemas.openxmlformats.org/drawingml/2006/main" name="3_20120918_提案書テンプレート_Ver.1.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20120918_提案書テンプレート_Ver.1.2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algn="l" fontAlgn="ctr">
          <a:defRPr dirty="0">
            <a:solidFill>
              <a:srgbClr val="000000"/>
            </a:solidFill>
            <a:latin typeface="+mn-lt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038801E624B4042B5B6959C40B81B61" ma:contentTypeVersion="0" ma:contentTypeDescription="新しいドキュメントを作成します。" ma:contentTypeScope="" ma:versionID="5e3934034feff03d41a04a12ddb2c9b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fe454bc459c29a846882a3716d411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016C3-762D-4C2B-B01F-C588F121C331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1943E3-D275-44DB-8304-363EB03940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0469B7-ABE0-4D7E-B4B1-ACD7853CB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17016</TotalTime>
  <Words>474</Words>
  <Application>Microsoft Office PowerPoint</Application>
  <PresentationFormat>ユーザー設定</PresentationFormat>
  <Paragraphs>54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13</vt:i4>
      </vt:variant>
      <vt:variant>
        <vt:lpstr>スライド タイトル</vt:lpstr>
      </vt:variant>
      <vt:variant>
        <vt:i4>4</vt:i4>
      </vt:variant>
    </vt:vector>
  </HeadingPairs>
  <TitlesOfParts>
    <vt:vector size="33" baseType="lpstr">
      <vt:lpstr>HGPｺﾞｼｯｸE</vt:lpstr>
      <vt:lpstr>HGPｺﾞｼｯｸM</vt:lpstr>
      <vt:lpstr>HGP創英角ｺﾞｼｯｸUB</vt:lpstr>
      <vt:lpstr>HG丸ｺﾞｼｯｸM-PRO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Cambria</vt:lpstr>
      <vt:lpstr>MS Reference Sans Serif</vt:lpstr>
      <vt:lpstr>Segoe UI</vt:lpstr>
      <vt:lpstr>Times New Roman</vt:lpstr>
      <vt:lpstr>Wingdings</vt:lpstr>
      <vt:lpstr>1_資料フォーマット_20170620_1750</vt:lpstr>
      <vt:lpstr>6_デザインの設定</vt:lpstr>
      <vt:lpstr>2_20150414_提案書テンプレート_Ver.1.8</vt:lpstr>
      <vt:lpstr>5_資料フォーマット_20170620_1750</vt:lpstr>
      <vt:lpstr>3_20120918_提案書テンプレート_Ver.1.28</vt:lpstr>
      <vt:lpstr>7_20120918_提案書テンプレート_Ver.1.28</vt:lpstr>
      <vt:lpstr>3_20150414_提案書テンプレート_Ver.1.8</vt:lpstr>
      <vt:lpstr>1_資料フォーマット_20170519</vt:lpstr>
      <vt:lpstr>9_デザインの設定</vt:lpstr>
      <vt:lpstr>資料フォーマット_20170519</vt:lpstr>
      <vt:lpstr>4_標準デザイン</vt:lpstr>
      <vt:lpstr>B-01_A4横J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環境省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平成26年版環境白書のテーマ</dc:title>
  <dc:creator>高橋 久美子</dc:creator>
  <cp:lastModifiedBy>稲 佳奈／リサーチ・コンサル／JRI (ina kana)</cp:lastModifiedBy>
  <cp:revision>1908</cp:revision>
  <cp:lastPrinted>2018-01-12T08:13:42Z</cp:lastPrinted>
  <dcterms:created xsi:type="dcterms:W3CDTF">2013-11-01T02:12:51Z</dcterms:created>
  <dcterms:modified xsi:type="dcterms:W3CDTF">2018-05-15T06:02:44Z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0x0101007038801E624B4042B5B6959C40B81B61</vt:lpwstr>
  </property>
</Properties>
</file>