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 id="2147484101" r:id="rId5"/>
    <p:sldMasterId id="2147484145" r:id="rId6"/>
    <p:sldMasterId id="2147484161" r:id="rId7"/>
    <p:sldMasterId id="2147484166" r:id="rId8"/>
    <p:sldMasterId id="2147484172" r:id="rId9"/>
    <p:sldMasterId id="2147484206" r:id="rId10"/>
    <p:sldMasterId id="2147484209" r:id="rId11"/>
    <p:sldMasterId id="2147484214" r:id="rId12"/>
    <p:sldMasterId id="2147484238" r:id="rId13"/>
    <p:sldMasterId id="2147484308" r:id="rId14"/>
    <p:sldMasterId id="2147484311" r:id="rId15"/>
    <p:sldMasterId id="2147484317" r:id="rId16"/>
  </p:sldMasterIdLst>
  <p:notesMasterIdLst>
    <p:notesMasterId r:id="rId25"/>
  </p:notesMasterIdLst>
  <p:sldIdLst>
    <p:sldId id="649" r:id="rId17"/>
    <p:sldId id="650" r:id="rId18"/>
    <p:sldId id="651" r:id="rId19"/>
    <p:sldId id="652" r:id="rId20"/>
    <p:sldId id="653" r:id="rId21"/>
    <p:sldId id="654" r:id="rId22"/>
    <p:sldId id="655" r:id="rId23"/>
    <p:sldId id="656" r:id="rId24"/>
  </p:sldIdLst>
  <p:sldSz cx="9902825" cy="6858000"/>
  <p:notesSz cx="6735763" cy="98663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3119" userDrawn="1">
          <p15:clr>
            <a:srgbClr val="A4A3A4"/>
          </p15:clr>
        </p15:guide>
        <p15:guide id="3" orient="horz" pos="28" userDrawn="1">
          <p15:clr>
            <a:srgbClr val="A4A3A4"/>
          </p15:clr>
        </p15:guide>
        <p15:guide id="4" orient="horz" pos="300">
          <p15:clr>
            <a:srgbClr val="A4A3A4"/>
          </p15:clr>
        </p15:guide>
        <p15:guide id="6" pos="6158">
          <p15:clr>
            <a:srgbClr val="A4A3A4"/>
          </p15:clr>
        </p15:guide>
        <p15:guide id="7" pos="8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企画調査室" initials="t" lastIdx="1" clrIdx="0">
    <p:extLst>
      <p:ext uri="{19B8F6BF-5375-455C-9EA6-DF929625EA0E}">
        <p15:presenceInfo xmlns:p15="http://schemas.microsoft.com/office/powerpoint/2012/main" userId="企画調査室" providerId="None"/>
      </p:ext>
    </p:extLst>
  </p:cmAuthor>
  <p:cmAuthor id="2" name="石川　由美子" initials="石川　由美子" lastIdx="10" clrIdx="1">
    <p:extLst>
      <p:ext uri="{19B8F6BF-5375-455C-9EA6-DF929625EA0E}">
        <p15:presenceInfo xmlns:p15="http://schemas.microsoft.com/office/powerpoint/2012/main" userId="S-1-5-21-578014118-3277965579-1612801856-19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6D9F1"/>
    <a:srgbClr val="4F81BD"/>
    <a:srgbClr val="FF0066"/>
    <a:srgbClr val="FFFFFF"/>
    <a:srgbClr val="CC0000"/>
    <a:srgbClr val="FF643C"/>
    <a:srgbClr val="FF8C43"/>
    <a:srgbClr val="FF823C"/>
    <a:srgbClr val="FF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2464" autoAdjust="0"/>
  </p:normalViewPr>
  <p:slideViewPr>
    <p:cSldViewPr>
      <p:cViewPr varScale="1">
        <p:scale>
          <a:sx n="66" d="100"/>
          <a:sy n="66" d="100"/>
        </p:scale>
        <p:origin x="852" y="54"/>
      </p:cViewPr>
      <p:guideLst>
        <p:guide orient="horz" pos="4247"/>
        <p:guide pos="3119"/>
        <p:guide orient="horz" pos="28"/>
        <p:guide orient="horz" pos="300"/>
        <p:guide pos="6158"/>
        <p:guide pos="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36"/>
    </p:cViewPr>
  </p:sorterViewPr>
  <p:notesViewPr>
    <p:cSldViewPr>
      <p:cViewPr varScale="1">
        <p:scale>
          <a:sx n="51" d="100"/>
          <a:sy n="51" d="100"/>
        </p:scale>
        <p:origin x="-2958"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tx>
            <c:strRef>
              <c:f>'[H29診断結果DB（業務用）170516R.xls]グラフ'!$D$1:$D$2</c:f>
              <c:strCache>
                <c:ptCount val="1"/>
                <c:pt idx="0">
                  <c:v>設備導入 運用改善</c:v>
                </c:pt>
              </c:strCache>
            </c:strRef>
          </c:tx>
          <c:dPt>
            <c:idx val="0"/>
            <c:bubble3D val="0"/>
            <c:spPr>
              <a:solidFill>
                <a:schemeClr val="accent1">
                  <a:lumMod val="60000"/>
                  <a:lumOff val="40000"/>
                </a:schemeClr>
              </a:solidFill>
            </c:spPr>
            <c:extLst>
              <c:ext xmlns:c16="http://schemas.microsoft.com/office/drawing/2014/chart" uri="{C3380CC4-5D6E-409C-BE32-E72D297353CC}">
                <c16:uniqueId val="{00000001-B861-418A-878E-951F4558ABE8}"/>
              </c:ext>
            </c:extLst>
          </c:dPt>
          <c:dPt>
            <c:idx val="1"/>
            <c:bubble3D val="0"/>
            <c:spPr>
              <a:solidFill>
                <a:srgbClr val="F79646"/>
              </a:solidFill>
            </c:spPr>
            <c:extLst>
              <c:ext xmlns:c16="http://schemas.microsoft.com/office/drawing/2014/chart" uri="{C3380CC4-5D6E-409C-BE32-E72D297353CC}">
                <c16:uniqueId val="{00000003-B861-418A-878E-951F4558ABE8}"/>
              </c:ext>
            </c:extLst>
          </c:dPt>
          <c:dLbls>
            <c:dLbl>
              <c:idx val="0"/>
              <c:layout>
                <c:manualLayout>
                  <c:x val="-0.27264813287573858"/>
                  <c:y val="-0.21333171824913419"/>
                </c:manualLayout>
              </c:layout>
              <c:tx>
                <c:rich>
                  <a:bodyPr rot="0" vert="horz"/>
                  <a:lstStyle/>
                  <a:p>
                    <a:pPr>
                      <a:lnSpc>
                        <a:spcPts val="1600"/>
                      </a:lnSpc>
                      <a:defRPr sz="1600"/>
                    </a:pPr>
                    <a:r>
                      <a:rPr lang="ja-JP" altLang="en-US" sz="1600"/>
                      <a:t>設備導入
</a:t>
                    </a:r>
                    <a:r>
                      <a:rPr lang="en-US" altLang="ja-JP" sz="1600"/>
                      <a:t>71</a:t>
                    </a:r>
                    <a:r>
                      <a:rPr lang="ja-JP" altLang="en-US" sz="1600"/>
                      <a:t>％</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61-418A-878E-951F4558ABE8}"/>
                </c:ext>
              </c:extLst>
            </c:dLbl>
            <c:dLbl>
              <c:idx val="1"/>
              <c:layout>
                <c:manualLayout>
                  <c:x val="0.26330393117112605"/>
                  <c:y val="0.23272733312371602"/>
                </c:manualLayout>
              </c:layout>
              <c:tx>
                <c:rich>
                  <a:bodyPr rot="0" vert="horz"/>
                  <a:lstStyle/>
                  <a:p>
                    <a:pPr>
                      <a:lnSpc>
                        <a:spcPts val="1600"/>
                      </a:lnSpc>
                      <a:defRPr sz="1600"/>
                    </a:pPr>
                    <a:r>
                      <a:rPr lang="ja-JP" altLang="en-US" sz="1600"/>
                      <a:t>運用改善</a:t>
                    </a:r>
                  </a:p>
                  <a:p>
                    <a:pPr>
                      <a:lnSpc>
                        <a:spcPts val="1600"/>
                      </a:lnSpc>
                      <a:defRPr sz="1600"/>
                    </a:pPr>
                    <a:r>
                      <a:rPr lang="en-US" altLang="ja-JP" sz="1600"/>
                      <a:t>29</a:t>
                    </a:r>
                    <a:r>
                      <a:rPr lang="ja-JP" altLang="en-US" sz="1600"/>
                      <a:t>％</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61-418A-878E-951F4558ABE8}"/>
                </c:ext>
              </c:extLst>
            </c:dLbl>
            <c:spPr>
              <a:solidFill>
                <a:sysClr val="window" lastClr="FFFFFF"/>
              </a:solidFill>
              <a:ln>
                <a:solidFill>
                  <a:sysClr val="windowText" lastClr="000000">
                    <a:lumMod val="25000"/>
                    <a:lumOff val="75000"/>
                  </a:sysClr>
                </a:solidFill>
              </a:ln>
              <a:effectLst/>
            </c:spPr>
            <c:txPr>
              <a:bodyPr rot="0" vert="horz"/>
              <a:lstStyle/>
              <a:p>
                <a:pPr>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'[H29診断結果DB（業務用）170516R.xls]グラフ'!$D$1:$D$2</c:f>
              <c:strCache>
                <c:ptCount val="2"/>
                <c:pt idx="0">
                  <c:v>設備導入</c:v>
                </c:pt>
                <c:pt idx="1">
                  <c:v>運用改善</c:v>
                </c:pt>
              </c:strCache>
            </c:strRef>
          </c:cat>
          <c:val>
            <c:numRef>
              <c:f>'[H29診断結果DB（業務用）170516R.xls]グラフ'!$E$1:$E$2</c:f>
              <c:numCache>
                <c:formatCode>General</c:formatCode>
                <c:ptCount val="2"/>
                <c:pt idx="0">
                  <c:v>1598</c:v>
                </c:pt>
                <c:pt idx="1">
                  <c:v>666</c:v>
                </c:pt>
              </c:numCache>
            </c:numRef>
          </c:val>
          <c:extLst>
            <c:ext xmlns:c16="http://schemas.microsoft.com/office/drawing/2014/chart" uri="{C3380CC4-5D6E-409C-BE32-E72D297353CC}">
              <c16:uniqueId val="{00000004-B861-418A-878E-951F4558ABE8}"/>
            </c:ext>
          </c:extLst>
        </c:ser>
        <c:dLbls>
          <c:showLegendKey val="0"/>
          <c:showVal val="0"/>
          <c:showCatName val="0"/>
          <c:showSerName val="0"/>
          <c:showPercent val="0"/>
          <c:showBubbleSize val="0"/>
          <c:showLeaderLines val="0"/>
        </c:dLbls>
        <c:firstSliceAng val="0"/>
      </c:pieChart>
      <c:doughnutChart>
        <c:varyColors val="1"/>
        <c:ser>
          <c:idx val="1"/>
          <c:order val="1"/>
          <c:tx>
            <c:strRef>
              <c:f>'[H29診断結果DB（業務用）170516R.xls]グラフ'!$A$1:$A$15</c:f>
              <c:strCache>
                <c:ptCount val="1"/>
                <c:pt idx="0">
                  <c:v>LED照明の導入 高効率空調機への更新 建物の断熱強化 空調機のスケジュール運転・断続運転制御システムの導入 窓断熱・日照調整フィルムの導入 インバータ等によるポンプの可変流量制御（VWV）の導入 高効率ボイラの導入 高効率マルチエアコンの導入 その他 冷暖房設定温度・湿度の緩和 空調が不要な部屋の空調停止 コイル・フィルター、熱交換器の清掃 空調・換気運転時間の短縮 不要照明・不要時間帯の消灯 その他</c:v>
                </c:pt>
              </c:strCache>
            </c:strRef>
          </c:tx>
          <c:spPr>
            <a:ln w="9525">
              <a:solidFill>
                <a:sysClr val="window" lastClr="FFFFFF"/>
              </a:solidFill>
            </a:ln>
          </c:spPr>
          <c:dPt>
            <c:idx val="0"/>
            <c:bubble3D val="0"/>
            <c:spPr>
              <a:solidFill>
                <a:schemeClr val="accent2"/>
              </a:solidFill>
              <a:ln w="9525">
                <a:solidFill>
                  <a:sysClr val="window" lastClr="FFFFFF"/>
                </a:solidFill>
              </a:ln>
            </c:spPr>
            <c:extLst>
              <c:ext xmlns:c16="http://schemas.microsoft.com/office/drawing/2014/chart" uri="{C3380CC4-5D6E-409C-BE32-E72D297353CC}">
                <c16:uniqueId val="{00000006-B861-418A-878E-951F4558ABE8}"/>
              </c:ext>
            </c:extLst>
          </c:dPt>
          <c:dPt>
            <c:idx val="1"/>
            <c:bubble3D val="0"/>
            <c:spPr>
              <a:solidFill>
                <a:schemeClr val="accent3">
                  <a:lumMod val="75000"/>
                </a:schemeClr>
              </a:solidFill>
              <a:ln w="9525">
                <a:solidFill>
                  <a:sysClr val="window" lastClr="FFFFFF"/>
                </a:solidFill>
              </a:ln>
            </c:spPr>
            <c:extLst>
              <c:ext xmlns:c16="http://schemas.microsoft.com/office/drawing/2014/chart" uri="{C3380CC4-5D6E-409C-BE32-E72D297353CC}">
                <c16:uniqueId val="{00000008-B861-418A-878E-951F4558ABE8}"/>
              </c:ext>
            </c:extLst>
          </c:dPt>
          <c:dPt>
            <c:idx val="2"/>
            <c:bubble3D val="0"/>
            <c:spPr>
              <a:solidFill>
                <a:schemeClr val="accent4">
                  <a:lumMod val="75000"/>
                </a:schemeClr>
              </a:solidFill>
              <a:ln w="9525">
                <a:solidFill>
                  <a:sysClr val="window" lastClr="FFFFFF"/>
                </a:solidFill>
              </a:ln>
            </c:spPr>
            <c:extLst>
              <c:ext xmlns:c16="http://schemas.microsoft.com/office/drawing/2014/chart" uri="{C3380CC4-5D6E-409C-BE32-E72D297353CC}">
                <c16:uniqueId val="{0000000A-B861-418A-878E-951F4558ABE8}"/>
              </c:ext>
            </c:extLst>
          </c:dPt>
          <c:dPt>
            <c:idx val="3"/>
            <c:bubble3D val="0"/>
            <c:spPr>
              <a:solidFill>
                <a:schemeClr val="accent5">
                  <a:lumMod val="75000"/>
                </a:schemeClr>
              </a:solidFill>
              <a:ln w="9525">
                <a:solidFill>
                  <a:sysClr val="window" lastClr="FFFFFF"/>
                </a:solidFill>
              </a:ln>
            </c:spPr>
            <c:extLst>
              <c:ext xmlns:c16="http://schemas.microsoft.com/office/drawing/2014/chart" uri="{C3380CC4-5D6E-409C-BE32-E72D297353CC}">
                <c16:uniqueId val="{0000000C-B861-418A-878E-951F4558ABE8}"/>
              </c:ext>
            </c:extLst>
          </c:dPt>
          <c:dPt>
            <c:idx val="4"/>
            <c:bubble3D val="0"/>
            <c:spPr>
              <a:solidFill>
                <a:schemeClr val="accent6">
                  <a:lumMod val="75000"/>
                </a:schemeClr>
              </a:solidFill>
              <a:ln w="9525">
                <a:solidFill>
                  <a:sysClr val="window" lastClr="FFFFFF"/>
                </a:solidFill>
              </a:ln>
            </c:spPr>
            <c:extLst>
              <c:ext xmlns:c16="http://schemas.microsoft.com/office/drawing/2014/chart" uri="{C3380CC4-5D6E-409C-BE32-E72D297353CC}">
                <c16:uniqueId val="{0000000E-B861-418A-878E-951F4558ABE8}"/>
              </c:ext>
            </c:extLst>
          </c:dPt>
          <c:dPt>
            <c:idx val="5"/>
            <c:bubble3D val="0"/>
            <c:spPr>
              <a:solidFill>
                <a:schemeClr val="accent1">
                  <a:lumMod val="75000"/>
                </a:schemeClr>
              </a:solidFill>
              <a:ln w="9525">
                <a:solidFill>
                  <a:sysClr val="window" lastClr="FFFFFF"/>
                </a:solidFill>
              </a:ln>
            </c:spPr>
            <c:extLst>
              <c:ext xmlns:c16="http://schemas.microsoft.com/office/drawing/2014/chart" uri="{C3380CC4-5D6E-409C-BE32-E72D297353CC}">
                <c16:uniqueId val="{00000010-B861-418A-878E-951F4558ABE8}"/>
              </c:ext>
            </c:extLst>
          </c:dPt>
          <c:dPt>
            <c:idx val="6"/>
            <c:bubble3D val="0"/>
            <c:spPr>
              <a:solidFill>
                <a:schemeClr val="accent2">
                  <a:lumMod val="75000"/>
                </a:schemeClr>
              </a:solidFill>
              <a:ln w="9525">
                <a:solidFill>
                  <a:sysClr val="window" lastClr="FFFFFF"/>
                </a:solidFill>
              </a:ln>
              <a:effectLst/>
            </c:spPr>
            <c:extLst>
              <c:ext xmlns:c16="http://schemas.microsoft.com/office/drawing/2014/chart" uri="{C3380CC4-5D6E-409C-BE32-E72D297353CC}">
                <c16:uniqueId val="{00000012-B861-418A-878E-951F4558ABE8}"/>
              </c:ext>
            </c:extLst>
          </c:dPt>
          <c:dPt>
            <c:idx val="7"/>
            <c:bubble3D val="0"/>
            <c:spPr>
              <a:solidFill>
                <a:schemeClr val="accent3">
                  <a:lumMod val="75000"/>
                </a:schemeClr>
              </a:solidFill>
              <a:ln w="9525">
                <a:solidFill>
                  <a:sysClr val="window" lastClr="FFFFFF"/>
                </a:solidFill>
              </a:ln>
              <a:effectLst/>
            </c:spPr>
            <c:extLst>
              <c:ext xmlns:c16="http://schemas.microsoft.com/office/drawing/2014/chart" uri="{C3380CC4-5D6E-409C-BE32-E72D297353CC}">
                <c16:uniqueId val="{00000014-B861-418A-878E-951F4558ABE8}"/>
              </c:ext>
            </c:extLst>
          </c:dPt>
          <c:dPt>
            <c:idx val="8"/>
            <c:bubble3D val="0"/>
            <c:spPr>
              <a:solidFill>
                <a:schemeClr val="accent4">
                  <a:lumMod val="75000"/>
                </a:schemeClr>
              </a:solidFill>
              <a:ln w="9525">
                <a:solidFill>
                  <a:sysClr val="window" lastClr="FFFFFF"/>
                </a:solidFill>
              </a:ln>
              <a:effectLst/>
            </c:spPr>
            <c:extLst>
              <c:ext xmlns:c16="http://schemas.microsoft.com/office/drawing/2014/chart" uri="{C3380CC4-5D6E-409C-BE32-E72D297353CC}">
                <c16:uniqueId val="{00000016-B861-418A-878E-951F4558ABE8}"/>
              </c:ext>
            </c:extLst>
          </c:dPt>
          <c:dPt>
            <c:idx val="9"/>
            <c:bubble3D val="0"/>
            <c:spPr>
              <a:solidFill>
                <a:srgbClr val="F79646"/>
              </a:solidFill>
              <a:ln w="9525">
                <a:solidFill>
                  <a:sysClr val="window" lastClr="FFFFFF"/>
                </a:solidFill>
              </a:ln>
              <a:effectLst/>
            </c:spPr>
            <c:extLst>
              <c:ext xmlns:c16="http://schemas.microsoft.com/office/drawing/2014/chart" uri="{C3380CC4-5D6E-409C-BE32-E72D297353CC}">
                <c16:uniqueId val="{00000018-B861-418A-878E-951F4558ABE8}"/>
              </c:ext>
            </c:extLst>
          </c:dPt>
          <c:dPt>
            <c:idx val="10"/>
            <c:bubble3D val="0"/>
            <c:spPr>
              <a:solidFill>
                <a:schemeClr val="accent1">
                  <a:lumMod val="60000"/>
                  <a:lumOff val="40000"/>
                </a:schemeClr>
              </a:solidFill>
              <a:ln w="9525">
                <a:solidFill>
                  <a:sysClr val="window" lastClr="FFFFFF"/>
                </a:solidFill>
              </a:ln>
              <a:effectLst/>
            </c:spPr>
            <c:extLst>
              <c:ext xmlns:c16="http://schemas.microsoft.com/office/drawing/2014/chart" uri="{C3380CC4-5D6E-409C-BE32-E72D297353CC}">
                <c16:uniqueId val="{0000001A-B861-418A-878E-951F4558ABE8}"/>
              </c:ext>
            </c:extLst>
          </c:dPt>
          <c:dPt>
            <c:idx val="11"/>
            <c:bubble3D val="0"/>
            <c:spPr>
              <a:solidFill>
                <a:schemeClr val="accent2">
                  <a:lumMod val="60000"/>
                  <a:lumOff val="40000"/>
                </a:schemeClr>
              </a:solidFill>
              <a:ln w="9525">
                <a:solidFill>
                  <a:sysClr val="window" lastClr="FFFFFF"/>
                </a:solidFill>
              </a:ln>
              <a:effectLst/>
            </c:spPr>
            <c:extLst>
              <c:ext xmlns:c16="http://schemas.microsoft.com/office/drawing/2014/chart" uri="{C3380CC4-5D6E-409C-BE32-E72D297353CC}">
                <c16:uniqueId val="{0000001C-B861-418A-878E-951F4558ABE8}"/>
              </c:ext>
            </c:extLst>
          </c:dPt>
          <c:dPt>
            <c:idx val="12"/>
            <c:bubble3D val="0"/>
            <c:spPr>
              <a:solidFill>
                <a:schemeClr val="accent3">
                  <a:lumMod val="60000"/>
                  <a:lumOff val="40000"/>
                </a:schemeClr>
              </a:solidFill>
              <a:ln w="9525">
                <a:solidFill>
                  <a:sysClr val="window" lastClr="FFFFFF"/>
                </a:solidFill>
              </a:ln>
              <a:effectLst/>
            </c:spPr>
            <c:extLst>
              <c:ext xmlns:c16="http://schemas.microsoft.com/office/drawing/2014/chart" uri="{C3380CC4-5D6E-409C-BE32-E72D297353CC}">
                <c16:uniqueId val="{0000001E-B861-418A-878E-951F4558ABE8}"/>
              </c:ext>
            </c:extLst>
          </c:dPt>
          <c:dPt>
            <c:idx val="13"/>
            <c:bubble3D val="0"/>
            <c:spPr>
              <a:solidFill>
                <a:schemeClr val="accent4">
                  <a:lumMod val="60000"/>
                  <a:lumOff val="40000"/>
                </a:schemeClr>
              </a:solidFill>
              <a:ln w="9525">
                <a:solidFill>
                  <a:sysClr val="window" lastClr="FFFFFF"/>
                </a:solidFill>
              </a:ln>
              <a:effectLst/>
            </c:spPr>
            <c:extLst>
              <c:ext xmlns:c16="http://schemas.microsoft.com/office/drawing/2014/chart" uri="{C3380CC4-5D6E-409C-BE32-E72D297353CC}">
                <c16:uniqueId val="{00000020-B861-418A-878E-951F4558ABE8}"/>
              </c:ext>
            </c:extLst>
          </c:dPt>
          <c:dPt>
            <c:idx val="14"/>
            <c:bubble3D val="0"/>
            <c:spPr>
              <a:solidFill>
                <a:schemeClr val="accent6">
                  <a:lumMod val="60000"/>
                  <a:lumOff val="40000"/>
                </a:schemeClr>
              </a:solidFill>
              <a:ln w="9525">
                <a:solidFill>
                  <a:sysClr val="window" lastClr="FFFFFF"/>
                </a:solidFill>
              </a:ln>
              <a:effectLst/>
            </c:spPr>
            <c:extLst>
              <c:ext xmlns:c16="http://schemas.microsoft.com/office/drawing/2014/chart" uri="{C3380CC4-5D6E-409C-BE32-E72D297353CC}">
                <c16:uniqueId val="{00000022-B861-418A-878E-951F4558ABE8}"/>
              </c:ext>
            </c:extLst>
          </c:dPt>
          <c:cat>
            <c:strRef>
              <c:f>'[H29診断結果DB（業務用）170516R.xls]グラフ'!$A$1:$A$15</c:f>
              <c:strCache>
                <c:ptCount val="15"/>
                <c:pt idx="0">
                  <c:v>LED照明の導入</c:v>
                </c:pt>
                <c:pt idx="1">
                  <c:v>高効率空調機への更新</c:v>
                </c:pt>
                <c:pt idx="2">
                  <c:v>建物の断熱強化</c:v>
                </c:pt>
                <c:pt idx="3">
                  <c:v>空調機のスケジュール運転・断続運転制御システムの導入</c:v>
                </c:pt>
                <c:pt idx="4">
                  <c:v>窓断熱・日照調整フィルムの導入</c:v>
                </c:pt>
                <c:pt idx="5">
                  <c:v>インバータ等によるポンプの可変流量制御（VWV）の導入</c:v>
                </c:pt>
                <c:pt idx="6">
                  <c:v>高効率ボイラの導入</c:v>
                </c:pt>
                <c:pt idx="7">
                  <c:v>高効率マルチエアコンの導入</c:v>
                </c:pt>
                <c:pt idx="8">
                  <c:v>その他</c:v>
                </c:pt>
                <c:pt idx="9">
                  <c:v>冷暖房設定温度・湿度の緩和</c:v>
                </c:pt>
                <c:pt idx="10">
                  <c:v>空調が不要な部屋の空調停止</c:v>
                </c:pt>
                <c:pt idx="11">
                  <c:v>コイル・フィルター、熱交換器の清掃</c:v>
                </c:pt>
                <c:pt idx="12">
                  <c:v>空調・換気運転時間の短縮</c:v>
                </c:pt>
                <c:pt idx="13">
                  <c:v>不要照明・不要時間帯の消灯</c:v>
                </c:pt>
                <c:pt idx="14">
                  <c:v>その他</c:v>
                </c:pt>
              </c:strCache>
            </c:strRef>
          </c:cat>
          <c:val>
            <c:numRef>
              <c:f>'[H29診断結果DB（業務用）170516R.xls]グラフ'!$B$1:$B$15</c:f>
              <c:numCache>
                <c:formatCode>General</c:formatCode>
                <c:ptCount val="15"/>
                <c:pt idx="0">
                  <c:v>364</c:v>
                </c:pt>
                <c:pt idx="1">
                  <c:v>288</c:v>
                </c:pt>
                <c:pt idx="2">
                  <c:v>119</c:v>
                </c:pt>
                <c:pt idx="3">
                  <c:v>114</c:v>
                </c:pt>
                <c:pt idx="4">
                  <c:v>70</c:v>
                </c:pt>
                <c:pt idx="5">
                  <c:v>44</c:v>
                </c:pt>
                <c:pt idx="6">
                  <c:v>37</c:v>
                </c:pt>
                <c:pt idx="7">
                  <c:v>37</c:v>
                </c:pt>
                <c:pt idx="8">
                  <c:v>525</c:v>
                </c:pt>
                <c:pt idx="9">
                  <c:v>167</c:v>
                </c:pt>
                <c:pt idx="10">
                  <c:v>132</c:v>
                </c:pt>
                <c:pt idx="11">
                  <c:v>113</c:v>
                </c:pt>
                <c:pt idx="12">
                  <c:v>32</c:v>
                </c:pt>
                <c:pt idx="13">
                  <c:v>27</c:v>
                </c:pt>
                <c:pt idx="14">
                  <c:v>195</c:v>
                </c:pt>
              </c:numCache>
            </c:numRef>
          </c:val>
          <c:extLst>
            <c:ext xmlns:c16="http://schemas.microsoft.com/office/drawing/2014/chart" uri="{C3380CC4-5D6E-409C-BE32-E72D297353CC}">
              <c16:uniqueId val="{00000023-B861-418A-878E-951F4558ABE8}"/>
            </c:ext>
          </c:extLst>
        </c:ser>
        <c:dLbls>
          <c:showLegendKey val="0"/>
          <c:showVal val="0"/>
          <c:showCatName val="0"/>
          <c:showSerName val="0"/>
          <c:showPercent val="0"/>
          <c:showBubbleSize val="0"/>
          <c:showLeaderLines val="0"/>
        </c:dLbls>
        <c:firstSliceAng val="0"/>
        <c:holeSize val="50"/>
      </c:doughnutChart>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93083776512958"/>
          <c:y val="9.9390619650804521E-2"/>
          <c:w val="0.51612570900547539"/>
          <c:h val="0.81702903737823285"/>
        </c:manualLayout>
      </c:layout>
      <c:pieChart>
        <c:varyColors val="1"/>
        <c:ser>
          <c:idx val="0"/>
          <c:order val="0"/>
          <c:spPr>
            <a:ln w="12700"/>
          </c:spPr>
          <c:dPt>
            <c:idx val="0"/>
            <c:bubble3D val="0"/>
            <c:spPr>
              <a:solidFill>
                <a:schemeClr val="accent1">
                  <a:lumMod val="60000"/>
                  <a:lumOff val="40000"/>
                </a:schemeClr>
              </a:solidFill>
              <a:ln w="12700">
                <a:solidFill>
                  <a:schemeClr val="lt1"/>
                </a:solidFill>
              </a:ln>
              <a:effectLst/>
            </c:spPr>
            <c:extLst>
              <c:ext xmlns:c16="http://schemas.microsoft.com/office/drawing/2014/chart" uri="{C3380CC4-5D6E-409C-BE32-E72D297353CC}">
                <c16:uniqueId val="{00000001-3F0E-421A-8DEA-CBE880D90402}"/>
              </c:ext>
            </c:extLst>
          </c:dPt>
          <c:dPt>
            <c:idx val="1"/>
            <c:bubble3D val="0"/>
            <c:spPr>
              <a:solidFill>
                <a:srgbClr val="F79646"/>
              </a:solidFill>
              <a:ln w="12700">
                <a:solidFill>
                  <a:schemeClr val="lt1"/>
                </a:solidFill>
              </a:ln>
              <a:effectLst/>
            </c:spPr>
            <c:extLst>
              <c:ext xmlns:c16="http://schemas.microsoft.com/office/drawing/2014/chart" uri="{C3380CC4-5D6E-409C-BE32-E72D297353CC}">
                <c16:uniqueId val="{00000003-3F0E-421A-8DEA-CBE880D90402}"/>
              </c:ext>
            </c:extLst>
          </c:dPt>
          <c:dLbls>
            <c:dLbl>
              <c:idx val="0"/>
              <c:layout>
                <c:manualLayout>
                  <c:x val="-0.23435773809523811"/>
                  <c:y val="-0.25921993127147769"/>
                </c:manualLayout>
              </c:layout>
              <c:spPr>
                <a:noFill/>
                <a:ln w="25400">
                  <a:noFill/>
                </a:ln>
              </c:spPr>
              <c:txPr>
                <a:bodyPr rot="0" vert="horz"/>
                <a:lstStyle/>
                <a:p>
                  <a:pPr>
                    <a:lnSpc>
                      <a:spcPts val="1600"/>
                    </a:lnSpc>
                    <a:defRPr sz="1400"/>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0E-421A-8DEA-CBE880D90402}"/>
                </c:ext>
              </c:extLst>
            </c:dLbl>
            <c:dLbl>
              <c:idx val="1"/>
              <c:layout>
                <c:manualLayout>
                  <c:x val="0.21019861111111116"/>
                  <c:y val="0.28598052691867126"/>
                </c:manualLayout>
              </c:layout>
              <c:spPr>
                <a:noFill/>
                <a:ln w="25400">
                  <a:noFill/>
                </a:ln>
              </c:spPr>
              <c:txPr>
                <a:bodyPr rot="0" vert="horz"/>
                <a:lstStyle/>
                <a:p>
                  <a:pPr>
                    <a:lnSpc>
                      <a:spcPts val="1600"/>
                    </a:lnSpc>
                    <a:defRPr sz="1400"/>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F0E-421A-8DEA-CBE880D90402}"/>
                </c:ext>
              </c:extLst>
            </c:dLbl>
            <c:spPr>
              <a:noFill/>
              <a:ln w="25400">
                <a:noFill/>
              </a:ln>
            </c:spPr>
            <c:txPr>
              <a:bodyPr rot="0" vert="horz"/>
              <a:lstStyle/>
              <a:p>
                <a:pPr>
                  <a:defRPr/>
                </a:pPr>
                <a:endParaRPr lang="ja-JP"/>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'[H29診断結果DB（産業用）170518.xls]グラフ'!$C$1:$C$2</c:f>
              <c:strCache>
                <c:ptCount val="2"/>
                <c:pt idx="0">
                  <c:v>設備導入</c:v>
                </c:pt>
                <c:pt idx="1">
                  <c:v>運用改善</c:v>
                </c:pt>
              </c:strCache>
            </c:strRef>
          </c:cat>
          <c:val>
            <c:numRef>
              <c:f>'[H29診断結果DB（産業用）170518.xls]グラフ'!$D$1:$D$2</c:f>
              <c:numCache>
                <c:formatCode>General</c:formatCode>
                <c:ptCount val="2"/>
                <c:pt idx="0">
                  <c:v>1427</c:v>
                </c:pt>
                <c:pt idx="1">
                  <c:v>419</c:v>
                </c:pt>
              </c:numCache>
            </c:numRef>
          </c:val>
          <c:extLst>
            <c:ext xmlns:c16="http://schemas.microsoft.com/office/drawing/2014/chart" uri="{C3380CC4-5D6E-409C-BE32-E72D297353CC}">
              <c16:uniqueId val="{00000004-3F0E-421A-8DEA-CBE880D90402}"/>
            </c:ext>
          </c:extLst>
        </c:ser>
        <c:dLbls>
          <c:showLegendKey val="0"/>
          <c:showVal val="0"/>
          <c:showCatName val="0"/>
          <c:showSerName val="0"/>
          <c:showPercent val="0"/>
          <c:showBubbleSize val="0"/>
          <c:showLeaderLines val="0"/>
        </c:dLbls>
        <c:firstSliceAng val="0"/>
      </c:pieChart>
      <c:doughnutChart>
        <c:varyColors val="1"/>
        <c:ser>
          <c:idx val="1"/>
          <c:order val="1"/>
          <c:tx>
            <c:strRef>
              <c:f>'[H29診断結果DB（産業用）170518.xls]グラフ'!$A$1:$A$15</c:f>
              <c:strCache>
                <c:ptCount val="1"/>
                <c:pt idx="0">
                  <c:v>LED照明の導入 熱輸送配管の断熱化 インバーター導入による流体機器（ファン、ポンプなど）の回転数制御 蒸気管のスチームトラップ管理とドレン回収装置の導入 高効率熱源機の導入（20～22以外の対策） 重油焚きから天然ガス（都市ガス）焚きへの燃料転換 排熱回収装置の導入等によるボイラの高効率化 超高効率変圧器の導入 その他 コンプレッサ等の吐出圧管理 ポンプ・ファン・ブロア・コンプレッサの空気洩れの対策 ポンプ・ファン・ブロア・コンプレッサの不要時停止 空調機温湿度制御の変更 コンプレッサ吸気温度の低温化 </c:v>
                </c:pt>
              </c:strCache>
            </c:strRef>
          </c:tx>
          <c:spPr>
            <a:ln w="9525">
              <a:solidFill>
                <a:sysClr val="window" lastClr="FFFFFF"/>
              </a:solidFill>
            </a:ln>
          </c:spPr>
          <c:dPt>
            <c:idx val="0"/>
            <c:bubble3D val="0"/>
            <c:spPr>
              <a:solidFill>
                <a:schemeClr val="accent2">
                  <a:lumMod val="75000"/>
                </a:schemeClr>
              </a:solidFill>
              <a:ln w="9525">
                <a:solidFill>
                  <a:sysClr val="window" lastClr="FFFFFF"/>
                </a:solidFill>
              </a:ln>
              <a:effectLst/>
            </c:spPr>
            <c:extLst>
              <c:ext xmlns:c16="http://schemas.microsoft.com/office/drawing/2014/chart" uri="{C3380CC4-5D6E-409C-BE32-E72D297353CC}">
                <c16:uniqueId val="{00000006-3F0E-421A-8DEA-CBE880D90402}"/>
              </c:ext>
            </c:extLst>
          </c:dPt>
          <c:dPt>
            <c:idx val="1"/>
            <c:bubble3D val="0"/>
            <c:spPr>
              <a:solidFill>
                <a:schemeClr val="accent3">
                  <a:lumMod val="75000"/>
                </a:schemeClr>
              </a:solidFill>
              <a:ln w="9525">
                <a:solidFill>
                  <a:sysClr val="window" lastClr="FFFFFF"/>
                </a:solidFill>
              </a:ln>
              <a:effectLst/>
            </c:spPr>
            <c:extLst>
              <c:ext xmlns:c16="http://schemas.microsoft.com/office/drawing/2014/chart" uri="{C3380CC4-5D6E-409C-BE32-E72D297353CC}">
                <c16:uniqueId val="{00000008-3F0E-421A-8DEA-CBE880D90402}"/>
              </c:ext>
            </c:extLst>
          </c:dPt>
          <c:dPt>
            <c:idx val="2"/>
            <c:bubble3D val="0"/>
            <c:spPr>
              <a:solidFill>
                <a:schemeClr val="accent4">
                  <a:lumMod val="75000"/>
                </a:schemeClr>
              </a:solidFill>
              <a:ln w="9525">
                <a:solidFill>
                  <a:sysClr val="window" lastClr="FFFFFF"/>
                </a:solidFill>
              </a:ln>
              <a:effectLst/>
            </c:spPr>
            <c:extLst>
              <c:ext xmlns:c16="http://schemas.microsoft.com/office/drawing/2014/chart" uri="{C3380CC4-5D6E-409C-BE32-E72D297353CC}">
                <c16:uniqueId val="{0000000A-3F0E-421A-8DEA-CBE880D90402}"/>
              </c:ext>
            </c:extLst>
          </c:dPt>
          <c:dPt>
            <c:idx val="3"/>
            <c:bubble3D val="0"/>
            <c:spPr>
              <a:solidFill>
                <a:schemeClr val="accent5">
                  <a:lumMod val="75000"/>
                </a:schemeClr>
              </a:solidFill>
              <a:ln w="9525">
                <a:solidFill>
                  <a:sysClr val="window" lastClr="FFFFFF"/>
                </a:solidFill>
              </a:ln>
              <a:effectLst/>
            </c:spPr>
            <c:extLst>
              <c:ext xmlns:c16="http://schemas.microsoft.com/office/drawing/2014/chart" uri="{C3380CC4-5D6E-409C-BE32-E72D297353CC}">
                <c16:uniqueId val="{0000000C-3F0E-421A-8DEA-CBE880D90402}"/>
              </c:ext>
            </c:extLst>
          </c:dPt>
          <c:dPt>
            <c:idx val="4"/>
            <c:bubble3D val="0"/>
            <c:spPr>
              <a:solidFill>
                <a:schemeClr val="accent6">
                  <a:lumMod val="75000"/>
                </a:schemeClr>
              </a:solidFill>
              <a:ln w="9525">
                <a:solidFill>
                  <a:sysClr val="window" lastClr="FFFFFF"/>
                </a:solidFill>
              </a:ln>
              <a:effectLst/>
            </c:spPr>
            <c:extLst>
              <c:ext xmlns:c16="http://schemas.microsoft.com/office/drawing/2014/chart" uri="{C3380CC4-5D6E-409C-BE32-E72D297353CC}">
                <c16:uniqueId val="{0000000E-3F0E-421A-8DEA-CBE880D90402}"/>
              </c:ext>
            </c:extLst>
          </c:dPt>
          <c:dPt>
            <c:idx val="5"/>
            <c:bubble3D val="0"/>
            <c:spPr>
              <a:solidFill>
                <a:schemeClr val="accent1">
                  <a:lumMod val="75000"/>
                </a:schemeClr>
              </a:solidFill>
              <a:ln w="9525">
                <a:solidFill>
                  <a:sysClr val="window" lastClr="FFFFFF"/>
                </a:solidFill>
              </a:ln>
              <a:effectLst/>
            </c:spPr>
            <c:extLst>
              <c:ext xmlns:c16="http://schemas.microsoft.com/office/drawing/2014/chart" uri="{C3380CC4-5D6E-409C-BE32-E72D297353CC}">
                <c16:uniqueId val="{00000010-3F0E-421A-8DEA-CBE880D90402}"/>
              </c:ext>
            </c:extLst>
          </c:dPt>
          <c:dPt>
            <c:idx val="6"/>
            <c:bubble3D val="0"/>
            <c:spPr>
              <a:solidFill>
                <a:schemeClr val="accent2">
                  <a:lumMod val="75000"/>
                </a:schemeClr>
              </a:solidFill>
              <a:ln w="9525">
                <a:solidFill>
                  <a:sysClr val="window" lastClr="FFFFFF"/>
                </a:solidFill>
              </a:ln>
              <a:effectLst/>
            </c:spPr>
            <c:extLst>
              <c:ext xmlns:c16="http://schemas.microsoft.com/office/drawing/2014/chart" uri="{C3380CC4-5D6E-409C-BE32-E72D297353CC}">
                <c16:uniqueId val="{00000012-3F0E-421A-8DEA-CBE880D90402}"/>
              </c:ext>
            </c:extLst>
          </c:dPt>
          <c:dPt>
            <c:idx val="7"/>
            <c:bubble3D val="0"/>
            <c:spPr>
              <a:solidFill>
                <a:schemeClr val="accent3">
                  <a:lumMod val="75000"/>
                </a:schemeClr>
              </a:solidFill>
              <a:ln w="9525">
                <a:solidFill>
                  <a:sysClr val="window" lastClr="FFFFFF"/>
                </a:solidFill>
              </a:ln>
              <a:effectLst/>
            </c:spPr>
            <c:extLst>
              <c:ext xmlns:c16="http://schemas.microsoft.com/office/drawing/2014/chart" uri="{C3380CC4-5D6E-409C-BE32-E72D297353CC}">
                <c16:uniqueId val="{00000014-3F0E-421A-8DEA-CBE880D90402}"/>
              </c:ext>
            </c:extLst>
          </c:dPt>
          <c:dPt>
            <c:idx val="8"/>
            <c:bubble3D val="0"/>
            <c:spPr>
              <a:solidFill>
                <a:schemeClr val="accent4">
                  <a:lumMod val="75000"/>
                </a:schemeClr>
              </a:solidFill>
              <a:ln w="9525">
                <a:solidFill>
                  <a:sysClr val="window" lastClr="FFFFFF"/>
                </a:solidFill>
              </a:ln>
              <a:effectLst/>
            </c:spPr>
            <c:extLst>
              <c:ext xmlns:c16="http://schemas.microsoft.com/office/drawing/2014/chart" uri="{C3380CC4-5D6E-409C-BE32-E72D297353CC}">
                <c16:uniqueId val="{00000016-3F0E-421A-8DEA-CBE880D90402}"/>
              </c:ext>
            </c:extLst>
          </c:dPt>
          <c:dPt>
            <c:idx val="9"/>
            <c:bubble3D val="0"/>
            <c:spPr>
              <a:solidFill>
                <a:srgbClr val="F79646"/>
              </a:solidFill>
              <a:ln w="9525">
                <a:solidFill>
                  <a:sysClr val="window" lastClr="FFFFFF"/>
                </a:solidFill>
              </a:ln>
              <a:effectLst/>
            </c:spPr>
            <c:extLst>
              <c:ext xmlns:c16="http://schemas.microsoft.com/office/drawing/2014/chart" uri="{C3380CC4-5D6E-409C-BE32-E72D297353CC}">
                <c16:uniqueId val="{00000018-3F0E-421A-8DEA-CBE880D90402}"/>
              </c:ext>
            </c:extLst>
          </c:dPt>
          <c:dPt>
            <c:idx val="10"/>
            <c:bubble3D val="0"/>
            <c:spPr>
              <a:solidFill>
                <a:schemeClr val="tx2">
                  <a:lumMod val="60000"/>
                  <a:lumOff val="40000"/>
                </a:schemeClr>
              </a:solidFill>
              <a:ln w="9525">
                <a:solidFill>
                  <a:sysClr val="window" lastClr="FFFFFF"/>
                </a:solidFill>
              </a:ln>
              <a:effectLst/>
            </c:spPr>
            <c:extLst>
              <c:ext xmlns:c16="http://schemas.microsoft.com/office/drawing/2014/chart" uri="{C3380CC4-5D6E-409C-BE32-E72D297353CC}">
                <c16:uniqueId val="{0000001A-3F0E-421A-8DEA-CBE880D90402}"/>
              </c:ext>
            </c:extLst>
          </c:dPt>
          <c:dPt>
            <c:idx val="11"/>
            <c:bubble3D val="0"/>
            <c:spPr>
              <a:solidFill>
                <a:schemeClr val="accent2">
                  <a:lumMod val="60000"/>
                  <a:lumOff val="40000"/>
                </a:schemeClr>
              </a:solidFill>
              <a:ln w="9525">
                <a:solidFill>
                  <a:sysClr val="window" lastClr="FFFFFF"/>
                </a:solidFill>
              </a:ln>
              <a:effectLst/>
            </c:spPr>
            <c:extLst>
              <c:ext xmlns:c16="http://schemas.microsoft.com/office/drawing/2014/chart" uri="{C3380CC4-5D6E-409C-BE32-E72D297353CC}">
                <c16:uniqueId val="{0000001C-3F0E-421A-8DEA-CBE880D90402}"/>
              </c:ext>
            </c:extLst>
          </c:dPt>
          <c:dPt>
            <c:idx val="12"/>
            <c:bubble3D val="0"/>
            <c:spPr>
              <a:solidFill>
                <a:schemeClr val="accent3">
                  <a:lumMod val="60000"/>
                  <a:lumOff val="40000"/>
                </a:schemeClr>
              </a:solidFill>
              <a:ln w="9525">
                <a:solidFill>
                  <a:sysClr val="window" lastClr="FFFFFF"/>
                </a:solidFill>
              </a:ln>
              <a:effectLst/>
            </c:spPr>
            <c:extLst>
              <c:ext xmlns:c16="http://schemas.microsoft.com/office/drawing/2014/chart" uri="{C3380CC4-5D6E-409C-BE32-E72D297353CC}">
                <c16:uniqueId val="{0000001E-3F0E-421A-8DEA-CBE880D90402}"/>
              </c:ext>
            </c:extLst>
          </c:dPt>
          <c:dPt>
            <c:idx val="13"/>
            <c:bubble3D val="0"/>
            <c:spPr>
              <a:solidFill>
                <a:schemeClr val="accent4">
                  <a:lumMod val="60000"/>
                  <a:lumOff val="40000"/>
                </a:schemeClr>
              </a:solidFill>
              <a:ln w="9525">
                <a:solidFill>
                  <a:sysClr val="window" lastClr="FFFFFF"/>
                </a:solidFill>
              </a:ln>
              <a:effectLst/>
            </c:spPr>
            <c:extLst>
              <c:ext xmlns:c16="http://schemas.microsoft.com/office/drawing/2014/chart" uri="{C3380CC4-5D6E-409C-BE32-E72D297353CC}">
                <c16:uniqueId val="{00000020-3F0E-421A-8DEA-CBE880D90402}"/>
              </c:ext>
            </c:extLst>
          </c:dPt>
          <c:dPt>
            <c:idx val="14"/>
            <c:bubble3D val="0"/>
            <c:spPr>
              <a:solidFill>
                <a:schemeClr val="accent6">
                  <a:lumMod val="60000"/>
                  <a:lumOff val="40000"/>
                </a:schemeClr>
              </a:solidFill>
              <a:ln w="9525">
                <a:solidFill>
                  <a:sysClr val="window" lastClr="FFFFFF"/>
                </a:solidFill>
              </a:ln>
              <a:effectLst/>
            </c:spPr>
            <c:extLst>
              <c:ext xmlns:c16="http://schemas.microsoft.com/office/drawing/2014/chart" uri="{C3380CC4-5D6E-409C-BE32-E72D297353CC}">
                <c16:uniqueId val="{00000022-3F0E-421A-8DEA-CBE880D90402}"/>
              </c:ext>
            </c:extLst>
          </c:dPt>
          <c:cat>
            <c:strRef>
              <c:f>'[H29診断結果DB（産業用）170518.xls]グラフ'!$A$1:$A$15</c:f>
              <c:strCache>
                <c:ptCount val="15"/>
                <c:pt idx="0">
                  <c:v>LED照明の導入</c:v>
                </c:pt>
                <c:pt idx="1">
                  <c:v>熱輸送配管の断熱化</c:v>
                </c:pt>
                <c:pt idx="2">
                  <c:v>インバーター導入による流体機器（ファン、ポンプなど）の回転数制御</c:v>
                </c:pt>
                <c:pt idx="3">
                  <c:v>蒸気管のスチームトラップ管理とドレン回収装置の導入</c:v>
                </c:pt>
                <c:pt idx="4">
                  <c:v>高効率熱源機の導入（20～22以外の対策）</c:v>
                </c:pt>
                <c:pt idx="5">
                  <c:v>重油焚きから天然ガス（都市ガス）焚きへの燃料転換</c:v>
                </c:pt>
                <c:pt idx="6">
                  <c:v>排熱回収装置の導入等によるボイラの高効率化</c:v>
                </c:pt>
                <c:pt idx="7">
                  <c:v>超高効率変圧器の導入</c:v>
                </c:pt>
                <c:pt idx="8">
                  <c:v>その他</c:v>
                </c:pt>
                <c:pt idx="9">
                  <c:v>コンプレッサ等の吐出圧管理</c:v>
                </c:pt>
                <c:pt idx="10">
                  <c:v>ポンプ・ファン・ブロア・コンプレッサの空気洩れの対策</c:v>
                </c:pt>
                <c:pt idx="11">
                  <c:v>ポンプ・ファン・ブロア・コンプレッサの不要時停止</c:v>
                </c:pt>
                <c:pt idx="12">
                  <c:v>空調機温湿度制御の変更</c:v>
                </c:pt>
                <c:pt idx="13">
                  <c:v>コンプレッサ吸気温度の低温化</c:v>
                </c:pt>
                <c:pt idx="14">
                  <c:v>その他</c:v>
                </c:pt>
              </c:strCache>
            </c:strRef>
          </c:cat>
          <c:val>
            <c:numRef>
              <c:f>'[H29診断結果DB（産業用）170518.xls]グラフ'!$B$1:$B$15</c:f>
              <c:numCache>
                <c:formatCode>General</c:formatCode>
                <c:ptCount val="15"/>
                <c:pt idx="0">
                  <c:v>166</c:v>
                </c:pt>
                <c:pt idx="1">
                  <c:v>142</c:v>
                </c:pt>
                <c:pt idx="2">
                  <c:v>140</c:v>
                </c:pt>
                <c:pt idx="3">
                  <c:v>126</c:v>
                </c:pt>
                <c:pt idx="4">
                  <c:v>73</c:v>
                </c:pt>
                <c:pt idx="5">
                  <c:v>68</c:v>
                </c:pt>
                <c:pt idx="6">
                  <c:v>62</c:v>
                </c:pt>
                <c:pt idx="7">
                  <c:v>39</c:v>
                </c:pt>
                <c:pt idx="8">
                  <c:v>611</c:v>
                </c:pt>
                <c:pt idx="9">
                  <c:v>98</c:v>
                </c:pt>
                <c:pt idx="10">
                  <c:v>70</c:v>
                </c:pt>
                <c:pt idx="11">
                  <c:v>45</c:v>
                </c:pt>
                <c:pt idx="12">
                  <c:v>19</c:v>
                </c:pt>
                <c:pt idx="13">
                  <c:v>17</c:v>
                </c:pt>
                <c:pt idx="14">
                  <c:v>170</c:v>
                </c:pt>
              </c:numCache>
            </c:numRef>
          </c:val>
          <c:extLst>
            <c:ext xmlns:c16="http://schemas.microsoft.com/office/drawing/2014/chart" uri="{C3380CC4-5D6E-409C-BE32-E72D297353CC}">
              <c16:uniqueId val="{00000023-3F0E-421A-8DEA-CBE880D90402}"/>
            </c:ext>
          </c:extLst>
        </c:ser>
        <c:dLbls>
          <c:showLegendKey val="0"/>
          <c:showVal val="0"/>
          <c:showCatName val="0"/>
          <c:showSerName val="0"/>
          <c:showPercent val="0"/>
          <c:showBubbleSize val="0"/>
          <c:showLeaderLines val="0"/>
        </c:dLbls>
        <c:firstSliceAng val="0"/>
        <c:holeSize val="50"/>
      </c:doughnutChart>
      <c:spPr>
        <a:noFill/>
        <a:ln w="25400">
          <a:noFill/>
        </a:ln>
      </c:spPr>
    </c:plotArea>
    <c:plotVisOnly val="1"/>
    <c:dispBlanksAs val="gap"/>
    <c:showDLblsOverMax val="0"/>
  </c:chart>
  <c:spPr>
    <a:noFill/>
    <a:ln w="9525" cap="flat" cmpd="sng" algn="ctr">
      <a:noFill/>
      <a:round/>
    </a:ln>
    <a:effectLst/>
  </c:spPr>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15575" y="0"/>
            <a:ext cx="2918621" cy="493237"/>
          </a:xfrm>
          <a:prstGeom prst="rect">
            <a:avLst/>
          </a:prstGeom>
        </p:spPr>
        <p:txBody>
          <a:bodyPr vert="horz" lIns="90629" tIns="45314" rIns="90629" bIns="45314" rtlCol="0"/>
          <a:lstStyle>
            <a:lvl1pPr algn="r" fontAlgn="auto">
              <a:spcBef>
                <a:spcPts val="0"/>
              </a:spcBef>
              <a:spcAft>
                <a:spcPts val="0"/>
              </a:spcAft>
              <a:defRPr sz="1200">
                <a:latin typeface="+mn-lt"/>
                <a:ea typeface="+mn-ea"/>
              </a:defRPr>
            </a:lvl1pPr>
          </a:lstStyle>
          <a:p>
            <a:pPr>
              <a:defRPr/>
            </a:pPr>
            <a:fld id="{B91A2391-8EFE-450D-93B3-8677832C64C1}"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629" tIns="45314" rIns="90629" bIns="45314" rtlCol="0" anchor="ctr"/>
          <a:lstStyle/>
          <a:p>
            <a:pPr lvl="0"/>
            <a:endParaRPr lang="ja-JP" altLang="en-US" noProof="0"/>
          </a:p>
        </p:txBody>
      </p:sp>
      <p:sp>
        <p:nvSpPr>
          <p:cNvPr id="5" name="ノート プレースホルダー 4"/>
          <p:cNvSpPr>
            <a:spLocks noGrp="1"/>
          </p:cNvSpPr>
          <p:nvPr>
            <p:ph type="body" sz="quarter" idx="3"/>
          </p:nvPr>
        </p:nvSpPr>
        <p:spPr>
          <a:xfrm>
            <a:off x="673891" y="4686540"/>
            <a:ext cx="5387982" cy="4439132"/>
          </a:xfrm>
          <a:prstGeom prst="rect">
            <a:avLst/>
          </a:prstGeom>
        </p:spPr>
        <p:txBody>
          <a:bodyPr vert="horz" lIns="90629" tIns="45314" rIns="90629" bIns="4531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4" y="9371503"/>
            <a:ext cx="2918621" cy="493236"/>
          </a:xfrm>
          <a:prstGeom prst="rect">
            <a:avLst/>
          </a:prstGeom>
        </p:spPr>
        <p:txBody>
          <a:bodyPr vert="horz" lIns="90629" tIns="45314" rIns="90629" bIns="4531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575" y="9371503"/>
            <a:ext cx="2918621" cy="493236"/>
          </a:xfrm>
          <a:prstGeom prst="rect">
            <a:avLst/>
          </a:prstGeom>
        </p:spPr>
        <p:txBody>
          <a:bodyPr vert="horz" lIns="90629" tIns="45314" rIns="90629" bIns="45314" rtlCol="0" anchor="b"/>
          <a:lstStyle>
            <a:lvl1pPr algn="r" fontAlgn="auto">
              <a:spcBef>
                <a:spcPts val="0"/>
              </a:spcBef>
              <a:spcAft>
                <a:spcPts val="0"/>
              </a:spcAft>
              <a:defRPr sz="1200">
                <a:latin typeface="+mn-lt"/>
                <a:ea typeface="+mn-ea"/>
              </a:defRPr>
            </a:lvl1pPr>
          </a:lstStyle>
          <a:p>
            <a:pPr>
              <a:defRPr/>
            </a:pPr>
            <a:fld id="{35FF716C-7C63-4423-90B8-168BB37A3B9D}" type="slidenum">
              <a:rPr lang="ja-JP" altLang="en-US"/>
              <a:pPr>
                <a:defRPr/>
              </a:pPr>
              <a:t>‹#›</a:t>
            </a:fld>
            <a:endParaRPr lang="ja-JP" altLang="en-US"/>
          </a:p>
        </p:txBody>
      </p:sp>
      <p:sp>
        <p:nvSpPr>
          <p:cNvPr id="8" name="ヘッダー プレースホルダー 7"/>
          <p:cNvSpPr>
            <a:spLocks noGrp="1"/>
          </p:cNvSpPr>
          <p:nvPr>
            <p:ph type="hdr" sz="quarter"/>
          </p:nvPr>
        </p:nvSpPr>
        <p:spPr>
          <a:xfrm>
            <a:off x="4" y="0"/>
            <a:ext cx="2918621" cy="493237"/>
          </a:xfrm>
          <a:prstGeom prst="rect">
            <a:avLst/>
          </a:prstGeom>
        </p:spPr>
        <p:txBody>
          <a:bodyPr vert="horz" lIns="90629" tIns="45314" rIns="90629" bIns="45314" rtlCol="0"/>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443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698500" y="741363"/>
            <a:ext cx="5340350"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486" indent="-28326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3056"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6278"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9501" indent="-2266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2723"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5945"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99168"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2390" indent="-22661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06445" eaLnBrk="1" fontAlgn="base" hangingPunct="1">
              <a:spcBef>
                <a:spcPct val="0"/>
              </a:spcBef>
              <a:spcAft>
                <a:spcPct val="0"/>
              </a:spcAft>
              <a:defRPr/>
            </a:pPr>
            <a:fld id="{763713DB-C849-48CA-B896-D964230A8206}" type="slidenum">
              <a:rPr lang="ja-JP" altLang="en-US">
                <a:solidFill>
                  <a:srgbClr val="000000"/>
                </a:solidFill>
                <a:latin typeface="Cambria" panose="02040503050406030204" pitchFamily="18" charset="0"/>
                <a:ea typeface="メイリオ" panose="020B0604030504040204" pitchFamily="50" charset="-128"/>
              </a:rPr>
              <a:pPr defTabSz="906445" eaLnBrk="1" fontAlgn="base" hangingPunct="1">
                <a:spcBef>
                  <a:spcPct val="0"/>
                </a:spcBef>
                <a:spcAft>
                  <a:spcPct val="0"/>
                </a:spcAft>
                <a:defRPr/>
              </a:pPr>
              <a:t>1</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169661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2</a:t>
            </a:fld>
            <a:endParaRPr lang="ja-JP" altLang="en-US"/>
          </a:p>
        </p:txBody>
      </p:sp>
    </p:spTree>
    <p:extLst>
      <p:ext uri="{BB962C8B-B14F-4D97-AF65-F5344CB8AC3E}">
        <p14:creationId xmlns:p14="http://schemas.microsoft.com/office/powerpoint/2010/main" val="155675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3</a:t>
            </a:fld>
            <a:endParaRPr lang="ja-JP" altLang="en-US"/>
          </a:p>
        </p:txBody>
      </p:sp>
    </p:spTree>
    <p:extLst>
      <p:ext uri="{BB962C8B-B14F-4D97-AF65-F5344CB8AC3E}">
        <p14:creationId xmlns:p14="http://schemas.microsoft.com/office/powerpoint/2010/main" val="155306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22</a:t>
            </a:r>
            <a:r>
              <a:rPr kumimoji="1" lang="ja-JP" altLang="en-US" dirty="0"/>
              <a:t>年度から実施されたポテンシャル診断は</a:t>
            </a:r>
            <a:r>
              <a:rPr kumimoji="1" lang="en-US" altLang="ja-JP" dirty="0"/>
              <a:t>1000</a:t>
            </a:r>
            <a:r>
              <a:rPr kumimoji="1" lang="ja-JP" altLang="en-US" dirty="0"/>
              <a:t>件を超える実績ができた</a:t>
            </a:r>
            <a:endParaRPr kumimoji="1" lang="en-US" altLang="ja-JP" dirty="0"/>
          </a:p>
          <a:p>
            <a:r>
              <a:rPr kumimoji="1" lang="ja-JP" altLang="en-US" dirty="0"/>
              <a:t>昨年はそのポテンシャル診断をさらによくするため</a:t>
            </a:r>
            <a:r>
              <a:rPr kumimoji="1" lang="en-US" altLang="ja-JP" dirty="0"/>
              <a:t>1</a:t>
            </a:r>
            <a:r>
              <a:rPr kumimoji="1" lang="ja-JP" altLang="en-US" dirty="0"/>
              <a:t>年かけて見直しした</a:t>
            </a:r>
            <a:endParaRPr kumimoji="1" lang="en-US" altLang="ja-JP" dirty="0"/>
          </a:p>
          <a:p>
            <a:r>
              <a:rPr kumimoji="1" lang="ja-JP" altLang="en-US" dirty="0"/>
              <a:t>ポイントは、</a:t>
            </a:r>
            <a:endParaRPr kumimoji="1" lang="en-US" altLang="ja-JP" dirty="0"/>
          </a:p>
          <a:p>
            <a:r>
              <a:rPr kumimoji="1" lang="ja-JP" altLang="en-US" dirty="0"/>
              <a:t>正確で信頼性が高く、実効性が上がるように</a:t>
            </a:r>
            <a:endParaRPr kumimoji="1" lang="en-US" altLang="ja-JP" dirty="0"/>
          </a:p>
          <a:p>
            <a:r>
              <a:rPr kumimoji="1" lang="ja-JP" altLang="en-US" dirty="0"/>
              <a:t>また地域や診断機関の規模のかかわらず、一定の診断の品質が確保でるように、</a:t>
            </a:r>
            <a:endParaRPr kumimoji="1" lang="en-US" altLang="ja-JP" dirty="0"/>
          </a:p>
          <a:p>
            <a:pPr eaLnBrk="1" hangingPunct="1">
              <a:spcBef>
                <a:spcPct val="0"/>
              </a:spcBef>
            </a:pP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4</a:t>
            </a:fld>
            <a:endParaRPr lang="ja-JP" altLang="en-US"/>
          </a:p>
        </p:txBody>
      </p:sp>
    </p:spTree>
    <p:extLst>
      <p:ext uri="{BB962C8B-B14F-4D97-AF65-F5344CB8AC3E}">
        <p14:creationId xmlns:p14="http://schemas.microsoft.com/office/powerpoint/2010/main" val="343167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4" y="2130464"/>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34192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CE29970-1AE8-4BA5-8072-83A09D011B3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51749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EB691D5-558E-4AFD-8A75-A6F460C00304}"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43428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53" y="273054"/>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78" y="27316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53" y="1435112"/>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E05455-8163-487D-B07F-ECE42F82414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408072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13" y="4800604"/>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913" y="612779"/>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913"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9328D56-32F7-45F7-A161-B1709D6710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1930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8CA8F20-2255-48BD-8B7B-B8142A4B47D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44739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75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67" y="27475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57799B8-8F96-45FE-BDC4-FAA71258360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2361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7" y="11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15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1D69ED7F-0A02-4F8B-B87D-E2BD42E5F134}"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138650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5"/>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62655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04E63F6D-F8CD-4465-AEFD-5FD3ACEE7EEE}"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2101" y="6489484"/>
            <a:ext cx="2310659"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7168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1830" y="30608"/>
            <a:ext cx="851000"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1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96"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3723831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79" y="6520295"/>
            <a:ext cx="2310659" cy="365125"/>
          </a:xfrm>
          <a:prstGeom prst="rect">
            <a:avLst/>
          </a:prstGeom>
        </p:spPr>
        <p:txBody>
          <a:bodyPr/>
          <a:lstStyle/>
          <a:p>
            <a:fld id="{A0D6A943-B62C-404D-AD51-E43659EE08FC}"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1744" y="6525380"/>
            <a:ext cx="313589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2857" y="6525380"/>
            <a:ext cx="2310659"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07" y="188644"/>
            <a:ext cx="9502456"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35" y="6309355"/>
            <a:ext cx="9393710"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99978" y="764704"/>
            <a:ext cx="9502903"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7425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453506"/>
            <a:ext cx="2310659"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2963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2"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406210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5" y="213045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7580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68100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228500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1050774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6" y="2130492"/>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551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164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vl1pPr>
          </a:lstStyle>
          <a:p>
            <a:pPr>
              <a:defRPr/>
            </a:pPr>
            <a:fld id="{E92B6C98-0C2F-49F8-B75E-87F1B57CCE1F}" type="slidenum">
              <a:rPr lang="en-US" altLang="ja-JP">
                <a:solidFill>
                  <a:prstClr val="black"/>
                </a:solidFill>
              </a:rPr>
              <a:pPr>
                <a:defRPr/>
              </a:pPr>
              <a:t>‹#›</a:t>
            </a:fld>
            <a:endParaRPr lang="en-US" altLang="ja-JP">
              <a:solidFill>
                <a:prstClr val="black"/>
              </a:solidFill>
            </a:endParaRPr>
          </a:p>
        </p:txBody>
      </p:sp>
      <p:cxnSp>
        <p:nvCxnSpPr>
          <p:cNvPr id="5" name="直線コネクタ 4"/>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9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3"/>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5149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Times New Roman" pitchFamily="18" charset="0"/>
                <a:ea typeface="+mn-ea"/>
              </a:defRPr>
            </a:lvl1pPr>
          </a:lstStyle>
          <a:p>
            <a:pPr>
              <a:defRPr/>
            </a:pPr>
            <a:fld id="{24682C31-E792-4494-ACB4-1CDA6D6B6722}" type="slidenum">
              <a:rPr lang="en-US" altLang="ja-JP">
                <a:solidFill>
                  <a:prstClr val="black"/>
                </a:solidFill>
              </a:rPr>
              <a:pPr>
                <a:defRPr/>
              </a:pPr>
              <a:t>‹#›</a:t>
            </a:fld>
            <a:endParaRPr lang="en-US" altLang="ja-JP">
              <a:solidFill>
                <a:prstClr val="black"/>
              </a:solidFill>
            </a:endParaRPr>
          </a:p>
        </p:txBody>
      </p:sp>
      <p:cxnSp>
        <p:nvCxnSpPr>
          <p:cNvPr id="4" name="直線コネクタ 3"/>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907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690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7" y="2130494"/>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9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44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baseline="0">
                <a:latin typeface="Segoe UI" panose="020B0502040204020203" pitchFamily="34" charset="0"/>
              </a:defRPr>
            </a:lvl1pPr>
          </a:lstStyle>
          <a:p>
            <a:pPr>
              <a:defRPr/>
            </a:pPr>
            <a:fld id="{E92B6C98-0C2F-49F8-B75E-87F1B57CCE1F}" type="slidenum">
              <a:rPr lang="en-US" altLang="ja-JP" smtClean="0">
                <a:solidFill>
                  <a:srgbClr val="000000"/>
                </a:solidFill>
              </a:rPr>
              <a:pPr>
                <a:defRPr/>
              </a:pPr>
              <a:t>‹#›</a:t>
            </a:fld>
            <a:endParaRPr lang="en-US" altLang="ja-JP" dirty="0">
              <a:solidFill>
                <a:srgbClr val="000000"/>
              </a:solidFill>
            </a:endParaRPr>
          </a:p>
        </p:txBody>
      </p:sp>
      <p:cxnSp>
        <p:nvCxnSpPr>
          <p:cNvPr id="5" name="直線コネクタ 4"/>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9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baseline="0">
                <a:latin typeface="Segoe UI" panose="020B0502040204020203" pitchFamily="34" charset="0"/>
                <a:ea typeface="+mn-ea"/>
              </a:defRPr>
            </a:lvl1pPr>
          </a:lstStyle>
          <a:p>
            <a:pPr>
              <a:defRPr/>
            </a:pPr>
            <a:fld id="{24682C31-E792-4494-ACB4-1CDA6D6B6722}" type="slidenum">
              <a:rPr lang="en-US" altLang="ja-JP" smtClean="0">
                <a:solidFill>
                  <a:srgbClr val="000000"/>
                </a:solidFill>
              </a:rPr>
              <a:pPr>
                <a:defRPr/>
              </a:pPr>
              <a:t>‹#›</a:t>
            </a:fld>
            <a:endParaRPr lang="en-US" altLang="ja-JP" dirty="0">
              <a:solidFill>
                <a:srgbClr val="000000"/>
              </a:solidFill>
            </a:endParaRPr>
          </a:p>
        </p:txBody>
      </p:sp>
      <p:cxnSp>
        <p:nvCxnSpPr>
          <p:cNvPr id="4" name="直線コネクタ 3"/>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76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BD9DED3-E5D4-4300-8982-A23BAF964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6295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9"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379376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0" y="213044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433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3132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74"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40014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9209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822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2" y="213049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4F7690-54A9-4A9B-B984-5D05DFA568D0}"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155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66AFDD9-3A98-4C7A-8177-CBE72D364CC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10407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73"/>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BB35CF-309E-4FF9-ADF9-72C067D8E70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67944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5"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87"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F835A37-947B-4DD9-B271-F564B4EDDD8A}"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32883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1"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1"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EAD07B9-8999-4727-9F0B-96C9A48DCCCA}"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0955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571DE76-8C1E-479D-8E05-70D1B48266AE}"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056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DE4386B-05CB-422B-A0C2-0168F7D6B723}"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3751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3"/>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9F72BAB-8FDE-4A64-8E7F-92EEEF9A11EE}"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375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29" y="2130782"/>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9"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23BB96F-B1BB-410E-AE64-A7A114AAFD9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27537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1"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1"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1"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8FF66FB-5E09-422C-80C3-7FC9683B16C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49370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636058E-0B99-4279-9BDE-B06E814F55D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280969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0"/>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0"/>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0F736BF-EA96-4DD0-8147-C21A787383FA}"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94705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1"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5F1ECF73-8F0C-411B-9650-B66B540047B8}"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5" y="6356418"/>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347736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78"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5" y="6356418"/>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897109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endParaRPr lang="ja-JP" altLang="en-US" dirty="0"/>
          </a:p>
        </p:txBody>
      </p:sp>
      <p:sp>
        <p:nvSpPr>
          <p:cNvPr id="4" name="スライド番号プレースホルダ 5"/>
          <p:cNvSpPr>
            <a:spLocks noGrp="1"/>
          </p:cNvSpPr>
          <p:nvPr>
            <p:ph type="sldNum" sz="quarter" idx="11"/>
          </p:nvPr>
        </p:nvSpPr>
        <p:spPr>
          <a:xfrm>
            <a:off x="7097025" y="6356552"/>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182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0339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2" y="213042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04477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64613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54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F56267-4D75-48E9-93C8-D8E3ECF3598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46820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3"/>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85646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130F8294-C20A-4E22-B0B7-389425EE3BE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69"/>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130095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78FE3BCD-A210-4952-A9C2-4E4E63F2D78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5" y="6356494"/>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1890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F892423-AA89-4326-AA0F-27E1F653BA7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1093440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BE6F48E6-F6EE-4198-8E1E-7EFCD792631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694556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a:xfrm>
            <a:off x="411031" y="3444875"/>
            <a:ext cx="9082350"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268" y="2781300"/>
            <a:ext cx="9083488" cy="647700"/>
          </a:xfrm>
          <a:noFill/>
          <a:effectLst/>
        </p:spPr>
        <p:txBody>
          <a:bodyPr>
            <a:normAutofit/>
          </a:bodyPr>
          <a:lstStyle>
            <a:lvl1pPr>
              <a:defRPr sz="3199"/>
            </a:lvl1pPr>
          </a:lstStyle>
          <a:p>
            <a:r>
              <a:rPr lang="ja-JP" altLang="en-US" dirty="0"/>
              <a:t>マスター タイトルの書式設定</a:t>
            </a:r>
          </a:p>
        </p:txBody>
      </p:sp>
      <p:sp>
        <p:nvSpPr>
          <p:cNvPr id="3" name="サブタイトル 2"/>
          <p:cNvSpPr>
            <a:spLocks noGrp="1"/>
          </p:cNvSpPr>
          <p:nvPr>
            <p:ph type="subTitle" idx="1"/>
          </p:nvPr>
        </p:nvSpPr>
        <p:spPr>
          <a:xfrm>
            <a:off x="410268" y="3571201"/>
            <a:ext cx="9083488" cy="307777"/>
          </a:xfrm>
        </p:spPr>
        <p:txBody>
          <a:bodyPr/>
          <a:lstStyle>
            <a:lvl1pPr marL="0" indent="0" algn="l">
              <a:buNone/>
              <a:defRPr sz="1999" b="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33805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6FF7EA6F-52CE-45EA-A084-057693BCDBDD}"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
        <p:nvSpPr>
          <p:cNvPr id="5" name="テキスト プレースホルダー 4"/>
          <p:cNvSpPr>
            <a:spLocks noGrp="1"/>
          </p:cNvSpPr>
          <p:nvPr>
            <p:ph type="body" sz="quarter" idx="10"/>
          </p:nvPr>
        </p:nvSpPr>
        <p:spPr>
          <a:xfrm>
            <a:off x="410268" y="982800"/>
            <a:ext cx="9083488"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69760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031" y="342900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031" y="2781300"/>
            <a:ext cx="908235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9BB70614-FC81-4E26-81B9-5AA07C81837F}"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2782800"/>
            <a:ext cx="9083488" cy="648000"/>
          </a:xfrm>
        </p:spPr>
        <p:txBody>
          <a:bodyPr>
            <a:normAutofit/>
          </a:bodyPr>
          <a:lstStyle>
            <a:lvl1pPr algn="ctr">
              <a:defRPr sz="2399" b="1" cap="all" baseline="0"/>
            </a:lvl1pPr>
          </a:lstStyle>
          <a:p>
            <a:r>
              <a:rPr lang="ja-JP" altLang="en-US" dirty="0"/>
              <a:t>マスター タイトルの書式設定</a:t>
            </a:r>
          </a:p>
        </p:txBody>
      </p:sp>
      <p:sp>
        <p:nvSpPr>
          <p:cNvPr id="3" name="テキスト プレースホルダー 2"/>
          <p:cNvSpPr>
            <a:spLocks noGrp="1"/>
          </p:cNvSpPr>
          <p:nvPr>
            <p:ph type="body" idx="1"/>
          </p:nvPr>
        </p:nvSpPr>
        <p:spPr>
          <a:xfrm>
            <a:off x="1497120" y="4078800"/>
            <a:ext cx="6909785" cy="215444"/>
          </a:xfrm>
        </p:spPr>
        <p:txBody>
          <a:bodyPr/>
          <a:lstStyle>
            <a:lvl1pPr marL="0" indent="0">
              <a:buNone/>
              <a:defRPr sz="140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3264107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4"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C8907395-0EE6-4969-A394-F35C4659B26E}"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Tree>
    <p:extLst>
      <p:ext uri="{BB962C8B-B14F-4D97-AF65-F5344CB8AC3E}">
        <p14:creationId xmlns:p14="http://schemas.microsoft.com/office/powerpoint/2010/main" val="3267632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381782BF-E35A-425C-A0E8-F1B6FE1A7E08}"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23906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2" y="4407261"/>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92" y="2906722"/>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C430B20-29B7-465D-8F8A-B15222094C0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88768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853" y="1122363"/>
            <a:ext cx="7427119" cy="2387600"/>
          </a:xfrm>
        </p:spPr>
        <p:txBody>
          <a:bodyPr anchor="b"/>
          <a:lstStyle>
            <a:lvl1pPr algn="ctr">
              <a:defRPr sz="4873"/>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9BD990B1-FDE8-48BE-B35D-361D8E48D53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AE35086E-B9CF-44F9-8B72-E4A3B439ECA4}" type="slidenum">
              <a:rPr lang="ja-JP" altLang="en-US" smtClean="0"/>
              <a:pPr>
                <a:defRPr/>
              </a:pPr>
              <a:t>‹#›</a:t>
            </a:fld>
            <a:endParaRPr lang="ja-JP" altLang="en-US"/>
          </a:p>
        </p:txBody>
      </p:sp>
    </p:spTree>
    <p:extLst>
      <p:ext uri="{BB962C8B-B14F-4D97-AF65-F5344CB8AC3E}">
        <p14:creationId xmlns:p14="http://schemas.microsoft.com/office/powerpoint/2010/main" val="2201050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99C6BF3B-42CC-4FCD-BBB6-B1693AE7175D}"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80D8599-7C9D-4369-B8E4-1C76691DB2B8}" type="slidenum">
              <a:rPr lang="ja-JP" altLang="en-US" smtClean="0"/>
              <a:pPr>
                <a:defRPr/>
              </a:pPr>
              <a:t>‹#›</a:t>
            </a:fld>
            <a:endParaRPr lang="ja-JP" altLang="en-US"/>
          </a:p>
        </p:txBody>
      </p:sp>
    </p:spTree>
    <p:extLst>
      <p:ext uri="{BB962C8B-B14F-4D97-AF65-F5344CB8AC3E}">
        <p14:creationId xmlns:p14="http://schemas.microsoft.com/office/powerpoint/2010/main" val="2162811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661" y="1709739"/>
            <a:ext cx="8541187" cy="2852737"/>
          </a:xfrm>
        </p:spPr>
        <p:txBody>
          <a:bodyPr anchor="b"/>
          <a:lstStyle>
            <a:lvl1pPr>
              <a:defRPr sz="4873"/>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2ADC8C01-DA01-494A-A125-70C1BDAC05F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8BECACF-80A4-43E2-ADA6-2819DB5839B1}" type="slidenum">
              <a:rPr lang="ja-JP" altLang="en-US" smtClean="0"/>
              <a:pPr>
                <a:defRPr/>
              </a:pPr>
              <a:t>‹#›</a:t>
            </a:fld>
            <a:endParaRPr lang="ja-JP" altLang="en-US"/>
          </a:p>
        </p:txBody>
      </p:sp>
    </p:spTree>
    <p:extLst>
      <p:ext uri="{BB962C8B-B14F-4D97-AF65-F5344CB8AC3E}">
        <p14:creationId xmlns:p14="http://schemas.microsoft.com/office/powerpoint/2010/main" val="29397657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0819"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3305"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F362A8BF-4F94-4722-A5C7-83D7772C9635}"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AA24C79-320E-43BA-A087-E6C2672B51D1}" type="slidenum">
              <a:rPr lang="ja-JP" altLang="en-US" smtClean="0"/>
              <a:pPr>
                <a:defRPr/>
              </a:pPr>
              <a:t>‹#›</a:t>
            </a:fld>
            <a:endParaRPr lang="ja-JP" altLang="en-US"/>
          </a:p>
        </p:txBody>
      </p:sp>
    </p:spTree>
    <p:extLst>
      <p:ext uri="{BB962C8B-B14F-4D97-AF65-F5344CB8AC3E}">
        <p14:creationId xmlns:p14="http://schemas.microsoft.com/office/powerpoint/2010/main" val="32103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365126"/>
            <a:ext cx="8541187"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109" y="2505075"/>
            <a:ext cx="4189359"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3305" y="2505075"/>
            <a:ext cx="420999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DFD20A12-1709-489B-9296-A211117A7948}"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4D3156B2-85D0-4FFB-B02B-3D90DD81E942}" type="slidenum">
              <a:rPr lang="ja-JP" altLang="en-US" smtClean="0"/>
              <a:pPr>
                <a:defRPr/>
              </a:pPr>
              <a:t>‹#›</a:t>
            </a:fld>
            <a:endParaRPr lang="ja-JP" altLang="en-US"/>
          </a:p>
        </p:txBody>
      </p:sp>
    </p:spTree>
    <p:extLst>
      <p:ext uri="{BB962C8B-B14F-4D97-AF65-F5344CB8AC3E}">
        <p14:creationId xmlns:p14="http://schemas.microsoft.com/office/powerpoint/2010/main" val="6635770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52CDB3D-5476-4155-A8F8-EDCC0A587CD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FD7AD7D1-1FBD-46C5-A15A-F2B099255760}" type="slidenum">
              <a:rPr lang="ja-JP" altLang="en-US" smtClean="0"/>
              <a:pPr>
                <a:defRPr/>
              </a:pPr>
              <a:t>‹#›</a:t>
            </a:fld>
            <a:endParaRPr lang="ja-JP" altLang="en-US"/>
          </a:p>
        </p:txBody>
      </p:sp>
    </p:spTree>
    <p:extLst>
      <p:ext uri="{BB962C8B-B14F-4D97-AF65-F5344CB8AC3E}">
        <p14:creationId xmlns:p14="http://schemas.microsoft.com/office/powerpoint/2010/main" val="1951373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B25F9757-DEC5-4A12-9C26-7E90AD73E6E7}"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A642FC9D-382B-4BF2-A525-ED5C21CB5F6A}" type="slidenum">
              <a:rPr lang="ja-JP" altLang="en-US" smtClean="0"/>
              <a:pPr>
                <a:defRPr/>
              </a:pPr>
              <a:t>‹#›</a:t>
            </a:fld>
            <a:endParaRPr lang="ja-JP" altLang="en-US"/>
          </a:p>
        </p:txBody>
      </p:sp>
    </p:spTree>
    <p:extLst>
      <p:ext uri="{BB962C8B-B14F-4D97-AF65-F5344CB8AC3E}">
        <p14:creationId xmlns:p14="http://schemas.microsoft.com/office/powerpoint/2010/main" val="2300057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20D484C-62A3-474F-A301-81037FA8F4E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3A3C29B-6F5C-460D-972A-B9A027DBC5FC}" type="slidenum">
              <a:rPr lang="ja-JP" altLang="en-US" smtClean="0"/>
              <a:pPr>
                <a:defRPr/>
              </a:pPr>
              <a:t>‹#›</a:t>
            </a:fld>
            <a:endParaRPr lang="ja-JP" altLang="en-US"/>
          </a:p>
        </p:txBody>
      </p:sp>
    </p:spTree>
    <p:extLst>
      <p:ext uri="{BB962C8B-B14F-4D97-AF65-F5344CB8AC3E}">
        <p14:creationId xmlns:p14="http://schemas.microsoft.com/office/powerpoint/2010/main" val="1723453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D5F255CA-D152-4B31-ACA2-80B035BBFC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6044CF6-E466-47C1-BEAE-31FA983EA109}" type="slidenum">
              <a:rPr lang="ja-JP" altLang="en-US" smtClean="0"/>
              <a:pPr>
                <a:defRPr/>
              </a:pPr>
              <a:t>‹#›</a:t>
            </a:fld>
            <a:endParaRPr lang="ja-JP" altLang="en-US"/>
          </a:p>
        </p:txBody>
      </p:sp>
    </p:spTree>
    <p:extLst>
      <p:ext uri="{BB962C8B-B14F-4D97-AF65-F5344CB8AC3E}">
        <p14:creationId xmlns:p14="http://schemas.microsoft.com/office/powerpoint/2010/main" val="619228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B7D8D07F-74F0-4E2B-BBD4-1658EB0DA7C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B6F6EA-F5ED-473B-ACB9-B0ECDF7E2BFE}" type="slidenum">
              <a:rPr lang="ja-JP" altLang="en-US" smtClean="0"/>
              <a:pPr>
                <a:defRPr/>
              </a:pPr>
              <a:t>‹#›</a:t>
            </a:fld>
            <a:endParaRPr lang="ja-JP" altLang="en-US"/>
          </a:p>
        </p:txBody>
      </p:sp>
    </p:spTree>
    <p:extLst>
      <p:ext uri="{BB962C8B-B14F-4D97-AF65-F5344CB8AC3E}">
        <p14:creationId xmlns:p14="http://schemas.microsoft.com/office/powerpoint/2010/main" val="408941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67"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9"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43C38AF-69AB-49B2-B020-A20AFC3F4ED2}"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94733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6709" y="365125"/>
            <a:ext cx="2135297"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0819" y="365125"/>
            <a:ext cx="628210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F5B1408C-24BA-4B9B-BBD0-26E1A4B7D4CA}"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02A5838F-8C2B-4C5E-9E69-78EA05F98311}" type="slidenum">
              <a:rPr lang="ja-JP" altLang="en-US" smtClean="0"/>
              <a:pPr>
                <a:defRPr/>
              </a:pPr>
              <a:t>‹#›</a:t>
            </a:fld>
            <a:endParaRPr lang="ja-JP" altLang="en-US"/>
          </a:p>
        </p:txBody>
      </p:sp>
    </p:spTree>
    <p:extLst>
      <p:ext uri="{BB962C8B-B14F-4D97-AF65-F5344CB8AC3E}">
        <p14:creationId xmlns:p14="http://schemas.microsoft.com/office/powerpoint/2010/main" val="352352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50"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50"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77"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77"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2876517-48D8-4C1C-9188-CE91E76258DC}"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82358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2"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8"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6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9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6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2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7312937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3"/>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40" y="3389313"/>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7"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2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2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8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10369559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4" r:id="rId5"/>
    <p:sldLayoutId id="214748424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142" y="1600205"/>
            <a:ext cx="891254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140"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ABC89AC-3320-42E8-80FA-4130F1290F14}" type="datetime1">
              <a:rPr kumimoji="1" lang="ja-JP" altLang="en-US" smtClean="0"/>
              <a:t>2018/5/15</a:t>
            </a:fld>
            <a:endParaRPr kumimoji="1" lang="ja-JP" altLang="en-US"/>
          </a:p>
        </p:txBody>
      </p:sp>
      <p:sp>
        <p:nvSpPr>
          <p:cNvPr id="1029" name="Rectangle 5"/>
          <p:cNvSpPr>
            <a:spLocks noGrp="1" noChangeArrowheads="1"/>
          </p:cNvSpPr>
          <p:nvPr>
            <p:ph type="ftr" sz="quarter" idx="3"/>
          </p:nvPr>
        </p:nvSpPr>
        <p:spPr bwMode="auto">
          <a:xfrm>
            <a:off x="3383466" y="6245225"/>
            <a:ext cx="31358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9357003" y="6480000"/>
            <a:ext cx="539828" cy="360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999">
                <a:latin typeface="+mn-lt"/>
              </a:defRPr>
            </a:lvl1pPr>
          </a:lstStyle>
          <a:p>
            <a:fld id="{15543D51-1B5B-470A-B79F-2D6F8C915261}" type="slidenum">
              <a:rPr lang="ja-JP" altLang="en-US" smtClean="0"/>
              <a:pPr/>
              <a:t>‹#›</a:t>
            </a:fld>
            <a:endParaRPr lang="ja-JP" altLang="en-US"/>
          </a:p>
        </p:txBody>
      </p:sp>
      <p:grpSp>
        <p:nvGrpSpPr>
          <p:cNvPr id="2" name="Group 18"/>
          <p:cNvGrpSpPr>
            <a:grpSpLocks/>
          </p:cNvGrpSpPr>
          <p:nvPr/>
        </p:nvGrpSpPr>
        <p:grpSpPr bwMode="auto">
          <a:xfrm>
            <a:off x="1" y="0"/>
            <a:ext cx="9902825" cy="546100"/>
            <a:chOff x="0" y="0"/>
            <a:chExt cx="5760" cy="344"/>
          </a:xfrm>
        </p:grpSpPr>
        <p:pic>
          <p:nvPicPr>
            <p:cNvPr id="1033"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2483"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730850960"/>
      </p:ext>
    </p:extLst>
  </p:cSld>
  <p:clrMap bg1="lt1" tx1="dk1" bg2="lt2" tx2="dk2" accent1="accent1" accent2="accent2" accent3="accent3" accent4="accent4" accent5="accent5" accent6="accent6" hlink="hlink" folHlink="folHlink"/>
  <p:sldLayoutIdLst>
    <p:sldLayoutId id="2147484309" r:id="rId1"/>
    <p:sldLayoutId id="2147484310" r:id="rId2"/>
  </p:sldLayoutIdLst>
  <p:hf hdr="0" ftr="0" dt="0"/>
  <p:txStyles>
    <p:titleStyle>
      <a:lvl1pPr algn="l" rtl="0" eaLnBrk="1" fontAlgn="base" hangingPunct="1">
        <a:spcBef>
          <a:spcPct val="0"/>
        </a:spcBef>
        <a:spcAft>
          <a:spcPct val="0"/>
        </a:spcAft>
        <a:defRPr kumimoji="1" sz="2799">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7063"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4126"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1189"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8251"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9pPr>
    </p:titleStyle>
    <p:bodyStyle>
      <a:lvl1pPr marL="342797" indent="-342797" algn="l" rtl="0" eaLnBrk="1" fontAlgn="base" hangingPunct="1">
        <a:spcBef>
          <a:spcPct val="20000"/>
        </a:spcBef>
        <a:spcAft>
          <a:spcPct val="0"/>
        </a:spcAft>
        <a:buChar char="•"/>
        <a:defRPr kumimoji="1" sz="3199">
          <a:solidFill>
            <a:schemeClr val="tx1"/>
          </a:solidFill>
          <a:latin typeface="+mn-lt"/>
          <a:ea typeface="+mn-ea"/>
          <a:cs typeface="+mn-cs"/>
        </a:defRPr>
      </a:lvl1pPr>
      <a:lvl2pPr marL="742727" indent="-285664" algn="l" rtl="0" eaLnBrk="1" fontAlgn="base" hangingPunct="1">
        <a:spcBef>
          <a:spcPct val="20000"/>
        </a:spcBef>
        <a:spcAft>
          <a:spcPct val="0"/>
        </a:spcAft>
        <a:buChar char="–"/>
        <a:defRPr kumimoji="1" sz="2799">
          <a:solidFill>
            <a:schemeClr val="tx1"/>
          </a:solidFill>
          <a:latin typeface="+mn-lt"/>
          <a:ea typeface="+mn-ea"/>
        </a:defRPr>
      </a:lvl2pPr>
      <a:lvl3pPr marL="1142657" indent="-228531" algn="l" rtl="0" eaLnBrk="1" fontAlgn="base" hangingPunct="1">
        <a:spcBef>
          <a:spcPct val="20000"/>
        </a:spcBef>
        <a:spcAft>
          <a:spcPct val="0"/>
        </a:spcAft>
        <a:buChar char="•"/>
        <a:defRPr kumimoji="1" sz="2399">
          <a:solidFill>
            <a:schemeClr val="tx1"/>
          </a:solidFill>
          <a:latin typeface="+mn-lt"/>
          <a:ea typeface="+mn-ea"/>
        </a:defRPr>
      </a:lvl3pPr>
      <a:lvl4pPr marL="1599720" indent="-228531" algn="l" rtl="0" eaLnBrk="1" fontAlgn="base" hangingPunct="1">
        <a:spcBef>
          <a:spcPct val="20000"/>
        </a:spcBef>
        <a:spcAft>
          <a:spcPct val="0"/>
        </a:spcAft>
        <a:buChar char="–"/>
        <a:defRPr kumimoji="1" sz="1999">
          <a:solidFill>
            <a:schemeClr val="tx1"/>
          </a:solidFill>
          <a:latin typeface="+mn-lt"/>
          <a:ea typeface="+mn-ea"/>
        </a:defRPr>
      </a:lvl4pPr>
      <a:lvl5pPr marL="2056783" indent="-228531" algn="l" rtl="0" eaLnBrk="1" fontAlgn="base" hangingPunct="1">
        <a:spcBef>
          <a:spcPct val="20000"/>
        </a:spcBef>
        <a:spcAft>
          <a:spcPct val="0"/>
        </a:spcAft>
        <a:buChar char="»"/>
        <a:defRPr kumimoji="1" sz="1999">
          <a:solidFill>
            <a:schemeClr val="tx1"/>
          </a:solidFill>
          <a:latin typeface="+mn-lt"/>
          <a:ea typeface="+mn-ea"/>
        </a:defRPr>
      </a:lvl5pPr>
      <a:lvl6pPr marL="2513846" indent="-228531" algn="l" rtl="0" eaLnBrk="1" fontAlgn="base" hangingPunct="1">
        <a:spcBef>
          <a:spcPct val="20000"/>
        </a:spcBef>
        <a:spcAft>
          <a:spcPct val="0"/>
        </a:spcAft>
        <a:buChar char="»"/>
        <a:defRPr kumimoji="1" sz="1999">
          <a:solidFill>
            <a:schemeClr val="tx1"/>
          </a:solidFill>
          <a:latin typeface="+mn-lt"/>
          <a:ea typeface="+mn-ea"/>
        </a:defRPr>
      </a:lvl6pPr>
      <a:lvl7pPr marL="2970908" indent="-228531" algn="l" rtl="0" eaLnBrk="1" fontAlgn="base" hangingPunct="1">
        <a:spcBef>
          <a:spcPct val="20000"/>
        </a:spcBef>
        <a:spcAft>
          <a:spcPct val="0"/>
        </a:spcAft>
        <a:buChar char="»"/>
        <a:defRPr kumimoji="1" sz="1999">
          <a:solidFill>
            <a:schemeClr val="tx1"/>
          </a:solidFill>
          <a:latin typeface="+mn-lt"/>
          <a:ea typeface="+mn-ea"/>
        </a:defRPr>
      </a:lvl7pPr>
      <a:lvl8pPr marL="3427971" indent="-228531" algn="l" rtl="0" eaLnBrk="1" fontAlgn="base" hangingPunct="1">
        <a:spcBef>
          <a:spcPct val="20000"/>
        </a:spcBef>
        <a:spcAft>
          <a:spcPct val="0"/>
        </a:spcAft>
        <a:buChar char="»"/>
        <a:defRPr kumimoji="1" sz="1999">
          <a:solidFill>
            <a:schemeClr val="tx1"/>
          </a:solidFill>
          <a:latin typeface="+mn-lt"/>
          <a:ea typeface="+mn-ea"/>
        </a:defRPr>
      </a:lvl8pPr>
      <a:lvl9pPr marL="3885034" indent="-228531" algn="l" rtl="0" eaLnBrk="1" fontAlgn="base" hangingPunct="1">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Line_futta"/>
          <p:cNvSpPr>
            <a:spLocks noChangeShapeType="1"/>
          </p:cNvSpPr>
          <p:nvPr/>
        </p:nvSpPr>
        <p:spPr bwMode="gray">
          <a:xfrm>
            <a:off x="411031" y="6591300"/>
            <a:ext cx="9082350" cy="0"/>
          </a:xfrm>
          <a:prstGeom prst="line">
            <a:avLst/>
          </a:prstGeom>
          <a:noFill/>
          <a:ln w="9525">
            <a:solidFill>
              <a:srgbClr val="ACACA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867" name="タイトル プレースホルダー 1"/>
          <p:cNvSpPr>
            <a:spLocks noGrp="1"/>
          </p:cNvSpPr>
          <p:nvPr>
            <p:ph type="title"/>
          </p:nvPr>
        </p:nvSpPr>
        <p:spPr bwMode="auto">
          <a:xfrm>
            <a:off x="411031" y="333376"/>
            <a:ext cx="9082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36868" name="テキスト プレースホルダー 2"/>
          <p:cNvSpPr>
            <a:spLocks noGrp="1"/>
          </p:cNvSpPr>
          <p:nvPr>
            <p:ph type="body" idx="1"/>
          </p:nvPr>
        </p:nvSpPr>
        <p:spPr bwMode="auto">
          <a:xfrm>
            <a:off x="411031" y="982663"/>
            <a:ext cx="9082350" cy="154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979103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Lst>
  <p:hf hdr="0" ftr="0" dt="0"/>
  <p:txStyles>
    <p:titleStyle>
      <a:lvl1pPr algn="l" rtl="0" eaLnBrk="0" fontAlgn="base" hangingPunct="0">
        <a:spcBef>
          <a:spcPct val="0"/>
        </a:spcBef>
        <a:spcAft>
          <a:spcPct val="0"/>
        </a:spcAft>
        <a:defRPr kumimoji="1" sz="2399" b="1" kern="1200">
          <a:solidFill>
            <a:schemeClr val="tx1"/>
          </a:solidFill>
          <a:latin typeface="+mj-lt"/>
          <a:ea typeface="+mj-ea"/>
          <a:cs typeface="+mj-cs"/>
        </a:defRPr>
      </a:lvl1pPr>
      <a:lvl2pPr algn="l" rtl="0" eaLnBrk="0" fontAlgn="base" hangingPunct="0">
        <a:spcBef>
          <a:spcPct val="0"/>
        </a:spcBef>
        <a:spcAft>
          <a:spcPct val="0"/>
        </a:spcAft>
        <a:defRPr kumimoji="1" sz="2399" b="1">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2399" b="1">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2399" b="1">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2399" b="1">
          <a:solidFill>
            <a:schemeClr val="tx1"/>
          </a:solidFill>
          <a:latin typeface="Arial" charset="0"/>
          <a:ea typeface="ＭＳ Ｐゴシック" pitchFamily="50" charset="-128"/>
        </a:defRPr>
      </a:lvl5pPr>
      <a:lvl6pPr marL="457063" algn="l" rtl="0" fontAlgn="base">
        <a:spcBef>
          <a:spcPct val="0"/>
        </a:spcBef>
        <a:spcAft>
          <a:spcPct val="0"/>
        </a:spcAft>
        <a:defRPr kumimoji="1" sz="2399" b="1">
          <a:solidFill>
            <a:schemeClr val="tx1"/>
          </a:solidFill>
          <a:latin typeface="Arial" charset="0"/>
          <a:ea typeface="ＭＳ Ｐゴシック" pitchFamily="50" charset="-128"/>
        </a:defRPr>
      </a:lvl6pPr>
      <a:lvl7pPr marL="914126" algn="l" rtl="0" fontAlgn="base">
        <a:spcBef>
          <a:spcPct val="0"/>
        </a:spcBef>
        <a:spcAft>
          <a:spcPct val="0"/>
        </a:spcAft>
        <a:defRPr kumimoji="1" sz="2399" b="1">
          <a:solidFill>
            <a:schemeClr val="tx1"/>
          </a:solidFill>
          <a:latin typeface="Arial" charset="0"/>
          <a:ea typeface="ＭＳ Ｐゴシック" pitchFamily="50" charset="-128"/>
        </a:defRPr>
      </a:lvl7pPr>
      <a:lvl8pPr marL="1371189" algn="l" rtl="0" fontAlgn="base">
        <a:spcBef>
          <a:spcPct val="0"/>
        </a:spcBef>
        <a:spcAft>
          <a:spcPct val="0"/>
        </a:spcAft>
        <a:defRPr kumimoji="1" sz="2399" b="1">
          <a:solidFill>
            <a:schemeClr val="tx1"/>
          </a:solidFill>
          <a:latin typeface="Arial" charset="0"/>
          <a:ea typeface="ＭＳ Ｐゴシック" pitchFamily="50" charset="-128"/>
        </a:defRPr>
      </a:lvl8pPr>
      <a:lvl9pPr marL="1828251" algn="l" rtl="0" fontAlgn="base">
        <a:spcBef>
          <a:spcPct val="0"/>
        </a:spcBef>
        <a:spcAft>
          <a:spcPct val="0"/>
        </a:spcAft>
        <a:defRPr kumimoji="1" sz="2399" b="1">
          <a:solidFill>
            <a:schemeClr val="tx1"/>
          </a:solidFill>
          <a:latin typeface="Arial" charset="0"/>
          <a:ea typeface="ＭＳ Ｐゴシック" pitchFamily="50" charset="-128"/>
        </a:defRPr>
      </a:lvl9pPr>
    </p:titleStyle>
    <p:bodyStyle>
      <a:lvl1pPr marL="342797" indent="-342797" algn="l" rtl="0" eaLnBrk="0" fontAlgn="base" hangingPunct="0">
        <a:spcBef>
          <a:spcPts val="475"/>
        </a:spcBef>
        <a:spcAft>
          <a:spcPct val="0"/>
        </a:spcAft>
        <a:buFont typeface="Arial" panose="020B0604020202020204" pitchFamily="34" charset="0"/>
        <a:defRPr kumimoji="1" lang="ja-JP" altLang="en-US" sz="1999" kern="1200" dirty="0">
          <a:solidFill>
            <a:schemeClr val="tx1"/>
          </a:solidFill>
          <a:latin typeface="+mn-lt"/>
          <a:ea typeface="+mn-ea"/>
          <a:cs typeface="+mn-cs"/>
        </a:defRPr>
      </a:lvl1pPr>
      <a:lvl2pPr marL="253924" indent="-253924" algn="l" rtl="0" eaLnBrk="0" fontAlgn="base" hangingPunct="0">
        <a:spcBef>
          <a:spcPts val="475"/>
        </a:spcBef>
        <a:spcAft>
          <a:spcPct val="0"/>
        </a:spcAft>
        <a:buClr>
          <a:srgbClr val="3E5E84"/>
        </a:buClr>
        <a:buFont typeface="Wingdings" panose="05000000000000000000" pitchFamily="2" charset="2"/>
        <a:buChar char="n"/>
        <a:defRPr kumimoji="1" lang="ja-JP" altLang="en-US" sz="1999" kern="1200" dirty="0">
          <a:solidFill>
            <a:schemeClr val="tx1"/>
          </a:solidFill>
          <a:latin typeface="+mn-lt"/>
          <a:ea typeface="+mn-ea"/>
          <a:cs typeface="+mn-cs"/>
        </a:defRPr>
      </a:lvl2pPr>
      <a:lvl3pPr marL="571329" indent="-253924" algn="l" rtl="0" eaLnBrk="0" fontAlgn="base" hangingPunct="0">
        <a:spcBef>
          <a:spcPts val="425"/>
        </a:spcBef>
        <a:spcAft>
          <a:spcPct val="0"/>
        </a:spcAft>
        <a:buClr>
          <a:srgbClr val="808080"/>
        </a:buClr>
        <a:buFont typeface="Wingdings" panose="05000000000000000000" pitchFamily="2" charset="2"/>
        <a:buChar char="n"/>
        <a:defRPr kumimoji="1" lang="ja-JP" altLang="en-US" kern="1200" dirty="0">
          <a:solidFill>
            <a:schemeClr val="tx1"/>
          </a:solidFill>
          <a:latin typeface="+mn-lt"/>
          <a:ea typeface="+mn-ea"/>
          <a:cs typeface="+mn-cs"/>
        </a:defRPr>
      </a:lvl3pPr>
      <a:lvl4pPr marL="825252" indent="-190443" algn="l" rtl="0" eaLnBrk="0" fontAlgn="base" hangingPunct="0">
        <a:spcBef>
          <a:spcPts val="363"/>
        </a:spcBef>
        <a:spcAft>
          <a:spcPct val="0"/>
        </a:spcAft>
        <a:buClr>
          <a:srgbClr val="558C99"/>
        </a:buClr>
        <a:buFont typeface="Wingdings" panose="05000000000000000000" pitchFamily="2" charset="2"/>
        <a:buChar char="l"/>
        <a:defRPr kumimoji="1" lang="ja-JP" altLang="en-US" sz="1400" kern="1200" dirty="0">
          <a:solidFill>
            <a:schemeClr val="tx1"/>
          </a:solidFill>
          <a:latin typeface="+mn-lt"/>
          <a:ea typeface="+mn-ea"/>
          <a:cs typeface="+mn-cs"/>
        </a:defRPr>
      </a:lvl4pPr>
      <a:lvl5pPr marL="1079176" indent="-190443" algn="l" rtl="0" eaLnBrk="0" fontAlgn="base" hangingPunct="0">
        <a:spcBef>
          <a:spcPts val="363"/>
        </a:spcBef>
        <a:spcAft>
          <a:spcPct val="0"/>
        </a:spcAft>
        <a:buClr>
          <a:srgbClr val="C0C0C0"/>
        </a:buClr>
        <a:buFont typeface="Wingdings" panose="05000000000000000000" pitchFamily="2" charset="2"/>
        <a:buChar char="l"/>
        <a:defRPr kumimoji="1" lang="ja-JP" altLang="en-US" sz="1400" kern="1200" dirty="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3D13A80E-62D7-4021-B855-DEA57A45488E}"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6EAF7AC-4D30-46F5-A445-D0F4880BD9B4}" type="slidenum">
              <a:rPr kumimoji="1" lang="ja-JP" altLang="en-US" smtClean="0"/>
              <a:t>‹#›</a:t>
            </a:fld>
            <a:endParaRPr kumimoji="1" lang="ja-JP" altLang="en-US"/>
          </a:p>
        </p:txBody>
      </p:sp>
    </p:spTree>
    <p:extLst>
      <p:ext uri="{BB962C8B-B14F-4D97-AF65-F5344CB8AC3E}">
        <p14:creationId xmlns:p14="http://schemas.microsoft.com/office/powerpoint/2010/main" val="1553577843"/>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l" defTabSz="742676" rtl="0" eaLnBrk="1" latinLnBrk="0" hangingPunct="1">
        <a:lnSpc>
          <a:spcPct val="90000"/>
        </a:lnSpc>
        <a:spcBef>
          <a:spcPct val="0"/>
        </a:spcBef>
        <a:buNone/>
        <a:defRPr kumimoji="1"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676" rtl="0" eaLnBrk="1" latinLnBrk="0" hangingPunct="1">
        <a:defRPr kumimoji="1" sz="1462" kern="1200">
          <a:solidFill>
            <a:schemeClr val="tx1"/>
          </a:solidFill>
          <a:latin typeface="+mn-lt"/>
          <a:ea typeface="+mn-ea"/>
          <a:cs typeface="+mn-cs"/>
        </a:defRPr>
      </a:lvl1pPr>
      <a:lvl2pPr marL="371338" algn="l" defTabSz="742676" rtl="0" eaLnBrk="1" latinLnBrk="0" hangingPunct="1">
        <a:defRPr kumimoji="1" sz="1462" kern="1200">
          <a:solidFill>
            <a:schemeClr val="tx1"/>
          </a:solidFill>
          <a:latin typeface="+mn-lt"/>
          <a:ea typeface="+mn-ea"/>
          <a:cs typeface="+mn-cs"/>
        </a:defRPr>
      </a:lvl2pPr>
      <a:lvl3pPr marL="742676" algn="l" defTabSz="742676" rtl="0" eaLnBrk="1" latinLnBrk="0" hangingPunct="1">
        <a:defRPr kumimoji="1" sz="1462" kern="1200">
          <a:solidFill>
            <a:schemeClr val="tx1"/>
          </a:solidFill>
          <a:latin typeface="+mn-lt"/>
          <a:ea typeface="+mn-ea"/>
          <a:cs typeface="+mn-cs"/>
        </a:defRPr>
      </a:lvl3pPr>
      <a:lvl4pPr marL="1114014" algn="l" defTabSz="742676" rtl="0" eaLnBrk="1" latinLnBrk="0" hangingPunct="1">
        <a:defRPr kumimoji="1" sz="1462" kern="1200">
          <a:solidFill>
            <a:schemeClr val="tx1"/>
          </a:solidFill>
          <a:latin typeface="+mn-lt"/>
          <a:ea typeface="+mn-ea"/>
          <a:cs typeface="+mn-cs"/>
        </a:defRPr>
      </a:lvl4pPr>
      <a:lvl5pPr marL="1485351" algn="l" defTabSz="742676" rtl="0" eaLnBrk="1" latinLnBrk="0" hangingPunct="1">
        <a:defRPr kumimoji="1" sz="1462" kern="1200">
          <a:solidFill>
            <a:schemeClr val="tx1"/>
          </a:solidFill>
          <a:latin typeface="+mn-lt"/>
          <a:ea typeface="+mn-ea"/>
          <a:cs typeface="+mn-cs"/>
        </a:defRPr>
      </a:lvl5pPr>
      <a:lvl6pPr marL="1856689" algn="l" defTabSz="742676" rtl="0" eaLnBrk="1" latinLnBrk="0" hangingPunct="1">
        <a:defRPr kumimoji="1" sz="1462" kern="1200">
          <a:solidFill>
            <a:schemeClr val="tx1"/>
          </a:solidFill>
          <a:latin typeface="+mn-lt"/>
          <a:ea typeface="+mn-ea"/>
          <a:cs typeface="+mn-cs"/>
        </a:defRPr>
      </a:lvl6pPr>
      <a:lvl7pPr marL="2228027" algn="l" defTabSz="742676" rtl="0" eaLnBrk="1" latinLnBrk="0" hangingPunct="1">
        <a:defRPr kumimoji="1" sz="1462" kern="1200">
          <a:solidFill>
            <a:schemeClr val="tx1"/>
          </a:solidFill>
          <a:latin typeface="+mn-lt"/>
          <a:ea typeface="+mn-ea"/>
          <a:cs typeface="+mn-cs"/>
        </a:defRPr>
      </a:lvl7pPr>
      <a:lvl8pPr marL="2599365" algn="l" defTabSz="742676" rtl="0" eaLnBrk="1" latinLnBrk="0" hangingPunct="1">
        <a:defRPr kumimoji="1" sz="1462" kern="1200">
          <a:solidFill>
            <a:schemeClr val="tx1"/>
          </a:solidFill>
          <a:latin typeface="+mn-lt"/>
          <a:ea typeface="+mn-ea"/>
          <a:cs typeface="+mn-cs"/>
        </a:defRPr>
      </a:lvl8pPr>
      <a:lvl9pPr marL="2970703" algn="l" defTabSz="742676"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5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54" y="160021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6" y="6356706"/>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5E9EACEF-8D65-4F6C-9C11-D3FB54273893}" type="datetime1">
              <a:rPr lang="ja-JP" altLang="en-US" smtClean="0"/>
              <a:t>2018/5/15</a:t>
            </a:fld>
            <a:endParaRPr/>
          </a:p>
        </p:txBody>
      </p:sp>
      <p:sp>
        <p:nvSpPr>
          <p:cNvPr id="5" name="フッター プレースホルダー 4"/>
          <p:cNvSpPr>
            <a:spLocks noGrp="1"/>
          </p:cNvSpPr>
          <p:nvPr>
            <p:ph type="ftr" sz="quarter" idx="3"/>
          </p:nvPr>
        </p:nvSpPr>
        <p:spPr>
          <a:xfrm>
            <a:off x="3383482" y="6356706"/>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223861401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4" y="549338"/>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4"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3"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8"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199974"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196899578"/>
      </p:ext>
    </p:extLst>
  </p:cSld>
  <p:clrMap bg1="lt1" tx1="dk1" bg2="lt2" tx2="dk2" accent1="accent1" accent2="accent2" accent3="accent3" accent4="accent4" accent5="accent5" accent6="accent6" hlink="hlink" folHlink="folHlink"/>
  <p:sldLayoutIdLst>
    <p:sldLayoutId id="214748414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3"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7"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31"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5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5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1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32113918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6"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6" y="693068"/>
            <a:ext cx="9502903"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7"/>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userDrawn="1"/>
        </p:nvGrpSpPr>
        <p:grpSpPr>
          <a:xfrm>
            <a:off x="-2678826"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Segoe UI" panose="020B0502040204020203" pitchFamily="34" charset="0"/>
                    <a:ea typeface="HGPｺﾞｼｯｸE" pitchFamily="50" charset="-128"/>
                  </a:rPr>
                  <a:t>Sky blue</a:t>
                </a:r>
                <a:endParaRPr kumimoji="0" lang="en-GB" altLang="ja-JP" sz="1100" dirty="0">
                  <a:solidFill>
                    <a:prstClr val="black"/>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a:t>
                </a:r>
                <a:r>
                  <a:rPr kumimoji="0" lang="en-US" altLang="ja-JP" sz="1100" dirty="0">
                    <a:solidFill>
                      <a:prstClr val="black"/>
                    </a:solidFill>
                    <a:latin typeface="Segoe UI" panose="020B0502040204020203" pitchFamily="34" charset="0"/>
                    <a:ea typeface="HGPｺﾞｼｯｸE" pitchFamily="50" charset="-128"/>
                  </a:rPr>
                  <a:t>00</a:t>
                </a:r>
                <a:r>
                  <a:rPr kumimoji="0" lang="en-GB" altLang="ja-JP" sz="1100" dirty="0">
                    <a:solidFill>
                      <a:prstClr val="black"/>
                    </a:solidFill>
                    <a:latin typeface="Segoe UI" panose="020B0502040204020203" pitchFamily="34" charset="0"/>
                    <a:ea typeface="HGPｺﾞｼｯｸE" pitchFamily="50" charset="-128"/>
                  </a:rPr>
                  <a:t>0,17</a:t>
                </a:r>
                <a:r>
                  <a:rPr kumimoji="0" lang="en-US" altLang="ja-JP" sz="1100" dirty="0">
                    <a:solidFill>
                      <a:prstClr val="black"/>
                    </a:solidFill>
                    <a:latin typeface="Segoe UI" panose="020B0502040204020203" pitchFamily="34" charset="0"/>
                    <a:ea typeface="HGPｺﾞｼｯｸE" pitchFamily="50" charset="-128"/>
                  </a:rPr>
                  <a:t>6</a:t>
                </a:r>
                <a:r>
                  <a:rPr kumimoji="0" lang="en-GB" altLang="ja-JP" sz="1100" dirty="0">
                    <a:solidFill>
                      <a:prstClr val="black"/>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Segoe UI" panose="020B0502040204020203" pitchFamily="34" charset="0"/>
                  <a:ea typeface="HGPｺﾞｼｯｸE" pitchFamily="50" charset="-128"/>
                </a:rPr>
                <a:t>MOEJ</a:t>
              </a:r>
              <a:r>
                <a:rPr kumimoji="0" lang="en-GB" altLang="ja-JP" sz="1200" b="1" dirty="0">
                  <a:solidFill>
                    <a:prstClr val="black"/>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4993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hf hdr="0" ftr="0" dt="0"/>
  <p:txStyles>
    <p:titleStyle>
      <a:lvl1pPr algn="ctr" rtl="0" eaLnBrk="0" fontAlgn="base" hangingPunct="0">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7"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7" y="693068"/>
            <a:ext cx="9502903" cy="1079748"/>
          </a:xfrm>
          <a:prstGeom prst="roundRect">
            <a:avLst/>
          </a:prstGeom>
          <a:solidFill>
            <a:srgbClr val="CCECFF"/>
          </a:solidFill>
          <a:ln w="28575">
            <a:solidFill>
              <a:srgbClr val="00B0F0"/>
            </a:solidFill>
          </a:ln>
          <a:effectLs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9"/>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srgbClr val="000000"/>
                </a:solidFill>
              </a:rPr>
              <a:pPr>
                <a:defRPr/>
              </a:pPr>
              <a:t>‹#›</a:t>
            </a:fld>
            <a:endParaRPr lang="en-US" altLang="ja-JP" dirty="0">
              <a:solidFill>
                <a:srgbClr val="000000"/>
              </a:solidFill>
            </a:endParaRPr>
          </a:p>
        </p:txBody>
      </p:sp>
      <p:grpSp>
        <p:nvGrpSpPr>
          <p:cNvPr id="5" name="グループ化 4"/>
          <p:cNvGrpSpPr/>
          <p:nvPr userDrawn="1"/>
        </p:nvGrpSpPr>
        <p:grpSpPr>
          <a:xfrm>
            <a:off x="-2678825"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srgbClr val="000000"/>
                    </a:solidFill>
                    <a:latin typeface="Segoe UI" panose="020B0502040204020203" pitchFamily="34" charset="0"/>
                    <a:ea typeface="HGPｺﾞｼｯｸE" pitchFamily="50" charset="-128"/>
                  </a:rPr>
                  <a:t>Sky blue</a:t>
                </a:r>
                <a:endParaRPr kumimoji="0" lang="en-GB" altLang="ja-JP" sz="1100" dirty="0">
                  <a:solidFill>
                    <a:srgbClr val="000000"/>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a:t>
                </a:r>
                <a:r>
                  <a:rPr kumimoji="0" lang="en-US" altLang="ja-JP" sz="1100" dirty="0">
                    <a:solidFill>
                      <a:srgbClr val="000000"/>
                    </a:solidFill>
                    <a:latin typeface="Segoe UI" panose="020B0502040204020203" pitchFamily="34" charset="0"/>
                    <a:ea typeface="HGPｺﾞｼｯｸE" pitchFamily="50" charset="-128"/>
                  </a:rPr>
                  <a:t>00</a:t>
                </a:r>
                <a:r>
                  <a:rPr kumimoji="0" lang="en-GB" altLang="ja-JP" sz="1100" dirty="0">
                    <a:solidFill>
                      <a:srgbClr val="000000"/>
                    </a:solidFill>
                    <a:latin typeface="Segoe UI" panose="020B0502040204020203" pitchFamily="34" charset="0"/>
                    <a:ea typeface="HGPｺﾞｼｯｸE" pitchFamily="50" charset="-128"/>
                  </a:rPr>
                  <a:t>0,17</a:t>
                </a:r>
                <a:r>
                  <a:rPr kumimoji="0" lang="en-US" altLang="ja-JP" sz="1100" dirty="0">
                    <a:solidFill>
                      <a:srgbClr val="000000"/>
                    </a:solidFill>
                    <a:latin typeface="Segoe UI" panose="020B0502040204020203" pitchFamily="34" charset="0"/>
                    <a:ea typeface="HGPｺﾞｼｯｸE" pitchFamily="50" charset="-128"/>
                  </a:rPr>
                  <a:t>6</a:t>
                </a:r>
                <a:r>
                  <a:rPr kumimoji="0" lang="en-GB" altLang="ja-JP" sz="1100" dirty="0">
                    <a:solidFill>
                      <a:srgbClr val="000000"/>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srgbClr val="000000"/>
                  </a:solidFill>
                  <a:latin typeface="Segoe UI" panose="020B0502040204020203" pitchFamily="34" charset="0"/>
                  <a:ea typeface="HGPｺﾞｼｯｸE" pitchFamily="50" charset="-128"/>
                </a:rPr>
                <a:t>MOEJ</a:t>
              </a:r>
              <a:r>
                <a:rPr kumimoji="0" lang="en-GB" altLang="ja-JP" sz="1200" b="1" dirty="0">
                  <a:solidFill>
                    <a:srgbClr val="000000"/>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912815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8" r:id="rId5"/>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1" y="549332"/>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1"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0"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31"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199971"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4231109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8"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2"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6"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4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7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0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62618169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1"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1" y="160020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18"/>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E5BF255-A6A2-4B62-A59F-8B092ED2EE96}"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3465" y="6356418"/>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54004891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1.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1.xml"/><Relationship Id="rId6" Type="http://schemas.openxmlformats.org/officeDocument/2006/relationships/hyperlink" Target="http://co2-portal.env.go.jp/" TargetMode="External"/><Relationship Id="rId5" Type="http://schemas.openxmlformats.org/officeDocument/2006/relationships/image" Target="../media/image14.em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1.xml"/><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6.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6.xml"/><Relationship Id="rId1" Type="http://schemas.openxmlformats.org/officeDocument/2006/relationships/vmlDrawing" Target="../drawings/vmlDrawing2.v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12112" y="124253"/>
            <a:ext cx="647116" cy="397352"/>
          </a:xfrm>
          <a:prstGeom prst="rect">
            <a:avLst/>
          </a:prstGeom>
        </p:spPr>
      </p:pic>
      <p:sp>
        <p:nvSpPr>
          <p:cNvPr id="2" name="スライド番号プレースホルダー"/>
          <p:cNvSpPr>
            <a:spLocks noGrp="1"/>
          </p:cNvSpPr>
          <p:nvPr>
            <p:ph type="sldNum" sz="quarter" idx="12"/>
          </p:nvPr>
        </p:nvSpPr>
        <p:spPr>
          <a:xfrm>
            <a:off x="9218232"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1</a:t>
            </a:r>
            <a:endParaRPr lang="ja-JP" altLang="en-US" sz="1799" b="1" dirty="0">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7658583" y="294091"/>
            <a:ext cx="1851653" cy="404853"/>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843809">
              <a:defRPr/>
            </a:pPr>
            <a:r>
              <a:rPr lang="ja-JP" altLang="en-US" sz="1016" dirty="0">
                <a:solidFill>
                  <a:prstClr val="white"/>
                </a:solidFill>
                <a:latin typeface="メイリオ" pitchFamily="50" charset="-128"/>
                <a:ea typeface="メイリオ" pitchFamily="50" charset="-128"/>
                <a:cs typeface="メイリオ" pitchFamily="50" charset="-128"/>
              </a:rPr>
              <a:t>平成</a:t>
            </a:r>
            <a:r>
              <a:rPr lang="en-US" altLang="ja-JP" sz="1016" dirty="0">
                <a:solidFill>
                  <a:prstClr val="white"/>
                </a:solidFill>
                <a:latin typeface="メイリオ" pitchFamily="50" charset="-128"/>
                <a:ea typeface="メイリオ" pitchFamily="50" charset="-128"/>
                <a:cs typeface="メイリオ" pitchFamily="50" charset="-128"/>
              </a:rPr>
              <a:t>28</a:t>
            </a:r>
            <a:r>
              <a:rPr lang="ja-JP" altLang="en-US" sz="1016" dirty="0">
                <a:solidFill>
                  <a:prstClr val="white"/>
                </a:solidFill>
                <a:latin typeface="メイリオ" pitchFamily="50" charset="-128"/>
                <a:ea typeface="メイリオ" pitchFamily="50" charset="-128"/>
                <a:cs typeface="メイリオ" pitchFamily="50" charset="-128"/>
              </a:rPr>
              <a:t>年度予算</a:t>
            </a:r>
            <a:endParaRPr lang="en-US" altLang="ja-JP" sz="1016" dirty="0">
              <a:solidFill>
                <a:prstClr val="white"/>
              </a:solidFill>
              <a:latin typeface="メイリオ" pitchFamily="50" charset="-128"/>
              <a:ea typeface="メイリオ" pitchFamily="50" charset="-128"/>
              <a:cs typeface="メイリオ" pitchFamily="50" charset="-128"/>
            </a:endParaRPr>
          </a:p>
          <a:p>
            <a:pPr defTabSz="843809">
              <a:defRPr/>
            </a:pPr>
            <a:r>
              <a:rPr lang="en-US" altLang="ja-JP" sz="1016" dirty="0">
                <a:solidFill>
                  <a:prstClr val="white"/>
                </a:solidFill>
                <a:latin typeface="メイリオ" pitchFamily="50" charset="-128"/>
                <a:ea typeface="メイリオ" pitchFamily="50" charset="-128"/>
                <a:cs typeface="メイリオ" pitchFamily="50" charset="-128"/>
              </a:rPr>
              <a:t>2,550</a:t>
            </a:r>
            <a:r>
              <a:rPr lang="ja-JP" altLang="en-US" sz="1016" dirty="0">
                <a:solidFill>
                  <a:prstClr val="white"/>
                </a:solidFill>
                <a:latin typeface="メイリオ" pitchFamily="50" charset="-128"/>
                <a:ea typeface="メイリオ" pitchFamily="50" charset="-128"/>
                <a:cs typeface="メイリオ" pitchFamily="50" charset="-128"/>
              </a:rPr>
              <a:t>百万円（新規）</a:t>
            </a:r>
          </a:p>
        </p:txBody>
      </p:sp>
      <p:sp>
        <p:nvSpPr>
          <p:cNvPr id="37" name="正方形/長方形 36"/>
          <p:cNvSpPr/>
          <p:nvPr/>
        </p:nvSpPr>
        <p:spPr>
          <a:xfrm>
            <a:off x="864300" y="472491"/>
            <a:ext cx="1825539" cy="3365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itchFamily="50" charset="-128"/>
                <a:ea typeface="メイリオ" pitchFamily="50" charset="-128"/>
                <a:cs typeface="メイリオ" pitchFamily="50" charset="-128"/>
              </a:rPr>
              <a:t>施策番号：</a:t>
            </a:r>
            <a:r>
              <a:rPr lang="en-US" altLang="ja-JP" b="1" dirty="0">
                <a:solidFill>
                  <a:schemeClr val="tx1"/>
                </a:solidFill>
                <a:latin typeface="メイリオ" pitchFamily="50" charset="-128"/>
                <a:ea typeface="メイリオ" pitchFamily="50" charset="-128"/>
                <a:cs typeface="メイリオ" pitchFamily="50" charset="-128"/>
              </a:rPr>
              <a:t>16</a:t>
            </a:r>
            <a:endParaRPr lang="ja-JP" altLang="en-US" b="1" dirty="0">
              <a:solidFill>
                <a:schemeClr val="tx1"/>
              </a:solidFill>
              <a:latin typeface="メイリオ" pitchFamily="50" charset="-128"/>
              <a:ea typeface="メイリオ" pitchFamily="50" charset="-128"/>
              <a:cs typeface="メイリオ" pitchFamily="50" charset="-128"/>
            </a:endParaRPr>
          </a:p>
        </p:txBody>
      </p:sp>
      <p:grpSp>
        <p:nvGrpSpPr>
          <p:cNvPr id="8" name="グループ化 7"/>
          <p:cNvGrpSpPr/>
          <p:nvPr/>
        </p:nvGrpSpPr>
        <p:grpSpPr>
          <a:xfrm>
            <a:off x="116122" y="955247"/>
            <a:ext cx="9645856" cy="2401773"/>
            <a:chOff x="114567" y="327050"/>
            <a:chExt cx="9648949" cy="1761945"/>
          </a:xfrm>
        </p:grpSpPr>
        <p:sp>
          <p:nvSpPr>
            <p:cNvPr id="9" name="角丸四角形 3"/>
            <p:cNvSpPr/>
            <p:nvPr/>
          </p:nvSpPr>
          <p:spPr>
            <a:xfrm>
              <a:off x="114567" y="833797"/>
              <a:ext cx="9648949" cy="1255198"/>
            </a:xfrm>
            <a:prstGeom prst="roundRect">
              <a:avLst>
                <a:gd name="adj" fmla="val 11444"/>
              </a:avLst>
            </a:prstGeom>
            <a:solidFill>
              <a:sysClr val="window" lastClr="FFFFFF"/>
            </a:solidFill>
            <a:ln w="25400" cap="flat" cmpd="sng" algn="ctr">
              <a:solidFill>
                <a:srgbClr val="4F81BD">
                  <a:lumMod val="50000"/>
                </a:srgbClr>
              </a:solidFill>
              <a:prstDash val="solid"/>
            </a:ln>
            <a:effectLst/>
          </p:spPr>
          <p:txBody>
            <a:bodyPr anchor="ctr"/>
            <a:lstStyle/>
            <a:p>
              <a:pPr>
                <a:buClr>
                  <a:prstClr val="black">
                    <a:lumMod val="65000"/>
                    <a:lumOff val="35000"/>
                  </a:prstClr>
                </a:buClr>
                <a:defRPr/>
              </a:pPr>
              <a:r>
                <a:rPr kumimoji="0" lang="ja-JP" altLang="en-US" sz="1999" kern="0" dirty="0">
                  <a:solidFill>
                    <a:prstClr val="black"/>
                  </a:solidFill>
                  <a:latin typeface="メイリオ" pitchFamily="50" charset="-128"/>
                  <a:ea typeface="メイリオ" pitchFamily="50" charset="-128"/>
                  <a:cs typeface="メイリオ" pitchFamily="50" charset="-128"/>
                </a:rPr>
                <a:t>①工場・事業場を対象に、環境省が選定する診断機関による </a:t>
              </a:r>
              <a:r>
                <a:rPr kumimoji="0" lang="en-US" altLang="ja-JP" sz="1999" kern="0" dirty="0">
                  <a:solidFill>
                    <a:prstClr val="black"/>
                  </a:solidFill>
                  <a:latin typeface="メイリオ" pitchFamily="50" charset="-128"/>
                  <a:ea typeface="メイリオ" pitchFamily="50" charset="-128"/>
                  <a:cs typeface="メイリオ" pitchFamily="50" charset="-128"/>
                </a:rPr>
                <a:t>CO2</a:t>
              </a:r>
              <a:r>
                <a:rPr kumimoji="0" lang="ja-JP" altLang="en-US" sz="1999" kern="0" dirty="0">
                  <a:solidFill>
                    <a:prstClr val="black"/>
                  </a:solidFill>
                  <a:latin typeface="メイリオ" pitchFamily="50" charset="-128"/>
                  <a:ea typeface="メイリオ" pitchFamily="50" charset="-128"/>
                  <a:cs typeface="メイリオ" pitchFamily="50" charset="-128"/>
                </a:rPr>
                <a:t>削減診断の実施及び診断結果に基づいた削減対策実施案の策定に対して支援する。</a:t>
              </a:r>
              <a:r>
                <a:rPr kumimoji="0" lang="en-US" altLang="ja-JP" sz="1999" kern="0" dirty="0">
                  <a:solidFill>
                    <a:prstClr val="black"/>
                  </a:solidFill>
                  <a:latin typeface="メイリオ" pitchFamily="50" charset="-128"/>
                  <a:ea typeface="メイリオ" pitchFamily="50" charset="-128"/>
                  <a:cs typeface="メイリオ" pitchFamily="50" charset="-128"/>
                </a:rPr>
                <a:t>[</a:t>
              </a:r>
              <a:r>
                <a:rPr kumimoji="0" lang="ja-JP" altLang="en-US" sz="1999" kern="0" dirty="0">
                  <a:solidFill>
                    <a:prstClr val="black"/>
                  </a:solidFill>
                  <a:latin typeface="メイリオ" pitchFamily="50" charset="-128"/>
                  <a:ea typeface="メイリオ" pitchFamily="50" charset="-128"/>
                  <a:cs typeface="メイリオ" pitchFamily="50" charset="-128"/>
                </a:rPr>
                <a:t>定額補助</a:t>
              </a:r>
              <a:r>
                <a:rPr kumimoji="0" lang="en-US" altLang="ja-JP" sz="1999" kern="0" dirty="0">
                  <a:solidFill>
                    <a:prstClr val="black"/>
                  </a:solidFill>
                  <a:latin typeface="メイリオ" pitchFamily="50" charset="-128"/>
                  <a:ea typeface="メイリオ" pitchFamily="50" charset="-128"/>
                  <a:cs typeface="メイリオ" pitchFamily="50" charset="-128"/>
                </a:rPr>
                <a:t>]</a:t>
              </a:r>
            </a:p>
            <a:p>
              <a:pPr>
                <a:defRPr/>
              </a:pPr>
              <a:r>
                <a:rPr kumimoji="0" lang="ja-JP" altLang="en-US" sz="1999" kern="0" dirty="0">
                  <a:solidFill>
                    <a:prstClr val="black"/>
                  </a:solidFill>
                  <a:latin typeface="メイリオ" pitchFamily="50" charset="-128"/>
                  <a:ea typeface="メイリオ" pitchFamily="50" charset="-128"/>
                  <a:cs typeface="メイリオ" pitchFamily="50" charset="-128"/>
                </a:rPr>
                <a:t>② 策定案に基づき</a:t>
              </a:r>
              <a:r>
                <a:rPr kumimoji="0" lang="en-US" altLang="zh-TW" sz="1999" kern="0" dirty="0">
                  <a:solidFill>
                    <a:prstClr val="black"/>
                  </a:solidFill>
                  <a:latin typeface="メイリオ" pitchFamily="50" charset="-128"/>
                  <a:ea typeface="メイリオ" pitchFamily="50" charset="-128"/>
                  <a:cs typeface="メイリオ" pitchFamily="50" charset="-128"/>
                </a:rPr>
                <a:t>20</a:t>
              </a:r>
              <a:r>
                <a:rPr kumimoji="0" lang="zh-TW" altLang="en-US" sz="1999" kern="0" dirty="0">
                  <a:solidFill>
                    <a:prstClr val="black"/>
                  </a:solidFill>
                  <a:latin typeface="メイリオ" pitchFamily="50" charset="-128"/>
                  <a:ea typeface="メイリオ" pitchFamily="50" charset="-128"/>
                  <a:cs typeface="メイリオ" pitchFamily="50" charset="-128"/>
                </a:rPr>
                <a:t>％以上（中小企業</a:t>
              </a:r>
              <a:r>
                <a:rPr kumimoji="0" lang="ja-JP" altLang="en-US" sz="1999" kern="0" dirty="0">
                  <a:solidFill>
                    <a:prstClr val="black"/>
                  </a:solidFill>
                  <a:latin typeface="メイリオ" pitchFamily="50" charset="-128"/>
                  <a:ea typeface="メイリオ" pitchFamily="50" charset="-128"/>
                  <a:cs typeface="メイリオ" pitchFamily="50" charset="-128"/>
                </a:rPr>
                <a:t>は</a:t>
              </a:r>
              <a:r>
                <a:rPr kumimoji="0" lang="en-US" altLang="zh-TW" sz="1999" kern="0" dirty="0">
                  <a:solidFill>
                    <a:prstClr val="black"/>
                  </a:solidFill>
                  <a:latin typeface="メイリオ" pitchFamily="50" charset="-128"/>
                  <a:ea typeface="メイリオ" pitchFamily="50" charset="-128"/>
                  <a:cs typeface="メイリオ" pitchFamily="50" charset="-128"/>
                </a:rPr>
                <a:t>10</a:t>
              </a:r>
              <a:r>
                <a:rPr kumimoji="0" lang="zh-TW" altLang="en-US" sz="1999" kern="0" dirty="0">
                  <a:solidFill>
                    <a:prstClr val="black"/>
                  </a:solidFill>
                  <a:latin typeface="メイリオ" pitchFamily="50" charset="-128"/>
                  <a:ea typeface="メイリオ" pitchFamily="50" charset="-128"/>
                  <a:cs typeface="メイリオ" pitchFamily="50" charset="-128"/>
                </a:rPr>
                <a:t>％以上）</a:t>
              </a:r>
              <a:r>
                <a:rPr kumimoji="0" lang="ja-JP" altLang="en-US" sz="1999" kern="0" dirty="0">
                  <a:solidFill>
                    <a:prstClr val="black"/>
                  </a:solidFill>
                  <a:latin typeface="メイリオ" pitchFamily="50" charset="-128"/>
                  <a:ea typeface="メイリオ" pitchFamily="50" charset="-128"/>
                  <a:cs typeface="メイリオ" pitchFamily="50" charset="-128"/>
                </a:rPr>
                <a:t>の</a:t>
              </a:r>
              <a:r>
                <a:rPr kumimoji="0" lang="en-US" altLang="ja-JP" sz="1999" kern="0" dirty="0">
                  <a:solidFill>
                    <a:prstClr val="black"/>
                  </a:solidFill>
                  <a:latin typeface="メイリオ" pitchFamily="50" charset="-128"/>
                  <a:ea typeface="メイリオ" pitchFamily="50" charset="-128"/>
                  <a:cs typeface="メイリオ" pitchFamily="50" charset="-128"/>
                </a:rPr>
                <a:t>CO2</a:t>
              </a:r>
              <a:r>
                <a:rPr kumimoji="0" lang="ja-JP" altLang="en-US" sz="1999" kern="0" dirty="0">
                  <a:solidFill>
                    <a:prstClr val="black"/>
                  </a:solidFill>
                  <a:latin typeface="メイリオ" pitchFamily="50" charset="-128"/>
                  <a:ea typeface="メイリオ" pitchFamily="50" charset="-128"/>
                  <a:cs typeface="メイリオ" pitchFamily="50" charset="-128"/>
                </a:rPr>
                <a:t>削減量を必達することを条件とし、実施する対策（設備導入・運用改善）のうち設備導入に対して</a:t>
              </a:r>
              <a:r>
                <a:rPr kumimoji="0" lang="en-US" altLang="ja-JP" sz="1999" kern="0" dirty="0">
                  <a:solidFill>
                    <a:prstClr val="black"/>
                  </a:solidFill>
                  <a:latin typeface="メイリオ" pitchFamily="50" charset="-128"/>
                  <a:ea typeface="メイリオ" pitchFamily="50" charset="-128"/>
                  <a:cs typeface="メイリオ" pitchFamily="50" charset="-128"/>
                </a:rPr>
                <a:t> </a:t>
              </a:r>
              <a:r>
                <a:rPr kumimoji="0" lang="ja-JP" altLang="en-US" sz="1999" kern="0" dirty="0">
                  <a:solidFill>
                    <a:prstClr val="black"/>
                  </a:solidFill>
                  <a:latin typeface="メイリオ" pitchFamily="50" charset="-128"/>
                  <a:ea typeface="メイリオ" pitchFamily="50" charset="-128"/>
                  <a:cs typeface="メイリオ" pitchFamily="50" charset="-128"/>
                </a:rPr>
                <a:t>支援を行う。</a:t>
              </a:r>
              <a:r>
                <a:rPr kumimoji="0" lang="en-US" altLang="ja-JP" sz="1999" kern="0" dirty="0">
                  <a:solidFill>
                    <a:prstClr val="black"/>
                  </a:solidFill>
                  <a:latin typeface="メイリオ" pitchFamily="50" charset="-128"/>
                  <a:ea typeface="メイリオ" pitchFamily="50" charset="-128"/>
                  <a:cs typeface="メイリオ" pitchFamily="50" charset="-128"/>
                </a:rPr>
                <a:t>[</a:t>
              </a:r>
              <a:r>
                <a:rPr kumimoji="0" lang="ja-JP" altLang="en-US" sz="1999" kern="0" dirty="0">
                  <a:solidFill>
                    <a:prstClr val="black"/>
                  </a:solidFill>
                  <a:latin typeface="メイリオ" pitchFamily="50" charset="-128"/>
                  <a:ea typeface="メイリオ" pitchFamily="50" charset="-128"/>
                  <a:cs typeface="メイリオ" pitchFamily="50" charset="-128"/>
                </a:rPr>
                <a:t>補助率：</a:t>
              </a:r>
              <a:r>
                <a:rPr kumimoji="0" lang="en-US" altLang="ja-JP" sz="1999" kern="0" dirty="0">
                  <a:solidFill>
                    <a:prstClr val="black"/>
                  </a:solidFill>
                  <a:latin typeface="メイリオ" pitchFamily="50" charset="-128"/>
                  <a:ea typeface="メイリオ" pitchFamily="50" charset="-128"/>
                  <a:cs typeface="メイリオ" pitchFamily="50" charset="-128"/>
                </a:rPr>
                <a:t>1/3 (</a:t>
              </a:r>
              <a:r>
                <a:rPr kumimoji="0" lang="ja-JP" altLang="en-US" sz="1999" kern="0" dirty="0">
                  <a:solidFill>
                    <a:prstClr val="black"/>
                  </a:solidFill>
                  <a:latin typeface="メイリオ" pitchFamily="50" charset="-128"/>
                  <a:ea typeface="メイリオ" pitchFamily="50" charset="-128"/>
                  <a:cs typeface="メイリオ" pitchFamily="50" charset="-128"/>
                </a:rPr>
                <a:t>中小企業は</a:t>
              </a:r>
              <a:r>
                <a:rPr kumimoji="0" lang="en-US" altLang="ja-JP" sz="1999" kern="0" dirty="0">
                  <a:solidFill>
                    <a:prstClr val="black"/>
                  </a:solidFill>
                  <a:latin typeface="メイリオ" pitchFamily="50" charset="-128"/>
                  <a:ea typeface="メイリオ" pitchFamily="50" charset="-128"/>
                  <a:cs typeface="メイリオ" pitchFamily="50" charset="-128"/>
                </a:rPr>
                <a:t>1/2)]</a:t>
              </a:r>
            </a:p>
          </p:txBody>
        </p:sp>
        <p:sp>
          <p:nvSpPr>
            <p:cNvPr id="10" name="正方形/長方形 2"/>
            <p:cNvSpPr>
              <a:spLocks noChangeArrowheads="1"/>
            </p:cNvSpPr>
            <p:nvPr/>
          </p:nvSpPr>
          <p:spPr bwMode="auto">
            <a:xfrm>
              <a:off x="126875" y="327050"/>
              <a:ext cx="6915969" cy="54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30" eaLnBrk="1" hangingPunct="1">
                <a:lnSpc>
                  <a:spcPts val="2399"/>
                </a:lnSpc>
                <a:spcBef>
                  <a:spcPct val="0"/>
                </a:spcBef>
                <a:spcAft>
                  <a:spcPts val="277"/>
                </a:spcAft>
                <a:buClr>
                  <a:srgbClr val="6F6F6F"/>
                </a:buClr>
                <a:buNone/>
                <a:defRPr/>
              </a:pPr>
              <a:r>
                <a:rPr lang="ja-JP" altLang="en-US" sz="2399" b="1" kern="0" dirty="0">
                  <a:solidFill>
                    <a:srgbClr val="000000"/>
                  </a:solidFill>
                  <a:latin typeface="メイリオ" pitchFamily="50" charset="-128"/>
                  <a:ea typeface="メイリオ" pitchFamily="50" charset="-128"/>
                  <a:cs typeface="メイリオ" pitchFamily="50" charset="-128"/>
                </a:rPr>
                <a:t>御社のオフィスや工場、</a:t>
              </a:r>
              <a:endParaRPr lang="en-US" altLang="ja-JP" sz="2399" b="1" kern="0" dirty="0">
                <a:solidFill>
                  <a:srgbClr val="000000"/>
                </a:solidFill>
                <a:latin typeface="メイリオ" pitchFamily="50" charset="-128"/>
                <a:ea typeface="メイリオ" pitchFamily="50" charset="-128"/>
                <a:cs typeface="メイリオ" pitchFamily="50" charset="-128"/>
              </a:endParaRPr>
            </a:p>
            <a:p>
              <a:pPr defTabSz="843830" eaLnBrk="1" hangingPunct="1">
                <a:lnSpc>
                  <a:spcPts val="2399"/>
                </a:lnSpc>
                <a:spcBef>
                  <a:spcPct val="0"/>
                </a:spcBef>
                <a:spcAft>
                  <a:spcPts val="277"/>
                </a:spcAft>
                <a:buClr>
                  <a:srgbClr val="6F6F6F"/>
                </a:buClr>
                <a:buNone/>
                <a:defRPr/>
              </a:pPr>
              <a:r>
                <a:rPr lang="ja-JP" altLang="en-US" sz="2399" b="1" kern="0" dirty="0">
                  <a:solidFill>
                    <a:srgbClr val="000000"/>
                  </a:solidFill>
                  <a:latin typeface="メイリオ" pitchFamily="50" charset="-128"/>
                  <a:ea typeface="メイリオ" pitchFamily="50" charset="-128"/>
                  <a:cs typeface="メイリオ" pitchFamily="50" charset="-128"/>
                </a:rPr>
                <a:t>省エネでまだまだコストカットできます！</a:t>
              </a:r>
              <a:endParaRPr lang="en-US" altLang="ja-JP" sz="2399" b="1" kern="0" dirty="0">
                <a:solidFill>
                  <a:srgbClr val="000000"/>
                </a:solidFill>
                <a:latin typeface="メイリオ" pitchFamily="50" charset="-128"/>
                <a:ea typeface="メイリオ" pitchFamily="50" charset="-128"/>
                <a:cs typeface="メイリオ" pitchFamily="50" charset="-128"/>
              </a:endParaRPr>
            </a:p>
          </p:txBody>
        </p:sp>
      </p:grpSp>
      <p:sp>
        <p:nvSpPr>
          <p:cNvPr id="11" name="テキスト ボックス 10"/>
          <p:cNvSpPr txBox="1"/>
          <p:nvPr/>
        </p:nvSpPr>
        <p:spPr>
          <a:xfrm>
            <a:off x="7658583" y="294091"/>
            <a:ext cx="1851653" cy="404853"/>
          </a:xfrm>
          <a:prstGeom prst="rect">
            <a:avLst/>
          </a:prstGeom>
          <a:noFill/>
          <a:ln w="19050" cap="flat" cmpd="sng" algn="ctr">
            <a:solidFill>
              <a:sysClr val="window" lastClr="FFFFFF"/>
            </a:solidFill>
            <a:prstDash val="solid"/>
          </a:ln>
          <a:effectLst/>
        </p:spPr>
        <p:txBody>
          <a:bodyPr>
            <a:spAutoFit/>
          </a:bodyPr>
          <a:lstStyle/>
          <a:p>
            <a:pPr defTabSz="843830" eaLnBrk="0" hangingPunct="0">
              <a:defRPr/>
            </a:pPr>
            <a:r>
              <a:rPr kumimoji="0" lang="ja-JP" altLang="en-US" sz="1016" kern="0" dirty="0">
                <a:solidFill>
                  <a:prstClr val="white"/>
                </a:solidFill>
                <a:latin typeface="メイリオ" pitchFamily="50" charset="-128"/>
                <a:ea typeface="メイリオ" pitchFamily="50" charset="-128"/>
                <a:cs typeface="メイリオ" pitchFamily="50" charset="-128"/>
              </a:rPr>
              <a:t>平成</a:t>
            </a:r>
            <a:r>
              <a:rPr kumimoji="0" lang="en-US" altLang="ja-JP" sz="1016" kern="0" dirty="0">
                <a:solidFill>
                  <a:prstClr val="white"/>
                </a:solidFill>
                <a:latin typeface="メイリオ" pitchFamily="50" charset="-128"/>
                <a:ea typeface="メイリオ" pitchFamily="50" charset="-128"/>
                <a:cs typeface="メイリオ" pitchFamily="50" charset="-128"/>
              </a:rPr>
              <a:t>28</a:t>
            </a:r>
            <a:r>
              <a:rPr kumimoji="0" lang="ja-JP" altLang="en-US" sz="1016" kern="0" dirty="0">
                <a:solidFill>
                  <a:prstClr val="white"/>
                </a:solidFill>
                <a:latin typeface="メイリオ" pitchFamily="50" charset="-128"/>
                <a:ea typeface="メイリオ" pitchFamily="50" charset="-128"/>
                <a:cs typeface="メイリオ" pitchFamily="50" charset="-128"/>
              </a:rPr>
              <a:t>年度予算</a:t>
            </a:r>
            <a:endParaRPr kumimoji="0" lang="en-US" altLang="ja-JP" sz="1016" kern="0" dirty="0">
              <a:solidFill>
                <a:prstClr val="white"/>
              </a:solidFill>
              <a:latin typeface="メイリオ" pitchFamily="50" charset="-128"/>
              <a:ea typeface="メイリオ" pitchFamily="50" charset="-128"/>
              <a:cs typeface="メイリオ" pitchFamily="50" charset="-128"/>
            </a:endParaRPr>
          </a:p>
          <a:p>
            <a:pPr defTabSz="843830" eaLnBrk="0" hangingPunct="0">
              <a:defRPr/>
            </a:pPr>
            <a:r>
              <a:rPr kumimoji="0" lang="en-US" altLang="ja-JP" sz="1016" kern="0" dirty="0">
                <a:solidFill>
                  <a:prstClr val="white"/>
                </a:solidFill>
                <a:latin typeface="メイリオ" pitchFamily="50" charset="-128"/>
                <a:ea typeface="メイリオ" pitchFamily="50" charset="-128"/>
                <a:cs typeface="メイリオ" pitchFamily="50" charset="-128"/>
              </a:rPr>
              <a:t>2,550</a:t>
            </a:r>
            <a:r>
              <a:rPr kumimoji="0" lang="ja-JP" altLang="en-US" sz="1016" kern="0" dirty="0">
                <a:solidFill>
                  <a:prstClr val="white"/>
                </a:solidFill>
                <a:latin typeface="メイリオ" pitchFamily="50" charset="-128"/>
                <a:ea typeface="メイリオ" pitchFamily="50" charset="-128"/>
                <a:cs typeface="メイリオ" pitchFamily="50" charset="-128"/>
              </a:rPr>
              <a:t>百万円（新規）</a:t>
            </a:r>
          </a:p>
        </p:txBody>
      </p:sp>
      <p:sp>
        <p:nvSpPr>
          <p:cNvPr id="12" name="正方形/長方形 6"/>
          <p:cNvSpPr>
            <a:spLocks noChangeArrowheads="1"/>
          </p:cNvSpPr>
          <p:nvPr/>
        </p:nvSpPr>
        <p:spPr bwMode="auto">
          <a:xfrm>
            <a:off x="1170375" y="7217728"/>
            <a:ext cx="4547562" cy="5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843830" eaLnBrk="1" hangingPunct="1">
              <a:lnSpc>
                <a:spcPts val="1500"/>
              </a:lnSpc>
              <a:spcBef>
                <a:spcPct val="0"/>
              </a:spcBef>
              <a:spcAft>
                <a:spcPts val="277"/>
              </a:spcAft>
              <a:buClr>
                <a:srgbClr val="6F6F6F"/>
              </a:buClr>
              <a:buNone/>
              <a:defRPr/>
            </a:pPr>
            <a:r>
              <a:rPr lang="zh-TW" altLang="en-US" sz="1999" dirty="0">
                <a:solidFill>
                  <a:srgbClr val="000000"/>
                </a:solidFill>
                <a:latin typeface="+mn-ea"/>
                <a:ea typeface="+mn-ea"/>
              </a:rPr>
              <a:t>平成</a:t>
            </a:r>
            <a:r>
              <a:rPr lang="en-US" altLang="zh-TW" sz="1999" dirty="0">
                <a:solidFill>
                  <a:srgbClr val="000000"/>
                </a:solidFill>
                <a:latin typeface="+mn-ea"/>
                <a:ea typeface="+mn-ea"/>
              </a:rPr>
              <a:t>30</a:t>
            </a:r>
            <a:r>
              <a:rPr lang="zh-TW" altLang="en-US" sz="1999" dirty="0">
                <a:solidFill>
                  <a:srgbClr val="000000"/>
                </a:solidFill>
                <a:latin typeface="+mn-ea"/>
                <a:ea typeface="+mn-ea"/>
              </a:rPr>
              <a:t>年度</a:t>
            </a:r>
            <a:r>
              <a:rPr lang="ja-JP" altLang="en-US" sz="1999" dirty="0">
                <a:solidFill>
                  <a:srgbClr val="000000"/>
                </a:solidFill>
                <a:latin typeface="+mn-ea"/>
                <a:ea typeface="+mn-ea"/>
              </a:rPr>
              <a:t>予算案</a:t>
            </a:r>
            <a:r>
              <a:rPr lang="en-US" altLang="ja-JP" sz="1999" dirty="0">
                <a:solidFill>
                  <a:srgbClr val="000000"/>
                </a:solidFill>
                <a:latin typeface="+mn-ea"/>
                <a:ea typeface="+mn-ea"/>
              </a:rPr>
              <a:t>20</a:t>
            </a:r>
            <a:r>
              <a:rPr lang="ja-JP" altLang="en-US" sz="1999" dirty="0">
                <a:solidFill>
                  <a:srgbClr val="000000"/>
                </a:solidFill>
                <a:latin typeface="+mn-ea"/>
                <a:ea typeface="+mn-ea"/>
              </a:rPr>
              <a:t>億円</a:t>
            </a:r>
            <a:endParaRPr lang="en-US" altLang="ja-JP" sz="1999" dirty="0">
              <a:solidFill>
                <a:srgbClr val="000000"/>
              </a:solidFill>
              <a:latin typeface="+mn-ea"/>
              <a:ea typeface="+mn-ea"/>
            </a:endParaRPr>
          </a:p>
          <a:p>
            <a:pPr algn="r" defTabSz="843830" eaLnBrk="1" hangingPunct="1">
              <a:lnSpc>
                <a:spcPts val="1500"/>
              </a:lnSpc>
              <a:spcBef>
                <a:spcPct val="0"/>
              </a:spcBef>
              <a:spcAft>
                <a:spcPts val="277"/>
              </a:spcAft>
              <a:buClr>
                <a:srgbClr val="6F6F6F"/>
              </a:buClr>
              <a:buNone/>
              <a:defRPr/>
            </a:pPr>
            <a:r>
              <a:rPr lang="ja-JP" altLang="en-US" sz="2399" dirty="0">
                <a:solidFill>
                  <a:srgbClr val="000000"/>
                </a:solidFill>
                <a:latin typeface="+mn-ea"/>
                <a:ea typeface="+mn-ea"/>
              </a:rPr>
              <a:t> </a:t>
            </a:r>
            <a:r>
              <a:rPr lang="en-US" altLang="ja-JP" sz="1200" dirty="0">
                <a:solidFill>
                  <a:srgbClr val="000000"/>
                </a:solidFill>
                <a:latin typeface="+mn-ea"/>
                <a:ea typeface="+mn-ea"/>
              </a:rPr>
              <a:t>(</a:t>
            </a:r>
            <a:r>
              <a:rPr lang="ja-JP" altLang="en-US" sz="1200" dirty="0">
                <a:solidFill>
                  <a:srgbClr val="000000"/>
                </a:solidFill>
                <a:latin typeface="+mn-ea"/>
                <a:ea typeface="+mn-ea"/>
              </a:rPr>
              <a:t>平成</a:t>
            </a:r>
            <a:r>
              <a:rPr lang="en-US" altLang="ja-JP" sz="1200" dirty="0">
                <a:solidFill>
                  <a:srgbClr val="000000"/>
                </a:solidFill>
                <a:latin typeface="+mn-ea"/>
                <a:ea typeface="+mn-ea"/>
              </a:rPr>
              <a:t>29</a:t>
            </a:r>
            <a:r>
              <a:rPr lang="ja-JP" altLang="en-US" sz="1200" dirty="0">
                <a:solidFill>
                  <a:srgbClr val="000000"/>
                </a:solidFill>
                <a:latin typeface="+mn-ea"/>
                <a:ea typeface="+mn-ea"/>
              </a:rPr>
              <a:t>年度予算額</a:t>
            </a:r>
            <a:r>
              <a:rPr lang="en-US" altLang="ja-JP" sz="1200" dirty="0">
                <a:solidFill>
                  <a:srgbClr val="000000"/>
                </a:solidFill>
                <a:latin typeface="+mn-ea"/>
                <a:ea typeface="+mn-ea"/>
              </a:rPr>
              <a:t>20</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p>
        </p:txBody>
      </p:sp>
      <p:sp>
        <p:nvSpPr>
          <p:cNvPr id="13" name="タイトル 1"/>
          <p:cNvSpPr txBox="1">
            <a:spLocks/>
          </p:cNvSpPr>
          <p:nvPr/>
        </p:nvSpPr>
        <p:spPr>
          <a:xfrm>
            <a:off x="784588" y="-9454"/>
            <a:ext cx="6873988" cy="564176"/>
          </a:xfrm>
          <a:prstGeom prst="rect">
            <a:avLst/>
          </a:prstGeom>
          <a:noFill/>
          <a:ln w="9525" cap="flat" cmpd="sng" algn="ctr">
            <a:noFill/>
            <a:prstDash val="solid"/>
          </a:ln>
          <a:effectLst/>
        </p:spPr>
        <p:txBody>
          <a:bodyPr anchor="ctr"/>
          <a:lstStyle>
            <a:lvl1pPr algn="ctr" defTabSz="914400" rtl="0" eaLnBrk="1" latinLnBrk="0" hangingPunct="1">
              <a:spcBef>
                <a:spcPct val="0"/>
              </a:spcBef>
              <a:buNone/>
              <a:defRPr kumimoji="1" sz="40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l" defTabSz="843830">
              <a:defRPr/>
            </a:pPr>
            <a:r>
              <a:rPr lang="en-US" altLang="ja-JP" sz="2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削減ポテンシャル診断推進事業</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9" y="69616"/>
            <a:ext cx="696689" cy="42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96"/>
          <p:cNvSpPr txBox="1">
            <a:spLocks noChangeArrowheads="1"/>
          </p:cNvSpPr>
          <p:nvPr/>
        </p:nvSpPr>
        <p:spPr bwMode="auto">
          <a:xfrm>
            <a:off x="116124" y="4812945"/>
            <a:ext cx="1948510" cy="503406"/>
          </a:xfrm>
          <a:prstGeom prst="rect">
            <a:avLst/>
          </a:prstGeom>
          <a:noFill/>
          <a:ln w="9525">
            <a:noFill/>
            <a:miter lim="800000"/>
            <a:headEnd/>
            <a:tailEnd/>
          </a:ln>
        </p:spPr>
        <p:txBody>
          <a:bodyPr wrap="square" tIns="71954" bIns="0">
            <a:spAutoFit/>
          </a:bodyPr>
          <a:lstStyle/>
          <a:p>
            <a:pPr defTabSz="913830">
              <a:defRPr/>
            </a:pPr>
            <a:r>
              <a:rPr lang="ja-JP" altLang="en-US" sz="1400" dirty="0">
                <a:solidFill>
                  <a:prstClr val="black"/>
                </a:solidFill>
                <a:latin typeface="メイリオ" pitchFamily="50" charset="-128"/>
                <a:ea typeface="メイリオ" pitchFamily="50" charset="-128"/>
                <a:cs typeface="メイリオ" pitchFamily="50" charset="-128"/>
              </a:rPr>
              <a:t>・診断</a:t>
            </a:r>
          </a:p>
          <a:p>
            <a:pPr defTabSz="913830">
              <a:defRPr/>
            </a:pPr>
            <a:r>
              <a:rPr lang="ja-JP" altLang="en-US" sz="1400" dirty="0">
                <a:solidFill>
                  <a:prstClr val="black"/>
                </a:solidFill>
                <a:latin typeface="メイリオ" pitchFamily="50" charset="-128"/>
                <a:ea typeface="メイリオ" pitchFamily="50" charset="-128"/>
                <a:cs typeface="メイリオ" pitchFamily="50" charset="-128"/>
              </a:rPr>
              <a:t>・診断結果報告</a:t>
            </a:r>
          </a:p>
        </p:txBody>
      </p:sp>
      <p:grpSp>
        <p:nvGrpSpPr>
          <p:cNvPr id="16" name="Group 183"/>
          <p:cNvGrpSpPr>
            <a:grpSpLocks/>
          </p:cNvGrpSpPr>
          <p:nvPr/>
        </p:nvGrpSpPr>
        <p:grpSpPr bwMode="auto">
          <a:xfrm>
            <a:off x="948523" y="5388183"/>
            <a:ext cx="2158675" cy="1221159"/>
            <a:chOff x="2544" y="2884"/>
            <a:chExt cx="1256" cy="983"/>
          </a:xfrm>
        </p:grpSpPr>
        <p:sp>
          <p:nvSpPr>
            <p:cNvPr id="17" name="Oval 58"/>
            <p:cNvSpPr>
              <a:spLocks noChangeArrowheads="1"/>
            </p:cNvSpPr>
            <p:nvPr/>
          </p:nvSpPr>
          <p:spPr bwMode="auto">
            <a:xfrm>
              <a:off x="2544" y="2884"/>
              <a:ext cx="1256" cy="983"/>
            </a:xfrm>
            <a:prstGeom prst="ellipse">
              <a:avLst/>
            </a:prstGeom>
            <a:solidFill>
              <a:srgbClr val="F79646">
                <a:lumMod val="20000"/>
                <a:lumOff val="80000"/>
              </a:srgbClr>
            </a:solidFill>
            <a:ln w="9525">
              <a:solidFill>
                <a:sysClr val="windowText" lastClr="000000"/>
              </a:solidFill>
              <a:round/>
              <a:headEnd/>
              <a:tailEnd/>
            </a:ln>
            <a:effectLst/>
            <a:extLst/>
          </p:spPr>
          <p:txBody>
            <a:bodyPr wrap="none" tIns="71954" bIns="0" anchor="ctr"/>
            <a:lstStyle/>
            <a:p>
              <a:pPr algn="ctr" defTabSz="913830">
                <a:defRPr/>
              </a:pPr>
              <a:endParaRPr kumimoji="0" lang="en-US" altLang="ja-JP"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en-US" altLang="ja-JP"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ja-JP" altLang="en-US"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ja-JP" altLang="en-US"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ja-JP" altLang="en-US"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ja-JP" altLang="en-US"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ja-JP" altLang="en-US"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en-US" altLang="ja-JP" sz="1798" kern="0" dirty="0">
                <a:solidFill>
                  <a:prstClr val="black"/>
                </a:solidFill>
                <a:latin typeface="メイリオ" pitchFamily="50" charset="-128"/>
                <a:ea typeface="メイリオ" pitchFamily="50" charset="-128"/>
                <a:cs typeface="メイリオ" pitchFamily="50" charset="-128"/>
              </a:endParaRPr>
            </a:p>
          </p:txBody>
        </p:sp>
        <p:pic>
          <p:nvPicPr>
            <p:cNvPr id="18" name="Picture 61" descr="MC900223642[1]"/>
            <p:cNvPicPr>
              <a:picLocks noChangeAspect="1" noChangeArrowheads="1"/>
            </p:cNvPicPr>
            <p:nvPr/>
          </p:nvPicPr>
          <p:blipFill>
            <a:blip r:embed="rId5" cstate="print"/>
            <a:srcRect/>
            <a:stretch>
              <a:fillRect/>
            </a:stretch>
          </p:blipFill>
          <p:spPr bwMode="auto">
            <a:xfrm>
              <a:off x="3300" y="3077"/>
              <a:ext cx="379" cy="460"/>
            </a:xfrm>
            <a:prstGeom prst="rect">
              <a:avLst/>
            </a:prstGeom>
            <a:noFill/>
            <a:ln w="9525">
              <a:noFill/>
              <a:miter lim="800000"/>
              <a:headEnd/>
              <a:tailEnd/>
            </a:ln>
          </p:spPr>
        </p:pic>
      </p:grpSp>
      <p:sp>
        <p:nvSpPr>
          <p:cNvPr id="19" name="Line 90"/>
          <p:cNvSpPr>
            <a:spLocks noChangeShapeType="1"/>
          </p:cNvSpPr>
          <p:nvPr/>
        </p:nvSpPr>
        <p:spPr bwMode="auto">
          <a:xfrm flipV="1">
            <a:off x="1950023" y="4807731"/>
            <a:ext cx="12035" cy="579353"/>
          </a:xfrm>
          <a:prstGeom prst="line">
            <a:avLst/>
          </a:prstGeom>
          <a:noFill/>
          <a:ln w="63500">
            <a:solidFill>
              <a:srgbClr val="002060"/>
            </a:solidFill>
            <a:round/>
            <a:headEnd/>
            <a:tailEnd type="triangle" w="med" len="med"/>
          </a:ln>
        </p:spPr>
        <p:txBody>
          <a:bodyPr tIns="71954" bIns="0"/>
          <a:lstStyle/>
          <a:p>
            <a:pPr defTabSz="913830">
              <a:defRPr/>
            </a:pPr>
            <a:endParaRPr lang="ja-JP" altLang="en-US" sz="1798">
              <a:solidFill>
                <a:prstClr val="black"/>
              </a:solidFill>
              <a:latin typeface="メイリオ" pitchFamily="50" charset="-128"/>
              <a:ea typeface="メイリオ" pitchFamily="50" charset="-128"/>
              <a:cs typeface="メイリオ" pitchFamily="50" charset="-128"/>
            </a:endParaRPr>
          </a:p>
        </p:txBody>
      </p:sp>
      <p:sp>
        <p:nvSpPr>
          <p:cNvPr id="20" name="Line 97"/>
          <p:cNvSpPr>
            <a:spLocks noChangeShapeType="1"/>
          </p:cNvSpPr>
          <p:nvPr/>
        </p:nvSpPr>
        <p:spPr bwMode="auto">
          <a:xfrm flipH="1">
            <a:off x="2157980" y="4807730"/>
            <a:ext cx="0" cy="609492"/>
          </a:xfrm>
          <a:prstGeom prst="line">
            <a:avLst/>
          </a:prstGeom>
          <a:noFill/>
          <a:ln w="63500">
            <a:solidFill>
              <a:srgbClr val="002060"/>
            </a:solidFill>
            <a:round/>
            <a:headEnd/>
            <a:tailEnd type="triangle" w="med" len="med"/>
          </a:ln>
        </p:spPr>
        <p:txBody>
          <a:bodyPr tIns="71954" bIns="0"/>
          <a:lstStyle/>
          <a:p>
            <a:pPr defTabSz="913830">
              <a:defRPr/>
            </a:pPr>
            <a:endParaRPr lang="ja-JP" altLang="en-US" sz="1798">
              <a:solidFill>
                <a:prstClr val="black"/>
              </a:solidFill>
              <a:latin typeface="メイリオ" pitchFamily="50" charset="-128"/>
              <a:ea typeface="メイリオ" pitchFamily="50" charset="-128"/>
              <a:cs typeface="メイリオ" pitchFamily="50" charset="-128"/>
            </a:endParaRPr>
          </a:p>
        </p:txBody>
      </p:sp>
      <p:sp>
        <p:nvSpPr>
          <p:cNvPr id="21" name="Text Box 98"/>
          <p:cNvSpPr txBox="1">
            <a:spLocks noChangeArrowheads="1"/>
          </p:cNvSpPr>
          <p:nvPr/>
        </p:nvSpPr>
        <p:spPr bwMode="auto">
          <a:xfrm>
            <a:off x="2272596" y="4890271"/>
            <a:ext cx="1616333" cy="503406"/>
          </a:xfrm>
          <a:prstGeom prst="rect">
            <a:avLst/>
          </a:prstGeom>
          <a:noFill/>
          <a:ln w="9525">
            <a:noFill/>
            <a:miter lim="800000"/>
            <a:headEnd/>
            <a:tailEnd/>
          </a:ln>
        </p:spPr>
        <p:txBody>
          <a:bodyPr wrap="square" tIns="71954" bIns="0">
            <a:spAutoFit/>
          </a:bodyPr>
          <a:lstStyle/>
          <a:p>
            <a:pPr defTabSz="913830">
              <a:defRPr/>
            </a:pPr>
            <a:r>
              <a:rPr lang="ja-JP" altLang="en-US" sz="1400" dirty="0">
                <a:solidFill>
                  <a:prstClr val="black"/>
                </a:solidFill>
                <a:latin typeface="メイリオ" pitchFamily="50" charset="-128"/>
                <a:ea typeface="メイリオ" pitchFamily="50" charset="-128"/>
                <a:cs typeface="メイリオ" pitchFamily="50" charset="-128"/>
              </a:rPr>
              <a:t>・データ提供</a:t>
            </a:r>
          </a:p>
          <a:p>
            <a:pPr defTabSz="913830">
              <a:defRPr/>
            </a:pPr>
            <a:r>
              <a:rPr lang="ja-JP" altLang="en-US" sz="1400" dirty="0">
                <a:solidFill>
                  <a:prstClr val="black"/>
                </a:solidFill>
                <a:latin typeface="メイリオ" pitchFamily="50" charset="-128"/>
                <a:ea typeface="メイリオ" pitchFamily="50" charset="-128"/>
                <a:cs typeface="メイリオ" pitchFamily="50" charset="-128"/>
              </a:rPr>
              <a:t>・協力</a:t>
            </a:r>
          </a:p>
        </p:txBody>
      </p:sp>
      <p:pic>
        <p:nvPicPr>
          <p:cNvPr id="22" name="Picture 189"/>
          <p:cNvPicPr>
            <a:picLocks noChangeAspect="1" noChangeArrowheads="1"/>
          </p:cNvPicPr>
          <p:nvPr/>
        </p:nvPicPr>
        <p:blipFill>
          <a:blip r:embed="rId6" cstate="print"/>
          <a:srcRect l="16338" t="5025" r="17413" b="14529"/>
          <a:stretch>
            <a:fillRect/>
          </a:stretch>
        </p:blipFill>
        <p:spPr bwMode="auto">
          <a:xfrm>
            <a:off x="1302111" y="5444578"/>
            <a:ext cx="897155" cy="1005830"/>
          </a:xfrm>
          <a:prstGeom prst="rect">
            <a:avLst/>
          </a:prstGeom>
          <a:noFill/>
          <a:ln w="9525">
            <a:noFill/>
            <a:miter lim="800000"/>
            <a:headEnd/>
            <a:tailEnd/>
          </a:ln>
        </p:spPr>
      </p:pic>
      <p:sp>
        <p:nvSpPr>
          <p:cNvPr id="23" name="テキスト ボックス 22"/>
          <p:cNvSpPr txBox="1"/>
          <p:nvPr/>
        </p:nvSpPr>
        <p:spPr>
          <a:xfrm>
            <a:off x="1137454" y="6462821"/>
            <a:ext cx="1948750" cy="349439"/>
          </a:xfrm>
          <a:prstGeom prst="rect">
            <a:avLst/>
          </a:prstGeom>
          <a:solidFill>
            <a:srgbClr val="F79646">
              <a:lumMod val="20000"/>
              <a:lumOff val="80000"/>
            </a:srgbClr>
          </a:solidFill>
          <a:ln>
            <a:solidFill>
              <a:sysClr val="windowText" lastClr="000000"/>
            </a:solidFill>
          </a:ln>
        </p:spPr>
        <p:txBody>
          <a:bodyPr wrap="square" tIns="71954" bIns="0">
            <a:spAutoFit/>
          </a:bodyPr>
          <a:lstStyle>
            <a:lvl1pPr eaLnBrk="0" hangingPunct="0">
              <a:defRPr kumimoji="1" sz="1400">
                <a:solidFill>
                  <a:schemeClr val="tx1"/>
                </a:solidFill>
                <a:latin typeface="ＭＳ Ｐゴシック" charset="-128"/>
                <a:ea typeface="ＭＳ Ｐゴシック" charset="-128"/>
              </a:defRPr>
            </a:lvl1pPr>
            <a:lvl2pPr marL="742950" indent="-285750" eaLnBrk="0" hangingPunct="0">
              <a:defRPr kumimoji="1" sz="1400">
                <a:solidFill>
                  <a:schemeClr val="tx1"/>
                </a:solidFill>
                <a:latin typeface="ＭＳ Ｐゴシック" charset="-128"/>
                <a:ea typeface="ＭＳ Ｐゴシック" charset="-128"/>
              </a:defRPr>
            </a:lvl2pPr>
            <a:lvl3pPr marL="1143000" indent="-228600" eaLnBrk="0" hangingPunct="0">
              <a:defRPr kumimoji="1" sz="1400">
                <a:solidFill>
                  <a:schemeClr val="tx1"/>
                </a:solidFill>
                <a:latin typeface="ＭＳ Ｐゴシック" charset="-128"/>
                <a:ea typeface="ＭＳ Ｐゴシック" charset="-128"/>
              </a:defRPr>
            </a:lvl3pPr>
            <a:lvl4pPr marL="1600200" indent="-228600" eaLnBrk="0" hangingPunct="0">
              <a:defRPr kumimoji="1" sz="1400">
                <a:solidFill>
                  <a:schemeClr val="tx1"/>
                </a:solidFill>
                <a:latin typeface="ＭＳ Ｐゴシック" charset="-128"/>
                <a:ea typeface="ＭＳ Ｐゴシック" charset="-128"/>
              </a:defRPr>
            </a:lvl4pPr>
            <a:lvl5pPr marL="2057400" indent="-228600" eaLnBrk="0" hangingPunct="0">
              <a:defRPr kumimoji="1" sz="1400">
                <a:solidFill>
                  <a:schemeClr val="tx1"/>
                </a:solidFill>
                <a:latin typeface="ＭＳ Ｐゴシック" charset="-128"/>
                <a:ea typeface="ＭＳ Ｐゴシック" charset="-128"/>
              </a:defRPr>
            </a:lvl5pPr>
            <a:lvl6pPr marL="2514600" indent="-228600" eaLnBrk="0" fontAlgn="base" hangingPunct="0">
              <a:spcBef>
                <a:spcPct val="50000"/>
              </a:spcBef>
              <a:spcAft>
                <a:spcPct val="0"/>
              </a:spcAft>
              <a:buClr>
                <a:schemeClr val="tx1"/>
              </a:buClr>
              <a:buFont typeface="Wingdings" pitchFamily="2" charset="2"/>
              <a:defRPr kumimoji="1" sz="1400">
                <a:solidFill>
                  <a:schemeClr val="tx1"/>
                </a:solidFill>
                <a:latin typeface="ＭＳ Ｐゴシック" charset="-128"/>
                <a:ea typeface="ＭＳ Ｐゴシック" charset="-128"/>
              </a:defRPr>
            </a:lvl6pPr>
            <a:lvl7pPr marL="2971800" indent="-228600" eaLnBrk="0" fontAlgn="base" hangingPunct="0">
              <a:spcBef>
                <a:spcPct val="50000"/>
              </a:spcBef>
              <a:spcAft>
                <a:spcPct val="0"/>
              </a:spcAft>
              <a:buClr>
                <a:schemeClr val="tx1"/>
              </a:buClr>
              <a:buFont typeface="Wingdings" pitchFamily="2" charset="2"/>
              <a:defRPr kumimoji="1" sz="1400">
                <a:solidFill>
                  <a:schemeClr val="tx1"/>
                </a:solidFill>
                <a:latin typeface="ＭＳ Ｐゴシック" charset="-128"/>
                <a:ea typeface="ＭＳ Ｐゴシック" charset="-128"/>
              </a:defRPr>
            </a:lvl7pPr>
            <a:lvl8pPr marL="3429000" indent="-228600" eaLnBrk="0" fontAlgn="base" hangingPunct="0">
              <a:spcBef>
                <a:spcPct val="50000"/>
              </a:spcBef>
              <a:spcAft>
                <a:spcPct val="0"/>
              </a:spcAft>
              <a:buClr>
                <a:schemeClr val="tx1"/>
              </a:buClr>
              <a:buFont typeface="Wingdings" pitchFamily="2" charset="2"/>
              <a:defRPr kumimoji="1" sz="1400">
                <a:solidFill>
                  <a:schemeClr val="tx1"/>
                </a:solidFill>
                <a:latin typeface="ＭＳ Ｐゴシック" charset="-128"/>
                <a:ea typeface="ＭＳ Ｐゴシック" charset="-128"/>
              </a:defRPr>
            </a:lvl8pPr>
            <a:lvl9pPr marL="3886200" indent="-228600" eaLnBrk="0" fontAlgn="base" hangingPunct="0">
              <a:spcBef>
                <a:spcPct val="50000"/>
              </a:spcBef>
              <a:spcAft>
                <a:spcPct val="0"/>
              </a:spcAft>
              <a:buClr>
                <a:schemeClr val="tx1"/>
              </a:buClr>
              <a:buFont typeface="Wingdings" pitchFamily="2" charset="2"/>
              <a:defRPr kumimoji="1" sz="1400">
                <a:solidFill>
                  <a:schemeClr val="tx1"/>
                </a:solidFill>
                <a:latin typeface="ＭＳ Ｐゴシック" charset="-128"/>
                <a:ea typeface="ＭＳ Ｐゴシック" charset="-128"/>
              </a:defRPr>
            </a:lvl9pPr>
          </a:lstStyle>
          <a:p>
            <a:pPr algn="ctr" defTabSz="913830" eaLnBrk="1" hangingPunct="1">
              <a:defRPr/>
            </a:pPr>
            <a:r>
              <a:rPr lang="ja-JP" altLang="en-US" sz="1798" kern="0" dirty="0">
                <a:solidFill>
                  <a:prstClr val="black"/>
                </a:solidFill>
                <a:latin typeface="メイリオ" pitchFamily="50" charset="-128"/>
                <a:ea typeface="メイリオ" pitchFamily="50" charset="-128"/>
                <a:cs typeface="メイリオ" pitchFamily="50" charset="-128"/>
              </a:rPr>
              <a:t>診断機関</a:t>
            </a:r>
          </a:p>
        </p:txBody>
      </p:sp>
      <p:grpSp>
        <p:nvGrpSpPr>
          <p:cNvPr id="24" name="Group 176"/>
          <p:cNvGrpSpPr>
            <a:grpSpLocks/>
          </p:cNvGrpSpPr>
          <p:nvPr/>
        </p:nvGrpSpPr>
        <p:grpSpPr bwMode="auto">
          <a:xfrm>
            <a:off x="887384" y="3480949"/>
            <a:ext cx="2236016" cy="1339795"/>
            <a:chOff x="2510" y="1356"/>
            <a:chExt cx="1301" cy="1043"/>
          </a:xfrm>
        </p:grpSpPr>
        <p:sp>
          <p:nvSpPr>
            <p:cNvPr id="25" name="Oval 55"/>
            <p:cNvSpPr>
              <a:spLocks noChangeArrowheads="1"/>
            </p:cNvSpPr>
            <p:nvPr/>
          </p:nvSpPr>
          <p:spPr bwMode="auto">
            <a:xfrm>
              <a:off x="2510" y="1356"/>
              <a:ext cx="1301" cy="1043"/>
            </a:xfrm>
            <a:prstGeom prst="ellipse">
              <a:avLst/>
            </a:prstGeom>
            <a:solidFill>
              <a:srgbClr val="FFCCFF"/>
            </a:solidFill>
            <a:ln w="9525">
              <a:solidFill>
                <a:sysClr val="windowText" lastClr="000000"/>
              </a:solidFill>
              <a:round/>
              <a:headEnd/>
              <a:tailEnd/>
            </a:ln>
          </p:spPr>
          <p:txBody>
            <a:bodyPr wrap="none" tIns="71954" bIns="0" anchor="t" anchorCtr="0"/>
            <a:lstStyle/>
            <a:p>
              <a:pPr algn="ctr" defTabSz="913830">
                <a:defRPr/>
              </a:pPr>
              <a:endParaRPr kumimoji="0" lang="ja-JP" altLang="en-US" sz="1798" kern="0" dirty="0">
                <a:solidFill>
                  <a:prstClr val="black"/>
                </a:solidFill>
                <a:latin typeface="メイリオ" pitchFamily="50" charset="-128"/>
                <a:ea typeface="メイリオ" pitchFamily="50" charset="-128"/>
                <a:cs typeface="メイリオ" pitchFamily="50" charset="-128"/>
              </a:endParaRPr>
            </a:p>
            <a:p>
              <a:pPr algn="ctr" defTabSz="913830">
                <a:defRPr/>
              </a:pPr>
              <a:endParaRPr kumimoji="0" lang="en-US" altLang="ja-JP" sz="1798" kern="0" dirty="0">
                <a:solidFill>
                  <a:prstClr val="black"/>
                </a:solidFill>
                <a:latin typeface="メイリオ" pitchFamily="50" charset="-128"/>
                <a:ea typeface="メイリオ" pitchFamily="50" charset="-128"/>
                <a:cs typeface="メイリオ" pitchFamily="50" charset="-128"/>
              </a:endParaRPr>
            </a:p>
          </p:txBody>
        </p:sp>
        <p:pic>
          <p:nvPicPr>
            <p:cNvPr id="26" name="Picture 41" descr="MC900079071[1]"/>
            <p:cNvPicPr>
              <a:picLocks noChangeAspect="1" noChangeArrowheads="1"/>
            </p:cNvPicPr>
            <p:nvPr/>
          </p:nvPicPr>
          <p:blipFill>
            <a:blip r:embed="rId7" cstate="print"/>
            <a:srcRect/>
            <a:stretch>
              <a:fillRect/>
            </a:stretch>
          </p:blipFill>
          <p:spPr bwMode="auto">
            <a:xfrm>
              <a:off x="2620" y="1727"/>
              <a:ext cx="518" cy="367"/>
            </a:xfrm>
            <a:prstGeom prst="rect">
              <a:avLst/>
            </a:prstGeom>
            <a:noFill/>
            <a:ln w="9525">
              <a:noFill/>
              <a:miter lim="800000"/>
              <a:headEnd/>
              <a:tailEnd/>
            </a:ln>
          </p:spPr>
        </p:pic>
        <p:pic>
          <p:nvPicPr>
            <p:cNvPr id="27" name="Picture 43" descr="MC900223678[1]"/>
            <p:cNvPicPr>
              <a:picLocks noChangeAspect="1" noChangeArrowheads="1"/>
            </p:cNvPicPr>
            <p:nvPr/>
          </p:nvPicPr>
          <p:blipFill>
            <a:blip r:embed="rId8" cstate="print"/>
            <a:srcRect/>
            <a:stretch>
              <a:fillRect/>
            </a:stretch>
          </p:blipFill>
          <p:spPr bwMode="auto">
            <a:xfrm>
              <a:off x="3343" y="1686"/>
              <a:ext cx="403" cy="421"/>
            </a:xfrm>
            <a:prstGeom prst="rect">
              <a:avLst/>
            </a:prstGeom>
            <a:noFill/>
            <a:ln w="9525">
              <a:noFill/>
              <a:miter lim="800000"/>
              <a:headEnd/>
              <a:tailEnd/>
            </a:ln>
          </p:spPr>
        </p:pic>
        <p:pic>
          <p:nvPicPr>
            <p:cNvPr id="28" name="Picture 54" descr="MC900434813[1]"/>
            <p:cNvPicPr>
              <a:picLocks noChangeAspect="1" noChangeArrowheads="1"/>
            </p:cNvPicPr>
            <p:nvPr/>
          </p:nvPicPr>
          <p:blipFill>
            <a:blip r:embed="rId9" cstate="print"/>
            <a:srcRect/>
            <a:stretch>
              <a:fillRect/>
            </a:stretch>
          </p:blipFill>
          <p:spPr bwMode="auto">
            <a:xfrm>
              <a:off x="2943" y="1853"/>
              <a:ext cx="511" cy="474"/>
            </a:xfrm>
            <a:prstGeom prst="rect">
              <a:avLst/>
            </a:prstGeom>
            <a:noFill/>
            <a:ln w="9525">
              <a:noFill/>
              <a:miter lim="800000"/>
              <a:headEnd/>
              <a:tailEnd/>
            </a:ln>
          </p:spPr>
        </p:pic>
      </p:grpSp>
      <p:grpSp>
        <p:nvGrpSpPr>
          <p:cNvPr id="29" name="グループ化 28"/>
          <p:cNvGrpSpPr/>
          <p:nvPr/>
        </p:nvGrpSpPr>
        <p:grpSpPr>
          <a:xfrm>
            <a:off x="3511720" y="4035562"/>
            <a:ext cx="6263039" cy="2612147"/>
            <a:chOff x="3958242" y="2139457"/>
            <a:chExt cx="4982840" cy="2613822"/>
          </a:xfrm>
        </p:grpSpPr>
        <p:grpSp>
          <p:nvGrpSpPr>
            <p:cNvPr id="31" name="グループ化 30"/>
            <p:cNvGrpSpPr/>
            <p:nvPr/>
          </p:nvGrpSpPr>
          <p:grpSpPr>
            <a:xfrm>
              <a:off x="3958242" y="2139457"/>
              <a:ext cx="4982463" cy="565303"/>
              <a:chOff x="3958242" y="2139457"/>
              <a:chExt cx="4982463" cy="565303"/>
            </a:xfrm>
          </p:grpSpPr>
          <p:sp>
            <p:nvSpPr>
              <p:cNvPr id="47" name="Rectangle 3"/>
              <p:cNvSpPr>
                <a:spLocks noChangeArrowheads="1"/>
              </p:cNvSpPr>
              <p:nvPr/>
            </p:nvSpPr>
            <p:spPr bwMode="gray">
              <a:xfrm>
                <a:off x="5220512" y="2139457"/>
                <a:ext cx="3720193" cy="565303"/>
              </a:xfrm>
              <a:prstGeom prst="rect">
                <a:avLst/>
              </a:prstGeom>
              <a:noFill/>
              <a:ln w="9525" algn="ctr">
                <a:noFill/>
                <a:miter lim="800000"/>
                <a:headEnd/>
                <a:tailEnd/>
              </a:ln>
            </p:spPr>
            <p:txBody>
              <a:bodyPr wrap="square" lIns="0" tIns="71954" rIns="0" bIns="0" anchor="ctr">
                <a:spAutoFit/>
              </a:bodyPr>
              <a:lstStyle/>
              <a:p>
                <a:pP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事前調査・協議（現地調査）、関連データ提供、</a:t>
                </a:r>
                <a:endParaRPr kumimoji="0" lang="en-US" altLang="ja-JP" sz="1600" kern="0" dirty="0">
                  <a:solidFill>
                    <a:prstClr val="black"/>
                  </a:solidFill>
                  <a:latin typeface="メイリオ" pitchFamily="50" charset="-128"/>
                  <a:ea typeface="メイリオ" pitchFamily="50" charset="-128"/>
                  <a:cs typeface="メイリオ" pitchFamily="50" charset="-128"/>
                </a:endParaRPr>
              </a:p>
              <a:p>
                <a:pP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測定機器設置　</a:t>
                </a:r>
              </a:p>
            </p:txBody>
          </p:sp>
          <p:sp>
            <p:nvSpPr>
              <p:cNvPr id="48" name="Text Box 5"/>
              <p:cNvSpPr txBox="1">
                <a:spLocks noChangeArrowheads="1"/>
              </p:cNvSpPr>
              <p:nvPr/>
            </p:nvSpPr>
            <p:spPr bwMode="gray">
              <a:xfrm>
                <a:off x="3958242" y="2224106"/>
                <a:ext cx="1188000" cy="396000"/>
              </a:xfrm>
              <a:prstGeom prst="rect">
                <a:avLst/>
              </a:prstGeom>
              <a:solidFill>
                <a:sysClr val="window" lastClr="FFFFFF">
                  <a:lumMod val="85000"/>
                </a:sysClr>
              </a:solidFill>
              <a:ln w="28575" algn="ctr">
                <a:solidFill>
                  <a:sysClr val="window" lastClr="FFFFFF">
                    <a:lumMod val="50000"/>
                  </a:sysClr>
                </a:solidFill>
                <a:miter lim="800000"/>
                <a:headEnd/>
                <a:tailEnd/>
              </a:ln>
            </p:spPr>
            <p:txBody>
              <a:bodyPr wrap="none" lIns="0" tIns="71954" rIns="0" bIns="0" anchor="ctr" anchorCtr="0"/>
              <a:lstStyle/>
              <a:p>
                <a:pPr algn="ct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ステップ１</a:t>
                </a:r>
              </a:p>
            </p:txBody>
          </p:sp>
        </p:grpSp>
        <p:sp>
          <p:nvSpPr>
            <p:cNvPr id="32" name="AutoShape 10"/>
            <p:cNvSpPr>
              <a:spLocks noChangeArrowheads="1"/>
            </p:cNvSpPr>
            <p:nvPr/>
          </p:nvSpPr>
          <p:spPr bwMode="gray">
            <a:xfrm>
              <a:off x="4394286" y="2662299"/>
              <a:ext cx="315913" cy="277813"/>
            </a:xfrm>
            <a:prstGeom prst="downArrow">
              <a:avLst>
                <a:gd name="adj1" fmla="val 50000"/>
                <a:gd name="adj2" fmla="val 50639"/>
              </a:avLst>
            </a:prstGeom>
            <a:solidFill>
              <a:srgbClr val="002060"/>
            </a:solidFill>
            <a:ln w="9525" algn="ctr">
              <a:noFill/>
              <a:miter lim="800000"/>
              <a:headEnd/>
              <a:tailEnd/>
            </a:ln>
          </p:spPr>
          <p:txBody>
            <a:bodyPr wrap="none" lIns="0" tIns="71954" rIns="0" bIns="0" anchor="ctr"/>
            <a:lstStyle/>
            <a:p>
              <a:pPr defTabSz="913830">
                <a:defRPr/>
              </a:pPr>
              <a:endParaRPr kumimoji="0" lang="ja-JP" altLang="ja-JP" sz="1600" kern="0">
                <a:solidFill>
                  <a:prstClr val="black"/>
                </a:solidFill>
                <a:latin typeface="メイリオ" pitchFamily="50" charset="-128"/>
                <a:ea typeface="メイリオ" pitchFamily="50" charset="-128"/>
                <a:cs typeface="メイリオ" pitchFamily="50" charset="-128"/>
              </a:endParaRPr>
            </a:p>
          </p:txBody>
        </p:sp>
        <p:grpSp>
          <p:nvGrpSpPr>
            <p:cNvPr id="33" name="グループ化 32"/>
            <p:cNvGrpSpPr/>
            <p:nvPr/>
          </p:nvGrpSpPr>
          <p:grpSpPr>
            <a:xfrm>
              <a:off x="3958242" y="2861284"/>
              <a:ext cx="4982840" cy="565303"/>
              <a:chOff x="3958242" y="2644303"/>
              <a:chExt cx="4982840" cy="565303"/>
            </a:xfrm>
          </p:grpSpPr>
          <p:sp>
            <p:nvSpPr>
              <p:cNvPr id="44" name="Text Box 6"/>
              <p:cNvSpPr txBox="1">
                <a:spLocks noChangeArrowheads="1"/>
              </p:cNvSpPr>
              <p:nvPr/>
            </p:nvSpPr>
            <p:spPr bwMode="gray">
              <a:xfrm>
                <a:off x="3958242" y="2728962"/>
                <a:ext cx="1188000" cy="396000"/>
              </a:xfrm>
              <a:prstGeom prst="rect">
                <a:avLst/>
              </a:prstGeom>
              <a:solidFill>
                <a:sysClr val="window" lastClr="FFFFFF">
                  <a:lumMod val="85000"/>
                </a:sysClr>
              </a:solidFill>
              <a:ln w="28575" algn="ctr">
                <a:solidFill>
                  <a:sysClr val="window" lastClr="FFFFFF">
                    <a:lumMod val="50000"/>
                  </a:sysClr>
                </a:solidFill>
                <a:miter lim="800000"/>
                <a:headEnd/>
                <a:tailEnd/>
              </a:ln>
            </p:spPr>
            <p:txBody>
              <a:bodyPr lIns="0" tIns="71954" rIns="0" bIns="0" anchor="ctr" anchorCtr="0"/>
              <a:lstStyle/>
              <a:p>
                <a:pPr algn="ct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ステップ２</a:t>
                </a:r>
              </a:p>
            </p:txBody>
          </p:sp>
          <p:sp>
            <p:nvSpPr>
              <p:cNvPr id="45" name="Rectangle 3"/>
              <p:cNvSpPr>
                <a:spLocks noChangeArrowheads="1"/>
              </p:cNvSpPr>
              <p:nvPr/>
            </p:nvSpPr>
            <p:spPr bwMode="gray">
              <a:xfrm>
                <a:off x="5220512" y="2644303"/>
                <a:ext cx="3720570" cy="565303"/>
              </a:xfrm>
              <a:prstGeom prst="rect">
                <a:avLst/>
              </a:prstGeom>
              <a:noFill/>
              <a:ln w="9525" algn="ctr">
                <a:noFill/>
                <a:miter lim="800000"/>
                <a:headEnd/>
                <a:tailEnd/>
              </a:ln>
            </p:spPr>
            <p:txBody>
              <a:bodyPr wrap="square" lIns="0" tIns="71954" rIns="0" bIns="0" anchor="ctr">
                <a:spAutoFit/>
              </a:bodyPr>
              <a:lstStyle/>
              <a:p>
                <a:pP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エネルギー消費データ、関連データ（温度、圧力等）測定（事業所全体、主要系統、主要機器別）</a:t>
                </a:r>
              </a:p>
            </p:txBody>
          </p:sp>
        </p:grpSp>
        <p:grpSp>
          <p:nvGrpSpPr>
            <p:cNvPr id="34" name="グループ化 33"/>
            <p:cNvGrpSpPr/>
            <p:nvPr/>
          </p:nvGrpSpPr>
          <p:grpSpPr>
            <a:xfrm>
              <a:off x="3958242" y="4357279"/>
              <a:ext cx="4682270" cy="396000"/>
              <a:chOff x="3958242" y="4357279"/>
              <a:chExt cx="4682270" cy="396000"/>
            </a:xfrm>
          </p:grpSpPr>
          <p:sp>
            <p:nvSpPr>
              <p:cNvPr id="42" name="Text Box 8"/>
              <p:cNvSpPr txBox="1">
                <a:spLocks noChangeArrowheads="1"/>
              </p:cNvSpPr>
              <p:nvPr/>
            </p:nvSpPr>
            <p:spPr bwMode="gray">
              <a:xfrm>
                <a:off x="3958242" y="4357279"/>
                <a:ext cx="1188000" cy="396000"/>
              </a:xfrm>
              <a:prstGeom prst="rect">
                <a:avLst/>
              </a:prstGeom>
              <a:solidFill>
                <a:sysClr val="window" lastClr="FFFFFF">
                  <a:lumMod val="85000"/>
                </a:sysClr>
              </a:solidFill>
              <a:ln w="28575" algn="ctr">
                <a:solidFill>
                  <a:sysClr val="window" lastClr="FFFFFF">
                    <a:lumMod val="50000"/>
                  </a:sysClr>
                </a:solidFill>
                <a:miter lim="800000"/>
                <a:headEnd/>
                <a:tailEnd/>
              </a:ln>
            </p:spPr>
            <p:txBody>
              <a:bodyPr lIns="0" tIns="71954" rIns="0" bIns="0" anchor="ctr" anchorCtr="0"/>
              <a:lstStyle/>
              <a:p>
                <a:pPr algn="ct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ステップ４</a:t>
                </a:r>
              </a:p>
            </p:txBody>
          </p:sp>
          <p:sp>
            <p:nvSpPr>
              <p:cNvPr id="43" name="Rectangle 3"/>
              <p:cNvSpPr>
                <a:spLocks noChangeArrowheads="1"/>
              </p:cNvSpPr>
              <p:nvPr/>
            </p:nvSpPr>
            <p:spPr bwMode="gray">
              <a:xfrm>
                <a:off x="5220512" y="4395777"/>
                <a:ext cx="3420000" cy="319004"/>
              </a:xfrm>
              <a:prstGeom prst="rect">
                <a:avLst/>
              </a:prstGeom>
              <a:noFill/>
              <a:ln w="9525" algn="ctr">
                <a:noFill/>
                <a:miter lim="800000"/>
                <a:headEnd/>
                <a:tailEnd/>
              </a:ln>
            </p:spPr>
            <p:txBody>
              <a:bodyPr wrap="square" lIns="0" tIns="71954" rIns="0" bIns="0" anchor="ctr">
                <a:spAutoFit/>
              </a:bodyPr>
              <a:lstStyle/>
              <a:p>
                <a:pP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診断結果報告書</a:t>
                </a:r>
              </a:p>
            </p:txBody>
          </p:sp>
        </p:grpSp>
        <p:grpSp>
          <p:nvGrpSpPr>
            <p:cNvPr id="35" name="グループ化 34"/>
            <p:cNvGrpSpPr/>
            <p:nvPr/>
          </p:nvGrpSpPr>
          <p:grpSpPr>
            <a:xfrm>
              <a:off x="3958242" y="3645265"/>
              <a:ext cx="4682270" cy="396000"/>
              <a:chOff x="3958242" y="3662186"/>
              <a:chExt cx="4682270" cy="396000"/>
            </a:xfrm>
          </p:grpSpPr>
          <p:sp>
            <p:nvSpPr>
              <p:cNvPr id="40" name="Text Box 7"/>
              <p:cNvSpPr txBox="1">
                <a:spLocks noChangeArrowheads="1"/>
              </p:cNvSpPr>
              <p:nvPr/>
            </p:nvSpPr>
            <p:spPr bwMode="gray">
              <a:xfrm>
                <a:off x="3958242" y="3662186"/>
                <a:ext cx="1188000" cy="396000"/>
              </a:xfrm>
              <a:prstGeom prst="rect">
                <a:avLst/>
              </a:prstGeom>
              <a:solidFill>
                <a:sysClr val="window" lastClr="FFFFFF">
                  <a:lumMod val="85000"/>
                </a:sysClr>
              </a:solidFill>
              <a:ln w="28575" algn="ctr">
                <a:solidFill>
                  <a:sysClr val="window" lastClr="FFFFFF">
                    <a:lumMod val="50000"/>
                  </a:sysClr>
                </a:solidFill>
                <a:miter lim="800000"/>
                <a:headEnd/>
                <a:tailEnd/>
              </a:ln>
            </p:spPr>
            <p:txBody>
              <a:bodyPr lIns="0" tIns="71954" rIns="0" bIns="0" anchor="ctr" anchorCtr="0"/>
              <a:lstStyle/>
              <a:p>
                <a:pPr algn="ct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ステップ３</a:t>
                </a:r>
              </a:p>
            </p:txBody>
          </p:sp>
          <p:sp>
            <p:nvSpPr>
              <p:cNvPr id="41" name="Rectangle 3"/>
              <p:cNvSpPr>
                <a:spLocks noChangeArrowheads="1"/>
              </p:cNvSpPr>
              <p:nvPr/>
            </p:nvSpPr>
            <p:spPr bwMode="gray">
              <a:xfrm>
                <a:off x="5220512" y="3700686"/>
                <a:ext cx="3420000" cy="319004"/>
              </a:xfrm>
              <a:prstGeom prst="rect">
                <a:avLst/>
              </a:prstGeom>
              <a:noFill/>
              <a:ln w="9525" algn="ctr">
                <a:noFill/>
                <a:miter lim="800000"/>
                <a:headEnd/>
                <a:tailEnd/>
              </a:ln>
            </p:spPr>
            <p:txBody>
              <a:bodyPr wrap="square" lIns="0" tIns="71954" rIns="0" bIns="0" anchor="ctr">
                <a:spAutoFit/>
              </a:bodyPr>
              <a:lstStyle/>
              <a:p>
                <a:pPr defTabSz="913830">
                  <a:defRPr/>
                </a:pPr>
                <a:r>
                  <a:rPr kumimoji="0" lang="ja-JP" altLang="en-US" sz="1600" kern="0" dirty="0">
                    <a:solidFill>
                      <a:prstClr val="black"/>
                    </a:solidFill>
                    <a:latin typeface="メイリオ" pitchFamily="50" charset="-128"/>
                    <a:ea typeface="メイリオ" pitchFamily="50" charset="-128"/>
                    <a:cs typeface="メイリオ" pitchFamily="50" charset="-128"/>
                  </a:rPr>
                  <a:t>機器撤去、補足調査</a:t>
                </a:r>
              </a:p>
            </p:txBody>
          </p:sp>
        </p:grpSp>
        <p:sp>
          <p:nvSpPr>
            <p:cNvPr id="36" name="AutoShape 10"/>
            <p:cNvSpPr>
              <a:spLocks noChangeArrowheads="1"/>
            </p:cNvSpPr>
            <p:nvPr/>
          </p:nvSpPr>
          <p:spPr bwMode="gray">
            <a:xfrm>
              <a:off x="4394286" y="3354453"/>
              <a:ext cx="315913" cy="277813"/>
            </a:xfrm>
            <a:prstGeom prst="downArrow">
              <a:avLst>
                <a:gd name="adj1" fmla="val 50000"/>
                <a:gd name="adj2" fmla="val 50639"/>
              </a:avLst>
            </a:prstGeom>
            <a:solidFill>
              <a:srgbClr val="002060"/>
            </a:solidFill>
            <a:ln w="9525" algn="ctr">
              <a:noFill/>
              <a:miter lim="800000"/>
              <a:headEnd/>
              <a:tailEnd/>
            </a:ln>
          </p:spPr>
          <p:txBody>
            <a:bodyPr wrap="none" lIns="0" tIns="71954" rIns="0" bIns="0" anchor="ctr"/>
            <a:lstStyle/>
            <a:p>
              <a:pPr defTabSz="913830">
                <a:defRPr/>
              </a:pPr>
              <a:endParaRPr kumimoji="0" lang="ja-JP" altLang="ja-JP" sz="1600" kern="0">
                <a:solidFill>
                  <a:prstClr val="black"/>
                </a:solidFill>
                <a:latin typeface="メイリオ" pitchFamily="50" charset="-128"/>
                <a:ea typeface="メイリオ" pitchFamily="50" charset="-128"/>
                <a:cs typeface="メイリオ" pitchFamily="50" charset="-128"/>
              </a:endParaRPr>
            </a:p>
          </p:txBody>
        </p:sp>
        <p:sp>
          <p:nvSpPr>
            <p:cNvPr id="39" name="AutoShape 10"/>
            <p:cNvSpPr>
              <a:spLocks noChangeArrowheads="1"/>
            </p:cNvSpPr>
            <p:nvPr/>
          </p:nvSpPr>
          <p:spPr bwMode="gray">
            <a:xfrm>
              <a:off x="4394286" y="4073727"/>
              <a:ext cx="315913" cy="277813"/>
            </a:xfrm>
            <a:prstGeom prst="downArrow">
              <a:avLst>
                <a:gd name="adj1" fmla="val 50000"/>
                <a:gd name="adj2" fmla="val 50639"/>
              </a:avLst>
            </a:prstGeom>
            <a:solidFill>
              <a:srgbClr val="002060"/>
            </a:solidFill>
            <a:ln w="9525" algn="ctr">
              <a:noFill/>
              <a:miter lim="800000"/>
              <a:headEnd/>
              <a:tailEnd/>
            </a:ln>
          </p:spPr>
          <p:txBody>
            <a:bodyPr wrap="none" lIns="0" tIns="71954" rIns="0" bIns="0" anchor="ctr"/>
            <a:lstStyle/>
            <a:p>
              <a:pPr defTabSz="913830">
                <a:defRPr/>
              </a:pPr>
              <a:endParaRPr kumimoji="0" lang="ja-JP" altLang="ja-JP" sz="1600" kern="0" dirty="0">
                <a:solidFill>
                  <a:prstClr val="black"/>
                </a:solidFill>
                <a:latin typeface="メイリオ" pitchFamily="50" charset="-128"/>
                <a:ea typeface="メイリオ" pitchFamily="50" charset="-128"/>
                <a:cs typeface="メイリオ" pitchFamily="50" charset="-128"/>
              </a:endParaRPr>
            </a:p>
          </p:txBody>
        </p:sp>
      </p:grpSp>
      <p:sp>
        <p:nvSpPr>
          <p:cNvPr id="49" name="四角形吹き出し 8"/>
          <p:cNvSpPr/>
          <p:nvPr/>
        </p:nvSpPr>
        <p:spPr>
          <a:xfrm>
            <a:off x="3821030" y="3493752"/>
            <a:ext cx="5689207" cy="367165"/>
          </a:xfrm>
          <a:prstGeom prst="wedgeRectCallout">
            <a:avLst>
              <a:gd name="adj1" fmla="val -63838"/>
              <a:gd name="adj2" fmla="val 42536"/>
            </a:avLst>
          </a:prstGeom>
          <a:solidFill>
            <a:sysClr val="window" lastClr="FFFFFF"/>
          </a:solidFill>
          <a:ln w="38100" cap="flat" cmpd="sng" algn="ctr">
            <a:solidFill>
              <a:srgbClr val="FF0000"/>
            </a:solidFill>
            <a:prstDash val="solid"/>
          </a:ln>
          <a:effectLst/>
        </p:spPr>
        <p:txBody>
          <a:bodyPr lIns="35976" rIns="35976" rtlCol="0" anchor="ctr"/>
          <a:lstStyle/>
          <a:p>
            <a:pPr defTabSz="913830">
              <a:defRPr/>
            </a:pPr>
            <a:r>
              <a:rPr kumimoji="0" lang="en-US" altLang="ja-JP" sz="1500" b="1" kern="0" dirty="0">
                <a:solidFill>
                  <a:prstClr val="black"/>
                </a:solidFill>
                <a:latin typeface="メイリオ" pitchFamily="50" charset="-128"/>
                <a:ea typeface="メイリオ" pitchFamily="50" charset="-128"/>
                <a:cs typeface="メイリオ" pitchFamily="50" charset="-128"/>
              </a:rPr>
              <a:t>【</a:t>
            </a:r>
            <a:r>
              <a:rPr kumimoji="0" lang="ja-JP" altLang="en-US" sz="1500" b="1" kern="0" dirty="0">
                <a:solidFill>
                  <a:prstClr val="black"/>
                </a:solidFill>
                <a:latin typeface="メイリオ" pitchFamily="50" charset="-128"/>
                <a:ea typeface="メイリオ" pitchFamily="50" charset="-128"/>
                <a:cs typeface="メイリオ" pitchFamily="50" charset="-128"/>
              </a:rPr>
              <a:t>対象者</a:t>
            </a:r>
            <a:r>
              <a:rPr kumimoji="0" lang="en-US" altLang="ja-JP" sz="1500" b="1" kern="0" dirty="0">
                <a:solidFill>
                  <a:prstClr val="black"/>
                </a:solidFill>
                <a:latin typeface="メイリオ" pitchFamily="50" charset="-128"/>
                <a:ea typeface="メイリオ" pitchFamily="50" charset="-128"/>
                <a:cs typeface="メイリオ" pitchFamily="50" charset="-128"/>
              </a:rPr>
              <a:t>】</a:t>
            </a:r>
            <a:r>
              <a:rPr kumimoji="0" lang="ja-JP" altLang="en-US" sz="1500" kern="0" dirty="0">
                <a:solidFill>
                  <a:prstClr val="black"/>
                </a:solidFill>
                <a:latin typeface="メイリオ" pitchFamily="50" charset="-128"/>
                <a:ea typeface="メイリオ" pitchFamily="50" charset="-128"/>
                <a:cs typeface="メイリオ" pitchFamily="50" charset="-128"/>
              </a:rPr>
              <a:t>　</a:t>
            </a:r>
            <a:r>
              <a:rPr kumimoji="0" lang="ja-JP" altLang="en-US" sz="1500" b="1" kern="0" dirty="0">
                <a:solidFill>
                  <a:prstClr val="black"/>
                </a:solidFill>
                <a:latin typeface="メイリオ" pitchFamily="50" charset="-128"/>
                <a:ea typeface="メイリオ" pitchFamily="50" charset="-128"/>
                <a:cs typeface="メイリオ" pitchFamily="50" charset="-128"/>
              </a:rPr>
              <a:t>年間</a:t>
            </a:r>
            <a:r>
              <a:rPr kumimoji="0" lang="en-US" altLang="ja-JP" sz="1500" b="1" kern="0" dirty="0">
                <a:solidFill>
                  <a:prstClr val="black"/>
                </a:solidFill>
                <a:latin typeface="メイリオ" pitchFamily="50" charset="-128"/>
                <a:ea typeface="メイリオ" pitchFamily="50" charset="-128"/>
                <a:cs typeface="メイリオ" pitchFamily="50" charset="-128"/>
              </a:rPr>
              <a:t>CO2</a:t>
            </a:r>
            <a:r>
              <a:rPr kumimoji="0" lang="ja-JP" altLang="en-US" sz="1500" b="1" kern="0" dirty="0">
                <a:solidFill>
                  <a:prstClr val="black"/>
                </a:solidFill>
                <a:latin typeface="メイリオ" pitchFamily="50" charset="-128"/>
                <a:ea typeface="メイリオ" pitchFamily="50" charset="-128"/>
                <a:cs typeface="メイリオ" pitchFamily="50" charset="-128"/>
              </a:rPr>
              <a:t>排出量が</a:t>
            </a:r>
            <a:r>
              <a:rPr kumimoji="0" lang="en-US" altLang="ja-JP" sz="1500" b="1" kern="0" dirty="0">
                <a:solidFill>
                  <a:prstClr val="black"/>
                </a:solidFill>
                <a:latin typeface="メイリオ" pitchFamily="50" charset="-128"/>
                <a:ea typeface="メイリオ" pitchFamily="50" charset="-128"/>
                <a:cs typeface="メイリオ" pitchFamily="50" charset="-128"/>
              </a:rPr>
              <a:t>50</a:t>
            </a:r>
            <a:r>
              <a:rPr kumimoji="0" lang="ja-JP" altLang="en-US" sz="1500" b="1" kern="0" dirty="0">
                <a:solidFill>
                  <a:prstClr val="black"/>
                </a:solidFill>
                <a:latin typeface="メイリオ" pitchFamily="50" charset="-128"/>
                <a:ea typeface="メイリオ" pitchFamily="50" charset="-128"/>
                <a:cs typeface="メイリオ" pitchFamily="50" charset="-128"/>
              </a:rPr>
              <a:t>～</a:t>
            </a:r>
            <a:r>
              <a:rPr kumimoji="0" lang="en-US" altLang="ja-JP" sz="1500" b="1" kern="0" dirty="0">
                <a:solidFill>
                  <a:prstClr val="black"/>
                </a:solidFill>
                <a:latin typeface="メイリオ" pitchFamily="50" charset="-128"/>
                <a:ea typeface="メイリオ" pitchFamily="50" charset="-128"/>
                <a:cs typeface="メイリオ" pitchFamily="50" charset="-128"/>
              </a:rPr>
              <a:t>3000</a:t>
            </a:r>
            <a:r>
              <a:rPr kumimoji="0" lang="ja-JP" altLang="en-US" sz="1500" b="1" kern="0" dirty="0">
                <a:solidFill>
                  <a:prstClr val="black"/>
                </a:solidFill>
                <a:latin typeface="メイリオ" pitchFamily="50" charset="-128"/>
                <a:ea typeface="メイリオ" pitchFamily="50" charset="-128"/>
                <a:cs typeface="メイリオ" pitchFamily="50" charset="-128"/>
              </a:rPr>
              <a:t>トン以上の民間団体等</a:t>
            </a:r>
          </a:p>
        </p:txBody>
      </p:sp>
      <p:sp>
        <p:nvSpPr>
          <p:cNvPr id="50" name="正方形/長方形 49"/>
          <p:cNvSpPr/>
          <p:nvPr/>
        </p:nvSpPr>
        <p:spPr>
          <a:xfrm>
            <a:off x="1237856" y="3561017"/>
            <a:ext cx="1569157" cy="369086"/>
          </a:xfrm>
          <a:prstGeom prst="rect">
            <a:avLst/>
          </a:prstGeom>
        </p:spPr>
        <p:txBody>
          <a:bodyPr wrap="none">
            <a:spAutoFit/>
          </a:bodyPr>
          <a:lstStyle/>
          <a:p>
            <a:pPr algn="ctr" defTabSz="913830">
              <a:defRPr/>
            </a:pPr>
            <a:r>
              <a:rPr lang="ja-JP" altLang="en-US" sz="1798" dirty="0">
                <a:solidFill>
                  <a:prstClr val="black"/>
                </a:solidFill>
                <a:latin typeface="メイリオ" pitchFamily="50" charset="-128"/>
                <a:ea typeface="メイリオ" pitchFamily="50" charset="-128"/>
                <a:cs typeface="メイリオ" pitchFamily="50" charset="-128"/>
              </a:rPr>
              <a:t>工場・事業場</a:t>
            </a:r>
          </a:p>
        </p:txBody>
      </p:sp>
      <p:sp>
        <p:nvSpPr>
          <p:cNvPr id="51" name="正方形/長方形 6"/>
          <p:cNvSpPr>
            <a:spLocks noChangeArrowheads="1"/>
          </p:cNvSpPr>
          <p:nvPr/>
        </p:nvSpPr>
        <p:spPr bwMode="auto">
          <a:xfrm>
            <a:off x="2555297" y="7673436"/>
            <a:ext cx="3095228" cy="507668"/>
          </a:xfrm>
          <a:prstGeom prst="rect">
            <a:avLst/>
          </a:prstGeom>
          <a:solidFill>
            <a:srgbClr val="C6D9F1"/>
          </a:solidFill>
          <a:ln w="12700">
            <a:solidFill>
              <a:sysClr val="windowText" lastClr="000000"/>
            </a:solidFill>
          </a:ln>
          <a:extLst/>
        </p:spPr>
        <p:txBody>
          <a:bodyPr wrap="square">
            <a:spAutoFit/>
          </a:bodyPr>
          <a:lstStyle/>
          <a:p>
            <a:pPr defTabSz="725484">
              <a:defRPr/>
            </a:pPr>
            <a:r>
              <a:rPr kumimoji="0" lang="zh-TW" altLang="en-US" sz="900" b="1" kern="0" dirty="0">
                <a:solidFill>
                  <a:srgbClr val="000000"/>
                </a:solidFill>
                <a:latin typeface="+mn-ea"/>
                <a:cs typeface="メイリオ" panose="020B0604030504040204" pitchFamily="50" charset="-128"/>
                <a:sym typeface="Wingdings" panose="05000000000000000000" pitchFamily="2" charset="2"/>
              </a:rPr>
              <a:t>実施期間：平成</a:t>
            </a:r>
            <a:r>
              <a:rPr kumimoji="0" lang="en-US" altLang="zh-TW" sz="900" b="1" kern="0" dirty="0">
                <a:solidFill>
                  <a:srgbClr val="000000"/>
                </a:solidFill>
                <a:latin typeface="+mn-ea"/>
                <a:cs typeface="メイリオ" panose="020B0604030504040204" pitchFamily="50" charset="-128"/>
                <a:sym typeface="Wingdings" panose="05000000000000000000" pitchFamily="2" charset="2"/>
              </a:rPr>
              <a:t>22</a:t>
            </a:r>
            <a:r>
              <a:rPr kumimoji="0" lang="zh-TW" altLang="en-US" sz="900" b="1" kern="0" dirty="0">
                <a:solidFill>
                  <a:srgbClr val="000000"/>
                </a:solidFill>
                <a:latin typeface="+mn-ea"/>
                <a:cs typeface="メイリオ" panose="020B0604030504040204" pitchFamily="50" charset="-128"/>
                <a:sym typeface="Wingdings" panose="05000000000000000000" pitchFamily="2" charset="2"/>
              </a:rPr>
              <a:t>年度～平成</a:t>
            </a:r>
            <a:r>
              <a:rPr kumimoji="0" lang="en-US" altLang="zh-TW" sz="900" b="1" kern="0" dirty="0">
                <a:solidFill>
                  <a:srgbClr val="000000"/>
                </a:solidFill>
                <a:latin typeface="+mn-ea"/>
                <a:cs typeface="メイリオ" panose="020B0604030504040204" pitchFamily="50" charset="-128"/>
                <a:sym typeface="Wingdings" panose="05000000000000000000" pitchFamily="2" charset="2"/>
              </a:rPr>
              <a:t>32</a:t>
            </a:r>
            <a:r>
              <a:rPr kumimoji="0" lang="zh-TW" altLang="en-US" sz="900" b="1" kern="0" dirty="0">
                <a:solidFill>
                  <a:srgbClr val="000000"/>
                </a:solidFill>
                <a:latin typeface="+mn-ea"/>
                <a:cs typeface="メイリオ" panose="020B0604030504040204" pitchFamily="50" charset="-128"/>
                <a:sym typeface="Wingdings" panose="05000000000000000000" pitchFamily="2" charset="2"/>
              </a:rPr>
              <a:t>年度</a:t>
            </a:r>
          </a:p>
          <a:p>
            <a:pPr defTabSz="725484">
              <a:defRPr/>
            </a:pPr>
            <a:r>
              <a:rPr kumimoji="0" lang="ja-JP" altLang="en-US" sz="900" b="1" kern="0" dirty="0">
                <a:solidFill>
                  <a:srgbClr val="000000"/>
                </a:solidFill>
                <a:latin typeface="+mn-ea"/>
                <a:cs typeface="メイリオ" panose="020B0604030504040204" pitchFamily="50" charset="-128"/>
                <a:sym typeface="Wingdings" panose="05000000000000000000" pitchFamily="2" charset="2"/>
              </a:rPr>
              <a:t>補助率：民間団体等</a:t>
            </a:r>
            <a:r>
              <a:rPr kumimoji="0" lang="en-US" altLang="ja-JP" sz="900" b="1" kern="0" dirty="0">
                <a:solidFill>
                  <a:srgbClr val="000000"/>
                </a:solidFill>
                <a:latin typeface="+mn-ea"/>
                <a:cs typeface="メイリオ" panose="020B0604030504040204" pitchFamily="50" charset="-128"/>
                <a:sym typeface="Wingdings" panose="05000000000000000000" pitchFamily="2" charset="2"/>
              </a:rPr>
              <a:t>13</a:t>
            </a:r>
            <a:r>
              <a:rPr kumimoji="0" lang="ja-JP" altLang="en-US" sz="900" b="1" kern="0" dirty="0">
                <a:solidFill>
                  <a:srgbClr val="000000"/>
                </a:solidFill>
                <a:latin typeface="+mn-ea"/>
                <a:cs typeface="メイリオ" panose="020B0604030504040204" pitchFamily="50" charset="-128"/>
                <a:sym typeface="Wingdings" panose="05000000000000000000" pitchFamily="2" charset="2"/>
              </a:rPr>
              <a:t>（中小企業は</a:t>
            </a:r>
            <a:r>
              <a:rPr kumimoji="0" lang="en-US" altLang="ja-JP" sz="900" b="1" kern="0" dirty="0">
                <a:solidFill>
                  <a:srgbClr val="000000"/>
                </a:solidFill>
                <a:latin typeface="+mn-ea"/>
                <a:cs typeface="メイリオ" panose="020B0604030504040204" pitchFamily="50" charset="-128"/>
                <a:sym typeface="Wingdings" panose="05000000000000000000" pitchFamily="2" charset="2"/>
              </a:rPr>
              <a:t>1/2</a:t>
            </a:r>
            <a:r>
              <a:rPr kumimoji="0" lang="ja-JP" altLang="en-US" sz="900" b="1" kern="0" dirty="0">
                <a:solidFill>
                  <a:srgbClr val="000000"/>
                </a:solidFill>
                <a:latin typeface="+mn-ea"/>
                <a:cs typeface="メイリオ" panose="020B0604030504040204" pitchFamily="50" charset="-128"/>
                <a:sym typeface="Wingdings" panose="05000000000000000000" pitchFamily="2" charset="2"/>
              </a:rPr>
              <a:t>）</a:t>
            </a:r>
            <a:br>
              <a:rPr kumimoji="0" lang="en-US" altLang="ja-JP" sz="900" b="1" kern="0" dirty="0">
                <a:solidFill>
                  <a:srgbClr val="000000"/>
                </a:solidFill>
                <a:latin typeface="+mn-ea"/>
                <a:cs typeface="メイリオ" panose="020B0604030504040204" pitchFamily="50" charset="-128"/>
                <a:sym typeface="Wingdings" panose="05000000000000000000" pitchFamily="2" charset="2"/>
              </a:rPr>
            </a:br>
            <a:r>
              <a:rPr kumimoji="0" lang="ja-JP" altLang="en-US" sz="900" b="1" kern="0" dirty="0">
                <a:solidFill>
                  <a:prstClr val="black"/>
                </a:solidFill>
                <a:latin typeface="+mn-ea"/>
                <a:cs typeface="メイリオ" panose="020B0604030504040204" pitchFamily="50" charset="-128"/>
              </a:rPr>
              <a:t>担当課：地球局　市メカ室　</a:t>
            </a:r>
            <a:r>
              <a:rPr kumimoji="0" lang="en-US" altLang="ja-JP" sz="900" b="1" kern="0" dirty="0">
                <a:solidFill>
                  <a:prstClr val="black"/>
                </a:solidFill>
                <a:latin typeface="+mn-ea"/>
                <a:cs typeface="メイリオ" panose="020B0604030504040204" pitchFamily="50" charset="-128"/>
              </a:rPr>
              <a:t>03-5521-8354</a:t>
            </a:r>
          </a:p>
        </p:txBody>
      </p:sp>
      <p:sp>
        <p:nvSpPr>
          <p:cNvPr id="52" name="正方形/長方形 51"/>
          <p:cNvSpPr/>
          <p:nvPr/>
        </p:nvSpPr>
        <p:spPr>
          <a:xfrm>
            <a:off x="8406695" y="67933"/>
            <a:ext cx="1427137" cy="31549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t"/>
          <a:lstStyle/>
          <a:p>
            <a:pPr algn="ctr" defTabSz="844061">
              <a:defRPr/>
            </a:pPr>
            <a:r>
              <a:rPr kumimoji="0" lang="ja-JP" altLang="en-US" kern="0" dirty="0">
                <a:solidFill>
                  <a:prstClr val="black"/>
                </a:solidFill>
                <a:latin typeface="メイリオ" pitchFamily="50" charset="-128"/>
                <a:ea typeface="メイリオ" pitchFamily="50" charset="-128"/>
                <a:cs typeface="メイリオ" pitchFamily="50" charset="-128"/>
              </a:rPr>
              <a:t>補助・委託</a:t>
            </a:r>
          </a:p>
        </p:txBody>
      </p:sp>
      <p:sp>
        <p:nvSpPr>
          <p:cNvPr id="53" name="正方形/長方形 6"/>
          <p:cNvSpPr>
            <a:spLocks noChangeArrowheads="1"/>
          </p:cNvSpPr>
          <p:nvPr/>
        </p:nvSpPr>
        <p:spPr bwMode="auto">
          <a:xfrm>
            <a:off x="4148430" y="431032"/>
            <a:ext cx="5939160" cy="119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09" eaLnBrk="1" hangingPunct="1">
              <a:lnSpc>
                <a:spcPts val="1999"/>
              </a:lnSpc>
              <a:spcBef>
                <a:spcPct val="0"/>
              </a:spcBef>
              <a:spcAft>
                <a:spcPts val="277"/>
              </a:spcAft>
              <a:buClr>
                <a:srgbClr val="6F6F6F"/>
              </a:buClr>
              <a:buNone/>
              <a:defRPr/>
            </a:pPr>
            <a:r>
              <a:rPr lang="zh-TW"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zh-TW"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予算案</a:t>
            </a:r>
            <a:r>
              <a:rPr lang="en-US" altLang="ja-JP"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defTabSz="843809" eaLnBrk="1" hangingPunct="1">
              <a:lnSpc>
                <a:spcPts val="1999"/>
              </a:lnSpc>
              <a:spcBef>
                <a:spcPct val="0"/>
              </a:spcBef>
              <a:spcAft>
                <a:spcPts val="277"/>
              </a:spcAft>
              <a:buClr>
                <a:srgbClr val="6F6F6F"/>
              </a:buClr>
              <a:buNone/>
              <a:defRPr/>
            </a:pP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実施期間：平成</a:t>
            </a:r>
            <a:r>
              <a:rPr kumimoji="0" lang="en-US" altLang="zh-TW"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22</a:t>
            </a: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zh-TW"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32</a:t>
            </a: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p>
          <a:p>
            <a:pPr eaLnBrk="1" hangingPunct="1">
              <a:lnSpc>
                <a:spcPts val="1999"/>
              </a:lnSpc>
              <a:spcBef>
                <a:spcPct val="0"/>
              </a:spcBef>
              <a:buNone/>
            </a:pPr>
            <a:r>
              <a:rPr lang="ja-JP" altLang="en-US" sz="1999" dirty="0">
                <a:solidFill>
                  <a:prstClr val="black"/>
                </a:solidFill>
                <a:latin typeface="メイリオ" pitchFamily="50" charset="-128"/>
                <a:ea typeface="メイリオ" pitchFamily="50" charset="-128"/>
                <a:cs typeface="メイリオ" pitchFamily="50" charset="-128"/>
              </a:rPr>
              <a:t>担当課：</a:t>
            </a:r>
            <a:r>
              <a:rPr lang="ja-JP" altLang="ja-JP" sz="1999" dirty="0">
                <a:latin typeface="メイリオ" panose="020B0604030504040204" pitchFamily="50" charset="-128"/>
                <a:ea typeface="メイリオ" panose="020B0604030504040204" pitchFamily="50" charset="-128"/>
                <a:cs typeface="メイリオ" panose="020B0604030504040204" pitchFamily="50" charset="-128"/>
              </a:rPr>
              <a:t>地球環境局市場メカニズム室</a:t>
            </a:r>
            <a:r>
              <a:rPr lang="ja-JP" altLang="en-US" sz="1200" dirty="0">
                <a:solidFill>
                  <a:srgbClr val="000000"/>
                </a:solidFill>
                <a:latin typeface="メイリオ" pitchFamily="50" charset="-128"/>
                <a:ea typeface="メイリオ" pitchFamily="50" charset="-128"/>
                <a:cs typeface="メイリオ"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03-5521-8354</a:t>
            </a:r>
            <a:r>
              <a:rPr lang="ja-JP" altLang="en-US" sz="1200" dirty="0">
                <a:solidFill>
                  <a:srgbClr val="000000"/>
                </a:solidFill>
                <a:latin typeface="メイリオ" pitchFamily="50" charset="-128"/>
                <a:ea typeface="メイリオ" pitchFamily="50" charset="-128"/>
                <a:cs typeface="メイリオ" pitchFamily="50" charset="-128"/>
              </a:rPr>
              <a:t>）</a:t>
            </a:r>
            <a:r>
              <a:rPr lang="ja-JP" altLang="en-US" sz="1799" dirty="0">
                <a:solidFill>
                  <a:srgbClr val="000000"/>
                </a:solidFill>
                <a:latin typeface="メイリオ" pitchFamily="50" charset="-128"/>
                <a:ea typeface="メイリオ" pitchFamily="50" charset="-128"/>
                <a:cs typeface="メイリオ" pitchFamily="50" charset="-128"/>
              </a:rPr>
              <a:t>　</a:t>
            </a:r>
            <a:endParaRPr lang="zh-TW" altLang="en-US" sz="1799" dirty="0">
              <a:solidFill>
                <a:srgbClr val="000000"/>
              </a:solidFill>
              <a:latin typeface="メイリオ" pitchFamily="50" charset="-128"/>
              <a:ea typeface="メイリオ" pitchFamily="50" charset="-128"/>
              <a:cs typeface="メイリオ" pitchFamily="50" charset="-128"/>
            </a:endParaRPr>
          </a:p>
          <a:p>
            <a:pPr defTabSz="843809" eaLnBrk="1" hangingPunct="1">
              <a:lnSpc>
                <a:spcPts val="1999"/>
              </a:lnSpc>
              <a:spcBef>
                <a:spcPct val="0"/>
              </a:spcBef>
              <a:spcAft>
                <a:spcPts val="277"/>
              </a:spcAft>
              <a:buClr>
                <a:srgbClr val="6F6F6F"/>
              </a:buClr>
              <a:buNone/>
              <a:defRPr/>
            </a:pPr>
            <a:endParaRPr lang="en-US" altLang="ja-JP" sz="1200" dirty="0">
              <a:solidFill>
                <a:srgbClr val="000000"/>
              </a:solidFill>
              <a:latin typeface="メイリオ" panose="020B0604030504040204" pitchFamily="50" charset="-128"/>
              <a:ea typeface="メイリオ" panose="020B0604030504040204" pitchFamily="50" charset="-128"/>
              <a:cs typeface="メイリオ" pitchFamily="50" charset="-128"/>
            </a:endParaRPr>
          </a:p>
        </p:txBody>
      </p:sp>
    </p:spTree>
    <p:extLst>
      <p:ext uri="{BB962C8B-B14F-4D97-AF65-F5344CB8AC3E}">
        <p14:creationId xmlns:p14="http://schemas.microsoft.com/office/powerpoint/2010/main" val="331360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159222" y="6513595"/>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2</a:t>
            </a:r>
            <a:endParaRPr lang="ja-JP" altLang="en-US" sz="1799" b="1" dirty="0">
              <a:latin typeface="メイリオ" pitchFamily="50" charset="-128"/>
              <a:ea typeface="メイリオ" pitchFamily="50" charset="-128"/>
              <a:cs typeface="メイリオ" pitchFamily="50" charset="-128"/>
            </a:endParaRPr>
          </a:p>
        </p:txBody>
      </p:sp>
      <p:graphicFrame>
        <p:nvGraphicFramePr>
          <p:cNvPr id="3" name="グラフ 2"/>
          <p:cNvGraphicFramePr>
            <a:graphicFrameLocks/>
          </p:cNvGraphicFramePr>
          <p:nvPr>
            <p:extLst/>
          </p:nvPr>
        </p:nvGraphicFramePr>
        <p:xfrm>
          <a:off x="44044" y="2930109"/>
          <a:ext cx="5038943" cy="3490960"/>
        </p:xfrm>
        <a:graphic>
          <a:graphicData uri="http://schemas.openxmlformats.org/drawingml/2006/chart">
            <c:chart xmlns:c="http://schemas.openxmlformats.org/drawingml/2006/chart" xmlns:r="http://schemas.openxmlformats.org/officeDocument/2006/relationships" r:id="rId3"/>
          </a:graphicData>
        </a:graphic>
      </p:graphicFrame>
      <p:sp>
        <p:nvSpPr>
          <p:cNvPr id="4" name="コンテンツ プレースホルダー 1"/>
          <p:cNvSpPr txBox="1">
            <a:spLocks/>
          </p:cNvSpPr>
          <p:nvPr/>
        </p:nvSpPr>
        <p:spPr>
          <a:xfrm>
            <a:off x="51863" y="4101753"/>
            <a:ext cx="8372966" cy="907760"/>
          </a:xfrm>
          <a:prstGeom prst="rect">
            <a:avLst/>
          </a:prstGeom>
        </p:spPr>
        <p:txBody>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20"/>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60"/>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60"/>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defRPr/>
            </a:pPr>
            <a:endParaRPr sz="1400">
              <a:solidFill>
                <a:prstClr val="black"/>
              </a:solidFill>
              <a:latin typeface="メイリオ" pitchFamily="50" charset="-128"/>
              <a:ea typeface="メイリオ" pitchFamily="50" charset="-128"/>
              <a:cs typeface="メイリオ" pitchFamily="50" charset="-128"/>
            </a:endParaRPr>
          </a:p>
        </p:txBody>
      </p:sp>
      <p:sp>
        <p:nvSpPr>
          <p:cNvPr id="5" name="角丸四角形 6"/>
          <p:cNvSpPr/>
          <p:nvPr/>
        </p:nvSpPr>
        <p:spPr>
          <a:xfrm>
            <a:off x="124272" y="909528"/>
            <a:ext cx="4714488" cy="1871400"/>
          </a:xfrm>
          <a:prstGeom prst="roundRect">
            <a:avLst/>
          </a:prstGeom>
          <a:solidFill>
            <a:sysClr val="window" lastClr="FFFFFF"/>
          </a:solidFill>
          <a:ln w="25400" cap="flat" cmpd="sng" algn="ctr">
            <a:solidFill>
              <a:srgbClr val="4F81BD"/>
            </a:solidFill>
            <a:prstDash val="solid"/>
          </a:ln>
          <a:effectLst/>
        </p:spPr>
        <p:txBody>
          <a:bodyPr lIns="0" tIns="0" rIns="0" bIns="0" anchor="ctr"/>
          <a:lstStyle/>
          <a:p>
            <a:pPr marL="316428" indent="-316428">
              <a:lnSpc>
                <a:spcPts val="1899"/>
              </a:lnSpc>
              <a:spcBef>
                <a:spcPts val="600"/>
              </a:spcBef>
              <a:buFont typeface="Wingdings" panose="05000000000000000000" pitchFamily="2" charset="2"/>
              <a:buChar char="l"/>
              <a:defRPr/>
            </a:pPr>
            <a:r>
              <a:rPr kumimoji="0" lang="en-US" altLang="ja-JP" kern="0" dirty="0">
                <a:solidFill>
                  <a:prstClr val="black"/>
                </a:solidFill>
                <a:latin typeface="メイリオ" pitchFamily="50" charset="-128"/>
                <a:ea typeface="メイリオ" pitchFamily="50" charset="-128"/>
                <a:cs typeface="メイリオ" pitchFamily="50" charset="-128"/>
              </a:rPr>
              <a:t>LED</a:t>
            </a:r>
            <a:r>
              <a:rPr kumimoji="0" lang="ja-JP" altLang="en-US" kern="0" dirty="0">
                <a:solidFill>
                  <a:prstClr val="black"/>
                </a:solidFill>
                <a:latin typeface="メイリオ" pitchFamily="50" charset="-128"/>
                <a:ea typeface="メイリオ" pitchFamily="50" charset="-128"/>
                <a:cs typeface="メイリオ" pitchFamily="50" charset="-128"/>
              </a:rPr>
              <a:t>照明の導入、高効率空調機への更新、建物の断熱強化、空調機のスケジュール運転・断続運転制御システムの導入などが多数。</a:t>
            </a:r>
          </a:p>
          <a:p>
            <a:pPr marL="316428" indent="-316428">
              <a:lnSpc>
                <a:spcPts val="1899"/>
              </a:lnSpc>
              <a:spcBef>
                <a:spcPts val="600"/>
              </a:spcBef>
              <a:buFont typeface="Wingdings" panose="05000000000000000000" pitchFamily="2" charset="2"/>
              <a:buChar char="l"/>
              <a:defRPr/>
            </a:pPr>
            <a:r>
              <a:rPr kumimoji="0" lang="ja-JP" altLang="en-US" kern="0" dirty="0">
                <a:solidFill>
                  <a:prstClr val="black"/>
                </a:solidFill>
                <a:latin typeface="メイリオ" pitchFamily="50" charset="-128"/>
                <a:ea typeface="メイリオ" pitchFamily="50" charset="-128"/>
                <a:cs typeface="メイリオ" pitchFamily="50" charset="-128"/>
              </a:rPr>
              <a:t>運用改善については、空調の温湿度条件緩和・不要時の停止などが多数。</a:t>
            </a:r>
          </a:p>
        </p:txBody>
      </p:sp>
      <p:sp>
        <p:nvSpPr>
          <p:cNvPr id="6" name="タイトル 1"/>
          <p:cNvSpPr txBox="1">
            <a:spLocks/>
          </p:cNvSpPr>
          <p:nvPr/>
        </p:nvSpPr>
        <p:spPr bwMode="auto">
          <a:xfrm>
            <a:off x="1593" y="45715"/>
            <a:ext cx="9899651" cy="52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en-US" altLang="ja-JP" sz="2799" b="1" dirty="0">
                <a:latin typeface="メイリオ" pitchFamily="50" charset="-128"/>
                <a:ea typeface="メイリオ" pitchFamily="50" charset="-128"/>
                <a:cs typeface="メイリオ" pitchFamily="50" charset="-128"/>
              </a:rPr>
              <a:t>CO2</a:t>
            </a:r>
            <a:r>
              <a:rPr lang="ja-JP" altLang="en-US" sz="2799" b="1" dirty="0">
                <a:latin typeface="メイリオ" pitchFamily="50" charset="-128"/>
                <a:ea typeface="メイリオ" pitchFamily="50" charset="-128"/>
                <a:cs typeface="メイリオ" pitchFamily="50" charset="-128"/>
              </a:rPr>
              <a:t>削減ポテンシャル診断で提案する代表的なメニュー</a:t>
            </a:r>
          </a:p>
        </p:txBody>
      </p:sp>
      <p:sp>
        <p:nvSpPr>
          <p:cNvPr id="8" name="テキスト ボックス 7"/>
          <p:cNvSpPr txBox="1"/>
          <p:nvPr/>
        </p:nvSpPr>
        <p:spPr>
          <a:xfrm>
            <a:off x="1784076" y="549611"/>
            <a:ext cx="1415318" cy="461517"/>
          </a:xfrm>
          <a:prstGeom prst="rect">
            <a:avLst/>
          </a:prstGeom>
          <a:noFill/>
        </p:spPr>
        <p:txBody>
          <a:bodyPr wrap="none" rtlCol="0">
            <a:spAutoFit/>
          </a:bodyPr>
          <a:lstStyle/>
          <a:p>
            <a:r>
              <a:rPr lang="ja-JP" altLang="en-US" sz="2399" dirty="0">
                <a:solidFill>
                  <a:prstClr val="black"/>
                </a:solidFill>
                <a:latin typeface="メイリオ" pitchFamily="50" charset="-128"/>
                <a:ea typeface="メイリオ" pitchFamily="50" charset="-128"/>
                <a:cs typeface="メイリオ" pitchFamily="50" charset="-128"/>
              </a:rPr>
              <a:t>業務部門</a:t>
            </a:r>
          </a:p>
        </p:txBody>
      </p:sp>
      <p:graphicFrame>
        <p:nvGraphicFramePr>
          <p:cNvPr id="10" name="グラフ 9"/>
          <p:cNvGraphicFramePr>
            <a:graphicFrameLocks/>
          </p:cNvGraphicFramePr>
          <p:nvPr>
            <p:extLst/>
          </p:nvPr>
        </p:nvGraphicFramePr>
        <p:xfrm>
          <a:off x="5095941" y="2951565"/>
          <a:ext cx="5038385" cy="3490881"/>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bwMode="auto">
          <a:xfrm>
            <a:off x="8637" y="6598439"/>
            <a:ext cx="7777957" cy="307678"/>
          </a:xfrm>
          <a:prstGeom prst="rect">
            <a:avLst/>
          </a:prstGeom>
          <a:noFill/>
        </p:spPr>
        <p:txBody>
          <a:bodyPr wrap="square">
            <a:spAutoFit/>
          </a:bodyPr>
          <a:lstStyle/>
          <a:p>
            <a:pPr marL="334008" indent="-334008">
              <a:defRPr/>
            </a:pPr>
            <a:r>
              <a:rPr lang="ja-JP" altLang="en-US" sz="1400" dirty="0">
                <a:solidFill>
                  <a:prstClr val="black"/>
                </a:solidFill>
                <a:latin typeface="メイリオ" pitchFamily="50" charset="-128"/>
                <a:ea typeface="メイリオ" pitchFamily="50" charset="-128"/>
                <a:cs typeface="メイリオ" pitchFamily="50" charset="-128"/>
              </a:rPr>
              <a:t>出典）　平成</a:t>
            </a:r>
            <a:r>
              <a:rPr lang="en-US" altLang="ja-JP" sz="1400" dirty="0">
                <a:solidFill>
                  <a:prstClr val="black"/>
                </a:solidFill>
                <a:latin typeface="メイリオ" pitchFamily="50" charset="-128"/>
                <a:ea typeface="メイリオ" pitchFamily="50" charset="-128"/>
                <a:cs typeface="メイリオ" pitchFamily="50" charset="-128"/>
              </a:rPr>
              <a:t>28</a:t>
            </a:r>
            <a:r>
              <a:rPr lang="ja-JP" altLang="en-US" sz="1400" dirty="0">
                <a:solidFill>
                  <a:prstClr val="black"/>
                </a:solidFill>
                <a:latin typeface="メイリオ" pitchFamily="50" charset="-128"/>
                <a:ea typeface="メイリオ" pitchFamily="50" charset="-128"/>
                <a:cs typeface="メイリオ" pitchFamily="50" charset="-128"/>
              </a:rPr>
              <a:t>年度環境省</a:t>
            </a:r>
            <a:r>
              <a:rPr lang="en-US" altLang="ja-JP" sz="1400" dirty="0">
                <a:solidFill>
                  <a:prstClr val="black"/>
                </a:solidFill>
                <a:latin typeface="メイリオ" pitchFamily="50" charset="-128"/>
                <a:ea typeface="メイリオ" pitchFamily="50" charset="-128"/>
                <a:cs typeface="メイリオ" pitchFamily="50" charset="-128"/>
              </a:rPr>
              <a:t>CO2</a:t>
            </a:r>
            <a:r>
              <a:rPr lang="ja-JP" altLang="en-US" sz="1400" dirty="0">
                <a:solidFill>
                  <a:prstClr val="black"/>
                </a:solidFill>
                <a:latin typeface="メイリオ" pitchFamily="50" charset="-128"/>
                <a:ea typeface="メイリオ" pitchFamily="50" charset="-128"/>
                <a:cs typeface="メイリオ" pitchFamily="50" charset="-128"/>
              </a:rPr>
              <a:t>削減・ポテンシャル診断事業　診断結果報告書</a:t>
            </a:r>
          </a:p>
        </p:txBody>
      </p:sp>
      <p:sp>
        <p:nvSpPr>
          <p:cNvPr id="12" name="角丸四角形 10"/>
          <p:cNvSpPr/>
          <p:nvPr/>
        </p:nvSpPr>
        <p:spPr>
          <a:xfrm>
            <a:off x="5023397" y="909528"/>
            <a:ext cx="4750477" cy="1907388"/>
          </a:xfrm>
          <a:prstGeom prst="roundRect">
            <a:avLst/>
          </a:prstGeom>
          <a:solidFill>
            <a:sysClr val="window" lastClr="FFFFFF"/>
          </a:solidFill>
          <a:ln w="25400" cap="flat" cmpd="sng" algn="ctr">
            <a:solidFill>
              <a:srgbClr val="4F81BD"/>
            </a:solidFill>
            <a:prstDash val="solid"/>
          </a:ln>
          <a:effectLst/>
        </p:spPr>
        <p:txBody>
          <a:bodyPr lIns="0" tIns="71977" rIns="0" bIns="0" anchor="ctr"/>
          <a:lstStyle/>
          <a:p>
            <a:pPr marL="316428" indent="-316428">
              <a:lnSpc>
                <a:spcPts val="1699"/>
              </a:lnSpc>
              <a:buFont typeface="Wingdings" panose="05000000000000000000" pitchFamily="2" charset="2"/>
              <a:buChar char="l"/>
              <a:defRPr/>
            </a:pPr>
            <a:r>
              <a:rPr kumimoji="0" lang="en-US" altLang="ja-JP" kern="0" dirty="0">
                <a:solidFill>
                  <a:prstClr val="black"/>
                </a:solidFill>
                <a:latin typeface="メイリオ" pitchFamily="50" charset="-128"/>
                <a:ea typeface="メイリオ" pitchFamily="50" charset="-128"/>
                <a:cs typeface="メイリオ" pitchFamily="50" charset="-128"/>
              </a:rPr>
              <a:t>LED</a:t>
            </a:r>
            <a:r>
              <a:rPr kumimoji="0" lang="ja-JP" altLang="en-US" kern="0" dirty="0">
                <a:solidFill>
                  <a:prstClr val="black"/>
                </a:solidFill>
                <a:latin typeface="メイリオ" pitchFamily="50" charset="-128"/>
                <a:ea typeface="メイリオ" pitchFamily="50" charset="-128"/>
                <a:cs typeface="メイリオ" pitchFamily="50" charset="-128"/>
              </a:rPr>
              <a:t>照明の導入、熱輸送配管の断熱化、流体機械（ポンプ、ファン等）の回転数制御など、ユーティリティ設備の導入などの提案が多数。</a:t>
            </a:r>
          </a:p>
          <a:p>
            <a:pPr marL="316428" indent="-316428">
              <a:lnSpc>
                <a:spcPts val="1799"/>
              </a:lnSpc>
              <a:buFont typeface="Wingdings" panose="05000000000000000000" pitchFamily="2" charset="2"/>
              <a:buChar char="l"/>
              <a:defRPr/>
            </a:pPr>
            <a:r>
              <a:rPr kumimoji="0" lang="ja-JP" altLang="en-US" kern="0" dirty="0">
                <a:solidFill>
                  <a:prstClr val="black"/>
                </a:solidFill>
                <a:latin typeface="メイリオ" pitchFamily="50" charset="-128"/>
                <a:ea typeface="メイリオ" pitchFamily="50" charset="-128"/>
                <a:cs typeface="メイリオ" pitchFamily="50" charset="-128"/>
              </a:rPr>
              <a:t>運用改善については、コンプレッサ等の吐出圧管理や流体機械（ポンプ、ファン等）の空気漏れ改善、不要時停止などが多数。</a:t>
            </a:r>
          </a:p>
        </p:txBody>
      </p:sp>
      <p:sp>
        <p:nvSpPr>
          <p:cNvPr id="13" name="テキスト ボックス 12"/>
          <p:cNvSpPr txBox="1"/>
          <p:nvPr/>
        </p:nvSpPr>
        <p:spPr>
          <a:xfrm>
            <a:off x="6751035" y="520003"/>
            <a:ext cx="1415318" cy="461517"/>
          </a:xfrm>
          <a:prstGeom prst="rect">
            <a:avLst/>
          </a:prstGeom>
          <a:noFill/>
        </p:spPr>
        <p:txBody>
          <a:bodyPr wrap="none" rtlCol="0">
            <a:spAutoFit/>
          </a:bodyPr>
          <a:lstStyle/>
          <a:p>
            <a:r>
              <a:rPr lang="ja-JP" altLang="en-US" sz="2399" dirty="0">
                <a:solidFill>
                  <a:prstClr val="black"/>
                </a:solidFill>
                <a:latin typeface="メイリオ" pitchFamily="50" charset="-128"/>
                <a:ea typeface="メイリオ" pitchFamily="50" charset="-128"/>
                <a:cs typeface="メイリオ" pitchFamily="50" charset="-128"/>
              </a:rPr>
              <a:t>産業部門</a:t>
            </a:r>
          </a:p>
        </p:txBody>
      </p:sp>
      <p:sp>
        <p:nvSpPr>
          <p:cNvPr id="14" name="テキスト ボックス 13"/>
          <p:cNvSpPr txBox="1"/>
          <p:nvPr/>
        </p:nvSpPr>
        <p:spPr>
          <a:xfrm>
            <a:off x="2563509" y="3576691"/>
            <a:ext cx="1295729" cy="369214"/>
          </a:xfrm>
          <a:prstGeom prst="rect">
            <a:avLst/>
          </a:prstGeom>
          <a:noFill/>
        </p:spPr>
        <p:txBody>
          <a:bodyPr wrap="none" rtlCol="0">
            <a:noAutofit/>
          </a:bodyPr>
          <a:lstStyle/>
          <a:p>
            <a:pPr algn="ctr"/>
            <a:r>
              <a:rPr lang="en-US" altLang="ja-JP" sz="1400" dirty="0">
                <a:solidFill>
                  <a:prstClr val="black"/>
                </a:solidFill>
                <a:latin typeface="メイリオ" pitchFamily="50" charset="-128"/>
                <a:ea typeface="メイリオ" pitchFamily="50" charset="-128"/>
                <a:cs typeface="メイリオ" pitchFamily="50" charset="-128"/>
              </a:rPr>
              <a:t>LED</a:t>
            </a:r>
            <a:r>
              <a:rPr lang="ja-JP" altLang="en-US" sz="1400" dirty="0">
                <a:solidFill>
                  <a:prstClr val="black"/>
                </a:solidFill>
                <a:latin typeface="メイリオ" pitchFamily="50" charset="-128"/>
                <a:ea typeface="メイリオ" pitchFamily="50" charset="-128"/>
                <a:cs typeface="メイリオ" pitchFamily="50" charset="-128"/>
              </a:rPr>
              <a:t>照明の導入</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16</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15" name="テキスト ボックス 14"/>
          <p:cNvSpPr txBox="1"/>
          <p:nvPr/>
        </p:nvSpPr>
        <p:spPr>
          <a:xfrm>
            <a:off x="3427328" y="4221705"/>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高効率空調機</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err="1">
                <a:solidFill>
                  <a:prstClr val="black"/>
                </a:solidFill>
                <a:latin typeface="メイリオ" pitchFamily="50" charset="-128"/>
                <a:ea typeface="メイリオ" pitchFamily="50" charset="-128"/>
                <a:cs typeface="メイリオ" pitchFamily="50" charset="-128"/>
              </a:rPr>
              <a:t>への</a:t>
            </a:r>
            <a:r>
              <a:rPr lang="ja-JP" altLang="en-US" sz="1400" dirty="0">
                <a:solidFill>
                  <a:prstClr val="black"/>
                </a:solidFill>
                <a:latin typeface="メイリオ" pitchFamily="50" charset="-128"/>
                <a:ea typeface="メイリオ" pitchFamily="50" charset="-128"/>
                <a:cs typeface="メイリオ" pitchFamily="50" charset="-128"/>
              </a:rPr>
              <a:t>更新</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16</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16" name="テキスト ボックス 15"/>
          <p:cNvSpPr txBox="1"/>
          <p:nvPr/>
        </p:nvSpPr>
        <p:spPr>
          <a:xfrm>
            <a:off x="1173015" y="5263694"/>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その他</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23</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17" name="テキスト ボックス 16"/>
          <p:cNvSpPr txBox="1"/>
          <p:nvPr/>
        </p:nvSpPr>
        <p:spPr>
          <a:xfrm>
            <a:off x="3546849" y="6029543"/>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建物の断熱強化等</a:t>
            </a:r>
          </a:p>
        </p:txBody>
      </p:sp>
      <p:sp>
        <p:nvSpPr>
          <p:cNvPr id="18" name="右中かっこ 17"/>
          <p:cNvSpPr/>
          <p:nvPr/>
        </p:nvSpPr>
        <p:spPr>
          <a:xfrm rot="2601697">
            <a:off x="3301848" y="4894098"/>
            <a:ext cx="521072" cy="1571079"/>
          </a:xfrm>
          <a:prstGeom prst="rightBrace">
            <a:avLst/>
          </a:prstGeom>
          <a:noFill/>
          <a:ln w="9525" cap="flat" cmpd="sng" algn="ctr">
            <a:solidFill>
              <a:sysClr val="windowText" lastClr="000000"/>
            </a:solidFill>
            <a:prstDash val="solid"/>
          </a:ln>
          <a:effectLst/>
        </p:spPr>
        <p:txBody>
          <a:bodyPr rtlCol="0" anchor="ctr"/>
          <a:lstStyle/>
          <a:p>
            <a:pPr algn="ctr">
              <a:defRPr/>
            </a:pPr>
            <a:endParaRPr kumimoji="0" lang="ja-JP" altLang="en-US" sz="1400" kern="0">
              <a:solidFill>
                <a:prstClr val="black"/>
              </a:solidFill>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188008" y="4590918"/>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冷暖房設定温度</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湿度の緩和</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7</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20" name="テキスト ボックス 19"/>
          <p:cNvSpPr txBox="1"/>
          <p:nvPr/>
        </p:nvSpPr>
        <p:spPr>
          <a:xfrm>
            <a:off x="525151" y="4037099"/>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不要な空調の停止</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6</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21" name="テキスト ボックス 20"/>
          <p:cNvSpPr txBox="1"/>
          <p:nvPr/>
        </p:nvSpPr>
        <p:spPr>
          <a:xfrm>
            <a:off x="1588501" y="3411245"/>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その他</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９％</a:t>
            </a:r>
          </a:p>
        </p:txBody>
      </p:sp>
      <p:sp>
        <p:nvSpPr>
          <p:cNvPr id="22" name="右中かっこ 21"/>
          <p:cNvSpPr/>
          <p:nvPr/>
        </p:nvSpPr>
        <p:spPr>
          <a:xfrm rot="13246516">
            <a:off x="1094091" y="3268382"/>
            <a:ext cx="521072" cy="528554"/>
          </a:xfrm>
          <a:prstGeom prst="rightBrace">
            <a:avLst/>
          </a:prstGeom>
          <a:noFill/>
          <a:ln w="9525" cap="flat" cmpd="sng" algn="ctr">
            <a:solidFill>
              <a:sysClr val="windowText" lastClr="000000"/>
            </a:solidFill>
            <a:prstDash val="solid"/>
          </a:ln>
          <a:effectLst/>
        </p:spPr>
        <p:txBody>
          <a:bodyPr rtlCol="0" anchor="ctr"/>
          <a:lstStyle/>
          <a:p>
            <a:pPr algn="ctr">
              <a:defRPr/>
            </a:pPr>
            <a:endParaRPr kumimoji="0" lang="ja-JP" altLang="en-US" sz="1400" kern="0">
              <a:solidFill>
                <a:prstClr val="black"/>
              </a:solidFill>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159516" y="2879581"/>
            <a:ext cx="2235406" cy="598932"/>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コイル、フィルター</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の清掃等</a:t>
            </a:r>
          </a:p>
        </p:txBody>
      </p:sp>
      <p:sp>
        <p:nvSpPr>
          <p:cNvPr id="24" name="テキスト ボックス 23"/>
          <p:cNvSpPr txBox="1"/>
          <p:nvPr/>
        </p:nvSpPr>
        <p:spPr>
          <a:xfrm>
            <a:off x="6319405" y="5324883"/>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その他</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33</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25" name="テキスト ボックス 24"/>
          <p:cNvSpPr txBox="1"/>
          <p:nvPr/>
        </p:nvSpPr>
        <p:spPr>
          <a:xfrm>
            <a:off x="6711644" y="3625248"/>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その他</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９％</a:t>
            </a:r>
          </a:p>
        </p:txBody>
      </p:sp>
      <p:sp>
        <p:nvSpPr>
          <p:cNvPr id="26" name="テキスト ボックス 25"/>
          <p:cNvSpPr txBox="1"/>
          <p:nvPr/>
        </p:nvSpPr>
        <p:spPr>
          <a:xfrm>
            <a:off x="7276053" y="3251778"/>
            <a:ext cx="1295729" cy="369214"/>
          </a:xfrm>
          <a:prstGeom prst="rect">
            <a:avLst/>
          </a:prstGeom>
          <a:noFill/>
        </p:spPr>
        <p:txBody>
          <a:bodyPr wrap="none" rtlCol="0">
            <a:noAutofit/>
          </a:bodyPr>
          <a:lstStyle/>
          <a:p>
            <a:pPr algn="ctr"/>
            <a:r>
              <a:rPr lang="en-US" altLang="ja-JP" sz="1400" dirty="0">
                <a:solidFill>
                  <a:prstClr val="black"/>
                </a:solidFill>
                <a:latin typeface="メイリオ" pitchFamily="50" charset="-128"/>
                <a:ea typeface="メイリオ" pitchFamily="50" charset="-128"/>
                <a:cs typeface="メイリオ" pitchFamily="50" charset="-128"/>
              </a:rPr>
              <a:t>LED</a:t>
            </a:r>
            <a:r>
              <a:rPr lang="ja-JP" altLang="en-US" sz="1400" dirty="0">
                <a:solidFill>
                  <a:prstClr val="black"/>
                </a:solidFill>
                <a:latin typeface="メイリオ" pitchFamily="50" charset="-128"/>
                <a:ea typeface="メイリオ" pitchFamily="50" charset="-128"/>
                <a:cs typeface="メイリオ" pitchFamily="50" charset="-128"/>
              </a:rPr>
              <a:t>照明の導入</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9</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27" name="テキスト ボックス 26"/>
          <p:cNvSpPr txBox="1"/>
          <p:nvPr/>
        </p:nvSpPr>
        <p:spPr>
          <a:xfrm>
            <a:off x="7862035" y="3641446"/>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熱輸送配管の</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断熱化</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8</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28" name="テキスト ボックス 27"/>
          <p:cNvSpPr txBox="1"/>
          <p:nvPr/>
        </p:nvSpPr>
        <p:spPr>
          <a:xfrm>
            <a:off x="8521030" y="4130550"/>
            <a:ext cx="1295729" cy="1194340"/>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流体機械</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の回転数制御</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8</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29" name="テキスト ボックス 28"/>
          <p:cNvSpPr txBox="1"/>
          <p:nvPr/>
        </p:nvSpPr>
        <p:spPr>
          <a:xfrm>
            <a:off x="8521030" y="5839271"/>
            <a:ext cx="1295729" cy="639386"/>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高効率熱源機</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の導入等</a:t>
            </a:r>
          </a:p>
        </p:txBody>
      </p:sp>
      <p:sp>
        <p:nvSpPr>
          <p:cNvPr id="30" name="右中かっこ 29"/>
          <p:cNvSpPr/>
          <p:nvPr/>
        </p:nvSpPr>
        <p:spPr>
          <a:xfrm rot="2245529">
            <a:off x="8550614" y="4802264"/>
            <a:ext cx="521072" cy="1571079"/>
          </a:xfrm>
          <a:prstGeom prst="rightBrace">
            <a:avLst/>
          </a:prstGeom>
          <a:noFill/>
          <a:ln w="9525" cap="flat" cmpd="sng" algn="ctr">
            <a:solidFill>
              <a:sysClr val="windowText" lastClr="000000"/>
            </a:solidFill>
            <a:prstDash val="solid"/>
          </a:ln>
          <a:effectLst/>
        </p:spPr>
        <p:txBody>
          <a:bodyPr rtlCol="0" anchor="ctr"/>
          <a:lstStyle/>
          <a:p>
            <a:pPr algn="ctr">
              <a:defRPr/>
            </a:pPr>
            <a:endParaRPr kumimoji="0" lang="ja-JP" altLang="en-US" sz="1400" kern="0">
              <a:solidFill>
                <a:prstClr val="black"/>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5415916" y="4130545"/>
            <a:ext cx="1295729" cy="369214"/>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コンプレッサ等の</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吐出圧管理</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en-US" altLang="ja-JP" sz="1400" dirty="0">
                <a:solidFill>
                  <a:prstClr val="black"/>
                </a:solidFill>
                <a:latin typeface="メイリオ" pitchFamily="50" charset="-128"/>
                <a:ea typeface="メイリオ" pitchFamily="50" charset="-128"/>
                <a:cs typeface="メイリオ" pitchFamily="50" charset="-128"/>
              </a:rPr>
              <a:t>5</a:t>
            </a:r>
            <a:r>
              <a:rPr lang="ja-JP" altLang="en-US" sz="1400" dirty="0">
                <a:solidFill>
                  <a:prstClr val="black"/>
                </a:solidFill>
                <a:latin typeface="メイリオ" pitchFamily="50" charset="-128"/>
                <a:ea typeface="メイリオ" pitchFamily="50" charset="-128"/>
                <a:cs typeface="メイリオ" pitchFamily="50" charset="-128"/>
              </a:rPr>
              <a:t>％</a:t>
            </a:r>
          </a:p>
        </p:txBody>
      </p:sp>
      <p:sp>
        <p:nvSpPr>
          <p:cNvPr id="32" name="右中かっこ 31"/>
          <p:cNvSpPr/>
          <p:nvPr/>
        </p:nvSpPr>
        <p:spPr>
          <a:xfrm rot="13246516">
            <a:off x="6177283" y="3364477"/>
            <a:ext cx="521072" cy="598680"/>
          </a:xfrm>
          <a:prstGeom prst="rightBrace">
            <a:avLst/>
          </a:prstGeom>
          <a:noFill/>
          <a:ln w="9525" cap="flat" cmpd="sng" algn="ctr">
            <a:solidFill>
              <a:sysClr val="windowText" lastClr="000000"/>
            </a:solidFill>
            <a:prstDash val="solid"/>
          </a:ln>
          <a:effectLst/>
        </p:spPr>
        <p:txBody>
          <a:bodyPr rtlCol="0" anchor="ctr"/>
          <a:lstStyle/>
          <a:p>
            <a:pPr algn="ctr">
              <a:defRPr/>
            </a:pPr>
            <a:endParaRPr kumimoji="0" lang="ja-JP" altLang="en-US" sz="1400" kern="0">
              <a:solidFill>
                <a:prstClr val="black"/>
              </a:solidFill>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4650505" y="2968843"/>
            <a:ext cx="2460462" cy="364050"/>
          </a:xfrm>
          <a:prstGeom prst="rect">
            <a:avLst/>
          </a:prstGeom>
          <a:noFill/>
        </p:spPr>
        <p:txBody>
          <a:bodyPr wrap="none" rtlCol="0">
            <a:noAutofit/>
          </a:bodyPr>
          <a:lstStyle/>
          <a:p>
            <a:pPr algn="ctr"/>
            <a:r>
              <a:rPr lang="ja-JP" altLang="en-US" sz="1400" dirty="0">
                <a:solidFill>
                  <a:prstClr val="black"/>
                </a:solidFill>
                <a:latin typeface="メイリオ" pitchFamily="50" charset="-128"/>
                <a:ea typeface="メイリオ" pitchFamily="50" charset="-128"/>
                <a:cs typeface="メイリオ" pitchFamily="50" charset="-128"/>
              </a:rPr>
              <a:t>流体機械（ポンプ、ファン等）の</a:t>
            </a:r>
            <a:endParaRPr lang="en-US" altLang="ja-JP" sz="1400" dirty="0">
              <a:solidFill>
                <a:prstClr val="black"/>
              </a:solidFill>
              <a:latin typeface="メイリオ" pitchFamily="50" charset="-128"/>
              <a:ea typeface="メイリオ" pitchFamily="50" charset="-128"/>
              <a:cs typeface="メイリオ" pitchFamily="50" charset="-128"/>
            </a:endParaRPr>
          </a:p>
          <a:p>
            <a:pPr algn="ctr"/>
            <a:r>
              <a:rPr lang="ja-JP" altLang="en-US" sz="1400" dirty="0">
                <a:solidFill>
                  <a:prstClr val="black"/>
                </a:solidFill>
                <a:latin typeface="メイリオ" pitchFamily="50" charset="-128"/>
                <a:ea typeface="メイリオ" pitchFamily="50" charset="-128"/>
                <a:cs typeface="メイリオ" pitchFamily="50" charset="-128"/>
              </a:rPr>
              <a:t>空気漏れ改善、不要時停止等</a:t>
            </a:r>
          </a:p>
        </p:txBody>
      </p:sp>
    </p:spTree>
    <p:extLst>
      <p:ext uri="{BB962C8B-B14F-4D97-AF65-F5344CB8AC3E}">
        <p14:creationId xmlns:p14="http://schemas.microsoft.com/office/powerpoint/2010/main" val="342157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218232" y="6524352"/>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3</a:t>
            </a:r>
            <a:endParaRPr lang="ja-JP" altLang="en-US" sz="1799" b="1" dirty="0">
              <a:latin typeface="メイリオ" pitchFamily="50" charset="-128"/>
              <a:ea typeface="メイリオ" pitchFamily="50" charset="-128"/>
              <a:cs typeface="メイリオ" pitchFamily="50" charset="-128"/>
            </a:endParaRPr>
          </a:p>
        </p:txBody>
      </p:sp>
      <p:sp>
        <p:nvSpPr>
          <p:cNvPr id="3" name="タイトル 1"/>
          <p:cNvSpPr txBox="1">
            <a:spLocks/>
          </p:cNvSpPr>
          <p:nvPr/>
        </p:nvSpPr>
        <p:spPr bwMode="auto">
          <a:xfrm>
            <a:off x="977593" y="78872"/>
            <a:ext cx="7738170" cy="5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lvl1pPr algn="ctr" rtl="0" eaLnBrk="0" fontAlgn="base" hangingPunct="0">
              <a:spcBef>
                <a:spcPct val="0"/>
              </a:spcBef>
              <a:spcAft>
                <a:spcPct val="0"/>
              </a:spcAft>
              <a:defRPr kumimoji="1" sz="2800" b="1" kern="1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ja-JP" altLang="en-US" sz="2799" dirty="0">
                <a:solidFill>
                  <a:sysClr val="windowText" lastClr="000000"/>
                </a:solidFill>
              </a:rPr>
              <a:t>環境省／事業者のための</a:t>
            </a:r>
            <a:r>
              <a:rPr lang="en-US" altLang="ja-JP" sz="2799" dirty="0">
                <a:solidFill>
                  <a:sysClr val="windowText" lastClr="000000"/>
                </a:solidFill>
              </a:rPr>
              <a:t>CO2</a:t>
            </a:r>
            <a:r>
              <a:rPr lang="ja-JP" altLang="en-US" sz="2799" dirty="0">
                <a:solidFill>
                  <a:sysClr val="windowText" lastClr="000000"/>
                </a:solidFill>
              </a:rPr>
              <a:t>削減対策</a:t>
            </a:r>
            <a:r>
              <a:rPr lang="en-US" altLang="ja-JP" sz="2799" dirty="0">
                <a:solidFill>
                  <a:sysClr val="windowText" lastClr="000000"/>
                </a:solidFill>
              </a:rPr>
              <a:t>Navi</a:t>
            </a:r>
            <a:endParaRPr lang="ja-JP" altLang="en-US" sz="2799" dirty="0">
              <a:solidFill>
                <a:sysClr val="windowText" lastClr="000000"/>
              </a:solidFill>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l="21384" r="22514" b="4633"/>
          <a:stretch>
            <a:fillRect/>
          </a:stretch>
        </p:blipFill>
        <p:spPr bwMode="auto">
          <a:xfrm>
            <a:off x="8991" y="2032725"/>
            <a:ext cx="4848794" cy="463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l="21568" r="22452" b="6250"/>
          <a:stretch>
            <a:fillRect/>
          </a:stretch>
        </p:blipFill>
        <p:spPr bwMode="auto">
          <a:xfrm>
            <a:off x="4753690" y="2042507"/>
            <a:ext cx="4804765" cy="452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1"/>
          <p:cNvSpPr>
            <a:spLocks noChangeArrowheads="1"/>
          </p:cNvSpPr>
          <p:nvPr/>
        </p:nvSpPr>
        <p:spPr bwMode="auto">
          <a:xfrm>
            <a:off x="706220" y="1689028"/>
            <a:ext cx="58718" cy="2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66700" indent="-266700" eaLnBrk="0" hangingPunct="0">
              <a:spcBef>
                <a:spcPct val="20000"/>
              </a:spcBef>
              <a:buClr>
                <a:srgbClr val="826513"/>
              </a:buClr>
              <a:buChar char="l"/>
              <a:defRPr kumimoji="1" sz="2000">
                <a:solidFill>
                  <a:schemeClr val="tx1"/>
                </a:solidFill>
                <a:latin typeface="ＭＳ Ｐゴシック" charset="-128"/>
                <a:ea typeface="ＭＳ Ｐゴシック" charset="-128"/>
              </a:defRPr>
            </a:lvl1pPr>
            <a:lvl2pPr marL="742950" indent="-285750" eaLnBrk="0" hangingPunct="0">
              <a:spcBef>
                <a:spcPct val="20000"/>
              </a:spcBef>
              <a:buClr>
                <a:srgbClr val="3E5E84"/>
              </a:buClr>
              <a:buChar char="n"/>
              <a:defRPr kumimoji="1" sz="2000">
                <a:solidFill>
                  <a:schemeClr val="tx1"/>
                </a:solidFill>
                <a:latin typeface="ＭＳ Ｐゴシック" charset="-128"/>
                <a:ea typeface="ＭＳ Ｐゴシック" charset="-128"/>
              </a:defRPr>
            </a:lvl2pPr>
            <a:lvl3pPr marL="1143000" indent="-228600" eaLnBrk="0" hangingPunct="0">
              <a:spcBef>
                <a:spcPct val="20000"/>
              </a:spcBef>
              <a:buClr>
                <a:srgbClr val="C3981C"/>
              </a:buClr>
              <a:buChar char="l"/>
              <a:defRPr kumimoji="1">
                <a:solidFill>
                  <a:schemeClr val="tx1"/>
                </a:solidFill>
                <a:latin typeface="ＭＳ Ｐゴシック" charset="-128"/>
                <a:ea typeface="ＭＳ Ｐゴシック" charset="-128"/>
              </a:defRPr>
            </a:lvl3pPr>
            <a:lvl4pPr marL="1600200" indent="-228600" eaLnBrk="0" hangingPunct="0">
              <a:spcBef>
                <a:spcPct val="20000"/>
              </a:spcBef>
              <a:buClr>
                <a:srgbClr val="C3981C"/>
              </a:buClr>
              <a:buChar char="ü"/>
              <a:defRPr kumimoji="1" sz="1400">
                <a:solidFill>
                  <a:schemeClr val="tx1"/>
                </a:solidFill>
                <a:latin typeface="ＭＳ Ｐゴシック" charset="-128"/>
                <a:ea typeface="ＭＳ Ｐゴシック" charset="-128"/>
              </a:defRPr>
            </a:lvl4pPr>
            <a:lvl5pPr marL="2057400" indent="-228600" eaLnBrk="0" hangingPunct="0">
              <a:spcBef>
                <a:spcPct val="20000"/>
              </a:spcBef>
              <a:buClr>
                <a:srgbClr val="C0C0C0"/>
              </a:buClr>
              <a:buChar char="l"/>
              <a:defRPr kumimoji="1" sz="14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9pPr>
          </a:lstStyle>
          <a:p>
            <a:pPr algn="ctr">
              <a:spcBef>
                <a:spcPct val="50000"/>
              </a:spcBef>
              <a:buClr>
                <a:srgbClr val="3E5E84"/>
              </a:buClr>
              <a:buFont typeface="Wingdings" pitchFamily="2" charset="2"/>
              <a:buChar char="n"/>
              <a:defRPr/>
            </a:pPr>
            <a:endParaRPr lang="ja-JP" altLang="en-US" sz="1663" kern="0">
              <a:solidFill>
                <a:srgbClr val="000000"/>
              </a:solidFill>
              <a:latin typeface="メイリオ" pitchFamily="50" charset="-128"/>
              <a:ea typeface="メイリオ" pitchFamily="50" charset="-128"/>
              <a:cs typeface="メイリオ" pitchFamily="50" charset="-128"/>
            </a:endParaRPr>
          </a:p>
        </p:txBody>
      </p:sp>
      <p:sp>
        <p:nvSpPr>
          <p:cNvPr id="7" name="正方形/長方形 3"/>
          <p:cNvSpPr>
            <a:spLocks noChangeArrowheads="1"/>
          </p:cNvSpPr>
          <p:nvPr/>
        </p:nvSpPr>
        <p:spPr bwMode="auto">
          <a:xfrm>
            <a:off x="634804" y="3965520"/>
            <a:ext cx="4105547" cy="2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66700" indent="-266700" eaLnBrk="0" hangingPunct="0">
              <a:spcBef>
                <a:spcPct val="20000"/>
              </a:spcBef>
              <a:buClr>
                <a:srgbClr val="826513"/>
              </a:buClr>
              <a:buChar char="l"/>
              <a:defRPr kumimoji="1" sz="2000">
                <a:solidFill>
                  <a:schemeClr val="tx1"/>
                </a:solidFill>
                <a:latin typeface="ＭＳ Ｐゴシック" charset="-128"/>
                <a:ea typeface="ＭＳ Ｐゴシック" charset="-128"/>
              </a:defRPr>
            </a:lvl1pPr>
            <a:lvl2pPr marL="742950" indent="-285750" eaLnBrk="0" hangingPunct="0">
              <a:spcBef>
                <a:spcPct val="20000"/>
              </a:spcBef>
              <a:buClr>
                <a:srgbClr val="3E5E84"/>
              </a:buClr>
              <a:buChar char="n"/>
              <a:defRPr kumimoji="1" sz="2000">
                <a:solidFill>
                  <a:schemeClr val="tx1"/>
                </a:solidFill>
                <a:latin typeface="ＭＳ Ｐゴシック" charset="-128"/>
                <a:ea typeface="ＭＳ Ｐゴシック" charset="-128"/>
              </a:defRPr>
            </a:lvl2pPr>
            <a:lvl3pPr marL="1143000" indent="-228600" eaLnBrk="0" hangingPunct="0">
              <a:spcBef>
                <a:spcPct val="20000"/>
              </a:spcBef>
              <a:buClr>
                <a:srgbClr val="C3981C"/>
              </a:buClr>
              <a:buChar char="l"/>
              <a:defRPr kumimoji="1">
                <a:solidFill>
                  <a:schemeClr val="tx1"/>
                </a:solidFill>
                <a:latin typeface="ＭＳ Ｐゴシック" charset="-128"/>
                <a:ea typeface="ＭＳ Ｐゴシック" charset="-128"/>
              </a:defRPr>
            </a:lvl3pPr>
            <a:lvl4pPr marL="1600200" indent="-228600" eaLnBrk="0" hangingPunct="0">
              <a:spcBef>
                <a:spcPct val="20000"/>
              </a:spcBef>
              <a:buClr>
                <a:srgbClr val="C3981C"/>
              </a:buClr>
              <a:buChar char="ü"/>
              <a:defRPr kumimoji="1" sz="1400">
                <a:solidFill>
                  <a:schemeClr val="tx1"/>
                </a:solidFill>
                <a:latin typeface="ＭＳ Ｐゴシック" charset="-128"/>
                <a:ea typeface="ＭＳ Ｐゴシック" charset="-128"/>
              </a:defRPr>
            </a:lvl4pPr>
            <a:lvl5pPr marL="2057400" indent="-228600" eaLnBrk="0" hangingPunct="0">
              <a:spcBef>
                <a:spcPct val="20000"/>
              </a:spcBef>
              <a:buClr>
                <a:srgbClr val="C0C0C0"/>
              </a:buClr>
              <a:buChar char="l"/>
              <a:defRPr kumimoji="1" sz="14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9pPr>
          </a:lstStyle>
          <a:p>
            <a:pPr algn="ctr">
              <a:spcBef>
                <a:spcPct val="50000"/>
              </a:spcBef>
              <a:buClr>
                <a:srgbClr val="3E5E84"/>
              </a:buClr>
              <a:buFont typeface="Wingdings" pitchFamily="2" charset="2"/>
              <a:buChar char="n"/>
              <a:defRPr/>
            </a:pPr>
            <a:endParaRPr lang="ja-JP" altLang="en-US" sz="1663" kern="0">
              <a:solidFill>
                <a:srgbClr val="000000"/>
              </a:solidFill>
              <a:latin typeface="メイリオ" pitchFamily="50" charset="-128"/>
              <a:ea typeface="メイリオ" pitchFamily="50" charset="-128"/>
              <a:cs typeface="メイリオ" pitchFamily="50" charset="-128"/>
            </a:endParaRPr>
          </a:p>
        </p:txBody>
      </p:sp>
      <p:sp>
        <p:nvSpPr>
          <p:cNvPr id="8" name="正方形/長方形 7"/>
          <p:cNvSpPr/>
          <p:nvPr/>
        </p:nvSpPr>
        <p:spPr bwMode="auto">
          <a:xfrm>
            <a:off x="682415" y="3956568"/>
            <a:ext cx="4091263" cy="276910"/>
          </a:xfrm>
          <a:prstGeom prst="rect">
            <a:avLst/>
          </a:prstGeom>
          <a:noFill/>
          <a:ln w="9525">
            <a:solidFill>
              <a:sysClr val="window" lastClr="FFFFFF">
                <a:lumMod val="75000"/>
              </a:sysClr>
            </a:solidFill>
            <a:miter lim="800000"/>
            <a:headEnd/>
            <a:tailEnd/>
          </a:ln>
        </p:spPr>
        <p:txBody>
          <a:bodyPr lIns="0" tIns="0" rIns="0" bIns="0" anchor="ctr">
            <a:spAutoFit/>
          </a:bodyPr>
          <a:lstStyle/>
          <a:p>
            <a:pPr marL="246111" indent="-246111" algn="ctr">
              <a:buClr>
                <a:srgbClr val="3E5E84"/>
              </a:buClr>
              <a:buFont typeface="Wingdings" pitchFamily="2" charset="2"/>
              <a:buChar char="n"/>
              <a:defRPr/>
            </a:pPr>
            <a:endParaRPr kumimoji="0" lang="ja-JP" altLang="en-US" kern="0" dirty="0">
              <a:solidFill>
                <a:srgbClr val="000000"/>
              </a:solidFill>
              <a:latin typeface="メイリオ" pitchFamily="50" charset="-128"/>
              <a:ea typeface="メイリオ" pitchFamily="50" charset="-128"/>
              <a:cs typeface="メイリオ" pitchFamily="50" charset="-128"/>
            </a:endParaRPr>
          </a:p>
        </p:txBody>
      </p:sp>
      <p:sp>
        <p:nvSpPr>
          <p:cNvPr id="9" name="正方形/長方形 8"/>
          <p:cNvSpPr/>
          <p:nvPr/>
        </p:nvSpPr>
        <p:spPr bwMode="auto">
          <a:xfrm>
            <a:off x="4846680" y="3958157"/>
            <a:ext cx="4319790" cy="276910"/>
          </a:xfrm>
          <a:prstGeom prst="rect">
            <a:avLst/>
          </a:prstGeom>
          <a:noFill/>
          <a:ln w="9525">
            <a:solidFill>
              <a:sysClr val="window" lastClr="FFFFFF">
                <a:lumMod val="75000"/>
              </a:sysClr>
            </a:solidFill>
            <a:miter lim="800000"/>
            <a:headEnd/>
            <a:tailEnd/>
          </a:ln>
        </p:spPr>
        <p:txBody>
          <a:bodyPr lIns="0" tIns="0" rIns="0" bIns="0" anchor="ctr">
            <a:spAutoFit/>
          </a:bodyPr>
          <a:lstStyle/>
          <a:p>
            <a:pPr marL="246111" indent="-246111" algn="ctr">
              <a:buClr>
                <a:srgbClr val="3E5E84"/>
              </a:buClr>
              <a:buFont typeface="Wingdings" pitchFamily="2" charset="2"/>
              <a:buChar char="n"/>
              <a:defRPr/>
            </a:pPr>
            <a:endParaRPr kumimoji="0" lang="ja-JP" altLang="en-US" kern="0" dirty="0">
              <a:solidFill>
                <a:srgbClr val="000000"/>
              </a:solidFill>
              <a:latin typeface="メイリオ" pitchFamily="50" charset="-128"/>
              <a:ea typeface="メイリオ" pitchFamily="50" charset="-128"/>
              <a:cs typeface="メイリオ" pitchFamily="50" charset="-128"/>
            </a:endParaRPr>
          </a:p>
        </p:txBody>
      </p:sp>
      <p:sp>
        <p:nvSpPr>
          <p:cNvPr id="10" name="角丸四角形 10"/>
          <p:cNvSpPr/>
          <p:nvPr/>
        </p:nvSpPr>
        <p:spPr bwMode="auto">
          <a:xfrm>
            <a:off x="1247339" y="2238088"/>
            <a:ext cx="763343" cy="233288"/>
          </a:xfrm>
          <a:prstGeom prst="roundRect">
            <a:avLst/>
          </a:prstGeom>
          <a:noFill/>
          <a:ln w="28575" cap="flat" cmpd="sng" algn="ctr">
            <a:solidFill>
              <a:srgbClr val="FF0000"/>
            </a:solidFill>
            <a:prstDash val="solid"/>
            <a:round/>
            <a:headEnd type="none" w="med" len="med"/>
            <a:tailEnd type="none" w="med" len="med"/>
          </a:ln>
          <a:effectLst/>
        </p:spPr>
        <p:txBody>
          <a:bodyPr wrap="none" lIns="0" tIns="0" rIns="0" bIns="0" anchor="ctr"/>
          <a:lstStyle/>
          <a:p>
            <a:pPr>
              <a:spcBef>
                <a:spcPct val="50000"/>
              </a:spcBef>
              <a:buClr>
                <a:srgbClr val="000000"/>
              </a:buClr>
              <a:buFont typeface="Wingdings" pitchFamily="2" charset="2"/>
              <a:buNone/>
              <a:defRPr/>
            </a:pPr>
            <a:endParaRPr lang="ja-JP" altLang="en-US" sz="1292">
              <a:solidFill>
                <a:srgbClr val="000000"/>
              </a:solidFill>
              <a:latin typeface="メイリオ" pitchFamily="50" charset="-128"/>
              <a:ea typeface="メイリオ" pitchFamily="50" charset="-128"/>
              <a:cs typeface="メイリオ" pitchFamily="50" charset="-128"/>
            </a:endParaRPr>
          </a:p>
        </p:txBody>
      </p:sp>
      <p:sp>
        <p:nvSpPr>
          <p:cNvPr id="11" name="角丸四角形 11"/>
          <p:cNvSpPr/>
          <p:nvPr/>
        </p:nvSpPr>
        <p:spPr bwMode="auto">
          <a:xfrm>
            <a:off x="5864250" y="2223362"/>
            <a:ext cx="764930" cy="231701"/>
          </a:xfrm>
          <a:prstGeom prst="roundRect">
            <a:avLst/>
          </a:prstGeom>
          <a:noFill/>
          <a:ln w="28575" cap="flat" cmpd="sng" algn="ctr">
            <a:solidFill>
              <a:srgbClr val="FF0000"/>
            </a:solidFill>
            <a:prstDash val="solid"/>
            <a:round/>
            <a:headEnd type="none" w="med" len="med"/>
            <a:tailEnd type="none" w="med" len="med"/>
          </a:ln>
          <a:effectLst/>
        </p:spPr>
        <p:txBody>
          <a:bodyPr wrap="none" lIns="0" tIns="0" rIns="0" bIns="0" anchor="ctr"/>
          <a:lstStyle/>
          <a:p>
            <a:pPr>
              <a:spcBef>
                <a:spcPct val="50000"/>
              </a:spcBef>
              <a:buClr>
                <a:srgbClr val="000000"/>
              </a:buClr>
              <a:buFont typeface="Wingdings" pitchFamily="2" charset="2"/>
              <a:buNone/>
              <a:defRPr/>
            </a:pPr>
            <a:endParaRPr lang="ja-JP" altLang="en-US" sz="1292">
              <a:solidFill>
                <a:srgbClr val="000000"/>
              </a:solidFill>
              <a:latin typeface="メイリオ" pitchFamily="50" charset="-128"/>
              <a:ea typeface="メイリオ" pitchFamily="50" charset="-128"/>
              <a:cs typeface="メイリオ" pitchFamily="50" charset="-128"/>
            </a:endParaRPr>
          </a:p>
        </p:txBody>
      </p:sp>
      <p:sp>
        <p:nvSpPr>
          <p:cNvPr id="12" name="角丸四角形 12"/>
          <p:cNvSpPr/>
          <p:nvPr/>
        </p:nvSpPr>
        <p:spPr>
          <a:xfrm>
            <a:off x="200414" y="693578"/>
            <a:ext cx="6838566" cy="1179133"/>
          </a:xfrm>
          <a:prstGeom prst="roundRect">
            <a:avLst>
              <a:gd name="adj" fmla="val 14109"/>
            </a:avLst>
          </a:prstGeom>
          <a:solidFill>
            <a:sysClr val="window" lastClr="FFFFFF"/>
          </a:solidFill>
          <a:ln w="25400" cap="flat" cmpd="sng" algn="ctr">
            <a:solidFill>
              <a:srgbClr val="4F81BD"/>
            </a:solidFill>
            <a:prstDash val="solid"/>
          </a:ln>
          <a:effectLst/>
        </p:spPr>
        <p:txBody>
          <a:bodyPr lIns="0" tIns="0" rIns="0" bIns="0" anchor="ctr"/>
          <a:lstStyle/>
          <a:p>
            <a:pPr marL="86432">
              <a:lnSpc>
                <a:spcPts val="1999"/>
              </a:lnSpc>
              <a:defRPr/>
            </a:pPr>
            <a:r>
              <a:rPr kumimoji="0" lang="ja-JP" altLang="en-US" sz="1999" kern="0" dirty="0">
                <a:solidFill>
                  <a:srgbClr val="000000"/>
                </a:solidFill>
                <a:latin typeface="メイリオ" pitchFamily="50" charset="-128"/>
                <a:ea typeface="メイリオ" pitchFamily="50" charset="-128"/>
                <a:cs typeface="メイリオ" pitchFamily="50" charset="-128"/>
              </a:rPr>
              <a:t>ポータルサイト「事業者のための</a:t>
            </a:r>
            <a:r>
              <a:rPr kumimoji="0" lang="en-US" altLang="ja-JP" sz="1999" kern="0" dirty="0">
                <a:solidFill>
                  <a:srgbClr val="000000"/>
                </a:solidFill>
                <a:latin typeface="メイリオ" pitchFamily="50" charset="-128"/>
                <a:ea typeface="メイリオ" pitchFamily="50" charset="-128"/>
                <a:cs typeface="メイリオ" pitchFamily="50" charset="-128"/>
              </a:rPr>
              <a:t>CO2</a:t>
            </a:r>
            <a:r>
              <a:rPr kumimoji="0" lang="ja-JP" altLang="en-US" sz="1999" kern="0" dirty="0">
                <a:solidFill>
                  <a:srgbClr val="000000"/>
                </a:solidFill>
                <a:latin typeface="メイリオ" pitchFamily="50" charset="-128"/>
                <a:ea typeface="メイリオ" pitchFamily="50" charset="-128"/>
                <a:cs typeface="メイリオ" pitchFamily="50" charset="-128"/>
              </a:rPr>
              <a:t>削減対策</a:t>
            </a:r>
            <a:r>
              <a:rPr kumimoji="0" lang="en-US" altLang="ja-JP" sz="1999" kern="0" dirty="0" err="1">
                <a:solidFill>
                  <a:srgbClr val="000000"/>
                </a:solidFill>
                <a:latin typeface="メイリオ" pitchFamily="50" charset="-128"/>
                <a:ea typeface="メイリオ" pitchFamily="50" charset="-128"/>
                <a:cs typeface="メイリオ" pitchFamily="50" charset="-128"/>
              </a:rPr>
              <a:t>Navi</a:t>
            </a:r>
            <a:r>
              <a:rPr kumimoji="0" lang="ja-JP" altLang="en-US" sz="1999" kern="0" dirty="0">
                <a:solidFill>
                  <a:srgbClr val="000000"/>
                </a:solidFill>
                <a:latin typeface="メイリオ" pitchFamily="50" charset="-128"/>
                <a:ea typeface="メイリオ" pitchFamily="50" charset="-128"/>
                <a:cs typeface="メイリオ" pitchFamily="50" charset="-128"/>
              </a:rPr>
              <a:t>」上</a:t>
            </a:r>
            <a:endParaRPr kumimoji="0" lang="en-US" altLang="ja-JP" sz="1999" kern="0" dirty="0">
              <a:solidFill>
                <a:srgbClr val="000000"/>
              </a:solidFill>
              <a:latin typeface="メイリオ" pitchFamily="50" charset="-128"/>
              <a:ea typeface="メイリオ" pitchFamily="50" charset="-128"/>
              <a:cs typeface="メイリオ" pitchFamily="50" charset="-128"/>
            </a:endParaRPr>
          </a:p>
          <a:p>
            <a:pPr marL="86432">
              <a:lnSpc>
                <a:spcPts val="1999"/>
              </a:lnSpc>
              <a:defRPr/>
            </a:pPr>
            <a:r>
              <a:rPr kumimoji="0" lang="ja-JP" altLang="en-US" sz="1999" kern="0" dirty="0">
                <a:solidFill>
                  <a:srgbClr val="000000"/>
                </a:solidFill>
                <a:latin typeface="メイリオ" pitchFamily="50" charset="-128"/>
                <a:ea typeface="メイリオ" pitchFamily="50" charset="-128"/>
                <a:cs typeface="メイリオ" pitchFamily="50" charset="-128"/>
              </a:rPr>
              <a:t>にて、自社の対策実施状況の把握および業種平均との比較</a:t>
            </a:r>
            <a:endParaRPr kumimoji="0" lang="en-US" altLang="ja-JP" sz="1999" kern="0" dirty="0">
              <a:solidFill>
                <a:srgbClr val="000000"/>
              </a:solidFill>
              <a:latin typeface="メイリオ" pitchFamily="50" charset="-128"/>
              <a:ea typeface="メイリオ" pitchFamily="50" charset="-128"/>
              <a:cs typeface="メイリオ" pitchFamily="50" charset="-128"/>
            </a:endParaRPr>
          </a:p>
          <a:p>
            <a:pPr marL="86432">
              <a:lnSpc>
                <a:spcPts val="1999"/>
              </a:lnSpc>
              <a:defRPr/>
            </a:pPr>
            <a:r>
              <a:rPr kumimoji="0" lang="ja-JP" altLang="en-US" sz="1999" kern="0" dirty="0">
                <a:solidFill>
                  <a:srgbClr val="000000"/>
                </a:solidFill>
                <a:latin typeface="メイリオ" pitchFamily="50" charset="-128"/>
                <a:ea typeface="メイリオ" pitchFamily="50" charset="-128"/>
                <a:cs typeface="メイリオ" pitchFamily="50" charset="-128"/>
              </a:rPr>
              <a:t>等の簡易チェックが可能。その他、診断事例や補助金情報</a:t>
            </a:r>
            <a:endParaRPr kumimoji="0" lang="en-US" altLang="ja-JP" sz="1999" kern="0" dirty="0">
              <a:solidFill>
                <a:srgbClr val="000000"/>
              </a:solidFill>
              <a:latin typeface="メイリオ" pitchFamily="50" charset="-128"/>
              <a:ea typeface="メイリオ" pitchFamily="50" charset="-128"/>
              <a:cs typeface="メイリオ" pitchFamily="50" charset="-128"/>
            </a:endParaRPr>
          </a:p>
          <a:p>
            <a:pPr marL="86432">
              <a:lnSpc>
                <a:spcPts val="1999"/>
              </a:lnSpc>
              <a:defRPr/>
            </a:pPr>
            <a:r>
              <a:rPr kumimoji="0" lang="ja-JP" altLang="en-US" sz="1999" kern="0" dirty="0">
                <a:solidFill>
                  <a:srgbClr val="000000"/>
                </a:solidFill>
                <a:latin typeface="メイリオ" pitchFamily="50" charset="-128"/>
                <a:ea typeface="メイリオ" pitchFamily="50" charset="-128"/>
                <a:cs typeface="メイリオ" pitchFamily="50" charset="-128"/>
              </a:rPr>
              <a:t>も掲載。</a:t>
            </a:r>
          </a:p>
        </p:txBody>
      </p:sp>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3078" y="756167"/>
            <a:ext cx="2448728" cy="75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a:spLocks noChangeArrowheads="1"/>
          </p:cNvSpPr>
          <p:nvPr/>
        </p:nvSpPr>
        <p:spPr bwMode="auto">
          <a:xfrm>
            <a:off x="7038975" y="1437284"/>
            <a:ext cx="2909351" cy="30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826513"/>
              </a:buClr>
              <a:buChar char="l"/>
              <a:defRPr kumimoji="1" sz="2000">
                <a:solidFill>
                  <a:schemeClr val="tx1"/>
                </a:solidFill>
                <a:latin typeface="ＭＳ Ｐゴシック" charset="-128"/>
                <a:ea typeface="ＭＳ Ｐゴシック" charset="-128"/>
              </a:defRPr>
            </a:lvl1pPr>
            <a:lvl2pPr marL="742950" indent="-285750" eaLnBrk="0" hangingPunct="0">
              <a:spcBef>
                <a:spcPct val="20000"/>
              </a:spcBef>
              <a:buClr>
                <a:srgbClr val="3E5E84"/>
              </a:buClr>
              <a:buChar char="n"/>
              <a:defRPr kumimoji="1" sz="2000">
                <a:solidFill>
                  <a:schemeClr val="tx1"/>
                </a:solidFill>
                <a:latin typeface="ＭＳ Ｐゴシック" charset="-128"/>
                <a:ea typeface="ＭＳ Ｐゴシック" charset="-128"/>
              </a:defRPr>
            </a:lvl2pPr>
            <a:lvl3pPr marL="1143000" indent="-228600" eaLnBrk="0" hangingPunct="0">
              <a:spcBef>
                <a:spcPct val="20000"/>
              </a:spcBef>
              <a:buClr>
                <a:srgbClr val="C3981C"/>
              </a:buClr>
              <a:buChar char="l"/>
              <a:defRPr kumimoji="1">
                <a:solidFill>
                  <a:schemeClr val="tx1"/>
                </a:solidFill>
                <a:latin typeface="ＭＳ Ｐゴシック" charset="-128"/>
                <a:ea typeface="ＭＳ Ｐゴシック" charset="-128"/>
              </a:defRPr>
            </a:lvl3pPr>
            <a:lvl4pPr marL="1600200" indent="-228600" eaLnBrk="0" hangingPunct="0">
              <a:spcBef>
                <a:spcPct val="20000"/>
              </a:spcBef>
              <a:buClr>
                <a:srgbClr val="C3981C"/>
              </a:buClr>
              <a:buChar char="ü"/>
              <a:defRPr kumimoji="1" sz="1400">
                <a:solidFill>
                  <a:schemeClr val="tx1"/>
                </a:solidFill>
                <a:latin typeface="ＭＳ Ｐゴシック" charset="-128"/>
                <a:ea typeface="ＭＳ Ｐゴシック" charset="-128"/>
              </a:defRPr>
            </a:lvl4pPr>
            <a:lvl5pPr marL="2057400" indent="-228600" eaLnBrk="0" hangingPunct="0">
              <a:spcBef>
                <a:spcPct val="20000"/>
              </a:spcBef>
              <a:buClr>
                <a:srgbClr val="C0C0C0"/>
              </a:buClr>
              <a:buChar char="l"/>
              <a:defRPr kumimoji="1" sz="14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C0C0C0"/>
              </a:buClr>
              <a:buFont typeface="Wingdings" pitchFamily="2" charset="2"/>
              <a:buChar char="l"/>
              <a:defRPr kumimoji="1" sz="1400">
                <a:solidFill>
                  <a:schemeClr val="tx1"/>
                </a:solidFill>
                <a:latin typeface="ＭＳ Ｐゴシック" charset="-128"/>
                <a:ea typeface="ＭＳ Ｐゴシック" charset="-128"/>
              </a:defRPr>
            </a:lvl9pPr>
          </a:lstStyle>
          <a:p>
            <a:pPr eaLnBrk="1" hangingPunct="1">
              <a:spcBef>
                <a:spcPct val="50000"/>
              </a:spcBef>
              <a:buClr>
                <a:srgbClr val="000000"/>
              </a:buClr>
              <a:buNone/>
              <a:defRPr/>
            </a:pPr>
            <a:r>
              <a:rPr lang="en-US" altLang="ja-JP" sz="1400" b="1" u="sng" dirty="0">
                <a:solidFill>
                  <a:srgbClr val="000000"/>
                </a:solidFill>
                <a:latin typeface="メイリオ" pitchFamily="50" charset="-128"/>
                <a:ea typeface="メイリオ" pitchFamily="50" charset="-128"/>
                <a:cs typeface="メイリオ" pitchFamily="50" charset="-128"/>
                <a:hlinkClick r:id="rId6"/>
              </a:rPr>
              <a:t>http://co2-portal.env.go.jp/</a:t>
            </a:r>
            <a:endParaRPr lang="ja-JP" altLang="en-US" sz="1400" b="1" dirty="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3643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201097" y="6522208"/>
            <a:ext cx="629798" cy="370681"/>
          </a:xfrm>
        </p:spPr>
        <p:txBody>
          <a:body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1"/>
          <p:cNvSpPr txBox="1">
            <a:spLocks/>
          </p:cNvSpPr>
          <p:nvPr/>
        </p:nvSpPr>
        <p:spPr bwMode="auto">
          <a:xfrm>
            <a:off x="-15548" y="78868"/>
            <a:ext cx="9899650" cy="5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lvl1pPr algn="ctr" rtl="0" eaLnBrk="0" fontAlgn="base" hangingPunct="0">
              <a:spcBef>
                <a:spcPct val="0"/>
              </a:spcBef>
              <a:spcAft>
                <a:spcPct val="0"/>
              </a:spcAft>
              <a:defRPr kumimoji="1" sz="2800" b="1" kern="1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en-US" altLang="ja-JP" sz="2799" dirty="0">
                <a:solidFill>
                  <a:sysClr val="windowText" lastClr="000000"/>
                </a:solidFill>
              </a:rPr>
              <a:t>CO₂</a:t>
            </a:r>
            <a:r>
              <a:rPr lang="ja-JP" altLang="en-US" sz="2799" dirty="0">
                <a:solidFill>
                  <a:sysClr val="windowText" lastClr="000000"/>
                </a:solidFill>
              </a:rPr>
              <a:t>削減ポテンシャル診断ガイドライン</a:t>
            </a:r>
          </a:p>
        </p:txBody>
      </p:sp>
      <p:grpSp>
        <p:nvGrpSpPr>
          <p:cNvPr id="4" name="グループ化 3"/>
          <p:cNvGrpSpPr/>
          <p:nvPr/>
        </p:nvGrpSpPr>
        <p:grpSpPr>
          <a:xfrm>
            <a:off x="39302" y="6276086"/>
            <a:ext cx="1413215" cy="504607"/>
            <a:chOff x="160339" y="5625603"/>
            <a:chExt cx="1413668" cy="504768"/>
          </a:xfrm>
        </p:grpSpPr>
        <p:sp>
          <p:nvSpPr>
            <p:cNvPr id="5" name="角丸四角形 4"/>
            <p:cNvSpPr/>
            <p:nvPr/>
          </p:nvSpPr>
          <p:spPr>
            <a:xfrm>
              <a:off x="160339" y="5625603"/>
              <a:ext cx="1200361" cy="504768"/>
            </a:xfrm>
            <a:prstGeom prst="roundRect">
              <a:avLst>
                <a:gd name="adj" fmla="val 10274"/>
              </a:avLst>
            </a:prstGeom>
            <a:gradFill flip="none" rotWithShape="1">
              <a:gsLst>
                <a:gs pos="0">
                  <a:srgbClr val="C0504D">
                    <a:lumMod val="5000"/>
                    <a:lumOff val="95000"/>
                  </a:srgbClr>
                </a:gs>
                <a:gs pos="74000">
                  <a:srgbClr val="FFC000"/>
                </a:gs>
                <a:gs pos="83000">
                  <a:srgbClr val="FFC000"/>
                </a:gs>
                <a:gs pos="100000">
                  <a:srgbClr val="C0504D">
                    <a:lumMod val="30000"/>
                    <a:lumOff val="70000"/>
                  </a:srgbClr>
                </a:gs>
              </a:gsLst>
              <a:lin ang="5400000" scaled="1"/>
              <a:tileRect/>
            </a:gradFill>
            <a:ln w="25400" cap="flat" cmpd="sng" algn="ctr">
              <a:solidFill>
                <a:srgbClr val="FFC000"/>
              </a:solidFill>
              <a:prstDash val="solid"/>
            </a:ln>
            <a:effectLst/>
          </p:spPr>
          <p:txBody>
            <a:bodyPr anchor="ctr"/>
            <a:lstStyle/>
            <a:p>
              <a:pPr algn="ctr">
                <a:defRPr/>
              </a:pPr>
              <a:endParaRPr kumimoji="0" lang="ja-JP" altLang="en-US"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78607" y="5716814"/>
              <a:ext cx="1295400" cy="369331"/>
            </a:xfrm>
            <a:prstGeom prst="rect">
              <a:avLst/>
            </a:prstGeom>
            <a:noFill/>
          </p:spPr>
          <p:txBody>
            <a:bodyPr lIns="0" tIns="0" rIns="0" bIns="0">
              <a:spAutoFit/>
            </a:bodyPr>
            <a:lstStyle/>
            <a:p>
              <a:pPr>
                <a:defRPr/>
              </a:pPr>
              <a:r>
                <a:rPr kumimoji="0" lang="ja-JP" altLang="en-US" sz="1200" b="1" kern="0" dirty="0">
                  <a:solidFill>
                    <a:srgbClr val="F79646">
                      <a:lumMod val="75000"/>
                    </a:srgbClr>
                  </a:solidFill>
                  <a:latin typeface="メイリオ" panose="020B0604030504040204" pitchFamily="50" charset="-128"/>
                  <a:ea typeface="メイリオ" panose="020B0604030504040204" pitchFamily="50" charset="-128"/>
                  <a:cs typeface="メイリオ" panose="020B0604030504040204" pitchFamily="50" charset="-128"/>
                </a:rPr>
                <a:t>ダウンロード</a:t>
              </a:r>
              <a:endParaRPr kumimoji="0" lang="en-US" altLang="ja-JP" sz="1200" b="1" kern="0" dirty="0">
                <a:solidFill>
                  <a:srgbClr val="F79646">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sz="1200" b="1" kern="0" dirty="0">
                  <a:solidFill>
                    <a:srgbClr val="F79646">
                      <a:lumMod val="75000"/>
                    </a:srgbClr>
                  </a:solidFill>
                  <a:latin typeface="メイリオ" panose="020B0604030504040204" pitchFamily="50" charset="-128"/>
                  <a:ea typeface="メイリオ" panose="020B0604030504040204" pitchFamily="50" charset="-128"/>
                  <a:cs typeface="メイリオ" panose="020B0604030504040204" pitchFamily="50" charset="-128"/>
                </a:rPr>
                <a:t>はこちらから</a:t>
              </a:r>
            </a:p>
          </p:txBody>
        </p:sp>
      </p:grpSp>
      <p:pic>
        <p:nvPicPr>
          <p:cNvPr id="7" name="図 6"/>
          <p:cNvPicPr>
            <a:picLocks noChangeAspect="1"/>
          </p:cNvPicPr>
          <p:nvPr/>
        </p:nvPicPr>
        <p:blipFill>
          <a:blip r:embed="rId3"/>
          <a:stretch>
            <a:fillRect/>
          </a:stretch>
        </p:blipFill>
        <p:spPr>
          <a:xfrm rot="21260320">
            <a:off x="350262" y="787366"/>
            <a:ext cx="3152884" cy="4293288"/>
          </a:xfrm>
          <a:prstGeom prst="rect">
            <a:avLst/>
          </a:prstGeom>
          <a:ln w="6350">
            <a:solidFill>
              <a:sysClr val="window" lastClr="FFFFFF">
                <a:lumMod val="50000"/>
              </a:sysClr>
            </a:solidFill>
          </a:ln>
          <a:effectLst>
            <a:outerShdw blurRad="50800" dist="38100" dir="2700000" algn="tl" rotWithShape="0">
              <a:prstClr val="black">
                <a:alpha val="40000"/>
              </a:prstClr>
            </a:outerShdw>
          </a:effectLst>
        </p:spPr>
      </p:pic>
      <p:grpSp>
        <p:nvGrpSpPr>
          <p:cNvPr id="8" name="グループ化 7"/>
          <p:cNvGrpSpPr/>
          <p:nvPr/>
        </p:nvGrpSpPr>
        <p:grpSpPr>
          <a:xfrm>
            <a:off x="3891367" y="641152"/>
            <a:ext cx="5867119" cy="5830606"/>
            <a:chOff x="3885865" y="640251"/>
            <a:chExt cx="5869000" cy="5832475"/>
          </a:xfrm>
        </p:grpSpPr>
        <p:grpSp>
          <p:nvGrpSpPr>
            <p:cNvPr id="9" name="グループ化 8"/>
            <p:cNvGrpSpPr/>
            <p:nvPr/>
          </p:nvGrpSpPr>
          <p:grpSpPr>
            <a:xfrm>
              <a:off x="3885865" y="640251"/>
              <a:ext cx="4176688" cy="5832475"/>
              <a:chOff x="3167844" y="619125"/>
              <a:chExt cx="4176688" cy="5832475"/>
            </a:xfrm>
          </p:grpSpPr>
          <p:grpSp>
            <p:nvGrpSpPr>
              <p:cNvPr id="15" name="グループ化 8"/>
              <p:cNvGrpSpPr>
                <a:grpSpLocks/>
              </p:cNvGrpSpPr>
              <p:nvPr/>
            </p:nvGrpSpPr>
            <p:grpSpPr bwMode="auto">
              <a:xfrm>
                <a:off x="3167844" y="619125"/>
                <a:ext cx="4176688" cy="5832475"/>
                <a:chOff x="3028962" y="801383"/>
                <a:chExt cx="3620622" cy="6443005"/>
              </a:xfrm>
            </p:grpSpPr>
            <p:sp>
              <p:nvSpPr>
                <p:cNvPr id="17" name="正方形/長方形 16"/>
                <p:cNvSpPr/>
                <p:nvPr/>
              </p:nvSpPr>
              <p:spPr>
                <a:xfrm>
                  <a:off x="3028962" y="801383"/>
                  <a:ext cx="3620622" cy="6443005"/>
                </a:xfrm>
                <a:prstGeom prst="rect">
                  <a:avLst/>
                </a:prstGeom>
                <a:solidFill>
                  <a:sysClr val="window" lastClr="FFFFFF"/>
                </a:solidFill>
                <a:ln w="6350" cap="flat" cmpd="sng" algn="ctr">
                  <a:solidFill>
                    <a:sysClr val="window" lastClr="FFFFFF">
                      <a:lumMod val="75000"/>
                    </a:sysClr>
                  </a:solidFill>
                  <a:prstDash val="solid"/>
                </a:ln>
                <a:effectLst>
                  <a:outerShdw blurRad="101600" dist="38100" dir="8100000" algn="tr" rotWithShape="0">
                    <a:prstClr val="black">
                      <a:alpha val="30000"/>
                    </a:prstClr>
                  </a:outerShdw>
                </a:effectLst>
              </p:spPr>
              <p:txBody>
                <a:bodyPr anchor="ctr"/>
                <a:lstStyle/>
                <a:p>
                  <a:pPr algn="ctr">
                    <a:defRPr/>
                  </a:pPr>
                  <a:endParaRPr kumimoji="0" lang="ja-JP" altLang="en-US"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9102" y="912816"/>
                  <a:ext cx="3175479" cy="325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1"/>
                <p:cNvPicPr>
                  <a:picLocks noChangeAspect="1"/>
                </p:cNvPicPr>
                <p:nvPr/>
              </p:nvPicPr>
              <p:blipFill>
                <a:blip r:embed="rId5" cstate="print">
                  <a:extLst>
                    <a:ext uri="{28A0092B-C50C-407E-A947-70E740481C1C}">
                      <a14:useLocalDpi xmlns:a14="http://schemas.microsoft.com/office/drawing/2010/main" val="0"/>
                    </a:ext>
                  </a:extLst>
                </a:blip>
                <a:srcRect b="19121"/>
                <a:stretch>
                  <a:fillRect/>
                </a:stretch>
              </p:blipFill>
              <p:spPr bwMode="auto">
                <a:xfrm>
                  <a:off x="3292446" y="4312264"/>
                  <a:ext cx="3168790" cy="282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円/楕円 2"/>
              <p:cNvSpPr>
                <a:spLocks noChangeArrowheads="1"/>
              </p:cNvSpPr>
              <p:nvPr/>
            </p:nvSpPr>
            <p:spPr bwMode="auto">
              <a:xfrm>
                <a:off x="6889132" y="4542053"/>
                <a:ext cx="238125" cy="323850"/>
              </a:xfrm>
              <a:prstGeom prst="ellipse">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07916" tIns="71732" rIns="107916" bIns="0"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endParaRPr kumimoji="0" lang="ja-JP" altLang="en-US" sz="1799"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 name="角丸四角形吹き出し 22"/>
            <p:cNvSpPr/>
            <p:nvPr/>
          </p:nvSpPr>
          <p:spPr>
            <a:xfrm>
              <a:off x="7831732" y="1735867"/>
              <a:ext cx="1923133" cy="720000"/>
            </a:xfrm>
            <a:prstGeom prst="wedgeRoundRectCallout">
              <a:avLst>
                <a:gd name="adj1" fmla="val -60066"/>
                <a:gd name="adj2" fmla="val -24055"/>
                <a:gd name="adj3" fmla="val 16667"/>
              </a:avLst>
            </a:prstGeom>
            <a:solidFill>
              <a:srgbClr val="FFFFCC"/>
            </a:solidFill>
            <a:ln w="25400" cap="flat" cmpd="sng" algn="ctr">
              <a:solidFill>
                <a:srgbClr val="F79646"/>
              </a:solidFill>
              <a:prstDash val="solid"/>
            </a:ln>
            <a:effectLst/>
          </p:spPr>
          <p:txBody>
            <a:bodyPr lIns="35988" rIns="35988" anchor="ctr"/>
            <a:lstStyle/>
            <a:p>
              <a:pPr marL="342788" indent="-342788">
                <a:lnSpc>
                  <a:spcPts val="2199"/>
                </a:lnSpc>
                <a:buFontTx/>
                <a:buAutoNum type="circleNumDbPlain"/>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工場のイメージ図</a:t>
              </a:r>
              <a:endPar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99"/>
                </a:lnSpc>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（工程・設備など）</a:t>
              </a:r>
            </a:p>
          </p:txBody>
        </p:sp>
        <p:sp>
          <p:nvSpPr>
            <p:cNvPr id="11" name="角丸四角形吹き出し 23"/>
            <p:cNvSpPr/>
            <p:nvPr/>
          </p:nvSpPr>
          <p:spPr>
            <a:xfrm>
              <a:off x="7831732" y="3760898"/>
              <a:ext cx="1923133" cy="720000"/>
            </a:xfrm>
            <a:prstGeom prst="wedgeRoundRectCallout">
              <a:avLst>
                <a:gd name="adj1" fmla="val -57539"/>
                <a:gd name="adj2" fmla="val 20418"/>
                <a:gd name="adj3" fmla="val 16667"/>
              </a:avLst>
            </a:prstGeom>
            <a:solidFill>
              <a:srgbClr val="FFFFCC"/>
            </a:solidFill>
            <a:ln w="25400" cap="flat" cmpd="sng" algn="ctr">
              <a:solidFill>
                <a:srgbClr val="F79646"/>
              </a:solidFill>
              <a:prstDash val="solid"/>
            </a:ln>
            <a:effectLst/>
          </p:spPr>
          <p:txBody>
            <a:bodyPr lIns="35988" rIns="35988" anchor="ctr"/>
            <a:lstStyle/>
            <a:p>
              <a:pPr marL="251918" indent="-251918">
                <a:lnSpc>
                  <a:spcPts val="2199"/>
                </a:lnSpc>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現地踏査における確認項目と対策例</a:t>
              </a:r>
              <a:endPar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吹き出し 24"/>
            <p:cNvSpPr/>
            <p:nvPr/>
          </p:nvSpPr>
          <p:spPr>
            <a:xfrm>
              <a:off x="7831732" y="2777470"/>
              <a:ext cx="1923133" cy="720000"/>
            </a:xfrm>
            <a:prstGeom prst="wedgeRoundRectCallout">
              <a:avLst>
                <a:gd name="adj1" fmla="val -57276"/>
                <a:gd name="adj2" fmla="val 25290"/>
                <a:gd name="adj3" fmla="val 16667"/>
              </a:avLst>
            </a:prstGeom>
            <a:solidFill>
              <a:srgbClr val="FFFFCC"/>
            </a:solidFill>
            <a:ln w="25400" cap="flat" cmpd="sng" algn="ctr">
              <a:solidFill>
                <a:srgbClr val="F79646"/>
              </a:solidFill>
              <a:prstDash val="solid"/>
            </a:ln>
            <a:effectLst/>
          </p:spPr>
          <p:txBody>
            <a:bodyPr lIns="35988" rIns="35988" anchor="ctr"/>
            <a:lstStyle/>
            <a:p>
              <a:pPr marL="251918" indent="-251918">
                <a:lnSpc>
                  <a:spcPts val="2199"/>
                </a:lnSpc>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②対策候補選定時に考慮すべき事項</a:t>
              </a:r>
            </a:p>
          </p:txBody>
        </p:sp>
        <p:sp>
          <p:nvSpPr>
            <p:cNvPr id="13" name="角丸四角形吹き出し 26"/>
            <p:cNvSpPr/>
            <p:nvPr/>
          </p:nvSpPr>
          <p:spPr>
            <a:xfrm>
              <a:off x="7831732" y="5829820"/>
              <a:ext cx="1923133" cy="642906"/>
            </a:xfrm>
            <a:prstGeom prst="wedgeRoundRectCallout">
              <a:avLst>
                <a:gd name="adj1" fmla="val -56432"/>
                <a:gd name="adj2" fmla="val 22351"/>
                <a:gd name="adj3" fmla="val 16667"/>
              </a:avLst>
            </a:prstGeom>
            <a:solidFill>
              <a:srgbClr val="FFFFCC"/>
            </a:solidFill>
            <a:ln w="25400" cap="flat" cmpd="sng" algn="ctr">
              <a:solidFill>
                <a:srgbClr val="F79646"/>
              </a:solidFill>
              <a:prstDash val="solid"/>
            </a:ln>
            <a:effectLst/>
          </p:spPr>
          <p:txBody>
            <a:bodyPr lIns="35988" rIns="35988" anchor="ctr"/>
            <a:lstStyle/>
            <a:p>
              <a:pPr marL="251918" indent="-251918">
                <a:lnSpc>
                  <a:spcPts val="2199"/>
                </a:lnSpc>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a:t>
              </a:r>
              <a: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その他の注意事項など</a:t>
              </a:r>
              <a:endPar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27"/>
            <p:cNvSpPr/>
            <p:nvPr/>
          </p:nvSpPr>
          <p:spPr>
            <a:xfrm>
              <a:off x="7810301" y="4746270"/>
              <a:ext cx="1923133" cy="900459"/>
            </a:xfrm>
            <a:prstGeom prst="wedgeRoundRectCallout">
              <a:avLst>
                <a:gd name="adj1" fmla="val -55585"/>
                <a:gd name="adj2" fmla="val -50427"/>
                <a:gd name="adj3" fmla="val 16667"/>
              </a:avLst>
            </a:prstGeom>
            <a:solidFill>
              <a:srgbClr val="FFFFCC"/>
            </a:solidFill>
            <a:ln w="25400" cap="flat" cmpd="sng" algn="ctr">
              <a:solidFill>
                <a:srgbClr val="F79646"/>
              </a:solidFill>
              <a:prstDash val="solid"/>
            </a:ln>
            <a:effectLst/>
          </p:spPr>
          <p:txBody>
            <a:bodyPr lIns="35988" rIns="35988" anchor="ctr"/>
            <a:lstStyle/>
            <a:p>
              <a:pPr marL="342788" indent="-342788">
                <a:lnSpc>
                  <a:spcPts val="2199"/>
                </a:lnSpc>
                <a:buFontTx/>
                <a:buAutoNum type="circleNumDbPlain" startAt="5"/>
                <a:defRPr/>
              </a:pPr>
              <a: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事業者のための</a:t>
              </a:r>
              <a:endPar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99"/>
                </a:lnSpc>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a:t>
              </a:r>
              <a:r>
                <a:rPr kumimoji="0" lang="en-US" altLang="ja-JP" sz="1400" b="1" kern="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Navi</a:t>
              </a:r>
              <a:r>
                <a:rPr kumimoji="0" lang="en-US" altLang="ja-JP"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2199"/>
                </a:lnSpc>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でも情報提供</a:t>
              </a:r>
            </a:p>
          </p:txBody>
        </p:sp>
      </p:grpSp>
      <p:sp>
        <p:nvSpPr>
          <p:cNvPr id="20" name="角丸四角形吹き出し 30"/>
          <p:cNvSpPr/>
          <p:nvPr/>
        </p:nvSpPr>
        <p:spPr>
          <a:xfrm>
            <a:off x="101951" y="5098788"/>
            <a:ext cx="3649505" cy="1027260"/>
          </a:xfrm>
          <a:prstGeom prst="wedgeRoundRectCallout">
            <a:avLst>
              <a:gd name="adj1" fmla="val 25148"/>
              <a:gd name="adj2" fmla="val -32189"/>
              <a:gd name="adj3" fmla="val 16667"/>
            </a:avLst>
          </a:prstGeom>
          <a:solidFill>
            <a:srgbClr val="FFFFCC"/>
          </a:solidFill>
          <a:ln w="25400" cap="flat" cmpd="sng" algn="ctr">
            <a:solidFill>
              <a:srgbClr val="F79646"/>
            </a:solidFill>
            <a:prstDash val="solid"/>
          </a:ln>
          <a:effectLst/>
        </p:spPr>
        <p:txBody>
          <a:bodyPr lIns="35988" rIns="35988" anchor="ctr"/>
          <a:lstStyle/>
          <a:p>
            <a:pPr>
              <a:defRPr/>
            </a:pP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◆誰でも使用可能</a:t>
            </a:r>
            <a:endParaRPr kumimoji="0" lang="en-US" altLang="ja-JP"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◆診断の手順を一から解説</a:t>
            </a:r>
            <a:endParaRPr kumimoji="0" lang="en-US" altLang="ja-JP"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◆診断のポイントを業種別に整理</a:t>
            </a:r>
          </a:p>
        </p:txBody>
      </p:sp>
      <p:sp>
        <p:nvSpPr>
          <p:cNvPr id="22" name="角丸四角形吹き出し 31"/>
          <p:cNvSpPr/>
          <p:nvPr/>
        </p:nvSpPr>
        <p:spPr>
          <a:xfrm>
            <a:off x="7730491" y="660877"/>
            <a:ext cx="1618740" cy="362869"/>
          </a:xfrm>
          <a:prstGeom prst="wedgeRoundRectCallout">
            <a:avLst>
              <a:gd name="adj1" fmla="val -59247"/>
              <a:gd name="adj2" fmla="val -13111"/>
              <a:gd name="adj3" fmla="val 16667"/>
            </a:avLst>
          </a:prstGeom>
          <a:solidFill>
            <a:srgbClr val="FFFFCC"/>
          </a:solidFill>
          <a:ln w="25400" cap="flat" cmpd="sng" algn="ctr">
            <a:solidFill>
              <a:srgbClr val="F79646"/>
            </a:solidFill>
            <a:prstDash val="solid"/>
          </a:ln>
          <a:effectLst/>
        </p:spPr>
        <p:txBody>
          <a:bodyPr lIns="35988" rIns="35988" anchor="ctr"/>
          <a:lstStyle/>
          <a:p>
            <a:pPr algn="ctr">
              <a:lnSpc>
                <a:spcPts val="2199"/>
              </a:lnSpc>
              <a:defRPr/>
            </a:pPr>
            <a:r>
              <a:rPr kumimoji="0" lang="ja-JP" altLang="en-US" sz="1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業種別のページ</a:t>
            </a:r>
          </a:p>
        </p:txBody>
      </p:sp>
      <p:sp>
        <p:nvSpPr>
          <p:cNvPr id="23" name="テキスト ボックス 22"/>
          <p:cNvSpPr txBox="1"/>
          <p:nvPr/>
        </p:nvSpPr>
        <p:spPr>
          <a:xfrm>
            <a:off x="1274900" y="6203847"/>
            <a:ext cx="3365460" cy="630740"/>
          </a:xfrm>
          <a:prstGeom prst="rect">
            <a:avLst/>
          </a:prstGeom>
          <a:solidFill>
            <a:sysClr val="window" lastClr="FFFFFF"/>
          </a:solidFill>
        </p:spPr>
        <p:txBody>
          <a:bodyPr wrap="square">
            <a:spAutoFit/>
          </a:bodyPr>
          <a:lstStyle/>
          <a:p>
            <a:pPr>
              <a:lnSpc>
                <a:spcPts val="2099"/>
              </a:lnSpc>
              <a:defRPr/>
            </a:pP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環境省「事業者のための</a:t>
            </a:r>
            <a:r>
              <a:rPr kumimoji="0" lang="en-US" altLang="ja-JP"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削減対策</a:t>
            </a:r>
            <a:r>
              <a:rPr kumimoji="0" lang="en-US" altLang="ja-JP" sz="1200" b="1" kern="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Navi</a:t>
            </a: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200" kern="0" dirty="0">
              <a:solidFill>
                <a:srgbClr val="4F81B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99"/>
              </a:lnSpc>
              <a:defRPr/>
            </a:pPr>
            <a:r>
              <a:rPr kumimoji="0" lang="ja-JP" altLang="en-US" sz="1200" kern="0" dirty="0">
                <a:solidFill>
                  <a:srgbClr val="4F81B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http://co2-portal.env.go.jp/guideline/</a:t>
            </a:r>
          </a:p>
        </p:txBody>
      </p:sp>
    </p:spTree>
    <p:extLst>
      <p:ext uri="{BB962C8B-B14F-4D97-AF65-F5344CB8AC3E}">
        <p14:creationId xmlns:p14="http://schemas.microsoft.com/office/powerpoint/2010/main" val="21461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04309" y="217858"/>
            <a:ext cx="9175711" cy="403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799" b="1"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環境省 平成</a:t>
            </a:r>
            <a:r>
              <a:rPr lang="en-US" altLang="ja-JP" sz="2799" b="1"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799" b="1"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2799" b="1"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799" b="1"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削減ポテンシャル診断事業</a:t>
            </a:r>
          </a:p>
        </p:txBody>
      </p:sp>
      <p:sp>
        <p:nvSpPr>
          <p:cNvPr id="6" name="正方形/長方形 5"/>
          <p:cNvSpPr/>
          <p:nvPr/>
        </p:nvSpPr>
        <p:spPr>
          <a:xfrm>
            <a:off x="650894" y="549610"/>
            <a:ext cx="6532057" cy="466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公募期間</a:t>
            </a:r>
            <a:r>
              <a:rPr lang="ja-JP" altLang="en-US" sz="1999"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日（月）～</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日（金）</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時必着</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650894" y="947104"/>
            <a:ext cx="6532057" cy="466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事業対象</a:t>
            </a:r>
            <a:r>
              <a:rPr lang="ja-JP" altLang="en-US" sz="1999"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トン以上</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トン未満の工場・事業場</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676436" y="1413422"/>
            <a:ext cx="1107641" cy="369214"/>
          </a:xfrm>
          <a:prstGeom prst="rect">
            <a:avLst/>
          </a:prstGeom>
        </p:spPr>
        <p:txBody>
          <a:bodyPr wrap="none">
            <a:spAutoFit/>
          </a:bodyPr>
          <a:lstStyle/>
          <a:p>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公募要件</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730989" y="1746764"/>
            <a:ext cx="8395548" cy="3985761"/>
          </a:xfrm>
          <a:prstGeom prst="roundRect">
            <a:avLst>
              <a:gd name="adj" fmla="val 226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a:blip r:embed="rId2"/>
          <a:stretch>
            <a:fillRect/>
          </a:stretch>
        </p:blipFill>
        <p:spPr>
          <a:xfrm>
            <a:off x="823296" y="1773347"/>
            <a:ext cx="8178666" cy="3887186"/>
          </a:xfrm>
          <a:prstGeom prst="rect">
            <a:avLst/>
          </a:prstGeom>
        </p:spPr>
      </p:pic>
      <p:sp>
        <p:nvSpPr>
          <p:cNvPr id="11" name="角丸四角形 10"/>
          <p:cNvSpPr/>
          <p:nvPr/>
        </p:nvSpPr>
        <p:spPr>
          <a:xfrm>
            <a:off x="704302" y="5732525"/>
            <a:ext cx="8422236" cy="476156"/>
          </a:xfrm>
          <a:prstGeom prst="roundRect">
            <a:avLst>
              <a:gd name="adj" fmla="val 877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704302" y="5805855"/>
            <a:ext cx="8710175" cy="502541"/>
          </a:xfrm>
          <a:prstGeom prst="rect">
            <a:avLst/>
          </a:prstGeom>
        </p:spPr>
        <p:txBody>
          <a:bodyPr wrap="square">
            <a:spAutoFit/>
          </a:bodyPr>
          <a:lstStyle/>
          <a:p>
            <a:pPr>
              <a:lnSpc>
                <a:spcPts val="1600"/>
              </a:lnSpc>
              <a:defRPr/>
            </a:pP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詳しくは組合ホームページの「診断機関公募案内」を参照ください</a:t>
            </a:r>
          </a:p>
          <a:p>
            <a:pPr>
              <a:lnSpc>
                <a:spcPts val="1600"/>
              </a:lnSpc>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http://www.lcep.jp/h30/shindankikan/koubo.html</a:t>
            </a:r>
          </a:p>
        </p:txBody>
      </p:sp>
      <p:sp>
        <p:nvSpPr>
          <p:cNvPr id="13" name="角丸四角形 12"/>
          <p:cNvSpPr/>
          <p:nvPr/>
        </p:nvSpPr>
        <p:spPr>
          <a:xfrm>
            <a:off x="704302" y="6264157"/>
            <a:ext cx="8422236" cy="476156"/>
          </a:xfrm>
          <a:prstGeom prst="roundRect">
            <a:avLst>
              <a:gd name="adj" fmla="val 877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847341" y="6536192"/>
            <a:ext cx="6119650" cy="348091"/>
          </a:xfrm>
          <a:prstGeom prst="rect">
            <a:avLst/>
          </a:prstGeom>
          <a:noFill/>
        </p:spPr>
        <p:txBody>
          <a:bodyPr wrap="square" lIns="0" tIns="0" rIns="0" bIns="0">
            <a:normAutofit fontScale="92500"/>
          </a:bodyPr>
          <a:lstStyle/>
          <a:p>
            <a:pPr>
              <a:lnSpc>
                <a:spcPts val="1600"/>
              </a:lnSpc>
              <a:defRPr/>
            </a:pPr>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環境省「事業者のための</a:t>
            </a: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削減対策</a:t>
            </a: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Navi</a:t>
            </a:r>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http://co2-portal.env.go.jp/guideline/</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776288" y="6392223"/>
            <a:ext cx="6119650" cy="348091"/>
          </a:xfrm>
          <a:prstGeom prst="rect">
            <a:avLst/>
          </a:prstGeom>
          <a:noFill/>
        </p:spPr>
        <p:txBody>
          <a:bodyPr wrap="square" lIns="0" tIns="0" rIns="0" bIns="0">
            <a:normAutofit/>
          </a:bodyPr>
          <a:lstStyle/>
          <a:p>
            <a:pPr>
              <a:defRPr/>
            </a:pPr>
            <a:r>
              <a:rPr lang="ja-JP" altLang="en-US" sz="12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2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削減ポテンシャル診断事ガイドラインダウンロードはこちらから</a:t>
            </a:r>
          </a:p>
        </p:txBody>
      </p:sp>
      <p:sp>
        <p:nvSpPr>
          <p:cNvPr id="16" name="スライド番号プレースホルダー"/>
          <p:cNvSpPr>
            <a:spLocks noGrp="1"/>
          </p:cNvSpPr>
          <p:nvPr>
            <p:ph type="sldNum" sz="quarter" idx="12"/>
          </p:nvPr>
        </p:nvSpPr>
        <p:spPr>
          <a:xfrm>
            <a:off x="9201097" y="6522208"/>
            <a:ext cx="629798" cy="370681"/>
          </a:xfrm>
        </p:spPr>
        <p:txBody>
          <a:body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1048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3"/>
          <p:cNvSpPr txBox="1">
            <a:spLocks noChangeArrowheads="1"/>
          </p:cNvSpPr>
          <p:nvPr/>
        </p:nvSpPr>
        <p:spPr bwMode="auto">
          <a:xfrm>
            <a:off x="172584" y="-55301"/>
            <a:ext cx="7082345" cy="6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a:t>
            </a:r>
            <a:r>
              <a:rPr lang="en-US" altLang="ja-JP"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999" baseline="-25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削減ポテンシャル診断事業　診断事例</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a:t>
            </a:r>
            <a:r>
              <a:rPr lang="zh-TW"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株式会社</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nvPr>
        </p:nvGraphicFramePr>
        <p:xfrm>
          <a:off x="56442" y="753162"/>
          <a:ext cx="4763188" cy="1108517"/>
        </p:xfrm>
        <a:graphic>
          <a:graphicData uri="http://schemas.openxmlformats.org/drawingml/2006/table">
            <a:tbl>
              <a:tblPr firstRow="1" bandRow="1">
                <a:tableStyleId>{073A0DAA-6AF3-43AB-8588-CEC1D06C72B9}</a:tableStyleId>
              </a:tblPr>
              <a:tblGrid>
                <a:gridCol w="980456">
                  <a:extLst>
                    <a:ext uri="{9D8B030D-6E8A-4147-A177-3AD203B41FA5}">
                      <a16:colId xmlns:a16="http://schemas.microsoft.com/office/drawing/2014/main" val="20000"/>
                    </a:ext>
                  </a:extLst>
                </a:gridCol>
                <a:gridCol w="3782732">
                  <a:extLst>
                    <a:ext uri="{9D8B030D-6E8A-4147-A177-3AD203B41FA5}">
                      <a16:colId xmlns:a16="http://schemas.microsoft.com/office/drawing/2014/main" val="20001"/>
                    </a:ext>
                  </a:extLst>
                </a:gridCol>
              </a:tblGrid>
              <a:tr h="277129">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業種</a:t>
                      </a:r>
                    </a:p>
                  </a:txBody>
                  <a:tcPr marL="91388" marR="91388" marT="45690" marB="45690">
                    <a:lnB w="19050" cap="flat" cmpd="sng" algn="ctr">
                      <a:solidFill>
                        <a:schemeClr val="bg1"/>
                      </a:solidFill>
                      <a:prstDash val="solid"/>
                      <a:round/>
                      <a:headEnd type="none" w="med" len="med"/>
                      <a:tailEnd type="none" w="med" len="med"/>
                    </a:lnB>
                    <a:solidFill>
                      <a:srgbClr val="002060"/>
                    </a:solidFill>
                  </a:tcPr>
                </a:tc>
                <a:tc>
                  <a:txBody>
                    <a:bodyPr/>
                    <a:lstStyle/>
                    <a:p>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繊維工業</a:t>
                      </a:r>
                    </a:p>
                  </a:txBody>
                  <a:tcPr marL="91388" marR="91388" marT="45690" marB="45690">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7129">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所在地</a:t>
                      </a:r>
                    </a:p>
                  </a:txBody>
                  <a:tcPr marL="91388" marR="91388" marT="45690" marB="45690">
                    <a:lnT w="19050" cap="flat" cmpd="sng" algn="ctr">
                      <a:solidFill>
                        <a:schemeClr val="bg1"/>
                      </a:solidFill>
                      <a:prstDash val="solid"/>
                      <a:round/>
                      <a:headEnd type="none" w="med" len="med"/>
                      <a:tailEnd type="none" w="med" len="med"/>
                    </a:lnT>
                    <a:solidFill>
                      <a:srgbClr val="002060"/>
                    </a:solidFill>
                  </a:tcPr>
                </a:tc>
                <a:tc>
                  <a:txBody>
                    <a:bodyPr/>
                    <a:lstStyle/>
                    <a:p>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山形県鶴岡市</a:t>
                      </a: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77129">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主要サービス</a:t>
                      </a:r>
                    </a:p>
                  </a:txBody>
                  <a:tcPr marL="91388" marR="91388" marT="45690" marB="45690">
                    <a:solidFill>
                      <a:srgbClr val="002060"/>
                    </a:solidFill>
                  </a:tcPr>
                </a:tc>
                <a:tc>
                  <a:txBody>
                    <a:bodyPr/>
                    <a:lstStyle/>
                    <a:p>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絹織物の加工整理</a:t>
                      </a: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7129">
                <a:tc>
                  <a:txBody>
                    <a:bodyPr/>
                    <a:lstStyle/>
                    <a:p>
                      <a:r>
                        <a:rPr kumimoji="1" lang="en-US" altLang="ja-JP"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00" b="0" baseline="-2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排出量</a:t>
                      </a:r>
                    </a:p>
                  </a:txBody>
                  <a:tcPr marL="91388" marR="91388" marT="45690" marB="45690">
                    <a:solidFill>
                      <a:srgbClr val="002060"/>
                    </a:solidFill>
                  </a:tcPr>
                </a:tc>
                <a:tc>
                  <a:txBody>
                    <a:bodyPr/>
                    <a:lstStyle/>
                    <a:p>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1433</a:t>
                      </a:r>
                      <a:r>
                        <a:rPr kumimoji="1" lang="ja-JP" altLang="en-US" sz="1000" b="0" kern="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ｔ</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00" b="0" kern="1200"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1000" b="0" kern="12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年度実績</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
        <p:nvSpPr>
          <p:cNvPr id="2065" name="テキスト ボックス 6"/>
          <p:cNvSpPr txBox="1">
            <a:spLocks noChangeArrowheads="1"/>
          </p:cNvSpPr>
          <p:nvPr/>
        </p:nvSpPr>
        <p:spPr bwMode="auto">
          <a:xfrm>
            <a:off x="198559" y="537212"/>
            <a:ext cx="1418316" cy="2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事業所概要</a:t>
            </a:r>
          </a:p>
        </p:txBody>
      </p:sp>
      <p:sp>
        <p:nvSpPr>
          <p:cNvPr id="3" name="角丸四角形 2"/>
          <p:cNvSpPr/>
          <p:nvPr/>
        </p:nvSpPr>
        <p:spPr>
          <a:xfrm>
            <a:off x="56442" y="2020768"/>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エネルギー消費等に関する状況</a:t>
            </a:r>
          </a:p>
        </p:txBody>
      </p:sp>
      <p:sp>
        <p:nvSpPr>
          <p:cNvPr id="7" name="テキスト ボックス 6"/>
          <p:cNvSpPr txBox="1"/>
          <p:nvPr/>
        </p:nvSpPr>
        <p:spPr>
          <a:xfrm>
            <a:off x="56442" y="2312423"/>
            <a:ext cx="4751004" cy="1692228"/>
          </a:xfrm>
          <a:prstGeom prst="rect">
            <a:avLst/>
          </a:prstGeom>
          <a:noFill/>
        </p:spPr>
        <p:txBody>
          <a:bodyPr wrap="square" lIns="0" rIns="0" rtlCol="0">
            <a:spAutoFit/>
          </a:bodyPr>
          <a:lstStyle/>
          <a:p>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300" baseline="-25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排出比率は電力会社からの購入電力が</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％、重油が</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78%</a:t>
            </a:r>
            <a:r>
              <a:rPr lang="ja-JP" altLang="en-US" sz="13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残りの</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を都市ガス、</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LPG</a:t>
            </a:r>
            <a:r>
              <a:rPr lang="ja-JP" altLang="en-US" sz="13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灯油が占めている。</a:t>
            </a: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・蒸気ボイラは</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6,000kg/h×2</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台あり、重油の全てがボイラにて使用されている。（主な蒸気使用用途は精練、染色、ドラムシリンダー等）</a:t>
            </a: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・電力は排水処理用のブロワで工場全体の約</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56%</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が使用されている。他にエアコンプレッサ、生産設備、照明等にて使用されている。</a:t>
            </a:r>
          </a:p>
        </p:txBody>
      </p:sp>
      <p:sp>
        <p:nvSpPr>
          <p:cNvPr id="14" name="角丸四角形 13"/>
          <p:cNvSpPr/>
          <p:nvPr/>
        </p:nvSpPr>
        <p:spPr>
          <a:xfrm>
            <a:off x="5030520" y="496691"/>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対策の内容と効果</a:t>
            </a:r>
          </a:p>
        </p:txBody>
      </p:sp>
      <p:sp>
        <p:nvSpPr>
          <p:cNvPr id="17" name="角丸四角形 16"/>
          <p:cNvSpPr/>
          <p:nvPr/>
        </p:nvSpPr>
        <p:spPr>
          <a:xfrm>
            <a:off x="4668978" y="3711250"/>
            <a:ext cx="5233848" cy="456666"/>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p>
            <a:pPr algn="ct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以上の対策によって計</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563t-CO</a:t>
            </a:r>
            <a:r>
              <a:rPr lang="en-US" altLang="ja-JP" sz="1200" b="1" baseline="-25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の削減が可能であると試算された。</a:t>
            </a:r>
          </a:p>
        </p:txBody>
      </p:sp>
      <p:sp>
        <p:nvSpPr>
          <p:cNvPr id="18" name="テキスト ボックス 17"/>
          <p:cNvSpPr txBox="1"/>
          <p:nvPr/>
        </p:nvSpPr>
        <p:spPr>
          <a:xfrm>
            <a:off x="5023404" y="3390685"/>
            <a:ext cx="4743508" cy="205118"/>
          </a:xfrm>
          <a:prstGeom prst="rect">
            <a:avLst/>
          </a:prstGeom>
          <a:noFill/>
        </p:spPr>
        <p:txBody>
          <a:bodyPr wrap="square" lIns="0" tIns="0" rIns="0" bIns="0" rtlCol="0">
            <a:spAutoFit/>
          </a:bodyPr>
          <a:lstStyle/>
          <a:p>
            <a:pPr marL="85671" indent="-85671">
              <a:lnSpc>
                <a:spcPts val="800"/>
              </a:lnSpc>
            </a:pP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四捨五入の関係で内訳と合計値が一致しない場合がある。</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671" indent="-85671">
              <a:lnSpc>
                <a:spcPts val="800"/>
              </a:lnSpc>
            </a:pP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複数の対策が実施された場合、効果がそれらの効果の和より小さくなる場合がある。</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6443" y="4248121"/>
            <a:ext cx="4751004" cy="2692182"/>
          </a:xfrm>
          <a:prstGeom prst="rect">
            <a:avLst/>
          </a:prstGeom>
          <a:noFill/>
        </p:spPr>
        <p:txBody>
          <a:bodyPr wrap="square" lIns="0" rIns="0" rtlCol="0">
            <a:spAutoFit/>
          </a:bodyPr>
          <a:lstStyle/>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・蒸気配管は年数も経過しており、新たな保温施工による放熱損失削減メリットが期待できる。</a:t>
            </a: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・加温庫は蒸気を直接投入して製品の加温が行われているが、加温庫の表面温度は</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近くあり、保温施工により蒸気使用量の削減が期待できる。</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・蒸気負荷分析および排ガス測定結果よりボイラ運転効率を求めた、それを踏まえて高効率ガス焚きボイラへ更新した場合のメリットを試算した、</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排出量における重油の割合が大きいため大幅な</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削減が可能である。また</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6,000kg/h×1</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2,000kg/h×3</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台になれば新規導入コストが削減される。</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・排水用曝気ブロワは年間を通して稼働しており、工場内電力の半分以上を消費している高効率機に更新する事で節電効果が期待できる。</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56442" y="4001103"/>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200" b="1" baseline="-25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削減のポイント</a:t>
            </a:r>
          </a:p>
        </p:txBody>
      </p:sp>
      <p:sp>
        <p:nvSpPr>
          <p:cNvPr id="24" name="角丸四角形 23"/>
          <p:cNvSpPr/>
          <p:nvPr/>
        </p:nvSpPr>
        <p:spPr>
          <a:xfrm>
            <a:off x="4958486" y="5330409"/>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提案を受けての方針</a:t>
            </a:r>
          </a:p>
        </p:txBody>
      </p:sp>
      <p:sp>
        <p:nvSpPr>
          <p:cNvPr id="25" name="テキスト ボックス 24"/>
          <p:cNvSpPr txBox="1"/>
          <p:nvPr/>
        </p:nvSpPr>
        <p:spPr>
          <a:xfrm>
            <a:off x="4984474" y="5588548"/>
            <a:ext cx="4743508" cy="1292248"/>
          </a:xfrm>
          <a:prstGeom prst="rect">
            <a:avLst/>
          </a:prstGeom>
          <a:noFill/>
        </p:spPr>
        <p:txBody>
          <a:bodyPr wrap="square" lIns="0" rIns="0" rtlCol="0">
            <a:spAutoFit/>
          </a:bodyPr>
          <a:lstStyle/>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・工場の熱源から電気、排水処理に至るまで今まで見えるかできなかった部分が数値として確認でき、今後の投資計画を行う上で大変参考となった。</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・ボイラはガス化を含めて更新を検討したい。</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・ドレン回収については、システムの運用変更のみで燃料削減となるなら製造設備への影響を考えた上で検討する。</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4951418" y="4239907"/>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対策実施における課題</a:t>
            </a:r>
          </a:p>
        </p:txBody>
      </p:sp>
      <p:sp>
        <p:nvSpPr>
          <p:cNvPr id="23" name="テキスト ボックス 22"/>
          <p:cNvSpPr txBox="1"/>
          <p:nvPr/>
        </p:nvSpPr>
        <p:spPr>
          <a:xfrm>
            <a:off x="4879435" y="4498045"/>
            <a:ext cx="5110930" cy="892266"/>
          </a:xfrm>
          <a:prstGeom prst="rect">
            <a:avLst/>
          </a:prstGeom>
          <a:noFill/>
        </p:spPr>
        <p:txBody>
          <a:bodyPr wrap="square" lIns="0" rIns="0" rtlCol="0">
            <a:spAutoFit/>
          </a:bodyPr>
          <a:lstStyle/>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・ガス焚きボイラへ更新について、将来の燃料単価は購入先によってメリットが変化する可能性がある。</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・蒸気配管未保温部への保温施工は一部高所作業が伴う可能性がある。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graphicFrame>
        <p:nvGraphicFramePr>
          <p:cNvPr id="9" name="オブジェクト 8"/>
          <p:cNvGraphicFramePr>
            <a:graphicFrameLocks noChangeAspect="1"/>
          </p:cNvGraphicFramePr>
          <p:nvPr>
            <p:extLst/>
          </p:nvPr>
        </p:nvGraphicFramePr>
        <p:xfrm>
          <a:off x="5006957" y="588572"/>
          <a:ext cx="4721298" cy="2653449"/>
        </p:xfrm>
        <a:graphic>
          <a:graphicData uri="http://schemas.openxmlformats.org/presentationml/2006/ole">
            <mc:AlternateContent xmlns:mc="http://schemas.openxmlformats.org/markup-compatibility/2006">
              <mc:Choice xmlns:v="urn:schemas-microsoft-com:vml" Requires="v">
                <p:oleObj spid="_x0000_s3075" name="Worksheet" r:id="rId3" imgW="4838690" imgH="2819456" progId="Excel.Sheet.8">
                  <p:embed/>
                </p:oleObj>
              </mc:Choice>
              <mc:Fallback>
                <p:oleObj name="Worksheet" r:id="rId3" imgW="4838690" imgH="2819456" progId="Excel.Sheet.8">
                  <p:embed/>
                  <p:pic>
                    <p:nvPicPr>
                      <p:cNvPr id="9" name="オブジェクト 8"/>
                      <p:cNvPicPr/>
                      <p:nvPr/>
                    </p:nvPicPr>
                    <p:blipFill>
                      <a:blip r:embed="rId4"/>
                      <a:stretch>
                        <a:fillRect/>
                      </a:stretch>
                    </p:blipFill>
                    <p:spPr>
                      <a:xfrm>
                        <a:off x="5006957" y="588572"/>
                        <a:ext cx="4721298" cy="2653449"/>
                      </a:xfrm>
                      <a:prstGeom prst="rect">
                        <a:avLst/>
                      </a:prstGeom>
                    </p:spPr>
                  </p:pic>
                </p:oleObj>
              </mc:Fallback>
            </mc:AlternateContent>
          </a:graphicData>
        </a:graphic>
      </p:graphicFrame>
      <p:sp>
        <p:nvSpPr>
          <p:cNvPr id="19" name="スライド番号プレースホルダー"/>
          <p:cNvSpPr>
            <a:spLocks noGrp="1"/>
          </p:cNvSpPr>
          <p:nvPr>
            <p:ph type="sldNum" sz="quarter" idx="12"/>
          </p:nvPr>
        </p:nvSpPr>
        <p:spPr>
          <a:xfrm>
            <a:off x="9440175" y="6564399"/>
            <a:ext cx="629798" cy="370681"/>
          </a:xfrm>
        </p:spPr>
        <p:txBody>
          <a:body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6</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52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5030900" y="5732524"/>
            <a:ext cx="4743508" cy="1092257"/>
          </a:xfrm>
          <a:prstGeom prst="rect">
            <a:avLst/>
          </a:prstGeom>
          <a:noFill/>
        </p:spPr>
        <p:txBody>
          <a:bodyPr wrap="square" lIns="0" rIns="0" rtlCol="0">
            <a:spAutoFit/>
          </a:bodyPr>
          <a:lstStyle/>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気使用量は空調、照明が大きいため、その設備の設備更新又は運用改善にて実施する事が大幅な省エネ改善に繋がること、ガス使用量は給湯器が大きいため、給湯器の更新が必要であることを理解したうえで、手始めにビル用マルチエアコンと</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照明の省エネ化を補助金を活用して更新することを検討する。</a:t>
            </a:r>
          </a:p>
        </p:txBody>
      </p:sp>
      <p:sp>
        <p:nvSpPr>
          <p:cNvPr id="2050" name="テキスト ボックス 3"/>
          <p:cNvSpPr txBox="1">
            <a:spLocks noChangeArrowheads="1"/>
          </p:cNvSpPr>
          <p:nvPr/>
        </p:nvSpPr>
        <p:spPr bwMode="auto">
          <a:xfrm>
            <a:off x="128425" y="-26275"/>
            <a:ext cx="10064120" cy="6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a:t>
            </a:r>
            <a:r>
              <a:rPr lang="en-US" altLang="ja-JP"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999" baseline="-25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削減ポテンシャル診断事業　診断事例</a:t>
            </a:r>
            <a:endParaRPr lang="en-US" altLang="ja-JP"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zh-CN"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桜栄企画株式会社</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・オーシャンビュー湘南荒崎</a:t>
            </a:r>
          </a:p>
        </p:txBody>
      </p:sp>
      <p:graphicFrame>
        <p:nvGraphicFramePr>
          <p:cNvPr id="6" name="表 5"/>
          <p:cNvGraphicFramePr>
            <a:graphicFrameLocks noGrp="1"/>
          </p:cNvGraphicFramePr>
          <p:nvPr>
            <p:extLst/>
          </p:nvPr>
        </p:nvGraphicFramePr>
        <p:xfrm>
          <a:off x="128424" y="909528"/>
          <a:ext cx="4675731" cy="974927"/>
        </p:xfrm>
        <a:graphic>
          <a:graphicData uri="http://schemas.openxmlformats.org/drawingml/2006/table">
            <a:tbl>
              <a:tblPr firstRow="1" bandRow="1">
                <a:tableStyleId>{073A0DAA-6AF3-43AB-8588-CEC1D06C72B9}</a:tableStyleId>
              </a:tblPr>
              <a:tblGrid>
                <a:gridCol w="974280">
                  <a:extLst>
                    <a:ext uri="{9D8B030D-6E8A-4147-A177-3AD203B41FA5}">
                      <a16:colId xmlns:a16="http://schemas.microsoft.com/office/drawing/2014/main" val="20000"/>
                    </a:ext>
                  </a:extLst>
                </a:gridCol>
                <a:gridCol w="3701451">
                  <a:extLst>
                    <a:ext uri="{9D8B030D-6E8A-4147-A177-3AD203B41FA5}">
                      <a16:colId xmlns:a16="http://schemas.microsoft.com/office/drawing/2014/main" val="20001"/>
                    </a:ext>
                  </a:extLst>
                </a:gridCol>
              </a:tblGrid>
              <a:tr h="243732">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業種</a:t>
                      </a:r>
                    </a:p>
                  </a:txBody>
                  <a:tcPr marL="91388" marR="91388" marT="45690" marB="45690">
                    <a:lnB w="19050" cap="flat" cmpd="sng" algn="ctr">
                      <a:solidFill>
                        <a:schemeClr val="bg1"/>
                      </a:solidFill>
                      <a:prstDash val="solid"/>
                      <a:round/>
                      <a:headEnd type="none" w="med" len="med"/>
                      <a:tailEnd type="none" w="med" len="med"/>
                    </a:lnB>
                    <a:solidFill>
                      <a:srgbClr val="002060"/>
                    </a:solidFill>
                  </a:tcPr>
                </a:tc>
                <a:tc>
                  <a:txBody>
                    <a:bodyPr/>
                    <a:lstStyle/>
                    <a:p>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医療、福祉</a:t>
                      </a:r>
                    </a:p>
                  </a:txBody>
                  <a:tcPr marL="91388" marR="91388" marT="45690" marB="45690">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43732">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所在地</a:t>
                      </a:r>
                    </a:p>
                  </a:txBody>
                  <a:tcPr marL="91388" marR="91388" marT="45690" marB="45690">
                    <a:lnT w="19050" cap="flat" cmpd="sng" algn="ctr">
                      <a:solidFill>
                        <a:schemeClr val="bg1"/>
                      </a:solidFill>
                      <a:prstDash val="solid"/>
                      <a:round/>
                      <a:headEnd type="none" w="med" len="med"/>
                      <a:tailEnd type="none" w="med" len="med"/>
                    </a:lnT>
                    <a:solidFill>
                      <a:srgbClr val="002060"/>
                    </a:solidFill>
                  </a:tcPr>
                </a:tc>
                <a:tc>
                  <a:txBody>
                    <a:bodyPr/>
                    <a:lstStyle/>
                    <a:p>
                      <a:r>
                        <a:rPr kumimoji="1" lang="zh-TW"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神奈川県横須賀市</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43732">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主要サービス</a:t>
                      </a:r>
                    </a:p>
                  </a:txBody>
                  <a:tcPr marL="91388" marR="91388" marT="45690" marB="45690">
                    <a:solidFill>
                      <a:srgbClr val="002060"/>
                    </a:solidFill>
                  </a:tcPr>
                </a:tc>
                <a:tc>
                  <a:txBody>
                    <a:bodyPr/>
                    <a:lstStyle/>
                    <a:p>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介護付き有料老人ホーム</a:t>
                      </a: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43732">
                <a:tc>
                  <a:txBody>
                    <a:bodyPr/>
                    <a:lstStyle/>
                    <a:p>
                      <a:r>
                        <a:rPr kumimoji="1" lang="en-US" altLang="ja-JP"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00" b="0" baseline="-2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排出量</a:t>
                      </a:r>
                    </a:p>
                  </a:txBody>
                  <a:tcPr marL="91388" marR="91388" marT="45690" marB="45690">
                    <a:solidFill>
                      <a:srgbClr val="002060"/>
                    </a:solidFill>
                  </a:tcPr>
                </a:tc>
                <a:tc>
                  <a:txBody>
                    <a:bodyPr/>
                    <a:lstStyle/>
                    <a:p>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398</a:t>
                      </a:r>
                      <a:r>
                        <a:rPr kumimoji="1" lang="ja-JP" altLang="en-US" sz="1000" b="0" kern="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ｔ</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00" b="0" kern="1200"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年度実績</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
        <p:nvSpPr>
          <p:cNvPr id="2065" name="テキスト ボックス 6"/>
          <p:cNvSpPr txBox="1">
            <a:spLocks noChangeArrowheads="1"/>
          </p:cNvSpPr>
          <p:nvPr/>
        </p:nvSpPr>
        <p:spPr bwMode="auto">
          <a:xfrm>
            <a:off x="130096" y="631897"/>
            <a:ext cx="1418316" cy="2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事業所概要</a:t>
            </a:r>
          </a:p>
        </p:txBody>
      </p:sp>
      <p:sp>
        <p:nvSpPr>
          <p:cNvPr id="3" name="角丸四角形 2"/>
          <p:cNvSpPr/>
          <p:nvPr/>
        </p:nvSpPr>
        <p:spPr>
          <a:xfrm>
            <a:off x="63509" y="3788929"/>
            <a:ext cx="2440421" cy="249531"/>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エネルギー消費等に関する状況</a:t>
            </a:r>
          </a:p>
        </p:txBody>
      </p:sp>
      <p:sp>
        <p:nvSpPr>
          <p:cNvPr id="7" name="テキスト ボックス 6"/>
          <p:cNvSpPr txBox="1"/>
          <p:nvPr/>
        </p:nvSpPr>
        <p:spPr>
          <a:xfrm>
            <a:off x="72902" y="4033011"/>
            <a:ext cx="4590575" cy="1092257"/>
          </a:xfrm>
          <a:prstGeom prst="rect">
            <a:avLst/>
          </a:prstGeom>
          <a:noFill/>
        </p:spPr>
        <p:txBody>
          <a:bodyPr wrap="square" lIns="0" rIns="0" rtlCol="0">
            <a:spAutoFit/>
          </a:bodyPr>
          <a:lstStyle/>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エネルギーは主に電力を使用しており、電力のうち、空調と照明が約６割を占める。空調での利用割合が大きいため、夏場と冬場にピークを迎える。</a:t>
            </a: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LPG</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は給湯での使用が約９割を占めている。</a:t>
            </a:r>
          </a:p>
          <a:p>
            <a:endPar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267761" y="3213045"/>
            <a:ext cx="1611672" cy="399982"/>
          </a:xfrm>
          <a:prstGeom prst="rect">
            <a:avLst/>
          </a:prstGeom>
          <a:noFill/>
        </p:spPr>
        <p:txBody>
          <a:bodyPr wrap="square" rtlCol="0">
            <a:spAutoFit/>
          </a:bodyP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オーシャンビュー湘南荒崎</a:t>
            </a:r>
          </a:p>
        </p:txBody>
      </p:sp>
      <p:sp>
        <p:nvSpPr>
          <p:cNvPr id="14" name="角丸四角形 13"/>
          <p:cNvSpPr/>
          <p:nvPr/>
        </p:nvSpPr>
        <p:spPr>
          <a:xfrm>
            <a:off x="5023403" y="603750"/>
            <a:ext cx="2440421" cy="249531"/>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対策の内容と効果</a:t>
            </a:r>
          </a:p>
        </p:txBody>
      </p:sp>
      <p:sp>
        <p:nvSpPr>
          <p:cNvPr id="17" name="角丸四角形 16"/>
          <p:cNvSpPr/>
          <p:nvPr/>
        </p:nvSpPr>
        <p:spPr>
          <a:xfrm>
            <a:off x="4735464" y="3966479"/>
            <a:ext cx="5167361" cy="424791"/>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88" rIns="35988" rtlCol="0" anchor="ctr"/>
          <a:lstStyle/>
          <a:p>
            <a:pPr algn="ct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以上の対策によって計</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100t-CO</a:t>
            </a:r>
            <a:r>
              <a:rPr lang="en-US" altLang="ja-JP" sz="1200" b="1" baseline="-25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の削減が可能であると試算された。</a:t>
            </a:r>
          </a:p>
        </p:txBody>
      </p:sp>
      <p:sp>
        <p:nvSpPr>
          <p:cNvPr id="18" name="テキスト ボックス 17"/>
          <p:cNvSpPr txBox="1"/>
          <p:nvPr/>
        </p:nvSpPr>
        <p:spPr>
          <a:xfrm>
            <a:off x="5030519" y="3641628"/>
            <a:ext cx="4743508" cy="307678"/>
          </a:xfrm>
          <a:prstGeom prst="rect">
            <a:avLst/>
          </a:prstGeom>
          <a:noFill/>
        </p:spPr>
        <p:txBody>
          <a:bodyPr wrap="square" lIns="0" tIns="0" rIns="0" bIns="0" rtlCol="0">
            <a:spAutoFit/>
          </a:bodyPr>
          <a:lstStyle/>
          <a:p>
            <a:pPr marL="85671" indent="-85671">
              <a:lnSpc>
                <a:spcPts val="800"/>
              </a:lnSpc>
            </a:pP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四捨五入の関係で内訳と合計値が一致しない場合がある。なお、診断対象のみの効果であり、既に実施されている対策などは含まれない。</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671" indent="-85671">
              <a:lnSpc>
                <a:spcPts val="800"/>
              </a:lnSpc>
            </a:pP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複数の対策が実施された場合、効果がそれらの効果の和より小さくなる場合がある。</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28427" y="5720040"/>
            <a:ext cx="4590575" cy="1092257"/>
          </a:xfrm>
          <a:prstGeom prst="rect">
            <a:avLst/>
          </a:prstGeom>
          <a:noFill/>
        </p:spPr>
        <p:txBody>
          <a:bodyPr wrap="square" lIns="0" rIns="0" rtlCol="0">
            <a:spAutoFit/>
          </a:bodyPr>
          <a:lstStyle/>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空調機は塩害の影響による劣化が見られ、施設全体のエネルギー使用割合から見ても大きいため、高効率な機器への更新による消費電力の削減が有効である。</a:t>
            </a: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照明は主に蛍光灯を使用しているため、</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照明へ更新することにより大幅に消費電力を削減することができる。</a:t>
            </a:r>
          </a:p>
        </p:txBody>
      </p:sp>
      <p:sp>
        <p:nvSpPr>
          <p:cNvPr id="21" name="角丸四角形 20"/>
          <p:cNvSpPr/>
          <p:nvPr/>
        </p:nvSpPr>
        <p:spPr>
          <a:xfrm>
            <a:off x="63509" y="5444582"/>
            <a:ext cx="2440421" cy="249531"/>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200" b="1" baseline="-25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削減のポイント</a:t>
            </a:r>
          </a:p>
        </p:txBody>
      </p:sp>
      <p:sp>
        <p:nvSpPr>
          <p:cNvPr id="22" name="角丸四角形 21"/>
          <p:cNvSpPr/>
          <p:nvPr/>
        </p:nvSpPr>
        <p:spPr>
          <a:xfrm>
            <a:off x="4951418" y="4501665"/>
            <a:ext cx="2440421" cy="249531"/>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対策実施における課題</a:t>
            </a:r>
          </a:p>
        </p:txBody>
      </p:sp>
      <p:sp>
        <p:nvSpPr>
          <p:cNvPr id="23" name="テキスト ボックス 22"/>
          <p:cNvSpPr txBox="1"/>
          <p:nvPr/>
        </p:nvSpPr>
        <p:spPr>
          <a:xfrm>
            <a:off x="4951419" y="4751196"/>
            <a:ext cx="4590575" cy="692275"/>
          </a:xfrm>
          <a:prstGeom prst="rect">
            <a:avLst/>
          </a:prstGeom>
          <a:noFill/>
        </p:spPr>
        <p:txBody>
          <a:bodyPr wrap="square" lIns="0" rIns="0" rtlCol="0">
            <a:spAutoFit/>
          </a:bodyPr>
          <a:lstStyle/>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空調機の清掃や設定温度など、空調機の運用についてのルールを決めて実行する体制が作られていないため、体制と運用ルールを作り、確実に実施していくことが必要である。</a:t>
            </a:r>
          </a:p>
        </p:txBody>
      </p:sp>
      <p:sp>
        <p:nvSpPr>
          <p:cNvPr id="24" name="角丸四角形 23"/>
          <p:cNvSpPr/>
          <p:nvPr/>
        </p:nvSpPr>
        <p:spPr>
          <a:xfrm>
            <a:off x="4958486" y="5516569"/>
            <a:ext cx="2440421" cy="249531"/>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提案を受けての方針</a:t>
            </a:r>
          </a:p>
        </p:txBody>
      </p:sp>
      <p:pic>
        <p:nvPicPr>
          <p:cNvPr id="4" name="図 3"/>
          <p:cNvPicPr>
            <a:picLocks noChangeAspect="1"/>
          </p:cNvPicPr>
          <p:nvPr/>
        </p:nvPicPr>
        <p:blipFill>
          <a:blip r:embed="rId2"/>
          <a:stretch>
            <a:fillRect/>
          </a:stretch>
        </p:blipFill>
        <p:spPr>
          <a:xfrm>
            <a:off x="3339158" y="1908662"/>
            <a:ext cx="1468292" cy="1304391"/>
          </a:xfrm>
          <a:prstGeom prst="rect">
            <a:avLst/>
          </a:prstGeom>
        </p:spPr>
      </p:pic>
      <p:graphicFrame>
        <p:nvGraphicFramePr>
          <p:cNvPr id="5" name="表 4"/>
          <p:cNvGraphicFramePr>
            <a:graphicFrameLocks noGrp="1"/>
          </p:cNvGraphicFramePr>
          <p:nvPr>
            <p:extLst/>
          </p:nvPr>
        </p:nvGraphicFramePr>
        <p:xfrm>
          <a:off x="5048052" y="867344"/>
          <a:ext cx="4493941" cy="2728271"/>
        </p:xfrm>
        <a:graphic>
          <a:graphicData uri="http://schemas.openxmlformats.org/drawingml/2006/table">
            <a:tbl>
              <a:tblPr/>
              <a:tblGrid>
                <a:gridCol w="2645388">
                  <a:extLst>
                    <a:ext uri="{9D8B030D-6E8A-4147-A177-3AD203B41FA5}">
                      <a16:colId xmlns:a16="http://schemas.microsoft.com/office/drawing/2014/main" val="20000"/>
                    </a:ext>
                  </a:extLst>
                </a:gridCol>
                <a:gridCol w="929854">
                  <a:extLst>
                    <a:ext uri="{9D8B030D-6E8A-4147-A177-3AD203B41FA5}">
                      <a16:colId xmlns:a16="http://schemas.microsoft.com/office/drawing/2014/main" val="20001"/>
                    </a:ext>
                  </a:extLst>
                </a:gridCol>
                <a:gridCol w="918699">
                  <a:extLst>
                    <a:ext uri="{9D8B030D-6E8A-4147-A177-3AD203B41FA5}">
                      <a16:colId xmlns:a16="http://schemas.microsoft.com/office/drawing/2014/main" val="20002"/>
                    </a:ext>
                  </a:extLst>
                </a:gridCol>
              </a:tblGrid>
              <a:tr h="497044">
                <a:tc rowSpan="2">
                  <a:txBody>
                    <a:bodyPr/>
                    <a:lstStyle/>
                    <a:p>
                      <a:pPr algn="ctr" rtl="0" fontAlgn="ctr"/>
                      <a:r>
                        <a:rPr lang="ja-JP" altLang="en-US" sz="1100" b="1" i="0" u="none" strike="noStrike"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対策の内容</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AD47"/>
                    </a:solidFill>
                  </a:tcPr>
                </a:tc>
                <a:tc>
                  <a:txBody>
                    <a:bodyPr/>
                    <a:lstStyle/>
                    <a:p>
                      <a:pPr algn="ctr" rtl="0" fontAlgn="ctr"/>
                      <a:r>
                        <a:rPr lang="ja-JP" altLang="en-US" sz="1100" b="1" i="0" u="none" strike="noStrike"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温室効果ガス</a:t>
                      </a:r>
                      <a:br>
                        <a:rPr lang="ja-JP" altLang="en-US" sz="1100" b="1" i="0" u="none" strike="noStrike"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b="1" i="0" u="none" strike="noStrike"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削減効果</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algn="ctr" rtl="0" fontAlgn="ctr"/>
                      <a:r>
                        <a:rPr lang="ja-JP" altLang="en-US" sz="1100" b="1" i="0" u="none" strike="noStrike"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削減コスト</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extLst>
                  <a:ext uri="{0D108BD9-81ED-4DB2-BD59-A6C34878D82A}">
                    <a16:rowId xmlns:a16="http://schemas.microsoft.com/office/drawing/2014/main" val="10000"/>
                  </a:ext>
                </a:extLst>
              </a:tr>
              <a:tr h="190378">
                <a:tc vMerge="1">
                  <a:txBody>
                    <a:bodyPr/>
                    <a:lstStyle/>
                    <a:p>
                      <a:endParaRPr kumimoji="1" lang="ja-JP" altLang="en-US"/>
                    </a:p>
                  </a:txBody>
                  <a:tcPr/>
                </a:tc>
                <a:tc>
                  <a:txBody>
                    <a:bodyPr/>
                    <a:lstStyle/>
                    <a:p>
                      <a:pPr algn="ctr" rtl="0" fontAlgn="ctr"/>
                      <a:r>
                        <a:rPr lang="en-US"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(t-CO</a:t>
                      </a:r>
                      <a:r>
                        <a:rPr lang="en-US" sz="1100" b="1" i="0" u="none" strike="noStrike" baseline="-2500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en-US"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70AD47"/>
                    </a:solidFill>
                  </a:tcPr>
                </a:tc>
                <a:tc>
                  <a:txBody>
                    <a:bodyPr/>
                    <a:lstStyle/>
                    <a:p>
                      <a:pPr algn="l" rtl="0" fontAlgn="ctr"/>
                      <a:r>
                        <a:rPr lang="en-US" altLang="ja-JP"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千円</a:t>
                      </a:r>
                      <a:r>
                        <a:rPr lang="en-US" altLang="ja-JP"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t-CO</a:t>
                      </a:r>
                      <a:r>
                        <a:rPr lang="en-US" sz="1100" b="1" i="0" u="none" strike="noStrike" baseline="-2500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en-US" sz="1100" b="1" i="0" u="none" strike="noStrike">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0001"/>
                  </a:ext>
                </a:extLst>
              </a:tr>
              <a:tr h="255106">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冷暖房設定温度・湿度緩和</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8.8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2"/>
                  </a:ext>
                </a:extLst>
              </a:tr>
              <a:tr h="255106">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空調運転時間の短縮</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12.5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3"/>
                  </a:ext>
                </a:extLst>
              </a:tr>
              <a:tr h="255106">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空調室内機のフィルターの清掃</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2.9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4"/>
                  </a:ext>
                </a:extLst>
              </a:tr>
              <a:tr h="255106">
                <a:tc>
                  <a:txBody>
                    <a:bodyPr/>
                    <a:lstStyle/>
                    <a:p>
                      <a:pPr algn="l" rtl="0"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照明への更新</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41.3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106.1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5"/>
                  </a:ext>
                </a:extLst>
              </a:tr>
              <a:tr h="255106">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高効率空調機への更新</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21.1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148.1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6"/>
                  </a:ext>
                </a:extLst>
              </a:tr>
              <a:tr h="255106">
                <a:tc>
                  <a:txBody>
                    <a:bodyPr/>
                    <a:lstStyle/>
                    <a:p>
                      <a:pPr algn="l" rtl="0"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BEMS</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制御の導入</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9.4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45.9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7"/>
                  </a:ext>
                </a:extLst>
              </a:tr>
              <a:tr h="255106">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節水型シャワーヘッドの導入</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008"/>
                  </a:ext>
                </a:extLst>
              </a:tr>
              <a:tr h="255106">
                <a:tc>
                  <a:txBody>
                    <a:bodyPr/>
                    <a:lstStyle/>
                    <a:p>
                      <a:pPr algn="l" rtl="0"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太陽熱給湯システムの導入</a:t>
                      </a:r>
                    </a:p>
                  </a:txBody>
                  <a:tcPr marL="142783"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2.5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460.4 </a:t>
                      </a:r>
                    </a:p>
                  </a:txBody>
                  <a:tcPr marL="9520" marR="9520" marT="9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0009"/>
                  </a:ext>
                </a:extLst>
              </a:tr>
            </a:tbl>
          </a:graphicData>
        </a:graphic>
      </p:graphicFrame>
      <p:sp>
        <p:nvSpPr>
          <p:cNvPr id="27" name="スライド番号プレースホルダー"/>
          <p:cNvSpPr>
            <a:spLocks noGrp="1"/>
          </p:cNvSpPr>
          <p:nvPr>
            <p:ph type="sldNum" sz="quarter" idx="12"/>
          </p:nvPr>
        </p:nvSpPr>
        <p:spPr>
          <a:xfrm>
            <a:off x="9454236" y="6564399"/>
            <a:ext cx="629798" cy="370681"/>
          </a:xfrm>
        </p:spPr>
        <p:txBody>
          <a:body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8535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3"/>
          <p:cNvSpPr txBox="1">
            <a:spLocks noChangeArrowheads="1"/>
          </p:cNvSpPr>
          <p:nvPr/>
        </p:nvSpPr>
        <p:spPr bwMode="auto">
          <a:xfrm>
            <a:off x="56439" y="-26275"/>
            <a:ext cx="9393983" cy="6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999"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999"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999" dirty="0">
                <a:latin typeface="メイリオ" panose="020B0604030504040204" pitchFamily="50" charset="-128"/>
                <a:ea typeface="メイリオ" panose="020B0604030504040204" pitchFamily="50" charset="-128"/>
                <a:cs typeface="メイリオ" panose="020B0604030504040204" pitchFamily="50" charset="-128"/>
              </a:rPr>
              <a:t>年度　</a:t>
            </a:r>
            <a:r>
              <a:rPr lang="en-US" altLang="ja-JP" sz="1999" dirty="0">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999" baseline="-25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999" dirty="0">
                <a:latin typeface="メイリオ" panose="020B0604030504040204" pitchFamily="50" charset="-128"/>
                <a:ea typeface="メイリオ" panose="020B0604030504040204" pitchFamily="50" charset="-128"/>
                <a:cs typeface="メイリオ" panose="020B0604030504040204" pitchFamily="50" charset="-128"/>
              </a:rPr>
              <a:t>削減ポテンシャル診断事業　診断事例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鷹正宗株式会社</a:t>
            </a:r>
          </a:p>
        </p:txBody>
      </p:sp>
      <p:graphicFrame>
        <p:nvGraphicFramePr>
          <p:cNvPr id="6" name="表 5"/>
          <p:cNvGraphicFramePr>
            <a:graphicFrameLocks noGrp="1"/>
          </p:cNvGraphicFramePr>
          <p:nvPr>
            <p:extLst/>
          </p:nvPr>
        </p:nvGraphicFramePr>
        <p:xfrm>
          <a:off x="128422" y="909528"/>
          <a:ext cx="4603748" cy="975120"/>
        </p:xfrm>
        <a:graphic>
          <a:graphicData uri="http://schemas.openxmlformats.org/drawingml/2006/table">
            <a:tbl>
              <a:tblPr firstRow="1" bandRow="1">
                <a:tableStyleId>{073A0DAA-6AF3-43AB-8588-CEC1D06C72B9}</a:tableStyleId>
              </a:tblPr>
              <a:tblGrid>
                <a:gridCol w="1044908">
                  <a:extLst>
                    <a:ext uri="{9D8B030D-6E8A-4147-A177-3AD203B41FA5}">
                      <a16:colId xmlns:a16="http://schemas.microsoft.com/office/drawing/2014/main" val="20000"/>
                    </a:ext>
                  </a:extLst>
                </a:gridCol>
                <a:gridCol w="3558840">
                  <a:extLst>
                    <a:ext uri="{9D8B030D-6E8A-4147-A177-3AD203B41FA5}">
                      <a16:colId xmlns:a16="http://schemas.microsoft.com/office/drawing/2014/main" val="20001"/>
                    </a:ext>
                  </a:extLst>
                </a:gridCol>
              </a:tblGrid>
              <a:tr h="243732">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業種</a:t>
                      </a:r>
                    </a:p>
                  </a:txBody>
                  <a:tcPr marL="91388" marR="91388" marT="45690" marB="45690">
                    <a:lnB w="19050" cap="flat" cmpd="sng" algn="ctr">
                      <a:solidFill>
                        <a:schemeClr val="bg1"/>
                      </a:solidFill>
                      <a:prstDash val="solid"/>
                      <a:round/>
                      <a:headEnd type="none" w="med" len="med"/>
                      <a:tailEnd type="none" w="med" len="med"/>
                    </a:lnB>
                    <a:solidFill>
                      <a:srgbClr val="002060"/>
                    </a:solidFill>
                  </a:tcPr>
                </a:tc>
                <a:tc>
                  <a:txBody>
                    <a:bodyPr/>
                    <a:lstStyle/>
                    <a:p>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飲料・たばこ・飼料製造業</a:t>
                      </a:r>
                    </a:p>
                  </a:txBody>
                  <a:tcPr marL="91388" marR="91388" marT="45690" marB="45690">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43732">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所在地</a:t>
                      </a:r>
                    </a:p>
                  </a:txBody>
                  <a:tcPr marL="91388" marR="91388" marT="45690" marB="45690">
                    <a:lnT w="19050" cap="flat" cmpd="sng" algn="ctr">
                      <a:solidFill>
                        <a:schemeClr val="bg1"/>
                      </a:solidFill>
                      <a:prstDash val="solid"/>
                      <a:round/>
                      <a:headEnd type="none" w="med" len="med"/>
                      <a:tailEnd type="none" w="med" len="med"/>
                    </a:lnT>
                    <a:solidFill>
                      <a:srgbClr val="002060"/>
                    </a:solidFill>
                  </a:tcPr>
                </a:tc>
                <a:tc>
                  <a:txBody>
                    <a:bodyPr/>
                    <a:lstStyle/>
                    <a:p>
                      <a:r>
                        <a:rPr kumimoji="1" lang="zh-TW"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福岡県久留米市</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43732">
                <a:tc>
                  <a:txBody>
                    <a:bodyPr/>
                    <a:lstStyle/>
                    <a:p>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主要サービス</a:t>
                      </a:r>
                    </a:p>
                  </a:txBody>
                  <a:tcPr marL="91388" marR="91388" marT="45690" marB="45690">
                    <a:solidFill>
                      <a:srgbClr val="002060"/>
                    </a:solidFill>
                  </a:tcPr>
                </a:tc>
                <a:tc>
                  <a:txBody>
                    <a:bodyPr/>
                    <a:lstStyle/>
                    <a:p>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焼酎、清酒</a:t>
                      </a: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43732">
                <a:tc>
                  <a:txBody>
                    <a:bodyPr/>
                    <a:lstStyle/>
                    <a:p>
                      <a:r>
                        <a:rPr kumimoji="1" lang="en-US" altLang="ja-JP"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00" b="0" baseline="-25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排出量</a:t>
                      </a:r>
                    </a:p>
                  </a:txBody>
                  <a:tcPr marL="91388" marR="91388" marT="45690" marB="45690">
                    <a:solidFill>
                      <a:srgbClr val="002060"/>
                    </a:solidFill>
                  </a:tcPr>
                </a:tc>
                <a:tc>
                  <a:txBody>
                    <a:bodyPr/>
                    <a:lstStyle/>
                    <a:p>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364</a:t>
                      </a:r>
                      <a:r>
                        <a:rPr kumimoji="1" lang="ja-JP" altLang="en-US" sz="1000" b="0" kern="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ｔ</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00" b="0" kern="1200" baseline="-25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年度実績</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388" marR="91388" marT="45690" marB="4569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
        <p:nvSpPr>
          <p:cNvPr id="2065" name="テキスト ボックス 6"/>
          <p:cNvSpPr txBox="1">
            <a:spLocks noChangeArrowheads="1"/>
          </p:cNvSpPr>
          <p:nvPr/>
        </p:nvSpPr>
        <p:spPr bwMode="auto">
          <a:xfrm>
            <a:off x="130096" y="621593"/>
            <a:ext cx="1418316" cy="2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事業所概要</a:t>
            </a:r>
          </a:p>
        </p:txBody>
      </p:sp>
      <p:sp>
        <p:nvSpPr>
          <p:cNvPr id="3" name="角丸四角形 2"/>
          <p:cNvSpPr/>
          <p:nvPr/>
        </p:nvSpPr>
        <p:spPr>
          <a:xfrm>
            <a:off x="128427" y="4220839"/>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エネルギー消費等に関する状況</a:t>
            </a:r>
          </a:p>
        </p:txBody>
      </p:sp>
      <p:sp>
        <p:nvSpPr>
          <p:cNvPr id="7" name="テキスト ボックス 6"/>
          <p:cNvSpPr txBox="1"/>
          <p:nvPr/>
        </p:nvSpPr>
        <p:spPr>
          <a:xfrm>
            <a:off x="128422" y="4464370"/>
            <a:ext cx="4603748" cy="692275"/>
          </a:xfrm>
          <a:prstGeom prst="rect">
            <a:avLst/>
          </a:prstGeom>
          <a:noFill/>
        </p:spPr>
        <p:txBody>
          <a:bodyPr wrap="square" lIns="0" rIns="0" rtlCol="0">
            <a:spAutoFit/>
          </a:bodyPr>
          <a:lstStyle/>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エネルギー使用量の</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78%</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が電力であり、工場の製造工程、事務所で使用されている。残りの</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重油であり瓶ラインを稼動する時のボイラで消費する。</a:t>
            </a:r>
          </a:p>
        </p:txBody>
      </p:sp>
      <p:sp>
        <p:nvSpPr>
          <p:cNvPr id="14" name="角丸四角形 13"/>
          <p:cNvSpPr/>
          <p:nvPr/>
        </p:nvSpPr>
        <p:spPr>
          <a:xfrm>
            <a:off x="4903388" y="693580"/>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対策の内容と効果</a:t>
            </a:r>
          </a:p>
        </p:txBody>
      </p:sp>
      <p:grpSp>
        <p:nvGrpSpPr>
          <p:cNvPr id="8" name="グループ化 7"/>
          <p:cNvGrpSpPr/>
          <p:nvPr/>
        </p:nvGrpSpPr>
        <p:grpSpPr>
          <a:xfrm>
            <a:off x="4732172" y="4075050"/>
            <a:ext cx="5170655" cy="749519"/>
            <a:chOff x="4483655" y="3997369"/>
            <a:chExt cx="4990679" cy="538249"/>
          </a:xfrm>
        </p:grpSpPr>
        <p:sp>
          <p:nvSpPr>
            <p:cNvPr id="17" name="角丸四角形 16"/>
            <p:cNvSpPr/>
            <p:nvPr/>
          </p:nvSpPr>
          <p:spPr>
            <a:xfrm>
              <a:off x="4483655" y="4252772"/>
              <a:ext cx="4990679" cy="282846"/>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以上の対策によって計</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80t-CO</a:t>
              </a:r>
              <a:r>
                <a:rPr lang="en-US" altLang="ja-JP" sz="1200" b="1" baseline="-25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の削減が可能であると試算された。</a:t>
              </a:r>
            </a:p>
          </p:txBody>
        </p:sp>
        <p:sp>
          <p:nvSpPr>
            <p:cNvPr id="18" name="テキスト ボックス 17"/>
            <p:cNvSpPr txBox="1"/>
            <p:nvPr/>
          </p:nvSpPr>
          <p:spPr>
            <a:xfrm>
              <a:off x="4688358" y="3997369"/>
              <a:ext cx="4746551" cy="220952"/>
            </a:xfrm>
            <a:prstGeom prst="rect">
              <a:avLst/>
            </a:prstGeom>
            <a:noFill/>
          </p:spPr>
          <p:txBody>
            <a:bodyPr wrap="square" lIns="0" tIns="0" rIns="0" bIns="0" rtlCol="0">
              <a:spAutoFit/>
            </a:bodyPr>
            <a:lstStyle/>
            <a:p>
              <a:pPr marL="85671" indent="-85671">
                <a:lnSpc>
                  <a:spcPts val="800"/>
                </a:lnSpc>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四捨五入の関係で内訳と合計値が一致しない場合がある。なお、診断対象のみの効果であり、既に実施されている対策などは含まれない。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85671" indent="-85671">
                <a:lnSpc>
                  <a:spcPts val="800"/>
                </a:lnSpc>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複数の対策が実施された場合、効果がそれらの効果の和より小さくなる場合がある。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0" name="テキスト ボックス 19"/>
          <p:cNvSpPr txBox="1"/>
          <p:nvPr/>
        </p:nvSpPr>
        <p:spPr>
          <a:xfrm>
            <a:off x="56437" y="5732522"/>
            <a:ext cx="4966960" cy="1092257"/>
          </a:xfrm>
          <a:prstGeom prst="rect">
            <a:avLst/>
          </a:prstGeom>
          <a:noFill/>
        </p:spPr>
        <p:txBody>
          <a:bodyPr wrap="square" lIns="0" rIns="0" rtlCol="0">
            <a:spAutoFit/>
          </a:bodyPr>
          <a:lstStyle/>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・運用改善</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圧縮空気の漏れの防止、待機電力の削減、</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受電設備</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トランス</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の容量が現在過大でありトランスの統合。</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・設備導入</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照明の</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化、蒸気配管の断熱、コンプレッサーの更新等</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128427" y="5482992"/>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200" b="1" baseline="-25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削減のポイント</a:t>
            </a:r>
          </a:p>
        </p:txBody>
      </p:sp>
      <p:sp>
        <p:nvSpPr>
          <p:cNvPr id="22" name="角丸四角形 21"/>
          <p:cNvSpPr/>
          <p:nvPr/>
        </p:nvSpPr>
        <p:spPr>
          <a:xfrm>
            <a:off x="4958486" y="4893051"/>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対策実施における課題</a:t>
            </a:r>
          </a:p>
        </p:txBody>
      </p:sp>
      <p:sp>
        <p:nvSpPr>
          <p:cNvPr id="23" name="テキスト ボックス 22"/>
          <p:cNvSpPr txBox="1"/>
          <p:nvPr/>
        </p:nvSpPr>
        <p:spPr>
          <a:xfrm>
            <a:off x="4951412" y="5112227"/>
            <a:ext cx="4894975" cy="892266"/>
          </a:xfrm>
          <a:prstGeom prst="rect">
            <a:avLst/>
          </a:prstGeom>
          <a:noFill/>
        </p:spPr>
        <p:txBody>
          <a:bodyPr wrap="square" lIns="0" rIns="0" rtlCol="0">
            <a:spAutoFit/>
          </a:bodyPr>
          <a:lstStyle/>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現状把握や負荷分析を行うためにエネルギー監視装置を導入すると、エネルギー利用に関した色々な傾向や相関関係を知ることが出来る。継続的な改善活動が実施できるので導入の検討が望ましい。</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6" name="テキスト ボックス 25"/>
          <p:cNvSpPr txBox="1"/>
          <p:nvPr/>
        </p:nvSpPr>
        <p:spPr>
          <a:xfrm>
            <a:off x="2882978" y="3133533"/>
            <a:ext cx="2048771" cy="246142"/>
          </a:xfrm>
          <a:prstGeom prst="rect">
            <a:avLst/>
          </a:prstGeom>
          <a:no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鷹正宗株式会社</a:t>
            </a:r>
          </a:p>
        </p:txBody>
      </p:sp>
      <p:sp>
        <p:nvSpPr>
          <p:cNvPr id="29" name="角丸四角形 28"/>
          <p:cNvSpPr/>
          <p:nvPr/>
        </p:nvSpPr>
        <p:spPr>
          <a:xfrm>
            <a:off x="4958486" y="5934415"/>
            <a:ext cx="2440421" cy="24953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提案を受けての方針</a:t>
            </a:r>
          </a:p>
        </p:txBody>
      </p:sp>
      <p:sp>
        <p:nvSpPr>
          <p:cNvPr id="30" name="テキスト ボックス 29"/>
          <p:cNvSpPr txBox="1"/>
          <p:nvPr/>
        </p:nvSpPr>
        <p:spPr>
          <a:xfrm>
            <a:off x="4987508" y="6166176"/>
            <a:ext cx="4743508" cy="692275"/>
          </a:xfrm>
          <a:prstGeom prst="rect">
            <a:avLst/>
          </a:prstGeom>
          <a:noFill/>
        </p:spPr>
        <p:txBody>
          <a:bodyPr wrap="square" lIns="0" rIns="0" rtlCol="0">
            <a:spAutoFit/>
          </a:bodyPr>
          <a:lstStyle/>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無駄が数値化されてわかりやすかった。</a:t>
            </a: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昼休みの待機電力等がこれほどあることが初めてわかった。</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優先順位を付けて今後どこから手をつけるか検討する。</a:t>
            </a:r>
          </a:p>
        </p:txBody>
      </p:sp>
      <p:graphicFrame>
        <p:nvGraphicFramePr>
          <p:cNvPr id="11" name="オブジェクト 10"/>
          <p:cNvGraphicFramePr>
            <a:graphicFrameLocks noChangeAspect="1"/>
          </p:cNvGraphicFramePr>
          <p:nvPr>
            <p:extLst/>
          </p:nvPr>
        </p:nvGraphicFramePr>
        <p:xfrm>
          <a:off x="4887933" y="951707"/>
          <a:ext cx="4911738" cy="3123199"/>
        </p:xfrm>
        <a:graphic>
          <a:graphicData uri="http://schemas.openxmlformats.org/presentationml/2006/ole">
            <mc:AlternateContent xmlns:mc="http://schemas.openxmlformats.org/markup-compatibility/2006">
              <mc:Choice xmlns:v="urn:schemas-microsoft-com:vml" Requires="v">
                <p:oleObj spid="_x0000_s4099" name="Worksheet" r:id="rId3" imgW="4914813" imgH="3124211" progId="Excel.Sheet.8">
                  <p:embed/>
                </p:oleObj>
              </mc:Choice>
              <mc:Fallback>
                <p:oleObj name="Worksheet" r:id="rId3" imgW="4914813" imgH="3124211" progId="Excel.Sheet.8">
                  <p:embed/>
                  <p:pic>
                    <p:nvPicPr>
                      <p:cNvPr id="11" name="オブジェクト 10"/>
                      <p:cNvPicPr/>
                      <p:nvPr/>
                    </p:nvPicPr>
                    <p:blipFill>
                      <a:blip r:embed="rId4"/>
                      <a:stretch>
                        <a:fillRect/>
                      </a:stretch>
                    </p:blipFill>
                    <p:spPr>
                      <a:xfrm>
                        <a:off x="4887933" y="951707"/>
                        <a:ext cx="4911738" cy="3123199"/>
                      </a:xfrm>
                      <a:prstGeom prst="rect">
                        <a:avLst/>
                      </a:prstGeom>
                    </p:spPr>
                  </p:pic>
                </p:oleObj>
              </mc:Fallback>
            </mc:AlternateContent>
          </a:graphicData>
        </a:graphic>
      </p:graphicFrame>
      <p:pic>
        <p:nvPicPr>
          <p:cNvPr id="5" name="図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t="32299" r="27820"/>
          <a:stretch/>
        </p:blipFill>
        <p:spPr>
          <a:xfrm>
            <a:off x="2863850" y="1981775"/>
            <a:ext cx="1829162" cy="1144412"/>
          </a:xfrm>
          <a:prstGeom prst="rect">
            <a:avLst/>
          </a:prstGeom>
        </p:spPr>
      </p:pic>
      <p:sp>
        <p:nvSpPr>
          <p:cNvPr id="24" name="スライド番号プレースホルダー"/>
          <p:cNvSpPr>
            <a:spLocks noGrp="1"/>
          </p:cNvSpPr>
          <p:nvPr>
            <p:ph type="sldNum" sz="quarter" idx="12"/>
          </p:nvPr>
        </p:nvSpPr>
        <p:spPr>
          <a:xfrm>
            <a:off x="9440174" y="6578462"/>
            <a:ext cx="629798" cy="370681"/>
          </a:xfrm>
        </p:spPr>
        <p:txBody>
          <a:body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8</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23214219"/>
      </p:ext>
    </p:extLst>
  </p:cSld>
  <p:clrMapOvr>
    <a:masterClrMapping/>
  </p:clrMapOvr>
</p:sld>
</file>

<file path=ppt/theme/theme1.xml><?xml version="1.0" encoding="utf-8"?>
<a:theme xmlns:a="http://schemas.openxmlformats.org/drawingml/2006/main" name="1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0.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01_A4横J">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5.xml><?xml version="1.0" encoding="utf-8"?>
<a:theme xmlns:a="http://schemas.openxmlformats.org/drawingml/2006/main" name="3_20120918_提案書テンプレート_Ver.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038801E624B4042B5B6959C40B81B61" ma:contentTypeVersion="0" ma:contentTypeDescription="新しいドキュメントを作成します。" ma:contentTypeScope="" ma:versionID="5e3934034feff03d41a04a12ddb2c9bf">
  <xsd:schema xmlns:xsd="http://www.w3.org/2001/XMLSchema" xmlns:xs="http://www.w3.org/2001/XMLSchema" xmlns:p="http://schemas.microsoft.com/office/2006/metadata/properties" targetNamespace="http://schemas.microsoft.com/office/2006/metadata/properties" ma:root="true" ma:fieldsID="7fe454bc459c29a846882a3716d41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016C3-762D-4C2B-B01F-C588F121C33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1943E3-D275-44DB-8304-363EB039409E}">
  <ds:schemaRefs>
    <ds:schemaRef ds:uri="http://schemas.microsoft.com/sharepoint/v3/contenttype/forms"/>
  </ds:schemaRefs>
</ds:datastoreItem>
</file>

<file path=customXml/itemProps3.xml><?xml version="1.0" encoding="utf-8"?>
<ds:datastoreItem xmlns:ds="http://schemas.openxmlformats.org/officeDocument/2006/customXml" ds:itemID="{F80469B7-ABE0-4D7E-B4B1-ACD7853CB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17107</TotalTime>
  <Words>2016</Words>
  <Application>Microsoft Office PowerPoint</Application>
  <PresentationFormat>ユーザー設定</PresentationFormat>
  <Paragraphs>251</Paragraphs>
  <Slides>8</Slides>
  <Notes>4</Notes>
  <HiddenSlides>0</HiddenSlides>
  <MMClips>0</MMClips>
  <ScaleCrop>false</ScaleCrop>
  <HeadingPairs>
    <vt:vector size="8" baseType="variant">
      <vt:variant>
        <vt:lpstr>使用されているフォント</vt:lpstr>
      </vt:variant>
      <vt:variant>
        <vt:i4>17</vt:i4>
      </vt:variant>
      <vt:variant>
        <vt:lpstr>テーマ</vt:lpstr>
      </vt:variant>
      <vt:variant>
        <vt:i4>13</vt:i4>
      </vt:variant>
      <vt:variant>
        <vt:lpstr>埋め込まれた OLE サーバー</vt:lpstr>
      </vt:variant>
      <vt:variant>
        <vt:i4>1</vt:i4>
      </vt:variant>
      <vt:variant>
        <vt:lpstr>スライド タイトル</vt:lpstr>
      </vt:variant>
      <vt:variant>
        <vt:i4>8</vt:i4>
      </vt:variant>
    </vt:vector>
  </HeadingPairs>
  <TitlesOfParts>
    <vt:vector size="39" baseType="lpstr">
      <vt:lpstr>HGPｺﾞｼｯｸE</vt:lpstr>
      <vt:lpstr>HGPｺﾞｼｯｸM</vt:lpstr>
      <vt:lpstr>HGP創英角ｺﾞｼｯｸUB</vt:lpstr>
      <vt:lpstr>HG丸ｺﾞｼｯｸM-PRO</vt:lpstr>
      <vt:lpstr>Meiryo UI</vt:lpstr>
      <vt:lpstr>ＭＳ Ｐゴシック</vt:lpstr>
      <vt:lpstr>新細明體</vt:lpstr>
      <vt:lpstr>メイリオ</vt:lpstr>
      <vt:lpstr>游ゴシック</vt:lpstr>
      <vt:lpstr>游ゴシック Light</vt:lpstr>
      <vt:lpstr>Arial</vt:lpstr>
      <vt:lpstr>Calibri</vt:lpstr>
      <vt:lpstr>Cambria</vt:lpstr>
      <vt:lpstr>MS Reference Sans Serif</vt:lpstr>
      <vt:lpstr>Segoe UI</vt:lpstr>
      <vt:lpstr>Times New Roman</vt:lpstr>
      <vt:lpstr>Wingdings</vt:lpstr>
      <vt:lpstr>1_資料フォーマット_20170620_1750</vt:lpstr>
      <vt:lpstr>6_デザインの設定</vt:lpstr>
      <vt:lpstr>2_20150414_提案書テンプレート_Ver.1.8</vt:lpstr>
      <vt:lpstr>5_資料フォーマット_20170620_1750</vt:lpstr>
      <vt:lpstr>3_20120918_提案書テンプレート_Ver.1.28</vt:lpstr>
      <vt:lpstr>7_20120918_提案書テンプレート_Ver.1.28</vt:lpstr>
      <vt:lpstr>3_20150414_提案書テンプレート_Ver.1.8</vt:lpstr>
      <vt:lpstr>1_資料フォーマット_20170519</vt:lpstr>
      <vt:lpstr>9_デザインの設定</vt:lpstr>
      <vt:lpstr>資料フォーマット_20170519</vt:lpstr>
      <vt:lpstr>4_標準デザイン</vt:lpstr>
      <vt:lpstr>B-01_A4横J</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平成26年版環境白書のテーマ</dc:title>
  <dc:creator>高橋 久美子</dc:creator>
  <cp:lastModifiedBy>稲 佳奈／リサーチ・コンサル／JRI (ina kana)</cp:lastModifiedBy>
  <cp:revision>1930</cp:revision>
  <cp:lastPrinted>2018-04-17T11:42:35Z</cp:lastPrinted>
  <dcterms:created xsi:type="dcterms:W3CDTF">2013-11-01T02:12:51Z</dcterms:created>
  <dcterms:modified xsi:type="dcterms:W3CDTF">2018-05-15T06:02:11Z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0x0101007038801E624B4042B5B6959C40B81B61</vt:lpwstr>
  </property>
</Properties>
</file>