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D28052-DD73-4534-B0A5-03F1A10D8424}"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B03C0E-50B7-4F6B-966F-B07978864F31}" type="slidenum">
              <a:rPr kumimoji="1" lang="ja-JP" altLang="en-US" smtClean="0"/>
              <a:t>‹#›</a:t>
            </a:fld>
            <a:endParaRPr kumimoji="1" lang="ja-JP" altLang="en-US"/>
          </a:p>
        </p:txBody>
      </p:sp>
    </p:spTree>
    <p:extLst>
      <p:ext uri="{BB962C8B-B14F-4D97-AF65-F5344CB8AC3E}">
        <p14:creationId xmlns:p14="http://schemas.microsoft.com/office/powerpoint/2010/main" val="40252105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1</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270460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2</a:t>
            </a:fld>
            <a:endParaRPr kumimoji="0" lang="ja-JP" altLang="en-US" sz="1900" kern="0">
              <a:solidFill>
                <a:sysClr val="windowText" lastClr="000000"/>
              </a:solidFill>
            </a:endParaRPr>
          </a:p>
        </p:txBody>
      </p:sp>
    </p:spTree>
    <p:extLst>
      <p:ext uri="{BB962C8B-B14F-4D97-AF65-F5344CB8AC3E}">
        <p14:creationId xmlns:p14="http://schemas.microsoft.com/office/powerpoint/2010/main" val="664202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3</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607699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12917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270531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21668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184902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4018081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3367791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993826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684342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337721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91618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1478880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A3556A-43D1-4C0B-B8E3-F13C90490FE2}"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75052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3556A-43D1-4C0B-B8E3-F13C90490FE2}"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2B08C-0002-4565-90D8-22F5C1F78EF7}" type="slidenum">
              <a:rPr kumimoji="1" lang="ja-JP" altLang="en-US" smtClean="0"/>
              <a:t>‹#›</a:t>
            </a:fld>
            <a:endParaRPr kumimoji="1" lang="ja-JP" altLang="en-US"/>
          </a:p>
        </p:txBody>
      </p:sp>
    </p:spTree>
    <p:extLst>
      <p:ext uri="{BB962C8B-B14F-4D97-AF65-F5344CB8AC3E}">
        <p14:creationId xmlns:p14="http://schemas.microsoft.com/office/powerpoint/2010/main" val="935699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txBox="1">
            <a:spLocks/>
          </p:cNvSpPr>
          <p:nvPr/>
        </p:nvSpPr>
        <p:spPr>
          <a:xfrm>
            <a:off x="740223" y="48994"/>
            <a:ext cx="9152721" cy="562075"/>
          </a:xfrm>
          <a:prstGeom prst="rect">
            <a:avLst/>
          </a:prstGeom>
        </p:spPr>
        <p:txBody>
          <a:bodyPr vert="horz" lIns="91440" tIns="45720" rIns="91440" bIns="45720" rtlCol="0" anchor="ctr">
            <a:noAutofit/>
          </a:bodyPr>
          <a:lstStyle>
            <a:lvl1pPr algn="l" defTabSz="914126" rtl="0" eaLnBrk="1" latinLnBrk="0" hangingPunct="1">
              <a:spcBef>
                <a:spcPct val="0"/>
              </a:spcBef>
              <a:buNone/>
              <a:defRPr kumimoji="1" sz="2399"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ビルダー・</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プランナーの拡大</a:t>
            </a:r>
          </a:p>
        </p:txBody>
      </p:sp>
      <p:sp>
        <p:nvSpPr>
          <p:cNvPr id="4" name="テキスト プレースホルダー 7"/>
          <p:cNvSpPr txBox="1">
            <a:spLocks/>
          </p:cNvSpPr>
          <p:nvPr/>
        </p:nvSpPr>
        <p:spPr>
          <a:xfrm>
            <a:off x="128594" y="1340769"/>
            <a:ext cx="9648825" cy="1910880"/>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vert="horz" wrap="square" lIns="216000" tIns="108000" rIns="216000" bIns="108000" rtlCol="0">
            <a:spAutoFit/>
          </a:bodyPr>
          <a:lstStyle>
            <a:lvl1pPr marL="342797" indent="-342797" algn="l" defTabSz="914126" rtl="0" eaLnBrk="1" latinLnBrk="0" hangingPunct="1">
              <a:spcBef>
                <a:spcPts val="600"/>
              </a:spcBef>
              <a:spcAft>
                <a:spcPts val="600"/>
              </a:spcAft>
              <a:buClr>
                <a:srgbClr val="002060"/>
              </a:buClr>
              <a:buFont typeface="Wingdings" panose="05000000000000000000" pitchFamily="2" charset="2"/>
              <a:buChar char="l"/>
              <a:defRPr kumimoji="1" sz="1999" kern="1200">
                <a:solidFill>
                  <a:schemeClr val="dk1"/>
                </a:solidFill>
                <a:latin typeface="+mn-lt"/>
                <a:ea typeface="+mn-ea"/>
                <a:cs typeface="+mn-cs"/>
              </a:defRPr>
            </a:lvl1pPr>
            <a:lvl2pPr marL="742727" indent="-285664" algn="l" defTabSz="914126" rtl="0" eaLnBrk="1" latinLnBrk="0" hangingPunct="1">
              <a:spcBef>
                <a:spcPts val="600"/>
              </a:spcBef>
              <a:spcAft>
                <a:spcPts val="600"/>
              </a:spcAft>
              <a:buFont typeface="Arial" pitchFamily="34" charset="0"/>
              <a:buChar char="–"/>
              <a:defRPr kumimoji="1" sz="1400" kern="1200">
                <a:solidFill>
                  <a:schemeClr val="dk1"/>
                </a:solidFill>
                <a:latin typeface="+mn-lt"/>
                <a:ea typeface="+mn-ea"/>
                <a:cs typeface="+mn-cs"/>
              </a:defRPr>
            </a:lvl2pPr>
            <a:lvl3pPr marL="1142657" indent="-228531" algn="l" defTabSz="914126" rtl="0" eaLnBrk="1" latinLnBrk="0" hangingPunct="1">
              <a:spcBef>
                <a:spcPts val="600"/>
              </a:spcBef>
              <a:spcAft>
                <a:spcPts val="600"/>
              </a:spcAft>
              <a:buFont typeface="Arial" pitchFamily="34" charset="0"/>
              <a:buChar char="•"/>
              <a:defRPr kumimoji="1" sz="1050" kern="1200">
                <a:solidFill>
                  <a:schemeClr val="dk1"/>
                </a:solidFill>
                <a:latin typeface="+mn-lt"/>
                <a:ea typeface="+mn-ea"/>
                <a:cs typeface="+mn-cs"/>
              </a:defRPr>
            </a:lvl3pPr>
            <a:lvl4pPr marL="1599720"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4pPr>
            <a:lvl5pPr marL="2056783"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9pPr>
          </a:lstStyle>
          <a:p>
            <a:pPr>
              <a:lnSpc>
                <a:spcPts val="1800"/>
              </a:lnSpc>
              <a:buClr>
                <a:sysClr val="windowText" lastClr="000000"/>
              </a:buClr>
              <a:buFont typeface="Wingdings" panose="05000000000000000000" pitchFamily="2" charset="2"/>
              <a:buChar char="n"/>
              <a:defRPr/>
            </a:pPr>
            <a:r>
              <a:rPr lang="en-US" altLang="ja-JP" sz="1800" b="1" u="sng" dirty="0">
                <a:solidFill>
                  <a:srgbClr val="FF0000"/>
                </a:solidFill>
                <a:latin typeface="メイリオ" pitchFamily="50" charset="-128"/>
                <a:ea typeface="メイリオ" pitchFamily="50" charset="-128"/>
                <a:cs typeface="メイリオ" pitchFamily="50" charset="-128"/>
              </a:rPr>
              <a:t>ZEH</a:t>
            </a:r>
            <a:r>
              <a:rPr lang="ja-JP" altLang="en-US" sz="1800" b="1" u="sng" dirty="0">
                <a:solidFill>
                  <a:srgbClr val="FF0000"/>
                </a:solidFill>
                <a:latin typeface="メイリオ" pitchFamily="50" charset="-128"/>
                <a:ea typeface="メイリオ" pitchFamily="50" charset="-128"/>
                <a:cs typeface="メイリオ" pitchFamily="50" charset="-128"/>
              </a:rPr>
              <a:t>の自立的普及を図る</a:t>
            </a:r>
            <a:r>
              <a:rPr lang="ja-JP" altLang="en-US" sz="1800" dirty="0">
                <a:solidFill>
                  <a:sysClr val="windowText" lastClr="000000"/>
                </a:solidFill>
                <a:latin typeface="メイリオ" pitchFamily="50" charset="-128"/>
                <a:ea typeface="メイリオ" pitchFamily="50" charset="-128"/>
                <a:cs typeface="メイリオ" pitchFamily="50" charset="-128"/>
              </a:rPr>
              <a:t>ため、</a:t>
            </a:r>
            <a:r>
              <a:rPr lang="en-US" altLang="ja-JP" sz="1800" dirty="0">
                <a:solidFill>
                  <a:sysClr val="windowText" lastClr="000000"/>
                </a:solidFill>
                <a:latin typeface="メイリオ" pitchFamily="50" charset="-128"/>
                <a:ea typeface="メイリオ" pitchFamily="50" charset="-128"/>
                <a:cs typeface="メイリオ" pitchFamily="50" charset="-128"/>
              </a:rPr>
              <a:t>2020</a:t>
            </a:r>
            <a:r>
              <a:rPr lang="ja-JP" altLang="en-US" sz="1800" dirty="0">
                <a:solidFill>
                  <a:sysClr val="windowText" lastClr="000000"/>
                </a:solidFill>
                <a:latin typeface="メイリオ" pitchFamily="50" charset="-128"/>
                <a:ea typeface="メイリオ" pitchFamily="50" charset="-128"/>
                <a:cs typeface="メイリオ" pitchFamily="50" charset="-128"/>
              </a:rPr>
              <a:t>年度までに提供する住宅の過半数を</a:t>
            </a:r>
            <a:r>
              <a:rPr lang="en-US" altLang="ja-JP" sz="1800" dirty="0">
                <a:solidFill>
                  <a:sysClr val="windowText" lastClr="000000"/>
                </a:solidFill>
                <a:latin typeface="メイリオ" pitchFamily="50" charset="-128"/>
                <a:ea typeface="メイリオ" pitchFamily="50" charset="-128"/>
                <a:cs typeface="メイリオ" pitchFamily="50" charset="-128"/>
              </a:rPr>
              <a:t>ZEH</a:t>
            </a:r>
            <a:r>
              <a:rPr lang="ja-JP" altLang="en-US" sz="1800" dirty="0">
                <a:solidFill>
                  <a:sysClr val="windowText" lastClr="000000"/>
                </a:solidFill>
                <a:latin typeface="メイリオ" pitchFamily="50" charset="-128"/>
                <a:ea typeface="メイリオ" pitchFamily="50" charset="-128"/>
                <a:cs typeface="メイリオ" pitchFamily="50" charset="-128"/>
              </a:rPr>
              <a:t>化することを宣言した</a:t>
            </a:r>
            <a:r>
              <a:rPr lang="ja-JP" altLang="en-US" sz="1800" u="sng" dirty="0">
                <a:solidFill>
                  <a:sysClr val="windowText" lastClr="000000"/>
                </a:solidFill>
                <a:latin typeface="メイリオ" pitchFamily="50" charset="-128"/>
                <a:ea typeface="メイリオ" pitchFamily="50" charset="-128"/>
                <a:cs typeface="メイリオ" pitchFamily="50" charset="-128"/>
              </a:rPr>
              <a:t>工務店・ハウスメーカー・設計事務所等を</a:t>
            </a:r>
            <a:r>
              <a:rPr lang="ja-JP" altLang="en-US" sz="1800" b="1" u="sng" dirty="0">
                <a:solidFill>
                  <a:srgbClr val="FF0000"/>
                </a:solidFill>
                <a:latin typeface="メイリオ" pitchFamily="50" charset="-128"/>
                <a:ea typeface="メイリオ" pitchFamily="50" charset="-128"/>
                <a:cs typeface="メイリオ" pitchFamily="50" charset="-128"/>
              </a:rPr>
              <a:t>「</a:t>
            </a:r>
            <a:r>
              <a:rPr lang="en-US" altLang="ja-JP" sz="1800" b="1" u="sng" dirty="0">
                <a:solidFill>
                  <a:srgbClr val="FF0000"/>
                </a:solidFill>
                <a:latin typeface="メイリオ" pitchFamily="50" charset="-128"/>
                <a:ea typeface="メイリオ" pitchFamily="50" charset="-128"/>
                <a:cs typeface="メイリオ" pitchFamily="50" charset="-128"/>
              </a:rPr>
              <a:t>ZEH</a:t>
            </a:r>
            <a:r>
              <a:rPr lang="ja-JP" altLang="en-US" sz="1800" b="1" u="sng" dirty="0">
                <a:solidFill>
                  <a:srgbClr val="FF0000"/>
                </a:solidFill>
                <a:latin typeface="メイリオ" pitchFamily="50" charset="-128"/>
                <a:ea typeface="メイリオ" pitchFamily="50" charset="-128"/>
                <a:cs typeface="メイリオ" pitchFamily="50" charset="-128"/>
              </a:rPr>
              <a:t>ビルダー」として登録</a:t>
            </a:r>
            <a:r>
              <a:rPr lang="ja-JP" altLang="en-US" sz="1800" dirty="0">
                <a:solidFill>
                  <a:sysClr val="windowText" lastClr="000000"/>
                </a:solidFill>
                <a:latin typeface="メイリオ" pitchFamily="50" charset="-128"/>
                <a:ea typeface="メイリオ" pitchFamily="50" charset="-128"/>
                <a:cs typeface="メイリオ" pitchFamily="50" charset="-128"/>
              </a:rPr>
              <a:t>。</a:t>
            </a:r>
            <a:endParaRPr lang="en-US" altLang="ja-JP" sz="1800" dirty="0">
              <a:solidFill>
                <a:sysClr val="windowText" lastClr="000000"/>
              </a:solidFill>
              <a:latin typeface="メイリオ" pitchFamily="50" charset="-128"/>
              <a:ea typeface="メイリオ" pitchFamily="50" charset="-128"/>
              <a:cs typeface="メイリオ" pitchFamily="50" charset="-128"/>
            </a:endParaRPr>
          </a:p>
          <a:p>
            <a:pPr>
              <a:lnSpc>
                <a:spcPts val="1800"/>
              </a:lnSpc>
              <a:buClr>
                <a:sysClr val="windowText" lastClr="000000"/>
              </a:buClr>
              <a:buFont typeface="Wingdings" panose="05000000000000000000" pitchFamily="2" charset="2"/>
              <a:buChar char="n"/>
              <a:defRPr/>
            </a:pPr>
            <a:r>
              <a:rPr lang="ja-JP" altLang="en-US" sz="1800" dirty="0">
                <a:solidFill>
                  <a:sysClr val="windowText" lastClr="000000"/>
                </a:solidFill>
                <a:latin typeface="メイリオ" pitchFamily="50" charset="-128"/>
                <a:ea typeface="メイリオ" pitchFamily="50" charset="-128"/>
                <a:cs typeface="メイリオ" pitchFamily="50" charset="-128"/>
              </a:rPr>
              <a:t>平成</a:t>
            </a:r>
            <a:r>
              <a:rPr lang="en-US" altLang="ja-JP" sz="1800" dirty="0">
                <a:solidFill>
                  <a:sysClr val="windowText" lastClr="000000"/>
                </a:solidFill>
                <a:latin typeface="メイリオ" pitchFamily="50" charset="-128"/>
                <a:ea typeface="メイリオ" pitchFamily="50" charset="-128"/>
                <a:cs typeface="メイリオ" pitchFamily="50" charset="-128"/>
              </a:rPr>
              <a:t>28</a:t>
            </a:r>
            <a:r>
              <a:rPr lang="ja-JP" altLang="en-US" sz="1800" dirty="0">
                <a:solidFill>
                  <a:sysClr val="windowText" lastClr="000000"/>
                </a:solidFill>
                <a:latin typeface="メイリオ" pitchFamily="50" charset="-128"/>
                <a:ea typeface="メイリオ" pitchFamily="50" charset="-128"/>
                <a:cs typeface="メイリオ" pitchFamily="50" charset="-128"/>
              </a:rPr>
              <a:t>年度以降</a:t>
            </a:r>
            <a:r>
              <a:rPr lang="en-US" altLang="ja-JP" sz="1800" dirty="0">
                <a:solidFill>
                  <a:sysClr val="windowText" lastClr="000000"/>
                </a:solidFill>
                <a:latin typeface="メイリオ" pitchFamily="50" charset="-128"/>
                <a:ea typeface="メイリオ" pitchFamily="50" charset="-128"/>
                <a:cs typeface="メイリオ" pitchFamily="50" charset="-128"/>
              </a:rPr>
              <a:t>ZEH</a:t>
            </a:r>
            <a:r>
              <a:rPr lang="ja-JP" altLang="en-US" sz="1800" dirty="0">
                <a:solidFill>
                  <a:sysClr val="windowText" lastClr="000000"/>
                </a:solidFill>
                <a:latin typeface="メイリオ" pitchFamily="50" charset="-128"/>
                <a:ea typeface="メイリオ" pitchFamily="50" charset="-128"/>
                <a:cs typeface="メイリオ" pitchFamily="50" charset="-128"/>
              </a:rPr>
              <a:t>補助事業では、建築主が</a:t>
            </a:r>
            <a:r>
              <a:rPr lang="ja-JP" altLang="en-US" sz="1800" b="1" u="sng" dirty="0">
                <a:solidFill>
                  <a:sysClr val="windowText" lastClr="000000"/>
                </a:solidFill>
                <a:latin typeface="メイリオ" pitchFamily="50" charset="-128"/>
                <a:ea typeface="メイリオ" pitchFamily="50" charset="-128"/>
                <a:cs typeface="メイリオ" pitchFamily="50" charset="-128"/>
              </a:rPr>
              <a:t>「</a:t>
            </a:r>
            <a:r>
              <a:rPr lang="en-US" altLang="ja-JP" sz="1800" b="1" u="sng" dirty="0">
                <a:solidFill>
                  <a:sysClr val="windowText" lastClr="000000"/>
                </a:solidFill>
                <a:latin typeface="メイリオ" pitchFamily="50" charset="-128"/>
                <a:ea typeface="メイリオ" pitchFamily="50" charset="-128"/>
                <a:cs typeface="メイリオ" pitchFamily="50" charset="-128"/>
              </a:rPr>
              <a:t>ZEH</a:t>
            </a:r>
            <a:r>
              <a:rPr lang="ja-JP" altLang="en-US" sz="1800" b="1" u="sng" dirty="0">
                <a:solidFill>
                  <a:sysClr val="windowText" lastClr="000000"/>
                </a:solidFill>
                <a:latin typeface="メイリオ" pitchFamily="50" charset="-128"/>
                <a:ea typeface="メイリオ" pitchFamily="50" charset="-128"/>
                <a:cs typeface="メイリオ" pitchFamily="50" charset="-128"/>
              </a:rPr>
              <a:t>ビルダーに依頼して建築した</a:t>
            </a:r>
            <a:r>
              <a:rPr lang="en-US" altLang="ja-JP" sz="1800" b="1" u="sng" dirty="0">
                <a:solidFill>
                  <a:sysClr val="windowText" lastClr="000000"/>
                </a:solidFill>
                <a:latin typeface="メイリオ" pitchFamily="50" charset="-128"/>
                <a:ea typeface="メイリオ" pitchFamily="50" charset="-128"/>
                <a:cs typeface="メイリオ" pitchFamily="50" charset="-128"/>
              </a:rPr>
              <a:t>ZEH</a:t>
            </a:r>
            <a:r>
              <a:rPr lang="ja-JP" altLang="en-US" sz="1800" b="1" u="sng" dirty="0">
                <a:solidFill>
                  <a:sysClr val="windowText" lastClr="000000"/>
                </a:solidFill>
                <a:latin typeface="メイリオ" pitchFamily="50" charset="-128"/>
                <a:ea typeface="メイリオ" pitchFamily="50" charset="-128"/>
                <a:cs typeface="メイリオ" pitchFamily="50" charset="-128"/>
              </a:rPr>
              <a:t>（又は</a:t>
            </a:r>
            <a:r>
              <a:rPr lang="en-US" altLang="ja-JP" sz="1800" b="1" u="sng" dirty="0">
                <a:solidFill>
                  <a:sysClr val="windowText" lastClr="000000"/>
                </a:solidFill>
                <a:latin typeface="メイリオ" pitchFamily="50" charset="-128"/>
                <a:ea typeface="メイリオ" pitchFamily="50" charset="-128"/>
                <a:cs typeface="メイリオ" pitchFamily="50" charset="-128"/>
              </a:rPr>
              <a:t>ZEH</a:t>
            </a:r>
            <a:r>
              <a:rPr lang="ja-JP" altLang="en-US" sz="1800" b="1" u="sng" dirty="0">
                <a:solidFill>
                  <a:sysClr val="windowText" lastClr="000000"/>
                </a:solidFill>
                <a:latin typeface="メイリオ" pitchFamily="50" charset="-128"/>
                <a:ea typeface="メイリオ" pitchFamily="50" charset="-128"/>
                <a:cs typeface="メイリオ" pitchFamily="50" charset="-128"/>
              </a:rPr>
              <a:t>ビルダーが建築する建売</a:t>
            </a:r>
            <a:r>
              <a:rPr lang="en-US" altLang="ja-JP" sz="1800" b="1" u="sng" dirty="0">
                <a:solidFill>
                  <a:sysClr val="windowText" lastClr="000000"/>
                </a:solidFill>
                <a:latin typeface="メイリオ" pitchFamily="50" charset="-128"/>
                <a:ea typeface="メイリオ" pitchFamily="50" charset="-128"/>
                <a:cs typeface="メイリオ" pitchFamily="50" charset="-128"/>
              </a:rPr>
              <a:t>ZEH</a:t>
            </a:r>
            <a:r>
              <a:rPr lang="ja-JP" altLang="en-US" sz="1800" b="1" u="sng" dirty="0">
                <a:solidFill>
                  <a:sysClr val="windowText" lastClr="000000"/>
                </a:solidFill>
                <a:latin typeface="メイリオ" pitchFamily="50" charset="-128"/>
                <a:ea typeface="メイリオ" pitchFamily="50" charset="-128"/>
                <a:cs typeface="メイリオ" pitchFamily="50" charset="-128"/>
              </a:rPr>
              <a:t>）」のみを補助対象</a:t>
            </a:r>
            <a:r>
              <a:rPr lang="ja-JP" altLang="en-US" sz="1800" dirty="0">
                <a:solidFill>
                  <a:sysClr val="windowText" lastClr="000000"/>
                </a:solidFill>
                <a:latin typeface="メイリオ" pitchFamily="50" charset="-128"/>
                <a:ea typeface="メイリオ" pitchFamily="50" charset="-128"/>
                <a:cs typeface="メイリオ" pitchFamily="50" charset="-128"/>
              </a:rPr>
              <a:t>。</a:t>
            </a:r>
            <a:endParaRPr lang="en-US" altLang="ja-JP" sz="1800" dirty="0">
              <a:solidFill>
                <a:sysClr val="windowText" lastClr="000000"/>
              </a:solidFill>
              <a:latin typeface="メイリオ" pitchFamily="50" charset="-128"/>
              <a:ea typeface="メイリオ" pitchFamily="50" charset="-128"/>
              <a:cs typeface="メイリオ" pitchFamily="50" charset="-128"/>
            </a:endParaRPr>
          </a:p>
          <a:p>
            <a:pPr>
              <a:lnSpc>
                <a:spcPts val="1800"/>
              </a:lnSpc>
              <a:buClr>
                <a:sysClr val="windowText" lastClr="000000"/>
              </a:buClr>
              <a:buFont typeface="Wingdings" panose="05000000000000000000" pitchFamily="2" charset="2"/>
              <a:buChar char="n"/>
              <a:defRPr/>
            </a:pPr>
            <a:r>
              <a:rPr lang="en-US" altLang="ja-JP" sz="1800" b="1" u="sng" dirty="0">
                <a:solidFill>
                  <a:sysClr val="windowText" lastClr="000000"/>
                </a:solidFill>
                <a:latin typeface="メイリオ" pitchFamily="50" charset="-128"/>
                <a:ea typeface="メイリオ" pitchFamily="50" charset="-128"/>
                <a:cs typeface="メイリオ" pitchFamily="50" charset="-128"/>
              </a:rPr>
              <a:t>ZEH</a:t>
            </a:r>
            <a:r>
              <a:rPr lang="ja-JP" altLang="en-US" sz="1800" b="1" u="sng" dirty="0">
                <a:solidFill>
                  <a:sysClr val="windowText" lastClr="000000"/>
                </a:solidFill>
                <a:latin typeface="メイリオ" pitchFamily="50" charset="-128"/>
                <a:ea typeface="メイリオ" pitchFamily="50" charset="-128"/>
                <a:cs typeface="メイリオ" pitchFamily="50" charset="-128"/>
              </a:rPr>
              <a:t>ビルダー一覧は補助金執行団体や経産省の</a:t>
            </a:r>
            <a:r>
              <a:rPr lang="en-US" altLang="ja-JP" sz="1800" b="1" u="sng" dirty="0">
                <a:solidFill>
                  <a:sysClr val="windowText" lastClr="000000"/>
                </a:solidFill>
                <a:latin typeface="メイリオ" pitchFamily="50" charset="-128"/>
                <a:ea typeface="メイリオ" pitchFamily="50" charset="-128"/>
                <a:cs typeface="メイリオ" pitchFamily="50" charset="-128"/>
              </a:rPr>
              <a:t>HP</a:t>
            </a:r>
            <a:r>
              <a:rPr lang="ja-JP" altLang="en-US" sz="1800" b="1" u="sng" dirty="0">
                <a:solidFill>
                  <a:sysClr val="windowText" lastClr="000000"/>
                </a:solidFill>
                <a:latin typeface="メイリオ" pitchFamily="50" charset="-128"/>
                <a:ea typeface="メイリオ" pitchFamily="50" charset="-128"/>
                <a:cs typeface="メイリオ" pitchFamily="50" charset="-128"/>
              </a:rPr>
              <a:t>で公開</a:t>
            </a:r>
            <a:r>
              <a:rPr lang="ja-JP" altLang="en-US" sz="1800" dirty="0">
                <a:solidFill>
                  <a:sysClr val="windowText" lastClr="000000"/>
                </a:solidFill>
                <a:latin typeface="メイリオ" pitchFamily="50" charset="-128"/>
                <a:ea typeface="メイリオ" pitchFamily="50" charset="-128"/>
                <a:cs typeface="メイリオ" pitchFamily="50" charset="-128"/>
              </a:rPr>
              <a:t>。このほかにも</a:t>
            </a:r>
            <a:r>
              <a:rPr lang="en-US" altLang="ja-JP" sz="1800" dirty="0">
                <a:solidFill>
                  <a:sysClr val="windowText" lastClr="000000"/>
                </a:solidFill>
                <a:latin typeface="メイリオ" pitchFamily="50" charset="-128"/>
                <a:ea typeface="メイリオ" pitchFamily="50" charset="-128"/>
                <a:cs typeface="メイリオ" pitchFamily="50" charset="-128"/>
              </a:rPr>
              <a:t>ZEH</a:t>
            </a:r>
            <a:r>
              <a:rPr lang="ja-JP" altLang="en-US" sz="1800" dirty="0">
                <a:solidFill>
                  <a:sysClr val="windowText" lastClr="000000"/>
                </a:solidFill>
                <a:latin typeface="メイリオ" pitchFamily="50" charset="-128"/>
                <a:ea typeface="メイリオ" pitchFamily="50" charset="-128"/>
                <a:cs typeface="メイリオ" pitchFamily="50" charset="-128"/>
              </a:rPr>
              <a:t>ビルダー制度の普及・ブランド化に向け、必要な施策を引き続き検討。</a:t>
            </a:r>
            <a:endParaRPr lang="en-US" altLang="ja-JP" sz="1800" dirty="0">
              <a:solidFill>
                <a:sysClr val="windowText" lastClr="000000"/>
              </a:solidFill>
              <a:latin typeface="メイリオ" pitchFamily="50" charset="-128"/>
              <a:ea typeface="メイリオ" pitchFamily="50" charset="-128"/>
              <a:cs typeface="メイリオ" pitchFamily="50" charset="-128"/>
            </a:endParaRPr>
          </a:p>
        </p:txBody>
      </p:sp>
      <p:sp>
        <p:nvSpPr>
          <p:cNvPr id="5" name="右矢印 5"/>
          <p:cNvSpPr/>
          <p:nvPr/>
        </p:nvSpPr>
        <p:spPr bwMode="auto">
          <a:xfrm>
            <a:off x="5168961" y="3593991"/>
            <a:ext cx="1655653" cy="2067263"/>
          </a:xfrm>
          <a:prstGeom prst="rightArrow">
            <a:avLst>
              <a:gd name="adj1" fmla="val 56837"/>
              <a:gd name="adj2" fmla="val 41458"/>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headEnd/>
            <a:tailEnd/>
          </a:ln>
          <a:effectLst>
            <a:outerShdw blurRad="40000" dist="20000" dir="5400000" rotWithShape="0">
              <a:srgbClr val="000000">
                <a:alpha val="38000"/>
              </a:srgbClr>
            </a:outerShdw>
          </a:effectLst>
          <a:extLst/>
        </p:spPr>
        <p:txBody>
          <a:bodyPr wrap="none" rtlCol="0" anchor="ctr"/>
          <a:lstStyle/>
          <a:p>
            <a:pPr defTabSz="914104">
              <a:defRPr/>
            </a:pPr>
            <a:r>
              <a:rPr kumimoji="0" lang="en-US" altLang="ja-JP" sz="1600" kern="0" dirty="0">
                <a:solidFill>
                  <a:prstClr val="black"/>
                </a:solidFill>
                <a:latin typeface="メイリオ" pitchFamily="50" charset="-128"/>
                <a:ea typeface="メイリオ" pitchFamily="50" charset="-128"/>
                <a:cs typeface="メイリオ" pitchFamily="50" charset="-128"/>
              </a:rPr>
              <a:t>ZEH</a:t>
            </a:r>
            <a:r>
              <a:rPr kumimoji="0" lang="ja-JP" altLang="en-US" sz="1600" kern="0" dirty="0">
                <a:solidFill>
                  <a:prstClr val="black"/>
                </a:solidFill>
                <a:latin typeface="メイリオ" pitchFamily="50" charset="-128"/>
                <a:ea typeface="メイリオ" pitchFamily="50" charset="-128"/>
                <a:cs typeface="メイリオ" pitchFamily="50" charset="-128"/>
              </a:rPr>
              <a:t>ビルダーが</a:t>
            </a:r>
            <a:br>
              <a:rPr kumimoji="0" lang="en-US" altLang="ja-JP" sz="1600" kern="0" dirty="0">
                <a:solidFill>
                  <a:prstClr val="black"/>
                </a:solidFill>
                <a:latin typeface="メイリオ" pitchFamily="50" charset="-128"/>
                <a:ea typeface="メイリオ" pitchFamily="50" charset="-128"/>
                <a:cs typeface="メイリオ" pitchFamily="50" charset="-128"/>
              </a:rPr>
            </a:br>
            <a:r>
              <a:rPr kumimoji="0" lang="ja-JP" altLang="en-US" sz="1600" kern="0" dirty="0">
                <a:solidFill>
                  <a:prstClr val="black"/>
                </a:solidFill>
                <a:latin typeface="メイリオ" pitchFamily="50" charset="-128"/>
                <a:ea typeface="メイリオ" pitchFamily="50" charset="-128"/>
                <a:cs typeface="メイリオ" pitchFamily="50" charset="-128"/>
              </a:rPr>
              <a:t>設計・建築した</a:t>
            </a:r>
            <a:br>
              <a:rPr kumimoji="0" lang="en-US" altLang="ja-JP" sz="1600" kern="0" dirty="0">
                <a:solidFill>
                  <a:prstClr val="black"/>
                </a:solidFill>
                <a:latin typeface="メイリオ" pitchFamily="50" charset="-128"/>
                <a:ea typeface="メイリオ" pitchFamily="50" charset="-128"/>
                <a:cs typeface="メイリオ" pitchFamily="50" charset="-128"/>
              </a:rPr>
            </a:br>
            <a:r>
              <a:rPr kumimoji="0" lang="en-US" altLang="ja-JP" sz="1600" kern="0" dirty="0">
                <a:solidFill>
                  <a:prstClr val="black"/>
                </a:solidFill>
                <a:latin typeface="メイリオ" pitchFamily="50" charset="-128"/>
                <a:ea typeface="メイリオ" pitchFamily="50" charset="-128"/>
                <a:cs typeface="メイリオ" pitchFamily="50" charset="-128"/>
              </a:rPr>
              <a:t>ZEH</a:t>
            </a:r>
            <a:r>
              <a:rPr kumimoji="0" lang="ja-JP" altLang="en-US" sz="1600" kern="0" dirty="0">
                <a:solidFill>
                  <a:prstClr val="black"/>
                </a:solidFill>
                <a:latin typeface="メイリオ" pitchFamily="50" charset="-128"/>
                <a:ea typeface="メイリオ" pitchFamily="50" charset="-128"/>
                <a:cs typeface="メイリオ" pitchFamily="50" charset="-128"/>
              </a:rPr>
              <a:t>に補助金</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defTabSz="914104">
              <a:defRPr/>
            </a:pPr>
            <a:r>
              <a:rPr kumimoji="0" lang="ja-JP" altLang="en-US" sz="1600" kern="0" dirty="0">
                <a:solidFill>
                  <a:prstClr val="black"/>
                </a:solidFill>
                <a:latin typeface="メイリオ" pitchFamily="50" charset="-128"/>
                <a:ea typeface="メイリオ" pitchFamily="50" charset="-128"/>
                <a:cs typeface="メイリオ" pitchFamily="50" charset="-128"/>
              </a:rPr>
              <a:t>を交付</a:t>
            </a:r>
          </a:p>
        </p:txBody>
      </p:sp>
      <p:sp>
        <p:nvSpPr>
          <p:cNvPr id="6" name="正方形/長方形 5"/>
          <p:cNvSpPr/>
          <p:nvPr/>
        </p:nvSpPr>
        <p:spPr>
          <a:xfrm>
            <a:off x="37256" y="6513966"/>
            <a:ext cx="2978009" cy="261610"/>
          </a:xfrm>
          <a:prstGeom prst="rect">
            <a:avLst/>
          </a:prstGeom>
        </p:spPr>
        <p:txBody>
          <a:bodyPr wrap="square">
            <a:spAutoFit/>
          </a:bodyPr>
          <a:lstStyle/>
          <a:p>
            <a:pPr defTabSz="914104">
              <a:defRPr/>
            </a:pPr>
            <a:r>
              <a:rPr kumimoji="0" lang="en-US" altLang="ja-JP" sz="1100" kern="0" dirty="0">
                <a:solidFill>
                  <a:prstClr val="black"/>
                </a:solidFill>
                <a:latin typeface="メイリオ" pitchFamily="50" charset="-128"/>
                <a:ea typeface="メイリオ" pitchFamily="50" charset="-128"/>
                <a:cs typeface="メイリオ" pitchFamily="50" charset="-128"/>
              </a:rPr>
              <a:t>https://sii.or.jp/zeh29/builder/search/</a:t>
            </a:r>
            <a:endParaRPr kumimoji="0" lang="ja-JP" altLang="en-US" sz="1100" kern="0" dirty="0">
              <a:solidFill>
                <a:prstClr val="black"/>
              </a:solidFill>
              <a:latin typeface="メイリオ" pitchFamily="50" charset="-128"/>
              <a:ea typeface="メイリオ" pitchFamily="50" charset="-128"/>
              <a:cs typeface="メイリオ" pitchFamily="50" charset="-128"/>
            </a:endParaRPr>
          </a:p>
        </p:txBody>
      </p:sp>
      <p:grpSp>
        <p:nvGrpSpPr>
          <p:cNvPr id="7" name="グループ化 6"/>
          <p:cNvGrpSpPr/>
          <p:nvPr/>
        </p:nvGrpSpPr>
        <p:grpSpPr>
          <a:xfrm>
            <a:off x="1588" y="3357015"/>
            <a:ext cx="3288192" cy="3095352"/>
            <a:chOff x="4877804" y="1656936"/>
            <a:chExt cx="5076000" cy="4717012"/>
          </a:xfrm>
        </p:grpSpPr>
        <p:grpSp>
          <p:nvGrpSpPr>
            <p:cNvPr id="8" name="グループ化 7"/>
            <p:cNvGrpSpPr/>
            <p:nvPr/>
          </p:nvGrpSpPr>
          <p:grpSpPr>
            <a:xfrm>
              <a:off x="4877804" y="1656936"/>
              <a:ext cx="5076000" cy="4716000"/>
              <a:chOff x="4694508" y="1780290"/>
              <a:chExt cx="5248948" cy="4867429"/>
            </a:xfrm>
          </p:grpSpPr>
          <p:pic>
            <p:nvPicPr>
              <p:cNvPr id="13"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747516" y="1780290"/>
                <a:ext cx="5195940" cy="331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b="35700"/>
              <a:stretch/>
            </p:blipFill>
            <p:spPr bwMode="auto">
              <a:xfrm>
                <a:off x="4694508" y="5099719"/>
                <a:ext cx="5232698" cy="15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9" name="正方形/長方形 8"/>
            <p:cNvSpPr/>
            <p:nvPr/>
          </p:nvSpPr>
          <p:spPr bwMode="auto">
            <a:xfrm>
              <a:off x="5326292" y="5843388"/>
              <a:ext cx="540000" cy="144000"/>
            </a:xfrm>
            <a:prstGeom prst="rect">
              <a:avLst/>
            </a:prstGeom>
            <a:solidFill>
              <a:sysClr val="window" lastClr="FFFFFF">
                <a:lumMod val="50000"/>
              </a:sysClr>
            </a:solidFill>
            <a:ln w="9525">
              <a:noFill/>
              <a:miter lim="800000"/>
              <a:headEnd/>
              <a:tailEnd/>
            </a:ln>
            <a:effectLst/>
            <a:extLst/>
          </p:spPr>
          <p:txBody>
            <a:bodyPr wrap="none" rtlCol="0" anchor="ctr"/>
            <a:lstStyle/>
            <a:p>
              <a:pPr defTabSz="914104">
                <a:defRPr/>
              </a:pPr>
              <a:endPar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bwMode="auto">
            <a:xfrm>
              <a:off x="5313040" y="6229948"/>
              <a:ext cx="540000" cy="144000"/>
            </a:xfrm>
            <a:prstGeom prst="rect">
              <a:avLst/>
            </a:prstGeom>
            <a:solidFill>
              <a:sysClr val="window" lastClr="FFFFFF">
                <a:lumMod val="50000"/>
              </a:sysClr>
            </a:solidFill>
            <a:ln w="9525">
              <a:noFill/>
              <a:miter lim="800000"/>
              <a:headEnd/>
              <a:tailEnd/>
            </a:ln>
            <a:effectLst/>
            <a:extLst/>
          </p:spPr>
          <p:txBody>
            <a:bodyPr wrap="none" rtlCol="0" anchor="ctr"/>
            <a:lstStyle/>
            <a:p>
              <a:pPr defTabSz="914104">
                <a:defRPr/>
              </a:pPr>
              <a:endPar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bwMode="auto">
            <a:xfrm>
              <a:off x="8917252" y="5777128"/>
              <a:ext cx="540000" cy="144000"/>
            </a:xfrm>
            <a:prstGeom prst="rect">
              <a:avLst/>
            </a:prstGeom>
            <a:solidFill>
              <a:sysClr val="window" lastClr="FFFFFF">
                <a:lumMod val="50000"/>
              </a:sysClr>
            </a:solidFill>
            <a:ln w="9525">
              <a:noFill/>
              <a:miter lim="800000"/>
              <a:headEnd/>
              <a:tailEnd/>
            </a:ln>
            <a:effectLst/>
            <a:extLst/>
          </p:spPr>
          <p:txBody>
            <a:bodyPr wrap="none" rtlCol="0" anchor="ctr"/>
            <a:lstStyle/>
            <a:p>
              <a:pPr defTabSz="914104">
                <a:defRPr/>
              </a:pPr>
              <a:endPar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bwMode="auto">
            <a:xfrm>
              <a:off x="8904000" y="6216696"/>
              <a:ext cx="540000" cy="144000"/>
            </a:xfrm>
            <a:prstGeom prst="rect">
              <a:avLst/>
            </a:prstGeom>
            <a:solidFill>
              <a:sysClr val="window" lastClr="FFFFFF">
                <a:lumMod val="50000"/>
              </a:sysClr>
            </a:solidFill>
            <a:ln w="9525">
              <a:noFill/>
              <a:miter lim="800000"/>
              <a:headEnd/>
              <a:tailEnd/>
            </a:ln>
            <a:effectLst/>
            <a:extLst/>
          </p:spPr>
          <p:txBody>
            <a:bodyPr wrap="none" rtlCol="0" anchor="ctr"/>
            <a:lstStyle/>
            <a:p>
              <a:pPr defTabSz="914104">
                <a:defRPr/>
              </a:pPr>
              <a:endPar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5" name="四角形吹き出し 3"/>
          <p:cNvSpPr/>
          <p:nvPr/>
        </p:nvSpPr>
        <p:spPr bwMode="auto">
          <a:xfrm>
            <a:off x="3015267" y="5732526"/>
            <a:ext cx="6821719" cy="974873"/>
          </a:xfrm>
          <a:prstGeom prst="wedgeRectCallout">
            <a:avLst>
              <a:gd name="adj1" fmla="val -32944"/>
              <a:gd name="adj2" fmla="val -62764"/>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headEnd/>
            <a:tailEnd/>
          </a:ln>
          <a:effectLst>
            <a:outerShdw blurRad="40000" dist="20000" dir="5400000" rotWithShape="0">
              <a:srgbClr val="000000">
                <a:alpha val="38000"/>
              </a:srgbClr>
            </a:outerShdw>
          </a:effectLst>
          <a:extLst/>
        </p:spPr>
        <p:txBody>
          <a:bodyPr wrap="none" rtlCol="0" anchor="ctr"/>
          <a:lstStyle/>
          <a:p>
            <a:pPr algn="ctr" defTabSz="914104">
              <a:defRPr/>
            </a:pPr>
            <a:r>
              <a:rPr kumimoji="0" lang="en-US" altLang="ja-JP" kern="0" dirty="0">
                <a:solidFill>
                  <a:prstClr val="black"/>
                </a:solidFill>
                <a:latin typeface="メイリオ" pitchFamily="50" charset="-128"/>
                <a:ea typeface="メイリオ" pitchFamily="50" charset="-128"/>
                <a:cs typeface="メイリオ" pitchFamily="50" charset="-128"/>
              </a:rPr>
              <a:t>2020</a:t>
            </a:r>
            <a:r>
              <a:rPr kumimoji="0" lang="ja-JP" altLang="en-US" kern="0" dirty="0">
                <a:solidFill>
                  <a:prstClr val="black"/>
                </a:solidFill>
                <a:latin typeface="メイリオ" pitchFamily="50" charset="-128"/>
                <a:ea typeface="メイリオ" pitchFamily="50" charset="-128"/>
                <a:cs typeface="メイリオ" pitchFamily="50" charset="-128"/>
              </a:rPr>
              <a:t>年度までに</a:t>
            </a:r>
            <a:r>
              <a:rPr kumimoji="0" lang="ja-JP" altLang="en-US" b="1" u="sng" kern="0" dirty="0">
                <a:solidFill>
                  <a:prstClr val="black"/>
                </a:solidFill>
                <a:latin typeface="メイリオ" pitchFamily="50" charset="-128"/>
                <a:ea typeface="メイリオ" pitchFamily="50" charset="-128"/>
                <a:cs typeface="メイリオ" pitchFamily="50" charset="-128"/>
              </a:rPr>
              <a:t>新築住宅の過半数を</a:t>
            </a:r>
            <a:r>
              <a:rPr kumimoji="0" lang="en-US" altLang="ja-JP" b="1" u="sng" kern="0" dirty="0">
                <a:solidFill>
                  <a:prstClr val="black"/>
                </a:solidFill>
                <a:latin typeface="メイリオ" pitchFamily="50" charset="-128"/>
                <a:ea typeface="メイリオ" pitchFamily="50" charset="-128"/>
                <a:cs typeface="メイリオ" pitchFamily="50" charset="-128"/>
              </a:rPr>
              <a:t>ZEH</a:t>
            </a:r>
            <a:r>
              <a:rPr kumimoji="0" lang="ja-JP" altLang="en-US" b="1" u="sng" kern="0" dirty="0">
                <a:solidFill>
                  <a:prstClr val="black"/>
                </a:solidFill>
                <a:latin typeface="メイリオ" pitchFamily="50" charset="-128"/>
                <a:ea typeface="メイリオ" pitchFamily="50" charset="-128"/>
                <a:cs typeface="メイリオ" pitchFamily="50" charset="-128"/>
              </a:rPr>
              <a:t>化</a:t>
            </a:r>
            <a:r>
              <a:rPr kumimoji="0" lang="ja-JP" altLang="en-US" kern="0" dirty="0">
                <a:solidFill>
                  <a:prstClr val="black"/>
                </a:solidFill>
                <a:latin typeface="メイリオ" pitchFamily="50" charset="-128"/>
                <a:ea typeface="メイリオ" pitchFamily="50" charset="-128"/>
                <a:cs typeface="メイリオ" pitchFamily="50" charset="-128"/>
              </a:rPr>
              <a:t>することを宣言、公表</a:t>
            </a:r>
            <a:endParaRPr kumimoji="0" lang="en-US" altLang="ja-JP" kern="0" dirty="0">
              <a:solidFill>
                <a:prstClr val="black"/>
              </a:solidFill>
              <a:latin typeface="メイリオ" pitchFamily="50" charset="-128"/>
              <a:ea typeface="メイリオ" pitchFamily="50" charset="-128"/>
              <a:cs typeface="メイリオ" pitchFamily="50" charset="-128"/>
            </a:endParaRPr>
          </a:p>
          <a:p>
            <a:pPr algn="ctr" defTabSz="914104">
              <a:defRPr/>
            </a:pPr>
            <a:r>
              <a:rPr kumimoji="0" lang="ja-JP" altLang="en-US" kern="0" dirty="0">
                <a:solidFill>
                  <a:prstClr val="black"/>
                </a:solidFill>
                <a:latin typeface="メイリオ" pitchFamily="50" charset="-128"/>
                <a:ea typeface="メイリオ" pitchFamily="50" charset="-128"/>
                <a:cs typeface="メイリオ" pitchFamily="50" charset="-128"/>
              </a:rPr>
              <a:t>＋ 毎年の</a:t>
            </a:r>
            <a:r>
              <a:rPr kumimoji="0" lang="en-US" altLang="ja-JP" kern="0" dirty="0">
                <a:solidFill>
                  <a:prstClr val="black"/>
                </a:solidFill>
                <a:latin typeface="メイリオ" pitchFamily="50" charset="-128"/>
                <a:ea typeface="メイリオ" pitchFamily="50" charset="-128"/>
                <a:cs typeface="メイリオ" pitchFamily="50" charset="-128"/>
              </a:rPr>
              <a:t>ZEH</a:t>
            </a:r>
            <a:r>
              <a:rPr kumimoji="0" lang="ja-JP" altLang="en-US" kern="0" dirty="0">
                <a:solidFill>
                  <a:prstClr val="black"/>
                </a:solidFill>
                <a:latin typeface="メイリオ" pitchFamily="50" charset="-128"/>
                <a:ea typeface="メイリオ" pitchFamily="50" charset="-128"/>
                <a:cs typeface="メイリオ" pitchFamily="50" charset="-128"/>
              </a:rPr>
              <a:t>普及対策、</a:t>
            </a:r>
            <a:r>
              <a:rPr kumimoji="0" lang="ja-JP" altLang="en-US" b="1" u="sng" kern="0" dirty="0">
                <a:solidFill>
                  <a:prstClr val="black"/>
                </a:solidFill>
                <a:latin typeface="メイリオ" pitchFamily="50" charset="-128"/>
                <a:ea typeface="メイリオ" pitchFamily="50" charset="-128"/>
                <a:cs typeface="メイリオ" pitchFamily="50" charset="-128"/>
              </a:rPr>
              <a:t>建造実績等</a:t>
            </a:r>
            <a:r>
              <a:rPr kumimoji="0" lang="ja-JP" altLang="en-US" kern="0" dirty="0">
                <a:solidFill>
                  <a:prstClr val="black"/>
                </a:solidFill>
                <a:latin typeface="メイリオ" pitchFamily="50" charset="-128"/>
                <a:ea typeface="メイリオ" pitchFamily="50" charset="-128"/>
                <a:cs typeface="メイリオ" pitchFamily="50" charset="-128"/>
              </a:rPr>
              <a:t>を報告、</a:t>
            </a:r>
            <a:r>
              <a:rPr kumimoji="0" lang="ja-JP" altLang="en-US" b="1" u="sng" kern="0" dirty="0">
                <a:solidFill>
                  <a:prstClr val="black"/>
                </a:solidFill>
                <a:latin typeface="メイリオ" pitchFamily="50" charset="-128"/>
                <a:ea typeface="メイリオ" pitchFamily="50" charset="-128"/>
                <a:cs typeface="メイリオ" pitchFamily="50" charset="-128"/>
              </a:rPr>
              <a:t>公表</a:t>
            </a:r>
          </a:p>
        </p:txBody>
      </p:sp>
      <p:pic>
        <p:nvPicPr>
          <p:cNvPr id="16" name="Picture 6" descr="C:\Program Files\Microsoft Office\MEDIA\CAGCAT10\j0291984.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79608" y="3423052"/>
            <a:ext cx="1589877" cy="1683163"/>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3369333" y="5208561"/>
            <a:ext cx="1572866" cy="369332"/>
          </a:xfrm>
          <a:prstGeom prst="rect">
            <a:avLst/>
          </a:prstGeom>
          <a:solidFill>
            <a:sysClr val="window" lastClr="FFFFFF"/>
          </a:solidFill>
          <a:ln w="25400" cap="flat" cmpd="sng" algn="ctr">
            <a:solidFill>
              <a:srgbClr val="C0504D"/>
            </a:solidFill>
            <a:prstDash val="solid"/>
          </a:ln>
          <a:effectLst/>
        </p:spPr>
        <p:txBody>
          <a:bodyPr wrap="none" rtlCol="0">
            <a:spAutoFit/>
          </a:bodyPr>
          <a:lstStyle/>
          <a:p>
            <a:pPr defTabSz="914104">
              <a:defRPr/>
            </a:pPr>
            <a:r>
              <a:rPr kumimoji="0" lang="en-US" altLang="ja-JP" kern="0" dirty="0">
                <a:solidFill>
                  <a:prstClr val="black"/>
                </a:solidFill>
                <a:latin typeface="メイリオ" pitchFamily="50" charset="-128"/>
                <a:ea typeface="メイリオ" pitchFamily="50" charset="-128"/>
                <a:cs typeface="メイリオ" pitchFamily="50" charset="-128"/>
              </a:rPr>
              <a:t>ZEH</a:t>
            </a:r>
            <a:r>
              <a:rPr kumimoji="0" lang="ja-JP" altLang="en-US" kern="0" dirty="0">
                <a:solidFill>
                  <a:prstClr val="black"/>
                </a:solidFill>
                <a:latin typeface="メイリオ" pitchFamily="50" charset="-128"/>
                <a:ea typeface="メイリオ" pitchFamily="50" charset="-128"/>
                <a:cs typeface="メイリオ" pitchFamily="50" charset="-128"/>
              </a:rPr>
              <a:t>ビルダー</a:t>
            </a:r>
          </a:p>
        </p:txBody>
      </p:sp>
      <p:grpSp>
        <p:nvGrpSpPr>
          <p:cNvPr id="18" name="グループ化 17"/>
          <p:cNvGrpSpPr/>
          <p:nvPr/>
        </p:nvGrpSpPr>
        <p:grpSpPr>
          <a:xfrm>
            <a:off x="7185799" y="3443634"/>
            <a:ext cx="2493569" cy="2047809"/>
            <a:chOff x="7362284" y="3252742"/>
            <a:chExt cx="2494368" cy="2048466"/>
          </a:xfrm>
        </p:grpSpPr>
        <p:sp>
          <p:nvSpPr>
            <p:cNvPr id="19" name="下矢印 20"/>
            <p:cNvSpPr>
              <a:spLocks noChangeAspect="1"/>
            </p:cNvSpPr>
            <p:nvPr/>
          </p:nvSpPr>
          <p:spPr>
            <a:xfrm rot="10800000">
              <a:off x="7362284" y="3637914"/>
              <a:ext cx="2415253" cy="1663294"/>
            </a:xfrm>
            <a:prstGeom prst="downArrow">
              <a:avLst>
                <a:gd name="adj1" fmla="val 68593"/>
                <a:gd name="adj2" fmla="val 52233"/>
              </a:avLst>
            </a:prstGeom>
            <a:noFill/>
            <a:ln w="57150" cap="flat" cmpd="sng" algn="ctr">
              <a:solidFill>
                <a:srgbClr val="40647F"/>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0" name="グループ化 19"/>
            <p:cNvGrpSpPr/>
            <p:nvPr/>
          </p:nvGrpSpPr>
          <p:grpSpPr>
            <a:xfrm>
              <a:off x="8079824" y="3974584"/>
              <a:ext cx="977632" cy="473576"/>
              <a:chOff x="-499288" y="2348880"/>
              <a:chExt cx="977632" cy="473576"/>
            </a:xfrm>
          </p:grpSpPr>
          <p:sp>
            <p:nvSpPr>
              <p:cNvPr id="25" name="正方形/長方形 24"/>
              <p:cNvSpPr/>
              <p:nvPr/>
            </p:nvSpPr>
            <p:spPr>
              <a:xfrm>
                <a:off x="-499288" y="2348880"/>
                <a:ext cx="288032" cy="216024"/>
              </a:xfrm>
              <a:prstGeom prst="rect">
                <a:avLst/>
              </a:prstGeom>
              <a:solidFill>
                <a:srgbClr val="40647F"/>
              </a:solidFill>
              <a:ln w="9525" cap="flat" cmpd="sng" algn="ctr">
                <a:solidFill>
                  <a:srgbClr val="40647F"/>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159568" y="2348880"/>
                <a:ext cx="288032" cy="216024"/>
              </a:xfrm>
              <a:prstGeom prst="rect">
                <a:avLst/>
              </a:prstGeom>
              <a:solidFill>
                <a:srgbClr val="40647F"/>
              </a:solidFill>
              <a:ln w="9525" cap="flat" cmpd="sng" algn="ctr">
                <a:solidFill>
                  <a:srgbClr val="40647F"/>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180152" y="2348880"/>
                <a:ext cx="288032" cy="216024"/>
              </a:xfrm>
              <a:prstGeom prst="rect">
                <a:avLst/>
              </a:prstGeom>
              <a:solidFill>
                <a:srgbClr val="40647F"/>
              </a:solidFill>
              <a:ln w="9525" cap="flat" cmpd="sng" algn="ctr">
                <a:solidFill>
                  <a:srgbClr val="40647F"/>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489128" y="2606432"/>
                <a:ext cx="288032" cy="216024"/>
              </a:xfrm>
              <a:prstGeom prst="rect">
                <a:avLst/>
              </a:prstGeom>
              <a:solidFill>
                <a:srgbClr val="40647F"/>
              </a:solidFill>
              <a:ln w="9525" cap="flat" cmpd="sng" algn="ctr">
                <a:solidFill>
                  <a:srgbClr val="40647F"/>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149408" y="2606432"/>
                <a:ext cx="288032" cy="216024"/>
              </a:xfrm>
              <a:prstGeom prst="rect">
                <a:avLst/>
              </a:prstGeom>
              <a:solidFill>
                <a:srgbClr val="40647F"/>
              </a:solidFill>
              <a:ln w="9525" cap="flat" cmpd="sng" algn="ctr">
                <a:solidFill>
                  <a:srgbClr val="40647F"/>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190312" y="2606432"/>
                <a:ext cx="288032" cy="216024"/>
              </a:xfrm>
              <a:prstGeom prst="rect">
                <a:avLst/>
              </a:prstGeom>
              <a:solidFill>
                <a:srgbClr val="40647F"/>
              </a:solidFill>
              <a:ln w="9525" cap="flat" cmpd="sng" algn="ctr">
                <a:solidFill>
                  <a:srgbClr val="40647F"/>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1" name="円/楕円 22"/>
            <p:cNvSpPr>
              <a:spLocks noChangeAspect="1"/>
            </p:cNvSpPr>
            <p:nvPr/>
          </p:nvSpPr>
          <p:spPr>
            <a:xfrm>
              <a:off x="9244004" y="3252742"/>
              <a:ext cx="612648" cy="612648"/>
            </a:xfrm>
            <a:prstGeom prst="ellipse">
              <a:avLst/>
            </a:prstGeom>
            <a:solidFill>
              <a:srgbClr val="E57E17"/>
            </a:solidFill>
            <a:ln w="9525" cap="flat" cmpd="sng" algn="ctr">
              <a:solidFill>
                <a:srgbClr val="E57E17"/>
              </a:solidFill>
              <a:prstDash val="solid"/>
            </a:ln>
            <a:effectLst/>
          </p:spPr>
          <p:txBody>
            <a:bodyPr rtlCol="0" anchor="ctr"/>
            <a:lstStyle/>
            <a:p>
              <a:pPr algn="ctr" defTabSz="914104">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2" name="直線矢印コネクタ 21"/>
            <p:cNvCxnSpPr/>
            <p:nvPr/>
          </p:nvCxnSpPr>
          <p:spPr>
            <a:xfrm flipH="1">
              <a:off x="8458877" y="3558938"/>
              <a:ext cx="689600" cy="552694"/>
            </a:xfrm>
            <a:prstGeom prst="straightConnector1">
              <a:avLst/>
            </a:prstGeom>
            <a:noFill/>
            <a:ln w="19050" cap="flat" cmpd="sng" algn="ctr">
              <a:solidFill>
                <a:srgbClr val="E57E17"/>
              </a:solidFill>
              <a:prstDash val="solid"/>
              <a:tailEnd type="triangle"/>
            </a:ln>
            <a:effectLst/>
          </p:spPr>
        </p:cxnSp>
        <p:cxnSp>
          <p:nvCxnSpPr>
            <p:cNvPr id="23" name="直線矢印コネクタ 22"/>
            <p:cNvCxnSpPr/>
            <p:nvPr/>
          </p:nvCxnSpPr>
          <p:spPr>
            <a:xfrm flipH="1">
              <a:off x="8611277" y="3884418"/>
              <a:ext cx="689600" cy="552694"/>
            </a:xfrm>
            <a:prstGeom prst="straightConnector1">
              <a:avLst/>
            </a:prstGeom>
            <a:noFill/>
            <a:ln w="19050" cap="flat" cmpd="sng" algn="ctr">
              <a:solidFill>
                <a:srgbClr val="E57E17"/>
              </a:solidFill>
              <a:prstDash val="solid"/>
              <a:tailEnd type="triangle"/>
            </a:ln>
            <a:effectLst/>
          </p:spPr>
        </p:cxnSp>
        <p:cxnSp>
          <p:nvCxnSpPr>
            <p:cNvPr id="24" name="直線矢印コネクタ 23"/>
            <p:cNvCxnSpPr/>
            <p:nvPr/>
          </p:nvCxnSpPr>
          <p:spPr>
            <a:xfrm flipH="1">
              <a:off x="8521501" y="3738298"/>
              <a:ext cx="689600" cy="552694"/>
            </a:xfrm>
            <a:prstGeom prst="straightConnector1">
              <a:avLst/>
            </a:prstGeom>
            <a:noFill/>
            <a:ln w="19050" cap="flat" cmpd="sng" algn="ctr">
              <a:solidFill>
                <a:srgbClr val="E57E17"/>
              </a:solidFill>
              <a:prstDash val="solid"/>
              <a:tailEnd type="triangle"/>
            </a:ln>
            <a:effectLst/>
          </p:spPr>
        </p:cxnSp>
      </p:grpSp>
      <p:sp>
        <p:nvSpPr>
          <p:cNvPr id="31" name="正方形/長方形 30"/>
          <p:cNvSpPr/>
          <p:nvPr/>
        </p:nvSpPr>
        <p:spPr>
          <a:xfrm>
            <a:off x="8707334" y="63312"/>
            <a:ext cx="1129651" cy="3155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314">
              <a:defRPr/>
            </a:pP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a:t>
            </a:r>
          </a:p>
        </p:txBody>
      </p:sp>
      <p:sp>
        <p:nvSpPr>
          <p:cNvPr id="33" name="正方形/長方形 32"/>
          <p:cNvSpPr/>
          <p:nvPr/>
        </p:nvSpPr>
        <p:spPr>
          <a:xfrm>
            <a:off x="128589" y="567936"/>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endPar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4" name="図 33"/>
          <p:cNvPicPr>
            <a:picLocks noChangeAspect="1"/>
          </p:cNvPicPr>
          <p:nvPr/>
        </p:nvPicPr>
        <p:blipFill>
          <a:blip r:embed="rId6"/>
          <a:stretch>
            <a:fillRect/>
          </a:stretch>
        </p:blipFill>
        <p:spPr>
          <a:xfrm>
            <a:off x="112148" y="123193"/>
            <a:ext cx="647323" cy="397479"/>
          </a:xfrm>
          <a:prstGeom prst="rect">
            <a:avLst/>
          </a:prstGeom>
        </p:spPr>
      </p:pic>
      <p:sp>
        <p:nvSpPr>
          <p:cNvPr id="35" name="タイトル 2"/>
          <p:cNvSpPr txBox="1">
            <a:spLocks/>
          </p:cNvSpPr>
          <p:nvPr/>
        </p:nvSpPr>
        <p:spPr>
          <a:xfrm>
            <a:off x="87261" y="899667"/>
            <a:ext cx="9152721" cy="562075"/>
          </a:xfrm>
          <a:prstGeom prst="rect">
            <a:avLst/>
          </a:prstGeom>
        </p:spPr>
        <p:txBody>
          <a:bodyPr vert="horz" lIns="91440" tIns="45720" rIns="91440" bIns="45720" rtlCol="0" anchor="ctr">
            <a:noAutofit/>
          </a:bodyPr>
          <a:lstStyle>
            <a:lvl1pPr algn="l" defTabSz="914126" rtl="0" eaLnBrk="1" latinLnBrk="0" hangingPunct="1">
              <a:spcBef>
                <a:spcPct val="0"/>
              </a:spcBef>
              <a:buNone/>
              <a:defRPr kumimoji="1" sz="2399"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ビルダー制度</a:t>
            </a:r>
          </a:p>
        </p:txBody>
      </p:sp>
      <p:sp>
        <p:nvSpPr>
          <p:cNvPr id="37" name="正方形/長方形 6"/>
          <p:cNvSpPr>
            <a:spLocks noChangeArrowheads="1"/>
          </p:cNvSpPr>
          <p:nvPr/>
        </p:nvSpPr>
        <p:spPr bwMode="auto">
          <a:xfrm>
            <a:off x="4520952" y="404665"/>
            <a:ext cx="5378624"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400"/>
              </a:lnSpc>
              <a:spcBef>
                <a:spcPct val="0"/>
              </a:spcBef>
              <a:buNone/>
              <a:defRPr/>
            </a:pPr>
            <a:endParaRPr kumimoji="0" lang="en-US" altLang="zh-TW" sz="2000"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eaLnBrk="1" hangingPunct="1">
              <a:lnSpc>
                <a:spcPts val="2400"/>
              </a:lnSpc>
              <a:spcBef>
                <a:spcPct val="0"/>
              </a:spcBef>
              <a:buNone/>
              <a:defRPr/>
            </a:pPr>
            <a:r>
              <a:rPr lang="ja-JP" altLang="en-US" sz="2000" kern="0" dirty="0">
                <a:solidFill>
                  <a:prstClr val="black"/>
                </a:solidFill>
                <a:latin typeface="メイリオ" pitchFamily="50" charset="-128"/>
                <a:ea typeface="メイリオ" pitchFamily="50" charset="-128"/>
                <a:cs typeface="メイリオ" pitchFamily="50" charset="-128"/>
              </a:rPr>
              <a:t>担当課：地球局事業室見える化</a:t>
            </a:r>
            <a:r>
              <a:rPr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 </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03-5521-8355</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kern="0" dirty="0">
                <a:solidFill>
                  <a:srgbClr val="000000"/>
                </a:solidFill>
                <a:latin typeface="メイリオ" pitchFamily="50" charset="-128"/>
                <a:ea typeface="メイリオ" pitchFamily="50" charset="-128"/>
                <a:cs typeface="メイリオ" pitchFamily="50" charset="-128"/>
              </a:rPr>
              <a:t>　</a:t>
            </a:r>
            <a:endParaRPr lang="zh-TW" altLang="en-US" sz="1800" kern="0" dirty="0">
              <a:solidFill>
                <a:srgbClr val="000000"/>
              </a:solidFill>
              <a:latin typeface="メイリオ" pitchFamily="50" charset="-128"/>
              <a:ea typeface="メイリオ" pitchFamily="50" charset="-128"/>
              <a:cs typeface="メイリオ" pitchFamily="50" charset="-128"/>
            </a:endParaRPr>
          </a:p>
          <a:p>
            <a:pPr defTabSz="844062" eaLnBrk="1" hangingPunct="1">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38"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6050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txBox="1">
            <a:spLocks/>
          </p:cNvSpPr>
          <p:nvPr/>
        </p:nvSpPr>
        <p:spPr>
          <a:xfrm>
            <a:off x="-6187" y="130924"/>
            <a:ext cx="9918379" cy="562075"/>
          </a:xfrm>
          <a:prstGeom prst="rect">
            <a:avLst/>
          </a:prstGeom>
        </p:spPr>
        <p:txBody>
          <a:bodyPr vert="horz" lIns="91440" tIns="45720" rIns="91440" bIns="45720" rtlCol="0" anchor="ctr">
            <a:noAutofit/>
          </a:bodyPr>
          <a:lstStyle>
            <a:lvl1pPr algn="l" defTabSz="914126" rtl="0" eaLnBrk="1" latinLnBrk="0" hangingPunct="1">
              <a:spcBef>
                <a:spcPct val="0"/>
              </a:spcBef>
              <a:buNone/>
              <a:defRPr kumimoji="1" sz="2399"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defRPr/>
            </a:pPr>
            <a:r>
              <a:rPr lang="en-US" altLang="ja-JP" sz="3600" u="sng">
                <a:latin typeface="メイリオ" panose="020B0604030504040204" pitchFamily="50" charset="-128"/>
                <a:ea typeface="メイリオ" panose="020B0604030504040204" pitchFamily="50" charset="-128"/>
                <a:cs typeface="メイリオ" pitchFamily="50" charset="-128"/>
              </a:rPr>
              <a:t>ZEH</a:t>
            </a:r>
            <a:r>
              <a:rPr lang="ja-JP" altLang="en-US" sz="3600" u="sng">
                <a:latin typeface="メイリオ" panose="020B0604030504040204" pitchFamily="50" charset="-128"/>
                <a:ea typeface="メイリオ" panose="020B0604030504040204" pitchFamily="50" charset="-128"/>
                <a:cs typeface="メイリオ" pitchFamily="50" charset="-128"/>
              </a:rPr>
              <a:t>ビルダーの要件</a:t>
            </a:r>
            <a:endParaRPr lang="ja-JP" altLang="en-US" sz="3600" u="sng" dirty="0">
              <a:latin typeface="メイリオ" panose="020B0604030504040204" pitchFamily="50" charset="-128"/>
              <a:ea typeface="メイリオ" panose="020B0604030504040204" pitchFamily="50" charset="-128"/>
              <a:cs typeface="メイリオ" pitchFamily="50" charset="-128"/>
            </a:endParaRPr>
          </a:p>
        </p:txBody>
      </p:sp>
      <p:sp>
        <p:nvSpPr>
          <p:cNvPr id="4" name="コンテンツ プレースホルダー 2"/>
          <p:cNvSpPr txBox="1">
            <a:spLocks/>
          </p:cNvSpPr>
          <p:nvPr/>
        </p:nvSpPr>
        <p:spPr>
          <a:xfrm>
            <a:off x="1593" y="836712"/>
            <a:ext cx="9902825" cy="5616624"/>
          </a:xfrm>
          <a:prstGeom prst="rect">
            <a:avLst/>
          </a:prstGeom>
        </p:spPr>
        <p:txBody>
          <a:bodyPr/>
          <a:lstStyle>
            <a:lvl1pPr marL="342797" indent="-342797" algn="l" defTabSz="914126" rtl="0" eaLnBrk="1" latinLnBrk="0" hangingPunct="1">
              <a:spcBef>
                <a:spcPts val="600"/>
              </a:spcBef>
              <a:spcAft>
                <a:spcPts val="600"/>
              </a:spcAft>
              <a:buClr>
                <a:srgbClr val="002060"/>
              </a:buClr>
              <a:buFont typeface="Wingdings" panose="05000000000000000000" pitchFamily="2" charset="2"/>
              <a:buChar char="l"/>
              <a:defRPr kumimoji="1" sz="199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727" indent="-285664" algn="l" defTabSz="914126"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657" indent="-228531" algn="l" defTabSz="914126"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599720" indent="-228531" algn="l" defTabSz="914126" rtl="0" eaLnBrk="1" latinLnBrk="0" hangingPunct="1">
              <a:spcBef>
                <a:spcPct val="20000"/>
              </a:spcBef>
              <a:buFont typeface="Arial" pitchFamily="34" charset="0"/>
              <a:buChar char="–"/>
              <a:defRPr kumimoji="1" sz="199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6783" indent="-228531" algn="l" defTabSz="914126" rtl="0" eaLnBrk="1" latinLnBrk="0" hangingPunct="1">
              <a:spcBef>
                <a:spcPct val="20000"/>
              </a:spcBef>
              <a:buFont typeface="Arial" pitchFamily="34" charset="0"/>
              <a:buChar char="»"/>
              <a:defRPr kumimoji="1" sz="199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a:lstStyle>
          <a:p>
            <a:pPr marL="342891" indent="-342891" defTabSz="844062">
              <a:lnSpc>
                <a:spcPct val="150000"/>
              </a:lnSpc>
              <a:spcBef>
                <a:spcPts val="0"/>
              </a:spcBef>
              <a:spcAft>
                <a:spcPts val="0"/>
              </a:spcAft>
              <a:buClr>
                <a:prstClr val="black"/>
              </a:buClr>
              <a:buFont typeface="+mj-ea"/>
              <a:buAutoNum type="circleNumDbPlain"/>
              <a:defRPr/>
            </a:pP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普及目標」を有していること。</a:t>
            </a:r>
          </a:p>
          <a:p>
            <a:pPr marL="342891" indent="-342891" defTabSz="844062">
              <a:lnSpc>
                <a:spcPct val="150000"/>
              </a:lnSpc>
              <a:spcBef>
                <a:spcPts val="0"/>
              </a:spcBef>
              <a:spcAft>
                <a:spcPts val="0"/>
              </a:spcAft>
              <a:buClr>
                <a:prstClr val="black"/>
              </a:buClr>
              <a:buFont typeface="+mj-ea"/>
              <a:buAutoNum type="circleNumDbPlain"/>
              <a:defRPr/>
            </a:pP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普及目標においては、</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年度までの各年度における</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の普及目標も併せて設定すること。</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年度までは、必ずしも</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％以上とする必要はない）</a:t>
            </a:r>
          </a:p>
          <a:p>
            <a:pPr marL="342891" indent="-342891" defTabSz="844062">
              <a:lnSpc>
                <a:spcPct val="150000"/>
              </a:lnSpc>
              <a:spcBef>
                <a:spcPts val="0"/>
              </a:spcBef>
              <a:spcAft>
                <a:spcPts val="0"/>
              </a:spcAft>
              <a:buClr>
                <a:prstClr val="black"/>
              </a:buClr>
              <a:buFont typeface="+mj-ea"/>
              <a:buAutoNum type="circleNumDbPlain"/>
              <a:defRPr/>
            </a:pP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普及目標を自社ホームページ、会社概要または一般消費者の求めに応じて表示できる書類等で公表すること。</a:t>
            </a:r>
          </a:p>
          <a:p>
            <a:pPr marL="342891" indent="-342891" defTabSz="844062">
              <a:lnSpc>
                <a:spcPct val="150000"/>
              </a:lnSpc>
              <a:spcBef>
                <a:spcPts val="0"/>
              </a:spcBef>
              <a:spcAft>
                <a:spcPts val="0"/>
              </a:spcAft>
              <a:buClr>
                <a:prstClr val="black"/>
              </a:buClr>
              <a:buFont typeface="+mj-ea"/>
              <a:buAutoNum type="circleNumDbPlain"/>
              <a:defRPr/>
            </a:pP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普及目標の達成に向けて、具体的な普及策を有していること。</a:t>
            </a:r>
          </a:p>
          <a:p>
            <a:pPr marL="342891" indent="-342891" defTabSz="844062">
              <a:lnSpc>
                <a:spcPct val="150000"/>
              </a:lnSpc>
              <a:spcBef>
                <a:spcPts val="0"/>
              </a:spcBef>
              <a:spcAft>
                <a:spcPts val="0"/>
              </a:spcAft>
              <a:buClr>
                <a:prstClr val="black"/>
              </a:buClr>
              <a:buFont typeface="+mj-ea"/>
              <a:buAutoNum type="circleNumDbPlain"/>
              <a:defRPr/>
            </a:pP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の実績を報告するとともに、報告事項の一部を自社ホームページ、会社概要または一般消費者の求めに応じて表示できる書類等で</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普及目標と併せて公表することに合意すること。</a:t>
            </a:r>
          </a:p>
          <a:p>
            <a:pPr marL="342891" indent="-342891" defTabSz="844062">
              <a:lnSpc>
                <a:spcPct val="150000"/>
              </a:lnSpc>
              <a:spcBef>
                <a:spcPts val="0"/>
              </a:spcBef>
              <a:spcAft>
                <a:spcPts val="0"/>
              </a:spcAft>
              <a:buClr>
                <a:prstClr val="black"/>
              </a:buClr>
              <a:buFont typeface="+mj-ea"/>
              <a:buAutoNum type="circleNumDbPlain"/>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経済産業省の所管補助金交付等の停止及び契約に係る指名停止措置を受けていないこと。</a:t>
            </a:r>
          </a:p>
          <a:p>
            <a:pPr marL="342891" indent="-342891" defTabSz="844062">
              <a:lnSpc>
                <a:spcPct val="150000"/>
              </a:lnSpc>
              <a:spcBef>
                <a:spcPts val="0"/>
              </a:spcBef>
              <a:spcAft>
                <a:spcPts val="0"/>
              </a:spcAft>
              <a:buClr>
                <a:prstClr val="black">
                  <a:lumMod val="65000"/>
                  <a:lumOff val="35000"/>
                </a:prstClr>
              </a:buClr>
              <a:buFont typeface="+mj-ea"/>
              <a:buAutoNum type="circleNumDbPlain"/>
              <a:defRPr/>
            </a:pP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61050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プレースホルダー 7"/>
          <p:cNvSpPr txBox="1">
            <a:spLocks/>
          </p:cNvSpPr>
          <p:nvPr/>
        </p:nvSpPr>
        <p:spPr>
          <a:xfrm>
            <a:off x="128592" y="1484785"/>
            <a:ext cx="9648827" cy="1910880"/>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vert="horz" wrap="square" lIns="216000" tIns="108000" rIns="216000" bIns="108000" rtlCol="0">
            <a:spAutoFit/>
          </a:bodyPr>
          <a:lstStyle>
            <a:lvl1pPr marL="342797" indent="-342797" algn="l" defTabSz="914126" rtl="0" eaLnBrk="1" latinLnBrk="0" hangingPunct="1">
              <a:spcBef>
                <a:spcPts val="600"/>
              </a:spcBef>
              <a:spcAft>
                <a:spcPts val="600"/>
              </a:spcAft>
              <a:buClr>
                <a:srgbClr val="002060"/>
              </a:buClr>
              <a:buFont typeface="Wingdings" panose="05000000000000000000" pitchFamily="2" charset="2"/>
              <a:buChar char="l"/>
              <a:defRPr kumimoji="1" sz="1999" kern="1200">
                <a:solidFill>
                  <a:schemeClr val="dk1"/>
                </a:solidFill>
                <a:latin typeface="+mn-lt"/>
                <a:ea typeface="+mn-ea"/>
                <a:cs typeface="+mn-cs"/>
              </a:defRPr>
            </a:lvl1pPr>
            <a:lvl2pPr marL="742727" indent="-285664" algn="l" defTabSz="914126" rtl="0" eaLnBrk="1" latinLnBrk="0" hangingPunct="1">
              <a:spcBef>
                <a:spcPts val="600"/>
              </a:spcBef>
              <a:spcAft>
                <a:spcPts val="600"/>
              </a:spcAft>
              <a:buFont typeface="Arial" pitchFamily="34" charset="0"/>
              <a:buChar char="–"/>
              <a:defRPr kumimoji="1" sz="1400" kern="1200">
                <a:solidFill>
                  <a:schemeClr val="dk1"/>
                </a:solidFill>
                <a:latin typeface="+mn-lt"/>
                <a:ea typeface="+mn-ea"/>
                <a:cs typeface="+mn-cs"/>
              </a:defRPr>
            </a:lvl2pPr>
            <a:lvl3pPr marL="1142657" indent="-228531" algn="l" defTabSz="914126" rtl="0" eaLnBrk="1" latinLnBrk="0" hangingPunct="1">
              <a:spcBef>
                <a:spcPts val="600"/>
              </a:spcBef>
              <a:spcAft>
                <a:spcPts val="600"/>
              </a:spcAft>
              <a:buFont typeface="Arial" pitchFamily="34" charset="0"/>
              <a:buChar char="•"/>
              <a:defRPr kumimoji="1" sz="1050" kern="1200">
                <a:solidFill>
                  <a:schemeClr val="dk1"/>
                </a:solidFill>
                <a:latin typeface="+mn-lt"/>
                <a:ea typeface="+mn-ea"/>
                <a:cs typeface="+mn-cs"/>
              </a:defRPr>
            </a:lvl3pPr>
            <a:lvl4pPr marL="1599720"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4pPr>
            <a:lvl5pPr marL="2056783"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dk1"/>
                </a:solidFill>
                <a:latin typeface="+mn-lt"/>
                <a:ea typeface="+mn-ea"/>
                <a:cs typeface="+mn-cs"/>
              </a:defRPr>
            </a:lvl9pPr>
          </a:lstStyle>
          <a:p>
            <a:pPr>
              <a:lnSpc>
                <a:spcPts val="1800"/>
              </a:lnSpc>
              <a:buClr>
                <a:sysClr val="windowText" lastClr="000000"/>
              </a:buClr>
              <a:buFont typeface="Wingdings" panose="05000000000000000000" pitchFamily="2" charset="2"/>
              <a:buChar char="n"/>
              <a:defRPr/>
            </a:pP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ロードマップ」の意義に基づき</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、自社が有する</a:t>
            </a:r>
            <a:r>
              <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を設計するための技術や知見を活用して、広く</a:t>
            </a:r>
            <a:r>
              <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実現に向けた取り組みを行う法人を</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プランナー」として登録</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buClr>
                <a:sysClr val="windowText" lastClr="000000"/>
              </a:buClr>
              <a:buFont typeface="Wingdings" panose="05000000000000000000" pitchFamily="2" charset="2"/>
              <a:buChar char="n"/>
              <a:defRPr/>
            </a:pP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登録された</a:t>
            </a:r>
            <a:r>
              <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プランナーは補助金執行団体等の</a:t>
            </a:r>
            <a:r>
              <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で公開。</a:t>
            </a:r>
            <a:endPar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buClr>
                <a:sysClr val="windowText" lastClr="000000"/>
              </a:buClr>
              <a:buFont typeface="Wingdings" panose="05000000000000000000" pitchFamily="2" charset="2"/>
              <a:buChar char="n"/>
              <a:defRPr/>
            </a:pPr>
            <a:r>
              <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プランナーに登録された法人は、</a:t>
            </a:r>
            <a:r>
              <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関連補助金を受けようとする建築主または所有者に、設計相談を行う。</a:t>
            </a:r>
            <a:endParaRPr lang="en-US" altLang="ja-JP" sz="19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5759662" y="3675277"/>
            <a:ext cx="184730" cy="400110"/>
          </a:xfrm>
          <a:prstGeom prst="rect">
            <a:avLst/>
          </a:prstGeom>
          <a:solidFill>
            <a:sysClr val="window" lastClr="FFFFFF"/>
          </a:solidFill>
        </p:spPr>
        <p:txBody>
          <a:bodyPr wrap="none">
            <a:spAutoFit/>
          </a:bodyPr>
          <a:lstStyle/>
          <a:p>
            <a:pPr algn="ctr">
              <a:defRPr/>
            </a:pPr>
            <a:endPar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4" name="グループ化 33"/>
          <p:cNvGrpSpPr/>
          <p:nvPr/>
        </p:nvGrpSpPr>
        <p:grpSpPr>
          <a:xfrm>
            <a:off x="272483" y="3582490"/>
            <a:ext cx="2676067" cy="2459180"/>
            <a:chOff x="342900" y="3140968"/>
            <a:chExt cx="3312368" cy="3312368"/>
          </a:xfrm>
        </p:grpSpPr>
        <p:sp>
          <p:nvSpPr>
            <p:cNvPr id="35" name="四角形: 角を丸くする 34"/>
            <p:cNvSpPr/>
            <p:nvPr/>
          </p:nvSpPr>
          <p:spPr bwMode="auto">
            <a:xfrm>
              <a:off x="486916" y="3818234"/>
              <a:ext cx="3024336" cy="576000"/>
            </a:xfrm>
            <a:prstGeom prst="roundRect">
              <a:avLst/>
            </a:prstGeom>
            <a:solidFill>
              <a:sysClr val="window" lastClr="FFFFFF"/>
            </a:solidFill>
            <a:ln w="9525">
              <a:solidFill>
                <a:sysClr val="windowText" lastClr="000000"/>
              </a:solidFill>
              <a:miter lim="800000"/>
              <a:headEnd/>
              <a:tailEnd/>
            </a:ln>
            <a:effectLst/>
            <a:extLst/>
          </p:spPr>
          <p:txBody>
            <a:bodyPr wrap="none" rtlCol="0" anchor="ctr"/>
            <a:lstStyle/>
            <a:p>
              <a:pP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①設計</a:t>
              </a:r>
            </a:p>
          </p:txBody>
        </p:sp>
        <p:sp>
          <p:nvSpPr>
            <p:cNvPr id="36" name="四角形: 角を丸くする 35"/>
            <p:cNvSpPr/>
            <p:nvPr/>
          </p:nvSpPr>
          <p:spPr bwMode="auto">
            <a:xfrm>
              <a:off x="486916" y="4631729"/>
              <a:ext cx="3024336" cy="576000"/>
            </a:xfrm>
            <a:prstGeom prst="roundRect">
              <a:avLst/>
            </a:prstGeom>
            <a:solidFill>
              <a:sysClr val="window" lastClr="FFFFFF"/>
            </a:solidFill>
            <a:ln w="9525">
              <a:solidFill>
                <a:sysClr val="windowText" lastClr="000000"/>
              </a:solidFill>
              <a:miter lim="800000"/>
              <a:headEnd/>
              <a:tailEnd/>
            </a:ln>
            <a:effectLst/>
            <a:extLst/>
          </p:spPr>
          <p:txBody>
            <a:bodyPr wrap="none" rtlCol="0" anchor="ctr"/>
            <a:lstStyle/>
            <a:p>
              <a:pP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②設計・施工</a:t>
              </a:r>
            </a:p>
          </p:txBody>
        </p:sp>
        <p:sp>
          <p:nvSpPr>
            <p:cNvPr id="37" name="四角形: 角を丸くする 36"/>
            <p:cNvSpPr/>
            <p:nvPr/>
          </p:nvSpPr>
          <p:spPr bwMode="auto">
            <a:xfrm>
              <a:off x="486916" y="5445224"/>
              <a:ext cx="3024336" cy="576000"/>
            </a:xfrm>
            <a:prstGeom prst="roundRect">
              <a:avLst/>
            </a:prstGeom>
            <a:solidFill>
              <a:sysClr val="window" lastClr="FFFFFF"/>
            </a:solidFill>
            <a:ln w="9525">
              <a:solidFill>
                <a:sysClr val="windowText" lastClr="000000"/>
              </a:solidFill>
              <a:miter lim="800000"/>
              <a:headEnd/>
              <a:tailEnd/>
            </a:ln>
            <a:effectLst/>
            <a:extLst/>
          </p:spPr>
          <p:txBody>
            <a:bodyPr wrap="none" rtlCol="0" anchor="ctr"/>
            <a:lstStyle/>
            <a:p>
              <a:pP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③コンサルティング</a:t>
              </a:r>
            </a:p>
          </p:txBody>
        </p:sp>
        <p:sp>
          <p:nvSpPr>
            <p:cNvPr id="38" name="四角形: 角を丸くする 37"/>
            <p:cNvSpPr/>
            <p:nvPr/>
          </p:nvSpPr>
          <p:spPr bwMode="auto">
            <a:xfrm>
              <a:off x="342900" y="3429000"/>
              <a:ext cx="3312368" cy="3024336"/>
            </a:xfrm>
            <a:prstGeom prst="roundRect">
              <a:avLst/>
            </a:prstGeom>
            <a:noFill/>
            <a:ln w="9525">
              <a:solidFill>
                <a:sysClr val="windowText" lastClr="000000"/>
              </a:solidFill>
              <a:miter lim="800000"/>
              <a:headEnd/>
              <a:tailEnd/>
            </a:ln>
            <a:effectLst/>
            <a:extLst/>
          </p:spPr>
          <p:txBody>
            <a:bodyPr wrap="none" rtlCol="0" anchor="ctr"/>
            <a:lstStyle/>
            <a:p>
              <a:pPr>
                <a:defRPr/>
              </a:pPr>
              <a:endPar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bwMode="auto">
            <a:xfrm>
              <a:off x="990972" y="3140968"/>
              <a:ext cx="2088232" cy="565156"/>
            </a:xfrm>
            <a:prstGeom prst="rect">
              <a:avLst/>
            </a:prstGeom>
            <a:solidFill>
              <a:sysClr val="window" lastClr="FFFFFF"/>
            </a:solidFill>
            <a:ln w="9525">
              <a:noFill/>
              <a:miter lim="800000"/>
              <a:headEnd/>
              <a:tailEnd/>
            </a:ln>
            <a:effectLst/>
            <a:extLst/>
          </p:spPr>
          <p:txBody>
            <a:bodyPr wrap="none" rtlCol="0" anchor="ctr"/>
            <a:lstStyle/>
            <a:p>
              <a:pPr algn="ctr">
                <a:defRPr/>
              </a:pP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ZEB</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プランナー</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0" name="正方形/長方形 39"/>
          <p:cNvSpPr/>
          <p:nvPr/>
        </p:nvSpPr>
        <p:spPr bwMode="auto">
          <a:xfrm>
            <a:off x="6955755" y="3544929"/>
            <a:ext cx="2553951" cy="655857"/>
          </a:xfrm>
          <a:prstGeom prst="rect">
            <a:avLst/>
          </a:prstGeom>
          <a:solidFill>
            <a:sysClr val="window" lastClr="FFFFFF"/>
          </a:solidFill>
          <a:ln w="9525">
            <a:solidFill>
              <a:sysClr val="windowText" lastClr="000000"/>
            </a:solidFill>
            <a:miter lim="800000"/>
            <a:headEnd/>
            <a:tailEnd/>
          </a:ln>
          <a:effectLst/>
          <a:extLst/>
        </p:spPr>
        <p:txBody>
          <a:bodyPr vert="horz" wrap="none" rtlCol="0" anchor="ctr"/>
          <a:lstStyle/>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ＺＥＢ補助金</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執行団体</a:t>
            </a:r>
          </a:p>
        </p:txBody>
      </p:sp>
      <p:pic>
        <p:nvPicPr>
          <p:cNvPr id="41"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4955" t="34022" r="18086" b="17429"/>
          <a:stretch/>
        </p:blipFill>
        <p:spPr bwMode="auto">
          <a:xfrm>
            <a:off x="3933125" y="4200779"/>
            <a:ext cx="2114867" cy="218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正方形/長方形 41"/>
          <p:cNvSpPr/>
          <p:nvPr/>
        </p:nvSpPr>
        <p:spPr>
          <a:xfrm>
            <a:off x="6955755" y="4366101"/>
            <a:ext cx="2956439" cy="923330"/>
          </a:xfrm>
          <a:prstGeom prst="rect">
            <a:avLst/>
          </a:prstGeom>
        </p:spPr>
        <p:txBody>
          <a:bodyPr wrap="square">
            <a:spAutoFit/>
          </a:bodyPr>
          <a:lstStyle/>
          <a:p>
            <a:pPr marL="285744" indent="-285744">
              <a:buFont typeface="Arial" panose="020B0604020202020204" pitchFamily="34" charset="0"/>
              <a:buChar cha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ZEB実現に向けた省エネルギー建築物実証事業　など</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矢印: 右 42"/>
          <p:cNvSpPr/>
          <p:nvPr/>
        </p:nvSpPr>
        <p:spPr bwMode="auto">
          <a:xfrm>
            <a:off x="3080799" y="4047448"/>
            <a:ext cx="834527" cy="465496"/>
          </a:xfrm>
          <a:prstGeom prst="rightArrow">
            <a:avLst/>
          </a:prstGeom>
          <a:solidFill>
            <a:srgbClr val="F79646">
              <a:lumMod val="60000"/>
              <a:lumOff val="40000"/>
            </a:srgbClr>
          </a:solidFill>
          <a:ln w="9525">
            <a:solidFill>
              <a:sysClr val="windowText" lastClr="000000"/>
            </a:solidFill>
            <a:miter lim="800000"/>
            <a:headEnd/>
            <a:tailEnd/>
          </a:ln>
          <a:effectLst/>
          <a:extLst/>
        </p:spPr>
        <p:txBody>
          <a:bodyPr wrap="none" rtlCol="0" anchor="ctr"/>
          <a:lstStyle/>
          <a:p>
            <a:pPr>
              <a:defRPr/>
            </a:pPr>
            <a:endPar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矢印: 右 43"/>
          <p:cNvSpPr/>
          <p:nvPr/>
        </p:nvSpPr>
        <p:spPr bwMode="auto">
          <a:xfrm rot="10800000">
            <a:off x="3080799" y="5106247"/>
            <a:ext cx="834527" cy="465496"/>
          </a:xfrm>
          <a:prstGeom prst="rightArrow">
            <a:avLst/>
          </a:prstGeom>
          <a:solidFill>
            <a:srgbClr val="F79646">
              <a:lumMod val="60000"/>
              <a:lumOff val="40000"/>
            </a:srgbClr>
          </a:solidFill>
          <a:ln w="9525">
            <a:solidFill>
              <a:sysClr val="windowText" lastClr="000000"/>
            </a:solidFill>
            <a:miter lim="800000"/>
            <a:headEnd/>
            <a:tailEnd/>
          </a:ln>
          <a:effectLst/>
          <a:extLst/>
        </p:spPr>
        <p:txBody>
          <a:bodyPr wrap="none" rtlCol="0" anchor="ctr"/>
          <a:lstStyle/>
          <a:p>
            <a:pPr>
              <a:defRPr/>
            </a:pPr>
            <a:endPar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bwMode="auto">
          <a:xfrm>
            <a:off x="4423195" y="3549887"/>
            <a:ext cx="1948884" cy="650892"/>
          </a:xfrm>
          <a:prstGeom prst="rect">
            <a:avLst/>
          </a:prstGeom>
          <a:solidFill>
            <a:sysClr val="window" lastClr="FFFFFF"/>
          </a:solidFill>
          <a:ln w="9525">
            <a:solidFill>
              <a:sysClr val="windowText" lastClr="000000"/>
            </a:solidFill>
            <a:miter lim="800000"/>
            <a:headEnd/>
            <a:tailEnd/>
          </a:ln>
          <a:effectLst/>
          <a:extLst/>
        </p:spPr>
        <p:txBody>
          <a:bodyPr vert="horz" wrap="none" rtlCol="0" anchor="ctr"/>
          <a:lstStyle/>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建築主・所有者</a:t>
            </a:r>
          </a:p>
        </p:txBody>
      </p:sp>
      <p:sp>
        <p:nvSpPr>
          <p:cNvPr id="46" name="テキスト ボックス 45"/>
          <p:cNvSpPr txBox="1"/>
          <p:nvPr/>
        </p:nvSpPr>
        <p:spPr>
          <a:xfrm>
            <a:off x="2948550" y="3706917"/>
            <a:ext cx="1274723" cy="307777"/>
          </a:xfrm>
          <a:prstGeom prst="rect">
            <a:avLst/>
          </a:prstGeom>
          <a:noFill/>
        </p:spPr>
        <p:txBody>
          <a:bodyPr wrap="square" rtlCol="0">
            <a:spAutoFit/>
          </a:bodyPr>
          <a:lstStyle/>
          <a:p>
            <a:pPr algn="ct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プランニング</a:t>
            </a:r>
          </a:p>
        </p:txBody>
      </p:sp>
      <p:sp>
        <p:nvSpPr>
          <p:cNvPr id="47" name="テキスト ボックス 46"/>
          <p:cNvSpPr txBox="1"/>
          <p:nvPr/>
        </p:nvSpPr>
        <p:spPr>
          <a:xfrm>
            <a:off x="2929950" y="5600926"/>
            <a:ext cx="1274723" cy="307777"/>
          </a:xfrm>
          <a:prstGeom prst="rect">
            <a:avLst/>
          </a:prstGeom>
          <a:noFill/>
        </p:spPr>
        <p:txBody>
          <a:bodyPr wrap="square" rtlCol="0">
            <a:spAutoFit/>
          </a:bodyPr>
          <a:lstStyle/>
          <a:p>
            <a:pPr algn="ct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相談</a:t>
            </a:r>
          </a:p>
        </p:txBody>
      </p:sp>
      <p:sp>
        <p:nvSpPr>
          <p:cNvPr id="48" name="矢印: 右 47"/>
          <p:cNvSpPr/>
          <p:nvPr/>
        </p:nvSpPr>
        <p:spPr bwMode="auto">
          <a:xfrm rot="10800000">
            <a:off x="6422333" y="4200782"/>
            <a:ext cx="483164" cy="1675571"/>
          </a:xfrm>
          <a:prstGeom prst="rightArrow">
            <a:avLst/>
          </a:prstGeom>
          <a:solidFill>
            <a:srgbClr val="F79646">
              <a:lumMod val="60000"/>
              <a:lumOff val="40000"/>
            </a:srgbClr>
          </a:solidFill>
          <a:ln w="9525">
            <a:solidFill>
              <a:sysClr val="windowText" lastClr="000000"/>
            </a:solidFill>
            <a:miter lim="800000"/>
            <a:headEnd/>
            <a:tailEnd/>
          </a:ln>
          <a:effectLst/>
          <a:extLst/>
        </p:spPr>
        <p:txBody>
          <a:bodyPr wrap="none" rtlCol="0" anchor="ctr"/>
          <a:lstStyle/>
          <a:p>
            <a:pPr>
              <a:defRPr/>
            </a:pPr>
            <a:endPar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065790" y="4884681"/>
            <a:ext cx="1274723" cy="307777"/>
          </a:xfrm>
          <a:prstGeom prst="rect">
            <a:avLst/>
          </a:prstGeom>
          <a:noFill/>
        </p:spPr>
        <p:txBody>
          <a:bodyPr wrap="square" rtlCol="0">
            <a:spAutoFit/>
          </a:bodyPr>
          <a:lstStyle/>
          <a:p>
            <a:pPr algn="ct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a:t>
            </a:r>
          </a:p>
        </p:txBody>
      </p:sp>
      <p:sp>
        <p:nvSpPr>
          <p:cNvPr id="26" name="タイトル 2"/>
          <p:cNvSpPr txBox="1">
            <a:spLocks/>
          </p:cNvSpPr>
          <p:nvPr/>
        </p:nvSpPr>
        <p:spPr>
          <a:xfrm>
            <a:off x="740223" y="48994"/>
            <a:ext cx="9152721" cy="562075"/>
          </a:xfrm>
          <a:prstGeom prst="rect">
            <a:avLst/>
          </a:prstGeom>
        </p:spPr>
        <p:txBody>
          <a:bodyPr vert="horz" lIns="91440" tIns="45720" rIns="91440" bIns="45720" rtlCol="0" anchor="ctr">
            <a:noAutofit/>
          </a:bodyPr>
          <a:lstStyle>
            <a:lvl1pPr algn="l" defTabSz="914126" rtl="0" eaLnBrk="1" latinLnBrk="0" hangingPunct="1">
              <a:spcBef>
                <a:spcPct val="0"/>
              </a:spcBef>
              <a:buNone/>
              <a:defRPr kumimoji="1" sz="2399"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ZEH</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ビルダー・</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プランナーの拡大</a:t>
            </a:r>
          </a:p>
        </p:txBody>
      </p:sp>
      <p:sp>
        <p:nvSpPr>
          <p:cNvPr id="27" name="正方形/長方形 26"/>
          <p:cNvSpPr/>
          <p:nvPr/>
        </p:nvSpPr>
        <p:spPr>
          <a:xfrm>
            <a:off x="8707334" y="63312"/>
            <a:ext cx="1129651" cy="3155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314">
              <a:defRPr/>
            </a:pP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a:t>
            </a:r>
          </a:p>
        </p:txBody>
      </p:sp>
      <p:pic>
        <p:nvPicPr>
          <p:cNvPr id="30" name="図 29"/>
          <p:cNvPicPr>
            <a:picLocks noChangeAspect="1"/>
          </p:cNvPicPr>
          <p:nvPr/>
        </p:nvPicPr>
        <p:blipFill>
          <a:blip r:embed="rId4"/>
          <a:stretch>
            <a:fillRect/>
          </a:stretch>
        </p:blipFill>
        <p:spPr>
          <a:xfrm>
            <a:off x="112148" y="123193"/>
            <a:ext cx="647323" cy="397479"/>
          </a:xfrm>
          <a:prstGeom prst="rect">
            <a:avLst/>
          </a:prstGeom>
        </p:spPr>
      </p:pic>
      <p:sp>
        <p:nvSpPr>
          <p:cNvPr id="50" name="タイトル 2"/>
          <p:cNvSpPr txBox="1">
            <a:spLocks/>
          </p:cNvSpPr>
          <p:nvPr/>
        </p:nvSpPr>
        <p:spPr>
          <a:xfrm>
            <a:off x="87261" y="994720"/>
            <a:ext cx="9152721" cy="562075"/>
          </a:xfrm>
          <a:prstGeom prst="rect">
            <a:avLst/>
          </a:prstGeom>
        </p:spPr>
        <p:txBody>
          <a:bodyPr vert="horz" lIns="91440" tIns="45720" rIns="91440" bIns="45720" rtlCol="0" anchor="ctr">
            <a:noAutofit/>
          </a:bodyPr>
          <a:lstStyle>
            <a:lvl1pPr algn="l" defTabSz="914126" rtl="0" eaLnBrk="1" latinLnBrk="0" hangingPunct="1">
              <a:spcBef>
                <a:spcPct val="0"/>
              </a:spcBef>
              <a:buNone/>
              <a:defRPr kumimoji="1" sz="2399"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プランナー制度</a:t>
            </a:r>
          </a:p>
        </p:txBody>
      </p:sp>
      <p:sp>
        <p:nvSpPr>
          <p:cNvPr id="31" name="正方形/長方形 6"/>
          <p:cNvSpPr>
            <a:spLocks noChangeArrowheads="1"/>
          </p:cNvSpPr>
          <p:nvPr/>
        </p:nvSpPr>
        <p:spPr bwMode="auto">
          <a:xfrm>
            <a:off x="4520952" y="404665"/>
            <a:ext cx="5378624"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400"/>
              </a:lnSpc>
              <a:spcBef>
                <a:spcPct val="0"/>
              </a:spcBef>
              <a:buNone/>
              <a:defRPr/>
            </a:pPr>
            <a:endParaRPr kumimoji="0" lang="en-US" altLang="zh-TW" sz="2000"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eaLnBrk="1" hangingPunct="1">
              <a:lnSpc>
                <a:spcPts val="2400"/>
              </a:lnSpc>
              <a:spcBef>
                <a:spcPct val="0"/>
              </a:spcBef>
              <a:buNone/>
              <a:defRPr/>
            </a:pPr>
            <a:r>
              <a:rPr lang="ja-JP" altLang="en-US" sz="2000" kern="0" dirty="0">
                <a:solidFill>
                  <a:prstClr val="black"/>
                </a:solidFill>
                <a:latin typeface="メイリオ" pitchFamily="50" charset="-128"/>
                <a:ea typeface="メイリオ" pitchFamily="50" charset="-128"/>
                <a:cs typeface="メイリオ" pitchFamily="50" charset="-128"/>
              </a:rPr>
              <a:t>担当課：地球局事業室見える化</a:t>
            </a:r>
            <a:r>
              <a:rPr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 </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03-5521-8355</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kern="0" dirty="0">
                <a:solidFill>
                  <a:srgbClr val="000000"/>
                </a:solidFill>
                <a:latin typeface="メイリオ" pitchFamily="50" charset="-128"/>
                <a:ea typeface="メイリオ" pitchFamily="50" charset="-128"/>
                <a:cs typeface="メイリオ" pitchFamily="50" charset="-128"/>
              </a:rPr>
              <a:t>　</a:t>
            </a:r>
            <a:endParaRPr lang="zh-TW" altLang="en-US" sz="1800" kern="0" dirty="0">
              <a:solidFill>
                <a:srgbClr val="000000"/>
              </a:solidFill>
              <a:latin typeface="メイリオ" pitchFamily="50" charset="-128"/>
              <a:ea typeface="メイリオ" pitchFamily="50" charset="-128"/>
              <a:cs typeface="メイリオ" pitchFamily="50" charset="-128"/>
            </a:endParaRPr>
          </a:p>
          <a:p>
            <a:pPr defTabSz="844062" eaLnBrk="1" hangingPunct="1">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28"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71184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593" y="836712"/>
            <a:ext cx="9902825" cy="5616624"/>
          </a:xfrm>
          <a:prstGeom prst="rect">
            <a:avLst/>
          </a:prstGeom>
        </p:spPr>
        <p:txBody>
          <a:bodyPr/>
          <a:lstStyle>
            <a:lvl1pPr marL="342797" indent="-342797" algn="l" defTabSz="914126" rtl="0" eaLnBrk="1" latinLnBrk="0" hangingPunct="1">
              <a:spcBef>
                <a:spcPts val="600"/>
              </a:spcBef>
              <a:spcAft>
                <a:spcPts val="600"/>
              </a:spcAft>
              <a:buClr>
                <a:srgbClr val="002060"/>
              </a:buClr>
              <a:buFont typeface="Wingdings" panose="05000000000000000000" pitchFamily="2" charset="2"/>
              <a:buChar char="l"/>
              <a:defRPr kumimoji="1" sz="199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727" indent="-285664" algn="l" defTabSz="914126"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657" indent="-228531" algn="l" defTabSz="914126"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599720" indent="-228531" algn="l" defTabSz="914126" rtl="0" eaLnBrk="1" latinLnBrk="0" hangingPunct="1">
              <a:spcBef>
                <a:spcPct val="20000"/>
              </a:spcBef>
              <a:buFont typeface="Arial" pitchFamily="34" charset="0"/>
              <a:buChar char="–"/>
              <a:defRPr kumimoji="1" sz="199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6783" indent="-228531" algn="l" defTabSz="914126" rtl="0" eaLnBrk="1" latinLnBrk="0" hangingPunct="1">
              <a:spcBef>
                <a:spcPct val="20000"/>
              </a:spcBef>
              <a:buFont typeface="Arial" pitchFamily="34" charset="0"/>
              <a:buChar char="»"/>
              <a:defRPr kumimoji="1" sz="199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a:lstStyle>
          <a:p>
            <a:pPr marL="342891" indent="-342891" defTabSz="844062">
              <a:lnSpc>
                <a:spcPct val="150000"/>
              </a:lnSpc>
              <a:spcBef>
                <a:spcPts val="0"/>
              </a:spcBef>
              <a:spcAft>
                <a:spcPts val="0"/>
              </a:spcAft>
              <a:buClr>
                <a:prstClr val="black"/>
              </a:buClr>
              <a:buFont typeface="+mj-ea"/>
              <a:buAutoNum type="circleNumDbPlain"/>
              <a:defRPr/>
            </a:pP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相談窓口を有し</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、建築主等からの</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に関する問合せに対応できること。</a:t>
            </a:r>
          </a:p>
          <a:p>
            <a:pPr marL="342891" indent="-342891" defTabSz="844062">
              <a:lnSpc>
                <a:spcPct val="150000"/>
              </a:lnSpc>
              <a:spcBef>
                <a:spcPts val="0"/>
              </a:spcBef>
              <a:spcAft>
                <a:spcPts val="0"/>
              </a:spcAft>
              <a:buClr>
                <a:prstClr val="black"/>
              </a:buClr>
              <a:buFont typeface="+mj-ea"/>
              <a:buAutoNum type="circleNumDbPlain"/>
              <a:defRPr/>
            </a:pP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のプランニング受注に向けた取組みの計画を有すること。</a:t>
            </a:r>
          </a:p>
          <a:p>
            <a:pPr marL="342891" indent="-342891" defTabSz="844062">
              <a:lnSpc>
                <a:spcPct val="150000"/>
              </a:lnSpc>
              <a:spcBef>
                <a:spcPts val="0"/>
              </a:spcBef>
              <a:spcAft>
                <a:spcPts val="0"/>
              </a:spcAft>
              <a:buClr>
                <a:prstClr val="black"/>
              </a:buClr>
              <a:buFont typeface="+mj-ea"/>
              <a:buAutoNum type="circleNumDbPlain"/>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省エネ建築物（</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BEI 0.9</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以下相当、実在するものに限る）の</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プランニング実績を有すること</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342891" indent="-342891" defTabSz="844062">
              <a:lnSpc>
                <a:spcPct val="150000"/>
              </a:lnSpc>
              <a:spcBef>
                <a:spcPts val="0"/>
              </a:spcBef>
              <a:spcAft>
                <a:spcPts val="0"/>
              </a:spcAft>
              <a:buClr>
                <a:prstClr val="black"/>
              </a:buClr>
              <a:buFont typeface="+mj-ea"/>
              <a:buAutoNum type="circleNumDbPlain"/>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自社の</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または省エネ建築物支援業務の実績を自社ホームページ等で公表するとともに会社概要など、一般消費者の求めに応じて表示できる書類等で明記していること。</a:t>
            </a:r>
          </a:p>
          <a:p>
            <a:pPr marL="342891" indent="-342891" defTabSz="844062">
              <a:lnSpc>
                <a:spcPct val="150000"/>
              </a:lnSpc>
              <a:spcBef>
                <a:spcPts val="0"/>
              </a:spcBef>
              <a:spcAft>
                <a:spcPts val="0"/>
              </a:spcAft>
              <a:buClr>
                <a:prstClr val="black"/>
              </a:buClr>
              <a:buFont typeface="+mj-ea"/>
              <a:buAutoNum type="circleNumDbPlain"/>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年度の</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ZEB</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プランニング実績を</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2018</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月に報告し、翌年以降は年次ごとに</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年まで毎年報告すること。</a:t>
            </a:r>
          </a:p>
          <a:p>
            <a:pPr marL="342891" indent="-342891" defTabSz="844062">
              <a:lnSpc>
                <a:spcPct val="150000"/>
              </a:lnSpc>
              <a:spcBef>
                <a:spcPts val="0"/>
              </a:spcBef>
              <a:spcAft>
                <a:spcPts val="0"/>
              </a:spcAft>
              <a:buClr>
                <a:prstClr val="black"/>
              </a:buClr>
              <a:buFont typeface="+mj-ea"/>
              <a:buAutoNum type="circleNumDbPlain"/>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日本国内において登記された法人であること。</a:t>
            </a:r>
          </a:p>
          <a:p>
            <a:pPr marL="342891" indent="-342891" defTabSz="844062">
              <a:lnSpc>
                <a:spcPct val="150000"/>
              </a:lnSpc>
              <a:spcBef>
                <a:spcPts val="0"/>
              </a:spcBef>
              <a:spcAft>
                <a:spcPts val="0"/>
              </a:spcAft>
              <a:buClr>
                <a:prstClr val="black"/>
              </a:buClr>
              <a:buFont typeface="+mj-ea"/>
              <a:buAutoNum type="circleNumDbPlain"/>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「暴力団排除に関する誓約事項」に記載されている事項に該当しないこと。</a:t>
            </a:r>
          </a:p>
          <a:p>
            <a:pPr marL="342891" indent="-342891" defTabSz="844062">
              <a:lnSpc>
                <a:spcPct val="150000"/>
              </a:lnSpc>
              <a:spcBef>
                <a:spcPts val="0"/>
              </a:spcBef>
              <a:spcAft>
                <a:spcPts val="0"/>
              </a:spcAft>
              <a:buClr>
                <a:prstClr val="black"/>
              </a:buClr>
              <a:buFont typeface="+mj-ea"/>
              <a:buAutoNum type="circleNumDbPlain"/>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経済産業省の所管補助金交付等の停止及び契約に係る指名停止措置を受けていないこと。</a:t>
            </a:r>
          </a:p>
          <a:p>
            <a:pPr marL="342891" indent="-342891" defTabSz="844062">
              <a:lnSpc>
                <a:spcPct val="150000"/>
              </a:lnSpc>
              <a:spcBef>
                <a:spcPts val="0"/>
              </a:spcBef>
              <a:spcAft>
                <a:spcPts val="0"/>
              </a:spcAft>
              <a:buClr>
                <a:prstClr val="black">
                  <a:lumMod val="65000"/>
                  <a:lumOff val="35000"/>
                </a:prstClr>
              </a:buClr>
              <a:buFont typeface="+mj-ea"/>
              <a:buAutoNum type="circleNumDbPlain"/>
              <a:defRPr/>
            </a:pP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2"/>
          <p:cNvSpPr txBox="1">
            <a:spLocks/>
          </p:cNvSpPr>
          <p:nvPr/>
        </p:nvSpPr>
        <p:spPr>
          <a:xfrm>
            <a:off x="-6187" y="130924"/>
            <a:ext cx="9918379" cy="562075"/>
          </a:xfrm>
          <a:prstGeom prst="rect">
            <a:avLst/>
          </a:prstGeom>
        </p:spPr>
        <p:txBody>
          <a:bodyPr vert="horz" lIns="91440" tIns="45720" rIns="91440" bIns="45720" rtlCol="0" anchor="ctr">
            <a:noAutofit/>
          </a:bodyPr>
          <a:lstStyle>
            <a:lvl1pPr algn="l" defTabSz="914126" rtl="0" eaLnBrk="1" latinLnBrk="0" hangingPunct="1">
              <a:spcBef>
                <a:spcPct val="0"/>
              </a:spcBef>
              <a:buNone/>
              <a:defRPr kumimoji="1" sz="2399"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defRPr/>
            </a:pPr>
            <a:r>
              <a:rPr lang="en-US" altLang="ja-JP" sz="3600" u="sng">
                <a:latin typeface="メイリオ" panose="020B0604030504040204" pitchFamily="50" charset="-128"/>
                <a:ea typeface="メイリオ" panose="020B0604030504040204" pitchFamily="50" charset="-128"/>
                <a:cs typeface="メイリオ" pitchFamily="50" charset="-128"/>
              </a:rPr>
              <a:t>ZEB</a:t>
            </a:r>
            <a:r>
              <a:rPr lang="ja-JP" altLang="en-US" sz="3600" u="sng">
                <a:latin typeface="メイリオ" panose="020B0604030504040204" pitchFamily="50" charset="-128"/>
                <a:ea typeface="メイリオ" panose="020B0604030504040204" pitchFamily="50" charset="-128"/>
                <a:cs typeface="メイリオ" pitchFamily="50" charset="-128"/>
              </a:rPr>
              <a:t>プランナーの要件</a:t>
            </a:r>
            <a:endParaRPr lang="ja-JP" altLang="en-US" sz="3600" u="sng" dirty="0">
              <a:latin typeface="メイリオ" panose="020B0604030504040204" pitchFamily="50" charset="-128"/>
              <a:ea typeface="メイリオ" panose="020B0604030504040204" pitchFamily="50" charset="-128"/>
              <a:cs typeface="メイリオ" pitchFamily="50" charset="-128"/>
            </a:endParaRPr>
          </a:p>
        </p:txBody>
      </p:sp>
      <p:sp>
        <p:nvSpPr>
          <p:cNvPr id="5"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568528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672</Words>
  <Application>Microsoft Office PowerPoint</Application>
  <PresentationFormat>A4 210 x 297 mm</PresentationFormat>
  <Paragraphs>58</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2018-04-13T06:59:34Z</dcterms:created>
  <dcterms:modified xsi:type="dcterms:W3CDTF">2018-05-15T01:48:30Z</dcterms:modified>
</cp:coreProperties>
</file>