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 id="2147484101" r:id="rId5"/>
    <p:sldMasterId id="2147484145" r:id="rId6"/>
    <p:sldMasterId id="2147484161" r:id="rId7"/>
    <p:sldMasterId id="2147484166" r:id="rId8"/>
    <p:sldMasterId id="2147484172" r:id="rId9"/>
    <p:sldMasterId id="2147484206" r:id="rId10"/>
    <p:sldMasterId id="2147484209" r:id="rId11"/>
    <p:sldMasterId id="2147484214" r:id="rId12"/>
    <p:sldMasterId id="2147484238" r:id="rId13"/>
    <p:sldMasterId id="2147484308" r:id="rId14"/>
    <p:sldMasterId id="2147484311" r:id="rId15"/>
    <p:sldMasterId id="2147484317" r:id="rId16"/>
  </p:sldMasterIdLst>
  <p:notesMasterIdLst>
    <p:notesMasterId r:id="rId21"/>
  </p:notesMasterIdLst>
  <p:sldIdLst>
    <p:sldId id="662" r:id="rId17"/>
    <p:sldId id="663" r:id="rId18"/>
    <p:sldId id="664" r:id="rId19"/>
    <p:sldId id="665" r:id="rId20"/>
  </p:sldIdLst>
  <p:sldSz cx="9902825" cy="6858000"/>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3119" userDrawn="1">
          <p15:clr>
            <a:srgbClr val="A4A3A4"/>
          </p15:clr>
        </p15:guide>
        <p15:guide id="3" orient="horz" userDrawn="1">
          <p15:clr>
            <a:srgbClr val="A4A3A4"/>
          </p15:clr>
        </p15:guide>
        <p15:guide id="4" orient="horz" pos="300">
          <p15:clr>
            <a:srgbClr val="A4A3A4"/>
          </p15:clr>
        </p15:guide>
        <p15:guide id="6" pos="6158">
          <p15:clr>
            <a:srgbClr val="A4A3A4"/>
          </p15:clr>
        </p15:guide>
        <p15:guide id="7" pos="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企画調査室" initials="t" lastIdx="1" clrIdx="0">
    <p:extLst>
      <p:ext uri="{19B8F6BF-5375-455C-9EA6-DF929625EA0E}">
        <p15:presenceInfo xmlns:p15="http://schemas.microsoft.com/office/powerpoint/2012/main" userId="企画調査室" providerId="None"/>
      </p:ext>
    </p:extLst>
  </p:cmAuthor>
  <p:cmAuthor id="2" name="石川　由美子" initials="石川　由美子" lastIdx="10" clrIdx="1">
    <p:extLst>
      <p:ext uri="{19B8F6BF-5375-455C-9EA6-DF929625EA0E}">
        <p15:presenceInfo xmlns:p15="http://schemas.microsoft.com/office/powerpoint/2012/main" userId="S-1-5-21-578014118-3277965579-1612801856-19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6D9F1"/>
    <a:srgbClr val="4F81BD"/>
    <a:srgbClr val="FF0066"/>
    <a:srgbClr val="FFFFFF"/>
    <a:srgbClr val="CC0000"/>
    <a:srgbClr val="FF643C"/>
    <a:srgbClr val="FF8C43"/>
    <a:srgbClr val="FF823C"/>
    <a:srgbClr val="FF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3110" autoAdjust="0"/>
  </p:normalViewPr>
  <p:slideViewPr>
    <p:cSldViewPr>
      <p:cViewPr varScale="1">
        <p:scale>
          <a:sx n="67" d="100"/>
          <a:sy n="67" d="100"/>
        </p:scale>
        <p:origin x="1404" y="48"/>
      </p:cViewPr>
      <p:guideLst>
        <p:guide orient="horz" pos="4247"/>
        <p:guide pos="3119"/>
        <p:guide orient="horz"/>
        <p:guide orient="horz" pos="300"/>
        <p:guide pos="6158"/>
        <p:guide pos="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36"/>
    </p:cViewPr>
  </p:sorterViewPr>
  <p:notesViewPr>
    <p:cSldViewPr>
      <p:cViewPr varScale="1">
        <p:scale>
          <a:sx n="51" d="100"/>
          <a:sy n="51" d="100"/>
        </p:scale>
        <p:origin x="-2958"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56041" y="0"/>
            <a:ext cx="2949575" cy="496888"/>
          </a:xfrm>
          <a:prstGeom prst="rect">
            <a:avLst/>
          </a:prstGeom>
        </p:spPr>
        <p:txBody>
          <a:bodyPr vert="horz" lIns="91424" tIns="45712" rIns="91424" bIns="45712" rtlCol="0"/>
          <a:lstStyle>
            <a:lvl1pPr algn="r" fontAlgn="auto">
              <a:spcBef>
                <a:spcPts val="0"/>
              </a:spcBef>
              <a:spcAft>
                <a:spcPts val="0"/>
              </a:spcAft>
              <a:defRPr sz="1200">
                <a:latin typeface="+mn-lt"/>
                <a:ea typeface="+mn-ea"/>
              </a:defRPr>
            </a:lvl1pPr>
          </a:lstStyle>
          <a:p>
            <a:pPr>
              <a:defRPr/>
            </a:pPr>
            <a:fld id="{B91A2391-8EFE-450D-93B3-8677832C64C1}"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424" tIns="45712" rIns="91424" bIns="4571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440865"/>
            <a:ext cx="2949575" cy="496887"/>
          </a:xfrm>
          <a:prstGeom prst="rect">
            <a:avLst/>
          </a:prstGeom>
        </p:spPr>
        <p:txBody>
          <a:bodyPr vert="horz" lIns="91424" tIns="45712" rIns="91424"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1" y="9440865"/>
            <a:ext cx="2949575" cy="496887"/>
          </a:xfrm>
          <a:prstGeom prst="rect">
            <a:avLst/>
          </a:prstGeom>
        </p:spPr>
        <p:txBody>
          <a:bodyPr vert="horz" lIns="91424" tIns="45712" rIns="91424" bIns="45712" rtlCol="0" anchor="b"/>
          <a:lstStyle>
            <a:lvl1pPr algn="r" fontAlgn="auto">
              <a:spcBef>
                <a:spcPts val="0"/>
              </a:spcBef>
              <a:spcAft>
                <a:spcPts val="0"/>
              </a:spcAft>
              <a:defRPr sz="1200">
                <a:latin typeface="+mn-lt"/>
                <a:ea typeface="+mn-ea"/>
              </a:defRPr>
            </a:lvl1pPr>
          </a:lstStyle>
          <a:p>
            <a:pPr>
              <a:defRPr/>
            </a:pPr>
            <a:fld id="{35FF716C-7C63-4423-90B8-168BB37A3B9D}" type="slidenum">
              <a:rPr lang="ja-JP" altLang="en-US"/>
              <a:pPr>
                <a:defRPr/>
              </a:pPr>
              <a:t>‹#›</a:t>
            </a:fld>
            <a:endParaRPr lang="ja-JP" altLang="en-US"/>
          </a:p>
        </p:txBody>
      </p:sp>
      <p:sp>
        <p:nvSpPr>
          <p:cNvPr id="8" name="ヘッダー プレースホルダー 7"/>
          <p:cNvSpPr>
            <a:spLocks noGrp="1"/>
          </p:cNvSpPr>
          <p:nvPr>
            <p:ph type="hdr" sz="quarter"/>
          </p:nvPr>
        </p:nvSpPr>
        <p:spPr>
          <a:xfrm>
            <a:off x="3" y="0"/>
            <a:ext cx="2949575" cy="496888"/>
          </a:xfrm>
          <a:prstGeom prst="rect">
            <a:avLst/>
          </a:prstGeom>
        </p:spPr>
        <p:txBody>
          <a:bodyPr vert="horz" lIns="91424" tIns="45712" rIns="91424" bIns="45712" rtlCol="0"/>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443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41325" y="804863"/>
            <a:ext cx="5805488"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3713DB-C849-48CA-B896-D964230A8206}" type="slidenum">
              <a:rPr kumimoji="1" lang="ja-JP" altLang="en-US" sz="1200" b="0" i="0" u="none" strike="noStrike" kern="1200" cap="none" spc="0" normalizeH="0" baseline="0" noProof="0" smtClean="0">
                <a:ln>
                  <a:noFill/>
                </a:ln>
                <a:solidFill>
                  <a:srgbClr val="000000"/>
                </a:solidFill>
                <a:effectLst/>
                <a:uLnTx/>
                <a:uFillTx/>
                <a:latin typeface="Cambria" panose="02040503050406030204" pitchFamily="18" charset="0"/>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a:ln>
                <a:noFill/>
              </a:ln>
              <a:solidFill>
                <a:srgbClr val="000000"/>
              </a:solidFill>
              <a:effectLst/>
              <a:uLnTx/>
              <a:uFillTx/>
              <a:latin typeface="Cambria" panose="02040503050406030204" pitchFamily="18" charset="0"/>
              <a:ea typeface="メイリオ" panose="020B0604030504040204" pitchFamily="50" charset="-128"/>
              <a:cs typeface="+mn-cs"/>
            </a:endParaRPr>
          </a:p>
        </p:txBody>
      </p:sp>
    </p:spTree>
    <p:extLst>
      <p:ext uri="{BB962C8B-B14F-4D97-AF65-F5344CB8AC3E}">
        <p14:creationId xmlns:p14="http://schemas.microsoft.com/office/powerpoint/2010/main" val="429234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2</a:t>
            </a:fld>
            <a:endParaRPr lang="ja-JP" altLang="en-US"/>
          </a:p>
        </p:txBody>
      </p:sp>
    </p:spTree>
    <p:extLst>
      <p:ext uri="{BB962C8B-B14F-4D97-AF65-F5344CB8AC3E}">
        <p14:creationId xmlns:p14="http://schemas.microsoft.com/office/powerpoint/2010/main" val="347140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3</a:t>
            </a:fld>
            <a:endParaRPr lang="ja-JP" altLang="en-US"/>
          </a:p>
        </p:txBody>
      </p:sp>
    </p:spTree>
    <p:extLst>
      <p:ext uri="{BB962C8B-B14F-4D97-AF65-F5344CB8AC3E}">
        <p14:creationId xmlns:p14="http://schemas.microsoft.com/office/powerpoint/2010/main" val="400823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4</a:t>
            </a:fld>
            <a:endParaRPr lang="ja-JP" altLang="en-US"/>
          </a:p>
        </p:txBody>
      </p:sp>
    </p:spTree>
    <p:extLst>
      <p:ext uri="{BB962C8B-B14F-4D97-AF65-F5344CB8AC3E}">
        <p14:creationId xmlns:p14="http://schemas.microsoft.com/office/powerpoint/2010/main" val="69103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4" y="2130464"/>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34192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CE29970-1AE8-4BA5-8072-83A09D011B3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51749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EB691D5-558E-4AFD-8A75-A6F460C00304}"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43428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53" y="273054"/>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78" y="27316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53" y="1435112"/>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E05455-8163-487D-B07F-ECE42F82414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408072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13" y="4800604"/>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913" y="612779"/>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913"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9328D56-32F7-45F7-A161-B1709D6710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1930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8CA8F20-2255-48BD-8B7B-B8142A4B47D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44739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75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67" y="27475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57799B8-8F96-45FE-BDC4-FAA71258360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2361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7" y="11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15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1D69ED7F-0A02-4F8B-B87D-E2BD42E5F134}"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138650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5"/>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62655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04E63F6D-F8CD-4465-AEFD-5FD3ACEE7EEE}"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2101" y="6489484"/>
            <a:ext cx="2310659"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7168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1830" y="30608"/>
            <a:ext cx="851000"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1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96"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3723831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79" y="6520295"/>
            <a:ext cx="2310659" cy="365125"/>
          </a:xfrm>
          <a:prstGeom prst="rect">
            <a:avLst/>
          </a:prstGeom>
        </p:spPr>
        <p:txBody>
          <a:bodyPr/>
          <a:lstStyle/>
          <a:p>
            <a:fld id="{A0D6A943-B62C-404D-AD51-E43659EE08FC}"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1744" y="6525380"/>
            <a:ext cx="313589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2857" y="6525380"/>
            <a:ext cx="2310659"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07" y="188644"/>
            <a:ext cx="9502456"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35" y="6309355"/>
            <a:ext cx="9393710"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99978" y="764704"/>
            <a:ext cx="9502903"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7425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453506"/>
            <a:ext cx="2310659"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2963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2"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406210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5" y="213045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7580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68100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228500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1050774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6" y="2130492"/>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551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164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vl1pPr>
          </a:lstStyle>
          <a:p>
            <a:pPr>
              <a:defRPr/>
            </a:pPr>
            <a:fld id="{E92B6C98-0C2F-49F8-B75E-87F1B57CCE1F}" type="slidenum">
              <a:rPr lang="en-US" altLang="ja-JP">
                <a:solidFill>
                  <a:prstClr val="black"/>
                </a:solidFill>
              </a:rPr>
              <a:pPr>
                <a:defRPr/>
              </a:pPr>
              <a:t>‹#›</a:t>
            </a:fld>
            <a:endParaRPr lang="en-US" altLang="ja-JP">
              <a:solidFill>
                <a:prstClr val="black"/>
              </a:solidFill>
            </a:endParaRPr>
          </a:p>
        </p:txBody>
      </p:sp>
      <p:cxnSp>
        <p:nvCxnSpPr>
          <p:cNvPr id="5" name="直線コネクタ 4"/>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9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3"/>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5149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Times New Roman" pitchFamily="18" charset="0"/>
                <a:ea typeface="+mn-ea"/>
              </a:defRPr>
            </a:lvl1pPr>
          </a:lstStyle>
          <a:p>
            <a:pPr>
              <a:defRPr/>
            </a:pPr>
            <a:fld id="{24682C31-E792-4494-ACB4-1CDA6D6B6722}" type="slidenum">
              <a:rPr lang="en-US" altLang="ja-JP">
                <a:solidFill>
                  <a:prstClr val="black"/>
                </a:solidFill>
              </a:rPr>
              <a:pPr>
                <a:defRPr/>
              </a:pPr>
              <a:t>‹#›</a:t>
            </a:fld>
            <a:endParaRPr lang="en-US" altLang="ja-JP">
              <a:solidFill>
                <a:prstClr val="black"/>
              </a:solidFill>
            </a:endParaRPr>
          </a:p>
        </p:txBody>
      </p:sp>
      <p:cxnSp>
        <p:nvCxnSpPr>
          <p:cNvPr id="4" name="直線コネクタ 3"/>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907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690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7" y="2130494"/>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9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44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baseline="0">
                <a:latin typeface="Segoe UI" panose="020B0502040204020203" pitchFamily="34" charset="0"/>
              </a:defRPr>
            </a:lvl1pPr>
          </a:lstStyle>
          <a:p>
            <a:pPr>
              <a:defRPr/>
            </a:pPr>
            <a:fld id="{E92B6C98-0C2F-49F8-B75E-87F1B57CCE1F}" type="slidenum">
              <a:rPr lang="en-US" altLang="ja-JP" smtClean="0">
                <a:solidFill>
                  <a:srgbClr val="000000"/>
                </a:solidFill>
              </a:rPr>
              <a:pPr>
                <a:defRPr/>
              </a:pPr>
              <a:t>‹#›</a:t>
            </a:fld>
            <a:endParaRPr lang="en-US" altLang="ja-JP" dirty="0">
              <a:solidFill>
                <a:srgbClr val="000000"/>
              </a:solidFill>
            </a:endParaRPr>
          </a:p>
        </p:txBody>
      </p:sp>
      <p:cxnSp>
        <p:nvCxnSpPr>
          <p:cNvPr id="5" name="直線コネクタ 4"/>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9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baseline="0">
                <a:latin typeface="Segoe UI" panose="020B0502040204020203" pitchFamily="34" charset="0"/>
                <a:ea typeface="+mn-ea"/>
              </a:defRPr>
            </a:lvl1pPr>
          </a:lstStyle>
          <a:p>
            <a:pPr>
              <a:defRPr/>
            </a:pPr>
            <a:fld id="{24682C31-E792-4494-ACB4-1CDA6D6B6722}" type="slidenum">
              <a:rPr lang="en-US" altLang="ja-JP" smtClean="0">
                <a:solidFill>
                  <a:srgbClr val="000000"/>
                </a:solidFill>
              </a:rPr>
              <a:pPr>
                <a:defRPr/>
              </a:pPr>
              <a:t>‹#›</a:t>
            </a:fld>
            <a:endParaRPr lang="en-US" altLang="ja-JP" dirty="0">
              <a:solidFill>
                <a:srgbClr val="000000"/>
              </a:solidFill>
            </a:endParaRPr>
          </a:p>
        </p:txBody>
      </p:sp>
      <p:cxnSp>
        <p:nvCxnSpPr>
          <p:cNvPr id="4" name="直線コネクタ 3"/>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76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BD9DED3-E5D4-4300-8982-A23BAF964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6295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9"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379376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0" y="213044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433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3132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74"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40014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9209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822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2" y="213049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4F7690-54A9-4A9B-B984-5D05DFA568D0}"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155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66AFDD9-3A98-4C7A-8177-CBE72D364CC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10407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73"/>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BB35CF-309E-4FF9-ADF9-72C067D8E70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67944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5"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87"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F835A37-947B-4DD9-B271-F564B4EDDD8A}"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32883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1"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1"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EAD07B9-8999-4727-9F0B-96C9A48DCCCA}"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0955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571DE76-8C1E-479D-8E05-70D1B48266AE}"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056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DE4386B-05CB-422B-A0C2-0168F7D6B723}"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3751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3"/>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9F72BAB-8FDE-4A64-8E7F-92EEEF9A11EE}"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375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29" y="2130782"/>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9"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23BB96F-B1BB-410E-AE64-A7A114AAFD9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27537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1"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1"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1"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8FF66FB-5E09-422C-80C3-7FC9683B16C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49370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636058E-0B99-4279-9BDE-B06E814F55D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280969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0"/>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0"/>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0F736BF-EA96-4DD0-8147-C21A787383FA}"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94705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1"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5F1ECF73-8F0C-411B-9650-B66B540047B8}"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5" y="6356418"/>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347736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78"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5" y="6356418"/>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897109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endParaRPr lang="ja-JP" altLang="en-US" dirty="0"/>
          </a:p>
        </p:txBody>
      </p:sp>
      <p:sp>
        <p:nvSpPr>
          <p:cNvPr id="4" name="スライド番号プレースホルダ 5"/>
          <p:cNvSpPr>
            <a:spLocks noGrp="1"/>
          </p:cNvSpPr>
          <p:nvPr>
            <p:ph type="sldNum" sz="quarter" idx="11"/>
          </p:nvPr>
        </p:nvSpPr>
        <p:spPr>
          <a:xfrm>
            <a:off x="7097025" y="6356552"/>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182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0339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2" y="213042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04477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64613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54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F56267-4D75-48E9-93C8-D8E3ECF3598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46820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3"/>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85646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130F8294-C20A-4E22-B0B7-389425EE3BE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69"/>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130095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78FE3BCD-A210-4952-A9C2-4E4E63F2D78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5" y="6356494"/>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1890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F892423-AA89-4326-AA0F-27E1F653BA7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1093440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BE6F48E6-F6EE-4198-8E1E-7EFCD792631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694556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a:xfrm>
            <a:off x="411031" y="3444875"/>
            <a:ext cx="9082350"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268" y="2781300"/>
            <a:ext cx="9083488" cy="647700"/>
          </a:xfrm>
          <a:noFill/>
          <a:effectLst/>
        </p:spPr>
        <p:txBody>
          <a:bodyPr>
            <a:normAutofit/>
          </a:bodyPr>
          <a:lstStyle>
            <a:lvl1pPr>
              <a:defRPr sz="3199"/>
            </a:lvl1pPr>
          </a:lstStyle>
          <a:p>
            <a:r>
              <a:rPr lang="ja-JP" altLang="en-US" dirty="0"/>
              <a:t>マスター タイトルの書式設定</a:t>
            </a:r>
          </a:p>
        </p:txBody>
      </p:sp>
      <p:sp>
        <p:nvSpPr>
          <p:cNvPr id="3" name="サブタイトル 2"/>
          <p:cNvSpPr>
            <a:spLocks noGrp="1"/>
          </p:cNvSpPr>
          <p:nvPr>
            <p:ph type="subTitle" idx="1"/>
          </p:nvPr>
        </p:nvSpPr>
        <p:spPr>
          <a:xfrm>
            <a:off x="410268" y="3571201"/>
            <a:ext cx="9083488" cy="307777"/>
          </a:xfrm>
        </p:spPr>
        <p:txBody>
          <a:bodyPr/>
          <a:lstStyle>
            <a:lvl1pPr marL="0" indent="0" algn="l">
              <a:buNone/>
              <a:defRPr sz="1999" b="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33805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6FF7EA6F-52CE-45EA-A084-057693BCDBDD}"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
        <p:nvSpPr>
          <p:cNvPr id="5" name="テキスト プレースホルダー 4"/>
          <p:cNvSpPr>
            <a:spLocks noGrp="1"/>
          </p:cNvSpPr>
          <p:nvPr>
            <p:ph type="body" sz="quarter" idx="10"/>
          </p:nvPr>
        </p:nvSpPr>
        <p:spPr>
          <a:xfrm>
            <a:off x="410268" y="982800"/>
            <a:ext cx="9083488"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69760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031" y="342900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031" y="2781300"/>
            <a:ext cx="908235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9BB70614-FC81-4E26-81B9-5AA07C81837F}"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2782800"/>
            <a:ext cx="9083488" cy="648000"/>
          </a:xfrm>
        </p:spPr>
        <p:txBody>
          <a:bodyPr>
            <a:normAutofit/>
          </a:bodyPr>
          <a:lstStyle>
            <a:lvl1pPr algn="ctr">
              <a:defRPr sz="2399" b="1" cap="all" baseline="0"/>
            </a:lvl1pPr>
          </a:lstStyle>
          <a:p>
            <a:r>
              <a:rPr lang="ja-JP" altLang="en-US" dirty="0"/>
              <a:t>マスター タイトルの書式設定</a:t>
            </a:r>
          </a:p>
        </p:txBody>
      </p:sp>
      <p:sp>
        <p:nvSpPr>
          <p:cNvPr id="3" name="テキスト プレースホルダー 2"/>
          <p:cNvSpPr>
            <a:spLocks noGrp="1"/>
          </p:cNvSpPr>
          <p:nvPr>
            <p:ph type="body" idx="1"/>
          </p:nvPr>
        </p:nvSpPr>
        <p:spPr>
          <a:xfrm>
            <a:off x="1497120" y="4078800"/>
            <a:ext cx="6909785" cy="215444"/>
          </a:xfrm>
        </p:spPr>
        <p:txBody>
          <a:bodyPr/>
          <a:lstStyle>
            <a:lvl1pPr marL="0" indent="0">
              <a:buNone/>
              <a:defRPr sz="140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3264107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4"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C8907395-0EE6-4969-A394-F35C4659B26E}"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Tree>
    <p:extLst>
      <p:ext uri="{BB962C8B-B14F-4D97-AF65-F5344CB8AC3E}">
        <p14:creationId xmlns:p14="http://schemas.microsoft.com/office/powerpoint/2010/main" val="3267632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381782BF-E35A-425C-A0E8-F1B6FE1A7E08}"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23906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2" y="4407261"/>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92" y="2906722"/>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C430B20-29B7-465D-8F8A-B15222094C0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88768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853" y="1122363"/>
            <a:ext cx="7427119" cy="2387600"/>
          </a:xfrm>
        </p:spPr>
        <p:txBody>
          <a:bodyPr anchor="b"/>
          <a:lstStyle>
            <a:lvl1pPr algn="ctr">
              <a:defRPr sz="4873"/>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9BD990B1-FDE8-48BE-B35D-361D8E48D53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AE35086E-B9CF-44F9-8B72-E4A3B439ECA4}" type="slidenum">
              <a:rPr lang="ja-JP" altLang="en-US" smtClean="0"/>
              <a:pPr>
                <a:defRPr/>
              </a:pPr>
              <a:t>‹#›</a:t>
            </a:fld>
            <a:endParaRPr lang="ja-JP" altLang="en-US"/>
          </a:p>
        </p:txBody>
      </p:sp>
    </p:spTree>
    <p:extLst>
      <p:ext uri="{BB962C8B-B14F-4D97-AF65-F5344CB8AC3E}">
        <p14:creationId xmlns:p14="http://schemas.microsoft.com/office/powerpoint/2010/main" val="32572959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99C6BF3B-42CC-4FCD-BBB6-B1693AE7175D}"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80D8599-7C9D-4369-B8E4-1C76691DB2B8}" type="slidenum">
              <a:rPr lang="ja-JP" altLang="en-US" smtClean="0"/>
              <a:pPr>
                <a:defRPr/>
              </a:pPr>
              <a:t>‹#›</a:t>
            </a:fld>
            <a:endParaRPr lang="ja-JP" altLang="en-US"/>
          </a:p>
        </p:txBody>
      </p:sp>
    </p:spTree>
    <p:extLst>
      <p:ext uri="{BB962C8B-B14F-4D97-AF65-F5344CB8AC3E}">
        <p14:creationId xmlns:p14="http://schemas.microsoft.com/office/powerpoint/2010/main" val="2602792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661" y="1709739"/>
            <a:ext cx="8541187" cy="2852737"/>
          </a:xfrm>
        </p:spPr>
        <p:txBody>
          <a:bodyPr anchor="b"/>
          <a:lstStyle>
            <a:lvl1pPr>
              <a:defRPr sz="4873"/>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2ADC8C01-DA01-494A-A125-70C1BDAC05F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8BECACF-80A4-43E2-ADA6-2819DB5839B1}" type="slidenum">
              <a:rPr lang="ja-JP" altLang="en-US" smtClean="0"/>
              <a:pPr>
                <a:defRPr/>
              </a:pPr>
              <a:t>‹#›</a:t>
            </a:fld>
            <a:endParaRPr lang="ja-JP" altLang="en-US"/>
          </a:p>
        </p:txBody>
      </p:sp>
    </p:spTree>
    <p:extLst>
      <p:ext uri="{BB962C8B-B14F-4D97-AF65-F5344CB8AC3E}">
        <p14:creationId xmlns:p14="http://schemas.microsoft.com/office/powerpoint/2010/main" val="3998355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0819"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3305"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F362A8BF-4F94-4722-A5C7-83D7772C9635}"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AA24C79-320E-43BA-A087-E6C2672B51D1}" type="slidenum">
              <a:rPr lang="ja-JP" altLang="en-US" smtClean="0"/>
              <a:pPr>
                <a:defRPr/>
              </a:pPr>
              <a:t>‹#›</a:t>
            </a:fld>
            <a:endParaRPr lang="ja-JP" altLang="en-US"/>
          </a:p>
        </p:txBody>
      </p:sp>
    </p:spTree>
    <p:extLst>
      <p:ext uri="{BB962C8B-B14F-4D97-AF65-F5344CB8AC3E}">
        <p14:creationId xmlns:p14="http://schemas.microsoft.com/office/powerpoint/2010/main" val="479180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365126"/>
            <a:ext cx="8541187"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109" y="2505075"/>
            <a:ext cx="4189359"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3305" y="2505075"/>
            <a:ext cx="420999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DFD20A12-1709-489B-9296-A211117A7948}"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4D3156B2-85D0-4FFB-B02B-3D90DD81E942}" type="slidenum">
              <a:rPr lang="ja-JP" altLang="en-US" smtClean="0"/>
              <a:pPr>
                <a:defRPr/>
              </a:pPr>
              <a:t>‹#›</a:t>
            </a:fld>
            <a:endParaRPr lang="ja-JP" altLang="en-US"/>
          </a:p>
        </p:txBody>
      </p:sp>
    </p:spTree>
    <p:extLst>
      <p:ext uri="{BB962C8B-B14F-4D97-AF65-F5344CB8AC3E}">
        <p14:creationId xmlns:p14="http://schemas.microsoft.com/office/powerpoint/2010/main" val="8896613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52CDB3D-5476-4155-A8F8-EDCC0A587CD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FD7AD7D1-1FBD-46C5-A15A-F2B099255760}" type="slidenum">
              <a:rPr lang="ja-JP" altLang="en-US" smtClean="0"/>
              <a:pPr>
                <a:defRPr/>
              </a:pPr>
              <a:t>‹#›</a:t>
            </a:fld>
            <a:endParaRPr lang="ja-JP" altLang="en-US"/>
          </a:p>
        </p:txBody>
      </p:sp>
    </p:spTree>
    <p:extLst>
      <p:ext uri="{BB962C8B-B14F-4D97-AF65-F5344CB8AC3E}">
        <p14:creationId xmlns:p14="http://schemas.microsoft.com/office/powerpoint/2010/main" val="1721916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B25F9757-DEC5-4A12-9C26-7E90AD73E6E7}"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A642FC9D-382B-4BF2-A525-ED5C21CB5F6A}" type="slidenum">
              <a:rPr lang="ja-JP" altLang="en-US" smtClean="0"/>
              <a:pPr>
                <a:defRPr/>
              </a:pPr>
              <a:t>‹#›</a:t>
            </a:fld>
            <a:endParaRPr lang="ja-JP" altLang="en-US"/>
          </a:p>
        </p:txBody>
      </p:sp>
    </p:spTree>
    <p:extLst>
      <p:ext uri="{BB962C8B-B14F-4D97-AF65-F5344CB8AC3E}">
        <p14:creationId xmlns:p14="http://schemas.microsoft.com/office/powerpoint/2010/main" val="26816353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20D484C-62A3-474F-A301-81037FA8F4E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3A3C29B-6F5C-460D-972A-B9A027DBC5FC}" type="slidenum">
              <a:rPr lang="ja-JP" altLang="en-US" smtClean="0"/>
              <a:pPr>
                <a:defRPr/>
              </a:pPr>
              <a:t>‹#›</a:t>
            </a:fld>
            <a:endParaRPr lang="ja-JP" altLang="en-US"/>
          </a:p>
        </p:txBody>
      </p:sp>
    </p:spTree>
    <p:extLst>
      <p:ext uri="{BB962C8B-B14F-4D97-AF65-F5344CB8AC3E}">
        <p14:creationId xmlns:p14="http://schemas.microsoft.com/office/powerpoint/2010/main" val="16845404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D5F255CA-D152-4B31-ACA2-80B035BBFC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6044CF6-E466-47C1-BEAE-31FA983EA109}" type="slidenum">
              <a:rPr lang="ja-JP" altLang="en-US" smtClean="0"/>
              <a:pPr>
                <a:defRPr/>
              </a:pPr>
              <a:t>‹#›</a:t>
            </a:fld>
            <a:endParaRPr lang="ja-JP" altLang="en-US"/>
          </a:p>
        </p:txBody>
      </p:sp>
    </p:spTree>
    <p:extLst>
      <p:ext uri="{BB962C8B-B14F-4D97-AF65-F5344CB8AC3E}">
        <p14:creationId xmlns:p14="http://schemas.microsoft.com/office/powerpoint/2010/main" val="3977861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B7D8D07F-74F0-4E2B-BBD4-1658EB0DA7C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B6F6EA-F5ED-473B-ACB9-B0ECDF7E2BFE}" type="slidenum">
              <a:rPr lang="ja-JP" altLang="en-US" smtClean="0"/>
              <a:pPr>
                <a:defRPr/>
              </a:pPr>
              <a:t>‹#›</a:t>
            </a:fld>
            <a:endParaRPr lang="ja-JP" altLang="en-US"/>
          </a:p>
        </p:txBody>
      </p:sp>
    </p:spTree>
    <p:extLst>
      <p:ext uri="{BB962C8B-B14F-4D97-AF65-F5344CB8AC3E}">
        <p14:creationId xmlns:p14="http://schemas.microsoft.com/office/powerpoint/2010/main" val="343683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67"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9"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43C38AF-69AB-49B2-B020-A20AFC3F4ED2}"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94733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6709" y="365125"/>
            <a:ext cx="2135297"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0819" y="365125"/>
            <a:ext cx="628210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F5B1408C-24BA-4B9B-BBD0-26E1A4B7D4CA}"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02A5838F-8C2B-4C5E-9E69-78EA05F98311}" type="slidenum">
              <a:rPr lang="ja-JP" altLang="en-US" smtClean="0"/>
              <a:pPr>
                <a:defRPr/>
              </a:pPr>
              <a:t>‹#›</a:t>
            </a:fld>
            <a:endParaRPr lang="ja-JP" altLang="en-US"/>
          </a:p>
        </p:txBody>
      </p:sp>
    </p:spTree>
    <p:extLst>
      <p:ext uri="{BB962C8B-B14F-4D97-AF65-F5344CB8AC3E}">
        <p14:creationId xmlns:p14="http://schemas.microsoft.com/office/powerpoint/2010/main" val="428782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50"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50"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77"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77"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2876517-48D8-4C1C-9188-CE91E76258DC}"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82358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2"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8"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6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9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6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2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7312937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3"/>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40" y="3389313"/>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7"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2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2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8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10369559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4" r:id="rId5"/>
    <p:sldLayoutId id="214748424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142" y="1600205"/>
            <a:ext cx="891254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140"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ABC89AC-3320-42E8-80FA-4130F1290F14}" type="datetime1">
              <a:rPr kumimoji="1" lang="ja-JP" altLang="en-US" smtClean="0"/>
              <a:t>2018/5/15</a:t>
            </a:fld>
            <a:endParaRPr kumimoji="1" lang="ja-JP" altLang="en-US"/>
          </a:p>
        </p:txBody>
      </p:sp>
      <p:sp>
        <p:nvSpPr>
          <p:cNvPr id="1029" name="Rectangle 5"/>
          <p:cNvSpPr>
            <a:spLocks noGrp="1" noChangeArrowheads="1"/>
          </p:cNvSpPr>
          <p:nvPr>
            <p:ph type="ftr" sz="quarter" idx="3"/>
          </p:nvPr>
        </p:nvSpPr>
        <p:spPr bwMode="auto">
          <a:xfrm>
            <a:off x="3383466" y="6245225"/>
            <a:ext cx="31358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9357003" y="6480000"/>
            <a:ext cx="539828" cy="360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999">
                <a:latin typeface="+mn-lt"/>
              </a:defRPr>
            </a:lvl1pPr>
          </a:lstStyle>
          <a:p>
            <a:fld id="{15543D51-1B5B-470A-B79F-2D6F8C915261}" type="slidenum">
              <a:rPr lang="ja-JP" altLang="en-US" smtClean="0"/>
              <a:pPr/>
              <a:t>‹#›</a:t>
            </a:fld>
            <a:endParaRPr lang="ja-JP" altLang="en-US"/>
          </a:p>
        </p:txBody>
      </p:sp>
      <p:grpSp>
        <p:nvGrpSpPr>
          <p:cNvPr id="2" name="Group 18"/>
          <p:cNvGrpSpPr>
            <a:grpSpLocks/>
          </p:cNvGrpSpPr>
          <p:nvPr/>
        </p:nvGrpSpPr>
        <p:grpSpPr bwMode="auto">
          <a:xfrm>
            <a:off x="1" y="0"/>
            <a:ext cx="9902825" cy="546100"/>
            <a:chOff x="0" y="0"/>
            <a:chExt cx="5760" cy="344"/>
          </a:xfrm>
        </p:grpSpPr>
        <p:pic>
          <p:nvPicPr>
            <p:cNvPr id="1033"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2483"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730850960"/>
      </p:ext>
    </p:extLst>
  </p:cSld>
  <p:clrMap bg1="lt1" tx1="dk1" bg2="lt2" tx2="dk2" accent1="accent1" accent2="accent2" accent3="accent3" accent4="accent4" accent5="accent5" accent6="accent6" hlink="hlink" folHlink="folHlink"/>
  <p:sldLayoutIdLst>
    <p:sldLayoutId id="2147484309" r:id="rId1"/>
    <p:sldLayoutId id="2147484310" r:id="rId2"/>
  </p:sldLayoutIdLst>
  <p:hf hdr="0" ftr="0" dt="0"/>
  <p:txStyles>
    <p:titleStyle>
      <a:lvl1pPr algn="l" rtl="0" eaLnBrk="1" fontAlgn="base" hangingPunct="1">
        <a:spcBef>
          <a:spcPct val="0"/>
        </a:spcBef>
        <a:spcAft>
          <a:spcPct val="0"/>
        </a:spcAft>
        <a:defRPr kumimoji="1" sz="2799">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7063"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4126"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1189"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8251"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9pPr>
    </p:titleStyle>
    <p:bodyStyle>
      <a:lvl1pPr marL="342797" indent="-342797" algn="l" rtl="0" eaLnBrk="1" fontAlgn="base" hangingPunct="1">
        <a:spcBef>
          <a:spcPct val="20000"/>
        </a:spcBef>
        <a:spcAft>
          <a:spcPct val="0"/>
        </a:spcAft>
        <a:buChar char="•"/>
        <a:defRPr kumimoji="1" sz="3199">
          <a:solidFill>
            <a:schemeClr val="tx1"/>
          </a:solidFill>
          <a:latin typeface="+mn-lt"/>
          <a:ea typeface="+mn-ea"/>
          <a:cs typeface="+mn-cs"/>
        </a:defRPr>
      </a:lvl1pPr>
      <a:lvl2pPr marL="742727" indent="-285664" algn="l" rtl="0" eaLnBrk="1" fontAlgn="base" hangingPunct="1">
        <a:spcBef>
          <a:spcPct val="20000"/>
        </a:spcBef>
        <a:spcAft>
          <a:spcPct val="0"/>
        </a:spcAft>
        <a:buChar char="–"/>
        <a:defRPr kumimoji="1" sz="2799">
          <a:solidFill>
            <a:schemeClr val="tx1"/>
          </a:solidFill>
          <a:latin typeface="+mn-lt"/>
          <a:ea typeface="+mn-ea"/>
        </a:defRPr>
      </a:lvl2pPr>
      <a:lvl3pPr marL="1142657" indent="-228531" algn="l" rtl="0" eaLnBrk="1" fontAlgn="base" hangingPunct="1">
        <a:spcBef>
          <a:spcPct val="20000"/>
        </a:spcBef>
        <a:spcAft>
          <a:spcPct val="0"/>
        </a:spcAft>
        <a:buChar char="•"/>
        <a:defRPr kumimoji="1" sz="2399">
          <a:solidFill>
            <a:schemeClr val="tx1"/>
          </a:solidFill>
          <a:latin typeface="+mn-lt"/>
          <a:ea typeface="+mn-ea"/>
        </a:defRPr>
      </a:lvl3pPr>
      <a:lvl4pPr marL="1599720" indent="-228531" algn="l" rtl="0" eaLnBrk="1" fontAlgn="base" hangingPunct="1">
        <a:spcBef>
          <a:spcPct val="20000"/>
        </a:spcBef>
        <a:spcAft>
          <a:spcPct val="0"/>
        </a:spcAft>
        <a:buChar char="–"/>
        <a:defRPr kumimoji="1" sz="1999">
          <a:solidFill>
            <a:schemeClr val="tx1"/>
          </a:solidFill>
          <a:latin typeface="+mn-lt"/>
          <a:ea typeface="+mn-ea"/>
        </a:defRPr>
      </a:lvl4pPr>
      <a:lvl5pPr marL="2056783" indent="-228531" algn="l" rtl="0" eaLnBrk="1" fontAlgn="base" hangingPunct="1">
        <a:spcBef>
          <a:spcPct val="20000"/>
        </a:spcBef>
        <a:spcAft>
          <a:spcPct val="0"/>
        </a:spcAft>
        <a:buChar char="»"/>
        <a:defRPr kumimoji="1" sz="1999">
          <a:solidFill>
            <a:schemeClr val="tx1"/>
          </a:solidFill>
          <a:latin typeface="+mn-lt"/>
          <a:ea typeface="+mn-ea"/>
        </a:defRPr>
      </a:lvl5pPr>
      <a:lvl6pPr marL="2513846" indent="-228531" algn="l" rtl="0" eaLnBrk="1" fontAlgn="base" hangingPunct="1">
        <a:spcBef>
          <a:spcPct val="20000"/>
        </a:spcBef>
        <a:spcAft>
          <a:spcPct val="0"/>
        </a:spcAft>
        <a:buChar char="»"/>
        <a:defRPr kumimoji="1" sz="1999">
          <a:solidFill>
            <a:schemeClr val="tx1"/>
          </a:solidFill>
          <a:latin typeface="+mn-lt"/>
          <a:ea typeface="+mn-ea"/>
        </a:defRPr>
      </a:lvl6pPr>
      <a:lvl7pPr marL="2970908" indent="-228531" algn="l" rtl="0" eaLnBrk="1" fontAlgn="base" hangingPunct="1">
        <a:spcBef>
          <a:spcPct val="20000"/>
        </a:spcBef>
        <a:spcAft>
          <a:spcPct val="0"/>
        </a:spcAft>
        <a:buChar char="»"/>
        <a:defRPr kumimoji="1" sz="1999">
          <a:solidFill>
            <a:schemeClr val="tx1"/>
          </a:solidFill>
          <a:latin typeface="+mn-lt"/>
          <a:ea typeface="+mn-ea"/>
        </a:defRPr>
      </a:lvl7pPr>
      <a:lvl8pPr marL="3427971" indent="-228531" algn="l" rtl="0" eaLnBrk="1" fontAlgn="base" hangingPunct="1">
        <a:spcBef>
          <a:spcPct val="20000"/>
        </a:spcBef>
        <a:spcAft>
          <a:spcPct val="0"/>
        </a:spcAft>
        <a:buChar char="»"/>
        <a:defRPr kumimoji="1" sz="1999">
          <a:solidFill>
            <a:schemeClr val="tx1"/>
          </a:solidFill>
          <a:latin typeface="+mn-lt"/>
          <a:ea typeface="+mn-ea"/>
        </a:defRPr>
      </a:lvl8pPr>
      <a:lvl9pPr marL="3885034" indent="-228531" algn="l" rtl="0" eaLnBrk="1" fontAlgn="base" hangingPunct="1">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Line_futta"/>
          <p:cNvSpPr>
            <a:spLocks noChangeShapeType="1"/>
          </p:cNvSpPr>
          <p:nvPr/>
        </p:nvSpPr>
        <p:spPr bwMode="gray">
          <a:xfrm>
            <a:off x="411031" y="6591300"/>
            <a:ext cx="9082350" cy="0"/>
          </a:xfrm>
          <a:prstGeom prst="line">
            <a:avLst/>
          </a:prstGeom>
          <a:noFill/>
          <a:ln w="9525">
            <a:solidFill>
              <a:srgbClr val="ACACA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867" name="タイトル プレースホルダー 1"/>
          <p:cNvSpPr>
            <a:spLocks noGrp="1"/>
          </p:cNvSpPr>
          <p:nvPr>
            <p:ph type="title"/>
          </p:nvPr>
        </p:nvSpPr>
        <p:spPr bwMode="auto">
          <a:xfrm>
            <a:off x="411031" y="333376"/>
            <a:ext cx="9082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36868" name="テキスト プレースホルダー 2"/>
          <p:cNvSpPr>
            <a:spLocks noGrp="1"/>
          </p:cNvSpPr>
          <p:nvPr>
            <p:ph type="body" idx="1"/>
          </p:nvPr>
        </p:nvSpPr>
        <p:spPr bwMode="auto">
          <a:xfrm>
            <a:off x="411031" y="982663"/>
            <a:ext cx="9082350" cy="154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979103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Lst>
  <p:hf hdr="0" ftr="0" dt="0"/>
  <p:txStyles>
    <p:titleStyle>
      <a:lvl1pPr algn="l" rtl="0" eaLnBrk="0" fontAlgn="base" hangingPunct="0">
        <a:spcBef>
          <a:spcPct val="0"/>
        </a:spcBef>
        <a:spcAft>
          <a:spcPct val="0"/>
        </a:spcAft>
        <a:defRPr kumimoji="1" sz="2399" b="1" kern="1200">
          <a:solidFill>
            <a:schemeClr val="tx1"/>
          </a:solidFill>
          <a:latin typeface="+mj-lt"/>
          <a:ea typeface="+mj-ea"/>
          <a:cs typeface="+mj-cs"/>
        </a:defRPr>
      </a:lvl1pPr>
      <a:lvl2pPr algn="l" rtl="0" eaLnBrk="0" fontAlgn="base" hangingPunct="0">
        <a:spcBef>
          <a:spcPct val="0"/>
        </a:spcBef>
        <a:spcAft>
          <a:spcPct val="0"/>
        </a:spcAft>
        <a:defRPr kumimoji="1" sz="2399" b="1">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2399" b="1">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2399" b="1">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2399" b="1">
          <a:solidFill>
            <a:schemeClr val="tx1"/>
          </a:solidFill>
          <a:latin typeface="Arial" charset="0"/>
          <a:ea typeface="ＭＳ Ｐゴシック" pitchFamily="50" charset="-128"/>
        </a:defRPr>
      </a:lvl5pPr>
      <a:lvl6pPr marL="457063" algn="l" rtl="0" fontAlgn="base">
        <a:spcBef>
          <a:spcPct val="0"/>
        </a:spcBef>
        <a:spcAft>
          <a:spcPct val="0"/>
        </a:spcAft>
        <a:defRPr kumimoji="1" sz="2399" b="1">
          <a:solidFill>
            <a:schemeClr val="tx1"/>
          </a:solidFill>
          <a:latin typeface="Arial" charset="0"/>
          <a:ea typeface="ＭＳ Ｐゴシック" pitchFamily="50" charset="-128"/>
        </a:defRPr>
      </a:lvl6pPr>
      <a:lvl7pPr marL="914126" algn="l" rtl="0" fontAlgn="base">
        <a:spcBef>
          <a:spcPct val="0"/>
        </a:spcBef>
        <a:spcAft>
          <a:spcPct val="0"/>
        </a:spcAft>
        <a:defRPr kumimoji="1" sz="2399" b="1">
          <a:solidFill>
            <a:schemeClr val="tx1"/>
          </a:solidFill>
          <a:latin typeface="Arial" charset="0"/>
          <a:ea typeface="ＭＳ Ｐゴシック" pitchFamily="50" charset="-128"/>
        </a:defRPr>
      </a:lvl7pPr>
      <a:lvl8pPr marL="1371189" algn="l" rtl="0" fontAlgn="base">
        <a:spcBef>
          <a:spcPct val="0"/>
        </a:spcBef>
        <a:spcAft>
          <a:spcPct val="0"/>
        </a:spcAft>
        <a:defRPr kumimoji="1" sz="2399" b="1">
          <a:solidFill>
            <a:schemeClr val="tx1"/>
          </a:solidFill>
          <a:latin typeface="Arial" charset="0"/>
          <a:ea typeface="ＭＳ Ｐゴシック" pitchFamily="50" charset="-128"/>
        </a:defRPr>
      </a:lvl8pPr>
      <a:lvl9pPr marL="1828251" algn="l" rtl="0" fontAlgn="base">
        <a:spcBef>
          <a:spcPct val="0"/>
        </a:spcBef>
        <a:spcAft>
          <a:spcPct val="0"/>
        </a:spcAft>
        <a:defRPr kumimoji="1" sz="2399" b="1">
          <a:solidFill>
            <a:schemeClr val="tx1"/>
          </a:solidFill>
          <a:latin typeface="Arial" charset="0"/>
          <a:ea typeface="ＭＳ Ｐゴシック" pitchFamily="50" charset="-128"/>
        </a:defRPr>
      </a:lvl9pPr>
    </p:titleStyle>
    <p:bodyStyle>
      <a:lvl1pPr marL="342797" indent="-342797" algn="l" rtl="0" eaLnBrk="0" fontAlgn="base" hangingPunct="0">
        <a:spcBef>
          <a:spcPts val="475"/>
        </a:spcBef>
        <a:spcAft>
          <a:spcPct val="0"/>
        </a:spcAft>
        <a:buFont typeface="Arial" panose="020B0604020202020204" pitchFamily="34" charset="0"/>
        <a:defRPr kumimoji="1" lang="ja-JP" altLang="en-US" sz="1999" kern="1200" dirty="0">
          <a:solidFill>
            <a:schemeClr val="tx1"/>
          </a:solidFill>
          <a:latin typeface="+mn-lt"/>
          <a:ea typeface="+mn-ea"/>
          <a:cs typeface="+mn-cs"/>
        </a:defRPr>
      </a:lvl1pPr>
      <a:lvl2pPr marL="253924" indent="-253924" algn="l" rtl="0" eaLnBrk="0" fontAlgn="base" hangingPunct="0">
        <a:spcBef>
          <a:spcPts val="475"/>
        </a:spcBef>
        <a:spcAft>
          <a:spcPct val="0"/>
        </a:spcAft>
        <a:buClr>
          <a:srgbClr val="3E5E84"/>
        </a:buClr>
        <a:buFont typeface="Wingdings" panose="05000000000000000000" pitchFamily="2" charset="2"/>
        <a:buChar char="n"/>
        <a:defRPr kumimoji="1" lang="ja-JP" altLang="en-US" sz="1999" kern="1200" dirty="0">
          <a:solidFill>
            <a:schemeClr val="tx1"/>
          </a:solidFill>
          <a:latin typeface="+mn-lt"/>
          <a:ea typeface="+mn-ea"/>
          <a:cs typeface="+mn-cs"/>
        </a:defRPr>
      </a:lvl2pPr>
      <a:lvl3pPr marL="571329" indent="-253924" algn="l" rtl="0" eaLnBrk="0" fontAlgn="base" hangingPunct="0">
        <a:spcBef>
          <a:spcPts val="425"/>
        </a:spcBef>
        <a:spcAft>
          <a:spcPct val="0"/>
        </a:spcAft>
        <a:buClr>
          <a:srgbClr val="808080"/>
        </a:buClr>
        <a:buFont typeface="Wingdings" panose="05000000000000000000" pitchFamily="2" charset="2"/>
        <a:buChar char="n"/>
        <a:defRPr kumimoji="1" lang="ja-JP" altLang="en-US" kern="1200" dirty="0">
          <a:solidFill>
            <a:schemeClr val="tx1"/>
          </a:solidFill>
          <a:latin typeface="+mn-lt"/>
          <a:ea typeface="+mn-ea"/>
          <a:cs typeface="+mn-cs"/>
        </a:defRPr>
      </a:lvl3pPr>
      <a:lvl4pPr marL="825252" indent="-190443" algn="l" rtl="0" eaLnBrk="0" fontAlgn="base" hangingPunct="0">
        <a:spcBef>
          <a:spcPts val="363"/>
        </a:spcBef>
        <a:spcAft>
          <a:spcPct val="0"/>
        </a:spcAft>
        <a:buClr>
          <a:srgbClr val="558C99"/>
        </a:buClr>
        <a:buFont typeface="Wingdings" panose="05000000000000000000" pitchFamily="2" charset="2"/>
        <a:buChar char="l"/>
        <a:defRPr kumimoji="1" lang="ja-JP" altLang="en-US" sz="1400" kern="1200" dirty="0">
          <a:solidFill>
            <a:schemeClr val="tx1"/>
          </a:solidFill>
          <a:latin typeface="+mn-lt"/>
          <a:ea typeface="+mn-ea"/>
          <a:cs typeface="+mn-cs"/>
        </a:defRPr>
      </a:lvl4pPr>
      <a:lvl5pPr marL="1079176" indent="-190443" algn="l" rtl="0" eaLnBrk="0" fontAlgn="base" hangingPunct="0">
        <a:spcBef>
          <a:spcPts val="363"/>
        </a:spcBef>
        <a:spcAft>
          <a:spcPct val="0"/>
        </a:spcAft>
        <a:buClr>
          <a:srgbClr val="C0C0C0"/>
        </a:buClr>
        <a:buFont typeface="Wingdings" panose="05000000000000000000" pitchFamily="2" charset="2"/>
        <a:buChar char="l"/>
        <a:defRPr kumimoji="1" lang="ja-JP" altLang="en-US" sz="1400" kern="1200" dirty="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3D13A80E-62D7-4021-B855-DEA57A45488E}"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6EAF7AC-4D30-46F5-A445-D0F4880BD9B4}" type="slidenum">
              <a:rPr kumimoji="1" lang="ja-JP" altLang="en-US" smtClean="0"/>
              <a:t>‹#›</a:t>
            </a:fld>
            <a:endParaRPr kumimoji="1" lang="ja-JP" altLang="en-US"/>
          </a:p>
        </p:txBody>
      </p:sp>
    </p:spTree>
    <p:extLst>
      <p:ext uri="{BB962C8B-B14F-4D97-AF65-F5344CB8AC3E}">
        <p14:creationId xmlns:p14="http://schemas.microsoft.com/office/powerpoint/2010/main" val="3667162513"/>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l" defTabSz="742676" rtl="0" eaLnBrk="1" latinLnBrk="0" hangingPunct="1">
        <a:lnSpc>
          <a:spcPct val="90000"/>
        </a:lnSpc>
        <a:spcBef>
          <a:spcPct val="0"/>
        </a:spcBef>
        <a:buNone/>
        <a:defRPr kumimoji="1"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676" rtl="0" eaLnBrk="1" latinLnBrk="0" hangingPunct="1">
        <a:defRPr kumimoji="1" sz="1462" kern="1200">
          <a:solidFill>
            <a:schemeClr val="tx1"/>
          </a:solidFill>
          <a:latin typeface="+mn-lt"/>
          <a:ea typeface="+mn-ea"/>
          <a:cs typeface="+mn-cs"/>
        </a:defRPr>
      </a:lvl1pPr>
      <a:lvl2pPr marL="371338" algn="l" defTabSz="742676" rtl="0" eaLnBrk="1" latinLnBrk="0" hangingPunct="1">
        <a:defRPr kumimoji="1" sz="1462" kern="1200">
          <a:solidFill>
            <a:schemeClr val="tx1"/>
          </a:solidFill>
          <a:latin typeface="+mn-lt"/>
          <a:ea typeface="+mn-ea"/>
          <a:cs typeface="+mn-cs"/>
        </a:defRPr>
      </a:lvl2pPr>
      <a:lvl3pPr marL="742676" algn="l" defTabSz="742676" rtl="0" eaLnBrk="1" latinLnBrk="0" hangingPunct="1">
        <a:defRPr kumimoji="1" sz="1462" kern="1200">
          <a:solidFill>
            <a:schemeClr val="tx1"/>
          </a:solidFill>
          <a:latin typeface="+mn-lt"/>
          <a:ea typeface="+mn-ea"/>
          <a:cs typeface="+mn-cs"/>
        </a:defRPr>
      </a:lvl3pPr>
      <a:lvl4pPr marL="1114014" algn="l" defTabSz="742676" rtl="0" eaLnBrk="1" latinLnBrk="0" hangingPunct="1">
        <a:defRPr kumimoji="1" sz="1462" kern="1200">
          <a:solidFill>
            <a:schemeClr val="tx1"/>
          </a:solidFill>
          <a:latin typeface="+mn-lt"/>
          <a:ea typeface="+mn-ea"/>
          <a:cs typeface="+mn-cs"/>
        </a:defRPr>
      </a:lvl4pPr>
      <a:lvl5pPr marL="1485351" algn="l" defTabSz="742676" rtl="0" eaLnBrk="1" latinLnBrk="0" hangingPunct="1">
        <a:defRPr kumimoji="1" sz="1462" kern="1200">
          <a:solidFill>
            <a:schemeClr val="tx1"/>
          </a:solidFill>
          <a:latin typeface="+mn-lt"/>
          <a:ea typeface="+mn-ea"/>
          <a:cs typeface="+mn-cs"/>
        </a:defRPr>
      </a:lvl5pPr>
      <a:lvl6pPr marL="1856689" algn="l" defTabSz="742676" rtl="0" eaLnBrk="1" latinLnBrk="0" hangingPunct="1">
        <a:defRPr kumimoji="1" sz="1462" kern="1200">
          <a:solidFill>
            <a:schemeClr val="tx1"/>
          </a:solidFill>
          <a:latin typeface="+mn-lt"/>
          <a:ea typeface="+mn-ea"/>
          <a:cs typeface="+mn-cs"/>
        </a:defRPr>
      </a:lvl6pPr>
      <a:lvl7pPr marL="2228027" algn="l" defTabSz="742676" rtl="0" eaLnBrk="1" latinLnBrk="0" hangingPunct="1">
        <a:defRPr kumimoji="1" sz="1462" kern="1200">
          <a:solidFill>
            <a:schemeClr val="tx1"/>
          </a:solidFill>
          <a:latin typeface="+mn-lt"/>
          <a:ea typeface="+mn-ea"/>
          <a:cs typeface="+mn-cs"/>
        </a:defRPr>
      </a:lvl7pPr>
      <a:lvl8pPr marL="2599365" algn="l" defTabSz="742676" rtl="0" eaLnBrk="1" latinLnBrk="0" hangingPunct="1">
        <a:defRPr kumimoji="1" sz="1462" kern="1200">
          <a:solidFill>
            <a:schemeClr val="tx1"/>
          </a:solidFill>
          <a:latin typeface="+mn-lt"/>
          <a:ea typeface="+mn-ea"/>
          <a:cs typeface="+mn-cs"/>
        </a:defRPr>
      </a:lvl8pPr>
      <a:lvl9pPr marL="2970703" algn="l" defTabSz="742676"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5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54" y="160021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6" y="6356706"/>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5E9EACEF-8D65-4F6C-9C11-D3FB54273893}" type="datetime1">
              <a:rPr lang="ja-JP" altLang="en-US" smtClean="0"/>
              <a:t>2018/5/15</a:t>
            </a:fld>
            <a:endParaRPr/>
          </a:p>
        </p:txBody>
      </p:sp>
      <p:sp>
        <p:nvSpPr>
          <p:cNvPr id="5" name="フッター プレースホルダー 4"/>
          <p:cNvSpPr>
            <a:spLocks noGrp="1"/>
          </p:cNvSpPr>
          <p:nvPr>
            <p:ph type="ftr" sz="quarter" idx="3"/>
          </p:nvPr>
        </p:nvSpPr>
        <p:spPr>
          <a:xfrm>
            <a:off x="3383482" y="6356706"/>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223861401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4" y="549338"/>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4"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3"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8"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199974"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196899578"/>
      </p:ext>
    </p:extLst>
  </p:cSld>
  <p:clrMap bg1="lt1" tx1="dk1" bg2="lt2" tx2="dk2" accent1="accent1" accent2="accent2" accent3="accent3" accent4="accent4" accent5="accent5" accent6="accent6" hlink="hlink" folHlink="folHlink"/>
  <p:sldLayoutIdLst>
    <p:sldLayoutId id="214748414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3"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7"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31"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5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5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1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32113918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6"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6" y="693068"/>
            <a:ext cx="9502903"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7"/>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userDrawn="1"/>
        </p:nvGrpSpPr>
        <p:grpSpPr>
          <a:xfrm>
            <a:off x="-2678826"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Segoe UI" panose="020B0502040204020203" pitchFamily="34" charset="0"/>
                    <a:ea typeface="HGPｺﾞｼｯｸE" pitchFamily="50" charset="-128"/>
                  </a:rPr>
                  <a:t>Sky blue</a:t>
                </a:r>
                <a:endParaRPr kumimoji="0" lang="en-GB" altLang="ja-JP" sz="1100" dirty="0">
                  <a:solidFill>
                    <a:prstClr val="black"/>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a:t>
                </a:r>
                <a:r>
                  <a:rPr kumimoji="0" lang="en-US" altLang="ja-JP" sz="1100" dirty="0">
                    <a:solidFill>
                      <a:prstClr val="black"/>
                    </a:solidFill>
                    <a:latin typeface="Segoe UI" panose="020B0502040204020203" pitchFamily="34" charset="0"/>
                    <a:ea typeface="HGPｺﾞｼｯｸE" pitchFamily="50" charset="-128"/>
                  </a:rPr>
                  <a:t>00</a:t>
                </a:r>
                <a:r>
                  <a:rPr kumimoji="0" lang="en-GB" altLang="ja-JP" sz="1100" dirty="0">
                    <a:solidFill>
                      <a:prstClr val="black"/>
                    </a:solidFill>
                    <a:latin typeface="Segoe UI" panose="020B0502040204020203" pitchFamily="34" charset="0"/>
                    <a:ea typeface="HGPｺﾞｼｯｸE" pitchFamily="50" charset="-128"/>
                  </a:rPr>
                  <a:t>0,17</a:t>
                </a:r>
                <a:r>
                  <a:rPr kumimoji="0" lang="en-US" altLang="ja-JP" sz="1100" dirty="0">
                    <a:solidFill>
                      <a:prstClr val="black"/>
                    </a:solidFill>
                    <a:latin typeface="Segoe UI" panose="020B0502040204020203" pitchFamily="34" charset="0"/>
                    <a:ea typeface="HGPｺﾞｼｯｸE" pitchFamily="50" charset="-128"/>
                  </a:rPr>
                  <a:t>6</a:t>
                </a:r>
                <a:r>
                  <a:rPr kumimoji="0" lang="en-GB" altLang="ja-JP" sz="1100" dirty="0">
                    <a:solidFill>
                      <a:prstClr val="black"/>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Segoe UI" panose="020B0502040204020203" pitchFamily="34" charset="0"/>
                  <a:ea typeface="HGPｺﾞｼｯｸE" pitchFamily="50" charset="-128"/>
                </a:rPr>
                <a:t>MOEJ</a:t>
              </a:r>
              <a:r>
                <a:rPr kumimoji="0" lang="en-GB" altLang="ja-JP" sz="1200" b="1" dirty="0">
                  <a:solidFill>
                    <a:prstClr val="black"/>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4993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hf hdr="0" ftr="0" dt="0"/>
  <p:txStyles>
    <p:titleStyle>
      <a:lvl1pPr algn="ctr" rtl="0" eaLnBrk="0" fontAlgn="base" hangingPunct="0">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7"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7" y="693068"/>
            <a:ext cx="9502903" cy="1079748"/>
          </a:xfrm>
          <a:prstGeom prst="roundRect">
            <a:avLst/>
          </a:prstGeom>
          <a:solidFill>
            <a:srgbClr val="CCECFF"/>
          </a:solidFill>
          <a:ln w="28575">
            <a:solidFill>
              <a:srgbClr val="00B0F0"/>
            </a:solidFill>
          </a:ln>
          <a:effectLs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9"/>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srgbClr val="000000"/>
                </a:solidFill>
              </a:rPr>
              <a:pPr>
                <a:defRPr/>
              </a:pPr>
              <a:t>‹#›</a:t>
            </a:fld>
            <a:endParaRPr lang="en-US" altLang="ja-JP" dirty="0">
              <a:solidFill>
                <a:srgbClr val="000000"/>
              </a:solidFill>
            </a:endParaRPr>
          </a:p>
        </p:txBody>
      </p:sp>
      <p:grpSp>
        <p:nvGrpSpPr>
          <p:cNvPr id="5" name="グループ化 4"/>
          <p:cNvGrpSpPr/>
          <p:nvPr userDrawn="1"/>
        </p:nvGrpSpPr>
        <p:grpSpPr>
          <a:xfrm>
            <a:off x="-2678825"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srgbClr val="000000"/>
                    </a:solidFill>
                    <a:latin typeface="Segoe UI" panose="020B0502040204020203" pitchFamily="34" charset="0"/>
                    <a:ea typeface="HGPｺﾞｼｯｸE" pitchFamily="50" charset="-128"/>
                  </a:rPr>
                  <a:t>Sky blue</a:t>
                </a:r>
                <a:endParaRPr kumimoji="0" lang="en-GB" altLang="ja-JP" sz="1100" dirty="0">
                  <a:solidFill>
                    <a:srgbClr val="000000"/>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a:t>
                </a:r>
                <a:r>
                  <a:rPr kumimoji="0" lang="en-US" altLang="ja-JP" sz="1100" dirty="0">
                    <a:solidFill>
                      <a:srgbClr val="000000"/>
                    </a:solidFill>
                    <a:latin typeface="Segoe UI" panose="020B0502040204020203" pitchFamily="34" charset="0"/>
                    <a:ea typeface="HGPｺﾞｼｯｸE" pitchFamily="50" charset="-128"/>
                  </a:rPr>
                  <a:t>00</a:t>
                </a:r>
                <a:r>
                  <a:rPr kumimoji="0" lang="en-GB" altLang="ja-JP" sz="1100" dirty="0">
                    <a:solidFill>
                      <a:srgbClr val="000000"/>
                    </a:solidFill>
                    <a:latin typeface="Segoe UI" panose="020B0502040204020203" pitchFamily="34" charset="0"/>
                    <a:ea typeface="HGPｺﾞｼｯｸE" pitchFamily="50" charset="-128"/>
                  </a:rPr>
                  <a:t>0,17</a:t>
                </a:r>
                <a:r>
                  <a:rPr kumimoji="0" lang="en-US" altLang="ja-JP" sz="1100" dirty="0">
                    <a:solidFill>
                      <a:srgbClr val="000000"/>
                    </a:solidFill>
                    <a:latin typeface="Segoe UI" panose="020B0502040204020203" pitchFamily="34" charset="0"/>
                    <a:ea typeface="HGPｺﾞｼｯｸE" pitchFamily="50" charset="-128"/>
                  </a:rPr>
                  <a:t>6</a:t>
                </a:r>
                <a:r>
                  <a:rPr kumimoji="0" lang="en-GB" altLang="ja-JP" sz="1100" dirty="0">
                    <a:solidFill>
                      <a:srgbClr val="000000"/>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srgbClr val="000000"/>
                  </a:solidFill>
                  <a:latin typeface="Segoe UI" panose="020B0502040204020203" pitchFamily="34" charset="0"/>
                  <a:ea typeface="HGPｺﾞｼｯｸE" pitchFamily="50" charset="-128"/>
                </a:rPr>
                <a:t>MOEJ</a:t>
              </a:r>
              <a:r>
                <a:rPr kumimoji="0" lang="en-GB" altLang="ja-JP" sz="1200" b="1" dirty="0">
                  <a:solidFill>
                    <a:srgbClr val="000000"/>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912815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8" r:id="rId5"/>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1" y="549332"/>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1"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0"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31"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199971"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4231109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8"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2"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6"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4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7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0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62618169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1"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1" y="160020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18"/>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E5BF255-A6A2-4B62-A59F-8B092ED2EE96}"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3465" y="6356418"/>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54004891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8.jpeg"/><Relationship Id="rId11" Type="http://schemas.microsoft.com/office/2007/relationships/hdphoto" Target="../media/hdphoto1.wdp"/><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12112" y="124253"/>
            <a:ext cx="647116" cy="397352"/>
          </a:xfrm>
          <a:prstGeom prst="rect">
            <a:avLst/>
          </a:prstGeom>
        </p:spPr>
      </p:pic>
      <p:sp>
        <p:nvSpPr>
          <p:cNvPr id="2" name="スライド番号プレースホルダー"/>
          <p:cNvSpPr>
            <a:spLocks noGrp="1"/>
          </p:cNvSpPr>
          <p:nvPr>
            <p:ph type="sldNum" sz="quarter" idx="12"/>
          </p:nvPr>
        </p:nvSpPr>
        <p:spPr>
          <a:xfrm>
            <a:off x="9218232" y="6522208"/>
            <a:ext cx="629798" cy="370681"/>
          </a:xfrm>
        </p:spPr>
        <p:txBody>
          <a:body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p:cNvPicPr>
            <a:picLocks noChangeAspect="1"/>
          </p:cNvPicPr>
          <p:nvPr/>
        </p:nvPicPr>
        <p:blipFill>
          <a:blip r:embed="rId3"/>
          <a:stretch>
            <a:fillRect/>
          </a:stretch>
        </p:blipFill>
        <p:spPr>
          <a:xfrm>
            <a:off x="112112" y="124253"/>
            <a:ext cx="647116" cy="397352"/>
          </a:xfrm>
          <a:prstGeom prst="rect">
            <a:avLst/>
          </a:prstGeom>
        </p:spPr>
      </p:pic>
      <p:sp>
        <p:nvSpPr>
          <p:cNvPr id="37" name="正方形/長方形 36"/>
          <p:cNvSpPr/>
          <p:nvPr/>
        </p:nvSpPr>
        <p:spPr>
          <a:xfrm>
            <a:off x="995355" y="594823"/>
            <a:ext cx="1825539" cy="3365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071849" y="534306"/>
            <a:ext cx="1709767" cy="381264"/>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779172">
              <a:defRPr/>
            </a:pP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年度予算</a:t>
            </a:r>
            <a:endPar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2">
              <a:defRPr/>
            </a:pPr>
            <a:r>
              <a:rPr lang="en-US" altLang="ja-JP"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2,550</a:t>
            </a:r>
            <a:r>
              <a:rPr lang="ja-JP" altLang="en-US" sz="939"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百万円（新規）</a:t>
            </a:r>
          </a:p>
        </p:txBody>
      </p:sp>
      <p:sp>
        <p:nvSpPr>
          <p:cNvPr id="48" name="正方形/長方形 2"/>
          <p:cNvSpPr>
            <a:spLocks noChangeArrowheads="1"/>
          </p:cNvSpPr>
          <p:nvPr/>
        </p:nvSpPr>
        <p:spPr bwMode="auto">
          <a:xfrm>
            <a:off x="61752" y="1190778"/>
            <a:ext cx="5342610" cy="79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779172" eaLnBrk="1" hangingPunct="1">
              <a:lnSpc>
                <a:spcPts val="2599"/>
              </a:lnSpc>
              <a:spcBef>
                <a:spcPct val="0"/>
              </a:spcBef>
              <a:spcAft>
                <a:spcPts val="256"/>
              </a:spcAft>
              <a:buClr>
                <a:srgbClr val="6F6F6F"/>
              </a:buClr>
              <a:buNone/>
              <a:defRPr/>
            </a:pPr>
            <a:r>
              <a:rPr lang="ja-JP" altLang="en-US" sz="2399"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再エネ導入・省エネ改修</a:t>
            </a:r>
            <a:endParaRPr lang="en-US" altLang="ja-JP" sz="2399"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2" eaLnBrk="1" hangingPunct="1">
              <a:lnSpc>
                <a:spcPts val="2599"/>
              </a:lnSpc>
              <a:spcBef>
                <a:spcPct val="0"/>
              </a:spcBef>
              <a:spcAft>
                <a:spcPts val="256"/>
              </a:spcAft>
              <a:buClr>
                <a:srgbClr val="6F6F6F"/>
              </a:buClr>
              <a:buNone/>
              <a:defRPr/>
            </a:pPr>
            <a:r>
              <a:rPr lang="ja-JP" altLang="en-US" sz="2399"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で訪日観光客も</a:t>
            </a:r>
            <a:r>
              <a:rPr lang="en-US" altLang="ja-JP" sz="2399"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UP</a:t>
            </a:r>
            <a:r>
              <a:rPr lang="ja-JP" altLang="en-US" sz="2399"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399"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3"/>
          <p:cNvSpPr/>
          <p:nvPr/>
        </p:nvSpPr>
        <p:spPr>
          <a:xfrm>
            <a:off x="115807" y="1935751"/>
            <a:ext cx="9658478" cy="1752057"/>
          </a:xfrm>
          <a:prstGeom prst="roundRect">
            <a:avLst>
              <a:gd name="adj" fmla="val 1261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15930" indent="-457052" defTabSz="779172">
              <a:defRPr/>
            </a:pPr>
            <a:r>
              <a:rPr lang="ja-JP" altLang="en-US"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１．対象：自然公園法に基づく認可を受けた、国立公園内の宿舎事業施設</a:t>
            </a:r>
            <a:endParaRPr lang="en-US" altLang="ja-JP"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5930" indent="-457052" defTabSz="779172">
              <a:defRPr/>
            </a:pPr>
            <a:r>
              <a:rPr lang="ja-JP" altLang="en-US"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（民間のホテル、旅館等の民間建築物）</a:t>
            </a:r>
            <a:endParaRPr lang="en-US" altLang="ja-JP"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5930" indent="-457052" defTabSz="779172">
              <a:defRPr/>
            </a:pPr>
            <a:r>
              <a:rPr lang="ja-JP" altLang="en-US"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２．補助対象：太陽光発電設備、省</a:t>
            </a:r>
            <a:r>
              <a:rPr lang="en-US" altLang="ja-JP"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a:t>
            </a:r>
            <a:r>
              <a:rPr lang="ja-JP" altLang="en-US"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２性能の高い空調・照明・給湯機器</a:t>
            </a:r>
            <a:endParaRPr lang="en-US" altLang="ja-JP"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5930" indent="-457052" defTabSz="779172">
              <a:defRPr/>
            </a:pPr>
            <a:r>
              <a:rPr lang="ja-JP" altLang="en-US"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等の導入に係る設備費用・工事費用</a:t>
            </a:r>
            <a:endParaRPr lang="en-US" altLang="ja-JP"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5930" indent="-457052" defTabSz="779172">
              <a:defRPr/>
            </a:pPr>
            <a:r>
              <a:rPr lang="ja-JP" altLang="en-US" sz="1999"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３．補助率：省エネ設備１／２　太陽光設備１／３</a:t>
            </a:r>
          </a:p>
        </p:txBody>
      </p:sp>
      <p:sp>
        <p:nvSpPr>
          <p:cNvPr id="51" name="タイトル 1"/>
          <p:cNvSpPr txBox="1">
            <a:spLocks/>
          </p:cNvSpPr>
          <p:nvPr/>
        </p:nvSpPr>
        <p:spPr>
          <a:xfrm>
            <a:off x="899354" y="39831"/>
            <a:ext cx="7659683" cy="3550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lstStyle>
            <a:defPPr>
              <a:defRPr lang="ja-JP"/>
            </a:defPPr>
            <a:lvl1pPr algn="ctr" defTabSz="844104" eaLnBrk="1" fontAlgn="auto" latinLnBrk="0" hangingPunct="1">
              <a:spcAft>
                <a:spcPts val="0"/>
              </a:spcAft>
              <a:buNone/>
              <a:defRPr sz="2586" b="0">
                <a:solidFill>
                  <a:prstClr val="black"/>
                </a:solidFill>
                <a:latin typeface="メイリオ" pitchFamily="50" charset="-128"/>
                <a:ea typeface="メイリオ" pitchFamily="50" charset="-128"/>
                <a:cs typeface="メイリオ" pitchFamily="50" charset="-128"/>
              </a:defRPr>
            </a:lvl1pPr>
          </a:lstStyle>
          <a:p>
            <a:pPr algn="l" defTabSz="719487">
              <a:defRPr/>
            </a:pPr>
            <a:r>
              <a:rPr lang="ja-JP" altLang="en-US" sz="1000" b="1" dirty="0">
                <a:ln w="0">
                  <a:noFill/>
                </a:ln>
                <a:solidFill>
                  <a:schemeClr val="tx1"/>
                </a:solidFill>
              </a:rPr>
              <a:t>業務用施設等におけるネット・ゼロ・エネルギー・ビル（</a:t>
            </a:r>
            <a:r>
              <a:rPr lang="en-US" altLang="ja-JP" sz="1000" b="1" dirty="0">
                <a:ln w="0">
                  <a:noFill/>
                </a:ln>
                <a:solidFill>
                  <a:schemeClr val="tx1"/>
                </a:solidFill>
              </a:rPr>
              <a:t>ZEB</a:t>
            </a:r>
            <a:r>
              <a:rPr lang="ja-JP" altLang="en-US" sz="1000" b="1" dirty="0">
                <a:ln w="0">
                  <a:noFill/>
                </a:ln>
                <a:solidFill>
                  <a:schemeClr val="tx1"/>
                </a:solidFill>
              </a:rPr>
              <a:t>）化・省</a:t>
            </a:r>
            <a:r>
              <a:rPr lang="en-US" altLang="ja-JP" sz="1000" b="1" dirty="0">
                <a:ln w="0">
                  <a:noFill/>
                </a:ln>
                <a:solidFill>
                  <a:schemeClr val="tx1"/>
                </a:solidFill>
              </a:rPr>
              <a:t>CO2</a:t>
            </a:r>
            <a:r>
              <a:rPr lang="ja-JP" altLang="en-US" sz="1000" b="1" dirty="0">
                <a:ln w="0">
                  <a:noFill/>
                </a:ln>
                <a:solidFill>
                  <a:schemeClr val="tx1"/>
                </a:solidFill>
              </a:rPr>
              <a:t>促進事業のうち</a:t>
            </a:r>
          </a:p>
          <a:p>
            <a:pPr algn="l" defTabSz="719487">
              <a:defRPr/>
            </a:pPr>
            <a:r>
              <a:rPr lang="ja-JP" altLang="en-US" sz="2399" b="1" dirty="0">
                <a:ln w="0">
                  <a:noFill/>
                </a:ln>
                <a:solidFill>
                  <a:schemeClr val="tx1"/>
                </a:solidFill>
              </a:rPr>
              <a:t>国立公園宿舎施設の省</a:t>
            </a:r>
            <a:r>
              <a:rPr lang="en-US" altLang="ja-JP" sz="2399" b="1" dirty="0">
                <a:ln w="0">
                  <a:noFill/>
                </a:ln>
                <a:solidFill>
                  <a:schemeClr val="tx1"/>
                </a:solidFill>
              </a:rPr>
              <a:t>CO2</a:t>
            </a:r>
            <a:r>
              <a:rPr lang="ja-JP" altLang="en-US" sz="2399" b="1" dirty="0">
                <a:ln w="0">
                  <a:noFill/>
                </a:ln>
                <a:solidFill>
                  <a:schemeClr val="tx1"/>
                </a:solidFill>
              </a:rPr>
              <a:t>改修支援事業</a:t>
            </a:r>
          </a:p>
        </p:txBody>
      </p:sp>
      <p:sp>
        <p:nvSpPr>
          <p:cNvPr id="53" name="テキスト ボックス 52"/>
          <p:cNvSpPr txBox="1"/>
          <p:nvPr/>
        </p:nvSpPr>
        <p:spPr>
          <a:xfrm>
            <a:off x="4872025" y="4944342"/>
            <a:ext cx="398525" cy="646124"/>
          </a:xfrm>
          <a:prstGeom prst="rect">
            <a:avLst/>
          </a:prstGeom>
          <a:noFill/>
        </p:spPr>
        <p:txBody>
          <a:bodyPr wrap="square" rtlCol="0">
            <a:spAutoFit/>
          </a:bodyPr>
          <a:lstStyle/>
          <a:p>
            <a:r>
              <a:rPr lang="en-US" altLang="ja-JP" sz="3599"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54" name="グループ化 53"/>
          <p:cNvGrpSpPr/>
          <p:nvPr/>
        </p:nvGrpSpPr>
        <p:grpSpPr>
          <a:xfrm>
            <a:off x="2880173" y="5482989"/>
            <a:ext cx="6750265" cy="1318969"/>
            <a:chOff x="2676476" y="6007111"/>
            <a:chExt cx="7271967" cy="1429341"/>
          </a:xfrm>
        </p:grpSpPr>
        <p:sp>
          <p:nvSpPr>
            <p:cNvPr id="55" name="テキスト ボックス 54"/>
            <p:cNvSpPr txBox="1"/>
            <p:nvPr/>
          </p:nvSpPr>
          <p:spPr>
            <a:xfrm>
              <a:off x="7603834" y="6007111"/>
              <a:ext cx="2344609" cy="953594"/>
            </a:xfrm>
            <a:prstGeom prst="rect">
              <a:avLst/>
            </a:prstGeom>
            <a:noFill/>
          </p:spPr>
          <p:txBody>
            <a:bodyPr wrap="square" rtlCol="0">
              <a:spAutoFit/>
            </a:bodyPr>
            <a:lstStyle/>
            <a:p>
              <a:pPr>
                <a:lnSpc>
                  <a:spcPct val="80000"/>
                </a:lnSpc>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年までに、　国立公園を訪れる　訪日外国人旅行者を</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80000"/>
                </a:lnSpc>
              </a:pPr>
              <a:r>
                <a:rPr lang="en-US" altLang="ja-JP"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万人</a:t>
              </a:r>
              <a:r>
                <a:rPr lang="en-US" altLang="ja-JP"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へ</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6" name="図 55"/>
            <p:cNvPicPr>
              <a:picLocks noChangeAspect="1"/>
            </p:cNvPicPr>
            <p:nvPr/>
          </p:nvPicPr>
          <p:blipFill rotWithShape="1">
            <a:blip r:embed="rId4" cstate="print">
              <a:extLst>
                <a:ext uri="{28A0092B-C50C-407E-A947-70E740481C1C}">
                  <a14:useLocalDpi xmlns:a14="http://schemas.microsoft.com/office/drawing/2010/main" val="0"/>
                </a:ext>
              </a:extLst>
            </a:blip>
            <a:srcRect t="1539" r="72423" b="-1"/>
            <a:stretch/>
          </p:blipFill>
          <p:spPr>
            <a:xfrm>
              <a:off x="8993504" y="6938418"/>
              <a:ext cx="633061" cy="498034"/>
            </a:xfrm>
            <a:prstGeom prst="rect">
              <a:avLst/>
            </a:prstGeom>
          </p:spPr>
        </p:pic>
        <p:grpSp>
          <p:nvGrpSpPr>
            <p:cNvPr id="57" name="グループ化 56"/>
            <p:cNvGrpSpPr/>
            <p:nvPr/>
          </p:nvGrpSpPr>
          <p:grpSpPr>
            <a:xfrm>
              <a:off x="2676476" y="6058090"/>
              <a:ext cx="4436764" cy="1129344"/>
              <a:chOff x="2676476" y="6021288"/>
              <a:chExt cx="4436764" cy="1129344"/>
            </a:xfrm>
          </p:grpSpPr>
          <p:pic>
            <p:nvPicPr>
              <p:cNvPr id="59" name="図 58"/>
              <p:cNvPicPr>
                <a:picLocks noChangeAspect="1"/>
              </p:cNvPicPr>
              <p:nvPr/>
            </p:nvPicPr>
            <p:blipFill rotWithShape="1">
              <a:blip r:embed="rId5" cstate="print">
                <a:extLst>
                  <a:ext uri="{28A0092B-C50C-407E-A947-70E740481C1C}">
                    <a14:useLocalDpi xmlns:a14="http://schemas.microsoft.com/office/drawing/2010/main" val="0"/>
                  </a:ext>
                </a:extLst>
              </a:blip>
              <a:srcRect l="66354" t="40550" r="5398" b="40551"/>
              <a:stretch/>
            </p:blipFill>
            <p:spPr>
              <a:xfrm>
                <a:off x="2764092" y="6126761"/>
                <a:ext cx="532000" cy="504000"/>
              </a:xfrm>
              <a:prstGeom prst="rect">
                <a:avLst/>
              </a:prstGeom>
            </p:spPr>
          </p:pic>
          <p:pic>
            <p:nvPicPr>
              <p:cNvPr id="60" name="図 59"/>
              <p:cNvPicPr>
                <a:picLocks noChangeAspect="1"/>
              </p:cNvPicPr>
              <p:nvPr/>
            </p:nvPicPr>
            <p:blipFill rotWithShape="1">
              <a:blip r:embed="rId6" cstate="print">
                <a:extLst>
                  <a:ext uri="{28A0092B-C50C-407E-A947-70E740481C1C}">
                    <a14:useLocalDpi xmlns:a14="http://schemas.microsoft.com/office/drawing/2010/main" val="0"/>
                  </a:ext>
                </a:extLst>
              </a:blip>
              <a:srcRect l="66354" t="21651" r="6885" b="59449"/>
              <a:stretch/>
            </p:blipFill>
            <p:spPr>
              <a:xfrm>
                <a:off x="3318123" y="6126761"/>
                <a:ext cx="504000" cy="504000"/>
              </a:xfrm>
              <a:prstGeom prst="rect">
                <a:avLst/>
              </a:prstGeom>
            </p:spPr>
          </p:pic>
          <p:sp>
            <p:nvSpPr>
              <p:cNvPr id="61" name="角丸四角形 66"/>
              <p:cNvSpPr/>
              <p:nvPr/>
            </p:nvSpPr>
            <p:spPr>
              <a:xfrm>
                <a:off x="2676476" y="6021288"/>
                <a:ext cx="4436764" cy="1129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9">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3899671" y="6084701"/>
                <a:ext cx="3203820" cy="1033616"/>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r>
                  <a:rPr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併せてトイレの洋式化、和洋室等の整備、英語による案内表記、</a:t>
                </a:r>
                <a:r>
                  <a:rPr lang="en-US" altLang="ja-JP" sz="1400" b="0" dirty="0" err="1">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整備等、</a:t>
                </a:r>
                <a:r>
                  <a:rPr lang="ja-JP" altLang="en-US" sz="1400"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インバウンド対応の改修</a:t>
                </a:r>
                <a:r>
                  <a:rPr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も実施。</a:t>
                </a:r>
                <a:r>
                  <a:rPr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補助対象外</a:t>
                </a:r>
                <a:r>
                  <a:rPr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8" name="右矢印 62"/>
            <p:cNvSpPr/>
            <p:nvPr/>
          </p:nvSpPr>
          <p:spPr>
            <a:xfrm>
              <a:off x="7222567" y="6255198"/>
              <a:ext cx="387699" cy="27014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9">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3" name="グループ化 62"/>
          <p:cNvGrpSpPr/>
          <p:nvPr/>
        </p:nvGrpSpPr>
        <p:grpSpPr>
          <a:xfrm>
            <a:off x="2880173" y="3833633"/>
            <a:ext cx="6678280" cy="1610955"/>
            <a:chOff x="2668980" y="4193028"/>
            <a:chExt cx="7237124" cy="1745759"/>
          </a:xfrm>
        </p:grpSpPr>
        <p:sp>
          <p:nvSpPr>
            <p:cNvPr id="64" name="テキスト ボックス 63"/>
            <p:cNvSpPr txBox="1"/>
            <p:nvPr/>
          </p:nvSpPr>
          <p:spPr>
            <a:xfrm>
              <a:off x="2670211" y="4366959"/>
              <a:ext cx="667628" cy="275214"/>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gn="ctr"/>
              <a:r>
                <a:rPr lang="en-US" altLang="ja-JP" sz="1051"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1" b="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1051" b="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1" b="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 name="グループ化 64"/>
            <p:cNvGrpSpPr/>
            <p:nvPr/>
          </p:nvGrpSpPr>
          <p:grpSpPr>
            <a:xfrm>
              <a:off x="2668980" y="4193028"/>
              <a:ext cx="7237124" cy="1745759"/>
              <a:chOff x="2668980" y="4193028"/>
              <a:chExt cx="7237124" cy="1745759"/>
            </a:xfrm>
          </p:grpSpPr>
          <p:sp>
            <p:nvSpPr>
              <p:cNvPr id="66" name="角丸四角形 71"/>
              <p:cNvSpPr/>
              <p:nvPr/>
            </p:nvSpPr>
            <p:spPr>
              <a:xfrm>
                <a:off x="2668980" y="4332583"/>
                <a:ext cx="4460688" cy="1224547"/>
              </a:xfrm>
              <a:prstGeom prst="roundRect">
                <a:avLst>
                  <a:gd name="adj" fmla="val 895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9">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7" name="図 66"/>
              <p:cNvPicPr>
                <a:picLocks noChangeAspect="1"/>
              </p:cNvPicPr>
              <p:nvPr/>
            </p:nvPicPr>
            <p:blipFill rotWithShape="1">
              <a:blip r:embed="rId7" cstate="print">
                <a:extLst>
                  <a:ext uri="{28A0092B-C50C-407E-A947-70E740481C1C}">
                    <a14:useLocalDpi xmlns:a14="http://schemas.microsoft.com/office/drawing/2010/main" val="0"/>
                  </a:ext>
                </a:extLst>
              </a:blip>
              <a:srcRect l="25194" t="57525" r="55316" b="11114"/>
              <a:stretch/>
            </p:blipFill>
            <p:spPr>
              <a:xfrm>
                <a:off x="4144251" y="4534633"/>
                <a:ext cx="590860" cy="671431"/>
              </a:xfrm>
              <a:prstGeom prst="ellipse">
                <a:avLst/>
              </a:prstGeom>
              <a:ln w="3175"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 name="図 67"/>
              <p:cNvPicPr>
                <a:picLocks noChangeAspect="1"/>
              </p:cNvPicPr>
              <p:nvPr/>
            </p:nvPicPr>
            <p:blipFill rotWithShape="1">
              <a:blip r:embed="rId8">
                <a:extLst>
                  <a:ext uri="{28A0092B-C50C-407E-A947-70E740481C1C}">
                    <a14:useLocalDpi xmlns:a14="http://schemas.microsoft.com/office/drawing/2010/main" val="0"/>
                  </a:ext>
                </a:extLst>
              </a:blip>
              <a:srcRect l="25692" t="31123" r="56326" b="42297"/>
              <a:stretch/>
            </p:blipFill>
            <p:spPr>
              <a:xfrm>
                <a:off x="2751358" y="4534632"/>
                <a:ext cx="645576" cy="673977"/>
              </a:xfrm>
              <a:prstGeom prst="ellipse">
                <a:avLst/>
              </a:prstGeom>
              <a:ln w="3175"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 name="図 68"/>
              <p:cNvPicPr>
                <a:picLocks noChangeAspect="1"/>
              </p:cNvPicPr>
              <p:nvPr/>
            </p:nvPicPr>
            <p:blipFill rotWithShape="1">
              <a:blip r:embed="rId9">
                <a:extLst>
                  <a:ext uri="{28A0092B-C50C-407E-A947-70E740481C1C}">
                    <a14:useLocalDpi xmlns:a14="http://schemas.microsoft.com/office/drawing/2010/main" val="0"/>
                  </a:ext>
                </a:extLst>
              </a:blip>
              <a:srcRect l="44347" t="20728" r="45202" b="58735"/>
              <a:stretch/>
            </p:blipFill>
            <p:spPr>
              <a:xfrm>
                <a:off x="3486972" y="4553653"/>
                <a:ext cx="573273" cy="655169"/>
              </a:xfrm>
              <a:prstGeom prst="ellipse">
                <a:avLst/>
              </a:prstGeom>
              <a:ln w="3175"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0" name="テキスト ボックス 69"/>
              <p:cNvSpPr txBox="1"/>
              <p:nvPr/>
            </p:nvSpPr>
            <p:spPr>
              <a:xfrm>
                <a:off x="4735112" y="4354663"/>
                <a:ext cx="2596708" cy="1206996"/>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nSpc>
                    <a:spcPct val="120000"/>
                  </a:lnSpc>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設備等の導入に係る改修費用を</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２以内）を補助</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（太陽光発電設備のみ１</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p>
            </p:txBody>
          </p:sp>
          <p:sp>
            <p:nvSpPr>
              <p:cNvPr id="71" name="テキスト ボックス 70"/>
              <p:cNvSpPr txBox="1"/>
              <p:nvPr/>
            </p:nvSpPr>
            <p:spPr>
              <a:xfrm>
                <a:off x="3449385" y="5254642"/>
                <a:ext cx="667628" cy="275214"/>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gn="ctr"/>
                <a:r>
                  <a:rPr lang="ja-JP" altLang="en-US" sz="1051" b="0" dirty="0">
                    <a:latin typeface="メイリオ" panose="020B0604030504040204" pitchFamily="50" charset="-128"/>
                    <a:ea typeface="メイリオ" panose="020B0604030504040204" pitchFamily="50" charset="-128"/>
                    <a:cs typeface="メイリオ" panose="020B0604030504040204" pitchFamily="50" charset="-128"/>
                  </a:rPr>
                  <a:t>照明</a:t>
                </a:r>
              </a:p>
            </p:txBody>
          </p:sp>
          <p:sp>
            <p:nvSpPr>
              <p:cNvPr id="72" name="テキスト ボックス 71"/>
              <p:cNvSpPr txBox="1"/>
              <p:nvPr/>
            </p:nvSpPr>
            <p:spPr>
              <a:xfrm>
                <a:off x="2729307" y="5254642"/>
                <a:ext cx="667628" cy="275214"/>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gn="ctr"/>
                <a:r>
                  <a:rPr lang="ja-JP" altLang="en-US" sz="1051" b="0" dirty="0">
                    <a:latin typeface="メイリオ" panose="020B0604030504040204" pitchFamily="50" charset="-128"/>
                    <a:ea typeface="メイリオ" panose="020B0604030504040204" pitchFamily="50" charset="-128"/>
                    <a:cs typeface="メイリオ" panose="020B0604030504040204" pitchFamily="50" charset="-128"/>
                  </a:rPr>
                  <a:t>空調</a:t>
                </a:r>
              </a:p>
            </p:txBody>
          </p:sp>
          <p:sp>
            <p:nvSpPr>
              <p:cNvPr id="73" name="テキスト ボックス 72"/>
              <p:cNvSpPr txBox="1"/>
              <p:nvPr/>
            </p:nvSpPr>
            <p:spPr>
              <a:xfrm>
                <a:off x="4139493" y="5254642"/>
                <a:ext cx="667628" cy="275214"/>
              </a:xfrm>
              <a:prstGeom prst="rect">
                <a:avLst/>
              </a:prstGeom>
              <a:noFill/>
            </p:spPr>
            <p:txBody>
              <a:bodyPr wrap="square" rtlCol="0">
                <a:spAutoFit/>
              </a:bodyPr>
              <a:lstStyle>
                <a:defPPr>
                  <a:defRPr lang="ja-JP"/>
                </a:defPPr>
                <a:lvl1pPr>
                  <a:defRPr sz="1600" b="1">
                    <a:solidFill>
                      <a:schemeClr val="tx2">
                        <a:lumMod val="50000"/>
                      </a:schemeClr>
                    </a:solidFill>
                  </a:defRPr>
                </a:lvl1pPr>
              </a:lstStyle>
              <a:p>
                <a:pPr algn="ctr"/>
                <a:r>
                  <a:rPr lang="ja-JP" altLang="en-US" sz="1051" b="0" dirty="0">
                    <a:latin typeface="メイリオ" panose="020B0604030504040204" pitchFamily="50" charset="-128"/>
                    <a:ea typeface="メイリオ" panose="020B0604030504040204" pitchFamily="50" charset="-128"/>
                    <a:cs typeface="メイリオ" panose="020B0604030504040204" pitchFamily="50" charset="-128"/>
                  </a:rPr>
                  <a:t>給湯</a:t>
                </a:r>
              </a:p>
            </p:txBody>
          </p:sp>
          <p:sp>
            <p:nvSpPr>
              <p:cNvPr id="74" name="右矢印 79"/>
              <p:cNvSpPr/>
              <p:nvPr/>
            </p:nvSpPr>
            <p:spPr>
              <a:xfrm>
                <a:off x="7257256" y="4755499"/>
                <a:ext cx="390000" cy="36228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9">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テキスト ボックス 74"/>
              <p:cNvSpPr txBox="1"/>
              <p:nvPr/>
            </p:nvSpPr>
            <p:spPr>
              <a:xfrm>
                <a:off x="7629635" y="4193028"/>
                <a:ext cx="2224216" cy="1433725"/>
              </a:xfrm>
              <a:prstGeom prst="rect">
                <a:avLst/>
              </a:prstGeom>
              <a:noFill/>
            </p:spPr>
            <p:txBody>
              <a:bodyPr wrap="square" rtlCol="0">
                <a:spAutoFit/>
              </a:bodyPr>
              <a:lstStyle>
                <a:defPPr>
                  <a:defRPr lang="ja-JP"/>
                </a:defPPr>
                <a:lvl1pPr>
                  <a:lnSpc>
                    <a:spcPct val="120000"/>
                  </a:lnSpc>
                  <a:defRPr sz="1600" b="1">
                    <a:solidFill>
                      <a:schemeClr val="tx2">
                        <a:lumMod val="50000"/>
                      </a:schemeClr>
                    </a:solidFill>
                  </a:defRPr>
                </a:lvl1pPr>
              </a:lstStyle>
              <a:p>
                <a:pPr>
                  <a:lnSpc>
                    <a:spcPct val="100000"/>
                  </a:lnSpc>
                </a:pPr>
                <a:r>
                  <a:rPr lang="ja-JP" altLang="en-US"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国立公園内の宿舎の大幅な低炭素化</a:t>
                </a:r>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を実現。これにより</a:t>
                </a:r>
                <a:r>
                  <a:rPr lang="ja-JP" altLang="en-US"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削減目標」</a:t>
                </a:r>
                <a:r>
                  <a:rPr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を達成</a:t>
                </a:r>
                <a:endParaRPr lang="en-US" altLang="ja-JP"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6" name="図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4091" b="64263" l="33762" r="65511">
                            <a14:foregroundMark x1="42258" y1="41928" x2="59754" y2="42947"/>
                            <a14:foregroundMark x1="59754" y1="42947" x2="59642" y2="56426"/>
                            <a14:foregroundMark x1="59866" y1="56975" x2="37619" y2="57759"/>
                            <a14:foregroundMark x1="37339" y1="57367" x2="37339" y2="57367"/>
                            <a14:foregroundMark x1="37731" y1="57524" x2="41587" y2="41536"/>
                            <a14:foregroundMark x1="41755" y1="42163" x2="59195" y2="56740"/>
                            <a14:foregroundMark x1="40078" y1="47335" x2="58636" y2="46944"/>
                            <a14:foregroundMark x1="45836" y1="45219" x2="57127" y2="45063"/>
                            <a14:foregroundMark x1="57686" y1="45611" x2="56288" y2="57524"/>
                            <a14:foregroundMark x1="57406" y1="53918" x2="36613" y2="54075"/>
                            <a14:foregroundMark x1="38290" y1="51176" x2="54667" y2="52743"/>
                            <a14:foregroundMark x1="55338" y1="55799" x2="37339" y2="56583"/>
                          </a14:backgroundRemoval>
                        </a14:imgEffect>
                      </a14:imgLayer>
                    </a14:imgProps>
                  </a:ext>
                  <a:ext uri="{28A0092B-C50C-407E-A947-70E740481C1C}">
                    <a14:useLocalDpi xmlns:a14="http://schemas.microsoft.com/office/drawing/2010/main" val="0"/>
                  </a:ext>
                </a:extLst>
              </a:blip>
              <a:srcRect l="30651" t="30976" r="32717" b="32420"/>
              <a:stretch/>
            </p:blipFill>
            <p:spPr>
              <a:xfrm>
                <a:off x="8915100" y="5230928"/>
                <a:ext cx="991004" cy="707859"/>
              </a:xfrm>
              <a:prstGeom prst="rect">
                <a:avLst/>
              </a:prstGeom>
            </p:spPr>
          </p:pic>
        </p:grpSp>
      </p:grpSp>
      <p:pic>
        <p:nvPicPr>
          <p:cNvPr id="77" name="図 76"/>
          <p:cNvPicPr>
            <a:picLocks noChangeAspect="1"/>
          </p:cNvPicPr>
          <p:nvPr/>
        </p:nvPicPr>
        <p:blipFill rotWithShape="1">
          <a:blip r:embed="rId12">
            <a:extLst>
              <a:ext uri="{28A0092B-C50C-407E-A947-70E740481C1C}">
                <a14:useLocalDpi xmlns:a14="http://schemas.microsoft.com/office/drawing/2010/main" val="0"/>
              </a:ext>
            </a:extLst>
          </a:blip>
          <a:srcRect l="13207" r="793" b="22736"/>
          <a:stretch/>
        </p:blipFill>
        <p:spPr>
          <a:xfrm>
            <a:off x="209187" y="3970242"/>
            <a:ext cx="2510698" cy="1304063"/>
          </a:xfrm>
          <a:prstGeom prst="rect">
            <a:avLst/>
          </a:prstGeom>
          <a:ln>
            <a:noFill/>
          </a:ln>
          <a:effectLst>
            <a:softEdge rad="112500"/>
          </a:effectLst>
        </p:spPr>
      </p:pic>
      <p:pic>
        <p:nvPicPr>
          <p:cNvPr id="78" name="図 77"/>
          <p:cNvPicPr>
            <a:picLocks noChangeAspect="1"/>
          </p:cNvPicPr>
          <p:nvPr/>
        </p:nvPicPr>
        <p:blipFill rotWithShape="1">
          <a:blip r:embed="rId13" cstate="print">
            <a:extLst>
              <a:ext uri="{28A0092B-C50C-407E-A947-70E740481C1C}">
                <a14:useLocalDpi xmlns:a14="http://schemas.microsoft.com/office/drawing/2010/main" val="0"/>
              </a:ext>
            </a:extLst>
          </a:blip>
          <a:srcRect t="45745" r="57973"/>
          <a:stretch/>
        </p:blipFill>
        <p:spPr>
          <a:xfrm>
            <a:off x="209187" y="4448255"/>
            <a:ext cx="693615" cy="745730"/>
          </a:xfrm>
          <a:prstGeom prst="rect">
            <a:avLst/>
          </a:prstGeom>
        </p:spPr>
      </p:pic>
      <p:sp>
        <p:nvSpPr>
          <p:cNvPr id="79" name="正方形/長方形 78"/>
          <p:cNvSpPr/>
          <p:nvPr/>
        </p:nvSpPr>
        <p:spPr>
          <a:xfrm>
            <a:off x="157619" y="5752318"/>
            <a:ext cx="2514910" cy="77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220" tIns="33220" rIns="0" bIns="33220" rtlCol="0" anchor="ctr"/>
          <a:lstStyle/>
          <a:p>
            <a:pPr marL="84968" indent="-84968">
              <a:buFont typeface="Arial" panose="020B0604020202020204" pitchFamily="34" charset="0"/>
              <a:buChar char="•"/>
            </a:pPr>
            <a:r>
              <a:rPr lang="ja-JP" altLang="en-US" sz="1600" spc="-13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冷暖房・空調・給湯・照明等のエネルギー消費多い。</a:t>
            </a:r>
            <a:endParaRPr lang="en-US" altLang="ja-JP" sz="1600" spc="-13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4968" indent="-84968">
              <a:buFont typeface="Arial" panose="020B0604020202020204" pitchFamily="34" charset="0"/>
              <a:buChar char="•"/>
            </a:pPr>
            <a:r>
              <a:rPr lang="ja-JP" altLang="en-US" sz="1600" spc="-13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施設更新を迎える施設多い。</a:t>
            </a:r>
            <a:endParaRPr lang="en-US" altLang="ja-JP" sz="1600" spc="-13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4968" indent="-84968">
              <a:buFont typeface="Arial" panose="020B0604020202020204" pitchFamily="34" charset="0"/>
              <a:buChar char="•"/>
            </a:pPr>
            <a:r>
              <a:rPr lang="ja-JP" altLang="en-US" sz="1600" spc="-13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自然条件が厳しい場所。</a:t>
            </a:r>
          </a:p>
        </p:txBody>
      </p:sp>
      <p:pic>
        <p:nvPicPr>
          <p:cNvPr id="80" name="図 79"/>
          <p:cNvPicPr>
            <a:picLocks noChangeAspect="1"/>
          </p:cNvPicPr>
          <p:nvPr/>
        </p:nvPicPr>
        <p:blipFill rotWithShape="1">
          <a:blip r:embed="rId14" cstate="print">
            <a:extLst>
              <a:ext uri="{28A0092B-C50C-407E-A947-70E740481C1C}">
                <a14:useLocalDpi xmlns:a14="http://schemas.microsoft.com/office/drawing/2010/main" val="0"/>
              </a:ext>
            </a:extLst>
          </a:blip>
          <a:srcRect l="53543" t="54255" r="4818" b="-1"/>
          <a:stretch/>
        </p:blipFill>
        <p:spPr>
          <a:xfrm>
            <a:off x="295025" y="4906040"/>
            <a:ext cx="860223" cy="787056"/>
          </a:xfrm>
          <a:prstGeom prst="rect">
            <a:avLst/>
          </a:prstGeom>
        </p:spPr>
      </p:pic>
      <p:sp>
        <p:nvSpPr>
          <p:cNvPr id="81" name="テキスト ボックス 80"/>
          <p:cNvSpPr txBox="1"/>
          <p:nvPr/>
        </p:nvSpPr>
        <p:spPr>
          <a:xfrm>
            <a:off x="203241" y="3801014"/>
            <a:ext cx="1005081" cy="338445"/>
          </a:xfrm>
          <a:prstGeom prst="rect">
            <a:avLst/>
          </a:prstGeom>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イメージ</a:t>
            </a:r>
          </a:p>
        </p:txBody>
      </p:sp>
      <p:sp>
        <p:nvSpPr>
          <p:cNvPr id="43" name="正方形/長方形 6"/>
          <p:cNvSpPr>
            <a:spLocks noChangeArrowheads="1"/>
          </p:cNvSpPr>
          <p:nvPr/>
        </p:nvSpPr>
        <p:spPr bwMode="auto">
          <a:xfrm>
            <a:off x="134590" y="7430322"/>
            <a:ext cx="5388164" cy="93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779172" eaLnBrk="1" hangingPunct="1">
              <a:spcBef>
                <a:spcPct val="0"/>
              </a:spcBef>
              <a:spcAft>
                <a:spcPts val="256"/>
              </a:spcAft>
              <a:buClr>
                <a:srgbClr val="6F6F6F"/>
              </a:buClr>
              <a:buNone/>
              <a:defRPr/>
            </a:pPr>
            <a:r>
              <a:rPr lang="ja-JP" altLang="en-US" sz="1999" dirty="0">
                <a:solidFill>
                  <a:srgbClr val="000000"/>
                </a:solidFill>
                <a:latin typeface="+mn-ea"/>
                <a:ea typeface="+mn-ea"/>
              </a:rPr>
              <a:t>平成</a:t>
            </a:r>
            <a:r>
              <a:rPr lang="en-US" altLang="ja-JP" sz="1999" dirty="0">
                <a:solidFill>
                  <a:srgbClr val="000000"/>
                </a:solidFill>
                <a:latin typeface="+mn-ea"/>
                <a:ea typeface="+mn-ea"/>
              </a:rPr>
              <a:t>30</a:t>
            </a:r>
            <a:r>
              <a:rPr lang="ja-JP" altLang="en-US" sz="1999" dirty="0">
                <a:solidFill>
                  <a:srgbClr val="000000"/>
                </a:solidFill>
                <a:latin typeface="+mn-ea"/>
                <a:ea typeface="+mn-ea"/>
              </a:rPr>
              <a:t>年度予算案　</a:t>
            </a:r>
            <a:r>
              <a:rPr lang="en-US" altLang="ja-JP" sz="1999" dirty="0">
                <a:solidFill>
                  <a:srgbClr val="000000"/>
                </a:solidFill>
                <a:latin typeface="+mn-ea"/>
                <a:ea typeface="+mn-ea"/>
              </a:rPr>
              <a:t>50</a:t>
            </a:r>
            <a:r>
              <a:rPr lang="ja-JP" altLang="en-US" sz="1999" dirty="0">
                <a:solidFill>
                  <a:srgbClr val="000000"/>
                </a:solidFill>
                <a:latin typeface="+mn-ea"/>
                <a:ea typeface="+mn-ea"/>
              </a:rPr>
              <a:t>億円の内数</a:t>
            </a:r>
            <a:br>
              <a:rPr lang="en-US" altLang="ja-JP" sz="1999" dirty="0">
                <a:solidFill>
                  <a:srgbClr val="000000"/>
                </a:solidFill>
                <a:latin typeface="+mn-ea"/>
                <a:ea typeface="+mn-ea"/>
              </a:rPr>
            </a:br>
            <a:r>
              <a:rPr lang="ja-JP" altLang="en-US" sz="1200" dirty="0">
                <a:solidFill>
                  <a:srgbClr val="000000"/>
                </a:solidFill>
                <a:latin typeface="+mn-ea"/>
                <a:ea typeface="+mn-ea"/>
              </a:rPr>
              <a:t>（平成</a:t>
            </a:r>
            <a:r>
              <a:rPr lang="en-US" altLang="ja-JP" sz="1200" dirty="0">
                <a:solidFill>
                  <a:srgbClr val="000000"/>
                </a:solidFill>
                <a:latin typeface="+mn-ea"/>
                <a:ea typeface="+mn-ea"/>
              </a:rPr>
              <a:t>30</a:t>
            </a:r>
            <a:r>
              <a:rPr lang="ja-JP" altLang="en-US" sz="1200" dirty="0">
                <a:solidFill>
                  <a:srgbClr val="000000"/>
                </a:solidFill>
                <a:latin typeface="+mn-ea"/>
                <a:ea typeface="+mn-ea"/>
              </a:rPr>
              <a:t>年度からの新規事業）</a:t>
            </a:r>
            <a:endParaRPr lang="en-US" altLang="ja-JP" sz="1200" dirty="0">
              <a:solidFill>
                <a:srgbClr val="000000"/>
              </a:solidFill>
              <a:latin typeface="+mn-ea"/>
              <a:ea typeface="+mn-ea"/>
            </a:endParaRPr>
          </a:p>
          <a:p>
            <a:pPr algn="r" defTabSz="779172" eaLnBrk="1" hangingPunct="1">
              <a:spcBef>
                <a:spcPct val="0"/>
              </a:spcBef>
              <a:spcAft>
                <a:spcPts val="256"/>
              </a:spcAft>
              <a:buClr>
                <a:srgbClr val="6F6F6F"/>
              </a:buClr>
              <a:buNone/>
              <a:defRPr/>
            </a:pPr>
            <a:endParaRPr lang="en-US" altLang="ja-JP" sz="1999" dirty="0">
              <a:solidFill>
                <a:srgbClr val="000000"/>
              </a:solidFill>
              <a:latin typeface="+mn-ea"/>
              <a:ea typeface="+mn-ea"/>
            </a:endParaRPr>
          </a:p>
        </p:txBody>
      </p:sp>
      <p:sp>
        <p:nvSpPr>
          <p:cNvPr id="44" name="正方形/長方形 6"/>
          <p:cNvSpPr>
            <a:spLocks noChangeArrowheads="1"/>
          </p:cNvSpPr>
          <p:nvPr/>
        </p:nvSpPr>
        <p:spPr bwMode="auto">
          <a:xfrm>
            <a:off x="2726047" y="7976752"/>
            <a:ext cx="2668698" cy="348701"/>
          </a:xfrm>
          <a:prstGeom prst="rect">
            <a:avLst/>
          </a:prstGeom>
          <a:solidFill>
            <a:srgbClr val="C6D9F1"/>
          </a:solidFill>
          <a:ln>
            <a:solidFill>
              <a:schemeClr val="tx1"/>
            </a:solidFill>
          </a:ln>
          <a:extLst/>
        </p:spPr>
        <p:txBody>
          <a:bodyPr wrap="square">
            <a:spAutoFit/>
          </a:bodyPr>
          <a:lstStyle/>
          <a:p>
            <a:pPr defTabSz="779172">
              <a:lnSpc>
                <a:spcPts val="1000"/>
              </a:lnSpc>
              <a:defRPr/>
            </a:pPr>
            <a:r>
              <a:rPr kumimoji="0" lang="ja-JP" altLang="en-US" sz="900" b="1" kern="0" dirty="0">
                <a:solidFill>
                  <a:srgbClr val="000000"/>
                </a:solidFill>
                <a:latin typeface="+mn-ea"/>
                <a:sym typeface="Wingdings" panose="05000000000000000000" pitchFamily="2" charset="2"/>
              </a:rPr>
              <a:t>補助率：</a:t>
            </a:r>
            <a:r>
              <a:rPr kumimoji="0" lang="en-US" altLang="ja-JP" sz="900" b="1" kern="0" dirty="0">
                <a:solidFill>
                  <a:srgbClr val="000000"/>
                </a:solidFill>
                <a:latin typeface="+mn-ea"/>
                <a:sym typeface="Wingdings" panose="05000000000000000000" pitchFamily="2" charset="2"/>
              </a:rPr>
              <a:t>1/2</a:t>
            </a:r>
            <a:r>
              <a:rPr kumimoji="0" lang="ja-JP" altLang="en-US" sz="900" b="1" kern="0" dirty="0">
                <a:solidFill>
                  <a:srgbClr val="000000"/>
                </a:solidFill>
                <a:latin typeface="+mn-ea"/>
                <a:sym typeface="Wingdings" panose="05000000000000000000" pitchFamily="2" charset="2"/>
              </a:rPr>
              <a:t>（太陽光発電設備のみ１／３）</a:t>
            </a:r>
            <a:endParaRPr kumimoji="0" lang="en-US" altLang="ja-JP" sz="900" b="1" kern="0" dirty="0">
              <a:solidFill>
                <a:srgbClr val="000000"/>
              </a:solidFill>
              <a:latin typeface="+mn-ea"/>
              <a:sym typeface="Wingdings" panose="05000000000000000000" pitchFamily="2" charset="2"/>
            </a:endParaRPr>
          </a:p>
          <a:p>
            <a:pPr defTabSz="779172">
              <a:lnSpc>
                <a:spcPts val="1000"/>
              </a:lnSpc>
              <a:defRPr/>
            </a:pPr>
            <a:r>
              <a:rPr kumimoji="0" lang="ja-JP" altLang="en-US" sz="900" b="1" kern="0" dirty="0">
                <a:solidFill>
                  <a:srgbClr val="000000"/>
                </a:solidFill>
                <a:latin typeface="+mn-ea"/>
                <a:sym typeface="Wingdings" panose="05000000000000000000" pitchFamily="2" charset="2"/>
              </a:rPr>
              <a:t>担当　自然局公園課（</a:t>
            </a:r>
            <a:r>
              <a:rPr kumimoji="0" lang="en-US" altLang="ja-JP" sz="900" b="1" kern="0" dirty="0">
                <a:solidFill>
                  <a:srgbClr val="000000"/>
                </a:solidFill>
                <a:latin typeface="+mn-ea"/>
                <a:sym typeface="Wingdings" panose="05000000000000000000" pitchFamily="2" charset="2"/>
              </a:rPr>
              <a:t>03-5521-8279</a:t>
            </a:r>
            <a:r>
              <a:rPr kumimoji="0" lang="ja-JP" altLang="en-US" sz="900" b="1" kern="0" dirty="0">
                <a:solidFill>
                  <a:srgbClr val="000000"/>
                </a:solidFill>
                <a:latin typeface="+mn-ea"/>
                <a:sym typeface="Wingdings" panose="05000000000000000000" pitchFamily="2" charset="2"/>
              </a:rPr>
              <a:t>）</a:t>
            </a:r>
          </a:p>
        </p:txBody>
      </p:sp>
      <p:sp>
        <p:nvSpPr>
          <p:cNvPr id="45" name="正方形/長方形 6"/>
          <p:cNvSpPr>
            <a:spLocks noChangeArrowheads="1"/>
          </p:cNvSpPr>
          <p:nvPr/>
        </p:nvSpPr>
        <p:spPr bwMode="auto">
          <a:xfrm>
            <a:off x="3731933" y="596982"/>
            <a:ext cx="6388065" cy="8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09" eaLnBrk="1" hangingPunct="1">
              <a:lnSpc>
                <a:spcPts val="1999"/>
              </a:lnSpc>
              <a:spcBef>
                <a:spcPct val="0"/>
              </a:spcBef>
              <a:spcAft>
                <a:spcPts val="277"/>
              </a:spcAft>
              <a:buClr>
                <a:srgbClr val="6F6F6F"/>
              </a:buClr>
              <a:buNone/>
              <a:defRPr/>
            </a:pPr>
            <a:r>
              <a:rPr lang="ja-JP"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年度予算案　</a:t>
            </a:r>
            <a:r>
              <a:rPr lang="en-US" altLang="ja-JP"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億円の内数</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年度からの新規事業）</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809" eaLnBrk="1" hangingPunct="1">
              <a:lnSpc>
                <a:spcPts val="1999"/>
              </a:lnSpc>
              <a:spcBef>
                <a:spcPct val="0"/>
              </a:spcBef>
              <a:buNone/>
              <a:defRPr/>
            </a:pP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lang="ja-JP" altLang="ja-JP" sz="1999"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999"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ja-JP" sz="1999" dirty="0">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eaLnBrk="1" hangingPunct="1">
              <a:lnSpc>
                <a:spcPts val="1999"/>
              </a:lnSpc>
              <a:spcBef>
                <a:spcPct val="0"/>
              </a:spcBef>
              <a:buNone/>
            </a:pP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ja-JP" altLang="ja-JP" sz="1999" dirty="0">
                <a:latin typeface="メイリオ" panose="020B0604030504040204" pitchFamily="50" charset="-128"/>
                <a:ea typeface="メイリオ" panose="020B0604030504040204" pitchFamily="50" charset="-128"/>
                <a:cs typeface="メイリオ" panose="020B0604030504040204" pitchFamily="50" charset="-128"/>
              </a:rPr>
              <a:t>自然環境局国立公園課</a:t>
            </a:r>
            <a:r>
              <a:rPr kumimoji="0"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03-5521-8279</a:t>
            </a:r>
            <a:r>
              <a:rPr kumimoji="0"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8730323" y="90172"/>
            <a:ext cx="1129289" cy="315490"/>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061">
              <a:defRPr/>
            </a:pPr>
            <a:r>
              <a:rPr lang="ja-JP" altLang="en-US" dirty="0">
                <a:solidFill>
                  <a:prstClr val="black"/>
                </a:solidFill>
                <a:latin typeface="メイリオ" pitchFamily="50" charset="-128"/>
                <a:ea typeface="メイリオ" pitchFamily="50" charset="-128"/>
                <a:cs typeface="メイリオ" pitchFamily="50" charset="-128"/>
              </a:rPr>
              <a:t>補助</a:t>
            </a:r>
          </a:p>
        </p:txBody>
      </p:sp>
    </p:spTree>
    <p:extLst>
      <p:ext uri="{BB962C8B-B14F-4D97-AF65-F5344CB8AC3E}">
        <p14:creationId xmlns:p14="http://schemas.microsoft.com/office/powerpoint/2010/main" val="155535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123287"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2</a:t>
            </a:r>
            <a:endParaRPr lang="ja-JP" altLang="en-US" sz="1799" b="1" dirty="0">
              <a:latin typeface="メイリオ" pitchFamily="50" charset="-128"/>
              <a:ea typeface="メイリオ" pitchFamily="50" charset="-128"/>
              <a:cs typeface="メイリオ" pitchFamily="50" charset="-128"/>
            </a:endParaRPr>
          </a:p>
        </p:txBody>
      </p:sp>
      <p:sp>
        <p:nvSpPr>
          <p:cNvPr id="3" name="Rectangle 39"/>
          <p:cNvSpPr>
            <a:spLocks noChangeArrowheads="1"/>
          </p:cNvSpPr>
          <p:nvPr/>
        </p:nvSpPr>
        <p:spPr bwMode="auto">
          <a:xfrm>
            <a:off x="683305" y="117055"/>
            <a:ext cx="8587210" cy="7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buFontTx/>
              <a:buNone/>
            </a:pPr>
            <a:r>
              <a:rPr lang="ja-JP" altLang="en-US" sz="35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国立公園満喫プロジェクトとは（</a:t>
            </a:r>
            <a:r>
              <a:rPr lang="en-US" altLang="ja-JP" sz="35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35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角丸四角形 1"/>
          <p:cNvSpPr/>
          <p:nvPr/>
        </p:nvSpPr>
        <p:spPr>
          <a:xfrm>
            <a:off x="560332" y="909533"/>
            <a:ext cx="8709208" cy="476098"/>
          </a:xfrm>
          <a:prstGeom prst="roundRect">
            <a:avLst>
              <a:gd name="adj" fmla="val 0"/>
            </a:avLst>
          </a:prstGeom>
          <a:solidFill>
            <a:srgbClr val="1F497D"/>
          </a:solidFill>
          <a:ln w="25400" cap="flat" cmpd="sng" algn="ctr">
            <a:noFill/>
            <a:prstDash val="solid"/>
          </a:ln>
          <a:effectLst/>
        </p:spPr>
        <p:txBody>
          <a:bodyPr anchor="ctr"/>
          <a:lstStyle/>
          <a:p>
            <a:pPr algn="ctr">
              <a:defRPr/>
            </a:pPr>
            <a:r>
              <a:rPr kumimoji="0" lang="ja-JP" altLang="en-US" sz="2399" b="1" kern="0" dirty="0">
                <a:solidFill>
                  <a:prstClr val="white"/>
                </a:solidFill>
                <a:latin typeface="メイリオ" pitchFamily="50" charset="-128"/>
                <a:ea typeface="メイリオ" pitchFamily="50" charset="-128"/>
                <a:cs typeface="メイリオ" pitchFamily="50" charset="-128"/>
              </a:rPr>
              <a:t>明日の日本を支える観光ビジョン</a:t>
            </a:r>
            <a:r>
              <a:rPr kumimoji="0" lang="ja-JP" altLang="en-US" sz="1100" b="1" kern="0" dirty="0">
                <a:solidFill>
                  <a:prstClr val="white"/>
                </a:solidFill>
                <a:latin typeface="メイリオ" pitchFamily="50" charset="-128"/>
                <a:ea typeface="メイリオ" pitchFamily="50" charset="-128"/>
                <a:cs typeface="メイリオ" pitchFamily="50" charset="-128"/>
              </a:rPr>
              <a:t>平成</a:t>
            </a:r>
            <a:r>
              <a:rPr kumimoji="0" lang="en-US" altLang="ja-JP" sz="1100" b="1" kern="0" dirty="0">
                <a:solidFill>
                  <a:prstClr val="white"/>
                </a:solidFill>
                <a:latin typeface="メイリオ" pitchFamily="50" charset="-128"/>
                <a:ea typeface="メイリオ" pitchFamily="50" charset="-128"/>
                <a:cs typeface="メイリオ" pitchFamily="50" charset="-128"/>
              </a:rPr>
              <a:t>28</a:t>
            </a:r>
            <a:r>
              <a:rPr kumimoji="0" lang="ja-JP" altLang="en-US" sz="1100" b="1" kern="0" dirty="0">
                <a:solidFill>
                  <a:prstClr val="white"/>
                </a:solidFill>
                <a:latin typeface="メイリオ" pitchFamily="50" charset="-128"/>
                <a:ea typeface="メイリオ" pitchFamily="50" charset="-128"/>
                <a:cs typeface="メイリオ" pitchFamily="50" charset="-128"/>
              </a:rPr>
              <a:t>年</a:t>
            </a:r>
            <a:r>
              <a:rPr kumimoji="0" lang="en-US" altLang="ja-JP" sz="1100" b="1" kern="0" dirty="0">
                <a:solidFill>
                  <a:prstClr val="white"/>
                </a:solidFill>
                <a:latin typeface="メイリオ" pitchFamily="50" charset="-128"/>
                <a:ea typeface="メイリオ" pitchFamily="50" charset="-128"/>
                <a:cs typeface="メイリオ" pitchFamily="50" charset="-128"/>
              </a:rPr>
              <a:t>3</a:t>
            </a:r>
            <a:r>
              <a:rPr kumimoji="0" lang="ja-JP" altLang="en-US" sz="1100" b="1" kern="0" dirty="0">
                <a:solidFill>
                  <a:prstClr val="white"/>
                </a:solidFill>
                <a:latin typeface="メイリオ" pitchFamily="50" charset="-128"/>
                <a:ea typeface="メイリオ" pitchFamily="50" charset="-128"/>
                <a:cs typeface="メイリオ" pitchFamily="50" charset="-128"/>
              </a:rPr>
              <a:t>月</a:t>
            </a:r>
            <a:r>
              <a:rPr kumimoji="0" lang="en-US" altLang="ja-JP" sz="1100" b="1" kern="0" dirty="0">
                <a:solidFill>
                  <a:prstClr val="white"/>
                </a:solidFill>
                <a:latin typeface="メイリオ" pitchFamily="50" charset="-128"/>
                <a:ea typeface="メイリオ" pitchFamily="50" charset="-128"/>
                <a:cs typeface="メイリオ" pitchFamily="50" charset="-128"/>
              </a:rPr>
              <a:t>30</a:t>
            </a:r>
            <a:r>
              <a:rPr kumimoji="0" lang="ja-JP" altLang="en-US" sz="1100" b="1" kern="0" dirty="0">
                <a:solidFill>
                  <a:prstClr val="white"/>
                </a:solidFill>
                <a:latin typeface="メイリオ" pitchFamily="50" charset="-128"/>
                <a:ea typeface="メイリオ" pitchFamily="50" charset="-128"/>
                <a:cs typeface="メイリオ" pitchFamily="50" charset="-128"/>
              </a:rPr>
              <a:t>日</a:t>
            </a:r>
            <a:endParaRPr kumimoji="0" lang="ja-JP" altLang="en-US" sz="2399" b="1" kern="0" dirty="0">
              <a:solidFill>
                <a:prstClr val="white"/>
              </a:solidFill>
              <a:latin typeface="メイリオ" pitchFamily="50" charset="-128"/>
              <a:ea typeface="メイリオ" pitchFamily="50" charset="-128"/>
              <a:cs typeface="メイリオ" pitchFamily="50" charset="-128"/>
            </a:endParaRPr>
          </a:p>
        </p:txBody>
      </p:sp>
      <p:sp>
        <p:nvSpPr>
          <p:cNvPr id="5" name="角丸四角形 12"/>
          <p:cNvSpPr/>
          <p:nvPr/>
        </p:nvSpPr>
        <p:spPr>
          <a:xfrm>
            <a:off x="560332" y="1390393"/>
            <a:ext cx="8709208" cy="1515577"/>
          </a:xfrm>
          <a:prstGeom prst="roundRect">
            <a:avLst>
              <a:gd name="adj" fmla="val 0"/>
            </a:avLst>
          </a:prstGeom>
          <a:solidFill>
            <a:srgbClr val="4F81BD">
              <a:lumMod val="20000"/>
              <a:lumOff val="80000"/>
            </a:srgbClr>
          </a:solidFill>
          <a:ln w="25400" cap="flat" cmpd="sng" algn="ctr">
            <a:noFill/>
            <a:prstDash val="solid"/>
          </a:ln>
          <a:effectLst/>
        </p:spPr>
        <p:txBody>
          <a:bodyPr anchor="ctr"/>
          <a:lstStyle/>
          <a:p>
            <a:pPr>
              <a:defRPr/>
            </a:pPr>
            <a:r>
              <a:rPr kumimoji="0" lang="ja-JP" altLang="en-US" kern="0" dirty="0">
                <a:solidFill>
                  <a:prstClr val="black"/>
                </a:solidFill>
                <a:latin typeface="メイリオ" pitchFamily="50" charset="-128"/>
                <a:ea typeface="メイリオ" pitchFamily="50" charset="-128"/>
                <a:cs typeface="メイリオ" pitchFamily="50" charset="-128"/>
              </a:rPr>
              <a:t>■</a:t>
            </a:r>
            <a:r>
              <a:rPr kumimoji="0" lang="ja-JP" altLang="en-US" sz="1999" b="1" kern="0" dirty="0">
                <a:solidFill>
                  <a:prstClr val="black"/>
                </a:solidFill>
                <a:latin typeface="メイリオ" pitchFamily="50" charset="-128"/>
                <a:ea typeface="メイリオ" pitchFamily="50" charset="-128"/>
                <a:cs typeface="メイリオ" pitchFamily="50" charset="-128"/>
              </a:rPr>
              <a:t>国立公園の「ナショナルパーク」としてのブランド化</a:t>
            </a:r>
          </a:p>
          <a:p>
            <a:pPr marL="355484" indent="-172982">
              <a:defRPr/>
            </a:pPr>
            <a:r>
              <a:rPr kumimoji="0" lang="ja-JP" altLang="en-US" kern="0" dirty="0">
                <a:solidFill>
                  <a:prstClr val="black"/>
                </a:solidFill>
                <a:latin typeface="メイリオ" pitchFamily="50" charset="-128"/>
                <a:ea typeface="メイリオ" pitchFamily="50" charset="-128"/>
                <a:cs typeface="メイリオ" pitchFamily="50" charset="-128"/>
              </a:rPr>
              <a:t>－「国立公園満喫プロジェクト」として、まずは５箇所の国立公園で、「国立公園ステップアッププログラム</a:t>
            </a:r>
            <a:r>
              <a:rPr kumimoji="0" lang="en-US" altLang="ja-JP" kern="0" dirty="0">
                <a:solidFill>
                  <a:prstClr val="black"/>
                </a:solidFill>
                <a:latin typeface="メイリオ" pitchFamily="50" charset="-128"/>
                <a:ea typeface="メイリオ" pitchFamily="50" charset="-128"/>
                <a:cs typeface="メイリオ" pitchFamily="50" charset="-128"/>
              </a:rPr>
              <a:t>2020</a:t>
            </a:r>
            <a:r>
              <a:rPr kumimoji="0" lang="ja-JP" altLang="en-US" kern="0" dirty="0">
                <a:solidFill>
                  <a:prstClr val="black"/>
                </a:solidFill>
                <a:latin typeface="メイリオ" pitchFamily="50" charset="-128"/>
                <a:ea typeface="メイリオ" pitchFamily="50" charset="-128"/>
                <a:cs typeface="メイリオ" pitchFamily="50" charset="-128"/>
              </a:rPr>
              <a:t>」を策定し、訪日外国人を惹きつける取組を計画的、集中的に実施</a:t>
            </a:r>
            <a:endParaRPr kumimoji="0" lang="en-US" altLang="ja-JP" kern="0" dirty="0">
              <a:solidFill>
                <a:prstClr val="black"/>
              </a:solidFill>
              <a:latin typeface="メイリオ" pitchFamily="50" charset="-128"/>
              <a:ea typeface="メイリオ" pitchFamily="50" charset="-128"/>
              <a:cs typeface="メイリオ" pitchFamily="50" charset="-128"/>
            </a:endParaRPr>
          </a:p>
        </p:txBody>
      </p:sp>
      <p:sp>
        <p:nvSpPr>
          <p:cNvPr id="6" name="角丸四角形 13"/>
          <p:cNvSpPr/>
          <p:nvPr/>
        </p:nvSpPr>
        <p:spPr>
          <a:xfrm>
            <a:off x="560332" y="3807504"/>
            <a:ext cx="8709208" cy="477684"/>
          </a:xfrm>
          <a:prstGeom prst="roundRect">
            <a:avLst>
              <a:gd name="adj" fmla="val 0"/>
            </a:avLst>
          </a:prstGeom>
          <a:solidFill>
            <a:srgbClr val="9BBB59">
              <a:lumMod val="50000"/>
            </a:srgbClr>
          </a:solidFill>
          <a:ln w="25400" cap="flat" cmpd="sng" algn="ctr">
            <a:noFill/>
            <a:prstDash val="solid"/>
          </a:ln>
          <a:effectLst/>
        </p:spPr>
        <p:txBody>
          <a:bodyPr anchor="ctr"/>
          <a:lstStyle/>
          <a:p>
            <a:pPr algn="ctr">
              <a:defRPr/>
            </a:pPr>
            <a:r>
              <a:rPr kumimoji="0" lang="ja-JP" altLang="en-US" sz="2399" b="1" kern="0" dirty="0">
                <a:solidFill>
                  <a:prstClr val="white"/>
                </a:solidFill>
                <a:latin typeface="メイリオ" pitchFamily="50" charset="-128"/>
                <a:ea typeface="メイリオ" pitchFamily="50" charset="-128"/>
                <a:cs typeface="メイリオ" pitchFamily="50" charset="-128"/>
              </a:rPr>
              <a:t>国立公園満喫プロジェクト</a:t>
            </a:r>
          </a:p>
        </p:txBody>
      </p:sp>
      <p:sp>
        <p:nvSpPr>
          <p:cNvPr id="7" name="角丸四角形 15"/>
          <p:cNvSpPr/>
          <p:nvPr/>
        </p:nvSpPr>
        <p:spPr>
          <a:xfrm>
            <a:off x="560332" y="4285189"/>
            <a:ext cx="8709208" cy="2431997"/>
          </a:xfrm>
          <a:prstGeom prst="roundRect">
            <a:avLst>
              <a:gd name="adj" fmla="val 0"/>
            </a:avLst>
          </a:prstGeom>
          <a:solidFill>
            <a:srgbClr val="9BBB59">
              <a:lumMod val="20000"/>
              <a:lumOff val="80000"/>
            </a:srgbClr>
          </a:solidFill>
          <a:ln w="25400" cap="flat" cmpd="sng" algn="ctr">
            <a:noFill/>
            <a:prstDash val="solid"/>
          </a:ln>
          <a:effectLst/>
        </p:spPr>
        <p:txBody>
          <a:bodyPr anchor="ctr"/>
          <a:lstStyle/>
          <a:p>
            <a:pPr marL="452291" indent="-269787">
              <a:defRPr/>
            </a:pPr>
            <a:r>
              <a:rPr kumimoji="0" lang="ja-JP" altLang="en-US" kern="0" dirty="0">
                <a:solidFill>
                  <a:prstClr val="black"/>
                </a:solidFill>
                <a:latin typeface="メイリオ" pitchFamily="50" charset="-128"/>
                <a:ea typeface="メイリオ" pitchFamily="50" charset="-128"/>
                <a:cs typeface="メイリオ" pitchFamily="50" charset="-128"/>
              </a:rPr>
              <a:t>■</a:t>
            </a:r>
            <a:r>
              <a:rPr kumimoji="0" lang="ja-JP" altLang="en-US" sz="1999" b="1" kern="0" dirty="0">
                <a:solidFill>
                  <a:prstClr val="black"/>
                </a:solidFill>
                <a:latin typeface="メイリオ" pitchFamily="50" charset="-128"/>
                <a:ea typeface="メイリオ" pitchFamily="50" charset="-128"/>
                <a:cs typeface="メイリオ" pitchFamily="50" charset="-128"/>
              </a:rPr>
              <a:t>目標　　</a:t>
            </a:r>
            <a:r>
              <a:rPr kumimoji="0" lang="en-US" altLang="ja-JP" kern="0" dirty="0">
                <a:solidFill>
                  <a:prstClr val="black"/>
                </a:solidFill>
                <a:latin typeface="メイリオ" pitchFamily="50" charset="-128"/>
                <a:ea typeface="メイリオ" pitchFamily="50" charset="-128"/>
                <a:cs typeface="メイリオ" pitchFamily="50" charset="-128"/>
              </a:rPr>
              <a:t>2020</a:t>
            </a:r>
            <a:r>
              <a:rPr kumimoji="0" lang="ja-JP" altLang="en-US" kern="0" dirty="0">
                <a:solidFill>
                  <a:prstClr val="black"/>
                </a:solidFill>
                <a:latin typeface="メイリオ" pitchFamily="50" charset="-128"/>
                <a:ea typeface="メイリオ" pitchFamily="50" charset="-128"/>
                <a:cs typeface="メイリオ" pitchFamily="50" charset="-128"/>
              </a:rPr>
              <a:t>年までに訪日外国人の国立公園利用者数を</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452291" indent="-269787">
              <a:defRPr/>
            </a:pPr>
            <a:r>
              <a:rPr kumimoji="0" lang="ja-JP" altLang="en-US" kern="0" dirty="0">
                <a:solidFill>
                  <a:prstClr val="black"/>
                </a:solidFill>
                <a:latin typeface="メイリオ" pitchFamily="50" charset="-128"/>
                <a:ea typeface="メイリオ" pitchFamily="50" charset="-128"/>
                <a:cs typeface="メイリオ" pitchFamily="50" charset="-128"/>
              </a:rPr>
              <a:t>　　　　　</a:t>
            </a:r>
            <a:r>
              <a:rPr kumimoji="0" lang="ja-JP" altLang="en-US" b="1" kern="0" dirty="0">
                <a:solidFill>
                  <a:prstClr val="black"/>
                </a:solidFill>
                <a:latin typeface="メイリオ" pitchFamily="50" charset="-128"/>
                <a:ea typeface="メイリオ" pitchFamily="50" charset="-128"/>
                <a:cs typeface="メイリオ" pitchFamily="50" charset="-128"/>
              </a:rPr>
              <a:t>現在の約２倍の</a:t>
            </a:r>
            <a:r>
              <a:rPr kumimoji="0" lang="en-US" altLang="ja-JP" b="1" kern="0" dirty="0">
                <a:solidFill>
                  <a:prstClr val="black"/>
                </a:solidFill>
                <a:latin typeface="メイリオ" pitchFamily="50" charset="-128"/>
                <a:ea typeface="メイリオ" pitchFamily="50" charset="-128"/>
                <a:cs typeface="メイリオ" pitchFamily="50" charset="-128"/>
              </a:rPr>
              <a:t>1000</a:t>
            </a:r>
            <a:r>
              <a:rPr kumimoji="0" lang="ja-JP" altLang="en-US" b="1" kern="0" dirty="0">
                <a:solidFill>
                  <a:prstClr val="black"/>
                </a:solidFill>
                <a:latin typeface="メイリオ" pitchFamily="50" charset="-128"/>
                <a:ea typeface="メイリオ" pitchFamily="50" charset="-128"/>
                <a:cs typeface="メイリオ" pitchFamily="50" charset="-128"/>
              </a:rPr>
              <a:t>万人</a:t>
            </a:r>
            <a:r>
              <a:rPr kumimoji="0" lang="ja-JP" altLang="en-US" kern="0" dirty="0">
                <a:solidFill>
                  <a:prstClr val="black"/>
                </a:solidFill>
                <a:latin typeface="メイリオ" pitchFamily="50" charset="-128"/>
                <a:ea typeface="メイリオ" pitchFamily="50" charset="-128"/>
                <a:cs typeface="メイリオ" pitchFamily="50" charset="-128"/>
              </a:rPr>
              <a:t>に！</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452291" indent="-269787">
              <a:defRPr/>
            </a:pPr>
            <a:endParaRPr kumimoji="0" lang="en-US" altLang="ja-JP" sz="900" b="1" kern="0" dirty="0">
              <a:solidFill>
                <a:prstClr val="black"/>
              </a:solidFill>
              <a:latin typeface="メイリオ" pitchFamily="50" charset="-128"/>
              <a:ea typeface="メイリオ" pitchFamily="50" charset="-128"/>
              <a:cs typeface="メイリオ" pitchFamily="50" charset="-128"/>
            </a:endParaRPr>
          </a:p>
          <a:p>
            <a:pPr marL="452291" indent="-269787">
              <a:defRPr/>
            </a:pPr>
            <a:r>
              <a:rPr kumimoji="0" lang="ja-JP" altLang="en-US" b="1" kern="0" dirty="0">
                <a:solidFill>
                  <a:prstClr val="black"/>
                </a:solidFill>
                <a:latin typeface="メイリオ" pitchFamily="50" charset="-128"/>
                <a:ea typeface="メイリオ" pitchFamily="50" charset="-128"/>
                <a:cs typeface="メイリオ" pitchFamily="50" charset="-128"/>
              </a:rPr>
              <a:t>■基本的考え方</a:t>
            </a:r>
            <a:endParaRPr kumimoji="0" lang="en-US" altLang="ja-JP" b="1" kern="0" dirty="0">
              <a:solidFill>
                <a:prstClr val="black"/>
              </a:solidFill>
              <a:latin typeface="メイリオ" pitchFamily="50" charset="-128"/>
              <a:ea typeface="メイリオ" pitchFamily="50" charset="-128"/>
              <a:cs typeface="メイリオ" pitchFamily="50" charset="-128"/>
            </a:endParaRPr>
          </a:p>
          <a:p>
            <a:pPr marL="452291" indent="-269787">
              <a:defRPr/>
            </a:pPr>
            <a:r>
              <a:rPr kumimoji="0" lang="ja-JP" altLang="en-US" kern="0" dirty="0">
                <a:solidFill>
                  <a:prstClr val="black"/>
                </a:solidFill>
                <a:latin typeface="メイリオ" pitchFamily="50" charset="-128"/>
                <a:ea typeface="メイリオ" pitchFamily="50" charset="-128"/>
                <a:cs typeface="メイリオ" pitchFamily="50" charset="-128"/>
              </a:rPr>
              <a:t>①</a:t>
            </a:r>
            <a:r>
              <a:rPr kumimoji="0" lang="ja-JP" altLang="en-US" b="1" kern="0" dirty="0">
                <a:solidFill>
                  <a:prstClr val="black"/>
                </a:solidFill>
                <a:latin typeface="メイリオ" pitchFamily="50" charset="-128"/>
                <a:ea typeface="メイリオ" pitchFamily="50" charset="-128"/>
                <a:cs typeface="メイリオ" pitchFamily="50" charset="-128"/>
              </a:rPr>
              <a:t>「最大の魅力は自然そのもの」</a:t>
            </a:r>
            <a:r>
              <a:rPr kumimoji="0" lang="ja-JP" altLang="en-US" kern="0" dirty="0">
                <a:solidFill>
                  <a:prstClr val="black"/>
                </a:solidFill>
                <a:latin typeface="メイリオ" pitchFamily="50" charset="-128"/>
                <a:ea typeface="メイリオ" pitchFamily="50" charset="-128"/>
                <a:cs typeface="メイリオ" pitchFamily="50" charset="-128"/>
              </a:rPr>
              <a:t>をコンセプトに、非日常な体験を世界の人々に提供</a:t>
            </a:r>
          </a:p>
          <a:p>
            <a:pPr marL="452291" indent="-269787">
              <a:defRPr/>
            </a:pPr>
            <a:r>
              <a:rPr kumimoji="0" lang="ja-JP" altLang="en-US" kern="0" dirty="0">
                <a:solidFill>
                  <a:prstClr val="black"/>
                </a:solidFill>
                <a:latin typeface="メイリオ" pitchFamily="50" charset="-128"/>
                <a:ea typeface="メイリオ" pitchFamily="50" charset="-128"/>
                <a:cs typeface="メイリオ" pitchFamily="50" charset="-128"/>
              </a:rPr>
              <a:t>②最高の自然環境をツーリズムに開放し、</a:t>
            </a:r>
            <a:r>
              <a:rPr kumimoji="0" lang="ja-JP" altLang="en-US" b="1" kern="0" dirty="0">
                <a:solidFill>
                  <a:prstClr val="black"/>
                </a:solidFill>
                <a:latin typeface="メイリオ" pitchFamily="50" charset="-128"/>
                <a:ea typeface="メイリオ" pitchFamily="50" charset="-128"/>
                <a:cs typeface="メイリオ" pitchFamily="50" charset="-128"/>
              </a:rPr>
              <a:t>高品質・高付加価値のインバウンド市場</a:t>
            </a:r>
            <a:r>
              <a:rPr kumimoji="0" lang="ja-JP" altLang="en-US" kern="0" dirty="0">
                <a:solidFill>
                  <a:prstClr val="black"/>
                </a:solidFill>
                <a:latin typeface="メイリオ" pitchFamily="50" charset="-128"/>
                <a:ea typeface="メイリオ" pitchFamily="50" charset="-128"/>
                <a:cs typeface="メイリオ" pitchFamily="50" charset="-128"/>
              </a:rPr>
              <a:t>を創造</a:t>
            </a:r>
            <a:endParaRPr kumimoji="0" lang="en-US" altLang="ja-JP" kern="0" dirty="0">
              <a:solidFill>
                <a:prstClr val="black"/>
              </a:solidFill>
              <a:latin typeface="メイリオ" pitchFamily="50" charset="-128"/>
              <a:ea typeface="メイリオ" pitchFamily="50" charset="-128"/>
              <a:cs typeface="メイリオ" pitchFamily="50" charset="-128"/>
            </a:endParaRPr>
          </a:p>
        </p:txBody>
      </p:sp>
      <p:sp>
        <p:nvSpPr>
          <p:cNvPr id="8" name="二等辺三角形 7"/>
          <p:cNvSpPr/>
          <p:nvPr/>
        </p:nvSpPr>
        <p:spPr>
          <a:xfrm rot="10800000">
            <a:off x="1980938" y="3141067"/>
            <a:ext cx="5802040" cy="423727"/>
          </a:xfrm>
          <a:prstGeom prst="triangle">
            <a:avLst/>
          </a:prstGeom>
          <a:solidFill>
            <a:srgbClr val="9BBB59"/>
          </a:solidFill>
          <a:ln w="25400" cap="flat" cmpd="sng" algn="ctr">
            <a:noFill/>
            <a:prstDash val="solid"/>
          </a:ln>
          <a:effectLst/>
        </p:spPr>
        <p:txBody>
          <a:bodyPr anchor="ctr"/>
          <a:lstStyle/>
          <a:p>
            <a:pPr algn="ctr">
              <a:defRPr/>
            </a:pPr>
            <a:endParaRPr kumimoji="0" lang="ja-JP" altLang="en-US" kern="0">
              <a:solidFill>
                <a:prstClr val="white"/>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1412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218232"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3</a:t>
            </a:r>
            <a:endParaRPr lang="ja-JP" altLang="en-US" sz="1799" b="1" dirty="0">
              <a:latin typeface="メイリオ" pitchFamily="50" charset="-128"/>
              <a:ea typeface="メイリオ" pitchFamily="50" charset="-128"/>
              <a:cs typeface="メイリオ" pitchFamily="50" charset="-128"/>
            </a:endParaRPr>
          </a:p>
        </p:txBody>
      </p:sp>
      <p:sp>
        <p:nvSpPr>
          <p:cNvPr id="3" name="下矢印 4"/>
          <p:cNvSpPr/>
          <p:nvPr/>
        </p:nvSpPr>
        <p:spPr>
          <a:xfrm>
            <a:off x="344382" y="1356307"/>
            <a:ext cx="593535" cy="2720563"/>
          </a:xfrm>
          <a:prstGeom prst="downArrow">
            <a:avLst>
              <a:gd name="adj1" fmla="val 50000"/>
              <a:gd name="adj2" fmla="val 33744"/>
            </a:avLst>
          </a:prstGeom>
          <a:solidFill>
            <a:srgbClr val="4F81BD"/>
          </a:solidFill>
          <a:ln w="25400" cap="flat" cmpd="sng" algn="ctr">
            <a:noFill/>
            <a:prstDash val="solid"/>
          </a:ln>
          <a:effectLst/>
        </p:spPr>
        <p:txBody>
          <a:bodyPr anchor="ctr"/>
          <a:lstStyle/>
          <a:p>
            <a:pPr algn="ctr" defTabSz="792673">
              <a:defRPr/>
            </a:pPr>
            <a:endParaRPr kumimoji="0" lang="ja-JP" altLang="en-US" sz="1115"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7"/>
          <p:cNvSpPr txBox="1">
            <a:spLocks noChangeArrowheads="1"/>
          </p:cNvSpPr>
          <p:nvPr/>
        </p:nvSpPr>
        <p:spPr bwMode="auto">
          <a:xfrm>
            <a:off x="514606" y="766533"/>
            <a:ext cx="9069092" cy="441893"/>
          </a:xfrm>
          <a:prstGeom prst="rect">
            <a:avLst/>
          </a:prstGeom>
          <a:noFill/>
          <a:ln w="9525">
            <a:solidFill>
              <a:srgbClr val="1F497D">
                <a:lumMod val="60000"/>
                <a:lumOff val="40000"/>
              </a:srgbClr>
            </a:solidFill>
            <a:miter lim="800000"/>
            <a:headEnd/>
            <a:tailEnd/>
          </a:ln>
          <a:extLst>
            <a:ext uri="{909E8E84-426E-40DD-AFC4-6F175D3DCCD1}">
              <a14:hiddenFill xmlns:a14="http://schemas.microsoft.com/office/drawing/2010/main">
                <a:solidFill>
                  <a:srgbClr val="FFFFFF"/>
                </a:solidFill>
              </a14:hiddenFill>
            </a:ext>
          </a:extLst>
        </p:spPr>
        <p:txBody>
          <a:bodyPr tIns="71977" bIns="0">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1799" kern="0" dirty="0">
                <a:solidFill>
                  <a:prstClr val="black"/>
                </a:solidFill>
                <a:latin typeface="メイリオ" pitchFamily="50" charset="-128"/>
                <a:ea typeface="メイリオ" pitchFamily="50" charset="-128"/>
                <a:cs typeface="メイリオ" pitchFamily="50" charset="-128"/>
              </a:rPr>
              <a:t>平成</a:t>
            </a:r>
            <a:r>
              <a:rPr lang="en-US" altLang="ja-JP" sz="1799" kern="0" dirty="0">
                <a:solidFill>
                  <a:prstClr val="black"/>
                </a:solidFill>
                <a:latin typeface="メイリオ" pitchFamily="50" charset="-128"/>
                <a:ea typeface="メイリオ" pitchFamily="50" charset="-128"/>
                <a:cs typeface="メイリオ" pitchFamily="50" charset="-128"/>
              </a:rPr>
              <a:t>28</a:t>
            </a:r>
            <a:r>
              <a:rPr lang="ja-JP" altLang="en-US" sz="1799" kern="0" dirty="0">
                <a:solidFill>
                  <a:prstClr val="black"/>
                </a:solidFill>
                <a:latin typeface="メイリオ" pitchFamily="50" charset="-128"/>
                <a:ea typeface="メイリオ" pitchFamily="50" charset="-128"/>
                <a:cs typeface="メイリオ" pitchFamily="50" charset="-128"/>
              </a:rPr>
              <a:t>年</a:t>
            </a:r>
            <a:r>
              <a:rPr lang="en-US" altLang="ja-JP" sz="1799" kern="0" dirty="0">
                <a:solidFill>
                  <a:prstClr val="black"/>
                </a:solidFill>
                <a:latin typeface="メイリオ" pitchFamily="50" charset="-128"/>
                <a:ea typeface="メイリオ" pitchFamily="50" charset="-128"/>
                <a:cs typeface="メイリオ" pitchFamily="50" charset="-128"/>
              </a:rPr>
              <a:t>7</a:t>
            </a:r>
            <a:r>
              <a:rPr lang="ja-JP" altLang="en-US" sz="1799" kern="0" dirty="0">
                <a:solidFill>
                  <a:prstClr val="black"/>
                </a:solidFill>
                <a:latin typeface="メイリオ" pitchFamily="50" charset="-128"/>
                <a:ea typeface="メイリオ" pitchFamily="50" charset="-128"/>
                <a:cs typeface="メイリオ" pitchFamily="50" charset="-128"/>
              </a:rPr>
              <a:t>月 　　</a:t>
            </a:r>
            <a:r>
              <a:rPr lang="ja-JP" altLang="en-US" sz="2399" kern="0" dirty="0">
                <a:solidFill>
                  <a:prstClr val="black"/>
                </a:solidFill>
                <a:latin typeface="メイリオ" pitchFamily="50" charset="-128"/>
                <a:ea typeface="メイリオ" pitchFamily="50" charset="-128"/>
                <a:cs typeface="メイリオ" pitchFamily="50" charset="-128"/>
              </a:rPr>
              <a:t>先行的に取り組みを進める</a:t>
            </a:r>
            <a:r>
              <a:rPr lang="en-US" altLang="ja-JP" sz="2399" b="1" kern="0" dirty="0">
                <a:solidFill>
                  <a:prstClr val="black"/>
                </a:solidFill>
                <a:latin typeface="メイリオ" pitchFamily="50" charset="-128"/>
                <a:ea typeface="メイリオ" pitchFamily="50" charset="-128"/>
                <a:cs typeface="メイリオ" pitchFamily="50" charset="-128"/>
              </a:rPr>
              <a:t>8</a:t>
            </a:r>
            <a:r>
              <a:rPr lang="ja-JP" altLang="en-US" sz="2399" b="1" kern="0" dirty="0">
                <a:solidFill>
                  <a:prstClr val="black"/>
                </a:solidFill>
                <a:latin typeface="メイリオ" pitchFamily="50" charset="-128"/>
                <a:ea typeface="メイリオ" pitchFamily="50" charset="-128"/>
                <a:cs typeface="メイリオ" pitchFamily="50" charset="-128"/>
              </a:rPr>
              <a:t>公園を選定</a:t>
            </a:r>
          </a:p>
        </p:txBody>
      </p:sp>
      <p:sp>
        <p:nvSpPr>
          <p:cNvPr id="5" name="テキスト ボックス 14"/>
          <p:cNvSpPr txBox="1">
            <a:spLocks noChangeArrowheads="1"/>
          </p:cNvSpPr>
          <p:nvPr/>
        </p:nvSpPr>
        <p:spPr bwMode="auto">
          <a:xfrm>
            <a:off x="407590" y="4173387"/>
            <a:ext cx="5911542" cy="478234"/>
          </a:xfrm>
          <a:prstGeom prst="rect">
            <a:avLst/>
          </a:prstGeom>
          <a:noFill/>
          <a:ln w="9525">
            <a:solidFill>
              <a:srgbClr val="1F497D">
                <a:lumMod val="60000"/>
                <a:lumOff val="40000"/>
              </a:srgbClr>
            </a:solidFill>
            <a:miter lim="800000"/>
            <a:headEnd/>
            <a:tailEnd/>
          </a:ln>
          <a:extLst>
            <a:ext uri="{909E8E84-426E-40DD-AFC4-6F175D3DCCD1}">
              <a14:hiddenFill xmlns:a14="http://schemas.microsoft.com/office/drawing/2010/main">
                <a:solidFill>
                  <a:srgbClr val="FFFFFF"/>
                </a:solidFill>
              </a14:hiddenFill>
            </a:ext>
          </a:extLst>
        </p:spPr>
        <p:txBody>
          <a:bodyPr tIns="107965" bIns="0">
            <a:spAutoFit/>
          </a:bodyPr>
          <a:lstStyle>
            <a:defPPr>
              <a:defRPr lang="ja-JP"/>
            </a:defPPr>
            <a:lvl1pPr>
              <a:spcBef>
                <a:spcPct val="0"/>
              </a:spcBef>
              <a:buFontTx/>
              <a:buNone/>
              <a:defRPr sz="2000">
                <a:latin typeface="Meiryo UI" panose="020B0604030504040204" pitchFamily="50" charset="-128"/>
                <a:ea typeface="Meiryo UI" panose="020B0604030504040204" pitchFamily="50" charset="-128"/>
              </a:defRPr>
            </a:lvl1pPr>
            <a:lvl2pPr marL="742950" indent="-285750" eaLnBrk="0" hangingPunct="0">
              <a:spcBef>
                <a:spcPct val="20000"/>
              </a:spcBef>
              <a:buFont typeface="Arial" panose="020B0604020202020204" pitchFamily="34" charset="0"/>
              <a:buChar char="–"/>
              <a:defRPr sz="3900">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sz="3400">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sz="2800">
                <a:latin typeface="Calibri" panose="020F0502020204030204" pitchFamily="34" charset="0"/>
                <a:ea typeface="ＭＳ Ｐゴシック" panose="020B0600070205080204" pitchFamily="50" charset="-128"/>
              </a:defRPr>
            </a:lvl9pPr>
          </a:lstStyle>
          <a:p>
            <a:pPr marL="982343" indent="-982343">
              <a:defRPr/>
            </a:pPr>
            <a:r>
              <a:rPr kumimoji="0" lang="ja-JP" altLang="en-US" sz="1799" kern="0" dirty="0">
                <a:solidFill>
                  <a:prstClr val="black"/>
                </a:solidFill>
                <a:latin typeface="メイリオ" pitchFamily="50" charset="-128"/>
                <a:ea typeface="メイリオ" pitchFamily="50" charset="-128"/>
                <a:cs typeface="メイリオ" pitchFamily="50" charset="-128"/>
              </a:rPr>
              <a:t>　９月 　</a:t>
            </a:r>
            <a:r>
              <a:rPr kumimoji="0" lang="ja-JP" altLang="en-US" sz="2399" b="1" kern="0" dirty="0">
                <a:solidFill>
                  <a:prstClr val="black"/>
                </a:solidFill>
                <a:latin typeface="メイリオ" pitchFamily="50" charset="-128"/>
                <a:ea typeface="メイリオ" pitchFamily="50" charset="-128"/>
                <a:cs typeface="メイリオ" pitchFamily="50" charset="-128"/>
              </a:rPr>
              <a:t>地域協議会</a:t>
            </a:r>
            <a:r>
              <a:rPr kumimoji="0" lang="ja-JP" altLang="en-US" sz="2399" kern="0" dirty="0">
                <a:solidFill>
                  <a:prstClr val="black"/>
                </a:solidFill>
                <a:latin typeface="メイリオ" pitchFamily="50" charset="-128"/>
                <a:ea typeface="メイリオ" pitchFamily="50" charset="-128"/>
                <a:cs typeface="メイリオ" pitchFamily="50" charset="-128"/>
              </a:rPr>
              <a:t>の立ち上げ</a:t>
            </a:r>
            <a:endParaRPr kumimoji="0" lang="en-US" altLang="ja-JP" sz="2399" kern="0" dirty="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bwMode="auto">
          <a:xfrm>
            <a:off x="1093658" y="1536638"/>
            <a:ext cx="2987042" cy="827735"/>
          </a:xfrm>
          <a:prstGeom prst="rect">
            <a:avLst/>
          </a:prstGeom>
          <a:noFill/>
          <a:ln w="6350" cap="flat" cmpd="sng" algn="ctr">
            <a:solidFill>
              <a:srgbClr val="9BBB59">
                <a:lumMod val="75000"/>
              </a:srgbClr>
            </a:solidFill>
            <a:prstDash val="sysDot"/>
          </a:ln>
          <a:effectLst/>
        </p:spPr>
        <p:txBody>
          <a:bodyPr anchor="ctr"/>
          <a:lstStyle/>
          <a:p>
            <a:pPr algn="ctr" defTabSz="792673">
              <a:defRPr/>
            </a:pPr>
            <a:endParaRPr kumimoji="0" lang="ja-JP" altLang="en-US" sz="1200"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8"/>
          <p:cNvSpPr/>
          <p:nvPr/>
        </p:nvSpPr>
        <p:spPr bwMode="auto">
          <a:xfrm>
            <a:off x="1101055" y="1341438"/>
            <a:ext cx="2987042" cy="255506"/>
          </a:xfrm>
          <a:prstGeom prst="roundRect">
            <a:avLst>
              <a:gd name="adj" fmla="val 0"/>
            </a:avLst>
          </a:prstGeom>
          <a:solidFill>
            <a:srgbClr val="9BBB59">
              <a:lumMod val="75000"/>
            </a:srgbClr>
          </a:solidFill>
          <a:ln w="6350" cap="flat" cmpd="sng" algn="ctr">
            <a:solidFill>
              <a:srgbClr val="9BBB59">
                <a:lumMod val="75000"/>
              </a:srgbClr>
            </a:solidFill>
            <a:prstDash val="solid"/>
          </a:ln>
          <a:effectLst/>
        </p:spPr>
        <p:txBody>
          <a:bodyPr tIns="71977" bIns="0" anchor="ctr"/>
          <a:lstStyle/>
          <a:p>
            <a:pPr algn="ctr" defTabSz="792673">
              <a:defRPr/>
            </a:pPr>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検討の加速化</a:t>
            </a:r>
          </a:p>
        </p:txBody>
      </p:sp>
      <p:sp>
        <p:nvSpPr>
          <p:cNvPr id="9" name="テキスト ボックス 18"/>
          <p:cNvSpPr txBox="1">
            <a:spLocks noChangeArrowheads="1"/>
          </p:cNvSpPr>
          <p:nvPr/>
        </p:nvSpPr>
        <p:spPr bwMode="auto">
          <a:xfrm>
            <a:off x="1064227" y="1660246"/>
            <a:ext cx="3140709" cy="54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45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39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3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5pPr>
            <a:lvl6pPr marL="25146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6pPr>
            <a:lvl7pPr marL="29718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7pPr>
            <a:lvl8pPr marL="34290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8pPr>
            <a:lvl9pPr marL="38862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pitchFamily="50" charset="-128"/>
              </a:defRPr>
            </a:lvl9pPr>
          </a:lstStyle>
          <a:p>
            <a:pPr marL="215272" indent="-215272" eaLnBrk="1" hangingPunct="1">
              <a:lnSpc>
                <a:spcPts val="1400"/>
              </a:lnSpc>
              <a:spcBef>
                <a:spcPts val="600"/>
              </a:spcBef>
              <a:buNone/>
              <a:defRPr/>
            </a:pPr>
            <a:r>
              <a:rPr lang="ja-JP" altLang="en-US" sz="1600" dirty="0">
                <a:solidFill>
                  <a:prstClr val="black"/>
                </a:solidFill>
                <a:latin typeface="メイリオ" pitchFamily="50" charset="-128"/>
                <a:ea typeface="メイリオ" pitchFamily="50" charset="-128"/>
                <a:cs typeface="メイリオ" pitchFamily="50" charset="-128"/>
              </a:rPr>
              <a:t>○各知事等に省幹部が直接要請</a:t>
            </a:r>
            <a:endParaRPr lang="en-US" altLang="ja-JP" sz="1600" dirty="0">
              <a:solidFill>
                <a:prstClr val="black"/>
              </a:solidFill>
              <a:latin typeface="メイリオ" pitchFamily="50" charset="-128"/>
              <a:ea typeface="メイリオ" pitchFamily="50" charset="-128"/>
              <a:cs typeface="メイリオ" pitchFamily="50" charset="-128"/>
            </a:endParaRPr>
          </a:p>
          <a:p>
            <a:pPr marL="92044" indent="-92044" eaLnBrk="1" hangingPunct="1">
              <a:lnSpc>
                <a:spcPts val="1500"/>
              </a:lnSpc>
              <a:spcBef>
                <a:spcPts val="600"/>
              </a:spcBef>
              <a:buNone/>
              <a:defRPr/>
            </a:pPr>
            <a:r>
              <a:rPr lang="ja-JP" altLang="en-US" sz="1600" dirty="0">
                <a:solidFill>
                  <a:prstClr val="black"/>
                </a:solidFill>
                <a:latin typeface="メイリオ" pitchFamily="50" charset="-128"/>
                <a:ea typeface="メイリオ" pitchFamily="50" charset="-128"/>
                <a:cs typeface="メイリオ" pitchFamily="50" charset="-128"/>
              </a:rPr>
              <a:t>○有識者の現地評価</a:t>
            </a:r>
            <a:endParaRPr lang="en-US" altLang="ja-JP" sz="1600" dirty="0">
              <a:solidFill>
                <a:prstClr val="black"/>
              </a:solidFill>
              <a:latin typeface="メイリオ" pitchFamily="50" charset="-128"/>
              <a:ea typeface="メイリオ" pitchFamily="50" charset="-128"/>
              <a:cs typeface="メイリオ" pitchFamily="50" charset="-128"/>
            </a:endParaRPr>
          </a:p>
        </p:txBody>
      </p:sp>
      <p:sp>
        <p:nvSpPr>
          <p:cNvPr id="10" name="右矢印 11"/>
          <p:cNvSpPr/>
          <p:nvPr/>
        </p:nvSpPr>
        <p:spPr>
          <a:xfrm flipH="1" flipV="1">
            <a:off x="848271" y="1791672"/>
            <a:ext cx="215931" cy="503838"/>
          </a:xfrm>
          <a:prstGeom prst="rightArrow">
            <a:avLst/>
          </a:prstGeom>
          <a:solidFill>
            <a:srgbClr val="9BBB59"/>
          </a:solidFill>
          <a:ln w="25400" cap="flat" cmpd="sng" algn="ctr">
            <a:noFill/>
            <a:prstDash val="solid"/>
          </a:ln>
          <a:effectLst/>
        </p:spPr>
        <p:txBody>
          <a:bodyPr anchor="ctr"/>
          <a:lstStyle/>
          <a:p>
            <a:pPr algn="ctr" defTabSz="792673">
              <a:defRPr/>
            </a:pPr>
            <a:endParaRPr kumimoji="0" lang="ja-JP" altLang="en-US" sz="1115"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2"/>
          <p:cNvSpPr/>
          <p:nvPr/>
        </p:nvSpPr>
        <p:spPr bwMode="auto">
          <a:xfrm>
            <a:off x="416369" y="4697001"/>
            <a:ext cx="5881389" cy="478234"/>
          </a:xfrm>
          <a:prstGeom prst="roundRect">
            <a:avLst>
              <a:gd name="adj" fmla="val 0"/>
            </a:avLst>
          </a:prstGeom>
          <a:noFill/>
          <a:ln w="9525">
            <a:solidFill>
              <a:srgbClr val="1F497D">
                <a:lumMod val="60000"/>
                <a:lumOff val="40000"/>
              </a:srgbClr>
            </a:solidFill>
            <a:miter lim="800000"/>
            <a:headEnd/>
            <a:tailEnd/>
          </a:ln>
          <a:extLst>
            <a:ext uri="{909E8E84-426E-40DD-AFC4-6F175D3DCCD1}">
              <a14:hiddenFill xmlns:a14="http://schemas.microsoft.com/office/drawing/2010/main">
                <a:solidFill>
                  <a:srgbClr val="FFFFFF"/>
                </a:solidFill>
              </a14:hiddenFill>
            </a:ext>
          </a:extLst>
        </p:spPr>
        <p:txBody>
          <a:bodyPr tIns="107965" bIns="0">
            <a:spAutoFit/>
          </a:bodyPr>
          <a:lstStyle/>
          <a:p>
            <a:pPr marL="982343" indent="-982343">
              <a:defRPr/>
            </a:pPr>
            <a:r>
              <a:rPr kumimoji="0" lang="en-US" altLang="ja-JP" kern="0" dirty="0">
                <a:solidFill>
                  <a:prstClr val="black"/>
                </a:solidFill>
                <a:latin typeface="メイリオ" pitchFamily="50" charset="-128"/>
                <a:ea typeface="メイリオ" pitchFamily="50" charset="-128"/>
                <a:cs typeface="メイリオ" pitchFamily="50" charset="-128"/>
              </a:rPr>
              <a:t>12</a:t>
            </a:r>
            <a:r>
              <a:rPr kumimoji="0" lang="ja-JP" altLang="en-US" kern="0" dirty="0">
                <a:solidFill>
                  <a:prstClr val="black"/>
                </a:solidFill>
                <a:latin typeface="メイリオ" pitchFamily="50" charset="-128"/>
                <a:ea typeface="メイリオ" pitchFamily="50" charset="-128"/>
                <a:cs typeface="メイリオ" pitchFamily="50" charset="-128"/>
              </a:rPr>
              <a:t>月 ：  </a:t>
            </a:r>
            <a:r>
              <a:rPr kumimoji="0" lang="ja-JP" altLang="en-US" sz="2399" b="1" kern="0" dirty="0">
                <a:solidFill>
                  <a:prstClr val="black"/>
                </a:solidFill>
                <a:latin typeface="メイリオ" pitchFamily="50" charset="-128"/>
                <a:ea typeface="メイリオ" pitchFamily="50" charset="-128"/>
                <a:cs typeface="メイリオ" pitchFamily="50" charset="-128"/>
              </a:rPr>
              <a:t>ステップアッププログラム</a:t>
            </a:r>
            <a:r>
              <a:rPr kumimoji="0" lang="ja-JP" altLang="en-US" sz="2399" kern="0" dirty="0">
                <a:solidFill>
                  <a:prstClr val="black"/>
                </a:solidFill>
                <a:latin typeface="メイリオ" pitchFamily="50" charset="-128"/>
                <a:ea typeface="メイリオ" pitchFamily="50" charset="-128"/>
                <a:cs typeface="メイリオ" pitchFamily="50" charset="-128"/>
              </a:rPr>
              <a:t>策定</a:t>
            </a:r>
          </a:p>
        </p:txBody>
      </p:sp>
      <p:pic>
        <p:nvPicPr>
          <p:cNvPr id="12"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318" y="4076871"/>
            <a:ext cx="2787121" cy="1339617"/>
          </a:xfrm>
          <a:prstGeom prst="rect">
            <a:avLst/>
          </a:prstGeom>
          <a:noFill/>
          <a:ln>
            <a:noFill/>
          </a:ln>
          <a:effectLst>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1093658" y="2565181"/>
            <a:ext cx="2987042" cy="1439538"/>
          </a:xfrm>
          <a:prstGeom prst="rect">
            <a:avLst/>
          </a:prstGeom>
          <a:noFill/>
          <a:ln w="9525" cap="flat" cmpd="sng" algn="ctr">
            <a:solidFill>
              <a:srgbClr val="C0504D">
                <a:lumMod val="75000"/>
              </a:srgbClr>
            </a:solidFill>
            <a:prstDash val="solid"/>
          </a:ln>
          <a:effectLst/>
        </p:spPr>
        <p:txBody>
          <a:bodyPr anchor="ctr"/>
          <a:lstStyle/>
          <a:p>
            <a:pPr algn="ctr" defTabSz="792673">
              <a:defRPr/>
            </a:pPr>
            <a:endParaRPr kumimoji="0" lang="ja-JP" altLang="en-US" sz="1400"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8"/>
          <p:cNvSpPr txBox="1">
            <a:spLocks noChangeArrowheads="1"/>
          </p:cNvSpPr>
          <p:nvPr/>
        </p:nvSpPr>
        <p:spPr bwMode="auto">
          <a:xfrm>
            <a:off x="1087483" y="2783783"/>
            <a:ext cx="3099749" cy="12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marL="92044" indent="-92044" eaLnBrk="1" hangingPunct="1">
              <a:lnSpc>
                <a:spcPts val="1500"/>
              </a:lnSpc>
              <a:spcBef>
                <a:spcPct val="0"/>
              </a:spcBef>
              <a:spcAft>
                <a:spcPts val="600"/>
              </a:spcAft>
              <a:buNone/>
              <a:defRPr/>
            </a:pPr>
            <a:r>
              <a:rPr lang="ja-JP" altLang="en-US" sz="1600" dirty="0">
                <a:solidFill>
                  <a:prstClr val="black"/>
                </a:solidFill>
                <a:latin typeface="メイリオ" pitchFamily="50" charset="-128"/>
                <a:ea typeface="メイリオ" pitchFamily="50" charset="-128"/>
                <a:cs typeface="メイリオ" pitchFamily="50" charset="-128"/>
              </a:rPr>
              <a:t>○関係省庁の施策メニューの提示（ビジットジャパン、街並み整備、空屋対策、</a:t>
            </a:r>
            <a:r>
              <a:rPr lang="en-US" altLang="ja-JP" sz="1600" dirty="0">
                <a:solidFill>
                  <a:prstClr val="black"/>
                </a:solidFill>
                <a:latin typeface="メイリオ" pitchFamily="50" charset="-128"/>
                <a:ea typeface="メイリオ" pitchFamily="50" charset="-128"/>
                <a:cs typeface="メイリオ" pitchFamily="50" charset="-128"/>
              </a:rPr>
              <a:t>Wi-Fi</a:t>
            </a:r>
            <a:r>
              <a:rPr lang="ja-JP" altLang="en-US" sz="1600" dirty="0">
                <a:solidFill>
                  <a:prstClr val="black"/>
                </a:solidFill>
                <a:latin typeface="メイリオ" pitchFamily="50" charset="-128"/>
                <a:ea typeface="メイリオ" pitchFamily="50" charset="-128"/>
                <a:cs typeface="メイリオ" pitchFamily="50" charset="-128"/>
              </a:rPr>
              <a:t>環境整備など）</a:t>
            </a:r>
            <a:endParaRPr lang="en-US" altLang="ja-JP" sz="1600" dirty="0">
              <a:solidFill>
                <a:prstClr val="black"/>
              </a:solidFill>
              <a:latin typeface="メイリオ" pitchFamily="50" charset="-128"/>
              <a:ea typeface="メイリオ" pitchFamily="50" charset="-128"/>
              <a:cs typeface="メイリオ" pitchFamily="50" charset="-128"/>
            </a:endParaRPr>
          </a:p>
          <a:p>
            <a:pPr marL="176156" indent="-176156" eaLnBrk="1" hangingPunct="1">
              <a:lnSpc>
                <a:spcPts val="1400"/>
              </a:lnSpc>
              <a:spcBef>
                <a:spcPct val="0"/>
              </a:spcBef>
              <a:spcAft>
                <a:spcPts val="600"/>
              </a:spcAft>
              <a:buNone/>
              <a:defRPr/>
            </a:pPr>
            <a:r>
              <a:rPr lang="ja-JP" altLang="en-US" sz="1600" dirty="0">
                <a:solidFill>
                  <a:prstClr val="black"/>
                </a:solidFill>
                <a:latin typeface="メイリオ" pitchFamily="50" charset="-128"/>
                <a:ea typeface="メイリオ" pitchFamily="50" charset="-128"/>
                <a:cs typeface="メイリオ" pitchFamily="50" charset="-128"/>
              </a:rPr>
              <a:t>○関係省庁の出先機関が地域協議会に参加</a:t>
            </a:r>
            <a:endParaRPr lang="en-US" altLang="ja-JP" sz="1600" dirty="0">
              <a:solidFill>
                <a:prstClr val="black"/>
              </a:solidFill>
              <a:latin typeface="メイリオ" pitchFamily="50" charset="-128"/>
              <a:ea typeface="メイリオ" pitchFamily="50" charset="-128"/>
              <a:cs typeface="メイリオ" pitchFamily="50" charset="-128"/>
            </a:endParaRPr>
          </a:p>
        </p:txBody>
      </p:sp>
      <p:sp>
        <p:nvSpPr>
          <p:cNvPr id="15" name="角丸四角形 16"/>
          <p:cNvSpPr/>
          <p:nvPr/>
        </p:nvSpPr>
        <p:spPr bwMode="auto">
          <a:xfrm>
            <a:off x="1092073" y="2449163"/>
            <a:ext cx="2987042" cy="298355"/>
          </a:xfrm>
          <a:prstGeom prst="roundRect">
            <a:avLst>
              <a:gd name="adj" fmla="val 0"/>
            </a:avLst>
          </a:prstGeom>
          <a:solidFill>
            <a:srgbClr val="C0504D">
              <a:lumMod val="75000"/>
            </a:srgbClr>
          </a:solidFill>
          <a:ln w="6350" cap="flat" cmpd="sng" algn="ctr">
            <a:solidFill>
              <a:srgbClr val="C0504D">
                <a:lumMod val="75000"/>
              </a:srgbClr>
            </a:solidFill>
            <a:prstDash val="solid"/>
          </a:ln>
          <a:effectLst/>
        </p:spPr>
        <p:txBody>
          <a:bodyPr tIns="71977" bIns="0" anchor="ctr"/>
          <a:lstStyle/>
          <a:p>
            <a:pPr algn="ctr" defTabSz="792673">
              <a:defRPr/>
            </a:pP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関係省庁との連携</a:t>
            </a:r>
          </a:p>
        </p:txBody>
      </p:sp>
      <p:sp>
        <p:nvSpPr>
          <p:cNvPr id="16" name="右矢印 17"/>
          <p:cNvSpPr/>
          <p:nvPr/>
        </p:nvSpPr>
        <p:spPr>
          <a:xfrm flipH="1" flipV="1">
            <a:off x="848271" y="2997091"/>
            <a:ext cx="215931" cy="503838"/>
          </a:xfrm>
          <a:prstGeom prst="rightArrow">
            <a:avLst/>
          </a:prstGeom>
          <a:solidFill>
            <a:srgbClr val="C0504D"/>
          </a:solidFill>
          <a:ln w="25400" cap="flat" cmpd="sng" algn="ctr">
            <a:noFill/>
            <a:prstDash val="solid"/>
          </a:ln>
          <a:effectLst/>
        </p:spPr>
        <p:txBody>
          <a:bodyPr anchor="ctr"/>
          <a:lstStyle/>
          <a:p>
            <a:pPr algn="ctr" defTabSz="792673">
              <a:defRPr/>
            </a:pPr>
            <a:endParaRPr kumimoji="0" lang="ja-JP" altLang="en-US" sz="1115"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32317" y="6374463"/>
            <a:ext cx="8709208" cy="441893"/>
          </a:xfrm>
          <a:prstGeom prst="rect">
            <a:avLst/>
          </a:prstGeom>
          <a:solidFill>
            <a:srgbClr val="F79646">
              <a:lumMod val="75000"/>
            </a:srgbClr>
          </a:solidFill>
          <a:ln w="9525">
            <a:noFill/>
            <a:miter lim="800000"/>
            <a:headEnd/>
            <a:tailEnd/>
          </a:ln>
        </p:spPr>
        <p:txBody>
          <a:bodyPr lIns="0" tIns="71977" bIns="0">
            <a:spAutoFit/>
          </a:bodyPr>
          <a:lstStyle>
            <a:defPPr>
              <a:defRPr lang="ja-JP"/>
            </a:defPPr>
            <a:lvl1pPr indent="332355" algn="just">
              <a:spcBef>
                <a:spcPct val="0"/>
              </a:spcBef>
              <a:defRPr>
                <a:solidFill>
                  <a:prstClr val="black"/>
                </a:solidFill>
                <a:latin typeface="Meiryo UI" panose="020B0604030504040204" pitchFamily="50" charset="-128"/>
                <a:ea typeface="Meiryo UI" panose="020B0604030504040204" pitchFamily="50" charset="-128"/>
              </a:defRPr>
            </a:lvl1pPr>
          </a:lstStyle>
          <a:p>
            <a:pPr indent="0" algn="ctr">
              <a:defRPr/>
            </a:pPr>
            <a:r>
              <a:rPr kumimoji="0" lang="ja-JP" altLang="en-US" sz="2399"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８ヵ所の国立公園における成果を全国の国立公園に水平展開</a:t>
            </a:r>
          </a:p>
        </p:txBody>
      </p:sp>
      <p:sp>
        <p:nvSpPr>
          <p:cNvPr id="18" name="二等辺三角形 17"/>
          <p:cNvSpPr/>
          <p:nvPr/>
        </p:nvSpPr>
        <p:spPr>
          <a:xfrm rot="10800000">
            <a:off x="1640108" y="6103674"/>
            <a:ext cx="5254527" cy="204722"/>
          </a:xfrm>
          <a:prstGeom prst="triangle">
            <a:avLst/>
          </a:prstGeom>
          <a:solidFill>
            <a:srgbClr val="4F81BD"/>
          </a:solidFill>
          <a:ln w="25400" cap="flat" cmpd="sng" algn="ctr">
            <a:noFill/>
            <a:prstDash val="solid"/>
          </a:ln>
          <a:effectLst/>
        </p:spPr>
        <p:txBody>
          <a:bodyPr anchor="ctr"/>
          <a:lstStyle/>
          <a:p>
            <a:pPr algn="ctr">
              <a:defRPr/>
            </a:pPr>
            <a:endParaRPr kumimoji="0" lang="ja-JP" altLang="en-US" sz="1115"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7"/>
          <p:cNvSpPr txBox="1">
            <a:spLocks noChangeArrowheads="1"/>
          </p:cNvSpPr>
          <p:nvPr/>
        </p:nvSpPr>
        <p:spPr bwMode="auto">
          <a:xfrm>
            <a:off x="200407" y="765558"/>
            <a:ext cx="1835412" cy="478647"/>
          </a:xfrm>
          <a:prstGeom prst="rect">
            <a:avLst/>
          </a:prstGeom>
          <a:solidFill>
            <a:srgbClr val="1F497D">
              <a:lumMod val="60000"/>
              <a:lumOff val="40000"/>
            </a:srgbClr>
          </a:solidFill>
          <a:ln w="9525">
            <a:solidFill>
              <a:srgbClr val="1F497D">
                <a:lumMod val="60000"/>
                <a:lumOff val="40000"/>
              </a:srgbClr>
            </a:solidFill>
            <a:miter lim="800000"/>
            <a:headEnd/>
            <a:tailEnd/>
          </a:ln>
        </p:spPr>
        <p:txBody>
          <a:bodyPr lIns="35988" tIns="107965" bIns="0"/>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None/>
              <a:defRPr/>
            </a:pPr>
            <a:r>
              <a:rPr lang="ja-JP" altLang="en-US" sz="1999" b="1" kern="0" dirty="0">
                <a:solidFill>
                  <a:prstClr val="white"/>
                </a:solidFill>
                <a:latin typeface="メイリオ" pitchFamily="50" charset="-128"/>
                <a:ea typeface="メイリオ" pitchFamily="50" charset="-128"/>
                <a:cs typeface="メイリオ" pitchFamily="50" charset="-128"/>
              </a:rPr>
              <a:t>平成</a:t>
            </a:r>
            <a:r>
              <a:rPr lang="en-US" altLang="ja-JP" sz="1999" b="1" kern="0" dirty="0">
                <a:solidFill>
                  <a:prstClr val="white"/>
                </a:solidFill>
                <a:latin typeface="メイリオ" pitchFamily="50" charset="-128"/>
                <a:ea typeface="メイリオ" pitchFamily="50" charset="-128"/>
                <a:cs typeface="メイリオ" pitchFamily="50" charset="-128"/>
              </a:rPr>
              <a:t>28</a:t>
            </a:r>
            <a:r>
              <a:rPr lang="ja-JP" altLang="en-US" sz="1999" b="1" kern="0" dirty="0">
                <a:solidFill>
                  <a:prstClr val="white"/>
                </a:solidFill>
                <a:latin typeface="メイリオ" pitchFamily="50" charset="-128"/>
                <a:ea typeface="メイリオ" pitchFamily="50" charset="-128"/>
                <a:cs typeface="メイリオ" pitchFamily="50" charset="-128"/>
              </a:rPr>
              <a:t>年</a:t>
            </a:r>
            <a:r>
              <a:rPr lang="en-US" altLang="ja-JP" sz="1999" b="1" kern="0" dirty="0">
                <a:solidFill>
                  <a:prstClr val="white"/>
                </a:solidFill>
                <a:latin typeface="メイリオ" pitchFamily="50" charset="-128"/>
                <a:ea typeface="メイリオ" pitchFamily="50" charset="-128"/>
                <a:cs typeface="メイリオ" pitchFamily="50" charset="-128"/>
              </a:rPr>
              <a:t>7</a:t>
            </a:r>
            <a:r>
              <a:rPr lang="ja-JP" altLang="en-US" sz="1999" b="1" kern="0" dirty="0">
                <a:solidFill>
                  <a:prstClr val="white"/>
                </a:solidFill>
                <a:latin typeface="メイリオ" pitchFamily="50" charset="-128"/>
                <a:ea typeface="メイリオ" pitchFamily="50" charset="-128"/>
                <a:cs typeface="メイリオ" pitchFamily="50" charset="-128"/>
              </a:rPr>
              <a:t>月</a:t>
            </a:r>
          </a:p>
        </p:txBody>
      </p:sp>
      <p:sp>
        <p:nvSpPr>
          <p:cNvPr id="21" name="テキスト ボックス 7"/>
          <p:cNvSpPr txBox="1">
            <a:spLocks noChangeArrowheads="1"/>
          </p:cNvSpPr>
          <p:nvPr/>
        </p:nvSpPr>
        <p:spPr bwMode="auto">
          <a:xfrm>
            <a:off x="267829" y="4174097"/>
            <a:ext cx="925215" cy="478647"/>
          </a:xfrm>
          <a:prstGeom prst="rect">
            <a:avLst/>
          </a:prstGeom>
          <a:solidFill>
            <a:srgbClr val="1F497D">
              <a:lumMod val="60000"/>
              <a:lumOff val="40000"/>
            </a:srgbClr>
          </a:solidFill>
          <a:ln w="9525">
            <a:solidFill>
              <a:srgbClr val="1F497D">
                <a:lumMod val="60000"/>
                <a:lumOff val="40000"/>
              </a:srgbClr>
            </a:solidFill>
            <a:miter lim="800000"/>
            <a:headEnd/>
            <a:tailEnd/>
          </a:ln>
        </p:spPr>
        <p:txBody>
          <a:bodyPr tIns="107965" bIns="0"/>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None/>
              <a:defRPr/>
            </a:pPr>
            <a:r>
              <a:rPr lang="ja-JP" altLang="en-US" sz="1999"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９月</a:t>
            </a:r>
          </a:p>
        </p:txBody>
      </p:sp>
      <p:sp>
        <p:nvSpPr>
          <p:cNvPr id="22" name="テキスト ボックス 7"/>
          <p:cNvSpPr txBox="1">
            <a:spLocks noChangeArrowheads="1"/>
          </p:cNvSpPr>
          <p:nvPr/>
        </p:nvSpPr>
        <p:spPr bwMode="auto">
          <a:xfrm>
            <a:off x="272398" y="4696994"/>
            <a:ext cx="953781" cy="478647"/>
          </a:xfrm>
          <a:prstGeom prst="rect">
            <a:avLst/>
          </a:prstGeom>
          <a:solidFill>
            <a:srgbClr val="1F497D">
              <a:lumMod val="60000"/>
              <a:lumOff val="40000"/>
            </a:srgbClr>
          </a:solidFill>
          <a:ln w="9525">
            <a:solidFill>
              <a:srgbClr val="1F497D">
                <a:lumMod val="60000"/>
                <a:lumOff val="40000"/>
              </a:srgbClr>
            </a:solidFill>
            <a:miter lim="800000"/>
            <a:headEnd/>
            <a:tailEnd/>
          </a:ln>
        </p:spPr>
        <p:txBody>
          <a:bodyPr tIns="107965" bIns="0"/>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None/>
              <a:defRPr/>
            </a:pPr>
            <a:r>
              <a:rPr lang="en-US" altLang="ja-JP" sz="1999" b="1" kern="0" dirty="0">
                <a:solidFill>
                  <a:prstClr val="white"/>
                </a:solidFill>
                <a:latin typeface="メイリオ" pitchFamily="50" charset="-128"/>
                <a:ea typeface="メイリオ" pitchFamily="50" charset="-128"/>
                <a:cs typeface="メイリオ" pitchFamily="50" charset="-128"/>
              </a:rPr>
              <a:t>12</a:t>
            </a:r>
            <a:r>
              <a:rPr lang="ja-JP" altLang="en-US" sz="1999" b="1" kern="0" dirty="0">
                <a:solidFill>
                  <a:prstClr val="white"/>
                </a:solidFill>
                <a:latin typeface="メイリオ" pitchFamily="50" charset="-128"/>
                <a:ea typeface="メイリオ" pitchFamily="50" charset="-128"/>
                <a:cs typeface="メイリオ" pitchFamily="50" charset="-128"/>
              </a:rPr>
              <a:t>月</a:t>
            </a:r>
          </a:p>
        </p:txBody>
      </p:sp>
      <p:sp>
        <p:nvSpPr>
          <p:cNvPr id="23" name="角丸四角形 24"/>
          <p:cNvSpPr/>
          <p:nvPr/>
        </p:nvSpPr>
        <p:spPr bwMode="auto">
          <a:xfrm>
            <a:off x="128427" y="5242387"/>
            <a:ext cx="7446164" cy="923034"/>
          </a:xfrm>
          <a:prstGeom prst="roundRect">
            <a:avLst>
              <a:gd name="adj" fmla="val 0"/>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indent="332246" algn="just">
              <a:defRPr/>
            </a:pPr>
            <a:r>
              <a:rPr lang="ja-JP" altLang="en-US" dirty="0">
                <a:solidFill>
                  <a:prstClr val="black"/>
                </a:solidFill>
                <a:latin typeface="メイリオ" pitchFamily="50" charset="-128"/>
                <a:ea typeface="メイリオ" pitchFamily="50" charset="-128"/>
                <a:cs typeface="メイリオ" pitchFamily="50" charset="-128"/>
              </a:rPr>
              <a:t>○　国、県、市区町村、民間事業者は、取組をそれぞれ実施。</a:t>
            </a:r>
            <a:endParaRPr lang="en-US" altLang="ja-JP" dirty="0">
              <a:solidFill>
                <a:prstClr val="black"/>
              </a:solidFill>
              <a:latin typeface="メイリオ" pitchFamily="50" charset="-128"/>
              <a:ea typeface="メイリオ" pitchFamily="50" charset="-128"/>
              <a:cs typeface="メイリオ" pitchFamily="50" charset="-128"/>
            </a:endParaRPr>
          </a:p>
          <a:p>
            <a:pPr marL="556366" indent="-224119" algn="just">
              <a:defRPr/>
            </a:pPr>
            <a:r>
              <a:rPr lang="ja-JP" altLang="en-US" dirty="0">
                <a:solidFill>
                  <a:prstClr val="black"/>
                </a:solidFill>
                <a:latin typeface="メイリオ" pitchFamily="50" charset="-128"/>
                <a:ea typeface="メイリオ" pitchFamily="50" charset="-128"/>
                <a:cs typeface="メイリオ" pitchFamily="50" charset="-128"/>
              </a:rPr>
              <a:t>○　進度に応じ、第２次補正予算の配分や</a:t>
            </a:r>
            <a:r>
              <a:rPr lang="en-US" altLang="ja-JP" dirty="0">
                <a:solidFill>
                  <a:prstClr val="black"/>
                </a:solidFill>
                <a:latin typeface="メイリオ" pitchFamily="50" charset="-128"/>
                <a:ea typeface="メイリオ" pitchFamily="50" charset="-128"/>
                <a:cs typeface="メイリオ" pitchFamily="50" charset="-128"/>
              </a:rPr>
              <a:t>29</a:t>
            </a:r>
            <a:r>
              <a:rPr lang="ja-JP" altLang="en-US" dirty="0">
                <a:solidFill>
                  <a:prstClr val="black"/>
                </a:solidFill>
                <a:latin typeface="メイリオ" pitchFamily="50" charset="-128"/>
                <a:ea typeface="メイリオ" pitchFamily="50" charset="-128"/>
                <a:cs typeface="メイリオ" pitchFamily="50" charset="-128"/>
              </a:rPr>
              <a:t>年度予算の配分を実施。</a:t>
            </a:r>
          </a:p>
          <a:p>
            <a:pPr indent="332246" algn="just">
              <a:defRPr/>
            </a:pPr>
            <a:r>
              <a:rPr lang="ja-JP" altLang="en-US" dirty="0">
                <a:solidFill>
                  <a:prstClr val="black"/>
                </a:solidFill>
                <a:latin typeface="メイリオ" pitchFamily="50" charset="-128"/>
                <a:ea typeface="メイリオ" pitchFamily="50" charset="-128"/>
                <a:cs typeface="メイリオ" pitchFamily="50" charset="-128"/>
              </a:rPr>
              <a:t>○　進捗状況に応じて、プログラムをグレードアップ。</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24" name="Rectangle 39"/>
          <p:cNvSpPr>
            <a:spLocks noChangeArrowheads="1"/>
          </p:cNvSpPr>
          <p:nvPr/>
        </p:nvSpPr>
        <p:spPr bwMode="auto">
          <a:xfrm>
            <a:off x="683305" y="117055"/>
            <a:ext cx="8587210" cy="7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buFontTx/>
              <a:buNone/>
            </a:pPr>
            <a:r>
              <a:rPr lang="ja-JP" altLang="en-US" sz="35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国立公園満喫プロジェクトとは（</a:t>
            </a:r>
            <a:r>
              <a:rPr lang="en-US" altLang="ja-JP" sz="35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35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26" name="グループ化 25"/>
          <p:cNvGrpSpPr/>
          <p:nvPr/>
        </p:nvGrpSpPr>
        <p:grpSpPr>
          <a:xfrm>
            <a:off x="4187232" y="1413428"/>
            <a:ext cx="5657013" cy="2771912"/>
            <a:chOff x="2376517" y="2105946"/>
            <a:chExt cx="5658827" cy="2772800"/>
          </a:xfrm>
        </p:grpSpPr>
        <p:sp>
          <p:nvSpPr>
            <p:cNvPr id="31" name="テキスト ボックス 30"/>
            <p:cNvSpPr txBox="1"/>
            <p:nvPr/>
          </p:nvSpPr>
          <p:spPr>
            <a:xfrm>
              <a:off x="2953786" y="4313600"/>
              <a:ext cx="1084841" cy="565146"/>
            </a:xfrm>
            <a:prstGeom prst="rect">
              <a:avLst/>
            </a:prstGeom>
            <a:noFill/>
          </p:spPr>
          <p:txBody>
            <a:bodyPr wrap="square" lIns="0" tIns="35988" rIns="0" bIns="35988"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霧島錦江湾</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国立公園</a:t>
              </a:r>
            </a:p>
          </p:txBody>
        </p:sp>
        <p:pic>
          <p:nvPicPr>
            <p:cNvPr id="27" name="図 9"/>
            <p:cNvPicPr>
              <a:picLocks noChangeAspect="1"/>
            </p:cNvPicPr>
            <p:nvPr/>
          </p:nvPicPr>
          <p:blipFill rotWithShape="1">
            <a:blip r:embed="rId4">
              <a:extLst>
                <a:ext uri="{28A0092B-C50C-407E-A947-70E740481C1C}">
                  <a14:useLocalDpi xmlns:a14="http://schemas.microsoft.com/office/drawing/2010/main" val="0"/>
                </a:ext>
              </a:extLst>
            </a:blip>
            <a:srcRect l="20250" t="14388" r="22798" b="16018"/>
            <a:stretch/>
          </p:blipFill>
          <p:spPr bwMode="auto">
            <a:xfrm>
              <a:off x="3511252" y="2225369"/>
              <a:ext cx="374441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2989802" y="2105946"/>
              <a:ext cx="2233169" cy="338554"/>
            </a:xfrm>
            <a:prstGeom prst="rect">
              <a:avLst/>
            </a:prstGeom>
            <a:solidFill>
              <a:schemeClr val="bg1"/>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慶良間諸島国立公園</a:t>
              </a:r>
            </a:p>
          </p:txBody>
        </p:sp>
        <p:sp>
          <p:nvSpPr>
            <p:cNvPr id="29" name="テキスト ボックス 28"/>
            <p:cNvSpPr txBox="1"/>
            <p:nvPr/>
          </p:nvSpPr>
          <p:spPr>
            <a:xfrm>
              <a:off x="2665444" y="3200970"/>
              <a:ext cx="1656184" cy="318924"/>
            </a:xfrm>
            <a:prstGeom prst="rect">
              <a:avLst/>
            </a:prstGeom>
            <a:solidFill>
              <a:schemeClr val="bg1"/>
            </a:solidFill>
          </p:spPr>
          <p:txBody>
            <a:bodyPr wrap="square" lIns="0" tIns="35988" rIns="0" bIns="35988"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大山隠岐国立公園</a:t>
              </a:r>
            </a:p>
          </p:txBody>
        </p:sp>
        <p:sp>
          <p:nvSpPr>
            <p:cNvPr id="30" name="テキスト ボックス 29"/>
            <p:cNvSpPr txBox="1"/>
            <p:nvPr/>
          </p:nvSpPr>
          <p:spPr>
            <a:xfrm>
              <a:off x="2376517" y="3809544"/>
              <a:ext cx="1656184" cy="565146"/>
            </a:xfrm>
            <a:prstGeom prst="rect">
              <a:avLst/>
            </a:prstGeom>
            <a:solidFill>
              <a:schemeClr val="bg1"/>
            </a:solidFill>
          </p:spPr>
          <p:txBody>
            <a:bodyPr wrap="square" lIns="0" tIns="35988" rIns="0" bIns="35988"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阿蘇くじゅう国立公園</a:t>
              </a:r>
            </a:p>
          </p:txBody>
        </p:sp>
        <p:sp>
          <p:nvSpPr>
            <p:cNvPr id="32" name="テキスト ボックス 31"/>
            <p:cNvSpPr txBox="1"/>
            <p:nvPr/>
          </p:nvSpPr>
          <p:spPr>
            <a:xfrm>
              <a:off x="4464749" y="4385608"/>
              <a:ext cx="1799001" cy="318924"/>
            </a:xfrm>
            <a:prstGeom prst="rect">
              <a:avLst/>
            </a:prstGeom>
            <a:solidFill>
              <a:schemeClr val="bg1"/>
            </a:solidFill>
          </p:spPr>
          <p:txBody>
            <a:bodyPr wrap="square" lIns="0" tIns="35988" rIns="0" bIns="35988"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伊勢志摩国立公園</a:t>
              </a:r>
            </a:p>
          </p:txBody>
        </p:sp>
        <p:sp>
          <p:nvSpPr>
            <p:cNvPr id="33" name="テキスト ボックス 32"/>
            <p:cNvSpPr txBox="1"/>
            <p:nvPr/>
          </p:nvSpPr>
          <p:spPr>
            <a:xfrm>
              <a:off x="6470259" y="4025568"/>
              <a:ext cx="1266339" cy="318924"/>
            </a:xfrm>
            <a:prstGeom prst="rect">
              <a:avLst/>
            </a:prstGeom>
            <a:solidFill>
              <a:schemeClr val="bg1"/>
            </a:solidFill>
          </p:spPr>
          <p:txBody>
            <a:bodyPr wrap="square" lIns="0" tIns="35988" rIns="0" bIns="35988"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日光国立公園</a:t>
              </a:r>
            </a:p>
          </p:txBody>
        </p:sp>
        <p:sp>
          <p:nvSpPr>
            <p:cNvPr id="34" name="テキスト ボックス 33"/>
            <p:cNvSpPr txBox="1"/>
            <p:nvPr/>
          </p:nvSpPr>
          <p:spPr>
            <a:xfrm>
              <a:off x="6282960" y="2109541"/>
              <a:ext cx="1266339" cy="318924"/>
            </a:xfrm>
            <a:prstGeom prst="rect">
              <a:avLst/>
            </a:prstGeom>
            <a:solidFill>
              <a:schemeClr val="bg1"/>
            </a:solidFill>
          </p:spPr>
          <p:txBody>
            <a:bodyPr wrap="square" lIns="0" tIns="35988" rIns="0" bIns="35988"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阿寒国立公園</a:t>
              </a:r>
            </a:p>
          </p:txBody>
        </p:sp>
        <p:sp>
          <p:nvSpPr>
            <p:cNvPr id="35" name="テキスト ボックス 34"/>
            <p:cNvSpPr txBox="1"/>
            <p:nvPr/>
          </p:nvSpPr>
          <p:spPr>
            <a:xfrm>
              <a:off x="6769005" y="3009003"/>
              <a:ext cx="1266339" cy="565146"/>
            </a:xfrm>
            <a:prstGeom prst="rect">
              <a:avLst/>
            </a:prstGeom>
            <a:solidFill>
              <a:schemeClr val="bg1"/>
            </a:solidFill>
          </p:spPr>
          <p:txBody>
            <a:bodyPr wrap="square" lIns="0" tIns="35988" rIns="0" bIns="35988"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十和田八幡平国立公園</a:t>
              </a:r>
            </a:p>
          </p:txBody>
        </p:sp>
      </p:grpSp>
    </p:spTree>
    <p:extLst>
      <p:ext uri="{BB962C8B-B14F-4D97-AF65-F5344CB8AC3E}">
        <p14:creationId xmlns:p14="http://schemas.microsoft.com/office/powerpoint/2010/main" val="91285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218232"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4</a:t>
            </a:r>
            <a:endParaRPr lang="ja-JP" altLang="en-US" sz="1799" b="1" dirty="0">
              <a:latin typeface="メイリオ" pitchFamily="50" charset="-128"/>
              <a:ea typeface="メイリオ" pitchFamily="50" charset="-128"/>
              <a:cs typeface="メイリオ" pitchFamily="50" charset="-128"/>
            </a:endParaRPr>
          </a:p>
        </p:txBody>
      </p:sp>
      <p:sp>
        <p:nvSpPr>
          <p:cNvPr id="16" name="正方形/長方形 15"/>
          <p:cNvSpPr/>
          <p:nvPr/>
        </p:nvSpPr>
        <p:spPr bwMode="auto">
          <a:xfrm>
            <a:off x="5095441" y="3831655"/>
            <a:ext cx="4317511" cy="2885530"/>
          </a:xfrm>
          <a:prstGeom prst="rect">
            <a:avLst/>
          </a:prstGeom>
          <a:noFill/>
          <a:ln w="6350" cap="flat" cmpd="sng" algn="ctr">
            <a:solidFill>
              <a:srgbClr val="4F81BD">
                <a:lumMod val="75000"/>
              </a:srgbClr>
            </a:solidFill>
            <a:prstDash val="sysDot"/>
          </a:ln>
          <a:effectLst/>
        </p:spPr>
        <p:txBody>
          <a:bodyPr/>
          <a:lstStyle/>
          <a:p>
            <a:pPr marL="180916" indent="-180916">
              <a:defRPr/>
            </a:pPr>
            <a:endParaRPr kumimoji="0" lang="en-US" altLang="ja-JP" sz="1999" kern="0" dirty="0">
              <a:solidFill>
                <a:prstClr val="black"/>
              </a:solidFill>
              <a:latin typeface="メイリオ" pitchFamily="50" charset="-128"/>
              <a:ea typeface="メイリオ" pitchFamily="50" charset="-128"/>
              <a:cs typeface="メイリオ" pitchFamily="50" charset="-128"/>
            </a:endParaRPr>
          </a:p>
          <a:p>
            <a:pPr marL="180916" indent="-180916">
              <a:defRPr/>
            </a:pPr>
            <a:r>
              <a:rPr kumimoji="0" lang="ja-JP" altLang="en-US" sz="1999" kern="0" dirty="0">
                <a:solidFill>
                  <a:prstClr val="black"/>
                </a:solidFill>
                <a:latin typeface="メイリオ" pitchFamily="50" charset="-128"/>
                <a:ea typeface="メイリオ" pitchFamily="50" charset="-128"/>
                <a:cs typeface="メイリオ" pitchFamily="50" charset="-128"/>
              </a:rPr>
              <a:t>○廃屋化した施設など景観のマイナス要素を取り除くことでプラスに転じていく</a:t>
            </a:r>
            <a:endParaRPr kumimoji="0" lang="en-US" altLang="ja-JP" sz="1999" kern="0" dirty="0">
              <a:solidFill>
                <a:prstClr val="black"/>
              </a:solidFill>
              <a:latin typeface="メイリオ" pitchFamily="50" charset="-128"/>
              <a:ea typeface="メイリオ" pitchFamily="50" charset="-128"/>
              <a:cs typeface="メイリオ" pitchFamily="50" charset="-128"/>
            </a:endParaRPr>
          </a:p>
          <a:p>
            <a:pPr marL="180916" indent="-180916">
              <a:defRPr/>
            </a:pPr>
            <a:r>
              <a:rPr kumimoji="0" lang="ja-JP" altLang="en-US" sz="1999" kern="0" dirty="0">
                <a:solidFill>
                  <a:prstClr val="black"/>
                </a:solidFill>
                <a:latin typeface="メイリオ" pitchFamily="50" charset="-128"/>
                <a:ea typeface="メイリオ" pitchFamily="50" charset="-128"/>
                <a:cs typeface="メイリオ" pitchFamily="50" charset="-128"/>
              </a:rPr>
              <a:t>○電線地中化や町並み景観の改善とも連携</a:t>
            </a:r>
            <a:endParaRPr kumimoji="0" lang="ja-JP" altLang="en-US" sz="1200" kern="0" dirty="0">
              <a:solidFill>
                <a:prstClr val="white"/>
              </a:solidFill>
              <a:latin typeface="メイリオ" pitchFamily="50" charset="-128"/>
              <a:ea typeface="メイリオ" pitchFamily="50" charset="-128"/>
              <a:cs typeface="メイリオ" pitchFamily="50" charset="-128"/>
            </a:endParaRPr>
          </a:p>
        </p:txBody>
      </p:sp>
      <p:sp>
        <p:nvSpPr>
          <p:cNvPr id="17" name="正方形/長方形 16"/>
          <p:cNvSpPr/>
          <p:nvPr/>
        </p:nvSpPr>
        <p:spPr bwMode="auto">
          <a:xfrm>
            <a:off x="5095388" y="1004624"/>
            <a:ext cx="4319150" cy="2483204"/>
          </a:xfrm>
          <a:prstGeom prst="rect">
            <a:avLst/>
          </a:prstGeom>
          <a:noFill/>
          <a:ln w="6350" cap="flat" cmpd="sng" algn="ctr">
            <a:solidFill>
              <a:srgbClr val="9BBB59">
                <a:lumMod val="75000"/>
              </a:srgbClr>
            </a:solidFill>
            <a:prstDash val="sysDot"/>
          </a:ln>
          <a:effectLst/>
        </p:spPr>
        <p:txBody>
          <a:bodyPr/>
          <a:lstStyle/>
          <a:p>
            <a:pPr marL="180916" indent="-180916">
              <a:defRPr/>
            </a:pPr>
            <a:endParaRPr kumimoji="0" lang="en-US" altLang="ja-JP" sz="1999" kern="0" dirty="0">
              <a:solidFill>
                <a:prstClr val="black"/>
              </a:solidFill>
              <a:latin typeface="メイリオ" pitchFamily="50" charset="-128"/>
              <a:ea typeface="メイリオ" pitchFamily="50" charset="-128"/>
              <a:cs typeface="メイリオ" pitchFamily="50" charset="-128"/>
            </a:endParaRPr>
          </a:p>
          <a:p>
            <a:pPr marL="180916" indent="-180916">
              <a:defRPr/>
            </a:pPr>
            <a:r>
              <a:rPr kumimoji="0" lang="ja-JP" altLang="en-US" sz="1999" kern="0" dirty="0">
                <a:solidFill>
                  <a:prstClr val="black"/>
                </a:solidFill>
                <a:latin typeface="メイリオ" pitchFamily="50" charset="-128"/>
                <a:ea typeface="メイリオ" pitchFamily="50" charset="-128"/>
                <a:cs typeface="メイリオ" pitchFamily="50" charset="-128"/>
              </a:rPr>
              <a:t>○ビジターセンターや展望台等公共施設の一部を民間に開放、カフェ、ツアーデスク等を導入</a:t>
            </a:r>
          </a:p>
        </p:txBody>
      </p:sp>
      <p:sp>
        <p:nvSpPr>
          <p:cNvPr id="18" name="正方形/長方形 17"/>
          <p:cNvSpPr/>
          <p:nvPr/>
        </p:nvSpPr>
        <p:spPr bwMode="auto">
          <a:xfrm>
            <a:off x="344382" y="3831653"/>
            <a:ext cx="4405810" cy="2885530"/>
          </a:xfrm>
          <a:prstGeom prst="rect">
            <a:avLst/>
          </a:prstGeom>
          <a:noFill/>
          <a:ln w="6350" cap="flat" cmpd="sng" algn="ctr">
            <a:solidFill>
              <a:srgbClr val="C0504D">
                <a:lumMod val="75000"/>
              </a:srgbClr>
            </a:solidFill>
            <a:prstDash val="sysDot"/>
          </a:ln>
          <a:effectLst/>
        </p:spPr>
        <p:txBody>
          <a:bodyPr/>
          <a:lstStyle/>
          <a:p>
            <a:pPr marL="180916" indent="-180916">
              <a:defRPr/>
            </a:pPr>
            <a:endParaRPr kumimoji="0" lang="en-US" altLang="ja-JP" sz="1999" kern="0" dirty="0">
              <a:solidFill>
                <a:prstClr val="black"/>
              </a:solidFill>
              <a:latin typeface="メイリオ" pitchFamily="50" charset="-128"/>
              <a:ea typeface="メイリオ" pitchFamily="50" charset="-128"/>
              <a:cs typeface="メイリオ" pitchFamily="50" charset="-128"/>
            </a:endParaRPr>
          </a:p>
          <a:p>
            <a:pPr marL="180916" indent="-180916">
              <a:defRPr/>
            </a:pPr>
            <a:r>
              <a:rPr kumimoji="0" lang="ja-JP" altLang="en-US" sz="1999" kern="0" dirty="0">
                <a:solidFill>
                  <a:prstClr val="black"/>
                </a:solidFill>
                <a:latin typeface="メイリオ" pitchFamily="50" charset="-128"/>
                <a:ea typeface="メイリオ" pitchFamily="50" charset="-128"/>
                <a:cs typeface="メイリオ" pitchFamily="50" charset="-128"/>
              </a:rPr>
              <a:t>○利用者が増えることで自然環境保全、施設の維持管理の充実が図れるよう、国立公園への入域料や利用者負担の仕組みを導入</a:t>
            </a:r>
          </a:p>
        </p:txBody>
      </p:sp>
      <p:sp>
        <p:nvSpPr>
          <p:cNvPr id="19" name="正方形/長方形 18"/>
          <p:cNvSpPr/>
          <p:nvPr/>
        </p:nvSpPr>
        <p:spPr bwMode="auto">
          <a:xfrm>
            <a:off x="344382" y="1004624"/>
            <a:ext cx="4405810" cy="2483204"/>
          </a:xfrm>
          <a:prstGeom prst="rect">
            <a:avLst/>
          </a:prstGeom>
          <a:noFill/>
          <a:ln w="6350" cap="flat" cmpd="sng" algn="ctr">
            <a:solidFill>
              <a:srgbClr val="F79646">
                <a:lumMod val="75000"/>
              </a:srgbClr>
            </a:solidFill>
            <a:prstDash val="sysDot"/>
          </a:ln>
          <a:effectLst/>
        </p:spPr>
        <p:txBody>
          <a:bodyPr/>
          <a:lstStyle>
            <a:lvl1pPr marL="265113" indent="-2651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80916" indent="-180916">
              <a:defRPr/>
            </a:pPr>
            <a:endParaRPr lang="en-US" altLang="ja-JP" sz="1999" kern="0" dirty="0">
              <a:solidFill>
                <a:prstClr val="black"/>
              </a:solidFill>
              <a:latin typeface="メイリオ" pitchFamily="50" charset="-128"/>
              <a:ea typeface="メイリオ" pitchFamily="50" charset="-128"/>
              <a:cs typeface="メイリオ" pitchFamily="50" charset="-128"/>
            </a:endParaRPr>
          </a:p>
          <a:p>
            <a:pPr marL="180916" indent="-180916">
              <a:defRPr/>
            </a:pPr>
            <a:r>
              <a:rPr lang="ja-JP" altLang="en-US" sz="1999" kern="0" dirty="0">
                <a:solidFill>
                  <a:prstClr val="black"/>
                </a:solidFill>
                <a:latin typeface="メイリオ" pitchFamily="50" charset="-128"/>
                <a:ea typeface="メイリオ" pitchFamily="50" charset="-128"/>
                <a:cs typeface="メイリオ" pitchFamily="50" charset="-128"/>
              </a:rPr>
              <a:t>○多様な階層に対応した宿泊施設を増やすため、特に上質なホテル等を誘致</a:t>
            </a:r>
            <a:endParaRPr lang="ja-JP" altLang="en-US" sz="1200" kern="0" dirty="0">
              <a:solidFill>
                <a:srgbClr val="FFFFFF"/>
              </a:solidFill>
              <a:latin typeface="メイリオ" pitchFamily="50" charset="-128"/>
              <a:ea typeface="メイリオ" pitchFamily="50" charset="-128"/>
              <a:cs typeface="メイリオ" pitchFamily="50" charset="-128"/>
            </a:endParaRPr>
          </a:p>
        </p:txBody>
      </p:sp>
      <p:sp>
        <p:nvSpPr>
          <p:cNvPr id="20" name="テキスト ボックス 38"/>
          <p:cNvSpPr txBox="1">
            <a:spLocks noChangeArrowheads="1"/>
          </p:cNvSpPr>
          <p:nvPr/>
        </p:nvSpPr>
        <p:spPr bwMode="auto">
          <a:xfrm>
            <a:off x="344382" y="693579"/>
            <a:ext cx="4405810" cy="461517"/>
          </a:xfrm>
          <a:prstGeom prst="rect">
            <a:avLst/>
          </a:prstGeom>
          <a:solidFill>
            <a:srgbClr val="F79646">
              <a:lumMod val="75000"/>
            </a:srgbClr>
          </a:solidFill>
          <a:ln w="9525">
            <a:solidFill>
              <a:srgbClr val="F79646">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2399" b="1" kern="0" dirty="0">
                <a:solidFill>
                  <a:prstClr val="white"/>
                </a:solidFill>
                <a:latin typeface="メイリオ" pitchFamily="50" charset="-128"/>
                <a:ea typeface="メイリオ" pitchFamily="50" charset="-128"/>
                <a:cs typeface="メイリオ" pitchFamily="50" charset="-128"/>
              </a:rPr>
              <a:t>質の高いホテル誘致</a:t>
            </a:r>
          </a:p>
        </p:txBody>
      </p:sp>
      <p:pic>
        <p:nvPicPr>
          <p:cNvPr id="21"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797" y="2360392"/>
            <a:ext cx="2432859" cy="988696"/>
          </a:xfrm>
          <a:prstGeom prst="rect">
            <a:avLst/>
          </a:prstGeom>
          <a:noFill/>
          <a:ln>
            <a:noFill/>
          </a:ln>
          <a:effectLst>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3" descr="釧路川のカヌーツア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104" y="5475928"/>
            <a:ext cx="1574295" cy="11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4"/>
          <p:cNvPicPr>
            <a:picLocks noChangeAspect="1" noChangeArrowheads="1"/>
          </p:cNvPicPr>
          <p:nvPr/>
        </p:nvPicPr>
        <p:blipFill>
          <a:blip r:embed="rId5">
            <a:extLst>
              <a:ext uri="{28A0092B-C50C-407E-A947-70E740481C1C}">
                <a14:useLocalDpi xmlns:a14="http://schemas.microsoft.com/office/drawing/2010/main" val="0"/>
              </a:ext>
            </a:extLst>
          </a:blip>
          <a:srcRect l="19193" t="19618" r="8463" b="7974"/>
          <a:stretch>
            <a:fillRect/>
          </a:stretch>
        </p:blipFill>
        <p:spPr bwMode="auto">
          <a:xfrm>
            <a:off x="6631396" y="5720892"/>
            <a:ext cx="1595801" cy="94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38"/>
          <p:cNvSpPr txBox="1">
            <a:spLocks noChangeArrowheads="1"/>
          </p:cNvSpPr>
          <p:nvPr/>
        </p:nvSpPr>
        <p:spPr bwMode="auto">
          <a:xfrm>
            <a:off x="5095389" y="698341"/>
            <a:ext cx="4327086" cy="461517"/>
          </a:xfrm>
          <a:prstGeom prst="rect">
            <a:avLst/>
          </a:prstGeom>
          <a:solidFill>
            <a:srgbClr val="9BBB59">
              <a:lumMod val="75000"/>
            </a:srgbClr>
          </a:solidFill>
          <a:ln w="9525">
            <a:solidFill>
              <a:srgbClr val="9BBB59">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2399" b="1" kern="0" dirty="0">
                <a:solidFill>
                  <a:prstClr val="white"/>
                </a:solidFill>
                <a:latin typeface="メイリオ" pitchFamily="50" charset="-128"/>
                <a:ea typeface="メイリオ" pitchFamily="50" charset="-128"/>
                <a:cs typeface="メイリオ" pitchFamily="50" charset="-128"/>
              </a:rPr>
              <a:t>公共施設の民間開放</a:t>
            </a:r>
          </a:p>
        </p:txBody>
      </p:sp>
      <p:sp>
        <p:nvSpPr>
          <p:cNvPr id="25" name="テキスト ボックス 38"/>
          <p:cNvSpPr txBox="1">
            <a:spLocks noChangeArrowheads="1"/>
          </p:cNvSpPr>
          <p:nvPr/>
        </p:nvSpPr>
        <p:spPr bwMode="auto">
          <a:xfrm>
            <a:off x="344382" y="3572975"/>
            <a:ext cx="4405810" cy="461517"/>
          </a:xfrm>
          <a:prstGeom prst="rect">
            <a:avLst/>
          </a:prstGeom>
          <a:solidFill>
            <a:srgbClr val="C0504D">
              <a:lumMod val="75000"/>
            </a:srgbClr>
          </a:solidFill>
          <a:ln w="9525">
            <a:solidFill>
              <a:srgbClr val="C0504D">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2399" b="1" kern="0" dirty="0">
                <a:solidFill>
                  <a:prstClr val="white"/>
                </a:solidFill>
                <a:latin typeface="メイリオ" pitchFamily="50" charset="-128"/>
                <a:ea typeface="メイリオ" pitchFamily="50" charset="-128"/>
                <a:cs typeface="メイリオ" pitchFamily="50" charset="-128"/>
              </a:rPr>
              <a:t>受益者負担の仕組みの導入</a:t>
            </a:r>
          </a:p>
        </p:txBody>
      </p:sp>
      <p:sp>
        <p:nvSpPr>
          <p:cNvPr id="26" name="テキスト ボックス 38"/>
          <p:cNvSpPr txBox="1">
            <a:spLocks noChangeArrowheads="1"/>
          </p:cNvSpPr>
          <p:nvPr/>
        </p:nvSpPr>
        <p:spPr bwMode="auto">
          <a:xfrm>
            <a:off x="5095441" y="3574564"/>
            <a:ext cx="4317511" cy="461517"/>
          </a:xfrm>
          <a:prstGeom prst="rect">
            <a:avLst/>
          </a:prstGeom>
          <a:solidFill>
            <a:srgbClr val="4F81BD">
              <a:lumMod val="75000"/>
            </a:srgbClr>
          </a:solidFill>
          <a:ln w="9525">
            <a:solidFill>
              <a:srgbClr val="4F81BD">
                <a:lumMod val="75000"/>
              </a:srgbClr>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45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3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3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2399" b="1" kern="0" dirty="0">
                <a:solidFill>
                  <a:prstClr val="white"/>
                </a:solidFill>
                <a:latin typeface="メイリオ" pitchFamily="50" charset="-128"/>
                <a:ea typeface="メイリオ" pitchFamily="50" charset="-128"/>
                <a:cs typeface="メイリオ" pitchFamily="50" charset="-128"/>
              </a:rPr>
              <a:t>景観の磨き上げ</a:t>
            </a:r>
          </a:p>
        </p:txBody>
      </p:sp>
      <p:pic>
        <p:nvPicPr>
          <p:cNvPr id="27" name="図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4889" y="2360392"/>
            <a:ext cx="1744562" cy="103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3243478" y="68845"/>
            <a:ext cx="3415225" cy="646124"/>
          </a:xfrm>
          <a:prstGeom prst="rect">
            <a:avLst/>
          </a:prstGeom>
        </p:spPr>
        <p:txBody>
          <a:bodyPr wrap="none">
            <a:spAutoFit/>
          </a:bodyPr>
          <a:lstStyle/>
          <a:p>
            <a:pPr>
              <a:spcBef>
                <a:spcPct val="20000"/>
              </a:spcBef>
            </a:pPr>
            <a:r>
              <a:rPr lang="ja-JP" altLang="en-US" sz="3599" b="1" dirty="0">
                <a:solidFill>
                  <a:prstClr val="black"/>
                </a:solidFill>
                <a:latin typeface="メイリオ" pitchFamily="50" charset="-128"/>
                <a:ea typeface="メイリオ" pitchFamily="50" charset="-128"/>
                <a:cs typeface="メイリオ" pitchFamily="50" charset="-128"/>
              </a:rPr>
              <a:t>新たな展開施策</a:t>
            </a:r>
          </a:p>
        </p:txBody>
      </p:sp>
    </p:spTree>
    <p:extLst>
      <p:ext uri="{BB962C8B-B14F-4D97-AF65-F5344CB8AC3E}">
        <p14:creationId xmlns:p14="http://schemas.microsoft.com/office/powerpoint/2010/main" val="1131008239"/>
      </p:ext>
    </p:extLst>
  </p:cSld>
  <p:clrMapOvr>
    <a:masterClrMapping/>
  </p:clrMapOvr>
</p:sld>
</file>

<file path=ppt/theme/theme1.xml><?xml version="1.0" encoding="utf-8"?>
<a:theme xmlns:a="http://schemas.openxmlformats.org/drawingml/2006/main" name="1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0.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01_A4横J">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5.xml><?xml version="1.0" encoding="utf-8"?>
<a:theme xmlns:a="http://schemas.openxmlformats.org/drawingml/2006/main" name="3_20120918_提案書テンプレート_Ver.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038801E624B4042B5B6959C40B81B61" ma:contentTypeVersion="0" ma:contentTypeDescription="新しいドキュメントを作成します。" ma:contentTypeScope="" ma:versionID="5e3934034feff03d41a04a12ddb2c9bf">
  <xsd:schema xmlns:xsd="http://www.w3.org/2001/XMLSchema" xmlns:xs="http://www.w3.org/2001/XMLSchema" xmlns:p="http://schemas.microsoft.com/office/2006/metadata/properties" targetNamespace="http://schemas.microsoft.com/office/2006/metadata/properties" ma:root="true" ma:fieldsID="7fe454bc459c29a846882a3716d41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1943E3-D275-44DB-8304-363EB039409E}">
  <ds:schemaRefs>
    <ds:schemaRef ds:uri="http://schemas.microsoft.com/sharepoint/v3/contenttype/forms"/>
  </ds:schemaRefs>
</ds:datastoreItem>
</file>

<file path=customXml/itemProps2.xml><?xml version="1.0" encoding="utf-8"?>
<ds:datastoreItem xmlns:ds="http://schemas.openxmlformats.org/officeDocument/2006/customXml" ds:itemID="{F80469B7-ABE0-4D7E-B4B1-ACD7853CB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93016C3-762D-4C2B-B01F-C588F121C331}">
  <ds:schemaRef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17135</TotalTime>
  <Words>558</Words>
  <Application>Microsoft Office PowerPoint</Application>
  <PresentationFormat>ユーザー設定</PresentationFormat>
  <Paragraphs>94</Paragraphs>
  <Slides>4</Slides>
  <Notes>4</Notes>
  <HiddenSlides>0</HiddenSlides>
  <MMClips>0</MMClips>
  <ScaleCrop>false</ScaleCrop>
  <HeadingPairs>
    <vt:vector size="6" baseType="variant">
      <vt:variant>
        <vt:lpstr>使用されているフォント</vt:lpstr>
      </vt:variant>
      <vt:variant>
        <vt:i4>16</vt:i4>
      </vt:variant>
      <vt:variant>
        <vt:lpstr>テーマ</vt:lpstr>
      </vt:variant>
      <vt:variant>
        <vt:i4>13</vt:i4>
      </vt:variant>
      <vt:variant>
        <vt:lpstr>スライド タイトル</vt:lpstr>
      </vt:variant>
      <vt:variant>
        <vt:i4>4</vt:i4>
      </vt:variant>
    </vt:vector>
  </HeadingPairs>
  <TitlesOfParts>
    <vt:vector size="33" baseType="lpstr">
      <vt:lpstr>HGPｺﾞｼｯｸE</vt:lpstr>
      <vt:lpstr>HGPｺﾞｼｯｸM</vt:lpstr>
      <vt:lpstr>HGP創英角ｺﾞｼｯｸUB</vt:lpstr>
      <vt:lpstr>HG丸ｺﾞｼｯｸM-PRO</vt:lpstr>
      <vt:lpstr>Meiryo UI</vt:lpstr>
      <vt:lpstr>ＭＳ Ｐゴシック</vt:lpstr>
      <vt:lpstr>メイリオ</vt:lpstr>
      <vt:lpstr>游ゴシック</vt:lpstr>
      <vt:lpstr>游ゴシック Light</vt:lpstr>
      <vt:lpstr>Arial</vt:lpstr>
      <vt:lpstr>Calibri</vt:lpstr>
      <vt:lpstr>Cambria</vt:lpstr>
      <vt:lpstr>MS Reference Sans Serif</vt:lpstr>
      <vt:lpstr>Segoe UI</vt:lpstr>
      <vt:lpstr>Times New Roman</vt:lpstr>
      <vt:lpstr>Wingdings</vt:lpstr>
      <vt:lpstr>1_資料フォーマット_20170620_1750</vt:lpstr>
      <vt:lpstr>6_デザインの設定</vt:lpstr>
      <vt:lpstr>2_20150414_提案書テンプレート_Ver.1.8</vt:lpstr>
      <vt:lpstr>5_資料フォーマット_20170620_1750</vt:lpstr>
      <vt:lpstr>3_20120918_提案書テンプレート_Ver.1.28</vt:lpstr>
      <vt:lpstr>7_20120918_提案書テンプレート_Ver.1.28</vt:lpstr>
      <vt:lpstr>3_20150414_提案書テンプレート_Ver.1.8</vt:lpstr>
      <vt:lpstr>1_資料フォーマット_20170519</vt:lpstr>
      <vt:lpstr>9_デザインの設定</vt:lpstr>
      <vt:lpstr>資料フォーマット_20170519</vt:lpstr>
      <vt:lpstr>4_標準デザイン</vt:lpstr>
      <vt:lpstr>B-01_A4横J</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平成26年版環境白書のテーマ</dc:title>
  <dc:creator>高橋 久美子</dc:creator>
  <cp:lastModifiedBy>稲 佳奈／リサーチ・コンサル／JRI (ina kana)</cp:lastModifiedBy>
  <cp:revision>1929</cp:revision>
  <cp:lastPrinted>2018-01-12T08:13:42Z</cp:lastPrinted>
  <dcterms:created xsi:type="dcterms:W3CDTF">2013-11-01T02:12:51Z</dcterms:created>
  <dcterms:modified xsi:type="dcterms:W3CDTF">2018-05-15T05:59:02Z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0x0101007038801E624B4042B5B6959C40B81B61</vt:lpwstr>
  </property>
</Properties>
</file>