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63D2A-7FCA-43CC-AE4E-B2458291C290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87D18-36A5-425E-A4CD-D1B74A38FC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3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96888" y="828675"/>
            <a:ext cx="5978525" cy="41386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/>
          </a:p>
        </p:txBody>
      </p:sp>
      <p:sp>
        <p:nvSpPr>
          <p:cNvPr id="3277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2178" indent="-294085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9482" indent="-23494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5932" indent="-23494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4025" indent="-23494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17190" indent="-234940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90354" indent="-234940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63518" indent="-234940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36682" indent="-234940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46329" fontAlgn="base">
              <a:spcBef>
                <a:spcPct val="0"/>
              </a:spcBef>
              <a:spcAft>
                <a:spcPct val="0"/>
              </a:spcAft>
              <a:defRPr/>
            </a:pPr>
            <a:fld id="{F9794809-38AE-4DE4-99B2-BCAF415A4D7E}" type="slidenum">
              <a:rPr lang="ja-JP" altLang="en-US">
                <a:solidFill>
                  <a:prstClr val="black"/>
                </a:solidFill>
                <a:latin typeface="Cambria" panose="02040503050406030204" pitchFamily="18" charset="0"/>
                <a:ea typeface="メイリオ" panose="020B0604030504040204" pitchFamily="50" charset="-128"/>
              </a:rPr>
              <a:pPr defTabSz="946329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Cambria" panose="020405030504060302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2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06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14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34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62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70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95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3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45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14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0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24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7C2B4-EA77-46EE-B81B-E8C28B9B0443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4DC65-8492-418C-B261-CF1B283D5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84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/>
          <p:cNvSpPr/>
          <p:nvPr/>
        </p:nvSpPr>
        <p:spPr>
          <a:xfrm>
            <a:off x="492754" y="4103025"/>
            <a:ext cx="4492843" cy="24325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314">
              <a:defRPr/>
            </a:pPr>
            <a:endParaRPr kumimoji="0" lang="ja-JP" altLang="en-US" sz="1400" ker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56"/>
          <p:cNvSpPr txBox="1">
            <a:spLocks noChangeArrowheads="1"/>
          </p:cNvSpPr>
          <p:nvPr/>
        </p:nvSpPr>
        <p:spPr bwMode="auto">
          <a:xfrm>
            <a:off x="759469" y="4000065"/>
            <a:ext cx="3960164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142875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31885" indent="-422031" algn="ctr" defTabSz="844062">
              <a:spcBef>
                <a:spcPct val="0"/>
              </a:spcBef>
              <a:buNone/>
              <a:defRPr/>
            </a:pPr>
            <a:r>
              <a:rPr lang="ja-JP" altLang="en-US" sz="18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地方公共団体・民間団体等の施設</a:t>
            </a:r>
            <a:endParaRPr lang="en-US" altLang="ja-JP" sz="1800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4" name="Picture 37" descr="D:\Documents and Settings\TANOUE01\デスクトップ\1420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34" y="4729127"/>
            <a:ext cx="1327076" cy="132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6"/>
          <p:cNvSpPr txBox="1">
            <a:spLocks noChangeArrowheads="1"/>
          </p:cNvSpPr>
          <p:nvPr/>
        </p:nvSpPr>
        <p:spPr bwMode="auto">
          <a:xfrm>
            <a:off x="631142" y="5900406"/>
            <a:ext cx="23600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コンプレッサーのモーターが旧式・老朽化</a:t>
            </a:r>
          </a:p>
        </p:txBody>
      </p:sp>
      <p:pic>
        <p:nvPicPr>
          <p:cNvPr id="16" name="Picture 38" descr="D:\Documents and Settings\TANOUE01\デスクトップ\naiyou3_10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077" y="4978427"/>
            <a:ext cx="1063844" cy="101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テキスト ボックス 32"/>
          <p:cNvSpPr txBox="1">
            <a:spLocks noChangeArrowheads="1"/>
          </p:cNvSpPr>
          <p:nvPr/>
        </p:nvSpPr>
        <p:spPr bwMode="auto">
          <a:xfrm>
            <a:off x="2992397" y="5959178"/>
            <a:ext cx="20603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ファンベルトの劣化</a:t>
            </a:r>
          </a:p>
        </p:txBody>
      </p:sp>
      <p:sp>
        <p:nvSpPr>
          <p:cNvPr id="19" name="テキスト ボックス 56"/>
          <p:cNvSpPr txBox="1">
            <a:spLocks noChangeArrowheads="1"/>
          </p:cNvSpPr>
          <p:nvPr/>
        </p:nvSpPr>
        <p:spPr bwMode="auto">
          <a:xfrm>
            <a:off x="304095" y="4371129"/>
            <a:ext cx="49148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42875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31885" indent="-422031" algn="ctr" defTabSz="844062">
              <a:spcBef>
                <a:spcPct val="0"/>
              </a:spcBef>
              <a:buNone/>
              <a:defRPr/>
            </a:pPr>
            <a:r>
              <a:rPr lang="ja-JP" altLang="en-US" sz="16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設備内の部品・部材の劣化</a:t>
            </a:r>
            <a:endParaRPr lang="en-US" altLang="ja-JP" sz="1600" b="1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885" indent="-422031" algn="ctr" defTabSz="844062">
              <a:spcBef>
                <a:spcPct val="0"/>
              </a:spcBef>
              <a:buNone/>
              <a:defRPr/>
            </a:pPr>
            <a:r>
              <a:rPr lang="ja-JP" altLang="en-US" sz="16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あるいは、旧式設備による効率低下</a:t>
            </a:r>
            <a:endParaRPr lang="en-US" altLang="ja-JP" sz="1600" b="1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3"/>
          <p:cNvSpPr txBox="1">
            <a:spLocks noChangeArrowheads="1"/>
          </p:cNvSpPr>
          <p:nvPr/>
        </p:nvSpPr>
        <p:spPr bwMode="auto">
          <a:xfrm>
            <a:off x="6440184" y="4358828"/>
            <a:ext cx="3409367" cy="2310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>
              <a:spcBef>
                <a:spcPct val="0"/>
              </a:spcBef>
              <a:buNone/>
              <a:defRPr/>
            </a:pPr>
            <a:r>
              <a:rPr lang="en-US" altLang="ja-JP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交換・追加の例</a:t>
            </a:r>
            <a:r>
              <a:rPr lang="en-US" altLang="ja-JP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ja-JP" altLang="en-US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・ファンベルトの交換</a:t>
            </a:r>
          </a:p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・高効率モーターへの交換</a:t>
            </a:r>
            <a:endParaRPr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・リチウム電池等のセルの交換</a:t>
            </a:r>
            <a:endParaRPr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・フラッシュ蒸気回収装置の追加</a:t>
            </a:r>
          </a:p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・ファンへのインバーター追加</a:t>
            </a:r>
            <a:endParaRPr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・水素製造装置スタックの交換</a:t>
            </a:r>
            <a:endParaRPr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>
              <a:spcBef>
                <a:spcPct val="0"/>
              </a:spcBef>
              <a:buNone/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・・・等　　　　　　　　　　　　　</a:t>
            </a:r>
          </a:p>
        </p:txBody>
      </p:sp>
      <p:sp>
        <p:nvSpPr>
          <p:cNvPr id="6" name="矢印: 右 5"/>
          <p:cNvSpPr/>
          <p:nvPr/>
        </p:nvSpPr>
        <p:spPr>
          <a:xfrm flipH="1">
            <a:off x="4985599" y="4103024"/>
            <a:ext cx="1460695" cy="2432555"/>
          </a:xfrm>
          <a:prstGeom prst="rightArrow">
            <a:avLst>
              <a:gd name="adj1" fmla="val 56639"/>
              <a:gd name="adj2" fmla="val 2517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314">
              <a:defRPr/>
            </a:pPr>
            <a:endParaRPr kumimoji="0" lang="ja-JP" altLang="en-US" sz="14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928549" y="4625826"/>
            <a:ext cx="1587633" cy="138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314"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補助による</a:t>
            </a:r>
            <a:br>
              <a:rPr kumimoji="0" lang="en-US" altLang="ja-JP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部品の</a:t>
            </a:r>
            <a:br>
              <a:rPr kumimoji="0" lang="en-US" altLang="ja-JP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交換・追加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11137" y="1196758"/>
            <a:ext cx="9466403" cy="2731923"/>
            <a:chOff x="-64888" y="1217115"/>
            <a:chExt cx="9856466" cy="2699542"/>
          </a:xfrm>
        </p:grpSpPr>
        <p:sp>
          <p:nvSpPr>
            <p:cNvPr id="61" name="角丸四角形 3"/>
            <p:cNvSpPr/>
            <p:nvPr/>
          </p:nvSpPr>
          <p:spPr>
            <a:xfrm>
              <a:off x="-64888" y="1633822"/>
              <a:ext cx="9856466" cy="2282835"/>
            </a:xfrm>
            <a:prstGeom prst="roundRect">
              <a:avLst>
                <a:gd name="adj" fmla="val 11444"/>
              </a:avLst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41861" indent="-241861" defTabSz="844314" eaLnBrk="0" hangingPunct="0">
                <a:defRPr/>
              </a:pPr>
              <a:r>
                <a:rPr kumimoji="0" lang="en-US" altLang="ja-JP" sz="1847" kern="0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</a:t>
              </a:r>
              <a:r>
                <a:rPr kumimoji="0" lang="ja-JP" altLang="en-US" sz="1847" kern="0" dirty="0" err="1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</a:t>
              </a:r>
              <a:r>
                <a:rPr kumimoji="0" lang="ja-JP" altLang="en-US" sz="1847" kern="0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補助を受ける主体</a:t>
              </a:r>
              <a:r>
                <a:rPr kumimoji="0" lang="en-US" altLang="ja-JP" sz="1847" kern="0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:</a:t>
              </a:r>
              <a:r>
                <a:rPr kumimoji="0" lang="ja-JP" altLang="en-US" sz="1847" kern="0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地方公共団体・民間団体等</a:t>
              </a:r>
              <a:endParaRPr kumimoji="0" lang="en-US" altLang="ja-JP" sz="1847" kern="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4314" eaLnBrk="0" hangingPunct="0">
                <a:defRPr/>
              </a:pP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2</a:t>
              </a:r>
              <a:r>
                <a:rPr kumimoji="0" lang="ja-JP" altLang="en-US" sz="1847" kern="0" dirty="0" err="1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必要な要件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: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交換・追加により大幅なエネルギー効率の改善と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CO2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</a:t>
              </a:r>
              <a:endParaRPr kumimoji="0" lang="en-US" altLang="ja-JP" sz="1847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4314" eaLnBrk="0" hangingPunct="0">
                <a:defRPr/>
              </a:pP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  削減に直結するもの</a:t>
              </a:r>
              <a:endParaRPr kumimoji="0" lang="en-US" altLang="ja-JP" sz="1847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4314" eaLnBrk="0" hangingPunct="0">
                <a:defRPr/>
              </a:pP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3</a:t>
              </a:r>
              <a:r>
                <a:rPr kumimoji="0" lang="ja-JP" altLang="en-US" sz="1847" kern="0" dirty="0" err="1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使い道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: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設備のエネルギー効率を改善する部品・部材の交換・追加に要する経費</a:t>
              </a:r>
              <a:endParaRPr kumimoji="0" lang="en-US" altLang="ja-JP" sz="1847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4314" eaLnBrk="0" hangingPunct="0">
                <a:defRPr/>
              </a:pP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  の一部</a:t>
              </a:r>
              <a:endParaRPr kumimoji="0" lang="en-US" altLang="ja-JP" sz="1847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4314" eaLnBrk="0" hangingPunct="0">
                <a:defRPr/>
              </a:pP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4</a:t>
              </a:r>
              <a:r>
                <a:rPr kumimoji="0" lang="ja-JP" altLang="en-US" sz="1847" kern="0" dirty="0" err="1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補助金額・率：</a:t>
              </a:r>
              <a:endParaRPr kumimoji="0" lang="en-US" altLang="ja-JP" sz="1847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4314" eaLnBrk="0" hangingPunct="0">
                <a:defRPr/>
              </a:pP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・地方公共団体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政令指定都市未満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kumimoji="0" lang="ja-JP" altLang="en-US" sz="1847" kern="0" dirty="0" err="1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、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民生部門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小規模事業者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等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…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補助率 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2/3</a:t>
              </a:r>
            </a:p>
            <a:p>
              <a:pPr defTabSz="844314" eaLnBrk="0" hangingPunct="0">
                <a:defRPr/>
              </a:pP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・地方公共団体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上記以外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kumimoji="0" lang="ja-JP" altLang="en-US" sz="1847" kern="0" dirty="0" err="1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、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民生部門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上記以外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等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…</a:t>
              </a:r>
              <a:r>
                <a:rPr kumimoji="0" lang="ja-JP" altLang="en-US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補助率 </a:t>
              </a:r>
              <a:r>
                <a:rPr kumimoji="0" lang="en-US" altLang="ja-JP" sz="1847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1/2</a:t>
              </a:r>
              <a:endParaRPr kumimoji="0" lang="ja-JP" altLang="en-US" sz="1847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60" name="正方形/長方形 2"/>
            <p:cNvSpPr>
              <a:spLocks noChangeArrowheads="1"/>
            </p:cNvSpPr>
            <p:nvPr/>
          </p:nvSpPr>
          <p:spPr bwMode="auto">
            <a:xfrm>
              <a:off x="-21602" y="1217115"/>
              <a:ext cx="7863826" cy="456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defTabSz="779406" eaLnBrk="1" hangingPunct="1">
                <a:spcBef>
                  <a:spcPct val="0"/>
                </a:spcBef>
                <a:spcAft>
                  <a:spcPts val="256"/>
                </a:spcAft>
                <a:buClr>
                  <a:srgbClr val="6F6F6F"/>
                </a:buClr>
                <a:buNone/>
                <a:defRPr/>
              </a:pPr>
              <a:r>
                <a:rPr lang="ja-JP" altLang="en-US" sz="2400" b="1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設備のエネルギー効率を改善！</a:t>
              </a:r>
              <a:endParaRPr lang="en-US" altLang="ja-JP" sz="24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2" name="正方形/長方形 6"/>
          <p:cNvSpPr>
            <a:spLocks noChangeArrowheads="1"/>
          </p:cNvSpPr>
          <p:nvPr/>
        </p:nvSpPr>
        <p:spPr bwMode="auto">
          <a:xfrm>
            <a:off x="759467" y="119772"/>
            <a:ext cx="62827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779406" eaLnBrk="1" hangingPunct="1">
              <a:spcBef>
                <a:spcPct val="0"/>
              </a:spcBef>
              <a:spcAft>
                <a:spcPts val="256"/>
              </a:spcAft>
              <a:buClr>
                <a:srgbClr val="6F6F6F"/>
              </a:buClr>
              <a:buNone/>
              <a:defRPr/>
            </a:pPr>
            <a:r>
              <a:rPr lang="ja-JP" altLang="ja-JP" sz="24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設備の高効率化改修による省</a:t>
            </a:r>
            <a:r>
              <a:rPr lang="en-US" altLang="ja-JP" sz="24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CO2</a:t>
            </a:r>
            <a:r>
              <a:rPr lang="ja-JP" altLang="ja-JP" sz="24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促進事業</a:t>
            </a:r>
            <a:endParaRPr lang="ja-JP" altLang="en-US" sz="2400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148" y="123193"/>
            <a:ext cx="647323" cy="397479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810578" y="608130"/>
            <a:ext cx="1826124" cy="3366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0" lang="en-US" altLang="ja-JP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6"/>
          <p:cNvSpPr>
            <a:spLocks noChangeArrowheads="1"/>
          </p:cNvSpPr>
          <p:nvPr/>
        </p:nvSpPr>
        <p:spPr bwMode="auto">
          <a:xfrm>
            <a:off x="4722381" y="548680"/>
            <a:ext cx="5378624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779406" eaLnBrk="1" hangingPunct="1">
              <a:lnSpc>
                <a:spcPts val="1500"/>
              </a:lnSpc>
              <a:spcBef>
                <a:spcPct val="0"/>
              </a:spcBef>
              <a:spcAft>
                <a:spcPts val="256"/>
              </a:spcAft>
              <a:buClr>
                <a:srgbClr val="6F6F6F"/>
              </a:buClr>
              <a:buNone/>
              <a:defRPr/>
            </a:pPr>
            <a:r>
              <a:rPr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zh-TW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r>
              <a:rPr lang="ja-JP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予算案</a:t>
            </a:r>
            <a:r>
              <a:rPr lang="en-US" altLang="ja-JP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年度予算額</a:t>
            </a:r>
            <a:r>
              <a:rPr lang="en-US" altLang="ja-JP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億円）</a:t>
            </a:r>
            <a:endParaRPr lang="en-US" altLang="ja-JP" sz="12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 eaLnBrk="1" hangingPunct="1">
              <a:lnSpc>
                <a:spcPts val="2400"/>
              </a:lnSpc>
              <a:spcBef>
                <a:spcPct val="0"/>
              </a:spcBef>
              <a:buNone/>
              <a:defRPr/>
            </a:pPr>
            <a:r>
              <a:rPr kumimoji="0"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実施期間：平成</a:t>
            </a:r>
            <a:r>
              <a:rPr kumimoji="0" lang="en-US" altLang="zh-TW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29</a:t>
            </a:r>
            <a:r>
              <a:rPr kumimoji="0"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年度～平成</a:t>
            </a:r>
            <a:r>
              <a:rPr kumimoji="0" lang="en-US" altLang="zh-TW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32</a:t>
            </a:r>
            <a:r>
              <a:rPr kumimoji="0"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</a:p>
          <a:p>
            <a:pPr eaLnBrk="1" hangingPunct="1">
              <a:lnSpc>
                <a:spcPts val="2400"/>
              </a:lnSpc>
              <a:spcBef>
                <a:spcPct val="0"/>
              </a:spcBef>
              <a:buNone/>
              <a:defRPr/>
            </a:pPr>
            <a:r>
              <a:rPr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担当課：地球局事業室見える化</a:t>
            </a:r>
            <a:r>
              <a:rPr lang="en-US" altLang="ja-JP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 </a:t>
            </a:r>
            <a:r>
              <a:rPr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 </a:t>
            </a:r>
            <a:r>
              <a:rPr lang="ja-JP" altLang="en-US" sz="18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zh-TW" altLang="en-US" sz="18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endParaRPr lang="en-US" altLang="ja-JP" sz="12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スライド番号プレースホルダー"/>
          <p:cNvSpPr txBox="1">
            <a:spLocks/>
          </p:cNvSpPr>
          <p:nvPr/>
        </p:nvSpPr>
        <p:spPr>
          <a:xfrm>
            <a:off x="9363560" y="6523200"/>
            <a:ext cx="630000" cy="370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2399" kern="1200">
                <a:solidFill>
                  <a:srgbClr val="898989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8719054" y="103169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</a:t>
            </a:r>
          </a:p>
        </p:txBody>
      </p:sp>
    </p:spTree>
    <p:extLst>
      <p:ext uri="{BB962C8B-B14F-4D97-AF65-F5344CB8AC3E}">
        <p14:creationId xmlns:p14="http://schemas.microsoft.com/office/powerpoint/2010/main" val="352626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/>
          <p:nvPr/>
        </p:nvSpPr>
        <p:spPr>
          <a:xfrm>
            <a:off x="381000" y="10"/>
            <a:ext cx="9144000" cy="474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ja-JP" altLang="en-US" sz="2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改修対象設備に対する対策案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81002" y="484976"/>
          <a:ext cx="9144001" cy="57583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1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0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1471">
                  <a:extLst>
                    <a:ext uri="{9D8B030D-6E8A-4147-A177-3AD203B41FA5}">
                      <a16:colId xmlns:a16="http://schemas.microsoft.com/office/drawing/2014/main" val="2077617130"/>
                    </a:ext>
                  </a:extLst>
                </a:gridCol>
              </a:tblGrid>
              <a:tr h="607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改修対象設備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対策案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対象施設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93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空気調和設備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・インバータ制御装置の追加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・台数制御装置の追加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・熱交換器の交換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・コンプレッサー等の交換　　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kumimoji="1" lang="en-US" altLang="ja-JP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【</a:t>
                      </a:r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地方公共団体</a:t>
                      </a:r>
                      <a:r>
                        <a:rPr kumimoji="1" lang="en-US" altLang="ja-JP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庁舎、図書館、公民館、学校、スポーツ施設、病院、産業廃棄物処理場、文化・観光施設など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760363"/>
                  </a:ext>
                </a:extLst>
              </a:tr>
              <a:tr h="4063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換気設備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・インバータ制御装置の追加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018923"/>
                  </a:ext>
                </a:extLst>
              </a:tr>
              <a:tr h="4063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給湯設備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・循環加温ヒートポンプの追加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98884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冷蔵・冷凍設備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・冷却水ポンプの交換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453833"/>
                  </a:ext>
                </a:extLst>
              </a:tr>
              <a:tr h="4063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ボイラー設備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・保温材の追加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kumimoji="1" lang="en-US" altLang="ja-JP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【</a:t>
                      </a:r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民生部門</a:t>
                      </a:r>
                      <a:r>
                        <a:rPr kumimoji="1" lang="en-US" altLang="ja-JP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事務所、病院、ビル、福祉施設、ホテルなど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/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燃焼設備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・冷却／誘引ファンインバータ制御盤の追加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2801248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熱利用設備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・廃熱（ドレン）回収設備の追加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・フラッシュ蒸気発生装置の追加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・地中熱ヒートポンプの交換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電気設備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・受変電設備変圧器の交換</a:t>
                      </a:r>
                      <a:endParaRPr kumimoji="1" lang="en-US" altLang="ja-JP" sz="1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/>
                      <a:r>
                        <a:rPr kumimoji="1" lang="ja-JP" altLang="en-US" sz="1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・リチウム電池のセル交換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326752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16496" y="6257131"/>
            <a:ext cx="8568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ja-JP" altLang="en-US" sz="1600" kern="0" dirty="0">
                <a:solidFill>
                  <a:sysClr val="windowText" lastClr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（注）上記の対策は一例になります。</a:t>
            </a:r>
            <a:endParaRPr kumimoji="0" lang="en-US" altLang="ja-JP" sz="1600" kern="0" dirty="0">
              <a:solidFill>
                <a:sysClr val="windowText" lastClr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スライド番号プレースホルダー"/>
          <p:cNvSpPr txBox="1">
            <a:spLocks/>
          </p:cNvSpPr>
          <p:nvPr/>
        </p:nvSpPr>
        <p:spPr>
          <a:xfrm>
            <a:off x="9363560" y="6523200"/>
            <a:ext cx="630000" cy="370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2399" kern="1200">
                <a:solidFill>
                  <a:srgbClr val="898989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525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319</Words>
  <Application>Microsoft Office PowerPoint</Application>
  <PresentationFormat>A4 210 x 297 mm</PresentationFormat>
  <Paragraphs>63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Cambria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曽根 拓人</dc:creator>
  <cp:lastModifiedBy>稲 佳奈／リサーチ・コンサル／JRI (ina kana)</cp:lastModifiedBy>
  <cp:revision>2</cp:revision>
  <dcterms:created xsi:type="dcterms:W3CDTF">2018-04-13T06:58:44Z</dcterms:created>
  <dcterms:modified xsi:type="dcterms:W3CDTF">2018-05-15T01:43:18Z</dcterms:modified>
</cp:coreProperties>
</file>