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4" r:id="rId1"/>
  </p:sldMasterIdLst>
  <p:notesMasterIdLst>
    <p:notesMasterId r:id="rId15"/>
  </p:notesMasterIdLst>
  <p:handoutMasterIdLst>
    <p:handoutMasterId r:id="rId16"/>
  </p:handoutMasterIdLst>
  <p:sldIdLst>
    <p:sldId id="262" r:id="rId2"/>
    <p:sldId id="263" r:id="rId3"/>
    <p:sldId id="257" r:id="rId4"/>
    <p:sldId id="269" r:id="rId5"/>
    <p:sldId id="271" r:id="rId6"/>
    <p:sldId id="264" r:id="rId7"/>
    <p:sldId id="259" r:id="rId8"/>
    <p:sldId id="266" r:id="rId9"/>
    <p:sldId id="267" r:id="rId10"/>
    <p:sldId id="265" r:id="rId11"/>
    <p:sldId id="268" r:id="rId12"/>
    <p:sldId id="261" r:id="rId13"/>
    <p:sldId id="270" r:id="rId14"/>
  </p:sldIdLst>
  <p:sldSz cx="10261600" cy="7200900"/>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FF66"/>
    <a:srgbClr val="99FF66"/>
    <a:srgbClr val="FFCC99"/>
    <a:srgbClr val="0099CC"/>
    <a:srgbClr val="3366CC"/>
    <a:srgbClr val="00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69" autoAdjust="0"/>
    <p:restoredTop sz="97476" autoAdjust="0"/>
  </p:normalViewPr>
  <p:slideViewPr>
    <p:cSldViewPr snapToGrid="0">
      <p:cViewPr varScale="1">
        <p:scale>
          <a:sx n="72" d="100"/>
          <a:sy n="72" d="100"/>
        </p:scale>
        <p:origin x="66" y="456"/>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eaLnBrk="1" hangingPunct="1">
              <a:defRPr sz="1200" smtClean="0"/>
            </a:lvl1pPr>
          </a:lstStyle>
          <a:p>
            <a:pPr>
              <a:defRPr/>
            </a:pPr>
            <a:fld id="{DA62ABFF-B222-42CB-9128-3FF23DA0A75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731838" y="739775"/>
            <a:ext cx="5273675"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9702"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eaLnBrk="1" hangingPunct="1">
              <a:defRPr sz="1200" smtClean="0"/>
            </a:lvl1pPr>
          </a:lstStyle>
          <a:p>
            <a:pPr>
              <a:defRPr/>
            </a:pPr>
            <a:fld id="{CDC1A02B-9361-46F4-9572-1A8AC5590ACE}"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ADDBB26F-98E1-4602-997D-0DA8C49BA4CF}" type="slidenum">
              <a:rPr lang="en-US" altLang="ja-JP">
                <a:ea typeface="ＭＳ Ｐゴシック" panose="020B0600070205080204" pitchFamily="50" charset="-128"/>
              </a:rPr>
              <a:pPr>
                <a:spcBef>
                  <a:spcPct val="0"/>
                </a:spcBef>
              </a:pPr>
              <a:t>1</a:t>
            </a:fld>
            <a:endParaRPr lang="en-US" altLang="ja-JP">
              <a:ea typeface="ＭＳ Ｐゴシック" panose="020B0600070205080204" pitchFamily="50" charset="-128"/>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B9141B42-F646-456F-A11A-8DEF3E2E2DBA}" type="slidenum">
              <a:rPr lang="en-US" altLang="ja-JP">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0F56052-2FE8-4600-93BE-C9FDD49065AB}" type="slidenum">
              <a:rPr lang="en-US" altLang="ja-JP">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9C50CCFA-A091-4370-820F-B2D9F160B9F7}" type="slidenum">
              <a:rPr lang="en-US" altLang="ja-JP">
                <a:ea typeface="ＭＳ Ｐゴシック" panose="020B0600070205080204" pitchFamily="50" charset="-128"/>
              </a:rPr>
              <a:pPr>
                <a:spcBef>
                  <a:spcPct val="0"/>
                </a:spcBef>
              </a:pPr>
              <a:t>6</a:t>
            </a:fld>
            <a:endParaRPr lang="en-US" altLang="ja-JP">
              <a:ea typeface="ＭＳ Ｐゴシック" panose="020B0600070205080204" pitchFamily="50" charset="-128"/>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342A17-AA99-4D19-9064-BCA6AA4C93F9}" type="slidenum">
              <a:rPr lang="en-US" altLang="ja-JP"/>
              <a:pPr>
                <a:defRPr/>
              </a:pPr>
              <a:t>‹#›</a:t>
            </a:fld>
            <a:endParaRPr lang="en-US" altLang="ja-JP"/>
          </a:p>
        </p:txBody>
      </p:sp>
    </p:spTree>
    <p:extLst>
      <p:ext uri="{BB962C8B-B14F-4D97-AF65-F5344CB8AC3E}">
        <p14:creationId xmlns:p14="http://schemas.microsoft.com/office/powerpoint/2010/main" val="3802974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87F25DC-13F9-4181-8F06-A005544C44BD}" type="slidenum">
              <a:rPr lang="en-US" altLang="ja-JP"/>
              <a:pPr>
                <a:defRPr/>
              </a:pPr>
              <a:t>‹#›</a:t>
            </a:fld>
            <a:endParaRPr lang="en-US" altLang="ja-JP"/>
          </a:p>
        </p:txBody>
      </p:sp>
    </p:spTree>
    <p:extLst>
      <p:ext uri="{BB962C8B-B14F-4D97-AF65-F5344CB8AC3E}">
        <p14:creationId xmlns:p14="http://schemas.microsoft.com/office/powerpoint/2010/main" val="645016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DA225F8-47A1-4725-8EAE-16DA9A135CD0}" type="slidenum">
              <a:rPr lang="en-US" altLang="ja-JP"/>
              <a:pPr>
                <a:defRPr/>
              </a:pPr>
              <a:t>‹#›</a:t>
            </a:fld>
            <a:endParaRPr lang="en-US" altLang="ja-JP"/>
          </a:p>
        </p:txBody>
      </p:sp>
    </p:spTree>
    <p:extLst>
      <p:ext uri="{BB962C8B-B14F-4D97-AF65-F5344CB8AC3E}">
        <p14:creationId xmlns:p14="http://schemas.microsoft.com/office/powerpoint/2010/main" val="3294976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a:ln/>
        </p:spPr>
        <p:txBody>
          <a:bodyPr/>
          <a:lstStyle>
            <a:lvl1pPr>
              <a:defRPr/>
            </a:lvl1pPr>
          </a:lstStyle>
          <a:p>
            <a:pPr>
              <a:defRPr/>
            </a:pPr>
            <a:fld id="{7CD7A88D-15DA-4E39-B889-A02AF813662F}" type="slidenum">
              <a:rPr lang="en-US" altLang="ja-JP"/>
              <a:pPr>
                <a:defRPr/>
              </a:pPr>
              <a:t>‹#›</a:t>
            </a:fld>
            <a:endParaRPr lang="en-US" altLang="ja-JP"/>
          </a:p>
        </p:txBody>
      </p:sp>
    </p:spTree>
    <p:extLst>
      <p:ext uri="{BB962C8B-B14F-4D97-AF65-F5344CB8AC3E}">
        <p14:creationId xmlns:p14="http://schemas.microsoft.com/office/powerpoint/2010/main" val="1150191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D510B62-3BA5-48DF-99E9-0A43564A75FF}" type="slidenum">
              <a:rPr lang="en-US" altLang="ja-JP"/>
              <a:pPr>
                <a:defRPr/>
              </a:pPr>
              <a:t>‹#›</a:t>
            </a:fld>
            <a:endParaRPr lang="en-US" altLang="ja-JP"/>
          </a:p>
        </p:txBody>
      </p:sp>
    </p:spTree>
    <p:extLst>
      <p:ext uri="{BB962C8B-B14F-4D97-AF65-F5344CB8AC3E}">
        <p14:creationId xmlns:p14="http://schemas.microsoft.com/office/powerpoint/2010/main" val="2190979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589DF55-D70E-4CDD-9BD6-568FC5AFCAB8}" type="slidenum">
              <a:rPr lang="en-US" altLang="ja-JP"/>
              <a:pPr>
                <a:defRPr/>
              </a:pPr>
              <a:t>‹#›</a:t>
            </a:fld>
            <a:endParaRPr lang="en-US" altLang="ja-JP"/>
          </a:p>
        </p:txBody>
      </p:sp>
    </p:spTree>
    <p:extLst>
      <p:ext uri="{BB962C8B-B14F-4D97-AF65-F5344CB8AC3E}">
        <p14:creationId xmlns:p14="http://schemas.microsoft.com/office/powerpoint/2010/main" val="2420649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829391D-DFB4-4EA7-9222-A01FA8D40950}" type="slidenum">
              <a:rPr lang="en-US" altLang="ja-JP"/>
              <a:pPr>
                <a:defRPr/>
              </a:pPr>
              <a:t>‹#›</a:t>
            </a:fld>
            <a:endParaRPr lang="en-US" altLang="ja-JP"/>
          </a:p>
        </p:txBody>
      </p:sp>
    </p:spTree>
    <p:extLst>
      <p:ext uri="{BB962C8B-B14F-4D97-AF65-F5344CB8AC3E}">
        <p14:creationId xmlns:p14="http://schemas.microsoft.com/office/powerpoint/2010/main" val="3501389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FAB9F4E-751A-497F-9994-67B384B8AFAB}" type="slidenum">
              <a:rPr lang="en-US" altLang="ja-JP"/>
              <a:pPr>
                <a:defRPr/>
              </a:pPr>
              <a:t>‹#›</a:t>
            </a:fld>
            <a:endParaRPr lang="en-US" altLang="ja-JP"/>
          </a:p>
        </p:txBody>
      </p:sp>
    </p:spTree>
    <p:extLst>
      <p:ext uri="{BB962C8B-B14F-4D97-AF65-F5344CB8AC3E}">
        <p14:creationId xmlns:p14="http://schemas.microsoft.com/office/powerpoint/2010/main" val="1849893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CD967F09-B14B-4A33-BA19-08F373E3F9EB}" type="slidenum">
              <a:rPr lang="en-US" altLang="ja-JP"/>
              <a:pPr>
                <a:defRPr/>
              </a:pPr>
              <a:t>‹#›</a:t>
            </a:fld>
            <a:endParaRPr lang="en-US" altLang="ja-JP"/>
          </a:p>
        </p:txBody>
      </p:sp>
    </p:spTree>
    <p:extLst>
      <p:ext uri="{BB962C8B-B14F-4D97-AF65-F5344CB8AC3E}">
        <p14:creationId xmlns:p14="http://schemas.microsoft.com/office/powerpoint/2010/main" val="3277506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74EF5BEE-592D-469C-8F8C-9D869760D1CC}" type="slidenum">
              <a:rPr lang="en-US" altLang="ja-JP"/>
              <a:pPr>
                <a:defRPr/>
              </a:pPr>
              <a:t>‹#›</a:t>
            </a:fld>
            <a:endParaRPr lang="en-US" altLang="ja-JP"/>
          </a:p>
        </p:txBody>
      </p:sp>
    </p:spTree>
    <p:extLst>
      <p:ext uri="{BB962C8B-B14F-4D97-AF65-F5344CB8AC3E}">
        <p14:creationId xmlns:p14="http://schemas.microsoft.com/office/powerpoint/2010/main" val="1167892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B04E8A7-7526-4512-839B-8F64214C9C31}" type="slidenum">
              <a:rPr lang="en-US" altLang="ja-JP"/>
              <a:pPr>
                <a:defRPr/>
              </a:pPr>
              <a:t>‹#›</a:t>
            </a:fld>
            <a:endParaRPr lang="en-US" altLang="ja-JP"/>
          </a:p>
        </p:txBody>
      </p:sp>
    </p:spTree>
    <p:extLst>
      <p:ext uri="{BB962C8B-B14F-4D97-AF65-F5344CB8AC3E}">
        <p14:creationId xmlns:p14="http://schemas.microsoft.com/office/powerpoint/2010/main" val="128591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1BF4EA6-70E3-4ED6-B88D-A6C6C3582DFA}" type="slidenum">
              <a:rPr lang="en-US" altLang="ja-JP"/>
              <a:pPr>
                <a:defRPr/>
              </a:pPr>
              <a:t>‹#›</a:t>
            </a:fld>
            <a:endParaRPr lang="en-US" altLang="ja-JP"/>
          </a:p>
        </p:txBody>
      </p:sp>
    </p:spTree>
    <p:extLst>
      <p:ext uri="{BB962C8B-B14F-4D97-AF65-F5344CB8AC3E}">
        <p14:creationId xmlns:p14="http://schemas.microsoft.com/office/powerpoint/2010/main" val="1621664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5604" name="Rectangle 4"/>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smtClean="0"/>
            </a:lvl1pPr>
          </a:lstStyle>
          <a:p>
            <a:pPr>
              <a:defRPr/>
            </a:pPr>
            <a:fld id="{75A92308-964E-4242-8400-D761C155E9F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nv.go.jp/earth/ondanka/biz_local/subsidy/santei_gb/guidebook.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7"/>
          <p:cNvSpPr>
            <a:spLocks noChangeArrowheads="1"/>
          </p:cNvSpPr>
          <p:nvPr/>
        </p:nvSpPr>
        <p:spPr bwMode="auto">
          <a:xfrm>
            <a:off x="87313" y="927100"/>
            <a:ext cx="10034587" cy="6083300"/>
          </a:xfrm>
          <a:prstGeom prst="roundRect">
            <a:avLst>
              <a:gd name="adj" fmla="val 6338"/>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099" name="Text Box 25"/>
          <p:cNvSpPr txBox="1">
            <a:spLocks noChangeArrowheads="1"/>
          </p:cNvSpPr>
          <p:nvPr/>
        </p:nvSpPr>
        <p:spPr bwMode="auto">
          <a:xfrm>
            <a:off x="79375" y="876300"/>
            <a:ext cx="1301750" cy="2809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(1)</a:t>
            </a:r>
            <a:r>
              <a:rPr lang="ja-JP" altLang="en-US" sz="1200" u="sng">
                <a:solidFill>
                  <a:srgbClr val="000000"/>
                </a:solidFill>
                <a:latin typeface="ＭＳ Ｐゴシック" panose="020B0600070205080204" pitchFamily="50" charset="-128"/>
              </a:rPr>
              <a:t>事業概要</a:t>
            </a:r>
          </a:p>
        </p:txBody>
      </p:sp>
      <p:sp>
        <p:nvSpPr>
          <p:cNvPr id="4100" name="Text Box 14"/>
          <p:cNvSpPr txBox="1">
            <a:spLocks noChangeArrowheads="1"/>
          </p:cNvSpPr>
          <p:nvPr/>
        </p:nvSpPr>
        <p:spPr bwMode="auto">
          <a:xfrm>
            <a:off x="190500" y="1203325"/>
            <a:ext cx="4811713"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solidFill>
                  <a:srgbClr val="FF0000"/>
                </a:solidFill>
                <a:latin typeface="Century" panose="02040604050505020304" pitchFamily="18" charset="0"/>
              </a:rPr>
              <a:t>①</a:t>
            </a:r>
            <a:r>
              <a:rPr lang="en-US" altLang="ja-JP" sz="1000">
                <a:solidFill>
                  <a:srgbClr val="FF0000"/>
                </a:solidFill>
                <a:latin typeface="Century" panose="02040604050505020304" pitchFamily="18" charset="0"/>
              </a:rPr>
              <a:t>【</a:t>
            </a:r>
            <a:r>
              <a:rPr lang="ja-JP" altLang="en-US" sz="1000">
                <a:solidFill>
                  <a:srgbClr val="FF0000"/>
                </a:solidFill>
                <a:latin typeface="Century" panose="02040604050505020304" pitchFamily="18" charset="0"/>
              </a:rPr>
              <a:t>事業概要</a:t>
            </a:r>
            <a:r>
              <a:rPr lang="en-US" altLang="ja-JP" sz="1000">
                <a:solidFill>
                  <a:srgbClr val="FF0000"/>
                </a:solidFill>
                <a:latin typeface="Century" panose="02040604050505020304" pitchFamily="18" charset="0"/>
              </a:rPr>
              <a:t>】</a:t>
            </a:r>
          </a:p>
          <a:p>
            <a:pPr eaLnBrk="1" hangingPunct="1">
              <a:spcBef>
                <a:spcPct val="0"/>
              </a:spcBef>
              <a:buFontTx/>
              <a:buNone/>
            </a:pPr>
            <a:r>
              <a:rPr lang="ja-JP" altLang="en-US" sz="1000">
                <a:solidFill>
                  <a:srgbClr val="FF0000"/>
                </a:solidFill>
                <a:latin typeface="Century" panose="02040604050505020304" pitchFamily="18" charset="0"/>
              </a:rPr>
              <a:t>（本課題の概要及び本課題がどのように</a:t>
            </a:r>
            <a:r>
              <a:rPr lang="en-US" altLang="ja-JP" sz="1000">
                <a:solidFill>
                  <a:srgbClr val="FF0000"/>
                </a:solidFill>
                <a:latin typeface="Century" panose="02040604050505020304" pitchFamily="18" charset="0"/>
              </a:rPr>
              <a:t>CO2</a:t>
            </a:r>
            <a:r>
              <a:rPr lang="ja-JP" altLang="en-US" sz="1000">
                <a:solidFill>
                  <a:srgbClr val="FF0000"/>
                </a:solidFill>
                <a:latin typeface="Century" panose="02040604050505020304" pitchFamily="18" charset="0"/>
              </a:rPr>
              <a:t>排出削減に結び付くかについて、 国内及び海外の動向や開発内容の理念・骨子、その意義（新規性・実用性・発展性）等を踏まえ、平易な表現で分かりやすく端的に記載してください（</a:t>
            </a:r>
            <a:r>
              <a:rPr lang="en-US" altLang="ja-JP" sz="1000">
                <a:solidFill>
                  <a:srgbClr val="FF0000"/>
                </a:solidFill>
                <a:latin typeface="Century" panose="02040604050505020304" pitchFamily="18" charset="0"/>
              </a:rPr>
              <a:t>300</a:t>
            </a:r>
            <a:r>
              <a:rPr lang="ja-JP" altLang="en-US" sz="1000">
                <a:solidFill>
                  <a:srgbClr val="FF0000"/>
                </a:solidFill>
                <a:latin typeface="Century" panose="02040604050505020304" pitchFamily="18" charset="0"/>
              </a:rPr>
              <a:t>文字以内）。</a:t>
            </a:r>
          </a:p>
        </p:txBody>
      </p:sp>
      <p:graphicFrame>
        <p:nvGraphicFramePr>
          <p:cNvPr id="3240" name="Group 168"/>
          <p:cNvGraphicFramePr>
            <a:graphicFrameLocks noGrp="1"/>
          </p:cNvGraphicFramePr>
          <p:nvPr/>
        </p:nvGraphicFramePr>
        <p:xfrm>
          <a:off x="130175" y="119063"/>
          <a:ext cx="7146925" cy="574675"/>
        </p:xfrm>
        <a:graphic>
          <a:graphicData uri="http://schemas.openxmlformats.org/drawingml/2006/table">
            <a:tbl>
              <a:tblPr/>
              <a:tblGrid>
                <a:gridCol w="4460875">
                  <a:extLst>
                    <a:ext uri="{9D8B030D-6E8A-4147-A177-3AD203B41FA5}">
                      <a16:colId xmlns:a16="http://schemas.microsoft.com/office/drawing/2014/main" val="20000"/>
                    </a:ext>
                  </a:extLst>
                </a:gridCol>
                <a:gridCol w="2686050">
                  <a:extLst>
                    <a:ext uri="{9D8B030D-6E8A-4147-A177-3AD203B41FA5}">
                      <a16:colId xmlns:a16="http://schemas.microsoft.com/office/drawing/2014/main" val="20001"/>
                    </a:ext>
                  </a:extLst>
                </a:gridCol>
              </a:tblGrid>
              <a:tr h="300037">
                <a:tc gridSpan="2">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事業名</a:t>
                      </a: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a:t>
                      </a:r>
                      <a:endParaRPr kumimoji="1" lang="ja-JP" altLang="en-US" sz="1200" b="1" i="0" u="none" strike="noStrike" cap="none" normalizeH="0" baseline="0" dirty="0" smtClean="0">
                        <a:ln>
                          <a:noFill/>
                        </a:ln>
                        <a:solidFill>
                          <a:schemeClr val="tx1"/>
                        </a:solidFill>
                        <a:effectLst/>
                        <a:latin typeface="Arial" charset="0"/>
                        <a:ea typeface="ＭＳ Ｐゴシック" pitchFamily="50" charset="-128"/>
                      </a:endParaRPr>
                    </a:p>
                  </a:txBody>
                  <a:tcPr marT="45745" marB="4574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74638">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事業代表者</a:t>
                      </a: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　○○</a:t>
                      </a:r>
                    </a:p>
                  </a:txBody>
                  <a:tcPr marT="45745" marB="457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実施予定年度</a:t>
                      </a: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令和３～７年度</a:t>
                      </a:r>
                    </a:p>
                  </a:txBody>
                  <a:tcPr marT="45745" marB="457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111" name="Text Box 266"/>
          <p:cNvSpPr txBox="1">
            <a:spLocks noChangeArrowheads="1"/>
          </p:cNvSpPr>
          <p:nvPr/>
        </p:nvSpPr>
        <p:spPr bwMode="auto">
          <a:xfrm>
            <a:off x="8358188" y="231775"/>
            <a:ext cx="16541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1200"/>
              <a:t>令和３年　月　日</a:t>
            </a:r>
          </a:p>
        </p:txBody>
      </p:sp>
      <p:sp>
        <p:nvSpPr>
          <p:cNvPr id="4112" name="テキスト ボックス 38"/>
          <p:cNvSpPr txBox="1">
            <a:spLocks noChangeArrowheads="1"/>
          </p:cNvSpPr>
          <p:nvPr/>
        </p:nvSpPr>
        <p:spPr bwMode="auto">
          <a:xfrm>
            <a:off x="5103813" y="3411538"/>
            <a:ext cx="47879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solidFill>
                  <a:srgbClr val="FF0000"/>
                </a:solidFill>
              </a:rPr>
              <a:t>④</a:t>
            </a:r>
            <a:r>
              <a:rPr lang="en-US" altLang="ja-JP" sz="1000">
                <a:solidFill>
                  <a:srgbClr val="FF0000"/>
                </a:solidFill>
              </a:rPr>
              <a:t>【</a:t>
            </a:r>
            <a:r>
              <a:rPr lang="ja-JP" altLang="en-US" sz="1000">
                <a:solidFill>
                  <a:srgbClr val="FF0000"/>
                </a:solidFill>
              </a:rPr>
              <a:t>導入する液化貯蔵施設・港湾設備等の概要</a:t>
            </a:r>
            <a:r>
              <a:rPr lang="en-US" altLang="ja-JP" sz="1000">
                <a:solidFill>
                  <a:srgbClr val="FF0000"/>
                </a:solidFill>
              </a:rPr>
              <a:t>】</a:t>
            </a:r>
          </a:p>
          <a:p>
            <a:pPr eaLnBrk="1" hangingPunct="1">
              <a:spcBef>
                <a:spcPct val="0"/>
              </a:spcBef>
              <a:buFontTx/>
              <a:buNone/>
            </a:pPr>
            <a:r>
              <a:rPr lang="ja-JP" altLang="en-US" sz="1000">
                <a:solidFill>
                  <a:srgbClr val="FF0000"/>
                </a:solidFill>
              </a:rPr>
              <a:t>（想定される機器の写真等を用いつつ、簡単なシステム図を記載してください。）</a:t>
            </a:r>
          </a:p>
        </p:txBody>
      </p:sp>
      <p:sp>
        <p:nvSpPr>
          <p:cNvPr id="4113" name="Text Box 172"/>
          <p:cNvSpPr txBox="1">
            <a:spLocks noChangeArrowheads="1"/>
          </p:cNvSpPr>
          <p:nvPr/>
        </p:nvSpPr>
        <p:spPr bwMode="auto">
          <a:xfrm>
            <a:off x="193675" y="3708400"/>
            <a:ext cx="384651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a:t>(</a:t>
            </a:r>
            <a:r>
              <a:rPr lang="ja-JP" altLang="en-US" sz="1000"/>
              <a:t>１</a:t>
            </a:r>
            <a:r>
              <a:rPr lang="en-US" altLang="ja-JP" sz="1000"/>
              <a:t>)</a:t>
            </a:r>
            <a:r>
              <a:rPr lang="ja-JP" altLang="en-US" sz="1000"/>
              <a:t>○○の技術開発</a:t>
            </a:r>
            <a:endParaRPr lang="en-US" altLang="ja-JP" sz="1000"/>
          </a:p>
          <a:p>
            <a:pPr eaLnBrk="1" hangingPunct="1">
              <a:spcBef>
                <a:spcPct val="0"/>
              </a:spcBef>
              <a:buFontTx/>
              <a:buNone/>
            </a:pPr>
            <a:endParaRPr lang="en-US" altLang="ja-JP" sz="1000"/>
          </a:p>
          <a:p>
            <a:pPr eaLnBrk="1" hangingPunct="1">
              <a:spcBef>
                <a:spcPct val="0"/>
              </a:spcBef>
              <a:buFontTx/>
              <a:buNone/>
            </a:pPr>
            <a:r>
              <a:rPr lang="en-US" altLang="ja-JP" sz="1000"/>
              <a:t>(</a:t>
            </a:r>
            <a:r>
              <a:rPr lang="ja-JP" altLang="en-US" sz="1000"/>
              <a:t>２</a:t>
            </a:r>
            <a:r>
              <a:rPr lang="en-US" altLang="ja-JP" sz="1000"/>
              <a:t>)</a:t>
            </a:r>
            <a:r>
              <a:rPr lang="ja-JP" altLang="en-US" sz="1000"/>
              <a:t>○○の調査</a:t>
            </a:r>
          </a:p>
          <a:p>
            <a:pPr eaLnBrk="1" hangingPunct="1">
              <a:spcBef>
                <a:spcPct val="0"/>
              </a:spcBef>
              <a:buFontTx/>
              <a:buNone/>
            </a:pPr>
            <a:endParaRPr lang="ja-JP" altLang="en-US" sz="1000"/>
          </a:p>
          <a:p>
            <a:pPr eaLnBrk="1" hangingPunct="1">
              <a:spcBef>
                <a:spcPct val="0"/>
              </a:spcBef>
              <a:buFontTx/>
              <a:buNone/>
            </a:pPr>
            <a:r>
              <a:rPr lang="en-US" altLang="ja-JP" sz="1000"/>
              <a:t>(</a:t>
            </a:r>
            <a:r>
              <a:rPr lang="ja-JP" altLang="en-US" sz="1000"/>
              <a:t>３</a:t>
            </a:r>
            <a:r>
              <a:rPr lang="en-US" altLang="ja-JP" sz="1000"/>
              <a:t>)</a:t>
            </a:r>
            <a:r>
              <a:rPr lang="ja-JP" altLang="en-US" sz="1000"/>
              <a:t>○○の建設・施工</a:t>
            </a:r>
            <a:endParaRPr lang="en-US" altLang="ja-JP" sz="1000"/>
          </a:p>
          <a:p>
            <a:pPr eaLnBrk="1" hangingPunct="1">
              <a:spcBef>
                <a:spcPct val="0"/>
              </a:spcBef>
              <a:buFontTx/>
              <a:buNone/>
            </a:pPr>
            <a:endParaRPr lang="en-US" altLang="ja-JP" sz="1000"/>
          </a:p>
          <a:p>
            <a:pPr eaLnBrk="1" hangingPunct="1">
              <a:spcBef>
                <a:spcPct val="0"/>
              </a:spcBef>
              <a:buFontTx/>
              <a:buNone/>
            </a:pPr>
            <a:r>
              <a:rPr lang="en-US" altLang="ja-JP" sz="1000"/>
              <a:t>(</a:t>
            </a:r>
            <a:r>
              <a:rPr lang="ja-JP" altLang="en-US" sz="1000"/>
              <a:t>４</a:t>
            </a:r>
            <a:r>
              <a:rPr lang="en-US" altLang="ja-JP" sz="1000"/>
              <a:t>)</a:t>
            </a:r>
            <a:r>
              <a:rPr lang="ja-JP" altLang="en-US" sz="1000"/>
              <a:t>○○の実証</a:t>
            </a:r>
            <a:endParaRPr lang="en-US" altLang="ja-JP" sz="1000"/>
          </a:p>
          <a:p>
            <a:pPr eaLnBrk="1" hangingPunct="1">
              <a:spcBef>
                <a:spcPct val="0"/>
              </a:spcBef>
              <a:buFontTx/>
              <a:buNone/>
            </a:pPr>
            <a:endParaRPr lang="ja-JP" altLang="en-US" sz="1000"/>
          </a:p>
        </p:txBody>
      </p:sp>
      <p:sp>
        <p:nvSpPr>
          <p:cNvPr id="4114" name="テキスト ボックス 38"/>
          <p:cNvSpPr txBox="1">
            <a:spLocks noChangeArrowheads="1"/>
          </p:cNvSpPr>
          <p:nvPr/>
        </p:nvSpPr>
        <p:spPr bwMode="auto">
          <a:xfrm>
            <a:off x="141288" y="3021013"/>
            <a:ext cx="4614862"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dirty="0">
                <a:solidFill>
                  <a:srgbClr val="FF0000"/>
                </a:solidFill>
              </a:rPr>
              <a:t>②</a:t>
            </a:r>
            <a:r>
              <a:rPr lang="en-US" altLang="ja-JP" sz="1000" dirty="0">
                <a:solidFill>
                  <a:srgbClr val="FF0000"/>
                </a:solidFill>
              </a:rPr>
              <a:t>【</a:t>
            </a:r>
            <a:r>
              <a:rPr lang="ja-JP" altLang="en-US" sz="1000" dirty="0">
                <a:solidFill>
                  <a:srgbClr val="FF0000"/>
                </a:solidFill>
              </a:rPr>
              <a:t>技術開発・実証事業の詳細</a:t>
            </a:r>
            <a:r>
              <a:rPr lang="en-US" altLang="ja-JP" sz="1000" dirty="0">
                <a:solidFill>
                  <a:srgbClr val="FF0000"/>
                </a:solidFill>
              </a:rPr>
              <a:t>】</a:t>
            </a:r>
          </a:p>
          <a:p>
            <a:pPr eaLnBrk="1" hangingPunct="1">
              <a:spcBef>
                <a:spcPct val="0"/>
              </a:spcBef>
              <a:buFontTx/>
              <a:buNone/>
            </a:pPr>
            <a:r>
              <a:rPr lang="ja-JP" altLang="en-US" sz="1000" dirty="0">
                <a:solidFill>
                  <a:srgbClr val="FF0000"/>
                </a:solidFill>
              </a:rPr>
              <a:t>（本事業の具体的な内容を、各要素技術／システム等に分けて簡潔に分かりやすく記載してください。）</a:t>
            </a:r>
          </a:p>
        </p:txBody>
      </p:sp>
      <p:sp>
        <p:nvSpPr>
          <p:cNvPr id="4115" name="テキスト ボックス 37"/>
          <p:cNvSpPr txBox="1">
            <a:spLocks noChangeArrowheads="1"/>
          </p:cNvSpPr>
          <p:nvPr/>
        </p:nvSpPr>
        <p:spPr bwMode="auto">
          <a:xfrm>
            <a:off x="5103813" y="1112838"/>
            <a:ext cx="474345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solidFill>
                  <a:srgbClr val="FF0000"/>
                </a:solidFill>
              </a:rPr>
              <a:t>③</a:t>
            </a:r>
            <a:r>
              <a:rPr lang="en-US" altLang="ja-JP" sz="1000">
                <a:solidFill>
                  <a:srgbClr val="FF0000"/>
                </a:solidFill>
              </a:rPr>
              <a:t>【</a:t>
            </a:r>
            <a:r>
              <a:rPr lang="ja-JP" altLang="en-US" sz="1000">
                <a:solidFill>
                  <a:srgbClr val="FF0000"/>
                </a:solidFill>
              </a:rPr>
              <a:t>期待されるＣＯ２削減効果</a:t>
            </a:r>
            <a:r>
              <a:rPr lang="en-US" altLang="ja-JP" sz="1000">
                <a:solidFill>
                  <a:srgbClr val="FF0000"/>
                </a:solidFill>
              </a:rPr>
              <a:t>】</a:t>
            </a:r>
          </a:p>
          <a:p>
            <a:pPr latinLnBrk="1">
              <a:spcBef>
                <a:spcPct val="0"/>
              </a:spcBef>
              <a:buFontTx/>
              <a:buNone/>
            </a:pPr>
            <a:r>
              <a:rPr lang="ja-JP" altLang="en-US" sz="1000">
                <a:solidFill>
                  <a:srgbClr val="FF0000"/>
                </a:solidFill>
              </a:rPr>
              <a:t>（本事業の成果により、中長期的に期待される</a:t>
            </a:r>
            <a:r>
              <a:rPr lang="en-US" altLang="ja-JP" sz="1000">
                <a:solidFill>
                  <a:srgbClr val="FF0000"/>
                </a:solidFill>
              </a:rPr>
              <a:t>CO2</a:t>
            </a:r>
            <a:r>
              <a:rPr lang="ja-JP" altLang="en-US" sz="1000">
                <a:solidFill>
                  <a:srgbClr val="FF0000"/>
                </a:solidFill>
              </a:rPr>
              <a:t>削減効果を</a:t>
            </a:r>
            <a:r>
              <a:rPr lang="ja-JP" altLang="ja-JP" sz="1000">
                <a:solidFill>
                  <a:srgbClr val="FF0000"/>
                </a:solidFill>
              </a:rPr>
              <a:t>「地球温暖化対策事業効果算定ガイドブック＜初版＞（平成２４年７月環境省地球環境局）」</a:t>
            </a:r>
            <a:r>
              <a:rPr lang="ja-JP" altLang="en-US" sz="1000">
                <a:solidFill>
                  <a:srgbClr val="FF0000"/>
                </a:solidFill>
              </a:rPr>
              <a:t>等を参考に算定して記載してください。）</a:t>
            </a:r>
            <a:endParaRPr lang="en-US" altLang="ja-JP" sz="1000">
              <a:solidFill>
                <a:srgbClr val="FF0000"/>
              </a:solidFill>
            </a:endParaRPr>
          </a:p>
          <a:p>
            <a:pPr latinLnBrk="1">
              <a:spcBef>
                <a:spcPct val="0"/>
              </a:spcBef>
              <a:buFontTx/>
              <a:buNone/>
            </a:pPr>
            <a:r>
              <a:rPr lang="ja-JP" altLang="ja-JP" sz="1000"/>
              <a:t>●ガイドブック</a:t>
            </a:r>
          </a:p>
          <a:p>
            <a:pPr latinLnBrk="1">
              <a:spcBef>
                <a:spcPct val="0"/>
              </a:spcBef>
              <a:buFontTx/>
              <a:buNone/>
            </a:pPr>
            <a:r>
              <a:rPr lang="en-US" altLang="ja-JP" sz="1000" u="sng">
                <a:hlinkClick r:id="rId3"/>
              </a:rPr>
              <a:t>http://www.env.go.jp/earth/ondanka/biz_local/subsidy/santei_gb/guidebook.pdf</a:t>
            </a:r>
            <a:endParaRPr lang="ja-JP" altLang="ja-JP" sz="1000"/>
          </a:p>
          <a:p>
            <a:pPr eaLnBrk="1" hangingPunct="1">
              <a:spcBef>
                <a:spcPct val="0"/>
              </a:spcBef>
              <a:buFontTx/>
              <a:buNone/>
            </a:pPr>
            <a:endParaRPr lang="ja-JP" altLang="en-US" sz="1000">
              <a:solidFill>
                <a:srgbClr val="FF0000"/>
              </a:solidFill>
            </a:endParaRPr>
          </a:p>
        </p:txBody>
      </p:sp>
      <p:sp>
        <p:nvSpPr>
          <p:cNvPr id="4116"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9BD15302-34E4-4350-B8DD-350D23F6843F}" type="slidenum">
              <a:rPr lang="en-US" altLang="ja-JP" sz="1500"/>
              <a:pPr>
                <a:spcBef>
                  <a:spcPct val="0"/>
                </a:spcBef>
                <a:buFontTx/>
                <a:buNone/>
              </a:pPr>
              <a:t>1</a:t>
            </a:fld>
            <a:endParaRPr lang="en-US" altLang="ja-JP" sz="1500"/>
          </a:p>
        </p:txBody>
      </p:sp>
      <p:sp>
        <p:nvSpPr>
          <p:cNvPr id="4117" name="テキスト ボックス 38"/>
          <p:cNvSpPr txBox="1">
            <a:spLocks noChangeArrowheads="1"/>
          </p:cNvSpPr>
          <p:nvPr/>
        </p:nvSpPr>
        <p:spPr bwMode="auto">
          <a:xfrm>
            <a:off x="5164138" y="5375275"/>
            <a:ext cx="4786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solidFill>
                  <a:srgbClr val="FF0000"/>
                </a:solidFill>
              </a:rPr>
              <a:t>⑤</a:t>
            </a:r>
            <a:r>
              <a:rPr lang="en-US" altLang="ja-JP" sz="1000">
                <a:solidFill>
                  <a:srgbClr val="FF0000"/>
                </a:solidFill>
              </a:rPr>
              <a:t>【</a:t>
            </a:r>
            <a:r>
              <a:rPr lang="ja-JP" altLang="en-US" sz="1000">
                <a:solidFill>
                  <a:srgbClr val="FF0000"/>
                </a:solidFill>
              </a:rPr>
              <a:t>本事業に実施に係る関係者の合意等の状況について</a:t>
            </a:r>
            <a:r>
              <a:rPr lang="en-US" altLang="ja-JP" sz="1000">
                <a:solidFill>
                  <a:srgbClr val="FF0000"/>
                </a:solidFill>
              </a:rPr>
              <a:t>】</a:t>
            </a:r>
          </a:p>
          <a:p>
            <a:pPr eaLnBrk="1" hangingPunct="1">
              <a:spcBef>
                <a:spcPct val="0"/>
              </a:spcBef>
              <a:buFontTx/>
              <a:buNone/>
            </a:pPr>
            <a:r>
              <a:rPr lang="ja-JP" altLang="en-US" sz="1000">
                <a:solidFill>
                  <a:srgbClr val="FF0000"/>
                </a:solidFill>
              </a:rPr>
              <a:t>（現時点の調整状況等を記載してください）</a:t>
            </a:r>
            <a:endParaRPr lang="en-US" altLang="ja-JP" sz="1000">
              <a:solidFill>
                <a:srgbClr val="FF0000"/>
              </a:solidFill>
            </a:endParaRPr>
          </a:p>
        </p:txBody>
      </p:sp>
      <p:sp>
        <p:nvSpPr>
          <p:cNvPr id="4118" name="正方形/長方形 1"/>
          <p:cNvSpPr>
            <a:spLocks noChangeArrowheads="1"/>
          </p:cNvSpPr>
          <p:nvPr/>
        </p:nvSpPr>
        <p:spPr bwMode="auto">
          <a:xfrm>
            <a:off x="280988" y="2032000"/>
            <a:ext cx="4475162" cy="554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ja-JP" sz="1000"/>
              <a:t>・</a:t>
            </a:r>
            <a:r>
              <a:rPr lang="ja-JP" altLang="en-US" sz="1000"/>
              <a:t>枠の大きさの変更、ページの追加・削除はしないこと。</a:t>
            </a:r>
            <a:endParaRPr lang="ja-JP" altLang="ja-JP" sz="1000"/>
          </a:p>
          <a:p>
            <a:pPr eaLnBrk="1" hangingPunct="1">
              <a:spcBef>
                <a:spcPct val="0"/>
              </a:spcBef>
              <a:buFontTx/>
              <a:buNone/>
            </a:pPr>
            <a:r>
              <a:rPr lang="ja-JP" altLang="ja-JP" sz="1000"/>
              <a:t>・文字ポイント数は</a:t>
            </a:r>
            <a:r>
              <a:rPr lang="en-US" altLang="ja-JP" sz="1000"/>
              <a:t>10</a:t>
            </a:r>
            <a:r>
              <a:rPr lang="ja-JP" altLang="ja-JP" sz="1000"/>
              <a:t>ポイント以上（図表中の文字は任意の大きさ</a:t>
            </a:r>
            <a:r>
              <a:rPr lang="ja-JP" altLang="en-US" sz="1000"/>
              <a:t>）</a:t>
            </a:r>
            <a:r>
              <a:rPr lang="ja-JP" altLang="ja-JP" sz="1000"/>
              <a:t>とする。</a:t>
            </a:r>
            <a:endParaRPr lang="en-US" altLang="ja-JP" sz="1000"/>
          </a:p>
          <a:p>
            <a:pPr eaLnBrk="1" hangingPunct="1">
              <a:spcBef>
                <a:spcPct val="0"/>
              </a:spcBef>
              <a:buFontTx/>
              <a:buNone/>
            </a:pPr>
            <a:r>
              <a:rPr lang="ja-JP" altLang="en-US" sz="1000"/>
              <a:t>以下同様</a:t>
            </a:r>
            <a:endParaRPr lang="ja-JP" altLang="ja-JP" sz="1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419100" y="673100"/>
            <a:ext cx="3181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令和６年度の予定</a:t>
            </a:r>
          </a:p>
        </p:txBody>
      </p:sp>
      <p:sp>
        <p:nvSpPr>
          <p:cNvPr id="17411" name="AutoShape 7"/>
          <p:cNvSpPr>
            <a:spLocks/>
          </p:cNvSpPr>
          <p:nvPr/>
        </p:nvSpPr>
        <p:spPr bwMode="auto">
          <a:xfrm>
            <a:off x="1289050" y="0"/>
            <a:ext cx="152400" cy="504825"/>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2" name="Text Box 8"/>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余白を</a:t>
            </a:r>
            <a:r>
              <a:rPr lang="en-US" altLang="ja-JP" sz="1200"/>
              <a:t>1.5</a:t>
            </a:r>
            <a:r>
              <a:rPr lang="ja-JP" altLang="en-US" sz="1200"/>
              <a:t>ｃｍ程度設けること</a:t>
            </a:r>
            <a:r>
              <a:rPr lang="ja-JP" altLang="en-US" sz="1200">
                <a:solidFill>
                  <a:srgbClr val="FF0000"/>
                </a:solidFill>
              </a:rPr>
              <a:t>（提出時にはこの部分は削除してください）</a:t>
            </a:r>
          </a:p>
        </p:txBody>
      </p:sp>
      <p:sp>
        <p:nvSpPr>
          <p:cNvPr id="17413" name="Text Box 10"/>
          <p:cNvSpPr txBox="1">
            <a:spLocks noChangeArrowheads="1"/>
          </p:cNvSpPr>
          <p:nvPr/>
        </p:nvSpPr>
        <p:spPr bwMode="auto">
          <a:xfrm>
            <a:off x="1470025" y="6667500"/>
            <a:ext cx="49450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余白を</a:t>
            </a:r>
            <a:r>
              <a:rPr lang="en-US" altLang="ja-JP" sz="1200"/>
              <a:t>1.5</a:t>
            </a:r>
            <a:r>
              <a:rPr lang="ja-JP" altLang="en-US" sz="1200"/>
              <a:t>ｃｍ程度設けること</a:t>
            </a:r>
            <a:r>
              <a:rPr lang="ja-JP" altLang="en-US" sz="1200">
                <a:solidFill>
                  <a:srgbClr val="FF0000"/>
                </a:solidFill>
              </a:rPr>
              <a:t>（提出時にはこの部分は削除してください）</a:t>
            </a:r>
          </a:p>
          <a:p>
            <a:pPr eaLnBrk="1" hangingPunct="1">
              <a:spcBef>
                <a:spcPct val="50000"/>
              </a:spcBef>
              <a:buFontTx/>
              <a:buNone/>
            </a:pPr>
            <a:endParaRPr lang="ja-JP" altLang="en-US" sz="1200"/>
          </a:p>
        </p:txBody>
      </p:sp>
      <p:sp>
        <p:nvSpPr>
          <p:cNvPr id="17414" name="Text Box 11"/>
          <p:cNvSpPr txBox="1">
            <a:spLocks noChangeArrowheads="1"/>
          </p:cNvSpPr>
          <p:nvPr/>
        </p:nvSpPr>
        <p:spPr bwMode="auto">
          <a:xfrm>
            <a:off x="785813" y="1008063"/>
            <a:ext cx="8686800" cy="461962"/>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＜留意事項＞事業全体及び各要素技術等の目標並びに技術開発等の内容について、以下の表に記載してください。必要に応じて行を追加してください。</a:t>
            </a:r>
          </a:p>
        </p:txBody>
      </p:sp>
      <p:graphicFrame>
        <p:nvGraphicFramePr>
          <p:cNvPr id="5170" name="Group 50"/>
          <p:cNvGraphicFramePr>
            <a:graphicFrameLocks noGrp="1"/>
          </p:cNvGraphicFramePr>
          <p:nvPr/>
        </p:nvGraphicFramePr>
        <p:xfrm>
          <a:off x="782638" y="1474788"/>
          <a:ext cx="8789987" cy="4672012"/>
        </p:xfrm>
        <a:graphic>
          <a:graphicData uri="http://schemas.openxmlformats.org/drawingml/2006/table">
            <a:tbl>
              <a:tblPr/>
              <a:tblGrid>
                <a:gridCol w="484677">
                  <a:extLst>
                    <a:ext uri="{9D8B030D-6E8A-4147-A177-3AD203B41FA5}">
                      <a16:colId xmlns:a16="http://schemas.microsoft.com/office/drawing/2014/main" val="20000"/>
                    </a:ext>
                  </a:extLst>
                </a:gridCol>
                <a:gridCol w="1969201">
                  <a:extLst>
                    <a:ext uri="{9D8B030D-6E8A-4147-A177-3AD203B41FA5}">
                      <a16:colId xmlns:a16="http://schemas.microsoft.com/office/drawing/2014/main" val="20001"/>
                    </a:ext>
                  </a:extLst>
                </a:gridCol>
                <a:gridCol w="2426595">
                  <a:extLst>
                    <a:ext uri="{9D8B030D-6E8A-4147-A177-3AD203B41FA5}">
                      <a16:colId xmlns:a16="http://schemas.microsoft.com/office/drawing/2014/main" val="20002"/>
                    </a:ext>
                  </a:extLst>
                </a:gridCol>
                <a:gridCol w="3909514">
                  <a:extLst>
                    <a:ext uri="{9D8B030D-6E8A-4147-A177-3AD203B41FA5}">
                      <a16:colId xmlns:a16="http://schemas.microsoft.com/office/drawing/2014/main" val="20003"/>
                    </a:ext>
                  </a:extLst>
                </a:gridCol>
              </a:tblGrid>
              <a:tr h="4696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最終目標</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令和６年度の目標</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令和６年度の開発・実証等の内容</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46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１</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事業実施期間全体での個々の開発・実証の目標について、できるだけ具体的かつ定量的に記載してください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開発・実証等の目標について、できるだけ具体的かつ定量的に記載してください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令和６年度に実施予定の内容について、できるだけ具体的かつ定量的に記載してください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697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２</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554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３</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524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４</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7447"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FEA9B8B3-D9E4-4C28-B0B1-C5E267E93655}" type="slidenum">
              <a:rPr lang="en-US" altLang="ja-JP" sz="1500"/>
              <a:pPr>
                <a:spcBef>
                  <a:spcPct val="0"/>
                </a:spcBef>
                <a:buFontTx/>
                <a:buNone/>
              </a:pPr>
              <a:t>10</a:t>
            </a:fld>
            <a:endParaRPr lang="en-US" altLang="ja-JP" sz="1500"/>
          </a:p>
        </p:txBody>
      </p:sp>
      <p:sp>
        <p:nvSpPr>
          <p:cNvPr id="17448" name="AutoShape 7"/>
          <p:cNvSpPr>
            <a:spLocks/>
          </p:cNvSpPr>
          <p:nvPr/>
        </p:nvSpPr>
        <p:spPr bwMode="auto">
          <a:xfrm>
            <a:off x="1317625" y="6691313"/>
            <a:ext cx="152400" cy="504825"/>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419100" y="673100"/>
            <a:ext cx="3181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令和７年度の予定</a:t>
            </a:r>
          </a:p>
        </p:txBody>
      </p:sp>
      <p:sp>
        <p:nvSpPr>
          <p:cNvPr id="18435" name="AutoShape 7"/>
          <p:cNvSpPr>
            <a:spLocks/>
          </p:cNvSpPr>
          <p:nvPr/>
        </p:nvSpPr>
        <p:spPr bwMode="auto">
          <a:xfrm>
            <a:off x="1289050" y="0"/>
            <a:ext cx="152400" cy="504825"/>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436" name="Text Box 8"/>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余白を</a:t>
            </a:r>
            <a:r>
              <a:rPr lang="en-US" altLang="ja-JP" sz="1200"/>
              <a:t>1.5</a:t>
            </a:r>
            <a:r>
              <a:rPr lang="ja-JP" altLang="en-US" sz="1200"/>
              <a:t>ｃｍ程度設けること</a:t>
            </a:r>
            <a:r>
              <a:rPr lang="ja-JP" altLang="en-US" sz="1200">
                <a:solidFill>
                  <a:srgbClr val="FF0000"/>
                </a:solidFill>
              </a:rPr>
              <a:t>（提出時にはこの部分は削除してください）</a:t>
            </a:r>
          </a:p>
        </p:txBody>
      </p:sp>
      <p:sp>
        <p:nvSpPr>
          <p:cNvPr id="18437" name="Text Box 10"/>
          <p:cNvSpPr txBox="1">
            <a:spLocks noChangeArrowheads="1"/>
          </p:cNvSpPr>
          <p:nvPr/>
        </p:nvSpPr>
        <p:spPr bwMode="auto">
          <a:xfrm>
            <a:off x="1470025" y="6667500"/>
            <a:ext cx="49450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余白を</a:t>
            </a:r>
            <a:r>
              <a:rPr lang="en-US" altLang="ja-JP" sz="1200"/>
              <a:t>1.5</a:t>
            </a:r>
            <a:r>
              <a:rPr lang="ja-JP" altLang="en-US" sz="1200"/>
              <a:t>ｃｍ程度設けること</a:t>
            </a:r>
            <a:r>
              <a:rPr lang="ja-JP" altLang="en-US" sz="1200">
                <a:solidFill>
                  <a:srgbClr val="FF0000"/>
                </a:solidFill>
              </a:rPr>
              <a:t>（提出時にはこの部分は削除してください）</a:t>
            </a:r>
          </a:p>
          <a:p>
            <a:pPr eaLnBrk="1" hangingPunct="1">
              <a:spcBef>
                <a:spcPct val="50000"/>
              </a:spcBef>
              <a:buFontTx/>
              <a:buNone/>
            </a:pPr>
            <a:endParaRPr lang="ja-JP" altLang="en-US" sz="1200"/>
          </a:p>
        </p:txBody>
      </p:sp>
      <p:sp>
        <p:nvSpPr>
          <p:cNvPr id="18438" name="Text Box 11"/>
          <p:cNvSpPr txBox="1">
            <a:spLocks noChangeArrowheads="1"/>
          </p:cNvSpPr>
          <p:nvPr/>
        </p:nvSpPr>
        <p:spPr bwMode="auto">
          <a:xfrm>
            <a:off x="785813" y="1008063"/>
            <a:ext cx="8686800" cy="461962"/>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＜留意事項＞事業全体及び各要素技術等の目標並びに技術開発等の内容について、以下の表に記載してください。必要に応じて行を追加してください。</a:t>
            </a:r>
          </a:p>
        </p:txBody>
      </p:sp>
      <p:graphicFrame>
        <p:nvGraphicFramePr>
          <p:cNvPr id="5170" name="Group 50"/>
          <p:cNvGraphicFramePr>
            <a:graphicFrameLocks noGrp="1"/>
          </p:cNvGraphicFramePr>
          <p:nvPr/>
        </p:nvGraphicFramePr>
        <p:xfrm>
          <a:off x="782638" y="1474788"/>
          <a:ext cx="8789987" cy="4672012"/>
        </p:xfrm>
        <a:graphic>
          <a:graphicData uri="http://schemas.openxmlformats.org/drawingml/2006/table">
            <a:tbl>
              <a:tblPr/>
              <a:tblGrid>
                <a:gridCol w="484677">
                  <a:extLst>
                    <a:ext uri="{9D8B030D-6E8A-4147-A177-3AD203B41FA5}">
                      <a16:colId xmlns:a16="http://schemas.microsoft.com/office/drawing/2014/main" val="20000"/>
                    </a:ext>
                  </a:extLst>
                </a:gridCol>
                <a:gridCol w="1969201">
                  <a:extLst>
                    <a:ext uri="{9D8B030D-6E8A-4147-A177-3AD203B41FA5}">
                      <a16:colId xmlns:a16="http://schemas.microsoft.com/office/drawing/2014/main" val="20001"/>
                    </a:ext>
                  </a:extLst>
                </a:gridCol>
                <a:gridCol w="2426595">
                  <a:extLst>
                    <a:ext uri="{9D8B030D-6E8A-4147-A177-3AD203B41FA5}">
                      <a16:colId xmlns:a16="http://schemas.microsoft.com/office/drawing/2014/main" val="20002"/>
                    </a:ext>
                  </a:extLst>
                </a:gridCol>
                <a:gridCol w="3909514">
                  <a:extLst>
                    <a:ext uri="{9D8B030D-6E8A-4147-A177-3AD203B41FA5}">
                      <a16:colId xmlns:a16="http://schemas.microsoft.com/office/drawing/2014/main" val="20003"/>
                    </a:ext>
                  </a:extLst>
                </a:gridCol>
              </a:tblGrid>
              <a:tr h="4696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最終目標</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令和７年度の目標</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令和７年度の開発・実証等の内容</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46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１</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事業実施期間全体での個々の開発・実証の目標について、できるだけ具体的かつ定量的に記載してください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開発・実証等の目標について、できるだけ具体的かつ定量的に記載してください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令和７年度に実施予定の内容について、できるだけ具体的かつ定量的に記載してください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697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２</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554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３</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524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４</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8471"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F118F3B4-CD9F-4406-9F5B-D01B42952D9C}" type="slidenum">
              <a:rPr lang="en-US" altLang="ja-JP" sz="1500"/>
              <a:pPr>
                <a:spcBef>
                  <a:spcPct val="0"/>
                </a:spcBef>
                <a:buFontTx/>
                <a:buNone/>
              </a:pPr>
              <a:t>11</a:t>
            </a:fld>
            <a:endParaRPr lang="en-US" altLang="ja-JP" sz="1500"/>
          </a:p>
        </p:txBody>
      </p:sp>
      <p:sp>
        <p:nvSpPr>
          <p:cNvPr id="18472" name="AutoShape 7"/>
          <p:cNvSpPr>
            <a:spLocks/>
          </p:cNvSpPr>
          <p:nvPr/>
        </p:nvSpPr>
        <p:spPr bwMode="auto">
          <a:xfrm>
            <a:off x="1317625" y="6691313"/>
            <a:ext cx="152400" cy="504825"/>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419100" y="6731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参考資料</a:t>
            </a:r>
          </a:p>
        </p:txBody>
      </p:sp>
      <p:sp>
        <p:nvSpPr>
          <p:cNvPr id="19459" name="Text Box 7"/>
          <p:cNvSpPr txBox="1">
            <a:spLocks noChangeArrowheads="1"/>
          </p:cNvSpPr>
          <p:nvPr/>
        </p:nvSpPr>
        <p:spPr bwMode="auto">
          <a:xfrm>
            <a:off x="419100" y="1779588"/>
            <a:ext cx="9436100" cy="1063625"/>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＜留意事項＞</a:t>
            </a:r>
          </a:p>
          <a:p>
            <a:pPr eaLnBrk="1" hangingPunct="1">
              <a:spcBef>
                <a:spcPct val="50000"/>
              </a:spcBef>
              <a:buFontTx/>
              <a:buNone/>
            </a:pPr>
            <a:r>
              <a:rPr lang="en-US" altLang="ja-JP" sz="1800"/>
              <a:t>※</a:t>
            </a:r>
            <a:r>
              <a:rPr lang="ja-JP" altLang="en-US" sz="1800"/>
              <a:t>必要に応じ、写真、図表などを使用し、事業内容を理解する上で参考となる資料を添付してください（３ページ以内でお願いします）。</a:t>
            </a:r>
          </a:p>
        </p:txBody>
      </p:sp>
      <p:sp>
        <p:nvSpPr>
          <p:cNvPr id="19460"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0194CAA-3D1A-47C2-B318-7F0E7E3F89C2}" type="slidenum">
              <a:rPr lang="en-US" altLang="ja-JP" sz="1500"/>
              <a:pPr>
                <a:spcBef>
                  <a:spcPct val="0"/>
                </a:spcBef>
                <a:buFontTx/>
                <a:buNone/>
              </a:pPr>
              <a:t>12</a:t>
            </a:fld>
            <a:endParaRPr lang="en-US" altLang="ja-JP" sz="1500"/>
          </a:p>
        </p:txBody>
      </p:sp>
      <p:sp>
        <p:nvSpPr>
          <p:cNvPr id="19461" name="AutoShape 7"/>
          <p:cNvSpPr>
            <a:spLocks/>
          </p:cNvSpPr>
          <p:nvPr/>
        </p:nvSpPr>
        <p:spPr bwMode="auto">
          <a:xfrm>
            <a:off x="1289050" y="0"/>
            <a:ext cx="152400" cy="504825"/>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62" name="Text Box 8"/>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余白を</a:t>
            </a:r>
            <a:r>
              <a:rPr lang="en-US" altLang="ja-JP" sz="1200"/>
              <a:t>1.5</a:t>
            </a:r>
            <a:r>
              <a:rPr lang="ja-JP" altLang="en-US" sz="1200"/>
              <a:t>ｃｍ程度設けること</a:t>
            </a:r>
            <a:r>
              <a:rPr lang="ja-JP" altLang="en-US" sz="1200">
                <a:solidFill>
                  <a:srgbClr val="FF0000"/>
                </a:solidFill>
              </a:rPr>
              <a:t>（提出時にはこの部分は削除してください）</a:t>
            </a:r>
          </a:p>
        </p:txBody>
      </p:sp>
      <p:sp>
        <p:nvSpPr>
          <p:cNvPr id="19463" name="AutoShape 7"/>
          <p:cNvSpPr>
            <a:spLocks/>
          </p:cNvSpPr>
          <p:nvPr/>
        </p:nvSpPr>
        <p:spPr bwMode="auto">
          <a:xfrm>
            <a:off x="1804988" y="6672263"/>
            <a:ext cx="152400" cy="504825"/>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64" name="Text Box 8"/>
          <p:cNvSpPr txBox="1">
            <a:spLocks noChangeArrowheads="1"/>
          </p:cNvSpPr>
          <p:nvPr/>
        </p:nvSpPr>
        <p:spPr bwMode="auto">
          <a:xfrm>
            <a:off x="1985963" y="6900863"/>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余白を</a:t>
            </a:r>
            <a:r>
              <a:rPr lang="en-US" altLang="ja-JP" sz="1200"/>
              <a:t>1.5</a:t>
            </a:r>
            <a:r>
              <a:rPr lang="ja-JP" altLang="en-US" sz="1200"/>
              <a:t>ｃｍ程度設けること</a:t>
            </a:r>
            <a:r>
              <a:rPr lang="ja-JP" altLang="en-US" sz="1200">
                <a:solidFill>
                  <a:srgbClr val="FF0000"/>
                </a:solidFill>
              </a:rPr>
              <a:t>（提出時にはこの部分は削除してください）</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419100" y="673100"/>
            <a:ext cx="984250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技術開発・実証事業の実績</a:t>
            </a:r>
            <a:endParaRPr lang="en-US" altLang="ja-JP" sz="1800"/>
          </a:p>
          <a:p>
            <a:pPr eaLnBrk="1" hangingPunct="1">
              <a:spcBef>
                <a:spcPct val="50000"/>
              </a:spcBef>
              <a:buFontTx/>
              <a:buNone/>
            </a:pPr>
            <a:r>
              <a:rPr lang="ja-JP" altLang="en-US" sz="1400"/>
              <a:t>　</a:t>
            </a:r>
            <a:r>
              <a:rPr lang="ja-JP" altLang="en-US" sz="1400" i="1"/>
              <a:t>　（提案課題と技術開発代表者又は共同実施者が過去に実施した関連性が課題がある場合のみ作成）</a:t>
            </a:r>
            <a:endParaRPr lang="en-US" altLang="ja-JP" sz="1800" i="1"/>
          </a:p>
        </p:txBody>
      </p:sp>
      <p:sp>
        <p:nvSpPr>
          <p:cNvPr id="20483" name="AutoShape 3"/>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4" name="Text Box 4"/>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r>
              <a:rPr lang="ja-JP" altLang="en-US" sz="1200" i="1">
                <a:solidFill>
                  <a:srgbClr val="FF0000"/>
                </a:solidFill>
              </a:rPr>
              <a:t>（提出時にはこの記載は削除してください）</a:t>
            </a:r>
          </a:p>
        </p:txBody>
      </p:sp>
      <p:sp>
        <p:nvSpPr>
          <p:cNvPr id="20485" name="Text Box 7"/>
          <p:cNvSpPr txBox="1">
            <a:spLocks noChangeArrowheads="1"/>
          </p:cNvSpPr>
          <p:nvPr/>
        </p:nvSpPr>
        <p:spPr bwMode="auto">
          <a:xfrm>
            <a:off x="781050" y="2038350"/>
            <a:ext cx="8686800" cy="16002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a:t>＜留意事項＞</a:t>
            </a:r>
            <a:endParaRPr lang="en-US" altLang="ja-JP" sz="1400" i="1"/>
          </a:p>
          <a:p>
            <a:pPr eaLnBrk="1" hangingPunct="1">
              <a:spcBef>
                <a:spcPct val="50000"/>
              </a:spcBef>
              <a:buFontTx/>
              <a:buNone/>
            </a:pPr>
            <a:r>
              <a:rPr lang="ja-JP" altLang="en-US" sz="1400" b="1" i="1">
                <a:solidFill>
                  <a:srgbClr val="FF0000"/>
                </a:solidFill>
              </a:rPr>
              <a:t>該当者以外は本ページを削除してください</a:t>
            </a:r>
          </a:p>
          <a:p>
            <a:pPr eaLnBrk="1" hangingPunct="1">
              <a:spcBef>
                <a:spcPct val="50000"/>
              </a:spcBef>
              <a:buFontTx/>
              <a:buNone/>
            </a:pPr>
            <a:r>
              <a:rPr lang="ja-JP" altLang="en-US" sz="1400" i="1"/>
              <a:t>提案課題と関連性が高い既助成課題がある場合のみ作成してください。</a:t>
            </a:r>
            <a:endParaRPr lang="en-US" altLang="ja-JP" sz="1400" i="1"/>
          </a:p>
          <a:p>
            <a:pPr eaLnBrk="1" hangingPunct="1">
              <a:spcBef>
                <a:spcPct val="50000"/>
              </a:spcBef>
              <a:buFontTx/>
              <a:buNone/>
            </a:pPr>
            <a:r>
              <a:rPr lang="ja-JP" altLang="en-US" sz="1400" i="1"/>
              <a:t>既助成課題の資料を活用し、概要、普及状況、既助成課題の</a:t>
            </a:r>
            <a:r>
              <a:rPr lang="en-US" altLang="ja-JP" sz="1400" i="1"/>
              <a:t>CO2</a:t>
            </a:r>
            <a:r>
              <a:rPr lang="ja-JP" altLang="en-US" sz="1400" i="1"/>
              <a:t>削減効果等を記載してください。</a:t>
            </a:r>
            <a:endParaRPr lang="en-US" altLang="ja-JP" sz="1400" i="1"/>
          </a:p>
          <a:p>
            <a:pPr eaLnBrk="1" hangingPunct="1">
              <a:spcBef>
                <a:spcPct val="50000"/>
              </a:spcBef>
              <a:buFontTx/>
              <a:buNone/>
            </a:pPr>
            <a:r>
              <a:rPr lang="ja-JP" altLang="en-US" sz="1400" i="1"/>
              <a:t>必要に応じて写真・図表等を使用し、事業内容を理解する上で参考となる資料を添付してください。（２頁以内）</a:t>
            </a:r>
            <a:endParaRPr lang="en-US" altLang="ja-JP" sz="1400" i="1"/>
          </a:p>
        </p:txBody>
      </p:sp>
      <p:sp>
        <p:nvSpPr>
          <p:cNvPr id="20486"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940C1B6-F31E-43D5-AC6C-0541D0B4753A}" type="slidenum">
              <a:rPr lang="en-US" altLang="ja-JP"/>
              <a:pPr/>
              <a:t>13</a:t>
            </a:fld>
            <a:endParaRPr lang="en-US" altLang="ja-JP"/>
          </a:p>
        </p:txBody>
      </p:sp>
      <p:sp>
        <p:nvSpPr>
          <p:cNvPr id="7" name="星 7 6"/>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4"/>
          <p:cNvSpPr>
            <a:spLocks noChangeArrowheads="1"/>
          </p:cNvSpPr>
          <p:nvPr/>
        </p:nvSpPr>
        <p:spPr bwMode="auto">
          <a:xfrm>
            <a:off x="142875" y="392113"/>
            <a:ext cx="9915525" cy="6589712"/>
          </a:xfrm>
          <a:prstGeom prst="roundRect">
            <a:avLst>
              <a:gd name="adj" fmla="val 4912"/>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47" name="Text Box 7"/>
          <p:cNvSpPr txBox="1">
            <a:spLocks noChangeArrowheads="1"/>
          </p:cNvSpPr>
          <p:nvPr/>
        </p:nvSpPr>
        <p:spPr bwMode="auto">
          <a:xfrm>
            <a:off x="114300" y="234950"/>
            <a:ext cx="1547813" cy="2809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２</a:t>
            </a: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事業の必要性</a:t>
            </a:r>
          </a:p>
        </p:txBody>
      </p:sp>
      <p:sp>
        <p:nvSpPr>
          <p:cNvPr id="6148" name="Text Box 10"/>
          <p:cNvSpPr txBox="1">
            <a:spLocks noChangeArrowheads="1"/>
          </p:cNvSpPr>
          <p:nvPr/>
        </p:nvSpPr>
        <p:spPr bwMode="auto">
          <a:xfrm>
            <a:off x="152400" y="660400"/>
            <a:ext cx="9305925"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000">
                <a:solidFill>
                  <a:srgbClr val="FF0000"/>
                </a:solidFill>
              </a:rPr>
              <a:t>①</a:t>
            </a:r>
            <a:r>
              <a:rPr lang="en-US" altLang="ja-JP" sz="1000">
                <a:solidFill>
                  <a:srgbClr val="FF0000"/>
                </a:solidFill>
              </a:rPr>
              <a:t>【</a:t>
            </a:r>
            <a:r>
              <a:rPr lang="ja-JP" altLang="en-US" sz="1000">
                <a:solidFill>
                  <a:srgbClr val="FF0000"/>
                </a:solidFill>
              </a:rPr>
              <a:t>社会的意義</a:t>
            </a:r>
            <a:r>
              <a:rPr lang="en-US" altLang="ja-JP" sz="1000">
                <a:solidFill>
                  <a:srgbClr val="FF0000"/>
                </a:solidFill>
              </a:rPr>
              <a:t>】</a:t>
            </a:r>
          </a:p>
          <a:p>
            <a:pPr eaLnBrk="1" hangingPunct="1">
              <a:spcBef>
                <a:spcPct val="50000"/>
              </a:spcBef>
              <a:buFontTx/>
              <a:buNone/>
            </a:pPr>
            <a:r>
              <a:rPr lang="ja-JP" altLang="en-US" sz="1000">
                <a:solidFill>
                  <a:srgbClr val="FF0000"/>
                </a:solidFill>
              </a:rPr>
              <a:t>（温暖化対策施策を推進する上での技術・システムの社会的・経済的・行政的な重要性について</a:t>
            </a:r>
            <a:r>
              <a:rPr lang="ja-JP" altLang="en-US" sz="1000">
                <a:solidFill>
                  <a:srgbClr val="FF0000"/>
                </a:solidFill>
                <a:latin typeface="ＭＳ Ｐゴシック" panose="020B0600070205080204" pitchFamily="50" charset="-128"/>
              </a:rPr>
              <a:t>、（１）②の項目毎に簡潔に、</a:t>
            </a:r>
            <a:r>
              <a:rPr lang="ja-JP" altLang="en-US" sz="1000">
                <a:solidFill>
                  <a:srgbClr val="FF0000"/>
                </a:solidFill>
              </a:rPr>
              <a:t>かつ分かりやすく記載してください。）</a:t>
            </a:r>
          </a:p>
          <a:p>
            <a:pPr eaLnBrk="1" hangingPunct="1">
              <a:spcBef>
                <a:spcPct val="50000"/>
              </a:spcBef>
              <a:buFontTx/>
              <a:buNone/>
            </a:pPr>
            <a:endParaRPr lang="en-US" altLang="ja-JP" sz="1000">
              <a:solidFill>
                <a:srgbClr val="FF0000"/>
              </a:solidFill>
              <a:latin typeface="ＭＳ Ｐゴシック" panose="020B0600070205080204" pitchFamily="50" charset="-128"/>
            </a:endParaRPr>
          </a:p>
          <a:p>
            <a:pPr eaLnBrk="1" hangingPunct="1">
              <a:spcBef>
                <a:spcPct val="50000"/>
              </a:spcBef>
              <a:buFontTx/>
              <a:buNone/>
            </a:pPr>
            <a:endParaRPr lang="en-US" altLang="ja-JP" sz="1000">
              <a:solidFill>
                <a:srgbClr val="FF0000"/>
              </a:solidFill>
              <a:latin typeface="ＭＳ Ｐゴシック" panose="020B0600070205080204" pitchFamily="50" charset="-128"/>
            </a:endParaRPr>
          </a:p>
          <a:p>
            <a:pPr eaLnBrk="1" hangingPunct="1">
              <a:spcBef>
                <a:spcPct val="50000"/>
              </a:spcBef>
              <a:buFontTx/>
              <a:buNone/>
            </a:pPr>
            <a:endParaRPr lang="en-US" altLang="ja-JP" sz="1000">
              <a:solidFill>
                <a:srgbClr val="FF0000"/>
              </a:solidFill>
              <a:latin typeface="ＭＳ Ｐゴシック" panose="020B0600070205080204" pitchFamily="50" charset="-128"/>
            </a:endParaRPr>
          </a:p>
          <a:p>
            <a:pPr eaLnBrk="1" hangingPunct="1">
              <a:spcBef>
                <a:spcPct val="50000"/>
              </a:spcBef>
              <a:buFontTx/>
              <a:buNone/>
            </a:pPr>
            <a:endParaRPr lang="en-US" altLang="ja-JP" sz="1000">
              <a:solidFill>
                <a:srgbClr val="FF0000"/>
              </a:solidFill>
              <a:latin typeface="ＭＳ Ｐゴシック" panose="020B0600070205080204" pitchFamily="50" charset="-128"/>
            </a:endParaRPr>
          </a:p>
          <a:p>
            <a:pPr eaLnBrk="1" hangingPunct="1">
              <a:spcBef>
                <a:spcPct val="50000"/>
              </a:spcBef>
              <a:buFontTx/>
              <a:buNone/>
            </a:pPr>
            <a:endParaRPr lang="en-US" altLang="ja-JP" sz="1000">
              <a:solidFill>
                <a:srgbClr val="FF0000"/>
              </a:solidFill>
              <a:latin typeface="ＭＳ Ｐゴシック" panose="020B0600070205080204" pitchFamily="50" charset="-128"/>
            </a:endParaRPr>
          </a:p>
          <a:p>
            <a:pPr eaLnBrk="1" hangingPunct="1">
              <a:spcBef>
                <a:spcPct val="50000"/>
              </a:spcBef>
              <a:buFontTx/>
              <a:buNone/>
            </a:pPr>
            <a:endParaRPr lang="en-US" altLang="ja-JP" sz="1000">
              <a:solidFill>
                <a:srgbClr val="FF0000"/>
              </a:solidFill>
              <a:latin typeface="ＭＳ Ｐゴシック" panose="020B0600070205080204" pitchFamily="50" charset="-128"/>
            </a:endParaRPr>
          </a:p>
          <a:p>
            <a:pPr eaLnBrk="1" hangingPunct="1">
              <a:spcBef>
                <a:spcPct val="50000"/>
              </a:spcBef>
              <a:buFontTx/>
              <a:buNone/>
            </a:pPr>
            <a:endParaRPr lang="en-US" altLang="ja-JP" sz="1000">
              <a:solidFill>
                <a:srgbClr val="FF0000"/>
              </a:solidFill>
              <a:latin typeface="ＭＳ Ｐゴシック" panose="020B0600070205080204" pitchFamily="50" charset="-128"/>
            </a:endParaRPr>
          </a:p>
          <a:p>
            <a:pPr eaLnBrk="1" hangingPunct="1">
              <a:spcBef>
                <a:spcPct val="50000"/>
              </a:spcBef>
              <a:buFontTx/>
              <a:buNone/>
            </a:pPr>
            <a:endParaRPr lang="en-US" altLang="ja-JP" sz="1000">
              <a:solidFill>
                <a:srgbClr val="FF0000"/>
              </a:solidFill>
              <a:latin typeface="ＭＳ Ｐゴシック" panose="020B0600070205080204" pitchFamily="50" charset="-128"/>
            </a:endParaRPr>
          </a:p>
          <a:p>
            <a:pPr eaLnBrk="1" hangingPunct="1">
              <a:spcBef>
                <a:spcPct val="50000"/>
              </a:spcBef>
              <a:buFontTx/>
              <a:buNone/>
            </a:pPr>
            <a:r>
              <a:rPr lang="ja-JP" altLang="en-US" sz="1000">
                <a:solidFill>
                  <a:srgbClr val="FF0000"/>
                </a:solidFill>
                <a:latin typeface="ＭＳ Ｐゴシック" panose="020B0600070205080204" pitchFamily="50" charset="-128"/>
              </a:rPr>
              <a:t>②</a:t>
            </a:r>
            <a:r>
              <a:rPr lang="en-US" altLang="ja-JP" sz="1000">
                <a:solidFill>
                  <a:srgbClr val="FF0000"/>
                </a:solidFill>
                <a:latin typeface="ＭＳ Ｐゴシック" panose="020B0600070205080204" pitchFamily="50" charset="-128"/>
              </a:rPr>
              <a:t>【</a:t>
            </a:r>
            <a:r>
              <a:rPr lang="ja-JP" altLang="en-US" sz="1000">
                <a:solidFill>
                  <a:srgbClr val="FF0000"/>
                </a:solidFill>
                <a:latin typeface="ＭＳ Ｐゴシック" panose="020B0600070205080204" pitchFamily="50" charset="-128"/>
              </a:rPr>
              <a:t>技術的意義</a:t>
            </a:r>
            <a:r>
              <a:rPr lang="en-US" altLang="ja-JP" sz="1000">
                <a:solidFill>
                  <a:srgbClr val="FF0000"/>
                </a:solidFill>
                <a:latin typeface="ＭＳ Ｐゴシック" panose="020B0600070205080204" pitchFamily="50" charset="-128"/>
              </a:rPr>
              <a:t>】</a:t>
            </a:r>
          </a:p>
          <a:p>
            <a:pPr eaLnBrk="1" hangingPunct="1">
              <a:spcBef>
                <a:spcPct val="50000"/>
              </a:spcBef>
              <a:buFontTx/>
              <a:buNone/>
            </a:pPr>
            <a:r>
              <a:rPr lang="ja-JP" altLang="en-US" sz="1000">
                <a:solidFill>
                  <a:srgbClr val="FF0000"/>
                </a:solidFill>
                <a:latin typeface="ＭＳ Ｐゴシック" panose="020B0600070205080204" pitchFamily="50" charset="-128"/>
              </a:rPr>
              <a:t>（技術・システムの実用性・先導性・発展性について、（１）②の項目毎に簡潔に、かつ分かりやすく記載してください。）</a:t>
            </a:r>
          </a:p>
          <a:p>
            <a:pPr eaLnBrk="1" hangingPunct="1">
              <a:spcBef>
                <a:spcPct val="50000"/>
              </a:spcBef>
              <a:buFontTx/>
              <a:buNone/>
            </a:pPr>
            <a:endParaRPr lang="en-US" altLang="ja-JP" sz="1000">
              <a:latin typeface="ＭＳ Ｐゴシック" panose="020B0600070205080204" pitchFamily="50" charset="-128"/>
            </a:endParaRPr>
          </a:p>
          <a:p>
            <a:pPr eaLnBrk="1" hangingPunct="1">
              <a:spcBef>
                <a:spcPct val="50000"/>
              </a:spcBef>
              <a:buFontTx/>
              <a:buNone/>
            </a:pPr>
            <a:endParaRPr lang="en-US" altLang="ja-JP" sz="1000">
              <a:latin typeface="ＭＳ Ｐゴシック" panose="020B0600070205080204" pitchFamily="50" charset="-128"/>
            </a:endParaRPr>
          </a:p>
          <a:p>
            <a:pPr eaLnBrk="1" hangingPunct="1">
              <a:spcBef>
                <a:spcPct val="50000"/>
              </a:spcBef>
              <a:buFontTx/>
              <a:buNone/>
            </a:pPr>
            <a:endParaRPr lang="ja-JP" altLang="en-US" sz="1000">
              <a:latin typeface="ＭＳ Ｐゴシック" panose="020B0600070205080204" pitchFamily="50" charset="-128"/>
            </a:endParaRPr>
          </a:p>
          <a:p>
            <a:pPr eaLnBrk="1" hangingPunct="1">
              <a:spcBef>
                <a:spcPct val="50000"/>
              </a:spcBef>
              <a:buFontTx/>
              <a:buNone/>
            </a:pPr>
            <a:endParaRPr lang="ja-JP" altLang="en-US" sz="1000">
              <a:solidFill>
                <a:srgbClr val="FF0000"/>
              </a:solidFill>
              <a:latin typeface="ＭＳ Ｐゴシック" panose="020B0600070205080204" pitchFamily="50" charset="-128"/>
            </a:endParaRPr>
          </a:p>
          <a:p>
            <a:pPr eaLnBrk="1" hangingPunct="1">
              <a:spcBef>
                <a:spcPct val="50000"/>
              </a:spcBef>
              <a:buFontTx/>
              <a:buNone/>
            </a:pPr>
            <a:endParaRPr lang="ja-JP" altLang="en-US" sz="1000">
              <a:solidFill>
                <a:srgbClr val="FF0000"/>
              </a:solidFill>
              <a:latin typeface="ＭＳ Ｐゴシック" panose="020B0600070205080204" pitchFamily="50" charset="-128"/>
            </a:endParaRPr>
          </a:p>
          <a:p>
            <a:pPr eaLnBrk="1" hangingPunct="1">
              <a:spcBef>
                <a:spcPct val="50000"/>
              </a:spcBef>
              <a:buFontTx/>
              <a:buNone/>
            </a:pPr>
            <a:endParaRPr lang="ja-JP" altLang="en-US" sz="1000">
              <a:solidFill>
                <a:srgbClr val="FF0000"/>
              </a:solidFill>
              <a:latin typeface="ＭＳ Ｐゴシック" panose="020B0600070205080204" pitchFamily="50" charset="-128"/>
            </a:endParaRPr>
          </a:p>
          <a:p>
            <a:pPr eaLnBrk="1" hangingPunct="1">
              <a:spcBef>
                <a:spcPct val="50000"/>
              </a:spcBef>
              <a:buFontTx/>
              <a:buNone/>
            </a:pPr>
            <a:endParaRPr lang="ja-JP" altLang="en-US" sz="1000">
              <a:solidFill>
                <a:srgbClr val="FF0000"/>
              </a:solidFill>
              <a:latin typeface="ＭＳ Ｐゴシック" panose="020B0600070205080204" pitchFamily="50" charset="-128"/>
            </a:endParaRPr>
          </a:p>
          <a:p>
            <a:pPr eaLnBrk="1" hangingPunct="1">
              <a:spcBef>
                <a:spcPct val="50000"/>
              </a:spcBef>
              <a:buFontTx/>
              <a:buNone/>
            </a:pPr>
            <a:endParaRPr lang="ja-JP" altLang="en-US" sz="1000">
              <a:solidFill>
                <a:srgbClr val="FF0000"/>
              </a:solidFill>
              <a:latin typeface="ＭＳ Ｐゴシック" panose="020B0600070205080204" pitchFamily="50" charset="-128"/>
            </a:endParaRPr>
          </a:p>
          <a:p>
            <a:pPr eaLnBrk="1" hangingPunct="1">
              <a:spcBef>
                <a:spcPct val="50000"/>
              </a:spcBef>
              <a:buFontTx/>
              <a:buNone/>
            </a:pPr>
            <a:r>
              <a:rPr lang="ja-JP" altLang="en-US" sz="1000">
                <a:solidFill>
                  <a:srgbClr val="FF0000"/>
                </a:solidFill>
                <a:latin typeface="ＭＳ Ｐゴシック" panose="020B0600070205080204" pitchFamily="50" charset="-128"/>
              </a:rPr>
              <a:t>　</a:t>
            </a:r>
            <a:endParaRPr lang="en-US" altLang="ja-JP" sz="1000">
              <a:solidFill>
                <a:srgbClr val="FF0000"/>
              </a:solidFill>
              <a:latin typeface="ＭＳ Ｐゴシック" panose="020B0600070205080204" pitchFamily="50" charset="-128"/>
            </a:endParaRPr>
          </a:p>
          <a:p>
            <a:pPr eaLnBrk="1" hangingPunct="1">
              <a:spcBef>
                <a:spcPct val="50000"/>
              </a:spcBef>
              <a:buFontTx/>
              <a:buNone/>
            </a:pPr>
            <a:endParaRPr lang="en-US" altLang="ja-JP" sz="1000">
              <a:solidFill>
                <a:srgbClr val="FF0000"/>
              </a:solidFill>
              <a:latin typeface="ＭＳ Ｐゴシック" panose="020B0600070205080204" pitchFamily="50" charset="-128"/>
            </a:endParaRPr>
          </a:p>
          <a:p>
            <a:pPr eaLnBrk="1" hangingPunct="1">
              <a:spcBef>
                <a:spcPct val="50000"/>
              </a:spcBef>
              <a:buFontTx/>
              <a:buNone/>
            </a:pPr>
            <a:endParaRPr lang="ja-JP" altLang="en-US" sz="1000">
              <a:solidFill>
                <a:srgbClr val="FF0000"/>
              </a:solidFill>
              <a:latin typeface="ＭＳ Ｐゴシック" panose="020B0600070205080204" pitchFamily="50" charset="-128"/>
            </a:endParaRPr>
          </a:p>
        </p:txBody>
      </p:sp>
      <p:sp>
        <p:nvSpPr>
          <p:cNvPr id="6149" name="スライド番号プレースホルダー 1"/>
          <p:cNvSpPr>
            <a:spLocks noGrp="1"/>
          </p:cNvSpPr>
          <p:nvPr>
            <p:ph type="sldNum" sz="quarter" idx="12"/>
          </p:nvPr>
        </p:nvSpPr>
        <p:spPr>
          <a:xfrm>
            <a:off x="7543800" y="6600825"/>
            <a:ext cx="2393950" cy="500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AD35EEEF-385B-4798-A4B2-9FE0E7BACC62}" type="slidenum">
              <a:rPr lang="en-US" altLang="ja-JP" sz="1500"/>
              <a:pPr>
                <a:spcBef>
                  <a:spcPct val="0"/>
                </a:spcBef>
                <a:buFontTx/>
                <a:buNone/>
              </a:pPr>
              <a:t>2</a:t>
            </a:fld>
            <a:endParaRPr lang="en-US" altLang="ja-JP" sz="15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ー 1"/>
          <p:cNvSpPr>
            <a:spLocks noGrp="1"/>
          </p:cNvSpPr>
          <p:nvPr>
            <p:ph type="sldNum" sz="quarter" idx="12"/>
          </p:nvPr>
        </p:nvSpPr>
        <p:spPr>
          <a:xfrm>
            <a:off x="7616825" y="670083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129A910A-0882-4959-9779-F1B183F784E3}" type="slidenum">
              <a:rPr lang="en-US" altLang="ja-JP" sz="1500"/>
              <a:pPr>
                <a:spcBef>
                  <a:spcPct val="0"/>
                </a:spcBef>
                <a:buFontTx/>
                <a:buNone/>
              </a:pPr>
              <a:t>3</a:t>
            </a:fld>
            <a:endParaRPr lang="en-US" altLang="ja-JP" sz="1500"/>
          </a:p>
        </p:txBody>
      </p:sp>
      <p:sp>
        <p:nvSpPr>
          <p:cNvPr id="7171" name="AutoShape 58"/>
          <p:cNvSpPr>
            <a:spLocks noChangeArrowheads="1"/>
          </p:cNvSpPr>
          <p:nvPr/>
        </p:nvSpPr>
        <p:spPr bwMode="auto">
          <a:xfrm>
            <a:off x="120650" y="366713"/>
            <a:ext cx="9923463" cy="6653212"/>
          </a:xfrm>
          <a:prstGeom prst="roundRect">
            <a:avLst>
              <a:gd name="adj" fmla="val 3551"/>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7172" name="Text Box 62"/>
          <p:cNvSpPr txBox="1">
            <a:spLocks noChangeArrowheads="1"/>
          </p:cNvSpPr>
          <p:nvPr/>
        </p:nvSpPr>
        <p:spPr bwMode="auto">
          <a:xfrm>
            <a:off x="95250" y="169863"/>
            <a:ext cx="1704975"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u="sng">
                <a:solidFill>
                  <a:srgbClr val="000000"/>
                </a:solidFill>
                <a:latin typeface="ＭＳ Ｐゴシック" panose="020B0600070205080204" pitchFamily="50" charset="-128"/>
              </a:rPr>
              <a:t>（３）事業の効率性</a:t>
            </a:r>
          </a:p>
        </p:txBody>
      </p:sp>
      <p:sp>
        <p:nvSpPr>
          <p:cNvPr id="7173" name="Rectangle 215"/>
          <p:cNvSpPr>
            <a:spLocks noChangeArrowheads="1"/>
          </p:cNvSpPr>
          <p:nvPr/>
        </p:nvSpPr>
        <p:spPr bwMode="auto">
          <a:xfrm>
            <a:off x="147638" y="587375"/>
            <a:ext cx="9269412"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Tx/>
              <a:buNone/>
            </a:pPr>
            <a:r>
              <a:rPr lang="ja-JP" altLang="en-US" sz="1000">
                <a:solidFill>
                  <a:srgbClr val="FF0000"/>
                </a:solidFill>
                <a:latin typeface="Century" panose="02040604050505020304" pitchFamily="18" charset="0"/>
              </a:rPr>
              <a:t>①</a:t>
            </a:r>
            <a:r>
              <a:rPr lang="en-US" altLang="ja-JP" sz="1000">
                <a:solidFill>
                  <a:srgbClr val="FF0000"/>
                </a:solidFill>
                <a:latin typeface="Century" panose="02040604050505020304" pitchFamily="18" charset="0"/>
              </a:rPr>
              <a:t>【</a:t>
            </a:r>
            <a:r>
              <a:rPr lang="ja-JP" altLang="en-US" sz="1000">
                <a:solidFill>
                  <a:srgbClr val="FF0000"/>
                </a:solidFill>
                <a:latin typeface="Century" panose="02040604050505020304" pitchFamily="18" charset="0"/>
              </a:rPr>
              <a:t>実施体制</a:t>
            </a:r>
            <a:r>
              <a:rPr lang="en-US" altLang="ja-JP" sz="1000">
                <a:solidFill>
                  <a:srgbClr val="FF0000"/>
                </a:solidFill>
                <a:latin typeface="Century" panose="02040604050505020304" pitchFamily="18" charset="0"/>
              </a:rPr>
              <a:t>】</a:t>
            </a:r>
          </a:p>
          <a:p>
            <a:pPr eaLnBrk="1" hangingPunct="1">
              <a:lnSpc>
                <a:spcPct val="80000"/>
              </a:lnSpc>
              <a:buFontTx/>
              <a:buNone/>
            </a:pPr>
            <a:r>
              <a:rPr lang="ja-JP" altLang="en-US" sz="1000">
                <a:solidFill>
                  <a:srgbClr val="FF0000"/>
                </a:solidFill>
                <a:latin typeface="Century" panose="02040604050505020304" pitchFamily="18" charset="0"/>
              </a:rPr>
              <a:t>　（</a:t>
            </a:r>
            <a:r>
              <a:rPr lang="ja-JP" altLang="ja-JP" sz="1000">
                <a:solidFill>
                  <a:srgbClr val="FF0000"/>
                </a:solidFill>
              </a:rPr>
              <a:t>事業実施体制について、</a:t>
            </a:r>
            <a:r>
              <a:rPr lang="ja-JP" altLang="en-US" sz="1000">
                <a:solidFill>
                  <a:srgbClr val="FF0000"/>
                </a:solidFill>
              </a:rPr>
              <a:t>下記を参考に、</a:t>
            </a:r>
            <a:r>
              <a:rPr lang="ja-JP" altLang="ja-JP" sz="1000">
                <a:solidFill>
                  <a:srgbClr val="FF0000"/>
                </a:solidFill>
              </a:rPr>
              <a:t>各事業実施者が実施する</a:t>
            </a:r>
            <a:r>
              <a:rPr lang="ja-JP" altLang="en-US" sz="1000">
                <a:solidFill>
                  <a:srgbClr val="FF0000"/>
                </a:solidFill>
              </a:rPr>
              <a:t>業務内容</a:t>
            </a:r>
            <a:r>
              <a:rPr lang="ja-JP" altLang="ja-JP" sz="1000">
                <a:solidFill>
                  <a:srgbClr val="FF0000"/>
                </a:solidFill>
              </a:rPr>
              <a:t>及び分担業務を</a:t>
            </a:r>
            <a:r>
              <a:rPr lang="ja-JP" altLang="en-US" sz="1000">
                <a:solidFill>
                  <a:srgbClr val="FF0000"/>
                </a:solidFill>
              </a:rPr>
              <a:t>、</a:t>
            </a:r>
            <a:r>
              <a:rPr lang="ja-JP" altLang="ja-JP" sz="1000">
                <a:solidFill>
                  <a:srgbClr val="FF0000"/>
                </a:solidFill>
              </a:rPr>
              <a:t>関連した分野の知見</a:t>
            </a:r>
            <a:r>
              <a:rPr lang="ja-JP" altLang="en-US" sz="1000">
                <a:solidFill>
                  <a:srgbClr val="FF0000"/>
                </a:solidFill>
              </a:rPr>
              <a:t>等</a:t>
            </a:r>
            <a:r>
              <a:rPr lang="ja-JP" altLang="ja-JP" sz="1000">
                <a:solidFill>
                  <a:srgbClr val="FF0000"/>
                </a:solidFill>
              </a:rPr>
              <a:t>と共に簡潔に記載してください。</a:t>
            </a:r>
            <a:r>
              <a:rPr lang="ja-JP" altLang="en-US" sz="1000">
                <a:solidFill>
                  <a:srgbClr val="FF0000"/>
                </a:solidFill>
              </a:rPr>
              <a:t>）</a:t>
            </a:r>
            <a:endParaRPr lang="en-US" altLang="ja-JP" sz="1000">
              <a:solidFill>
                <a:srgbClr val="FF0000"/>
              </a:solidFill>
            </a:endParaRPr>
          </a:p>
          <a:p>
            <a:pPr eaLnBrk="1" hangingPunct="1">
              <a:lnSpc>
                <a:spcPct val="80000"/>
              </a:lnSpc>
              <a:buFontTx/>
              <a:buNone/>
            </a:pPr>
            <a:r>
              <a:rPr lang="ja-JP" altLang="en-US" sz="1000">
                <a:solidFill>
                  <a:srgbClr val="FF0000"/>
                </a:solidFill>
              </a:rPr>
              <a:t>　</a:t>
            </a:r>
            <a:r>
              <a:rPr lang="en-US" altLang="ja-JP" sz="1000">
                <a:solidFill>
                  <a:srgbClr val="FF0000"/>
                </a:solidFill>
              </a:rPr>
              <a:t>※</a:t>
            </a:r>
            <a:r>
              <a:rPr lang="ja-JP" altLang="en-US" sz="1000">
                <a:solidFill>
                  <a:srgbClr val="FF0000"/>
                </a:solidFill>
              </a:rPr>
              <a:t>契約スキームではありません</a:t>
            </a:r>
            <a:endParaRPr lang="ja-JP" altLang="ja-JP" sz="1000">
              <a:solidFill>
                <a:srgbClr val="FF0000"/>
              </a:solidFill>
            </a:endParaRPr>
          </a:p>
        </p:txBody>
      </p:sp>
      <p:grpSp>
        <p:nvGrpSpPr>
          <p:cNvPr id="7174" name="グループ化 1"/>
          <p:cNvGrpSpPr>
            <a:grpSpLocks/>
          </p:cNvGrpSpPr>
          <p:nvPr/>
        </p:nvGrpSpPr>
        <p:grpSpPr bwMode="auto">
          <a:xfrm>
            <a:off x="269875" y="1544638"/>
            <a:ext cx="9390063" cy="3867150"/>
            <a:chOff x="512763" y="1823563"/>
            <a:chExt cx="4487862" cy="1849808"/>
          </a:xfrm>
        </p:grpSpPr>
        <p:sp>
          <p:nvSpPr>
            <p:cNvPr id="7175" name="Text Box 46"/>
            <p:cNvSpPr txBox="1">
              <a:spLocks noChangeArrowheads="1"/>
            </p:cNvSpPr>
            <p:nvPr/>
          </p:nvSpPr>
          <p:spPr bwMode="auto">
            <a:xfrm>
              <a:off x="700088" y="2052163"/>
              <a:ext cx="620712" cy="13430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i="1">
                  <a:solidFill>
                    <a:srgbClr val="000000"/>
                  </a:solidFill>
                  <a:latin typeface="Century" panose="02040604050505020304" pitchFamily="18" charset="0"/>
                </a:rPr>
                <a:t>（Ａ）社</a:t>
              </a:r>
            </a:p>
          </p:txBody>
        </p:sp>
        <p:sp>
          <p:nvSpPr>
            <p:cNvPr id="7176" name="Text Box 48"/>
            <p:cNvSpPr txBox="1">
              <a:spLocks noChangeArrowheads="1"/>
            </p:cNvSpPr>
            <p:nvPr/>
          </p:nvSpPr>
          <p:spPr bwMode="auto">
            <a:xfrm>
              <a:off x="2825750" y="2061689"/>
              <a:ext cx="754063" cy="13430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i="1">
                  <a:solidFill>
                    <a:srgbClr val="000000"/>
                  </a:solidFill>
                  <a:latin typeface="Century" panose="02040604050505020304" pitchFamily="18" charset="0"/>
                </a:rPr>
                <a:t>（Ｂ）社</a:t>
              </a:r>
            </a:p>
          </p:txBody>
        </p:sp>
        <p:cxnSp>
          <p:nvCxnSpPr>
            <p:cNvPr id="7177" name="AutoShape 51"/>
            <p:cNvCxnSpPr>
              <a:cxnSpLocks noChangeShapeType="1"/>
            </p:cNvCxnSpPr>
            <p:nvPr/>
          </p:nvCxnSpPr>
          <p:spPr bwMode="auto">
            <a:xfrm>
              <a:off x="1330325" y="2121011"/>
              <a:ext cx="1495425" cy="139065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7178" name="Text Box 52"/>
            <p:cNvSpPr txBox="1">
              <a:spLocks noChangeArrowheads="1"/>
            </p:cNvSpPr>
            <p:nvPr/>
          </p:nvSpPr>
          <p:spPr bwMode="auto">
            <a:xfrm>
              <a:off x="781422" y="1823563"/>
              <a:ext cx="459634" cy="134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i="1">
                  <a:latin typeface="Century" panose="02040604050505020304" pitchFamily="18" charset="0"/>
                </a:rPr>
                <a:t>代表事業者</a:t>
              </a:r>
            </a:p>
          </p:txBody>
        </p:sp>
        <p:sp>
          <p:nvSpPr>
            <p:cNvPr id="7179" name="Text Box 53"/>
            <p:cNvSpPr txBox="1">
              <a:spLocks noChangeArrowheads="1"/>
            </p:cNvSpPr>
            <p:nvPr/>
          </p:nvSpPr>
          <p:spPr bwMode="auto">
            <a:xfrm>
              <a:off x="2973757" y="1825149"/>
              <a:ext cx="459634" cy="134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i="1">
                  <a:solidFill>
                    <a:srgbClr val="000000"/>
                  </a:solidFill>
                  <a:latin typeface="Century" panose="02040604050505020304" pitchFamily="18" charset="0"/>
                </a:rPr>
                <a:t>共同実施者</a:t>
              </a:r>
            </a:p>
          </p:txBody>
        </p:sp>
        <p:sp>
          <p:nvSpPr>
            <p:cNvPr id="7180" name="Text Box 218"/>
            <p:cNvSpPr txBox="1">
              <a:spLocks noChangeArrowheads="1"/>
            </p:cNvSpPr>
            <p:nvPr/>
          </p:nvSpPr>
          <p:spPr bwMode="auto">
            <a:xfrm>
              <a:off x="2832100" y="2780827"/>
              <a:ext cx="744538" cy="13430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i="1">
                  <a:solidFill>
                    <a:srgbClr val="000000"/>
                  </a:solidFill>
                  <a:latin typeface="Century" panose="02040604050505020304" pitchFamily="18" charset="0"/>
                </a:rPr>
                <a:t>（Ｃ）大学</a:t>
              </a:r>
            </a:p>
          </p:txBody>
        </p:sp>
        <p:sp>
          <p:nvSpPr>
            <p:cNvPr id="7181" name="Text Box 219"/>
            <p:cNvSpPr txBox="1">
              <a:spLocks noChangeArrowheads="1"/>
            </p:cNvSpPr>
            <p:nvPr/>
          </p:nvSpPr>
          <p:spPr bwMode="auto">
            <a:xfrm>
              <a:off x="2843213" y="3450751"/>
              <a:ext cx="754062" cy="13430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i="1">
                  <a:solidFill>
                    <a:srgbClr val="000000"/>
                  </a:solidFill>
                  <a:latin typeface="Century" panose="02040604050505020304" pitchFamily="18" charset="0"/>
                </a:rPr>
                <a:t>（Ｄ）社</a:t>
              </a:r>
            </a:p>
          </p:txBody>
        </p:sp>
        <p:cxnSp>
          <p:nvCxnSpPr>
            <p:cNvPr id="7182" name="AutoShape 222"/>
            <p:cNvCxnSpPr>
              <a:cxnSpLocks noChangeShapeType="1"/>
            </p:cNvCxnSpPr>
            <p:nvPr/>
          </p:nvCxnSpPr>
          <p:spPr bwMode="auto">
            <a:xfrm>
              <a:off x="1330325" y="2119313"/>
              <a:ext cx="1495425" cy="728662"/>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7183" name="Text Box 271"/>
            <p:cNvSpPr txBox="1">
              <a:spLocks noChangeArrowheads="1"/>
            </p:cNvSpPr>
            <p:nvPr/>
          </p:nvSpPr>
          <p:spPr bwMode="auto">
            <a:xfrm>
              <a:off x="2953122" y="2537936"/>
              <a:ext cx="459634" cy="134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i="1">
                  <a:solidFill>
                    <a:srgbClr val="000000"/>
                  </a:solidFill>
                  <a:latin typeface="Century" panose="02040604050505020304" pitchFamily="18" charset="0"/>
                </a:rPr>
                <a:t>共同実施者</a:t>
              </a:r>
            </a:p>
          </p:txBody>
        </p:sp>
        <p:sp>
          <p:nvSpPr>
            <p:cNvPr id="7184" name="Text Box 272"/>
            <p:cNvSpPr txBox="1">
              <a:spLocks noChangeArrowheads="1"/>
            </p:cNvSpPr>
            <p:nvPr/>
          </p:nvSpPr>
          <p:spPr bwMode="auto">
            <a:xfrm>
              <a:off x="3031437" y="3223739"/>
              <a:ext cx="312539" cy="134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i="1">
                  <a:solidFill>
                    <a:srgbClr val="000000"/>
                  </a:solidFill>
                  <a:latin typeface="Century" panose="02040604050505020304" pitchFamily="18" charset="0"/>
                </a:rPr>
                <a:t>協力者</a:t>
              </a:r>
            </a:p>
          </p:txBody>
        </p:sp>
        <p:sp>
          <p:nvSpPr>
            <p:cNvPr id="7185" name="Text Box 217"/>
            <p:cNvSpPr txBox="1">
              <a:spLocks noChangeArrowheads="1"/>
            </p:cNvSpPr>
            <p:nvPr/>
          </p:nvSpPr>
          <p:spPr bwMode="auto">
            <a:xfrm>
              <a:off x="512763" y="2427683"/>
              <a:ext cx="1616075" cy="39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i="1">
                  <a:solidFill>
                    <a:srgbClr val="000000"/>
                  </a:solidFill>
                  <a:latin typeface="Century" panose="02040604050505020304" pitchFamily="18" charset="0"/>
                </a:rPr>
                <a:t>（Ａシステムの開発、総括）</a:t>
              </a:r>
            </a:p>
            <a:p>
              <a:pPr eaLnBrk="1" hangingPunct="1">
                <a:spcBef>
                  <a:spcPct val="0"/>
                </a:spcBef>
                <a:buFontTx/>
                <a:buNone/>
              </a:pPr>
              <a:r>
                <a:rPr lang="ja-JP" altLang="en-US" sz="1200" i="1">
                  <a:solidFill>
                    <a:srgbClr val="000000"/>
                  </a:solidFill>
                  <a:latin typeface="Century" panose="02040604050505020304" pitchFamily="18" charset="0"/>
                </a:rPr>
                <a:t>○○システムの開発実績あり</a:t>
              </a:r>
            </a:p>
            <a:p>
              <a:pPr eaLnBrk="1" hangingPunct="1">
                <a:spcBef>
                  <a:spcPct val="0"/>
                </a:spcBef>
                <a:buFontTx/>
                <a:buNone/>
              </a:pPr>
              <a:r>
                <a:rPr lang="ja-JP" altLang="en-US" sz="1200" i="1">
                  <a:solidFill>
                    <a:srgbClr val="000000"/>
                  </a:solidFill>
                  <a:latin typeface="Century" panose="02040604050505020304" pitchFamily="18" charset="0"/>
                </a:rPr>
                <a:t>○○分野について○年間の業務実績あり</a:t>
              </a:r>
              <a:endParaRPr lang="en-US" altLang="ja-JP" sz="1200" i="1">
                <a:solidFill>
                  <a:srgbClr val="000000"/>
                </a:solidFill>
                <a:latin typeface="Century" panose="02040604050505020304" pitchFamily="18" charset="0"/>
              </a:endParaRPr>
            </a:p>
            <a:p>
              <a:pPr eaLnBrk="1" hangingPunct="1">
                <a:spcBef>
                  <a:spcPct val="0"/>
                </a:spcBef>
                <a:buFontTx/>
                <a:buNone/>
              </a:pPr>
              <a:r>
                <a:rPr lang="ja-JP" altLang="en-US" sz="1200" i="1">
                  <a:solidFill>
                    <a:srgbClr val="000000"/>
                  </a:solidFill>
                  <a:latin typeface="Century" panose="02040604050505020304" pitchFamily="18" charset="0"/>
                </a:rPr>
                <a:t>事業終了後の製品化・販売を担当</a:t>
              </a:r>
            </a:p>
          </p:txBody>
        </p:sp>
        <p:sp>
          <p:nvSpPr>
            <p:cNvPr id="7186" name="Text Box 224"/>
            <p:cNvSpPr txBox="1">
              <a:spLocks noChangeArrowheads="1"/>
            </p:cNvSpPr>
            <p:nvPr/>
          </p:nvSpPr>
          <p:spPr bwMode="auto">
            <a:xfrm>
              <a:off x="3552825" y="2054038"/>
              <a:ext cx="1447800" cy="222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i="1">
                  <a:solidFill>
                    <a:srgbClr val="000000"/>
                  </a:solidFill>
                  <a:latin typeface="Century" panose="02040604050505020304" pitchFamily="18" charset="0"/>
                </a:rPr>
                <a:t>（Ｂシステムの開発）</a:t>
              </a:r>
            </a:p>
            <a:p>
              <a:pPr eaLnBrk="1" hangingPunct="1">
                <a:spcBef>
                  <a:spcPct val="0"/>
                </a:spcBef>
                <a:buFontTx/>
                <a:buNone/>
              </a:pPr>
              <a:r>
                <a:rPr lang="ja-JP" altLang="en-US" sz="1200" i="1">
                  <a:solidFill>
                    <a:srgbClr val="000000"/>
                  </a:solidFill>
                  <a:latin typeface="Century" panose="02040604050505020304" pitchFamily="18" charset="0"/>
                </a:rPr>
                <a:t>○○分野について○年間の業務実績あり</a:t>
              </a:r>
            </a:p>
          </p:txBody>
        </p:sp>
        <p:sp>
          <p:nvSpPr>
            <p:cNvPr id="7187" name="Text Box 225"/>
            <p:cNvSpPr txBox="1">
              <a:spLocks noChangeArrowheads="1"/>
            </p:cNvSpPr>
            <p:nvPr/>
          </p:nvSpPr>
          <p:spPr bwMode="auto">
            <a:xfrm>
              <a:off x="3552825" y="2740634"/>
              <a:ext cx="1430338" cy="222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i="1">
                  <a:solidFill>
                    <a:srgbClr val="000000"/>
                  </a:solidFill>
                  <a:latin typeface="Century" panose="02040604050505020304" pitchFamily="18" charset="0"/>
                </a:rPr>
                <a:t>（Ｃ要素の開発）</a:t>
              </a:r>
            </a:p>
            <a:p>
              <a:pPr eaLnBrk="1" hangingPunct="1">
                <a:spcBef>
                  <a:spcPct val="0"/>
                </a:spcBef>
                <a:buFontTx/>
                <a:buNone/>
              </a:pPr>
              <a:r>
                <a:rPr lang="ja-JP" altLang="en-US" sz="1200" i="1">
                  <a:solidFill>
                    <a:srgbClr val="000000"/>
                  </a:solidFill>
                  <a:latin typeface="Century" panose="02040604050505020304" pitchFamily="18" charset="0"/>
                </a:rPr>
                <a:t>○○分野について○年間の業務実績あり</a:t>
              </a:r>
            </a:p>
          </p:txBody>
        </p:sp>
        <p:sp>
          <p:nvSpPr>
            <p:cNvPr id="7188" name="Text Box 226"/>
            <p:cNvSpPr txBox="1">
              <a:spLocks noChangeArrowheads="1"/>
            </p:cNvSpPr>
            <p:nvPr/>
          </p:nvSpPr>
          <p:spPr bwMode="auto">
            <a:xfrm>
              <a:off x="3621962" y="3362430"/>
              <a:ext cx="1084018" cy="310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i="1">
                  <a:solidFill>
                    <a:srgbClr val="000000"/>
                  </a:solidFill>
                  <a:latin typeface="Century" panose="02040604050505020304" pitchFamily="18" charset="0"/>
                </a:rPr>
                <a:t>（実証フィールドの提供）</a:t>
              </a:r>
              <a:endParaRPr lang="en-US" altLang="ja-JP" sz="1200" i="1">
                <a:solidFill>
                  <a:srgbClr val="000000"/>
                </a:solidFill>
                <a:latin typeface="Century" panose="02040604050505020304" pitchFamily="18" charset="0"/>
              </a:endParaRPr>
            </a:p>
            <a:p>
              <a:pPr eaLnBrk="1" hangingPunct="1">
                <a:spcBef>
                  <a:spcPct val="0"/>
                </a:spcBef>
                <a:buFontTx/>
                <a:buNone/>
              </a:pPr>
              <a:r>
                <a:rPr lang="ja-JP" altLang="en-US" sz="1200" i="1">
                  <a:solidFill>
                    <a:srgbClr val="000000"/>
                  </a:solidFill>
                  <a:latin typeface="Century" panose="02040604050505020304" pitchFamily="18" charset="0"/>
                </a:rPr>
                <a:t>○○の実証に適した○○地区を</a:t>
              </a:r>
              <a:endParaRPr lang="en-US" altLang="ja-JP" sz="1200" i="1">
                <a:solidFill>
                  <a:srgbClr val="000000"/>
                </a:solidFill>
                <a:latin typeface="Century" panose="02040604050505020304" pitchFamily="18" charset="0"/>
              </a:endParaRPr>
            </a:p>
            <a:p>
              <a:pPr eaLnBrk="1" hangingPunct="1">
                <a:spcBef>
                  <a:spcPct val="0"/>
                </a:spcBef>
                <a:buFontTx/>
                <a:buNone/>
              </a:pPr>
              <a:r>
                <a:rPr lang="ja-JP" altLang="en-US" sz="1200" i="1">
                  <a:solidFill>
                    <a:srgbClr val="000000"/>
                  </a:solidFill>
                  <a:latin typeface="Century" panose="02040604050505020304" pitchFamily="18" charset="0"/>
                </a:rPr>
                <a:t>実証フィールドとして提供</a:t>
              </a:r>
            </a:p>
          </p:txBody>
        </p:sp>
        <p:sp>
          <p:nvSpPr>
            <p:cNvPr id="7189" name="Line 270"/>
            <p:cNvSpPr>
              <a:spLocks noChangeShapeType="1"/>
            </p:cNvSpPr>
            <p:nvPr/>
          </p:nvSpPr>
          <p:spPr bwMode="auto">
            <a:xfrm>
              <a:off x="1330325" y="2119312"/>
              <a:ext cx="14954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ー 1"/>
          <p:cNvSpPr>
            <a:spLocks noGrp="1"/>
          </p:cNvSpPr>
          <p:nvPr>
            <p:ph type="sldNum" sz="quarter" idx="12"/>
          </p:nvPr>
        </p:nvSpPr>
        <p:spPr>
          <a:xfrm>
            <a:off x="7616825" y="670083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5AC64385-E3AB-44E2-9041-7BE55F805130}" type="slidenum">
              <a:rPr lang="en-US" altLang="ja-JP" sz="1500"/>
              <a:pPr>
                <a:spcBef>
                  <a:spcPct val="0"/>
                </a:spcBef>
                <a:buFontTx/>
                <a:buNone/>
              </a:pPr>
              <a:t>4</a:t>
            </a:fld>
            <a:endParaRPr lang="en-US" altLang="ja-JP" sz="1500"/>
          </a:p>
        </p:txBody>
      </p:sp>
      <p:sp>
        <p:nvSpPr>
          <p:cNvPr id="9219" name="AutoShape 58"/>
          <p:cNvSpPr>
            <a:spLocks noChangeArrowheads="1"/>
          </p:cNvSpPr>
          <p:nvPr/>
        </p:nvSpPr>
        <p:spPr bwMode="auto">
          <a:xfrm>
            <a:off x="120650" y="366713"/>
            <a:ext cx="9923463" cy="6653212"/>
          </a:xfrm>
          <a:prstGeom prst="roundRect">
            <a:avLst>
              <a:gd name="adj" fmla="val 3551"/>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220" name="Text Box 62"/>
          <p:cNvSpPr txBox="1">
            <a:spLocks noChangeArrowheads="1"/>
          </p:cNvSpPr>
          <p:nvPr/>
        </p:nvSpPr>
        <p:spPr bwMode="auto">
          <a:xfrm>
            <a:off x="95250" y="169863"/>
            <a:ext cx="1704975"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u="sng">
                <a:solidFill>
                  <a:srgbClr val="000000"/>
                </a:solidFill>
                <a:latin typeface="ＭＳ Ｐゴシック" panose="020B0600070205080204" pitchFamily="50" charset="-128"/>
              </a:rPr>
              <a:t>（３）事業の効率性</a:t>
            </a:r>
          </a:p>
        </p:txBody>
      </p:sp>
      <p:sp>
        <p:nvSpPr>
          <p:cNvPr id="9221" name="Rectangle 215"/>
          <p:cNvSpPr>
            <a:spLocks noChangeArrowheads="1"/>
          </p:cNvSpPr>
          <p:nvPr/>
        </p:nvSpPr>
        <p:spPr bwMode="auto">
          <a:xfrm>
            <a:off x="120650" y="679450"/>
            <a:ext cx="8382000"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Tx/>
              <a:buNone/>
            </a:pPr>
            <a:r>
              <a:rPr lang="ja-JP" altLang="en-US" sz="1000">
                <a:solidFill>
                  <a:srgbClr val="FF0000"/>
                </a:solidFill>
                <a:latin typeface="Century" panose="02040604050505020304" pitchFamily="18" charset="0"/>
              </a:rPr>
              <a:t>②</a:t>
            </a:r>
            <a:r>
              <a:rPr lang="en-US" altLang="ja-JP" sz="1000">
                <a:solidFill>
                  <a:srgbClr val="FF0000"/>
                </a:solidFill>
                <a:latin typeface="Century" panose="02040604050505020304" pitchFamily="18" charset="0"/>
              </a:rPr>
              <a:t>【</a:t>
            </a:r>
            <a:r>
              <a:rPr lang="ja-JP" altLang="en-US" sz="1000">
                <a:solidFill>
                  <a:srgbClr val="FF0000"/>
                </a:solidFill>
                <a:latin typeface="Century" panose="02040604050505020304" pitchFamily="18" charset="0"/>
              </a:rPr>
              <a:t>実施計画</a:t>
            </a:r>
            <a:r>
              <a:rPr lang="en-US" altLang="ja-JP" sz="1000">
                <a:solidFill>
                  <a:srgbClr val="FF0000"/>
                </a:solidFill>
                <a:latin typeface="Century" panose="02040604050505020304" pitchFamily="18" charset="0"/>
              </a:rPr>
              <a:t>】</a:t>
            </a:r>
          </a:p>
          <a:p>
            <a:pPr eaLnBrk="1" hangingPunct="1">
              <a:lnSpc>
                <a:spcPct val="80000"/>
              </a:lnSpc>
              <a:buFontTx/>
              <a:buNone/>
            </a:pPr>
            <a:r>
              <a:rPr lang="ja-JP" altLang="en-US" sz="1000">
                <a:solidFill>
                  <a:srgbClr val="FF0000"/>
                </a:solidFill>
                <a:latin typeface="Century" panose="02040604050505020304" pitchFamily="18" charset="0"/>
              </a:rPr>
              <a:t>　（下記フォーマットを参考に、事業の工程及び各年度の事業費について記載してください。</a:t>
            </a:r>
            <a:r>
              <a:rPr lang="en-US" altLang="ja-JP" sz="1000">
                <a:solidFill>
                  <a:srgbClr val="FF0000"/>
                </a:solidFill>
                <a:latin typeface="Century" panose="02040604050505020304" pitchFamily="18" charset="0"/>
              </a:rPr>
              <a:t>※</a:t>
            </a:r>
            <a:r>
              <a:rPr lang="ja-JP" altLang="en-US" sz="1000">
                <a:solidFill>
                  <a:srgbClr val="FF0000"/>
                </a:solidFill>
                <a:latin typeface="Century" panose="02040604050505020304" pitchFamily="18" charset="0"/>
              </a:rPr>
              <a:t>縦でもかまいません）</a:t>
            </a:r>
            <a:endParaRPr lang="ja-JP" altLang="en-US" sz="1000">
              <a:latin typeface="Century" panose="02040604050505020304" pitchFamily="18" charset="0"/>
            </a:endParaRPr>
          </a:p>
        </p:txBody>
      </p:sp>
      <p:graphicFrame>
        <p:nvGraphicFramePr>
          <p:cNvPr id="9222" name="オブジェクト 1"/>
          <p:cNvGraphicFramePr>
            <a:graphicFrameLocks noChangeAspect="1"/>
          </p:cNvGraphicFramePr>
          <p:nvPr/>
        </p:nvGraphicFramePr>
        <p:xfrm>
          <a:off x="454025" y="1100138"/>
          <a:ext cx="9082088" cy="4524375"/>
        </p:xfrm>
        <a:graphic>
          <a:graphicData uri="http://schemas.openxmlformats.org/presentationml/2006/ole">
            <mc:AlternateContent xmlns:mc="http://schemas.openxmlformats.org/markup-compatibility/2006">
              <mc:Choice xmlns:v="urn:schemas-microsoft-com:vml" Requires="v">
                <p:oleObj spid="_x0000_s9226" name="ワークシート" r:id="rId4" imgW="5791320" imgH="2676418" progId="Excel.Sheet.8">
                  <p:embed/>
                </p:oleObj>
              </mc:Choice>
              <mc:Fallback>
                <p:oleObj name="ワークシート" r:id="rId4" imgW="5791320" imgH="2676418" progId="Excel.Sheet.8">
                  <p:embed/>
                  <p:pic>
                    <p:nvPicPr>
                      <p:cNvPr id="0" name="オブジェクト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4025" y="1100138"/>
                        <a:ext cx="9082088"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419100" y="673100"/>
            <a:ext cx="4895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実施に伴う経費（委託：実施期間全体総額）</a:t>
            </a:r>
          </a:p>
        </p:txBody>
      </p:sp>
      <p:sp>
        <p:nvSpPr>
          <p:cNvPr id="11267" name="AutoShape 7"/>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68" name="Text Box 8"/>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r>
              <a:rPr lang="ja-JP" altLang="en-US" sz="1200" i="1">
                <a:solidFill>
                  <a:srgbClr val="FF0000"/>
                </a:solidFill>
              </a:rPr>
              <a:t>（提出時にはこの記載は削除してください）</a:t>
            </a:r>
          </a:p>
        </p:txBody>
      </p:sp>
      <p:sp>
        <p:nvSpPr>
          <p:cNvPr id="12295" name="Text Box 11"/>
          <p:cNvSpPr txBox="1">
            <a:spLocks noChangeArrowheads="1"/>
          </p:cNvSpPr>
          <p:nvPr/>
        </p:nvSpPr>
        <p:spPr bwMode="auto">
          <a:xfrm>
            <a:off x="5429250" y="449263"/>
            <a:ext cx="4425950" cy="5778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smtClean="0"/>
              <a:t>＜留意事項＞提案の実施期間における、委託業務に係る経費総額について記載してください。（１頁に収めること）</a:t>
            </a:r>
            <a:r>
              <a:rPr lang="en-US" altLang="ja-JP" sz="1050" i="1" dirty="0"/>
              <a:t/>
            </a:r>
            <a:br>
              <a:rPr lang="en-US" altLang="ja-JP" sz="1050" i="1" dirty="0"/>
            </a:br>
            <a:r>
              <a:rPr lang="ja-JP" altLang="en-US" sz="1050" i="1" dirty="0" smtClean="0"/>
              <a:t>補助業務のみの場合は削除してください。</a:t>
            </a:r>
          </a:p>
        </p:txBody>
      </p:sp>
      <p:graphicFrame>
        <p:nvGraphicFramePr>
          <p:cNvPr id="2" name="表 1"/>
          <p:cNvGraphicFramePr>
            <a:graphicFrameLocks noGrp="1"/>
          </p:cNvGraphicFramePr>
          <p:nvPr/>
        </p:nvGraphicFramePr>
        <p:xfrm>
          <a:off x="419100" y="1042988"/>
          <a:ext cx="9436100" cy="5353048"/>
        </p:xfrm>
        <a:graphic>
          <a:graphicData uri="http://schemas.openxmlformats.org/drawingml/2006/table">
            <a:tbl>
              <a:tblPr/>
              <a:tblGrid>
                <a:gridCol w="1288151">
                  <a:extLst>
                    <a:ext uri="{9D8B030D-6E8A-4147-A177-3AD203B41FA5}">
                      <a16:colId xmlns:a16="http://schemas.microsoft.com/office/drawing/2014/main" val="20000"/>
                    </a:ext>
                  </a:extLst>
                </a:gridCol>
                <a:gridCol w="1758923">
                  <a:extLst>
                    <a:ext uri="{9D8B030D-6E8A-4147-A177-3AD203B41FA5}">
                      <a16:colId xmlns:a16="http://schemas.microsoft.com/office/drawing/2014/main" val="20001"/>
                    </a:ext>
                  </a:extLst>
                </a:gridCol>
                <a:gridCol w="1500257">
                  <a:extLst>
                    <a:ext uri="{9D8B030D-6E8A-4147-A177-3AD203B41FA5}">
                      <a16:colId xmlns:a16="http://schemas.microsoft.com/office/drawing/2014/main" val="20002"/>
                    </a:ext>
                  </a:extLst>
                </a:gridCol>
                <a:gridCol w="4888769">
                  <a:extLst>
                    <a:ext uri="{9D8B030D-6E8A-4147-A177-3AD203B41FA5}">
                      <a16:colId xmlns:a16="http://schemas.microsoft.com/office/drawing/2014/main" val="20003"/>
                    </a:ext>
                  </a:extLst>
                </a:gridCol>
              </a:tblGrid>
              <a:tr h="271183">
                <a:tc gridSpan="2">
                  <a:txBody>
                    <a:bodyPr/>
                    <a:lstStyle/>
                    <a:p>
                      <a:pPr algn="ctr" fontAlgn="ctr"/>
                      <a:r>
                        <a:rPr lang="ja-JP" altLang="en-US" sz="1100" b="0" i="0" u="none" strike="noStrike" dirty="0" smtClean="0">
                          <a:solidFill>
                            <a:srgbClr val="000000"/>
                          </a:solidFill>
                          <a:effectLst/>
                          <a:latin typeface="ＭＳ Ｐゴシック"/>
                        </a:rPr>
                        <a:t>経費項目</a:t>
                      </a:r>
                      <a:endParaRPr lang="ja-JP" altLang="en-US" sz="1100" b="0" i="0" u="none" strike="noStrike" dirty="0">
                        <a:solidFill>
                          <a:srgbClr val="000000"/>
                        </a:solidFill>
                        <a:effectLst/>
                        <a:latin typeface="ＭＳ Ｐゴシック"/>
                      </a:endParaRP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200" b="0" i="0" u="none" strike="noStrike" dirty="0" smtClean="0">
                          <a:solidFill>
                            <a:srgbClr val="000000"/>
                          </a:solidFill>
                          <a:effectLst/>
                          <a:latin typeface="ＭＳ Ｐゴシック"/>
                        </a:rPr>
                        <a:t>金額（千円）</a:t>
                      </a:r>
                      <a:endParaRPr lang="ja-JP" altLang="en-US" sz="1200" b="0" i="0" u="none" strike="noStrike" dirty="0">
                        <a:solidFill>
                          <a:srgbClr val="000000"/>
                        </a:solidFill>
                        <a:effectLst/>
                        <a:latin typeface="ＭＳ Ｐゴシック"/>
                      </a:endParaRP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200" b="0" i="0" u="none" strike="noStrike" dirty="0">
                          <a:solidFill>
                            <a:srgbClr val="000000"/>
                          </a:solidFill>
                          <a:effectLst/>
                          <a:latin typeface="ＭＳ Ｐゴシック"/>
                        </a:rPr>
                        <a:t>主な内訳</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7016">
                <a:tc>
                  <a:txBody>
                    <a:bodyPr/>
                    <a:lstStyle/>
                    <a:p>
                      <a:pPr algn="ctr" fontAlgn="ctr"/>
                      <a:r>
                        <a:rPr lang="ja-JP" altLang="en-US" sz="1100" b="0" i="0" u="none" strike="noStrike" dirty="0" smtClean="0">
                          <a:solidFill>
                            <a:srgbClr val="000000"/>
                          </a:solidFill>
                          <a:effectLst/>
                          <a:latin typeface="ＭＳ Ｐゴシック"/>
                        </a:rPr>
                        <a:t>費目</a:t>
                      </a:r>
                      <a:endParaRPr lang="ja-JP" altLang="en-US" sz="1100" b="0" i="0" u="none" strike="noStrike" dirty="0">
                        <a:solidFill>
                          <a:srgbClr val="000000"/>
                        </a:solidFill>
                        <a:effectLst/>
                        <a:latin typeface="ＭＳ Ｐゴシック"/>
                      </a:endParaRP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smtClean="0">
                          <a:solidFill>
                            <a:srgbClr val="000000"/>
                          </a:solidFill>
                          <a:effectLst/>
                          <a:latin typeface="ＭＳ Ｐゴシック"/>
                        </a:rPr>
                        <a:t>細分</a:t>
                      </a:r>
                      <a:endParaRPr lang="ja-JP" altLang="en-US" sz="1100" b="0" i="0" u="none" strike="noStrike" dirty="0">
                        <a:solidFill>
                          <a:srgbClr val="000000"/>
                        </a:solidFill>
                        <a:effectLst/>
                        <a:latin typeface="ＭＳ Ｐゴシック"/>
                      </a:endParaRP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72518">
                <a:tc>
                  <a:txBody>
                    <a:bodyPr/>
                    <a:lstStyle/>
                    <a:p>
                      <a:pPr algn="ctr" fontAlgn="ctr"/>
                      <a:r>
                        <a:rPr lang="ja-JP" altLang="en-US" sz="1100" b="0" i="0" u="none" strike="noStrike" dirty="0" smtClean="0">
                          <a:solidFill>
                            <a:srgbClr val="000000"/>
                          </a:solidFill>
                          <a:effectLst/>
                          <a:latin typeface="ＭＳ Ｐゴシック"/>
                        </a:rPr>
                        <a:t>人件費</a:t>
                      </a:r>
                      <a:endParaRPr lang="ja-JP" altLang="en-US" sz="1100" b="0" i="0" u="none" strike="noStrike" dirty="0">
                        <a:solidFill>
                          <a:srgbClr val="000000"/>
                        </a:solidFill>
                        <a:effectLst/>
                        <a:latin typeface="ＭＳ Ｐゴシック"/>
                      </a:endParaRP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smtClean="0">
                          <a:solidFill>
                            <a:srgbClr val="000000"/>
                          </a:solidFill>
                          <a:effectLst/>
                          <a:latin typeface="ＭＳ Ｐゴシック"/>
                        </a:rPr>
                        <a:t>人件費</a:t>
                      </a:r>
                      <a:endParaRPr lang="ja-JP" altLang="en-US" sz="1100" b="0" i="0" u="none" strike="noStrike" dirty="0">
                        <a:solidFill>
                          <a:srgbClr val="000000"/>
                        </a:solidFill>
                        <a:effectLst/>
                        <a:latin typeface="ＭＳ Ｐゴシック"/>
                      </a:endParaRP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altLang="ja-JP" sz="1000" b="0" i="1" u="none" strike="noStrike" dirty="0" smtClean="0">
                        <a:solidFill>
                          <a:srgbClr val="FF0000"/>
                        </a:solidFill>
                        <a:effectLst/>
                        <a:latin typeface="ＭＳ Ｐゴシック"/>
                      </a:endParaRPr>
                    </a:p>
                  </a:txBody>
                  <a:tcPr marL="9525" marR="9525" marT="952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1" u="none" strike="noStrike" dirty="0" smtClean="0">
                          <a:solidFill>
                            <a:srgbClr val="FF0000"/>
                          </a:solidFill>
                          <a:effectLst/>
                          <a:latin typeface="ＭＳ Ｐゴシック"/>
                        </a:rPr>
                        <a:t>該当項目の内訳について、いくつか例示して記載してください。</a:t>
                      </a:r>
                      <a:endParaRPr lang="ja-JP" altLang="en-US" sz="1200" b="0" i="1" u="none" strike="noStrike" dirty="0">
                        <a:solidFill>
                          <a:srgbClr val="FF0000"/>
                        </a:solidFill>
                        <a:effectLst/>
                        <a:latin typeface="ＭＳ Ｐゴシック"/>
                      </a:endParaRPr>
                    </a:p>
                  </a:txBody>
                  <a:tcPr marL="9525" marR="9525" marT="9523"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70329">
                <a:tc rowSpan="6">
                  <a:txBody>
                    <a:bodyPr/>
                    <a:lstStyle/>
                    <a:p>
                      <a:pPr algn="ctr" fontAlgn="ctr"/>
                      <a:r>
                        <a:rPr lang="ja-JP" altLang="en-US" sz="1100" b="0" i="0" u="none" strike="noStrike" dirty="0" smtClean="0">
                          <a:solidFill>
                            <a:srgbClr val="000000"/>
                          </a:solidFill>
                          <a:effectLst/>
                          <a:latin typeface="ＭＳ Ｐゴシック"/>
                        </a:rPr>
                        <a:t>業務費</a:t>
                      </a:r>
                      <a:endParaRPr lang="en-US" altLang="ja-JP" sz="1100" b="0" i="0" u="none" strike="noStrike" dirty="0" smtClean="0">
                        <a:solidFill>
                          <a:srgbClr val="000000"/>
                        </a:solidFill>
                        <a:effectLst/>
                        <a:latin typeface="ＭＳ Ｐゴシック"/>
                      </a:endParaRPr>
                    </a:p>
                    <a:p>
                      <a:pPr algn="ctr" fontAlgn="ctr"/>
                      <a:r>
                        <a:rPr lang="en-US" altLang="ja-JP" sz="1100" b="0" i="1" u="none" strike="noStrike" dirty="0" smtClean="0">
                          <a:solidFill>
                            <a:srgbClr val="FF0000"/>
                          </a:solidFill>
                          <a:effectLst/>
                          <a:latin typeface="ＭＳ Ｐゴシック"/>
                        </a:rPr>
                        <a:t>【</a:t>
                      </a:r>
                      <a:r>
                        <a:rPr lang="ja-JP" altLang="en-US" sz="1100" b="0" i="1" u="none" strike="noStrike" dirty="0" smtClean="0">
                          <a:solidFill>
                            <a:srgbClr val="FF0000"/>
                          </a:solidFill>
                          <a:effectLst/>
                          <a:latin typeface="ＭＳ Ｐゴシック"/>
                        </a:rPr>
                        <a:t>必要経費に合わせて適宜細分を追加・削除してください。</a:t>
                      </a:r>
                      <a:r>
                        <a:rPr lang="en-US" altLang="ja-JP" sz="1000" b="0" i="1" u="none" strike="noStrike" dirty="0" smtClean="0">
                          <a:solidFill>
                            <a:srgbClr val="FF0000"/>
                          </a:solidFill>
                          <a:effectLst/>
                          <a:latin typeface="ＭＳ Ｐゴシック"/>
                        </a:rPr>
                        <a:t>】</a:t>
                      </a:r>
                      <a:endParaRPr lang="ja-JP" altLang="en-US" sz="1000" b="0" i="1" u="none" strike="noStrike" dirty="0" smtClean="0">
                        <a:solidFill>
                          <a:srgbClr val="FF0000"/>
                        </a:solidFill>
                        <a:effectLst/>
                        <a:latin typeface="ＭＳ Ｐゴシック"/>
                      </a:endParaRPr>
                    </a:p>
                    <a:p>
                      <a:pPr algn="ctr" fontAlgn="ctr"/>
                      <a:endParaRPr lang="en-US" altLang="ja-JP" sz="1100" b="0" i="0" u="none" strike="noStrike" dirty="0" smtClean="0">
                        <a:solidFill>
                          <a:srgbClr val="000000"/>
                        </a:solidFill>
                        <a:effectLst/>
                        <a:latin typeface="ＭＳ Ｐゴシック"/>
                      </a:endParaRP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smtClean="0">
                          <a:solidFill>
                            <a:srgbClr val="000000"/>
                          </a:solidFill>
                          <a:effectLst/>
                          <a:latin typeface="ＭＳ Ｐゴシック"/>
                        </a:rPr>
                        <a:t>諸謝金</a:t>
                      </a:r>
                      <a:endParaRPr lang="ja-JP" altLang="en-US" sz="1100" b="0" i="0" u="none" strike="noStrike" dirty="0">
                        <a:solidFill>
                          <a:srgbClr val="000000"/>
                        </a:solidFill>
                        <a:effectLst/>
                        <a:latin typeface="ＭＳ Ｐゴシック"/>
                      </a:endParaRP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8499">
                <a:tc vMerge="1">
                  <a:txBody>
                    <a:bodyPr/>
                    <a:lstStyle/>
                    <a:p>
                      <a:endParaRPr kumimoji="1" lang="ja-JP" altLang="en-US"/>
                    </a:p>
                  </a:txBody>
                  <a:tcPr/>
                </a:tc>
                <a:tc>
                  <a:txBody>
                    <a:bodyPr/>
                    <a:lstStyle/>
                    <a:p>
                      <a:pPr algn="ctr" fontAlgn="ctr"/>
                      <a:r>
                        <a:rPr lang="ja-JP" altLang="en-US" sz="1100" b="0" i="0" u="none" strike="noStrike" dirty="0" smtClean="0">
                          <a:solidFill>
                            <a:srgbClr val="000000"/>
                          </a:solidFill>
                          <a:effectLst/>
                          <a:latin typeface="ＭＳ Ｐゴシック"/>
                        </a:rPr>
                        <a:t>旅費</a:t>
                      </a:r>
                      <a:endParaRPr lang="en-US" altLang="ja-JP" sz="1100" b="0" i="0" u="none" strike="noStrike" dirty="0" smtClean="0">
                        <a:solidFill>
                          <a:srgbClr val="000000"/>
                        </a:solidFill>
                        <a:effectLst/>
                        <a:latin typeface="ＭＳ Ｐゴシック"/>
                      </a:endParaRP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endParaRPr lang="en-US" altLang="ja-JP" sz="1200" b="0" i="0" u="none" strike="noStrike" dirty="0" smtClean="0">
                        <a:solidFill>
                          <a:srgbClr val="000000"/>
                        </a:solidFill>
                        <a:effectLst/>
                        <a:latin typeface="ＭＳ Ｐゴシック"/>
                      </a:endParaRP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7624">
                <a:tc vMerge="1">
                  <a:txBody>
                    <a:bodyPr/>
                    <a:lstStyle/>
                    <a:p>
                      <a:pPr algn="ctr" fontAlgn="ctr"/>
                      <a:endParaRPr lang="ja-JP" altLang="en-US" sz="1100" b="0" i="0" u="none" strike="noStrike" dirty="0">
                        <a:solidFill>
                          <a:srgbClr val="000000"/>
                        </a:solidFill>
                        <a:effectLst/>
                        <a:latin typeface="ＭＳ Ｐゴシック"/>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smtClean="0">
                          <a:solidFill>
                            <a:srgbClr val="000000"/>
                          </a:solidFill>
                          <a:effectLst/>
                          <a:latin typeface="ＭＳ Ｐゴシック"/>
                        </a:rPr>
                        <a:t>消耗品費</a:t>
                      </a:r>
                      <a:endParaRPr lang="ja-JP" altLang="en-US" sz="1100" b="0" i="0" u="none" strike="noStrike" dirty="0">
                        <a:solidFill>
                          <a:srgbClr val="000000"/>
                        </a:solidFill>
                        <a:effectLst/>
                        <a:latin typeface="ＭＳ Ｐゴシック"/>
                      </a:endParaRP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60325">
                <a:tc vMerge="1">
                  <a:txBody>
                    <a:bodyPr/>
                    <a:lstStyle/>
                    <a:p>
                      <a:pPr algn="ctr" fontAlgn="ctr"/>
                      <a:endParaRPr lang="ja-JP" altLang="en-US" sz="1000" b="0" i="1" u="none" strike="noStrike" dirty="0">
                        <a:solidFill>
                          <a:srgbClr val="FF0000"/>
                        </a:solidFill>
                        <a:effectLst/>
                        <a:latin typeface="ＭＳ Ｐゴシック"/>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smtClean="0">
                          <a:solidFill>
                            <a:srgbClr val="000000"/>
                          </a:solidFill>
                          <a:effectLst/>
                          <a:latin typeface="ＭＳ Ｐゴシック"/>
                        </a:rPr>
                        <a:t>印刷製本費</a:t>
                      </a:r>
                      <a:endParaRPr lang="ja-JP" altLang="en-US" sz="1100" b="0" i="0" u="none" strike="noStrike" dirty="0">
                        <a:solidFill>
                          <a:srgbClr val="000000"/>
                        </a:solidFill>
                        <a:effectLst/>
                        <a:latin typeface="ＭＳ Ｐゴシック"/>
                      </a:endParaRP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92345">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ＭＳ Ｐゴシック"/>
                        </a:rPr>
                        <a:t>外注費</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12361">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ＭＳ Ｐゴシック"/>
                        </a:rPr>
                        <a:t>その他（諸経費）</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1" u="none" strike="noStrike" dirty="0" smtClean="0">
                          <a:solidFill>
                            <a:srgbClr val="FF0000"/>
                          </a:solidFill>
                          <a:effectLst/>
                          <a:latin typeface="ＭＳ Ｐゴシック"/>
                        </a:rPr>
                        <a:t>費目「その他」については、「その他（諸経費）」で金額を調整するようにしてください。</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7853426"/>
                  </a:ext>
                </a:extLst>
              </a:tr>
              <a:tr h="512361">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ＭＳ Ｐゴシック"/>
                        </a:rPr>
                        <a:t>共同実施費</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effectLst/>
                        <a:latin typeface="ＭＳ Ｐゴシック"/>
                      </a:endParaRP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1" u="none" strike="noStrike" dirty="0">
                        <a:solidFill>
                          <a:srgbClr val="FF0000"/>
                        </a:solidFill>
                        <a:effectLst/>
                        <a:latin typeface="ＭＳ Ｐゴシック"/>
                      </a:endParaRP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58163">
                <a:tc gridSpan="2">
                  <a:txBody>
                    <a:bodyPr/>
                    <a:lstStyle/>
                    <a:p>
                      <a:pPr algn="ctr" fontAlgn="ctr"/>
                      <a:r>
                        <a:rPr lang="ja-JP" altLang="en-US" sz="1100" b="0" i="0" u="none" strike="noStrike" dirty="0" smtClean="0">
                          <a:solidFill>
                            <a:srgbClr val="000000"/>
                          </a:solidFill>
                          <a:effectLst/>
                          <a:latin typeface="ＭＳ Ｐゴシック"/>
                        </a:rPr>
                        <a:t>一般管理費</a:t>
                      </a:r>
                      <a:endParaRPr lang="ja-JP" altLang="en-US" sz="1100" b="0" i="0" u="none" strike="noStrike" dirty="0">
                        <a:solidFill>
                          <a:srgbClr val="000000"/>
                        </a:solidFill>
                        <a:effectLst/>
                        <a:latin typeface="ＭＳ Ｐゴシック"/>
                      </a:endParaRP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200" b="0" i="0" u="none" strike="noStrike" dirty="0">
                        <a:solidFill>
                          <a:srgbClr val="000000"/>
                        </a:solidFill>
                        <a:effectLst/>
                        <a:latin typeface="ＭＳ Ｐゴシック"/>
                      </a:endParaRP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1" u="none" strike="noStrike" dirty="0" smtClean="0">
                          <a:solidFill>
                            <a:srgbClr val="FF0000"/>
                          </a:solidFill>
                          <a:effectLst/>
                          <a:latin typeface="ＭＳ Ｐゴシック"/>
                        </a:rPr>
                        <a:t>直接経費より外注費・共同実施費を除いた総額に率を乗じて得た金額以下となるようにしてください（なお、合理的な率がない場合は環境省の定める</a:t>
                      </a:r>
                      <a:r>
                        <a:rPr lang="en-US" altLang="ja-JP" sz="1200" b="0" i="1" u="none" strike="noStrike" dirty="0" smtClean="0">
                          <a:solidFill>
                            <a:srgbClr val="FF0000"/>
                          </a:solidFill>
                          <a:effectLst/>
                          <a:latin typeface="ＭＳ Ｐゴシック"/>
                        </a:rPr>
                        <a:t>15%</a:t>
                      </a:r>
                      <a:r>
                        <a:rPr lang="ja-JP" altLang="en-US" sz="1200" b="0" i="1" u="none" strike="noStrike" dirty="0" smtClean="0">
                          <a:solidFill>
                            <a:srgbClr val="FF0000"/>
                          </a:solidFill>
                          <a:effectLst/>
                          <a:latin typeface="ＭＳ Ｐゴシック"/>
                        </a:rPr>
                        <a:t>を使用すること）。（例）</a:t>
                      </a:r>
                      <a:r>
                        <a:rPr lang="en-US" altLang="ja-JP" sz="1200" b="0" i="1" u="none" strike="noStrike" dirty="0" smtClean="0">
                          <a:solidFill>
                            <a:srgbClr val="FF0000"/>
                          </a:solidFill>
                          <a:effectLst/>
                          <a:latin typeface="ＭＳ Ｐゴシック"/>
                        </a:rPr>
                        <a:t>(</a:t>
                      </a:r>
                      <a:r>
                        <a:rPr lang="ja-JP" altLang="en-US" sz="1200" b="0" i="1" u="none" strike="noStrike" dirty="0" smtClean="0">
                          <a:solidFill>
                            <a:srgbClr val="FF0000"/>
                          </a:solidFill>
                          <a:effectLst/>
                          <a:latin typeface="ＭＳ Ｐゴシック"/>
                        </a:rPr>
                        <a:t>総額</a:t>
                      </a:r>
                      <a:r>
                        <a:rPr lang="en-US" altLang="ja-JP" sz="1200" b="0" i="1" u="none" strike="noStrike" dirty="0" smtClean="0">
                          <a:solidFill>
                            <a:srgbClr val="FF0000"/>
                          </a:solidFill>
                          <a:effectLst/>
                          <a:latin typeface="ＭＳ Ｐゴシック"/>
                        </a:rPr>
                        <a:t>-</a:t>
                      </a:r>
                      <a:r>
                        <a:rPr lang="ja-JP" altLang="en-US" sz="1200" b="0" i="1" u="none" strike="noStrike" dirty="0" smtClean="0">
                          <a:solidFill>
                            <a:srgbClr val="FF0000"/>
                          </a:solidFill>
                          <a:effectLst/>
                          <a:latin typeface="ＭＳ Ｐゴシック"/>
                        </a:rPr>
                        <a:t>外注費</a:t>
                      </a:r>
                      <a:r>
                        <a:rPr lang="en-US" altLang="ja-JP" sz="1200" b="0" i="1" u="none" strike="noStrike" dirty="0" smtClean="0">
                          <a:solidFill>
                            <a:srgbClr val="FF0000"/>
                          </a:solidFill>
                          <a:effectLst/>
                          <a:latin typeface="ＭＳ Ｐゴシック"/>
                        </a:rPr>
                        <a:t>-</a:t>
                      </a:r>
                      <a:r>
                        <a:rPr lang="ja-JP" altLang="en-US" sz="1200" b="0" i="1" u="none" strike="noStrike" dirty="0" smtClean="0">
                          <a:solidFill>
                            <a:srgbClr val="FF0000"/>
                          </a:solidFill>
                          <a:effectLst/>
                          <a:latin typeface="ＭＳ Ｐゴシック"/>
                        </a:rPr>
                        <a:t>共同実施費</a:t>
                      </a:r>
                      <a:r>
                        <a:rPr lang="en-US" altLang="ja-JP" sz="1200" b="0" i="1" u="none" strike="noStrike" dirty="0" smtClean="0">
                          <a:solidFill>
                            <a:srgbClr val="FF0000"/>
                          </a:solidFill>
                          <a:effectLst/>
                          <a:latin typeface="ＭＳ Ｐゴシック"/>
                        </a:rPr>
                        <a:t>)×0.15</a:t>
                      </a:r>
                      <a:endParaRPr lang="ja-JP" altLang="en-US" sz="1200" b="0" i="1" u="none" strike="noStrike" dirty="0">
                        <a:solidFill>
                          <a:srgbClr val="FF0000"/>
                        </a:solidFill>
                        <a:effectLst/>
                        <a:latin typeface="ＭＳ Ｐゴシック"/>
                      </a:endParaRP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noFill/>
                      <a:prstDash val="solid"/>
                      <a:round/>
                      <a:headEnd type="none" w="med" len="med"/>
                      <a:tailEnd type="none" w="med" len="med"/>
                    </a:lnBlToTr>
                  </a:tcPr>
                </a:tc>
                <a:extLst>
                  <a:ext uri="{0D108BD9-81ED-4DB2-BD59-A6C34878D82A}">
                    <a16:rowId xmlns:a16="http://schemas.microsoft.com/office/drawing/2014/main" val="10009"/>
                  </a:ext>
                </a:extLst>
              </a:tr>
              <a:tr h="460324">
                <a:tc gridSpan="2">
                  <a:txBody>
                    <a:bodyPr/>
                    <a:lstStyle/>
                    <a:p>
                      <a:pPr algn="ctr" fontAlgn="ctr"/>
                      <a:r>
                        <a:rPr lang="ja-JP" altLang="en-US" sz="1100" b="0" i="0" u="none" strike="noStrike" dirty="0">
                          <a:solidFill>
                            <a:srgbClr val="000000"/>
                          </a:solidFill>
                          <a:effectLst/>
                          <a:latin typeface="ＭＳ Ｐゴシック"/>
                        </a:rPr>
                        <a:t>合計</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bl>
          </a:graphicData>
        </a:graphic>
      </p:graphicFrame>
      <p:sp>
        <p:nvSpPr>
          <p:cNvPr id="11327" name="テキスト ボックス 2"/>
          <p:cNvSpPr txBox="1">
            <a:spLocks noChangeArrowheads="1"/>
          </p:cNvSpPr>
          <p:nvPr/>
        </p:nvSpPr>
        <p:spPr bwMode="auto">
          <a:xfrm>
            <a:off x="3935413" y="2608263"/>
            <a:ext cx="3803650" cy="923925"/>
          </a:xfrm>
          <a:prstGeom prst="rect">
            <a:avLst/>
          </a:prstGeom>
          <a:solidFill>
            <a:schemeClr val="bg1"/>
          </a:solidFill>
          <a:ln w="38100">
            <a:solidFill>
              <a:srgbClr val="FF0000"/>
            </a:solidFill>
            <a:miter lim="800000"/>
            <a:headEnd/>
            <a:tailEnd/>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i="1">
                <a:solidFill>
                  <a:srgbClr val="FF0000"/>
                </a:solidFill>
                <a:latin typeface="ＭＳ Ｐゴシック" panose="020B0600070205080204" pitchFamily="50" charset="-128"/>
              </a:rPr>
              <a:t>委託事業で行う場合、「金額（千円）」項目には必要な金額を</a:t>
            </a:r>
            <a:r>
              <a:rPr lang="ja-JP" altLang="en-US" b="1" i="1" u="sng">
                <a:solidFill>
                  <a:srgbClr val="FF0000"/>
                </a:solidFill>
                <a:latin typeface="ＭＳ Ｐゴシック" panose="020B0600070205080204" pitchFamily="50" charset="-128"/>
              </a:rPr>
              <a:t>税込（</a:t>
            </a:r>
            <a:r>
              <a:rPr lang="en-US" altLang="ja-JP" b="1" i="1" u="sng">
                <a:solidFill>
                  <a:srgbClr val="FF0000"/>
                </a:solidFill>
                <a:latin typeface="ＭＳ Ｐゴシック" panose="020B0600070205080204" pitchFamily="50" charset="-128"/>
              </a:rPr>
              <a:t>10%</a:t>
            </a:r>
            <a:r>
              <a:rPr lang="ja-JP" altLang="en-US" b="1" i="1" u="sng">
                <a:solidFill>
                  <a:srgbClr val="FF0000"/>
                </a:solidFill>
                <a:latin typeface="ＭＳ Ｐゴシック" panose="020B0600070205080204" pitchFamily="50" charset="-128"/>
              </a:rPr>
              <a:t>）</a:t>
            </a:r>
            <a:r>
              <a:rPr lang="ja-JP" altLang="en-US" i="1">
                <a:solidFill>
                  <a:srgbClr val="FF0000"/>
                </a:solidFill>
                <a:latin typeface="ＭＳ Ｐゴシック" panose="020B0600070205080204" pitchFamily="50" charset="-128"/>
              </a:rPr>
              <a:t>で記載してください。</a:t>
            </a:r>
            <a:endParaRPr lang="ja-JP" altLang="en-US"/>
          </a:p>
        </p:txBody>
      </p:sp>
      <p:sp>
        <p:nvSpPr>
          <p:cNvPr id="11328"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C46F524-84DA-4BC4-B856-7F3A0E8E7918}" type="slidenum">
              <a:rPr lang="en-US" altLang="ja-JP"/>
              <a:pPr/>
              <a:t>5</a:t>
            </a:fld>
            <a:endParaRPr lang="en-US" altLang="ja-JP"/>
          </a:p>
        </p:txBody>
      </p:sp>
      <p:sp>
        <p:nvSpPr>
          <p:cNvPr id="9" name="星 7 8"/>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7"/>
          <p:cNvSpPr>
            <a:spLocks noChangeArrowheads="1"/>
          </p:cNvSpPr>
          <p:nvPr/>
        </p:nvSpPr>
        <p:spPr bwMode="auto">
          <a:xfrm>
            <a:off x="223838" y="382588"/>
            <a:ext cx="9913937" cy="6662737"/>
          </a:xfrm>
          <a:prstGeom prst="roundRect">
            <a:avLst>
              <a:gd name="adj" fmla="val 7681"/>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291" name="Text Box 417"/>
          <p:cNvSpPr txBox="1">
            <a:spLocks noChangeArrowheads="1"/>
          </p:cNvSpPr>
          <p:nvPr/>
        </p:nvSpPr>
        <p:spPr bwMode="auto">
          <a:xfrm>
            <a:off x="333375" y="3532188"/>
            <a:ext cx="4829175"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latin typeface="Century" panose="02040604050505020304" pitchFamily="18" charset="0"/>
              </a:rPr>
              <a:t>・各ステークホルダーに対する分離・回収技術実証結果の活用方法</a:t>
            </a:r>
            <a:endParaRPr lang="en-US" altLang="ja-JP" sz="1000">
              <a:latin typeface="Century" panose="02040604050505020304" pitchFamily="18" charset="0"/>
            </a:endParaRPr>
          </a:p>
          <a:p>
            <a:pPr eaLnBrk="1" hangingPunct="1">
              <a:spcBef>
                <a:spcPct val="0"/>
              </a:spcBef>
              <a:buFontTx/>
              <a:buNone/>
            </a:pPr>
            <a:endParaRPr lang="en-US" altLang="ja-JP" sz="1000">
              <a:latin typeface="Century" panose="02040604050505020304" pitchFamily="18" charset="0"/>
            </a:endParaRPr>
          </a:p>
          <a:p>
            <a:pPr eaLnBrk="1" hangingPunct="1">
              <a:spcBef>
                <a:spcPct val="0"/>
              </a:spcBef>
              <a:buFontTx/>
              <a:buNone/>
            </a:pPr>
            <a:r>
              <a:rPr lang="ja-JP" altLang="en-US" sz="1000">
                <a:latin typeface="Century" panose="02040604050505020304" pitchFamily="18" charset="0"/>
              </a:rPr>
              <a:t>・上記によるＣＣＳ普及の見込み</a:t>
            </a:r>
            <a:endParaRPr lang="en-US" altLang="ja-JP" sz="1000">
              <a:latin typeface="Century" panose="02040604050505020304" pitchFamily="18" charset="0"/>
            </a:endParaRPr>
          </a:p>
          <a:p>
            <a:pPr eaLnBrk="1" hangingPunct="1">
              <a:spcBef>
                <a:spcPct val="0"/>
              </a:spcBef>
              <a:buFontTx/>
              <a:buNone/>
            </a:pPr>
            <a:r>
              <a:rPr lang="ja-JP" altLang="en-US" sz="1000">
                <a:latin typeface="Century" panose="02040604050505020304" pitchFamily="18" charset="0"/>
              </a:rPr>
              <a:t>　</a:t>
            </a:r>
            <a:endParaRPr lang="en-US" altLang="ja-JP" sz="1000">
              <a:latin typeface="Century" panose="02040604050505020304" pitchFamily="18" charset="0"/>
            </a:endParaRPr>
          </a:p>
          <a:p>
            <a:pPr eaLnBrk="1" hangingPunct="1">
              <a:spcBef>
                <a:spcPct val="0"/>
              </a:spcBef>
              <a:buFontTx/>
              <a:buNone/>
            </a:pPr>
            <a:r>
              <a:rPr lang="ja-JP" altLang="en-US" sz="1000">
                <a:latin typeface="Century" panose="02040604050505020304" pitchFamily="18" charset="0"/>
              </a:rPr>
              <a:t>・コスト目標</a:t>
            </a:r>
            <a:endParaRPr lang="en-US" altLang="ja-JP" sz="1000">
              <a:latin typeface="Century" panose="02040604050505020304" pitchFamily="18" charset="0"/>
            </a:endParaRPr>
          </a:p>
          <a:p>
            <a:pPr eaLnBrk="1" hangingPunct="1">
              <a:spcBef>
                <a:spcPct val="0"/>
              </a:spcBef>
              <a:buFontTx/>
              <a:buNone/>
            </a:pPr>
            <a:r>
              <a:rPr lang="ja-JP" altLang="en-US" sz="1000">
                <a:latin typeface="Century" panose="02040604050505020304" pitchFamily="18" charset="0"/>
              </a:rPr>
              <a:t>　</a:t>
            </a:r>
            <a:r>
              <a:rPr lang="zh-TW" altLang="en-US" sz="1000">
                <a:latin typeface="Century" panose="02040604050505020304" pitchFamily="18" charset="0"/>
              </a:rPr>
              <a:t>事業終了年度</a:t>
            </a:r>
            <a:r>
              <a:rPr lang="ja-JP" altLang="en-US" sz="1000">
                <a:latin typeface="Century" panose="02040604050505020304" pitchFamily="18" charset="0"/>
              </a:rPr>
              <a:t>（○○年）：</a:t>
            </a:r>
            <a:endParaRPr lang="en-US" altLang="ja-JP" sz="1000">
              <a:latin typeface="Century" panose="02040604050505020304" pitchFamily="18" charset="0"/>
            </a:endParaRPr>
          </a:p>
          <a:p>
            <a:pPr eaLnBrk="1" hangingPunct="1">
              <a:spcBef>
                <a:spcPct val="0"/>
              </a:spcBef>
              <a:buFontTx/>
              <a:buNone/>
            </a:pPr>
            <a:r>
              <a:rPr lang="ja-JP" altLang="en-US" sz="1000">
                <a:latin typeface="Century" panose="02040604050505020304" pitchFamily="18" charset="0"/>
              </a:rPr>
              <a:t>　　 実用化段階（○○年）：</a:t>
            </a:r>
            <a:endParaRPr lang="en-US" altLang="ja-JP" sz="1000">
              <a:latin typeface="Century" panose="02040604050505020304" pitchFamily="18" charset="0"/>
            </a:endParaRPr>
          </a:p>
          <a:p>
            <a:pPr eaLnBrk="1" hangingPunct="1">
              <a:spcBef>
                <a:spcPct val="0"/>
              </a:spcBef>
              <a:buFontTx/>
              <a:buNone/>
            </a:pPr>
            <a:endParaRPr lang="ja-JP" altLang="en-US" sz="1000">
              <a:latin typeface="Century" panose="02040604050505020304" pitchFamily="18" charset="0"/>
            </a:endParaRPr>
          </a:p>
        </p:txBody>
      </p:sp>
      <p:sp>
        <p:nvSpPr>
          <p:cNvPr id="12292" name="Rectangle 215"/>
          <p:cNvSpPr>
            <a:spLocks noChangeArrowheads="1"/>
          </p:cNvSpPr>
          <p:nvPr/>
        </p:nvSpPr>
        <p:spPr bwMode="auto">
          <a:xfrm>
            <a:off x="5419725" y="3016250"/>
            <a:ext cx="4713288"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Tx/>
              <a:buNone/>
            </a:pPr>
            <a:endParaRPr lang="ja-JP" altLang="en-US" sz="1000">
              <a:latin typeface="Century" panose="02040604050505020304" pitchFamily="18" charset="0"/>
            </a:endParaRPr>
          </a:p>
        </p:txBody>
      </p:sp>
      <p:sp>
        <p:nvSpPr>
          <p:cNvPr id="12293" name="Text Box 30"/>
          <p:cNvSpPr txBox="1">
            <a:spLocks noChangeArrowheads="1"/>
          </p:cNvSpPr>
          <p:nvPr/>
        </p:nvSpPr>
        <p:spPr bwMode="auto">
          <a:xfrm>
            <a:off x="354013" y="242888"/>
            <a:ext cx="1312862" cy="279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9173" tIns="49586" rIns="99173"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４</a:t>
            </a:r>
            <a:r>
              <a:rPr lang="en-US" altLang="ja-JP" sz="1200" u="sng">
                <a:solidFill>
                  <a:srgbClr val="000000"/>
                </a:solidFill>
                <a:latin typeface="ＭＳ Ｐゴシック" panose="020B0600070205080204" pitchFamily="50" charset="-128"/>
              </a:rPr>
              <a:t>)</a:t>
            </a:r>
            <a:r>
              <a:rPr lang="ja-JP" altLang="en-US" sz="1200" u="sng">
                <a:solidFill>
                  <a:srgbClr val="000000"/>
                </a:solidFill>
                <a:latin typeface="ＭＳ Ｐゴシック" panose="020B0600070205080204" pitchFamily="50" charset="-128"/>
              </a:rPr>
              <a:t>事業の有効性</a:t>
            </a:r>
          </a:p>
        </p:txBody>
      </p:sp>
      <p:sp>
        <p:nvSpPr>
          <p:cNvPr id="12294" name="Text Box 31"/>
          <p:cNvSpPr txBox="1">
            <a:spLocks noChangeArrowheads="1"/>
          </p:cNvSpPr>
          <p:nvPr/>
        </p:nvSpPr>
        <p:spPr bwMode="auto">
          <a:xfrm>
            <a:off x="300038" y="930275"/>
            <a:ext cx="8767762"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solidFill>
                  <a:srgbClr val="FF0000"/>
                </a:solidFill>
                <a:latin typeface="Century" panose="02040604050505020304" pitchFamily="18" charset="0"/>
              </a:rPr>
              <a:t>①</a:t>
            </a:r>
            <a:r>
              <a:rPr lang="en-US" altLang="ja-JP" sz="1000">
                <a:solidFill>
                  <a:srgbClr val="FF0000"/>
                </a:solidFill>
                <a:latin typeface="Century" panose="02040604050505020304" pitchFamily="18" charset="0"/>
              </a:rPr>
              <a:t>【</a:t>
            </a:r>
            <a:r>
              <a:rPr lang="ja-JP" altLang="en-US" sz="1000">
                <a:solidFill>
                  <a:srgbClr val="FF0000"/>
                </a:solidFill>
                <a:latin typeface="Century" panose="02040604050505020304" pitchFamily="18" charset="0"/>
              </a:rPr>
              <a:t>目標設定・達成可能性</a:t>
            </a:r>
            <a:r>
              <a:rPr lang="en-US" altLang="ja-JP" sz="1000">
                <a:solidFill>
                  <a:srgbClr val="FF0000"/>
                </a:solidFill>
                <a:latin typeface="Century" panose="02040604050505020304" pitchFamily="18" charset="0"/>
              </a:rPr>
              <a:t>】</a:t>
            </a:r>
          </a:p>
          <a:p>
            <a:pPr eaLnBrk="1" hangingPunct="1">
              <a:spcBef>
                <a:spcPct val="0"/>
              </a:spcBef>
              <a:buFontTx/>
              <a:buNone/>
            </a:pPr>
            <a:r>
              <a:rPr lang="ja-JP" altLang="en-US" sz="1000">
                <a:solidFill>
                  <a:srgbClr val="FF0000"/>
                </a:solidFill>
                <a:latin typeface="Century" panose="02040604050505020304" pitchFamily="18" charset="0"/>
              </a:rPr>
              <a:t>　（本事業で開発する設備やシステム等の最終的な目標について、（１）②の項目毎に具体的に記載してください。）</a:t>
            </a:r>
            <a:endParaRPr lang="en-US" altLang="ja-JP" sz="1000">
              <a:latin typeface="Century" panose="02040604050505020304" pitchFamily="18" charset="0"/>
            </a:endParaRPr>
          </a:p>
          <a:p>
            <a:pPr eaLnBrk="1" hangingPunct="1">
              <a:lnSpc>
                <a:spcPct val="80000"/>
              </a:lnSpc>
              <a:buFontTx/>
              <a:buNone/>
            </a:pPr>
            <a:endParaRPr lang="en-US" altLang="ja-JP" sz="1000">
              <a:latin typeface="Century" panose="02040604050505020304" pitchFamily="18" charset="0"/>
            </a:endParaRPr>
          </a:p>
          <a:p>
            <a:pPr eaLnBrk="1" hangingPunct="1">
              <a:spcBef>
                <a:spcPct val="0"/>
              </a:spcBef>
              <a:buFontTx/>
              <a:buNone/>
            </a:pPr>
            <a:r>
              <a:rPr lang="ja-JP" altLang="en-US" sz="1000">
                <a:latin typeface="Century" panose="02040604050505020304" pitchFamily="18" charset="0"/>
              </a:rPr>
              <a:t>　 </a:t>
            </a:r>
            <a:endParaRPr lang="en-US" altLang="ja-JP" sz="1000">
              <a:latin typeface="Century" panose="02040604050505020304" pitchFamily="18" charset="0"/>
            </a:endParaRPr>
          </a:p>
          <a:p>
            <a:pPr eaLnBrk="1" hangingPunct="1">
              <a:spcBef>
                <a:spcPct val="0"/>
              </a:spcBef>
              <a:buFontTx/>
              <a:buNone/>
            </a:pPr>
            <a:r>
              <a:rPr lang="ja-JP" altLang="en-US" sz="1000">
                <a:latin typeface="Century" panose="02040604050505020304" pitchFamily="18" charset="0"/>
              </a:rPr>
              <a:t>　 </a:t>
            </a:r>
            <a:endParaRPr lang="en-US" altLang="ja-JP" sz="1000">
              <a:latin typeface="Century" panose="02040604050505020304" pitchFamily="18" charset="0"/>
            </a:endParaRPr>
          </a:p>
          <a:p>
            <a:pPr eaLnBrk="1" hangingPunct="1">
              <a:spcBef>
                <a:spcPct val="0"/>
              </a:spcBef>
              <a:buFontTx/>
              <a:buNone/>
            </a:pPr>
            <a:endParaRPr lang="en-US" altLang="ja-JP" sz="1000">
              <a:latin typeface="Century" panose="02040604050505020304" pitchFamily="18" charset="0"/>
            </a:endParaRPr>
          </a:p>
        </p:txBody>
      </p:sp>
      <p:sp>
        <p:nvSpPr>
          <p:cNvPr id="12295" name="Text Box 31"/>
          <p:cNvSpPr txBox="1">
            <a:spLocks noChangeArrowheads="1"/>
          </p:cNvSpPr>
          <p:nvPr/>
        </p:nvSpPr>
        <p:spPr bwMode="auto">
          <a:xfrm>
            <a:off x="325438" y="3024188"/>
            <a:ext cx="49403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solidFill>
                  <a:srgbClr val="FF0000"/>
                </a:solidFill>
                <a:latin typeface="Century" panose="02040604050505020304" pitchFamily="18" charset="0"/>
              </a:rPr>
              <a:t>②</a:t>
            </a:r>
            <a:r>
              <a:rPr lang="en-US" altLang="ja-JP" sz="1000">
                <a:solidFill>
                  <a:srgbClr val="FF0000"/>
                </a:solidFill>
                <a:latin typeface="Century" panose="02040604050505020304" pitchFamily="18" charset="0"/>
              </a:rPr>
              <a:t>【</a:t>
            </a:r>
            <a:r>
              <a:rPr lang="ja-JP" altLang="en-US" sz="1000">
                <a:solidFill>
                  <a:srgbClr val="FF0000"/>
                </a:solidFill>
                <a:latin typeface="Century" panose="02040604050505020304" pitchFamily="18" charset="0"/>
              </a:rPr>
              <a:t>事業化・普及の見込み</a:t>
            </a:r>
            <a:r>
              <a:rPr lang="en-US" altLang="ja-JP" sz="1000">
                <a:solidFill>
                  <a:srgbClr val="FF0000"/>
                </a:solidFill>
                <a:latin typeface="Century" panose="02040604050505020304" pitchFamily="18" charset="0"/>
              </a:rPr>
              <a:t>】</a:t>
            </a:r>
          </a:p>
          <a:p>
            <a:pPr eaLnBrk="1" hangingPunct="1">
              <a:spcBef>
                <a:spcPct val="0"/>
              </a:spcBef>
              <a:buFontTx/>
              <a:buNone/>
            </a:pPr>
            <a:r>
              <a:rPr lang="ja-JP" altLang="en-US" sz="1000">
                <a:solidFill>
                  <a:srgbClr val="FF0000"/>
                </a:solidFill>
                <a:latin typeface="Century" panose="02040604050505020304" pitchFamily="18" charset="0"/>
              </a:rPr>
              <a:t>（下記を参考に事業化計画・普及の見込み等について記載してください。）</a:t>
            </a:r>
            <a:endParaRPr lang="en-US" altLang="ja-JP" sz="1000">
              <a:solidFill>
                <a:srgbClr val="FF0000"/>
              </a:solidFill>
              <a:latin typeface="Century" panose="02040604050505020304" pitchFamily="18" charset="0"/>
            </a:endParaRPr>
          </a:p>
        </p:txBody>
      </p:sp>
      <p:sp>
        <p:nvSpPr>
          <p:cNvPr id="12296" name="スライド番号プレースホルダー 1"/>
          <p:cNvSpPr>
            <a:spLocks noGrp="1"/>
          </p:cNvSpPr>
          <p:nvPr>
            <p:ph type="sldNum" sz="quarter" idx="12"/>
          </p:nvPr>
        </p:nvSpPr>
        <p:spPr>
          <a:xfrm>
            <a:off x="7616825" y="670083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DC64D140-D4AB-4135-BE44-85FF3C6D508E}" type="slidenum">
              <a:rPr lang="en-US" altLang="ja-JP" sz="1500"/>
              <a:pPr>
                <a:spcBef>
                  <a:spcPct val="0"/>
                </a:spcBef>
                <a:buFontTx/>
                <a:buNone/>
              </a:pPr>
              <a:t>6</a:t>
            </a:fld>
            <a:endParaRPr lang="en-US" altLang="ja-JP" sz="1500"/>
          </a:p>
        </p:txBody>
      </p:sp>
      <p:sp>
        <p:nvSpPr>
          <p:cNvPr id="2" name="正方形/長方形 1"/>
          <p:cNvSpPr/>
          <p:nvPr/>
        </p:nvSpPr>
        <p:spPr>
          <a:xfrm>
            <a:off x="339725" y="5267325"/>
            <a:ext cx="7931150" cy="415925"/>
          </a:xfrm>
          <a:prstGeom prst="rect">
            <a:avLst/>
          </a:prstGeom>
        </p:spPr>
        <p:txBody>
          <a:bodyPr>
            <a:spAutoFit/>
          </a:bodyPr>
          <a:lstStyle/>
          <a:p>
            <a:pPr eaLnBrk="1" hangingPunct="1">
              <a:defRPr/>
            </a:pPr>
            <a:r>
              <a:rPr lang="ja-JP" altLang="ja-JP" sz="1050" dirty="0">
                <a:solidFill>
                  <a:srgbClr val="FF0000"/>
                </a:solidFill>
                <a:latin typeface="Arial" charset="0"/>
                <a:ea typeface="ＭＳ Ｐゴシック" charset="-128"/>
              </a:rPr>
              <a:t>③その他</a:t>
            </a:r>
          </a:p>
          <a:p>
            <a:pPr eaLnBrk="1" hangingPunct="1">
              <a:defRPr/>
            </a:pPr>
            <a:r>
              <a:rPr lang="ja-JP" altLang="en-US" sz="1050" dirty="0">
                <a:solidFill>
                  <a:srgbClr val="FF0000"/>
                </a:solidFill>
                <a:latin typeface="Arial" charset="0"/>
                <a:ea typeface="ＭＳ Ｐゴシック" charset="-128"/>
              </a:rPr>
              <a:t>（</a:t>
            </a:r>
            <a:r>
              <a:rPr lang="ja-JP" altLang="ja-JP" sz="1050" dirty="0">
                <a:solidFill>
                  <a:srgbClr val="FF0000"/>
                </a:solidFill>
                <a:latin typeface="Arial" charset="0"/>
                <a:ea typeface="ＭＳ Ｐゴシック" charset="-128"/>
              </a:rPr>
              <a:t>本事業を実施する上で今後の展開等、ＰＲしたいことを、適宜図表等を用いながら自由に記載してください。</a:t>
            </a:r>
            <a:r>
              <a:rPr lang="ja-JP" altLang="en-US" sz="1050" dirty="0">
                <a:solidFill>
                  <a:srgbClr val="FF0000"/>
                </a:solidFill>
                <a:latin typeface="Arial" charset="0"/>
                <a:ea typeface="ＭＳ Ｐゴシック" charset="-128"/>
              </a:rPr>
              <a:t>）</a:t>
            </a:r>
            <a:endParaRPr lang="ja-JP" altLang="ja-JP" sz="1050" dirty="0">
              <a:solidFill>
                <a:srgbClr val="FF0000"/>
              </a:solidFill>
              <a:latin typeface="Arial" charset="0"/>
              <a:ea typeface="ＭＳ Ｐゴシック"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419100" y="673100"/>
            <a:ext cx="3181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令和３年度の予定</a:t>
            </a:r>
          </a:p>
        </p:txBody>
      </p:sp>
      <p:sp>
        <p:nvSpPr>
          <p:cNvPr id="14339" name="AutoShape 7"/>
          <p:cNvSpPr>
            <a:spLocks/>
          </p:cNvSpPr>
          <p:nvPr/>
        </p:nvSpPr>
        <p:spPr bwMode="auto">
          <a:xfrm>
            <a:off x="1289050" y="0"/>
            <a:ext cx="152400" cy="504825"/>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40" name="Text Box 8"/>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余白を</a:t>
            </a:r>
            <a:r>
              <a:rPr lang="en-US" altLang="ja-JP" sz="1200"/>
              <a:t>1.5</a:t>
            </a:r>
            <a:r>
              <a:rPr lang="ja-JP" altLang="en-US" sz="1200"/>
              <a:t>ｃｍ程度設けること</a:t>
            </a:r>
            <a:r>
              <a:rPr lang="ja-JP" altLang="en-US" sz="1200">
                <a:solidFill>
                  <a:srgbClr val="FF0000"/>
                </a:solidFill>
              </a:rPr>
              <a:t>（提出時にはこの部分は削除してください）</a:t>
            </a:r>
          </a:p>
        </p:txBody>
      </p:sp>
      <p:sp>
        <p:nvSpPr>
          <p:cNvPr id="14341" name="Text Box 10"/>
          <p:cNvSpPr txBox="1">
            <a:spLocks noChangeArrowheads="1"/>
          </p:cNvSpPr>
          <p:nvPr/>
        </p:nvSpPr>
        <p:spPr bwMode="auto">
          <a:xfrm>
            <a:off x="1470025" y="6667500"/>
            <a:ext cx="49450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余白を</a:t>
            </a:r>
            <a:r>
              <a:rPr lang="en-US" altLang="ja-JP" sz="1200"/>
              <a:t>1.5</a:t>
            </a:r>
            <a:r>
              <a:rPr lang="ja-JP" altLang="en-US" sz="1200"/>
              <a:t>ｃｍ程度設けること</a:t>
            </a:r>
            <a:r>
              <a:rPr lang="ja-JP" altLang="en-US" sz="1200">
                <a:solidFill>
                  <a:srgbClr val="FF0000"/>
                </a:solidFill>
              </a:rPr>
              <a:t>（提出時にはこの部分は削除してください）</a:t>
            </a:r>
          </a:p>
          <a:p>
            <a:pPr eaLnBrk="1" hangingPunct="1">
              <a:spcBef>
                <a:spcPct val="50000"/>
              </a:spcBef>
              <a:buFontTx/>
              <a:buNone/>
            </a:pPr>
            <a:endParaRPr lang="ja-JP" altLang="en-US" sz="1200"/>
          </a:p>
        </p:txBody>
      </p:sp>
      <p:sp>
        <p:nvSpPr>
          <p:cNvPr id="14342" name="Text Box 11"/>
          <p:cNvSpPr txBox="1">
            <a:spLocks noChangeArrowheads="1"/>
          </p:cNvSpPr>
          <p:nvPr/>
        </p:nvSpPr>
        <p:spPr bwMode="auto">
          <a:xfrm>
            <a:off x="785813" y="1008063"/>
            <a:ext cx="8686800" cy="461962"/>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＜留意事項＞事業全体及び各要素技術等の目標並びに技術開発等の内容について、以下の表に記載してください。必要に応じて行を追加してください。</a:t>
            </a:r>
          </a:p>
        </p:txBody>
      </p:sp>
      <p:graphicFrame>
        <p:nvGraphicFramePr>
          <p:cNvPr id="5170" name="Group 50"/>
          <p:cNvGraphicFramePr>
            <a:graphicFrameLocks noGrp="1"/>
          </p:cNvGraphicFramePr>
          <p:nvPr/>
        </p:nvGraphicFramePr>
        <p:xfrm>
          <a:off x="782638" y="1474788"/>
          <a:ext cx="8789987" cy="4672012"/>
        </p:xfrm>
        <a:graphic>
          <a:graphicData uri="http://schemas.openxmlformats.org/drawingml/2006/table">
            <a:tbl>
              <a:tblPr/>
              <a:tblGrid>
                <a:gridCol w="484677">
                  <a:extLst>
                    <a:ext uri="{9D8B030D-6E8A-4147-A177-3AD203B41FA5}">
                      <a16:colId xmlns:a16="http://schemas.microsoft.com/office/drawing/2014/main" val="20000"/>
                    </a:ext>
                  </a:extLst>
                </a:gridCol>
                <a:gridCol w="1969201">
                  <a:extLst>
                    <a:ext uri="{9D8B030D-6E8A-4147-A177-3AD203B41FA5}">
                      <a16:colId xmlns:a16="http://schemas.microsoft.com/office/drawing/2014/main" val="20001"/>
                    </a:ext>
                  </a:extLst>
                </a:gridCol>
                <a:gridCol w="2426595">
                  <a:extLst>
                    <a:ext uri="{9D8B030D-6E8A-4147-A177-3AD203B41FA5}">
                      <a16:colId xmlns:a16="http://schemas.microsoft.com/office/drawing/2014/main" val="20002"/>
                    </a:ext>
                  </a:extLst>
                </a:gridCol>
                <a:gridCol w="3909514">
                  <a:extLst>
                    <a:ext uri="{9D8B030D-6E8A-4147-A177-3AD203B41FA5}">
                      <a16:colId xmlns:a16="http://schemas.microsoft.com/office/drawing/2014/main" val="20003"/>
                    </a:ext>
                  </a:extLst>
                </a:gridCol>
              </a:tblGrid>
              <a:tr h="4696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最終目標</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令和３年度の目標</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令和３年度の開発・実証等の内容</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46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１</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事業実施期間全体での個々の開発・実証の目標について、できるだけ具体的かつ定量的に記載してください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開発・実証等の目標について、できるだけ具体的かつ定量的に記載してください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令和３年度に実施予定の内容について、できるだけ具体的かつ定量的に記載してください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697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２</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554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３</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524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４</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4375"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96068DF1-7D64-41D7-B23F-C177AF393774}" type="slidenum">
              <a:rPr lang="en-US" altLang="ja-JP" sz="1500"/>
              <a:pPr>
                <a:spcBef>
                  <a:spcPct val="0"/>
                </a:spcBef>
                <a:buFontTx/>
                <a:buNone/>
              </a:pPr>
              <a:t>7</a:t>
            </a:fld>
            <a:endParaRPr lang="en-US" altLang="ja-JP" sz="1500"/>
          </a:p>
        </p:txBody>
      </p:sp>
      <p:sp>
        <p:nvSpPr>
          <p:cNvPr id="14376" name="AutoShape 7"/>
          <p:cNvSpPr>
            <a:spLocks/>
          </p:cNvSpPr>
          <p:nvPr/>
        </p:nvSpPr>
        <p:spPr bwMode="auto">
          <a:xfrm>
            <a:off x="1317625" y="6691313"/>
            <a:ext cx="152400" cy="504825"/>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19100" y="673100"/>
            <a:ext cx="3181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令和４年度の予定</a:t>
            </a:r>
          </a:p>
        </p:txBody>
      </p:sp>
      <p:sp>
        <p:nvSpPr>
          <p:cNvPr id="15363" name="AutoShape 7"/>
          <p:cNvSpPr>
            <a:spLocks/>
          </p:cNvSpPr>
          <p:nvPr/>
        </p:nvSpPr>
        <p:spPr bwMode="auto">
          <a:xfrm>
            <a:off x="1289050" y="0"/>
            <a:ext cx="152400" cy="504825"/>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64" name="Text Box 8"/>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余白を</a:t>
            </a:r>
            <a:r>
              <a:rPr lang="en-US" altLang="ja-JP" sz="1200"/>
              <a:t>1.5</a:t>
            </a:r>
            <a:r>
              <a:rPr lang="ja-JP" altLang="en-US" sz="1200"/>
              <a:t>ｃｍ程度設けること</a:t>
            </a:r>
            <a:r>
              <a:rPr lang="ja-JP" altLang="en-US" sz="1200">
                <a:solidFill>
                  <a:srgbClr val="FF0000"/>
                </a:solidFill>
              </a:rPr>
              <a:t>（提出時にはこの部分は削除してください）</a:t>
            </a:r>
          </a:p>
        </p:txBody>
      </p:sp>
      <p:sp>
        <p:nvSpPr>
          <p:cNvPr id="15365" name="Text Box 10"/>
          <p:cNvSpPr txBox="1">
            <a:spLocks noChangeArrowheads="1"/>
          </p:cNvSpPr>
          <p:nvPr/>
        </p:nvSpPr>
        <p:spPr bwMode="auto">
          <a:xfrm>
            <a:off x="1470025" y="6667500"/>
            <a:ext cx="49450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余白を</a:t>
            </a:r>
            <a:r>
              <a:rPr lang="en-US" altLang="ja-JP" sz="1200"/>
              <a:t>1.5</a:t>
            </a:r>
            <a:r>
              <a:rPr lang="ja-JP" altLang="en-US" sz="1200"/>
              <a:t>ｃｍ程度設けること</a:t>
            </a:r>
            <a:r>
              <a:rPr lang="ja-JP" altLang="en-US" sz="1200">
                <a:solidFill>
                  <a:srgbClr val="FF0000"/>
                </a:solidFill>
              </a:rPr>
              <a:t>（提出時にはこの部分は削除してください）</a:t>
            </a:r>
          </a:p>
          <a:p>
            <a:pPr eaLnBrk="1" hangingPunct="1">
              <a:spcBef>
                <a:spcPct val="50000"/>
              </a:spcBef>
              <a:buFontTx/>
              <a:buNone/>
            </a:pPr>
            <a:endParaRPr lang="ja-JP" altLang="en-US" sz="1200"/>
          </a:p>
        </p:txBody>
      </p:sp>
      <p:sp>
        <p:nvSpPr>
          <p:cNvPr id="15366" name="Text Box 11"/>
          <p:cNvSpPr txBox="1">
            <a:spLocks noChangeArrowheads="1"/>
          </p:cNvSpPr>
          <p:nvPr/>
        </p:nvSpPr>
        <p:spPr bwMode="auto">
          <a:xfrm>
            <a:off x="785813" y="1008063"/>
            <a:ext cx="8686800" cy="461962"/>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＜留意事項＞事業全体及び各要素技術等の目標並びに技術開発等の内容について、以下の表に記載してください。必要に応じて行を追加してください。</a:t>
            </a:r>
          </a:p>
        </p:txBody>
      </p:sp>
      <p:graphicFrame>
        <p:nvGraphicFramePr>
          <p:cNvPr id="5170" name="Group 50"/>
          <p:cNvGraphicFramePr>
            <a:graphicFrameLocks noGrp="1"/>
          </p:cNvGraphicFramePr>
          <p:nvPr/>
        </p:nvGraphicFramePr>
        <p:xfrm>
          <a:off x="782638" y="1474788"/>
          <a:ext cx="8789987" cy="4672012"/>
        </p:xfrm>
        <a:graphic>
          <a:graphicData uri="http://schemas.openxmlformats.org/drawingml/2006/table">
            <a:tbl>
              <a:tblPr/>
              <a:tblGrid>
                <a:gridCol w="484677">
                  <a:extLst>
                    <a:ext uri="{9D8B030D-6E8A-4147-A177-3AD203B41FA5}">
                      <a16:colId xmlns:a16="http://schemas.microsoft.com/office/drawing/2014/main" val="20000"/>
                    </a:ext>
                  </a:extLst>
                </a:gridCol>
                <a:gridCol w="1969201">
                  <a:extLst>
                    <a:ext uri="{9D8B030D-6E8A-4147-A177-3AD203B41FA5}">
                      <a16:colId xmlns:a16="http://schemas.microsoft.com/office/drawing/2014/main" val="20001"/>
                    </a:ext>
                  </a:extLst>
                </a:gridCol>
                <a:gridCol w="2426595">
                  <a:extLst>
                    <a:ext uri="{9D8B030D-6E8A-4147-A177-3AD203B41FA5}">
                      <a16:colId xmlns:a16="http://schemas.microsoft.com/office/drawing/2014/main" val="20002"/>
                    </a:ext>
                  </a:extLst>
                </a:gridCol>
                <a:gridCol w="3909514">
                  <a:extLst>
                    <a:ext uri="{9D8B030D-6E8A-4147-A177-3AD203B41FA5}">
                      <a16:colId xmlns:a16="http://schemas.microsoft.com/office/drawing/2014/main" val="20003"/>
                    </a:ext>
                  </a:extLst>
                </a:gridCol>
              </a:tblGrid>
              <a:tr h="4696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最終目標</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令和４年度の目標</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令和４年度の開発・実証等の内容</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46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１</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事業実施期間全体での個々の開発・実証の目標について、できるだけ具体的かつ定量的に記載してください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開発・実証等の目標について、できるだけ具体的かつ定量的に記載してください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令和４年度に実施予定の内容について、できるだけ具体的かつ定量的に記載してください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697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２</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554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３</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524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４</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5399"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67B09F4D-9029-41E1-9428-AA5EC0D8D554}" type="slidenum">
              <a:rPr lang="en-US" altLang="ja-JP" sz="1500"/>
              <a:pPr>
                <a:spcBef>
                  <a:spcPct val="0"/>
                </a:spcBef>
                <a:buFontTx/>
                <a:buNone/>
              </a:pPr>
              <a:t>8</a:t>
            </a:fld>
            <a:endParaRPr lang="en-US" altLang="ja-JP" sz="1500"/>
          </a:p>
        </p:txBody>
      </p:sp>
      <p:sp>
        <p:nvSpPr>
          <p:cNvPr id="15400" name="AutoShape 7"/>
          <p:cNvSpPr>
            <a:spLocks/>
          </p:cNvSpPr>
          <p:nvPr/>
        </p:nvSpPr>
        <p:spPr bwMode="auto">
          <a:xfrm>
            <a:off x="1317625" y="6691313"/>
            <a:ext cx="152400" cy="504825"/>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419100" y="673100"/>
            <a:ext cx="3181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令和５年度の予定</a:t>
            </a:r>
          </a:p>
        </p:txBody>
      </p:sp>
      <p:sp>
        <p:nvSpPr>
          <p:cNvPr id="16387" name="AutoShape 7"/>
          <p:cNvSpPr>
            <a:spLocks/>
          </p:cNvSpPr>
          <p:nvPr/>
        </p:nvSpPr>
        <p:spPr bwMode="auto">
          <a:xfrm>
            <a:off x="1289050" y="0"/>
            <a:ext cx="152400" cy="504825"/>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388" name="Text Box 8"/>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余白を</a:t>
            </a:r>
            <a:r>
              <a:rPr lang="en-US" altLang="ja-JP" sz="1200"/>
              <a:t>1.5</a:t>
            </a:r>
            <a:r>
              <a:rPr lang="ja-JP" altLang="en-US" sz="1200"/>
              <a:t>ｃｍ程度設けること</a:t>
            </a:r>
            <a:r>
              <a:rPr lang="ja-JP" altLang="en-US" sz="1200">
                <a:solidFill>
                  <a:srgbClr val="FF0000"/>
                </a:solidFill>
              </a:rPr>
              <a:t>（提出時にはこの部分は削除してください）</a:t>
            </a:r>
          </a:p>
        </p:txBody>
      </p:sp>
      <p:sp>
        <p:nvSpPr>
          <p:cNvPr id="16389" name="Text Box 10"/>
          <p:cNvSpPr txBox="1">
            <a:spLocks noChangeArrowheads="1"/>
          </p:cNvSpPr>
          <p:nvPr/>
        </p:nvSpPr>
        <p:spPr bwMode="auto">
          <a:xfrm>
            <a:off x="1470025" y="6667500"/>
            <a:ext cx="4945063"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余白を</a:t>
            </a:r>
            <a:r>
              <a:rPr lang="en-US" altLang="ja-JP" sz="1200"/>
              <a:t>1.5</a:t>
            </a:r>
            <a:r>
              <a:rPr lang="ja-JP" altLang="en-US" sz="1200"/>
              <a:t>ｃｍ程度設けること</a:t>
            </a:r>
            <a:r>
              <a:rPr lang="ja-JP" altLang="en-US" sz="1200">
                <a:solidFill>
                  <a:srgbClr val="FF0000"/>
                </a:solidFill>
              </a:rPr>
              <a:t>（提出時にはこの部分は削除してください）</a:t>
            </a:r>
          </a:p>
          <a:p>
            <a:pPr eaLnBrk="1" hangingPunct="1">
              <a:spcBef>
                <a:spcPct val="50000"/>
              </a:spcBef>
              <a:buFontTx/>
              <a:buNone/>
            </a:pPr>
            <a:endParaRPr lang="ja-JP" altLang="en-US" sz="1200"/>
          </a:p>
        </p:txBody>
      </p:sp>
      <p:sp>
        <p:nvSpPr>
          <p:cNvPr id="16390" name="Text Box 11"/>
          <p:cNvSpPr txBox="1">
            <a:spLocks noChangeArrowheads="1"/>
          </p:cNvSpPr>
          <p:nvPr/>
        </p:nvSpPr>
        <p:spPr bwMode="auto">
          <a:xfrm>
            <a:off x="785813" y="1008063"/>
            <a:ext cx="8686800" cy="461962"/>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a:t>＜留意事項＞事業全体及び各要素技術等の目標並びに技術開発等の内容について、以下の表に記載してください。必要に応じて行を追加してください。</a:t>
            </a:r>
          </a:p>
        </p:txBody>
      </p:sp>
      <p:graphicFrame>
        <p:nvGraphicFramePr>
          <p:cNvPr id="5170" name="Group 50"/>
          <p:cNvGraphicFramePr>
            <a:graphicFrameLocks noGrp="1"/>
          </p:cNvGraphicFramePr>
          <p:nvPr/>
        </p:nvGraphicFramePr>
        <p:xfrm>
          <a:off x="782638" y="1474788"/>
          <a:ext cx="8789987" cy="4672012"/>
        </p:xfrm>
        <a:graphic>
          <a:graphicData uri="http://schemas.openxmlformats.org/drawingml/2006/table">
            <a:tbl>
              <a:tblPr/>
              <a:tblGrid>
                <a:gridCol w="484677">
                  <a:extLst>
                    <a:ext uri="{9D8B030D-6E8A-4147-A177-3AD203B41FA5}">
                      <a16:colId xmlns:a16="http://schemas.microsoft.com/office/drawing/2014/main" val="20000"/>
                    </a:ext>
                  </a:extLst>
                </a:gridCol>
                <a:gridCol w="1969201">
                  <a:extLst>
                    <a:ext uri="{9D8B030D-6E8A-4147-A177-3AD203B41FA5}">
                      <a16:colId xmlns:a16="http://schemas.microsoft.com/office/drawing/2014/main" val="20001"/>
                    </a:ext>
                  </a:extLst>
                </a:gridCol>
                <a:gridCol w="2426595">
                  <a:extLst>
                    <a:ext uri="{9D8B030D-6E8A-4147-A177-3AD203B41FA5}">
                      <a16:colId xmlns:a16="http://schemas.microsoft.com/office/drawing/2014/main" val="20002"/>
                    </a:ext>
                  </a:extLst>
                </a:gridCol>
                <a:gridCol w="3909514">
                  <a:extLst>
                    <a:ext uri="{9D8B030D-6E8A-4147-A177-3AD203B41FA5}">
                      <a16:colId xmlns:a16="http://schemas.microsoft.com/office/drawing/2014/main" val="20003"/>
                    </a:ext>
                  </a:extLst>
                </a:gridCol>
              </a:tblGrid>
              <a:tr h="4696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最終目標</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令和５年度の目標</a:t>
                      </a: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令和５年度の開発・実証等の内容</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46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Arial" charset="0"/>
                          <a:ea typeface="ＭＳ Ｐゴシック" pitchFamily="50" charset="-128"/>
                        </a:rPr>
                        <a:t>１</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事業実施期間全体での個々の開発・実証の目標について、できるだけ具体的かつ定量的に記載してください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開発・実証等の目標について、できるだけ具体的かつ定量的に記載してください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r>
                        <a:rPr kumimoji="1" lang="ja-JP" altLang="en-US" sz="1100" b="0" i="0" u="none" strike="noStrike" cap="none" normalizeH="0" baseline="0" dirty="0" smtClean="0">
                          <a:ln>
                            <a:noFill/>
                          </a:ln>
                          <a:solidFill>
                            <a:srgbClr val="FF0000"/>
                          </a:solidFill>
                          <a:effectLst/>
                          <a:latin typeface="Arial" charset="0"/>
                          <a:ea typeface="ＭＳ Ｐゴシック" pitchFamily="50" charset="-128"/>
                        </a:rPr>
                        <a:t>令和５年度に実施予定の内容について、できるだけ具体的かつ定量的に記載してください</a:t>
                      </a:r>
                      <a:r>
                        <a:rPr kumimoji="1" lang="en-US" altLang="ja-JP" sz="1100" b="0" i="0" u="none" strike="noStrike" cap="none" normalizeH="0" baseline="0" dirty="0" smtClean="0">
                          <a:ln>
                            <a:noFill/>
                          </a:ln>
                          <a:solidFill>
                            <a:srgbClr val="FF0000"/>
                          </a:solidFill>
                          <a:effectLst/>
                          <a:latin typeface="Arial" charset="0"/>
                          <a:ea typeface="ＭＳ Ｐゴシック" pitchFamily="50" charset="-128"/>
                        </a:rPr>
                        <a:t>】</a:t>
                      </a:r>
                      <a:endParaRPr kumimoji="1" lang="ja-JP" altLang="en-US" sz="1100" b="0" i="0" u="none" strike="noStrike" cap="none" normalizeH="0" baseline="0" dirty="0" smtClean="0">
                        <a:ln>
                          <a:noFill/>
                        </a:ln>
                        <a:solidFill>
                          <a:srgbClr val="FF0000"/>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697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２</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554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３</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524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Arial" charset="0"/>
                          <a:ea typeface="ＭＳ Ｐゴシック" pitchFamily="50" charset="-128"/>
                        </a:rPr>
                        <a:t>４</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Arial" charset="0"/>
                        <a:ea typeface="ＭＳ Ｐゴシック" pitchFamily="50" charset="-128"/>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6423"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9A293D61-B555-409E-B214-EF15CE6446CE}" type="slidenum">
              <a:rPr lang="en-US" altLang="ja-JP" sz="1500"/>
              <a:pPr>
                <a:spcBef>
                  <a:spcPct val="0"/>
                </a:spcBef>
                <a:buFontTx/>
                <a:buNone/>
              </a:pPr>
              <a:t>9</a:t>
            </a:fld>
            <a:endParaRPr lang="en-US" altLang="ja-JP" sz="1500"/>
          </a:p>
        </p:txBody>
      </p:sp>
      <p:sp>
        <p:nvSpPr>
          <p:cNvPr id="16424" name="AutoShape 7"/>
          <p:cNvSpPr>
            <a:spLocks/>
          </p:cNvSpPr>
          <p:nvPr/>
        </p:nvSpPr>
        <p:spPr bwMode="auto">
          <a:xfrm>
            <a:off x="1317625" y="6691313"/>
            <a:ext cx="152400" cy="504825"/>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1883</Words>
  <Application>Microsoft Office PowerPoint</Application>
  <PresentationFormat>ユーザー設定</PresentationFormat>
  <Paragraphs>230</Paragraphs>
  <Slides>13</Slides>
  <Notes>4</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19" baseType="lpstr">
      <vt:lpstr>ＭＳ Ｐゴシック</vt:lpstr>
      <vt:lpstr>ＭＳ Ｐ明朝</vt:lpstr>
      <vt:lpstr>Arial</vt:lpstr>
      <vt:lpstr>Century</vt:lpstr>
      <vt:lpstr>標準デザイン</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2021-06-29T02:01:44Z</dcterms:created>
  <dcterms:modified xsi:type="dcterms:W3CDTF">2021-06-29T02:11:43Z</dcterms:modified>
</cp:coreProperties>
</file>