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1pPr>
    <a:lvl2pPr marL="4572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2pPr>
    <a:lvl3pPr marL="9144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3pPr>
    <a:lvl4pPr marL="13716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4pPr>
    <a:lvl5pPr marL="18288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5pPr>
    <a:lvl6pPr marL="22860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6pPr>
    <a:lvl7pPr marL="27432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7pPr>
    <a:lvl8pPr marL="32004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8pPr>
    <a:lvl9pPr marL="36576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8F97"/>
    <a:srgbClr val="CCEDF0"/>
    <a:srgbClr val="EBF6F9"/>
    <a:srgbClr val="D9F1FF"/>
    <a:srgbClr val="CCFF99"/>
    <a:srgbClr val="4A91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03" autoAdjust="0"/>
    <p:restoredTop sz="94395" autoAdjust="0"/>
  </p:normalViewPr>
  <p:slideViewPr>
    <p:cSldViewPr>
      <p:cViewPr>
        <p:scale>
          <a:sx n="90" d="100"/>
          <a:sy n="90" d="100"/>
        </p:scale>
        <p:origin x="668" y="52"/>
      </p:cViewPr>
      <p:guideLst>
        <p:guide orient="horz" pos="2160"/>
        <p:guide pos="3120"/>
      </p:guideLst>
    </p:cSldViewPr>
  </p:slideViewPr>
  <p:outlineViewPr>
    <p:cViewPr>
      <p:scale>
        <a:sx n="50" d="100"/>
        <a:sy n="50"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839" cy="498953"/>
          </a:xfrm>
          <a:prstGeom prst="rect">
            <a:avLst/>
          </a:prstGeom>
        </p:spPr>
        <p:txBody>
          <a:bodyPr vert="horz" lIns="91524" tIns="45763" rIns="91524" bIns="4576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772" y="2"/>
            <a:ext cx="2949839" cy="498953"/>
          </a:xfrm>
          <a:prstGeom prst="rect">
            <a:avLst/>
          </a:prstGeom>
        </p:spPr>
        <p:txBody>
          <a:bodyPr vert="horz" lIns="91524" tIns="45763" rIns="91524" bIns="45763" rtlCol="0"/>
          <a:lstStyle>
            <a:lvl1pPr algn="r">
              <a:defRPr sz="1200"/>
            </a:lvl1pPr>
          </a:lstStyle>
          <a:p>
            <a:fld id="{C4126FF2-608B-4AC3-91E6-36C7BD38025F}" type="datetimeFigureOut">
              <a:rPr kumimoji="1" lang="ja-JP" altLang="en-US" smtClean="0"/>
              <a:t>2018/12/10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524" tIns="45763" rIns="91524" bIns="45763" rtlCol="0" anchor="ctr"/>
          <a:lstStyle/>
          <a:p>
            <a:endParaRPr lang="ja-JP" altLang="en-US"/>
          </a:p>
        </p:txBody>
      </p:sp>
      <p:sp>
        <p:nvSpPr>
          <p:cNvPr id="5" name="ノート プレースホルダー 4"/>
          <p:cNvSpPr>
            <a:spLocks noGrp="1"/>
          </p:cNvSpPr>
          <p:nvPr>
            <p:ph type="body" sz="quarter" idx="3"/>
          </p:nvPr>
        </p:nvSpPr>
        <p:spPr>
          <a:xfrm>
            <a:off x="680244" y="4782959"/>
            <a:ext cx="5446714" cy="3913764"/>
          </a:xfrm>
          <a:prstGeom prst="rect">
            <a:avLst/>
          </a:prstGeom>
        </p:spPr>
        <p:txBody>
          <a:bodyPr vert="horz" lIns="91524" tIns="45763" rIns="91524" bIns="4576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386"/>
            <a:ext cx="2949839" cy="498953"/>
          </a:xfrm>
          <a:prstGeom prst="rect">
            <a:avLst/>
          </a:prstGeom>
        </p:spPr>
        <p:txBody>
          <a:bodyPr vert="horz" lIns="91524" tIns="45763" rIns="91524" bIns="4576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772" y="9440386"/>
            <a:ext cx="2949839" cy="498953"/>
          </a:xfrm>
          <a:prstGeom prst="rect">
            <a:avLst/>
          </a:prstGeom>
        </p:spPr>
        <p:txBody>
          <a:bodyPr vert="horz" lIns="91524" tIns="45763" rIns="91524" bIns="45763" rtlCol="0" anchor="b"/>
          <a:lstStyle>
            <a:lvl1pPr algn="r">
              <a:defRPr sz="1200"/>
            </a:lvl1pPr>
          </a:lstStyle>
          <a:p>
            <a:fld id="{5F6A892D-B21B-4543-AD13-F04FEE8CFBF7}" type="slidenum">
              <a:rPr kumimoji="1" lang="ja-JP" altLang="en-US" smtClean="0"/>
              <a:t>‹#›</a:t>
            </a:fld>
            <a:endParaRPr kumimoji="1" lang="ja-JP" altLang="en-US"/>
          </a:p>
        </p:txBody>
      </p:sp>
    </p:spTree>
    <p:extLst>
      <p:ext uri="{BB962C8B-B14F-4D97-AF65-F5344CB8AC3E}">
        <p14:creationId xmlns:p14="http://schemas.microsoft.com/office/powerpoint/2010/main" val="28552696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F6A892D-B21B-4543-AD13-F04FEE8CFBF7}" type="slidenum">
              <a:rPr kumimoji="1" lang="ja-JP" altLang="en-US" smtClean="0"/>
              <a:t>1</a:t>
            </a:fld>
            <a:endParaRPr kumimoji="1" lang="ja-JP" altLang="en-US"/>
          </a:p>
        </p:txBody>
      </p:sp>
    </p:spTree>
    <p:extLst>
      <p:ext uri="{BB962C8B-B14F-4D97-AF65-F5344CB8AC3E}">
        <p14:creationId xmlns:p14="http://schemas.microsoft.com/office/powerpoint/2010/main" val="2751903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9C864FBD-C0B4-4942-9D6E-93EB8E589772}" type="datetimeFigureOut">
              <a:rPr lang="ja-JP" altLang="en-US"/>
              <a:pPr>
                <a:defRPr/>
              </a:pPr>
              <a:t>2018/12/10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08E896F-F287-41C1-9801-5849E6FE87B1}" type="slidenum">
              <a:rPr lang="ja-JP" altLang="en-US"/>
              <a:pPr>
                <a:defRPr/>
              </a:pPr>
              <a:t>‹#›</a:t>
            </a:fld>
            <a:endParaRPr lang="ja-JP" altLang="en-US"/>
          </a:p>
        </p:txBody>
      </p:sp>
    </p:spTree>
    <p:extLst>
      <p:ext uri="{BB962C8B-B14F-4D97-AF65-F5344CB8AC3E}">
        <p14:creationId xmlns:p14="http://schemas.microsoft.com/office/powerpoint/2010/main" val="1215490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CE598ED1-2748-4DB6-A5C4-5460C2F403B8}" type="datetimeFigureOut">
              <a:rPr lang="ja-JP" altLang="en-US"/>
              <a:pPr>
                <a:defRPr/>
              </a:pPr>
              <a:t>2018/12/10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DE2EF0E-79CA-4260-93BB-F784ECA0DAD4}" type="slidenum">
              <a:rPr lang="ja-JP" altLang="en-US"/>
              <a:pPr>
                <a:defRPr/>
              </a:pPr>
              <a:t>‹#›</a:t>
            </a:fld>
            <a:endParaRPr lang="ja-JP" altLang="en-US"/>
          </a:p>
        </p:txBody>
      </p:sp>
    </p:spTree>
    <p:extLst>
      <p:ext uri="{BB962C8B-B14F-4D97-AF65-F5344CB8AC3E}">
        <p14:creationId xmlns:p14="http://schemas.microsoft.com/office/powerpoint/2010/main" val="275598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FD6C0E16-6227-4D48-9276-ABA11F62A5DC}" type="datetimeFigureOut">
              <a:rPr lang="ja-JP" altLang="en-US"/>
              <a:pPr>
                <a:defRPr/>
              </a:pPr>
              <a:t>2018/12/10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26AE4AE-70AA-46E4-92F7-CD180EB26BBA}" type="slidenum">
              <a:rPr lang="ja-JP" altLang="en-US"/>
              <a:pPr>
                <a:defRPr/>
              </a:pPr>
              <a:t>‹#›</a:t>
            </a:fld>
            <a:endParaRPr lang="ja-JP" altLang="en-US"/>
          </a:p>
        </p:txBody>
      </p:sp>
    </p:spTree>
    <p:extLst>
      <p:ext uri="{BB962C8B-B14F-4D97-AF65-F5344CB8AC3E}">
        <p14:creationId xmlns:p14="http://schemas.microsoft.com/office/powerpoint/2010/main" val="369332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7DCFC631-285C-47F1-915C-F92826B35077}" type="datetimeFigureOut">
              <a:rPr lang="ja-JP" altLang="en-US"/>
              <a:pPr>
                <a:defRPr/>
              </a:pPr>
              <a:t>2018/12/10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C074C9E-438A-48A9-BD45-77D5500A83CB}" type="slidenum">
              <a:rPr lang="ja-JP" altLang="en-US"/>
              <a:pPr>
                <a:defRPr/>
              </a:pPr>
              <a:t>‹#›</a:t>
            </a:fld>
            <a:endParaRPr lang="ja-JP" altLang="en-US"/>
          </a:p>
        </p:txBody>
      </p:sp>
    </p:spTree>
    <p:extLst>
      <p:ext uri="{BB962C8B-B14F-4D97-AF65-F5344CB8AC3E}">
        <p14:creationId xmlns:p14="http://schemas.microsoft.com/office/powerpoint/2010/main" val="2980857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42D41705-A6B4-4832-A19E-7E0044578E61}" type="datetimeFigureOut">
              <a:rPr lang="ja-JP" altLang="en-US"/>
              <a:pPr>
                <a:defRPr/>
              </a:pPr>
              <a:t>2018/12/10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E808542-7D57-49CF-8C12-B6AB9C99F7A1}" type="slidenum">
              <a:rPr lang="ja-JP" altLang="en-US"/>
              <a:pPr>
                <a:defRPr/>
              </a:pPr>
              <a:t>‹#›</a:t>
            </a:fld>
            <a:endParaRPr lang="ja-JP" altLang="en-US"/>
          </a:p>
        </p:txBody>
      </p:sp>
    </p:spTree>
    <p:extLst>
      <p:ext uri="{BB962C8B-B14F-4D97-AF65-F5344CB8AC3E}">
        <p14:creationId xmlns:p14="http://schemas.microsoft.com/office/powerpoint/2010/main" val="3524698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47CC6BCF-6E62-43EA-93E5-E935F0B48DC9}" type="datetimeFigureOut">
              <a:rPr lang="ja-JP" altLang="en-US"/>
              <a:pPr>
                <a:defRPr/>
              </a:pPr>
              <a:t>2018/12/10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CA434FC-7518-4841-ADBC-8023317D8790}" type="slidenum">
              <a:rPr lang="ja-JP" altLang="en-US"/>
              <a:pPr>
                <a:defRPr/>
              </a:pPr>
              <a:t>‹#›</a:t>
            </a:fld>
            <a:endParaRPr lang="ja-JP" altLang="en-US"/>
          </a:p>
        </p:txBody>
      </p:sp>
    </p:spTree>
    <p:extLst>
      <p:ext uri="{BB962C8B-B14F-4D97-AF65-F5344CB8AC3E}">
        <p14:creationId xmlns:p14="http://schemas.microsoft.com/office/powerpoint/2010/main" val="4259378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5D536CDE-6A20-42B3-8D76-C407AC0C753B}" type="datetimeFigureOut">
              <a:rPr lang="ja-JP" altLang="en-US"/>
              <a:pPr>
                <a:defRPr/>
              </a:pPr>
              <a:t>2018/12/10</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E84C9BD-3428-48B4-9CA9-FF121E841A1A}" type="slidenum">
              <a:rPr lang="ja-JP" altLang="en-US"/>
              <a:pPr>
                <a:defRPr/>
              </a:pPr>
              <a:t>‹#›</a:t>
            </a:fld>
            <a:endParaRPr lang="ja-JP" altLang="en-US"/>
          </a:p>
        </p:txBody>
      </p:sp>
    </p:spTree>
    <p:extLst>
      <p:ext uri="{BB962C8B-B14F-4D97-AF65-F5344CB8AC3E}">
        <p14:creationId xmlns:p14="http://schemas.microsoft.com/office/powerpoint/2010/main" val="4213840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4E9FF870-7C72-433C-9A49-329E5AE99F29}" type="datetimeFigureOut">
              <a:rPr lang="ja-JP" altLang="en-US"/>
              <a:pPr>
                <a:defRPr/>
              </a:pPr>
              <a:t>2018/12/10</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07C17215-DE15-4B34-8579-C3C51F6F46E2}" type="slidenum">
              <a:rPr lang="ja-JP" altLang="en-US"/>
              <a:pPr>
                <a:defRPr/>
              </a:pPr>
              <a:t>‹#›</a:t>
            </a:fld>
            <a:endParaRPr lang="ja-JP" altLang="en-US"/>
          </a:p>
        </p:txBody>
      </p:sp>
    </p:spTree>
    <p:extLst>
      <p:ext uri="{BB962C8B-B14F-4D97-AF65-F5344CB8AC3E}">
        <p14:creationId xmlns:p14="http://schemas.microsoft.com/office/powerpoint/2010/main" val="1908318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68408484-1AF4-460A-ADAC-3045EFD095BB}" type="datetimeFigureOut">
              <a:rPr lang="ja-JP" altLang="en-US"/>
              <a:pPr>
                <a:defRPr/>
              </a:pPr>
              <a:t>2018/12/10</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214A562C-3467-42FE-8AEA-713A59461E8F}" type="slidenum">
              <a:rPr lang="ja-JP" altLang="en-US"/>
              <a:pPr>
                <a:defRPr/>
              </a:pPr>
              <a:t>‹#›</a:t>
            </a:fld>
            <a:endParaRPr lang="ja-JP" altLang="en-US"/>
          </a:p>
        </p:txBody>
      </p:sp>
    </p:spTree>
    <p:extLst>
      <p:ext uri="{BB962C8B-B14F-4D97-AF65-F5344CB8AC3E}">
        <p14:creationId xmlns:p14="http://schemas.microsoft.com/office/powerpoint/2010/main" val="1571406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9153313C-3B53-44AE-A3F2-96982B49A412}" type="datetimeFigureOut">
              <a:rPr lang="ja-JP" altLang="en-US"/>
              <a:pPr>
                <a:defRPr/>
              </a:pPr>
              <a:t>2018/12/10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0DAA9D89-265F-4643-9D43-26034504E933}" type="slidenum">
              <a:rPr lang="ja-JP" altLang="en-US"/>
              <a:pPr>
                <a:defRPr/>
              </a:pPr>
              <a:t>‹#›</a:t>
            </a:fld>
            <a:endParaRPr lang="ja-JP" altLang="en-US"/>
          </a:p>
        </p:txBody>
      </p:sp>
    </p:spTree>
    <p:extLst>
      <p:ext uri="{BB962C8B-B14F-4D97-AF65-F5344CB8AC3E}">
        <p14:creationId xmlns:p14="http://schemas.microsoft.com/office/powerpoint/2010/main" val="182288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67AB4041-8C74-4975-B829-A3AAD3DBD405}" type="datetimeFigureOut">
              <a:rPr lang="ja-JP" altLang="en-US"/>
              <a:pPr>
                <a:defRPr/>
              </a:pPr>
              <a:t>2018/12/10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7512F374-59F9-4B13-94F8-B704C7DAFB59}" type="slidenum">
              <a:rPr lang="ja-JP" altLang="en-US"/>
              <a:pPr>
                <a:defRPr/>
              </a:pPr>
              <a:t>‹#›</a:t>
            </a:fld>
            <a:endParaRPr lang="ja-JP" altLang="en-US"/>
          </a:p>
        </p:txBody>
      </p:sp>
    </p:spTree>
    <p:extLst>
      <p:ext uri="{BB962C8B-B14F-4D97-AF65-F5344CB8AC3E}">
        <p14:creationId xmlns:p14="http://schemas.microsoft.com/office/powerpoint/2010/main" val="584245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F1FC6161-F4D7-4A7E-918A-2AB5757CD0CB}" type="datetimeFigureOut">
              <a:rPr lang="ja-JP" altLang="en-US"/>
              <a:pPr>
                <a:defRPr/>
              </a:pPr>
              <a:t>2018/12/10</a:t>
            </a:fld>
            <a:endParaRPr lang="ja-JP" altLang="en-US"/>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4DEB08DE-29BF-418C-9141-A4989E36D664}"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5pPr>
      <a:lvl6pPr marL="4572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6pPr>
      <a:lvl7pPr marL="9144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7pPr>
      <a:lvl8pPr marL="13716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8pPr>
      <a:lvl9pPr marL="18288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メイリオ" pitchFamily="50" charset="-128"/>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メイリオ" pitchFamily="50" charset="-128"/>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メイリオ" pitchFamily="50" charset="-128"/>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メイリオ" pitchFamily="50" charset="-128"/>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9737" y="533344"/>
            <a:ext cx="9864000" cy="2889866"/>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ja-JP" altLang="en-US" dirty="0"/>
          </a:p>
        </p:txBody>
      </p:sp>
      <p:sp>
        <p:nvSpPr>
          <p:cNvPr id="6" name="正方形/長方形 5"/>
          <p:cNvSpPr/>
          <p:nvPr/>
        </p:nvSpPr>
        <p:spPr>
          <a:xfrm>
            <a:off x="9737" y="3433071"/>
            <a:ext cx="9863137" cy="34020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ja-JP" altLang="en-US" dirty="0" smtClean="0"/>
              <a:t>　</a:t>
            </a:r>
            <a:endParaRPr lang="ja-JP" altLang="en-US" dirty="0"/>
          </a:p>
        </p:txBody>
      </p:sp>
      <p:sp>
        <p:nvSpPr>
          <p:cNvPr id="11" name="テキスト ボックス 10"/>
          <p:cNvSpPr txBox="1"/>
          <p:nvPr/>
        </p:nvSpPr>
        <p:spPr>
          <a:xfrm>
            <a:off x="36513" y="583125"/>
            <a:ext cx="1082675" cy="25200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ja-JP" altLang="en-US" sz="1400" dirty="0"/>
              <a:t>背景・目的</a:t>
            </a:r>
          </a:p>
        </p:txBody>
      </p:sp>
      <p:sp>
        <p:nvSpPr>
          <p:cNvPr id="12" name="テキスト ボックス 11"/>
          <p:cNvSpPr txBox="1"/>
          <p:nvPr/>
        </p:nvSpPr>
        <p:spPr>
          <a:xfrm>
            <a:off x="4735686" y="584712"/>
            <a:ext cx="903288" cy="25200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ja-JP" altLang="en-US" sz="1400" dirty="0"/>
              <a:t>事業概要</a:t>
            </a:r>
          </a:p>
        </p:txBody>
      </p:sp>
      <p:sp>
        <p:nvSpPr>
          <p:cNvPr id="13" name="テキスト ボックス 12"/>
          <p:cNvSpPr txBox="1"/>
          <p:nvPr/>
        </p:nvSpPr>
        <p:spPr>
          <a:xfrm>
            <a:off x="4735686" y="2831460"/>
            <a:ext cx="1262062" cy="25200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ja-JP" altLang="en-US" sz="1400" dirty="0"/>
              <a:t>事業スキーム</a:t>
            </a:r>
          </a:p>
        </p:txBody>
      </p:sp>
      <p:sp>
        <p:nvSpPr>
          <p:cNvPr id="20" name="テキスト ボックス 19"/>
          <p:cNvSpPr txBox="1"/>
          <p:nvPr/>
        </p:nvSpPr>
        <p:spPr>
          <a:xfrm>
            <a:off x="11112" y="843677"/>
            <a:ext cx="4582849" cy="2585323"/>
          </a:xfrm>
          <a:prstGeom prst="rect">
            <a:avLst/>
          </a:prstGeom>
          <a:noFill/>
        </p:spPr>
        <p:txBody>
          <a:bodyPr wrap="square">
            <a:spAutoFit/>
          </a:bodyPr>
          <a:lstStyle/>
          <a:p>
            <a:pPr marL="171450" indent="-171450" algn="just" fontAlgn="auto">
              <a:lnSpc>
                <a:spcPts val="1500"/>
              </a:lnSpc>
              <a:spcBef>
                <a:spcPts val="0"/>
              </a:spcBef>
              <a:spcAft>
                <a:spcPts val="0"/>
              </a:spcAft>
              <a:buClr>
                <a:schemeClr val="bg2">
                  <a:lumMod val="50000"/>
                </a:schemeClr>
              </a:buClr>
              <a:buFont typeface="Wingdings" panose="05000000000000000000" pitchFamily="2" charset="2"/>
              <a:buChar char="l"/>
              <a:defRPr/>
            </a:pPr>
            <a:r>
              <a:rPr lang="ja-JP" altLang="en-US" sz="1200" spc="20" dirty="0" smtClean="0">
                <a:latin typeface="+mn-ea"/>
                <a:ea typeface="+mn-ea"/>
              </a:rPr>
              <a:t>脱炭素社会への移行に向けて必要な投資額は極めて巨額であり、すべてを公的資金でまかなうことは現実的では</a:t>
            </a:r>
            <a:r>
              <a:rPr lang="ja-JP" altLang="en-US" sz="1200" spc="20" dirty="0" smtClean="0">
                <a:latin typeface="+mn-ea"/>
                <a:ea typeface="+mn-ea"/>
              </a:rPr>
              <a:t>ない。グリーンファイナンス</a:t>
            </a:r>
            <a:r>
              <a:rPr lang="ja-JP" altLang="en-US" sz="1200" spc="20" dirty="0" smtClean="0">
                <a:latin typeface="+mn-ea"/>
                <a:ea typeface="+mn-ea"/>
              </a:rPr>
              <a:t>を活性化させ、</a:t>
            </a:r>
            <a:r>
              <a:rPr lang="en-US" altLang="ja-JP" sz="1200" spc="20" dirty="0" smtClean="0">
                <a:latin typeface="+mn-ea"/>
                <a:ea typeface="+mn-ea"/>
              </a:rPr>
              <a:t>ESG</a:t>
            </a:r>
            <a:r>
              <a:rPr lang="ja-JP" altLang="en-US" sz="1200" spc="20" dirty="0" smtClean="0">
                <a:latin typeface="+mn-ea"/>
                <a:ea typeface="+mn-ea"/>
              </a:rPr>
              <a:t>金融へシフトしていく必要。</a:t>
            </a:r>
            <a:endParaRPr lang="en-US" altLang="ja-JP" sz="1200" spc="20" dirty="0" smtClean="0">
              <a:latin typeface="+mn-ea"/>
              <a:ea typeface="+mn-ea"/>
            </a:endParaRPr>
          </a:p>
          <a:p>
            <a:pPr marL="171450" indent="-171450" algn="just" fontAlgn="auto">
              <a:lnSpc>
                <a:spcPts val="1500"/>
              </a:lnSpc>
              <a:spcBef>
                <a:spcPts val="0"/>
              </a:spcBef>
              <a:spcAft>
                <a:spcPts val="0"/>
              </a:spcAft>
              <a:buClr>
                <a:schemeClr val="bg2">
                  <a:lumMod val="50000"/>
                </a:schemeClr>
              </a:buClr>
              <a:buFont typeface="Wingdings" panose="05000000000000000000" pitchFamily="2" charset="2"/>
              <a:buChar char="l"/>
              <a:defRPr/>
            </a:pPr>
            <a:endParaRPr lang="en-US" altLang="ja-JP" sz="500" spc="20" dirty="0">
              <a:latin typeface="+mn-ea"/>
              <a:ea typeface="+mn-ea"/>
            </a:endParaRPr>
          </a:p>
          <a:p>
            <a:pPr marL="171450" indent="-171450" algn="just" fontAlgn="auto">
              <a:lnSpc>
                <a:spcPts val="1500"/>
              </a:lnSpc>
              <a:spcBef>
                <a:spcPts val="0"/>
              </a:spcBef>
              <a:spcAft>
                <a:spcPts val="0"/>
              </a:spcAft>
              <a:buClr>
                <a:schemeClr val="bg2">
                  <a:lumMod val="50000"/>
                </a:schemeClr>
              </a:buClr>
              <a:buFont typeface="Wingdings" panose="05000000000000000000" pitchFamily="2" charset="2"/>
              <a:buChar char="l"/>
              <a:defRPr/>
            </a:pPr>
            <a:r>
              <a:rPr lang="ja-JP" altLang="en-US" sz="1200" spc="20" dirty="0" smtClean="0">
                <a:latin typeface="+mn-ea"/>
                <a:ea typeface="+mn-ea"/>
              </a:rPr>
              <a:t>我が国で圧倒的ウェイトを占める間接金融における</a:t>
            </a:r>
            <a:r>
              <a:rPr lang="en-US" altLang="ja-JP" sz="1200" spc="20" dirty="0" smtClean="0">
                <a:latin typeface="+mn-ea"/>
                <a:ea typeface="+mn-ea"/>
              </a:rPr>
              <a:t>ESG</a:t>
            </a:r>
            <a:r>
              <a:rPr lang="ja-JP" altLang="en-US" sz="1200" spc="20" dirty="0" smtClean="0">
                <a:latin typeface="+mn-ea"/>
                <a:ea typeface="+mn-ea"/>
              </a:rPr>
              <a:t>融資の普及とともに、直接金融において先行している</a:t>
            </a:r>
            <a:r>
              <a:rPr lang="en-US" altLang="ja-JP" sz="1200" spc="20" dirty="0" smtClean="0">
                <a:latin typeface="+mn-ea"/>
                <a:ea typeface="+mn-ea"/>
              </a:rPr>
              <a:t>ESG</a:t>
            </a:r>
            <a:r>
              <a:rPr lang="ja-JP" altLang="en-US" sz="1200" spc="20" dirty="0" smtClean="0">
                <a:latin typeface="+mn-ea"/>
                <a:ea typeface="+mn-ea"/>
              </a:rPr>
              <a:t>投資の更なる加速化が不可欠。</a:t>
            </a:r>
            <a:endParaRPr lang="en-US" altLang="ja-JP" sz="1200" spc="20" dirty="0" smtClean="0">
              <a:latin typeface="+mn-ea"/>
              <a:ea typeface="+mn-ea"/>
            </a:endParaRPr>
          </a:p>
          <a:p>
            <a:pPr marL="171450" indent="-171450" algn="just" fontAlgn="auto">
              <a:spcBef>
                <a:spcPts val="0"/>
              </a:spcBef>
              <a:spcAft>
                <a:spcPts val="0"/>
              </a:spcAft>
              <a:buClr>
                <a:schemeClr val="bg2">
                  <a:lumMod val="50000"/>
                </a:schemeClr>
              </a:buClr>
              <a:buFont typeface="Wingdings" panose="05000000000000000000" pitchFamily="2" charset="2"/>
              <a:buChar char="l"/>
              <a:defRPr/>
            </a:pPr>
            <a:endParaRPr lang="en-US" altLang="ja-JP" sz="1200" dirty="0" smtClean="0">
              <a:latin typeface="+mn-ea"/>
              <a:ea typeface="+mn-ea"/>
            </a:endParaRPr>
          </a:p>
          <a:p>
            <a:pPr marL="171450" indent="-171450" algn="just" fontAlgn="auto">
              <a:lnSpc>
                <a:spcPts val="1500"/>
              </a:lnSpc>
              <a:spcBef>
                <a:spcPts val="0"/>
              </a:spcBef>
              <a:spcAft>
                <a:spcPts val="0"/>
              </a:spcAft>
              <a:buClr>
                <a:schemeClr val="bg2">
                  <a:lumMod val="50000"/>
                </a:schemeClr>
              </a:buClr>
              <a:buFont typeface="Wingdings" panose="05000000000000000000" pitchFamily="2" charset="2"/>
              <a:buChar char="l"/>
              <a:defRPr/>
            </a:pPr>
            <a:r>
              <a:rPr lang="ja-JP" altLang="en-US" sz="1200" dirty="0" smtClean="0">
                <a:latin typeface="+mn-ea"/>
                <a:ea typeface="+mn-ea"/>
              </a:rPr>
              <a:t>これを踏まえ、欧米</a:t>
            </a:r>
            <a:r>
              <a:rPr lang="ja-JP" altLang="en-US" sz="1200" dirty="0">
                <a:latin typeface="+mn-ea"/>
                <a:ea typeface="+mn-ea"/>
              </a:rPr>
              <a:t>を中心に急速に進展するグリーンファイナンスの諸外国動向調査、国内の脱炭素化事業に対する投融資の状況調査等を実施し、脱炭素社会に向けた我が国における</a:t>
            </a:r>
            <a:r>
              <a:rPr lang="en-US" altLang="ja-JP" sz="1200" dirty="0">
                <a:latin typeface="+mn-ea"/>
                <a:ea typeface="+mn-ea"/>
              </a:rPr>
              <a:t>ESG</a:t>
            </a:r>
            <a:r>
              <a:rPr lang="ja-JP" altLang="en-US" sz="1200" dirty="0">
                <a:latin typeface="+mn-ea"/>
                <a:ea typeface="+mn-ea"/>
              </a:rPr>
              <a:t>投資・</a:t>
            </a:r>
            <a:r>
              <a:rPr lang="en-US" altLang="ja-JP" sz="1200" dirty="0">
                <a:latin typeface="+mn-ea"/>
                <a:ea typeface="+mn-ea"/>
              </a:rPr>
              <a:t>ESG</a:t>
            </a:r>
            <a:r>
              <a:rPr lang="ja-JP" altLang="en-US" sz="1200" dirty="0">
                <a:latin typeface="+mn-ea"/>
                <a:ea typeface="+mn-ea"/>
              </a:rPr>
              <a:t>融資</a:t>
            </a:r>
            <a:r>
              <a:rPr lang="ja-JP" altLang="en-US" sz="1200" dirty="0" smtClean="0">
                <a:latin typeface="+mn-ea"/>
                <a:ea typeface="+mn-ea"/>
              </a:rPr>
              <a:t>の普及のための取組を支援する。　　　　　　　　　　　　</a:t>
            </a:r>
            <a:endParaRPr lang="en-US" altLang="ja-JP" sz="1200" dirty="0">
              <a:latin typeface="+mn-ea"/>
              <a:ea typeface="+mn-ea"/>
            </a:endParaRPr>
          </a:p>
        </p:txBody>
      </p:sp>
      <p:sp>
        <p:nvSpPr>
          <p:cNvPr id="19" name="テキスト ボックス 18"/>
          <p:cNvSpPr txBox="1"/>
          <p:nvPr/>
        </p:nvSpPr>
        <p:spPr>
          <a:xfrm>
            <a:off x="4735686" y="1772816"/>
            <a:ext cx="1441450" cy="25200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ja-JP" altLang="en-US" sz="1400" dirty="0"/>
              <a:t>期待される効果</a:t>
            </a:r>
          </a:p>
        </p:txBody>
      </p:sp>
      <p:sp>
        <p:nvSpPr>
          <p:cNvPr id="23" name="テキスト ボックス 22"/>
          <p:cNvSpPr txBox="1"/>
          <p:nvPr/>
        </p:nvSpPr>
        <p:spPr>
          <a:xfrm>
            <a:off x="4664393" y="2039193"/>
            <a:ext cx="5135562" cy="830997"/>
          </a:xfrm>
          <a:prstGeom prst="rect">
            <a:avLst/>
          </a:prstGeom>
          <a:noFill/>
        </p:spPr>
        <p:txBody>
          <a:bodyPr>
            <a:spAutoFit/>
          </a:bodyPr>
          <a:lstStyle/>
          <a:p>
            <a:pPr marL="171450" indent="-171450" fontAlgn="auto">
              <a:spcBef>
                <a:spcPts val="0"/>
              </a:spcBef>
              <a:spcAft>
                <a:spcPts val="0"/>
              </a:spcAft>
              <a:buClr>
                <a:schemeClr val="tx1">
                  <a:lumMod val="65000"/>
                  <a:lumOff val="35000"/>
                </a:schemeClr>
              </a:buClr>
              <a:buFont typeface="Wingdings" panose="05000000000000000000" pitchFamily="2" charset="2"/>
              <a:buChar char="l"/>
              <a:defRPr/>
            </a:pPr>
            <a:r>
              <a:rPr lang="ja-JP" altLang="en-US" sz="1200" dirty="0" smtClean="0"/>
              <a:t>グリーンファイナンスの活性化によるグリーンプロジェクトに対する民間資金の導入拡大。</a:t>
            </a:r>
            <a:endParaRPr lang="en-US" altLang="ja-JP" sz="1200" dirty="0" smtClean="0"/>
          </a:p>
          <a:p>
            <a:pPr marL="171450" indent="-171450" fontAlgn="auto">
              <a:spcBef>
                <a:spcPts val="0"/>
              </a:spcBef>
              <a:spcAft>
                <a:spcPts val="0"/>
              </a:spcAft>
              <a:buClr>
                <a:schemeClr val="tx1">
                  <a:lumMod val="65000"/>
                  <a:lumOff val="35000"/>
                </a:schemeClr>
              </a:buClr>
              <a:buFont typeface="Wingdings" panose="05000000000000000000" pitchFamily="2" charset="2"/>
              <a:buChar char="l"/>
              <a:defRPr/>
            </a:pPr>
            <a:r>
              <a:rPr lang="ja-JP" altLang="en-US" sz="1200" dirty="0" smtClean="0"/>
              <a:t>国内や途上国における公的資金中心の支援から民間ファイナンスによるビジネス主導への転換により、地球規模の気候変動対策推進に貢献。</a:t>
            </a:r>
            <a:endParaRPr lang="en-US" altLang="ja-JP" sz="1200" dirty="0"/>
          </a:p>
        </p:txBody>
      </p:sp>
      <p:sp>
        <p:nvSpPr>
          <p:cNvPr id="25" name="テキスト ボックス 24"/>
          <p:cNvSpPr txBox="1"/>
          <p:nvPr/>
        </p:nvSpPr>
        <p:spPr>
          <a:xfrm>
            <a:off x="8296275" y="19996"/>
            <a:ext cx="1277938" cy="461963"/>
          </a:xfrm>
          <a:prstGeom prst="rect">
            <a:avLst/>
          </a:prstGeom>
          <a:noFill/>
          <a:ln w="9525">
            <a:solidFill>
              <a:schemeClr val="bg1"/>
            </a:solidFill>
          </a:ln>
        </p:spPr>
        <p:style>
          <a:lnRef idx="2">
            <a:schemeClr val="accent6"/>
          </a:lnRef>
          <a:fillRef idx="1">
            <a:schemeClr val="lt1"/>
          </a:fillRef>
          <a:effectRef idx="0">
            <a:schemeClr val="accent6"/>
          </a:effectRef>
          <a:fontRef idx="minor">
            <a:schemeClr val="dk1"/>
          </a:fontRef>
        </p:style>
        <p:txBody>
          <a:bodyPr wrap="none">
            <a:spAutoFit/>
          </a:bodyPr>
          <a:lstStyle/>
          <a:p>
            <a:pPr fontAlgn="auto">
              <a:spcBef>
                <a:spcPts val="0"/>
              </a:spcBef>
              <a:spcAft>
                <a:spcPts val="0"/>
              </a:spcAft>
              <a:defRPr/>
            </a:pPr>
            <a:r>
              <a:rPr lang="ja-JP" altLang="en-US" sz="1200" dirty="0">
                <a:solidFill>
                  <a:schemeClr val="bg1"/>
                </a:solidFill>
              </a:rPr>
              <a:t>平成</a:t>
            </a:r>
            <a:r>
              <a:rPr lang="en-US" altLang="ja-JP" sz="1200" dirty="0">
                <a:solidFill>
                  <a:schemeClr val="bg1"/>
                </a:solidFill>
              </a:rPr>
              <a:t>25</a:t>
            </a:r>
            <a:r>
              <a:rPr lang="ja-JP" altLang="en-US" sz="1200" dirty="0">
                <a:solidFill>
                  <a:schemeClr val="bg1"/>
                </a:solidFill>
              </a:rPr>
              <a:t>年度予算</a:t>
            </a:r>
            <a:endParaRPr lang="en-US" altLang="ja-JP" sz="1200" dirty="0">
              <a:solidFill>
                <a:schemeClr val="bg1"/>
              </a:solidFill>
            </a:endParaRPr>
          </a:p>
          <a:p>
            <a:pPr fontAlgn="auto">
              <a:spcBef>
                <a:spcPts val="0"/>
              </a:spcBef>
              <a:spcAft>
                <a:spcPts val="0"/>
              </a:spcAft>
              <a:defRPr/>
            </a:pPr>
            <a:r>
              <a:rPr lang="ja-JP" altLang="en-US" sz="1200" dirty="0">
                <a:solidFill>
                  <a:schemeClr val="bg1"/>
                </a:solidFill>
              </a:rPr>
              <a:t>○○百万円</a:t>
            </a:r>
          </a:p>
        </p:txBody>
      </p:sp>
      <p:sp>
        <p:nvSpPr>
          <p:cNvPr id="29" name="テキスト ボックス 28"/>
          <p:cNvSpPr txBox="1"/>
          <p:nvPr/>
        </p:nvSpPr>
        <p:spPr>
          <a:xfrm>
            <a:off x="8337550" y="35871"/>
            <a:ext cx="1482725" cy="430213"/>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fontAlgn="auto">
              <a:spcBef>
                <a:spcPts val="0"/>
              </a:spcBef>
              <a:spcAft>
                <a:spcPts val="0"/>
              </a:spcAft>
              <a:defRPr/>
            </a:pPr>
            <a:r>
              <a:rPr lang="ja-JP" altLang="en-US" sz="1100" dirty="0">
                <a:solidFill>
                  <a:schemeClr val="bg1"/>
                </a:solidFill>
              </a:rPr>
              <a:t> 平成</a:t>
            </a:r>
            <a:r>
              <a:rPr lang="en-US" altLang="ja-JP" sz="1100" dirty="0">
                <a:solidFill>
                  <a:schemeClr val="bg1"/>
                </a:solidFill>
              </a:rPr>
              <a:t>27</a:t>
            </a:r>
            <a:r>
              <a:rPr lang="ja-JP" altLang="en-US" sz="1100" dirty="0">
                <a:solidFill>
                  <a:schemeClr val="bg1"/>
                </a:solidFill>
              </a:rPr>
              <a:t>年度要求額</a:t>
            </a:r>
            <a:endParaRPr lang="en-US" altLang="ja-JP" sz="1100" dirty="0">
              <a:solidFill>
                <a:schemeClr val="bg1"/>
              </a:solidFill>
            </a:endParaRPr>
          </a:p>
          <a:p>
            <a:pPr fontAlgn="auto">
              <a:spcBef>
                <a:spcPts val="0"/>
              </a:spcBef>
              <a:spcAft>
                <a:spcPts val="0"/>
              </a:spcAft>
              <a:defRPr/>
            </a:pPr>
            <a:r>
              <a:rPr lang="ja-JP" altLang="en-US" sz="1100" dirty="0">
                <a:solidFill>
                  <a:schemeClr val="bg1"/>
                </a:solidFill>
              </a:rPr>
              <a:t> 　　　　　　億円</a:t>
            </a:r>
            <a:endParaRPr lang="en-US" altLang="ja-JP" sz="1100" dirty="0">
              <a:solidFill>
                <a:schemeClr val="bg1"/>
              </a:solidFill>
            </a:endParaRPr>
          </a:p>
        </p:txBody>
      </p:sp>
      <p:sp>
        <p:nvSpPr>
          <p:cNvPr id="28" name="Rectangle 3"/>
          <p:cNvSpPr>
            <a:spLocks noChangeArrowheads="1"/>
          </p:cNvSpPr>
          <p:nvPr/>
        </p:nvSpPr>
        <p:spPr bwMode="auto">
          <a:xfrm>
            <a:off x="758710" y="-8910"/>
            <a:ext cx="9138022" cy="476250"/>
          </a:xfrm>
          <a:prstGeom prst="rect">
            <a:avLst/>
          </a:prstGeom>
          <a:gradFill rotWithShape="1">
            <a:gsLst>
              <a:gs pos="0">
                <a:srgbClr val="4A91BF"/>
              </a:gs>
              <a:gs pos="20000">
                <a:srgbClr val="4C90BC"/>
              </a:gs>
              <a:gs pos="100000">
                <a:srgbClr val="386D8F"/>
              </a:gs>
            </a:gsLst>
            <a:lin ang="5400000"/>
          </a:gradFill>
          <a:ln w="9525">
            <a:solidFill>
              <a:srgbClr val="588FB3"/>
            </a:solidFill>
            <a:miter lim="800000"/>
            <a:headEnd/>
            <a:tailEnd/>
          </a:ln>
          <a:effectLst>
            <a:outerShdw blurRad="40000" dist="23000" dir="5400000" rotWithShape="0">
              <a:srgbClr val="000000">
                <a:alpha val="34998"/>
              </a:srgbClr>
            </a:outerShdw>
          </a:effectLst>
        </p:spPr>
        <p:txBody>
          <a:bodyPr anchor="ctr"/>
          <a:lstStyle/>
          <a:p>
            <a:pPr>
              <a:defRPr/>
            </a:pPr>
            <a:r>
              <a:rPr lang="ja-JP" altLang="en-US" sz="2000" b="1" dirty="0" smtClean="0">
                <a:solidFill>
                  <a:schemeClr val="lt1"/>
                </a:solidFill>
                <a:latin typeface="+mn-lt"/>
                <a:ea typeface="+mn-ea"/>
                <a:cs typeface="+mn-cs"/>
              </a:rPr>
              <a:t>ＥＳＧ金融ステップアップ・プログラム推進事業　</a:t>
            </a:r>
            <a:endParaRPr lang="en-US" altLang="ja-JP" sz="2000" b="1" dirty="0">
              <a:solidFill>
                <a:schemeClr val="lt1"/>
              </a:solidFill>
              <a:latin typeface="+mn-lt"/>
              <a:ea typeface="+mn-ea"/>
              <a:cs typeface="+mn-cs"/>
            </a:endParaRPr>
          </a:p>
        </p:txBody>
      </p:sp>
      <p:sp>
        <p:nvSpPr>
          <p:cNvPr id="30" name="正方形/長方形 29"/>
          <p:cNvSpPr/>
          <p:nvPr/>
        </p:nvSpPr>
        <p:spPr>
          <a:xfrm>
            <a:off x="8024619" y="549275"/>
            <a:ext cx="1826141" cy="324000"/>
          </a:xfrm>
          <a:prstGeom prst="rect">
            <a:avLst/>
          </a:prstGeom>
          <a:gradFill rotWithShape="1">
            <a:gsLst>
              <a:gs pos="0">
                <a:srgbClr val="438086">
                  <a:shade val="51000"/>
                  <a:satMod val="130000"/>
                </a:srgbClr>
              </a:gs>
              <a:gs pos="80000">
                <a:srgbClr val="438086">
                  <a:shade val="93000"/>
                  <a:satMod val="130000"/>
                </a:srgbClr>
              </a:gs>
              <a:gs pos="100000">
                <a:srgbClr val="43808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spAutoFit/>
          </a:bodyPr>
          <a:lstStyle/>
          <a:p>
            <a:pPr fontAlgn="auto">
              <a:spcBef>
                <a:spcPts val="0"/>
              </a:spcBef>
              <a:spcAft>
                <a:spcPts val="0"/>
              </a:spcAft>
              <a:defRPr/>
            </a:pPr>
            <a:r>
              <a:rPr kumimoji="0" lang="ja-JP" altLang="en-US" sz="1600" b="1" kern="0" dirty="0">
                <a:solidFill>
                  <a:sysClr val="window" lastClr="FFFFFF"/>
                </a:solidFill>
                <a:latin typeface="Cambria"/>
                <a:ea typeface="メイリオ"/>
              </a:rPr>
              <a:t>事業目的・概要等</a:t>
            </a:r>
          </a:p>
        </p:txBody>
      </p:sp>
      <p:sp>
        <p:nvSpPr>
          <p:cNvPr id="24" name="テキスト ボックス 23"/>
          <p:cNvSpPr txBox="1"/>
          <p:nvPr/>
        </p:nvSpPr>
        <p:spPr>
          <a:xfrm>
            <a:off x="6515584" y="31215"/>
            <a:ext cx="1503027" cy="396000"/>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en-US" altLang="ja-JP" sz="1100" dirty="0" smtClean="0">
                <a:solidFill>
                  <a:prstClr val="white"/>
                </a:solidFill>
              </a:rPr>
              <a:t>2019</a:t>
            </a:r>
            <a:r>
              <a:rPr lang="ja-JP" altLang="en-US" sz="1100" dirty="0">
                <a:solidFill>
                  <a:prstClr val="white"/>
                </a:solidFill>
              </a:rPr>
              <a:t>年度予算（案</a:t>
            </a:r>
            <a:r>
              <a:rPr lang="ja-JP" altLang="en-US" sz="1100" dirty="0" smtClean="0">
                <a:solidFill>
                  <a:prstClr val="white"/>
                </a:solidFill>
              </a:rPr>
              <a:t>）　　</a:t>
            </a:r>
            <a:r>
              <a:rPr lang="ja-JP" altLang="en-US" sz="1100" dirty="0">
                <a:solidFill>
                  <a:prstClr val="white"/>
                </a:solidFill>
              </a:rPr>
              <a:t>　</a:t>
            </a:r>
            <a:r>
              <a:rPr lang="ja-JP" altLang="en-US" sz="1100" dirty="0" smtClean="0">
                <a:solidFill>
                  <a:prstClr val="white"/>
                </a:solidFill>
              </a:rPr>
              <a:t>　</a:t>
            </a:r>
            <a:endParaRPr lang="en-US" altLang="ja-JP" sz="1100" dirty="0" smtClean="0">
              <a:solidFill>
                <a:prstClr val="white"/>
              </a:solidFill>
            </a:endParaRPr>
          </a:p>
          <a:p>
            <a:pPr algn="ctr" fontAlgn="auto">
              <a:spcBef>
                <a:spcPts val="0"/>
              </a:spcBef>
              <a:spcAft>
                <a:spcPts val="0"/>
              </a:spcAft>
              <a:defRPr/>
            </a:pPr>
            <a:r>
              <a:rPr lang="en-US" altLang="ja-JP" sz="1100" dirty="0" smtClean="0">
                <a:solidFill>
                  <a:prstClr val="white"/>
                </a:solidFill>
              </a:rPr>
              <a:t>300</a:t>
            </a:r>
            <a:r>
              <a:rPr lang="ja-JP" altLang="en-US" sz="1100" dirty="0" smtClean="0">
                <a:solidFill>
                  <a:schemeClr val="bg1"/>
                </a:solidFill>
              </a:rPr>
              <a:t>百万円（新規）</a:t>
            </a:r>
            <a:endParaRPr lang="ja-JP" altLang="en-US" sz="1100" dirty="0">
              <a:solidFill>
                <a:schemeClr val="bg1"/>
              </a:solidFill>
            </a:endParaRPr>
          </a:p>
        </p:txBody>
      </p:sp>
      <p:pic>
        <p:nvPicPr>
          <p:cNvPr id="308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6" y="0"/>
            <a:ext cx="722603" cy="407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正方形/長方形 26"/>
          <p:cNvSpPr/>
          <p:nvPr/>
        </p:nvSpPr>
        <p:spPr>
          <a:xfrm>
            <a:off x="166166" y="3703371"/>
            <a:ext cx="4709857" cy="1518878"/>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5022390" y="3934941"/>
            <a:ext cx="4715075" cy="1384995"/>
          </a:xfrm>
          <a:prstGeom prst="rect">
            <a:avLst/>
          </a:prstGeom>
          <a:noFill/>
        </p:spPr>
        <p:txBody>
          <a:bodyPr wrap="square" rtlCol="0">
            <a:spAutoFit/>
          </a:bodyPr>
          <a:lstStyle/>
          <a:p>
            <a:r>
              <a:rPr lang="ja-JP" altLang="en-US" sz="1200" dirty="0" smtClean="0">
                <a:latin typeface="+mj-ea"/>
              </a:rPr>
              <a:t>①　地域</a:t>
            </a:r>
            <a:r>
              <a:rPr lang="en-US" altLang="ja-JP" sz="1200" dirty="0" smtClean="0">
                <a:latin typeface="+mj-ea"/>
              </a:rPr>
              <a:t>ESG</a:t>
            </a:r>
            <a:r>
              <a:rPr lang="ja-JP" altLang="en-US" sz="1200" dirty="0" smtClean="0">
                <a:latin typeface="+mj-ea"/>
              </a:rPr>
              <a:t>金融の取組事例収集・分析・普及支援</a:t>
            </a:r>
            <a:endParaRPr lang="en-US" altLang="ja-JP" sz="1200" dirty="0" smtClean="0">
              <a:latin typeface="+mj-ea"/>
            </a:endParaRPr>
          </a:p>
          <a:p>
            <a:r>
              <a:rPr lang="ja-JP" altLang="en-US" sz="1200" dirty="0" smtClean="0"/>
              <a:t>　民間企業等によるグリーンファイナンス取組事例の調査分析</a:t>
            </a:r>
            <a:endParaRPr lang="en-US" altLang="ja-JP" sz="1200" dirty="0" smtClean="0"/>
          </a:p>
          <a:p>
            <a:r>
              <a:rPr lang="ja-JP" altLang="en-US" sz="1200" dirty="0" smtClean="0"/>
              <a:t>　金融機関の事業性評価融資など国内の地域</a:t>
            </a:r>
            <a:r>
              <a:rPr lang="en-US" altLang="ja-JP" sz="1200" dirty="0" smtClean="0"/>
              <a:t>ESG</a:t>
            </a:r>
            <a:r>
              <a:rPr lang="ja-JP" altLang="en-US" sz="1200" dirty="0" smtClean="0"/>
              <a:t>金融に係る</a:t>
            </a:r>
            <a:r>
              <a:rPr lang="ja-JP" altLang="en-US" sz="1200" dirty="0" smtClean="0"/>
              <a:t>モデル</a:t>
            </a:r>
            <a:endParaRPr lang="en-US" altLang="ja-JP" sz="1200" dirty="0" smtClean="0"/>
          </a:p>
          <a:p>
            <a:r>
              <a:rPr lang="en-US" altLang="ja-JP" sz="1200" dirty="0"/>
              <a:t> </a:t>
            </a:r>
            <a:r>
              <a:rPr lang="en-US" altLang="ja-JP" sz="1200" dirty="0" smtClean="0"/>
              <a:t>    </a:t>
            </a:r>
            <a:r>
              <a:rPr lang="ja-JP" altLang="en-US" sz="1200" dirty="0" smtClean="0"/>
              <a:t>的</a:t>
            </a:r>
            <a:r>
              <a:rPr lang="ja-JP" altLang="en-US" sz="1200" dirty="0" smtClean="0"/>
              <a:t>な取組事例調査、分析、取組支援</a:t>
            </a:r>
            <a:endParaRPr lang="en-US" altLang="ja-JP" sz="1200" dirty="0" smtClean="0"/>
          </a:p>
          <a:p>
            <a:r>
              <a:rPr lang="ja-JP" altLang="en-US" sz="1200" dirty="0" smtClean="0"/>
              <a:t>②　地域</a:t>
            </a:r>
            <a:r>
              <a:rPr lang="en-US" altLang="ja-JP" sz="1200" dirty="0" smtClean="0"/>
              <a:t>ESG</a:t>
            </a:r>
            <a:r>
              <a:rPr lang="ja-JP" altLang="en-US" sz="1200" dirty="0" smtClean="0"/>
              <a:t>金融の我が国における普及に向けた課題抽出、解決</a:t>
            </a:r>
            <a:r>
              <a:rPr lang="ja-JP" altLang="en-US" sz="1200" dirty="0" smtClean="0"/>
              <a:t>策</a:t>
            </a:r>
            <a:endParaRPr lang="en-US" altLang="ja-JP" sz="1200" dirty="0" smtClean="0"/>
          </a:p>
          <a:p>
            <a:r>
              <a:rPr lang="en-US" altLang="ja-JP" sz="1200" dirty="0"/>
              <a:t> </a:t>
            </a:r>
            <a:r>
              <a:rPr lang="en-US" altLang="ja-JP" sz="1200" dirty="0" smtClean="0"/>
              <a:t>    </a:t>
            </a:r>
            <a:r>
              <a:rPr lang="ja-JP" altLang="en-US" sz="1200" dirty="0" smtClean="0"/>
              <a:t>の</a:t>
            </a:r>
            <a:r>
              <a:rPr lang="ja-JP" altLang="en-US" sz="1200" dirty="0" smtClean="0"/>
              <a:t>検討</a:t>
            </a:r>
            <a:r>
              <a:rPr lang="en-US" altLang="ja-JP" sz="1200" dirty="0" smtClean="0"/>
              <a:t/>
            </a:r>
            <a:br>
              <a:rPr lang="en-US" altLang="ja-JP" sz="1200" dirty="0" smtClean="0"/>
            </a:br>
            <a:r>
              <a:rPr lang="ja-JP" altLang="en-US" sz="1200" dirty="0" smtClean="0"/>
              <a:t>　</a:t>
            </a:r>
            <a:endParaRPr lang="en-US" altLang="ja-JP" sz="1200" dirty="0"/>
          </a:p>
        </p:txBody>
      </p:sp>
      <p:sp>
        <p:nvSpPr>
          <p:cNvPr id="33" name="テキスト ボックス 32"/>
          <p:cNvSpPr txBox="1"/>
          <p:nvPr/>
        </p:nvSpPr>
        <p:spPr>
          <a:xfrm>
            <a:off x="103750" y="3591014"/>
            <a:ext cx="4339650" cy="276999"/>
          </a:xfrm>
          <a:prstGeom prst="rect">
            <a:avLst/>
          </a:prstGeom>
          <a:solidFill>
            <a:srgbClr val="00B050"/>
          </a:solidFill>
        </p:spPr>
        <p:txBody>
          <a:bodyPr wrap="none" rtlCol="0">
            <a:spAutoFit/>
          </a:bodyPr>
          <a:lstStyle/>
          <a:p>
            <a:r>
              <a:rPr lang="ja-JP" altLang="en-US" sz="1200" b="1" dirty="0" smtClean="0">
                <a:solidFill>
                  <a:schemeClr val="bg1"/>
                </a:solidFill>
              </a:rPr>
              <a:t>（１）国際的なグリーンファイナンス関連情報収集分析事業</a:t>
            </a:r>
            <a:endParaRPr lang="ja-JP" altLang="en-US" sz="1200" b="1" dirty="0">
              <a:solidFill>
                <a:schemeClr val="bg1"/>
              </a:solidFill>
            </a:endParaRPr>
          </a:p>
        </p:txBody>
      </p:sp>
      <p:sp>
        <p:nvSpPr>
          <p:cNvPr id="34" name="テキスト ボックス 33"/>
          <p:cNvSpPr txBox="1"/>
          <p:nvPr/>
        </p:nvSpPr>
        <p:spPr>
          <a:xfrm>
            <a:off x="238067" y="3862933"/>
            <a:ext cx="4535929" cy="1384995"/>
          </a:xfrm>
          <a:prstGeom prst="rect">
            <a:avLst/>
          </a:prstGeom>
          <a:noFill/>
        </p:spPr>
        <p:txBody>
          <a:bodyPr wrap="square" rtlCol="0">
            <a:spAutoFit/>
          </a:bodyPr>
          <a:lstStyle/>
          <a:p>
            <a:pPr marL="171450" indent="-171450">
              <a:buFont typeface="Wingdings" panose="05000000000000000000" pitchFamily="2" charset="2"/>
              <a:buChar char="l"/>
            </a:pPr>
            <a:r>
              <a:rPr lang="ja-JP" altLang="en-US" sz="1200" dirty="0" smtClean="0"/>
              <a:t>グリーンボンドを含むグリーンファイナンス</a:t>
            </a:r>
            <a:r>
              <a:rPr lang="ja-JP" altLang="en-US" sz="1200" dirty="0"/>
              <a:t>に係る国際的な政策動向</a:t>
            </a:r>
            <a:r>
              <a:rPr lang="ja-JP" altLang="en-US" sz="1200" dirty="0" smtClean="0"/>
              <a:t>、国際機関の動向、投資家</a:t>
            </a:r>
            <a:r>
              <a:rPr lang="ja-JP" altLang="en-US" sz="1200" dirty="0"/>
              <a:t>・金融機関等の取組</a:t>
            </a:r>
            <a:r>
              <a:rPr lang="ja-JP" altLang="en-US" sz="1200" dirty="0" smtClean="0"/>
              <a:t>事例等の収集</a:t>
            </a:r>
            <a:r>
              <a:rPr lang="ja-JP" altLang="en-US" sz="1200" dirty="0"/>
              <a:t>・</a:t>
            </a:r>
            <a:r>
              <a:rPr lang="ja-JP" altLang="en-US" sz="1200" dirty="0" smtClean="0"/>
              <a:t>分析</a:t>
            </a:r>
            <a:endParaRPr lang="en-US" altLang="ja-JP" sz="1200" dirty="0" smtClean="0"/>
          </a:p>
          <a:p>
            <a:pPr marL="171450" indent="-171450">
              <a:buFont typeface="Wingdings" panose="05000000000000000000" pitchFamily="2" charset="2"/>
              <a:buChar char="l"/>
            </a:pPr>
            <a:r>
              <a:rPr lang="ja-JP" altLang="en-US" sz="1200" dirty="0" smtClean="0"/>
              <a:t>グリーンボンド・ガイドラインの改定検討等の我が国における環境整備</a:t>
            </a:r>
            <a:endParaRPr lang="en-US" altLang="ja-JP" sz="1200" dirty="0" smtClean="0"/>
          </a:p>
          <a:p>
            <a:pPr marL="171450" indent="-171450">
              <a:buFont typeface="Wingdings" panose="05000000000000000000" pitchFamily="2" charset="2"/>
              <a:buChar char="l"/>
            </a:pPr>
            <a:r>
              <a:rPr lang="ja-JP" altLang="en-US" sz="1200" dirty="0" smtClean="0"/>
              <a:t>グリーンファイナンスプラットフォーム（仮称）の整備、国内外への情報発信</a:t>
            </a:r>
            <a:endParaRPr lang="en-US" altLang="ja-JP" sz="800" dirty="0" smtClean="0"/>
          </a:p>
        </p:txBody>
      </p:sp>
      <p:sp>
        <p:nvSpPr>
          <p:cNvPr id="14" name="正方形/長方形 13"/>
          <p:cNvSpPr/>
          <p:nvPr/>
        </p:nvSpPr>
        <p:spPr>
          <a:xfrm>
            <a:off x="4904745" y="3100948"/>
            <a:ext cx="4510087" cy="43142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lstStyle/>
          <a:p>
            <a:pPr fontAlgn="auto">
              <a:spcBef>
                <a:spcPts val="0"/>
              </a:spcBef>
              <a:spcAft>
                <a:spcPts val="0"/>
              </a:spcAft>
              <a:buClr>
                <a:schemeClr val="bg2">
                  <a:lumMod val="50000"/>
                </a:schemeClr>
              </a:buClr>
              <a:defRPr/>
            </a:pPr>
            <a:r>
              <a:rPr lang="ja-JP" altLang="en-US" sz="1200" dirty="0" smtClean="0">
                <a:solidFill>
                  <a:schemeClr val="tx1"/>
                </a:solidFill>
              </a:rPr>
              <a:t>委託対象：民間団体等　実施期間：</a:t>
            </a:r>
            <a:r>
              <a:rPr lang="en-US" altLang="ja-JP" sz="1200" dirty="0" smtClean="0">
                <a:solidFill>
                  <a:schemeClr val="tx1"/>
                </a:solidFill>
              </a:rPr>
              <a:t>2019</a:t>
            </a:r>
            <a:r>
              <a:rPr lang="ja-JP" altLang="en-US" sz="1200" dirty="0" smtClean="0">
                <a:solidFill>
                  <a:schemeClr val="tx1"/>
                </a:solidFill>
              </a:rPr>
              <a:t>年度～</a:t>
            </a:r>
            <a:r>
              <a:rPr lang="en-US" altLang="ja-JP" sz="1200" dirty="0" smtClean="0">
                <a:solidFill>
                  <a:schemeClr val="tx1"/>
                </a:solidFill>
              </a:rPr>
              <a:t>2021</a:t>
            </a:r>
            <a:r>
              <a:rPr lang="ja-JP" altLang="en-US" sz="1200" dirty="0" smtClean="0">
                <a:solidFill>
                  <a:schemeClr val="tx1"/>
                </a:solidFill>
              </a:rPr>
              <a:t>年度</a:t>
            </a:r>
            <a:endParaRPr lang="en-US" altLang="ja-JP" sz="1200" dirty="0">
              <a:solidFill>
                <a:schemeClr val="tx1"/>
              </a:solidFill>
            </a:endParaRPr>
          </a:p>
        </p:txBody>
      </p:sp>
      <p:sp>
        <p:nvSpPr>
          <p:cNvPr id="36" name="テキスト ボックス 35"/>
          <p:cNvSpPr txBox="1"/>
          <p:nvPr/>
        </p:nvSpPr>
        <p:spPr>
          <a:xfrm>
            <a:off x="4520598" y="897669"/>
            <a:ext cx="5389116" cy="830997"/>
          </a:xfrm>
          <a:prstGeom prst="rect">
            <a:avLst/>
          </a:prstGeom>
          <a:noFill/>
        </p:spPr>
        <p:txBody>
          <a:bodyPr wrap="square" spcCol="180000">
            <a:spAutoFit/>
          </a:bodyPr>
          <a:lstStyle/>
          <a:p>
            <a:pPr fontAlgn="auto">
              <a:spcBef>
                <a:spcPts val="0"/>
              </a:spcBef>
              <a:spcAft>
                <a:spcPts val="0"/>
              </a:spcAft>
              <a:buClr>
                <a:schemeClr val="bg2">
                  <a:lumMod val="50000"/>
                </a:schemeClr>
              </a:buClr>
              <a:defRPr/>
            </a:pPr>
            <a:r>
              <a:rPr lang="ja-JP" altLang="en-US" sz="1200" dirty="0" smtClean="0"/>
              <a:t>（１）国際的なグリーンファイナンス関連情報収集分析事業</a:t>
            </a:r>
            <a:r>
              <a:rPr lang="en-US" altLang="ja-JP" sz="1200" dirty="0" smtClean="0"/>
              <a:t>	</a:t>
            </a:r>
            <a:r>
              <a:rPr lang="ja-JP" altLang="en-US" sz="1200" dirty="0" smtClean="0"/>
              <a:t>　</a:t>
            </a:r>
            <a:endParaRPr lang="en-US" altLang="ja-JP" sz="1200" dirty="0" smtClean="0"/>
          </a:p>
          <a:p>
            <a:pPr fontAlgn="auto">
              <a:spcBef>
                <a:spcPts val="0"/>
              </a:spcBef>
              <a:spcAft>
                <a:spcPts val="0"/>
              </a:spcAft>
              <a:buClr>
                <a:schemeClr val="bg2">
                  <a:lumMod val="50000"/>
                </a:schemeClr>
              </a:buClr>
              <a:tabLst>
                <a:tab pos="177800" algn="l"/>
              </a:tabLst>
              <a:defRPr/>
            </a:pPr>
            <a:r>
              <a:rPr lang="ja-JP" altLang="en-US" sz="1200" dirty="0" smtClean="0"/>
              <a:t>（２）国内における</a:t>
            </a:r>
            <a:r>
              <a:rPr lang="en-US" altLang="ja-JP" sz="1200" dirty="0" smtClean="0"/>
              <a:t>ESG</a:t>
            </a:r>
            <a:r>
              <a:rPr lang="ja-JP" altLang="en-US" sz="1200" dirty="0" smtClean="0"/>
              <a:t>金融導入調査検討事業</a:t>
            </a:r>
            <a:endParaRPr lang="en-US" altLang="ja-JP" sz="1200" dirty="0"/>
          </a:p>
          <a:p>
            <a:pPr fontAlgn="auto">
              <a:spcBef>
                <a:spcPts val="0"/>
              </a:spcBef>
              <a:spcAft>
                <a:spcPts val="0"/>
              </a:spcAft>
              <a:buClr>
                <a:schemeClr val="bg2">
                  <a:lumMod val="50000"/>
                </a:schemeClr>
              </a:buClr>
              <a:defRPr/>
            </a:pPr>
            <a:r>
              <a:rPr lang="ja-JP" altLang="en-US" sz="1200" dirty="0" smtClean="0"/>
              <a:t>（３）</a:t>
            </a:r>
            <a:r>
              <a:rPr lang="en-US" altLang="ja-JP" sz="1200" dirty="0" smtClean="0"/>
              <a:t>ESG</a:t>
            </a:r>
            <a:r>
              <a:rPr lang="ja-JP" altLang="en-US" sz="1200" dirty="0" smtClean="0"/>
              <a:t>金融表彰制度・</a:t>
            </a:r>
            <a:r>
              <a:rPr lang="en-US" altLang="ja-JP" sz="1200" dirty="0" smtClean="0"/>
              <a:t>ESG</a:t>
            </a:r>
            <a:r>
              <a:rPr lang="ja-JP" altLang="en-US" sz="1200" dirty="0" smtClean="0"/>
              <a:t>金融ハイレベル・パネル運営業務</a:t>
            </a:r>
            <a:endParaRPr lang="en-US" altLang="ja-JP" sz="1200" dirty="0"/>
          </a:p>
          <a:p>
            <a:pPr fontAlgn="auto">
              <a:spcBef>
                <a:spcPts val="0"/>
              </a:spcBef>
              <a:spcAft>
                <a:spcPts val="0"/>
              </a:spcAft>
              <a:buClr>
                <a:schemeClr val="bg2">
                  <a:lumMod val="50000"/>
                </a:schemeClr>
              </a:buClr>
              <a:defRPr/>
            </a:pPr>
            <a:r>
              <a:rPr lang="ja-JP" altLang="en-US" sz="1200" dirty="0" smtClean="0"/>
              <a:t>（４）グリーンファイナンスに係るグリーンイノベーション動向調査等事業</a:t>
            </a:r>
            <a:endParaRPr lang="en-US" altLang="ja-JP" sz="1200" dirty="0" smtClean="0"/>
          </a:p>
        </p:txBody>
      </p:sp>
      <p:sp>
        <p:nvSpPr>
          <p:cNvPr id="44" name="正方形/長方形 43"/>
          <p:cNvSpPr/>
          <p:nvPr/>
        </p:nvSpPr>
        <p:spPr>
          <a:xfrm>
            <a:off x="5031982" y="3703371"/>
            <a:ext cx="4709857" cy="1516666"/>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175758" y="5496024"/>
            <a:ext cx="4709857" cy="1213088"/>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4961430" y="5301208"/>
            <a:ext cx="3416320" cy="276999"/>
          </a:xfrm>
          <a:prstGeom prst="rect">
            <a:avLst/>
          </a:prstGeom>
          <a:solidFill>
            <a:srgbClr val="00B050"/>
          </a:solidFill>
        </p:spPr>
        <p:txBody>
          <a:bodyPr wrap="none" rtlCol="0">
            <a:spAutoFit/>
          </a:bodyPr>
          <a:lstStyle/>
          <a:p>
            <a:r>
              <a:rPr lang="ja-JP" altLang="en-US" sz="1200" b="1" dirty="0" smtClean="0">
                <a:solidFill>
                  <a:schemeClr val="bg1"/>
                </a:solidFill>
              </a:rPr>
              <a:t>（４）グリーンイノベーション動向等調査事業</a:t>
            </a:r>
            <a:endParaRPr lang="ja-JP" altLang="en-US" sz="1200" b="1" dirty="0">
              <a:solidFill>
                <a:schemeClr val="bg1"/>
              </a:solidFill>
            </a:endParaRPr>
          </a:p>
        </p:txBody>
      </p:sp>
      <p:sp>
        <p:nvSpPr>
          <p:cNvPr id="47" name="正方形/長方形 46"/>
          <p:cNvSpPr/>
          <p:nvPr/>
        </p:nvSpPr>
        <p:spPr>
          <a:xfrm>
            <a:off x="5031982" y="5517232"/>
            <a:ext cx="4709857" cy="1191880"/>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4961430" y="3591014"/>
            <a:ext cx="3374642" cy="276999"/>
          </a:xfrm>
          <a:prstGeom prst="rect">
            <a:avLst/>
          </a:prstGeom>
          <a:solidFill>
            <a:srgbClr val="00B050"/>
          </a:solidFill>
        </p:spPr>
        <p:txBody>
          <a:bodyPr wrap="none" rtlCol="0">
            <a:spAutoFit/>
          </a:bodyPr>
          <a:lstStyle/>
          <a:p>
            <a:r>
              <a:rPr kumimoji="1" lang="ja-JP" altLang="en-US" sz="1200" b="1" dirty="0" smtClean="0">
                <a:solidFill>
                  <a:schemeClr val="bg1"/>
                </a:solidFill>
              </a:rPr>
              <a:t>（２）国内における</a:t>
            </a:r>
            <a:r>
              <a:rPr kumimoji="1" lang="en-US" altLang="ja-JP" sz="1200" b="1" dirty="0" smtClean="0">
                <a:solidFill>
                  <a:schemeClr val="bg1"/>
                </a:solidFill>
              </a:rPr>
              <a:t>ESG</a:t>
            </a:r>
            <a:r>
              <a:rPr kumimoji="1" lang="ja-JP" altLang="en-US" sz="1200" b="1" dirty="0" smtClean="0">
                <a:solidFill>
                  <a:schemeClr val="bg1"/>
                </a:solidFill>
              </a:rPr>
              <a:t>金融導入調査検討事業</a:t>
            </a:r>
            <a:endParaRPr kumimoji="1" lang="ja-JP" altLang="en-US" sz="1200" b="1" dirty="0">
              <a:solidFill>
                <a:schemeClr val="bg1"/>
              </a:solidFill>
            </a:endParaRPr>
          </a:p>
        </p:txBody>
      </p:sp>
      <p:sp>
        <p:nvSpPr>
          <p:cNvPr id="32" name="正方形/長方形 31"/>
          <p:cNvSpPr/>
          <p:nvPr/>
        </p:nvSpPr>
        <p:spPr>
          <a:xfrm>
            <a:off x="8841432" y="3430885"/>
            <a:ext cx="1005403" cy="324000"/>
          </a:xfrm>
          <a:prstGeom prst="rect">
            <a:avLst/>
          </a:prstGeom>
          <a:gradFill rotWithShape="1">
            <a:gsLst>
              <a:gs pos="0">
                <a:srgbClr val="438086">
                  <a:shade val="51000"/>
                  <a:satMod val="130000"/>
                </a:srgbClr>
              </a:gs>
              <a:gs pos="80000">
                <a:srgbClr val="438086">
                  <a:shade val="93000"/>
                  <a:satMod val="130000"/>
                </a:srgbClr>
              </a:gs>
              <a:gs pos="100000">
                <a:srgbClr val="43808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spAutoFit/>
          </a:bodyPr>
          <a:lstStyle/>
          <a:p>
            <a:pPr fontAlgn="auto">
              <a:spcBef>
                <a:spcPts val="0"/>
              </a:spcBef>
              <a:spcAft>
                <a:spcPts val="0"/>
              </a:spcAft>
              <a:defRPr/>
            </a:pPr>
            <a:r>
              <a:rPr kumimoji="0" lang="ja-JP" altLang="en-US" sz="1600" b="1" kern="0" dirty="0">
                <a:solidFill>
                  <a:sysClr val="window" lastClr="FFFFFF"/>
                </a:solidFill>
                <a:latin typeface="Cambria"/>
                <a:ea typeface="メイリオ"/>
              </a:rPr>
              <a:t>イメージ</a:t>
            </a:r>
          </a:p>
        </p:txBody>
      </p:sp>
      <p:sp>
        <p:nvSpPr>
          <p:cNvPr id="48" name="テキスト ボックス 47"/>
          <p:cNvSpPr txBox="1"/>
          <p:nvPr/>
        </p:nvSpPr>
        <p:spPr>
          <a:xfrm>
            <a:off x="5095286" y="5733256"/>
            <a:ext cx="4654491" cy="830997"/>
          </a:xfrm>
          <a:prstGeom prst="rect">
            <a:avLst/>
          </a:prstGeom>
          <a:noFill/>
        </p:spPr>
        <p:txBody>
          <a:bodyPr wrap="square" rtlCol="0">
            <a:spAutoFit/>
          </a:bodyPr>
          <a:lstStyle/>
          <a:p>
            <a:r>
              <a:rPr lang="ja-JP" altLang="en-US" sz="1200" dirty="0" smtClean="0"/>
              <a:t>グリーンファイナンス</a:t>
            </a:r>
            <a:r>
              <a:rPr lang="ja-JP" altLang="en-US" sz="1200" dirty="0"/>
              <a:t>の重点投下対象となり得るイノベーションとそのファイナンスの状況等の動向調査、</a:t>
            </a:r>
            <a:r>
              <a:rPr lang="en-US" altLang="ja-JP" sz="1200" dirty="0"/>
              <a:t> 2019G20</a:t>
            </a:r>
            <a:r>
              <a:rPr lang="ja-JP" altLang="en-US" sz="1200" dirty="0"/>
              <a:t>サミット及び環境・エネルギー大臣会合を受けたイノベーションとファイナンスに係る国内政策展開・各国連携策の検討</a:t>
            </a:r>
            <a:r>
              <a:rPr lang="ja-JP" altLang="en-US" sz="1200" dirty="0" smtClean="0"/>
              <a:t>。</a:t>
            </a:r>
            <a:endParaRPr lang="en-US" altLang="ja-JP" sz="1200" dirty="0"/>
          </a:p>
        </p:txBody>
      </p:sp>
      <p:sp>
        <p:nvSpPr>
          <p:cNvPr id="49" name="テキスト ボックス 48"/>
          <p:cNvSpPr txBox="1"/>
          <p:nvPr/>
        </p:nvSpPr>
        <p:spPr>
          <a:xfrm>
            <a:off x="166166" y="5561389"/>
            <a:ext cx="4699697" cy="1323439"/>
          </a:xfrm>
          <a:prstGeom prst="rect">
            <a:avLst/>
          </a:prstGeom>
          <a:noFill/>
        </p:spPr>
        <p:txBody>
          <a:bodyPr wrap="square" rtlCol="0">
            <a:spAutoFit/>
          </a:bodyPr>
          <a:lstStyle/>
          <a:p>
            <a:r>
              <a:rPr lang="ja-JP" altLang="en-US" sz="1200" dirty="0" smtClean="0"/>
              <a:t>①　</a:t>
            </a:r>
            <a:r>
              <a:rPr lang="en-US" altLang="ja-JP" sz="1200" dirty="0" smtClean="0"/>
              <a:t>ESG</a:t>
            </a:r>
            <a:r>
              <a:rPr lang="ja-JP" altLang="en-US" sz="1200" dirty="0" smtClean="0"/>
              <a:t>金融表彰制度</a:t>
            </a:r>
            <a:r>
              <a:rPr lang="en-US" altLang="ja-JP" sz="1200" dirty="0" smtClean="0"/>
              <a:t/>
            </a:r>
            <a:br>
              <a:rPr lang="en-US" altLang="ja-JP" sz="1200" dirty="0" smtClean="0"/>
            </a:br>
            <a:r>
              <a:rPr lang="ja-JP" altLang="en-US" sz="1200" dirty="0" smtClean="0"/>
              <a:t>　</a:t>
            </a:r>
            <a:r>
              <a:rPr lang="ja-JP" altLang="en-US" sz="1200" dirty="0" smtClean="0"/>
              <a:t>　</a:t>
            </a:r>
            <a:r>
              <a:rPr lang="en-US" altLang="ja-JP" sz="1200" dirty="0" smtClean="0"/>
              <a:t>ESG</a:t>
            </a:r>
            <a:r>
              <a:rPr lang="ja-JP" altLang="en-US" sz="1200" dirty="0" smtClean="0"/>
              <a:t>金融やグリーンプロジェクトに積極的に取組、環境</a:t>
            </a:r>
            <a:r>
              <a:rPr lang="ja-JP" altLang="en-US" sz="1200" dirty="0" smtClean="0"/>
              <a:t>・</a:t>
            </a:r>
            <a:endParaRPr lang="en-US" altLang="ja-JP" sz="1200" dirty="0" smtClean="0"/>
          </a:p>
          <a:p>
            <a:r>
              <a:rPr lang="ja-JP" altLang="en-US" sz="1200" dirty="0" smtClean="0"/>
              <a:t>　社会に</a:t>
            </a:r>
            <a:r>
              <a:rPr lang="ja-JP" altLang="en-US" sz="1200" dirty="0" smtClean="0"/>
              <a:t>優れたインパクトを与えた者の評価・表彰、情報発信</a:t>
            </a:r>
            <a:endParaRPr lang="en-US" altLang="ja-JP" sz="1200" dirty="0" smtClean="0"/>
          </a:p>
          <a:p>
            <a:r>
              <a:rPr lang="ja-JP" altLang="en-US" sz="1200" dirty="0" smtClean="0"/>
              <a:t>②　</a:t>
            </a:r>
            <a:r>
              <a:rPr lang="en-US" altLang="ja-JP" sz="1200" dirty="0" smtClean="0"/>
              <a:t>ESG</a:t>
            </a:r>
            <a:r>
              <a:rPr lang="ja-JP" altLang="en-US" sz="1200" dirty="0" smtClean="0"/>
              <a:t>金融ハイレベル・パネル運営</a:t>
            </a:r>
            <a:endParaRPr lang="en-US" altLang="ja-JP" sz="1200" dirty="0" smtClean="0"/>
          </a:p>
          <a:p>
            <a:r>
              <a:rPr lang="ja-JP" altLang="en-US" sz="1200" dirty="0" smtClean="0"/>
              <a:t>　</a:t>
            </a:r>
            <a:r>
              <a:rPr lang="en-US" altLang="ja-JP" sz="1200" dirty="0" smtClean="0"/>
              <a:t>ESG</a:t>
            </a:r>
            <a:r>
              <a:rPr lang="ja-JP" altLang="en-US" sz="1200" dirty="0" smtClean="0"/>
              <a:t>金融に関する意識と取組を高め行動する場として「</a:t>
            </a:r>
            <a:r>
              <a:rPr lang="en-US" altLang="ja-JP" sz="1200" dirty="0" smtClean="0"/>
              <a:t>ESG</a:t>
            </a:r>
            <a:r>
              <a:rPr lang="ja-JP" altLang="en-US" sz="1200" dirty="0" smtClean="0"/>
              <a:t>金融</a:t>
            </a:r>
            <a:r>
              <a:rPr lang="en-US" altLang="ja-JP" sz="1200" dirty="0" smtClean="0"/>
              <a:t/>
            </a:r>
            <a:br>
              <a:rPr lang="en-US" altLang="ja-JP" sz="1200" dirty="0" smtClean="0"/>
            </a:br>
            <a:r>
              <a:rPr lang="ja-JP" altLang="en-US" sz="1200" dirty="0" smtClean="0"/>
              <a:t>　ハイレベル・パネル」を設置し、取組のフォローアップを実施。</a:t>
            </a:r>
            <a:endParaRPr lang="en-US" altLang="ja-JP" sz="1200" dirty="0" smtClean="0"/>
          </a:p>
          <a:p>
            <a:endParaRPr lang="en-US" altLang="ja-JP" sz="800" dirty="0" smtClean="0"/>
          </a:p>
        </p:txBody>
      </p:sp>
      <p:sp>
        <p:nvSpPr>
          <p:cNvPr id="41" name="テキスト ボックス 40"/>
          <p:cNvSpPr txBox="1"/>
          <p:nvPr/>
        </p:nvSpPr>
        <p:spPr>
          <a:xfrm>
            <a:off x="103750" y="5301208"/>
            <a:ext cx="4717958" cy="276999"/>
          </a:xfrm>
          <a:prstGeom prst="rect">
            <a:avLst/>
          </a:prstGeom>
          <a:solidFill>
            <a:srgbClr val="00B050"/>
          </a:solidFill>
        </p:spPr>
        <p:txBody>
          <a:bodyPr wrap="none" rtlCol="0">
            <a:spAutoFit/>
          </a:bodyPr>
          <a:lstStyle/>
          <a:p>
            <a:r>
              <a:rPr lang="ja-JP" altLang="en-US" sz="1200" b="1" dirty="0" smtClean="0">
                <a:solidFill>
                  <a:schemeClr val="bg1"/>
                </a:solidFill>
              </a:rPr>
              <a:t>（３）</a:t>
            </a:r>
            <a:r>
              <a:rPr lang="en-US" altLang="ja-JP" sz="1200" b="1" dirty="0" smtClean="0">
                <a:solidFill>
                  <a:schemeClr val="bg1"/>
                </a:solidFill>
              </a:rPr>
              <a:t>ESG</a:t>
            </a:r>
            <a:r>
              <a:rPr lang="ja-JP" altLang="en-US" sz="1200" b="1" dirty="0" smtClean="0">
                <a:solidFill>
                  <a:schemeClr val="bg1"/>
                </a:solidFill>
              </a:rPr>
              <a:t>金融表彰制度・</a:t>
            </a:r>
            <a:r>
              <a:rPr lang="en-US" altLang="ja-JP" sz="1200" b="1" dirty="0" smtClean="0">
                <a:solidFill>
                  <a:schemeClr val="bg1"/>
                </a:solidFill>
              </a:rPr>
              <a:t>ESG</a:t>
            </a:r>
            <a:r>
              <a:rPr lang="ja-JP" altLang="en-US" sz="1200" b="1" dirty="0" smtClean="0">
                <a:solidFill>
                  <a:schemeClr val="bg1"/>
                </a:solidFill>
              </a:rPr>
              <a:t>金融ハイレベル・パネル運営事業</a:t>
            </a:r>
            <a:endParaRPr lang="ja-JP" altLang="en-US" sz="1200" b="1" dirty="0">
              <a:solidFill>
                <a:schemeClr val="bg1"/>
              </a:solidFill>
            </a:endParaRPr>
          </a:p>
        </p:txBody>
      </p:sp>
      <p:sp>
        <p:nvSpPr>
          <p:cNvPr id="31" name="テキスト ボックス 30"/>
          <p:cNvSpPr txBox="1"/>
          <p:nvPr/>
        </p:nvSpPr>
        <p:spPr>
          <a:xfrm>
            <a:off x="8018611" y="31215"/>
            <a:ext cx="936000" cy="396000"/>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ja-JP" altLang="en-US" sz="1100" dirty="0" smtClean="0">
                <a:solidFill>
                  <a:schemeClr val="bg1"/>
                </a:solidFill>
              </a:rPr>
              <a:t>大臣官房</a:t>
            </a:r>
            <a:endParaRPr lang="en-US" altLang="ja-JP" sz="1100" dirty="0">
              <a:solidFill>
                <a:schemeClr val="bg1"/>
              </a:solidFill>
            </a:endParaRPr>
          </a:p>
          <a:p>
            <a:pPr algn="ctr" fontAlgn="auto">
              <a:spcBef>
                <a:spcPts val="0"/>
              </a:spcBef>
              <a:spcAft>
                <a:spcPts val="0"/>
              </a:spcAft>
              <a:defRPr/>
            </a:pPr>
            <a:r>
              <a:rPr lang="ja-JP" altLang="en-US" sz="1100" dirty="0" smtClean="0">
                <a:solidFill>
                  <a:schemeClr val="bg1"/>
                </a:solidFill>
              </a:rPr>
              <a:t>環境経済課</a:t>
            </a:r>
            <a:r>
              <a:rPr lang="ja-JP" altLang="en-US" sz="1100" dirty="0">
                <a:solidFill>
                  <a:schemeClr val="bg1"/>
                </a:solidFill>
              </a:rPr>
              <a:t>　　</a:t>
            </a:r>
          </a:p>
        </p:txBody>
      </p:sp>
      <p:sp>
        <p:nvSpPr>
          <p:cNvPr id="35" name="テキスト ボックス 34"/>
          <p:cNvSpPr txBox="1"/>
          <p:nvPr/>
        </p:nvSpPr>
        <p:spPr>
          <a:xfrm>
            <a:off x="8949552" y="31215"/>
            <a:ext cx="936000" cy="396000"/>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ja-JP" altLang="en-US" sz="1100" dirty="0" smtClean="0">
                <a:solidFill>
                  <a:schemeClr val="bg1"/>
                </a:solidFill>
              </a:rPr>
              <a:t>地球環境局</a:t>
            </a:r>
            <a:endParaRPr lang="en-US" altLang="ja-JP" sz="1100" dirty="0" smtClean="0">
              <a:solidFill>
                <a:schemeClr val="bg1"/>
              </a:solidFill>
            </a:endParaRPr>
          </a:p>
          <a:p>
            <a:pPr algn="ctr" fontAlgn="auto">
              <a:spcBef>
                <a:spcPts val="0"/>
              </a:spcBef>
              <a:spcAft>
                <a:spcPts val="0"/>
              </a:spcAft>
              <a:defRPr/>
            </a:pPr>
            <a:r>
              <a:rPr lang="ja-JP" altLang="en-US" sz="1100" dirty="0" smtClean="0">
                <a:solidFill>
                  <a:schemeClr val="bg1"/>
                </a:solidFill>
              </a:rPr>
              <a:t>国際連携課</a:t>
            </a:r>
            <a:endParaRPr lang="ja-JP" altLang="en-US" sz="1100" dirty="0">
              <a:solidFill>
                <a:schemeClr val="bg1"/>
              </a:solidFill>
            </a:endParaRPr>
          </a:p>
        </p:txBody>
      </p:sp>
    </p:spTree>
    <p:extLst>
      <p:ext uri="{BB962C8B-B14F-4D97-AF65-F5344CB8AC3E}">
        <p14:creationId xmlns:p14="http://schemas.microsoft.com/office/powerpoint/2010/main" val="33810179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Cambria"/>
        <a:ea typeface="メイリオ"/>
        <a:cs typeface=""/>
      </a:majorFont>
      <a:minorFont>
        <a:latin typeface="Cambria"/>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3806</TotalTime>
  <Words>393</Words>
  <Application>Microsoft Office PowerPoint</Application>
  <PresentationFormat>A4 210 x 297 mm</PresentationFormat>
  <Paragraphs>49</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メイリオ</vt:lpstr>
      <vt:lpstr>游ゴシック</vt:lpstr>
      <vt:lpstr>Arial</vt:lpstr>
      <vt:lpstr>Cambria</vt:lpstr>
      <vt:lpstr>Wingdings</vt:lpstr>
      <vt:lpstr>Office ​​テーマ</vt:lpstr>
      <vt:lpstr>PowerPoint プレゼンテーション</vt:lpstr>
    </vt:vector>
  </TitlesOfParts>
  <Company>環境省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予算名 平成26年度概算要求額○○（○○）</dc:title>
  <dc:creator>吉田 諭史</dc:creator>
  <cp:lastModifiedBy>環境省</cp:lastModifiedBy>
  <cp:revision>303</cp:revision>
  <cp:lastPrinted>2018-12-10T05:31:44Z</cp:lastPrinted>
  <dcterms:created xsi:type="dcterms:W3CDTF">2012-11-02T13:24:31Z</dcterms:created>
  <dcterms:modified xsi:type="dcterms:W3CDTF">2018-12-10T06:14:17Z</dcterms:modified>
</cp:coreProperties>
</file>