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56" r:id="rId11"/>
    <p:sldMasterId id="2147484262" r:id="rId12"/>
  </p:sldMasterIdLst>
  <p:notesMasterIdLst>
    <p:notesMasterId r:id="rId19"/>
  </p:notesMasterIdLst>
  <p:handoutMasterIdLst>
    <p:handoutMasterId r:id="rId20"/>
  </p:handoutMasterIdLst>
  <p:sldIdLst>
    <p:sldId id="678" r:id="rId13"/>
    <p:sldId id="597" r:id="rId14"/>
    <p:sldId id="598" r:id="rId15"/>
    <p:sldId id="599" r:id="rId16"/>
    <p:sldId id="600" r:id="rId17"/>
    <p:sldId id="601" r:id="rId18"/>
  </p:sldIdLst>
  <p:sldSz cx="10691813" cy="7559675"/>
  <p:notesSz cx="7104063" cy="10234613"/>
  <p:custDataLst>
    <p:tags r:id="rId21"/>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73" d="100"/>
          <a:sy n="73" d="100"/>
        </p:scale>
        <p:origin x="852" y="-8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fssv01\&#32207;&#21512;&#29872;&#22659;&#25919;&#31574;&#23616;\&#29872;&#22659;&#32076;&#28168;&#35506;\&#29872;&#22659;&#32076;&#28168;&#35506;\03%20&#20225;&#26989;&#34892;&#21205;&#20418;\H27&#20225;&#26989;&#34892;&#21205;\050%20H27&#22320;&#22495;&#20302;&#28845;&#32032;&#25237;&#36039;&#20419;&#36914;&#12501;&#12449;&#12531;&#12489;\06_&#20986;&#36039;&#26696;&#20214;\20150330_&#20986;&#36039;&#27770;&#23450;&#26696;&#20214;&#19968;&#35239;&#12304;&#20803;&#12487;&#12540;&#12479;&#12305;v4_0806&#20844;&#34920;&#2925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ssv01\&#32207;&#21512;&#29872;&#22659;&#25919;&#31574;&#23616;\&#29872;&#22659;&#32076;&#28168;&#35506;\&#29872;&#22659;&#32076;&#28168;&#35506;\03%20&#20225;&#26989;&#34892;&#21205;&#20418;\H27&#20225;&#26989;&#34892;&#21205;\050%20H27&#22320;&#22495;&#20302;&#28845;&#32032;&#25237;&#36039;&#20419;&#36914;&#12501;&#12449;&#12531;&#12489;\06_&#20986;&#36039;&#26696;&#20214;\20150330_&#20986;&#36039;&#27770;&#23450;&#26696;&#20214;&#19968;&#35239;&#12304;&#20803;&#12487;&#12540;&#12479;&#12305;v4_0806&#20844;&#34920;&#29256;.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a:t>
            </a:r>
            <a:r>
              <a:rPr lang="ja-JP"/>
              <a:t>出資額ベース</a:t>
            </a:r>
            <a:r>
              <a:rPr lang="en-US"/>
              <a:t>】</a:t>
            </a:r>
            <a:endParaRPr lang="ja-JP"/>
          </a:p>
        </c:rich>
      </c:tx>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CC7-43DF-8708-294EC14993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CC7-43DF-8708-294EC1499310}"/>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CC7-43DF-8708-294EC1499310}"/>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CC7-43DF-8708-294EC1499310}"/>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FCC7-43DF-8708-294EC1499310}"/>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FCC7-43DF-8708-294EC1499310}"/>
              </c:ext>
            </c:extLst>
          </c:dPt>
          <c:dLbls>
            <c:dLbl>
              <c:idx val="0"/>
              <c:layout>
                <c:manualLayout>
                  <c:x val="-9.1363597876062561E-2"/>
                  <c:y val="0.18378891006752035"/>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CC7-43DF-8708-294EC1499310}"/>
                </c:ext>
              </c:extLst>
            </c:dLbl>
            <c:dLbl>
              <c:idx val="1"/>
              <c:layout>
                <c:manualLayout>
                  <c:x val="-0.17796757485826312"/>
                  <c:y val="-0.10478916681827997"/>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FCC7-43DF-8708-294EC1499310}"/>
                </c:ext>
              </c:extLst>
            </c:dLbl>
            <c:dLbl>
              <c:idx val="2"/>
              <c:layout>
                <c:manualLayout>
                  <c:x val="0.14506564210814052"/>
                  <c:y val="-0.17038458734324877"/>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FCC7-43DF-8708-294EC1499310}"/>
                </c:ext>
              </c:extLst>
            </c:dLbl>
            <c:dLbl>
              <c:idx val="3"/>
              <c:layout>
                <c:manualLayout>
                  <c:x val="0.20908283282333195"/>
                  <c:y val="2.161417322834645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FCC7-43DF-8708-294EC1499310}"/>
                </c:ext>
              </c:extLst>
            </c:dLbl>
            <c:dLbl>
              <c:idx val="4"/>
              <c:layout>
                <c:manualLayout>
                  <c:x val="7.9484292622737207E-2"/>
                  <c:y val="3.3390351272446562E-4"/>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fld id="{1AE08E0A-7E12-4922-B0BD-D8620BCAC5FA}" type="CATEGORYNAME">
                      <a:rPr lang="ja-JP" altLang="en-US">
                        <a:solidFill>
                          <a:schemeClr val="tx1"/>
                        </a:solidFill>
                      </a:rPr>
                      <a:pPr>
                        <a:defRPr>
                          <a:solidFill>
                            <a:schemeClr val="tx1"/>
                          </a:solidFill>
                        </a:defRPr>
                      </a:pPr>
                      <a:t>[分類名]</a:t>
                    </a:fld>
                    <a:r>
                      <a:rPr lang="ja-JP" altLang="en-US" baseline="0" dirty="0">
                        <a:solidFill>
                          <a:schemeClr val="tx1"/>
                        </a:solidFill>
                      </a:rPr>
                      <a:t>
</a:t>
                    </a:r>
                    <a:fld id="{4CDFA15C-5004-4616-9CF0-EBA9AA0F96CF}" type="PERCENTAGE">
                      <a:rPr lang="en-US" altLang="ja-JP" baseline="0">
                        <a:solidFill>
                          <a:schemeClr val="tx1"/>
                        </a:solidFill>
                      </a:rPr>
                      <a:pPr>
                        <a:defRPr>
                          <a:solidFill>
                            <a:schemeClr val="tx1"/>
                          </a:solidFill>
                        </a:defRPr>
                      </a:pPr>
                      <a:t>[パーセンテージ]</a:t>
                    </a:fld>
                    <a:endParaRPr lang="ja-JP" alt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7198085859276427"/>
                      <c:h val="0.18232194504853608"/>
                    </c:manualLayout>
                  </c15:layout>
                  <c15:dlblFieldTable/>
                  <c15:showDataLabelsRange val="0"/>
                </c:ext>
                <c:ext xmlns:c16="http://schemas.microsoft.com/office/drawing/2014/chart" uri="{C3380CC4-5D6E-409C-BE32-E72D297353CC}">
                  <c16:uniqueId val="{00000009-FCC7-43DF-8708-294EC1499310}"/>
                </c:ext>
              </c:extLst>
            </c:dLbl>
            <c:dLbl>
              <c:idx val="5"/>
              <c:layout>
                <c:manualLayout>
                  <c:x val="8.8759389914019854E-2"/>
                  <c:y val="0.18396446977567465"/>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FCC7-43DF-8708-294EC149931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Sheet1!$B$6:$B$11</c:f>
              <c:strCache>
                <c:ptCount val="6"/>
                <c:pt idx="0">
                  <c:v>太陽光</c:v>
                </c:pt>
                <c:pt idx="1">
                  <c:v>風力</c:v>
                </c:pt>
                <c:pt idx="2">
                  <c:v>中小水力</c:v>
                </c:pt>
                <c:pt idx="3">
                  <c:v>バイオマス</c:v>
                </c:pt>
                <c:pt idx="4">
                  <c:v>地熱・温泉熱</c:v>
                </c:pt>
                <c:pt idx="5">
                  <c:v>複数種</c:v>
                </c:pt>
              </c:strCache>
            </c:strRef>
          </c:cat>
          <c:val>
            <c:numRef>
              <c:f>Sheet1!$C$6:$C$11</c:f>
              <c:numCache>
                <c:formatCode>General</c:formatCode>
                <c:ptCount val="6"/>
                <c:pt idx="0">
                  <c:v>12.6</c:v>
                </c:pt>
                <c:pt idx="1">
                  <c:v>50.9</c:v>
                </c:pt>
                <c:pt idx="2">
                  <c:v>19.7</c:v>
                </c:pt>
                <c:pt idx="3">
                  <c:v>25.8</c:v>
                </c:pt>
                <c:pt idx="4">
                  <c:v>2.1</c:v>
                </c:pt>
                <c:pt idx="5">
                  <c:v>12</c:v>
                </c:pt>
              </c:numCache>
            </c:numRef>
          </c:val>
          <c:extLst>
            <c:ext xmlns:c16="http://schemas.microsoft.com/office/drawing/2014/chart" uri="{C3380CC4-5D6E-409C-BE32-E72D297353CC}">
              <c16:uniqueId val="{0000000C-FCC7-43DF-8708-294EC1499310}"/>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ltLang="ja-JP"/>
              <a:t>【</a:t>
            </a:r>
            <a:r>
              <a:rPr lang="ja-JP" altLang="en-US"/>
              <a:t>件数ベース</a:t>
            </a:r>
            <a:r>
              <a:rPr lang="en-US" altLang="ja-JP"/>
              <a:t>】</a:t>
            </a:r>
            <a:endParaRPr lang="ja-JP"/>
          </a:p>
        </c:rich>
      </c:tx>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65F-4A2D-8B08-9FAB015B394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65F-4A2D-8B08-9FAB015B3941}"/>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65F-4A2D-8B08-9FAB015B3941}"/>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65F-4A2D-8B08-9FAB015B3941}"/>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65F-4A2D-8B08-9FAB015B3941}"/>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D65F-4A2D-8B08-9FAB015B3941}"/>
              </c:ext>
            </c:extLst>
          </c:dPt>
          <c:dLbls>
            <c:dLbl>
              <c:idx val="0"/>
              <c:layout>
                <c:manualLayout>
                  <c:x val="-0.17115891125854166"/>
                  <c:y val="0.17299941673957414"/>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65F-4A2D-8B08-9FAB015B3941}"/>
                </c:ext>
              </c:extLst>
            </c:dLbl>
            <c:dLbl>
              <c:idx val="1"/>
              <c:layout>
                <c:manualLayout>
                  <c:x val="-0.13764912039056348"/>
                  <c:y val="-0.21114246135899678"/>
                </c:manualLayout>
              </c:layout>
              <c:tx>
                <c:rich>
                  <a:bodyPr/>
                  <a:lstStyle/>
                  <a:p>
                    <a:fld id="{15C4AE13-1A07-4F69-AF3A-055DD0C1C0BE}" type="CATEGORYNAME">
                      <a:rPr lang="ja-JP" altLang="en-US"/>
                      <a:pPr/>
                      <a:t>[分類名]</a:t>
                    </a:fld>
                    <a:r>
                      <a:rPr lang="ja-JP" altLang="en-US" baseline="0" dirty="0"/>
                      <a:t>
</a:t>
                    </a:r>
                    <a:r>
                      <a:rPr lang="en-US" altLang="ja-JP" baseline="0" dirty="0" smtClean="0"/>
                      <a:t>28</a:t>
                    </a:r>
                    <a:r>
                      <a:rPr lang="ja-JP" altLang="en-US" baseline="0" dirty="0" smtClean="0"/>
                      <a:t>％</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D65F-4A2D-8B08-9FAB015B3941}"/>
                </c:ext>
              </c:extLst>
            </c:dLbl>
            <c:dLbl>
              <c:idx val="2"/>
              <c:layout>
                <c:manualLayout>
                  <c:x val="0.13880701904122111"/>
                  <c:y val="-0.13792292835712869"/>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D65F-4A2D-8B08-9FAB015B3941}"/>
                </c:ext>
              </c:extLst>
            </c:dLbl>
            <c:dLbl>
              <c:idx val="3"/>
              <c:layout>
                <c:manualLayout>
                  <c:x val="0.23301957937896697"/>
                  <c:y val="2.082057451151936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727773311454466"/>
                      <c:h val="0.26123003108436743"/>
                    </c:manualLayout>
                  </c15:layout>
                </c:ext>
                <c:ext xmlns:c16="http://schemas.microsoft.com/office/drawing/2014/chart" uri="{C3380CC4-5D6E-409C-BE32-E72D297353CC}">
                  <c16:uniqueId val="{00000007-D65F-4A2D-8B08-9FAB015B3941}"/>
                </c:ext>
              </c:extLst>
            </c:dLbl>
            <c:dLbl>
              <c:idx val="4"/>
              <c:layout>
                <c:manualLayout>
                  <c:x val="4.0885040967809413E-2"/>
                  <c:y val="3.5707490689910602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fld id="{08E0EC7F-EA56-472C-A397-83D53F034119}" type="CATEGORYNAME">
                      <a:rPr lang="ja-JP" altLang="en-US">
                        <a:solidFill>
                          <a:schemeClr val="tx1"/>
                        </a:solidFill>
                      </a:rPr>
                      <a:pPr>
                        <a:defRPr>
                          <a:solidFill>
                            <a:schemeClr val="tx1"/>
                          </a:solidFill>
                        </a:defRPr>
                      </a:pPr>
                      <a:t>[分類名]</a:t>
                    </a:fld>
                    <a:r>
                      <a:rPr lang="ja-JP" altLang="en-US" baseline="0" dirty="0">
                        <a:solidFill>
                          <a:schemeClr val="tx1"/>
                        </a:solidFill>
                      </a:rPr>
                      <a:t>
</a:t>
                    </a:r>
                    <a:fld id="{5CF967A0-3C25-432B-B78A-8D0A8E974BB3}" type="PERCENTAGE">
                      <a:rPr lang="en-US" altLang="ja-JP" baseline="0">
                        <a:solidFill>
                          <a:schemeClr val="tx1"/>
                        </a:solidFill>
                      </a:rPr>
                      <a:pPr>
                        <a:defRPr>
                          <a:solidFill>
                            <a:schemeClr val="tx1"/>
                          </a:solidFill>
                        </a:defRPr>
                      </a:pPr>
                      <a:t>[パーセンテージ]</a:t>
                    </a:fld>
                    <a:endParaRPr lang="ja-JP" alt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7179271334647531"/>
                      <c:h val="0.18362819511106149"/>
                    </c:manualLayout>
                  </c15:layout>
                  <c15:dlblFieldTable/>
                  <c15:showDataLabelsRange val="0"/>
                </c:ext>
                <c:ext xmlns:c16="http://schemas.microsoft.com/office/drawing/2014/chart" uri="{C3380CC4-5D6E-409C-BE32-E72D297353CC}">
                  <c16:uniqueId val="{00000009-D65F-4A2D-8B08-9FAB015B394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Sheet1!$B$16:$B$21</c:f>
              <c:strCache>
                <c:ptCount val="6"/>
                <c:pt idx="0">
                  <c:v>太陽光</c:v>
                </c:pt>
                <c:pt idx="1">
                  <c:v>風力</c:v>
                </c:pt>
                <c:pt idx="2">
                  <c:v>中小水力</c:v>
                </c:pt>
                <c:pt idx="3">
                  <c:v>バイオマス</c:v>
                </c:pt>
                <c:pt idx="4">
                  <c:v>地熱・温泉熱</c:v>
                </c:pt>
                <c:pt idx="5">
                  <c:v>複数種</c:v>
                </c:pt>
              </c:strCache>
            </c:strRef>
          </c:cat>
          <c:val>
            <c:numRef>
              <c:f>Sheet1!$D$16:$D$21</c:f>
              <c:numCache>
                <c:formatCode>General</c:formatCode>
                <c:ptCount val="6"/>
                <c:pt idx="0">
                  <c:v>7</c:v>
                </c:pt>
                <c:pt idx="1">
                  <c:v>9</c:v>
                </c:pt>
                <c:pt idx="2">
                  <c:v>5</c:v>
                </c:pt>
                <c:pt idx="3">
                  <c:v>9</c:v>
                </c:pt>
                <c:pt idx="4">
                  <c:v>1</c:v>
                </c:pt>
                <c:pt idx="5">
                  <c:v>2</c:v>
                </c:pt>
              </c:numCache>
            </c:numRef>
          </c:val>
          <c:extLst>
            <c:ext xmlns:c16="http://schemas.microsoft.com/office/drawing/2014/chart" uri="{C3380CC4-5D6E-409C-BE32-E72D297353CC}">
              <c16:uniqueId val="{0000000C-D65F-4A2D-8B08-9FAB015B3941}"/>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ltLang="ja-JP"/>
              <a:t>【</a:t>
            </a:r>
            <a:r>
              <a:rPr lang="ja-JP" altLang="en-US"/>
              <a:t>出資額ベース</a:t>
            </a:r>
            <a:r>
              <a:rPr lang="en-US" altLang="ja-JP"/>
              <a:t>】</a:t>
            </a:r>
            <a:endParaRPr lang="ja-JP"/>
          </a:p>
        </c:rich>
      </c:tx>
      <c:layout>
        <c:manualLayout>
          <c:xMode val="edge"/>
          <c:yMode val="edge"/>
          <c:x val="0.22233132724197949"/>
          <c:y val="3.304539787306205E-2"/>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785-4FA9-9E3D-A9D4D3B248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785-4FA9-9E3D-A9D4D3B248A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0785-4FA9-9E3D-A9D4D3B248A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0785-4FA9-9E3D-A9D4D3B248AB}"/>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0785-4FA9-9E3D-A9D4D3B248AB}"/>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0785-4FA9-9E3D-A9D4D3B248AB}"/>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0785-4FA9-9E3D-A9D4D3B248AB}"/>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0785-4FA9-9E3D-A9D4D3B248AB}"/>
              </c:ext>
            </c:extLst>
          </c:dPt>
          <c:dPt>
            <c:idx val="8"/>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0785-4FA9-9E3D-A9D4D3B248AB}"/>
              </c:ext>
            </c:extLst>
          </c:dPt>
          <c:dLbls>
            <c:dLbl>
              <c:idx val="0"/>
              <c:layout>
                <c:manualLayout>
                  <c:x val="-0.12255512977150046"/>
                  <c:y val="0.18665416544990199"/>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785-4FA9-9E3D-A9D4D3B248AB}"/>
                </c:ext>
              </c:extLst>
            </c:dLbl>
            <c:dLbl>
              <c:idx val="1"/>
              <c:layout>
                <c:manualLayout>
                  <c:x val="-0.19436750481966278"/>
                  <c:y val="-5.4350731037546396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785-4FA9-9E3D-A9D4D3B248AB}"/>
                </c:ext>
              </c:extLst>
            </c:dLbl>
            <c:dLbl>
              <c:idx val="2"/>
              <c:layout>
                <c:manualLayout>
                  <c:x val="-1.1736337769927706E-2"/>
                  <c:y val="-5.468470048413594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785-4FA9-9E3D-A9D4D3B248AB}"/>
                </c:ext>
              </c:extLst>
            </c:dLbl>
            <c:dLbl>
              <c:idx val="3"/>
              <c:layout>
                <c:manualLayout>
                  <c:x val="4.2631242531195289E-2"/>
                  <c:y val="-4.8161510181074653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0785-4FA9-9E3D-A9D4D3B248AB}"/>
                </c:ext>
              </c:extLst>
            </c:dLbl>
            <c:dLbl>
              <c:idx val="4"/>
              <c:layout>
                <c:manualLayout>
                  <c:x val="8.2796986093913311E-2"/>
                  <c:y val="-6.088151155530299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0785-4FA9-9E3D-A9D4D3B248AB}"/>
                </c:ext>
              </c:extLst>
            </c:dLbl>
            <c:dLbl>
              <c:idx val="5"/>
              <c:layout>
                <c:manualLayout>
                  <c:x val="-5.516700642666407E-2"/>
                  <c:y val="-0.16158923276695658"/>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160848193930884"/>
                      <c:h val="0.21679060633862893"/>
                    </c:manualLayout>
                  </c15:layout>
                </c:ext>
                <c:ext xmlns:c16="http://schemas.microsoft.com/office/drawing/2014/chart" uri="{C3380CC4-5D6E-409C-BE32-E72D297353CC}">
                  <c16:uniqueId val="{0000000B-0785-4FA9-9E3D-A9D4D3B248AB}"/>
                </c:ext>
              </c:extLst>
            </c:dLbl>
            <c:dLbl>
              <c:idx val="6"/>
              <c:layout>
                <c:manualLayout>
                  <c:x val="-1.2094188510829702E-3"/>
                  <c:y val="-6.59549708515782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0785-4FA9-9E3D-A9D4D3B248A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Sheet1!$M$6:$M$14</c:f>
              <c:strCache>
                <c:ptCount val="9"/>
                <c:pt idx="0">
                  <c:v>北海道</c:v>
                </c:pt>
                <c:pt idx="1">
                  <c:v>東北</c:v>
                </c:pt>
                <c:pt idx="2">
                  <c:v>関東</c:v>
                </c:pt>
                <c:pt idx="3">
                  <c:v>東海</c:v>
                </c:pt>
                <c:pt idx="4">
                  <c:v>甲信越</c:v>
                </c:pt>
                <c:pt idx="5">
                  <c:v>北陸</c:v>
                </c:pt>
                <c:pt idx="6">
                  <c:v>中国</c:v>
                </c:pt>
                <c:pt idx="7">
                  <c:v>九州・沖縄</c:v>
                </c:pt>
                <c:pt idx="8">
                  <c:v>全国</c:v>
                </c:pt>
              </c:strCache>
            </c:strRef>
          </c:cat>
          <c:val>
            <c:numRef>
              <c:f>Sheet1!$N$6:$N$14</c:f>
              <c:numCache>
                <c:formatCode>General</c:formatCode>
                <c:ptCount val="9"/>
                <c:pt idx="0">
                  <c:v>16.899999999999999</c:v>
                </c:pt>
                <c:pt idx="1">
                  <c:v>36.5</c:v>
                </c:pt>
                <c:pt idx="2">
                  <c:v>6.4</c:v>
                </c:pt>
                <c:pt idx="3">
                  <c:v>5.9</c:v>
                </c:pt>
                <c:pt idx="4">
                  <c:v>6.1</c:v>
                </c:pt>
                <c:pt idx="5">
                  <c:v>0.4</c:v>
                </c:pt>
                <c:pt idx="6">
                  <c:v>2.9</c:v>
                </c:pt>
                <c:pt idx="7">
                  <c:v>26</c:v>
                </c:pt>
                <c:pt idx="8">
                  <c:v>18</c:v>
                </c:pt>
              </c:numCache>
            </c:numRef>
          </c:val>
          <c:extLst>
            <c:ext xmlns:c16="http://schemas.microsoft.com/office/drawing/2014/chart" uri="{C3380CC4-5D6E-409C-BE32-E72D297353CC}">
              <c16:uniqueId val="{00000012-0785-4FA9-9E3D-A9D4D3B248AB}"/>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ltLang="ja-JP"/>
              <a:t>【</a:t>
            </a:r>
            <a:r>
              <a:rPr lang="ja-JP" altLang="en-US"/>
              <a:t>件数ベース</a:t>
            </a:r>
            <a:r>
              <a:rPr lang="en-US" altLang="ja-JP"/>
              <a:t>】</a:t>
            </a:r>
            <a:endParaRPr lang="ja-JP"/>
          </a:p>
        </c:rich>
      </c:tx>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706-457E-A9A5-567B2F45EAF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706-457E-A9A5-567B2F45EAFA}"/>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706-457E-A9A5-567B2F45EAFA}"/>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706-457E-A9A5-567B2F45EAFA}"/>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A706-457E-A9A5-567B2F45EAFA}"/>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A706-457E-A9A5-567B2F45EAFA}"/>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A706-457E-A9A5-567B2F45EAFA}"/>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A706-457E-A9A5-567B2F45EAFA}"/>
              </c:ext>
            </c:extLst>
          </c:dPt>
          <c:dPt>
            <c:idx val="8"/>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A706-457E-A9A5-567B2F45EAFA}"/>
              </c:ext>
            </c:extLst>
          </c:dPt>
          <c:dLbls>
            <c:dLbl>
              <c:idx val="1"/>
              <c:layout>
                <c:manualLayout>
                  <c:x val="-0.17806409129786235"/>
                  <c:y val="-9.0137327643189571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A706-457E-A9A5-567B2F45EAFA}"/>
                </c:ext>
              </c:extLst>
            </c:dLbl>
            <c:dLbl>
              <c:idx val="2"/>
              <c:layout>
                <c:manualLayout>
                  <c:x val="-6.7019290958291761E-2"/>
                  <c:y val="-4.749113189422261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A706-457E-A9A5-567B2F45EAFA}"/>
                </c:ext>
              </c:extLst>
            </c:dLbl>
            <c:dLbl>
              <c:idx val="3"/>
              <c:layout>
                <c:manualLayout>
                  <c:x val="-4.2580456107093531E-3"/>
                  <c:y val="-4.847725170997160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A706-457E-A9A5-567B2F45EAFA}"/>
                </c:ext>
              </c:extLst>
            </c:dLbl>
            <c:dLbl>
              <c:idx val="4"/>
              <c:layout>
                <c:manualLayout>
                  <c:x val="9.3250818891558979E-2"/>
                  <c:y val="-1.6718329341037055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0667692371810012"/>
                      <c:h val="0.20290970113872053"/>
                    </c:manualLayout>
                  </c15:layout>
                </c:ext>
                <c:ext xmlns:c16="http://schemas.microsoft.com/office/drawing/2014/chart" uri="{C3380CC4-5D6E-409C-BE32-E72D297353CC}">
                  <c16:uniqueId val="{00000009-A706-457E-A9A5-567B2F45EAFA}"/>
                </c:ext>
              </c:extLst>
            </c:dLbl>
            <c:dLbl>
              <c:idx val="5"/>
              <c:layout>
                <c:manualLayout>
                  <c:x val="2.5405109453565323E-2"/>
                  <c:y val="0"/>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290228053546767"/>
                      <c:h val="0.19723671298175938"/>
                    </c:manualLayout>
                  </c15:layout>
                </c:ext>
                <c:ext xmlns:c16="http://schemas.microsoft.com/office/drawing/2014/chart" uri="{C3380CC4-5D6E-409C-BE32-E72D297353CC}">
                  <c16:uniqueId val="{0000000B-A706-457E-A9A5-567B2F45EAFA}"/>
                </c:ext>
              </c:extLst>
            </c:dLbl>
            <c:dLbl>
              <c:idx val="6"/>
              <c:layout>
                <c:manualLayout>
                  <c:x val="1.6680139301794515E-4"/>
                  <c:y val="-5.35829617620585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6606377881766476"/>
                      <c:h val="0.15736878530358742"/>
                    </c:manualLayout>
                  </c15:layout>
                </c:ext>
                <c:ext xmlns:c16="http://schemas.microsoft.com/office/drawing/2014/chart" uri="{C3380CC4-5D6E-409C-BE32-E72D297353CC}">
                  <c16:uniqueId val="{0000000D-A706-457E-A9A5-567B2F45EA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Sheet1!$M$19:$M$27</c:f>
              <c:strCache>
                <c:ptCount val="9"/>
                <c:pt idx="0">
                  <c:v>北海道</c:v>
                </c:pt>
                <c:pt idx="1">
                  <c:v>東北</c:v>
                </c:pt>
                <c:pt idx="2">
                  <c:v>関東</c:v>
                </c:pt>
                <c:pt idx="3">
                  <c:v>東海</c:v>
                </c:pt>
                <c:pt idx="4">
                  <c:v>甲信越</c:v>
                </c:pt>
                <c:pt idx="5">
                  <c:v>北陸</c:v>
                </c:pt>
                <c:pt idx="6">
                  <c:v>中国</c:v>
                </c:pt>
                <c:pt idx="7">
                  <c:v>九州・沖縄</c:v>
                </c:pt>
                <c:pt idx="8">
                  <c:v>全国</c:v>
                </c:pt>
              </c:strCache>
            </c:strRef>
          </c:cat>
          <c:val>
            <c:numRef>
              <c:f>Sheet1!$O$19:$O$27</c:f>
              <c:numCache>
                <c:formatCode>General</c:formatCode>
                <c:ptCount val="9"/>
                <c:pt idx="0">
                  <c:v>4</c:v>
                </c:pt>
                <c:pt idx="1">
                  <c:v>9</c:v>
                </c:pt>
                <c:pt idx="2">
                  <c:v>3</c:v>
                </c:pt>
                <c:pt idx="3">
                  <c:v>1</c:v>
                </c:pt>
                <c:pt idx="4">
                  <c:v>3</c:v>
                </c:pt>
                <c:pt idx="5">
                  <c:v>1</c:v>
                </c:pt>
                <c:pt idx="6">
                  <c:v>2</c:v>
                </c:pt>
                <c:pt idx="7">
                  <c:v>8</c:v>
                </c:pt>
                <c:pt idx="8">
                  <c:v>2</c:v>
                </c:pt>
              </c:numCache>
            </c:numRef>
          </c:val>
          <c:extLst>
            <c:ext xmlns:c16="http://schemas.microsoft.com/office/drawing/2014/chart" uri="{C3380CC4-5D6E-409C-BE32-E72D297353CC}">
              <c16:uniqueId val="{00000012-A706-457E-A9A5-567B2F45EAFA}"/>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2019/2/4</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2019/2/4</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ja-JP"/>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69176" indent="-29583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83348" indent="-23667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56687" indent="-23667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30026" indent="-23667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603365" indent="-2366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76705" indent="-2366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550044" indent="-2366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4023383" indent="-2366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46678" fontAlgn="base">
              <a:spcBef>
                <a:spcPct val="0"/>
              </a:spcBef>
              <a:spcAft>
                <a:spcPct val="0"/>
              </a:spcAft>
              <a:defRPr/>
            </a:pPr>
            <a:fld id="{F8D7B5B4-9124-42E0-90A2-BCFD691C4F84}" type="slidenum">
              <a:rPr lang="en-GB" altLang="ja-JP">
                <a:solidFill>
                  <a:prstClr val="black"/>
                </a:solidFill>
                <a:latin typeface="Cambria" panose="02040503050406030204" pitchFamily="18" charset="0"/>
                <a:ea typeface="メイリオ" panose="020B0604030504040204" pitchFamily="50" charset="-128"/>
              </a:rPr>
              <a:pPr defTabSz="946678" fontAlgn="base">
                <a:spcBef>
                  <a:spcPct val="0"/>
                </a:spcBef>
                <a:spcAft>
                  <a:spcPct val="0"/>
                </a:spcAft>
                <a:defRPr/>
              </a:pPr>
              <a:t>0</a:t>
            </a:fld>
            <a:endParaRPr lang="en-GB" altLang="ja-JP">
              <a:solidFill>
                <a:prstClr val="black"/>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89434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lang="ja-JP" altLang="en-US">
                <a:solidFill>
                  <a:prstClr val="black"/>
                </a:solidFill>
                <a:latin typeface="Calibri"/>
                <a:ea typeface="Meiryo UI" panose="020B0604030504040204" pitchFamily="50" charset="-128"/>
              </a:rPr>
              <a:pPr defTabSz="946678">
                <a:defRPr/>
              </a:pPr>
              <a:t>5</a:t>
            </a:fld>
            <a:endParaRPr lang="ja-JP" altLang="en-US">
              <a:solidFill>
                <a:prstClr val="black"/>
              </a:solidFill>
              <a:latin typeface="Calibri"/>
              <a:ea typeface="Meiryo UI" panose="020B0604030504040204" pitchFamily="50" charset="-128"/>
            </a:endParaRPr>
          </a:p>
        </p:txBody>
      </p:sp>
    </p:spTree>
    <p:extLst>
      <p:ext uri="{BB962C8B-B14F-4D97-AF65-F5344CB8AC3E}">
        <p14:creationId xmlns:p14="http://schemas.microsoft.com/office/powerpoint/2010/main" val="310938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4"/>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63718204-982E-496F-9A40-522C65352AB6}" type="datetimeFigureOut">
              <a:rPr lang="ja-JP" altLang="en-US"/>
              <a:pPr>
                <a:defRPr/>
              </a:pPr>
              <a:t>2019/2/4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EC90E84-E915-444D-8B8E-114F92D9937B}" type="slidenum">
              <a:rPr lang="ja-JP" altLang="en-US"/>
              <a:pPr>
                <a:defRPr/>
              </a:pPr>
              <a:t>‹#›</a:t>
            </a:fld>
            <a:endParaRPr lang="ja-JP" altLang="en-US"/>
          </a:p>
        </p:txBody>
      </p:sp>
    </p:spTree>
    <p:extLst>
      <p:ext uri="{BB962C8B-B14F-4D97-AF65-F5344CB8AC3E}">
        <p14:creationId xmlns:p14="http://schemas.microsoft.com/office/powerpoint/2010/main" val="6994179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7D1D21A0-523F-4EBF-98F6-0F0A40AA7854}" type="datetimeFigureOut">
              <a:rPr lang="ja-JP" altLang="en-US"/>
              <a:pPr>
                <a:defRPr/>
              </a:pPr>
              <a:t>2019/2/4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2A06D66-FE4C-491B-A962-BE0E062CDE01}" type="slidenum">
              <a:rPr lang="ja-JP" altLang="en-US"/>
              <a:pPr>
                <a:defRPr/>
              </a:pPr>
              <a:t>‹#›</a:t>
            </a:fld>
            <a:endParaRPr lang="ja-JP" altLang="en-US"/>
          </a:p>
        </p:txBody>
      </p:sp>
    </p:spTree>
    <p:extLst>
      <p:ext uri="{BB962C8B-B14F-4D97-AF65-F5344CB8AC3E}">
        <p14:creationId xmlns:p14="http://schemas.microsoft.com/office/powerpoint/2010/main" val="42574696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6"/>
            <a:ext cx="9088041" cy="1501435"/>
          </a:xfrm>
        </p:spPr>
        <p:txBody>
          <a:bodyPr anchor="t"/>
          <a:lstStyle>
            <a:lvl1pPr algn="l">
              <a:defRPr sz="440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04C3B809-6F8C-403F-A81C-9BFE58BC4829}" type="datetimeFigureOut">
              <a:rPr lang="ja-JP" altLang="en-US"/>
              <a:pPr>
                <a:defRPr/>
              </a:pPr>
              <a:t>2019/2/4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2BB97EB-0F3F-4751-8BB6-2CBF46FDF779}" type="slidenum">
              <a:rPr lang="ja-JP" altLang="en-US"/>
              <a:pPr>
                <a:defRPr/>
              </a:pPr>
              <a:t>‹#›</a:t>
            </a:fld>
            <a:endParaRPr lang="ja-JP" altLang="en-US"/>
          </a:p>
        </p:txBody>
      </p:sp>
    </p:spTree>
    <p:extLst>
      <p:ext uri="{BB962C8B-B14F-4D97-AF65-F5344CB8AC3E}">
        <p14:creationId xmlns:p14="http://schemas.microsoft.com/office/powerpoint/2010/main" val="2550348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3" y="1763929"/>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9"/>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FB670D1-A9D5-4B24-851F-C3C7ED137A66}" type="datetimeFigureOut">
              <a:rPr lang="ja-JP" altLang="en-US"/>
              <a:pPr>
                <a:defRPr/>
              </a:pPr>
              <a:t>2019/2/4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A38C683-3EE8-468D-8D10-D0E145BE6425}" type="slidenum">
              <a:rPr lang="ja-JP" altLang="en-US"/>
              <a:pPr>
                <a:defRPr/>
              </a:pPr>
              <a:t>‹#›</a:t>
            </a:fld>
            <a:endParaRPr lang="ja-JP" altLang="en-US"/>
          </a:p>
        </p:txBody>
      </p:sp>
    </p:spTree>
    <p:extLst>
      <p:ext uri="{BB962C8B-B14F-4D97-AF65-F5344CB8AC3E}">
        <p14:creationId xmlns:p14="http://schemas.microsoft.com/office/powerpoint/2010/main" val="11817002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5"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5"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01B0B91B-A799-4B86-B027-AB8AAB81184A}" type="datetimeFigureOut">
              <a:rPr lang="ja-JP" altLang="en-US"/>
              <a:pPr>
                <a:defRPr/>
              </a:pPr>
              <a:t>2019/2/4</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47DC39-D847-4F29-9DBE-BA642381BCDF}" type="slidenum">
              <a:rPr lang="ja-JP" altLang="en-US"/>
              <a:pPr>
                <a:defRPr/>
              </a:pPr>
              <a:t>‹#›</a:t>
            </a:fld>
            <a:endParaRPr lang="ja-JP" altLang="en-US"/>
          </a:p>
        </p:txBody>
      </p:sp>
    </p:spTree>
    <p:extLst>
      <p:ext uri="{BB962C8B-B14F-4D97-AF65-F5344CB8AC3E}">
        <p14:creationId xmlns:p14="http://schemas.microsoft.com/office/powerpoint/2010/main" val="4482434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EB4AB443-E7DD-4DC4-A25E-61B8A3B10C55}" type="datetimeFigureOut">
              <a:rPr lang="ja-JP" altLang="en-US"/>
              <a:pPr>
                <a:defRPr/>
              </a:pPr>
              <a:t>2019/2/4</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12A5112D-6790-4FAD-B542-802C081D357C}" type="slidenum">
              <a:rPr lang="ja-JP" altLang="en-US"/>
              <a:pPr>
                <a:defRPr/>
              </a:pPr>
              <a:t>‹#›</a:t>
            </a:fld>
            <a:endParaRPr lang="ja-JP" altLang="en-US"/>
          </a:p>
        </p:txBody>
      </p:sp>
    </p:spTree>
    <p:extLst>
      <p:ext uri="{BB962C8B-B14F-4D97-AF65-F5344CB8AC3E}">
        <p14:creationId xmlns:p14="http://schemas.microsoft.com/office/powerpoint/2010/main" val="31991082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389D22D-2C47-44CB-8133-475ADD189595}" type="datetimeFigureOut">
              <a:rPr lang="ja-JP" altLang="en-US"/>
              <a:pPr>
                <a:defRPr/>
              </a:pPr>
              <a:t>2019/2/4</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70317BE5-F426-49FD-B6E0-D3EDD8481742}" type="slidenum">
              <a:rPr lang="ja-JP" altLang="en-US"/>
              <a:pPr>
                <a:defRPr/>
              </a:pPr>
              <a:t>‹#›</a:t>
            </a:fld>
            <a:endParaRPr lang="ja-JP" altLang="en-US"/>
          </a:p>
        </p:txBody>
      </p:sp>
    </p:spTree>
    <p:extLst>
      <p:ext uri="{BB962C8B-B14F-4D97-AF65-F5344CB8AC3E}">
        <p14:creationId xmlns:p14="http://schemas.microsoft.com/office/powerpoint/2010/main" val="5023484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3" y="300987"/>
            <a:ext cx="3517533" cy="1280945"/>
          </a:xfrm>
        </p:spPr>
        <p:txBody>
          <a:bodyPr anchor="b"/>
          <a:lstStyle>
            <a:lvl1pPr algn="l">
              <a:defRPr sz="2205" b="1"/>
            </a:lvl1pPr>
          </a:lstStyle>
          <a:p>
            <a:r>
              <a:rPr lang="ja-JP" altLang="en-US"/>
              <a:t>マスター タイトルの書式設定</a:t>
            </a:r>
          </a:p>
        </p:txBody>
      </p:sp>
      <p:sp>
        <p:nvSpPr>
          <p:cNvPr id="3" name="コンテンツ プレースホルダー 2"/>
          <p:cNvSpPr>
            <a:spLocks noGrp="1"/>
          </p:cNvSpPr>
          <p:nvPr>
            <p:ph idx="1"/>
          </p:nvPr>
        </p:nvSpPr>
        <p:spPr>
          <a:xfrm>
            <a:off x="4180202" y="300992"/>
            <a:ext cx="5977020"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3" y="1581936"/>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DA0EE90-DED0-465E-8DC1-90921841F9BA}" type="datetimeFigureOut">
              <a:rPr lang="ja-JP" altLang="en-US"/>
              <a:pPr>
                <a:defRPr/>
              </a:pPr>
              <a:t>2019/2/4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0147D19-F8A8-43B8-A5D1-C0E9AF56D31E}" type="slidenum">
              <a:rPr lang="ja-JP" altLang="en-US"/>
              <a:pPr>
                <a:defRPr/>
              </a:pPr>
              <a:t>‹#›</a:t>
            </a:fld>
            <a:endParaRPr lang="ja-JP" altLang="en-US"/>
          </a:p>
        </p:txBody>
      </p:sp>
    </p:spTree>
    <p:extLst>
      <p:ext uri="{BB962C8B-B14F-4D97-AF65-F5344CB8AC3E}">
        <p14:creationId xmlns:p14="http://schemas.microsoft.com/office/powerpoint/2010/main" val="7888944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205"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3A2BFE0-729D-4BC5-A2EF-396AA09901CD}" type="datetimeFigureOut">
              <a:rPr lang="ja-JP" altLang="en-US"/>
              <a:pPr>
                <a:defRPr/>
              </a:pPr>
              <a:t>2019/2/4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F70BE2E-E72F-4946-93E3-982EA317487F}" type="slidenum">
              <a:rPr lang="ja-JP" altLang="en-US"/>
              <a:pPr>
                <a:defRPr/>
              </a:pPr>
              <a:t>‹#›</a:t>
            </a:fld>
            <a:endParaRPr lang="ja-JP" altLang="en-US"/>
          </a:p>
        </p:txBody>
      </p:sp>
    </p:spTree>
    <p:extLst>
      <p:ext uri="{BB962C8B-B14F-4D97-AF65-F5344CB8AC3E}">
        <p14:creationId xmlns:p14="http://schemas.microsoft.com/office/powerpoint/2010/main" val="27974402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9649761-D7E7-43E9-B54B-C6CADAB3C400}" type="datetimeFigureOut">
              <a:rPr lang="ja-JP" altLang="en-US"/>
              <a:pPr>
                <a:defRPr/>
              </a:pPr>
              <a:t>2019/2/4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DC24BA7-9478-419B-9BA2-7DEB415186D4}" type="slidenum">
              <a:rPr lang="ja-JP" altLang="en-US"/>
              <a:pPr>
                <a:defRPr/>
              </a:pPr>
              <a:t>‹#›</a:t>
            </a:fld>
            <a:endParaRPr lang="ja-JP" altLang="en-US"/>
          </a:p>
        </p:txBody>
      </p:sp>
    </p:spTree>
    <p:extLst>
      <p:ext uri="{BB962C8B-B14F-4D97-AF65-F5344CB8AC3E}">
        <p14:creationId xmlns:p14="http://schemas.microsoft.com/office/powerpoint/2010/main" val="11118237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42"/>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3" y="302742"/>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73F1173-543C-4D8C-BE38-AEFAEAEE43AB}" type="datetimeFigureOut">
              <a:rPr lang="ja-JP" altLang="en-US"/>
              <a:pPr>
                <a:defRPr/>
              </a:pPr>
              <a:t>2019/2/4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08C0EFB-0601-4EF2-A997-763C52039E04}" type="slidenum">
              <a:rPr lang="ja-JP" altLang="en-US"/>
              <a:pPr>
                <a:defRPr/>
              </a:pPr>
              <a:t>‹#›</a:t>
            </a:fld>
            <a:endParaRPr lang="ja-JP" altLang="en-US"/>
          </a:p>
        </p:txBody>
      </p:sp>
    </p:spTree>
    <p:extLst>
      <p:ext uri="{BB962C8B-B14F-4D97-AF65-F5344CB8AC3E}">
        <p14:creationId xmlns:p14="http://schemas.microsoft.com/office/powerpoint/2010/main" val="2057259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323">
                <a:solidFill>
                  <a:schemeClr val="tx1">
                    <a:tint val="75000"/>
                  </a:schemeClr>
                </a:solidFill>
                <a:latin typeface="+mn-lt"/>
                <a:ea typeface="+mn-ea"/>
                <a:cs typeface="+mn-cs"/>
              </a:defRPr>
            </a:lvl1pPr>
          </a:lstStyle>
          <a:p>
            <a:pPr>
              <a:defRPr/>
            </a:pPr>
            <a:fld id="{FBA67789-BC8B-4B42-B0BB-0C900E592A65}" type="datetimeFigureOut">
              <a:rPr lang="ja-JP" altLang="en-US"/>
              <a:pPr>
                <a:defRPr/>
              </a:pPr>
              <a:t>2019/2/4</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323">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23">
                <a:solidFill>
                  <a:srgbClr val="898989"/>
                </a:solidFill>
              </a:defRPr>
            </a:lvl1pPr>
          </a:lstStyle>
          <a:p>
            <a:pPr>
              <a:defRPr/>
            </a:pPr>
            <a:fld id="{03542904-781F-489E-B7BD-578F1D5DCB52}"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92662852"/>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xStyles>
    <p:titleStyle>
      <a:lvl1pPr algn="ctr" rtl="0" eaLnBrk="0" fontAlgn="base" hangingPunct="0">
        <a:spcBef>
          <a:spcPct val="0"/>
        </a:spcBef>
        <a:spcAft>
          <a:spcPct val="0"/>
        </a:spcAft>
        <a:defRPr kumimoji="1" sz="4850"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5pPr>
      <a:lvl6pPr marL="503972"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6pPr>
      <a:lvl7pPr marL="1007943"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7pPr>
      <a:lvl8pPr marL="1511915"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8pPr>
      <a:lvl9pPr marL="2015886"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9pPr>
    </p:titleStyle>
    <p:bodyStyle>
      <a:lvl1pPr marL="377979" indent="-377979" algn="l" rtl="0" eaLnBrk="0" fontAlgn="base" hangingPunct="0">
        <a:spcBef>
          <a:spcPct val="20000"/>
        </a:spcBef>
        <a:spcAft>
          <a:spcPct val="0"/>
        </a:spcAft>
        <a:buFont typeface="Arial" panose="020B0604020202020204" pitchFamily="34" charset="0"/>
        <a:buChar char="•"/>
        <a:defRPr kumimoji="1" sz="3527" kern="1200">
          <a:solidFill>
            <a:schemeClr val="tx1"/>
          </a:solidFill>
          <a:latin typeface="+mn-lt"/>
          <a:ea typeface="+mn-ea"/>
          <a:cs typeface="メイリオ" pitchFamily="50" charset="-128"/>
        </a:defRPr>
      </a:lvl1pPr>
      <a:lvl2pPr marL="818954" indent="-314982" algn="l" rtl="0" eaLnBrk="0" fontAlgn="base" hangingPunct="0">
        <a:spcBef>
          <a:spcPct val="20000"/>
        </a:spcBef>
        <a:spcAft>
          <a:spcPct val="0"/>
        </a:spcAft>
        <a:buFont typeface="Arial" panose="020B0604020202020204" pitchFamily="34" charset="0"/>
        <a:buChar char="–"/>
        <a:defRPr kumimoji="1" sz="3086" kern="1200">
          <a:solidFill>
            <a:schemeClr val="tx1"/>
          </a:solidFill>
          <a:latin typeface="+mn-lt"/>
          <a:ea typeface="+mn-ea"/>
          <a:cs typeface="メイリオ" pitchFamily="50" charset="-128"/>
        </a:defRPr>
      </a:lvl2pPr>
      <a:lvl3pPr marL="1259929" indent="-251986" algn="l" rtl="0" eaLnBrk="0" fontAlgn="base" hangingPunct="0">
        <a:spcBef>
          <a:spcPct val="20000"/>
        </a:spcBef>
        <a:spcAft>
          <a:spcPct val="0"/>
        </a:spcAft>
        <a:buFont typeface="Arial" panose="020B0604020202020204" pitchFamily="34" charset="0"/>
        <a:buChar char="•"/>
        <a:defRPr kumimoji="1" sz="2646" kern="1200">
          <a:solidFill>
            <a:schemeClr val="tx1"/>
          </a:solidFill>
          <a:latin typeface="+mn-lt"/>
          <a:ea typeface="+mn-ea"/>
          <a:cs typeface="メイリオ" pitchFamily="50" charset="-128"/>
        </a:defRPr>
      </a:lvl3pPr>
      <a:lvl4pPr marL="1763900" indent="-251986" algn="l" rtl="0" eaLnBrk="0" fontAlgn="base" hangingPunct="0">
        <a:spcBef>
          <a:spcPct val="20000"/>
        </a:spcBef>
        <a:spcAft>
          <a:spcPct val="0"/>
        </a:spcAft>
        <a:buFont typeface="Arial" panose="020B0604020202020204" pitchFamily="34" charset="0"/>
        <a:buChar char="–"/>
        <a:defRPr kumimoji="1" sz="2205" kern="1200">
          <a:solidFill>
            <a:schemeClr val="tx1"/>
          </a:solidFill>
          <a:latin typeface="+mn-lt"/>
          <a:ea typeface="+mn-ea"/>
          <a:cs typeface="メイリオ" pitchFamily="50" charset="-128"/>
        </a:defRPr>
      </a:lvl4pPr>
      <a:lvl5pPr marL="2267872" indent="-251986" algn="l" rtl="0" eaLnBrk="0" fontAlgn="base" hangingPunct="0">
        <a:spcBef>
          <a:spcPct val="20000"/>
        </a:spcBef>
        <a:spcAft>
          <a:spcPct val="0"/>
        </a:spcAft>
        <a:buFont typeface="Arial" panose="020B0604020202020204" pitchFamily="34" charset="0"/>
        <a:buChar char="»"/>
        <a:defRPr kumimoji="1" sz="2205" kern="1200">
          <a:solidFill>
            <a:schemeClr val="tx1"/>
          </a:solidFill>
          <a:latin typeface="+mn-lt"/>
          <a:ea typeface="+mn-ea"/>
          <a:cs typeface="メイリオ" pitchFamily="50" charset="-128"/>
        </a:defRPr>
      </a:lvl5pPr>
      <a:lvl6pPr marL="2771844"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1.png"/><Relationship Id="rId1" Type="http://schemas.openxmlformats.org/officeDocument/2006/relationships/slideLayout" Target="../slideLayouts/slideLayout9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4.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8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3622" y="671971"/>
            <a:ext cx="10023569" cy="339310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defTabSz="1007943">
              <a:defRPr/>
            </a:pPr>
            <a:endParaRPr lang="ja-JP" altLang="en-US" sz="1984" dirty="0">
              <a:solidFill>
                <a:prstClr val="black"/>
              </a:solidFill>
              <a:latin typeface="Cambria"/>
              <a:ea typeface="メイリオ"/>
            </a:endParaRPr>
          </a:p>
        </p:txBody>
      </p:sp>
      <p:sp>
        <p:nvSpPr>
          <p:cNvPr id="11" name="テキスト ボックス 10"/>
          <p:cNvSpPr txBox="1"/>
          <p:nvPr/>
        </p:nvSpPr>
        <p:spPr>
          <a:xfrm>
            <a:off x="405869" y="762967"/>
            <a:ext cx="913461" cy="237990"/>
          </a:xfrm>
          <a:prstGeom prst="rect">
            <a:avLst/>
          </a:prstGeom>
        </p:spPr>
        <p:style>
          <a:lnRef idx="2">
            <a:schemeClr val="accent6"/>
          </a:lnRef>
          <a:fillRef idx="1">
            <a:schemeClr val="lt1"/>
          </a:fillRef>
          <a:effectRef idx="0">
            <a:schemeClr val="accent6"/>
          </a:effectRef>
          <a:fontRef idx="minor">
            <a:schemeClr val="dk1"/>
          </a:fontRef>
        </p:style>
        <p:txBody>
          <a:bodyPr wrap="none"/>
          <a:lstStyle/>
          <a:p>
            <a:pPr algn="ctr" defTabSz="1007943">
              <a:defRPr/>
            </a:pPr>
            <a:r>
              <a:rPr lang="ja-JP" altLang="en-US" sz="1213" dirty="0">
                <a:solidFill>
                  <a:prstClr val="black"/>
                </a:solidFill>
                <a:latin typeface="Cambria"/>
                <a:ea typeface="メイリオ"/>
              </a:rPr>
              <a:t>背景・目的</a:t>
            </a:r>
          </a:p>
        </p:txBody>
      </p:sp>
      <p:sp>
        <p:nvSpPr>
          <p:cNvPr id="12" name="テキスト ボックス 11"/>
          <p:cNvSpPr txBox="1"/>
          <p:nvPr/>
        </p:nvSpPr>
        <p:spPr>
          <a:xfrm>
            <a:off x="5039670" y="755967"/>
            <a:ext cx="834714" cy="237990"/>
          </a:xfrm>
          <a:prstGeom prst="rect">
            <a:avLst/>
          </a:prstGeom>
        </p:spPr>
        <p:style>
          <a:lnRef idx="2">
            <a:schemeClr val="accent6"/>
          </a:lnRef>
          <a:fillRef idx="1">
            <a:schemeClr val="lt1"/>
          </a:fillRef>
          <a:effectRef idx="0">
            <a:schemeClr val="accent6"/>
          </a:effectRef>
          <a:fontRef idx="minor">
            <a:schemeClr val="dk1"/>
          </a:fontRef>
        </p:style>
        <p:txBody>
          <a:bodyPr wrap="none"/>
          <a:lstStyle/>
          <a:p>
            <a:pPr defTabSz="1007943">
              <a:defRPr/>
            </a:pPr>
            <a:r>
              <a:rPr lang="ja-JP" altLang="en-US" sz="1213" dirty="0">
                <a:solidFill>
                  <a:prstClr val="black"/>
                </a:solidFill>
                <a:latin typeface="Cambria"/>
                <a:ea typeface="メイリオ"/>
              </a:rPr>
              <a:t>事業概要</a:t>
            </a:r>
          </a:p>
        </p:txBody>
      </p:sp>
      <p:pic>
        <p:nvPicPr>
          <p:cNvPr id="30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22" y="12250"/>
            <a:ext cx="768218" cy="51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8747760" y="31498"/>
            <a:ext cx="1393330" cy="499496"/>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1007943">
              <a:defRPr/>
            </a:pPr>
            <a:r>
              <a:rPr lang="ja-JP" altLang="en-US" sz="1323" dirty="0">
                <a:solidFill>
                  <a:prstClr val="white"/>
                </a:solidFill>
                <a:latin typeface="Cambria"/>
                <a:ea typeface="メイリオ"/>
              </a:rPr>
              <a:t>平成</a:t>
            </a:r>
            <a:r>
              <a:rPr lang="en-US" altLang="ja-JP" sz="1323" dirty="0">
                <a:solidFill>
                  <a:prstClr val="white"/>
                </a:solidFill>
                <a:latin typeface="Cambria"/>
                <a:ea typeface="メイリオ"/>
              </a:rPr>
              <a:t>25</a:t>
            </a:r>
            <a:r>
              <a:rPr lang="ja-JP" altLang="en-US" sz="1323" dirty="0">
                <a:solidFill>
                  <a:prstClr val="white"/>
                </a:solidFill>
                <a:latin typeface="Cambria"/>
                <a:ea typeface="メイリオ"/>
              </a:rPr>
              <a:t>年度予算</a:t>
            </a:r>
            <a:endParaRPr lang="en-US" altLang="ja-JP" sz="1323" dirty="0">
              <a:solidFill>
                <a:prstClr val="white"/>
              </a:solidFill>
              <a:latin typeface="Cambria"/>
              <a:ea typeface="メイリオ"/>
            </a:endParaRPr>
          </a:p>
          <a:p>
            <a:pPr defTabSz="1007943">
              <a:defRPr/>
            </a:pPr>
            <a:r>
              <a:rPr lang="ja-JP" altLang="en-US" sz="1323" dirty="0">
                <a:solidFill>
                  <a:prstClr val="white"/>
                </a:solidFill>
                <a:latin typeface="Cambria"/>
                <a:ea typeface="メイリオ"/>
              </a:rPr>
              <a:t>○○百万円</a:t>
            </a:r>
          </a:p>
        </p:txBody>
      </p:sp>
      <p:sp>
        <p:nvSpPr>
          <p:cNvPr id="26" name="Rectangle 3"/>
          <p:cNvSpPr/>
          <p:nvPr/>
        </p:nvSpPr>
        <p:spPr>
          <a:xfrm>
            <a:off x="1100589" y="0"/>
            <a:ext cx="9285101" cy="598474"/>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defTabSz="1007943" fontAlgn="base">
              <a:spcBef>
                <a:spcPct val="0"/>
              </a:spcBef>
              <a:spcAft>
                <a:spcPct val="0"/>
              </a:spcAft>
              <a:defRPr/>
            </a:pPr>
            <a:r>
              <a:rPr lang="ja-JP" altLang="en-US" sz="2205" b="1" dirty="0">
                <a:solidFill>
                  <a:prstClr val="white"/>
                </a:solidFill>
                <a:latin typeface="Cambria"/>
                <a:ea typeface="メイリオ"/>
              </a:rPr>
              <a:t>　　　　  地域低炭素投資促進ファンド事業</a:t>
            </a:r>
            <a:endParaRPr lang="en-US" altLang="ja-JP" sz="2205" b="1" dirty="0">
              <a:solidFill>
                <a:prstClr val="white"/>
              </a:solidFill>
              <a:latin typeface="Cambria"/>
              <a:ea typeface="メイリオ"/>
            </a:endParaRPr>
          </a:p>
        </p:txBody>
      </p:sp>
      <p:sp>
        <p:nvSpPr>
          <p:cNvPr id="22" name="テキスト ボックス 21"/>
          <p:cNvSpPr txBox="1"/>
          <p:nvPr/>
        </p:nvSpPr>
        <p:spPr>
          <a:xfrm>
            <a:off x="5039670" y="2033412"/>
            <a:ext cx="1270445" cy="237990"/>
          </a:xfrm>
          <a:prstGeom prst="rect">
            <a:avLst/>
          </a:prstGeom>
        </p:spPr>
        <p:style>
          <a:lnRef idx="2">
            <a:schemeClr val="accent6"/>
          </a:lnRef>
          <a:fillRef idx="1">
            <a:schemeClr val="lt1"/>
          </a:fillRef>
          <a:effectRef idx="0">
            <a:schemeClr val="accent6"/>
          </a:effectRef>
          <a:fontRef idx="minor">
            <a:schemeClr val="dk1"/>
          </a:fontRef>
        </p:style>
        <p:txBody>
          <a:bodyPr wrap="none"/>
          <a:lstStyle/>
          <a:p>
            <a:pPr defTabSz="1007943">
              <a:defRPr/>
            </a:pPr>
            <a:r>
              <a:rPr lang="ja-JP" altLang="en-US" sz="1213" dirty="0">
                <a:solidFill>
                  <a:prstClr val="black"/>
                </a:solidFill>
                <a:latin typeface="Cambria"/>
                <a:ea typeface="メイリオ"/>
              </a:rPr>
              <a:t>期待される効果</a:t>
            </a:r>
          </a:p>
        </p:txBody>
      </p:sp>
      <p:sp>
        <p:nvSpPr>
          <p:cNvPr id="75" name="テキスト ボックス 74"/>
          <p:cNvSpPr txBox="1"/>
          <p:nvPr/>
        </p:nvSpPr>
        <p:spPr>
          <a:xfrm>
            <a:off x="5874384" y="755968"/>
            <a:ext cx="3034370" cy="270395"/>
          </a:xfrm>
          <a:prstGeom prst="rect">
            <a:avLst/>
          </a:prstGeom>
          <a:noFill/>
        </p:spPr>
        <p:txBody>
          <a:bodyPr>
            <a:spAutoFit/>
          </a:bodyPr>
          <a:lstStyle/>
          <a:p>
            <a:pPr defTabSz="1007943" fontAlgn="base">
              <a:spcBef>
                <a:spcPct val="0"/>
              </a:spcBef>
              <a:spcAft>
                <a:spcPct val="0"/>
              </a:spcAft>
              <a:defRPr/>
            </a:pPr>
            <a:r>
              <a:rPr lang="en-US" altLang="ja-JP" sz="1157" dirty="0">
                <a:solidFill>
                  <a:prstClr val="black"/>
                </a:solidFill>
                <a:latin typeface="Cambria" panose="02040503050406030204" pitchFamily="18" charset="0"/>
                <a:ea typeface="メイリオ" panose="020B0604030504040204" pitchFamily="50" charset="-128"/>
                <a:cs typeface="メイリオ" pitchFamily="50" charset="-128"/>
              </a:rPr>
              <a:t>※</a:t>
            </a:r>
            <a:r>
              <a:rPr lang="ja-JP" altLang="en-US" sz="1157" dirty="0">
                <a:solidFill>
                  <a:prstClr val="black"/>
                </a:solidFill>
                <a:latin typeface="Cambria" panose="02040503050406030204" pitchFamily="18" charset="0"/>
                <a:ea typeface="メイリオ" panose="020B0604030504040204" pitchFamily="50" charset="-128"/>
                <a:cs typeface="メイリオ" pitchFamily="50" charset="-128"/>
              </a:rPr>
              <a:t>本事業は平成</a:t>
            </a:r>
            <a:r>
              <a:rPr lang="en-US" altLang="ja-JP" sz="1157" dirty="0">
                <a:solidFill>
                  <a:prstClr val="black"/>
                </a:solidFill>
                <a:latin typeface="Cambria" panose="02040503050406030204" pitchFamily="18" charset="0"/>
                <a:ea typeface="メイリオ" panose="020B0604030504040204" pitchFamily="50" charset="-128"/>
                <a:cs typeface="メイリオ" pitchFamily="50" charset="-128"/>
              </a:rPr>
              <a:t>25</a:t>
            </a:r>
            <a:r>
              <a:rPr lang="ja-JP" altLang="en-US" sz="1157" dirty="0">
                <a:solidFill>
                  <a:prstClr val="black"/>
                </a:solidFill>
                <a:latin typeface="Cambria" panose="02040503050406030204" pitchFamily="18" charset="0"/>
                <a:ea typeface="メイリオ" panose="020B0604030504040204" pitchFamily="50" charset="-128"/>
                <a:cs typeface="メイリオ" pitchFamily="50" charset="-128"/>
              </a:rPr>
              <a:t>年度より実施。</a:t>
            </a:r>
            <a:endParaRPr lang="en-US" altLang="ja-JP" sz="1157" dirty="0">
              <a:solidFill>
                <a:prstClr val="black"/>
              </a:solidFill>
              <a:latin typeface="Cambria" panose="02040503050406030204" pitchFamily="18" charset="0"/>
              <a:ea typeface="メイリオ" panose="020B0604030504040204" pitchFamily="50" charset="-128"/>
              <a:cs typeface="メイリオ" pitchFamily="50" charset="-128"/>
            </a:endParaRPr>
          </a:p>
        </p:txBody>
      </p:sp>
      <p:sp>
        <p:nvSpPr>
          <p:cNvPr id="53" name="テキスト ボックス 52"/>
          <p:cNvSpPr txBox="1"/>
          <p:nvPr/>
        </p:nvSpPr>
        <p:spPr>
          <a:xfrm>
            <a:off x="334122" y="1020207"/>
            <a:ext cx="4705548" cy="2761910"/>
          </a:xfrm>
          <a:prstGeom prst="rect">
            <a:avLst/>
          </a:prstGeom>
          <a:noFill/>
        </p:spPr>
        <p:txBody>
          <a:bodyPr>
            <a:spAutoFit/>
          </a:bodyPr>
          <a:lstStyle/>
          <a:p>
            <a:pPr marL="199489" indent="-199489" defTabSz="1007943">
              <a:lnSpc>
                <a:spcPts val="1653"/>
              </a:lnSpc>
              <a:buClr>
                <a:srgbClr val="DEDEDE">
                  <a:lumMod val="50000"/>
                </a:srgbClr>
              </a:buClr>
              <a:buFont typeface="Wingdings" pitchFamily="2" charset="2"/>
              <a:buChar char="l"/>
              <a:defRPr/>
            </a:pPr>
            <a:r>
              <a:rPr lang="ja-JP" altLang="en-US" sz="1213" dirty="0">
                <a:solidFill>
                  <a:prstClr val="black"/>
                </a:solidFill>
                <a:latin typeface="Cambria" panose="02040503050406030204" pitchFamily="18" charset="0"/>
                <a:ea typeface="メイリオ" panose="020B0604030504040204" pitchFamily="50" charset="-128"/>
                <a:cs typeface="メイリオ" pitchFamily="50" charset="-128"/>
              </a:rPr>
              <a:t>低炭素社会を創出するには、必要な温室効果ガス削減対策に的確に民間資金が供給されることが不可欠。</a:t>
            </a:r>
            <a:endParaRPr lang="en-US" altLang="ja-JP" sz="1213" dirty="0">
              <a:solidFill>
                <a:prstClr val="black"/>
              </a:solidFill>
              <a:latin typeface="Cambria" panose="02040503050406030204" pitchFamily="18" charset="0"/>
              <a:ea typeface="メイリオ" panose="020B0604030504040204" pitchFamily="50" charset="-128"/>
              <a:cs typeface="メイリオ" pitchFamily="50" charset="-128"/>
            </a:endParaRPr>
          </a:p>
          <a:p>
            <a:pPr defTabSz="1007943">
              <a:buClr>
                <a:srgbClr val="DEDEDE">
                  <a:lumMod val="50000"/>
                </a:srgbClr>
              </a:buClr>
              <a:defRPr/>
            </a:pPr>
            <a:endParaRPr lang="en-US" altLang="ja-JP" sz="331" dirty="0">
              <a:solidFill>
                <a:prstClr val="black"/>
              </a:solidFill>
              <a:latin typeface="Cambria" panose="02040503050406030204" pitchFamily="18" charset="0"/>
              <a:ea typeface="メイリオ" panose="020B0604030504040204" pitchFamily="50" charset="-128"/>
              <a:cs typeface="メイリオ" pitchFamily="50" charset="-128"/>
            </a:endParaRPr>
          </a:p>
          <a:p>
            <a:pPr marL="199489" indent="-199489" defTabSz="1007943">
              <a:lnSpc>
                <a:spcPts val="1653"/>
              </a:lnSpc>
              <a:buClr>
                <a:srgbClr val="DEDEDE">
                  <a:lumMod val="50000"/>
                </a:srgbClr>
              </a:buClr>
              <a:buFont typeface="Wingdings" pitchFamily="2" charset="2"/>
              <a:buChar char="l"/>
              <a:defRPr/>
            </a:pPr>
            <a:r>
              <a:rPr lang="ja-JP" altLang="en-US" sz="1213" dirty="0">
                <a:solidFill>
                  <a:prstClr val="black"/>
                </a:solidFill>
                <a:latin typeface="Cambria" panose="02040503050406030204" pitchFamily="18" charset="0"/>
                <a:ea typeface="メイリオ" panose="020B0604030504040204" pitchFamily="50" charset="-128"/>
                <a:cs typeface="メイリオ" pitchFamily="50" charset="-128"/>
              </a:rPr>
              <a:t>固定価格買取制度の認定を受ける太陽光発電以外の再生可能エネルギー事業等については、固定価格買取制度の導入後においても、太陽光発電に比べ伸び率が非常に低い。</a:t>
            </a:r>
            <a:endParaRPr lang="en-US" altLang="ja-JP" sz="1213" dirty="0">
              <a:solidFill>
                <a:prstClr val="black"/>
              </a:solidFill>
              <a:latin typeface="Cambria" panose="02040503050406030204" pitchFamily="18" charset="0"/>
              <a:ea typeface="メイリオ" panose="020B0604030504040204" pitchFamily="50" charset="-128"/>
              <a:cs typeface="メイリオ" pitchFamily="50" charset="-128"/>
            </a:endParaRPr>
          </a:p>
          <a:p>
            <a:pPr defTabSz="1007943">
              <a:buClr>
                <a:srgbClr val="DEDEDE">
                  <a:lumMod val="50000"/>
                </a:srgbClr>
              </a:buClr>
              <a:defRPr/>
            </a:pPr>
            <a:endParaRPr lang="en-US" altLang="ja-JP" sz="331" dirty="0">
              <a:solidFill>
                <a:prstClr val="black"/>
              </a:solidFill>
              <a:latin typeface="Cambria" panose="02040503050406030204" pitchFamily="18" charset="0"/>
              <a:ea typeface="メイリオ" panose="020B0604030504040204" pitchFamily="50" charset="-128"/>
              <a:cs typeface="メイリオ" pitchFamily="50" charset="-128"/>
            </a:endParaRPr>
          </a:p>
          <a:p>
            <a:pPr marL="199489" indent="-199489" defTabSz="1007943">
              <a:lnSpc>
                <a:spcPts val="1653"/>
              </a:lnSpc>
              <a:buClr>
                <a:srgbClr val="DEDEDE">
                  <a:lumMod val="50000"/>
                </a:srgbClr>
              </a:buClr>
              <a:buFont typeface="Wingdings" pitchFamily="2" charset="2"/>
              <a:buChar char="l"/>
              <a:defRPr/>
            </a:pPr>
            <a:r>
              <a:rPr lang="ja-JP" altLang="en-US" sz="1213" dirty="0">
                <a:solidFill>
                  <a:prstClr val="black"/>
                </a:solidFill>
                <a:latin typeface="Cambria" panose="02040503050406030204" pitchFamily="18" charset="0"/>
                <a:ea typeface="メイリオ" panose="020B0604030504040204" pitchFamily="50" charset="-128"/>
                <a:cs typeface="メイリオ" pitchFamily="50" charset="-128"/>
              </a:rPr>
              <a:t>このような、民間だけでは十分に進んでいない再生可能エネルギー事業（風力、中小水力、バイオマス、地熱・温泉熱）等について、その普及に向けた課題を克服し、普及をさらに促進していくことが必要。</a:t>
            </a:r>
            <a:endParaRPr lang="en-US" altLang="ja-JP" sz="1213" dirty="0">
              <a:solidFill>
                <a:prstClr val="black"/>
              </a:solidFill>
              <a:latin typeface="Cambria" panose="02040503050406030204" pitchFamily="18" charset="0"/>
              <a:ea typeface="メイリオ" panose="020B0604030504040204" pitchFamily="50" charset="-128"/>
              <a:cs typeface="メイリオ" pitchFamily="50" charset="-128"/>
            </a:endParaRPr>
          </a:p>
          <a:p>
            <a:pPr defTabSz="1007943">
              <a:buClr>
                <a:srgbClr val="DEDEDE">
                  <a:lumMod val="50000"/>
                </a:srgbClr>
              </a:buClr>
              <a:defRPr/>
            </a:pPr>
            <a:endParaRPr lang="en-US" altLang="ja-JP" sz="331" dirty="0">
              <a:solidFill>
                <a:prstClr val="black"/>
              </a:solidFill>
              <a:latin typeface="Cambria" panose="02040503050406030204" pitchFamily="18" charset="0"/>
              <a:ea typeface="メイリオ" panose="020B0604030504040204" pitchFamily="50" charset="-128"/>
              <a:cs typeface="メイリオ" pitchFamily="50" charset="-128"/>
            </a:endParaRPr>
          </a:p>
          <a:p>
            <a:pPr marL="199489" indent="-199489" defTabSz="1007943">
              <a:lnSpc>
                <a:spcPts val="1653"/>
              </a:lnSpc>
              <a:buClr>
                <a:srgbClr val="DEDEDE">
                  <a:lumMod val="50000"/>
                </a:srgbClr>
              </a:buClr>
              <a:buFont typeface="Wingdings" pitchFamily="2" charset="2"/>
              <a:buChar char="l"/>
              <a:defRPr/>
            </a:pPr>
            <a:r>
              <a:rPr lang="ja-JP" altLang="ja-JP" sz="1213" dirty="0">
                <a:solidFill>
                  <a:prstClr val="black"/>
                </a:solidFill>
                <a:latin typeface="Cambria" panose="02040503050406030204" pitchFamily="18" charset="0"/>
                <a:ea typeface="メイリオ" panose="020B0604030504040204" pitchFamily="50" charset="-128"/>
                <a:cs typeface="メイリオ" pitchFamily="50" charset="-128"/>
              </a:rPr>
              <a:t>国際的にも、低炭素投資促進のための「グリーン投資銀行」</a:t>
            </a:r>
            <a:r>
              <a:rPr lang="ja-JP" altLang="en-US" sz="1213" dirty="0">
                <a:solidFill>
                  <a:prstClr val="black"/>
                </a:solidFill>
                <a:latin typeface="Cambria" panose="02040503050406030204" pitchFamily="18" charset="0"/>
                <a:ea typeface="メイリオ" panose="020B0604030504040204" pitchFamily="50" charset="-128"/>
                <a:cs typeface="メイリオ" pitchFamily="50" charset="-128"/>
              </a:rPr>
              <a:t>による投資促進</a:t>
            </a:r>
            <a:r>
              <a:rPr lang="ja-JP" altLang="ja-JP" sz="1213" dirty="0">
                <a:solidFill>
                  <a:prstClr val="black"/>
                </a:solidFill>
                <a:latin typeface="Cambria" panose="02040503050406030204" pitchFamily="18" charset="0"/>
                <a:ea typeface="メイリオ" panose="020B0604030504040204" pitchFamily="50" charset="-128"/>
                <a:cs typeface="メイリオ" pitchFamily="50" charset="-128"/>
              </a:rPr>
              <a:t>が重要な政策テーマとして注目されて</a:t>
            </a:r>
            <a:r>
              <a:rPr lang="ja-JP" altLang="en-US" sz="1213" dirty="0">
                <a:solidFill>
                  <a:prstClr val="black"/>
                </a:solidFill>
                <a:latin typeface="Cambria" panose="02040503050406030204" pitchFamily="18" charset="0"/>
                <a:ea typeface="メイリオ" panose="020B0604030504040204" pitchFamily="50" charset="-128"/>
                <a:cs typeface="メイリオ" pitchFamily="50" charset="-128"/>
              </a:rPr>
              <a:t>いる</a:t>
            </a:r>
            <a:r>
              <a:rPr lang="ja-JP" altLang="ja-JP" sz="1213" dirty="0">
                <a:solidFill>
                  <a:prstClr val="black"/>
                </a:solidFill>
                <a:latin typeface="Cambria" panose="02040503050406030204" pitchFamily="18" charset="0"/>
                <a:ea typeface="メイリオ" panose="020B0604030504040204" pitchFamily="50" charset="-128"/>
                <a:cs typeface="メイリオ" pitchFamily="50" charset="-128"/>
              </a:rPr>
              <a:t>。</a:t>
            </a:r>
          </a:p>
          <a:p>
            <a:pPr defTabSz="1007943">
              <a:buClr>
                <a:srgbClr val="DEDEDE">
                  <a:lumMod val="50000"/>
                </a:srgbClr>
              </a:buClr>
              <a:defRPr/>
            </a:pPr>
            <a:endParaRPr lang="en-US" altLang="ja-JP" sz="331" dirty="0">
              <a:solidFill>
                <a:prstClr val="black"/>
              </a:solidFill>
              <a:latin typeface="Cambria" panose="02040503050406030204" pitchFamily="18" charset="0"/>
              <a:ea typeface="メイリオ" panose="020B0604030504040204" pitchFamily="50" charset="-128"/>
              <a:cs typeface="メイリオ" pitchFamily="50" charset="-128"/>
            </a:endParaRPr>
          </a:p>
          <a:p>
            <a:pPr defTabSz="1007943">
              <a:buClr>
                <a:srgbClr val="DEDEDE">
                  <a:lumMod val="50000"/>
                </a:srgbClr>
              </a:buClr>
              <a:defRPr/>
            </a:pPr>
            <a:endParaRPr lang="en-US" altLang="ja-JP" sz="441" dirty="0">
              <a:solidFill>
                <a:prstClr val="black"/>
              </a:solidFill>
              <a:latin typeface="Cambria" panose="02040503050406030204" pitchFamily="18" charset="0"/>
              <a:ea typeface="メイリオ" panose="020B0604030504040204" pitchFamily="50" charset="-128"/>
              <a:cs typeface="メイリオ" pitchFamily="50" charset="-128"/>
            </a:endParaRPr>
          </a:p>
        </p:txBody>
      </p:sp>
      <p:sp>
        <p:nvSpPr>
          <p:cNvPr id="3089" name="テキスト ボックス 53"/>
          <p:cNvSpPr txBox="1">
            <a:spLocks noChangeArrowheads="1"/>
          </p:cNvSpPr>
          <p:nvPr/>
        </p:nvSpPr>
        <p:spPr bwMode="auto">
          <a:xfrm>
            <a:off x="4929424" y="1018456"/>
            <a:ext cx="5398518" cy="118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188989" indent="-188989" defTabSz="1007943" fontAlgn="base">
              <a:lnSpc>
                <a:spcPts val="1653"/>
              </a:lnSpc>
              <a:spcBef>
                <a:spcPct val="0"/>
              </a:spcBef>
              <a:spcAft>
                <a:spcPct val="0"/>
              </a:spcAft>
              <a:buClr>
                <a:srgbClr val="DEDEDE">
                  <a:lumMod val="50000"/>
                </a:srgbClr>
              </a:buClr>
              <a:buFont typeface="Wingdings" panose="05000000000000000000" pitchFamily="2" charset="2"/>
              <a:buChar char="l"/>
              <a:defRPr/>
            </a:pPr>
            <a:r>
              <a:rPr lang="ja-JP" altLang="en-US" sz="1213" dirty="0">
                <a:solidFill>
                  <a:prstClr val="black"/>
                </a:solidFill>
              </a:rPr>
              <a:t>一定の採算性・収益性が見込まれる低炭素化プロジェクトに地域の資金を含む民間資金を呼び込むため、これらのプロジェクトを出資により支援し、その審査やモニタリングの過程において様々な助言等を行う。</a:t>
            </a:r>
          </a:p>
          <a:p>
            <a:pPr defTabSz="1007943" fontAlgn="base">
              <a:lnSpc>
                <a:spcPts val="1653"/>
              </a:lnSpc>
              <a:spcBef>
                <a:spcPct val="0"/>
              </a:spcBef>
              <a:spcAft>
                <a:spcPct val="0"/>
              </a:spcAft>
              <a:buNone/>
              <a:defRPr/>
            </a:pPr>
            <a:r>
              <a:rPr lang="ja-JP" altLang="en-US" sz="1213" dirty="0">
                <a:solidFill>
                  <a:prstClr val="black"/>
                </a:solidFill>
              </a:rPr>
              <a:t>　</a:t>
            </a:r>
            <a:r>
              <a:rPr lang="en-US" altLang="ja-JP" sz="1213" dirty="0">
                <a:solidFill>
                  <a:prstClr val="black"/>
                </a:solidFill>
              </a:rPr>
              <a:t>※</a:t>
            </a:r>
            <a:r>
              <a:rPr lang="ja-JP" altLang="en-US" sz="1213" dirty="0">
                <a:solidFill>
                  <a:prstClr val="black"/>
                </a:solidFill>
              </a:rPr>
              <a:t>固定価格買取制度の認定を受ける太陽光を除く。</a:t>
            </a:r>
            <a:endParaRPr lang="en-US" altLang="ja-JP" sz="1213" dirty="0">
              <a:solidFill>
                <a:prstClr val="black"/>
              </a:solidFill>
            </a:endParaRPr>
          </a:p>
          <a:p>
            <a:pPr defTabSz="1007943" fontAlgn="base">
              <a:lnSpc>
                <a:spcPts val="1653"/>
              </a:lnSpc>
              <a:spcBef>
                <a:spcPct val="0"/>
              </a:spcBef>
              <a:spcAft>
                <a:spcPct val="0"/>
              </a:spcAft>
              <a:buNone/>
              <a:defRPr/>
            </a:pPr>
            <a:endParaRPr lang="ja-JP" altLang="en-US" sz="1213" dirty="0">
              <a:solidFill>
                <a:prstClr val="black"/>
              </a:solidFill>
            </a:endParaRPr>
          </a:p>
        </p:txBody>
      </p:sp>
      <p:sp>
        <p:nvSpPr>
          <p:cNvPr id="55" name="テキスト ボックス 54"/>
          <p:cNvSpPr txBox="1"/>
          <p:nvPr/>
        </p:nvSpPr>
        <p:spPr>
          <a:xfrm>
            <a:off x="4929424" y="2346649"/>
            <a:ext cx="5342521" cy="1025602"/>
          </a:xfrm>
          <a:prstGeom prst="rect">
            <a:avLst/>
          </a:prstGeom>
          <a:noFill/>
        </p:spPr>
        <p:txBody>
          <a:bodyPr>
            <a:spAutoFit/>
          </a:bodyPr>
          <a:lstStyle/>
          <a:p>
            <a:pPr marL="195989" indent="-195989" defTabSz="1007943">
              <a:buClr>
                <a:srgbClr val="DEDEDE">
                  <a:lumMod val="50000"/>
                </a:srgbClr>
              </a:buClr>
              <a:buFont typeface="Wingdings" pitchFamily="2" charset="2"/>
              <a:buChar char="l"/>
              <a:defRPr/>
            </a:pPr>
            <a:r>
              <a:rPr lang="ja-JP" altLang="en-US" sz="1213" dirty="0">
                <a:solidFill>
                  <a:prstClr val="black"/>
                </a:solidFill>
                <a:latin typeface="Cambria"/>
                <a:ea typeface="メイリオ"/>
              </a:rPr>
              <a:t>本事業により地域において低炭素化プロジェクトが導入される。</a:t>
            </a:r>
          </a:p>
          <a:p>
            <a:pPr marL="195989" indent="-195989" defTabSz="1007943">
              <a:buClr>
                <a:srgbClr val="DEDEDE">
                  <a:lumMod val="50000"/>
                </a:srgbClr>
              </a:buClr>
              <a:buFont typeface="Wingdings" pitchFamily="2" charset="2"/>
              <a:buChar char="l"/>
              <a:defRPr/>
            </a:pPr>
            <a:r>
              <a:rPr lang="ja-JP" altLang="en-US" sz="1213" dirty="0">
                <a:solidFill>
                  <a:prstClr val="black"/>
                </a:solidFill>
                <a:latin typeface="Cambria"/>
                <a:ea typeface="メイリオ"/>
              </a:rPr>
              <a:t>出資案件の組成・モニタリング等を通じて得た知見・経験を踏まえて相談・助言等を行うことにより、地域全体での低炭素化に寄与する事業、条件が不利な地域における再生可能エネルギー事業等、低炭素化プロジェクトが波及的に広がることが期待される。</a:t>
            </a:r>
          </a:p>
        </p:txBody>
      </p:sp>
      <p:sp>
        <p:nvSpPr>
          <p:cNvPr id="56" name="テキスト ボックス 55"/>
          <p:cNvSpPr txBox="1"/>
          <p:nvPr/>
        </p:nvSpPr>
        <p:spPr>
          <a:xfrm>
            <a:off x="5039670" y="3401853"/>
            <a:ext cx="1111202" cy="237990"/>
          </a:xfrm>
          <a:prstGeom prst="rect">
            <a:avLst/>
          </a:prstGeom>
        </p:spPr>
        <p:style>
          <a:lnRef idx="2">
            <a:schemeClr val="accent6"/>
          </a:lnRef>
          <a:fillRef idx="1">
            <a:schemeClr val="lt1"/>
          </a:fillRef>
          <a:effectRef idx="0">
            <a:schemeClr val="accent6"/>
          </a:effectRef>
          <a:fontRef idx="minor">
            <a:schemeClr val="dk1"/>
          </a:fontRef>
        </p:style>
        <p:txBody>
          <a:bodyPr wrap="none"/>
          <a:lstStyle/>
          <a:p>
            <a:pPr algn="ctr" defTabSz="1007943">
              <a:defRPr/>
            </a:pPr>
            <a:r>
              <a:rPr lang="ja-JP" altLang="en-US" sz="1213" dirty="0">
                <a:solidFill>
                  <a:prstClr val="black"/>
                </a:solidFill>
                <a:latin typeface="Cambria"/>
                <a:ea typeface="メイリオ"/>
              </a:rPr>
              <a:t>事業スキーム</a:t>
            </a:r>
          </a:p>
        </p:txBody>
      </p:sp>
      <p:sp>
        <p:nvSpPr>
          <p:cNvPr id="57" name="正方形/長方形 56"/>
          <p:cNvSpPr/>
          <p:nvPr/>
        </p:nvSpPr>
        <p:spPr>
          <a:xfrm>
            <a:off x="4934674" y="3673092"/>
            <a:ext cx="5207776" cy="23099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p>
            <a:pPr marL="188989" indent="-188989" defTabSz="1007943">
              <a:buClr>
                <a:srgbClr val="DEDEDE">
                  <a:lumMod val="50000"/>
                </a:srgbClr>
              </a:buClr>
              <a:buFont typeface="Wingdings" panose="05000000000000000000" pitchFamily="2" charset="2"/>
              <a:buChar char="l"/>
              <a:defRPr/>
            </a:pPr>
            <a:r>
              <a:rPr lang="ja-JP" altLang="en-US" sz="1213" dirty="0">
                <a:solidFill>
                  <a:prstClr val="black"/>
                </a:solidFill>
                <a:latin typeface="Cambria"/>
                <a:ea typeface="メイリオ"/>
              </a:rPr>
              <a:t>補助事業（基金事業）</a:t>
            </a:r>
            <a:endParaRPr lang="en-US" altLang="ja-JP" sz="1213" dirty="0">
              <a:solidFill>
                <a:prstClr val="black"/>
              </a:solidFill>
              <a:latin typeface="Cambria"/>
              <a:ea typeface="メイリオ"/>
            </a:endParaRPr>
          </a:p>
        </p:txBody>
      </p:sp>
      <p:pic>
        <p:nvPicPr>
          <p:cNvPr id="3087" name="図 1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4339" y="3464851"/>
            <a:ext cx="2271402" cy="63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 name="テキスト ボックス 70"/>
          <p:cNvSpPr txBox="1">
            <a:spLocks noChangeArrowheads="1"/>
          </p:cNvSpPr>
          <p:nvPr/>
        </p:nvSpPr>
        <p:spPr bwMode="auto">
          <a:xfrm>
            <a:off x="1788310" y="5344270"/>
            <a:ext cx="713969" cy="222241"/>
          </a:xfrm>
          <a:prstGeom prst="rect">
            <a:avLst/>
          </a:prstGeom>
          <a:noFill/>
          <a:ln w="9525">
            <a:noFill/>
            <a:miter lim="800000"/>
            <a:headEnd/>
            <a:tailEnd/>
          </a:ln>
        </p:spPr>
        <p:txBody>
          <a:bodyPr anchor="ctr"/>
          <a:lstStyle/>
          <a:p>
            <a:pPr algn="ctr" defTabSz="1007943" fontAlgn="base">
              <a:spcBef>
                <a:spcPct val="0"/>
              </a:spcBef>
              <a:spcAft>
                <a:spcPct val="0"/>
              </a:spcAft>
              <a:defRPr/>
            </a:pPr>
            <a:r>
              <a:rPr lang="ja-JP" altLang="en-US" sz="1323" b="1" dirty="0">
                <a:solidFill>
                  <a:srgbClr val="FFFFFF"/>
                </a:solidFill>
                <a:latin typeface="メイリオ"/>
                <a:ea typeface="メイリオ"/>
              </a:rPr>
              <a:t>出資</a:t>
            </a:r>
          </a:p>
        </p:txBody>
      </p:sp>
      <p:sp>
        <p:nvSpPr>
          <p:cNvPr id="219" name="テキスト ボックス 70"/>
          <p:cNvSpPr txBox="1">
            <a:spLocks noChangeArrowheads="1"/>
          </p:cNvSpPr>
          <p:nvPr/>
        </p:nvSpPr>
        <p:spPr bwMode="auto">
          <a:xfrm>
            <a:off x="1634316" y="6478221"/>
            <a:ext cx="713969" cy="223990"/>
          </a:xfrm>
          <a:prstGeom prst="rect">
            <a:avLst/>
          </a:prstGeom>
          <a:noFill/>
          <a:ln w="9525">
            <a:noFill/>
            <a:miter lim="800000"/>
            <a:headEnd/>
            <a:tailEnd/>
          </a:ln>
        </p:spPr>
        <p:txBody>
          <a:bodyPr anchor="ctr"/>
          <a:lstStyle/>
          <a:p>
            <a:pPr algn="ctr" defTabSz="1007943" fontAlgn="base">
              <a:spcBef>
                <a:spcPct val="0"/>
              </a:spcBef>
              <a:spcAft>
                <a:spcPct val="0"/>
              </a:spcAft>
              <a:defRPr/>
            </a:pPr>
            <a:r>
              <a:rPr lang="ja-JP" altLang="en-US" sz="1323" b="1" dirty="0">
                <a:solidFill>
                  <a:srgbClr val="FFFFFF"/>
                </a:solidFill>
                <a:latin typeface="メイリオ"/>
                <a:ea typeface="メイリオ"/>
              </a:rPr>
              <a:t>投資</a:t>
            </a:r>
          </a:p>
        </p:txBody>
      </p:sp>
      <p:sp>
        <p:nvSpPr>
          <p:cNvPr id="3" name="テキスト ボックス 2"/>
          <p:cNvSpPr txBox="1"/>
          <p:nvPr/>
        </p:nvSpPr>
        <p:spPr>
          <a:xfrm>
            <a:off x="6289116" y="5010035"/>
            <a:ext cx="484729" cy="228076"/>
          </a:xfrm>
          <a:prstGeom prst="rect">
            <a:avLst/>
          </a:prstGeom>
          <a:noFill/>
        </p:spPr>
        <p:txBody>
          <a:bodyPr>
            <a:spAutoFit/>
          </a:bodyPr>
          <a:lstStyle/>
          <a:p>
            <a:pPr defTabSz="1007943" fontAlgn="base">
              <a:spcBef>
                <a:spcPct val="0"/>
              </a:spcBef>
              <a:spcAft>
                <a:spcPct val="0"/>
              </a:spcAft>
              <a:defRPr/>
            </a:pPr>
            <a:r>
              <a:rPr lang="ja-JP" altLang="en-US" sz="882" b="1" dirty="0">
                <a:solidFill>
                  <a:prstClr val="white"/>
                </a:solidFill>
                <a:latin typeface="メイリオ"/>
                <a:ea typeface="メイリオ"/>
                <a:cs typeface="メイリオ" pitchFamily="50" charset="-128"/>
              </a:rPr>
              <a:t>風力</a:t>
            </a:r>
          </a:p>
        </p:txBody>
      </p:sp>
      <p:sp>
        <p:nvSpPr>
          <p:cNvPr id="51" name="テキスト ボックス 50"/>
          <p:cNvSpPr txBox="1"/>
          <p:nvPr/>
        </p:nvSpPr>
        <p:spPr>
          <a:xfrm>
            <a:off x="6140372" y="6115987"/>
            <a:ext cx="801466" cy="228076"/>
          </a:xfrm>
          <a:prstGeom prst="rect">
            <a:avLst/>
          </a:prstGeom>
          <a:noFill/>
        </p:spPr>
        <p:txBody>
          <a:bodyPr>
            <a:spAutoFit/>
          </a:bodyPr>
          <a:lstStyle/>
          <a:p>
            <a:pPr defTabSz="1007943" fontAlgn="base">
              <a:spcBef>
                <a:spcPct val="0"/>
              </a:spcBef>
              <a:spcAft>
                <a:spcPct val="0"/>
              </a:spcAft>
              <a:defRPr/>
            </a:pPr>
            <a:r>
              <a:rPr lang="ja-JP" altLang="en-US" sz="882" b="1" dirty="0">
                <a:solidFill>
                  <a:prstClr val="white"/>
                </a:solidFill>
                <a:latin typeface="メイリオ"/>
                <a:ea typeface="メイリオ"/>
                <a:cs typeface="メイリオ" pitchFamily="50" charset="-128"/>
              </a:rPr>
              <a:t>バイオマス</a:t>
            </a:r>
          </a:p>
        </p:txBody>
      </p:sp>
      <p:sp>
        <p:nvSpPr>
          <p:cNvPr id="52" name="テキスト ボックス 51"/>
          <p:cNvSpPr txBox="1"/>
          <p:nvPr/>
        </p:nvSpPr>
        <p:spPr>
          <a:xfrm>
            <a:off x="6219119" y="7248189"/>
            <a:ext cx="803215" cy="228076"/>
          </a:xfrm>
          <a:prstGeom prst="rect">
            <a:avLst/>
          </a:prstGeom>
          <a:noFill/>
        </p:spPr>
        <p:txBody>
          <a:bodyPr>
            <a:spAutoFit/>
          </a:bodyPr>
          <a:lstStyle/>
          <a:p>
            <a:pPr defTabSz="1007943" fontAlgn="base">
              <a:spcBef>
                <a:spcPct val="0"/>
              </a:spcBef>
              <a:spcAft>
                <a:spcPct val="0"/>
              </a:spcAft>
              <a:defRPr/>
            </a:pPr>
            <a:r>
              <a:rPr lang="ja-JP" altLang="en-US" sz="882" b="1" dirty="0">
                <a:solidFill>
                  <a:prstClr val="white"/>
                </a:solidFill>
                <a:latin typeface="メイリオ"/>
                <a:ea typeface="メイリオ"/>
                <a:cs typeface="メイリオ" pitchFamily="50" charset="-128"/>
              </a:rPr>
              <a:t>中小水力</a:t>
            </a:r>
          </a:p>
        </p:txBody>
      </p:sp>
      <p:sp>
        <p:nvSpPr>
          <p:cNvPr id="92" name="正方形/長方形 91"/>
          <p:cNvSpPr/>
          <p:nvPr/>
        </p:nvSpPr>
        <p:spPr>
          <a:xfrm>
            <a:off x="327122" y="4115823"/>
            <a:ext cx="10023569" cy="3415853"/>
          </a:xfrm>
          <a:prstGeom prst="rect">
            <a:avLst/>
          </a:prstGeom>
        </p:spPr>
        <p:style>
          <a:lnRef idx="2">
            <a:schemeClr val="accent2"/>
          </a:lnRef>
          <a:fillRef idx="1">
            <a:schemeClr val="lt1"/>
          </a:fillRef>
          <a:effectRef idx="0">
            <a:schemeClr val="accent2"/>
          </a:effectRef>
          <a:fontRef idx="minor">
            <a:schemeClr val="dk1"/>
          </a:fontRef>
        </p:style>
        <p:txBody>
          <a:bodyPr anchor="b"/>
          <a:lstStyle/>
          <a:p>
            <a:pPr algn="ctr" defTabSz="1007943">
              <a:defRPr/>
            </a:pPr>
            <a:endParaRPr lang="ja-JP" altLang="en-US" sz="1984" dirty="0">
              <a:solidFill>
                <a:prstClr val="black"/>
              </a:solidFill>
              <a:latin typeface="Cambria"/>
              <a:ea typeface="メイリオ"/>
            </a:endParaRPr>
          </a:p>
        </p:txBody>
      </p:sp>
      <p:sp>
        <p:nvSpPr>
          <p:cNvPr id="93" name="正方形/長方形 92"/>
          <p:cNvSpPr/>
          <p:nvPr/>
        </p:nvSpPr>
        <p:spPr>
          <a:xfrm>
            <a:off x="9473684" y="4112666"/>
            <a:ext cx="864339" cy="29591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defTabSz="1007943">
              <a:defRPr/>
            </a:pPr>
            <a:r>
              <a:rPr lang="ja-JP" altLang="en-US" sz="1323" b="1" dirty="0">
                <a:solidFill>
                  <a:prstClr val="white"/>
                </a:solidFill>
                <a:latin typeface="Cambria"/>
                <a:ea typeface="メイリオ"/>
              </a:rPr>
              <a:t>イメージ</a:t>
            </a:r>
            <a:endParaRPr lang="ja-JP" altLang="en-US" sz="1543" b="1" dirty="0">
              <a:solidFill>
                <a:prstClr val="white"/>
              </a:solidFill>
              <a:latin typeface="Cambria"/>
              <a:ea typeface="メイリオ"/>
            </a:endParaRPr>
          </a:p>
        </p:txBody>
      </p:sp>
      <p:sp>
        <p:nvSpPr>
          <p:cNvPr id="94" name="角丸四角形 93"/>
          <p:cNvSpPr/>
          <p:nvPr/>
        </p:nvSpPr>
        <p:spPr bwMode="auto">
          <a:xfrm>
            <a:off x="530114" y="4164821"/>
            <a:ext cx="1104203" cy="89071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r>
              <a:rPr lang="ja-JP" altLang="en-US" sz="1984" b="1" dirty="0">
                <a:solidFill>
                  <a:prstClr val="white"/>
                </a:solidFill>
                <a:latin typeface="メイリオ"/>
                <a:ea typeface="メイリオ"/>
              </a:rPr>
              <a:t>国</a:t>
            </a:r>
            <a:endParaRPr lang="en-US" altLang="ja-JP" sz="1984" b="1" dirty="0">
              <a:solidFill>
                <a:prstClr val="white"/>
              </a:solidFill>
              <a:latin typeface="メイリオ"/>
              <a:ea typeface="メイリオ"/>
            </a:endParaRPr>
          </a:p>
        </p:txBody>
      </p:sp>
      <p:sp>
        <p:nvSpPr>
          <p:cNvPr id="95" name="角丸四角形 94"/>
          <p:cNvSpPr/>
          <p:nvPr/>
        </p:nvSpPr>
        <p:spPr bwMode="auto">
          <a:xfrm>
            <a:off x="2532028" y="4255816"/>
            <a:ext cx="2819129" cy="743719"/>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1007943">
              <a:lnSpc>
                <a:spcPts val="1102"/>
              </a:lnSpc>
              <a:defRPr/>
            </a:pPr>
            <a:r>
              <a:rPr lang="ja-JP" altLang="en-US" sz="1213" b="1" dirty="0">
                <a:solidFill>
                  <a:prstClr val="black"/>
                </a:solidFill>
                <a:latin typeface="メイリオ"/>
                <a:ea typeface="メイリオ"/>
              </a:rPr>
              <a:t>基金設置法人</a:t>
            </a:r>
            <a:endParaRPr lang="en-US" altLang="ja-JP" sz="1323" b="1" dirty="0">
              <a:solidFill>
                <a:prstClr val="black"/>
              </a:solidFill>
              <a:latin typeface="メイリオ"/>
              <a:ea typeface="メイリオ"/>
            </a:endParaRPr>
          </a:p>
          <a:p>
            <a:pPr algn="ctr" defTabSz="1007943">
              <a:lnSpc>
                <a:spcPts val="1102"/>
              </a:lnSpc>
              <a:defRPr/>
            </a:pPr>
            <a:endParaRPr lang="en-US" altLang="ja-JP" sz="1984" b="1" dirty="0">
              <a:solidFill>
                <a:prstClr val="black"/>
              </a:solidFill>
              <a:latin typeface="メイリオ"/>
              <a:ea typeface="メイリオ"/>
            </a:endParaRPr>
          </a:p>
        </p:txBody>
      </p:sp>
      <p:sp>
        <p:nvSpPr>
          <p:cNvPr id="96" name="角丸四角形 95"/>
          <p:cNvSpPr/>
          <p:nvPr/>
        </p:nvSpPr>
        <p:spPr bwMode="auto">
          <a:xfrm>
            <a:off x="530114" y="5160528"/>
            <a:ext cx="1104203" cy="187416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r>
              <a:rPr lang="ja-JP" altLang="en-US" sz="1984" b="1" dirty="0">
                <a:solidFill>
                  <a:prstClr val="black"/>
                </a:solidFill>
                <a:latin typeface="メイリオ"/>
                <a:ea typeface="メイリオ"/>
              </a:rPr>
              <a:t>民間</a:t>
            </a:r>
            <a:endParaRPr lang="en-US" altLang="ja-JP" sz="1984" b="1" dirty="0">
              <a:solidFill>
                <a:prstClr val="black"/>
              </a:solidFill>
              <a:latin typeface="メイリオ"/>
              <a:ea typeface="メイリオ"/>
            </a:endParaRPr>
          </a:p>
          <a:p>
            <a:pPr algn="ctr" defTabSz="1007943">
              <a:defRPr/>
            </a:pPr>
            <a:r>
              <a:rPr lang="ja-JP" altLang="en-US" sz="1984" b="1" dirty="0">
                <a:solidFill>
                  <a:prstClr val="black"/>
                </a:solidFill>
                <a:latin typeface="メイリオ"/>
                <a:ea typeface="メイリオ"/>
              </a:rPr>
              <a:t>資金</a:t>
            </a:r>
          </a:p>
        </p:txBody>
      </p:sp>
      <p:sp>
        <p:nvSpPr>
          <p:cNvPr id="3100" name="テキスト ボックス 70"/>
          <p:cNvSpPr txBox="1">
            <a:spLocks noChangeArrowheads="1"/>
          </p:cNvSpPr>
          <p:nvPr/>
        </p:nvSpPr>
        <p:spPr bwMode="auto">
          <a:xfrm>
            <a:off x="1788310" y="5344270"/>
            <a:ext cx="713969" cy="22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1007943" fontAlgn="base">
              <a:spcBef>
                <a:spcPct val="0"/>
              </a:spcBef>
              <a:spcAft>
                <a:spcPct val="0"/>
              </a:spcAft>
              <a:buNone/>
            </a:pPr>
            <a:r>
              <a:rPr lang="ja-JP" altLang="en-US" sz="1323" b="1">
                <a:solidFill>
                  <a:srgbClr val="FFFFFF"/>
                </a:solidFill>
                <a:latin typeface="メイリオ" panose="020B0604030504040204" pitchFamily="50" charset="-128"/>
              </a:rPr>
              <a:t>出資</a:t>
            </a:r>
          </a:p>
        </p:txBody>
      </p:sp>
      <p:sp>
        <p:nvSpPr>
          <p:cNvPr id="98" name="角丸四角形 97"/>
          <p:cNvSpPr/>
          <p:nvPr/>
        </p:nvSpPr>
        <p:spPr bwMode="auto">
          <a:xfrm>
            <a:off x="2579276" y="6439723"/>
            <a:ext cx="2819128" cy="594974"/>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1007943">
              <a:lnSpc>
                <a:spcPts val="1653"/>
              </a:lnSpc>
              <a:defRPr/>
            </a:pPr>
            <a:r>
              <a:rPr lang="ja-JP" altLang="en-US" sz="1543" b="1" dirty="0">
                <a:solidFill>
                  <a:prstClr val="black"/>
                </a:solidFill>
                <a:latin typeface="メイリオ"/>
                <a:ea typeface="メイリオ"/>
              </a:rPr>
              <a:t>低炭素化プロジェクトの実現</a:t>
            </a:r>
          </a:p>
          <a:p>
            <a:pPr algn="ctr" defTabSz="1007943">
              <a:lnSpc>
                <a:spcPts val="1653"/>
              </a:lnSpc>
              <a:defRPr/>
            </a:pPr>
            <a:r>
              <a:rPr lang="ja-JP" altLang="en-US" sz="1543" b="1" dirty="0">
                <a:solidFill>
                  <a:prstClr val="black"/>
                </a:solidFill>
                <a:latin typeface="メイリオ"/>
                <a:ea typeface="メイリオ"/>
              </a:rPr>
              <a:t>（ＳＰＣによる実施）</a:t>
            </a:r>
          </a:p>
        </p:txBody>
      </p:sp>
      <p:sp>
        <p:nvSpPr>
          <p:cNvPr id="99" name="角丸四角形 98"/>
          <p:cNvSpPr/>
          <p:nvPr/>
        </p:nvSpPr>
        <p:spPr bwMode="auto">
          <a:xfrm>
            <a:off x="2871513" y="4586553"/>
            <a:ext cx="2154158" cy="292237"/>
          </a:xfrm>
          <a:prstGeom prst="roundRect">
            <a:avLst/>
          </a:prstGeom>
          <a:solidFill>
            <a:srgbClr val="FF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1007943">
              <a:lnSpc>
                <a:spcPts val="1213"/>
              </a:lnSpc>
              <a:defRPr/>
            </a:pPr>
            <a:r>
              <a:rPr lang="ja-JP" altLang="en-US" sz="1213" b="1" dirty="0">
                <a:solidFill>
                  <a:prstClr val="black"/>
                </a:solidFill>
                <a:latin typeface="メイリオ"/>
                <a:ea typeface="メイリオ"/>
              </a:rPr>
              <a:t>基金</a:t>
            </a:r>
            <a:endParaRPr lang="en-US" altLang="ja-JP" sz="1213" b="1" dirty="0">
              <a:solidFill>
                <a:prstClr val="black"/>
              </a:solidFill>
              <a:latin typeface="メイリオ"/>
              <a:ea typeface="メイリオ"/>
            </a:endParaRPr>
          </a:p>
        </p:txBody>
      </p:sp>
      <p:sp>
        <p:nvSpPr>
          <p:cNvPr id="100" name="下矢印 99"/>
          <p:cNvSpPr/>
          <p:nvPr/>
        </p:nvSpPr>
        <p:spPr bwMode="auto">
          <a:xfrm rot="5400000" flipH="1" flipV="1">
            <a:off x="1708688" y="6293604"/>
            <a:ext cx="794466" cy="855714"/>
          </a:xfrm>
          <a:prstGeom prst="downArrow">
            <a:avLst>
              <a:gd name="adj1" fmla="val 50000"/>
              <a:gd name="adj2" fmla="val 51169"/>
            </a:avLst>
          </a:prstGeom>
          <a:solidFill>
            <a:schemeClr val="accent6">
              <a:lumMod val="60000"/>
              <a:lumOff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6194" fontAlgn="base">
              <a:spcBef>
                <a:spcPct val="0"/>
              </a:spcBef>
              <a:spcAft>
                <a:spcPct val="0"/>
              </a:spcAft>
              <a:defRPr/>
            </a:pPr>
            <a:endParaRPr lang="ja-JP" altLang="en-US" sz="1323">
              <a:solidFill>
                <a:srgbClr val="000000"/>
              </a:solidFill>
              <a:latin typeface="メイリオ"/>
              <a:ea typeface="メイリオ"/>
              <a:cs typeface="メイリオ" pitchFamily="50" charset="-128"/>
            </a:endParaRPr>
          </a:p>
        </p:txBody>
      </p:sp>
      <p:sp>
        <p:nvSpPr>
          <p:cNvPr id="3104" name="テキスト ボックス 70"/>
          <p:cNvSpPr txBox="1">
            <a:spLocks noChangeArrowheads="1"/>
          </p:cNvSpPr>
          <p:nvPr/>
        </p:nvSpPr>
        <p:spPr bwMode="auto">
          <a:xfrm>
            <a:off x="1643065" y="6644465"/>
            <a:ext cx="713969" cy="2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1007943" fontAlgn="base">
              <a:spcBef>
                <a:spcPct val="0"/>
              </a:spcBef>
              <a:spcAft>
                <a:spcPct val="0"/>
              </a:spcAft>
              <a:buNone/>
            </a:pPr>
            <a:r>
              <a:rPr lang="ja-JP" altLang="en-US" sz="1323" b="1">
                <a:solidFill>
                  <a:srgbClr val="FFFFFF"/>
                </a:solidFill>
                <a:latin typeface="メイリオ" panose="020B0604030504040204" pitchFamily="50" charset="-128"/>
              </a:rPr>
              <a:t>投資</a:t>
            </a:r>
          </a:p>
        </p:txBody>
      </p:sp>
      <p:sp>
        <p:nvSpPr>
          <p:cNvPr id="103" name="下矢印 102"/>
          <p:cNvSpPr/>
          <p:nvPr/>
        </p:nvSpPr>
        <p:spPr bwMode="auto">
          <a:xfrm flipH="1" flipV="1">
            <a:off x="3940717" y="4971537"/>
            <a:ext cx="1076203" cy="1443687"/>
          </a:xfrm>
          <a:prstGeom prst="downArrow">
            <a:avLst>
              <a:gd name="adj1" fmla="val 50000"/>
              <a:gd name="adj2" fmla="val 38593"/>
            </a:avLst>
          </a:prstGeom>
          <a:solidFill>
            <a:srgbClr val="FFC000"/>
          </a:solidFill>
          <a:ln w="19050" cap="flat" cmpd="sng" algn="ctr">
            <a:noFill/>
            <a:prstDash val="solid"/>
          </a:ln>
          <a:effectLst/>
        </p:spPr>
        <p:txBody>
          <a:bodyPr anchor="ctr"/>
          <a:lstStyle/>
          <a:p>
            <a:pPr algn="ctr" defTabSz="1006194">
              <a:defRPr/>
            </a:pPr>
            <a:endParaRPr kumimoji="0" lang="ja-JP" altLang="en-US" sz="992" kern="0">
              <a:solidFill>
                <a:srgbClr val="000000"/>
              </a:solidFill>
              <a:latin typeface="メイリオ"/>
              <a:ea typeface="ＭＳ Ｐゴシック"/>
              <a:cs typeface="メイリオ" pitchFamily="50" charset="-128"/>
            </a:endParaRPr>
          </a:p>
        </p:txBody>
      </p:sp>
      <p:sp>
        <p:nvSpPr>
          <p:cNvPr id="104" name="下矢印 103"/>
          <p:cNvSpPr/>
          <p:nvPr/>
        </p:nvSpPr>
        <p:spPr bwMode="auto">
          <a:xfrm rot="10800000" flipH="1" flipV="1">
            <a:off x="2750768" y="4971536"/>
            <a:ext cx="1102453" cy="1468186"/>
          </a:xfrm>
          <a:prstGeom prst="downArrow">
            <a:avLst>
              <a:gd name="adj1" fmla="val 50000"/>
              <a:gd name="adj2" fmla="val 43511"/>
            </a:avLst>
          </a:prstGeom>
          <a:solidFill>
            <a:srgbClr val="FF7C80"/>
          </a:solidFill>
          <a:ln w="19050" cap="flat" cmpd="sng" algn="ctr">
            <a:noFill/>
            <a:prstDash val="solid"/>
          </a:ln>
          <a:effectLst/>
        </p:spPr>
        <p:txBody>
          <a:bodyPr anchor="ctr"/>
          <a:lstStyle/>
          <a:p>
            <a:pPr algn="ctr" defTabSz="1006194">
              <a:defRPr/>
            </a:pPr>
            <a:endParaRPr kumimoji="0" lang="ja-JP" altLang="en-US" sz="992" kern="0">
              <a:solidFill>
                <a:srgbClr val="000000"/>
              </a:solidFill>
              <a:latin typeface="メイリオ"/>
              <a:ea typeface="ＭＳ Ｐゴシック"/>
              <a:cs typeface="メイリオ" pitchFamily="50" charset="-128"/>
            </a:endParaRPr>
          </a:p>
        </p:txBody>
      </p:sp>
      <p:sp>
        <p:nvSpPr>
          <p:cNvPr id="105" name="円/楕円 61"/>
          <p:cNvSpPr/>
          <p:nvPr/>
        </p:nvSpPr>
        <p:spPr bwMode="auto">
          <a:xfrm>
            <a:off x="4096460" y="5239274"/>
            <a:ext cx="801466" cy="447981"/>
          </a:xfrm>
          <a:prstGeom prst="ellipse">
            <a:avLst/>
          </a:prstGeom>
          <a:solidFill>
            <a:srgbClr val="FFFFCC"/>
          </a:solidFill>
          <a:ln w="19050" cap="flat" cmpd="sng" algn="ctr">
            <a:solidFill>
              <a:srgbClr val="FFC000"/>
            </a:solidFill>
            <a:prstDash val="solid"/>
          </a:ln>
          <a:effectLst/>
        </p:spPr>
        <p:txBody>
          <a:bodyPr lIns="0" tIns="99208" rIns="0" anchor="ctr"/>
          <a:lstStyle/>
          <a:p>
            <a:pPr algn="ctr" defTabSz="1006194">
              <a:lnSpc>
                <a:spcPts val="1323"/>
              </a:lnSpc>
              <a:defRPr/>
            </a:pPr>
            <a:r>
              <a:rPr kumimoji="0" lang="ja-JP" altLang="en-US" sz="1213" b="1" kern="0" dirty="0">
                <a:solidFill>
                  <a:srgbClr val="000000"/>
                </a:solidFill>
                <a:latin typeface="メイリオ"/>
                <a:ea typeface="ＭＳ Ｐゴシック"/>
                <a:cs typeface="メイリオ" pitchFamily="50" charset="-128"/>
              </a:rPr>
              <a:t>回収・</a:t>
            </a:r>
            <a:endParaRPr kumimoji="0" lang="en-US" altLang="ja-JP" sz="1213" b="1" kern="0" dirty="0">
              <a:solidFill>
                <a:srgbClr val="000000"/>
              </a:solidFill>
              <a:latin typeface="メイリオ"/>
              <a:ea typeface="ＭＳ Ｐゴシック"/>
              <a:cs typeface="メイリオ" pitchFamily="50" charset="-128"/>
            </a:endParaRPr>
          </a:p>
          <a:p>
            <a:pPr algn="ctr" defTabSz="1006194">
              <a:lnSpc>
                <a:spcPts val="1323"/>
              </a:lnSpc>
              <a:defRPr/>
            </a:pPr>
            <a:r>
              <a:rPr kumimoji="0" lang="ja-JP" altLang="en-US" sz="1213" b="1" kern="0" dirty="0">
                <a:solidFill>
                  <a:srgbClr val="000000"/>
                </a:solidFill>
                <a:latin typeface="メイリオ"/>
                <a:ea typeface="ＭＳ Ｐゴシック"/>
                <a:cs typeface="メイリオ" pitchFamily="50" charset="-128"/>
              </a:rPr>
              <a:t>配当</a:t>
            </a:r>
            <a:endParaRPr kumimoji="0" lang="en-US" altLang="ja-JP" sz="1213" b="1" kern="0" dirty="0">
              <a:solidFill>
                <a:srgbClr val="000000"/>
              </a:solidFill>
              <a:latin typeface="メイリオ"/>
              <a:ea typeface="ＭＳ Ｐゴシック"/>
              <a:cs typeface="メイリオ" pitchFamily="50" charset="-128"/>
            </a:endParaRPr>
          </a:p>
        </p:txBody>
      </p:sp>
      <p:sp>
        <p:nvSpPr>
          <p:cNvPr id="106" name="円/楕円 62"/>
          <p:cNvSpPr/>
          <p:nvPr/>
        </p:nvSpPr>
        <p:spPr bwMode="auto">
          <a:xfrm>
            <a:off x="2915261" y="5239274"/>
            <a:ext cx="773467" cy="447981"/>
          </a:xfrm>
          <a:prstGeom prst="ellipse">
            <a:avLst/>
          </a:prstGeom>
          <a:solidFill>
            <a:srgbClr val="FFFFCC"/>
          </a:solidFill>
          <a:ln w="19050" cap="flat" cmpd="sng" algn="ctr">
            <a:solidFill>
              <a:srgbClr val="FF7C80"/>
            </a:solidFill>
            <a:prstDash val="solid"/>
          </a:ln>
          <a:effectLst/>
        </p:spPr>
        <p:txBody>
          <a:bodyPr lIns="0" tIns="99208" rIns="0" anchor="ctr"/>
          <a:lstStyle/>
          <a:p>
            <a:pPr algn="ctr" defTabSz="1007766">
              <a:defRPr/>
            </a:pPr>
            <a:r>
              <a:rPr kumimoji="0" lang="ja-JP" altLang="en-US" sz="1213" b="1" kern="0" dirty="0">
                <a:solidFill>
                  <a:prstClr val="black"/>
                </a:solidFill>
                <a:latin typeface="メイリオ" pitchFamily="50" charset="-128"/>
                <a:ea typeface="ＭＳ Ｐゴシック"/>
                <a:cs typeface="メイリオ" pitchFamily="50" charset="-128"/>
              </a:rPr>
              <a:t>出資</a:t>
            </a:r>
            <a:endParaRPr kumimoji="0" lang="en-US" altLang="ja-JP" sz="1213" b="1" kern="0" dirty="0">
              <a:solidFill>
                <a:prstClr val="black"/>
              </a:solidFill>
              <a:latin typeface="メイリオ" pitchFamily="50" charset="-128"/>
              <a:ea typeface="ＭＳ Ｐゴシック"/>
              <a:cs typeface="メイリオ" pitchFamily="50" charset="-128"/>
            </a:endParaRPr>
          </a:p>
        </p:txBody>
      </p:sp>
      <p:sp>
        <p:nvSpPr>
          <p:cNvPr id="107" name="下矢印 106"/>
          <p:cNvSpPr/>
          <p:nvPr/>
        </p:nvSpPr>
        <p:spPr bwMode="auto">
          <a:xfrm rot="5400000" flipH="1" flipV="1">
            <a:off x="1801434" y="4190195"/>
            <a:ext cx="582724" cy="843464"/>
          </a:xfrm>
          <a:prstGeom prst="downArrow">
            <a:avLst>
              <a:gd name="adj1" fmla="val 50000"/>
              <a:gd name="adj2" fmla="val 56955"/>
            </a:avLst>
          </a:prstGeom>
          <a:solidFill>
            <a:srgbClr val="FF7C80"/>
          </a:solidFill>
          <a:ln w="19050" cap="flat" cmpd="sng" algn="ctr">
            <a:noFill/>
            <a:prstDash val="solid"/>
          </a:ln>
          <a:effectLst/>
        </p:spPr>
        <p:txBody>
          <a:bodyPr anchor="ctr"/>
          <a:lstStyle/>
          <a:p>
            <a:pPr algn="ctr" defTabSz="1006194">
              <a:defRPr/>
            </a:pPr>
            <a:endParaRPr kumimoji="0" lang="ja-JP" altLang="en-US" sz="992" kern="0">
              <a:solidFill>
                <a:srgbClr val="000000"/>
              </a:solidFill>
              <a:latin typeface="メイリオ"/>
              <a:ea typeface="ＭＳ Ｐゴシック"/>
              <a:cs typeface="メイリオ" pitchFamily="50" charset="-128"/>
            </a:endParaRPr>
          </a:p>
        </p:txBody>
      </p:sp>
      <p:sp>
        <p:nvSpPr>
          <p:cNvPr id="108" name="円/楕円 64"/>
          <p:cNvSpPr/>
          <p:nvPr/>
        </p:nvSpPr>
        <p:spPr bwMode="auto">
          <a:xfrm>
            <a:off x="1818058" y="4301315"/>
            <a:ext cx="328986" cy="584475"/>
          </a:xfrm>
          <a:prstGeom prst="ellipse">
            <a:avLst/>
          </a:prstGeom>
          <a:solidFill>
            <a:srgbClr val="FFFFCC"/>
          </a:solidFill>
          <a:ln w="19050" cap="flat" cmpd="sng" algn="ctr">
            <a:solidFill>
              <a:srgbClr val="FF7C80"/>
            </a:solidFill>
            <a:prstDash val="solid"/>
          </a:ln>
          <a:effectLst/>
        </p:spPr>
        <p:txBody>
          <a:bodyPr lIns="0" tIns="99208" rIns="0" anchor="ctr"/>
          <a:lstStyle/>
          <a:p>
            <a:pPr algn="ctr" defTabSz="1007766">
              <a:defRPr/>
            </a:pPr>
            <a:r>
              <a:rPr kumimoji="0" lang="ja-JP" altLang="en-US" sz="1213" b="1" kern="0" dirty="0">
                <a:solidFill>
                  <a:prstClr val="black"/>
                </a:solidFill>
                <a:latin typeface="メイリオ"/>
                <a:ea typeface="ＭＳ Ｐゴシック"/>
                <a:cs typeface="メイリオ" pitchFamily="50" charset="-128"/>
              </a:rPr>
              <a:t>補助金</a:t>
            </a:r>
            <a:endParaRPr kumimoji="0" lang="en-US" altLang="ja-JP" sz="1213" b="1" kern="0" dirty="0">
              <a:solidFill>
                <a:prstClr val="black"/>
              </a:solidFill>
              <a:latin typeface="メイリオ"/>
              <a:ea typeface="ＭＳ Ｐゴシック"/>
              <a:cs typeface="メイリオ" pitchFamily="50" charset="-128"/>
            </a:endParaRPr>
          </a:p>
        </p:txBody>
      </p:sp>
      <p:sp>
        <p:nvSpPr>
          <p:cNvPr id="3111" name="テキスト ボックス 36"/>
          <p:cNvSpPr txBox="1">
            <a:spLocks noChangeArrowheads="1"/>
          </p:cNvSpPr>
          <p:nvPr/>
        </p:nvSpPr>
        <p:spPr bwMode="auto">
          <a:xfrm>
            <a:off x="1340329" y="7118693"/>
            <a:ext cx="3482350" cy="295915"/>
          </a:xfrm>
          <a:prstGeom prst="rect">
            <a:avLst/>
          </a:prstGeom>
          <a:noFill/>
          <a:ln w="127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None/>
            </a:pPr>
            <a:r>
              <a:rPr lang="en-US" altLang="ja-JP" sz="1323" b="1">
                <a:solidFill>
                  <a:srgbClr val="000000"/>
                </a:solidFill>
                <a:latin typeface="Arial" panose="020B0604020202020204" pitchFamily="34" charset="0"/>
                <a:ea typeface="ＭＳ Ｐゴシック" panose="020B0600070205080204" pitchFamily="50" charset="-128"/>
              </a:rPr>
              <a:t>CO2</a:t>
            </a:r>
            <a:r>
              <a:rPr lang="ja-JP" altLang="en-US" sz="1323" b="1">
                <a:solidFill>
                  <a:srgbClr val="000000"/>
                </a:solidFill>
                <a:latin typeface="Arial" panose="020B0604020202020204" pitchFamily="34" charset="0"/>
                <a:ea typeface="ＭＳ Ｐゴシック" panose="020B0600070205080204" pitchFamily="50" charset="-128"/>
              </a:rPr>
              <a:t>削減効果：</a:t>
            </a:r>
            <a:r>
              <a:rPr lang="en-US" altLang="ja-JP" sz="1323" b="1">
                <a:solidFill>
                  <a:srgbClr val="000000"/>
                </a:solidFill>
                <a:latin typeface="Arial" panose="020B0604020202020204" pitchFamily="34" charset="0"/>
                <a:ea typeface="ＭＳ Ｐゴシック" panose="020B0600070205080204" pitchFamily="50" charset="-128"/>
              </a:rPr>
              <a:t>1,004,219</a:t>
            </a:r>
            <a:r>
              <a:rPr lang="ja-JP" altLang="en-US" sz="1323" b="1">
                <a:solidFill>
                  <a:srgbClr val="000000"/>
                </a:solidFill>
                <a:latin typeface="Arial" panose="020B0604020202020204" pitchFamily="34" charset="0"/>
                <a:ea typeface="ＭＳ Ｐゴシック" panose="020B0600070205080204" pitchFamily="50" charset="-128"/>
              </a:rPr>
              <a:t>ｔ／年　（</a:t>
            </a:r>
            <a:r>
              <a:rPr lang="en-US" altLang="ja-JP" sz="1323" b="1">
                <a:solidFill>
                  <a:srgbClr val="000000"/>
                </a:solidFill>
                <a:latin typeface="Arial" panose="020B0604020202020204" pitchFamily="34" charset="0"/>
                <a:ea typeface="ＭＳ Ｐゴシック" panose="020B0600070205080204" pitchFamily="50" charset="-128"/>
              </a:rPr>
              <a:t>32</a:t>
            </a:r>
            <a:r>
              <a:rPr lang="ja-JP" altLang="en-US" sz="1323" b="1">
                <a:solidFill>
                  <a:srgbClr val="000000"/>
                </a:solidFill>
                <a:latin typeface="Arial" panose="020B0604020202020204" pitchFamily="34" charset="0"/>
                <a:ea typeface="ＭＳ Ｐゴシック" panose="020B0600070205080204" pitchFamily="50" charset="-128"/>
              </a:rPr>
              <a:t>件合計）</a:t>
            </a:r>
          </a:p>
        </p:txBody>
      </p:sp>
      <p:pic>
        <p:nvPicPr>
          <p:cNvPr id="3112" name="Picture 2" descr="\\Fssv01\総合環境政策局\環境経済課\環境経済課\03 企業行動係\H28企業行動\050 H28地域低炭素投資促進ファンド\100_財務省、行革\1612●●予算書修正\写真（ポンチ絵用）\北海道石狩市厚田市民風力発電所.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641" y="4203319"/>
            <a:ext cx="925710" cy="1223198"/>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3113" name="Picture 3" descr="\\Fssv01\総合環境政策局\環境経済課\環境経済課\03 企業行動係\H28企業行動\050 H28地域低炭素投資促進ファンド\100_財務省、行革\1612●●予算書修正\写真（ポンチ絵用）\新潟県湯沢町中小水力発電.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3399" y="6448473"/>
            <a:ext cx="1322943" cy="1009706"/>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3114" name="Picture 51" descr="C:\Users\KENMOC01\AppData\Local\Microsoft\Windows\Temporary Internet Files\Content.Outlook\TWJ5OCWE\IMG_19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3399" y="5452765"/>
            <a:ext cx="1317694" cy="1070954"/>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3115" name="テキスト ボックス 112"/>
          <p:cNvSpPr txBox="1">
            <a:spLocks noChangeArrowheads="1"/>
          </p:cNvSpPr>
          <p:nvPr/>
        </p:nvSpPr>
        <p:spPr bwMode="auto">
          <a:xfrm>
            <a:off x="6269866" y="5188528"/>
            <a:ext cx="484730" cy="2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None/>
            </a:pPr>
            <a:r>
              <a:rPr lang="ja-JP" altLang="en-US" sz="882" b="1">
                <a:solidFill>
                  <a:srgbClr val="FFFFFF"/>
                </a:solidFill>
                <a:latin typeface="メイリオ" panose="020B0604030504040204" pitchFamily="50" charset="-128"/>
              </a:rPr>
              <a:t>風力</a:t>
            </a:r>
          </a:p>
        </p:txBody>
      </p:sp>
      <p:sp>
        <p:nvSpPr>
          <p:cNvPr id="3116" name="テキスト ボックス 113"/>
          <p:cNvSpPr txBox="1">
            <a:spLocks noChangeArrowheads="1"/>
          </p:cNvSpPr>
          <p:nvPr/>
        </p:nvSpPr>
        <p:spPr bwMode="auto">
          <a:xfrm>
            <a:off x="6129873" y="6306728"/>
            <a:ext cx="801466" cy="2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None/>
            </a:pPr>
            <a:r>
              <a:rPr lang="ja-JP" altLang="en-US" sz="882" b="1">
                <a:solidFill>
                  <a:srgbClr val="FFFFFF"/>
                </a:solidFill>
                <a:latin typeface="メイリオ" panose="020B0604030504040204" pitchFamily="50" charset="-128"/>
              </a:rPr>
              <a:t>バイオマス</a:t>
            </a:r>
          </a:p>
        </p:txBody>
      </p:sp>
      <p:sp>
        <p:nvSpPr>
          <p:cNvPr id="3117" name="テキスト ボックス 114"/>
          <p:cNvSpPr txBox="1">
            <a:spLocks noChangeArrowheads="1"/>
          </p:cNvSpPr>
          <p:nvPr/>
        </p:nvSpPr>
        <p:spPr bwMode="auto">
          <a:xfrm>
            <a:off x="6219119" y="7251689"/>
            <a:ext cx="803215" cy="2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None/>
            </a:pPr>
            <a:r>
              <a:rPr lang="ja-JP" altLang="en-US" sz="882" b="1">
                <a:solidFill>
                  <a:srgbClr val="FFFFFF"/>
                </a:solidFill>
                <a:latin typeface="メイリオ" panose="020B0604030504040204" pitchFamily="50" charset="-128"/>
              </a:rPr>
              <a:t>中小水力</a:t>
            </a:r>
          </a:p>
        </p:txBody>
      </p:sp>
      <p:sp>
        <p:nvSpPr>
          <p:cNvPr id="3118" name="テキスト ボックス 58"/>
          <p:cNvSpPr txBox="1">
            <a:spLocks noChangeArrowheads="1"/>
          </p:cNvSpPr>
          <p:nvPr/>
        </p:nvSpPr>
        <p:spPr bwMode="auto">
          <a:xfrm>
            <a:off x="6721347" y="4220818"/>
            <a:ext cx="242189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eaLnBrk="0" fontAlgn="base" hangingPunct="0">
              <a:lnSpc>
                <a:spcPts val="882"/>
              </a:lnSpc>
              <a:spcBef>
                <a:spcPct val="0"/>
              </a:spcBef>
              <a:spcAft>
                <a:spcPct val="0"/>
              </a:spcAft>
              <a:buNone/>
            </a:pPr>
            <a:r>
              <a:rPr lang="en-US" altLang="ja-JP" sz="1323">
                <a:solidFill>
                  <a:srgbClr val="000000"/>
                </a:solidFill>
                <a:latin typeface="Calibri" panose="020F0502020204030204" pitchFamily="34" charset="0"/>
                <a:ea typeface="ＭＳ Ｐゴシック" panose="020B0600070205080204" pitchFamily="50" charset="-128"/>
              </a:rPr>
              <a:t>【</a:t>
            </a:r>
            <a:r>
              <a:rPr lang="ja-JP" altLang="en-US" sz="1323">
                <a:solidFill>
                  <a:srgbClr val="000000"/>
                </a:solidFill>
                <a:latin typeface="Calibri" panose="020F0502020204030204" pitchFamily="34" charset="0"/>
                <a:ea typeface="ＭＳ Ｐゴシック" panose="020B0600070205080204" pitchFamily="50" charset="-128"/>
              </a:rPr>
              <a:t>これまでの出資決定案件</a:t>
            </a:r>
            <a:r>
              <a:rPr lang="en-US" altLang="ja-JP" sz="1323">
                <a:solidFill>
                  <a:srgbClr val="000000"/>
                </a:solidFill>
                <a:latin typeface="Calibri" panose="020F0502020204030204" pitchFamily="34" charset="0"/>
                <a:ea typeface="ＭＳ Ｐゴシック" panose="020B0600070205080204" pitchFamily="50" charset="-128"/>
              </a:rPr>
              <a:t>】</a:t>
            </a:r>
            <a:r>
              <a:rPr lang="ja-JP" altLang="en-US" sz="1323">
                <a:solidFill>
                  <a:srgbClr val="000000"/>
                </a:solidFill>
                <a:latin typeface="Calibri" panose="020F0502020204030204" pitchFamily="34" charset="0"/>
                <a:ea typeface="ＭＳ Ｐゴシック" panose="020B0600070205080204" pitchFamily="50" charset="-128"/>
              </a:rPr>
              <a:t>　</a:t>
            </a:r>
            <a:r>
              <a:rPr lang="ja-JP" altLang="en-US" sz="882">
                <a:solidFill>
                  <a:srgbClr val="000000"/>
                </a:solidFill>
                <a:latin typeface="Calibri" panose="020F0502020204030204" pitchFamily="34" charset="0"/>
                <a:ea typeface="ＭＳ Ｐゴシック" panose="020B0600070205080204" pitchFamily="50" charset="-128"/>
              </a:rPr>
              <a:t>　　　　　　　　　　</a:t>
            </a:r>
          </a:p>
        </p:txBody>
      </p:sp>
      <p:sp>
        <p:nvSpPr>
          <p:cNvPr id="3119" name="テキスト ボックス 2"/>
          <p:cNvSpPr txBox="1">
            <a:spLocks noChangeArrowheads="1"/>
          </p:cNvSpPr>
          <p:nvPr/>
        </p:nvSpPr>
        <p:spPr bwMode="auto">
          <a:xfrm>
            <a:off x="6773845" y="4437808"/>
            <a:ext cx="1678178" cy="29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None/>
            </a:pPr>
            <a:r>
              <a:rPr lang="en-US" altLang="ja-JP" sz="661">
                <a:solidFill>
                  <a:srgbClr val="000000"/>
                </a:solidFill>
              </a:rPr>
              <a:t>※</a:t>
            </a:r>
            <a:r>
              <a:rPr lang="ja-JP" altLang="en-US" sz="661">
                <a:solidFill>
                  <a:srgbClr val="000000"/>
                </a:solidFill>
              </a:rPr>
              <a:t>平成</a:t>
            </a:r>
            <a:r>
              <a:rPr lang="en-US" altLang="ja-JP" sz="661">
                <a:solidFill>
                  <a:srgbClr val="000000"/>
                </a:solidFill>
              </a:rPr>
              <a:t>30</a:t>
            </a:r>
            <a:r>
              <a:rPr lang="ja-JP" altLang="en-US" sz="661">
                <a:solidFill>
                  <a:srgbClr val="000000"/>
                </a:solidFill>
              </a:rPr>
              <a:t>年３月末時点。公表ベース。</a:t>
            </a:r>
          </a:p>
          <a:p>
            <a:pPr defTabSz="1007943" fontAlgn="base">
              <a:spcBef>
                <a:spcPct val="0"/>
              </a:spcBef>
              <a:spcAft>
                <a:spcPct val="0"/>
              </a:spcAft>
              <a:buNone/>
            </a:pPr>
            <a:endParaRPr lang="ja-JP" altLang="en-US" sz="661">
              <a:solidFill>
                <a:srgbClr val="000000"/>
              </a:solidFill>
            </a:endParaRPr>
          </a:p>
        </p:txBody>
      </p:sp>
      <p:pic>
        <p:nvPicPr>
          <p:cNvPr id="61" name="図 60"/>
          <p:cNvPicPr>
            <a:picLocks noChangeAspect="1"/>
          </p:cNvPicPr>
          <p:nvPr/>
        </p:nvPicPr>
        <p:blipFill>
          <a:blip r:embed="rId8"/>
          <a:stretch>
            <a:fillRect/>
          </a:stretch>
        </p:blipFill>
        <p:spPr>
          <a:xfrm>
            <a:off x="6875340" y="4696798"/>
            <a:ext cx="3415853" cy="232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2" name="正方形/長方形 61"/>
          <p:cNvSpPr/>
          <p:nvPr/>
        </p:nvSpPr>
        <p:spPr>
          <a:xfrm>
            <a:off x="8471272" y="6324227"/>
            <a:ext cx="1804173" cy="1168950"/>
          </a:xfrm>
          <a:prstGeom prst="rect">
            <a:avLst/>
          </a:prstGeom>
          <a:solidFill>
            <a:schemeClr val="bg1"/>
          </a:solidFill>
          <a:ln w="12700" cap="flat" cmpd="sng" algn="ctr">
            <a:solidFill>
              <a:sysClr val="windowText" lastClr="000000"/>
            </a:solidFill>
            <a:prstDash val="dash"/>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99489" indent="-199489" defTabSz="1007943" fontAlgn="base">
              <a:spcBef>
                <a:spcPct val="0"/>
              </a:spcBef>
              <a:spcAft>
                <a:spcPct val="0"/>
              </a:spcAft>
              <a:buClr>
                <a:srgbClr val="FFE600"/>
              </a:buClr>
              <a:buFont typeface="Wingdings" panose="05000000000000000000" pitchFamily="2" charset="2"/>
              <a:buChar char="l"/>
              <a:defRPr/>
            </a:pPr>
            <a:r>
              <a:rPr kumimoji="0" lang="ja-JP" altLang="en-US" sz="772" kern="0" dirty="0">
                <a:solidFill>
                  <a:sysClr val="windowText" lastClr="000000"/>
                </a:solidFill>
                <a:latin typeface="Lucida Sans Unicode"/>
                <a:ea typeface="ＭＳ Ｐゴシック"/>
              </a:rPr>
              <a:t>太陽光７件（うちｻﾌﾞﾌｧﾝﾄﾞ１件）</a:t>
            </a:r>
            <a:endParaRPr lang="en-US" altLang="ja-JP" sz="772" kern="0" dirty="0">
              <a:solidFill>
                <a:sysClr val="windowText" lastClr="000000"/>
              </a:solidFill>
              <a:latin typeface="Lucida Sans Unicode"/>
              <a:ea typeface="ＭＳ Ｐゴシック"/>
            </a:endParaRPr>
          </a:p>
          <a:p>
            <a:pPr marL="199489" indent="-199489" defTabSz="1007943" fontAlgn="base">
              <a:spcBef>
                <a:spcPct val="0"/>
              </a:spcBef>
              <a:spcAft>
                <a:spcPct val="0"/>
              </a:spcAft>
              <a:buClr>
                <a:srgbClr val="B77BB4"/>
              </a:buClr>
              <a:buFont typeface="Wingdings" panose="05000000000000000000" pitchFamily="2" charset="2"/>
              <a:buChar char="l"/>
              <a:defRPr/>
            </a:pPr>
            <a:r>
              <a:rPr lang="ja-JP" altLang="en-US" sz="772" kern="0" dirty="0">
                <a:solidFill>
                  <a:sysClr val="windowText" lastClr="000000"/>
                </a:solidFill>
                <a:latin typeface="Lucida Sans Unicode"/>
                <a:ea typeface="ＭＳ Ｐゴシック"/>
              </a:rPr>
              <a:t>風力：６件（うちｻﾌﾞﾌｧﾝﾄﾞ１件）</a:t>
            </a:r>
            <a:endParaRPr lang="en-US" altLang="ja-JP" sz="772" kern="0" dirty="0">
              <a:solidFill>
                <a:sysClr val="windowText" lastClr="000000"/>
              </a:solidFill>
              <a:latin typeface="Lucida Sans Unicode"/>
              <a:ea typeface="ＭＳ Ｐゴシック"/>
            </a:endParaRPr>
          </a:p>
          <a:p>
            <a:pPr marL="199489" indent="-199489" defTabSz="1007943" fontAlgn="base">
              <a:spcBef>
                <a:spcPct val="0"/>
              </a:spcBef>
              <a:spcAft>
                <a:spcPct val="0"/>
              </a:spcAft>
              <a:buClr>
                <a:srgbClr val="98C723">
                  <a:lumMod val="75000"/>
                </a:srgbClr>
              </a:buClr>
              <a:buFont typeface="Wingdings" panose="05000000000000000000" pitchFamily="2" charset="2"/>
              <a:buChar char="l"/>
              <a:defRPr/>
            </a:pPr>
            <a:r>
              <a:rPr kumimoji="0" lang="ja-JP" altLang="en-US" sz="772" kern="0" dirty="0">
                <a:solidFill>
                  <a:sysClr val="windowText" lastClr="000000"/>
                </a:solidFill>
                <a:latin typeface="Lucida Sans Unicode"/>
                <a:ea typeface="ＭＳ Ｐゴシック"/>
              </a:rPr>
              <a:t>バイオマス：７件</a:t>
            </a:r>
            <a:endParaRPr kumimoji="0" lang="en-US" altLang="ja-JP" sz="772" kern="0" dirty="0">
              <a:solidFill>
                <a:sysClr val="windowText" lastClr="000000"/>
              </a:solidFill>
              <a:latin typeface="Lucida Sans Unicode"/>
              <a:ea typeface="ＭＳ Ｐゴシック"/>
            </a:endParaRPr>
          </a:p>
          <a:p>
            <a:pPr marL="199489" indent="-199489" defTabSz="1007943" fontAlgn="base">
              <a:spcBef>
                <a:spcPct val="0"/>
              </a:spcBef>
              <a:spcAft>
                <a:spcPct val="0"/>
              </a:spcAft>
              <a:buClr>
                <a:srgbClr val="00A3AE"/>
              </a:buClr>
              <a:buFont typeface="Wingdings" panose="05000000000000000000" pitchFamily="2" charset="2"/>
              <a:buChar char="l"/>
              <a:defRPr/>
            </a:pPr>
            <a:r>
              <a:rPr kumimoji="0" lang="ja-JP" altLang="en-US" sz="772" kern="0" dirty="0">
                <a:solidFill>
                  <a:sysClr val="windowText" lastClr="000000"/>
                </a:solidFill>
                <a:latin typeface="Lucida Sans Unicode"/>
                <a:ea typeface="ＭＳ Ｐゴシック"/>
              </a:rPr>
              <a:t>中小水力：３件（うちｻﾌﾞﾌｧﾝﾄﾞ１件）</a:t>
            </a:r>
            <a:endParaRPr kumimoji="0" lang="en-US" altLang="ja-JP" sz="772" kern="0" dirty="0">
              <a:solidFill>
                <a:sysClr val="windowText" lastClr="000000"/>
              </a:solidFill>
              <a:latin typeface="Lucida Sans Unicode"/>
              <a:ea typeface="ＭＳ Ｐゴシック"/>
            </a:endParaRPr>
          </a:p>
          <a:p>
            <a:pPr marL="199489" indent="-199489" defTabSz="1007943" fontAlgn="base">
              <a:spcBef>
                <a:spcPct val="0"/>
              </a:spcBef>
              <a:spcAft>
                <a:spcPct val="0"/>
              </a:spcAft>
              <a:buClr>
                <a:srgbClr val="E0773C"/>
              </a:buClr>
              <a:buFont typeface="Wingdings" panose="05000000000000000000" pitchFamily="2" charset="2"/>
              <a:buChar char="l"/>
              <a:defRPr/>
            </a:pPr>
            <a:r>
              <a:rPr lang="ja-JP" altLang="en-US" sz="772" dirty="0">
                <a:solidFill>
                  <a:prstClr val="black"/>
                </a:solidFill>
                <a:latin typeface="ＭＳ Ｐゴシック" panose="020B0600070205080204" pitchFamily="50" charset="-128"/>
                <a:ea typeface="ＭＳ Ｐゴシック" panose="020B0600070205080204" pitchFamily="50" charset="-128"/>
              </a:rPr>
              <a:t>地熱（温泉熱）：１件</a:t>
            </a:r>
            <a:endParaRPr lang="en-US" altLang="ja-JP" sz="772" dirty="0">
              <a:solidFill>
                <a:prstClr val="black"/>
              </a:solidFill>
              <a:latin typeface="ＭＳ Ｐゴシック" panose="020B0600070205080204" pitchFamily="50" charset="-128"/>
              <a:ea typeface="ＭＳ Ｐゴシック" panose="020B0600070205080204" pitchFamily="50" charset="-128"/>
            </a:endParaRPr>
          </a:p>
          <a:p>
            <a:pPr defTabSz="1007943" fontAlgn="base">
              <a:spcBef>
                <a:spcPct val="0"/>
              </a:spcBef>
              <a:spcAft>
                <a:spcPct val="0"/>
              </a:spcAft>
              <a:buClr>
                <a:srgbClr val="E0773C"/>
              </a:buClr>
              <a:defRPr/>
            </a:pPr>
            <a:r>
              <a:rPr lang="ja-JP" altLang="en-US" sz="772" dirty="0">
                <a:solidFill>
                  <a:prstClr val="black"/>
                </a:solidFill>
                <a:latin typeface="ＭＳ Ｐゴシック" panose="020B0600070205080204" pitchFamily="50" charset="-128"/>
                <a:ea typeface="ＭＳ Ｐゴシック" panose="020B0600070205080204" pitchFamily="50" charset="-128"/>
              </a:rPr>
              <a:t>　　　　　　　　　　　　（うちｻﾌﾞﾌｧﾝﾄﾞ１件）</a:t>
            </a:r>
            <a:endParaRPr lang="en-US" altLang="ja-JP" sz="772" dirty="0">
              <a:solidFill>
                <a:prstClr val="black"/>
              </a:solidFill>
              <a:latin typeface="ＭＳ Ｐゴシック" panose="020B0600070205080204" pitchFamily="50" charset="-128"/>
              <a:ea typeface="ＭＳ Ｐゴシック" panose="020B0600070205080204" pitchFamily="50" charset="-128"/>
            </a:endParaRPr>
          </a:p>
          <a:p>
            <a:pPr marL="199489" indent="-199489" defTabSz="1007943" fontAlgn="base">
              <a:spcBef>
                <a:spcPct val="0"/>
              </a:spcBef>
              <a:spcAft>
                <a:spcPct val="0"/>
              </a:spcAft>
              <a:buClr>
                <a:srgbClr val="E0773C"/>
              </a:buClr>
              <a:buFont typeface="Wingdings" panose="05000000000000000000" pitchFamily="2" charset="2"/>
              <a:buChar char="l"/>
              <a:defRPr/>
            </a:pPr>
            <a:r>
              <a:rPr lang="ja-JP" altLang="en-US" sz="772" dirty="0">
                <a:solidFill>
                  <a:prstClr val="black"/>
                </a:solidFill>
                <a:latin typeface="ＭＳ Ｐゴシック" panose="020B0600070205080204" pitchFamily="50" charset="-128"/>
                <a:ea typeface="ＭＳ Ｐゴシック" panose="020B0600070205080204" pitchFamily="50" charset="-128"/>
              </a:rPr>
              <a:t>複数種：２件　（うちｻﾌﾞﾌｧﾝﾄﾞ２件）</a:t>
            </a:r>
            <a:endParaRPr lang="en-US" altLang="ja-JP" sz="772" dirty="0">
              <a:solidFill>
                <a:prstClr val="black"/>
              </a:solidFill>
              <a:latin typeface="ＭＳ Ｐゴシック" panose="020B0600070205080204" pitchFamily="50" charset="-128"/>
              <a:ea typeface="ＭＳ Ｐゴシック" panose="020B0600070205080204" pitchFamily="50" charset="-128"/>
            </a:endParaRPr>
          </a:p>
          <a:p>
            <a:pPr defTabSz="1007943" fontAlgn="base">
              <a:spcBef>
                <a:spcPct val="0"/>
              </a:spcBef>
              <a:spcAft>
                <a:spcPct val="0"/>
              </a:spcAft>
              <a:buClr>
                <a:srgbClr val="E0773C"/>
              </a:buClr>
              <a:defRPr/>
            </a:pPr>
            <a:r>
              <a:rPr lang="en-US" altLang="ja-JP" sz="661" dirty="0">
                <a:solidFill>
                  <a:prstClr val="black"/>
                </a:solidFill>
                <a:latin typeface="ＭＳ Ｐゴシック" panose="020B0600070205080204" pitchFamily="50" charset="-128"/>
                <a:ea typeface="ＭＳ Ｐゴシック" panose="020B0600070205080204" pitchFamily="50" charset="-128"/>
              </a:rPr>
              <a:t>※</a:t>
            </a:r>
            <a:r>
              <a:rPr lang="ja-JP" altLang="en-US" sz="661" dirty="0">
                <a:solidFill>
                  <a:prstClr val="black"/>
                </a:solidFill>
                <a:latin typeface="ＭＳ Ｐゴシック" panose="020B0600070205080204" pitchFamily="50" charset="-128"/>
                <a:ea typeface="ＭＳ Ｐゴシック" panose="020B0600070205080204" pitchFamily="50" charset="-128"/>
              </a:rPr>
              <a:t>その他未公表案件７件</a:t>
            </a:r>
            <a:endParaRPr lang="en-US" altLang="ja-JP" sz="661" dirty="0">
              <a:solidFill>
                <a:prstClr val="black"/>
              </a:solidFill>
              <a:latin typeface="ＭＳ Ｐゴシック" panose="020B0600070205080204" pitchFamily="50" charset="-128"/>
              <a:ea typeface="ＭＳ Ｐゴシック" panose="020B0600070205080204" pitchFamily="50" charset="-128"/>
            </a:endParaRPr>
          </a:p>
          <a:p>
            <a:pPr defTabSz="1007943" fontAlgn="base">
              <a:spcBef>
                <a:spcPct val="0"/>
              </a:spcBef>
              <a:spcAft>
                <a:spcPct val="0"/>
              </a:spcAft>
              <a:buClr>
                <a:srgbClr val="E0773C"/>
              </a:buClr>
              <a:defRPr/>
            </a:pPr>
            <a:endParaRPr lang="en-US" altLang="ja-JP" sz="110" dirty="0">
              <a:solidFill>
                <a:prstClr val="black"/>
              </a:solidFill>
              <a:latin typeface="ＭＳ Ｐゴシック" panose="020B0600070205080204" pitchFamily="50" charset="-128"/>
              <a:ea typeface="ＭＳ Ｐゴシック" panose="020B0600070205080204" pitchFamily="50" charset="-128"/>
            </a:endParaRPr>
          </a:p>
          <a:p>
            <a:pPr defTabSz="1007943" fontAlgn="base">
              <a:spcBef>
                <a:spcPct val="0"/>
              </a:spcBef>
              <a:spcAft>
                <a:spcPct val="0"/>
              </a:spcAft>
              <a:buClr>
                <a:srgbClr val="E0773C"/>
              </a:buClr>
              <a:defRPr/>
            </a:pPr>
            <a:r>
              <a:rPr lang="ja-JP" altLang="en-US" sz="772" dirty="0">
                <a:solidFill>
                  <a:prstClr val="black"/>
                </a:solidFill>
                <a:latin typeface="ＭＳ Ｐゴシック" panose="020B0600070205080204" pitchFamily="50" charset="-128"/>
                <a:ea typeface="ＭＳ Ｐゴシック" panose="020B0600070205080204" pitchFamily="50" charset="-128"/>
              </a:rPr>
              <a:t>　　　 合計：３３件（うちｻﾌﾞﾌｧﾝﾄﾞ６件）</a:t>
            </a:r>
          </a:p>
        </p:txBody>
      </p:sp>
      <p:sp>
        <p:nvSpPr>
          <p:cNvPr id="49" name="テキスト ボックス 48"/>
          <p:cNvSpPr txBox="1"/>
          <p:nvPr/>
        </p:nvSpPr>
        <p:spPr>
          <a:xfrm>
            <a:off x="9351485" y="92746"/>
            <a:ext cx="976458" cy="431528"/>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1007943" eaLnBrk="0" hangingPunct="0">
              <a:defRPr/>
            </a:pPr>
            <a:r>
              <a:rPr lang="ja-JP" altLang="en-US" sz="1102" dirty="0">
                <a:solidFill>
                  <a:prstClr val="white"/>
                </a:solidFill>
                <a:latin typeface="Cambria"/>
                <a:ea typeface="メイリオ"/>
              </a:rPr>
              <a:t>大臣官房</a:t>
            </a:r>
            <a:endParaRPr lang="en-US" altLang="ja-JP" sz="1102" dirty="0">
              <a:solidFill>
                <a:prstClr val="white"/>
              </a:solidFill>
              <a:latin typeface="Cambria"/>
              <a:ea typeface="メイリオ"/>
            </a:endParaRPr>
          </a:p>
          <a:p>
            <a:pPr defTabSz="1007943" eaLnBrk="0" hangingPunct="0">
              <a:defRPr/>
            </a:pPr>
            <a:r>
              <a:rPr lang="ja-JP" altLang="en-US" sz="1102" dirty="0">
                <a:solidFill>
                  <a:prstClr val="white"/>
                </a:solidFill>
                <a:latin typeface="Cambria"/>
                <a:ea typeface="メイリオ"/>
              </a:rPr>
              <a:t>環境経済課　　</a:t>
            </a:r>
          </a:p>
        </p:txBody>
      </p:sp>
      <p:sp>
        <p:nvSpPr>
          <p:cNvPr id="50" name="テキスト ボックス 49"/>
          <p:cNvSpPr txBox="1"/>
          <p:nvPr/>
        </p:nvSpPr>
        <p:spPr>
          <a:xfrm>
            <a:off x="7193826" y="96247"/>
            <a:ext cx="2050912" cy="431528"/>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1007943">
              <a:defRPr/>
            </a:pPr>
            <a:r>
              <a:rPr lang="en-US" altLang="ja-JP" sz="1102" dirty="0">
                <a:solidFill>
                  <a:prstClr val="white"/>
                </a:solidFill>
                <a:latin typeface="Cambria"/>
                <a:ea typeface="メイリオ"/>
              </a:rPr>
              <a:t>2019</a:t>
            </a:r>
            <a:r>
              <a:rPr lang="ja-JP" altLang="en-US" sz="1102" dirty="0">
                <a:solidFill>
                  <a:prstClr val="white"/>
                </a:solidFill>
                <a:latin typeface="Cambria"/>
                <a:ea typeface="メイリオ"/>
              </a:rPr>
              <a:t>年度予算（案）</a:t>
            </a:r>
            <a:endParaRPr lang="en-US" altLang="ja-JP" sz="1102" dirty="0">
              <a:solidFill>
                <a:prstClr val="white"/>
              </a:solidFill>
              <a:latin typeface="Cambria"/>
              <a:ea typeface="メイリオ"/>
            </a:endParaRPr>
          </a:p>
          <a:p>
            <a:pPr defTabSz="1007943">
              <a:defRPr/>
            </a:pPr>
            <a:r>
              <a:rPr lang="en-US" altLang="ja-JP" sz="1102" dirty="0">
                <a:solidFill>
                  <a:prstClr val="white"/>
                </a:solidFill>
                <a:latin typeface="Cambria"/>
                <a:ea typeface="メイリオ"/>
              </a:rPr>
              <a:t>4,600</a:t>
            </a:r>
            <a:r>
              <a:rPr lang="ja-JP" altLang="en-US" sz="1102" dirty="0">
                <a:solidFill>
                  <a:prstClr val="white"/>
                </a:solidFill>
                <a:latin typeface="Cambria"/>
                <a:ea typeface="メイリオ"/>
              </a:rPr>
              <a:t>百万円（</a:t>
            </a:r>
            <a:r>
              <a:rPr lang="en-US" altLang="ja-JP" sz="1102" dirty="0">
                <a:solidFill>
                  <a:prstClr val="white"/>
                </a:solidFill>
                <a:latin typeface="Cambria"/>
                <a:ea typeface="メイリオ"/>
              </a:rPr>
              <a:t>4,800</a:t>
            </a:r>
            <a:r>
              <a:rPr lang="ja-JP" altLang="en-US" sz="1102" dirty="0">
                <a:solidFill>
                  <a:prstClr val="white"/>
                </a:solidFill>
                <a:latin typeface="Cambria"/>
                <a:ea typeface="メイリオ"/>
              </a:rPr>
              <a:t>百万円）</a:t>
            </a:r>
          </a:p>
        </p:txBody>
      </p:sp>
    </p:spTree>
    <p:extLst>
      <p:ext uri="{BB962C8B-B14F-4D97-AF65-F5344CB8AC3E}">
        <p14:creationId xmlns:p14="http://schemas.microsoft.com/office/powerpoint/2010/main" val="209010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E1CEC1-000A-4C4B-88F1-38DB54512405}"/>
              </a:ext>
            </a:extLst>
          </p:cNvPr>
          <p:cNvSpPr txBox="1"/>
          <p:nvPr/>
        </p:nvSpPr>
        <p:spPr>
          <a:xfrm>
            <a:off x="2179815" y="6862123"/>
            <a:ext cx="7631087" cy="303160"/>
          </a:xfrm>
          <a:prstGeom prst="rect">
            <a:avLst/>
          </a:prstGeom>
          <a:noFill/>
        </p:spPr>
        <p:txBody>
          <a:bodyPr wrap="square" rtlCol="0">
            <a:spAutoFit/>
          </a:bodyPr>
          <a:lstStyle/>
          <a:p>
            <a:pPr defTabSz="986912"/>
            <a:r>
              <a:rPr lang="ja-JP" altLang="en-US" sz="685" b="1">
                <a:solidFill>
                  <a:prstClr val="white"/>
                </a:solidFill>
                <a:latin typeface="Meiryo UI"/>
                <a:ea typeface="Meiryo UI"/>
              </a:rPr>
              <a:t>一般社団法人グリーンファイナンス推進機構 事業部</a:t>
            </a:r>
            <a:r>
              <a:rPr lang="ja-JP" altLang="en-US" sz="685">
                <a:solidFill>
                  <a:prstClr val="white"/>
                </a:solidFill>
                <a:latin typeface="Meiryo UI"/>
                <a:ea typeface="Meiryo UI"/>
              </a:rPr>
              <a:t>　　電話：</a:t>
            </a:r>
            <a:r>
              <a:rPr lang="en-US" altLang="ja-JP" sz="685" dirty="0">
                <a:solidFill>
                  <a:prstClr val="white"/>
                </a:solidFill>
                <a:latin typeface="Meiryo UI"/>
                <a:ea typeface="Meiryo UI"/>
              </a:rPr>
              <a:t>03-6257-3863</a:t>
            </a:r>
            <a:r>
              <a:rPr lang="ja-JP" altLang="en-US" sz="685">
                <a:solidFill>
                  <a:prstClr val="white"/>
                </a:solidFill>
                <a:latin typeface="Meiryo UI"/>
                <a:ea typeface="Meiryo UI"/>
              </a:rPr>
              <a:t>　</a:t>
            </a:r>
            <a:r>
              <a:rPr lang="en-US" altLang="ja-JP" sz="685" dirty="0">
                <a:solidFill>
                  <a:prstClr val="white"/>
                </a:solidFill>
                <a:latin typeface="Meiryo UI"/>
                <a:ea typeface="Meiryo UI"/>
              </a:rPr>
              <a:t>FAX</a:t>
            </a:r>
            <a:r>
              <a:rPr lang="ja-JP" altLang="en-US" sz="685">
                <a:solidFill>
                  <a:prstClr val="white"/>
                </a:solidFill>
                <a:latin typeface="Meiryo UI"/>
                <a:ea typeface="Meiryo UI"/>
              </a:rPr>
              <a:t>：</a:t>
            </a:r>
            <a:r>
              <a:rPr lang="en-US" altLang="ja-JP" sz="685" dirty="0">
                <a:solidFill>
                  <a:prstClr val="white"/>
                </a:solidFill>
                <a:latin typeface="Meiryo UI"/>
                <a:ea typeface="Meiryo UI"/>
              </a:rPr>
              <a:t>03-6257-3867</a:t>
            </a:r>
            <a:r>
              <a:rPr lang="ja-JP" altLang="en-US" sz="685">
                <a:solidFill>
                  <a:prstClr val="white"/>
                </a:solidFill>
                <a:latin typeface="Meiryo UI"/>
                <a:ea typeface="Meiryo UI"/>
              </a:rPr>
              <a:t>　</a:t>
            </a:r>
            <a:r>
              <a:rPr lang="en-US" altLang="ja-JP" sz="685" dirty="0">
                <a:solidFill>
                  <a:prstClr val="white"/>
                </a:solidFill>
                <a:latin typeface="Meiryo UI"/>
                <a:ea typeface="Meiryo UI"/>
              </a:rPr>
              <a:t>E-mail</a:t>
            </a:r>
            <a:r>
              <a:rPr lang="ja-JP" altLang="en-US" sz="685">
                <a:solidFill>
                  <a:prstClr val="white"/>
                </a:solidFill>
                <a:latin typeface="Meiryo UI"/>
                <a:ea typeface="Meiryo UI"/>
              </a:rPr>
              <a:t>：</a:t>
            </a:r>
            <a:r>
              <a:rPr lang="en-US" altLang="ja-JP" sz="685" dirty="0" err="1">
                <a:solidFill>
                  <a:prstClr val="white"/>
                </a:solidFill>
                <a:latin typeface="Meiryo UI"/>
                <a:ea typeface="Meiryo UI"/>
              </a:rPr>
              <a:t>contact@greenfinance.jp</a:t>
            </a:r>
            <a:endParaRPr lang="ja-JP" altLang="en-US" sz="685">
              <a:solidFill>
                <a:prstClr val="white"/>
              </a:solidFill>
              <a:latin typeface="Meiryo UI"/>
              <a:ea typeface="Meiryo UI"/>
            </a:endParaRPr>
          </a:p>
          <a:p>
            <a:pPr defTabSz="986912"/>
            <a:r>
              <a:rPr lang="ja-JP" altLang="en-US" sz="685" b="1">
                <a:solidFill>
                  <a:prstClr val="white"/>
                </a:solidFill>
                <a:latin typeface="Meiryo UI"/>
                <a:ea typeface="Meiryo UI"/>
              </a:rPr>
              <a:t>環境省大臣官房</a:t>
            </a:r>
            <a:r>
              <a:rPr lang="zh-TW" altLang="en-US" sz="685" b="1" dirty="0">
                <a:solidFill>
                  <a:prstClr val="white"/>
                </a:solidFill>
                <a:latin typeface="Meiryo UI"/>
                <a:ea typeface="Meiryo UI"/>
              </a:rPr>
              <a:t>環境経済課</a:t>
            </a:r>
            <a:r>
              <a:rPr lang="ja-JP" altLang="en-US" sz="685">
                <a:solidFill>
                  <a:prstClr val="white"/>
                </a:solidFill>
                <a:latin typeface="Meiryo UI"/>
                <a:ea typeface="Meiryo UI"/>
              </a:rPr>
              <a:t>　　電話：</a:t>
            </a:r>
            <a:r>
              <a:rPr lang="en-US" altLang="ja-JP" sz="685" dirty="0">
                <a:solidFill>
                  <a:prstClr val="white"/>
                </a:solidFill>
                <a:latin typeface="Meiryo UI"/>
                <a:ea typeface="Meiryo UI"/>
              </a:rPr>
              <a:t>03-5521-8240 </a:t>
            </a:r>
            <a:r>
              <a:rPr lang="ja-JP" altLang="en-US" sz="685">
                <a:solidFill>
                  <a:prstClr val="white"/>
                </a:solidFill>
                <a:latin typeface="Meiryo UI"/>
                <a:ea typeface="Meiryo UI"/>
              </a:rPr>
              <a:t>　</a:t>
            </a:r>
            <a:r>
              <a:rPr lang="en-US" altLang="ja-JP" sz="685" dirty="0">
                <a:solidFill>
                  <a:prstClr val="white"/>
                </a:solidFill>
                <a:latin typeface="Meiryo UI"/>
                <a:ea typeface="Meiryo UI"/>
              </a:rPr>
              <a:t>FAX</a:t>
            </a:r>
            <a:r>
              <a:rPr lang="ja-JP" altLang="en-US" sz="685">
                <a:solidFill>
                  <a:prstClr val="white"/>
                </a:solidFill>
                <a:latin typeface="Meiryo UI"/>
                <a:ea typeface="Meiryo UI"/>
              </a:rPr>
              <a:t>：</a:t>
            </a:r>
            <a:r>
              <a:rPr lang="en-US" altLang="ja-JP" sz="685" dirty="0">
                <a:solidFill>
                  <a:prstClr val="white"/>
                </a:solidFill>
                <a:latin typeface="Meiryo UI"/>
                <a:ea typeface="Meiryo UI"/>
              </a:rPr>
              <a:t>03-3580-9568</a:t>
            </a:r>
            <a:endParaRPr lang="ja-JP" altLang="en-US" sz="685" dirty="0">
              <a:solidFill>
                <a:prstClr val="white"/>
              </a:solidFill>
              <a:latin typeface="Meiryo UI"/>
              <a:ea typeface="Meiryo UI"/>
            </a:endParaRPr>
          </a:p>
        </p:txBody>
      </p:sp>
      <p:sp>
        <p:nvSpPr>
          <p:cNvPr id="9" name="テキスト ボックス 8">
            <a:extLst>
              <a:ext uri="{FF2B5EF4-FFF2-40B4-BE49-F238E27FC236}">
                <a16:creationId xmlns:a16="http://schemas.microsoft.com/office/drawing/2014/main" id="{E9DDF4E0-81D3-3A4B-BD40-8CF63624B79E}"/>
              </a:ext>
            </a:extLst>
          </p:cNvPr>
          <p:cNvSpPr txBox="1"/>
          <p:nvPr/>
        </p:nvSpPr>
        <p:spPr>
          <a:xfrm>
            <a:off x="477719" y="1334321"/>
            <a:ext cx="9764041" cy="378693"/>
          </a:xfrm>
          <a:prstGeom prst="rect">
            <a:avLst/>
          </a:prstGeom>
          <a:noFill/>
        </p:spPr>
        <p:txBody>
          <a:bodyPr wrap="square" rtlCol="0">
            <a:spAutoFit/>
          </a:bodyPr>
          <a:lstStyle/>
          <a:p>
            <a:pPr algn="ctr" defTabSz="986912"/>
            <a:r>
              <a:rPr lang="ja-JP" altLang="en-US" sz="1861" b="1" kern="0" spc="90" dirty="0">
                <a:solidFill>
                  <a:srgbClr val="009C89"/>
                </a:solidFill>
                <a:latin typeface="Meiryo UI"/>
                <a:ea typeface="Meiryo UI"/>
              </a:rPr>
              <a:t>再生可能エネルギー発電事業等の地域の低炭素化プロジェクトに出資が受けられます。</a:t>
            </a:r>
          </a:p>
        </p:txBody>
      </p:sp>
      <p:sp>
        <p:nvSpPr>
          <p:cNvPr id="23" name="テキスト ボックス 22">
            <a:extLst>
              <a:ext uri="{FF2B5EF4-FFF2-40B4-BE49-F238E27FC236}">
                <a16:creationId xmlns:a16="http://schemas.microsoft.com/office/drawing/2014/main" id="{88DCEF3F-4987-F841-B036-44F5C86BC5C0}"/>
              </a:ext>
            </a:extLst>
          </p:cNvPr>
          <p:cNvSpPr txBox="1"/>
          <p:nvPr/>
        </p:nvSpPr>
        <p:spPr>
          <a:xfrm>
            <a:off x="2266473" y="814684"/>
            <a:ext cx="7213688" cy="324833"/>
          </a:xfrm>
          <a:prstGeom prst="rect">
            <a:avLst/>
          </a:prstGeom>
          <a:noFill/>
        </p:spPr>
        <p:txBody>
          <a:bodyPr wrap="square" rtlCol="0">
            <a:spAutoFit/>
          </a:bodyPr>
          <a:lstStyle/>
          <a:p>
            <a:pPr defTabSz="986912"/>
            <a:r>
              <a:rPr lang="ja-JP" altLang="en-US" sz="1511" b="1" dirty="0">
                <a:solidFill>
                  <a:prstClr val="black"/>
                </a:solidFill>
                <a:latin typeface="Meiryo UI"/>
                <a:ea typeface="Meiryo UI"/>
              </a:rPr>
              <a:t>地域低炭素投資促進ファンド事業（グリーンファンド事業）</a:t>
            </a:r>
          </a:p>
        </p:txBody>
      </p:sp>
      <p:grpSp>
        <p:nvGrpSpPr>
          <p:cNvPr id="24" name="グループ化 23">
            <a:extLst>
              <a:ext uri="{FF2B5EF4-FFF2-40B4-BE49-F238E27FC236}">
                <a16:creationId xmlns:a16="http://schemas.microsoft.com/office/drawing/2014/main" id="{AAD08609-D51B-4048-9BDF-1C7781C95728}"/>
              </a:ext>
            </a:extLst>
          </p:cNvPr>
          <p:cNvGrpSpPr/>
          <p:nvPr/>
        </p:nvGrpSpPr>
        <p:grpSpPr>
          <a:xfrm>
            <a:off x="2145462" y="428553"/>
            <a:ext cx="1163541" cy="374153"/>
            <a:chOff x="1895287" y="195188"/>
            <a:chExt cx="1188323" cy="382121"/>
          </a:xfrm>
        </p:grpSpPr>
        <p:pic>
          <p:nvPicPr>
            <p:cNvPr id="25" name="グラフィックス 24">
              <a:extLst>
                <a:ext uri="{FF2B5EF4-FFF2-40B4-BE49-F238E27FC236}">
                  <a16:creationId xmlns:a16="http://schemas.microsoft.com/office/drawing/2014/main" id="{7D7295A2-23D2-B645-8DC0-808BCFAE91C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98332" y="458339"/>
              <a:ext cx="773305" cy="118970"/>
            </a:xfrm>
            <a:prstGeom prst="rect">
              <a:avLst/>
            </a:prstGeom>
          </p:spPr>
        </p:pic>
        <p:sp>
          <p:nvSpPr>
            <p:cNvPr id="26" name="テキスト ボックス 25">
              <a:extLst>
                <a:ext uri="{FF2B5EF4-FFF2-40B4-BE49-F238E27FC236}">
                  <a16:creationId xmlns:a16="http://schemas.microsoft.com/office/drawing/2014/main" id="{4AE97AF8-2158-6E40-8386-DF7A5C3176A0}"/>
                </a:ext>
              </a:extLst>
            </p:cNvPr>
            <p:cNvSpPr txBox="1"/>
            <p:nvPr/>
          </p:nvSpPr>
          <p:spPr>
            <a:xfrm>
              <a:off x="1895287" y="195188"/>
              <a:ext cx="1188323" cy="297828"/>
            </a:xfrm>
            <a:prstGeom prst="rect">
              <a:avLst/>
            </a:prstGeom>
            <a:noFill/>
          </p:spPr>
          <p:txBody>
            <a:bodyPr wrap="square" rtlCol="0">
              <a:spAutoFit/>
            </a:bodyPr>
            <a:lstStyle/>
            <a:p>
              <a:pPr algn="ctr" defTabSz="986912"/>
              <a:r>
                <a:rPr lang="ja-JP" altLang="en-US" sz="1295" spc="587" dirty="0">
                  <a:solidFill>
                    <a:prstClr val="black"/>
                  </a:solidFill>
                  <a:latin typeface="Meiryo UI"/>
                  <a:ea typeface="Meiryo UI"/>
                </a:rPr>
                <a:t>事業名</a:t>
              </a:r>
            </a:p>
          </p:txBody>
        </p:sp>
      </p:grpSp>
      <p:sp>
        <p:nvSpPr>
          <p:cNvPr id="100" name="角丸四角形 99"/>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Meiryo UI"/>
              <a:ea typeface="Meiryo UI"/>
            </a:endParaRPr>
          </a:p>
        </p:txBody>
      </p:sp>
      <p:sp>
        <p:nvSpPr>
          <p:cNvPr id="101" name="片側の 2 つの角を丸めた四角形 100"/>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077" b="1" dirty="0">
                <a:solidFill>
                  <a:prstClr val="white"/>
                </a:solidFill>
                <a:latin typeface="Meiryo UI"/>
                <a:ea typeface="Meiryo UI"/>
              </a:rPr>
              <a:t>再エネ設備導入への融資</a:t>
            </a:r>
          </a:p>
        </p:txBody>
      </p:sp>
      <p:sp>
        <p:nvSpPr>
          <p:cNvPr id="102" name="1 つの角を切り取った四角形 101"/>
          <p:cNvSpPr/>
          <p:nvPr/>
        </p:nvSpPr>
        <p:spPr>
          <a:xfrm flipV="1">
            <a:off x="1433058" y="821816"/>
            <a:ext cx="841554" cy="282957"/>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103" name="テキスト ボックス 102"/>
          <p:cNvSpPr txBox="1"/>
          <p:nvPr/>
        </p:nvSpPr>
        <p:spPr>
          <a:xfrm>
            <a:off x="1501473" y="841559"/>
            <a:ext cx="716863" cy="258404"/>
          </a:xfrm>
          <a:prstGeom prst="rect">
            <a:avLst/>
          </a:prstGeom>
          <a:noFill/>
        </p:spPr>
        <p:txBody>
          <a:bodyPr wrap="none" rtlCol="0">
            <a:spAutoFit/>
          </a:bodyPr>
          <a:lstStyle/>
          <a:p>
            <a:pPr defTabSz="986912"/>
            <a:r>
              <a:rPr lang="ja-JP" altLang="en-US" sz="1079" b="1" dirty="0">
                <a:solidFill>
                  <a:prstClr val="white"/>
                </a:solidFill>
                <a:latin typeface="Meiryo UI"/>
                <a:ea typeface="Meiryo UI"/>
              </a:rPr>
              <a:t>民間向け</a:t>
            </a:r>
          </a:p>
        </p:txBody>
      </p:sp>
      <p:sp>
        <p:nvSpPr>
          <p:cNvPr id="87" name="テキスト ボックス 86"/>
          <p:cNvSpPr txBox="1"/>
          <p:nvPr/>
        </p:nvSpPr>
        <p:spPr>
          <a:xfrm>
            <a:off x="7309146" y="282430"/>
            <a:ext cx="2306939"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4,600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4"/>
          <a:stretch>
            <a:fillRect/>
          </a:stretch>
        </p:blipFill>
        <p:spPr>
          <a:xfrm>
            <a:off x="397170" y="1815979"/>
            <a:ext cx="10032062" cy="5000424"/>
          </a:xfrm>
          <a:prstGeom prst="rect">
            <a:avLst/>
          </a:prstGeom>
        </p:spPr>
      </p:pic>
    </p:spTree>
    <p:extLst>
      <p:ext uri="{BB962C8B-B14F-4D97-AF65-F5344CB8AC3E}">
        <p14:creationId xmlns:p14="http://schemas.microsoft.com/office/powerpoint/2010/main" val="276404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0" y="1134018"/>
            <a:ext cx="10685337" cy="1946337"/>
          </a:xfrm>
        </p:spPr>
        <p:txBody>
          <a:bodyPr/>
          <a:lstStyle/>
          <a:p>
            <a:r>
              <a:rPr lang="ja-JP" altLang="en-US" sz="3454" dirty="0"/>
              <a:t>環境省「地域低炭素投資促進ファンド事業」により設置された投資ファンドで、出資と言う形で地域において低炭素化プロジェクトを推進する事業者等を支援している。</a:t>
            </a:r>
            <a:endParaRPr lang="en-US" altLang="ja-JP" sz="3454" dirty="0"/>
          </a:p>
        </p:txBody>
      </p:sp>
      <p:sp>
        <p:nvSpPr>
          <p:cNvPr id="2" name="タイトル 1"/>
          <p:cNvSpPr>
            <a:spLocks noGrp="1"/>
          </p:cNvSpPr>
          <p:nvPr>
            <p:ph type="title"/>
          </p:nvPr>
        </p:nvSpPr>
        <p:spPr/>
        <p:txBody>
          <a:bodyPr/>
          <a:lstStyle/>
          <a:p>
            <a:r>
              <a:rPr lang="ja-JP" altLang="en-US" dirty="0"/>
              <a:t>グリーンファンドとは</a:t>
            </a:r>
            <a:endParaRPr kumimoji="1" lang="ja-JP" altLang="en-US" dirty="0"/>
          </a:p>
        </p:txBody>
      </p:sp>
      <p:pic>
        <p:nvPicPr>
          <p:cNvPr id="4" name="図 3" descr="グリーンファンドのしくみ - グリーンファイナンス - Internet Explorer - \\リモート"/>
          <p:cNvPicPr>
            <a:picLocks noChangeAspect="1"/>
          </p:cNvPicPr>
          <p:nvPr/>
        </p:nvPicPr>
        <p:blipFill rotWithShape="1">
          <a:blip r:embed="rId2">
            <a:extLst>
              <a:ext uri="{28A0092B-C50C-407E-A947-70E740481C1C}">
                <a14:useLocalDpi xmlns:a14="http://schemas.microsoft.com/office/drawing/2010/main" val="0"/>
              </a:ext>
            </a:extLst>
          </a:blip>
          <a:srcRect l="16562" t="32358" r="37642" b="21502"/>
          <a:stretch/>
        </p:blipFill>
        <p:spPr>
          <a:xfrm>
            <a:off x="1573239" y="3095878"/>
            <a:ext cx="7891836" cy="4259088"/>
          </a:xfrm>
          <a:prstGeom prst="rect">
            <a:avLst/>
          </a:prstGeom>
        </p:spPr>
      </p:pic>
    </p:spTree>
    <p:extLst>
      <p:ext uri="{BB962C8B-B14F-4D97-AF65-F5344CB8AC3E}">
        <p14:creationId xmlns:p14="http://schemas.microsoft.com/office/powerpoint/2010/main" val="129136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p:txBody>
          <a:bodyPr/>
          <a:lstStyle/>
          <a:p>
            <a:r>
              <a:rPr lang="ja-JP" altLang="en-US" sz="3454" dirty="0"/>
              <a:t>「</a:t>
            </a:r>
            <a:r>
              <a:rPr lang="en-US" altLang="ja-JP" sz="3454" dirty="0"/>
              <a:t>CO2</a:t>
            </a:r>
            <a:r>
              <a:rPr lang="ja-JP" altLang="en-US" sz="3454" dirty="0"/>
              <a:t>削減」＋「地域活性化」に貢献する投資が対象</a:t>
            </a:r>
          </a:p>
        </p:txBody>
      </p:sp>
      <p:sp>
        <p:nvSpPr>
          <p:cNvPr id="2" name="タイトル 1"/>
          <p:cNvSpPr>
            <a:spLocks noGrp="1"/>
          </p:cNvSpPr>
          <p:nvPr>
            <p:ph type="title"/>
          </p:nvPr>
        </p:nvSpPr>
        <p:spPr/>
        <p:txBody>
          <a:bodyPr/>
          <a:lstStyle/>
          <a:p>
            <a:r>
              <a:rPr lang="ja-JP" altLang="en-US" dirty="0"/>
              <a:t>出資対象プロジェクト①</a:t>
            </a:r>
            <a:endParaRPr kumimoji="1" lang="ja-JP" altLang="en-US" dirty="0"/>
          </a:p>
        </p:txBody>
      </p:sp>
      <p:sp>
        <p:nvSpPr>
          <p:cNvPr id="19" name="対角する 2 つの角を丸めた四角形 18"/>
          <p:cNvSpPr/>
          <p:nvPr/>
        </p:nvSpPr>
        <p:spPr>
          <a:xfrm>
            <a:off x="677108" y="2298324"/>
            <a:ext cx="9637303" cy="4507770"/>
          </a:xfrm>
          <a:prstGeom prst="round2DiagRect">
            <a:avLst>
              <a:gd name="adj1" fmla="val 8776"/>
              <a:gd name="adj2" fmla="val 0"/>
            </a:avLst>
          </a:prstGeom>
          <a:gradFill flip="none" rotWithShape="1">
            <a:gsLst>
              <a:gs pos="0">
                <a:srgbClr val="99CC00"/>
              </a:gs>
              <a:gs pos="20000">
                <a:srgbClr val="99CC00"/>
              </a:gs>
              <a:gs pos="30000">
                <a:schemeClr val="accent1">
                  <a:shade val="100000"/>
                  <a:satMod val="115000"/>
                </a:schemeClr>
              </a:gs>
            </a:gsLst>
            <a:lin ang="135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marL="291269" indent="-291269" defTabSz="986912"/>
            <a:r>
              <a:rPr lang="ja-JP" altLang="en-US" sz="3454" b="1" u="sng" dirty="0">
                <a:solidFill>
                  <a:prstClr val="white"/>
                </a:solidFill>
                <a:latin typeface="Meiryo UI"/>
                <a:ea typeface="Meiryo UI"/>
                <a:cs typeface="メイリオ" panose="020B0604030504040204" pitchFamily="50" charset="-128"/>
              </a:rPr>
              <a:t>出資方針の主なポイント</a:t>
            </a:r>
            <a:endParaRPr lang="en-US" altLang="ja-JP" sz="3454" b="1" u="sng" dirty="0">
              <a:solidFill>
                <a:prstClr val="white"/>
              </a:solidFill>
              <a:latin typeface="Meiryo UI"/>
              <a:ea typeface="Meiryo UI"/>
              <a:cs typeface="メイリオ" panose="020B0604030504040204" pitchFamily="50" charset="-128"/>
            </a:endParaRPr>
          </a:p>
          <a:p>
            <a:pPr marL="291269" indent="-291269" defTabSz="986912"/>
            <a:endParaRPr lang="en-US" altLang="ja-JP" sz="1511" b="1" u="sng" dirty="0">
              <a:solidFill>
                <a:prstClr val="white"/>
              </a:solidFill>
              <a:latin typeface="Meiryo UI"/>
              <a:ea typeface="Meiryo UI"/>
              <a:cs typeface="メイリオ" panose="020B0604030504040204" pitchFamily="50" charset="-128"/>
            </a:endParaRPr>
          </a:p>
          <a:p>
            <a:pPr marL="291269" indent="-291269" defTabSz="986912"/>
            <a:r>
              <a:rPr lang="ja-JP" altLang="en-US" sz="3454" b="1" dirty="0">
                <a:solidFill>
                  <a:srgbClr val="FFFF00"/>
                </a:solidFill>
                <a:effectLst>
                  <a:outerShdw blurRad="38100" dist="38100" dir="2700000" algn="tl">
                    <a:srgbClr val="000000">
                      <a:alpha val="43137"/>
                    </a:srgbClr>
                  </a:outerShdw>
                </a:effectLst>
                <a:latin typeface="Meiryo UI"/>
                <a:ea typeface="Meiryo UI"/>
                <a:cs typeface="メイリオ" panose="020B0604030504040204" pitchFamily="50" charset="-128"/>
              </a:rPr>
              <a:t>・ </a:t>
            </a:r>
            <a:r>
              <a:rPr lang="en-US" altLang="ja-JP" sz="3454" b="1" dirty="0">
                <a:solidFill>
                  <a:srgbClr val="FFFF00"/>
                </a:solidFill>
                <a:effectLst>
                  <a:outerShdw blurRad="38100" dist="38100" dir="2700000" algn="tl">
                    <a:srgbClr val="000000">
                      <a:alpha val="43137"/>
                    </a:srgbClr>
                  </a:outerShdw>
                </a:effectLst>
                <a:latin typeface="Meiryo UI"/>
                <a:ea typeface="Meiryo UI"/>
                <a:cs typeface="メイリオ" panose="020B0604030504040204" pitchFamily="50" charset="-128"/>
              </a:rPr>
              <a:t>CO2</a:t>
            </a:r>
            <a:r>
              <a:rPr lang="ja-JP" altLang="en-US" sz="3454" b="1" dirty="0">
                <a:solidFill>
                  <a:srgbClr val="FFFF00"/>
                </a:solidFill>
                <a:effectLst>
                  <a:outerShdw blurRad="38100" dist="38100" dir="2700000" algn="tl">
                    <a:srgbClr val="000000">
                      <a:alpha val="43137"/>
                    </a:srgbClr>
                  </a:outerShdw>
                </a:effectLst>
                <a:latin typeface="Meiryo UI"/>
                <a:ea typeface="Meiryo UI"/>
                <a:cs typeface="メイリオ" panose="020B0604030504040204" pitchFamily="50" charset="-128"/>
              </a:rPr>
              <a:t>を減らす事業</a:t>
            </a:r>
            <a:endParaRPr lang="en-US" altLang="ja-JP" sz="3454" b="1" dirty="0">
              <a:solidFill>
                <a:srgbClr val="FFFF00"/>
              </a:solidFill>
              <a:effectLst>
                <a:outerShdw blurRad="38100" dist="38100" dir="2700000" algn="tl">
                  <a:srgbClr val="000000">
                    <a:alpha val="43137"/>
                  </a:srgbClr>
                </a:outerShdw>
              </a:effectLst>
              <a:latin typeface="Meiryo UI"/>
              <a:ea typeface="Meiryo UI"/>
              <a:cs typeface="メイリオ" panose="020B0604030504040204" pitchFamily="50" charset="-128"/>
            </a:endParaRPr>
          </a:p>
          <a:p>
            <a:pPr marL="291269" indent="-291269" defTabSz="986912"/>
            <a:r>
              <a:rPr lang="ja-JP" altLang="en-US" sz="3454" b="1" dirty="0">
                <a:solidFill>
                  <a:srgbClr val="FFFF00"/>
                </a:solidFill>
                <a:effectLst>
                  <a:outerShdw blurRad="38100" dist="38100" dir="2700000" algn="tl">
                    <a:srgbClr val="000000">
                      <a:alpha val="43137"/>
                    </a:srgbClr>
                  </a:outerShdw>
                </a:effectLst>
                <a:latin typeface="Meiryo UI"/>
                <a:ea typeface="Meiryo UI"/>
                <a:cs typeface="メイリオ" panose="020B0604030504040204" pitchFamily="50" charset="-128"/>
              </a:rPr>
              <a:t>・ 地域経済を元気づける地域主導型の事業</a:t>
            </a:r>
            <a:endParaRPr lang="en-US" altLang="ja-JP" sz="3454" b="1" dirty="0">
              <a:solidFill>
                <a:srgbClr val="FFFF00"/>
              </a:solidFill>
              <a:effectLst>
                <a:outerShdw blurRad="38100" dist="38100" dir="2700000" algn="tl">
                  <a:srgbClr val="000000">
                    <a:alpha val="43137"/>
                  </a:srgbClr>
                </a:outerShdw>
              </a:effectLst>
              <a:latin typeface="Meiryo UI"/>
              <a:ea typeface="Meiryo UI"/>
              <a:cs typeface="メイリオ" panose="020B0604030504040204" pitchFamily="50" charset="-128"/>
            </a:endParaRPr>
          </a:p>
          <a:p>
            <a:pPr marL="291269" indent="-291269" defTabSz="986912"/>
            <a:r>
              <a:rPr lang="ja-JP" altLang="en-US" sz="2590" b="1" dirty="0">
                <a:solidFill>
                  <a:prstClr val="white"/>
                </a:solidFill>
                <a:effectLst>
                  <a:outerShdw blurRad="38100" dist="38100" dir="2700000" algn="tl">
                    <a:srgbClr val="000000">
                      <a:alpha val="43137"/>
                    </a:srgbClr>
                  </a:outerShdw>
                </a:effectLst>
                <a:latin typeface="Meiryo UI"/>
                <a:ea typeface="Meiryo UI"/>
                <a:cs typeface="メイリオ" panose="020B0604030504040204" pitchFamily="50" charset="-128"/>
              </a:rPr>
              <a:t>・ 当該事業のみを行う事業主体（</a:t>
            </a:r>
            <a:r>
              <a:rPr lang="en-US" altLang="ja-JP" sz="2590" b="1" dirty="0">
                <a:solidFill>
                  <a:prstClr val="white"/>
                </a:solidFill>
                <a:effectLst>
                  <a:outerShdw blurRad="38100" dist="38100" dir="2700000" algn="tl">
                    <a:srgbClr val="000000">
                      <a:alpha val="43137"/>
                    </a:srgbClr>
                  </a:outerShdw>
                </a:effectLst>
                <a:latin typeface="Meiryo UI"/>
                <a:ea typeface="Meiryo UI"/>
                <a:cs typeface="メイリオ" panose="020B0604030504040204" pitchFamily="50" charset="-128"/>
              </a:rPr>
              <a:t>SPC</a:t>
            </a:r>
            <a:r>
              <a:rPr lang="ja-JP" altLang="en-US" sz="2590" b="1" dirty="0">
                <a:solidFill>
                  <a:prstClr val="white"/>
                </a:solidFill>
                <a:effectLst>
                  <a:outerShdw blurRad="38100" dist="38100" dir="2700000" algn="tl">
                    <a:srgbClr val="000000">
                      <a:alpha val="43137"/>
                    </a:srgbClr>
                  </a:outerShdw>
                </a:effectLst>
                <a:latin typeface="Meiryo UI"/>
                <a:ea typeface="Meiryo UI"/>
                <a:cs typeface="メイリオ" panose="020B0604030504040204" pitchFamily="50" charset="-128"/>
              </a:rPr>
              <a:t>等</a:t>
            </a:r>
            <a:r>
              <a:rPr lang="ja-JP" altLang="en-US" sz="2590" b="1" dirty="0" smtClean="0">
                <a:solidFill>
                  <a:prstClr val="white"/>
                </a:solidFill>
                <a:effectLst>
                  <a:outerShdw blurRad="38100" dist="38100" dir="2700000" algn="tl">
                    <a:srgbClr val="000000">
                      <a:alpha val="43137"/>
                    </a:srgbClr>
                  </a:outerShdw>
                </a:effectLst>
                <a:latin typeface="Meiryo UI"/>
                <a:ea typeface="Meiryo UI"/>
                <a:cs typeface="メイリオ" panose="020B0604030504040204" pitchFamily="50" charset="-128"/>
              </a:rPr>
              <a:t>）</a:t>
            </a:r>
            <a:endParaRPr lang="en-US" altLang="ja-JP" sz="2590" b="1" dirty="0">
              <a:solidFill>
                <a:prstClr val="white"/>
              </a:solidFill>
              <a:effectLst>
                <a:outerShdw blurRad="38100" dist="38100" dir="2700000" algn="tl">
                  <a:srgbClr val="000000">
                    <a:alpha val="43137"/>
                  </a:srgbClr>
                </a:outerShdw>
              </a:effectLst>
              <a:latin typeface="Meiryo UI"/>
              <a:ea typeface="Meiryo UI"/>
              <a:cs typeface="メイリオ" panose="020B0604030504040204" pitchFamily="50" charset="-128"/>
            </a:endParaRPr>
          </a:p>
          <a:p>
            <a:pPr marL="193609" indent="-193609" defTabSz="986912"/>
            <a:r>
              <a:rPr lang="ja-JP" altLang="en-US" sz="2590" b="1" dirty="0">
                <a:solidFill>
                  <a:prstClr val="white"/>
                </a:solidFill>
                <a:effectLst>
                  <a:outerShdw blurRad="38100" dist="38100" dir="2700000" algn="tl">
                    <a:srgbClr val="000000">
                      <a:alpha val="43137"/>
                    </a:srgbClr>
                  </a:outerShdw>
                </a:effectLst>
                <a:latin typeface="Meiryo UI"/>
                <a:ea typeface="Meiryo UI"/>
                <a:cs typeface="メイリオ" panose="020B0604030504040204" pitchFamily="50" charset="-128"/>
              </a:rPr>
              <a:t>・ 民間投資家を含めた資金調達が整う見通し</a:t>
            </a:r>
            <a:endParaRPr lang="en-US" altLang="ja-JP" sz="2590" b="1" dirty="0">
              <a:solidFill>
                <a:prstClr val="white"/>
              </a:solidFill>
              <a:effectLst>
                <a:outerShdw blurRad="38100" dist="38100" dir="2700000" algn="tl">
                  <a:srgbClr val="000000">
                    <a:alpha val="43137"/>
                  </a:srgbClr>
                </a:outerShdw>
              </a:effectLst>
              <a:latin typeface="Meiryo UI"/>
              <a:ea typeface="Meiryo UI"/>
              <a:cs typeface="メイリオ" panose="020B0604030504040204" pitchFamily="50" charset="-128"/>
            </a:endParaRPr>
          </a:p>
          <a:p>
            <a:pPr marL="193609" indent="-193609" defTabSz="986912"/>
            <a:r>
              <a:rPr lang="ja-JP" altLang="en-US" sz="2590" b="1" dirty="0">
                <a:solidFill>
                  <a:prstClr val="white"/>
                </a:solidFill>
                <a:effectLst>
                  <a:outerShdw blurRad="38100" dist="38100" dir="2700000" algn="tl">
                    <a:srgbClr val="000000">
                      <a:alpha val="43137"/>
                    </a:srgbClr>
                  </a:outerShdw>
                </a:effectLst>
                <a:latin typeface="Meiryo UI"/>
                <a:ea typeface="Meiryo UI"/>
                <a:cs typeface="メイリオ" panose="020B0604030504040204" pitchFamily="50" charset="-128"/>
              </a:rPr>
              <a:t>・ 長期的な事業採算性</a:t>
            </a:r>
            <a:endParaRPr lang="en-US" altLang="ja-JP" sz="2590" b="1" dirty="0">
              <a:solidFill>
                <a:prstClr val="white"/>
              </a:solidFill>
              <a:effectLst>
                <a:outerShdw blurRad="38100" dist="38100" dir="2700000" algn="tl">
                  <a:srgbClr val="000000">
                    <a:alpha val="43137"/>
                  </a:srgbClr>
                </a:outerShdw>
              </a:effectLst>
              <a:latin typeface="Meiryo UI"/>
              <a:ea typeface="Meiryo UI"/>
              <a:cs typeface="メイリオ" panose="020B0604030504040204" pitchFamily="50" charset="-128"/>
            </a:endParaRPr>
          </a:p>
          <a:p>
            <a:pPr marL="193609" indent="-193609" defTabSz="986912"/>
            <a:r>
              <a:rPr lang="ja-JP" altLang="en-US" sz="2590" b="1" dirty="0">
                <a:solidFill>
                  <a:prstClr val="white"/>
                </a:solidFill>
                <a:effectLst>
                  <a:outerShdw blurRad="38100" dist="38100" dir="2700000" algn="tl">
                    <a:srgbClr val="000000">
                      <a:alpha val="43137"/>
                    </a:srgbClr>
                  </a:outerShdw>
                </a:effectLst>
                <a:latin typeface="Meiryo UI"/>
                <a:ea typeface="Meiryo UI"/>
                <a:cs typeface="メイリオ" panose="020B0604030504040204" pitchFamily="50" charset="-128"/>
              </a:rPr>
              <a:t>・ 民間事業主体が主導する経営体制</a:t>
            </a:r>
            <a:endParaRPr lang="en-US" altLang="ja-JP" sz="2590" b="1" dirty="0">
              <a:solidFill>
                <a:prstClr val="white"/>
              </a:solidFill>
              <a:effectLst>
                <a:outerShdw blurRad="38100" dist="38100" dir="2700000" algn="tl">
                  <a:srgbClr val="000000">
                    <a:alpha val="43137"/>
                  </a:srgbClr>
                </a:outerShdw>
              </a:effectLst>
              <a:latin typeface="Meiryo UI"/>
              <a:ea typeface="Meiryo UI"/>
              <a:cs typeface="メイリオ" panose="020B0604030504040204" pitchFamily="50" charset="-128"/>
            </a:endParaRPr>
          </a:p>
          <a:p>
            <a:pPr marL="193609" indent="-193609" defTabSz="986912"/>
            <a:endParaRPr lang="en-US" altLang="ja-JP" sz="2590" b="1" dirty="0">
              <a:solidFill>
                <a:prstClr val="white"/>
              </a:solidFill>
              <a:effectLst>
                <a:outerShdw blurRad="38100" dist="38100" dir="2700000" algn="tl">
                  <a:srgbClr val="000000">
                    <a:alpha val="43137"/>
                  </a:srgbClr>
                </a:outerShdw>
              </a:effectLst>
              <a:latin typeface="Meiryo UI"/>
              <a:ea typeface="Meiryo UI"/>
              <a:cs typeface="メイリオ" panose="020B0604030504040204" pitchFamily="50" charset="-128"/>
            </a:endParaRPr>
          </a:p>
        </p:txBody>
      </p:sp>
    </p:spTree>
    <p:extLst>
      <p:ext uri="{BB962C8B-B14F-4D97-AF65-F5344CB8AC3E}">
        <p14:creationId xmlns:p14="http://schemas.microsoft.com/office/powerpoint/2010/main" val="141825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出資対象プロジェクト②</a:t>
            </a:r>
            <a:endParaRPr kumimoji="1" lang="ja-JP" altLang="en-US" dirty="0">
              <a:latin typeface="+mn-ea"/>
              <a:ea typeface="+mn-ea"/>
            </a:endParaRPr>
          </a:p>
        </p:txBody>
      </p:sp>
      <p:graphicFrame>
        <p:nvGraphicFramePr>
          <p:cNvPr id="6" name="コンテンツ プレースホルダ 5"/>
          <p:cNvGraphicFramePr>
            <a:graphicFrameLocks/>
          </p:cNvGraphicFramePr>
          <p:nvPr>
            <p:extLst>
              <p:ext uri="{D42A27DB-BD31-4B8C-83A1-F6EECF244321}">
                <p14:modId xmlns:p14="http://schemas.microsoft.com/office/powerpoint/2010/main" val="3209006189"/>
              </p:ext>
            </p:extLst>
          </p:nvPr>
        </p:nvGraphicFramePr>
        <p:xfrm>
          <a:off x="524961" y="1941295"/>
          <a:ext cx="4151356" cy="5467897"/>
        </p:xfrm>
        <a:graphic>
          <a:graphicData uri="http://schemas.openxmlformats.org/drawingml/2006/table">
            <a:tbl>
              <a:tblPr firstRow="1" bandRow="1">
                <a:tableStyleId>{5C22544A-7EE6-4342-B048-85BDC9FD1C3A}</a:tableStyleId>
              </a:tblPr>
              <a:tblGrid>
                <a:gridCol w="4151356">
                  <a:extLst>
                    <a:ext uri="{9D8B030D-6E8A-4147-A177-3AD203B41FA5}">
                      <a16:colId xmlns:a16="http://schemas.microsoft.com/office/drawing/2014/main" val="20000"/>
                    </a:ext>
                  </a:extLst>
                </a:gridCol>
              </a:tblGrid>
              <a:tr h="386330">
                <a:tc>
                  <a:txBody>
                    <a:bodyPr/>
                    <a:lstStyle/>
                    <a:p>
                      <a:pPr algn="ct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対象事業の例</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8694" marR="98694" marT="49347" marB="49347"/>
                </a:tc>
                <a:extLst>
                  <a:ext uri="{0D108BD9-81ED-4DB2-BD59-A6C34878D82A}">
                    <a16:rowId xmlns:a16="http://schemas.microsoft.com/office/drawing/2014/main" val="10000"/>
                  </a:ext>
                </a:extLst>
              </a:tr>
              <a:tr h="537734">
                <a:tc>
                  <a:txBody>
                    <a:bodyPr/>
                    <a:lstStyle/>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風力発電</a:t>
                      </a:r>
                      <a:endParaRPr kumimoji="1" lang="en-US" altLang="ja-JP" sz="18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98694" marR="98694" marT="49347" marB="49347" anchor="ctr"/>
                </a:tc>
                <a:extLst>
                  <a:ext uri="{0D108BD9-81ED-4DB2-BD59-A6C34878D82A}">
                    <a16:rowId xmlns:a16="http://schemas.microsoft.com/office/drawing/2014/main" val="10001"/>
                  </a:ext>
                </a:extLst>
              </a:tr>
              <a:tr h="537734">
                <a:tc>
                  <a:txBody>
                    <a:bodyPr/>
                    <a:lstStyle/>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中小水力発電</a:t>
                      </a:r>
                      <a:endParaRPr kumimoji="1" lang="ja-JP" altLang="en-US" sz="18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98694" marR="98694" marT="49347" marB="49347" anchor="ctr"/>
                </a:tc>
                <a:extLst>
                  <a:ext uri="{0D108BD9-81ED-4DB2-BD59-A6C34878D82A}">
                    <a16:rowId xmlns:a16="http://schemas.microsoft.com/office/drawing/2014/main" val="10002"/>
                  </a:ext>
                </a:extLst>
              </a:tr>
              <a:tr h="537734">
                <a:tc>
                  <a:txBody>
                    <a:bodyPr/>
                    <a:lstStyle/>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バイオマス発電・熱利用</a:t>
                      </a:r>
                      <a:endParaRPr kumimoji="1" lang="ja-JP" altLang="en-US" sz="18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98694" marR="98694" marT="49347" marB="49347" anchor="ctr"/>
                </a:tc>
                <a:extLst>
                  <a:ext uri="{0D108BD9-81ED-4DB2-BD59-A6C34878D82A}">
                    <a16:rowId xmlns:a16="http://schemas.microsoft.com/office/drawing/2014/main" val="10003"/>
                  </a:ext>
                </a:extLst>
              </a:tr>
              <a:tr h="537734">
                <a:tc>
                  <a:txBody>
                    <a:bodyPr/>
                    <a:lstStyle/>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地熱発電、温泉発電・熱利用</a:t>
                      </a:r>
                      <a:endParaRPr kumimoji="1" lang="ja-JP" altLang="en-US" sz="18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98694" marR="98694" marT="49347" marB="49347" anchor="ctr"/>
                </a:tc>
                <a:extLst>
                  <a:ext uri="{0D108BD9-81ED-4DB2-BD59-A6C34878D82A}">
                    <a16:rowId xmlns:a16="http://schemas.microsoft.com/office/drawing/2014/main" val="10004"/>
                  </a:ext>
                </a:extLst>
              </a:tr>
              <a:tr h="976877">
                <a:tc>
                  <a:txBody>
                    <a:bodyPr/>
                    <a:lstStyle/>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熱融通・供給（コジェネ、廃熱、太陽熱、地中熱、地下水等の未利用熱等）</a:t>
                      </a:r>
                      <a:endParaRPr kumimoji="1" lang="ja-JP" altLang="en-US" sz="18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98694" marR="98694" marT="49347" marB="49347" anchor="ctr"/>
                </a:tc>
                <a:extLst>
                  <a:ext uri="{0D108BD9-81ED-4DB2-BD59-A6C34878D82A}">
                    <a16:rowId xmlns:a16="http://schemas.microsoft.com/office/drawing/2014/main" val="10005"/>
                  </a:ext>
                </a:extLst>
              </a:tr>
              <a:tr h="9768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低炭素運輸システムのためのインフラ整備（</a:t>
                      </a:r>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LRT</a:t>
                      </a:r>
                      <a:r>
                        <a:rPr kumimoji="1" lang="ja-JP" altLang="en-US" sz="1800" dirty="0" err="1">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EV</a:t>
                      </a: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充電設備等）</a:t>
                      </a:r>
                      <a:endParaRPr kumimoji="1" lang="ja-JP" altLang="en-US" sz="18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98694" marR="98694" marT="49347" marB="49347" anchor="ctr"/>
                </a:tc>
                <a:extLst>
                  <a:ext uri="{0D108BD9-81ED-4DB2-BD59-A6C34878D82A}">
                    <a16:rowId xmlns:a16="http://schemas.microsoft.com/office/drawing/2014/main" val="10006"/>
                  </a:ext>
                </a:extLst>
              </a:tr>
              <a:tr h="976877">
                <a:tc>
                  <a:txBody>
                    <a:bodyPr/>
                    <a:lstStyle/>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これらを組み合わせ地域づくり・まちづくりとして実施する事業</a:t>
                      </a:r>
                      <a:endParaRPr kumimoji="1" lang="ja-JP" altLang="en-US" sz="18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98694" marR="98694" marT="49347" marB="49347" anchor="ctr"/>
                </a:tc>
                <a:extLst>
                  <a:ext uri="{0D108BD9-81ED-4DB2-BD59-A6C34878D82A}">
                    <a16:rowId xmlns:a16="http://schemas.microsoft.com/office/drawing/2014/main" val="10007"/>
                  </a:ext>
                </a:extLst>
              </a:tr>
            </a:tbl>
          </a:graphicData>
        </a:graphic>
      </p:graphicFrame>
      <p:sp>
        <p:nvSpPr>
          <p:cNvPr id="7" name="角丸四角形 6"/>
          <p:cNvSpPr/>
          <p:nvPr/>
        </p:nvSpPr>
        <p:spPr>
          <a:xfrm>
            <a:off x="4979837" y="1939126"/>
            <a:ext cx="5514981" cy="5470067"/>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943" dirty="0">
              <a:solidFill>
                <a:prstClr val="white"/>
              </a:solidFill>
              <a:latin typeface="Meiryo UI"/>
              <a:ea typeface="Meiryo UI"/>
              <a:cs typeface="メイリオ" panose="020B0604030504040204" pitchFamily="50" charset="-128"/>
            </a:endParaRPr>
          </a:p>
        </p:txBody>
      </p:sp>
      <p:pic>
        <p:nvPicPr>
          <p:cNvPr id="8" name="Picture 2" descr="\\fssv01\総合環境政策局\DATA\環境影響評価課（２０GB）\03 制度班（８ＧＢ）\制度班_H25年度\仮\DSC_0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8104" y="3898483"/>
            <a:ext cx="2098445" cy="1746639"/>
          </a:xfrm>
          <a:prstGeom prst="rect">
            <a:avLst/>
          </a:prstGeom>
          <a:noFill/>
          <a:effectLst>
            <a:softEdge rad="112522"/>
          </a:effectLst>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5035033" y="1939126"/>
            <a:ext cx="5459794" cy="1786771"/>
          </a:xfrm>
          <a:prstGeom prst="rect">
            <a:avLst/>
          </a:prstGeom>
          <a:noFill/>
        </p:spPr>
        <p:txBody>
          <a:bodyPr wrap="square" rtlCol="0">
            <a:spAutoFit/>
          </a:bodyPr>
          <a:lstStyle/>
          <a:p>
            <a:pPr defTabSz="986912"/>
            <a:r>
              <a:rPr lang="ja-JP" altLang="en-US" sz="2374" dirty="0">
                <a:solidFill>
                  <a:prstClr val="black"/>
                </a:solidFill>
                <a:latin typeface="Meiryo UI"/>
                <a:ea typeface="Meiryo UI"/>
                <a:cs typeface="メイリオ" panose="020B0604030504040204" pitchFamily="50" charset="-128"/>
              </a:rPr>
              <a:t>　　</a:t>
            </a:r>
            <a:r>
              <a:rPr lang="ja-JP" altLang="en-US" sz="2159" dirty="0">
                <a:solidFill>
                  <a:prstClr val="black"/>
                </a:solidFill>
                <a:latin typeface="Meiryo UI"/>
                <a:ea typeface="Meiryo UI"/>
                <a:cs typeface="メイリオ" panose="020B0604030504040204" pitchFamily="50" charset="-128"/>
              </a:rPr>
              <a:t>＜想定される事業の一例＞</a:t>
            </a:r>
            <a:endParaRPr lang="en-US" altLang="ja-JP" sz="2159" dirty="0">
              <a:solidFill>
                <a:prstClr val="black"/>
              </a:solidFill>
              <a:latin typeface="Meiryo UI"/>
              <a:ea typeface="Meiryo UI"/>
              <a:cs typeface="メイリオ" panose="020B0604030504040204" pitchFamily="50" charset="-128"/>
            </a:endParaRPr>
          </a:p>
          <a:p>
            <a:pPr defTabSz="986912"/>
            <a:r>
              <a:rPr lang="ja-JP" altLang="en-US" sz="2159" dirty="0">
                <a:solidFill>
                  <a:prstClr val="black"/>
                </a:solidFill>
                <a:latin typeface="Meiryo UI"/>
                <a:ea typeface="Meiryo UI"/>
                <a:cs typeface="メイリオ" panose="020B0604030504040204" pitchFamily="50" charset="-128"/>
              </a:rPr>
              <a:t>　地域の様々な企業が協力して地域活性化を目指した事業会社を立ち上げ、地元の自然資源を活かして風力、小水力、バイオマスなどの事業を起こしていくようなプロジェクト。</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362" y="5764307"/>
            <a:ext cx="2055271" cy="14657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D:\Temporary Internet Files\Temporary Internet Files\Content.Outlook\96GSUHEV\水車.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880" y="5796857"/>
            <a:ext cx="2106297" cy="14657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6998985" y="3682405"/>
            <a:ext cx="1476683" cy="291618"/>
          </a:xfrm>
          <a:prstGeom prst="rect">
            <a:avLst/>
          </a:prstGeom>
          <a:noFill/>
        </p:spPr>
        <p:txBody>
          <a:bodyPr wrap="square" rtlCol="0">
            <a:spAutoFit/>
          </a:bodyPr>
          <a:lstStyle/>
          <a:p>
            <a:pPr defTabSz="986912"/>
            <a:r>
              <a:rPr lang="ja-JP" altLang="en-US" sz="1295" dirty="0">
                <a:solidFill>
                  <a:prstClr val="black"/>
                </a:solidFill>
                <a:latin typeface="Meiryo UI"/>
                <a:ea typeface="Meiryo UI"/>
                <a:cs typeface="メイリオ" panose="020B0604030504040204" pitchFamily="50" charset="-128"/>
              </a:rPr>
              <a:t>○風力発電事業</a:t>
            </a:r>
          </a:p>
        </p:txBody>
      </p:sp>
      <p:sp>
        <p:nvSpPr>
          <p:cNvPr id="13" name="テキスト ボックス 12"/>
          <p:cNvSpPr txBox="1"/>
          <p:nvPr/>
        </p:nvSpPr>
        <p:spPr>
          <a:xfrm>
            <a:off x="5518785" y="5579309"/>
            <a:ext cx="2218551" cy="291618"/>
          </a:xfrm>
          <a:prstGeom prst="rect">
            <a:avLst/>
          </a:prstGeom>
          <a:noFill/>
        </p:spPr>
        <p:txBody>
          <a:bodyPr wrap="square" rtlCol="0">
            <a:spAutoFit/>
          </a:bodyPr>
          <a:lstStyle/>
          <a:p>
            <a:pPr defTabSz="986912"/>
            <a:r>
              <a:rPr lang="ja-JP" altLang="en-US" sz="1295" dirty="0">
                <a:solidFill>
                  <a:prstClr val="black"/>
                </a:solidFill>
                <a:latin typeface="Meiryo UI"/>
                <a:ea typeface="Meiryo UI"/>
                <a:cs typeface="メイリオ" panose="020B0604030504040204" pitchFamily="50" charset="-128"/>
              </a:rPr>
              <a:t>○中小水力発電事業</a:t>
            </a:r>
          </a:p>
        </p:txBody>
      </p:sp>
      <p:sp>
        <p:nvSpPr>
          <p:cNvPr id="15" name="テキスト ボックス 14"/>
          <p:cNvSpPr txBox="1"/>
          <p:nvPr/>
        </p:nvSpPr>
        <p:spPr>
          <a:xfrm>
            <a:off x="7893738" y="5579307"/>
            <a:ext cx="2218551" cy="291618"/>
          </a:xfrm>
          <a:prstGeom prst="rect">
            <a:avLst/>
          </a:prstGeom>
          <a:noFill/>
        </p:spPr>
        <p:txBody>
          <a:bodyPr wrap="square" rtlCol="0">
            <a:spAutoFit/>
          </a:bodyPr>
          <a:lstStyle/>
          <a:p>
            <a:pPr algn="ctr" defTabSz="986912"/>
            <a:r>
              <a:rPr lang="ja-JP" altLang="en-US" sz="1295" dirty="0">
                <a:solidFill>
                  <a:prstClr val="black"/>
                </a:solidFill>
                <a:latin typeface="Meiryo UI"/>
                <a:ea typeface="Meiryo UI"/>
                <a:cs typeface="メイリオ" panose="020B0604030504040204" pitchFamily="50" charset="-128"/>
              </a:rPr>
              <a:t>○バイオマス発電事業</a:t>
            </a:r>
          </a:p>
        </p:txBody>
      </p:sp>
      <p:sp>
        <p:nvSpPr>
          <p:cNvPr id="16" name="テキスト プレースホルダー 2"/>
          <p:cNvSpPr>
            <a:spLocks noGrp="1"/>
          </p:cNvSpPr>
          <p:nvPr>
            <p:ph type="body" sz="quarter" idx="10"/>
          </p:nvPr>
        </p:nvSpPr>
        <p:spPr>
          <a:xfrm>
            <a:off x="0" y="1134018"/>
            <a:ext cx="10685337" cy="777115"/>
          </a:xfrm>
        </p:spPr>
        <p:txBody>
          <a:bodyPr/>
          <a:lstStyle/>
          <a:p>
            <a:r>
              <a:rPr lang="ja-JP" altLang="en-US" sz="3454" dirty="0"/>
              <a:t>「</a:t>
            </a:r>
            <a:r>
              <a:rPr lang="en-US" altLang="ja-JP" sz="3454" dirty="0"/>
              <a:t>CO2</a:t>
            </a:r>
            <a:r>
              <a:rPr lang="ja-JP" altLang="en-US" sz="3454" dirty="0"/>
              <a:t>削減」＋「地域活性化」に貢献する投資が対象</a:t>
            </a:r>
          </a:p>
        </p:txBody>
      </p:sp>
    </p:spTree>
    <p:extLst>
      <p:ext uri="{BB962C8B-B14F-4D97-AF65-F5344CB8AC3E}">
        <p14:creationId xmlns:p14="http://schemas.microsoft.com/office/powerpoint/2010/main" val="346355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3238" y="1134019"/>
            <a:ext cx="10685337" cy="1410437"/>
          </a:xfrm>
        </p:spPr>
        <p:txBody>
          <a:bodyPr/>
          <a:lstStyle/>
          <a:p>
            <a:pPr marL="253518" indent="-253518">
              <a:lnSpc>
                <a:spcPts val="2031"/>
              </a:lnSpc>
              <a:spcBef>
                <a:spcPct val="0"/>
              </a:spcBef>
              <a:spcAft>
                <a:spcPct val="0"/>
              </a:spcAft>
              <a:buFont typeface="Wingdings" panose="05000000000000000000" pitchFamily="2" charset="2"/>
              <a:buChar char="Ø"/>
              <a:defRPr/>
            </a:pP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年度までに</a:t>
            </a:r>
            <a:r>
              <a:rPr lang="en-US" altLang="ja-JP"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33</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件を出資決定 </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合計約</a:t>
            </a:r>
            <a:r>
              <a:rPr lang="en-US" altLang="ja-JP"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123</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億円の出資上限額（コミットメント額）を設定</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。本ファンドが呼び水となり、</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８倍程度の民間資金等（総事業費：約</a:t>
            </a:r>
            <a:r>
              <a:rPr lang="en-US" altLang="ja-JP"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1,136</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億円）が集まる</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見込み。</a:t>
            </a: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53518" indent="-253518">
              <a:lnSpc>
                <a:spcPts val="2031"/>
              </a:lnSpc>
              <a:spcBef>
                <a:spcPct val="0"/>
              </a:spcBef>
              <a:spcAft>
                <a:spcPct val="0"/>
              </a:spcAft>
              <a:buFont typeface="Wingdings" panose="05000000000000000000" pitchFamily="2" charset="2"/>
              <a:buChar char="Ø"/>
              <a:defRPr/>
            </a:pP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さらに、設備の建設等による地域経済効果や雇用効果、地元関連産業の育成、売電収益の地元還元など、</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様々な形で地域活性化効果</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が見込まれる</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727" dirty="0">
              <a:latin typeface="+mn-ea"/>
              <a:ea typeface="+mn-ea"/>
            </a:endParaRPr>
          </a:p>
        </p:txBody>
      </p:sp>
      <p:sp>
        <p:nvSpPr>
          <p:cNvPr id="2" name="タイトル 1"/>
          <p:cNvSpPr>
            <a:spLocks noGrp="1"/>
          </p:cNvSpPr>
          <p:nvPr>
            <p:ph type="title"/>
          </p:nvPr>
        </p:nvSpPr>
        <p:spPr/>
        <p:txBody>
          <a:bodyPr/>
          <a:lstStyle/>
          <a:p>
            <a:pPr>
              <a:tabLst>
                <a:tab pos="4552474" algn="l"/>
              </a:tabLst>
            </a:pPr>
            <a:r>
              <a:rPr lang="ja-JP" altLang="en-US" dirty="0">
                <a:latin typeface="+mn-ea"/>
                <a:ea typeface="+mn-ea"/>
              </a:rPr>
              <a:t>地域低炭素投資促進ファンドの出資実績</a:t>
            </a:r>
            <a:endParaRPr kumimoji="1" lang="ja-JP" altLang="en-US" dirty="0">
              <a:latin typeface="+mn-ea"/>
              <a:ea typeface="+mn-ea"/>
            </a:endParaRPr>
          </a:p>
        </p:txBody>
      </p:sp>
      <p:graphicFrame>
        <p:nvGraphicFramePr>
          <p:cNvPr id="26" name="グラフ 25"/>
          <p:cNvGraphicFramePr>
            <a:graphicFrameLocks/>
          </p:cNvGraphicFramePr>
          <p:nvPr>
            <p:extLst/>
          </p:nvPr>
        </p:nvGraphicFramePr>
        <p:xfrm>
          <a:off x="4784275" y="2510944"/>
          <a:ext cx="2719904" cy="2525625"/>
        </p:xfrm>
        <a:graphic>
          <a:graphicData uri="http://schemas.openxmlformats.org/drawingml/2006/chart">
            <c:chart xmlns:c="http://schemas.openxmlformats.org/drawingml/2006/chart" xmlns:r="http://schemas.openxmlformats.org/officeDocument/2006/relationships" r:id="rId3"/>
          </a:graphicData>
        </a:graphic>
      </p:graphicFrame>
      <p:sp>
        <p:nvSpPr>
          <p:cNvPr id="16" name="角丸四角形 15"/>
          <p:cNvSpPr/>
          <p:nvPr/>
        </p:nvSpPr>
        <p:spPr>
          <a:xfrm>
            <a:off x="1070652" y="2555984"/>
            <a:ext cx="8241323" cy="2268504"/>
          </a:xfrm>
          <a:prstGeom prst="roundRect">
            <a:avLst>
              <a:gd name="adj" fmla="val 5642"/>
            </a:avLst>
          </a:prstGeom>
        </p:spPr>
        <p:style>
          <a:lnRef idx="2">
            <a:schemeClr val="accent1"/>
          </a:lnRef>
          <a:fillRef idx="1">
            <a:schemeClr val="lt1"/>
          </a:fillRef>
          <a:effectRef idx="0">
            <a:schemeClr val="accent1"/>
          </a:effectRef>
          <a:fontRef idx="minor">
            <a:schemeClr val="dk1"/>
          </a:fontRef>
        </p:style>
        <p:txBody>
          <a:bodyPr anchor="ctr"/>
          <a:lstStyle/>
          <a:p>
            <a:pPr algn="ctr" fontAlgn="base">
              <a:spcBef>
                <a:spcPct val="0"/>
              </a:spcBef>
              <a:spcAft>
                <a:spcPct val="0"/>
              </a:spcAft>
              <a:defRPr/>
            </a:pPr>
            <a:endParaRPr lang="ja-JP" altLang="en-US" sz="1662">
              <a:solidFill>
                <a:prstClr val="black"/>
              </a:solidFill>
              <a:latin typeface="Calibri"/>
              <a:ea typeface="ＭＳ Ｐゴシック" panose="020B060007020508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322835725"/>
              </p:ext>
            </p:extLst>
          </p:nvPr>
        </p:nvGraphicFramePr>
        <p:xfrm>
          <a:off x="1341460" y="2730397"/>
          <a:ext cx="3432961" cy="1919678"/>
        </p:xfrm>
        <a:graphic>
          <a:graphicData uri="http://schemas.openxmlformats.org/drawingml/2006/table">
            <a:tbl>
              <a:tblPr/>
              <a:tblGrid>
                <a:gridCol w="1027491">
                  <a:extLst>
                    <a:ext uri="{9D8B030D-6E8A-4147-A177-3AD203B41FA5}">
                      <a16:colId xmlns:a16="http://schemas.microsoft.com/office/drawing/2014/main" val="20000"/>
                    </a:ext>
                  </a:extLst>
                </a:gridCol>
                <a:gridCol w="848989">
                  <a:extLst>
                    <a:ext uri="{9D8B030D-6E8A-4147-A177-3AD203B41FA5}">
                      <a16:colId xmlns:a16="http://schemas.microsoft.com/office/drawing/2014/main" val="20001"/>
                    </a:ext>
                  </a:extLst>
                </a:gridCol>
                <a:gridCol w="565993">
                  <a:extLst>
                    <a:ext uri="{9D8B030D-6E8A-4147-A177-3AD203B41FA5}">
                      <a16:colId xmlns:a16="http://schemas.microsoft.com/office/drawing/2014/main" val="20002"/>
                    </a:ext>
                  </a:extLst>
                </a:gridCol>
                <a:gridCol w="990488">
                  <a:extLst>
                    <a:ext uri="{9D8B030D-6E8A-4147-A177-3AD203B41FA5}">
                      <a16:colId xmlns:a16="http://schemas.microsoft.com/office/drawing/2014/main" val="20003"/>
                    </a:ext>
                  </a:extLst>
                </a:gridCol>
              </a:tblGrid>
              <a:tr h="402691">
                <a:tc>
                  <a:txBody>
                    <a:bodyPr/>
                    <a:lstStyle/>
                    <a:p>
                      <a:pPr algn="l" fontAlgn="ctr"/>
                      <a:r>
                        <a:rPr lang="ja-JP" altLang="en-US" sz="1300" b="0" i="0" u="none" strike="noStrike" dirty="0">
                          <a:solidFill>
                            <a:schemeClr val="bg1"/>
                          </a:solidFill>
                          <a:effectLst/>
                          <a:latin typeface="+mj-ea"/>
                          <a:ea typeface="+mj-ea"/>
                        </a:rPr>
                        <a:t>　</a:t>
                      </a: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ctr"/>
                      <a:r>
                        <a:rPr lang="ja-JP" altLang="en-US" sz="1300" b="0" i="0" u="none" strike="noStrike" dirty="0">
                          <a:solidFill>
                            <a:schemeClr val="bg1"/>
                          </a:solidFill>
                          <a:effectLst/>
                          <a:latin typeface="+mj-ea"/>
                          <a:ea typeface="+mj-ea"/>
                        </a:rPr>
                        <a:t>出資額</a:t>
                      </a: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ctr"/>
                      <a:r>
                        <a:rPr lang="ja-JP" altLang="en-US" sz="1300" b="0" i="0" u="none" strike="noStrike" dirty="0">
                          <a:solidFill>
                            <a:schemeClr val="bg1"/>
                          </a:solidFill>
                          <a:effectLst/>
                          <a:latin typeface="+mj-ea"/>
                          <a:ea typeface="+mj-ea"/>
                        </a:rPr>
                        <a:t>件数</a:t>
                      </a: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ctr"/>
                      <a:r>
                        <a:rPr lang="ja-JP" altLang="en-US" sz="1300" b="0" i="0" u="none" strike="noStrike" dirty="0" smtClean="0">
                          <a:solidFill>
                            <a:schemeClr val="bg1"/>
                          </a:solidFill>
                          <a:effectLst/>
                          <a:latin typeface="+mj-ea"/>
                          <a:ea typeface="+mj-ea"/>
                        </a:rPr>
                        <a:t>総事業費</a:t>
                      </a:r>
                      <a:endParaRPr lang="en-US" altLang="ja-JP" sz="1300" b="0" i="0" u="none" strike="noStrike" dirty="0" smtClean="0">
                        <a:solidFill>
                          <a:schemeClr val="bg1"/>
                        </a:solidFill>
                        <a:effectLst/>
                        <a:latin typeface="+mj-ea"/>
                        <a:ea typeface="+mj-ea"/>
                      </a:endParaRPr>
                    </a:p>
                    <a:p>
                      <a:pPr algn="ctr" fontAlgn="ctr"/>
                      <a:r>
                        <a:rPr lang="ja-JP" altLang="en-US" sz="1300" b="0" i="0" u="none" strike="noStrike" dirty="0" smtClean="0">
                          <a:solidFill>
                            <a:schemeClr val="bg1"/>
                          </a:solidFill>
                          <a:effectLst/>
                          <a:latin typeface="+mj-ea"/>
                          <a:ea typeface="+mj-ea"/>
                        </a:rPr>
                        <a:t>（見込み）</a:t>
                      </a:r>
                      <a:endParaRPr lang="ja-JP" altLang="en-US" sz="1300" b="0" i="0" u="none" strike="noStrike" dirty="0">
                        <a:solidFill>
                          <a:schemeClr val="bg1"/>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13364">
                <a:tc>
                  <a:txBody>
                    <a:bodyPr/>
                    <a:lstStyle/>
                    <a:p>
                      <a:pPr algn="l" fontAlgn="ctr"/>
                      <a:r>
                        <a:rPr lang="ja-JP" altLang="en-US" sz="1300" b="0" i="0" u="none" strike="noStrike" dirty="0">
                          <a:solidFill>
                            <a:srgbClr val="000000"/>
                          </a:solidFill>
                          <a:effectLst/>
                          <a:latin typeface="+mj-ea"/>
                          <a:ea typeface="+mj-ea"/>
                        </a:rPr>
                        <a:t>太陽光</a:t>
                      </a: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12.6</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7</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151.8</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744">
                <a:tc>
                  <a:txBody>
                    <a:bodyPr/>
                    <a:lstStyle/>
                    <a:p>
                      <a:pPr algn="l" fontAlgn="ctr"/>
                      <a:r>
                        <a:rPr lang="ja-JP" altLang="en-US" sz="1300" b="0" i="0" u="none" strike="noStrike" dirty="0">
                          <a:solidFill>
                            <a:srgbClr val="000000"/>
                          </a:solidFill>
                          <a:effectLst/>
                          <a:latin typeface="+mj-ea"/>
                          <a:ea typeface="+mj-ea"/>
                        </a:rPr>
                        <a:t>風力</a:t>
                      </a: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50.9</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9</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556.0</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9675">
                <a:tc>
                  <a:txBody>
                    <a:bodyPr/>
                    <a:lstStyle/>
                    <a:p>
                      <a:pPr algn="l" fontAlgn="ctr"/>
                      <a:r>
                        <a:rPr lang="ja-JP" altLang="en-US" sz="1300" b="0" i="0" u="none" strike="noStrike" dirty="0">
                          <a:solidFill>
                            <a:srgbClr val="000000"/>
                          </a:solidFill>
                          <a:effectLst/>
                          <a:latin typeface="+mj-ea"/>
                          <a:ea typeface="+mj-ea"/>
                        </a:rPr>
                        <a:t>中小水力</a:t>
                      </a: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19.7</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5</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54.3</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5808">
                <a:tc>
                  <a:txBody>
                    <a:bodyPr/>
                    <a:lstStyle/>
                    <a:p>
                      <a:pPr algn="l" fontAlgn="ctr"/>
                      <a:r>
                        <a:rPr lang="ja-JP" altLang="en-US" sz="1300" b="0" i="0" u="none" strike="noStrike" dirty="0">
                          <a:solidFill>
                            <a:srgbClr val="000000"/>
                          </a:solidFill>
                          <a:effectLst/>
                          <a:latin typeface="+mj-ea"/>
                          <a:ea typeface="+mj-ea"/>
                        </a:rPr>
                        <a:t>バイオマス</a:t>
                      </a: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25.8</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9</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331.6</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7223">
                <a:tc>
                  <a:txBody>
                    <a:bodyPr/>
                    <a:lstStyle/>
                    <a:p>
                      <a:pPr algn="l" fontAlgn="ctr"/>
                      <a:r>
                        <a:rPr lang="ja-JP" altLang="en-US" sz="1300" b="0" i="0" u="none" strike="noStrike" dirty="0">
                          <a:solidFill>
                            <a:srgbClr val="000000"/>
                          </a:solidFill>
                          <a:effectLst/>
                          <a:latin typeface="+mj-ea"/>
                          <a:ea typeface="+mj-ea"/>
                        </a:rPr>
                        <a:t>地熱・温泉熱</a:t>
                      </a: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2.1</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1</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17.5</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5808">
                <a:tc>
                  <a:txBody>
                    <a:bodyPr/>
                    <a:lstStyle/>
                    <a:p>
                      <a:pPr algn="l" fontAlgn="ctr"/>
                      <a:r>
                        <a:rPr lang="ja-JP" altLang="en-US" sz="1300" b="0" i="0" u="none" strike="noStrike" dirty="0">
                          <a:solidFill>
                            <a:srgbClr val="000000"/>
                          </a:solidFill>
                          <a:effectLst/>
                          <a:latin typeface="+mj-ea"/>
                          <a:ea typeface="+mj-ea"/>
                        </a:rPr>
                        <a:t>複数種</a:t>
                      </a: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12.0</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2</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25.1</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3632">
                <a:tc>
                  <a:txBody>
                    <a:bodyPr/>
                    <a:lstStyle/>
                    <a:p>
                      <a:pPr algn="l" fontAlgn="ctr"/>
                      <a:r>
                        <a:rPr lang="ja-JP" altLang="en-US" sz="1300" b="0" i="0" u="none" strike="noStrike" dirty="0">
                          <a:solidFill>
                            <a:srgbClr val="000000"/>
                          </a:solidFill>
                          <a:effectLst/>
                          <a:latin typeface="+mj-ea"/>
                          <a:ea typeface="+mj-ea"/>
                        </a:rPr>
                        <a:t>合計</a:t>
                      </a: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algn="r" fontAlgn="ctr"/>
                      <a:r>
                        <a:rPr lang="en-US" altLang="ja-JP" sz="1300" b="0" i="0" u="none" strike="noStrike" dirty="0" smtClean="0">
                          <a:solidFill>
                            <a:srgbClr val="000000"/>
                          </a:solidFill>
                          <a:effectLst/>
                          <a:latin typeface="+mj-ea"/>
                          <a:ea typeface="+mj-ea"/>
                        </a:rPr>
                        <a:t>123.1</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algn="r" fontAlgn="ctr"/>
                      <a:r>
                        <a:rPr lang="en-US" altLang="ja-JP" sz="1300" b="0" i="0" u="none" strike="noStrike" dirty="0" smtClean="0">
                          <a:solidFill>
                            <a:srgbClr val="000000"/>
                          </a:solidFill>
                          <a:effectLst/>
                          <a:latin typeface="+mj-ea"/>
                          <a:ea typeface="+mj-ea"/>
                        </a:rPr>
                        <a:t>33</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algn="r" fontAlgn="ctr"/>
                      <a:r>
                        <a:rPr lang="en-US" altLang="ja-JP" sz="1300" b="0" i="0" u="none" strike="noStrike" dirty="0" smtClean="0">
                          <a:solidFill>
                            <a:srgbClr val="000000"/>
                          </a:solidFill>
                          <a:effectLst/>
                          <a:latin typeface="+mj-ea"/>
                          <a:ea typeface="+mj-ea"/>
                        </a:rPr>
                        <a:t>1,136.3</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4" marR="8794" marT="87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extLst>
                  <a:ext uri="{0D108BD9-81ED-4DB2-BD59-A6C34878D82A}">
                    <a16:rowId xmlns:a16="http://schemas.microsoft.com/office/drawing/2014/main" val="10007"/>
                  </a:ext>
                </a:extLst>
              </a:tr>
            </a:tbl>
          </a:graphicData>
        </a:graphic>
      </p:graphicFrame>
      <p:sp>
        <p:nvSpPr>
          <p:cNvPr id="18" name="正方形/長方形 17"/>
          <p:cNvSpPr/>
          <p:nvPr/>
        </p:nvSpPr>
        <p:spPr>
          <a:xfrm>
            <a:off x="988592" y="2915004"/>
            <a:ext cx="232997" cy="1292469"/>
          </a:xfrm>
          <a:prstGeom prst="rect">
            <a:avLst/>
          </a:prstGeom>
        </p:spPr>
        <p:style>
          <a:lnRef idx="3">
            <a:schemeClr val="lt1"/>
          </a:lnRef>
          <a:fillRef idx="1">
            <a:schemeClr val="accent1"/>
          </a:fillRef>
          <a:effectRef idx="1">
            <a:schemeClr val="accent1"/>
          </a:effectRef>
          <a:fontRef idx="minor">
            <a:schemeClr val="lt1"/>
          </a:fontRef>
        </p:style>
        <p:txBody>
          <a:bodyPr vert="eaVert" anchor="ctr"/>
          <a:lstStyle/>
          <a:p>
            <a:pPr algn="ctr" fontAlgn="base">
              <a:spcBef>
                <a:spcPct val="0"/>
              </a:spcBef>
              <a:spcAft>
                <a:spcPct val="0"/>
              </a:spcAft>
              <a:defRPr/>
            </a:pPr>
            <a:r>
              <a:rPr lang="ja-JP" altLang="en-US" sz="1292" b="1" dirty="0">
                <a:solidFill>
                  <a:prstClr val="white"/>
                </a:solidFill>
                <a:latin typeface="Calibri"/>
                <a:ea typeface="ＭＳ Ｐゴシック" panose="020B0600070205080204" pitchFamily="50" charset="-128"/>
              </a:rPr>
              <a:t>分野別</a:t>
            </a:r>
          </a:p>
        </p:txBody>
      </p:sp>
      <p:sp>
        <p:nvSpPr>
          <p:cNvPr id="19" name="角丸四角形 18"/>
          <p:cNvSpPr/>
          <p:nvPr/>
        </p:nvSpPr>
        <p:spPr>
          <a:xfrm>
            <a:off x="1070652" y="4885883"/>
            <a:ext cx="8241323" cy="2558700"/>
          </a:xfrm>
          <a:prstGeom prst="roundRect">
            <a:avLst>
              <a:gd name="adj" fmla="val 5642"/>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lang="ja-JP" altLang="en-US" sz="1662">
              <a:solidFill>
                <a:prstClr val="black"/>
              </a:solidFill>
              <a:latin typeface="Calibri"/>
              <a:ea typeface="ＭＳ Ｐゴシック" panose="020B0600070205080204"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3674245210"/>
              </p:ext>
            </p:extLst>
          </p:nvPr>
        </p:nvGraphicFramePr>
        <p:xfrm>
          <a:off x="1341460" y="4933869"/>
          <a:ext cx="3432958" cy="2387445"/>
        </p:xfrm>
        <a:graphic>
          <a:graphicData uri="http://schemas.openxmlformats.org/drawingml/2006/table">
            <a:tbl>
              <a:tblPr/>
              <a:tblGrid>
                <a:gridCol w="1018744">
                  <a:extLst>
                    <a:ext uri="{9D8B030D-6E8A-4147-A177-3AD203B41FA5}">
                      <a16:colId xmlns:a16="http://schemas.microsoft.com/office/drawing/2014/main" val="20000"/>
                    </a:ext>
                  </a:extLst>
                </a:gridCol>
                <a:gridCol w="852076">
                  <a:extLst>
                    <a:ext uri="{9D8B030D-6E8A-4147-A177-3AD203B41FA5}">
                      <a16:colId xmlns:a16="http://schemas.microsoft.com/office/drawing/2014/main" val="20001"/>
                    </a:ext>
                  </a:extLst>
                </a:gridCol>
                <a:gridCol w="568050">
                  <a:extLst>
                    <a:ext uri="{9D8B030D-6E8A-4147-A177-3AD203B41FA5}">
                      <a16:colId xmlns:a16="http://schemas.microsoft.com/office/drawing/2014/main" val="20002"/>
                    </a:ext>
                  </a:extLst>
                </a:gridCol>
                <a:gridCol w="994088">
                  <a:extLst>
                    <a:ext uri="{9D8B030D-6E8A-4147-A177-3AD203B41FA5}">
                      <a16:colId xmlns:a16="http://schemas.microsoft.com/office/drawing/2014/main" val="20003"/>
                    </a:ext>
                  </a:extLst>
                </a:gridCol>
              </a:tblGrid>
              <a:tr h="318325">
                <a:tc>
                  <a:txBody>
                    <a:bodyPr/>
                    <a:lstStyle/>
                    <a:p>
                      <a:pPr algn="l" fontAlgn="ctr"/>
                      <a:r>
                        <a:rPr lang="ja-JP" altLang="en-US" sz="1300" b="0" i="0" u="none" strike="noStrike" dirty="0">
                          <a:solidFill>
                            <a:schemeClr val="bg1"/>
                          </a:solidFill>
                          <a:effectLst/>
                          <a:latin typeface="+mj-ea"/>
                          <a:ea typeface="+mj-ea"/>
                        </a:rPr>
                        <a:t>　</a:t>
                      </a: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ja-JP" altLang="en-US" sz="1300" b="0" i="0" u="none" strike="noStrike" dirty="0">
                          <a:solidFill>
                            <a:schemeClr val="bg1"/>
                          </a:solidFill>
                          <a:effectLst/>
                          <a:latin typeface="+mj-ea"/>
                          <a:ea typeface="+mj-ea"/>
                        </a:rPr>
                        <a:t>出資額</a:t>
                      </a: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ja-JP" altLang="en-US" sz="1300" b="0" i="0" u="none" strike="noStrike" dirty="0">
                          <a:solidFill>
                            <a:schemeClr val="bg1"/>
                          </a:solidFill>
                          <a:effectLst/>
                          <a:latin typeface="+mj-ea"/>
                          <a:ea typeface="+mj-ea"/>
                        </a:rPr>
                        <a:t>件数</a:t>
                      </a: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ja-JP" altLang="en-US" sz="1300" b="0" i="0" u="none" strike="noStrike" dirty="0" smtClean="0">
                          <a:solidFill>
                            <a:schemeClr val="bg1"/>
                          </a:solidFill>
                          <a:effectLst/>
                          <a:latin typeface="+mj-ea"/>
                          <a:ea typeface="+mj-ea"/>
                        </a:rPr>
                        <a:t>総事業費</a:t>
                      </a:r>
                    </a:p>
                    <a:p>
                      <a:pPr algn="ctr" fontAlgn="ctr"/>
                      <a:r>
                        <a:rPr lang="ja-JP" altLang="en-US" sz="700" b="0" i="0" u="none" strike="noStrike" dirty="0" smtClean="0">
                          <a:solidFill>
                            <a:schemeClr val="bg1"/>
                          </a:solidFill>
                          <a:effectLst/>
                          <a:latin typeface="+mj-ea"/>
                          <a:ea typeface="+mj-ea"/>
                        </a:rPr>
                        <a:t>（見込み）</a:t>
                      </a: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205768">
                <a:tc>
                  <a:txBody>
                    <a:bodyPr/>
                    <a:lstStyle/>
                    <a:p>
                      <a:pPr algn="l" fontAlgn="ctr"/>
                      <a:r>
                        <a:rPr lang="ja-JP" altLang="en-US" sz="1300" b="0" i="0" u="none" strike="noStrike" dirty="0">
                          <a:solidFill>
                            <a:srgbClr val="000000"/>
                          </a:solidFill>
                          <a:effectLst/>
                          <a:latin typeface="+mj-ea"/>
                          <a:ea typeface="+mj-ea"/>
                        </a:rPr>
                        <a:t>北海道</a:t>
                      </a: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16.9</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4</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247.4</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768">
                <a:tc>
                  <a:txBody>
                    <a:bodyPr/>
                    <a:lstStyle/>
                    <a:p>
                      <a:pPr algn="l" fontAlgn="ctr"/>
                      <a:r>
                        <a:rPr lang="ja-JP" altLang="en-US" sz="1300" b="0" i="0" u="none" strike="noStrike" dirty="0">
                          <a:solidFill>
                            <a:srgbClr val="000000"/>
                          </a:solidFill>
                          <a:effectLst/>
                          <a:latin typeface="+mj-ea"/>
                          <a:ea typeface="+mj-ea"/>
                        </a:rPr>
                        <a:t>東北</a:t>
                      </a: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36.5</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9</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368.7</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5768">
                <a:tc>
                  <a:txBody>
                    <a:bodyPr/>
                    <a:lstStyle/>
                    <a:p>
                      <a:pPr algn="l" fontAlgn="ctr"/>
                      <a:r>
                        <a:rPr lang="ja-JP" altLang="en-US" sz="1300" b="0" i="0" u="none" strike="noStrike" dirty="0">
                          <a:solidFill>
                            <a:srgbClr val="000000"/>
                          </a:solidFill>
                          <a:effectLst/>
                          <a:latin typeface="+mj-ea"/>
                          <a:ea typeface="+mj-ea"/>
                        </a:rPr>
                        <a:t>関東</a:t>
                      </a: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6.4</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a:solidFill>
                            <a:srgbClr val="000000"/>
                          </a:solidFill>
                          <a:effectLst/>
                          <a:latin typeface="+mj-ea"/>
                          <a:ea typeface="+mj-ea"/>
                        </a:rPr>
                        <a:t>3</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34.2</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5768">
                <a:tc>
                  <a:txBody>
                    <a:bodyPr/>
                    <a:lstStyle/>
                    <a:p>
                      <a:pPr algn="l" fontAlgn="ctr"/>
                      <a:r>
                        <a:rPr lang="ja-JP" altLang="en-US" sz="1300" b="0" i="0" u="none" strike="noStrike" dirty="0" smtClean="0">
                          <a:solidFill>
                            <a:srgbClr val="000000"/>
                          </a:solidFill>
                          <a:effectLst/>
                          <a:latin typeface="+mj-ea"/>
                          <a:ea typeface="+mj-ea"/>
                        </a:rPr>
                        <a:t>東海</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5.9</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1</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59.9</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5768">
                <a:tc>
                  <a:txBody>
                    <a:bodyPr/>
                    <a:lstStyle/>
                    <a:p>
                      <a:pPr algn="l" fontAlgn="ctr"/>
                      <a:r>
                        <a:rPr lang="ja-JP" altLang="en-US" sz="1300" b="0" i="0" u="none" strike="noStrike" dirty="0" smtClean="0">
                          <a:solidFill>
                            <a:srgbClr val="000000"/>
                          </a:solidFill>
                          <a:effectLst/>
                          <a:latin typeface="+mj-ea"/>
                          <a:ea typeface="+mj-ea"/>
                        </a:rPr>
                        <a:t>甲信越</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6.1</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3</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69.9</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5768">
                <a:tc>
                  <a:txBody>
                    <a:bodyPr/>
                    <a:lstStyle/>
                    <a:p>
                      <a:pPr algn="l" fontAlgn="ctr"/>
                      <a:r>
                        <a:rPr lang="ja-JP" altLang="en-US" sz="1300" b="0" i="0" u="none" strike="noStrike" dirty="0" smtClean="0">
                          <a:solidFill>
                            <a:srgbClr val="000000"/>
                          </a:solidFill>
                          <a:effectLst/>
                          <a:latin typeface="+mj-ea"/>
                          <a:ea typeface="+mj-ea"/>
                        </a:rPr>
                        <a:t>北陸</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300" b="0" i="0" u="none" strike="noStrike" dirty="0" smtClean="0">
                          <a:solidFill>
                            <a:srgbClr val="000000"/>
                          </a:solidFill>
                          <a:effectLst/>
                          <a:latin typeface="+mj-ea"/>
                          <a:ea typeface="+mj-ea"/>
                        </a:rPr>
                        <a:t>0.4</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1</a:t>
                      </a:r>
                      <a:r>
                        <a:rPr lang="ja-JP" altLang="en-US" sz="1300" b="0" i="0" u="none" strike="noStrike" dirty="0" smtClean="0">
                          <a:solidFill>
                            <a:srgbClr val="000000"/>
                          </a:solidFill>
                          <a:effectLst/>
                          <a:latin typeface="+mj-ea"/>
                          <a:ea typeface="+mj-ea"/>
                        </a:rPr>
                        <a:t>件</a:t>
                      </a:r>
                      <a:endParaRPr lang="en-US" altLang="ja-JP" sz="1300" b="0" i="0" u="none" strike="noStrike" dirty="0" smtClean="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3.7</a:t>
                      </a:r>
                      <a:r>
                        <a:rPr lang="ja-JP" altLang="en-US" sz="1300" b="0" i="0" u="none" strike="noStrike" dirty="0" smtClean="0">
                          <a:solidFill>
                            <a:srgbClr val="000000"/>
                          </a:solidFill>
                          <a:effectLst/>
                          <a:latin typeface="+mj-ea"/>
                          <a:ea typeface="+mj-ea"/>
                        </a:rPr>
                        <a:t>億円</a:t>
                      </a:r>
                      <a:endParaRPr lang="en-US" altLang="ja-JP" sz="1300" b="0" i="0" u="none" strike="noStrike" dirty="0" smtClean="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076845"/>
                  </a:ext>
                </a:extLst>
              </a:tr>
              <a:tr h="205768">
                <a:tc>
                  <a:txBody>
                    <a:bodyPr/>
                    <a:lstStyle/>
                    <a:p>
                      <a:pPr algn="l" fontAlgn="ctr"/>
                      <a:r>
                        <a:rPr lang="ja-JP" altLang="en-US" sz="1300" b="0" i="0" u="none" strike="noStrike" dirty="0" smtClean="0">
                          <a:solidFill>
                            <a:srgbClr val="000000"/>
                          </a:solidFill>
                          <a:effectLst/>
                          <a:latin typeface="+mj-ea"/>
                          <a:ea typeface="+mj-ea"/>
                        </a:rPr>
                        <a:t>中国</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dirty="0" smtClean="0">
                          <a:solidFill>
                            <a:srgbClr val="000000"/>
                          </a:solidFill>
                          <a:effectLst/>
                          <a:latin typeface="+mj-ea"/>
                          <a:ea typeface="+mn-ea"/>
                          <a:cs typeface="+mn-cs"/>
                        </a:rPr>
                        <a:t>2.9</a:t>
                      </a:r>
                      <a:r>
                        <a:rPr kumimoji="1" lang="ja-JP" altLang="en-US" sz="1300" b="0" i="0" u="none" strike="noStrike" kern="1200" dirty="0" smtClean="0">
                          <a:solidFill>
                            <a:srgbClr val="000000"/>
                          </a:solidFill>
                          <a:effectLst/>
                          <a:latin typeface="+mj-ea"/>
                          <a:ea typeface="+mn-ea"/>
                          <a:cs typeface="+mn-cs"/>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2</a:t>
                      </a:r>
                      <a:r>
                        <a:rPr lang="ja-JP" altLang="en-US" sz="1300" b="0" i="0" u="none" strike="noStrike" dirty="0" smtClean="0">
                          <a:solidFill>
                            <a:srgbClr val="000000"/>
                          </a:solidFill>
                          <a:effectLst/>
                          <a:latin typeface="+mj-ea"/>
                          <a:ea typeface="+mj-ea"/>
                        </a:rPr>
                        <a:t>件</a:t>
                      </a:r>
                      <a:endParaRPr lang="en-US" altLang="ja-JP" sz="1300" b="0" i="0" u="none" strike="noStrike" dirty="0" smtClean="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24.6</a:t>
                      </a:r>
                      <a:r>
                        <a:rPr lang="ja-JP" altLang="en-US" sz="1300" b="0" i="0" u="none" strike="noStrike" dirty="0" smtClean="0">
                          <a:solidFill>
                            <a:srgbClr val="000000"/>
                          </a:solidFill>
                          <a:effectLst/>
                          <a:latin typeface="+mj-ea"/>
                          <a:ea typeface="+mj-ea"/>
                        </a:rPr>
                        <a:t>億円</a:t>
                      </a:r>
                      <a:endParaRPr lang="en-US" altLang="ja-JP" sz="1300" b="0" i="0" u="none" strike="noStrike" dirty="0" smtClean="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3814768"/>
                  </a:ext>
                </a:extLst>
              </a:tr>
              <a:tr h="205768">
                <a:tc>
                  <a:txBody>
                    <a:bodyPr/>
                    <a:lstStyle/>
                    <a:p>
                      <a:pPr algn="l" fontAlgn="ctr"/>
                      <a:r>
                        <a:rPr lang="ja-JP" altLang="en-US" sz="1300" b="0" i="0" u="none" strike="noStrike" dirty="0" smtClean="0">
                          <a:solidFill>
                            <a:srgbClr val="000000"/>
                          </a:solidFill>
                          <a:effectLst/>
                          <a:latin typeface="+mj-ea"/>
                          <a:ea typeface="+mj-ea"/>
                        </a:rPr>
                        <a:t>九州・沖縄</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30.0</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8</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285.0</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05768">
                <a:tc>
                  <a:txBody>
                    <a:bodyPr/>
                    <a:lstStyle/>
                    <a:p>
                      <a:pPr algn="l" fontAlgn="ctr"/>
                      <a:r>
                        <a:rPr lang="ja-JP" altLang="en-US" sz="1300" b="0" i="0" u="none" strike="noStrike" dirty="0" smtClean="0">
                          <a:solidFill>
                            <a:srgbClr val="000000"/>
                          </a:solidFill>
                          <a:effectLst/>
                          <a:latin typeface="+mj-ea"/>
                          <a:ea typeface="+mj-ea"/>
                        </a:rPr>
                        <a:t>全国</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18.0</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2</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300" b="0" i="0" u="none" strike="noStrike" dirty="0" smtClean="0">
                          <a:solidFill>
                            <a:srgbClr val="000000"/>
                          </a:solidFill>
                          <a:effectLst/>
                          <a:latin typeface="+mj-ea"/>
                          <a:ea typeface="+mj-ea"/>
                        </a:rPr>
                        <a:t>43.1</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05768">
                <a:tc>
                  <a:txBody>
                    <a:bodyPr/>
                    <a:lstStyle/>
                    <a:p>
                      <a:pPr algn="l" fontAlgn="ctr"/>
                      <a:r>
                        <a:rPr lang="ja-JP" altLang="en-US" sz="1300" b="0" i="0" u="none" strike="noStrike" dirty="0">
                          <a:solidFill>
                            <a:srgbClr val="000000"/>
                          </a:solidFill>
                          <a:effectLst/>
                          <a:latin typeface="+mj-ea"/>
                          <a:ea typeface="+mj-ea"/>
                        </a:rPr>
                        <a:t>合計</a:t>
                      </a: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algn="r" fontAlgn="ctr"/>
                      <a:r>
                        <a:rPr lang="en-US" altLang="ja-JP" sz="1300" b="0" i="0" u="none" strike="noStrike" dirty="0" smtClean="0">
                          <a:solidFill>
                            <a:srgbClr val="000000"/>
                          </a:solidFill>
                          <a:effectLst/>
                          <a:latin typeface="+mj-ea"/>
                          <a:ea typeface="+mj-ea"/>
                        </a:rPr>
                        <a:t>123.1</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algn="r" fontAlgn="ctr"/>
                      <a:r>
                        <a:rPr lang="en-US" altLang="ja-JP" sz="1300" b="0" i="0" u="none" strike="noStrike" dirty="0" smtClean="0">
                          <a:solidFill>
                            <a:srgbClr val="000000"/>
                          </a:solidFill>
                          <a:effectLst/>
                          <a:latin typeface="+mj-ea"/>
                          <a:ea typeface="+mj-ea"/>
                        </a:rPr>
                        <a:t>33</a:t>
                      </a:r>
                      <a:r>
                        <a:rPr lang="ja-JP" altLang="en-US" sz="1300" b="0" i="0" u="none" strike="noStrike" dirty="0" smtClean="0">
                          <a:solidFill>
                            <a:srgbClr val="000000"/>
                          </a:solidFill>
                          <a:effectLst/>
                          <a:latin typeface="+mj-ea"/>
                          <a:ea typeface="+mj-ea"/>
                        </a:rPr>
                        <a:t>件</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algn="r" fontAlgn="ctr"/>
                      <a:r>
                        <a:rPr lang="en-US" altLang="ja-JP" sz="1300" b="0" i="0" u="none" strike="noStrike" dirty="0" smtClean="0">
                          <a:solidFill>
                            <a:srgbClr val="000000"/>
                          </a:solidFill>
                          <a:effectLst/>
                          <a:latin typeface="+mj-ea"/>
                          <a:ea typeface="+mj-ea"/>
                        </a:rPr>
                        <a:t>1,136.3</a:t>
                      </a:r>
                      <a:r>
                        <a:rPr lang="ja-JP" altLang="en-US" sz="1300" b="0" i="0" u="none" strike="noStrike" dirty="0" smtClean="0">
                          <a:solidFill>
                            <a:srgbClr val="000000"/>
                          </a:solidFill>
                          <a:effectLst/>
                          <a:latin typeface="+mj-ea"/>
                          <a:ea typeface="+mj-ea"/>
                        </a:rPr>
                        <a:t>億円</a:t>
                      </a:r>
                      <a:endParaRPr lang="ja-JP" altLang="en-US" sz="1300" b="0" i="0" u="none" strike="noStrike" dirty="0">
                        <a:solidFill>
                          <a:srgbClr val="000000"/>
                        </a:solidFill>
                        <a:effectLst/>
                        <a:latin typeface="+mj-ea"/>
                        <a:ea typeface="+mj-ea"/>
                      </a:endParaRPr>
                    </a:p>
                  </a:txBody>
                  <a:tcPr marL="8793" marR="8793"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extLst>
                  <a:ext uri="{0D108BD9-81ED-4DB2-BD59-A6C34878D82A}">
                    <a16:rowId xmlns:a16="http://schemas.microsoft.com/office/drawing/2014/main" val="10009"/>
                  </a:ext>
                </a:extLst>
              </a:tr>
            </a:tbl>
          </a:graphicData>
        </a:graphic>
      </p:graphicFrame>
      <p:sp>
        <p:nvSpPr>
          <p:cNvPr id="30" name="正方形/長方形 29"/>
          <p:cNvSpPr/>
          <p:nvPr/>
        </p:nvSpPr>
        <p:spPr>
          <a:xfrm>
            <a:off x="1004709" y="5381183"/>
            <a:ext cx="232996" cy="1292469"/>
          </a:xfrm>
          <a:prstGeom prst="rect">
            <a:avLst/>
          </a:prstGeom>
        </p:spPr>
        <p:style>
          <a:lnRef idx="3">
            <a:schemeClr val="lt1"/>
          </a:lnRef>
          <a:fillRef idx="1">
            <a:schemeClr val="accent6"/>
          </a:fillRef>
          <a:effectRef idx="1">
            <a:schemeClr val="accent6"/>
          </a:effectRef>
          <a:fontRef idx="minor">
            <a:schemeClr val="lt1"/>
          </a:fontRef>
        </p:style>
        <p:txBody>
          <a:bodyPr vert="eaVert" anchor="ctr"/>
          <a:lstStyle/>
          <a:p>
            <a:pPr algn="ctr" fontAlgn="base">
              <a:spcBef>
                <a:spcPct val="0"/>
              </a:spcBef>
              <a:spcAft>
                <a:spcPct val="0"/>
              </a:spcAft>
              <a:defRPr/>
            </a:pPr>
            <a:r>
              <a:rPr lang="ja-JP" altLang="en-US" sz="1292" b="1" dirty="0">
                <a:solidFill>
                  <a:prstClr val="white"/>
                </a:solidFill>
                <a:latin typeface="Calibri"/>
                <a:ea typeface="ＭＳ Ｐゴシック" panose="020B0600070205080204" pitchFamily="50" charset="-128"/>
              </a:rPr>
              <a:t>地域別</a:t>
            </a:r>
          </a:p>
        </p:txBody>
      </p:sp>
      <p:sp>
        <p:nvSpPr>
          <p:cNvPr id="33" name="テキスト ボックス 2"/>
          <p:cNvSpPr txBox="1">
            <a:spLocks noChangeArrowheads="1"/>
          </p:cNvSpPr>
          <p:nvPr/>
        </p:nvSpPr>
        <p:spPr bwMode="auto">
          <a:xfrm>
            <a:off x="4710986" y="7205579"/>
            <a:ext cx="2198038"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eaLnBrk="1" fontAlgn="base" hangingPunct="1">
              <a:spcBef>
                <a:spcPct val="0"/>
              </a:spcBef>
              <a:spcAft>
                <a:spcPct val="0"/>
              </a:spcAft>
              <a:buNone/>
            </a:pPr>
            <a:r>
              <a:rPr lang="ja-JP" altLang="en-US" sz="1015" dirty="0">
                <a:solidFill>
                  <a:srgbClr val="000000"/>
                </a:solidFill>
                <a:latin typeface="Arial" charset="0"/>
                <a:ea typeface="ＭＳ Ｐゴシック" pitchFamily="50" charset="-128"/>
              </a:rPr>
              <a:t>　</a:t>
            </a:r>
            <a:r>
              <a:rPr lang="en-US" altLang="ja-JP" sz="1015" dirty="0">
                <a:solidFill>
                  <a:srgbClr val="000000"/>
                </a:solidFill>
                <a:latin typeface="Arial" charset="0"/>
                <a:ea typeface="ＭＳ Ｐゴシック" pitchFamily="50" charset="-128"/>
              </a:rPr>
              <a:t>※</a:t>
            </a:r>
            <a:r>
              <a:rPr lang="ja-JP" altLang="en-US" sz="1015" dirty="0">
                <a:solidFill>
                  <a:srgbClr val="000000"/>
                </a:solidFill>
                <a:latin typeface="Arial" charset="0"/>
                <a:ea typeface="ＭＳ Ｐゴシック" pitchFamily="50" charset="-128"/>
              </a:rPr>
              <a:t>近畿、四国については、実績無し</a:t>
            </a:r>
          </a:p>
        </p:txBody>
      </p:sp>
      <p:graphicFrame>
        <p:nvGraphicFramePr>
          <p:cNvPr id="34" name="グラフ 33"/>
          <p:cNvGraphicFramePr>
            <a:graphicFrameLocks/>
          </p:cNvGraphicFramePr>
          <p:nvPr>
            <p:extLst>
              <p:ext uri="{D42A27DB-BD31-4B8C-83A1-F6EECF244321}">
                <p14:modId xmlns:p14="http://schemas.microsoft.com/office/powerpoint/2010/main" val="1023556729"/>
              </p:ext>
            </p:extLst>
          </p:nvPr>
        </p:nvGraphicFramePr>
        <p:xfrm>
          <a:off x="4710986" y="2648095"/>
          <a:ext cx="2326154"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グラフ 34"/>
          <p:cNvGraphicFramePr>
            <a:graphicFrameLocks/>
          </p:cNvGraphicFramePr>
          <p:nvPr>
            <p:extLst>
              <p:ext uri="{D42A27DB-BD31-4B8C-83A1-F6EECF244321}">
                <p14:modId xmlns:p14="http://schemas.microsoft.com/office/powerpoint/2010/main" val="2525061303"/>
              </p:ext>
            </p:extLst>
          </p:nvPr>
        </p:nvGraphicFramePr>
        <p:xfrm>
          <a:off x="4250031" y="2541760"/>
          <a:ext cx="3248063" cy="23556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グラフ 35"/>
          <p:cNvGraphicFramePr>
            <a:graphicFrameLocks/>
          </p:cNvGraphicFramePr>
          <p:nvPr>
            <p:extLst>
              <p:ext uri="{D42A27DB-BD31-4B8C-83A1-F6EECF244321}">
                <p14:modId xmlns:p14="http://schemas.microsoft.com/office/powerpoint/2010/main" val="3294086332"/>
              </p:ext>
            </p:extLst>
          </p:nvPr>
        </p:nvGraphicFramePr>
        <p:xfrm>
          <a:off x="6704986" y="2544042"/>
          <a:ext cx="2865587" cy="23681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グラフ 36"/>
          <p:cNvGraphicFramePr>
            <a:graphicFrameLocks/>
          </p:cNvGraphicFramePr>
          <p:nvPr>
            <p:extLst>
              <p:ext uri="{D42A27DB-BD31-4B8C-83A1-F6EECF244321}">
                <p14:modId xmlns:p14="http://schemas.microsoft.com/office/powerpoint/2010/main" val="4113960470"/>
              </p:ext>
            </p:extLst>
          </p:nvPr>
        </p:nvGraphicFramePr>
        <p:xfrm>
          <a:off x="4563455" y="4824488"/>
          <a:ext cx="2759086" cy="24850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グラフ 37"/>
          <p:cNvGraphicFramePr>
            <a:graphicFrameLocks/>
          </p:cNvGraphicFramePr>
          <p:nvPr>
            <p:extLst>
              <p:ext uri="{D42A27DB-BD31-4B8C-83A1-F6EECF244321}">
                <p14:modId xmlns:p14="http://schemas.microsoft.com/office/powerpoint/2010/main" val="10060384"/>
              </p:ext>
            </p:extLst>
          </p:nvPr>
        </p:nvGraphicFramePr>
        <p:xfrm>
          <a:off x="6698120" y="4827045"/>
          <a:ext cx="2879320" cy="248252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337685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24_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Override1.xml><?xml version="1.0" encoding="utf-8"?>
<a:themeOverride xmlns:a="http://schemas.openxmlformats.org/drawingml/2006/main">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4378</TotalTime>
  <Words>961</Words>
  <Application>Microsoft Office PowerPoint</Application>
  <PresentationFormat>ユーザー設定</PresentationFormat>
  <Paragraphs>209</Paragraphs>
  <Slides>6</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12</vt:i4>
      </vt:variant>
      <vt:variant>
        <vt:lpstr>スライド タイトル</vt:lpstr>
      </vt:variant>
      <vt:variant>
        <vt:i4>6</vt:i4>
      </vt:variant>
    </vt:vector>
  </HeadingPairs>
  <TitlesOfParts>
    <vt:vector size="31" baseType="lpstr">
      <vt:lpstr>HGPｺﾞｼｯｸE</vt:lpstr>
      <vt:lpstr>HGPｺﾞｼｯｸM</vt:lpstr>
      <vt:lpstr>Meiryo UI</vt:lpstr>
      <vt:lpstr>ＭＳ Ｐゴシック</vt:lpstr>
      <vt:lpstr>Meiryo</vt:lpstr>
      <vt:lpstr>Meiryo</vt:lpstr>
      <vt:lpstr>游ゴシック</vt:lpstr>
      <vt:lpstr>Arial</vt:lpstr>
      <vt:lpstr>Calibri</vt:lpstr>
      <vt:lpstr>Cambria</vt:lpstr>
      <vt:lpstr>Lucida Sans Unicode</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24_Office ​​テーマ</vt:lpstr>
      <vt:lpstr>PowerPoint プレゼンテーション</vt:lpstr>
      <vt:lpstr>PowerPoint プレゼンテーション</vt:lpstr>
      <vt:lpstr>グリーンファンドとは</vt:lpstr>
      <vt:lpstr>出資対象プロジェクト①</vt:lpstr>
      <vt:lpstr>出資対象プロジェクト②</vt:lpstr>
      <vt:lpstr>地域低炭素投資促進ファンドの出資実績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小林 弘幸</cp:lastModifiedBy>
  <cp:revision>550</cp:revision>
  <cp:lastPrinted>2018-12-27T15:53:44Z</cp:lastPrinted>
  <dcterms:created xsi:type="dcterms:W3CDTF">2018-08-15T14:31:38Z</dcterms:created>
  <dcterms:modified xsi:type="dcterms:W3CDTF">2019-02-04T08:58:39Z</dcterms:modified>
</cp:coreProperties>
</file>