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8.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11.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2.xml" ContentType="application/vnd.openxmlformats-officedocument.theme+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57" r:id="rId4"/>
    <p:sldMasterId id="2147483882" r:id="rId5"/>
    <p:sldMasterId id="2147483894" r:id="rId6"/>
    <p:sldMasterId id="2147483908" r:id="rId7"/>
    <p:sldMasterId id="2147483969" r:id="rId8"/>
    <p:sldMasterId id="2147483995" r:id="rId9"/>
    <p:sldMasterId id="2147484019" r:id="rId10"/>
    <p:sldMasterId id="2147484056" r:id="rId11"/>
    <p:sldMasterId id="2147484226" r:id="rId12"/>
    <p:sldMasterId id="2147484238" r:id="rId13"/>
  </p:sldMasterIdLst>
  <p:notesMasterIdLst>
    <p:notesMasterId r:id="rId17"/>
  </p:notesMasterIdLst>
  <p:handoutMasterIdLst>
    <p:handoutMasterId r:id="rId18"/>
  </p:handoutMasterIdLst>
  <p:sldIdLst>
    <p:sldId id="672" r:id="rId14"/>
    <p:sldId id="675" r:id="rId15"/>
    <p:sldId id="674" r:id="rId16"/>
  </p:sldIdLst>
  <p:sldSz cx="10691813" cy="7559675"/>
  <p:notesSz cx="6807200" cy="9939338"/>
  <p:custDataLst>
    <p:tags r:id="rId19"/>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101" d="100"/>
          <a:sy n="101" d="100"/>
        </p:scale>
        <p:origin x="1536" y="114"/>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33" cy="497969"/>
          </a:xfrm>
          <a:prstGeom prst="rect">
            <a:avLst/>
          </a:prstGeom>
        </p:spPr>
        <p:txBody>
          <a:bodyPr vert="horz" lIns="88313" tIns="44156" rIns="88313" bIns="441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146" y="1"/>
            <a:ext cx="2949532" cy="497969"/>
          </a:xfrm>
          <a:prstGeom prst="rect">
            <a:avLst/>
          </a:prstGeom>
        </p:spPr>
        <p:txBody>
          <a:bodyPr vert="horz" lIns="88313" tIns="44156" rIns="88313" bIns="44156" rtlCol="0"/>
          <a:lstStyle>
            <a:lvl1pPr algn="r">
              <a:defRPr sz="1200"/>
            </a:lvl1pPr>
          </a:lstStyle>
          <a:p>
            <a:fld id="{B2ABE1B7-A367-4530-B94F-9E56BB3C548F}" type="datetimeFigureOut">
              <a:rPr kumimoji="1" lang="ja-JP" altLang="en-US" smtClean="0"/>
              <a:t>2019/2/4</a:t>
            </a:fld>
            <a:endParaRPr kumimoji="1" lang="ja-JP" altLang="en-US"/>
          </a:p>
        </p:txBody>
      </p:sp>
      <p:sp>
        <p:nvSpPr>
          <p:cNvPr id="4" name="フッター プレースホルダー 3"/>
          <p:cNvSpPr>
            <a:spLocks noGrp="1"/>
          </p:cNvSpPr>
          <p:nvPr>
            <p:ph type="ftr" sz="quarter" idx="2"/>
          </p:nvPr>
        </p:nvSpPr>
        <p:spPr>
          <a:xfrm>
            <a:off x="1" y="9441369"/>
            <a:ext cx="2949533" cy="497969"/>
          </a:xfrm>
          <a:prstGeom prst="rect">
            <a:avLst/>
          </a:prstGeom>
        </p:spPr>
        <p:txBody>
          <a:bodyPr vert="horz" lIns="88313" tIns="44156" rIns="88313" bIns="441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146" y="9441369"/>
            <a:ext cx="2949532" cy="497969"/>
          </a:xfrm>
          <a:prstGeom prst="rect">
            <a:avLst/>
          </a:prstGeom>
        </p:spPr>
        <p:txBody>
          <a:bodyPr vert="horz" lIns="88313" tIns="44156" rIns="88313" bIns="44156"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30" tIns="45715" rIns="91430" bIns="45715" rtlCol="0"/>
          <a:lstStyle>
            <a:lvl1pPr algn="r">
              <a:defRPr sz="1200"/>
            </a:lvl1pPr>
          </a:lstStyle>
          <a:p>
            <a:fld id="{71D26165-47A2-4D6E-B747-288E7EB617C4}" type="datetimeFigureOut">
              <a:rPr kumimoji="1" lang="ja-JP" altLang="en-US" smtClean="0"/>
              <a:t>2019/2/4</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0" tIns="45715" rIns="91430" bIns="45715"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smtClean="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9775" indent="-2825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98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70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42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14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686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58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30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2B60941-1AF9-4755-8B7D-4BAF62F18CC4}" type="slidenum">
              <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0</a:t>
            </a:fld>
            <a:endPar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492327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dirty="0"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9775" indent="-2825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98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70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42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14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686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58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30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7CF2760-B3A9-4CE3-9699-1D99DE5A8C4A}" type="slidenum">
              <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smtClean="0">
              <a:ln>
                <a:noFill/>
              </a:ln>
              <a:solidFill>
                <a:prstClr val="black"/>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3442591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CD1BD46-4655-4300-98B8-20BA118D42FE}" type="slidenum">
              <a:rPr kumimoji="1" lang="ja-JP" altLang="en-US" sz="1200" b="0" i="0" u="none" strike="noStrike" kern="1200" cap="none" spc="0" normalizeH="0" baseline="0" noProof="0" smtClean="0">
                <a:ln>
                  <a:noFill/>
                </a:ln>
                <a:solidFill>
                  <a:prstClr val="black"/>
                </a:solidFill>
                <a:effectLst/>
                <a:uLnTx/>
                <a:uFillTx/>
                <a:latin typeface="Cambria" pitchFamily="18" charset="0"/>
                <a:ea typeface="メイリオ"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mbria" pitchFamily="18" charset="0"/>
              <a:ea typeface="メイリオ" pitchFamily="50" charset="-128"/>
            </a:endParaRPr>
          </a:p>
        </p:txBody>
      </p:sp>
    </p:spTree>
    <p:extLst>
      <p:ext uri="{BB962C8B-B14F-4D97-AF65-F5344CB8AC3E}">
        <p14:creationId xmlns:p14="http://schemas.microsoft.com/office/powerpoint/2010/main" val="4171198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3.pn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8.xml"/><Relationship Id="rId4" Type="http://schemas.openxmlformats.org/officeDocument/2006/relationships/image" Target="../media/image2.jpeg"/></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6"/>
            <a:ext cx="9088041" cy="1620430"/>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4320ADB-A8F1-44F3-AF66-9B6584071CC2}"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266DF27-2932-4083-8C3F-5C922C1CE368}" type="slidenum">
              <a:rPr lang="ja-JP" altLang="en-US"/>
              <a:pPr>
                <a:defRPr/>
              </a:pPr>
              <a:t>‹#›</a:t>
            </a:fld>
            <a:endParaRPr lang="ja-JP" altLang="en-US"/>
          </a:p>
        </p:txBody>
      </p:sp>
    </p:spTree>
    <p:extLst>
      <p:ext uri="{BB962C8B-B14F-4D97-AF65-F5344CB8AC3E}">
        <p14:creationId xmlns:p14="http://schemas.microsoft.com/office/powerpoint/2010/main" val="115878281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5A525FF-A717-4580-A691-CF653C483082}"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21A28BB-7372-42FC-8489-76D44E6320B7}" type="slidenum">
              <a:rPr lang="ja-JP" altLang="en-US"/>
              <a:pPr>
                <a:defRPr/>
              </a:pPr>
              <a:t>‹#›</a:t>
            </a:fld>
            <a:endParaRPr lang="ja-JP" altLang="en-US"/>
          </a:p>
        </p:txBody>
      </p:sp>
    </p:spTree>
    <p:extLst>
      <p:ext uri="{BB962C8B-B14F-4D97-AF65-F5344CB8AC3E}">
        <p14:creationId xmlns:p14="http://schemas.microsoft.com/office/powerpoint/2010/main" val="515770803"/>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9"/>
            <a:ext cx="9088041" cy="1501435"/>
          </a:xfrm>
        </p:spPr>
        <p:txBody>
          <a:bodyPr anchor="t"/>
          <a:lstStyle>
            <a:lvl1pPr algn="l">
              <a:defRPr sz="4409"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205">
                <a:solidFill>
                  <a:schemeClr val="tx1">
                    <a:tint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BAA7599F-8E70-4638-8CBE-F795062EB9CC}"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E435507-F432-4197-9099-0C6CAD750FEE}" type="slidenum">
              <a:rPr lang="ja-JP" altLang="en-US"/>
              <a:pPr>
                <a:defRPr/>
              </a:pPr>
              <a:t>‹#›</a:t>
            </a:fld>
            <a:endParaRPr lang="ja-JP" altLang="en-US"/>
          </a:p>
        </p:txBody>
      </p:sp>
    </p:spTree>
    <p:extLst>
      <p:ext uri="{BB962C8B-B14F-4D97-AF65-F5344CB8AC3E}">
        <p14:creationId xmlns:p14="http://schemas.microsoft.com/office/powerpoint/2010/main" val="1271190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4591" y="1763931"/>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35005" y="1763931"/>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76867EBC-4EED-407D-BEAC-264AF83DBE5D}" type="datetimeFigureOut">
              <a:rPr lang="ja-JP" altLang="en-US"/>
              <a:pPr>
                <a:defRPr/>
              </a:pPr>
              <a:t>2019/2/4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1BEE250-076F-493C-B6FF-60C209FBBD35}" type="slidenum">
              <a:rPr lang="ja-JP" altLang="en-US"/>
              <a:pPr>
                <a:defRPr/>
              </a:pPr>
              <a:t>‹#›</a:t>
            </a:fld>
            <a:endParaRPr lang="ja-JP" altLang="en-US"/>
          </a:p>
        </p:txBody>
      </p:sp>
    </p:spTree>
    <p:extLst>
      <p:ext uri="{BB962C8B-B14F-4D97-AF65-F5344CB8AC3E}">
        <p14:creationId xmlns:p14="http://schemas.microsoft.com/office/powerpoint/2010/main" val="3140094016"/>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431297" y="1692178"/>
            <a:ext cx="4725930"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431297" y="2397397"/>
            <a:ext cx="4725930"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9B786FDC-8EB3-4756-8204-956CF58246AC}" type="datetimeFigureOut">
              <a:rPr lang="ja-JP" altLang="en-US"/>
              <a:pPr>
                <a:defRPr/>
              </a:pPr>
              <a:t>2019/2/4</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AF0FECD7-C0A8-41B2-B2DC-B5120A4A71B0}" type="slidenum">
              <a:rPr lang="ja-JP" altLang="en-US"/>
              <a:pPr>
                <a:defRPr/>
              </a:pPr>
              <a:t>‹#›</a:t>
            </a:fld>
            <a:endParaRPr lang="ja-JP" altLang="en-US"/>
          </a:p>
        </p:txBody>
      </p:sp>
    </p:spTree>
    <p:extLst>
      <p:ext uri="{BB962C8B-B14F-4D97-AF65-F5344CB8AC3E}">
        <p14:creationId xmlns:p14="http://schemas.microsoft.com/office/powerpoint/2010/main" val="2871837572"/>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8120D06A-1B11-4903-A6D9-4662B75D7417}" type="datetimeFigureOut">
              <a:rPr lang="ja-JP" altLang="en-US"/>
              <a:pPr>
                <a:defRPr/>
              </a:pPr>
              <a:t>2019/2/4</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286302AC-3030-47C4-B68F-FE1D98FB137B}" type="slidenum">
              <a:rPr lang="ja-JP" altLang="en-US"/>
              <a:pPr>
                <a:defRPr/>
              </a:pPr>
              <a:t>‹#›</a:t>
            </a:fld>
            <a:endParaRPr lang="ja-JP" altLang="en-US"/>
          </a:p>
        </p:txBody>
      </p:sp>
    </p:spTree>
    <p:extLst>
      <p:ext uri="{BB962C8B-B14F-4D97-AF65-F5344CB8AC3E}">
        <p14:creationId xmlns:p14="http://schemas.microsoft.com/office/powerpoint/2010/main" val="3711605395"/>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9A458EB6-9395-4571-90A9-8AE7CD65F75F}" type="datetimeFigureOut">
              <a:rPr lang="ja-JP" altLang="en-US"/>
              <a:pPr>
                <a:defRPr/>
              </a:pPr>
              <a:t>2019/2/4</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FD444179-BA7F-48EF-98A8-5F39DACA1B19}" type="slidenum">
              <a:rPr lang="ja-JP" altLang="en-US"/>
              <a:pPr>
                <a:defRPr/>
              </a:pPr>
              <a:t>‹#›</a:t>
            </a:fld>
            <a:endParaRPr lang="ja-JP" altLang="en-US"/>
          </a:p>
        </p:txBody>
      </p:sp>
    </p:spTree>
    <p:extLst>
      <p:ext uri="{BB962C8B-B14F-4D97-AF65-F5344CB8AC3E}">
        <p14:creationId xmlns:p14="http://schemas.microsoft.com/office/powerpoint/2010/main" val="2925635592"/>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205"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180203" y="300994"/>
            <a:ext cx="5977020" cy="6451973"/>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34591" y="1581936"/>
            <a:ext cx="3517533" cy="5171028"/>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F95FB43-405F-4D5C-89F2-8B96044CDC06}" type="datetimeFigureOut">
              <a:rPr lang="ja-JP" altLang="en-US"/>
              <a:pPr>
                <a:defRPr/>
              </a:pPr>
              <a:t>2019/2/4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D4EFE12-3518-41D0-8A4C-3D8818712804}" type="slidenum">
              <a:rPr lang="ja-JP" altLang="en-US"/>
              <a:pPr>
                <a:defRPr/>
              </a:pPr>
              <a:t>‹#›</a:t>
            </a:fld>
            <a:endParaRPr lang="ja-JP" altLang="en-US"/>
          </a:p>
        </p:txBody>
      </p:sp>
    </p:spTree>
    <p:extLst>
      <p:ext uri="{BB962C8B-B14F-4D97-AF65-F5344CB8AC3E}">
        <p14:creationId xmlns:p14="http://schemas.microsoft.com/office/powerpoint/2010/main" val="140314346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205"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pPr lvl="0"/>
            <a:endParaRPr lang="ja-JP" altLang="en-US" noProof="0" smtClean="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36A58DC1-77DE-42D1-BE57-B39723A2DD8D}" type="datetimeFigureOut">
              <a:rPr lang="ja-JP" altLang="en-US"/>
              <a:pPr>
                <a:defRPr/>
              </a:pPr>
              <a:t>2019/2/4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F5B0C09-9186-41AB-B2EA-7FED18EDA2F9}" type="slidenum">
              <a:rPr lang="ja-JP" altLang="en-US"/>
              <a:pPr>
                <a:defRPr/>
              </a:pPr>
              <a:t>‹#›</a:t>
            </a:fld>
            <a:endParaRPr lang="ja-JP" altLang="en-US"/>
          </a:p>
        </p:txBody>
      </p:sp>
    </p:spTree>
    <p:extLst>
      <p:ext uri="{BB962C8B-B14F-4D97-AF65-F5344CB8AC3E}">
        <p14:creationId xmlns:p14="http://schemas.microsoft.com/office/powerpoint/2010/main" val="377550949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E5B7654-CAF9-46A3-980F-D00377DACA7B}"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308DB08-6118-4C87-A8CC-63FAA54093A9}" type="slidenum">
              <a:rPr lang="ja-JP" altLang="en-US"/>
              <a:pPr>
                <a:defRPr/>
              </a:pPr>
              <a:t>‹#›</a:t>
            </a:fld>
            <a:endParaRPr lang="ja-JP" altLang="en-US"/>
          </a:p>
        </p:txBody>
      </p:sp>
    </p:spTree>
    <p:extLst>
      <p:ext uri="{BB962C8B-B14F-4D97-AF65-F5344CB8AC3E}">
        <p14:creationId xmlns:p14="http://schemas.microsoft.com/office/powerpoint/2010/main" val="2712452952"/>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45"/>
            <a:ext cx="2405658" cy="64502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4591" y="302745"/>
            <a:ext cx="7038777" cy="64502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16824D5-B39A-495B-BCD1-8E29D9E2F61A}"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96FC6F7-246C-4B78-AF36-BCBB7C217860}" type="slidenum">
              <a:rPr lang="ja-JP" altLang="en-US"/>
              <a:pPr>
                <a:defRPr/>
              </a:pPr>
              <a:t>‹#›</a:t>
            </a:fld>
            <a:endParaRPr lang="ja-JP" altLang="en-US"/>
          </a:p>
        </p:txBody>
      </p:sp>
    </p:spTree>
    <p:extLst>
      <p:ext uri="{BB962C8B-B14F-4D97-AF65-F5344CB8AC3E}">
        <p14:creationId xmlns:p14="http://schemas.microsoft.com/office/powerpoint/2010/main" val="213467759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1"/>
            <a:ext cx="9088041" cy="1620430"/>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3AAE68B-DEDE-4F19-85E4-086FE90BA417}"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B9EB96B-64BA-4607-9DAA-604002806FCE}" type="slidenum">
              <a:rPr lang="ja-JP" altLang="en-US"/>
              <a:pPr>
                <a:defRPr/>
              </a:pPr>
              <a:t>‹#›</a:t>
            </a:fld>
            <a:endParaRPr lang="ja-JP" altLang="en-US"/>
          </a:p>
        </p:txBody>
      </p:sp>
    </p:spTree>
    <p:extLst>
      <p:ext uri="{BB962C8B-B14F-4D97-AF65-F5344CB8AC3E}">
        <p14:creationId xmlns:p14="http://schemas.microsoft.com/office/powerpoint/2010/main" val="250154673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B55679C-7EE1-48D5-ACC0-48F1C9E560B1}"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A22D2CD-91F6-470C-A332-4EE02D0051DE}" type="slidenum">
              <a:rPr lang="ja-JP" altLang="en-US"/>
              <a:pPr>
                <a:defRPr/>
              </a:pPr>
              <a:t>‹#›</a:t>
            </a:fld>
            <a:endParaRPr lang="ja-JP" altLang="en-US"/>
          </a:p>
        </p:txBody>
      </p:sp>
    </p:spTree>
    <p:extLst>
      <p:ext uri="{BB962C8B-B14F-4D97-AF65-F5344CB8AC3E}">
        <p14:creationId xmlns:p14="http://schemas.microsoft.com/office/powerpoint/2010/main" val="1550879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3"/>
            <a:ext cx="9088041" cy="1501435"/>
          </a:xfrm>
        </p:spPr>
        <p:txBody>
          <a:bodyPr anchor="t"/>
          <a:lstStyle>
            <a:lvl1pPr algn="l">
              <a:defRPr sz="4317"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09C19BBD-50AF-4906-9FFF-E0AABC875203}"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36993BF-D872-4131-B995-817F6F61181C}" type="slidenum">
              <a:rPr lang="ja-JP" altLang="en-US"/>
              <a:pPr>
                <a:defRPr/>
              </a:pPr>
              <a:t>‹#›</a:t>
            </a:fld>
            <a:endParaRPr lang="ja-JP" altLang="en-US"/>
          </a:p>
        </p:txBody>
      </p:sp>
    </p:spTree>
    <p:extLst>
      <p:ext uri="{BB962C8B-B14F-4D97-AF65-F5344CB8AC3E}">
        <p14:creationId xmlns:p14="http://schemas.microsoft.com/office/powerpoint/2010/main" val="372725965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4591"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35005"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7B31F839-992F-4334-A5F5-67B219A07EDB}" type="datetimeFigureOut">
              <a:rPr lang="ja-JP" altLang="en-US"/>
              <a:pPr>
                <a:defRPr/>
              </a:pPr>
              <a:t>2019/2/4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D14075F-AA50-4BD9-BF32-736EB7568C3D}" type="slidenum">
              <a:rPr lang="ja-JP" altLang="en-US"/>
              <a:pPr>
                <a:defRPr/>
              </a:pPr>
              <a:t>‹#›</a:t>
            </a:fld>
            <a:endParaRPr lang="ja-JP" altLang="en-US"/>
          </a:p>
        </p:txBody>
      </p:sp>
    </p:spTree>
    <p:extLst>
      <p:ext uri="{BB962C8B-B14F-4D97-AF65-F5344CB8AC3E}">
        <p14:creationId xmlns:p14="http://schemas.microsoft.com/office/powerpoint/2010/main" val="4266938531"/>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6FBA11E4-3737-4F0B-A4DB-D7004C591770}" type="datetimeFigureOut">
              <a:rPr lang="ja-JP" altLang="en-US"/>
              <a:pPr>
                <a:defRPr/>
              </a:pPr>
              <a:t>2019/2/4</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CD1B0244-F276-4097-97DB-295863A72CE9}" type="slidenum">
              <a:rPr lang="ja-JP" altLang="en-US"/>
              <a:pPr>
                <a:defRPr/>
              </a:pPr>
              <a:t>‹#›</a:t>
            </a:fld>
            <a:endParaRPr lang="ja-JP" altLang="en-US"/>
          </a:p>
        </p:txBody>
      </p:sp>
    </p:spTree>
    <p:extLst>
      <p:ext uri="{BB962C8B-B14F-4D97-AF65-F5344CB8AC3E}">
        <p14:creationId xmlns:p14="http://schemas.microsoft.com/office/powerpoint/2010/main" val="2951935162"/>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1AF0981D-5FA2-4949-B334-92B79DAF020C}" type="datetimeFigureOut">
              <a:rPr lang="ja-JP" altLang="en-US"/>
              <a:pPr>
                <a:defRPr/>
              </a:pPr>
              <a:t>2019/2/4</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06BFF92-13F7-45F4-84C3-F6920D64E7B2}" type="slidenum">
              <a:rPr lang="ja-JP" altLang="en-US"/>
              <a:pPr>
                <a:defRPr/>
              </a:pPr>
              <a:t>‹#›</a:t>
            </a:fld>
            <a:endParaRPr lang="ja-JP" altLang="en-US"/>
          </a:p>
        </p:txBody>
      </p:sp>
    </p:spTree>
    <p:extLst>
      <p:ext uri="{BB962C8B-B14F-4D97-AF65-F5344CB8AC3E}">
        <p14:creationId xmlns:p14="http://schemas.microsoft.com/office/powerpoint/2010/main" val="1364792467"/>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3AFFBD5-2F67-4753-BFD4-A75316587EC5}" type="datetimeFigureOut">
              <a:rPr lang="ja-JP" altLang="en-US"/>
              <a:pPr>
                <a:defRPr/>
              </a:pPr>
              <a:t>2019/2/4</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77BD9AE-D45A-4A54-910D-B8A84D417653}" type="slidenum">
              <a:rPr lang="ja-JP" altLang="en-US"/>
              <a:pPr>
                <a:defRPr/>
              </a:pPr>
              <a:t>‹#›</a:t>
            </a:fld>
            <a:endParaRPr lang="ja-JP" altLang="en-US"/>
          </a:p>
        </p:txBody>
      </p:sp>
    </p:spTree>
    <p:extLst>
      <p:ext uri="{BB962C8B-B14F-4D97-AF65-F5344CB8AC3E}">
        <p14:creationId xmlns:p14="http://schemas.microsoft.com/office/powerpoint/2010/main" val="2342423171"/>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180203" y="300989"/>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34591" y="1581934"/>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F6D1C1-20F6-4B52-BCB6-7B9D22E54681}" type="datetimeFigureOut">
              <a:rPr lang="ja-JP" altLang="en-US"/>
              <a:pPr>
                <a:defRPr/>
              </a:pPr>
              <a:t>2019/2/4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24517A7-C23A-4C6F-AD3A-9FC706640C1B}" type="slidenum">
              <a:rPr lang="ja-JP" altLang="en-US"/>
              <a:pPr>
                <a:defRPr/>
              </a:pPr>
              <a:t>‹#›</a:t>
            </a:fld>
            <a:endParaRPr lang="ja-JP" altLang="en-US"/>
          </a:p>
        </p:txBody>
      </p:sp>
    </p:spTree>
    <p:extLst>
      <p:ext uri="{BB962C8B-B14F-4D97-AF65-F5344CB8AC3E}">
        <p14:creationId xmlns:p14="http://schemas.microsoft.com/office/powerpoint/2010/main" val="94646442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159"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smtClean="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EBC6BA5-6632-4BE3-B0A4-1C502D620C4F}" type="datetimeFigureOut">
              <a:rPr lang="ja-JP" altLang="en-US"/>
              <a:pPr>
                <a:defRPr/>
              </a:pPr>
              <a:t>2019/2/4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C85F6E3-5EAC-4D9C-934F-899D71E29BCA}" type="slidenum">
              <a:rPr lang="ja-JP" altLang="en-US"/>
              <a:pPr>
                <a:defRPr/>
              </a:pPr>
              <a:t>‹#›</a:t>
            </a:fld>
            <a:endParaRPr lang="ja-JP" altLang="en-US"/>
          </a:p>
        </p:txBody>
      </p:sp>
    </p:spTree>
    <p:extLst>
      <p:ext uri="{BB962C8B-B14F-4D97-AF65-F5344CB8AC3E}">
        <p14:creationId xmlns:p14="http://schemas.microsoft.com/office/powerpoint/2010/main" val="338002651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A4E0F89-4363-4170-BF40-397C2AF43FC7}"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8121873-F28C-4BC1-8386-2DEF7E4E6918}" type="slidenum">
              <a:rPr lang="ja-JP" altLang="en-US"/>
              <a:pPr>
                <a:defRPr/>
              </a:pPr>
              <a:t>‹#›</a:t>
            </a:fld>
            <a:endParaRPr lang="ja-JP" altLang="en-US"/>
          </a:p>
        </p:txBody>
      </p:sp>
    </p:spTree>
    <p:extLst>
      <p:ext uri="{BB962C8B-B14F-4D97-AF65-F5344CB8AC3E}">
        <p14:creationId xmlns:p14="http://schemas.microsoft.com/office/powerpoint/2010/main" val="991938237"/>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9"/>
            <a:ext cx="2405658" cy="64502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4591" y="302739"/>
            <a:ext cx="7038777" cy="64502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77E9796-D119-45A4-A46A-A73F4BF14639}" type="datetimeFigureOut">
              <a:rPr lang="ja-JP" altLang="en-US"/>
              <a:pPr>
                <a:defRPr/>
              </a:pPr>
              <a:t>2019/2/4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CE03AA1-27E4-4763-A793-BC92730987D8}" type="slidenum">
              <a:rPr lang="ja-JP" altLang="en-US"/>
              <a:pPr>
                <a:defRPr/>
              </a:pPr>
              <a:t>‹#›</a:t>
            </a:fld>
            <a:endParaRPr lang="ja-JP" altLang="en-US"/>
          </a:p>
        </p:txBody>
      </p:sp>
    </p:spTree>
    <p:extLst>
      <p:ext uri="{BB962C8B-B14F-4D97-AF65-F5344CB8AC3E}">
        <p14:creationId xmlns:p14="http://schemas.microsoft.com/office/powerpoint/2010/main" val="1262540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xmlns=""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xmlns=""/>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xmlns=""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13" Type="http://schemas.openxmlformats.org/officeDocument/2006/relationships/theme" Target="../theme/theme11.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slideLayout" Target="../slideLayouts/slideLayout126.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4.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theme" Target="../theme/theme12.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5.xml"/><Relationship Id="rId3" Type="http://schemas.openxmlformats.org/officeDocument/2006/relationships/slideLayout" Target="../slideLayouts/slideLayout140.xml"/><Relationship Id="rId7" Type="http://schemas.openxmlformats.org/officeDocument/2006/relationships/slideLayout" Target="../slideLayouts/slideLayout144.xml"/><Relationship Id="rId12" Type="http://schemas.openxmlformats.org/officeDocument/2006/relationships/theme" Target="../theme/theme13.xml"/><Relationship Id="rId2" Type="http://schemas.openxmlformats.org/officeDocument/2006/relationships/slideLayout" Target="../slideLayouts/slideLayout139.xml"/><Relationship Id="rId1" Type="http://schemas.openxmlformats.org/officeDocument/2006/relationships/slideLayout" Target="../slideLayouts/slideLayout138.xml"/><Relationship Id="rId6" Type="http://schemas.openxmlformats.org/officeDocument/2006/relationships/slideLayout" Target="../slideLayouts/slideLayout143.xml"/><Relationship Id="rId11" Type="http://schemas.openxmlformats.org/officeDocument/2006/relationships/slideLayout" Target="../slideLayouts/slideLayout148.xml"/><Relationship Id="rId5" Type="http://schemas.openxmlformats.org/officeDocument/2006/relationships/slideLayout" Target="../slideLayouts/slideLayout142.xml"/><Relationship Id="rId10" Type="http://schemas.openxmlformats.org/officeDocument/2006/relationships/slideLayout" Target="../slideLayouts/slideLayout147.xml"/><Relationship Id="rId4" Type="http://schemas.openxmlformats.org/officeDocument/2006/relationships/slideLayout" Target="../slideLayouts/slideLayout141.xml"/><Relationship Id="rId9" Type="http://schemas.openxmlformats.org/officeDocument/2006/relationships/slideLayout" Target="../slideLayouts/slideLayout14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7.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theme" Target="../theme/theme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0.xml"/><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theme" Target="../theme/theme9.xml"/><Relationship Id="rId2" Type="http://schemas.openxmlformats.org/officeDocument/2006/relationships/slideLayout" Target="../slideLayouts/slideLayout94.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534591" y="1763925"/>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eaLnBrk="1" fontAlgn="auto" hangingPunct="1">
              <a:spcBef>
                <a:spcPts val="0"/>
              </a:spcBef>
              <a:spcAft>
                <a:spcPts val="0"/>
              </a:spcAft>
              <a:defRPr sz="1323">
                <a:solidFill>
                  <a:schemeClr val="tx1">
                    <a:tint val="75000"/>
                  </a:schemeClr>
                </a:solidFill>
                <a:latin typeface="+mn-lt"/>
                <a:ea typeface="+mn-ea"/>
                <a:cs typeface="+mn-cs"/>
              </a:defRPr>
            </a:lvl1pPr>
          </a:lstStyle>
          <a:p>
            <a:pPr>
              <a:defRPr/>
            </a:pPr>
            <a:fld id="{765A0A06-2F6E-4001-8719-2C39711187EC}" type="datetimeFigureOut">
              <a:rPr lang="ja-JP" altLang="en-US"/>
              <a:pPr>
                <a:defRPr/>
              </a:pPr>
              <a:t>2019/2/4</a:t>
            </a:fld>
            <a:endParaRPr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eaLnBrk="1" fontAlgn="auto" hangingPunct="1">
              <a:spcBef>
                <a:spcPts val="0"/>
              </a:spcBef>
              <a:spcAft>
                <a:spcPts val="0"/>
              </a:spcAft>
              <a:defRPr sz="1323">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323">
                <a:solidFill>
                  <a:srgbClr val="898989"/>
                </a:solidFill>
              </a:defRPr>
            </a:lvl1pPr>
          </a:lstStyle>
          <a:p>
            <a:pPr>
              <a:defRPr/>
            </a:pPr>
            <a:fld id="{9798580D-6D9F-4FEB-A5EA-717F8DB7E18E}" type="slidenum">
              <a:rPr lang="ja-JP" altLang="en-US"/>
              <a:pPr>
                <a:defRPr/>
              </a:pPr>
              <a:t>‹#›</a:t>
            </a:fld>
            <a:endParaRPr lang="ja-JP" altLang="en-US"/>
          </a:p>
        </p:txBody>
      </p:sp>
    </p:spTree>
    <p:extLst>
      <p:ext uri="{BB962C8B-B14F-4D97-AF65-F5344CB8AC3E}">
        <p14:creationId xmlns:p14="http://schemas.microsoft.com/office/powerpoint/2010/main" val="3683520539"/>
      </p:ext>
    </p:extLst>
  </p:cSld>
  <p:clrMap bg1="lt1" tx1="dk1" bg2="lt2" tx2="dk2" accent1="accent1" accent2="accent2" accent3="accent3" accent4="accent4" accent5="accent5" accent6="accent6" hlink="hlink" folHlink="folHlink"/>
  <p:sldLayoutIdLst>
    <p:sldLayoutId id="2147484227" r:id="rId1"/>
    <p:sldLayoutId id="2147484228" r:id="rId2"/>
    <p:sldLayoutId id="2147484229" r:id="rId3"/>
    <p:sldLayoutId id="2147484230" r:id="rId4"/>
    <p:sldLayoutId id="2147484231" r:id="rId5"/>
    <p:sldLayoutId id="2147484232" r:id="rId6"/>
    <p:sldLayoutId id="2147484233" r:id="rId7"/>
    <p:sldLayoutId id="2147484234" r:id="rId8"/>
    <p:sldLayoutId id="2147484235" r:id="rId9"/>
    <p:sldLayoutId id="2147484236" r:id="rId10"/>
    <p:sldLayoutId id="2147484237" r:id="rId11"/>
  </p:sldLayoutIdLst>
  <p:txStyles>
    <p:titleStyle>
      <a:lvl1pPr algn="ctr" rtl="0" eaLnBrk="0" fontAlgn="base" hangingPunct="0">
        <a:spcBef>
          <a:spcPct val="0"/>
        </a:spcBef>
        <a:spcAft>
          <a:spcPct val="0"/>
        </a:spcAft>
        <a:defRPr kumimoji="1" sz="485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5pPr>
      <a:lvl6pPr marL="503972"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6pPr>
      <a:lvl7pPr marL="1007943"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7pPr>
      <a:lvl8pPr marL="1511915"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8pPr>
      <a:lvl9pPr marL="2015886" algn="ctr" rtl="0" fontAlgn="base">
        <a:spcBef>
          <a:spcPct val="0"/>
        </a:spcBef>
        <a:spcAft>
          <a:spcPct val="0"/>
        </a:spcAft>
        <a:defRPr kumimoji="1" sz="4850">
          <a:solidFill>
            <a:schemeClr val="tx1"/>
          </a:solidFill>
          <a:latin typeface="Cambria" pitchFamily="18" charset="0"/>
          <a:ea typeface="メイリオ" pitchFamily="50" charset="-128"/>
          <a:cs typeface="メイリオ" pitchFamily="50" charset="-128"/>
        </a:defRPr>
      </a:lvl9pPr>
    </p:titleStyle>
    <p:bodyStyle>
      <a:lvl1pPr marL="377979" indent="-377979" algn="l" rtl="0" eaLnBrk="0" fontAlgn="base" hangingPunct="0">
        <a:spcBef>
          <a:spcPct val="20000"/>
        </a:spcBef>
        <a:spcAft>
          <a:spcPct val="0"/>
        </a:spcAft>
        <a:buFont typeface="Arial" panose="020B0604020202020204" pitchFamily="34" charset="0"/>
        <a:buChar char="•"/>
        <a:defRPr kumimoji="1" sz="3527" kern="1200">
          <a:solidFill>
            <a:schemeClr val="tx1"/>
          </a:solidFill>
          <a:latin typeface="+mn-lt"/>
          <a:ea typeface="+mn-ea"/>
          <a:cs typeface="メイリオ" pitchFamily="50" charset="-128"/>
        </a:defRPr>
      </a:lvl1pPr>
      <a:lvl2pPr marL="818954" indent="-314982" algn="l" rtl="0" eaLnBrk="0" fontAlgn="base" hangingPunct="0">
        <a:spcBef>
          <a:spcPct val="20000"/>
        </a:spcBef>
        <a:spcAft>
          <a:spcPct val="0"/>
        </a:spcAft>
        <a:buFont typeface="Arial" panose="020B0604020202020204" pitchFamily="34" charset="0"/>
        <a:buChar char="–"/>
        <a:defRPr kumimoji="1" sz="3086" kern="1200">
          <a:solidFill>
            <a:schemeClr val="tx1"/>
          </a:solidFill>
          <a:latin typeface="+mn-lt"/>
          <a:ea typeface="+mn-ea"/>
          <a:cs typeface="メイリオ" pitchFamily="50" charset="-128"/>
        </a:defRPr>
      </a:lvl2pPr>
      <a:lvl3pPr marL="1259929" indent="-251986" algn="l" rtl="0" eaLnBrk="0" fontAlgn="base" hangingPunct="0">
        <a:spcBef>
          <a:spcPct val="20000"/>
        </a:spcBef>
        <a:spcAft>
          <a:spcPct val="0"/>
        </a:spcAft>
        <a:buFont typeface="Arial" panose="020B0604020202020204" pitchFamily="34" charset="0"/>
        <a:buChar char="•"/>
        <a:defRPr kumimoji="1" sz="2646" kern="1200">
          <a:solidFill>
            <a:schemeClr val="tx1"/>
          </a:solidFill>
          <a:latin typeface="+mn-lt"/>
          <a:ea typeface="+mn-ea"/>
          <a:cs typeface="メイリオ" pitchFamily="50" charset="-128"/>
        </a:defRPr>
      </a:lvl3pPr>
      <a:lvl4pPr marL="1763900" indent="-251986" algn="l" rtl="0" eaLnBrk="0" fontAlgn="base" hangingPunct="0">
        <a:spcBef>
          <a:spcPct val="20000"/>
        </a:spcBef>
        <a:spcAft>
          <a:spcPct val="0"/>
        </a:spcAft>
        <a:buFont typeface="Arial" panose="020B0604020202020204" pitchFamily="34" charset="0"/>
        <a:buChar char="–"/>
        <a:defRPr kumimoji="1" sz="2205" kern="1200">
          <a:solidFill>
            <a:schemeClr val="tx1"/>
          </a:solidFill>
          <a:latin typeface="+mn-lt"/>
          <a:ea typeface="+mn-ea"/>
          <a:cs typeface="メイリオ" pitchFamily="50" charset="-128"/>
        </a:defRPr>
      </a:lvl4pPr>
      <a:lvl5pPr marL="2267872" indent="-251986" algn="l" rtl="0" eaLnBrk="0" fontAlgn="base" hangingPunct="0">
        <a:spcBef>
          <a:spcPct val="20000"/>
        </a:spcBef>
        <a:spcAft>
          <a:spcPct val="0"/>
        </a:spcAft>
        <a:buFont typeface="Arial" panose="020B0604020202020204" pitchFamily="34" charset="0"/>
        <a:buChar char="»"/>
        <a:defRPr kumimoji="1" sz="2205" kern="1200">
          <a:solidFill>
            <a:schemeClr val="tx1"/>
          </a:solidFill>
          <a:latin typeface="+mn-lt"/>
          <a:ea typeface="+mn-ea"/>
          <a:cs typeface="メイリオ" pitchFamily="50" charset="-128"/>
        </a:defRPr>
      </a:lvl5pPr>
      <a:lvl6pPr marL="2771844"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6pPr>
      <a:lvl7pPr marL="3275815"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7pPr>
      <a:lvl8pPr marL="3779787"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8pPr>
      <a:lvl9pPr marL="4283758" indent="-251986" algn="l" defTabSz="1007943" rtl="0" eaLnBrk="1" latinLnBrk="0" hangingPunct="1">
        <a:spcBef>
          <a:spcPct val="20000"/>
        </a:spcBef>
        <a:buFont typeface="Arial" pitchFamily="34" charset="0"/>
        <a:buChar char="•"/>
        <a:defRPr kumimoji="1" sz="2205"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534591" y="1763925"/>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fontAlgn="auto">
              <a:spcBef>
                <a:spcPts val="0"/>
              </a:spcBef>
              <a:spcAft>
                <a:spcPts val="0"/>
              </a:spcAft>
              <a:defRPr sz="1295">
                <a:solidFill>
                  <a:schemeClr val="tx1">
                    <a:tint val="75000"/>
                  </a:schemeClr>
                </a:solidFill>
                <a:latin typeface="+mn-lt"/>
                <a:ea typeface="+mn-ea"/>
                <a:cs typeface="+mn-cs"/>
              </a:defRPr>
            </a:lvl1pPr>
          </a:lstStyle>
          <a:p>
            <a:pPr>
              <a:defRPr/>
            </a:pPr>
            <a:fld id="{91075668-8004-49AE-A5D5-AB8B059D2C2A}" type="datetimeFigureOut">
              <a:rPr lang="ja-JP" altLang="en-US"/>
              <a:pPr>
                <a:defRPr/>
              </a:pPr>
              <a:t>2019/2/4</a:t>
            </a:fld>
            <a:endParaRPr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fontAlgn="auto">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lIns="91440" tIns="45720" rIns="91440" bIns="45720" rtlCol="0" anchor="ctr"/>
          <a:lstStyle>
            <a:lvl1pPr algn="r" fontAlgn="auto">
              <a:spcBef>
                <a:spcPts val="0"/>
              </a:spcBef>
              <a:spcAft>
                <a:spcPts val="0"/>
              </a:spcAft>
              <a:defRPr sz="1295">
                <a:solidFill>
                  <a:schemeClr val="tx1">
                    <a:tint val="75000"/>
                  </a:schemeClr>
                </a:solidFill>
                <a:latin typeface="+mn-lt"/>
                <a:ea typeface="+mn-ea"/>
                <a:cs typeface="+mn-cs"/>
              </a:defRPr>
            </a:lvl1pPr>
          </a:lstStyle>
          <a:p>
            <a:pPr>
              <a:defRPr/>
            </a:pPr>
            <a:fld id="{2965F2C3-214B-4C7A-A653-548AD12DFCCA}" type="slidenum">
              <a:rPr lang="ja-JP" altLang="en-US"/>
              <a:pPr>
                <a:defRPr/>
              </a:pPr>
              <a:t>‹#›</a:t>
            </a:fld>
            <a:endParaRPr lang="ja-JP" altLang="en-US"/>
          </a:p>
        </p:txBody>
      </p:sp>
    </p:spTree>
    <p:extLst>
      <p:ext uri="{BB962C8B-B14F-4D97-AF65-F5344CB8AC3E}">
        <p14:creationId xmlns:p14="http://schemas.microsoft.com/office/powerpoint/2010/main" val="1873227919"/>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Lst>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4.png"/><Relationship Id="rId18" Type="http://schemas.openxmlformats.org/officeDocument/2006/relationships/image" Target="../media/image18.jpeg"/><Relationship Id="rId3" Type="http://schemas.openxmlformats.org/officeDocument/2006/relationships/image" Target="../media/image5.png"/><Relationship Id="rId7" Type="http://schemas.microsoft.com/office/2007/relationships/hdphoto" Target="../media/hdphoto2.wdp"/><Relationship Id="rId12" Type="http://schemas.microsoft.com/office/2007/relationships/hdphoto" Target="../media/hdphoto4.wdp"/><Relationship Id="rId17" Type="http://schemas.openxmlformats.org/officeDocument/2006/relationships/image" Target="../media/image17.png"/><Relationship Id="rId2" Type="http://schemas.openxmlformats.org/officeDocument/2006/relationships/notesSlide" Target="../notesSlides/notesSlide3.xml"/><Relationship Id="rId16" Type="http://schemas.openxmlformats.org/officeDocument/2006/relationships/image" Target="../media/image16.png"/><Relationship Id="rId20" Type="http://schemas.microsoft.com/office/2007/relationships/hdphoto" Target="../media/hdphoto6.wdp"/><Relationship Id="rId1" Type="http://schemas.openxmlformats.org/officeDocument/2006/relationships/slideLayout" Target="../slideLayouts/slideLayout138.xml"/><Relationship Id="rId6" Type="http://schemas.openxmlformats.org/officeDocument/2006/relationships/image" Target="../media/image10.png"/><Relationship Id="rId11" Type="http://schemas.openxmlformats.org/officeDocument/2006/relationships/image" Target="../media/image13.png"/><Relationship Id="rId5" Type="http://schemas.microsoft.com/office/2007/relationships/hdphoto" Target="../media/hdphoto1.wdp"/><Relationship Id="rId15" Type="http://schemas.openxmlformats.org/officeDocument/2006/relationships/image" Target="../media/image15.jpeg"/><Relationship Id="rId10" Type="http://schemas.microsoft.com/office/2007/relationships/hdphoto" Target="../media/hdphoto3.wdp"/><Relationship Id="rId19" Type="http://schemas.openxmlformats.org/officeDocument/2006/relationships/image" Target="../media/image19.png"/><Relationship Id="rId4" Type="http://schemas.openxmlformats.org/officeDocument/2006/relationships/image" Target="../media/image9.png"/><Relationship Id="rId9" Type="http://schemas.openxmlformats.org/officeDocument/2006/relationships/image" Target="../media/image12.png"/><Relationship Id="rId14" Type="http://schemas.microsoft.com/office/2007/relationships/hdphoto" Target="../media/hdphoto5.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7484833" y="6002865"/>
            <a:ext cx="357150" cy="555567"/>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a:endParaRPr lang="ja-JP" altLang="en-US" sz="1984">
              <a:solidFill>
                <a:prstClr val="white"/>
              </a:solidFill>
              <a:latin typeface="Cambria"/>
              <a:ea typeface="メイリオ"/>
            </a:endParaRPr>
          </a:p>
        </p:txBody>
      </p:sp>
      <p:sp>
        <p:nvSpPr>
          <p:cNvPr id="5" name="正方形/長方形 4"/>
          <p:cNvSpPr/>
          <p:nvPr/>
        </p:nvSpPr>
        <p:spPr>
          <a:xfrm>
            <a:off x="344621" y="524975"/>
            <a:ext cx="10000821" cy="3650867"/>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defTabSz="1007943">
              <a:defRPr/>
            </a:pPr>
            <a:endParaRPr lang="ja-JP" altLang="en-US" sz="1984" dirty="0">
              <a:solidFill>
                <a:prstClr val="black"/>
              </a:solidFill>
              <a:latin typeface="Cambria"/>
              <a:ea typeface="メイリオ"/>
            </a:endParaRPr>
          </a:p>
        </p:txBody>
      </p:sp>
      <p:sp>
        <p:nvSpPr>
          <p:cNvPr id="12" name="テキスト ボックス 11"/>
          <p:cNvSpPr txBox="1"/>
          <p:nvPr/>
        </p:nvSpPr>
        <p:spPr>
          <a:xfrm>
            <a:off x="4410195" y="572894"/>
            <a:ext cx="864339" cy="283723"/>
          </a:xfrm>
          <a:prstGeom prst="rect">
            <a:avLst/>
          </a:prstGeom>
        </p:spPr>
        <p:style>
          <a:lnRef idx="2">
            <a:schemeClr val="accent6"/>
          </a:lnRef>
          <a:fillRef idx="1">
            <a:schemeClr val="lt1"/>
          </a:fillRef>
          <a:effectRef idx="0">
            <a:schemeClr val="accent6"/>
          </a:effectRef>
          <a:fontRef idx="minor">
            <a:schemeClr val="dk1"/>
          </a:fontRef>
        </p:style>
        <p:txBody>
          <a:bodyPr wrap="none" tIns="39683" bIns="39683" anchor="ctr">
            <a:spAutoFit/>
          </a:bodyPr>
          <a:lstStyle/>
          <a:p>
            <a:pPr algn="ctr" defTabSz="1007943">
              <a:defRPr/>
            </a:pPr>
            <a:r>
              <a:rPr lang="ja-JP" altLang="en-US" sz="1323" dirty="0">
                <a:solidFill>
                  <a:prstClr val="black"/>
                </a:solidFill>
                <a:latin typeface="Cambria"/>
                <a:ea typeface="メイリオ"/>
              </a:rPr>
              <a:t>事業概要</a:t>
            </a:r>
          </a:p>
        </p:txBody>
      </p:sp>
      <p:pic>
        <p:nvPicPr>
          <p:cNvPr id="512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122" y="0"/>
            <a:ext cx="768218" cy="509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Rectangle 3"/>
          <p:cNvSpPr/>
          <p:nvPr/>
        </p:nvSpPr>
        <p:spPr>
          <a:xfrm>
            <a:off x="1140837" y="18179"/>
            <a:ext cx="9244853" cy="47598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defTabSz="1007943" fontAlgn="base">
              <a:spcBef>
                <a:spcPct val="0"/>
              </a:spcBef>
              <a:spcAft>
                <a:spcPct val="0"/>
              </a:spcAft>
              <a:defRPr/>
            </a:pPr>
            <a:r>
              <a:rPr lang="ja-JP" altLang="en-US" sz="2205" b="1" dirty="0">
                <a:solidFill>
                  <a:prstClr val="white"/>
                </a:solidFill>
                <a:latin typeface="Cambria"/>
                <a:ea typeface="メイリオ"/>
              </a:rPr>
              <a:t>　グリーンボンド</a:t>
            </a:r>
            <a:r>
              <a:rPr lang="ja-JP" altLang="en-US" sz="2205" b="1" dirty="0">
                <a:solidFill>
                  <a:prstClr val="white"/>
                </a:solidFill>
                <a:latin typeface="Cambria"/>
                <a:ea typeface="メイリオ"/>
              </a:rPr>
              <a:t>発行促進体制整備支援事業</a:t>
            </a:r>
            <a:endParaRPr lang="en-US" altLang="ja-JP" sz="2205" b="1" dirty="0">
              <a:solidFill>
                <a:prstClr val="white"/>
              </a:solidFill>
              <a:latin typeface="Cambria"/>
              <a:ea typeface="メイリオ"/>
            </a:endParaRPr>
          </a:p>
        </p:txBody>
      </p:sp>
      <p:sp>
        <p:nvSpPr>
          <p:cNvPr id="34" name="テキスト ボックス 33"/>
          <p:cNvSpPr txBox="1"/>
          <p:nvPr/>
        </p:nvSpPr>
        <p:spPr>
          <a:xfrm>
            <a:off x="424217" y="583258"/>
            <a:ext cx="1034257" cy="295915"/>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defTabSz="1007943">
              <a:defRPr/>
            </a:pPr>
            <a:r>
              <a:rPr lang="ja-JP" altLang="en-US" sz="1323" dirty="0">
                <a:solidFill>
                  <a:prstClr val="black"/>
                </a:solidFill>
                <a:latin typeface="Cambria"/>
                <a:ea typeface="メイリオ"/>
              </a:rPr>
              <a:t>背景・目的</a:t>
            </a:r>
          </a:p>
        </p:txBody>
      </p:sp>
      <p:sp>
        <p:nvSpPr>
          <p:cNvPr id="5127" name="テキスト ボックス 34"/>
          <p:cNvSpPr txBox="1">
            <a:spLocks noChangeArrowheads="1"/>
          </p:cNvSpPr>
          <p:nvPr/>
        </p:nvSpPr>
        <p:spPr bwMode="auto">
          <a:xfrm>
            <a:off x="344621" y="891333"/>
            <a:ext cx="4055577" cy="3146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93663" indent="-9366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03245" indent="-103245" defTabSz="1007943" eaLnBrk="0" fontAlgn="base" hangingPunct="0">
              <a:spcBef>
                <a:spcPct val="0"/>
              </a:spcBef>
              <a:spcAft>
                <a:spcPct val="0"/>
              </a:spcAft>
              <a:buFont typeface="Wingdings" panose="05000000000000000000" pitchFamily="2" charset="2"/>
              <a:buChar char="l"/>
              <a:defRPr/>
            </a:pPr>
            <a:r>
              <a:rPr lang="ja-JP" altLang="ja-JP" sz="1157" dirty="0">
                <a:solidFill>
                  <a:prstClr val="black"/>
                </a:solidFill>
              </a:rPr>
              <a:t>２度目標の達成のため</a:t>
            </a:r>
            <a:r>
              <a:rPr lang="ja-JP" altLang="en-US" sz="1157" dirty="0">
                <a:solidFill>
                  <a:prstClr val="black"/>
                </a:solidFill>
              </a:rPr>
              <a:t>に必要な</a:t>
            </a:r>
            <a:r>
              <a:rPr lang="ja-JP" altLang="ja-JP" sz="1157" dirty="0">
                <a:solidFill>
                  <a:prstClr val="black"/>
                </a:solidFill>
              </a:rPr>
              <a:t>巨額の投資をまかな</a:t>
            </a:r>
            <a:r>
              <a:rPr lang="ja-JP" altLang="en-US" sz="1157" dirty="0">
                <a:solidFill>
                  <a:prstClr val="black"/>
                </a:solidFill>
              </a:rPr>
              <a:t>うためには</a:t>
            </a:r>
            <a:r>
              <a:rPr lang="ja-JP" altLang="ja-JP" sz="1157" dirty="0">
                <a:solidFill>
                  <a:prstClr val="black"/>
                </a:solidFill>
              </a:rPr>
              <a:t>、民間資金を</a:t>
            </a:r>
            <a:r>
              <a:rPr lang="ja-JP" altLang="en-US" sz="1157" dirty="0">
                <a:solidFill>
                  <a:prstClr val="black"/>
                </a:solidFill>
              </a:rPr>
              <a:t>低炭素化事業（再エネ、省エネ等）に</a:t>
            </a:r>
            <a:r>
              <a:rPr lang="ja-JP" altLang="ja-JP" sz="1157" dirty="0">
                <a:solidFill>
                  <a:prstClr val="black"/>
                </a:solidFill>
              </a:rPr>
              <a:t>大量導入していくことが不可欠</a:t>
            </a:r>
            <a:r>
              <a:rPr lang="ja-JP" altLang="en-US" sz="1157" dirty="0">
                <a:solidFill>
                  <a:prstClr val="black"/>
                </a:solidFill>
              </a:rPr>
              <a:t>である</a:t>
            </a:r>
            <a:r>
              <a:rPr lang="ja-JP" altLang="ja-JP" sz="1157" dirty="0">
                <a:solidFill>
                  <a:prstClr val="black"/>
                </a:solidFill>
              </a:rPr>
              <a:t>。</a:t>
            </a:r>
            <a:r>
              <a:rPr lang="ja-JP" altLang="en-US" sz="1157" dirty="0">
                <a:solidFill>
                  <a:prstClr val="black"/>
                </a:solidFill>
              </a:rPr>
              <a:t>このための</a:t>
            </a:r>
            <a:r>
              <a:rPr lang="ja-JP" altLang="ja-JP" sz="1157" dirty="0">
                <a:solidFill>
                  <a:prstClr val="black"/>
                </a:solidFill>
              </a:rPr>
              <a:t>有効なツールとして、近年、</a:t>
            </a:r>
            <a:r>
              <a:rPr lang="ja-JP" altLang="en-US" sz="1157" dirty="0">
                <a:solidFill>
                  <a:prstClr val="black"/>
                </a:solidFill>
              </a:rPr>
              <a:t>国際的に「</a:t>
            </a:r>
            <a:r>
              <a:rPr lang="ja-JP" altLang="ja-JP" sz="1157" dirty="0">
                <a:solidFill>
                  <a:prstClr val="black"/>
                </a:solidFill>
              </a:rPr>
              <a:t>グリーンボンド」</a:t>
            </a:r>
            <a:r>
              <a:rPr lang="ja-JP" altLang="en-US" sz="1157" dirty="0">
                <a:solidFill>
                  <a:prstClr val="black"/>
                </a:solidFill>
              </a:rPr>
              <a:t>が活発に発行されている。</a:t>
            </a:r>
            <a:endParaRPr lang="en-US" altLang="ja-JP" sz="1157" dirty="0">
              <a:solidFill>
                <a:prstClr val="black"/>
              </a:solidFill>
            </a:endParaRPr>
          </a:p>
          <a:p>
            <a:pPr marL="103245" indent="-103245" defTabSz="1007943" eaLnBrk="0" fontAlgn="base" hangingPunct="0">
              <a:spcBef>
                <a:spcPct val="0"/>
              </a:spcBef>
              <a:spcAft>
                <a:spcPct val="0"/>
              </a:spcAft>
              <a:buFont typeface="Wingdings" panose="05000000000000000000" pitchFamily="2" charset="2"/>
              <a:buChar char="l"/>
              <a:defRPr/>
            </a:pPr>
            <a:endParaRPr lang="en-US" altLang="ja-JP" sz="551" dirty="0">
              <a:solidFill>
                <a:prstClr val="black"/>
              </a:solidFill>
            </a:endParaRPr>
          </a:p>
          <a:p>
            <a:pPr marL="103245" indent="-103245" defTabSz="1007943" eaLnBrk="0" fontAlgn="base" hangingPunct="0">
              <a:spcBef>
                <a:spcPct val="0"/>
              </a:spcBef>
              <a:spcAft>
                <a:spcPct val="0"/>
              </a:spcAft>
              <a:buFont typeface="Wingdings" panose="05000000000000000000" pitchFamily="2" charset="2"/>
              <a:buChar char="l"/>
              <a:defRPr/>
            </a:pPr>
            <a:r>
              <a:rPr lang="ja-JP" altLang="en-US" sz="1157" dirty="0">
                <a:solidFill>
                  <a:prstClr val="black"/>
                </a:solidFill>
              </a:rPr>
              <a:t>我が国においてもグリーンボンドの発行事例は増えてきているものの、通常</a:t>
            </a:r>
            <a:r>
              <a:rPr lang="ja-JP" altLang="en-US" sz="1157" dirty="0">
                <a:solidFill>
                  <a:prstClr val="black"/>
                </a:solidFill>
              </a:rPr>
              <a:t>の</a:t>
            </a:r>
            <a:r>
              <a:rPr lang="ja-JP" altLang="en-US" sz="1157" dirty="0">
                <a:solidFill>
                  <a:prstClr val="black"/>
                </a:solidFill>
              </a:rPr>
              <a:t>債券発行手続</a:t>
            </a:r>
            <a:r>
              <a:rPr lang="ja-JP" altLang="en-US" sz="1157" dirty="0">
                <a:solidFill>
                  <a:prstClr val="black"/>
                </a:solidFill>
              </a:rPr>
              <a:t>に加え、グリーンボンドフレームワークの検討・</a:t>
            </a:r>
            <a:r>
              <a:rPr lang="ja-JP" altLang="en-US" sz="1157" dirty="0">
                <a:solidFill>
                  <a:prstClr val="black"/>
                </a:solidFill>
              </a:rPr>
              <a:t>策定・運用が必要となることから、十分に導入されているとは言えない。グリーンボンド</a:t>
            </a:r>
            <a:r>
              <a:rPr lang="ja-JP" altLang="en-US" sz="1157" dirty="0">
                <a:solidFill>
                  <a:prstClr val="black"/>
                </a:solidFill>
              </a:rPr>
              <a:t>市場の自律的な形成・発展に向けては</a:t>
            </a:r>
            <a:r>
              <a:rPr lang="ja-JP" altLang="en-US" sz="1157" dirty="0">
                <a:solidFill>
                  <a:prstClr val="black"/>
                </a:solidFill>
              </a:rPr>
              <a:t>、その発行支援を</a:t>
            </a:r>
            <a:r>
              <a:rPr lang="ja-JP" altLang="en-US" sz="1157" dirty="0">
                <a:solidFill>
                  <a:prstClr val="black"/>
                </a:solidFill>
              </a:rPr>
              <a:t>的確に行える</a:t>
            </a:r>
            <a:r>
              <a:rPr lang="ja-JP" altLang="en-US" sz="1157">
                <a:solidFill>
                  <a:prstClr val="black"/>
                </a:solidFill>
              </a:rPr>
              <a:t>主体の存在が</a:t>
            </a:r>
            <a:r>
              <a:rPr lang="ja-JP" altLang="en-US" sz="1157" dirty="0">
                <a:solidFill>
                  <a:prstClr val="black"/>
                </a:solidFill>
              </a:rPr>
              <a:t>重要となる。</a:t>
            </a:r>
            <a:endParaRPr lang="en-US" altLang="ja-JP" sz="1157" dirty="0">
              <a:solidFill>
                <a:prstClr val="black"/>
              </a:solidFill>
            </a:endParaRPr>
          </a:p>
          <a:p>
            <a:pPr marL="0" indent="0" defTabSz="1007943" eaLnBrk="0" fontAlgn="base" hangingPunct="0">
              <a:spcBef>
                <a:spcPct val="0"/>
              </a:spcBef>
              <a:spcAft>
                <a:spcPct val="0"/>
              </a:spcAft>
              <a:buNone/>
              <a:defRPr/>
            </a:pPr>
            <a:endParaRPr lang="en-US" altLang="ja-JP" sz="551" dirty="0">
              <a:solidFill>
                <a:prstClr val="black"/>
              </a:solidFill>
            </a:endParaRPr>
          </a:p>
          <a:p>
            <a:pPr marL="103245" indent="-103245" defTabSz="1007943">
              <a:buFont typeface="Wingdings" panose="05000000000000000000" pitchFamily="2" charset="2"/>
              <a:buChar char="l"/>
            </a:pPr>
            <a:r>
              <a:rPr lang="ja-JP" altLang="en-US" sz="1157" dirty="0">
                <a:solidFill>
                  <a:prstClr val="black"/>
                </a:solidFill>
              </a:rPr>
              <a:t>このような状況を踏まえ、</a:t>
            </a:r>
            <a:r>
              <a:rPr lang="ja-JP" altLang="en-US" sz="1157" dirty="0">
                <a:solidFill>
                  <a:prstClr val="black"/>
                </a:solidFill>
                <a:latin typeface="メイリオ" panose="020B0604030504040204" pitchFamily="50" charset="-128"/>
              </a:rPr>
              <a:t>我が国</a:t>
            </a:r>
            <a:r>
              <a:rPr lang="ja-JP" altLang="en-US" sz="1157" dirty="0">
                <a:solidFill>
                  <a:prstClr val="black"/>
                </a:solidFill>
                <a:latin typeface="メイリオ" panose="020B0604030504040204" pitchFamily="50" charset="-128"/>
              </a:rPr>
              <a:t>におけるグリーンボンド</a:t>
            </a:r>
            <a:r>
              <a:rPr lang="ja-JP" altLang="en-US" sz="1157" dirty="0">
                <a:solidFill>
                  <a:prstClr val="black"/>
                </a:solidFill>
                <a:latin typeface="メイリオ" panose="020B0604030504040204" pitchFamily="50" charset="-128"/>
              </a:rPr>
              <a:t>の発行支援体制を整備し</a:t>
            </a:r>
            <a:r>
              <a:rPr lang="ja-JP" altLang="en-US" sz="1157" dirty="0">
                <a:solidFill>
                  <a:sysClr val="windowText" lastClr="000000"/>
                </a:solidFill>
                <a:latin typeface="メイリオ" panose="020B0604030504040204" pitchFamily="50" charset="-128"/>
              </a:rPr>
              <a:t>、グリーンボンドの発行・投資を促進し、</a:t>
            </a:r>
            <a:r>
              <a:rPr lang="ja-JP" altLang="en-US" sz="1157" dirty="0">
                <a:solidFill>
                  <a:prstClr val="black"/>
                </a:solidFill>
              </a:rPr>
              <a:t>グリーンボンド</a:t>
            </a:r>
            <a:r>
              <a:rPr lang="ja-JP" altLang="en-US" sz="1157" dirty="0">
                <a:solidFill>
                  <a:prstClr val="black"/>
                </a:solidFill>
              </a:rPr>
              <a:t>により企業や自治体が調達した</a:t>
            </a:r>
            <a:r>
              <a:rPr lang="ja-JP" altLang="en-US" sz="1157" dirty="0">
                <a:solidFill>
                  <a:prstClr val="black"/>
                </a:solidFill>
              </a:rPr>
              <a:t>資金を</a:t>
            </a:r>
            <a:r>
              <a:rPr lang="ja-JP" altLang="en-US" sz="1157" dirty="0">
                <a:solidFill>
                  <a:prstClr val="black"/>
                </a:solidFill>
              </a:rPr>
              <a:t>活用</a:t>
            </a:r>
            <a:r>
              <a:rPr lang="ja-JP" altLang="en-US" sz="1157" dirty="0">
                <a:solidFill>
                  <a:prstClr val="black"/>
                </a:solidFill>
              </a:rPr>
              <a:t>して効率的</a:t>
            </a:r>
            <a:r>
              <a:rPr lang="ja-JP" altLang="en-US" sz="1157" dirty="0">
                <a:solidFill>
                  <a:prstClr val="black"/>
                </a:solidFill>
              </a:rPr>
              <a:t>に低炭素化事業を実施する取組を強力に支援する</a:t>
            </a:r>
            <a:r>
              <a:rPr lang="ja-JP" altLang="en-US" sz="1157" dirty="0">
                <a:solidFill>
                  <a:prstClr val="black"/>
                </a:solidFill>
              </a:rPr>
              <a:t>。</a:t>
            </a:r>
            <a:endParaRPr lang="en-US" altLang="ja-JP" sz="1157" dirty="0">
              <a:solidFill>
                <a:prstClr val="black"/>
              </a:solidFill>
              <a:latin typeface="メイリオ" panose="020B0604030504040204" pitchFamily="50" charset="-128"/>
            </a:endParaRPr>
          </a:p>
        </p:txBody>
      </p:sp>
      <p:sp>
        <p:nvSpPr>
          <p:cNvPr id="38" name="テキスト ボックス 37"/>
          <p:cNvSpPr txBox="1"/>
          <p:nvPr/>
        </p:nvSpPr>
        <p:spPr>
          <a:xfrm>
            <a:off x="4409911" y="2112942"/>
            <a:ext cx="1204176" cy="283723"/>
          </a:xfrm>
          <a:prstGeom prst="rect">
            <a:avLst/>
          </a:prstGeom>
        </p:spPr>
        <p:style>
          <a:lnRef idx="2">
            <a:schemeClr val="accent6"/>
          </a:lnRef>
          <a:fillRef idx="1">
            <a:schemeClr val="lt1"/>
          </a:fillRef>
          <a:effectRef idx="0">
            <a:schemeClr val="accent6"/>
          </a:effectRef>
          <a:fontRef idx="minor">
            <a:schemeClr val="dk1"/>
          </a:fontRef>
        </p:style>
        <p:txBody>
          <a:bodyPr wrap="none" tIns="39683" bIns="39683" anchor="ctr">
            <a:spAutoFit/>
          </a:bodyPr>
          <a:lstStyle/>
          <a:p>
            <a:pPr algn="ctr" defTabSz="1007943">
              <a:defRPr/>
            </a:pPr>
            <a:r>
              <a:rPr lang="ja-JP" altLang="en-US" sz="1323" dirty="0">
                <a:solidFill>
                  <a:prstClr val="black"/>
                </a:solidFill>
                <a:latin typeface="Cambria"/>
                <a:ea typeface="メイリオ"/>
              </a:rPr>
              <a:t>事業スキーム</a:t>
            </a:r>
          </a:p>
        </p:txBody>
      </p:sp>
      <p:sp>
        <p:nvSpPr>
          <p:cNvPr id="5129" name="テキスト ボックス 43"/>
          <p:cNvSpPr txBox="1">
            <a:spLocks noChangeArrowheads="1"/>
          </p:cNvSpPr>
          <p:nvPr/>
        </p:nvSpPr>
        <p:spPr bwMode="auto">
          <a:xfrm>
            <a:off x="4394521" y="1275585"/>
            <a:ext cx="6150003" cy="27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1007943" fontAlgn="base">
              <a:spcBef>
                <a:spcPct val="0"/>
              </a:spcBef>
              <a:spcAft>
                <a:spcPct val="0"/>
              </a:spcAft>
              <a:buClr>
                <a:srgbClr val="6F6F6F"/>
              </a:buClr>
              <a:buNone/>
              <a:defRPr/>
            </a:pPr>
            <a:r>
              <a:rPr lang="ja-JP" altLang="en-US" sz="1213" b="1" dirty="0">
                <a:solidFill>
                  <a:prstClr val="black"/>
                </a:solidFill>
                <a:latin typeface="メイリオ"/>
                <a:ea typeface="メイリオ"/>
              </a:rPr>
              <a:t>②グリーンボンド</a:t>
            </a:r>
            <a:r>
              <a:rPr lang="ja-JP" altLang="en-US" sz="1213" b="1" dirty="0">
                <a:solidFill>
                  <a:prstClr val="black"/>
                </a:solidFill>
                <a:latin typeface="メイリオ"/>
                <a:ea typeface="メイリオ"/>
              </a:rPr>
              <a:t>発行支援体制の</a:t>
            </a:r>
            <a:r>
              <a:rPr lang="ja-JP" altLang="en-US" sz="1213" b="1" dirty="0">
                <a:solidFill>
                  <a:prstClr val="black"/>
                </a:solidFill>
                <a:latin typeface="メイリオ"/>
                <a:ea typeface="メイリオ"/>
              </a:rPr>
              <a:t>整備</a:t>
            </a:r>
            <a:endParaRPr lang="en-US" altLang="ja-JP" sz="1213" b="1" dirty="0">
              <a:solidFill>
                <a:prstClr val="black"/>
              </a:solidFill>
              <a:latin typeface="メイリオ"/>
              <a:ea typeface="メイリオ"/>
            </a:endParaRPr>
          </a:p>
        </p:txBody>
      </p:sp>
      <p:sp>
        <p:nvSpPr>
          <p:cNvPr id="45" name="テキスト ボックス 44"/>
          <p:cNvSpPr txBox="1"/>
          <p:nvPr/>
        </p:nvSpPr>
        <p:spPr>
          <a:xfrm>
            <a:off x="4401850" y="3434993"/>
            <a:ext cx="1374094" cy="283723"/>
          </a:xfrm>
          <a:prstGeom prst="rect">
            <a:avLst/>
          </a:prstGeom>
        </p:spPr>
        <p:style>
          <a:lnRef idx="2">
            <a:schemeClr val="accent6"/>
          </a:lnRef>
          <a:fillRef idx="1">
            <a:schemeClr val="lt1"/>
          </a:fillRef>
          <a:effectRef idx="0">
            <a:schemeClr val="accent6"/>
          </a:effectRef>
          <a:fontRef idx="minor">
            <a:schemeClr val="dk1"/>
          </a:fontRef>
        </p:style>
        <p:txBody>
          <a:bodyPr wrap="none" tIns="39683" bIns="39683" anchor="ctr">
            <a:spAutoFit/>
          </a:bodyPr>
          <a:lstStyle/>
          <a:p>
            <a:pPr algn="ctr" defTabSz="1007943">
              <a:defRPr/>
            </a:pPr>
            <a:r>
              <a:rPr lang="ja-JP" altLang="en-US" sz="1323" dirty="0">
                <a:solidFill>
                  <a:prstClr val="black"/>
                </a:solidFill>
                <a:latin typeface="Cambria"/>
                <a:ea typeface="メイリオ"/>
              </a:rPr>
              <a:t>期待される効果</a:t>
            </a:r>
          </a:p>
        </p:txBody>
      </p:sp>
      <p:sp>
        <p:nvSpPr>
          <p:cNvPr id="3084" name="テキスト ボックス 45"/>
          <p:cNvSpPr txBox="1">
            <a:spLocks noChangeArrowheads="1"/>
          </p:cNvSpPr>
          <p:nvPr/>
        </p:nvSpPr>
        <p:spPr bwMode="auto">
          <a:xfrm>
            <a:off x="4401318" y="3718705"/>
            <a:ext cx="5944124" cy="448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1007943" eaLnBrk="0" fontAlgn="base" hangingPunct="0">
              <a:spcBef>
                <a:spcPct val="0"/>
              </a:spcBef>
              <a:spcAft>
                <a:spcPct val="0"/>
              </a:spcAft>
              <a:buNone/>
              <a:defRPr/>
            </a:pPr>
            <a:r>
              <a:rPr lang="ja-JP" altLang="en-US" sz="1157" dirty="0">
                <a:solidFill>
                  <a:prstClr val="black"/>
                </a:solidFill>
              </a:rPr>
              <a:t>　グリーンボンドにより調達した民間資金が低炭素化事業に活用され、それによって効率的に</a:t>
            </a:r>
            <a:r>
              <a:rPr lang="en-US" altLang="ja-JP" sz="1157" dirty="0">
                <a:solidFill>
                  <a:prstClr val="black"/>
                </a:solidFill>
              </a:rPr>
              <a:t>CO2</a:t>
            </a:r>
            <a:r>
              <a:rPr lang="ja-JP" altLang="en-US" sz="1157" dirty="0">
                <a:solidFill>
                  <a:prstClr val="black"/>
                </a:solidFill>
              </a:rPr>
              <a:t>削減が図られる。</a:t>
            </a:r>
          </a:p>
        </p:txBody>
      </p:sp>
      <p:sp>
        <p:nvSpPr>
          <p:cNvPr id="49" name="正方形/長方形 48"/>
          <p:cNvSpPr/>
          <p:nvPr/>
        </p:nvSpPr>
        <p:spPr>
          <a:xfrm>
            <a:off x="344621" y="4228056"/>
            <a:ext cx="10000821" cy="3282429"/>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defTabSz="1007943">
              <a:defRPr/>
            </a:pPr>
            <a:endParaRPr lang="ja-JP" altLang="en-US" sz="1984" dirty="0">
              <a:solidFill>
                <a:prstClr val="black"/>
              </a:solidFill>
              <a:latin typeface="メイリオ"/>
              <a:ea typeface="メイリオ"/>
            </a:endParaRPr>
          </a:p>
        </p:txBody>
      </p:sp>
      <p:sp>
        <p:nvSpPr>
          <p:cNvPr id="62" name="正方形/長方形 61"/>
          <p:cNvSpPr/>
          <p:nvPr/>
        </p:nvSpPr>
        <p:spPr>
          <a:xfrm>
            <a:off x="374879" y="4261898"/>
            <a:ext cx="973343" cy="329770"/>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defTabSz="1007943">
              <a:defRPr/>
            </a:pPr>
            <a:r>
              <a:rPr lang="ja-JP" altLang="en-US" sz="1543" b="1" dirty="0">
                <a:solidFill>
                  <a:prstClr val="white"/>
                </a:solidFill>
                <a:latin typeface="メイリオ"/>
                <a:ea typeface="メイリオ"/>
              </a:rPr>
              <a:t>イメージ</a:t>
            </a:r>
          </a:p>
        </p:txBody>
      </p:sp>
      <p:sp>
        <p:nvSpPr>
          <p:cNvPr id="30" name="正方形/長方形 29"/>
          <p:cNvSpPr/>
          <p:nvPr/>
        </p:nvSpPr>
        <p:spPr>
          <a:xfrm>
            <a:off x="5421739" y="2946745"/>
            <a:ext cx="428732" cy="316736"/>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1007943" fontAlgn="base">
              <a:spcBef>
                <a:spcPct val="0"/>
              </a:spcBef>
              <a:spcAft>
                <a:spcPct val="0"/>
              </a:spcAft>
              <a:defRPr/>
            </a:pPr>
            <a:r>
              <a:rPr lang="ja-JP" altLang="en-US" sz="992" dirty="0">
                <a:solidFill>
                  <a:prstClr val="black"/>
                </a:solidFill>
                <a:latin typeface="Cambria"/>
                <a:ea typeface="メイリオ"/>
              </a:rPr>
              <a:t>国</a:t>
            </a:r>
          </a:p>
        </p:txBody>
      </p:sp>
      <p:sp>
        <p:nvSpPr>
          <p:cNvPr id="32" name="正方形/長方形 31"/>
          <p:cNvSpPr/>
          <p:nvPr/>
        </p:nvSpPr>
        <p:spPr>
          <a:xfrm>
            <a:off x="6508442" y="2946745"/>
            <a:ext cx="793667" cy="316736"/>
          </a:xfrm>
          <a:prstGeom prst="rect">
            <a:avLst/>
          </a:prstGeom>
        </p:spPr>
        <p:style>
          <a:lnRef idx="1">
            <a:schemeClr val="accent1"/>
          </a:lnRef>
          <a:fillRef idx="2">
            <a:schemeClr val="accent1"/>
          </a:fillRef>
          <a:effectRef idx="1">
            <a:schemeClr val="accent1"/>
          </a:effectRef>
          <a:fontRef idx="minor">
            <a:schemeClr val="dk1"/>
          </a:fontRef>
        </p:style>
        <p:txBody>
          <a:bodyPr lIns="0" rIns="0" anchor="ctr"/>
          <a:lstStyle/>
          <a:p>
            <a:pPr algn="ctr" defTabSz="1007943" fontAlgn="base">
              <a:spcBef>
                <a:spcPct val="0"/>
              </a:spcBef>
              <a:spcAft>
                <a:spcPct val="0"/>
              </a:spcAft>
              <a:defRPr/>
            </a:pPr>
            <a:r>
              <a:rPr lang="ja-JP" altLang="en-US" sz="882" dirty="0">
                <a:solidFill>
                  <a:prstClr val="black"/>
                </a:solidFill>
                <a:latin typeface="Cambria"/>
                <a:ea typeface="メイリオ"/>
              </a:rPr>
              <a:t>非営利団体</a:t>
            </a:r>
            <a:endParaRPr lang="en-US" altLang="ja-JP" sz="882" dirty="0">
              <a:solidFill>
                <a:prstClr val="black"/>
              </a:solidFill>
              <a:latin typeface="Cambria"/>
              <a:ea typeface="メイリオ"/>
            </a:endParaRPr>
          </a:p>
          <a:p>
            <a:pPr algn="ctr" defTabSz="1007943" fontAlgn="base">
              <a:spcBef>
                <a:spcPct val="0"/>
              </a:spcBef>
              <a:spcAft>
                <a:spcPct val="0"/>
              </a:spcAft>
              <a:defRPr/>
            </a:pPr>
            <a:r>
              <a:rPr lang="ja-JP" altLang="en-US" sz="882" dirty="0">
                <a:solidFill>
                  <a:prstClr val="black"/>
                </a:solidFill>
                <a:latin typeface="Cambria"/>
                <a:ea typeface="メイリオ"/>
              </a:rPr>
              <a:t>（補助事業者）</a:t>
            </a:r>
          </a:p>
        </p:txBody>
      </p:sp>
      <p:cxnSp>
        <p:nvCxnSpPr>
          <p:cNvPr id="33" name="直線矢印コネクタ 32"/>
          <p:cNvCxnSpPr/>
          <p:nvPr/>
        </p:nvCxnSpPr>
        <p:spPr>
          <a:xfrm>
            <a:off x="7292996" y="3104239"/>
            <a:ext cx="1190500" cy="174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141" name="テキスト ボックス 59"/>
          <p:cNvSpPr txBox="1">
            <a:spLocks noChangeArrowheads="1"/>
          </p:cNvSpPr>
          <p:nvPr/>
        </p:nvSpPr>
        <p:spPr bwMode="auto">
          <a:xfrm>
            <a:off x="7545409" y="3103714"/>
            <a:ext cx="654472" cy="228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defRPr/>
            </a:pPr>
            <a:r>
              <a:rPr lang="ja-JP" altLang="en-US" sz="882" dirty="0">
                <a:solidFill>
                  <a:prstClr val="black"/>
                </a:solidFill>
              </a:rPr>
              <a:t>補助金</a:t>
            </a:r>
          </a:p>
        </p:txBody>
      </p:sp>
      <p:sp>
        <p:nvSpPr>
          <p:cNvPr id="5142" name="テキスト ボックス 60"/>
          <p:cNvSpPr txBox="1">
            <a:spLocks noChangeArrowheads="1"/>
          </p:cNvSpPr>
          <p:nvPr/>
        </p:nvSpPr>
        <p:spPr bwMode="auto">
          <a:xfrm>
            <a:off x="5912956" y="3103714"/>
            <a:ext cx="526106" cy="228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1007943" fontAlgn="base">
              <a:spcBef>
                <a:spcPct val="0"/>
              </a:spcBef>
              <a:spcAft>
                <a:spcPct val="0"/>
              </a:spcAft>
              <a:buNone/>
              <a:defRPr/>
            </a:pPr>
            <a:r>
              <a:rPr lang="ja-JP" altLang="en-US" sz="882" dirty="0">
                <a:solidFill>
                  <a:prstClr val="black"/>
                </a:solidFill>
              </a:rPr>
              <a:t>補助金</a:t>
            </a:r>
          </a:p>
        </p:txBody>
      </p:sp>
      <p:cxnSp>
        <p:nvCxnSpPr>
          <p:cNvPr id="42" name="直線矢印コネクタ 41"/>
          <p:cNvCxnSpPr/>
          <p:nvPr/>
        </p:nvCxnSpPr>
        <p:spPr>
          <a:xfrm flipV="1">
            <a:off x="5850471" y="3101714"/>
            <a:ext cx="673722" cy="1224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144" name="テキスト ボックス 55"/>
          <p:cNvSpPr txBox="1">
            <a:spLocks noChangeArrowheads="1"/>
          </p:cNvSpPr>
          <p:nvPr/>
        </p:nvSpPr>
        <p:spPr bwMode="auto">
          <a:xfrm>
            <a:off x="5790444" y="2886440"/>
            <a:ext cx="762967" cy="228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defRPr/>
            </a:pPr>
            <a:r>
              <a:rPr lang="ja-JP" altLang="en-US" sz="882" dirty="0">
                <a:solidFill>
                  <a:prstClr val="black"/>
                </a:solidFill>
              </a:rPr>
              <a:t>定額</a:t>
            </a:r>
          </a:p>
        </p:txBody>
      </p:sp>
      <p:sp>
        <p:nvSpPr>
          <p:cNvPr id="47" name="正方形/長方形 46"/>
          <p:cNvSpPr/>
          <p:nvPr/>
        </p:nvSpPr>
        <p:spPr>
          <a:xfrm>
            <a:off x="8406623" y="4273350"/>
            <a:ext cx="1860071" cy="3150617"/>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pic>
        <p:nvPicPr>
          <p:cNvPr id="58" name="Picture 2" descr="\\fssv01\総合環境政策局\DATA\環境影響評価課（２０GB）\03 制度班（８ＧＢ）\制度班_H25年度\仮\DSC_071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97072" y="4451576"/>
            <a:ext cx="1802381" cy="1500210"/>
          </a:xfrm>
          <a:prstGeom prst="rect">
            <a:avLst/>
          </a:prstGeom>
          <a:noFill/>
          <a:effectLst>
            <a:softEdge rad="112522"/>
          </a:effectLst>
          <a:extLst>
            <a:ext uri="{909E8E84-426E-40DD-AFC4-6F175D3DCCD1}">
              <a14:hiddenFill xmlns:a14="http://schemas.microsoft.com/office/drawing/2010/main">
                <a:solidFill>
                  <a:srgbClr val="FFFFFF"/>
                </a:solidFill>
              </a14:hiddenFill>
            </a:ext>
          </a:extLst>
        </p:spPr>
      </p:pic>
      <p:sp>
        <p:nvSpPr>
          <p:cNvPr id="5156" name="テキスト ボックス 6"/>
          <p:cNvSpPr txBox="1">
            <a:spLocks noChangeArrowheads="1"/>
          </p:cNvSpPr>
          <p:nvPr/>
        </p:nvSpPr>
        <p:spPr bwMode="auto">
          <a:xfrm>
            <a:off x="8282799" y="6026632"/>
            <a:ext cx="2264403" cy="601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323" b="1" u="sng" dirty="0">
                <a:solidFill>
                  <a:srgbClr val="008000"/>
                </a:solidFill>
              </a:rPr>
              <a:t>環境改善事業・ＳＰＣ</a:t>
            </a:r>
            <a:endParaRPr lang="en-US" altLang="ja-JP" sz="1323" b="1" u="sng" dirty="0">
              <a:solidFill>
                <a:srgbClr val="008000"/>
              </a:solidFill>
            </a:endParaRPr>
          </a:p>
          <a:p>
            <a:pPr defTabSz="1007943" eaLnBrk="0" fontAlgn="base" hangingPunct="0">
              <a:spcBef>
                <a:spcPct val="0"/>
              </a:spcBef>
              <a:spcAft>
                <a:spcPct val="0"/>
              </a:spcAft>
              <a:buNone/>
              <a:defRPr/>
            </a:pPr>
            <a:r>
              <a:rPr lang="ja-JP" altLang="en-US" sz="992" dirty="0">
                <a:solidFill>
                  <a:srgbClr val="000000"/>
                </a:solidFill>
              </a:rPr>
              <a:t> </a:t>
            </a:r>
            <a:r>
              <a:rPr lang="ja-JP" altLang="en-US" sz="992" dirty="0">
                <a:solidFill>
                  <a:srgbClr val="000000"/>
                </a:solidFill>
              </a:rPr>
              <a:t>・再生可能エネルギー事業</a:t>
            </a:r>
            <a:endParaRPr lang="en-US" altLang="ja-JP" sz="992" dirty="0">
              <a:solidFill>
                <a:srgbClr val="000000"/>
              </a:solidFill>
            </a:endParaRPr>
          </a:p>
          <a:p>
            <a:pPr defTabSz="1007943" eaLnBrk="0" fontAlgn="base" hangingPunct="0">
              <a:spcBef>
                <a:spcPct val="0"/>
              </a:spcBef>
              <a:spcAft>
                <a:spcPct val="0"/>
              </a:spcAft>
              <a:buNone/>
              <a:defRPr/>
            </a:pPr>
            <a:r>
              <a:rPr lang="ja-JP" altLang="en-US" sz="992" dirty="0">
                <a:solidFill>
                  <a:srgbClr val="000000"/>
                </a:solidFill>
              </a:rPr>
              <a:t> ・省エネ建築物建設、改修　  等</a:t>
            </a:r>
          </a:p>
        </p:txBody>
      </p:sp>
      <p:sp>
        <p:nvSpPr>
          <p:cNvPr id="69" name="正方形/長方形 68"/>
          <p:cNvSpPr/>
          <p:nvPr/>
        </p:nvSpPr>
        <p:spPr>
          <a:xfrm>
            <a:off x="439747" y="5049368"/>
            <a:ext cx="1076830" cy="2374598"/>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sp>
        <p:nvSpPr>
          <p:cNvPr id="70" name="テキスト ボックス 28"/>
          <p:cNvSpPr txBox="1">
            <a:spLocks noChangeArrowheads="1"/>
          </p:cNvSpPr>
          <p:nvPr/>
        </p:nvSpPr>
        <p:spPr bwMode="auto">
          <a:xfrm>
            <a:off x="381074" y="6670222"/>
            <a:ext cx="1123452" cy="63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mbria" panose="02040503050406030204" pitchFamily="18" charset="0"/>
                <a:ea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defRPr/>
            </a:pPr>
            <a:r>
              <a:rPr lang="ja-JP" altLang="en-US" sz="1764" b="1" u="sng" dirty="0">
                <a:solidFill>
                  <a:srgbClr val="008000"/>
                </a:solidFill>
                <a:latin typeface="メイリオ"/>
                <a:ea typeface="メイリオ"/>
              </a:rPr>
              <a:t>補助</a:t>
            </a:r>
            <a:endParaRPr lang="en-US" altLang="ja-JP" sz="1764" b="1" u="sng" dirty="0">
              <a:solidFill>
                <a:srgbClr val="008000"/>
              </a:solidFill>
              <a:latin typeface="メイリオ"/>
              <a:ea typeface="メイリオ"/>
            </a:endParaRPr>
          </a:p>
          <a:p>
            <a:pPr algn="ctr" defTabSz="1007943" eaLnBrk="0" fontAlgn="base" hangingPunct="0">
              <a:spcBef>
                <a:spcPct val="0"/>
              </a:spcBef>
              <a:spcAft>
                <a:spcPct val="0"/>
              </a:spcAft>
              <a:defRPr/>
            </a:pPr>
            <a:r>
              <a:rPr lang="ja-JP" altLang="en-US" sz="1764" b="1" u="sng" dirty="0">
                <a:solidFill>
                  <a:srgbClr val="008000"/>
                </a:solidFill>
                <a:latin typeface="メイリオ"/>
                <a:ea typeface="メイリオ"/>
              </a:rPr>
              <a:t>事業者</a:t>
            </a:r>
            <a:endParaRPr lang="en-US" altLang="ja-JP" sz="1764" b="1" u="sng" dirty="0">
              <a:solidFill>
                <a:srgbClr val="008000"/>
              </a:solidFill>
              <a:latin typeface="メイリオ"/>
              <a:ea typeface="メイリオ"/>
            </a:endParaRPr>
          </a:p>
        </p:txBody>
      </p:sp>
      <p:pic>
        <p:nvPicPr>
          <p:cNvPr id="71" name="Picture 61" descr="C:\Users\KONDO12\AppData\Local\Microsoft\Windows\Temporary Internet Files\Content.IE5\VQO0P1JR\icon_4b\icon_4b_128.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4480" y="5677705"/>
            <a:ext cx="1073730" cy="1073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 name="右矢印 71"/>
          <p:cNvSpPr/>
          <p:nvPr/>
        </p:nvSpPr>
        <p:spPr>
          <a:xfrm>
            <a:off x="1615259" y="6715740"/>
            <a:ext cx="514908" cy="549476"/>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sp>
        <p:nvSpPr>
          <p:cNvPr id="101" name="角丸四角形 100"/>
          <p:cNvSpPr/>
          <p:nvPr/>
        </p:nvSpPr>
        <p:spPr>
          <a:xfrm>
            <a:off x="2222762" y="4607472"/>
            <a:ext cx="4334193" cy="485425"/>
          </a:xfrm>
          <a:prstGeom prst="roundRect">
            <a:avLst/>
          </a:prstGeom>
          <a:solidFill>
            <a:srgbClr val="F0FFE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sp>
        <p:nvSpPr>
          <p:cNvPr id="102" name="正方形/長方形 101"/>
          <p:cNvSpPr/>
          <p:nvPr/>
        </p:nvSpPr>
        <p:spPr>
          <a:xfrm>
            <a:off x="2433406" y="4652968"/>
            <a:ext cx="3912902" cy="451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323" b="1" u="sng" dirty="0">
                <a:solidFill>
                  <a:srgbClr val="008000"/>
                </a:solidFill>
                <a:latin typeface="Cambria"/>
                <a:ea typeface="メイリオ"/>
              </a:rPr>
              <a:t>グリーンボンド発行促進プラットフォーム</a:t>
            </a:r>
            <a:endParaRPr lang="en-US" altLang="ja-JP" sz="1323" b="1" u="sng" dirty="0">
              <a:solidFill>
                <a:srgbClr val="008000"/>
              </a:solidFill>
              <a:latin typeface="Cambria"/>
              <a:ea typeface="メイリオ"/>
            </a:endParaRPr>
          </a:p>
          <a:p>
            <a:pPr algn="ctr" defTabSz="1007943" eaLnBrk="0" hangingPunct="0">
              <a:defRPr/>
            </a:pPr>
            <a:r>
              <a:rPr lang="ja-JP" altLang="en-US" sz="882" dirty="0">
                <a:solidFill>
                  <a:prstClr val="black"/>
                </a:solidFill>
                <a:latin typeface="Cambria"/>
                <a:ea typeface="メイリオ"/>
              </a:rPr>
              <a:t>登録発行支援を行う者の登録・公表</a:t>
            </a:r>
            <a:endParaRPr lang="en-US" altLang="ja-JP" sz="882" dirty="0">
              <a:solidFill>
                <a:prstClr val="black"/>
              </a:solidFill>
              <a:latin typeface="Cambria"/>
              <a:ea typeface="メイリオ"/>
            </a:endParaRPr>
          </a:p>
        </p:txBody>
      </p:sp>
      <p:sp>
        <p:nvSpPr>
          <p:cNvPr id="106" name="正方形/長方形 105"/>
          <p:cNvSpPr/>
          <p:nvPr/>
        </p:nvSpPr>
        <p:spPr>
          <a:xfrm>
            <a:off x="2209542" y="5335675"/>
            <a:ext cx="4371428" cy="2088292"/>
          </a:xfrm>
          <a:prstGeom prst="rect">
            <a:avLst/>
          </a:prstGeom>
          <a:solidFill>
            <a:srgbClr val="F0FFE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pic>
        <p:nvPicPr>
          <p:cNvPr id="107" name="Picture 62" descr="C:\Users\KONDO12\AppData\Local\Microsoft\Windows\Temporary Internet Files\Content.IE5\G1GR3FOP\icon_4b\icon_4b_12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20464" y="5063348"/>
            <a:ext cx="803725" cy="805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 name="テキスト ボックス 25"/>
          <p:cNvSpPr txBox="1">
            <a:spLocks noChangeArrowheads="1"/>
          </p:cNvSpPr>
          <p:nvPr/>
        </p:nvSpPr>
        <p:spPr bwMode="auto">
          <a:xfrm>
            <a:off x="3593633" y="5109437"/>
            <a:ext cx="958519" cy="261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102" dirty="0">
                <a:solidFill>
                  <a:srgbClr val="000000"/>
                </a:solidFill>
              </a:rPr>
              <a:t>登録申請</a:t>
            </a:r>
            <a:endParaRPr lang="en-US" altLang="ja-JP" sz="1102" dirty="0">
              <a:solidFill>
                <a:srgbClr val="000000"/>
              </a:solidFill>
            </a:endParaRPr>
          </a:p>
        </p:txBody>
      </p:sp>
      <p:sp>
        <p:nvSpPr>
          <p:cNvPr id="109" name="テキスト ボックス 25"/>
          <p:cNvSpPr txBox="1">
            <a:spLocks noChangeArrowheads="1"/>
          </p:cNvSpPr>
          <p:nvPr/>
        </p:nvSpPr>
        <p:spPr bwMode="auto">
          <a:xfrm>
            <a:off x="4898169" y="5108199"/>
            <a:ext cx="1037164" cy="261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102" dirty="0">
                <a:solidFill>
                  <a:srgbClr val="000000"/>
                </a:solidFill>
              </a:rPr>
              <a:t>登録・公表</a:t>
            </a:r>
            <a:endParaRPr lang="en-US" altLang="ja-JP" sz="1102" dirty="0">
              <a:solidFill>
                <a:srgbClr val="000000"/>
              </a:solidFill>
            </a:endParaRPr>
          </a:p>
        </p:txBody>
      </p:sp>
      <p:sp>
        <p:nvSpPr>
          <p:cNvPr id="110" name="テキスト ボックス 25"/>
          <p:cNvSpPr txBox="1">
            <a:spLocks noChangeArrowheads="1"/>
          </p:cNvSpPr>
          <p:nvPr/>
        </p:nvSpPr>
        <p:spPr bwMode="auto">
          <a:xfrm>
            <a:off x="2885266" y="5380117"/>
            <a:ext cx="3302724" cy="448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323" b="1" u="sng" dirty="0">
                <a:solidFill>
                  <a:srgbClr val="008000"/>
                </a:solidFill>
              </a:rPr>
              <a:t>グリーンボンドの発行支援を行う者</a:t>
            </a:r>
            <a:endParaRPr lang="en-US" altLang="ja-JP" sz="1323" b="1" u="sng" dirty="0">
              <a:solidFill>
                <a:srgbClr val="008000"/>
              </a:solidFill>
            </a:endParaRPr>
          </a:p>
          <a:p>
            <a:pPr algn="ctr" defTabSz="1007943" eaLnBrk="0" fontAlgn="base" hangingPunct="0">
              <a:spcBef>
                <a:spcPct val="0"/>
              </a:spcBef>
              <a:spcAft>
                <a:spcPct val="0"/>
              </a:spcAft>
              <a:buNone/>
              <a:defRPr/>
            </a:pPr>
            <a:r>
              <a:rPr lang="ja-JP" altLang="en-US" sz="992" dirty="0">
                <a:solidFill>
                  <a:srgbClr val="000000"/>
                </a:solidFill>
              </a:rPr>
              <a:t>（</a:t>
            </a:r>
            <a:r>
              <a:rPr lang="en-US" altLang="ja-JP" sz="992" dirty="0">
                <a:solidFill>
                  <a:srgbClr val="000000"/>
                </a:solidFill>
              </a:rPr>
              <a:t>GB</a:t>
            </a:r>
            <a:r>
              <a:rPr lang="ja-JP" altLang="en-US" sz="992" dirty="0">
                <a:solidFill>
                  <a:srgbClr val="000000"/>
                </a:solidFill>
              </a:rPr>
              <a:t>ストラクチャー、外部レビュー機関、コンサル）</a:t>
            </a:r>
            <a:endParaRPr lang="en-US" altLang="ja-JP" sz="992" dirty="0">
              <a:solidFill>
                <a:srgbClr val="000000"/>
              </a:solidFill>
            </a:endParaRPr>
          </a:p>
        </p:txBody>
      </p:sp>
      <p:sp>
        <p:nvSpPr>
          <p:cNvPr id="111" name="右矢印 110"/>
          <p:cNvSpPr/>
          <p:nvPr/>
        </p:nvSpPr>
        <p:spPr>
          <a:xfrm rot="5400000">
            <a:off x="4730895" y="5088208"/>
            <a:ext cx="271920" cy="311904"/>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a:endParaRPr lang="ja-JP" altLang="en-US" sz="1984">
              <a:solidFill>
                <a:prstClr val="white"/>
              </a:solidFill>
              <a:latin typeface="Cambria"/>
              <a:ea typeface="メイリオ"/>
            </a:endParaRPr>
          </a:p>
        </p:txBody>
      </p:sp>
      <p:sp>
        <p:nvSpPr>
          <p:cNvPr id="112" name="右矢印 111"/>
          <p:cNvSpPr/>
          <p:nvPr/>
        </p:nvSpPr>
        <p:spPr>
          <a:xfrm rot="16200000" flipV="1">
            <a:off x="3451737" y="5046287"/>
            <a:ext cx="277783" cy="311904"/>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a:endParaRPr lang="ja-JP" altLang="en-US" sz="1984">
              <a:solidFill>
                <a:prstClr val="white"/>
              </a:solidFill>
              <a:latin typeface="Cambria"/>
              <a:ea typeface="メイリオ"/>
            </a:endParaRPr>
          </a:p>
        </p:txBody>
      </p:sp>
      <p:sp>
        <p:nvSpPr>
          <p:cNvPr id="122" name="楕円 121"/>
          <p:cNvSpPr/>
          <p:nvPr/>
        </p:nvSpPr>
        <p:spPr>
          <a:xfrm>
            <a:off x="2567764" y="6262830"/>
            <a:ext cx="238100" cy="2381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eaLnBrk="0" fontAlgn="base" hangingPunct="0">
              <a:spcBef>
                <a:spcPct val="0"/>
              </a:spcBef>
              <a:spcAft>
                <a:spcPct val="0"/>
              </a:spcAft>
              <a:defRPr/>
            </a:pPr>
            <a:r>
              <a:rPr lang="en-US" altLang="ja-JP" sz="1102" dirty="0">
                <a:solidFill>
                  <a:prstClr val="white"/>
                </a:solidFill>
                <a:latin typeface="メイリオ"/>
                <a:ea typeface="メイリオ"/>
              </a:rPr>
              <a:t>A</a:t>
            </a:r>
            <a:endParaRPr lang="ja-JP" altLang="en-US" sz="1102" dirty="0">
              <a:solidFill>
                <a:prstClr val="white"/>
              </a:solidFill>
              <a:latin typeface="メイリオ"/>
              <a:ea typeface="メイリオ"/>
            </a:endParaRPr>
          </a:p>
        </p:txBody>
      </p:sp>
      <p:sp>
        <p:nvSpPr>
          <p:cNvPr id="123" name="楕円 122"/>
          <p:cNvSpPr/>
          <p:nvPr/>
        </p:nvSpPr>
        <p:spPr>
          <a:xfrm>
            <a:off x="3282170" y="6262830"/>
            <a:ext cx="238100" cy="2381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eaLnBrk="0" fontAlgn="base" hangingPunct="0">
              <a:spcBef>
                <a:spcPct val="0"/>
              </a:spcBef>
              <a:spcAft>
                <a:spcPct val="0"/>
              </a:spcAft>
              <a:defRPr/>
            </a:pPr>
            <a:r>
              <a:rPr lang="en-US" altLang="ja-JP" sz="1102" dirty="0">
                <a:solidFill>
                  <a:prstClr val="white"/>
                </a:solidFill>
                <a:latin typeface="メイリオ"/>
                <a:ea typeface="メイリオ"/>
              </a:rPr>
              <a:t>B</a:t>
            </a:r>
            <a:endParaRPr lang="ja-JP" altLang="en-US" sz="1102" dirty="0">
              <a:solidFill>
                <a:prstClr val="white"/>
              </a:solidFill>
              <a:latin typeface="メイリオ"/>
              <a:ea typeface="メイリオ"/>
            </a:endParaRPr>
          </a:p>
        </p:txBody>
      </p:sp>
      <p:sp>
        <p:nvSpPr>
          <p:cNvPr id="124" name="楕円 123"/>
          <p:cNvSpPr/>
          <p:nvPr/>
        </p:nvSpPr>
        <p:spPr>
          <a:xfrm>
            <a:off x="4013324" y="6262830"/>
            <a:ext cx="238100" cy="2381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eaLnBrk="0" fontAlgn="base" hangingPunct="0">
              <a:spcBef>
                <a:spcPct val="0"/>
              </a:spcBef>
              <a:spcAft>
                <a:spcPct val="0"/>
              </a:spcAft>
              <a:defRPr/>
            </a:pPr>
            <a:r>
              <a:rPr lang="en-US" altLang="ja-JP" sz="1102" dirty="0">
                <a:solidFill>
                  <a:prstClr val="white"/>
                </a:solidFill>
                <a:latin typeface="メイリオ"/>
                <a:ea typeface="メイリオ"/>
              </a:rPr>
              <a:t>C</a:t>
            </a:r>
            <a:endParaRPr lang="ja-JP" altLang="en-US" sz="1102" dirty="0">
              <a:solidFill>
                <a:prstClr val="white"/>
              </a:solidFill>
              <a:latin typeface="メイリオ"/>
              <a:ea typeface="メイリオ"/>
            </a:endParaRPr>
          </a:p>
        </p:txBody>
      </p:sp>
      <p:sp>
        <p:nvSpPr>
          <p:cNvPr id="125" name="楕円 124"/>
          <p:cNvSpPr/>
          <p:nvPr/>
        </p:nvSpPr>
        <p:spPr>
          <a:xfrm>
            <a:off x="4718046" y="6262830"/>
            <a:ext cx="238100" cy="2381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eaLnBrk="0" fontAlgn="base" hangingPunct="0">
              <a:spcBef>
                <a:spcPct val="0"/>
              </a:spcBef>
              <a:spcAft>
                <a:spcPct val="0"/>
              </a:spcAft>
              <a:defRPr/>
            </a:pPr>
            <a:r>
              <a:rPr lang="en-US" altLang="ja-JP" sz="1102" dirty="0">
                <a:solidFill>
                  <a:prstClr val="white"/>
                </a:solidFill>
                <a:latin typeface="メイリオ"/>
                <a:ea typeface="メイリオ"/>
              </a:rPr>
              <a:t>D</a:t>
            </a:r>
            <a:endParaRPr lang="ja-JP" altLang="en-US" sz="1102" dirty="0">
              <a:solidFill>
                <a:prstClr val="white"/>
              </a:solidFill>
              <a:latin typeface="メイリオ"/>
              <a:ea typeface="メイリオ"/>
            </a:endParaRPr>
          </a:p>
        </p:txBody>
      </p:sp>
      <p:sp>
        <p:nvSpPr>
          <p:cNvPr id="126" name="楕円 125"/>
          <p:cNvSpPr/>
          <p:nvPr/>
        </p:nvSpPr>
        <p:spPr>
          <a:xfrm>
            <a:off x="5441557" y="6262830"/>
            <a:ext cx="238100" cy="2381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eaLnBrk="0" fontAlgn="base" hangingPunct="0">
              <a:spcBef>
                <a:spcPct val="0"/>
              </a:spcBef>
              <a:spcAft>
                <a:spcPct val="0"/>
              </a:spcAft>
              <a:defRPr/>
            </a:pPr>
            <a:r>
              <a:rPr lang="en-US" altLang="ja-JP" sz="1102" dirty="0">
                <a:solidFill>
                  <a:prstClr val="white"/>
                </a:solidFill>
                <a:latin typeface="メイリオ"/>
                <a:ea typeface="メイリオ"/>
              </a:rPr>
              <a:t>E</a:t>
            </a:r>
            <a:endParaRPr lang="ja-JP" altLang="en-US" sz="1102" dirty="0">
              <a:solidFill>
                <a:prstClr val="white"/>
              </a:solidFill>
              <a:latin typeface="メイリオ"/>
              <a:ea typeface="メイリオ"/>
            </a:endParaRPr>
          </a:p>
        </p:txBody>
      </p:sp>
      <p:sp>
        <p:nvSpPr>
          <p:cNvPr id="127" name="楕円 126"/>
          <p:cNvSpPr/>
          <p:nvPr/>
        </p:nvSpPr>
        <p:spPr>
          <a:xfrm>
            <a:off x="6152567" y="6262830"/>
            <a:ext cx="238100" cy="2381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eaLnBrk="0" fontAlgn="base" hangingPunct="0">
              <a:spcBef>
                <a:spcPct val="0"/>
              </a:spcBef>
              <a:spcAft>
                <a:spcPct val="0"/>
              </a:spcAft>
              <a:defRPr/>
            </a:pPr>
            <a:r>
              <a:rPr lang="en-US" altLang="ja-JP" sz="1102" dirty="0">
                <a:solidFill>
                  <a:prstClr val="white"/>
                </a:solidFill>
                <a:latin typeface="メイリオ"/>
                <a:ea typeface="メイリオ"/>
              </a:rPr>
              <a:t>F</a:t>
            </a:r>
            <a:endParaRPr lang="ja-JP" altLang="en-US" sz="1102" dirty="0">
              <a:solidFill>
                <a:prstClr val="white"/>
              </a:solidFill>
              <a:latin typeface="メイリオ"/>
              <a:ea typeface="メイリオ"/>
            </a:endParaRPr>
          </a:p>
        </p:txBody>
      </p:sp>
      <p:sp>
        <p:nvSpPr>
          <p:cNvPr id="128" name="楕円 127"/>
          <p:cNvSpPr/>
          <p:nvPr/>
        </p:nvSpPr>
        <p:spPr>
          <a:xfrm>
            <a:off x="2312750" y="6772597"/>
            <a:ext cx="1286895" cy="4118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eaLnBrk="0" fontAlgn="base" hangingPunct="0">
              <a:spcBef>
                <a:spcPct val="0"/>
              </a:spcBef>
              <a:spcAft>
                <a:spcPct val="0"/>
              </a:spcAft>
              <a:defRPr/>
            </a:pPr>
            <a:r>
              <a:rPr lang="ja-JP" altLang="en-US" sz="1157" b="1" dirty="0">
                <a:solidFill>
                  <a:prstClr val="white"/>
                </a:solidFill>
                <a:latin typeface="Cambria"/>
                <a:ea typeface="メイリオ"/>
              </a:rPr>
              <a:t>サポートグループ</a:t>
            </a:r>
          </a:p>
        </p:txBody>
      </p:sp>
      <p:sp>
        <p:nvSpPr>
          <p:cNvPr id="129" name="楕円 128"/>
          <p:cNvSpPr/>
          <p:nvPr/>
        </p:nvSpPr>
        <p:spPr>
          <a:xfrm>
            <a:off x="3758396" y="6772597"/>
            <a:ext cx="1286895" cy="4118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eaLnBrk="0" fontAlgn="base" hangingPunct="0">
              <a:spcBef>
                <a:spcPct val="0"/>
              </a:spcBef>
              <a:spcAft>
                <a:spcPct val="0"/>
              </a:spcAft>
              <a:defRPr/>
            </a:pPr>
            <a:r>
              <a:rPr lang="ja-JP" altLang="en-US" sz="1157" b="1" dirty="0">
                <a:solidFill>
                  <a:prstClr val="white"/>
                </a:solidFill>
                <a:latin typeface="Cambria"/>
                <a:ea typeface="メイリオ"/>
              </a:rPr>
              <a:t>サポートグループ</a:t>
            </a:r>
          </a:p>
        </p:txBody>
      </p:sp>
      <p:sp>
        <p:nvSpPr>
          <p:cNvPr id="130" name="楕円 129"/>
          <p:cNvSpPr/>
          <p:nvPr/>
        </p:nvSpPr>
        <p:spPr>
          <a:xfrm>
            <a:off x="5187155" y="6772597"/>
            <a:ext cx="1286895" cy="4118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eaLnBrk="0" fontAlgn="base" hangingPunct="0">
              <a:spcBef>
                <a:spcPct val="0"/>
              </a:spcBef>
              <a:spcAft>
                <a:spcPct val="0"/>
              </a:spcAft>
              <a:defRPr/>
            </a:pPr>
            <a:r>
              <a:rPr lang="ja-JP" altLang="en-US" sz="1157" b="1" dirty="0">
                <a:solidFill>
                  <a:prstClr val="white"/>
                </a:solidFill>
                <a:latin typeface="Cambria"/>
                <a:ea typeface="メイリオ"/>
              </a:rPr>
              <a:t>サポートグループ</a:t>
            </a:r>
          </a:p>
        </p:txBody>
      </p:sp>
      <p:cxnSp>
        <p:nvCxnSpPr>
          <p:cNvPr id="131" name="直線コネクタ 130"/>
          <p:cNvCxnSpPr>
            <a:endCxn id="129" idx="0"/>
          </p:cNvCxnSpPr>
          <p:nvPr/>
        </p:nvCxnSpPr>
        <p:spPr>
          <a:xfrm>
            <a:off x="3419280" y="6487334"/>
            <a:ext cx="982565" cy="2852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直線コネクタ 131"/>
          <p:cNvCxnSpPr>
            <a:stCxn id="128" idx="0"/>
            <a:endCxn id="126" idx="3"/>
          </p:cNvCxnSpPr>
          <p:nvPr/>
        </p:nvCxnSpPr>
        <p:spPr>
          <a:xfrm flipV="1">
            <a:off x="2956198" y="6466062"/>
            <a:ext cx="2520228" cy="3065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直線コネクタ 132"/>
          <p:cNvCxnSpPr>
            <a:stCxn id="128" idx="0"/>
          </p:cNvCxnSpPr>
          <p:nvPr/>
        </p:nvCxnSpPr>
        <p:spPr>
          <a:xfrm flipH="1" flipV="1">
            <a:off x="2770631" y="6473253"/>
            <a:ext cx="185567" cy="2993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直線コネクタ 133"/>
          <p:cNvCxnSpPr>
            <a:stCxn id="124" idx="4"/>
            <a:endCxn id="128" idx="0"/>
          </p:cNvCxnSpPr>
          <p:nvPr/>
        </p:nvCxnSpPr>
        <p:spPr>
          <a:xfrm flipH="1">
            <a:off x="2956197" y="6500930"/>
            <a:ext cx="1176177" cy="27166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直線コネクタ 134"/>
          <p:cNvCxnSpPr>
            <a:stCxn id="129" idx="0"/>
          </p:cNvCxnSpPr>
          <p:nvPr/>
        </p:nvCxnSpPr>
        <p:spPr>
          <a:xfrm flipV="1">
            <a:off x="4401844" y="6487586"/>
            <a:ext cx="426099" cy="285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直線コネクタ 135"/>
          <p:cNvCxnSpPr>
            <a:stCxn id="130" idx="0"/>
            <a:endCxn id="127" idx="4"/>
          </p:cNvCxnSpPr>
          <p:nvPr/>
        </p:nvCxnSpPr>
        <p:spPr>
          <a:xfrm flipV="1">
            <a:off x="5830603" y="6500930"/>
            <a:ext cx="441014" cy="271667"/>
          </a:xfrm>
          <a:prstGeom prst="line">
            <a:avLst/>
          </a:prstGeom>
        </p:spPr>
        <p:style>
          <a:lnRef idx="1">
            <a:schemeClr val="accent1"/>
          </a:lnRef>
          <a:fillRef idx="0">
            <a:schemeClr val="accent1"/>
          </a:fillRef>
          <a:effectRef idx="0">
            <a:schemeClr val="accent1"/>
          </a:effectRef>
          <a:fontRef idx="minor">
            <a:schemeClr val="tx1"/>
          </a:fontRef>
        </p:style>
      </p:cxnSp>
      <p:sp>
        <p:nvSpPr>
          <p:cNvPr id="119" name="左中かっこ 118"/>
          <p:cNvSpPr/>
          <p:nvPr/>
        </p:nvSpPr>
        <p:spPr>
          <a:xfrm rot="5400000">
            <a:off x="2977543" y="5568354"/>
            <a:ext cx="114379" cy="1251437"/>
          </a:xfrm>
          <a:prstGeom prst="leftBrace">
            <a:avLst>
              <a:gd name="adj1" fmla="val 8333"/>
              <a:gd name="adj2" fmla="val 46076"/>
            </a:avLst>
          </a:prstGeom>
        </p:spPr>
        <p:style>
          <a:lnRef idx="1">
            <a:schemeClr val="accent1"/>
          </a:lnRef>
          <a:fillRef idx="0">
            <a:schemeClr val="accent1"/>
          </a:fillRef>
          <a:effectRef idx="0">
            <a:schemeClr val="accent1"/>
          </a:effectRef>
          <a:fontRef idx="minor">
            <a:schemeClr val="tx1"/>
          </a:fontRef>
        </p:style>
        <p:txBody>
          <a:bodyPr rtlCol="0" anchor="ctr"/>
          <a:lstStyle/>
          <a:p>
            <a:pPr algn="ctr" defTabSz="1007943" eaLnBrk="0" fontAlgn="base" hangingPunct="0">
              <a:spcBef>
                <a:spcPct val="0"/>
              </a:spcBef>
              <a:spcAft>
                <a:spcPct val="0"/>
              </a:spcAft>
              <a:defRPr/>
            </a:pPr>
            <a:endParaRPr lang="ja-JP" altLang="en-US" sz="1984">
              <a:solidFill>
                <a:prstClr val="black"/>
              </a:solidFill>
              <a:latin typeface="Cambria"/>
              <a:ea typeface="メイリオ"/>
            </a:endParaRPr>
          </a:p>
        </p:txBody>
      </p:sp>
      <p:sp>
        <p:nvSpPr>
          <p:cNvPr id="115" name="正方形/長方形 114"/>
          <p:cNvSpPr/>
          <p:nvPr/>
        </p:nvSpPr>
        <p:spPr>
          <a:xfrm>
            <a:off x="2347905" y="5844346"/>
            <a:ext cx="1410491" cy="3302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882" b="1" dirty="0">
                <a:solidFill>
                  <a:prstClr val="black"/>
                </a:solidFill>
                <a:latin typeface="Cambria"/>
                <a:ea typeface="メイリオ"/>
              </a:rPr>
              <a:t>グリーンボンド</a:t>
            </a:r>
            <a:endParaRPr lang="en-US" altLang="ja-JP" sz="882" b="1" dirty="0">
              <a:solidFill>
                <a:prstClr val="black"/>
              </a:solidFill>
              <a:latin typeface="Cambria"/>
              <a:ea typeface="メイリオ"/>
            </a:endParaRPr>
          </a:p>
          <a:p>
            <a:pPr algn="ctr" defTabSz="1007943" eaLnBrk="0" hangingPunct="0">
              <a:defRPr/>
            </a:pPr>
            <a:r>
              <a:rPr lang="ja-JP" altLang="en-US" sz="882" b="1" dirty="0">
                <a:solidFill>
                  <a:prstClr val="black"/>
                </a:solidFill>
                <a:latin typeface="Cambria"/>
                <a:ea typeface="メイリオ"/>
              </a:rPr>
              <a:t>ストラクチャー部門</a:t>
            </a:r>
            <a:endParaRPr lang="ja-JP" altLang="en-US" sz="882" b="1" dirty="0">
              <a:solidFill>
                <a:prstClr val="black"/>
              </a:solidFill>
              <a:latin typeface="Cambria"/>
              <a:ea typeface="メイリオ"/>
            </a:endParaRPr>
          </a:p>
        </p:txBody>
      </p:sp>
      <p:sp>
        <p:nvSpPr>
          <p:cNvPr id="116" name="正方形/長方形 115"/>
          <p:cNvSpPr/>
          <p:nvPr/>
        </p:nvSpPr>
        <p:spPr>
          <a:xfrm>
            <a:off x="3751132" y="5844346"/>
            <a:ext cx="1410491" cy="3302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882" b="1" dirty="0">
                <a:solidFill>
                  <a:prstClr val="black"/>
                </a:solidFill>
                <a:latin typeface="Cambria"/>
                <a:ea typeface="メイリオ"/>
              </a:rPr>
              <a:t>外部レビュー部門</a:t>
            </a:r>
            <a:endParaRPr lang="ja-JP" altLang="en-US" sz="882" b="1" dirty="0">
              <a:solidFill>
                <a:prstClr val="black"/>
              </a:solidFill>
              <a:latin typeface="Cambria"/>
              <a:ea typeface="メイリオ"/>
            </a:endParaRPr>
          </a:p>
        </p:txBody>
      </p:sp>
      <p:sp>
        <p:nvSpPr>
          <p:cNvPr id="117" name="正方形/長方形 116"/>
          <p:cNvSpPr/>
          <p:nvPr/>
        </p:nvSpPr>
        <p:spPr>
          <a:xfrm>
            <a:off x="5180571" y="5844346"/>
            <a:ext cx="1410491" cy="3302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992" b="1" dirty="0">
                <a:solidFill>
                  <a:prstClr val="black"/>
                </a:solidFill>
                <a:latin typeface="Cambria"/>
                <a:ea typeface="メイリオ"/>
              </a:rPr>
              <a:t>コンサルティング</a:t>
            </a:r>
            <a:endParaRPr lang="en-US" altLang="ja-JP" sz="992" b="1" dirty="0">
              <a:solidFill>
                <a:prstClr val="black"/>
              </a:solidFill>
              <a:latin typeface="Cambria"/>
              <a:ea typeface="メイリオ"/>
            </a:endParaRPr>
          </a:p>
          <a:p>
            <a:pPr algn="ctr" defTabSz="1007943" eaLnBrk="0" hangingPunct="0">
              <a:defRPr/>
            </a:pPr>
            <a:r>
              <a:rPr lang="ja-JP" altLang="en-US" sz="992" b="1" dirty="0">
                <a:solidFill>
                  <a:prstClr val="black"/>
                </a:solidFill>
                <a:latin typeface="Cambria"/>
                <a:ea typeface="メイリオ"/>
              </a:rPr>
              <a:t>部門</a:t>
            </a:r>
            <a:endParaRPr lang="ja-JP" altLang="en-US" sz="992" b="1" dirty="0">
              <a:solidFill>
                <a:prstClr val="black"/>
              </a:solidFill>
              <a:latin typeface="Cambria"/>
              <a:ea typeface="メイリオ"/>
            </a:endParaRPr>
          </a:p>
        </p:txBody>
      </p:sp>
      <p:sp>
        <p:nvSpPr>
          <p:cNvPr id="141" name="正方形/長方形 140"/>
          <p:cNvSpPr/>
          <p:nvPr/>
        </p:nvSpPr>
        <p:spPr>
          <a:xfrm rot="19951210">
            <a:off x="6949308" y="5470876"/>
            <a:ext cx="579471" cy="358786"/>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213" b="1" dirty="0">
                <a:solidFill>
                  <a:prstClr val="white"/>
                </a:solidFill>
                <a:latin typeface="Cambria"/>
                <a:ea typeface="メイリオ"/>
              </a:rPr>
              <a:t>Ｇ Ｂ</a:t>
            </a:r>
          </a:p>
        </p:txBody>
      </p:sp>
      <p:sp>
        <p:nvSpPr>
          <p:cNvPr id="142" name="右矢印 141"/>
          <p:cNvSpPr/>
          <p:nvPr/>
        </p:nvSpPr>
        <p:spPr>
          <a:xfrm>
            <a:off x="7484833" y="6042127"/>
            <a:ext cx="1036092" cy="695728"/>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323" b="1" dirty="0">
              <a:solidFill>
                <a:prstClr val="white"/>
              </a:solidFill>
              <a:latin typeface="Cambria"/>
              <a:ea typeface="メイリオ"/>
            </a:endParaRPr>
          </a:p>
        </p:txBody>
      </p:sp>
      <p:sp>
        <p:nvSpPr>
          <p:cNvPr id="143" name="フローチャート: 抜出し 142"/>
          <p:cNvSpPr/>
          <p:nvPr/>
        </p:nvSpPr>
        <p:spPr>
          <a:xfrm rot="5400000">
            <a:off x="5598418" y="5674392"/>
            <a:ext cx="2334918" cy="277783"/>
          </a:xfrm>
          <a:prstGeom prst="flowChartExtra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323" b="1" dirty="0">
              <a:solidFill>
                <a:prstClr val="white"/>
              </a:solidFill>
              <a:latin typeface="Cambria"/>
              <a:ea typeface="メイリオ"/>
            </a:endParaRPr>
          </a:p>
        </p:txBody>
      </p:sp>
      <p:sp>
        <p:nvSpPr>
          <p:cNvPr id="144" name="テキスト ボックス 25"/>
          <p:cNvSpPr txBox="1">
            <a:spLocks noChangeArrowheads="1"/>
          </p:cNvSpPr>
          <p:nvPr/>
        </p:nvSpPr>
        <p:spPr bwMode="auto">
          <a:xfrm>
            <a:off x="6328295" y="4811719"/>
            <a:ext cx="2668883" cy="56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543" b="1" u="sng" dirty="0">
                <a:solidFill>
                  <a:srgbClr val="008000"/>
                </a:solidFill>
              </a:rPr>
              <a:t>グリーンボンド</a:t>
            </a:r>
            <a:endParaRPr lang="en-US" altLang="ja-JP" sz="1543" b="1" u="sng" dirty="0">
              <a:solidFill>
                <a:srgbClr val="008000"/>
              </a:solidFill>
            </a:endParaRPr>
          </a:p>
          <a:p>
            <a:pPr algn="ctr" defTabSz="1007943" eaLnBrk="0" fontAlgn="base" hangingPunct="0">
              <a:spcBef>
                <a:spcPct val="0"/>
              </a:spcBef>
              <a:spcAft>
                <a:spcPct val="0"/>
              </a:spcAft>
              <a:buNone/>
              <a:defRPr/>
            </a:pPr>
            <a:r>
              <a:rPr lang="ja-JP" altLang="en-US" sz="1543" b="1" u="sng" dirty="0">
                <a:solidFill>
                  <a:srgbClr val="008000"/>
                </a:solidFill>
              </a:rPr>
              <a:t>の発行促進</a:t>
            </a:r>
            <a:endParaRPr lang="en-US" altLang="ja-JP" sz="1102" dirty="0">
              <a:solidFill>
                <a:srgbClr val="000000"/>
              </a:solidFill>
            </a:endParaRPr>
          </a:p>
        </p:txBody>
      </p:sp>
      <p:sp>
        <p:nvSpPr>
          <p:cNvPr id="145" name="正方形/長方形 144"/>
          <p:cNvSpPr/>
          <p:nvPr/>
        </p:nvSpPr>
        <p:spPr>
          <a:xfrm rot="19951210">
            <a:off x="7346185" y="5470876"/>
            <a:ext cx="579471" cy="358786"/>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213" b="1" dirty="0">
                <a:solidFill>
                  <a:prstClr val="white"/>
                </a:solidFill>
                <a:latin typeface="Cambria"/>
                <a:ea typeface="メイリオ"/>
              </a:rPr>
              <a:t>Ｇ Ｂ</a:t>
            </a:r>
          </a:p>
        </p:txBody>
      </p:sp>
      <p:sp>
        <p:nvSpPr>
          <p:cNvPr id="146" name="正方形/長方形 145"/>
          <p:cNvSpPr/>
          <p:nvPr/>
        </p:nvSpPr>
        <p:spPr>
          <a:xfrm rot="19951210">
            <a:off x="7777792" y="5470876"/>
            <a:ext cx="579471" cy="358786"/>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213" b="1" dirty="0">
                <a:solidFill>
                  <a:prstClr val="white"/>
                </a:solidFill>
                <a:latin typeface="Cambria"/>
                <a:ea typeface="メイリオ"/>
              </a:rPr>
              <a:t>Ｇ Ｂ</a:t>
            </a:r>
          </a:p>
        </p:txBody>
      </p:sp>
      <p:sp>
        <p:nvSpPr>
          <p:cNvPr id="80" name="正方形/長方形 79"/>
          <p:cNvSpPr/>
          <p:nvPr/>
        </p:nvSpPr>
        <p:spPr>
          <a:xfrm>
            <a:off x="8477867" y="2945659"/>
            <a:ext cx="1547650" cy="31746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1007943" fontAlgn="base">
              <a:spcBef>
                <a:spcPct val="0"/>
              </a:spcBef>
              <a:spcAft>
                <a:spcPct val="0"/>
              </a:spcAft>
              <a:defRPr/>
            </a:pPr>
            <a:r>
              <a:rPr lang="ja-JP" altLang="en-US" sz="882" dirty="0">
                <a:solidFill>
                  <a:prstClr val="black"/>
                </a:solidFill>
                <a:latin typeface="Cambria"/>
                <a:ea typeface="メイリオ"/>
              </a:rPr>
              <a:t>グリーンボンド発行支援者</a:t>
            </a:r>
            <a:endParaRPr lang="en-US" altLang="ja-JP" sz="882" dirty="0">
              <a:solidFill>
                <a:prstClr val="black"/>
              </a:solidFill>
              <a:latin typeface="Cambria"/>
              <a:ea typeface="メイリオ"/>
            </a:endParaRPr>
          </a:p>
          <a:p>
            <a:pPr algn="ctr" defTabSz="1007943" fontAlgn="base">
              <a:spcBef>
                <a:spcPct val="0"/>
              </a:spcBef>
              <a:spcAft>
                <a:spcPct val="0"/>
              </a:spcAft>
              <a:defRPr/>
            </a:pPr>
            <a:r>
              <a:rPr lang="ja-JP" altLang="en-US" sz="882" dirty="0">
                <a:solidFill>
                  <a:prstClr val="black"/>
                </a:solidFill>
                <a:latin typeface="Cambria"/>
                <a:ea typeface="メイリオ"/>
              </a:rPr>
              <a:t>（間接補助事業者）　</a:t>
            </a:r>
            <a:endParaRPr lang="en-US" altLang="ja-JP" sz="882" dirty="0">
              <a:solidFill>
                <a:prstClr val="black"/>
              </a:solidFill>
              <a:latin typeface="Cambria"/>
              <a:ea typeface="メイリオ"/>
            </a:endParaRPr>
          </a:p>
        </p:txBody>
      </p:sp>
      <p:sp>
        <p:nvSpPr>
          <p:cNvPr id="4" name="テキスト ボックス 3"/>
          <p:cNvSpPr txBox="1"/>
          <p:nvPr/>
        </p:nvSpPr>
        <p:spPr>
          <a:xfrm>
            <a:off x="4389857" y="3006916"/>
            <a:ext cx="1223248" cy="270395"/>
          </a:xfrm>
          <a:prstGeom prst="rect">
            <a:avLst/>
          </a:prstGeom>
          <a:noFill/>
        </p:spPr>
        <p:txBody>
          <a:bodyPr wrap="square" rtlCol="0">
            <a:spAutoFit/>
          </a:bodyPr>
          <a:lstStyle/>
          <a:p>
            <a:pPr defTabSz="1007943"/>
            <a:r>
              <a:rPr lang="ja-JP" altLang="en-US" sz="1157" dirty="0">
                <a:solidFill>
                  <a:prstClr val="black"/>
                </a:solidFill>
                <a:latin typeface="Cambria"/>
                <a:ea typeface="メイリオ"/>
              </a:rPr>
              <a:t>②補助対象：</a:t>
            </a:r>
            <a:endParaRPr lang="ja-JP" altLang="en-US" sz="1157" dirty="0">
              <a:solidFill>
                <a:prstClr val="black"/>
              </a:solidFill>
              <a:latin typeface="Cambria"/>
              <a:ea typeface="メイリオ"/>
            </a:endParaRPr>
          </a:p>
        </p:txBody>
      </p:sp>
      <p:sp>
        <p:nvSpPr>
          <p:cNvPr id="6" name="テキスト ボックス 5"/>
          <p:cNvSpPr txBox="1"/>
          <p:nvPr/>
        </p:nvSpPr>
        <p:spPr>
          <a:xfrm>
            <a:off x="4389857" y="2413680"/>
            <a:ext cx="3765272" cy="448456"/>
          </a:xfrm>
          <a:prstGeom prst="rect">
            <a:avLst/>
          </a:prstGeom>
          <a:noFill/>
        </p:spPr>
        <p:txBody>
          <a:bodyPr wrap="square" rtlCol="0">
            <a:spAutoFit/>
          </a:bodyPr>
          <a:lstStyle/>
          <a:p>
            <a:pPr defTabSz="1007943"/>
            <a:r>
              <a:rPr lang="ja-JP" altLang="en-US" sz="1157" dirty="0">
                <a:solidFill>
                  <a:prstClr val="black"/>
                </a:solidFill>
                <a:latin typeface="Cambria"/>
                <a:ea typeface="メイリオ"/>
              </a:rPr>
              <a:t>①委託</a:t>
            </a:r>
            <a:r>
              <a:rPr lang="ja-JP" altLang="en-US" sz="1157" dirty="0">
                <a:solidFill>
                  <a:prstClr val="black"/>
                </a:solidFill>
                <a:latin typeface="Cambria"/>
                <a:ea typeface="メイリオ"/>
              </a:rPr>
              <a:t>対象</a:t>
            </a:r>
            <a:r>
              <a:rPr lang="ja-JP" altLang="en-US" sz="1157" dirty="0">
                <a:solidFill>
                  <a:prstClr val="black"/>
                </a:solidFill>
                <a:latin typeface="Cambria"/>
                <a:ea typeface="メイリオ"/>
              </a:rPr>
              <a:t>：非営利</a:t>
            </a:r>
            <a:r>
              <a:rPr lang="ja-JP" altLang="en-US" sz="1157">
                <a:solidFill>
                  <a:prstClr val="black"/>
                </a:solidFill>
                <a:latin typeface="Cambria"/>
                <a:ea typeface="メイリオ"/>
              </a:rPr>
              <a:t>法人等</a:t>
            </a:r>
            <a:endParaRPr lang="ja-JP" altLang="en-US" sz="1157" dirty="0">
              <a:solidFill>
                <a:prstClr val="black"/>
              </a:solidFill>
              <a:latin typeface="Cambria"/>
              <a:ea typeface="メイリオ"/>
            </a:endParaRPr>
          </a:p>
          <a:p>
            <a:pPr defTabSz="1007943"/>
            <a:endParaRPr lang="ja-JP" altLang="en-US" sz="1157" dirty="0">
              <a:solidFill>
                <a:prstClr val="black"/>
              </a:solidFill>
              <a:latin typeface="Cambria"/>
              <a:ea typeface="メイリオ"/>
            </a:endParaRPr>
          </a:p>
        </p:txBody>
      </p:sp>
      <p:sp>
        <p:nvSpPr>
          <p:cNvPr id="83" name="テキスト ボックス 55"/>
          <p:cNvSpPr txBox="1">
            <a:spLocks noChangeArrowheads="1"/>
          </p:cNvSpPr>
          <p:nvPr/>
        </p:nvSpPr>
        <p:spPr bwMode="auto">
          <a:xfrm>
            <a:off x="7080508" y="2646272"/>
            <a:ext cx="1618959" cy="36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defRPr/>
            </a:pPr>
            <a:r>
              <a:rPr lang="ja-JP" altLang="en-US" sz="882" dirty="0">
                <a:solidFill>
                  <a:prstClr val="black"/>
                </a:solidFill>
                <a:latin typeface="メイリオ"/>
                <a:ea typeface="メイリオ"/>
              </a:rPr>
              <a:t>（補助率）</a:t>
            </a:r>
            <a:endParaRPr lang="en-US" altLang="ja-JP" sz="882" dirty="0">
              <a:solidFill>
                <a:prstClr val="black"/>
              </a:solidFill>
              <a:latin typeface="メイリオ"/>
              <a:ea typeface="メイリオ"/>
            </a:endParaRPr>
          </a:p>
          <a:p>
            <a:pPr algn="ctr" defTabSz="1007943" fontAlgn="base">
              <a:spcBef>
                <a:spcPct val="0"/>
              </a:spcBef>
              <a:spcAft>
                <a:spcPct val="0"/>
              </a:spcAft>
              <a:buNone/>
              <a:defRPr/>
            </a:pPr>
            <a:r>
              <a:rPr lang="en-US" altLang="ja-JP" sz="882" dirty="0">
                <a:solidFill>
                  <a:prstClr val="black"/>
                </a:solidFill>
                <a:latin typeface="メイリオ"/>
                <a:ea typeface="メイリオ"/>
              </a:rPr>
              <a:t>9/10(</a:t>
            </a:r>
            <a:r>
              <a:rPr lang="ja-JP" altLang="en-US" sz="882" dirty="0">
                <a:solidFill>
                  <a:prstClr val="black"/>
                </a:solidFill>
                <a:latin typeface="メイリオ"/>
                <a:ea typeface="メイリオ"/>
              </a:rPr>
              <a:t>上限</a:t>
            </a:r>
            <a:r>
              <a:rPr lang="en-US" altLang="ja-JP" sz="882" dirty="0">
                <a:solidFill>
                  <a:prstClr val="black"/>
                </a:solidFill>
                <a:latin typeface="メイリオ"/>
                <a:ea typeface="メイリオ"/>
              </a:rPr>
              <a:t>4</a:t>
            </a:r>
            <a:r>
              <a:rPr lang="en-US" altLang="ja-JP" sz="882" dirty="0">
                <a:solidFill>
                  <a:prstClr val="black"/>
                </a:solidFill>
                <a:latin typeface="メイリオ"/>
                <a:ea typeface="メイリオ"/>
              </a:rPr>
              <a:t>0</a:t>
            </a:r>
            <a:r>
              <a:rPr lang="ja-JP" altLang="en-US" sz="882" dirty="0">
                <a:solidFill>
                  <a:prstClr val="black"/>
                </a:solidFill>
                <a:latin typeface="メイリオ"/>
                <a:ea typeface="メイリオ"/>
              </a:rPr>
              <a:t>百万円）</a:t>
            </a:r>
            <a:endParaRPr lang="en-US" altLang="ja-JP" sz="882" dirty="0">
              <a:solidFill>
                <a:prstClr val="black"/>
              </a:solidFill>
              <a:latin typeface="メイリオ"/>
              <a:ea typeface="メイリオ"/>
            </a:endParaRPr>
          </a:p>
        </p:txBody>
      </p:sp>
      <p:sp>
        <p:nvSpPr>
          <p:cNvPr id="84" name="正方形/長方形 83"/>
          <p:cNvSpPr/>
          <p:nvPr/>
        </p:nvSpPr>
        <p:spPr>
          <a:xfrm>
            <a:off x="4476795" y="1476828"/>
            <a:ext cx="5953161" cy="626518"/>
          </a:xfrm>
          <a:prstGeom prst="rect">
            <a:avLst/>
          </a:prstGeom>
        </p:spPr>
        <p:txBody>
          <a:bodyPr wrap="square">
            <a:spAutoFit/>
          </a:bodyPr>
          <a:lstStyle/>
          <a:p>
            <a:pPr defTabSz="1007943"/>
            <a:r>
              <a:rPr lang="ja-JP" altLang="en-US" sz="1157" dirty="0">
                <a:solidFill>
                  <a:prstClr val="black"/>
                </a:solidFill>
                <a:latin typeface="メイリオ"/>
                <a:ea typeface="メイリオ"/>
              </a:rPr>
              <a:t>　</a:t>
            </a:r>
            <a:r>
              <a:rPr lang="ja-JP" altLang="en-US" sz="1157" dirty="0">
                <a:solidFill>
                  <a:prstClr val="black"/>
                </a:solidFill>
                <a:latin typeface="メイリオ"/>
                <a:ea typeface="メイリオ"/>
              </a:rPr>
              <a:t>グリーンボンドを発行しようとする者（企業・自治体）</a:t>
            </a:r>
            <a:r>
              <a:rPr lang="ja-JP" altLang="en-US" sz="1157" dirty="0">
                <a:solidFill>
                  <a:prstClr val="black"/>
                </a:solidFill>
                <a:latin typeface="メイリオ"/>
                <a:ea typeface="メイリオ"/>
              </a:rPr>
              <a:t>に対して支援</a:t>
            </a:r>
            <a:r>
              <a:rPr lang="ja-JP" altLang="en-US" sz="1157" dirty="0">
                <a:solidFill>
                  <a:prstClr val="black"/>
                </a:solidFill>
                <a:latin typeface="メイリオ"/>
                <a:ea typeface="メイリオ"/>
              </a:rPr>
              <a:t>グループを構成</a:t>
            </a:r>
            <a:r>
              <a:rPr lang="ja-JP" altLang="en-US" sz="1157" dirty="0">
                <a:solidFill>
                  <a:prstClr val="black"/>
                </a:solidFill>
                <a:latin typeface="メイリオ"/>
                <a:ea typeface="メイリオ"/>
              </a:rPr>
              <a:t>し効率的</a:t>
            </a:r>
            <a:r>
              <a:rPr lang="ja-JP" altLang="en-US" sz="1157" dirty="0">
                <a:solidFill>
                  <a:prstClr val="black"/>
                </a:solidFill>
                <a:latin typeface="メイリオ"/>
                <a:ea typeface="メイリオ"/>
              </a:rPr>
              <a:t>・包括的な発行支援（外部</a:t>
            </a:r>
            <a:r>
              <a:rPr lang="ja-JP" altLang="en-US" sz="1157" dirty="0">
                <a:solidFill>
                  <a:prstClr val="black"/>
                </a:solidFill>
                <a:latin typeface="メイリオ"/>
                <a:ea typeface="メイリオ"/>
              </a:rPr>
              <a:t>レビュー付与、グリーンボンドフレームワーク</a:t>
            </a:r>
            <a:r>
              <a:rPr lang="ja-JP" altLang="en-US" sz="1157" dirty="0">
                <a:solidFill>
                  <a:prstClr val="black"/>
                </a:solidFill>
                <a:latin typeface="メイリオ"/>
                <a:ea typeface="メイリオ"/>
              </a:rPr>
              <a:t>整備のコンサルティング等）</a:t>
            </a:r>
            <a:r>
              <a:rPr lang="ja-JP" altLang="en-US" sz="1157" dirty="0">
                <a:solidFill>
                  <a:prstClr val="black"/>
                </a:solidFill>
                <a:latin typeface="メイリオ"/>
                <a:ea typeface="メイリオ"/>
              </a:rPr>
              <a:t>を行う者に対し、その</a:t>
            </a:r>
            <a:r>
              <a:rPr lang="ja-JP" altLang="en-US" sz="1157" dirty="0">
                <a:solidFill>
                  <a:prstClr val="black"/>
                </a:solidFill>
                <a:latin typeface="メイリオ"/>
                <a:ea typeface="メイリオ"/>
              </a:rPr>
              <a:t>支援に要する費用を補助する。</a:t>
            </a:r>
          </a:p>
        </p:txBody>
      </p:sp>
      <p:sp>
        <p:nvSpPr>
          <p:cNvPr id="3" name="正方形/長方形 2"/>
          <p:cNvSpPr/>
          <p:nvPr/>
        </p:nvSpPr>
        <p:spPr>
          <a:xfrm>
            <a:off x="4394520" y="842944"/>
            <a:ext cx="6348919" cy="278987"/>
          </a:xfrm>
          <a:prstGeom prst="rect">
            <a:avLst/>
          </a:prstGeom>
        </p:spPr>
        <p:txBody>
          <a:bodyPr wrap="square">
            <a:spAutoFit/>
          </a:bodyPr>
          <a:lstStyle/>
          <a:p>
            <a:pPr defTabSz="1007943" fontAlgn="base">
              <a:spcBef>
                <a:spcPct val="0"/>
              </a:spcBef>
              <a:spcAft>
                <a:spcPct val="0"/>
              </a:spcAft>
              <a:buClr>
                <a:srgbClr val="6F6F6F"/>
              </a:buClr>
              <a:defRPr/>
            </a:pPr>
            <a:r>
              <a:rPr lang="ja-JP" altLang="en-US" sz="1213" b="1" dirty="0">
                <a:solidFill>
                  <a:prstClr val="black"/>
                </a:solidFill>
                <a:latin typeface="メイリオ"/>
                <a:ea typeface="メイリオ"/>
              </a:rPr>
              <a:t>①登録発行支援者の登録・公表</a:t>
            </a:r>
            <a:endParaRPr lang="en-US" altLang="ja-JP" sz="1213" b="1" dirty="0">
              <a:solidFill>
                <a:prstClr val="black"/>
              </a:solidFill>
              <a:latin typeface="メイリオ"/>
              <a:ea typeface="メイリオ"/>
            </a:endParaRPr>
          </a:p>
        </p:txBody>
      </p:sp>
      <p:sp>
        <p:nvSpPr>
          <p:cNvPr id="9" name="正方形/長方形 8"/>
          <p:cNvSpPr/>
          <p:nvPr/>
        </p:nvSpPr>
        <p:spPr>
          <a:xfrm>
            <a:off x="4476795" y="1053226"/>
            <a:ext cx="6028518" cy="270395"/>
          </a:xfrm>
          <a:prstGeom prst="rect">
            <a:avLst/>
          </a:prstGeom>
        </p:spPr>
        <p:txBody>
          <a:bodyPr wrap="square">
            <a:spAutoFit/>
          </a:bodyPr>
          <a:lstStyle/>
          <a:p>
            <a:pPr defTabSz="1007943" fontAlgn="base">
              <a:spcBef>
                <a:spcPct val="0"/>
              </a:spcBef>
              <a:spcAft>
                <a:spcPct val="0"/>
              </a:spcAft>
              <a:buClr>
                <a:srgbClr val="6F6F6F"/>
              </a:buClr>
              <a:defRPr/>
            </a:pPr>
            <a:r>
              <a:rPr lang="ja-JP" altLang="en-US" sz="1157" dirty="0">
                <a:solidFill>
                  <a:prstClr val="black"/>
                </a:solidFill>
                <a:latin typeface="メイリオ"/>
                <a:ea typeface="メイリオ"/>
              </a:rPr>
              <a:t>　グリーンボンドの発行支援を行う者の登録・</a:t>
            </a:r>
            <a:r>
              <a:rPr lang="ja-JP" altLang="en-US" sz="1157" dirty="0">
                <a:solidFill>
                  <a:prstClr val="black"/>
                </a:solidFill>
                <a:latin typeface="メイリオ"/>
                <a:ea typeface="メイリオ"/>
              </a:rPr>
              <a:t>公表を行う。</a:t>
            </a:r>
            <a:endParaRPr lang="en-US" altLang="ja-JP" sz="1157" dirty="0">
              <a:solidFill>
                <a:prstClr val="black"/>
              </a:solidFill>
              <a:latin typeface="メイリオ"/>
              <a:ea typeface="メイリオ"/>
            </a:endParaRPr>
          </a:p>
        </p:txBody>
      </p:sp>
      <p:sp>
        <p:nvSpPr>
          <p:cNvPr id="89" name="角丸四角形吹き出し 88"/>
          <p:cNvSpPr/>
          <p:nvPr/>
        </p:nvSpPr>
        <p:spPr>
          <a:xfrm>
            <a:off x="583377" y="4970469"/>
            <a:ext cx="1573752" cy="788757"/>
          </a:xfrm>
          <a:prstGeom prst="wedgeRoundRectCallout">
            <a:avLst>
              <a:gd name="adj1" fmla="val 29964"/>
              <a:gd name="adj2" fmla="val 166089"/>
              <a:gd name="adj3" fmla="val 16667"/>
            </a:avLst>
          </a:prstGeom>
          <a:solidFill>
            <a:srgbClr val="FFFF99"/>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157" dirty="0">
                <a:solidFill>
                  <a:srgbClr val="FF0000"/>
                </a:solidFill>
                <a:latin typeface="Cambria"/>
                <a:ea typeface="メイリオ"/>
              </a:rPr>
              <a:t>① 発行支援コスト（外部レビュー</a:t>
            </a:r>
            <a:r>
              <a:rPr lang="ja-JP" altLang="en-US" sz="1157" dirty="0">
                <a:solidFill>
                  <a:srgbClr val="FF0000"/>
                </a:solidFill>
                <a:latin typeface="Cambria"/>
                <a:ea typeface="メイリオ"/>
              </a:rPr>
              <a:t>付与、</a:t>
            </a:r>
            <a:r>
              <a:rPr lang="ja-JP" altLang="en-US" sz="1157" dirty="0">
                <a:solidFill>
                  <a:srgbClr val="FF0000"/>
                </a:solidFill>
                <a:latin typeface="Cambria"/>
                <a:ea typeface="メイリオ"/>
              </a:rPr>
              <a:t>コンサル等）を支援</a:t>
            </a:r>
            <a:endParaRPr lang="ja-JP" altLang="en-US" sz="1157" dirty="0">
              <a:solidFill>
                <a:srgbClr val="FF0000"/>
              </a:solidFill>
              <a:latin typeface="Cambria"/>
              <a:ea typeface="メイリオ"/>
            </a:endParaRPr>
          </a:p>
        </p:txBody>
      </p:sp>
      <p:sp>
        <p:nvSpPr>
          <p:cNvPr id="147" name="テキスト ボックス 25"/>
          <p:cNvSpPr txBox="1">
            <a:spLocks noChangeArrowheads="1"/>
          </p:cNvSpPr>
          <p:nvPr/>
        </p:nvSpPr>
        <p:spPr bwMode="auto">
          <a:xfrm>
            <a:off x="7484833" y="6199395"/>
            <a:ext cx="797966" cy="36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764" b="1" dirty="0">
                <a:solidFill>
                  <a:prstClr val="white"/>
                </a:solidFill>
              </a:rPr>
              <a:t>投 資</a:t>
            </a:r>
            <a:endParaRPr lang="en-US" altLang="ja-JP" sz="1764" b="1" dirty="0">
              <a:solidFill>
                <a:prstClr val="white"/>
              </a:solidFill>
            </a:endParaRPr>
          </a:p>
        </p:txBody>
      </p:sp>
      <p:sp>
        <p:nvSpPr>
          <p:cNvPr id="91" name="左中かっこ 90"/>
          <p:cNvSpPr/>
          <p:nvPr/>
        </p:nvSpPr>
        <p:spPr>
          <a:xfrm rot="5400000">
            <a:off x="4406301" y="5568352"/>
            <a:ext cx="114379" cy="1251437"/>
          </a:xfrm>
          <a:prstGeom prst="leftBrace">
            <a:avLst>
              <a:gd name="adj1" fmla="val 8333"/>
              <a:gd name="adj2" fmla="val 46076"/>
            </a:avLst>
          </a:prstGeom>
        </p:spPr>
        <p:style>
          <a:lnRef idx="1">
            <a:schemeClr val="accent1"/>
          </a:lnRef>
          <a:fillRef idx="0">
            <a:schemeClr val="accent1"/>
          </a:fillRef>
          <a:effectRef idx="0">
            <a:schemeClr val="accent1"/>
          </a:effectRef>
          <a:fontRef idx="minor">
            <a:schemeClr val="tx1"/>
          </a:fontRef>
        </p:style>
        <p:txBody>
          <a:bodyPr rtlCol="0" anchor="ctr"/>
          <a:lstStyle/>
          <a:p>
            <a:pPr algn="ctr" defTabSz="1007943" eaLnBrk="0" fontAlgn="base" hangingPunct="0">
              <a:spcBef>
                <a:spcPct val="0"/>
              </a:spcBef>
              <a:spcAft>
                <a:spcPct val="0"/>
              </a:spcAft>
              <a:defRPr/>
            </a:pPr>
            <a:endParaRPr lang="ja-JP" altLang="en-US" sz="1984">
              <a:solidFill>
                <a:prstClr val="black"/>
              </a:solidFill>
              <a:latin typeface="Cambria"/>
              <a:ea typeface="メイリオ"/>
            </a:endParaRPr>
          </a:p>
        </p:txBody>
      </p:sp>
      <p:sp>
        <p:nvSpPr>
          <p:cNvPr id="92" name="左中かっこ 91"/>
          <p:cNvSpPr/>
          <p:nvPr/>
        </p:nvSpPr>
        <p:spPr>
          <a:xfrm rot="5400000">
            <a:off x="5835060" y="5568352"/>
            <a:ext cx="114379" cy="1251437"/>
          </a:xfrm>
          <a:prstGeom prst="leftBrace">
            <a:avLst>
              <a:gd name="adj1" fmla="val 8333"/>
              <a:gd name="adj2" fmla="val 46076"/>
            </a:avLst>
          </a:prstGeom>
        </p:spPr>
        <p:style>
          <a:lnRef idx="1">
            <a:schemeClr val="accent1"/>
          </a:lnRef>
          <a:fillRef idx="0">
            <a:schemeClr val="accent1"/>
          </a:fillRef>
          <a:effectRef idx="0">
            <a:schemeClr val="accent1"/>
          </a:effectRef>
          <a:fontRef idx="minor">
            <a:schemeClr val="tx1"/>
          </a:fontRef>
        </p:style>
        <p:txBody>
          <a:bodyPr rtlCol="0" anchor="ctr"/>
          <a:lstStyle/>
          <a:p>
            <a:pPr algn="ctr" defTabSz="1007943" eaLnBrk="0" fontAlgn="base" hangingPunct="0">
              <a:spcBef>
                <a:spcPct val="0"/>
              </a:spcBef>
              <a:spcAft>
                <a:spcPct val="0"/>
              </a:spcAft>
              <a:defRPr/>
            </a:pPr>
            <a:endParaRPr lang="ja-JP" altLang="en-US" sz="1984">
              <a:solidFill>
                <a:prstClr val="black"/>
              </a:solidFill>
              <a:latin typeface="Cambria"/>
              <a:ea typeface="メイリオ"/>
            </a:endParaRPr>
          </a:p>
        </p:txBody>
      </p:sp>
      <p:sp>
        <p:nvSpPr>
          <p:cNvPr id="105" name="楕円 104"/>
          <p:cNvSpPr/>
          <p:nvPr/>
        </p:nvSpPr>
        <p:spPr>
          <a:xfrm>
            <a:off x="7409669" y="6726934"/>
            <a:ext cx="2275884" cy="663222"/>
          </a:xfrm>
          <a:prstGeom prst="ellipse">
            <a:avLst/>
          </a:prstGeom>
          <a:solidFill>
            <a:srgbClr val="FFFF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fontAlgn="base" hangingPunct="0">
              <a:spcBef>
                <a:spcPct val="0"/>
              </a:spcBef>
              <a:spcAft>
                <a:spcPct val="0"/>
              </a:spcAft>
              <a:defRPr/>
            </a:pPr>
            <a:r>
              <a:rPr lang="ja-JP" altLang="en-US" sz="1213" b="1" dirty="0">
                <a:solidFill>
                  <a:srgbClr val="FF0000"/>
                </a:solidFill>
                <a:latin typeface="Cambria"/>
                <a:ea typeface="メイリオ"/>
              </a:rPr>
              <a:t>民間資金活用により</a:t>
            </a:r>
            <a:endParaRPr lang="en-US" altLang="ja-JP" sz="1213" b="1" dirty="0">
              <a:solidFill>
                <a:srgbClr val="FF0000"/>
              </a:solidFill>
              <a:latin typeface="Cambria"/>
              <a:ea typeface="メイリオ"/>
            </a:endParaRPr>
          </a:p>
          <a:p>
            <a:pPr algn="ctr" defTabSz="1007943" eaLnBrk="0" fontAlgn="base" hangingPunct="0">
              <a:spcBef>
                <a:spcPct val="0"/>
              </a:spcBef>
              <a:spcAft>
                <a:spcPct val="0"/>
              </a:spcAft>
              <a:defRPr/>
            </a:pPr>
            <a:r>
              <a:rPr lang="ja-JP" altLang="en-US" sz="1213" b="1" dirty="0">
                <a:solidFill>
                  <a:srgbClr val="FF0000"/>
                </a:solidFill>
                <a:latin typeface="Cambria"/>
                <a:ea typeface="メイリオ"/>
              </a:rPr>
              <a:t>効率的に事業実施！</a:t>
            </a:r>
            <a:endParaRPr lang="en-US" altLang="ja-JP" sz="1213" b="1" dirty="0">
              <a:solidFill>
                <a:srgbClr val="FF0000"/>
              </a:solidFill>
              <a:latin typeface="Cambria"/>
              <a:ea typeface="メイリオ"/>
            </a:endParaRPr>
          </a:p>
          <a:p>
            <a:pPr algn="ctr" defTabSz="1007943" eaLnBrk="0" fontAlgn="base" hangingPunct="0">
              <a:spcBef>
                <a:spcPct val="0"/>
              </a:spcBef>
              <a:spcAft>
                <a:spcPct val="0"/>
              </a:spcAft>
              <a:defRPr/>
            </a:pPr>
            <a:r>
              <a:rPr lang="ja-JP" altLang="en-US" sz="1213" b="1" dirty="0">
                <a:solidFill>
                  <a:srgbClr val="FF0000"/>
                </a:solidFill>
                <a:latin typeface="Cambria"/>
                <a:ea typeface="メイリオ"/>
              </a:rPr>
              <a:t>ＣＯ２削減！</a:t>
            </a:r>
          </a:p>
        </p:txBody>
      </p:sp>
      <p:sp>
        <p:nvSpPr>
          <p:cNvPr id="137" name="テキスト ボックス 25"/>
          <p:cNvSpPr txBox="1">
            <a:spLocks noChangeArrowheads="1"/>
          </p:cNvSpPr>
          <p:nvPr/>
        </p:nvSpPr>
        <p:spPr bwMode="auto">
          <a:xfrm>
            <a:off x="6568410" y="5367557"/>
            <a:ext cx="321341" cy="906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323" b="1" dirty="0">
                <a:solidFill>
                  <a:prstClr val="white"/>
                </a:solidFill>
              </a:rPr>
              <a:t>発行支援</a:t>
            </a:r>
            <a:endParaRPr lang="en-US" altLang="ja-JP" sz="1323" b="1" dirty="0">
              <a:solidFill>
                <a:prstClr val="white"/>
              </a:solidFill>
            </a:endParaRPr>
          </a:p>
        </p:txBody>
      </p:sp>
      <p:cxnSp>
        <p:nvCxnSpPr>
          <p:cNvPr id="78" name="直線コネクタ 77"/>
          <p:cNvCxnSpPr>
            <a:stCxn id="130" idx="0"/>
            <a:endCxn id="125" idx="4"/>
          </p:cNvCxnSpPr>
          <p:nvPr/>
        </p:nvCxnSpPr>
        <p:spPr>
          <a:xfrm flipH="1" flipV="1">
            <a:off x="4837097" y="6500930"/>
            <a:ext cx="993506" cy="271667"/>
          </a:xfrm>
          <a:prstGeom prst="line">
            <a:avLst/>
          </a:prstGeom>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a:off x="7350073" y="33014"/>
            <a:ext cx="1865452" cy="431528"/>
          </a:xfrm>
          <a:prstGeom prst="rect">
            <a:avLst/>
          </a:prstGeom>
          <a:noFill/>
          <a:ln w="12700">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1007943">
              <a:defRPr/>
            </a:pPr>
            <a:r>
              <a:rPr lang="en-US" altLang="ja-JP" sz="1102" dirty="0">
                <a:solidFill>
                  <a:prstClr val="white"/>
                </a:solidFill>
                <a:latin typeface="Cambria"/>
                <a:ea typeface="メイリオ"/>
              </a:rPr>
              <a:t>2019</a:t>
            </a:r>
            <a:r>
              <a:rPr lang="ja-JP" altLang="en-US" sz="1102" dirty="0">
                <a:solidFill>
                  <a:prstClr val="white"/>
                </a:solidFill>
                <a:latin typeface="Cambria"/>
                <a:ea typeface="メイリオ"/>
              </a:rPr>
              <a:t>年度予算（案）</a:t>
            </a:r>
            <a:endParaRPr lang="en-US" altLang="ja-JP" sz="1102" dirty="0">
              <a:solidFill>
                <a:prstClr val="white"/>
              </a:solidFill>
              <a:latin typeface="Cambria"/>
              <a:ea typeface="メイリオ"/>
            </a:endParaRPr>
          </a:p>
          <a:p>
            <a:pPr defTabSz="1007943">
              <a:defRPr/>
            </a:pPr>
            <a:r>
              <a:rPr lang="en-US" altLang="ja-JP" sz="1102" dirty="0">
                <a:solidFill>
                  <a:prstClr val="white"/>
                </a:solidFill>
                <a:latin typeface="Cambria"/>
                <a:ea typeface="メイリオ"/>
              </a:rPr>
              <a:t>500</a:t>
            </a:r>
            <a:r>
              <a:rPr lang="ja-JP" altLang="en-US" sz="1102" dirty="0">
                <a:solidFill>
                  <a:prstClr val="white"/>
                </a:solidFill>
                <a:latin typeface="Cambria"/>
                <a:ea typeface="メイリオ"/>
              </a:rPr>
              <a:t>百万円（</a:t>
            </a:r>
            <a:r>
              <a:rPr lang="en-US" altLang="ja-JP" sz="1102">
                <a:solidFill>
                  <a:prstClr val="white"/>
                </a:solidFill>
                <a:latin typeface="Cambria"/>
                <a:ea typeface="メイリオ"/>
              </a:rPr>
              <a:t>850</a:t>
            </a:r>
            <a:r>
              <a:rPr lang="ja-JP" altLang="en-US" sz="1102" dirty="0">
                <a:solidFill>
                  <a:prstClr val="white"/>
                </a:solidFill>
                <a:latin typeface="Cambria"/>
                <a:ea typeface="メイリオ"/>
              </a:rPr>
              <a:t>百万円）</a:t>
            </a:r>
            <a:endParaRPr lang="en-US" altLang="ja-JP" sz="1102" dirty="0">
              <a:solidFill>
                <a:prstClr val="white"/>
              </a:solidFill>
              <a:latin typeface="Cambria"/>
              <a:ea typeface="メイリオ"/>
            </a:endParaRPr>
          </a:p>
        </p:txBody>
      </p:sp>
      <p:sp>
        <p:nvSpPr>
          <p:cNvPr id="85" name="テキスト ボックス 84"/>
          <p:cNvSpPr txBox="1"/>
          <p:nvPr/>
        </p:nvSpPr>
        <p:spPr>
          <a:xfrm>
            <a:off x="9247075" y="32192"/>
            <a:ext cx="979385" cy="431528"/>
          </a:xfrm>
          <a:prstGeom prst="rect">
            <a:avLst/>
          </a:prstGeom>
          <a:noFill/>
          <a:ln w="12700">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1007943">
              <a:defRPr/>
            </a:pPr>
            <a:r>
              <a:rPr lang="ja-JP" altLang="en-US" sz="1102" dirty="0">
                <a:solidFill>
                  <a:prstClr val="white"/>
                </a:solidFill>
                <a:latin typeface="Cambria"/>
                <a:ea typeface="メイリオ"/>
              </a:rPr>
              <a:t>大臣官房</a:t>
            </a:r>
            <a:endParaRPr lang="en-US" altLang="ja-JP" sz="1102" dirty="0">
              <a:solidFill>
                <a:prstClr val="white"/>
              </a:solidFill>
              <a:latin typeface="Cambria"/>
              <a:ea typeface="メイリオ"/>
            </a:endParaRPr>
          </a:p>
          <a:p>
            <a:pPr defTabSz="1007943">
              <a:defRPr/>
            </a:pPr>
            <a:r>
              <a:rPr lang="ja-JP" altLang="en-US" sz="1102" dirty="0">
                <a:solidFill>
                  <a:prstClr val="white"/>
                </a:solidFill>
                <a:latin typeface="Cambria"/>
                <a:ea typeface="メイリオ"/>
              </a:rPr>
              <a:t>環境経済課</a:t>
            </a:r>
            <a:endParaRPr lang="en-US" altLang="ja-JP" sz="1102" dirty="0">
              <a:solidFill>
                <a:prstClr val="white"/>
              </a:solidFill>
              <a:latin typeface="Cambria"/>
              <a:ea typeface="メイリオ"/>
            </a:endParaRPr>
          </a:p>
        </p:txBody>
      </p:sp>
    </p:spTree>
    <p:extLst>
      <p:ext uri="{BB962C8B-B14F-4D97-AF65-F5344CB8AC3E}">
        <p14:creationId xmlns:p14="http://schemas.microsoft.com/office/powerpoint/2010/main" val="2949448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432572" y="4827585"/>
            <a:ext cx="1361441" cy="1206384"/>
          </a:xfrm>
          <a:prstGeom prst="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sp>
        <p:nvSpPr>
          <p:cNvPr id="75" name="正方形/長方形 74"/>
          <p:cNvSpPr/>
          <p:nvPr/>
        </p:nvSpPr>
        <p:spPr>
          <a:xfrm>
            <a:off x="7608138" y="4335465"/>
            <a:ext cx="277783" cy="555567"/>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a:endParaRPr lang="ja-JP" altLang="en-US" sz="1984">
              <a:solidFill>
                <a:prstClr val="white"/>
              </a:solidFill>
              <a:latin typeface="Cambria"/>
              <a:ea typeface="メイリオ"/>
            </a:endParaRPr>
          </a:p>
        </p:txBody>
      </p:sp>
      <p:sp>
        <p:nvSpPr>
          <p:cNvPr id="97" name="右矢印 96"/>
          <p:cNvSpPr/>
          <p:nvPr/>
        </p:nvSpPr>
        <p:spPr>
          <a:xfrm rot="16200000">
            <a:off x="5610626" y="6420955"/>
            <a:ext cx="674617" cy="1018456"/>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en-US" altLang="ja-JP" sz="1984" dirty="0">
              <a:solidFill>
                <a:prstClr val="white"/>
              </a:solidFill>
              <a:latin typeface="Cambria"/>
              <a:ea typeface="メイリオ"/>
            </a:endParaRPr>
          </a:p>
        </p:txBody>
      </p:sp>
      <p:sp>
        <p:nvSpPr>
          <p:cNvPr id="72" name="正方形/長方形 71"/>
          <p:cNvSpPr/>
          <p:nvPr/>
        </p:nvSpPr>
        <p:spPr>
          <a:xfrm>
            <a:off x="2728649" y="6347031"/>
            <a:ext cx="1917964" cy="1111202"/>
          </a:xfrm>
          <a:prstGeom prst="rect">
            <a:avLst/>
          </a:prstGeom>
          <a:solidFill>
            <a:srgbClr val="F0FFE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sp>
        <p:nvSpPr>
          <p:cNvPr id="5" name="正方形/長方形 4"/>
          <p:cNvSpPr/>
          <p:nvPr/>
        </p:nvSpPr>
        <p:spPr>
          <a:xfrm>
            <a:off x="455928" y="565233"/>
            <a:ext cx="10000200" cy="349866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defTabSz="1007943">
              <a:defRPr/>
            </a:pPr>
            <a:endParaRPr lang="ja-JP" altLang="en-US" sz="1984" dirty="0">
              <a:solidFill>
                <a:prstClr val="black"/>
              </a:solidFill>
              <a:latin typeface="Cambria"/>
              <a:ea typeface="メイリオ"/>
            </a:endParaRPr>
          </a:p>
        </p:txBody>
      </p:sp>
      <p:sp>
        <p:nvSpPr>
          <p:cNvPr id="12" name="テキスト ボックス 11"/>
          <p:cNvSpPr txBox="1"/>
          <p:nvPr/>
        </p:nvSpPr>
        <p:spPr>
          <a:xfrm>
            <a:off x="5313888" y="558590"/>
            <a:ext cx="973343" cy="329770"/>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defTabSz="1007943">
              <a:defRPr/>
            </a:pPr>
            <a:r>
              <a:rPr lang="ja-JP" altLang="en-US" sz="1543" dirty="0">
                <a:solidFill>
                  <a:prstClr val="black"/>
                </a:solidFill>
                <a:latin typeface="Cambria"/>
                <a:ea typeface="メイリオ"/>
              </a:rPr>
              <a:t>事業概要</a:t>
            </a:r>
          </a:p>
        </p:txBody>
      </p:sp>
      <p:pic>
        <p:nvPicPr>
          <p:cNvPr id="308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122" y="0"/>
            <a:ext cx="768218" cy="509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4"/>
          <p:cNvSpPr txBox="1"/>
          <p:nvPr/>
        </p:nvSpPr>
        <p:spPr>
          <a:xfrm>
            <a:off x="8747760" y="31498"/>
            <a:ext cx="1393330" cy="499496"/>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1007943">
              <a:defRPr/>
            </a:pPr>
            <a:r>
              <a:rPr lang="ja-JP" altLang="en-US" sz="1323" dirty="0">
                <a:solidFill>
                  <a:prstClr val="white"/>
                </a:solidFill>
                <a:latin typeface="Cambria"/>
                <a:ea typeface="メイリオ"/>
              </a:rPr>
              <a:t>平成</a:t>
            </a:r>
            <a:r>
              <a:rPr lang="en-US" altLang="ja-JP" sz="1323" dirty="0">
                <a:solidFill>
                  <a:prstClr val="white"/>
                </a:solidFill>
                <a:latin typeface="Cambria"/>
                <a:ea typeface="メイリオ"/>
              </a:rPr>
              <a:t>25</a:t>
            </a:r>
            <a:r>
              <a:rPr lang="ja-JP" altLang="en-US" sz="1323" dirty="0">
                <a:solidFill>
                  <a:prstClr val="white"/>
                </a:solidFill>
                <a:latin typeface="Cambria"/>
                <a:ea typeface="メイリオ"/>
              </a:rPr>
              <a:t>年度予算</a:t>
            </a:r>
            <a:endParaRPr lang="en-US" altLang="ja-JP" sz="1323" dirty="0">
              <a:solidFill>
                <a:prstClr val="white"/>
              </a:solidFill>
              <a:latin typeface="Cambria"/>
              <a:ea typeface="メイリオ"/>
            </a:endParaRPr>
          </a:p>
          <a:p>
            <a:pPr defTabSz="1007943">
              <a:defRPr/>
            </a:pPr>
            <a:r>
              <a:rPr lang="ja-JP" altLang="en-US" sz="1323" dirty="0">
                <a:solidFill>
                  <a:prstClr val="white"/>
                </a:solidFill>
                <a:latin typeface="Cambria"/>
                <a:ea typeface="メイリオ"/>
              </a:rPr>
              <a:t>○○百万円</a:t>
            </a:r>
          </a:p>
        </p:txBody>
      </p:sp>
      <p:sp>
        <p:nvSpPr>
          <p:cNvPr id="26" name="Rectangle 3"/>
          <p:cNvSpPr/>
          <p:nvPr/>
        </p:nvSpPr>
        <p:spPr>
          <a:xfrm>
            <a:off x="1100589" y="-1"/>
            <a:ext cx="9285101" cy="538363"/>
          </a:xfrm>
          <a:prstGeom prst="rect">
            <a:avLst/>
          </a:prstGeom>
          <a:ln w="12700"/>
        </p:spPr>
        <p:style>
          <a:lnRef idx="1">
            <a:schemeClr val="accent6"/>
          </a:lnRef>
          <a:fillRef idx="3">
            <a:schemeClr val="accent6"/>
          </a:fillRef>
          <a:effectRef idx="2">
            <a:schemeClr val="accent6"/>
          </a:effectRef>
          <a:fontRef idx="minor">
            <a:schemeClr val="lt1"/>
          </a:fontRef>
        </p:style>
        <p:txBody>
          <a:bodyPr anchor="ctr"/>
          <a:lstStyle/>
          <a:p>
            <a:pPr defTabSz="1007943" fontAlgn="base">
              <a:spcBef>
                <a:spcPct val="0"/>
              </a:spcBef>
              <a:spcAft>
                <a:spcPct val="0"/>
              </a:spcAft>
              <a:defRPr/>
            </a:pPr>
            <a:r>
              <a:rPr lang="ja-JP" altLang="en-US" sz="1543" b="1" dirty="0">
                <a:solidFill>
                  <a:prstClr val="white"/>
                </a:solidFill>
                <a:latin typeface="Cambria"/>
                <a:ea typeface="メイリオ"/>
              </a:rPr>
              <a:t>グリーンボンド</a:t>
            </a:r>
            <a:r>
              <a:rPr lang="ja-JP" altLang="en-US" sz="1543" b="1" dirty="0">
                <a:solidFill>
                  <a:prstClr val="white"/>
                </a:solidFill>
                <a:latin typeface="Cambria"/>
                <a:ea typeface="メイリオ"/>
              </a:rPr>
              <a:t>や地域の資金を活用した低炭素化</a:t>
            </a:r>
            <a:r>
              <a:rPr lang="ja-JP" altLang="en-US" sz="1543" b="1" dirty="0">
                <a:solidFill>
                  <a:prstClr val="white"/>
                </a:solidFill>
                <a:latin typeface="Cambria"/>
                <a:ea typeface="メイリオ"/>
              </a:rPr>
              <a:t>推進事業</a:t>
            </a:r>
            <a:endParaRPr lang="en-US" altLang="ja-JP" sz="1543" b="1" dirty="0">
              <a:solidFill>
                <a:prstClr val="white"/>
              </a:solidFill>
              <a:latin typeface="Cambria"/>
              <a:ea typeface="メイリオ"/>
            </a:endParaRPr>
          </a:p>
        </p:txBody>
      </p:sp>
      <p:sp>
        <p:nvSpPr>
          <p:cNvPr id="34" name="テキスト ボックス 33"/>
          <p:cNvSpPr txBox="1"/>
          <p:nvPr/>
        </p:nvSpPr>
        <p:spPr>
          <a:xfrm>
            <a:off x="473335" y="578824"/>
            <a:ext cx="1170512" cy="329770"/>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defTabSz="1007943">
              <a:defRPr/>
            </a:pPr>
            <a:r>
              <a:rPr lang="ja-JP" altLang="en-US" sz="1543" dirty="0">
                <a:solidFill>
                  <a:prstClr val="black"/>
                </a:solidFill>
                <a:latin typeface="Cambria"/>
                <a:ea typeface="メイリオ"/>
              </a:rPr>
              <a:t>背景・目的</a:t>
            </a:r>
          </a:p>
        </p:txBody>
      </p:sp>
      <p:sp>
        <p:nvSpPr>
          <p:cNvPr id="3084" name="テキスト ボックス 34"/>
          <p:cNvSpPr txBox="1">
            <a:spLocks noChangeArrowheads="1"/>
          </p:cNvSpPr>
          <p:nvPr/>
        </p:nvSpPr>
        <p:spPr bwMode="auto">
          <a:xfrm>
            <a:off x="344621" y="931042"/>
            <a:ext cx="5109780" cy="177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3663" indent="-9366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03245" indent="-103245" defTabSz="1007943" eaLnBrk="0" fontAlgn="base" hangingPunct="0">
              <a:spcBef>
                <a:spcPct val="0"/>
              </a:spcBef>
              <a:spcAft>
                <a:spcPct val="0"/>
              </a:spcAft>
              <a:buNone/>
              <a:defRPr/>
            </a:pPr>
            <a:r>
              <a:rPr lang="ja-JP" altLang="en-US" sz="1213" dirty="0">
                <a:solidFill>
                  <a:prstClr val="black"/>
                </a:solidFill>
              </a:rPr>
              <a:t>●</a:t>
            </a:r>
            <a:r>
              <a:rPr lang="ja-JP" altLang="ja-JP" sz="1213" dirty="0">
                <a:solidFill>
                  <a:prstClr val="black"/>
                </a:solidFill>
              </a:rPr>
              <a:t>２</a:t>
            </a:r>
            <a:r>
              <a:rPr lang="ja-JP" altLang="en-US" sz="1213" dirty="0">
                <a:solidFill>
                  <a:prstClr val="black"/>
                </a:solidFill>
              </a:rPr>
              <a:t>℃</a:t>
            </a:r>
            <a:r>
              <a:rPr lang="ja-JP" altLang="ja-JP" sz="1213" dirty="0">
                <a:solidFill>
                  <a:prstClr val="black"/>
                </a:solidFill>
              </a:rPr>
              <a:t>目標の達成のため</a:t>
            </a:r>
            <a:r>
              <a:rPr lang="ja-JP" altLang="en-US" sz="1213" dirty="0">
                <a:solidFill>
                  <a:prstClr val="black"/>
                </a:solidFill>
              </a:rPr>
              <a:t>に必要な</a:t>
            </a:r>
            <a:r>
              <a:rPr lang="ja-JP" altLang="ja-JP" sz="1213" dirty="0">
                <a:solidFill>
                  <a:prstClr val="black"/>
                </a:solidFill>
              </a:rPr>
              <a:t>投資</a:t>
            </a:r>
            <a:r>
              <a:rPr lang="ja-JP" altLang="en-US" sz="1213" dirty="0">
                <a:solidFill>
                  <a:prstClr val="black"/>
                </a:solidFill>
              </a:rPr>
              <a:t>額は極めて巨大</a:t>
            </a:r>
            <a:r>
              <a:rPr lang="en-US" altLang="ja-JP" sz="1213" dirty="0">
                <a:solidFill>
                  <a:prstClr val="black"/>
                </a:solidFill>
              </a:rPr>
              <a:t>※</a:t>
            </a:r>
            <a:r>
              <a:rPr lang="ja-JP" altLang="en-US" sz="1213" dirty="0">
                <a:solidFill>
                  <a:prstClr val="black"/>
                </a:solidFill>
              </a:rPr>
              <a:t>であり、その</a:t>
            </a:r>
            <a:r>
              <a:rPr lang="ja-JP" altLang="ja-JP" sz="1213" dirty="0">
                <a:solidFill>
                  <a:prstClr val="black"/>
                </a:solidFill>
              </a:rPr>
              <a:t>すべてを公的資金でまかな</a:t>
            </a:r>
            <a:r>
              <a:rPr lang="ja-JP" altLang="en-US" sz="1213" dirty="0">
                <a:solidFill>
                  <a:prstClr val="black"/>
                </a:solidFill>
              </a:rPr>
              <a:t>うの</a:t>
            </a:r>
            <a:r>
              <a:rPr lang="ja-JP" altLang="ja-JP" sz="1213" dirty="0">
                <a:solidFill>
                  <a:prstClr val="black"/>
                </a:solidFill>
              </a:rPr>
              <a:t>は現実的ではない。</a:t>
            </a:r>
            <a:r>
              <a:rPr lang="ja-JP" altLang="en-US" sz="1213" dirty="0">
                <a:solidFill>
                  <a:prstClr val="black"/>
                </a:solidFill>
              </a:rPr>
              <a:t>こ</a:t>
            </a:r>
            <a:r>
              <a:rPr lang="ja-JP" altLang="ja-JP" sz="1213" dirty="0">
                <a:solidFill>
                  <a:prstClr val="black"/>
                </a:solidFill>
              </a:rPr>
              <a:t>のため、</a:t>
            </a:r>
            <a:r>
              <a:rPr lang="ja-JP" altLang="en-US" sz="1213" dirty="0">
                <a:solidFill>
                  <a:prstClr val="black"/>
                </a:solidFill>
              </a:rPr>
              <a:t>今後、</a:t>
            </a:r>
            <a:r>
              <a:rPr lang="ja-JP" altLang="ja-JP" sz="1213" dirty="0">
                <a:solidFill>
                  <a:prstClr val="black"/>
                </a:solidFill>
              </a:rPr>
              <a:t>民間資金を</a:t>
            </a:r>
            <a:r>
              <a:rPr lang="ja-JP" altLang="en-US" sz="1213" dirty="0">
                <a:solidFill>
                  <a:prstClr val="black"/>
                </a:solidFill>
              </a:rPr>
              <a:t>低炭素化事業（再エネ、省エネ等）に</a:t>
            </a:r>
            <a:r>
              <a:rPr lang="ja-JP" altLang="ja-JP" sz="1213" dirty="0">
                <a:solidFill>
                  <a:prstClr val="black"/>
                </a:solidFill>
              </a:rPr>
              <a:t>大量導入していくことが不可欠。</a:t>
            </a:r>
            <a:r>
              <a:rPr lang="ja-JP" altLang="en-US" sz="1213" dirty="0">
                <a:solidFill>
                  <a:prstClr val="black"/>
                </a:solidFill>
              </a:rPr>
              <a:t>（</a:t>
            </a:r>
            <a:r>
              <a:rPr lang="en-US" altLang="ja-JP" sz="1213" dirty="0">
                <a:solidFill>
                  <a:prstClr val="black"/>
                </a:solidFill>
              </a:rPr>
              <a:t>※</a:t>
            </a:r>
            <a:r>
              <a:rPr lang="ja-JP" altLang="en-US" sz="1213" dirty="0">
                <a:solidFill>
                  <a:prstClr val="black"/>
                </a:solidFill>
              </a:rPr>
              <a:t>ＩＥＡによれば、２℃目標の達成には、</a:t>
            </a:r>
            <a:r>
              <a:rPr lang="en-US" altLang="ja-JP" sz="1213" dirty="0">
                <a:solidFill>
                  <a:prstClr val="black"/>
                </a:solidFill>
              </a:rPr>
              <a:t>2016</a:t>
            </a:r>
            <a:r>
              <a:rPr lang="ja-JP" altLang="en-US" sz="1213" dirty="0">
                <a:solidFill>
                  <a:prstClr val="black"/>
                </a:solidFill>
              </a:rPr>
              <a:t>～</a:t>
            </a:r>
            <a:r>
              <a:rPr lang="en-US" altLang="ja-JP" sz="1213" dirty="0">
                <a:solidFill>
                  <a:prstClr val="black"/>
                </a:solidFill>
              </a:rPr>
              <a:t>2050</a:t>
            </a:r>
            <a:r>
              <a:rPr lang="ja-JP" altLang="en-US" sz="1213" dirty="0">
                <a:solidFill>
                  <a:prstClr val="black"/>
                </a:solidFill>
              </a:rPr>
              <a:t>年に、電力部門脱炭素化で約９兆米ドル、建築物・産業・運輸３部門の省エネで約３兆米ドルの追加投資が必要とされる。）</a:t>
            </a:r>
            <a:endParaRPr lang="en-US" altLang="ja-JP" sz="1213" dirty="0">
              <a:solidFill>
                <a:prstClr val="black"/>
              </a:solidFill>
            </a:endParaRPr>
          </a:p>
          <a:p>
            <a:pPr marL="103245" indent="-103245" defTabSz="1007943" eaLnBrk="0" fontAlgn="base" hangingPunct="0">
              <a:spcBef>
                <a:spcPct val="0"/>
              </a:spcBef>
              <a:spcAft>
                <a:spcPct val="0"/>
              </a:spcAft>
              <a:buNone/>
              <a:defRPr/>
            </a:pPr>
            <a:r>
              <a:rPr lang="ja-JP" altLang="en-US" sz="1213" dirty="0">
                <a:solidFill>
                  <a:prstClr val="black"/>
                </a:solidFill>
              </a:rPr>
              <a:t>●これを踏まえ、グリーンボンドにより企業や自治体が調達した資金や地域の資金を活用して、効率的に低炭素化事業を実施する取組を強力に支援する。</a:t>
            </a:r>
            <a:endParaRPr lang="ja-JP" altLang="ja-JP" sz="1213" dirty="0">
              <a:solidFill>
                <a:prstClr val="black"/>
              </a:solidFill>
            </a:endParaRPr>
          </a:p>
        </p:txBody>
      </p:sp>
      <p:sp>
        <p:nvSpPr>
          <p:cNvPr id="38" name="テキスト ボックス 37"/>
          <p:cNvSpPr txBox="1"/>
          <p:nvPr/>
        </p:nvSpPr>
        <p:spPr>
          <a:xfrm>
            <a:off x="473621" y="2656723"/>
            <a:ext cx="1367682" cy="329770"/>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defTabSz="1007943">
              <a:defRPr/>
            </a:pPr>
            <a:r>
              <a:rPr lang="ja-JP" altLang="en-US" sz="1543" dirty="0">
                <a:solidFill>
                  <a:prstClr val="black"/>
                </a:solidFill>
                <a:latin typeface="Cambria"/>
                <a:ea typeface="メイリオ"/>
              </a:rPr>
              <a:t>事業スキーム</a:t>
            </a:r>
          </a:p>
        </p:txBody>
      </p:sp>
      <p:sp>
        <p:nvSpPr>
          <p:cNvPr id="44" name="テキスト ボックス 43"/>
          <p:cNvSpPr txBox="1"/>
          <p:nvPr/>
        </p:nvSpPr>
        <p:spPr>
          <a:xfrm>
            <a:off x="5297835" y="842944"/>
            <a:ext cx="5080032" cy="1772216"/>
          </a:xfrm>
          <a:prstGeom prst="rect">
            <a:avLst/>
          </a:prstGeom>
          <a:noFill/>
        </p:spPr>
        <p:txBody>
          <a:bodyPr>
            <a:spAutoFit/>
          </a:bodyPr>
          <a:lstStyle>
            <a:lvl1pPr>
              <a:defRPr kumimoji="1">
                <a:solidFill>
                  <a:schemeClr val="tx1"/>
                </a:solidFill>
                <a:latin typeface="Cambria" panose="02040503050406030204" pitchFamily="18" charset="0"/>
                <a:ea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9pPr>
          </a:lstStyle>
          <a:p>
            <a:pPr defTabSz="1007943" fontAlgn="base">
              <a:spcBef>
                <a:spcPct val="0"/>
              </a:spcBef>
              <a:spcAft>
                <a:spcPct val="0"/>
              </a:spcAft>
              <a:buClr>
                <a:srgbClr val="6F6F6F"/>
              </a:buClr>
              <a:defRPr/>
            </a:pPr>
            <a:r>
              <a:rPr lang="ja-JP" altLang="en-US" sz="1213" b="1" dirty="0">
                <a:solidFill>
                  <a:prstClr val="black"/>
                </a:solidFill>
              </a:rPr>
              <a:t>（１）</a:t>
            </a:r>
            <a:r>
              <a:rPr lang="ja-JP" altLang="ja-JP" sz="1213" b="1" dirty="0">
                <a:solidFill>
                  <a:prstClr val="black"/>
                </a:solidFill>
              </a:rPr>
              <a:t>グリーンボンド</a:t>
            </a:r>
            <a:r>
              <a:rPr lang="ja-JP" altLang="ja-JP" sz="1213" b="1" dirty="0">
                <a:solidFill>
                  <a:prstClr val="black"/>
                </a:solidFill>
              </a:rPr>
              <a:t>発行促進体制整備支援事業</a:t>
            </a:r>
            <a:r>
              <a:rPr lang="ja-JP" altLang="en-US" sz="1213" dirty="0">
                <a:solidFill>
                  <a:prstClr val="black"/>
                </a:solidFill>
              </a:rPr>
              <a:t>　</a:t>
            </a:r>
            <a:endParaRPr lang="en-US" altLang="ja-JP" sz="1213" dirty="0">
              <a:solidFill>
                <a:prstClr val="black"/>
              </a:solidFill>
            </a:endParaRPr>
          </a:p>
          <a:p>
            <a:pPr defTabSz="1007943" fontAlgn="base">
              <a:spcBef>
                <a:spcPct val="0"/>
              </a:spcBef>
              <a:spcAft>
                <a:spcPct val="0"/>
              </a:spcAft>
              <a:buClr>
                <a:srgbClr val="6F6F6F"/>
              </a:buClr>
              <a:defRPr/>
            </a:pPr>
            <a:r>
              <a:rPr lang="ja-JP" altLang="en-US" sz="1213" dirty="0">
                <a:solidFill>
                  <a:prstClr val="black"/>
                </a:solidFill>
              </a:rPr>
              <a:t>　</a:t>
            </a:r>
            <a:r>
              <a:rPr lang="ja-JP" altLang="en-US" sz="1213" b="1" dirty="0">
                <a:solidFill>
                  <a:prstClr val="black"/>
                </a:solidFill>
              </a:rPr>
              <a:t>①グリーンボンド</a:t>
            </a:r>
            <a:r>
              <a:rPr lang="ja-JP" altLang="en-US" sz="1213" b="1" dirty="0">
                <a:solidFill>
                  <a:prstClr val="black"/>
                </a:solidFill>
              </a:rPr>
              <a:t>発行促進プラットフォームの整備</a:t>
            </a:r>
            <a:endParaRPr lang="en-US" altLang="ja-JP" sz="1213" b="1" dirty="0">
              <a:solidFill>
                <a:prstClr val="black"/>
              </a:solidFill>
            </a:endParaRPr>
          </a:p>
          <a:p>
            <a:pPr defTabSz="1007943" fontAlgn="base">
              <a:spcBef>
                <a:spcPct val="0"/>
              </a:spcBef>
              <a:spcAft>
                <a:spcPct val="0"/>
              </a:spcAft>
              <a:buClr>
                <a:srgbClr val="6F6F6F"/>
              </a:buClr>
              <a:defRPr/>
            </a:pPr>
            <a:endParaRPr lang="en-US" altLang="ja-JP" sz="1213" dirty="0">
              <a:solidFill>
                <a:prstClr val="black"/>
              </a:solidFill>
            </a:endParaRPr>
          </a:p>
          <a:p>
            <a:pPr defTabSz="1007943" fontAlgn="base">
              <a:spcBef>
                <a:spcPct val="0"/>
              </a:spcBef>
              <a:spcAft>
                <a:spcPct val="0"/>
              </a:spcAft>
              <a:buClr>
                <a:srgbClr val="6F6F6F"/>
              </a:buClr>
              <a:defRPr/>
            </a:pPr>
            <a:r>
              <a:rPr lang="ja-JP" altLang="en-US" sz="1213" dirty="0">
                <a:solidFill>
                  <a:prstClr val="black"/>
                </a:solidFill>
              </a:rPr>
              <a:t>　</a:t>
            </a:r>
            <a:r>
              <a:rPr lang="ja-JP" altLang="en-US" sz="1213" b="1" dirty="0">
                <a:solidFill>
                  <a:prstClr val="black"/>
                </a:solidFill>
              </a:rPr>
              <a:t>②グリーンボンド</a:t>
            </a:r>
            <a:r>
              <a:rPr lang="ja-JP" altLang="en-US" sz="1213" b="1" dirty="0">
                <a:solidFill>
                  <a:prstClr val="black"/>
                </a:solidFill>
              </a:rPr>
              <a:t>発行支援体制の整備</a:t>
            </a:r>
            <a:endParaRPr lang="en-US" altLang="ja-JP" sz="1213" b="1" dirty="0">
              <a:solidFill>
                <a:prstClr val="black"/>
              </a:solidFill>
            </a:endParaRPr>
          </a:p>
          <a:p>
            <a:pPr defTabSz="1007943" fontAlgn="base">
              <a:spcBef>
                <a:spcPct val="0"/>
              </a:spcBef>
              <a:spcAft>
                <a:spcPct val="0"/>
              </a:spcAft>
              <a:buClr>
                <a:srgbClr val="6F6F6F"/>
              </a:buClr>
              <a:defRPr/>
            </a:pPr>
            <a:endParaRPr lang="en-US" altLang="ja-JP" sz="1213" b="1" dirty="0">
              <a:solidFill>
                <a:prstClr val="black"/>
              </a:solidFill>
            </a:endParaRPr>
          </a:p>
          <a:p>
            <a:pPr defTabSz="1007943" fontAlgn="base">
              <a:spcBef>
                <a:spcPct val="0"/>
              </a:spcBef>
              <a:spcAft>
                <a:spcPct val="0"/>
              </a:spcAft>
              <a:buClr>
                <a:srgbClr val="6F6F6F"/>
              </a:buClr>
              <a:defRPr/>
            </a:pPr>
            <a:endParaRPr lang="en-US" altLang="ja-JP" sz="1213" b="1" dirty="0">
              <a:solidFill>
                <a:prstClr val="black"/>
              </a:solidFill>
            </a:endParaRPr>
          </a:p>
          <a:p>
            <a:pPr defTabSz="1007943" fontAlgn="base">
              <a:spcBef>
                <a:spcPct val="0"/>
              </a:spcBef>
              <a:spcAft>
                <a:spcPct val="0"/>
              </a:spcAft>
              <a:buClr>
                <a:srgbClr val="6F6F6F"/>
              </a:buClr>
              <a:defRPr/>
            </a:pPr>
            <a:endParaRPr lang="en-US" altLang="ja-JP" sz="1213" b="1" dirty="0">
              <a:solidFill>
                <a:prstClr val="black"/>
              </a:solidFill>
            </a:endParaRPr>
          </a:p>
          <a:p>
            <a:pPr defTabSz="1007943" fontAlgn="base">
              <a:spcBef>
                <a:spcPct val="0"/>
              </a:spcBef>
              <a:spcAft>
                <a:spcPct val="0"/>
              </a:spcAft>
              <a:buClr>
                <a:srgbClr val="6F6F6F"/>
              </a:buClr>
              <a:defRPr/>
            </a:pPr>
            <a:endParaRPr lang="en-US" altLang="ja-JP" sz="1213" b="1" dirty="0">
              <a:solidFill>
                <a:prstClr val="black"/>
              </a:solidFill>
              <a:latin typeface="メイリオ"/>
              <a:ea typeface="メイリオ"/>
            </a:endParaRPr>
          </a:p>
          <a:p>
            <a:pPr defTabSz="1007943" fontAlgn="base">
              <a:spcBef>
                <a:spcPct val="0"/>
              </a:spcBef>
              <a:spcAft>
                <a:spcPct val="0"/>
              </a:spcAft>
              <a:buClr>
                <a:srgbClr val="6F6F6F"/>
              </a:buClr>
              <a:defRPr/>
            </a:pPr>
            <a:r>
              <a:rPr lang="ja-JP" altLang="en-US" sz="1213" b="1" dirty="0">
                <a:solidFill>
                  <a:prstClr val="black"/>
                </a:solidFill>
                <a:latin typeface="メイリオ"/>
                <a:ea typeface="メイリオ"/>
              </a:rPr>
              <a:t>（２）地域低炭素化推進事業体設置モデル事業</a:t>
            </a:r>
            <a:endParaRPr lang="en-US" altLang="ja-JP" sz="1213" b="1" dirty="0">
              <a:solidFill>
                <a:prstClr val="black"/>
              </a:solidFill>
              <a:latin typeface="メイリオ"/>
              <a:ea typeface="メイリオ"/>
            </a:endParaRPr>
          </a:p>
        </p:txBody>
      </p:sp>
      <p:sp>
        <p:nvSpPr>
          <p:cNvPr id="45" name="テキスト ボックス 44"/>
          <p:cNvSpPr txBox="1"/>
          <p:nvPr/>
        </p:nvSpPr>
        <p:spPr>
          <a:xfrm>
            <a:off x="5356525" y="3237934"/>
            <a:ext cx="1564851" cy="329770"/>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defTabSz="1007943">
              <a:defRPr/>
            </a:pPr>
            <a:r>
              <a:rPr lang="ja-JP" altLang="en-US" sz="1543" dirty="0">
                <a:solidFill>
                  <a:prstClr val="black"/>
                </a:solidFill>
                <a:latin typeface="Cambria"/>
                <a:ea typeface="メイリオ"/>
              </a:rPr>
              <a:t>期待される効果</a:t>
            </a:r>
          </a:p>
        </p:txBody>
      </p:sp>
      <p:sp>
        <p:nvSpPr>
          <p:cNvPr id="3088" name="テキスト ボックス 45"/>
          <p:cNvSpPr txBox="1">
            <a:spLocks noChangeArrowheads="1"/>
          </p:cNvSpPr>
          <p:nvPr/>
        </p:nvSpPr>
        <p:spPr bwMode="auto">
          <a:xfrm>
            <a:off x="5266532" y="3541710"/>
            <a:ext cx="5039783" cy="465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1007943" eaLnBrk="0" fontAlgn="base" hangingPunct="0">
              <a:spcBef>
                <a:spcPct val="0"/>
              </a:spcBef>
              <a:spcAft>
                <a:spcPct val="0"/>
              </a:spcAft>
              <a:buNone/>
              <a:defRPr/>
            </a:pPr>
            <a:r>
              <a:rPr lang="ja-JP" altLang="en-US" sz="1213" dirty="0">
                <a:solidFill>
                  <a:prstClr val="black"/>
                </a:solidFill>
              </a:rPr>
              <a:t>民間資金が低炭素化事業に積極的に活用され、それによって効率的に</a:t>
            </a:r>
            <a:r>
              <a:rPr lang="en-US" altLang="ja-JP" sz="1213" dirty="0">
                <a:solidFill>
                  <a:prstClr val="black"/>
                </a:solidFill>
              </a:rPr>
              <a:t>CO2</a:t>
            </a:r>
            <a:r>
              <a:rPr lang="ja-JP" altLang="en-US" sz="1213" dirty="0">
                <a:solidFill>
                  <a:prstClr val="black"/>
                </a:solidFill>
              </a:rPr>
              <a:t>削減が図られる。</a:t>
            </a:r>
            <a:endParaRPr lang="en-US" altLang="ja-JP" sz="1213" dirty="0">
              <a:solidFill>
                <a:prstClr val="black"/>
              </a:solidFill>
            </a:endParaRPr>
          </a:p>
        </p:txBody>
      </p:sp>
      <p:sp>
        <p:nvSpPr>
          <p:cNvPr id="49" name="正方形/長方形 48"/>
          <p:cNvSpPr/>
          <p:nvPr/>
        </p:nvSpPr>
        <p:spPr>
          <a:xfrm>
            <a:off x="345249" y="4099184"/>
            <a:ext cx="10000200" cy="3408047"/>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defTabSz="1007943">
              <a:defRPr/>
            </a:pPr>
            <a:endParaRPr lang="ja-JP" altLang="en-US" sz="1984" dirty="0">
              <a:solidFill>
                <a:prstClr val="black"/>
              </a:solidFill>
              <a:latin typeface="メイリオ"/>
              <a:ea typeface="メイリオ"/>
            </a:endParaRPr>
          </a:p>
        </p:txBody>
      </p:sp>
      <p:sp>
        <p:nvSpPr>
          <p:cNvPr id="62" name="正方形/長方形 61"/>
          <p:cNvSpPr/>
          <p:nvPr/>
        </p:nvSpPr>
        <p:spPr>
          <a:xfrm>
            <a:off x="9351380" y="4097339"/>
            <a:ext cx="973343" cy="329770"/>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defTabSz="1007943">
              <a:defRPr/>
            </a:pPr>
            <a:r>
              <a:rPr lang="ja-JP" altLang="en-US" sz="1543" b="1" dirty="0">
                <a:solidFill>
                  <a:prstClr val="white"/>
                </a:solidFill>
                <a:latin typeface="メイリオ"/>
                <a:ea typeface="メイリオ"/>
              </a:rPr>
              <a:t>イメージ</a:t>
            </a:r>
          </a:p>
        </p:txBody>
      </p:sp>
      <p:sp>
        <p:nvSpPr>
          <p:cNvPr id="30" name="正方形/長方形 29"/>
          <p:cNvSpPr/>
          <p:nvPr/>
        </p:nvSpPr>
        <p:spPr>
          <a:xfrm>
            <a:off x="1536784" y="3324227"/>
            <a:ext cx="554727" cy="56783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1007943" fontAlgn="base">
              <a:spcBef>
                <a:spcPct val="0"/>
              </a:spcBef>
              <a:spcAft>
                <a:spcPct val="0"/>
              </a:spcAft>
              <a:defRPr/>
            </a:pPr>
            <a:r>
              <a:rPr lang="ja-JP" altLang="en-US" sz="992" dirty="0">
                <a:solidFill>
                  <a:prstClr val="black"/>
                </a:solidFill>
                <a:latin typeface="Cambria"/>
                <a:ea typeface="メイリオ"/>
              </a:rPr>
              <a:t>国</a:t>
            </a:r>
          </a:p>
        </p:txBody>
      </p:sp>
      <p:sp>
        <p:nvSpPr>
          <p:cNvPr id="31" name="正方形/長方形 30"/>
          <p:cNvSpPr/>
          <p:nvPr/>
        </p:nvSpPr>
        <p:spPr>
          <a:xfrm>
            <a:off x="4085629" y="3250538"/>
            <a:ext cx="1101526" cy="37054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1007943" fontAlgn="base">
              <a:spcBef>
                <a:spcPct val="0"/>
              </a:spcBef>
              <a:spcAft>
                <a:spcPct val="0"/>
              </a:spcAft>
              <a:defRPr/>
            </a:pPr>
            <a:r>
              <a:rPr lang="ja-JP" altLang="en-US" sz="882" dirty="0">
                <a:solidFill>
                  <a:prstClr val="black"/>
                </a:solidFill>
                <a:latin typeface="Cambria"/>
                <a:ea typeface="メイリオ"/>
              </a:rPr>
              <a:t>グリーンボンド　　　発行支援者</a:t>
            </a:r>
            <a:endParaRPr lang="en-US" altLang="ja-JP" sz="882" dirty="0">
              <a:solidFill>
                <a:prstClr val="black"/>
              </a:solidFill>
              <a:latin typeface="Cambria"/>
              <a:ea typeface="メイリオ"/>
            </a:endParaRPr>
          </a:p>
        </p:txBody>
      </p:sp>
      <p:sp>
        <p:nvSpPr>
          <p:cNvPr id="32" name="正方形/長方形 31"/>
          <p:cNvSpPr/>
          <p:nvPr/>
        </p:nvSpPr>
        <p:spPr>
          <a:xfrm>
            <a:off x="2556473" y="3303584"/>
            <a:ext cx="1023705" cy="376233"/>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1007943" fontAlgn="base">
              <a:spcBef>
                <a:spcPct val="0"/>
              </a:spcBef>
              <a:spcAft>
                <a:spcPct val="0"/>
              </a:spcAft>
              <a:defRPr/>
            </a:pPr>
            <a:r>
              <a:rPr lang="ja-JP" altLang="en-US" sz="882" dirty="0">
                <a:solidFill>
                  <a:prstClr val="black"/>
                </a:solidFill>
                <a:latin typeface="Cambria"/>
                <a:ea typeface="メイリオ"/>
              </a:rPr>
              <a:t>非営利法人</a:t>
            </a:r>
            <a:endParaRPr lang="en-US" altLang="ja-JP" sz="882" dirty="0">
              <a:solidFill>
                <a:prstClr val="black"/>
              </a:solidFill>
              <a:latin typeface="Cambria"/>
              <a:ea typeface="メイリオ"/>
            </a:endParaRPr>
          </a:p>
          <a:p>
            <a:pPr algn="ctr" defTabSz="1007943" fontAlgn="base">
              <a:spcBef>
                <a:spcPct val="0"/>
              </a:spcBef>
              <a:spcAft>
                <a:spcPct val="0"/>
              </a:spcAft>
              <a:defRPr/>
            </a:pPr>
            <a:r>
              <a:rPr lang="ja-JP" altLang="en-US" sz="882" dirty="0">
                <a:solidFill>
                  <a:prstClr val="black"/>
                </a:solidFill>
                <a:latin typeface="Cambria"/>
                <a:ea typeface="メイリオ"/>
              </a:rPr>
              <a:t>（補助事業者）</a:t>
            </a:r>
          </a:p>
        </p:txBody>
      </p:sp>
      <p:cxnSp>
        <p:nvCxnSpPr>
          <p:cNvPr id="33" name="直線矢印コネクタ 32"/>
          <p:cNvCxnSpPr/>
          <p:nvPr/>
        </p:nvCxnSpPr>
        <p:spPr>
          <a:xfrm>
            <a:off x="3580248" y="3462336"/>
            <a:ext cx="476200" cy="174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097" name="テキスト ボックス 59"/>
          <p:cNvSpPr txBox="1">
            <a:spLocks noChangeArrowheads="1"/>
          </p:cNvSpPr>
          <p:nvPr/>
        </p:nvSpPr>
        <p:spPr bwMode="auto">
          <a:xfrm>
            <a:off x="3461904" y="3249619"/>
            <a:ext cx="654472" cy="228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defRPr/>
            </a:pPr>
            <a:r>
              <a:rPr lang="ja-JP" altLang="en-US" sz="882" dirty="0">
                <a:solidFill>
                  <a:prstClr val="black"/>
                </a:solidFill>
              </a:rPr>
              <a:t>補助金</a:t>
            </a:r>
          </a:p>
        </p:txBody>
      </p:sp>
      <p:sp>
        <p:nvSpPr>
          <p:cNvPr id="3098" name="テキスト ボックス 60"/>
          <p:cNvSpPr txBox="1">
            <a:spLocks noChangeArrowheads="1"/>
          </p:cNvSpPr>
          <p:nvPr/>
        </p:nvSpPr>
        <p:spPr bwMode="auto">
          <a:xfrm>
            <a:off x="2025288" y="3667319"/>
            <a:ext cx="526106" cy="228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1007943" fontAlgn="base">
              <a:spcBef>
                <a:spcPct val="0"/>
              </a:spcBef>
              <a:spcAft>
                <a:spcPct val="0"/>
              </a:spcAft>
              <a:buNone/>
              <a:defRPr/>
            </a:pPr>
            <a:r>
              <a:rPr lang="ja-JP" altLang="en-US" sz="882" dirty="0">
                <a:solidFill>
                  <a:prstClr val="black"/>
                </a:solidFill>
              </a:rPr>
              <a:t>補助金</a:t>
            </a:r>
          </a:p>
        </p:txBody>
      </p:sp>
      <p:cxnSp>
        <p:nvCxnSpPr>
          <p:cNvPr id="42" name="直線矢印コネクタ 41"/>
          <p:cNvCxnSpPr/>
          <p:nvPr/>
        </p:nvCxnSpPr>
        <p:spPr>
          <a:xfrm>
            <a:off x="2098457" y="3462335"/>
            <a:ext cx="4762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100" name="テキスト ボックス 55"/>
          <p:cNvSpPr txBox="1">
            <a:spLocks noChangeArrowheads="1"/>
          </p:cNvSpPr>
          <p:nvPr/>
        </p:nvSpPr>
        <p:spPr bwMode="auto">
          <a:xfrm>
            <a:off x="1932760" y="3144833"/>
            <a:ext cx="762967" cy="36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defRPr/>
            </a:pPr>
            <a:r>
              <a:rPr lang="ja-JP" altLang="en-US" sz="882" dirty="0">
                <a:solidFill>
                  <a:prstClr val="black"/>
                </a:solidFill>
              </a:rPr>
              <a:t>（補助率）</a:t>
            </a:r>
            <a:endParaRPr lang="en-US" altLang="ja-JP" sz="882" dirty="0">
              <a:solidFill>
                <a:prstClr val="black"/>
              </a:solidFill>
            </a:endParaRPr>
          </a:p>
          <a:p>
            <a:pPr algn="ctr" defTabSz="1007943" fontAlgn="base">
              <a:spcBef>
                <a:spcPct val="0"/>
              </a:spcBef>
              <a:spcAft>
                <a:spcPct val="0"/>
              </a:spcAft>
              <a:buNone/>
              <a:defRPr/>
            </a:pPr>
            <a:r>
              <a:rPr lang="ja-JP" altLang="en-US" sz="882" dirty="0">
                <a:solidFill>
                  <a:prstClr val="black"/>
                </a:solidFill>
              </a:rPr>
              <a:t>定額</a:t>
            </a:r>
          </a:p>
        </p:txBody>
      </p:sp>
      <p:sp>
        <p:nvSpPr>
          <p:cNvPr id="39" name="テキスト ボックス 38"/>
          <p:cNvSpPr txBox="1"/>
          <p:nvPr/>
        </p:nvSpPr>
        <p:spPr>
          <a:xfrm>
            <a:off x="6365917" y="47249"/>
            <a:ext cx="1865452" cy="431528"/>
          </a:xfrm>
          <a:prstGeom prst="rect">
            <a:avLst/>
          </a:prstGeom>
          <a:noFill/>
          <a:ln w="12700">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1007943">
              <a:defRPr/>
            </a:pPr>
            <a:r>
              <a:rPr lang="en-US" altLang="ja-JP" sz="1102" dirty="0">
                <a:solidFill>
                  <a:prstClr val="white"/>
                </a:solidFill>
                <a:latin typeface="Cambria"/>
                <a:ea typeface="メイリオ"/>
              </a:rPr>
              <a:t>2019</a:t>
            </a:r>
            <a:r>
              <a:rPr lang="ja-JP" altLang="en-US" sz="1102" dirty="0">
                <a:solidFill>
                  <a:prstClr val="white"/>
                </a:solidFill>
                <a:latin typeface="Cambria"/>
                <a:ea typeface="メイリオ"/>
              </a:rPr>
              <a:t>年度予算（案）</a:t>
            </a:r>
            <a:endParaRPr lang="en-US" altLang="ja-JP" sz="1102" dirty="0">
              <a:solidFill>
                <a:prstClr val="white"/>
              </a:solidFill>
              <a:latin typeface="Cambria"/>
              <a:ea typeface="メイリオ"/>
            </a:endParaRPr>
          </a:p>
          <a:p>
            <a:pPr defTabSz="1007943">
              <a:defRPr/>
            </a:pPr>
            <a:r>
              <a:rPr lang="en-US" altLang="ja-JP" sz="1102" dirty="0">
                <a:solidFill>
                  <a:prstClr val="white"/>
                </a:solidFill>
                <a:latin typeface="Cambria"/>
                <a:ea typeface="メイリオ"/>
              </a:rPr>
              <a:t>600</a:t>
            </a:r>
            <a:r>
              <a:rPr lang="ja-JP" altLang="en-US" sz="1102" dirty="0">
                <a:solidFill>
                  <a:prstClr val="white"/>
                </a:solidFill>
                <a:latin typeface="Cambria"/>
                <a:ea typeface="メイリオ"/>
              </a:rPr>
              <a:t>百万円（</a:t>
            </a:r>
            <a:r>
              <a:rPr lang="en-US" altLang="ja-JP" sz="1102" dirty="0">
                <a:solidFill>
                  <a:prstClr val="white"/>
                </a:solidFill>
                <a:latin typeface="Cambria"/>
                <a:ea typeface="メイリオ"/>
              </a:rPr>
              <a:t>950</a:t>
            </a:r>
            <a:r>
              <a:rPr lang="ja-JP" altLang="en-US" sz="1102" dirty="0">
                <a:solidFill>
                  <a:prstClr val="white"/>
                </a:solidFill>
                <a:latin typeface="Cambria"/>
                <a:ea typeface="メイリオ"/>
              </a:rPr>
              <a:t>百万円）</a:t>
            </a:r>
            <a:endParaRPr lang="en-US" altLang="ja-JP" sz="1102" dirty="0">
              <a:solidFill>
                <a:prstClr val="white"/>
              </a:solidFill>
              <a:latin typeface="Cambria"/>
              <a:ea typeface="メイリオ"/>
            </a:endParaRPr>
          </a:p>
        </p:txBody>
      </p:sp>
      <p:sp>
        <p:nvSpPr>
          <p:cNvPr id="47" name="正方形/長方形 46"/>
          <p:cNvSpPr/>
          <p:nvPr/>
        </p:nvSpPr>
        <p:spPr>
          <a:xfrm>
            <a:off x="8301474" y="4573592"/>
            <a:ext cx="1913352" cy="2536407"/>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sp>
        <p:nvSpPr>
          <p:cNvPr id="55" name="正方形/長方形 54"/>
          <p:cNvSpPr/>
          <p:nvPr/>
        </p:nvSpPr>
        <p:spPr>
          <a:xfrm>
            <a:off x="439747" y="6114818"/>
            <a:ext cx="1361441" cy="1311565"/>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pic>
        <p:nvPicPr>
          <p:cNvPr id="58" name="Picture 2" descr="\\fssv01\総合環境政策局\DATA\環境影響評価課（２０GB）\03 制度班（８ＧＢ）\制度班_H25年度\仮\DSC_071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87267" y="4635630"/>
            <a:ext cx="1621168" cy="1349377"/>
          </a:xfrm>
          <a:prstGeom prst="rect">
            <a:avLst/>
          </a:prstGeom>
          <a:noFill/>
          <a:effectLst>
            <a:softEdge rad="112522"/>
          </a:effectLst>
          <a:extLst>
            <a:ext uri="{909E8E84-426E-40DD-AFC4-6F175D3DCCD1}">
              <a14:hiddenFill xmlns:a14="http://schemas.microsoft.com/office/drawing/2010/main">
                <a:solidFill>
                  <a:srgbClr val="FFFFFF"/>
                </a:solidFill>
              </a14:hiddenFill>
            </a:ext>
          </a:extLst>
        </p:spPr>
      </p:pic>
      <p:sp>
        <p:nvSpPr>
          <p:cNvPr id="3106" name="テキスト ボックス 6"/>
          <p:cNvSpPr txBox="1">
            <a:spLocks noChangeArrowheads="1"/>
          </p:cNvSpPr>
          <p:nvPr/>
        </p:nvSpPr>
        <p:spPr bwMode="auto">
          <a:xfrm>
            <a:off x="8161535" y="6002351"/>
            <a:ext cx="2264403" cy="1059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323" b="1" u="sng" dirty="0">
                <a:solidFill>
                  <a:srgbClr val="008000"/>
                </a:solidFill>
              </a:rPr>
              <a:t>低炭素化事業</a:t>
            </a:r>
            <a:endParaRPr lang="en-US" altLang="ja-JP" sz="1323" b="1" u="sng" dirty="0">
              <a:solidFill>
                <a:srgbClr val="008000"/>
              </a:solidFill>
            </a:endParaRPr>
          </a:p>
          <a:p>
            <a:pPr algn="ctr" defTabSz="1007943" eaLnBrk="0" fontAlgn="base" hangingPunct="0">
              <a:spcBef>
                <a:spcPct val="0"/>
              </a:spcBef>
              <a:spcAft>
                <a:spcPct val="0"/>
              </a:spcAft>
              <a:buNone/>
              <a:defRPr/>
            </a:pPr>
            <a:r>
              <a:rPr lang="ja-JP" altLang="en-US" sz="992" dirty="0">
                <a:solidFill>
                  <a:srgbClr val="000000"/>
                </a:solidFill>
              </a:rPr>
              <a:t>・一般市民の資金が活用された</a:t>
            </a:r>
            <a:endParaRPr lang="en-US" altLang="ja-JP" sz="992" dirty="0">
              <a:solidFill>
                <a:srgbClr val="000000"/>
              </a:solidFill>
            </a:endParaRPr>
          </a:p>
          <a:p>
            <a:pPr algn="ctr" defTabSz="1007943" eaLnBrk="0" fontAlgn="base" hangingPunct="0">
              <a:spcBef>
                <a:spcPct val="0"/>
              </a:spcBef>
              <a:spcAft>
                <a:spcPct val="0"/>
              </a:spcAft>
              <a:buNone/>
              <a:defRPr/>
            </a:pPr>
            <a:r>
              <a:rPr lang="ja-JP" altLang="en-US" sz="992" dirty="0">
                <a:solidFill>
                  <a:srgbClr val="000000"/>
                </a:solidFill>
              </a:rPr>
              <a:t>再生可能エネルギー事業</a:t>
            </a:r>
            <a:endParaRPr lang="en-US" altLang="ja-JP" sz="992" dirty="0">
              <a:solidFill>
                <a:srgbClr val="000000"/>
              </a:solidFill>
            </a:endParaRPr>
          </a:p>
          <a:p>
            <a:pPr algn="ctr" defTabSz="1007943" eaLnBrk="0" fontAlgn="base" hangingPunct="0">
              <a:spcBef>
                <a:spcPct val="0"/>
              </a:spcBef>
              <a:spcAft>
                <a:spcPct val="0"/>
              </a:spcAft>
              <a:buNone/>
              <a:defRPr/>
            </a:pPr>
            <a:r>
              <a:rPr lang="ja-JP" altLang="en-US" sz="992" dirty="0">
                <a:solidFill>
                  <a:srgbClr val="000000"/>
                </a:solidFill>
              </a:rPr>
              <a:t>・自治体が行う省エネ建築物の</a:t>
            </a:r>
            <a:endParaRPr lang="en-US" altLang="ja-JP" sz="992" dirty="0">
              <a:solidFill>
                <a:srgbClr val="000000"/>
              </a:solidFill>
            </a:endParaRPr>
          </a:p>
          <a:p>
            <a:pPr algn="ctr" defTabSz="1007943" eaLnBrk="0" fontAlgn="base" hangingPunct="0">
              <a:spcBef>
                <a:spcPct val="0"/>
              </a:spcBef>
              <a:spcAft>
                <a:spcPct val="0"/>
              </a:spcAft>
              <a:buNone/>
              <a:defRPr/>
            </a:pPr>
            <a:r>
              <a:rPr lang="ja-JP" altLang="en-US" sz="992" dirty="0">
                <a:solidFill>
                  <a:srgbClr val="000000"/>
                </a:solidFill>
              </a:rPr>
              <a:t>建設、改修事業</a:t>
            </a:r>
            <a:endParaRPr lang="en-US" altLang="ja-JP" sz="992" dirty="0">
              <a:solidFill>
                <a:srgbClr val="000000"/>
              </a:solidFill>
            </a:endParaRPr>
          </a:p>
          <a:p>
            <a:pPr algn="ctr" defTabSz="1007943" eaLnBrk="0" fontAlgn="base" hangingPunct="0">
              <a:spcBef>
                <a:spcPct val="0"/>
              </a:spcBef>
              <a:spcAft>
                <a:spcPct val="0"/>
              </a:spcAft>
              <a:buNone/>
              <a:defRPr/>
            </a:pPr>
            <a:r>
              <a:rPr lang="ja-JP" altLang="en-US" sz="992" dirty="0">
                <a:solidFill>
                  <a:srgbClr val="000000"/>
                </a:solidFill>
              </a:rPr>
              <a:t>・地域エネマネ事業　  等</a:t>
            </a:r>
          </a:p>
        </p:txBody>
      </p:sp>
      <p:sp>
        <p:nvSpPr>
          <p:cNvPr id="76" name="テキスト ボックス 28"/>
          <p:cNvSpPr txBox="1">
            <a:spLocks noChangeArrowheads="1"/>
          </p:cNvSpPr>
          <p:nvPr/>
        </p:nvSpPr>
        <p:spPr bwMode="auto">
          <a:xfrm>
            <a:off x="478472" y="4890435"/>
            <a:ext cx="1301196" cy="635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mbria" panose="02040503050406030204" pitchFamily="18" charset="0"/>
                <a:ea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defRPr/>
            </a:pPr>
            <a:r>
              <a:rPr lang="ja-JP" altLang="en-US" sz="1764" b="1" u="sng" dirty="0">
                <a:solidFill>
                  <a:srgbClr val="008000"/>
                </a:solidFill>
                <a:latin typeface="メイリオ"/>
                <a:ea typeface="メイリオ"/>
              </a:rPr>
              <a:t>補助</a:t>
            </a:r>
            <a:endParaRPr lang="en-US" altLang="ja-JP" sz="1764" b="1" u="sng" dirty="0">
              <a:solidFill>
                <a:srgbClr val="008000"/>
              </a:solidFill>
              <a:latin typeface="メイリオ"/>
              <a:ea typeface="メイリオ"/>
            </a:endParaRPr>
          </a:p>
          <a:p>
            <a:pPr algn="ctr" defTabSz="1007943" eaLnBrk="0" fontAlgn="base" hangingPunct="0">
              <a:spcBef>
                <a:spcPct val="0"/>
              </a:spcBef>
              <a:spcAft>
                <a:spcPct val="0"/>
              </a:spcAft>
              <a:defRPr/>
            </a:pPr>
            <a:r>
              <a:rPr lang="ja-JP" altLang="en-US" sz="1764" b="1" u="sng" dirty="0">
                <a:solidFill>
                  <a:srgbClr val="008000"/>
                </a:solidFill>
                <a:latin typeface="メイリオ"/>
                <a:ea typeface="メイリオ"/>
              </a:rPr>
              <a:t>事業者</a:t>
            </a:r>
            <a:endParaRPr lang="en-US" altLang="ja-JP" sz="1764" b="1" u="sng" dirty="0">
              <a:solidFill>
                <a:srgbClr val="008000"/>
              </a:solidFill>
              <a:latin typeface="メイリオ"/>
              <a:ea typeface="メイリオ"/>
            </a:endParaRPr>
          </a:p>
        </p:txBody>
      </p:sp>
      <p:sp>
        <p:nvSpPr>
          <p:cNvPr id="78" name="右矢印 77"/>
          <p:cNvSpPr/>
          <p:nvPr/>
        </p:nvSpPr>
        <p:spPr>
          <a:xfrm>
            <a:off x="5793794" y="6082136"/>
            <a:ext cx="2687316" cy="698219"/>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764" b="1" dirty="0">
                <a:solidFill>
                  <a:prstClr val="white"/>
                </a:solidFill>
                <a:latin typeface="Cambria"/>
                <a:ea typeface="メイリオ"/>
              </a:rPr>
              <a:t>投　資</a:t>
            </a:r>
          </a:p>
        </p:txBody>
      </p:sp>
      <p:sp>
        <p:nvSpPr>
          <p:cNvPr id="104" name="右矢印 103"/>
          <p:cNvSpPr/>
          <p:nvPr/>
        </p:nvSpPr>
        <p:spPr>
          <a:xfrm>
            <a:off x="1801188" y="5055998"/>
            <a:ext cx="608973" cy="549476"/>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pic>
        <p:nvPicPr>
          <p:cNvPr id="3111" name="Picture 61" descr="C:\Users\KONDO12\AppData\Local\Microsoft\Windows\Temporary Internet Files\Content.IE5\VQO0P1JR\icon_4b\icon_4b_128.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4357" y="5367347"/>
            <a:ext cx="1483936" cy="1483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2" name="Picture 61" descr="C:\Users\KONDO12\AppData\Local\Microsoft\Windows\Temporary Internet Files\Content.IE5\VQO0P1JR\icon_4b\icon_4b_128.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5385" y="5790556"/>
            <a:ext cx="1219697" cy="1219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3" name="テキスト ボックス 25"/>
          <p:cNvSpPr txBox="1">
            <a:spLocks noChangeArrowheads="1"/>
          </p:cNvSpPr>
          <p:nvPr/>
        </p:nvSpPr>
        <p:spPr bwMode="auto">
          <a:xfrm>
            <a:off x="2548405" y="6861659"/>
            <a:ext cx="2302901" cy="652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323" b="1" u="sng" dirty="0">
                <a:solidFill>
                  <a:srgbClr val="008000"/>
                </a:solidFill>
              </a:rPr>
              <a:t>地域低炭素化推進事業体</a:t>
            </a:r>
            <a:endParaRPr lang="en-US" altLang="ja-JP" sz="1323" b="1" u="sng" dirty="0">
              <a:solidFill>
                <a:srgbClr val="008000"/>
              </a:solidFill>
            </a:endParaRPr>
          </a:p>
          <a:p>
            <a:pPr algn="ctr" defTabSz="1007943" eaLnBrk="0" fontAlgn="base" hangingPunct="0">
              <a:spcBef>
                <a:spcPct val="0"/>
              </a:spcBef>
              <a:spcAft>
                <a:spcPct val="0"/>
              </a:spcAft>
              <a:buNone/>
              <a:defRPr/>
            </a:pPr>
            <a:r>
              <a:rPr lang="ja-JP" altLang="en-US" sz="1323" b="1" u="sng" dirty="0">
                <a:solidFill>
                  <a:srgbClr val="008000"/>
                </a:solidFill>
              </a:rPr>
              <a:t>を設置しようとする者</a:t>
            </a:r>
            <a:endParaRPr lang="en-US" altLang="ja-JP" sz="1323" b="1" u="sng" dirty="0">
              <a:solidFill>
                <a:srgbClr val="008000"/>
              </a:solidFill>
            </a:endParaRPr>
          </a:p>
          <a:p>
            <a:pPr algn="ctr" defTabSz="1007943" eaLnBrk="0" fontAlgn="base" hangingPunct="0">
              <a:spcBef>
                <a:spcPct val="0"/>
              </a:spcBef>
              <a:spcAft>
                <a:spcPct val="0"/>
              </a:spcAft>
              <a:buNone/>
              <a:defRPr/>
            </a:pPr>
            <a:r>
              <a:rPr lang="ja-JP" altLang="en-US" sz="992" dirty="0">
                <a:solidFill>
                  <a:srgbClr val="000000"/>
                </a:solidFill>
              </a:rPr>
              <a:t>（自治体等）</a:t>
            </a:r>
            <a:endParaRPr lang="en-US" altLang="ja-JP" sz="992" dirty="0">
              <a:solidFill>
                <a:srgbClr val="000000"/>
              </a:solidFill>
            </a:endParaRPr>
          </a:p>
        </p:txBody>
      </p:sp>
      <p:sp>
        <p:nvSpPr>
          <p:cNvPr id="107" name="正方形/長方形 106"/>
          <p:cNvSpPr/>
          <p:nvPr/>
        </p:nvSpPr>
        <p:spPr>
          <a:xfrm>
            <a:off x="4951052" y="7158996"/>
            <a:ext cx="3755309" cy="299237"/>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pic>
        <p:nvPicPr>
          <p:cNvPr id="3116" name="Picture 62" descr="C:\Users\KONDO12\AppData\Local\Microsoft\Windows\Temporary Internet Files\Content.IE5\G1GR3FOP\icon_4b\icon_4b_12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90278" y="6787767"/>
            <a:ext cx="722718" cy="722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7" name="テキスト ボックス 25"/>
          <p:cNvSpPr txBox="1">
            <a:spLocks noChangeArrowheads="1"/>
          </p:cNvSpPr>
          <p:nvPr/>
        </p:nvSpPr>
        <p:spPr bwMode="auto">
          <a:xfrm>
            <a:off x="5017358" y="7200995"/>
            <a:ext cx="4138572" cy="261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102" dirty="0">
                <a:solidFill>
                  <a:srgbClr val="000000"/>
                </a:solidFill>
              </a:rPr>
              <a:t>民間資金（地域金融機関、地元企業、一般市民等）</a:t>
            </a:r>
            <a:endParaRPr lang="en-US" altLang="ja-JP" sz="1102" dirty="0">
              <a:solidFill>
                <a:srgbClr val="000000"/>
              </a:solidFill>
            </a:endParaRPr>
          </a:p>
        </p:txBody>
      </p:sp>
      <p:pic>
        <p:nvPicPr>
          <p:cNvPr id="3118" name="Picture 61" descr="C:\Users\KONDO12\AppData\Local\Microsoft\Windows\Temporary Internet Files\Content.IE5\VQO0P1JR\icon_4b\icon_4b_128.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00462" y="5639405"/>
            <a:ext cx="1156701" cy="1156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 name="角丸四角形 100"/>
          <p:cNvSpPr/>
          <p:nvPr/>
        </p:nvSpPr>
        <p:spPr>
          <a:xfrm>
            <a:off x="2410162" y="4189895"/>
            <a:ext cx="3102834" cy="433333"/>
          </a:xfrm>
          <a:prstGeom prst="roundRect">
            <a:avLst/>
          </a:prstGeom>
          <a:solidFill>
            <a:srgbClr val="F0FFE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sp>
        <p:nvSpPr>
          <p:cNvPr id="3" name="下カーブ矢印 2"/>
          <p:cNvSpPr/>
          <p:nvPr/>
        </p:nvSpPr>
        <p:spPr>
          <a:xfrm rot="20350844">
            <a:off x="4386554" y="5930526"/>
            <a:ext cx="1177845" cy="420539"/>
          </a:xfrm>
          <a:prstGeom prst="curvedDownArrow">
            <a:avLst>
              <a:gd name="adj1" fmla="val 25000"/>
              <a:gd name="adj2" fmla="val 77972"/>
              <a:gd name="adj3" fmla="val 25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fontAlgn="base" hangingPunct="0">
              <a:spcBef>
                <a:spcPct val="0"/>
              </a:spcBef>
              <a:spcAft>
                <a:spcPct val="0"/>
              </a:spcAft>
              <a:defRPr/>
            </a:pPr>
            <a:endParaRPr lang="ja-JP" altLang="en-US" sz="1984">
              <a:solidFill>
                <a:prstClr val="black"/>
              </a:solidFill>
              <a:latin typeface="Cambria"/>
              <a:ea typeface="メイリオ"/>
            </a:endParaRPr>
          </a:p>
        </p:txBody>
      </p:sp>
      <p:sp>
        <p:nvSpPr>
          <p:cNvPr id="3126" name="テキスト ボックス 25"/>
          <p:cNvSpPr txBox="1">
            <a:spLocks noChangeArrowheads="1"/>
          </p:cNvSpPr>
          <p:nvPr/>
        </p:nvSpPr>
        <p:spPr bwMode="auto">
          <a:xfrm>
            <a:off x="4566069" y="5967751"/>
            <a:ext cx="797966" cy="261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102" dirty="0">
                <a:solidFill>
                  <a:srgbClr val="000000"/>
                </a:solidFill>
              </a:rPr>
              <a:t>設置</a:t>
            </a:r>
            <a:endParaRPr lang="en-US" altLang="ja-JP" sz="1102" dirty="0">
              <a:solidFill>
                <a:srgbClr val="000000"/>
              </a:solidFill>
            </a:endParaRPr>
          </a:p>
        </p:txBody>
      </p:sp>
      <p:sp>
        <p:nvSpPr>
          <p:cNvPr id="3127" name="テキスト ボックス 25"/>
          <p:cNvSpPr txBox="1">
            <a:spLocks noChangeArrowheads="1"/>
          </p:cNvSpPr>
          <p:nvPr/>
        </p:nvSpPr>
        <p:spPr bwMode="auto">
          <a:xfrm>
            <a:off x="5548951" y="6739015"/>
            <a:ext cx="797966" cy="32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543" b="1" dirty="0">
                <a:solidFill>
                  <a:prstClr val="white"/>
                </a:solidFill>
              </a:rPr>
              <a:t>投 資</a:t>
            </a:r>
            <a:endParaRPr lang="en-US" altLang="ja-JP" sz="1543" b="1" dirty="0">
              <a:solidFill>
                <a:prstClr val="white"/>
              </a:solidFill>
            </a:endParaRPr>
          </a:p>
        </p:txBody>
      </p:sp>
      <p:sp>
        <p:nvSpPr>
          <p:cNvPr id="117" name="右矢印 116"/>
          <p:cNvSpPr/>
          <p:nvPr/>
        </p:nvSpPr>
        <p:spPr>
          <a:xfrm>
            <a:off x="1801188" y="6876907"/>
            <a:ext cx="943210" cy="549476"/>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sp>
        <p:nvSpPr>
          <p:cNvPr id="118" name="角丸四角形吹き出し 117"/>
          <p:cNvSpPr/>
          <p:nvPr/>
        </p:nvSpPr>
        <p:spPr>
          <a:xfrm>
            <a:off x="1861859" y="5732823"/>
            <a:ext cx="1438434" cy="559844"/>
          </a:xfrm>
          <a:prstGeom prst="wedgeRoundRectCallout">
            <a:avLst>
              <a:gd name="adj1" fmla="val -13539"/>
              <a:gd name="adj2" fmla="val 157727"/>
              <a:gd name="adj3" fmla="val 16667"/>
            </a:avLst>
          </a:prstGeom>
          <a:solidFill>
            <a:srgbClr val="FFFF99"/>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en-US" altLang="ja-JP" sz="1157" dirty="0">
                <a:solidFill>
                  <a:srgbClr val="FF0000"/>
                </a:solidFill>
                <a:latin typeface="Cambria"/>
                <a:ea typeface="メイリオ"/>
              </a:rPr>
              <a:t>(2) </a:t>
            </a:r>
            <a:r>
              <a:rPr lang="ja-JP" altLang="en-US" sz="1157" dirty="0">
                <a:solidFill>
                  <a:srgbClr val="FF0000"/>
                </a:solidFill>
                <a:latin typeface="Cambria"/>
                <a:ea typeface="メイリオ"/>
              </a:rPr>
              <a:t>設置</a:t>
            </a:r>
            <a:r>
              <a:rPr lang="ja-JP" altLang="en-US" sz="1157" dirty="0">
                <a:solidFill>
                  <a:srgbClr val="FF0000"/>
                </a:solidFill>
                <a:latin typeface="Cambria"/>
                <a:ea typeface="メイリオ"/>
              </a:rPr>
              <a:t>等に要するコストを支援</a:t>
            </a:r>
          </a:p>
        </p:txBody>
      </p:sp>
      <p:sp>
        <p:nvSpPr>
          <p:cNvPr id="4" name="楕円 3"/>
          <p:cNvSpPr/>
          <p:nvPr/>
        </p:nvSpPr>
        <p:spPr>
          <a:xfrm>
            <a:off x="6430478" y="5577256"/>
            <a:ext cx="2275884" cy="663222"/>
          </a:xfrm>
          <a:prstGeom prst="ellipse">
            <a:avLst/>
          </a:prstGeom>
          <a:solidFill>
            <a:srgbClr val="FFFF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fontAlgn="base" hangingPunct="0">
              <a:spcBef>
                <a:spcPct val="0"/>
              </a:spcBef>
              <a:spcAft>
                <a:spcPct val="0"/>
              </a:spcAft>
              <a:defRPr/>
            </a:pPr>
            <a:r>
              <a:rPr lang="ja-JP" altLang="en-US" sz="1213" b="1" dirty="0">
                <a:solidFill>
                  <a:srgbClr val="FF0000"/>
                </a:solidFill>
                <a:latin typeface="Cambria"/>
                <a:ea typeface="メイリオ"/>
              </a:rPr>
              <a:t>民間資金活用により</a:t>
            </a:r>
            <a:endParaRPr lang="en-US" altLang="ja-JP" sz="1213" b="1" dirty="0">
              <a:solidFill>
                <a:srgbClr val="FF0000"/>
              </a:solidFill>
              <a:latin typeface="Cambria"/>
              <a:ea typeface="メイリオ"/>
            </a:endParaRPr>
          </a:p>
          <a:p>
            <a:pPr algn="ctr" defTabSz="1007943" eaLnBrk="0" fontAlgn="base" hangingPunct="0">
              <a:spcBef>
                <a:spcPct val="0"/>
              </a:spcBef>
              <a:spcAft>
                <a:spcPct val="0"/>
              </a:spcAft>
              <a:defRPr/>
            </a:pPr>
            <a:r>
              <a:rPr lang="ja-JP" altLang="en-US" sz="1213" b="1" dirty="0">
                <a:solidFill>
                  <a:srgbClr val="FF0000"/>
                </a:solidFill>
                <a:latin typeface="Cambria"/>
                <a:ea typeface="メイリオ"/>
              </a:rPr>
              <a:t>効率的に事業実施！</a:t>
            </a:r>
            <a:endParaRPr lang="en-US" altLang="ja-JP" sz="1213" b="1" dirty="0">
              <a:solidFill>
                <a:srgbClr val="FF0000"/>
              </a:solidFill>
              <a:latin typeface="Cambria"/>
              <a:ea typeface="メイリオ"/>
            </a:endParaRPr>
          </a:p>
          <a:p>
            <a:pPr algn="ctr" defTabSz="1007943" eaLnBrk="0" fontAlgn="base" hangingPunct="0">
              <a:spcBef>
                <a:spcPct val="0"/>
              </a:spcBef>
              <a:spcAft>
                <a:spcPct val="0"/>
              </a:spcAft>
              <a:defRPr/>
            </a:pPr>
            <a:r>
              <a:rPr lang="ja-JP" altLang="en-US" sz="1213" b="1" dirty="0">
                <a:solidFill>
                  <a:srgbClr val="FF0000"/>
                </a:solidFill>
                <a:latin typeface="Cambria"/>
                <a:ea typeface="メイリオ"/>
              </a:rPr>
              <a:t>ＣＯ２削減！</a:t>
            </a:r>
          </a:p>
        </p:txBody>
      </p:sp>
      <p:sp>
        <p:nvSpPr>
          <p:cNvPr id="57" name="正方形/長方形 56"/>
          <p:cNvSpPr/>
          <p:nvPr/>
        </p:nvSpPr>
        <p:spPr>
          <a:xfrm>
            <a:off x="2805890" y="4201487"/>
            <a:ext cx="2335821" cy="451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323" b="1" u="sng" dirty="0">
                <a:solidFill>
                  <a:srgbClr val="008000"/>
                </a:solidFill>
                <a:latin typeface="Cambria"/>
                <a:ea typeface="メイリオ"/>
              </a:rPr>
              <a:t>グリーンボンド発行促進</a:t>
            </a:r>
            <a:endParaRPr lang="en-US" altLang="ja-JP" sz="1323" b="1" u="sng" dirty="0">
              <a:solidFill>
                <a:srgbClr val="008000"/>
              </a:solidFill>
              <a:latin typeface="Cambria"/>
              <a:ea typeface="メイリオ"/>
            </a:endParaRPr>
          </a:p>
          <a:p>
            <a:pPr algn="ctr" defTabSz="1007943" eaLnBrk="0" hangingPunct="0">
              <a:defRPr/>
            </a:pPr>
            <a:r>
              <a:rPr lang="ja-JP" altLang="en-US" sz="1323" b="1" u="sng" dirty="0">
                <a:solidFill>
                  <a:srgbClr val="008000"/>
                </a:solidFill>
                <a:latin typeface="Cambria"/>
                <a:ea typeface="メイリオ"/>
              </a:rPr>
              <a:t>プラットフォーム</a:t>
            </a:r>
            <a:endParaRPr lang="ja-JP" altLang="en-US" sz="1323" b="1" u="sng" dirty="0">
              <a:solidFill>
                <a:srgbClr val="008000"/>
              </a:solidFill>
              <a:latin typeface="Cambria"/>
              <a:ea typeface="メイリオ"/>
            </a:endParaRPr>
          </a:p>
        </p:txBody>
      </p:sp>
      <p:sp>
        <p:nvSpPr>
          <p:cNvPr id="133" name="正方形/長方形 132"/>
          <p:cNvSpPr/>
          <p:nvPr/>
        </p:nvSpPr>
        <p:spPr>
          <a:xfrm rot="19951210">
            <a:off x="5951624" y="5133233"/>
            <a:ext cx="579471" cy="358786"/>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213" b="1" dirty="0">
                <a:solidFill>
                  <a:prstClr val="white"/>
                </a:solidFill>
                <a:latin typeface="Cambria"/>
                <a:ea typeface="メイリオ"/>
              </a:rPr>
              <a:t>Ｇ Ｂ</a:t>
            </a:r>
          </a:p>
        </p:txBody>
      </p:sp>
      <p:sp>
        <p:nvSpPr>
          <p:cNvPr id="136" name="右矢印 135"/>
          <p:cNvSpPr/>
          <p:nvPr/>
        </p:nvSpPr>
        <p:spPr>
          <a:xfrm>
            <a:off x="7330293" y="4702277"/>
            <a:ext cx="1150817" cy="695728"/>
          </a:xfrm>
          <a:prstGeom prst="rightArrow">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323" b="1" dirty="0">
              <a:solidFill>
                <a:prstClr val="white"/>
              </a:solidFill>
              <a:latin typeface="Cambria"/>
              <a:ea typeface="メイリオ"/>
            </a:endParaRPr>
          </a:p>
        </p:txBody>
      </p:sp>
      <p:sp>
        <p:nvSpPr>
          <p:cNvPr id="139" name="フローチャート: 抜出し 138"/>
          <p:cNvSpPr/>
          <p:nvPr/>
        </p:nvSpPr>
        <p:spPr>
          <a:xfrm rot="5400000">
            <a:off x="5051570" y="4708496"/>
            <a:ext cx="1428350" cy="425922"/>
          </a:xfrm>
          <a:prstGeom prst="flowChartExtra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323" b="1" dirty="0">
              <a:solidFill>
                <a:prstClr val="white"/>
              </a:solidFill>
              <a:latin typeface="Cambria"/>
              <a:ea typeface="メイリオ"/>
            </a:endParaRPr>
          </a:p>
        </p:txBody>
      </p:sp>
      <p:sp>
        <p:nvSpPr>
          <p:cNvPr id="140" name="角丸四角形吹き出し 139"/>
          <p:cNvSpPr/>
          <p:nvPr/>
        </p:nvSpPr>
        <p:spPr>
          <a:xfrm>
            <a:off x="408257" y="4164463"/>
            <a:ext cx="1782428" cy="621495"/>
          </a:xfrm>
          <a:prstGeom prst="wedgeRoundRectCallout">
            <a:avLst>
              <a:gd name="adj1" fmla="val 38513"/>
              <a:gd name="adj2" fmla="val 97972"/>
              <a:gd name="adj3" fmla="val 16667"/>
            </a:avLst>
          </a:prstGeom>
          <a:solidFill>
            <a:srgbClr val="FFFF99"/>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en-US" altLang="ja-JP" sz="1157" dirty="0">
                <a:solidFill>
                  <a:srgbClr val="FF0000"/>
                </a:solidFill>
                <a:latin typeface="Cambria"/>
                <a:ea typeface="メイリオ"/>
              </a:rPr>
              <a:t>(1)</a:t>
            </a:r>
            <a:r>
              <a:rPr lang="ja-JP" altLang="en-US" sz="1157" dirty="0">
                <a:solidFill>
                  <a:srgbClr val="FF0000"/>
                </a:solidFill>
                <a:latin typeface="Cambria"/>
                <a:ea typeface="メイリオ"/>
              </a:rPr>
              <a:t>②発行支援コスト</a:t>
            </a:r>
            <a:endParaRPr lang="en-US" altLang="ja-JP" sz="1157" dirty="0">
              <a:solidFill>
                <a:srgbClr val="FF0000"/>
              </a:solidFill>
              <a:latin typeface="Cambria"/>
              <a:ea typeface="メイリオ"/>
            </a:endParaRPr>
          </a:p>
          <a:p>
            <a:pPr algn="ctr" defTabSz="1007943" eaLnBrk="0" hangingPunct="0">
              <a:defRPr/>
            </a:pPr>
            <a:r>
              <a:rPr lang="ja-JP" altLang="en-US" sz="1157" dirty="0">
                <a:solidFill>
                  <a:srgbClr val="FF0000"/>
                </a:solidFill>
                <a:latin typeface="Cambria"/>
                <a:ea typeface="メイリオ"/>
              </a:rPr>
              <a:t>（外部レビュー</a:t>
            </a:r>
            <a:r>
              <a:rPr lang="ja-JP" altLang="en-US" sz="1157" dirty="0">
                <a:solidFill>
                  <a:srgbClr val="FF0000"/>
                </a:solidFill>
                <a:latin typeface="Cambria"/>
                <a:ea typeface="メイリオ"/>
              </a:rPr>
              <a:t>付与、</a:t>
            </a:r>
            <a:r>
              <a:rPr lang="ja-JP" altLang="en-US" sz="1157" dirty="0">
                <a:solidFill>
                  <a:srgbClr val="FF0000"/>
                </a:solidFill>
                <a:latin typeface="Cambria"/>
                <a:ea typeface="メイリオ"/>
              </a:rPr>
              <a:t>コンサル等）を支援</a:t>
            </a:r>
            <a:endParaRPr lang="ja-JP" altLang="en-US" sz="1157" dirty="0">
              <a:solidFill>
                <a:srgbClr val="FF0000"/>
              </a:solidFill>
              <a:latin typeface="Cambria"/>
              <a:ea typeface="メイリオ"/>
            </a:endParaRPr>
          </a:p>
        </p:txBody>
      </p:sp>
      <p:sp>
        <p:nvSpPr>
          <p:cNvPr id="7" name="正方形/長方形 6"/>
          <p:cNvSpPr/>
          <p:nvPr/>
        </p:nvSpPr>
        <p:spPr>
          <a:xfrm>
            <a:off x="5484046" y="1213558"/>
            <a:ext cx="4989963" cy="278987"/>
          </a:xfrm>
          <a:prstGeom prst="rect">
            <a:avLst/>
          </a:prstGeom>
        </p:spPr>
        <p:txBody>
          <a:bodyPr wrap="square">
            <a:spAutoFit/>
          </a:bodyPr>
          <a:lstStyle/>
          <a:p>
            <a:pPr defTabSz="1007943" fontAlgn="base">
              <a:spcBef>
                <a:spcPct val="0"/>
              </a:spcBef>
              <a:spcAft>
                <a:spcPct val="0"/>
              </a:spcAft>
              <a:buClr>
                <a:srgbClr val="6F6F6F"/>
              </a:buClr>
              <a:defRPr/>
            </a:pPr>
            <a:r>
              <a:rPr lang="ja-JP" altLang="en-US" sz="1213" dirty="0">
                <a:solidFill>
                  <a:prstClr val="black"/>
                </a:solidFill>
                <a:latin typeface="メイリオ"/>
                <a:ea typeface="メイリオ"/>
              </a:rPr>
              <a:t>グリーンボンド</a:t>
            </a:r>
            <a:r>
              <a:rPr lang="ja-JP" altLang="en-US" sz="1213" dirty="0">
                <a:solidFill>
                  <a:prstClr val="black"/>
                </a:solidFill>
                <a:latin typeface="メイリオ"/>
                <a:ea typeface="メイリオ"/>
              </a:rPr>
              <a:t>の発行支援を行う者の登録・</a:t>
            </a:r>
            <a:r>
              <a:rPr lang="ja-JP" altLang="en-US" sz="1213" dirty="0">
                <a:solidFill>
                  <a:prstClr val="black"/>
                </a:solidFill>
                <a:latin typeface="メイリオ"/>
                <a:ea typeface="メイリオ"/>
              </a:rPr>
              <a:t>公表を行う。</a:t>
            </a:r>
            <a:endParaRPr lang="en-US" altLang="ja-JP" sz="1213" dirty="0">
              <a:solidFill>
                <a:prstClr val="black"/>
              </a:solidFill>
              <a:latin typeface="メイリオ"/>
              <a:ea typeface="メイリオ"/>
            </a:endParaRPr>
          </a:p>
        </p:txBody>
      </p:sp>
      <p:sp>
        <p:nvSpPr>
          <p:cNvPr id="9" name="正方形/長方形 8"/>
          <p:cNvSpPr/>
          <p:nvPr/>
        </p:nvSpPr>
        <p:spPr>
          <a:xfrm>
            <a:off x="5544905" y="2562639"/>
            <a:ext cx="5039783" cy="652294"/>
          </a:xfrm>
          <a:prstGeom prst="rect">
            <a:avLst/>
          </a:prstGeom>
        </p:spPr>
        <p:txBody>
          <a:bodyPr>
            <a:spAutoFit/>
          </a:bodyPr>
          <a:lstStyle/>
          <a:p>
            <a:pPr defTabSz="1007943" fontAlgn="base">
              <a:spcBef>
                <a:spcPct val="0"/>
              </a:spcBef>
              <a:spcAft>
                <a:spcPct val="0"/>
              </a:spcAft>
              <a:buClr>
                <a:srgbClr val="6F6F6F"/>
              </a:buClr>
              <a:defRPr/>
            </a:pPr>
            <a:r>
              <a:rPr lang="ja-JP" altLang="en-US" sz="1213" dirty="0">
                <a:solidFill>
                  <a:prstClr val="black"/>
                </a:solidFill>
                <a:latin typeface="メイリオ"/>
                <a:ea typeface="メイリオ"/>
              </a:rPr>
              <a:t>地方自治体の積極的な参画・関与の下、低炭素化事業を実施する事業体を地域金融機関、地元企業、一般市民等</a:t>
            </a:r>
            <a:r>
              <a:rPr lang="ja-JP" altLang="en-US" sz="1213" dirty="0">
                <a:solidFill>
                  <a:prstClr val="black"/>
                </a:solidFill>
                <a:latin typeface="メイリオ"/>
                <a:ea typeface="メイリオ" panose="020B0604030504040204" pitchFamily="50" charset="-128"/>
              </a:rPr>
              <a:t>の出資によって設置</a:t>
            </a:r>
            <a:r>
              <a:rPr lang="ja-JP" altLang="en-US" sz="1213" dirty="0">
                <a:solidFill>
                  <a:prstClr val="black"/>
                </a:solidFill>
                <a:latin typeface="メイリオ"/>
                <a:ea typeface="メイリオ"/>
              </a:rPr>
              <a:t>する場合に、事業化に係る費用の一部を補助する。</a:t>
            </a:r>
            <a:endParaRPr lang="en-US" altLang="ja-JP" sz="1213" dirty="0">
              <a:solidFill>
                <a:prstClr val="black"/>
              </a:solidFill>
              <a:latin typeface="メイリオ"/>
              <a:ea typeface="メイリオ"/>
            </a:endParaRPr>
          </a:p>
        </p:txBody>
      </p:sp>
      <p:sp>
        <p:nvSpPr>
          <p:cNvPr id="11" name="テキスト ボックス 10"/>
          <p:cNvSpPr txBox="1"/>
          <p:nvPr/>
        </p:nvSpPr>
        <p:spPr>
          <a:xfrm>
            <a:off x="424626" y="3446243"/>
            <a:ext cx="1151277" cy="465640"/>
          </a:xfrm>
          <a:prstGeom prst="rect">
            <a:avLst/>
          </a:prstGeom>
          <a:noFill/>
        </p:spPr>
        <p:txBody>
          <a:bodyPr wrap="none" rtlCol="0">
            <a:spAutoFit/>
          </a:bodyPr>
          <a:lstStyle/>
          <a:p>
            <a:pPr defTabSz="1007943"/>
            <a:r>
              <a:rPr lang="en-US" altLang="ja-JP" sz="1213" dirty="0">
                <a:solidFill>
                  <a:prstClr val="black"/>
                </a:solidFill>
                <a:latin typeface="Cambria"/>
                <a:ea typeface="メイリオ"/>
              </a:rPr>
              <a:t>(1)</a:t>
            </a:r>
            <a:r>
              <a:rPr lang="ja-JP" altLang="en-US" sz="1213" dirty="0">
                <a:solidFill>
                  <a:prstClr val="black"/>
                </a:solidFill>
                <a:latin typeface="Cambria"/>
                <a:ea typeface="メイリオ"/>
              </a:rPr>
              <a:t>②、</a:t>
            </a:r>
            <a:r>
              <a:rPr lang="en-US" altLang="ja-JP" sz="1213" dirty="0">
                <a:solidFill>
                  <a:prstClr val="black"/>
                </a:solidFill>
                <a:latin typeface="Cambria"/>
                <a:ea typeface="メイリオ"/>
              </a:rPr>
              <a:t>(2)</a:t>
            </a:r>
          </a:p>
          <a:p>
            <a:pPr defTabSz="1007943"/>
            <a:r>
              <a:rPr lang="en-US" altLang="ja-JP" sz="1213" dirty="0">
                <a:solidFill>
                  <a:prstClr val="black"/>
                </a:solidFill>
                <a:latin typeface="Cambria"/>
                <a:ea typeface="メイリオ"/>
              </a:rPr>
              <a:t> </a:t>
            </a:r>
            <a:r>
              <a:rPr lang="ja-JP" altLang="en-US" sz="1213" dirty="0">
                <a:solidFill>
                  <a:prstClr val="black"/>
                </a:solidFill>
                <a:latin typeface="Cambria"/>
                <a:ea typeface="メイリオ"/>
              </a:rPr>
              <a:t>　補助対象：</a:t>
            </a:r>
            <a:endParaRPr lang="en-US" altLang="ja-JP" sz="1213" dirty="0">
              <a:solidFill>
                <a:prstClr val="black"/>
              </a:solidFill>
              <a:latin typeface="Cambria"/>
              <a:ea typeface="メイリオ"/>
            </a:endParaRPr>
          </a:p>
        </p:txBody>
      </p:sp>
      <p:sp>
        <p:nvSpPr>
          <p:cNvPr id="3119" name="テキスト ボックス 25"/>
          <p:cNvSpPr txBox="1">
            <a:spLocks noChangeArrowheads="1"/>
          </p:cNvSpPr>
          <p:nvPr/>
        </p:nvSpPr>
        <p:spPr bwMode="auto">
          <a:xfrm>
            <a:off x="4552151" y="6295797"/>
            <a:ext cx="1282689" cy="49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323" b="1" dirty="0">
                <a:solidFill>
                  <a:srgbClr val="008000"/>
                </a:solidFill>
              </a:rPr>
              <a:t>地域低炭素化</a:t>
            </a:r>
            <a:endParaRPr lang="en-US" altLang="ja-JP" sz="1323" b="1" dirty="0">
              <a:solidFill>
                <a:srgbClr val="008000"/>
              </a:solidFill>
            </a:endParaRPr>
          </a:p>
          <a:p>
            <a:pPr algn="ctr" defTabSz="1007943" eaLnBrk="0" fontAlgn="base" hangingPunct="0">
              <a:spcBef>
                <a:spcPct val="0"/>
              </a:spcBef>
              <a:spcAft>
                <a:spcPct val="0"/>
              </a:spcAft>
              <a:buNone/>
              <a:defRPr/>
            </a:pPr>
            <a:r>
              <a:rPr lang="ja-JP" altLang="en-US" sz="1323" b="1" dirty="0">
                <a:solidFill>
                  <a:srgbClr val="008000"/>
                </a:solidFill>
              </a:rPr>
              <a:t>推進事業体</a:t>
            </a:r>
            <a:endParaRPr lang="en-US" altLang="ja-JP" sz="1323" b="1" dirty="0">
              <a:solidFill>
                <a:srgbClr val="008000"/>
              </a:solidFill>
            </a:endParaRPr>
          </a:p>
        </p:txBody>
      </p:sp>
      <p:sp>
        <p:nvSpPr>
          <p:cNvPr id="103" name="正方形/長方形 102"/>
          <p:cNvSpPr/>
          <p:nvPr/>
        </p:nvSpPr>
        <p:spPr>
          <a:xfrm>
            <a:off x="2424291" y="4931501"/>
            <a:ext cx="3089564" cy="754392"/>
          </a:xfrm>
          <a:prstGeom prst="rect">
            <a:avLst/>
          </a:prstGeom>
          <a:solidFill>
            <a:srgbClr val="F0FFE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pic>
        <p:nvPicPr>
          <p:cNvPr id="105" name="Picture 62" descr="C:\Users\KONDO12\AppData\Local\Microsoft\Windows\Temporary Internet Files\Content.IE5\G1GR3FOP\icon_4b\icon_4b_12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55777" y="4546653"/>
            <a:ext cx="1044516" cy="1047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右矢印 17"/>
          <p:cNvSpPr/>
          <p:nvPr/>
        </p:nvSpPr>
        <p:spPr>
          <a:xfrm rot="5400000">
            <a:off x="4282250" y="4671968"/>
            <a:ext cx="370489" cy="311904"/>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a:endParaRPr lang="ja-JP" altLang="en-US" sz="1984">
              <a:solidFill>
                <a:prstClr val="white"/>
              </a:solidFill>
              <a:latin typeface="Cambria"/>
              <a:ea typeface="メイリオ"/>
            </a:endParaRPr>
          </a:p>
        </p:txBody>
      </p:sp>
      <p:sp>
        <p:nvSpPr>
          <p:cNvPr id="106" name="右矢印 105"/>
          <p:cNvSpPr/>
          <p:nvPr/>
        </p:nvSpPr>
        <p:spPr>
          <a:xfrm rot="16200000" flipV="1">
            <a:off x="3163446" y="4582400"/>
            <a:ext cx="370489" cy="311904"/>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07943"/>
            <a:endParaRPr lang="ja-JP" altLang="en-US" sz="1984">
              <a:solidFill>
                <a:prstClr val="white"/>
              </a:solidFill>
              <a:latin typeface="Cambria"/>
              <a:ea typeface="メイリオ"/>
            </a:endParaRPr>
          </a:p>
        </p:txBody>
      </p:sp>
      <p:sp>
        <p:nvSpPr>
          <p:cNvPr id="108" name="テキスト ボックス 25"/>
          <p:cNvSpPr txBox="1">
            <a:spLocks noChangeArrowheads="1"/>
          </p:cNvSpPr>
          <p:nvPr/>
        </p:nvSpPr>
        <p:spPr bwMode="auto">
          <a:xfrm>
            <a:off x="3361519" y="4652967"/>
            <a:ext cx="810279" cy="261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102" dirty="0">
                <a:solidFill>
                  <a:srgbClr val="000000"/>
                </a:solidFill>
              </a:rPr>
              <a:t>登録申請</a:t>
            </a:r>
            <a:endParaRPr lang="en-US" altLang="ja-JP" sz="1102" dirty="0">
              <a:solidFill>
                <a:srgbClr val="000000"/>
              </a:solidFill>
            </a:endParaRPr>
          </a:p>
        </p:txBody>
      </p:sp>
      <p:sp>
        <p:nvSpPr>
          <p:cNvPr id="109" name="テキスト ボックス 25"/>
          <p:cNvSpPr txBox="1">
            <a:spLocks noChangeArrowheads="1"/>
          </p:cNvSpPr>
          <p:nvPr/>
        </p:nvSpPr>
        <p:spPr bwMode="auto">
          <a:xfrm>
            <a:off x="4467493" y="4652968"/>
            <a:ext cx="1037164" cy="261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102" dirty="0">
                <a:solidFill>
                  <a:srgbClr val="000000"/>
                </a:solidFill>
              </a:rPr>
              <a:t>登録・公表</a:t>
            </a:r>
            <a:endParaRPr lang="en-US" altLang="ja-JP" sz="1102" dirty="0">
              <a:solidFill>
                <a:srgbClr val="000000"/>
              </a:solidFill>
            </a:endParaRPr>
          </a:p>
        </p:txBody>
      </p:sp>
      <p:sp>
        <p:nvSpPr>
          <p:cNvPr id="111" name="テキスト ボックス 25"/>
          <p:cNvSpPr txBox="1">
            <a:spLocks noChangeArrowheads="1"/>
          </p:cNvSpPr>
          <p:nvPr/>
        </p:nvSpPr>
        <p:spPr bwMode="auto">
          <a:xfrm>
            <a:off x="2329638" y="5049845"/>
            <a:ext cx="3302724" cy="652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323" b="1" u="sng" dirty="0">
                <a:solidFill>
                  <a:srgbClr val="008000"/>
                </a:solidFill>
              </a:rPr>
              <a:t>グリーンボンドの</a:t>
            </a:r>
            <a:endParaRPr lang="en-US" altLang="ja-JP" sz="1323" b="1" u="sng" dirty="0">
              <a:solidFill>
                <a:srgbClr val="008000"/>
              </a:solidFill>
            </a:endParaRPr>
          </a:p>
          <a:p>
            <a:pPr algn="ctr" defTabSz="1007943" eaLnBrk="0" fontAlgn="base" hangingPunct="0">
              <a:spcBef>
                <a:spcPct val="0"/>
              </a:spcBef>
              <a:spcAft>
                <a:spcPct val="0"/>
              </a:spcAft>
              <a:buNone/>
              <a:defRPr/>
            </a:pPr>
            <a:r>
              <a:rPr lang="ja-JP" altLang="en-US" sz="1323" b="1" u="sng" dirty="0">
                <a:solidFill>
                  <a:srgbClr val="008000"/>
                </a:solidFill>
              </a:rPr>
              <a:t>発行支援を行う者</a:t>
            </a:r>
            <a:endParaRPr lang="en-US" altLang="ja-JP" sz="1323" b="1" u="sng" dirty="0">
              <a:solidFill>
                <a:srgbClr val="008000"/>
              </a:solidFill>
            </a:endParaRPr>
          </a:p>
          <a:p>
            <a:pPr algn="ctr" defTabSz="1007943" eaLnBrk="0" fontAlgn="base" hangingPunct="0">
              <a:spcBef>
                <a:spcPct val="0"/>
              </a:spcBef>
              <a:spcAft>
                <a:spcPct val="0"/>
              </a:spcAft>
              <a:buNone/>
              <a:defRPr/>
            </a:pPr>
            <a:r>
              <a:rPr lang="ja-JP" altLang="en-US" sz="992" dirty="0">
                <a:solidFill>
                  <a:srgbClr val="000000"/>
                </a:solidFill>
              </a:rPr>
              <a:t>（</a:t>
            </a:r>
            <a:r>
              <a:rPr lang="en-US" altLang="ja-JP" sz="992" dirty="0">
                <a:solidFill>
                  <a:srgbClr val="000000"/>
                </a:solidFill>
              </a:rPr>
              <a:t>GB</a:t>
            </a:r>
            <a:r>
              <a:rPr lang="ja-JP" altLang="en-US" sz="992" dirty="0">
                <a:solidFill>
                  <a:srgbClr val="000000"/>
                </a:solidFill>
              </a:rPr>
              <a:t>ストラクチャー、外部レビュー機関、コンサル）</a:t>
            </a:r>
            <a:endParaRPr lang="en-US" altLang="ja-JP" sz="992" dirty="0">
              <a:solidFill>
                <a:srgbClr val="000000"/>
              </a:solidFill>
            </a:endParaRPr>
          </a:p>
        </p:txBody>
      </p:sp>
      <p:sp>
        <p:nvSpPr>
          <p:cNvPr id="112" name="テキスト ボックス 25"/>
          <p:cNvSpPr txBox="1">
            <a:spLocks noChangeArrowheads="1"/>
          </p:cNvSpPr>
          <p:nvPr/>
        </p:nvSpPr>
        <p:spPr bwMode="auto">
          <a:xfrm>
            <a:off x="5375790" y="4573592"/>
            <a:ext cx="2668883" cy="49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323" b="1" u="sng" dirty="0">
                <a:solidFill>
                  <a:srgbClr val="008000"/>
                </a:solidFill>
              </a:rPr>
              <a:t>グリーンボンド</a:t>
            </a:r>
            <a:endParaRPr lang="en-US" altLang="ja-JP" sz="1323" b="1" u="sng" dirty="0">
              <a:solidFill>
                <a:srgbClr val="008000"/>
              </a:solidFill>
            </a:endParaRPr>
          </a:p>
          <a:p>
            <a:pPr algn="ctr" defTabSz="1007943" eaLnBrk="0" fontAlgn="base" hangingPunct="0">
              <a:spcBef>
                <a:spcPct val="0"/>
              </a:spcBef>
              <a:spcAft>
                <a:spcPct val="0"/>
              </a:spcAft>
              <a:buNone/>
              <a:defRPr/>
            </a:pPr>
            <a:r>
              <a:rPr lang="ja-JP" altLang="en-US" sz="1323" b="1" u="sng" dirty="0">
                <a:solidFill>
                  <a:srgbClr val="008000"/>
                </a:solidFill>
              </a:rPr>
              <a:t>の発行促進</a:t>
            </a:r>
            <a:endParaRPr lang="en-US" altLang="ja-JP" sz="992" dirty="0">
              <a:solidFill>
                <a:srgbClr val="000000"/>
              </a:solidFill>
            </a:endParaRPr>
          </a:p>
        </p:txBody>
      </p:sp>
      <p:sp>
        <p:nvSpPr>
          <p:cNvPr id="113" name="正方形/長方形 112"/>
          <p:cNvSpPr/>
          <p:nvPr/>
        </p:nvSpPr>
        <p:spPr>
          <a:xfrm rot="19951210">
            <a:off x="6348501" y="5133233"/>
            <a:ext cx="579471" cy="358786"/>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213" b="1" dirty="0">
                <a:solidFill>
                  <a:prstClr val="white"/>
                </a:solidFill>
                <a:latin typeface="Cambria"/>
                <a:ea typeface="メイリオ"/>
              </a:rPr>
              <a:t>Ｇ Ｂ</a:t>
            </a:r>
          </a:p>
        </p:txBody>
      </p:sp>
      <p:sp>
        <p:nvSpPr>
          <p:cNvPr id="114" name="正方形/長方形 113"/>
          <p:cNvSpPr/>
          <p:nvPr/>
        </p:nvSpPr>
        <p:spPr>
          <a:xfrm rot="19951210">
            <a:off x="6780108" y="5133233"/>
            <a:ext cx="579471" cy="358786"/>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r>
              <a:rPr lang="ja-JP" altLang="en-US" sz="1213" b="1" dirty="0">
                <a:solidFill>
                  <a:prstClr val="white"/>
                </a:solidFill>
                <a:latin typeface="Cambria"/>
                <a:ea typeface="メイリオ"/>
              </a:rPr>
              <a:t>Ｇ Ｂ</a:t>
            </a:r>
          </a:p>
        </p:txBody>
      </p:sp>
      <p:sp>
        <p:nvSpPr>
          <p:cNvPr id="115" name="テキスト ボックス 25"/>
          <p:cNvSpPr txBox="1">
            <a:spLocks noChangeArrowheads="1"/>
          </p:cNvSpPr>
          <p:nvPr/>
        </p:nvSpPr>
        <p:spPr bwMode="auto">
          <a:xfrm>
            <a:off x="7334222" y="4861027"/>
            <a:ext cx="797966" cy="36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764" b="1" dirty="0">
                <a:solidFill>
                  <a:prstClr val="white"/>
                </a:solidFill>
              </a:rPr>
              <a:t>投 資</a:t>
            </a:r>
            <a:endParaRPr lang="en-US" altLang="ja-JP" sz="1764" b="1" dirty="0">
              <a:solidFill>
                <a:prstClr val="white"/>
              </a:solidFill>
            </a:endParaRPr>
          </a:p>
        </p:txBody>
      </p:sp>
      <p:sp>
        <p:nvSpPr>
          <p:cNvPr id="68" name="テキスト ボックス 25"/>
          <p:cNvSpPr txBox="1">
            <a:spLocks noChangeArrowheads="1"/>
          </p:cNvSpPr>
          <p:nvPr/>
        </p:nvSpPr>
        <p:spPr bwMode="auto">
          <a:xfrm>
            <a:off x="5504658" y="4471782"/>
            <a:ext cx="321341" cy="906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323" b="1" dirty="0">
                <a:solidFill>
                  <a:prstClr val="white"/>
                </a:solidFill>
              </a:rPr>
              <a:t>発行支援</a:t>
            </a:r>
            <a:endParaRPr lang="en-US" altLang="ja-JP" sz="1323" b="1" dirty="0">
              <a:solidFill>
                <a:prstClr val="white"/>
              </a:solidFill>
            </a:endParaRPr>
          </a:p>
        </p:txBody>
      </p:sp>
      <p:sp>
        <p:nvSpPr>
          <p:cNvPr id="6" name="正方形/長方形 5"/>
          <p:cNvSpPr/>
          <p:nvPr/>
        </p:nvSpPr>
        <p:spPr>
          <a:xfrm>
            <a:off x="432572" y="2757958"/>
            <a:ext cx="5039783" cy="465640"/>
          </a:xfrm>
          <a:prstGeom prst="rect">
            <a:avLst/>
          </a:prstGeom>
        </p:spPr>
        <p:txBody>
          <a:bodyPr>
            <a:spAutoFit/>
          </a:bodyPr>
          <a:lstStyle/>
          <a:p>
            <a:pPr defTabSz="1007943"/>
            <a:endParaRPr lang="en-US" altLang="ja-JP" sz="1213" dirty="0">
              <a:solidFill>
                <a:prstClr val="black"/>
              </a:solidFill>
              <a:latin typeface="Cambria"/>
              <a:ea typeface="メイリオ"/>
            </a:endParaRPr>
          </a:p>
          <a:p>
            <a:pPr defTabSz="1007943"/>
            <a:r>
              <a:rPr lang="en-US" altLang="ja-JP" sz="1213" dirty="0">
                <a:solidFill>
                  <a:prstClr val="black"/>
                </a:solidFill>
                <a:latin typeface="Cambria"/>
                <a:ea typeface="メイリオ"/>
              </a:rPr>
              <a:t>(1)</a:t>
            </a:r>
            <a:r>
              <a:rPr lang="ja-JP" altLang="en-US" sz="1213" dirty="0">
                <a:solidFill>
                  <a:prstClr val="black"/>
                </a:solidFill>
                <a:latin typeface="Cambria"/>
                <a:ea typeface="メイリオ"/>
              </a:rPr>
              <a:t>① 委託</a:t>
            </a:r>
            <a:r>
              <a:rPr lang="ja-JP" altLang="en-US" sz="1213" dirty="0">
                <a:solidFill>
                  <a:prstClr val="black"/>
                </a:solidFill>
                <a:latin typeface="Cambria"/>
                <a:ea typeface="メイリオ"/>
              </a:rPr>
              <a:t>対象</a:t>
            </a:r>
            <a:r>
              <a:rPr lang="ja-JP" altLang="en-US" sz="1213" dirty="0">
                <a:solidFill>
                  <a:prstClr val="black"/>
                </a:solidFill>
                <a:latin typeface="Cambria"/>
                <a:ea typeface="メイリオ"/>
              </a:rPr>
              <a:t>：非営利法人</a:t>
            </a:r>
            <a:r>
              <a:rPr lang="ja-JP" altLang="en-US" sz="1213" dirty="0">
                <a:solidFill>
                  <a:prstClr val="black"/>
                </a:solidFill>
                <a:latin typeface="メイリオ"/>
                <a:ea typeface="メイリオ"/>
              </a:rPr>
              <a:t>等</a:t>
            </a:r>
            <a:endParaRPr lang="ja-JP" altLang="en-US" sz="1213" dirty="0">
              <a:solidFill>
                <a:prstClr val="black"/>
              </a:solidFill>
              <a:latin typeface="Cambria"/>
              <a:ea typeface="メイリオ"/>
            </a:endParaRPr>
          </a:p>
        </p:txBody>
      </p:sp>
      <p:sp>
        <p:nvSpPr>
          <p:cNvPr id="71" name="正方形/長方形 70"/>
          <p:cNvSpPr/>
          <p:nvPr/>
        </p:nvSpPr>
        <p:spPr>
          <a:xfrm>
            <a:off x="5973800" y="4176714"/>
            <a:ext cx="2817517" cy="289880"/>
          </a:xfrm>
          <a:prstGeom prst="rect">
            <a:avLst/>
          </a:prstGeom>
          <a:solidFill>
            <a:schemeClr val="bg1"/>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7943" eaLnBrk="0" hangingPunct="0">
              <a:defRPr/>
            </a:pPr>
            <a:endParaRPr lang="ja-JP" altLang="en-US" sz="1984">
              <a:solidFill>
                <a:prstClr val="white"/>
              </a:solidFill>
              <a:latin typeface="Cambria"/>
              <a:ea typeface="メイリオ"/>
            </a:endParaRPr>
          </a:p>
        </p:txBody>
      </p:sp>
      <p:pic>
        <p:nvPicPr>
          <p:cNvPr id="73" name="Picture 62" descr="C:\Users\KONDO12\AppData\Local\Microsoft\Windows\Temporary Internet Files\Content.IE5\G1GR3FOP\icon_4b\icon_4b_12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67138" y="3934456"/>
            <a:ext cx="722718" cy="722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テキスト ボックス 25"/>
          <p:cNvSpPr txBox="1">
            <a:spLocks noChangeArrowheads="1"/>
          </p:cNvSpPr>
          <p:nvPr/>
        </p:nvSpPr>
        <p:spPr bwMode="auto">
          <a:xfrm>
            <a:off x="5504657" y="4185773"/>
            <a:ext cx="4138572" cy="261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eaLnBrk="0" fontAlgn="base" hangingPunct="0">
              <a:spcBef>
                <a:spcPct val="0"/>
              </a:spcBef>
              <a:spcAft>
                <a:spcPct val="0"/>
              </a:spcAft>
              <a:buNone/>
              <a:defRPr/>
            </a:pPr>
            <a:r>
              <a:rPr lang="ja-JP" altLang="en-US" sz="1102" dirty="0">
                <a:solidFill>
                  <a:srgbClr val="000000"/>
                </a:solidFill>
              </a:rPr>
              <a:t>民間資金（機関投資家、金融機関等）</a:t>
            </a:r>
            <a:endParaRPr lang="en-US" altLang="ja-JP" sz="1102" dirty="0">
              <a:solidFill>
                <a:srgbClr val="000000"/>
              </a:solidFill>
            </a:endParaRPr>
          </a:p>
        </p:txBody>
      </p:sp>
      <p:sp>
        <p:nvSpPr>
          <p:cNvPr id="77" name="正方形/長方形 76"/>
          <p:cNvSpPr/>
          <p:nvPr/>
        </p:nvSpPr>
        <p:spPr>
          <a:xfrm>
            <a:off x="5484046" y="1610133"/>
            <a:ext cx="4989963" cy="652294"/>
          </a:xfrm>
          <a:prstGeom prst="rect">
            <a:avLst/>
          </a:prstGeom>
        </p:spPr>
        <p:txBody>
          <a:bodyPr wrap="square">
            <a:spAutoFit/>
          </a:bodyPr>
          <a:lstStyle/>
          <a:p>
            <a:pPr defTabSz="1007943" fontAlgn="base">
              <a:spcBef>
                <a:spcPct val="0"/>
              </a:spcBef>
              <a:spcAft>
                <a:spcPct val="0"/>
              </a:spcAft>
              <a:buClr>
                <a:srgbClr val="6F6F6F"/>
              </a:buClr>
              <a:defRPr/>
            </a:pPr>
            <a:r>
              <a:rPr lang="ja-JP" altLang="en-US" sz="1213" dirty="0">
                <a:solidFill>
                  <a:prstClr val="black"/>
                </a:solidFill>
                <a:latin typeface="メイリオ"/>
                <a:ea typeface="メイリオ"/>
              </a:rPr>
              <a:t>グリーンボンドを発行</a:t>
            </a:r>
            <a:r>
              <a:rPr lang="ja-JP" altLang="en-US" sz="1213" dirty="0">
                <a:solidFill>
                  <a:prstClr val="black"/>
                </a:solidFill>
                <a:latin typeface="メイリオ"/>
                <a:ea typeface="メイリオ"/>
              </a:rPr>
              <a:t>しようとする者（企業・自治体）に発行支援（外部レビュー付与、グリーンボンドフレームワーク整備のコンサルティング等）を行う者に対し、その支援に要する費用を補助する。</a:t>
            </a:r>
          </a:p>
        </p:txBody>
      </p:sp>
      <p:cxnSp>
        <p:nvCxnSpPr>
          <p:cNvPr id="79" name="直線矢印コネクタ 78"/>
          <p:cNvCxnSpPr/>
          <p:nvPr/>
        </p:nvCxnSpPr>
        <p:spPr>
          <a:xfrm flipV="1">
            <a:off x="2091564" y="3858978"/>
            <a:ext cx="2013516" cy="698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0" name="テキスト ボックス 55"/>
          <p:cNvSpPr txBox="1">
            <a:spLocks noChangeArrowheads="1"/>
          </p:cNvSpPr>
          <p:nvPr/>
        </p:nvSpPr>
        <p:spPr bwMode="auto">
          <a:xfrm>
            <a:off x="2588203" y="3547473"/>
            <a:ext cx="1715006" cy="49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defRPr/>
            </a:pPr>
            <a:r>
              <a:rPr lang="ja-JP" altLang="en-US" sz="882" dirty="0">
                <a:solidFill>
                  <a:prstClr val="black"/>
                </a:solidFill>
                <a:latin typeface="メイリオ"/>
                <a:ea typeface="メイリオ"/>
              </a:rPr>
              <a:t>　　　　　　　（補助率）</a:t>
            </a:r>
            <a:endParaRPr lang="en-US" altLang="ja-JP" sz="882" dirty="0">
              <a:solidFill>
                <a:prstClr val="black"/>
              </a:solidFill>
              <a:latin typeface="メイリオ"/>
              <a:ea typeface="メイリオ"/>
            </a:endParaRPr>
          </a:p>
          <a:p>
            <a:pPr algn="ctr" defTabSz="1007943" fontAlgn="base">
              <a:spcBef>
                <a:spcPct val="0"/>
              </a:spcBef>
              <a:spcAft>
                <a:spcPct val="0"/>
              </a:spcAft>
              <a:buNone/>
              <a:defRPr/>
            </a:pPr>
            <a:r>
              <a:rPr lang="en-US" altLang="ja-JP" sz="882" dirty="0">
                <a:solidFill>
                  <a:prstClr val="black"/>
                </a:solidFill>
                <a:latin typeface="メイリオ"/>
                <a:ea typeface="メイリオ"/>
              </a:rPr>
              <a:t>(2)</a:t>
            </a:r>
            <a:r>
              <a:rPr lang="ja-JP" altLang="en-US" sz="882" dirty="0">
                <a:solidFill>
                  <a:prstClr val="black"/>
                </a:solidFill>
                <a:latin typeface="メイリオ"/>
                <a:ea typeface="メイリオ"/>
              </a:rPr>
              <a:t> </a:t>
            </a:r>
            <a:r>
              <a:rPr lang="en-US" altLang="ja-JP" sz="882" dirty="0">
                <a:solidFill>
                  <a:prstClr val="black"/>
                </a:solidFill>
                <a:latin typeface="メイリオ"/>
                <a:ea typeface="メイリオ"/>
              </a:rPr>
              <a:t>1/3</a:t>
            </a:r>
            <a:r>
              <a:rPr lang="ja-JP" altLang="en-US" sz="882" dirty="0" err="1">
                <a:solidFill>
                  <a:prstClr val="black"/>
                </a:solidFill>
                <a:latin typeface="メイリオ"/>
                <a:ea typeface="メイリオ"/>
              </a:rPr>
              <a:t>、</a:t>
            </a:r>
            <a:r>
              <a:rPr lang="en-US" altLang="ja-JP" sz="882" dirty="0">
                <a:solidFill>
                  <a:prstClr val="black"/>
                </a:solidFill>
                <a:latin typeface="メイリオ"/>
                <a:ea typeface="メイリオ"/>
              </a:rPr>
              <a:t>1/2</a:t>
            </a:r>
            <a:r>
              <a:rPr lang="ja-JP" altLang="en-US" sz="882" dirty="0" err="1">
                <a:solidFill>
                  <a:prstClr val="black"/>
                </a:solidFill>
                <a:latin typeface="メイリオ"/>
                <a:ea typeface="メイリオ"/>
              </a:rPr>
              <a:t>、</a:t>
            </a:r>
            <a:r>
              <a:rPr lang="en-US" altLang="ja-JP" sz="882" dirty="0">
                <a:solidFill>
                  <a:prstClr val="black"/>
                </a:solidFill>
                <a:latin typeface="メイリオ"/>
                <a:ea typeface="メイリオ"/>
              </a:rPr>
              <a:t>2/3</a:t>
            </a:r>
          </a:p>
          <a:p>
            <a:pPr algn="ctr" defTabSz="1007943" fontAlgn="base">
              <a:spcBef>
                <a:spcPct val="0"/>
              </a:spcBef>
              <a:spcAft>
                <a:spcPct val="0"/>
              </a:spcAft>
              <a:buNone/>
              <a:defRPr/>
            </a:pPr>
            <a:endParaRPr lang="en-US" altLang="ja-JP" sz="882" dirty="0">
              <a:solidFill>
                <a:prstClr val="black"/>
              </a:solidFill>
              <a:latin typeface="メイリオ"/>
              <a:ea typeface="メイリオ"/>
            </a:endParaRPr>
          </a:p>
        </p:txBody>
      </p:sp>
      <p:sp>
        <p:nvSpPr>
          <p:cNvPr id="81" name="正方形/長方形 80"/>
          <p:cNvSpPr/>
          <p:nvPr/>
        </p:nvSpPr>
        <p:spPr>
          <a:xfrm>
            <a:off x="4086905" y="3687933"/>
            <a:ext cx="1101526" cy="25065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1007943" fontAlgn="base">
              <a:spcBef>
                <a:spcPct val="0"/>
              </a:spcBef>
              <a:spcAft>
                <a:spcPct val="0"/>
              </a:spcAft>
              <a:defRPr/>
            </a:pPr>
            <a:r>
              <a:rPr lang="ja-JP" altLang="en-US" sz="882" dirty="0">
                <a:solidFill>
                  <a:prstClr val="black"/>
                </a:solidFill>
                <a:latin typeface="Cambria"/>
                <a:ea typeface="メイリオ"/>
              </a:rPr>
              <a:t>自治体</a:t>
            </a:r>
            <a:r>
              <a:rPr lang="ja-JP" altLang="en-US" sz="882" dirty="0">
                <a:solidFill>
                  <a:prstClr val="black"/>
                </a:solidFill>
                <a:latin typeface="Cambria"/>
                <a:ea typeface="メイリオ"/>
              </a:rPr>
              <a:t>等</a:t>
            </a:r>
            <a:endParaRPr lang="en-US" altLang="ja-JP" sz="882" dirty="0">
              <a:solidFill>
                <a:prstClr val="black"/>
              </a:solidFill>
              <a:latin typeface="Cambria"/>
              <a:ea typeface="メイリオ"/>
            </a:endParaRPr>
          </a:p>
        </p:txBody>
      </p:sp>
      <p:sp>
        <p:nvSpPr>
          <p:cNvPr id="2" name="テキスト ボックス 1"/>
          <p:cNvSpPr txBox="1"/>
          <p:nvPr/>
        </p:nvSpPr>
        <p:spPr>
          <a:xfrm>
            <a:off x="517200" y="6861659"/>
            <a:ext cx="1223743" cy="397673"/>
          </a:xfrm>
          <a:prstGeom prst="rect">
            <a:avLst/>
          </a:prstGeom>
          <a:noFill/>
        </p:spPr>
        <p:txBody>
          <a:bodyPr wrap="square" rtlCol="0">
            <a:spAutoFit/>
          </a:bodyPr>
          <a:lstStyle/>
          <a:p>
            <a:pPr algn="ctr" defTabSz="1007943" eaLnBrk="0" fontAlgn="base" hangingPunct="0">
              <a:spcBef>
                <a:spcPct val="0"/>
              </a:spcBef>
              <a:spcAft>
                <a:spcPct val="0"/>
              </a:spcAft>
              <a:defRPr/>
            </a:pPr>
            <a:r>
              <a:rPr lang="ja-JP" altLang="en-US" sz="1984" b="1" u="sng" dirty="0">
                <a:solidFill>
                  <a:srgbClr val="008000"/>
                </a:solidFill>
                <a:latin typeface="メイリオ"/>
                <a:ea typeface="メイリオ"/>
              </a:rPr>
              <a:t>国</a:t>
            </a:r>
            <a:endParaRPr lang="en-US" altLang="ja-JP" sz="1984" b="1" u="sng" dirty="0">
              <a:solidFill>
                <a:srgbClr val="008000"/>
              </a:solidFill>
              <a:latin typeface="メイリオ"/>
              <a:ea typeface="メイリオ"/>
            </a:endParaRPr>
          </a:p>
        </p:txBody>
      </p:sp>
      <p:sp>
        <p:nvSpPr>
          <p:cNvPr id="83" name="テキスト ボックス 82"/>
          <p:cNvSpPr txBox="1"/>
          <p:nvPr/>
        </p:nvSpPr>
        <p:spPr>
          <a:xfrm>
            <a:off x="8262920" y="46427"/>
            <a:ext cx="979385" cy="431528"/>
          </a:xfrm>
          <a:prstGeom prst="rect">
            <a:avLst/>
          </a:prstGeom>
          <a:noFill/>
          <a:ln w="12700">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1007943">
              <a:defRPr/>
            </a:pPr>
            <a:r>
              <a:rPr lang="ja-JP" altLang="en-US" sz="1102" dirty="0">
                <a:solidFill>
                  <a:prstClr val="white"/>
                </a:solidFill>
                <a:latin typeface="Cambria"/>
                <a:ea typeface="メイリオ"/>
              </a:rPr>
              <a:t>大臣官房</a:t>
            </a:r>
            <a:endParaRPr lang="en-US" altLang="ja-JP" sz="1102" dirty="0">
              <a:solidFill>
                <a:prstClr val="white"/>
              </a:solidFill>
              <a:latin typeface="Cambria"/>
              <a:ea typeface="メイリオ"/>
            </a:endParaRPr>
          </a:p>
          <a:p>
            <a:pPr defTabSz="1007943">
              <a:defRPr/>
            </a:pPr>
            <a:r>
              <a:rPr lang="ja-JP" altLang="en-US" sz="1102" dirty="0">
                <a:solidFill>
                  <a:prstClr val="white"/>
                </a:solidFill>
                <a:latin typeface="Cambria"/>
                <a:ea typeface="メイリオ"/>
              </a:rPr>
              <a:t>環境経済課</a:t>
            </a:r>
            <a:endParaRPr lang="en-US" altLang="ja-JP" sz="1102" dirty="0">
              <a:solidFill>
                <a:prstClr val="white"/>
              </a:solidFill>
              <a:latin typeface="Cambria"/>
              <a:ea typeface="メイリオ"/>
            </a:endParaRPr>
          </a:p>
        </p:txBody>
      </p:sp>
      <p:sp>
        <p:nvSpPr>
          <p:cNvPr id="84" name="テキスト ボックス 83"/>
          <p:cNvSpPr txBox="1"/>
          <p:nvPr/>
        </p:nvSpPr>
        <p:spPr>
          <a:xfrm>
            <a:off x="9273354" y="46159"/>
            <a:ext cx="979521" cy="431528"/>
          </a:xfrm>
          <a:prstGeom prst="rect">
            <a:avLst/>
          </a:prstGeom>
          <a:noFill/>
          <a:ln w="12700">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1007943">
              <a:defRPr/>
            </a:pPr>
            <a:r>
              <a:rPr lang="ja-JP" altLang="en-US" sz="1102" dirty="0">
                <a:solidFill>
                  <a:prstClr val="white"/>
                </a:solidFill>
                <a:latin typeface="Cambria"/>
                <a:ea typeface="メイリオ"/>
              </a:rPr>
              <a:t>大臣官房</a:t>
            </a:r>
            <a:endParaRPr lang="en-US" altLang="ja-JP" sz="1102" dirty="0">
              <a:solidFill>
                <a:prstClr val="white"/>
              </a:solidFill>
              <a:latin typeface="Cambria"/>
              <a:ea typeface="メイリオ"/>
            </a:endParaRPr>
          </a:p>
          <a:p>
            <a:pPr defTabSz="1007943">
              <a:defRPr/>
            </a:pPr>
            <a:r>
              <a:rPr lang="ja-JP" altLang="en-US" sz="1102" dirty="0">
                <a:solidFill>
                  <a:prstClr val="white"/>
                </a:solidFill>
                <a:latin typeface="Cambria"/>
                <a:ea typeface="メイリオ"/>
              </a:rPr>
              <a:t>環境計画課</a:t>
            </a:r>
            <a:endParaRPr lang="en-US" altLang="ja-JP" sz="1102" dirty="0">
              <a:solidFill>
                <a:prstClr val="white"/>
              </a:solidFill>
              <a:latin typeface="Cambria"/>
              <a:ea typeface="メイリオ"/>
            </a:endParaRPr>
          </a:p>
        </p:txBody>
      </p:sp>
      <p:sp>
        <p:nvSpPr>
          <p:cNvPr id="87" name="テキスト ボックス 55"/>
          <p:cNvSpPr txBox="1">
            <a:spLocks noChangeArrowheads="1"/>
          </p:cNvSpPr>
          <p:nvPr/>
        </p:nvSpPr>
        <p:spPr bwMode="auto">
          <a:xfrm>
            <a:off x="2942798" y="2949935"/>
            <a:ext cx="1859278" cy="36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1007943" fontAlgn="base">
              <a:spcBef>
                <a:spcPct val="0"/>
              </a:spcBef>
              <a:spcAft>
                <a:spcPct val="0"/>
              </a:spcAft>
              <a:buNone/>
              <a:defRPr/>
            </a:pPr>
            <a:r>
              <a:rPr lang="ja-JP" altLang="en-US" sz="882" dirty="0">
                <a:solidFill>
                  <a:prstClr val="black"/>
                </a:solidFill>
                <a:latin typeface="メイリオ"/>
                <a:ea typeface="メイリオ"/>
              </a:rPr>
              <a:t>（補助率）</a:t>
            </a:r>
            <a:endParaRPr lang="en-US" altLang="ja-JP" sz="882" dirty="0">
              <a:solidFill>
                <a:prstClr val="black"/>
              </a:solidFill>
              <a:latin typeface="メイリオ"/>
              <a:ea typeface="メイリオ"/>
            </a:endParaRPr>
          </a:p>
          <a:p>
            <a:pPr algn="ctr" defTabSz="1007943" fontAlgn="base">
              <a:spcBef>
                <a:spcPct val="0"/>
              </a:spcBef>
              <a:spcAft>
                <a:spcPct val="0"/>
              </a:spcAft>
              <a:buNone/>
              <a:defRPr/>
            </a:pPr>
            <a:r>
              <a:rPr lang="en-US" altLang="ja-JP" sz="882" dirty="0">
                <a:solidFill>
                  <a:prstClr val="black"/>
                </a:solidFill>
                <a:latin typeface="メイリオ"/>
                <a:ea typeface="メイリオ"/>
              </a:rPr>
              <a:t>(1)</a:t>
            </a:r>
            <a:r>
              <a:rPr lang="ja-JP" altLang="en-US" sz="882" dirty="0">
                <a:solidFill>
                  <a:prstClr val="black"/>
                </a:solidFill>
                <a:latin typeface="メイリオ"/>
                <a:ea typeface="メイリオ"/>
              </a:rPr>
              <a:t>②</a:t>
            </a:r>
            <a:r>
              <a:rPr lang="en-US" altLang="ja-JP" sz="882" dirty="0">
                <a:solidFill>
                  <a:prstClr val="black"/>
                </a:solidFill>
                <a:latin typeface="メイリオ"/>
                <a:ea typeface="メイリオ"/>
              </a:rPr>
              <a:t>9/10(</a:t>
            </a:r>
            <a:r>
              <a:rPr lang="ja-JP" altLang="en-US" sz="882" dirty="0">
                <a:solidFill>
                  <a:prstClr val="black"/>
                </a:solidFill>
                <a:latin typeface="メイリオ"/>
                <a:ea typeface="メイリオ"/>
              </a:rPr>
              <a:t>上限</a:t>
            </a:r>
            <a:r>
              <a:rPr lang="en-US" altLang="ja-JP" sz="882" dirty="0">
                <a:solidFill>
                  <a:prstClr val="black"/>
                </a:solidFill>
                <a:latin typeface="メイリオ"/>
                <a:ea typeface="メイリオ"/>
              </a:rPr>
              <a:t>4</a:t>
            </a:r>
            <a:r>
              <a:rPr lang="en-US" altLang="ja-JP" sz="882" dirty="0">
                <a:solidFill>
                  <a:prstClr val="black"/>
                </a:solidFill>
                <a:latin typeface="メイリオ"/>
                <a:ea typeface="メイリオ"/>
              </a:rPr>
              <a:t>0</a:t>
            </a:r>
            <a:r>
              <a:rPr lang="ja-JP" altLang="en-US" sz="882" dirty="0">
                <a:solidFill>
                  <a:prstClr val="black"/>
                </a:solidFill>
                <a:latin typeface="メイリオ"/>
                <a:ea typeface="メイリオ"/>
              </a:rPr>
              <a:t>百万円）</a:t>
            </a:r>
            <a:endParaRPr lang="en-US" altLang="ja-JP" sz="882" dirty="0">
              <a:solidFill>
                <a:prstClr val="black"/>
              </a:solidFill>
              <a:latin typeface="メイリオ"/>
              <a:ea typeface="メイリオ"/>
            </a:endParaRPr>
          </a:p>
        </p:txBody>
      </p:sp>
    </p:spTree>
    <p:extLst>
      <p:ext uri="{BB962C8B-B14F-4D97-AF65-F5344CB8AC3E}">
        <p14:creationId xmlns:p14="http://schemas.microsoft.com/office/powerpoint/2010/main" val="1314411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9129" y="736784"/>
            <a:ext cx="10642872" cy="3609453"/>
          </a:xfrm>
          <a:prstGeom prst="rect">
            <a:avLst/>
          </a:prstGeom>
        </p:spPr>
        <p:style>
          <a:lnRef idx="2">
            <a:schemeClr val="accent1"/>
          </a:lnRef>
          <a:fillRef idx="1">
            <a:schemeClr val="lt1"/>
          </a:fillRef>
          <a:effectRef idx="0">
            <a:schemeClr val="accent1"/>
          </a:effectRef>
          <a:fontRef idx="minor">
            <a:schemeClr val="dk1"/>
          </a:fontRef>
        </p:style>
        <p:txBody>
          <a:bodyPr anchor="ctr">
            <a:normAutofit/>
          </a:bodyPr>
          <a:lstStyle/>
          <a:p>
            <a:pPr algn="ctr" defTabSz="986912">
              <a:defRPr/>
            </a:pPr>
            <a:endParaRPr lang="ja-JP" altLang="en-US" sz="1943" dirty="0">
              <a:solidFill>
                <a:prstClr val="black"/>
              </a:solidFill>
              <a:latin typeface="Cambria"/>
              <a:ea typeface="メイリオ"/>
            </a:endParaRPr>
          </a:p>
        </p:txBody>
      </p:sp>
      <p:sp>
        <p:nvSpPr>
          <p:cNvPr id="34" name="テキスト ボックス 33"/>
          <p:cNvSpPr txBox="1"/>
          <p:nvPr/>
        </p:nvSpPr>
        <p:spPr>
          <a:xfrm>
            <a:off x="216374" y="3420421"/>
            <a:ext cx="5128962" cy="875612"/>
          </a:xfrm>
          <a:prstGeom prst="rect">
            <a:avLst/>
          </a:prstGeom>
          <a:noFill/>
        </p:spPr>
        <p:txBody>
          <a:bodyPr lIns="38856" tIns="38856" rIns="38856" bIns="38856">
            <a:spAutoFit/>
          </a:bodyPr>
          <a:lstStyle/>
          <a:p>
            <a:pPr defTabSz="986912">
              <a:buClr>
                <a:prstClr val="black">
                  <a:lumMod val="65000"/>
                  <a:lumOff val="35000"/>
                </a:prstClr>
              </a:buClr>
              <a:defRPr/>
            </a:pPr>
            <a:r>
              <a:rPr lang="ja-JP" altLang="en-US" sz="1295" dirty="0">
                <a:solidFill>
                  <a:prstClr val="black"/>
                </a:solidFill>
                <a:latin typeface="メイリオ"/>
                <a:ea typeface="メイリオ"/>
              </a:rPr>
              <a:t>地方</a:t>
            </a:r>
            <a:r>
              <a:rPr lang="ja-JP" altLang="en-US" sz="1295" dirty="0">
                <a:solidFill>
                  <a:prstClr val="black"/>
                </a:solidFill>
                <a:latin typeface="メイリオ"/>
                <a:ea typeface="メイリオ"/>
              </a:rPr>
              <a:t>公共</a:t>
            </a:r>
            <a:r>
              <a:rPr lang="ja-JP" altLang="en-US" sz="1295" dirty="0">
                <a:solidFill>
                  <a:prstClr val="black"/>
                </a:solidFill>
                <a:latin typeface="メイリオ"/>
                <a:ea typeface="メイリオ"/>
              </a:rPr>
              <a:t>団体の</a:t>
            </a:r>
            <a:r>
              <a:rPr lang="ja-JP" altLang="en-US" sz="1295" dirty="0">
                <a:solidFill>
                  <a:prstClr val="black"/>
                </a:solidFill>
                <a:latin typeface="メイリオ"/>
                <a:ea typeface="メイリオ"/>
              </a:rPr>
              <a:t>積極的な参画・関与の下</a:t>
            </a:r>
            <a:r>
              <a:rPr lang="ja-JP" altLang="en-US" sz="1295" dirty="0">
                <a:solidFill>
                  <a:prstClr val="black"/>
                </a:solidFill>
                <a:latin typeface="メイリオ"/>
                <a:ea typeface="メイリオ"/>
              </a:rPr>
              <a:t>、低炭素化事業を実施する事業体を地域金融機関、地元企業、一般市民等の出資</a:t>
            </a:r>
            <a:r>
              <a:rPr lang="ja-JP" altLang="en-US" sz="1295" dirty="0">
                <a:solidFill>
                  <a:prstClr val="black"/>
                </a:solidFill>
                <a:latin typeface="メイリオ"/>
                <a:ea typeface="メイリオ"/>
              </a:rPr>
              <a:t>に</a:t>
            </a:r>
            <a:r>
              <a:rPr lang="ja-JP" altLang="en-US" sz="1295" dirty="0">
                <a:solidFill>
                  <a:prstClr val="black"/>
                </a:solidFill>
                <a:latin typeface="メイリオ"/>
                <a:ea typeface="メイリオ"/>
              </a:rPr>
              <a:t>よって設置する場合に、事業化（事業体の立ち上げ又は拡充）に</a:t>
            </a:r>
            <a:r>
              <a:rPr lang="ja-JP" altLang="en-US" sz="1295" dirty="0">
                <a:solidFill>
                  <a:prstClr val="black"/>
                </a:solidFill>
                <a:latin typeface="メイリオ"/>
                <a:ea typeface="メイリオ"/>
              </a:rPr>
              <a:t>係る費用の一部を補助</a:t>
            </a:r>
            <a:r>
              <a:rPr lang="ja-JP" altLang="en-US" sz="1295" dirty="0">
                <a:solidFill>
                  <a:prstClr val="black"/>
                </a:solidFill>
                <a:latin typeface="メイリオ"/>
                <a:ea typeface="メイリオ"/>
              </a:rPr>
              <a:t>する。</a:t>
            </a:r>
            <a:endParaRPr lang="ja-JP" altLang="en-US" sz="1295" dirty="0">
              <a:solidFill>
                <a:prstClr val="black"/>
              </a:solidFill>
              <a:latin typeface="メイリオ"/>
              <a:ea typeface="メイリオ"/>
            </a:endParaRPr>
          </a:p>
        </p:txBody>
      </p:sp>
      <p:sp>
        <p:nvSpPr>
          <p:cNvPr id="6" name="正方形/長方形 5"/>
          <p:cNvSpPr/>
          <p:nvPr/>
        </p:nvSpPr>
        <p:spPr>
          <a:xfrm>
            <a:off x="29129" y="4346237"/>
            <a:ext cx="10645549" cy="3115765"/>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86912">
              <a:defRPr/>
            </a:pPr>
            <a:endParaRPr lang="ja-JP" altLang="en-US" sz="1943">
              <a:solidFill>
                <a:prstClr val="black"/>
              </a:solidFill>
              <a:latin typeface="Cambria"/>
              <a:ea typeface="メイリオ"/>
            </a:endParaRPr>
          </a:p>
        </p:txBody>
      </p:sp>
      <p:sp>
        <p:nvSpPr>
          <p:cNvPr id="11" name="テキスト ボックス 10"/>
          <p:cNvSpPr txBox="1"/>
          <p:nvPr/>
        </p:nvSpPr>
        <p:spPr>
          <a:xfrm>
            <a:off x="77712" y="868376"/>
            <a:ext cx="1154483" cy="324833"/>
          </a:xfrm>
          <a:prstGeom prst="rect">
            <a:avLst/>
          </a:prstGeom>
        </p:spPr>
        <p:style>
          <a:lnRef idx="2">
            <a:schemeClr val="accent1"/>
          </a:lnRef>
          <a:fillRef idx="1">
            <a:schemeClr val="lt1"/>
          </a:fillRef>
          <a:effectRef idx="0">
            <a:schemeClr val="accent1"/>
          </a:effectRef>
          <a:fontRef idx="minor">
            <a:schemeClr val="dk1"/>
          </a:fontRef>
        </p:style>
        <p:txBody>
          <a:bodyPr wrap="none" anchor="ctr" anchorCtr="1">
            <a:spAutoFit/>
          </a:bodyPr>
          <a:lstStyle/>
          <a:p>
            <a:pPr defTabSz="986912">
              <a:defRPr/>
            </a:pPr>
            <a:r>
              <a:rPr lang="ja-JP" altLang="en-US" sz="1511" dirty="0">
                <a:solidFill>
                  <a:prstClr val="black"/>
                </a:solidFill>
                <a:latin typeface="Cambria"/>
                <a:ea typeface="メイリオ"/>
              </a:rPr>
              <a:t>背景・目的</a:t>
            </a:r>
          </a:p>
        </p:txBody>
      </p:sp>
      <p:sp>
        <p:nvSpPr>
          <p:cNvPr id="12" name="テキスト ボックス 11"/>
          <p:cNvSpPr txBox="1"/>
          <p:nvPr/>
        </p:nvSpPr>
        <p:spPr>
          <a:xfrm>
            <a:off x="77712" y="3005443"/>
            <a:ext cx="960519" cy="324833"/>
          </a:xfrm>
          <a:prstGeom prst="rect">
            <a:avLst/>
          </a:prstGeom>
        </p:spPr>
        <p:style>
          <a:lnRef idx="2">
            <a:schemeClr val="accent1"/>
          </a:lnRef>
          <a:fillRef idx="1">
            <a:schemeClr val="lt1"/>
          </a:fillRef>
          <a:effectRef idx="0">
            <a:schemeClr val="accent1"/>
          </a:effectRef>
          <a:fontRef idx="minor">
            <a:schemeClr val="dk1"/>
          </a:fontRef>
        </p:style>
        <p:txBody>
          <a:bodyPr wrap="none" anchor="ctr" anchorCtr="1">
            <a:spAutoFit/>
          </a:bodyPr>
          <a:lstStyle/>
          <a:p>
            <a:pPr defTabSz="986912">
              <a:defRPr/>
            </a:pPr>
            <a:r>
              <a:rPr lang="ja-JP" altLang="en-US" sz="1511" dirty="0">
                <a:solidFill>
                  <a:prstClr val="black"/>
                </a:solidFill>
                <a:latin typeface="Cambria"/>
                <a:ea typeface="メイリオ"/>
              </a:rPr>
              <a:t>事業概要</a:t>
            </a:r>
          </a:p>
        </p:txBody>
      </p:sp>
      <p:sp>
        <p:nvSpPr>
          <p:cNvPr id="13" name="テキスト ボックス 12"/>
          <p:cNvSpPr txBox="1"/>
          <p:nvPr/>
        </p:nvSpPr>
        <p:spPr>
          <a:xfrm>
            <a:off x="5439807" y="868375"/>
            <a:ext cx="1348446" cy="324833"/>
          </a:xfrm>
          <a:prstGeom prst="rect">
            <a:avLst/>
          </a:prstGeom>
        </p:spPr>
        <p:style>
          <a:lnRef idx="2">
            <a:schemeClr val="accent1"/>
          </a:lnRef>
          <a:fillRef idx="1">
            <a:schemeClr val="lt1"/>
          </a:fillRef>
          <a:effectRef idx="0">
            <a:schemeClr val="accent1"/>
          </a:effectRef>
          <a:fontRef idx="minor">
            <a:schemeClr val="dk1"/>
          </a:fontRef>
        </p:style>
        <p:txBody>
          <a:bodyPr wrap="none" anchor="ctr" anchorCtr="1">
            <a:spAutoFit/>
          </a:bodyPr>
          <a:lstStyle/>
          <a:p>
            <a:pPr defTabSz="986912">
              <a:defRPr/>
            </a:pPr>
            <a:r>
              <a:rPr lang="ja-JP" altLang="en-US" sz="1511" dirty="0">
                <a:solidFill>
                  <a:prstClr val="black"/>
                </a:solidFill>
                <a:latin typeface="Cambria"/>
                <a:ea typeface="メイリオ"/>
              </a:rPr>
              <a:t>事業スキーム</a:t>
            </a:r>
          </a:p>
        </p:txBody>
      </p:sp>
      <p:sp>
        <p:nvSpPr>
          <p:cNvPr id="2055" name="テキスト ボックス 19"/>
          <p:cNvSpPr txBox="1">
            <a:spLocks noChangeArrowheads="1"/>
          </p:cNvSpPr>
          <p:nvPr/>
        </p:nvSpPr>
        <p:spPr bwMode="auto">
          <a:xfrm>
            <a:off x="138654" y="1244498"/>
            <a:ext cx="5128962" cy="1686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8856" rIns="38856">
            <a:spAutoFit/>
          </a:bodyPr>
          <a:lstStyle>
            <a:lvl1pPr marL="179388" indent="-179388"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193613" indent="-193613" defTabSz="986912" fontAlgn="base">
              <a:spcBef>
                <a:spcPct val="0"/>
              </a:spcBef>
              <a:spcAft>
                <a:spcPct val="0"/>
              </a:spcAft>
              <a:buFont typeface="Wingdings" panose="05000000000000000000" pitchFamily="2" charset="2"/>
              <a:buChar char="l"/>
            </a:pPr>
            <a:r>
              <a:rPr lang="ja-JP" altLang="en-US" sz="1295" dirty="0">
                <a:solidFill>
                  <a:prstClr val="black"/>
                </a:solidFill>
                <a:latin typeface="メイリオ"/>
                <a:ea typeface="メイリオ"/>
              </a:rPr>
              <a:t>地域新電力のような、</a:t>
            </a:r>
            <a:r>
              <a:rPr lang="ja-JP" altLang="en-US" sz="1295" dirty="0">
                <a:solidFill>
                  <a:prstClr val="black"/>
                </a:solidFill>
                <a:latin typeface="メイリオ"/>
              </a:rPr>
              <a:t>地域の再生可能</a:t>
            </a:r>
            <a:r>
              <a:rPr lang="ja-JP" altLang="en-US" sz="1295" dirty="0">
                <a:solidFill>
                  <a:prstClr val="black"/>
                </a:solidFill>
                <a:latin typeface="メイリオ"/>
              </a:rPr>
              <a:t>エネルギーの活用等により</a:t>
            </a:r>
            <a:r>
              <a:rPr lang="ja-JP" altLang="en-US" sz="1295" dirty="0">
                <a:solidFill>
                  <a:prstClr val="black"/>
                </a:solidFill>
                <a:latin typeface="メイリオ"/>
                <a:ea typeface="メイリオ"/>
              </a:rPr>
              <a:t>低炭素化を推進する事業体には、</a:t>
            </a:r>
            <a:r>
              <a:rPr lang="ja-JP" altLang="en-US" sz="1295" dirty="0">
                <a:solidFill>
                  <a:prstClr val="black"/>
                </a:solidFill>
                <a:latin typeface="メイリオ"/>
              </a:rPr>
              <a:t>民間の創意工夫の下、</a:t>
            </a:r>
            <a:r>
              <a:rPr lang="ja-JP" altLang="en-US" sz="1295" dirty="0">
                <a:solidFill>
                  <a:prstClr val="black"/>
                </a:solidFill>
                <a:latin typeface="メイリオ"/>
                <a:ea typeface="メイリオ"/>
              </a:rPr>
              <a:t>地域</a:t>
            </a:r>
            <a:r>
              <a:rPr lang="ja-JP" altLang="en-US" sz="1295" dirty="0">
                <a:solidFill>
                  <a:prstClr val="black"/>
                </a:solidFill>
                <a:latin typeface="メイリオ"/>
                <a:ea typeface="メイリオ"/>
              </a:rPr>
              <a:t>における面的な低炭素化を</a:t>
            </a:r>
            <a:r>
              <a:rPr lang="ja-JP" altLang="en-US" sz="1295" dirty="0">
                <a:solidFill>
                  <a:prstClr val="black"/>
                </a:solidFill>
                <a:latin typeface="メイリオ"/>
                <a:ea typeface="メイリオ"/>
              </a:rPr>
              <a:t>、事業</a:t>
            </a:r>
            <a:r>
              <a:rPr lang="ja-JP" altLang="en-US" sz="1295" dirty="0">
                <a:solidFill>
                  <a:prstClr val="black"/>
                </a:solidFill>
                <a:latin typeface="メイリオ"/>
                <a:ea typeface="メイリオ"/>
              </a:rPr>
              <a:t>として持続的に展開することが期待</a:t>
            </a:r>
            <a:r>
              <a:rPr lang="ja-JP" altLang="en-US" sz="1295" dirty="0">
                <a:solidFill>
                  <a:prstClr val="black"/>
                </a:solidFill>
                <a:latin typeface="メイリオ"/>
                <a:ea typeface="メイリオ"/>
              </a:rPr>
              <a:t>できる。</a:t>
            </a:r>
            <a:endParaRPr lang="en-US" altLang="ja-JP" sz="1295" dirty="0">
              <a:solidFill>
                <a:prstClr val="black"/>
              </a:solidFill>
              <a:latin typeface="メイリオ"/>
              <a:ea typeface="メイリオ"/>
            </a:endParaRPr>
          </a:p>
          <a:p>
            <a:pPr marL="193613" indent="-193613" defTabSz="986912" fontAlgn="base">
              <a:spcBef>
                <a:spcPct val="0"/>
              </a:spcBef>
              <a:spcAft>
                <a:spcPct val="0"/>
              </a:spcAft>
              <a:buFont typeface="Wingdings" panose="05000000000000000000" pitchFamily="2" charset="2"/>
              <a:buChar char="l"/>
            </a:pPr>
            <a:r>
              <a:rPr lang="ja-JP" altLang="en-US" sz="1295" dirty="0">
                <a:solidFill>
                  <a:prstClr val="black"/>
                </a:solidFill>
                <a:latin typeface="メイリオ"/>
                <a:ea typeface="メイリオ"/>
              </a:rPr>
              <a:t>こうした事業体が自立的に普及するには、地方公共団体の積極的な参画・関与</a:t>
            </a:r>
            <a:r>
              <a:rPr lang="ja-JP" altLang="en-US" sz="1295" dirty="0">
                <a:solidFill>
                  <a:prstClr val="black"/>
                </a:solidFill>
                <a:latin typeface="メイリオ"/>
                <a:ea typeface="メイリオ"/>
              </a:rPr>
              <a:t>の下、地域金融機関の資金や事業性評価等のノウハウを最大限に</a:t>
            </a:r>
            <a:r>
              <a:rPr lang="ja-JP" altLang="en-US" sz="1295" dirty="0">
                <a:solidFill>
                  <a:prstClr val="black"/>
                </a:solidFill>
                <a:latin typeface="メイリオ"/>
                <a:ea typeface="メイリオ"/>
              </a:rPr>
              <a:t>活かして、</a:t>
            </a:r>
            <a:r>
              <a:rPr lang="ja-JP" altLang="en-US" sz="1295" dirty="0">
                <a:solidFill>
                  <a:prstClr val="black"/>
                </a:solidFill>
                <a:latin typeface="メイリオ"/>
                <a:ea typeface="メイリオ"/>
              </a:rPr>
              <a:t>市民や地元企業等</a:t>
            </a:r>
            <a:r>
              <a:rPr lang="ja-JP" altLang="en-US" sz="1295" dirty="0">
                <a:solidFill>
                  <a:prstClr val="black"/>
                </a:solidFill>
                <a:latin typeface="メイリオ"/>
                <a:ea typeface="メイリオ"/>
              </a:rPr>
              <a:t>の地域の資金による出資</a:t>
            </a:r>
            <a:r>
              <a:rPr lang="ja-JP" altLang="en-US" sz="1295" dirty="0">
                <a:solidFill>
                  <a:prstClr val="black"/>
                </a:solidFill>
                <a:latin typeface="メイリオ"/>
                <a:ea typeface="メイリオ"/>
              </a:rPr>
              <a:t>を</a:t>
            </a:r>
            <a:r>
              <a:rPr lang="ja-JP" altLang="en-US" sz="1295" dirty="0">
                <a:solidFill>
                  <a:prstClr val="black"/>
                </a:solidFill>
                <a:latin typeface="メイリオ"/>
                <a:ea typeface="メイリオ"/>
              </a:rPr>
              <a:t>促すことが必要である。</a:t>
            </a:r>
            <a:endParaRPr lang="en-US" altLang="ja-JP" sz="1295" dirty="0">
              <a:solidFill>
                <a:prstClr val="black"/>
              </a:solidFill>
              <a:latin typeface="メイリオ"/>
              <a:ea typeface="メイリオ"/>
            </a:endParaRPr>
          </a:p>
        </p:txBody>
      </p:sp>
      <p:sp>
        <p:nvSpPr>
          <p:cNvPr id="19" name="テキスト ボックス 18"/>
          <p:cNvSpPr txBox="1"/>
          <p:nvPr/>
        </p:nvSpPr>
        <p:spPr>
          <a:xfrm>
            <a:off x="5439807" y="3005443"/>
            <a:ext cx="1542410" cy="324833"/>
          </a:xfrm>
          <a:prstGeom prst="rect">
            <a:avLst/>
          </a:prstGeom>
        </p:spPr>
        <p:style>
          <a:lnRef idx="2">
            <a:schemeClr val="accent1"/>
          </a:lnRef>
          <a:fillRef idx="1">
            <a:schemeClr val="lt1"/>
          </a:fillRef>
          <a:effectRef idx="0">
            <a:schemeClr val="accent1"/>
          </a:effectRef>
          <a:fontRef idx="minor">
            <a:schemeClr val="dk1"/>
          </a:fontRef>
        </p:style>
        <p:txBody>
          <a:bodyPr wrap="none" anchor="ctr" anchorCtr="1">
            <a:spAutoFit/>
          </a:bodyPr>
          <a:lstStyle/>
          <a:p>
            <a:pPr defTabSz="986912">
              <a:defRPr/>
            </a:pPr>
            <a:r>
              <a:rPr lang="ja-JP" altLang="en-US" sz="1511" dirty="0">
                <a:solidFill>
                  <a:prstClr val="black"/>
                </a:solidFill>
                <a:latin typeface="Cambria"/>
                <a:ea typeface="メイリオ"/>
              </a:rPr>
              <a:t>期待される効果</a:t>
            </a:r>
          </a:p>
        </p:txBody>
      </p:sp>
      <p:pic>
        <p:nvPicPr>
          <p:cNvPr id="205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8" y="109667"/>
            <a:ext cx="815593" cy="49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Rectangle 3"/>
          <p:cNvSpPr>
            <a:spLocks noChangeArrowheads="1"/>
          </p:cNvSpPr>
          <p:nvPr/>
        </p:nvSpPr>
        <p:spPr bwMode="auto">
          <a:xfrm>
            <a:off x="860143" y="78825"/>
            <a:ext cx="9811858" cy="657958"/>
          </a:xfrm>
          <a:prstGeom prst="rect">
            <a:avLst/>
          </a:prstGeom>
          <a:gradFill rotWithShape="1">
            <a:gsLst>
              <a:gs pos="0">
                <a:srgbClr val="4A91BF"/>
              </a:gs>
              <a:gs pos="20000">
                <a:srgbClr val="4C90BC"/>
              </a:gs>
              <a:gs pos="100000">
                <a:srgbClr val="386D8F"/>
              </a:gs>
            </a:gsLst>
            <a:lin ang="5400000"/>
          </a:gradFill>
          <a:ln w="9525">
            <a:solidFill>
              <a:srgbClr val="588FB3"/>
            </a:solidFill>
            <a:miter lim="800000"/>
            <a:headEnd/>
            <a:tailEnd/>
          </a:ln>
          <a:effectLst>
            <a:outerShdw blurRad="40000" dist="23000" dir="5400000" rotWithShape="0">
              <a:srgbClr val="000000">
                <a:alpha val="34998"/>
              </a:srgbClr>
            </a:outerShdw>
          </a:effectLst>
        </p:spPr>
        <p:txBody>
          <a:bodyPr anchor="ctr"/>
          <a:lstStyle/>
          <a:p>
            <a:pPr defTabSz="986912" fontAlgn="base">
              <a:spcBef>
                <a:spcPct val="0"/>
              </a:spcBef>
              <a:spcAft>
                <a:spcPct val="0"/>
              </a:spcAft>
              <a:defRPr/>
            </a:pPr>
            <a:r>
              <a:rPr lang="ja-JP" altLang="en-US" sz="2051" b="1" dirty="0">
                <a:solidFill>
                  <a:prstClr val="white"/>
                </a:solidFill>
                <a:latin typeface="Cambria" pitchFamily="18" charset="0"/>
                <a:ea typeface="メイリオ" pitchFamily="50" charset="-128"/>
              </a:rPr>
              <a:t>地域低炭素化推進事業体設置モデル事業</a:t>
            </a:r>
            <a:endParaRPr lang="ja-JP" altLang="en-US" sz="1403" b="1" dirty="0">
              <a:solidFill>
                <a:prstClr val="white"/>
              </a:solidFill>
              <a:latin typeface="Cambria" pitchFamily="18" charset="0"/>
              <a:ea typeface="メイリオ" pitchFamily="50" charset="-128"/>
            </a:endParaRPr>
          </a:p>
        </p:txBody>
      </p:sp>
      <p:sp>
        <p:nvSpPr>
          <p:cNvPr id="30" name="正方形/長方形 29"/>
          <p:cNvSpPr/>
          <p:nvPr/>
        </p:nvSpPr>
        <p:spPr>
          <a:xfrm>
            <a:off x="8859116" y="817085"/>
            <a:ext cx="1736373" cy="324833"/>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defTabSz="986912">
              <a:defRPr/>
            </a:pPr>
            <a:r>
              <a:rPr kumimoji="0" lang="ja-JP" altLang="en-US" sz="1511" b="1" kern="0" dirty="0">
                <a:solidFill>
                  <a:sysClr val="window" lastClr="FFFFFF"/>
                </a:solidFill>
                <a:latin typeface="Cambria"/>
                <a:ea typeface="メイリオ"/>
              </a:rPr>
              <a:t>事業目的・概要等</a:t>
            </a:r>
          </a:p>
        </p:txBody>
      </p:sp>
      <p:sp>
        <p:nvSpPr>
          <p:cNvPr id="41" name="テキスト ボックス 40"/>
          <p:cNvSpPr txBox="1"/>
          <p:nvPr/>
        </p:nvSpPr>
        <p:spPr>
          <a:xfrm>
            <a:off x="5431518" y="1327212"/>
            <a:ext cx="5137251" cy="291618"/>
          </a:xfrm>
          <a:prstGeom prst="rect">
            <a:avLst/>
          </a:prstGeom>
          <a:noFill/>
        </p:spPr>
        <p:txBody>
          <a:bodyPr wrap="square" lIns="77712" rIns="38856">
            <a:spAutoFit/>
          </a:bodyPr>
          <a:lstStyle/>
          <a:p>
            <a:pPr defTabSz="986912">
              <a:buClr>
                <a:prstClr val="black">
                  <a:lumMod val="65000"/>
                  <a:lumOff val="35000"/>
                </a:prstClr>
              </a:buClr>
              <a:defRPr/>
            </a:pPr>
            <a:r>
              <a:rPr lang="ja-JP" altLang="en-US" sz="1295" dirty="0">
                <a:solidFill>
                  <a:prstClr val="black"/>
                </a:solidFill>
                <a:latin typeface="メイリオ"/>
                <a:ea typeface="メイリオ"/>
              </a:rPr>
              <a:t>実施期間</a:t>
            </a:r>
            <a:r>
              <a:rPr lang="ja-JP" altLang="en-US" sz="1295" dirty="0">
                <a:solidFill>
                  <a:prstClr val="black"/>
                </a:solidFill>
                <a:latin typeface="メイリオ"/>
                <a:ea typeface="メイリオ"/>
              </a:rPr>
              <a:t>：</a:t>
            </a:r>
            <a:r>
              <a:rPr lang="en-US" altLang="ja-JP" sz="1295" dirty="0">
                <a:solidFill>
                  <a:prstClr val="black"/>
                </a:solidFill>
                <a:latin typeface="メイリオ"/>
                <a:ea typeface="メイリオ"/>
              </a:rPr>
              <a:t>2018</a:t>
            </a:r>
            <a:r>
              <a:rPr lang="ja-JP" altLang="en-US" sz="1295" dirty="0">
                <a:solidFill>
                  <a:prstClr val="black"/>
                </a:solidFill>
                <a:latin typeface="メイリオ"/>
                <a:ea typeface="メイリオ"/>
              </a:rPr>
              <a:t>年度（平成</a:t>
            </a:r>
            <a:r>
              <a:rPr lang="en-US" altLang="ja-JP" sz="1295" dirty="0">
                <a:solidFill>
                  <a:prstClr val="black"/>
                </a:solidFill>
                <a:latin typeface="メイリオ"/>
                <a:ea typeface="メイリオ"/>
              </a:rPr>
              <a:t>30</a:t>
            </a:r>
            <a:r>
              <a:rPr lang="ja-JP" altLang="en-US" sz="1295" dirty="0">
                <a:solidFill>
                  <a:prstClr val="black"/>
                </a:solidFill>
                <a:latin typeface="メイリオ"/>
                <a:ea typeface="メイリオ"/>
              </a:rPr>
              <a:t>年度）～</a:t>
            </a:r>
            <a:r>
              <a:rPr lang="en-US" altLang="ja-JP" sz="1295" dirty="0">
                <a:solidFill>
                  <a:prstClr val="black"/>
                </a:solidFill>
                <a:latin typeface="メイリオ"/>
                <a:ea typeface="メイリオ"/>
              </a:rPr>
              <a:t>2020</a:t>
            </a:r>
            <a:r>
              <a:rPr lang="ja-JP" altLang="en-US" sz="1295" dirty="0">
                <a:solidFill>
                  <a:prstClr val="black"/>
                </a:solidFill>
                <a:latin typeface="メイリオ"/>
                <a:ea typeface="メイリオ"/>
              </a:rPr>
              <a:t>年度</a:t>
            </a:r>
            <a:r>
              <a:rPr lang="ja-JP" altLang="en-US" sz="1295" dirty="0">
                <a:solidFill>
                  <a:prstClr val="black"/>
                </a:solidFill>
                <a:latin typeface="メイリオ"/>
                <a:ea typeface="メイリオ"/>
              </a:rPr>
              <a:t>（</a:t>
            </a:r>
            <a:r>
              <a:rPr lang="ja-JP" altLang="en-US" sz="1295" dirty="0">
                <a:solidFill>
                  <a:prstClr val="black"/>
                </a:solidFill>
                <a:latin typeface="メイリオ"/>
                <a:ea typeface="メイリオ"/>
              </a:rPr>
              <a:t>最大</a:t>
            </a:r>
            <a:r>
              <a:rPr lang="en-US" altLang="ja-JP" sz="1295" dirty="0">
                <a:solidFill>
                  <a:prstClr val="black"/>
                </a:solidFill>
                <a:latin typeface="メイリオ"/>
                <a:ea typeface="メイリオ"/>
              </a:rPr>
              <a:t>3</a:t>
            </a:r>
            <a:r>
              <a:rPr lang="ja-JP" altLang="en-US" sz="1295" dirty="0">
                <a:solidFill>
                  <a:prstClr val="black"/>
                </a:solidFill>
                <a:latin typeface="メイリオ"/>
                <a:ea typeface="メイリオ"/>
              </a:rPr>
              <a:t>年間</a:t>
            </a:r>
            <a:r>
              <a:rPr lang="ja-JP" altLang="en-US" sz="1295" dirty="0">
                <a:solidFill>
                  <a:prstClr val="black"/>
                </a:solidFill>
                <a:latin typeface="メイリオ"/>
                <a:ea typeface="メイリオ"/>
              </a:rPr>
              <a:t>）</a:t>
            </a:r>
          </a:p>
        </p:txBody>
      </p:sp>
      <p:grpSp>
        <p:nvGrpSpPr>
          <p:cNvPr id="2" name="グループ化 1"/>
          <p:cNvGrpSpPr/>
          <p:nvPr/>
        </p:nvGrpSpPr>
        <p:grpSpPr>
          <a:xfrm>
            <a:off x="5634086" y="1641639"/>
            <a:ext cx="4219590" cy="928685"/>
            <a:chOff x="697865" y="2825784"/>
            <a:chExt cx="4101734" cy="860430"/>
          </a:xfrm>
        </p:grpSpPr>
        <p:sp>
          <p:nvSpPr>
            <p:cNvPr id="23" name="正方形/長方形 22"/>
            <p:cNvSpPr/>
            <p:nvPr/>
          </p:nvSpPr>
          <p:spPr>
            <a:xfrm>
              <a:off x="697865" y="3030101"/>
              <a:ext cx="503238" cy="560548"/>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defTabSz="986912">
                <a:defRPr/>
              </a:pPr>
              <a:r>
                <a:rPr kumimoji="0" lang="ja-JP" altLang="en-US" sz="1511" kern="0" dirty="0">
                  <a:solidFill>
                    <a:sysClr val="windowText" lastClr="000000"/>
                  </a:solidFill>
                  <a:latin typeface="Cambria"/>
                  <a:ea typeface="メイリオ"/>
                </a:rPr>
                <a:t>国</a:t>
              </a:r>
            </a:p>
          </p:txBody>
        </p:sp>
        <p:sp>
          <p:nvSpPr>
            <p:cNvPr id="35" name="テキスト ボックス 55"/>
            <p:cNvSpPr txBox="1">
              <a:spLocks noChangeArrowheads="1"/>
            </p:cNvSpPr>
            <p:nvPr/>
          </p:nvSpPr>
          <p:spPr bwMode="auto">
            <a:xfrm>
              <a:off x="1445920" y="2825784"/>
              <a:ext cx="1440161" cy="454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86912" eaLnBrk="1" hangingPunct="1">
                <a:defRPr/>
              </a:pPr>
              <a:r>
                <a:rPr lang="ja-JP" altLang="en-US" sz="1295" kern="0" dirty="0">
                  <a:solidFill>
                    <a:prstClr val="black"/>
                  </a:solidFill>
                  <a:latin typeface="メイリオ"/>
                  <a:ea typeface="メイリオ"/>
                </a:rPr>
                <a:t>（補助率）</a:t>
              </a:r>
              <a:endParaRPr lang="en-US" altLang="ja-JP" sz="1295" kern="0" dirty="0">
                <a:solidFill>
                  <a:prstClr val="black"/>
                </a:solidFill>
                <a:latin typeface="メイリオ"/>
                <a:ea typeface="メイリオ"/>
              </a:endParaRPr>
            </a:p>
            <a:p>
              <a:pPr algn="ctr" defTabSz="986912" eaLnBrk="1" hangingPunct="1">
                <a:defRPr/>
              </a:pPr>
              <a:r>
                <a:rPr lang="en-US" altLang="ja-JP" sz="1295" kern="0" dirty="0">
                  <a:solidFill>
                    <a:prstClr val="black"/>
                  </a:solidFill>
                  <a:latin typeface="メイリオ"/>
                  <a:ea typeface="メイリオ"/>
                </a:rPr>
                <a:t>1/3</a:t>
              </a:r>
              <a:r>
                <a:rPr lang="ja-JP" altLang="en-US" sz="1295" kern="0" dirty="0" err="1">
                  <a:solidFill>
                    <a:prstClr val="black"/>
                  </a:solidFill>
                  <a:latin typeface="メイリオ"/>
                  <a:ea typeface="メイリオ"/>
                </a:rPr>
                <a:t>、</a:t>
              </a:r>
              <a:r>
                <a:rPr lang="en-US" altLang="ja-JP" sz="1295" kern="0" dirty="0">
                  <a:solidFill>
                    <a:prstClr val="black"/>
                  </a:solidFill>
                  <a:latin typeface="メイリオ"/>
                  <a:ea typeface="メイリオ"/>
                </a:rPr>
                <a:t>1/2</a:t>
              </a:r>
              <a:r>
                <a:rPr lang="ja-JP" altLang="en-US" sz="1295" kern="0" dirty="0" err="1">
                  <a:solidFill>
                    <a:prstClr val="black"/>
                  </a:solidFill>
                  <a:latin typeface="メイリオ"/>
                  <a:ea typeface="メイリオ"/>
                </a:rPr>
                <a:t>、</a:t>
              </a:r>
              <a:r>
                <a:rPr lang="en-US" altLang="ja-JP" sz="1295" kern="0" dirty="0">
                  <a:solidFill>
                    <a:prstClr val="black"/>
                  </a:solidFill>
                  <a:latin typeface="メイリオ"/>
                  <a:ea typeface="メイリオ"/>
                </a:rPr>
                <a:t>2/3</a:t>
              </a:r>
            </a:p>
          </p:txBody>
        </p:sp>
        <p:cxnSp>
          <p:nvCxnSpPr>
            <p:cNvPr id="36" name="直線矢印コネクタ 35"/>
            <p:cNvCxnSpPr>
              <a:stCxn id="23" idx="3"/>
            </p:cNvCxnSpPr>
            <p:nvPr/>
          </p:nvCxnSpPr>
          <p:spPr>
            <a:xfrm>
              <a:off x="1201103" y="3310375"/>
              <a:ext cx="196541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38" name="正方形/長方形 37"/>
            <p:cNvSpPr/>
            <p:nvPr/>
          </p:nvSpPr>
          <p:spPr>
            <a:xfrm>
              <a:off x="3244958" y="3060145"/>
              <a:ext cx="1554641" cy="550058"/>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defTabSz="986912">
                <a:defRPr/>
              </a:pPr>
              <a:r>
                <a:rPr kumimoji="0" lang="ja-JP" altLang="en-US" sz="1511" kern="0" dirty="0">
                  <a:solidFill>
                    <a:prstClr val="black"/>
                  </a:solidFill>
                  <a:latin typeface="メイリオ"/>
                  <a:ea typeface="メイリオ"/>
                </a:rPr>
                <a:t>地方公共</a:t>
              </a:r>
              <a:r>
                <a:rPr kumimoji="0" lang="ja-JP" altLang="en-US" sz="1511" kern="0" dirty="0">
                  <a:solidFill>
                    <a:prstClr val="black"/>
                  </a:solidFill>
                  <a:latin typeface="メイリオ"/>
                  <a:ea typeface="メイリオ"/>
                </a:rPr>
                <a:t>団体等</a:t>
              </a:r>
              <a:endParaRPr kumimoji="0" lang="en-US" altLang="ja-JP" sz="1511" kern="0" dirty="0">
                <a:solidFill>
                  <a:prstClr val="black"/>
                </a:solidFill>
                <a:latin typeface="メイリオ"/>
                <a:ea typeface="メイリオ"/>
              </a:endParaRPr>
            </a:p>
          </p:txBody>
        </p:sp>
        <p:sp>
          <p:nvSpPr>
            <p:cNvPr id="43" name="テキスト ボックス 60"/>
            <p:cNvSpPr txBox="1">
              <a:spLocks noChangeArrowheads="1"/>
            </p:cNvSpPr>
            <p:nvPr/>
          </p:nvSpPr>
          <p:spPr bwMode="auto">
            <a:xfrm>
              <a:off x="1862444" y="3416029"/>
              <a:ext cx="665676" cy="270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1295" kern="0" dirty="0">
                  <a:solidFill>
                    <a:sysClr val="windowText" lastClr="000000"/>
                  </a:solidFill>
                </a:rPr>
                <a:t>補助金</a:t>
              </a:r>
            </a:p>
          </p:txBody>
        </p:sp>
      </p:grpSp>
      <p:sp>
        <p:nvSpPr>
          <p:cNvPr id="32" name="正方形/長方形 31"/>
          <p:cNvSpPr/>
          <p:nvPr/>
        </p:nvSpPr>
        <p:spPr>
          <a:xfrm>
            <a:off x="9643186" y="4401599"/>
            <a:ext cx="960519" cy="324833"/>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algn="ctr" defTabSz="986912">
              <a:defRPr/>
            </a:pPr>
            <a:r>
              <a:rPr kumimoji="0" lang="ja-JP" altLang="en-US" sz="1511" b="1" kern="0" dirty="0">
                <a:solidFill>
                  <a:sysClr val="window" lastClr="FFFFFF"/>
                </a:solidFill>
                <a:latin typeface="Cambria"/>
                <a:ea typeface="メイリオ"/>
              </a:rPr>
              <a:t>イメージ</a:t>
            </a:r>
            <a:endParaRPr kumimoji="0" lang="ja-JP" altLang="en-US" sz="1511" b="1" kern="0" dirty="0">
              <a:solidFill>
                <a:sysClr val="window" lastClr="FFFFFF"/>
              </a:solidFill>
              <a:latin typeface="Cambria"/>
              <a:ea typeface="メイリオ"/>
            </a:endParaRPr>
          </a:p>
        </p:txBody>
      </p:sp>
      <p:sp>
        <p:nvSpPr>
          <p:cNvPr id="45" name="テキスト ボックス 44"/>
          <p:cNvSpPr txBox="1"/>
          <p:nvPr/>
        </p:nvSpPr>
        <p:spPr>
          <a:xfrm>
            <a:off x="5439807" y="3420421"/>
            <a:ext cx="5128962" cy="490904"/>
          </a:xfrm>
          <a:prstGeom prst="rect">
            <a:avLst/>
          </a:prstGeom>
          <a:noFill/>
        </p:spPr>
        <p:txBody>
          <a:bodyPr lIns="38856" rIns="38856">
            <a:spAutoFit/>
          </a:bodyPr>
          <a:lstStyle/>
          <a:p>
            <a:pPr marL="185046" indent="-185046" defTabSz="986912">
              <a:buClr>
                <a:prstClr val="black"/>
              </a:buClr>
              <a:buFont typeface="Wingdings" panose="05000000000000000000" pitchFamily="2" charset="2"/>
              <a:buChar char="l"/>
              <a:defRPr/>
            </a:pPr>
            <a:r>
              <a:rPr lang="ja-JP" altLang="en-US" sz="1295" dirty="0">
                <a:solidFill>
                  <a:prstClr val="black"/>
                </a:solidFill>
                <a:latin typeface="メイリオ"/>
                <a:ea typeface="メイリオ" pitchFamily="50" charset="-128"/>
              </a:rPr>
              <a:t>地域の低炭素化の</a:t>
            </a:r>
            <a:r>
              <a:rPr lang="ja-JP" altLang="en-US" sz="1295" dirty="0">
                <a:solidFill>
                  <a:prstClr val="black"/>
                </a:solidFill>
                <a:latin typeface="メイリオ"/>
                <a:ea typeface="メイリオ" pitchFamily="50" charset="-128"/>
              </a:rPr>
              <a:t>自立的な普及を促進</a:t>
            </a:r>
            <a:r>
              <a:rPr lang="ja-JP" altLang="en-US" sz="1295" dirty="0">
                <a:solidFill>
                  <a:prstClr val="black"/>
                </a:solidFill>
                <a:latin typeface="メイリオ"/>
                <a:ea typeface="メイリオ" pitchFamily="50" charset="-128"/>
              </a:rPr>
              <a:t>する事業体の形成</a:t>
            </a:r>
            <a:endParaRPr lang="en-US" altLang="ja-JP" sz="1295" dirty="0">
              <a:solidFill>
                <a:prstClr val="black"/>
              </a:solidFill>
              <a:latin typeface="メイリオ"/>
              <a:ea typeface="メイリオ" pitchFamily="50" charset="-128"/>
            </a:endParaRPr>
          </a:p>
          <a:p>
            <a:pPr marL="185046" indent="-185046" defTabSz="986912">
              <a:buClr>
                <a:prstClr val="black">
                  <a:lumMod val="65000"/>
                  <a:lumOff val="35000"/>
                </a:prstClr>
              </a:buClr>
              <a:buFont typeface="Wingdings" panose="05000000000000000000" pitchFamily="2" charset="2"/>
              <a:buChar char="l"/>
              <a:defRPr/>
            </a:pPr>
            <a:r>
              <a:rPr lang="ja-JP" altLang="en-US" sz="1295" dirty="0">
                <a:solidFill>
                  <a:prstClr val="black"/>
                </a:solidFill>
                <a:latin typeface="メイリオ"/>
                <a:ea typeface="メイリオ" pitchFamily="50" charset="-128"/>
              </a:rPr>
              <a:t>将来的</a:t>
            </a:r>
            <a:r>
              <a:rPr lang="ja-JP" altLang="en-US" sz="1295" dirty="0">
                <a:solidFill>
                  <a:prstClr val="black"/>
                </a:solidFill>
                <a:latin typeface="メイリオ"/>
                <a:ea typeface="メイリオ" pitchFamily="50" charset="-128"/>
              </a:rPr>
              <a:t>な他地域への自立的普及に</a:t>
            </a:r>
            <a:r>
              <a:rPr lang="ja-JP" altLang="en-US" sz="1295" dirty="0">
                <a:solidFill>
                  <a:prstClr val="black"/>
                </a:solidFill>
                <a:latin typeface="メイリオ"/>
                <a:ea typeface="メイリオ" pitchFamily="50" charset="-128"/>
              </a:rPr>
              <a:t>向けた事業モデル</a:t>
            </a:r>
            <a:r>
              <a:rPr lang="ja-JP" altLang="en-US" sz="1295" dirty="0">
                <a:solidFill>
                  <a:prstClr val="black"/>
                </a:solidFill>
                <a:latin typeface="メイリオ"/>
                <a:ea typeface="メイリオ" pitchFamily="50" charset="-128"/>
              </a:rPr>
              <a:t>の</a:t>
            </a:r>
            <a:r>
              <a:rPr lang="ja-JP" altLang="en-US" sz="1295" dirty="0">
                <a:solidFill>
                  <a:prstClr val="black"/>
                </a:solidFill>
                <a:latin typeface="メイリオ"/>
                <a:ea typeface="メイリオ" pitchFamily="50" charset="-128"/>
              </a:rPr>
              <a:t>確立</a:t>
            </a:r>
            <a:endParaRPr lang="en-US" altLang="ja-JP" sz="1295" dirty="0">
              <a:solidFill>
                <a:prstClr val="black"/>
              </a:solidFill>
              <a:latin typeface="メイリオ"/>
              <a:ea typeface="メイリオ" pitchFamily="50" charset="-128"/>
            </a:endParaRPr>
          </a:p>
        </p:txBody>
      </p:sp>
      <p:sp>
        <p:nvSpPr>
          <p:cNvPr id="86" name="テキスト ボックス 85"/>
          <p:cNvSpPr txBox="1"/>
          <p:nvPr/>
        </p:nvSpPr>
        <p:spPr>
          <a:xfrm>
            <a:off x="7107572" y="170305"/>
            <a:ext cx="2112408" cy="441018"/>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lang="en-US" altLang="ja-JP" sz="1133" dirty="0">
                <a:solidFill>
                  <a:prstClr val="white"/>
                </a:solidFill>
                <a:latin typeface="Cambria"/>
                <a:ea typeface="メイリオ"/>
              </a:rPr>
              <a:t>2019</a:t>
            </a:r>
            <a:r>
              <a:rPr lang="ja-JP" altLang="en-US" sz="1133" dirty="0">
                <a:solidFill>
                  <a:prstClr val="white"/>
                </a:solidFill>
                <a:latin typeface="Cambria"/>
                <a:ea typeface="メイリオ"/>
              </a:rPr>
              <a:t>年度予算（案）</a:t>
            </a:r>
            <a:endParaRPr lang="en-US" altLang="ja-JP" sz="1133" dirty="0">
              <a:solidFill>
                <a:prstClr val="white"/>
              </a:solidFill>
              <a:latin typeface="Cambria"/>
              <a:ea typeface="メイリオ"/>
            </a:endParaRPr>
          </a:p>
          <a:p>
            <a:pPr defTabSz="986912">
              <a:defRPr/>
            </a:pPr>
            <a:r>
              <a:rPr lang="ja-JP" altLang="en-US" sz="1133" dirty="0">
                <a:solidFill>
                  <a:prstClr val="white"/>
                </a:solidFill>
                <a:latin typeface="Cambria"/>
                <a:ea typeface="メイリオ"/>
              </a:rPr>
              <a:t>　 </a:t>
            </a:r>
            <a:r>
              <a:rPr lang="en-US" altLang="ja-JP" sz="1133" dirty="0">
                <a:solidFill>
                  <a:prstClr val="white"/>
                </a:solidFill>
                <a:latin typeface="Cambria"/>
                <a:ea typeface="メイリオ"/>
              </a:rPr>
              <a:t>100</a:t>
            </a:r>
            <a:r>
              <a:rPr lang="ja-JP" altLang="en-US" sz="1133" dirty="0">
                <a:solidFill>
                  <a:prstClr val="white"/>
                </a:solidFill>
                <a:latin typeface="Cambria"/>
                <a:ea typeface="メイリオ"/>
              </a:rPr>
              <a:t>百万円（</a:t>
            </a:r>
            <a:r>
              <a:rPr lang="en-US" altLang="ja-JP" sz="1133" dirty="0">
                <a:solidFill>
                  <a:prstClr val="white"/>
                </a:solidFill>
                <a:latin typeface="Cambria"/>
                <a:ea typeface="メイリオ"/>
              </a:rPr>
              <a:t>100</a:t>
            </a:r>
            <a:r>
              <a:rPr lang="ja-JP" altLang="en-US" sz="1133" dirty="0">
                <a:solidFill>
                  <a:prstClr val="white"/>
                </a:solidFill>
                <a:latin typeface="Cambria"/>
                <a:ea typeface="メイリオ"/>
              </a:rPr>
              <a:t>百万円）</a:t>
            </a:r>
            <a:endParaRPr lang="en-US" altLang="ja-JP" sz="1133" strike="dblStrike" dirty="0">
              <a:solidFill>
                <a:prstClr val="white"/>
              </a:solidFill>
              <a:latin typeface="Cambria"/>
              <a:ea typeface="メイリオ"/>
            </a:endParaRPr>
          </a:p>
        </p:txBody>
      </p:sp>
      <p:sp>
        <p:nvSpPr>
          <p:cNvPr id="92" name="テキスト ボックス 58"/>
          <p:cNvSpPr txBox="1">
            <a:spLocks noChangeArrowheads="1"/>
          </p:cNvSpPr>
          <p:nvPr/>
        </p:nvSpPr>
        <p:spPr bwMode="auto">
          <a:xfrm>
            <a:off x="7677512" y="4945640"/>
            <a:ext cx="2931145" cy="2085186"/>
          </a:xfrm>
          <a:prstGeom prst="rect">
            <a:avLst/>
          </a:prstGeom>
          <a:noFill/>
          <a:ln w="19050">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1295" kern="0" dirty="0">
                <a:solidFill>
                  <a:sysClr val="windowText" lastClr="000000"/>
                </a:solidFill>
              </a:rPr>
              <a:t>＜事業体の主な特徴（例）＞</a:t>
            </a:r>
            <a:endParaRPr lang="en-US" altLang="ja-JP" sz="1295" kern="0" dirty="0">
              <a:solidFill>
                <a:sysClr val="windowText" lastClr="000000"/>
              </a:solidFill>
            </a:endParaRPr>
          </a:p>
          <a:p>
            <a:pPr marL="185046" indent="-185046" defTabSz="986912" eaLnBrk="1" hangingPunct="1">
              <a:buFont typeface="Wingdings" panose="05000000000000000000" pitchFamily="2" charset="2"/>
              <a:buChar char="l"/>
              <a:defRPr/>
            </a:pPr>
            <a:r>
              <a:rPr lang="ja-JP" altLang="en-US" sz="1295" kern="0" dirty="0">
                <a:solidFill>
                  <a:sysClr val="windowText" lastClr="000000"/>
                </a:solidFill>
              </a:rPr>
              <a:t>地方公共団体の積極的な参画・関与</a:t>
            </a:r>
            <a:endParaRPr lang="en-US" altLang="ja-JP" sz="1295" kern="0" dirty="0">
              <a:solidFill>
                <a:sysClr val="windowText" lastClr="000000"/>
              </a:solidFill>
            </a:endParaRPr>
          </a:p>
          <a:p>
            <a:pPr marL="185046" indent="-185046" defTabSz="986912" eaLnBrk="1" hangingPunct="1">
              <a:buFont typeface="Wingdings" panose="05000000000000000000" pitchFamily="2" charset="2"/>
              <a:buChar char="l"/>
              <a:defRPr/>
            </a:pPr>
            <a:r>
              <a:rPr lang="ja-JP" altLang="en-US" sz="1295" kern="0" dirty="0">
                <a:solidFill>
                  <a:sysClr val="windowText" lastClr="000000"/>
                </a:solidFill>
              </a:rPr>
              <a:t>地域金融機関の協力</a:t>
            </a:r>
            <a:endParaRPr lang="en-US" altLang="ja-JP" sz="1295" kern="0" dirty="0">
              <a:solidFill>
                <a:sysClr val="windowText" lastClr="000000"/>
              </a:solidFill>
            </a:endParaRPr>
          </a:p>
          <a:p>
            <a:pPr defTabSz="986912" eaLnBrk="1" hangingPunct="1">
              <a:defRPr/>
            </a:pPr>
            <a:r>
              <a:rPr lang="ja-JP" altLang="en-US" sz="1295" kern="0" dirty="0">
                <a:solidFill>
                  <a:sysClr val="windowText" lastClr="000000"/>
                </a:solidFill>
              </a:rPr>
              <a:t>　（資金調達、事業性の評価等）</a:t>
            </a:r>
            <a:endParaRPr lang="en-US" altLang="ja-JP" sz="1295" kern="0" dirty="0">
              <a:solidFill>
                <a:sysClr val="windowText" lastClr="000000"/>
              </a:solidFill>
            </a:endParaRPr>
          </a:p>
          <a:p>
            <a:pPr marL="185046" indent="-185046" defTabSz="986912" eaLnBrk="1" hangingPunct="1">
              <a:buFont typeface="Wingdings" panose="05000000000000000000" pitchFamily="2" charset="2"/>
              <a:buChar char="l"/>
              <a:defRPr/>
            </a:pPr>
            <a:r>
              <a:rPr lang="ja-JP" altLang="en-US" sz="1295" kern="0" dirty="0">
                <a:solidFill>
                  <a:sysClr val="windowText" lastClr="000000"/>
                </a:solidFill>
              </a:rPr>
              <a:t>地元企業や一般市民の出資</a:t>
            </a:r>
            <a:endParaRPr lang="en-US" altLang="ja-JP" sz="1295" kern="0" dirty="0">
              <a:solidFill>
                <a:sysClr val="windowText" lastClr="000000"/>
              </a:solidFill>
            </a:endParaRPr>
          </a:p>
          <a:p>
            <a:pPr marL="185046" indent="-185046" defTabSz="986912" eaLnBrk="1" hangingPunct="1">
              <a:buFont typeface="Wingdings" panose="05000000000000000000" pitchFamily="2" charset="2"/>
              <a:buChar char="l"/>
              <a:defRPr/>
            </a:pPr>
            <a:r>
              <a:rPr lang="ja-JP" altLang="en-US" sz="1295" kern="0" dirty="0">
                <a:solidFill>
                  <a:sysClr val="windowText" lastClr="000000"/>
                </a:solidFill>
              </a:rPr>
              <a:t>電源調達に占める再エネ比率の向上（</a:t>
            </a:r>
            <a:r>
              <a:rPr lang="en-US" altLang="ja-JP" sz="1295" kern="0" dirty="0">
                <a:solidFill>
                  <a:sysClr val="windowText" lastClr="000000"/>
                </a:solidFill>
              </a:rPr>
              <a:t>CO2</a:t>
            </a:r>
            <a:r>
              <a:rPr lang="ja-JP" altLang="en-US" sz="1295" kern="0" dirty="0">
                <a:solidFill>
                  <a:sysClr val="windowText" lastClr="000000"/>
                </a:solidFill>
              </a:rPr>
              <a:t>排出係数の低減）</a:t>
            </a:r>
            <a:endParaRPr lang="en-US" altLang="ja-JP" sz="1295" kern="0" dirty="0">
              <a:solidFill>
                <a:sysClr val="windowText" lastClr="000000"/>
              </a:solidFill>
            </a:endParaRPr>
          </a:p>
          <a:p>
            <a:pPr marL="185046" indent="-185046" defTabSz="986912" eaLnBrk="1" hangingPunct="1">
              <a:buFont typeface="Wingdings" panose="05000000000000000000" pitchFamily="2" charset="2"/>
              <a:buChar char="l"/>
              <a:defRPr/>
            </a:pPr>
            <a:r>
              <a:rPr lang="ja-JP" altLang="en-US" sz="1295" kern="0" dirty="0">
                <a:solidFill>
                  <a:sysClr val="windowText" lastClr="000000"/>
                </a:solidFill>
              </a:rPr>
              <a:t>需給管理等の事業ノウハウ蓄積</a:t>
            </a:r>
            <a:endParaRPr lang="en-US" altLang="ja-JP" sz="1295" kern="0" dirty="0">
              <a:solidFill>
                <a:sysClr val="windowText" lastClr="000000"/>
              </a:solidFill>
            </a:endParaRPr>
          </a:p>
          <a:p>
            <a:pPr marL="185046" indent="-185046" defTabSz="986912" eaLnBrk="1" hangingPunct="1">
              <a:buFont typeface="Wingdings" panose="05000000000000000000" pitchFamily="2" charset="2"/>
              <a:buChar char="l"/>
              <a:defRPr/>
            </a:pPr>
            <a:r>
              <a:rPr lang="ja-JP" altLang="en-US" sz="1295" kern="0" dirty="0">
                <a:solidFill>
                  <a:sysClr val="windowText" lastClr="000000"/>
                </a:solidFill>
              </a:rPr>
              <a:t>地域課題の同時解決　　等</a:t>
            </a:r>
          </a:p>
        </p:txBody>
      </p:sp>
      <p:sp>
        <p:nvSpPr>
          <p:cNvPr id="33" name="角丸四角形 32"/>
          <p:cNvSpPr/>
          <p:nvPr/>
        </p:nvSpPr>
        <p:spPr>
          <a:xfrm>
            <a:off x="216374" y="4487025"/>
            <a:ext cx="7263482" cy="2827274"/>
          </a:xfrm>
          <a:prstGeom prst="roundRect">
            <a:avLst/>
          </a:prstGeom>
          <a:solidFill>
            <a:srgbClr val="E5E5E7"/>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grpSp>
        <p:nvGrpSpPr>
          <p:cNvPr id="42" name="グループ化 41"/>
          <p:cNvGrpSpPr/>
          <p:nvPr/>
        </p:nvGrpSpPr>
        <p:grpSpPr>
          <a:xfrm>
            <a:off x="4759651" y="4547247"/>
            <a:ext cx="2637753" cy="2574557"/>
            <a:chOff x="4741361" y="3923984"/>
            <a:chExt cx="2443887" cy="2385336"/>
          </a:xfrm>
        </p:grpSpPr>
        <p:grpSp>
          <p:nvGrpSpPr>
            <p:cNvPr id="44" name="グループ化 43"/>
            <p:cNvGrpSpPr/>
            <p:nvPr/>
          </p:nvGrpSpPr>
          <p:grpSpPr>
            <a:xfrm>
              <a:off x="4741361" y="4211984"/>
              <a:ext cx="2443887" cy="2097336"/>
              <a:chOff x="5241032" y="4439722"/>
              <a:chExt cx="2443887" cy="2097336"/>
            </a:xfrm>
          </p:grpSpPr>
          <p:grpSp>
            <p:nvGrpSpPr>
              <p:cNvPr id="47" name="グループ化 46"/>
              <p:cNvGrpSpPr/>
              <p:nvPr/>
            </p:nvGrpSpPr>
            <p:grpSpPr>
              <a:xfrm>
                <a:off x="5241032" y="4439722"/>
                <a:ext cx="2443887" cy="2097336"/>
                <a:chOff x="5241032" y="4439722"/>
                <a:chExt cx="2443887" cy="2097336"/>
              </a:xfrm>
            </p:grpSpPr>
            <p:sp>
              <p:nvSpPr>
                <p:cNvPr id="49" name="楕円 48"/>
                <p:cNvSpPr/>
                <p:nvPr/>
              </p:nvSpPr>
              <p:spPr>
                <a:xfrm>
                  <a:off x="5241032" y="4448826"/>
                  <a:ext cx="2443887" cy="2088232"/>
                </a:xfrm>
                <a:prstGeom prst="ellipse">
                  <a:avLst/>
                </a:prstGeom>
                <a:solidFill>
                  <a:schemeClr val="accent5">
                    <a:lumMod val="60000"/>
                    <a:lumOff val="40000"/>
                  </a:schemeClr>
                </a:solidFill>
                <a:ln>
                  <a:solidFill>
                    <a:schemeClr val="accent5">
                      <a:lumMod val="20000"/>
                      <a:lumOff val="80000"/>
                    </a:schemeClr>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grpSp>
              <p:nvGrpSpPr>
                <p:cNvPr id="50" name="グループ化 49"/>
                <p:cNvGrpSpPr/>
                <p:nvPr/>
              </p:nvGrpSpPr>
              <p:grpSpPr>
                <a:xfrm>
                  <a:off x="5367200" y="4439722"/>
                  <a:ext cx="2267483" cy="2042189"/>
                  <a:chOff x="5367200" y="4439722"/>
                  <a:chExt cx="2267483" cy="2042189"/>
                </a:xfrm>
              </p:grpSpPr>
              <p:pic>
                <p:nvPicPr>
                  <p:cNvPr id="51" name="図 50"/>
                  <p:cNvPicPr>
                    <a:picLocks noChangeAspect="1"/>
                  </p:cNvPicPr>
                  <p:nvPr/>
                </p:nvPicPr>
                <p:blipFill>
                  <a:blip r:embed="rId4" cstate="print">
                    <a:extLst>
                      <a:ext uri="{BEBA8EAE-BF5A-486C-A8C5-ECC9F3942E4B}">
                        <a14:imgProps xmlns:a14="http://schemas.microsoft.com/office/drawing/2010/main">
                          <a14:imgLayer r:embed="rId5">
                            <a14:imgEffect>
                              <a14:backgroundRemoval t="5155" b="100000" l="0" r="100000"/>
                            </a14:imgEffect>
                          </a14:imgLayer>
                        </a14:imgProps>
                      </a:ext>
                      <a:ext uri="{28A0092B-C50C-407E-A947-70E740481C1C}">
                        <a14:useLocalDpi xmlns:a14="http://schemas.microsoft.com/office/drawing/2010/main" val="0"/>
                      </a:ext>
                    </a:extLst>
                  </a:blip>
                  <a:stretch>
                    <a:fillRect/>
                  </a:stretch>
                </p:blipFill>
                <p:spPr>
                  <a:xfrm>
                    <a:off x="5691200" y="4439722"/>
                    <a:ext cx="925537" cy="693260"/>
                  </a:xfrm>
                  <a:prstGeom prst="rect">
                    <a:avLst/>
                  </a:prstGeom>
                </p:spPr>
              </p:pic>
              <p:pic>
                <p:nvPicPr>
                  <p:cNvPr id="52" name="図 51"/>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imgEffect>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6879200" y="5663722"/>
                    <a:ext cx="755483" cy="565557"/>
                  </a:xfrm>
                  <a:prstGeom prst="rect">
                    <a:avLst/>
                  </a:prstGeom>
                </p:spPr>
              </p:pic>
              <p:pic>
                <p:nvPicPr>
                  <p:cNvPr id="53" name="Picture 124" descr="C:\Users\FUJITA02\Pictures\tatemono_kaigo_shisetsu.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67200" y="5411722"/>
                    <a:ext cx="713713"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126" descr="D:\Documents and Settings\FUJITA02\デスクトップ\sozai\病院\icon_4b_48.png"/>
                  <p:cNvPicPr>
                    <a:picLocks noChangeAspect="1" noChangeArrowheads="1"/>
                  </p:cNvPicPr>
                  <p:nvPr/>
                </p:nvPicPr>
                <p:blipFill>
                  <a:blip r:embed="rId9">
                    <a:extLst>
                      <a:ext uri="{BEBA8EAE-BF5A-486C-A8C5-ECC9F3942E4B}">
                        <a14:imgProps xmlns:a14="http://schemas.microsoft.com/office/drawing/2010/main">
                          <a14:imgLayer r:embed="rId10">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6719927" y="4511722"/>
                    <a:ext cx="760772" cy="702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130" descr="D:\Documents and Settings\FUJITA02\デスクトップ\sozai\マンション\icon_2y_48.png"/>
                  <p:cNvPicPr>
                    <a:picLocks noChangeAspect="1" noChangeArrowheads="1"/>
                  </p:cNvPicPr>
                  <p:nvPr/>
                </p:nvPicPr>
                <p:blipFill>
                  <a:blip r:embed="rId11">
                    <a:extLst>
                      <a:ext uri="{BEBA8EAE-BF5A-486C-A8C5-ECC9F3942E4B}">
                        <a14:imgProps xmlns:a14="http://schemas.microsoft.com/office/drawing/2010/main">
                          <a14:imgLayer r:embed="rId12">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6051200" y="5771722"/>
                    <a:ext cx="769371" cy="71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48" name="Picture 3"/>
              <p:cNvPicPr>
                <a:picLocks noChangeAspect="1" noChangeArrowheads="1"/>
              </p:cNvPicPr>
              <p:nvPr/>
            </p:nvPicPr>
            <p:blipFill>
              <a:blip r:embed="rId13">
                <a:extLst>
                  <a:ext uri="{BEBA8EAE-BF5A-486C-A8C5-ECC9F3942E4B}">
                    <a14:imgProps xmlns:a14="http://schemas.microsoft.com/office/drawing/2010/main">
                      <a14:imgLayer r:embed="rId14">
                        <a14:imgEffect>
                          <a14:backgroundRemoval t="72146" b="83129" l="91306" r="99034"/>
                        </a14:imgEffect>
                      </a14:imgLayer>
                    </a14:imgProps>
                  </a:ext>
                  <a:ext uri="{28A0092B-C50C-407E-A947-70E740481C1C}">
                    <a14:useLocalDpi xmlns:a14="http://schemas.microsoft.com/office/drawing/2010/main" val="0"/>
                  </a:ext>
                </a:extLst>
              </a:blip>
              <a:srcRect l="90340" t="70773" b="15498"/>
              <a:stretch>
                <a:fillRect/>
              </a:stretch>
            </p:blipFill>
            <p:spPr bwMode="auto">
              <a:xfrm>
                <a:off x="6231200" y="5267722"/>
                <a:ext cx="666400" cy="318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6" name="テキスト ボックス 60"/>
            <p:cNvSpPr txBox="1">
              <a:spLocks noChangeArrowheads="1"/>
            </p:cNvSpPr>
            <p:nvPr/>
          </p:nvSpPr>
          <p:spPr bwMode="auto">
            <a:xfrm>
              <a:off x="5299529" y="3923984"/>
              <a:ext cx="1252310" cy="270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1295" kern="0" dirty="0">
                  <a:solidFill>
                    <a:sysClr val="windowText" lastClr="000000"/>
                  </a:solidFill>
                </a:rPr>
                <a:t>地域内の需要家</a:t>
              </a:r>
            </a:p>
          </p:txBody>
        </p:sp>
      </p:grpSp>
      <p:grpSp>
        <p:nvGrpSpPr>
          <p:cNvPr id="56" name="グループ化 55"/>
          <p:cNvGrpSpPr/>
          <p:nvPr/>
        </p:nvGrpSpPr>
        <p:grpSpPr>
          <a:xfrm>
            <a:off x="256614" y="4547247"/>
            <a:ext cx="2637753" cy="2574557"/>
            <a:chOff x="132849" y="4068000"/>
            <a:chExt cx="2443887" cy="2385336"/>
          </a:xfrm>
        </p:grpSpPr>
        <p:grpSp>
          <p:nvGrpSpPr>
            <p:cNvPr id="57" name="グループ化 56"/>
            <p:cNvGrpSpPr/>
            <p:nvPr/>
          </p:nvGrpSpPr>
          <p:grpSpPr>
            <a:xfrm>
              <a:off x="132849" y="4068000"/>
              <a:ext cx="2443887" cy="2385336"/>
              <a:chOff x="132849" y="3995992"/>
              <a:chExt cx="2443887" cy="2385336"/>
            </a:xfrm>
          </p:grpSpPr>
          <p:grpSp>
            <p:nvGrpSpPr>
              <p:cNvPr id="61" name="グループ化 60"/>
              <p:cNvGrpSpPr/>
              <p:nvPr/>
            </p:nvGrpSpPr>
            <p:grpSpPr>
              <a:xfrm>
                <a:off x="132849" y="3995992"/>
                <a:ext cx="2443887" cy="2385336"/>
                <a:chOff x="132849" y="3995992"/>
                <a:chExt cx="2443887" cy="2385336"/>
              </a:xfrm>
            </p:grpSpPr>
            <p:grpSp>
              <p:nvGrpSpPr>
                <p:cNvPr id="66" name="グループ化 65"/>
                <p:cNvGrpSpPr/>
                <p:nvPr/>
              </p:nvGrpSpPr>
              <p:grpSpPr>
                <a:xfrm>
                  <a:off x="132849" y="3995992"/>
                  <a:ext cx="2443887" cy="2385336"/>
                  <a:chOff x="132849" y="3779968"/>
                  <a:chExt cx="2443887" cy="2385336"/>
                </a:xfrm>
              </p:grpSpPr>
              <p:sp>
                <p:nvSpPr>
                  <p:cNvPr id="71" name="楕円 70"/>
                  <p:cNvSpPr/>
                  <p:nvPr/>
                </p:nvSpPr>
                <p:spPr>
                  <a:xfrm>
                    <a:off x="132849" y="4077072"/>
                    <a:ext cx="2443887" cy="2088232"/>
                  </a:xfrm>
                  <a:prstGeom prst="ellipse">
                    <a:avLst/>
                  </a:prstGeom>
                  <a:solidFill>
                    <a:schemeClr val="accent5">
                      <a:lumMod val="60000"/>
                      <a:lumOff val="40000"/>
                    </a:schemeClr>
                  </a:solidFill>
                  <a:ln>
                    <a:solidFill>
                      <a:schemeClr val="accent5">
                        <a:lumMod val="20000"/>
                        <a:lumOff val="80000"/>
                      </a:schemeClr>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sp>
                <p:nvSpPr>
                  <p:cNvPr id="72" name="テキスト ボックス 60"/>
                  <p:cNvSpPr txBox="1">
                    <a:spLocks noChangeArrowheads="1"/>
                  </p:cNvSpPr>
                  <p:nvPr/>
                </p:nvSpPr>
                <p:spPr bwMode="auto">
                  <a:xfrm>
                    <a:off x="183096" y="3779968"/>
                    <a:ext cx="2304256" cy="270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86912" eaLnBrk="1" hangingPunct="1">
                      <a:defRPr/>
                    </a:pPr>
                    <a:r>
                      <a:rPr lang="ja-JP" altLang="en-US" sz="1295" kern="0" dirty="0">
                        <a:solidFill>
                          <a:sysClr val="windowText" lastClr="000000"/>
                        </a:solidFill>
                      </a:rPr>
                      <a:t>地域の再生可能エネルギー</a:t>
                    </a:r>
                  </a:p>
                </p:txBody>
              </p:sp>
            </p:grpSp>
            <p:pic>
              <p:nvPicPr>
                <p:cNvPr id="67" name="図 294"/>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669393" y="4408223"/>
                  <a:ext cx="811054" cy="34861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68" name="図 296"/>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00472" y="5076085"/>
                  <a:ext cx="733958" cy="4798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69" name="図 295"/>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1712640" y="5219899"/>
                  <a:ext cx="800332" cy="582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図 5"/>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082396" y="5478165"/>
                  <a:ext cx="437343" cy="56918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sp>
            <p:nvSpPr>
              <p:cNvPr id="62" name="テキスト ボックス 60"/>
              <p:cNvSpPr txBox="1">
                <a:spLocks noChangeArrowheads="1"/>
              </p:cNvSpPr>
              <p:nvPr/>
            </p:nvSpPr>
            <p:spPr bwMode="auto">
              <a:xfrm>
                <a:off x="689521" y="4782566"/>
                <a:ext cx="750317" cy="223966"/>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太陽光発電</a:t>
                </a:r>
              </a:p>
            </p:txBody>
          </p:sp>
          <p:sp>
            <p:nvSpPr>
              <p:cNvPr id="63" name="テキスト ボックス 60"/>
              <p:cNvSpPr txBox="1">
                <a:spLocks noChangeArrowheads="1"/>
              </p:cNvSpPr>
              <p:nvPr/>
            </p:nvSpPr>
            <p:spPr bwMode="auto">
              <a:xfrm>
                <a:off x="236196" y="5574432"/>
                <a:ext cx="634472" cy="223966"/>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風力発電</a:t>
                </a:r>
              </a:p>
            </p:txBody>
          </p:sp>
          <p:sp>
            <p:nvSpPr>
              <p:cNvPr id="64" name="テキスト ボックス 60"/>
              <p:cNvSpPr txBox="1">
                <a:spLocks noChangeArrowheads="1"/>
              </p:cNvSpPr>
              <p:nvPr/>
            </p:nvSpPr>
            <p:spPr bwMode="auto">
              <a:xfrm>
                <a:off x="1784648" y="5772554"/>
                <a:ext cx="645979" cy="223966"/>
              </a:xfrm>
              <a:prstGeom prst="rect">
                <a:avLst/>
              </a:prstGeom>
              <a:solidFill>
                <a:srgbClr val="FFFFFF"/>
              </a:solidFill>
              <a:ln w="9525">
                <a:solidFill>
                  <a:srgbClr val="FF0000"/>
                </a:solidFill>
                <a:prstDash val="dash"/>
                <a:miter lim="800000"/>
                <a:headEnd/>
                <a:tailEnd/>
              </a:ln>
              <a:extLst/>
            </p:spPr>
            <p:txBody>
              <a:bodyPr wrap="squar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地熱発電</a:t>
                </a:r>
              </a:p>
            </p:txBody>
          </p:sp>
          <p:sp>
            <p:nvSpPr>
              <p:cNvPr id="65" name="テキスト ボックス 60"/>
              <p:cNvSpPr txBox="1">
                <a:spLocks noChangeArrowheads="1"/>
              </p:cNvSpPr>
              <p:nvPr/>
            </p:nvSpPr>
            <p:spPr bwMode="auto">
              <a:xfrm>
                <a:off x="792069" y="6069018"/>
                <a:ext cx="982006" cy="223966"/>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バイオマス発電</a:t>
                </a:r>
              </a:p>
            </p:txBody>
          </p:sp>
        </p:grpSp>
        <p:grpSp>
          <p:nvGrpSpPr>
            <p:cNvPr id="58" name="グループ化 57"/>
            <p:cNvGrpSpPr/>
            <p:nvPr/>
          </p:nvGrpSpPr>
          <p:grpSpPr>
            <a:xfrm>
              <a:off x="1570365" y="4595550"/>
              <a:ext cx="634473" cy="698793"/>
              <a:chOff x="1659505" y="4540877"/>
              <a:chExt cx="634473" cy="698793"/>
            </a:xfrm>
          </p:grpSpPr>
          <p:pic>
            <p:nvPicPr>
              <p:cNvPr id="59" name="図 58" descr="小水力発電のイラスト | かわいいフリー素材集 いらすとや - Internet Explorer"/>
              <p:cNvPicPr>
                <a:picLocks noChangeAspect="1"/>
              </p:cNvPicPr>
              <p:nvPr/>
            </p:nvPicPr>
            <p:blipFill rotWithShape="1">
              <a:blip r:embed="rId19" cstate="print">
                <a:extLst>
                  <a:ext uri="{BEBA8EAE-BF5A-486C-A8C5-ECC9F3942E4B}">
                    <a14:imgProps xmlns:a14="http://schemas.microsoft.com/office/drawing/2010/main">
                      <a14:imgLayer r:embed="rId20">
                        <a14:imgEffect>
                          <a14:backgroundRemoval t="18667" b="89185" l="38833" r="84500"/>
                        </a14:imgEffect>
                      </a14:imgLayer>
                    </a14:imgProps>
                  </a:ext>
                  <a:ext uri="{28A0092B-C50C-407E-A947-70E740481C1C}">
                    <a14:useLocalDpi xmlns:a14="http://schemas.microsoft.com/office/drawing/2010/main" val="0"/>
                  </a:ext>
                </a:extLst>
              </a:blip>
              <a:srcRect l="48110" t="24802" r="18817" b="19762"/>
              <a:stretch/>
            </p:blipFill>
            <p:spPr>
              <a:xfrm>
                <a:off x="1728596" y="4540877"/>
                <a:ext cx="492057" cy="463939"/>
              </a:xfrm>
              <a:prstGeom prst="rect">
                <a:avLst/>
              </a:prstGeom>
            </p:spPr>
          </p:pic>
          <p:sp>
            <p:nvSpPr>
              <p:cNvPr id="60" name="テキスト ボックス 60"/>
              <p:cNvSpPr txBox="1">
                <a:spLocks noChangeArrowheads="1"/>
              </p:cNvSpPr>
              <p:nvPr/>
            </p:nvSpPr>
            <p:spPr bwMode="auto">
              <a:xfrm>
                <a:off x="1659505" y="5015703"/>
                <a:ext cx="634473" cy="223967"/>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水力発電</a:t>
                </a:r>
              </a:p>
            </p:txBody>
          </p:sp>
        </p:grpSp>
      </p:grpSp>
      <p:grpSp>
        <p:nvGrpSpPr>
          <p:cNvPr id="74" name="グループ化 73"/>
          <p:cNvGrpSpPr/>
          <p:nvPr/>
        </p:nvGrpSpPr>
        <p:grpSpPr>
          <a:xfrm>
            <a:off x="2505766" y="4948751"/>
            <a:ext cx="2696278" cy="2080687"/>
            <a:chOff x="2216696" y="4328860"/>
            <a:chExt cx="2498111" cy="1927763"/>
          </a:xfrm>
        </p:grpSpPr>
        <p:grpSp>
          <p:nvGrpSpPr>
            <p:cNvPr id="76" name="グループ化 75"/>
            <p:cNvGrpSpPr/>
            <p:nvPr/>
          </p:nvGrpSpPr>
          <p:grpSpPr>
            <a:xfrm>
              <a:off x="2216696" y="4328860"/>
              <a:ext cx="2498111" cy="1669935"/>
              <a:chOff x="2216696" y="4328860"/>
              <a:chExt cx="2498111" cy="1669935"/>
            </a:xfrm>
          </p:grpSpPr>
          <p:grpSp>
            <p:nvGrpSpPr>
              <p:cNvPr id="82" name="グループ化 81"/>
              <p:cNvGrpSpPr/>
              <p:nvPr/>
            </p:nvGrpSpPr>
            <p:grpSpPr>
              <a:xfrm>
                <a:off x="2454889" y="4328860"/>
                <a:ext cx="2259918" cy="1669935"/>
                <a:chOff x="2598905" y="4245138"/>
                <a:chExt cx="2259918" cy="1669935"/>
              </a:xfrm>
            </p:grpSpPr>
            <p:grpSp>
              <p:nvGrpSpPr>
                <p:cNvPr id="84" name="グループ化 83"/>
                <p:cNvGrpSpPr/>
                <p:nvPr/>
              </p:nvGrpSpPr>
              <p:grpSpPr>
                <a:xfrm>
                  <a:off x="2598905" y="4245138"/>
                  <a:ext cx="2259918" cy="1669935"/>
                  <a:chOff x="2598905" y="4245138"/>
                  <a:chExt cx="2259918" cy="1669935"/>
                </a:xfrm>
              </p:grpSpPr>
              <p:grpSp>
                <p:nvGrpSpPr>
                  <p:cNvPr id="87" name="グループ化 86"/>
                  <p:cNvGrpSpPr/>
                  <p:nvPr/>
                </p:nvGrpSpPr>
                <p:grpSpPr>
                  <a:xfrm>
                    <a:off x="2759864" y="4245138"/>
                    <a:ext cx="2098959" cy="1669935"/>
                    <a:chOff x="2759864" y="4245138"/>
                    <a:chExt cx="2098959" cy="1669935"/>
                  </a:xfrm>
                </p:grpSpPr>
                <p:grpSp>
                  <p:nvGrpSpPr>
                    <p:cNvPr id="89" name="グループ化 88"/>
                    <p:cNvGrpSpPr/>
                    <p:nvPr/>
                  </p:nvGrpSpPr>
                  <p:grpSpPr>
                    <a:xfrm>
                      <a:off x="2759864" y="4963882"/>
                      <a:ext cx="1575121" cy="951191"/>
                      <a:chOff x="3414260" y="4615556"/>
                      <a:chExt cx="1575121" cy="951191"/>
                    </a:xfrm>
                  </p:grpSpPr>
                  <p:sp>
                    <p:nvSpPr>
                      <p:cNvPr id="93" name="角丸四角形 92"/>
                      <p:cNvSpPr/>
                      <p:nvPr/>
                    </p:nvSpPr>
                    <p:spPr>
                      <a:xfrm>
                        <a:off x="3414260" y="4615556"/>
                        <a:ext cx="1575121" cy="648072"/>
                      </a:xfrm>
                      <a:prstGeom prst="roundRect">
                        <a:avLst/>
                      </a:prstGeom>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r>
                          <a:rPr lang="ja-JP" altLang="en-US" sz="1511" dirty="0">
                            <a:solidFill>
                              <a:prstClr val="white"/>
                            </a:solidFill>
                            <a:latin typeface="Cambria"/>
                            <a:ea typeface="メイリオ"/>
                          </a:rPr>
                          <a:t>地域低炭素化</a:t>
                        </a:r>
                        <a:endParaRPr lang="en-US" altLang="ja-JP" sz="1511" dirty="0">
                          <a:solidFill>
                            <a:prstClr val="white"/>
                          </a:solidFill>
                          <a:latin typeface="Cambria"/>
                          <a:ea typeface="メイリオ"/>
                        </a:endParaRPr>
                      </a:p>
                      <a:p>
                        <a:pPr algn="ctr" defTabSz="986912" fontAlgn="base">
                          <a:spcBef>
                            <a:spcPct val="0"/>
                          </a:spcBef>
                          <a:spcAft>
                            <a:spcPct val="0"/>
                          </a:spcAft>
                        </a:pPr>
                        <a:r>
                          <a:rPr lang="ja-JP" altLang="en-US" sz="1511" dirty="0">
                            <a:solidFill>
                              <a:prstClr val="white"/>
                            </a:solidFill>
                            <a:latin typeface="Cambria"/>
                            <a:ea typeface="メイリオ"/>
                          </a:rPr>
                          <a:t>推進事業体</a:t>
                        </a:r>
                        <a:endParaRPr lang="ja-JP" altLang="en-US" sz="1511" dirty="0">
                          <a:solidFill>
                            <a:prstClr val="white"/>
                          </a:solidFill>
                          <a:latin typeface="Cambria"/>
                          <a:ea typeface="メイリオ"/>
                        </a:endParaRPr>
                      </a:p>
                    </p:txBody>
                  </p:sp>
                  <p:sp>
                    <p:nvSpPr>
                      <p:cNvPr id="94" name="テキスト ボックス 60"/>
                      <p:cNvSpPr txBox="1">
                        <a:spLocks noChangeArrowheads="1"/>
                      </p:cNvSpPr>
                      <p:nvPr/>
                    </p:nvSpPr>
                    <p:spPr bwMode="auto">
                      <a:xfrm>
                        <a:off x="3571884" y="5342781"/>
                        <a:ext cx="402782" cy="22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出資</a:t>
                        </a:r>
                      </a:p>
                    </p:txBody>
                  </p:sp>
                  <p:sp>
                    <p:nvSpPr>
                      <p:cNvPr id="95" name="テキスト ボックス 60"/>
                      <p:cNvSpPr txBox="1">
                        <a:spLocks noChangeArrowheads="1"/>
                      </p:cNvSpPr>
                      <p:nvPr/>
                    </p:nvSpPr>
                    <p:spPr bwMode="auto">
                      <a:xfrm>
                        <a:off x="4443513" y="5336459"/>
                        <a:ext cx="402782" cy="22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出資</a:t>
                        </a:r>
                      </a:p>
                    </p:txBody>
                  </p:sp>
                </p:grpSp>
                <p:sp>
                  <p:nvSpPr>
                    <p:cNvPr id="90" name="下カーブ矢印 89"/>
                    <p:cNvSpPr/>
                    <p:nvPr/>
                  </p:nvSpPr>
                  <p:spPr>
                    <a:xfrm>
                      <a:off x="3656856" y="4245138"/>
                      <a:ext cx="1201967" cy="696030"/>
                    </a:xfrm>
                    <a:prstGeom prst="curvedDownArrow">
                      <a:avLst/>
                    </a:prstGeom>
                    <a:solidFill>
                      <a:srgbClr val="00FF0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black"/>
                        </a:solidFill>
                        <a:latin typeface="Cambria"/>
                        <a:ea typeface="メイリオ"/>
                      </a:endParaRPr>
                    </a:p>
                  </p:txBody>
                </p:sp>
              </p:grpSp>
              <p:sp>
                <p:nvSpPr>
                  <p:cNvPr id="88" name="テキスト ボックス 60"/>
                  <p:cNvSpPr txBox="1">
                    <a:spLocks noChangeArrowheads="1"/>
                  </p:cNvSpPr>
                  <p:nvPr/>
                </p:nvSpPr>
                <p:spPr bwMode="auto">
                  <a:xfrm>
                    <a:off x="2598905" y="4485144"/>
                    <a:ext cx="634472" cy="22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電源調達</a:t>
                    </a:r>
                  </a:p>
                </p:txBody>
              </p:sp>
            </p:grpSp>
            <p:sp>
              <p:nvSpPr>
                <p:cNvPr id="85" name="テキスト ボックス 60"/>
                <p:cNvSpPr txBox="1">
                  <a:spLocks noChangeArrowheads="1"/>
                </p:cNvSpPr>
                <p:nvPr/>
              </p:nvSpPr>
              <p:spPr bwMode="auto">
                <a:xfrm>
                  <a:off x="3891218" y="4485144"/>
                  <a:ext cx="634472" cy="22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電力供給</a:t>
                  </a:r>
                </a:p>
              </p:txBody>
            </p:sp>
          </p:grpSp>
          <p:sp>
            <p:nvSpPr>
              <p:cNvPr id="83" name="下カーブ矢印 82"/>
              <p:cNvSpPr/>
              <p:nvPr/>
            </p:nvSpPr>
            <p:spPr>
              <a:xfrm>
                <a:off x="2216696" y="4337126"/>
                <a:ext cx="1201967" cy="696030"/>
              </a:xfrm>
              <a:prstGeom prst="curvedDownArrow">
                <a:avLst/>
              </a:prstGeom>
              <a:solidFill>
                <a:srgbClr val="00FF0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black"/>
                  </a:solidFill>
                  <a:latin typeface="Cambria"/>
                  <a:ea typeface="メイリオ"/>
                </a:endParaRPr>
              </a:p>
            </p:txBody>
          </p:sp>
        </p:grpSp>
        <p:sp>
          <p:nvSpPr>
            <p:cNvPr id="77" name="角丸四角形 76"/>
            <p:cNvSpPr/>
            <p:nvPr/>
          </p:nvSpPr>
          <p:spPr>
            <a:xfrm>
              <a:off x="3913115" y="6008866"/>
              <a:ext cx="463821" cy="247757"/>
            </a:xfrm>
            <a:prstGeom prst="roundRect">
              <a:avLst/>
            </a:prstGeom>
            <a:solidFill>
              <a:srgbClr val="E6E108"/>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r>
                <a:rPr lang="ja-JP" altLang="en-US" sz="863" dirty="0">
                  <a:solidFill>
                    <a:prstClr val="black"/>
                  </a:solidFill>
                  <a:latin typeface="Cambria"/>
                  <a:ea typeface="メイリオ"/>
                </a:rPr>
                <a:t>市民</a:t>
              </a:r>
              <a:endParaRPr lang="ja-JP" altLang="en-US" sz="863" dirty="0">
                <a:solidFill>
                  <a:prstClr val="black"/>
                </a:solidFill>
                <a:latin typeface="Cambria"/>
                <a:ea typeface="メイリオ"/>
              </a:endParaRPr>
            </a:p>
          </p:txBody>
        </p:sp>
        <p:sp>
          <p:nvSpPr>
            <p:cNvPr id="78" name="角丸四角形 77"/>
            <p:cNvSpPr/>
            <p:nvPr/>
          </p:nvSpPr>
          <p:spPr>
            <a:xfrm>
              <a:off x="2967075" y="6008866"/>
              <a:ext cx="463821" cy="247757"/>
            </a:xfrm>
            <a:prstGeom prst="roundRect">
              <a:avLst/>
            </a:prstGeom>
            <a:solidFill>
              <a:srgbClr val="E6E108"/>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r>
                <a:rPr lang="ja-JP" altLang="en-US" sz="863" dirty="0">
                  <a:solidFill>
                    <a:prstClr val="black"/>
                  </a:solidFill>
                  <a:latin typeface="Cambria"/>
                  <a:ea typeface="メイリオ"/>
                </a:rPr>
                <a:t>銀行</a:t>
              </a:r>
              <a:endParaRPr lang="ja-JP" altLang="en-US" sz="863" dirty="0">
                <a:solidFill>
                  <a:prstClr val="black"/>
                </a:solidFill>
                <a:latin typeface="Cambria"/>
                <a:ea typeface="メイリオ"/>
              </a:endParaRPr>
            </a:p>
          </p:txBody>
        </p:sp>
        <p:sp>
          <p:nvSpPr>
            <p:cNvPr id="79" name="角丸四角形 78"/>
            <p:cNvSpPr/>
            <p:nvPr/>
          </p:nvSpPr>
          <p:spPr>
            <a:xfrm>
              <a:off x="3442095" y="6008866"/>
              <a:ext cx="463821" cy="247757"/>
            </a:xfrm>
            <a:prstGeom prst="roundRect">
              <a:avLst/>
            </a:prstGeom>
            <a:solidFill>
              <a:srgbClr val="E6E108"/>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r>
                <a:rPr lang="ja-JP" altLang="en-US" sz="648" dirty="0">
                  <a:solidFill>
                    <a:prstClr val="black"/>
                  </a:solidFill>
                  <a:latin typeface="Cambria"/>
                  <a:ea typeface="メイリオ"/>
                </a:rPr>
                <a:t>地元</a:t>
              </a:r>
              <a:endParaRPr lang="en-US" altLang="ja-JP" sz="648" dirty="0">
                <a:solidFill>
                  <a:prstClr val="black"/>
                </a:solidFill>
                <a:latin typeface="Cambria"/>
                <a:ea typeface="メイリオ"/>
              </a:endParaRPr>
            </a:p>
            <a:p>
              <a:pPr algn="ctr" defTabSz="986912" fontAlgn="base">
                <a:spcBef>
                  <a:spcPct val="0"/>
                </a:spcBef>
                <a:spcAft>
                  <a:spcPct val="0"/>
                </a:spcAft>
              </a:pPr>
              <a:r>
                <a:rPr lang="ja-JP" altLang="en-US" sz="648" dirty="0">
                  <a:solidFill>
                    <a:prstClr val="black"/>
                  </a:solidFill>
                  <a:latin typeface="Cambria"/>
                  <a:ea typeface="メイリオ"/>
                </a:rPr>
                <a:t>企業</a:t>
              </a:r>
              <a:endParaRPr lang="ja-JP" altLang="en-US" sz="648" dirty="0">
                <a:solidFill>
                  <a:prstClr val="black"/>
                </a:solidFill>
                <a:latin typeface="Cambria"/>
                <a:ea typeface="メイリオ"/>
              </a:endParaRPr>
            </a:p>
          </p:txBody>
        </p:sp>
        <p:sp>
          <p:nvSpPr>
            <p:cNvPr id="80" name="角丸四角形 79"/>
            <p:cNvSpPr/>
            <p:nvPr/>
          </p:nvSpPr>
          <p:spPr>
            <a:xfrm>
              <a:off x="2491141" y="6008866"/>
              <a:ext cx="463821" cy="247757"/>
            </a:xfrm>
            <a:prstGeom prst="roundRect">
              <a:avLst/>
            </a:prstGeom>
            <a:solidFill>
              <a:srgbClr val="E6E108"/>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r>
                <a:rPr lang="ja-JP" altLang="en-US" sz="648" dirty="0">
                  <a:solidFill>
                    <a:prstClr val="black"/>
                  </a:solidFill>
                  <a:latin typeface="Cambria"/>
                  <a:ea typeface="メイリオ"/>
                </a:rPr>
                <a:t>自治体</a:t>
              </a:r>
              <a:endParaRPr lang="ja-JP" altLang="en-US" sz="648" dirty="0">
                <a:solidFill>
                  <a:prstClr val="black"/>
                </a:solidFill>
                <a:latin typeface="Cambria"/>
                <a:ea typeface="メイリオ"/>
              </a:endParaRPr>
            </a:p>
          </p:txBody>
        </p:sp>
      </p:grpSp>
      <p:sp>
        <p:nvSpPr>
          <p:cNvPr id="98" name="テキスト ボックス 60"/>
          <p:cNvSpPr txBox="1">
            <a:spLocks noChangeArrowheads="1"/>
          </p:cNvSpPr>
          <p:nvPr/>
        </p:nvSpPr>
        <p:spPr bwMode="auto">
          <a:xfrm>
            <a:off x="5439807" y="5557498"/>
            <a:ext cx="434734" cy="241733"/>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学校</a:t>
            </a:r>
          </a:p>
        </p:txBody>
      </p:sp>
      <p:sp>
        <p:nvSpPr>
          <p:cNvPr id="99" name="テキスト ボックス 60"/>
          <p:cNvSpPr txBox="1">
            <a:spLocks noChangeArrowheads="1"/>
          </p:cNvSpPr>
          <p:nvPr/>
        </p:nvSpPr>
        <p:spPr bwMode="auto">
          <a:xfrm>
            <a:off x="6566625" y="5674065"/>
            <a:ext cx="434734" cy="241733"/>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病院</a:t>
            </a:r>
          </a:p>
        </p:txBody>
      </p:sp>
      <p:sp>
        <p:nvSpPr>
          <p:cNvPr id="100" name="テキスト ボックス 60"/>
          <p:cNvSpPr txBox="1">
            <a:spLocks noChangeArrowheads="1"/>
          </p:cNvSpPr>
          <p:nvPr/>
        </p:nvSpPr>
        <p:spPr bwMode="auto">
          <a:xfrm>
            <a:off x="5944932" y="6062623"/>
            <a:ext cx="434734" cy="241733"/>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家庭</a:t>
            </a:r>
          </a:p>
        </p:txBody>
      </p:sp>
      <p:sp>
        <p:nvSpPr>
          <p:cNvPr id="101" name="テキスト ボックス 60"/>
          <p:cNvSpPr txBox="1">
            <a:spLocks noChangeArrowheads="1"/>
          </p:cNvSpPr>
          <p:nvPr/>
        </p:nvSpPr>
        <p:spPr bwMode="auto">
          <a:xfrm>
            <a:off x="4895827" y="6490036"/>
            <a:ext cx="684803" cy="241733"/>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福祉施設</a:t>
            </a:r>
          </a:p>
        </p:txBody>
      </p:sp>
      <p:sp>
        <p:nvSpPr>
          <p:cNvPr id="102" name="テキスト ボックス 60"/>
          <p:cNvSpPr txBox="1">
            <a:spLocks noChangeArrowheads="1"/>
          </p:cNvSpPr>
          <p:nvPr/>
        </p:nvSpPr>
        <p:spPr bwMode="auto">
          <a:xfrm>
            <a:off x="6605481" y="6762026"/>
            <a:ext cx="684803" cy="241733"/>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公共施設</a:t>
            </a:r>
          </a:p>
        </p:txBody>
      </p:sp>
      <p:sp>
        <p:nvSpPr>
          <p:cNvPr id="103" name="テキスト ボックス 60"/>
          <p:cNvSpPr txBox="1">
            <a:spLocks noChangeArrowheads="1"/>
          </p:cNvSpPr>
          <p:nvPr/>
        </p:nvSpPr>
        <p:spPr bwMode="auto">
          <a:xfrm>
            <a:off x="5828365" y="6995161"/>
            <a:ext cx="434734" cy="241733"/>
          </a:xfrm>
          <a:prstGeom prst="rect">
            <a:avLst/>
          </a:prstGeom>
          <a:solidFill>
            <a:srgbClr val="FFFFFF"/>
          </a:solidFill>
          <a:ln w="9525">
            <a:solidFill>
              <a:srgbClr val="FF0000"/>
            </a:solidFill>
            <a:prstDash val="dash"/>
            <a:miter lim="800000"/>
            <a:headEnd/>
            <a:tailEnd/>
          </a:ln>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971" kern="0" dirty="0">
                <a:solidFill>
                  <a:sysClr val="windowText" lastClr="000000"/>
                </a:solidFill>
              </a:rPr>
              <a:t>民間</a:t>
            </a:r>
          </a:p>
        </p:txBody>
      </p:sp>
      <p:sp>
        <p:nvSpPr>
          <p:cNvPr id="104" name="上矢印 103"/>
          <p:cNvSpPr/>
          <p:nvPr/>
        </p:nvSpPr>
        <p:spPr>
          <a:xfrm flipH="1">
            <a:off x="3529329" y="6412325"/>
            <a:ext cx="70346" cy="312939"/>
          </a:xfrm>
          <a:prstGeom prst="upArrow">
            <a:avLst/>
          </a:prstGeom>
          <a:solidFill>
            <a:schemeClr val="bg1">
              <a:lumMod val="75000"/>
            </a:schemeClr>
          </a:solidFill>
          <a:ln>
            <a:solidFill>
              <a:schemeClr val="bg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sp>
        <p:nvSpPr>
          <p:cNvPr id="105" name="上矢印 104"/>
          <p:cNvSpPr/>
          <p:nvPr/>
        </p:nvSpPr>
        <p:spPr>
          <a:xfrm>
            <a:off x="4034651" y="6412324"/>
            <a:ext cx="75512" cy="321074"/>
          </a:xfrm>
          <a:prstGeom prst="upArrow">
            <a:avLst/>
          </a:prstGeom>
          <a:solidFill>
            <a:schemeClr val="bg1">
              <a:lumMod val="75000"/>
            </a:schemeClr>
          </a:solidFill>
          <a:ln>
            <a:solidFill>
              <a:schemeClr val="bg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sp>
        <p:nvSpPr>
          <p:cNvPr id="106" name="上矢印 105"/>
          <p:cNvSpPr/>
          <p:nvPr/>
        </p:nvSpPr>
        <p:spPr>
          <a:xfrm>
            <a:off x="4438382" y="6412324"/>
            <a:ext cx="75512" cy="321074"/>
          </a:xfrm>
          <a:prstGeom prst="upArrow">
            <a:avLst/>
          </a:prstGeom>
          <a:solidFill>
            <a:schemeClr val="bg1">
              <a:lumMod val="75000"/>
            </a:schemeClr>
          </a:solidFill>
          <a:ln>
            <a:solidFill>
              <a:schemeClr val="bg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sp>
        <p:nvSpPr>
          <p:cNvPr id="107" name="上矢印 106"/>
          <p:cNvSpPr/>
          <p:nvPr/>
        </p:nvSpPr>
        <p:spPr>
          <a:xfrm>
            <a:off x="3095242" y="6412324"/>
            <a:ext cx="75512" cy="321074"/>
          </a:xfrm>
          <a:prstGeom prst="upArrow">
            <a:avLst/>
          </a:prstGeom>
          <a:solidFill>
            <a:schemeClr val="bg1">
              <a:lumMod val="75000"/>
            </a:schemeClr>
          </a:solidFill>
          <a:ln>
            <a:solidFill>
              <a:schemeClr val="bg1">
                <a:lumMod val="75000"/>
              </a:schemeClr>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fontAlgn="base">
              <a:spcBef>
                <a:spcPct val="0"/>
              </a:spcBef>
              <a:spcAft>
                <a:spcPct val="0"/>
              </a:spcAft>
            </a:pPr>
            <a:endParaRPr lang="ja-JP" altLang="en-US" sz="1943">
              <a:solidFill>
                <a:prstClr val="white"/>
              </a:solidFill>
              <a:latin typeface="Cambria"/>
              <a:ea typeface="メイリオ"/>
            </a:endParaRPr>
          </a:p>
        </p:txBody>
      </p:sp>
      <p:sp>
        <p:nvSpPr>
          <p:cNvPr id="81" name="テキスト ボックス 80"/>
          <p:cNvSpPr txBox="1"/>
          <p:nvPr/>
        </p:nvSpPr>
        <p:spPr>
          <a:xfrm>
            <a:off x="9343750" y="153308"/>
            <a:ext cx="1150706" cy="457689"/>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lang="ja-JP" altLang="en-US" sz="1187" dirty="0">
                <a:solidFill>
                  <a:prstClr val="white"/>
                </a:solidFill>
                <a:latin typeface="Cambria"/>
                <a:ea typeface="メイリオ"/>
              </a:rPr>
              <a:t>大臣官房</a:t>
            </a:r>
            <a:endParaRPr lang="en-US" altLang="ja-JP" sz="1187" dirty="0">
              <a:solidFill>
                <a:prstClr val="white"/>
              </a:solidFill>
              <a:latin typeface="Cambria"/>
              <a:ea typeface="メイリオ"/>
            </a:endParaRPr>
          </a:p>
          <a:p>
            <a:pPr defTabSz="986912">
              <a:defRPr/>
            </a:pPr>
            <a:r>
              <a:rPr lang="ja-JP" altLang="en-US" sz="1187" dirty="0">
                <a:solidFill>
                  <a:prstClr val="white"/>
                </a:solidFill>
                <a:latin typeface="Cambria"/>
                <a:ea typeface="メイリオ"/>
              </a:rPr>
              <a:t>環境計画課</a:t>
            </a:r>
            <a:endParaRPr lang="en-US" altLang="ja-JP" sz="1187" dirty="0">
              <a:solidFill>
                <a:prstClr val="white"/>
              </a:solidFill>
              <a:latin typeface="Cambria"/>
              <a:ea typeface="メイリオ"/>
            </a:endParaRPr>
          </a:p>
        </p:txBody>
      </p:sp>
    </p:spTree>
    <p:extLst>
      <p:ext uri="{BB962C8B-B14F-4D97-AF65-F5344CB8AC3E}">
        <p14:creationId xmlns:p14="http://schemas.microsoft.com/office/powerpoint/2010/main" val="185111895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_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5.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docProps/app.xml><?xml version="1.0" encoding="utf-8"?>
<Properties xmlns="http://schemas.openxmlformats.org/officeDocument/2006/extended-properties" xmlns:vt="http://schemas.openxmlformats.org/officeDocument/2006/docPropsVTypes">
  <Template>Office Theme</Template>
  <TotalTime>4368</TotalTime>
  <Words>1253</Words>
  <Application>Microsoft Office PowerPoint</Application>
  <PresentationFormat>ユーザー設定</PresentationFormat>
  <Paragraphs>210</Paragraphs>
  <Slides>3</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13</vt:i4>
      </vt:variant>
      <vt:variant>
        <vt:lpstr>スライド タイトル</vt:lpstr>
      </vt:variant>
      <vt:variant>
        <vt:i4>3</vt:i4>
      </vt:variant>
    </vt:vector>
  </HeadingPairs>
  <TitlesOfParts>
    <vt:vector size="26" baseType="lpstr">
      <vt:lpstr>HGPｺﾞｼｯｸE</vt:lpstr>
      <vt:lpstr>HGPｺﾞｼｯｸM</vt:lpstr>
      <vt:lpstr>Meiryo UI</vt:lpstr>
      <vt:lpstr>Meiryo</vt:lpstr>
      <vt:lpstr>Meiryo</vt:lpstr>
      <vt:lpstr>游ゴシック</vt:lpstr>
      <vt:lpstr>Arial</vt:lpstr>
      <vt:lpstr>Cambria</vt:lpstr>
      <vt:lpstr>Times New Roman</vt:lpstr>
      <vt:lpstr>Wingdings</vt:lpstr>
      <vt:lpstr>1_脱炭素標準フォーマット_20180530</vt:lpstr>
      <vt:lpstr>2_脱炭素標準フォーマット_20180530</vt:lpstr>
      <vt:lpstr>3_脱炭素標準フォーマット_20180530</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10_脱炭素標準フォーマット_20180530</vt:lpstr>
      <vt:lpstr>11_脱炭素標準フォーマット_20180530</vt:lpstr>
      <vt:lpstr>1_Office ​​テーマ</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田代俊介</dc:creator>
  <cp:lastModifiedBy>齋藤 涼介</cp:lastModifiedBy>
  <cp:revision>541</cp:revision>
  <cp:lastPrinted>2019-02-04T09:25:39Z</cp:lastPrinted>
  <dcterms:created xsi:type="dcterms:W3CDTF">2018-08-15T14:31:38Z</dcterms:created>
  <dcterms:modified xsi:type="dcterms:W3CDTF">2019-02-04T09:29:45Z</dcterms:modified>
</cp:coreProperties>
</file>