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844" r:id="rId2"/>
  </p:sldMasterIdLst>
  <p:notesMasterIdLst>
    <p:notesMasterId r:id="rId14"/>
  </p:notesMasterIdLst>
  <p:handoutMasterIdLst>
    <p:handoutMasterId r:id="rId15"/>
  </p:handoutMasterIdLst>
  <p:sldIdLst>
    <p:sldId id="1625" r:id="rId3"/>
    <p:sldId id="1627" r:id="rId4"/>
    <p:sldId id="1626" r:id="rId5"/>
    <p:sldId id="1623" r:id="rId6"/>
    <p:sldId id="1619" r:id="rId7"/>
    <p:sldId id="1616" r:id="rId8"/>
    <p:sldId id="1620" r:id="rId9"/>
    <p:sldId id="1618" r:id="rId10"/>
    <p:sldId id="1621" r:id="rId11"/>
    <p:sldId id="1624" r:id="rId12"/>
    <p:sldId id="1628" r:id="rId13"/>
  </p:sldIdLst>
  <p:sldSz cx="9906000" cy="6858000" type="A4"/>
  <p:notesSz cx="6735763" cy="9866313"/>
  <p:defaultTex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p:defaultTextStyle>
  <p:extLst>
    <p:ext uri="{521415D9-36F7-43E2-AB2F-B90AF26B5E84}">
      <p14:sectionLst xmlns:p14="http://schemas.microsoft.com/office/powerpoint/2010/main">
        <p14:section name="既定のセクション" id="{05B10352-BAC7-4227-A90F-91467CA2E313}">
          <p14:sldIdLst>
            <p14:sldId id="1625"/>
            <p14:sldId id="1627"/>
            <p14:sldId id="1626"/>
            <p14:sldId id="1623"/>
            <p14:sldId id="1619"/>
            <p14:sldId id="1616"/>
            <p14:sldId id="1620"/>
            <p14:sldId id="1618"/>
            <p14:sldId id="1621"/>
            <p14:sldId id="1624"/>
            <p14:sldId id="1628"/>
          </p14:sldIdLst>
        </p14:section>
      </p14:sectionLst>
    </p:ext>
    <p:ext uri="{EFAFB233-063F-42B5-8137-9DF3F51BA10A}">
      <p15:sldGuideLst xmlns:p15="http://schemas.microsoft.com/office/powerpoint/2012/main">
        <p15:guide id="1" orient="horz" pos="3430">
          <p15:clr>
            <a:srgbClr val="A4A3A4"/>
          </p15:clr>
        </p15:guide>
        <p15:guide id="2" orient="horz" pos="4201">
          <p15:clr>
            <a:srgbClr val="A4A3A4"/>
          </p15:clr>
        </p15:guide>
        <p15:guide id="3" orient="horz" pos="482">
          <p15:clr>
            <a:srgbClr val="A4A3A4"/>
          </p15:clr>
        </p15:guide>
        <p15:guide id="4" orient="horz" pos="890">
          <p15:clr>
            <a:srgbClr val="A4A3A4"/>
          </p15:clr>
        </p15:guide>
        <p15:guide id="5" orient="horz" pos="799">
          <p15:clr>
            <a:srgbClr val="A4A3A4"/>
          </p15:clr>
        </p15:guide>
        <p15:guide id="6" pos="3029">
          <p15:clr>
            <a:srgbClr val="A4A3A4"/>
          </p15:clr>
        </p15:guide>
        <p15:guide id="7" pos="81">
          <p15:clr>
            <a:srgbClr val="A4A3A4"/>
          </p15:clr>
        </p15:guide>
        <p15:guide id="8" pos="6159">
          <p15:clr>
            <a:srgbClr val="A4A3A4"/>
          </p15:clr>
        </p15:guide>
        <p15:guide id="9" pos="807">
          <p15:clr>
            <a:srgbClr val="A4A3A4"/>
          </p15:clr>
        </p15:guide>
        <p15:guide id="10" pos="5433">
          <p15:clr>
            <a:srgbClr val="A4A3A4"/>
          </p15:clr>
        </p15:guide>
        <p15:guide id="11" pos="172">
          <p15:clr>
            <a:srgbClr val="A4A3A4"/>
          </p15:clr>
        </p15:guide>
        <p15:guide id="12" pos="671">
          <p15:clr>
            <a:srgbClr val="A4A3A4"/>
          </p15:clr>
        </p15:guide>
        <p15:guide id="13" pos="3800">
          <p15:clr>
            <a:srgbClr val="A4A3A4"/>
          </p15:clr>
        </p15:guide>
        <p15:guide id="14" pos="32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FF"/>
    <a:srgbClr val="EBFFFF"/>
    <a:srgbClr val="1EA05A"/>
    <a:srgbClr val="00CC99"/>
    <a:srgbClr val="00FF00"/>
    <a:srgbClr val="008000"/>
    <a:srgbClr val="003300"/>
    <a:srgbClr val="808000"/>
    <a:srgbClr val="B8D087"/>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3" autoAdjust="0"/>
    <p:restoredTop sz="99295" autoAdjust="0"/>
  </p:normalViewPr>
  <p:slideViewPr>
    <p:cSldViewPr showGuides="1">
      <p:cViewPr varScale="1">
        <p:scale>
          <a:sx n="115" d="100"/>
          <a:sy n="115" d="100"/>
        </p:scale>
        <p:origin x="1272" y="102"/>
      </p:cViewPr>
      <p:guideLst>
        <p:guide orient="horz" pos="3430"/>
        <p:guide orient="horz" pos="4201"/>
        <p:guide orient="horz" pos="482"/>
        <p:guide orient="horz" pos="890"/>
        <p:guide orient="horz" pos="799"/>
        <p:guide pos="3029"/>
        <p:guide pos="81"/>
        <p:guide pos="6159"/>
        <p:guide pos="807"/>
        <p:guide pos="5433"/>
        <p:guide pos="172"/>
        <p:guide pos="671"/>
        <p:guide pos="3800"/>
        <p:guide pos="321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46083" name="Rectangle 3"/>
          <p:cNvSpPr>
            <a:spLocks noGrp="1" noChangeArrowheads="1"/>
          </p:cNvSpPr>
          <p:nvPr>
            <p:ph type="dt" sz="quarter" idx="1"/>
          </p:nvPr>
        </p:nvSpPr>
        <p:spPr bwMode="auto">
          <a:xfrm>
            <a:off x="381489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46084" name="Rectangle 4"/>
          <p:cNvSpPr>
            <a:spLocks noGrp="1" noChangeArrowheads="1"/>
          </p:cNvSpPr>
          <p:nvPr>
            <p:ph type="ftr" sz="quarter" idx="2"/>
          </p:nvPr>
        </p:nvSpPr>
        <p:spPr bwMode="auto">
          <a:xfrm>
            <a:off x="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46085" name="Rectangle 5"/>
          <p:cNvSpPr>
            <a:spLocks noGrp="1" noChangeArrowheads="1"/>
          </p:cNvSpPr>
          <p:nvPr>
            <p:ph type="sldNum" sz="quarter" idx="3"/>
          </p:nvPr>
        </p:nvSpPr>
        <p:spPr bwMode="auto">
          <a:xfrm>
            <a:off x="381489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6C13D81E-9DFE-4EB3-8D11-AF92E735762D}" type="slidenum">
              <a:rPr lang="en-US" altLang="ja-JP"/>
              <a:pPr>
                <a:defRPr/>
              </a:pPr>
              <a:t>‹#›</a:t>
            </a:fld>
            <a:endParaRPr lang="en-US" altLang="ja-JP"/>
          </a:p>
        </p:txBody>
      </p:sp>
    </p:spTree>
    <p:extLst>
      <p:ext uri="{BB962C8B-B14F-4D97-AF65-F5344CB8AC3E}">
        <p14:creationId xmlns:p14="http://schemas.microsoft.com/office/powerpoint/2010/main" val="423939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7651" name="Rectangle 3"/>
          <p:cNvSpPr>
            <a:spLocks noGrp="1" noChangeArrowheads="1"/>
          </p:cNvSpPr>
          <p:nvPr>
            <p:ph type="dt" idx="1"/>
          </p:nvPr>
        </p:nvSpPr>
        <p:spPr bwMode="auto">
          <a:xfrm>
            <a:off x="3814890" y="0"/>
            <a:ext cx="291930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53252" name="Rectangle 4"/>
          <p:cNvSpPr>
            <a:spLocks noGrp="1" noRot="1" noChangeAspect="1" noChangeArrowheads="1" noTextEdit="1"/>
          </p:cNvSpPr>
          <p:nvPr>
            <p:ph type="sldImg" idx="2"/>
          </p:nvPr>
        </p:nvSpPr>
        <p:spPr bwMode="auto">
          <a:xfrm>
            <a:off x="698500" y="739775"/>
            <a:ext cx="534511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74049" y="4686539"/>
            <a:ext cx="5387667"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7654" name="Rectangle 6"/>
          <p:cNvSpPr>
            <a:spLocks noGrp="1" noChangeArrowheads="1"/>
          </p:cNvSpPr>
          <p:nvPr>
            <p:ph type="ftr" sz="quarter" idx="4"/>
          </p:nvPr>
        </p:nvSpPr>
        <p:spPr bwMode="auto">
          <a:xfrm>
            <a:off x="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7655" name="Rectangle 7"/>
          <p:cNvSpPr>
            <a:spLocks noGrp="1" noChangeArrowheads="1"/>
          </p:cNvSpPr>
          <p:nvPr>
            <p:ph type="sldNum" sz="quarter" idx="5"/>
          </p:nvPr>
        </p:nvSpPr>
        <p:spPr bwMode="auto">
          <a:xfrm>
            <a:off x="3814890" y="9371502"/>
            <a:ext cx="291930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55" tIns="45278" rIns="90555" bIns="45278"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FDFF19CA-5E29-4FE0-A097-B0DBF1431E5F}" type="slidenum">
              <a:rPr lang="en-US" altLang="ja-JP"/>
              <a:pPr>
                <a:defRPr/>
              </a:pPr>
              <a:t>‹#›</a:t>
            </a:fld>
            <a:endParaRPr lang="en-US" altLang="ja-JP"/>
          </a:p>
        </p:txBody>
      </p:sp>
    </p:spTree>
    <p:extLst>
      <p:ext uri="{BB962C8B-B14F-4D97-AF65-F5344CB8AC3E}">
        <p14:creationId xmlns:p14="http://schemas.microsoft.com/office/powerpoint/2010/main" val="46487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1</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114134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0153" indent="-280828" eaLnBrk="0" hangingPunct="0">
              <a:defRPr kumimoji="1" sz="1400">
                <a:solidFill>
                  <a:schemeClr val="tx1"/>
                </a:solidFill>
                <a:latin typeface="Arial" charset="0"/>
                <a:ea typeface="HGPｺﾞｼｯｸM" pitchFamily="50" charset="-128"/>
              </a:defRPr>
            </a:lvl2pPr>
            <a:lvl3pPr marL="1123311" indent="-224662" eaLnBrk="0" hangingPunct="0">
              <a:defRPr kumimoji="1" sz="1400">
                <a:solidFill>
                  <a:schemeClr val="tx1"/>
                </a:solidFill>
                <a:latin typeface="Arial" charset="0"/>
                <a:ea typeface="HGPｺﾞｼｯｸM" pitchFamily="50" charset="-128"/>
              </a:defRPr>
            </a:lvl3pPr>
            <a:lvl4pPr marL="1572636" indent="-224662" eaLnBrk="0" hangingPunct="0">
              <a:defRPr kumimoji="1" sz="1400">
                <a:solidFill>
                  <a:schemeClr val="tx1"/>
                </a:solidFill>
                <a:latin typeface="Arial" charset="0"/>
                <a:ea typeface="HGPｺﾞｼｯｸM" pitchFamily="50" charset="-128"/>
              </a:defRPr>
            </a:lvl4pPr>
            <a:lvl5pPr marL="2021961" indent="-224662" eaLnBrk="0" hangingPunct="0">
              <a:defRPr kumimoji="1" sz="1400">
                <a:solidFill>
                  <a:schemeClr val="tx1"/>
                </a:solidFill>
                <a:latin typeface="Arial" charset="0"/>
                <a:ea typeface="HGPｺﾞｼｯｸM" pitchFamily="50" charset="-128"/>
              </a:defRPr>
            </a:lvl5pPr>
            <a:lvl6pPr marL="2471285" indent="-224662"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20611" indent="-224662"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69935" indent="-224662"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19260" indent="-224662"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10</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89299" y="4652106"/>
            <a:ext cx="4886479" cy="4408081"/>
          </a:xfrm>
          <a:noFill/>
        </p:spPr>
        <p:txBody>
          <a:bodyPr/>
          <a:lstStyle/>
          <a:p>
            <a:endParaRPr lang="ja-JP" altLang="ja-JP"/>
          </a:p>
        </p:txBody>
      </p:sp>
    </p:spTree>
    <p:extLst>
      <p:ext uri="{BB962C8B-B14F-4D97-AF65-F5344CB8AC3E}">
        <p14:creationId xmlns:p14="http://schemas.microsoft.com/office/powerpoint/2010/main" val="139974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2</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7429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3</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33850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4</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348426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5</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322225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6</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216239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7</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193101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8</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21623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HGPｺﾞｼｯｸM" pitchFamily="50" charset="-128"/>
              </a:defRPr>
            </a:lvl1pPr>
            <a:lvl2pPr marL="736505" indent="-283272" eaLnBrk="0" hangingPunct="0">
              <a:defRPr kumimoji="1" sz="1400">
                <a:solidFill>
                  <a:schemeClr val="tx1"/>
                </a:solidFill>
                <a:latin typeface="Arial" charset="0"/>
                <a:ea typeface="HGPｺﾞｼｯｸM" pitchFamily="50" charset="-128"/>
              </a:defRPr>
            </a:lvl2pPr>
            <a:lvl3pPr marL="1133085" indent="-226617" eaLnBrk="0" hangingPunct="0">
              <a:defRPr kumimoji="1" sz="1400">
                <a:solidFill>
                  <a:schemeClr val="tx1"/>
                </a:solidFill>
                <a:latin typeface="Arial" charset="0"/>
                <a:ea typeface="HGPｺﾞｼｯｸM" pitchFamily="50" charset="-128"/>
              </a:defRPr>
            </a:lvl3pPr>
            <a:lvl4pPr marL="1586318" indent="-226617" eaLnBrk="0" hangingPunct="0">
              <a:defRPr kumimoji="1" sz="1400">
                <a:solidFill>
                  <a:schemeClr val="tx1"/>
                </a:solidFill>
                <a:latin typeface="Arial" charset="0"/>
                <a:ea typeface="HGPｺﾞｼｯｸM" pitchFamily="50" charset="-128"/>
              </a:defRPr>
            </a:lvl4pPr>
            <a:lvl5pPr marL="2039551" indent="-226617" eaLnBrk="0" hangingPunct="0">
              <a:defRPr kumimoji="1" sz="1400">
                <a:solidFill>
                  <a:schemeClr val="tx1"/>
                </a:solidFill>
                <a:latin typeface="Arial" charset="0"/>
                <a:ea typeface="HGPｺﾞｼｯｸM" pitchFamily="50" charset="-128"/>
              </a:defRPr>
            </a:lvl5pPr>
            <a:lvl6pPr marL="2492785"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6pPr>
            <a:lvl7pPr marL="2946020"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7pPr>
            <a:lvl8pPr marL="3399254"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8pPr>
            <a:lvl9pPr marL="3852487" indent="-226617" algn="ctr" eaLnBrk="0" fontAlgn="base" hangingPunct="0">
              <a:spcBef>
                <a:spcPct val="0"/>
              </a:spcBef>
              <a:spcAft>
                <a:spcPct val="0"/>
              </a:spcAft>
              <a:defRPr kumimoji="1" sz="1400">
                <a:solidFill>
                  <a:schemeClr val="tx1"/>
                </a:solidFill>
                <a:latin typeface="Arial" charset="0"/>
                <a:ea typeface="HGPｺﾞｼｯｸM" pitchFamily="50" charset="-128"/>
              </a:defRPr>
            </a:lvl9pPr>
          </a:lstStyle>
          <a:p>
            <a:pPr eaLnBrk="1" hangingPunct="1"/>
            <a:fld id="{703C31FC-A265-4070-AEBE-05C1F3B6AC39}" type="slidenum">
              <a:rPr lang="en-US" altLang="ja-JP" sz="1200">
                <a:ea typeface="ＭＳ Ｐゴシック" pitchFamily="50" charset="-128"/>
              </a:rPr>
              <a:pPr eaLnBrk="1" hangingPunct="1"/>
              <a:t>9</a:t>
            </a:fld>
            <a:endParaRPr lang="en-US" altLang="ja-JP" sz="1200">
              <a:ea typeface="ＭＳ Ｐゴシック" pitchFamily="50"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898731" y="4686539"/>
            <a:ext cx="4938303" cy="4440707"/>
          </a:xfrm>
          <a:noFill/>
        </p:spPr>
        <p:txBody>
          <a:bodyPr/>
          <a:lstStyle/>
          <a:p>
            <a:endParaRPr lang="ja-JP" altLang="ja-JP"/>
          </a:p>
        </p:txBody>
      </p:sp>
    </p:spTree>
    <p:extLst>
      <p:ext uri="{BB962C8B-B14F-4D97-AF65-F5344CB8AC3E}">
        <p14:creationId xmlns:p14="http://schemas.microsoft.com/office/powerpoint/2010/main" val="39466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a:t>マスター テキストの書式設定</a:t>
            </a:r>
          </a:p>
        </p:txBody>
      </p:sp>
    </p:spTree>
    <p:extLst>
      <p:ext uri="{BB962C8B-B14F-4D97-AF65-F5344CB8AC3E}">
        <p14:creationId xmlns:p14="http://schemas.microsoft.com/office/powerpoint/2010/main" val="400819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46264"/>
            <a:ext cx="4376870" cy="63976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28602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5032112" y="1646264"/>
            <a:ext cx="4378590" cy="63976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28602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3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02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878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764704"/>
            <a:ext cx="3259006" cy="936104"/>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764704"/>
            <a:ext cx="5537729" cy="54930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495301" y="1700811"/>
            <a:ext cx="3259006" cy="4556969"/>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3785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937722"/>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749895"/>
            <a:ext cx="5943600" cy="4114800"/>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941645" y="5504460"/>
            <a:ext cx="5943600" cy="804862"/>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3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602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692696"/>
            <a:ext cx="2228850" cy="554461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692696"/>
            <a:ext cx="6521450" cy="554461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24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2" y="692697"/>
            <a:ext cx="9433048" cy="3416320"/>
          </a:xfrm>
        </p:spPr>
        <p:txBody>
          <a:bodyPr/>
          <a:lstStyle>
            <a:lvl1pPr>
              <a:defRPr sz="2800"/>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75868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lgn="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8955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8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目次">
    <p:spTree>
      <p:nvGrpSpPr>
        <p:cNvPr id="1" name=""/>
        <p:cNvGrpSpPr/>
        <p:nvPr/>
      </p:nvGrpSpPr>
      <p:grpSpPr>
        <a:xfrm>
          <a:off x="0" y="0"/>
          <a:ext cx="0" cy="0"/>
          <a:chOff x="0" y="0"/>
          <a:chExt cx="0" cy="0"/>
        </a:xfrm>
      </p:grpSpPr>
      <p:sp>
        <p:nvSpPr>
          <p:cNvPr id="8" name="正方形/長方形 7"/>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atin typeface="+mn-lt"/>
              </a:defRPr>
            </a:lvl1pPr>
          </a:lstStyle>
          <a:p>
            <a:pPr>
              <a:defRPr/>
            </a:pPr>
            <a:fld id="{E92B6C98-0C2F-49F8-B75E-87F1B57CCE1F}" type="slidenum">
              <a:rPr lang="en-US" altLang="ja-JP" smtClean="0"/>
              <a:pPr>
                <a:defRPr/>
              </a:pPr>
              <a:t>‹#›</a:t>
            </a:fld>
            <a:endParaRPr lang="en-US" altLang="ja-JP" dirty="0"/>
          </a:p>
        </p:txBody>
      </p:sp>
      <p:cxnSp>
        <p:nvCxnSpPr>
          <p:cNvPr id="5" name="直線コネクタ 4"/>
          <p:cNvCxnSpPr/>
          <p:nvPr userDrawn="1"/>
        </p:nvCxnSpPr>
        <p:spPr bwMode="auto">
          <a:xfrm>
            <a:off x="0" y="620688"/>
            <a:ext cx="9906000"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タイトル 1"/>
          <p:cNvSpPr>
            <a:spLocks noGrp="1"/>
          </p:cNvSpPr>
          <p:nvPr>
            <p:ph type="title"/>
          </p:nvPr>
        </p:nvSpPr>
        <p:spPr>
          <a:xfrm>
            <a:off x="200024" y="116632"/>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Tree>
    <p:extLst>
      <p:ext uri="{BB962C8B-B14F-4D97-AF65-F5344CB8AC3E}">
        <p14:creationId xmlns:p14="http://schemas.microsoft.com/office/powerpoint/2010/main" val="186775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367824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621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9" indent="0">
              <a:buNone/>
              <a:defRPr sz="1800">
                <a:solidFill>
                  <a:schemeClr val="tx1">
                    <a:tint val="75000"/>
                  </a:schemeClr>
                </a:solidFill>
              </a:defRPr>
            </a:lvl2pPr>
            <a:lvl3pPr marL="914418" indent="0">
              <a:buNone/>
              <a:defRPr sz="1600">
                <a:solidFill>
                  <a:schemeClr val="tx1">
                    <a:tint val="75000"/>
                  </a:schemeClr>
                </a:solidFill>
              </a:defRPr>
            </a:lvl3pPr>
            <a:lvl4pPr marL="1371627" indent="0">
              <a:buNone/>
              <a:defRPr sz="1400">
                <a:solidFill>
                  <a:schemeClr val="tx1">
                    <a:tint val="75000"/>
                  </a:schemeClr>
                </a:solidFill>
              </a:defRPr>
            </a:lvl4pPr>
            <a:lvl5pPr marL="1828837" indent="0">
              <a:buNone/>
              <a:defRPr sz="1400">
                <a:solidFill>
                  <a:schemeClr val="tx1">
                    <a:tint val="75000"/>
                  </a:schemeClr>
                </a:solidFill>
              </a:defRPr>
            </a:lvl5pPr>
            <a:lvl6pPr marL="2286046" indent="0">
              <a:buNone/>
              <a:defRPr sz="1400">
                <a:solidFill>
                  <a:schemeClr val="tx1">
                    <a:tint val="75000"/>
                  </a:schemeClr>
                </a:solidFill>
              </a:defRPr>
            </a:lvl6pPr>
            <a:lvl7pPr marL="2743255" indent="0">
              <a:buNone/>
              <a:defRPr sz="1400">
                <a:solidFill>
                  <a:schemeClr val="tx1">
                    <a:tint val="75000"/>
                  </a:schemeClr>
                </a:solidFill>
              </a:defRPr>
            </a:lvl7pPr>
            <a:lvl8pPr marL="3200464" indent="0">
              <a:buNone/>
              <a:defRPr sz="1400">
                <a:solidFill>
                  <a:schemeClr val="tx1">
                    <a:tint val="75000"/>
                  </a:schemeClr>
                </a:solidFill>
              </a:defRPr>
            </a:lvl8pPr>
            <a:lvl9pPr marL="365767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88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67943"/>
            <a:ext cx="437515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5035550" y="1667943"/>
            <a:ext cx="437515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098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Tree>
  </p:cSld>
  <p:clrMap bg1="lt1" tx1="dk1" bg2="lt2" tx2="dk2" accent1="accent1" accent2="accent2" accent3="accent3" accent4="accent4" accent5="accent5" accent6="accent6" hlink="hlink" folHlink="folHlink"/>
  <p:sldLayoutIdLst>
    <p:sldLayoutId id="2147483838" r:id="rId1"/>
    <p:sldLayoutId id="2147483842" r:id="rId2"/>
    <p:sldLayoutId id="2147483836" r:id="rId3"/>
    <p:sldLayoutId id="2147483839" r:id="rId4"/>
    <p:sldLayoutId id="2147483843" r:id="rId5"/>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548682"/>
            <a:ext cx="8915400" cy="100811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95300" y="1628801"/>
            <a:ext cx="8915400" cy="460851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01C6D-80EB-490D-8A1D-E86D9EEBEE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561360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ctr" defTabSz="914418" rtl="0" eaLnBrk="1" latinLnBrk="0" hangingPunct="1">
        <a:spcBef>
          <a:spcPct val="0"/>
        </a:spcBef>
        <a:buNone/>
        <a:defRPr kumimoji="1" sz="3600"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65" indent="-285756" algn="l" defTabSz="914418"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23" indent="-228605" algn="l" defTabSz="914418"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32"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800" kern="1200">
          <a:solidFill>
            <a:schemeClr val="tx1"/>
          </a:solidFill>
          <a:latin typeface="+mn-lt"/>
          <a:ea typeface="+mn-ea"/>
          <a:cs typeface="+mn-cs"/>
        </a:defRPr>
      </a:lvl1pPr>
      <a:lvl2pPr marL="457209" algn="l" defTabSz="914418" rtl="0" eaLnBrk="1" latinLnBrk="0" hangingPunct="1">
        <a:defRPr kumimoji="1" sz="1800" kern="1200">
          <a:solidFill>
            <a:schemeClr val="tx1"/>
          </a:solidFill>
          <a:latin typeface="+mn-lt"/>
          <a:ea typeface="+mn-ea"/>
          <a:cs typeface="+mn-cs"/>
        </a:defRPr>
      </a:lvl2pPr>
      <a:lvl3pPr marL="914418" algn="l" defTabSz="914418" rtl="0" eaLnBrk="1" latinLnBrk="0" hangingPunct="1">
        <a:defRPr kumimoji="1" sz="1800" kern="1200">
          <a:solidFill>
            <a:schemeClr val="tx1"/>
          </a:solidFill>
          <a:latin typeface="+mn-lt"/>
          <a:ea typeface="+mn-ea"/>
          <a:cs typeface="+mn-cs"/>
        </a:defRPr>
      </a:lvl3pPr>
      <a:lvl4pPr marL="1371627" algn="l" defTabSz="914418" rtl="0" eaLnBrk="1" latinLnBrk="0" hangingPunct="1">
        <a:defRPr kumimoji="1" sz="1800" kern="1200">
          <a:solidFill>
            <a:schemeClr val="tx1"/>
          </a:solidFill>
          <a:latin typeface="+mn-lt"/>
          <a:ea typeface="+mn-ea"/>
          <a:cs typeface="+mn-cs"/>
        </a:defRPr>
      </a:lvl4pPr>
      <a:lvl5pPr marL="1828837" algn="l" defTabSz="914418" rtl="0" eaLnBrk="1" latinLnBrk="0" hangingPunct="1">
        <a:defRPr kumimoji="1" sz="1800" kern="1200">
          <a:solidFill>
            <a:schemeClr val="tx1"/>
          </a:solidFill>
          <a:latin typeface="+mn-lt"/>
          <a:ea typeface="+mn-ea"/>
          <a:cs typeface="+mn-cs"/>
        </a:defRPr>
      </a:lvl5pPr>
      <a:lvl6pPr marL="2286046" algn="l" defTabSz="914418" rtl="0" eaLnBrk="1" latinLnBrk="0" hangingPunct="1">
        <a:defRPr kumimoji="1" sz="1800" kern="1200">
          <a:solidFill>
            <a:schemeClr val="tx1"/>
          </a:solidFill>
          <a:latin typeface="+mn-lt"/>
          <a:ea typeface="+mn-ea"/>
          <a:cs typeface="+mn-cs"/>
        </a:defRPr>
      </a:lvl6pPr>
      <a:lvl7pPr marL="2743255" algn="l" defTabSz="914418" rtl="0" eaLnBrk="1" latinLnBrk="0" hangingPunct="1">
        <a:defRPr kumimoji="1" sz="1800" kern="1200">
          <a:solidFill>
            <a:schemeClr val="tx1"/>
          </a:solidFill>
          <a:latin typeface="+mn-lt"/>
          <a:ea typeface="+mn-ea"/>
          <a:cs typeface="+mn-cs"/>
        </a:defRPr>
      </a:lvl7pPr>
      <a:lvl8pPr marL="3200464" algn="l" defTabSz="914418" rtl="0" eaLnBrk="1" latinLnBrk="0" hangingPunct="1">
        <a:defRPr kumimoji="1" sz="1800" kern="1200">
          <a:solidFill>
            <a:schemeClr val="tx1"/>
          </a:solidFill>
          <a:latin typeface="+mn-lt"/>
          <a:ea typeface="+mn-ea"/>
          <a:cs typeface="+mn-cs"/>
        </a:defRPr>
      </a:lvl8pPr>
      <a:lvl9pPr marL="3657673" algn="l" defTabSz="91441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29.wdp"/><Relationship Id="rId13" Type="http://schemas.openxmlformats.org/officeDocument/2006/relationships/image" Target="../media/image46.png"/><Relationship Id="rId18" Type="http://schemas.microsoft.com/office/2007/relationships/hdphoto" Target="../media/hdphoto34.wdp"/><Relationship Id="rId3" Type="http://schemas.openxmlformats.org/officeDocument/2006/relationships/image" Target="../media/image41.png"/><Relationship Id="rId21" Type="http://schemas.openxmlformats.org/officeDocument/2006/relationships/image" Target="../media/image50.png"/><Relationship Id="rId7" Type="http://schemas.openxmlformats.org/officeDocument/2006/relationships/image" Target="../media/image43.png"/><Relationship Id="rId12" Type="http://schemas.microsoft.com/office/2007/relationships/hdphoto" Target="../media/hdphoto31.wdp"/><Relationship Id="rId17" Type="http://schemas.openxmlformats.org/officeDocument/2006/relationships/image" Target="../media/image48.png"/><Relationship Id="rId25" Type="http://schemas.openxmlformats.org/officeDocument/2006/relationships/image" Target="../media/image52.png"/><Relationship Id="rId2" Type="http://schemas.openxmlformats.org/officeDocument/2006/relationships/notesSlide" Target="../notesSlides/notesSlide10.xml"/><Relationship Id="rId16" Type="http://schemas.microsoft.com/office/2007/relationships/hdphoto" Target="../media/hdphoto33.wdp"/><Relationship Id="rId20" Type="http://schemas.microsoft.com/office/2007/relationships/hdphoto" Target="../media/hdphoto35.wdp"/><Relationship Id="rId1" Type="http://schemas.openxmlformats.org/officeDocument/2006/relationships/slideLayout" Target="../slideLayouts/slideLayout2.xml"/><Relationship Id="rId6" Type="http://schemas.microsoft.com/office/2007/relationships/hdphoto" Target="../media/hdphoto28.wdp"/><Relationship Id="rId11" Type="http://schemas.openxmlformats.org/officeDocument/2006/relationships/image" Target="../media/image45.png"/><Relationship Id="rId24" Type="http://schemas.microsoft.com/office/2007/relationships/hdphoto" Target="../media/hdphoto37.wdp"/><Relationship Id="rId5" Type="http://schemas.openxmlformats.org/officeDocument/2006/relationships/image" Target="../media/image42.png"/><Relationship Id="rId15" Type="http://schemas.openxmlformats.org/officeDocument/2006/relationships/image" Target="../media/image47.png"/><Relationship Id="rId23" Type="http://schemas.openxmlformats.org/officeDocument/2006/relationships/image" Target="../media/image51.png"/><Relationship Id="rId10" Type="http://schemas.microsoft.com/office/2007/relationships/hdphoto" Target="../media/hdphoto30.wdp"/><Relationship Id="rId19" Type="http://schemas.openxmlformats.org/officeDocument/2006/relationships/image" Target="../media/image49.png"/><Relationship Id="rId4" Type="http://schemas.microsoft.com/office/2007/relationships/hdphoto" Target="../media/hdphoto27.wdp"/><Relationship Id="rId9" Type="http://schemas.openxmlformats.org/officeDocument/2006/relationships/image" Target="../media/image44.png"/><Relationship Id="rId14" Type="http://schemas.microsoft.com/office/2007/relationships/hdphoto" Target="../media/hdphoto32.wdp"/><Relationship Id="rId22" Type="http://schemas.microsoft.com/office/2007/relationships/hdphoto" Target="../media/hdphoto36.wdp"/></Relationships>
</file>

<file path=ppt/slides/_rels/slide11.xml.rels><?xml version="1.0" encoding="UTF-8" standalone="yes"?>
<Relationships xmlns="http://schemas.openxmlformats.org/package/2006/relationships"><Relationship Id="rId3" Type="http://schemas.openxmlformats.org/officeDocument/2006/relationships/hyperlink" Target="http://www.env.go.jp/earth/energy-taisaku/tokubetsu-kaikei/h30/h30_jigyogaiyo.html" TargetMode="External"/><Relationship Id="rId2" Type="http://schemas.openxmlformats.org/officeDocument/2006/relationships/hyperlink" Target="http://new-energy-guide.jp/" TargetMode="External"/><Relationship Id="rId1" Type="http://schemas.openxmlformats.org/officeDocument/2006/relationships/slideLayout" Target="../slideLayouts/slideLayout7.xml"/><Relationship Id="rId4" Type="http://schemas.openxmlformats.org/officeDocument/2006/relationships/hyperlink" Target="http://www.env.go.jp/earth/ondanka/lca/co2reduction.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5" Type="http://schemas.microsoft.com/office/2007/relationships/hdphoto" Target="../media/hdphoto6.wdp"/><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7.wdp"/><Relationship Id="rId9" Type="http://schemas.openxmlformats.org/officeDocument/2006/relationships/image" Target="../media/image17.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1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12.wdp"/><Relationship Id="rId4" Type="http://schemas.microsoft.com/office/2007/relationships/hdphoto" Target="../media/hdphoto10.wdp"/><Relationship Id="rId9" Type="http://schemas.openxmlformats.org/officeDocument/2006/relationships/image" Target="../media/image23.png"/><Relationship Id="rId14" Type="http://schemas.microsoft.com/office/2007/relationships/hdphoto" Target="../media/hdphoto14.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9.wdp"/><Relationship Id="rId11" Type="http://schemas.openxmlformats.org/officeDocument/2006/relationships/image" Target="../media/image27.png"/><Relationship Id="rId5" Type="http://schemas.openxmlformats.org/officeDocument/2006/relationships/image" Target="../media/image16.png"/><Relationship Id="rId10" Type="http://schemas.microsoft.com/office/2007/relationships/hdphoto" Target="../media/hdphoto15.wdp"/><Relationship Id="rId4" Type="http://schemas.microsoft.com/office/2007/relationships/hdphoto" Target="../media/hdphoto8.wdp"/><Relationship Id="rId9" Type="http://schemas.openxmlformats.org/officeDocument/2006/relationships/image" Target="../media/image26.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7.png"/><Relationship Id="rId12" Type="http://schemas.microsoft.com/office/2007/relationships/hdphoto" Target="../media/hdphoto1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25.png"/><Relationship Id="rId5" Type="http://schemas.openxmlformats.org/officeDocument/2006/relationships/image" Target="../media/image23.png"/><Relationship Id="rId10" Type="http://schemas.microsoft.com/office/2007/relationships/hdphoto" Target="../media/hdphoto17.wdp"/><Relationship Id="rId4" Type="http://schemas.microsoft.com/office/2007/relationships/hdphoto" Target="../media/hdphoto11.wdp"/><Relationship Id="rId9" Type="http://schemas.openxmlformats.org/officeDocument/2006/relationships/image" Target="../media/image28.png"/><Relationship Id="rId14" Type="http://schemas.microsoft.com/office/2007/relationships/hdphoto" Target="../media/hdphoto18.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1.jpeg"/><Relationship Id="rId3" Type="http://schemas.openxmlformats.org/officeDocument/2006/relationships/image" Target="../media/image16.png"/><Relationship Id="rId7" Type="http://schemas.openxmlformats.org/officeDocument/2006/relationships/image" Target="../media/image15.png"/><Relationship Id="rId12" Type="http://schemas.microsoft.com/office/2007/relationships/hdphoto" Target="../media/hdphoto19.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0.png"/><Relationship Id="rId5" Type="http://schemas.openxmlformats.org/officeDocument/2006/relationships/image" Target="../media/image17.png"/><Relationship Id="rId10" Type="http://schemas.microsoft.com/office/2007/relationships/hdphoto" Target="../media/hdphoto10.wdp"/><Relationship Id="rId4" Type="http://schemas.microsoft.com/office/2007/relationships/hdphoto" Target="../media/hdphoto9.wdp"/><Relationship Id="rId9" Type="http://schemas.openxmlformats.org/officeDocument/2006/relationships/image" Target="../media/image19.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hdphoto" Target="../media/hdphoto21.wdp"/><Relationship Id="rId13" Type="http://schemas.openxmlformats.org/officeDocument/2006/relationships/image" Target="../media/image35.png"/><Relationship Id="rId18" Type="http://schemas.openxmlformats.org/officeDocument/2006/relationships/image" Target="../media/image38.png"/><Relationship Id="rId3" Type="http://schemas.openxmlformats.org/officeDocument/2006/relationships/image" Target="../media/image31.png"/><Relationship Id="rId21" Type="http://schemas.openxmlformats.org/officeDocument/2006/relationships/image" Target="../media/image40.png"/><Relationship Id="rId7" Type="http://schemas.openxmlformats.org/officeDocument/2006/relationships/image" Target="../media/image32.png"/><Relationship Id="rId12" Type="http://schemas.microsoft.com/office/2007/relationships/hdphoto" Target="../media/hdphoto23.wdp"/><Relationship Id="rId17" Type="http://schemas.microsoft.com/office/2007/relationships/hdphoto" Target="../media/hdphoto25.wdp"/><Relationship Id="rId2" Type="http://schemas.openxmlformats.org/officeDocument/2006/relationships/notesSlide" Target="../notesSlides/notesSlide9.xml"/><Relationship Id="rId16" Type="http://schemas.openxmlformats.org/officeDocument/2006/relationships/image" Target="../media/image37.png"/><Relationship Id="rId20" Type="http://schemas.microsoft.com/office/2007/relationships/hdphoto" Target="../media/hdphoto26.wdp"/><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34.png"/><Relationship Id="rId5" Type="http://schemas.openxmlformats.org/officeDocument/2006/relationships/image" Target="../media/image23.png"/><Relationship Id="rId15" Type="http://schemas.openxmlformats.org/officeDocument/2006/relationships/image" Target="../media/image36.png"/><Relationship Id="rId10" Type="http://schemas.microsoft.com/office/2007/relationships/hdphoto" Target="../media/hdphoto22.wdp"/><Relationship Id="rId19" Type="http://schemas.openxmlformats.org/officeDocument/2006/relationships/image" Target="../media/image39.png"/><Relationship Id="rId4" Type="http://schemas.microsoft.com/office/2007/relationships/hdphoto" Target="../media/hdphoto20.wdp"/><Relationship Id="rId9" Type="http://schemas.openxmlformats.org/officeDocument/2006/relationships/image" Target="../media/image33.png"/><Relationship Id="rId14" Type="http://schemas.microsoft.com/office/2007/relationships/hdphoto" Target="../media/hdphoto2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bwMode="auto">
          <a:xfrm>
            <a:off x="920552" y="2353442"/>
            <a:ext cx="8559162" cy="384639"/>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1800" dirty="0">
                <a:latin typeface="+mn-ea"/>
                <a:ea typeface="+mn-ea"/>
              </a:rPr>
              <a:t>脱炭素社会実現のために、</a:t>
            </a:r>
            <a:r>
              <a:rPr lang="ja-JP" altLang="en-US" sz="1800" b="1" dirty="0">
                <a:latin typeface="+mn-ea"/>
                <a:ea typeface="+mn-ea"/>
              </a:rPr>
              <a:t>再エネを我が国の主力エネルギー源</a:t>
            </a:r>
            <a:r>
              <a:rPr lang="ja-JP" altLang="en-US" sz="1800" dirty="0">
                <a:latin typeface="+mn-ea"/>
                <a:ea typeface="+mn-ea"/>
              </a:rPr>
              <a:t>にする必要がある</a:t>
            </a:r>
          </a:p>
        </p:txBody>
      </p:sp>
      <p:sp>
        <p:nvSpPr>
          <p:cNvPr id="53" name="正方形/長方形 52"/>
          <p:cNvSpPr/>
          <p:nvPr/>
        </p:nvSpPr>
        <p:spPr bwMode="auto">
          <a:xfrm>
            <a:off x="920552" y="2805490"/>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1800" dirty="0">
                <a:latin typeface="+mn-ea"/>
                <a:ea typeface="+mn-ea"/>
              </a:rPr>
              <a:t>既に、再エネは、企業・地域・国家間の</a:t>
            </a:r>
            <a:r>
              <a:rPr lang="ja-JP" altLang="en-US" sz="1800" b="1" dirty="0">
                <a:latin typeface="+mn-ea"/>
                <a:ea typeface="+mn-ea"/>
              </a:rPr>
              <a:t>国際競争の重要な要素</a:t>
            </a:r>
            <a:r>
              <a:rPr lang="ja-JP" altLang="en-US" sz="1800" dirty="0">
                <a:latin typeface="+mn-ea"/>
                <a:ea typeface="+mn-ea"/>
              </a:rPr>
              <a:t>になっている</a:t>
            </a:r>
            <a:endParaRPr lang="en-US" altLang="ja-JP" sz="1800" dirty="0">
              <a:latin typeface="+mn-ea"/>
              <a:ea typeface="+mn-ea"/>
            </a:endParaRPr>
          </a:p>
        </p:txBody>
      </p:sp>
      <p:sp>
        <p:nvSpPr>
          <p:cNvPr id="65" name="正方形/長方形 64"/>
          <p:cNvSpPr/>
          <p:nvPr/>
        </p:nvSpPr>
        <p:spPr bwMode="auto">
          <a:xfrm>
            <a:off x="920552" y="3261762"/>
            <a:ext cx="8584584"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1800" b="1" dirty="0">
                <a:latin typeface="+mn-ea"/>
                <a:ea typeface="+mn-ea"/>
              </a:rPr>
              <a:t>多種多様な地域の再エネ</a:t>
            </a:r>
            <a:r>
              <a:rPr lang="ja-JP" altLang="en-US" sz="1800" dirty="0">
                <a:latin typeface="+mn-ea"/>
                <a:ea typeface="+mn-ea"/>
              </a:rPr>
              <a:t>を生かせば、再エネを主力エネルギー源にできる</a:t>
            </a:r>
            <a:endParaRPr lang="ja-JP" altLang="en-US" sz="1800" b="1" dirty="0">
              <a:latin typeface="+mn-ea"/>
              <a:ea typeface="+mn-ea"/>
            </a:endParaRPr>
          </a:p>
        </p:txBody>
      </p:sp>
      <p:sp>
        <p:nvSpPr>
          <p:cNvPr id="68" name="正方形/長方形 67"/>
          <p:cNvSpPr/>
          <p:nvPr/>
        </p:nvSpPr>
        <p:spPr bwMode="auto">
          <a:xfrm>
            <a:off x="920552" y="3718034"/>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1800" dirty="0">
                <a:latin typeface="+mn-ea"/>
                <a:ea typeface="+mn-ea"/>
              </a:rPr>
              <a:t>地域資源である再エネ拡大の</a:t>
            </a:r>
            <a:r>
              <a:rPr lang="ja-JP" altLang="en-US" sz="1800" b="1" dirty="0">
                <a:latin typeface="+mn-ea"/>
                <a:ea typeface="+mn-ea"/>
              </a:rPr>
              <a:t>主役は地域の消費者・企業・自治体</a:t>
            </a:r>
          </a:p>
        </p:txBody>
      </p:sp>
      <p:sp>
        <p:nvSpPr>
          <p:cNvPr id="71" name="正方形/長方形 70"/>
          <p:cNvSpPr/>
          <p:nvPr/>
        </p:nvSpPr>
        <p:spPr bwMode="auto">
          <a:xfrm>
            <a:off x="920552" y="4174306"/>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1800" dirty="0">
                <a:latin typeface="+mn-ea"/>
                <a:ea typeface="+mn-ea"/>
              </a:rPr>
              <a:t>再エネに取り組むことは</a:t>
            </a:r>
            <a:r>
              <a:rPr lang="ja-JP" altLang="en-US" sz="1800" b="1" dirty="0">
                <a:latin typeface="+mn-ea"/>
                <a:ea typeface="+mn-ea"/>
              </a:rPr>
              <a:t>地域課題の解決</a:t>
            </a:r>
            <a:r>
              <a:rPr lang="ja-JP" altLang="en-US" sz="1800" dirty="0">
                <a:latin typeface="+mn-ea"/>
                <a:ea typeface="+mn-ea"/>
              </a:rPr>
              <a:t>に役立つ</a:t>
            </a:r>
          </a:p>
        </p:txBody>
      </p:sp>
      <p:sp>
        <p:nvSpPr>
          <p:cNvPr id="74" name="正方形/長方形 73"/>
          <p:cNvSpPr/>
          <p:nvPr/>
        </p:nvSpPr>
        <p:spPr bwMode="auto">
          <a:xfrm>
            <a:off x="920552" y="4630578"/>
            <a:ext cx="8559162" cy="388863"/>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algn="l"/>
            <a:r>
              <a:rPr lang="ja-JP" altLang="en-US" sz="1800" dirty="0">
                <a:latin typeface="+mn-ea"/>
                <a:ea typeface="+mn-ea"/>
              </a:rPr>
              <a:t>再エネ拡大は</a:t>
            </a:r>
            <a:r>
              <a:rPr lang="ja-JP" altLang="en-US" sz="1800" b="1" dirty="0">
                <a:latin typeface="+mn-ea"/>
                <a:ea typeface="+mn-ea"/>
              </a:rPr>
              <a:t>省エネ・蓄エネとのパッケージ（再省蓄エネ）</a:t>
            </a:r>
            <a:r>
              <a:rPr lang="ja-JP" altLang="en-US" sz="1800" dirty="0">
                <a:latin typeface="+mn-ea"/>
                <a:ea typeface="+mn-ea"/>
              </a:rPr>
              <a:t>で進めることが重要</a:t>
            </a:r>
          </a:p>
        </p:txBody>
      </p:sp>
      <p:sp>
        <p:nvSpPr>
          <p:cNvPr id="77" name="正方形/長方形 76"/>
          <p:cNvSpPr/>
          <p:nvPr/>
        </p:nvSpPr>
        <p:spPr bwMode="auto">
          <a:xfrm>
            <a:off x="920552" y="5086852"/>
            <a:ext cx="8559162" cy="1229316"/>
          </a:xfrm>
          <a:prstGeom prst="rect">
            <a:avLst/>
          </a:prstGeom>
          <a:solidFill>
            <a:schemeClr val="accent3">
              <a:lumMod val="20000"/>
              <a:lumOff val="80000"/>
            </a:schemeClr>
          </a:solidFill>
          <a:ln w="3175" cap="flat" cmpd="sng" algn="ctr">
            <a:noFill/>
            <a:prstDash val="solid"/>
            <a:round/>
            <a:headEnd type="none" w="med" len="med"/>
            <a:tailEnd type="none" w="med" len="med"/>
          </a:ln>
          <a:effectLst/>
          <a:extLst/>
        </p:spPr>
        <p:txBody>
          <a:bodyPr vert="horz" wrap="none" lIns="144000" tIns="46800" rIns="90000" bIns="46800" numCol="1" rtlCol="0" anchor="t" anchorCtr="0" compatLnSpc="1">
            <a:prstTxWarp prst="textNoShape">
              <a:avLst/>
            </a:prstTxWarp>
          </a:bodyPr>
          <a:lstStyle/>
          <a:p>
            <a:pPr algn="l"/>
            <a:r>
              <a:rPr lang="ja-JP" altLang="en-US" sz="1800" dirty="0">
                <a:latin typeface="+mn-ea"/>
                <a:ea typeface="+mn-ea"/>
              </a:rPr>
              <a:t>再エネ拡大の</a:t>
            </a:r>
            <a:r>
              <a:rPr lang="ja-JP" altLang="en-US" sz="1800" b="1" dirty="0">
                <a:latin typeface="+mn-ea"/>
                <a:ea typeface="+mn-ea"/>
              </a:rPr>
              <a:t>３つのアプローチ</a:t>
            </a:r>
          </a:p>
        </p:txBody>
      </p:sp>
      <p:sp>
        <p:nvSpPr>
          <p:cNvPr id="86" name="正方形/長方形 85"/>
          <p:cNvSpPr/>
          <p:nvPr/>
        </p:nvSpPr>
        <p:spPr bwMode="auto">
          <a:xfrm>
            <a:off x="992560" y="5373216"/>
            <a:ext cx="8812608" cy="994283"/>
          </a:xfrm>
          <a:prstGeom prst="rect">
            <a:avLst/>
          </a:prstGeom>
          <a:noFill/>
          <a:ln w="9525" cap="flat" cmpd="sng" algn="ctr">
            <a:noFill/>
            <a:prstDash val="solid"/>
            <a:round/>
            <a:headEnd type="none" w="med" len="med"/>
            <a:tailEnd type="none" w="med" len="med"/>
          </a:ln>
          <a:effectLst/>
          <a:extLst/>
        </p:spPr>
        <p:txBody>
          <a:bodyPr vert="horz" wrap="none" lIns="144000" tIns="46800" rIns="90000" bIns="46800" numCol="1" rtlCol="0" anchor="ctr" anchorCtr="0" compatLnSpc="1">
            <a:prstTxWarp prst="textNoShape">
              <a:avLst/>
            </a:prstTxWarp>
          </a:bodyPr>
          <a:lstStyle/>
          <a:p>
            <a:pPr marL="342900" indent="-342900" algn="l">
              <a:buFont typeface="Wingdings" panose="05000000000000000000" pitchFamily="2" charset="2"/>
              <a:buChar char="ü"/>
            </a:pPr>
            <a:r>
              <a:rPr lang="ja-JP" altLang="en-US" sz="1800" dirty="0">
                <a:latin typeface="+mn-ea"/>
                <a:ea typeface="+mn-ea"/>
              </a:rPr>
              <a:t>アプローチ</a:t>
            </a:r>
            <a:r>
              <a:rPr lang="en-US" altLang="ja-JP" sz="1800" dirty="0">
                <a:latin typeface="+mn-ea"/>
                <a:ea typeface="+mn-ea"/>
              </a:rPr>
              <a:t>1:</a:t>
            </a:r>
            <a:r>
              <a:rPr lang="ja-JP" altLang="en-US" sz="1800" dirty="0">
                <a:latin typeface="+mn-ea"/>
                <a:ea typeface="+mn-ea"/>
              </a:rPr>
              <a:t>住まいオフィスなど、</a:t>
            </a:r>
            <a:r>
              <a:rPr lang="ja-JP" altLang="en-US" sz="1800" b="1" dirty="0">
                <a:latin typeface="+mn-ea"/>
                <a:ea typeface="+mn-ea"/>
              </a:rPr>
              <a:t>エネルギーを使う場で再省蓄エネ活用</a:t>
            </a:r>
          </a:p>
          <a:p>
            <a:pPr marL="342900" indent="-342900" algn="l">
              <a:buFont typeface="Wingdings" panose="05000000000000000000" pitchFamily="2" charset="2"/>
              <a:buChar char="ü"/>
            </a:pPr>
            <a:r>
              <a:rPr lang="ja-JP" altLang="en-US" sz="1800" dirty="0">
                <a:latin typeface="+mn-ea"/>
                <a:ea typeface="+mn-ea"/>
              </a:rPr>
              <a:t>アプローチ</a:t>
            </a:r>
            <a:r>
              <a:rPr lang="en-US" altLang="ja-JP" sz="1800" dirty="0">
                <a:latin typeface="+mn-ea"/>
                <a:ea typeface="+mn-ea"/>
              </a:rPr>
              <a:t>2:</a:t>
            </a:r>
            <a:r>
              <a:rPr lang="ja-JP" altLang="en-US" sz="1800" dirty="0">
                <a:latin typeface="+mn-ea"/>
                <a:ea typeface="+mn-ea"/>
              </a:rPr>
              <a:t>地域の再省蓄エネサービスによる</a:t>
            </a:r>
            <a:r>
              <a:rPr lang="ja-JP" altLang="en-US" sz="1800" b="1" dirty="0">
                <a:latin typeface="+mn-ea"/>
                <a:ea typeface="+mn-ea"/>
              </a:rPr>
              <a:t>地域の自立</a:t>
            </a:r>
            <a:r>
              <a:rPr lang="ja-JP" altLang="en-US" sz="1800" dirty="0">
                <a:latin typeface="+mn-ea"/>
                <a:ea typeface="+mn-ea"/>
              </a:rPr>
              <a:t>と脱炭素化</a:t>
            </a:r>
          </a:p>
          <a:p>
            <a:pPr marL="342900" indent="-342900" algn="l">
              <a:buFont typeface="Wingdings" panose="05000000000000000000" pitchFamily="2" charset="2"/>
              <a:buChar char="ü"/>
            </a:pPr>
            <a:r>
              <a:rPr lang="ja-JP" altLang="en-US" sz="1800" dirty="0">
                <a:latin typeface="+mn-ea"/>
                <a:ea typeface="+mn-ea"/>
              </a:rPr>
              <a:t>アプローチ</a:t>
            </a:r>
            <a:r>
              <a:rPr lang="en-US" altLang="ja-JP" sz="1800" dirty="0">
                <a:latin typeface="+mn-ea"/>
                <a:ea typeface="+mn-ea"/>
              </a:rPr>
              <a:t>3:</a:t>
            </a:r>
            <a:r>
              <a:rPr lang="ja-JP" altLang="en-US" sz="1800" b="1" dirty="0">
                <a:latin typeface="+mn-ea"/>
                <a:ea typeface="+mn-ea"/>
              </a:rPr>
              <a:t>地域の豊富な大規模再エネ</a:t>
            </a:r>
            <a:r>
              <a:rPr lang="ja-JP" altLang="en-US" sz="1800" dirty="0">
                <a:latin typeface="+mn-ea"/>
                <a:ea typeface="+mn-ea"/>
              </a:rPr>
              <a:t>の供給ポテンシャルの活用</a:t>
            </a:r>
            <a:endParaRPr lang="en-US" altLang="ja-JP" sz="2000" dirty="0">
              <a:latin typeface="+mn-ea"/>
              <a:ea typeface="+mn-ea"/>
            </a:endParaRPr>
          </a:p>
        </p:txBody>
      </p:sp>
      <p:sp>
        <p:nvSpPr>
          <p:cNvPr id="42" name="楕円 41"/>
          <p:cNvSpPr/>
          <p:nvPr/>
        </p:nvSpPr>
        <p:spPr bwMode="auto">
          <a:xfrm>
            <a:off x="7011624" y="1359752"/>
            <a:ext cx="2493512" cy="906295"/>
          </a:xfrm>
          <a:prstGeom prst="ellipse">
            <a:avLst/>
          </a:prstGeom>
          <a:noFill/>
          <a:ln w="127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HGPｺﾞｼｯｸM" pitchFamily="50" charset="-128"/>
            </a:endParaRPr>
          </a:p>
        </p:txBody>
      </p:sp>
      <p:sp>
        <p:nvSpPr>
          <p:cNvPr id="45"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1</a:t>
            </a:fld>
            <a:endParaRPr lang="en-US" altLang="ja-JP" sz="1600" dirty="0">
              <a:latin typeface="+mn-lt"/>
            </a:endParaRPr>
          </a:p>
        </p:txBody>
      </p:sp>
      <p:grpSp>
        <p:nvGrpSpPr>
          <p:cNvPr id="6" name="グループ化 5"/>
          <p:cNvGrpSpPr/>
          <p:nvPr/>
        </p:nvGrpSpPr>
        <p:grpSpPr>
          <a:xfrm>
            <a:off x="401016" y="2348880"/>
            <a:ext cx="513846" cy="409097"/>
            <a:chOff x="-1023664" y="2152844"/>
            <a:chExt cx="513846" cy="480829"/>
          </a:xfrm>
          <a:solidFill>
            <a:schemeClr val="accent3"/>
          </a:solidFill>
        </p:grpSpPr>
        <p:sp>
          <p:nvSpPr>
            <p:cNvPr id="46" name="四角形: 角を丸くする 45"/>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47" name="テキスト ボックス 46"/>
            <p:cNvSpPr txBox="1"/>
            <p:nvPr/>
          </p:nvSpPr>
          <p:spPr>
            <a:xfrm>
              <a:off x="-951656" y="2163406"/>
              <a:ext cx="441838" cy="470267"/>
            </a:xfrm>
            <a:prstGeom prst="rect">
              <a:avLst/>
            </a:prstGeom>
            <a:noFill/>
          </p:spPr>
          <p:txBody>
            <a:bodyPr wrap="square" rtlCol="0">
              <a:spAutoFit/>
            </a:bodyPr>
            <a:lstStyle/>
            <a:p>
              <a:r>
                <a:rPr kumimoji="1" lang="en-US" altLang="ja-JP" sz="2000" dirty="0">
                  <a:latin typeface="+mn-ea"/>
                  <a:ea typeface="+mn-ea"/>
                </a:rPr>
                <a:t>1.</a:t>
              </a:r>
              <a:endParaRPr kumimoji="1" lang="ja-JP" altLang="en-US" sz="2000" dirty="0">
                <a:latin typeface="+mn-ea"/>
                <a:ea typeface="+mn-ea"/>
              </a:endParaRPr>
            </a:p>
          </p:txBody>
        </p:sp>
      </p:grpSp>
      <p:grpSp>
        <p:nvGrpSpPr>
          <p:cNvPr id="49" name="グループ化 48"/>
          <p:cNvGrpSpPr/>
          <p:nvPr/>
        </p:nvGrpSpPr>
        <p:grpSpPr>
          <a:xfrm>
            <a:off x="401016" y="2805489"/>
            <a:ext cx="513846" cy="416085"/>
            <a:chOff x="-1023664" y="2152844"/>
            <a:chExt cx="513846" cy="489043"/>
          </a:xfrm>
          <a:solidFill>
            <a:schemeClr val="accent3"/>
          </a:solidFill>
        </p:grpSpPr>
        <p:sp>
          <p:nvSpPr>
            <p:cNvPr id="51" name="四角形: 角を丸くする 50"/>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52" name="テキスト ボックス 51"/>
            <p:cNvSpPr txBox="1"/>
            <p:nvPr/>
          </p:nvSpPr>
          <p:spPr>
            <a:xfrm>
              <a:off x="-951656" y="2171620"/>
              <a:ext cx="441838" cy="470267"/>
            </a:xfrm>
            <a:prstGeom prst="rect">
              <a:avLst/>
            </a:prstGeom>
            <a:noFill/>
          </p:spPr>
          <p:txBody>
            <a:bodyPr wrap="square" rtlCol="0">
              <a:spAutoFit/>
            </a:bodyPr>
            <a:lstStyle/>
            <a:p>
              <a:r>
                <a:rPr lang="en-US" altLang="ja-JP" sz="2000" dirty="0">
                  <a:latin typeface="+mn-ea"/>
                  <a:ea typeface="+mn-ea"/>
                </a:rPr>
                <a:t>2</a:t>
              </a:r>
              <a:r>
                <a:rPr kumimoji="1" lang="en-US" altLang="ja-JP" sz="2000" dirty="0">
                  <a:latin typeface="+mn-ea"/>
                  <a:ea typeface="+mn-ea"/>
                </a:rPr>
                <a:t>.</a:t>
              </a:r>
              <a:endParaRPr kumimoji="1" lang="ja-JP" altLang="en-US" sz="2000" dirty="0">
                <a:latin typeface="+mn-ea"/>
                <a:ea typeface="+mn-ea"/>
              </a:endParaRPr>
            </a:p>
          </p:txBody>
        </p:sp>
      </p:grpSp>
      <p:grpSp>
        <p:nvGrpSpPr>
          <p:cNvPr id="56" name="グループ化 55"/>
          <p:cNvGrpSpPr/>
          <p:nvPr/>
        </p:nvGrpSpPr>
        <p:grpSpPr>
          <a:xfrm>
            <a:off x="401016" y="3261763"/>
            <a:ext cx="513846" cy="419269"/>
            <a:chOff x="-1023664" y="2152844"/>
            <a:chExt cx="513846" cy="492785"/>
          </a:xfrm>
          <a:solidFill>
            <a:schemeClr val="accent3"/>
          </a:solidFill>
        </p:grpSpPr>
        <p:sp>
          <p:nvSpPr>
            <p:cNvPr id="57" name="四角形: 角を丸くする 56"/>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58" name="テキスト ボックス 57"/>
            <p:cNvSpPr txBox="1"/>
            <p:nvPr/>
          </p:nvSpPr>
          <p:spPr>
            <a:xfrm>
              <a:off x="-951656" y="2175362"/>
              <a:ext cx="441838" cy="470267"/>
            </a:xfrm>
            <a:prstGeom prst="rect">
              <a:avLst/>
            </a:prstGeom>
            <a:noFill/>
          </p:spPr>
          <p:txBody>
            <a:bodyPr wrap="square" rtlCol="0">
              <a:spAutoFit/>
            </a:bodyPr>
            <a:lstStyle/>
            <a:p>
              <a:r>
                <a:rPr lang="en-US" altLang="ja-JP" sz="2000" dirty="0">
                  <a:latin typeface="+mn-ea"/>
                  <a:ea typeface="+mn-ea"/>
                </a:rPr>
                <a:t>3</a:t>
              </a:r>
              <a:r>
                <a:rPr kumimoji="1" lang="en-US" altLang="ja-JP" sz="2000" dirty="0">
                  <a:latin typeface="+mn-ea"/>
                  <a:ea typeface="+mn-ea"/>
                </a:rPr>
                <a:t>.</a:t>
              </a:r>
              <a:endParaRPr kumimoji="1" lang="ja-JP" altLang="en-US" sz="2000" dirty="0">
                <a:latin typeface="+mn-ea"/>
                <a:ea typeface="+mn-ea"/>
              </a:endParaRPr>
            </a:p>
          </p:txBody>
        </p:sp>
      </p:grpSp>
      <p:grpSp>
        <p:nvGrpSpPr>
          <p:cNvPr id="59" name="グループ化 58"/>
          <p:cNvGrpSpPr/>
          <p:nvPr/>
        </p:nvGrpSpPr>
        <p:grpSpPr>
          <a:xfrm>
            <a:off x="401016" y="3718034"/>
            <a:ext cx="513846" cy="426745"/>
            <a:chOff x="-1023664" y="2152844"/>
            <a:chExt cx="513846" cy="501572"/>
          </a:xfrm>
          <a:solidFill>
            <a:schemeClr val="accent3"/>
          </a:solidFill>
        </p:grpSpPr>
        <p:sp>
          <p:nvSpPr>
            <p:cNvPr id="60" name="四角形: 角を丸くする 59"/>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62" name="テキスト ボックス 61"/>
            <p:cNvSpPr txBox="1"/>
            <p:nvPr/>
          </p:nvSpPr>
          <p:spPr>
            <a:xfrm>
              <a:off x="-951656" y="2184149"/>
              <a:ext cx="441838" cy="470267"/>
            </a:xfrm>
            <a:prstGeom prst="rect">
              <a:avLst/>
            </a:prstGeom>
            <a:noFill/>
          </p:spPr>
          <p:txBody>
            <a:bodyPr wrap="square" rtlCol="0">
              <a:spAutoFit/>
            </a:bodyPr>
            <a:lstStyle/>
            <a:p>
              <a:r>
                <a:rPr lang="en-US" altLang="ja-JP" sz="2000" dirty="0">
                  <a:latin typeface="+mn-ea"/>
                  <a:ea typeface="+mn-ea"/>
                </a:rPr>
                <a:t>4</a:t>
              </a:r>
              <a:r>
                <a:rPr kumimoji="1" lang="en-US" altLang="ja-JP" sz="2000" dirty="0">
                  <a:latin typeface="+mn-ea"/>
                  <a:ea typeface="+mn-ea"/>
                </a:rPr>
                <a:t>.</a:t>
              </a:r>
              <a:endParaRPr kumimoji="1" lang="ja-JP" altLang="en-US" sz="2000" dirty="0">
                <a:latin typeface="+mn-ea"/>
                <a:ea typeface="+mn-ea"/>
              </a:endParaRPr>
            </a:p>
          </p:txBody>
        </p:sp>
      </p:grpSp>
      <p:grpSp>
        <p:nvGrpSpPr>
          <p:cNvPr id="63" name="グループ化 62"/>
          <p:cNvGrpSpPr/>
          <p:nvPr/>
        </p:nvGrpSpPr>
        <p:grpSpPr>
          <a:xfrm>
            <a:off x="401016" y="4174304"/>
            <a:ext cx="513846" cy="424415"/>
            <a:chOff x="-1023664" y="2152844"/>
            <a:chExt cx="513846" cy="498834"/>
          </a:xfrm>
          <a:solidFill>
            <a:schemeClr val="accent3"/>
          </a:solidFill>
        </p:grpSpPr>
        <p:sp>
          <p:nvSpPr>
            <p:cNvPr id="64" name="四角形: 角を丸くする 63"/>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84" name="テキスト ボックス 83"/>
            <p:cNvSpPr txBox="1"/>
            <p:nvPr/>
          </p:nvSpPr>
          <p:spPr>
            <a:xfrm>
              <a:off x="-951656" y="2181411"/>
              <a:ext cx="441838" cy="470267"/>
            </a:xfrm>
            <a:prstGeom prst="rect">
              <a:avLst/>
            </a:prstGeom>
            <a:noFill/>
          </p:spPr>
          <p:txBody>
            <a:bodyPr wrap="square" rtlCol="0">
              <a:spAutoFit/>
            </a:bodyPr>
            <a:lstStyle/>
            <a:p>
              <a:r>
                <a:rPr lang="en-US" altLang="ja-JP" sz="2000" dirty="0">
                  <a:latin typeface="+mn-ea"/>
                  <a:ea typeface="+mn-ea"/>
                </a:rPr>
                <a:t>5</a:t>
              </a:r>
              <a:r>
                <a:rPr kumimoji="1" lang="en-US" altLang="ja-JP" sz="2000" dirty="0">
                  <a:latin typeface="+mn-ea"/>
                  <a:ea typeface="+mn-ea"/>
                </a:rPr>
                <a:t>.</a:t>
              </a:r>
              <a:endParaRPr kumimoji="1" lang="ja-JP" altLang="en-US" sz="2000" dirty="0">
                <a:latin typeface="+mn-ea"/>
                <a:ea typeface="+mn-ea"/>
              </a:endParaRPr>
            </a:p>
          </p:txBody>
        </p:sp>
      </p:grpSp>
      <p:grpSp>
        <p:nvGrpSpPr>
          <p:cNvPr id="87" name="グループ化 86"/>
          <p:cNvGrpSpPr/>
          <p:nvPr/>
        </p:nvGrpSpPr>
        <p:grpSpPr>
          <a:xfrm>
            <a:off x="406706" y="4630579"/>
            <a:ext cx="513846" cy="419269"/>
            <a:chOff x="-1023664" y="2152844"/>
            <a:chExt cx="513846" cy="492785"/>
          </a:xfrm>
          <a:solidFill>
            <a:schemeClr val="accent3"/>
          </a:solidFill>
        </p:grpSpPr>
        <p:sp>
          <p:nvSpPr>
            <p:cNvPr id="88" name="四角形: 角を丸くする 87"/>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89" name="テキスト ボックス 88"/>
            <p:cNvSpPr txBox="1"/>
            <p:nvPr/>
          </p:nvSpPr>
          <p:spPr>
            <a:xfrm>
              <a:off x="-951656" y="2175362"/>
              <a:ext cx="441838" cy="470267"/>
            </a:xfrm>
            <a:prstGeom prst="rect">
              <a:avLst/>
            </a:prstGeom>
            <a:noFill/>
          </p:spPr>
          <p:txBody>
            <a:bodyPr wrap="square" rtlCol="0">
              <a:spAutoFit/>
            </a:bodyPr>
            <a:lstStyle/>
            <a:p>
              <a:r>
                <a:rPr lang="en-US" altLang="ja-JP" sz="2000" dirty="0">
                  <a:latin typeface="+mn-ea"/>
                  <a:ea typeface="+mn-ea"/>
                </a:rPr>
                <a:t>6</a:t>
              </a:r>
              <a:r>
                <a:rPr kumimoji="1" lang="en-US" altLang="ja-JP" sz="2000" dirty="0">
                  <a:latin typeface="+mn-ea"/>
                  <a:ea typeface="+mn-ea"/>
                </a:rPr>
                <a:t>.</a:t>
              </a:r>
              <a:endParaRPr kumimoji="1" lang="ja-JP" altLang="en-US" sz="2000" dirty="0">
                <a:latin typeface="+mn-ea"/>
                <a:ea typeface="+mn-ea"/>
              </a:endParaRPr>
            </a:p>
          </p:txBody>
        </p:sp>
      </p:grpSp>
      <p:grpSp>
        <p:nvGrpSpPr>
          <p:cNvPr id="90" name="グループ化 89"/>
          <p:cNvGrpSpPr/>
          <p:nvPr/>
        </p:nvGrpSpPr>
        <p:grpSpPr>
          <a:xfrm>
            <a:off x="401016" y="5086854"/>
            <a:ext cx="513846" cy="1227443"/>
            <a:chOff x="-1023664" y="2152844"/>
            <a:chExt cx="513846" cy="452083"/>
          </a:xfrm>
          <a:solidFill>
            <a:schemeClr val="accent3"/>
          </a:solidFill>
        </p:grpSpPr>
        <p:sp>
          <p:nvSpPr>
            <p:cNvPr id="91" name="四角形: 角を丸くする 90"/>
            <p:cNvSpPr/>
            <p:nvPr/>
          </p:nvSpPr>
          <p:spPr bwMode="auto">
            <a:xfrm>
              <a:off x="-1023664" y="2152844"/>
              <a:ext cx="513846" cy="452083"/>
            </a:xfrm>
            <a:prstGeom prst="roundRect">
              <a:avLst>
                <a:gd name="adj" fmla="val 0"/>
              </a:avLst>
            </a:prstGeom>
            <a:grpFill/>
            <a:ln w="19050"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HGPｺﾞｼｯｸM" pitchFamily="50" charset="-128"/>
              </a:endParaRPr>
            </a:p>
          </p:txBody>
        </p:sp>
        <p:sp>
          <p:nvSpPr>
            <p:cNvPr id="92" name="テキスト ボックス 91"/>
            <p:cNvSpPr txBox="1"/>
            <p:nvPr/>
          </p:nvSpPr>
          <p:spPr>
            <a:xfrm>
              <a:off x="-951656" y="2339295"/>
              <a:ext cx="441838" cy="147366"/>
            </a:xfrm>
            <a:prstGeom prst="rect">
              <a:avLst/>
            </a:prstGeom>
            <a:noFill/>
          </p:spPr>
          <p:txBody>
            <a:bodyPr wrap="square" rtlCol="0" anchor="ctr">
              <a:spAutoFit/>
            </a:bodyPr>
            <a:lstStyle/>
            <a:p>
              <a:r>
                <a:rPr lang="en-US" altLang="ja-JP" sz="2000" dirty="0">
                  <a:latin typeface="+mn-ea"/>
                  <a:ea typeface="+mn-ea"/>
                </a:rPr>
                <a:t>7</a:t>
              </a:r>
              <a:r>
                <a:rPr kumimoji="1" lang="en-US" altLang="ja-JP" sz="2000" dirty="0">
                  <a:latin typeface="+mn-ea"/>
                  <a:ea typeface="+mn-ea"/>
                </a:rPr>
                <a:t>.</a:t>
              </a:r>
              <a:endParaRPr kumimoji="1" lang="ja-JP" altLang="en-US" sz="2000" dirty="0">
                <a:latin typeface="+mn-ea"/>
                <a:ea typeface="+mn-ea"/>
              </a:endParaRPr>
            </a:p>
          </p:txBody>
        </p:sp>
      </p:grpSp>
      <p:sp>
        <p:nvSpPr>
          <p:cNvPr id="61" name="正方形/長方形 60"/>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6" name="テキスト ボックス 65"/>
          <p:cNvSpPr txBox="1"/>
          <p:nvPr/>
        </p:nvSpPr>
        <p:spPr>
          <a:xfrm>
            <a:off x="0" y="29867"/>
            <a:ext cx="9906000" cy="461665"/>
          </a:xfrm>
          <a:prstGeom prst="rect">
            <a:avLst/>
          </a:prstGeom>
          <a:noFill/>
        </p:spPr>
        <p:txBody>
          <a:bodyPr wrap="square" rtlCol="0">
            <a:spAutoFit/>
          </a:bodyPr>
          <a:lstStyle/>
          <a:p>
            <a:r>
              <a:rPr lang="ja-JP" altLang="en-US" sz="2400" b="1" dirty="0">
                <a:latin typeface="+mn-ea"/>
                <a:ea typeface="+mn-ea"/>
              </a:rPr>
              <a:t>環境省 再エネ加速化・最大化 促進プログラム </a:t>
            </a:r>
            <a:r>
              <a:rPr lang="en-US" altLang="ja-JP" sz="2400" b="1" dirty="0">
                <a:latin typeface="+mn-ea"/>
                <a:ea typeface="+mn-ea"/>
              </a:rPr>
              <a:t>2018</a:t>
            </a:r>
            <a:r>
              <a:rPr lang="ja-JP" altLang="en-US" sz="2400" b="1" dirty="0">
                <a:latin typeface="+mn-ea"/>
                <a:ea typeface="+mn-ea"/>
              </a:rPr>
              <a:t>年版　概要</a:t>
            </a:r>
          </a:p>
        </p:txBody>
      </p:sp>
      <p:sp>
        <p:nvSpPr>
          <p:cNvPr id="67" name="正方形/長方形 66"/>
          <p:cNvSpPr/>
          <p:nvPr/>
        </p:nvSpPr>
        <p:spPr>
          <a:xfrm>
            <a:off x="157451" y="562709"/>
            <a:ext cx="9591098" cy="1639861"/>
          </a:xfrm>
          <a:prstGeom prst="rect">
            <a:avLst/>
          </a:prstGeom>
          <a:ln w="38100">
            <a:solidFill>
              <a:srgbClr val="00B050"/>
            </a:solidFill>
          </a:ln>
        </p:spPr>
        <p:style>
          <a:lnRef idx="1">
            <a:schemeClr val="accent3"/>
          </a:lnRef>
          <a:fillRef idx="2">
            <a:schemeClr val="accent3"/>
          </a:fillRef>
          <a:effectRef idx="1">
            <a:schemeClr val="accent3"/>
          </a:effectRef>
          <a:fontRef idx="minor">
            <a:schemeClr val="dk1"/>
          </a:fontRef>
        </p:style>
        <p:txBody>
          <a:bodyPr wrap="square" anchor="b">
            <a:noAutofit/>
          </a:bodyPr>
          <a:lstStyle/>
          <a:p>
            <a:pPr algn="l">
              <a:tabLst>
                <a:tab pos="273050" algn="l"/>
              </a:tabLst>
            </a:pPr>
            <a:r>
              <a:rPr lang="ja-JP" altLang="en-US" sz="2000" b="1" dirty="0">
                <a:solidFill>
                  <a:srgbClr val="C00000"/>
                </a:solidFill>
                <a:latin typeface="+mn-ea"/>
              </a:rPr>
              <a:t>　消費者・企業・自治体が主役となって、再エネ活用を加速化・最大化することで、再エネを我が国の主力エネルギー源へと押し上げながら、暮らし・ビジネス・地域社会を脱炭素化していくことができます。</a:t>
            </a:r>
            <a:endParaRPr lang="en-US" altLang="ja-JP" sz="2000" b="1" dirty="0">
              <a:solidFill>
                <a:srgbClr val="C00000"/>
              </a:solidFill>
              <a:latin typeface="+mn-ea"/>
            </a:endParaRPr>
          </a:p>
          <a:p>
            <a:pPr algn="l">
              <a:tabLst>
                <a:tab pos="273050" algn="l"/>
              </a:tabLst>
            </a:pPr>
            <a:r>
              <a:rPr lang="ja-JP" altLang="en-US" sz="2000" b="1" dirty="0">
                <a:solidFill>
                  <a:srgbClr val="C00000"/>
                </a:solidFill>
                <a:latin typeface="+mn-ea"/>
              </a:rPr>
              <a:t>　本プログラムは、こうした地域の取組を促進するために環境省が実行する当面の主要な施策アクションや参考事例集などをまとめたものです。</a:t>
            </a:r>
            <a:endParaRPr lang="ja-JP" altLang="en-US" sz="2000" b="1" dirty="0">
              <a:solidFill>
                <a:srgbClr val="C0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87645" y="6327364"/>
            <a:ext cx="9412988" cy="553998"/>
          </a:xfrm>
          <a:prstGeom prst="rect">
            <a:avLst/>
          </a:prstGeom>
        </p:spPr>
        <p:txBody>
          <a:bodyPr wrap="square">
            <a:spAutoFit/>
          </a:bodyPr>
          <a:lstStyle/>
          <a:p>
            <a:pPr algn="l">
              <a:lnSpc>
                <a:spcPct val="150000"/>
              </a:lnSpc>
            </a:pPr>
            <a:r>
              <a:rPr lang="ja-JP" altLang="en-US" sz="2000" b="1" dirty="0">
                <a:latin typeface="Meiryo UI" panose="020B0604030504040204" pitchFamily="50" charset="-128"/>
                <a:ea typeface="Meiryo UI" panose="020B0604030504040204" pitchFamily="50" charset="-128"/>
              </a:rPr>
              <a:t>促進プログラムに沿って、地域の主体と連携・実践し、</a:t>
            </a:r>
            <a:r>
              <a:rPr lang="en-US" altLang="ja-JP" sz="2000" b="1" dirty="0">
                <a:latin typeface="Meiryo UI" panose="020B0604030504040204" pitchFamily="50" charset="-128"/>
                <a:ea typeface="Meiryo UI" panose="020B0604030504040204" pitchFamily="50" charset="-128"/>
              </a:rPr>
              <a:t>PDCA</a:t>
            </a:r>
            <a:r>
              <a:rPr lang="ja-JP" altLang="en-US" sz="2000" b="1" dirty="0">
                <a:latin typeface="Meiryo UI" panose="020B0604030504040204" pitchFamily="50" charset="-128"/>
                <a:ea typeface="Meiryo UI" panose="020B0604030504040204" pitchFamily="50" charset="-128"/>
              </a:rPr>
              <a:t>して、充実させていきます。</a:t>
            </a:r>
          </a:p>
        </p:txBody>
      </p:sp>
    </p:spTree>
    <p:extLst>
      <p:ext uri="{BB962C8B-B14F-4D97-AF65-F5344CB8AC3E}">
        <p14:creationId xmlns:p14="http://schemas.microsoft.com/office/powerpoint/2010/main" val="112770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1903999"/>
            <a:ext cx="1056640" cy="1056640"/>
          </a:xfrm>
          <a:prstGeom prst="rect">
            <a:avLst/>
          </a:prstGeom>
        </p:spPr>
      </p:pic>
      <p:pic>
        <p:nvPicPr>
          <p:cNvPr id="8" name="図 7"/>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5576407"/>
            <a:ext cx="1056640" cy="1056640"/>
          </a:xfrm>
          <a:prstGeom prst="rect">
            <a:avLst/>
          </a:prstGeom>
        </p:spPr>
      </p:pic>
      <p:pic>
        <p:nvPicPr>
          <p:cNvPr id="2" name="図 1"/>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3115302"/>
            <a:ext cx="1056640" cy="1056640"/>
          </a:xfrm>
          <a:prstGeom prst="rect">
            <a:avLst/>
          </a:prstGeom>
        </p:spPr>
      </p:pic>
      <p:pic>
        <p:nvPicPr>
          <p:cNvPr id="5" name="図 4"/>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3810" y="4365104"/>
            <a:ext cx="1056640" cy="1056640"/>
          </a:xfrm>
          <a:prstGeom prst="rect">
            <a:avLst/>
          </a:prstGeom>
        </p:spPr>
      </p:pic>
      <p:sp>
        <p:nvSpPr>
          <p:cNvPr id="42" name="スライド番号プレースホルダー 3"/>
          <p:cNvSpPr txBox="1">
            <a:spLocks/>
          </p:cNvSpPr>
          <p:nvPr/>
        </p:nvSpPr>
        <p:spPr>
          <a:xfrm>
            <a:off x="9345488" y="6383706"/>
            <a:ext cx="576064"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2000" smtClean="0">
                <a:latin typeface="+mn-lt"/>
              </a:rPr>
              <a:pPr algn="r">
                <a:defRPr/>
              </a:pPr>
              <a:t>10</a:t>
            </a:fld>
            <a:endParaRPr lang="en-US" altLang="ja-JP" sz="2000" dirty="0">
              <a:latin typeface="+mn-lt"/>
            </a:endParaRPr>
          </a:p>
        </p:txBody>
      </p:sp>
      <p:sp>
        <p:nvSpPr>
          <p:cNvPr id="43" name="正方形/長方形 42"/>
          <p:cNvSpPr/>
          <p:nvPr/>
        </p:nvSpPr>
        <p:spPr bwMode="auto">
          <a:xfrm>
            <a:off x="74857" y="64333"/>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mn-ea"/>
              <a:ea typeface="+mn-ea"/>
            </a:endParaRPr>
          </a:p>
        </p:txBody>
      </p:sp>
      <p:sp>
        <p:nvSpPr>
          <p:cNvPr id="44" name="正方形/長方形 43"/>
          <p:cNvSpPr/>
          <p:nvPr/>
        </p:nvSpPr>
        <p:spPr bwMode="auto">
          <a:xfrm>
            <a:off x="135152" y="120768"/>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mn-ea"/>
              <a:ea typeface="+mn-ea"/>
            </a:endParaRPr>
          </a:p>
        </p:txBody>
      </p:sp>
      <p:sp>
        <p:nvSpPr>
          <p:cNvPr id="45" name="テキスト ボックス 44"/>
          <p:cNvSpPr txBox="1"/>
          <p:nvPr/>
        </p:nvSpPr>
        <p:spPr>
          <a:xfrm>
            <a:off x="84068" y="191542"/>
            <a:ext cx="2514101" cy="1077218"/>
          </a:xfrm>
          <a:prstGeom prst="rect">
            <a:avLst/>
          </a:prstGeom>
          <a:noFill/>
        </p:spPr>
        <p:txBody>
          <a:bodyPr wrap="square" rtlCol="0">
            <a:spAutoFit/>
          </a:bodyPr>
          <a:lstStyle/>
          <a:p>
            <a:r>
              <a:rPr lang="ja-JP" altLang="en-US" sz="1600" b="1" dirty="0">
                <a:latin typeface="+mn-ea"/>
                <a:ea typeface="+mn-ea"/>
              </a:rPr>
              <a:t>再エネを主力エネルギー源に引き上げる</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ためのさらなる対応の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可能性について</a:t>
            </a:r>
          </a:p>
        </p:txBody>
      </p:sp>
      <p:sp>
        <p:nvSpPr>
          <p:cNvPr id="46" name="正方形/長方形 45"/>
          <p:cNvSpPr/>
          <p:nvPr/>
        </p:nvSpPr>
        <p:spPr bwMode="auto">
          <a:xfrm>
            <a:off x="2664830" y="83577"/>
            <a:ext cx="7242776" cy="1265857"/>
          </a:xfrm>
          <a:prstGeom prst="rect">
            <a:avLst/>
          </a:prstGeom>
          <a:noFill/>
          <a:ln w="9525" cap="flat" cmpd="sng" algn="ctr">
            <a:noFill/>
            <a:prstDash val="solid"/>
            <a:round/>
            <a:headEnd type="none" w="med" len="med"/>
            <a:tailEnd type="none" w="med" len="med"/>
          </a:ln>
          <a:effectLst/>
          <a:extLst/>
        </p:spPr>
        <p:txBody>
          <a:bodyPr vert="horz" wrap="square" lIns="108000" tIns="72000" rIns="108000" bIns="72000" numCol="1" rtlCol="0" anchor="ctr" anchorCtr="0" compatLnSpc="1">
            <a:prstTxWarp prst="textNoShape">
              <a:avLst/>
            </a:prstTxWarp>
          </a:bodyPr>
          <a:lstStyle/>
          <a:p>
            <a:pPr algn="l"/>
            <a:r>
              <a:rPr lang="ja-JP" altLang="en-US" sz="2400" b="1" dirty="0">
                <a:solidFill>
                  <a:srgbClr val="008000"/>
                </a:solidFill>
                <a:latin typeface="+mn-ea"/>
                <a:ea typeface="+mn-ea"/>
              </a:rPr>
              <a:t>技術のイノベーションや、ライススタイル・社会構造の変化を織り込みながら、地域の再エネを地域が自ら活用する取組を加速化・最大化</a:t>
            </a:r>
          </a:p>
        </p:txBody>
      </p:sp>
      <p:grpSp>
        <p:nvGrpSpPr>
          <p:cNvPr id="17" name="グループ化 16"/>
          <p:cNvGrpSpPr/>
          <p:nvPr/>
        </p:nvGrpSpPr>
        <p:grpSpPr>
          <a:xfrm>
            <a:off x="6981950" y="4725144"/>
            <a:ext cx="1309535" cy="518742"/>
            <a:chOff x="6981950" y="3748544"/>
            <a:chExt cx="1309535" cy="518742"/>
          </a:xfrm>
        </p:grpSpPr>
        <p:sp>
          <p:nvSpPr>
            <p:cNvPr id="257" name="四角形: 角を丸くする 75"/>
            <p:cNvSpPr/>
            <p:nvPr/>
          </p:nvSpPr>
          <p:spPr bwMode="auto">
            <a:xfrm>
              <a:off x="7084484" y="3748544"/>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kumimoji="1" lang="ja-JP" altLang="en-US" i="0" u="none" strike="noStrike" cap="none" normalizeH="0" baseline="0" dirty="0">
                  <a:ln>
                    <a:noFill/>
                  </a:ln>
                  <a:solidFill>
                    <a:schemeClr val="tx1"/>
                  </a:solidFill>
                  <a:effectLst/>
                  <a:latin typeface="+mn-ea"/>
                  <a:ea typeface="+mn-ea"/>
                </a:rPr>
                <a:t>ネガワット・</a:t>
              </a:r>
              <a:r>
                <a:rPr kumimoji="1" lang="en-US" altLang="ja-JP" i="0" u="none" strike="noStrike" cap="none" normalizeH="0" baseline="0" dirty="0">
                  <a:ln>
                    <a:noFill/>
                  </a:ln>
                  <a:solidFill>
                    <a:schemeClr val="tx1"/>
                  </a:solidFill>
                  <a:effectLst/>
                  <a:latin typeface="+mn-ea"/>
                  <a:ea typeface="+mn-ea"/>
                </a:rPr>
                <a:t>DR</a:t>
              </a:r>
              <a:r>
                <a:rPr kumimoji="1" lang="ja-JP" altLang="en-US" i="0" u="none" strike="noStrike" cap="none" normalizeH="0" baseline="30000" dirty="0">
                  <a:ln>
                    <a:noFill/>
                  </a:ln>
                  <a:solidFill>
                    <a:schemeClr val="tx1"/>
                  </a:solidFill>
                  <a:effectLst/>
                  <a:latin typeface="+mn-ea"/>
                  <a:ea typeface="+mn-ea"/>
                </a:rPr>
                <a:t>*</a:t>
              </a:r>
              <a:r>
                <a:rPr kumimoji="1" lang="en-US" altLang="ja-JP" i="0" u="none" strike="noStrike" cap="none" normalizeH="0" baseline="30000" dirty="0">
                  <a:ln>
                    <a:noFill/>
                  </a:ln>
                  <a:solidFill>
                    <a:schemeClr val="tx1"/>
                  </a:solidFill>
                  <a:effectLst/>
                  <a:latin typeface="+mn-ea"/>
                  <a:ea typeface="+mn-ea"/>
                </a:rPr>
                <a:t>10</a:t>
              </a:r>
              <a:endParaRPr kumimoji="1" lang="ja-JP" altLang="en-US" i="0" u="none" strike="noStrike" cap="none" normalizeH="0" baseline="30000" dirty="0">
                <a:ln>
                  <a:noFill/>
                </a:ln>
                <a:solidFill>
                  <a:schemeClr val="tx1"/>
                </a:solidFill>
                <a:effectLst/>
                <a:latin typeface="+mn-ea"/>
                <a:ea typeface="+mn-ea"/>
              </a:endParaRPr>
            </a:p>
          </p:txBody>
        </p:sp>
        <p:pic>
          <p:nvPicPr>
            <p:cNvPr id="10" name="図 9"/>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81950" y="3748547"/>
              <a:ext cx="518739" cy="518739"/>
            </a:xfrm>
            <a:prstGeom prst="rect">
              <a:avLst/>
            </a:prstGeom>
          </p:spPr>
        </p:pic>
      </p:grpSp>
      <p:grpSp>
        <p:nvGrpSpPr>
          <p:cNvPr id="21" name="グループ化 20"/>
          <p:cNvGrpSpPr/>
          <p:nvPr/>
        </p:nvGrpSpPr>
        <p:grpSpPr>
          <a:xfrm>
            <a:off x="8404518" y="5907235"/>
            <a:ext cx="1229002" cy="504914"/>
            <a:chOff x="6927429" y="6064654"/>
            <a:chExt cx="1229002" cy="504914"/>
          </a:xfrm>
        </p:grpSpPr>
        <p:sp>
          <p:nvSpPr>
            <p:cNvPr id="262" name="四角形: 角を丸くする 75"/>
            <p:cNvSpPr/>
            <p:nvPr/>
          </p:nvSpPr>
          <p:spPr bwMode="auto">
            <a:xfrm>
              <a:off x="6949430" y="6064654"/>
              <a:ext cx="1207001" cy="504914"/>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60000" tIns="108000" rIns="0" bIns="46800" numCol="1" rtlCol="0" anchor="ctr" anchorCtr="0" compatLnSpc="1">
              <a:prstTxWarp prst="textNoShape">
                <a:avLst/>
              </a:prstTxWarp>
            </a:bodyPr>
            <a:lstStyle/>
            <a:p>
              <a:r>
                <a:rPr kumimoji="1" lang="ja-JP" altLang="en-US" sz="1800" i="0" u="none" strike="noStrike" cap="none" normalizeH="0" baseline="0" dirty="0">
                  <a:ln>
                    <a:noFill/>
                  </a:ln>
                  <a:solidFill>
                    <a:schemeClr val="tx1"/>
                  </a:solidFill>
                  <a:effectLst/>
                  <a:latin typeface="+mn-ea"/>
                  <a:ea typeface="+mn-ea"/>
                </a:rPr>
                <a:t> 水素</a:t>
              </a:r>
            </a:p>
          </p:txBody>
        </p:sp>
        <p:sp>
          <p:nvSpPr>
            <p:cNvPr id="263" name="テキスト ボックス 262"/>
            <p:cNvSpPr txBox="1"/>
            <p:nvPr/>
          </p:nvSpPr>
          <p:spPr>
            <a:xfrm>
              <a:off x="6927429" y="6073883"/>
              <a:ext cx="589679" cy="422819"/>
            </a:xfrm>
            <a:prstGeom prst="rect">
              <a:avLst/>
            </a:prstGeom>
            <a:noFill/>
          </p:spPr>
          <p:txBody>
            <a:bodyPr wrap="none" rtlCol="0">
              <a:noAutofit/>
            </a:bodyPr>
            <a:lstStyle/>
            <a:p>
              <a:r>
                <a:rPr kumimoji="1" lang="en-US" altLang="ja-JP" sz="2400" dirty="0">
                  <a:solidFill>
                    <a:schemeClr val="accent3">
                      <a:lumMod val="75000"/>
                    </a:schemeClr>
                  </a:solidFill>
                  <a:latin typeface="Lucida Calligraphy" panose="03010101010101010101" pitchFamily="66" charset="0"/>
                  <a:ea typeface="+mn-ea"/>
                </a:rPr>
                <a:t>H</a:t>
              </a:r>
              <a:r>
                <a:rPr kumimoji="1" lang="en-US" altLang="ja-JP" sz="2400" baseline="-25000" dirty="0">
                  <a:solidFill>
                    <a:schemeClr val="accent3">
                      <a:lumMod val="75000"/>
                    </a:schemeClr>
                  </a:solidFill>
                  <a:latin typeface="Lucida Calligraphy" panose="03010101010101010101" pitchFamily="66" charset="0"/>
                  <a:ea typeface="+mn-ea"/>
                </a:rPr>
                <a:t>2</a:t>
              </a:r>
              <a:endParaRPr kumimoji="1" lang="ja-JP" altLang="en-US" sz="3600" baseline="-25000" dirty="0">
                <a:solidFill>
                  <a:schemeClr val="accent3">
                    <a:lumMod val="75000"/>
                  </a:schemeClr>
                </a:solidFill>
                <a:latin typeface="Lucida Calligraphy" panose="03010101010101010101" pitchFamily="66" charset="0"/>
                <a:ea typeface="+mn-ea"/>
              </a:endParaRPr>
            </a:p>
          </p:txBody>
        </p:sp>
      </p:grpSp>
      <p:grpSp>
        <p:nvGrpSpPr>
          <p:cNvPr id="20" name="グループ化 19"/>
          <p:cNvGrpSpPr/>
          <p:nvPr/>
        </p:nvGrpSpPr>
        <p:grpSpPr>
          <a:xfrm>
            <a:off x="7084484" y="5893407"/>
            <a:ext cx="1207001" cy="518742"/>
            <a:chOff x="-1469074" y="3053898"/>
            <a:chExt cx="1471952" cy="708764"/>
          </a:xfrm>
        </p:grpSpPr>
        <p:sp>
          <p:nvSpPr>
            <p:cNvPr id="265" name="四角形: 角を丸くする 75"/>
            <p:cNvSpPr/>
            <p:nvPr/>
          </p:nvSpPr>
          <p:spPr bwMode="auto">
            <a:xfrm>
              <a:off x="-1469074" y="3053898"/>
              <a:ext cx="1471952" cy="708764"/>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60000" tIns="108000" rIns="0" bIns="46800" numCol="1" rtlCol="0" anchor="ctr" anchorCtr="0" compatLnSpc="1">
              <a:prstTxWarp prst="textNoShape">
                <a:avLst/>
              </a:prstTxWarp>
            </a:bodyPr>
            <a:lstStyle/>
            <a:p>
              <a:r>
                <a:rPr kumimoji="1" lang="en-US" altLang="ja-JP" sz="1800" i="0" u="none" strike="noStrike" cap="none" normalizeH="0" baseline="0" dirty="0">
                  <a:ln>
                    <a:noFill/>
                  </a:ln>
                  <a:solidFill>
                    <a:schemeClr val="tx1"/>
                  </a:solidFill>
                  <a:effectLst/>
                  <a:latin typeface="+mn-ea"/>
                  <a:ea typeface="+mn-ea"/>
                </a:rPr>
                <a:t> VPP</a:t>
              </a:r>
              <a:endParaRPr kumimoji="1" lang="ja-JP" altLang="en-US" sz="1800" i="0" u="none" strike="noStrike" cap="none" normalizeH="0" baseline="0" dirty="0">
                <a:ln>
                  <a:noFill/>
                </a:ln>
                <a:solidFill>
                  <a:schemeClr val="tx1"/>
                </a:solidFill>
                <a:effectLst/>
                <a:latin typeface="+mn-ea"/>
                <a:ea typeface="+mn-ea"/>
              </a:endParaRPr>
            </a:p>
          </p:txBody>
        </p:sp>
        <p:pic>
          <p:nvPicPr>
            <p:cNvPr id="14" name="図 13"/>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69074" y="3075475"/>
              <a:ext cx="650240" cy="650240"/>
            </a:xfrm>
            <a:prstGeom prst="rect">
              <a:avLst/>
            </a:prstGeom>
          </p:spPr>
        </p:pic>
      </p:grpSp>
      <p:sp>
        <p:nvSpPr>
          <p:cNvPr id="260" name="テキスト ボックス 259"/>
          <p:cNvSpPr txBox="1"/>
          <p:nvPr/>
        </p:nvSpPr>
        <p:spPr>
          <a:xfrm>
            <a:off x="128464" y="3284984"/>
            <a:ext cx="1767332" cy="1077218"/>
          </a:xfrm>
          <a:prstGeom prst="rect">
            <a:avLst/>
          </a:prstGeom>
          <a:noFill/>
          <a:ln>
            <a:noFill/>
          </a:ln>
        </p:spPr>
        <p:txBody>
          <a:bodyPr wrap="square" rtlCol="0">
            <a:spAutoFit/>
          </a:bodyPr>
          <a:lstStyle/>
          <a:p>
            <a:r>
              <a:rPr lang="ja-JP" altLang="en-US" sz="1600" b="1" dirty="0">
                <a:latin typeface="+mn-ea"/>
                <a:ea typeface="+mn-ea"/>
              </a:rPr>
              <a:t>アプローチ</a:t>
            </a:r>
            <a:r>
              <a:rPr lang="en-US" altLang="ja-JP" sz="1600" b="1" dirty="0">
                <a:latin typeface="+mn-ea"/>
                <a:ea typeface="+mn-ea"/>
              </a:rPr>
              <a:t>1</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住まいオフィスなどでの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a:t>
            </a:r>
            <a:endParaRPr kumimoji="1" lang="ja-JP" altLang="en-US" sz="1600" b="1" dirty="0">
              <a:latin typeface="+mn-ea"/>
              <a:ea typeface="+mn-ea"/>
            </a:endParaRPr>
          </a:p>
        </p:txBody>
      </p:sp>
      <p:sp>
        <p:nvSpPr>
          <p:cNvPr id="268" name="テキスト ボックス 267"/>
          <p:cNvSpPr txBox="1"/>
          <p:nvPr/>
        </p:nvSpPr>
        <p:spPr>
          <a:xfrm>
            <a:off x="128464" y="4509120"/>
            <a:ext cx="1767332" cy="1077218"/>
          </a:xfrm>
          <a:prstGeom prst="rect">
            <a:avLst/>
          </a:prstGeom>
          <a:noFill/>
          <a:ln>
            <a:noFill/>
          </a:ln>
        </p:spPr>
        <p:txBody>
          <a:bodyPr wrap="square" rtlCol="0">
            <a:spAutoFit/>
          </a:bodyPr>
          <a:lstStyle/>
          <a:p>
            <a:r>
              <a:rPr lang="ja-JP" altLang="en-US" sz="1600" b="1" dirty="0">
                <a:latin typeface="+mn-ea"/>
                <a:ea typeface="+mn-ea"/>
              </a:rPr>
              <a:t>アプローチ</a:t>
            </a:r>
            <a:r>
              <a:rPr lang="en-US" altLang="ja-JP" sz="1600" b="1" dirty="0">
                <a:latin typeface="+mn-ea"/>
                <a:ea typeface="+mn-ea"/>
              </a:rPr>
              <a:t>2</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再省蓄エネによる地域の自立と</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脱炭素化</a:t>
            </a:r>
          </a:p>
        </p:txBody>
      </p:sp>
      <p:sp>
        <p:nvSpPr>
          <p:cNvPr id="273" name="テキスト ボックス 272"/>
          <p:cNvSpPr txBox="1"/>
          <p:nvPr/>
        </p:nvSpPr>
        <p:spPr>
          <a:xfrm>
            <a:off x="131808" y="5661248"/>
            <a:ext cx="1760645" cy="1077218"/>
          </a:xfrm>
          <a:prstGeom prst="rect">
            <a:avLst/>
          </a:prstGeom>
          <a:noFill/>
          <a:ln>
            <a:noFill/>
          </a:ln>
        </p:spPr>
        <p:txBody>
          <a:bodyPr wrap="square" rtlCol="0">
            <a:spAutoFit/>
          </a:bodyPr>
          <a:lstStyle/>
          <a:p>
            <a:r>
              <a:rPr lang="ja-JP" altLang="en-US" sz="1600" b="1" dirty="0">
                <a:latin typeface="+mn-ea"/>
                <a:ea typeface="+mn-ea"/>
              </a:rPr>
              <a:t>アプローチ</a:t>
            </a:r>
            <a:r>
              <a:rPr lang="en-US" altLang="ja-JP" sz="1600" b="1" dirty="0">
                <a:latin typeface="+mn-ea"/>
                <a:ea typeface="+mn-ea"/>
              </a:rPr>
              <a:t>3</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大規模再エネの供給ポテンシャル活用</a:t>
            </a:r>
          </a:p>
        </p:txBody>
      </p:sp>
      <p:sp>
        <p:nvSpPr>
          <p:cNvPr id="274" name="正方形/長方形 273"/>
          <p:cNvSpPr/>
          <p:nvPr/>
        </p:nvSpPr>
        <p:spPr bwMode="auto">
          <a:xfrm>
            <a:off x="1829157" y="1967510"/>
            <a:ext cx="481268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再エネを主力エネルギー源に押し上げるために</a:t>
            </a:r>
            <a:r>
              <a:rPr lang="ja-JP" altLang="en-US" sz="1600" b="1" dirty="0">
                <a:latin typeface="+mn-ea"/>
                <a:ea typeface="+mn-ea"/>
              </a:rPr>
              <a:t>社会全体の資金を振り向けることが必要</a:t>
            </a:r>
            <a:endParaRPr lang="en-US" altLang="ja-JP" sz="1600" b="1" dirty="0">
              <a:latin typeface="+mn-ea"/>
              <a:ea typeface="+mn-ea"/>
            </a:endParaRPr>
          </a:p>
          <a:p>
            <a:pPr marL="285750" indent="-285750" algn="l">
              <a:buFont typeface="Arial" panose="020B0604020202020204" pitchFamily="34" charset="0"/>
              <a:buChar char="•"/>
            </a:pPr>
            <a:r>
              <a:rPr lang="en-US" altLang="ja-JP" sz="1600" b="1" dirty="0">
                <a:latin typeface="+mn-ea"/>
                <a:ea typeface="+mn-ea"/>
              </a:rPr>
              <a:t>ESG</a:t>
            </a:r>
            <a:r>
              <a:rPr lang="ja-JP" altLang="en-US" sz="1600" b="1" dirty="0">
                <a:latin typeface="+mn-ea"/>
                <a:ea typeface="+mn-ea"/>
              </a:rPr>
              <a:t>金融の拡大と再エネへの民間資金の流入</a:t>
            </a:r>
            <a:r>
              <a:rPr lang="ja-JP" altLang="en-US" sz="1600" dirty="0">
                <a:latin typeface="+mn-ea"/>
                <a:ea typeface="+mn-ea"/>
              </a:rPr>
              <a:t>を促進するために金融市場の役割を検討</a:t>
            </a:r>
          </a:p>
        </p:txBody>
      </p:sp>
      <p:sp>
        <p:nvSpPr>
          <p:cNvPr id="280" name="正方形/長方形 279"/>
          <p:cNvSpPr/>
          <p:nvPr/>
        </p:nvSpPr>
        <p:spPr bwMode="auto">
          <a:xfrm>
            <a:off x="1829157" y="3191646"/>
            <a:ext cx="5087094"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住宅</a:t>
            </a:r>
            <a:r>
              <a:rPr lang="en-US" altLang="ja-JP" sz="1600" dirty="0">
                <a:latin typeface="+mn-ea"/>
                <a:ea typeface="+mn-ea"/>
              </a:rPr>
              <a:t>(</a:t>
            </a:r>
            <a:r>
              <a:rPr lang="ja-JP" altLang="en-US" sz="1600" dirty="0">
                <a:latin typeface="+mn-ea"/>
                <a:ea typeface="+mn-ea"/>
              </a:rPr>
              <a:t>消費者</a:t>
            </a:r>
            <a:r>
              <a:rPr lang="en-US" altLang="ja-JP" sz="1600" dirty="0">
                <a:latin typeface="+mn-ea"/>
                <a:ea typeface="+mn-ea"/>
              </a:rPr>
              <a:t>)</a:t>
            </a:r>
            <a:r>
              <a:rPr lang="ja-JP" altLang="en-US" sz="1600" dirty="0">
                <a:latin typeface="+mn-ea"/>
                <a:ea typeface="+mn-ea"/>
              </a:rPr>
              <a:t>が、</a:t>
            </a:r>
            <a:r>
              <a:rPr lang="ja-JP" altLang="en-US" sz="1600" b="1" dirty="0">
                <a:latin typeface="+mn-ea"/>
                <a:ea typeface="+mn-ea"/>
              </a:rPr>
              <a:t>プロシューマー</a:t>
            </a:r>
            <a:r>
              <a:rPr lang="en-US" altLang="ja-JP" sz="1600" b="1" dirty="0">
                <a:latin typeface="+mn-ea"/>
                <a:ea typeface="+mn-ea"/>
              </a:rPr>
              <a:t>(</a:t>
            </a:r>
            <a:r>
              <a:rPr lang="ja-JP" altLang="en-US" sz="1600" b="1" dirty="0">
                <a:latin typeface="+mn-ea"/>
                <a:ea typeface="+mn-ea"/>
              </a:rPr>
              <a:t>生産する</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消費者</a:t>
            </a:r>
            <a:r>
              <a:rPr lang="en-US" altLang="ja-JP" sz="1600" b="1" dirty="0">
                <a:latin typeface="+mn-ea"/>
                <a:ea typeface="+mn-ea"/>
              </a:rPr>
              <a:t>)</a:t>
            </a:r>
            <a:r>
              <a:rPr lang="ja-JP" altLang="en-US" sz="1600" b="1" dirty="0">
                <a:latin typeface="+mn-ea"/>
                <a:ea typeface="+mn-ea"/>
              </a:rPr>
              <a:t>になり、余剰再エネを融通</a:t>
            </a:r>
            <a:r>
              <a:rPr lang="ja-JP" altLang="en-US" sz="1600" dirty="0">
                <a:latin typeface="+mn-ea"/>
                <a:ea typeface="+mn-ea"/>
              </a:rPr>
              <a:t>しあう</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自家消費の</a:t>
            </a:r>
            <a:r>
              <a:rPr lang="en-US" altLang="ja-JP" sz="1600" b="1" dirty="0">
                <a:latin typeface="+mn-ea"/>
                <a:ea typeface="+mn-ea"/>
              </a:rPr>
              <a:t>CO2</a:t>
            </a:r>
            <a:r>
              <a:rPr lang="ja-JP" altLang="en-US" sz="1600" b="1">
                <a:latin typeface="+mn-ea"/>
                <a:ea typeface="+mn-ea"/>
              </a:rPr>
              <a:t>削減価値</a:t>
            </a:r>
            <a:r>
              <a:rPr lang="ja-JP" altLang="en-US" sz="1600" b="1" dirty="0">
                <a:latin typeface="+mn-ea"/>
                <a:ea typeface="+mn-ea"/>
              </a:rPr>
              <a:t>を取引</a:t>
            </a:r>
            <a:r>
              <a:rPr lang="ja-JP" altLang="en-US" sz="1600" dirty="0">
                <a:latin typeface="+mn-ea"/>
                <a:ea typeface="+mn-ea"/>
              </a:rPr>
              <a:t>して資金を集める</a:t>
            </a:r>
            <a:endParaRPr lang="en-US" altLang="ja-JP" sz="1600" dirty="0">
              <a:latin typeface="+mn-ea"/>
              <a:ea typeface="+mn-ea"/>
            </a:endParaRPr>
          </a:p>
          <a:p>
            <a:pPr marL="285750" indent="-285750" algn="l">
              <a:buFont typeface="Arial" panose="020B0604020202020204" pitchFamily="34" charset="0"/>
              <a:buChar char="•"/>
            </a:pPr>
            <a:r>
              <a:rPr lang="ja-JP" altLang="en-US" sz="1600" b="1" dirty="0">
                <a:latin typeface="+mn-ea"/>
                <a:ea typeface="+mn-ea"/>
              </a:rPr>
              <a:t>蓄電池が再省蓄エネを支える鍵に</a:t>
            </a:r>
          </a:p>
        </p:txBody>
      </p:sp>
      <p:sp>
        <p:nvSpPr>
          <p:cNvPr id="282" name="正方形/長方形 281"/>
          <p:cNvSpPr/>
          <p:nvPr/>
        </p:nvSpPr>
        <p:spPr bwMode="auto">
          <a:xfrm>
            <a:off x="1829157" y="4415782"/>
            <a:ext cx="4887426"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再エネの低コスト化・技術のイノベーションを進め、</a:t>
            </a:r>
            <a:r>
              <a:rPr lang="ja-JP" altLang="en-US" sz="1600" b="1" dirty="0">
                <a:latin typeface="+mn-ea"/>
                <a:ea typeface="+mn-ea"/>
              </a:rPr>
              <a:t>新しいビジネスモデルを確立</a:t>
            </a:r>
            <a:endParaRPr lang="en-US" altLang="ja-JP" sz="1600" b="1" dirty="0">
              <a:latin typeface="+mn-ea"/>
              <a:ea typeface="+mn-ea"/>
            </a:endParaRPr>
          </a:p>
          <a:p>
            <a:pPr marL="360363" lvl="1" indent="-285750" algn="l">
              <a:buFont typeface="Wingdings" panose="05000000000000000000" pitchFamily="2" charset="2"/>
              <a:buChar char="Ø"/>
            </a:pPr>
            <a:r>
              <a:rPr lang="ja-JP" altLang="en-US" sz="1200" dirty="0">
                <a:latin typeface="+mn-ea"/>
                <a:ea typeface="+mn-ea"/>
              </a:rPr>
              <a:t>農業など地元企業との</a:t>
            </a:r>
            <a:r>
              <a:rPr lang="ja-JP" altLang="en-US" sz="1200" b="1" dirty="0">
                <a:latin typeface="+mn-ea"/>
                <a:ea typeface="+mn-ea"/>
              </a:rPr>
              <a:t>コベネフィットビジネスモデル</a:t>
            </a:r>
            <a:endParaRPr lang="en-US" altLang="ja-JP" sz="1200" b="1" dirty="0">
              <a:latin typeface="+mn-ea"/>
              <a:ea typeface="+mn-ea"/>
            </a:endParaRPr>
          </a:p>
          <a:p>
            <a:pPr marL="360363" lvl="1" indent="-285750" algn="l">
              <a:buFont typeface="Wingdings" panose="05000000000000000000" pitchFamily="2" charset="2"/>
              <a:buChar char="Ø"/>
            </a:pPr>
            <a:r>
              <a:rPr lang="ja-JP" altLang="en-US" sz="1200" b="1" dirty="0">
                <a:latin typeface="+mn-ea"/>
                <a:ea typeface="+mn-ea"/>
              </a:rPr>
              <a:t>自営線や水素融通などを活用</a:t>
            </a:r>
            <a:r>
              <a:rPr lang="ja-JP" altLang="en-US" sz="1200" dirty="0">
                <a:latin typeface="+mn-ea"/>
                <a:ea typeface="+mn-ea"/>
              </a:rPr>
              <a:t>したエネルギーの高度利用</a:t>
            </a:r>
          </a:p>
          <a:p>
            <a:pPr marL="285750" indent="-285750" algn="l">
              <a:buFont typeface="Arial" panose="020B0604020202020204" pitchFamily="34" charset="0"/>
              <a:buChar char="•"/>
            </a:pPr>
            <a:endParaRPr lang="ja-JP" altLang="en-US" sz="1600" b="1" dirty="0">
              <a:latin typeface="+mn-ea"/>
              <a:ea typeface="+mn-ea"/>
            </a:endParaRPr>
          </a:p>
        </p:txBody>
      </p:sp>
      <p:sp>
        <p:nvSpPr>
          <p:cNvPr id="284" name="正方形/長方形 283"/>
          <p:cNvSpPr/>
          <p:nvPr/>
        </p:nvSpPr>
        <p:spPr bwMode="auto">
          <a:xfrm>
            <a:off x="1835986" y="5639918"/>
            <a:ext cx="4609175"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風力発電の根本的な低コスト化、高効率化、そのための</a:t>
            </a:r>
            <a:r>
              <a:rPr lang="ja-JP" altLang="en-US" sz="1600" b="1" dirty="0">
                <a:latin typeface="+mn-ea"/>
                <a:ea typeface="+mn-ea"/>
              </a:rPr>
              <a:t>技術開発が必要不可欠</a:t>
            </a:r>
            <a:endParaRPr lang="en-US" altLang="ja-JP" sz="1600" b="1" dirty="0">
              <a:latin typeface="+mn-ea"/>
              <a:ea typeface="+mn-ea"/>
            </a:endParaRPr>
          </a:p>
          <a:p>
            <a:pPr marL="285750" indent="-285750" algn="l">
              <a:buFont typeface="Arial" panose="020B0604020202020204" pitchFamily="34" charset="0"/>
              <a:buChar char="•"/>
            </a:pPr>
            <a:r>
              <a:rPr lang="ja-JP" altLang="en-US" sz="1600" dirty="0">
                <a:latin typeface="+mn-ea"/>
                <a:ea typeface="+mn-ea"/>
              </a:rPr>
              <a:t>エネルギー需要のある事業所の立地を</a:t>
            </a:r>
            <a:r>
              <a:rPr lang="ja-JP" altLang="en-US" sz="1600" b="1" dirty="0">
                <a:latin typeface="+mn-ea"/>
                <a:ea typeface="+mn-ea"/>
              </a:rPr>
              <a:t>再エネポテンシャルの豊富な地域に誘致</a:t>
            </a:r>
          </a:p>
        </p:txBody>
      </p:sp>
      <p:sp>
        <p:nvSpPr>
          <p:cNvPr id="287" name="テキスト ボックス 286"/>
          <p:cNvSpPr txBox="1"/>
          <p:nvPr/>
        </p:nvSpPr>
        <p:spPr>
          <a:xfrm>
            <a:off x="128464" y="1988840"/>
            <a:ext cx="1767333" cy="1077218"/>
          </a:xfrm>
          <a:prstGeom prst="rect">
            <a:avLst/>
          </a:prstGeom>
          <a:noFill/>
          <a:ln>
            <a:noFill/>
          </a:ln>
        </p:spPr>
        <p:txBody>
          <a:bodyPr wrap="square" rtlCol="0">
            <a:spAutoFit/>
          </a:bodyPr>
          <a:lstStyle/>
          <a:p>
            <a:r>
              <a:rPr lang="ja-JP" altLang="en-US" sz="1600" b="1" dirty="0">
                <a:latin typeface="+mn-ea"/>
                <a:ea typeface="+mn-ea"/>
              </a:rPr>
              <a:t>共通アプローチ</a:t>
            </a:r>
            <a:r>
              <a:rPr lang="en-US" altLang="ja-JP" sz="1600" b="1" dirty="0">
                <a:latin typeface="+mn-ea"/>
                <a:ea typeface="+mn-ea"/>
              </a:rPr>
              <a:t>:</a:t>
            </a:r>
            <a:r>
              <a:rPr lang="ja-JP" altLang="en-US" sz="1600" b="1" dirty="0">
                <a:latin typeface="+mn-ea"/>
                <a:ea typeface="+mn-ea"/>
              </a:rPr>
              <a:t>社会全体で資金が再エネに向かう流れを強化</a:t>
            </a:r>
            <a:endParaRPr kumimoji="1" lang="ja-JP" altLang="en-US" sz="1600" b="1" dirty="0">
              <a:latin typeface="+mn-ea"/>
              <a:ea typeface="+mn-ea"/>
            </a:endParaRPr>
          </a:p>
        </p:txBody>
      </p:sp>
      <p:cxnSp>
        <p:nvCxnSpPr>
          <p:cNvPr id="288" name="直線コネクタ 287"/>
          <p:cNvCxnSpPr/>
          <p:nvPr/>
        </p:nvCxnSpPr>
        <p:spPr bwMode="auto">
          <a:xfrm>
            <a:off x="202422" y="1916832"/>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直線コネクタ 289"/>
          <p:cNvCxnSpPr/>
          <p:nvPr/>
        </p:nvCxnSpPr>
        <p:spPr bwMode="auto">
          <a:xfrm>
            <a:off x="202422" y="3140968"/>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1" name="直線コネクタ 290"/>
          <p:cNvCxnSpPr/>
          <p:nvPr/>
        </p:nvCxnSpPr>
        <p:spPr bwMode="auto">
          <a:xfrm>
            <a:off x="202422" y="4365104"/>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直線コネクタ 291"/>
          <p:cNvCxnSpPr/>
          <p:nvPr/>
        </p:nvCxnSpPr>
        <p:spPr bwMode="auto">
          <a:xfrm>
            <a:off x="202422" y="5589240"/>
            <a:ext cx="6588000"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3" name="正方形/長方形 292"/>
          <p:cNvSpPr/>
          <p:nvPr/>
        </p:nvSpPr>
        <p:spPr bwMode="auto">
          <a:xfrm>
            <a:off x="1651178" y="1419334"/>
            <a:ext cx="5123234"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さらなる対応や想定される変化</a:t>
            </a:r>
          </a:p>
        </p:txBody>
      </p:sp>
      <p:grpSp>
        <p:nvGrpSpPr>
          <p:cNvPr id="22" name="グループ化 21"/>
          <p:cNvGrpSpPr/>
          <p:nvPr/>
        </p:nvGrpSpPr>
        <p:grpSpPr>
          <a:xfrm>
            <a:off x="8337376" y="4725144"/>
            <a:ext cx="1296144" cy="534877"/>
            <a:chOff x="8337376" y="3774357"/>
            <a:chExt cx="1296144" cy="534877"/>
          </a:xfrm>
        </p:grpSpPr>
        <p:sp>
          <p:nvSpPr>
            <p:cNvPr id="410" name="四角形: 角を丸くする 75"/>
            <p:cNvSpPr/>
            <p:nvPr/>
          </p:nvSpPr>
          <p:spPr bwMode="auto">
            <a:xfrm>
              <a:off x="8426519" y="3790492"/>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蓄熱・熱利用設備</a:t>
              </a:r>
              <a:endParaRPr kumimoji="1" lang="ja-JP" altLang="en-US" i="0" u="none" strike="noStrike" cap="none" normalizeH="0" baseline="0" dirty="0">
                <a:ln>
                  <a:noFill/>
                </a:ln>
                <a:solidFill>
                  <a:schemeClr val="tx1"/>
                </a:solidFill>
                <a:effectLst/>
                <a:latin typeface="+mn-ea"/>
                <a:ea typeface="+mn-ea"/>
              </a:endParaRPr>
            </a:p>
          </p:txBody>
        </p:sp>
        <p:pic>
          <p:nvPicPr>
            <p:cNvPr id="412" name="図 411"/>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37376" y="3774357"/>
              <a:ext cx="518739" cy="518739"/>
            </a:xfrm>
            <a:prstGeom prst="rect">
              <a:avLst/>
            </a:prstGeom>
          </p:spPr>
        </p:pic>
      </p:grpSp>
      <p:grpSp>
        <p:nvGrpSpPr>
          <p:cNvPr id="29" name="グループ化 28"/>
          <p:cNvGrpSpPr/>
          <p:nvPr/>
        </p:nvGrpSpPr>
        <p:grpSpPr>
          <a:xfrm>
            <a:off x="7064772" y="2636912"/>
            <a:ext cx="2058125" cy="551222"/>
            <a:chOff x="7719411" y="1713229"/>
            <a:chExt cx="2058125" cy="551222"/>
          </a:xfrm>
        </p:grpSpPr>
        <p:sp>
          <p:nvSpPr>
            <p:cNvPr id="413" name="四角形: 角を丸くする 75"/>
            <p:cNvSpPr/>
            <p:nvPr/>
          </p:nvSpPr>
          <p:spPr bwMode="auto">
            <a:xfrm>
              <a:off x="7748340" y="1742978"/>
              <a:ext cx="2029196"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 </a:t>
              </a:r>
              <a:r>
                <a:rPr lang="en-US" altLang="ja-JP" dirty="0">
                  <a:latin typeface="+mn-ea"/>
                  <a:ea typeface="+mn-ea"/>
                </a:rPr>
                <a:t>EV</a:t>
              </a:r>
              <a:r>
                <a:rPr lang="ja-JP" altLang="en-US" dirty="0">
                  <a:latin typeface="+mn-ea"/>
                  <a:ea typeface="+mn-ea"/>
                </a:rPr>
                <a:t>・バッテリー</a:t>
              </a:r>
            </a:p>
          </p:txBody>
        </p:sp>
        <p:pic>
          <p:nvPicPr>
            <p:cNvPr id="417" name="図 416"/>
            <p:cNvPicPr>
              <a:picLocks noChangeAspect="1"/>
            </p:cNvPicPr>
            <p:nvPr/>
          </p:nvPicPr>
          <p:blipFill>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927756" y="1988455"/>
              <a:ext cx="275996" cy="275996"/>
            </a:xfrm>
            <a:prstGeom prst="rect">
              <a:avLst/>
            </a:prstGeom>
          </p:spPr>
        </p:pic>
        <p:pic>
          <p:nvPicPr>
            <p:cNvPr id="418" name="図 417"/>
            <p:cNvPicPr>
              <a:picLocks noChangeAspect="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19411" y="1713229"/>
              <a:ext cx="345810" cy="345810"/>
            </a:xfrm>
            <a:prstGeom prst="rect">
              <a:avLst/>
            </a:prstGeom>
          </p:spPr>
        </p:pic>
      </p:grpSp>
      <p:grpSp>
        <p:nvGrpSpPr>
          <p:cNvPr id="26" name="グループ化 25"/>
          <p:cNvGrpSpPr/>
          <p:nvPr/>
        </p:nvGrpSpPr>
        <p:grpSpPr>
          <a:xfrm>
            <a:off x="8392870" y="5317343"/>
            <a:ext cx="1240650" cy="518742"/>
            <a:chOff x="8409384" y="4415782"/>
            <a:chExt cx="1240650" cy="518742"/>
          </a:xfrm>
        </p:grpSpPr>
        <p:sp>
          <p:nvSpPr>
            <p:cNvPr id="414" name="四角形: 角を丸くする 75"/>
            <p:cNvSpPr/>
            <p:nvPr/>
          </p:nvSpPr>
          <p:spPr bwMode="auto">
            <a:xfrm>
              <a:off x="8443033" y="4415782"/>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コジェネ</a:t>
              </a:r>
            </a:p>
          </p:txBody>
        </p:sp>
        <p:pic>
          <p:nvPicPr>
            <p:cNvPr id="419" name="図 418"/>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409384" y="4464342"/>
              <a:ext cx="404818" cy="404818"/>
            </a:xfrm>
            <a:prstGeom prst="rect">
              <a:avLst/>
            </a:prstGeom>
          </p:spPr>
        </p:pic>
      </p:grpSp>
      <p:grpSp>
        <p:nvGrpSpPr>
          <p:cNvPr id="28" name="グループ化 27"/>
          <p:cNvGrpSpPr/>
          <p:nvPr/>
        </p:nvGrpSpPr>
        <p:grpSpPr>
          <a:xfrm>
            <a:off x="7064772" y="5302361"/>
            <a:ext cx="1226713" cy="518742"/>
            <a:chOff x="7064771" y="5111607"/>
            <a:chExt cx="1226713" cy="518742"/>
          </a:xfrm>
        </p:grpSpPr>
        <p:sp>
          <p:nvSpPr>
            <p:cNvPr id="415" name="四角形: 角を丸くする 75"/>
            <p:cNvSpPr/>
            <p:nvPr/>
          </p:nvSpPr>
          <p:spPr bwMode="auto">
            <a:xfrm>
              <a:off x="7084483" y="5111607"/>
              <a:ext cx="1207001" cy="518742"/>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324000" tIns="108000" rIns="0" bIns="46800" numCol="1" rtlCol="0" anchor="ctr" anchorCtr="0" compatLnSpc="1">
              <a:prstTxWarp prst="textNoShape">
                <a:avLst/>
              </a:prstTxWarp>
            </a:bodyPr>
            <a:lstStyle/>
            <a:p>
              <a:r>
                <a:rPr lang="ja-JP" altLang="en-US" dirty="0">
                  <a:latin typeface="+mn-ea"/>
                  <a:ea typeface="+mn-ea"/>
                </a:rPr>
                <a:t>変動調整電源</a:t>
              </a:r>
              <a:r>
                <a:rPr lang="en-US" altLang="ja-JP" sz="600" dirty="0">
                  <a:latin typeface="+mn-ea"/>
                  <a:ea typeface="+mn-ea"/>
                </a:rPr>
                <a:t>(</a:t>
              </a:r>
              <a:r>
                <a:rPr lang="ja-JP" altLang="en-US" sz="600" dirty="0">
                  <a:latin typeface="+mn-ea"/>
                  <a:ea typeface="+mn-ea"/>
                </a:rPr>
                <a:t>水力・火力</a:t>
              </a:r>
              <a:r>
                <a:rPr lang="en-US" altLang="ja-JP" sz="600" dirty="0">
                  <a:latin typeface="+mn-ea"/>
                  <a:ea typeface="+mn-ea"/>
                </a:rPr>
                <a:t>)</a:t>
              </a:r>
            </a:p>
          </p:txBody>
        </p:sp>
        <p:pic>
          <p:nvPicPr>
            <p:cNvPr id="420" name="図 419"/>
            <p:cNvPicPr>
              <a:picLocks noChangeAspect="1"/>
            </p:cNvPicPr>
            <p:nvPr/>
          </p:nvPicPr>
          <p:blipFill>
            <a:blip r:embed="rId23" cstate="print">
              <a:duotone>
                <a:schemeClr val="accent3">
                  <a:shade val="45000"/>
                  <a:satMod val="135000"/>
                </a:schemeClr>
                <a:prstClr val="white"/>
              </a:duotone>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64771" y="5157192"/>
              <a:ext cx="375822" cy="375822"/>
            </a:xfrm>
            <a:prstGeom prst="rect">
              <a:avLst/>
            </a:prstGeom>
          </p:spPr>
        </p:pic>
      </p:grpSp>
      <p:sp>
        <p:nvSpPr>
          <p:cNvPr id="422" name="テキスト ボックス 421"/>
          <p:cNvSpPr txBox="1"/>
          <p:nvPr/>
        </p:nvSpPr>
        <p:spPr>
          <a:xfrm>
            <a:off x="6997187" y="1340768"/>
            <a:ext cx="2794145" cy="1223945"/>
          </a:xfrm>
          <a:prstGeom prst="rect">
            <a:avLst/>
          </a:prstGeom>
          <a:noFill/>
        </p:spPr>
        <p:txBody>
          <a:bodyPr wrap="square" rtlCol="0">
            <a:noAutofit/>
          </a:bodyPr>
          <a:lstStyle/>
          <a:p>
            <a:r>
              <a:rPr lang="ja-JP" altLang="en-US" sz="1600" dirty="0">
                <a:latin typeface="+mn-ea"/>
                <a:ea typeface="+mn-ea"/>
              </a:rPr>
              <a:t>これらのアプローチと</a:t>
            </a:r>
            <a:r>
              <a:rPr lang="en-US" altLang="ja-JP" sz="1600" dirty="0">
                <a:latin typeface="+mn-ea"/>
                <a:ea typeface="+mn-ea"/>
              </a:rPr>
              <a:t/>
            </a:r>
            <a:br>
              <a:rPr lang="en-US" altLang="ja-JP" sz="1600" dirty="0">
                <a:latin typeface="+mn-ea"/>
                <a:ea typeface="+mn-ea"/>
              </a:rPr>
            </a:br>
            <a:r>
              <a:rPr lang="ja-JP" altLang="en-US" sz="1600" dirty="0">
                <a:latin typeface="+mn-ea"/>
                <a:ea typeface="+mn-ea"/>
              </a:rPr>
              <a:t>分散する</a:t>
            </a:r>
            <a:r>
              <a:rPr lang="ja-JP" altLang="en-US" sz="1600" b="1" dirty="0">
                <a:latin typeface="+mn-ea"/>
                <a:ea typeface="+mn-ea"/>
              </a:rPr>
              <a:t>再エネを利用・</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貯蔵・調整する技術</a:t>
            </a:r>
            <a:r>
              <a:rPr lang="ja-JP" altLang="en-US" sz="1600" dirty="0">
                <a:latin typeface="+mn-ea"/>
                <a:ea typeface="+mn-ea"/>
              </a:rPr>
              <a:t>により</a:t>
            </a:r>
            <a:r>
              <a:rPr lang="en-US" altLang="ja-JP" sz="1600" dirty="0">
                <a:latin typeface="+mn-ea"/>
                <a:ea typeface="+mn-ea"/>
              </a:rPr>
              <a:t/>
            </a:r>
            <a:br>
              <a:rPr lang="en-US" altLang="ja-JP" sz="1600" dirty="0">
                <a:latin typeface="+mn-ea"/>
                <a:ea typeface="+mn-ea"/>
              </a:rPr>
            </a:br>
            <a:r>
              <a:rPr lang="ja-JP" altLang="en-US" sz="1600" dirty="0">
                <a:latin typeface="+mn-ea"/>
                <a:ea typeface="+mn-ea"/>
              </a:rPr>
              <a:t>再エネを最大限有効活用した</a:t>
            </a:r>
            <a:r>
              <a:rPr lang="ja-JP" altLang="en-US" sz="1600" b="1" dirty="0">
                <a:latin typeface="+mn-ea"/>
                <a:ea typeface="+mn-ea"/>
              </a:rPr>
              <a:t>脱炭素社会を目指す</a:t>
            </a:r>
          </a:p>
        </p:txBody>
      </p:sp>
      <p:sp>
        <p:nvSpPr>
          <p:cNvPr id="48" name="テキスト ボックス 47"/>
          <p:cNvSpPr txBox="1"/>
          <p:nvPr/>
        </p:nvSpPr>
        <p:spPr>
          <a:xfrm>
            <a:off x="6897216" y="6397878"/>
            <a:ext cx="2736304" cy="523220"/>
          </a:xfrm>
          <a:prstGeom prst="rect">
            <a:avLst/>
          </a:prstGeom>
          <a:noFill/>
        </p:spPr>
        <p:txBody>
          <a:bodyPr wrap="square" rtlCol="0">
            <a:spAutoFit/>
          </a:bodyPr>
          <a:lstStyle/>
          <a:p>
            <a:pPr algn="l"/>
            <a:r>
              <a:rPr lang="ja-JP" altLang="en-US" sz="700" dirty="0">
                <a:latin typeface="+mn-lt"/>
                <a:ea typeface="+mn-ea"/>
              </a:rPr>
              <a:t>*</a:t>
            </a:r>
            <a:r>
              <a:rPr lang="en-US" altLang="ja-JP" sz="700" dirty="0">
                <a:latin typeface="+mn-lt"/>
                <a:ea typeface="+mn-ea"/>
              </a:rPr>
              <a:t>10:</a:t>
            </a:r>
            <a:r>
              <a:rPr lang="ja-JP" altLang="en-US" sz="700" dirty="0">
                <a:latin typeface="+mn-lt"/>
                <a:ea typeface="+mn-ea"/>
              </a:rPr>
              <a:t>ネガワットは需要家が省エネし余剰となった電力を、発電したものみなし電源として扱う考え方。</a:t>
            </a:r>
            <a:r>
              <a:rPr lang="en-US" altLang="ja-JP" sz="700" dirty="0">
                <a:latin typeface="+mn-lt"/>
                <a:ea typeface="+mn-ea"/>
              </a:rPr>
              <a:t>DR</a:t>
            </a:r>
            <a:r>
              <a:rPr lang="ja-JP" altLang="en-US" sz="700" dirty="0">
                <a:latin typeface="+mn-lt"/>
                <a:ea typeface="+mn-ea"/>
              </a:rPr>
              <a:t>は</a:t>
            </a:r>
            <a:r>
              <a:rPr lang="en-US" altLang="ja-JP" sz="700" dirty="0">
                <a:latin typeface="+mn-lt"/>
                <a:ea typeface="+mn-ea"/>
              </a:rPr>
              <a:t>Demand Response</a:t>
            </a:r>
            <a:r>
              <a:rPr lang="ja-JP" altLang="en-US" sz="700" dirty="0">
                <a:latin typeface="+mn-lt"/>
                <a:ea typeface="+mn-ea"/>
              </a:rPr>
              <a:t>の略で、需要家が需給逼迫時に電力使用を抑制して、需給調整するもの</a:t>
            </a:r>
            <a:endParaRPr kumimoji="1" lang="ja-JP" altLang="en-US" sz="700" dirty="0">
              <a:latin typeface="+mn-lt"/>
              <a:ea typeface="+mn-ea"/>
            </a:endParaRPr>
          </a:p>
        </p:txBody>
      </p:sp>
      <p:pic>
        <p:nvPicPr>
          <p:cNvPr id="1027"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71929" y="3140968"/>
            <a:ext cx="2417575" cy="158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485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9650" y="254291"/>
            <a:ext cx="7886700" cy="752474"/>
          </a:xfrm>
        </p:spPr>
        <p:txBody>
          <a:bodyPr>
            <a:normAutofit/>
          </a:bodyPr>
          <a:lstStyle/>
          <a:p>
            <a:r>
              <a:rPr lang="ja-JP" altLang="en-US" b="1" dirty="0">
                <a:latin typeface="メイリオ" panose="020B0604030504040204" pitchFamily="50" charset="-128"/>
                <a:ea typeface="メイリオ" panose="020B0604030504040204" pitchFamily="50" charset="-128"/>
              </a:rPr>
              <a:t>こちらの</a:t>
            </a:r>
            <a:r>
              <a:rPr lang="en-US" altLang="ja-JP" b="1" dirty="0">
                <a:latin typeface="メイリオ" panose="020B0604030504040204" pitchFamily="50" charset="-128"/>
                <a:ea typeface="メイリオ" panose="020B0604030504040204" pitchFamily="50" charset="-128"/>
              </a:rPr>
              <a:t>URL</a:t>
            </a:r>
            <a:r>
              <a:rPr lang="ja-JP" altLang="en-US" b="1" dirty="0">
                <a:latin typeface="メイリオ" panose="020B0604030504040204" pitchFamily="50" charset="-128"/>
                <a:ea typeface="メイリオ" panose="020B0604030504040204" pitchFamily="50" charset="-128"/>
              </a:rPr>
              <a:t>も併せて御覧ください</a:t>
            </a:r>
          </a:p>
        </p:txBody>
      </p:sp>
      <p:sp>
        <p:nvSpPr>
          <p:cNvPr id="3" name="コンテンツ プレースホルダー 2"/>
          <p:cNvSpPr>
            <a:spLocks noGrp="1"/>
          </p:cNvSpPr>
          <p:nvPr>
            <p:ph idx="1"/>
          </p:nvPr>
        </p:nvSpPr>
        <p:spPr>
          <a:xfrm>
            <a:off x="1009650" y="1117602"/>
            <a:ext cx="7886700" cy="5255489"/>
          </a:xfrm>
        </p:spPr>
        <p:txBody>
          <a:bodyPr>
            <a:normAutofit fontScale="92500" lnSpcReduction="10000"/>
          </a:bodyPr>
          <a:lstStyle/>
          <a:p>
            <a:r>
              <a:rPr lang="ja-JP" altLang="en-US" dirty="0">
                <a:latin typeface="メイリオ" panose="020B0604030504040204" pitchFamily="50" charset="-128"/>
                <a:ea typeface="メイリオ" panose="020B0604030504040204" pitchFamily="50" charset="-128"/>
              </a:rPr>
              <a:t>再生可能エネルギー事業支援ガイドブック</a:t>
            </a:r>
            <a:endParaRPr lang="en-US" altLang="ja-JP" dirty="0">
              <a:latin typeface="メイリオ" panose="020B0604030504040204" pitchFamily="50" charset="-128"/>
              <a:ea typeface="メイリオ" panose="020B0604030504040204" pitchFamily="50" charset="-128"/>
            </a:endParaRPr>
          </a:p>
          <a:p>
            <a:pPr marL="457209" lvl="1" indent="0">
              <a:buNone/>
            </a:pPr>
            <a:r>
              <a:rPr lang="en-US" altLang="ja-JP" dirty="0">
                <a:latin typeface="メイリオ" panose="020B0604030504040204" pitchFamily="50" charset="-128"/>
                <a:ea typeface="メイリオ" panose="020B0604030504040204" pitchFamily="50" charset="-128"/>
                <a:hlinkClick r:id="rId2"/>
              </a:rPr>
              <a:t>http://new-energy-guide.jp/</a:t>
            </a:r>
            <a:endParaRPr lang="en-US" altLang="ja-JP" dirty="0">
              <a:latin typeface="メイリオ" panose="020B0604030504040204" pitchFamily="50" charset="-128"/>
              <a:ea typeface="メイリオ" panose="020B0604030504040204" pitchFamily="50" charset="-128"/>
            </a:endParaRPr>
          </a:p>
          <a:p>
            <a:pPr marL="457209" lvl="1" indent="0">
              <a:buNone/>
            </a:pP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環境省平成</a:t>
            </a:r>
            <a:r>
              <a:rPr lang="en-US" altLang="ja-JP" dirty="0">
                <a:solidFill>
                  <a:prstClr val="black"/>
                </a:solidFill>
                <a:latin typeface="メイリオ" panose="020B0604030504040204" pitchFamily="50" charset="-128"/>
                <a:ea typeface="メイリオ" panose="020B0604030504040204" pitchFamily="50" charset="-128"/>
              </a:rPr>
              <a:t>30</a:t>
            </a:r>
            <a:r>
              <a:rPr lang="ja-JP" altLang="en-US" dirty="0">
                <a:solidFill>
                  <a:prstClr val="black"/>
                </a:solidFill>
                <a:latin typeface="メイリオ" panose="020B0604030504040204" pitchFamily="50" charset="-128"/>
                <a:ea typeface="メイリオ" panose="020B0604030504040204" pitchFamily="50" charset="-128"/>
              </a:rPr>
              <a:t>年度エネルギー対策特別会計補助金・委託費等事業（事業概要）</a:t>
            </a:r>
            <a:endParaRPr lang="en-US" altLang="ja-JP" dirty="0">
              <a:solidFill>
                <a:prstClr val="black"/>
              </a:solidFill>
              <a:latin typeface="メイリオ" panose="020B0604030504040204" pitchFamily="50" charset="-128"/>
              <a:ea typeface="メイリオ" panose="020B0604030504040204" pitchFamily="50" charset="-128"/>
            </a:endParaRPr>
          </a:p>
          <a:p>
            <a:pPr marL="457209" lvl="1" indent="0">
              <a:buNone/>
            </a:pPr>
            <a:r>
              <a:rPr lang="en-US" altLang="ja-JP" dirty="0">
                <a:solidFill>
                  <a:prstClr val="black"/>
                </a:solidFill>
                <a:latin typeface="メイリオ" panose="020B0604030504040204" pitchFamily="50" charset="-128"/>
                <a:ea typeface="メイリオ" panose="020B0604030504040204" pitchFamily="50" charset="-128"/>
                <a:hlinkClick r:id="rId3"/>
              </a:rPr>
              <a:t>http://www.env.go.jp/earth/energy-taisaku/tokubetsu-kaikei/h30/h30_jigyogaiyo.html</a:t>
            </a:r>
            <a:endParaRPr lang="en-US" altLang="ja-JP" dirty="0">
              <a:solidFill>
                <a:prstClr val="black"/>
              </a:solidFill>
              <a:latin typeface="メイリオ" panose="020B0604030504040204" pitchFamily="50" charset="-128"/>
              <a:ea typeface="メイリオ" panose="020B0604030504040204" pitchFamily="50" charset="-128"/>
            </a:endParaRPr>
          </a:p>
          <a:p>
            <a:pPr lvl="0"/>
            <a:endParaRPr lang="en-US" altLang="ja-JP" dirty="0">
              <a:solidFill>
                <a:prstClr val="black"/>
              </a:solidFill>
              <a:latin typeface="メイリオ" panose="020B0604030504040204" pitchFamily="50" charset="-128"/>
              <a:ea typeface="メイリオ" panose="020B0604030504040204" pitchFamily="50" charset="-128"/>
            </a:endParaRPr>
          </a:p>
          <a:p>
            <a:pPr lvl="0"/>
            <a:r>
              <a:rPr lang="ja-JP" altLang="en-US" dirty="0">
                <a:solidFill>
                  <a:prstClr val="black"/>
                </a:solidFill>
                <a:latin typeface="メイリオ" panose="020B0604030504040204" pitchFamily="50" charset="-128"/>
                <a:ea typeface="メイリオ" panose="020B0604030504040204" pitchFamily="50" charset="-128"/>
              </a:rPr>
              <a:t>環境省再エネ加速化最大化促進プログラム</a:t>
            </a:r>
            <a:endParaRPr lang="en-US" altLang="ja-JP" dirty="0">
              <a:solidFill>
                <a:prstClr val="black"/>
              </a:solidFill>
              <a:latin typeface="メイリオ" panose="020B0604030504040204" pitchFamily="50" charset="-128"/>
              <a:ea typeface="メイリオ" panose="020B0604030504040204" pitchFamily="50" charset="-128"/>
            </a:endParaRPr>
          </a:p>
          <a:p>
            <a:pPr marL="457209" lvl="1" indent="0">
              <a:buNone/>
            </a:pPr>
            <a:r>
              <a:rPr lang="en-US" altLang="ja-JP" dirty="0">
                <a:solidFill>
                  <a:prstClr val="black"/>
                </a:solidFill>
                <a:latin typeface="メイリオ" panose="020B0604030504040204" pitchFamily="50" charset="-128"/>
                <a:ea typeface="メイリオ" panose="020B0604030504040204" pitchFamily="50" charset="-128"/>
                <a:hlinkClick r:id="rId4"/>
              </a:rPr>
              <a:t>http://www.env.go.jp/earth/ondanka/lca/co2reduction.html</a:t>
            </a:r>
            <a:endParaRPr lang="en-US" altLang="ja-JP" dirty="0">
              <a:solidFill>
                <a:prstClr val="black"/>
              </a:solidFill>
              <a:latin typeface="メイリオ" panose="020B0604030504040204" pitchFamily="50" charset="-128"/>
              <a:ea typeface="メイリオ" panose="020B0604030504040204" pitchFamily="50" charset="-128"/>
            </a:endParaRPr>
          </a:p>
          <a:p>
            <a:pPr marL="457209" lvl="1" indent="0">
              <a:buNone/>
            </a:pPr>
            <a:endParaRPr lang="en-US" altLang="ja-JP" dirty="0">
              <a:solidFill>
                <a:prstClr val="black"/>
              </a:solidFill>
              <a:latin typeface="メイリオ" panose="020B0604030504040204" pitchFamily="50" charset="-128"/>
              <a:ea typeface="メイリオ" panose="020B0604030504040204" pitchFamily="50" charset="-128"/>
            </a:endParaRPr>
          </a:p>
          <a:p>
            <a:pPr marL="457209" lvl="1" indent="0">
              <a:buNone/>
            </a:pP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591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 y="0"/>
            <a:ext cx="2440291" cy="2204864"/>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55" name="正方形/長方形 54"/>
          <p:cNvSpPr/>
          <p:nvPr/>
        </p:nvSpPr>
        <p:spPr bwMode="auto">
          <a:xfrm>
            <a:off x="59578" y="116632"/>
            <a:ext cx="2304920" cy="2011000"/>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cxnSp>
        <p:nvCxnSpPr>
          <p:cNvPr id="8" name="直線コネクタ 7"/>
          <p:cNvCxnSpPr/>
          <p:nvPr/>
        </p:nvCxnSpPr>
        <p:spPr bwMode="auto">
          <a:xfrm flipH="1">
            <a:off x="7422719" y="188640"/>
            <a:ext cx="6401" cy="6480292"/>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コネクタ 8"/>
          <p:cNvCxnSpPr/>
          <p:nvPr/>
        </p:nvCxnSpPr>
        <p:spPr bwMode="auto">
          <a:xfrm>
            <a:off x="2440291" y="2348880"/>
            <a:ext cx="0" cy="432048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正方形/長方形 16"/>
          <p:cNvSpPr/>
          <p:nvPr/>
        </p:nvSpPr>
        <p:spPr bwMode="auto">
          <a:xfrm>
            <a:off x="2615673"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先行するグローバル企業</a:t>
            </a:r>
          </a:p>
        </p:txBody>
      </p:sp>
      <p:sp>
        <p:nvSpPr>
          <p:cNvPr id="18" name="テキスト ボックス 17"/>
          <p:cNvSpPr txBox="1"/>
          <p:nvPr/>
        </p:nvSpPr>
        <p:spPr>
          <a:xfrm>
            <a:off x="78765" y="495423"/>
            <a:ext cx="2301863" cy="1323439"/>
          </a:xfrm>
          <a:prstGeom prst="rect">
            <a:avLst/>
          </a:prstGeom>
          <a:noFill/>
        </p:spPr>
        <p:txBody>
          <a:bodyPr wrap="square" rtlCol="0">
            <a:spAutoFit/>
          </a:bodyPr>
          <a:lstStyle/>
          <a:p>
            <a:r>
              <a:rPr lang="ja-JP" altLang="en-US" sz="2000" b="1" dirty="0">
                <a:latin typeface="+mn-ea"/>
                <a:ea typeface="+mn-ea"/>
              </a:rPr>
              <a:t>国内外の再生可能エネルギーを</a:t>
            </a:r>
            <a:endParaRPr lang="en-US" altLang="ja-JP" sz="2000" b="1" dirty="0">
              <a:latin typeface="+mn-ea"/>
              <a:ea typeface="+mn-ea"/>
            </a:endParaRPr>
          </a:p>
          <a:p>
            <a:r>
              <a:rPr lang="ja-JP" altLang="en-US" sz="2000" b="1" dirty="0">
                <a:latin typeface="+mn-ea"/>
                <a:ea typeface="+mn-ea"/>
              </a:rPr>
              <a:t>めぐる動向と</a:t>
            </a:r>
            <a:r>
              <a:rPr lang="en-US" altLang="ja-JP" sz="2000" b="1" dirty="0">
                <a:latin typeface="+mn-ea"/>
                <a:ea typeface="+mn-ea"/>
              </a:rPr>
              <a:t/>
            </a:r>
            <a:br>
              <a:rPr lang="en-US" altLang="ja-JP" sz="2000" b="1" dirty="0">
                <a:latin typeface="+mn-ea"/>
                <a:ea typeface="+mn-ea"/>
              </a:rPr>
            </a:br>
            <a:r>
              <a:rPr lang="ja-JP" altLang="en-US" sz="2000" b="1" dirty="0">
                <a:latin typeface="+mn-ea"/>
                <a:ea typeface="+mn-ea"/>
              </a:rPr>
              <a:t>展開の可能性</a:t>
            </a:r>
            <a:endParaRPr lang="en-US" altLang="ja-JP" sz="2000" b="1" dirty="0">
              <a:latin typeface="+mn-ea"/>
              <a:ea typeface="+mn-ea"/>
            </a:endParaRPr>
          </a:p>
        </p:txBody>
      </p:sp>
      <p:sp>
        <p:nvSpPr>
          <p:cNvPr id="22" name="正方形/長方形 21"/>
          <p:cNvSpPr/>
          <p:nvPr/>
        </p:nvSpPr>
        <p:spPr bwMode="auto">
          <a:xfrm>
            <a:off x="2562181" y="3501008"/>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再エネは安価な電源に</a:t>
            </a:r>
            <a:endParaRPr kumimoji="1" lang="ja-JP" altLang="en-US" sz="1600" b="1" i="0" u="none" strike="noStrike" cap="none" normalizeH="0" baseline="0" dirty="0">
              <a:ln>
                <a:noFill/>
              </a:ln>
              <a:solidFill>
                <a:schemeClr val="tx1"/>
              </a:solidFill>
              <a:effectLst/>
              <a:latin typeface="+mn-ea"/>
              <a:ea typeface="+mn-ea"/>
            </a:endParaRPr>
          </a:p>
        </p:txBody>
      </p:sp>
      <p:sp>
        <p:nvSpPr>
          <p:cNvPr id="23" name="正方形/長方形 22"/>
          <p:cNvSpPr/>
          <p:nvPr/>
        </p:nvSpPr>
        <p:spPr bwMode="auto">
          <a:xfrm>
            <a:off x="5080481"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日本で</a:t>
            </a:r>
            <a:r>
              <a:rPr kumimoji="1" lang="ja-JP" altLang="en-US" sz="1600" b="1" i="0" u="none" strike="noStrike" cap="none" normalizeH="0" baseline="0" dirty="0">
                <a:ln>
                  <a:noFill/>
                </a:ln>
                <a:solidFill>
                  <a:schemeClr val="tx1"/>
                </a:solidFill>
                <a:effectLst/>
                <a:latin typeface="+mn-ea"/>
                <a:ea typeface="+mn-ea"/>
              </a:rPr>
              <a:t>進むコストダウン</a:t>
            </a:r>
          </a:p>
        </p:txBody>
      </p:sp>
      <p:sp>
        <p:nvSpPr>
          <p:cNvPr id="49" name="正方形/長方形 48"/>
          <p:cNvSpPr/>
          <p:nvPr/>
        </p:nvSpPr>
        <p:spPr bwMode="auto">
          <a:xfrm>
            <a:off x="5090611" y="3501008"/>
            <a:ext cx="2247448"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再エネは主要な電源へ</a:t>
            </a:r>
            <a:endParaRPr kumimoji="1" lang="ja-JP" altLang="en-US" sz="1600" b="1" i="0" u="none" strike="noStrike" cap="none" normalizeH="0" baseline="0" dirty="0">
              <a:ln>
                <a:noFill/>
              </a:ln>
              <a:solidFill>
                <a:schemeClr val="tx1"/>
              </a:solidFill>
              <a:effectLst/>
              <a:latin typeface="+mn-ea"/>
              <a:ea typeface="+mn-ea"/>
            </a:endParaRPr>
          </a:p>
        </p:txBody>
      </p:sp>
      <p:sp>
        <p:nvSpPr>
          <p:cNvPr id="51" name="正方形/長方形 50"/>
          <p:cNvSpPr/>
          <p:nvPr/>
        </p:nvSpPr>
        <p:spPr bwMode="auto">
          <a:xfrm>
            <a:off x="4970676" y="4009025"/>
            <a:ext cx="2346003" cy="572103"/>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r>
              <a:rPr lang="en-US" altLang="ja-JP" sz="1600" dirty="0">
                <a:latin typeface="+mn-ea"/>
                <a:ea typeface="+mn-ea"/>
              </a:rPr>
              <a:t>2016</a:t>
            </a:r>
            <a:r>
              <a:rPr lang="ja-JP" altLang="en-US" sz="1600" dirty="0">
                <a:latin typeface="+mn-ea"/>
                <a:ea typeface="+mn-ea"/>
              </a:rPr>
              <a:t>年度の</a:t>
            </a:r>
            <a:r>
              <a:rPr lang="ja-JP" altLang="en-US" sz="1600" b="1" dirty="0">
                <a:latin typeface="+mn-ea"/>
                <a:ea typeface="+mn-ea"/>
              </a:rPr>
              <a:t>発電電力量の</a:t>
            </a:r>
            <a:r>
              <a:rPr lang="en-US" altLang="ja-JP" sz="1600" b="1" dirty="0">
                <a:latin typeface="+mn-ea"/>
                <a:ea typeface="+mn-ea"/>
              </a:rPr>
              <a:t>15.3%</a:t>
            </a:r>
            <a:r>
              <a:rPr lang="ja-JP" altLang="en-US" sz="1600" b="1" dirty="0">
                <a:latin typeface="+mn-ea"/>
                <a:ea typeface="+mn-ea"/>
              </a:rPr>
              <a:t>は再エネ由来</a:t>
            </a:r>
            <a:endParaRPr kumimoji="1" lang="ja-JP" altLang="en-US" sz="1600" b="1" i="0" u="none" strike="noStrike" cap="none" normalizeH="0" baseline="0" dirty="0">
              <a:ln>
                <a:noFill/>
              </a:ln>
              <a:solidFill>
                <a:schemeClr val="tx1"/>
              </a:solidFill>
              <a:effectLst/>
              <a:latin typeface="+mn-ea"/>
              <a:ea typeface="+mn-ea"/>
            </a:endParaRPr>
          </a:p>
        </p:txBody>
      </p:sp>
      <p:sp>
        <p:nvSpPr>
          <p:cNvPr id="52" name="正方形/長方形 51"/>
          <p:cNvSpPr/>
          <p:nvPr/>
        </p:nvSpPr>
        <p:spPr bwMode="auto">
          <a:xfrm>
            <a:off x="7545288" y="116632"/>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n-ea"/>
                <a:ea typeface="+mn-ea"/>
              </a:rPr>
              <a:t>動き出した</a:t>
            </a:r>
            <a:r>
              <a:rPr kumimoji="1" lang="ja-JP" altLang="en-US" sz="1600" b="1" i="0" u="none" strike="noStrike" cap="none" normalizeH="0" baseline="0" dirty="0">
                <a:ln>
                  <a:noFill/>
                </a:ln>
                <a:solidFill>
                  <a:schemeClr val="tx1"/>
                </a:solidFill>
                <a:effectLst/>
                <a:latin typeface="+mn-ea"/>
                <a:ea typeface="+mn-ea"/>
              </a:rPr>
              <a:t>日本企業</a:t>
            </a:r>
          </a:p>
        </p:txBody>
      </p:sp>
      <p:sp>
        <p:nvSpPr>
          <p:cNvPr id="56" name="正方形/長方形 55"/>
          <p:cNvSpPr/>
          <p:nvPr/>
        </p:nvSpPr>
        <p:spPr bwMode="auto">
          <a:xfrm>
            <a:off x="7507379" y="589481"/>
            <a:ext cx="2343659"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RE100</a:t>
            </a:r>
            <a:r>
              <a:rPr lang="ja-JP" altLang="en-US" sz="1600" dirty="0">
                <a:latin typeface="+mn-ea"/>
                <a:ea typeface="+mn-ea"/>
              </a:rPr>
              <a:t>へ</a:t>
            </a:r>
            <a:r>
              <a:rPr lang="ja-JP" altLang="en-US" sz="1600" b="1" dirty="0">
                <a:latin typeface="+mn-ea"/>
                <a:ea typeface="+mn-ea"/>
              </a:rPr>
              <a:t>リコー、</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積水ハウス、アスクル、大和ハウス、ワタミ</a:t>
            </a:r>
            <a:r>
              <a:rPr lang="ja-JP" altLang="en-US" sz="1600" dirty="0">
                <a:latin typeface="+mn-ea"/>
                <a:ea typeface="+mn-ea"/>
              </a:rPr>
              <a:t>が</a:t>
            </a:r>
            <a:r>
              <a:rPr kumimoji="1" lang="ja-JP" altLang="en-US" sz="1600" b="0" i="0" u="none" strike="noStrike" cap="none" normalizeH="0" baseline="0" dirty="0">
                <a:ln>
                  <a:noFill/>
                </a:ln>
                <a:solidFill>
                  <a:schemeClr val="tx1"/>
                </a:solidFill>
                <a:effectLst/>
                <a:latin typeface="+mn-ea"/>
                <a:ea typeface="+mn-ea"/>
              </a:rPr>
              <a:t>参画</a:t>
            </a:r>
          </a:p>
        </p:txBody>
      </p:sp>
      <p:sp>
        <p:nvSpPr>
          <p:cNvPr id="59" name="正方形/長方形 58"/>
          <p:cNvSpPr/>
          <p:nvPr/>
        </p:nvSpPr>
        <p:spPr bwMode="auto">
          <a:xfrm>
            <a:off x="5090611" y="589481"/>
            <a:ext cx="2332108" cy="1423969"/>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ja-JP" altLang="en-US" sz="1600" b="0" i="0" u="none" strike="noStrike" cap="none" normalizeH="0" baseline="0" dirty="0">
                <a:ln>
                  <a:noFill/>
                </a:ln>
                <a:solidFill>
                  <a:schemeClr val="tx1"/>
                </a:solidFill>
                <a:effectLst/>
                <a:latin typeface="+mn-ea"/>
                <a:ea typeface="+mn-ea"/>
              </a:rPr>
              <a:t>日本での住宅用太陽光発電のコストは大規模な普及により、政府目標の</a:t>
            </a:r>
            <a:r>
              <a:rPr lang="en-US" altLang="ja-JP" sz="1600" dirty="0">
                <a:latin typeface="+mn-ea"/>
                <a:ea typeface="+mn-ea"/>
              </a:rPr>
              <a:t>2019</a:t>
            </a:r>
            <a:r>
              <a:rPr lang="ja-JP" altLang="en-US" sz="1600" dirty="0">
                <a:latin typeface="+mn-ea"/>
                <a:ea typeface="+mn-ea"/>
              </a:rPr>
              <a:t>年・</a:t>
            </a:r>
            <a:r>
              <a:rPr lang="ja-JP" altLang="en-US" sz="1600" b="1" dirty="0">
                <a:latin typeface="+mn-ea"/>
                <a:ea typeface="+mn-ea"/>
              </a:rPr>
              <a:t>家庭用電気料金</a:t>
            </a:r>
            <a:r>
              <a:rPr lang="en-US" altLang="ja-JP" sz="1600" b="1" dirty="0">
                <a:latin typeface="+mn-ea"/>
                <a:ea typeface="+mn-ea"/>
              </a:rPr>
              <a:t>(24</a:t>
            </a:r>
            <a:r>
              <a:rPr lang="ja-JP" altLang="en-US" sz="1600" b="1" dirty="0">
                <a:latin typeface="+mn-ea"/>
                <a:ea typeface="+mn-ea"/>
              </a:rPr>
              <a:t>円</a:t>
            </a:r>
            <a:r>
              <a:rPr lang="en-US" altLang="ja-JP" sz="1600" b="1" dirty="0">
                <a:latin typeface="+mn-ea"/>
                <a:ea typeface="+mn-ea"/>
              </a:rPr>
              <a:t>/kWh)</a:t>
            </a:r>
            <a:r>
              <a:rPr lang="ja-JP" altLang="en-US" sz="1600" b="1" dirty="0">
                <a:latin typeface="+mn-ea"/>
                <a:ea typeface="+mn-ea"/>
              </a:rPr>
              <a:t>並みに近づいている</a:t>
            </a:r>
            <a:endParaRPr kumimoji="1" lang="ja-JP" altLang="en-US" sz="1600" b="0" i="0" u="none" strike="noStrike" cap="none" normalizeH="0" baseline="0" dirty="0">
              <a:ln>
                <a:noFill/>
              </a:ln>
              <a:solidFill>
                <a:schemeClr val="tx1"/>
              </a:solidFill>
              <a:effectLst/>
              <a:latin typeface="+mn-ea"/>
              <a:ea typeface="+mn-ea"/>
            </a:endParaRPr>
          </a:p>
        </p:txBody>
      </p:sp>
      <p:pic>
        <p:nvPicPr>
          <p:cNvPr id="3" name="図 2"/>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13040" y="2109555"/>
            <a:ext cx="1247437" cy="1247437"/>
          </a:xfrm>
          <a:prstGeom prst="rect">
            <a:avLst/>
          </a:prstGeom>
        </p:spPr>
      </p:pic>
      <p:pic>
        <p:nvPicPr>
          <p:cNvPr id="12" name="図 11"/>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15873" y="1994047"/>
            <a:ext cx="1055664" cy="1055664"/>
          </a:xfrm>
          <a:prstGeom prst="rect">
            <a:avLst/>
          </a:prstGeom>
        </p:spPr>
      </p:pic>
      <p:sp>
        <p:nvSpPr>
          <p:cNvPr id="13" name="下矢印 12"/>
          <p:cNvSpPr/>
          <p:nvPr/>
        </p:nvSpPr>
        <p:spPr bwMode="auto">
          <a:xfrm>
            <a:off x="6569022" y="2170887"/>
            <a:ext cx="712504" cy="1148166"/>
          </a:xfrm>
          <a:prstGeom prst="downArrow">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4" name="テキスト ボックス 13"/>
          <p:cNvSpPr txBox="1"/>
          <p:nvPr/>
        </p:nvSpPr>
        <p:spPr>
          <a:xfrm>
            <a:off x="6713130" y="2060848"/>
            <a:ext cx="400110" cy="1300881"/>
          </a:xfrm>
          <a:prstGeom prst="rect">
            <a:avLst/>
          </a:prstGeom>
          <a:noFill/>
        </p:spPr>
        <p:txBody>
          <a:bodyPr vert="eaVert" wrap="square" rtlCol="0">
            <a:spAutoFit/>
          </a:bodyPr>
          <a:lstStyle/>
          <a:p>
            <a:r>
              <a:rPr kumimoji="1" lang="ja-JP" altLang="en-US" dirty="0">
                <a:latin typeface="+mn-lt"/>
                <a:ea typeface="+mn-ea"/>
              </a:rPr>
              <a:t>コストダウン</a:t>
            </a:r>
          </a:p>
        </p:txBody>
      </p:sp>
      <p:sp>
        <p:nvSpPr>
          <p:cNvPr id="44"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2</a:t>
            </a:fld>
            <a:endParaRPr lang="en-US" altLang="ja-JP" sz="1600" dirty="0">
              <a:latin typeface="+mn-lt"/>
            </a:endParaRPr>
          </a:p>
        </p:txBody>
      </p:sp>
      <p:cxnSp>
        <p:nvCxnSpPr>
          <p:cNvPr id="47" name="直線コネクタ 46"/>
          <p:cNvCxnSpPr/>
          <p:nvPr/>
        </p:nvCxnSpPr>
        <p:spPr bwMode="auto">
          <a:xfrm flipH="1">
            <a:off x="4957911" y="260648"/>
            <a:ext cx="6401" cy="6480292"/>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正方形/長方形 47"/>
          <p:cNvSpPr/>
          <p:nvPr/>
        </p:nvSpPr>
        <p:spPr bwMode="auto">
          <a:xfrm>
            <a:off x="74169" y="2479563"/>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世界的な再エネシフト</a:t>
            </a:r>
          </a:p>
        </p:txBody>
      </p:sp>
      <p:grpSp>
        <p:nvGrpSpPr>
          <p:cNvPr id="27" name="グループ化 26"/>
          <p:cNvGrpSpPr/>
          <p:nvPr/>
        </p:nvGrpSpPr>
        <p:grpSpPr>
          <a:xfrm>
            <a:off x="5033802" y="4565938"/>
            <a:ext cx="2232248" cy="2175430"/>
            <a:chOff x="5169024" y="4534520"/>
            <a:chExt cx="2232248" cy="2175430"/>
          </a:xfrm>
        </p:grpSpPr>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6234"/>
            <a:stretch/>
          </p:blipFill>
          <p:spPr bwMode="auto">
            <a:xfrm>
              <a:off x="5233851" y="4534520"/>
              <a:ext cx="1971756" cy="217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楕円 14"/>
            <p:cNvSpPr/>
            <p:nvPr/>
          </p:nvSpPr>
          <p:spPr bwMode="auto">
            <a:xfrm>
              <a:off x="5966443" y="4981600"/>
              <a:ext cx="463986" cy="432048"/>
            </a:xfrm>
            <a:prstGeom prst="ellipse">
              <a:avLst/>
            </a:prstGeom>
            <a:solidFill>
              <a:schemeClr val="accent6">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HGPｺﾞｼｯｸM" pitchFamily="50" charset="-128"/>
                </a:rPr>
                <a:t>7.8%</a:t>
              </a:r>
              <a:endParaRPr kumimoji="1" lang="ja-JP" altLang="en-US" sz="1400" b="1" i="0" u="none" strike="noStrike" cap="none" normalizeH="0" baseline="0" dirty="0">
                <a:ln>
                  <a:noFill/>
                </a:ln>
                <a:solidFill>
                  <a:schemeClr val="tx1"/>
                </a:solidFill>
                <a:effectLst/>
                <a:latin typeface="+mn-lt"/>
                <a:ea typeface="HGPｺﾞｼｯｸM" pitchFamily="50" charset="-128"/>
              </a:endParaRPr>
            </a:p>
          </p:txBody>
        </p:sp>
        <p:sp>
          <p:nvSpPr>
            <p:cNvPr id="38" name="楕円 37"/>
            <p:cNvSpPr/>
            <p:nvPr/>
          </p:nvSpPr>
          <p:spPr bwMode="auto">
            <a:xfrm>
              <a:off x="5533761" y="4981600"/>
              <a:ext cx="463986" cy="432048"/>
            </a:xfrm>
            <a:prstGeom prst="ellipse">
              <a:avLst/>
            </a:prstGeom>
            <a:solidFill>
              <a:schemeClr val="accent1">
                <a:lumMod val="20000"/>
                <a:lumOff val="8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n-lt"/>
                  <a:ea typeface="HGPｺﾞｼｯｸM" pitchFamily="50" charset="-128"/>
                </a:rPr>
                <a:t>7.5%</a:t>
              </a:r>
              <a:endParaRPr kumimoji="1" lang="ja-JP" altLang="en-US" sz="1400" b="1" i="0" u="none" strike="noStrike" cap="none" normalizeH="0" baseline="0" dirty="0">
                <a:ln>
                  <a:noFill/>
                </a:ln>
                <a:solidFill>
                  <a:schemeClr val="tx1"/>
                </a:solidFill>
                <a:effectLst/>
                <a:latin typeface="+mn-lt"/>
                <a:ea typeface="HGPｺﾞｼｯｸM" pitchFamily="50" charset="-128"/>
              </a:endParaRPr>
            </a:p>
          </p:txBody>
        </p:sp>
        <p:sp>
          <p:nvSpPr>
            <p:cNvPr id="16" name="テキスト ボックス 15"/>
            <p:cNvSpPr txBox="1"/>
            <p:nvPr/>
          </p:nvSpPr>
          <p:spPr>
            <a:xfrm>
              <a:off x="5169024" y="5085764"/>
              <a:ext cx="432048" cy="215444"/>
            </a:xfrm>
            <a:prstGeom prst="rect">
              <a:avLst/>
            </a:prstGeom>
            <a:noFill/>
          </p:spPr>
          <p:txBody>
            <a:bodyPr wrap="square" rtlCol="0">
              <a:spAutoFit/>
            </a:bodyPr>
            <a:lstStyle/>
            <a:p>
              <a:r>
                <a:rPr kumimoji="1" lang="ja-JP" altLang="en-US" sz="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水力</a:t>
              </a:r>
            </a:p>
          </p:txBody>
        </p:sp>
        <p:sp>
          <p:nvSpPr>
            <p:cNvPr id="40" name="楕円 39"/>
            <p:cNvSpPr/>
            <p:nvPr/>
          </p:nvSpPr>
          <p:spPr bwMode="auto">
            <a:xfrm>
              <a:off x="6681191" y="4932644"/>
              <a:ext cx="656867" cy="584588"/>
            </a:xfrm>
            <a:prstGeom prst="ellipse">
              <a:avLst/>
            </a:prstGeom>
            <a:solidFill>
              <a:schemeClr val="accent3">
                <a:lumMod val="60000"/>
                <a:lumOff val="40000"/>
              </a:schemeClr>
            </a:solidFill>
            <a:ln w="9525" cap="flat" cmpd="sng" algn="ctr">
              <a:solidFill>
                <a:schemeClr val="bg1">
                  <a:lumMod val="85000"/>
                </a:schemeClr>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800" b="1" dirty="0">
                  <a:latin typeface="+mn-lt"/>
                </a:rPr>
                <a:t>15</a:t>
              </a:r>
              <a:r>
                <a:rPr kumimoji="1" lang="en-US" altLang="ja-JP" sz="1800" b="1" i="0" u="none" strike="noStrike" cap="none" normalizeH="0" baseline="0" dirty="0">
                  <a:ln>
                    <a:noFill/>
                  </a:ln>
                  <a:solidFill>
                    <a:schemeClr val="tx1"/>
                  </a:solidFill>
                  <a:effectLst/>
                  <a:latin typeface="+mn-lt"/>
                </a:rPr>
                <a:t>.3%</a:t>
              </a:r>
              <a:endParaRPr kumimoji="1" lang="ja-JP" altLang="en-US" sz="1800" b="1" i="0" u="none" strike="noStrike" cap="none" normalizeH="0" baseline="0" dirty="0">
                <a:ln>
                  <a:noFill/>
                </a:ln>
                <a:solidFill>
                  <a:schemeClr val="tx1"/>
                </a:solidFill>
                <a:effectLst/>
                <a:latin typeface="+mn-lt"/>
              </a:endParaRPr>
            </a:p>
          </p:txBody>
        </p:sp>
        <p:sp>
          <p:nvSpPr>
            <p:cNvPr id="24" name="矢印: 右 23"/>
            <p:cNvSpPr/>
            <p:nvPr/>
          </p:nvSpPr>
          <p:spPr bwMode="auto">
            <a:xfrm>
              <a:off x="6430429" y="5013176"/>
              <a:ext cx="260097" cy="400472"/>
            </a:xfrm>
            <a:prstGeom prst="rightArrow">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2" name="テキスト ボックス 41"/>
            <p:cNvSpPr txBox="1"/>
            <p:nvPr/>
          </p:nvSpPr>
          <p:spPr>
            <a:xfrm>
              <a:off x="6550299" y="4725144"/>
              <a:ext cx="850973" cy="246221"/>
            </a:xfrm>
            <a:prstGeom prst="rect">
              <a:avLst/>
            </a:prstGeom>
            <a:noFill/>
          </p:spPr>
          <p:txBody>
            <a:bodyPr wrap="square" rtlCol="0">
              <a:spAutoFit/>
            </a:bodyPr>
            <a:lstStyle/>
            <a:p>
              <a:r>
                <a:rPr kumimoji="1" lang="ja-JP" altLang="en-US" sz="1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再エネ合計</a:t>
              </a:r>
            </a:p>
          </p:txBody>
        </p:sp>
        <p:sp>
          <p:nvSpPr>
            <p:cNvPr id="26" name="正方形/長方形 25"/>
            <p:cNvSpPr/>
            <p:nvPr/>
          </p:nvSpPr>
          <p:spPr bwMode="auto">
            <a:xfrm>
              <a:off x="5228918" y="5661248"/>
              <a:ext cx="143789" cy="39729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grpSp>
      <p:sp>
        <p:nvSpPr>
          <p:cNvPr id="53" name="正方形/長方形 52"/>
          <p:cNvSpPr/>
          <p:nvPr/>
        </p:nvSpPr>
        <p:spPr bwMode="auto">
          <a:xfrm>
            <a:off x="2558703" y="589481"/>
            <a:ext cx="2335358" cy="133689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b="1" dirty="0">
                <a:latin typeface="+mn-ea"/>
                <a:ea typeface="+mn-ea"/>
              </a:rPr>
              <a:t>グーグル、アップル、ウォルマート</a:t>
            </a:r>
            <a:r>
              <a:rPr lang="ja-JP" altLang="en-US" sz="1600" dirty="0">
                <a:latin typeface="+mn-ea"/>
                <a:ea typeface="+mn-ea"/>
              </a:rPr>
              <a:t>など</a:t>
            </a:r>
            <a:r>
              <a:rPr lang="en-US" altLang="ja-JP" sz="1600" dirty="0">
                <a:latin typeface="+mn-ea"/>
                <a:ea typeface="+mn-ea"/>
              </a:rPr>
              <a:t>129</a:t>
            </a:r>
            <a:r>
              <a:rPr lang="ja-JP" altLang="en-US" sz="1600" dirty="0">
                <a:latin typeface="+mn-ea"/>
                <a:ea typeface="+mn-ea"/>
              </a:rPr>
              <a:t>社が事業運営を</a:t>
            </a:r>
            <a:r>
              <a:rPr lang="en-US" altLang="ja-JP" sz="1600" dirty="0">
                <a:latin typeface="+mn-ea"/>
                <a:ea typeface="+mn-ea"/>
              </a:rPr>
              <a:t>100</a:t>
            </a:r>
            <a:r>
              <a:rPr lang="ja-JP" altLang="en-US" sz="1600" dirty="0">
                <a:latin typeface="+mn-ea"/>
                <a:ea typeface="+mn-ea"/>
              </a:rPr>
              <a:t>％</a:t>
            </a:r>
            <a:r>
              <a:rPr lang="ja-JP" altLang="en-US" sz="1600" dirty="0" smtClean="0">
                <a:latin typeface="+mn-ea"/>
                <a:ea typeface="+mn-ea"/>
              </a:rPr>
              <a:t>再エネ</a:t>
            </a:r>
            <a:r>
              <a:rPr lang="ja-JP" altLang="en-US" sz="1600" dirty="0">
                <a:latin typeface="+mn-ea"/>
                <a:ea typeface="+mn-ea"/>
              </a:rPr>
              <a:t>で賄う誓約をする</a:t>
            </a:r>
            <a:r>
              <a:rPr kumimoji="1" lang="en-US" altLang="ja-JP" sz="1600" b="0" i="0" u="none" strike="noStrike" cap="none" normalizeH="0" baseline="0" dirty="0">
                <a:ln>
                  <a:noFill/>
                </a:ln>
                <a:solidFill>
                  <a:schemeClr val="tx1"/>
                </a:solidFill>
                <a:effectLst/>
                <a:latin typeface="+mn-ea"/>
                <a:ea typeface="+mn-ea"/>
              </a:rPr>
              <a:t>RE100</a:t>
            </a:r>
            <a:r>
              <a:rPr kumimoji="1" lang="ja-JP" altLang="en-US" sz="1600" b="0" i="0" u="none" strike="noStrike" cap="none" normalizeH="0" baseline="0" dirty="0">
                <a:ln>
                  <a:noFill/>
                </a:ln>
                <a:solidFill>
                  <a:schemeClr val="tx1"/>
                </a:solidFill>
                <a:effectLst/>
                <a:latin typeface="+mn-ea"/>
                <a:ea typeface="+mn-ea"/>
              </a:rPr>
              <a:t>へ参画</a:t>
            </a:r>
          </a:p>
        </p:txBody>
      </p:sp>
      <p:sp>
        <p:nvSpPr>
          <p:cNvPr id="54" name="正方形/長方形 53"/>
          <p:cNvSpPr/>
          <p:nvPr/>
        </p:nvSpPr>
        <p:spPr bwMode="auto">
          <a:xfrm>
            <a:off x="2596960" y="4009025"/>
            <a:ext cx="2320673" cy="1548958"/>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dirty="0">
                <a:latin typeface="+mn-ea"/>
                <a:ea typeface="+mn-ea"/>
              </a:rPr>
              <a:t>全ての商業レベルの</a:t>
            </a:r>
            <a:r>
              <a:rPr lang="en-US" altLang="ja-JP" sz="1600" dirty="0">
                <a:latin typeface="+mn-ea"/>
                <a:ea typeface="+mn-ea"/>
              </a:rPr>
              <a:t/>
            </a:r>
            <a:br>
              <a:rPr lang="en-US" altLang="ja-JP" sz="1600" dirty="0">
                <a:latin typeface="+mn-ea"/>
                <a:ea typeface="+mn-ea"/>
              </a:rPr>
            </a:br>
            <a:r>
              <a:rPr lang="ja-JP" altLang="en-US" sz="1600" dirty="0">
                <a:latin typeface="+mn-ea"/>
                <a:ea typeface="+mn-ea"/>
              </a:rPr>
              <a:t>再エネの</a:t>
            </a:r>
            <a:r>
              <a:rPr lang="ja-JP" altLang="en-US" sz="1600" b="1" dirty="0">
                <a:latin typeface="+mn-ea"/>
                <a:ea typeface="+mn-ea"/>
              </a:rPr>
              <a:t>発電コストは</a:t>
            </a:r>
            <a:r>
              <a:rPr lang="en-US" altLang="ja-JP" sz="1600" b="1" dirty="0">
                <a:latin typeface="+mn-ea"/>
                <a:ea typeface="+mn-ea"/>
              </a:rPr>
              <a:t>2020</a:t>
            </a:r>
            <a:r>
              <a:rPr lang="ja-JP" altLang="en-US" sz="1600" b="1" dirty="0">
                <a:latin typeface="+mn-ea"/>
                <a:ea typeface="+mn-ea"/>
              </a:rPr>
              <a:t>年までに化石</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燃料に対して競争力を持つ</a:t>
            </a:r>
            <a:r>
              <a:rPr lang="ja-JP" altLang="en-US" sz="1600" dirty="0">
                <a:latin typeface="+mn-ea"/>
                <a:ea typeface="+mn-ea"/>
              </a:rPr>
              <a:t>見込み</a:t>
            </a:r>
            <a:r>
              <a:rPr lang="en-US" altLang="ja-JP" sz="1600" dirty="0">
                <a:latin typeface="+mn-ea"/>
                <a:ea typeface="+mn-ea"/>
              </a:rPr>
              <a:t/>
            </a:r>
            <a:br>
              <a:rPr lang="en-US" altLang="ja-JP" sz="1600" dirty="0">
                <a:latin typeface="+mn-ea"/>
                <a:ea typeface="+mn-ea"/>
              </a:rPr>
            </a:br>
            <a:r>
              <a:rPr lang="en-US" altLang="ja-JP" sz="1200" dirty="0">
                <a:latin typeface="+mn-ea"/>
                <a:ea typeface="+mn-ea"/>
              </a:rPr>
              <a:t>(</a:t>
            </a:r>
            <a:r>
              <a:rPr lang="ja-JP" altLang="en-US" sz="1200" dirty="0">
                <a:latin typeface="+mn-ea"/>
                <a:ea typeface="+mn-ea"/>
              </a:rPr>
              <a:t>国際再生可能エネルギー機関</a:t>
            </a:r>
            <a:r>
              <a:rPr lang="en-US" altLang="ja-JP" sz="1200" dirty="0">
                <a:latin typeface="+mn-ea"/>
                <a:ea typeface="+mn-ea"/>
              </a:rPr>
              <a:t>)</a:t>
            </a:r>
            <a:endParaRPr lang="ja-JP" altLang="en-US" sz="1600" dirty="0">
              <a:latin typeface="+mn-ea"/>
              <a:ea typeface="+mn-ea"/>
            </a:endParaRPr>
          </a:p>
          <a:p>
            <a:pPr algn="l"/>
            <a:endParaRPr kumimoji="1" lang="ja-JP" altLang="en-US" sz="1600" b="0" i="0" u="none" strike="noStrike" cap="none" normalizeH="0" baseline="0" dirty="0">
              <a:ln>
                <a:noFill/>
              </a:ln>
              <a:solidFill>
                <a:schemeClr val="tx1"/>
              </a:solidFill>
              <a:effectLst/>
              <a:latin typeface="+mn-ea"/>
              <a:ea typeface="+mn-ea"/>
            </a:endParaRPr>
          </a:p>
        </p:txBody>
      </p:sp>
      <p:pic>
        <p:nvPicPr>
          <p:cNvPr id="28" name="図 27"/>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94349" y="1916832"/>
            <a:ext cx="1464066" cy="1464066"/>
          </a:xfrm>
          <a:prstGeom prst="rect">
            <a:avLst/>
          </a:prstGeom>
        </p:spPr>
      </p:pic>
      <p:sp>
        <p:nvSpPr>
          <p:cNvPr id="43" name="正方形/長方形 42"/>
          <p:cNvSpPr/>
          <p:nvPr/>
        </p:nvSpPr>
        <p:spPr bwMode="auto">
          <a:xfrm>
            <a:off x="-15552" y="2956201"/>
            <a:ext cx="2460497" cy="2777055"/>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kumimoji="1" lang="en-US" altLang="ja-JP" sz="1600" b="0" i="0" u="none" strike="noStrike" cap="none" normalizeH="0" baseline="0" dirty="0">
                <a:ln>
                  <a:noFill/>
                </a:ln>
                <a:solidFill>
                  <a:schemeClr val="tx1"/>
                </a:solidFill>
                <a:effectLst/>
                <a:latin typeface="+mn-ea"/>
                <a:ea typeface="+mn-ea"/>
              </a:rPr>
              <a:t>2017</a:t>
            </a:r>
            <a:r>
              <a:rPr kumimoji="1" lang="ja-JP" altLang="en-US" sz="1600" b="0" i="0" u="none" strike="noStrike" cap="none" normalizeH="0" baseline="0" dirty="0">
                <a:ln>
                  <a:noFill/>
                </a:ln>
                <a:solidFill>
                  <a:schemeClr val="tx1"/>
                </a:solidFill>
                <a:effectLst/>
                <a:latin typeface="+mn-ea"/>
                <a:ea typeface="+mn-ea"/>
              </a:rPr>
              <a:t>～</a:t>
            </a:r>
            <a:r>
              <a:rPr kumimoji="1" lang="en-US" altLang="ja-JP" sz="1600" b="0" i="0" u="none" strike="noStrike" cap="none" normalizeH="0" baseline="0" dirty="0">
                <a:ln>
                  <a:noFill/>
                </a:ln>
                <a:solidFill>
                  <a:schemeClr val="tx1"/>
                </a:solidFill>
                <a:effectLst/>
                <a:latin typeface="+mn-ea"/>
                <a:ea typeface="+mn-ea"/>
              </a:rPr>
              <a:t>40</a:t>
            </a:r>
            <a:r>
              <a:rPr kumimoji="1" lang="ja-JP" altLang="en-US" sz="1600" b="0" i="0" u="none" strike="noStrike" cap="none" normalizeH="0" baseline="0" dirty="0">
                <a:ln>
                  <a:noFill/>
                </a:ln>
                <a:solidFill>
                  <a:schemeClr val="tx1"/>
                </a:solidFill>
                <a:effectLst/>
                <a:latin typeface="+mn-ea"/>
                <a:ea typeface="+mn-ea"/>
              </a:rPr>
              <a:t>年の</a:t>
            </a:r>
            <a:r>
              <a:rPr kumimoji="1" lang="ja-JP" altLang="en-US" sz="1600" b="1" i="0" u="none" strike="noStrike" cap="none" normalizeH="0" baseline="0" dirty="0">
                <a:ln>
                  <a:noFill/>
                </a:ln>
                <a:solidFill>
                  <a:schemeClr val="tx1"/>
                </a:solidFill>
                <a:effectLst/>
                <a:latin typeface="+mn-ea"/>
                <a:ea typeface="+mn-ea"/>
              </a:rPr>
              <a:t>再エネ投資額は</a:t>
            </a:r>
            <a:r>
              <a:rPr kumimoji="1" lang="en-US" altLang="ja-JP" sz="1600" b="1" i="0" u="none" strike="noStrike" cap="none" normalizeH="0" baseline="0" dirty="0">
                <a:ln>
                  <a:noFill/>
                </a:ln>
                <a:solidFill>
                  <a:schemeClr val="tx1"/>
                </a:solidFill>
                <a:effectLst/>
                <a:latin typeface="+mn-ea"/>
                <a:ea typeface="+mn-ea"/>
              </a:rPr>
              <a:t>800</a:t>
            </a:r>
            <a:r>
              <a:rPr kumimoji="1" lang="ja-JP" altLang="en-US" sz="1600" b="1" i="0" u="none" strike="noStrike" cap="none" normalizeH="0" baseline="0" dirty="0">
                <a:ln>
                  <a:noFill/>
                </a:ln>
                <a:solidFill>
                  <a:schemeClr val="tx1"/>
                </a:solidFill>
                <a:effectLst/>
                <a:latin typeface="+mn-ea"/>
                <a:ea typeface="+mn-ea"/>
              </a:rPr>
              <a:t>兆円</a:t>
            </a:r>
            <a:r>
              <a:rPr kumimoji="1" lang="ja-JP" altLang="en-US" sz="1600" i="0" u="none" strike="noStrike" cap="none" normalizeH="0" baseline="0" dirty="0">
                <a:ln>
                  <a:noFill/>
                </a:ln>
                <a:solidFill>
                  <a:schemeClr val="tx1"/>
                </a:solidFill>
                <a:effectLst/>
                <a:latin typeface="+mn-ea"/>
                <a:ea typeface="+mn-ea"/>
              </a:rPr>
              <a:t>の</a:t>
            </a:r>
            <a:r>
              <a:rPr kumimoji="1" lang="ja-JP" altLang="en-US" sz="1600" b="0" i="0" u="none" strike="noStrike" cap="none" normalizeH="0" baseline="0" dirty="0">
                <a:ln>
                  <a:noFill/>
                </a:ln>
                <a:solidFill>
                  <a:schemeClr val="tx1"/>
                </a:solidFill>
                <a:effectLst/>
                <a:latin typeface="+mn-ea"/>
                <a:ea typeface="+mn-ea"/>
              </a:rPr>
              <a:t>見込み。</a:t>
            </a:r>
          </a:p>
          <a:p>
            <a:pPr algn="l"/>
            <a:r>
              <a:rPr kumimoji="1" lang="ja-JP" altLang="en-US" sz="1600" b="0" i="0" u="none" strike="noStrike" cap="none" normalizeH="0" baseline="0" dirty="0">
                <a:ln>
                  <a:noFill/>
                </a:ln>
                <a:solidFill>
                  <a:schemeClr val="tx1"/>
                </a:solidFill>
                <a:effectLst/>
                <a:latin typeface="+mn-ea"/>
                <a:ea typeface="+mn-ea"/>
              </a:rPr>
              <a:t>これは同じ期間の</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1" i="0" u="none" strike="noStrike" cap="none" normalizeH="0" baseline="0" dirty="0">
                <a:ln>
                  <a:noFill/>
                </a:ln>
                <a:solidFill>
                  <a:schemeClr val="tx1"/>
                </a:solidFill>
                <a:effectLst/>
                <a:latin typeface="+mn-ea"/>
                <a:ea typeface="+mn-ea"/>
              </a:rPr>
              <a:t>火力発電投資額の</a:t>
            </a:r>
            <a:r>
              <a:rPr kumimoji="1" lang="en-US" altLang="ja-JP" sz="1600" b="1" i="0" u="none" strike="noStrike" cap="none" normalizeH="0" baseline="0" dirty="0">
                <a:ln>
                  <a:noFill/>
                </a:ln>
                <a:solidFill>
                  <a:schemeClr val="tx1"/>
                </a:solidFill>
                <a:effectLst/>
                <a:latin typeface="+mn-ea"/>
                <a:ea typeface="+mn-ea"/>
              </a:rPr>
              <a:t>3</a:t>
            </a:r>
            <a:r>
              <a:rPr kumimoji="1" lang="ja-JP" altLang="en-US" sz="1600" b="1" i="0" u="none" strike="noStrike" cap="none" normalizeH="0" baseline="0">
                <a:ln>
                  <a:noFill/>
                </a:ln>
                <a:solidFill>
                  <a:schemeClr val="tx1"/>
                </a:solidFill>
                <a:effectLst/>
                <a:latin typeface="+mn-ea"/>
                <a:ea typeface="+mn-ea"/>
              </a:rPr>
              <a:t>倍</a:t>
            </a:r>
            <a:r>
              <a:rPr kumimoji="1" lang="ja-JP" altLang="en-US" sz="1600" i="0" u="none" strike="noStrike" cap="none" normalizeH="0" baseline="0">
                <a:ln>
                  <a:noFill/>
                </a:ln>
                <a:solidFill>
                  <a:schemeClr val="tx1"/>
                </a:solidFill>
                <a:effectLst/>
                <a:latin typeface="+mn-ea"/>
                <a:ea typeface="+mn-ea"/>
              </a:rPr>
              <a:t>に</a:t>
            </a:r>
            <a:r>
              <a:rPr kumimoji="1" lang="ja-JP" altLang="en-US" sz="1600" i="0" u="none" strike="noStrike" cap="none" normalizeH="0" baseline="0" dirty="0">
                <a:ln>
                  <a:noFill/>
                </a:ln>
                <a:solidFill>
                  <a:schemeClr val="tx1"/>
                </a:solidFill>
                <a:effectLst/>
                <a:latin typeface="+mn-ea"/>
                <a:ea typeface="+mn-ea"/>
              </a:rPr>
              <a:t>相当する</a:t>
            </a:r>
            <a:endParaRPr kumimoji="1" lang="en-US" altLang="ja-JP" sz="1600" i="0" u="none" strike="noStrike" cap="none" normalizeH="0" baseline="0" dirty="0">
              <a:ln>
                <a:noFill/>
              </a:ln>
              <a:solidFill>
                <a:schemeClr val="tx1"/>
              </a:solidFill>
              <a:effectLst/>
              <a:latin typeface="+mn-ea"/>
              <a:ea typeface="+mn-ea"/>
            </a:endParaRPr>
          </a:p>
          <a:p>
            <a:pPr algn="l"/>
            <a:r>
              <a:rPr lang="en-US" altLang="ja-JP" sz="1200" dirty="0">
                <a:latin typeface="+mn-ea"/>
                <a:ea typeface="+mn-ea"/>
              </a:rPr>
              <a:t>(</a:t>
            </a:r>
            <a:r>
              <a:rPr lang="ja-JP" altLang="en-US" sz="1200" dirty="0">
                <a:latin typeface="+mn-ea"/>
                <a:ea typeface="+mn-ea"/>
              </a:rPr>
              <a:t>国際エネルギー機関 世界エネルギー見通し</a:t>
            </a:r>
            <a:r>
              <a:rPr lang="en-US" altLang="ja-JP" sz="1200" dirty="0">
                <a:latin typeface="+mn-ea"/>
                <a:ea typeface="+mn-ea"/>
              </a:rPr>
              <a:t>2017</a:t>
            </a:r>
            <a:r>
              <a:rPr lang="ja-JP" altLang="en-US" sz="1200" dirty="0">
                <a:latin typeface="+mn-ea"/>
                <a:ea typeface="+mn-ea"/>
              </a:rPr>
              <a:t>年版</a:t>
            </a:r>
            <a:r>
              <a:rPr lang="en-US" altLang="ja-JP" sz="1200" dirty="0">
                <a:latin typeface="+mn-ea"/>
                <a:ea typeface="+mn-ea"/>
              </a:rPr>
              <a:t>)</a:t>
            </a:r>
          </a:p>
          <a:p>
            <a:pPr algn="l"/>
            <a:endParaRPr lang="ja-JP" altLang="en-US" sz="1200" dirty="0">
              <a:latin typeface="+mn-ea"/>
              <a:ea typeface="+mn-ea"/>
            </a:endParaRPr>
          </a:p>
        </p:txBody>
      </p:sp>
      <p:sp>
        <p:nvSpPr>
          <p:cNvPr id="46" name="正方形/長方形 45"/>
          <p:cNvSpPr/>
          <p:nvPr/>
        </p:nvSpPr>
        <p:spPr bwMode="auto">
          <a:xfrm>
            <a:off x="7557942" y="3501008"/>
            <a:ext cx="2226069" cy="360040"/>
          </a:xfrm>
          <a:prstGeom prst="rect">
            <a:avLst/>
          </a:prstGeom>
          <a:solidFill>
            <a:schemeClr val="accent3">
              <a:lumMod val="20000"/>
              <a:lumOff val="80000"/>
            </a:schemeClr>
          </a:soli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地方経済も活性化</a:t>
            </a:r>
          </a:p>
        </p:txBody>
      </p:sp>
      <p:sp>
        <p:nvSpPr>
          <p:cNvPr id="50" name="正方形/長方形 49"/>
          <p:cNvSpPr/>
          <p:nvPr/>
        </p:nvSpPr>
        <p:spPr bwMode="auto">
          <a:xfrm>
            <a:off x="7432792" y="3976092"/>
            <a:ext cx="2418247" cy="1790656"/>
          </a:xfrm>
          <a:prstGeom prst="rect">
            <a:avLst/>
          </a:prstGeom>
          <a:noFill/>
          <a:ln w="9525"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bodyPr>
          <a:lstStyle/>
          <a:p>
            <a:pPr algn="l"/>
            <a:r>
              <a:rPr lang="ja-JP" altLang="en-US" sz="1600" dirty="0">
                <a:latin typeface="+mn-ea"/>
                <a:ea typeface="+mn-ea"/>
              </a:rPr>
              <a:t>市民や自治体が出資・関与し、地域の再エネを活用する</a:t>
            </a:r>
            <a:r>
              <a:rPr lang="ja-JP" altLang="en-US" sz="1600" b="1" dirty="0">
                <a:latin typeface="+mn-ea"/>
                <a:ea typeface="+mn-ea"/>
              </a:rPr>
              <a:t>地域エネルギー企業が多数立ち上がっている</a:t>
            </a:r>
            <a:r>
              <a:rPr lang="ja-JP" altLang="en-US" sz="1600" dirty="0">
                <a:latin typeface="+mn-ea"/>
                <a:ea typeface="+mn-ea"/>
              </a:rPr>
              <a:t>。これら企業は、</a:t>
            </a:r>
            <a:r>
              <a:rPr lang="ja-JP" altLang="en-US" sz="1600" b="1" dirty="0">
                <a:latin typeface="+mn-ea"/>
                <a:ea typeface="+mn-ea"/>
              </a:rPr>
              <a:t>エネルギーの地産地消で得た収益を地域活性化に活用</a:t>
            </a:r>
            <a:endParaRPr kumimoji="1" lang="ja-JP" altLang="en-US" sz="1600" b="1" i="0" u="none" strike="noStrike" cap="none" normalizeH="0" baseline="0" dirty="0">
              <a:ln>
                <a:noFill/>
              </a:ln>
              <a:solidFill>
                <a:schemeClr val="tx1"/>
              </a:solidFill>
              <a:effectLst/>
              <a:latin typeface="+mn-ea"/>
              <a:ea typeface="+mn-ea"/>
            </a:endParaRPr>
          </a:p>
        </p:txBody>
      </p:sp>
      <p:pic>
        <p:nvPicPr>
          <p:cNvPr id="57" name="図 56"/>
          <p:cNvPicPr>
            <a:picLocks noChangeAspect="1"/>
          </p:cNvPicPr>
          <p:nvPr/>
        </p:nvPicPr>
        <p:blipFill>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61786" y="5779743"/>
            <a:ext cx="924322" cy="924322"/>
          </a:xfrm>
          <a:prstGeom prst="rect">
            <a:avLst/>
          </a:prstGeom>
        </p:spPr>
      </p:pic>
      <p:pic>
        <p:nvPicPr>
          <p:cNvPr id="41" name="図 40"/>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68911" y="5734969"/>
            <a:ext cx="921646" cy="921646"/>
          </a:xfrm>
          <a:prstGeom prst="rect">
            <a:avLst/>
          </a:prstGeom>
        </p:spPr>
      </p:pic>
      <p:pic>
        <p:nvPicPr>
          <p:cNvPr id="45" name="図 44"/>
          <p:cNvPicPr>
            <a:picLocks noChangeAspect="1"/>
          </p:cNvPicPr>
          <p:nvPr/>
        </p:nvPicPr>
        <p:blipFill>
          <a:blip r:embed="rId14">
            <a:duotone>
              <a:schemeClr val="accent3">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1064" y="5055503"/>
            <a:ext cx="1448479" cy="1448479"/>
          </a:xfrm>
          <a:prstGeom prst="rect">
            <a:avLst/>
          </a:prstGeom>
        </p:spPr>
      </p:pic>
    </p:spTree>
    <p:extLst>
      <p:ext uri="{BB962C8B-B14F-4D97-AF65-F5344CB8AC3E}">
        <p14:creationId xmlns:p14="http://schemas.microsoft.com/office/powerpoint/2010/main" val="342634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a:picLocks noChangeAspect="1"/>
          </p:cNvPicPr>
          <p:nvPr/>
        </p:nvPicPr>
        <p:blipFill rotWithShape="1">
          <a:blip r:embed="rId3" cstate="print">
            <a:extLst>
              <a:ext uri="{28A0092B-C50C-407E-A947-70E740481C1C}">
                <a14:useLocalDpi xmlns:a14="http://schemas.microsoft.com/office/drawing/2010/main"/>
              </a:ext>
            </a:extLst>
          </a:blip>
          <a:srcRect l="2745" t="5919" r="1854" b="4843"/>
          <a:stretch/>
        </p:blipFill>
        <p:spPr>
          <a:xfrm>
            <a:off x="3240300" y="2125424"/>
            <a:ext cx="3296876" cy="1159560"/>
          </a:xfrm>
          <a:prstGeom prst="rect">
            <a:avLst/>
          </a:prstGeom>
        </p:spPr>
      </p:pic>
      <p:pic>
        <p:nvPicPr>
          <p:cNvPr id="52" name="図 51"/>
          <p:cNvPicPr>
            <a:picLocks noChangeAspect="1"/>
          </p:cNvPicPr>
          <p:nvPr/>
        </p:nvPicPr>
        <p:blipFill>
          <a:blip r:embed="rId4"/>
          <a:stretch>
            <a:fillRect/>
          </a:stretch>
        </p:blipFill>
        <p:spPr>
          <a:xfrm>
            <a:off x="241586" y="2204863"/>
            <a:ext cx="2695190" cy="1596383"/>
          </a:xfrm>
          <a:prstGeom prst="rect">
            <a:avLst/>
          </a:prstGeom>
        </p:spPr>
      </p:pic>
      <p:sp>
        <p:nvSpPr>
          <p:cNvPr id="32"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3</a:t>
            </a:fld>
            <a:endParaRPr lang="en-US" altLang="ja-JP" sz="1600" dirty="0">
              <a:latin typeface="+mn-lt"/>
            </a:endParaRPr>
          </a:p>
        </p:txBody>
      </p:sp>
      <p:pic>
        <p:nvPicPr>
          <p:cNvPr id="3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586" y="4696578"/>
            <a:ext cx="2685057" cy="188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角丸四角形吹き出し 15"/>
          <p:cNvSpPr/>
          <p:nvPr/>
        </p:nvSpPr>
        <p:spPr>
          <a:xfrm>
            <a:off x="161826" y="4392855"/>
            <a:ext cx="1111176" cy="560217"/>
          </a:xfrm>
          <a:prstGeom prst="wedgeRoundRectCallout">
            <a:avLst>
              <a:gd name="adj1" fmla="val 39939"/>
              <a:gd name="adj2" fmla="val 7849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1" i="0" strike="noStrike" kern="1200" cap="none" spc="0" normalizeH="0" baseline="0" noProof="0" dirty="0">
                <a:ln>
                  <a:noFill/>
                </a:ln>
                <a:solidFill>
                  <a:srgbClr val="C00000"/>
                </a:solidFill>
                <a:effectLst/>
                <a:uLnTx/>
                <a:uFillTx/>
                <a:latin typeface="+mn-ea"/>
                <a:cs typeface="Meiryo UI" panose="020B0604030504040204" pitchFamily="50" charset="-128"/>
              </a:rPr>
              <a:t>災害時の事業継続性</a:t>
            </a:r>
            <a:r>
              <a:rPr kumimoji="1" lang="ja-JP" altLang="en-US" sz="1200" i="0" u="none" strike="noStrike" kern="1200" cap="none" spc="0" normalizeH="0" baseline="0" noProof="0" dirty="0">
                <a:ln>
                  <a:noFill/>
                </a:ln>
                <a:solidFill>
                  <a:prstClr val="black"/>
                </a:solidFill>
                <a:effectLst/>
                <a:uLnTx/>
                <a:uFillTx/>
                <a:latin typeface="+mn-ea"/>
                <a:cs typeface="Meiryo UI" panose="020B0604030504040204" pitchFamily="50" charset="-128"/>
              </a:rPr>
              <a:t>の向上</a:t>
            </a:r>
            <a:endParaRPr kumimoji="1" lang="ja-JP" altLang="en-US" sz="1200" i="0" u="none" strike="noStrike" kern="1200" cap="none" spc="0" normalizeH="0" baseline="0" noProof="0" dirty="0">
              <a:ln>
                <a:noFill/>
              </a:ln>
              <a:solidFill>
                <a:srgbClr val="FF0000"/>
              </a:solidFill>
              <a:effectLst/>
              <a:uLnTx/>
              <a:uFillTx/>
              <a:latin typeface="+mn-ea"/>
            </a:endParaRPr>
          </a:p>
        </p:txBody>
      </p:sp>
      <p:sp>
        <p:nvSpPr>
          <p:cNvPr id="55" name="角丸四角形吹き出し 16"/>
          <p:cNvSpPr/>
          <p:nvPr/>
        </p:nvSpPr>
        <p:spPr>
          <a:xfrm>
            <a:off x="1207541" y="6062724"/>
            <a:ext cx="1696148" cy="650078"/>
          </a:xfrm>
          <a:prstGeom prst="wedgeRoundRectCallout">
            <a:avLst>
              <a:gd name="adj1" fmla="val -34867"/>
              <a:gd name="adj2" fmla="val -69178"/>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r>
              <a:rPr lang="ja-JP" altLang="en-US" sz="1200" dirty="0">
                <a:latin typeface="+mn-ea"/>
              </a:rPr>
              <a:t>延床面積</a:t>
            </a:r>
            <a:r>
              <a:rPr lang="en-US" altLang="ja-JP" sz="1200" dirty="0">
                <a:latin typeface="+mn-ea"/>
              </a:rPr>
              <a:t>1</a:t>
            </a:r>
            <a:r>
              <a:rPr lang="ja-JP" altLang="en-US" sz="1200" dirty="0">
                <a:latin typeface="+mn-ea"/>
              </a:rPr>
              <a:t>万平米の</a:t>
            </a:r>
            <a:r>
              <a:rPr lang="en-US" altLang="ja-JP" sz="1200" dirty="0">
                <a:latin typeface="+mn-ea"/>
              </a:rPr>
              <a:t/>
            </a:r>
            <a:br>
              <a:rPr lang="en-US" altLang="ja-JP" sz="1200" dirty="0">
                <a:latin typeface="+mn-ea"/>
              </a:rPr>
            </a:br>
            <a:r>
              <a:rPr lang="ja-JP" altLang="en-US" sz="1200" dirty="0">
                <a:latin typeface="+mn-ea"/>
              </a:rPr>
              <a:t>ビルを</a:t>
            </a:r>
            <a:r>
              <a:rPr lang="en-US" altLang="ja-JP" sz="1200" dirty="0">
                <a:latin typeface="+mn-ea"/>
              </a:rPr>
              <a:t>50%</a:t>
            </a:r>
            <a:r>
              <a:rPr lang="ja-JP" altLang="en-US" sz="1200" dirty="0">
                <a:latin typeface="+mn-ea"/>
              </a:rPr>
              <a:t>省エネで</a:t>
            </a:r>
            <a:r>
              <a:rPr lang="en-US" altLang="ja-JP" sz="1200" b="1" dirty="0">
                <a:solidFill>
                  <a:srgbClr val="C00000"/>
                </a:solidFill>
                <a:latin typeface="+mn-ea"/>
              </a:rPr>
              <a:t>50%</a:t>
            </a:r>
            <a:r>
              <a:rPr lang="ja-JP" altLang="en-US" sz="1200" b="1" dirty="0">
                <a:solidFill>
                  <a:srgbClr val="C00000"/>
                </a:solidFill>
                <a:latin typeface="+mn-ea"/>
              </a:rPr>
              <a:t>光熱費削減</a:t>
            </a:r>
            <a:endParaRPr lang="en-US" altLang="ja-JP" sz="1200" b="1" dirty="0">
              <a:solidFill>
                <a:srgbClr val="C00000"/>
              </a:solidFill>
              <a:latin typeface="+mn-ea"/>
              <a:cs typeface="Meiryo UI" panose="020B0604030504040204" pitchFamily="50" charset="-128"/>
            </a:endParaRPr>
          </a:p>
        </p:txBody>
      </p:sp>
      <p:sp>
        <p:nvSpPr>
          <p:cNvPr id="2" name="楕円 1"/>
          <p:cNvSpPr/>
          <p:nvPr/>
        </p:nvSpPr>
        <p:spPr bwMode="auto">
          <a:xfrm>
            <a:off x="2149023" y="4567546"/>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ZEB</a:t>
            </a:r>
            <a:endParaRPr kumimoji="1" lang="ja-JP" altLang="en-US" sz="1600" b="0" i="0" u="none" strike="noStrike" cap="none" normalizeH="0" baseline="0" dirty="0">
              <a:ln>
                <a:noFill/>
              </a:ln>
              <a:solidFill>
                <a:schemeClr val="tx1"/>
              </a:solidFill>
              <a:effectLst/>
              <a:latin typeface="+mn-ea"/>
              <a:ea typeface="+mn-ea"/>
            </a:endParaRPr>
          </a:p>
        </p:txBody>
      </p:sp>
      <p:sp>
        <p:nvSpPr>
          <p:cNvPr id="65" name="楕円 64"/>
          <p:cNvSpPr/>
          <p:nvPr/>
        </p:nvSpPr>
        <p:spPr bwMode="auto">
          <a:xfrm>
            <a:off x="101376" y="1843049"/>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ZEH</a:t>
            </a:r>
            <a:endParaRPr kumimoji="1" lang="ja-JP" altLang="en-US" sz="1600" b="0" i="0" u="none" strike="noStrike" cap="none" normalizeH="0" baseline="0" dirty="0">
              <a:ln>
                <a:noFill/>
              </a:ln>
              <a:solidFill>
                <a:schemeClr val="tx1"/>
              </a:solidFill>
              <a:effectLst/>
              <a:latin typeface="+mn-ea"/>
              <a:ea typeface="+mn-ea"/>
            </a:endParaRPr>
          </a:p>
        </p:txBody>
      </p:sp>
      <p:sp>
        <p:nvSpPr>
          <p:cNvPr id="66" name="角丸四角形吹き出し 15"/>
          <p:cNvSpPr/>
          <p:nvPr/>
        </p:nvSpPr>
        <p:spPr>
          <a:xfrm>
            <a:off x="142838" y="3501008"/>
            <a:ext cx="1425027" cy="763522"/>
          </a:xfrm>
          <a:prstGeom prst="wedgeRoundRectCallout">
            <a:avLst>
              <a:gd name="adj1" fmla="val 43087"/>
              <a:gd name="adj2" fmla="val -7706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高い断熱性と省エネ設備で</a:t>
            </a:r>
            <a:r>
              <a:rPr lang="ja-JP" altLang="en-US" sz="1200" b="1" dirty="0">
                <a:solidFill>
                  <a:srgbClr val="C00000"/>
                </a:solidFill>
                <a:latin typeface="+mn-ea"/>
                <a:cs typeface="Meiryo UI" panose="020B0604030504040204" pitchFamily="50" charset="-128"/>
              </a:rPr>
              <a:t>消費エネルギーを大幅削減</a:t>
            </a:r>
            <a:endParaRPr kumimoji="1" lang="ja-JP" altLang="en-US" sz="1200" b="1" i="0" strike="noStrike" kern="1200" cap="none" spc="0" normalizeH="0" baseline="0" noProof="0" dirty="0">
              <a:ln>
                <a:noFill/>
              </a:ln>
              <a:solidFill>
                <a:srgbClr val="C00000"/>
              </a:solidFill>
              <a:effectLst/>
              <a:uLnTx/>
              <a:uFillTx/>
              <a:latin typeface="+mn-ea"/>
            </a:endParaRPr>
          </a:p>
        </p:txBody>
      </p:sp>
      <p:sp>
        <p:nvSpPr>
          <p:cNvPr id="67" name="角丸四角形吹き出し 15"/>
          <p:cNvSpPr/>
          <p:nvPr/>
        </p:nvSpPr>
        <p:spPr>
          <a:xfrm>
            <a:off x="1273001" y="1631339"/>
            <a:ext cx="1630688" cy="763522"/>
          </a:xfrm>
          <a:prstGeom prst="wedgeRoundRectCallout">
            <a:avLst>
              <a:gd name="adj1" fmla="val -10709"/>
              <a:gd name="adj2" fmla="val 64316"/>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太陽光発電など創エネ設備により</a:t>
            </a:r>
            <a:r>
              <a:rPr lang="ja-JP" altLang="en-US" sz="1200" b="1" dirty="0">
                <a:solidFill>
                  <a:srgbClr val="C00000"/>
                </a:solidFill>
                <a:latin typeface="+mn-ea"/>
                <a:cs typeface="Meiryo UI" panose="020B0604030504040204" pitchFamily="50" charset="-128"/>
              </a:rPr>
              <a:t>エネルギー収支「ゼロ」</a:t>
            </a:r>
            <a:r>
              <a:rPr lang="ja-JP" altLang="en-US" sz="1200" dirty="0">
                <a:solidFill>
                  <a:schemeClr val="tx1"/>
                </a:solidFill>
                <a:latin typeface="+mn-ea"/>
                <a:cs typeface="Meiryo UI" panose="020B0604030504040204" pitchFamily="50" charset="-128"/>
              </a:rPr>
              <a:t>に</a:t>
            </a:r>
            <a:endParaRPr kumimoji="1" lang="ja-JP" altLang="en-US" sz="1200" i="0" strike="noStrike" kern="1200" cap="none" spc="0" normalizeH="0" baseline="0" noProof="0" dirty="0">
              <a:ln>
                <a:noFill/>
              </a:ln>
              <a:solidFill>
                <a:schemeClr val="tx1"/>
              </a:solidFill>
              <a:effectLst/>
              <a:uLnTx/>
              <a:uFillTx/>
              <a:latin typeface="+mn-ea"/>
            </a:endParaRPr>
          </a:p>
        </p:txBody>
      </p:sp>
      <p:sp>
        <p:nvSpPr>
          <p:cNvPr id="80" name="楕円 79"/>
          <p:cNvSpPr/>
          <p:nvPr/>
        </p:nvSpPr>
        <p:spPr bwMode="auto">
          <a:xfrm>
            <a:off x="5616929" y="1648567"/>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地域</a:t>
            </a:r>
            <a:r>
              <a:rPr lang="en-US" altLang="ja-JP" sz="1600" dirty="0">
                <a:latin typeface="+mn-ea"/>
                <a:ea typeface="+mn-ea"/>
              </a:rPr>
              <a:t/>
            </a:r>
            <a:br>
              <a:rPr lang="en-US" altLang="ja-JP" sz="1600" dirty="0">
                <a:latin typeface="+mn-ea"/>
                <a:ea typeface="+mn-ea"/>
              </a:rPr>
            </a:br>
            <a:r>
              <a:rPr lang="ja-JP" altLang="en-US" sz="1600" dirty="0">
                <a:latin typeface="+mn-ea"/>
                <a:ea typeface="+mn-ea"/>
              </a:rPr>
              <a:t>熱供給</a:t>
            </a:r>
            <a:endParaRPr kumimoji="1" lang="ja-JP" altLang="en-US" sz="1600" b="0" i="0" u="none" strike="noStrike" cap="none" normalizeH="0" baseline="0" dirty="0">
              <a:ln>
                <a:noFill/>
              </a:ln>
              <a:solidFill>
                <a:schemeClr val="tx1"/>
              </a:solidFill>
              <a:effectLst/>
              <a:latin typeface="+mn-ea"/>
              <a:ea typeface="+mn-ea"/>
            </a:endParaRPr>
          </a:p>
        </p:txBody>
      </p:sp>
      <p:sp>
        <p:nvSpPr>
          <p:cNvPr id="81" name="正方形/長方形 80"/>
          <p:cNvSpPr/>
          <p:nvPr/>
        </p:nvSpPr>
        <p:spPr>
          <a:xfrm>
            <a:off x="3335935" y="1642735"/>
            <a:ext cx="2029039" cy="523220"/>
          </a:xfrm>
          <a:prstGeom prst="rect">
            <a:avLst/>
          </a:prstGeom>
          <a:solidFill>
            <a:schemeClr val="bg1">
              <a:alpha val="60000"/>
            </a:schemeClr>
          </a:solidFill>
        </p:spPr>
        <p:txBody>
          <a:bodyPr wrap="square">
            <a:spAutoFit/>
          </a:bodyPr>
          <a:lstStyle/>
          <a:p>
            <a:r>
              <a:rPr lang="ja-JP" altLang="en-US" b="1" dirty="0">
                <a:latin typeface="+mn-ea"/>
                <a:ea typeface="+mn-ea"/>
              </a:rPr>
              <a:t>北海道下川町・木質</a:t>
            </a:r>
            <a:r>
              <a:rPr lang="en-US" altLang="ja-JP" b="1" dirty="0">
                <a:latin typeface="+mn-ea"/>
                <a:ea typeface="+mn-ea"/>
              </a:rPr>
              <a:t/>
            </a:r>
            <a:br>
              <a:rPr lang="en-US" altLang="ja-JP" b="1" dirty="0">
                <a:latin typeface="+mn-ea"/>
                <a:ea typeface="+mn-ea"/>
              </a:rPr>
            </a:br>
            <a:r>
              <a:rPr lang="ja-JP" altLang="en-US" b="1" dirty="0">
                <a:latin typeface="+mn-ea"/>
                <a:ea typeface="+mn-ea"/>
              </a:rPr>
              <a:t>バイオマス地域熱供給</a:t>
            </a:r>
          </a:p>
        </p:txBody>
      </p:sp>
      <p:sp>
        <p:nvSpPr>
          <p:cNvPr id="82" name="正方形/長方形 81"/>
          <p:cNvSpPr/>
          <p:nvPr/>
        </p:nvSpPr>
        <p:spPr>
          <a:xfrm>
            <a:off x="3386729" y="3284984"/>
            <a:ext cx="3069715" cy="830997"/>
          </a:xfrm>
          <a:prstGeom prst="rect">
            <a:avLst/>
          </a:prstGeom>
        </p:spPr>
        <p:txBody>
          <a:bodyPr wrap="square">
            <a:spAutoFit/>
          </a:bodyPr>
          <a:lstStyle/>
          <a:p>
            <a:pPr algn="l"/>
            <a:r>
              <a:rPr lang="ja-JP" altLang="en-US" sz="1200" dirty="0">
                <a:latin typeface="+mn-ea"/>
                <a:ea typeface="+mn-ea"/>
              </a:rPr>
              <a:t>森林バイオマス地域熱供給により、</a:t>
            </a:r>
            <a:r>
              <a:rPr lang="en-US" altLang="ja-JP" sz="1200" dirty="0">
                <a:latin typeface="+mn-ea"/>
                <a:ea typeface="+mn-ea"/>
              </a:rPr>
              <a:t>CO2</a:t>
            </a:r>
            <a:r>
              <a:rPr lang="ja-JP" altLang="en-US" sz="1200" dirty="0">
                <a:latin typeface="+mn-ea"/>
                <a:ea typeface="+mn-ea"/>
              </a:rPr>
              <a:t>と燃料代を削減し、</a:t>
            </a:r>
            <a:r>
              <a:rPr lang="ja-JP" altLang="en-US" sz="1200" b="1" dirty="0">
                <a:solidFill>
                  <a:srgbClr val="C00000"/>
                </a:solidFill>
                <a:latin typeface="+mn-ea"/>
                <a:ea typeface="+mn-ea"/>
              </a:rPr>
              <a:t>保育料軽減、学校給食費補助、医療費扶助</a:t>
            </a:r>
            <a:r>
              <a:rPr lang="en-US" altLang="ja-JP" sz="1200" b="1" dirty="0">
                <a:solidFill>
                  <a:srgbClr val="C00000"/>
                </a:solidFill>
                <a:latin typeface="+mn-ea"/>
                <a:ea typeface="+mn-ea"/>
              </a:rPr>
              <a:t>(</a:t>
            </a:r>
            <a:r>
              <a:rPr lang="ja-JP" altLang="en-US" sz="1200" b="1" dirty="0">
                <a:solidFill>
                  <a:srgbClr val="C00000"/>
                </a:solidFill>
                <a:latin typeface="+mn-ea"/>
                <a:ea typeface="+mn-ea"/>
              </a:rPr>
              <a:t>中学生まで医療費無料</a:t>
            </a:r>
            <a:r>
              <a:rPr lang="en-US" altLang="ja-JP" sz="1200" b="1" dirty="0">
                <a:solidFill>
                  <a:srgbClr val="C00000"/>
                </a:solidFill>
                <a:latin typeface="+mn-ea"/>
                <a:ea typeface="+mn-ea"/>
              </a:rPr>
              <a:t>)</a:t>
            </a:r>
            <a:r>
              <a:rPr lang="ja-JP" altLang="en-US" sz="1200" b="1" dirty="0">
                <a:solidFill>
                  <a:srgbClr val="C00000"/>
                </a:solidFill>
                <a:latin typeface="+mn-ea"/>
                <a:ea typeface="+mn-ea"/>
              </a:rPr>
              <a:t>等に配分</a:t>
            </a:r>
            <a:r>
              <a:rPr lang="ja-JP" altLang="en-US" sz="1200" dirty="0">
                <a:latin typeface="+mn-ea"/>
                <a:ea typeface="+mn-ea"/>
              </a:rPr>
              <a:t>。</a:t>
            </a:r>
          </a:p>
        </p:txBody>
      </p:sp>
      <p:sp>
        <p:nvSpPr>
          <p:cNvPr id="84" name="正方形/長方形 83"/>
          <p:cNvSpPr/>
          <p:nvPr/>
        </p:nvSpPr>
        <p:spPr bwMode="auto">
          <a:xfrm>
            <a:off x="6938192" y="4458184"/>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5" name="正方形/長方形 84"/>
          <p:cNvSpPr/>
          <p:nvPr/>
        </p:nvSpPr>
        <p:spPr bwMode="auto">
          <a:xfrm>
            <a:off x="6951850" y="1871453"/>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86" name="Picture 77" descr="\\fssv01\地球環境局\DATA\地球温暖化対策課\6.技術\2013年\13再エネ関連資料\洋上風力\写真\はえんかぜ_縮小(トリミング).jpg"/>
          <p:cNvPicPr>
            <a:picLocks noChangeAspect="1" noChangeArrowheads="1"/>
          </p:cNvPicPr>
          <p:nvPr/>
        </p:nvPicPr>
        <p:blipFill>
          <a:blip r:embed="rId6">
            <a:extLst>
              <a:ext uri="{28A0092B-C50C-407E-A947-70E740481C1C}">
                <a14:useLocalDpi xmlns:a14="http://schemas.microsoft.com/office/drawing/2010/main" val="0"/>
              </a:ext>
            </a:extLst>
          </a:blip>
          <a:srcRect l="4608" r="9834" b="4024"/>
          <a:stretch>
            <a:fillRect/>
          </a:stretch>
        </p:blipFill>
        <p:spPr bwMode="auto">
          <a:xfrm>
            <a:off x="6951850" y="2015469"/>
            <a:ext cx="1478496" cy="20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楕円 94"/>
          <p:cNvSpPr/>
          <p:nvPr/>
        </p:nvSpPr>
        <p:spPr bwMode="auto">
          <a:xfrm>
            <a:off x="6943463" y="1556792"/>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洋上風力</a:t>
            </a:r>
            <a:endParaRPr kumimoji="1" lang="ja-JP" altLang="en-US" sz="1600" b="0" i="0" u="none" strike="noStrike" cap="none" normalizeH="0" baseline="0" dirty="0">
              <a:ln>
                <a:noFill/>
              </a:ln>
              <a:solidFill>
                <a:schemeClr val="tx1"/>
              </a:solidFill>
              <a:effectLst/>
              <a:latin typeface="+mn-ea"/>
              <a:ea typeface="+mn-ea"/>
            </a:endParaRPr>
          </a:p>
        </p:txBody>
      </p:sp>
      <p:sp>
        <p:nvSpPr>
          <p:cNvPr id="96" name="正方形/長方形 95"/>
          <p:cNvSpPr/>
          <p:nvPr/>
        </p:nvSpPr>
        <p:spPr>
          <a:xfrm>
            <a:off x="8383018" y="1818105"/>
            <a:ext cx="1522982" cy="523220"/>
          </a:xfrm>
          <a:prstGeom prst="rect">
            <a:avLst/>
          </a:prstGeom>
        </p:spPr>
        <p:txBody>
          <a:bodyPr wrap="square">
            <a:spAutoFit/>
          </a:bodyPr>
          <a:lstStyle/>
          <a:p>
            <a:r>
              <a:rPr lang="zh-TW" altLang="en-US" b="1" dirty="0">
                <a:latin typeface="+mn-ea"/>
                <a:ea typeface="+mn-ea"/>
              </a:rPr>
              <a:t>五島市沖　洋上風車（浮体式）</a:t>
            </a:r>
            <a:endParaRPr lang="ja-JP" altLang="en-US" b="1" dirty="0">
              <a:latin typeface="+mn-ea"/>
              <a:ea typeface="+mn-ea"/>
            </a:endParaRPr>
          </a:p>
        </p:txBody>
      </p:sp>
      <p:sp>
        <p:nvSpPr>
          <p:cNvPr id="97" name="正方形/長方形 96"/>
          <p:cNvSpPr/>
          <p:nvPr/>
        </p:nvSpPr>
        <p:spPr>
          <a:xfrm>
            <a:off x="8451446" y="2322161"/>
            <a:ext cx="1470106" cy="1938992"/>
          </a:xfrm>
          <a:prstGeom prst="rect">
            <a:avLst/>
          </a:prstGeom>
        </p:spPr>
        <p:txBody>
          <a:bodyPr wrap="square">
            <a:spAutoFit/>
          </a:bodyPr>
          <a:lstStyle/>
          <a:p>
            <a:pPr algn="l"/>
            <a:r>
              <a:rPr lang="ja-JP" altLang="en-US" sz="1200" b="1" dirty="0">
                <a:solidFill>
                  <a:srgbClr val="C00000"/>
                </a:solidFill>
                <a:latin typeface="+mn-ea"/>
                <a:ea typeface="+mn-ea"/>
              </a:rPr>
              <a:t>国内初の商用スケール</a:t>
            </a:r>
            <a:r>
              <a:rPr lang="en-US" altLang="ja-JP" sz="1200" b="1" dirty="0">
                <a:solidFill>
                  <a:srgbClr val="C00000"/>
                </a:solidFill>
                <a:latin typeface="+mn-ea"/>
                <a:ea typeface="+mn-ea"/>
              </a:rPr>
              <a:t>(2MW)</a:t>
            </a:r>
            <a:r>
              <a:rPr lang="ja-JP" altLang="en-US" sz="1200" b="1" dirty="0">
                <a:solidFill>
                  <a:srgbClr val="C00000"/>
                </a:solidFill>
                <a:latin typeface="+mn-ea"/>
                <a:ea typeface="+mn-ea"/>
              </a:rPr>
              <a:t>の</a:t>
            </a:r>
            <a:r>
              <a:rPr lang="en-US" altLang="ja-JP" sz="1200" b="1" dirty="0">
                <a:solidFill>
                  <a:srgbClr val="C00000"/>
                </a:solidFill>
                <a:latin typeface="+mn-ea"/>
                <a:ea typeface="+mn-ea"/>
              </a:rPr>
              <a:t/>
            </a:r>
            <a:br>
              <a:rPr lang="en-US" altLang="ja-JP" sz="1200" b="1" dirty="0">
                <a:solidFill>
                  <a:srgbClr val="C00000"/>
                </a:solidFill>
                <a:latin typeface="+mn-ea"/>
                <a:ea typeface="+mn-ea"/>
              </a:rPr>
            </a:br>
            <a:r>
              <a:rPr lang="ja-JP" altLang="en-US" sz="1200" b="1" dirty="0">
                <a:solidFill>
                  <a:srgbClr val="C00000"/>
                </a:solidFill>
                <a:latin typeface="+mn-ea"/>
                <a:ea typeface="+mn-ea"/>
              </a:rPr>
              <a:t>浮体式洋上風力</a:t>
            </a:r>
            <a:r>
              <a:rPr lang="en-US" altLang="ja-JP" sz="1200" b="1" dirty="0">
                <a:solidFill>
                  <a:srgbClr val="C00000"/>
                </a:solidFill>
                <a:latin typeface="+mn-ea"/>
                <a:ea typeface="+mn-ea"/>
              </a:rPr>
              <a:t/>
            </a:r>
            <a:br>
              <a:rPr lang="en-US" altLang="ja-JP" sz="1200" b="1" dirty="0">
                <a:solidFill>
                  <a:srgbClr val="C00000"/>
                </a:solidFill>
                <a:latin typeface="+mn-ea"/>
                <a:ea typeface="+mn-ea"/>
              </a:rPr>
            </a:br>
            <a:r>
              <a:rPr lang="ja-JP" altLang="en-US" sz="1200" b="1" dirty="0">
                <a:solidFill>
                  <a:srgbClr val="C00000"/>
                </a:solidFill>
                <a:latin typeface="+mn-ea"/>
                <a:ea typeface="+mn-ea"/>
              </a:rPr>
              <a:t>発電</a:t>
            </a:r>
            <a:r>
              <a:rPr lang="ja-JP" altLang="en-US" sz="1200" dirty="0">
                <a:latin typeface="+mn-ea"/>
                <a:ea typeface="+mn-ea"/>
              </a:rPr>
              <a:t>の実証を実施。設計・建造・施行・運転等に係る技術・ノウハウを確立。</a:t>
            </a:r>
            <a:r>
              <a:rPr lang="ja-JP" altLang="en-US" sz="1200" b="1" dirty="0">
                <a:solidFill>
                  <a:srgbClr val="C00000"/>
                </a:solidFill>
                <a:latin typeface="+mn-ea"/>
                <a:ea typeface="+mn-ea"/>
              </a:rPr>
              <a:t>全国に広がる深い海域</a:t>
            </a:r>
            <a:r>
              <a:rPr lang="en-US" altLang="ja-JP" sz="1200" b="1" dirty="0">
                <a:solidFill>
                  <a:srgbClr val="C00000"/>
                </a:solidFill>
                <a:latin typeface="+mn-ea"/>
                <a:ea typeface="+mn-ea"/>
              </a:rPr>
              <a:t>(50m</a:t>
            </a:r>
            <a:r>
              <a:rPr lang="ja-JP" altLang="en-US" sz="1200" b="1" dirty="0">
                <a:solidFill>
                  <a:srgbClr val="C00000"/>
                </a:solidFill>
                <a:latin typeface="+mn-ea"/>
                <a:ea typeface="+mn-ea"/>
              </a:rPr>
              <a:t>以深</a:t>
            </a:r>
            <a:r>
              <a:rPr lang="en-US" altLang="ja-JP" sz="1200" b="1" dirty="0">
                <a:solidFill>
                  <a:srgbClr val="C00000"/>
                </a:solidFill>
                <a:latin typeface="+mn-ea"/>
                <a:ea typeface="+mn-ea"/>
              </a:rPr>
              <a:t>)</a:t>
            </a:r>
            <a:r>
              <a:rPr lang="ja-JP" altLang="en-US" sz="1200" b="1" dirty="0">
                <a:solidFill>
                  <a:srgbClr val="C00000"/>
                </a:solidFill>
                <a:latin typeface="+mn-ea"/>
                <a:ea typeface="+mn-ea"/>
              </a:rPr>
              <a:t>に適用可能</a:t>
            </a:r>
            <a:r>
              <a:rPr lang="ja-JP" altLang="en-US" sz="1200" dirty="0">
                <a:latin typeface="+mn-ea"/>
                <a:ea typeface="+mn-ea"/>
              </a:rPr>
              <a:t>。</a:t>
            </a:r>
          </a:p>
        </p:txBody>
      </p:sp>
      <p:pic>
        <p:nvPicPr>
          <p:cNvPr id="98" name="図 97"/>
          <p:cNvPicPr>
            <a:picLocks noChangeAspect="1"/>
          </p:cNvPicPr>
          <p:nvPr/>
        </p:nvPicPr>
        <p:blipFill rotWithShape="1">
          <a:blip r:embed="rId7" cstate="email">
            <a:extLst>
              <a:ext uri="{28A0092B-C50C-407E-A947-70E740481C1C}">
                <a14:useLocalDpi xmlns:a14="http://schemas.microsoft.com/office/drawing/2010/main"/>
              </a:ext>
            </a:extLst>
          </a:blip>
          <a:srcRect r="54289"/>
          <a:stretch/>
        </p:blipFill>
        <p:spPr>
          <a:xfrm>
            <a:off x="6945021" y="4590595"/>
            <a:ext cx="1471668" cy="2006757"/>
          </a:xfrm>
          <a:prstGeom prst="rect">
            <a:avLst/>
          </a:prstGeom>
        </p:spPr>
      </p:pic>
      <p:sp>
        <p:nvSpPr>
          <p:cNvPr id="99" name="楕円 98"/>
          <p:cNvSpPr/>
          <p:nvPr/>
        </p:nvSpPr>
        <p:spPr bwMode="auto">
          <a:xfrm>
            <a:off x="6890387" y="4221088"/>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陸上風力</a:t>
            </a:r>
            <a:endParaRPr kumimoji="1" lang="ja-JP" altLang="en-US" sz="1600" b="0" i="0" u="none" strike="noStrike" cap="none" normalizeH="0" baseline="0" dirty="0">
              <a:ln>
                <a:noFill/>
              </a:ln>
              <a:solidFill>
                <a:schemeClr val="tx1"/>
              </a:solidFill>
              <a:effectLst/>
              <a:latin typeface="+mn-ea"/>
              <a:ea typeface="+mn-ea"/>
            </a:endParaRPr>
          </a:p>
        </p:txBody>
      </p:sp>
      <p:sp>
        <p:nvSpPr>
          <p:cNvPr id="100" name="正方形/長方形 99"/>
          <p:cNvSpPr/>
          <p:nvPr/>
        </p:nvSpPr>
        <p:spPr>
          <a:xfrm>
            <a:off x="8337376" y="4442336"/>
            <a:ext cx="1522982" cy="523220"/>
          </a:xfrm>
          <a:prstGeom prst="rect">
            <a:avLst/>
          </a:prstGeom>
        </p:spPr>
        <p:txBody>
          <a:bodyPr wrap="square">
            <a:spAutoFit/>
          </a:bodyPr>
          <a:lstStyle/>
          <a:p>
            <a:r>
              <a:rPr lang="en-US" altLang="zh-TW" b="1" dirty="0" err="1">
                <a:latin typeface="+mn-ea"/>
                <a:ea typeface="+mn-ea"/>
              </a:rPr>
              <a:t>JPower</a:t>
            </a:r>
            <a:r>
              <a:rPr lang="en-US" altLang="zh-TW" b="1" dirty="0">
                <a:latin typeface="+mn-ea"/>
                <a:ea typeface="+mn-ea"/>
              </a:rPr>
              <a:t> </a:t>
            </a:r>
            <a:r>
              <a:rPr lang="zh-TW" altLang="en-US" b="1" dirty="0">
                <a:latin typeface="+mn-ea"/>
                <a:ea typeface="+mn-ea"/>
              </a:rPr>
              <a:t>郡山</a:t>
            </a:r>
            <a:r>
              <a:rPr lang="en-US" altLang="zh-TW" b="1" dirty="0">
                <a:latin typeface="+mn-ea"/>
                <a:ea typeface="+mn-ea"/>
              </a:rPr>
              <a:t/>
            </a:r>
            <a:br>
              <a:rPr lang="en-US" altLang="zh-TW" b="1" dirty="0">
                <a:latin typeface="+mn-ea"/>
                <a:ea typeface="+mn-ea"/>
              </a:rPr>
            </a:br>
            <a:r>
              <a:rPr lang="zh-TW" altLang="en-US" b="1" dirty="0">
                <a:latin typeface="+mn-ea"/>
                <a:ea typeface="+mn-ea"/>
              </a:rPr>
              <a:t>布引高原発電所 </a:t>
            </a:r>
            <a:endParaRPr lang="ja-JP" altLang="en-US" b="1" dirty="0">
              <a:latin typeface="+mn-ea"/>
              <a:ea typeface="+mn-ea"/>
            </a:endParaRPr>
          </a:p>
        </p:txBody>
      </p:sp>
      <p:sp>
        <p:nvSpPr>
          <p:cNvPr id="101" name="正方形/長方形 100"/>
          <p:cNvSpPr/>
          <p:nvPr/>
        </p:nvSpPr>
        <p:spPr>
          <a:xfrm>
            <a:off x="8405804" y="4946392"/>
            <a:ext cx="1470106" cy="1754326"/>
          </a:xfrm>
          <a:prstGeom prst="rect">
            <a:avLst/>
          </a:prstGeom>
        </p:spPr>
        <p:txBody>
          <a:bodyPr wrap="square">
            <a:spAutoFit/>
          </a:bodyPr>
          <a:lstStyle/>
          <a:p>
            <a:pPr algn="l"/>
            <a:r>
              <a:rPr lang="ja-JP" altLang="en-US" sz="1200" b="1" dirty="0">
                <a:solidFill>
                  <a:srgbClr val="C00000"/>
                </a:solidFill>
                <a:latin typeface="+mn-ea"/>
                <a:ea typeface="+mn-ea"/>
              </a:rPr>
              <a:t>農家等の地元事業者との共生を図りつつ開発</a:t>
            </a:r>
            <a:r>
              <a:rPr lang="ja-JP" altLang="en-US" sz="1200" dirty="0">
                <a:latin typeface="+mn-ea"/>
                <a:ea typeface="+mn-ea"/>
              </a:rPr>
              <a:t>した国内最大級のウィンドファーム</a:t>
            </a:r>
            <a:r>
              <a:rPr lang="en-US" altLang="ja-JP" sz="1200" dirty="0">
                <a:latin typeface="+mn-ea"/>
                <a:ea typeface="+mn-ea"/>
              </a:rPr>
              <a:t>(66MW)</a:t>
            </a:r>
            <a:r>
              <a:rPr lang="ja-JP" altLang="en-US" sz="1200" b="1" dirty="0">
                <a:solidFill>
                  <a:srgbClr val="C00000"/>
                </a:solidFill>
                <a:latin typeface="+mn-ea"/>
                <a:ea typeface="+mn-ea"/>
              </a:rPr>
              <a:t>地代や風車用地管理により地元事業者も収入を得る</a:t>
            </a:r>
            <a:r>
              <a:rPr lang="ja-JP" altLang="en-US" sz="1200" dirty="0">
                <a:latin typeface="+mn-ea"/>
                <a:ea typeface="+mn-ea"/>
              </a:rPr>
              <a:t>ことが出来ている。</a:t>
            </a:r>
          </a:p>
        </p:txBody>
      </p:sp>
      <p:cxnSp>
        <p:nvCxnSpPr>
          <p:cNvPr id="103" name="直線コネクタ 102"/>
          <p:cNvCxnSpPr/>
          <p:nvPr/>
        </p:nvCxnSpPr>
        <p:spPr bwMode="auto">
          <a:xfrm flipH="1">
            <a:off x="3152800" y="549360"/>
            <a:ext cx="6401" cy="612000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コネクタ 103"/>
          <p:cNvCxnSpPr/>
          <p:nvPr/>
        </p:nvCxnSpPr>
        <p:spPr bwMode="auto">
          <a:xfrm flipH="1">
            <a:off x="6602783" y="549360"/>
            <a:ext cx="6401" cy="6120000"/>
          </a:xfrm>
          <a:prstGeom prst="line">
            <a:avLst/>
          </a:prstGeom>
          <a:solidFill>
            <a:schemeClr val="bg1"/>
          </a:solidFill>
          <a:ln w="9525"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 name="図 57"/>
          <p:cNvPicPr>
            <a:picLocks noChangeAspect="1"/>
          </p:cNvPicPr>
          <p:nvPr/>
        </p:nvPicPr>
        <p:blipFill>
          <a:blip r:embed="rId8"/>
          <a:stretch>
            <a:fillRect/>
          </a:stretch>
        </p:blipFill>
        <p:spPr>
          <a:xfrm>
            <a:off x="3663685" y="4433572"/>
            <a:ext cx="2611348" cy="1877489"/>
          </a:xfrm>
          <a:prstGeom prst="rect">
            <a:avLst/>
          </a:prstGeom>
        </p:spPr>
      </p:pic>
      <p:sp>
        <p:nvSpPr>
          <p:cNvPr id="60" name="楕円 59"/>
          <p:cNvSpPr/>
          <p:nvPr/>
        </p:nvSpPr>
        <p:spPr bwMode="auto">
          <a:xfrm>
            <a:off x="5422470" y="4122952"/>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電力</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供給</a:t>
            </a:r>
          </a:p>
        </p:txBody>
      </p:sp>
      <p:sp>
        <p:nvSpPr>
          <p:cNvPr id="61" name="正方形/長方形 60"/>
          <p:cNvSpPr/>
          <p:nvPr/>
        </p:nvSpPr>
        <p:spPr>
          <a:xfrm>
            <a:off x="3512840" y="4185475"/>
            <a:ext cx="1852134" cy="523220"/>
          </a:xfrm>
          <a:prstGeom prst="rect">
            <a:avLst/>
          </a:prstGeom>
        </p:spPr>
        <p:txBody>
          <a:bodyPr wrap="square">
            <a:spAutoFit/>
          </a:bodyPr>
          <a:lstStyle/>
          <a:p>
            <a:r>
              <a:rPr lang="ja-JP" altLang="en-US" b="1" dirty="0">
                <a:latin typeface="+mn-ea"/>
                <a:ea typeface="+mn-ea"/>
              </a:rPr>
              <a:t>みやまスマート</a:t>
            </a:r>
            <a:r>
              <a:rPr lang="en-US" altLang="ja-JP" b="1" dirty="0">
                <a:latin typeface="+mn-ea"/>
                <a:ea typeface="+mn-ea"/>
              </a:rPr>
              <a:t/>
            </a:r>
            <a:br>
              <a:rPr lang="en-US" altLang="ja-JP" b="1" dirty="0">
                <a:latin typeface="+mn-ea"/>
                <a:ea typeface="+mn-ea"/>
              </a:rPr>
            </a:br>
            <a:r>
              <a:rPr lang="ja-JP" altLang="en-US" b="1" dirty="0">
                <a:latin typeface="+mn-ea"/>
                <a:ea typeface="+mn-ea"/>
              </a:rPr>
              <a:t>エネルギー</a:t>
            </a:r>
          </a:p>
        </p:txBody>
      </p:sp>
      <p:sp>
        <p:nvSpPr>
          <p:cNvPr id="62" name="正方形/長方形 61"/>
          <p:cNvSpPr/>
          <p:nvPr/>
        </p:nvSpPr>
        <p:spPr>
          <a:xfrm>
            <a:off x="3259236" y="6239053"/>
            <a:ext cx="3205932" cy="646331"/>
          </a:xfrm>
          <a:prstGeom prst="rect">
            <a:avLst/>
          </a:prstGeom>
        </p:spPr>
        <p:txBody>
          <a:bodyPr wrap="square">
            <a:spAutoFit/>
          </a:bodyPr>
          <a:lstStyle/>
          <a:p>
            <a:pPr algn="l"/>
            <a:r>
              <a:rPr lang="ja-JP" altLang="en-US" sz="1200" dirty="0">
                <a:latin typeface="+mn-ea"/>
                <a:ea typeface="+mn-ea"/>
              </a:rPr>
              <a:t>エネルギー事業の収益を生活サービス等の地域課題の解決に利用。</a:t>
            </a:r>
            <a:r>
              <a:rPr lang="ja-JP" altLang="en-US" sz="1200" b="1" dirty="0">
                <a:solidFill>
                  <a:srgbClr val="C00000"/>
                </a:solidFill>
                <a:latin typeface="+mn-ea"/>
                <a:ea typeface="+mn-ea"/>
              </a:rPr>
              <a:t>地域内従業員の所得や企業利益により</a:t>
            </a:r>
            <a:r>
              <a:rPr lang="en-US" altLang="ja-JP" sz="1200" b="1" dirty="0">
                <a:solidFill>
                  <a:srgbClr val="C00000"/>
                </a:solidFill>
                <a:latin typeface="+mn-ea"/>
                <a:ea typeface="+mn-ea"/>
              </a:rPr>
              <a:t>1</a:t>
            </a:r>
            <a:r>
              <a:rPr lang="ja-JP" altLang="en-US" sz="1200" b="1" dirty="0">
                <a:solidFill>
                  <a:srgbClr val="C00000"/>
                </a:solidFill>
                <a:latin typeface="+mn-ea"/>
                <a:ea typeface="+mn-ea"/>
              </a:rPr>
              <a:t>億円程度の地域の利益</a:t>
            </a:r>
          </a:p>
        </p:txBody>
      </p:sp>
      <p:sp>
        <p:nvSpPr>
          <p:cNvPr id="63" name="正方形/長方形 62"/>
          <p:cNvSpPr/>
          <p:nvPr/>
        </p:nvSpPr>
        <p:spPr bwMode="auto">
          <a:xfrm>
            <a:off x="20260" y="436330"/>
            <a:ext cx="3124743" cy="938788"/>
          </a:xfrm>
          <a:prstGeom prst="rect">
            <a:avLst/>
          </a:prstGeom>
          <a:noFill/>
          <a:ln w="9525"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bodyPr>
          <a:lstStyle/>
          <a:p>
            <a:r>
              <a:rPr lang="ja-JP" altLang="en-US" sz="1800" b="1" dirty="0">
                <a:solidFill>
                  <a:srgbClr val="008000"/>
                </a:solidFill>
                <a:latin typeface="+mn-ea"/>
                <a:ea typeface="+mn-ea"/>
              </a:rPr>
              <a:t>アプローチ１：</a:t>
            </a:r>
            <a:endParaRPr lang="en-US" altLang="ja-JP" sz="1800" b="1" dirty="0">
              <a:solidFill>
                <a:srgbClr val="008000"/>
              </a:solidFill>
              <a:latin typeface="+mn-ea"/>
              <a:ea typeface="+mn-ea"/>
            </a:endParaRPr>
          </a:p>
          <a:p>
            <a:r>
              <a:rPr lang="ja-JP" altLang="en-US" sz="1800" b="1" dirty="0">
                <a:solidFill>
                  <a:srgbClr val="008000"/>
                </a:solidFill>
                <a:latin typeface="+mn-ea"/>
                <a:ea typeface="+mn-ea"/>
              </a:rPr>
              <a:t>住宅・オフィスを、再省蓄エネによって、健康・快適に過ごせて災害に強いものにする</a:t>
            </a:r>
          </a:p>
        </p:txBody>
      </p:sp>
      <p:sp>
        <p:nvSpPr>
          <p:cNvPr id="64" name="正方形/長方形 63"/>
          <p:cNvSpPr/>
          <p:nvPr/>
        </p:nvSpPr>
        <p:spPr bwMode="auto">
          <a:xfrm>
            <a:off x="3386730" y="436330"/>
            <a:ext cx="3124743" cy="860348"/>
          </a:xfrm>
          <a:prstGeom prst="rect">
            <a:avLst/>
          </a:prstGeom>
          <a:noFill/>
          <a:ln w="9525"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bodyPr>
          <a:lstStyle/>
          <a:p>
            <a:r>
              <a:rPr lang="ja-JP" altLang="en-US" sz="1800" b="1" dirty="0">
                <a:solidFill>
                  <a:srgbClr val="008000"/>
                </a:solidFill>
                <a:latin typeface="+mn-ea"/>
                <a:ea typeface="+mn-ea"/>
              </a:rPr>
              <a:t>アプローチ２</a:t>
            </a:r>
            <a:r>
              <a:rPr lang="en-US" altLang="ja-JP" sz="1800" b="1" dirty="0">
                <a:solidFill>
                  <a:srgbClr val="008000"/>
                </a:solidFill>
                <a:latin typeface="+mn-ea"/>
                <a:ea typeface="+mn-ea"/>
              </a:rPr>
              <a:t>:</a:t>
            </a:r>
          </a:p>
          <a:p>
            <a:r>
              <a:rPr lang="ja-JP" altLang="en-US" sz="1800" b="1" dirty="0">
                <a:solidFill>
                  <a:srgbClr val="008000"/>
                </a:solidFill>
                <a:latin typeface="+mn-ea"/>
                <a:ea typeface="+mn-ea"/>
              </a:rPr>
              <a:t> 地域の再エネを活用する</a:t>
            </a:r>
            <a:r>
              <a:rPr lang="en-US" altLang="ja-JP" sz="1800" b="1" dirty="0">
                <a:solidFill>
                  <a:srgbClr val="008000"/>
                </a:solidFill>
                <a:latin typeface="+mn-ea"/>
                <a:ea typeface="+mn-ea"/>
              </a:rPr>
              <a:t/>
            </a:r>
            <a:br>
              <a:rPr lang="en-US" altLang="ja-JP" sz="1800" b="1" dirty="0">
                <a:solidFill>
                  <a:srgbClr val="008000"/>
                </a:solidFill>
                <a:latin typeface="+mn-ea"/>
                <a:ea typeface="+mn-ea"/>
              </a:rPr>
            </a:br>
            <a:r>
              <a:rPr lang="ja-JP" altLang="en-US" sz="1800" b="1" dirty="0">
                <a:solidFill>
                  <a:srgbClr val="008000"/>
                </a:solidFill>
                <a:latin typeface="+mn-ea"/>
                <a:ea typeface="+mn-ea"/>
              </a:rPr>
              <a:t>「地域再省蓄エネ企業」で、</a:t>
            </a:r>
            <a:endParaRPr lang="en-US" altLang="ja-JP" sz="1800" b="1" dirty="0">
              <a:solidFill>
                <a:srgbClr val="008000"/>
              </a:solidFill>
              <a:latin typeface="+mn-ea"/>
              <a:ea typeface="+mn-ea"/>
            </a:endParaRPr>
          </a:p>
          <a:p>
            <a:r>
              <a:rPr lang="ja-JP" altLang="en-US" sz="1800" b="1" dirty="0">
                <a:solidFill>
                  <a:srgbClr val="008000"/>
                </a:solidFill>
                <a:latin typeface="+mn-ea"/>
                <a:ea typeface="+mn-ea"/>
              </a:rPr>
              <a:t>地域の循環経済を活性化</a:t>
            </a:r>
          </a:p>
        </p:txBody>
      </p:sp>
      <p:sp>
        <p:nvSpPr>
          <p:cNvPr id="68" name="正方形/長方形 67"/>
          <p:cNvSpPr/>
          <p:nvPr/>
        </p:nvSpPr>
        <p:spPr bwMode="auto">
          <a:xfrm>
            <a:off x="6753200" y="436330"/>
            <a:ext cx="3124743" cy="848702"/>
          </a:xfrm>
          <a:prstGeom prst="rect">
            <a:avLst/>
          </a:prstGeom>
          <a:noFill/>
          <a:ln w="9525" cap="flat" cmpd="sng" algn="ctr">
            <a:noFill/>
            <a:prstDash val="solid"/>
            <a:round/>
            <a:headEnd type="none" w="med" len="med"/>
            <a:tailEnd type="none" w="med" len="med"/>
          </a:ln>
          <a:effectLst/>
          <a:extLst/>
        </p:spPr>
        <p:txBody>
          <a:bodyPr vert="horz" wrap="square" lIns="0" tIns="36000" rIns="0" bIns="0" numCol="1" rtlCol="0" anchor="t" anchorCtr="0" compatLnSpc="1">
            <a:prstTxWarp prst="textNoShape">
              <a:avLst/>
            </a:prstTxWarp>
          </a:bodyPr>
          <a:lstStyle/>
          <a:p>
            <a:r>
              <a:rPr lang="ja-JP" altLang="en-US" sz="1800" b="1" dirty="0">
                <a:solidFill>
                  <a:srgbClr val="008000"/>
                </a:solidFill>
                <a:latin typeface="+mn-ea"/>
                <a:ea typeface="+mn-ea"/>
              </a:rPr>
              <a:t>アプローチ</a:t>
            </a:r>
            <a:r>
              <a:rPr lang="en-US" altLang="ja-JP" sz="1800" b="1" dirty="0">
                <a:solidFill>
                  <a:srgbClr val="008000"/>
                </a:solidFill>
                <a:latin typeface="+mn-ea"/>
                <a:ea typeface="+mn-ea"/>
              </a:rPr>
              <a:t>3:</a:t>
            </a:r>
          </a:p>
          <a:p>
            <a:r>
              <a:rPr lang="ja-JP" altLang="en-US" sz="1800" b="1" dirty="0">
                <a:solidFill>
                  <a:srgbClr val="008000"/>
                </a:solidFill>
                <a:latin typeface="+mn-ea"/>
                <a:ea typeface="+mn-ea"/>
              </a:rPr>
              <a:t> 大規模再エネの開発で、</a:t>
            </a:r>
            <a:r>
              <a:rPr lang="en-US" altLang="ja-JP" sz="1800" b="1" dirty="0">
                <a:solidFill>
                  <a:srgbClr val="008000"/>
                </a:solidFill>
                <a:latin typeface="+mn-ea"/>
                <a:ea typeface="+mn-ea"/>
              </a:rPr>
              <a:t/>
            </a:r>
            <a:br>
              <a:rPr lang="en-US" altLang="ja-JP" sz="1800" b="1" dirty="0">
                <a:solidFill>
                  <a:srgbClr val="008000"/>
                </a:solidFill>
                <a:latin typeface="+mn-ea"/>
                <a:ea typeface="+mn-ea"/>
              </a:rPr>
            </a:br>
            <a:r>
              <a:rPr lang="ja-JP" altLang="en-US" sz="1800" b="1" dirty="0">
                <a:solidFill>
                  <a:srgbClr val="008000"/>
                </a:solidFill>
                <a:latin typeface="+mn-ea"/>
                <a:ea typeface="+mn-ea"/>
              </a:rPr>
              <a:t>産業の育成と投資を呼び込み</a:t>
            </a:r>
            <a:r>
              <a:rPr lang="en-US" altLang="ja-JP" sz="1800" b="1" dirty="0">
                <a:solidFill>
                  <a:srgbClr val="008000"/>
                </a:solidFill>
                <a:latin typeface="+mn-ea"/>
                <a:ea typeface="+mn-ea"/>
              </a:rPr>
              <a:t/>
            </a:r>
            <a:br>
              <a:rPr lang="en-US" altLang="ja-JP" sz="1800" b="1" dirty="0">
                <a:solidFill>
                  <a:srgbClr val="008000"/>
                </a:solidFill>
                <a:latin typeface="+mn-ea"/>
                <a:ea typeface="+mn-ea"/>
              </a:rPr>
            </a:br>
            <a:r>
              <a:rPr lang="ja-JP" altLang="en-US" sz="1800" b="1" dirty="0">
                <a:solidFill>
                  <a:srgbClr val="008000"/>
                </a:solidFill>
                <a:latin typeface="+mn-ea"/>
                <a:ea typeface="+mn-ea"/>
              </a:rPr>
              <a:t>持続的に地域が発展</a:t>
            </a:r>
            <a:endParaRPr lang="en-US" altLang="ja-JP" sz="1800" b="1" dirty="0">
              <a:solidFill>
                <a:srgbClr val="008000"/>
              </a:solidFill>
              <a:latin typeface="+mn-ea"/>
              <a:ea typeface="+mn-ea"/>
            </a:endParaRPr>
          </a:p>
        </p:txBody>
      </p:sp>
      <p:sp>
        <p:nvSpPr>
          <p:cNvPr id="79" name="テキスト ボックス 78"/>
          <p:cNvSpPr txBox="1"/>
          <p:nvPr/>
        </p:nvSpPr>
        <p:spPr>
          <a:xfrm>
            <a:off x="0" y="29867"/>
            <a:ext cx="9906000" cy="461665"/>
          </a:xfrm>
          <a:prstGeom prst="rect">
            <a:avLst/>
          </a:prstGeom>
          <a:noFill/>
        </p:spPr>
        <p:txBody>
          <a:bodyPr wrap="square" rtlCol="0">
            <a:spAutoFit/>
          </a:bodyPr>
          <a:lstStyle/>
          <a:p>
            <a:pPr algn="l"/>
            <a:r>
              <a:rPr lang="ja-JP" altLang="en-US" sz="2400" b="1" dirty="0">
                <a:latin typeface="+mn-ea"/>
                <a:ea typeface="+mn-ea"/>
              </a:rPr>
              <a:t>消費者・企業・自治体が主役になって、再エネを主力エネルギー源に</a:t>
            </a:r>
          </a:p>
        </p:txBody>
      </p:sp>
    </p:spTree>
    <p:extLst>
      <p:ext uri="{BB962C8B-B14F-4D97-AF65-F5344CB8AC3E}">
        <p14:creationId xmlns:p14="http://schemas.microsoft.com/office/powerpoint/2010/main" val="58402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6983" y="3284984"/>
            <a:ext cx="1007557" cy="1007557"/>
          </a:xfrm>
          <a:prstGeom prst="rect">
            <a:avLst/>
          </a:prstGeom>
          <a:ln>
            <a:noFill/>
          </a:ln>
        </p:spPr>
      </p:pic>
      <p:sp>
        <p:nvSpPr>
          <p:cNvPr id="51" name="テキスト ボックス 50"/>
          <p:cNvSpPr txBox="1"/>
          <p:nvPr/>
        </p:nvSpPr>
        <p:spPr>
          <a:xfrm>
            <a:off x="161332" y="3619485"/>
            <a:ext cx="1518858" cy="338554"/>
          </a:xfrm>
          <a:prstGeom prst="rect">
            <a:avLst/>
          </a:prstGeom>
          <a:noFill/>
          <a:ln>
            <a:noFill/>
          </a:ln>
        </p:spPr>
        <p:txBody>
          <a:bodyPr wrap="square" rtlCol="0">
            <a:spAutoFit/>
          </a:bodyPr>
          <a:lstStyle/>
          <a:p>
            <a:r>
              <a:rPr lang="ja-JP" altLang="en-US" sz="1600" b="1" dirty="0">
                <a:latin typeface="+mn-ea"/>
                <a:ea typeface="+mn-ea"/>
              </a:rPr>
              <a:t>ビル</a:t>
            </a:r>
            <a:r>
              <a:rPr kumimoji="1" lang="ja-JP" altLang="en-US" sz="1600" b="1" dirty="0">
                <a:latin typeface="+mn-ea"/>
                <a:ea typeface="+mn-ea"/>
              </a:rPr>
              <a:t>ユーザー</a:t>
            </a:r>
          </a:p>
        </p:txBody>
      </p:sp>
      <p:pic>
        <p:nvPicPr>
          <p:cNvPr id="60" name="図 59"/>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149" y="4509120"/>
            <a:ext cx="1039224" cy="1039224"/>
          </a:xfrm>
          <a:prstGeom prst="rect">
            <a:avLst/>
          </a:prstGeom>
          <a:ln>
            <a:noFill/>
          </a:ln>
        </p:spPr>
      </p:pic>
      <p:sp>
        <p:nvSpPr>
          <p:cNvPr id="52" name="テキスト ボックス 51"/>
          <p:cNvSpPr txBox="1"/>
          <p:nvPr/>
        </p:nvSpPr>
        <p:spPr>
          <a:xfrm>
            <a:off x="161332" y="4587012"/>
            <a:ext cx="1518858" cy="830997"/>
          </a:xfrm>
          <a:prstGeom prst="rect">
            <a:avLst/>
          </a:prstGeom>
          <a:noFill/>
          <a:ln>
            <a:noFill/>
          </a:ln>
        </p:spPr>
        <p:txBody>
          <a:bodyPr wrap="square" rtlCol="0">
            <a:spAutoFit/>
          </a:bodyPr>
          <a:lstStyle/>
          <a:p>
            <a:r>
              <a:rPr lang="en-US" altLang="ja-JP" sz="1600" b="1" dirty="0">
                <a:latin typeface="+mn-ea"/>
                <a:ea typeface="+mn-ea"/>
              </a:rPr>
              <a:t>ZEH/ZEB</a:t>
            </a:r>
            <a:r>
              <a:rPr lang="ja-JP" altLang="en-US" sz="1600" b="1" dirty="0">
                <a:latin typeface="+mn-ea"/>
                <a:ea typeface="+mn-ea"/>
              </a:rPr>
              <a:t>供給ビジネスに関与する企業</a:t>
            </a:r>
          </a:p>
        </p:txBody>
      </p:sp>
      <p:pic>
        <p:nvPicPr>
          <p:cNvPr id="6" name="図 5"/>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149" y="5715151"/>
            <a:ext cx="1039224" cy="1039224"/>
          </a:xfrm>
          <a:prstGeom prst="rect">
            <a:avLst/>
          </a:prstGeom>
          <a:ln>
            <a:noFill/>
          </a:ln>
        </p:spPr>
      </p:pic>
      <p:sp>
        <p:nvSpPr>
          <p:cNvPr id="56" name="テキスト ボックス 55"/>
          <p:cNvSpPr txBox="1"/>
          <p:nvPr/>
        </p:nvSpPr>
        <p:spPr>
          <a:xfrm>
            <a:off x="202422" y="6141312"/>
            <a:ext cx="1518858" cy="338554"/>
          </a:xfrm>
          <a:prstGeom prst="rect">
            <a:avLst/>
          </a:prstGeom>
          <a:noFill/>
          <a:ln>
            <a:noFill/>
          </a:ln>
        </p:spPr>
        <p:txBody>
          <a:bodyPr wrap="square" rtlCol="0">
            <a:spAutoFit/>
          </a:bodyPr>
          <a:lstStyle/>
          <a:p>
            <a:r>
              <a:rPr lang="ja-JP" altLang="en-US" sz="1600" b="1" dirty="0">
                <a:latin typeface="+mn-ea"/>
                <a:ea typeface="+mn-ea"/>
              </a:rPr>
              <a:t>地方自治体</a:t>
            </a:r>
          </a:p>
        </p:txBody>
      </p:sp>
      <p:sp>
        <p:nvSpPr>
          <p:cNvPr id="57" name="正方形/長方形 56"/>
          <p:cNvSpPr/>
          <p:nvPr/>
        </p:nvSpPr>
        <p:spPr bwMode="auto">
          <a:xfrm>
            <a:off x="1651177" y="1967510"/>
            <a:ext cx="2470781"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en-US" altLang="ja-JP" sz="1600" b="1" dirty="0">
                <a:latin typeface="+mn-ea"/>
                <a:ea typeface="+mn-ea"/>
              </a:rPr>
              <a:t>ZEH</a:t>
            </a:r>
            <a:r>
              <a:rPr lang="ja-JP" altLang="en-US" sz="1600" b="1" baseline="30000" dirty="0">
                <a:latin typeface="+mn-ea"/>
                <a:ea typeface="+mn-ea"/>
              </a:rPr>
              <a:t>*</a:t>
            </a:r>
            <a:r>
              <a:rPr lang="en-US" altLang="ja-JP" sz="1600" b="1" baseline="30000" dirty="0">
                <a:latin typeface="+mn-ea"/>
                <a:ea typeface="+mn-ea"/>
              </a:rPr>
              <a:t>1</a:t>
            </a:r>
            <a:r>
              <a:rPr lang="ja-JP" altLang="en-US" sz="1600" dirty="0">
                <a:latin typeface="+mn-ea"/>
                <a:ea typeface="+mn-ea"/>
              </a:rPr>
              <a:t>など再省蓄エネが活用された</a:t>
            </a:r>
            <a:r>
              <a:rPr lang="ja-JP" altLang="en-US" sz="1600" b="1" dirty="0">
                <a:latin typeface="+mn-ea"/>
                <a:ea typeface="+mn-ea"/>
              </a:rPr>
              <a:t>住宅の新築・建替</a:t>
            </a:r>
            <a:endParaRPr lang="en-US" altLang="ja-JP" sz="1600" b="1" dirty="0">
              <a:latin typeface="+mn-ea"/>
              <a:ea typeface="+mn-ea"/>
            </a:endParaRPr>
          </a:p>
          <a:p>
            <a:pPr marL="266700" algn="l"/>
            <a:r>
              <a:rPr lang="ja-JP" altLang="en-US" sz="700" dirty="0">
                <a:latin typeface="+mn-ea"/>
                <a:ea typeface="+mn-ea"/>
              </a:rPr>
              <a:t>*</a:t>
            </a:r>
            <a:r>
              <a:rPr lang="en-US" altLang="ja-JP" sz="700" dirty="0">
                <a:latin typeface="+mn-ea"/>
                <a:ea typeface="+mn-ea"/>
              </a:rPr>
              <a:t>1:Net Zero Energy House</a:t>
            </a:r>
            <a:r>
              <a:rPr lang="ja-JP" altLang="en-US" sz="700" dirty="0">
                <a:latin typeface="+mn-ea"/>
                <a:ea typeface="+mn-ea"/>
              </a:rPr>
              <a:t>の略。エネルギー消費量が正味ゼロの住宅</a:t>
            </a:r>
          </a:p>
        </p:txBody>
      </p:sp>
      <p:sp>
        <p:nvSpPr>
          <p:cNvPr id="58" name="正方形/長方形 57"/>
          <p:cNvSpPr/>
          <p:nvPr/>
        </p:nvSpPr>
        <p:spPr bwMode="auto">
          <a:xfrm>
            <a:off x="4298099" y="1967510"/>
            <a:ext cx="277032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快適で健康</a:t>
            </a:r>
            <a:r>
              <a:rPr lang="ja-JP" altLang="en-US" sz="1600" dirty="0">
                <a:latin typeface="+mn-ea"/>
                <a:ea typeface="+mn-ea"/>
              </a:rPr>
              <a:t>によい</a:t>
            </a:r>
            <a:r>
              <a:rPr lang="en-US" altLang="ja-JP" sz="1600" dirty="0">
                <a:latin typeface="+mn-ea"/>
                <a:ea typeface="+mn-ea"/>
              </a:rPr>
              <a:t/>
            </a:r>
            <a:br>
              <a:rPr lang="en-US" altLang="ja-JP" sz="1600" dirty="0">
                <a:latin typeface="+mn-ea"/>
                <a:ea typeface="+mn-ea"/>
              </a:rPr>
            </a:br>
            <a:r>
              <a:rPr lang="ja-JP" altLang="en-US" sz="1600" dirty="0">
                <a:latin typeface="+mn-ea"/>
                <a:ea typeface="+mn-ea"/>
              </a:rPr>
              <a:t>住まい</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資産価値の向上</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エネルギー自立度の向上</a:t>
            </a:r>
          </a:p>
        </p:txBody>
      </p:sp>
      <p:sp>
        <p:nvSpPr>
          <p:cNvPr id="59" name="正方形/長方形 58"/>
          <p:cNvSpPr/>
          <p:nvPr/>
        </p:nvSpPr>
        <p:spPr bwMode="auto">
          <a:xfrm>
            <a:off x="2687643" y="133845"/>
            <a:ext cx="7242776" cy="1074132"/>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r>
              <a:rPr lang="ja-JP" altLang="en-US" sz="2800" b="1" dirty="0">
                <a:solidFill>
                  <a:srgbClr val="008000"/>
                </a:solidFill>
                <a:latin typeface="+mn-ea"/>
                <a:ea typeface="+mn-ea"/>
              </a:rPr>
              <a:t>再省蓄エネで私たちのライフスタイルや</a:t>
            </a:r>
            <a:r>
              <a:rPr lang="en-US" altLang="ja-JP" sz="2800" b="1" dirty="0">
                <a:solidFill>
                  <a:srgbClr val="008000"/>
                </a:solidFill>
                <a:latin typeface="+mn-ea"/>
                <a:ea typeface="+mn-ea"/>
              </a:rPr>
              <a:t/>
            </a:r>
            <a:br>
              <a:rPr lang="en-US" altLang="ja-JP" sz="2800" b="1" dirty="0">
                <a:solidFill>
                  <a:srgbClr val="008000"/>
                </a:solidFill>
                <a:latin typeface="+mn-ea"/>
                <a:ea typeface="+mn-ea"/>
              </a:rPr>
            </a:br>
            <a:r>
              <a:rPr lang="ja-JP" altLang="en-US" sz="2800" b="1" dirty="0">
                <a:solidFill>
                  <a:srgbClr val="008000"/>
                </a:solidFill>
                <a:latin typeface="+mn-ea"/>
                <a:ea typeface="+mn-ea"/>
              </a:rPr>
              <a:t>働き方自体を脱炭素化</a:t>
            </a:r>
          </a:p>
        </p:txBody>
      </p:sp>
      <p:pic>
        <p:nvPicPr>
          <p:cNvPr id="8" name="図 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7643" y="1401127"/>
            <a:ext cx="490395" cy="490395"/>
          </a:xfrm>
          <a:prstGeom prst="rect">
            <a:avLst/>
          </a:prstGeom>
        </p:spPr>
      </p:pic>
      <p:sp>
        <p:nvSpPr>
          <p:cNvPr id="87" name="正方形/長方形 86"/>
          <p:cNvSpPr/>
          <p:nvPr/>
        </p:nvSpPr>
        <p:spPr bwMode="auto">
          <a:xfrm>
            <a:off x="1651178" y="1419334"/>
            <a:ext cx="2599116"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チャンス</a:t>
            </a:r>
          </a:p>
        </p:txBody>
      </p:sp>
      <p:pic>
        <p:nvPicPr>
          <p:cNvPr id="7" name="図 6"/>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0533" y="1419333"/>
            <a:ext cx="497499" cy="497499"/>
          </a:xfrm>
          <a:prstGeom prst="rect">
            <a:avLst/>
          </a:prstGeom>
        </p:spPr>
      </p:pic>
      <p:sp>
        <p:nvSpPr>
          <p:cNvPr id="88" name="正方形/長方形 87"/>
          <p:cNvSpPr/>
          <p:nvPr/>
        </p:nvSpPr>
        <p:spPr bwMode="auto">
          <a:xfrm>
            <a:off x="4307619" y="1419334"/>
            <a:ext cx="2589597"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メリット</a:t>
            </a:r>
          </a:p>
        </p:txBody>
      </p:sp>
      <p:sp>
        <p:nvSpPr>
          <p:cNvPr id="89" name="正方形/長方形 88"/>
          <p:cNvSpPr/>
          <p:nvPr/>
        </p:nvSpPr>
        <p:spPr bwMode="auto">
          <a:xfrm>
            <a:off x="1651177" y="3191646"/>
            <a:ext cx="2470781"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en-US" altLang="ja-JP" sz="1600" b="1" dirty="0">
                <a:latin typeface="+mn-ea"/>
                <a:ea typeface="+mn-ea"/>
              </a:rPr>
              <a:t>ZEB</a:t>
            </a:r>
            <a:r>
              <a:rPr lang="ja-JP" altLang="en-US" sz="1600" dirty="0">
                <a:latin typeface="+mn-ea"/>
                <a:ea typeface="+mn-ea"/>
              </a:rPr>
              <a:t>など再省蓄エネが活用された</a:t>
            </a:r>
            <a:r>
              <a:rPr lang="ja-JP" altLang="en-US" sz="1600" b="1" dirty="0">
                <a:latin typeface="+mn-ea"/>
                <a:ea typeface="+mn-ea"/>
              </a:rPr>
              <a:t>ビルの新築・建替</a:t>
            </a:r>
            <a:endParaRPr lang="en-US" altLang="ja-JP" sz="1600" b="1" dirty="0">
              <a:latin typeface="+mn-ea"/>
              <a:ea typeface="+mn-ea"/>
            </a:endParaRPr>
          </a:p>
          <a:p>
            <a:pPr marL="266700" algn="l"/>
            <a:r>
              <a:rPr lang="ja-JP" altLang="en-US" sz="700" dirty="0">
                <a:latin typeface="+mn-ea"/>
                <a:ea typeface="+mn-ea"/>
              </a:rPr>
              <a:t>*</a:t>
            </a:r>
            <a:r>
              <a:rPr lang="en-US" altLang="ja-JP" sz="700" dirty="0">
                <a:latin typeface="+mn-ea"/>
                <a:ea typeface="+mn-ea"/>
              </a:rPr>
              <a:t>2:Net Zero Energy Building</a:t>
            </a:r>
            <a:r>
              <a:rPr lang="ja-JP" altLang="en-US" sz="700" dirty="0">
                <a:latin typeface="+mn-ea"/>
                <a:ea typeface="+mn-ea"/>
              </a:rPr>
              <a:t>の略。エネルギー消費量が正味ゼロのビル</a:t>
            </a:r>
          </a:p>
          <a:p>
            <a:pPr algn="l"/>
            <a:endParaRPr lang="ja-JP" altLang="en-US" sz="1600" b="1" dirty="0">
              <a:latin typeface="+mn-ea"/>
              <a:ea typeface="+mn-ea"/>
            </a:endParaRPr>
          </a:p>
        </p:txBody>
      </p:sp>
      <p:sp>
        <p:nvSpPr>
          <p:cNvPr id="90" name="正方形/長方形 89"/>
          <p:cNvSpPr/>
          <p:nvPr/>
        </p:nvSpPr>
        <p:spPr bwMode="auto">
          <a:xfrm>
            <a:off x="4298099" y="3140968"/>
            <a:ext cx="259228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効率よく仕事</a:t>
            </a:r>
            <a:r>
              <a:rPr lang="ja-JP" altLang="en-US" sz="1600" dirty="0">
                <a:latin typeface="+mn-ea"/>
                <a:ea typeface="+mn-ea"/>
              </a:rPr>
              <a:t>できるオフィスの確保</a:t>
            </a:r>
            <a:endParaRPr lang="en-US" altLang="ja-JP" sz="1600" dirty="0">
              <a:latin typeface="+mn-ea"/>
              <a:ea typeface="+mn-ea"/>
            </a:endParaRPr>
          </a:p>
          <a:p>
            <a:pPr marL="285750" indent="-285750" algn="l">
              <a:buFont typeface="Arial" panose="020B0604020202020204" pitchFamily="34" charset="0"/>
              <a:buChar char="•"/>
            </a:pPr>
            <a:r>
              <a:rPr lang="ja-JP" altLang="en-US" sz="1600" dirty="0">
                <a:latin typeface="+mn-ea"/>
                <a:ea typeface="+mn-ea"/>
              </a:rPr>
              <a:t>資産価値の向上</a:t>
            </a:r>
            <a:endParaRPr lang="en-US" altLang="ja-JP" sz="1600" dirty="0">
              <a:latin typeface="+mn-ea"/>
              <a:ea typeface="+mn-ea"/>
            </a:endParaRPr>
          </a:p>
          <a:p>
            <a:pPr marL="285750" indent="-285750" algn="l">
              <a:buFont typeface="Arial" panose="020B0604020202020204" pitchFamily="34" charset="0"/>
              <a:buChar char="•"/>
            </a:pPr>
            <a:r>
              <a:rPr lang="en-US" altLang="ja-JP" sz="1600" dirty="0">
                <a:latin typeface="+mn-ea"/>
                <a:ea typeface="+mn-ea"/>
              </a:rPr>
              <a:t>BCP</a:t>
            </a:r>
            <a:r>
              <a:rPr lang="ja-JP" altLang="en-US" sz="1600" baseline="30000" dirty="0">
                <a:latin typeface="+mn-ea"/>
                <a:ea typeface="+mn-ea"/>
              </a:rPr>
              <a:t>*</a:t>
            </a:r>
            <a:r>
              <a:rPr lang="en-US" altLang="ja-JP" sz="1600" baseline="30000" dirty="0">
                <a:latin typeface="+mn-ea"/>
                <a:ea typeface="+mn-ea"/>
              </a:rPr>
              <a:t>5</a:t>
            </a:r>
            <a:r>
              <a:rPr lang="ja-JP" altLang="en-US" sz="1600" dirty="0">
                <a:latin typeface="+mn-ea"/>
                <a:ea typeface="+mn-ea"/>
              </a:rPr>
              <a:t>対応</a:t>
            </a:r>
          </a:p>
        </p:txBody>
      </p:sp>
      <p:sp>
        <p:nvSpPr>
          <p:cNvPr id="91" name="正方形/長方形 90"/>
          <p:cNvSpPr/>
          <p:nvPr/>
        </p:nvSpPr>
        <p:spPr bwMode="auto">
          <a:xfrm>
            <a:off x="1651177" y="4365104"/>
            <a:ext cx="2533396"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en-US" altLang="ja-JP" sz="1600" dirty="0">
                <a:latin typeface="+mn-ea"/>
                <a:ea typeface="+mn-ea"/>
              </a:rPr>
              <a:t>ZEH/ZEB</a:t>
            </a:r>
            <a:r>
              <a:rPr lang="ja-JP" altLang="en-US" sz="1600" dirty="0" err="1">
                <a:latin typeface="+mn-ea"/>
                <a:ea typeface="+mn-ea"/>
              </a:rPr>
              <a:t>での</a:t>
            </a:r>
            <a:r>
              <a:rPr lang="ja-JP" altLang="en-US" sz="1600" dirty="0">
                <a:latin typeface="+mn-ea"/>
                <a:ea typeface="+mn-ea"/>
              </a:rPr>
              <a:t>リノベーション、</a:t>
            </a:r>
            <a:r>
              <a:rPr lang="en-US" altLang="ja-JP" sz="1600" dirty="0">
                <a:latin typeface="+mn-ea"/>
                <a:ea typeface="+mn-ea"/>
              </a:rPr>
              <a:t>VPP</a:t>
            </a:r>
            <a:r>
              <a:rPr lang="ja-JP" altLang="en-US" sz="1600" baseline="30000" dirty="0">
                <a:latin typeface="+mn-ea"/>
                <a:ea typeface="+mn-ea"/>
              </a:rPr>
              <a:t>*</a:t>
            </a:r>
            <a:r>
              <a:rPr lang="en-US" altLang="ja-JP" sz="1600" baseline="30000" dirty="0">
                <a:latin typeface="+mn-ea"/>
                <a:ea typeface="+mn-ea"/>
              </a:rPr>
              <a:t>3</a:t>
            </a:r>
            <a:r>
              <a:rPr lang="ja-JP" altLang="en-US" sz="1600" dirty="0">
                <a:latin typeface="+mn-ea"/>
                <a:ea typeface="+mn-ea"/>
              </a:rPr>
              <a:t>･</a:t>
            </a:r>
            <a:r>
              <a:rPr lang="en-US" altLang="ja-JP" sz="1600" dirty="0">
                <a:latin typeface="+mn-ea"/>
                <a:ea typeface="+mn-ea"/>
              </a:rPr>
              <a:t>V2H</a:t>
            </a:r>
            <a:r>
              <a:rPr lang="ja-JP" altLang="en-US" baseline="30000" dirty="0">
                <a:latin typeface="+mn-ea"/>
                <a:ea typeface="+mn-ea"/>
              </a:rPr>
              <a:t>*</a:t>
            </a:r>
            <a:r>
              <a:rPr lang="en-US" altLang="ja-JP" baseline="30000" dirty="0">
                <a:latin typeface="+mn-ea"/>
                <a:ea typeface="+mn-ea"/>
              </a:rPr>
              <a:t>4</a:t>
            </a:r>
            <a:r>
              <a:rPr lang="ja-JP" altLang="en-US" sz="1600" dirty="0">
                <a:latin typeface="+mn-ea"/>
                <a:ea typeface="+mn-ea"/>
              </a:rPr>
              <a:t>や蓄電池リユース等の</a:t>
            </a:r>
            <a:r>
              <a:rPr lang="ja-JP" altLang="en-US" sz="1600" b="1" dirty="0">
                <a:latin typeface="+mn-ea"/>
                <a:ea typeface="+mn-ea"/>
              </a:rPr>
              <a:t>ビジネス拡大</a:t>
            </a:r>
          </a:p>
        </p:txBody>
      </p:sp>
      <p:sp>
        <p:nvSpPr>
          <p:cNvPr id="92" name="正方形/長方形 91"/>
          <p:cNvSpPr/>
          <p:nvPr/>
        </p:nvSpPr>
        <p:spPr bwMode="auto">
          <a:xfrm>
            <a:off x="4298099" y="4415782"/>
            <a:ext cx="259228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地方創生に繋がる新たな</a:t>
            </a:r>
            <a:r>
              <a:rPr lang="ja-JP" altLang="en-US" sz="1600" b="1" dirty="0">
                <a:latin typeface="+mn-ea"/>
                <a:ea typeface="+mn-ea"/>
              </a:rPr>
              <a:t>雇用・税収・</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インフラ・災害対応電源</a:t>
            </a:r>
            <a:r>
              <a:rPr lang="ja-JP" altLang="en-US" sz="1600" dirty="0">
                <a:latin typeface="+mn-ea"/>
                <a:ea typeface="+mn-ea"/>
              </a:rPr>
              <a:t>を獲得可能</a:t>
            </a:r>
          </a:p>
        </p:txBody>
      </p:sp>
      <p:sp>
        <p:nvSpPr>
          <p:cNvPr id="93" name="正方形/長方形 92"/>
          <p:cNvSpPr/>
          <p:nvPr/>
        </p:nvSpPr>
        <p:spPr bwMode="auto">
          <a:xfrm>
            <a:off x="1658006" y="5639918"/>
            <a:ext cx="2470781"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公共施設の計画的な更新・統廃合・</a:t>
            </a:r>
            <a:r>
              <a:rPr lang="ja-JP" altLang="en-US" sz="1600" b="1" dirty="0">
                <a:latin typeface="+mn-ea"/>
                <a:ea typeface="+mn-ea"/>
              </a:rPr>
              <a:t>長寿命化・多機能化の際に、</a:t>
            </a:r>
            <a:r>
              <a:rPr lang="ja-JP" altLang="en-US" sz="1600" dirty="0">
                <a:latin typeface="+mn-ea"/>
                <a:ea typeface="+mn-ea"/>
              </a:rPr>
              <a:t>再省蓄エネ導入</a:t>
            </a:r>
            <a:endParaRPr lang="ja-JP" altLang="en-US" sz="1600" b="1" dirty="0">
              <a:latin typeface="+mn-ea"/>
              <a:ea typeface="+mn-ea"/>
            </a:endParaRPr>
          </a:p>
        </p:txBody>
      </p:sp>
      <p:sp>
        <p:nvSpPr>
          <p:cNvPr id="94" name="正方形/長方形 93"/>
          <p:cNvSpPr/>
          <p:nvPr/>
        </p:nvSpPr>
        <p:spPr bwMode="auto">
          <a:xfrm>
            <a:off x="4304928" y="5639918"/>
            <a:ext cx="259228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健康寿命が延びる</a:t>
            </a:r>
            <a:r>
              <a:rPr lang="en-US" altLang="ja-JP" sz="1600" dirty="0">
                <a:latin typeface="+mn-ea"/>
                <a:ea typeface="+mn-ea"/>
              </a:rPr>
              <a:t>(</a:t>
            </a:r>
            <a:r>
              <a:rPr lang="ja-JP" altLang="en-US" sz="1600" dirty="0">
                <a:latin typeface="+mn-ea"/>
                <a:ea typeface="+mn-ea"/>
              </a:rPr>
              <a:t>医療費公費負担が削減</a:t>
            </a:r>
            <a:r>
              <a:rPr lang="en-US" altLang="ja-JP" sz="1600" dirty="0">
                <a:latin typeface="+mn-ea"/>
                <a:ea typeface="+mn-ea"/>
              </a:rPr>
              <a:t>)</a:t>
            </a:r>
          </a:p>
          <a:p>
            <a:pPr marL="285750" indent="-285750" algn="l">
              <a:buFont typeface="Arial" panose="020B0604020202020204" pitchFamily="34" charset="0"/>
              <a:buChar char="•"/>
            </a:pPr>
            <a:r>
              <a:rPr lang="ja-JP" altLang="en-US" sz="1600" dirty="0">
                <a:latin typeface="+mn-ea"/>
                <a:ea typeface="+mn-ea"/>
              </a:rPr>
              <a:t>災害時の対応力向上</a:t>
            </a:r>
          </a:p>
        </p:txBody>
      </p:sp>
      <p:sp>
        <p:nvSpPr>
          <p:cNvPr id="32"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4</a:t>
            </a:fld>
            <a:endParaRPr lang="en-US" altLang="ja-JP" sz="1600" dirty="0">
              <a:latin typeface="+mn-lt"/>
            </a:endParaRPr>
          </a:p>
        </p:txBody>
      </p:sp>
      <p:sp>
        <p:nvSpPr>
          <p:cNvPr id="33" name="正方形/長方形 32"/>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4" name="正方形/長方形 3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5" name="テキスト ボックス 3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1</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住まいオフィスなどでの再省蓄エネの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チャンスとメリット</a:t>
            </a:r>
          </a:p>
        </p:txBody>
      </p:sp>
      <p:pic>
        <p:nvPicPr>
          <p:cNvPr id="39"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74423" y="4587012"/>
            <a:ext cx="2476411" cy="1738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図 40"/>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3212" y="1936690"/>
            <a:ext cx="1235098" cy="1235098"/>
          </a:xfrm>
          <a:prstGeom prst="rect">
            <a:avLst/>
          </a:prstGeom>
          <a:ln>
            <a:noFill/>
          </a:ln>
        </p:spPr>
      </p:pic>
      <p:sp>
        <p:nvSpPr>
          <p:cNvPr id="38" name="テキスト ボックス 37"/>
          <p:cNvSpPr txBox="1"/>
          <p:nvPr/>
        </p:nvSpPr>
        <p:spPr>
          <a:xfrm>
            <a:off x="161332" y="2389100"/>
            <a:ext cx="1518858" cy="338554"/>
          </a:xfrm>
          <a:prstGeom prst="rect">
            <a:avLst/>
          </a:prstGeom>
          <a:noFill/>
          <a:ln>
            <a:noFill/>
          </a:ln>
        </p:spPr>
        <p:txBody>
          <a:bodyPr wrap="square" rtlCol="0">
            <a:spAutoFit/>
          </a:bodyPr>
          <a:lstStyle/>
          <a:p>
            <a:r>
              <a:rPr kumimoji="1" lang="ja-JP" altLang="en-US" sz="1600" b="1" dirty="0">
                <a:latin typeface="+mn-ea"/>
                <a:ea typeface="+mn-ea"/>
              </a:rPr>
              <a:t>住宅ユーザー</a:t>
            </a:r>
          </a:p>
        </p:txBody>
      </p:sp>
      <p:sp>
        <p:nvSpPr>
          <p:cNvPr id="53" name="角丸四角形吹き出し 15"/>
          <p:cNvSpPr/>
          <p:nvPr/>
        </p:nvSpPr>
        <p:spPr>
          <a:xfrm>
            <a:off x="7003913" y="4261854"/>
            <a:ext cx="1111176" cy="560217"/>
          </a:xfrm>
          <a:prstGeom prst="wedgeRoundRectCallout">
            <a:avLst>
              <a:gd name="adj1" fmla="val 39939"/>
              <a:gd name="adj2" fmla="val 7849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b="1" i="0" strike="noStrike" kern="1200" cap="none" spc="0" normalizeH="0" baseline="0" noProof="0" dirty="0">
                <a:ln>
                  <a:noFill/>
                </a:ln>
                <a:solidFill>
                  <a:schemeClr val="tx1"/>
                </a:solidFill>
                <a:effectLst/>
                <a:uLnTx/>
                <a:uFillTx/>
                <a:latin typeface="+mn-ea"/>
                <a:cs typeface="Meiryo UI" panose="020B0604030504040204" pitchFamily="50" charset="-128"/>
              </a:rPr>
              <a:t>災害時の事業継続性</a:t>
            </a:r>
            <a:r>
              <a:rPr kumimoji="1" lang="ja-JP" altLang="en-US" sz="1200" i="0" u="none" strike="noStrike" kern="1200" cap="none" spc="0" normalizeH="0" baseline="0" noProof="0" dirty="0">
                <a:ln>
                  <a:noFill/>
                </a:ln>
                <a:solidFill>
                  <a:prstClr val="black"/>
                </a:solidFill>
                <a:effectLst/>
                <a:uLnTx/>
                <a:uFillTx/>
                <a:latin typeface="+mn-ea"/>
                <a:cs typeface="Meiryo UI" panose="020B0604030504040204" pitchFamily="50" charset="-128"/>
              </a:rPr>
              <a:t>の向上</a:t>
            </a:r>
            <a:endParaRPr kumimoji="1" lang="ja-JP" altLang="en-US" sz="1200" i="0" u="none" strike="noStrike" kern="1200" cap="none" spc="0" normalizeH="0" baseline="0" noProof="0" dirty="0">
              <a:ln>
                <a:noFill/>
              </a:ln>
              <a:solidFill>
                <a:srgbClr val="FF0000"/>
              </a:solidFill>
              <a:effectLst/>
              <a:uLnTx/>
              <a:uFillTx/>
              <a:latin typeface="+mn-ea"/>
            </a:endParaRPr>
          </a:p>
        </p:txBody>
      </p:sp>
      <p:sp>
        <p:nvSpPr>
          <p:cNvPr id="55" name="角丸四角形吹き出し 16"/>
          <p:cNvSpPr/>
          <p:nvPr/>
        </p:nvSpPr>
        <p:spPr>
          <a:xfrm>
            <a:off x="8049628" y="5931723"/>
            <a:ext cx="1696148" cy="650078"/>
          </a:xfrm>
          <a:prstGeom prst="wedgeRoundRectCallout">
            <a:avLst>
              <a:gd name="adj1" fmla="val -34867"/>
              <a:gd name="adj2" fmla="val -69178"/>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r>
              <a:rPr lang="ja-JP" altLang="en-US" sz="1200" dirty="0">
                <a:latin typeface="+mn-ea"/>
              </a:rPr>
              <a:t>延床面積</a:t>
            </a:r>
            <a:r>
              <a:rPr lang="en-US" altLang="ja-JP" sz="1200" dirty="0">
                <a:latin typeface="+mn-ea"/>
              </a:rPr>
              <a:t>1</a:t>
            </a:r>
            <a:r>
              <a:rPr lang="ja-JP" altLang="en-US" sz="1200" dirty="0">
                <a:latin typeface="+mn-ea"/>
              </a:rPr>
              <a:t>万平米の</a:t>
            </a:r>
            <a:r>
              <a:rPr lang="en-US" altLang="ja-JP" sz="1200" dirty="0">
                <a:latin typeface="+mn-ea"/>
              </a:rPr>
              <a:t/>
            </a:r>
            <a:br>
              <a:rPr lang="en-US" altLang="ja-JP" sz="1200" dirty="0">
                <a:latin typeface="+mn-ea"/>
              </a:rPr>
            </a:br>
            <a:r>
              <a:rPr lang="ja-JP" altLang="en-US" sz="1200" dirty="0">
                <a:latin typeface="+mn-ea"/>
              </a:rPr>
              <a:t>ビルを</a:t>
            </a:r>
            <a:r>
              <a:rPr lang="en-US" altLang="ja-JP" sz="1200" dirty="0">
                <a:latin typeface="+mn-ea"/>
              </a:rPr>
              <a:t>50%</a:t>
            </a:r>
            <a:r>
              <a:rPr lang="ja-JP" altLang="en-US" sz="1200" dirty="0">
                <a:latin typeface="+mn-ea"/>
              </a:rPr>
              <a:t>省エネで</a:t>
            </a:r>
            <a:r>
              <a:rPr lang="en-US" altLang="ja-JP" sz="1200" b="1" dirty="0">
                <a:solidFill>
                  <a:schemeClr val="tx1"/>
                </a:solidFill>
                <a:latin typeface="+mn-ea"/>
              </a:rPr>
              <a:t>50%</a:t>
            </a:r>
            <a:r>
              <a:rPr lang="ja-JP" altLang="en-US" sz="1200" b="1" dirty="0">
                <a:solidFill>
                  <a:schemeClr val="tx1"/>
                </a:solidFill>
                <a:latin typeface="+mn-ea"/>
              </a:rPr>
              <a:t>光熱費削減</a:t>
            </a:r>
            <a:endParaRPr lang="en-US" altLang="ja-JP" sz="1200" b="1" dirty="0">
              <a:solidFill>
                <a:schemeClr val="tx1"/>
              </a:solidFill>
              <a:latin typeface="+mn-ea"/>
              <a:cs typeface="Meiryo UI" panose="020B0604030504040204" pitchFamily="50" charset="-128"/>
            </a:endParaRPr>
          </a:p>
        </p:txBody>
      </p:sp>
      <p:sp>
        <p:nvSpPr>
          <p:cNvPr id="2" name="楕円 1"/>
          <p:cNvSpPr/>
          <p:nvPr/>
        </p:nvSpPr>
        <p:spPr bwMode="auto">
          <a:xfrm>
            <a:off x="8991110" y="4436545"/>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ZEB</a:t>
            </a:r>
            <a:endParaRPr kumimoji="1" lang="ja-JP" altLang="en-US" sz="1600" b="0" i="0" u="none" strike="noStrike" cap="none" normalizeH="0" baseline="0" dirty="0">
              <a:ln>
                <a:noFill/>
              </a:ln>
              <a:solidFill>
                <a:schemeClr val="tx1"/>
              </a:solidFill>
              <a:effectLst/>
              <a:latin typeface="+mn-ea"/>
              <a:ea typeface="+mn-ea"/>
            </a:endParaRPr>
          </a:p>
        </p:txBody>
      </p:sp>
      <p:cxnSp>
        <p:nvCxnSpPr>
          <p:cNvPr id="61" name="直線コネクタ 60"/>
          <p:cNvCxnSpPr/>
          <p:nvPr/>
        </p:nvCxnSpPr>
        <p:spPr bwMode="auto">
          <a:xfrm>
            <a:off x="202422" y="1916832"/>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p:cNvCxnSpPr/>
          <p:nvPr/>
        </p:nvCxnSpPr>
        <p:spPr bwMode="auto">
          <a:xfrm rot="16200000" flipV="1">
            <a:off x="1668378" y="4102300"/>
            <a:ext cx="5275618" cy="2518"/>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p:cNvCxnSpPr/>
          <p:nvPr/>
        </p:nvCxnSpPr>
        <p:spPr bwMode="auto">
          <a:xfrm>
            <a:off x="202422" y="3140968"/>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コネクタ 63"/>
          <p:cNvCxnSpPr/>
          <p:nvPr/>
        </p:nvCxnSpPr>
        <p:spPr bwMode="auto">
          <a:xfrm>
            <a:off x="202422" y="4365104"/>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a:off x="202422" y="5589240"/>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p:cNvSpPr txBox="1"/>
          <p:nvPr/>
        </p:nvSpPr>
        <p:spPr>
          <a:xfrm>
            <a:off x="2007501" y="5322694"/>
            <a:ext cx="2225419" cy="307777"/>
          </a:xfrm>
          <a:prstGeom prst="rect">
            <a:avLst/>
          </a:prstGeom>
          <a:noFill/>
        </p:spPr>
        <p:txBody>
          <a:bodyPr wrap="square" rtlCol="0">
            <a:spAutoFit/>
          </a:bodyPr>
          <a:lstStyle/>
          <a:p>
            <a:pPr algn="l"/>
            <a:r>
              <a:rPr kumimoji="1" lang="ja-JP" altLang="en-US" sz="700" dirty="0">
                <a:latin typeface="+mn-lt"/>
                <a:ea typeface="+mn-ea"/>
              </a:rPr>
              <a:t>*</a:t>
            </a:r>
            <a:r>
              <a:rPr lang="en-US" altLang="ja-JP" sz="700" dirty="0">
                <a:latin typeface="+mn-lt"/>
                <a:ea typeface="+mn-ea"/>
              </a:rPr>
              <a:t>3:Virtual Power Plant</a:t>
            </a:r>
            <a:r>
              <a:rPr lang="ja-JP" altLang="en-US" sz="700" dirty="0">
                <a:latin typeface="+mn-lt"/>
                <a:ea typeface="+mn-ea"/>
              </a:rPr>
              <a:t>の略。分散する再省蓄エネをまとめて一つの電源の様に扱うもの</a:t>
            </a:r>
            <a:endParaRPr kumimoji="1" lang="ja-JP" altLang="en-US" sz="700" dirty="0">
              <a:latin typeface="+mn-lt"/>
              <a:ea typeface="+mn-ea"/>
            </a:endParaRPr>
          </a:p>
        </p:txBody>
      </p:sp>
      <p:sp>
        <p:nvSpPr>
          <p:cNvPr id="43" name="テキスト ボックス 42"/>
          <p:cNvSpPr txBox="1"/>
          <p:nvPr/>
        </p:nvSpPr>
        <p:spPr>
          <a:xfrm>
            <a:off x="4656096" y="4077072"/>
            <a:ext cx="2313128" cy="307777"/>
          </a:xfrm>
          <a:prstGeom prst="rect">
            <a:avLst/>
          </a:prstGeom>
          <a:noFill/>
        </p:spPr>
        <p:txBody>
          <a:bodyPr wrap="square" rtlCol="0">
            <a:spAutoFit/>
          </a:bodyPr>
          <a:lstStyle/>
          <a:p>
            <a:pPr algn="l"/>
            <a:r>
              <a:rPr kumimoji="1" lang="ja-JP" altLang="en-US" sz="700" dirty="0">
                <a:latin typeface="+mn-lt"/>
                <a:ea typeface="+mn-ea"/>
              </a:rPr>
              <a:t>*</a:t>
            </a:r>
            <a:r>
              <a:rPr kumimoji="1" lang="en-US" altLang="ja-JP" sz="700" dirty="0">
                <a:latin typeface="+mn-lt"/>
                <a:ea typeface="+mn-ea"/>
              </a:rPr>
              <a:t>5:</a:t>
            </a:r>
            <a:r>
              <a:rPr lang="en-US" altLang="ja-JP" sz="700" dirty="0">
                <a:latin typeface="+mn-lt"/>
                <a:ea typeface="+mn-ea"/>
              </a:rPr>
              <a:t>Business continuity planning</a:t>
            </a:r>
            <a:r>
              <a:rPr lang="ja-JP" altLang="en-US" sz="700" dirty="0">
                <a:latin typeface="+mn-lt"/>
                <a:ea typeface="+mn-ea"/>
              </a:rPr>
              <a:t>の略。災害等の発生時に事業の継続・復旧を図るための計画</a:t>
            </a:r>
            <a:endParaRPr kumimoji="1" lang="ja-JP" altLang="en-US" sz="700" dirty="0">
              <a:latin typeface="+mn-lt"/>
              <a:ea typeface="+mn-ea"/>
            </a:endParaRPr>
          </a:p>
        </p:txBody>
      </p:sp>
      <p:sp>
        <p:nvSpPr>
          <p:cNvPr id="44" name="テキスト ボックス 43"/>
          <p:cNvSpPr txBox="1"/>
          <p:nvPr/>
        </p:nvSpPr>
        <p:spPr>
          <a:xfrm>
            <a:off x="2007501" y="6601905"/>
            <a:ext cx="2225419" cy="307777"/>
          </a:xfrm>
          <a:prstGeom prst="rect">
            <a:avLst/>
          </a:prstGeom>
          <a:noFill/>
        </p:spPr>
        <p:txBody>
          <a:bodyPr wrap="square" rtlCol="0">
            <a:spAutoFit/>
          </a:bodyPr>
          <a:lstStyle/>
          <a:p>
            <a:pPr algn="l"/>
            <a:r>
              <a:rPr kumimoji="1" lang="ja-JP" altLang="en-US" sz="700" dirty="0">
                <a:latin typeface="+mn-lt"/>
                <a:ea typeface="+mn-ea"/>
              </a:rPr>
              <a:t>*</a:t>
            </a:r>
            <a:r>
              <a:rPr kumimoji="1" lang="en-US" altLang="ja-JP" sz="700" dirty="0">
                <a:latin typeface="+mn-lt"/>
                <a:ea typeface="+mn-ea"/>
              </a:rPr>
              <a:t>4:</a:t>
            </a:r>
            <a:r>
              <a:rPr lang="en-US" altLang="ja-JP" sz="700" dirty="0">
                <a:latin typeface="+mn-lt"/>
                <a:ea typeface="+mn-ea"/>
              </a:rPr>
              <a:t>Vehicle to Home</a:t>
            </a:r>
            <a:r>
              <a:rPr lang="ja-JP" altLang="en-US" sz="700" dirty="0">
                <a:latin typeface="+mn-lt"/>
                <a:ea typeface="+mn-ea"/>
              </a:rPr>
              <a:t>の略。電気自動車の蓄電池に蓄えた電気を住宅で使う仕組みのこと</a:t>
            </a:r>
            <a:endParaRPr kumimoji="1" lang="ja-JP" altLang="en-US" sz="700" dirty="0">
              <a:latin typeface="+mn-lt"/>
              <a:ea typeface="+mn-ea"/>
            </a:endParaRPr>
          </a:p>
        </p:txBody>
      </p:sp>
      <p:pic>
        <p:nvPicPr>
          <p:cNvPr id="45" name="図 44">
            <a:extLst>
              <a:ext uri="{FF2B5EF4-FFF2-40B4-BE49-F238E27FC236}">
                <a16:creationId xmlns:a16="http://schemas.microsoft.com/office/drawing/2014/main" id="{A840C2F6-1FEC-4E26-AE26-9F26FCD9AAB4}"/>
              </a:ext>
            </a:extLst>
          </p:cNvPr>
          <p:cNvPicPr>
            <a:picLocks noChangeAspect="1"/>
          </p:cNvPicPr>
          <p:nvPr/>
        </p:nvPicPr>
        <p:blipFill>
          <a:blip r:embed="rId14"/>
          <a:stretch>
            <a:fillRect/>
          </a:stretch>
        </p:blipFill>
        <p:spPr>
          <a:xfrm>
            <a:off x="7092391" y="2006270"/>
            <a:ext cx="2695190" cy="1596383"/>
          </a:xfrm>
          <a:prstGeom prst="rect">
            <a:avLst/>
          </a:prstGeom>
        </p:spPr>
      </p:pic>
      <p:sp>
        <p:nvSpPr>
          <p:cNvPr id="46" name="楕円 45">
            <a:extLst>
              <a:ext uri="{FF2B5EF4-FFF2-40B4-BE49-F238E27FC236}">
                <a16:creationId xmlns:a16="http://schemas.microsoft.com/office/drawing/2014/main" id="{39FE0185-DBE8-45E9-A785-5B2F1FC019F2}"/>
              </a:ext>
            </a:extLst>
          </p:cNvPr>
          <p:cNvSpPr/>
          <p:nvPr/>
        </p:nvSpPr>
        <p:spPr bwMode="auto">
          <a:xfrm>
            <a:off x="6952181" y="1644456"/>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n-ea"/>
                <a:ea typeface="+mn-ea"/>
              </a:rPr>
              <a:t>ZEH</a:t>
            </a:r>
            <a:endParaRPr kumimoji="1" lang="ja-JP" altLang="en-US" sz="1600" b="0" i="0" u="none" strike="noStrike" cap="none" normalizeH="0" baseline="0" dirty="0">
              <a:ln>
                <a:noFill/>
              </a:ln>
              <a:solidFill>
                <a:schemeClr val="tx1"/>
              </a:solidFill>
              <a:effectLst/>
              <a:latin typeface="+mn-ea"/>
              <a:ea typeface="+mn-ea"/>
            </a:endParaRPr>
          </a:p>
        </p:txBody>
      </p:sp>
      <p:sp>
        <p:nvSpPr>
          <p:cNvPr id="48" name="角丸四角形吹き出し 15">
            <a:extLst>
              <a:ext uri="{FF2B5EF4-FFF2-40B4-BE49-F238E27FC236}">
                <a16:creationId xmlns:a16="http://schemas.microsoft.com/office/drawing/2014/main" id="{C6CDD1CA-0D1D-4BA4-9D21-D6DFC0B929CB}"/>
              </a:ext>
            </a:extLst>
          </p:cNvPr>
          <p:cNvSpPr/>
          <p:nvPr/>
        </p:nvSpPr>
        <p:spPr>
          <a:xfrm>
            <a:off x="6993643" y="3302415"/>
            <a:ext cx="1425027" cy="763522"/>
          </a:xfrm>
          <a:prstGeom prst="wedgeRoundRectCallout">
            <a:avLst>
              <a:gd name="adj1" fmla="val 43087"/>
              <a:gd name="adj2" fmla="val -77069"/>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高い断熱性と省エネ設備で</a:t>
            </a:r>
            <a:r>
              <a:rPr lang="ja-JP" altLang="en-US" sz="1200" b="1" dirty="0">
                <a:solidFill>
                  <a:schemeClr val="tx1"/>
                </a:solidFill>
                <a:latin typeface="+mn-ea"/>
                <a:cs typeface="Meiryo UI" panose="020B0604030504040204" pitchFamily="50" charset="-128"/>
              </a:rPr>
              <a:t>消費エネルギーを大幅削減</a:t>
            </a:r>
            <a:endParaRPr kumimoji="1" lang="ja-JP" altLang="en-US" sz="1200" b="1" i="0" strike="noStrike" kern="1200" cap="none" spc="0" normalizeH="0" baseline="0" noProof="0" dirty="0">
              <a:ln>
                <a:noFill/>
              </a:ln>
              <a:solidFill>
                <a:schemeClr val="tx1"/>
              </a:solidFill>
              <a:effectLst/>
              <a:uLnTx/>
              <a:uFillTx/>
              <a:latin typeface="+mn-ea"/>
            </a:endParaRPr>
          </a:p>
        </p:txBody>
      </p:sp>
      <p:sp>
        <p:nvSpPr>
          <p:cNvPr id="50" name="角丸四角形吹き出し 15">
            <a:extLst>
              <a:ext uri="{FF2B5EF4-FFF2-40B4-BE49-F238E27FC236}">
                <a16:creationId xmlns:a16="http://schemas.microsoft.com/office/drawing/2014/main" id="{6395F453-D390-455F-86D2-D951F5411A7A}"/>
              </a:ext>
            </a:extLst>
          </p:cNvPr>
          <p:cNvSpPr/>
          <p:nvPr/>
        </p:nvSpPr>
        <p:spPr>
          <a:xfrm>
            <a:off x="8123806" y="1432746"/>
            <a:ext cx="1630688" cy="763522"/>
          </a:xfrm>
          <a:prstGeom prst="wedgeRoundRectCallout">
            <a:avLst>
              <a:gd name="adj1" fmla="val -10709"/>
              <a:gd name="adj2" fmla="val 64316"/>
              <a:gd name="adj3" fmla="val 16667"/>
            </a:avLst>
          </a:prstGeom>
          <a:ln w="6350">
            <a:solidFill>
              <a:srgbClr val="1EA05A"/>
            </a:solidFill>
          </a:ln>
        </p:spPr>
        <p:style>
          <a:lnRef idx="2">
            <a:schemeClr val="dk1"/>
          </a:lnRef>
          <a:fillRef idx="1">
            <a:schemeClr val="lt1"/>
          </a:fillRef>
          <a:effectRef idx="0">
            <a:schemeClr val="dk1"/>
          </a:effectRef>
          <a:fontRef idx="minor">
            <a:schemeClr val="dk1"/>
          </a:fontRef>
        </p:style>
        <p:txBody>
          <a:bodyPr rIns="36000" rtlCol="0" anchor="ctr"/>
          <a:lstStyle/>
          <a:p>
            <a:pPr lvl="0" algn="l" defTabSz="1280160" fontAlgn="auto">
              <a:spcBef>
                <a:spcPts val="0"/>
              </a:spcBef>
              <a:spcAft>
                <a:spcPts val="0"/>
              </a:spcAft>
              <a:defRPr/>
            </a:pPr>
            <a:r>
              <a:rPr lang="ja-JP" altLang="en-US" sz="1200" dirty="0">
                <a:solidFill>
                  <a:schemeClr val="tx1"/>
                </a:solidFill>
                <a:latin typeface="+mn-ea"/>
                <a:cs typeface="Meiryo UI" panose="020B0604030504040204" pitchFamily="50" charset="-128"/>
              </a:rPr>
              <a:t>太陽光発電など創エネ設備により</a:t>
            </a:r>
            <a:r>
              <a:rPr lang="ja-JP" altLang="en-US" sz="1200" b="1" dirty="0">
                <a:solidFill>
                  <a:schemeClr val="tx1"/>
                </a:solidFill>
                <a:latin typeface="+mn-ea"/>
                <a:cs typeface="Meiryo UI" panose="020B0604030504040204" pitchFamily="50" charset="-128"/>
              </a:rPr>
              <a:t>エネルギー収支「ゼロ」</a:t>
            </a:r>
            <a:r>
              <a:rPr lang="ja-JP" altLang="en-US" sz="1200" dirty="0">
                <a:solidFill>
                  <a:schemeClr val="tx1"/>
                </a:solidFill>
                <a:latin typeface="+mn-ea"/>
                <a:cs typeface="Meiryo UI" panose="020B0604030504040204" pitchFamily="50" charset="-128"/>
              </a:rPr>
              <a:t>に</a:t>
            </a:r>
            <a:endParaRPr kumimoji="1" lang="ja-JP" altLang="en-US" sz="1200" i="0" strike="noStrike" kern="1200" cap="none" spc="0" normalizeH="0" baseline="0" noProof="0" dirty="0">
              <a:ln>
                <a:noFill/>
              </a:ln>
              <a:solidFill>
                <a:schemeClr val="tx1"/>
              </a:solidFill>
              <a:effectLst/>
              <a:uLnTx/>
              <a:uFillTx/>
              <a:latin typeface="+mn-ea"/>
            </a:endParaRPr>
          </a:p>
        </p:txBody>
      </p:sp>
    </p:spTree>
    <p:extLst>
      <p:ext uri="{BB962C8B-B14F-4D97-AF65-F5344CB8AC3E}">
        <p14:creationId xmlns:p14="http://schemas.microsoft.com/office/powerpoint/2010/main" val="322750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四角形: 角を丸くする 97"/>
          <p:cNvSpPr/>
          <p:nvPr/>
        </p:nvSpPr>
        <p:spPr bwMode="auto">
          <a:xfrm>
            <a:off x="54702" y="320591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四角形: 角を丸くする 94"/>
          <p:cNvSpPr/>
          <p:nvPr/>
        </p:nvSpPr>
        <p:spPr bwMode="auto">
          <a:xfrm>
            <a:off x="5053181" y="1511381"/>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6" name="四角形: 角を丸くする 85"/>
          <p:cNvSpPr/>
          <p:nvPr/>
        </p:nvSpPr>
        <p:spPr bwMode="auto">
          <a:xfrm>
            <a:off x="56456" y="1511381"/>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3" name="四角形: 角を丸くする 32"/>
          <p:cNvSpPr/>
          <p:nvPr/>
        </p:nvSpPr>
        <p:spPr bwMode="auto">
          <a:xfrm>
            <a:off x="1496616" y="1511381"/>
            <a:ext cx="3389784" cy="559586"/>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266700" indent="-266700" algn="l"/>
            <a:r>
              <a:rPr lang="ja-JP" altLang="en-US" sz="1600" dirty="0">
                <a:latin typeface="+mn-ea"/>
                <a:ea typeface="+mn-ea"/>
              </a:rPr>
              <a:t>①</a:t>
            </a:r>
            <a:r>
              <a:rPr lang="en-US" altLang="ja-JP" sz="1600" dirty="0">
                <a:latin typeface="+mn-ea"/>
                <a:ea typeface="+mn-ea"/>
              </a:rPr>
              <a:t>ZEH</a:t>
            </a:r>
            <a:r>
              <a:rPr lang="ja-JP" altLang="en-US" sz="1600" dirty="0">
                <a:latin typeface="+mn-ea"/>
                <a:ea typeface="+mn-ea"/>
              </a:rPr>
              <a:t>等の</a:t>
            </a:r>
            <a:r>
              <a:rPr lang="ja-JP" altLang="en-US" sz="1600" b="1" dirty="0">
                <a:latin typeface="+mn-ea"/>
                <a:ea typeface="+mn-ea"/>
              </a:rPr>
              <a:t>初期投資負担の軽減</a:t>
            </a:r>
            <a:r>
              <a:rPr lang="ja-JP" altLang="en-US" sz="1600" dirty="0">
                <a:latin typeface="+mn-ea"/>
                <a:ea typeface="+mn-ea"/>
              </a:rPr>
              <a:t>　</a:t>
            </a:r>
            <a:endParaRPr kumimoji="1" lang="ja-JP" altLang="en-US" sz="1600" i="0" u="none" strike="noStrike" cap="none" normalizeH="0" baseline="0" dirty="0">
              <a:ln>
                <a:noFill/>
              </a:ln>
              <a:solidFill>
                <a:schemeClr val="tx1"/>
              </a:solidFill>
              <a:effectLst/>
              <a:latin typeface="+mn-ea"/>
              <a:ea typeface="+mn-ea"/>
            </a:endParaRPr>
          </a:p>
        </p:txBody>
      </p:sp>
      <p:sp>
        <p:nvSpPr>
          <p:cNvPr id="39" name="四角形: 角を丸くする 38"/>
          <p:cNvSpPr/>
          <p:nvPr/>
        </p:nvSpPr>
        <p:spPr bwMode="auto">
          <a:xfrm>
            <a:off x="6465168" y="1511381"/>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④</a:t>
            </a:r>
            <a:r>
              <a:rPr lang="ja-JP" altLang="en-US" sz="1600" b="1" dirty="0">
                <a:latin typeface="+mn-ea"/>
                <a:ea typeface="+mn-ea"/>
              </a:rPr>
              <a:t>担い手</a:t>
            </a:r>
            <a:r>
              <a:rPr lang="ja-JP" altLang="en-US" sz="1600" dirty="0">
                <a:latin typeface="+mn-ea"/>
                <a:ea typeface="+mn-ea"/>
              </a:rPr>
              <a:t>の育成・確保、</a:t>
            </a:r>
            <a:r>
              <a:rPr lang="en-US" altLang="ja-JP" sz="1600" dirty="0">
                <a:latin typeface="+mn-ea"/>
                <a:ea typeface="+mn-ea"/>
              </a:rPr>
              <a:t/>
            </a:r>
            <a:br>
              <a:rPr lang="en-US" altLang="ja-JP" sz="1600" dirty="0">
                <a:latin typeface="+mn-ea"/>
                <a:ea typeface="+mn-ea"/>
              </a:rPr>
            </a:br>
            <a:r>
              <a:rPr lang="ja-JP" altLang="en-US" sz="1600" dirty="0">
                <a:latin typeface="+mn-ea"/>
                <a:ea typeface="+mn-ea"/>
              </a:rPr>
              <a:t>ノウハウ・メリットの共有　</a:t>
            </a:r>
            <a:endParaRPr kumimoji="1" lang="ja-JP" altLang="en-US" sz="1600" i="0" u="none" strike="noStrike" cap="none" normalizeH="0" baseline="0" dirty="0">
              <a:ln>
                <a:noFill/>
              </a:ln>
              <a:solidFill>
                <a:schemeClr val="tx1"/>
              </a:solidFill>
              <a:effectLst/>
              <a:latin typeface="+mn-ea"/>
              <a:ea typeface="+mn-ea"/>
            </a:endParaRPr>
          </a:p>
        </p:txBody>
      </p:sp>
      <p:sp>
        <p:nvSpPr>
          <p:cNvPr id="63" name="正方形/長方形 62"/>
          <p:cNvSpPr/>
          <p:nvPr/>
        </p:nvSpPr>
        <p:spPr bwMode="auto">
          <a:xfrm>
            <a:off x="1461391" y="2102058"/>
            <a:ext cx="336891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ZEH</a:t>
            </a:r>
            <a:r>
              <a:rPr lang="ja-JP" altLang="en-US" dirty="0">
                <a:latin typeface="+mn-ea"/>
                <a:ea typeface="+mn-ea"/>
              </a:rPr>
              <a:t>の新設および</a:t>
            </a:r>
            <a:r>
              <a:rPr lang="en-US" altLang="ja-JP" dirty="0">
                <a:latin typeface="+mn-ea"/>
                <a:ea typeface="+mn-ea"/>
              </a:rPr>
              <a:t>ZEH</a:t>
            </a:r>
            <a:r>
              <a:rPr lang="ja-JP" altLang="en-US" dirty="0">
                <a:latin typeface="+mn-ea"/>
                <a:ea typeface="+mn-ea"/>
              </a:rPr>
              <a:t>化改修への支援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省</a:t>
            </a:r>
            <a:r>
              <a:rPr lang="en-US" altLang="ja-JP" dirty="0">
                <a:latin typeface="+mn-ea"/>
                <a:ea typeface="+mn-ea"/>
              </a:rPr>
              <a:t>CO2</a:t>
            </a:r>
            <a:r>
              <a:rPr lang="ja-JP" altLang="en-US" dirty="0">
                <a:latin typeface="+mn-ea"/>
                <a:ea typeface="+mn-ea"/>
              </a:rPr>
              <a:t>賃貸住宅の新築改修の支援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緑の贈与等の税制優遇措置の利用促進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低炭素機器のエコリースの支援</a:t>
            </a:r>
          </a:p>
        </p:txBody>
      </p:sp>
      <p:sp>
        <p:nvSpPr>
          <p:cNvPr id="64" name="正方形/長方形 63"/>
          <p:cNvSpPr/>
          <p:nvPr/>
        </p:nvSpPr>
        <p:spPr bwMode="auto">
          <a:xfrm>
            <a:off x="6498772" y="2102058"/>
            <a:ext cx="336891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ZEH</a:t>
            </a:r>
            <a:r>
              <a:rPr lang="ja-JP" altLang="en-US" dirty="0">
                <a:latin typeface="+mn-ea"/>
                <a:ea typeface="+mn-ea"/>
              </a:rPr>
              <a:t>ビルダー・</a:t>
            </a:r>
            <a:r>
              <a:rPr lang="en-US" altLang="ja-JP" dirty="0">
                <a:latin typeface="+mn-ea"/>
                <a:ea typeface="+mn-ea"/>
              </a:rPr>
              <a:t>ZEB</a:t>
            </a:r>
            <a:r>
              <a:rPr lang="ja-JP" altLang="en-US" dirty="0">
                <a:latin typeface="+mn-ea"/>
                <a:ea typeface="+mn-ea"/>
              </a:rPr>
              <a:t>プランナーの拡大</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再エネ導入や断熱改修のメリットの診断ツール</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中小企業の再省蓄エネ推進</a:t>
            </a:r>
          </a:p>
        </p:txBody>
      </p:sp>
      <p:sp>
        <p:nvSpPr>
          <p:cNvPr id="71" name="四角形: 角を丸くする 70"/>
          <p:cNvSpPr/>
          <p:nvPr/>
        </p:nvSpPr>
        <p:spPr bwMode="auto">
          <a:xfrm>
            <a:off x="1494862" y="3205917"/>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266700" indent="-266700" algn="l"/>
            <a:r>
              <a:rPr lang="ja-JP" altLang="en-US" sz="1600" dirty="0">
                <a:latin typeface="+mn-ea"/>
                <a:ea typeface="+mn-ea"/>
              </a:rPr>
              <a:t>②</a:t>
            </a:r>
            <a:r>
              <a:rPr lang="en-US" altLang="ja-JP" sz="1600" dirty="0">
                <a:latin typeface="+mn-ea"/>
                <a:ea typeface="+mn-ea"/>
              </a:rPr>
              <a:t>ZEB</a:t>
            </a:r>
            <a:r>
              <a:rPr lang="ja-JP" altLang="en-US" sz="1600" dirty="0">
                <a:latin typeface="+mn-ea"/>
                <a:ea typeface="+mn-ea"/>
              </a:rPr>
              <a:t>等の</a:t>
            </a:r>
            <a:r>
              <a:rPr lang="ja-JP" altLang="en-US" sz="1600" b="1" dirty="0">
                <a:latin typeface="+mn-ea"/>
                <a:ea typeface="+mn-ea"/>
              </a:rPr>
              <a:t>初期投資負担の軽減</a:t>
            </a:r>
          </a:p>
        </p:txBody>
      </p:sp>
      <p:sp>
        <p:nvSpPr>
          <p:cNvPr id="72" name="四角形: 角を丸くする 71"/>
          <p:cNvSpPr/>
          <p:nvPr/>
        </p:nvSpPr>
        <p:spPr bwMode="auto">
          <a:xfrm>
            <a:off x="6463414" y="3205917"/>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⑤環境価値の見える化と意識づけによる</a:t>
            </a:r>
            <a:r>
              <a:rPr lang="ja-JP" altLang="en-US" sz="1600" b="1" dirty="0">
                <a:latin typeface="+mn-ea"/>
                <a:ea typeface="+mn-ea"/>
              </a:rPr>
              <a:t>消費喚起と資金の呼び込み</a:t>
            </a:r>
          </a:p>
        </p:txBody>
      </p:sp>
      <p:sp>
        <p:nvSpPr>
          <p:cNvPr id="75" name="正方形/長方形 74"/>
          <p:cNvSpPr/>
          <p:nvPr/>
        </p:nvSpPr>
        <p:spPr bwMode="auto">
          <a:xfrm>
            <a:off x="1472469" y="3789040"/>
            <a:ext cx="336891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ZEB</a:t>
            </a:r>
            <a:r>
              <a:rPr lang="ja-JP" altLang="en-US" dirty="0">
                <a:latin typeface="+mn-ea"/>
                <a:ea typeface="+mn-ea"/>
              </a:rPr>
              <a:t>新設・改修等への支援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グリーンリースを活用したビル省</a:t>
            </a:r>
            <a:r>
              <a:rPr lang="en-US" altLang="ja-JP" dirty="0">
                <a:latin typeface="+mn-ea"/>
                <a:ea typeface="+mn-ea"/>
              </a:rPr>
              <a:t>CO2</a:t>
            </a:r>
            <a:r>
              <a:rPr lang="ja-JP" altLang="en-US" dirty="0">
                <a:latin typeface="+mn-ea"/>
                <a:ea typeface="+mn-ea"/>
              </a:rPr>
              <a:t>化の支援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再エネ自家消費に役立つ蓄電・蓄熱の導入支援</a:t>
            </a:r>
          </a:p>
        </p:txBody>
      </p:sp>
      <p:sp>
        <p:nvSpPr>
          <p:cNvPr id="76" name="正方形/長方形 75"/>
          <p:cNvSpPr/>
          <p:nvPr/>
        </p:nvSpPr>
        <p:spPr bwMode="auto">
          <a:xfrm>
            <a:off x="6463414" y="3789040"/>
            <a:ext cx="3440918"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COOL CHOICE</a:t>
            </a:r>
            <a:r>
              <a:rPr lang="ja-JP" altLang="en-US" dirty="0">
                <a:latin typeface="+mn-ea"/>
                <a:ea typeface="+mn-ea"/>
              </a:rPr>
              <a:t>（賢い選択）の推進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環境不動産への民間資金の呼び込み</a:t>
            </a:r>
          </a:p>
        </p:txBody>
      </p:sp>
      <p:sp>
        <p:nvSpPr>
          <p:cNvPr id="77" name="四角形: 角を丸くする 76"/>
          <p:cNvSpPr/>
          <p:nvPr/>
        </p:nvSpPr>
        <p:spPr bwMode="auto">
          <a:xfrm>
            <a:off x="1496616" y="5013176"/>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③公共施設や公共施設を中心とする</a:t>
            </a:r>
            <a:r>
              <a:rPr lang="ja-JP" altLang="en-US" sz="1600" b="1" dirty="0">
                <a:latin typeface="+mn-ea"/>
                <a:ea typeface="+mn-ea"/>
              </a:rPr>
              <a:t>街区などでの実績づくり</a:t>
            </a:r>
          </a:p>
        </p:txBody>
      </p:sp>
      <p:sp>
        <p:nvSpPr>
          <p:cNvPr id="78" name="四角形: 角を丸くする 77"/>
          <p:cNvSpPr/>
          <p:nvPr/>
        </p:nvSpPr>
        <p:spPr bwMode="auto">
          <a:xfrm>
            <a:off x="6465168" y="5013176"/>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⑥再省蓄エネを支える技術の</a:t>
            </a:r>
            <a:r>
              <a:rPr lang="en-US" altLang="ja-JP" sz="1600" dirty="0">
                <a:latin typeface="+mn-ea"/>
                <a:ea typeface="+mn-ea"/>
              </a:rPr>
              <a:t/>
            </a:r>
            <a:br>
              <a:rPr lang="en-US" altLang="ja-JP" sz="1600" dirty="0">
                <a:latin typeface="+mn-ea"/>
                <a:ea typeface="+mn-ea"/>
              </a:rPr>
            </a:br>
            <a:r>
              <a:rPr lang="ja-JP" altLang="en-US" sz="1600" b="1" dirty="0">
                <a:latin typeface="+mn-ea"/>
                <a:ea typeface="+mn-ea"/>
              </a:rPr>
              <a:t>イノベーション</a:t>
            </a:r>
          </a:p>
        </p:txBody>
      </p:sp>
      <p:sp>
        <p:nvSpPr>
          <p:cNvPr id="81" name="正方形/長方形 80"/>
          <p:cNvSpPr/>
          <p:nvPr/>
        </p:nvSpPr>
        <p:spPr bwMode="auto">
          <a:xfrm>
            <a:off x="1480849" y="5600410"/>
            <a:ext cx="3368910" cy="1049755"/>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公共施設の効果的な省エネ改修の推進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公共施設のリース手法による省エネ改修の推進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公共施設等の再省蓄エネによる自立分散拠点化</a:t>
            </a:r>
          </a:p>
        </p:txBody>
      </p:sp>
      <p:sp>
        <p:nvSpPr>
          <p:cNvPr id="82" name="正方形/長方形 81"/>
          <p:cNvSpPr/>
          <p:nvPr/>
        </p:nvSpPr>
        <p:spPr bwMode="auto">
          <a:xfrm>
            <a:off x="6424656" y="5600410"/>
            <a:ext cx="3496896"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ブロックチェーンによる環境価値創出の実証等</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高品質</a:t>
            </a:r>
            <a:r>
              <a:rPr lang="en-US" altLang="ja-JP" dirty="0" err="1">
                <a:latin typeface="+mn-ea"/>
                <a:ea typeface="+mn-ea"/>
              </a:rPr>
              <a:t>GaN</a:t>
            </a:r>
            <a:r>
              <a:rPr lang="ja-JP" altLang="en-US" baseline="30000" dirty="0">
                <a:latin typeface="+mn-ea"/>
                <a:ea typeface="+mn-ea"/>
              </a:rPr>
              <a:t>*</a:t>
            </a:r>
            <a:r>
              <a:rPr lang="en-US" altLang="ja-JP" baseline="30000" dirty="0">
                <a:latin typeface="+mn-ea"/>
                <a:ea typeface="+mn-ea"/>
              </a:rPr>
              <a:t>6</a:t>
            </a:r>
            <a:r>
              <a:rPr lang="ja-JP" altLang="en-US" dirty="0">
                <a:latin typeface="+mn-ea"/>
                <a:ea typeface="+mn-ea"/>
              </a:rPr>
              <a:t>結晶を用いた半導体の実証</a:t>
            </a:r>
            <a:endParaRPr lang="en-US" altLang="ja-JP" dirty="0">
              <a:latin typeface="+mn-ea"/>
              <a:ea typeface="+mn-ea"/>
            </a:endParaRPr>
          </a:p>
          <a:p>
            <a:pPr marL="171450" indent="-171450" algn="l">
              <a:buFont typeface="Arial" panose="020B0604020202020204" pitchFamily="34" charset="0"/>
              <a:buChar char="•"/>
            </a:pPr>
            <a:r>
              <a:rPr lang="en-US" altLang="ja-JP" dirty="0">
                <a:latin typeface="+mn-ea"/>
                <a:ea typeface="+mn-ea"/>
              </a:rPr>
              <a:t>CLT</a:t>
            </a:r>
            <a:r>
              <a:rPr lang="ja-JP" altLang="en-US" baseline="30000" dirty="0">
                <a:latin typeface="+mn-ea"/>
                <a:ea typeface="+mn-ea"/>
              </a:rPr>
              <a:t>*</a:t>
            </a:r>
            <a:r>
              <a:rPr lang="en-US" altLang="ja-JP" baseline="30000" dirty="0">
                <a:latin typeface="+mn-ea"/>
                <a:ea typeface="+mn-ea"/>
              </a:rPr>
              <a:t>7</a:t>
            </a:r>
            <a:r>
              <a:rPr lang="ja-JP" altLang="en-US" dirty="0">
                <a:latin typeface="+mn-ea"/>
                <a:ea typeface="+mn-ea"/>
              </a:rPr>
              <a:t>の省</a:t>
            </a:r>
            <a:r>
              <a:rPr lang="en-US" altLang="ja-JP" dirty="0">
                <a:latin typeface="+mn-ea"/>
                <a:ea typeface="+mn-ea"/>
              </a:rPr>
              <a:t>CO2</a:t>
            </a:r>
            <a:r>
              <a:rPr lang="ja-JP" altLang="en-US" dirty="0">
                <a:latin typeface="+mn-ea"/>
                <a:ea typeface="+mn-ea"/>
              </a:rPr>
              <a:t>性に関する検証</a:t>
            </a:r>
          </a:p>
        </p:txBody>
      </p:sp>
      <p:pic>
        <p:nvPicPr>
          <p:cNvPr id="83" name="図 82"/>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5963" y="1524751"/>
            <a:ext cx="1235098" cy="1235098"/>
          </a:xfrm>
          <a:prstGeom prst="rect">
            <a:avLst/>
          </a:prstGeom>
        </p:spPr>
      </p:pic>
      <p:pic>
        <p:nvPicPr>
          <p:cNvPr id="84" name="図 83"/>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6710" y="3291033"/>
            <a:ext cx="1192894" cy="1192894"/>
          </a:xfrm>
          <a:prstGeom prst="rect">
            <a:avLst/>
          </a:prstGeom>
        </p:spPr>
      </p:pic>
      <p:pic>
        <p:nvPicPr>
          <p:cNvPr id="2" name="図 1"/>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4947132" y="1622164"/>
            <a:ext cx="1518036" cy="1158340"/>
          </a:xfrm>
          <a:prstGeom prst="rect">
            <a:avLst/>
          </a:prstGeom>
        </p:spPr>
      </p:pic>
      <p:sp>
        <p:nvSpPr>
          <p:cNvPr id="97" name="四角形: 角を丸くする 96"/>
          <p:cNvSpPr/>
          <p:nvPr/>
        </p:nvSpPr>
        <p:spPr bwMode="auto">
          <a:xfrm>
            <a:off x="5051427" y="320591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9" name="四角形: 角を丸くする 98"/>
          <p:cNvSpPr/>
          <p:nvPr/>
        </p:nvSpPr>
        <p:spPr bwMode="auto">
          <a:xfrm>
            <a:off x="5053181" y="5013176"/>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00" name="四角形: 角を丸くする 99"/>
          <p:cNvSpPr/>
          <p:nvPr/>
        </p:nvSpPr>
        <p:spPr bwMode="auto">
          <a:xfrm>
            <a:off x="34564" y="5013176"/>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101" name="図 100"/>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06523" y="3330286"/>
            <a:ext cx="1040867" cy="1040867"/>
          </a:xfrm>
          <a:prstGeom prst="rect">
            <a:avLst/>
          </a:prstGeom>
        </p:spPr>
      </p:pic>
      <p:pic>
        <p:nvPicPr>
          <p:cNvPr id="11" name="図 10"/>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7743" y="5047347"/>
            <a:ext cx="1154959" cy="1154959"/>
          </a:xfrm>
          <a:prstGeom prst="rect">
            <a:avLst/>
          </a:prstGeom>
        </p:spPr>
      </p:pic>
      <p:pic>
        <p:nvPicPr>
          <p:cNvPr id="12" name="図 11"/>
          <p:cNvPicPr>
            <a:picLocks noChangeAspect="1"/>
          </p:cNvPicPr>
          <p:nvPr/>
        </p:nvPicPr>
        <p:blipFill>
          <a:blip r:embed="rId13">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33198" y="5077738"/>
            <a:ext cx="1174079" cy="1174079"/>
          </a:xfrm>
          <a:prstGeom prst="rect">
            <a:avLst/>
          </a:prstGeom>
        </p:spPr>
      </p:pic>
      <p:sp>
        <p:nvSpPr>
          <p:cNvPr id="27"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5</a:t>
            </a:fld>
            <a:endParaRPr lang="en-US" altLang="ja-JP" sz="1600" dirty="0">
              <a:latin typeface="+mn-lt"/>
            </a:endParaRPr>
          </a:p>
        </p:txBody>
      </p:sp>
      <p:sp>
        <p:nvSpPr>
          <p:cNvPr id="28" name="正方形/長方形 27"/>
          <p:cNvSpPr/>
          <p:nvPr/>
        </p:nvSpPr>
        <p:spPr bwMode="auto">
          <a:xfrm>
            <a:off x="2543856" y="84201"/>
            <a:ext cx="7362144" cy="1265857"/>
          </a:xfrm>
          <a:prstGeom prst="rect">
            <a:avLst/>
          </a:prstGeom>
          <a:noFill/>
          <a:ln w="9525" cap="flat" cmpd="sng" algn="ctr">
            <a:noFill/>
            <a:prstDash val="solid"/>
            <a:round/>
            <a:headEnd type="none" w="med" len="med"/>
            <a:tailEnd type="none" w="med" len="med"/>
          </a:ln>
          <a:effectLst/>
          <a:extLst/>
        </p:spPr>
        <p:txBody>
          <a:bodyPr vert="horz" wrap="square" lIns="144000" tIns="72000" rIns="0" bIns="72000" numCol="1" rtlCol="0" anchor="ctr" anchorCtr="0" compatLnSpc="1">
            <a:prstTxWarp prst="textNoShape">
              <a:avLst/>
            </a:prstTxWarp>
          </a:bodyPr>
          <a:lstStyle/>
          <a:p>
            <a:pPr algn="l"/>
            <a:r>
              <a:rPr lang="en-US" altLang="ja-JP" sz="2000" b="1" dirty="0">
                <a:solidFill>
                  <a:srgbClr val="008000"/>
                </a:solidFill>
                <a:latin typeface="+mn-ea"/>
                <a:ea typeface="+mn-ea"/>
              </a:rPr>
              <a:t>2030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政府計画の普及拡大目標の確実な達成を目指す</a:t>
            </a:r>
            <a:endParaRPr lang="en-US" altLang="ja-JP" sz="2000" b="1" dirty="0">
              <a:solidFill>
                <a:srgbClr val="008000"/>
              </a:solidFill>
              <a:latin typeface="+mn-ea"/>
              <a:ea typeface="+mn-ea"/>
            </a:endParaRPr>
          </a:p>
          <a:p>
            <a:pPr algn="l"/>
            <a:r>
              <a:rPr lang="en-US" altLang="ja-JP" sz="1200" dirty="0">
                <a:latin typeface="Meiryo UI" panose="020B0604030504040204" pitchFamily="50" charset="-128"/>
                <a:ea typeface="Meiryo UI" panose="020B0604030504040204" pitchFamily="50" charset="-128"/>
              </a:rPr>
              <a:t>ZEH</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rPr>
              <a:t>年までにハウスメーカー等の新築注文戸建ての半数以上を</a:t>
            </a:r>
            <a:r>
              <a:rPr lang="en-US" altLang="ja-JP" sz="1200" dirty="0">
                <a:latin typeface="Meiryo UI" panose="020B0604030504040204" pitchFamily="50" charset="-128"/>
                <a:ea typeface="Meiryo UI" panose="020B0604030504040204" pitchFamily="50" charset="-128"/>
              </a:rPr>
              <a:t>ZEH</a:t>
            </a:r>
            <a:r>
              <a:rPr lang="ja-JP" altLang="ja-JP" sz="1200" dirty="0" err="1">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2030</a:t>
            </a:r>
            <a:r>
              <a:rPr lang="ja-JP" altLang="ja-JP" sz="1200" dirty="0">
                <a:latin typeface="Meiryo UI" panose="020B0604030504040204" pitchFamily="50" charset="-128"/>
                <a:ea typeface="Meiryo UI" panose="020B0604030504040204" pitchFamily="50" charset="-128"/>
              </a:rPr>
              <a:t>年までに新築住宅平均で</a:t>
            </a:r>
            <a:r>
              <a:rPr lang="en-US" altLang="ja-JP" sz="1200" dirty="0">
                <a:latin typeface="Meiryo UI" panose="020B0604030504040204" pitchFamily="50" charset="-128"/>
                <a:ea typeface="Meiryo UI" panose="020B0604030504040204" pitchFamily="50" charset="-128"/>
              </a:rPr>
              <a:t>ZEH</a:t>
            </a:r>
          </a:p>
          <a:p>
            <a:pPr algn="l"/>
            <a:r>
              <a:rPr lang="en-US" altLang="ja-JP" sz="1200" dirty="0">
                <a:latin typeface="Meiryo UI" panose="020B0604030504040204" pitchFamily="50" charset="-128"/>
                <a:ea typeface="Meiryo UI" panose="020B0604030504040204" pitchFamily="50" charset="-128"/>
              </a:rPr>
              <a:t>ZEB</a:t>
            </a:r>
            <a:r>
              <a:rPr lang="ja-JP" altLang="ja-JP"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rPr>
              <a:t>年までに、新築公共建築物等の平均でＺＥＢを実現</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2030</a:t>
            </a:r>
            <a:r>
              <a:rPr lang="ja-JP" altLang="ja-JP" sz="1200" dirty="0">
                <a:latin typeface="Meiryo UI" panose="020B0604030504040204" pitchFamily="50" charset="-128"/>
                <a:ea typeface="Meiryo UI" panose="020B0604030504040204" pitchFamily="50" charset="-128"/>
              </a:rPr>
              <a:t>年までに新築建築物の平均で</a:t>
            </a:r>
            <a:r>
              <a:rPr lang="en-US" altLang="ja-JP" sz="1200" dirty="0">
                <a:latin typeface="Meiryo UI" panose="020B0604030504040204" pitchFamily="50" charset="-128"/>
                <a:ea typeface="Meiryo UI" panose="020B0604030504040204" pitchFamily="50" charset="-128"/>
              </a:rPr>
              <a:t>ZEB</a:t>
            </a:r>
            <a:r>
              <a:rPr lang="ja-JP" altLang="ja-JP" sz="1200" dirty="0">
                <a:latin typeface="Meiryo UI" panose="020B0604030504040204" pitchFamily="50" charset="-128"/>
                <a:ea typeface="Meiryo UI" panose="020B0604030504040204" pitchFamily="50" charset="-128"/>
              </a:rPr>
              <a:t>を実現</a:t>
            </a:r>
            <a:endParaRPr lang="en-US" altLang="ja-JP" sz="1200" dirty="0">
              <a:solidFill>
                <a:srgbClr val="008000"/>
              </a:solidFill>
              <a:latin typeface="Meiryo UI" panose="020B0604030504040204" pitchFamily="50" charset="-128"/>
              <a:ea typeface="Meiryo UI" panose="020B0604030504040204" pitchFamily="50" charset="-128"/>
            </a:endParaRPr>
          </a:p>
          <a:p>
            <a:pPr algn="l"/>
            <a:r>
              <a:rPr lang="en-US" altLang="ja-JP" sz="2000" b="1" dirty="0">
                <a:solidFill>
                  <a:srgbClr val="008000"/>
                </a:solidFill>
                <a:latin typeface="+mn-ea"/>
                <a:ea typeface="+mn-ea"/>
              </a:rPr>
              <a:t>2050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住宅ビルにおける</a:t>
            </a:r>
            <a:r>
              <a:rPr lang="en-US" altLang="ja-JP" sz="2000" b="1" dirty="0">
                <a:solidFill>
                  <a:srgbClr val="008000"/>
                </a:solidFill>
                <a:latin typeface="+mn-ea"/>
                <a:ea typeface="+mn-ea"/>
              </a:rPr>
              <a:t>CO2</a:t>
            </a:r>
            <a:r>
              <a:rPr lang="ja-JP" altLang="en-US" sz="2000" b="1" dirty="0">
                <a:solidFill>
                  <a:srgbClr val="008000"/>
                </a:solidFill>
                <a:latin typeface="+mn-ea"/>
                <a:ea typeface="+mn-ea"/>
              </a:rPr>
              <a:t>排出を、建設されている住宅</a:t>
            </a:r>
            <a:r>
              <a:rPr lang="en-US" altLang="ja-JP" sz="2000" b="1" dirty="0">
                <a:solidFill>
                  <a:srgbClr val="008000"/>
                </a:solidFill>
                <a:latin typeface="+mn-ea"/>
                <a:ea typeface="+mn-ea"/>
              </a:rPr>
              <a:t/>
            </a:r>
            <a:br>
              <a:rPr lang="en-US" altLang="ja-JP" sz="2000" b="1" dirty="0">
                <a:solidFill>
                  <a:srgbClr val="008000"/>
                </a:solidFill>
                <a:latin typeface="+mn-ea"/>
                <a:ea typeface="+mn-ea"/>
              </a:rPr>
            </a:br>
            <a:r>
              <a:rPr lang="ja-JP" altLang="en-US" sz="2000" b="1" dirty="0">
                <a:solidFill>
                  <a:srgbClr val="008000"/>
                </a:solidFill>
                <a:latin typeface="+mn-ea"/>
                <a:ea typeface="+mn-ea"/>
              </a:rPr>
              <a:t>ビル全体で平均してゼロエミッションに近づくことを目指す</a:t>
            </a:r>
          </a:p>
        </p:txBody>
      </p:sp>
      <p:sp>
        <p:nvSpPr>
          <p:cNvPr id="32" name="正方形/長方形 31"/>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4" name="正方形/長方形 3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5" name="テキスト ボックス 3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1</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住まいオフィスなどでの再省蓄エネの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目標と環境省アクション</a:t>
            </a:r>
          </a:p>
        </p:txBody>
      </p:sp>
      <p:sp>
        <p:nvSpPr>
          <p:cNvPr id="31" name="テキスト ボックス 30"/>
          <p:cNvSpPr txBox="1"/>
          <p:nvPr/>
        </p:nvSpPr>
        <p:spPr>
          <a:xfrm>
            <a:off x="6609184" y="6469886"/>
            <a:ext cx="2880320" cy="415498"/>
          </a:xfrm>
          <a:prstGeom prst="rect">
            <a:avLst/>
          </a:prstGeom>
          <a:noFill/>
        </p:spPr>
        <p:txBody>
          <a:bodyPr wrap="square" rtlCol="0">
            <a:spAutoFit/>
          </a:bodyPr>
          <a:lstStyle/>
          <a:p>
            <a:pPr algn="l"/>
            <a:r>
              <a:rPr lang="ja-JP" altLang="en-US" sz="700" dirty="0">
                <a:latin typeface="+mn-lt"/>
                <a:ea typeface="+mn-ea"/>
              </a:rPr>
              <a:t>*</a:t>
            </a:r>
            <a:r>
              <a:rPr lang="en-US" altLang="ja-JP" sz="700" dirty="0">
                <a:latin typeface="+mn-lt"/>
                <a:ea typeface="+mn-ea"/>
              </a:rPr>
              <a:t>6:Ga(</a:t>
            </a:r>
            <a:r>
              <a:rPr lang="ja-JP" altLang="en-US" sz="700" dirty="0">
                <a:latin typeface="+mn-lt"/>
                <a:ea typeface="+mn-ea"/>
              </a:rPr>
              <a:t>ガリウム</a:t>
            </a:r>
            <a:r>
              <a:rPr lang="en-US" altLang="ja-JP" sz="700" dirty="0">
                <a:latin typeface="+mn-lt"/>
                <a:ea typeface="+mn-ea"/>
              </a:rPr>
              <a:t>)</a:t>
            </a:r>
            <a:r>
              <a:rPr lang="ja-JP" altLang="en-US" sz="700" dirty="0">
                <a:latin typeface="+mn-lt"/>
                <a:ea typeface="+mn-ea"/>
              </a:rPr>
              <a:t>と</a:t>
            </a:r>
            <a:r>
              <a:rPr lang="en-US" altLang="ja-JP" sz="700" dirty="0">
                <a:latin typeface="+mn-lt"/>
                <a:ea typeface="+mn-ea"/>
              </a:rPr>
              <a:t>N(</a:t>
            </a:r>
            <a:r>
              <a:rPr lang="ja-JP" altLang="en-US" sz="700" dirty="0">
                <a:latin typeface="+mn-lt"/>
                <a:ea typeface="+mn-ea"/>
              </a:rPr>
              <a:t>窒素</a:t>
            </a:r>
            <a:r>
              <a:rPr lang="en-US" altLang="ja-JP" sz="700" dirty="0">
                <a:latin typeface="+mn-lt"/>
                <a:ea typeface="+mn-ea"/>
              </a:rPr>
              <a:t>)</a:t>
            </a:r>
            <a:r>
              <a:rPr lang="ja-JP" altLang="en-US" sz="700" dirty="0">
                <a:latin typeface="+mn-lt"/>
                <a:ea typeface="+mn-ea"/>
              </a:rPr>
              <a:t>の化合物の総称</a:t>
            </a:r>
            <a:endParaRPr lang="en-US" altLang="ja-JP" sz="700" dirty="0">
              <a:latin typeface="+mn-lt"/>
              <a:ea typeface="+mn-ea"/>
            </a:endParaRPr>
          </a:p>
          <a:p>
            <a:pPr algn="l"/>
            <a:r>
              <a:rPr kumimoji="1" lang="ja-JP" altLang="en-US" sz="700" dirty="0">
                <a:latin typeface="+mn-lt"/>
                <a:ea typeface="+mn-ea"/>
              </a:rPr>
              <a:t>*</a:t>
            </a:r>
            <a:r>
              <a:rPr lang="en-US" altLang="ja-JP" sz="700" dirty="0">
                <a:latin typeface="+mn-lt"/>
                <a:ea typeface="+mn-ea"/>
              </a:rPr>
              <a:t>7:Cross Laminated Timber</a:t>
            </a:r>
            <a:r>
              <a:rPr lang="ja-JP" altLang="en-US" sz="700" dirty="0">
                <a:latin typeface="+mn-lt"/>
                <a:ea typeface="+mn-ea"/>
              </a:rPr>
              <a:t>の略。直交集成板とも呼ばれている。集成材よりも強度が安定した木質建材</a:t>
            </a:r>
            <a:endParaRPr kumimoji="1" lang="ja-JP" altLang="en-US" sz="700" dirty="0">
              <a:latin typeface="+mn-lt"/>
              <a:ea typeface="+mn-ea"/>
            </a:endParaRPr>
          </a:p>
        </p:txBody>
      </p:sp>
    </p:spTree>
    <p:extLst>
      <p:ext uri="{BB962C8B-B14F-4D97-AF65-F5344CB8AC3E}">
        <p14:creationId xmlns:p14="http://schemas.microsoft.com/office/powerpoint/2010/main" val="301529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6</a:t>
            </a:fld>
            <a:endParaRPr lang="en-US" altLang="ja-JP" sz="1600" dirty="0">
              <a:latin typeface="+mn-lt"/>
            </a:endParaRPr>
          </a:p>
        </p:txBody>
      </p:sp>
      <p:sp>
        <p:nvSpPr>
          <p:cNvPr id="28" name="正方形/長方形 27"/>
          <p:cNvSpPr/>
          <p:nvPr/>
        </p:nvSpPr>
        <p:spPr bwMode="auto">
          <a:xfrm>
            <a:off x="2663224" y="140469"/>
            <a:ext cx="7242776" cy="1016950"/>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r>
              <a:rPr lang="ja-JP" altLang="en-US" sz="2800" b="1" dirty="0">
                <a:solidFill>
                  <a:srgbClr val="008000"/>
                </a:solidFill>
                <a:latin typeface="+mn-ea"/>
                <a:ea typeface="+mn-ea"/>
              </a:rPr>
              <a:t>地域の再エネを活用したエネルギーを提供する「地域再省蓄エネ企業」の活動を促進</a:t>
            </a:r>
          </a:p>
        </p:txBody>
      </p:sp>
      <p:sp>
        <p:nvSpPr>
          <p:cNvPr id="29" name="正方形/長方形 28"/>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0" name="正方形/長方形 29"/>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1" name="テキスト ボックス 30"/>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2</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再省蓄エネによる地域の自立と脱炭素化の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チャンスとメリット</a:t>
            </a:r>
          </a:p>
        </p:txBody>
      </p:sp>
      <p:pic>
        <p:nvPicPr>
          <p:cNvPr id="44" name="図 43"/>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8499" y="3751165"/>
            <a:ext cx="1190003" cy="1028410"/>
          </a:xfrm>
          <a:prstGeom prst="rect">
            <a:avLst/>
          </a:prstGeom>
          <a:ln>
            <a:noFill/>
          </a:ln>
        </p:spPr>
      </p:pic>
      <p:sp>
        <p:nvSpPr>
          <p:cNvPr id="48" name="テキスト ボックス 47"/>
          <p:cNvSpPr txBox="1"/>
          <p:nvPr/>
        </p:nvSpPr>
        <p:spPr>
          <a:xfrm>
            <a:off x="132320" y="3886771"/>
            <a:ext cx="1518858" cy="830997"/>
          </a:xfrm>
          <a:prstGeom prst="rect">
            <a:avLst/>
          </a:prstGeom>
          <a:noFill/>
          <a:ln>
            <a:noFill/>
          </a:ln>
        </p:spPr>
        <p:txBody>
          <a:bodyPr wrap="square" rtlCol="0">
            <a:spAutoFit/>
          </a:bodyPr>
          <a:lstStyle/>
          <a:p>
            <a:r>
              <a:rPr lang="en-US" altLang="ja-JP" sz="1600" b="1" dirty="0">
                <a:latin typeface="+mn-ea"/>
                <a:ea typeface="+mn-ea"/>
              </a:rPr>
              <a:t>ZEH/ZEB</a:t>
            </a:r>
            <a:r>
              <a:rPr lang="ja-JP" altLang="en-US" sz="1600" b="1" dirty="0">
                <a:latin typeface="+mn-ea"/>
                <a:ea typeface="+mn-ea"/>
              </a:rPr>
              <a:t>供給ビジネスに関与する企業</a:t>
            </a:r>
          </a:p>
        </p:txBody>
      </p:sp>
      <p:pic>
        <p:nvPicPr>
          <p:cNvPr id="50" name="図 49"/>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1542" y="5214488"/>
            <a:ext cx="1206013" cy="1206013"/>
          </a:xfrm>
          <a:prstGeom prst="rect">
            <a:avLst/>
          </a:prstGeom>
          <a:ln>
            <a:noFill/>
          </a:ln>
        </p:spPr>
      </p:pic>
      <p:sp>
        <p:nvSpPr>
          <p:cNvPr id="51" name="テキスト ボックス 50"/>
          <p:cNvSpPr txBox="1"/>
          <p:nvPr/>
        </p:nvSpPr>
        <p:spPr>
          <a:xfrm>
            <a:off x="-62783" y="5478780"/>
            <a:ext cx="1518858" cy="338554"/>
          </a:xfrm>
          <a:prstGeom prst="rect">
            <a:avLst/>
          </a:prstGeom>
          <a:noFill/>
          <a:ln>
            <a:noFill/>
          </a:ln>
        </p:spPr>
        <p:txBody>
          <a:bodyPr wrap="square" rtlCol="0">
            <a:spAutoFit/>
          </a:bodyPr>
          <a:lstStyle/>
          <a:p>
            <a:r>
              <a:rPr lang="ja-JP" altLang="en-US" sz="1600" b="1" dirty="0">
                <a:latin typeface="+mn-ea"/>
                <a:ea typeface="+mn-ea"/>
              </a:rPr>
              <a:t>地方自治体</a:t>
            </a:r>
          </a:p>
        </p:txBody>
      </p:sp>
      <p:sp>
        <p:nvSpPr>
          <p:cNvPr id="53" name="正方形/長方形 52"/>
          <p:cNvSpPr/>
          <p:nvPr/>
        </p:nvSpPr>
        <p:spPr bwMode="auto">
          <a:xfrm>
            <a:off x="1604958" y="1956042"/>
            <a:ext cx="2626758" cy="86238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市民出資・企業出資</a:t>
            </a:r>
            <a:r>
              <a:rPr lang="ja-JP" altLang="en-US" sz="1600" dirty="0">
                <a:latin typeface="+mn-ea"/>
                <a:ea typeface="+mn-ea"/>
              </a:rPr>
              <a:t>により再エネ発電設備の</a:t>
            </a:r>
            <a:r>
              <a:rPr lang="ja-JP" altLang="en-US" sz="1600" b="1" dirty="0">
                <a:latin typeface="+mn-ea"/>
                <a:ea typeface="+mn-ea"/>
              </a:rPr>
              <a:t>設置運営に参加</a:t>
            </a:r>
          </a:p>
        </p:txBody>
      </p:sp>
      <p:sp>
        <p:nvSpPr>
          <p:cNvPr id="54" name="正方形/長方形 53"/>
          <p:cNvSpPr/>
          <p:nvPr/>
        </p:nvSpPr>
        <p:spPr bwMode="auto">
          <a:xfrm>
            <a:off x="4298099" y="1967510"/>
            <a:ext cx="2521792" cy="89012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地産再エネを活用</a:t>
            </a:r>
            <a:r>
              <a:rPr lang="ja-JP" altLang="en-US" sz="1600" dirty="0">
                <a:latin typeface="+mn-ea"/>
                <a:ea typeface="+mn-ea"/>
              </a:rPr>
              <a:t>した電気を購入し、地元の活性化に貢献</a:t>
            </a:r>
          </a:p>
        </p:txBody>
      </p:sp>
      <p:pic>
        <p:nvPicPr>
          <p:cNvPr id="55" name="図 5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7643" y="1401127"/>
            <a:ext cx="490395" cy="490395"/>
          </a:xfrm>
          <a:prstGeom prst="rect">
            <a:avLst/>
          </a:prstGeom>
        </p:spPr>
      </p:pic>
      <p:sp>
        <p:nvSpPr>
          <p:cNvPr id="61" name="正方形/長方形 60"/>
          <p:cNvSpPr/>
          <p:nvPr/>
        </p:nvSpPr>
        <p:spPr bwMode="auto">
          <a:xfrm>
            <a:off x="1651178" y="1419334"/>
            <a:ext cx="2599116"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チャンス</a:t>
            </a:r>
          </a:p>
        </p:txBody>
      </p:sp>
      <p:pic>
        <p:nvPicPr>
          <p:cNvPr id="62" name="図 61"/>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0533" y="1419333"/>
            <a:ext cx="497499" cy="497499"/>
          </a:xfrm>
          <a:prstGeom prst="rect">
            <a:avLst/>
          </a:prstGeom>
        </p:spPr>
      </p:pic>
      <p:sp>
        <p:nvSpPr>
          <p:cNvPr id="63" name="正方形/長方形 62"/>
          <p:cNvSpPr/>
          <p:nvPr/>
        </p:nvSpPr>
        <p:spPr bwMode="auto">
          <a:xfrm>
            <a:off x="4307619" y="1419334"/>
            <a:ext cx="2589597"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メリット</a:t>
            </a:r>
          </a:p>
        </p:txBody>
      </p:sp>
      <p:sp>
        <p:nvSpPr>
          <p:cNvPr id="66" name="正方形/長方形 65"/>
          <p:cNvSpPr/>
          <p:nvPr/>
        </p:nvSpPr>
        <p:spPr bwMode="auto">
          <a:xfrm>
            <a:off x="1607977" y="3496048"/>
            <a:ext cx="2624943" cy="136815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本業の技術や営業網を生かし</a:t>
            </a:r>
            <a:r>
              <a:rPr lang="ja-JP" altLang="en-US" sz="1600" dirty="0">
                <a:latin typeface="+mn-ea"/>
                <a:ea typeface="+mn-ea"/>
              </a:rPr>
              <a:t>ながら、再省蓄エネ事業に参加</a:t>
            </a:r>
          </a:p>
          <a:p>
            <a:pPr marL="179388" indent="-179388" algn="l">
              <a:buFont typeface="Arial" panose="020B0604020202020204" pitchFamily="34" charset="0"/>
              <a:buChar char="•"/>
            </a:pPr>
            <a:r>
              <a:rPr lang="ja-JP" altLang="en-US" sz="1600" dirty="0">
                <a:latin typeface="+mn-ea"/>
                <a:ea typeface="+mn-ea"/>
              </a:rPr>
              <a:t>見守りなどの地域密着サービス</a:t>
            </a:r>
          </a:p>
        </p:txBody>
      </p:sp>
      <p:sp>
        <p:nvSpPr>
          <p:cNvPr id="67" name="正方形/長方形 66"/>
          <p:cNvSpPr/>
          <p:nvPr/>
        </p:nvSpPr>
        <p:spPr bwMode="auto">
          <a:xfrm>
            <a:off x="4298099" y="3493017"/>
            <a:ext cx="2540173" cy="152478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dirty="0">
                <a:latin typeface="+mn-ea"/>
                <a:ea typeface="+mn-ea"/>
              </a:rPr>
              <a:t>地域ブランドの構築に繋がる</a:t>
            </a:r>
          </a:p>
          <a:p>
            <a:pPr marL="179388" indent="-179388" algn="l">
              <a:buFont typeface="Arial" panose="020B0604020202020204" pitchFamily="34" charset="0"/>
              <a:buChar char="•"/>
            </a:pPr>
            <a:r>
              <a:rPr lang="ja-JP" altLang="en-US" sz="1600" dirty="0">
                <a:latin typeface="+mn-ea"/>
                <a:ea typeface="+mn-ea"/>
              </a:rPr>
              <a:t>地元参加型で</a:t>
            </a:r>
            <a:r>
              <a:rPr lang="ja-JP" altLang="en-US" sz="1600" b="1" dirty="0">
                <a:latin typeface="+mn-ea"/>
                <a:ea typeface="+mn-ea"/>
              </a:rPr>
              <a:t>地元に利益還元</a:t>
            </a:r>
            <a:r>
              <a:rPr lang="ja-JP" altLang="en-US" sz="1600" dirty="0">
                <a:latin typeface="+mn-ea"/>
                <a:ea typeface="+mn-ea"/>
              </a:rPr>
              <a:t>し事業がスムーズに</a:t>
            </a:r>
          </a:p>
        </p:txBody>
      </p:sp>
      <p:sp>
        <p:nvSpPr>
          <p:cNvPr id="68" name="正方形/長方形 67"/>
          <p:cNvSpPr/>
          <p:nvPr/>
        </p:nvSpPr>
        <p:spPr bwMode="auto">
          <a:xfrm>
            <a:off x="1607978" y="5124388"/>
            <a:ext cx="2624166" cy="152478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dirty="0">
                <a:latin typeface="+mn-ea"/>
                <a:ea typeface="+mn-ea"/>
              </a:rPr>
              <a:t>公共施設の屋根、廃棄物発電等の</a:t>
            </a:r>
            <a:r>
              <a:rPr lang="ja-JP" altLang="en-US" sz="1600" b="1" dirty="0">
                <a:latin typeface="+mn-ea"/>
                <a:ea typeface="+mn-ea"/>
              </a:rPr>
              <a:t>自前の資源を使った創エネ</a:t>
            </a:r>
            <a:r>
              <a:rPr lang="ja-JP" altLang="en-US" sz="1600" dirty="0">
                <a:latin typeface="+mn-ea"/>
                <a:ea typeface="+mn-ea"/>
              </a:rPr>
              <a:t>で地域供給</a:t>
            </a:r>
            <a:endParaRPr lang="en-US" altLang="ja-JP" sz="1600" dirty="0">
              <a:latin typeface="+mn-ea"/>
              <a:ea typeface="+mn-ea"/>
            </a:endParaRPr>
          </a:p>
          <a:p>
            <a:pPr marL="179388" indent="-179388" algn="l">
              <a:buFont typeface="Arial" panose="020B0604020202020204" pitchFamily="34" charset="0"/>
              <a:buChar char="•"/>
            </a:pPr>
            <a:r>
              <a:rPr lang="ja-JP" altLang="en-US" sz="1600" dirty="0">
                <a:latin typeface="+mn-ea"/>
                <a:ea typeface="+mn-ea"/>
              </a:rPr>
              <a:t>地域再省蓄エネ企業の立ち上げ</a:t>
            </a:r>
            <a:endParaRPr lang="en-US" altLang="ja-JP" sz="1600" dirty="0">
              <a:latin typeface="+mn-ea"/>
              <a:ea typeface="+mn-ea"/>
            </a:endParaRPr>
          </a:p>
          <a:p>
            <a:pPr marL="285750" indent="-285750" algn="l">
              <a:buFont typeface="Arial" panose="020B0604020202020204" pitchFamily="34" charset="0"/>
              <a:buChar char="•"/>
            </a:pPr>
            <a:endParaRPr lang="ja-JP" altLang="en-US" sz="1600" dirty="0">
              <a:latin typeface="+mn-ea"/>
              <a:ea typeface="+mn-ea"/>
            </a:endParaRPr>
          </a:p>
        </p:txBody>
      </p:sp>
      <p:pic>
        <p:nvPicPr>
          <p:cNvPr id="131" name="図 130"/>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9422" y="2541072"/>
            <a:ext cx="744117" cy="744117"/>
          </a:xfrm>
          <a:prstGeom prst="rect">
            <a:avLst/>
          </a:prstGeom>
        </p:spPr>
      </p:pic>
      <p:sp>
        <p:nvSpPr>
          <p:cNvPr id="69" name="正方形/長方形 68"/>
          <p:cNvSpPr/>
          <p:nvPr/>
        </p:nvSpPr>
        <p:spPr bwMode="auto">
          <a:xfrm>
            <a:off x="4304929" y="5140541"/>
            <a:ext cx="2557414" cy="1524787"/>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179388" indent="-179388" algn="l">
              <a:buFont typeface="Arial" panose="020B0604020202020204" pitchFamily="34" charset="0"/>
              <a:buChar char="•"/>
            </a:pPr>
            <a:r>
              <a:rPr lang="ja-JP" altLang="en-US" sz="1600" b="1" dirty="0">
                <a:latin typeface="+mn-ea"/>
                <a:ea typeface="+mn-ea"/>
              </a:rPr>
              <a:t>地域の再省蓄エネサービスの発展</a:t>
            </a:r>
            <a:r>
              <a:rPr lang="ja-JP" altLang="en-US" sz="1600" dirty="0">
                <a:latin typeface="+mn-ea"/>
                <a:ea typeface="+mn-ea"/>
              </a:rPr>
              <a:t>を後押し</a:t>
            </a:r>
          </a:p>
          <a:p>
            <a:pPr marL="179388" indent="-179388" algn="l">
              <a:buFont typeface="Arial" panose="020B0604020202020204" pitchFamily="34" charset="0"/>
              <a:buChar char="•"/>
            </a:pPr>
            <a:r>
              <a:rPr lang="ja-JP" altLang="en-US" sz="1600" dirty="0">
                <a:latin typeface="+mn-ea"/>
                <a:ea typeface="+mn-ea"/>
              </a:rPr>
              <a:t>複数自治体での行政機能合理化等が可能</a:t>
            </a:r>
          </a:p>
        </p:txBody>
      </p:sp>
      <p:pic>
        <p:nvPicPr>
          <p:cNvPr id="71" name="図 70"/>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0472" y="1989160"/>
            <a:ext cx="869265" cy="869265"/>
          </a:xfrm>
          <a:prstGeom prst="rect">
            <a:avLst/>
          </a:prstGeom>
          <a:ln>
            <a:noFill/>
          </a:ln>
        </p:spPr>
      </p:pic>
      <p:sp>
        <p:nvSpPr>
          <p:cNvPr id="72" name="テキスト ボックス 71"/>
          <p:cNvSpPr txBox="1"/>
          <p:nvPr/>
        </p:nvSpPr>
        <p:spPr>
          <a:xfrm>
            <a:off x="133197" y="2346540"/>
            <a:ext cx="1518858" cy="584775"/>
          </a:xfrm>
          <a:prstGeom prst="rect">
            <a:avLst/>
          </a:prstGeom>
          <a:noFill/>
          <a:ln>
            <a:noFill/>
          </a:ln>
        </p:spPr>
        <p:txBody>
          <a:bodyPr wrap="square" rtlCol="0">
            <a:spAutoFit/>
          </a:bodyPr>
          <a:lstStyle/>
          <a:p>
            <a:r>
              <a:rPr lang="ja-JP" altLang="en-US" sz="1600" b="1" dirty="0">
                <a:latin typeface="+mn-ea"/>
                <a:ea typeface="+mn-ea"/>
              </a:rPr>
              <a:t>地域</a:t>
            </a:r>
            <a:br>
              <a:rPr lang="ja-JP" altLang="en-US" sz="1600" b="1" dirty="0">
                <a:latin typeface="+mn-ea"/>
                <a:ea typeface="+mn-ea"/>
              </a:rPr>
            </a:br>
            <a:r>
              <a:rPr lang="ja-JP" altLang="en-US" sz="1600" b="1" dirty="0">
                <a:latin typeface="+mn-ea"/>
                <a:ea typeface="+mn-ea"/>
              </a:rPr>
              <a:t>消費者・企業</a:t>
            </a:r>
          </a:p>
        </p:txBody>
      </p:sp>
      <p:cxnSp>
        <p:nvCxnSpPr>
          <p:cNvPr id="79" name="直線コネクタ 78"/>
          <p:cNvCxnSpPr/>
          <p:nvPr/>
        </p:nvCxnSpPr>
        <p:spPr bwMode="auto">
          <a:xfrm>
            <a:off x="202422" y="1916832"/>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p:cNvCxnSpPr/>
          <p:nvPr/>
        </p:nvCxnSpPr>
        <p:spPr bwMode="auto">
          <a:xfrm rot="16200000" flipV="1">
            <a:off x="1668378" y="4102300"/>
            <a:ext cx="5275618" cy="2518"/>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線コネクタ 80"/>
          <p:cNvCxnSpPr/>
          <p:nvPr/>
        </p:nvCxnSpPr>
        <p:spPr bwMode="auto">
          <a:xfrm>
            <a:off x="202422" y="3373541"/>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コネクタ 81"/>
          <p:cNvCxnSpPr/>
          <p:nvPr/>
        </p:nvCxnSpPr>
        <p:spPr bwMode="auto">
          <a:xfrm>
            <a:off x="229635" y="5012514"/>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図 10"/>
          <p:cNvPicPr>
            <a:picLocks noChangeAspect="1"/>
          </p:cNvPicPr>
          <p:nvPr/>
        </p:nvPicPr>
        <p:blipFill>
          <a:blip r:embed="rId13"/>
          <a:stretch>
            <a:fillRect/>
          </a:stretch>
        </p:blipFill>
        <p:spPr>
          <a:xfrm>
            <a:off x="7113240" y="4221088"/>
            <a:ext cx="2611348" cy="1877489"/>
          </a:xfrm>
          <a:prstGeom prst="rect">
            <a:avLst/>
          </a:prstGeom>
        </p:spPr>
      </p:pic>
      <p:sp>
        <p:nvSpPr>
          <p:cNvPr id="127" name="正方形/長方形 126"/>
          <p:cNvSpPr/>
          <p:nvPr/>
        </p:nvSpPr>
        <p:spPr>
          <a:xfrm>
            <a:off x="6969224" y="3881216"/>
            <a:ext cx="1852134" cy="523220"/>
          </a:xfrm>
          <a:prstGeom prst="rect">
            <a:avLst/>
          </a:prstGeom>
        </p:spPr>
        <p:txBody>
          <a:bodyPr wrap="square">
            <a:spAutoFit/>
          </a:bodyPr>
          <a:lstStyle/>
          <a:p>
            <a:r>
              <a:rPr lang="ja-JP" altLang="en-US" b="1" dirty="0">
                <a:latin typeface="+mn-ea"/>
                <a:ea typeface="+mn-ea"/>
              </a:rPr>
              <a:t>みやまスマート</a:t>
            </a:r>
            <a:r>
              <a:rPr lang="en-US" altLang="ja-JP" b="1" dirty="0">
                <a:latin typeface="+mn-ea"/>
                <a:ea typeface="+mn-ea"/>
              </a:rPr>
              <a:t/>
            </a:r>
            <a:br>
              <a:rPr lang="en-US" altLang="ja-JP" b="1" dirty="0">
                <a:latin typeface="+mn-ea"/>
                <a:ea typeface="+mn-ea"/>
              </a:rPr>
            </a:br>
            <a:r>
              <a:rPr lang="ja-JP" altLang="en-US" b="1" dirty="0">
                <a:latin typeface="+mn-ea"/>
                <a:ea typeface="+mn-ea"/>
              </a:rPr>
              <a:t>エネルギー</a:t>
            </a:r>
          </a:p>
        </p:txBody>
      </p:sp>
      <p:sp>
        <p:nvSpPr>
          <p:cNvPr id="128" name="正方形/長方形 127"/>
          <p:cNvSpPr/>
          <p:nvPr/>
        </p:nvSpPr>
        <p:spPr>
          <a:xfrm>
            <a:off x="6969225" y="6021288"/>
            <a:ext cx="2806302" cy="830997"/>
          </a:xfrm>
          <a:prstGeom prst="rect">
            <a:avLst/>
          </a:prstGeom>
        </p:spPr>
        <p:txBody>
          <a:bodyPr wrap="square">
            <a:spAutoFit/>
          </a:bodyPr>
          <a:lstStyle/>
          <a:p>
            <a:pPr algn="l"/>
            <a:r>
              <a:rPr lang="ja-JP" altLang="en-US" sz="1200" dirty="0">
                <a:latin typeface="+mn-ea"/>
                <a:ea typeface="+mn-ea"/>
              </a:rPr>
              <a:t>エネルギー事業の収益を生活サービス等の地域課題の解決に利用。地域内従業員の所得や企業利益により</a:t>
            </a:r>
            <a:r>
              <a:rPr lang="en-US" altLang="ja-JP" sz="1200" dirty="0">
                <a:latin typeface="+mn-ea"/>
                <a:ea typeface="+mn-ea"/>
              </a:rPr>
              <a:t>1</a:t>
            </a:r>
            <a:r>
              <a:rPr lang="ja-JP" altLang="en-US" sz="1200" dirty="0">
                <a:latin typeface="+mn-ea"/>
                <a:ea typeface="+mn-ea"/>
              </a:rPr>
              <a:t>億円程度の地域の利益</a:t>
            </a:r>
          </a:p>
        </p:txBody>
      </p:sp>
      <p:pic>
        <p:nvPicPr>
          <p:cNvPr id="46" name="図 45">
            <a:extLst>
              <a:ext uri="{FF2B5EF4-FFF2-40B4-BE49-F238E27FC236}">
                <a16:creationId xmlns:a16="http://schemas.microsoft.com/office/drawing/2014/main" id="{1B4BE677-CB71-4F6F-891A-7377F70E2B8F}"/>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l="2745" t="5919" r="1854" b="4843"/>
          <a:stretch/>
        </p:blipFill>
        <p:spPr>
          <a:xfrm>
            <a:off x="6963933" y="1915137"/>
            <a:ext cx="2865897" cy="1007978"/>
          </a:xfrm>
          <a:prstGeom prst="rect">
            <a:avLst/>
          </a:prstGeom>
        </p:spPr>
      </p:pic>
      <p:sp>
        <p:nvSpPr>
          <p:cNvPr id="47" name="楕円 46">
            <a:extLst>
              <a:ext uri="{FF2B5EF4-FFF2-40B4-BE49-F238E27FC236}">
                <a16:creationId xmlns:a16="http://schemas.microsoft.com/office/drawing/2014/main" id="{26B1AF41-C762-4DA2-9FCE-175EFA689ECD}"/>
              </a:ext>
            </a:extLst>
          </p:cNvPr>
          <p:cNvSpPr/>
          <p:nvPr/>
        </p:nvSpPr>
        <p:spPr bwMode="auto">
          <a:xfrm>
            <a:off x="9069777" y="1360000"/>
            <a:ext cx="675187" cy="680318"/>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地域</a:t>
            </a:r>
            <a:r>
              <a:rPr lang="en-US" altLang="ja-JP" sz="1600" dirty="0">
                <a:latin typeface="+mn-ea"/>
                <a:ea typeface="+mn-ea"/>
              </a:rPr>
              <a:t/>
            </a:r>
            <a:br>
              <a:rPr lang="en-US" altLang="ja-JP" sz="1600" dirty="0">
                <a:latin typeface="+mn-ea"/>
                <a:ea typeface="+mn-ea"/>
              </a:rPr>
            </a:br>
            <a:r>
              <a:rPr lang="ja-JP" altLang="en-US" sz="1600" dirty="0">
                <a:latin typeface="+mn-ea"/>
                <a:ea typeface="+mn-ea"/>
              </a:rPr>
              <a:t>熱供給</a:t>
            </a:r>
            <a:endParaRPr kumimoji="1" lang="ja-JP" altLang="en-US" sz="1600" b="0" i="0" u="none" strike="noStrike" cap="none" normalizeH="0" baseline="0" dirty="0">
              <a:ln>
                <a:noFill/>
              </a:ln>
              <a:solidFill>
                <a:schemeClr val="tx1"/>
              </a:solidFill>
              <a:effectLst/>
              <a:latin typeface="+mn-ea"/>
              <a:ea typeface="+mn-ea"/>
            </a:endParaRPr>
          </a:p>
        </p:txBody>
      </p:sp>
      <p:sp>
        <p:nvSpPr>
          <p:cNvPr id="49" name="正方形/長方形 48">
            <a:extLst>
              <a:ext uri="{FF2B5EF4-FFF2-40B4-BE49-F238E27FC236}">
                <a16:creationId xmlns:a16="http://schemas.microsoft.com/office/drawing/2014/main" id="{3803E00E-C793-45AF-9B07-8A33DA465ADB}"/>
              </a:ext>
            </a:extLst>
          </p:cNvPr>
          <p:cNvSpPr/>
          <p:nvPr/>
        </p:nvSpPr>
        <p:spPr>
          <a:xfrm>
            <a:off x="6921406" y="1355649"/>
            <a:ext cx="2029039" cy="523220"/>
          </a:xfrm>
          <a:prstGeom prst="rect">
            <a:avLst/>
          </a:prstGeom>
          <a:solidFill>
            <a:schemeClr val="bg1">
              <a:alpha val="60000"/>
            </a:schemeClr>
          </a:solidFill>
        </p:spPr>
        <p:txBody>
          <a:bodyPr wrap="square">
            <a:spAutoFit/>
          </a:bodyPr>
          <a:lstStyle/>
          <a:p>
            <a:r>
              <a:rPr lang="ja-JP" altLang="en-US" b="1" dirty="0">
                <a:latin typeface="+mn-ea"/>
                <a:ea typeface="+mn-ea"/>
              </a:rPr>
              <a:t>北海道下川町・木質</a:t>
            </a:r>
            <a:r>
              <a:rPr lang="en-US" altLang="ja-JP" b="1" dirty="0">
                <a:latin typeface="+mn-ea"/>
                <a:ea typeface="+mn-ea"/>
              </a:rPr>
              <a:t/>
            </a:r>
            <a:br>
              <a:rPr lang="en-US" altLang="ja-JP" b="1" dirty="0">
                <a:latin typeface="+mn-ea"/>
                <a:ea typeface="+mn-ea"/>
              </a:rPr>
            </a:br>
            <a:r>
              <a:rPr lang="ja-JP" altLang="en-US" b="1" dirty="0">
                <a:latin typeface="+mn-ea"/>
                <a:ea typeface="+mn-ea"/>
              </a:rPr>
              <a:t>バイオマス地域熱供給</a:t>
            </a:r>
          </a:p>
        </p:txBody>
      </p:sp>
      <p:sp>
        <p:nvSpPr>
          <p:cNvPr id="52" name="正方形/長方形 51">
            <a:extLst>
              <a:ext uri="{FF2B5EF4-FFF2-40B4-BE49-F238E27FC236}">
                <a16:creationId xmlns:a16="http://schemas.microsoft.com/office/drawing/2014/main" id="{438D4A16-3EA1-41F4-BABD-F87A1879216A}"/>
              </a:ext>
            </a:extLst>
          </p:cNvPr>
          <p:cNvSpPr/>
          <p:nvPr/>
        </p:nvSpPr>
        <p:spPr>
          <a:xfrm>
            <a:off x="7025725" y="3030051"/>
            <a:ext cx="2804105" cy="830997"/>
          </a:xfrm>
          <a:prstGeom prst="rect">
            <a:avLst/>
          </a:prstGeom>
        </p:spPr>
        <p:txBody>
          <a:bodyPr wrap="square">
            <a:spAutoFit/>
          </a:bodyPr>
          <a:lstStyle/>
          <a:p>
            <a:pPr algn="l"/>
            <a:r>
              <a:rPr lang="ja-JP" altLang="en-US" sz="1200" dirty="0">
                <a:latin typeface="+mn-ea"/>
                <a:ea typeface="+mn-ea"/>
              </a:rPr>
              <a:t>森林バイオマス地域熱供給により、</a:t>
            </a:r>
            <a:r>
              <a:rPr lang="en-US" altLang="ja-JP" sz="1200" dirty="0">
                <a:latin typeface="+mn-ea"/>
                <a:ea typeface="+mn-ea"/>
              </a:rPr>
              <a:t>CO2</a:t>
            </a:r>
            <a:r>
              <a:rPr lang="ja-JP" altLang="en-US" sz="1200" dirty="0">
                <a:latin typeface="+mn-ea"/>
                <a:ea typeface="+mn-ea"/>
              </a:rPr>
              <a:t>と燃料代を削減し、</a:t>
            </a:r>
            <a:r>
              <a:rPr lang="ja-JP" altLang="en-US" sz="1200" b="1" dirty="0">
                <a:latin typeface="+mn-ea"/>
                <a:ea typeface="+mn-ea"/>
              </a:rPr>
              <a:t>保育料軽減、学校給食費補助、医療費扶助</a:t>
            </a:r>
            <a:r>
              <a:rPr lang="en-US" altLang="ja-JP" sz="1200" b="1" dirty="0">
                <a:latin typeface="+mn-ea"/>
                <a:ea typeface="+mn-ea"/>
              </a:rPr>
              <a:t>(</a:t>
            </a:r>
            <a:r>
              <a:rPr lang="ja-JP" altLang="en-US" sz="1200" b="1" dirty="0">
                <a:latin typeface="+mn-ea"/>
                <a:ea typeface="+mn-ea"/>
              </a:rPr>
              <a:t>中学生まで医療費無料</a:t>
            </a:r>
            <a:r>
              <a:rPr lang="en-US" altLang="ja-JP" sz="1200" b="1" dirty="0">
                <a:latin typeface="+mn-ea"/>
                <a:ea typeface="+mn-ea"/>
              </a:rPr>
              <a:t>)</a:t>
            </a:r>
            <a:r>
              <a:rPr lang="ja-JP" altLang="en-US" sz="1200" b="1" dirty="0">
                <a:latin typeface="+mn-ea"/>
                <a:ea typeface="+mn-ea"/>
              </a:rPr>
              <a:t>等に配分</a:t>
            </a:r>
            <a:r>
              <a:rPr lang="ja-JP" altLang="en-US" sz="1200" dirty="0">
                <a:latin typeface="+mn-ea"/>
                <a:ea typeface="+mn-ea"/>
              </a:rPr>
              <a:t>。</a:t>
            </a:r>
          </a:p>
        </p:txBody>
      </p:sp>
      <p:sp>
        <p:nvSpPr>
          <p:cNvPr id="56" name="楕円 55">
            <a:extLst>
              <a:ext uri="{FF2B5EF4-FFF2-40B4-BE49-F238E27FC236}">
                <a16:creationId xmlns:a16="http://schemas.microsoft.com/office/drawing/2014/main" id="{85AA2A04-D5A9-4642-BF36-1F5478C82C09}"/>
              </a:ext>
            </a:extLst>
          </p:cNvPr>
          <p:cNvSpPr/>
          <p:nvPr/>
        </p:nvSpPr>
        <p:spPr bwMode="auto">
          <a:xfrm>
            <a:off x="8995392" y="3827799"/>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n-ea"/>
                <a:ea typeface="+mn-ea"/>
              </a:rPr>
              <a:t>電力</a:t>
            </a:r>
            <a:r>
              <a:rPr kumimoji="1" lang="en-US" altLang="ja-JP" sz="1600" b="0" i="0" u="none" strike="noStrike" cap="none" normalizeH="0" baseline="0" dirty="0">
                <a:ln>
                  <a:noFill/>
                </a:ln>
                <a:solidFill>
                  <a:schemeClr val="tx1"/>
                </a:solidFill>
                <a:effectLst/>
                <a:latin typeface="+mn-ea"/>
                <a:ea typeface="+mn-ea"/>
              </a:rPr>
              <a:t/>
            </a:r>
            <a:br>
              <a:rPr kumimoji="1" lang="en-US" altLang="ja-JP" sz="1600" b="0" i="0" u="none" strike="noStrike" cap="none" normalizeH="0" baseline="0" dirty="0">
                <a:ln>
                  <a:noFill/>
                </a:ln>
                <a:solidFill>
                  <a:schemeClr val="tx1"/>
                </a:solidFill>
                <a:effectLst/>
                <a:latin typeface="+mn-ea"/>
                <a:ea typeface="+mn-ea"/>
              </a:rPr>
            </a:br>
            <a:r>
              <a:rPr kumimoji="1" lang="ja-JP" altLang="en-US" sz="1600" b="0" i="0" u="none" strike="noStrike" cap="none" normalizeH="0" baseline="0" dirty="0">
                <a:ln>
                  <a:noFill/>
                </a:ln>
                <a:solidFill>
                  <a:schemeClr val="tx1"/>
                </a:solidFill>
                <a:effectLst/>
                <a:latin typeface="+mn-ea"/>
                <a:ea typeface="+mn-ea"/>
              </a:rPr>
              <a:t>供給</a:t>
            </a:r>
          </a:p>
        </p:txBody>
      </p:sp>
    </p:spTree>
    <p:extLst>
      <p:ext uri="{BB962C8B-B14F-4D97-AF65-F5344CB8AC3E}">
        <p14:creationId xmlns:p14="http://schemas.microsoft.com/office/powerpoint/2010/main" val="368049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四角形: 角を丸くする 97"/>
          <p:cNvSpPr/>
          <p:nvPr/>
        </p:nvSpPr>
        <p:spPr bwMode="auto">
          <a:xfrm>
            <a:off x="29253" y="3317630"/>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四角形: 角を丸くする 94"/>
          <p:cNvSpPr/>
          <p:nvPr/>
        </p:nvSpPr>
        <p:spPr bwMode="auto">
          <a:xfrm>
            <a:off x="5025978" y="1309971"/>
            <a:ext cx="1245538" cy="1264340"/>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6" name="四角形: 角を丸くする 85"/>
          <p:cNvSpPr/>
          <p:nvPr/>
        </p:nvSpPr>
        <p:spPr bwMode="auto">
          <a:xfrm>
            <a:off x="29253" y="148512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3" name="四角形: 角を丸くする 32"/>
          <p:cNvSpPr/>
          <p:nvPr/>
        </p:nvSpPr>
        <p:spPr bwMode="auto">
          <a:xfrm>
            <a:off x="1469413" y="1485127"/>
            <a:ext cx="3311922"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74625" indent="-174625" algn="l"/>
            <a:r>
              <a:rPr lang="ja-JP" altLang="en-US" sz="1600" dirty="0">
                <a:latin typeface="+mn-ea"/>
                <a:ea typeface="+mn-ea"/>
              </a:rPr>
              <a:t>①計画：地方公共団体実行計画を中心とする</a:t>
            </a:r>
            <a:r>
              <a:rPr lang="ja-JP" altLang="en-US" sz="1600" b="1" dirty="0">
                <a:latin typeface="+mn-ea"/>
                <a:ea typeface="+mn-ea"/>
              </a:rPr>
              <a:t>計画的な再エネ拡大</a:t>
            </a:r>
            <a:endParaRPr kumimoji="1" lang="ja-JP" altLang="en-US" sz="1600" b="1" i="0" u="none" strike="noStrike" cap="none" normalizeH="0" baseline="0" dirty="0">
              <a:ln>
                <a:noFill/>
              </a:ln>
              <a:solidFill>
                <a:schemeClr val="tx1"/>
              </a:solidFill>
              <a:effectLst/>
              <a:latin typeface="+mn-ea"/>
              <a:ea typeface="+mn-ea"/>
            </a:endParaRPr>
          </a:p>
        </p:txBody>
      </p:sp>
      <p:sp>
        <p:nvSpPr>
          <p:cNvPr id="39" name="四角形: 角を丸くする 38"/>
          <p:cNvSpPr/>
          <p:nvPr/>
        </p:nvSpPr>
        <p:spPr bwMode="auto">
          <a:xfrm>
            <a:off x="6333746" y="1329628"/>
            <a:ext cx="3384376"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74625" indent="-174625" algn="l"/>
            <a:r>
              <a:rPr lang="ja-JP" altLang="en-US" sz="1600" dirty="0">
                <a:latin typeface="+mn-ea"/>
                <a:ea typeface="+mn-ea"/>
              </a:rPr>
              <a:t>④カネ：地域の再省蓄エネ事業に</a:t>
            </a:r>
            <a:endParaRPr lang="en-US" altLang="ja-JP" sz="1600" dirty="0">
              <a:latin typeface="+mn-ea"/>
              <a:ea typeface="+mn-ea"/>
            </a:endParaRPr>
          </a:p>
          <a:p>
            <a:pPr marL="174625" indent="-174625" algn="l"/>
            <a:r>
              <a:rPr lang="ja-JP" altLang="en-US" sz="1600" b="1" dirty="0">
                <a:latin typeface="+mn-ea"/>
                <a:ea typeface="+mn-ea"/>
              </a:rPr>
              <a:t>　民間資金を呼び込む</a:t>
            </a:r>
            <a:r>
              <a:rPr lang="ja-JP" altLang="en-US" sz="1600" dirty="0">
                <a:latin typeface="+mn-ea"/>
                <a:ea typeface="+mn-ea"/>
              </a:rPr>
              <a:t>　　　　　　　　　　　　</a:t>
            </a:r>
            <a:endParaRPr kumimoji="1" lang="ja-JP" altLang="en-US" sz="1600" i="0" u="none" strike="noStrike" cap="none" normalizeH="0" baseline="0" dirty="0">
              <a:ln>
                <a:noFill/>
              </a:ln>
              <a:solidFill>
                <a:schemeClr val="tx1"/>
              </a:solidFill>
              <a:effectLst/>
              <a:latin typeface="+mn-ea"/>
              <a:ea typeface="+mn-ea"/>
            </a:endParaRPr>
          </a:p>
        </p:txBody>
      </p:sp>
      <p:sp>
        <p:nvSpPr>
          <p:cNvPr id="71" name="四角形: 角を丸くする 70"/>
          <p:cNvSpPr/>
          <p:nvPr/>
        </p:nvSpPr>
        <p:spPr bwMode="auto">
          <a:xfrm>
            <a:off x="1469413" y="3317630"/>
            <a:ext cx="3311922"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74625" indent="-174625" algn="l"/>
            <a:r>
              <a:rPr lang="ja-JP" altLang="en-US" sz="1600" dirty="0">
                <a:latin typeface="+mn-ea"/>
                <a:ea typeface="+mn-ea"/>
              </a:rPr>
              <a:t>②ヒト：</a:t>
            </a:r>
            <a:r>
              <a:rPr lang="ja-JP" altLang="en-US" sz="1600" b="1" dirty="0">
                <a:latin typeface="+mn-ea"/>
                <a:ea typeface="+mn-ea"/>
              </a:rPr>
              <a:t>担い手育成、ノウハウ蓄積、体制やネットワーク</a:t>
            </a:r>
            <a:r>
              <a:rPr lang="ja-JP" altLang="en-US" sz="1600" dirty="0">
                <a:latin typeface="+mn-ea"/>
                <a:ea typeface="+mn-ea"/>
              </a:rPr>
              <a:t>の基盤</a:t>
            </a:r>
            <a:endParaRPr lang="ja-JP" altLang="en-US" sz="1600" b="1" dirty="0">
              <a:latin typeface="+mn-ea"/>
              <a:ea typeface="+mn-ea"/>
            </a:endParaRPr>
          </a:p>
        </p:txBody>
      </p:sp>
      <p:sp>
        <p:nvSpPr>
          <p:cNvPr id="72" name="四角形: 角を丸くする 71"/>
          <p:cNvSpPr/>
          <p:nvPr/>
        </p:nvSpPr>
        <p:spPr bwMode="auto">
          <a:xfrm>
            <a:off x="6437965" y="2684917"/>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⑤エネルギーの貯蔵・輸送手段としての</a:t>
            </a:r>
            <a:r>
              <a:rPr lang="ja-JP" altLang="en-US" sz="1600" b="1" dirty="0">
                <a:latin typeface="+mn-ea"/>
                <a:ea typeface="+mn-ea"/>
              </a:rPr>
              <a:t>水素の利用拡大</a:t>
            </a:r>
            <a:r>
              <a:rPr lang="ja-JP" altLang="en-US" sz="1600" dirty="0">
                <a:latin typeface="+mn-ea"/>
                <a:ea typeface="+mn-ea"/>
              </a:rPr>
              <a:t>　</a:t>
            </a:r>
            <a:endParaRPr lang="ja-JP" altLang="en-US" sz="1600" b="1" dirty="0">
              <a:latin typeface="+mn-ea"/>
              <a:ea typeface="+mn-ea"/>
            </a:endParaRPr>
          </a:p>
        </p:txBody>
      </p:sp>
      <p:sp>
        <p:nvSpPr>
          <p:cNvPr id="77" name="四角形: 角を丸くする 76"/>
          <p:cNvSpPr/>
          <p:nvPr/>
        </p:nvSpPr>
        <p:spPr bwMode="auto">
          <a:xfrm>
            <a:off x="1469413" y="5215667"/>
            <a:ext cx="3311922"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③モノ：地域再エネ資源・電源の</a:t>
            </a:r>
            <a:r>
              <a:rPr lang="en-US" altLang="ja-JP" sz="1600" dirty="0">
                <a:latin typeface="+mn-ea"/>
                <a:ea typeface="+mn-ea"/>
              </a:rPr>
              <a:t/>
            </a:r>
            <a:br>
              <a:rPr lang="en-US" altLang="ja-JP" sz="1600" dirty="0">
                <a:latin typeface="+mn-ea"/>
                <a:ea typeface="+mn-ea"/>
              </a:rPr>
            </a:br>
            <a:r>
              <a:rPr lang="ja-JP" altLang="en-US" sz="1600" b="1" dirty="0">
                <a:latin typeface="+mn-ea"/>
                <a:ea typeface="+mn-ea"/>
              </a:rPr>
              <a:t>持続可能な利用</a:t>
            </a:r>
            <a:r>
              <a:rPr lang="ja-JP" altLang="en-US" sz="1600" dirty="0">
                <a:latin typeface="+mn-ea"/>
                <a:ea typeface="+mn-ea"/>
              </a:rPr>
              <a:t>の促進　</a:t>
            </a:r>
            <a:endParaRPr lang="ja-JP" altLang="en-US" sz="1600" b="1" dirty="0">
              <a:latin typeface="+mn-ea"/>
              <a:ea typeface="+mn-ea"/>
            </a:endParaRPr>
          </a:p>
        </p:txBody>
      </p:sp>
      <p:sp>
        <p:nvSpPr>
          <p:cNvPr id="78" name="四角形: 角を丸くする 77"/>
          <p:cNvSpPr/>
          <p:nvPr/>
        </p:nvSpPr>
        <p:spPr bwMode="auto">
          <a:xfrm>
            <a:off x="6437965" y="4101074"/>
            <a:ext cx="3384376" cy="565200"/>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108000" rIns="36000" bIns="46800" numCol="1" rtlCol="0" anchor="ctr" anchorCtr="0" compatLnSpc="1">
            <a:prstTxWarp prst="textNoShape">
              <a:avLst/>
            </a:prstTxWarp>
          </a:bodyPr>
          <a:lstStyle/>
          <a:p>
            <a:pPr marL="182563" indent="-182563" algn="l"/>
            <a:r>
              <a:rPr lang="ja-JP" altLang="en-US" sz="1600" dirty="0">
                <a:latin typeface="+mn-ea"/>
                <a:ea typeface="+mn-ea"/>
              </a:rPr>
              <a:t>⑥</a:t>
            </a:r>
            <a:r>
              <a:rPr lang="ja-JP" altLang="en-US" sz="1600" b="1" dirty="0">
                <a:latin typeface="+mn-ea"/>
                <a:ea typeface="+mn-ea"/>
              </a:rPr>
              <a:t>再エネ設備のリユース・リサイクル</a:t>
            </a:r>
            <a:r>
              <a:rPr lang="ja-JP" altLang="en-US" sz="1600" dirty="0">
                <a:latin typeface="+mn-ea"/>
                <a:ea typeface="+mn-ea"/>
              </a:rPr>
              <a:t>の推進、資源循環フロー構築　</a:t>
            </a:r>
            <a:endParaRPr lang="ja-JP" altLang="en-US" sz="1600" b="1" dirty="0">
              <a:latin typeface="+mn-ea"/>
              <a:ea typeface="+mn-ea"/>
            </a:endParaRPr>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7560" y="3395914"/>
            <a:ext cx="1518036" cy="1158340"/>
          </a:xfrm>
          <a:prstGeom prst="rect">
            <a:avLst/>
          </a:prstGeom>
        </p:spPr>
      </p:pic>
      <p:sp>
        <p:nvSpPr>
          <p:cNvPr id="97" name="四角形: 角を丸くする 96"/>
          <p:cNvSpPr/>
          <p:nvPr/>
        </p:nvSpPr>
        <p:spPr bwMode="auto">
          <a:xfrm>
            <a:off x="5025978" y="2684917"/>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100" name="四角形: 角を丸くする 99"/>
          <p:cNvSpPr/>
          <p:nvPr/>
        </p:nvSpPr>
        <p:spPr bwMode="auto">
          <a:xfrm>
            <a:off x="7361" y="5150133"/>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101" name="図 100"/>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72600" y="1418261"/>
            <a:ext cx="1040867" cy="1040867"/>
          </a:xfrm>
          <a:prstGeom prst="rect">
            <a:avLst/>
          </a:prstGeom>
        </p:spPr>
      </p:pic>
      <p:sp>
        <p:nvSpPr>
          <p:cNvPr id="27" name="四角形: 角を丸くする 26"/>
          <p:cNvSpPr/>
          <p:nvPr/>
        </p:nvSpPr>
        <p:spPr bwMode="auto">
          <a:xfrm>
            <a:off x="6437965" y="5588073"/>
            <a:ext cx="3384376" cy="573702"/>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⑦再省蓄エネを支える技術の</a:t>
            </a:r>
            <a:r>
              <a:rPr lang="en-US" altLang="ja-JP" sz="1600" dirty="0">
                <a:latin typeface="+mn-ea"/>
                <a:ea typeface="+mn-ea"/>
              </a:rPr>
              <a:t/>
            </a:r>
            <a:br>
              <a:rPr lang="en-US" altLang="ja-JP" sz="1600" dirty="0">
                <a:latin typeface="+mn-ea"/>
                <a:ea typeface="+mn-ea"/>
              </a:rPr>
            </a:br>
            <a:r>
              <a:rPr lang="ja-JP" altLang="en-US" sz="1600" b="1" dirty="0">
                <a:latin typeface="+mn-ea"/>
                <a:ea typeface="+mn-ea"/>
              </a:rPr>
              <a:t>イノベーション</a:t>
            </a:r>
            <a:r>
              <a:rPr lang="ja-JP" altLang="en-US" sz="1600" dirty="0">
                <a:latin typeface="+mn-ea"/>
                <a:ea typeface="+mn-ea"/>
              </a:rPr>
              <a:t>　　</a:t>
            </a:r>
            <a:endParaRPr lang="ja-JP" altLang="en-US" sz="1600" b="1" dirty="0">
              <a:latin typeface="+mn-ea"/>
              <a:ea typeface="+mn-ea"/>
            </a:endParaRPr>
          </a:p>
        </p:txBody>
      </p:sp>
      <p:pic>
        <p:nvPicPr>
          <p:cNvPr id="28" name="図 27"/>
          <p:cNvPicPr>
            <a:picLocks noChangeAspect="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8642" y="1599734"/>
            <a:ext cx="1095333" cy="1095333"/>
          </a:xfrm>
          <a:prstGeom prst="rect">
            <a:avLst/>
          </a:prstGeom>
        </p:spPr>
      </p:pic>
      <p:pic>
        <p:nvPicPr>
          <p:cNvPr id="29" name="図 28"/>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841" y="5228417"/>
            <a:ext cx="1143010" cy="1143010"/>
          </a:xfrm>
          <a:prstGeom prst="rect">
            <a:avLst/>
          </a:prstGeom>
        </p:spPr>
      </p:pic>
      <p:sp>
        <p:nvSpPr>
          <p:cNvPr id="30" name="四角形: 角を丸くする 29"/>
          <p:cNvSpPr/>
          <p:nvPr/>
        </p:nvSpPr>
        <p:spPr bwMode="auto">
          <a:xfrm>
            <a:off x="5017088" y="5510173"/>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31" name="図 30"/>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61707" y="5590766"/>
            <a:ext cx="1174079" cy="1174079"/>
          </a:xfrm>
          <a:prstGeom prst="rect">
            <a:avLst/>
          </a:prstGeom>
        </p:spPr>
      </p:pic>
      <p:sp>
        <p:nvSpPr>
          <p:cNvPr id="3" name="テキスト ボックス 2"/>
          <p:cNvSpPr txBox="1"/>
          <p:nvPr/>
        </p:nvSpPr>
        <p:spPr>
          <a:xfrm>
            <a:off x="5027380" y="2852936"/>
            <a:ext cx="1332709" cy="923330"/>
          </a:xfrm>
          <a:prstGeom prst="rect">
            <a:avLst/>
          </a:prstGeom>
          <a:noFill/>
        </p:spPr>
        <p:txBody>
          <a:bodyPr wrap="square" rtlCol="0">
            <a:spAutoFit/>
          </a:bodyPr>
          <a:lstStyle/>
          <a:p>
            <a:r>
              <a:rPr kumimoji="1" lang="en-US" altLang="ja-JP" sz="5400" dirty="0">
                <a:solidFill>
                  <a:schemeClr val="accent3">
                    <a:lumMod val="75000"/>
                  </a:schemeClr>
                </a:solidFill>
                <a:latin typeface="Lucida Calligraphy" panose="03010101010101010101" pitchFamily="66" charset="0"/>
                <a:ea typeface="+mn-ea"/>
              </a:rPr>
              <a:t>H</a:t>
            </a:r>
            <a:r>
              <a:rPr kumimoji="1" lang="en-US" altLang="ja-JP" sz="5400" baseline="-25000" dirty="0">
                <a:solidFill>
                  <a:schemeClr val="accent3">
                    <a:lumMod val="75000"/>
                  </a:schemeClr>
                </a:solidFill>
                <a:latin typeface="Lucida Calligraphy" panose="03010101010101010101" pitchFamily="66" charset="0"/>
                <a:ea typeface="+mn-ea"/>
              </a:rPr>
              <a:t>2</a:t>
            </a:r>
            <a:endParaRPr kumimoji="1" lang="ja-JP" altLang="en-US" sz="5400" baseline="-25000" dirty="0">
              <a:solidFill>
                <a:schemeClr val="accent3">
                  <a:lumMod val="75000"/>
                </a:schemeClr>
              </a:solidFill>
              <a:latin typeface="Lucida Calligraphy" panose="03010101010101010101" pitchFamily="66" charset="0"/>
              <a:ea typeface="+mn-ea"/>
            </a:endParaRPr>
          </a:p>
        </p:txBody>
      </p:sp>
      <p:sp>
        <p:nvSpPr>
          <p:cNvPr id="32"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7</a:t>
            </a:fld>
            <a:endParaRPr lang="en-US" altLang="ja-JP" sz="1600" dirty="0">
              <a:latin typeface="+mn-lt"/>
            </a:endParaRPr>
          </a:p>
        </p:txBody>
      </p:sp>
      <p:sp>
        <p:nvSpPr>
          <p:cNvPr id="35" name="正方形/長方形 34"/>
          <p:cNvSpPr/>
          <p:nvPr/>
        </p:nvSpPr>
        <p:spPr bwMode="auto">
          <a:xfrm>
            <a:off x="1348194" y="2147400"/>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地域ごとの再エネポテンシャル情報の提供</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再エネの地域経済への影響分析ツール</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地方公共団体実行計画の策定基盤の整備</a:t>
            </a:r>
          </a:p>
        </p:txBody>
      </p:sp>
      <p:sp>
        <p:nvSpPr>
          <p:cNvPr id="37" name="正方形/長方形 36"/>
          <p:cNvSpPr/>
          <p:nvPr/>
        </p:nvSpPr>
        <p:spPr bwMode="auto">
          <a:xfrm>
            <a:off x="1365555" y="3987937"/>
            <a:ext cx="3850749"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地域再省蓄エネ企業の立ち上げ支援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自治体や企業への再エネ事業の専門家派遣</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自治体や地域金融機関向け研修等の開催</a:t>
            </a:r>
          </a:p>
        </p:txBody>
      </p:sp>
      <p:sp>
        <p:nvSpPr>
          <p:cNvPr id="38" name="正方形/長方形 37"/>
          <p:cNvSpPr/>
          <p:nvPr/>
        </p:nvSpPr>
        <p:spPr bwMode="auto">
          <a:xfrm>
            <a:off x="1430476" y="5906322"/>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再エネ電気熱自立普及促進事業</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営農型太陽光発電への支援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廃棄物エネルギーの活用の推進</a:t>
            </a:r>
          </a:p>
        </p:txBody>
      </p:sp>
      <p:sp>
        <p:nvSpPr>
          <p:cNvPr id="40" name="正方形/長方形 39"/>
          <p:cNvSpPr/>
          <p:nvPr/>
        </p:nvSpPr>
        <p:spPr bwMode="auto">
          <a:xfrm>
            <a:off x="6249144" y="1875170"/>
            <a:ext cx="3988173" cy="761742"/>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ESG</a:t>
            </a:r>
            <a:r>
              <a:rPr lang="ja-JP" altLang="en-US" dirty="0">
                <a:latin typeface="+mn-ea"/>
                <a:ea typeface="+mn-ea"/>
              </a:rPr>
              <a:t>投資</a:t>
            </a:r>
            <a:r>
              <a:rPr lang="ja-JP" altLang="en-US" sz="900" baseline="30000" dirty="0">
                <a:latin typeface="+mn-ea"/>
              </a:rPr>
              <a:t>*</a:t>
            </a:r>
            <a:r>
              <a:rPr lang="en-US" altLang="ja-JP" sz="900" baseline="30000" dirty="0">
                <a:latin typeface="+mn-ea"/>
              </a:rPr>
              <a:t>8</a:t>
            </a:r>
            <a:r>
              <a:rPr lang="ja-JP" altLang="en-US" dirty="0">
                <a:latin typeface="+mn-ea"/>
                <a:ea typeface="+mn-ea"/>
              </a:rPr>
              <a:t>の理解向上･企業の環境情報開示</a:t>
            </a:r>
            <a:endParaRPr lang="en-US" altLang="ja-JP" dirty="0">
              <a:latin typeface="+mn-ea"/>
              <a:ea typeface="+mn-ea"/>
            </a:endParaRPr>
          </a:p>
          <a:p>
            <a:pPr marL="171450" indent="-171450" algn="l">
              <a:buFont typeface="Arial" panose="020B0604020202020204" pitchFamily="34" charset="0"/>
              <a:buChar char="•"/>
            </a:pPr>
            <a:r>
              <a:rPr lang="ja-JP" altLang="en-US" sz="1300" dirty="0" smtClean="0">
                <a:latin typeface="+mn-ea"/>
                <a:ea typeface="+mn-ea"/>
              </a:rPr>
              <a:t>ｸﾞﾘｰﾝﾎﾞﾝﾄﾞ</a:t>
            </a:r>
            <a:r>
              <a:rPr lang="ja-JP" altLang="en-US" sz="1050" dirty="0" smtClean="0">
                <a:latin typeface="+mn-ea"/>
                <a:ea typeface="+mn-ea"/>
              </a:rPr>
              <a:t>、</a:t>
            </a:r>
            <a:r>
              <a:rPr lang="ja-JP" altLang="en-US" sz="1300" dirty="0" smtClean="0">
                <a:latin typeface="+mn-ea"/>
                <a:ea typeface="+mn-ea"/>
              </a:rPr>
              <a:t>ｸﾞﾘｰﾝﾌｧﾝﾄﾞ</a:t>
            </a:r>
            <a:r>
              <a:rPr lang="ja-JP" altLang="en-US" dirty="0" smtClean="0">
                <a:latin typeface="+mn-ea"/>
                <a:ea typeface="+mn-ea"/>
              </a:rPr>
              <a:t>に</a:t>
            </a:r>
            <a:r>
              <a:rPr lang="ja-JP" altLang="en-US" dirty="0">
                <a:latin typeface="+mn-ea"/>
                <a:ea typeface="+mn-ea"/>
              </a:rPr>
              <a:t>よる民間資金動員</a:t>
            </a:r>
            <a:endParaRPr lang="en-US" altLang="ja-JP" dirty="0">
              <a:latin typeface="+mn-ea"/>
              <a:ea typeface="+mn-ea"/>
            </a:endParaRPr>
          </a:p>
          <a:p>
            <a:pPr marL="171450" indent="-171450" algn="l">
              <a:buFont typeface="Arial" panose="020B0604020202020204" pitchFamily="34" charset="0"/>
              <a:buChar char="•"/>
            </a:pPr>
            <a:r>
              <a:rPr lang="en-US" altLang="ja-JP" dirty="0" smtClean="0">
                <a:latin typeface="+mn-ea"/>
                <a:ea typeface="+mn-ea"/>
              </a:rPr>
              <a:t>RE100</a:t>
            </a:r>
            <a:r>
              <a:rPr lang="ja-JP" altLang="en-US" dirty="0" smtClean="0">
                <a:latin typeface="+mn-ea"/>
                <a:ea typeface="+mn-ea"/>
              </a:rPr>
              <a:t>企業の目標設定と再エネへの投資</a:t>
            </a:r>
            <a:endParaRPr lang="ja-JP" altLang="en-US" dirty="0">
              <a:latin typeface="+mn-ea"/>
              <a:ea typeface="+mn-ea"/>
            </a:endParaRPr>
          </a:p>
        </p:txBody>
      </p:sp>
      <p:sp>
        <p:nvSpPr>
          <p:cNvPr id="41" name="正方形/長方形 40"/>
          <p:cNvSpPr/>
          <p:nvPr/>
        </p:nvSpPr>
        <p:spPr bwMode="auto">
          <a:xfrm>
            <a:off x="6352685" y="3350094"/>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再エネ活用水素サプライチェーンの構築</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離島等での再エネ水素活用モデルの確立</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地域再エネ水素ｽﾃｰｼｮﾝの設置の促進</a:t>
            </a:r>
          </a:p>
        </p:txBody>
      </p:sp>
      <p:sp>
        <p:nvSpPr>
          <p:cNvPr id="42" name="正方形/長方形 41"/>
          <p:cNvSpPr/>
          <p:nvPr/>
        </p:nvSpPr>
        <p:spPr bwMode="auto">
          <a:xfrm>
            <a:off x="6437965" y="4672556"/>
            <a:ext cx="3440832" cy="772668"/>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再エネ設備のﾘﾕｰｽ・ﾘｻｲｸﾙ等実証</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再エネ設備の省</a:t>
            </a:r>
            <a:r>
              <a:rPr lang="en-US" altLang="ja-JP" dirty="0">
                <a:latin typeface="+mn-ea"/>
                <a:ea typeface="+mn-ea"/>
              </a:rPr>
              <a:t>CO2</a:t>
            </a:r>
            <a:r>
              <a:rPr lang="ja-JP" altLang="en-US" dirty="0">
                <a:latin typeface="+mn-ea"/>
                <a:ea typeface="+mn-ea"/>
              </a:rPr>
              <a:t>ﾘﾕｰｽ・ﾘｻｲｸﾙ支援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ﾘﾕｰｽ・ﾘｻｲｸﾙ・適正処分のあり方検討</a:t>
            </a:r>
          </a:p>
        </p:txBody>
      </p:sp>
      <p:sp>
        <p:nvSpPr>
          <p:cNvPr id="43" name="正方形/長方形 42"/>
          <p:cNvSpPr/>
          <p:nvPr/>
        </p:nvSpPr>
        <p:spPr bwMode="auto">
          <a:xfrm>
            <a:off x="6417868" y="6161775"/>
            <a:ext cx="3704127"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CO2</a:t>
            </a:r>
            <a:r>
              <a:rPr lang="ja-JP" altLang="en-US" dirty="0">
                <a:latin typeface="+mn-ea"/>
                <a:ea typeface="+mn-ea"/>
              </a:rPr>
              <a:t>削減対策強化誘導型技術の開発実証</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中小水力発電分野の環境技術実証</a:t>
            </a:r>
          </a:p>
        </p:txBody>
      </p:sp>
      <p:sp>
        <p:nvSpPr>
          <p:cNvPr id="34" name="正方形/長方形 33"/>
          <p:cNvSpPr/>
          <p:nvPr/>
        </p:nvSpPr>
        <p:spPr bwMode="auto">
          <a:xfrm>
            <a:off x="2543856" y="93799"/>
            <a:ext cx="7449704" cy="1265857"/>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marL="990600" indent="-990600" algn="l"/>
            <a:r>
              <a:rPr lang="en-US" altLang="ja-JP" sz="2000" b="1" dirty="0">
                <a:solidFill>
                  <a:srgbClr val="008000"/>
                </a:solidFill>
                <a:latin typeface="+mn-ea"/>
                <a:ea typeface="+mn-ea"/>
              </a:rPr>
              <a:t>2030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 再省蓄エネサービスが地方創生の手法として定着し、</a:t>
            </a:r>
            <a:r>
              <a:rPr lang="en-US" altLang="ja-JP" sz="2000" b="1" dirty="0">
                <a:solidFill>
                  <a:srgbClr val="008000"/>
                </a:solidFill>
                <a:latin typeface="+mn-ea"/>
                <a:ea typeface="+mn-ea"/>
              </a:rPr>
              <a:t>FIT</a:t>
            </a:r>
            <a:r>
              <a:rPr lang="ja-JP" altLang="en-US" sz="2000" b="1" dirty="0" err="1">
                <a:solidFill>
                  <a:srgbClr val="008000"/>
                </a:solidFill>
                <a:latin typeface="+mn-ea"/>
                <a:ea typeface="+mn-ea"/>
              </a:rPr>
              <a:t>に依</a:t>
            </a:r>
            <a:r>
              <a:rPr lang="ja-JP" altLang="en-US" sz="2000" b="1" dirty="0">
                <a:solidFill>
                  <a:srgbClr val="008000"/>
                </a:solidFill>
                <a:latin typeface="+mn-ea"/>
                <a:ea typeface="+mn-ea"/>
              </a:rPr>
              <a:t>存せず事業を発展させられることを目指す</a:t>
            </a:r>
            <a:endParaRPr lang="en-US" altLang="ja-JP" sz="2000" b="1" dirty="0">
              <a:solidFill>
                <a:srgbClr val="008000"/>
              </a:solidFill>
              <a:latin typeface="+mn-ea"/>
              <a:ea typeface="+mn-ea"/>
            </a:endParaRPr>
          </a:p>
          <a:p>
            <a:pPr marL="990600" indent="-990600" algn="l"/>
            <a:r>
              <a:rPr lang="en-US" altLang="ja-JP" sz="2000" b="1" dirty="0">
                <a:solidFill>
                  <a:srgbClr val="008000"/>
                </a:solidFill>
                <a:latin typeface="+mn-ea"/>
                <a:ea typeface="+mn-ea"/>
              </a:rPr>
              <a:t>2050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 再エネをほぼ</a:t>
            </a:r>
            <a:r>
              <a:rPr lang="en-US" altLang="ja-JP" sz="2000" b="1" dirty="0">
                <a:solidFill>
                  <a:srgbClr val="008000"/>
                </a:solidFill>
                <a:latin typeface="+mn-ea"/>
                <a:ea typeface="+mn-ea"/>
              </a:rPr>
              <a:t>100%</a:t>
            </a:r>
            <a:r>
              <a:rPr lang="ja-JP" altLang="en-US" sz="2000" b="1" dirty="0">
                <a:solidFill>
                  <a:srgbClr val="008000"/>
                </a:solidFill>
                <a:latin typeface="+mn-ea"/>
                <a:ea typeface="+mn-ea"/>
              </a:rPr>
              <a:t>利用し、それが地域経済を支える地域モデルの確立</a:t>
            </a:r>
          </a:p>
        </p:txBody>
      </p:sp>
      <p:sp>
        <p:nvSpPr>
          <p:cNvPr id="36" name="正方形/長方形 35"/>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4" name="正方形/長方形 4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45" name="テキスト ボックス 4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2</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再省蓄エネによる地域の自立と脱炭素化の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目標と環境省アクション</a:t>
            </a:r>
          </a:p>
        </p:txBody>
      </p:sp>
      <p:sp>
        <p:nvSpPr>
          <p:cNvPr id="46" name="四角形: 角を丸くする 45"/>
          <p:cNvSpPr/>
          <p:nvPr/>
        </p:nvSpPr>
        <p:spPr bwMode="auto">
          <a:xfrm>
            <a:off x="5030737" y="4101074"/>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47" name="図 46"/>
          <p:cNvPicPr>
            <a:picLocks noChangeAspect="1"/>
          </p:cNvPicPr>
          <p:nvPr/>
        </p:nvPicPr>
        <p:blipFill>
          <a:blip r:embed="rId13">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81026" y="4149080"/>
            <a:ext cx="1233535" cy="1233535"/>
          </a:xfrm>
          <a:prstGeom prst="rect">
            <a:avLst/>
          </a:prstGeom>
        </p:spPr>
      </p:pic>
      <p:sp>
        <p:nvSpPr>
          <p:cNvPr id="48" name="テキスト ボックス 47"/>
          <p:cNvSpPr txBox="1"/>
          <p:nvPr/>
        </p:nvSpPr>
        <p:spPr>
          <a:xfrm>
            <a:off x="6437965" y="2502316"/>
            <a:ext cx="3517627" cy="200055"/>
          </a:xfrm>
          <a:prstGeom prst="rect">
            <a:avLst/>
          </a:prstGeom>
          <a:noFill/>
        </p:spPr>
        <p:txBody>
          <a:bodyPr wrap="square" rtlCol="0">
            <a:spAutoFit/>
          </a:bodyPr>
          <a:lstStyle/>
          <a:p>
            <a:pPr algn="l"/>
            <a:r>
              <a:rPr lang="ja-JP" altLang="en-US" sz="700" dirty="0">
                <a:latin typeface="+mn-lt"/>
                <a:ea typeface="+mn-ea"/>
              </a:rPr>
              <a:t>*</a:t>
            </a:r>
            <a:r>
              <a:rPr lang="en-US" altLang="ja-JP" sz="700" dirty="0">
                <a:latin typeface="+mn-lt"/>
                <a:ea typeface="+mn-ea"/>
              </a:rPr>
              <a:t>8:</a:t>
            </a:r>
            <a:r>
              <a:rPr lang="ja-JP" altLang="en-US" sz="700" dirty="0">
                <a:latin typeface="+mn-lt"/>
                <a:ea typeface="+mn-ea"/>
              </a:rPr>
              <a:t>環境</a:t>
            </a:r>
            <a:r>
              <a:rPr lang="en-US" altLang="ja-JP" sz="700" dirty="0">
                <a:latin typeface="+mn-lt"/>
                <a:ea typeface="+mn-ea"/>
              </a:rPr>
              <a:t>(Environment)</a:t>
            </a:r>
            <a:r>
              <a:rPr lang="ja-JP" altLang="en-US" sz="700" dirty="0" err="1">
                <a:latin typeface="+mn-lt"/>
                <a:ea typeface="+mn-ea"/>
              </a:rPr>
              <a:t>、</a:t>
            </a:r>
            <a:r>
              <a:rPr lang="ja-JP" altLang="en-US" sz="700" dirty="0">
                <a:latin typeface="+mn-lt"/>
                <a:ea typeface="+mn-ea"/>
              </a:rPr>
              <a:t>社会</a:t>
            </a:r>
            <a:r>
              <a:rPr lang="en-US" altLang="ja-JP" sz="700" dirty="0">
                <a:latin typeface="+mn-lt"/>
                <a:ea typeface="+mn-ea"/>
              </a:rPr>
              <a:t>(Social)</a:t>
            </a:r>
            <a:r>
              <a:rPr lang="ja-JP" altLang="en-US" sz="700" dirty="0" err="1">
                <a:latin typeface="+mn-lt"/>
                <a:ea typeface="+mn-ea"/>
              </a:rPr>
              <a:t>、</a:t>
            </a:r>
            <a:r>
              <a:rPr lang="ja-JP" altLang="en-US" sz="700" dirty="0">
                <a:latin typeface="+mn-lt"/>
                <a:ea typeface="+mn-ea"/>
              </a:rPr>
              <a:t>ガバナンス</a:t>
            </a:r>
            <a:r>
              <a:rPr lang="en-US" altLang="ja-JP" sz="700" dirty="0">
                <a:latin typeface="+mn-lt"/>
                <a:ea typeface="+mn-ea"/>
              </a:rPr>
              <a:t>(Governance)</a:t>
            </a:r>
            <a:r>
              <a:rPr lang="ja-JP" altLang="en-US" sz="700" dirty="0">
                <a:latin typeface="+mn-lt"/>
                <a:ea typeface="+mn-ea"/>
              </a:rPr>
              <a:t>の取組を評価する投資</a:t>
            </a:r>
            <a:endParaRPr lang="en-US" altLang="ja-JP" sz="700" dirty="0">
              <a:latin typeface="+mn-lt"/>
              <a:ea typeface="+mn-ea"/>
            </a:endParaRPr>
          </a:p>
        </p:txBody>
      </p:sp>
    </p:spTree>
    <p:extLst>
      <p:ext uri="{BB962C8B-B14F-4D97-AF65-F5344CB8AC3E}">
        <p14:creationId xmlns:p14="http://schemas.microsoft.com/office/powerpoint/2010/main" val="420527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bwMode="auto">
          <a:xfrm>
            <a:off x="6938192" y="4458184"/>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 name="正方形/長方形 8"/>
          <p:cNvSpPr/>
          <p:nvPr/>
        </p:nvSpPr>
        <p:spPr bwMode="auto">
          <a:xfrm>
            <a:off x="6951850" y="1826164"/>
            <a:ext cx="1478496" cy="2322916"/>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0"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8</a:t>
            </a:fld>
            <a:endParaRPr lang="en-US" altLang="ja-JP" sz="1600" dirty="0">
              <a:latin typeface="+mn-lt"/>
            </a:endParaRPr>
          </a:p>
        </p:txBody>
      </p:sp>
      <p:sp>
        <p:nvSpPr>
          <p:cNvPr id="31" name="正方形/長方形 30"/>
          <p:cNvSpPr/>
          <p:nvPr/>
        </p:nvSpPr>
        <p:spPr bwMode="auto">
          <a:xfrm>
            <a:off x="2663224" y="75355"/>
            <a:ext cx="7242776" cy="1265857"/>
          </a:xfrm>
          <a:prstGeom prst="rect">
            <a:avLst/>
          </a:prstGeom>
          <a:noFill/>
          <a:ln w="9525" cap="flat" cmpd="sng" algn="ctr">
            <a:noFill/>
            <a:prstDash val="solid"/>
            <a:round/>
            <a:headEnd type="none" w="med" len="med"/>
            <a:tailEnd type="none" w="med" len="med"/>
          </a:ln>
          <a:effectLst/>
          <a:extLst/>
        </p:spPr>
        <p:txBody>
          <a:bodyPr vert="horz" wrap="square" lIns="144000" tIns="72000" rIns="144000" bIns="72000" numCol="1" rtlCol="0" anchor="ctr" anchorCtr="0" compatLnSpc="1">
            <a:prstTxWarp prst="textNoShape">
              <a:avLst/>
            </a:prstTxWarp>
          </a:bodyPr>
          <a:lstStyle/>
          <a:p>
            <a:pPr algn="l"/>
            <a:r>
              <a:rPr lang="ja-JP" altLang="en-US" sz="2800" b="1" dirty="0">
                <a:solidFill>
                  <a:srgbClr val="008000"/>
                </a:solidFill>
                <a:latin typeface="+mn-ea"/>
                <a:ea typeface="+mn-ea"/>
              </a:rPr>
              <a:t>大規模再エネを、自然環境や地元と調和させ、地域の発展に貢献する形で活用し、</a:t>
            </a:r>
            <a:endParaRPr lang="en-US" altLang="ja-JP" sz="2800" b="1" dirty="0">
              <a:solidFill>
                <a:srgbClr val="008000"/>
              </a:solidFill>
              <a:latin typeface="+mn-ea"/>
              <a:ea typeface="+mn-ea"/>
            </a:endParaRPr>
          </a:p>
          <a:p>
            <a:pPr algn="l"/>
            <a:r>
              <a:rPr lang="ja-JP" altLang="en-US" sz="2800" b="1" dirty="0">
                <a:solidFill>
                  <a:srgbClr val="008000"/>
                </a:solidFill>
                <a:latin typeface="+mn-ea"/>
                <a:ea typeface="+mn-ea"/>
              </a:rPr>
              <a:t>国全体のエネルギー需給を脱炭素化</a:t>
            </a:r>
            <a:endParaRPr lang="en-US" altLang="ja-JP" sz="2800" b="1" dirty="0">
              <a:solidFill>
                <a:srgbClr val="008000"/>
              </a:solidFill>
              <a:latin typeface="+mn-ea"/>
              <a:ea typeface="+mn-ea"/>
            </a:endParaRPr>
          </a:p>
        </p:txBody>
      </p:sp>
      <p:sp>
        <p:nvSpPr>
          <p:cNvPr id="33" name="正方形/長方形 32"/>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4" name="正方形/長方形 33"/>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5" name="テキスト ボックス 34"/>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3</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大規模再エネの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供給ポテンシャル活用の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チャンスとメリット</a:t>
            </a:r>
          </a:p>
        </p:txBody>
      </p:sp>
      <p:pic>
        <p:nvPicPr>
          <p:cNvPr id="48" name="図 47"/>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1149" y="5715151"/>
            <a:ext cx="1039224" cy="1039224"/>
          </a:xfrm>
          <a:prstGeom prst="rect">
            <a:avLst/>
          </a:prstGeom>
          <a:ln>
            <a:noFill/>
          </a:ln>
        </p:spPr>
      </p:pic>
      <p:sp>
        <p:nvSpPr>
          <p:cNvPr id="50" name="テキスト ボックス 49"/>
          <p:cNvSpPr txBox="1"/>
          <p:nvPr/>
        </p:nvSpPr>
        <p:spPr>
          <a:xfrm>
            <a:off x="202422" y="6141312"/>
            <a:ext cx="1518858" cy="338554"/>
          </a:xfrm>
          <a:prstGeom prst="rect">
            <a:avLst/>
          </a:prstGeom>
          <a:noFill/>
          <a:ln>
            <a:noFill/>
          </a:ln>
        </p:spPr>
        <p:txBody>
          <a:bodyPr wrap="square" rtlCol="0">
            <a:spAutoFit/>
          </a:bodyPr>
          <a:lstStyle/>
          <a:p>
            <a:r>
              <a:rPr lang="ja-JP" altLang="en-US" sz="1600" b="1" dirty="0">
                <a:latin typeface="+mn-ea"/>
                <a:ea typeface="+mn-ea"/>
              </a:rPr>
              <a:t>地方自治体</a:t>
            </a:r>
          </a:p>
        </p:txBody>
      </p:sp>
      <p:sp>
        <p:nvSpPr>
          <p:cNvPr id="53" name="正方形/長方形 52"/>
          <p:cNvSpPr/>
          <p:nvPr/>
        </p:nvSpPr>
        <p:spPr bwMode="auto">
          <a:xfrm>
            <a:off x="1584557" y="1967510"/>
            <a:ext cx="2482768"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地域への再エネ供給・地域での事業者との協業・資金調達</a:t>
            </a:r>
            <a:r>
              <a:rPr lang="ja-JP" altLang="en-US" sz="1600" dirty="0">
                <a:latin typeface="+mn-ea"/>
                <a:ea typeface="+mn-ea"/>
              </a:rPr>
              <a:t>等事業形態への転換</a:t>
            </a:r>
          </a:p>
        </p:txBody>
      </p:sp>
      <p:sp>
        <p:nvSpPr>
          <p:cNvPr id="54" name="正方形/長方形 53"/>
          <p:cNvSpPr/>
          <p:nvPr/>
        </p:nvSpPr>
        <p:spPr bwMode="auto">
          <a:xfrm>
            <a:off x="4250294" y="1967510"/>
            <a:ext cx="2461435"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地域経済へ貢献する事業内容により、</a:t>
            </a:r>
            <a:r>
              <a:rPr lang="ja-JP" altLang="en-US" sz="1600" b="1" dirty="0">
                <a:latin typeface="+mn-ea"/>
                <a:ea typeface="+mn-ea"/>
              </a:rPr>
              <a:t>持続的かつ円滑に安定して事業を運営</a:t>
            </a:r>
          </a:p>
        </p:txBody>
      </p:sp>
      <p:pic>
        <p:nvPicPr>
          <p:cNvPr id="55" name="図 5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87643" y="1401127"/>
            <a:ext cx="490395" cy="490395"/>
          </a:xfrm>
          <a:prstGeom prst="rect">
            <a:avLst/>
          </a:prstGeom>
        </p:spPr>
      </p:pic>
      <p:sp>
        <p:nvSpPr>
          <p:cNvPr id="61" name="正方形/長方形 60"/>
          <p:cNvSpPr/>
          <p:nvPr/>
        </p:nvSpPr>
        <p:spPr bwMode="auto">
          <a:xfrm>
            <a:off x="1651178" y="1419334"/>
            <a:ext cx="2599116"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チャンス</a:t>
            </a:r>
          </a:p>
        </p:txBody>
      </p:sp>
      <p:pic>
        <p:nvPicPr>
          <p:cNvPr id="62" name="図 6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0533" y="1419333"/>
            <a:ext cx="497499" cy="497499"/>
          </a:xfrm>
          <a:prstGeom prst="rect">
            <a:avLst/>
          </a:prstGeom>
        </p:spPr>
      </p:pic>
      <p:sp>
        <p:nvSpPr>
          <p:cNvPr id="63" name="正方形/長方形 62"/>
          <p:cNvSpPr/>
          <p:nvPr/>
        </p:nvSpPr>
        <p:spPr bwMode="auto">
          <a:xfrm>
            <a:off x="4307619" y="1419334"/>
            <a:ext cx="2589597" cy="472188"/>
          </a:xfrm>
          <a:prstGeom prst="rect">
            <a:avLst/>
          </a:prstGeom>
          <a:noFill/>
          <a:ln w="9525" cap="flat" cmpd="sng" algn="ctr">
            <a:noFill/>
            <a:prstDash val="solid"/>
            <a:round/>
            <a:headEnd type="none" w="med" len="med"/>
            <a:tailEnd type="none" w="med" len="med"/>
          </a:ln>
          <a:effectLst/>
          <a:extLst/>
        </p:spPr>
        <p:txBody>
          <a:bodyPr vert="horz" wrap="square" lIns="144000" tIns="46800" rIns="36000" bIns="46800" numCol="1" rtlCol="0" anchor="ctr" anchorCtr="0" compatLnSpc="1">
            <a:prstTxWarp prst="textNoShape">
              <a:avLst/>
            </a:prstTxWarp>
          </a:bodyPr>
          <a:lstStyle/>
          <a:p>
            <a:r>
              <a:rPr lang="ja-JP" altLang="en-US" sz="2000" b="1" dirty="0">
                <a:latin typeface="+mn-ea"/>
                <a:ea typeface="+mn-ea"/>
              </a:rPr>
              <a:t>メリット</a:t>
            </a:r>
          </a:p>
        </p:txBody>
      </p:sp>
      <p:sp>
        <p:nvSpPr>
          <p:cNvPr id="64" name="正方形/長方形 63"/>
          <p:cNvSpPr/>
          <p:nvPr/>
        </p:nvSpPr>
        <p:spPr bwMode="auto">
          <a:xfrm>
            <a:off x="1538310" y="3191646"/>
            <a:ext cx="2518585"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b="1" dirty="0">
                <a:latin typeface="+mn-ea"/>
                <a:ea typeface="+mn-ea"/>
              </a:rPr>
              <a:t>市民出資</a:t>
            </a:r>
            <a:r>
              <a:rPr lang="ja-JP" altLang="en-US" sz="1600" dirty="0">
                <a:latin typeface="+mn-ea"/>
                <a:ea typeface="+mn-ea"/>
              </a:rPr>
              <a:t>による</a:t>
            </a:r>
            <a:r>
              <a:rPr lang="ja-JP" altLang="en-US" sz="1600" b="1" dirty="0">
                <a:latin typeface="+mn-ea"/>
                <a:ea typeface="+mn-ea"/>
              </a:rPr>
              <a:t>大規模再エネ事業への参加</a:t>
            </a:r>
          </a:p>
        </p:txBody>
      </p:sp>
      <p:sp>
        <p:nvSpPr>
          <p:cNvPr id="65" name="正方形/長方形 64"/>
          <p:cNvSpPr/>
          <p:nvPr/>
        </p:nvSpPr>
        <p:spPr bwMode="auto">
          <a:xfrm>
            <a:off x="4264565" y="3191646"/>
            <a:ext cx="2448130" cy="354972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資本が集まり、</a:t>
            </a:r>
            <a:r>
              <a:rPr lang="ja-JP" altLang="en-US" sz="1600" b="1" dirty="0">
                <a:latin typeface="+mn-ea"/>
                <a:ea typeface="+mn-ea"/>
              </a:rPr>
              <a:t>雇用創出や税収増</a:t>
            </a:r>
            <a:r>
              <a:rPr lang="en-US" altLang="ja-JP" sz="1600" dirty="0">
                <a:latin typeface="+mn-ea"/>
                <a:ea typeface="+mn-ea"/>
              </a:rPr>
              <a:t>(</a:t>
            </a:r>
            <a:r>
              <a:rPr lang="ja-JP" altLang="en-US" sz="1600" dirty="0">
                <a:latin typeface="+mn-ea"/>
                <a:ea typeface="+mn-ea"/>
              </a:rPr>
              <a:t>人口定着、子育て支援など地域の存続のための政策に充てられる</a:t>
            </a:r>
            <a:r>
              <a:rPr lang="en-US" altLang="ja-JP" sz="1600" dirty="0">
                <a:latin typeface="+mn-ea"/>
                <a:ea typeface="+mn-ea"/>
              </a:rPr>
              <a:t>)</a:t>
            </a:r>
          </a:p>
          <a:p>
            <a:pPr marL="285750" indent="-285750" algn="l">
              <a:buFont typeface="Arial" panose="020B0604020202020204" pitchFamily="34" charset="0"/>
              <a:buChar char="•"/>
            </a:pPr>
            <a:r>
              <a:rPr lang="ja-JP" altLang="en-US" sz="1600" dirty="0">
                <a:latin typeface="+mn-ea"/>
                <a:ea typeface="+mn-ea"/>
              </a:rPr>
              <a:t>企業の立地を呼び込める強みを得て、</a:t>
            </a:r>
            <a:r>
              <a:rPr lang="ja-JP" altLang="en-US" sz="1600" b="1" dirty="0">
                <a:latin typeface="+mn-ea"/>
                <a:ea typeface="+mn-ea"/>
              </a:rPr>
              <a:t>地域の活性化</a:t>
            </a:r>
            <a:r>
              <a:rPr lang="ja-JP" altLang="en-US" sz="1600" dirty="0">
                <a:latin typeface="+mn-ea"/>
                <a:ea typeface="+mn-ea"/>
              </a:rPr>
              <a:t>につなげる</a:t>
            </a:r>
          </a:p>
        </p:txBody>
      </p:sp>
      <p:sp>
        <p:nvSpPr>
          <p:cNvPr id="66" name="正方形/長方形 65"/>
          <p:cNvSpPr/>
          <p:nvPr/>
        </p:nvSpPr>
        <p:spPr bwMode="auto">
          <a:xfrm>
            <a:off x="1538310" y="4415782"/>
            <a:ext cx="271070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大規模再エネ事業への</a:t>
            </a:r>
            <a:r>
              <a:rPr lang="ja-JP" altLang="en-US" sz="1600" b="1" dirty="0">
                <a:latin typeface="+mn-ea"/>
                <a:ea typeface="+mn-ea"/>
              </a:rPr>
              <a:t>ファイナンス機会の獲得</a:t>
            </a:r>
          </a:p>
        </p:txBody>
      </p:sp>
      <p:sp>
        <p:nvSpPr>
          <p:cNvPr id="68" name="正方形/長方形 67"/>
          <p:cNvSpPr/>
          <p:nvPr/>
        </p:nvSpPr>
        <p:spPr bwMode="auto">
          <a:xfrm>
            <a:off x="1538309" y="5639918"/>
            <a:ext cx="2524943" cy="117345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6800" rIns="36000" bIns="46800" numCol="1" rtlCol="0" anchor="t" anchorCtr="0" compatLnSpc="1">
            <a:prstTxWarp prst="textNoShape">
              <a:avLst/>
            </a:prstTxWarp>
          </a:bodyPr>
          <a:lstStyle/>
          <a:p>
            <a:pPr marL="285750" indent="-285750" algn="l">
              <a:buFont typeface="Arial" panose="020B0604020202020204" pitchFamily="34" charset="0"/>
              <a:buChar char="•"/>
            </a:pPr>
            <a:r>
              <a:rPr lang="ja-JP" altLang="en-US" sz="1600" dirty="0">
                <a:latin typeface="+mn-ea"/>
                <a:ea typeface="+mn-ea"/>
              </a:rPr>
              <a:t>高い導入目標の設定、公有地提供、税制措置 などの</a:t>
            </a:r>
            <a:r>
              <a:rPr lang="ja-JP" altLang="en-US" sz="1600" b="1" dirty="0">
                <a:latin typeface="+mn-ea"/>
                <a:ea typeface="+mn-ea"/>
              </a:rPr>
              <a:t>計画的再エネ施策の実施</a:t>
            </a:r>
          </a:p>
        </p:txBody>
      </p:sp>
      <p:cxnSp>
        <p:nvCxnSpPr>
          <p:cNvPr id="72" name="直線コネクタ 71"/>
          <p:cNvCxnSpPr/>
          <p:nvPr/>
        </p:nvCxnSpPr>
        <p:spPr bwMode="auto">
          <a:xfrm>
            <a:off x="202422" y="1916832"/>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p:nvPr/>
        </p:nvCxnSpPr>
        <p:spPr bwMode="auto">
          <a:xfrm rot="16200000" flipV="1">
            <a:off x="1668378" y="4102300"/>
            <a:ext cx="5275618" cy="2518"/>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202422" y="3140968"/>
            <a:ext cx="6713828"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a:off x="202422" y="4365104"/>
            <a:ext cx="4095677" cy="10962"/>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202422" y="5589240"/>
            <a:ext cx="4102506" cy="0"/>
          </a:xfrm>
          <a:prstGeom prst="line">
            <a:avLst/>
          </a:prstGeom>
          <a:solidFill>
            <a:schemeClr val="bg1"/>
          </a:solidFill>
          <a:ln w="6350" cap="flat" cmpd="sng" algn="ctr">
            <a:solidFill>
              <a:srgbClr val="1EA0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9" name="図 78"/>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1306" y="2002757"/>
            <a:ext cx="1039224" cy="1039224"/>
          </a:xfrm>
          <a:prstGeom prst="rect">
            <a:avLst/>
          </a:prstGeom>
          <a:ln>
            <a:noFill/>
          </a:ln>
        </p:spPr>
      </p:pic>
      <p:sp>
        <p:nvSpPr>
          <p:cNvPr id="78" name="テキスト ボックス 77"/>
          <p:cNvSpPr txBox="1"/>
          <p:nvPr/>
        </p:nvSpPr>
        <p:spPr>
          <a:xfrm>
            <a:off x="202422" y="2156625"/>
            <a:ext cx="1518858" cy="830997"/>
          </a:xfrm>
          <a:prstGeom prst="rect">
            <a:avLst/>
          </a:prstGeom>
          <a:noFill/>
        </p:spPr>
        <p:txBody>
          <a:bodyPr wrap="square" rtlCol="0">
            <a:spAutoFit/>
          </a:bodyPr>
          <a:lstStyle/>
          <a:p>
            <a:r>
              <a:rPr lang="ja-JP" altLang="en-US" sz="1600" b="1" dirty="0">
                <a:latin typeface="+mn-ea"/>
                <a:ea typeface="+mn-ea"/>
              </a:rPr>
              <a:t>再エネ開発・</a:t>
            </a:r>
            <a:br>
              <a:rPr lang="ja-JP" altLang="en-US" sz="1600" b="1" dirty="0">
                <a:latin typeface="+mn-ea"/>
                <a:ea typeface="+mn-ea"/>
              </a:rPr>
            </a:br>
            <a:r>
              <a:rPr lang="ja-JP" altLang="en-US" sz="1600" b="1" dirty="0">
                <a:latin typeface="+mn-ea"/>
                <a:ea typeface="+mn-ea"/>
              </a:rPr>
              <a:t>小売を行う</a:t>
            </a:r>
            <a:br>
              <a:rPr lang="ja-JP" altLang="en-US" sz="1600" b="1" dirty="0">
                <a:latin typeface="+mn-ea"/>
                <a:ea typeface="+mn-ea"/>
              </a:rPr>
            </a:br>
            <a:r>
              <a:rPr lang="ja-JP" altLang="en-US" sz="1600" b="1" dirty="0">
                <a:latin typeface="+mn-ea"/>
                <a:ea typeface="+mn-ea"/>
              </a:rPr>
              <a:t>事業者</a:t>
            </a:r>
          </a:p>
        </p:txBody>
      </p:sp>
      <p:pic>
        <p:nvPicPr>
          <p:cNvPr id="80" name="図 79"/>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3212" y="3140968"/>
            <a:ext cx="1235098" cy="1235098"/>
          </a:xfrm>
          <a:prstGeom prst="rect">
            <a:avLst/>
          </a:prstGeom>
          <a:ln>
            <a:noFill/>
          </a:ln>
        </p:spPr>
      </p:pic>
      <p:sp>
        <p:nvSpPr>
          <p:cNvPr id="81" name="テキスト ボックス 80"/>
          <p:cNvSpPr txBox="1"/>
          <p:nvPr/>
        </p:nvSpPr>
        <p:spPr>
          <a:xfrm>
            <a:off x="124213" y="3558499"/>
            <a:ext cx="1518858" cy="338554"/>
          </a:xfrm>
          <a:prstGeom prst="rect">
            <a:avLst/>
          </a:prstGeom>
          <a:noFill/>
        </p:spPr>
        <p:txBody>
          <a:bodyPr wrap="square" rtlCol="0">
            <a:spAutoFit/>
          </a:bodyPr>
          <a:lstStyle/>
          <a:p>
            <a:r>
              <a:rPr kumimoji="1" lang="ja-JP" altLang="en-US" sz="1600" b="1" dirty="0">
                <a:latin typeface="+mn-ea"/>
                <a:ea typeface="+mn-ea"/>
              </a:rPr>
              <a:t>地域住民</a:t>
            </a:r>
          </a:p>
        </p:txBody>
      </p:sp>
      <p:pic>
        <p:nvPicPr>
          <p:cNvPr id="82" name="図 81"/>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6496" y="4437112"/>
            <a:ext cx="1014577" cy="1014577"/>
          </a:xfrm>
          <a:prstGeom prst="rect">
            <a:avLst/>
          </a:prstGeom>
        </p:spPr>
      </p:pic>
      <p:sp>
        <p:nvSpPr>
          <p:cNvPr id="83" name="テキスト ボックス 82"/>
          <p:cNvSpPr txBox="1"/>
          <p:nvPr/>
        </p:nvSpPr>
        <p:spPr>
          <a:xfrm>
            <a:off x="171500" y="4808973"/>
            <a:ext cx="1518858" cy="338554"/>
          </a:xfrm>
          <a:prstGeom prst="rect">
            <a:avLst/>
          </a:prstGeom>
          <a:noFill/>
        </p:spPr>
        <p:txBody>
          <a:bodyPr wrap="square" rtlCol="0">
            <a:spAutoFit/>
          </a:bodyPr>
          <a:lstStyle/>
          <a:p>
            <a:r>
              <a:rPr lang="ja-JP" altLang="en-US" sz="1600" b="1" dirty="0">
                <a:latin typeface="+mn-ea"/>
                <a:ea typeface="+mn-ea"/>
              </a:rPr>
              <a:t>金融機関</a:t>
            </a:r>
          </a:p>
        </p:txBody>
      </p:sp>
      <p:pic>
        <p:nvPicPr>
          <p:cNvPr id="84" name="Picture 77" descr="\\fssv01\地球環境局\DATA\地球温暖化対策課\6.技術\2013年\13再エネ関連資料\洋上風力\写真\はえんかぜ_縮小(トリミング).jpg"/>
          <p:cNvPicPr>
            <a:picLocks noChangeAspect="1" noChangeArrowheads="1"/>
          </p:cNvPicPr>
          <p:nvPr/>
        </p:nvPicPr>
        <p:blipFill>
          <a:blip r:embed="rId13">
            <a:extLst>
              <a:ext uri="{28A0092B-C50C-407E-A947-70E740481C1C}">
                <a14:useLocalDpi xmlns:a14="http://schemas.microsoft.com/office/drawing/2010/main" val="0"/>
              </a:ext>
            </a:extLst>
          </a:blip>
          <a:srcRect l="4608" r="9834" b="4024"/>
          <a:stretch>
            <a:fillRect/>
          </a:stretch>
        </p:blipFill>
        <p:spPr bwMode="auto">
          <a:xfrm>
            <a:off x="6951850" y="1970180"/>
            <a:ext cx="1478496" cy="20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楕円 85"/>
          <p:cNvSpPr/>
          <p:nvPr/>
        </p:nvSpPr>
        <p:spPr bwMode="auto">
          <a:xfrm>
            <a:off x="6943463" y="1511503"/>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洋上</a:t>
            </a:r>
            <a:endParaRPr lang="en-US" altLang="ja-JP" sz="1600" dirty="0">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風力</a:t>
            </a:r>
            <a:endParaRPr kumimoji="1" lang="ja-JP" altLang="en-US" sz="1600" b="0" i="0" u="none" strike="noStrike" cap="none" normalizeH="0" baseline="0" dirty="0">
              <a:ln>
                <a:noFill/>
              </a:ln>
              <a:solidFill>
                <a:schemeClr val="tx1"/>
              </a:solidFill>
              <a:effectLst/>
              <a:latin typeface="+mn-ea"/>
              <a:ea typeface="+mn-ea"/>
            </a:endParaRPr>
          </a:p>
        </p:txBody>
      </p:sp>
      <p:sp>
        <p:nvSpPr>
          <p:cNvPr id="94" name="正方形/長方形 93"/>
          <p:cNvSpPr/>
          <p:nvPr/>
        </p:nvSpPr>
        <p:spPr>
          <a:xfrm>
            <a:off x="8383018" y="1772816"/>
            <a:ext cx="1522982" cy="523220"/>
          </a:xfrm>
          <a:prstGeom prst="rect">
            <a:avLst/>
          </a:prstGeom>
        </p:spPr>
        <p:txBody>
          <a:bodyPr wrap="square">
            <a:spAutoFit/>
          </a:bodyPr>
          <a:lstStyle/>
          <a:p>
            <a:r>
              <a:rPr lang="zh-TW" altLang="en-US" b="1" dirty="0">
                <a:latin typeface="+mn-ea"/>
                <a:ea typeface="+mn-ea"/>
              </a:rPr>
              <a:t>五島市沖　洋上風車（浮体式）</a:t>
            </a:r>
            <a:endParaRPr lang="ja-JP" altLang="en-US" b="1" dirty="0">
              <a:latin typeface="+mn-ea"/>
              <a:ea typeface="+mn-ea"/>
            </a:endParaRPr>
          </a:p>
        </p:txBody>
      </p:sp>
      <p:sp>
        <p:nvSpPr>
          <p:cNvPr id="95" name="正方形/長方形 94"/>
          <p:cNvSpPr/>
          <p:nvPr/>
        </p:nvSpPr>
        <p:spPr>
          <a:xfrm>
            <a:off x="8451446" y="2276872"/>
            <a:ext cx="1470106" cy="1938992"/>
          </a:xfrm>
          <a:prstGeom prst="rect">
            <a:avLst/>
          </a:prstGeom>
        </p:spPr>
        <p:txBody>
          <a:bodyPr wrap="square">
            <a:spAutoFit/>
          </a:bodyPr>
          <a:lstStyle/>
          <a:p>
            <a:pPr algn="l"/>
            <a:r>
              <a:rPr lang="ja-JP" altLang="en-US" sz="1200" b="1" dirty="0">
                <a:latin typeface="+mn-ea"/>
                <a:ea typeface="+mn-ea"/>
              </a:rPr>
              <a:t>国内初の商用スケール</a:t>
            </a:r>
            <a:r>
              <a:rPr lang="en-US" altLang="ja-JP" sz="1200" b="1" dirty="0">
                <a:latin typeface="+mn-ea"/>
                <a:ea typeface="+mn-ea"/>
              </a:rPr>
              <a:t>(2MW)</a:t>
            </a:r>
            <a:r>
              <a:rPr lang="ja-JP" altLang="en-US" sz="1200" b="1" dirty="0">
                <a:latin typeface="+mn-ea"/>
                <a:ea typeface="+mn-ea"/>
              </a:rPr>
              <a:t>の</a:t>
            </a:r>
            <a:r>
              <a:rPr lang="en-US" altLang="ja-JP" sz="1200" b="1" dirty="0">
                <a:latin typeface="+mn-ea"/>
                <a:ea typeface="+mn-ea"/>
              </a:rPr>
              <a:t/>
            </a:r>
            <a:br>
              <a:rPr lang="en-US" altLang="ja-JP" sz="1200" b="1" dirty="0">
                <a:latin typeface="+mn-ea"/>
                <a:ea typeface="+mn-ea"/>
              </a:rPr>
            </a:br>
            <a:r>
              <a:rPr lang="ja-JP" altLang="en-US" sz="1200" b="1" dirty="0">
                <a:latin typeface="+mn-ea"/>
                <a:ea typeface="+mn-ea"/>
              </a:rPr>
              <a:t>浮体式洋上風力</a:t>
            </a:r>
            <a:r>
              <a:rPr lang="en-US" altLang="ja-JP" sz="1200" b="1" dirty="0">
                <a:latin typeface="+mn-ea"/>
                <a:ea typeface="+mn-ea"/>
              </a:rPr>
              <a:t/>
            </a:r>
            <a:br>
              <a:rPr lang="en-US" altLang="ja-JP" sz="1200" b="1" dirty="0">
                <a:latin typeface="+mn-ea"/>
                <a:ea typeface="+mn-ea"/>
              </a:rPr>
            </a:br>
            <a:r>
              <a:rPr lang="ja-JP" altLang="en-US" sz="1200" b="1" dirty="0">
                <a:latin typeface="+mn-ea"/>
                <a:ea typeface="+mn-ea"/>
              </a:rPr>
              <a:t>発電の実証</a:t>
            </a:r>
            <a:r>
              <a:rPr lang="ja-JP" altLang="en-US" sz="1200" dirty="0">
                <a:latin typeface="+mn-ea"/>
                <a:ea typeface="+mn-ea"/>
              </a:rPr>
              <a:t>を実施。設計・建造・</a:t>
            </a:r>
            <a:r>
              <a:rPr lang="en-US" altLang="ja-JP" sz="1200" dirty="0">
                <a:latin typeface="+mn-ea"/>
                <a:ea typeface="+mn-ea"/>
              </a:rPr>
              <a:t/>
            </a:r>
            <a:br>
              <a:rPr lang="en-US" altLang="ja-JP" sz="1200" dirty="0">
                <a:latin typeface="+mn-ea"/>
                <a:ea typeface="+mn-ea"/>
              </a:rPr>
            </a:br>
            <a:r>
              <a:rPr lang="ja-JP" altLang="en-US" sz="1200" dirty="0">
                <a:latin typeface="+mn-ea"/>
                <a:ea typeface="+mn-ea"/>
              </a:rPr>
              <a:t>施行・運転等に係る技術・ノウハウを確立。深い海域</a:t>
            </a:r>
            <a:r>
              <a:rPr lang="en-US" altLang="ja-JP" sz="1200" dirty="0">
                <a:latin typeface="+mn-ea"/>
                <a:ea typeface="+mn-ea"/>
              </a:rPr>
              <a:t>(50m</a:t>
            </a:r>
            <a:r>
              <a:rPr lang="ja-JP" altLang="en-US" sz="1200" dirty="0">
                <a:latin typeface="+mn-ea"/>
                <a:ea typeface="+mn-ea"/>
              </a:rPr>
              <a:t>以深</a:t>
            </a:r>
            <a:r>
              <a:rPr lang="en-US" altLang="ja-JP" sz="1200" dirty="0">
                <a:latin typeface="+mn-ea"/>
                <a:ea typeface="+mn-ea"/>
              </a:rPr>
              <a:t>)</a:t>
            </a:r>
            <a:r>
              <a:rPr lang="ja-JP" altLang="en-US" sz="1200" dirty="0">
                <a:latin typeface="+mn-ea"/>
                <a:ea typeface="+mn-ea"/>
              </a:rPr>
              <a:t>に適用可能。</a:t>
            </a:r>
          </a:p>
        </p:txBody>
      </p:sp>
      <p:pic>
        <p:nvPicPr>
          <p:cNvPr id="97" name="図 96"/>
          <p:cNvPicPr>
            <a:picLocks noChangeAspect="1"/>
          </p:cNvPicPr>
          <p:nvPr/>
        </p:nvPicPr>
        <p:blipFill rotWithShape="1">
          <a:blip r:embed="rId14" cstate="email">
            <a:extLst>
              <a:ext uri="{28A0092B-C50C-407E-A947-70E740481C1C}">
                <a14:useLocalDpi xmlns:a14="http://schemas.microsoft.com/office/drawing/2010/main"/>
              </a:ext>
            </a:extLst>
          </a:blip>
          <a:srcRect r="54289"/>
          <a:stretch/>
        </p:blipFill>
        <p:spPr>
          <a:xfrm>
            <a:off x="6945021" y="4590595"/>
            <a:ext cx="1471668" cy="2006757"/>
          </a:xfrm>
          <a:prstGeom prst="rect">
            <a:avLst/>
          </a:prstGeom>
        </p:spPr>
      </p:pic>
      <p:sp>
        <p:nvSpPr>
          <p:cNvPr id="90" name="楕円 89"/>
          <p:cNvSpPr/>
          <p:nvPr/>
        </p:nvSpPr>
        <p:spPr bwMode="auto">
          <a:xfrm>
            <a:off x="6890387" y="4221088"/>
            <a:ext cx="754666" cy="628305"/>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陸上</a:t>
            </a:r>
            <a:endParaRPr lang="en-US" altLang="ja-JP" sz="1600" dirty="0">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dirty="0">
                <a:latin typeface="+mn-ea"/>
                <a:ea typeface="+mn-ea"/>
              </a:rPr>
              <a:t>風力</a:t>
            </a:r>
            <a:endParaRPr kumimoji="1" lang="ja-JP" altLang="en-US" sz="1600" b="0" i="0" u="none" strike="noStrike" cap="none" normalizeH="0" baseline="0" dirty="0">
              <a:ln>
                <a:noFill/>
              </a:ln>
              <a:solidFill>
                <a:schemeClr val="tx1"/>
              </a:solidFill>
              <a:effectLst/>
              <a:latin typeface="+mn-ea"/>
              <a:ea typeface="+mn-ea"/>
            </a:endParaRPr>
          </a:p>
        </p:txBody>
      </p:sp>
      <p:sp>
        <p:nvSpPr>
          <p:cNvPr id="98" name="正方形/長方形 97"/>
          <p:cNvSpPr/>
          <p:nvPr/>
        </p:nvSpPr>
        <p:spPr>
          <a:xfrm>
            <a:off x="8337376" y="4442336"/>
            <a:ext cx="1522982" cy="523220"/>
          </a:xfrm>
          <a:prstGeom prst="rect">
            <a:avLst/>
          </a:prstGeom>
        </p:spPr>
        <p:txBody>
          <a:bodyPr wrap="square">
            <a:spAutoFit/>
          </a:bodyPr>
          <a:lstStyle/>
          <a:p>
            <a:r>
              <a:rPr lang="en-US" altLang="zh-TW" b="1" dirty="0" err="1">
                <a:latin typeface="+mn-ea"/>
                <a:ea typeface="+mn-ea"/>
              </a:rPr>
              <a:t>JPower</a:t>
            </a:r>
            <a:r>
              <a:rPr lang="en-US" altLang="zh-TW" b="1" dirty="0">
                <a:latin typeface="+mn-ea"/>
                <a:ea typeface="+mn-ea"/>
              </a:rPr>
              <a:t> </a:t>
            </a:r>
            <a:r>
              <a:rPr lang="zh-TW" altLang="en-US" b="1" dirty="0">
                <a:latin typeface="+mn-ea"/>
                <a:ea typeface="+mn-ea"/>
              </a:rPr>
              <a:t>郡山</a:t>
            </a:r>
            <a:r>
              <a:rPr lang="en-US" altLang="zh-TW" b="1" dirty="0">
                <a:latin typeface="+mn-ea"/>
                <a:ea typeface="+mn-ea"/>
              </a:rPr>
              <a:t/>
            </a:r>
            <a:br>
              <a:rPr lang="en-US" altLang="zh-TW" b="1" dirty="0">
                <a:latin typeface="+mn-ea"/>
                <a:ea typeface="+mn-ea"/>
              </a:rPr>
            </a:br>
            <a:r>
              <a:rPr lang="zh-TW" altLang="en-US" b="1" dirty="0">
                <a:latin typeface="+mn-ea"/>
                <a:ea typeface="+mn-ea"/>
              </a:rPr>
              <a:t>布引高原発電所 </a:t>
            </a:r>
            <a:endParaRPr lang="ja-JP" altLang="en-US" b="1" dirty="0">
              <a:latin typeface="+mn-ea"/>
              <a:ea typeface="+mn-ea"/>
            </a:endParaRPr>
          </a:p>
        </p:txBody>
      </p:sp>
      <p:sp>
        <p:nvSpPr>
          <p:cNvPr id="99" name="正方形/長方形 98"/>
          <p:cNvSpPr/>
          <p:nvPr/>
        </p:nvSpPr>
        <p:spPr>
          <a:xfrm>
            <a:off x="8405804" y="4946392"/>
            <a:ext cx="1470106" cy="1754326"/>
          </a:xfrm>
          <a:prstGeom prst="rect">
            <a:avLst/>
          </a:prstGeom>
        </p:spPr>
        <p:txBody>
          <a:bodyPr wrap="square">
            <a:spAutoFit/>
          </a:bodyPr>
          <a:lstStyle/>
          <a:p>
            <a:pPr algn="l"/>
            <a:r>
              <a:rPr lang="ja-JP" altLang="en-US" sz="1200" b="1" dirty="0">
                <a:latin typeface="+mn-ea"/>
                <a:ea typeface="+mn-ea"/>
              </a:rPr>
              <a:t>農家等の地元事業者との共生を図りつつ開発</a:t>
            </a:r>
            <a:r>
              <a:rPr lang="ja-JP" altLang="en-US" sz="1200" dirty="0">
                <a:latin typeface="+mn-ea"/>
                <a:ea typeface="+mn-ea"/>
              </a:rPr>
              <a:t>した国内最大級のウィンドファーム</a:t>
            </a:r>
            <a:r>
              <a:rPr lang="en-US" altLang="ja-JP" sz="1200" dirty="0">
                <a:latin typeface="+mn-ea"/>
                <a:ea typeface="+mn-ea"/>
              </a:rPr>
              <a:t>(66MW)</a:t>
            </a:r>
            <a:r>
              <a:rPr lang="ja-JP" altLang="en-US" sz="1200" dirty="0">
                <a:latin typeface="+mn-ea"/>
                <a:ea typeface="+mn-ea"/>
              </a:rPr>
              <a:t>地代や風車用地管理により地元事業者も収入を得ることが出来ている。</a:t>
            </a:r>
          </a:p>
        </p:txBody>
      </p:sp>
    </p:spTree>
    <p:extLst>
      <p:ext uri="{BB962C8B-B14F-4D97-AF65-F5344CB8AC3E}">
        <p14:creationId xmlns:p14="http://schemas.microsoft.com/office/powerpoint/2010/main" val="154887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図 47"/>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860924" y="5162453"/>
            <a:ext cx="1341120" cy="1341120"/>
          </a:xfrm>
          <a:prstGeom prst="rect">
            <a:avLst/>
          </a:prstGeom>
        </p:spPr>
      </p:pic>
      <p:sp>
        <p:nvSpPr>
          <p:cNvPr id="98" name="四角形: 角を丸くする 97"/>
          <p:cNvSpPr/>
          <p:nvPr/>
        </p:nvSpPr>
        <p:spPr bwMode="auto">
          <a:xfrm>
            <a:off x="56456" y="3212976"/>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95" name="四角形: 角を丸くする 94"/>
          <p:cNvSpPr/>
          <p:nvPr/>
        </p:nvSpPr>
        <p:spPr bwMode="auto">
          <a:xfrm>
            <a:off x="5053181" y="3219025"/>
            <a:ext cx="1334112" cy="1303203"/>
          </a:xfrm>
          <a:prstGeom prst="roundRect">
            <a:avLst/>
          </a:prstGeom>
          <a:solidFill>
            <a:schemeClr val="bg1"/>
          </a:solidFill>
          <a:ln w="3175"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86" name="四角形: 角を丸くする 85"/>
          <p:cNvSpPr/>
          <p:nvPr/>
        </p:nvSpPr>
        <p:spPr bwMode="auto">
          <a:xfrm>
            <a:off x="56456" y="1511381"/>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33" name="四角形: 角を丸くする 32"/>
          <p:cNvSpPr/>
          <p:nvPr/>
        </p:nvSpPr>
        <p:spPr bwMode="auto">
          <a:xfrm>
            <a:off x="1491208" y="1484784"/>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74625" indent="-174625" algn="l"/>
            <a:r>
              <a:rPr lang="ja-JP" altLang="en-US" sz="1600" dirty="0">
                <a:latin typeface="+mn-ea"/>
                <a:ea typeface="+mn-ea"/>
              </a:rPr>
              <a:t>①環境や地元と調和した</a:t>
            </a:r>
            <a:r>
              <a:rPr lang="ja-JP" altLang="en-US" sz="1600" b="1" dirty="0">
                <a:latin typeface="+mn-ea"/>
                <a:ea typeface="+mn-ea"/>
              </a:rPr>
              <a:t>持続可能な大規模再エネ導入</a:t>
            </a:r>
            <a:r>
              <a:rPr lang="ja-JP" altLang="en-US" sz="1600" dirty="0">
                <a:latin typeface="+mn-ea"/>
                <a:ea typeface="+mn-ea"/>
              </a:rPr>
              <a:t>の円滑化</a:t>
            </a:r>
            <a:endParaRPr kumimoji="1" lang="ja-JP" altLang="en-US" sz="1600" i="0" u="none" strike="noStrike" cap="none" normalizeH="0" baseline="0" dirty="0">
              <a:ln>
                <a:noFill/>
              </a:ln>
              <a:solidFill>
                <a:schemeClr val="tx1"/>
              </a:solidFill>
              <a:effectLst/>
              <a:latin typeface="+mn-ea"/>
              <a:ea typeface="+mn-ea"/>
            </a:endParaRPr>
          </a:p>
        </p:txBody>
      </p:sp>
      <p:sp>
        <p:nvSpPr>
          <p:cNvPr id="39" name="四角形: 角を丸くする 38"/>
          <p:cNvSpPr/>
          <p:nvPr/>
        </p:nvSpPr>
        <p:spPr bwMode="auto">
          <a:xfrm>
            <a:off x="6465168" y="3219025"/>
            <a:ext cx="3384376" cy="56592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④洋上風力の</a:t>
            </a:r>
            <a:r>
              <a:rPr lang="ja-JP" altLang="en-US" sz="1600" b="1" dirty="0">
                <a:latin typeface="+mn-ea"/>
                <a:ea typeface="+mn-ea"/>
              </a:rPr>
              <a:t>発電コスト低減</a:t>
            </a:r>
            <a:endParaRPr kumimoji="1" lang="ja-JP" altLang="en-US" sz="1600" b="1" i="0" u="none" strike="noStrike" cap="none" normalizeH="0" baseline="0" dirty="0">
              <a:ln>
                <a:noFill/>
              </a:ln>
              <a:solidFill>
                <a:schemeClr val="tx1"/>
              </a:solidFill>
              <a:effectLst/>
              <a:latin typeface="+mn-ea"/>
              <a:ea typeface="+mn-ea"/>
            </a:endParaRPr>
          </a:p>
        </p:txBody>
      </p:sp>
      <p:sp>
        <p:nvSpPr>
          <p:cNvPr id="63" name="正方形/長方形 62"/>
          <p:cNvSpPr/>
          <p:nvPr/>
        </p:nvSpPr>
        <p:spPr bwMode="auto">
          <a:xfrm>
            <a:off x="1390567" y="2132856"/>
            <a:ext cx="370947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環境アセスメントの迅速化に向けた取組</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風力発電に関するゾーニングの推進</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再エネポテンシャルや環境情報の整備公表</a:t>
            </a:r>
          </a:p>
        </p:txBody>
      </p:sp>
      <p:sp>
        <p:nvSpPr>
          <p:cNvPr id="64" name="正方形/長方形 63"/>
          <p:cNvSpPr/>
          <p:nvPr/>
        </p:nvSpPr>
        <p:spPr bwMode="auto">
          <a:xfrm>
            <a:off x="6457445" y="3969353"/>
            <a:ext cx="3517724"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浮体式洋上風力の低コスト化</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着床式洋上風力の撤去技術の開発支援</a:t>
            </a:r>
            <a:endParaRPr lang="en-US" altLang="ja-JP" dirty="0">
              <a:latin typeface="+mn-ea"/>
              <a:ea typeface="+mn-ea"/>
            </a:endParaRPr>
          </a:p>
          <a:p>
            <a:pPr marL="171450" indent="-171450" algn="l">
              <a:buFont typeface="Arial" panose="020B0604020202020204" pitchFamily="34" charset="0"/>
              <a:buChar char="•"/>
            </a:pPr>
            <a:endParaRPr lang="ja-JP" altLang="en-US" dirty="0">
              <a:latin typeface="+mn-ea"/>
              <a:ea typeface="+mn-ea"/>
            </a:endParaRPr>
          </a:p>
        </p:txBody>
      </p:sp>
      <p:sp>
        <p:nvSpPr>
          <p:cNvPr id="71" name="四角形: 角を丸くする 70"/>
          <p:cNvSpPr/>
          <p:nvPr/>
        </p:nvSpPr>
        <p:spPr bwMode="auto">
          <a:xfrm>
            <a:off x="1491208" y="3212976"/>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74625" indent="-174625" algn="l"/>
            <a:r>
              <a:rPr lang="ja-JP" altLang="en-US" sz="1600" dirty="0">
                <a:latin typeface="+mn-ea"/>
                <a:ea typeface="+mn-ea"/>
              </a:rPr>
              <a:t>②</a:t>
            </a:r>
            <a:r>
              <a:rPr lang="ja-JP" altLang="en-US" sz="1600" b="1" dirty="0">
                <a:latin typeface="+mn-ea"/>
                <a:ea typeface="+mn-ea"/>
              </a:rPr>
              <a:t>地域貢献型・主導型</a:t>
            </a:r>
            <a:r>
              <a:rPr lang="ja-JP" altLang="en-US" sz="1600" dirty="0">
                <a:latin typeface="+mn-ea"/>
                <a:ea typeface="+mn-ea"/>
              </a:rPr>
              <a:t>の大規模</a:t>
            </a:r>
            <a:r>
              <a:rPr lang="en-US" altLang="ja-JP" sz="1600" dirty="0">
                <a:latin typeface="+mn-ea"/>
                <a:ea typeface="+mn-ea"/>
              </a:rPr>
              <a:t/>
            </a:r>
            <a:br>
              <a:rPr lang="en-US" altLang="ja-JP" sz="1600" dirty="0">
                <a:latin typeface="+mn-ea"/>
                <a:ea typeface="+mn-ea"/>
              </a:rPr>
            </a:br>
            <a:r>
              <a:rPr lang="ja-JP" altLang="en-US" sz="1600" dirty="0">
                <a:latin typeface="+mn-ea"/>
                <a:ea typeface="+mn-ea"/>
              </a:rPr>
              <a:t>再エネ開発アプローチの促進　　</a:t>
            </a:r>
            <a:endParaRPr lang="ja-JP" altLang="en-US" sz="1600" b="1" dirty="0">
              <a:latin typeface="+mn-ea"/>
              <a:ea typeface="+mn-ea"/>
            </a:endParaRPr>
          </a:p>
        </p:txBody>
      </p:sp>
      <p:sp>
        <p:nvSpPr>
          <p:cNvPr id="75" name="正方形/長方形 74"/>
          <p:cNvSpPr/>
          <p:nvPr/>
        </p:nvSpPr>
        <p:spPr bwMode="auto">
          <a:xfrm>
            <a:off x="1395590" y="4019432"/>
            <a:ext cx="3766930" cy="534854"/>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ctr" anchorCtr="0" compatLnSpc="1">
            <a:prstTxWarp prst="textNoShape">
              <a:avLst/>
            </a:prstTxWarp>
          </a:bodyPr>
          <a:lstStyle/>
          <a:p>
            <a:pPr marL="171450" indent="-171450" algn="l">
              <a:buFont typeface="Arial" panose="020B0604020202020204" pitchFamily="34" charset="0"/>
              <a:buChar char="•"/>
            </a:pPr>
            <a:r>
              <a:rPr lang="ja-JP" altLang="en-US" dirty="0">
                <a:latin typeface="+mn-ea"/>
                <a:ea typeface="+mn-ea"/>
              </a:rPr>
              <a:t>地域ごとの再エネポテンシャル情報の提供</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地域資源を活用した再エネ事業計画の立案支援</a:t>
            </a:r>
            <a:endParaRPr lang="en-US" altLang="ja-JP" dirty="0">
              <a:latin typeface="+mn-ea"/>
              <a:ea typeface="+mn-ea"/>
            </a:endParaRPr>
          </a:p>
          <a:p>
            <a:pPr marL="171450" indent="-171450" algn="l">
              <a:buFont typeface="Arial" panose="020B0604020202020204" pitchFamily="34" charset="0"/>
              <a:buChar char="•"/>
            </a:pPr>
            <a:r>
              <a:rPr lang="ja-JP" altLang="en-US" dirty="0">
                <a:latin typeface="+mn-ea"/>
                <a:ea typeface="+mn-ea"/>
              </a:rPr>
              <a:t>地域における</a:t>
            </a:r>
            <a:r>
              <a:rPr lang="en-US" altLang="ja-JP" dirty="0">
                <a:latin typeface="+mn-ea"/>
                <a:ea typeface="+mn-ea"/>
              </a:rPr>
              <a:t>SDGs</a:t>
            </a:r>
            <a:r>
              <a:rPr lang="ja-JP" altLang="en-US" baseline="30000" dirty="0">
                <a:latin typeface="+mn-ea"/>
                <a:ea typeface="+mn-ea"/>
              </a:rPr>
              <a:t>*</a:t>
            </a:r>
            <a:r>
              <a:rPr lang="en-US" altLang="ja-JP" baseline="30000" dirty="0">
                <a:latin typeface="+mn-ea"/>
                <a:ea typeface="+mn-ea"/>
              </a:rPr>
              <a:t>9</a:t>
            </a:r>
            <a:r>
              <a:rPr lang="ja-JP" altLang="en-US" dirty="0">
                <a:latin typeface="+mn-ea"/>
                <a:ea typeface="+mn-ea"/>
              </a:rPr>
              <a:t>に基づく取組の推進</a:t>
            </a:r>
          </a:p>
        </p:txBody>
      </p:sp>
      <p:sp>
        <p:nvSpPr>
          <p:cNvPr id="77" name="四角形: 角を丸くする 76"/>
          <p:cNvSpPr/>
          <p:nvPr/>
        </p:nvSpPr>
        <p:spPr bwMode="auto">
          <a:xfrm>
            <a:off x="6487060" y="1484784"/>
            <a:ext cx="3389784" cy="556801"/>
          </a:xfrm>
          <a:prstGeom prst="roundRect">
            <a:avLst/>
          </a:prstGeom>
          <a:solidFill>
            <a:schemeClr val="accent3">
              <a:lumMod val="20000"/>
              <a:lumOff val="80000"/>
            </a:schemeClr>
          </a:solidFill>
          <a:ln w="6350" cap="flat" cmpd="sng" algn="ctr">
            <a:solidFill>
              <a:srgbClr val="1EA05A"/>
            </a:solidFill>
            <a:prstDash val="solid"/>
            <a:round/>
            <a:headEnd type="none" w="med" len="med"/>
            <a:tailEnd type="none" w="med" len="med"/>
          </a:ln>
          <a:effectLst/>
          <a:extLst/>
        </p:spPr>
        <p:txBody>
          <a:bodyPr vert="horz" wrap="square" lIns="36000" tIns="46800" rIns="36000" bIns="46800" numCol="1" rtlCol="0" anchor="ctr" anchorCtr="0" compatLnSpc="1">
            <a:prstTxWarp prst="textNoShape">
              <a:avLst/>
            </a:prstTxWarp>
          </a:bodyPr>
          <a:lstStyle/>
          <a:p>
            <a:pPr marL="182563" indent="-182563" algn="l"/>
            <a:r>
              <a:rPr lang="ja-JP" altLang="en-US" sz="1600" dirty="0">
                <a:latin typeface="+mn-ea"/>
                <a:ea typeface="+mn-ea"/>
              </a:rPr>
              <a:t>③</a:t>
            </a:r>
            <a:r>
              <a:rPr lang="en-US" altLang="ja-JP" sz="1600" dirty="0">
                <a:latin typeface="+mn-ea"/>
                <a:ea typeface="+mn-ea"/>
              </a:rPr>
              <a:t>ESG</a:t>
            </a:r>
            <a:r>
              <a:rPr lang="ja-JP" altLang="en-US" sz="1600" dirty="0">
                <a:latin typeface="+mn-ea"/>
                <a:ea typeface="+mn-ea"/>
              </a:rPr>
              <a:t>金融の促進による</a:t>
            </a:r>
            <a:r>
              <a:rPr lang="ja-JP" altLang="en-US" sz="1600" b="1" dirty="0">
                <a:latin typeface="+mn-ea"/>
                <a:ea typeface="+mn-ea"/>
              </a:rPr>
              <a:t>民間資金の流れの拡大</a:t>
            </a:r>
            <a:r>
              <a:rPr lang="ja-JP" altLang="en-US" sz="1600" dirty="0">
                <a:latin typeface="+mn-ea"/>
                <a:ea typeface="+mn-ea"/>
              </a:rPr>
              <a:t>　</a:t>
            </a:r>
            <a:endParaRPr lang="ja-JP" altLang="en-US" sz="1600" b="1" dirty="0">
              <a:latin typeface="+mn-ea"/>
              <a:ea typeface="+mn-ea"/>
            </a:endParaRPr>
          </a:p>
        </p:txBody>
      </p:sp>
      <p:sp>
        <p:nvSpPr>
          <p:cNvPr id="81" name="正方形/長方形 80"/>
          <p:cNvSpPr/>
          <p:nvPr/>
        </p:nvSpPr>
        <p:spPr bwMode="auto">
          <a:xfrm>
            <a:off x="6457445" y="2132856"/>
            <a:ext cx="3495832" cy="745160"/>
          </a:xfrm>
          <a:prstGeom prst="rect">
            <a:avLst/>
          </a:prstGeom>
          <a:noFill/>
          <a:ln w="9525" cap="flat" cmpd="sng" algn="ctr">
            <a:noFill/>
            <a:prstDash val="solid"/>
            <a:round/>
            <a:headEnd type="none" w="med" len="med"/>
            <a:tailEnd type="none" w="med" len="med"/>
          </a:ln>
          <a:effectLst/>
          <a:extLst/>
        </p:spPr>
        <p:txBody>
          <a:bodyPr vert="horz" wrap="square" lIns="72000" tIns="46800" rIns="72000" bIns="46800" numCol="1" rtlCol="0" anchor="t" anchorCtr="0" compatLnSpc="1">
            <a:prstTxWarp prst="textNoShape">
              <a:avLst/>
            </a:prstTxWarp>
          </a:bodyPr>
          <a:lstStyle/>
          <a:p>
            <a:pPr marL="171450" indent="-171450" algn="l">
              <a:buFont typeface="Arial" panose="020B0604020202020204" pitchFamily="34" charset="0"/>
              <a:buChar char="•"/>
            </a:pPr>
            <a:r>
              <a:rPr lang="en-US" altLang="ja-JP" dirty="0">
                <a:latin typeface="+mn-ea"/>
                <a:ea typeface="+mn-ea"/>
              </a:rPr>
              <a:t>ESG</a:t>
            </a:r>
            <a:r>
              <a:rPr lang="ja-JP" altLang="en-US" dirty="0">
                <a:latin typeface="+mn-ea"/>
                <a:ea typeface="+mn-ea"/>
              </a:rPr>
              <a:t>投資の理解向上・企業による環境情報開示</a:t>
            </a:r>
          </a:p>
          <a:p>
            <a:pPr marL="171450" indent="-171450" algn="l">
              <a:buFont typeface="Arial" panose="020B0604020202020204" pitchFamily="34" charset="0"/>
              <a:buChar char="•"/>
            </a:pPr>
            <a:r>
              <a:rPr lang="en-US" altLang="ja-JP" dirty="0">
                <a:latin typeface="+mn-ea"/>
                <a:ea typeface="+mn-ea"/>
              </a:rPr>
              <a:t>ESG</a:t>
            </a:r>
            <a:r>
              <a:rPr lang="ja-JP" altLang="en-US" dirty="0">
                <a:latin typeface="+mn-ea"/>
                <a:ea typeface="+mn-ea"/>
              </a:rPr>
              <a:t>金融促進のための更なる検討</a:t>
            </a:r>
          </a:p>
        </p:txBody>
      </p:sp>
      <p:sp>
        <p:nvSpPr>
          <p:cNvPr id="100" name="四角形: 角を丸くする 99"/>
          <p:cNvSpPr/>
          <p:nvPr/>
        </p:nvSpPr>
        <p:spPr bwMode="auto">
          <a:xfrm>
            <a:off x="5053181" y="1484784"/>
            <a:ext cx="1334112" cy="1303203"/>
          </a:xfrm>
          <a:prstGeom prst="roundRect">
            <a:avLst/>
          </a:prstGeom>
          <a:solidFill>
            <a:schemeClr val="bg1"/>
          </a:solidFill>
          <a:ln w="6350" cap="flat" cmpd="sng" algn="ctr">
            <a:solidFill>
              <a:srgbClr val="1EA05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27" name="図 26"/>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99804" y="1596045"/>
            <a:ext cx="1040867" cy="1040867"/>
          </a:xfrm>
          <a:prstGeom prst="rect">
            <a:avLst/>
          </a:prstGeom>
        </p:spPr>
      </p:pic>
      <p:pic>
        <p:nvPicPr>
          <p:cNvPr id="28" name="図 27"/>
          <p:cNvPicPr>
            <a:picLocks noChangeAspect="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4339" y="3291874"/>
            <a:ext cx="1158346" cy="1158346"/>
          </a:xfrm>
          <a:prstGeom prst="rect">
            <a:avLst/>
          </a:prstGeom>
        </p:spPr>
      </p:pic>
      <p:pic>
        <p:nvPicPr>
          <p:cNvPr id="4" name="図 3"/>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464" y="1556792"/>
            <a:ext cx="1191942" cy="1191942"/>
          </a:xfrm>
          <a:prstGeom prst="rect">
            <a:avLst/>
          </a:prstGeom>
        </p:spPr>
      </p:pic>
      <p:pic>
        <p:nvPicPr>
          <p:cNvPr id="5" name="図 4"/>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44173" y="3298092"/>
            <a:ext cx="1152128" cy="1152128"/>
          </a:xfrm>
          <a:prstGeom prst="rect">
            <a:avLst/>
          </a:prstGeom>
        </p:spPr>
      </p:pic>
      <p:pic>
        <p:nvPicPr>
          <p:cNvPr id="6" name="図 5"/>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769424" y="5445224"/>
            <a:ext cx="648072" cy="648072"/>
          </a:xfrm>
          <a:prstGeom prst="rect">
            <a:avLst/>
          </a:prstGeom>
        </p:spPr>
      </p:pic>
      <p:pic>
        <p:nvPicPr>
          <p:cNvPr id="7" name="図 6"/>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0472" y="6260588"/>
            <a:ext cx="480780" cy="480780"/>
          </a:xfrm>
          <a:prstGeom prst="rect">
            <a:avLst/>
          </a:prstGeom>
        </p:spPr>
      </p:pic>
      <p:pic>
        <p:nvPicPr>
          <p:cNvPr id="8" name="図 7"/>
          <p:cNvPicPr>
            <a:picLocks noChangeAspect="1"/>
          </p:cNvPicPr>
          <p:nvPr/>
        </p:nvPicPr>
        <p:blipFill>
          <a:blip r:embed="rId16" cstate="print">
            <a:duotone>
              <a:schemeClr val="accent3">
                <a:shade val="45000"/>
                <a:satMod val="135000"/>
              </a:schemeClr>
              <a:prstClr val="white"/>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61312" y="5280655"/>
            <a:ext cx="785992" cy="785992"/>
          </a:xfrm>
          <a:prstGeom prst="rect">
            <a:avLst/>
          </a:prstGeom>
        </p:spPr>
      </p:pic>
      <p:pic>
        <p:nvPicPr>
          <p:cNvPr id="10" name="図 9"/>
          <p:cNvPicPr>
            <a:picLocks noChangeAspect="1"/>
          </p:cNvPicPr>
          <p:nvPr/>
        </p:nvPicPr>
        <p:blipFill>
          <a:blip r:embed="rId1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93848" y="5813933"/>
            <a:ext cx="699312" cy="699312"/>
          </a:xfrm>
          <a:prstGeom prst="rect">
            <a:avLst/>
          </a:prstGeom>
        </p:spPr>
      </p:pic>
      <p:pic>
        <p:nvPicPr>
          <p:cNvPr id="13" name="図 12"/>
          <p:cNvPicPr>
            <a:picLocks noChangeAspect="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02174" y="5078174"/>
            <a:ext cx="1015122" cy="1015122"/>
          </a:xfrm>
          <a:prstGeom prst="rect">
            <a:avLst/>
          </a:prstGeom>
        </p:spPr>
      </p:pic>
      <p:pic>
        <p:nvPicPr>
          <p:cNvPr id="14" name="図 13"/>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464" y="5157192"/>
            <a:ext cx="1341120" cy="1341120"/>
          </a:xfrm>
          <a:prstGeom prst="rect">
            <a:avLst/>
          </a:prstGeom>
        </p:spPr>
      </p:pic>
      <p:pic>
        <p:nvPicPr>
          <p:cNvPr id="41" name="図 40"/>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07770" y="6260588"/>
            <a:ext cx="480780" cy="480780"/>
          </a:xfrm>
          <a:prstGeom prst="rect">
            <a:avLst/>
          </a:prstGeom>
        </p:spPr>
      </p:pic>
      <p:pic>
        <p:nvPicPr>
          <p:cNvPr id="42" name="図 41"/>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94694" y="5172795"/>
            <a:ext cx="1341120" cy="1341120"/>
          </a:xfrm>
          <a:prstGeom prst="rect">
            <a:avLst/>
          </a:prstGeom>
        </p:spPr>
      </p:pic>
      <p:pic>
        <p:nvPicPr>
          <p:cNvPr id="43" name="図 42"/>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11826" y="6260588"/>
            <a:ext cx="480780" cy="480780"/>
          </a:xfrm>
          <a:prstGeom prst="rect">
            <a:avLst/>
          </a:prstGeom>
        </p:spPr>
      </p:pic>
      <p:pic>
        <p:nvPicPr>
          <p:cNvPr id="44" name="図 43"/>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15882" y="6260588"/>
            <a:ext cx="480780" cy="480780"/>
          </a:xfrm>
          <a:prstGeom prst="rect">
            <a:avLst/>
          </a:prstGeom>
        </p:spPr>
      </p:pic>
      <p:pic>
        <p:nvPicPr>
          <p:cNvPr id="45" name="図 44"/>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23180" y="6260588"/>
            <a:ext cx="480780" cy="480780"/>
          </a:xfrm>
          <a:prstGeom prst="rect">
            <a:avLst/>
          </a:prstGeom>
        </p:spPr>
      </p:pic>
      <p:pic>
        <p:nvPicPr>
          <p:cNvPr id="46" name="図 45"/>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27236" y="6260588"/>
            <a:ext cx="480780" cy="480780"/>
          </a:xfrm>
          <a:prstGeom prst="rect">
            <a:avLst/>
          </a:prstGeom>
        </p:spPr>
      </p:pic>
      <p:pic>
        <p:nvPicPr>
          <p:cNvPr id="47" name="図 46"/>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31006" y="6265849"/>
            <a:ext cx="480780" cy="480780"/>
          </a:xfrm>
          <a:prstGeom prst="rect">
            <a:avLst/>
          </a:prstGeom>
        </p:spPr>
      </p:pic>
      <p:pic>
        <p:nvPicPr>
          <p:cNvPr id="49" name="図 48"/>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38304" y="6265849"/>
            <a:ext cx="480780" cy="480780"/>
          </a:xfrm>
          <a:prstGeom prst="rect">
            <a:avLst/>
          </a:prstGeom>
        </p:spPr>
      </p:pic>
      <p:pic>
        <p:nvPicPr>
          <p:cNvPr id="50" name="図 49"/>
          <p:cNvPicPr>
            <a:picLocks noChangeAspect="1"/>
          </p:cNvPicPr>
          <p:nvPr/>
        </p:nvPicPr>
        <p:blipFill>
          <a:blip r:embed="rId11">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27154" y="5178056"/>
            <a:ext cx="1341120" cy="1341120"/>
          </a:xfrm>
          <a:prstGeom prst="rect">
            <a:avLst/>
          </a:prstGeom>
        </p:spPr>
      </p:pic>
      <p:pic>
        <p:nvPicPr>
          <p:cNvPr id="51" name="図 50"/>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242360" y="6265849"/>
            <a:ext cx="480780" cy="480780"/>
          </a:xfrm>
          <a:prstGeom prst="rect">
            <a:avLst/>
          </a:prstGeom>
        </p:spPr>
      </p:pic>
      <p:pic>
        <p:nvPicPr>
          <p:cNvPr id="52" name="図 51"/>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46416" y="6265849"/>
            <a:ext cx="480780" cy="480780"/>
          </a:xfrm>
          <a:prstGeom prst="rect">
            <a:avLst/>
          </a:prstGeom>
        </p:spPr>
      </p:pic>
      <p:pic>
        <p:nvPicPr>
          <p:cNvPr id="53" name="図 52"/>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3714" y="6265849"/>
            <a:ext cx="480780" cy="480780"/>
          </a:xfrm>
          <a:prstGeom prst="rect">
            <a:avLst/>
          </a:prstGeom>
        </p:spPr>
      </p:pic>
      <p:pic>
        <p:nvPicPr>
          <p:cNvPr id="54" name="図 53"/>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57770" y="6265849"/>
            <a:ext cx="480780" cy="480780"/>
          </a:xfrm>
          <a:prstGeom prst="rect">
            <a:avLst/>
          </a:prstGeom>
        </p:spPr>
      </p:pic>
      <p:pic>
        <p:nvPicPr>
          <p:cNvPr id="55" name="図 54"/>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75274" y="6256919"/>
            <a:ext cx="480780" cy="480780"/>
          </a:xfrm>
          <a:prstGeom prst="rect">
            <a:avLst/>
          </a:prstGeom>
        </p:spPr>
      </p:pic>
      <p:sp>
        <p:nvSpPr>
          <p:cNvPr id="16" name="四角形: 上の 2 つの角を丸める 15"/>
          <p:cNvSpPr/>
          <p:nvPr/>
        </p:nvSpPr>
        <p:spPr bwMode="auto">
          <a:xfrm>
            <a:off x="6751799" y="6093296"/>
            <a:ext cx="3097746" cy="660339"/>
          </a:xfrm>
          <a:prstGeom prst="round2SameRect">
            <a:avLst/>
          </a:prstGeom>
          <a:solidFill>
            <a:schemeClr val="bg1"/>
          </a:solidFill>
          <a:ln w="28575" cap="flat" cmpd="sng" algn="ctr">
            <a:solidFill>
              <a:schemeClr val="accent3">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pic>
        <p:nvPicPr>
          <p:cNvPr id="17" name="図 16"/>
          <p:cNvPicPr>
            <a:picLocks noChangeAspect="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77950" y="4871740"/>
            <a:ext cx="609600" cy="609600"/>
          </a:xfrm>
          <a:prstGeom prst="rect">
            <a:avLst/>
          </a:prstGeom>
        </p:spPr>
      </p:pic>
      <p:pic>
        <p:nvPicPr>
          <p:cNvPr id="60" name="図 59"/>
          <p:cNvPicPr>
            <a:picLocks noChangeAspect="1"/>
          </p:cNvPicPr>
          <p:nvPr/>
        </p:nvPicPr>
        <p:blipFill>
          <a:blip r:embed="rId2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23674" y="5078174"/>
            <a:ext cx="609600" cy="609600"/>
          </a:xfrm>
          <a:prstGeom prst="rect">
            <a:avLst/>
          </a:prstGeom>
        </p:spPr>
      </p:pic>
      <p:sp>
        <p:nvSpPr>
          <p:cNvPr id="56" name="スライド番号プレースホルダー 3"/>
          <p:cNvSpPr txBox="1">
            <a:spLocks/>
          </p:cNvSpPr>
          <p:nvPr/>
        </p:nvSpPr>
        <p:spPr>
          <a:xfrm>
            <a:off x="9479714" y="6479866"/>
            <a:ext cx="441838" cy="378133"/>
          </a:xfrm>
          <a:prstGeom prst="rect">
            <a:avLst/>
          </a:prstGeom>
        </p:spPr>
        <p:txBody>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fld id="{BDFA821F-5B8F-40E7-880D-F42062A68A54}" type="slidenum">
              <a:rPr lang="en-US" altLang="ja-JP" sz="1600" smtClean="0">
                <a:latin typeface="+mn-lt"/>
              </a:rPr>
              <a:pPr algn="r">
                <a:defRPr/>
              </a:pPr>
              <a:t>9</a:t>
            </a:fld>
            <a:endParaRPr lang="en-US" altLang="ja-JP" sz="1600" dirty="0">
              <a:latin typeface="+mn-lt"/>
            </a:endParaRPr>
          </a:p>
        </p:txBody>
      </p:sp>
      <p:sp>
        <p:nvSpPr>
          <p:cNvPr id="62" name="正方形/長方形 61"/>
          <p:cNvSpPr/>
          <p:nvPr/>
        </p:nvSpPr>
        <p:spPr bwMode="auto">
          <a:xfrm>
            <a:off x="2543856" y="74911"/>
            <a:ext cx="7332988" cy="1265857"/>
          </a:xfrm>
          <a:prstGeom prst="rect">
            <a:avLst/>
          </a:prstGeom>
          <a:noFill/>
          <a:ln w="9525" cap="flat" cmpd="sng" algn="ctr">
            <a:noFill/>
            <a:prstDash val="solid"/>
            <a:round/>
            <a:headEnd type="none" w="med" len="med"/>
            <a:tailEnd type="none" w="med" len="med"/>
          </a:ln>
          <a:effectLst/>
          <a:extLst/>
        </p:spPr>
        <p:txBody>
          <a:bodyPr vert="horz" wrap="square" lIns="144000" tIns="72000" rIns="72000" bIns="72000" numCol="1" rtlCol="0" anchor="ctr" anchorCtr="0" compatLnSpc="1">
            <a:prstTxWarp prst="textNoShape">
              <a:avLst/>
            </a:prstTxWarp>
          </a:bodyPr>
          <a:lstStyle/>
          <a:p>
            <a:pPr marL="1074738" indent="-1074738" algn="l"/>
            <a:r>
              <a:rPr lang="en-US" altLang="ja-JP" sz="2000" b="1" dirty="0">
                <a:solidFill>
                  <a:srgbClr val="008000"/>
                </a:solidFill>
                <a:latin typeface="+mn-ea"/>
                <a:ea typeface="+mn-ea"/>
              </a:rPr>
              <a:t>2030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複数の洋上ウィンドファームなどの大規模再エネ案件の立地が進み、エネルギーミックスの達成に貢献</a:t>
            </a:r>
            <a:endParaRPr lang="en-US" altLang="ja-JP" sz="2000" b="1" dirty="0">
              <a:solidFill>
                <a:srgbClr val="008000"/>
              </a:solidFill>
              <a:latin typeface="+mn-ea"/>
              <a:ea typeface="+mn-ea"/>
            </a:endParaRPr>
          </a:p>
          <a:p>
            <a:pPr marL="1074738" indent="-1074738" algn="l"/>
            <a:r>
              <a:rPr lang="en-US" altLang="ja-JP" sz="2000" b="1" dirty="0">
                <a:solidFill>
                  <a:srgbClr val="008000"/>
                </a:solidFill>
                <a:latin typeface="+mn-ea"/>
                <a:ea typeface="+mn-ea"/>
              </a:rPr>
              <a:t>2050</a:t>
            </a:r>
            <a:r>
              <a:rPr lang="ja-JP" altLang="en-US" sz="2000" b="1" dirty="0">
                <a:solidFill>
                  <a:srgbClr val="008000"/>
                </a:solidFill>
                <a:latin typeface="+mn-ea"/>
                <a:ea typeface="+mn-ea"/>
              </a:rPr>
              <a:t>年</a:t>
            </a:r>
            <a:r>
              <a:rPr lang="en-US" altLang="ja-JP" sz="2000" b="1" dirty="0">
                <a:solidFill>
                  <a:srgbClr val="008000"/>
                </a:solidFill>
                <a:latin typeface="+mn-ea"/>
                <a:ea typeface="+mn-ea"/>
              </a:rPr>
              <a:t>:</a:t>
            </a:r>
            <a:r>
              <a:rPr lang="ja-JP" altLang="en-US" sz="2000" b="1" dirty="0">
                <a:solidFill>
                  <a:srgbClr val="008000"/>
                </a:solidFill>
                <a:latin typeface="+mn-ea"/>
                <a:ea typeface="+mn-ea"/>
              </a:rPr>
              <a:t>大規模ウィンドファームが各地に立地し、サプライチェーンを含む産業の主要な電源として活用</a:t>
            </a:r>
          </a:p>
        </p:txBody>
      </p:sp>
      <p:sp>
        <p:nvSpPr>
          <p:cNvPr id="57" name="正方形/長方形 56"/>
          <p:cNvSpPr/>
          <p:nvPr/>
        </p:nvSpPr>
        <p:spPr bwMode="auto">
          <a:xfrm>
            <a:off x="0" y="1"/>
            <a:ext cx="2603646" cy="1265857"/>
          </a:xfrm>
          <a:prstGeom prst="rect">
            <a:avLst/>
          </a:prstGeom>
          <a:gradFill flip="none" rotWithShape="1">
            <a:gsLst>
              <a:gs pos="20000">
                <a:srgbClr val="92D050"/>
              </a:gs>
              <a:gs pos="0">
                <a:srgbClr val="92D050"/>
              </a:gs>
              <a:gs pos="100000">
                <a:schemeClr val="bg1"/>
              </a:gs>
            </a:gsLst>
            <a:lin ang="13500000" scaled="1"/>
            <a:tileRect/>
          </a:gradFill>
          <a:ln w="9525" cap="flat" cmpd="sng" algn="ctr">
            <a:solidFill>
              <a:srgbClr val="1EA05A"/>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5" name="正方形/長方形 64"/>
          <p:cNvSpPr/>
          <p:nvPr/>
        </p:nvSpPr>
        <p:spPr bwMode="auto">
          <a:xfrm>
            <a:off x="59577" y="57401"/>
            <a:ext cx="2484279" cy="1136449"/>
          </a:xfrm>
          <a:prstGeom prst="rect">
            <a:avLst/>
          </a:prstGeom>
          <a:noFill/>
          <a:ln w="38100" cap="flat" cmpd="sng" algn="ctr">
            <a:solidFill>
              <a:srgbClr val="FFFFFF"/>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Arial" charset="0"/>
              <a:ea typeface="HGPｺﾞｼｯｸM" pitchFamily="50" charset="-128"/>
            </a:endParaRPr>
          </a:p>
        </p:txBody>
      </p:sp>
      <p:sp>
        <p:nvSpPr>
          <p:cNvPr id="66" name="テキスト ボックス 65"/>
          <p:cNvSpPr txBox="1"/>
          <p:nvPr/>
        </p:nvSpPr>
        <p:spPr>
          <a:xfrm>
            <a:off x="62635" y="116632"/>
            <a:ext cx="2514101" cy="1077218"/>
          </a:xfrm>
          <a:prstGeom prst="rect">
            <a:avLst/>
          </a:prstGeom>
          <a:noFill/>
        </p:spPr>
        <p:txBody>
          <a:bodyPr wrap="square" rtlCol="0">
            <a:spAutoFit/>
          </a:bodyPr>
          <a:lstStyle/>
          <a:p>
            <a:r>
              <a:rPr lang="ja-JP" altLang="en-US" sz="1600" b="1" dirty="0">
                <a:latin typeface="+mn-ea"/>
                <a:ea typeface="+mn-ea"/>
              </a:rPr>
              <a:t>アプローチ</a:t>
            </a:r>
            <a:r>
              <a:rPr lang="en-US" altLang="ja-JP" sz="1600" b="1" dirty="0">
                <a:latin typeface="+mn-ea"/>
                <a:ea typeface="+mn-ea"/>
              </a:rPr>
              <a:t>3</a:t>
            </a:r>
            <a:r>
              <a:rPr lang="ja-JP" altLang="en-US" sz="1600" b="1" dirty="0">
                <a:latin typeface="+mn-ea"/>
                <a:ea typeface="+mn-ea"/>
              </a:rPr>
              <a:t>：</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大規模再エネの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供給ポテンシャル活用の</a:t>
            </a:r>
            <a:r>
              <a:rPr lang="en-US" altLang="ja-JP" sz="1600" b="1" dirty="0">
                <a:latin typeface="+mn-ea"/>
                <a:ea typeface="+mn-ea"/>
              </a:rPr>
              <a:t/>
            </a:r>
            <a:br>
              <a:rPr lang="en-US" altLang="ja-JP" sz="1600" b="1" dirty="0">
                <a:latin typeface="+mn-ea"/>
                <a:ea typeface="+mn-ea"/>
              </a:rPr>
            </a:br>
            <a:r>
              <a:rPr lang="ja-JP" altLang="en-US" sz="1600" b="1" dirty="0">
                <a:latin typeface="+mn-ea"/>
                <a:ea typeface="+mn-ea"/>
              </a:rPr>
              <a:t>目標と環境省アクション</a:t>
            </a:r>
          </a:p>
        </p:txBody>
      </p:sp>
      <p:sp>
        <p:nvSpPr>
          <p:cNvPr id="58" name="テキスト ボックス 57"/>
          <p:cNvSpPr txBox="1"/>
          <p:nvPr/>
        </p:nvSpPr>
        <p:spPr>
          <a:xfrm>
            <a:off x="1591250" y="4686804"/>
            <a:ext cx="3361750" cy="307777"/>
          </a:xfrm>
          <a:prstGeom prst="rect">
            <a:avLst/>
          </a:prstGeom>
          <a:noFill/>
        </p:spPr>
        <p:txBody>
          <a:bodyPr wrap="square" rtlCol="0">
            <a:spAutoFit/>
          </a:bodyPr>
          <a:lstStyle/>
          <a:p>
            <a:pPr algn="l"/>
            <a:r>
              <a:rPr kumimoji="1" lang="ja-JP" altLang="en-US" sz="700" dirty="0">
                <a:latin typeface="+mn-lt"/>
                <a:ea typeface="+mn-ea"/>
              </a:rPr>
              <a:t>*</a:t>
            </a:r>
            <a:r>
              <a:rPr lang="en-US" altLang="ja-JP" sz="700" dirty="0">
                <a:latin typeface="+mn-lt"/>
                <a:ea typeface="+mn-ea"/>
              </a:rPr>
              <a:t>9</a:t>
            </a:r>
            <a:r>
              <a:rPr kumimoji="1" lang="en-US" altLang="ja-JP" sz="700" dirty="0">
                <a:latin typeface="+mn-lt"/>
                <a:ea typeface="+mn-ea"/>
              </a:rPr>
              <a:t>:</a:t>
            </a:r>
            <a:r>
              <a:rPr lang="en-US" altLang="ja-JP" sz="700" dirty="0">
                <a:latin typeface="+mn-lt"/>
                <a:ea typeface="+mn-ea"/>
              </a:rPr>
              <a:t>Sustainable Development Goals(</a:t>
            </a:r>
            <a:r>
              <a:rPr lang="ja-JP" altLang="en-US" sz="700" dirty="0">
                <a:latin typeface="+mn-lt"/>
                <a:ea typeface="+mn-ea"/>
              </a:rPr>
              <a:t>持続可能な開発目標</a:t>
            </a:r>
            <a:r>
              <a:rPr lang="en-US" altLang="ja-JP" sz="700" dirty="0">
                <a:latin typeface="+mn-lt"/>
                <a:ea typeface="+mn-ea"/>
              </a:rPr>
              <a:t>)</a:t>
            </a:r>
            <a:r>
              <a:rPr lang="ja-JP" altLang="en-US" sz="700" dirty="0">
                <a:latin typeface="+mn-lt"/>
                <a:ea typeface="+mn-ea"/>
              </a:rPr>
              <a:t>の略。持続可能な世界を実現するための</a:t>
            </a:r>
            <a:r>
              <a:rPr lang="en-US" altLang="ja-JP" sz="700" dirty="0">
                <a:latin typeface="+mn-lt"/>
                <a:ea typeface="+mn-ea"/>
              </a:rPr>
              <a:t>17</a:t>
            </a:r>
            <a:r>
              <a:rPr lang="ja-JP" altLang="en-US" sz="700" dirty="0">
                <a:latin typeface="+mn-lt"/>
                <a:ea typeface="+mn-ea"/>
              </a:rPr>
              <a:t>のゴール・</a:t>
            </a:r>
            <a:r>
              <a:rPr lang="en-US" altLang="ja-JP" sz="700" dirty="0">
                <a:latin typeface="+mn-lt"/>
                <a:ea typeface="+mn-ea"/>
              </a:rPr>
              <a:t>169</a:t>
            </a:r>
            <a:r>
              <a:rPr lang="ja-JP" altLang="en-US" sz="700" dirty="0">
                <a:latin typeface="+mn-lt"/>
                <a:ea typeface="+mn-ea"/>
              </a:rPr>
              <a:t>のターゲットから構成される国際目標</a:t>
            </a:r>
            <a:endParaRPr kumimoji="1" lang="ja-JP" altLang="en-US" sz="700" dirty="0">
              <a:latin typeface="+mn-lt"/>
              <a:ea typeface="+mn-ea"/>
            </a:endParaRPr>
          </a:p>
        </p:txBody>
      </p:sp>
    </p:spTree>
    <p:extLst>
      <p:ext uri="{BB962C8B-B14F-4D97-AF65-F5344CB8AC3E}">
        <p14:creationId xmlns:p14="http://schemas.microsoft.com/office/powerpoint/2010/main" val="4179942348"/>
      </p:ext>
    </p:extLst>
  </p:cSld>
  <p:clrMapOvr>
    <a:masterClrMapping/>
  </p:clrMapOvr>
</p:sld>
</file>

<file path=ppt/theme/theme1.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資料作成マニュアル・ガイドライン_20170711_1335.pptx" id="{5C89718F-56FB-43D1-ADAF-9BBFA342266A}" vid="{5B58CC44-331B-46B3-ACAC-F11F78F4257E}"/>
    </a:ext>
  </a:extLst>
</a:theme>
</file>

<file path=ppt/theme/theme2.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8E969926-C35E-4B9C-93F7-57A51276E4E6}" vid="{CB478695-38CA-4AB5-81A7-0DBA352C8849}"/>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資料フォーマット_20170711_1600</Template>
  <TotalTime>0</TotalTime>
  <Words>2520</Words>
  <Application>Microsoft Office PowerPoint</Application>
  <PresentationFormat>A4 210 x 297 mm</PresentationFormat>
  <Paragraphs>288</Paragraphs>
  <Slides>11</Slides>
  <Notes>10</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11</vt:i4>
      </vt:variant>
    </vt:vector>
  </HeadingPairs>
  <TitlesOfParts>
    <vt:vector size="26" baseType="lpstr">
      <vt:lpstr>HGPｺﾞｼｯｸE</vt:lpstr>
      <vt:lpstr>HGPｺﾞｼｯｸM</vt:lpstr>
      <vt:lpstr>HG丸ｺﾞｼｯｸM-PRO</vt:lpstr>
      <vt:lpstr>Meiryo UI</vt:lpstr>
      <vt:lpstr>ＭＳ Ｐゴシック</vt:lpstr>
      <vt:lpstr>ＭＳ Ｐ明朝</vt:lpstr>
      <vt:lpstr>メイリオ</vt:lpstr>
      <vt:lpstr>Arial</vt:lpstr>
      <vt:lpstr>Calibri</vt:lpstr>
      <vt:lpstr>Lucida Calligraphy</vt:lpstr>
      <vt:lpstr>Segoe UI</vt:lpstr>
      <vt:lpstr>Times New Roman</vt:lpstr>
      <vt:lpstr>Wingdings</vt:lpstr>
      <vt:lpstr>資料フォーマット_20170519</vt:lpstr>
      <vt:lpstr>5_Blank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こちらのURLも併せて御覧ください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cp:revision>
  <dcterms:created xsi:type="dcterms:W3CDTF">2017-12-05T08:27:03Z</dcterms:created>
  <dcterms:modified xsi:type="dcterms:W3CDTF">2018-05-17T05:34:00Z</dcterms:modified>
</cp:coreProperties>
</file>