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14"/>
  </p:notesMasterIdLst>
  <p:handoutMasterIdLst>
    <p:handoutMasterId r:id="rId15"/>
  </p:handoutMasterIdLst>
  <p:sldIdLst>
    <p:sldId id="273" r:id="rId2"/>
    <p:sldId id="274" r:id="rId3"/>
    <p:sldId id="288" r:id="rId4"/>
    <p:sldId id="275" r:id="rId5"/>
    <p:sldId id="289" r:id="rId6"/>
    <p:sldId id="290" r:id="rId7"/>
    <p:sldId id="291" r:id="rId8"/>
    <p:sldId id="292" r:id="rId9"/>
    <p:sldId id="279" r:id="rId10"/>
    <p:sldId id="281" r:id="rId11"/>
    <p:sldId id="293" r:id="rId12"/>
    <p:sldId id="294" r:id="rId13"/>
  </p:sldIdLst>
  <p:sldSz cx="10261600" cy="7200900"/>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宮岡 俊輔" initials="t" lastIdx="1" clrIdx="0">
    <p:extLst>
      <p:ext uri="{19B8F6BF-5375-455C-9EA6-DF929625EA0E}">
        <p15:presenceInfo xmlns:p15="http://schemas.microsoft.com/office/powerpoint/2012/main" userId="宮岡 俊輔"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66"/>
    <a:srgbClr val="99FF66"/>
    <a:srgbClr val="FFCC99"/>
    <a:srgbClr val="0099CC"/>
    <a:srgbClr val="3366CC"/>
    <a:srgbClr val="00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69" autoAdjust="0"/>
    <p:restoredTop sz="97476" autoAdjust="0"/>
  </p:normalViewPr>
  <p:slideViewPr>
    <p:cSldViewPr snapToGrid="0">
      <p:cViewPr varScale="1">
        <p:scale>
          <a:sx n="106" d="100"/>
          <a:sy n="106" d="100"/>
        </p:scale>
        <p:origin x="798" y="102"/>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6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eaLnBrk="1" hangingPunct="1">
              <a:defRPr sz="1200" smtClean="0"/>
            </a:lvl1pPr>
          </a:lstStyle>
          <a:p>
            <a:pPr>
              <a:defRPr/>
            </a:pPr>
            <a:fld id="{DA62ABFF-B222-42CB-9128-3FF23DA0A75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731838" y="739775"/>
            <a:ext cx="5273675"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9702"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eaLnBrk="1" hangingPunct="1">
              <a:defRPr sz="1200" smtClean="0"/>
            </a:lvl1pPr>
          </a:lstStyle>
          <a:p>
            <a:pPr>
              <a:defRPr/>
            </a:pPr>
            <a:fld id="{CDC1A02B-9361-46F4-9572-1A8AC5590ACE}"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3275"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04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76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48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20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A4CA3082-A2DC-4BC9-8CF9-75708317B002}" type="slidenum">
              <a:rPr lang="en-US" altLang="ja-JP" smtClean="0">
                <a:ea typeface="ＭＳ Ｐゴシック" panose="020B0600070205080204" pitchFamily="50" charset="-128"/>
              </a:rPr>
              <a:pPr>
                <a:spcBef>
                  <a:spcPct val="0"/>
                </a:spcBef>
              </a:pPr>
              <a:t>2</a:t>
            </a:fld>
            <a:endParaRPr lang="en-US" altLang="ja-JP" smtClean="0">
              <a:ea typeface="ＭＳ Ｐゴシック" panose="020B0600070205080204" pitchFamily="50" charset="-128"/>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796895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a:ln/>
        </p:spPr>
      </p:sp>
      <p:sp>
        <p:nvSpPr>
          <p:cNvPr id="8195"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anose="020B0604020202020204" pitchFamily="34" charset="0"/>
            </a:endParaRPr>
          </a:p>
        </p:txBody>
      </p:sp>
      <p:sp>
        <p:nvSpPr>
          <p:cNvPr id="8196"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7713" indent="-285750">
              <a:defRPr kumimoji="1">
                <a:solidFill>
                  <a:schemeClr val="tx1"/>
                </a:solidFill>
                <a:latin typeface="Arial" panose="020B0604020202020204" pitchFamily="34" charset="0"/>
                <a:ea typeface="ＭＳ Ｐゴシック" panose="020B0600070205080204" pitchFamily="50" charset="-128"/>
              </a:defRPr>
            </a:lvl2pPr>
            <a:lvl3pPr marL="1150938" indent="-228600">
              <a:defRPr kumimoji="1">
                <a:solidFill>
                  <a:schemeClr val="tx1"/>
                </a:solidFill>
                <a:latin typeface="Arial" panose="020B0604020202020204" pitchFamily="34" charset="0"/>
                <a:ea typeface="ＭＳ Ｐゴシック" panose="020B0600070205080204" pitchFamily="50" charset="-128"/>
              </a:defRPr>
            </a:lvl3pPr>
            <a:lvl4pPr marL="1611313" indent="-228600">
              <a:defRPr kumimoji="1">
                <a:solidFill>
                  <a:schemeClr val="tx1"/>
                </a:solidFill>
                <a:latin typeface="Arial" panose="020B0604020202020204" pitchFamily="34" charset="0"/>
                <a:ea typeface="ＭＳ Ｐゴシック" panose="020B0600070205080204" pitchFamily="50" charset="-128"/>
              </a:defRPr>
            </a:lvl4pPr>
            <a:lvl5pPr marL="2073275" indent="-228600">
              <a:defRPr kumimoji="1">
                <a:solidFill>
                  <a:schemeClr val="tx1"/>
                </a:solidFill>
                <a:latin typeface="Arial" panose="020B0604020202020204" pitchFamily="34" charset="0"/>
                <a:ea typeface="ＭＳ Ｐゴシック" panose="020B0600070205080204" pitchFamily="50" charset="-128"/>
              </a:defRPr>
            </a:lvl5pPr>
            <a:lvl6pPr marL="25304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876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448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020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B5F7742-32FD-4C59-A9F9-F658116A0BBD}" type="slidenum">
              <a:rPr lang="en-US" altLang="ja-JP" smtClean="0"/>
              <a:pPr/>
              <a:t>4</a:t>
            </a:fld>
            <a:endParaRPr lang="en-US" altLang="ja-JP" smtClean="0"/>
          </a:p>
        </p:txBody>
      </p:sp>
    </p:spTree>
    <p:extLst>
      <p:ext uri="{BB962C8B-B14F-4D97-AF65-F5344CB8AC3E}">
        <p14:creationId xmlns:p14="http://schemas.microsoft.com/office/powerpoint/2010/main" val="1142565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342A17-AA99-4D19-9064-BCA6AA4C93F9}" type="slidenum">
              <a:rPr lang="en-US" altLang="ja-JP"/>
              <a:pPr>
                <a:defRPr/>
              </a:pPr>
              <a:t>‹#›</a:t>
            </a:fld>
            <a:endParaRPr lang="en-US" altLang="ja-JP"/>
          </a:p>
        </p:txBody>
      </p:sp>
    </p:spTree>
    <p:extLst>
      <p:ext uri="{BB962C8B-B14F-4D97-AF65-F5344CB8AC3E}">
        <p14:creationId xmlns:p14="http://schemas.microsoft.com/office/powerpoint/2010/main" val="3802974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87F25DC-13F9-4181-8F06-A005544C44BD}" type="slidenum">
              <a:rPr lang="en-US" altLang="ja-JP"/>
              <a:pPr>
                <a:defRPr/>
              </a:pPr>
              <a:t>‹#›</a:t>
            </a:fld>
            <a:endParaRPr lang="en-US" altLang="ja-JP"/>
          </a:p>
        </p:txBody>
      </p:sp>
    </p:spTree>
    <p:extLst>
      <p:ext uri="{BB962C8B-B14F-4D97-AF65-F5344CB8AC3E}">
        <p14:creationId xmlns:p14="http://schemas.microsoft.com/office/powerpoint/2010/main" val="645016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DA225F8-47A1-4725-8EAE-16DA9A135CD0}" type="slidenum">
              <a:rPr lang="en-US" altLang="ja-JP"/>
              <a:pPr>
                <a:defRPr/>
              </a:pPr>
              <a:t>‹#›</a:t>
            </a:fld>
            <a:endParaRPr lang="en-US" altLang="ja-JP"/>
          </a:p>
        </p:txBody>
      </p:sp>
    </p:spTree>
    <p:extLst>
      <p:ext uri="{BB962C8B-B14F-4D97-AF65-F5344CB8AC3E}">
        <p14:creationId xmlns:p14="http://schemas.microsoft.com/office/powerpoint/2010/main" val="3294976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a:ln/>
        </p:spPr>
        <p:txBody>
          <a:bodyPr/>
          <a:lstStyle>
            <a:lvl1pPr>
              <a:defRPr/>
            </a:lvl1pPr>
          </a:lstStyle>
          <a:p>
            <a:pPr>
              <a:defRPr/>
            </a:pPr>
            <a:fld id="{7CD7A88D-15DA-4E39-B889-A02AF813662F}" type="slidenum">
              <a:rPr lang="en-US" altLang="ja-JP"/>
              <a:pPr>
                <a:defRPr/>
              </a:pPr>
              <a:t>‹#›</a:t>
            </a:fld>
            <a:endParaRPr lang="en-US" altLang="ja-JP"/>
          </a:p>
        </p:txBody>
      </p:sp>
    </p:spTree>
    <p:extLst>
      <p:ext uri="{BB962C8B-B14F-4D97-AF65-F5344CB8AC3E}">
        <p14:creationId xmlns:p14="http://schemas.microsoft.com/office/powerpoint/2010/main" val="1150191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D510B62-3BA5-48DF-99E9-0A43564A75FF}" type="slidenum">
              <a:rPr lang="en-US" altLang="ja-JP"/>
              <a:pPr>
                <a:defRPr/>
              </a:pPr>
              <a:t>‹#›</a:t>
            </a:fld>
            <a:endParaRPr lang="en-US" altLang="ja-JP"/>
          </a:p>
        </p:txBody>
      </p:sp>
    </p:spTree>
    <p:extLst>
      <p:ext uri="{BB962C8B-B14F-4D97-AF65-F5344CB8AC3E}">
        <p14:creationId xmlns:p14="http://schemas.microsoft.com/office/powerpoint/2010/main" val="2190979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589DF55-D70E-4CDD-9BD6-568FC5AFCAB8}" type="slidenum">
              <a:rPr lang="en-US" altLang="ja-JP"/>
              <a:pPr>
                <a:defRPr/>
              </a:pPr>
              <a:t>‹#›</a:t>
            </a:fld>
            <a:endParaRPr lang="en-US" altLang="ja-JP"/>
          </a:p>
        </p:txBody>
      </p:sp>
    </p:spTree>
    <p:extLst>
      <p:ext uri="{BB962C8B-B14F-4D97-AF65-F5344CB8AC3E}">
        <p14:creationId xmlns:p14="http://schemas.microsoft.com/office/powerpoint/2010/main" val="2420649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829391D-DFB4-4EA7-9222-A01FA8D40950}" type="slidenum">
              <a:rPr lang="en-US" altLang="ja-JP"/>
              <a:pPr>
                <a:defRPr/>
              </a:pPr>
              <a:t>‹#›</a:t>
            </a:fld>
            <a:endParaRPr lang="en-US" altLang="ja-JP"/>
          </a:p>
        </p:txBody>
      </p:sp>
    </p:spTree>
    <p:extLst>
      <p:ext uri="{BB962C8B-B14F-4D97-AF65-F5344CB8AC3E}">
        <p14:creationId xmlns:p14="http://schemas.microsoft.com/office/powerpoint/2010/main" val="3501389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FAB9F4E-751A-497F-9994-67B384B8AFAB}" type="slidenum">
              <a:rPr lang="en-US" altLang="ja-JP"/>
              <a:pPr>
                <a:defRPr/>
              </a:pPr>
              <a:t>‹#›</a:t>
            </a:fld>
            <a:endParaRPr lang="en-US" altLang="ja-JP"/>
          </a:p>
        </p:txBody>
      </p:sp>
    </p:spTree>
    <p:extLst>
      <p:ext uri="{BB962C8B-B14F-4D97-AF65-F5344CB8AC3E}">
        <p14:creationId xmlns:p14="http://schemas.microsoft.com/office/powerpoint/2010/main" val="1849893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CD967F09-B14B-4A33-BA19-08F373E3F9EB}" type="slidenum">
              <a:rPr lang="en-US" altLang="ja-JP"/>
              <a:pPr>
                <a:defRPr/>
              </a:pPr>
              <a:t>‹#›</a:t>
            </a:fld>
            <a:endParaRPr lang="en-US" altLang="ja-JP"/>
          </a:p>
        </p:txBody>
      </p:sp>
    </p:spTree>
    <p:extLst>
      <p:ext uri="{BB962C8B-B14F-4D97-AF65-F5344CB8AC3E}">
        <p14:creationId xmlns:p14="http://schemas.microsoft.com/office/powerpoint/2010/main" val="3277506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4EF5BEE-592D-469C-8F8C-9D869760D1CC}" type="slidenum">
              <a:rPr lang="en-US" altLang="ja-JP"/>
              <a:pPr>
                <a:defRPr/>
              </a:pPr>
              <a:t>‹#›</a:t>
            </a:fld>
            <a:endParaRPr lang="en-US" altLang="ja-JP"/>
          </a:p>
        </p:txBody>
      </p:sp>
    </p:spTree>
    <p:extLst>
      <p:ext uri="{BB962C8B-B14F-4D97-AF65-F5344CB8AC3E}">
        <p14:creationId xmlns:p14="http://schemas.microsoft.com/office/powerpoint/2010/main" val="1167892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B04E8A7-7526-4512-839B-8F64214C9C31}" type="slidenum">
              <a:rPr lang="en-US" altLang="ja-JP"/>
              <a:pPr>
                <a:defRPr/>
              </a:pPr>
              <a:t>‹#›</a:t>
            </a:fld>
            <a:endParaRPr lang="en-US" altLang="ja-JP"/>
          </a:p>
        </p:txBody>
      </p:sp>
    </p:spTree>
    <p:extLst>
      <p:ext uri="{BB962C8B-B14F-4D97-AF65-F5344CB8AC3E}">
        <p14:creationId xmlns:p14="http://schemas.microsoft.com/office/powerpoint/2010/main" val="12859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1BF4EA6-70E3-4ED6-B88D-A6C6C3582DFA}" type="slidenum">
              <a:rPr lang="en-US" altLang="ja-JP"/>
              <a:pPr>
                <a:defRPr/>
              </a:pPr>
              <a:t>‹#›</a:t>
            </a:fld>
            <a:endParaRPr lang="en-US" altLang="ja-JP"/>
          </a:p>
        </p:txBody>
      </p:sp>
    </p:spTree>
    <p:extLst>
      <p:ext uri="{BB962C8B-B14F-4D97-AF65-F5344CB8AC3E}">
        <p14:creationId xmlns:p14="http://schemas.microsoft.com/office/powerpoint/2010/main" val="1621664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5604" name="Rectangle 4"/>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p:cNvSpPr>
            <a:spLocks noGrp="1" noChangeArrowheads="1"/>
          </p:cNvSpPr>
          <p:nvPr>
            <p:ph type="sldNum" sz="quarter" idx="4"/>
          </p:nvPr>
        </p:nvSpPr>
        <p:spPr bwMode="auto">
          <a:xfrm>
            <a:off x="7354888"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1500" smtClean="0"/>
            </a:lvl1pPr>
          </a:lstStyle>
          <a:p>
            <a:pPr>
              <a:defRPr/>
            </a:pPr>
            <a:fld id="{75A92308-964E-4242-8400-D761C155E9F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hf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smtClean="0"/>
              <a:t>概要資料について</a:t>
            </a:r>
            <a:r>
              <a:rPr lang="en-US" altLang="ja-JP" smtClean="0"/>
              <a:t/>
            </a:r>
            <a:br>
              <a:rPr lang="en-US" altLang="ja-JP" smtClean="0"/>
            </a:br>
            <a:r>
              <a:rPr lang="en-US" altLang="ja-JP" sz="2800" smtClean="0"/>
              <a:t>※</a:t>
            </a:r>
            <a:r>
              <a:rPr lang="ja-JP" altLang="en-US" sz="2800" smtClean="0"/>
              <a:t>本スライドは消去して提出してください。</a:t>
            </a:r>
            <a:endParaRPr lang="ja-JP" altLang="en-US" smtClean="0"/>
          </a:p>
        </p:txBody>
      </p:sp>
      <p:sp>
        <p:nvSpPr>
          <p:cNvPr id="4099" name="コンテンツ プレースホルダー 2"/>
          <p:cNvSpPr>
            <a:spLocks noGrp="1"/>
          </p:cNvSpPr>
          <p:nvPr>
            <p:ph idx="1"/>
          </p:nvPr>
        </p:nvSpPr>
        <p:spPr/>
        <p:txBody>
          <a:bodyPr/>
          <a:lstStyle/>
          <a:p>
            <a:r>
              <a:rPr lang="ja-JP" altLang="en-US" sz="1800" dirty="0" smtClean="0"/>
              <a:t>本資料は審査において特に重要です。</a:t>
            </a:r>
            <a:endParaRPr lang="en-US" altLang="ja-JP" sz="1800" dirty="0" smtClean="0"/>
          </a:p>
          <a:p>
            <a:r>
              <a:rPr lang="ja-JP" altLang="ja-JP" sz="1800" dirty="0" smtClean="0"/>
              <a:t>斜体の部分は</a:t>
            </a:r>
            <a:r>
              <a:rPr lang="ja-JP" altLang="en-US" sz="1800" dirty="0" smtClean="0"/>
              <a:t>すべて</a:t>
            </a:r>
            <a:r>
              <a:rPr lang="ja-JP" altLang="ja-JP" sz="1800" dirty="0" smtClean="0"/>
              <a:t>削除して下さい。</a:t>
            </a:r>
            <a:r>
              <a:rPr lang="ja-JP" altLang="en-US" sz="1800" dirty="0" smtClean="0"/>
              <a:t>斜体の文言をそのまま使いたい場合は斜体から戻し、提出資料に斜体がないようにして下さい。</a:t>
            </a:r>
            <a:r>
              <a:rPr lang="ja-JP" altLang="ja-JP" sz="1800" dirty="0" smtClean="0"/>
              <a:t>他の部分も記載内容を大きく削らない範囲で必要に応じて削除・修正をお願いします。</a:t>
            </a:r>
            <a:endParaRPr lang="en-US" altLang="ja-JP" sz="1800" dirty="0" smtClean="0"/>
          </a:p>
          <a:p>
            <a:r>
              <a:rPr lang="ja-JP" altLang="ja-JP" sz="1800" dirty="0" smtClean="0"/>
              <a:t>サンプルの構成（ページ構成、枠取り等）を崩さないようにしてください。</a:t>
            </a:r>
          </a:p>
          <a:p>
            <a:r>
              <a:rPr lang="ja-JP" altLang="ja-JP" sz="1800" dirty="0" smtClean="0"/>
              <a:t>文字ポイント数は</a:t>
            </a:r>
            <a:r>
              <a:rPr lang="en-US" altLang="ja-JP" sz="1800" dirty="0" smtClean="0"/>
              <a:t>10.5</a:t>
            </a:r>
            <a:r>
              <a:rPr lang="ja-JP" altLang="ja-JP" sz="1800" dirty="0" smtClean="0"/>
              <a:t>ポイント以上（図表中の文字は小さすぎない範囲で任意の大きさ）とします。</a:t>
            </a:r>
          </a:p>
          <a:p>
            <a:r>
              <a:rPr lang="en-US" altLang="ja-JP" sz="1800" dirty="0" smtClean="0"/>
              <a:t>Microsoft PowerPoint 2010</a:t>
            </a:r>
            <a:r>
              <a:rPr lang="ja-JP" altLang="ja-JP" sz="1800" dirty="0" smtClean="0"/>
              <a:t>以下を使用して作成してください。</a:t>
            </a:r>
          </a:p>
          <a:p>
            <a:r>
              <a:rPr lang="en-US" altLang="ja-JP" sz="1800" dirty="0" smtClean="0"/>
              <a:t>PDF</a:t>
            </a:r>
            <a:r>
              <a:rPr lang="ja-JP" altLang="en-US" sz="1800" dirty="0" err="1" smtClean="0"/>
              <a:t>へ</a:t>
            </a:r>
            <a:r>
              <a:rPr lang="ja-JP" altLang="ja-JP" sz="1800" dirty="0" err="1" smtClean="0"/>
              <a:t>変</a:t>
            </a:r>
            <a:r>
              <a:rPr lang="ja-JP" altLang="ja-JP" sz="1800" dirty="0" smtClean="0"/>
              <a:t>換等せず、パワーポイントで提出してください。</a:t>
            </a:r>
          </a:p>
          <a:p>
            <a:r>
              <a:rPr lang="ja-JP" altLang="ja-JP" sz="1800" dirty="0" smtClean="0"/>
              <a:t>当省の情報セキュリティ上、添付ファイルが</a:t>
            </a:r>
            <a:r>
              <a:rPr lang="en-US" altLang="ja-JP" sz="1800" dirty="0" smtClean="0"/>
              <a:t>10MB</a:t>
            </a:r>
            <a:r>
              <a:rPr lang="ja-JP" altLang="ja-JP" sz="1800" dirty="0" smtClean="0"/>
              <a:t>を超えるものは受信できませんので、その際には分割して提出してください。</a:t>
            </a:r>
            <a:endParaRPr lang="en-US" altLang="ja-JP" sz="1800" dirty="0" smtClean="0"/>
          </a:p>
          <a:p>
            <a:r>
              <a:rPr lang="ja-JP" altLang="en-US" sz="1800" dirty="0" smtClean="0"/>
              <a:t>経費については、原則としてすべて税込みで記載してください</a:t>
            </a:r>
            <a:r>
              <a:rPr lang="ja-JP" altLang="en-US" sz="1800" dirty="0" smtClean="0"/>
              <a:t>。</a:t>
            </a:r>
            <a:endParaRPr lang="en-US" altLang="ja-JP" sz="1800" dirty="0" smtClean="0"/>
          </a:p>
        </p:txBody>
      </p:sp>
      <p:sp>
        <p:nvSpPr>
          <p:cNvPr id="4100"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2B13D57-A9E5-45D1-8484-7C489B763A29}" type="slidenum">
              <a:rPr lang="en-US" altLang="ja-JP" smtClean="0"/>
              <a:pPr/>
              <a:t>1</a:t>
            </a:fld>
            <a:endParaRPr lang="en-US" altLang="ja-JP" smtClean="0"/>
          </a:p>
        </p:txBody>
      </p:sp>
    </p:spTree>
    <p:extLst>
      <p:ext uri="{BB962C8B-B14F-4D97-AF65-F5344CB8AC3E}">
        <p14:creationId xmlns:p14="http://schemas.microsoft.com/office/powerpoint/2010/main" val="4078162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19100" y="673100"/>
            <a:ext cx="4641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　</a:t>
            </a:r>
            <a:r>
              <a:rPr lang="en-US" altLang="ja-JP" sz="1800"/>
              <a:t>CO2</a:t>
            </a:r>
            <a:r>
              <a:rPr lang="ja-JP" altLang="en-US" sz="1800"/>
              <a:t>削減効果について</a:t>
            </a:r>
          </a:p>
        </p:txBody>
      </p:sp>
      <p:sp>
        <p:nvSpPr>
          <p:cNvPr id="9223" name="テキスト ボックス 61"/>
          <p:cNvSpPr txBox="1">
            <a:spLocks noChangeArrowheads="1"/>
          </p:cNvSpPr>
          <p:nvPr/>
        </p:nvSpPr>
        <p:spPr bwMode="auto">
          <a:xfrm>
            <a:off x="650875" y="1038225"/>
            <a:ext cx="8589963"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50" i="1" dirty="0" smtClean="0">
                <a:solidFill>
                  <a:srgbClr val="FF0000"/>
                </a:solidFill>
              </a:rPr>
              <a:t>・</a:t>
            </a:r>
            <a:r>
              <a:rPr lang="en-US" altLang="ja-JP" sz="1050" i="1" dirty="0">
                <a:solidFill>
                  <a:srgbClr val="FF0000"/>
                </a:solidFill>
              </a:rPr>
              <a:t>CO2</a:t>
            </a:r>
            <a:r>
              <a:rPr lang="ja-JP" altLang="en-US" sz="1050" i="1" dirty="0">
                <a:solidFill>
                  <a:srgbClr val="FF0000"/>
                </a:solidFill>
              </a:rPr>
              <a:t>削減効果の計算方法について、端的に記載してください</a:t>
            </a:r>
            <a:r>
              <a:rPr lang="ja-JP" altLang="en-US" sz="1050" i="1" dirty="0" smtClean="0">
                <a:solidFill>
                  <a:srgbClr val="FF0000"/>
                </a:solidFill>
              </a:rPr>
              <a:t>。</a:t>
            </a:r>
            <a:endParaRPr lang="en-US" altLang="ja-JP" sz="1050" i="1" dirty="0" smtClean="0">
              <a:solidFill>
                <a:srgbClr val="FF0000"/>
              </a:solidFill>
            </a:endParaRPr>
          </a:p>
          <a:p>
            <a:pPr eaLnBrk="1" hangingPunct="1">
              <a:spcBef>
                <a:spcPct val="0"/>
              </a:spcBef>
              <a:buFontTx/>
              <a:buNone/>
              <a:defRPr/>
            </a:pPr>
            <a:r>
              <a:rPr lang="en-US" altLang="ja-JP" sz="1050" i="1" dirty="0"/>
              <a:t>CO2</a:t>
            </a:r>
            <a:r>
              <a:rPr lang="ja-JP" altLang="en-US" sz="1050" i="1" dirty="0"/>
              <a:t>削減量の試算に当たっては、地球温暖化対策地方公共団体実行計画（区域施策）策定マニュアル（</a:t>
            </a:r>
            <a:r>
              <a:rPr lang="en-US" altLang="ja-JP" sz="1050" i="1" dirty="0"/>
              <a:t>※</a:t>
            </a:r>
            <a:r>
              <a:rPr lang="ja-JP" altLang="en-US" sz="1050" i="1" dirty="0"/>
              <a:t>１）、地球温暖化対策事業効果算定ガイドブック＜補助事業申請用＞（</a:t>
            </a:r>
            <a:r>
              <a:rPr lang="en-US" altLang="ja-JP" sz="1050" i="1" dirty="0"/>
              <a:t>※</a:t>
            </a:r>
            <a:r>
              <a:rPr lang="ja-JP" altLang="en-US" sz="1050" i="1" dirty="0"/>
              <a:t>２）等を参考にしてください。</a:t>
            </a:r>
          </a:p>
          <a:p>
            <a:pPr eaLnBrk="1" hangingPunct="1">
              <a:spcBef>
                <a:spcPct val="0"/>
              </a:spcBef>
              <a:buFontTx/>
              <a:buNone/>
              <a:defRPr/>
            </a:pPr>
            <a:r>
              <a:rPr lang="en-US" altLang="ja-JP" sz="1050" i="1" dirty="0"/>
              <a:t>※</a:t>
            </a:r>
            <a:r>
              <a:rPr lang="ja-JP" altLang="en-US" sz="1050" i="1" dirty="0"/>
              <a:t>１</a:t>
            </a:r>
            <a:r>
              <a:rPr lang="en-US" altLang="ja-JP" sz="1050" i="1" dirty="0"/>
              <a:t>; http://www.env.go.jp/policy/local_keikaku/data/manual_main.pdf</a:t>
            </a:r>
          </a:p>
          <a:p>
            <a:pPr eaLnBrk="1" hangingPunct="1">
              <a:spcBef>
                <a:spcPct val="0"/>
              </a:spcBef>
              <a:buFontTx/>
              <a:buNone/>
              <a:defRPr/>
            </a:pPr>
            <a:r>
              <a:rPr lang="en-US" altLang="ja-JP" sz="1050" i="1" dirty="0"/>
              <a:t>※</a:t>
            </a:r>
            <a:r>
              <a:rPr lang="ja-JP" altLang="en-US" sz="1050" i="1" dirty="0"/>
              <a:t>２</a:t>
            </a:r>
            <a:r>
              <a:rPr lang="en-US" altLang="ja-JP" sz="1050" i="1" dirty="0"/>
              <a:t>: http://www.env.go.jp/earth/ondanka/biz_local/gbhojo.html</a:t>
            </a:r>
          </a:p>
          <a:p>
            <a:pPr eaLnBrk="1" hangingPunct="1">
              <a:spcBef>
                <a:spcPct val="0"/>
              </a:spcBef>
              <a:buFontTx/>
              <a:buNone/>
              <a:defRPr/>
            </a:pPr>
            <a:endParaRPr lang="en-US" altLang="ja-JP" sz="1050" i="1" dirty="0" smtClean="0"/>
          </a:p>
          <a:p>
            <a:pPr eaLnBrk="1" hangingPunct="1">
              <a:spcBef>
                <a:spcPct val="0"/>
              </a:spcBef>
              <a:buFontTx/>
              <a:buNone/>
              <a:defRPr/>
            </a:pPr>
            <a:endParaRPr lang="en-US" altLang="ja-JP" sz="1050" i="1" dirty="0" smtClean="0"/>
          </a:p>
        </p:txBody>
      </p:sp>
      <p:sp>
        <p:nvSpPr>
          <p:cNvPr id="15364"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8F49B7C-78D7-419A-A358-485AB3C6A632}" type="slidenum">
              <a:rPr lang="en-US" altLang="ja-JP" smtClean="0"/>
              <a:pPr/>
              <a:t>10</a:t>
            </a:fld>
            <a:endParaRPr lang="en-US" altLang="ja-JP" smtClean="0"/>
          </a:p>
        </p:txBody>
      </p:sp>
      <p:sp>
        <p:nvSpPr>
          <p:cNvPr id="15365" name="Text Box 709"/>
          <p:cNvSpPr txBox="1">
            <a:spLocks noChangeArrowheads="1"/>
          </p:cNvSpPr>
          <p:nvPr/>
        </p:nvSpPr>
        <p:spPr bwMode="auto">
          <a:xfrm>
            <a:off x="550863" y="1885950"/>
            <a:ext cx="9197975"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000" b="1"/>
          </a:p>
          <a:p>
            <a:pPr eaLnBrk="1" hangingPunct="1">
              <a:spcBef>
                <a:spcPct val="0"/>
              </a:spcBef>
              <a:buFontTx/>
              <a:buNone/>
            </a:pPr>
            <a:r>
              <a:rPr lang="en-US" altLang="ja-JP" sz="1000" b="1"/>
              <a:t>○</a:t>
            </a:r>
            <a:r>
              <a:rPr lang="ja-JP" altLang="en-US" sz="1000" b="1"/>
              <a:t>販売開始年（</a:t>
            </a:r>
            <a:r>
              <a:rPr lang="en-US" altLang="ja-JP" sz="1000" b="1"/>
              <a:t>20XX</a:t>
            </a:r>
            <a:r>
              <a:rPr lang="ja-JP" altLang="en-US" sz="1000" b="1"/>
              <a:t>年）時点の削減効果</a:t>
            </a:r>
            <a:r>
              <a:rPr lang="ja-JP" altLang="en-US" sz="1000" b="1">
                <a:solidFill>
                  <a:srgbClr val="FF0000"/>
                </a:solidFill>
              </a:rPr>
              <a:t>　 　　　　　　　　（試算方法パターン　</a:t>
            </a:r>
            <a:r>
              <a:rPr lang="en-US" altLang="ja-JP" sz="1000" b="1">
                <a:solidFill>
                  <a:srgbClr val="FF0000"/>
                </a:solidFill>
              </a:rPr>
              <a:t>B-a,Ⅱ-ⅰ）</a:t>
            </a:r>
            <a:endParaRPr lang="ja-JP" altLang="en-US" sz="1000" b="1"/>
          </a:p>
          <a:p>
            <a:pPr eaLnBrk="1" hangingPunct="1">
              <a:spcBef>
                <a:spcPct val="0"/>
              </a:spcBef>
              <a:buFontTx/>
              <a:buNone/>
            </a:pPr>
            <a:r>
              <a:rPr lang="ja-JP" altLang="en-US" sz="900"/>
              <a:t>・販売開始年については販売実績値及びその</a:t>
            </a:r>
            <a:r>
              <a:rPr lang="en-US" altLang="ja-JP" sz="900"/>
              <a:t>CO2</a:t>
            </a:r>
            <a:r>
              <a:rPr lang="ja-JP" altLang="en-US" sz="900"/>
              <a:t>削減量も記載。</a:t>
            </a:r>
            <a:endParaRPr lang="en-US" altLang="ja-JP" sz="900"/>
          </a:p>
          <a:p>
            <a:pPr eaLnBrk="1" hangingPunct="1">
              <a:spcBef>
                <a:spcPct val="0"/>
              </a:spcBef>
              <a:buFontTx/>
              <a:buNone/>
            </a:pPr>
            <a:r>
              <a:rPr lang="ja-JP" altLang="en-US" sz="900"/>
              <a:t>・国内潜在市場規模：○○万台（既設の従来システムのストック台（○○統計）に基づき推計）</a:t>
            </a:r>
          </a:p>
          <a:p>
            <a:pPr eaLnBrk="1" hangingPunct="1">
              <a:spcBef>
                <a:spcPct val="0"/>
              </a:spcBef>
              <a:buFontTx/>
              <a:buNone/>
            </a:pPr>
            <a:r>
              <a:rPr lang="ja-JP" altLang="en-US" sz="900"/>
              <a:t>・販売開始年度までに期待される最大普及量：○○万台（生産能力増強計画に基づく最大生産台数。なお、従来システムの販売台数は年間○○台）</a:t>
            </a:r>
            <a:endParaRPr lang="en-US" altLang="ja-JP" sz="900"/>
          </a:p>
          <a:p>
            <a:pPr eaLnBrk="1" hangingPunct="1">
              <a:spcBef>
                <a:spcPct val="0"/>
              </a:spcBef>
              <a:buFontTx/>
              <a:buNone/>
            </a:pPr>
            <a:r>
              <a:rPr lang="ja-JP" altLang="en-US" sz="900"/>
              <a:t>・開発機器（システム、モデル）</a:t>
            </a:r>
            <a:r>
              <a:rPr lang="ja-JP" altLang="en-US" sz="900">
                <a:latin typeface="Century" panose="02040604050505020304" pitchFamily="18" charset="0"/>
              </a:rPr>
              <a:t>１台当たりのＣＯ２削減量：○○ｔ</a:t>
            </a:r>
            <a:r>
              <a:rPr lang="en-US" altLang="ja-JP" sz="900">
                <a:latin typeface="Century" panose="02040604050505020304" pitchFamily="18" charset="0"/>
              </a:rPr>
              <a:t>/</a:t>
            </a:r>
            <a:r>
              <a:rPr lang="ja-JP" altLang="en-US" sz="900">
                <a:latin typeface="Century" panose="02040604050505020304" pitchFamily="18" charset="0"/>
              </a:rPr>
              <a:t>年（従来型の同様システム：○○ｔ</a:t>
            </a:r>
            <a:r>
              <a:rPr lang="en-US" altLang="ja-JP" sz="900">
                <a:latin typeface="Century" panose="02040604050505020304" pitchFamily="18" charset="0"/>
              </a:rPr>
              <a:t>/</a:t>
            </a:r>
            <a:r>
              <a:rPr lang="ja-JP" altLang="en-US" sz="900">
                <a:latin typeface="Century" panose="02040604050505020304" pitchFamily="18" charset="0"/>
              </a:rPr>
              <a:t>年）</a:t>
            </a:r>
            <a:endParaRPr lang="en-US" altLang="ja-JP" sz="900">
              <a:latin typeface="Century" panose="02040604050505020304" pitchFamily="18" charset="0"/>
            </a:endParaRPr>
          </a:p>
          <a:p>
            <a:pPr eaLnBrk="1" hangingPunct="1">
              <a:spcBef>
                <a:spcPct val="0"/>
              </a:spcBef>
              <a:buFontTx/>
              <a:buNone/>
            </a:pPr>
            <a:r>
              <a:rPr lang="ja-JP" altLang="en-US" sz="900"/>
              <a:t>・削減原単位：　　例：商用電力　従来のエネルギー年間消費量</a:t>
            </a:r>
            <a:r>
              <a:rPr lang="ja-JP" altLang="en-US" sz="900">
                <a:latin typeface="Century" panose="02040604050505020304" pitchFamily="18" charset="0"/>
              </a:rPr>
              <a:t>○○</a:t>
            </a:r>
            <a:r>
              <a:rPr lang="en-US" altLang="ja-JP" sz="900">
                <a:latin typeface="Century" panose="02040604050505020304" pitchFamily="18" charset="0"/>
              </a:rPr>
              <a:t>kWh/</a:t>
            </a:r>
            <a:r>
              <a:rPr lang="ja-JP" altLang="en-US" sz="900">
                <a:latin typeface="Century" panose="02040604050505020304" pitchFamily="18" charset="0"/>
              </a:rPr>
              <a:t>年</a:t>
            </a:r>
            <a:r>
              <a:rPr lang="en-US" altLang="ja-JP" sz="900">
                <a:latin typeface="Century" panose="02040604050505020304" pitchFamily="18" charset="0"/>
              </a:rPr>
              <a:t>/</a:t>
            </a:r>
            <a:r>
              <a:rPr lang="ja-JP" altLang="en-US" sz="900">
                <a:latin typeface="Century" panose="02040604050505020304" pitchFamily="18" charset="0"/>
              </a:rPr>
              <a:t>台、開発品による削減率：</a:t>
            </a:r>
            <a:r>
              <a:rPr lang="en-US" altLang="ja-JP" sz="900">
                <a:latin typeface="Century" panose="02040604050505020304" pitchFamily="18" charset="0"/>
              </a:rPr>
              <a:t>2020</a:t>
            </a:r>
            <a:r>
              <a:rPr lang="ja-JP" altLang="en-US" sz="900">
                <a:latin typeface="Century" panose="02040604050505020304" pitchFamily="18" charset="0"/>
              </a:rPr>
              <a:t>年</a:t>
            </a:r>
            <a:r>
              <a:rPr lang="en-US" altLang="ja-JP" sz="900">
                <a:latin typeface="Century" panose="02040604050505020304" pitchFamily="18" charset="0"/>
              </a:rPr>
              <a:t>OO</a:t>
            </a:r>
            <a:r>
              <a:rPr lang="ja-JP" altLang="en-US" sz="900">
                <a:latin typeface="Century" panose="02040604050505020304" pitchFamily="18" charset="0"/>
              </a:rPr>
              <a:t>％、</a:t>
            </a:r>
            <a:r>
              <a:rPr lang="en-US" altLang="ja-JP" sz="900">
                <a:latin typeface="Century" panose="02040604050505020304" pitchFamily="18" charset="0"/>
              </a:rPr>
              <a:t> </a:t>
            </a:r>
            <a:r>
              <a:rPr lang="ja-JP" altLang="en-US" sz="900">
                <a:latin typeface="Century" panose="02040604050505020304" pitchFamily="18" charset="0"/>
              </a:rPr>
              <a:t>排出係数：</a:t>
            </a:r>
            <a:r>
              <a:rPr lang="en-US" altLang="ja-JP" sz="900">
                <a:latin typeface="Century" panose="02040604050505020304" pitchFamily="18" charset="0"/>
              </a:rPr>
              <a:t>OOOkgCO2/kWh</a:t>
            </a:r>
            <a:r>
              <a:rPr lang="ja-JP" altLang="en-US" sz="900">
                <a:latin typeface="Century" panose="02040604050505020304" pitchFamily="18" charset="0"/>
              </a:rPr>
              <a:t>、年間</a:t>
            </a:r>
            <a:r>
              <a:rPr lang="en-US" altLang="ja-JP" sz="900">
                <a:latin typeface="Century" panose="02040604050505020304" pitchFamily="18" charset="0"/>
              </a:rPr>
              <a:t>CO2</a:t>
            </a:r>
            <a:r>
              <a:rPr lang="ja-JP" altLang="en-US" sz="900">
                <a:latin typeface="Century" panose="02040604050505020304" pitchFamily="18" charset="0"/>
              </a:rPr>
              <a:t>削減量＝</a:t>
            </a:r>
            <a:r>
              <a:rPr lang="en-US" altLang="ja-JP" sz="900">
                <a:latin typeface="Century" panose="02040604050505020304" pitchFamily="18" charset="0"/>
              </a:rPr>
              <a:t>OOkgCO2/</a:t>
            </a:r>
            <a:r>
              <a:rPr lang="ja-JP" altLang="en-US" sz="900">
                <a:latin typeface="Century" panose="02040604050505020304" pitchFamily="18" charset="0"/>
              </a:rPr>
              <a:t>年</a:t>
            </a:r>
            <a:r>
              <a:rPr lang="en-US" altLang="ja-JP" sz="900">
                <a:latin typeface="Century" panose="02040604050505020304" pitchFamily="18" charset="0"/>
              </a:rPr>
              <a:t>/</a:t>
            </a:r>
            <a:r>
              <a:rPr lang="ja-JP" altLang="en-US" sz="900">
                <a:latin typeface="Century" panose="02040604050505020304" pitchFamily="18" charset="0"/>
              </a:rPr>
              <a:t>台</a:t>
            </a:r>
            <a:endParaRPr lang="ja-JP" altLang="en-US" sz="900"/>
          </a:p>
          <a:p>
            <a:pPr eaLnBrk="1" hangingPunct="1">
              <a:spcBef>
                <a:spcPct val="0"/>
              </a:spcBef>
              <a:buFontTx/>
              <a:buNone/>
            </a:pPr>
            <a:r>
              <a:rPr lang="ja-JP" altLang="en-US" sz="900"/>
              <a:t>・累積</a:t>
            </a:r>
            <a:r>
              <a:rPr lang="en-US" altLang="ja-JP" sz="900"/>
              <a:t>CO2</a:t>
            </a:r>
            <a:r>
              <a:rPr lang="ja-JP" altLang="en-US" sz="900"/>
              <a:t>削減量：○○万</a:t>
            </a:r>
            <a:r>
              <a:rPr lang="en-US" altLang="ja-JP" sz="900"/>
              <a:t>t-CO2</a:t>
            </a:r>
          </a:p>
          <a:p>
            <a:pPr eaLnBrk="1" hangingPunct="1">
              <a:spcBef>
                <a:spcPct val="0"/>
              </a:spcBef>
              <a:buFontTx/>
              <a:buNone/>
            </a:pPr>
            <a:r>
              <a:rPr lang="ja-JP" altLang="en-US" sz="900"/>
              <a:t>・</a:t>
            </a:r>
            <a:r>
              <a:rPr lang="en-US" altLang="ja-JP" sz="900"/>
              <a:t> CO2</a:t>
            </a:r>
            <a:r>
              <a:rPr lang="ja-JP" altLang="en-US" sz="900"/>
              <a:t>削減コスト</a:t>
            </a:r>
            <a:endParaRPr lang="en-US" altLang="ja-JP" sz="900"/>
          </a:p>
        </p:txBody>
      </p:sp>
      <p:sp>
        <p:nvSpPr>
          <p:cNvPr id="15366" name="Text Box 709"/>
          <p:cNvSpPr txBox="1">
            <a:spLocks noChangeArrowheads="1"/>
          </p:cNvSpPr>
          <p:nvPr/>
        </p:nvSpPr>
        <p:spPr bwMode="auto">
          <a:xfrm>
            <a:off x="528638" y="4419600"/>
            <a:ext cx="90297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b="1"/>
              <a:t>○2030</a:t>
            </a:r>
            <a:r>
              <a:rPr lang="ja-JP" altLang="en-US" sz="1000" b="1"/>
              <a:t>年時点の削減効果</a:t>
            </a:r>
            <a:r>
              <a:rPr lang="ja-JP" altLang="en-US" sz="1000" b="1">
                <a:solidFill>
                  <a:srgbClr val="FF0000"/>
                </a:solidFill>
              </a:rPr>
              <a:t>　　（試算方法パターン　</a:t>
            </a:r>
            <a:r>
              <a:rPr lang="en-US" altLang="ja-JP" sz="1000" b="1">
                <a:solidFill>
                  <a:srgbClr val="FF0000"/>
                </a:solidFill>
              </a:rPr>
              <a:t>B-a,Ⅱ-ⅰ）</a:t>
            </a:r>
            <a:endParaRPr lang="ja-JP" altLang="en-US" sz="1000" b="1"/>
          </a:p>
          <a:p>
            <a:pPr eaLnBrk="1" hangingPunct="1">
              <a:spcBef>
                <a:spcPct val="0"/>
              </a:spcBef>
              <a:buFontTx/>
              <a:buNone/>
            </a:pPr>
            <a:r>
              <a:rPr lang="ja-JP" altLang="en-US" sz="900"/>
              <a:t>・国内潜在市場規模：○○万台（既設の従来システムのストック台（○○統計）に基づき推計）</a:t>
            </a:r>
          </a:p>
          <a:p>
            <a:pPr eaLnBrk="1" hangingPunct="1">
              <a:spcBef>
                <a:spcPct val="0"/>
              </a:spcBef>
              <a:buFontTx/>
              <a:buNone/>
            </a:pPr>
            <a:r>
              <a:rPr lang="ja-JP" altLang="en-US" sz="900"/>
              <a:t>・</a:t>
            </a:r>
            <a:r>
              <a:rPr lang="en-US" altLang="ja-JP" sz="900"/>
              <a:t>2030</a:t>
            </a:r>
            <a:r>
              <a:rPr lang="ja-JP" altLang="en-US" sz="900"/>
              <a:t>年度までに期待される最大普及量：○○万台（生産能力増強計画に基づく最大生産台数。なお、従来システムの販売台数は年間○○台）</a:t>
            </a:r>
            <a:endParaRPr lang="en-US" altLang="ja-JP" sz="900"/>
          </a:p>
          <a:p>
            <a:pPr eaLnBrk="1" hangingPunct="1">
              <a:spcBef>
                <a:spcPct val="0"/>
              </a:spcBef>
              <a:buFontTx/>
              <a:buNone/>
            </a:pPr>
            <a:r>
              <a:rPr lang="ja-JP" altLang="en-US" sz="900"/>
              <a:t>・開発機器（システム、モデル）</a:t>
            </a:r>
            <a:r>
              <a:rPr lang="ja-JP" altLang="en-US" sz="900">
                <a:latin typeface="Century" panose="02040604050505020304" pitchFamily="18" charset="0"/>
              </a:rPr>
              <a:t>１台当たりのＣＯ２削減量：○○ｔ</a:t>
            </a:r>
            <a:r>
              <a:rPr lang="en-US" altLang="ja-JP" sz="900">
                <a:latin typeface="Century" panose="02040604050505020304" pitchFamily="18" charset="0"/>
              </a:rPr>
              <a:t>/</a:t>
            </a:r>
            <a:r>
              <a:rPr lang="ja-JP" altLang="en-US" sz="900">
                <a:latin typeface="Century" panose="02040604050505020304" pitchFamily="18" charset="0"/>
              </a:rPr>
              <a:t>年（従来型の同様システム：○○ｔ</a:t>
            </a:r>
            <a:r>
              <a:rPr lang="en-US" altLang="ja-JP" sz="900">
                <a:latin typeface="Century" panose="02040604050505020304" pitchFamily="18" charset="0"/>
              </a:rPr>
              <a:t>/</a:t>
            </a:r>
            <a:r>
              <a:rPr lang="ja-JP" altLang="en-US" sz="900">
                <a:latin typeface="Century" panose="02040604050505020304" pitchFamily="18" charset="0"/>
              </a:rPr>
              <a:t>年）</a:t>
            </a:r>
            <a:endParaRPr lang="en-US" altLang="ja-JP" sz="900">
              <a:latin typeface="Century" panose="02040604050505020304" pitchFamily="18" charset="0"/>
            </a:endParaRPr>
          </a:p>
          <a:p>
            <a:pPr eaLnBrk="1" hangingPunct="1">
              <a:spcBef>
                <a:spcPct val="0"/>
              </a:spcBef>
              <a:buFontTx/>
              <a:buNone/>
            </a:pPr>
            <a:r>
              <a:rPr lang="ja-JP" altLang="en-US" sz="900"/>
              <a:t>・削減原単位：　　例：商用電力　従来のエネルギー年間消費量</a:t>
            </a:r>
            <a:r>
              <a:rPr lang="ja-JP" altLang="en-US" sz="900">
                <a:latin typeface="Century" panose="02040604050505020304" pitchFamily="18" charset="0"/>
              </a:rPr>
              <a:t>○○</a:t>
            </a:r>
            <a:r>
              <a:rPr lang="en-US" altLang="ja-JP" sz="900">
                <a:latin typeface="Century" panose="02040604050505020304" pitchFamily="18" charset="0"/>
              </a:rPr>
              <a:t>kWh/</a:t>
            </a:r>
            <a:r>
              <a:rPr lang="ja-JP" altLang="en-US" sz="900">
                <a:latin typeface="Century" panose="02040604050505020304" pitchFamily="18" charset="0"/>
              </a:rPr>
              <a:t>年</a:t>
            </a:r>
            <a:r>
              <a:rPr lang="en-US" altLang="ja-JP" sz="900">
                <a:latin typeface="Century" panose="02040604050505020304" pitchFamily="18" charset="0"/>
              </a:rPr>
              <a:t>/</a:t>
            </a:r>
            <a:r>
              <a:rPr lang="ja-JP" altLang="en-US" sz="900">
                <a:latin typeface="Century" panose="02040604050505020304" pitchFamily="18" charset="0"/>
              </a:rPr>
              <a:t>台、開発品による削減率：</a:t>
            </a:r>
            <a:r>
              <a:rPr lang="en-US" altLang="ja-JP" sz="900">
                <a:latin typeface="Century" panose="02040604050505020304" pitchFamily="18" charset="0"/>
              </a:rPr>
              <a:t>2020</a:t>
            </a:r>
            <a:r>
              <a:rPr lang="ja-JP" altLang="en-US" sz="900">
                <a:latin typeface="Century" panose="02040604050505020304" pitchFamily="18" charset="0"/>
              </a:rPr>
              <a:t>年</a:t>
            </a:r>
            <a:r>
              <a:rPr lang="en-US" altLang="ja-JP" sz="900">
                <a:latin typeface="Century" panose="02040604050505020304" pitchFamily="18" charset="0"/>
              </a:rPr>
              <a:t>OO</a:t>
            </a:r>
            <a:r>
              <a:rPr lang="ja-JP" altLang="en-US" sz="900">
                <a:latin typeface="Century" panose="02040604050505020304" pitchFamily="18" charset="0"/>
              </a:rPr>
              <a:t>％、</a:t>
            </a:r>
            <a:r>
              <a:rPr lang="en-US" altLang="ja-JP" sz="900">
                <a:latin typeface="Century" panose="02040604050505020304" pitchFamily="18" charset="0"/>
              </a:rPr>
              <a:t> </a:t>
            </a:r>
            <a:r>
              <a:rPr lang="ja-JP" altLang="en-US" sz="900">
                <a:latin typeface="Century" panose="02040604050505020304" pitchFamily="18" charset="0"/>
              </a:rPr>
              <a:t>排出係数：</a:t>
            </a:r>
            <a:r>
              <a:rPr lang="en-US" altLang="ja-JP" sz="900">
                <a:latin typeface="Century" panose="02040604050505020304" pitchFamily="18" charset="0"/>
              </a:rPr>
              <a:t>OOOkgCO2/kWh</a:t>
            </a:r>
            <a:r>
              <a:rPr lang="ja-JP" altLang="en-US" sz="900">
                <a:latin typeface="Century" panose="02040604050505020304" pitchFamily="18" charset="0"/>
              </a:rPr>
              <a:t>、年間</a:t>
            </a:r>
            <a:r>
              <a:rPr lang="en-US" altLang="ja-JP" sz="900">
                <a:latin typeface="Century" panose="02040604050505020304" pitchFamily="18" charset="0"/>
              </a:rPr>
              <a:t>CO2</a:t>
            </a:r>
            <a:r>
              <a:rPr lang="ja-JP" altLang="en-US" sz="900">
                <a:latin typeface="Century" panose="02040604050505020304" pitchFamily="18" charset="0"/>
              </a:rPr>
              <a:t>削減量＝</a:t>
            </a:r>
            <a:r>
              <a:rPr lang="en-US" altLang="ja-JP" sz="900">
                <a:latin typeface="Century" panose="02040604050505020304" pitchFamily="18" charset="0"/>
              </a:rPr>
              <a:t>OOkgCO2/</a:t>
            </a:r>
            <a:r>
              <a:rPr lang="ja-JP" altLang="en-US" sz="900">
                <a:latin typeface="Century" panose="02040604050505020304" pitchFamily="18" charset="0"/>
              </a:rPr>
              <a:t>年</a:t>
            </a:r>
            <a:r>
              <a:rPr lang="en-US" altLang="ja-JP" sz="900">
                <a:latin typeface="Century" panose="02040604050505020304" pitchFamily="18" charset="0"/>
              </a:rPr>
              <a:t>/</a:t>
            </a:r>
            <a:r>
              <a:rPr lang="ja-JP" altLang="en-US" sz="900">
                <a:latin typeface="Century" panose="02040604050505020304" pitchFamily="18" charset="0"/>
              </a:rPr>
              <a:t>台</a:t>
            </a:r>
            <a:endParaRPr lang="ja-JP" altLang="en-US" sz="900"/>
          </a:p>
          <a:p>
            <a:pPr eaLnBrk="1" hangingPunct="1">
              <a:spcBef>
                <a:spcPct val="0"/>
              </a:spcBef>
              <a:buFontTx/>
              <a:buNone/>
            </a:pPr>
            <a:r>
              <a:rPr lang="ja-JP" altLang="en-US" sz="900"/>
              <a:t>・累積</a:t>
            </a:r>
            <a:r>
              <a:rPr lang="en-US" altLang="ja-JP" sz="900"/>
              <a:t>CO2</a:t>
            </a:r>
            <a:r>
              <a:rPr lang="ja-JP" altLang="en-US" sz="900"/>
              <a:t>削減量：○○万</a:t>
            </a:r>
            <a:r>
              <a:rPr lang="en-US" altLang="ja-JP" sz="900"/>
              <a:t>t-CO2</a:t>
            </a:r>
          </a:p>
          <a:p>
            <a:pPr eaLnBrk="1" hangingPunct="1">
              <a:spcBef>
                <a:spcPct val="0"/>
              </a:spcBef>
              <a:buFontTx/>
              <a:buNone/>
            </a:pPr>
            <a:r>
              <a:rPr lang="ja-JP" altLang="en-US" sz="900"/>
              <a:t>・</a:t>
            </a:r>
            <a:r>
              <a:rPr lang="en-US" altLang="ja-JP" sz="900"/>
              <a:t> CO2</a:t>
            </a:r>
            <a:r>
              <a:rPr lang="ja-JP" altLang="en-US" sz="900"/>
              <a:t>削減コスト</a:t>
            </a:r>
            <a:endParaRPr lang="en-US" altLang="ja-JP" sz="900"/>
          </a:p>
        </p:txBody>
      </p:sp>
      <p:sp>
        <p:nvSpPr>
          <p:cNvPr id="15367" name="Text Box 709"/>
          <p:cNvSpPr txBox="1">
            <a:spLocks noChangeArrowheads="1"/>
          </p:cNvSpPr>
          <p:nvPr/>
        </p:nvSpPr>
        <p:spPr bwMode="auto">
          <a:xfrm>
            <a:off x="550863" y="3254375"/>
            <a:ext cx="9007475"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b="1"/>
              <a:t>○2023</a:t>
            </a:r>
            <a:r>
              <a:rPr lang="ja-JP" altLang="en-US" sz="1000" b="1"/>
              <a:t>年時点の削減効果</a:t>
            </a:r>
            <a:r>
              <a:rPr lang="ja-JP" altLang="en-US" sz="1000" b="1">
                <a:solidFill>
                  <a:srgbClr val="FF0000"/>
                </a:solidFill>
              </a:rPr>
              <a:t>　　（試算方法パターン　</a:t>
            </a:r>
            <a:r>
              <a:rPr lang="en-US" altLang="ja-JP" sz="1000" b="1">
                <a:solidFill>
                  <a:srgbClr val="FF0000"/>
                </a:solidFill>
              </a:rPr>
              <a:t>B-a,Ⅱ-ⅰ）</a:t>
            </a:r>
            <a:endParaRPr lang="ja-JP" altLang="en-US" sz="1000" b="1"/>
          </a:p>
          <a:p>
            <a:pPr eaLnBrk="1" hangingPunct="1">
              <a:spcBef>
                <a:spcPct val="0"/>
              </a:spcBef>
              <a:buFontTx/>
              <a:buNone/>
            </a:pPr>
            <a:r>
              <a:rPr lang="ja-JP" altLang="en-US" sz="900"/>
              <a:t>・国内潜在市場規模：○○万台（既設の従来システムのストック台（○○統計）に基づき推計）</a:t>
            </a:r>
          </a:p>
          <a:p>
            <a:pPr eaLnBrk="1" hangingPunct="1">
              <a:spcBef>
                <a:spcPct val="0"/>
              </a:spcBef>
              <a:buFontTx/>
              <a:buNone/>
            </a:pPr>
            <a:r>
              <a:rPr lang="ja-JP" altLang="en-US" sz="900"/>
              <a:t>・</a:t>
            </a:r>
            <a:r>
              <a:rPr lang="en-US" altLang="ja-JP" sz="900"/>
              <a:t>2023</a:t>
            </a:r>
            <a:r>
              <a:rPr lang="ja-JP" altLang="en-US" sz="900"/>
              <a:t>年度までに期待される最大普及量：○○万台（生産能力増強計画に基づく最大生産台数。なお、従来システムの販売台数は年間○○台）</a:t>
            </a:r>
            <a:endParaRPr lang="en-US" altLang="ja-JP" sz="900"/>
          </a:p>
          <a:p>
            <a:pPr eaLnBrk="1" hangingPunct="1">
              <a:spcBef>
                <a:spcPct val="0"/>
              </a:spcBef>
              <a:buFontTx/>
              <a:buNone/>
            </a:pPr>
            <a:r>
              <a:rPr lang="ja-JP" altLang="en-US" sz="900"/>
              <a:t>・開発機器（システム、モデル）</a:t>
            </a:r>
            <a:r>
              <a:rPr lang="ja-JP" altLang="en-US" sz="900">
                <a:latin typeface="Century" panose="02040604050505020304" pitchFamily="18" charset="0"/>
              </a:rPr>
              <a:t>１台当たりのＣＯ２削減量：○○ｔ</a:t>
            </a:r>
            <a:r>
              <a:rPr lang="en-US" altLang="ja-JP" sz="900">
                <a:latin typeface="Century" panose="02040604050505020304" pitchFamily="18" charset="0"/>
              </a:rPr>
              <a:t>/</a:t>
            </a:r>
            <a:r>
              <a:rPr lang="ja-JP" altLang="en-US" sz="900">
                <a:latin typeface="Century" panose="02040604050505020304" pitchFamily="18" charset="0"/>
              </a:rPr>
              <a:t>年（従来型の同様システム：○○ｔ</a:t>
            </a:r>
            <a:r>
              <a:rPr lang="en-US" altLang="ja-JP" sz="900">
                <a:latin typeface="Century" panose="02040604050505020304" pitchFamily="18" charset="0"/>
              </a:rPr>
              <a:t>/</a:t>
            </a:r>
            <a:r>
              <a:rPr lang="ja-JP" altLang="en-US" sz="900">
                <a:latin typeface="Century" panose="02040604050505020304" pitchFamily="18" charset="0"/>
              </a:rPr>
              <a:t>年）</a:t>
            </a:r>
            <a:endParaRPr lang="en-US" altLang="ja-JP" sz="900">
              <a:latin typeface="Century" panose="02040604050505020304" pitchFamily="18" charset="0"/>
            </a:endParaRPr>
          </a:p>
          <a:p>
            <a:pPr eaLnBrk="1" hangingPunct="1">
              <a:spcBef>
                <a:spcPct val="0"/>
              </a:spcBef>
              <a:buFontTx/>
              <a:buNone/>
            </a:pPr>
            <a:r>
              <a:rPr lang="ja-JP" altLang="en-US" sz="900"/>
              <a:t>・削減原単位：　　例：商用電力　従来のエネルギー年間消費量</a:t>
            </a:r>
            <a:r>
              <a:rPr lang="ja-JP" altLang="en-US" sz="900">
                <a:latin typeface="Century" panose="02040604050505020304" pitchFamily="18" charset="0"/>
              </a:rPr>
              <a:t>○○</a:t>
            </a:r>
            <a:r>
              <a:rPr lang="en-US" altLang="ja-JP" sz="900">
                <a:latin typeface="Century" panose="02040604050505020304" pitchFamily="18" charset="0"/>
              </a:rPr>
              <a:t>kWh/</a:t>
            </a:r>
            <a:r>
              <a:rPr lang="ja-JP" altLang="en-US" sz="900">
                <a:latin typeface="Century" panose="02040604050505020304" pitchFamily="18" charset="0"/>
              </a:rPr>
              <a:t>年</a:t>
            </a:r>
            <a:r>
              <a:rPr lang="en-US" altLang="ja-JP" sz="900">
                <a:latin typeface="Century" panose="02040604050505020304" pitchFamily="18" charset="0"/>
              </a:rPr>
              <a:t>/</a:t>
            </a:r>
            <a:r>
              <a:rPr lang="ja-JP" altLang="en-US" sz="900">
                <a:latin typeface="Century" panose="02040604050505020304" pitchFamily="18" charset="0"/>
              </a:rPr>
              <a:t>台、開発品による削減率：</a:t>
            </a:r>
            <a:r>
              <a:rPr lang="en-US" altLang="ja-JP" sz="900">
                <a:latin typeface="Century" panose="02040604050505020304" pitchFamily="18" charset="0"/>
              </a:rPr>
              <a:t>2020</a:t>
            </a:r>
            <a:r>
              <a:rPr lang="ja-JP" altLang="en-US" sz="900">
                <a:latin typeface="Century" panose="02040604050505020304" pitchFamily="18" charset="0"/>
              </a:rPr>
              <a:t>年</a:t>
            </a:r>
            <a:r>
              <a:rPr lang="en-US" altLang="ja-JP" sz="900">
                <a:latin typeface="Century" panose="02040604050505020304" pitchFamily="18" charset="0"/>
              </a:rPr>
              <a:t>OO</a:t>
            </a:r>
            <a:r>
              <a:rPr lang="ja-JP" altLang="en-US" sz="900">
                <a:latin typeface="Century" panose="02040604050505020304" pitchFamily="18" charset="0"/>
              </a:rPr>
              <a:t>％、</a:t>
            </a:r>
            <a:r>
              <a:rPr lang="en-US" altLang="ja-JP" sz="900">
                <a:latin typeface="Century" panose="02040604050505020304" pitchFamily="18" charset="0"/>
              </a:rPr>
              <a:t> </a:t>
            </a:r>
            <a:r>
              <a:rPr lang="ja-JP" altLang="en-US" sz="900">
                <a:latin typeface="Century" panose="02040604050505020304" pitchFamily="18" charset="0"/>
              </a:rPr>
              <a:t>排出係数：</a:t>
            </a:r>
            <a:r>
              <a:rPr lang="en-US" altLang="ja-JP" sz="900">
                <a:latin typeface="Century" panose="02040604050505020304" pitchFamily="18" charset="0"/>
              </a:rPr>
              <a:t>OOOkgCO2/kWh</a:t>
            </a:r>
            <a:r>
              <a:rPr lang="ja-JP" altLang="en-US" sz="900">
                <a:latin typeface="Century" panose="02040604050505020304" pitchFamily="18" charset="0"/>
              </a:rPr>
              <a:t>、年間</a:t>
            </a:r>
            <a:r>
              <a:rPr lang="en-US" altLang="ja-JP" sz="900">
                <a:latin typeface="Century" panose="02040604050505020304" pitchFamily="18" charset="0"/>
              </a:rPr>
              <a:t>CO2</a:t>
            </a:r>
            <a:r>
              <a:rPr lang="ja-JP" altLang="en-US" sz="900">
                <a:latin typeface="Century" panose="02040604050505020304" pitchFamily="18" charset="0"/>
              </a:rPr>
              <a:t>削減量＝</a:t>
            </a:r>
            <a:r>
              <a:rPr lang="en-US" altLang="ja-JP" sz="900">
                <a:latin typeface="Century" panose="02040604050505020304" pitchFamily="18" charset="0"/>
              </a:rPr>
              <a:t>OOkgCO2/</a:t>
            </a:r>
            <a:r>
              <a:rPr lang="ja-JP" altLang="en-US" sz="900">
                <a:latin typeface="Century" panose="02040604050505020304" pitchFamily="18" charset="0"/>
              </a:rPr>
              <a:t>年</a:t>
            </a:r>
            <a:r>
              <a:rPr lang="en-US" altLang="ja-JP" sz="900">
                <a:latin typeface="Century" panose="02040604050505020304" pitchFamily="18" charset="0"/>
              </a:rPr>
              <a:t>/</a:t>
            </a:r>
            <a:r>
              <a:rPr lang="ja-JP" altLang="en-US" sz="900">
                <a:latin typeface="Century" panose="02040604050505020304" pitchFamily="18" charset="0"/>
              </a:rPr>
              <a:t>台</a:t>
            </a:r>
            <a:endParaRPr lang="ja-JP" altLang="en-US" sz="900"/>
          </a:p>
          <a:p>
            <a:pPr eaLnBrk="1" hangingPunct="1">
              <a:spcBef>
                <a:spcPct val="0"/>
              </a:spcBef>
              <a:buFontTx/>
              <a:buNone/>
            </a:pPr>
            <a:r>
              <a:rPr lang="ja-JP" altLang="en-US" sz="900"/>
              <a:t>・累積</a:t>
            </a:r>
            <a:r>
              <a:rPr lang="en-US" altLang="ja-JP" sz="900"/>
              <a:t>CO2</a:t>
            </a:r>
            <a:r>
              <a:rPr lang="ja-JP" altLang="en-US" sz="900"/>
              <a:t>削減量：○○万</a:t>
            </a:r>
            <a:r>
              <a:rPr lang="en-US" altLang="ja-JP" sz="900"/>
              <a:t>t-CO2</a:t>
            </a:r>
          </a:p>
          <a:p>
            <a:pPr eaLnBrk="1" hangingPunct="1">
              <a:spcBef>
                <a:spcPct val="0"/>
              </a:spcBef>
              <a:buFontTx/>
              <a:buNone/>
            </a:pPr>
            <a:r>
              <a:rPr lang="ja-JP" altLang="en-US" sz="900"/>
              <a:t>・</a:t>
            </a:r>
            <a:r>
              <a:rPr lang="en-US" altLang="ja-JP" sz="900"/>
              <a:t> CO2</a:t>
            </a:r>
            <a:r>
              <a:rPr lang="ja-JP" altLang="en-US" sz="900"/>
              <a:t>削減コスト</a:t>
            </a:r>
            <a:endParaRPr lang="en-US" altLang="ja-JP" sz="900"/>
          </a:p>
        </p:txBody>
      </p:sp>
      <p:sp>
        <p:nvSpPr>
          <p:cNvPr id="15368" name="Text Box 709"/>
          <p:cNvSpPr txBox="1">
            <a:spLocks noChangeArrowheads="1"/>
          </p:cNvSpPr>
          <p:nvPr/>
        </p:nvSpPr>
        <p:spPr bwMode="auto">
          <a:xfrm>
            <a:off x="509588" y="5534025"/>
            <a:ext cx="928052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000" b="1"/>
          </a:p>
          <a:p>
            <a:pPr eaLnBrk="1" hangingPunct="1">
              <a:spcBef>
                <a:spcPct val="0"/>
              </a:spcBef>
              <a:buFontTx/>
              <a:buNone/>
            </a:pPr>
            <a:r>
              <a:rPr lang="en-US" altLang="ja-JP" sz="1000" b="1"/>
              <a:t>○2050</a:t>
            </a:r>
            <a:r>
              <a:rPr lang="ja-JP" altLang="en-US" sz="1000" b="1"/>
              <a:t>年時点の削減効果</a:t>
            </a:r>
            <a:r>
              <a:rPr lang="ja-JP" altLang="en-US" sz="1000" b="1">
                <a:solidFill>
                  <a:srgbClr val="FF0000"/>
                </a:solidFill>
              </a:rPr>
              <a:t>　　（試算方法パターン　</a:t>
            </a:r>
            <a:r>
              <a:rPr lang="en-US" altLang="ja-JP" sz="1000" b="1">
                <a:solidFill>
                  <a:srgbClr val="FF0000"/>
                </a:solidFill>
              </a:rPr>
              <a:t>B-a,Ⅱ-ⅰ）</a:t>
            </a:r>
            <a:endParaRPr lang="ja-JP" altLang="en-US" sz="1000" b="1"/>
          </a:p>
          <a:p>
            <a:pPr eaLnBrk="1" hangingPunct="1">
              <a:spcBef>
                <a:spcPct val="0"/>
              </a:spcBef>
              <a:buFontTx/>
              <a:buNone/>
            </a:pPr>
            <a:r>
              <a:rPr lang="ja-JP" altLang="en-US" sz="900"/>
              <a:t>・国内潜在市場規模：○○万台（既設の従来システムのストック台（○○統計）に基づき推計）</a:t>
            </a:r>
          </a:p>
          <a:p>
            <a:pPr eaLnBrk="1" hangingPunct="1">
              <a:spcBef>
                <a:spcPct val="0"/>
              </a:spcBef>
              <a:buFontTx/>
              <a:buNone/>
            </a:pPr>
            <a:r>
              <a:rPr lang="ja-JP" altLang="en-US" sz="900"/>
              <a:t>・</a:t>
            </a:r>
            <a:r>
              <a:rPr lang="en-US" altLang="ja-JP" sz="900"/>
              <a:t>2050</a:t>
            </a:r>
            <a:r>
              <a:rPr lang="ja-JP" altLang="en-US" sz="900"/>
              <a:t>年度までに期待される最大普及量：○○万台（生産能力増強計画に基づく最大生産台数。なお、従来システムの販売台数は年間○○台）</a:t>
            </a:r>
            <a:endParaRPr lang="en-US" altLang="ja-JP" sz="900"/>
          </a:p>
          <a:p>
            <a:pPr eaLnBrk="1" hangingPunct="1">
              <a:spcBef>
                <a:spcPct val="0"/>
              </a:spcBef>
              <a:buFontTx/>
              <a:buNone/>
            </a:pPr>
            <a:r>
              <a:rPr lang="ja-JP" altLang="en-US" sz="900"/>
              <a:t>・開発機器（システム、モデル）</a:t>
            </a:r>
            <a:r>
              <a:rPr lang="ja-JP" altLang="en-US" sz="900">
                <a:latin typeface="Century" panose="02040604050505020304" pitchFamily="18" charset="0"/>
              </a:rPr>
              <a:t>１台当たりのＣＯ２削減量：○○ｔ</a:t>
            </a:r>
            <a:r>
              <a:rPr lang="en-US" altLang="ja-JP" sz="900">
                <a:latin typeface="Century" panose="02040604050505020304" pitchFamily="18" charset="0"/>
              </a:rPr>
              <a:t>/</a:t>
            </a:r>
            <a:r>
              <a:rPr lang="ja-JP" altLang="en-US" sz="900">
                <a:latin typeface="Century" panose="02040604050505020304" pitchFamily="18" charset="0"/>
              </a:rPr>
              <a:t>年（従来型の同様システム：○○ｔ</a:t>
            </a:r>
            <a:r>
              <a:rPr lang="en-US" altLang="ja-JP" sz="900">
                <a:latin typeface="Century" panose="02040604050505020304" pitchFamily="18" charset="0"/>
              </a:rPr>
              <a:t>/</a:t>
            </a:r>
            <a:r>
              <a:rPr lang="ja-JP" altLang="en-US" sz="900">
                <a:latin typeface="Century" panose="02040604050505020304" pitchFamily="18" charset="0"/>
              </a:rPr>
              <a:t>年）</a:t>
            </a:r>
            <a:endParaRPr lang="en-US" altLang="ja-JP" sz="900">
              <a:latin typeface="Century" panose="02040604050505020304" pitchFamily="18" charset="0"/>
            </a:endParaRPr>
          </a:p>
          <a:p>
            <a:pPr eaLnBrk="1" hangingPunct="1">
              <a:spcBef>
                <a:spcPct val="0"/>
              </a:spcBef>
              <a:buFontTx/>
              <a:buNone/>
            </a:pPr>
            <a:r>
              <a:rPr lang="ja-JP" altLang="en-US" sz="900"/>
              <a:t>・削減原単位：　　例：商用電力　従来のエネルギー年間消費量</a:t>
            </a:r>
            <a:r>
              <a:rPr lang="ja-JP" altLang="en-US" sz="900">
                <a:latin typeface="Century" panose="02040604050505020304" pitchFamily="18" charset="0"/>
              </a:rPr>
              <a:t>○○</a:t>
            </a:r>
            <a:r>
              <a:rPr lang="en-US" altLang="ja-JP" sz="900">
                <a:latin typeface="Century" panose="02040604050505020304" pitchFamily="18" charset="0"/>
              </a:rPr>
              <a:t>kWh/</a:t>
            </a:r>
            <a:r>
              <a:rPr lang="ja-JP" altLang="en-US" sz="900">
                <a:latin typeface="Century" panose="02040604050505020304" pitchFamily="18" charset="0"/>
              </a:rPr>
              <a:t>年</a:t>
            </a:r>
            <a:r>
              <a:rPr lang="en-US" altLang="ja-JP" sz="900">
                <a:latin typeface="Century" panose="02040604050505020304" pitchFamily="18" charset="0"/>
              </a:rPr>
              <a:t>/</a:t>
            </a:r>
            <a:r>
              <a:rPr lang="ja-JP" altLang="en-US" sz="900">
                <a:latin typeface="Century" panose="02040604050505020304" pitchFamily="18" charset="0"/>
              </a:rPr>
              <a:t>台、開発品による削減率：</a:t>
            </a:r>
            <a:r>
              <a:rPr lang="en-US" altLang="ja-JP" sz="900">
                <a:latin typeface="Century" panose="02040604050505020304" pitchFamily="18" charset="0"/>
              </a:rPr>
              <a:t>2020</a:t>
            </a:r>
            <a:r>
              <a:rPr lang="ja-JP" altLang="en-US" sz="900">
                <a:latin typeface="Century" panose="02040604050505020304" pitchFamily="18" charset="0"/>
              </a:rPr>
              <a:t>年</a:t>
            </a:r>
            <a:r>
              <a:rPr lang="en-US" altLang="ja-JP" sz="900">
                <a:latin typeface="Century" panose="02040604050505020304" pitchFamily="18" charset="0"/>
              </a:rPr>
              <a:t>OO</a:t>
            </a:r>
            <a:r>
              <a:rPr lang="ja-JP" altLang="en-US" sz="900">
                <a:latin typeface="Century" panose="02040604050505020304" pitchFamily="18" charset="0"/>
              </a:rPr>
              <a:t>％、</a:t>
            </a:r>
            <a:r>
              <a:rPr lang="en-US" altLang="ja-JP" sz="900">
                <a:latin typeface="Century" panose="02040604050505020304" pitchFamily="18" charset="0"/>
              </a:rPr>
              <a:t> </a:t>
            </a:r>
            <a:r>
              <a:rPr lang="ja-JP" altLang="en-US" sz="900">
                <a:latin typeface="Century" panose="02040604050505020304" pitchFamily="18" charset="0"/>
              </a:rPr>
              <a:t>排出係数：</a:t>
            </a:r>
            <a:r>
              <a:rPr lang="en-US" altLang="ja-JP" sz="900">
                <a:latin typeface="Century" panose="02040604050505020304" pitchFamily="18" charset="0"/>
              </a:rPr>
              <a:t>OOOkgCO2/kWh</a:t>
            </a:r>
            <a:r>
              <a:rPr lang="ja-JP" altLang="en-US" sz="900">
                <a:latin typeface="Century" panose="02040604050505020304" pitchFamily="18" charset="0"/>
              </a:rPr>
              <a:t>、年間</a:t>
            </a:r>
            <a:r>
              <a:rPr lang="en-US" altLang="ja-JP" sz="900">
                <a:latin typeface="Century" panose="02040604050505020304" pitchFamily="18" charset="0"/>
              </a:rPr>
              <a:t>CO2</a:t>
            </a:r>
            <a:r>
              <a:rPr lang="ja-JP" altLang="en-US" sz="900">
                <a:latin typeface="Century" panose="02040604050505020304" pitchFamily="18" charset="0"/>
              </a:rPr>
              <a:t>削減量＝</a:t>
            </a:r>
            <a:r>
              <a:rPr lang="en-US" altLang="ja-JP" sz="900">
                <a:latin typeface="Century" panose="02040604050505020304" pitchFamily="18" charset="0"/>
              </a:rPr>
              <a:t>OOkgCO2/</a:t>
            </a:r>
            <a:r>
              <a:rPr lang="ja-JP" altLang="en-US" sz="900">
                <a:latin typeface="Century" panose="02040604050505020304" pitchFamily="18" charset="0"/>
              </a:rPr>
              <a:t>年</a:t>
            </a:r>
            <a:r>
              <a:rPr lang="en-US" altLang="ja-JP" sz="900">
                <a:latin typeface="Century" panose="02040604050505020304" pitchFamily="18" charset="0"/>
              </a:rPr>
              <a:t>/</a:t>
            </a:r>
            <a:r>
              <a:rPr lang="ja-JP" altLang="en-US" sz="900">
                <a:latin typeface="Century" panose="02040604050505020304" pitchFamily="18" charset="0"/>
              </a:rPr>
              <a:t>台</a:t>
            </a:r>
            <a:endParaRPr lang="ja-JP" altLang="en-US" sz="900"/>
          </a:p>
          <a:p>
            <a:pPr eaLnBrk="1" hangingPunct="1">
              <a:spcBef>
                <a:spcPct val="0"/>
              </a:spcBef>
              <a:buFontTx/>
              <a:buNone/>
            </a:pPr>
            <a:r>
              <a:rPr lang="ja-JP" altLang="en-US" sz="900"/>
              <a:t>・累積</a:t>
            </a:r>
            <a:r>
              <a:rPr lang="en-US" altLang="ja-JP" sz="900"/>
              <a:t>CO2</a:t>
            </a:r>
            <a:r>
              <a:rPr lang="ja-JP" altLang="en-US" sz="900"/>
              <a:t>削減量：○○万</a:t>
            </a:r>
            <a:r>
              <a:rPr lang="en-US" altLang="ja-JP" sz="900"/>
              <a:t>t-CO2</a:t>
            </a:r>
          </a:p>
          <a:p>
            <a:pPr eaLnBrk="1" hangingPunct="1">
              <a:spcBef>
                <a:spcPct val="0"/>
              </a:spcBef>
              <a:buFontTx/>
              <a:buNone/>
            </a:pPr>
            <a:r>
              <a:rPr lang="ja-JP" altLang="en-US" sz="900"/>
              <a:t>・</a:t>
            </a:r>
            <a:r>
              <a:rPr lang="en-US" altLang="ja-JP" sz="900"/>
              <a:t> CO2</a:t>
            </a:r>
            <a:r>
              <a:rPr lang="ja-JP" altLang="en-US" sz="900"/>
              <a:t>削減コスト</a:t>
            </a:r>
            <a:endParaRPr lang="en-US" altLang="ja-JP" sz="900"/>
          </a:p>
        </p:txBody>
      </p:sp>
      <p:sp>
        <p:nvSpPr>
          <p:cNvPr id="15369" name="角丸四角形吹き出し 11"/>
          <p:cNvSpPr>
            <a:spLocks noChangeArrowheads="1"/>
          </p:cNvSpPr>
          <p:nvPr/>
        </p:nvSpPr>
        <p:spPr bwMode="auto">
          <a:xfrm>
            <a:off x="6169025" y="587375"/>
            <a:ext cx="2986088" cy="2181225"/>
          </a:xfrm>
          <a:prstGeom prst="wedgeRoundRectCallout">
            <a:avLst>
              <a:gd name="adj1" fmla="val -60477"/>
              <a:gd name="adj2" fmla="val 45111"/>
              <a:gd name="adj3" fmla="val 16667"/>
            </a:avLst>
          </a:prstGeom>
          <a:solidFill>
            <a:srgbClr val="FFCC99"/>
          </a:solidFill>
          <a:ln w="9525" algn="ctr">
            <a:solidFill>
              <a:schemeClr val="tx1"/>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1000"/>
          </a:p>
          <a:p>
            <a:pPr eaLnBrk="1" hangingPunct="1"/>
            <a:endParaRPr lang="en-US" altLang="ja-JP" sz="1000"/>
          </a:p>
          <a:p>
            <a:pPr eaLnBrk="1" hangingPunct="1"/>
            <a:endParaRPr lang="ja-JP" altLang="en-US" sz="1000"/>
          </a:p>
        </p:txBody>
      </p:sp>
      <p:sp>
        <p:nvSpPr>
          <p:cNvPr id="15370" name="テキスト ボックス 12"/>
          <p:cNvSpPr txBox="1">
            <a:spLocks noChangeArrowheads="1"/>
          </p:cNvSpPr>
          <p:nvPr/>
        </p:nvSpPr>
        <p:spPr bwMode="auto">
          <a:xfrm>
            <a:off x="6107113" y="646113"/>
            <a:ext cx="3009900" cy="201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2563" indent="-182563">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pPr>
            <a:r>
              <a:rPr lang="ja-JP" altLang="en-US" sz="1000">
                <a:latin typeface="ＭＳ Ｐゴシック" panose="020B0600070205080204" pitchFamily="50" charset="-128"/>
              </a:rPr>
              <a:t> ・本課題終了後、販売開始年度、</a:t>
            </a:r>
            <a:r>
              <a:rPr lang="en-US" altLang="ja-JP" sz="1000">
                <a:latin typeface="ＭＳ Ｐゴシック" panose="020B0600070205080204" pitchFamily="50" charset="-128"/>
              </a:rPr>
              <a:t>2023</a:t>
            </a:r>
            <a:r>
              <a:rPr lang="ja-JP" altLang="en-US" sz="1000">
                <a:latin typeface="ＭＳ Ｐゴシック" panose="020B0600070205080204" pitchFamily="50" charset="-128"/>
              </a:rPr>
              <a:t>年、</a:t>
            </a:r>
            <a:r>
              <a:rPr lang="en-US" altLang="ja-JP" sz="1000">
                <a:latin typeface="ＭＳ Ｐゴシック" panose="020B0600070205080204" pitchFamily="50" charset="-128"/>
              </a:rPr>
              <a:t>2030</a:t>
            </a:r>
            <a:r>
              <a:rPr lang="ja-JP" altLang="en-US" sz="1000">
                <a:latin typeface="ＭＳ Ｐゴシック" panose="020B0600070205080204" pitchFamily="50" charset="-128"/>
              </a:rPr>
              <a:t>年及び</a:t>
            </a:r>
            <a:r>
              <a:rPr lang="en-US" altLang="ja-JP" sz="1000">
                <a:latin typeface="ＭＳ Ｐゴシック" panose="020B0600070205080204" pitchFamily="50" charset="-128"/>
              </a:rPr>
              <a:t>2050</a:t>
            </a:r>
            <a:r>
              <a:rPr lang="ja-JP" altLang="en-US" sz="1000">
                <a:latin typeface="ＭＳ Ｐゴシック" panose="020B0600070205080204" pitchFamily="50" charset="-128"/>
              </a:rPr>
              <a:t>年度に期待される年度別</a:t>
            </a:r>
            <a:r>
              <a:rPr lang="en-US" altLang="ja-JP" sz="1000">
                <a:latin typeface="ＭＳ Ｐゴシック" panose="020B0600070205080204" pitchFamily="50" charset="-128"/>
              </a:rPr>
              <a:t>CO2</a:t>
            </a:r>
            <a:r>
              <a:rPr lang="ja-JP" altLang="en-US" sz="1000">
                <a:latin typeface="ＭＳ Ｐゴシック" panose="020B0600070205080204" pitchFamily="50" charset="-128"/>
              </a:rPr>
              <a:t>削減量、当該年度までの累積削減量と</a:t>
            </a:r>
            <a:r>
              <a:rPr lang="en-US" altLang="ja-JP" sz="1000">
                <a:latin typeface="ＭＳ Ｐゴシック" panose="020B0600070205080204" pitchFamily="50" charset="-128"/>
              </a:rPr>
              <a:t>CO2</a:t>
            </a:r>
            <a:r>
              <a:rPr lang="ja-JP" altLang="en-US" sz="1000">
                <a:latin typeface="ＭＳ Ｐゴシック" panose="020B0600070205080204" pitchFamily="50" charset="-128"/>
              </a:rPr>
              <a:t>削減コストを記載してください。</a:t>
            </a:r>
            <a:endParaRPr lang="en-US" altLang="ja-JP" sz="1000">
              <a:latin typeface="ＭＳ Ｐゴシック" panose="020B0600070205080204" pitchFamily="50" charset="-128"/>
            </a:endParaRPr>
          </a:p>
          <a:p>
            <a:pPr eaLnBrk="1" hangingPunct="1">
              <a:lnSpc>
                <a:spcPct val="90000"/>
              </a:lnSpc>
            </a:pPr>
            <a:r>
              <a:rPr lang="ja-JP" altLang="en-US" sz="1000"/>
              <a:t>・</a:t>
            </a:r>
            <a:r>
              <a:rPr lang="en-US" altLang="ja-JP" sz="1000"/>
              <a:t>CO2</a:t>
            </a:r>
            <a:r>
              <a:rPr lang="ja-JP" altLang="en-US" sz="1000"/>
              <a:t>削減量及び削減コストは下記で算出し、参考資料に端的に記載してください。</a:t>
            </a:r>
            <a:endParaRPr lang="en-US" altLang="ja-JP" sz="1000"/>
          </a:p>
          <a:p>
            <a:pPr eaLnBrk="1" hangingPunct="1">
              <a:lnSpc>
                <a:spcPct val="90000"/>
              </a:lnSpc>
            </a:pPr>
            <a:endParaRPr lang="en-US" altLang="ja-JP" sz="1000"/>
          </a:p>
          <a:p>
            <a:pPr eaLnBrk="1" hangingPunct="1">
              <a:lnSpc>
                <a:spcPct val="90000"/>
              </a:lnSpc>
            </a:pPr>
            <a:r>
              <a:rPr lang="ja-JP" altLang="en-US" sz="1000"/>
              <a:t>削減量：当該年度までの</a:t>
            </a:r>
            <a:r>
              <a:rPr lang="ja-JP" altLang="en-US" sz="1000" b="1">
                <a:solidFill>
                  <a:srgbClr val="FF0000"/>
                </a:solidFill>
              </a:rPr>
              <a:t>累積</a:t>
            </a:r>
            <a:r>
              <a:rPr lang="ja-JP" altLang="en-US" sz="1000"/>
              <a:t>販売見込量</a:t>
            </a:r>
            <a:r>
              <a:rPr lang="en-US" altLang="ja-JP" sz="1000"/>
              <a:t>×</a:t>
            </a:r>
            <a:r>
              <a:rPr lang="ja-JP" altLang="en-US" sz="1000"/>
              <a:t>製品の単年度削減量</a:t>
            </a:r>
            <a:r>
              <a:rPr lang="en-US" altLang="ja-JP" sz="1000"/>
              <a:t>×</a:t>
            </a:r>
            <a:r>
              <a:rPr lang="ja-JP" altLang="en-US" sz="1000"/>
              <a:t>法定耐用年数</a:t>
            </a:r>
            <a:endParaRPr lang="en-US" altLang="ja-JP" sz="1000"/>
          </a:p>
          <a:p>
            <a:pPr eaLnBrk="1" hangingPunct="1">
              <a:lnSpc>
                <a:spcPct val="90000"/>
              </a:lnSpc>
            </a:pPr>
            <a:endParaRPr lang="en-US" altLang="ja-JP" sz="1000"/>
          </a:p>
          <a:p>
            <a:pPr eaLnBrk="1" hangingPunct="1">
              <a:lnSpc>
                <a:spcPct val="90000"/>
              </a:lnSpc>
            </a:pPr>
            <a:r>
              <a:rPr lang="ja-JP" altLang="en-US" sz="1000"/>
              <a:t>削減コスト：当該年度</a:t>
            </a:r>
            <a:r>
              <a:rPr lang="ja-JP" altLang="en-US" sz="1000" b="1">
                <a:solidFill>
                  <a:srgbClr val="FF0000"/>
                </a:solidFill>
              </a:rPr>
              <a:t>断面</a:t>
            </a:r>
            <a:r>
              <a:rPr lang="ja-JP" altLang="en-US" sz="1000"/>
              <a:t>において、開発品の普及によって見込まれる</a:t>
            </a:r>
            <a:r>
              <a:rPr lang="en-US" altLang="ja-JP" sz="1000"/>
              <a:t>1</a:t>
            </a:r>
            <a:r>
              <a:rPr lang="ja-JP" altLang="en-US" sz="1000"/>
              <a:t>台あたりの製品価格</a:t>
            </a:r>
            <a:r>
              <a:rPr lang="ja-JP" altLang="en-US" sz="900"/>
              <a:t>（</a:t>
            </a:r>
            <a:r>
              <a:rPr lang="en-US" altLang="ja-JP" sz="900"/>
              <a:t>=</a:t>
            </a:r>
            <a:r>
              <a:rPr lang="ja-JP" altLang="en-US" sz="900"/>
              <a:t>目標販売価格）</a:t>
            </a:r>
            <a:r>
              <a:rPr lang="en-US" altLang="ja-JP" sz="1000"/>
              <a:t>÷CO2</a:t>
            </a:r>
            <a:r>
              <a:rPr lang="ja-JP" altLang="en-US" sz="1000"/>
              <a:t>削減量</a:t>
            </a:r>
            <a:r>
              <a:rPr lang="ja-JP" altLang="en-US" sz="900"/>
              <a:t>（開発品</a:t>
            </a:r>
            <a:r>
              <a:rPr lang="en-US" altLang="ja-JP" sz="900"/>
              <a:t>1</a:t>
            </a:r>
            <a:r>
              <a:rPr lang="ja-JP" altLang="en-US" sz="900"/>
              <a:t>台あたりの単年度削減量</a:t>
            </a:r>
            <a:r>
              <a:rPr lang="en-US" altLang="ja-JP" sz="900"/>
              <a:t>×</a:t>
            </a:r>
            <a:r>
              <a:rPr lang="ja-JP" altLang="en-US" sz="900"/>
              <a:t>法定耐用年数）</a:t>
            </a:r>
            <a:endParaRPr lang="en-US" altLang="ja-JP" sz="900"/>
          </a:p>
        </p:txBody>
      </p:sp>
      <p:sp>
        <p:nvSpPr>
          <p:cNvPr id="11" name="星 7 10"/>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Tree>
    <p:extLst>
      <p:ext uri="{BB962C8B-B14F-4D97-AF65-F5344CB8AC3E}">
        <p14:creationId xmlns:p14="http://schemas.microsoft.com/office/powerpoint/2010/main" val="189322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19100" y="6731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参考資料</a:t>
            </a:r>
          </a:p>
        </p:txBody>
      </p:sp>
      <p:sp>
        <p:nvSpPr>
          <p:cNvPr id="19459" name="Text Box 7"/>
          <p:cNvSpPr txBox="1">
            <a:spLocks noChangeArrowheads="1"/>
          </p:cNvSpPr>
          <p:nvPr/>
        </p:nvSpPr>
        <p:spPr bwMode="auto">
          <a:xfrm>
            <a:off x="419100" y="1779588"/>
            <a:ext cx="9436100" cy="1063625"/>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＜留意事項＞</a:t>
            </a:r>
          </a:p>
          <a:p>
            <a:pPr eaLnBrk="1" hangingPunct="1">
              <a:spcBef>
                <a:spcPct val="50000"/>
              </a:spcBef>
              <a:buFontTx/>
              <a:buNone/>
            </a:pPr>
            <a:r>
              <a:rPr lang="en-US" altLang="ja-JP" sz="1800"/>
              <a:t>※</a:t>
            </a:r>
            <a:r>
              <a:rPr lang="ja-JP" altLang="en-US" sz="1800"/>
              <a:t>必要に応じ、写真、図表などを使用し、事業内容を理解する上で参考となる資料を添付してください（３ページ以内でお願いします）。</a:t>
            </a:r>
          </a:p>
        </p:txBody>
      </p:sp>
      <p:sp>
        <p:nvSpPr>
          <p:cNvPr id="19460"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0194CAA-3D1A-47C2-B318-7F0E7E3F89C2}" type="slidenum">
              <a:rPr lang="en-US" altLang="ja-JP" sz="1500"/>
              <a:pPr>
                <a:spcBef>
                  <a:spcPct val="0"/>
                </a:spcBef>
                <a:buFontTx/>
                <a:buNone/>
              </a:pPr>
              <a:t>11</a:t>
            </a:fld>
            <a:endParaRPr lang="en-US" altLang="ja-JP" sz="1500"/>
          </a:p>
        </p:txBody>
      </p:sp>
      <p:sp>
        <p:nvSpPr>
          <p:cNvPr id="19461" name="AutoShape 7"/>
          <p:cNvSpPr>
            <a:spLocks/>
          </p:cNvSpPr>
          <p:nvPr/>
        </p:nvSpPr>
        <p:spPr bwMode="auto">
          <a:xfrm>
            <a:off x="1289050" y="0"/>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62"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p:txBody>
      </p:sp>
      <p:sp>
        <p:nvSpPr>
          <p:cNvPr id="19463" name="AutoShape 7"/>
          <p:cNvSpPr>
            <a:spLocks/>
          </p:cNvSpPr>
          <p:nvPr/>
        </p:nvSpPr>
        <p:spPr bwMode="auto">
          <a:xfrm>
            <a:off x="1804988" y="6672263"/>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64" name="Text Box 8"/>
          <p:cNvSpPr txBox="1">
            <a:spLocks noChangeArrowheads="1"/>
          </p:cNvSpPr>
          <p:nvPr/>
        </p:nvSpPr>
        <p:spPr bwMode="auto">
          <a:xfrm>
            <a:off x="1985963" y="6900863"/>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p:txBody>
      </p:sp>
    </p:spTree>
    <p:extLst>
      <p:ext uri="{BB962C8B-B14F-4D97-AF65-F5344CB8AC3E}">
        <p14:creationId xmlns:p14="http://schemas.microsoft.com/office/powerpoint/2010/main" val="1964177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419100" y="673100"/>
            <a:ext cx="984250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技術開発・実証事業の実績</a:t>
            </a:r>
            <a:endParaRPr lang="en-US" altLang="ja-JP" sz="1800"/>
          </a:p>
          <a:p>
            <a:pPr eaLnBrk="1" hangingPunct="1">
              <a:spcBef>
                <a:spcPct val="50000"/>
              </a:spcBef>
              <a:buFontTx/>
              <a:buNone/>
            </a:pPr>
            <a:r>
              <a:rPr lang="ja-JP" altLang="en-US" sz="1400"/>
              <a:t>　</a:t>
            </a:r>
            <a:r>
              <a:rPr lang="ja-JP" altLang="en-US" sz="1400" i="1"/>
              <a:t>　（提案課題と技術開発代表者又は共同実施者が過去に実施した関連性が課題がある場合のみ作成）</a:t>
            </a:r>
            <a:endParaRPr lang="en-US" altLang="ja-JP" sz="1800" i="1"/>
          </a:p>
        </p:txBody>
      </p:sp>
      <p:sp>
        <p:nvSpPr>
          <p:cNvPr id="20483" name="AutoShape 3"/>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84" name="Text Box 4"/>
          <p:cNvSpPr txBox="1">
            <a:spLocks noChangeArrowheads="1"/>
          </p:cNvSpPr>
          <p:nvPr/>
        </p:nvSpPr>
        <p:spPr bwMode="auto">
          <a:xfrm>
            <a:off x="1470025" y="228600"/>
            <a:ext cx="487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r>
              <a:rPr lang="ja-JP" altLang="en-US" sz="1200" i="1">
                <a:solidFill>
                  <a:srgbClr val="FF0000"/>
                </a:solidFill>
              </a:rPr>
              <a:t>（提出時にはこの記載は削除してください）</a:t>
            </a:r>
          </a:p>
        </p:txBody>
      </p:sp>
      <p:sp>
        <p:nvSpPr>
          <p:cNvPr id="20485" name="Text Box 7"/>
          <p:cNvSpPr txBox="1">
            <a:spLocks noChangeArrowheads="1"/>
          </p:cNvSpPr>
          <p:nvPr/>
        </p:nvSpPr>
        <p:spPr bwMode="auto">
          <a:xfrm>
            <a:off x="781050" y="2038350"/>
            <a:ext cx="8686800" cy="16002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a:t>＜留意事項＞</a:t>
            </a:r>
            <a:endParaRPr lang="en-US" altLang="ja-JP" sz="1400" i="1"/>
          </a:p>
          <a:p>
            <a:pPr eaLnBrk="1" hangingPunct="1">
              <a:spcBef>
                <a:spcPct val="50000"/>
              </a:spcBef>
              <a:buFontTx/>
              <a:buNone/>
            </a:pPr>
            <a:r>
              <a:rPr lang="ja-JP" altLang="en-US" sz="1400" b="1" i="1">
                <a:solidFill>
                  <a:srgbClr val="FF0000"/>
                </a:solidFill>
              </a:rPr>
              <a:t>該当者以外は本ページを削除してください</a:t>
            </a:r>
          </a:p>
          <a:p>
            <a:pPr eaLnBrk="1" hangingPunct="1">
              <a:spcBef>
                <a:spcPct val="50000"/>
              </a:spcBef>
              <a:buFontTx/>
              <a:buNone/>
            </a:pPr>
            <a:r>
              <a:rPr lang="ja-JP" altLang="en-US" sz="1400" i="1"/>
              <a:t>提案課題と関連性が高い既助成課題がある場合のみ作成してください。</a:t>
            </a:r>
            <a:endParaRPr lang="en-US" altLang="ja-JP" sz="1400" i="1"/>
          </a:p>
          <a:p>
            <a:pPr eaLnBrk="1" hangingPunct="1">
              <a:spcBef>
                <a:spcPct val="50000"/>
              </a:spcBef>
              <a:buFontTx/>
              <a:buNone/>
            </a:pPr>
            <a:r>
              <a:rPr lang="ja-JP" altLang="en-US" sz="1400" i="1"/>
              <a:t>既助成課題の資料を活用し、概要、普及状況、既助成課題の</a:t>
            </a:r>
            <a:r>
              <a:rPr lang="en-US" altLang="ja-JP" sz="1400" i="1"/>
              <a:t>CO2</a:t>
            </a:r>
            <a:r>
              <a:rPr lang="ja-JP" altLang="en-US" sz="1400" i="1"/>
              <a:t>削減効果等を記載してください。</a:t>
            </a:r>
            <a:endParaRPr lang="en-US" altLang="ja-JP" sz="1400" i="1"/>
          </a:p>
          <a:p>
            <a:pPr eaLnBrk="1" hangingPunct="1">
              <a:spcBef>
                <a:spcPct val="50000"/>
              </a:spcBef>
              <a:buFontTx/>
              <a:buNone/>
            </a:pPr>
            <a:r>
              <a:rPr lang="ja-JP" altLang="en-US" sz="1400" i="1"/>
              <a:t>必要に応じて写真・図表等を使用し、事業内容を理解する上で参考となる資料を添付してください。（２頁以内）</a:t>
            </a:r>
            <a:endParaRPr lang="en-US" altLang="ja-JP" sz="1400" i="1"/>
          </a:p>
        </p:txBody>
      </p:sp>
      <p:sp>
        <p:nvSpPr>
          <p:cNvPr id="20486"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940C1B6-F31E-43D5-AC6C-0541D0B4753A}" type="slidenum">
              <a:rPr lang="en-US" altLang="ja-JP"/>
              <a:pPr/>
              <a:t>12</a:t>
            </a:fld>
            <a:endParaRPr lang="en-US" altLang="ja-JP"/>
          </a:p>
        </p:txBody>
      </p:sp>
      <p:sp>
        <p:nvSpPr>
          <p:cNvPr id="7" name="星 7 6"/>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Tree>
    <p:extLst>
      <p:ext uri="{BB962C8B-B14F-4D97-AF65-F5344CB8AC3E}">
        <p14:creationId xmlns:p14="http://schemas.microsoft.com/office/powerpoint/2010/main" val="3985250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58"/>
          <p:cNvSpPr>
            <a:spLocks noChangeArrowheads="1"/>
          </p:cNvSpPr>
          <p:nvPr/>
        </p:nvSpPr>
        <p:spPr bwMode="auto">
          <a:xfrm>
            <a:off x="130175" y="754063"/>
            <a:ext cx="10009188" cy="6307137"/>
          </a:xfrm>
          <a:prstGeom prst="roundRect">
            <a:avLst>
              <a:gd name="adj" fmla="val 2213"/>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　　</a:t>
            </a:r>
          </a:p>
        </p:txBody>
      </p:sp>
      <p:sp>
        <p:nvSpPr>
          <p:cNvPr id="5123" name="Text Box 25"/>
          <p:cNvSpPr txBox="1">
            <a:spLocks noChangeArrowheads="1"/>
          </p:cNvSpPr>
          <p:nvPr/>
        </p:nvSpPr>
        <p:spPr bwMode="auto">
          <a:xfrm>
            <a:off x="228600" y="665163"/>
            <a:ext cx="931863" cy="284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49586" rIns="0"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b="1" u="sng">
                <a:solidFill>
                  <a:srgbClr val="000000"/>
                </a:solidFill>
                <a:latin typeface="ＭＳ Ｐゴシック" panose="020B0600070205080204" pitchFamily="50" charset="-128"/>
              </a:rPr>
              <a:t>(1)</a:t>
            </a:r>
            <a:r>
              <a:rPr lang="ja-JP" altLang="en-US" sz="1200" b="1" u="sng">
                <a:solidFill>
                  <a:srgbClr val="000000"/>
                </a:solidFill>
                <a:latin typeface="ＭＳ Ｐゴシック" panose="020B0600070205080204" pitchFamily="50" charset="-128"/>
              </a:rPr>
              <a:t>課題概要</a:t>
            </a:r>
          </a:p>
        </p:txBody>
      </p:sp>
      <p:sp>
        <p:nvSpPr>
          <p:cNvPr id="4100" name="Text Box 14"/>
          <p:cNvSpPr txBox="1">
            <a:spLocks noChangeArrowheads="1"/>
          </p:cNvSpPr>
          <p:nvPr/>
        </p:nvSpPr>
        <p:spPr bwMode="auto">
          <a:xfrm>
            <a:off x="206375" y="933450"/>
            <a:ext cx="4908550" cy="65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00" b="1" dirty="0" smtClean="0">
                <a:latin typeface="Century" panose="02040604050505020304" pitchFamily="18" charset="0"/>
              </a:rPr>
              <a:t>①</a:t>
            </a:r>
            <a:r>
              <a:rPr lang="en-US" altLang="ja-JP" sz="1000" b="1" dirty="0" smtClean="0">
                <a:latin typeface="Century" panose="02040604050505020304" pitchFamily="18" charset="0"/>
              </a:rPr>
              <a:t>【</a:t>
            </a:r>
            <a:r>
              <a:rPr lang="ja-JP" altLang="en-US" sz="1000" b="1" dirty="0" smtClean="0">
                <a:latin typeface="Century" panose="02040604050505020304" pitchFamily="18" charset="0"/>
              </a:rPr>
              <a:t>課題の概要・目的</a:t>
            </a:r>
            <a:r>
              <a:rPr lang="en-US" altLang="ja-JP" sz="1000" b="1" dirty="0" smtClean="0">
                <a:latin typeface="Century" panose="02040604050505020304" pitchFamily="18" charset="0"/>
              </a:rPr>
              <a:t>】</a:t>
            </a:r>
          </a:p>
          <a:p>
            <a:pPr marL="93663" indent="-93663" eaLnBrk="1" hangingPunct="1">
              <a:lnSpc>
                <a:spcPct val="90000"/>
              </a:lnSpc>
              <a:spcBef>
                <a:spcPct val="0"/>
              </a:spcBef>
              <a:buFontTx/>
              <a:buNone/>
              <a:defRPr/>
            </a:pPr>
            <a:r>
              <a:rPr lang="ja-JP" altLang="en-US" sz="1000" i="1" dirty="0" smtClean="0">
                <a:solidFill>
                  <a:srgbClr val="FF0000"/>
                </a:solidFill>
                <a:latin typeface="Century" panose="02040604050505020304" pitchFamily="18" charset="0"/>
              </a:rPr>
              <a:t>　本課題の概要及び本課題がどのように</a:t>
            </a:r>
            <a:r>
              <a:rPr lang="en-US" altLang="ja-JP" sz="1000" i="1" dirty="0" smtClean="0">
                <a:solidFill>
                  <a:srgbClr val="FF0000"/>
                </a:solidFill>
                <a:latin typeface="Century" panose="02040604050505020304" pitchFamily="18" charset="0"/>
              </a:rPr>
              <a:t>CO2</a:t>
            </a:r>
            <a:r>
              <a:rPr lang="ja-JP" altLang="en-US" sz="1000" i="1" dirty="0" smtClean="0">
                <a:solidFill>
                  <a:srgbClr val="FF0000"/>
                </a:solidFill>
                <a:latin typeface="Century" panose="02040604050505020304" pitchFamily="18" charset="0"/>
              </a:rPr>
              <a:t>排出削減に結び付くかについて、</a:t>
            </a:r>
            <a:r>
              <a:rPr lang="ja-JP" altLang="en-US" sz="1000" i="1" dirty="0">
                <a:solidFill>
                  <a:srgbClr val="FF0000"/>
                </a:solidFill>
                <a:latin typeface="Century" panose="02040604050505020304" pitchFamily="18" charset="0"/>
                <a:ea typeface="ＭＳ Ｐゴシック" charset="-128"/>
              </a:rPr>
              <a:t> </a:t>
            </a:r>
            <a:r>
              <a:rPr lang="ja-JP" altLang="en-US" sz="1000" i="1" dirty="0" smtClean="0">
                <a:solidFill>
                  <a:srgbClr val="FF0000"/>
                </a:solidFill>
                <a:latin typeface="Century" panose="02040604050505020304" pitchFamily="18" charset="0"/>
                <a:ea typeface="ＭＳ Ｐゴシック" charset="-128"/>
              </a:rPr>
              <a:t>国内及び海外の動向や開発</a:t>
            </a:r>
            <a:r>
              <a:rPr lang="ja-JP" altLang="en-US" sz="1000" i="1" dirty="0">
                <a:solidFill>
                  <a:srgbClr val="FF0000"/>
                </a:solidFill>
                <a:latin typeface="Century" panose="02040604050505020304" pitchFamily="18" charset="0"/>
                <a:ea typeface="ＭＳ Ｐゴシック" charset="-128"/>
              </a:rPr>
              <a:t>内容の理念・骨子、その意義（新規性・実用性・発展性</a:t>
            </a:r>
            <a:r>
              <a:rPr lang="ja-JP" altLang="en-US" sz="1000" i="1" dirty="0" smtClean="0">
                <a:solidFill>
                  <a:srgbClr val="FF0000"/>
                </a:solidFill>
                <a:latin typeface="Century" panose="02040604050505020304" pitchFamily="18" charset="0"/>
                <a:ea typeface="ＭＳ Ｐゴシック" charset="-128"/>
              </a:rPr>
              <a:t>）等を踏まえ、平易な表現で</a:t>
            </a:r>
            <a:r>
              <a:rPr lang="ja-JP" altLang="en-US" sz="1000" i="1" dirty="0" smtClean="0">
                <a:solidFill>
                  <a:srgbClr val="FF0000"/>
                </a:solidFill>
                <a:latin typeface="Century" panose="02040604050505020304" pitchFamily="18" charset="0"/>
              </a:rPr>
              <a:t>分かりやすく端的に記載してください（</a:t>
            </a:r>
            <a:r>
              <a:rPr lang="en-US" altLang="ja-JP" sz="1000" i="1" dirty="0" smtClean="0">
                <a:solidFill>
                  <a:srgbClr val="FF0000"/>
                </a:solidFill>
                <a:latin typeface="Century" panose="02040604050505020304" pitchFamily="18" charset="0"/>
              </a:rPr>
              <a:t>300</a:t>
            </a:r>
            <a:r>
              <a:rPr lang="ja-JP" altLang="en-US" sz="1000" i="1" dirty="0" smtClean="0">
                <a:solidFill>
                  <a:srgbClr val="FF0000"/>
                </a:solidFill>
                <a:latin typeface="Century" panose="02040604050505020304" pitchFamily="18" charset="0"/>
              </a:rPr>
              <a:t>文字以内）。</a:t>
            </a:r>
          </a:p>
        </p:txBody>
      </p:sp>
      <p:graphicFrame>
        <p:nvGraphicFramePr>
          <p:cNvPr id="3240" name="Group 168"/>
          <p:cNvGraphicFramePr>
            <a:graphicFrameLocks noGrp="1"/>
          </p:cNvGraphicFramePr>
          <p:nvPr>
            <p:extLst>
              <p:ext uri="{D42A27DB-BD31-4B8C-83A1-F6EECF244321}">
                <p14:modId xmlns:p14="http://schemas.microsoft.com/office/powerpoint/2010/main" val="3998544607"/>
              </p:ext>
            </p:extLst>
          </p:nvPr>
        </p:nvGraphicFramePr>
        <p:xfrm>
          <a:off x="130175" y="119063"/>
          <a:ext cx="7146925" cy="574675"/>
        </p:xfrm>
        <a:graphic>
          <a:graphicData uri="http://schemas.openxmlformats.org/drawingml/2006/table">
            <a:tbl>
              <a:tblPr/>
              <a:tblGrid>
                <a:gridCol w="4460875">
                  <a:extLst>
                    <a:ext uri="{9D8B030D-6E8A-4147-A177-3AD203B41FA5}">
                      <a16:colId xmlns:a16="http://schemas.microsoft.com/office/drawing/2014/main" val="20000"/>
                    </a:ext>
                  </a:extLst>
                </a:gridCol>
                <a:gridCol w="2686050">
                  <a:extLst>
                    <a:ext uri="{9D8B030D-6E8A-4147-A177-3AD203B41FA5}">
                      <a16:colId xmlns:a16="http://schemas.microsoft.com/office/drawing/2014/main" val="20001"/>
                    </a:ext>
                  </a:extLst>
                </a:gridCol>
              </a:tblGrid>
              <a:tr h="300037">
                <a:tc gridSpan="2">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課題名</a:t>
                      </a: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endParaRPr kumimoji="1" lang="ja-JP" altLang="en-US" sz="1200" b="1" i="0" u="none" strike="noStrike" cap="none" normalizeH="0" baseline="0" dirty="0" smtClean="0">
                        <a:ln>
                          <a:noFill/>
                        </a:ln>
                        <a:solidFill>
                          <a:schemeClr val="tx1"/>
                        </a:solidFill>
                        <a:effectLst/>
                        <a:latin typeface="Arial" charset="0"/>
                        <a:ea typeface="ＭＳ Ｐゴシック" pitchFamily="50" charset="-128"/>
                      </a:endParaRPr>
                    </a:p>
                  </a:txBody>
                  <a:tcPr marT="45745" marB="4574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74638">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代表者</a:t>
                      </a: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　○川○介</a:t>
                      </a:r>
                    </a:p>
                  </a:txBody>
                  <a:tcPr marT="45745" marB="457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実施予定年度</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令和４年度～令和７年度</a:t>
                      </a:r>
                    </a:p>
                  </a:txBody>
                  <a:tcPr marT="45745" marB="457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111" name="Text Box 266"/>
          <p:cNvSpPr txBox="1">
            <a:spLocks noChangeArrowheads="1"/>
          </p:cNvSpPr>
          <p:nvPr/>
        </p:nvSpPr>
        <p:spPr bwMode="auto">
          <a:xfrm>
            <a:off x="8583613" y="111125"/>
            <a:ext cx="165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defRPr/>
            </a:pPr>
            <a:r>
              <a:rPr lang="ja-JP" altLang="en-US" sz="1200" dirty="0" smtClean="0">
                <a:latin typeface="+mn-ea"/>
                <a:ea typeface="+mn-ea"/>
              </a:rPr>
              <a:t>令和４年○月○日</a:t>
            </a:r>
          </a:p>
        </p:txBody>
      </p:sp>
      <p:sp>
        <p:nvSpPr>
          <p:cNvPr id="4112" name="テキスト ボックス 38"/>
          <p:cNvSpPr txBox="1">
            <a:spLocks noChangeArrowheads="1"/>
          </p:cNvSpPr>
          <p:nvPr/>
        </p:nvSpPr>
        <p:spPr bwMode="auto">
          <a:xfrm>
            <a:off x="5153025" y="822325"/>
            <a:ext cx="5021263" cy="125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93663" indent="-93663" eaLnBrk="1" hangingPunct="1">
              <a:lnSpc>
                <a:spcPct val="90000"/>
              </a:lnSpc>
              <a:spcBef>
                <a:spcPct val="0"/>
              </a:spcBef>
              <a:buFontTx/>
              <a:buNone/>
              <a:defRPr/>
            </a:pPr>
            <a:r>
              <a:rPr lang="ja-JP" altLang="en-US" sz="1050" b="1" dirty="0" smtClean="0"/>
              <a:t>③</a:t>
            </a:r>
            <a:r>
              <a:rPr lang="en-US" altLang="ja-JP" sz="1050" b="1" dirty="0" smtClean="0"/>
              <a:t>【</a:t>
            </a:r>
            <a:r>
              <a:rPr lang="ja-JP" altLang="en-US" sz="1050" b="1" dirty="0" smtClean="0"/>
              <a:t>システム構成</a:t>
            </a:r>
            <a:r>
              <a:rPr lang="en-US" altLang="ja-JP" sz="1050" b="1" dirty="0" smtClean="0"/>
              <a:t>】</a:t>
            </a:r>
          </a:p>
          <a:p>
            <a:pPr marL="93663" indent="-93663" eaLnBrk="1" hangingPunct="1">
              <a:lnSpc>
                <a:spcPct val="90000"/>
              </a:lnSpc>
              <a:spcBef>
                <a:spcPct val="0"/>
              </a:spcBef>
              <a:buFontTx/>
              <a:buNone/>
              <a:defRPr/>
            </a:pPr>
            <a:r>
              <a:rPr lang="ja-JP" altLang="en-US" sz="1050" dirty="0">
                <a:solidFill>
                  <a:srgbClr val="FF0000"/>
                </a:solidFill>
              </a:rPr>
              <a:t>　</a:t>
            </a:r>
            <a:r>
              <a:rPr lang="ja-JP" altLang="en-US" sz="1050" i="1" dirty="0" smtClean="0">
                <a:solidFill>
                  <a:srgbClr val="FF0000"/>
                </a:solidFill>
              </a:rPr>
              <a:t>本技術開発で開発する装置やシステムの社会における位置付け（システム環境等）及びシステム構成について、分かりやすくかつ従来機器・システムに対する変更・改良点を図示してください</a:t>
            </a:r>
            <a:r>
              <a:rPr lang="ja-JP" altLang="en-US" sz="1050" i="1" dirty="0">
                <a:solidFill>
                  <a:srgbClr val="FF0000"/>
                </a:solidFill>
              </a:rPr>
              <a:t>。導入技術やエネルギーフロー、</a:t>
            </a:r>
            <a:r>
              <a:rPr lang="ja-JP" altLang="en-US" sz="1050" i="1" dirty="0" smtClean="0">
                <a:solidFill>
                  <a:srgbClr val="FF0000"/>
                </a:solidFill>
              </a:rPr>
              <a:t>マテリアルフロー、システムフローが</a:t>
            </a:r>
            <a:r>
              <a:rPr lang="ja-JP" altLang="en-US" sz="1050" i="1" dirty="0">
                <a:solidFill>
                  <a:srgbClr val="FF0000"/>
                </a:solidFill>
              </a:rPr>
              <a:t>分かるよう作成してください。「②技術開発の内容」に記載した内容に対応して、核となる技術や</a:t>
            </a:r>
            <a:r>
              <a:rPr lang="en-US" altLang="ja-JP" sz="1050" i="1" dirty="0">
                <a:solidFill>
                  <a:srgbClr val="FF0000"/>
                </a:solidFill>
              </a:rPr>
              <a:t>PR</a:t>
            </a:r>
            <a:r>
              <a:rPr lang="ja-JP" altLang="en-US" sz="1050" i="1" dirty="0">
                <a:solidFill>
                  <a:srgbClr val="FF0000"/>
                </a:solidFill>
              </a:rPr>
              <a:t>ポイントを明確にしてください。</a:t>
            </a:r>
            <a:endParaRPr lang="en-US" altLang="ja-JP" sz="1050" i="1" dirty="0" smtClean="0">
              <a:solidFill>
                <a:srgbClr val="FF0000"/>
              </a:solidFill>
            </a:endParaRPr>
          </a:p>
          <a:p>
            <a:pPr marL="93663" indent="-93663" eaLnBrk="1" hangingPunct="1">
              <a:lnSpc>
                <a:spcPct val="90000"/>
              </a:lnSpc>
              <a:spcBef>
                <a:spcPct val="0"/>
              </a:spcBef>
              <a:buFontTx/>
              <a:buNone/>
              <a:defRPr/>
            </a:pPr>
            <a:r>
              <a:rPr lang="ja-JP" altLang="en-US" sz="1050" i="1" dirty="0" smtClean="0">
                <a:latin typeface="Century" panose="02040604050505020304" pitchFamily="18" charset="0"/>
              </a:rPr>
              <a:t>＜記入例＞</a:t>
            </a:r>
            <a:endParaRPr lang="en-US" altLang="ja-JP" sz="1050" i="1" dirty="0" smtClean="0">
              <a:latin typeface="Century" panose="02040604050505020304" pitchFamily="18" charset="0"/>
            </a:endParaRPr>
          </a:p>
          <a:p>
            <a:pPr marL="93663" indent="-93663" eaLnBrk="1" hangingPunct="1">
              <a:lnSpc>
                <a:spcPct val="90000"/>
              </a:lnSpc>
              <a:spcBef>
                <a:spcPct val="0"/>
              </a:spcBef>
              <a:buFontTx/>
              <a:buNone/>
              <a:defRPr/>
            </a:pPr>
            <a:r>
              <a:rPr lang="ja-JP" altLang="en-US" sz="1050" i="1" dirty="0" smtClean="0">
                <a:latin typeface="Century" panose="02040604050505020304" pitchFamily="18" charset="0"/>
              </a:rPr>
              <a:t>・システム環境</a:t>
            </a:r>
            <a:endParaRPr lang="en-US" altLang="ja-JP" sz="1050" i="1" dirty="0">
              <a:latin typeface="Century" panose="02040604050505020304" pitchFamily="18" charset="0"/>
            </a:endParaRPr>
          </a:p>
        </p:txBody>
      </p:sp>
      <p:sp>
        <p:nvSpPr>
          <p:cNvPr id="4114" name="Text Box 31"/>
          <p:cNvSpPr txBox="1">
            <a:spLocks noChangeArrowheads="1"/>
          </p:cNvSpPr>
          <p:nvPr/>
        </p:nvSpPr>
        <p:spPr bwMode="auto">
          <a:xfrm>
            <a:off x="5153025" y="5680075"/>
            <a:ext cx="502285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50" b="1" dirty="0" smtClean="0">
                <a:latin typeface="Century" panose="02040604050505020304" pitchFamily="18" charset="0"/>
              </a:rPr>
              <a:t>④</a:t>
            </a:r>
            <a:r>
              <a:rPr lang="en-US" altLang="ja-JP" sz="1050" b="1" dirty="0" smtClean="0">
                <a:latin typeface="Century" panose="02040604050505020304" pitchFamily="18" charset="0"/>
              </a:rPr>
              <a:t>【</a:t>
            </a:r>
            <a:r>
              <a:rPr lang="ja-JP" altLang="en-US" sz="1050" b="1" dirty="0" smtClean="0">
                <a:latin typeface="Century" panose="02040604050505020304" pitchFamily="18" charset="0"/>
              </a:rPr>
              <a:t>技術開発の目標・リスク</a:t>
            </a:r>
            <a:r>
              <a:rPr lang="en-US" altLang="ja-JP" sz="1050" b="1" dirty="0" smtClean="0">
                <a:latin typeface="Century" panose="02040604050505020304" pitchFamily="18" charset="0"/>
              </a:rPr>
              <a:t>】</a:t>
            </a:r>
          </a:p>
          <a:p>
            <a:pPr eaLnBrk="1" hangingPunct="1">
              <a:lnSpc>
                <a:spcPct val="90000"/>
              </a:lnSpc>
              <a:spcBef>
                <a:spcPct val="0"/>
              </a:spcBef>
              <a:buFontTx/>
              <a:buNone/>
              <a:defRPr/>
            </a:pPr>
            <a:r>
              <a:rPr lang="ja-JP" altLang="en-US" sz="1050" dirty="0" smtClean="0">
                <a:latin typeface="Century" panose="02040604050505020304" pitchFamily="18" charset="0"/>
              </a:rPr>
              <a:t>○</a:t>
            </a:r>
            <a:r>
              <a:rPr lang="ja-JP" altLang="en-US" sz="1050" dirty="0">
                <a:latin typeface="Century" panose="02040604050505020304" pitchFamily="18" charset="0"/>
              </a:rPr>
              <a:t>想定ユーザ・利用価値：</a:t>
            </a:r>
            <a:r>
              <a:rPr lang="ja-JP" altLang="en-US" sz="1050" i="1" dirty="0">
                <a:solidFill>
                  <a:srgbClr val="FF0000"/>
                </a:solidFill>
                <a:latin typeface="Century" panose="02040604050505020304" pitchFamily="18" charset="0"/>
              </a:rPr>
              <a:t>想定するユーザ及び</a:t>
            </a:r>
            <a:r>
              <a:rPr lang="ja-JP" altLang="en-US" sz="1050" i="1" dirty="0" smtClean="0">
                <a:solidFill>
                  <a:srgbClr val="FF0000"/>
                </a:solidFill>
                <a:latin typeface="Century" panose="02040604050505020304" pitchFamily="18" charset="0"/>
              </a:rPr>
              <a:t>ユーザニーズを満たす付加価値</a:t>
            </a:r>
            <a:endParaRPr lang="en-US" altLang="ja-JP" sz="1050" i="1" dirty="0" smtClean="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smtClean="0">
                <a:latin typeface="Century" panose="02040604050505020304" pitchFamily="18" charset="0"/>
              </a:rPr>
              <a:t>○目標となる仕様及び性能：</a:t>
            </a:r>
            <a:r>
              <a:rPr lang="ja-JP" altLang="en-US" sz="1050" i="1" dirty="0" smtClean="0">
                <a:solidFill>
                  <a:srgbClr val="FF0000"/>
                </a:solidFill>
                <a:latin typeface="Century" panose="02040604050505020304" pitchFamily="18" charset="0"/>
              </a:rPr>
              <a:t>課題実施期間終了時点での最終目標を記載して下さい。内容に応じて、重要な仕様（サイズ、製品能力等）、性能（耐用年数、効率、</a:t>
            </a:r>
            <a:r>
              <a:rPr lang="en-US" altLang="ja-JP" sz="1050" i="1" dirty="0" smtClean="0">
                <a:solidFill>
                  <a:srgbClr val="FF0000"/>
                </a:solidFill>
                <a:latin typeface="Century" panose="02040604050505020304" pitchFamily="18" charset="0"/>
              </a:rPr>
              <a:t>COP</a:t>
            </a:r>
            <a:r>
              <a:rPr lang="ja-JP" altLang="en-US" sz="1050" i="1" dirty="0" err="1" smtClean="0">
                <a:solidFill>
                  <a:srgbClr val="FF0000"/>
                </a:solidFill>
                <a:latin typeface="Century" panose="02040604050505020304" pitchFamily="18" charset="0"/>
              </a:rPr>
              <a:t>、</a:t>
            </a:r>
            <a:r>
              <a:rPr lang="ja-JP" altLang="en-US" sz="1050" i="1" dirty="0" smtClean="0">
                <a:solidFill>
                  <a:srgbClr val="FF0000"/>
                </a:solidFill>
                <a:latin typeface="Century" panose="02040604050505020304" pitchFamily="18" charset="0"/>
              </a:rPr>
              <a:t>省エネ率等）等について、できるだけ従来品と比較しながら記載してください。②で記載した各開発要素について、</a:t>
            </a:r>
            <a:r>
              <a:rPr lang="ja-JP" altLang="en-US" sz="1050" i="1" dirty="0">
                <a:solidFill>
                  <a:srgbClr val="FF0000"/>
                </a:solidFill>
                <a:latin typeface="Century" panose="02040604050505020304" pitchFamily="18" charset="0"/>
              </a:rPr>
              <a:t>単独で販売可能な製品と</a:t>
            </a:r>
            <a:r>
              <a:rPr lang="ja-JP" altLang="en-US" sz="1050" i="1" dirty="0" smtClean="0">
                <a:solidFill>
                  <a:srgbClr val="FF0000"/>
                </a:solidFill>
                <a:latin typeface="Century" panose="02040604050505020304" pitchFamily="18" charset="0"/>
              </a:rPr>
              <a:t>なり得る等その</a:t>
            </a:r>
            <a:r>
              <a:rPr lang="ja-JP" altLang="en-US" sz="1050" i="1" dirty="0">
                <a:solidFill>
                  <a:srgbClr val="FF0000"/>
                </a:solidFill>
                <a:latin typeface="Century" panose="02040604050505020304" pitchFamily="18" charset="0"/>
              </a:rPr>
              <a:t>仕様が</a:t>
            </a:r>
            <a:r>
              <a:rPr lang="ja-JP" altLang="en-US" sz="1050" i="1" dirty="0" smtClean="0">
                <a:solidFill>
                  <a:srgbClr val="FF0000"/>
                </a:solidFill>
                <a:latin typeface="Century" panose="02040604050505020304" pitchFamily="18" charset="0"/>
              </a:rPr>
              <a:t>設定できる場合</a:t>
            </a:r>
            <a:r>
              <a:rPr lang="ja-JP" altLang="en-US" sz="1050" i="1" dirty="0">
                <a:solidFill>
                  <a:srgbClr val="FF0000"/>
                </a:solidFill>
                <a:latin typeface="Century" panose="02040604050505020304" pitchFamily="18" charset="0"/>
              </a:rPr>
              <a:t>には</a:t>
            </a:r>
            <a:r>
              <a:rPr lang="ja-JP" altLang="en-US" sz="1050" i="1" dirty="0" smtClean="0">
                <a:solidFill>
                  <a:srgbClr val="FF0000"/>
                </a:solidFill>
                <a:latin typeface="Century" panose="02040604050505020304" pitchFamily="18" charset="0"/>
              </a:rPr>
              <a:t>、最終的</a:t>
            </a:r>
            <a:r>
              <a:rPr lang="ja-JP" altLang="en-US" sz="1050" i="1" dirty="0">
                <a:solidFill>
                  <a:srgbClr val="FF0000"/>
                </a:solidFill>
                <a:latin typeface="Century" panose="02040604050505020304" pitchFamily="18" charset="0"/>
              </a:rPr>
              <a:t>な目標となる仕様・性能の項に、これらも含めて記載ください</a:t>
            </a:r>
            <a:r>
              <a:rPr lang="ja-JP" altLang="en-US" sz="1050" i="1" dirty="0" smtClean="0">
                <a:solidFill>
                  <a:srgbClr val="FF0000"/>
                </a:solidFill>
                <a:latin typeface="Century" panose="02040604050505020304" pitchFamily="18" charset="0"/>
              </a:rPr>
              <a:t>。</a:t>
            </a:r>
            <a:endParaRPr lang="en-US" altLang="ja-JP" sz="1050" i="1" dirty="0" smtClean="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smtClean="0">
                <a:latin typeface="Century" panose="02040604050505020304" pitchFamily="18" charset="0"/>
              </a:rPr>
              <a:t>○開発工程のリスク・対応策：</a:t>
            </a:r>
            <a:r>
              <a:rPr lang="ja-JP" altLang="en-US" sz="1050" i="1" dirty="0" smtClean="0">
                <a:solidFill>
                  <a:srgbClr val="FF0000"/>
                </a:solidFill>
                <a:latin typeface="Century" panose="02040604050505020304" pitchFamily="18" charset="0"/>
                <a:ea typeface="ＭＳ Ｐゴシック" charset="-128"/>
              </a:rPr>
              <a:t>本事業</a:t>
            </a:r>
            <a:r>
              <a:rPr lang="ja-JP" altLang="en-US" sz="1050" i="1" dirty="0">
                <a:solidFill>
                  <a:srgbClr val="FF0000"/>
                </a:solidFill>
                <a:latin typeface="Century" panose="02040604050505020304" pitchFamily="18" charset="0"/>
                <a:ea typeface="ＭＳ Ｐゴシック" charset="-128"/>
              </a:rPr>
              <a:t>の要素、システムの潜在的</a:t>
            </a:r>
            <a:r>
              <a:rPr lang="ja-JP" altLang="en-US" sz="1050" i="1" dirty="0" smtClean="0">
                <a:solidFill>
                  <a:srgbClr val="FF0000"/>
                </a:solidFill>
                <a:latin typeface="Century" panose="02040604050505020304" pitchFamily="18" charset="0"/>
                <a:ea typeface="ＭＳ Ｐゴシック" charset="-128"/>
              </a:rPr>
              <a:t>な開発リスクと</a:t>
            </a:r>
            <a:r>
              <a:rPr lang="ja-JP" altLang="en-US" sz="1050" i="1" dirty="0">
                <a:solidFill>
                  <a:srgbClr val="FF0000"/>
                </a:solidFill>
                <a:latin typeface="Century" panose="02040604050505020304" pitchFamily="18" charset="0"/>
                <a:ea typeface="ＭＳ Ｐゴシック" charset="-128"/>
              </a:rPr>
              <a:t>その対応</a:t>
            </a:r>
            <a:r>
              <a:rPr lang="ja-JP" altLang="en-US" sz="1050" i="1" dirty="0" smtClean="0">
                <a:solidFill>
                  <a:srgbClr val="FF0000"/>
                </a:solidFill>
                <a:latin typeface="Century" panose="02040604050505020304" pitchFamily="18" charset="0"/>
                <a:ea typeface="ＭＳ Ｐゴシック" charset="-128"/>
              </a:rPr>
              <a:t>策を記載してください。</a:t>
            </a:r>
            <a:endParaRPr lang="en-US" altLang="ja-JP" sz="1050" i="1" dirty="0">
              <a:solidFill>
                <a:srgbClr val="FF0000"/>
              </a:solidFill>
              <a:latin typeface="Century" panose="02040604050505020304" pitchFamily="18" charset="0"/>
              <a:ea typeface="ＭＳ Ｐゴシック" charset="-128"/>
            </a:endParaRPr>
          </a:p>
        </p:txBody>
      </p:sp>
      <p:grpSp>
        <p:nvGrpSpPr>
          <p:cNvPr id="5139" name="グループ化 4"/>
          <p:cNvGrpSpPr>
            <a:grpSpLocks/>
          </p:cNvGrpSpPr>
          <p:nvPr/>
        </p:nvGrpSpPr>
        <p:grpSpPr bwMode="auto">
          <a:xfrm>
            <a:off x="5551488" y="3394075"/>
            <a:ext cx="4519612" cy="2401888"/>
            <a:chOff x="5551488" y="3497263"/>
            <a:chExt cx="4519612" cy="2515764"/>
          </a:xfrm>
        </p:grpSpPr>
        <p:sp>
          <p:nvSpPr>
            <p:cNvPr id="5164" name="AutoShape 45"/>
            <p:cNvSpPr>
              <a:spLocks noChangeArrowheads="1"/>
            </p:cNvSpPr>
            <p:nvPr/>
          </p:nvSpPr>
          <p:spPr bwMode="auto">
            <a:xfrm rot="5436961">
              <a:off x="5864225" y="3898901"/>
              <a:ext cx="276225" cy="260350"/>
            </a:xfrm>
            <a:prstGeom prst="homePlate">
              <a:avLst>
                <a:gd name="adj" fmla="val 28877"/>
              </a:avLst>
            </a:prstGeom>
            <a:solidFill>
              <a:schemeClr val="bg1"/>
            </a:solidFill>
            <a:ln w="9525">
              <a:solidFill>
                <a:schemeClr val="tx1"/>
              </a:solidFill>
              <a:miter lim="800000"/>
              <a:headEnd/>
              <a:tailEnd/>
            </a:ln>
          </p:spPr>
          <p:txBody>
            <a:bodyPr rot="10800000" vert="eaVert"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165" name="AutoShape 46"/>
            <p:cNvSpPr>
              <a:spLocks noChangeArrowheads="1"/>
            </p:cNvSpPr>
            <p:nvPr/>
          </p:nvSpPr>
          <p:spPr bwMode="auto">
            <a:xfrm>
              <a:off x="5886450" y="4206875"/>
              <a:ext cx="234950" cy="1968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1"/>
            </a:solidFill>
            <a:ln w="9525">
              <a:solidFill>
                <a:schemeClr val="tx1"/>
              </a:solidFill>
              <a:miter lim="800000"/>
              <a:headEnd/>
              <a:tailEnd/>
            </a:ln>
          </p:spPr>
          <p:txBody>
            <a:bodyPr wrap="none" anchor="ctr"/>
            <a:lstStyle/>
            <a:p>
              <a:endParaRPr lang="ja-JP" altLang="en-US"/>
            </a:p>
          </p:txBody>
        </p:sp>
        <p:sp>
          <p:nvSpPr>
            <p:cNvPr id="5166" name="Rectangle 47"/>
            <p:cNvSpPr>
              <a:spLocks noChangeArrowheads="1"/>
            </p:cNvSpPr>
            <p:nvPr/>
          </p:nvSpPr>
          <p:spPr bwMode="auto">
            <a:xfrm>
              <a:off x="5927725" y="4427538"/>
              <a:ext cx="446088" cy="8096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167" name="Line 48"/>
            <p:cNvSpPr>
              <a:spLocks noChangeShapeType="1"/>
            </p:cNvSpPr>
            <p:nvPr/>
          </p:nvSpPr>
          <p:spPr bwMode="auto">
            <a:xfrm>
              <a:off x="6380163" y="4467225"/>
              <a:ext cx="95726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168" name="AutoShape 49"/>
            <p:cNvSpPr>
              <a:spLocks noChangeArrowheads="1"/>
            </p:cNvSpPr>
            <p:nvPr/>
          </p:nvSpPr>
          <p:spPr bwMode="auto">
            <a:xfrm>
              <a:off x="7359650" y="4375150"/>
              <a:ext cx="576263" cy="179388"/>
            </a:xfrm>
            <a:prstGeom prst="homePlate">
              <a:avLst>
                <a:gd name="adj" fmla="val 45657"/>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169" name="Rectangle 50"/>
            <p:cNvSpPr>
              <a:spLocks noChangeArrowheads="1"/>
            </p:cNvSpPr>
            <p:nvPr/>
          </p:nvSpPr>
          <p:spPr bwMode="auto">
            <a:xfrm>
              <a:off x="8299450" y="3989388"/>
              <a:ext cx="176213" cy="65722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170" name="Rectangle 51"/>
            <p:cNvSpPr>
              <a:spLocks noChangeArrowheads="1"/>
            </p:cNvSpPr>
            <p:nvPr/>
          </p:nvSpPr>
          <p:spPr bwMode="auto">
            <a:xfrm>
              <a:off x="9009063" y="5302250"/>
              <a:ext cx="317500" cy="290513"/>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171" name="Rectangle 52"/>
            <p:cNvSpPr>
              <a:spLocks noChangeArrowheads="1"/>
            </p:cNvSpPr>
            <p:nvPr/>
          </p:nvSpPr>
          <p:spPr bwMode="auto">
            <a:xfrm>
              <a:off x="6305550" y="5395913"/>
              <a:ext cx="687388" cy="420687"/>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172" name="Text Box 53"/>
            <p:cNvSpPr txBox="1">
              <a:spLocks noChangeArrowheads="1"/>
            </p:cNvSpPr>
            <p:nvPr/>
          </p:nvSpPr>
          <p:spPr bwMode="auto">
            <a:xfrm>
              <a:off x="8551863" y="3983038"/>
              <a:ext cx="7270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熱回収装置</a:t>
              </a:r>
            </a:p>
          </p:txBody>
        </p:sp>
        <p:sp>
          <p:nvSpPr>
            <p:cNvPr id="5173" name="Text Box 54"/>
            <p:cNvSpPr txBox="1">
              <a:spLocks noChangeArrowheads="1"/>
            </p:cNvSpPr>
            <p:nvPr/>
          </p:nvSpPr>
          <p:spPr bwMode="auto">
            <a:xfrm>
              <a:off x="8640763" y="4668838"/>
              <a:ext cx="6223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気液分離</a:t>
              </a:r>
            </a:p>
          </p:txBody>
        </p:sp>
        <p:sp>
          <p:nvSpPr>
            <p:cNvPr id="5174" name="Text Box 55"/>
            <p:cNvSpPr txBox="1">
              <a:spLocks noChangeArrowheads="1"/>
            </p:cNvSpPr>
            <p:nvPr/>
          </p:nvSpPr>
          <p:spPr bwMode="auto">
            <a:xfrm>
              <a:off x="8399463" y="4276725"/>
              <a:ext cx="62071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反応装置</a:t>
              </a:r>
            </a:p>
          </p:txBody>
        </p:sp>
        <p:sp>
          <p:nvSpPr>
            <p:cNvPr id="5175" name="Text Box 56"/>
            <p:cNvSpPr txBox="1">
              <a:spLocks noChangeArrowheads="1"/>
            </p:cNvSpPr>
            <p:nvPr/>
          </p:nvSpPr>
          <p:spPr bwMode="auto">
            <a:xfrm>
              <a:off x="7283450" y="4543425"/>
              <a:ext cx="1109663"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連続高圧注入装置</a:t>
              </a:r>
            </a:p>
          </p:txBody>
        </p:sp>
        <p:sp>
          <p:nvSpPr>
            <p:cNvPr id="5176" name="Text Box 57"/>
            <p:cNvSpPr txBox="1">
              <a:spLocks noChangeArrowheads="1"/>
            </p:cNvSpPr>
            <p:nvPr/>
          </p:nvSpPr>
          <p:spPr bwMode="auto">
            <a:xfrm>
              <a:off x="7418388" y="3770313"/>
              <a:ext cx="576262"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超臨界水供給装置</a:t>
              </a:r>
            </a:p>
          </p:txBody>
        </p:sp>
        <p:sp>
          <p:nvSpPr>
            <p:cNvPr id="5177" name="Text Box 58"/>
            <p:cNvSpPr txBox="1">
              <a:spLocks noChangeArrowheads="1"/>
            </p:cNvSpPr>
            <p:nvPr/>
          </p:nvSpPr>
          <p:spPr bwMode="auto">
            <a:xfrm>
              <a:off x="9297988" y="5316538"/>
              <a:ext cx="622300"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ガス精製装置</a:t>
              </a:r>
            </a:p>
          </p:txBody>
        </p:sp>
        <p:sp>
          <p:nvSpPr>
            <p:cNvPr id="5178" name="Text Box 59"/>
            <p:cNvSpPr txBox="1">
              <a:spLocks noChangeArrowheads="1"/>
            </p:cNvSpPr>
            <p:nvPr/>
          </p:nvSpPr>
          <p:spPr bwMode="auto">
            <a:xfrm>
              <a:off x="7935913" y="5141913"/>
              <a:ext cx="85566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ガスホルダ</a:t>
              </a:r>
            </a:p>
          </p:txBody>
        </p:sp>
        <p:sp>
          <p:nvSpPr>
            <p:cNvPr id="5179" name="Text Box 60"/>
            <p:cNvSpPr txBox="1">
              <a:spLocks noChangeArrowheads="1"/>
            </p:cNvSpPr>
            <p:nvPr/>
          </p:nvSpPr>
          <p:spPr bwMode="auto">
            <a:xfrm>
              <a:off x="6273800" y="5459413"/>
              <a:ext cx="768350"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800" i="1"/>
                <a:t>ガスエンジン発電機</a:t>
              </a:r>
            </a:p>
          </p:txBody>
        </p:sp>
        <p:sp>
          <p:nvSpPr>
            <p:cNvPr id="5180" name="Text Box 61"/>
            <p:cNvSpPr txBox="1">
              <a:spLocks noChangeArrowheads="1"/>
            </p:cNvSpPr>
            <p:nvPr/>
          </p:nvSpPr>
          <p:spPr bwMode="auto">
            <a:xfrm>
              <a:off x="6178550" y="3903663"/>
              <a:ext cx="7874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破砕機</a:t>
              </a:r>
            </a:p>
          </p:txBody>
        </p:sp>
        <p:sp>
          <p:nvSpPr>
            <p:cNvPr id="5181" name="Text Box 62"/>
            <p:cNvSpPr txBox="1">
              <a:spLocks noChangeArrowheads="1"/>
            </p:cNvSpPr>
            <p:nvPr/>
          </p:nvSpPr>
          <p:spPr bwMode="auto">
            <a:xfrm>
              <a:off x="6178550" y="4197350"/>
              <a:ext cx="6000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貯蔵槽</a:t>
              </a:r>
            </a:p>
          </p:txBody>
        </p:sp>
        <p:sp>
          <p:nvSpPr>
            <p:cNvPr id="5182" name="Text Box 63"/>
            <p:cNvSpPr txBox="1">
              <a:spLocks noChangeArrowheads="1"/>
            </p:cNvSpPr>
            <p:nvPr/>
          </p:nvSpPr>
          <p:spPr bwMode="auto">
            <a:xfrm>
              <a:off x="5803900" y="4560888"/>
              <a:ext cx="7874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搬送ポンプ</a:t>
              </a:r>
            </a:p>
          </p:txBody>
        </p:sp>
        <p:sp>
          <p:nvSpPr>
            <p:cNvPr id="5183" name="Text Box 64"/>
            <p:cNvSpPr txBox="1">
              <a:spLocks noChangeArrowheads="1"/>
            </p:cNvSpPr>
            <p:nvPr/>
          </p:nvSpPr>
          <p:spPr bwMode="auto">
            <a:xfrm>
              <a:off x="5551488" y="3557588"/>
              <a:ext cx="111601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厨芥、食品残渣等</a:t>
              </a:r>
            </a:p>
          </p:txBody>
        </p:sp>
        <p:sp>
          <p:nvSpPr>
            <p:cNvPr id="5184" name="Rectangle 65"/>
            <p:cNvSpPr>
              <a:spLocks noChangeArrowheads="1"/>
            </p:cNvSpPr>
            <p:nvPr/>
          </p:nvSpPr>
          <p:spPr bwMode="auto">
            <a:xfrm>
              <a:off x="7154863" y="3602038"/>
              <a:ext cx="2500312" cy="14525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185" name="Text Box 66"/>
            <p:cNvSpPr txBox="1">
              <a:spLocks noChangeArrowheads="1"/>
            </p:cNvSpPr>
            <p:nvPr/>
          </p:nvSpPr>
          <p:spPr bwMode="auto">
            <a:xfrm>
              <a:off x="7664450" y="3497263"/>
              <a:ext cx="1416050" cy="222250"/>
            </a:xfrm>
            <a:prstGeom prst="rect">
              <a:avLst/>
            </a:prstGeom>
            <a:solidFill>
              <a:schemeClr val="bg1"/>
            </a:solidFill>
            <a:ln w="9525">
              <a:solidFill>
                <a:schemeClr val="tx1"/>
              </a:solidFill>
              <a:miter lim="800000"/>
              <a:headEnd/>
              <a:tailEnd/>
            </a:ln>
          </p:spPr>
          <p:txBody>
            <a:bodyPr lIns="83611" tIns="41806" rIns="83611" bIns="41806" anchor="ctr">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900" i="1"/>
                <a:t>超臨界水ガス化システム</a:t>
              </a:r>
            </a:p>
          </p:txBody>
        </p:sp>
        <p:sp>
          <p:nvSpPr>
            <p:cNvPr id="5186" name="Text Box 67"/>
            <p:cNvSpPr txBox="1">
              <a:spLocks noChangeArrowheads="1"/>
            </p:cNvSpPr>
            <p:nvPr/>
          </p:nvSpPr>
          <p:spPr bwMode="auto">
            <a:xfrm>
              <a:off x="7459663" y="5805488"/>
              <a:ext cx="81915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ガス混合装置</a:t>
              </a:r>
            </a:p>
          </p:txBody>
        </p:sp>
        <p:sp>
          <p:nvSpPr>
            <p:cNvPr id="5187" name="Rectangle 68"/>
            <p:cNvSpPr>
              <a:spLocks noChangeArrowheads="1"/>
            </p:cNvSpPr>
            <p:nvPr/>
          </p:nvSpPr>
          <p:spPr bwMode="auto">
            <a:xfrm>
              <a:off x="7691438" y="5424488"/>
              <a:ext cx="161925" cy="34607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188" name="Text Box 69"/>
            <p:cNvSpPr txBox="1">
              <a:spLocks noChangeArrowheads="1"/>
            </p:cNvSpPr>
            <p:nvPr/>
          </p:nvSpPr>
          <p:spPr bwMode="auto">
            <a:xfrm>
              <a:off x="8205788" y="4772025"/>
              <a:ext cx="4349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灰分</a:t>
              </a:r>
            </a:p>
          </p:txBody>
        </p:sp>
        <p:sp>
          <p:nvSpPr>
            <p:cNvPr id="5189" name="Line 70"/>
            <p:cNvSpPr>
              <a:spLocks noChangeShapeType="1"/>
            </p:cNvSpPr>
            <p:nvPr/>
          </p:nvSpPr>
          <p:spPr bwMode="auto">
            <a:xfrm>
              <a:off x="7942263" y="4456113"/>
              <a:ext cx="363537"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190" name="Text Box 71"/>
            <p:cNvSpPr txBox="1">
              <a:spLocks noChangeArrowheads="1"/>
            </p:cNvSpPr>
            <p:nvPr/>
          </p:nvSpPr>
          <p:spPr bwMode="auto">
            <a:xfrm>
              <a:off x="8426450" y="5707063"/>
              <a:ext cx="8794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都市ガス</a:t>
              </a:r>
            </a:p>
          </p:txBody>
        </p:sp>
        <p:sp>
          <p:nvSpPr>
            <p:cNvPr id="5191" name="Text Box 72"/>
            <p:cNvSpPr txBox="1">
              <a:spLocks noChangeArrowheads="1"/>
            </p:cNvSpPr>
            <p:nvPr/>
          </p:nvSpPr>
          <p:spPr bwMode="auto">
            <a:xfrm>
              <a:off x="5892800" y="5257800"/>
              <a:ext cx="515938"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電力</a:t>
              </a:r>
            </a:p>
          </p:txBody>
        </p:sp>
        <p:sp>
          <p:nvSpPr>
            <p:cNvPr id="5192" name="Text Box 73"/>
            <p:cNvSpPr txBox="1">
              <a:spLocks noChangeArrowheads="1"/>
            </p:cNvSpPr>
            <p:nvPr/>
          </p:nvSpPr>
          <p:spPr bwMode="auto">
            <a:xfrm>
              <a:off x="5907088" y="5678488"/>
              <a:ext cx="4857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温水</a:t>
              </a:r>
            </a:p>
          </p:txBody>
        </p:sp>
        <p:sp>
          <p:nvSpPr>
            <p:cNvPr id="5193" name="AutoShape 74"/>
            <p:cNvSpPr>
              <a:spLocks noChangeArrowheads="1"/>
            </p:cNvSpPr>
            <p:nvPr/>
          </p:nvSpPr>
          <p:spPr bwMode="auto">
            <a:xfrm>
              <a:off x="5969000" y="3786188"/>
              <a:ext cx="115888" cy="82550"/>
            </a:xfrm>
            <a:prstGeom prst="downArrow">
              <a:avLst>
                <a:gd name="adj1" fmla="val 50000"/>
                <a:gd name="adj2" fmla="val 25000"/>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194" name="Line 75"/>
            <p:cNvSpPr>
              <a:spLocks noChangeShapeType="1"/>
            </p:cNvSpPr>
            <p:nvPr/>
          </p:nvSpPr>
          <p:spPr bwMode="auto">
            <a:xfrm>
              <a:off x="8382000" y="4646613"/>
              <a:ext cx="0" cy="1778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195" name="Freeform 76"/>
            <p:cNvSpPr>
              <a:spLocks/>
            </p:cNvSpPr>
            <p:nvPr/>
          </p:nvSpPr>
          <p:spPr bwMode="auto">
            <a:xfrm>
              <a:off x="8382000" y="3914775"/>
              <a:ext cx="792163" cy="1393825"/>
            </a:xfrm>
            <a:custGeom>
              <a:avLst/>
              <a:gdLst>
                <a:gd name="T0" fmla="*/ 0 w 540"/>
                <a:gd name="T1" fmla="*/ 2147483646 h 896"/>
                <a:gd name="T2" fmla="*/ 0 w 540"/>
                <a:gd name="T3" fmla="*/ 0 h 896"/>
                <a:gd name="T4" fmla="*/ 2147483646 w 540"/>
                <a:gd name="T5" fmla="*/ 0 h 896"/>
                <a:gd name="T6" fmla="*/ 2147483646 w 540"/>
                <a:gd name="T7" fmla="*/ 2147483646 h 896"/>
                <a:gd name="T8" fmla="*/ 0 60000 65536"/>
                <a:gd name="T9" fmla="*/ 0 60000 65536"/>
                <a:gd name="T10" fmla="*/ 0 60000 65536"/>
                <a:gd name="T11" fmla="*/ 0 60000 65536"/>
                <a:gd name="T12" fmla="*/ 0 w 540"/>
                <a:gd name="T13" fmla="*/ 0 h 896"/>
                <a:gd name="T14" fmla="*/ 540 w 540"/>
                <a:gd name="T15" fmla="*/ 896 h 896"/>
              </a:gdLst>
              <a:ahLst/>
              <a:cxnLst>
                <a:cxn ang="T8">
                  <a:pos x="T0" y="T1"/>
                </a:cxn>
                <a:cxn ang="T9">
                  <a:pos x="T2" y="T3"/>
                </a:cxn>
                <a:cxn ang="T10">
                  <a:pos x="T4" y="T5"/>
                </a:cxn>
                <a:cxn ang="T11">
                  <a:pos x="T6" y="T7"/>
                </a:cxn>
              </a:cxnLst>
              <a:rect l="T12" t="T13" r="T14" b="T15"/>
              <a:pathLst>
                <a:path w="540" h="896">
                  <a:moveTo>
                    <a:pt x="0" y="44"/>
                  </a:moveTo>
                  <a:lnTo>
                    <a:pt x="0" y="0"/>
                  </a:lnTo>
                  <a:lnTo>
                    <a:pt x="540" y="0"/>
                  </a:lnTo>
                  <a:lnTo>
                    <a:pt x="540" y="896"/>
                  </a:ln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196" name="Rectangle 77"/>
            <p:cNvSpPr>
              <a:spLocks noChangeArrowheads="1"/>
            </p:cNvSpPr>
            <p:nvPr/>
          </p:nvSpPr>
          <p:spPr bwMode="auto">
            <a:xfrm>
              <a:off x="9061450" y="4530725"/>
              <a:ext cx="330200" cy="179388"/>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197" name="Freeform 78"/>
            <p:cNvSpPr>
              <a:spLocks/>
            </p:cNvSpPr>
            <p:nvPr/>
          </p:nvSpPr>
          <p:spPr bwMode="auto">
            <a:xfrm>
              <a:off x="8024813" y="3833813"/>
              <a:ext cx="1266825" cy="696912"/>
            </a:xfrm>
            <a:custGeom>
              <a:avLst/>
              <a:gdLst>
                <a:gd name="T0" fmla="*/ 2147483646 w 864"/>
                <a:gd name="T1" fmla="*/ 2147483646 h 484"/>
                <a:gd name="T2" fmla="*/ 2147483646 w 864"/>
                <a:gd name="T3" fmla="*/ 0 h 484"/>
                <a:gd name="T4" fmla="*/ 0 w 864"/>
                <a:gd name="T5" fmla="*/ 0 h 484"/>
                <a:gd name="T6" fmla="*/ 0 w 864"/>
                <a:gd name="T7" fmla="*/ 2147483646 h 484"/>
                <a:gd name="T8" fmla="*/ 0 60000 65536"/>
                <a:gd name="T9" fmla="*/ 0 60000 65536"/>
                <a:gd name="T10" fmla="*/ 0 60000 65536"/>
                <a:gd name="T11" fmla="*/ 0 60000 65536"/>
                <a:gd name="T12" fmla="*/ 0 w 864"/>
                <a:gd name="T13" fmla="*/ 0 h 484"/>
                <a:gd name="T14" fmla="*/ 864 w 864"/>
                <a:gd name="T15" fmla="*/ 484 h 484"/>
              </a:gdLst>
              <a:ahLst/>
              <a:cxnLst>
                <a:cxn ang="T8">
                  <a:pos x="T0" y="T1"/>
                </a:cxn>
                <a:cxn ang="T9">
                  <a:pos x="T2" y="T3"/>
                </a:cxn>
                <a:cxn ang="T10">
                  <a:pos x="T4" y="T5"/>
                </a:cxn>
                <a:cxn ang="T11">
                  <a:pos x="T6" y="T7"/>
                </a:cxn>
              </a:cxnLst>
              <a:rect l="T12" t="T13" r="T14" b="T15"/>
              <a:pathLst>
                <a:path w="864" h="484">
                  <a:moveTo>
                    <a:pt x="864" y="484"/>
                  </a:moveTo>
                  <a:lnTo>
                    <a:pt x="864" y="0"/>
                  </a:lnTo>
                  <a:lnTo>
                    <a:pt x="0" y="0"/>
                  </a:lnTo>
                  <a:lnTo>
                    <a:pt x="0" y="408"/>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198" name="Rectangle 79"/>
            <p:cNvSpPr>
              <a:spLocks noChangeArrowheads="1"/>
            </p:cNvSpPr>
            <p:nvPr/>
          </p:nvSpPr>
          <p:spPr bwMode="auto">
            <a:xfrm>
              <a:off x="7859713" y="4086225"/>
              <a:ext cx="311150" cy="1397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199" name="Rectangle 80"/>
            <p:cNvSpPr>
              <a:spLocks noChangeArrowheads="1"/>
            </p:cNvSpPr>
            <p:nvPr/>
          </p:nvSpPr>
          <p:spPr bwMode="auto">
            <a:xfrm>
              <a:off x="8804275" y="3763963"/>
              <a:ext cx="163513" cy="21907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200" name="Text Box 81"/>
            <p:cNvSpPr txBox="1">
              <a:spLocks noChangeArrowheads="1"/>
            </p:cNvSpPr>
            <p:nvPr/>
          </p:nvSpPr>
          <p:spPr bwMode="auto">
            <a:xfrm>
              <a:off x="9237663" y="4178300"/>
              <a:ext cx="34766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水</a:t>
              </a:r>
            </a:p>
          </p:txBody>
        </p:sp>
        <p:sp>
          <p:nvSpPr>
            <p:cNvPr id="5201" name="Text Box 82"/>
            <p:cNvSpPr txBox="1">
              <a:spLocks noChangeArrowheads="1"/>
            </p:cNvSpPr>
            <p:nvPr/>
          </p:nvSpPr>
          <p:spPr bwMode="auto">
            <a:xfrm>
              <a:off x="8534400" y="5046663"/>
              <a:ext cx="722313"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可燃性ガス</a:t>
              </a:r>
            </a:p>
          </p:txBody>
        </p:sp>
        <p:sp>
          <p:nvSpPr>
            <p:cNvPr id="5202" name="Line 83"/>
            <p:cNvSpPr>
              <a:spLocks noChangeShapeType="1"/>
            </p:cNvSpPr>
            <p:nvPr/>
          </p:nvSpPr>
          <p:spPr bwMode="auto">
            <a:xfrm flipH="1">
              <a:off x="7862888" y="5688013"/>
              <a:ext cx="14271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203" name="Line 84"/>
            <p:cNvSpPr>
              <a:spLocks noChangeShapeType="1"/>
            </p:cNvSpPr>
            <p:nvPr/>
          </p:nvSpPr>
          <p:spPr bwMode="auto">
            <a:xfrm flipH="1" flipV="1">
              <a:off x="7853363" y="5487988"/>
              <a:ext cx="1155700" cy="63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204" name="AutoShape 85"/>
            <p:cNvSpPr>
              <a:spLocks noChangeArrowheads="1"/>
            </p:cNvSpPr>
            <p:nvPr/>
          </p:nvSpPr>
          <p:spPr bwMode="auto">
            <a:xfrm>
              <a:off x="8193088" y="5337175"/>
              <a:ext cx="323850" cy="260350"/>
            </a:xfrm>
            <a:prstGeom prst="roundRect">
              <a:avLst>
                <a:gd name="adj" fmla="val 16667"/>
              </a:avLst>
            </a:prstGeom>
            <a:solidFill>
              <a:schemeClr val="bg1"/>
            </a:solidFill>
            <a:ln w="9525">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205" name="Line 86"/>
            <p:cNvSpPr>
              <a:spLocks noChangeShapeType="1"/>
            </p:cNvSpPr>
            <p:nvPr/>
          </p:nvSpPr>
          <p:spPr bwMode="auto">
            <a:xfrm flipH="1">
              <a:off x="7424738" y="5611813"/>
              <a:ext cx="27622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206" name="Line 87"/>
            <p:cNvSpPr>
              <a:spLocks noChangeShapeType="1"/>
            </p:cNvSpPr>
            <p:nvPr/>
          </p:nvSpPr>
          <p:spPr bwMode="auto">
            <a:xfrm flipH="1">
              <a:off x="5903913" y="5481638"/>
              <a:ext cx="40957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207" name="Line 88"/>
            <p:cNvSpPr>
              <a:spLocks noChangeShapeType="1"/>
            </p:cNvSpPr>
            <p:nvPr/>
          </p:nvSpPr>
          <p:spPr bwMode="auto">
            <a:xfrm flipH="1">
              <a:off x="5889625" y="5668963"/>
              <a:ext cx="40957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208" name="Rectangle 89"/>
            <p:cNvSpPr>
              <a:spLocks noChangeArrowheads="1"/>
            </p:cNvSpPr>
            <p:nvPr/>
          </p:nvSpPr>
          <p:spPr bwMode="auto">
            <a:xfrm>
              <a:off x="7286625" y="5424488"/>
              <a:ext cx="152400" cy="355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209" name="Line 90"/>
            <p:cNvSpPr>
              <a:spLocks noChangeShapeType="1"/>
            </p:cNvSpPr>
            <p:nvPr/>
          </p:nvSpPr>
          <p:spPr bwMode="auto">
            <a:xfrm flipH="1">
              <a:off x="6989763" y="5614988"/>
              <a:ext cx="3000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210" name="Text Box 91"/>
            <p:cNvSpPr txBox="1">
              <a:spLocks noChangeArrowheads="1"/>
            </p:cNvSpPr>
            <p:nvPr/>
          </p:nvSpPr>
          <p:spPr bwMode="auto">
            <a:xfrm>
              <a:off x="7027863" y="5208588"/>
              <a:ext cx="80962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サージタンク</a:t>
              </a:r>
            </a:p>
          </p:txBody>
        </p:sp>
        <p:sp>
          <p:nvSpPr>
            <p:cNvPr id="5211" name="線吹き出し 2 77"/>
            <p:cNvSpPr>
              <a:spLocks/>
            </p:cNvSpPr>
            <p:nvPr/>
          </p:nvSpPr>
          <p:spPr bwMode="auto">
            <a:xfrm>
              <a:off x="6073775" y="4818063"/>
              <a:ext cx="600075" cy="249237"/>
            </a:xfrm>
            <a:prstGeom prst="callout2">
              <a:avLst>
                <a:gd name="adj1" fmla="val 51903"/>
                <a:gd name="adj2" fmla="val 98222"/>
                <a:gd name="adj3" fmla="val -65968"/>
                <a:gd name="adj4" fmla="val 138060"/>
                <a:gd name="adj5" fmla="val -67986"/>
                <a:gd name="adj6" fmla="val 177843"/>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000" i="1">
                  <a:solidFill>
                    <a:srgbClr val="0066CC"/>
                  </a:solidFill>
                </a:rPr>
                <a:t>開発要素</a:t>
              </a:r>
              <a:r>
                <a:rPr lang="en-US" altLang="ja-JP" sz="1000" i="1">
                  <a:solidFill>
                    <a:srgbClr val="0066CC"/>
                  </a:solidFill>
                </a:rPr>
                <a:t>A2</a:t>
              </a:r>
            </a:p>
            <a:p>
              <a:pPr algn="ctr" eaLnBrk="1" hangingPunct="1"/>
              <a:r>
                <a:rPr lang="ja-JP" altLang="en-US" sz="1000" i="1">
                  <a:solidFill>
                    <a:srgbClr val="0066CC"/>
                  </a:solidFill>
                </a:rPr>
                <a:t>（構成最適化）</a:t>
              </a:r>
            </a:p>
          </p:txBody>
        </p:sp>
        <p:sp>
          <p:nvSpPr>
            <p:cNvPr id="5212" name="線吹き出し 2 78"/>
            <p:cNvSpPr>
              <a:spLocks/>
            </p:cNvSpPr>
            <p:nvPr/>
          </p:nvSpPr>
          <p:spPr bwMode="auto">
            <a:xfrm>
              <a:off x="9285288" y="4770438"/>
              <a:ext cx="785812" cy="296862"/>
            </a:xfrm>
            <a:prstGeom prst="callout2">
              <a:avLst>
                <a:gd name="adj1" fmla="val 48218"/>
                <a:gd name="adj2" fmla="val -5287"/>
                <a:gd name="adj3" fmla="val 48319"/>
                <a:gd name="adj4" fmla="val -70250"/>
                <a:gd name="adj5" fmla="val -51204"/>
                <a:gd name="adj6" fmla="val -102639"/>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000" i="1">
                  <a:solidFill>
                    <a:srgbClr val="0066CC"/>
                  </a:solidFill>
                </a:rPr>
                <a:t>開発要素</a:t>
              </a:r>
              <a:r>
                <a:rPr lang="en-US" altLang="ja-JP" sz="1000" i="1">
                  <a:solidFill>
                    <a:srgbClr val="0066CC"/>
                  </a:solidFill>
                </a:rPr>
                <a:t>A1</a:t>
              </a:r>
            </a:p>
            <a:p>
              <a:pPr algn="ctr" eaLnBrk="1" hangingPunct="1"/>
              <a:r>
                <a:rPr lang="ja-JP" altLang="en-US" sz="1000" i="1">
                  <a:solidFill>
                    <a:srgbClr val="0066CC"/>
                  </a:solidFill>
                </a:rPr>
                <a:t>（触媒決定法）</a:t>
              </a:r>
            </a:p>
          </p:txBody>
        </p:sp>
      </p:grpSp>
      <p:grpSp>
        <p:nvGrpSpPr>
          <p:cNvPr id="5140" name="グループ化 15"/>
          <p:cNvGrpSpPr>
            <a:grpSpLocks/>
          </p:cNvGrpSpPr>
          <p:nvPr/>
        </p:nvGrpSpPr>
        <p:grpSpPr bwMode="auto">
          <a:xfrm>
            <a:off x="5621338" y="1570038"/>
            <a:ext cx="4051300" cy="1730375"/>
            <a:chOff x="5620964" y="1576133"/>
            <a:chExt cx="4052231" cy="1731791"/>
          </a:xfrm>
        </p:grpSpPr>
        <p:sp>
          <p:nvSpPr>
            <p:cNvPr id="5145" name="角丸四角形 5"/>
            <p:cNvSpPr>
              <a:spLocks noChangeArrowheads="1"/>
            </p:cNvSpPr>
            <p:nvPr/>
          </p:nvSpPr>
          <p:spPr bwMode="auto">
            <a:xfrm>
              <a:off x="6613597" y="1787205"/>
              <a:ext cx="2777818" cy="1520719"/>
            </a:xfrm>
            <a:prstGeom prst="roundRect">
              <a:avLst>
                <a:gd name="adj" fmla="val 10657"/>
              </a:avLst>
            </a:prstGeom>
            <a:noFill/>
            <a:ln w="952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900" i="1"/>
            </a:p>
          </p:txBody>
        </p:sp>
        <p:pic>
          <p:nvPicPr>
            <p:cNvPr id="5146" name="Picture 11" descr="D:\Temporary Internet Files\Temporary Internet Files\Content.IE5\UW28CLDZ\MCj0318964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34155" y="2139364"/>
              <a:ext cx="347132" cy="435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7" name="Picture 9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0964" y="2506720"/>
              <a:ext cx="467238" cy="364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8" name="Picture 13" descr="D:\Temporary Internet Files\Temporary Internet Files\Content.IE5\N7OOCKED\MCj034651100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84586" y="2679782"/>
              <a:ext cx="336879" cy="537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9" name="テキスト ボックス 154"/>
            <p:cNvSpPr txBox="1">
              <a:spLocks noChangeArrowheads="1"/>
            </p:cNvSpPr>
            <p:nvPr/>
          </p:nvSpPr>
          <p:spPr bwMode="auto">
            <a:xfrm>
              <a:off x="6103199" y="2091289"/>
              <a:ext cx="877365" cy="369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900" i="1"/>
                <a:t>都市系廃棄物</a:t>
              </a:r>
              <a:endParaRPr lang="en-US" altLang="ja-JP" sz="900" i="1"/>
            </a:p>
            <a:p>
              <a:pPr eaLnBrk="1" hangingPunct="1">
                <a:spcBef>
                  <a:spcPct val="0"/>
                </a:spcBef>
                <a:buFontTx/>
                <a:buNone/>
              </a:pPr>
              <a:r>
                <a:rPr lang="ja-JP" altLang="en-US" sz="900" i="1"/>
                <a:t>食品廃棄物</a:t>
              </a:r>
            </a:p>
          </p:txBody>
        </p:sp>
        <p:cxnSp>
          <p:nvCxnSpPr>
            <p:cNvPr id="5150" name="直線矢印コネクタ 50"/>
            <p:cNvCxnSpPr>
              <a:cxnSpLocks noChangeShapeType="1"/>
            </p:cNvCxnSpPr>
            <p:nvPr/>
          </p:nvCxnSpPr>
          <p:spPr bwMode="auto">
            <a:xfrm>
              <a:off x="6273787" y="2463752"/>
              <a:ext cx="679618" cy="13348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5151" name="Picture 12" descr="D:\Temporary Internet Files\Temporary Internet Files\Content.IE5\UW28CLDZ\MCj014971000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16617" y="2570198"/>
              <a:ext cx="724881" cy="33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52" name="テキスト ボックス 47"/>
            <p:cNvSpPr txBox="1">
              <a:spLocks noChangeArrowheads="1"/>
            </p:cNvSpPr>
            <p:nvPr/>
          </p:nvSpPr>
          <p:spPr bwMode="auto">
            <a:xfrm>
              <a:off x="7019391" y="2189825"/>
              <a:ext cx="323239" cy="1080000"/>
            </a:xfrm>
            <a:prstGeom prst="rect">
              <a:avLst/>
            </a:prstGeom>
            <a:solidFill>
              <a:schemeClr val="accent1"/>
            </a:solidFill>
            <a:ln w="9525">
              <a:solidFill>
                <a:schemeClr val="tx1"/>
              </a:solidFill>
              <a:miter lim="800000"/>
              <a:headEnd/>
              <a:tailEnd/>
            </a:ln>
          </p:spPr>
          <p:txBody>
            <a:bodyPr vert="eaVert"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▲▲システム</a:t>
              </a:r>
            </a:p>
          </p:txBody>
        </p:sp>
        <p:sp>
          <p:nvSpPr>
            <p:cNvPr id="5153" name="右矢印 53"/>
            <p:cNvSpPr>
              <a:spLocks noChangeArrowheads="1"/>
            </p:cNvSpPr>
            <p:nvPr/>
          </p:nvSpPr>
          <p:spPr bwMode="auto">
            <a:xfrm>
              <a:off x="7428171" y="2375583"/>
              <a:ext cx="667901" cy="708484"/>
            </a:xfrm>
            <a:prstGeom prst="rightArrow">
              <a:avLst>
                <a:gd name="adj1" fmla="val 50000"/>
                <a:gd name="adj2" fmla="val 50000"/>
              </a:avLst>
            </a:prstGeom>
            <a:solidFill>
              <a:schemeClr val="accent1"/>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900" i="1"/>
                <a:t>可燃性</a:t>
              </a:r>
              <a:endParaRPr lang="en-US" altLang="ja-JP" sz="900" i="1"/>
            </a:p>
            <a:p>
              <a:pPr eaLnBrk="1" hangingPunct="1">
                <a:spcBef>
                  <a:spcPct val="0"/>
                </a:spcBef>
                <a:buFontTx/>
                <a:buNone/>
              </a:pPr>
              <a:r>
                <a:rPr lang="ja-JP" altLang="en-US" sz="900" i="1"/>
                <a:t>ガス</a:t>
              </a:r>
            </a:p>
          </p:txBody>
        </p:sp>
        <p:sp>
          <p:nvSpPr>
            <p:cNvPr id="5154" name="テキスト ボックス 158"/>
            <p:cNvSpPr txBox="1">
              <a:spLocks noChangeArrowheads="1"/>
            </p:cNvSpPr>
            <p:nvPr/>
          </p:nvSpPr>
          <p:spPr bwMode="auto">
            <a:xfrm>
              <a:off x="8173955" y="2189825"/>
              <a:ext cx="338400" cy="1080000"/>
            </a:xfrm>
            <a:prstGeom prst="rect">
              <a:avLst/>
            </a:prstGeom>
            <a:solidFill>
              <a:schemeClr val="accent1"/>
            </a:solidFill>
            <a:ln w="9525">
              <a:solidFill>
                <a:schemeClr val="tx1"/>
              </a:solidFill>
              <a:miter lim="800000"/>
              <a:headEnd/>
              <a:tailEnd/>
            </a:ln>
          </p:spPr>
          <p:txBody>
            <a:bodyPr vert="eaVert"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ガスエンジン</a:t>
              </a:r>
              <a:endParaRPr lang="en-US" altLang="ja-JP" sz="900" i="1"/>
            </a:p>
            <a:p>
              <a:pPr algn="ctr" eaLnBrk="1" hangingPunct="1">
                <a:spcBef>
                  <a:spcPct val="0"/>
                </a:spcBef>
                <a:buFontTx/>
                <a:buNone/>
              </a:pPr>
              <a:r>
                <a:rPr lang="ja-JP" altLang="en-US" sz="900" i="1"/>
                <a:t>発電機</a:t>
              </a:r>
            </a:p>
          </p:txBody>
        </p:sp>
        <p:sp>
          <p:nvSpPr>
            <p:cNvPr id="5155" name="右矢印 159"/>
            <p:cNvSpPr>
              <a:spLocks noChangeArrowheads="1"/>
            </p:cNvSpPr>
            <p:nvPr/>
          </p:nvSpPr>
          <p:spPr bwMode="auto">
            <a:xfrm>
              <a:off x="8575986" y="2299466"/>
              <a:ext cx="697251" cy="328572"/>
            </a:xfrm>
            <a:prstGeom prst="rightArrow">
              <a:avLst>
                <a:gd name="adj1" fmla="val 50000"/>
                <a:gd name="adj2" fmla="val 49996"/>
              </a:avLst>
            </a:prstGeom>
            <a:solidFill>
              <a:srgbClr val="FFFF00"/>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電力</a:t>
              </a:r>
            </a:p>
          </p:txBody>
        </p:sp>
        <p:sp>
          <p:nvSpPr>
            <p:cNvPr id="5156" name="右矢印 160"/>
            <p:cNvSpPr>
              <a:spLocks noChangeArrowheads="1"/>
            </p:cNvSpPr>
            <p:nvPr/>
          </p:nvSpPr>
          <p:spPr bwMode="auto">
            <a:xfrm>
              <a:off x="8580343" y="2728367"/>
              <a:ext cx="688536" cy="349108"/>
            </a:xfrm>
            <a:prstGeom prst="rightArrow">
              <a:avLst>
                <a:gd name="adj1" fmla="val 50000"/>
                <a:gd name="adj2" fmla="val 49992"/>
              </a:avLst>
            </a:prstGeom>
            <a:solidFill>
              <a:srgbClr val="FFC000"/>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温水</a:t>
              </a:r>
            </a:p>
          </p:txBody>
        </p:sp>
        <p:sp>
          <p:nvSpPr>
            <p:cNvPr id="5157" name="線吹き出し 2 4"/>
            <p:cNvSpPr>
              <a:spLocks/>
            </p:cNvSpPr>
            <p:nvPr/>
          </p:nvSpPr>
          <p:spPr bwMode="auto">
            <a:xfrm>
              <a:off x="6256033" y="1838026"/>
              <a:ext cx="600795" cy="248260"/>
            </a:xfrm>
            <a:prstGeom prst="callout2">
              <a:avLst>
                <a:gd name="adj1" fmla="val 44532"/>
                <a:gd name="adj2" fmla="val 97704"/>
                <a:gd name="adj3" fmla="val 47940"/>
                <a:gd name="adj4" fmla="val 120116"/>
                <a:gd name="adj5" fmla="val 135009"/>
                <a:gd name="adj6" fmla="val 136551"/>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00" i="1">
                  <a:solidFill>
                    <a:srgbClr val="0066CC"/>
                  </a:solidFill>
                </a:rPr>
                <a:t>開発内容</a:t>
              </a:r>
            </a:p>
          </p:txBody>
        </p:sp>
        <p:sp>
          <p:nvSpPr>
            <p:cNvPr id="5158" name="線吹き出し 2 76"/>
            <p:cNvSpPr>
              <a:spLocks/>
            </p:cNvSpPr>
            <p:nvPr/>
          </p:nvSpPr>
          <p:spPr bwMode="auto">
            <a:xfrm>
              <a:off x="8937197" y="1576133"/>
              <a:ext cx="600795" cy="248260"/>
            </a:xfrm>
            <a:prstGeom prst="callout2">
              <a:avLst>
                <a:gd name="adj1" fmla="val 44532"/>
                <a:gd name="adj2" fmla="val -3764"/>
                <a:gd name="adj3" fmla="val 44532"/>
                <a:gd name="adj4" fmla="val -27856"/>
                <a:gd name="adj5" fmla="val 94083"/>
                <a:gd name="adj6" fmla="val -36787"/>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00" i="1">
                  <a:solidFill>
                    <a:srgbClr val="0066CC"/>
                  </a:solidFill>
                </a:rPr>
                <a:t>実証範囲</a:t>
              </a:r>
            </a:p>
          </p:txBody>
        </p:sp>
        <p:cxnSp>
          <p:nvCxnSpPr>
            <p:cNvPr id="5159" name="直線矢印コネクタ 50"/>
            <p:cNvCxnSpPr>
              <a:cxnSpLocks noChangeShapeType="1"/>
            </p:cNvCxnSpPr>
            <p:nvPr/>
          </p:nvCxnSpPr>
          <p:spPr bwMode="auto">
            <a:xfrm flipV="1">
              <a:off x="6273787" y="2891124"/>
              <a:ext cx="679618" cy="13348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 name="雲 2"/>
            <p:cNvSpPr/>
            <p:nvPr/>
          </p:nvSpPr>
          <p:spPr bwMode="auto">
            <a:xfrm>
              <a:off x="9306398" y="2032118"/>
              <a:ext cx="366797" cy="1170945"/>
            </a:xfrm>
            <a:prstGeom prst="cloud">
              <a:avLst/>
            </a:prstGeom>
            <a:solidFill>
              <a:schemeClr val="accent1"/>
            </a:solidFill>
            <a:ln w="9525" cap="flat" cmpd="sng" algn="ctr">
              <a:solidFill>
                <a:schemeClr val="accent1"/>
              </a:solidFill>
              <a:prstDash val="solid"/>
              <a:round/>
              <a:headEnd type="none" w="med" len="med"/>
              <a:tailEnd type="none" w="med" len="med"/>
            </a:ln>
            <a:effectLst/>
          </p:spPr>
          <p:txBody>
            <a:bodyPr wrap="none" anchor="ctr"/>
            <a:lstStyle/>
            <a:p>
              <a:pPr algn="ctr" eaLnBrk="1" hangingPunct="1">
                <a:defRPr/>
              </a:pPr>
              <a:r>
                <a:rPr lang="ja-JP" altLang="en-US" sz="900" i="1" dirty="0">
                  <a:latin typeface="Arial" charset="0"/>
                </a:rPr>
                <a:t>地域</a:t>
              </a:r>
              <a:endParaRPr lang="en-US" altLang="ja-JP" sz="900" i="1" dirty="0">
                <a:latin typeface="Arial" charset="0"/>
              </a:endParaRPr>
            </a:p>
            <a:p>
              <a:pPr algn="ctr" eaLnBrk="1" hangingPunct="1">
                <a:defRPr/>
              </a:pPr>
              <a:r>
                <a:rPr lang="ja-JP" altLang="en-US" sz="900" i="1" dirty="0">
                  <a:latin typeface="Arial" charset="0"/>
                </a:rPr>
                <a:t>エネルギー</a:t>
              </a:r>
              <a:endParaRPr lang="en-US" altLang="ja-JP" sz="900" i="1" dirty="0">
                <a:latin typeface="Arial" charset="0"/>
              </a:endParaRPr>
            </a:p>
            <a:p>
              <a:pPr algn="ctr" eaLnBrk="1" hangingPunct="1">
                <a:defRPr/>
              </a:pPr>
              <a:r>
                <a:rPr lang="ja-JP" altLang="en-US" sz="900" i="1" dirty="0">
                  <a:latin typeface="Arial" charset="0"/>
                </a:rPr>
                <a:t>需要</a:t>
              </a:r>
            </a:p>
          </p:txBody>
        </p:sp>
        <p:sp>
          <p:nvSpPr>
            <p:cNvPr id="5161" name="正方形/長方形 4"/>
            <p:cNvSpPr>
              <a:spLocks noChangeArrowheads="1"/>
            </p:cNvSpPr>
            <p:nvPr/>
          </p:nvSpPr>
          <p:spPr bwMode="auto">
            <a:xfrm>
              <a:off x="7222122" y="1851781"/>
              <a:ext cx="1080000" cy="288000"/>
            </a:xfrm>
            <a:prstGeom prst="rect">
              <a:avLst/>
            </a:prstGeom>
            <a:solidFill>
              <a:schemeClr val="accent1"/>
            </a:solidFill>
            <a:ln w="9525" algn="ctr">
              <a:solidFill>
                <a:schemeClr val="tx1"/>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00" i="1"/>
                <a:t>廃棄物処理事業者</a:t>
              </a:r>
              <a:endParaRPr lang="en-US" altLang="ja-JP" sz="900" i="1"/>
            </a:p>
            <a:p>
              <a:pPr algn="ctr" eaLnBrk="1" hangingPunct="1"/>
              <a:r>
                <a:rPr lang="ja-JP" altLang="en-US" sz="900" i="1"/>
                <a:t>（ユーザ）</a:t>
              </a:r>
            </a:p>
          </p:txBody>
        </p:sp>
        <p:cxnSp>
          <p:nvCxnSpPr>
            <p:cNvPr id="5162" name="カギ線コネクタ 9"/>
            <p:cNvCxnSpPr>
              <a:cxnSpLocks noChangeShapeType="1"/>
              <a:stCxn id="5161" idx="1"/>
              <a:endCxn id="5152" idx="0"/>
            </p:cNvCxnSpPr>
            <p:nvPr/>
          </p:nvCxnSpPr>
          <p:spPr bwMode="auto">
            <a:xfrm rot="10800000" flipV="1">
              <a:off x="7181012" y="1995782"/>
              <a:ext cx="41110" cy="19404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63" name="カギ線コネクタ 85"/>
            <p:cNvCxnSpPr>
              <a:cxnSpLocks noChangeShapeType="1"/>
              <a:stCxn id="5161" idx="3"/>
              <a:endCxn id="5154" idx="0"/>
            </p:cNvCxnSpPr>
            <p:nvPr/>
          </p:nvCxnSpPr>
          <p:spPr bwMode="auto">
            <a:xfrm>
              <a:off x="8302122" y="1995781"/>
              <a:ext cx="41033" cy="194044"/>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15" name="正方形/長方形 14"/>
          <p:cNvSpPr/>
          <p:nvPr/>
        </p:nvSpPr>
        <p:spPr>
          <a:xfrm>
            <a:off x="5243513" y="3324225"/>
            <a:ext cx="1012825" cy="238125"/>
          </a:xfrm>
          <a:prstGeom prst="rect">
            <a:avLst/>
          </a:prstGeom>
        </p:spPr>
        <p:txBody>
          <a:bodyPr wrap="none">
            <a:spAutoFit/>
          </a:bodyPr>
          <a:lstStyle/>
          <a:p>
            <a:pPr eaLnBrk="1" hangingPunct="1">
              <a:lnSpc>
                <a:spcPct val="90000"/>
              </a:lnSpc>
              <a:defRPr/>
            </a:pPr>
            <a:r>
              <a:rPr lang="ja-JP" altLang="en-US" sz="1050" i="1" dirty="0">
                <a:latin typeface="Century" panose="02040604050505020304" pitchFamily="18" charset="0"/>
                <a:ea typeface="ＭＳ Ｐゴシック" charset="-128"/>
              </a:rPr>
              <a:t>・システム構成</a:t>
            </a:r>
            <a:endParaRPr lang="en-US" altLang="ja-JP" sz="1050" i="1" dirty="0">
              <a:latin typeface="Century" panose="02040604050505020304" pitchFamily="18" charset="0"/>
              <a:ea typeface="ＭＳ Ｐゴシック" charset="-128"/>
            </a:endParaRPr>
          </a:p>
        </p:txBody>
      </p:sp>
      <p:sp>
        <p:nvSpPr>
          <p:cNvPr id="81" name="Text Box 11"/>
          <p:cNvSpPr txBox="1">
            <a:spLocks noChangeArrowheads="1"/>
          </p:cNvSpPr>
          <p:nvPr/>
        </p:nvSpPr>
        <p:spPr bwMode="auto">
          <a:xfrm>
            <a:off x="7596188" y="412750"/>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5143" name="スライド番号プレースホルダー 1"/>
          <p:cNvSpPr>
            <a:spLocks noGrp="1"/>
          </p:cNvSpPr>
          <p:nvPr>
            <p:ph type="sldNum" sz="quarter" idx="12"/>
          </p:nvPr>
        </p:nvSpPr>
        <p:spPr>
          <a:xfrm>
            <a:off x="7688263" y="680243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B90A256-C515-48BC-A411-9EC9FC8D4FE5}" type="slidenum">
              <a:rPr lang="en-US" altLang="ja-JP" smtClean="0"/>
              <a:pPr/>
              <a:t>2</a:t>
            </a:fld>
            <a:endParaRPr lang="en-US" altLang="ja-JP" smtClean="0"/>
          </a:p>
        </p:txBody>
      </p:sp>
      <p:sp>
        <p:nvSpPr>
          <p:cNvPr id="84" name="テキスト ボックス 83"/>
          <p:cNvSpPr txBox="1"/>
          <p:nvPr/>
        </p:nvSpPr>
        <p:spPr>
          <a:xfrm>
            <a:off x="234950" y="3017838"/>
            <a:ext cx="4860925" cy="2195512"/>
          </a:xfrm>
          <a:prstGeom prst="rect">
            <a:avLst/>
          </a:prstGeom>
          <a:noFill/>
        </p:spPr>
        <p:txBody>
          <a:bodyPr bIns="0">
            <a:spAutoFit/>
          </a:bodyPr>
          <a:lstStyle/>
          <a:p>
            <a:pPr eaLnBrk="1" hangingPunct="1">
              <a:lnSpc>
                <a:spcPct val="90000"/>
              </a:lnSpc>
              <a:defRPr/>
            </a:pPr>
            <a:r>
              <a:rPr lang="ja-JP" altLang="en-US" sz="1050" b="1" dirty="0">
                <a:latin typeface="Century" panose="02040604050505020304" pitchFamily="18" charset="0"/>
              </a:rPr>
              <a:t>②</a:t>
            </a:r>
            <a:r>
              <a:rPr lang="en-US" altLang="ja-JP" sz="1050" b="1" dirty="0">
                <a:latin typeface="Century" panose="02040604050505020304" pitchFamily="18" charset="0"/>
              </a:rPr>
              <a:t>【</a:t>
            </a:r>
            <a:r>
              <a:rPr lang="ja-JP" altLang="en-US" sz="1050" b="1" dirty="0">
                <a:latin typeface="Century" panose="02040604050505020304" pitchFamily="18" charset="0"/>
              </a:rPr>
              <a:t>技術開発・実証事業の内容</a:t>
            </a:r>
            <a:r>
              <a:rPr lang="en-US" altLang="ja-JP" sz="1050" b="1" dirty="0">
                <a:latin typeface="Century" panose="02040604050505020304" pitchFamily="18" charset="0"/>
              </a:rPr>
              <a:t>】</a:t>
            </a: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ja-JP" altLang="en-US" sz="1050" dirty="0">
                <a:latin typeface="Century" panose="02040604050505020304" pitchFamily="18" charset="0"/>
                <a:ea typeface="ＭＳ Ｐゴシック" charset="-128"/>
              </a:rPr>
              <a:t>○重要な開発要素</a:t>
            </a:r>
            <a:endParaRPr lang="en-US" altLang="ja-JP" sz="1050" dirty="0">
              <a:latin typeface="Century" panose="02040604050505020304" pitchFamily="18" charset="0"/>
              <a:ea typeface="ＭＳ Ｐゴシック" charset="-128"/>
            </a:endParaRPr>
          </a:p>
          <a:p>
            <a:pPr eaLnBrk="1" hangingPunct="1">
              <a:lnSpc>
                <a:spcPct val="90000"/>
              </a:lnSpc>
              <a:defRPr/>
            </a:pPr>
            <a:r>
              <a:rPr lang="ja-JP" altLang="en-US" sz="1050" dirty="0">
                <a:solidFill>
                  <a:srgbClr val="FF0000"/>
                </a:solidFill>
                <a:latin typeface="Century" panose="02040604050505020304" pitchFamily="18" charset="0"/>
                <a:ea typeface="ＭＳ Ｐゴシック" charset="-128"/>
              </a:rPr>
              <a:t>　</a:t>
            </a:r>
            <a:r>
              <a:rPr lang="ja-JP" altLang="en-US" sz="1050" i="1" dirty="0">
                <a:solidFill>
                  <a:srgbClr val="FF0000"/>
                </a:solidFill>
                <a:latin typeface="Century" panose="02040604050505020304" pitchFamily="18" charset="0"/>
                <a:ea typeface="ＭＳ Ｐゴシック" charset="-128"/>
              </a:rPr>
              <a:t>本事業の具体的な内容を、各技術／システム等に分けて簡潔に分かりやすく記載してください。</a:t>
            </a:r>
            <a:endParaRPr lang="en-US" altLang="ja-JP" sz="1050" i="1"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i="1"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i="1" dirty="0">
              <a:solidFill>
                <a:srgbClr val="FF0000"/>
              </a:solidFill>
              <a:latin typeface="Century" panose="02040604050505020304" pitchFamily="18" charset="0"/>
              <a:ea typeface="ＭＳ Ｐゴシック" charset="-128"/>
            </a:endParaRPr>
          </a:p>
          <a:p>
            <a:pPr eaLnBrk="1" hangingPunct="1">
              <a:defRPr/>
            </a:pPr>
            <a:r>
              <a:rPr lang="en-US" altLang="ja-JP" sz="1050" dirty="0"/>
              <a:t>(</a:t>
            </a:r>
            <a:r>
              <a:rPr lang="ja-JP" altLang="en-US" sz="1050" dirty="0"/>
              <a:t>１</a:t>
            </a:r>
            <a:r>
              <a:rPr lang="en-US" altLang="ja-JP" sz="1050" dirty="0"/>
              <a:t>)</a:t>
            </a:r>
            <a:r>
              <a:rPr lang="ja-JP" altLang="en-US" sz="1050" dirty="0"/>
              <a:t>○○の技術開発</a:t>
            </a:r>
            <a:endParaRPr lang="en-US" altLang="ja-JP" sz="1050" dirty="0"/>
          </a:p>
          <a:p>
            <a:pPr eaLnBrk="1" hangingPunct="1">
              <a:defRPr/>
            </a:pPr>
            <a:endParaRPr lang="en-US" altLang="ja-JP" sz="1050" dirty="0"/>
          </a:p>
          <a:p>
            <a:pPr eaLnBrk="1" hangingPunct="1">
              <a:defRPr/>
            </a:pPr>
            <a:r>
              <a:rPr lang="en-US" altLang="ja-JP" sz="1050" dirty="0"/>
              <a:t>(</a:t>
            </a:r>
            <a:r>
              <a:rPr lang="ja-JP" altLang="en-US" sz="1050" dirty="0"/>
              <a:t>２</a:t>
            </a:r>
            <a:r>
              <a:rPr lang="en-US" altLang="ja-JP" sz="1050" dirty="0"/>
              <a:t>)</a:t>
            </a:r>
            <a:r>
              <a:rPr lang="ja-JP" altLang="en-US" sz="1050" dirty="0"/>
              <a:t>○○の調査</a:t>
            </a:r>
          </a:p>
          <a:p>
            <a:pPr eaLnBrk="1" hangingPunct="1">
              <a:defRPr/>
            </a:pPr>
            <a:endParaRPr lang="ja-JP" altLang="en-US" sz="1050" dirty="0"/>
          </a:p>
          <a:p>
            <a:pPr eaLnBrk="1" hangingPunct="1">
              <a:defRPr/>
            </a:pPr>
            <a:r>
              <a:rPr lang="en-US" altLang="ja-JP" sz="1050" dirty="0"/>
              <a:t>(</a:t>
            </a:r>
            <a:r>
              <a:rPr lang="ja-JP" altLang="en-US" sz="1050" dirty="0"/>
              <a:t>３</a:t>
            </a:r>
            <a:r>
              <a:rPr lang="en-US" altLang="ja-JP" sz="1050" dirty="0"/>
              <a:t>)</a:t>
            </a:r>
            <a:r>
              <a:rPr lang="ja-JP" altLang="en-US" sz="1050" dirty="0"/>
              <a:t>○○の建設・施工</a:t>
            </a:r>
            <a:endParaRPr lang="en-US" altLang="ja-JP" sz="1050" dirty="0"/>
          </a:p>
          <a:p>
            <a:pPr eaLnBrk="1" hangingPunct="1">
              <a:defRPr/>
            </a:pPr>
            <a:endParaRPr lang="en-US" altLang="ja-JP" sz="1050" dirty="0"/>
          </a:p>
          <a:p>
            <a:pPr eaLnBrk="1" hangingPunct="1">
              <a:defRPr/>
            </a:pPr>
            <a:r>
              <a:rPr lang="en-US" altLang="ja-JP" sz="1050" dirty="0"/>
              <a:t>(</a:t>
            </a:r>
            <a:r>
              <a:rPr lang="ja-JP" altLang="en-US" sz="1050" dirty="0"/>
              <a:t>４</a:t>
            </a:r>
            <a:r>
              <a:rPr lang="en-US" altLang="ja-JP" sz="1050" dirty="0"/>
              <a:t>)</a:t>
            </a:r>
            <a:r>
              <a:rPr lang="ja-JP" altLang="en-US" sz="1050" dirty="0"/>
              <a:t>○○の実証</a:t>
            </a:r>
            <a:endParaRPr lang="en-US" altLang="ja-JP" sz="1050" dirty="0"/>
          </a:p>
          <a:p>
            <a:pPr eaLnBrk="1" hangingPunct="1">
              <a:lnSpc>
                <a:spcPct val="90000"/>
              </a:lnSpc>
              <a:defRPr/>
            </a:pPr>
            <a:endParaRPr lang="en-US" altLang="ja-JP" sz="1050" i="1" dirty="0">
              <a:solidFill>
                <a:srgbClr val="FF0000"/>
              </a:solidFill>
              <a:latin typeface="Century" panose="02040604050505020304" pitchFamily="18" charset="0"/>
              <a:ea typeface="ＭＳ Ｐゴシック" charset="-128"/>
            </a:endParaRPr>
          </a:p>
        </p:txBody>
      </p:sp>
    </p:spTree>
    <p:extLst>
      <p:ext uri="{BB962C8B-B14F-4D97-AF65-F5344CB8AC3E}">
        <p14:creationId xmlns:p14="http://schemas.microsoft.com/office/powerpoint/2010/main" val="1728462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4"/>
          <p:cNvSpPr>
            <a:spLocks noChangeArrowheads="1"/>
          </p:cNvSpPr>
          <p:nvPr/>
        </p:nvSpPr>
        <p:spPr bwMode="auto">
          <a:xfrm>
            <a:off x="142875" y="392113"/>
            <a:ext cx="9915525" cy="6589712"/>
          </a:xfrm>
          <a:prstGeom prst="roundRect">
            <a:avLst>
              <a:gd name="adj" fmla="val 4912"/>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47" name="Text Box 7"/>
          <p:cNvSpPr txBox="1">
            <a:spLocks noChangeArrowheads="1"/>
          </p:cNvSpPr>
          <p:nvPr/>
        </p:nvSpPr>
        <p:spPr bwMode="auto">
          <a:xfrm>
            <a:off x="114300" y="233041"/>
            <a:ext cx="1547813" cy="28480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b="1" u="sng" dirty="0">
                <a:solidFill>
                  <a:srgbClr val="000000"/>
                </a:solidFill>
                <a:latin typeface="ＭＳ Ｐゴシック" panose="020B0600070205080204" pitchFamily="50" charset="-128"/>
              </a:rPr>
              <a:t>(</a:t>
            </a:r>
            <a:r>
              <a:rPr lang="ja-JP" altLang="en-US" sz="1200" b="1" u="sng" dirty="0">
                <a:solidFill>
                  <a:srgbClr val="000000"/>
                </a:solidFill>
                <a:latin typeface="ＭＳ Ｐゴシック" panose="020B0600070205080204" pitchFamily="50" charset="-128"/>
              </a:rPr>
              <a:t>２</a:t>
            </a:r>
            <a:r>
              <a:rPr lang="en-US" altLang="ja-JP" sz="1200" b="1" u="sng" dirty="0">
                <a:solidFill>
                  <a:srgbClr val="000000"/>
                </a:solidFill>
                <a:latin typeface="ＭＳ Ｐゴシック" panose="020B0600070205080204" pitchFamily="50" charset="-128"/>
              </a:rPr>
              <a:t>)</a:t>
            </a:r>
            <a:r>
              <a:rPr lang="ja-JP" altLang="en-US" sz="1200" b="1" u="sng" dirty="0">
                <a:solidFill>
                  <a:srgbClr val="000000"/>
                </a:solidFill>
                <a:latin typeface="ＭＳ Ｐゴシック" panose="020B0600070205080204" pitchFamily="50" charset="-128"/>
              </a:rPr>
              <a:t>事業の必要性</a:t>
            </a:r>
          </a:p>
        </p:txBody>
      </p:sp>
      <p:sp>
        <p:nvSpPr>
          <p:cNvPr id="6148" name="Text Box 10"/>
          <p:cNvSpPr txBox="1">
            <a:spLocks noChangeArrowheads="1"/>
          </p:cNvSpPr>
          <p:nvPr/>
        </p:nvSpPr>
        <p:spPr bwMode="auto">
          <a:xfrm>
            <a:off x="152400" y="660400"/>
            <a:ext cx="49104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b="1" dirty="0"/>
              <a:t>①</a:t>
            </a:r>
            <a:r>
              <a:rPr lang="en-US" altLang="ja-JP" sz="1000" b="1" dirty="0"/>
              <a:t>【</a:t>
            </a:r>
            <a:r>
              <a:rPr lang="ja-JP" altLang="en-US" sz="1000" b="1" dirty="0"/>
              <a:t>社会的意義</a:t>
            </a:r>
            <a:r>
              <a:rPr lang="en-US" altLang="ja-JP" sz="1000" b="1" dirty="0"/>
              <a:t>】</a:t>
            </a:r>
          </a:p>
          <a:p>
            <a:pPr eaLnBrk="1" hangingPunct="1">
              <a:spcBef>
                <a:spcPct val="50000"/>
              </a:spcBef>
              <a:buFontTx/>
              <a:buNone/>
            </a:pPr>
            <a:r>
              <a:rPr lang="ja-JP" altLang="en-US" sz="1000" dirty="0">
                <a:solidFill>
                  <a:srgbClr val="FF0000"/>
                </a:solidFill>
              </a:rPr>
              <a:t>（温暖化対策施策を推進する上での技術・システムの社会的・経済的・行政的な重要性について</a:t>
            </a:r>
            <a:r>
              <a:rPr lang="ja-JP" altLang="en-US" sz="1000" dirty="0">
                <a:solidFill>
                  <a:srgbClr val="FF0000"/>
                </a:solidFill>
                <a:latin typeface="ＭＳ Ｐゴシック" panose="020B0600070205080204" pitchFamily="50" charset="-128"/>
              </a:rPr>
              <a:t>、（１）②の項目毎に簡潔に、</a:t>
            </a:r>
            <a:r>
              <a:rPr lang="ja-JP" altLang="en-US" sz="1000" dirty="0">
                <a:solidFill>
                  <a:srgbClr val="FF0000"/>
                </a:solidFill>
              </a:rPr>
              <a:t>かつ分かりやすく記載してください。）</a:t>
            </a:r>
          </a:p>
          <a:p>
            <a:pPr eaLnBrk="1" hangingPunct="1">
              <a:spcBef>
                <a:spcPct val="50000"/>
              </a:spcBef>
              <a:buFontTx/>
              <a:buNone/>
            </a:pPr>
            <a:endParaRPr lang="en-US" altLang="ja-JP" sz="1000" dirty="0">
              <a:latin typeface="ＭＳ Ｐゴシック" panose="020B0600070205080204" pitchFamily="50" charset="-128"/>
            </a:endParaRPr>
          </a:p>
          <a:p>
            <a:pPr eaLnBrk="1" hangingPunct="1">
              <a:spcBef>
                <a:spcPct val="50000"/>
              </a:spcBef>
              <a:buFontTx/>
              <a:buNone/>
            </a:pPr>
            <a:endParaRPr lang="en-US" altLang="ja-JP" sz="1000" dirty="0">
              <a:latin typeface="ＭＳ Ｐゴシック" panose="020B0600070205080204" pitchFamily="50" charset="-128"/>
            </a:endParaRPr>
          </a:p>
          <a:p>
            <a:pPr eaLnBrk="1" hangingPunct="1">
              <a:spcBef>
                <a:spcPct val="50000"/>
              </a:spcBef>
              <a:buFontTx/>
              <a:buNone/>
            </a:pPr>
            <a:endParaRPr lang="ja-JP" altLang="en-US" sz="1000" dirty="0">
              <a:latin typeface="ＭＳ Ｐゴシック" panose="020B0600070205080204" pitchFamily="50" charset="-128"/>
            </a:endParaRPr>
          </a:p>
          <a:p>
            <a:pPr eaLnBrk="1" hangingPunct="1">
              <a:spcBef>
                <a:spcPct val="50000"/>
              </a:spcBef>
              <a:buFontTx/>
              <a:buNone/>
            </a:pPr>
            <a:endParaRPr lang="ja-JP" altLang="en-US" sz="1000" dirty="0">
              <a:solidFill>
                <a:srgbClr val="FF0000"/>
              </a:solidFill>
              <a:latin typeface="ＭＳ Ｐゴシック" panose="020B0600070205080204" pitchFamily="50" charset="-128"/>
            </a:endParaRPr>
          </a:p>
          <a:p>
            <a:pPr eaLnBrk="1" hangingPunct="1">
              <a:spcBef>
                <a:spcPct val="50000"/>
              </a:spcBef>
              <a:buFontTx/>
              <a:buNone/>
            </a:pPr>
            <a:endParaRPr lang="ja-JP" altLang="en-US" sz="1000" dirty="0">
              <a:solidFill>
                <a:srgbClr val="FF0000"/>
              </a:solidFill>
              <a:latin typeface="ＭＳ Ｐゴシック" panose="020B0600070205080204" pitchFamily="50" charset="-128"/>
            </a:endParaRPr>
          </a:p>
          <a:p>
            <a:pPr eaLnBrk="1" hangingPunct="1">
              <a:spcBef>
                <a:spcPct val="50000"/>
              </a:spcBef>
              <a:buFontTx/>
              <a:buNone/>
            </a:pPr>
            <a:endParaRPr lang="ja-JP" altLang="en-US" sz="1000" dirty="0">
              <a:solidFill>
                <a:srgbClr val="FF0000"/>
              </a:solidFill>
              <a:latin typeface="ＭＳ Ｐゴシック" panose="020B0600070205080204" pitchFamily="50" charset="-128"/>
            </a:endParaRPr>
          </a:p>
          <a:p>
            <a:pPr eaLnBrk="1" hangingPunct="1">
              <a:spcBef>
                <a:spcPct val="50000"/>
              </a:spcBef>
              <a:buFontTx/>
              <a:buNone/>
            </a:pPr>
            <a:endParaRPr lang="ja-JP" altLang="en-US" sz="1000" dirty="0">
              <a:solidFill>
                <a:srgbClr val="FF0000"/>
              </a:solidFill>
              <a:latin typeface="ＭＳ Ｐゴシック" panose="020B0600070205080204" pitchFamily="50" charset="-128"/>
            </a:endParaRPr>
          </a:p>
          <a:p>
            <a:pPr eaLnBrk="1" hangingPunct="1">
              <a:spcBef>
                <a:spcPct val="50000"/>
              </a:spcBef>
              <a:buFontTx/>
              <a:buNone/>
            </a:pPr>
            <a:endParaRPr lang="ja-JP" altLang="en-US" sz="1000" dirty="0">
              <a:solidFill>
                <a:srgbClr val="FF0000"/>
              </a:solidFill>
              <a:latin typeface="ＭＳ Ｐゴシック" panose="020B0600070205080204" pitchFamily="50" charset="-128"/>
            </a:endParaRPr>
          </a:p>
          <a:p>
            <a:pPr eaLnBrk="1" hangingPunct="1">
              <a:spcBef>
                <a:spcPct val="50000"/>
              </a:spcBef>
              <a:buFontTx/>
              <a:buNone/>
            </a:pPr>
            <a:r>
              <a:rPr lang="ja-JP" altLang="en-US" sz="1000" dirty="0">
                <a:solidFill>
                  <a:srgbClr val="FF0000"/>
                </a:solidFill>
                <a:latin typeface="ＭＳ Ｐゴシック" panose="020B0600070205080204" pitchFamily="50" charset="-128"/>
              </a:rPr>
              <a:t>　</a:t>
            </a:r>
            <a:endParaRPr lang="en-US" altLang="ja-JP" sz="1000" dirty="0">
              <a:solidFill>
                <a:srgbClr val="FF0000"/>
              </a:solidFill>
              <a:latin typeface="ＭＳ Ｐゴシック" panose="020B0600070205080204" pitchFamily="50" charset="-128"/>
            </a:endParaRPr>
          </a:p>
          <a:p>
            <a:pPr eaLnBrk="1" hangingPunct="1">
              <a:spcBef>
                <a:spcPct val="50000"/>
              </a:spcBef>
              <a:buFontTx/>
              <a:buNone/>
            </a:pPr>
            <a:endParaRPr lang="en-US" altLang="ja-JP" sz="1000" dirty="0">
              <a:solidFill>
                <a:srgbClr val="FF0000"/>
              </a:solidFill>
              <a:latin typeface="ＭＳ Ｐゴシック" panose="020B0600070205080204" pitchFamily="50" charset="-128"/>
            </a:endParaRPr>
          </a:p>
          <a:p>
            <a:pPr eaLnBrk="1" hangingPunct="1">
              <a:spcBef>
                <a:spcPct val="50000"/>
              </a:spcBef>
              <a:buFontTx/>
              <a:buNone/>
            </a:pPr>
            <a:endParaRPr lang="ja-JP" altLang="en-US" sz="1000" dirty="0">
              <a:solidFill>
                <a:srgbClr val="FF0000"/>
              </a:solidFill>
              <a:latin typeface="ＭＳ Ｐゴシック" panose="020B0600070205080204" pitchFamily="50" charset="-128"/>
            </a:endParaRPr>
          </a:p>
        </p:txBody>
      </p:sp>
      <p:sp>
        <p:nvSpPr>
          <p:cNvPr id="6149" name="スライド番号プレースホルダー 1"/>
          <p:cNvSpPr>
            <a:spLocks noGrp="1"/>
          </p:cNvSpPr>
          <p:nvPr>
            <p:ph type="sldNum" sz="quarter" idx="12"/>
          </p:nvPr>
        </p:nvSpPr>
        <p:spPr>
          <a:xfrm>
            <a:off x="7543800" y="6600825"/>
            <a:ext cx="2393950" cy="500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AD35EEEF-385B-4798-A4B2-9FE0E7BACC62}" type="slidenum">
              <a:rPr lang="en-US" altLang="ja-JP" sz="1500"/>
              <a:pPr>
                <a:spcBef>
                  <a:spcPct val="0"/>
                </a:spcBef>
                <a:buFontTx/>
                <a:buNone/>
              </a:pPr>
              <a:t>3</a:t>
            </a:fld>
            <a:endParaRPr lang="en-US" altLang="ja-JP" sz="1500"/>
          </a:p>
        </p:txBody>
      </p:sp>
      <p:sp>
        <p:nvSpPr>
          <p:cNvPr id="6" name="Text Box 10"/>
          <p:cNvSpPr txBox="1">
            <a:spLocks noChangeArrowheads="1"/>
          </p:cNvSpPr>
          <p:nvPr/>
        </p:nvSpPr>
        <p:spPr bwMode="auto">
          <a:xfrm>
            <a:off x="5157525" y="660400"/>
            <a:ext cx="49104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b="1" dirty="0" smtClean="0">
                <a:latin typeface="ＭＳ Ｐゴシック" panose="020B0600070205080204" pitchFamily="50" charset="-128"/>
              </a:rPr>
              <a:t>②</a:t>
            </a:r>
            <a:r>
              <a:rPr lang="en-US" altLang="ja-JP" sz="1000" b="1" dirty="0">
                <a:latin typeface="ＭＳ Ｐゴシック" panose="020B0600070205080204" pitchFamily="50" charset="-128"/>
              </a:rPr>
              <a:t>【</a:t>
            </a:r>
            <a:r>
              <a:rPr lang="ja-JP" altLang="en-US" sz="1000" b="1" dirty="0">
                <a:latin typeface="ＭＳ Ｐゴシック" panose="020B0600070205080204" pitchFamily="50" charset="-128"/>
              </a:rPr>
              <a:t>技術的意義</a:t>
            </a:r>
            <a:r>
              <a:rPr lang="en-US" altLang="ja-JP" sz="1000" b="1" dirty="0">
                <a:latin typeface="ＭＳ Ｐゴシック" panose="020B0600070205080204" pitchFamily="50" charset="-128"/>
              </a:rPr>
              <a:t>】</a:t>
            </a:r>
          </a:p>
          <a:p>
            <a:pPr eaLnBrk="1" hangingPunct="1">
              <a:spcBef>
                <a:spcPct val="50000"/>
              </a:spcBef>
              <a:buFontTx/>
              <a:buNone/>
            </a:pPr>
            <a:r>
              <a:rPr lang="ja-JP" altLang="en-US" sz="1000" dirty="0">
                <a:solidFill>
                  <a:srgbClr val="FF0000"/>
                </a:solidFill>
                <a:latin typeface="ＭＳ Ｐゴシック" panose="020B0600070205080204" pitchFamily="50" charset="-128"/>
              </a:rPr>
              <a:t>（技術・システムの実用性・先導性・発展性について、（１）②の項目毎に簡潔に、かつ分かりやすく記載してください。）</a:t>
            </a:r>
          </a:p>
          <a:p>
            <a:pPr eaLnBrk="1" hangingPunct="1">
              <a:spcBef>
                <a:spcPct val="50000"/>
              </a:spcBef>
              <a:buFontTx/>
              <a:buNone/>
            </a:pPr>
            <a:endParaRPr lang="en-US" altLang="ja-JP" sz="1000" dirty="0">
              <a:latin typeface="ＭＳ Ｐゴシック" panose="020B0600070205080204" pitchFamily="50" charset="-128"/>
            </a:endParaRPr>
          </a:p>
          <a:p>
            <a:pPr eaLnBrk="1" hangingPunct="1">
              <a:spcBef>
                <a:spcPct val="50000"/>
              </a:spcBef>
              <a:buFontTx/>
              <a:buNone/>
            </a:pPr>
            <a:endParaRPr lang="en-US" altLang="ja-JP" sz="1000" dirty="0">
              <a:latin typeface="ＭＳ Ｐゴシック" panose="020B0600070205080204" pitchFamily="50" charset="-128"/>
            </a:endParaRPr>
          </a:p>
          <a:p>
            <a:pPr eaLnBrk="1" hangingPunct="1">
              <a:spcBef>
                <a:spcPct val="50000"/>
              </a:spcBef>
              <a:buFontTx/>
              <a:buNone/>
            </a:pPr>
            <a:endParaRPr lang="ja-JP" altLang="en-US" sz="1000" dirty="0">
              <a:latin typeface="ＭＳ Ｐゴシック" panose="020B0600070205080204" pitchFamily="50" charset="-128"/>
            </a:endParaRPr>
          </a:p>
          <a:p>
            <a:pPr eaLnBrk="1" hangingPunct="1">
              <a:spcBef>
                <a:spcPct val="50000"/>
              </a:spcBef>
              <a:buFontTx/>
              <a:buNone/>
            </a:pPr>
            <a:endParaRPr lang="ja-JP" altLang="en-US" sz="1000" dirty="0">
              <a:solidFill>
                <a:srgbClr val="FF0000"/>
              </a:solidFill>
              <a:latin typeface="ＭＳ Ｐゴシック" panose="020B0600070205080204" pitchFamily="50" charset="-128"/>
            </a:endParaRPr>
          </a:p>
          <a:p>
            <a:pPr eaLnBrk="1" hangingPunct="1">
              <a:spcBef>
                <a:spcPct val="50000"/>
              </a:spcBef>
              <a:buFontTx/>
              <a:buNone/>
            </a:pPr>
            <a:endParaRPr lang="ja-JP" altLang="en-US" sz="1000" dirty="0">
              <a:solidFill>
                <a:srgbClr val="FF0000"/>
              </a:solidFill>
              <a:latin typeface="ＭＳ Ｐゴシック" panose="020B0600070205080204" pitchFamily="50" charset="-128"/>
            </a:endParaRPr>
          </a:p>
          <a:p>
            <a:pPr eaLnBrk="1" hangingPunct="1">
              <a:spcBef>
                <a:spcPct val="50000"/>
              </a:spcBef>
              <a:buFontTx/>
              <a:buNone/>
            </a:pPr>
            <a:endParaRPr lang="ja-JP" altLang="en-US" sz="1000" dirty="0">
              <a:solidFill>
                <a:srgbClr val="FF0000"/>
              </a:solidFill>
              <a:latin typeface="ＭＳ Ｐゴシック" panose="020B0600070205080204" pitchFamily="50" charset="-128"/>
            </a:endParaRPr>
          </a:p>
          <a:p>
            <a:pPr eaLnBrk="1" hangingPunct="1">
              <a:spcBef>
                <a:spcPct val="50000"/>
              </a:spcBef>
              <a:buFontTx/>
              <a:buNone/>
            </a:pPr>
            <a:endParaRPr lang="ja-JP" altLang="en-US" sz="1000" dirty="0">
              <a:solidFill>
                <a:srgbClr val="FF0000"/>
              </a:solidFill>
              <a:latin typeface="ＭＳ Ｐゴシック" panose="020B0600070205080204" pitchFamily="50" charset="-128"/>
            </a:endParaRPr>
          </a:p>
          <a:p>
            <a:pPr eaLnBrk="1" hangingPunct="1">
              <a:spcBef>
                <a:spcPct val="50000"/>
              </a:spcBef>
              <a:buFontTx/>
              <a:buNone/>
            </a:pPr>
            <a:endParaRPr lang="ja-JP" altLang="en-US" sz="1000" dirty="0">
              <a:solidFill>
                <a:srgbClr val="FF0000"/>
              </a:solidFill>
              <a:latin typeface="ＭＳ Ｐゴシック" panose="020B0600070205080204" pitchFamily="50" charset="-128"/>
            </a:endParaRPr>
          </a:p>
          <a:p>
            <a:pPr eaLnBrk="1" hangingPunct="1">
              <a:spcBef>
                <a:spcPct val="50000"/>
              </a:spcBef>
              <a:buFontTx/>
              <a:buNone/>
            </a:pPr>
            <a:r>
              <a:rPr lang="ja-JP" altLang="en-US" sz="1000" dirty="0">
                <a:solidFill>
                  <a:srgbClr val="FF0000"/>
                </a:solidFill>
                <a:latin typeface="ＭＳ Ｐゴシック" panose="020B0600070205080204" pitchFamily="50" charset="-128"/>
              </a:rPr>
              <a:t>　</a:t>
            </a:r>
            <a:endParaRPr lang="en-US" altLang="ja-JP" sz="1000" dirty="0">
              <a:solidFill>
                <a:srgbClr val="FF0000"/>
              </a:solidFill>
              <a:latin typeface="ＭＳ Ｐゴシック" panose="020B0600070205080204" pitchFamily="50" charset="-128"/>
            </a:endParaRPr>
          </a:p>
          <a:p>
            <a:pPr eaLnBrk="1" hangingPunct="1">
              <a:spcBef>
                <a:spcPct val="50000"/>
              </a:spcBef>
              <a:buFontTx/>
              <a:buNone/>
            </a:pPr>
            <a:endParaRPr lang="en-US" altLang="ja-JP" sz="1000" dirty="0">
              <a:solidFill>
                <a:srgbClr val="FF0000"/>
              </a:solidFill>
              <a:latin typeface="ＭＳ Ｐゴシック" panose="020B0600070205080204" pitchFamily="50" charset="-128"/>
            </a:endParaRPr>
          </a:p>
          <a:p>
            <a:pPr eaLnBrk="1" hangingPunct="1">
              <a:spcBef>
                <a:spcPct val="50000"/>
              </a:spcBef>
              <a:buFontTx/>
              <a:buNone/>
            </a:pPr>
            <a:endParaRPr lang="ja-JP" altLang="en-US" sz="1000" dirty="0">
              <a:solidFill>
                <a:srgbClr val="FF0000"/>
              </a:solidFill>
              <a:latin typeface="ＭＳ Ｐゴシック" panose="020B0600070205080204" pitchFamily="50" charset="-128"/>
            </a:endParaRPr>
          </a:p>
        </p:txBody>
      </p:sp>
    </p:spTree>
    <p:extLst>
      <p:ext uri="{BB962C8B-B14F-4D97-AF65-F5344CB8AC3E}">
        <p14:creationId xmlns:p14="http://schemas.microsoft.com/office/powerpoint/2010/main" val="1300854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58"/>
          <p:cNvSpPr>
            <a:spLocks noChangeArrowheads="1"/>
          </p:cNvSpPr>
          <p:nvPr/>
        </p:nvSpPr>
        <p:spPr bwMode="auto">
          <a:xfrm>
            <a:off x="138113" y="158750"/>
            <a:ext cx="10001250" cy="6911975"/>
          </a:xfrm>
          <a:prstGeom prst="roundRect">
            <a:avLst>
              <a:gd name="adj" fmla="val 2213"/>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　　</a:t>
            </a:r>
          </a:p>
        </p:txBody>
      </p:sp>
      <p:sp>
        <p:nvSpPr>
          <p:cNvPr id="31" name="テキスト ボックス 37"/>
          <p:cNvSpPr txBox="1">
            <a:spLocks noChangeArrowheads="1"/>
          </p:cNvSpPr>
          <p:nvPr/>
        </p:nvSpPr>
        <p:spPr bwMode="auto">
          <a:xfrm>
            <a:off x="5138738" y="4887913"/>
            <a:ext cx="500380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50" b="1" i="1" dirty="0" smtClean="0">
                <a:latin typeface="ＭＳ Ｐゴシック" panose="020B0600070205080204" pitchFamily="50" charset="-128"/>
              </a:rPr>
              <a:t>④</a:t>
            </a:r>
            <a:r>
              <a:rPr lang="en-US" altLang="ja-JP" sz="1050" b="1" i="1" dirty="0" smtClean="0">
                <a:latin typeface="ＭＳ Ｐゴシック" panose="020B0600070205080204" pitchFamily="50" charset="-128"/>
              </a:rPr>
              <a:t>【</a:t>
            </a:r>
            <a:r>
              <a:rPr lang="ja-JP" altLang="en-US" sz="1050" b="1" i="1" dirty="0" smtClean="0">
                <a:latin typeface="ＭＳ Ｐゴシック" panose="020B0600070205080204" pitchFamily="50" charset="-128"/>
              </a:rPr>
              <a:t>エネルギー起源ＣＯ２削減効果</a:t>
            </a:r>
            <a:r>
              <a:rPr lang="en-US" altLang="ja-JP" sz="1050" b="1" i="1" dirty="0" smtClean="0">
                <a:latin typeface="ＭＳ Ｐゴシック" panose="020B0600070205080204" pitchFamily="50" charset="-128"/>
              </a:rPr>
              <a:t>】</a:t>
            </a:r>
          </a:p>
          <a:p>
            <a:pPr eaLnBrk="1" hangingPunct="1">
              <a:lnSpc>
                <a:spcPct val="90000"/>
              </a:lnSpc>
              <a:spcBef>
                <a:spcPct val="0"/>
              </a:spcBef>
              <a:buFontTx/>
              <a:buNone/>
              <a:defRPr/>
            </a:pPr>
            <a:endParaRPr lang="en-US" altLang="ja-JP" sz="1050" b="1" dirty="0">
              <a:latin typeface="ＭＳ Ｐゴシック" panose="020B0600070205080204" pitchFamily="50" charset="-128"/>
            </a:endParaRPr>
          </a:p>
          <a:p>
            <a:pPr eaLnBrk="1" hangingPunct="1">
              <a:lnSpc>
                <a:spcPct val="90000"/>
              </a:lnSpc>
              <a:spcBef>
                <a:spcPct val="0"/>
              </a:spcBef>
              <a:buFontTx/>
              <a:buNone/>
              <a:defRPr/>
            </a:pPr>
            <a:endParaRPr lang="en-US" altLang="ja-JP" sz="1050" b="1" dirty="0" smtClean="0">
              <a:latin typeface="ＭＳ Ｐゴシック" panose="020B0600070205080204" pitchFamily="50" charset="-128"/>
            </a:endParaRPr>
          </a:p>
          <a:p>
            <a:pPr eaLnBrk="1" hangingPunct="1">
              <a:lnSpc>
                <a:spcPct val="90000"/>
              </a:lnSpc>
              <a:spcBef>
                <a:spcPct val="0"/>
              </a:spcBef>
              <a:buFontTx/>
              <a:buNone/>
              <a:defRPr/>
            </a:pPr>
            <a:endParaRPr lang="en-US" altLang="ja-JP" sz="1050" b="1" dirty="0">
              <a:latin typeface="ＭＳ Ｐゴシック" panose="020B0600070205080204" pitchFamily="50" charset="-128"/>
            </a:endParaRPr>
          </a:p>
          <a:p>
            <a:pPr eaLnBrk="1" hangingPunct="1">
              <a:lnSpc>
                <a:spcPct val="90000"/>
              </a:lnSpc>
              <a:spcBef>
                <a:spcPct val="0"/>
              </a:spcBef>
              <a:buFontTx/>
              <a:buNone/>
              <a:defRPr/>
            </a:pPr>
            <a:endParaRPr lang="en-US" altLang="ja-JP" sz="1050" b="1" dirty="0" smtClean="0">
              <a:latin typeface="ＭＳ Ｐゴシック" panose="020B0600070205080204" pitchFamily="50" charset="-128"/>
            </a:endParaRPr>
          </a:p>
          <a:p>
            <a:pPr marL="182563" indent="-182563" eaLnBrk="1" hangingPunct="1">
              <a:lnSpc>
                <a:spcPct val="90000"/>
              </a:lnSpc>
              <a:spcBef>
                <a:spcPct val="0"/>
              </a:spcBef>
              <a:buFontTx/>
              <a:buNone/>
              <a:defRPr/>
            </a:pPr>
            <a:r>
              <a:rPr lang="ja-JP" altLang="en-US" sz="1050" i="1" dirty="0" smtClean="0">
                <a:solidFill>
                  <a:srgbClr val="FF0000"/>
                </a:solidFill>
                <a:latin typeface="ＭＳ Ｐゴシック" panose="020B0600070205080204" pitchFamily="50" charset="-128"/>
              </a:rPr>
              <a:t>・計算方法は参考資料に端的に記載してください。</a:t>
            </a:r>
            <a:endParaRPr lang="en-US" altLang="ja-JP" sz="1050" i="1" dirty="0">
              <a:solidFill>
                <a:srgbClr val="FF0000"/>
              </a:solidFill>
              <a:latin typeface="ＭＳ Ｐゴシック" panose="020B0600070205080204" pitchFamily="50" charset="-128"/>
            </a:endParaRPr>
          </a:p>
        </p:txBody>
      </p:sp>
      <p:sp>
        <p:nvSpPr>
          <p:cNvPr id="7172" name="Text Box 62"/>
          <p:cNvSpPr txBox="1">
            <a:spLocks noChangeArrowheads="1"/>
          </p:cNvSpPr>
          <p:nvPr/>
        </p:nvSpPr>
        <p:spPr bwMode="auto">
          <a:xfrm>
            <a:off x="295275" y="90488"/>
            <a:ext cx="1122363"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47605" rIns="0"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b="1" u="sng" dirty="0" smtClean="0">
                <a:solidFill>
                  <a:srgbClr val="000000"/>
                </a:solidFill>
                <a:latin typeface="ＭＳ Ｐゴシック" panose="020B0600070205080204" pitchFamily="50" charset="-128"/>
              </a:rPr>
              <a:t>（</a:t>
            </a:r>
            <a:r>
              <a:rPr lang="en-US" altLang="ja-JP" sz="1200" b="1" u="sng" dirty="0">
                <a:solidFill>
                  <a:srgbClr val="000000"/>
                </a:solidFill>
                <a:latin typeface="ＭＳ Ｐゴシック" panose="020B0600070205080204" pitchFamily="50" charset="-128"/>
              </a:rPr>
              <a:t>3</a:t>
            </a:r>
            <a:r>
              <a:rPr lang="ja-JP" altLang="en-US" sz="1200" b="1" u="sng" dirty="0" smtClean="0">
                <a:solidFill>
                  <a:srgbClr val="000000"/>
                </a:solidFill>
                <a:latin typeface="ＭＳ Ｐゴシック" panose="020B0600070205080204" pitchFamily="50" charset="-128"/>
              </a:rPr>
              <a:t>）</a:t>
            </a:r>
            <a:r>
              <a:rPr lang="ja-JP" altLang="en-US" sz="1200" b="1" u="sng" dirty="0">
                <a:solidFill>
                  <a:srgbClr val="000000"/>
                </a:solidFill>
                <a:latin typeface="ＭＳ Ｐゴシック" panose="020B0600070205080204" pitchFamily="50" charset="-128"/>
              </a:rPr>
              <a:t>実施計画等</a:t>
            </a:r>
          </a:p>
        </p:txBody>
      </p:sp>
      <p:sp>
        <p:nvSpPr>
          <p:cNvPr id="6159" name="Rectangle 215"/>
          <p:cNvSpPr>
            <a:spLocks noChangeArrowheads="1"/>
          </p:cNvSpPr>
          <p:nvPr/>
        </p:nvSpPr>
        <p:spPr bwMode="auto">
          <a:xfrm>
            <a:off x="244475" y="415925"/>
            <a:ext cx="4859338"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indent="0" eaLnBrk="1" hangingPunct="1">
              <a:lnSpc>
                <a:spcPct val="90000"/>
              </a:lnSpc>
              <a:buFontTx/>
              <a:buNone/>
              <a:defRPr/>
            </a:pPr>
            <a:r>
              <a:rPr lang="ja-JP" altLang="en-US" sz="1050" b="1" i="1" dirty="0" smtClean="0">
                <a:latin typeface="Century" panose="02040604050505020304" pitchFamily="18" charset="0"/>
              </a:rPr>
              <a:t>①</a:t>
            </a:r>
            <a:r>
              <a:rPr lang="en-US" altLang="ja-JP" sz="1050" b="1" i="1" dirty="0" smtClean="0">
                <a:latin typeface="Century" panose="02040604050505020304" pitchFamily="18" charset="0"/>
              </a:rPr>
              <a:t>【</a:t>
            </a:r>
            <a:r>
              <a:rPr lang="ja-JP" altLang="en-US" sz="1050" b="1" i="1" dirty="0" smtClean="0">
                <a:latin typeface="Century" panose="02040604050505020304" pitchFamily="18" charset="0"/>
              </a:rPr>
              <a:t>実施体制</a:t>
            </a:r>
            <a:r>
              <a:rPr lang="en-US" altLang="ja-JP" sz="1050" b="1" i="1" dirty="0" smtClean="0">
                <a:latin typeface="Century" panose="02040604050505020304" pitchFamily="18" charset="0"/>
              </a:rPr>
              <a:t>】</a:t>
            </a:r>
          </a:p>
          <a:p>
            <a:pPr marL="0" indent="0" eaLnBrk="1" hangingPunct="1">
              <a:lnSpc>
                <a:spcPct val="90000"/>
              </a:lnSpc>
              <a:buFontTx/>
              <a:buNone/>
              <a:defRPr/>
            </a:pPr>
            <a:r>
              <a:rPr lang="ja-JP" altLang="en-US" sz="1050" i="1" dirty="0" smtClean="0">
                <a:solidFill>
                  <a:srgbClr val="FF0000"/>
                </a:solidFill>
                <a:latin typeface="Century" panose="02040604050505020304" pitchFamily="18" charset="0"/>
              </a:rPr>
              <a:t> </a:t>
            </a:r>
            <a:r>
              <a:rPr lang="ja-JP" altLang="ja-JP" sz="1050" i="1" dirty="0" smtClean="0">
                <a:solidFill>
                  <a:srgbClr val="FF0000"/>
                </a:solidFill>
              </a:rPr>
              <a:t>実施体制について、各実施者が</a:t>
            </a:r>
            <a:r>
              <a:rPr lang="ja-JP" altLang="en-US" sz="1050" i="1" dirty="0">
                <a:solidFill>
                  <a:srgbClr val="FF0000"/>
                </a:solidFill>
              </a:rPr>
              <a:t>取り組</a:t>
            </a:r>
            <a:r>
              <a:rPr lang="ja-JP" altLang="en-US" sz="1050" i="1" dirty="0" smtClean="0">
                <a:solidFill>
                  <a:srgbClr val="FF0000"/>
                </a:solidFill>
              </a:rPr>
              <a:t>む</a:t>
            </a:r>
            <a:r>
              <a:rPr lang="ja-JP" altLang="ja-JP" sz="1050" i="1" dirty="0" smtClean="0">
                <a:solidFill>
                  <a:srgbClr val="FF0000"/>
                </a:solidFill>
              </a:rPr>
              <a:t>要素技術及び分担業務</a:t>
            </a:r>
            <a:r>
              <a:rPr lang="ja-JP" altLang="en-US" sz="1050" i="1" dirty="0" smtClean="0">
                <a:solidFill>
                  <a:srgbClr val="FF0000"/>
                </a:solidFill>
              </a:rPr>
              <a:t>を</a:t>
            </a:r>
            <a:r>
              <a:rPr lang="ja-JP" altLang="ja-JP" sz="1050" i="1" dirty="0" smtClean="0">
                <a:solidFill>
                  <a:srgbClr val="FF0000"/>
                </a:solidFill>
              </a:rPr>
              <a:t>関連</a:t>
            </a:r>
            <a:r>
              <a:rPr lang="ja-JP" altLang="en-US" sz="1050" i="1" dirty="0" smtClean="0">
                <a:solidFill>
                  <a:srgbClr val="FF0000"/>
                </a:solidFill>
              </a:rPr>
              <a:t>する</a:t>
            </a:r>
            <a:r>
              <a:rPr lang="ja-JP" altLang="ja-JP" sz="1050" i="1" dirty="0" smtClean="0">
                <a:solidFill>
                  <a:srgbClr val="FF0000"/>
                </a:solidFill>
              </a:rPr>
              <a:t>分野の知見・過去の業績と</a:t>
            </a:r>
            <a:r>
              <a:rPr lang="ja-JP" altLang="en-US" sz="1050" i="1" dirty="0" smtClean="0">
                <a:solidFill>
                  <a:srgbClr val="FF0000"/>
                </a:solidFill>
              </a:rPr>
              <a:t>とも</a:t>
            </a:r>
            <a:r>
              <a:rPr lang="ja-JP" altLang="ja-JP" sz="1050" i="1" dirty="0" smtClean="0">
                <a:solidFill>
                  <a:srgbClr val="FF0000"/>
                </a:solidFill>
              </a:rPr>
              <a:t>に簡潔に記載してください。</a:t>
            </a:r>
            <a:r>
              <a:rPr lang="ja-JP" altLang="en-US" sz="1050" i="1" dirty="0" smtClean="0">
                <a:solidFill>
                  <a:srgbClr val="FF0000"/>
                </a:solidFill>
              </a:rPr>
              <a:t>あわせて、</a:t>
            </a:r>
            <a:r>
              <a:rPr lang="ja-JP" altLang="ja-JP" sz="1050" i="1" dirty="0" smtClean="0">
                <a:solidFill>
                  <a:srgbClr val="FF0000"/>
                </a:solidFill>
              </a:rPr>
              <a:t>事業終了後の</a:t>
            </a:r>
            <a:r>
              <a:rPr lang="ja-JP" altLang="en-US" sz="1050" i="1" dirty="0" smtClean="0">
                <a:solidFill>
                  <a:srgbClr val="FF0000"/>
                </a:solidFill>
              </a:rPr>
              <a:t>実用化・</a:t>
            </a:r>
            <a:r>
              <a:rPr lang="ja-JP" altLang="ja-JP" sz="1050" i="1" dirty="0" smtClean="0">
                <a:solidFill>
                  <a:srgbClr val="FF0000"/>
                </a:solidFill>
              </a:rPr>
              <a:t>製品化・</a:t>
            </a:r>
            <a:r>
              <a:rPr lang="ja-JP" altLang="en-US" sz="1050" i="1" dirty="0" smtClean="0">
                <a:solidFill>
                  <a:srgbClr val="FF0000"/>
                </a:solidFill>
              </a:rPr>
              <a:t>販売</a:t>
            </a:r>
            <a:r>
              <a:rPr lang="ja-JP" altLang="ja-JP" sz="1050" i="1" dirty="0" smtClean="0">
                <a:solidFill>
                  <a:srgbClr val="FF0000"/>
                </a:solidFill>
              </a:rPr>
              <a:t>を担当する者（メーカー等）が</a:t>
            </a:r>
            <a:r>
              <a:rPr lang="ja-JP" altLang="en-US" sz="1050" i="1" dirty="0" smtClean="0">
                <a:solidFill>
                  <a:srgbClr val="FF0000"/>
                </a:solidFill>
              </a:rPr>
              <a:t>明確にわかるように</a:t>
            </a:r>
            <a:r>
              <a:rPr lang="ja-JP" altLang="ja-JP" sz="1050" i="1" dirty="0" smtClean="0">
                <a:solidFill>
                  <a:srgbClr val="FF0000"/>
                </a:solidFill>
              </a:rPr>
              <a:t>記載し</a:t>
            </a:r>
            <a:r>
              <a:rPr lang="ja-JP" altLang="en-US" sz="1050" i="1" dirty="0" smtClean="0">
                <a:solidFill>
                  <a:srgbClr val="FF0000"/>
                </a:solidFill>
              </a:rPr>
              <a:t>、可能であれば、事業期間中における実用化担当事業者内での連携に向けたスケジュールや作業フロー（例：最終事業年に、○○開発部との協議開始を想定）を記載してください</a:t>
            </a:r>
            <a:r>
              <a:rPr lang="ja-JP" altLang="ja-JP" sz="1050" i="1" dirty="0" smtClean="0">
                <a:solidFill>
                  <a:srgbClr val="FF0000"/>
                </a:solidFill>
              </a:rPr>
              <a:t>。</a:t>
            </a:r>
            <a:endParaRPr lang="en-US" altLang="ja-JP" sz="1050" i="1" dirty="0" smtClean="0">
              <a:solidFill>
                <a:srgbClr val="FF0000"/>
              </a:solidFill>
            </a:endParaRPr>
          </a:p>
          <a:p>
            <a:pPr marL="0" indent="0" eaLnBrk="1" hangingPunct="1">
              <a:lnSpc>
                <a:spcPct val="90000"/>
              </a:lnSpc>
              <a:buFontTx/>
              <a:buNone/>
              <a:defRPr/>
            </a:pPr>
            <a:r>
              <a:rPr lang="ja-JP" altLang="en-US" sz="1050" i="1" dirty="0" smtClean="0">
                <a:solidFill>
                  <a:srgbClr val="FF0000"/>
                </a:solidFill>
              </a:rPr>
              <a:t>基本的に共同実施者までで問題ございませんが、実証フィールド提供者等の共同実施者以外の主要な関係者がいれば、協力者として記載して下さい。</a:t>
            </a:r>
            <a:endParaRPr lang="en-US" altLang="ja-JP" sz="1050" i="1" dirty="0">
              <a:solidFill>
                <a:srgbClr val="FF0000"/>
              </a:solidFill>
            </a:endParaRPr>
          </a:p>
          <a:p>
            <a:pPr marL="0" indent="0" eaLnBrk="1" hangingPunct="1">
              <a:lnSpc>
                <a:spcPct val="90000"/>
              </a:lnSpc>
              <a:buFontTx/>
              <a:buNone/>
              <a:defRPr/>
            </a:pPr>
            <a:r>
              <a:rPr lang="ja-JP" altLang="en-US" sz="1050" i="1" dirty="0" smtClean="0">
                <a:solidFill>
                  <a:srgbClr val="FF0000"/>
                </a:solidFill>
              </a:rPr>
              <a:t>製品化・販売を担当する事業者が実施体制内にいない場合には、余白に候補事業者を記載し、現時点での調整状況を簡潔に記載してください。</a:t>
            </a:r>
            <a:endParaRPr lang="en-US" altLang="ja-JP" sz="1050" i="1" dirty="0" smtClean="0">
              <a:solidFill>
                <a:srgbClr val="FF0000"/>
              </a:solidFill>
            </a:endParaRPr>
          </a:p>
          <a:p>
            <a:pPr marL="0" indent="0" eaLnBrk="1" hangingPunct="1">
              <a:lnSpc>
                <a:spcPct val="90000"/>
              </a:lnSpc>
              <a:buFontTx/>
              <a:buNone/>
              <a:defRPr/>
            </a:pPr>
            <a:r>
              <a:rPr lang="ja-JP" altLang="en-US" sz="1050" i="1" dirty="0" smtClean="0">
                <a:latin typeface="Century" panose="02040604050505020304" pitchFamily="18" charset="0"/>
              </a:rPr>
              <a:t>＜</a:t>
            </a:r>
            <a:r>
              <a:rPr lang="ja-JP" altLang="en-US" sz="1050" i="1" dirty="0">
                <a:latin typeface="Century" panose="02040604050505020304" pitchFamily="18" charset="0"/>
              </a:rPr>
              <a:t>記入例＞</a:t>
            </a:r>
            <a:endParaRPr lang="en-US" altLang="ja-JP" sz="1050" i="1" dirty="0">
              <a:latin typeface="Century" panose="02040604050505020304" pitchFamily="18" charset="0"/>
            </a:endParaRPr>
          </a:p>
          <a:p>
            <a:pPr marL="0" indent="0" eaLnBrk="1" hangingPunct="1">
              <a:lnSpc>
                <a:spcPct val="90000"/>
              </a:lnSpc>
              <a:buFontTx/>
              <a:buNone/>
              <a:defRPr/>
            </a:pPr>
            <a:endParaRPr lang="ja-JP" altLang="ja-JP" sz="1050" i="1" dirty="0" smtClean="0">
              <a:solidFill>
                <a:srgbClr val="FF0000"/>
              </a:solidFill>
            </a:endParaRPr>
          </a:p>
        </p:txBody>
      </p:sp>
      <p:sp>
        <p:nvSpPr>
          <p:cNvPr id="6160" name="Rectangle 215"/>
          <p:cNvSpPr>
            <a:spLocks noChangeArrowheads="1"/>
          </p:cNvSpPr>
          <p:nvPr/>
        </p:nvSpPr>
        <p:spPr bwMode="auto">
          <a:xfrm>
            <a:off x="295275" y="3884613"/>
            <a:ext cx="4859338"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buFontTx/>
              <a:buNone/>
              <a:defRPr/>
            </a:pPr>
            <a:r>
              <a:rPr lang="ja-JP" altLang="en-US" sz="1050" b="1" i="1" dirty="0" smtClean="0">
                <a:latin typeface="Century" panose="02040604050505020304" pitchFamily="18" charset="0"/>
              </a:rPr>
              <a:t>②</a:t>
            </a:r>
            <a:r>
              <a:rPr lang="en-US" altLang="ja-JP" sz="1050" b="1" i="1" dirty="0" smtClean="0">
                <a:latin typeface="Century" panose="02040604050505020304" pitchFamily="18" charset="0"/>
              </a:rPr>
              <a:t>【</a:t>
            </a:r>
            <a:r>
              <a:rPr lang="ja-JP" altLang="en-US" sz="1050" b="1" i="1" dirty="0" smtClean="0">
                <a:latin typeface="Century" panose="02040604050505020304" pitchFamily="18" charset="0"/>
              </a:rPr>
              <a:t>実施計画</a:t>
            </a:r>
            <a:r>
              <a:rPr lang="en-US" altLang="ja-JP" sz="1050" b="1" i="1" dirty="0" smtClean="0">
                <a:latin typeface="Century" panose="02040604050505020304" pitchFamily="18" charset="0"/>
              </a:rPr>
              <a:t>】</a:t>
            </a:r>
          </a:p>
          <a:p>
            <a:pPr marL="0" indent="0" eaLnBrk="1" hangingPunct="1">
              <a:lnSpc>
                <a:spcPct val="90000"/>
              </a:lnSpc>
              <a:buFontTx/>
              <a:buNone/>
              <a:defRPr/>
            </a:pPr>
            <a:r>
              <a:rPr lang="ja-JP" altLang="en-US" sz="1050" i="1" dirty="0" smtClean="0">
                <a:solidFill>
                  <a:srgbClr val="FF0000"/>
                </a:solidFill>
                <a:latin typeface="+mn-ea"/>
                <a:ea typeface="+mn-ea"/>
              </a:rPr>
              <a:t>事業実施スケジュール及び事業費について、開発要素及び統合システムごとに記載してください（こちらの記載は本</a:t>
            </a:r>
            <a:r>
              <a:rPr lang="en-US" altLang="ja-JP" sz="1050" i="1" dirty="0" err="1" smtClean="0">
                <a:solidFill>
                  <a:srgbClr val="FF0000"/>
                </a:solidFill>
                <a:latin typeface="+mn-ea"/>
                <a:ea typeface="+mn-ea"/>
              </a:rPr>
              <a:t>ppt</a:t>
            </a:r>
            <a:r>
              <a:rPr lang="ja-JP" altLang="en-US" sz="1050" i="1" dirty="0">
                <a:solidFill>
                  <a:srgbClr val="FF0000"/>
                </a:solidFill>
                <a:latin typeface="+mn-ea"/>
                <a:ea typeface="+mn-ea"/>
              </a:rPr>
              <a:t>内</a:t>
            </a:r>
            <a:r>
              <a:rPr lang="ja-JP" altLang="en-US" sz="1050" i="1" dirty="0" smtClean="0">
                <a:solidFill>
                  <a:srgbClr val="FF0000"/>
                </a:solidFill>
                <a:latin typeface="+mn-ea"/>
              </a:rPr>
              <a:t>「○実施に伴う経費」と</a:t>
            </a:r>
            <a:r>
              <a:rPr lang="ja-JP" altLang="en-US" sz="1050" i="1" dirty="0" smtClean="0">
                <a:solidFill>
                  <a:srgbClr val="FF0000"/>
                </a:solidFill>
                <a:latin typeface="+mn-ea"/>
                <a:ea typeface="+mn-ea"/>
              </a:rPr>
              <a:t>詳細資料の費用との整合性が取れるように記載してください）。</a:t>
            </a:r>
            <a:endParaRPr lang="en-US" altLang="ja-JP" sz="1050" i="1" dirty="0" smtClean="0">
              <a:solidFill>
                <a:srgbClr val="FF0000"/>
              </a:solidFill>
              <a:latin typeface="+mn-ea"/>
              <a:ea typeface="+mn-ea"/>
            </a:endParaRPr>
          </a:p>
          <a:p>
            <a:pPr marL="0" indent="0" eaLnBrk="1" hangingPunct="1">
              <a:lnSpc>
                <a:spcPct val="90000"/>
              </a:lnSpc>
              <a:buFontTx/>
              <a:buNone/>
              <a:defRPr/>
            </a:pPr>
            <a:r>
              <a:rPr lang="ja-JP" altLang="en-US" sz="1050" i="1" dirty="0" smtClean="0">
                <a:solidFill>
                  <a:srgbClr val="FF0000"/>
                </a:solidFill>
                <a:latin typeface="+mn-ea"/>
                <a:ea typeface="+mn-ea"/>
              </a:rPr>
              <a:t>補助の場合は事業費と環境省から受ける補助額（補助事業費の最大</a:t>
            </a:r>
            <a:r>
              <a:rPr lang="en-US" altLang="ja-JP" sz="1050" i="1" dirty="0" smtClean="0">
                <a:solidFill>
                  <a:srgbClr val="FF0000"/>
                </a:solidFill>
                <a:latin typeface="+mn-ea"/>
                <a:ea typeface="+mn-ea"/>
              </a:rPr>
              <a:t>1/2</a:t>
            </a:r>
            <a:r>
              <a:rPr lang="ja-JP" altLang="en-US" sz="1050" i="1" dirty="0" smtClean="0">
                <a:solidFill>
                  <a:srgbClr val="FF0000"/>
                </a:solidFill>
                <a:latin typeface="+mn-ea"/>
                <a:ea typeface="+mn-ea"/>
              </a:rPr>
              <a:t>以内）を両方記載してください。</a:t>
            </a:r>
            <a:endParaRPr lang="en-US" altLang="ja-JP" sz="1050" i="1" dirty="0" smtClean="0">
              <a:solidFill>
                <a:srgbClr val="FF0000"/>
              </a:solidFill>
              <a:latin typeface="+mn-ea"/>
              <a:ea typeface="+mn-ea"/>
            </a:endParaRPr>
          </a:p>
          <a:p>
            <a:pPr marL="0" indent="0" eaLnBrk="1" hangingPunct="1">
              <a:lnSpc>
                <a:spcPct val="90000"/>
              </a:lnSpc>
              <a:buFontTx/>
              <a:buNone/>
              <a:defRPr/>
            </a:pPr>
            <a:r>
              <a:rPr lang="ja-JP" altLang="en-US" sz="1050" i="1" dirty="0" smtClean="0">
                <a:latin typeface="+mn-ea"/>
                <a:ea typeface="+mn-ea"/>
              </a:rPr>
              <a:t>＜</a:t>
            </a:r>
            <a:r>
              <a:rPr lang="ja-JP" altLang="en-US" sz="1050" i="1" dirty="0">
                <a:latin typeface="+mn-ea"/>
                <a:ea typeface="+mn-ea"/>
              </a:rPr>
              <a:t>記入例＞</a:t>
            </a:r>
            <a:endParaRPr lang="en-US" altLang="ja-JP" sz="1050" i="1" dirty="0">
              <a:latin typeface="+mn-ea"/>
              <a:ea typeface="+mn-ea"/>
            </a:endParaRPr>
          </a:p>
          <a:p>
            <a:pPr eaLnBrk="1" hangingPunct="1">
              <a:lnSpc>
                <a:spcPct val="90000"/>
              </a:lnSpc>
              <a:buFontTx/>
              <a:buNone/>
              <a:defRPr/>
            </a:pPr>
            <a:endParaRPr lang="ja-JP" altLang="en-US" sz="1050" i="1" dirty="0" smtClean="0">
              <a:solidFill>
                <a:srgbClr val="FF0000"/>
              </a:solidFill>
              <a:latin typeface="Century" panose="02040604050505020304" pitchFamily="18" charset="0"/>
            </a:endParaRPr>
          </a:p>
        </p:txBody>
      </p:sp>
      <p:grpSp>
        <p:nvGrpSpPr>
          <p:cNvPr id="7175" name="グループ化 1"/>
          <p:cNvGrpSpPr>
            <a:grpSpLocks/>
          </p:cNvGrpSpPr>
          <p:nvPr/>
        </p:nvGrpSpPr>
        <p:grpSpPr bwMode="auto">
          <a:xfrm>
            <a:off x="373063" y="2138363"/>
            <a:ext cx="4600575" cy="1968500"/>
            <a:chOff x="512763" y="1781026"/>
            <a:chExt cx="4599865" cy="1969611"/>
          </a:xfrm>
        </p:grpSpPr>
        <p:sp>
          <p:nvSpPr>
            <p:cNvPr id="7272" name="Text Box 46"/>
            <p:cNvSpPr txBox="1">
              <a:spLocks noChangeArrowheads="1"/>
            </p:cNvSpPr>
            <p:nvPr/>
          </p:nvSpPr>
          <p:spPr bwMode="auto">
            <a:xfrm>
              <a:off x="700088" y="2009688"/>
              <a:ext cx="62071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（Ａ）社</a:t>
              </a:r>
            </a:p>
          </p:txBody>
        </p:sp>
        <p:sp>
          <p:nvSpPr>
            <p:cNvPr id="7273" name="Text Box 48"/>
            <p:cNvSpPr txBox="1">
              <a:spLocks noChangeArrowheads="1"/>
            </p:cNvSpPr>
            <p:nvPr/>
          </p:nvSpPr>
          <p:spPr bwMode="auto">
            <a:xfrm>
              <a:off x="2825750" y="2019213"/>
              <a:ext cx="754063"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（Ｂ）社</a:t>
              </a:r>
            </a:p>
          </p:txBody>
        </p:sp>
        <p:cxnSp>
          <p:nvCxnSpPr>
            <p:cNvPr id="7274" name="AutoShape 51"/>
            <p:cNvCxnSpPr>
              <a:cxnSpLocks noChangeShapeType="1"/>
            </p:cNvCxnSpPr>
            <p:nvPr/>
          </p:nvCxnSpPr>
          <p:spPr bwMode="auto">
            <a:xfrm>
              <a:off x="1330325" y="2125663"/>
              <a:ext cx="1495425" cy="139065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7275" name="Text Box 52"/>
            <p:cNvSpPr txBox="1">
              <a:spLocks noChangeArrowheads="1"/>
            </p:cNvSpPr>
            <p:nvPr/>
          </p:nvSpPr>
          <p:spPr bwMode="auto">
            <a:xfrm>
              <a:off x="658631" y="1781026"/>
              <a:ext cx="705216" cy="219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latin typeface="Century" panose="02040604050505020304" pitchFamily="18" charset="0"/>
                </a:rPr>
                <a:t>代表事業者</a:t>
              </a:r>
            </a:p>
          </p:txBody>
        </p:sp>
        <p:sp>
          <p:nvSpPr>
            <p:cNvPr id="7276" name="Text Box 53"/>
            <p:cNvSpPr txBox="1">
              <a:spLocks noChangeArrowheads="1"/>
            </p:cNvSpPr>
            <p:nvPr/>
          </p:nvSpPr>
          <p:spPr bwMode="auto">
            <a:xfrm>
              <a:off x="2854325" y="1782763"/>
              <a:ext cx="6985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共同実施者</a:t>
              </a:r>
            </a:p>
          </p:txBody>
        </p:sp>
        <p:sp>
          <p:nvSpPr>
            <p:cNvPr id="7277" name="Text Box 218"/>
            <p:cNvSpPr txBox="1">
              <a:spLocks noChangeArrowheads="1"/>
            </p:cNvSpPr>
            <p:nvPr/>
          </p:nvSpPr>
          <p:spPr bwMode="auto">
            <a:xfrm>
              <a:off x="2832100" y="2738351"/>
              <a:ext cx="744538"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（Ｃ）大学</a:t>
              </a:r>
            </a:p>
          </p:txBody>
        </p:sp>
        <p:sp>
          <p:nvSpPr>
            <p:cNvPr id="7278" name="Text Box 219"/>
            <p:cNvSpPr txBox="1">
              <a:spLocks noChangeArrowheads="1"/>
            </p:cNvSpPr>
            <p:nvPr/>
          </p:nvSpPr>
          <p:spPr bwMode="auto">
            <a:xfrm>
              <a:off x="2843213" y="3408275"/>
              <a:ext cx="75406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（Ｄ）社</a:t>
              </a:r>
            </a:p>
          </p:txBody>
        </p:sp>
        <p:cxnSp>
          <p:nvCxnSpPr>
            <p:cNvPr id="7279" name="AutoShape 222"/>
            <p:cNvCxnSpPr>
              <a:cxnSpLocks noChangeShapeType="1"/>
            </p:cNvCxnSpPr>
            <p:nvPr/>
          </p:nvCxnSpPr>
          <p:spPr bwMode="auto">
            <a:xfrm>
              <a:off x="1330325" y="2119313"/>
              <a:ext cx="1495425" cy="728662"/>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7280" name="Text Box 271"/>
            <p:cNvSpPr txBox="1">
              <a:spLocks noChangeArrowheads="1"/>
            </p:cNvSpPr>
            <p:nvPr/>
          </p:nvSpPr>
          <p:spPr bwMode="auto">
            <a:xfrm>
              <a:off x="2830315" y="2495463"/>
              <a:ext cx="705247"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共同実施者</a:t>
              </a:r>
            </a:p>
          </p:txBody>
        </p:sp>
        <p:sp>
          <p:nvSpPr>
            <p:cNvPr id="7281" name="Text Box 272"/>
            <p:cNvSpPr txBox="1">
              <a:spLocks noChangeArrowheads="1"/>
            </p:cNvSpPr>
            <p:nvPr/>
          </p:nvSpPr>
          <p:spPr bwMode="auto">
            <a:xfrm>
              <a:off x="2937675" y="3181263"/>
              <a:ext cx="500062"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協力者</a:t>
              </a:r>
            </a:p>
          </p:txBody>
        </p:sp>
        <p:sp>
          <p:nvSpPr>
            <p:cNvPr id="7282" name="Text Box 217"/>
            <p:cNvSpPr txBox="1">
              <a:spLocks noChangeArrowheads="1"/>
            </p:cNvSpPr>
            <p:nvPr/>
          </p:nvSpPr>
          <p:spPr bwMode="auto">
            <a:xfrm>
              <a:off x="512763" y="2209800"/>
              <a:ext cx="161607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（Ａシステムの開発、総括）</a:t>
              </a:r>
            </a:p>
            <a:p>
              <a:pPr eaLnBrk="1" hangingPunct="1">
                <a:spcBef>
                  <a:spcPct val="0"/>
                </a:spcBef>
                <a:buFontTx/>
                <a:buNone/>
              </a:pPr>
              <a:r>
                <a:rPr lang="ja-JP" altLang="en-US" sz="800" i="1">
                  <a:solidFill>
                    <a:srgbClr val="000000"/>
                  </a:solidFill>
                  <a:latin typeface="Century" panose="02040604050505020304" pitchFamily="18" charset="0"/>
                </a:rPr>
                <a:t>○○システムの開発実績あり</a:t>
              </a:r>
            </a:p>
            <a:p>
              <a:pPr eaLnBrk="1" hangingPunct="1">
                <a:spcBef>
                  <a:spcPct val="0"/>
                </a:spcBef>
                <a:buFontTx/>
                <a:buNone/>
              </a:pPr>
              <a:r>
                <a:rPr lang="ja-JP" altLang="en-US" sz="800" i="1">
                  <a:solidFill>
                    <a:srgbClr val="000000"/>
                  </a:solidFill>
                  <a:latin typeface="Century" panose="02040604050505020304" pitchFamily="18" charset="0"/>
                </a:rPr>
                <a:t>○○分野について○年間の業務実績あり</a:t>
              </a:r>
              <a:endParaRPr lang="en-US" altLang="ja-JP" sz="800" i="1">
                <a:solidFill>
                  <a:srgbClr val="000000"/>
                </a:solidFill>
                <a:latin typeface="Century" panose="02040604050505020304" pitchFamily="18" charset="0"/>
              </a:endParaRPr>
            </a:p>
            <a:p>
              <a:pPr eaLnBrk="1" hangingPunct="1">
                <a:spcBef>
                  <a:spcPct val="0"/>
                </a:spcBef>
                <a:buFontTx/>
                <a:buNone/>
              </a:pPr>
              <a:r>
                <a:rPr lang="ja-JP" altLang="en-US" sz="800" i="1">
                  <a:solidFill>
                    <a:srgbClr val="000000"/>
                  </a:solidFill>
                  <a:latin typeface="Century" panose="02040604050505020304" pitchFamily="18" charset="0"/>
                </a:rPr>
                <a:t>事業終了後の製品化・販売を担当</a:t>
              </a:r>
            </a:p>
          </p:txBody>
        </p:sp>
        <p:sp>
          <p:nvSpPr>
            <p:cNvPr id="7283" name="Text Box 224"/>
            <p:cNvSpPr txBox="1">
              <a:spLocks noChangeArrowheads="1"/>
            </p:cNvSpPr>
            <p:nvPr/>
          </p:nvSpPr>
          <p:spPr bwMode="auto">
            <a:xfrm>
              <a:off x="3552825" y="1933575"/>
              <a:ext cx="1447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（Ｂシステムの開発）</a:t>
              </a:r>
            </a:p>
            <a:p>
              <a:pPr eaLnBrk="1" hangingPunct="1">
                <a:spcBef>
                  <a:spcPct val="0"/>
                </a:spcBef>
                <a:buFontTx/>
                <a:buNone/>
              </a:pPr>
              <a:r>
                <a:rPr lang="ja-JP" altLang="en-US" sz="800" i="1">
                  <a:solidFill>
                    <a:srgbClr val="000000"/>
                  </a:solidFill>
                  <a:latin typeface="Century" panose="02040604050505020304" pitchFamily="18" charset="0"/>
                </a:rPr>
                <a:t>○○分野について○年間の業務実績あり</a:t>
              </a:r>
            </a:p>
          </p:txBody>
        </p:sp>
        <p:sp>
          <p:nvSpPr>
            <p:cNvPr id="7284" name="Text Box 225"/>
            <p:cNvSpPr txBox="1">
              <a:spLocks noChangeArrowheads="1"/>
            </p:cNvSpPr>
            <p:nvPr/>
          </p:nvSpPr>
          <p:spPr bwMode="auto">
            <a:xfrm>
              <a:off x="3552825" y="2620963"/>
              <a:ext cx="1430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（Ｃ要素の開発）</a:t>
              </a:r>
            </a:p>
            <a:p>
              <a:pPr eaLnBrk="1" hangingPunct="1">
                <a:spcBef>
                  <a:spcPct val="0"/>
                </a:spcBef>
                <a:buFontTx/>
                <a:buNone/>
              </a:pPr>
              <a:r>
                <a:rPr lang="ja-JP" altLang="en-US" sz="800" i="1">
                  <a:solidFill>
                    <a:srgbClr val="000000"/>
                  </a:solidFill>
                  <a:latin typeface="Century" panose="02040604050505020304" pitchFamily="18" charset="0"/>
                </a:rPr>
                <a:t>○○分野について○年間の業務実績あり</a:t>
              </a:r>
            </a:p>
          </p:txBody>
        </p:sp>
        <p:sp>
          <p:nvSpPr>
            <p:cNvPr id="7285" name="Text Box 226"/>
            <p:cNvSpPr txBox="1">
              <a:spLocks noChangeArrowheads="1"/>
            </p:cNvSpPr>
            <p:nvPr/>
          </p:nvSpPr>
          <p:spPr bwMode="auto">
            <a:xfrm>
              <a:off x="3536950" y="3285165"/>
              <a:ext cx="1575678" cy="465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（実証フィールドの提供）</a:t>
              </a:r>
              <a:endParaRPr lang="en-US" altLang="ja-JP" sz="800" i="1">
                <a:solidFill>
                  <a:srgbClr val="000000"/>
                </a:solidFill>
                <a:latin typeface="Century" panose="02040604050505020304" pitchFamily="18" charset="0"/>
              </a:endParaRPr>
            </a:p>
            <a:p>
              <a:pPr eaLnBrk="1" hangingPunct="1">
                <a:spcBef>
                  <a:spcPct val="0"/>
                </a:spcBef>
                <a:buFontTx/>
                <a:buNone/>
              </a:pPr>
              <a:r>
                <a:rPr lang="ja-JP" altLang="en-US" sz="800" i="1">
                  <a:solidFill>
                    <a:srgbClr val="000000"/>
                  </a:solidFill>
                  <a:latin typeface="Century" panose="02040604050505020304" pitchFamily="18" charset="0"/>
                </a:rPr>
                <a:t>○○の実証に適した○○地区を</a:t>
              </a:r>
              <a:endParaRPr lang="en-US" altLang="ja-JP" sz="800" i="1">
                <a:solidFill>
                  <a:srgbClr val="000000"/>
                </a:solidFill>
                <a:latin typeface="Century" panose="02040604050505020304" pitchFamily="18" charset="0"/>
              </a:endParaRPr>
            </a:p>
            <a:p>
              <a:pPr eaLnBrk="1" hangingPunct="1">
                <a:spcBef>
                  <a:spcPct val="0"/>
                </a:spcBef>
                <a:buFontTx/>
                <a:buNone/>
              </a:pPr>
              <a:r>
                <a:rPr lang="ja-JP" altLang="en-US" sz="800" i="1">
                  <a:solidFill>
                    <a:srgbClr val="000000"/>
                  </a:solidFill>
                  <a:latin typeface="Century" panose="02040604050505020304" pitchFamily="18" charset="0"/>
                </a:rPr>
                <a:t>実証フィールドとして提供</a:t>
              </a:r>
            </a:p>
          </p:txBody>
        </p:sp>
        <p:sp>
          <p:nvSpPr>
            <p:cNvPr id="7286" name="Line 270"/>
            <p:cNvSpPr>
              <a:spLocks noChangeShapeType="1"/>
            </p:cNvSpPr>
            <p:nvPr/>
          </p:nvSpPr>
          <p:spPr bwMode="auto">
            <a:xfrm>
              <a:off x="1360488" y="2119313"/>
              <a:ext cx="1465262" cy="9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6168" name="Text Box 31"/>
          <p:cNvSpPr txBox="1">
            <a:spLocks noChangeArrowheads="1"/>
          </p:cNvSpPr>
          <p:nvPr/>
        </p:nvSpPr>
        <p:spPr bwMode="auto">
          <a:xfrm>
            <a:off x="5133975" y="366713"/>
            <a:ext cx="5003800" cy="473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50" b="1" i="1" dirty="0" smtClean="0">
                <a:latin typeface="Century" panose="02040604050505020304" pitchFamily="18" charset="0"/>
              </a:rPr>
              <a:t>③</a:t>
            </a:r>
            <a:r>
              <a:rPr lang="en-US" altLang="ja-JP" sz="1050" b="1" i="1" dirty="0" smtClean="0">
                <a:latin typeface="Century" panose="02040604050505020304" pitchFamily="18" charset="0"/>
              </a:rPr>
              <a:t>【</a:t>
            </a:r>
            <a:r>
              <a:rPr lang="ja-JP" altLang="en-US" sz="1050" b="1" i="1" dirty="0" smtClean="0">
                <a:latin typeface="Century" panose="02040604050505020304" pitchFamily="18" charset="0"/>
              </a:rPr>
              <a:t>事業化・普及の見込み</a:t>
            </a:r>
            <a:r>
              <a:rPr lang="en-US" altLang="ja-JP" sz="1050" b="1" i="1" dirty="0" smtClean="0">
                <a:latin typeface="Century" panose="02040604050505020304" pitchFamily="18" charset="0"/>
              </a:rPr>
              <a:t>】</a:t>
            </a:r>
          </a:p>
          <a:p>
            <a:pPr eaLnBrk="1" hangingPunct="1">
              <a:spcBef>
                <a:spcPct val="0"/>
              </a:spcBef>
              <a:buFontTx/>
              <a:buNone/>
              <a:defRPr/>
            </a:pPr>
            <a:r>
              <a:rPr lang="en-US" altLang="ja-JP" sz="1050" dirty="0" smtClean="0">
                <a:latin typeface="Century" panose="02040604050505020304" pitchFamily="18" charset="0"/>
              </a:rPr>
              <a:t>○</a:t>
            </a:r>
            <a:r>
              <a:rPr lang="ja-JP" altLang="en-US" sz="1050" dirty="0">
                <a:latin typeface="Century" panose="02040604050505020304" pitchFamily="18" charset="0"/>
              </a:rPr>
              <a:t>事業化</a:t>
            </a:r>
            <a:r>
              <a:rPr lang="ja-JP" altLang="en-US" sz="1050" dirty="0" smtClean="0">
                <a:latin typeface="Century" panose="02040604050505020304" pitchFamily="18" charset="0"/>
              </a:rPr>
              <a:t>計画</a:t>
            </a:r>
            <a:endParaRPr lang="en-US" altLang="ja-JP" sz="1050" dirty="0" smtClean="0">
              <a:latin typeface="Century" panose="02040604050505020304" pitchFamily="18" charset="0"/>
            </a:endParaRPr>
          </a:p>
          <a:p>
            <a:pPr eaLnBrk="1" hangingPunct="1">
              <a:spcBef>
                <a:spcPct val="0"/>
              </a:spcBef>
              <a:buFontTx/>
              <a:buNone/>
              <a:defRPr/>
            </a:pPr>
            <a:r>
              <a:rPr lang="ja-JP" altLang="en-US" sz="1050" dirty="0" smtClean="0">
                <a:latin typeface="Century" panose="02040604050505020304" pitchFamily="18" charset="0"/>
              </a:rPr>
              <a:t> </a:t>
            </a:r>
            <a:endParaRPr lang="en-US" altLang="ja-JP" sz="1050" dirty="0" smtClean="0">
              <a:latin typeface="Century" panose="02040604050505020304" pitchFamily="18" charset="0"/>
            </a:endParaRPr>
          </a:p>
          <a:p>
            <a:pPr eaLnBrk="1" hangingPunct="1">
              <a:spcBef>
                <a:spcPct val="0"/>
              </a:spcBef>
              <a:buFontTx/>
              <a:buNone/>
              <a:defRPr/>
            </a:pPr>
            <a:endParaRPr lang="en-US" altLang="ja-JP" sz="1050" dirty="0" smtClean="0">
              <a:solidFill>
                <a:srgbClr val="FF0000"/>
              </a:solidFill>
              <a:latin typeface="Century" panose="02040604050505020304" pitchFamily="18" charset="0"/>
            </a:endParaRPr>
          </a:p>
          <a:p>
            <a:pPr eaLnBrk="1" hangingPunct="1">
              <a:spcBef>
                <a:spcPct val="0"/>
              </a:spcBef>
              <a:buFontTx/>
              <a:buNone/>
              <a:defRPr/>
            </a:pPr>
            <a:r>
              <a:rPr lang="ja-JP" altLang="en-US" sz="1050" i="1" dirty="0" smtClean="0">
                <a:solidFill>
                  <a:srgbClr val="FF0000"/>
                </a:solidFill>
                <a:latin typeface="Century" panose="02040604050505020304" pitchFamily="18" charset="0"/>
              </a:rPr>
              <a:t>事業化計画について、以下を参考に記載してください。また、</a:t>
            </a:r>
            <a:r>
              <a:rPr lang="ja-JP" altLang="en-US" sz="1050" b="1" i="1" u="sng" dirty="0" smtClean="0">
                <a:solidFill>
                  <a:srgbClr val="FF0000"/>
                </a:solidFill>
                <a:latin typeface="Century" panose="02040604050505020304" pitchFamily="18" charset="0"/>
              </a:rPr>
              <a:t>事業終了後の社内体制・サプライヤー・ユーザー・規制当局等関係者との調整、工場立地場所、導入エリア、特許取得の方向性等を詳細に示したロードマップをご提出ください（スライド</a:t>
            </a:r>
            <a:r>
              <a:rPr lang="en-US" altLang="ja-JP" sz="1050" b="1" i="1" u="sng" dirty="0" smtClean="0">
                <a:solidFill>
                  <a:srgbClr val="FF0000"/>
                </a:solidFill>
                <a:latin typeface="Century" panose="02040604050505020304" pitchFamily="18" charset="0"/>
              </a:rPr>
              <a:t>9</a:t>
            </a:r>
            <a:r>
              <a:rPr lang="ja-JP" altLang="en-US" sz="1050" b="1" i="1" u="sng" dirty="0">
                <a:solidFill>
                  <a:srgbClr val="FF0000"/>
                </a:solidFill>
                <a:latin typeface="Century" panose="02040604050505020304" pitchFamily="18" charset="0"/>
              </a:rPr>
              <a:t>を参照） </a:t>
            </a:r>
            <a:r>
              <a:rPr lang="ja-JP" altLang="en-US" sz="1050" b="1" i="1" u="sng" dirty="0" smtClean="0">
                <a:solidFill>
                  <a:srgbClr val="FF0000"/>
                </a:solidFill>
                <a:latin typeface="Century" panose="02040604050505020304" pitchFamily="18" charset="0"/>
              </a:rPr>
              <a:t>。</a:t>
            </a:r>
            <a:endParaRPr lang="en-US" altLang="ja-JP" sz="1050" b="1" i="1" u="sng" dirty="0" smtClean="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i="1" dirty="0" smtClean="0">
                <a:solidFill>
                  <a:srgbClr val="FF0000"/>
                </a:solidFill>
                <a:latin typeface="Century" panose="02040604050505020304" pitchFamily="18" charset="0"/>
              </a:rPr>
              <a:t> ・ </a:t>
            </a:r>
            <a:r>
              <a:rPr lang="en-US" altLang="ja-JP" sz="1050" i="1" dirty="0" smtClean="0">
                <a:solidFill>
                  <a:srgbClr val="FF0000"/>
                </a:solidFill>
                <a:latin typeface="Century" panose="02040604050505020304" pitchFamily="18" charset="0"/>
              </a:rPr>
              <a:t>20XX</a:t>
            </a:r>
            <a:r>
              <a:rPr lang="ja-JP" altLang="en-US" sz="1050" i="1" dirty="0" smtClean="0">
                <a:solidFill>
                  <a:srgbClr val="FF0000"/>
                </a:solidFill>
                <a:latin typeface="Century" panose="02040604050505020304" pitchFamily="18" charset="0"/>
              </a:rPr>
              <a:t>年までに、核と</a:t>
            </a:r>
            <a:r>
              <a:rPr lang="ja-JP" altLang="en-US" sz="1050" i="1" dirty="0">
                <a:solidFill>
                  <a:srgbClr val="FF0000"/>
                </a:solidFill>
                <a:latin typeface="Century" panose="02040604050505020304" pitchFamily="18" charset="0"/>
              </a:rPr>
              <a:t>なる技術の特許を出願／取得</a:t>
            </a:r>
            <a:r>
              <a:rPr lang="ja-JP" altLang="en-US" sz="1050" i="1" dirty="0" smtClean="0">
                <a:solidFill>
                  <a:srgbClr val="FF0000"/>
                </a:solidFill>
                <a:latin typeface="Century" panose="02040604050505020304" pitchFamily="18" charset="0"/>
              </a:rPr>
              <a:t>した上で、販売開始</a:t>
            </a:r>
            <a:endParaRPr lang="en-US" altLang="ja-JP" sz="1050" i="1" dirty="0" smtClean="0">
              <a:solidFill>
                <a:srgbClr val="00B050"/>
              </a:solidFill>
              <a:latin typeface="Century" panose="02040604050505020304" pitchFamily="18" charset="0"/>
            </a:endParaRPr>
          </a:p>
          <a:p>
            <a:pPr eaLnBrk="1" hangingPunct="1">
              <a:lnSpc>
                <a:spcPct val="90000"/>
              </a:lnSpc>
              <a:spcBef>
                <a:spcPct val="0"/>
              </a:spcBef>
              <a:buFontTx/>
              <a:buNone/>
              <a:defRPr/>
            </a:pPr>
            <a:r>
              <a:rPr lang="ja-JP" altLang="en-US" sz="1050" i="1" dirty="0" smtClean="0">
                <a:solidFill>
                  <a:srgbClr val="FF0000"/>
                </a:solidFill>
                <a:latin typeface="Century" panose="02040604050505020304" pitchFamily="18" charset="0"/>
              </a:rPr>
              <a:t> ・ </a:t>
            </a:r>
            <a:r>
              <a:rPr lang="en-US" altLang="ja-JP" sz="1050" i="1" dirty="0" smtClean="0">
                <a:solidFill>
                  <a:srgbClr val="FF0000"/>
                </a:solidFill>
                <a:latin typeface="Century" panose="02040604050505020304" pitchFamily="18" charset="0"/>
              </a:rPr>
              <a:t>20YY</a:t>
            </a:r>
            <a:r>
              <a:rPr lang="ja-JP" altLang="en-US" sz="1050" i="1" dirty="0" smtClean="0">
                <a:solidFill>
                  <a:srgbClr val="FF0000"/>
                </a:solidFill>
                <a:latin typeface="Century" panose="02040604050505020304" pitchFamily="18" charset="0"/>
              </a:rPr>
              <a:t>年までに、低コスト化、省力化を実施し、販売開始</a:t>
            </a:r>
          </a:p>
          <a:p>
            <a:pPr eaLnBrk="1" hangingPunct="1">
              <a:lnSpc>
                <a:spcPct val="90000"/>
              </a:lnSpc>
              <a:spcBef>
                <a:spcPct val="0"/>
              </a:spcBef>
              <a:buFontTx/>
              <a:buNone/>
              <a:defRPr/>
            </a:pPr>
            <a:r>
              <a:rPr lang="ja-JP" altLang="en-US" sz="1050" i="1" dirty="0" smtClean="0">
                <a:solidFill>
                  <a:srgbClr val="FF0000"/>
                </a:solidFill>
                <a:latin typeface="Century" panose="02040604050505020304" pitchFamily="18" charset="0"/>
              </a:rPr>
              <a:t> ・ </a:t>
            </a:r>
            <a:r>
              <a:rPr lang="en-US" altLang="ja-JP" sz="1050" i="1" dirty="0" smtClean="0">
                <a:solidFill>
                  <a:srgbClr val="FF0000"/>
                </a:solidFill>
                <a:latin typeface="Century" panose="02040604050505020304" pitchFamily="18" charset="0"/>
              </a:rPr>
              <a:t>20ZZ</a:t>
            </a:r>
            <a:r>
              <a:rPr lang="ja-JP" altLang="en-US" sz="1050" i="1" dirty="0" smtClean="0">
                <a:solidFill>
                  <a:srgbClr val="FF0000"/>
                </a:solidFill>
                <a:latin typeface="Century" panose="02040604050505020304" pitchFamily="18" charset="0"/>
              </a:rPr>
              <a:t>年を目処とし、関連企業における販売ネットワークを核として、販売開始</a:t>
            </a:r>
            <a:endParaRPr lang="en-US" altLang="ja-JP" sz="1050" dirty="0" smtClean="0">
              <a:latin typeface="Century" panose="02040604050505020304" pitchFamily="18" charset="0"/>
            </a:endParaRPr>
          </a:p>
          <a:p>
            <a:pPr eaLnBrk="1" hangingPunct="1">
              <a:lnSpc>
                <a:spcPct val="90000"/>
              </a:lnSpc>
              <a:spcBef>
                <a:spcPct val="0"/>
              </a:spcBef>
              <a:buFontTx/>
              <a:buNone/>
              <a:defRPr/>
            </a:pPr>
            <a:r>
              <a:rPr lang="ja-JP" altLang="en-US" sz="1050" dirty="0" smtClean="0">
                <a:latin typeface="Century" panose="02040604050505020304" pitchFamily="18" charset="0"/>
              </a:rPr>
              <a:t>○</a:t>
            </a:r>
            <a:r>
              <a:rPr lang="ja-JP" altLang="en-US" sz="1050" dirty="0">
                <a:latin typeface="Century" panose="02040604050505020304" pitchFamily="18" charset="0"/>
              </a:rPr>
              <a:t>事業展開</a:t>
            </a:r>
            <a:r>
              <a:rPr lang="ja-JP" altLang="en-US" sz="1050" dirty="0" smtClean="0">
                <a:latin typeface="Century" panose="02040604050505020304" pitchFamily="18" charset="0"/>
              </a:rPr>
              <a:t>における普及の見込み</a:t>
            </a:r>
            <a:endParaRPr lang="en-US" altLang="ja-JP" sz="1050" dirty="0" smtClean="0">
              <a:latin typeface="Century" panose="02040604050505020304" pitchFamily="18" charset="0"/>
            </a:endParaRPr>
          </a:p>
          <a:p>
            <a:pPr eaLnBrk="1" hangingPunct="1">
              <a:lnSpc>
                <a:spcPct val="90000"/>
              </a:lnSpc>
              <a:spcBef>
                <a:spcPct val="0"/>
              </a:spcBef>
              <a:buFontTx/>
              <a:buNone/>
              <a:defRPr/>
            </a:pPr>
            <a:r>
              <a:rPr lang="ja-JP" altLang="en-US" sz="1050" i="1" dirty="0" smtClean="0">
                <a:solidFill>
                  <a:srgbClr val="FF0000"/>
                </a:solidFill>
                <a:latin typeface="Century" panose="02040604050505020304" pitchFamily="18" charset="0"/>
              </a:rPr>
              <a:t>普及シナリオを想定するのに必要な以下のような情報を記載し</a:t>
            </a:r>
            <a:r>
              <a:rPr lang="ja-JP" altLang="en-US" sz="1050" i="1" dirty="0">
                <a:solidFill>
                  <a:srgbClr val="FF0000"/>
                </a:solidFill>
                <a:latin typeface="Century" panose="02040604050505020304" pitchFamily="18" charset="0"/>
              </a:rPr>
              <a:t>て</a:t>
            </a:r>
            <a:r>
              <a:rPr lang="ja-JP" altLang="en-US" sz="1050" i="1" dirty="0" smtClean="0">
                <a:solidFill>
                  <a:srgbClr val="FF0000"/>
                </a:solidFill>
                <a:latin typeface="Century" panose="02040604050505020304" pitchFamily="18" charset="0"/>
              </a:rPr>
              <a:t>ください</a:t>
            </a:r>
            <a:r>
              <a:rPr lang="ja-JP" altLang="en-US" sz="1050" i="1" dirty="0">
                <a:solidFill>
                  <a:srgbClr val="FF0000"/>
                </a:solidFill>
                <a:latin typeface="Century" panose="02040604050505020304" pitchFamily="18" charset="0"/>
              </a:rPr>
              <a:t>。普及のためにインフラ等が必要となる場合は、それらの導入コスト等についても記載してください。</a:t>
            </a:r>
            <a:endParaRPr lang="en-US" altLang="ja-JP" sz="1050" i="1" dirty="0" smtClean="0">
              <a:solidFill>
                <a:srgbClr val="FF0000"/>
              </a:solidFill>
              <a:latin typeface="Century" panose="02040604050505020304" pitchFamily="18" charset="0"/>
            </a:endParaRPr>
          </a:p>
          <a:p>
            <a:pPr eaLnBrk="1" hangingPunct="1">
              <a:lnSpc>
                <a:spcPct val="90000"/>
              </a:lnSpc>
              <a:spcBef>
                <a:spcPct val="0"/>
              </a:spcBef>
              <a:buFontTx/>
              <a:buNone/>
              <a:defRPr/>
            </a:pPr>
            <a:r>
              <a:rPr lang="en-US" altLang="ja-JP" sz="1050" i="1" dirty="0">
                <a:solidFill>
                  <a:srgbClr val="FF0000"/>
                </a:solidFill>
                <a:latin typeface="Century" panose="02040604050505020304" pitchFamily="18" charset="0"/>
              </a:rPr>
              <a:t> </a:t>
            </a:r>
            <a:r>
              <a:rPr lang="ja-JP" altLang="en-US" sz="1050" i="1" dirty="0" smtClean="0">
                <a:solidFill>
                  <a:srgbClr val="FF0000"/>
                </a:solidFill>
                <a:latin typeface="Century" panose="02040604050505020304" pitchFamily="18" charset="0"/>
              </a:rPr>
              <a:t>・対象市場規模、想定事業規模</a:t>
            </a:r>
            <a:endParaRPr lang="en-US" altLang="ja-JP" sz="1050" i="1" dirty="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i="1" dirty="0" smtClean="0">
                <a:solidFill>
                  <a:srgbClr val="FF0000"/>
                </a:solidFill>
                <a:latin typeface="Century" panose="02040604050505020304" pitchFamily="18" charset="0"/>
              </a:rPr>
              <a:t> ・導入コスト目標</a:t>
            </a:r>
            <a:r>
              <a:rPr lang="ja-JP" altLang="en-US" sz="1050" i="1" dirty="0">
                <a:solidFill>
                  <a:srgbClr val="FF0000"/>
                </a:solidFill>
                <a:latin typeface="Century" panose="02040604050505020304" pitchFamily="18" charset="0"/>
              </a:rPr>
              <a:t>：○○万円</a:t>
            </a:r>
            <a:r>
              <a:rPr lang="en-US" altLang="ja-JP" sz="1050" i="1" dirty="0">
                <a:solidFill>
                  <a:srgbClr val="FF0000"/>
                </a:solidFill>
                <a:latin typeface="Century" panose="02040604050505020304" pitchFamily="18" charset="0"/>
              </a:rPr>
              <a:t>/</a:t>
            </a:r>
            <a:r>
              <a:rPr lang="en-US" altLang="ja-JP" sz="1050" i="1" dirty="0" smtClean="0">
                <a:solidFill>
                  <a:srgbClr val="FF0000"/>
                </a:solidFill>
                <a:latin typeface="Century" panose="02040604050505020304" pitchFamily="18" charset="0"/>
              </a:rPr>
              <a:t>kW</a:t>
            </a:r>
            <a:r>
              <a:rPr lang="ja-JP" altLang="en-US" sz="1050" i="1" dirty="0" smtClean="0">
                <a:solidFill>
                  <a:srgbClr val="FF0000"/>
                </a:solidFill>
                <a:latin typeface="Century" panose="02040604050505020304" pitchFamily="18" charset="0"/>
              </a:rPr>
              <a:t>（従来品の価格：○○万円</a:t>
            </a:r>
            <a:r>
              <a:rPr lang="en-US" altLang="ja-JP" sz="1050" i="1" dirty="0" smtClean="0">
                <a:solidFill>
                  <a:srgbClr val="FF0000"/>
                </a:solidFill>
                <a:latin typeface="Century" panose="02040604050505020304" pitchFamily="18" charset="0"/>
              </a:rPr>
              <a:t>/kW</a:t>
            </a:r>
            <a:r>
              <a:rPr lang="ja-JP" altLang="en-US" sz="1050" i="1" dirty="0" smtClean="0">
                <a:solidFill>
                  <a:srgbClr val="FF0000"/>
                </a:solidFill>
                <a:latin typeface="Century" panose="02040604050505020304" pitchFamily="18" charset="0"/>
              </a:rPr>
              <a:t>）</a:t>
            </a:r>
            <a:endParaRPr lang="en-US" altLang="ja-JP" sz="1050" i="1" dirty="0" smtClean="0">
              <a:solidFill>
                <a:srgbClr val="FF0000"/>
              </a:solidFill>
              <a:latin typeface="Century" panose="02040604050505020304" pitchFamily="18" charset="0"/>
            </a:endParaRPr>
          </a:p>
          <a:p>
            <a:pPr eaLnBrk="1" hangingPunct="1">
              <a:lnSpc>
                <a:spcPct val="90000"/>
              </a:lnSpc>
              <a:spcBef>
                <a:spcPct val="0"/>
              </a:spcBef>
              <a:buFontTx/>
              <a:buNone/>
              <a:defRPr/>
            </a:pPr>
            <a:r>
              <a:rPr lang="en-US" altLang="ja-JP" sz="1050" i="1" dirty="0">
                <a:solidFill>
                  <a:srgbClr val="FF0000"/>
                </a:solidFill>
                <a:latin typeface="Century" panose="02040604050505020304" pitchFamily="18" charset="0"/>
              </a:rPr>
              <a:t> </a:t>
            </a:r>
            <a:r>
              <a:rPr lang="ja-JP" altLang="en-US" sz="1050" i="1" dirty="0" smtClean="0">
                <a:solidFill>
                  <a:srgbClr val="FF0000"/>
                </a:solidFill>
                <a:latin typeface="Century" panose="02040604050505020304" pitchFamily="18" charset="0"/>
              </a:rPr>
              <a:t>・運用コスト目標：○○万円</a:t>
            </a:r>
            <a:r>
              <a:rPr lang="en-US" altLang="ja-JP" sz="1050" i="1" dirty="0" smtClean="0">
                <a:solidFill>
                  <a:srgbClr val="FF0000"/>
                </a:solidFill>
                <a:latin typeface="Century" panose="02040604050505020304" pitchFamily="18" charset="0"/>
              </a:rPr>
              <a:t>/</a:t>
            </a:r>
            <a:r>
              <a:rPr lang="en-US" altLang="ja-JP" sz="1050" i="1" dirty="0">
                <a:solidFill>
                  <a:srgbClr val="FF0000"/>
                </a:solidFill>
                <a:latin typeface="Century" panose="02040604050505020304" pitchFamily="18" charset="0"/>
              </a:rPr>
              <a:t>kW</a:t>
            </a:r>
            <a:r>
              <a:rPr lang="ja-JP" altLang="en-US" sz="1050" i="1" dirty="0">
                <a:solidFill>
                  <a:srgbClr val="FF0000"/>
                </a:solidFill>
                <a:latin typeface="Century" panose="02040604050505020304" pitchFamily="18" charset="0"/>
              </a:rPr>
              <a:t>（従来品の価格：○○万円</a:t>
            </a:r>
            <a:r>
              <a:rPr lang="en-US" altLang="ja-JP" sz="1050" i="1" dirty="0">
                <a:solidFill>
                  <a:srgbClr val="FF0000"/>
                </a:solidFill>
                <a:latin typeface="Century" panose="02040604050505020304" pitchFamily="18" charset="0"/>
              </a:rPr>
              <a:t>/kW</a:t>
            </a:r>
            <a:r>
              <a:rPr lang="ja-JP" altLang="en-US" sz="1050" i="1" dirty="0" smtClean="0">
                <a:solidFill>
                  <a:srgbClr val="FF0000"/>
                </a:solidFill>
                <a:latin typeface="Century" panose="02040604050505020304" pitchFamily="18" charset="0"/>
              </a:rPr>
              <a:t>）</a:t>
            </a:r>
            <a:endParaRPr lang="en-US" altLang="ja-JP" sz="1050" i="1" dirty="0" smtClean="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i="1" dirty="0" smtClean="0">
                <a:solidFill>
                  <a:srgbClr val="FF0000"/>
                </a:solidFill>
                <a:latin typeface="Century" panose="02040604050505020304" pitchFamily="18" charset="0"/>
              </a:rPr>
              <a:t> ・製品単純回収年数：</a:t>
            </a:r>
            <a:r>
              <a:rPr lang="ja-JP" altLang="en-US" sz="1050" i="1" dirty="0">
                <a:solidFill>
                  <a:srgbClr val="FF0000"/>
                </a:solidFill>
                <a:latin typeface="Century" panose="02040604050505020304" pitchFamily="18" charset="0"/>
              </a:rPr>
              <a:t>○年程度</a:t>
            </a:r>
            <a:r>
              <a:rPr lang="ja-JP" altLang="en-US" sz="1050" i="1" dirty="0" smtClean="0">
                <a:solidFill>
                  <a:srgbClr val="FF0000"/>
                </a:solidFill>
                <a:latin typeface="Century" panose="02040604050505020304" pitchFamily="18" charset="0"/>
              </a:rPr>
              <a:t>（導入コスト</a:t>
            </a:r>
            <a:r>
              <a:rPr lang="ja-JP" altLang="en-US" sz="1050" i="1" dirty="0">
                <a:solidFill>
                  <a:srgbClr val="FF0000"/>
                </a:solidFill>
                <a:latin typeface="Century" panose="02040604050505020304" pitchFamily="18" charset="0"/>
              </a:rPr>
              <a:t>差額</a:t>
            </a:r>
            <a:r>
              <a:rPr lang="en-US" altLang="ja-JP" sz="1050" i="1" dirty="0">
                <a:solidFill>
                  <a:srgbClr val="FF0000"/>
                </a:solidFill>
                <a:latin typeface="Century" panose="02040604050505020304" pitchFamily="18" charset="0"/>
              </a:rPr>
              <a:t>÷</a:t>
            </a:r>
            <a:r>
              <a:rPr lang="ja-JP" altLang="en-US" sz="1050" i="1" dirty="0" smtClean="0">
                <a:solidFill>
                  <a:srgbClr val="FF0000"/>
                </a:solidFill>
                <a:latin typeface="Century" panose="02040604050505020304" pitchFamily="18" charset="0"/>
              </a:rPr>
              <a:t>年間運用コスト</a:t>
            </a:r>
            <a:r>
              <a:rPr lang="ja-JP" altLang="en-US" sz="1050" i="1" dirty="0">
                <a:solidFill>
                  <a:srgbClr val="FF0000"/>
                </a:solidFill>
                <a:latin typeface="Century" panose="02040604050505020304" pitchFamily="18" charset="0"/>
              </a:rPr>
              <a:t>差額</a:t>
            </a:r>
            <a:r>
              <a:rPr lang="ja-JP" altLang="en-US" sz="1050" i="1" dirty="0" smtClean="0">
                <a:solidFill>
                  <a:srgbClr val="FF0000"/>
                </a:solidFill>
                <a:latin typeface="Century" panose="02040604050505020304" pitchFamily="18" charset="0"/>
              </a:rPr>
              <a:t>）</a:t>
            </a:r>
            <a:endParaRPr lang="en-US" altLang="ja-JP" sz="1050" i="1" dirty="0" smtClean="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smtClean="0">
                <a:latin typeface="Century" panose="02040604050505020304" pitchFamily="18" charset="0"/>
              </a:rPr>
              <a:t>○年度別販売見込み</a:t>
            </a:r>
            <a:endParaRPr lang="en-US" altLang="ja-JP" sz="1050" dirty="0" smtClean="0">
              <a:latin typeface="Century" panose="02040604050505020304" pitchFamily="18" charset="0"/>
            </a:endParaRPr>
          </a:p>
          <a:p>
            <a:pPr eaLnBrk="1" hangingPunct="1">
              <a:lnSpc>
                <a:spcPct val="90000"/>
              </a:lnSpc>
              <a:spcBef>
                <a:spcPct val="0"/>
              </a:spcBef>
              <a:buFontTx/>
              <a:buNone/>
              <a:defRPr/>
            </a:pPr>
            <a:r>
              <a:rPr lang="ja-JP" altLang="en-US" sz="1050" i="1" dirty="0">
                <a:solidFill>
                  <a:srgbClr val="FF0000"/>
                </a:solidFill>
              </a:rPr>
              <a:t>注：複数の製品がある場合には、それぞれについて記載してください</a:t>
            </a:r>
            <a:r>
              <a:rPr lang="ja-JP" altLang="en-US" sz="1050" i="1" dirty="0" smtClean="0">
                <a:solidFill>
                  <a:srgbClr val="FF0000"/>
                </a:solidFill>
              </a:rPr>
              <a:t>。</a:t>
            </a:r>
            <a:endParaRPr lang="en-US" altLang="ja-JP" sz="1050" i="1" dirty="0" smtClean="0">
              <a:solidFill>
                <a:srgbClr val="FF0000"/>
              </a:solidFill>
            </a:endParaRPr>
          </a:p>
          <a:p>
            <a:pPr eaLnBrk="1" hangingPunct="1">
              <a:lnSpc>
                <a:spcPct val="90000"/>
              </a:lnSpc>
              <a:spcBef>
                <a:spcPct val="0"/>
              </a:spcBef>
              <a:buFontTx/>
              <a:buNone/>
              <a:defRPr/>
            </a:pPr>
            <a:endParaRPr lang="en-US" altLang="ja-JP" sz="1050" i="1" dirty="0">
              <a:solidFill>
                <a:srgbClr val="FF0000"/>
              </a:solidFill>
            </a:endParaRPr>
          </a:p>
          <a:p>
            <a:pPr eaLnBrk="1" hangingPunct="1">
              <a:lnSpc>
                <a:spcPct val="90000"/>
              </a:lnSpc>
              <a:spcBef>
                <a:spcPct val="0"/>
              </a:spcBef>
              <a:buFontTx/>
              <a:buNone/>
              <a:defRPr/>
            </a:pPr>
            <a:endParaRPr lang="ja-JP" altLang="en-US" sz="1050" dirty="0">
              <a:latin typeface="Century" panose="02040604050505020304" pitchFamily="18" charset="0"/>
            </a:endParaRPr>
          </a:p>
          <a:p>
            <a:pPr eaLnBrk="1" hangingPunct="1">
              <a:lnSpc>
                <a:spcPct val="90000"/>
              </a:lnSpc>
              <a:spcBef>
                <a:spcPct val="0"/>
              </a:spcBef>
              <a:buFontTx/>
              <a:buNone/>
              <a:defRPr/>
            </a:pPr>
            <a:endParaRPr lang="en-US" altLang="ja-JP" sz="1050" dirty="0">
              <a:solidFill>
                <a:srgbClr val="FF0000"/>
              </a:solidFill>
              <a:latin typeface="Century" panose="02040604050505020304" pitchFamily="18" charset="0"/>
            </a:endParaRPr>
          </a:p>
          <a:p>
            <a:pPr eaLnBrk="1" hangingPunct="1">
              <a:lnSpc>
                <a:spcPct val="90000"/>
              </a:lnSpc>
              <a:spcBef>
                <a:spcPct val="0"/>
              </a:spcBef>
              <a:buFontTx/>
              <a:buNone/>
              <a:defRPr/>
            </a:pPr>
            <a:endParaRPr lang="en-US" altLang="ja-JP" sz="1050" dirty="0" smtClean="0">
              <a:latin typeface="Century" panose="02040604050505020304" pitchFamily="18" charset="0"/>
            </a:endParaRPr>
          </a:p>
          <a:p>
            <a:pPr eaLnBrk="1" hangingPunct="1">
              <a:lnSpc>
                <a:spcPct val="90000"/>
              </a:lnSpc>
              <a:spcBef>
                <a:spcPct val="0"/>
              </a:spcBef>
              <a:buFontTx/>
              <a:buNone/>
              <a:defRPr/>
            </a:pPr>
            <a:endParaRPr lang="en-US" altLang="ja-JP" sz="1050" dirty="0">
              <a:latin typeface="Century" panose="02040604050505020304" pitchFamily="18" charset="0"/>
            </a:endParaRPr>
          </a:p>
          <a:p>
            <a:pPr eaLnBrk="1" hangingPunct="1">
              <a:lnSpc>
                <a:spcPct val="90000"/>
              </a:lnSpc>
              <a:spcBef>
                <a:spcPct val="0"/>
              </a:spcBef>
              <a:buFontTx/>
              <a:buNone/>
              <a:defRPr/>
            </a:pPr>
            <a:endParaRPr lang="en-US" altLang="ja-JP" sz="1050" dirty="0" smtClean="0">
              <a:latin typeface="Century" panose="02040604050505020304" pitchFamily="18" charset="0"/>
            </a:endParaRPr>
          </a:p>
          <a:p>
            <a:pPr eaLnBrk="1" hangingPunct="1">
              <a:lnSpc>
                <a:spcPct val="90000"/>
              </a:lnSpc>
              <a:spcBef>
                <a:spcPct val="0"/>
              </a:spcBef>
              <a:buFontTx/>
              <a:buNone/>
              <a:defRPr/>
            </a:pPr>
            <a:endParaRPr lang="en-US" altLang="ja-JP" sz="1050" dirty="0" smtClean="0">
              <a:latin typeface="Century" panose="02040604050505020304" pitchFamily="18" charset="0"/>
            </a:endParaRPr>
          </a:p>
          <a:p>
            <a:pPr eaLnBrk="1" hangingPunct="1">
              <a:lnSpc>
                <a:spcPct val="90000"/>
              </a:lnSpc>
              <a:spcBef>
                <a:spcPct val="0"/>
              </a:spcBef>
              <a:buFontTx/>
              <a:buNone/>
              <a:defRPr/>
            </a:pPr>
            <a:r>
              <a:rPr lang="ja-JP" altLang="en-US" sz="1050" dirty="0" smtClean="0">
                <a:latin typeface="ＭＳ Ｐゴシック" panose="020B0600070205080204" pitchFamily="50" charset="-128"/>
              </a:rPr>
              <a:t>○普及におけるリスク（課題・障害）</a:t>
            </a:r>
            <a:endParaRPr lang="en-US" altLang="ja-JP" sz="1050" i="1" dirty="0">
              <a:solidFill>
                <a:srgbClr val="FF0000"/>
              </a:solidFill>
              <a:latin typeface="ＭＳ Ｐゴシック" panose="020B0600070205080204" pitchFamily="50" charset="-128"/>
            </a:endParaRPr>
          </a:p>
          <a:p>
            <a:pPr eaLnBrk="1" hangingPunct="1">
              <a:lnSpc>
                <a:spcPct val="90000"/>
              </a:lnSpc>
              <a:spcBef>
                <a:spcPct val="0"/>
              </a:spcBef>
              <a:buFontTx/>
              <a:buNone/>
              <a:defRPr/>
            </a:pPr>
            <a:r>
              <a:rPr lang="ja-JP" altLang="en-US" sz="1050" i="1" dirty="0" smtClean="0">
                <a:solidFill>
                  <a:srgbClr val="FF0000"/>
                </a:solidFill>
                <a:latin typeface="ＭＳ Ｐゴシック" panose="020B0600070205080204" pitchFamily="50" charset="-128"/>
              </a:rPr>
              <a:t> ・</a:t>
            </a:r>
            <a:r>
              <a:rPr lang="ja-JP" altLang="en-US" sz="1050" i="1" dirty="0">
                <a:solidFill>
                  <a:srgbClr val="FF0000"/>
                </a:solidFill>
                <a:latin typeface="ＭＳ Ｐゴシック" panose="020B0600070205080204" pitchFamily="50" charset="-128"/>
              </a:rPr>
              <a:t>○</a:t>
            </a:r>
            <a:r>
              <a:rPr lang="ja-JP" altLang="en-US" sz="1050" i="1" dirty="0" smtClean="0">
                <a:solidFill>
                  <a:srgbClr val="FF0000"/>
                </a:solidFill>
                <a:latin typeface="ＭＳ Ｐゴシック" panose="020B0600070205080204" pitchFamily="50" charset="-128"/>
              </a:rPr>
              <a:t>○の法規制をクリアするために、△△に対しての更</a:t>
            </a:r>
            <a:r>
              <a:rPr lang="ja-JP" altLang="en-US" sz="1050" i="1" dirty="0">
                <a:solidFill>
                  <a:srgbClr val="FF0000"/>
                </a:solidFill>
                <a:latin typeface="ＭＳ Ｐゴシック" panose="020B0600070205080204" pitchFamily="50" charset="-128"/>
              </a:rPr>
              <a:t>なる規制緩和が必要</a:t>
            </a:r>
            <a:endParaRPr lang="en-US" altLang="ja-JP" sz="1050" i="1" dirty="0">
              <a:solidFill>
                <a:srgbClr val="FF0000"/>
              </a:solidFill>
              <a:latin typeface="ＭＳ Ｐゴシック" panose="020B0600070205080204" pitchFamily="50" charset="-128"/>
            </a:endParaRPr>
          </a:p>
          <a:p>
            <a:pPr eaLnBrk="1" hangingPunct="1">
              <a:lnSpc>
                <a:spcPct val="90000"/>
              </a:lnSpc>
              <a:spcBef>
                <a:spcPct val="0"/>
              </a:spcBef>
              <a:buFontTx/>
              <a:buNone/>
              <a:defRPr/>
            </a:pPr>
            <a:r>
              <a:rPr lang="ja-JP" altLang="en-US" sz="1050" i="1" dirty="0">
                <a:solidFill>
                  <a:srgbClr val="FF0000"/>
                </a:solidFill>
                <a:latin typeface="ＭＳ Ｐゴシック" panose="020B0600070205080204" pitchFamily="50" charset="-128"/>
              </a:rPr>
              <a:t> </a:t>
            </a:r>
            <a:r>
              <a:rPr lang="ja-JP" altLang="en-US" sz="1050" i="1" dirty="0" smtClean="0">
                <a:solidFill>
                  <a:srgbClr val="FF0000"/>
                </a:solidFill>
                <a:latin typeface="ＭＳ Ｐゴシック" panose="020B0600070205080204" pitchFamily="50" charset="-128"/>
              </a:rPr>
              <a:t>・○○のインフラ整備や周辺技術の普及等が必要</a:t>
            </a:r>
            <a:endParaRPr lang="en-US" altLang="ja-JP" sz="1050" i="1" dirty="0" smtClean="0">
              <a:solidFill>
                <a:srgbClr val="FF0000"/>
              </a:solidFill>
              <a:latin typeface="ＭＳ Ｐゴシック" panose="020B0600070205080204" pitchFamily="50" charset="-128"/>
            </a:endParaRPr>
          </a:p>
          <a:p>
            <a:pPr eaLnBrk="1" hangingPunct="1">
              <a:lnSpc>
                <a:spcPct val="90000"/>
              </a:lnSpc>
              <a:spcBef>
                <a:spcPct val="0"/>
              </a:spcBef>
              <a:buFontTx/>
              <a:buNone/>
              <a:defRPr/>
            </a:pPr>
            <a:r>
              <a:rPr lang="ja-JP" altLang="en-US" sz="1050" i="1" dirty="0" smtClean="0">
                <a:solidFill>
                  <a:srgbClr val="FF0000"/>
                </a:solidFill>
                <a:latin typeface="ＭＳ Ｐゴシック" panose="020B0600070205080204" pitchFamily="50" charset="-128"/>
              </a:rPr>
              <a:t> ・○○のコストが高く、新たなマーケットの掘り起こしが必要</a:t>
            </a:r>
            <a:endParaRPr lang="en-US" altLang="ja-JP" sz="1050" i="1" dirty="0" smtClean="0">
              <a:solidFill>
                <a:srgbClr val="FF0000"/>
              </a:solidFill>
              <a:latin typeface="ＭＳ Ｐゴシック" panose="020B0600070205080204" pitchFamily="50" charset="-128"/>
            </a:endParaRPr>
          </a:p>
        </p:txBody>
      </p:sp>
      <p:graphicFrame>
        <p:nvGraphicFramePr>
          <p:cNvPr id="37" name="表 36"/>
          <p:cNvGraphicFramePr>
            <a:graphicFrameLocks noGrp="1"/>
          </p:cNvGraphicFramePr>
          <p:nvPr/>
        </p:nvGraphicFramePr>
        <p:xfrm>
          <a:off x="5246688" y="3292475"/>
          <a:ext cx="4624387" cy="1135063"/>
        </p:xfrm>
        <a:graphic>
          <a:graphicData uri="http://schemas.openxmlformats.org/drawingml/2006/table">
            <a:tbl>
              <a:tblPr/>
              <a:tblGrid>
                <a:gridCol w="1309519">
                  <a:extLst>
                    <a:ext uri="{9D8B030D-6E8A-4147-A177-3AD203B41FA5}">
                      <a16:colId xmlns:a16="http://schemas.microsoft.com/office/drawing/2014/main" val="20000"/>
                    </a:ext>
                  </a:extLst>
                </a:gridCol>
                <a:gridCol w="1081395">
                  <a:extLst>
                    <a:ext uri="{9D8B030D-6E8A-4147-A177-3AD203B41FA5}">
                      <a16:colId xmlns:a16="http://schemas.microsoft.com/office/drawing/2014/main" val="20001"/>
                    </a:ext>
                  </a:extLst>
                </a:gridCol>
                <a:gridCol w="840235">
                  <a:extLst>
                    <a:ext uri="{9D8B030D-6E8A-4147-A177-3AD203B41FA5}">
                      <a16:colId xmlns:a16="http://schemas.microsoft.com/office/drawing/2014/main" val="20003"/>
                    </a:ext>
                  </a:extLst>
                </a:gridCol>
                <a:gridCol w="696619">
                  <a:extLst>
                    <a:ext uri="{9D8B030D-6E8A-4147-A177-3AD203B41FA5}">
                      <a16:colId xmlns:a16="http://schemas.microsoft.com/office/drawing/2014/main" val="20004"/>
                    </a:ext>
                  </a:extLst>
                </a:gridCol>
                <a:gridCol w="696619">
                  <a:extLst>
                    <a:ext uri="{9D8B030D-6E8A-4147-A177-3AD203B41FA5}">
                      <a16:colId xmlns:a16="http://schemas.microsoft.com/office/drawing/2014/main" val="3814010525"/>
                    </a:ext>
                  </a:extLst>
                </a:gridCol>
              </a:tblGrid>
              <a:tr h="31270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年度</a:t>
                      </a:r>
                    </a:p>
                  </a:txBody>
                  <a:tcPr marL="91465" marR="91465"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700" b="0" i="1" u="none" strike="noStrike" cap="none" normalizeH="0" baseline="0" dirty="0" smtClean="0">
                          <a:ln>
                            <a:noFill/>
                          </a:ln>
                          <a:solidFill>
                            <a:schemeClr val="tx1"/>
                          </a:solidFill>
                          <a:effectLst/>
                          <a:latin typeface="Arial" charset="0"/>
                          <a:ea typeface="ＭＳ Ｐゴシック" pitchFamily="50" charset="-128"/>
                        </a:rPr>
                        <a:t>販売開始年度を記載</a:t>
                      </a:r>
                    </a:p>
                  </a:txBody>
                  <a:tcPr marL="91465" marR="91465"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Arial" charset="0"/>
                          <a:ea typeface="ＭＳ Ｐゴシック" pitchFamily="50" charset="-128"/>
                        </a:rPr>
                        <a:t>2023</a:t>
                      </a:r>
                      <a:endParaRPr kumimoji="1" lang="ja-JP" altLang="en-US" sz="900" b="0" i="0" u="none" strike="noStrike" cap="none" normalizeH="0" baseline="0" dirty="0" smtClean="0">
                        <a:ln>
                          <a:noFill/>
                        </a:ln>
                        <a:solidFill>
                          <a:schemeClr val="tx1"/>
                        </a:solidFill>
                        <a:effectLst/>
                        <a:latin typeface="Arial" charset="0"/>
                        <a:ea typeface="ＭＳ Ｐゴシック" pitchFamily="50" charset="-128"/>
                      </a:endParaRPr>
                    </a:p>
                  </a:txBody>
                  <a:tcPr marL="91465" marR="91465"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Arial" charset="0"/>
                          <a:ea typeface="ＭＳ Ｐゴシック" pitchFamily="50" charset="-128"/>
                        </a:rPr>
                        <a:t>2030</a:t>
                      </a:r>
                      <a:endParaRPr kumimoji="1" lang="ja-JP" altLang="en-US" sz="900" b="0" i="0" u="none" strike="noStrike" cap="none" normalizeH="0" baseline="0" dirty="0" smtClean="0">
                        <a:ln>
                          <a:noFill/>
                        </a:ln>
                        <a:solidFill>
                          <a:schemeClr val="tx1"/>
                        </a:solidFill>
                        <a:effectLst/>
                        <a:latin typeface="Arial" charset="0"/>
                        <a:ea typeface="ＭＳ Ｐゴシック" pitchFamily="50" charset="-128"/>
                      </a:endParaRPr>
                    </a:p>
                  </a:txBody>
                  <a:tcPr marL="91465" marR="91465"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Arial" charset="0"/>
                          <a:ea typeface="ＭＳ Ｐゴシック" pitchFamily="50" charset="-128"/>
                        </a:rPr>
                        <a:t>2050</a:t>
                      </a:r>
                      <a:endParaRPr kumimoji="1" lang="ja-JP" altLang="en-US" sz="900" b="0" i="0" u="none" strike="noStrike" cap="none" normalizeH="0" baseline="0" dirty="0" smtClean="0">
                        <a:ln>
                          <a:noFill/>
                        </a:ln>
                        <a:solidFill>
                          <a:schemeClr val="tx1"/>
                        </a:solidFill>
                        <a:effectLst/>
                        <a:latin typeface="Arial" charset="0"/>
                        <a:ea typeface="ＭＳ Ｐゴシック" pitchFamily="50" charset="-128"/>
                      </a:endParaRPr>
                    </a:p>
                  </a:txBody>
                  <a:tcPr marL="91465" marR="91465"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283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smtClean="0">
                          <a:ln>
                            <a:noFill/>
                          </a:ln>
                          <a:solidFill>
                            <a:srgbClr val="000000"/>
                          </a:solidFill>
                          <a:effectLst/>
                          <a:latin typeface="Arial" charset="0"/>
                          <a:ea typeface="ＭＳ Ｐゴシック" pitchFamily="50" charset="-128"/>
                        </a:rPr>
                        <a:t>目標販売台数（台）</a:t>
                      </a:r>
                    </a:p>
                  </a:txBody>
                  <a:tcPr marL="91465" marR="91465"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3655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smtClean="0">
                          <a:ln>
                            <a:noFill/>
                          </a:ln>
                          <a:solidFill>
                            <a:srgbClr val="000000"/>
                          </a:solidFill>
                          <a:effectLst/>
                          <a:latin typeface="Arial" charset="0"/>
                          <a:ea typeface="ＭＳ Ｐゴシック" pitchFamily="50" charset="-128"/>
                        </a:rPr>
                        <a:t>目標累積販売台数（台）</a:t>
                      </a:r>
                    </a:p>
                  </a:txBody>
                  <a:tcPr marL="91465" marR="91465"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2"/>
                  </a:ext>
                </a:extLst>
              </a:tr>
              <a:tr h="22839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1" u="none" strike="noStrike" cap="none" normalizeH="0" baseline="0" dirty="0" smtClean="0">
                          <a:ln>
                            <a:noFill/>
                          </a:ln>
                          <a:solidFill>
                            <a:srgbClr val="000000"/>
                          </a:solidFill>
                          <a:effectLst/>
                          <a:latin typeface="Arial" charset="0"/>
                          <a:ea typeface="ＭＳ Ｐゴシック" pitchFamily="50" charset="-128"/>
                        </a:rPr>
                        <a:t>目標販売価格（円</a:t>
                      </a:r>
                      <a:r>
                        <a:rPr kumimoji="1" lang="en-US" altLang="ja-JP" sz="900" b="0" i="1" u="none" strike="noStrike" cap="none" normalizeH="0" baseline="0" dirty="0" smtClean="0">
                          <a:ln>
                            <a:noFill/>
                          </a:ln>
                          <a:solidFill>
                            <a:srgbClr val="000000"/>
                          </a:solidFill>
                          <a:effectLst/>
                          <a:latin typeface="Arial" charset="0"/>
                          <a:ea typeface="ＭＳ Ｐゴシック" pitchFamily="50" charset="-128"/>
                        </a:rPr>
                        <a:t>/</a:t>
                      </a:r>
                      <a:r>
                        <a:rPr kumimoji="1" lang="ja-JP" altLang="en-US" sz="900" b="0" i="1" u="none" strike="noStrike" cap="none" normalizeH="0" baseline="0" dirty="0" smtClean="0">
                          <a:ln>
                            <a:noFill/>
                          </a:ln>
                          <a:solidFill>
                            <a:srgbClr val="000000"/>
                          </a:solidFill>
                          <a:effectLst/>
                          <a:latin typeface="Arial" charset="0"/>
                          <a:ea typeface="ＭＳ Ｐゴシック" pitchFamily="50" charset="-128"/>
                        </a:rPr>
                        <a:t>台）</a:t>
                      </a:r>
                    </a:p>
                  </a:txBody>
                  <a:tcPr marL="91465" marR="91465" marT="45608" marB="456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608" marB="456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608" marB="456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608" marB="456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608" marB="456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graphicFrame>
        <p:nvGraphicFramePr>
          <p:cNvPr id="29" name="表 28"/>
          <p:cNvGraphicFramePr>
            <a:graphicFrameLocks noGrp="1"/>
          </p:cNvGraphicFramePr>
          <p:nvPr/>
        </p:nvGraphicFramePr>
        <p:xfrm>
          <a:off x="5302250" y="760413"/>
          <a:ext cx="4779963" cy="258762"/>
        </p:xfrm>
        <a:graphic>
          <a:graphicData uri="http://schemas.openxmlformats.org/drawingml/2006/table">
            <a:tbl>
              <a:tblPr/>
              <a:tblGrid>
                <a:gridCol w="1664630">
                  <a:extLst>
                    <a:ext uri="{9D8B030D-6E8A-4147-A177-3AD203B41FA5}">
                      <a16:colId xmlns:a16="http://schemas.microsoft.com/office/drawing/2014/main" val="20000"/>
                    </a:ext>
                  </a:extLst>
                </a:gridCol>
                <a:gridCol w="3115333">
                  <a:extLst>
                    <a:ext uri="{9D8B030D-6E8A-4147-A177-3AD203B41FA5}">
                      <a16:colId xmlns:a16="http://schemas.microsoft.com/office/drawing/2014/main" val="20001"/>
                    </a:ext>
                  </a:extLst>
                </a:gridCol>
              </a:tblGrid>
              <a:tr h="258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accent2"/>
                          </a:solidFill>
                          <a:effectLst/>
                          <a:latin typeface="Arial" charset="0"/>
                          <a:ea typeface="ＭＳ Ｐゴシック" pitchFamily="50" charset="-128"/>
                        </a:rPr>
                        <a:t>事業化を担う主たる事業者</a:t>
                      </a:r>
                      <a:endParaRPr kumimoji="1" lang="en-US" altLang="ja-JP" sz="1000" b="0" i="0" u="none" strike="noStrike" cap="none" normalizeH="0" baseline="0" dirty="0" smtClean="0">
                        <a:ln>
                          <a:noFill/>
                        </a:ln>
                        <a:solidFill>
                          <a:schemeClr val="accent2"/>
                        </a:solidFill>
                        <a:effectLst/>
                        <a:latin typeface="Arial" charset="0"/>
                        <a:ea typeface="ＭＳ Ｐゴシック" pitchFamily="50" charset="-128"/>
                      </a:endParaRPr>
                    </a:p>
                  </a:txBody>
                  <a:tcPr marL="91461" marR="91461" marT="45392" marB="453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smtClean="0">
                          <a:ln>
                            <a:noFill/>
                          </a:ln>
                          <a:solidFill>
                            <a:schemeClr val="accent2"/>
                          </a:solidFill>
                          <a:effectLst/>
                          <a:latin typeface="Arial" charset="0"/>
                          <a:ea typeface="ＭＳ Ｐゴシック" pitchFamily="50" charset="-128"/>
                        </a:rPr>
                        <a:t>事業化を主に担う事業者名を記載してください。</a:t>
                      </a:r>
                    </a:p>
                  </a:txBody>
                  <a:tcPr marL="91461" marR="91461" marT="45392" marB="453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0"/>
                  </a:ext>
                </a:extLst>
              </a:tr>
            </a:tbl>
          </a:graphicData>
        </a:graphic>
      </p:graphicFrame>
      <p:graphicFrame>
        <p:nvGraphicFramePr>
          <p:cNvPr id="30" name="表 29"/>
          <p:cNvGraphicFramePr>
            <a:graphicFrameLocks noGrp="1"/>
          </p:cNvGraphicFramePr>
          <p:nvPr/>
        </p:nvGraphicFramePr>
        <p:xfrm>
          <a:off x="5353050" y="5114925"/>
          <a:ext cx="4676775" cy="242888"/>
        </p:xfrm>
        <a:graphic>
          <a:graphicData uri="http://schemas.openxmlformats.org/drawingml/2006/table">
            <a:tbl>
              <a:tblPr/>
              <a:tblGrid>
                <a:gridCol w="3654750">
                  <a:extLst>
                    <a:ext uri="{9D8B030D-6E8A-4147-A177-3AD203B41FA5}">
                      <a16:colId xmlns:a16="http://schemas.microsoft.com/office/drawing/2014/main" val="20000"/>
                    </a:ext>
                  </a:extLst>
                </a:gridCol>
                <a:gridCol w="1022025">
                  <a:extLst>
                    <a:ext uri="{9D8B030D-6E8A-4147-A177-3AD203B41FA5}">
                      <a16:colId xmlns:a16="http://schemas.microsoft.com/office/drawing/2014/main" val="20001"/>
                    </a:ext>
                  </a:extLst>
                </a:gridCol>
              </a:tblGrid>
              <a:tr h="2428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開発品</a:t>
                      </a:r>
                      <a:r>
                        <a:rPr kumimoji="1" lang="ja-JP" altLang="en-US" sz="1000" b="0" i="1"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（装置</a:t>
                      </a:r>
                      <a:r>
                        <a:rPr kumimoji="1" lang="en-US" altLang="ja-JP" sz="1000" b="0" i="1"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000" b="0" i="1"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システム）</a:t>
                      </a:r>
                      <a:r>
                        <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1</a:t>
                      </a: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台当たりの</a:t>
                      </a:r>
                      <a:r>
                        <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CO2</a:t>
                      </a: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削減量（</a:t>
                      </a:r>
                      <a:r>
                        <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t-CO2/</a:t>
                      </a: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台・年）</a:t>
                      </a: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Arial" charset="0"/>
                        <a:ea typeface="ＭＳ Ｐゴシック" pitchFamily="50" charset="-128"/>
                      </a:endParaRP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0"/>
                  </a:ext>
                </a:extLst>
              </a:tr>
            </a:tbl>
          </a:graphicData>
        </a:graphic>
      </p:graphicFrame>
      <p:sp>
        <p:nvSpPr>
          <p:cNvPr id="32" name="Text Box 11"/>
          <p:cNvSpPr txBox="1">
            <a:spLocks noChangeArrowheads="1"/>
          </p:cNvSpPr>
          <p:nvPr/>
        </p:nvSpPr>
        <p:spPr bwMode="auto">
          <a:xfrm>
            <a:off x="8342313" y="223838"/>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7226"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4D2C319-DDAC-4C30-ADDF-237B3017139B}" type="slidenum">
              <a:rPr lang="en-US" altLang="ja-JP" smtClean="0"/>
              <a:pPr/>
              <a:t>4</a:t>
            </a:fld>
            <a:endParaRPr lang="en-US" altLang="ja-JP" smtClean="0"/>
          </a:p>
        </p:txBody>
      </p:sp>
      <p:graphicFrame>
        <p:nvGraphicFramePr>
          <p:cNvPr id="34" name="表 33"/>
          <p:cNvGraphicFramePr>
            <a:graphicFrameLocks noGrp="1"/>
          </p:cNvGraphicFramePr>
          <p:nvPr/>
        </p:nvGraphicFramePr>
        <p:xfrm>
          <a:off x="5349875" y="5362575"/>
          <a:ext cx="4676775" cy="242888"/>
        </p:xfrm>
        <a:graphic>
          <a:graphicData uri="http://schemas.openxmlformats.org/drawingml/2006/table">
            <a:tbl>
              <a:tblPr/>
              <a:tblGrid>
                <a:gridCol w="3654750">
                  <a:extLst>
                    <a:ext uri="{9D8B030D-6E8A-4147-A177-3AD203B41FA5}">
                      <a16:colId xmlns:a16="http://schemas.microsoft.com/office/drawing/2014/main" val="20000"/>
                    </a:ext>
                  </a:extLst>
                </a:gridCol>
                <a:gridCol w="1022025">
                  <a:extLst>
                    <a:ext uri="{9D8B030D-6E8A-4147-A177-3AD203B41FA5}">
                      <a16:colId xmlns:a16="http://schemas.microsoft.com/office/drawing/2014/main" val="20001"/>
                    </a:ext>
                  </a:extLst>
                </a:gridCol>
              </a:tblGrid>
              <a:tr h="2428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開発品</a:t>
                      </a:r>
                      <a:r>
                        <a:rPr kumimoji="1" lang="ja-JP" altLang="en-US" sz="1000" b="0" i="1"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（装置</a:t>
                      </a:r>
                      <a:r>
                        <a:rPr kumimoji="1" lang="en-US" altLang="ja-JP" sz="1000" b="0" i="1"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000" b="0" i="1"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システム）の耐用年数（年）</a:t>
                      </a:r>
                      <a:endPar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Arial" charset="0"/>
                        <a:ea typeface="ＭＳ Ｐゴシック" pitchFamily="50" charset="-128"/>
                      </a:endParaRP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0"/>
                  </a:ext>
                </a:extLst>
              </a:tr>
            </a:tbl>
          </a:graphicData>
        </a:graphic>
      </p:graphicFrame>
      <p:graphicFrame>
        <p:nvGraphicFramePr>
          <p:cNvPr id="36" name="表 35"/>
          <p:cNvGraphicFramePr>
            <a:graphicFrameLocks noGrp="1"/>
          </p:cNvGraphicFramePr>
          <p:nvPr/>
        </p:nvGraphicFramePr>
        <p:xfrm>
          <a:off x="5302250" y="5921375"/>
          <a:ext cx="4624387" cy="1011333"/>
        </p:xfrm>
        <a:graphic>
          <a:graphicData uri="http://schemas.openxmlformats.org/drawingml/2006/table">
            <a:tbl>
              <a:tblPr/>
              <a:tblGrid>
                <a:gridCol w="1450911">
                  <a:extLst>
                    <a:ext uri="{9D8B030D-6E8A-4147-A177-3AD203B41FA5}">
                      <a16:colId xmlns:a16="http://schemas.microsoft.com/office/drawing/2014/main" val="20000"/>
                    </a:ext>
                  </a:extLst>
                </a:gridCol>
                <a:gridCol w="722385">
                  <a:extLst>
                    <a:ext uri="{9D8B030D-6E8A-4147-A177-3AD203B41FA5}">
                      <a16:colId xmlns:a16="http://schemas.microsoft.com/office/drawing/2014/main" val="20001"/>
                    </a:ext>
                  </a:extLst>
                </a:gridCol>
                <a:gridCol w="832919">
                  <a:extLst>
                    <a:ext uri="{9D8B030D-6E8A-4147-A177-3AD203B41FA5}">
                      <a16:colId xmlns:a16="http://schemas.microsoft.com/office/drawing/2014/main" val="20003"/>
                    </a:ext>
                  </a:extLst>
                </a:gridCol>
                <a:gridCol w="769545">
                  <a:extLst>
                    <a:ext uri="{9D8B030D-6E8A-4147-A177-3AD203B41FA5}">
                      <a16:colId xmlns:a16="http://schemas.microsoft.com/office/drawing/2014/main" val="20004"/>
                    </a:ext>
                  </a:extLst>
                </a:gridCol>
                <a:gridCol w="848627">
                  <a:extLst>
                    <a:ext uri="{9D8B030D-6E8A-4147-A177-3AD203B41FA5}">
                      <a16:colId xmlns:a16="http://schemas.microsoft.com/office/drawing/2014/main" val="3814010525"/>
                    </a:ext>
                  </a:extLst>
                </a:gridCol>
              </a:tblGrid>
              <a:tr h="3125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年度</a:t>
                      </a:r>
                    </a:p>
                  </a:txBody>
                  <a:tcPr marL="91465" marR="91465" marT="45586" marB="455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700" b="0" i="1" u="none" strike="noStrike" cap="none" normalizeH="0" baseline="0" dirty="0" smtClean="0">
                          <a:ln>
                            <a:noFill/>
                          </a:ln>
                          <a:solidFill>
                            <a:schemeClr val="tx1"/>
                          </a:solidFill>
                          <a:effectLst/>
                          <a:latin typeface="Arial" charset="0"/>
                          <a:ea typeface="ＭＳ Ｐゴシック" pitchFamily="50" charset="-128"/>
                        </a:rPr>
                        <a:t>販売開始年度を記載</a:t>
                      </a:r>
                    </a:p>
                  </a:txBody>
                  <a:tcPr marL="91465" marR="91465" marT="45586" marB="455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Arial" charset="0"/>
                          <a:ea typeface="ＭＳ Ｐゴシック" pitchFamily="50" charset="-128"/>
                        </a:rPr>
                        <a:t>2023</a:t>
                      </a:r>
                      <a:endParaRPr kumimoji="1" lang="ja-JP" altLang="en-US" sz="900" b="0" i="0" u="none" strike="noStrike" cap="none" normalizeH="0" baseline="0" dirty="0" smtClean="0">
                        <a:ln>
                          <a:noFill/>
                        </a:ln>
                        <a:solidFill>
                          <a:schemeClr val="tx1"/>
                        </a:solidFill>
                        <a:effectLst/>
                        <a:latin typeface="Arial" charset="0"/>
                        <a:ea typeface="ＭＳ Ｐゴシック" pitchFamily="50" charset="-128"/>
                      </a:endParaRPr>
                    </a:p>
                  </a:txBody>
                  <a:tcPr marL="91465" marR="91465" marT="45586" marB="455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Arial" charset="0"/>
                          <a:ea typeface="ＭＳ Ｐゴシック" pitchFamily="50" charset="-128"/>
                        </a:rPr>
                        <a:t>2030</a:t>
                      </a:r>
                      <a:endParaRPr kumimoji="1" lang="ja-JP" altLang="en-US" sz="900" b="0" i="0" u="none" strike="noStrike" cap="none" normalizeH="0" baseline="0" dirty="0" smtClean="0">
                        <a:ln>
                          <a:noFill/>
                        </a:ln>
                        <a:solidFill>
                          <a:schemeClr val="tx1"/>
                        </a:solidFill>
                        <a:effectLst/>
                        <a:latin typeface="Arial" charset="0"/>
                        <a:ea typeface="ＭＳ Ｐゴシック" pitchFamily="50" charset="-128"/>
                      </a:endParaRPr>
                    </a:p>
                  </a:txBody>
                  <a:tcPr marL="91465" marR="91465" marT="45586" marB="455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Arial" charset="0"/>
                          <a:ea typeface="ＭＳ Ｐゴシック" pitchFamily="50" charset="-128"/>
                        </a:rPr>
                        <a:t>2050</a:t>
                      </a:r>
                      <a:endParaRPr kumimoji="1" lang="ja-JP" altLang="en-US" sz="900" b="0" i="0" u="none" strike="noStrike" cap="none" normalizeH="0" baseline="0" dirty="0" smtClean="0">
                        <a:ln>
                          <a:noFill/>
                        </a:ln>
                        <a:solidFill>
                          <a:schemeClr val="tx1"/>
                        </a:solidFill>
                        <a:effectLst/>
                        <a:latin typeface="Arial" charset="0"/>
                        <a:ea typeface="ＭＳ Ｐゴシック" pitchFamily="50" charset="-128"/>
                      </a:endParaRPr>
                    </a:p>
                  </a:txBody>
                  <a:tcPr marL="91465" marR="91465" marT="45586" marB="455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282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1" u="none" strike="noStrike" cap="none" normalizeH="0" baseline="0" dirty="0" smtClean="0">
                          <a:ln>
                            <a:noFill/>
                          </a:ln>
                          <a:solidFill>
                            <a:srgbClr val="000000"/>
                          </a:solidFill>
                          <a:effectLst/>
                          <a:latin typeface="Arial" charset="0"/>
                          <a:ea typeface="ＭＳ Ｐゴシック" pitchFamily="50" charset="-128"/>
                        </a:rPr>
                        <a:t>CO2</a:t>
                      </a:r>
                      <a:r>
                        <a:rPr kumimoji="1" lang="ja-JP" altLang="en-US" sz="800" b="0" i="1" u="none" strike="noStrike" cap="none" normalizeH="0" baseline="0" dirty="0" smtClean="0">
                          <a:ln>
                            <a:noFill/>
                          </a:ln>
                          <a:solidFill>
                            <a:srgbClr val="000000"/>
                          </a:solidFill>
                          <a:effectLst/>
                          <a:latin typeface="Arial" charset="0"/>
                          <a:ea typeface="ＭＳ Ｐゴシック" pitchFamily="50" charset="-128"/>
                        </a:rPr>
                        <a:t>削減量（万</a:t>
                      </a:r>
                      <a:r>
                        <a:rPr kumimoji="1" lang="ja-JP" altLang="en-US" sz="800" b="0" i="1" u="none" strike="noStrike" cap="none" normalizeH="0" baseline="0" dirty="0" err="1" smtClean="0">
                          <a:ln>
                            <a:noFill/>
                          </a:ln>
                          <a:solidFill>
                            <a:srgbClr val="000000"/>
                          </a:solidFill>
                          <a:effectLst/>
                          <a:latin typeface="Arial" charset="0"/>
                          <a:ea typeface="ＭＳ Ｐゴシック" pitchFamily="50" charset="-128"/>
                        </a:rPr>
                        <a:t>ｔ</a:t>
                      </a:r>
                      <a:r>
                        <a:rPr kumimoji="1" lang="en-US" altLang="ja-JP" sz="800" b="0" i="1" u="none" strike="noStrike" cap="none" normalizeH="0" baseline="0" dirty="0" smtClean="0">
                          <a:ln>
                            <a:noFill/>
                          </a:ln>
                          <a:solidFill>
                            <a:srgbClr val="000000"/>
                          </a:solidFill>
                          <a:effectLst/>
                          <a:latin typeface="Arial" charset="0"/>
                          <a:ea typeface="ＭＳ Ｐゴシック" pitchFamily="50" charset="-128"/>
                        </a:rPr>
                        <a:t>-</a:t>
                      </a:r>
                      <a:r>
                        <a:rPr kumimoji="1" lang="ja-JP" altLang="en-US" sz="800" b="0" i="1" u="none" strike="noStrike" cap="none" normalizeH="0" baseline="0" dirty="0" smtClean="0">
                          <a:ln>
                            <a:noFill/>
                          </a:ln>
                          <a:solidFill>
                            <a:srgbClr val="000000"/>
                          </a:solidFill>
                          <a:effectLst/>
                          <a:latin typeface="Arial" charset="0"/>
                          <a:ea typeface="ＭＳ Ｐゴシック" pitchFamily="50" charset="-128"/>
                        </a:rPr>
                        <a:t>ＣＯ</a:t>
                      </a:r>
                      <a:r>
                        <a:rPr kumimoji="1" lang="en-US" altLang="ja-JP" sz="800" b="0" i="1" u="none" strike="noStrike" cap="none" normalizeH="0" baseline="0" dirty="0" smtClean="0">
                          <a:ln>
                            <a:noFill/>
                          </a:ln>
                          <a:solidFill>
                            <a:srgbClr val="000000"/>
                          </a:solidFill>
                          <a:effectLst/>
                          <a:latin typeface="Arial" charset="0"/>
                          <a:ea typeface="ＭＳ Ｐゴシック" pitchFamily="50" charset="-128"/>
                        </a:rPr>
                        <a:t>2/</a:t>
                      </a:r>
                      <a:r>
                        <a:rPr kumimoji="1" lang="ja-JP" altLang="en-US" sz="800" b="0" i="1" u="none" strike="noStrike" cap="none" normalizeH="0" baseline="0" dirty="0" smtClean="0">
                          <a:ln>
                            <a:noFill/>
                          </a:ln>
                          <a:solidFill>
                            <a:srgbClr val="000000"/>
                          </a:solidFill>
                          <a:effectLst/>
                          <a:latin typeface="Arial" charset="0"/>
                          <a:ea typeface="ＭＳ Ｐゴシック" pitchFamily="50" charset="-128"/>
                        </a:rPr>
                        <a:t>年）</a:t>
                      </a:r>
                    </a:p>
                  </a:txBody>
                  <a:tcPr marL="91465" marR="91465" marT="45586" marB="455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586" marB="455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586" marB="455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586" marB="455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586" marB="455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24211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1" u="none" strike="noStrike" cap="none" normalizeH="0" baseline="0" dirty="0" smtClean="0">
                          <a:ln>
                            <a:noFill/>
                          </a:ln>
                          <a:solidFill>
                            <a:srgbClr val="000000"/>
                          </a:solidFill>
                          <a:effectLst/>
                          <a:latin typeface="Arial" charset="0"/>
                          <a:ea typeface="ＭＳ Ｐゴシック" pitchFamily="50" charset="-128"/>
                        </a:rPr>
                        <a:t>累積</a:t>
                      </a:r>
                      <a:r>
                        <a:rPr kumimoji="1" lang="en-US" altLang="ja-JP" sz="800" b="0" i="1" u="none" strike="noStrike" cap="none" normalizeH="0" baseline="0" dirty="0" smtClean="0">
                          <a:ln>
                            <a:noFill/>
                          </a:ln>
                          <a:solidFill>
                            <a:srgbClr val="000000"/>
                          </a:solidFill>
                          <a:effectLst/>
                          <a:latin typeface="Arial" charset="0"/>
                          <a:ea typeface="ＭＳ Ｐゴシック" pitchFamily="50" charset="-128"/>
                        </a:rPr>
                        <a:t>CO2</a:t>
                      </a:r>
                      <a:r>
                        <a:rPr kumimoji="1" lang="ja-JP" altLang="en-US" sz="800" b="0" i="1" u="none" strike="noStrike" cap="none" normalizeH="0" baseline="0" dirty="0" smtClean="0">
                          <a:ln>
                            <a:noFill/>
                          </a:ln>
                          <a:solidFill>
                            <a:srgbClr val="000000"/>
                          </a:solidFill>
                          <a:effectLst/>
                          <a:latin typeface="Arial" charset="0"/>
                          <a:ea typeface="ＭＳ Ｐゴシック" pitchFamily="50" charset="-128"/>
                        </a:rPr>
                        <a:t>削減量（万</a:t>
                      </a:r>
                      <a:r>
                        <a:rPr kumimoji="1" lang="ja-JP" altLang="en-US" sz="800" b="0" i="1" u="none" strike="noStrike" cap="none" normalizeH="0" baseline="0" dirty="0" err="1" smtClean="0">
                          <a:ln>
                            <a:noFill/>
                          </a:ln>
                          <a:solidFill>
                            <a:srgbClr val="000000"/>
                          </a:solidFill>
                          <a:effectLst/>
                          <a:latin typeface="Arial" charset="0"/>
                          <a:ea typeface="ＭＳ Ｐゴシック" pitchFamily="50" charset="-128"/>
                        </a:rPr>
                        <a:t>ｔ</a:t>
                      </a:r>
                      <a:r>
                        <a:rPr kumimoji="1" lang="en-US" altLang="ja-JP" sz="800" b="0" i="1" u="none" strike="noStrike" cap="none" normalizeH="0" baseline="0" dirty="0" smtClean="0">
                          <a:ln>
                            <a:noFill/>
                          </a:ln>
                          <a:solidFill>
                            <a:srgbClr val="000000"/>
                          </a:solidFill>
                          <a:effectLst/>
                          <a:latin typeface="Arial" charset="0"/>
                          <a:ea typeface="ＭＳ Ｐゴシック" pitchFamily="50" charset="-128"/>
                        </a:rPr>
                        <a:t>-</a:t>
                      </a:r>
                      <a:r>
                        <a:rPr kumimoji="1" lang="ja-JP" altLang="en-US" sz="800" b="0" i="1" u="none" strike="noStrike" cap="none" normalizeH="0" baseline="0" dirty="0" smtClean="0">
                          <a:ln>
                            <a:noFill/>
                          </a:ln>
                          <a:solidFill>
                            <a:srgbClr val="000000"/>
                          </a:solidFill>
                          <a:effectLst/>
                          <a:latin typeface="Arial" charset="0"/>
                          <a:ea typeface="ＭＳ Ｐゴシック" pitchFamily="50" charset="-128"/>
                        </a:rPr>
                        <a:t>ＣＯ</a:t>
                      </a:r>
                      <a:r>
                        <a:rPr kumimoji="1" lang="en-US" altLang="ja-JP" sz="800" b="0" i="1" u="none" strike="noStrike" cap="none" normalizeH="0" baseline="0" dirty="0" smtClean="0">
                          <a:ln>
                            <a:noFill/>
                          </a:ln>
                          <a:solidFill>
                            <a:srgbClr val="000000"/>
                          </a:solidFill>
                          <a:effectLst/>
                          <a:latin typeface="Arial" charset="0"/>
                          <a:ea typeface="ＭＳ Ｐゴシック" pitchFamily="50" charset="-128"/>
                        </a:rPr>
                        <a:t>2</a:t>
                      </a:r>
                      <a:r>
                        <a:rPr kumimoji="1" lang="ja-JP" altLang="en-US" sz="800" b="0" i="1" u="none" strike="noStrike" cap="none" normalizeH="0" baseline="0" dirty="0" smtClean="0">
                          <a:ln>
                            <a:noFill/>
                          </a:ln>
                          <a:solidFill>
                            <a:srgbClr val="000000"/>
                          </a:solidFill>
                          <a:effectLst/>
                          <a:latin typeface="Arial" charset="0"/>
                          <a:ea typeface="ＭＳ Ｐゴシック" pitchFamily="50" charset="-128"/>
                        </a:rPr>
                        <a:t>）</a:t>
                      </a:r>
                    </a:p>
                  </a:txBody>
                  <a:tcPr marL="91465" marR="91465" marT="45586" marB="455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586" marB="455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586" marB="455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586" marB="455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586" marB="455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2"/>
                  </a:ext>
                </a:extLst>
              </a:tr>
              <a:tr h="22828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800" b="0" i="1" u="none" strike="noStrike" cap="none" normalizeH="0" baseline="0" dirty="0" smtClean="0">
                          <a:ln>
                            <a:noFill/>
                          </a:ln>
                          <a:solidFill>
                            <a:srgbClr val="000000"/>
                          </a:solidFill>
                          <a:effectLst/>
                          <a:latin typeface="Arial" charset="0"/>
                          <a:ea typeface="ＭＳ Ｐゴシック" pitchFamily="50" charset="-128"/>
                        </a:rPr>
                        <a:t>CO2</a:t>
                      </a:r>
                      <a:r>
                        <a:rPr kumimoji="1" lang="ja-JP" altLang="en-US" sz="800" b="0" i="1" u="none" strike="noStrike" cap="none" normalizeH="0" baseline="0" dirty="0" smtClean="0">
                          <a:ln>
                            <a:noFill/>
                          </a:ln>
                          <a:solidFill>
                            <a:srgbClr val="000000"/>
                          </a:solidFill>
                          <a:effectLst/>
                          <a:latin typeface="Arial" charset="0"/>
                          <a:ea typeface="ＭＳ Ｐゴシック" pitchFamily="50" charset="-128"/>
                        </a:rPr>
                        <a:t>削減コスト（円</a:t>
                      </a:r>
                      <a:r>
                        <a:rPr kumimoji="1" lang="en-US" altLang="ja-JP" sz="800" b="0" i="1" u="none" strike="noStrike" cap="none" normalizeH="0" baseline="0" dirty="0" smtClean="0">
                          <a:ln>
                            <a:noFill/>
                          </a:ln>
                          <a:solidFill>
                            <a:srgbClr val="000000"/>
                          </a:solidFill>
                          <a:effectLst/>
                          <a:latin typeface="Arial" charset="0"/>
                          <a:ea typeface="ＭＳ Ｐゴシック" pitchFamily="50" charset="-128"/>
                        </a:rPr>
                        <a:t>/t-CO2</a:t>
                      </a:r>
                      <a:r>
                        <a:rPr kumimoji="1" lang="ja-JP" altLang="en-US" sz="800" b="0" i="1" u="none" strike="noStrike" cap="none" normalizeH="0" baseline="0" dirty="0" smtClean="0">
                          <a:ln>
                            <a:noFill/>
                          </a:ln>
                          <a:solidFill>
                            <a:srgbClr val="000000"/>
                          </a:solidFill>
                          <a:effectLst/>
                          <a:latin typeface="Arial" charset="0"/>
                          <a:ea typeface="ＭＳ Ｐゴシック" pitchFamily="50" charset="-128"/>
                        </a:rPr>
                        <a:t>）</a:t>
                      </a:r>
                    </a:p>
                  </a:txBody>
                  <a:tcPr marL="91465" marR="91465" marT="45586" marB="455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586" marB="455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586" marB="455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586" marB="455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Arial" charset="0"/>
                        <a:ea typeface="ＭＳ Ｐゴシック" pitchFamily="50" charset="-128"/>
                      </a:endParaRPr>
                    </a:p>
                  </a:txBody>
                  <a:tcPr marL="91465" marR="91465" marT="45586" marB="455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sp>
        <p:nvSpPr>
          <p:cNvPr id="7270" name="角丸四角形吹き出し 30"/>
          <p:cNvSpPr>
            <a:spLocks noChangeArrowheads="1"/>
          </p:cNvSpPr>
          <p:nvPr/>
        </p:nvSpPr>
        <p:spPr bwMode="auto">
          <a:xfrm>
            <a:off x="7040563" y="3884613"/>
            <a:ext cx="2986087" cy="2181225"/>
          </a:xfrm>
          <a:prstGeom prst="wedgeRoundRectCallout">
            <a:avLst>
              <a:gd name="adj1" fmla="val -60477"/>
              <a:gd name="adj2" fmla="val 45111"/>
              <a:gd name="adj3" fmla="val 16667"/>
            </a:avLst>
          </a:prstGeom>
          <a:solidFill>
            <a:srgbClr val="FFCC99"/>
          </a:solidFill>
          <a:ln w="9525" algn="ctr">
            <a:solidFill>
              <a:schemeClr val="tx1"/>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1000"/>
          </a:p>
          <a:p>
            <a:pPr eaLnBrk="1" hangingPunct="1"/>
            <a:endParaRPr lang="en-US" altLang="ja-JP" sz="1000"/>
          </a:p>
          <a:p>
            <a:pPr eaLnBrk="1" hangingPunct="1"/>
            <a:endParaRPr lang="ja-JP" altLang="en-US" sz="1000"/>
          </a:p>
        </p:txBody>
      </p:sp>
      <p:sp>
        <p:nvSpPr>
          <p:cNvPr id="7271" name="テキスト ボックス 31"/>
          <p:cNvSpPr txBox="1">
            <a:spLocks noChangeArrowheads="1"/>
          </p:cNvSpPr>
          <p:nvPr/>
        </p:nvSpPr>
        <p:spPr bwMode="auto">
          <a:xfrm>
            <a:off x="7056438" y="4017963"/>
            <a:ext cx="3009900" cy="187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2563" indent="-182563">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pPr>
            <a:r>
              <a:rPr lang="ja-JP" altLang="en-US" sz="1000" dirty="0">
                <a:latin typeface="ＭＳ Ｐゴシック" panose="020B0600070205080204" pitchFamily="50" charset="-128"/>
              </a:rPr>
              <a:t> ・本課題終了後、</a:t>
            </a:r>
            <a:r>
              <a:rPr lang="en-US" altLang="ja-JP" sz="1000" dirty="0">
                <a:latin typeface="ＭＳ Ｐゴシック" panose="020B0600070205080204" pitchFamily="50" charset="-128"/>
              </a:rPr>
              <a:t>2023</a:t>
            </a:r>
            <a:r>
              <a:rPr lang="ja-JP" altLang="en-US" sz="1000" dirty="0">
                <a:latin typeface="ＭＳ Ｐゴシック" panose="020B0600070205080204" pitchFamily="50" charset="-128"/>
              </a:rPr>
              <a:t>年、</a:t>
            </a:r>
            <a:r>
              <a:rPr lang="en-US" altLang="ja-JP" sz="1000" dirty="0">
                <a:latin typeface="ＭＳ Ｐゴシック" panose="020B0600070205080204" pitchFamily="50" charset="-128"/>
              </a:rPr>
              <a:t>2030</a:t>
            </a:r>
            <a:r>
              <a:rPr lang="ja-JP" altLang="en-US" sz="1000" dirty="0">
                <a:latin typeface="ＭＳ Ｐゴシック" panose="020B0600070205080204" pitchFamily="50" charset="-128"/>
              </a:rPr>
              <a:t>年及び</a:t>
            </a:r>
            <a:r>
              <a:rPr lang="en-US" altLang="ja-JP" sz="1000" dirty="0">
                <a:latin typeface="ＭＳ Ｐゴシック" panose="020B0600070205080204" pitchFamily="50" charset="-128"/>
              </a:rPr>
              <a:t>2050</a:t>
            </a:r>
            <a:r>
              <a:rPr lang="ja-JP" altLang="en-US" sz="1000" dirty="0">
                <a:latin typeface="ＭＳ Ｐゴシック" panose="020B0600070205080204" pitchFamily="50" charset="-128"/>
              </a:rPr>
              <a:t>年度に期待される年度別</a:t>
            </a:r>
            <a:r>
              <a:rPr lang="en-US" altLang="ja-JP" sz="1000" dirty="0">
                <a:latin typeface="ＭＳ Ｐゴシック" panose="020B0600070205080204" pitchFamily="50" charset="-128"/>
              </a:rPr>
              <a:t>CO2</a:t>
            </a:r>
            <a:r>
              <a:rPr lang="ja-JP" altLang="en-US" sz="1000" dirty="0">
                <a:latin typeface="ＭＳ Ｐゴシック" panose="020B0600070205080204" pitchFamily="50" charset="-128"/>
              </a:rPr>
              <a:t>削減量、当該年度までの累積削減量と</a:t>
            </a:r>
            <a:r>
              <a:rPr lang="en-US" altLang="ja-JP" sz="1000" dirty="0">
                <a:latin typeface="ＭＳ Ｐゴシック" panose="020B0600070205080204" pitchFamily="50" charset="-128"/>
              </a:rPr>
              <a:t>CO2</a:t>
            </a:r>
            <a:r>
              <a:rPr lang="ja-JP" altLang="en-US" sz="1000" dirty="0">
                <a:latin typeface="ＭＳ Ｐゴシック" panose="020B0600070205080204" pitchFamily="50" charset="-128"/>
              </a:rPr>
              <a:t>削減コストを記載してください。</a:t>
            </a:r>
            <a:endParaRPr lang="en-US" altLang="ja-JP" sz="1000" dirty="0">
              <a:latin typeface="ＭＳ Ｐゴシック" panose="020B0600070205080204" pitchFamily="50" charset="-128"/>
            </a:endParaRPr>
          </a:p>
          <a:p>
            <a:pPr eaLnBrk="1" hangingPunct="1">
              <a:lnSpc>
                <a:spcPct val="90000"/>
              </a:lnSpc>
            </a:pPr>
            <a:r>
              <a:rPr lang="ja-JP" altLang="en-US" sz="1000" dirty="0"/>
              <a:t>・</a:t>
            </a:r>
            <a:r>
              <a:rPr lang="en-US" altLang="ja-JP" sz="1000" dirty="0"/>
              <a:t>CO2</a:t>
            </a:r>
            <a:r>
              <a:rPr lang="ja-JP" altLang="en-US" sz="1000" dirty="0"/>
              <a:t>削減量及び削減コストは下記で算出し、参考資料に端的に記載してください。</a:t>
            </a:r>
            <a:endParaRPr lang="en-US" altLang="ja-JP" sz="1000" dirty="0"/>
          </a:p>
          <a:p>
            <a:pPr eaLnBrk="1" hangingPunct="1">
              <a:lnSpc>
                <a:spcPct val="90000"/>
              </a:lnSpc>
            </a:pPr>
            <a:endParaRPr lang="en-US" altLang="ja-JP" sz="1000" dirty="0"/>
          </a:p>
          <a:p>
            <a:pPr eaLnBrk="1" hangingPunct="1">
              <a:lnSpc>
                <a:spcPct val="90000"/>
              </a:lnSpc>
            </a:pPr>
            <a:r>
              <a:rPr lang="ja-JP" altLang="en-US" sz="1000" dirty="0"/>
              <a:t>削減量：当該年度までの</a:t>
            </a:r>
            <a:r>
              <a:rPr lang="ja-JP" altLang="en-US" sz="1000" b="1" dirty="0">
                <a:solidFill>
                  <a:srgbClr val="FF0000"/>
                </a:solidFill>
              </a:rPr>
              <a:t>累積</a:t>
            </a:r>
            <a:r>
              <a:rPr lang="ja-JP" altLang="en-US" sz="1000" dirty="0"/>
              <a:t>販売見込量</a:t>
            </a:r>
            <a:r>
              <a:rPr lang="en-US" altLang="ja-JP" sz="1000" dirty="0"/>
              <a:t>×</a:t>
            </a:r>
            <a:r>
              <a:rPr lang="ja-JP" altLang="en-US" sz="1000" dirty="0"/>
              <a:t>製品の単年度削減量</a:t>
            </a:r>
            <a:r>
              <a:rPr lang="en-US" altLang="ja-JP" sz="1000" dirty="0"/>
              <a:t>×</a:t>
            </a:r>
            <a:r>
              <a:rPr lang="ja-JP" altLang="en-US" sz="1000" dirty="0"/>
              <a:t>法定耐用年数</a:t>
            </a:r>
            <a:endParaRPr lang="en-US" altLang="ja-JP" sz="1000" dirty="0"/>
          </a:p>
          <a:p>
            <a:pPr eaLnBrk="1" hangingPunct="1">
              <a:lnSpc>
                <a:spcPct val="90000"/>
              </a:lnSpc>
            </a:pPr>
            <a:endParaRPr lang="en-US" altLang="ja-JP" sz="1000" dirty="0"/>
          </a:p>
          <a:p>
            <a:pPr eaLnBrk="1" hangingPunct="1">
              <a:lnSpc>
                <a:spcPct val="90000"/>
              </a:lnSpc>
            </a:pPr>
            <a:r>
              <a:rPr lang="ja-JP" altLang="en-US" sz="1000" dirty="0"/>
              <a:t>削減コスト：当該年度</a:t>
            </a:r>
            <a:r>
              <a:rPr lang="ja-JP" altLang="en-US" sz="1000" b="1" dirty="0">
                <a:solidFill>
                  <a:srgbClr val="FF0000"/>
                </a:solidFill>
              </a:rPr>
              <a:t>断面</a:t>
            </a:r>
            <a:r>
              <a:rPr lang="ja-JP" altLang="en-US" sz="1000" dirty="0"/>
              <a:t>において、開発品の普及によって見込まれる</a:t>
            </a:r>
            <a:r>
              <a:rPr lang="en-US" altLang="ja-JP" sz="1000" dirty="0"/>
              <a:t>1</a:t>
            </a:r>
            <a:r>
              <a:rPr lang="ja-JP" altLang="en-US" sz="1000" dirty="0"/>
              <a:t>台あたりの製品価格</a:t>
            </a:r>
            <a:r>
              <a:rPr lang="ja-JP" altLang="en-US" sz="900" dirty="0"/>
              <a:t>（</a:t>
            </a:r>
            <a:r>
              <a:rPr lang="en-US" altLang="ja-JP" sz="900" dirty="0"/>
              <a:t>=</a:t>
            </a:r>
            <a:r>
              <a:rPr lang="ja-JP" altLang="en-US" sz="900" dirty="0"/>
              <a:t>目標販売価格）</a:t>
            </a:r>
            <a:r>
              <a:rPr lang="en-US" altLang="ja-JP" sz="1000" dirty="0"/>
              <a:t>÷CO2</a:t>
            </a:r>
            <a:r>
              <a:rPr lang="ja-JP" altLang="en-US" sz="1000" dirty="0"/>
              <a:t>削減量</a:t>
            </a:r>
            <a:r>
              <a:rPr lang="ja-JP" altLang="en-US" sz="900" dirty="0"/>
              <a:t>（開発品</a:t>
            </a:r>
            <a:r>
              <a:rPr lang="en-US" altLang="ja-JP" sz="900" dirty="0"/>
              <a:t>1</a:t>
            </a:r>
            <a:r>
              <a:rPr lang="ja-JP" altLang="en-US" sz="900" dirty="0"/>
              <a:t>台あたりの単年度削減量</a:t>
            </a:r>
            <a:r>
              <a:rPr lang="en-US" altLang="ja-JP" sz="900" dirty="0"/>
              <a:t>×</a:t>
            </a:r>
            <a:r>
              <a:rPr lang="ja-JP" altLang="en-US" sz="900" dirty="0"/>
              <a:t>法定耐用年数）</a:t>
            </a:r>
            <a:endParaRPr lang="en-US" altLang="ja-JP" sz="900" dirty="0"/>
          </a:p>
        </p:txBody>
      </p:sp>
      <p:graphicFrame>
        <p:nvGraphicFramePr>
          <p:cNvPr id="38" name="Object 2"/>
          <p:cNvGraphicFramePr>
            <a:graphicFrameLocks noChangeAspect="1"/>
          </p:cNvGraphicFramePr>
          <p:nvPr>
            <p:extLst>
              <p:ext uri="{D42A27DB-BD31-4B8C-83A1-F6EECF244321}">
                <p14:modId xmlns:p14="http://schemas.microsoft.com/office/powerpoint/2010/main" val="2242722915"/>
              </p:ext>
            </p:extLst>
          </p:nvPr>
        </p:nvGraphicFramePr>
        <p:xfrm>
          <a:off x="560417" y="5100697"/>
          <a:ext cx="3359150" cy="1819275"/>
        </p:xfrm>
        <a:graphic>
          <a:graphicData uri="http://schemas.openxmlformats.org/presentationml/2006/ole">
            <mc:AlternateContent xmlns:mc="http://schemas.openxmlformats.org/markup-compatibility/2006">
              <mc:Choice xmlns:v="urn:schemas-microsoft-com:vml" Requires="v">
                <p:oleObj spid="_x0000_s10250" name="ワークシート" r:id="rId4" imgW="3048120" imgH="1704908" progId="Excel.Sheet.8">
                  <p:embed/>
                </p:oleObj>
              </mc:Choice>
              <mc:Fallback>
                <p:oleObj name="ワークシート" r:id="rId4" imgW="3048120" imgH="1704908" progId="Excel.Sheet.8">
                  <p:embed/>
                  <p:pic>
                    <p:nvPicPr>
                      <p:cNvPr id="7172"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0417" y="5100697"/>
                        <a:ext cx="3359150"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45471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19100" y="673100"/>
            <a:ext cx="3181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令和４年度の予定</a:t>
            </a:r>
          </a:p>
        </p:txBody>
      </p:sp>
      <p:sp>
        <p:nvSpPr>
          <p:cNvPr id="15363" name="AutoShape 7"/>
          <p:cNvSpPr>
            <a:spLocks/>
          </p:cNvSpPr>
          <p:nvPr/>
        </p:nvSpPr>
        <p:spPr bwMode="auto">
          <a:xfrm>
            <a:off x="1289050" y="0"/>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64"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p:txBody>
      </p:sp>
      <p:sp>
        <p:nvSpPr>
          <p:cNvPr id="15365" name="Text Box 10"/>
          <p:cNvSpPr txBox="1">
            <a:spLocks noChangeArrowheads="1"/>
          </p:cNvSpPr>
          <p:nvPr/>
        </p:nvSpPr>
        <p:spPr bwMode="auto">
          <a:xfrm>
            <a:off x="1470025" y="6667500"/>
            <a:ext cx="4945063"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a:p>
            <a:pPr eaLnBrk="1" hangingPunct="1">
              <a:spcBef>
                <a:spcPct val="50000"/>
              </a:spcBef>
              <a:buFontTx/>
              <a:buNone/>
            </a:pPr>
            <a:endParaRPr lang="ja-JP" altLang="en-US" sz="1200"/>
          </a:p>
        </p:txBody>
      </p:sp>
      <p:sp>
        <p:nvSpPr>
          <p:cNvPr id="15366" name="Text Box 11"/>
          <p:cNvSpPr txBox="1">
            <a:spLocks noChangeArrowheads="1"/>
          </p:cNvSpPr>
          <p:nvPr/>
        </p:nvSpPr>
        <p:spPr bwMode="auto">
          <a:xfrm>
            <a:off x="785813" y="1008063"/>
            <a:ext cx="8686800" cy="46196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dirty="0"/>
              <a:t>＜留意事項＞事業全体及び各要素技術等の目標並びに技術開発等の内容について、以下の表に記載してください。必要に応じて行を追加してください。</a:t>
            </a:r>
          </a:p>
        </p:txBody>
      </p:sp>
      <p:graphicFrame>
        <p:nvGraphicFramePr>
          <p:cNvPr id="5170" name="Group 50"/>
          <p:cNvGraphicFramePr>
            <a:graphicFrameLocks noGrp="1"/>
          </p:cNvGraphicFramePr>
          <p:nvPr/>
        </p:nvGraphicFramePr>
        <p:xfrm>
          <a:off x="782638" y="1474788"/>
          <a:ext cx="8789987" cy="4672012"/>
        </p:xfrm>
        <a:graphic>
          <a:graphicData uri="http://schemas.openxmlformats.org/drawingml/2006/table">
            <a:tbl>
              <a:tblPr/>
              <a:tblGrid>
                <a:gridCol w="484677">
                  <a:extLst>
                    <a:ext uri="{9D8B030D-6E8A-4147-A177-3AD203B41FA5}">
                      <a16:colId xmlns:a16="http://schemas.microsoft.com/office/drawing/2014/main" val="20000"/>
                    </a:ext>
                  </a:extLst>
                </a:gridCol>
                <a:gridCol w="1969201">
                  <a:extLst>
                    <a:ext uri="{9D8B030D-6E8A-4147-A177-3AD203B41FA5}">
                      <a16:colId xmlns:a16="http://schemas.microsoft.com/office/drawing/2014/main" val="20001"/>
                    </a:ext>
                  </a:extLst>
                </a:gridCol>
                <a:gridCol w="2426595">
                  <a:extLst>
                    <a:ext uri="{9D8B030D-6E8A-4147-A177-3AD203B41FA5}">
                      <a16:colId xmlns:a16="http://schemas.microsoft.com/office/drawing/2014/main" val="20002"/>
                    </a:ext>
                  </a:extLst>
                </a:gridCol>
                <a:gridCol w="3909514">
                  <a:extLst>
                    <a:ext uri="{9D8B030D-6E8A-4147-A177-3AD203B41FA5}">
                      <a16:colId xmlns:a16="http://schemas.microsoft.com/office/drawing/2014/main" val="20003"/>
                    </a:ext>
                  </a:extLst>
                </a:gridCol>
              </a:tblGrid>
              <a:tr h="4696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最終目標</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令和４年度の目標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令和４年度の開発・実証等の内容</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46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１</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事業実施期間全体での個々の開発・実証の目標について、できるだけ具体的かつ定量的に記載してください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開発・実証等の目標について、できるだけ具体的かつ定量的に記載してください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令和４年度に実施予定の内容について、できるだけ具体的かつ定量的に記載してください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9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２</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554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３</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524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４</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5399"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67B09F4D-9029-41E1-9428-AA5EC0D8D554}" type="slidenum">
              <a:rPr lang="en-US" altLang="ja-JP" sz="1500"/>
              <a:pPr>
                <a:spcBef>
                  <a:spcPct val="0"/>
                </a:spcBef>
                <a:buFontTx/>
                <a:buNone/>
              </a:pPr>
              <a:t>5</a:t>
            </a:fld>
            <a:endParaRPr lang="en-US" altLang="ja-JP" sz="1500"/>
          </a:p>
        </p:txBody>
      </p:sp>
      <p:sp>
        <p:nvSpPr>
          <p:cNvPr id="15400" name="AutoShape 7"/>
          <p:cNvSpPr>
            <a:spLocks/>
          </p:cNvSpPr>
          <p:nvPr/>
        </p:nvSpPr>
        <p:spPr bwMode="auto">
          <a:xfrm>
            <a:off x="1317625" y="6691313"/>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extLst>
      <p:ext uri="{BB962C8B-B14F-4D97-AF65-F5344CB8AC3E}">
        <p14:creationId xmlns:p14="http://schemas.microsoft.com/office/powerpoint/2010/main" val="2000863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419100" y="673100"/>
            <a:ext cx="3181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令和５年度の予定</a:t>
            </a:r>
          </a:p>
        </p:txBody>
      </p:sp>
      <p:sp>
        <p:nvSpPr>
          <p:cNvPr id="16387" name="AutoShape 7"/>
          <p:cNvSpPr>
            <a:spLocks/>
          </p:cNvSpPr>
          <p:nvPr/>
        </p:nvSpPr>
        <p:spPr bwMode="auto">
          <a:xfrm>
            <a:off x="1289050" y="0"/>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388"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p:txBody>
      </p:sp>
      <p:sp>
        <p:nvSpPr>
          <p:cNvPr id="16389" name="Text Box 10"/>
          <p:cNvSpPr txBox="1">
            <a:spLocks noChangeArrowheads="1"/>
          </p:cNvSpPr>
          <p:nvPr/>
        </p:nvSpPr>
        <p:spPr bwMode="auto">
          <a:xfrm>
            <a:off x="1470025" y="6667500"/>
            <a:ext cx="4945063"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a:p>
            <a:pPr eaLnBrk="1" hangingPunct="1">
              <a:spcBef>
                <a:spcPct val="50000"/>
              </a:spcBef>
              <a:buFontTx/>
              <a:buNone/>
            </a:pPr>
            <a:endParaRPr lang="ja-JP" altLang="en-US" sz="1200"/>
          </a:p>
        </p:txBody>
      </p:sp>
      <p:sp>
        <p:nvSpPr>
          <p:cNvPr id="16390" name="Text Box 11"/>
          <p:cNvSpPr txBox="1">
            <a:spLocks noChangeArrowheads="1"/>
          </p:cNvSpPr>
          <p:nvPr/>
        </p:nvSpPr>
        <p:spPr bwMode="auto">
          <a:xfrm>
            <a:off x="785813" y="1008063"/>
            <a:ext cx="8686800" cy="46196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＜留意事項＞事業全体及び各要素技術等の目標並びに技術開発等の内容について、以下の表に記載してください。必要に応じて行を追加してください。</a:t>
            </a:r>
          </a:p>
        </p:txBody>
      </p:sp>
      <p:graphicFrame>
        <p:nvGraphicFramePr>
          <p:cNvPr id="5170" name="Group 50"/>
          <p:cNvGraphicFramePr>
            <a:graphicFrameLocks noGrp="1"/>
          </p:cNvGraphicFramePr>
          <p:nvPr/>
        </p:nvGraphicFramePr>
        <p:xfrm>
          <a:off x="782638" y="1474788"/>
          <a:ext cx="8789987" cy="4672012"/>
        </p:xfrm>
        <a:graphic>
          <a:graphicData uri="http://schemas.openxmlformats.org/drawingml/2006/table">
            <a:tbl>
              <a:tblPr/>
              <a:tblGrid>
                <a:gridCol w="484677">
                  <a:extLst>
                    <a:ext uri="{9D8B030D-6E8A-4147-A177-3AD203B41FA5}">
                      <a16:colId xmlns:a16="http://schemas.microsoft.com/office/drawing/2014/main" val="20000"/>
                    </a:ext>
                  </a:extLst>
                </a:gridCol>
                <a:gridCol w="1969201">
                  <a:extLst>
                    <a:ext uri="{9D8B030D-6E8A-4147-A177-3AD203B41FA5}">
                      <a16:colId xmlns:a16="http://schemas.microsoft.com/office/drawing/2014/main" val="20001"/>
                    </a:ext>
                  </a:extLst>
                </a:gridCol>
                <a:gridCol w="2426595">
                  <a:extLst>
                    <a:ext uri="{9D8B030D-6E8A-4147-A177-3AD203B41FA5}">
                      <a16:colId xmlns:a16="http://schemas.microsoft.com/office/drawing/2014/main" val="20002"/>
                    </a:ext>
                  </a:extLst>
                </a:gridCol>
                <a:gridCol w="3909514">
                  <a:extLst>
                    <a:ext uri="{9D8B030D-6E8A-4147-A177-3AD203B41FA5}">
                      <a16:colId xmlns:a16="http://schemas.microsoft.com/office/drawing/2014/main" val="20003"/>
                    </a:ext>
                  </a:extLst>
                </a:gridCol>
              </a:tblGrid>
              <a:tr h="4696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最終目標</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令和５年度の目標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令和５年度の開発・実証等の内容</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46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１</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事業実施期間全体での個々の開発・実証の目標について、できるだけ具体的かつ定量的に記載してください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開発・実証等の目標について、できるだけ具体的かつ定量的に記載してください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令和５年度に実施予定の内容について、できるだけ具体的かつ定量的に記載してください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9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２</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554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３</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524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４</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6423"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A293D61-B555-409E-B214-EF15CE6446CE}" type="slidenum">
              <a:rPr lang="en-US" altLang="ja-JP" sz="1500"/>
              <a:pPr>
                <a:spcBef>
                  <a:spcPct val="0"/>
                </a:spcBef>
                <a:buFontTx/>
                <a:buNone/>
              </a:pPr>
              <a:t>6</a:t>
            </a:fld>
            <a:endParaRPr lang="en-US" altLang="ja-JP" sz="1500"/>
          </a:p>
        </p:txBody>
      </p:sp>
      <p:sp>
        <p:nvSpPr>
          <p:cNvPr id="16424" name="AutoShape 7"/>
          <p:cNvSpPr>
            <a:spLocks/>
          </p:cNvSpPr>
          <p:nvPr/>
        </p:nvSpPr>
        <p:spPr bwMode="auto">
          <a:xfrm>
            <a:off x="1317625" y="6691313"/>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extLst>
      <p:ext uri="{BB962C8B-B14F-4D97-AF65-F5344CB8AC3E}">
        <p14:creationId xmlns:p14="http://schemas.microsoft.com/office/powerpoint/2010/main" val="3663417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19100" y="673100"/>
            <a:ext cx="3181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令和６年度の予定</a:t>
            </a:r>
          </a:p>
        </p:txBody>
      </p:sp>
      <p:sp>
        <p:nvSpPr>
          <p:cNvPr id="17411" name="AutoShape 7"/>
          <p:cNvSpPr>
            <a:spLocks/>
          </p:cNvSpPr>
          <p:nvPr/>
        </p:nvSpPr>
        <p:spPr bwMode="auto">
          <a:xfrm>
            <a:off x="1289050" y="0"/>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12"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p:txBody>
      </p:sp>
      <p:sp>
        <p:nvSpPr>
          <p:cNvPr id="17413" name="Text Box 10"/>
          <p:cNvSpPr txBox="1">
            <a:spLocks noChangeArrowheads="1"/>
          </p:cNvSpPr>
          <p:nvPr/>
        </p:nvSpPr>
        <p:spPr bwMode="auto">
          <a:xfrm>
            <a:off x="1470025" y="6667500"/>
            <a:ext cx="4945063"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a:p>
            <a:pPr eaLnBrk="1" hangingPunct="1">
              <a:spcBef>
                <a:spcPct val="50000"/>
              </a:spcBef>
              <a:buFontTx/>
              <a:buNone/>
            </a:pPr>
            <a:endParaRPr lang="ja-JP" altLang="en-US" sz="1200"/>
          </a:p>
        </p:txBody>
      </p:sp>
      <p:sp>
        <p:nvSpPr>
          <p:cNvPr id="17414" name="Text Box 11"/>
          <p:cNvSpPr txBox="1">
            <a:spLocks noChangeArrowheads="1"/>
          </p:cNvSpPr>
          <p:nvPr/>
        </p:nvSpPr>
        <p:spPr bwMode="auto">
          <a:xfrm>
            <a:off x="785813" y="1008063"/>
            <a:ext cx="8686800" cy="46196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＜留意事項＞事業全体及び各要素技術等の目標並びに技術開発等の内容について、以下の表に記載してください。必要に応じて行を追加してください。</a:t>
            </a:r>
          </a:p>
        </p:txBody>
      </p:sp>
      <p:graphicFrame>
        <p:nvGraphicFramePr>
          <p:cNvPr id="5170" name="Group 50"/>
          <p:cNvGraphicFramePr>
            <a:graphicFrameLocks noGrp="1"/>
          </p:cNvGraphicFramePr>
          <p:nvPr/>
        </p:nvGraphicFramePr>
        <p:xfrm>
          <a:off x="782638" y="1474788"/>
          <a:ext cx="8789987" cy="4672012"/>
        </p:xfrm>
        <a:graphic>
          <a:graphicData uri="http://schemas.openxmlformats.org/drawingml/2006/table">
            <a:tbl>
              <a:tblPr/>
              <a:tblGrid>
                <a:gridCol w="484677">
                  <a:extLst>
                    <a:ext uri="{9D8B030D-6E8A-4147-A177-3AD203B41FA5}">
                      <a16:colId xmlns:a16="http://schemas.microsoft.com/office/drawing/2014/main" val="20000"/>
                    </a:ext>
                  </a:extLst>
                </a:gridCol>
                <a:gridCol w="1969201">
                  <a:extLst>
                    <a:ext uri="{9D8B030D-6E8A-4147-A177-3AD203B41FA5}">
                      <a16:colId xmlns:a16="http://schemas.microsoft.com/office/drawing/2014/main" val="20001"/>
                    </a:ext>
                  </a:extLst>
                </a:gridCol>
                <a:gridCol w="2426595">
                  <a:extLst>
                    <a:ext uri="{9D8B030D-6E8A-4147-A177-3AD203B41FA5}">
                      <a16:colId xmlns:a16="http://schemas.microsoft.com/office/drawing/2014/main" val="20002"/>
                    </a:ext>
                  </a:extLst>
                </a:gridCol>
                <a:gridCol w="3909514">
                  <a:extLst>
                    <a:ext uri="{9D8B030D-6E8A-4147-A177-3AD203B41FA5}">
                      <a16:colId xmlns:a16="http://schemas.microsoft.com/office/drawing/2014/main" val="20003"/>
                    </a:ext>
                  </a:extLst>
                </a:gridCol>
              </a:tblGrid>
              <a:tr h="4696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最終目標</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令和６年度の目標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令和６年度の開発・実証等の内容</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46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１</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事業実施期間全体での個々の開発・実証の目標について、できるだけ具体的かつ定量的に記載してください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開発・実証等の目標について、できるだけ具体的かつ定量的に記載してください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令和６年度に実施予定の内容について、できるだけ具体的かつ定量的に記載してください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9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２</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554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３</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524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４</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7447"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FEA9B8B3-D9E4-4C28-B0B1-C5E267E93655}" type="slidenum">
              <a:rPr lang="en-US" altLang="ja-JP" sz="1500"/>
              <a:pPr>
                <a:spcBef>
                  <a:spcPct val="0"/>
                </a:spcBef>
                <a:buFontTx/>
                <a:buNone/>
              </a:pPr>
              <a:t>7</a:t>
            </a:fld>
            <a:endParaRPr lang="en-US" altLang="ja-JP" sz="1500"/>
          </a:p>
        </p:txBody>
      </p:sp>
      <p:sp>
        <p:nvSpPr>
          <p:cNvPr id="17448" name="AutoShape 7"/>
          <p:cNvSpPr>
            <a:spLocks/>
          </p:cNvSpPr>
          <p:nvPr/>
        </p:nvSpPr>
        <p:spPr bwMode="auto">
          <a:xfrm>
            <a:off x="1317625" y="6691313"/>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extLst>
      <p:ext uri="{BB962C8B-B14F-4D97-AF65-F5344CB8AC3E}">
        <p14:creationId xmlns:p14="http://schemas.microsoft.com/office/powerpoint/2010/main" val="2191153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419100" y="673100"/>
            <a:ext cx="3181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令和７年度の予定</a:t>
            </a:r>
          </a:p>
        </p:txBody>
      </p:sp>
      <p:sp>
        <p:nvSpPr>
          <p:cNvPr id="18435" name="AutoShape 7"/>
          <p:cNvSpPr>
            <a:spLocks/>
          </p:cNvSpPr>
          <p:nvPr/>
        </p:nvSpPr>
        <p:spPr bwMode="auto">
          <a:xfrm>
            <a:off x="1289050" y="0"/>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436"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p:txBody>
      </p:sp>
      <p:sp>
        <p:nvSpPr>
          <p:cNvPr id="18437" name="Text Box 10"/>
          <p:cNvSpPr txBox="1">
            <a:spLocks noChangeArrowheads="1"/>
          </p:cNvSpPr>
          <p:nvPr/>
        </p:nvSpPr>
        <p:spPr bwMode="auto">
          <a:xfrm>
            <a:off x="1470025" y="6667500"/>
            <a:ext cx="4945063"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a:p>
            <a:pPr eaLnBrk="1" hangingPunct="1">
              <a:spcBef>
                <a:spcPct val="50000"/>
              </a:spcBef>
              <a:buFontTx/>
              <a:buNone/>
            </a:pPr>
            <a:endParaRPr lang="ja-JP" altLang="en-US" sz="1200"/>
          </a:p>
        </p:txBody>
      </p:sp>
      <p:sp>
        <p:nvSpPr>
          <p:cNvPr id="18438" name="Text Box 11"/>
          <p:cNvSpPr txBox="1">
            <a:spLocks noChangeArrowheads="1"/>
          </p:cNvSpPr>
          <p:nvPr/>
        </p:nvSpPr>
        <p:spPr bwMode="auto">
          <a:xfrm>
            <a:off x="785813" y="1008063"/>
            <a:ext cx="8686800" cy="46196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＜留意事項＞事業全体及び各要素技術等の目標並びに技術開発等の内容について、以下の表に記載してください。必要に応じて行を追加してください。</a:t>
            </a:r>
          </a:p>
        </p:txBody>
      </p:sp>
      <p:graphicFrame>
        <p:nvGraphicFramePr>
          <p:cNvPr id="5170" name="Group 50"/>
          <p:cNvGraphicFramePr>
            <a:graphicFrameLocks noGrp="1"/>
          </p:cNvGraphicFramePr>
          <p:nvPr/>
        </p:nvGraphicFramePr>
        <p:xfrm>
          <a:off x="782638" y="1474788"/>
          <a:ext cx="8789987" cy="4672012"/>
        </p:xfrm>
        <a:graphic>
          <a:graphicData uri="http://schemas.openxmlformats.org/drawingml/2006/table">
            <a:tbl>
              <a:tblPr/>
              <a:tblGrid>
                <a:gridCol w="484677">
                  <a:extLst>
                    <a:ext uri="{9D8B030D-6E8A-4147-A177-3AD203B41FA5}">
                      <a16:colId xmlns:a16="http://schemas.microsoft.com/office/drawing/2014/main" val="20000"/>
                    </a:ext>
                  </a:extLst>
                </a:gridCol>
                <a:gridCol w="1969201">
                  <a:extLst>
                    <a:ext uri="{9D8B030D-6E8A-4147-A177-3AD203B41FA5}">
                      <a16:colId xmlns:a16="http://schemas.microsoft.com/office/drawing/2014/main" val="20001"/>
                    </a:ext>
                  </a:extLst>
                </a:gridCol>
                <a:gridCol w="2426595">
                  <a:extLst>
                    <a:ext uri="{9D8B030D-6E8A-4147-A177-3AD203B41FA5}">
                      <a16:colId xmlns:a16="http://schemas.microsoft.com/office/drawing/2014/main" val="20002"/>
                    </a:ext>
                  </a:extLst>
                </a:gridCol>
                <a:gridCol w="3909514">
                  <a:extLst>
                    <a:ext uri="{9D8B030D-6E8A-4147-A177-3AD203B41FA5}">
                      <a16:colId xmlns:a16="http://schemas.microsoft.com/office/drawing/2014/main" val="20003"/>
                    </a:ext>
                  </a:extLst>
                </a:gridCol>
              </a:tblGrid>
              <a:tr h="4696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最終目標</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令和７年度の目標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令和７年度の開発・実証等の内容</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46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１</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事業実施期間全体での個々の開発・実証の目標について、できるだけ具体的かつ定量的に記載してください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開発・実証等の目標について、できるだけ具体的かつ定量的に記載してください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令和７年度に実施予定の内容について、できるだけ具体的かつ定量的に記載してください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9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２</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554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３</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524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４</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8471"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F118F3B4-CD9F-4406-9F5B-D01B42952D9C}" type="slidenum">
              <a:rPr lang="en-US" altLang="ja-JP" sz="1500"/>
              <a:pPr>
                <a:spcBef>
                  <a:spcPct val="0"/>
                </a:spcBef>
                <a:buFontTx/>
                <a:buNone/>
              </a:pPr>
              <a:t>8</a:t>
            </a:fld>
            <a:endParaRPr lang="en-US" altLang="ja-JP" sz="1500"/>
          </a:p>
        </p:txBody>
      </p:sp>
      <p:sp>
        <p:nvSpPr>
          <p:cNvPr id="18472" name="AutoShape 7"/>
          <p:cNvSpPr>
            <a:spLocks/>
          </p:cNvSpPr>
          <p:nvPr/>
        </p:nvSpPr>
        <p:spPr bwMode="auto">
          <a:xfrm>
            <a:off x="1317625" y="6691313"/>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extLst>
      <p:ext uri="{BB962C8B-B14F-4D97-AF65-F5344CB8AC3E}">
        <p14:creationId xmlns:p14="http://schemas.microsoft.com/office/powerpoint/2010/main" val="1678565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19100" y="673100"/>
            <a:ext cx="4895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実施に伴う経費（委託：実施期間全体総額）</a:t>
            </a:r>
          </a:p>
        </p:txBody>
      </p:sp>
      <p:sp>
        <p:nvSpPr>
          <p:cNvPr id="13315" name="AutoShape 7"/>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16"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r>
              <a:rPr lang="ja-JP" altLang="en-US" sz="1200" i="1">
                <a:solidFill>
                  <a:srgbClr val="FF0000"/>
                </a:solidFill>
              </a:rPr>
              <a:t>（提出時にはこの記載は削除してください）</a:t>
            </a:r>
          </a:p>
        </p:txBody>
      </p:sp>
      <p:sp>
        <p:nvSpPr>
          <p:cNvPr id="12295" name="Text Box 11"/>
          <p:cNvSpPr txBox="1">
            <a:spLocks noChangeArrowheads="1"/>
          </p:cNvSpPr>
          <p:nvPr/>
        </p:nvSpPr>
        <p:spPr bwMode="auto">
          <a:xfrm>
            <a:off x="5429250" y="449263"/>
            <a:ext cx="4425950" cy="57785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smtClean="0"/>
              <a:t>＜留意事項＞提案の実施期間における、委託業務に係る経費総額について記載してください。（１頁に収めること）</a:t>
            </a:r>
            <a:r>
              <a:rPr lang="en-US" altLang="ja-JP" sz="1050" i="1" dirty="0"/>
              <a:t/>
            </a:r>
            <a:br>
              <a:rPr lang="en-US" altLang="ja-JP" sz="1050" i="1" dirty="0"/>
            </a:br>
            <a:r>
              <a:rPr lang="ja-JP" altLang="en-US" sz="1050" i="1" dirty="0" smtClean="0"/>
              <a:t>補助業務のみの場合は削除してください。</a:t>
            </a:r>
          </a:p>
        </p:txBody>
      </p:sp>
      <p:graphicFrame>
        <p:nvGraphicFramePr>
          <p:cNvPr id="2" name="表 1"/>
          <p:cNvGraphicFramePr>
            <a:graphicFrameLocks noGrp="1"/>
          </p:cNvGraphicFramePr>
          <p:nvPr/>
        </p:nvGraphicFramePr>
        <p:xfrm>
          <a:off x="419100" y="1042988"/>
          <a:ext cx="9436100" cy="5353048"/>
        </p:xfrm>
        <a:graphic>
          <a:graphicData uri="http://schemas.openxmlformats.org/drawingml/2006/table">
            <a:tbl>
              <a:tblPr/>
              <a:tblGrid>
                <a:gridCol w="1288151">
                  <a:extLst>
                    <a:ext uri="{9D8B030D-6E8A-4147-A177-3AD203B41FA5}">
                      <a16:colId xmlns:a16="http://schemas.microsoft.com/office/drawing/2014/main" val="20000"/>
                    </a:ext>
                  </a:extLst>
                </a:gridCol>
                <a:gridCol w="1758923">
                  <a:extLst>
                    <a:ext uri="{9D8B030D-6E8A-4147-A177-3AD203B41FA5}">
                      <a16:colId xmlns:a16="http://schemas.microsoft.com/office/drawing/2014/main" val="20001"/>
                    </a:ext>
                  </a:extLst>
                </a:gridCol>
                <a:gridCol w="1500257">
                  <a:extLst>
                    <a:ext uri="{9D8B030D-6E8A-4147-A177-3AD203B41FA5}">
                      <a16:colId xmlns:a16="http://schemas.microsoft.com/office/drawing/2014/main" val="20002"/>
                    </a:ext>
                  </a:extLst>
                </a:gridCol>
                <a:gridCol w="4888769">
                  <a:extLst>
                    <a:ext uri="{9D8B030D-6E8A-4147-A177-3AD203B41FA5}">
                      <a16:colId xmlns:a16="http://schemas.microsoft.com/office/drawing/2014/main" val="20003"/>
                    </a:ext>
                  </a:extLst>
                </a:gridCol>
              </a:tblGrid>
              <a:tr h="271183">
                <a:tc gridSpan="2">
                  <a:txBody>
                    <a:bodyPr/>
                    <a:lstStyle/>
                    <a:p>
                      <a:pPr algn="ctr" fontAlgn="ctr"/>
                      <a:r>
                        <a:rPr lang="ja-JP" altLang="en-US" sz="1100" b="0" i="0" u="none" strike="noStrike" dirty="0" smtClean="0">
                          <a:solidFill>
                            <a:srgbClr val="000000"/>
                          </a:solidFill>
                          <a:effectLst/>
                          <a:latin typeface="ＭＳ Ｐゴシック"/>
                        </a:rPr>
                        <a:t>経費項目</a:t>
                      </a:r>
                      <a:endParaRPr lang="ja-JP" altLang="en-US" sz="1100" b="0" i="0" u="none" strike="noStrike" dirty="0">
                        <a:solidFill>
                          <a:srgbClr val="000000"/>
                        </a:solidFill>
                        <a:effectLst/>
                        <a:latin typeface="ＭＳ Ｐゴシック"/>
                      </a:endParaRP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200" b="0" i="0" u="none" strike="noStrike" dirty="0" smtClean="0">
                          <a:solidFill>
                            <a:srgbClr val="000000"/>
                          </a:solidFill>
                          <a:effectLst/>
                          <a:latin typeface="ＭＳ Ｐゴシック"/>
                        </a:rPr>
                        <a:t>金額（千円）</a:t>
                      </a:r>
                      <a:endParaRPr lang="ja-JP" altLang="en-US" sz="1200" b="0" i="0" u="none" strike="noStrike" dirty="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ja-JP" altLang="en-US" sz="1200" b="0" i="0" u="none" strike="noStrike" dirty="0">
                          <a:solidFill>
                            <a:srgbClr val="000000"/>
                          </a:solidFill>
                          <a:effectLst/>
                          <a:latin typeface="ＭＳ Ｐゴシック"/>
                        </a:rPr>
                        <a:t>主な内訳</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7016">
                <a:tc>
                  <a:txBody>
                    <a:bodyPr/>
                    <a:lstStyle/>
                    <a:p>
                      <a:pPr algn="ctr" fontAlgn="ctr"/>
                      <a:r>
                        <a:rPr lang="ja-JP" altLang="en-US" sz="1100" b="0" i="0" u="none" strike="noStrike" dirty="0" smtClean="0">
                          <a:solidFill>
                            <a:srgbClr val="000000"/>
                          </a:solidFill>
                          <a:effectLst/>
                          <a:latin typeface="ＭＳ Ｐゴシック"/>
                        </a:rPr>
                        <a:t>費目</a:t>
                      </a:r>
                      <a:endParaRPr lang="ja-JP" altLang="en-US" sz="1100" b="0" i="0" u="none" strike="noStrike" dirty="0">
                        <a:solidFill>
                          <a:srgbClr val="000000"/>
                        </a:solidFill>
                        <a:effectLst/>
                        <a:latin typeface="ＭＳ Ｐゴシック"/>
                      </a:endParaRP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ＭＳ Ｐゴシック"/>
                        </a:rPr>
                        <a:t>細分</a:t>
                      </a:r>
                      <a:endParaRPr lang="ja-JP" altLang="en-US" sz="1100" b="0" i="0" u="none" strike="noStrike" dirty="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72518">
                <a:tc>
                  <a:txBody>
                    <a:bodyPr/>
                    <a:lstStyle/>
                    <a:p>
                      <a:pPr algn="ctr" fontAlgn="ctr"/>
                      <a:r>
                        <a:rPr lang="ja-JP" altLang="en-US" sz="1100" b="0" i="0" u="none" strike="noStrike" dirty="0" smtClean="0">
                          <a:solidFill>
                            <a:srgbClr val="000000"/>
                          </a:solidFill>
                          <a:effectLst/>
                          <a:latin typeface="ＭＳ Ｐゴシック"/>
                        </a:rPr>
                        <a:t>人件費</a:t>
                      </a:r>
                      <a:endParaRPr lang="ja-JP" altLang="en-US" sz="1100" b="0" i="0" u="none" strike="noStrike" dirty="0">
                        <a:solidFill>
                          <a:srgbClr val="000000"/>
                        </a:solidFill>
                        <a:effectLst/>
                        <a:latin typeface="ＭＳ Ｐゴシック"/>
                      </a:endParaRP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ＭＳ Ｐゴシック"/>
                        </a:rPr>
                        <a:t>人件費</a:t>
                      </a:r>
                      <a:endParaRPr lang="ja-JP" altLang="en-US" sz="1100" b="0" i="0" u="none" strike="noStrike" dirty="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altLang="ja-JP" sz="1000" b="0" i="1" u="none" strike="noStrike" dirty="0" smtClean="0">
                        <a:solidFill>
                          <a:srgbClr val="FF0000"/>
                        </a:solidFill>
                        <a:effectLst/>
                        <a:latin typeface="ＭＳ Ｐゴシック"/>
                      </a:endParaRPr>
                    </a:p>
                  </a:txBody>
                  <a:tcPr marL="9525" marR="9525" marT="95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1" u="none" strike="noStrike" dirty="0" smtClean="0">
                          <a:solidFill>
                            <a:srgbClr val="FF0000"/>
                          </a:solidFill>
                          <a:effectLst/>
                          <a:latin typeface="ＭＳ Ｐゴシック"/>
                        </a:rPr>
                        <a:t>該当項目の内訳について、いくつか例示して記載してください。</a:t>
                      </a:r>
                      <a:endParaRPr lang="ja-JP" altLang="en-US" sz="1200" b="0" i="1" u="none" strike="noStrike" dirty="0">
                        <a:solidFill>
                          <a:srgbClr val="FF0000"/>
                        </a:solidFill>
                        <a:effectLst/>
                        <a:latin typeface="ＭＳ Ｐゴシック"/>
                      </a:endParaRPr>
                    </a:p>
                  </a:txBody>
                  <a:tcPr marL="9525" marR="9525" marT="952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70329">
                <a:tc rowSpan="6">
                  <a:txBody>
                    <a:bodyPr/>
                    <a:lstStyle/>
                    <a:p>
                      <a:pPr algn="ctr" fontAlgn="ctr"/>
                      <a:r>
                        <a:rPr lang="ja-JP" altLang="en-US" sz="1100" b="0" i="0" u="none" strike="noStrike" dirty="0" smtClean="0">
                          <a:solidFill>
                            <a:srgbClr val="000000"/>
                          </a:solidFill>
                          <a:effectLst/>
                          <a:latin typeface="ＭＳ Ｐゴシック"/>
                        </a:rPr>
                        <a:t>業務費</a:t>
                      </a:r>
                      <a:endParaRPr lang="en-US" altLang="ja-JP" sz="1100" b="0" i="0" u="none" strike="noStrike" dirty="0" smtClean="0">
                        <a:solidFill>
                          <a:srgbClr val="000000"/>
                        </a:solidFill>
                        <a:effectLst/>
                        <a:latin typeface="ＭＳ Ｐゴシック"/>
                      </a:endParaRPr>
                    </a:p>
                    <a:p>
                      <a:pPr algn="ctr" fontAlgn="ctr"/>
                      <a:r>
                        <a:rPr lang="en-US" altLang="ja-JP" sz="1100" b="0" i="1" u="none" strike="noStrike" dirty="0" smtClean="0">
                          <a:solidFill>
                            <a:srgbClr val="FF0000"/>
                          </a:solidFill>
                          <a:effectLst/>
                          <a:latin typeface="ＭＳ Ｐゴシック"/>
                        </a:rPr>
                        <a:t>【</a:t>
                      </a:r>
                      <a:r>
                        <a:rPr lang="ja-JP" altLang="en-US" sz="1100" b="0" i="1" u="none" strike="noStrike" dirty="0" smtClean="0">
                          <a:solidFill>
                            <a:srgbClr val="FF0000"/>
                          </a:solidFill>
                          <a:effectLst/>
                          <a:latin typeface="ＭＳ Ｐゴシック"/>
                        </a:rPr>
                        <a:t>必要経費に合わせて適宜細分を追加・削除してください。</a:t>
                      </a:r>
                      <a:r>
                        <a:rPr lang="en-US" altLang="ja-JP" sz="1000" b="0" i="1" u="none" strike="noStrike" dirty="0" smtClean="0">
                          <a:solidFill>
                            <a:srgbClr val="FF0000"/>
                          </a:solidFill>
                          <a:effectLst/>
                          <a:latin typeface="ＭＳ Ｐゴシック"/>
                        </a:rPr>
                        <a:t>】</a:t>
                      </a:r>
                      <a:endParaRPr lang="ja-JP" altLang="en-US" sz="1000" b="0" i="1" u="none" strike="noStrike" dirty="0" smtClean="0">
                        <a:solidFill>
                          <a:srgbClr val="FF0000"/>
                        </a:solidFill>
                        <a:effectLst/>
                        <a:latin typeface="ＭＳ Ｐゴシック"/>
                      </a:endParaRPr>
                    </a:p>
                    <a:p>
                      <a:pPr algn="ctr" fontAlgn="ctr"/>
                      <a:endParaRPr lang="en-US" altLang="ja-JP" sz="1100" b="0" i="0" u="none" strike="noStrike" dirty="0" smtClean="0">
                        <a:solidFill>
                          <a:srgbClr val="000000"/>
                        </a:solidFill>
                        <a:effectLst/>
                        <a:latin typeface="ＭＳ Ｐゴシック"/>
                      </a:endParaRP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ＭＳ Ｐゴシック"/>
                        </a:rPr>
                        <a:t>諸謝金</a:t>
                      </a:r>
                      <a:endParaRPr lang="ja-JP" altLang="en-US" sz="1100" b="0" i="0" u="none" strike="noStrike" dirty="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8499">
                <a:tc vMerge="1">
                  <a:txBody>
                    <a:bodyPr/>
                    <a:lstStyle/>
                    <a:p>
                      <a:endParaRPr kumimoji="1" lang="ja-JP" altLang="en-US"/>
                    </a:p>
                  </a:txBody>
                  <a:tcPr/>
                </a:tc>
                <a:tc>
                  <a:txBody>
                    <a:bodyPr/>
                    <a:lstStyle/>
                    <a:p>
                      <a:pPr algn="ctr" fontAlgn="ctr"/>
                      <a:r>
                        <a:rPr lang="ja-JP" altLang="en-US" sz="1100" b="0" i="0" u="none" strike="noStrike" dirty="0" smtClean="0">
                          <a:solidFill>
                            <a:srgbClr val="000000"/>
                          </a:solidFill>
                          <a:effectLst/>
                          <a:latin typeface="ＭＳ Ｐゴシック"/>
                        </a:rPr>
                        <a:t>旅費</a:t>
                      </a:r>
                      <a:endParaRPr lang="en-US" altLang="ja-JP" sz="1100" b="0" i="0" u="none" strike="noStrike" dirty="0" smtClean="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endParaRPr lang="en-US" altLang="ja-JP" sz="1200" b="0" i="0" u="none" strike="noStrike" dirty="0" smtClean="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7624">
                <a:tc vMerge="1">
                  <a:txBody>
                    <a:bodyPr/>
                    <a:lstStyle/>
                    <a:p>
                      <a:pPr algn="ctr" fontAlgn="ctr"/>
                      <a:endParaRPr lang="ja-JP" altLang="en-US" sz="1100" b="0" i="0" u="none" strike="noStrike" dirty="0">
                        <a:solidFill>
                          <a:srgbClr val="000000"/>
                        </a:solidFill>
                        <a:effectLst/>
                        <a:latin typeface="ＭＳ Ｐゴシック"/>
                      </a:endParaRP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ＭＳ Ｐゴシック"/>
                        </a:rPr>
                        <a:t>消耗品費</a:t>
                      </a:r>
                      <a:endParaRPr lang="ja-JP" altLang="en-US" sz="1100" b="0" i="0" u="none" strike="noStrike" dirty="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60325">
                <a:tc vMerge="1">
                  <a:txBody>
                    <a:bodyPr/>
                    <a:lstStyle/>
                    <a:p>
                      <a:pPr algn="ctr" fontAlgn="ctr"/>
                      <a:endParaRPr lang="ja-JP" altLang="en-US" sz="1000" b="0" i="1" u="none" strike="noStrike" dirty="0">
                        <a:solidFill>
                          <a:srgbClr val="FF0000"/>
                        </a:solidFill>
                        <a:effectLst/>
                        <a:latin typeface="ＭＳ Ｐゴシック"/>
                      </a:endParaRP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ＭＳ Ｐゴシック"/>
                        </a:rPr>
                        <a:t>印刷製本費</a:t>
                      </a:r>
                      <a:endParaRPr lang="ja-JP" altLang="en-US" sz="1100" b="0" i="0" u="none" strike="noStrike" dirty="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92345">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ＭＳ Ｐゴシック"/>
                        </a:rPr>
                        <a:t>外注費</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12361">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ＭＳ Ｐゴシック"/>
                        </a:rPr>
                        <a:t>その他（諸経費）</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1" u="none" strike="noStrike" dirty="0" smtClean="0">
                          <a:solidFill>
                            <a:srgbClr val="FF0000"/>
                          </a:solidFill>
                          <a:effectLst/>
                          <a:latin typeface="ＭＳ Ｐゴシック"/>
                        </a:rPr>
                        <a:t>費目「その他」については、「その他（諸経費）」で金額を調整するようにしてください。</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7853426"/>
                  </a:ext>
                </a:extLst>
              </a:tr>
              <a:tr h="512361">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ＭＳ Ｐゴシック"/>
                        </a:rPr>
                        <a:t>共同実施費</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effectLst/>
                        <a:latin typeface="ＭＳ Ｐゴシック"/>
                      </a:endParaRP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1" u="none" strike="noStrike" dirty="0">
                        <a:solidFill>
                          <a:srgbClr val="FF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58163">
                <a:tc gridSpan="2">
                  <a:txBody>
                    <a:bodyPr/>
                    <a:lstStyle/>
                    <a:p>
                      <a:pPr algn="ctr" fontAlgn="ctr"/>
                      <a:r>
                        <a:rPr lang="ja-JP" altLang="en-US" sz="1100" b="0" i="0" u="none" strike="noStrike" dirty="0" smtClean="0">
                          <a:solidFill>
                            <a:srgbClr val="000000"/>
                          </a:solidFill>
                          <a:effectLst/>
                          <a:latin typeface="ＭＳ Ｐゴシック"/>
                        </a:rPr>
                        <a:t>一般管理費</a:t>
                      </a:r>
                      <a:endParaRPr lang="ja-JP" altLang="en-US" sz="1100" b="0" i="0" u="none" strike="noStrike" dirty="0">
                        <a:solidFill>
                          <a:srgbClr val="000000"/>
                        </a:solidFill>
                        <a:effectLst/>
                        <a:latin typeface="ＭＳ Ｐゴシック"/>
                      </a:endParaRP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200" b="0" i="0" u="none" strike="noStrike" dirty="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1" u="none" strike="noStrike" dirty="0" smtClean="0">
                          <a:solidFill>
                            <a:srgbClr val="FF0000"/>
                          </a:solidFill>
                          <a:effectLst/>
                          <a:latin typeface="ＭＳ Ｐゴシック"/>
                        </a:rPr>
                        <a:t>直接経費より外注費・共同実施費を除いた総額に率を乗じて得た金額以下となるようにしてください（なお、合理的な率がない場合は環境省の定める</a:t>
                      </a:r>
                      <a:r>
                        <a:rPr lang="en-US" altLang="ja-JP" sz="1200" b="0" i="1" u="none" strike="noStrike" dirty="0" smtClean="0">
                          <a:solidFill>
                            <a:srgbClr val="FF0000"/>
                          </a:solidFill>
                          <a:effectLst/>
                          <a:latin typeface="ＭＳ Ｐゴシック"/>
                        </a:rPr>
                        <a:t>15%</a:t>
                      </a:r>
                      <a:r>
                        <a:rPr lang="ja-JP" altLang="en-US" sz="1200" b="0" i="1" u="none" strike="noStrike" dirty="0" smtClean="0">
                          <a:solidFill>
                            <a:srgbClr val="FF0000"/>
                          </a:solidFill>
                          <a:effectLst/>
                          <a:latin typeface="ＭＳ Ｐゴシック"/>
                        </a:rPr>
                        <a:t>を使用すること）。（例）</a:t>
                      </a:r>
                      <a:r>
                        <a:rPr lang="en-US" altLang="ja-JP" sz="1200" b="0" i="1" u="none" strike="noStrike" dirty="0" smtClean="0">
                          <a:solidFill>
                            <a:srgbClr val="FF0000"/>
                          </a:solidFill>
                          <a:effectLst/>
                          <a:latin typeface="ＭＳ Ｐゴシック"/>
                        </a:rPr>
                        <a:t>(</a:t>
                      </a:r>
                      <a:r>
                        <a:rPr lang="ja-JP" altLang="en-US" sz="1200" b="0" i="1" u="none" strike="noStrike" dirty="0" smtClean="0">
                          <a:solidFill>
                            <a:srgbClr val="FF0000"/>
                          </a:solidFill>
                          <a:effectLst/>
                          <a:latin typeface="ＭＳ Ｐゴシック"/>
                        </a:rPr>
                        <a:t>総額</a:t>
                      </a:r>
                      <a:r>
                        <a:rPr lang="en-US" altLang="ja-JP" sz="1200" b="0" i="1" u="none" strike="noStrike" dirty="0" smtClean="0">
                          <a:solidFill>
                            <a:srgbClr val="FF0000"/>
                          </a:solidFill>
                          <a:effectLst/>
                          <a:latin typeface="ＭＳ Ｐゴシック"/>
                        </a:rPr>
                        <a:t>-</a:t>
                      </a:r>
                      <a:r>
                        <a:rPr lang="ja-JP" altLang="en-US" sz="1200" b="0" i="1" u="none" strike="noStrike" dirty="0" smtClean="0">
                          <a:solidFill>
                            <a:srgbClr val="FF0000"/>
                          </a:solidFill>
                          <a:effectLst/>
                          <a:latin typeface="ＭＳ Ｐゴシック"/>
                        </a:rPr>
                        <a:t>外注費</a:t>
                      </a:r>
                      <a:r>
                        <a:rPr lang="en-US" altLang="ja-JP" sz="1200" b="0" i="1" u="none" strike="noStrike" dirty="0" smtClean="0">
                          <a:solidFill>
                            <a:srgbClr val="FF0000"/>
                          </a:solidFill>
                          <a:effectLst/>
                          <a:latin typeface="ＭＳ Ｐゴシック"/>
                        </a:rPr>
                        <a:t>-</a:t>
                      </a:r>
                      <a:r>
                        <a:rPr lang="ja-JP" altLang="en-US" sz="1200" b="0" i="1" u="none" strike="noStrike" dirty="0" smtClean="0">
                          <a:solidFill>
                            <a:srgbClr val="FF0000"/>
                          </a:solidFill>
                          <a:effectLst/>
                          <a:latin typeface="ＭＳ Ｐゴシック"/>
                        </a:rPr>
                        <a:t>共同実施費</a:t>
                      </a:r>
                      <a:r>
                        <a:rPr lang="en-US" altLang="ja-JP" sz="1200" b="0" i="1" u="none" strike="noStrike" dirty="0" smtClean="0">
                          <a:solidFill>
                            <a:srgbClr val="FF0000"/>
                          </a:solidFill>
                          <a:effectLst/>
                          <a:latin typeface="ＭＳ Ｐゴシック"/>
                        </a:rPr>
                        <a:t>)×0.15</a:t>
                      </a:r>
                      <a:endParaRPr lang="ja-JP" altLang="en-US" sz="1200" b="0" i="1" u="none" strike="noStrike" dirty="0">
                        <a:solidFill>
                          <a:srgbClr val="FF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noFill/>
                      <a:prstDash val="solid"/>
                      <a:round/>
                      <a:headEnd type="none" w="med" len="med"/>
                      <a:tailEnd type="none" w="med" len="med"/>
                    </a:lnBlToTr>
                  </a:tcPr>
                </a:tc>
                <a:extLst>
                  <a:ext uri="{0D108BD9-81ED-4DB2-BD59-A6C34878D82A}">
                    <a16:rowId xmlns:a16="http://schemas.microsoft.com/office/drawing/2014/main" val="10009"/>
                  </a:ext>
                </a:extLst>
              </a:tr>
              <a:tr h="460324">
                <a:tc gridSpan="2">
                  <a:txBody>
                    <a:bodyPr/>
                    <a:lstStyle/>
                    <a:p>
                      <a:pPr algn="ctr" fontAlgn="ctr"/>
                      <a:r>
                        <a:rPr lang="ja-JP" altLang="en-US" sz="1100" b="0" i="0" u="none" strike="noStrike" dirty="0">
                          <a:solidFill>
                            <a:srgbClr val="000000"/>
                          </a:solidFill>
                          <a:effectLst/>
                          <a:latin typeface="ＭＳ Ｐゴシック"/>
                        </a:rPr>
                        <a:t>合計</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1"/>
                  </a:ext>
                </a:extLst>
              </a:tr>
            </a:tbl>
          </a:graphicData>
        </a:graphic>
      </p:graphicFrame>
      <p:sp>
        <p:nvSpPr>
          <p:cNvPr id="13375" name="テキスト ボックス 2"/>
          <p:cNvSpPr txBox="1">
            <a:spLocks noChangeArrowheads="1"/>
          </p:cNvSpPr>
          <p:nvPr/>
        </p:nvSpPr>
        <p:spPr bwMode="auto">
          <a:xfrm>
            <a:off x="3935413" y="2608263"/>
            <a:ext cx="3803650" cy="923925"/>
          </a:xfrm>
          <a:prstGeom prst="rect">
            <a:avLst/>
          </a:prstGeom>
          <a:solidFill>
            <a:schemeClr val="bg1"/>
          </a:solidFill>
          <a:ln w="38100">
            <a:solidFill>
              <a:srgbClr val="FF0000"/>
            </a:solidFill>
            <a:miter lim="800000"/>
            <a:headEnd/>
            <a:tailEnd/>
          </a:ln>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i="1">
                <a:solidFill>
                  <a:srgbClr val="FF0000"/>
                </a:solidFill>
                <a:latin typeface="ＭＳ Ｐゴシック" panose="020B0600070205080204" pitchFamily="50" charset="-128"/>
              </a:rPr>
              <a:t>委託事業で行う場合、「金額（千円）」項目には必要な金額を</a:t>
            </a:r>
            <a:r>
              <a:rPr lang="ja-JP" altLang="en-US" b="1" i="1" u="sng">
                <a:solidFill>
                  <a:srgbClr val="FF0000"/>
                </a:solidFill>
                <a:latin typeface="ＭＳ Ｐゴシック" panose="020B0600070205080204" pitchFamily="50" charset="-128"/>
              </a:rPr>
              <a:t>税込（</a:t>
            </a:r>
            <a:r>
              <a:rPr lang="en-US" altLang="ja-JP" b="1" i="1" u="sng">
                <a:solidFill>
                  <a:srgbClr val="FF0000"/>
                </a:solidFill>
                <a:latin typeface="ＭＳ Ｐゴシック" panose="020B0600070205080204" pitchFamily="50" charset="-128"/>
              </a:rPr>
              <a:t>10%</a:t>
            </a:r>
            <a:r>
              <a:rPr lang="ja-JP" altLang="en-US" b="1" i="1" u="sng">
                <a:solidFill>
                  <a:srgbClr val="FF0000"/>
                </a:solidFill>
                <a:latin typeface="ＭＳ Ｐゴシック" panose="020B0600070205080204" pitchFamily="50" charset="-128"/>
              </a:rPr>
              <a:t>）</a:t>
            </a:r>
            <a:r>
              <a:rPr lang="ja-JP" altLang="en-US" i="1">
                <a:solidFill>
                  <a:srgbClr val="FF0000"/>
                </a:solidFill>
                <a:latin typeface="ＭＳ Ｐゴシック" panose="020B0600070205080204" pitchFamily="50" charset="-128"/>
              </a:rPr>
              <a:t>で記載してください。</a:t>
            </a:r>
            <a:endParaRPr lang="ja-JP" altLang="en-US"/>
          </a:p>
        </p:txBody>
      </p:sp>
      <p:sp>
        <p:nvSpPr>
          <p:cNvPr id="13376"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0D22E7B-58F0-4B60-9393-7DE41881ECAD}" type="slidenum">
              <a:rPr lang="en-US" altLang="ja-JP" smtClean="0"/>
              <a:pPr/>
              <a:t>9</a:t>
            </a:fld>
            <a:endParaRPr lang="en-US" altLang="ja-JP" smtClean="0"/>
          </a:p>
        </p:txBody>
      </p:sp>
      <p:sp>
        <p:nvSpPr>
          <p:cNvPr id="9" name="星 7 8"/>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Tree>
    <p:extLst>
      <p:ext uri="{BB962C8B-B14F-4D97-AF65-F5344CB8AC3E}">
        <p14:creationId xmlns:p14="http://schemas.microsoft.com/office/powerpoint/2010/main" val="4010591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5448</TotalTime>
  <Words>2864</Words>
  <Application>Microsoft Office PowerPoint</Application>
  <PresentationFormat>ユーザー設定</PresentationFormat>
  <Paragraphs>358</Paragraphs>
  <Slides>12</Slides>
  <Notes>2</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18" baseType="lpstr">
      <vt:lpstr>ＭＳ Ｐゴシック</vt:lpstr>
      <vt:lpstr>ＭＳ Ｐ明朝</vt:lpstr>
      <vt:lpstr>Arial</vt:lpstr>
      <vt:lpstr>Century</vt:lpstr>
      <vt:lpstr>標準デザイン</vt:lpstr>
      <vt:lpstr>ワークシート</vt:lpstr>
      <vt:lpstr>概要資料について ※本スライドは消去して提出してください。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NEDO技術開発機構</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太陽エネルギー高温集熱利用高効率 ハイブリッド冷暖房システムの研究開発</dc:title>
  <dc:creator>NEDO技術開発機構</dc:creator>
  <cp:lastModifiedBy>大石 彩加</cp:lastModifiedBy>
  <cp:revision>419</cp:revision>
  <cp:lastPrinted>2016-05-20T00:54:58Z</cp:lastPrinted>
  <dcterms:created xsi:type="dcterms:W3CDTF">2005-11-16T02:38:45Z</dcterms:created>
  <dcterms:modified xsi:type="dcterms:W3CDTF">2022-01-04T09:20:40Z</dcterms:modified>
</cp:coreProperties>
</file>