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12"/>
  </p:notesMasterIdLst>
  <p:handoutMasterIdLst>
    <p:handoutMasterId r:id="rId13"/>
  </p:handoutMasterIdLst>
  <p:sldIdLst>
    <p:sldId id="279" r:id="rId2"/>
    <p:sldId id="272" r:id="rId3"/>
    <p:sldId id="273" r:id="rId4"/>
    <p:sldId id="275" r:id="rId5"/>
    <p:sldId id="276" r:id="rId6"/>
    <p:sldId id="280" r:id="rId7"/>
    <p:sldId id="281" r:id="rId8"/>
    <p:sldId id="269" r:id="rId9"/>
    <p:sldId id="274" r:id="rId10"/>
    <p:sldId id="277" r:id="rId11"/>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66"/>
    <a:srgbClr val="99FF66"/>
    <a:srgbClr val="FFCC99"/>
    <a:srgbClr val="0099CC"/>
    <a:srgbClr val="3366CC"/>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00" autoAdjust="0"/>
    <p:restoredTop sz="94790" autoAdjust="0"/>
  </p:normalViewPr>
  <p:slideViewPr>
    <p:cSldViewPr snapToGrid="0">
      <p:cViewPr varScale="1">
        <p:scale>
          <a:sx n="100" d="100"/>
          <a:sy n="100" d="100"/>
        </p:scale>
        <p:origin x="1860" y="96"/>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04" tIns="45703" rIns="91404" bIns="4570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04" tIns="45703" rIns="91404" bIns="4570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04" tIns="45703" rIns="91404" bIns="4570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04" tIns="45703" rIns="91404" bIns="45703" numCol="1" anchor="b" anchorCtr="0" compatLnSpc="1">
            <a:prstTxWarp prst="textNoShape">
              <a:avLst/>
            </a:prstTxWarp>
          </a:bodyPr>
          <a:lstStyle>
            <a:lvl1pPr algn="r" eaLnBrk="1" hangingPunct="1">
              <a:defRPr sz="1200"/>
            </a:lvl1pPr>
          </a:lstStyle>
          <a:p>
            <a:pPr>
              <a:defRPr/>
            </a:pPr>
            <a:fld id="{2CBA3B76-BA14-4AE9-BA48-5762DF68C68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04" tIns="45703" rIns="91404" bIns="4570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04" tIns="45703" rIns="91404" bIns="4570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04" tIns="45703" rIns="91404" bIns="4570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97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04" tIns="45703" rIns="91404" bIns="4570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04" tIns="45703" rIns="91404" bIns="45703" numCol="1" anchor="b" anchorCtr="0" compatLnSpc="1">
            <a:prstTxWarp prst="textNoShape">
              <a:avLst/>
            </a:prstTxWarp>
          </a:bodyPr>
          <a:lstStyle>
            <a:lvl1pPr algn="r" eaLnBrk="1" hangingPunct="1">
              <a:defRPr sz="1200"/>
            </a:lvl1pPr>
          </a:lstStyle>
          <a:p>
            <a:pPr>
              <a:defRPr/>
            </a:pPr>
            <a:fld id="{2F976A18-F184-49A7-BB6C-C2A5E1B53C8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9775"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9825"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7025"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225"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425"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8625"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5825"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3025"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71A2AA6-B8E8-451F-A515-261A955BC3BF}" type="slidenum">
              <a:rPr lang="en-US" altLang="ja-JP" smtClean="0">
                <a:ea typeface="ＭＳ Ｐゴシック" panose="020B0600070205080204" pitchFamily="50" charset="-128"/>
              </a:rPr>
              <a:pPr>
                <a:spcBef>
                  <a:spcPct val="0"/>
                </a:spcBef>
              </a:pPr>
              <a:t>2</a:t>
            </a:fld>
            <a:endParaRPr lang="en-US" altLang="ja-JP" smtClean="0">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a:ln/>
        </p:spPr>
      </p:sp>
      <p:sp>
        <p:nvSpPr>
          <p:cNvPr id="81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anose="020B0604020202020204" pitchFamily="34" charset="0"/>
            </a:endParaRPr>
          </a:p>
        </p:txBody>
      </p:sp>
      <p:sp>
        <p:nvSpPr>
          <p:cNvPr id="819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9775" indent="-282575">
              <a:defRPr kumimoji="1">
                <a:solidFill>
                  <a:schemeClr val="tx1"/>
                </a:solidFill>
                <a:latin typeface="Arial" panose="020B0604020202020204" pitchFamily="34" charset="0"/>
                <a:ea typeface="ＭＳ Ｐゴシック" panose="020B0600070205080204" pitchFamily="50" charset="-128"/>
              </a:defRPr>
            </a:lvl2pPr>
            <a:lvl3pPr marL="1139825" indent="-225425">
              <a:defRPr kumimoji="1">
                <a:solidFill>
                  <a:schemeClr val="tx1"/>
                </a:solidFill>
                <a:latin typeface="Arial" panose="020B0604020202020204" pitchFamily="34" charset="0"/>
                <a:ea typeface="ＭＳ Ｐゴシック" panose="020B0600070205080204" pitchFamily="50" charset="-128"/>
              </a:defRPr>
            </a:lvl3pPr>
            <a:lvl4pPr marL="1597025" indent="-225425">
              <a:defRPr kumimoji="1">
                <a:solidFill>
                  <a:schemeClr val="tx1"/>
                </a:solidFill>
                <a:latin typeface="Arial" panose="020B0604020202020204" pitchFamily="34" charset="0"/>
                <a:ea typeface="ＭＳ Ｐゴシック" panose="020B0600070205080204" pitchFamily="50" charset="-128"/>
              </a:defRPr>
            </a:lvl4pPr>
            <a:lvl5pPr marL="2054225" indent="-225425">
              <a:defRPr kumimoji="1">
                <a:solidFill>
                  <a:schemeClr val="tx1"/>
                </a:solidFill>
                <a:latin typeface="Arial" panose="020B0604020202020204" pitchFamily="34" charset="0"/>
                <a:ea typeface="ＭＳ Ｐゴシック" panose="020B0600070205080204" pitchFamily="50" charset="-128"/>
              </a:defRPr>
            </a:lvl5pPr>
            <a:lvl6pPr marL="2511425" indent="-2254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68625" indent="-2254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5825" indent="-2254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3025" indent="-2254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DE95510-C308-4CE5-A9EC-1C82F1E6A193}" type="slidenum">
              <a:rPr lang="en-US" altLang="ja-JP" smtClean="0"/>
              <a:pPr/>
              <a:t>3</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A8D060B-B1B3-438F-9EFD-873B1D4F88E5}" type="slidenum">
              <a:rPr lang="en-US" altLang="ja-JP"/>
              <a:pPr>
                <a:defRPr/>
              </a:pPr>
              <a:t>‹#›</a:t>
            </a:fld>
            <a:endParaRPr lang="en-US" altLang="ja-JP"/>
          </a:p>
        </p:txBody>
      </p:sp>
    </p:spTree>
    <p:extLst>
      <p:ext uri="{BB962C8B-B14F-4D97-AF65-F5344CB8AC3E}">
        <p14:creationId xmlns:p14="http://schemas.microsoft.com/office/powerpoint/2010/main" val="336881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C6F367-2FAE-48DC-AB9C-7A4C4E9CED21}" type="slidenum">
              <a:rPr lang="en-US" altLang="ja-JP"/>
              <a:pPr>
                <a:defRPr/>
              </a:pPr>
              <a:t>‹#›</a:t>
            </a:fld>
            <a:endParaRPr lang="en-US" altLang="ja-JP"/>
          </a:p>
        </p:txBody>
      </p:sp>
    </p:spTree>
    <p:extLst>
      <p:ext uri="{BB962C8B-B14F-4D97-AF65-F5344CB8AC3E}">
        <p14:creationId xmlns:p14="http://schemas.microsoft.com/office/powerpoint/2010/main" val="386843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4E9FD0B-D6EE-4D89-9EE6-6F126318F1D3}" type="slidenum">
              <a:rPr lang="en-US" altLang="ja-JP"/>
              <a:pPr>
                <a:defRPr/>
              </a:pPr>
              <a:t>‹#›</a:t>
            </a:fld>
            <a:endParaRPr lang="en-US" altLang="ja-JP"/>
          </a:p>
        </p:txBody>
      </p:sp>
    </p:spTree>
    <p:extLst>
      <p:ext uri="{BB962C8B-B14F-4D97-AF65-F5344CB8AC3E}">
        <p14:creationId xmlns:p14="http://schemas.microsoft.com/office/powerpoint/2010/main" val="3334899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6CB9EF9E-C28C-4397-BF2A-0F79E528F6BD}" type="slidenum">
              <a:rPr lang="en-US" altLang="ja-JP"/>
              <a:pPr>
                <a:defRPr/>
              </a:pPr>
              <a:t>‹#›</a:t>
            </a:fld>
            <a:endParaRPr lang="en-US" altLang="ja-JP"/>
          </a:p>
        </p:txBody>
      </p:sp>
    </p:spTree>
    <p:extLst>
      <p:ext uri="{BB962C8B-B14F-4D97-AF65-F5344CB8AC3E}">
        <p14:creationId xmlns:p14="http://schemas.microsoft.com/office/powerpoint/2010/main" val="397350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A1AA1F9-CC6C-40BF-A22A-27FD4DE1F43B}" type="slidenum">
              <a:rPr lang="en-US" altLang="ja-JP"/>
              <a:pPr>
                <a:defRPr/>
              </a:pPr>
              <a:t>‹#›</a:t>
            </a:fld>
            <a:endParaRPr lang="en-US" altLang="ja-JP"/>
          </a:p>
        </p:txBody>
      </p:sp>
    </p:spTree>
    <p:extLst>
      <p:ext uri="{BB962C8B-B14F-4D97-AF65-F5344CB8AC3E}">
        <p14:creationId xmlns:p14="http://schemas.microsoft.com/office/powerpoint/2010/main" val="184576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B2B2219-1319-459B-A557-AF12009F9CBA}" type="slidenum">
              <a:rPr lang="en-US" altLang="ja-JP"/>
              <a:pPr>
                <a:defRPr/>
              </a:pPr>
              <a:t>‹#›</a:t>
            </a:fld>
            <a:endParaRPr lang="en-US" altLang="ja-JP"/>
          </a:p>
        </p:txBody>
      </p:sp>
    </p:spTree>
    <p:extLst>
      <p:ext uri="{BB962C8B-B14F-4D97-AF65-F5344CB8AC3E}">
        <p14:creationId xmlns:p14="http://schemas.microsoft.com/office/powerpoint/2010/main" val="60210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1B0C7C5-D918-400E-BCF8-E47DDE91219B}" type="slidenum">
              <a:rPr lang="en-US" altLang="ja-JP"/>
              <a:pPr>
                <a:defRPr/>
              </a:pPr>
              <a:t>‹#›</a:t>
            </a:fld>
            <a:endParaRPr lang="en-US" altLang="ja-JP"/>
          </a:p>
        </p:txBody>
      </p:sp>
    </p:spTree>
    <p:extLst>
      <p:ext uri="{BB962C8B-B14F-4D97-AF65-F5344CB8AC3E}">
        <p14:creationId xmlns:p14="http://schemas.microsoft.com/office/powerpoint/2010/main" val="3829741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72FCF59-97F0-46AB-8E6B-AB9538102212}" type="slidenum">
              <a:rPr lang="en-US" altLang="ja-JP"/>
              <a:pPr>
                <a:defRPr/>
              </a:pPr>
              <a:t>‹#›</a:t>
            </a:fld>
            <a:endParaRPr lang="en-US" altLang="ja-JP"/>
          </a:p>
        </p:txBody>
      </p:sp>
    </p:spTree>
    <p:extLst>
      <p:ext uri="{BB962C8B-B14F-4D97-AF65-F5344CB8AC3E}">
        <p14:creationId xmlns:p14="http://schemas.microsoft.com/office/powerpoint/2010/main" val="24645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B975870-6245-40C2-A78E-724CDC5DBBCC}" type="slidenum">
              <a:rPr lang="en-US" altLang="ja-JP"/>
              <a:pPr>
                <a:defRPr/>
              </a:pPr>
              <a:t>‹#›</a:t>
            </a:fld>
            <a:endParaRPr lang="en-US" altLang="ja-JP"/>
          </a:p>
        </p:txBody>
      </p:sp>
    </p:spTree>
    <p:extLst>
      <p:ext uri="{BB962C8B-B14F-4D97-AF65-F5344CB8AC3E}">
        <p14:creationId xmlns:p14="http://schemas.microsoft.com/office/powerpoint/2010/main" val="224984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2A25609-E821-4B49-B391-2EE8A6CD460B}" type="slidenum">
              <a:rPr lang="en-US" altLang="ja-JP"/>
              <a:pPr>
                <a:defRPr/>
              </a:pPr>
              <a:t>‹#›</a:t>
            </a:fld>
            <a:endParaRPr lang="en-US" altLang="ja-JP"/>
          </a:p>
        </p:txBody>
      </p:sp>
    </p:spTree>
    <p:extLst>
      <p:ext uri="{BB962C8B-B14F-4D97-AF65-F5344CB8AC3E}">
        <p14:creationId xmlns:p14="http://schemas.microsoft.com/office/powerpoint/2010/main" val="1271925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355F2C-FC68-4BCA-8CFE-AC8E6452C84A}" type="slidenum">
              <a:rPr lang="en-US" altLang="ja-JP"/>
              <a:pPr>
                <a:defRPr/>
              </a:pPr>
              <a:t>‹#›</a:t>
            </a:fld>
            <a:endParaRPr lang="en-US" altLang="ja-JP"/>
          </a:p>
        </p:txBody>
      </p:sp>
    </p:spTree>
    <p:extLst>
      <p:ext uri="{BB962C8B-B14F-4D97-AF65-F5344CB8AC3E}">
        <p14:creationId xmlns:p14="http://schemas.microsoft.com/office/powerpoint/2010/main" val="3186320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EB496C4-0E95-4F1A-A66C-994C1CF20DA6}" type="slidenum">
              <a:rPr lang="en-US" altLang="ja-JP"/>
              <a:pPr>
                <a:defRPr/>
              </a:pPr>
              <a:t>‹#›</a:t>
            </a:fld>
            <a:endParaRPr lang="en-US" altLang="ja-JP"/>
          </a:p>
        </p:txBody>
      </p:sp>
    </p:spTree>
    <p:extLst>
      <p:ext uri="{BB962C8B-B14F-4D97-AF65-F5344CB8AC3E}">
        <p14:creationId xmlns:p14="http://schemas.microsoft.com/office/powerpoint/2010/main" val="269120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4" name="Rectangle 4"/>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2ACC6B9B-D9AB-4913-8F00-5DE3E2DDA03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mtClean="0"/>
              <a:t>概要資料について</a:t>
            </a:r>
            <a:r>
              <a:rPr lang="en-US" altLang="ja-JP" smtClean="0"/>
              <a:t/>
            </a:r>
            <a:br>
              <a:rPr lang="en-US" altLang="ja-JP" smtClean="0"/>
            </a:br>
            <a:r>
              <a:rPr lang="en-US" altLang="ja-JP" sz="2800" smtClean="0"/>
              <a:t>※</a:t>
            </a:r>
            <a:r>
              <a:rPr lang="ja-JP" altLang="en-US" sz="2800" smtClean="0"/>
              <a:t>本スライドは消去して提出してください。</a:t>
            </a:r>
            <a:endParaRPr lang="ja-JP" altLang="en-US" smtClean="0"/>
          </a:p>
        </p:txBody>
      </p:sp>
      <p:sp>
        <p:nvSpPr>
          <p:cNvPr id="4099" name="コンテンツ プレースホルダー 2"/>
          <p:cNvSpPr>
            <a:spLocks noGrp="1"/>
          </p:cNvSpPr>
          <p:nvPr>
            <p:ph idx="1"/>
          </p:nvPr>
        </p:nvSpPr>
        <p:spPr/>
        <p:txBody>
          <a:bodyPr/>
          <a:lstStyle/>
          <a:p>
            <a:r>
              <a:rPr lang="ja-JP" altLang="en-US" sz="1800" dirty="0" smtClean="0"/>
              <a:t>本資料は審査において特に重要です。</a:t>
            </a:r>
            <a:endParaRPr lang="en-US" altLang="ja-JP" sz="1800" dirty="0" smtClean="0"/>
          </a:p>
          <a:p>
            <a:r>
              <a:rPr lang="ja-JP" altLang="ja-JP" sz="1800" dirty="0" smtClean="0"/>
              <a:t>斜体の部分は</a:t>
            </a:r>
            <a:r>
              <a:rPr lang="ja-JP" altLang="en-US" sz="1800" dirty="0" smtClean="0"/>
              <a:t>すべて</a:t>
            </a:r>
            <a:r>
              <a:rPr lang="ja-JP" altLang="ja-JP" sz="1800" dirty="0" smtClean="0"/>
              <a:t>削除して下さい。</a:t>
            </a:r>
            <a:r>
              <a:rPr lang="ja-JP" altLang="en-US" sz="1800" dirty="0" smtClean="0"/>
              <a:t>斜体の文言をそのまま使いたい場合は斜体から戻し、提出資料に斜体がないようにして下さい。</a:t>
            </a:r>
            <a:r>
              <a:rPr lang="ja-JP" altLang="ja-JP" sz="1800" dirty="0" smtClean="0"/>
              <a:t>他の部分も記載内容を大きく削らない範囲で必要に応じて削除・修正をお願いします。</a:t>
            </a:r>
            <a:endParaRPr lang="en-US" altLang="ja-JP" sz="1800" dirty="0" smtClean="0"/>
          </a:p>
          <a:p>
            <a:r>
              <a:rPr lang="ja-JP" altLang="ja-JP" sz="1800" dirty="0" smtClean="0"/>
              <a:t>サンプルの構成（ページ構成、枠取り等）を崩さないようにしてください。</a:t>
            </a:r>
          </a:p>
          <a:p>
            <a:r>
              <a:rPr lang="ja-JP" altLang="ja-JP" sz="1800" dirty="0" smtClean="0"/>
              <a:t>文字ポイント数は</a:t>
            </a:r>
            <a:r>
              <a:rPr lang="en-US" altLang="ja-JP" sz="1800" dirty="0" smtClean="0"/>
              <a:t>10.5</a:t>
            </a:r>
            <a:r>
              <a:rPr lang="ja-JP" altLang="ja-JP" sz="1800" dirty="0" smtClean="0"/>
              <a:t>ポイント以上（図表中の文字は小さすぎない範囲で任意の大きさ）とします。</a:t>
            </a:r>
          </a:p>
          <a:p>
            <a:r>
              <a:rPr lang="en-US" altLang="ja-JP" sz="1800" dirty="0" smtClean="0"/>
              <a:t>Microsoft PowerPoint 2010</a:t>
            </a:r>
            <a:r>
              <a:rPr lang="ja-JP" altLang="en-US" sz="1800" smtClean="0"/>
              <a:t>以降</a:t>
            </a:r>
            <a:r>
              <a:rPr lang="ja-JP" altLang="ja-JP" sz="1800" smtClean="0"/>
              <a:t>を使用して作成してください。</a:t>
            </a:r>
          </a:p>
          <a:p>
            <a:r>
              <a:rPr lang="en-US" altLang="ja-JP" sz="1800" dirty="0" smtClean="0"/>
              <a:t>PDF</a:t>
            </a:r>
            <a:r>
              <a:rPr lang="ja-JP" altLang="en-US" sz="1800" dirty="0" err="1" smtClean="0"/>
              <a:t>へ</a:t>
            </a:r>
            <a:r>
              <a:rPr lang="ja-JP" altLang="ja-JP" sz="1800" dirty="0" err="1" smtClean="0"/>
              <a:t>変</a:t>
            </a:r>
            <a:r>
              <a:rPr lang="ja-JP" altLang="ja-JP" sz="1800" dirty="0" smtClean="0"/>
              <a:t>換等せず、パワーポイントで提出してください。</a:t>
            </a:r>
          </a:p>
          <a:p>
            <a:r>
              <a:rPr lang="ja-JP" altLang="ja-JP" sz="1800" dirty="0" smtClean="0"/>
              <a:t>当省の情報セキュリティ上、添付ファイルが</a:t>
            </a:r>
            <a:r>
              <a:rPr lang="en-US" altLang="ja-JP" sz="1800" dirty="0" smtClean="0"/>
              <a:t>10MB</a:t>
            </a:r>
            <a:r>
              <a:rPr lang="ja-JP" altLang="ja-JP" sz="1800" dirty="0" smtClean="0"/>
              <a:t>を超えるものは受信できませんので、その際には分割して提出してください。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不採択コメントへの回答・対応状況</a:t>
            </a:r>
            <a:endParaRPr lang="en-US" altLang="ja-JP" sz="1800"/>
          </a:p>
          <a:p>
            <a:pPr eaLnBrk="1" hangingPunct="1">
              <a:spcBef>
                <a:spcPct val="50000"/>
              </a:spcBef>
              <a:buFontTx/>
              <a:buNone/>
            </a:pPr>
            <a:r>
              <a:rPr lang="ja-JP" altLang="en-US" sz="1400"/>
              <a:t>　</a:t>
            </a:r>
            <a:r>
              <a:rPr lang="ja-JP" altLang="en-US" sz="1400" i="1"/>
              <a:t>　（今年度４月１日から起算して過去２年以内に開始した公募において、不採択となった課題の再応募の場合のみ作成）</a:t>
            </a:r>
            <a:endParaRPr lang="en-US" altLang="ja-JP" sz="1800" i="1"/>
          </a:p>
        </p:txBody>
      </p:sp>
      <p:sp>
        <p:nvSpPr>
          <p:cNvPr id="15363" name="AutoShape 3"/>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4"/>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5365" name="AutoShape 5"/>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6" name="Text Box 6"/>
          <p:cNvSpPr txBox="1">
            <a:spLocks noChangeArrowheads="1"/>
          </p:cNvSpPr>
          <p:nvPr/>
        </p:nvSpPr>
        <p:spPr bwMode="auto">
          <a:xfrm>
            <a:off x="1470025" y="6667500"/>
            <a:ext cx="5075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5367" name="Text Box 7"/>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a:t>＜留意事項＞</a:t>
            </a:r>
            <a:endParaRPr lang="en-US" altLang="ja-JP" sz="1400" i="1"/>
          </a:p>
          <a:p>
            <a:pPr eaLnBrk="1" hangingPunct="1">
              <a:spcBef>
                <a:spcPct val="50000"/>
              </a:spcBef>
              <a:buFontTx/>
              <a:buNone/>
            </a:pPr>
            <a:r>
              <a:rPr lang="ja-JP" altLang="en-US" sz="1400" b="1" i="1">
                <a:solidFill>
                  <a:srgbClr val="FF0000"/>
                </a:solidFill>
              </a:rPr>
              <a:t>該当者以外は本ページを削除してください</a:t>
            </a:r>
          </a:p>
          <a:p>
            <a:pPr eaLnBrk="1" hangingPunct="1">
              <a:spcBef>
                <a:spcPct val="50000"/>
              </a:spcBef>
              <a:buFontTx/>
              <a:buNone/>
            </a:pPr>
            <a:r>
              <a:rPr lang="ja-JP" altLang="en-US" sz="1400" i="1"/>
              <a:t>今年度４月１日から起算して過去２年以内に開始した公募において、複数回不採択となった課題は、原則として直近の公募での全ての不採択コメントへの回答・対応状況を記載してください。</a:t>
            </a:r>
            <a:endParaRPr lang="en-US" altLang="ja-JP" sz="1400" i="1"/>
          </a:p>
          <a:p>
            <a:pPr eaLnBrk="1" hangingPunct="1">
              <a:spcBef>
                <a:spcPct val="50000"/>
              </a:spcBef>
              <a:buFontTx/>
              <a:buNone/>
            </a:pPr>
            <a:r>
              <a:rPr lang="ja-JP" altLang="en-US" sz="1400" i="1"/>
              <a:t>必要に応じて写真・図表等を使用し、事業内容を理解する上で参考となる資料を添付してください。（２頁以内）</a:t>
            </a:r>
            <a:endParaRPr lang="en-US" altLang="ja-JP" sz="1400" i="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58"/>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5123" name="Text Box 25"/>
          <p:cNvSpPr txBox="1">
            <a:spLocks noChangeArrowheads="1"/>
          </p:cNvSpPr>
          <p:nvPr/>
        </p:nvSpPr>
        <p:spPr bwMode="auto">
          <a:xfrm>
            <a:off x="228600" y="665163"/>
            <a:ext cx="931863" cy="284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a:solidFill>
                  <a:srgbClr val="000000"/>
                </a:solidFill>
                <a:latin typeface="ＭＳ Ｐゴシック" panose="020B0600070205080204" pitchFamily="50" charset="-128"/>
              </a:rPr>
              <a:t>(1)</a:t>
            </a:r>
            <a:r>
              <a:rPr lang="ja-JP" altLang="en-US" sz="1200" b="1" u="sng">
                <a:solidFill>
                  <a:srgbClr val="000000"/>
                </a:solidFill>
                <a:latin typeface="ＭＳ Ｐゴシック" panose="020B0600070205080204" pitchFamily="50" charset="-128"/>
              </a:rPr>
              <a:t>課題概要</a:t>
            </a:r>
          </a:p>
        </p:txBody>
      </p:sp>
      <p:sp>
        <p:nvSpPr>
          <p:cNvPr id="4100" name="Text Box 14"/>
          <p:cNvSpPr txBox="1">
            <a:spLocks noChangeArrowheads="1"/>
          </p:cNvSpPr>
          <p:nvPr/>
        </p:nvSpPr>
        <p:spPr bwMode="auto">
          <a:xfrm>
            <a:off x="206375" y="933450"/>
            <a:ext cx="4908550" cy="1259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smtClean="0">
                <a:latin typeface="+mn-ea"/>
                <a:ea typeface="+mn-ea"/>
              </a:rPr>
              <a:t>①</a:t>
            </a:r>
            <a:r>
              <a:rPr lang="en-US" altLang="ja-JP" sz="1050" b="1" dirty="0" smtClean="0">
                <a:latin typeface="+mn-ea"/>
                <a:ea typeface="+mn-ea"/>
              </a:rPr>
              <a:t>【</a:t>
            </a:r>
            <a:r>
              <a:rPr lang="ja-JP" altLang="en-US" sz="1050" b="1" dirty="0" smtClean="0">
                <a:latin typeface="+mn-ea"/>
                <a:ea typeface="+mn-ea"/>
              </a:rPr>
              <a:t>補助事業に係るモデル構築事業の概要・目的</a:t>
            </a:r>
            <a:r>
              <a:rPr lang="en-US" altLang="ja-JP" sz="1050" b="1" dirty="0" smtClean="0">
                <a:latin typeface="+mn-ea"/>
                <a:ea typeface="+mn-ea"/>
              </a:rPr>
              <a:t>】</a:t>
            </a:r>
          </a:p>
          <a:p>
            <a:pPr marL="93663" indent="-93663" algn="just" eaLnBrk="1" hangingPunct="1">
              <a:lnSpc>
                <a:spcPct val="90000"/>
              </a:lnSpc>
              <a:spcBef>
                <a:spcPct val="0"/>
              </a:spcBef>
              <a:buFontTx/>
              <a:buNone/>
              <a:defRPr/>
            </a:pPr>
            <a:r>
              <a:rPr lang="ja-JP" altLang="en-US" sz="1050" i="1" dirty="0" smtClean="0">
                <a:solidFill>
                  <a:srgbClr val="FF0000"/>
                </a:solidFill>
                <a:latin typeface="+mn-ea"/>
                <a:ea typeface="+mn-ea"/>
              </a:rPr>
              <a:t>　本事業の概要及び本事業がどのように</a:t>
            </a:r>
            <a:r>
              <a:rPr lang="en-US" altLang="ja-JP" sz="1050" i="1" dirty="0" smtClean="0">
                <a:solidFill>
                  <a:srgbClr val="FF0000"/>
                </a:solidFill>
                <a:latin typeface="+mn-ea"/>
                <a:ea typeface="+mn-ea"/>
              </a:rPr>
              <a:t>CO2</a:t>
            </a:r>
            <a:r>
              <a:rPr lang="ja-JP" altLang="en-US" sz="1050" i="1" dirty="0" smtClean="0">
                <a:solidFill>
                  <a:srgbClr val="FF0000"/>
                </a:solidFill>
                <a:latin typeface="+mn-ea"/>
                <a:ea typeface="+mn-ea"/>
              </a:rPr>
              <a:t>排出削減に結び付くかについて、</a:t>
            </a:r>
            <a:r>
              <a:rPr lang="ja-JP" altLang="en-US" sz="1050" i="1" dirty="0">
                <a:solidFill>
                  <a:srgbClr val="FF0000"/>
                </a:solidFill>
                <a:latin typeface="+mn-ea"/>
                <a:ea typeface="+mn-ea"/>
              </a:rPr>
              <a:t> </a:t>
            </a:r>
            <a:r>
              <a:rPr lang="ja-JP" altLang="en-US" sz="1050" i="1" dirty="0" smtClean="0">
                <a:solidFill>
                  <a:srgbClr val="FF0000"/>
                </a:solidFill>
                <a:latin typeface="+mn-ea"/>
                <a:ea typeface="+mn-ea"/>
              </a:rPr>
              <a:t>国内及び海外の動向や事業内容</a:t>
            </a:r>
            <a:r>
              <a:rPr lang="ja-JP" altLang="en-US" sz="1050" i="1" dirty="0">
                <a:solidFill>
                  <a:srgbClr val="FF0000"/>
                </a:solidFill>
                <a:latin typeface="+mn-ea"/>
                <a:ea typeface="+mn-ea"/>
              </a:rPr>
              <a:t>の理念・骨子、その意義（新規性・実用性・発展性</a:t>
            </a:r>
            <a:r>
              <a:rPr lang="ja-JP" altLang="en-US" sz="1050" i="1" dirty="0" smtClean="0">
                <a:solidFill>
                  <a:srgbClr val="FF0000"/>
                </a:solidFill>
                <a:latin typeface="+mn-ea"/>
                <a:ea typeface="+mn-ea"/>
              </a:rPr>
              <a:t>）等を踏まえ、必要であれば図や表も用いて平易な表現で分かりやすく端的に記載してください。</a:t>
            </a:r>
            <a:endParaRPr lang="en-US" altLang="ja-JP" sz="1050" i="1" dirty="0" smtClean="0">
              <a:solidFill>
                <a:srgbClr val="FF0000"/>
              </a:solidFill>
              <a:latin typeface="+mn-ea"/>
              <a:ea typeface="+mn-ea"/>
            </a:endParaRPr>
          </a:p>
          <a:p>
            <a:pPr marL="93663" indent="-93663" eaLnBrk="1" hangingPunct="1">
              <a:lnSpc>
                <a:spcPct val="90000"/>
              </a:lnSpc>
              <a:spcBef>
                <a:spcPct val="0"/>
              </a:spcBef>
              <a:buFontTx/>
              <a:buNone/>
              <a:defRPr/>
            </a:pPr>
            <a:r>
              <a:rPr lang="ja-JP" altLang="en-US" sz="1050" i="1" dirty="0">
                <a:solidFill>
                  <a:srgbClr val="FF0000"/>
                </a:solidFill>
                <a:latin typeface="+mn-ea"/>
                <a:ea typeface="+mn-ea"/>
              </a:rPr>
              <a:t>　</a:t>
            </a:r>
            <a:endParaRPr lang="en-US" altLang="ja-JP" sz="1050" i="1" dirty="0" smtClean="0">
              <a:solidFill>
                <a:srgbClr val="FF0000"/>
              </a:solidFill>
              <a:latin typeface="+mn-ea"/>
              <a:ea typeface="+mn-ea"/>
            </a:endParaRPr>
          </a:p>
          <a:p>
            <a:pPr marL="93663" indent="-93663" eaLnBrk="1" hangingPunct="1">
              <a:lnSpc>
                <a:spcPct val="90000"/>
              </a:lnSpc>
              <a:spcBef>
                <a:spcPct val="0"/>
              </a:spcBef>
              <a:buFontTx/>
              <a:buNone/>
              <a:defRPr/>
            </a:pPr>
            <a:endParaRPr lang="en-US" altLang="ja-JP" sz="1050" i="1" dirty="0">
              <a:solidFill>
                <a:srgbClr val="FF0000"/>
              </a:solidFill>
              <a:latin typeface="+mn-ea"/>
              <a:ea typeface="+mn-ea"/>
            </a:endParaRPr>
          </a:p>
          <a:p>
            <a:pPr marL="93663" indent="-93663" eaLnBrk="1" hangingPunct="1">
              <a:lnSpc>
                <a:spcPct val="90000"/>
              </a:lnSpc>
              <a:spcBef>
                <a:spcPct val="0"/>
              </a:spcBef>
              <a:buFontTx/>
              <a:buNone/>
              <a:defRPr/>
            </a:pPr>
            <a:endParaRPr lang="en-US" altLang="ja-JP" sz="1050" i="1" dirty="0" smtClean="0">
              <a:solidFill>
                <a:srgbClr val="FF0000"/>
              </a:solidFill>
              <a:latin typeface="+mn-ea"/>
              <a:ea typeface="+mn-ea"/>
            </a:endParaRPr>
          </a:p>
        </p:txBody>
      </p:sp>
      <p:graphicFrame>
        <p:nvGraphicFramePr>
          <p:cNvPr id="3240" name="Group 168"/>
          <p:cNvGraphicFramePr>
            <a:graphicFrameLocks noGrp="1"/>
          </p:cNvGraphicFramePr>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endParaRPr kumimoji="1" lang="ja-JP" altLang="en-US" sz="1200" b="1" i="0" u="none" strike="noStrike" cap="none" normalizeH="0" baseline="0" dirty="0" smtClean="0">
                        <a:ln>
                          <a:noFill/>
                        </a:ln>
                        <a:solidFill>
                          <a:schemeClr val="tx1"/>
                        </a:solidFill>
                        <a:effectLst/>
                        <a:latin typeface="Arial" charset="0"/>
                        <a:ea typeface="ＭＳ Ｐゴシック" pitchFamily="50" charset="-128"/>
                      </a:endParaRP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代表者</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endParaRPr kumimoji="1" lang="ja-JP" altLang="en-US" sz="1200" b="1" i="0" u="none" strike="noStrike" cap="none" normalizeH="0" baseline="0" dirty="0" smtClean="0">
                        <a:ln>
                          <a:noFill/>
                        </a:ln>
                        <a:solidFill>
                          <a:schemeClr val="tx1"/>
                        </a:solidFill>
                        <a:effectLst/>
                        <a:latin typeface="Arial" charset="0"/>
                        <a:ea typeface="ＭＳ Ｐゴシック" pitchFamily="50" charset="-128"/>
                      </a:endParaRP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実施予定年度</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令和○～○年度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p:cNvSpPr txBox="1">
            <a:spLocks noChangeArrowheads="1"/>
          </p:cNvSpPr>
          <p:nvPr/>
        </p:nvSpPr>
        <p:spPr bwMode="auto">
          <a:xfrm>
            <a:off x="8583613" y="111125"/>
            <a:ext cx="16541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dirty="0">
                <a:latin typeface="+mn-ea"/>
                <a:ea typeface="+mn-ea"/>
              </a:rPr>
              <a:t>令和</a:t>
            </a:r>
            <a:r>
              <a:rPr lang="ja-JP" altLang="en-US" sz="1200" dirty="0" smtClean="0">
                <a:latin typeface="+mn-ea"/>
                <a:ea typeface="+mn-ea"/>
              </a:rPr>
              <a:t>○年○月○日</a:t>
            </a:r>
          </a:p>
        </p:txBody>
      </p:sp>
      <p:sp>
        <p:nvSpPr>
          <p:cNvPr id="4" name="テキスト ボックス 3"/>
          <p:cNvSpPr txBox="1"/>
          <p:nvPr/>
        </p:nvSpPr>
        <p:spPr>
          <a:xfrm>
            <a:off x="234950" y="2649538"/>
            <a:ext cx="4860925" cy="4408899"/>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smtClean="0">
                <a:latin typeface="Century" panose="02040604050505020304" pitchFamily="18" charset="0"/>
              </a:rPr>
              <a:t>【</a:t>
            </a:r>
            <a:r>
              <a:rPr lang="ja-JP" altLang="en-US" sz="1050" b="1" dirty="0" smtClean="0">
                <a:latin typeface="Century" panose="02040604050505020304" pitchFamily="18" charset="0"/>
              </a:rPr>
              <a:t>モデル構築事業の</a:t>
            </a:r>
            <a:r>
              <a:rPr lang="ja-JP" altLang="en-US" sz="1050" b="1" dirty="0">
                <a:latin typeface="Century" panose="02040604050505020304" pitchFamily="18" charset="0"/>
              </a:rPr>
              <a:t>内容</a:t>
            </a:r>
            <a:r>
              <a:rPr lang="en-US" altLang="ja-JP" sz="1050" b="1" dirty="0">
                <a:latin typeface="Century" panose="02040604050505020304" pitchFamily="18" charset="0"/>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dirty="0" smtClean="0">
                <a:latin typeface="Century" panose="02040604050505020304" pitchFamily="18" charset="0"/>
                <a:ea typeface="ＭＳ Ｐゴシック" charset="-128"/>
              </a:rPr>
              <a:t>○モデル構築のための実施項目について</a:t>
            </a:r>
            <a:endParaRPr lang="en-US" altLang="ja-JP" sz="1050" dirty="0">
              <a:latin typeface="Century" panose="02040604050505020304" pitchFamily="18" charset="0"/>
              <a:ea typeface="ＭＳ Ｐゴシック" charset="-128"/>
            </a:endParaRPr>
          </a:p>
          <a:p>
            <a:pPr marL="93663" indent="-93663" algn="just" defTabSz="952500" eaLnBrk="1" hangingPunct="1">
              <a:lnSpc>
                <a:spcPct val="90000"/>
              </a:lnSpc>
              <a:defRPr/>
            </a:pPr>
            <a:r>
              <a:rPr lang="ja-JP" altLang="en-US" sz="1050" i="1" dirty="0">
                <a:solidFill>
                  <a:srgbClr val="FF0000"/>
                </a:solidFill>
                <a:latin typeface="+mn-ea"/>
                <a:ea typeface="+mn-ea"/>
              </a:rPr>
              <a:t>　本事業において重要となる項目を記載するとともに、解決すべき課題、それに対する取組方針及びその進捗状況等について記載してください。</a:t>
            </a:r>
            <a:endParaRPr lang="en-US" altLang="ja-JP" sz="1050" i="1" dirty="0">
              <a:solidFill>
                <a:srgbClr val="FF0000"/>
              </a:solidFill>
              <a:latin typeface="+mn-ea"/>
              <a:ea typeface="+mn-ea"/>
            </a:endParaRPr>
          </a:p>
          <a:p>
            <a:pPr marL="93663" indent="-93663" algn="just" defTabSz="952500" eaLnBrk="1" hangingPunct="1">
              <a:lnSpc>
                <a:spcPct val="90000"/>
              </a:lnSpc>
              <a:defRPr/>
            </a:pPr>
            <a:r>
              <a:rPr lang="ja-JP" altLang="en-US" sz="1050" i="1" dirty="0">
                <a:solidFill>
                  <a:srgbClr val="FF0000"/>
                </a:solidFill>
                <a:latin typeface="+mn-ea"/>
                <a:ea typeface="+mn-ea"/>
              </a:rPr>
              <a:t>　併せて、事業化に十分到達する時期を記載して下さい。（例：○○年到達見込）</a:t>
            </a:r>
            <a:endParaRPr lang="en-US" altLang="ja-JP" sz="1050" i="1" dirty="0">
              <a:solidFill>
                <a:srgbClr val="FF0000"/>
              </a:solidFill>
              <a:latin typeface="+mn-ea"/>
              <a:ea typeface="+mn-ea"/>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smtClean="0">
                <a:latin typeface="Century" panose="02040604050505020304" pitchFamily="18" charset="0"/>
                <a:ea typeface="ＭＳ Ｐゴシック" charset="-128"/>
              </a:rPr>
              <a:t>A1</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洋上風車等の導入地域の詳細調査</a:t>
            </a:r>
            <a:endParaRPr lang="en-US" altLang="ja-JP" sz="1050" dirty="0">
              <a:latin typeface="Century" panose="02040604050505020304" pitchFamily="18" charset="0"/>
              <a:ea typeface="ＭＳ Ｐゴシック" charset="-128"/>
            </a:endParaRPr>
          </a:p>
          <a:p>
            <a:pPr marL="93663" indent="-93663" algn="just" defTabSz="952500" eaLnBrk="1" hangingPunct="1">
              <a:lnSpc>
                <a:spcPct val="90000"/>
              </a:lnSpc>
              <a:defRPr/>
            </a:pPr>
            <a:r>
              <a:rPr lang="ja-JP" altLang="en-US" sz="1050" i="1" dirty="0">
                <a:solidFill>
                  <a:srgbClr val="FF0000"/>
                </a:solidFill>
                <a:latin typeface="+mn-ea"/>
                <a:ea typeface="+mn-ea"/>
              </a:rPr>
              <a:t>　以下、本事業において重要となる各項目について、実施方法や解決すべき課題、それに対する取組方針等について記載してください。</a:t>
            </a:r>
            <a:endParaRPr lang="en-US" altLang="ja-JP" sz="1050" i="1" dirty="0">
              <a:solidFill>
                <a:srgbClr val="FF0000"/>
              </a:solidFill>
              <a:latin typeface="+mn-ea"/>
              <a:ea typeface="+mn-ea"/>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浮体構造物・関連設備の基本設計</a:t>
            </a: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p:txBody>
      </p:sp>
      <p:sp>
        <p:nvSpPr>
          <p:cNvPr id="81" name="Text Box 11"/>
          <p:cNvSpPr txBox="1">
            <a:spLocks noChangeArrowheads="1"/>
          </p:cNvSpPr>
          <p:nvPr/>
        </p:nvSpPr>
        <p:spPr bwMode="auto">
          <a:xfrm>
            <a:off x="7596188" y="41275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12" name="テキスト ボックス 11"/>
          <p:cNvSpPr txBox="1"/>
          <p:nvPr/>
        </p:nvSpPr>
        <p:spPr>
          <a:xfrm>
            <a:off x="5073650" y="941388"/>
            <a:ext cx="4860925" cy="6153992"/>
          </a:xfrm>
          <a:prstGeom prst="rect">
            <a:avLst/>
          </a:prstGeom>
          <a:noFill/>
        </p:spPr>
        <p:txBody>
          <a:bodyPr bIns="0">
            <a:spAutoFit/>
          </a:bodyPr>
          <a:lstStyle/>
          <a:p>
            <a:pPr eaLnBrk="1" hangingPunct="1">
              <a:lnSpc>
                <a:spcPct val="90000"/>
              </a:lnSpc>
              <a:defRPr/>
            </a:pPr>
            <a:r>
              <a:rPr lang="en-US" altLang="ja-JP" sz="1050" dirty="0" smtClean="0">
                <a:latin typeface="Century" panose="02040604050505020304" pitchFamily="18" charset="0"/>
                <a:ea typeface="ＭＳ Ｐゴシック" charset="-128"/>
              </a:rPr>
              <a:t>A3</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建設</a:t>
            </a:r>
            <a:r>
              <a:rPr lang="ja-JP" altLang="en-US" sz="1050" dirty="0">
                <a:latin typeface="Century" panose="02040604050505020304" pitchFamily="18" charset="0"/>
                <a:ea typeface="ＭＳ Ｐゴシック" charset="-128"/>
              </a:rPr>
              <a:t>工事方法、地域への供給</a:t>
            </a:r>
            <a:r>
              <a:rPr lang="ja-JP" altLang="en-US" sz="1050" dirty="0" smtClean="0">
                <a:latin typeface="Century" panose="02040604050505020304" pitchFamily="18" charset="0"/>
                <a:ea typeface="ＭＳ Ｐゴシック" charset="-128"/>
              </a:rPr>
              <a:t>体制</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r>
              <a:rPr lang="en-US" altLang="ja-JP" sz="1050" dirty="0" smtClean="0">
                <a:latin typeface="Century" panose="02040604050505020304" pitchFamily="18" charset="0"/>
                <a:ea typeface="ＭＳ Ｐゴシック" charset="-128"/>
              </a:rPr>
              <a:t>A4 </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運転保守や撤去・解体方法の検討</a:t>
            </a: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smtClean="0">
                <a:latin typeface="Century" panose="02040604050505020304" pitchFamily="18" charset="0"/>
                <a:ea typeface="ＭＳ Ｐゴシック" charset="-128"/>
              </a:rPr>
              <a:t>A5 </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その他</a:t>
            </a: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smtClean="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smtClean="0">
                <a:latin typeface="Century" panose="02040604050505020304" pitchFamily="18" charset="0"/>
                <a:ea typeface="ＭＳ Ｐゴシック" charset="-128"/>
              </a:rPr>
              <a:t>B</a:t>
            </a:r>
            <a:r>
              <a:rPr lang="ja-JP" altLang="en-US" sz="1050" dirty="0" err="1" smtClean="0">
                <a:latin typeface="Century" panose="02040604050505020304" pitchFamily="18" charset="0"/>
                <a:ea typeface="ＭＳ Ｐゴシック" charset="-128"/>
              </a:rPr>
              <a:t>．</a:t>
            </a:r>
            <a:r>
              <a:rPr lang="ja-JP" altLang="en-US" sz="1050" dirty="0" smtClean="0">
                <a:latin typeface="Century" panose="02040604050505020304" pitchFamily="18" charset="0"/>
                <a:ea typeface="ＭＳ Ｐゴシック" charset="-128"/>
              </a:rPr>
              <a:t>地元関係者との協議会設置・運営</a:t>
            </a:r>
            <a:endParaRPr lang="en-US" altLang="ja-JP" sz="1050" dirty="0" smtClean="0">
              <a:latin typeface="Century" panose="02040604050505020304" pitchFamily="18" charset="0"/>
              <a:ea typeface="ＭＳ Ｐゴシック" charset="-128"/>
            </a:endParaRPr>
          </a:p>
          <a:p>
            <a:pPr eaLnBrk="1" hangingPunct="1">
              <a:lnSpc>
                <a:spcPct val="90000"/>
              </a:lnSpc>
              <a:defRPr/>
            </a:pPr>
            <a:r>
              <a:rPr lang="ja-JP" altLang="en-US" sz="1050" i="1" dirty="0" smtClean="0">
                <a:solidFill>
                  <a:srgbClr val="FF0000"/>
                </a:solidFill>
              </a:rPr>
              <a:t>協</a:t>
            </a:r>
            <a:r>
              <a:rPr lang="ja-JP" altLang="en-US" sz="1050" i="1" dirty="0">
                <a:solidFill>
                  <a:srgbClr val="FF0000"/>
                </a:solidFill>
              </a:rPr>
              <a:t>議会の設置や運営、頻度などについて具体的に記載してください。なお、地元関係者に対して調査進捗等をどのように報告等を行うかも含めて記載してください。</a:t>
            </a:r>
            <a:endParaRPr lang="en-US" altLang="ja-JP" sz="1050" i="1" dirty="0">
              <a:solidFill>
                <a:srgbClr val="FF0000"/>
              </a:solidFill>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smtClean="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p:cNvSpPr>
            <a:spLocks noChangeArrowheads="1"/>
          </p:cNvSpPr>
          <p:nvPr/>
        </p:nvSpPr>
        <p:spPr bwMode="auto">
          <a:xfrm>
            <a:off x="138113" y="17748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7171" name="Text Box 62"/>
          <p:cNvSpPr txBox="1">
            <a:spLocks noChangeArrowheads="1"/>
          </p:cNvSpPr>
          <p:nvPr/>
        </p:nvSpPr>
        <p:spPr bwMode="auto">
          <a:xfrm>
            <a:off x="295275" y="1539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a:solidFill>
                  <a:srgbClr val="000000"/>
                </a:solidFill>
                <a:latin typeface="ＭＳ Ｐゴシック" panose="020B0600070205080204" pitchFamily="50" charset="-128"/>
              </a:rPr>
              <a:t>（</a:t>
            </a:r>
            <a:r>
              <a:rPr lang="en-US" altLang="ja-JP" sz="1200" b="1" u="sng">
                <a:solidFill>
                  <a:srgbClr val="000000"/>
                </a:solidFill>
                <a:latin typeface="ＭＳ Ｐゴシック" panose="020B0600070205080204" pitchFamily="50" charset="-128"/>
              </a:rPr>
              <a:t>2</a:t>
            </a:r>
            <a:r>
              <a:rPr lang="ja-JP" altLang="en-US" sz="1200" b="1" u="sng">
                <a:solidFill>
                  <a:srgbClr val="000000"/>
                </a:solidFill>
                <a:latin typeface="ＭＳ Ｐゴシック" panose="020B0600070205080204" pitchFamily="50" charset="-128"/>
              </a:rPr>
              <a:t>）実施計画等</a:t>
            </a:r>
          </a:p>
        </p:txBody>
      </p:sp>
      <p:sp>
        <p:nvSpPr>
          <p:cNvPr id="6159" name="Rectangle 215"/>
          <p:cNvSpPr>
            <a:spLocks noChangeArrowheads="1"/>
          </p:cNvSpPr>
          <p:nvPr/>
        </p:nvSpPr>
        <p:spPr bwMode="auto">
          <a:xfrm>
            <a:off x="244475" y="415925"/>
            <a:ext cx="4859338"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eaLnBrk="1" hangingPunct="1">
              <a:lnSpc>
                <a:spcPct val="90000"/>
              </a:lnSpc>
              <a:buFontTx/>
              <a:buNone/>
              <a:defRPr/>
            </a:pPr>
            <a:r>
              <a:rPr lang="ja-JP" altLang="en-US" sz="1050" b="1" dirty="0" smtClean="0">
                <a:latin typeface="Century" panose="02040604050505020304" pitchFamily="18" charset="0"/>
              </a:rPr>
              <a:t>①</a:t>
            </a:r>
            <a:r>
              <a:rPr lang="en-US" altLang="ja-JP" sz="1050" b="1" dirty="0" smtClean="0">
                <a:latin typeface="Century" panose="02040604050505020304" pitchFamily="18" charset="0"/>
              </a:rPr>
              <a:t>【</a:t>
            </a:r>
            <a:r>
              <a:rPr lang="ja-JP" altLang="en-US" sz="1050" b="1" dirty="0" smtClean="0">
                <a:latin typeface="Century" panose="02040604050505020304" pitchFamily="18" charset="0"/>
              </a:rPr>
              <a:t>実施体制</a:t>
            </a:r>
            <a:r>
              <a:rPr lang="en-US" altLang="ja-JP" sz="1050" b="1" dirty="0" smtClean="0">
                <a:latin typeface="Century" panose="02040604050505020304" pitchFamily="18" charset="0"/>
              </a:rPr>
              <a:t>】</a:t>
            </a:r>
          </a:p>
          <a:p>
            <a:pPr marL="0" indent="0" eaLnBrk="1" hangingPunct="1">
              <a:lnSpc>
                <a:spcPct val="90000"/>
              </a:lnSpc>
              <a:buFontTx/>
              <a:buNone/>
              <a:defRPr/>
            </a:pPr>
            <a:r>
              <a:rPr lang="ja-JP" altLang="en-US" sz="1050" i="1" dirty="0" smtClean="0">
                <a:solidFill>
                  <a:srgbClr val="FF0000"/>
                </a:solidFill>
                <a:latin typeface="Century" panose="02040604050505020304" pitchFamily="18" charset="0"/>
              </a:rPr>
              <a:t> </a:t>
            </a:r>
            <a:r>
              <a:rPr lang="ja-JP" altLang="ja-JP" sz="1050" i="1" dirty="0" smtClean="0">
                <a:solidFill>
                  <a:srgbClr val="FF0000"/>
                </a:solidFill>
              </a:rPr>
              <a:t>実施体制について、各実施者が</a:t>
            </a:r>
            <a:r>
              <a:rPr lang="ja-JP" altLang="en-US" sz="1050" i="1" dirty="0" smtClean="0">
                <a:solidFill>
                  <a:srgbClr val="FF0000"/>
                </a:solidFill>
              </a:rPr>
              <a:t>取り組む実施項目等に</a:t>
            </a:r>
            <a:r>
              <a:rPr lang="ja-JP" altLang="ja-JP" sz="1050" i="1" dirty="0" smtClean="0">
                <a:solidFill>
                  <a:srgbClr val="FF0000"/>
                </a:solidFill>
              </a:rPr>
              <a:t>関連</a:t>
            </a:r>
            <a:r>
              <a:rPr lang="ja-JP" altLang="en-US" sz="1050" i="1" dirty="0" smtClean="0">
                <a:solidFill>
                  <a:srgbClr val="FF0000"/>
                </a:solidFill>
              </a:rPr>
              <a:t>する</a:t>
            </a:r>
            <a:r>
              <a:rPr lang="ja-JP" altLang="ja-JP" sz="1050" i="1" dirty="0" smtClean="0">
                <a:solidFill>
                  <a:srgbClr val="FF0000"/>
                </a:solidFill>
              </a:rPr>
              <a:t>分野の知見・過去の業績と</a:t>
            </a:r>
            <a:r>
              <a:rPr lang="ja-JP" altLang="en-US" sz="1050" i="1" dirty="0" smtClean="0">
                <a:solidFill>
                  <a:srgbClr val="FF0000"/>
                </a:solidFill>
              </a:rPr>
              <a:t>とも</a:t>
            </a:r>
            <a:r>
              <a:rPr lang="ja-JP" altLang="ja-JP" sz="1050" i="1" dirty="0" smtClean="0">
                <a:solidFill>
                  <a:srgbClr val="FF0000"/>
                </a:solidFill>
              </a:rPr>
              <a:t>に簡潔に記載してください。</a:t>
            </a:r>
            <a:r>
              <a:rPr lang="ja-JP" altLang="en-US" sz="1050" i="1" dirty="0" smtClean="0">
                <a:solidFill>
                  <a:srgbClr val="FF0000"/>
                </a:solidFill>
              </a:rPr>
              <a:t>あわせて、</a:t>
            </a:r>
            <a:r>
              <a:rPr lang="ja-JP" altLang="ja-JP" sz="1050" i="1" dirty="0" smtClean="0">
                <a:solidFill>
                  <a:srgbClr val="FF0000"/>
                </a:solidFill>
              </a:rPr>
              <a:t>事業終了後の</a:t>
            </a:r>
            <a:r>
              <a:rPr lang="ja-JP" altLang="en-US" sz="1050" i="1" dirty="0" smtClean="0">
                <a:solidFill>
                  <a:srgbClr val="FF0000"/>
                </a:solidFill>
              </a:rPr>
              <a:t>実用化や事業化を</a:t>
            </a:r>
            <a:r>
              <a:rPr lang="ja-JP" altLang="ja-JP" sz="1050" i="1" dirty="0" smtClean="0">
                <a:solidFill>
                  <a:srgbClr val="FF0000"/>
                </a:solidFill>
              </a:rPr>
              <a:t>担当する者</a:t>
            </a:r>
            <a:r>
              <a:rPr lang="ja-JP" altLang="en-US" sz="1050" i="1" dirty="0" smtClean="0">
                <a:solidFill>
                  <a:srgbClr val="FF0000"/>
                </a:solidFill>
              </a:rPr>
              <a:t>（候補者でも可）</a:t>
            </a:r>
            <a:r>
              <a:rPr lang="ja-JP" altLang="ja-JP" sz="1050" i="1" dirty="0" smtClean="0">
                <a:solidFill>
                  <a:srgbClr val="FF0000"/>
                </a:solidFill>
              </a:rPr>
              <a:t>がわかるように記載してください。</a:t>
            </a:r>
            <a:r>
              <a:rPr lang="ja-JP" altLang="en-US" sz="1050" i="1" dirty="0">
                <a:solidFill>
                  <a:srgbClr val="FF0000"/>
                </a:solidFill>
              </a:rPr>
              <a:t>また、各種法令に基づく区域を利用する場合、当該区域の管理者と調整しているかどうかも表などを用いて記載してください</a:t>
            </a:r>
            <a:r>
              <a:rPr lang="ja-JP" altLang="en-US" sz="1050" i="1" dirty="0" smtClean="0">
                <a:solidFill>
                  <a:srgbClr val="FF0000"/>
                </a:solidFill>
              </a:rPr>
              <a:t>。</a:t>
            </a:r>
            <a:endParaRPr lang="en-US" altLang="ja-JP" sz="1050" i="1" dirty="0" smtClean="0">
              <a:solidFill>
                <a:srgbClr val="FF0000"/>
              </a:solidFill>
            </a:endParaRPr>
          </a:p>
          <a:p>
            <a:pPr marL="0" indent="0" eaLnBrk="1" hangingPunct="1">
              <a:lnSpc>
                <a:spcPct val="90000"/>
              </a:lnSpc>
              <a:buFontTx/>
              <a:buNone/>
              <a:defRPr/>
            </a:pPr>
            <a:r>
              <a:rPr lang="ja-JP" altLang="en-US" sz="1050" i="1" dirty="0" smtClean="0">
                <a:solidFill>
                  <a:srgbClr val="FF0000"/>
                </a:solidFill>
              </a:rPr>
              <a:t>基本的に共同実施者までで問題ございませんが、先導的な提供者等の共同実施者以外の主要な関係者がいれば、協力者として記載して下さい。</a:t>
            </a:r>
            <a:endParaRPr lang="en-US" altLang="ja-JP" sz="1050" i="1" dirty="0" smtClean="0">
              <a:latin typeface="Century" panose="02040604050505020304" pitchFamily="18" charset="0"/>
            </a:endParaRPr>
          </a:p>
          <a:p>
            <a:pPr marL="0" indent="0" eaLnBrk="1" hangingPunct="1">
              <a:lnSpc>
                <a:spcPct val="90000"/>
              </a:lnSpc>
              <a:buFontTx/>
              <a:buNone/>
              <a:defRPr/>
            </a:pPr>
            <a:r>
              <a:rPr lang="ja-JP" altLang="en-US" sz="1050" i="1" dirty="0" smtClean="0">
                <a:latin typeface="Century" panose="02040604050505020304" pitchFamily="18" charset="0"/>
              </a:rPr>
              <a:t>＜</a:t>
            </a: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0" indent="0" eaLnBrk="1" hangingPunct="1">
              <a:lnSpc>
                <a:spcPct val="90000"/>
              </a:lnSpc>
              <a:buFontTx/>
              <a:buNone/>
              <a:defRPr/>
            </a:pPr>
            <a:endParaRPr lang="ja-JP" altLang="ja-JP" sz="1050" i="1" dirty="0" smtClean="0">
              <a:solidFill>
                <a:srgbClr val="FF0000"/>
              </a:solidFill>
            </a:endParaRPr>
          </a:p>
        </p:txBody>
      </p:sp>
      <p:sp>
        <p:nvSpPr>
          <p:cNvPr id="6160" name="Rectangle 215"/>
          <p:cNvSpPr>
            <a:spLocks noChangeArrowheads="1"/>
          </p:cNvSpPr>
          <p:nvPr/>
        </p:nvSpPr>
        <p:spPr bwMode="auto">
          <a:xfrm>
            <a:off x="5197475" y="421323"/>
            <a:ext cx="4859338"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smtClean="0">
                <a:latin typeface="Century" panose="02040604050505020304" pitchFamily="18" charset="0"/>
              </a:rPr>
              <a:t>②</a:t>
            </a:r>
            <a:r>
              <a:rPr lang="en-US" altLang="ja-JP" sz="1050" b="1" dirty="0" smtClean="0">
                <a:latin typeface="Century" panose="02040604050505020304" pitchFamily="18" charset="0"/>
              </a:rPr>
              <a:t>【</a:t>
            </a:r>
            <a:r>
              <a:rPr lang="ja-JP" altLang="en-US" sz="1050" b="1" dirty="0" smtClean="0">
                <a:latin typeface="Century" panose="02040604050505020304" pitchFamily="18" charset="0"/>
              </a:rPr>
              <a:t>実施スケジュール</a:t>
            </a:r>
            <a:r>
              <a:rPr lang="en-US" altLang="ja-JP" sz="1050" b="1" dirty="0" smtClean="0">
                <a:latin typeface="Century" panose="02040604050505020304" pitchFamily="18" charset="0"/>
              </a:rPr>
              <a:t>】</a:t>
            </a:r>
          </a:p>
          <a:p>
            <a:pPr marL="0" indent="0" eaLnBrk="1" hangingPunct="1">
              <a:lnSpc>
                <a:spcPct val="90000"/>
              </a:lnSpc>
              <a:buFontTx/>
              <a:buNone/>
              <a:defRPr/>
            </a:pPr>
            <a:r>
              <a:rPr lang="ja-JP" altLang="en-US" sz="1050" i="1" dirty="0" smtClean="0">
                <a:solidFill>
                  <a:srgbClr val="FF0000"/>
                </a:solidFill>
                <a:latin typeface="+mn-ea"/>
                <a:ea typeface="+mn-ea"/>
              </a:rPr>
              <a:t>事業実施スケジュール及び事業費について、各実施項目ごとに記載してください。</a:t>
            </a:r>
            <a:endParaRPr lang="en-US" altLang="ja-JP" sz="1050" i="1" dirty="0" smtClean="0">
              <a:solidFill>
                <a:srgbClr val="FF0000"/>
              </a:solidFill>
              <a:latin typeface="+mn-ea"/>
              <a:ea typeface="+mn-ea"/>
            </a:endParaRPr>
          </a:p>
          <a:p>
            <a:pPr marL="0" indent="0" eaLnBrk="1" hangingPunct="1">
              <a:lnSpc>
                <a:spcPct val="90000"/>
              </a:lnSpc>
              <a:buFontTx/>
              <a:buNone/>
              <a:defRPr/>
            </a:pPr>
            <a:r>
              <a:rPr lang="ja-JP" altLang="en-US" sz="1050" i="1" dirty="0" smtClean="0">
                <a:solidFill>
                  <a:srgbClr val="FF0000"/>
                </a:solidFill>
                <a:latin typeface="+mn-ea"/>
                <a:ea typeface="+mn-ea"/>
              </a:rPr>
              <a:t>事業費と環境省から受ける補助額（補助事業費の最大</a:t>
            </a:r>
            <a:r>
              <a:rPr lang="en-US" altLang="ja-JP" sz="1050" i="1" dirty="0" smtClean="0">
                <a:solidFill>
                  <a:srgbClr val="FF0000"/>
                </a:solidFill>
                <a:latin typeface="+mn-ea"/>
                <a:ea typeface="+mn-ea"/>
              </a:rPr>
              <a:t>2/3</a:t>
            </a:r>
            <a:r>
              <a:rPr lang="ja-JP" altLang="en-US" sz="1050" i="1" dirty="0" smtClean="0">
                <a:solidFill>
                  <a:srgbClr val="FF0000"/>
                </a:solidFill>
                <a:latin typeface="+mn-ea"/>
                <a:ea typeface="+mn-ea"/>
              </a:rPr>
              <a:t>以内）を両方記載してください。</a:t>
            </a:r>
            <a:endParaRPr lang="en-US" altLang="ja-JP" sz="1050" i="1" dirty="0" smtClean="0">
              <a:latin typeface="+mn-ea"/>
              <a:ea typeface="+mn-ea"/>
            </a:endParaRPr>
          </a:p>
          <a:p>
            <a:pPr eaLnBrk="1" hangingPunct="1">
              <a:lnSpc>
                <a:spcPct val="90000"/>
              </a:lnSpc>
              <a:buFontTx/>
              <a:buNone/>
              <a:defRPr/>
            </a:pPr>
            <a:r>
              <a:rPr lang="ja-JP" altLang="en-US" sz="1050" i="1" dirty="0" smtClean="0">
                <a:latin typeface="+mn-ea"/>
                <a:ea typeface="+mn-ea"/>
              </a:rPr>
              <a:t>＜</a:t>
            </a:r>
            <a:r>
              <a:rPr lang="ja-JP" altLang="en-US" sz="1050" i="1" dirty="0">
                <a:latin typeface="+mn-ea"/>
                <a:ea typeface="+mn-ea"/>
              </a:rPr>
              <a:t>記入例＞</a:t>
            </a:r>
            <a:endParaRPr lang="en-US" altLang="ja-JP" sz="1050" i="1" dirty="0">
              <a:latin typeface="+mn-ea"/>
              <a:ea typeface="+mn-ea"/>
            </a:endParaRPr>
          </a:p>
          <a:p>
            <a:pPr eaLnBrk="1" hangingPunct="1">
              <a:lnSpc>
                <a:spcPct val="90000"/>
              </a:lnSpc>
              <a:buFontTx/>
              <a:buNone/>
              <a:defRPr/>
            </a:pPr>
            <a:endParaRPr lang="ja-JP" altLang="en-US" sz="1050" i="1" dirty="0" smtClean="0">
              <a:solidFill>
                <a:srgbClr val="FF0000"/>
              </a:solidFill>
              <a:latin typeface="Century" panose="02040604050505020304" pitchFamily="18" charset="0"/>
            </a:endParaRPr>
          </a:p>
        </p:txBody>
      </p:sp>
      <p:sp>
        <p:nvSpPr>
          <p:cNvPr id="6168" name="Text Box 31"/>
          <p:cNvSpPr txBox="1">
            <a:spLocks noChangeArrowheads="1"/>
          </p:cNvSpPr>
          <p:nvPr/>
        </p:nvSpPr>
        <p:spPr bwMode="auto">
          <a:xfrm>
            <a:off x="238125" y="4531992"/>
            <a:ext cx="4838700" cy="232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b="1" dirty="0" smtClean="0">
                <a:latin typeface="+mj-ea"/>
                <a:ea typeface="+mj-ea"/>
              </a:rPr>
              <a:t>③</a:t>
            </a:r>
            <a:r>
              <a:rPr lang="en-US" altLang="ja-JP" sz="1050" b="1" dirty="0">
                <a:latin typeface="+mj-ea"/>
                <a:ea typeface="+mj-ea"/>
              </a:rPr>
              <a:t>【CO2</a:t>
            </a:r>
            <a:r>
              <a:rPr lang="ja-JP" altLang="en-US" sz="1050" b="1" dirty="0">
                <a:latin typeface="+mj-ea"/>
                <a:ea typeface="+mj-ea"/>
              </a:rPr>
              <a:t>削減効果</a:t>
            </a:r>
            <a:r>
              <a:rPr lang="en-US" altLang="ja-JP" sz="1050" b="1" dirty="0" smtClean="0">
                <a:latin typeface="Century" panose="02040604050505020304" pitchFamily="18" charset="0"/>
              </a:rPr>
              <a:t>】</a:t>
            </a:r>
            <a:endParaRPr lang="en-US" altLang="ja-JP" sz="1050" dirty="0" smtClean="0">
              <a:latin typeface="Century" panose="02040604050505020304" pitchFamily="18" charset="0"/>
            </a:endParaRPr>
          </a:p>
          <a:p>
            <a:pPr latinLnBrk="1">
              <a:buFontTx/>
              <a:buNone/>
              <a:defRPr/>
            </a:pPr>
            <a:r>
              <a:rPr lang="ja-JP" altLang="en-US" sz="1050" i="1" dirty="0" smtClean="0">
                <a:solidFill>
                  <a:srgbClr val="FF0000"/>
                </a:solidFill>
              </a:rPr>
              <a:t>補助対象である浮体式洋上風力発電におけるモデル構築や自立的ビジネス形成を促進することによるエネルギー起源</a:t>
            </a:r>
            <a:r>
              <a:rPr lang="en-US" altLang="ja-JP" sz="1050" i="1" dirty="0" smtClean="0">
                <a:solidFill>
                  <a:srgbClr val="FF0000"/>
                </a:solidFill>
              </a:rPr>
              <a:t>CO2</a:t>
            </a:r>
            <a:r>
              <a:rPr lang="ja-JP" altLang="en-US" sz="1050" i="1" dirty="0" smtClean="0">
                <a:solidFill>
                  <a:srgbClr val="FF0000"/>
                </a:solidFill>
              </a:rPr>
              <a:t>の削減効果を算出する方法及び検証方法について示すこと。</a:t>
            </a:r>
            <a:endParaRPr lang="en-US" altLang="ja-JP" sz="1050" i="1" dirty="0">
              <a:solidFill>
                <a:srgbClr val="FF0000"/>
              </a:solidFill>
            </a:endParaRPr>
          </a:p>
          <a:p>
            <a:pPr latinLnBrk="1">
              <a:buNone/>
              <a:defRPr/>
            </a:pPr>
            <a:r>
              <a:rPr lang="ja-JP" altLang="en-US" sz="1050" dirty="0"/>
              <a:t>〇実証で得られる</a:t>
            </a:r>
            <a:r>
              <a:rPr lang="en-US" altLang="ja-JP" sz="1050" dirty="0"/>
              <a:t>CO2</a:t>
            </a:r>
            <a:r>
              <a:rPr lang="ja-JP" altLang="en-US" sz="1050" dirty="0"/>
              <a:t>削減効果の</a:t>
            </a:r>
            <a:r>
              <a:rPr lang="ja-JP" altLang="en-US" sz="1050" dirty="0" smtClean="0"/>
              <a:t>算出方法</a:t>
            </a: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p:txBody>
      </p:sp>
      <p:sp>
        <p:nvSpPr>
          <p:cNvPr id="32" name="Text Box 11"/>
          <p:cNvSpPr txBox="1">
            <a:spLocks noChangeArrowheads="1"/>
          </p:cNvSpPr>
          <p:nvPr/>
        </p:nvSpPr>
        <p:spPr bwMode="auto">
          <a:xfrm>
            <a:off x="8231188" y="27940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7237" name="Rectangle 79"/>
          <p:cNvSpPr>
            <a:spLocks noChangeArrowheads="1"/>
          </p:cNvSpPr>
          <p:nvPr/>
        </p:nvSpPr>
        <p:spPr bwMode="auto">
          <a:xfrm>
            <a:off x="5203825" y="1403350"/>
            <a:ext cx="89328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ja-JP"/>
              <a:t/>
            </a:r>
            <a:br>
              <a:rPr lang="ja-JP" altLang="ja-JP"/>
            </a:br>
            <a:endParaRPr lang="ja-JP" altLang="ja-JP"/>
          </a:p>
        </p:txBody>
      </p:sp>
      <p:graphicFrame>
        <p:nvGraphicFramePr>
          <p:cNvPr id="3" name="表 2"/>
          <p:cNvGraphicFramePr>
            <a:graphicFrameLocks noGrp="1"/>
          </p:cNvGraphicFramePr>
          <p:nvPr>
            <p:extLst>
              <p:ext uri="{D42A27DB-BD31-4B8C-83A1-F6EECF244321}">
                <p14:modId xmlns:p14="http://schemas.microsoft.com/office/powerpoint/2010/main" val="1570477172"/>
              </p:ext>
            </p:extLst>
          </p:nvPr>
        </p:nvGraphicFramePr>
        <p:xfrm>
          <a:off x="5183505" y="1397635"/>
          <a:ext cx="4884422" cy="3095625"/>
        </p:xfrm>
        <a:graphic>
          <a:graphicData uri="http://schemas.openxmlformats.org/drawingml/2006/table">
            <a:tbl>
              <a:tblPr/>
              <a:tblGrid>
                <a:gridCol w="1675350">
                  <a:extLst>
                    <a:ext uri="{9D8B030D-6E8A-4147-A177-3AD203B41FA5}">
                      <a16:colId xmlns:a16="http://schemas.microsoft.com/office/drawing/2014/main" val="20000"/>
                    </a:ext>
                  </a:extLst>
                </a:gridCol>
                <a:gridCol w="802268">
                  <a:extLst>
                    <a:ext uri="{9D8B030D-6E8A-4147-A177-3AD203B41FA5}">
                      <a16:colId xmlns:a16="http://schemas.microsoft.com/office/drawing/2014/main" val="20001"/>
                    </a:ext>
                  </a:extLst>
                </a:gridCol>
                <a:gridCol w="802268">
                  <a:extLst>
                    <a:ext uri="{9D8B030D-6E8A-4147-A177-3AD203B41FA5}">
                      <a16:colId xmlns:a16="http://schemas.microsoft.com/office/drawing/2014/main" val="20002"/>
                    </a:ext>
                  </a:extLst>
                </a:gridCol>
                <a:gridCol w="802268">
                  <a:extLst>
                    <a:ext uri="{9D8B030D-6E8A-4147-A177-3AD203B41FA5}">
                      <a16:colId xmlns:a16="http://schemas.microsoft.com/office/drawing/2014/main" val="1515138509"/>
                    </a:ext>
                  </a:extLst>
                </a:gridCol>
                <a:gridCol w="802268">
                  <a:extLst>
                    <a:ext uri="{9D8B030D-6E8A-4147-A177-3AD203B41FA5}">
                      <a16:colId xmlns:a16="http://schemas.microsoft.com/office/drawing/2014/main" val="2484909639"/>
                    </a:ext>
                  </a:extLst>
                </a:gridCol>
              </a:tblGrid>
              <a:tr h="171450">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令和２年度</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令和３年度</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令和４年度</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令和５年度</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450">
                <a:tc>
                  <a:txBody>
                    <a:bodyPr/>
                    <a:lstStyle/>
                    <a:p>
                      <a:pPr algn="l" fontAlgn="ct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A1</a:t>
                      </a:r>
                      <a:r>
                        <a:rPr lang="ja-JP" altLang="en-US" sz="900" dirty="0" err="1" smtClean="0">
                          <a:latin typeface="Century" panose="02040604050505020304" pitchFamily="18" charset="0"/>
                          <a:ea typeface="ＭＳ Ｐゴシック"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洋上風車等の導入地域の詳細調査</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10001"/>
                  </a:ext>
                </a:extLst>
              </a:tr>
              <a:tr h="171450">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1450">
                <a:tc>
                  <a:txBody>
                    <a:bodyPr/>
                    <a:lstStyle/>
                    <a:p>
                      <a:pPr algn="l" fontAlgn="ct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A2</a:t>
                      </a:r>
                      <a:r>
                        <a:rPr lang="ja-JP" altLang="en-US" sz="900" dirty="0" err="1" smtClean="0">
                          <a:latin typeface="Century" panose="02040604050505020304" pitchFamily="18" charset="0"/>
                          <a:ea typeface="ＭＳ Ｐゴシック"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浮体構造物・関連設備の基本設計</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10003"/>
                  </a:ext>
                </a:extLst>
              </a:tr>
              <a:tr h="171450">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A3</a:t>
                      </a:r>
                      <a:r>
                        <a:rPr lang="ja-JP" altLang="en-US" sz="900" dirty="0" err="1" smtClean="0">
                          <a:latin typeface="Century" panose="02040604050505020304" pitchFamily="18" charset="0"/>
                          <a:ea typeface="ＭＳ Ｐゴシック" charset="-128"/>
                        </a:rPr>
                        <a:t>．</a:t>
                      </a:r>
                      <a:r>
                        <a:rPr lang="ja-JP" altLang="en-US" sz="900" dirty="0" smtClean="0">
                          <a:latin typeface="Century" panose="02040604050505020304" pitchFamily="18" charset="0"/>
                          <a:ea typeface="ＭＳ Ｐゴシック" charset="-128"/>
                        </a:rPr>
                        <a:t>建設工事方法、地域への供給体制</a:t>
                      </a:r>
                      <a:endParaRPr lang="en-US" altLang="ja-JP" sz="900" dirty="0" smtClean="0">
                        <a:solidFill>
                          <a:srgbClr val="FF0000"/>
                        </a:solidFill>
                        <a:latin typeface="Century" panose="02040604050505020304" pitchFamily="18" charset="0"/>
                        <a:ea typeface="ＭＳ Ｐゴシック"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629161114"/>
                  </a:ext>
                </a:extLst>
              </a:tr>
              <a:tr h="171450">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143544"/>
                  </a:ext>
                </a:extLst>
              </a:tr>
              <a:tr h="171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A4</a:t>
                      </a:r>
                      <a:r>
                        <a:rPr lang="ja-JP" altLang="en-US" sz="900" dirty="0" err="1" smtClean="0">
                          <a:latin typeface="Century" panose="02040604050505020304" pitchFamily="18" charset="0"/>
                          <a:ea typeface="ＭＳ Ｐゴシック" charset="-128"/>
                        </a:rPr>
                        <a:t>．</a:t>
                      </a:r>
                      <a:r>
                        <a:rPr lang="ja-JP" altLang="en-US" sz="900" dirty="0" smtClean="0">
                          <a:latin typeface="Century" panose="02040604050505020304" pitchFamily="18" charset="0"/>
                          <a:ea typeface="ＭＳ Ｐゴシック" charset="-128"/>
                        </a:rPr>
                        <a:t>運転保守や撤去・解体方法の検討</a:t>
                      </a:r>
                      <a:endParaRPr lang="en-US" altLang="ja-JP" sz="900" dirty="0" smtClean="0">
                        <a:latin typeface="Century" panose="02040604050505020304" pitchFamily="18" charset="0"/>
                        <a:ea typeface="ＭＳ Ｐゴシック"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2294483031"/>
                  </a:ext>
                </a:extLst>
              </a:tr>
              <a:tr h="171450">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491704"/>
                  </a:ext>
                </a:extLst>
              </a:tr>
              <a:tr h="171450">
                <a:tc>
                  <a:txBody>
                    <a:bodyPr/>
                    <a:lstStyle/>
                    <a:p>
                      <a:pPr algn="l" fontAlgn="ct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A5</a:t>
                      </a:r>
                      <a:r>
                        <a:rPr lang="ja-JP" altLang="en-US" sz="900" dirty="0" err="1" smtClean="0">
                          <a:latin typeface="Century" panose="02040604050505020304" pitchFamily="18" charset="0"/>
                          <a:ea typeface="ＭＳ Ｐゴシック" charset="-128"/>
                        </a:rPr>
                        <a:t>．</a:t>
                      </a:r>
                      <a:r>
                        <a:rPr lang="ja-JP" altLang="en-US" sz="900" dirty="0" smtClean="0">
                          <a:latin typeface="Century" panose="02040604050505020304" pitchFamily="18" charset="0"/>
                          <a:ea typeface="ＭＳ Ｐゴシック" charset="-128"/>
                        </a:rPr>
                        <a:t>その他</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2243706416"/>
                  </a:ext>
                </a:extLst>
              </a:tr>
              <a:tr h="171450">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6143823"/>
                  </a:ext>
                </a:extLst>
              </a:tr>
              <a:tr h="171450">
                <a:tc>
                  <a:txBody>
                    <a:bodyPr/>
                    <a:lstStyle/>
                    <a:p>
                      <a:pPr algn="l"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Ｂ</a:t>
                      </a:r>
                      <a:r>
                        <a:rPr lang="ja-JP" altLang="en-US" sz="900" dirty="0" smtClean="0">
                          <a:latin typeface="Century" panose="02040604050505020304" pitchFamily="18" charset="0"/>
                          <a:ea typeface="ＭＳ Ｐゴシック" charset="-128"/>
                        </a:rPr>
                        <a:t>．地元関係者との協議会設置・運営</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10005"/>
                  </a:ext>
                </a:extLst>
              </a:tr>
              <a:tr h="171450">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1450">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事業費合計</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0975">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補助額合計</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○○千円</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cxnSp>
        <p:nvCxnSpPr>
          <p:cNvPr id="33" name="直線矢印コネクタ 32"/>
          <p:cNvCxnSpPr/>
          <p:nvPr/>
        </p:nvCxnSpPr>
        <p:spPr>
          <a:xfrm>
            <a:off x="9250680" y="3043555"/>
            <a:ext cx="800100" cy="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8439150" y="2599690"/>
            <a:ext cx="800100" cy="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8007350" y="2157730"/>
            <a:ext cx="864000" cy="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6856730" y="1700530"/>
            <a:ext cx="1584000" cy="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grpSp>
        <p:nvGrpSpPr>
          <p:cNvPr id="37" name="グループ化 1"/>
          <p:cNvGrpSpPr>
            <a:grpSpLocks/>
          </p:cNvGrpSpPr>
          <p:nvPr/>
        </p:nvGrpSpPr>
        <p:grpSpPr bwMode="auto">
          <a:xfrm>
            <a:off x="363473" y="1802435"/>
            <a:ext cx="4418298" cy="1845589"/>
            <a:chOff x="512763" y="1781034"/>
            <a:chExt cx="4487862" cy="1846491"/>
          </a:xfrm>
        </p:grpSpPr>
        <p:sp>
          <p:nvSpPr>
            <p:cNvPr id="38" name="Text Box 46"/>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（Ａ</a:t>
              </a:r>
              <a:r>
                <a:rPr lang="ja-JP" altLang="en-US" sz="800" i="1" dirty="0" smtClean="0">
                  <a:solidFill>
                    <a:srgbClr val="000000"/>
                  </a:solidFill>
                  <a:latin typeface="Century" panose="02040604050505020304" pitchFamily="18" charset="0"/>
                </a:rPr>
                <a:t>）</a:t>
              </a:r>
              <a:endParaRPr lang="ja-JP" altLang="en-US" sz="800" i="1" dirty="0">
                <a:solidFill>
                  <a:srgbClr val="000000"/>
                </a:solidFill>
                <a:latin typeface="Century" panose="02040604050505020304" pitchFamily="18" charset="0"/>
              </a:endParaRPr>
            </a:p>
          </p:txBody>
        </p:sp>
        <p:sp>
          <p:nvSpPr>
            <p:cNvPr id="39" name="Text Box 48"/>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（Ｂ</a:t>
              </a:r>
              <a:r>
                <a:rPr lang="ja-JP" altLang="en-US" sz="800" i="1" dirty="0" smtClean="0">
                  <a:solidFill>
                    <a:srgbClr val="000000"/>
                  </a:solidFill>
                  <a:latin typeface="Century" panose="02040604050505020304" pitchFamily="18" charset="0"/>
                </a:rPr>
                <a:t>）</a:t>
              </a:r>
              <a:endParaRPr lang="ja-JP" altLang="en-US" sz="800" i="1" dirty="0">
                <a:solidFill>
                  <a:srgbClr val="000000"/>
                </a:solidFill>
                <a:latin typeface="Century" panose="02040604050505020304" pitchFamily="18" charset="0"/>
              </a:endParaRPr>
            </a:p>
          </p:txBody>
        </p:sp>
        <p:cxnSp>
          <p:nvCxnSpPr>
            <p:cNvPr id="40" name="AutoShape 51"/>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41" name="Text Box 52"/>
            <p:cNvSpPr txBox="1">
              <a:spLocks noChangeArrowheads="1"/>
            </p:cNvSpPr>
            <p:nvPr/>
          </p:nvSpPr>
          <p:spPr bwMode="auto">
            <a:xfrm>
              <a:off x="757271" y="1781034"/>
              <a:ext cx="507935" cy="21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smtClean="0">
                  <a:solidFill>
                    <a:srgbClr val="000000"/>
                  </a:solidFill>
                  <a:latin typeface="Century" panose="02040604050505020304" pitchFamily="18" charset="0"/>
                </a:rPr>
                <a:t>代表者</a:t>
              </a:r>
              <a:endParaRPr lang="ja-JP" altLang="en-US" sz="800" i="1" dirty="0">
                <a:solidFill>
                  <a:srgbClr val="000000"/>
                </a:solidFill>
                <a:latin typeface="Century" panose="02040604050505020304" pitchFamily="18" charset="0"/>
              </a:endParaRPr>
            </a:p>
          </p:txBody>
        </p:sp>
        <p:sp>
          <p:nvSpPr>
            <p:cNvPr id="42" name="Text Box 53"/>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43" name="Text Box 218"/>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（Ｃ</a:t>
              </a:r>
              <a:r>
                <a:rPr lang="ja-JP" altLang="en-US" sz="800" i="1" dirty="0" smtClean="0">
                  <a:solidFill>
                    <a:srgbClr val="000000"/>
                  </a:solidFill>
                  <a:latin typeface="Century" panose="02040604050505020304" pitchFamily="18" charset="0"/>
                </a:rPr>
                <a:t>）</a:t>
              </a:r>
              <a:endParaRPr lang="ja-JP" altLang="en-US" sz="800" i="1" dirty="0">
                <a:solidFill>
                  <a:srgbClr val="000000"/>
                </a:solidFill>
                <a:latin typeface="Century" panose="02040604050505020304" pitchFamily="18" charset="0"/>
              </a:endParaRPr>
            </a:p>
          </p:txBody>
        </p:sp>
        <p:sp>
          <p:nvSpPr>
            <p:cNvPr id="44" name="Text Box 219"/>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（Ｄ</a:t>
              </a:r>
              <a:r>
                <a:rPr lang="ja-JP" altLang="en-US" sz="800" i="1" dirty="0" smtClean="0">
                  <a:solidFill>
                    <a:srgbClr val="000000"/>
                  </a:solidFill>
                  <a:latin typeface="Century" panose="02040604050505020304" pitchFamily="18" charset="0"/>
                </a:rPr>
                <a:t>）</a:t>
              </a:r>
              <a:endParaRPr lang="ja-JP" altLang="en-US" sz="800" i="1" dirty="0">
                <a:solidFill>
                  <a:srgbClr val="000000"/>
                </a:solidFill>
                <a:latin typeface="Century" panose="02040604050505020304" pitchFamily="18" charset="0"/>
              </a:endParaRPr>
            </a:p>
          </p:txBody>
        </p:sp>
        <p:cxnSp>
          <p:nvCxnSpPr>
            <p:cNvPr id="45" name="AutoShape 222"/>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46" name="Text Box 271"/>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共同実施者</a:t>
              </a:r>
            </a:p>
          </p:txBody>
        </p:sp>
        <p:sp>
          <p:nvSpPr>
            <p:cNvPr id="47" name="Text Box 272"/>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協力者</a:t>
              </a:r>
            </a:p>
          </p:txBody>
        </p:sp>
        <p:sp>
          <p:nvSpPr>
            <p:cNvPr id="48" name="Text Box 217"/>
            <p:cNvSpPr txBox="1">
              <a:spLocks noChangeArrowheads="1"/>
            </p:cNvSpPr>
            <p:nvPr/>
          </p:nvSpPr>
          <p:spPr bwMode="auto">
            <a:xfrm>
              <a:off x="512763" y="2297052"/>
              <a:ext cx="1616075" cy="46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（総括、対象地域、等）</a:t>
              </a:r>
            </a:p>
            <a:p>
              <a:pPr eaLnBrk="1" hangingPunct="1">
                <a:spcBef>
                  <a:spcPct val="0"/>
                </a:spcBef>
                <a:buFontTx/>
                <a:buNone/>
              </a:pPr>
              <a:r>
                <a:rPr lang="ja-JP" altLang="en-US" sz="800" i="1" dirty="0">
                  <a:solidFill>
                    <a:srgbClr val="000000"/>
                  </a:solidFill>
                  <a:latin typeface="Century" panose="02040604050505020304" pitchFamily="18" charset="0"/>
                </a:rPr>
                <a:t>対象地域として適した○○地区をフィールド</a:t>
              </a:r>
            </a:p>
          </p:txBody>
        </p:sp>
        <p:sp>
          <p:nvSpPr>
            <p:cNvPr id="49" name="Text Box 224"/>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smtClean="0">
                  <a:solidFill>
                    <a:srgbClr val="000000"/>
                  </a:solidFill>
                  <a:latin typeface="Century" panose="02040604050505020304" pitchFamily="18" charset="0"/>
                </a:rPr>
                <a:t>（</a:t>
              </a:r>
              <a:r>
                <a:rPr lang="en-US" altLang="ja-JP" sz="800" i="1" dirty="0">
                  <a:solidFill>
                    <a:srgbClr val="000000"/>
                  </a:solidFill>
                  <a:latin typeface="Century" panose="02040604050505020304" pitchFamily="18" charset="0"/>
                </a:rPr>
                <a:t>A</a:t>
              </a:r>
              <a:r>
                <a:rPr lang="ja-JP" altLang="en-US" sz="800" i="1" dirty="0" smtClean="0">
                  <a:solidFill>
                    <a:srgbClr val="000000"/>
                  </a:solidFill>
                  <a:latin typeface="Century" panose="02040604050505020304" pitchFamily="18" charset="0"/>
                </a:rPr>
                <a:t>の検討・実施）</a:t>
              </a:r>
              <a:endParaRPr lang="ja-JP" altLang="en-US" sz="800" i="1" dirty="0">
                <a:solidFill>
                  <a:srgbClr val="000000"/>
                </a:solidFill>
                <a:latin typeface="Century" panose="02040604050505020304" pitchFamily="18" charset="0"/>
              </a:endParaRP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50" name="Text Box 225"/>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smtClean="0">
                  <a:solidFill>
                    <a:srgbClr val="000000"/>
                  </a:solidFill>
                  <a:latin typeface="Century" panose="02040604050505020304" pitchFamily="18" charset="0"/>
                </a:rPr>
                <a:t>（</a:t>
              </a:r>
              <a:r>
                <a:rPr lang="en-US" altLang="ja-JP" sz="800" i="1" dirty="0">
                  <a:solidFill>
                    <a:srgbClr val="000000"/>
                  </a:solidFill>
                  <a:latin typeface="Century" panose="02040604050505020304" pitchFamily="18" charset="0"/>
                </a:rPr>
                <a:t>B</a:t>
              </a:r>
              <a:r>
                <a:rPr lang="ja-JP" altLang="en-US" sz="800" i="1" dirty="0" smtClean="0">
                  <a:solidFill>
                    <a:srgbClr val="000000"/>
                  </a:solidFill>
                  <a:latin typeface="Century" panose="02040604050505020304" pitchFamily="18" charset="0"/>
                </a:rPr>
                <a:t>の検討・実施）</a:t>
              </a:r>
              <a:endParaRPr lang="ja-JP" altLang="en-US" sz="800" i="1" dirty="0">
                <a:solidFill>
                  <a:srgbClr val="000000"/>
                </a:solidFill>
                <a:latin typeface="Century" panose="02040604050505020304" pitchFamily="18" charset="0"/>
              </a:endParaRP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52" name="Line 270"/>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cxnSp>
        <p:nvCxnSpPr>
          <p:cNvPr id="53" name="直線矢印コネクタ 52"/>
          <p:cNvCxnSpPr/>
          <p:nvPr/>
        </p:nvCxnSpPr>
        <p:spPr>
          <a:xfrm>
            <a:off x="6842760" y="3828415"/>
            <a:ext cx="3204000" cy="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 Box 31"/>
          <p:cNvSpPr txBox="1">
            <a:spLocks noChangeArrowheads="1"/>
          </p:cNvSpPr>
          <p:nvPr/>
        </p:nvSpPr>
        <p:spPr bwMode="auto">
          <a:xfrm>
            <a:off x="5162550" y="5089709"/>
            <a:ext cx="4838700" cy="1808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latinLnBrk="1">
              <a:buFontTx/>
              <a:buNone/>
              <a:defRPr/>
            </a:pPr>
            <a:endParaRPr lang="en-US" altLang="ja-JP" sz="1050" i="1" dirty="0">
              <a:solidFill>
                <a:srgbClr val="FF0000"/>
              </a:solidFill>
            </a:endParaRPr>
          </a:p>
          <a:p>
            <a:pPr latinLnBrk="1">
              <a:buNone/>
              <a:defRPr/>
            </a:pPr>
            <a:r>
              <a:rPr lang="ja-JP" altLang="en-US" sz="1050" dirty="0"/>
              <a:t>〇実証で得られる</a:t>
            </a:r>
            <a:r>
              <a:rPr lang="en-US" altLang="ja-JP" sz="1050" dirty="0"/>
              <a:t>CO2</a:t>
            </a:r>
            <a:r>
              <a:rPr lang="ja-JP" altLang="en-US" sz="1050" dirty="0"/>
              <a:t>削減効果の</a:t>
            </a:r>
            <a:r>
              <a:rPr lang="ja-JP" altLang="en-US" sz="1050" dirty="0" smtClean="0"/>
              <a:t>算出方法</a:t>
            </a: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a:p>
            <a:pPr latinLnBrk="1">
              <a:buNone/>
              <a:defRPr/>
            </a:pPr>
            <a:endParaRPr lang="en-US" altLang="ja-JP" sz="1050" dirty="0" smtClean="0"/>
          </a:p>
          <a:p>
            <a:pPr latinLnBrk="1">
              <a:buNone/>
              <a:defRPr/>
            </a:pPr>
            <a:endParaRPr lang="en-US" altLang="ja-JP" sz="1050" dirty="0"/>
          </a:p>
        </p:txBody>
      </p:sp>
      <p:graphicFrame>
        <p:nvGraphicFramePr>
          <p:cNvPr id="55" name="表 54"/>
          <p:cNvGraphicFramePr>
            <a:graphicFrameLocks noGrp="1"/>
          </p:cNvGraphicFramePr>
          <p:nvPr>
            <p:extLst>
              <p:ext uri="{D42A27DB-BD31-4B8C-83A1-F6EECF244321}">
                <p14:modId xmlns:p14="http://schemas.microsoft.com/office/powerpoint/2010/main" val="3338565105"/>
              </p:ext>
            </p:extLst>
          </p:nvPr>
        </p:nvGraphicFramePr>
        <p:xfrm>
          <a:off x="365820" y="3887688"/>
          <a:ext cx="4176465" cy="648072"/>
        </p:xfrm>
        <a:graphic>
          <a:graphicData uri="http://schemas.openxmlformats.org/drawingml/2006/table">
            <a:tbl>
              <a:tblPr firstRow="1" firstCol="1" bandRow="1"/>
              <a:tblGrid>
                <a:gridCol w="1392155">
                  <a:extLst>
                    <a:ext uri="{9D8B030D-6E8A-4147-A177-3AD203B41FA5}">
                      <a16:colId xmlns:a16="http://schemas.microsoft.com/office/drawing/2014/main" val="4277390856"/>
                    </a:ext>
                  </a:extLst>
                </a:gridCol>
                <a:gridCol w="1392155">
                  <a:extLst>
                    <a:ext uri="{9D8B030D-6E8A-4147-A177-3AD203B41FA5}">
                      <a16:colId xmlns:a16="http://schemas.microsoft.com/office/drawing/2014/main" val="242796002"/>
                    </a:ext>
                  </a:extLst>
                </a:gridCol>
                <a:gridCol w="1392155">
                  <a:extLst>
                    <a:ext uri="{9D8B030D-6E8A-4147-A177-3AD203B41FA5}">
                      <a16:colId xmlns:a16="http://schemas.microsoft.com/office/drawing/2014/main" val="1095836268"/>
                    </a:ext>
                  </a:extLst>
                </a:gridCol>
              </a:tblGrid>
              <a:tr h="162018">
                <a:tc>
                  <a:txBody>
                    <a:bodyPr/>
                    <a:lstStyle/>
                    <a:p>
                      <a:pPr algn="ctr" latinLnBrk="1">
                        <a:lnSpc>
                          <a:spcPts val="1075"/>
                        </a:lnSpc>
                        <a:spcAft>
                          <a:spcPts val="0"/>
                        </a:spcAft>
                      </a:pPr>
                      <a:r>
                        <a:rPr lang="ja-JP" sz="1000" i="1" spc="20">
                          <a:effectLst/>
                          <a:latin typeface="ＭＳ 明朝" panose="02020609040205080304" pitchFamily="17" charset="-128"/>
                          <a:ea typeface="ＭＳ 明朝" panose="02020609040205080304" pitchFamily="17" charset="-128"/>
                          <a:cs typeface="Times New Roman" panose="02020603050405020304" pitchFamily="18" charset="0"/>
                        </a:rPr>
                        <a:t>該当する法令</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075"/>
                        </a:lnSpc>
                        <a:spcAft>
                          <a:spcPts val="0"/>
                        </a:spcAft>
                      </a:pPr>
                      <a:r>
                        <a:rPr lang="ja-JP" sz="1000" i="1" spc="20" dirty="0">
                          <a:effectLst/>
                          <a:latin typeface="ＭＳ 明朝" panose="02020609040205080304" pitchFamily="17" charset="-128"/>
                          <a:ea typeface="ＭＳ 明朝" panose="02020609040205080304" pitchFamily="17" charset="-128"/>
                          <a:cs typeface="Times New Roman" panose="02020603050405020304" pitchFamily="18" charset="0"/>
                        </a:rPr>
                        <a:t>調整先</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075"/>
                        </a:lnSpc>
                        <a:spcAft>
                          <a:spcPts val="0"/>
                        </a:spcAft>
                      </a:pPr>
                      <a:r>
                        <a:rPr lang="ja-JP" sz="1000" i="1" spc="20">
                          <a:effectLst/>
                          <a:latin typeface="ＭＳ 明朝" panose="02020609040205080304" pitchFamily="17" charset="-128"/>
                          <a:ea typeface="ＭＳ 明朝" panose="02020609040205080304" pitchFamily="17" charset="-128"/>
                          <a:cs typeface="Times New Roman" panose="02020603050405020304" pitchFamily="18" charset="0"/>
                        </a:rPr>
                        <a:t>調整状況</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902934"/>
                  </a:ext>
                </a:extLst>
              </a:tr>
              <a:tr h="162018">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93610"/>
                  </a:ext>
                </a:extLst>
              </a:tr>
              <a:tr h="162018">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65493"/>
                  </a:ext>
                </a:extLst>
              </a:tr>
              <a:tr h="162018">
                <a:tc>
                  <a:txBody>
                    <a:bodyPr/>
                    <a:lstStyle/>
                    <a:p>
                      <a:pPr algn="just" latinLnBrk="1">
                        <a:lnSpc>
                          <a:spcPts val="1075"/>
                        </a:lnSpc>
                        <a:spcAft>
                          <a:spcPts val="0"/>
                        </a:spcAft>
                      </a:pPr>
                      <a:r>
                        <a:rPr lang="en-US" sz="1000" i="1" spc="2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8337444"/>
                  </a:ext>
                </a:extLst>
              </a:tr>
            </a:tbl>
          </a:graphicData>
        </a:graphic>
      </p:graphicFrame>
      <p:sp>
        <p:nvSpPr>
          <p:cNvPr id="57" name="Rectangle 2"/>
          <p:cNvSpPr>
            <a:spLocks noChangeArrowheads="1"/>
          </p:cNvSpPr>
          <p:nvPr/>
        </p:nvSpPr>
        <p:spPr bwMode="auto">
          <a:xfrm>
            <a:off x="314469" y="3649236"/>
            <a:ext cx="425829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3525" algn="ctr" defTabSz="914400" rtl="0" eaLnBrk="0" fontAlgn="base" latinLnBrk="0" hangingPunct="0">
              <a:lnSpc>
                <a:spcPct val="100000"/>
              </a:lnSpc>
              <a:spcBef>
                <a:spcPct val="0"/>
              </a:spcBef>
              <a:spcAft>
                <a:spcPct val="0"/>
              </a:spcAft>
              <a:buClrTx/>
              <a:buSzTx/>
              <a:buFontTx/>
              <a:buNone/>
              <a:tabLst/>
            </a:pPr>
            <a:r>
              <a:rPr kumimoji="0" lang="ja-JP"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表　事業実施区域に該当する法令</a:t>
            </a:r>
            <a:endParaRPr kumimoji="0" lang="ja-JP" altLang="ja-JP" sz="1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smtClean="0"/>
              <a:t>令和２年度における本事業の目標</a:t>
            </a:r>
            <a:r>
              <a:rPr lang="ja-JP" altLang="en-US" sz="1800" dirty="0"/>
              <a:t>と内容　</a:t>
            </a:r>
            <a:endParaRPr lang="ja-JP" altLang="en-US" sz="1400" i="1" dirty="0">
              <a:solidFill>
                <a:srgbClr val="FF0000"/>
              </a:solidFill>
            </a:endParaRPr>
          </a:p>
        </p:txBody>
      </p:sp>
      <p:sp>
        <p:nvSpPr>
          <p:cNvPr id="11267"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8"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1269" name="AutoShape 9"/>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70" name="Text Box 10"/>
          <p:cNvSpPr txBox="1">
            <a:spLocks noChangeArrowheads="1"/>
          </p:cNvSpPr>
          <p:nvPr/>
        </p:nvSpPr>
        <p:spPr bwMode="auto">
          <a:xfrm>
            <a:off x="1470025" y="6667500"/>
            <a:ext cx="4945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graphicFrame>
        <p:nvGraphicFramePr>
          <p:cNvPr id="9" name="Group 50"/>
          <p:cNvGraphicFramePr>
            <a:graphicFrameLocks noGrp="1"/>
          </p:cNvGraphicFramePr>
          <p:nvPr>
            <p:extLst>
              <p:ext uri="{D42A27DB-BD31-4B8C-83A1-F6EECF244321}">
                <p14:modId xmlns:p14="http://schemas.microsoft.com/office/powerpoint/2010/main" val="3262070568"/>
              </p:ext>
            </p:extLst>
          </p:nvPr>
        </p:nvGraphicFramePr>
        <p:xfrm>
          <a:off x="522288" y="1042988"/>
          <a:ext cx="9158287" cy="5380497"/>
        </p:xfrm>
        <a:graphic>
          <a:graphicData uri="http://schemas.openxmlformats.org/drawingml/2006/table">
            <a:tbl>
              <a:tblPr/>
              <a:tblGrid>
                <a:gridCol w="329057">
                  <a:extLst>
                    <a:ext uri="{9D8B030D-6E8A-4147-A177-3AD203B41FA5}">
                      <a16:colId xmlns:a16="http://schemas.microsoft.com/office/drawing/2014/main" val="20000"/>
                    </a:ext>
                  </a:extLst>
                </a:gridCol>
                <a:gridCol w="2069694">
                  <a:extLst>
                    <a:ext uri="{9D8B030D-6E8A-4147-A177-3AD203B41FA5}">
                      <a16:colId xmlns:a16="http://schemas.microsoft.com/office/drawing/2014/main" val="20001"/>
                    </a:ext>
                  </a:extLst>
                </a:gridCol>
                <a:gridCol w="2021708">
                  <a:extLst>
                    <a:ext uri="{9D8B030D-6E8A-4147-A177-3AD203B41FA5}">
                      <a16:colId xmlns:a16="http://schemas.microsoft.com/office/drawing/2014/main" val="20002"/>
                    </a:ext>
                  </a:extLst>
                </a:gridCol>
                <a:gridCol w="2358899">
                  <a:extLst>
                    <a:ext uri="{9D8B030D-6E8A-4147-A177-3AD203B41FA5}">
                      <a16:colId xmlns:a16="http://schemas.microsoft.com/office/drawing/2014/main" val="20003"/>
                    </a:ext>
                  </a:extLst>
                </a:gridCol>
                <a:gridCol w="2378929">
                  <a:extLst>
                    <a:ext uri="{9D8B030D-6E8A-4147-A177-3AD203B41FA5}">
                      <a16:colId xmlns:a16="http://schemas.microsoft.com/office/drawing/2014/main" val="20004"/>
                    </a:ext>
                  </a:extLst>
                </a:gridCol>
              </a:tblGrid>
              <a:tr h="25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実施項目</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現在の状況</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令和２年度の目標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令和２年度の実施内容</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58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全体</a:t>
                      </a: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全体として実施する内容を端的に記載してください。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・本事業全体の応募時の準備状況（既存の類似技術との比較等）について、具体的かつ定量的に（数値で）記載してください。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・本事業全体として</a:t>
                      </a: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実施予定の本事業全体内容について、具体的かつ定量的に（数値で）記載してください。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smtClean="0">
                        <a:ln>
                          <a:noFill/>
                        </a:ln>
                        <a:solidFill>
                          <a:srgbClr val="FF0000"/>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43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A1</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・各実施項目の応募時の準備状況について、具体的かつ定量的に（数値で）記載してください。（以下同様）</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・各実施項目の目標について、具体的かつ定量的に（数値で）記載してください。（以下同様）</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実施予定の各項目の内容について、具体的かつ定量的に（数値で）記載してください。（以下同様）</a:t>
                      </a: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A2</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なければ消去してください。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A3</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なければ消去してください。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A4</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A4</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なければ消去してください。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82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A4</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A5</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なければ消去してください。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3727249"/>
                  </a:ext>
                </a:extLst>
              </a:tr>
              <a:tr h="5282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実施項目</a:t>
                      </a:r>
                      <a:r>
                        <a:rPr kumimoji="1" lang="en-US" altLang="ja-JP" sz="1100" b="0" i="1" u="none" strike="noStrike" cap="none" normalizeH="0" baseline="0" dirty="0" smtClean="0">
                          <a:ln>
                            <a:noFill/>
                          </a:ln>
                          <a:solidFill>
                            <a:srgbClr val="FF0000"/>
                          </a:solidFill>
                          <a:effectLst/>
                          <a:latin typeface="Arial" charset="0"/>
                          <a:ea typeface="ＭＳ Ｐゴシック" pitchFamily="50" charset="-128"/>
                        </a:rPr>
                        <a:t>B</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の項目名を記載してください。</a:t>
                      </a:r>
                      <a:endParaRPr kumimoji="1" lang="en-US" altLang="ja-JP" sz="1100" b="0" i="0" u="none" strike="noStrike" cap="none" normalizeH="0" baseline="0" dirty="0" smtClean="0">
                        <a:ln>
                          <a:noFill/>
                        </a:ln>
                        <a:solidFill>
                          <a:schemeClr val="tx1"/>
                        </a:solidFill>
                        <a:effectLst/>
                        <a:latin typeface="Arial" charset="0"/>
                        <a:ea typeface="ＭＳ Ｐゴシック" pitchFamily="50" charset="-128"/>
                      </a:endParaRPr>
                    </a:p>
                  </a:txBody>
                  <a:tcPr marL="91434" marR="91434"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0" name="Text Box 21"/>
          <p:cNvSpPr txBox="1">
            <a:spLocks noChangeArrowheads="1"/>
          </p:cNvSpPr>
          <p:nvPr/>
        </p:nvSpPr>
        <p:spPr bwMode="auto">
          <a:xfrm>
            <a:off x="4654550" y="152400"/>
            <a:ext cx="5381625" cy="73818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＜留意事項＞本事業全体</a:t>
            </a:r>
            <a:r>
              <a:rPr lang="ja-JP" altLang="en-US" sz="1050" i="1" dirty="0"/>
              <a:t>及び</a:t>
            </a:r>
            <a:r>
              <a:rPr lang="ja-JP" altLang="en-US" sz="1050" i="1" dirty="0" smtClean="0"/>
              <a:t>各実施項目の</a:t>
            </a:r>
            <a:r>
              <a:rPr lang="ja-JP" altLang="en-US" sz="1050" i="1" dirty="0"/>
              <a:t>目標</a:t>
            </a:r>
            <a:r>
              <a:rPr lang="ja-JP" altLang="en-US" sz="1050" i="1" dirty="0" smtClean="0"/>
              <a:t>及び実施内容</a:t>
            </a:r>
            <a:r>
              <a:rPr lang="ja-JP" altLang="en-US" sz="1050" i="1" dirty="0"/>
              <a:t>について、以下の表に記載してください</a:t>
            </a:r>
            <a:r>
              <a:rPr lang="ja-JP" altLang="en-US" sz="1050" i="1" dirty="0" smtClean="0"/>
              <a:t>。課題概要（</a:t>
            </a:r>
            <a:r>
              <a:rPr lang="en-US" altLang="ja-JP" sz="1050" i="1" dirty="0" smtClean="0"/>
              <a:t>1</a:t>
            </a:r>
            <a:r>
              <a:rPr lang="ja-JP" altLang="en-US" sz="1050" i="1" dirty="0" smtClean="0"/>
              <a:t>ページ）の②に記載した</a:t>
            </a:r>
            <a:r>
              <a:rPr lang="en-US" altLang="ja-JP" sz="1050" i="1" dirty="0" smtClean="0"/>
              <a:t>A1, A2,</a:t>
            </a:r>
            <a:r>
              <a:rPr lang="ja-JP" altLang="en-US" sz="1050" i="1" dirty="0" smtClean="0"/>
              <a:t>・・・</a:t>
            </a:r>
            <a:r>
              <a:rPr lang="en-US" altLang="ja-JP" sz="1050" i="1" dirty="0" smtClean="0"/>
              <a:t>, B</a:t>
            </a:r>
            <a:r>
              <a:rPr lang="ja-JP" altLang="en-US" sz="1050" i="1" dirty="0" smtClean="0"/>
              <a:t>と連動させて各項目について簡潔に記載してください。各セル内の行数は変更してかまいません。必要のない行は消去してください。（１頁に収めること）</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smtClean="0"/>
              <a:t>令和３年度における本事業の</a:t>
            </a:r>
            <a:r>
              <a:rPr lang="ja-JP" altLang="en-US" sz="1800" dirty="0"/>
              <a:t>目標と内容　</a:t>
            </a:r>
            <a:endParaRPr lang="ja-JP" altLang="en-US" sz="1400" i="1" dirty="0">
              <a:solidFill>
                <a:srgbClr val="FF0000"/>
              </a:solidFill>
            </a:endParaRPr>
          </a:p>
        </p:txBody>
      </p:sp>
      <p:sp>
        <p:nvSpPr>
          <p:cNvPr id="12291"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2"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2293" name="AutoShape 9"/>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4" name="Text Box 10"/>
          <p:cNvSpPr txBox="1">
            <a:spLocks noChangeArrowheads="1"/>
          </p:cNvSpPr>
          <p:nvPr/>
        </p:nvSpPr>
        <p:spPr bwMode="auto">
          <a:xfrm>
            <a:off x="1470025" y="6667500"/>
            <a:ext cx="4945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graphicFrame>
        <p:nvGraphicFramePr>
          <p:cNvPr id="9" name="Group 50"/>
          <p:cNvGraphicFramePr>
            <a:graphicFrameLocks noGrp="1"/>
          </p:cNvGraphicFramePr>
          <p:nvPr>
            <p:extLst>
              <p:ext uri="{D42A27DB-BD31-4B8C-83A1-F6EECF244321}">
                <p14:modId xmlns:p14="http://schemas.microsoft.com/office/powerpoint/2010/main" val="1952423703"/>
              </p:ext>
            </p:extLst>
          </p:nvPr>
        </p:nvGraphicFramePr>
        <p:xfrm>
          <a:off x="676275" y="1058863"/>
          <a:ext cx="9382125" cy="5331219"/>
        </p:xfrm>
        <a:graphic>
          <a:graphicData uri="http://schemas.openxmlformats.org/drawingml/2006/table">
            <a:tbl>
              <a:tblPr/>
              <a:tblGrid>
                <a:gridCol w="652882">
                  <a:extLst>
                    <a:ext uri="{9D8B030D-6E8A-4147-A177-3AD203B41FA5}">
                      <a16:colId xmlns:a16="http://schemas.microsoft.com/office/drawing/2014/main" val="20000"/>
                    </a:ext>
                  </a:extLst>
                </a:gridCol>
                <a:gridCol w="4106484">
                  <a:extLst>
                    <a:ext uri="{9D8B030D-6E8A-4147-A177-3AD203B41FA5}">
                      <a16:colId xmlns:a16="http://schemas.microsoft.com/office/drawing/2014/main" val="20001"/>
                    </a:ext>
                  </a:extLst>
                </a:gridCol>
                <a:gridCol w="4622759">
                  <a:extLst>
                    <a:ext uri="{9D8B030D-6E8A-4147-A177-3AD203B41FA5}">
                      <a16:colId xmlns:a16="http://schemas.microsoft.com/office/drawing/2014/main" val="20002"/>
                    </a:ext>
                  </a:extLst>
                </a:gridCol>
              </a:tblGrid>
              <a:tr h="2737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令和３年度の目標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令和３年度の実施内容</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7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全体</a:t>
                      </a: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・本事業全体として</a:t>
                      </a: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実施予定の本事業全体内容について、具体的かつ定量的に（数値で）記載してください。</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8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・実施予定の各項目の目標について、具体的かつ定量的に（数値で）記載してください。（以下同様）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実施予定の各項目の内容について、具体的かつ定量的に（数値で）記載してください。（以下同様）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A4</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A5</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7790612"/>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 name="Text Box 21"/>
          <p:cNvSpPr txBox="1">
            <a:spLocks noChangeArrowheads="1"/>
          </p:cNvSpPr>
          <p:nvPr/>
        </p:nvSpPr>
        <p:spPr bwMode="auto">
          <a:xfrm>
            <a:off x="4654550" y="152400"/>
            <a:ext cx="5381625" cy="73818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＜留意事項＞本事業全体</a:t>
            </a:r>
            <a:r>
              <a:rPr lang="ja-JP" altLang="en-US" sz="1050" i="1" dirty="0"/>
              <a:t>及び</a:t>
            </a:r>
            <a:r>
              <a:rPr lang="ja-JP" altLang="en-US" sz="1050" i="1" dirty="0" smtClean="0"/>
              <a:t>各実施項目の</a:t>
            </a:r>
            <a:r>
              <a:rPr lang="ja-JP" altLang="en-US" sz="1050" i="1" dirty="0"/>
              <a:t>目標</a:t>
            </a:r>
            <a:r>
              <a:rPr lang="ja-JP" altLang="en-US" sz="1050" i="1" dirty="0" smtClean="0"/>
              <a:t>及び実施内容</a:t>
            </a:r>
            <a:r>
              <a:rPr lang="ja-JP" altLang="en-US" sz="1050" i="1" dirty="0"/>
              <a:t>について、以下の表に記載してください</a:t>
            </a:r>
            <a:r>
              <a:rPr lang="ja-JP" altLang="en-US" sz="1050" i="1" dirty="0" smtClean="0"/>
              <a:t>。課題概要（</a:t>
            </a:r>
            <a:r>
              <a:rPr lang="en-US" altLang="ja-JP" sz="1050" i="1" dirty="0" smtClean="0"/>
              <a:t>1</a:t>
            </a:r>
            <a:r>
              <a:rPr lang="ja-JP" altLang="en-US" sz="1050" i="1" dirty="0" smtClean="0"/>
              <a:t>ページ）の②に記載した</a:t>
            </a:r>
            <a:r>
              <a:rPr lang="en-US" altLang="ja-JP" sz="1050" i="1" dirty="0" smtClean="0"/>
              <a:t>A1, A2,</a:t>
            </a:r>
            <a:r>
              <a:rPr lang="ja-JP" altLang="en-US" sz="1050" i="1" dirty="0" smtClean="0"/>
              <a:t>・・・</a:t>
            </a:r>
            <a:r>
              <a:rPr lang="en-US" altLang="ja-JP" sz="1050" i="1" dirty="0" smtClean="0"/>
              <a:t>, B</a:t>
            </a:r>
            <a:r>
              <a:rPr lang="ja-JP" altLang="en-US" sz="1050" i="1" dirty="0" smtClean="0"/>
              <a:t>と連動させて各項目について簡潔に記載してください。各セル内の行数は変更してかまいません。必要のない行は消去してください。（１頁に収めること）</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smtClean="0"/>
              <a:t>令和４年度における本事業の目標</a:t>
            </a:r>
            <a:r>
              <a:rPr lang="ja-JP" altLang="en-US" sz="1800" dirty="0"/>
              <a:t>と内容　</a:t>
            </a:r>
            <a:endParaRPr lang="ja-JP" altLang="en-US" sz="1400" i="1" dirty="0">
              <a:solidFill>
                <a:srgbClr val="FF0000"/>
              </a:solidFill>
            </a:endParaRPr>
          </a:p>
        </p:txBody>
      </p:sp>
      <p:sp>
        <p:nvSpPr>
          <p:cNvPr id="12291"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2"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2293" name="AutoShape 9"/>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4" name="Text Box 10"/>
          <p:cNvSpPr txBox="1">
            <a:spLocks noChangeArrowheads="1"/>
          </p:cNvSpPr>
          <p:nvPr/>
        </p:nvSpPr>
        <p:spPr bwMode="auto">
          <a:xfrm>
            <a:off x="1470025" y="6667500"/>
            <a:ext cx="4945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1" name="Text Box 21"/>
          <p:cNvSpPr txBox="1">
            <a:spLocks noChangeArrowheads="1"/>
          </p:cNvSpPr>
          <p:nvPr/>
        </p:nvSpPr>
        <p:spPr bwMode="auto">
          <a:xfrm>
            <a:off x="4654550" y="152400"/>
            <a:ext cx="5381625" cy="73818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＜留意事項＞本事業全体</a:t>
            </a:r>
            <a:r>
              <a:rPr lang="ja-JP" altLang="en-US" sz="1050" i="1" dirty="0"/>
              <a:t>及び</a:t>
            </a:r>
            <a:r>
              <a:rPr lang="ja-JP" altLang="en-US" sz="1050" i="1" dirty="0" smtClean="0"/>
              <a:t>各実施項目の</a:t>
            </a:r>
            <a:r>
              <a:rPr lang="ja-JP" altLang="en-US" sz="1050" i="1" dirty="0"/>
              <a:t>目標</a:t>
            </a:r>
            <a:r>
              <a:rPr lang="ja-JP" altLang="en-US" sz="1050" i="1" dirty="0" smtClean="0"/>
              <a:t>及び実施内容</a:t>
            </a:r>
            <a:r>
              <a:rPr lang="ja-JP" altLang="en-US" sz="1050" i="1" dirty="0"/>
              <a:t>について、以下の表に記載してください</a:t>
            </a:r>
            <a:r>
              <a:rPr lang="ja-JP" altLang="en-US" sz="1050" i="1" dirty="0" smtClean="0"/>
              <a:t>。課題概要（</a:t>
            </a:r>
            <a:r>
              <a:rPr lang="en-US" altLang="ja-JP" sz="1050" i="1" dirty="0" smtClean="0"/>
              <a:t>1</a:t>
            </a:r>
            <a:r>
              <a:rPr lang="ja-JP" altLang="en-US" sz="1050" i="1" dirty="0" smtClean="0"/>
              <a:t>ページ）の②に記載した</a:t>
            </a:r>
            <a:r>
              <a:rPr lang="en-US" altLang="ja-JP" sz="1050" i="1" dirty="0" smtClean="0"/>
              <a:t>A1, A2,</a:t>
            </a:r>
            <a:r>
              <a:rPr lang="ja-JP" altLang="en-US" sz="1050" i="1" dirty="0" smtClean="0"/>
              <a:t>・・・</a:t>
            </a:r>
            <a:r>
              <a:rPr lang="en-US" altLang="ja-JP" sz="1050" i="1" dirty="0" smtClean="0"/>
              <a:t>, B</a:t>
            </a:r>
            <a:r>
              <a:rPr lang="ja-JP" altLang="en-US" sz="1050" i="1" dirty="0" smtClean="0"/>
              <a:t>と連動させて各項目について簡潔に記載してください。各セル内の行数は変更してかまいません。必要のない行は消去してください。（１頁に収めること）</a:t>
            </a:r>
          </a:p>
        </p:txBody>
      </p:sp>
      <p:graphicFrame>
        <p:nvGraphicFramePr>
          <p:cNvPr id="13" name="Group 50"/>
          <p:cNvGraphicFramePr>
            <a:graphicFrameLocks noGrp="1"/>
          </p:cNvGraphicFramePr>
          <p:nvPr>
            <p:extLst>
              <p:ext uri="{D42A27DB-BD31-4B8C-83A1-F6EECF244321}">
                <p14:modId xmlns:p14="http://schemas.microsoft.com/office/powerpoint/2010/main" val="2012269509"/>
              </p:ext>
            </p:extLst>
          </p:nvPr>
        </p:nvGraphicFramePr>
        <p:xfrm>
          <a:off x="676275" y="1058863"/>
          <a:ext cx="9382125" cy="5331219"/>
        </p:xfrm>
        <a:graphic>
          <a:graphicData uri="http://schemas.openxmlformats.org/drawingml/2006/table">
            <a:tbl>
              <a:tblPr/>
              <a:tblGrid>
                <a:gridCol w="652882">
                  <a:extLst>
                    <a:ext uri="{9D8B030D-6E8A-4147-A177-3AD203B41FA5}">
                      <a16:colId xmlns:a16="http://schemas.microsoft.com/office/drawing/2014/main" val="20000"/>
                    </a:ext>
                  </a:extLst>
                </a:gridCol>
                <a:gridCol w="4106484">
                  <a:extLst>
                    <a:ext uri="{9D8B030D-6E8A-4147-A177-3AD203B41FA5}">
                      <a16:colId xmlns:a16="http://schemas.microsoft.com/office/drawing/2014/main" val="20001"/>
                    </a:ext>
                  </a:extLst>
                </a:gridCol>
                <a:gridCol w="4622759">
                  <a:extLst>
                    <a:ext uri="{9D8B030D-6E8A-4147-A177-3AD203B41FA5}">
                      <a16:colId xmlns:a16="http://schemas.microsoft.com/office/drawing/2014/main" val="20002"/>
                    </a:ext>
                  </a:extLst>
                </a:gridCol>
              </a:tblGrid>
              <a:tr h="2737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令和４年度の目標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令和４年度の実施内容</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7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全体</a:t>
                      </a: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・本事業全体として</a:t>
                      </a: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実施予定の本事業全体内容について、具体的かつ定量的に（数値で）記載してください。</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8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・実施予定の各項目の目標について、具体的かつ定量的に（数値で）記載してください。（以下同様）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実施予定の各項目の内容について、具体的かつ定量的に（数値で）記載してください。（以下同様）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A4</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A5</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7790612"/>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40317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smtClean="0"/>
              <a:t>令和５年度における本事業の目標</a:t>
            </a:r>
            <a:r>
              <a:rPr lang="ja-JP" altLang="en-US" sz="1800" dirty="0"/>
              <a:t>と内容　</a:t>
            </a:r>
            <a:endParaRPr lang="ja-JP" altLang="en-US" sz="1400" i="1" dirty="0">
              <a:solidFill>
                <a:srgbClr val="FF0000"/>
              </a:solidFill>
            </a:endParaRPr>
          </a:p>
        </p:txBody>
      </p:sp>
      <p:sp>
        <p:nvSpPr>
          <p:cNvPr id="12291"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2"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2293" name="AutoShape 9"/>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4" name="Text Box 10"/>
          <p:cNvSpPr txBox="1">
            <a:spLocks noChangeArrowheads="1"/>
          </p:cNvSpPr>
          <p:nvPr/>
        </p:nvSpPr>
        <p:spPr bwMode="auto">
          <a:xfrm>
            <a:off x="1470025" y="6667500"/>
            <a:ext cx="4945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2" name="Text Box 21"/>
          <p:cNvSpPr txBox="1">
            <a:spLocks noChangeArrowheads="1"/>
          </p:cNvSpPr>
          <p:nvPr/>
        </p:nvSpPr>
        <p:spPr bwMode="auto">
          <a:xfrm>
            <a:off x="4654550" y="152400"/>
            <a:ext cx="5381625" cy="73818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＜留意事項＞本事業全体</a:t>
            </a:r>
            <a:r>
              <a:rPr lang="ja-JP" altLang="en-US" sz="1050" i="1" dirty="0"/>
              <a:t>及び</a:t>
            </a:r>
            <a:r>
              <a:rPr lang="ja-JP" altLang="en-US" sz="1050" i="1" dirty="0" smtClean="0"/>
              <a:t>各実施項目の</a:t>
            </a:r>
            <a:r>
              <a:rPr lang="ja-JP" altLang="en-US" sz="1050" i="1" dirty="0"/>
              <a:t>目標</a:t>
            </a:r>
            <a:r>
              <a:rPr lang="ja-JP" altLang="en-US" sz="1050" i="1" dirty="0" smtClean="0"/>
              <a:t>及び実施内容</a:t>
            </a:r>
            <a:r>
              <a:rPr lang="ja-JP" altLang="en-US" sz="1050" i="1" dirty="0"/>
              <a:t>について、以下の表に記載してください</a:t>
            </a:r>
            <a:r>
              <a:rPr lang="ja-JP" altLang="en-US" sz="1050" i="1" dirty="0" smtClean="0"/>
              <a:t>。課題概要（</a:t>
            </a:r>
            <a:r>
              <a:rPr lang="en-US" altLang="ja-JP" sz="1050" i="1" dirty="0" smtClean="0"/>
              <a:t>1</a:t>
            </a:r>
            <a:r>
              <a:rPr lang="ja-JP" altLang="en-US" sz="1050" i="1" dirty="0" smtClean="0"/>
              <a:t>ページ）の②に記載した</a:t>
            </a:r>
            <a:r>
              <a:rPr lang="en-US" altLang="ja-JP" sz="1050" i="1" dirty="0" smtClean="0"/>
              <a:t>A1, A2,</a:t>
            </a:r>
            <a:r>
              <a:rPr lang="ja-JP" altLang="en-US" sz="1050" i="1" dirty="0" smtClean="0"/>
              <a:t>・・・</a:t>
            </a:r>
            <a:r>
              <a:rPr lang="en-US" altLang="ja-JP" sz="1050" i="1" dirty="0" smtClean="0"/>
              <a:t>, B</a:t>
            </a:r>
            <a:r>
              <a:rPr lang="ja-JP" altLang="en-US" sz="1050" i="1" dirty="0" smtClean="0"/>
              <a:t>と連動させて各項目について簡潔に記載してください。各セル内の行数は変更してかまいません。必要のない行は消去してください。（１頁に収めること）</a:t>
            </a:r>
          </a:p>
        </p:txBody>
      </p:sp>
      <p:graphicFrame>
        <p:nvGraphicFramePr>
          <p:cNvPr id="13" name="Group 50"/>
          <p:cNvGraphicFramePr>
            <a:graphicFrameLocks noGrp="1"/>
          </p:cNvGraphicFramePr>
          <p:nvPr>
            <p:extLst>
              <p:ext uri="{D42A27DB-BD31-4B8C-83A1-F6EECF244321}">
                <p14:modId xmlns:p14="http://schemas.microsoft.com/office/powerpoint/2010/main" val="1797223735"/>
              </p:ext>
            </p:extLst>
          </p:nvPr>
        </p:nvGraphicFramePr>
        <p:xfrm>
          <a:off x="676275" y="1058863"/>
          <a:ext cx="9382125" cy="5331219"/>
        </p:xfrm>
        <a:graphic>
          <a:graphicData uri="http://schemas.openxmlformats.org/drawingml/2006/table">
            <a:tbl>
              <a:tblPr/>
              <a:tblGrid>
                <a:gridCol w="652882">
                  <a:extLst>
                    <a:ext uri="{9D8B030D-6E8A-4147-A177-3AD203B41FA5}">
                      <a16:colId xmlns:a16="http://schemas.microsoft.com/office/drawing/2014/main" val="20000"/>
                    </a:ext>
                  </a:extLst>
                </a:gridCol>
                <a:gridCol w="4106484">
                  <a:extLst>
                    <a:ext uri="{9D8B030D-6E8A-4147-A177-3AD203B41FA5}">
                      <a16:colId xmlns:a16="http://schemas.microsoft.com/office/drawing/2014/main" val="20001"/>
                    </a:ext>
                  </a:extLst>
                </a:gridCol>
                <a:gridCol w="4622759">
                  <a:extLst>
                    <a:ext uri="{9D8B030D-6E8A-4147-A177-3AD203B41FA5}">
                      <a16:colId xmlns:a16="http://schemas.microsoft.com/office/drawing/2014/main" val="20002"/>
                    </a:ext>
                  </a:extLst>
                </a:gridCol>
              </a:tblGrid>
              <a:tr h="2737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令和５年度の目標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令和５年度の実施内容</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7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全体</a:t>
                      </a: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・本事業全体として</a:t>
                      </a: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smtClean="0">
                        <a:ln>
                          <a:noFill/>
                        </a:ln>
                        <a:solidFill>
                          <a:srgbClr val="FF0000"/>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実施予定の本事業全体内容について、具体的かつ定量的に（数値で）記載してください。</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8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・実施予定の各項目の目標について、具体的かつ定量的に（数値で）記載してください。（以下同様）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smtClean="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smtClean="0">
                          <a:ln>
                            <a:noFill/>
                          </a:ln>
                          <a:solidFill>
                            <a:srgbClr val="FF0000"/>
                          </a:solidFill>
                          <a:effectLst/>
                          <a:latin typeface="Arial" charset="0"/>
                          <a:ea typeface="ＭＳ Ｐゴシック" pitchFamily="50" charset="-128"/>
                        </a:rPr>
                        <a:t>実施予定の各項目の内容について、具体的かつ定量的に（数値で）記載してください。（以下同様）</a:t>
                      </a: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A4</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A5</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7790612"/>
                  </a:ext>
                </a:extLst>
              </a:tr>
              <a:tr h="4508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6" marR="91436"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L="91438" marR="91438"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57188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419100" y="673100"/>
            <a:ext cx="411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実施に伴う経費（補助）</a:t>
            </a:r>
          </a:p>
        </p:txBody>
      </p:sp>
      <p:sp>
        <p:nvSpPr>
          <p:cNvPr id="13315"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3317" name="AutoShape 9"/>
          <p:cNvSpPr>
            <a:spLocks/>
          </p:cNvSpPr>
          <p:nvPr/>
        </p:nvSpPr>
        <p:spPr bwMode="auto">
          <a:xfrm>
            <a:off x="1289050"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8" name="Text Box 10"/>
          <p:cNvSpPr txBox="1">
            <a:spLocks noChangeArrowheads="1"/>
          </p:cNvSpPr>
          <p:nvPr/>
        </p:nvSpPr>
        <p:spPr bwMode="auto">
          <a:xfrm>
            <a:off x="1470025" y="6667500"/>
            <a:ext cx="4945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3319" name="Text Box 11"/>
          <p:cNvSpPr txBox="1">
            <a:spLocks noChangeArrowheads="1"/>
          </p:cNvSpPr>
          <p:nvPr/>
        </p:nvSpPr>
        <p:spPr bwMode="auto">
          <a:xfrm>
            <a:off x="5080000" y="406400"/>
            <a:ext cx="4392613" cy="41592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a:t>
            </a:r>
            <a:r>
              <a:rPr lang="ja-JP" altLang="en-US" sz="1050" i="1" dirty="0"/>
              <a:t>提案の実施期間における</a:t>
            </a:r>
            <a:r>
              <a:rPr lang="ja-JP" altLang="en-US" sz="1050" i="1" dirty="0" smtClean="0"/>
              <a:t>、補助業務に係る経費総額について記載してください。（１頁に収めること）</a:t>
            </a:r>
          </a:p>
        </p:txBody>
      </p:sp>
      <p:graphicFrame>
        <p:nvGraphicFramePr>
          <p:cNvPr id="2" name="表 1"/>
          <p:cNvGraphicFramePr>
            <a:graphicFrameLocks noGrp="1"/>
          </p:cNvGraphicFramePr>
          <p:nvPr>
            <p:extLst>
              <p:ext uri="{D42A27DB-BD31-4B8C-83A1-F6EECF244321}">
                <p14:modId xmlns:p14="http://schemas.microsoft.com/office/powerpoint/2010/main" val="3303730690"/>
              </p:ext>
            </p:extLst>
          </p:nvPr>
        </p:nvGraphicFramePr>
        <p:xfrm>
          <a:off x="419100" y="1042988"/>
          <a:ext cx="9377363" cy="5308602"/>
        </p:xfrm>
        <a:graphic>
          <a:graphicData uri="http://schemas.openxmlformats.org/drawingml/2006/table">
            <a:tbl>
              <a:tblPr/>
              <a:tblGrid>
                <a:gridCol w="1280133">
                  <a:extLst>
                    <a:ext uri="{9D8B030D-6E8A-4147-A177-3AD203B41FA5}">
                      <a16:colId xmlns:a16="http://schemas.microsoft.com/office/drawing/2014/main" val="20000"/>
                    </a:ext>
                  </a:extLst>
                </a:gridCol>
                <a:gridCol w="1747974">
                  <a:extLst>
                    <a:ext uri="{9D8B030D-6E8A-4147-A177-3AD203B41FA5}">
                      <a16:colId xmlns:a16="http://schemas.microsoft.com/office/drawing/2014/main" val="20001"/>
                    </a:ext>
                  </a:extLst>
                </a:gridCol>
                <a:gridCol w="1449790">
                  <a:extLst>
                    <a:ext uri="{9D8B030D-6E8A-4147-A177-3AD203B41FA5}">
                      <a16:colId xmlns:a16="http://schemas.microsoft.com/office/drawing/2014/main" val="20002"/>
                    </a:ext>
                  </a:extLst>
                </a:gridCol>
                <a:gridCol w="4899466">
                  <a:extLst>
                    <a:ext uri="{9D8B030D-6E8A-4147-A177-3AD203B41FA5}">
                      <a16:colId xmlns:a16="http://schemas.microsoft.com/office/drawing/2014/main" val="20003"/>
                    </a:ext>
                  </a:extLst>
                </a:gridCol>
              </a:tblGrid>
              <a:tr h="275345">
                <a:tc gridSpan="2">
                  <a:txBody>
                    <a:bodyPr/>
                    <a:lstStyle/>
                    <a:p>
                      <a:pPr algn="ctr" fontAlgn="ctr"/>
                      <a:r>
                        <a:rPr lang="ja-JP" altLang="en-US" sz="1100" b="0" i="0" u="none" strike="noStrike" dirty="0" smtClean="0">
                          <a:solidFill>
                            <a:srgbClr val="000000"/>
                          </a:solidFill>
                          <a:effectLst/>
                          <a:latin typeface="ＭＳ Ｐゴシック"/>
                        </a:rPr>
                        <a:t>経費項目</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smtClean="0">
                          <a:solidFill>
                            <a:srgbClr val="000000"/>
                          </a:solidFill>
                          <a:effectLst/>
                          <a:latin typeface="ＭＳ Ｐゴシック"/>
                        </a:rPr>
                        <a:t>金額（千円）</a:t>
                      </a: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1268">
                <a:tc>
                  <a:txBody>
                    <a:bodyPr/>
                    <a:lstStyle/>
                    <a:p>
                      <a:pPr algn="ctr" fontAlgn="ctr"/>
                      <a:r>
                        <a:rPr lang="ja-JP" altLang="en-US" sz="1100" b="0" i="0" u="none" strike="noStrike" dirty="0" smtClean="0">
                          <a:solidFill>
                            <a:srgbClr val="000000"/>
                          </a:solidFill>
                          <a:effectLst/>
                          <a:latin typeface="ＭＳ Ｐゴシック"/>
                        </a:rPr>
                        <a:t>費目</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細分</a:t>
                      </a: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31999">
                <a:tc rowSpan="2">
                  <a:txBody>
                    <a:bodyPr/>
                    <a:lstStyle/>
                    <a:p>
                      <a:pPr algn="ctr" fontAlgn="ctr"/>
                      <a:r>
                        <a:rPr lang="ja-JP" altLang="en-US" sz="1100" b="0" i="0" u="none" strike="noStrike" dirty="0" smtClean="0">
                          <a:solidFill>
                            <a:srgbClr val="000000"/>
                          </a:solidFill>
                          <a:effectLst/>
                          <a:latin typeface="ＭＳ Ｐゴシック"/>
                        </a:rPr>
                        <a:t>本工事費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直接工事費</a:t>
                      </a: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smtClean="0">
                          <a:solidFill>
                            <a:srgbClr val="FF0000"/>
                          </a:solidFill>
                          <a:effectLst/>
                          <a:latin typeface="ＭＳ Ｐゴシック"/>
                        </a:rPr>
                        <a:t>該当項目に必要な金額を記載してください。</a:t>
                      </a: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smtClean="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1999">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間接工事費</a:t>
                      </a: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1999">
                <a:tc>
                  <a:txBody>
                    <a:bodyPr/>
                    <a:lstStyle/>
                    <a:p>
                      <a:pPr algn="ctr" fontAlgn="ctr"/>
                      <a:r>
                        <a:rPr lang="ja-JP" altLang="en-US" sz="1100" b="0" i="0" u="none" strike="noStrike" dirty="0" smtClean="0">
                          <a:solidFill>
                            <a:srgbClr val="000000"/>
                          </a:solidFill>
                          <a:effectLst/>
                          <a:latin typeface="ＭＳ Ｐゴシック"/>
                        </a:rPr>
                        <a:t>付帯工事費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1999">
                <a:tc>
                  <a:txBody>
                    <a:bodyPr/>
                    <a:lstStyle/>
                    <a:p>
                      <a:pPr algn="ctr" fontAlgn="ctr"/>
                      <a:r>
                        <a:rPr lang="ja-JP" altLang="en-US" sz="1100" b="0" i="0" u="none" strike="noStrike" dirty="0" smtClean="0">
                          <a:solidFill>
                            <a:srgbClr val="000000"/>
                          </a:solidFill>
                          <a:effectLst/>
                          <a:latin typeface="ＭＳ Ｐゴシック"/>
                        </a:rPr>
                        <a:t>機械器具費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1999">
                <a:tc>
                  <a:txBody>
                    <a:bodyPr/>
                    <a:lstStyle/>
                    <a:p>
                      <a:pPr algn="ctr" fontAlgn="ctr"/>
                      <a:r>
                        <a:rPr lang="ja-JP" altLang="en-US" sz="1100" b="0" i="0" u="none" strike="noStrike" dirty="0" smtClean="0">
                          <a:solidFill>
                            <a:srgbClr val="000000"/>
                          </a:solidFill>
                          <a:effectLst/>
                          <a:latin typeface="ＭＳ Ｐゴシック"/>
                        </a:rPr>
                        <a:t>測量及試験費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1999">
                <a:tc>
                  <a:txBody>
                    <a:bodyPr/>
                    <a:lstStyle/>
                    <a:p>
                      <a:pPr algn="ctr" fontAlgn="ctr"/>
                      <a:r>
                        <a:rPr lang="ja-JP" altLang="en-US" sz="1100" b="0" i="0" u="none" strike="noStrike" dirty="0" smtClean="0">
                          <a:solidFill>
                            <a:srgbClr val="000000"/>
                          </a:solidFill>
                          <a:effectLst/>
                          <a:latin typeface="ＭＳ Ｐゴシック"/>
                        </a:rPr>
                        <a:t>設備費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31999">
                <a:tc>
                  <a:txBody>
                    <a:bodyPr/>
                    <a:lstStyle/>
                    <a:p>
                      <a:pPr algn="ctr" fontAlgn="ctr"/>
                      <a:r>
                        <a:rPr lang="ja-JP" altLang="en-US" sz="1100" b="0" i="0" u="none" strike="noStrike" dirty="0" smtClean="0">
                          <a:solidFill>
                            <a:srgbClr val="000000"/>
                          </a:solidFill>
                          <a:effectLst/>
                          <a:latin typeface="ＭＳ Ｐゴシック"/>
                        </a:rPr>
                        <a:t>業務費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31999">
                <a:tc>
                  <a:txBody>
                    <a:bodyPr/>
                    <a:lstStyle/>
                    <a:p>
                      <a:pPr algn="ctr" fontAlgn="ctr"/>
                      <a:r>
                        <a:rPr lang="ja-JP" altLang="en-US" sz="1100" b="0" i="0" u="none" strike="noStrike" dirty="0" smtClean="0">
                          <a:solidFill>
                            <a:srgbClr val="000000"/>
                          </a:solidFill>
                          <a:effectLst/>
                          <a:latin typeface="ＭＳ Ｐゴシック"/>
                        </a:rPr>
                        <a:t>検証等費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31999">
                <a:tc>
                  <a:txBody>
                    <a:bodyPr/>
                    <a:lstStyle/>
                    <a:p>
                      <a:pPr algn="ctr" fontAlgn="ctr"/>
                      <a:r>
                        <a:rPr lang="ja-JP" altLang="en-US" sz="1100" b="0" i="0" u="none" strike="noStrike" dirty="0" smtClean="0">
                          <a:solidFill>
                            <a:srgbClr val="000000"/>
                          </a:solidFill>
                          <a:effectLst/>
                          <a:latin typeface="ＭＳ Ｐゴシック"/>
                        </a:rPr>
                        <a:t>事務費</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31999">
                <a:tc gridSpan="2">
                  <a:txBody>
                    <a:bodyPr/>
                    <a:lstStyle/>
                    <a:p>
                      <a:pPr algn="ctr" fontAlgn="ctr"/>
                      <a:r>
                        <a:rPr lang="ja-JP" altLang="en-US" sz="1100" b="0" i="0" u="none" strike="noStrike" dirty="0">
                          <a:solidFill>
                            <a:srgbClr val="000000"/>
                          </a:solidFill>
                          <a:effectLst/>
                          <a:latin typeface="ＭＳ Ｐゴシック"/>
                        </a:rPr>
                        <a:t>合計</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r h="431999">
                <a:tc gridSpan="2">
                  <a:txBody>
                    <a:bodyPr/>
                    <a:lstStyle/>
                    <a:p>
                      <a:pPr algn="ctr" fontAlgn="ctr"/>
                      <a:r>
                        <a:rPr lang="ja-JP" altLang="en-US" sz="1100" b="0" i="0" u="none" strike="noStrike" dirty="0" smtClean="0">
                          <a:solidFill>
                            <a:srgbClr val="000000"/>
                          </a:solidFill>
                          <a:effectLst/>
                          <a:latin typeface="ＭＳ Ｐゴシック"/>
                        </a:rPr>
                        <a:t>補助金所要額（合計</a:t>
                      </a:r>
                      <a:r>
                        <a:rPr lang="en-US" altLang="ja-JP" sz="1100" b="0" i="0" u="none" strike="noStrike" dirty="0" smtClean="0">
                          <a:solidFill>
                            <a:srgbClr val="000000"/>
                          </a:solidFill>
                          <a:effectLst/>
                          <a:latin typeface="ＭＳ Ｐゴシック"/>
                        </a:rPr>
                        <a:t>×2/3</a:t>
                      </a:r>
                      <a:r>
                        <a:rPr lang="ja-JP" altLang="en-US" sz="1100" b="0" i="0" u="none" strike="noStrike" dirty="0" smtClean="0">
                          <a:solidFill>
                            <a:srgbClr val="000000"/>
                          </a:solidFill>
                          <a:effectLst/>
                          <a:latin typeface="ＭＳ Ｐゴシック"/>
                        </a:rPr>
                        <a:t>）</a:t>
                      </a:r>
                      <a:endParaRPr lang="ja-JP" altLang="en-US" sz="1100" b="0" i="0" u="none" strike="noStrike" dirty="0">
                        <a:solidFill>
                          <a:srgbClr val="000000"/>
                        </a:solidFill>
                        <a:effectLst/>
                        <a:latin typeface="ＭＳ Ｐゴシック"/>
                      </a:endParaRP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2"/>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○その他</a:t>
            </a:r>
          </a:p>
        </p:txBody>
      </p:sp>
      <p:sp>
        <p:nvSpPr>
          <p:cNvPr id="14340" name="Text Box 18"/>
          <p:cNvSpPr txBox="1">
            <a:spLocks noChangeArrowheads="1"/>
          </p:cNvSpPr>
          <p:nvPr/>
        </p:nvSpPr>
        <p:spPr bwMode="auto">
          <a:xfrm>
            <a:off x="1122363" y="228600"/>
            <a:ext cx="517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4341" name="Text Box 20"/>
          <p:cNvSpPr txBox="1">
            <a:spLocks noChangeArrowheads="1"/>
          </p:cNvSpPr>
          <p:nvPr/>
        </p:nvSpPr>
        <p:spPr bwMode="auto">
          <a:xfrm>
            <a:off x="1122363" y="6667500"/>
            <a:ext cx="53228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sp>
        <p:nvSpPr>
          <p:cNvPr id="14342" name="AutoShape 17"/>
          <p:cNvSpPr>
            <a:spLocks/>
          </p:cNvSpPr>
          <p:nvPr/>
        </p:nvSpPr>
        <p:spPr bwMode="auto">
          <a:xfrm>
            <a:off x="941388"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3" name="AutoShape 19"/>
          <p:cNvSpPr>
            <a:spLocks/>
          </p:cNvSpPr>
          <p:nvPr/>
        </p:nvSpPr>
        <p:spPr bwMode="auto">
          <a:xfrm>
            <a:off x="941388" y="643890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 name="正方形/長方形 4"/>
          <p:cNvSpPr>
            <a:spLocks noChangeArrowheads="1"/>
          </p:cNvSpPr>
          <p:nvPr/>
        </p:nvSpPr>
        <p:spPr bwMode="auto">
          <a:xfrm>
            <a:off x="538442" y="1101130"/>
            <a:ext cx="8725279" cy="64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p>
            <a:r>
              <a:rPr lang="ja-JP" altLang="en-US" sz="900" i="1" dirty="0">
                <a:solidFill>
                  <a:srgbClr val="FF0000"/>
                </a:solidFill>
                <a:latin typeface="ＭＳ Ｐゴシック" panose="020B0600070205080204" pitchFamily="50" charset="-128"/>
                <a:ea typeface="ＭＳ Ｐゴシック" panose="020B0600070205080204" pitchFamily="50" charset="-128"/>
              </a:rPr>
              <a:t>事業の</a:t>
            </a:r>
            <a:r>
              <a:rPr lang="ja-JP" altLang="en-US" sz="900" i="1" dirty="0" smtClean="0">
                <a:solidFill>
                  <a:srgbClr val="FF0000"/>
                </a:solidFill>
                <a:latin typeface="ＭＳ Ｐゴシック" panose="020B0600070205080204" pitchFamily="50" charset="-128"/>
                <a:ea typeface="ＭＳ Ｐゴシック" panose="020B0600070205080204" pitchFamily="50" charset="-128"/>
              </a:rPr>
              <a:t>概要を</a:t>
            </a:r>
            <a:r>
              <a:rPr lang="ja-JP" altLang="en-US" sz="900" i="1" dirty="0">
                <a:solidFill>
                  <a:srgbClr val="FF0000"/>
                </a:solidFill>
                <a:latin typeface="ＭＳ Ｐゴシック" panose="020B0600070205080204" pitchFamily="50" charset="-128"/>
                <a:ea typeface="ＭＳ Ｐゴシック" panose="020B0600070205080204" pitchFamily="50" charset="-128"/>
              </a:rPr>
              <a:t>理解する上で、参考となる詳細なデータや図表等の資料があれば、添付してください。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i="1" dirty="0">
                <a:solidFill>
                  <a:srgbClr val="FF0000"/>
                </a:solidFill>
                <a:latin typeface="ＭＳ Ｐゴシック" panose="020B0600070205080204" pitchFamily="50" charset="-128"/>
                <a:ea typeface="ＭＳ Ｐゴシック" panose="020B0600070205080204" pitchFamily="50" charset="-128"/>
              </a:rPr>
              <a:t>また、事業の安全性や情報発信の実績等のＰＲしたいことについても記載してください。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2085</Words>
  <Application>Microsoft Office PowerPoint</Application>
  <PresentationFormat>ユーザー設定</PresentationFormat>
  <Paragraphs>308</Paragraphs>
  <Slides>10</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ＭＳ Ｐ明朝</vt:lpstr>
      <vt:lpstr>ＭＳ 明朝</vt:lpstr>
      <vt:lpstr>Arial</vt:lpstr>
      <vt:lpstr>Century</vt:lpstr>
      <vt:lpstr>Times New Roman</vt:lpstr>
      <vt:lpstr>標準デザイン</vt:lpstr>
      <vt:lpstr>概要資料について ※本スライドは消去して提出してください。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2020-10-07T07:23:03Z</dcterms:created>
  <dcterms:modified xsi:type="dcterms:W3CDTF">2020-10-07T07:23:13Z</dcterms:modified>
</cp:coreProperties>
</file>