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673" r:id="rId3"/>
  </p:sldMasterIdLst>
  <p:notesMasterIdLst>
    <p:notesMasterId r:id="rId13"/>
  </p:notesMasterIdLst>
  <p:sldIdLst>
    <p:sldId id="272" r:id="rId4"/>
    <p:sldId id="256" r:id="rId5"/>
    <p:sldId id="266" r:id="rId6"/>
    <p:sldId id="267" r:id="rId7"/>
    <p:sldId id="271" r:id="rId8"/>
    <p:sldId id="268" r:id="rId9"/>
    <p:sldId id="279" r:id="rId10"/>
    <p:sldId id="277" r:id="rId11"/>
    <p:sldId id="264" r:id="rId12"/>
  </p:sldIdLst>
  <p:sldSz cx="9144000" cy="6858000" type="screen4x3"/>
  <p:notesSz cx="6807200" cy="9939338"/>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0" autoAdjust="0"/>
    <p:restoredTop sz="85612" autoAdjust="0"/>
  </p:normalViewPr>
  <p:slideViewPr>
    <p:cSldViewPr>
      <p:cViewPr varScale="1">
        <p:scale>
          <a:sx n="111" d="100"/>
          <a:sy n="111" d="100"/>
        </p:scale>
        <p:origin x="17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E4D0A51-EC1B-4CB4-99F1-780912E25F3B}" type="datetimeFigureOut">
              <a:rPr kumimoji="1" lang="ja-JP" altLang="en-US" smtClean="0"/>
              <a:t>2020/9/16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4</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5</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353206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smtClean="0"/>
          </a:p>
        </p:txBody>
      </p:sp>
    </p:spTree>
    <p:extLst>
      <p:ext uri="{BB962C8B-B14F-4D97-AF65-F5344CB8AC3E}">
        <p14:creationId xmlns:p14="http://schemas.microsoft.com/office/powerpoint/2010/main" val="25613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495"/>
              <a:t>※</a:t>
            </a:r>
            <a:r>
              <a:rPr lang="ja-JP" altLang="en-US" sz="2495"/>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smtClean="0"/>
              <a:t>赤字・</a:t>
            </a:r>
            <a:r>
              <a:rPr lang="ja-JP" altLang="ja-JP" sz="1604" dirty="0" smtClean="0"/>
              <a:t>斜体</a:t>
            </a:r>
            <a:r>
              <a:rPr lang="ja-JP" altLang="ja-JP" sz="1604" dirty="0"/>
              <a:t>の部分は</a:t>
            </a:r>
            <a:r>
              <a:rPr lang="ja-JP" altLang="en-US" sz="1604" dirty="0"/>
              <a:t>すべて</a:t>
            </a:r>
            <a:r>
              <a:rPr lang="ja-JP" altLang="ja-JP" sz="1604" dirty="0"/>
              <a:t>削除して下さい</a:t>
            </a:r>
            <a:r>
              <a:rPr lang="ja-JP" altLang="ja-JP" sz="1604" dirty="0" smtClean="0"/>
              <a:t>。</a:t>
            </a:r>
            <a:r>
              <a:rPr lang="ja-JP" altLang="en-US" sz="1604" dirty="0" smtClean="0"/>
              <a:t>赤字・斜体</a:t>
            </a:r>
            <a:r>
              <a:rPr lang="ja-JP" altLang="en-US" sz="1604" dirty="0"/>
              <a:t>の文言をそのまま使いたい場合</a:t>
            </a:r>
            <a:r>
              <a:rPr lang="ja-JP" altLang="en-US" sz="1604" dirty="0" smtClean="0"/>
              <a:t>は、赤字を黒字にし、斜体</a:t>
            </a:r>
            <a:r>
              <a:rPr lang="ja-JP" altLang="en-US" sz="1604" dirty="0"/>
              <a:t>から戻し、提出資料</a:t>
            </a:r>
            <a:r>
              <a:rPr lang="ja-JP" altLang="en-US" sz="1604" dirty="0" smtClean="0"/>
              <a:t>に赤字や斜体</a:t>
            </a:r>
            <a:r>
              <a:rPr lang="ja-JP" altLang="en-US" sz="1604" dirty="0"/>
              <a:t>がないようにして下さい</a:t>
            </a:r>
            <a:r>
              <a:rPr lang="ja-JP" altLang="en-US" sz="1604" dirty="0" smtClean="0"/>
              <a:t>。</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smtClean="0"/>
              <a:t>PDF</a:t>
            </a:r>
            <a:r>
              <a:rPr lang="ja-JP" altLang="ja-JP" sz="1604" dirty="0"/>
              <a:t>等</a:t>
            </a:r>
            <a:r>
              <a:rPr lang="ja-JP" altLang="en-US" sz="1604" dirty="0" smtClean="0"/>
              <a:t>へ</a:t>
            </a:r>
            <a:r>
              <a:rPr lang="ja-JP" altLang="ja-JP" sz="1604" dirty="0" smtClean="0"/>
              <a:t>変換せず</a:t>
            </a:r>
            <a:r>
              <a:rPr lang="ja-JP" altLang="ja-JP" sz="1604" dirty="0"/>
              <a:t>、パワーポイントで提出してください。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a:t>
            </a:r>
            <a:r>
              <a:rPr lang="ja-JP" altLang="en-US" sz="1604" dirty="0" smtClean="0"/>
              <a:t>税込で</a:t>
            </a:r>
            <a:r>
              <a:rPr lang="ja-JP" altLang="en-US" sz="1604" dirty="0"/>
              <a:t>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ctrTitle"/>
          </p:nvPr>
        </p:nvSpPr>
        <p:spPr>
          <a:xfrm>
            <a:off x="251520" y="977940"/>
            <a:ext cx="8640960" cy="938892"/>
          </a:xfrm>
        </p:spPr>
        <p:txBody>
          <a:bodyPr>
            <a:noAutofit/>
          </a:bodyPr>
          <a:lstStyle/>
          <a:p>
            <a:r>
              <a:rPr lang="ja-JP" altLang="en-US" sz="2800" dirty="0">
                <a:ea typeface="Meiryo UI" pitchFamily="50" charset="-128"/>
                <a:cs typeface="Meiryo UI" pitchFamily="50" charset="-128"/>
              </a:rPr>
              <a:t>令和２年度浮体式洋上風力発電による地域</a:t>
            </a:r>
            <a:r>
              <a:rPr lang="ja-JP" altLang="en-US" sz="2800" dirty="0" smtClean="0">
                <a:ea typeface="Meiryo UI" pitchFamily="50" charset="-128"/>
                <a:cs typeface="Meiryo UI" pitchFamily="50" charset="-128"/>
              </a:rPr>
              <a:t>の脱炭素化</a:t>
            </a:r>
            <a:r>
              <a:rPr lang="en-US" altLang="ja-JP" sz="2800" dirty="0" smtClean="0">
                <a:ea typeface="Meiryo UI" pitchFamily="50" charset="-128"/>
                <a:cs typeface="Meiryo UI" pitchFamily="50" charset="-128"/>
              </a:rPr>
              <a:t/>
            </a:r>
            <a:br>
              <a:rPr lang="en-US" altLang="ja-JP" sz="2800" dirty="0" smtClean="0">
                <a:ea typeface="Meiryo UI" pitchFamily="50" charset="-128"/>
                <a:cs typeface="Meiryo UI" pitchFamily="50" charset="-128"/>
              </a:rPr>
            </a:br>
            <a:r>
              <a:rPr lang="ja-JP" altLang="en-US" sz="2800" dirty="0" smtClean="0">
                <a:ea typeface="Meiryo UI" pitchFamily="50" charset="-128"/>
                <a:cs typeface="Meiryo UI" pitchFamily="50" charset="-128"/>
              </a:rPr>
              <a:t>ビジネス促進事業委託業務（地域</a:t>
            </a:r>
            <a:r>
              <a:rPr lang="ja-JP" altLang="en-US" sz="2800" dirty="0">
                <a:ea typeface="Meiryo UI" pitchFamily="50" charset="-128"/>
                <a:cs typeface="Meiryo UI" pitchFamily="50" charset="-128"/>
              </a:rPr>
              <a:t>調査業務）</a:t>
            </a:r>
          </a:p>
        </p:txBody>
      </p:sp>
      <p:sp>
        <p:nvSpPr>
          <p:cNvPr id="3" name="サブタイトル 2"/>
          <p:cNvSpPr>
            <a:spLocks noGrp="1"/>
          </p:cNvSpPr>
          <p:nvPr>
            <p:ph type="subTitle" idx="1"/>
          </p:nvPr>
        </p:nvSpPr>
        <p:spPr>
          <a:xfrm>
            <a:off x="1578776" y="2604200"/>
            <a:ext cx="7200335" cy="848628"/>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algn="l">
              <a:lnSpc>
                <a:spcPct val="110000"/>
              </a:lnSpc>
              <a:defRPr/>
            </a:pPr>
            <a:r>
              <a:rPr lang="ja-JP" altLang="en-US" sz="2000" b="1" dirty="0">
                <a:solidFill>
                  <a:schemeClr val="tx1"/>
                </a:solidFill>
                <a:latin typeface="ＭＳ Ｐゴシック" pitchFamily="50" charset="-128"/>
                <a:ea typeface="Meiryo UI" pitchFamily="50" charset="-128"/>
                <a:cs typeface="Meiryo UI" pitchFamily="50" charset="-128"/>
              </a:rPr>
              <a:t>浮体式洋上風力発電による地域の</a:t>
            </a:r>
            <a:r>
              <a:rPr lang="ja-JP" altLang="en-US" sz="2000" b="1" dirty="0" smtClean="0">
                <a:solidFill>
                  <a:schemeClr val="tx1"/>
                </a:solidFill>
                <a:latin typeface="ＭＳ Ｐゴシック" pitchFamily="50" charset="-128"/>
                <a:ea typeface="Meiryo UI" pitchFamily="50" charset="-128"/>
                <a:cs typeface="Meiryo UI" pitchFamily="50" charset="-128"/>
              </a:rPr>
              <a:t>脱炭素化ビジネス</a:t>
            </a:r>
            <a:r>
              <a:rPr lang="ja-JP" altLang="en-US" sz="2000" b="1" dirty="0">
                <a:solidFill>
                  <a:schemeClr val="tx1"/>
                </a:solidFill>
                <a:latin typeface="ＭＳ Ｐゴシック" pitchFamily="50" charset="-128"/>
                <a:ea typeface="Meiryo UI" pitchFamily="50" charset="-128"/>
                <a:cs typeface="Meiryo UI" pitchFamily="50" charset="-128"/>
              </a:rPr>
              <a:t>促進</a:t>
            </a:r>
            <a:r>
              <a:rPr lang="ja-JP" altLang="en-US" sz="2000" b="1" dirty="0" smtClean="0">
                <a:solidFill>
                  <a:schemeClr val="tx1"/>
                </a:solidFill>
                <a:latin typeface="ＭＳ Ｐゴシック" pitchFamily="50" charset="-128"/>
                <a:ea typeface="Meiryo UI" pitchFamily="50" charset="-128"/>
                <a:cs typeface="Meiryo UI" pitchFamily="50" charset="-128"/>
              </a:rPr>
              <a:t>事業</a:t>
            </a:r>
            <a:endParaRPr lang="en-US" altLang="ja-JP" sz="2000" b="1" dirty="0" smtClean="0">
              <a:solidFill>
                <a:schemeClr val="tx1"/>
              </a:solidFill>
              <a:latin typeface="ＭＳ Ｐゴシック" pitchFamily="50" charset="-128"/>
              <a:ea typeface="Meiryo UI" pitchFamily="50" charset="-128"/>
              <a:cs typeface="Meiryo UI" pitchFamily="50" charset="-128"/>
            </a:endParaRPr>
          </a:p>
          <a:p>
            <a:pPr algn="l">
              <a:lnSpc>
                <a:spcPct val="110000"/>
              </a:lnSpc>
              <a:defRPr/>
            </a:pPr>
            <a:r>
              <a:rPr lang="ja-JP" altLang="en-US" sz="2000" b="1" dirty="0" smtClean="0">
                <a:solidFill>
                  <a:schemeClr val="tx1"/>
                </a:solidFill>
                <a:latin typeface="ＭＳ Ｐゴシック" pitchFamily="50" charset="-128"/>
                <a:ea typeface="Meiryo UI" pitchFamily="50" charset="-128"/>
                <a:cs typeface="Meiryo UI" pitchFamily="50" charset="-128"/>
              </a:rPr>
              <a:t>委託業務（地域</a:t>
            </a:r>
            <a:r>
              <a:rPr lang="ja-JP" altLang="en-US" sz="2000" b="1" dirty="0">
                <a:solidFill>
                  <a:schemeClr val="tx1"/>
                </a:solidFill>
                <a:latin typeface="ＭＳ Ｐゴシック" pitchFamily="50" charset="-128"/>
                <a:ea typeface="Meiryo UI" pitchFamily="50" charset="-128"/>
                <a:cs typeface="Meiryo UI" pitchFamily="50" charset="-128"/>
              </a:rPr>
              <a:t>調査業務）</a:t>
            </a:r>
            <a:endParaRPr lang="en-US" altLang="ja-JP" sz="2000" b="1" dirty="0">
              <a:solidFill>
                <a:schemeClr val="tx1"/>
              </a:solidFill>
              <a:latin typeface="ＭＳ Ｐゴシック" pitchFamily="50" charset="-128"/>
              <a:ea typeface="Meiryo UI" pitchFamily="50" charset="-128"/>
              <a:cs typeface="Meiryo UI" pitchFamily="50" charset="-128"/>
            </a:endParaRPr>
          </a:p>
        </p:txBody>
      </p:sp>
      <p:sp>
        <p:nvSpPr>
          <p:cNvPr id="26628" name="テキスト ボックス 4"/>
          <p:cNvSpPr txBox="1">
            <a:spLocks noChangeArrowheads="1"/>
          </p:cNvSpPr>
          <p:nvPr/>
        </p:nvSpPr>
        <p:spPr bwMode="auto">
          <a:xfrm>
            <a:off x="538969" y="2843901"/>
            <a:ext cx="1008612"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事業名</a:t>
            </a:r>
          </a:p>
        </p:txBody>
      </p:sp>
      <p:sp>
        <p:nvSpPr>
          <p:cNvPr id="26629" name="テキスト ボックス 5"/>
          <p:cNvSpPr txBox="1">
            <a:spLocks noChangeArrowheads="1"/>
          </p:cNvSpPr>
          <p:nvPr/>
        </p:nvSpPr>
        <p:spPr bwMode="auto">
          <a:xfrm>
            <a:off x="251027" y="4077617"/>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事業代表者名</a:t>
            </a:r>
          </a:p>
        </p:txBody>
      </p:sp>
      <p:sp>
        <p:nvSpPr>
          <p:cNvPr id="26630" name="サブタイトル 2"/>
          <p:cNvSpPr txBox="1">
            <a:spLocks/>
          </p:cNvSpPr>
          <p:nvPr/>
        </p:nvSpPr>
        <p:spPr bwMode="auto">
          <a:xfrm>
            <a:off x="1882513" y="4041327"/>
            <a:ext cx="6839611" cy="59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ＭＳ Ｐゴシック" pitchFamily="50" charset="-128"/>
                <a:ea typeface="Meiryo UI" pitchFamily="50" charset="-128"/>
                <a:cs typeface="Meiryo UI" pitchFamily="50" charset="-128"/>
              </a:rPr>
              <a:t>○○○○</a:t>
            </a:r>
            <a:r>
              <a:rPr lang="ja-JP" altLang="en-US" sz="2401" dirty="0">
                <a:latin typeface="ＭＳ Ｐゴシック" pitchFamily="50" charset="-128"/>
                <a:ea typeface="Meiryo UI" pitchFamily="50" charset="-128"/>
                <a:cs typeface="Meiryo UI" pitchFamily="50" charset="-128"/>
              </a:rPr>
              <a:t>株式</a:t>
            </a:r>
            <a:r>
              <a:rPr lang="ja-JP" altLang="en-US" sz="2401" dirty="0" smtClean="0">
                <a:latin typeface="ＭＳ Ｐゴシック" pitchFamily="50" charset="-128"/>
                <a:ea typeface="Meiryo UI" pitchFamily="50" charset="-128"/>
                <a:cs typeface="Meiryo UI" pitchFamily="50" charset="-128"/>
              </a:rPr>
              <a:t>会社　</a:t>
            </a:r>
            <a:r>
              <a:rPr lang="en-US" altLang="ja-JP" sz="2401" dirty="0" smtClean="0">
                <a:latin typeface="ＭＳ Ｐゴシック" pitchFamily="50" charset="-128"/>
                <a:ea typeface="Meiryo UI" pitchFamily="50" charset="-128"/>
                <a:cs typeface="Meiryo UI" pitchFamily="50" charset="-128"/>
              </a:rPr>
              <a:t>or</a:t>
            </a:r>
            <a:r>
              <a:rPr lang="ja-JP" altLang="en-US" sz="2401" dirty="0" smtClean="0">
                <a:latin typeface="ＭＳ Ｐゴシック" pitchFamily="50" charset="-128"/>
                <a:ea typeface="Meiryo UI" pitchFamily="50" charset="-128"/>
                <a:cs typeface="Meiryo UI" pitchFamily="50" charset="-128"/>
              </a:rPr>
              <a:t>　自治体名</a:t>
            </a:r>
            <a:endParaRPr lang="ja-JP" altLang="en-US" sz="2401" dirty="0">
              <a:latin typeface="ＭＳ Ｐゴシック" pitchFamily="50" charset="-128"/>
              <a:ea typeface="Meiryo UI" pitchFamily="50" charset="-128"/>
              <a:cs typeface="Meiryo UI" pitchFamily="50" charset="-128"/>
            </a:endParaRPr>
          </a:p>
        </p:txBody>
      </p:sp>
      <p:sp>
        <p:nvSpPr>
          <p:cNvPr id="26631" name="サブタイトル 2"/>
          <p:cNvSpPr txBox="1">
            <a:spLocks/>
          </p:cNvSpPr>
          <p:nvPr/>
        </p:nvSpPr>
        <p:spPr bwMode="auto">
          <a:xfrm>
            <a:off x="1908304" y="5084545"/>
            <a:ext cx="6839611" cy="5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a:latin typeface="ＭＳ Ｐゴシック" pitchFamily="50" charset="-128"/>
                <a:ea typeface="Meiryo UI" pitchFamily="50" charset="-128"/>
                <a:cs typeface="Meiryo UI" pitchFamily="50" charset="-128"/>
              </a:rPr>
              <a:t>　</a:t>
            </a:r>
          </a:p>
        </p:txBody>
      </p:sp>
      <p:sp>
        <p:nvSpPr>
          <p:cNvPr id="26632" name="テキスト ボックス 9"/>
          <p:cNvSpPr txBox="1">
            <a:spLocks noChangeArrowheads="1"/>
          </p:cNvSpPr>
          <p:nvPr/>
        </p:nvSpPr>
        <p:spPr bwMode="auto">
          <a:xfrm>
            <a:off x="251805" y="5031336"/>
            <a:ext cx="1584356"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実施予定年度</a:t>
            </a:r>
          </a:p>
        </p:txBody>
      </p:sp>
      <p:sp>
        <p:nvSpPr>
          <p:cNvPr id="26633" name="サブタイトル 2"/>
          <p:cNvSpPr txBox="1">
            <a:spLocks/>
          </p:cNvSpPr>
          <p:nvPr/>
        </p:nvSpPr>
        <p:spPr bwMode="auto">
          <a:xfrm>
            <a:off x="1908857" y="4979633"/>
            <a:ext cx="6839611" cy="4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mn-lt"/>
                <a:ea typeface="Meiryo UI" pitchFamily="50" charset="-128"/>
                <a:cs typeface="Meiryo UI" pitchFamily="50" charset="-128"/>
              </a:rPr>
              <a:t>令和２年度</a:t>
            </a:r>
            <a:r>
              <a:rPr lang="ja-JP" altLang="en-US" sz="2401" dirty="0">
                <a:latin typeface="+mn-lt"/>
                <a:ea typeface="Meiryo UI" pitchFamily="50" charset="-128"/>
                <a:cs typeface="Meiryo UI" pitchFamily="50" charset="-128"/>
              </a:rPr>
              <a:t>　～　○○年度　（○ヶ年事業）　</a:t>
            </a:r>
          </a:p>
        </p:txBody>
      </p:sp>
      <p:sp>
        <p:nvSpPr>
          <p:cNvPr id="13" name="テキスト ボックス 12"/>
          <p:cNvSpPr txBox="1"/>
          <p:nvPr/>
        </p:nvSpPr>
        <p:spPr>
          <a:xfrm>
            <a:off x="7594034" y="312339"/>
            <a:ext cx="1120873" cy="361655"/>
          </a:xfrm>
          <a:prstGeom prst="rect">
            <a:avLst/>
          </a:prstGeom>
          <a:noFill/>
          <a:ln>
            <a:solidFill>
              <a:schemeClr val="tx1"/>
            </a:solidFill>
          </a:ln>
        </p:spPr>
        <p:txBody>
          <a:bodyPr wrap="square" lIns="83711" tIns="41855" rIns="83711" bIns="41855">
            <a:spAutoFit/>
          </a:bodyPr>
          <a:lstStyle/>
          <a:p>
            <a:pPr algn="ctr">
              <a:defRPr/>
            </a:pPr>
            <a:r>
              <a:rPr lang="ja-JP" altLang="en-US" sz="1801" dirty="0" smtClean="0">
                <a:latin typeface="+mj-ea"/>
                <a:ea typeface="+mj-ea"/>
              </a:rPr>
              <a:t>概要資料</a:t>
            </a:r>
            <a:endParaRPr lang="ja-JP" altLang="en-US" sz="1801" dirty="0">
              <a:solidFill>
                <a:srgbClr val="FF0000"/>
              </a:solidFill>
              <a:latin typeface="+mj-ea"/>
              <a:ea typeface="+mj-ea"/>
            </a:endParaRPr>
          </a:p>
        </p:txBody>
      </p:sp>
      <p:sp>
        <p:nvSpPr>
          <p:cNvPr id="12" name="テキスト ボックス 9"/>
          <p:cNvSpPr txBox="1">
            <a:spLocks noChangeArrowheads="1"/>
          </p:cNvSpPr>
          <p:nvPr/>
        </p:nvSpPr>
        <p:spPr bwMode="auto">
          <a:xfrm>
            <a:off x="251805" y="5940093"/>
            <a:ext cx="1584356"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提出日</a:t>
            </a:r>
          </a:p>
        </p:txBody>
      </p:sp>
      <p:sp>
        <p:nvSpPr>
          <p:cNvPr id="14" name="サブタイトル 2"/>
          <p:cNvSpPr txBox="1">
            <a:spLocks/>
          </p:cNvSpPr>
          <p:nvPr/>
        </p:nvSpPr>
        <p:spPr bwMode="auto">
          <a:xfrm>
            <a:off x="1908304" y="5940093"/>
            <a:ext cx="6839611" cy="40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mn-lt"/>
                <a:ea typeface="Meiryo UI" pitchFamily="50" charset="-128"/>
                <a:cs typeface="Meiryo UI" pitchFamily="50" charset="-128"/>
              </a:rPr>
              <a:t>令和２年</a:t>
            </a:r>
            <a:r>
              <a:rPr lang="ja-JP" altLang="en-US" sz="2401" dirty="0">
                <a:latin typeface="+mn-lt"/>
                <a:ea typeface="Meiryo UI" pitchFamily="50" charset="-128"/>
                <a:cs typeface="Meiryo UI" pitchFamily="50" charset="-128"/>
              </a:rPr>
              <a:t>○月○日　</a:t>
            </a:r>
          </a:p>
        </p:txBody>
      </p:sp>
    </p:spTree>
    <p:extLst>
      <p:ext uri="{BB962C8B-B14F-4D97-AF65-F5344CB8AC3E}">
        <p14:creationId xmlns:p14="http://schemas.microsoft.com/office/powerpoint/2010/main" val="121032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179655" y="140972"/>
            <a:ext cx="8964345" cy="6688800"/>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245416" cy="206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a:t>
            </a:r>
            <a:r>
              <a:rPr lang="ja-JP" altLang="en-US" sz="1100" b="1" dirty="0" smtClean="0">
                <a:latin typeface="Century" pitchFamily="18" charset="0"/>
              </a:rPr>
              <a:t>の目的と概要</a:t>
            </a:r>
            <a:r>
              <a:rPr lang="en-US" altLang="ja-JP" sz="1100" b="1" dirty="0">
                <a:latin typeface="Century" pitchFamily="18" charset="0"/>
              </a:rPr>
              <a:t>】</a:t>
            </a:r>
          </a:p>
          <a:p>
            <a:pPr algn="just" eaLnBrk="1" hangingPunct="1">
              <a:spcBef>
                <a:spcPct val="0"/>
              </a:spcBef>
              <a:buFontTx/>
              <a:buNone/>
            </a:pPr>
            <a:r>
              <a:rPr lang="ja-JP" altLang="en-US" sz="900" i="1" dirty="0" smtClean="0">
                <a:solidFill>
                  <a:srgbClr val="FF0000"/>
                </a:solidFill>
                <a:latin typeface="Century" pitchFamily="18" charset="0"/>
              </a:rPr>
              <a:t>・</a:t>
            </a:r>
            <a:r>
              <a:rPr lang="ja-JP" altLang="en-US" sz="900" i="1" dirty="0">
                <a:solidFill>
                  <a:srgbClr val="FF0000"/>
                </a:solidFill>
                <a:latin typeface="Century" pitchFamily="18" charset="0"/>
              </a:rPr>
              <a:t>事業概要の</a:t>
            </a:r>
            <a:r>
              <a:rPr lang="ja-JP" altLang="en-US" sz="900" i="1" dirty="0" smtClean="0">
                <a:solidFill>
                  <a:srgbClr val="FF0000"/>
                </a:solidFill>
                <a:latin typeface="Century" pitchFamily="18" charset="0"/>
              </a:rPr>
              <a:t>目的と</a:t>
            </a:r>
            <a:r>
              <a:rPr lang="ja-JP" altLang="en-US" sz="900" i="1" dirty="0">
                <a:solidFill>
                  <a:srgbClr val="FF0000"/>
                </a:solidFill>
                <a:latin typeface="Century" pitchFamily="18" charset="0"/>
              </a:rPr>
              <a:t>、浮体式洋上風力発電によるエネルギーの地産地消を目指すに当たって必要な各種調査や当該地域における事業性・二酸化炭素削減効果の見通しなどを検討の</a:t>
            </a:r>
            <a:r>
              <a:rPr lang="ja-JP" altLang="en-US" sz="900" i="1" dirty="0" smtClean="0">
                <a:solidFill>
                  <a:srgbClr val="FF0000"/>
                </a:solidFill>
                <a:latin typeface="Century" pitchFamily="18" charset="0"/>
              </a:rPr>
              <a:t>上、どのように脱炭素化ビジネスの形成、</a:t>
            </a:r>
            <a:r>
              <a:rPr lang="ja-JP" altLang="en-US" sz="900" i="1" dirty="0">
                <a:solidFill>
                  <a:srgbClr val="FF0000"/>
                </a:solidFill>
                <a:latin typeface="Century" pitchFamily="18" charset="0"/>
              </a:rPr>
              <a:t>ひいては第５次環境基本計画で掲げる地域循環共生圏の構築促進に結びつくか</a:t>
            </a:r>
            <a:r>
              <a:rPr lang="ja-JP" altLang="en-US" sz="900" i="1" dirty="0" smtClean="0">
                <a:solidFill>
                  <a:srgbClr val="FF0000"/>
                </a:solidFill>
                <a:latin typeface="Century" pitchFamily="18" charset="0"/>
              </a:rPr>
              <a:t>を記載してください。記載に当たっては、国内及び海外の動向や各種の骨子、その意義（新規性・実用性・発展性）</a:t>
            </a:r>
            <a:r>
              <a:rPr lang="ja-JP" altLang="en-US" sz="900" i="1" dirty="0">
                <a:solidFill>
                  <a:srgbClr val="FF0000"/>
                </a:solidFill>
                <a:latin typeface="Century" pitchFamily="18" charset="0"/>
              </a:rPr>
              <a:t>等を</a:t>
            </a:r>
            <a:r>
              <a:rPr lang="ja-JP" altLang="en-US" sz="900" i="1" dirty="0" smtClean="0">
                <a:solidFill>
                  <a:srgbClr val="FF0000"/>
                </a:solidFill>
                <a:latin typeface="Century" pitchFamily="18" charset="0"/>
              </a:rPr>
              <a:t>踏まえ、平易</a:t>
            </a:r>
            <a:r>
              <a:rPr lang="ja-JP" altLang="en-US" sz="900" i="1" dirty="0">
                <a:solidFill>
                  <a:srgbClr val="FF0000"/>
                </a:solidFill>
                <a:latin typeface="Century" pitchFamily="18" charset="0"/>
              </a:rPr>
              <a:t>な表現で</a:t>
            </a:r>
            <a:r>
              <a:rPr lang="ja-JP" altLang="en-US" sz="900" i="1" dirty="0" smtClean="0">
                <a:solidFill>
                  <a:srgbClr val="FF0000"/>
                </a:solidFill>
                <a:latin typeface="Century" pitchFamily="18" charset="0"/>
              </a:rPr>
              <a:t>、分かりやすく端的に記載</a:t>
            </a:r>
            <a:r>
              <a:rPr lang="ja-JP" altLang="en-US" sz="900" i="1" dirty="0">
                <a:solidFill>
                  <a:srgbClr val="FF0000"/>
                </a:solidFill>
                <a:latin typeface="Century" pitchFamily="18" charset="0"/>
              </a:rPr>
              <a:t>してください</a:t>
            </a:r>
            <a:r>
              <a:rPr lang="ja-JP" altLang="en-US" sz="900" dirty="0" smtClean="0">
                <a:solidFill>
                  <a:srgbClr val="FF0000"/>
                </a:solidFill>
                <a:latin typeface="Century" pitchFamily="18" charset="0"/>
              </a:rPr>
              <a:t>。</a:t>
            </a:r>
            <a:endParaRPr lang="en-US" altLang="ja-JP" sz="90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smtClean="0">
                <a:solidFill>
                  <a:srgbClr val="000000"/>
                </a:solidFill>
              </a:rPr>
              <a:t>1</a:t>
            </a:r>
            <a:endParaRPr lang="en-US" altLang="ja-JP" dirty="0">
              <a:solidFill>
                <a:srgbClr val="000000"/>
              </a:solidFill>
            </a:endParaRPr>
          </a:p>
        </p:txBody>
      </p:sp>
      <p:sp>
        <p:nvSpPr>
          <p:cNvPr id="18" name="Text Box 14"/>
          <p:cNvSpPr txBox="1">
            <a:spLocks noChangeArrowheads="1"/>
          </p:cNvSpPr>
          <p:nvPr/>
        </p:nvSpPr>
        <p:spPr bwMode="auto">
          <a:xfrm>
            <a:off x="4572000" y="233374"/>
            <a:ext cx="4392488" cy="68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a:latin typeface="Century" pitchFamily="18" charset="0"/>
              </a:rPr>
              <a:t>地産地消を目指すに当たって必要な</a:t>
            </a:r>
            <a:r>
              <a:rPr lang="ja-JP" altLang="en-US" sz="1100" b="1" dirty="0" smtClean="0">
                <a:latin typeface="Century" pitchFamily="18" charset="0"/>
              </a:rPr>
              <a:t>調査</a:t>
            </a:r>
            <a:r>
              <a:rPr lang="en-US" altLang="ja-JP" sz="1100" b="1" dirty="0" smtClean="0">
                <a:latin typeface="Century" pitchFamily="18" charset="0"/>
              </a:rPr>
              <a:t>】</a:t>
            </a:r>
          </a:p>
          <a:p>
            <a:pPr algn="just" eaLnBrk="1" hangingPunct="1">
              <a:spcBef>
                <a:spcPct val="0"/>
              </a:spcBef>
              <a:buFontTx/>
              <a:buNone/>
            </a:pPr>
            <a:r>
              <a:rPr lang="ja-JP" altLang="en-US" sz="900" i="1" dirty="0">
                <a:solidFill>
                  <a:srgbClr val="FF0000"/>
                </a:solidFill>
              </a:rPr>
              <a:t>・地域が浮体式洋上風力発電によるエネルギーの地産地消を目指すに当たって必要な各種調査や</a:t>
            </a:r>
            <a:r>
              <a:rPr lang="ja-JP" altLang="en-US" sz="900" i="1" dirty="0" smtClean="0">
                <a:solidFill>
                  <a:srgbClr val="FF0000"/>
                </a:solidFill>
              </a:rPr>
              <a:t>その手法について簡易的に記載ください。その際、地元関係者との合意形成や公的機関によるイニシアティブの取り方や現状等について併せて記載してください。</a:t>
            </a:r>
            <a:endParaRPr lang="en-US" altLang="ja-JP" sz="900" i="1" dirty="0" smtClean="0">
              <a:solidFill>
                <a:srgbClr val="FF0000"/>
              </a:solidFill>
            </a:endParaRPr>
          </a:p>
        </p:txBody>
      </p:sp>
      <p:sp>
        <p:nvSpPr>
          <p:cNvPr id="21" name="Text Box 14"/>
          <p:cNvSpPr txBox="1">
            <a:spLocks noChangeArrowheads="1"/>
          </p:cNvSpPr>
          <p:nvPr/>
        </p:nvSpPr>
        <p:spPr bwMode="auto">
          <a:xfrm>
            <a:off x="4572000" y="3534709"/>
            <a:ext cx="4392488" cy="54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④</a:t>
            </a:r>
            <a:r>
              <a:rPr lang="en-US" altLang="ja-JP" sz="1100" b="1" dirty="0" smtClean="0">
                <a:latin typeface="Century" pitchFamily="18" charset="0"/>
              </a:rPr>
              <a:t>【</a:t>
            </a:r>
            <a:r>
              <a:rPr lang="ja-JP" altLang="en-US" sz="1100" b="1" dirty="0" smtClean="0">
                <a:latin typeface="Century" pitchFamily="18" charset="0"/>
              </a:rPr>
              <a:t>事業性の検証</a:t>
            </a:r>
            <a:r>
              <a:rPr lang="ja-JP" altLang="en-US" sz="1100" b="1" dirty="0">
                <a:latin typeface="Century" pitchFamily="18" charset="0"/>
              </a:rPr>
              <a:t>等</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・浮体式</a:t>
            </a:r>
            <a:r>
              <a:rPr lang="ja-JP" altLang="en-US" sz="900" i="1" dirty="0">
                <a:solidFill>
                  <a:srgbClr val="FF0000"/>
                </a:solidFill>
              </a:rPr>
              <a:t>洋上風力発電によるエネルギーの地産地消を</a:t>
            </a:r>
            <a:r>
              <a:rPr lang="ja-JP" altLang="en-US" sz="900" i="1" dirty="0" smtClean="0">
                <a:solidFill>
                  <a:srgbClr val="FF0000"/>
                </a:solidFill>
              </a:rPr>
              <a:t>目指す地域における事業性</a:t>
            </a:r>
            <a:r>
              <a:rPr lang="ja-JP" altLang="en-US" sz="900" i="1" dirty="0">
                <a:solidFill>
                  <a:srgbClr val="FF0000"/>
                </a:solidFill>
              </a:rPr>
              <a:t>・二酸化炭素削減</a:t>
            </a:r>
            <a:r>
              <a:rPr lang="ja-JP" altLang="en-US" sz="900" i="1" dirty="0" smtClean="0">
                <a:solidFill>
                  <a:srgbClr val="FF0000"/>
                </a:solidFill>
              </a:rPr>
              <a:t>効果等について簡潔に記載してください。</a:t>
            </a:r>
            <a:endParaRPr lang="en-US" altLang="ja-JP" sz="900" i="1" dirty="0" smtClean="0">
              <a:solidFill>
                <a:srgbClr val="FF0000"/>
              </a:solidFill>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110" name="Text Box 14"/>
          <p:cNvSpPr txBox="1">
            <a:spLocks noChangeArrowheads="1"/>
          </p:cNvSpPr>
          <p:nvPr/>
        </p:nvSpPr>
        <p:spPr bwMode="auto">
          <a:xfrm>
            <a:off x="179512" y="2780928"/>
            <a:ext cx="4248472" cy="119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実施体制</a:t>
            </a:r>
            <a:r>
              <a:rPr lang="en-US" altLang="ja-JP" sz="1100" b="1" dirty="0" smtClean="0">
                <a:latin typeface="Century" pitchFamily="18" charset="0"/>
              </a:rPr>
              <a:t>】</a:t>
            </a:r>
          </a:p>
          <a:p>
            <a:pPr algn="just" eaLnBrk="1" hangingPunct="1">
              <a:lnSpc>
                <a:spcPct val="90000"/>
              </a:lnSpc>
              <a:buNone/>
              <a:defRPr/>
            </a:pPr>
            <a:r>
              <a:rPr lang="ja-JP" altLang="en-US" sz="900" i="1" dirty="0" smtClean="0">
                <a:solidFill>
                  <a:srgbClr val="FF0000"/>
                </a:solidFill>
                <a:latin typeface="Century" panose="02040604050505020304" pitchFamily="18" charset="0"/>
              </a:rPr>
              <a:t>・</a:t>
            </a:r>
            <a:r>
              <a:rPr lang="ja-JP" altLang="ja-JP" sz="900" i="1" dirty="0" smtClean="0">
                <a:solidFill>
                  <a:srgbClr val="FF0000"/>
                </a:solidFill>
              </a:rPr>
              <a:t>実施体制について、各実施者が</a:t>
            </a:r>
            <a:r>
              <a:rPr lang="ja-JP" altLang="en-US" sz="900" i="1" dirty="0" smtClean="0">
                <a:solidFill>
                  <a:srgbClr val="FF0000"/>
                </a:solidFill>
              </a:rPr>
              <a:t>取り組む事業内容</a:t>
            </a:r>
            <a:r>
              <a:rPr lang="ja-JP" altLang="ja-JP" sz="900" i="1" dirty="0" smtClean="0">
                <a:solidFill>
                  <a:srgbClr val="FF0000"/>
                </a:solidFill>
              </a:rPr>
              <a:t>及び分担業務</a:t>
            </a:r>
            <a:r>
              <a:rPr lang="ja-JP" altLang="en-US" sz="900" i="1" dirty="0" smtClean="0">
                <a:solidFill>
                  <a:srgbClr val="FF0000"/>
                </a:solidFill>
              </a:rPr>
              <a:t>を</a:t>
            </a:r>
            <a:r>
              <a:rPr lang="ja-JP" altLang="ja-JP" sz="900" i="1" dirty="0" smtClean="0">
                <a:solidFill>
                  <a:srgbClr val="FF0000"/>
                </a:solidFill>
              </a:rPr>
              <a:t>関連</a:t>
            </a:r>
            <a:r>
              <a:rPr lang="ja-JP" altLang="en-US" sz="900" i="1" dirty="0" smtClean="0">
                <a:solidFill>
                  <a:srgbClr val="FF0000"/>
                </a:solidFill>
              </a:rPr>
              <a:t>する</a:t>
            </a:r>
            <a:r>
              <a:rPr lang="ja-JP" altLang="ja-JP" sz="900" i="1" dirty="0" smtClean="0">
                <a:solidFill>
                  <a:srgbClr val="FF0000"/>
                </a:solidFill>
              </a:rPr>
              <a:t>分野の知見・過去の業績と</a:t>
            </a:r>
            <a:r>
              <a:rPr lang="ja-JP" altLang="en-US" sz="900" i="1" dirty="0" smtClean="0">
                <a:solidFill>
                  <a:srgbClr val="FF0000"/>
                </a:solidFill>
              </a:rPr>
              <a:t>とも</a:t>
            </a:r>
            <a:r>
              <a:rPr lang="ja-JP" altLang="ja-JP" sz="900" i="1" dirty="0" smtClean="0">
                <a:solidFill>
                  <a:srgbClr val="FF0000"/>
                </a:solidFill>
              </a:rPr>
              <a:t>に</a:t>
            </a:r>
            <a:r>
              <a:rPr lang="ja-JP" altLang="en-US" sz="900" i="1" dirty="0" smtClean="0">
                <a:solidFill>
                  <a:srgbClr val="FF0000"/>
                </a:solidFill>
              </a:rPr>
              <a:t>記入例を参考に</a:t>
            </a:r>
            <a:r>
              <a:rPr lang="ja-JP" altLang="ja-JP" sz="900" i="1" dirty="0" smtClean="0">
                <a:solidFill>
                  <a:srgbClr val="FF0000"/>
                </a:solidFill>
              </a:rPr>
              <a:t>簡潔に記載してください。</a:t>
            </a:r>
            <a:r>
              <a:rPr lang="ja-JP" altLang="en-US" sz="900" i="1" dirty="0">
                <a:solidFill>
                  <a:srgbClr val="FF0000"/>
                </a:solidFill>
              </a:rPr>
              <a:t>基本的に共同実施者までで問題ありませんが、対象地域の提供者等の共同実施者以外の主要な関係者がいれば、協力者として記載してください。また、各種法令に基づく区域を利用する場合、当該区域の管理者と調整しているかどうか</a:t>
            </a:r>
            <a:r>
              <a:rPr lang="ja-JP" altLang="en-US" sz="900" i="1" dirty="0" smtClean="0">
                <a:solidFill>
                  <a:srgbClr val="FF0000"/>
                </a:solidFill>
              </a:rPr>
              <a:t>も表などを用いて記載してください。</a:t>
            </a:r>
            <a:endParaRPr lang="en-US" altLang="ja-JP" sz="900" i="1" dirty="0">
              <a:solidFill>
                <a:srgbClr val="FF0000"/>
              </a:solidFill>
            </a:endParaRPr>
          </a:p>
          <a:p>
            <a:pPr eaLnBrk="1" hangingPunct="1">
              <a:lnSpc>
                <a:spcPct val="90000"/>
              </a:lnSpc>
              <a:buNone/>
              <a:defRPr/>
            </a:pPr>
            <a:r>
              <a:rPr lang="ja-JP" altLang="en-US" sz="900" i="1" dirty="0" smtClean="0">
                <a:solidFill>
                  <a:srgbClr val="FF0000"/>
                </a:solidFill>
              </a:rPr>
              <a:t>（記入例）</a:t>
            </a:r>
            <a:endParaRPr lang="en-US" altLang="ja-JP" sz="900" i="1" dirty="0" smtClean="0">
              <a:solidFill>
                <a:srgbClr val="FF0000"/>
              </a:solidFill>
            </a:endParaRPr>
          </a:p>
        </p:txBody>
      </p:sp>
      <p:sp>
        <p:nvSpPr>
          <p:cNvPr id="29" name="角丸四角形 28"/>
          <p:cNvSpPr/>
          <p:nvPr/>
        </p:nvSpPr>
        <p:spPr bwMode="auto">
          <a:xfrm>
            <a:off x="141648" y="514271"/>
            <a:ext cx="4286336" cy="219464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角丸四角形 29"/>
          <p:cNvSpPr/>
          <p:nvPr/>
        </p:nvSpPr>
        <p:spPr bwMode="auto">
          <a:xfrm>
            <a:off x="141648" y="2780928"/>
            <a:ext cx="4286336" cy="3960440"/>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角丸四角形 30"/>
          <p:cNvSpPr/>
          <p:nvPr/>
        </p:nvSpPr>
        <p:spPr bwMode="auto">
          <a:xfrm>
            <a:off x="4572000" y="188640"/>
            <a:ext cx="4392488" cy="3240360"/>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角丸四角形 31"/>
          <p:cNvSpPr/>
          <p:nvPr/>
        </p:nvSpPr>
        <p:spPr bwMode="auto">
          <a:xfrm>
            <a:off x="4572000" y="3501008"/>
            <a:ext cx="4392488" cy="3024336"/>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34" name="グループ化 33"/>
          <p:cNvGrpSpPr/>
          <p:nvPr/>
        </p:nvGrpSpPr>
        <p:grpSpPr bwMode="auto">
          <a:xfrm>
            <a:off x="179512" y="3882293"/>
            <a:ext cx="4276923" cy="1922971"/>
            <a:chOff x="1" y="1719"/>
            <a:chExt cx="4487294" cy="1924467"/>
          </a:xfrm>
        </p:grpSpPr>
        <p:sp>
          <p:nvSpPr>
            <p:cNvPr id="35" name="Text Box 46"/>
            <p:cNvSpPr txBox="1">
              <a:spLocks noChangeArrowheads="1"/>
            </p:cNvSpPr>
            <p:nvPr/>
          </p:nvSpPr>
          <p:spPr bwMode="auto">
            <a:xfrm>
              <a:off x="187306" y="228619"/>
              <a:ext cx="620805"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（Ａ）</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6" name="Text Box 48"/>
            <p:cNvSpPr txBox="1">
              <a:spLocks noChangeArrowheads="1"/>
            </p:cNvSpPr>
            <p:nvPr/>
          </p:nvSpPr>
          <p:spPr bwMode="auto">
            <a:xfrm>
              <a:off x="2312755" y="238143"/>
              <a:ext cx="754042"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（Ｂ）</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37" name="AutoShape 51"/>
            <p:cNvCxnSpPr>
              <a:cxnSpLocks noChangeShapeType="1"/>
            </p:cNvCxnSpPr>
            <p:nvPr/>
          </p:nvCxnSpPr>
          <p:spPr bwMode="auto">
            <a:xfrm>
              <a:off x="817562" y="344629"/>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38" name="Text Box 52"/>
            <p:cNvSpPr txBox="1">
              <a:spLocks noChangeArrowheads="1"/>
            </p:cNvSpPr>
            <p:nvPr/>
          </p:nvSpPr>
          <p:spPr bwMode="auto">
            <a:xfrm>
              <a:off x="233146" y="30356"/>
              <a:ext cx="524659" cy="21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altLang="en-US" sz="800" i="1" dirty="0" smtClean="0">
                  <a:solidFill>
                    <a:srgbClr val="000000"/>
                  </a:solidFill>
                  <a:latin typeface="Century" panose="02040604050505020304" pitchFamily="18" charset="0"/>
                  <a:ea typeface="游明朝" panose="02020400000000000000" pitchFamily="18" charset="-128"/>
                  <a:cs typeface="Times New Roman" panose="02020603050405020304" pitchFamily="18" charset="0"/>
                </a:rPr>
                <a:t>代表者</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9" name="Text Box 53"/>
            <p:cNvSpPr txBox="1">
              <a:spLocks noChangeArrowheads="1"/>
            </p:cNvSpPr>
            <p:nvPr/>
          </p:nvSpPr>
          <p:spPr bwMode="auto">
            <a:xfrm>
              <a:off x="2337243" y="1719"/>
              <a:ext cx="687424" cy="2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共同実施者</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0" name="Text Box 218"/>
            <p:cNvSpPr txBox="1">
              <a:spLocks noChangeArrowheads="1"/>
            </p:cNvSpPr>
            <p:nvPr/>
          </p:nvSpPr>
          <p:spPr bwMode="auto">
            <a:xfrm>
              <a:off x="2319104" y="957172"/>
              <a:ext cx="744715"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（Ｃ）</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1" name="Text Box 219"/>
            <p:cNvSpPr txBox="1">
              <a:spLocks noChangeArrowheads="1"/>
            </p:cNvSpPr>
            <p:nvPr/>
          </p:nvSpPr>
          <p:spPr bwMode="auto">
            <a:xfrm>
              <a:off x="2330216" y="1626995"/>
              <a:ext cx="754042" cy="29919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（Ｄ）</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42" name="AutoShape 222"/>
            <p:cNvCxnSpPr>
              <a:cxnSpLocks noChangeShapeType="1"/>
            </p:cNvCxnSpPr>
            <p:nvPr/>
          </p:nvCxnSpPr>
          <p:spPr bwMode="auto">
            <a:xfrm>
              <a:off x="817562" y="338279"/>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43" name="Text Box 271"/>
            <p:cNvSpPr txBox="1">
              <a:spLocks noChangeArrowheads="1"/>
            </p:cNvSpPr>
            <p:nvPr/>
          </p:nvSpPr>
          <p:spPr bwMode="auto">
            <a:xfrm>
              <a:off x="2313274" y="711111"/>
              <a:ext cx="687424" cy="2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共同実施者</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4" name="Text Box 272"/>
            <p:cNvSpPr txBox="1">
              <a:spLocks noChangeArrowheads="1"/>
            </p:cNvSpPr>
            <p:nvPr/>
          </p:nvSpPr>
          <p:spPr bwMode="auto">
            <a:xfrm>
              <a:off x="2420436" y="1393727"/>
              <a:ext cx="492232" cy="28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p>
              <a:pPr algn="ct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協力者</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5" name="Text Box 217"/>
            <p:cNvSpPr txBox="1">
              <a:spLocks noChangeArrowheads="1"/>
            </p:cNvSpPr>
            <p:nvPr/>
          </p:nvSpPr>
          <p:spPr bwMode="auto">
            <a:xfrm>
              <a:off x="1" y="607890"/>
              <a:ext cx="1435448" cy="465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lIns="95213" tIns="47605" rIns="95213" bIns="47605" anchor="ctr" anchorCtr="1">
              <a:spAutoFit/>
            </a:bodyPr>
            <a:lstStyle/>
            <a:p>
              <a:pPr>
                <a:spcAft>
                  <a:spcPts val="0"/>
                </a:spcAft>
              </a:pPr>
              <a:r>
                <a:rPr lang="ja-JP" sz="800" i="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a:t>
              </a:r>
              <a:r>
                <a:rPr lang="ja-JP" sz="800" i="1" kern="1200" dirty="0" smtClean="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総括</a:t>
              </a:r>
              <a:r>
                <a:rPr lang="ja-JP" altLang="en-US" sz="800" i="1" dirty="0" smtClean="0">
                  <a:solidFill>
                    <a:srgbClr val="000000"/>
                  </a:solidFill>
                  <a:latin typeface="Century" panose="02040604050505020304" pitchFamily="18" charset="0"/>
                  <a:ea typeface="游明朝" panose="02020400000000000000" pitchFamily="18" charset="-128"/>
                  <a:cs typeface="Times New Roman" panose="02020603050405020304" pitchFamily="18" charset="0"/>
                </a:rPr>
                <a:t>、対象地域、等</a:t>
              </a:r>
              <a:r>
                <a:rPr lang="ja-JP" sz="800" i="1" kern="1200" dirty="0" smtClean="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altLang="en-US" sz="800" i="1" dirty="0" smtClean="0">
                  <a:solidFill>
                    <a:srgbClr val="000000"/>
                  </a:solidFill>
                  <a:latin typeface="Century" panose="02040604050505020304" pitchFamily="18" charset="0"/>
                  <a:ea typeface="游明朝" panose="02020400000000000000" pitchFamily="18" charset="-128"/>
                  <a:cs typeface="Times New Roman" panose="02020603050405020304" pitchFamily="18" charset="0"/>
                </a:rPr>
                <a:t>対象地域として</a:t>
              </a:r>
              <a:r>
                <a:rPr lang="ja-JP" sz="800" i="1" kern="1200" dirty="0" smtClean="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適した</a:t>
              </a:r>
              <a:r>
                <a:rPr lang="ja-JP" sz="800" i="1" kern="1200" dirty="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○○地区をフィールド</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6" name="Text Box 224"/>
            <p:cNvSpPr txBox="1">
              <a:spLocks noChangeArrowheads="1"/>
            </p:cNvSpPr>
            <p:nvPr/>
          </p:nvSpPr>
          <p:spPr bwMode="auto">
            <a:xfrm>
              <a:off x="3039756" y="152496"/>
              <a:ext cx="1447539" cy="64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（調査</a:t>
              </a:r>
              <a:r>
                <a:rPr lang="en-US"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a</a:t>
              </a: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の検討・実施）</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○○分野について○年間の業務実績あり</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7" name="Text Box 225"/>
            <p:cNvSpPr txBox="1">
              <a:spLocks noChangeArrowheads="1"/>
            </p:cNvSpPr>
            <p:nvPr/>
          </p:nvSpPr>
          <p:spPr bwMode="auto">
            <a:xfrm>
              <a:off x="3039690" y="839685"/>
              <a:ext cx="1430218" cy="649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（調査</a:t>
              </a:r>
              <a:r>
                <a:rPr lang="en-US"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b</a:t>
              </a: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の検討・実施）</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sz="800" i="1" kern="1200">
                  <a:solidFill>
                    <a:srgbClr val="000000"/>
                  </a:solidFill>
                  <a:effectLst/>
                  <a:latin typeface="Century" panose="02040604050505020304" pitchFamily="18" charset="0"/>
                  <a:ea typeface="游明朝" panose="02020400000000000000" pitchFamily="18" charset="-128"/>
                  <a:cs typeface="Times New Roman" panose="02020603050405020304" pitchFamily="18" charset="0"/>
                </a:rPr>
                <a:t>○○分野について○年間の業務実績あり</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48" name="Line 270"/>
            <p:cNvCxnSpPr/>
            <p:nvPr/>
          </p:nvCxnSpPr>
          <p:spPr bwMode="auto">
            <a:xfrm>
              <a:off x="847725" y="338279"/>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aphicFrame>
        <p:nvGraphicFramePr>
          <p:cNvPr id="4" name="表 3"/>
          <p:cNvGraphicFramePr>
            <a:graphicFrameLocks noGrp="1"/>
          </p:cNvGraphicFramePr>
          <p:nvPr>
            <p:extLst>
              <p:ext uri="{D42A27DB-BD31-4B8C-83A1-F6EECF244321}">
                <p14:modId xmlns:p14="http://schemas.microsoft.com/office/powerpoint/2010/main" val="370062662"/>
              </p:ext>
            </p:extLst>
          </p:nvPr>
        </p:nvGraphicFramePr>
        <p:xfrm>
          <a:off x="251520" y="6021288"/>
          <a:ext cx="4176465" cy="648072"/>
        </p:xfrm>
        <a:graphic>
          <a:graphicData uri="http://schemas.openxmlformats.org/drawingml/2006/table">
            <a:tbl>
              <a:tblPr firstRow="1" firstCol="1" bandRow="1"/>
              <a:tblGrid>
                <a:gridCol w="1392155">
                  <a:extLst>
                    <a:ext uri="{9D8B030D-6E8A-4147-A177-3AD203B41FA5}">
                      <a16:colId xmlns:a16="http://schemas.microsoft.com/office/drawing/2014/main" val="4277390856"/>
                    </a:ext>
                  </a:extLst>
                </a:gridCol>
                <a:gridCol w="1392155">
                  <a:extLst>
                    <a:ext uri="{9D8B030D-6E8A-4147-A177-3AD203B41FA5}">
                      <a16:colId xmlns:a16="http://schemas.microsoft.com/office/drawing/2014/main" val="242796002"/>
                    </a:ext>
                  </a:extLst>
                </a:gridCol>
                <a:gridCol w="1392155">
                  <a:extLst>
                    <a:ext uri="{9D8B030D-6E8A-4147-A177-3AD203B41FA5}">
                      <a16:colId xmlns:a16="http://schemas.microsoft.com/office/drawing/2014/main" val="1095836268"/>
                    </a:ext>
                  </a:extLst>
                </a:gridCol>
              </a:tblGrid>
              <a:tr h="162018">
                <a:tc>
                  <a:txBody>
                    <a:bodyPr/>
                    <a:lstStyle/>
                    <a:p>
                      <a:pPr algn="ctr" latinLnBrk="1">
                        <a:lnSpc>
                          <a:spcPts val="1075"/>
                        </a:lnSpc>
                        <a:spcAft>
                          <a:spcPts val="0"/>
                        </a:spcAft>
                      </a:pPr>
                      <a:r>
                        <a:rPr lang="ja-JP" sz="1000" i="1" spc="20">
                          <a:effectLst/>
                          <a:latin typeface="ＭＳ 明朝" panose="02020609040205080304" pitchFamily="17" charset="-128"/>
                          <a:ea typeface="ＭＳ 明朝" panose="02020609040205080304" pitchFamily="17" charset="-128"/>
                          <a:cs typeface="Times New Roman" panose="02020603050405020304" pitchFamily="18" charset="0"/>
                        </a:rPr>
                        <a:t>該当する法令</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075"/>
                        </a:lnSpc>
                        <a:spcAft>
                          <a:spcPts val="0"/>
                        </a:spcAft>
                      </a:pPr>
                      <a:r>
                        <a:rPr lang="ja-JP" sz="1000" i="1" spc="20" dirty="0">
                          <a:effectLst/>
                          <a:latin typeface="ＭＳ 明朝" panose="02020609040205080304" pitchFamily="17" charset="-128"/>
                          <a:ea typeface="ＭＳ 明朝" panose="02020609040205080304" pitchFamily="17" charset="-128"/>
                          <a:cs typeface="Times New Roman" panose="02020603050405020304" pitchFamily="18" charset="0"/>
                        </a:rPr>
                        <a:t>調整先</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075"/>
                        </a:lnSpc>
                        <a:spcAft>
                          <a:spcPts val="0"/>
                        </a:spcAft>
                      </a:pPr>
                      <a:r>
                        <a:rPr lang="ja-JP" sz="1000" i="1" spc="20">
                          <a:effectLst/>
                          <a:latin typeface="ＭＳ 明朝" panose="02020609040205080304" pitchFamily="17" charset="-128"/>
                          <a:ea typeface="ＭＳ 明朝" panose="02020609040205080304" pitchFamily="17" charset="-128"/>
                          <a:cs typeface="Times New Roman" panose="02020603050405020304" pitchFamily="18" charset="0"/>
                        </a:rPr>
                        <a:t>調整状況</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902934"/>
                  </a:ext>
                </a:extLst>
              </a:tr>
              <a:tr h="162018">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93610"/>
                  </a:ext>
                </a:extLst>
              </a:tr>
              <a:tr h="162018">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65493"/>
                  </a:ext>
                </a:extLst>
              </a:tr>
              <a:tr h="162018">
                <a:tc>
                  <a:txBody>
                    <a:bodyPr/>
                    <a:lstStyle/>
                    <a:p>
                      <a:pPr algn="just" latinLnBrk="1">
                        <a:lnSpc>
                          <a:spcPts val="1075"/>
                        </a:lnSpc>
                        <a:spcAft>
                          <a:spcPts val="0"/>
                        </a:spcAft>
                      </a:pPr>
                      <a:r>
                        <a:rPr lang="en-US" sz="1000" i="1" spc="2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a:solidFill>
                            <a:srgbClr val="FF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075"/>
                        </a:lnSpc>
                        <a:spcAft>
                          <a:spcPts val="0"/>
                        </a:spcAft>
                      </a:pPr>
                      <a:r>
                        <a:rPr lang="en-US" sz="1000" i="1" spc="2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00" spc="-2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337444"/>
                  </a:ext>
                </a:extLst>
              </a:tr>
            </a:tbl>
          </a:graphicData>
        </a:graphic>
      </p:graphicFrame>
      <p:sp>
        <p:nvSpPr>
          <p:cNvPr id="5" name="Rectangle 2"/>
          <p:cNvSpPr>
            <a:spLocks noChangeArrowheads="1"/>
          </p:cNvSpPr>
          <p:nvPr/>
        </p:nvSpPr>
        <p:spPr bwMode="auto">
          <a:xfrm>
            <a:off x="169689" y="5790456"/>
            <a:ext cx="425829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3525" algn="ctr" defTabSz="914400" rtl="0" eaLnBrk="0" fontAlgn="base" latinLnBrk="0" hangingPunct="0">
              <a:lnSpc>
                <a:spcPct val="100000"/>
              </a:lnSpc>
              <a:spcBef>
                <a:spcPct val="0"/>
              </a:spcBef>
              <a:spcAft>
                <a:spcPct val="0"/>
              </a:spcAft>
              <a:buClrTx/>
              <a:buSzTx/>
              <a:buFontTx/>
              <a:buNone/>
              <a:tabLst/>
            </a:pPr>
            <a:r>
              <a:rPr kumimoji="0" lang="ja-JP"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表　事業実施区域に該当する法令</a:t>
            </a:r>
            <a:endParaRPr kumimoji="0" lang="ja-JP" altLang="ja-JP" sz="1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8746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24842"/>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2232236"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本事業における調査 </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192" name="Text Box 14"/>
          <p:cNvSpPr txBox="1">
            <a:spLocks noChangeArrowheads="1"/>
          </p:cNvSpPr>
          <p:nvPr/>
        </p:nvSpPr>
        <p:spPr bwMode="auto">
          <a:xfrm>
            <a:off x="107504" y="548680"/>
            <a:ext cx="4320480"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①</a:t>
            </a:r>
            <a:r>
              <a:rPr lang="en-US" altLang="ja-JP" sz="1050" b="1" dirty="0" smtClean="0">
                <a:latin typeface="Century" pitchFamily="18" charset="0"/>
              </a:rPr>
              <a:t>【</a:t>
            </a:r>
            <a:r>
              <a:rPr lang="ja-JP" altLang="en-US" sz="1050" b="1" dirty="0" smtClean="0">
                <a:latin typeface="Century" pitchFamily="18" charset="0"/>
              </a:rPr>
              <a:t>本事業における調査手法の概要</a:t>
            </a:r>
            <a:r>
              <a:rPr lang="en-US" altLang="ja-JP" sz="1050" b="1" dirty="0" smtClean="0">
                <a:latin typeface="Century" pitchFamily="18" charset="0"/>
              </a:rPr>
              <a:t>】</a:t>
            </a:r>
          </a:p>
          <a:p>
            <a:pPr algn="just" eaLnBrk="1" hangingPunct="1">
              <a:spcBef>
                <a:spcPct val="0"/>
              </a:spcBef>
              <a:buNone/>
            </a:pPr>
            <a:r>
              <a:rPr lang="ja-JP" altLang="en-US" sz="900" i="1" dirty="0" smtClean="0">
                <a:solidFill>
                  <a:srgbClr val="FF0000"/>
                </a:solidFill>
              </a:rPr>
              <a:t>・本事業で調査を実施する浮体式</a:t>
            </a:r>
            <a:r>
              <a:rPr lang="ja-JP" altLang="en-US" sz="900" i="1" dirty="0">
                <a:solidFill>
                  <a:srgbClr val="FF0000"/>
                </a:solidFill>
              </a:rPr>
              <a:t>洋上風力発電によってエネルギーの地産地消を目指す</a:t>
            </a:r>
            <a:r>
              <a:rPr lang="ja-JP" altLang="en-US" sz="900" i="1" dirty="0" smtClean="0">
                <a:solidFill>
                  <a:srgbClr val="FF0000"/>
                </a:solidFill>
              </a:rPr>
              <a:t>地域について、場所がわかる図を用いて記載してください。</a:t>
            </a:r>
            <a:endParaRPr lang="en-US" altLang="ja-JP" sz="900" i="1" dirty="0" smtClean="0">
              <a:solidFill>
                <a:srgbClr val="FF0000"/>
              </a:solidFill>
            </a:endParaRPr>
          </a:p>
          <a:p>
            <a:pPr algn="just" eaLnBrk="1" hangingPunct="1">
              <a:spcBef>
                <a:spcPct val="0"/>
              </a:spcBef>
              <a:buNone/>
            </a:pPr>
            <a:r>
              <a:rPr lang="ja-JP" altLang="en-US" sz="900" i="1" dirty="0" smtClean="0">
                <a:solidFill>
                  <a:srgbClr val="FF0000"/>
                </a:solidFill>
              </a:rPr>
              <a:t>・本事業における調査事項とその内容について表などを用いて記載してください。</a:t>
            </a:r>
            <a:endParaRPr lang="en-US" altLang="ja-JP" sz="900" i="1" dirty="0">
              <a:solidFill>
                <a:srgbClr val="FF0000"/>
              </a:solidFill>
            </a:endParaRPr>
          </a:p>
        </p:txBody>
      </p:sp>
      <p:sp>
        <p:nvSpPr>
          <p:cNvPr id="14" name="Text Box 14"/>
          <p:cNvSpPr txBox="1">
            <a:spLocks noChangeArrowheads="1"/>
          </p:cNvSpPr>
          <p:nvPr/>
        </p:nvSpPr>
        <p:spPr bwMode="auto">
          <a:xfrm>
            <a:off x="179513" y="3032831"/>
            <a:ext cx="4248472" cy="53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②</a:t>
            </a:r>
            <a:r>
              <a:rPr lang="en-US" altLang="ja-JP" sz="1050" b="1" dirty="0" smtClean="0">
                <a:latin typeface="Century" pitchFamily="18" charset="0"/>
              </a:rPr>
              <a:t>【</a:t>
            </a:r>
            <a:r>
              <a:rPr lang="ja-JP" altLang="en-US" sz="1050" b="1" dirty="0" smtClean="0">
                <a:latin typeface="Century" pitchFamily="18" charset="0"/>
              </a:rPr>
              <a:t>○○調査について</a:t>
            </a:r>
            <a:r>
              <a:rPr lang="en-US" altLang="ja-JP" sz="1050" b="1" dirty="0" smtClean="0">
                <a:latin typeface="Century" pitchFamily="18" charset="0"/>
              </a:rPr>
              <a:t>】</a:t>
            </a:r>
          </a:p>
          <a:p>
            <a:pPr algn="just" eaLnBrk="1" hangingPunct="1">
              <a:spcBef>
                <a:spcPct val="0"/>
              </a:spcBef>
              <a:buFontTx/>
              <a:buNone/>
            </a:pPr>
            <a:r>
              <a:rPr lang="ja-JP" altLang="en-US" sz="900" i="1" dirty="0" smtClean="0">
                <a:solidFill>
                  <a:srgbClr val="FF0000"/>
                </a:solidFill>
              </a:rPr>
              <a:t>・①で記載した調査内容について、項目毎に図などを用いて具体的に記載してください。</a:t>
            </a:r>
            <a:endParaRPr lang="en-US" altLang="ja-JP" sz="900" i="1" dirty="0" smtClean="0">
              <a:solidFill>
                <a:srgbClr val="FF0000"/>
              </a:solidFill>
            </a:endParaRPr>
          </a:p>
        </p:txBody>
      </p:sp>
      <p:sp>
        <p:nvSpPr>
          <p:cNvPr id="16" name="Text Box 14"/>
          <p:cNvSpPr txBox="1">
            <a:spLocks noChangeArrowheads="1"/>
          </p:cNvSpPr>
          <p:nvPr/>
        </p:nvSpPr>
        <p:spPr bwMode="auto">
          <a:xfrm>
            <a:off x="4572000" y="4077072"/>
            <a:ext cx="4464496" cy="68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en-US" altLang="ja-JP" sz="1100" b="1" dirty="0" smtClean="0">
                <a:latin typeface="Century" pitchFamily="18" charset="0"/>
              </a:rPr>
              <a:t>※【</a:t>
            </a:r>
            <a:r>
              <a:rPr lang="ja-JP" altLang="en-US" sz="1100" b="1" dirty="0" smtClean="0">
                <a:latin typeface="Century" pitchFamily="18" charset="0"/>
              </a:rPr>
              <a:t>地元への説明・協議等</a:t>
            </a:r>
            <a:r>
              <a:rPr lang="en-US" altLang="ja-JP" sz="1100" b="1" dirty="0" smtClean="0">
                <a:latin typeface="Century" pitchFamily="18" charset="0"/>
              </a:rPr>
              <a:t>】</a:t>
            </a:r>
          </a:p>
          <a:p>
            <a:pPr algn="just" eaLnBrk="1" hangingPunct="1">
              <a:spcBef>
                <a:spcPct val="0"/>
              </a:spcBef>
              <a:buFontTx/>
              <a:buNone/>
            </a:pPr>
            <a:r>
              <a:rPr lang="ja-JP" altLang="en-US" sz="900" i="1" dirty="0" smtClean="0">
                <a:solidFill>
                  <a:srgbClr val="FF0000"/>
                </a:solidFill>
              </a:rPr>
              <a:t>・協議会の設置や運営、頻度などについて具体的に記載してください。なお、地元関係者に対して調査進捗等をどのように報告等を行うかも含めて記載してください。</a:t>
            </a:r>
            <a:endParaRPr lang="en-US" altLang="ja-JP" sz="900" i="1" dirty="0" smtClean="0">
              <a:solidFill>
                <a:srgbClr val="FF0000"/>
              </a:solidFill>
            </a:endParaRPr>
          </a:p>
          <a:p>
            <a:pPr algn="just"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a:t>
            </a:r>
            <a:r>
              <a:rPr lang="ja-JP" altLang="en-US" sz="900" i="1" dirty="0" smtClean="0">
                <a:solidFill>
                  <a:srgbClr val="FF0000"/>
                </a:solidFill>
              </a:rPr>
              <a:t>には、②以降で説明した調査項目を記載した次の番号を記載してください。</a:t>
            </a:r>
            <a:endParaRPr lang="en-US" altLang="ja-JP" sz="900" i="1" dirty="0" smtClean="0">
              <a:solidFill>
                <a:srgbClr val="FF0000"/>
              </a:solidFill>
            </a:endParaRPr>
          </a:p>
        </p:txBody>
      </p:sp>
      <p:sp>
        <p:nvSpPr>
          <p:cNvPr id="23" name="Text Box 11"/>
          <p:cNvSpPr txBox="1">
            <a:spLocks noChangeArrowheads="1"/>
          </p:cNvSpPr>
          <p:nvPr/>
        </p:nvSpPr>
        <p:spPr bwMode="auto">
          <a:xfrm>
            <a:off x="2488506"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sp>
        <p:nvSpPr>
          <p:cNvPr id="18" name="角丸四角形 17"/>
          <p:cNvSpPr/>
          <p:nvPr/>
        </p:nvSpPr>
        <p:spPr bwMode="auto">
          <a:xfrm>
            <a:off x="141648" y="514271"/>
            <a:ext cx="4286336" cy="2338665"/>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20" name="角丸四角形 19"/>
          <p:cNvSpPr/>
          <p:nvPr/>
        </p:nvSpPr>
        <p:spPr bwMode="auto">
          <a:xfrm>
            <a:off x="141648" y="2924944"/>
            <a:ext cx="4286336" cy="3744416"/>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26" name="Text Box 14"/>
          <p:cNvSpPr txBox="1">
            <a:spLocks noChangeArrowheads="1"/>
          </p:cNvSpPr>
          <p:nvPr/>
        </p:nvSpPr>
        <p:spPr bwMode="auto">
          <a:xfrm>
            <a:off x="4609864" y="188640"/>
            <a:ext cx="4398951" cy="53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③（以降）</a:t>
            </a:r>
            <a:r>
              <a:rPr lang="en-US" altLang="ja-JP" sz="1050" b="1" dirty="0" smtClean="0">
                <a:latin typeface="Century" pitchFamily="18" charset="0"/>
              </a:rPr>
              <a:t>【</a:t>
            </a:r>
            <a:r>
              <a:rPr lang="ja-JP" altLang="en-US" sz="1050" b="1" dirty="0" smtClean="0">
                <a:latin typeface="Century" pitchFamily="18" charset="0"/>
              </a:rPr>
              <a:t>○○調査について</a:t>
            </a:r>
            <a:r>
              <a:rPr lang="en-US" altLang="ja-JP" sz="1050" b="1" dirty="0" smtClean="0">
                <a:latin typeface="Century" pitchFamily="18" charset="0"/>
              </a:rPr>
              <a:t>】</a:t>
            </a:r>
          </a:p>
          <a:p>
            <a:pPr algn="just" eaLnBrk="1" hangingPunct="1">
              <a:spcBef>
                <a:spcPct val="0"/>
              </a:spcBef>
              <a:buFontTx/>
              <a:buNone/>
            </a:pPr>
            <a:r>
              <a:rPr lang="ja-JP" altLang="en-US" sz="900" i="1" dirty="0" smtClean="0">
                <a:solidFill>
                  <a:srgbClr val="FF0000"/>
                </a:solidFill>
              </a:rPr>
              <a:t>・①で記載した調査内容について、項目毎に図などを用いて具体的に記載してください。</a:t>
            </a:r>
            <a:endParaRPr lang="en-US" altLang="ja-JP" sz="900" i="1" dirty="0" smtClean="0">
              <a:solidFill>
                <a:srgbClr val="FF0000"/>
              </a:solidFill>
            </a:endParaRPr>
          </a:p>
          <a:p>
            <a:pPr algn="just" eaLnBrk="1" hangingPunct="1">
              <a:spcBef>
                <a:spcPct val="0"/>
              </a:spcBef>
              <a:buFontTx/>
              <a:buNone/>
            </a:pPr>
            <a:r>
              <a:rPr lang="ja-JP" altLang="en-US" sz="900" i="1" dirty="0" smtClean="0">
                <a:solidFill>
                  <a:srgbClr val="FF0000"/>
                </a:solidFill>
              </a:rPr>
              <a:t>・必要な調査毎に大項目（○番号）をコピーして記載してください。</a:t>
            </a:r>
            <a:endParaRPr lang="ja-JP" altLang="en-US" sz="900" i="1" dirty="0">
              <a:solidFill>
                <a:srgbClr val="FF0000"/>
              </a:solidFill>
            </a:endParaRPr>
          </a:p>
        </p:txBody>
      </p:sp>
      <p:sp>
        <p:nvSpPr>
          <p:cNvPr id="27" name="角丸四角形 26"/>
          <p:cNvSpPr/>
          <p:nvPr/>
        </p:nvSpPr>
        <p:spPr bwMode="auto">
          <a:xfrm>
            <a:off x="4572000" y="188640"/>
            <a:ext cx="4430352" cy="381642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角丸四角形 28"/>
          <p:cNvSpPr/>
          <p:nvPr/>
        </p:nvSpPr>
        <p:spPr bwMode="auto">
          <a:xfrm>
            <a:off x="4572000" y="4077072"/>
            <a:ext cx="4430352" cy="2592288"/>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33810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27"/>
          <p:cNvSpPr>
            <a:spLocks noChangeArrowheads="1"/>
          </p:cNvSpPr>
          <p:nvPr/>
        </p:nvSpPr>
        <p:spPr bwMode="auto">
          <a:xfrm>
            <a:off x="89826" y="96957"/>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00173"/>
            <a:ext cx="1961894"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事業性の検証等</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2" name="Text Box 11"/>
          <p:cNvSpPr txBox="1">
            <a:spLocks noChangeArrowheads="1"/>
          </p:cNvSpPr>
          <p:nvPr/>
        </p:nvSpPr>
        <p:spPr bwMode="auto">
          <a:xfrm>
            <a:off x="2272482" y="150368"/>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46" name="角丸四角形 45"/>
          <p:cNvSpPr/>
          <p:nvPr/>
        </p:nvSpPr>
        <p:spPr bwMode="auto">
          <a:xfrm>
            <a:off x="141648" y="514271"/>
            <a:ext cx="4502360" cy="291472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テキスト ボックス 22"/>
          <p:cNvSpPr txBox="1">
            <a:spLocks noChangeArrowheads="1"/>
          </p:cNvSpPr>
          <p:nvPr/>
        </p:nvSpPr>
        <p:spPr bwMode="auto">
          <a:xfrm>
            <a:off x="123960" y="554529"/>
            <a:ext cx="4520048" cy="930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smtClean="0">
                <a:latin typeface="Century" panose="02040604050505020304" pitchFamily="18" charset="0"/>
              </a:rPr>
              <a:t>①</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事業性の概要・イメージ</a:t>
            </a:r>
            <a:r>
              <a:rPr lang="en-US" altLang="ja-JP" sz="1050" b="1" dirty="0" smtClean="0">
                <a:latin typeface="Century" panose="02040604050505020304" pitchFamily="18" charset="0"/>
              </a:rPr>
              <a:t>】</a:t>
            </a:r>
            <a:endParaRPr lang="en-US" altLang="ja-JP" sz="1050" b="1" dirty="0">
              <a:latin typeface="Century" panose="02040604050505020304" pitchFamily="18" charset="0"/>
            </a:endParaRPr>
          </a:p>
          <a:p>
            <a:pPr algn="just" eaLnBrk="1" hangingPunct="1">
              <a:spcBef>
                <a:spcPct val="0"/>
              </a:spcBef>
              <a:buNone/>
            </a:pPr>
            <a:r>
              <a:rPr lang="ja-JP" altLang="en-US" sz="900" i="1" dirty="0">
                <a:solidFill>
                  <a:srgbClr val="FF0000"/>
                </a:solidFill>
              </a:rPr>
              <a:t>・浮体式洋上風力発電によるエネルギーの地産地消を目指す地域における浮体式洋上風力発電の</a:t>
            </a:r>
            <a:r>
              <a:rPr lang="ja-JP" altLang="en-US" sz="900" i="1" dirty="0" smtClean="0">
                <a:solidFill>
                  <a:srgbClr val="FF0000"/>
                </a:solidFill>
              </a:rPr>
              <a:t>導入に</a:t>
            </a:r>
            <a:r>
              <a:rPr lang="ja-JP" altLang="en-US" sz="900" i="1" dirty="0">
                <a:solidFill>
                  <a:srgbClr val="FF0000"/>
                </a:solidFill>
              </a:rPr>
              <a:t>向けた事業計画に</a:t>
            </a:r>
            <a:r>
              <a:rPr lang="ja-JP" altLang="en-US" sz="900" i="1" dirty="0" smtClean="0">
                <a:solidFill>
                  <a:srgbClr val="FF0000"/>
                </a:solidFill>
              </a:rPr>
              <a:t>ついて、期間や規模、場所を含め具体的に記載してください。</a:t>
            </a:r>
            <a:endParaRPr lang="en-US" altLang="ja-JP" sz="900" i="1" dirty="0">
              <a:solidFill>
                <a:srgbClr val="FF0000"/>
              </a:solidFill>
            </a:endParaRPr>
          </a:p>
          <a:p>
            <a:pPr algn="just" eaLnBrk="1" hangingPunct="1">
              <a:spcBef>
                <a:spcPct val="0"/>
              </a:spcBef>
              <a:buNone/>
            </a:pPr>
            <a:r>
              <a:rPr lang="ja-JP" altLang="en-US" sz="900" i="1" dirty="0">
                <a:solidFill>
                  <a:srgbClr val="FF0000"/>
                </a:solidFill>
              </a:rPr>
              <a:t>・浮体式洋上風力発電によるエネルギーの地産地消を目指す地域</a:t>
            </a:r>
            <a:r>
              <a:rPr lang="ja-JP" altLang="en-US" sz="900" i="1" dirty="0" smtClean="0">
                <a:solidFill>
                  <a:srgbClr val="FF0000"/>
                </a:solidFill>
              </a:rPr>
              <a:t>における事業化イメージを図や表などで記載してください。</a:t>
            </a:r>
            <a:endParaRPr lang="en-US" altLang="ja-JP" sz="900" i="1" dirty="0" smtClean="0">
              <a:solidFill>
                <a:srgbClr val="FF0000"/>
              </a:solidFill>
            </a:endParaRPr>
          </a:p>
        </p:txBody>
      </p:sp>
      <p:sp>
        <p:nvSpPr>
          <p:cNvPr id="55"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3</a:t>
            </a:r>
          </a:p>
        </p:txBody>
      </p:sp>
      <p:sp>
        <p:nvSpPr>
          <p:cNvPr id="43" name="Rectangle 38"/>
          <p:cNvSpPr>
            <a:spLocks noChangeArrowheads="1"/>
          </p:cNvSpPr>
          <p:nvPr/>
        </p:nvSpPr>
        <p:spPr bwMode="auto">
          <a:xfrm>
            <a:off x="4521503" y="1163924"/>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24" name="Rectangle 215"/>
          <p:cNvSpPr>
            <a:spLocks noChangeArrowheads="1"/>
          </p:cNvSpPr>
          <p:nvPr/>
        </p:nvSpPr>
        <p:spPr bwMode="auto">
          <a:xfrm>
            <a:off x="179512" y="3501008"/>
            <a:ext cx="8712968" cy="1080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smtClean="0">
                <a:latin typeface="Century" panose="02040604050505020304" pitchFamily="18" charset="0"/>
              </a:rPr>
              <a:t>③</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実施スケジュール</a:t>
            </a:r>
            <a:r>
              <a:rPr lang="en-US" altLang="ja-JP" sz="1050" b="1" dirty="0" smtClean="0">
                <a:latin typeface="Century" panose="02040604050505020304" pitchFamily="18" charset="0"/>
              </a:rPr>
              <a:t>】</a:t>
            </a:r>
          </a:p>
          <a:p>
            <a:pPr marL="0" indent="0" algn="just">
              <a:lnSpc>
                <a:spcPct val="90000"/>
              </a:lnSpc>
              <a:buNone/>
              <a:defRPr/>
            </a:pPr>
            <a:r>
              <a:rPr lang="ja-JP" altLang="en-US" sz="900" i="1" dirty="0">
                <a:solidFill>
                  <a:srgbClr val="FF0000"/>
                </a:solidFill>
              </a:rPr>
              <a:t>・浮体式洋上風力発電によるエネルギーの地産地消を目指す地域における浮体式洋上風力発電</a:t>
            </a:r>
            <a:r>
              <a:rPr lang="ja-JP" altLang="en-US" sz="900" i="1">
                <a:solidFill>
                  <a:srgbClr val="FF0000"/>
                </a:solidFill>
              </a:rPr>
              <a:t>の</a:t>
            </a:r>
            <a:r>
              <a:rPr lang="ja-JP" altLang="en-US" sz="900" i="1" smtClean="0">
                <a:solidFill>
                  <a:srgbClr val="FF0000"/>
                </a:solidFill>
              </a:rPr>
              <a:t>導入に</a:t>
            </a:r>
            <a:r>
              <a:rPr lang="ja-JP" altLang="en-US" sz="900" i="1" dirty="0" smtClean="0">
                <a:solidFill>
                  <a:srgbClr val="FF0000"/>
                </a:solidFill>
              </a:rPr>
              <a:t>向けたスケジュール及び想定される項目を簡潔に記載してください。</a:t>
            </a:r>
            <a:endParaRPr lang="en-US" altLang="ja-JP" sz="900" i="1" dirty="0" smtClean="0">
              <a:solidFill>
                <a:srgbClr val="FF0000"/>
              </a:solidFill>
            </a:endParaRPr>
          </a:p>
          <a:p>
            <a:pPr marL="0" indent="0" algn="just">
              <a:lnSpc>
                <a:spcPct val="90000"/>
              </a:lnSpc>
              <a:buNone/>
              <a:defRPr/>
            </a:pPr>
            <a:r>
              <a:rPr lang="ja-JP" altLang="en-US" sz="900" i="1" dirty="0">
                <a:solidFill>
                  <a:srgbClr val="FF0000"/>
                </a:solidFill>
              </a:rPr>
              <a:t>・提案事業による、当該区域における事業化・本格普及の見込み時期及びそれらに至るまでに必要なステップ</a:t>
            </a:r>
            <a:r>
              <a:rPr lang="ja-JP" altLang="en-US" sz="900" i="1" dirty="0" smtClean="0">
                <a:solidFill>
                  <a:srgbClr val="FF0000"/>
                </a:solidFill>
              </a:rPr>
              <a:t>、経済的優位性等を記載してください。</a:t>
            </a:r>
            <a:endParaRPr lang="en-US" altLang="ja-JP" sz="900" i="1" dirty="0" smtClean="0">
              <a:solidFill>
                <a:srgbClr val="FF0000"/>
              </a:solidFill>
            </a:endParaRPr>
          </a:p>
          <a:p>
            <a:pPr marL="0" indent="0" algn="just">
              <a:lnSpc>
                <a:spcPct val="90000"/>
              </a:lnSpc>
              <a:buNone/>
              <a:defRPr/>
            </a:pPr>
            <a:r>
              <a:rPr lang="ja-JP" altLang="en-US" sz="900" i="1" dirty="0" smtClean="0">
                <a:solidFill>
                  <a:srgbClr val="FF0000"/>
                </a:solidFill>
                <a:latin typeface="+mn-ea"/>
                <a:ea typeface="+mn-ea"/>
              </a:rPr>
              <a:t>・また、それに係る費用や想定される主な作業についても簡潔に記載してください。</a:t>
            </a:r>
            <a:endParaRPr lang="en-US" altLang="ja-JP" sz="1050" i="1" dirty="0">
              <a:latin typeface="+mn-ea"/>
              <a:ea typeface="+mn-ea"/>
            </a:endParaRPr>
          </a:p>
          <a:p>
            <a:pPr eaLnBrk="1" hangingPunct="1">
              <a:lnSpc>
                <a:spcPct val="90000"/>
              </a:lnSpc>
              <a:buFontTx/>
              <a:buNone/>
              <a:defRPr/>
            </a:pPr>
            <a:endParaRPr lang="ja-JP" altLang="en-US" sz="1050" i="1" dirty="0" smtClean="0">
              <a:solidFill>
                <a:srgbClr val="FF0000"/>
              </a:solidFill>
              <a:latin typeface="Century" panose="02040604050505020304" pitchFamily="18" charset="0"/>
            </a:endParaRPr>
          </a:p>
        </p:txBody>
      </p:sp>
      <p:sp>
        <p:nvSpPr>
          <p:cNvPr id="26" name="角丸四角形 25"/>
          <p:cNvSpPr/>
          <p:nvPr/>
        </p:nvSpPr>
        <p:spPr bwMode="auto">
          <a:xfrm>
            <a:off x="141648" y="3501008"/>
            <a:ext cx="8750832" cy="309634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3" name="Rectangle 215"/>
          <p:cNvSpPr>
            <a:spLocks noChangeArrowheads="1"/>
          </p:cNvSpPr>
          <p:nvPr/>
        </p:nvSpPr>
        <p:spPr bwMode="auto">
          <a:xfrm>
            <a:off x="4716016" y="188640"/>
            <a:ext cx="4176464" cy="93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buFontTx/>
              <a:buNone/>
              <a:defRPr/>
            </a:pPr>
            <a:r>
              <a:rPr lang="ja-JP" altLang="en-US" sz="1050" b="1" dirty="0" smtClean="0">
                <a:latin typeface="Century" panose="02040604050505020304" pitchFamily="18" charset="0"/>
              </a:rPr>
              <a:t>②</a:t>
            </a:r>
            <a:r>
              <a:rPr lang="en-US" altLang="ja-JP" sz="1050" b="1" dirty="0" smtClean="0">
                <a:latin typeface="Century" panose="02040604050505020304" pitchFamily="18" charset="0"/>
              </a:rPr>
              <a:t>【CO2</a:t>
            </a:r>
            <a:r>
              <a:rPr lang="ja-JP" altLang="en-US" sz="1050" b="1" dirty="0" smtClean="0">
                <a:latin typeface="Century" panose="02040604050505020304" pitchFamily="18" charset="0"/>
              </a:rPr>
              <a:t>削減効果</a:t>
            </a:r>
            <a:r>
              <a:rPr lang="en-US" altLang="ja-JP" sz="1050" b="1" dirty="0" smtClean="0">
                <a:latin typeface="Century" panose="02040604050505020304" pitchFamily="18" charset="0"/>
              </a:rPr>
              <a:t>】</a:t>
            </a:r>
          </a:p>
          <a:p>
            <a:pPr marL="0" indent="0">
              <a:lnSpc>
                <a:spcPct val="90000"/>
              </a:lnSpc>
              <a:buNone/>
              <a:defRPr/>
            </a:pPr>
            <a:r>
              <a:rPr lang="ja-JP" altLang="en-US" sz="900" i="1" dirty="0" smtClean="0">
                <a:solidFill>
                  <a:srgbClr val="FF0000"/>
                </a:solidFill>
              </a:rPr>
              <a:t>・提案</a:t>
            </a:r>
            <a:r>
              <a:rPr lang="ja-JP" altLang="en-US" sz="900" i="1" dirty="0">
                <a:solidFill>
                  <a:srgbClr val="FF0000"/>
                </a:solidFill>
              </a:rPr>
              <a:t>事業において</a:t>
            </a:r>
            <a:r>
              <a:rPr lang="en-US" altLang="ja-JP" sz="900" i="1" dirty="0">
                <a:solidFill>
                  <a:srgbClr val="FF0000"/>
                </a:solidFill>
              </a:rPr>
              <a:t>2030</a:t>
            </a:r>
            <a:r>
              <a:rPr lang="ja-JP" altLang="en-US" sz="900" i="1" dirty="0">
                <a:solidFill>
                  <a:srgbClr val="FF0000"/>
                </a:solidFill>
              </a:rPr>
              <a:t>年度に期待される</a:t>
            </a:r>
            <a:r>
              <a:rPr lang="en-US" altLang="ja-JP" sz="900" i="1" dirty="0">
                <a:solidFill>
                  <a:srgbClr val="FF0000"/>
                </a:solidFill>
              </a:rPr>
              <a:t>CO2</a:t>
            </a:r>
            <a:r>
              <a:rPr lang="ja-JP" altLang="en-US" sz="900" i="1" dirty="0">
                <a:solidFill>
                  <a:srgbClr val="FF0000"/>
                </a:solidFill>
              </a:rPr>
              <a:t>削減効果を記載すること。</a:t>
            </a:r>
            <a:endParaRPr lang="en-US" altLang="ja-JP" sz="1050" i="1" dirty="0" smtClean="0">
              <a:latin typeface="+mn-ea"/>
              <a:ea typeface="+mn-ea"/>
            </a:endParaRPr>
          </a:p>
          <a:p>
            <a:pPr eaLnBrk="1" hangingPunct="1">
              <a:lnSpc>
                <a:spcPct val="90000"/>
              </a:lnSpc>
              <a:buFontTx/>
              <a:buNone/>
              <a:defRPr/>
            </a:pPr>
            <a:endParaRPr lang="ja-JP" altLang="en-US" sz="1050" i="1" dirty="0" smtClean="0">
              <a:solidFill>
                <a:srgbClr val="FF0000"/>
              </a:solidFill>
              <a:latin typeface="Century" panose="02040604050505020304" pitchFamily="18" charset="0"/>
            </a:endParaRPr>
          </a:p>
        </p:txBody>
      </p:sp>
      <p:sp>
        <p:nvSpPr>
          <p:cNvPr id="16" name="角丸四角形 15"/>
          <p:cNvSpPr/>
          <p:nvPr/>
        </p:nvSpPr>
        <p:spPr bwMode="auto">
          <a:xfrm>
            <a:off x="4707628" y="116632"/>
            <a:ext cx="4184852" cy="3315731"/>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86103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2467311884"/>
              </p:ext>
            </p:extLst>
          </p:nvPr>
        </p:nvGraphicFramePr>
        <p:xfrm>
          <a:off x="216184" y="908720"/>
          <a:ext cx="8604287" cy="5620856"/>
        </p:xfrm>
        <a:graphic>
          <a:graphicData uri="http://schemas.openxmlformats.org/drawingml/2006/table">
            <a:tbl>
              <a:tblPr>
                <a:tableStyleId>{5C22544A-7EE6-4342-B048-85BDC9FD1C3A}</a:tableStyleId>
              </a:tblPr>
              <a:tblGrid>
                <a:gridCol w="1600550">
                  <a:extLst>
                    <a:ext uri="{9D8B030D-6E8A-4147-A177-3AD203B41FA5}">
                      <a16:colId xmlns:a16="http://schemas.microsoft.com/office/drawing/2014/main" val="20000"/>
                    </a:ext>
                  </a:extLst>
                </a:gridCol>
                <a:gridCol w="778193">
                  <a:extLst>
                    <a:ext uri="{9D8B030D-6E8A-4147-A177-3AD203B41FA5}">
                      <a16:colId xmlns:a16="http://schemas.microsoft.com/office/drawing/2014/main" val="20001"/>
                    </a:ext>
                  </a:extLst>
                </a:gridCol>
                <a:gridCol w="778193">
                  <a:extLst>
                    <a:ext uri="{9D8B030D-6E8A-4147-A177-3AD203B41FA5}">
                      <a16:colId xmlns:a16="http://schemas.microsoft.com/office/drawing/2014/main" val="20002"/>
                    </a:ext>
                  </a:extLst>
                </a:gridCol>
                <a:gridCol w="778193">
                  <a:extLst>
                    <a:ext uri="{9D8B030D-6E8A-4147-A177-3AD203B41FA5}">
                      <a16:colId xmlns:a16="http://schemas.microsoft.com/office/drawing/2014/main" val="20003"/>
                    </a:ext>
                  </a:extLst>
                </a:gridCol>
                <a:gridCol w="778193">
                  <a:extLst>
                    <a:ext uri="{9D8B030D-6E8A-4147-A177-3AD203B41FA5}">
                      <a16:colId xmlns:a16="http://schemas.microsoft.com/office/drawing/2014/main" val="20005"/>
                    </a:ext>
                  </a:extLst>
                </a:gridCol>
                <a:gridCol w="778193">
                  <a:extLst>
                    <a:ext uri="{9D8B030D-6E8A-4147-A177-3AD203B41FA5}">
                      <a16:colId xmlns:a16="http://schemas.microsoft.com/office/drawing/2014/main" val="20006"/>
                    </a:ext>
                  </a:extLst>
                </a:gridCol>
                <a:gridCol w="778193">
                  <a:extLst>
                    <a:ext uri="{9D8B030D-6E8A-4147-A177-3AD203B41FA5}">
                      <a16:colId xmlns:a16="http://schemas.microsoft.com/office/drawing/2014/main" val="20007"/>
                    </a:ext>
                  </a:extLst>
                </a:gridCol>
                <a:gridCol w="778193">
                  <a:extLst>
                    <a:ext uri="{9D8B030D-6E8A-4147-A177-3AD203B41FA5}">
                      <a16:colId xmlns:a16="http://schemas.microsoft.com/office/drawing/2014/main" val="20008"/>
                    </a:ext>
                  </a:extLst>
                </a:gridCol>
                <a:gridCol w="778193">
                  <a:extLst>
                    <a:ext uri="{9D8B030D-6E8A-4147-A177-3AD203B41FA5}">
                      <a16:colId xmlns:a16="http://schemas.microsoft.com/office/drawing/2014/main" val="1021123335"/>
                    </a:ext>
                  </a:extLst>
                </a:gridCol>
                <a:gridCol w="778193">
                  <a:extLst>
                    <a:ext uri="{9D8B030D-6E8A-4147-A177-3AD203B41FA5}">
                      <a16:colId xmlns:a16="http://schemas.microsoft.com/office/drawing/2014/main" val="828927318"/>
                    </a:ext>
                  </a:extLst>
                </a:gridCol>
              </a:tblGrid>
              <a:tr h="0">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dist" fontAlgn="ctr"/>
                      <a:r>
                        <a:rPr lang="ja-JP" altLang="en-US" sz="1050" b="0" i="0" u="none" strike="noStrike" dirty="0" smtClean="0">
                          <a:effectLst/>
                          <a:latin typeface="ＭＳ Ｐゴシック"/>
                        </a:rPr>
                        <a:t>令和２年度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令和３年度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令和４年度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令和５年度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0"/>
                  </a:ext>
                </a:extLst>
              </a:tr>
              <a:tr h="56004">
                <a:tc>
                  <a:txBody>
                    <a:bodyPr/>
                    <a:lstStyle/>
                    <a:p>
                      <a:pPr algn="l" fontAlgn="b"/>
                      <a:r>
                        <a:rPr lang="ja-JP" altLang="en-US" sz="1050" u="none" strike="noStrike" dirty="0" smtClean="0">
                          <a:effectLst/>
                        </a:rPr>
                        <a:t>　　　　　　　　　　　　実施期間</a:t>
                      </a:r>
                      <a:endParaRPr lang="en-US" altLang="ja-JP" sz="1050" u="none" strike="noStrike" baseline="0" dirty="0" smtClean="0">
                        <a:effectLst/>
                      </a:endParaRPr>
                    </a:p>
                    <a:p>
                      <a:pPr algn="l" fontAlgn="b"/>
                      <a:r>
                        <a:rPr lang="ja-JP" altLang="en-US" sz="1050" u="none" strike="noStrike" dirty="0" smtClean="0">
                          <a:effectLst/>
                        </a:rPr>
                        <a:t>業務</a:t>
                      </a:r>
                      <a:r>
                        <a:rPr lang="ja-JP" altLang="en-US" sz="1050" u="none" strike="noStrike" dirty="0">
                          <a:effectLst/>
                        </a:rPr>
                        <a:t>実施上の</a:t>
                      </a:r>
                      <a:r>
                        <a:rPr lang="ja-JP" altLang="en-US" sz="1050" u="none" strike="noStrike" dirty="0" smtClean="0">
                          <a:effectLst/>
                        </a:rPr>
                        <a:t>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smtClean="0">
                          <a:effectLst/>
                          <a:latin typeface="ＭＳ Ｐゴシック"/>
                        </a:rPr>
                        <a:t>開始</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12</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3</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96004">
                <a:tc gridSpan="8">
                  <a:txBody>
                    <a:bodyPr/>
                    <a:lstStyle/>
                    <a:p>
                      <a:pPr marL="0" marR="0" lvl="0" indent="0" algn="l" defTabSz="837409" rtl="0" eaLnBrk="1" fontAlgn="ctr" latinLnBrk="0" hangingPunct="1">
                        <a:lnSpc>
                          <a:spcPct val="100000"/>
                        </a:lnSpc>
                        <a:spcBef>
                          <a:spcPct val="0"/>
                        </a:spcBef>
                        <a:spcAft>
                          <a:spcPct val="0"/>
                        </a:spcAft>
                        <a:buClrTx/>
                        <a:buSzTx/>
                        <a:buFontTx/>
                        <a:buNone/>
                        <a:tabLst/>
                      </a:pPr>
                      <a:r>
                        <a:rPr kumimoji="1" lang="ja-JP" altLang="en-US" sz="1050" b="0" i="0" u="none" strike="noStrike" kern="1200" dirty="0" smtClean="0">
                          <a:solidFill>
                            <a:schemeClr val="dk1"/>
                          </a:solidFill>
                          <a:effectLst/>
                          <a:latin typeface="ＭＳ Ｐゴシック"/>
                          <a:ea typeface="+mn-ea"/>
                          <a:cs typeface="+mn-cs"/>
                        </a:rPr>
                        <a:t>地産地消を目指すに当たって必要な調査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30078690"/>
                  </a:ext>
                </a:extLst>
              </a:tr>
              <a:tr h="509828">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基礎調査</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①鳥類調査</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②景観調査</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③文献調査</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④ヒアリングの実施</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kumimoji="1" lang="ja-JP" altLang="en-US" sz="1050" b="0" i="0" u="none" strike="noStrike" kern="1200" dirty="0">
                        <a:solidFill>
                          <a:schemeClr val="dk1"/>
                        </a:solidFill>
                        <a:effectLst/>
                        <a:latin typeface="ＭＳ Ｐゴシック"/>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837409" rtl="0" eaLnBrk="1" fontAlgn="ctr" latinLnBrk="0" hangingPunct="1"/>
                      <a:r>
                        <a:rPr kumimoji="1" lang="ja-JP" altLang="en-US" sz="1050" b="0" i="0" u="none" strike="noStrike" kern="1200" dirty="0">
                          <a:solidFill>
                            <a:schemeClr val="dk1"/>
                          </a:solidFill>
                          <a:effectLst/>
                          <a:latin typeface="ＭＳ Ｐゴシック"/>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411832">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地盤調査</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①音波調査</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360040">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海象調査</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①波浪・潮海流調査</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smtClean="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360040">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浮体風況観測</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endParaRPr lang="en-US" altLang="ja-JP" sz="1050" b="0" i="0" u="none" strike="noStrike" dirty="0" smtClean="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09069987"/>
                  </a:ext>
                </a:extLst>
              </a:tr>
              <a:tr h="158120">
                <a:tc gridSpan="8">
                  <a:txBody>
                    <a:bodyPr/>
                    <a:lstStyle/>
                    <a:p>
                      <a:pPr algn="l" fontAlgn="ctr"/>
                      <a:r>
                        <a:rPr lang="ja-JP" altLang="en-US" sz="1050" b="0" i="0" u="none" strike="noStrike" dirty="0" smtClean="0">
                          <a:effectLst/>
                          <a:latin typeface="ＭＳ Ｐゴシック"/>
                        </a:rPr>
                        <a:t>事業性・二酸化炭素削減効果の検証</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a:txBody>
                    <a:bodyPr/>
                    <a:lstStyle/>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96505621"/>
                  </a:ext>
                </a:extLst>
              </a:tr>
              <a:tr h="648072">
                <a:tc>
                  <a:txBody>
                    <a:bodyPr/>
                    <a:lstStyle/>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39240613"/>
                  </a:ext>
                </a:extLst>
              </a:tr>
              <a:tr h="62488">
                <a:tc gridSpan="8">
                  <a:txBody>
                    <a:bodyPr/>
                    <a:lstStyle/>
                    <a:p>
                      <a:pPr algn="l" fontAlgn="ctr"/>
                      <a:r>
                        <a:rPr lang="ja-JP" altLang="en-US" sz="1050" b="0" i="0" u="none" strike="noStrike" dirty="0" smtClean="0">
                          <a:effectLst/>
                          <a:latin typeface="ＭＳ Ｐゴシック"/>
                        </a:rPr>
                        <a:t>その他費用</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a:txBody>
                    <a:bodyPr/>
                    <a:lstStyle/>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①検討会の開催</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smtClean="0">
                          <a:effectLst/>
                          <a:latin typeface="ＭＳ Ｐゴシック"/>
                        </a:rPr>
                        <a:t>事業費合計（税込）（一般管理費を含む）（百万円）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fontAlgn="ctr"/>
                      <a:r>
                        <a:rPr lang="ja-JP" altLang="en-US" sz="1050" b="0" i="0" u="none" strike="noStrike" dirty="0" smtClean="0">
                          <a:effectLst/>
                          <a:latin typeface="ＭＳ Ｐゴシック"/>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marL="0" marR="0" lvl="0" indent="0" algn="ctr" defTabSz="837409"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effectLst/>
                          <a:latin typeface="ＭＳ Ｐゴシック"/>
                        </a:rPr>
                        <a:t>○○○</a:t>
                      </a:r>
                      <a:endParaRPr lang="ja-JP" altLang="en-US" sz="1050" b="0" i="0" u="none" strike="noStrike" dirty="0" smtClean="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marL="0" marR="0" lvl="0" indent="0" algn="ctr" defTabSz="837409" rtl="0" eaLnBrk="1" fontAlgn="ctr" latinLnBrk="0" hangingPunct="1">
                        <a:lnSpc>
                          <a:spcPct val="100000"/>
                        </a:lnSpc>
                        <a:spcBef>
                          <a:spcPts val="0"/>
                        </a:spcBef>
                        <a:spcAft>
                          <a:spcPts val="0"/>
                        </a:spcAft>
                        <a:buClrTx/>
                        <a:buSzTx/>
                        <a:buFontTx/>
                        <a:buNone/>
                        <a:tabLst/>
                        <a:defRPr/>
                      </a:pPr>
                      <a:r>
                        <a:rPr lang="ja-JP" altLang="en-US" sz="1050" b="0" i="0" u="none" strike="noStrike" smtClean="0">
                          <a:effectLst/>
                          <a:latin typeface="ＭＳ Ｐゴシック"/>
                        </a:rPr>
                        <a:t>○○○</a:t>
                      </a:r>
                      <a:endParaRPr lang="ja-JP" altLang="en-US" sz="1050" b="0" i="0" u="none" strike="noStrike" smtClean="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88032">
                <a:tc gridSpan="8">
                  <a:txBody>
                    <a:bodyPr/>
                    <a:lstStyle/>
                    <a:p>
                      <a:pPr algn="r" fontAlgn="ctr"/>
                      <a:r>
                        <a:rPr lang="ja-JP" altLang="en-US" sz="1050" b="0" i="0" u="none" strike="noStrike" dirty="0" smtClean="0">
                          <a:effectLst/>
                          <a:latin typeface="ＭＳ Ｐゴシック"/>
                        </a:rPr>
                        <a:t>総事業費（税込）（一般管理費を含む）（百万円）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pPr marL="0" marR="0" lvl="0" indent="0" algn="ctr" defTabSz="837409"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effectLst/>
                          <a:latin typeface="ＭＳ Ｐゴシック"/>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1835696" y="1916832"/>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2123728" y="1700808"/>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2771800" y="2132856"/>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2984990" y="1889340"/>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事業計画</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a:t>
            </a:r>
            <a:r>
              <a:rPr lang="ja-JP" altLang="en-US" sz="900" i="1" dirty="0">
                <a:solidFill>
                  <a:srgbClr val="FF0000"/>
                </a:solidFill>
              </a:rPr>
              <a:t>事業全体のスケジュール及び事業費について</a:t>
            </a:r>
            <a:r>
              <a:rPr lang="ja-JP" altLang="en-US" sz="900" i="1" dirty="0" smtClean="0">
                <a:solidFill>
                  <a:srgbClr val="FF0000"/>
                </a:solidFill>
              </a:rPr>
              <a:t>、調査項目等ごとに</a:t>
            </a:r>
            <a:r>
              <a:rPr lang="ja-JP" altLang="en-US" sz="900" i="1" dirty="0">
                <a:solidFill>
                  <a:srgbClr val="FF0000"/>
                </a:solidFill>
              </a:rPr>
              <a:t>記載してください</a:t>
            </a:r>
            <a:r>
              <a:rPr lang="ja-JP" altLang="en-US" sz="900" i="1" dirty="0" smtClean="0">
                <a:solidFill>
                  <a:srgbClr val="FF0000"/>
                </a:solidFill>
              </a:rPr>
              <a:t>。調査項目等ごとの</a:t>
            </a:r>
            <a:r>
              <a:rPr lang="ja-JP" altLang="en-US" sz="900" i="1" dirty="0">
                <a:solidFill>
                  <a:srgbClr val="FF0000"/>
                </a:solidFill>
              </a:rPr>
              <a:t>事業費は、必要に</a:t>
            </a:r>
            <a:r>
              <a:rPr lang="ja-JP" altLang="en-US" sz="900" i="1" dirty="0" smtClean="0">
                <a:solidFill>
                  <a:srgbClr val="FF0000"/>
                </a:solidFill>
              </a:rPr>
              <a:t>応じて四季毎などに</a:t>
            </a:r>
            <a:r>
              <a:rPr lang="ja-JP" altLang="en-US" sz="900" i="1" dirty="0">
                <a:solidFill>
                  <a:srgbClr val="FF0000"/>
                </a:solidFill>
              </a:rPr>
              <a:t>分けて示すことも可とします。その場合は、細分化した各要素の事業費を</a:t>
            </a:r>
            <a:r>
              <a:rPr lang="ja-JP" altLang="en-US" sz="900" i="1" dirty="0" smtClean="0">
                <a:solidFill>
                  <a:srgbClr val="FF0000"/>
                </a:solidFill>
              </a:rPr>
              <a:t>示してくだ</a:t>
            </a:r>
            <a:r>
              <a:rPr lang="ja-JP" altLang="en-US" sz="900" i="1" dirty="0">
                <a:solidFill>
                  <a:srgbClr val="FF0000"/>
                </a:solidFill>
              </a:rPr>
              <a:t>さ</a:t>
            </a:r>
            <a:r>
              <a:rPr lang="ja-JP" altLang="en-US" sz="900" i="1" dirty="0" smtClean="0">
                <a:solidFill>
                  <a:srgbClr val="FF0000"/>
                </a:solidFill>
              </a:rPr>
              <a:t>い</a:t>
            </a:r>
            <a:r>
              <a:rPr lang="ja-JP" altLang="en-US" sz="900" i="1" dirty="0">
                <a:solidFill>
                  <a:srgbClr val="FF0000"/>
                </a:solidFill>
              </a:rPr>
              <a:t>。各行の幅は適宜変更ください。事業計画</a:t>
            </a:r>
            <a:r>
              <a:rPr lang="ja-JP" altLang="en-US" sz="900" i="1" dirty="0" smtClean="0">
                <a:solidFill>
                  <a:srgbClr val="FF0000"/>
                </a:solidFill>
              </a:rPr>
              <a:t>が４年</a:t>
            </a:r>
            <a:r>
              <a:rPr lang="ja-JP" altLang="en-US" sz="900" i="1" dirty="0">
                <a:solidFill>
                  <a:srgbClr val="FF0000"/>
                </a:solidFill>
              </a:rPr>
              <a:t>未満の場合は、適宜</a:t>
            </a:r>
            <a:r>
              <a:rPr lang="ja-JP" altLang="en-US" sz="900" i="1" dirty="0" smtClean="0">
                <a:solidFill>
                  <a:srgbClr val="FF0000"/>
                </a:solidFill>
              </a:rPr>
              <a:t>、行を</a:t>
            </a:r>
            <a:r>
              <a:rPr lang="ja-JP" altLang="en-US" sz="900" i="1" dirty="0">
                <a:solidFill>
                  <a:srgbClr val="FF0000"/>
                </a:solidFill>
              </a:rPr>
              <a:t>削除して作成ください</a:t>
            </a:r>
            <a:r>
              <a:rPr lang="ja-JP" altLang="en-US" sz="900" i="1" dirty="0" smtClean="0">
                <a:solidFill>
                  <a:srgbClr val="FF0000"/>
                </a:solidFill>
              </a:rPr>
              <a:t>。</a:t>
            </a:r>
            <a:endParaRPr lang="en-US" altLang="ja-JP" sz="900" i="1" dirty="0">
              <a:solidFill>
                <a:srgbClr val="FF0000"/>
              </a:solidFill>
            </a:endParaRPr>
          </a:p>
        </p:txBody>
      </p:sp>
      <p:sp>
        <p:nvSpPr>
          <p:cNvPr id="21" name="Text Box 11"/>
          <p:cNvSpPr txBox="1">
            <a:spLocks noChangeArrowheads="1"/>
          </p:cNvSpPr>
          <p:nvPr/>
        </p:nvSpPr>
        <p:spPr bwMode="auto">
          <a:xfrm>
            <a:off x="1765943" y="157841"/>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4" y="44628"/>
            <a:ext cx="5724124"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4400" eaLnBrk="1" fontAlgn="base" hangingPunct="1">
              <a:spcBef>
                <a:spcPct val="0"/>
              </a:spcBef>
              <a:spcAft>
                <a:spcPct val="0"/>
              </a:spcAft>
              <a:defRPr/>
            </a:pPr>
            <a:r>
              <a:rPr lang="en-US" altLang="ja-JP" sz="1801" dirty="0" smtClean="0">
                <a:latin typeface="+mn-ea"/>
                <a:ea typeface="+mn-ea"/>
              </a:rPr>
              <a:t>○</a:t>
            </a:r>
            <a:r>
              <a:rPr lang="ja-JP" altLang="en-US" sz="1801" dirty="0" smtClean="0">
                <a:latin typeface="+mn-ea"/>
                <a:ea typeface="+mn-ea"/>
              </a:rPr>
              <a:t>令和●年度の目標と内容</a:t>
            </a:r>
            <a:r>
              <a:rPr lang="ja-JP" altLang="en-US" sz="900" i="1" dirty="0">
                <a:solidFill>
                  <a:srgbClr val="FF0000"/>
                </a:solidFill>
                <a:latin typeface="ＭＳ Ｐゴシック" panose="020B0600070205080204" pitchFamily="50" charset="-128"/>
                <a:cs typeface="Meiryo UI" pitchFamily="50" charset="-128"/>
              </a:rPr>
              <a:t>（</a:t>
            </a:r>
            <a:r>
              <a:rPr lang="en-US" altLang="ja-JP" sz="900" i="1" dirty="0">
                <a:solidFill>
                  <a:srgbClr val="FF0000"/>
                </a:solidFill>
                <a:latin typeface="ＭＳ Ｐゴシック" panose="020B0600070205080204" pitchFamily="50" charset="-128"/>
                <a:cs typeface="Meiryo UI" pitchFamily="50" charset="-128"/>
              </a:rPr>
              <a:t>※</a:t>
            </a:r>
            <a:r>
              <a:rPr lang="ja-JP" altLang="en-US" sz="900" i="1" dirty="0">
                <a:solidFill>
                  <a:srgbClr val="FF0000"/>
                </a:solidFill>
                <a:latin typeface="ＭＳ Ｐゴシック" panose="020B0600070205080204" pitchFamily="50" charset="-128"/>
                <a:cs typeface="Meiryo UI" pitchFamily="50" charset="-128"/>
              </a:rPr>
              <a:t>事業期間に応じてコピーし、年度毎に記載してください。）</a:t>
            </a:r>
          </a:p>
        </p:txBody>
      </p:sp>
      <p:graphicFrame>
        <p:nvGraphicFramePr>
          <p:cNvPr id="6" name="表 5"/>
          <p:cNvGraphicFramePr>
            <a:graphicFrameLocks noGrp="1"/>
          </p:cNvGraphicFramePr>
          <p:nvPr>
            <p:extLst>
              <p:ext uri="{D42A27DB-BD31-4B8C-83A1-F6EECF244321}">
                <p14:modId xmlns:p14="http://schemas.microsoft.com/office/powerpoint/2010/main" val="2373893665"/>
              </p:ext>
            </p:extLst>
          </p:nvPr>
        </p:nvGraphicFramePr>
        <p:xfrm>
          <a:off x="395536" y="836712"/>
          <a:ext cx="8447698" cy="2903196"/>
        </p:xfrm>
        <a:graphic>
          <a:graphicData uri="http://schemas.openxmlformats.org/drawingml/2006/table">
            <a:tbl>
              <a:tblPr/>
              <a:tblGrid>
                <a:gridCol w="792088">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令和●年度の目標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地産地消を目指すに当たって必要な調査</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事業性・二酸化炭素削減効果の検証</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令和●年度の</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6</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447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3456" y="820471"/>
            <a:ext cx="3666653" cy="33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4"/>
              <a:t>○</a:t>
            </a:r>
            <a:r>
              <a:rPr lang="ja-JP" altLang="en-US" sz="1604"/>
              <a:t>実施に伴う経費（委託）</a:t>
            </a:r>
          </a:p>
        </p:txBody>
      </p:sp>
      <p:sp>
        <p:nvSpPr>
          <p:cNvPr id="12295" name="Text Box 11"/>
          <p:cNvSpPr txBox="1">
            <a:spLocks noChangeArrowheads="1"/>
          </p:cNvSpPr>
          <p:nvPr/>
        </p:nvSpPr>
        <p:spPr bwMode="auto">
          <a:xfrm>
            <a:off x="4450344" y="541794"/>
            <a:ext cx="3943916" cy="3803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936" i="1" dirty="0"/>
              <a:t>＜留意事項＞提案の実施期間における、委託業務に係る</a:t>
            </a:r>
            <a:r>
              <a:rPr lang="ja-JP" altLang="en-US" sz="936" b="1" i="1" u="sng" dirty="0"/>
              <a:t>経費総額</a:t>
            </a:r>
            <a:r>
              <a:rPr lang="ja-JP" altLang="en-US" sz="936" i="1" dirty="0"/>
              <a:t>について記載してください。（１頁に収めること</a:t>
            </a:r>
            <a:r>
              <a:rPr lang="ja-JP" altLang="en-US" sz="936" i="1" dirty="0" smtClean="0"/>
              <a:t>）</a:t>
            </a:r>
            <a:endParaRPr lang="ja-JP" altLang="en-US" sz="936" i="1" dirty="0"/>
          </a:p>
        </p:txBody>
      </p:sp>
      <p:graphicFrame>
        <p:nvGraphicFramePr>
          <p:cNvPr id="2" name="表 1"/>
          <p:cNvGraphicFramePr>
            <a:graphicFrameLocks noGrp="1"/>
          </p:cNvGraphicFramePr>
          <p:nvPr>
            <p:extLst>
              <p:ext uri="{D42A27DB-BD31-4B8C-83A1-F6EECF244321}">
                <p14:modId xmlns:p14="http://schemas.microsoft.com/office/powerpoint/2010/main" val="1246946887"/>
              </p:ext>
            </p:extLst>
          </p:nvPr>
        </p:nvGraphicFramePr>
        <p:xfrm>
          <a:off x="373455" y="1150074"/>
          <a:ext cx="8408406" cy="4890538"/>
        </p:xfrm>
        <a:graphic>
          <a:graphicData uri="http://schemas.openxmlformats.org/drawingml/2006/table">
            <a:tbl>
              <a:tblPr/>
              <a:tblGrid>
                <a:gridCol w="1147857">
                  <a:extLst>
                    <a:ext uri="{9D8B030D-6E8A-4147-A177-3AD203B41FA5}">
                      <a16:colId xmlns:a16="http://schemas.microsoft.com/office/drawing/2014/main" val="20000"/>
                    </a:ext>
                  </a:extLst>
                </a:gridCol>
                <a:gridCol w="1567357">
                  <a:extLst>
                    <a:ext uri="{9D8B030D-6E8A-4147-A177-3AD203B41FA5}">
                      <a16:colId xmlns:a16="http://schemas.microsoft.com/office/drawing/2014/main" val="20001"/>
                    </a:ext>
                  </a:extLst>
                </a:gridCol>
                <a:gridCol w="1336863">
                  <a:extLst>
                    <a:ext uri="{9D8B030D-6E8A-4147-A177-3AD203B41FA5}">
                      <a16:colId xmlns:a16="http://schemas.microsoft.com/office/drawing/2014/main" val="20002"/>
                    </a:ext>
                  </a:extLst>
                </a:gridCol>
                <a:gridCol w="4356329">
                  <a:extLst>
                    <a:ext uri="{9D8B030D-6E8A-4147-A177-3AD203B41FA5}">
                      <a16:colId xmlns:a16="http://schemas.microsoft.com/office/drawing/2014/main" val="20003"/>
                    </a:ext>
                  </a:extLst>
                </a:gridCol>
              </a:tblGrid>
              <a:tr h="241675">
                <a:tc gridSpan="2">
                  <a:txBody>
                    <a:bodyPr/>
                    <a:lstStyle/>
                    <a:p>
                      <a:pPr algn="ctr" fontAlgn="ctr"/>
                      <a:r>
                        <a:rPr lang="ja-JP" altLang="en-US" sz="1000" b="0" i="0" u="none" strike="noStrike" dirty="0" smtClean="0">
                          <a:solidFill>
                            <a:srgbClr val="000000"/>
                          </a:solidFill>
                          <a:effectLst/>
                          <a:latin typeface="ＭＳ Ｐゴシック"/>
                        </a:rPr>
                        <a:t>経費項目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100" b="0" i="0" u="none" strike="noStrike" dirty="0" smtClean="0">
                          <a:solidFill>
                            <a:srgbClr val="000000"/>
                          </a:solidFill>
                          <a:effectLst/>
                          <a:latin typeface="ＭＳ Ｐゴシック"/>
                        </a:rPr>
                        <a:t>金額（千円）</a:t>
                      </a: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主な内訳</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74">
                <a:tc>
                  <a:txBody>
                    <a:bodyPr/>
                    <a:lstStyle/>
                    <a:p>
                      <a:pPr algn="ctr" fontAlgn="ctr"/>
                      <a:r>
                        <a:rPr lang="ja-JP" altLang="en-US" sz="1000" b="0" i="0" u="none" strike="noStrike" dirty="0" smtClean="0">
                          <a:solidFill>
                            <a:srgbClr val="000000"/>
                          </a:solidFill>
                          <a:effectLst/>
                          <a:latin typeface="ＭＳ Ｐゴシック"/>
                        </a:rPr>
                        <a:t>費目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細分</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21104">
                <a:tc>
                  <a:txBody>
                    <a:bodyPr/>
                    <a:lstStyle/>
                    <a:p>
                      <a:pPr algn="ctr" fontAlgn="ctr"/>
                      <a:r>
                        <a:rPr lang="ja-JP" altLang="en-US" sz="1000" b="0" i="0" u="none" strike="noStrike" dirty="0" smtClean="0">
                          <a:solidFill>
                            <a:srgbClr val="000000"/>
                          </a:solidFill>
                          <a:effectLst/>
                          <a:latin typeface="ＭＳ Ｐゴシック"/>
                        </a:rPr>
                        <a:t>人件費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人件費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該当項目に必要な金額を記載してください。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該当項目の内訳について、いくつか例示して記載してください。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153">
                <a:tc rowSpan="5">
                  <a:txBody>
                    <a:bodyPr/>
                    <a:lstStyle/>
                    <a:p>
                      <a:pPr algn="ctr" fontAlgn="ctr"/>
                      <a:r>
                        <a:rPr lang="ja-JP" altLang="en-US" sz="1000" b="0" i="0" u="none" strike="noStrike" dirty="0" smtClean="0">
                          <a:solidFill>
                            <a:srgbClr val="000000"/>
                          </a:solidFill>
                          <a:effectLst/>
                          <a:latin typeface="ＭＳ Ｐゴシック"/>
                        </a:rPr>
                        <a:t>業務費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旅費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562">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effectLst/>
                          <a:latin typeface="ＭＳ Ｐゴシック"/>
                        </a:rPr>
                        <a:t>消耗品費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282">
                <a:tc vMerge="1">
                  <a:txBody>
                    <a:bodyPr/>
                    <a:lstStyle/>
                    <a:p>
                      <a:pPr algn="ctr" fontAlgn="ct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外注費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235">
                <a:tc vMerge="1">
                  <a:txBody>
                    <a:bodyPr/>
                    <a:lstStyle/>
                    <a:p>
                      <a:pPr algn="ctr" fontAlgn="ct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印刷製本費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3802">
                <a:tc vMerge="1">
                  <a:txBody>
                    <a:bodyPr/>
                    <a:lstStyle/>
                    <a:p>
                      <a:endParaRPr kumimoji="1" lang="ja-JP" altLang="en-US" dirty="0"/>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借損料及び損料</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5206">
                <a:tc>
                  <a:txBody>
                    <a:bodyPr/>
                    <a:lstStyle/>
                    <a:p>
                      <a:pPr algn="ctr" fontAlgn="ctr"/>
                      <a:r>
                        <a:rPr lang="ja-JP" altLang="en-US" sz="1000" b="0" i="0" u="none" strike="noStrike" dirty="0" smtClean="0">
                          <a:solidFill>
                            <a:srgbClr val="000000"/>
                          </a:solidFill>
                          <a:effectLst/>
                          <a:latin typeface="ＭＳ Ｐゴシック"/>
                        </a:rPr>
                        <a:t>その他</a:t>
                      </a:r>
                      <a:endParaRPr lang="en-US" altLang="ja-JP" sz="1000" b="0" i="0" u="none" strike="noStrike" dirty="0" smtClean="0">
                        <a:solidFill>
                          <a:srgbClr val="000000"/>
                        </a:solidFill>
                        <a:effectLst/>
                        <a:latin typeface="ＭＳ Ｐゴシック"/>
                      </a:endParaRPr>
                    </a:p>
                    <a:p>
                      <a:pPr algn="ctr" fontAlgn="ct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必要経費に合わせて適宜細分を追加・削除してください。</a:t>
                      </a: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endPar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諸経費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費目「その他」については、「その他（諸経費）」で金額を調整するようにしてください。</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7750">
                <a:tc gridSpan="2">
                  <a:txBody>
                    <a:bodyPr/>
                    <a:lstStyle/>
                    <a:p>
                      <a:pPr marL="0" marR="0" lvl="0" indent="0" algn="ctr" defTabSz="913782"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a:rPr>
                        <a:t>再委託費・共同実施費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9"/>
                  </a:ext>
                </a:extLst>
              </a:tr>
              <a:tr h="490499">
                <a:tc gridSpan="2">
                  <a:txBody>
                    <a:bodyPr/>
                    <a:lstStyle/>
                    <a:p>
                      <a:pPr algn="ctr" fontAlgn="ctr"/>
                      <a:r>
                        <a:rPr lang="ja-JP" altLang="en-US" sz="1000" b="0" i="0" u="none" strike="noStrike" dirty="0" smtClean="0">
                          <a:solidFill>
                            <a:srgbClr val="000000"/>
                          </a:solidFill>
                          <a:effectLst/>
                          <a:latin typeface="ＭＳ Ｐゴシック"/>
                        </a:rPr>
                        <a:t>一般管理費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410235">
                <a:tc gridSpan="2">
                  <a:txBody>
                    <a:bodyPr/>
                    <a:lstStyle/>
                    <a:p>
                      <a:pPr algn="ctr" fontAlgn="ctr"/>
                      <a:r>
                        <a:rPr lang="ja-JP" altLang="en-US" sz="1000" b="0" i="0" u="none" strike="noStrike" dirty="0">
                          <a:solidFill>
                            <a:srgbClr val="000000"/>
                          </a:solidFill>
                          <a:effectLst/>
                          <a:latin typeface="ＭＳ Ｐゴシック"/>
                        </a:rPr>
                        <a:t>合計</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8</a:t>
            </a:r>
          </a:p>
        </p:txBody>
      </p:sp>
      <p:sp>
        <p:nvSpPr>
          <p:cNvPr id="6" name="Text Box 14"/>
          <p:cNvSpPr txBox="1">
            <a:spLocks noChangeArrowheads="1"/>
          </p:cNvSpPr>
          <p:nvPr/>
        </p:nvSpPr>
        <p:spPr bwMode="auto">
          <a:xfrm>
            <a:off x="5652120" y="5949826"/>
            <a:ext cx="3246196" cy="25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None/>
            </a:pPr>
            <a:r>
              <a:rPr lang="en-US" altLang="ja-JP" sz="1050" dirty="0" smtClean="0"/>
              <a:t>※</a:t>
            </a:r>
            <a:r>
              <a:rPr lang="ja-JP" altLang="en-US" sz="1050" dirty="0" smtClean="0"/>
              <a:t>経費</a:t>
            </a:r>
            <a:r>
              <a:rPr lang="ja-JP" altLang="en-US" sz="1050" dirty="0"/>
              <a:t>については</a:t>
            </a:r>
            <a:r>
              <a:rPr lang="ja-JP" altLang="en-US" sz="1050" dirty="0" smtClean="0"/>
              <a:t>、すべて</a:t>
            </a:r>
            <a:r>
              <a:rPr lang="ja-JP" altLang="en-US" sz="1050" dirty="0"/>
              <a:t>税込みで記載してください</a:t>
            </a:r>
            <a:r>
              <a:rPr lang="ja-JP" altLang="en-US" sz="1050" dirty="0" smtClean="0"/>
              <a:t>。</a:t>
            </a:r>
            <a:endParaRPr lang="en-US" altLang="ja-JP" sz="900" i="1" dirty="0">
              <a:solidFill>
                <a:srgbClr val="FF0000"/>
              </a:solidFill>
            </a:endParaRPr>
          </a:p>
        </p:txBody>
      </p:sp>
    </p:spTree>
    <p:extLst>
      <p:ext uri="{BB962C8B-B14F-4D97-AF65-F5344CB8AC3E}">
        <p14:creationId xmlns:p14="http://schemas.microsoft.com/office/powerpoint/2010/main" val="2959672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・事業</a:t>
            </a:r>
            <a:r>
              <a:rPr lang="ja-JP" altLang="en-US" sz="900" i="1" dirty="0">
                <a:solidFill>
                  <a:srgbClr val="FF0000"/>
                </a:solidFill>
                <a:latin typeface="ＭＳ Ｐゴシック" panose="020B0600070205080204" pitchFamily="50" charset="-128"/>
                <a:ea typeface="ＭＳ Ｐゴシック" panose="020B0600070205080204" pitchFamily="50" charset="-128"/>
              </a:rPr>
              <a:t>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本頁は最大</a:t>
            </a:r>
            <a:r>
              <a:rPr lang="en-US" altLang="ja-JP" sz="1050" i="1" dirty="0" smtClean="0"/>
              <a:t>3</a:t>
            </a:r>
            <a:r>
              <a:rPr lang="ja-JP" altLang="en-US" sz="1050" i="1" dirty="0" smtClean="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833554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1626</Words>
  <Application>Microsoft Office PowerPoint</Application>
  <PresentationFormat>画面に合わせる (4:3)</PresentationFormat>
  <Paragraphs>230</Paragraphs>
  <Slides>9</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9</vt:i4>
      </vt:variant>
    </vt:vector>
  </HeadingPairs>
  <TitlesOfParts>
    <vt:vector size="20" baseType="lpstr">
      <vt:lpstr>Meiryo UI</vt:lpstr>
      <vt:lpstr>ＭＳ Ｐゴシック</vt:lpstr>
      <vt:lpstr>ＭＳ 明朝</vt:lpstr>
      <vt:lpstr>游明朝</vt:lpstr>
      <vt:lpstr>Arial</vt:lpstr>
      <vt:lpstr>Calibri</vt:lpstr>
      <vt:lpstr>Century</vt:lpstr>
      <vt:lpstr>Times New Roman</vt:lpstr>
      <vt:lpstr>Office テーマ</vt:lpstr>
      <vt:lpstr>標準デザイン</vt:lpstr>
      <vt:lpstr>1_標準デザイン</vt:lpstr>
      <vt:lpstr>概要資料について ※本スライドは消去して提出してください。</vt:lpstr>
      <vt:lpstr>令和２年度浮体式洋上風力発電による地域の脱炭素化 ビジネス促進事業委託業務（地域調査業務）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2020-09-16T06:20:57Z</dcterms:created>
  <dcterms:modified xsi:type="dcterms:W3CDTF">2020-09-16T06:21:02Z</dcterms:modified>
</cp:coreProperties>
</file>