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5"/>
  </p:notesMasterIdLst>
  <p:sldIdLst>
    <p:sldId id="272" r:id="rId4"/>
    <p:sldId id="256" r:id="rId5"/>
    <p:sldId id="266" r:id="rId6"/>
    <p:sldId id="267" r:id="rId7"/>
    <p:sldId id="271" r:id="rId8"/>
    <p:sldId id="268" r:id="rId9"/>
    <p:sldId id="278" r:id="rId10"/>
    <p:sldId id="279" r:id="rId11"/>
    <p:sldId id="280" r:id="rId12"/>
    <p:sldId id="277" r:id="rId13"/>
    <p:sldId id="264" r:id="rId14"/>
  </p:sldIdLst>
  <p:sldSz cx="9144000" cy="6858000" type="screen4x3"/>
  <p:notesSz cx="6735763" cy="9866313"/>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612" autoAdjust="0"/>
  </p:normalViewPr>
  <p:slideViewPr>
    <p:cSldViewPr>
      <p:cViewPr varScale="1">
        <p:scale>
          <a:sx n="90" d="100"/>
          <a:sy n="90" d="100"/>
        </p:scale>
        <p:origin x="9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0E4D0A51-EC1B-4CB4-99F1-780912E25F3B}" type="datetimeFigureOut">
              <a:rPr kumimoji="1" lang="ja-JP" altLang="en-US" smtClean="0"/>
              <a:t>2019/7/11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36486" indent="-283264" eaLnBrk="0" hangingPunct="0">
              <a:spcBef>
                <a:spcPct val="30000"/>
              </a:spcBef>
              <a:defRPr kumimoji="1" sz="1200">
                <a:solidFill>
                  <a:schemeClr val="tx1"/>
                </a:solidFill>
                <a:latin typeface="Arial" charset="0"/>
                <a:ea typeface="ＭＳ Ｐ明朝" pitchFamily="18" charset="-128"/>
              </a:defRPr>
            </a:lvl2pPr>
            <a:lvl3pPr marL="1133056" indent="-226611" eaLnBrk="0" hangingPunct="0">
              <a:spcBef>
                <a:spcPct val="30000"/>
              </a:spcBef>
              <a:defRPr kumimoji="1" sz="1200">
                <a:solidFill>
                  <a:schemeClr val="tx1"/>
                </a:solidFill>
                <a:latin typeface="Arial" charset="0"/>
                <a:ea typeface="ＭＳ Ｐ明朝" pitchFamily="18" charset="-128"/>
              </a:defRPr>
            </a:lvl3pPr>
            <a:lvl4pPr marL="1586278" indent="-226611" eaLnBrk="0" hangingPunct="0">
              <a:spcBef>
                <a:spcPct val="30000"/>
              </a:spcBef>
              <a:defRPr kumimoji="1" sz="1200">
                <a:solidFill>
                  <a:schemeClr val="tx1"/>
                </a:solidFill>
                <a:latin typeface="Arial" charset="0"/>
                <a:ea typeface="ＭＳ Ｐ明朝" pitchFamily="18" charset="-128"/>
              </a:defRPr>
            </a:lvl4pPr>
            <a:lvl5pPr marL="2039501" indent="-226611" eaLnBrk="0" hangingPunct="0">
              <a:spcBef>
                <a:spcPct val="30000"/>
              </a:spcBef>
              <a:defRPr kumimoji="1" sz="1200">
                <a:solidFill>
                  <a:schemeClr val="tx1"/>
                </a:solidFill>
                <a:latin typeface="Arial" charset="0"/>
                <a:ea typeface="ＭＳ Ｐ明朝" pitchFamily="18" charset="-128"/>
              </a:defRPr>
            </a:lvl5pPr>
            <a:lvl6pPr marL="2492723" indent="-226611"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45945" indent="-226611"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99168" indent="-226611"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52390" indent="-226611"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03288" y="741363"/>
            <a:ext cx="4929187" cy="3697287"/>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36486" indent="-283264" eaLnBrk="0" hangingPunct="0">
              <a:spcBef>
                <a:spcPct val="30000"/>
              </a:spcBef>
              <a:defRPr kumimoji="1" sz="1200">
                <a:solidFill>
                  <a:schemeClr val="tx1"/>
                </a:solidFill>
                <a:latin typeface="Arial" charset="0"/>
                <a:ea typeface="ＭＳ Ｐ明朝" pitchFamily="18" charset="-128"/>
              </a:defRPr>
            </a:lvl2pPr>
            <a:lvl3pPr marL="1133056" indent="-226611" eaLnBrk="0" hangingPunct="0">
              <a:spcBef>
                <a:spcPct val="30000"/>
              </a:spcBef>
              <a:defRPr kumimoji="1" sz="1200">
                <a:solidFill>
                  <a:schemeClr val="tx1"/>
                </a:solidFill>
                <a:latin typeface="Arial" charset="0"/>
                <a:ea typeface="ＭＳ Ｐ明朝" pitchFamily="18" charset="-128"/>
              </a:defRPr>
            </a:lvl3pPr>
            <a:lvl4pPr marL="1586278" indent="-226611" eaLnBrk="0" hangingPunct="0">
              <a:spcBef>
                <a:spcPct val="30000"/>
              </a:spcBef>
              <a:defRPr kumimoji="1" sz="1200">
                <a:solidFill>
                  <a:schemeClr val="tx1"/>
                </a:solidFill>
                <a:latin typeface="Arial" charset="0"/>
                <a:ea typeface="ＭＳ Ｐ明朝" pitchFamily="18" charset="-128"/>
              </a:defRPr>
            </a:lvl4pPr>
            <a:lvl5pPr marL="2039501" indent="-226611" eaLnBrk="0" hangingPunct="0">
              <a:spcBef>
                <a:spcPct val="30000"/>
              </a:spcBef>
              <a:defRPr kumimoji="1" sz="1200">
                <a:solidFill>
                  <a:schemeClr val="tx1"/>
                </a:solidFill>
                <a:latin typeface="Arial" charset="0"/>
                <a:ea typeface="ＭＳ Ｐ明朝" pitchFamily="18" charset="-128"/>
              </a:defRPr>
            </a:lvl5pPr>
            <a:lvl6pPr marL="2492723" indent="-226611"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45945" indent="-226611"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99168" indent="-226611"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52390" indent="-226611"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03288" y="741363"/>
            <a:ext cx="4929187" cy="3697287"/>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36486" indent="-283264" eaLnBrk="0" hangingPunct="0">
              <a:spcBef>
                <a:spcPct val="30000"/>
              </a:spcBef>
              <a:defRPr kumimoji="1" sz="1200">
                <a:solidFill>
                  <a:schemeClr val="tx1"/>
                </a:solidFill>
                <a:latin typeface="Arial" charset="0"/>
                <a:ea typeface="ＭＳ Ｐ明朝" pitchFamily="18" charset="-128"/>
              </a:defRPr>
            </a:lvl2pPr>
            <a:lvl3pPr marL="1133056" indent="-226611" eaLnBrk="0" hangingPunct="0">
              <a:spcBef>
                <a:spcPct val="30000"/>
              </a:spcBef>
              <a:defRPr kumimoji="1" sz="1200">
                <a:solidFill>
                  <a:schemeClr val="tx1"/>
                </a:solidFill>
                <a:latin typeface="Arial" charset="0"/>
                <a:ea typeface="ＭＳ Ｐ明朝" pitchFamily="18" charset="-128"/>
              </a:defRPr>
            </a:lvl3pPr>
            <a:lvl4pPr marL="1586278" indent="-226611" eaLnBrk="0" hangingPunct="0">
              <a:spcBef>
                <a:spcPct val="30000"/>
              </a:spcBef>
              <a:defRPr kumimoji="1" sz="1200">
                <a:solidFill>
                  <a:schemeClr val="tx1"/>
                </a:solidFill>
                <a:latin typeface="Arial" charset="0"/>
                <a:ea typeface="ＭＳ Ｐ明朝" pitchFamily="18" charset="-128"/>
              </a:defRPr>
            </a:lvl4pPr>
            <a:lvl5pPr marL="2039501" indent="-226611" eaLnBrk="0" hangingPunct="0">
              <a:spcBef>
                <a:spcPct val="30000"/>
              </a:spcBef>
              <a:defRPr kumimoji="1" sz="1200">
                <a:solidFill>
                  <a:schemeClr val="tx1"/>
                </a:solidFill>
                <a:latin typeface="Arial" charset="0"/>
                <a:ea typeface="ＭＳ Ｐ明朝" pitchFamily="18" charset="-128"/>
              </a:defRPr>
            </a:lvl5pPr>
            <a:lvl6pPr marL="2492723" indent="-226611"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45945" indent="-226611"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99168" indent="-226611"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52390" indent="-226611"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03288" y="741363"/>
            <a:ext cx="4929187" cy="3697287"/>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03288" y="741363"/>
            <a:ext cx="4929187" cy="3697287"/>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36486" indent="-283264" eaLnBrk="0" hangingPunct="0">
              <a:defRPr kumimoji="1">
                <a:solidFill>
                  <a:schemeClr val="tx1"/>
                </a:solidFill>
                <a:latin typeface="Arial" charset="0"/>
                <a:ea typeface="ＭＳ Ｐゴシック" pitchFamily="50" charset="-128"/>
              </a:defRPr>
            </a:lvl2pPr>
            <a:lvl3pPr marL="1133056" indent="-226611" eaLnBrk="0" hangingPunct="0">
              <a:defRPr kumimoji="1">
                <a:solidFill>
                  <a:schemeClr val="tx1"/>
                </a:solidFill>
                <a:latin typeface="Arial" charset="0"/>
                <a:ea typeface="ＭＳ Ｐゴシック" pitchFamily="50" charset="-128"/>
              </a:defRPr>
            </a:lvl3pPr>
            <a:lvl4pPr marL="1586278" indent="-226611" eaLnBrk="0" hangingPunct="0">
              <a:defRPr kumimoji="1">
                <a:solidFill>
                  <a:schemeClr val="tx1"/>
                </a:solidFill>
                <a:latin typeface="Arial" charset="0"/>
                <a:ea typeface="ＭＳ Ｐゴシック" pitchFamily="50" charset="-128"/>
              </a:defRPr>
            </a:lvl4pPr>
            <a:lvl5pPr marL="2039501" indent="-226611" eaLnBrk="0" hangingPunct="0">
              <a:defRPr kumimoji="1">
                <a:solidFill>
                  <a:schemeClr val="tx1"/>
                </a:solidFill>
                <a:latin typeface="Arial" charset="0"/>
                <a:ea typeface="ＭＳ Ｐゴシック" pitchFamily="50" charset="-128"/>
              </a:defRPr>
            </a:lvl5pPr>
            <a:lvl6pPr marL="2492723" indent="-226611" eaLnBrk="0" fontAlgn="base" hangingPunct="0">
              <a:spcBef>
                <a:spcPct val="0"/>
              </a:spcBef>
              <a:spcAft>
                <a:spcPct val="0"/>
              </a:spcAft>
              <a:defRPr kumimoji="1">
                <a:solidFill>
                  <a:schemeClr val="tx1"/>
                </a:solidFill>
                <a:latin typeface="Arial" charset="0"/>
                <a:ea typeface="ＭＳ Ｐゴシック" pitchFamily="50" charset="-128"/>
              </a:defRPr>
            </a:lvl6pPr>
            <a:lvl7pPr marL="2945945" indent="-226611" eaLnBrk="0" fontAlgn="base" hangingPunct="0">
              <a:spcBef>
                <a:spcPct val="0"/>
              </a:spcBef>
              <a:spcAft>
                <a:spcPct val="0"/>
              </a:spcAft>
              <a:defRPr kumimoji="1">
                <a:solidFill>
                  <a:schemeClr val="tx1"/>
                </a:solidFill>
                <a:latin typeface="Arial" charset="0"/>
                <a:ea typeface="ＭＳ Ｐゴシック" pitchFamily="50" charset="-128"/>
              </a:defRPr>
            </a:lvl7pPr>
            <a:lvl8pPr marL="3399168" indent="-226611" eaLnBrk="0" fontAlgn="base" hangingPunct="0">
              <a:spcBef>
                <a:spcPct val="0"/>
              </a:spcBef>
              <a:spcAft>
                <a:spcPct val="0"/>
              </a:spcAft>
              <a:defRPr kumimoji="1">
                <a:solidFill>
                  <a:schemeClr val="tx1"/>
                </a:solidFill>
                <a:latin typeface="Arial" charset="0"/>
                <a:ea typeface="ＭＳ Ｐゴシック" pitchFamily="50" charset="-128"/>
              </a:defRPr>
            </a:lvl8pPr>
            <a:lvl9pPr marL="3852390" indent="-226611"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extLst>
      <p:ext uri="{BB962C8B-B14F-4D97-AF65-F5344CB8AC3E}">
        <p14:creationId xmlns:p14="http://schemas.microsoft.com/office/powerpoint/2010/main" val="882494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03288" y="741363"/>
            <a:ext cx="4929187" cy="3697287"/>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36486" indent="-283264" eaLnBrk="0" hangingPunct="0">
              <a:defRPr kumimoji="1">
                <a:solidFill>
                  <a:schemeClr val="tx1"/>
                </a:solidFill>
                <a:latin typeface="Arial" charset="0"/>
                <a:ea typeface="ＭＳ Ｐゴシック" pitchFamily="50" charset="-128"/>
              </a:defRPr>
            </a:lvl2pPr>
            <a:lvl3pPr marL="1133056" indent="-226611" eaLnBrk="0" hangingPunct="0">
              <a:defRPr kumimoji="1">
                <a:solidFill>
                  <a:schemeClr val="tx1"/>
                </a:solidFill>
                <a:latin typeface="Arial" charset="0"/>
                <a:ea typeface="ＭＳ Ｐゴシック" pitchFamily="50" charset="-128"/>
              </a:defRPr>
            </a:lvl3pPr>
            <a:lvl4pPr marL="1586278" indent="-226611" eaLnBrk="0" hangingPunct="0">
              <a:defRPr kumimoji="1">
                <a:solidFill>
                  <a:schemeClr val="tx1"/>
                </a:solidFill>
                <a:latin typeface="Arial" charset="0"/>
                <a:ea typeface="ＭＳ Ｐゴシック" pitchFamily="50" charset="-128"/>
              </a:defRPr>
            </a:lvl4pPr>
            <a:lvl5pPr marL="2039501" indent="-226611" eaLnBrk="0" hangingPunct="0">
              <a:defRPr kumimoji="1">
                <a:solidFill>
                  <a:schemeClr val="tx1"/>
                </a:solidFill>
                <a:latin typeface="Arial" charset="0"/>
                <a:ea typeface="ＭＳ Ｐゴシック" pitchFamily="50" charset="-128"/>
              </a:defRPr>
            </a:lvl5pPr>
            <a:lvl6pPr marL="2492723" indent="-226611" eaLnBrk="0" fontAlgn="base" hangingPunct="0">
              <a:spcBef>
                <a:spcPct val="0"/>
              </a:spcBef>
              <a:spcAft>
                <a:spcPct val="0"/>
              </a:spcAft>
              <a:defRPr kumimoji="1">
                <a:solidFill>
                  <a:schemeClr val="tx1"/>
                </a:solidFill>
                <a:latin typeface="Arial" charset="0"/>
                <a:ea typeface="ＭＳ Ｐゴシック" pitchFamily="50" charset="-128"/>
              </a:defRPr>
            </a:lvl6pPr>
            <a:lvl7pPr marL="2945945" indent="-226611" eaLnBrk="0" fontAlgn="base" hangingPunct="0">
              <a:spcBef>
                <a:spcPct val="0"/>
              </a:spcBef>
              <a:spcAft>
                <a:spcPct val="0"/>
              </a:spcAft>
              <a:defRPr kumimoji="1">
                <a:solidFill>
                  <a:schemeClr val="tx1"/>
                </a:solidFill>
                <a:latin typeface="Arial" charset="0"/>
                <a:ea typeface="ＭＳ Ｐゴシック" pitchFamily="50" charset="-128"/>
              </a:defRPr>
            </a:lvl7pPr>
            <a:lvl8pPr marL="3399168" indent="-226611" eaLnBrk="0" fontAlgn="base" hangingPunct="0">
              <a:spcBef>
                <a:spcPct val="0"/>
              </a:spcBef>
              <a:spcAft>
                <a:spcPct val="0"/>
              </a:spcAft>
              <a:defRPr kumimoji="1">
                <a:solidFill>
                  <a:schemeClr val="tx1"/>
                </a:solidFill>
                <a:latin typeface="Arial" charset="0"/>
                <a:ea typeface="ＭＳ Ｐゴシック" pitchFamily="50" charset="-128"/>
              </a:defRPr>
            </a:lvl8pPr>
            <a:lvl9pPr marL="3852390" indent="-226611"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8</a:t>
            </a:fld>
            <a:endParaRPr lang="ja-JP" altLang="en-US" smtClean="0"/>
          </a:p>
        </p:txBody>
      </p:sp>
    </p:spTree>
    <p:extLst>
      <p:ext uri="{BB962C8B-B14F-4D97-AF65-F5344CB8AC3E}">
        <p14:creationId xmlns:p14="http://schemas.microsoft.com/office/powerpoint/2010/main" val="256132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03288" y="741363"/>
            <a:ext cx="4929187" cy="3697287"/>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36486" indent="-283264" eaLnBrk="0" hangingPunct="0">
              <a:defRPr kumimoji="1">
                <a:solidFill>
                  <a:schemeClr val="tx1"/>
                </a:solidFill>
                <a:latin typeface="Arial" charset="0"/>
                <a:ea typeface="ＭＳ Ｐゴシック" pitchFamily="50" charset="-128"/>
              </a:defRPr>
            </a:lvl2pPr>
            <a:lvl3pPr marL="1133056" indent="-226611" eaLnBrk="0" hangingPunct="0">
              <a:defRPr kumimoji="1">
                <a:solidFill>
                  <a:schemeClr val="tx1"/>
                </a:solidFill>
                <a:latin typeface="Arial" charset="0"/>
                <a:ea typeface="ＭＳ Ｐゴシック" pitchFamily="50" charset="-128"/>
              </a:defRPr>
            </a:lvl3pPr>
            <a:lvl4pPr marL="1586278" indent="-226611" eaLnBrk="0" hangingPunct="0">
              <a:defRPr kumimoji="1">
                <a:solidFill>
                  <a:schemeClr val="tx1"/>
                </a:solidFill>
                <a:latin typeface="Arial" charset="0"/>
                <a:ea typeface="ＭＳ Ｐゴシック" pitchFamily="50" charset="-128"/>
              </a:defRPr>
            </a:lvl4pPr>
            <a:lvl5pPr marL="2039501" indent="-226611" eaLnBrk="0" hangingPunct="0">
              <a:defRPr kumimoji="1">
                <a:solidFill>
                  <a:schemeClr val="tx1"/>
                </a:solidFill>
                <a:latin typeface="Arial" charset="0"/>
                <a:ea typeface="ＭＳ Ｐゴシック" pitchFamily="50" charset="-128"/>
              </a:defRPr>
            </a:lvl5pPr>
            <a:lvl6pPr marL="2492723" indent="-226611" eaLnBrk="0" fontAlgn="base" hangingPunct="0">
              <a:spcBef>
                <a:spcPct val="0"/>
              </a:spcBef>
              <a:spcAft>
                <a:spcPct val="0"/>
              </a:spcAft>
              <a:defRPr kumimoji="1">
                <a:solidFill>
                  <a:schemeClr val="tx1"/>
                </a:solidFill>
                <a:latin typeface="Arial" charset="0"/>
                <a:ea typeface="ＭＳ Ｐゴシック" pitchFamily="50" charset="-128"/>
              </a:defRPr>
            </a:lvl6pPr>
            <a:lvl7pPr marL="2945945" indent="-226611" eaLnBrk="0" fontAlgn="base" hangingPunct="0">
              <a:spcBef>
                <a:spcPct val="0"/>
              </a:spcBef>
              <a:spcAft>
                <a:spcPct val="0"/>
              </a:spcAft>
              <a:defRPr kumimoji="1">
                <a:solidFill>
                  <a:schemeClr val="tx1"/>
                </a:solidFill>
                <a:latin typeface="Arial" charset="0"/>
                <a:ea typeface="ＭＳ Ｐゴシック" pitchFamily="50" charset="-128"/>
              </a:defRPr>
            </a:lvl7pPr>
            <a:lvl8pPr marL="3399168" indent="-226611" eaLnBrk="0" fontAlgn="base" hangingPunct="0">
              <a:spcBef>
                <a:spcPct val="0"/>
              </a:spcBef>
              <a:spcAft>
                <a:spcPct val="0"/>
              </a:spcAft>
              <a:defRPr kumimoji="1">
                <a:solidFill>
                  <a:schemeClr val="tx1"/>
                </a:solidFill>
                <a:latin typeface="Arial" charset="0"/>
                <a:ea typeface="ＭＳ Ｐゴシック" pitchFamily="50" charset="-128"/>
              </a:defRPr>
            </a:lvl8pPr>
            <a:lvl9pPr marL="3852390" indent="-226611"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9</a:t>
            </a:fld>
            <a:endParaRPr lang="ja-JP" altLang="en-US" smtClean="0"/>
          </a:p>
        </p:txBody>
      </p:sp>
    </p:spTree>
    <p:extLst>
      <p:ext uri="{BB962C8B-B14F-4D97-AF65-F5344CB8AC3E}">
        <p14:creationId xmlns:p14="http://schemas.microsoft.com/office/powerpoint/2010/main" val="314032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2659911891"/>
              </p:ext>
            </p:extLst>
          </p:nvPr>
        </p:nvGraphicFramePr>
        <p:xfrm>
          <a:off x="373455" y="1150074"/>
          <a:ext cx="8408406" cy="4799752"/>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a:solidFill>
                            <a:srgbClr val="000000"/>
                          </a:solidFill>
                          <a:effectLst/>
                          <a:latin typeface="ＭＳ Ｐゴシック"/>
                        </a:rPr>
                        <a:t>物品費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消耗品費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2">
                  <a:txBody>
                    <a:bodyPr/>
                    <a:lstStyle/>
                    <a:p>
                      <a:pPr algn="ctr" fontAlgn="ctr"/>
                      <a:r>
                        <a:rPr lang="ja-JP" altLang="en-US" sz="1000" b="0" i="0" u="none" strike="noStrike" dirty="0">
                          <a:solidFill>
                            <a:srgbClr val="000000"/>
                          </a:solidFill>
                          <a:effectLst/>
                          <a:latin typeface="ＭＳ Ｐゴシック"/>
                        </a:rPr>
                        <a:t>人件費・謝金</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人件費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謝金</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rowSpan="3">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外注費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773">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印刷製本費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6610">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その他（諸経費）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a:rPr>
                        <a:t>再委託費・共同実施費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8</a:t>
            </a:r>
          </a:p>
        </p:txBody>
      </p:sp>
      <p:sp>
        <p:nvSpPr>
          <p:cNvPr id="6" name="Text Box 14"/>
          <p:cNvSpPr txBox="1">
            <a:spLocks noChangeArrowheads="1"/>
          </p:cNvSpPr>
          <p:nvPr/>
        </p:nvSpPr>
        <p:spPr bwMode="auto">
          <a:xfrm>
            <a:off x="5148064" y="5949826"/>
            <a:ext cx="3750252"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、すべて税込み（１０％）で</a:t>
            </a:r>
            <a:r>
              <a:rPr lang="ja-JP" altLang="en-US" sz="1050" dirty="0"/>
              <a:t>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683256" y="977940"/>
            <a:ext cx="7773248" cy="938892"/>
          </a:xfrm>
        </p:spPr>
        <p:txBody>
          <a:bodyPr>
            <a:noAutofit/>
          </a:bodyPr>
          <a:lstStyle/>
          <a:p>
            <a:r>
              <a:rPr lang="ja-JP" altLang="en-US" sz="2800" dirty="0" smtClean="0">
                <a:ea typeface="Meiryo UI" pitchFamily="50" charset="-128"/>
                <a:cs typeface="Meiryo UI" pitchFamily="50" charset="-128"/>
              </a:rPr>
              <a:t>令和元年度</a:t>
            </a:r>
            <a:r>
              <a:rPr lang="ja-JP" altLang="en-US" sz="2800" dirty="0">
                <a:ea typeface="Meiryo UI" pitchFamily="50" charset="-128"/>
                <a:cs typeface="Meiryo UI" pitchFamily="50" charset="-128"/>
              </a:rPr>
              <a:t>二酸化炭素の資源化を通じた</a:t>
            </a:r>
            <a:r>
              <a:rPr lang="en-US" altLang="ja-JP" sz="2800" dirty="0">
                <a:ea typeface="Meiryo UI" pitchFamily="50" charset="-128"/>
                <a:cs typeface="Meiryo UI" pitchFamily="50" charset="-128"/>
              </a:rPr>
              <a:t/>
            </a:r>
            <a:br>
              <a:rPr lang="en-US" altLang="ja-JP" sz="2800" dirty="0">
                <a:ea typeface="Meiryo UI" pitchFamily="50" charset="-128"/>
                <a:cs typeface="Meiryo UI" pitchFamily="50" charset="-128"/>
              </a:rPr>
            </a:br>
            <a:r>
              <a:rPr lang="ja-JP" altLang="en-US" sz="2800" dirty="0">
                <a:ea typeface="Meiryo UI" pitchFamily="50" charset="-128"/>
                <a:cs typeface="Meiryo UI" pitchFamily="50" charset="-128"/>
              </a:rPr>
              <a:t>炭素循環社会モデル構築促進事業</a:t>
            </a:r>
          </a:p>
        </p:txBody>
      </p:sp>
      <p:sp>
        <p:nvSpPr>
          <p:cNvPr id="3" name="サブタイトル 2"/>
          <p:cNvSpPr>
            <a:spLocks noGrp="1"/>
          </p:cNvSpPr>
          <p:nvPr>
            <p:ph type="subTitle" idx="1"/>
          </p:nvPr>
        </p:nvSpPr>
        <p:spPr>
          <a:xfrm>
            <a:off x="1578776" y="2604200"/>
            <a:ext cx="7200335"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ja-JP" altLang="en-US" sz="2000" b="1" dirty="0" smtClean="0">
                <a:solidFill>
                  <a:schemeClr val="tx1"/>
                </a:solidFill>
                <a:latin typeface="ＭＳ Ｐゴシック" pitchFamily="50" charset="-128"/>
                <a:ea typeface="Meiryo UI" pitchFamily="50" charset="-128"/>
                <a:cs typeface="Meiryo UI" pitchFamily="50" charset="-128"/>
              </a:rPr>
              <a:t>二酸化炭素の回収・資源化</a:t>
            </a:r>
            <a:r>
              <a:rPr lang="ja-JP" altLang="en-US" sz="2000" b="1" dirty="0">
                <a:solidFill>
                  <a:schemeClr val="tx1"/>
                </a:solidFill>
                <a:latin typeface="ＭＳ Ｐゴシック" pitchFamily="50" charset="-128"/>
                <a:ea typeface="Meiryo UI" pitchFamily="50" charset="-128"/>
                <a:cs typeface="Meiryo UI" pitchFamily="50" charset="-128"/>
              </a:rPr>
              <a:t>を通じた炭素循環社会モデル</a:t>
            </a:r>
            <a:r>
              <a:rPr lang="ja-JP" altLang="en-US" sz="2000" b="1" dirty="0" smtClean="0">
                <a:solidFill>
                  <a:schemeClr val="tx1"/>
                </a:solidFill>
                <a:latin typeface="ＭＳ Ｐゴシック" pitchFamily="50" charset="-128"/>
                <a:ea typeface="Meiryo UI" pitchFamily="50" charset="-128"/>
                <a:cs typeface="Meiryo UI" pitchFamily="50" charset="-128"/>
              </a:rPr>
              <a:t>事業</a:t>
            </a:r>
            <a:endParaRPr lang="en-US" altLang="ja-JP" sz="2000" b="1" dirty="0">
              <a:solidFill>
                <a:schemeClr val="tx1"/>
              </a:solidFill>
              <a:latin typeface="ＭＳ Ｐゴシック" pitchFamily="50" charset="-128"/>
              <a:ea typeface="Meiryo UI" pitchFamily="50" charset="-128"/>
              <a:cs typeface="Meiryo UI" pitchFamily="50" charset="-128"/>
            </a:endParaRP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336410"/>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273778"/>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ＭＳ Ｐゴシック" pitchFamily="50" charset="-128"/>
                <a:ea typeface="Meiryo UI" pitchFamily="50" charset="-128"/>
                <a:cs typeface="Meiryo UI" pitchFamily="50" charset="-128"/>
              </a:rPr>
              <a:t>○○○○○株式会社</a:t>
            </a:r>
            <a:endParaRPr lang="ja-JP" altLang="en-US" sz="2401" dirty="0">
              <a:latin typeface="ＭＳ Ｐゴシック" pitchFamily="50" charset="-128"/>
              <a:ea typeface="Meiryo UI" pitchFamily="50" charset="-128"/>
              <a:cs typeface="Meiryo UI" pitchFamily="50" charset="-128"/>
            </a:endParaRPr>
          </a:p>
        </p:txBody>
      </p:sp>
      <p:sp>
        <p:nvSpPr>
          <p:cNvPr id="26631" name="サブタイトル 2"/>
          <p:cNvSpPr txBox="1">
            <a:spLocks/>
          </p:cNvSpPr>
          <p:nvPr/>
        </p:nvSpPr>
        <p:spPr bwMode="auto">
          <a:xfrm>
            <a:off x="1908304" y="5157220"/>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104011"/>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5052308"/>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令和元年度</a:t>
            </a:r>
            <a:r>
              <a:rPr lang="ja-JP" altLang="en-US" sz="2401" dirty="0">
                <a:latin typeface="+mn-lt"/>
                <a:ea typeface="Meiryo UI" pitchFamily="50" charset="-128"/>
                <a:cs typeface="Meiryo UI" pitchFamily="50" charset="-128"/>
              </a:rPr>
              <a:t>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smtClean="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mn-lt"/>
                <a:ea typeface="Meiryo UI" pitchFamily="50" charset="-128"/>
                <a:cs typeface="Meiryo UI" pitchFamily="50" charset="-128"/>
              </a:rPr>
              <a:t>令和元年</a:t>
            </a:r>
            <a:r>
              <a:rPr lang="ja-JP" altLang="en-US" sz="2401" dirty="0">
                <a:latin typeface="+mn-lt"/>
                <a:ea typeface="Meiryo UI" pitchFamily="50" charset="-128"/>
                <a:cs typeface="Meiryo UI" pitchFamily="50" charset="-128"/>
              </a:rPr>
              <a:t>○月○日　</a:t>
            </a:r>
          </a:p>
        </p:txBody>
      </p:sp>
      <p:sp>
        <p:nvSpPr>
          <p:cNvPr id="15" name="テキスト ボックス 5"/>
          <p:cNvSpPr txBox="1">
            <a:spLocks noChangeArrowheads="1"/>
          </p:cNvSpPr>
          <p:nvPr/>
        </p:nvSpPr>
        <p:spPr bwMode="auto">
          <a:xfrm>
            <a:off x="270249" y="361190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latin typeface="ＭＳ Ｐゴシック" pitchFamily="50" charset="-128"/>
                <a:ea typeface="Meiryo UI" pitchFamily="50" charset="-128"/>
                <a:cs typeface="Meiryo UI" pitchFamily="50" charset="-128"/>
              </a:rPr>
              <a:t>課題名</a:t>
            </a:r>
            <a:endParaRPr lang="ja-JP" altLang="en-US" sz="1801" dirty="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12103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112917" cy="192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eaLnBrk="1" hangingPunct="1">
              <a:spcBef>
                <a:spcPct val="0"/>
              </a:spcBef>
              <a:buFontTx/>
              <a:buNone/>
            </a:pPr>
            <a:r>
              <a:rPr lang="ja-JP" altLang="en-US" sz="900" i="1" dirty="0" smtClean="0">
                <a:solidFill>
                  <a:srgbClr val="FF0000"/>
                </a:solidFill>
                <a:latin typeface="Century" pitchFamily="18" charset="0"/>
              </a:rPr>
              <a:t>・事業の目的と概要、本事業がどのようにエネルギー起源</a:t>
            </a:r>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排出削減や炭素循環社会の</a:t>
            </a:r>
            <a:r>
              <a:rPr lang="ja-JP" altLang="en-US" sz="900" i="1" dirty="0">
                <a:solidFill>
                  <a:srgbClr val="FF0000"/>
                </a:solidFill>
                <a:latin typeface="Century" pitchFamily="18" charset="0"/>
              </a:rPr>
              <a:t>構築、ひいては第５次環境基本計画で掲げる地域循環共生圏の構築促進に結びつくか</a:t>
            </a:r>
            <a:r>
              <a:rPr lang="ja-JP" altLang="en-US" sz="900" i="1" dirty="0" smtClean="0">
                <a:solidFill>
                  <a:srgbClr val="FF0000"/>
                </a:solidFill>
                <a:latin typeface="Century" pitchFamily="18" charset="0"/>
              </a:rPr>
              <a:t>を記載してください。記載に当たっては、国内及び海外の動向や実証内容の骨子、その意義（新規性・実用性・発展性）等を踏まえ、平易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18" name="Text Box 14"/>
          <p:cNvSpPr txBox="1">
            <a:spLocks noChangeArrowheads="1"/>
          </p:cNvSpPr>
          <p:nvPr/>
        </p:nvSpPr>
        <p:spPr bwMode="auto">
          <a:xfrm>
            <a:off x="4518754" y="116632"/>
            <a:ext cx="4599786"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炭素循環社会モデルのイメージ</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・提案する炭素循環社会モデルについて、</a:t>
            </a:r>
            <a:r>
              <a:rPr lang="en-US" altLang="ja-JP" sz="900" i="1" dirty="0" smtClean="0">
                <a:solidFill>
                  <a:srgbClr val="FF0000"/>
                </a:solidFill>
              </a:rPr>
              <a:t> 2030</a:t>
            </a:r>
            <a:r>
              <a:rPr lang="ja-JP" altLang="en-US" sz="900" i="1" dirty="0" smtClean="0">
                <a:solidFill>
                  <a:srgbClr val="FF0000"/>
                </a:solidFill>
              </a:rPr>
              <a:t>年度時点を想定し、社会における位置付け（システム環境等）がわかる簡易的な将来イメージ図を記載ください。</a:t>
            </a:r>
            <a:r>
              <a:rPr lang="en-US" altLang="ja-JP" sz="900" i="1" dirty="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や水素等）の調達も含めてください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・回収</a:t>
            </a:r>
            <a:r>
              <a:rPr lang="ja-JP" altLang="en-US" sz="900" i="1" dirty="0">
                <a:solidFill>
                  <a:srgbClr val="FF0000"/>
                </a:solidFill>
              </a:rPr>
              <a:t>した二酸化炭素の有効利用について、本事業で実証ではなく有効利用の検討を行う場合は、どのような調査を行うか具体的に</a:t>
            </a:r>
            <a:r>
              <a:rPr lang="ja-JP" altLang="en-US" sz="900" i="1" dirty="0" smtClean="0">
                <a:solidFill>
                  <a:srgbClr val="FF0000"/>
                </a:solidFill>
              </a:rPr>
              <a:t>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a:t>
            </a:r>
            <a:r>
              <a:rPr lang="ja-JP" altLang="en-US" sz="900" i="1" dirty="0">
                <a:solidFill>
                  <a:srgbClr val="FF0000"/>
                </a:solidFill>
              </a:rPr>
              <a:t>記載例</a:t>
            </a:r>
            <a:r>
              <a:rPr lang="ja-JP" altLang="en-US" sz="900" i="1" dirty="0" smtClean="0">
                <a:solidFill>
                  <a:srgbClr val="FF0000"/>
                </a:solidFill>
              </a:rPr>
              <a:t>）記載例は本事業に関連するものではありません。</a:t>
            </a:r>
            <a:endParaRPr lang="en-US" altLang="ja-JP" sz="1000" i="1" dirty="0">
              <a:solidFill>
                <a:srgbClr val="FF0000"/>
              </a:solidFill>
            </a:endParaRPr>
          </a:p>
        </p:txBody>
      </p:sp>
      <p:cxnSp>
        <p:nvCxnSpPr>
          <p:cNvPr id="7" name="直線コネクタ 6"/>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21" name="Text Box 14"/>
          <p:cNvSpPr txBox="1">
            <a:spLocks noChangeArrowheads="1"/>
          </p:cNvSpPr>
          <p:nvPr/>
        </p:nvSpPr>
        <p:spPr bwMode="auto">
          <a:xfrm>
            <a:off x="4518753" y="2543146"/>
            <a:ext cx="4519611"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smtClean="0">
                <a:latin typeface="Century" pitchFamily="18" charset="0"/>
              </a:rPr>
              <a:t>実証のシステム構成</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本事業で開発する装置やシステムの構成について分かりやすく図示してください。導入技術やマテリアルフロー、システムフローがわかるよう作成してください。後述の「実証②実証での課題に対する取組」に記載した内容に対応して、核となる技術や</a:t>
            </a:r>
            <a:r>
              <a:rPr lang="en-US" altLang="ja-JP" sz="900" i="1" dirty="0" smtClean="0">
                <a:solidFill>
                  <a:srgbClr val="FF0000"/>
                </a:solidFill>
              </a:rPr>
              <a:t>PR</a:t>
            </a:r>
            <a:r>
              <a:rPr lang="ja-JP" altLang="en-US" sz="900" i="1" dirty="0" smtClean="0">
                <a:solidFill>
                  <a:srgbClr val="FF0000"/>
                </a:solidFill>
              </a:rPr>
              <a:t>ポイントを明確にしてくだ</a:t>
            </a:r>
            <a:r>
              <a:rPr lang="ja-JP" altLang="en-US" sz="900" i="1" dirty="0">
                <a:solidFill>
                  <a:srgbClr val="FF0000"/>
                </a:solidFill>
              </a:rPr>
              <a:t>さ</a:t>
            </a:r>
            <a:r>
              <a:rPr lang="ja-JP" altLang="en-US" sz="900" i="1" dirty="0" smtClean="0">
                <a:solidFill>
                  <a:srgbClr val="FF0000"/>
                </a:solidFill>
              </a:rPr>
              <a:t>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（記載例）　記載例は本事業に関連するものではありません。</a:t>
            </a:r>
            <a:endParaRPr lang="en-US" altLang="ja-JP" sz="900" i="1" dirty="0">
              <a:solidFill>
                <a:srgbClr val="FF0000"/>
              </a:solidFill>
            </a:endParaRPr>
          </a:p>
        </p:txBody>
      </p:sp>
      <p:grpSp>
        <p:nvGrpSpPr>
          <p:cNvPr id="22" name="グループ化 4"/>
          <p:cNvGrpSpPr>
            <a:grpSpLocks/>
          </p:cNvGrpSpPr>
          <p:nvPr/>
        </p:nvGrpSpPr>
        <p:grpSpPr bwMode="auto">
          <a:xfrm>
            <a:off x="4518753" y="3475384"/>
            <a:ext cx="4519612" cy="2401888"/>
            <a:chOff x="5551488" y="3497263"/>
            <a:chExt cx="4519612" cy="2515764"/>
          </a:xfrm>
        </p:grpSpPr>
        <p:sp>
          <p:nvSpPr>
            <p:cNvPr id="23" name="AutoShape 45"/>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4" name="AutoShape 46"/>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25" name="Rectangle 47"/>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6" name="Line 48"/>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 name="AutoShape 49"/>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8" name="Rectangle 50"/>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9" name="Rectangle 51"/>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0" name="Rectangle 52"/>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1" name="Text Box 53"/>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32" name="Text Box 54"/>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33" name="Text Box 55"/>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34" name="Text Box 56"/>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35" name="Text Box 57"/>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36" name="Text Box 58"/>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37" name="Text Box 59"/>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38" name="Text Box 60"/>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39" name="Text Box 61"/>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破砕機</a:t>
              </a:r>
            </a:p>
          </p:txBody>
        </p:sp>
        <p:sp>
          <p:nvSpPr>
            <p:cNvPr id="40" name="Text Box 62"/>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41" name="Text Box 63"/>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42" name="Text Box 64"/>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厨芥、食品残渣等</a:t>
              </a:r>
            </a:p>
          </p:txBody>
        </p:sp>
        <p:sp>
          <p:nvSpPr>
            <p:cNvPr id="43" name="Rectangle 65"/>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4" name="Text Box 66"/>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dirty="0"/>
                <a:t>超臨界水ガス化システム</a:t>
              </a:r>
            </a:p>
          </p:txBody>
        </p:sp>
        <p:sp>
          <p:nvSpPr>
            <p:cNvPr id="45" name="Text Box 67"/>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46" name="Rectangle 68"/>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7" name="Text Box 69"/>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灰分</a:t>
              </a:r>
            </a:p>
          </p:txBody>
        </p:sp>
        <p:sp>
          <p:nvSpPr>
            <p:cNvPr id="48" name="Line 70"/>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 name="Text Box 71"/>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50" name="Text Box 72"/>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51" name="Text Box 73"/>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52" name="AutoShape 74"/>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3" name="Line 75"/>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 name="Freeform 76"/>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Rectangle 77"/>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6" name="Freeform 78"/>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Rectangle 79"/>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8" name="Rectangle 80"/>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9" name="Text Box 81"/>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60" name="Text Box 82"/>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61" name="Line 83"/>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 name="Line 84"/>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 name="AutoShape 85"/>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4" name="Line 86"/>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5" name="Line 87"/>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 name="Line 88"/>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7" name="Rectangle 89"/>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8" name="Line 90"/>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9" name="Text Box 91"/>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0" name="線吹き出し 2 77"/>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dirty="0">
                  <a:solidFill>
                    <a:srgbClr val="0066CC"/>
                  </a:solidFill>
                </a:rPr>
                <a:t>開発要素</a:t>
              </a:r>
              <a:r>
                <a:rPr lang="en-US" altLang="ja-JP" sz="1000" i="1" dirty="0">
                  <a:solidFill>
                    <a:srgbClr val="0066CC"/>
                  </a:solidFill>
                </a:rPr>
                <a:t>A2</a:t>
              </a:r>
            </a:p>
            <a:p>
              <a:pPr algn="ctr" eaLnBrk="1" hangingPunct="1"/>
              <a:r>
                <a:rPr lang="ja-JP" altLang="en-US" sz="1000" i="1" dirty="0">
                  <a:solidFill>
                    <a:srgbClr val="0066CC"/>
                  </a:solidFill>
                </a:rPr>
                <a:t>（構成最適化）</a:t>
              </a:r>
            </a:p>
          </p:txBody>
        </p:sp>
        <p:sp>
          <p:nvSpPr>
            <p:cNvPr id="71" name="線吹き出し 2 78"/>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A1</a:t>
              </a:r>
            </a:p>
            <a:p>
              <a:pPr algn="ctr" eaLnBrk="1" hangingPunct="1"/>
              <a:r>
                <a:rPr lang="ja-JP" altLang="en-US" sz="1000" i="1">
                  <a:solidFill>
                    <a:srgbClr val="0066CC"/>
                  </a:solidFill>
                </a:rPr>
                <a:t>（触媒決定法）</a:t>
              </a:r>
            </a:p>
          </p:txBody>
        </p:sp>
      </p:grpSp>
      <p:grpSp>
        <p:nvGrpSpPr>
          <p:cNvPr id="72" name="グループ化 15"/>
          <p:cNvGrpSpPr>
            <a:grpSpLocks/>
          </p:cNvGrpSpPr>
          <p:nvPr/>
        </p:nvGrpSpPr>
        <p:grpSpPr bwMode="auto">
          <a:xfrm>
            <a:off x="4977746" y="1183268"/>
            <a:ext cx="3399569" cy="1370335"/>
            <a:chOff x="5620964" y="1576133"/>
            <a:chExt cx="4052231" cy="1731791"/>
          </a:xfrm>
        </p:grpSpPr>
        <p:sp>
          <p:nvSpPr>
            <p:cNvPr id="73" name="角丸四角形 5"/>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600" i="1"/>
            </a:p>
          </p:txBody>
        </p:sp>
        <p:pic>
          <p:nvPicPr>
            <p:cNvPr id="74" name="Picture 11" descr="D:\Temporary Internet Files\Temporary Internet Files\Content.IE5\UW28CLDZ\MCj031896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13" descr="D:\Temporary Internet Files\Temporary Internet Files\Content.IE5\N7OOCKED\MCj0346511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テキスト ボックス 154"/>
            <p:cNvSpPr txBox="1">
              <a:spLocks noChangeArrowheads="1"/>
            </p:cNvSpPr>
            <p:nvPr/>
          </p:nvSpPr>
          <p:spPr bwMode="auto">
            <a:xfrm>
              <a:off x="6103199" y="2091289"/>
              <a:ext cx="646480" cy="27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 i="1" dirty="0"/>
                <a:t>都市系廃棄物</a:t>
              </a:r>
              <a:endParaRPr lang="en-US" altLang="ja-JP" sz="600" i="1" dirty="0"/>
            </a:p>
            <a:p>
              <a:pPr eaLnBrk="1" hangingPunct="1">
                <a:spcBef>
                  <a:spcPct val="0"/>
                </a:spcBef>
                <a:buFontTx/>
                <a:buNone/>
              </a:pPr>
              <a:r>
                <a:rPr lang="ja-JP" altLang="en-US" sz="600" i="1" dirty="0"/>
                <a:t>食品廃棄物</a:t>
              </a:r>
            </a:p>
          </p:txBody>
        </p:sp>
        <p:cxnSp>
          <p:nvCxnSpPr>
            <p:cNvPr id="78" name="直線矢印コネクタ 50"/>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9" name="Picture 12" descr="D:\Temporary Internet Files\Temporary Internet Files\Content.IE5\UW28CLDZ\MCj014971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テキスト ボックス 47"/>
            <p:cNvSpPr txBox="1">
              <a:spLocks noChangeArrowheads="1"/>
            </p:cNvSpPr>
            <p:nvPr/>
          </p:nvSpPr>
          <p:spPr bwMode="auto">
            <a:xfrm>
              <a:off x="7042479" y="2189825"/>
              <a:ext cx="277063"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a:t>▲▲システム</a:t>
              </a:r>
            </a:p>
          </p:txBody>
        </p:sp>
        <p:sp>
          <p:nvSpPr>
            <p:cNvPr id="81" name="右矢印 53"/>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 i="1" dirty="0"/>
                <a:t>可燃性</a:t>
              </a:r>
              <a:endParaRPr lang="en-US" altLang="ja-JP" sz="600" i="1" dirty="0"/>
            </a:p>
            <a:p>
              <a:pPr eaLnBrk="1" hangingPunct="1">
                <a:spcBef>
                  <a:spcPct val="0"/>
                </a:spcBef>
                <a:buFontTx/>
                <a:buNone/>
              </a:pPr>
              <a:r>
                <a:rPr lang="ja-JP" altLang="en-US" sz="600" i="1" dirty="0"/>
                <a:t>ガス</a:t>
              </a:r>
            </a:p>
          </p:txBody>
        </p:sp>
        <p:sp>
          <p:nvSpPr>
            <p:cNvPr id="82" name="テキスト ボックス 158"/>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dirty="0"/>
                <a:t>ガスエンジン</a:t>
              </a:r>
              <a:endParaRPr lang="en-US" altLang="ja-JP" sz="600" i="1" dirty="0"/>
            </a:p>
            <a:p>
              <a:pPr algn="ctr" eaLnBrk="1" hangingPunct="1">
                <a:spcBef>
                  <a:spcPct val="0"/>
                </a:spcBef>
                <a:buFontTx/>
                <a:buNone/>
              </a:pPr>
              <a:r>
                <a:rPr lang="ja-JP" altLang="en-US" sz="600" i="1" dirty="0"/>
                <a:t>発電機</a:t>
              </a:r>
            </a:p>
          </p:txBody>
        </p:sp>
        <p:sp>
          <p:nvSpPr>
            <p:cNvPr id="83" name="右矢印 159"/>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dirty="0"/>
                <a:t>電力</a:t>
              </a:r>
            </a:p>
          </p:txBody>
        </p:sp>
        <p:sp>
          <p:nvSpPr>
            <p:cNvPr id="84" name="右矢印 160"/>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a:t>温水</a:t>
              </a:r>
            </a:p>
          </p:txBody>
        </p:sp>
        <p:sp>
          <p:nvSpPr>
            <p:cNvPr id="85" name="線吹き出し 2 4"/>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a:solidFill>
                    <a:srgbClr val="0066CC"/>
                  </a:solidFill>
                </a:rPr>
                <a:t>開発内容</a:t>
              </a:r>
            </a:p>
          </p:txBody>
        </p:sp>
        <p:sp>
          <p:nvSpPr>
            <p:cNvPr id="86" name="線吹き出し 2 76"/>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dirty="0">
                  <a:solidFill>
                    <a:srgbClr val="0066CC"/>
                  </a:solidFill>
                </a:rPr>
                <a:t>実証範囲</a:t>
              </a:r>
            </a:p>
          </p:txBody>
        </p:sp>
        <p:cxnSp>
          <p:nvCxnSpPr>
            <p:cNvPr id="87" name="直線矢印コネクタ 50"/>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8" name="雲 87"/>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600" i="1" dirty="0">
                  <a:latin typeface="Arial" charset="0"/>
                </a:rPr>
                <a:t>地域</a:t>
              </a:r>
              <a:endParaRPr lang="en-US" altLang="ja-JP" sz="600" i="1" dirty="0">
                <a:latin typeface="Arial" charset="0"/>
              </a:endParaRPr>
            </a:p>
            <a:p>
              <a:pPr algn="ctr" eaLnBrk="1" hangingPunct="1">
                <a:defRPr/>
              </a:pPr>
              <a:r>
                <a:rPr lang="ja-JP" altLang="en-US" sz="600" i="1" dirty="0">
                  <a:latin typeface="Arial" charset="0"/>
                </a:rPr>
                <a:t>エネルギー</a:t>
              </a:r>
              <a:endParaRPr lang="en-US" altLang="ja-JP" sz="600" i="1" dirty="0">
                <a:latin typeface="Arial" charset="0"/>
              </a:endParaRPr>
            </a:p>
            <a:p>
              <a:pPr algn="ctr" eaLnBrk="1" hangingPunct="1">
                <a:defRPr/>
              </a:pPr>
              <a:r>
                <a:rPr lang="ja-JP" altLang="en-US" sz="600" i="1" dirty="0">
                  <a:latin typeface="Arial" charset="0"/>
                </a:rPr>
                <a:t>需要</a:t>
              </a:r>
            </a:p>
          </p:txBody>
        </p:sp>
        <p:sp>
          <p:nvSpPr>
            <p:cNvPr id="89" name="正方形/長方形 4"/>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a:t>廃棄物処理事業者</a:t>
              </a:r>
              <a:endParaRPr lang="en-US" altLang="ja-JP" sz="600" i="1"/>
            </a:p>
            <a:p>
              <a:pPr algn="ctr" eaLnBrk="1" hangingPunct="1"/>
              <a:r>
                <a:rPr lang="ja-JP" altLang="en-US" sz="600" i="1"/>
                <a:t>（ユーザ）</a:t>
              </a:r>
            </a:p>
          </p:txBody>
        </p:sp>
        <p:cxnSp>
          <p:nvCxnSpPr>
            <p:cNvPr id="90" name="カギ線コネクタ 9"/>
            <p:cNvCxnSpPr>
              <a:cxnSpLocks noChangeShapeType="1"/>
              <a:stCxn id="89" idx="1"/>
              <a:endCxn id="80" idx="0"/>
            </p:cNvCxnSpPr>
            <p:nvPr/>
          </p:nvCxnSpPr>
          <p:spPr bwMode="auto">
            <a:xfrm rot="10800000" flipV="1">
              <a:off x="7181010" y="1995782"/>
              <a:ext cx="41111"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 name="カギ線コネクタ 85"/>
            <p:cNvCxnSpPr>
              <a:cxnSpLocks noChangeShapeType="1"/>
              <a:stCxn id="89" idx="3"/>
              <a:endCxn id="8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92" name="Text Box 31"/>
          <p:cNvSpPr txBox="1">
            <a:spLocks noChangeArrowheads="1"/>
          </p:cNvSpPr>
          <p:nvPr/>
        </p:nvSpPr>
        <p:spPr bwMode="auto">
          <a:xfrm>
            <a:off x="4518753" y="5812813"/>
            <a:ext cx="4392488" cy="107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⑤</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実証事業における目標・リスク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900" i="1" dirty="0">
                <a:solidFill>
                  <a:srgbClr val="FF0000"/>
                </a:solidFill>
                <a:latin typeface="Century" panose="02040604050505020304" pitchFamily="18" charset="0"/>
              </a:rPr>
              <a:t>想定するユーザ及びユーザにもたらす価値</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900" i="1" dirty="0" smtClean="0">
                <a:solidFill>
                  <a:srgbClr val="FF0000"/>
                </a:solidFill>
                <a:latin typeface="Century" panose="02040604050505020304" pitchFamily="18" charset="0"/>
              </a:rPr>
              <a:t>モデル事業期間終了時点での実証の最終目標を記載して下さい。内容に応じて、設備の重要な仕様（サイズ、製品能力等）、性能（耐用年数、効率等）等について、できるだけ現状と比較しながら記載してください。</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900" i="1" dirty="0" smtClean="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grpSp>
        <p:nvGrpSpPr>
          <p:cNvPr id="93" name="グループ化 1"/>
          <p:cNvGrpSpPr>
            <a:grpSpLocks/>
          </p:cNvGrpSpPr>
          <p:nvPr/>
        </p:nvGrpSpPr>
        <p:grpSpPr bwMode="auto">
          <a:xfrm>
            <a:off x="43433" y="3673111"/>
            <a:ext cx="4600575" cy="1968641"/>
            <a:chOff x="512763" y="1781034"/>
            <a:chExt cx="4599865" cy="1969603"/>
          </a:xfrm>
        </p:grpSpPr>
        <p:sp>
          <p:nvSpPr>
            <p:cNvPr id="94"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5"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7"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8" name="Text Box 52"/>
            <p:cNvSpPr txBox="1">
              <a:spLocks noChangeArrowheads="1"/>
            </p:cNvSpPr>
            <p:nvPr/>
          </p:nvSpPr>
          <p:spPr bwMode="auto">
            <a:xfrm>
              <a:off x="658670" y="1781034"/>
              <a:ext cx="705138"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代表事業者</a:t>
              </a:r>
              <a:endParaRPr lang="ja-JP" altLang="en-US" sz="800" i="1" dirty="0">
                <a:solidFill>
                  <a:srgbClr val="000000"/>
                </a:solidFill>
                <a:latin typeface="Century" panose="02040604050505020304" pitchFamily="18" charset="0"/>
              </a:endParaRPr>
            </a:p>
          </p:txBody>
        </p:sp>
        <p:sp>
          <p:nvSpPr>
            <p:cNvPr id="99"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0"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101"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10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103"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4"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105"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dirty="0">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endParaRPr lang="en-US" altLang="ja-JP"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事業終了後の製品化・販売を担当</a:t>
              </a:r>
            </a:p>
          </p:txBody>
        </p:sp>
        <p:sp>
          <p:nvSpPr>
            <p:cNvPr id="106"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7"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8"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109"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10" name="Text Box 14"/>
          <p:cNvSpPr txBox="1">
            <a:spLocks noChangeArrowheads="1"/>
          </p:cNvSpPr>
          <p:nvPr/>
        </p:nvSpPr>
        <p:spPr bwMode="auto">
          <a:xfrm>
            <a:off x="76044" y="2603479"/>
            <a:ext cx="4465020"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a:t>
            </a:r>
            <a:r>
              <a:rPr lang="ja-JP" altLang="ja-JP" sz="900" i="1" dirty="0">
                <a:solidFill>
                  <a:srgbClr val="FF0000"/>
                </a:solidFill>
              </a:rPr>
              <a:t>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に簡潔に記載してください。</a:t>
            </a:r>
            <a:r>
              <a:rPr lang="ja-JP" altLang="en-US" sz="900" i="1" dirty="0">
                <a:solidFill>
                  <a:srgbClr val="FF0000"/>
                </a:solidFill>
              </a:rPr>
              <a:t>基本的に共同実施者までで</a:t>
            </a:r>
            <a:r>
              <a:rPr lang="ja-JP" altLang="en-US" sz="900" i="1" dirty="0" smtClean="0">
                <a:solidFill>
                  <a:srgbClr val="FF0000"/>
                </a:solidFill>
              </a:rPr>
              <a:t>問題ありません</a:t>
            </a:r>
            <a:r>
              <a:rPr lang="ja-JP" altLang="en-US" sz="900" i="1" dirty="0">
                <a:solidFill>
                  <a:srgbClr val="FF0000"/>
                </a:solidFill>
              </a:rPr>
              <a:t>が、実証フィールド提供者等の共同実施者以外の主要な関係者がいれば、協力者として記載</a:t>
            </a:r>
            <a:r>
              <a:rPr lang="ja-JP" altLang="en-US" sz="900" i="1" dirty="0" smtClean="0">
                <a:solidFill>
                  <a:srgbClr val="FF0000"/>
                </a:solidFill>
              </a:rPr>
              <a:t>してください。</a:t>
            </a:r>
            <a:endParaRPr lang="en-US" altLang="ja-JP" sz="900" i="1" dirty="0" smtClean="0">
              <a:solidFill>
                <a:srgbClr val="FF0000"/>
              </a:solidFill>
            </a:endParaRPr>
          </a:p>
          <a:p>
            <a:pPr eaLnBrk="1" hangingPunct="1">
              <a:lnSpc>
                <a:spcPct val="90000"/>
              </a:lnSpc>
              <a:buNone/>
              <a:defRPr/>
            </a:pP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a:solidFill>
                <a:srgbClr val="FF0000"/>
              </a:solidFill>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2" name="角丸四角形 1"/>
          <p:cNvSpPr/>
          <p:nvPr/>
        </p:nvSpPr>
        <p:spPr bwMode="auto">
          <a:xfrm>
            <a:off x="177051" y="600821"/>
            <a:ext cx="4394949" cy="59965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23223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炭素循環社会モデル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3" name="テキスト ボックス 22"/>
          <p:cNvSpPr txBox="1">
            <a:spLocks noChangeArrowheads="1"/>
          </p:cNvSpPr>
          <p:nvPr/>
        </p:nvSpPr>
        <p:spPr bwMode="auto">
          <a:xfrm>
            <a:off x="159363" y="620688"/>
            <a:ext cx="4392488"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○炭素循環社会モデルイメージ</a:t>
            </a:r>
            <a:endParaRPr lang="en-US" altLang="ja-JP" sz="1050" dirty="0" smtClean="0"/>
          </a:p>
          <a:p>
            <a:pPr eaLnBrk="1" hangingPunct="1">
              <a:spcBef>
                <a:spcPct val="0"/>
              </a:spcBef>
              <a:buNone/>
            </a:pPr>
            <a:r>
              <a:rPr lang="ja-JP" altLang="en-US" sz="900" i="1" dirty="0" smtClean="0">
                <a:solidFill>
                  <a:srgbClr val="FF0000"/>
                </a:solidFill>
              </a:rPr>
              <a:t>・</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「③炭素</a:t>
            </a:r>
            <a:r>
              <a:rPr lang="ja-JP" altLang="en-US" sz="900" i="1" dirty="0">
                <a:solidFill>
                  <a:srgbClr val="FF0000"/>
                </a:solidFill>
              </a:rPr>
              <a:t>循環社会</a:t>
            </a:r>
            <a:r>
              <a:rPr lang="ja-JP" altLang="en-US" sz="900" i="1" dirty="0" smtClean="0">
                <a:solidFill>
                  <a:srgbClr val="FF0000"/>
                </a:solidFill>
              </a:rPr>
              <a:t>モデルイメージ」</a:t>
            </a:r>
            <a:r>
              <a:rPr lang="ja-JP" altLang="en-US" sz="900" i="1" dirty="0">
                <a:solidFill>
                  <a:srgbClr val="FF0000"/>
                </a:solidFill>
              </a:rPr>
              <a:t>で示す</a:t>
            </a:r>
            <a:r>
              <a:rPr lang="ja-JP" altLang="en-US" sz="900" i="1" dirty="0" smtClean="0">
                <a:solidFill>
                  <a:srgbClr val="FF0000"/>
                </a:solidFill>
              </a:rPr>
              <a:t>イメージ図の詳細を記載下さい。補足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a:t>
            </a:r>
            <a:r>
              <a:rPr lang="ja-JP" altLang="en-US" sz="900" i="1" dirty="0" smtClean="0">
                <a:solidFill>
                  <a:srgbClr val="FF0000"/>
                </a:solidFill>
              </a:rPr>
              <a:t>も</a:t>
            </a:r>
            <a:r>
              <a:rPr lang="en-US" altLang="ja-JP" sz="900" i="1" dirty="0" smtClean="0">
                <a:solidFill>
                  <a:srgbClr val="FF0000"/>
                </a:solidFill>
              </a:rPr>
              <a:t>2030</a:t>
            </a:r>
            <a:r>
              <a:rPr lang="ja-JP" altLang="en-US" sz="900" i="1" dirty="0" smtClean="0">
                <a:solidFill>
                  <a:srgbClr val="FF0000"/>
                </a:solidFill>
              </a:rPr>
              <a:t>年度時点を想定し含めて</a:t>
            </a:r>
            <a:r>
              <a:rPr lang="ja-JP" altLang="en-US" sz="900" i="1" dirty="0">
                <a:solidFill>
                  <a:srgbClr val="FF0000"/>
                </a:solidFill>
              </a:rPr>
              <a:t>ください。</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・どのようにエネルギー起源</a:t>
            </a:r>
            <a:r>
              <a:rPr lang="en-US" altLang="ja-JP" sz="900" i="1" dirty="0" smtClean="0">
                <a:solidFill>
                  <a:srgbClr val="FF0000"/>
                </a:solidFill>
              </a:rPr>
              <a:t>CO2</a:t>
            </a:r>
            <a:r>
              <a:rPr lang="ja-JP" altLang="en-US" sz="900" i="1" dirty="0" smtClean="0">
                <a:solidFill>
                  <a:srgbClr val="FF0000"/>
                </a:solidFill>
              </a:rPr>
              <a:t>削減・炭素循環の促進につながるのかがわかるように記載ください。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・実証を行う範囲をイメージ図中に破線で囲い、明示ください。</a:t>
            </a:r>
            <a:endParaRPr lang="en-US" altLang="ja-JP" sz="900" i="1" dirty="0" smtClean="0">
              <a:solidFill>
                <a:srgbClr val="FF0000"/>
              </a:solidFill>
            </a:endParaRPr>
          </a:p>
        </p:txBody>
      </p:sp>
      <p:sp>
        <p:nvSpPr>
          <p:cNvPr id="192" name="Text Box 14"/>
          <p:cNvSpPr txBox="1">
            <a:spLocks noChangeArrowheads="1"/>
          </p:cNvSpPr>
          <p:nvPr/>
        </p:nvSpPr>
        <p:spPr bwMode="auto">
          <a:xfrm>
            <a:off x="4633957" y="188640"/>
            <a:ext cx="4437904"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炭素循環社会モデルの概要</a:t>
            </a:r>
            <a:r>
              <a:rPr lang="en-US" altLang="ja-JP" sz="1050" b="1" dirty="0" smtClean="0">
                <a:latin typeface="Century" pitchFamily="18" charset="0"/>
              </a:rPr>
              <a:t>】</a:t>
            </a:r>
          </a:p>
          <a:p>
            <a:pPr eaLnBrk="1" hangingPunct="1">
              <a:spcBef>
                <a:spcPct val="0"/>
              </a:spcBef>
              <a:buNone/>
            </a:pPr>
            <a:r>
              <a:rPr lang="ja-JP" altLang="en-US" sz="900" i="1" dirty="0" smtClean="0">
                <a:solidFill>
                  <a:srgbClr val="FF0000"/>
                </a:solidFill>
              </a:rPr>
              <a:t>・左のモデルイメージに示す炭素</a:t>
            </a:r>
            <a:r>
              <a:rPr lang="ja-JP" altLang="en-US" sz="900" i="1" dirty="0">
                <a:solidFill>
                  <a:srgbClr val="FF0000"/>
                </a:solidFill>
              </a:rPr>
              <a:t>循環社会モデルの</a:t>
            </a:r>
            <a:r>
              <a:rPr lang="ja-JP" altLang="en-US" sz="900" i="1" dirty="0" smtClean="0">
                <a:solidFill>
                  <a:srgbClr val="FF0000"/>
                </a:solidFill>
              </a:rPr>
              <a:t>概要について、</a:t>
            </a:r>
            <a:r>
              <a:rPr lang="ja-JP" altLang="en-US" sz="900" i="1" dirty="0">
                <a:solidFill>
                  <a:srgbClr val="FF0000"/>
                </a:solidFill>
              </a:rPr>
              <a:t>どのように低炭素社会・炭素循環社会の促進につながるのかがわかるように簡潔に記載ください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・提案する炭素循環社会モデルで特筆すべき特徴があれば記載ください。</a:t>
            </a:r>
            <a:endParaRPr lang="en-US" altLang="ja-JP" sz="900" i="1" dirty="0">
              <a:solidFill>
                <a:srgbClr val="FF0000"/>
              </a:solidFill>
            </a:endParaRPr>
          </a:p>
        </p:txBody>
      </p:sp>
      <p:cxnSp>
        <p:nvCxnSpPr>
          <p:cNvPr id="13" name="直線コネクタ 12"/>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14" name="Text Box 14"/>
          <p:cNvSpPr txBox="1">
            <a:spLocks noChangeArrowheads="1"/>
          </p:cNvSpPr>
          <p:nvPr/>
        </p:nvSpPr>
        <p:spPr bwMode="auto">
          <a:xfrm>
            <a:off x="4589151" y="1049706"/>
            <a:ext cx="4398951" cy="950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a:latin typeface="Century" pitchFamily="18" charset="0"/>
              </a:rPr>
              <a:t>二酸化炭素削減効果の検証・評価</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・提案</a:t>
            </a:r>
            <a:r>
              <a:rPr lang="ja-JP" altLang="en-US" sz="900" i="1" dirty="0">
                <a:solidFill>
                  <a:srgbClr val="FF0000"/>
                </a:solidFill>
              </a:rPr>
              <a:t>する炭素循環社会モデルが将来的に普及展開した際</a:t>
            </a:r>
            <a:r>
              <a:rPr lang="ja-JP" altLang="en-US" sz="900" i="1" dirty="0" smtClean="0">
                <a:solidFill>
                  <a:srgbClr val="FF0000"/>
                </a:solidFill>
              </a:rPr>
              <a:t>の、ライフサイクル</a:t>
            </a:r>
            <a:r>
              <a:rPr lang="ja-JP" altLang="en-US" sz="900" i="1" dirty="0">
                <a:solidFill>
                  <a:srgbClr val="FF0000"/>
                </a:solidFill>
              </a:rPr>
              <a:t>における</a:t>
            </a:r>
            <a:r>
              <a:rPr lang="ja-JP" altLang="en-US" sz="900" i="1" dirty="0" smtClean="0">
                <a:solidFill>
                  <a:srgbClr val="FF0000"/>
                </a:solidFill>
              </a:rPr>
              <a:t>二酸化炭素及びエネルギー起源二酸化炭素削減</a:t>
            </a:r>
            <a:r>
              <a:rPr lang="ja-JP" altLang="en-US" sz="900" i="1" dirty="0">
                <a:solidFill>
                  <a:srgbClr val="FF0000"/>
                </a:solidFill>
              </a:rPr>
              <a:t>効果の検証・評価をどのように行うのか記載すること</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・現時点</a:t>
            </a:r>
            <a:r>
              <a:rPr lang="ja-JP" altLang="en-US" sz="900" i="1" dirty="0">
                <a:solidFill>
                  <a:srgbClr val="FF0000"/>
                </a:solidFill>
              </a:rPr>
              <a:t>で見込まれる</a:t>
            </a:r>
            <a:r>
              <a:rPr lang="en-US" altLang="ja-JP" sz="900" i="1" dirty="0">
                <a:solidFill>
                  <a:srgbClr val="FF0000"/>
                </a:solidFill>
              </a:rPr>
              <a:t>2030</a:t>
            </a:r>
            <a:r>
              <a:rPr lang="ja-JP" altLang="en-US" sz="900" i="1" dirty="0">
                <a:solidFill>
                  <a:srgbClr val="FF0000"/>
                </a:solidFill>
              </a:rPr>
              <a:t>年度における二酸化炭素及びエネルギー起源</a:t>
            </a:r>
            <a:r>
              <a:rPr lang="ja-JP" altLang="en-US" sz="900" i="1" dirty="0" smtClean="0">
                <a:solidFill>
                  <a:srgbClr val="FF0000"/>
                </a:solidFill>
              </a:rPr>
              <a:t>二酸化炭素削減効果の</a:t>
            </a:r>
            <a:r>
              <a:rPr lang="ja-JP" altLang="en-US" sz="900" i="1" dirty="0">
                <a:solidFill>
                  <a:srgbClr val="FF0000"/>
                </a:solidFill>
              </a:rPr>
              <a:t>試算値をその根拠とともに記載すること。</a:t>
            </a:r>
          </a:p>
        </p:txBody>
      </p:sp>
      <p:sp>
        <p:nvSpPr>
          <p:cNvPr id="16" name="Text Box 14"/>
          <p:cNvSpPr txBox="1">
            <a:spLocks noChangeArrowheads="1"/>
          </p:cNvSpPr>
          <p:nvPr/>
        </p:nvSpPr>
        <p:spPr bwMode="auto">
          <a:xfrm>
            <a:off x="4628322" y="5085184"/>
            <a:ext cx="4219932" cy="1511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普及可能性について</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・提案する炭素循環社会</a:t>
            </a:r>
            <a:r>
              <a:rPr lang="ja-JP" altLang="en-US" sz="900" i="1" dirty="0" smtClean="0">
                <a:solidFill>
                  <a:srgbClr val="FF0000"/>
                </a:solidFill>
              </a:rPr>
              <a:t>モデルがどの程度普及可能であるかを根拠とともに定量的に記載してください。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dirty="0" smtClean="0"/>
              <a:t>○普及におけるリスク（課題・障害）</a:t>
            </a:r>
            <a:endParaRPr lang="en-US" altLang="ja-JP" sz="900" dirty="0" smtClean="0"/>
          </a:p>
          <a:p>
            <a:pPr eaLnBrk="1" hangingPunct="1">
              <a:spcBef>
                <a:spcPct val="0"/>
              </a:spcBef>
              <a:buFontTx/>
              <a:buNone/>
            </a:pPr>
            <a:endParaRPr lang="en-US" altLang="ja-JP" sz="900" dirty="0" smtClean="0"/>
          </a:p>
          <a:p>
            <a:pPr eaLnBrk="1" hangingPunct="1">
              <a:spcBef>
                <a:spcPct val="0"/>
              </a:spcBef>
              <a:buFontTx/>
              <a:buNone/>
            </a:pPr>
            <a:r>
              <a:rPr lang="ja-JP" altLang="en-US" sz="900" i="1" dirty="0" smtClean="0">
                <a:solidFill>
                  <a:srgbClr val="FF0000"/>
                </a:solidFill>
              </a:rPr>
              <a:t>・○○の更なる規制緩和が必要。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・○○のインフラ整備が必要。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・○○のコストが高く、新たな市場の掘り起こしが必要。</a:t>
            </a:r>
            <a:endParaRPr lang="en-US" altLang="ja-JP" sz="900" i="1" dirty="0" smtClean="0">
              <a:solidFill>
                <a:srgbClr val="FF0000"/>
              </a:solidFill>
            </a:endParaRPr>
          </a:p>
        </p:txBody>
      </p:sp>
      <p:sp>
        <p:nvSpPr>
          <p:cNvPr id="19" name="テキスト ボックス 22"/>
          <p:cNvSpPr txBox="1">
            <a:spLocks noChangeArrowheads="1"/>
          </p:cNvSpPr>
          <p:nvPr/>
        </p:nvSpPr>
        <p:spPr bwMode="auto">
          <a:xfrm>
            <a:off x="156307" y="3645024"/>
            <a:ext cx="43924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○現状</a:t>
            </a:r>
            <a:endParaRPr lang="en-US" altLang="ja-JP" sz="1050" dirty="0" smtClean="0"/>
          </a:p>
          <a:p>
            <a:pPr eaLnBrk="1" hangingPunct="1">
              <a:spcBef>
                <a:spcPct val="0"/>
              </a:spcBef>
              <a:buNone/>
            </a:pPr>
            <a:r>
              <a:rPr lang="ja-JP" altLang="en-US" sz="900" i="1" dirty="0" smtClean="0">
                <a:solidFill>
                  <a:srgbClr val="FF0000"/>
                </a:solidFill>
              </a:rPr>
              <a:t>・</a:t>
            </a:r>
            <a:r>
              <a:rPr lang="ja-JP" altLang="en-US" sz="900" i="1" dirty="0">
                <a:solidFill>
                  <a:srgbClr val="FF0000"/>
                </a:solidFill>
              </a:rPr>
              <a:t>提案する炭素循環社会</a:t>
            </a:r>
            <a:r>
              <a:rPr lang="ja-JP" altLang="en-US" sz="900" i="1" dirty="0" smtClean="0">
                <a:solidFill>
                  <a:srgbClr val="FF0000"/>
                </a:solidFill>
              </a:rPr>
              <a:t>モデルと比較可能な現状</a:t>
            </a:r>
            <a:r>
              <a:rPr lang="ja-JP" altLang="en-US" sz="900" i="1" dirty="0">
                <a:solidFill>
                  <a:srgbClr val="FF0000"/>
                </a:solidFill>
              </a:rPr>
              <a:t>の</a:t>
            </a:r>
            <a:r>
              <a:rPr lang="ja-JP" altLang="en-US" sz="900" i="1" dirty="0" smtClean="0">
                <a:solidFill>
                  <a:srgbClr val="FF0000"/>
                </a:solidFill>
              </a:rPr>
              <a:t>図（例えば、</a:t>
            </a:r>
            <a:r>
              <a:rPr lang="en-US" altLang="ja-JP" sz="900" i="1" dirty="0" smtClean="0">
                <a:solidFill>
                  <a:srgbClr val="FF0000"/>
                </a:solidFill>
              </a:rPr>
              <a:t>CO2</a:t>
            </a:r>
            <a:r>
              <a:rPr lang="ja-JP" altLang="en-US" sz="900" i="1" dirty="0" smtClean="0">
                <a:solidFill>
                  <a:srgbClr val="FF0000"/>
                </a:solidFill>
              </a:rPr>
              <a:t>の資源化技術により代替する化石燃料由来の製品が現在どのように製造されている</a:t>
            </a:r>
            <a:r>
              <a:rPr lang="ja-JP" altLang="en-US" sz="900" i="1" dirty="0">
                <a:solidFill>
                  <a:srgbClr val="FF0000"/>
                </a:solidFill>
              </a:rPr>
              <a:t>のか等）を記載ください</a:t>
            </a:r>
            <a:r>
              <a:rPr lang="ja-JP" altLang="en-US" sz="900" i="1" dirty="0" smtClean="0">
                <a:solidFill>
                  <a:srgbClr val="FF0000"/>
                </a:solidFill>
              </a:rPr>
              <a:t>。</a:t>
            </a:r>
            <a:endParaRPr lang="en-US" altLang="ja-JP" sz="900" i="1" dirty="0">
              <a:solidFill>
                <a:srgbClr val="FF0000"/>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1731580517"/>
              </p:ext>
            </p:extLst>
          </p:nvPr>
        </p:nvGraphicFramePr>
        <p:xfrm>
          <a:off x="4679511" y="2251328"/>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
        <p:nvSpPr>
          <p:cNvPr id="23" name="Text Box 11"/>
          <p:cNvSpPr txBox="1">
            <a:spLocks noChangeArrowheads="1"/>
          </p:cNvSpPr>
          <p:nvPr/>
        </p:nvSpPr>
        <p:spPr bwMode="auto">
          <a:xfrm>
            <a:off x="2488506"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graphicFrame>
        <p:nvGraphicFramePr>
          <p:cNvPr id="17" name="表 16"/>
          <p:cNvGraphicFramePr>
            <a:graphicFrameLocks noGrp="1"/>
          </p:cNvGraphicFramePr>
          <p:nvPr>
            <p:extLst>
              <p:ext uri="{D42A27DB-BD31-4B8C-83A1-F6EECF244321}">
                <p14:modId xmlns:p14="http://schemas.microsoft.com/office/powerpoint/2010/main" val="3719124991"/>
              </p:ext>
            </p:extLst>
          </p:nvPr>
        </p:nvGraphicFramePr>
        <p:xfrm>
          <a:off x="4669703" y="3645024"/>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ja-JP" altLang="en-US" sz="1050" dirty="0" smtClean="0"/>
                        <a:t>エネルギー起源</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累積エネルギー起源</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ja-JP" altLang="en-US" sz="1050" dirty="0" smtClean="0"/>
                        <a:t>エネルギー起源</a:t>
                      </a:r>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年度断面での累積エネルギー起源</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1097798"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実証</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192" name="Text Box 14"/>
          <p:cNvSpPr txBox="1">
            <a:spLocks noChangeArrowheads="1"/>
          </p:cNvSpPr>
          <p:nvPr/>
        </p:nvSpPr>
        <p:spPr bwMode="auto">
          <a:xfrm>
            <a:off x="4589152" y="169019"/>
            <a:ext cx="4465020" cy="40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①</a:t>
            </a:r>
            <a:r>
              <a:rPr lang="en-US" altLang="ja-JP" sz="1100" b="1" dirty="0" smtClean="0">
                <a:latin typeface="Century" pitchFamily="18" charset="0"/>
              </a:rPr>
              <a:t>【</a:t>
            </a:r>
            <a:r>
              <a:rPr lang="ja-JP" altLang="en-US" sz="1100" b="1" dirty="0" smtClean="0">
                <a:latin typeface="Century" pitchFamily="18" charset="0"/>
              </a:rPr>
              <a:t>実証事業の概要</a:t>
            </a:r>
            <a:r>
              <a:rPr lang="en-US" altLang="ja-JP" sz="1100" b="1" dirty="0" smtClean="0">
                <a:latin typeface="Century" pitchFamily="18" charset="0"/>
              </a:rPr>
              <a:t>】</a:t>
            </a:r>
          </a:p>
          <a:p>
            <a:pPr eaLnBrk="1" hangingPunct="1">
              <a:spcBef>
                <a:spcPct val="0"/>
              </a:spcBef>
              <a:buNone/>
            </a:pPr>
            <a:r>
              <a:rPr lang="ja-JP" altLang="en-US" sz="900" i="1" dirty="0">
                <a:solidFill>
                  <a:srgbClr val="FF0000"/>
                </a:solidFill>
              </a:rPr>
              <a:t>・実証</a:t>
            </a:r>
            <a:r>
              <a:rPr lang="ja-JP" altLang="en-US" sz="900" i="1" dirty="0" smtClean="0">
                <a:solidFill>
                  <a:srgbClr val="FF0000"/>
                </a:solidFill>
              </a:rPr>
              <a:t>の目的と概要及び実証</a:t>
            </a:r>
            <a:r>
              <a:rPr lang="ja-JP" altLang="en-US" sz="900" i="1" dirty="0">
                <a:solidFill>
                  <a:srgbClr val="FF0000"/>
                </a:solidFill>
              </a:rPr>
              <a:t>の最終的な目標を簡潔に記載してください</a:t>
            </a:r>
            <a:r>
              <a:rPr lang="ja-JP" altLang="en-US" sz="900" i="1" dirty="0" smtClean="0">
                <a:solidFill>
                  <a:srgbClr val="FF0000"/>
                </a:solidFill>
              </a:rPr>
              <a:t>。</a:t>
            </a:r>
            <a:endParaRPr lang="en-US" altLang="ja-JP" sz="900" i="1" dirty="0" smtClean="0">
              <a:solidFill>
                <a:srgbClr val="FF0000"/>
              </a:solidFill>
            </a:endParaRPr>
          </a:p>
        </p:txBody>
      </p:sp>
      <p:sp>
        <p:nvSpPr>
          <p:cNvPr id="37" name="Rectangle 215"/>
          <p:cNvSpPr>
            <a:spLocks noChangeArrowheads="1"/>
          </p:cNvSpPr>
          <p:nvPr/>
        </p:nvSpPr>
        <p:spPr bwMode="auto">
          <a:xfrm>
            <a:off x="102912" y="4960337"/>
            <a:ext cx="4385562" cy="1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a:lnSpc>
                <a:spcPct val="90000"/>
              </a:lnSpc>
              <a:buNone/>
              <a:defRPr/>
            </a:pPr>
            <a:r>
              <a:rPr lang="ja-JP" altLang="en-US" sz="1050" dirty="0" smtClean="0"/>
              <a:t>○実証場所</a:t>
            </a:r>
            <a:endParaRPr lang="en-US" altLang="ja-JP" sz="1050" dirty="0" smtClean="0"/>
          </a:p>
          <a:p>
            <a:pPr marL="0" indent="0">
              <a:lnSpc>
                <a:spcPct val="90000"/>
              </a:lnSpc>
              <a:buNone/>
              <a:defRPr/>
            </a:pPr>
            <a:r>
              <a:rPr lang="ja-JP" altLang="en-US" sz="900" i="1" dirty="0" smtClean="0">
                <a:solidFill>
                  <a:srgbClr val="FF0000"/>
                </a:solidFill>
              </a:rPr>
              <a:t>・具体的な</a:t>
            </a:r>
            <a:r>
              <a:rPr lang="ja-JP" altLang="ja-JP" sz="900" i="1" dirty="0" smtClean="0">
                <a:solidFill>
                  <a:srgbClr val="FF0000"/>
                </a:solidFill>
              </a:rPr>
              <a:t>実施</a:t>
            </a:r>
            <a:r>
              <a:rPr lang="ja-JP" altLang="en-US" sz="900" i="1" dirty="0" smtClean="0">
                <a:solidFill>
                  <a:srgbClr val="FF0000"/>
                </a:solidFill>
              </a:rPr>
              <a:t>場所について、日本全体の地図を用いて示して</a:t>
            </a:r>
            <a:r>
              <a:rPr lang="ja-JP" altLang="en-US" sz="900" i="1" smtClean="0">
                <a:solidFill>
                  <a:srgbClr val="FF0000"/>
                </a:solidFill>
              </a:rPr>
              <a:t>ください。</a:t>
            </a:r>
            <a:endParaRPr lang="en-US" altLang="ja-JP" sz="900" i="1" dirty="0">
              <a:solidFill>
                <a:srgbClr val="FF0000"/>
              </a:solidFill>
            </a:endParaRPr>
          </a:p>
          <a:p>
            <a:pPr marL="0" indent="0">
              <a:lnSpc>
                <a:spcPct val="90000"/>
              </a:lnSpc>
              <a:buNone/>
              <a:defRPr/>
            </a:pPr>
            <a:r>
              <a:rPr lang="ja-JP" altLang="en-US" sz="900" i="1" dirty="0" smtClean="0">
                <a:solidFill>
                  <a:srgbClr val="FF0000"/>
                </a:solidFill>
              </a:rPr>
              <a:t>・実証を行う産業施設名称及び住所を示してください。</a:t>
            </a:r>
            <a:endParaRPr lang="en-US" altLang="ja-JP" sz="900" i="1" dirty="0" smtClean="0">
              <a:solidFill>
                <a:srgbClr val="FF0000"/>
              </a:solidFill>
            </a:endParaRPr>
          </a:p>
          <a:p>
            <a:pPr marL="0" indent="0">
              <a:lnSpc>
                <a:spcPct val="90000"/>
              </a:lnSpc>
              <a:buNone/>
              <a:defRPr/>
            </a:pPr>
            <a:r>
              <a:rPr lang="ja-JP" altLang="en-US" sz="900" i="1" dirty="0" smtClean="0">
                <a:solidFill>
                  <a:srgbClr val="FF0000"/>
                </a:solidFill>
              </a:rPr>
              <a:t>・施設の直近</a:t>
            </a:r>
            <a:r>
              <a:rPr lang="en-US" altLang="ja-JP" sz="900" i="1" dirty="0" smtClean="0">
                <a:solidFill>
                  <a:srgbClr val="FF0000"/>
                </a:solidFill>
              </a:rPr>
              <a:t>3</a:t>
            </a:r>
            <a:r>
              <a:rPr lang="ja-JP" altLang="en-US" sz="900" i="1" dirty="0" smtClean="0">
                <a:solidFill>
                  <a:srgbClr val="FF0000"/>
                </a:solidFill>
              </a:rPr>
              <a:t>カ年の</a:t>
            </a:r>
            <a:r>
              <a:rPr lang="en-US" altLang="ja-JP" sz="900" i="1" dirty="0" smtClean="0">
                <a:solidFill>
                  <a:srgbClr val="FF0000"/>
                </a:solidFill>
              </a:rPr>
              <a:t>CO2</a:t>
            </a:r>
            <a:r>
              <a:rPr lang="ja-JP" altLang="en-US" sz="900" i="1" dirty="0" smtClean="0">
                <a:solidFill>
                  <a:srgbClr val="FF0000"/>
                </a:solidFill>
              </a:rPr>
              <a:t>排出量を示して下さい。</a:t>
            </a:r>
            <a:endParaRPr lang="ja-JP" altLang="en-US" sz="900" i="1" dirty="0">
              <a:solidFill>
                <a:srgbClr val="FF0000"/>
              </a:solidFill>
            </a:endParaRPr>
          </a:p>
          <a:p>
            <a:pPr marL="0" indent="0">
              <a:lnSpc>
                <a:spcPct val="90000"/>
              </a:lnSpc>
              <a:buNone/>
              <a:defRPr/>
            </a:pP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endParaRPr lang="ja-JP" altLang="ja-JP" sz="900" i="1" dirty="0" smtClean="0">
              <a:solidFill>
                <a:srgbClr val="FF0000"/>
              </a:solidFill>
            </a:endParaRPr>
          </a:p>
        </p:txBody>
      </p:sp>
      <p:sp>
        <p:nvSpPr>
          <p:cNvPr id="38" name="Text Box 14"/>
          <p:cNvSpPr txBox="1">
            <a:spLocks noChangeArrowheads="1"/>
          </p:cNvSpPr>
          <p:nvPr/>
        </p:nvSpPr>
        <p:spPr bwMode="auto">
          <a:xfrm>
            <a:off x="4628322" y="5157192"/>
            <a:ext cx="4219932" cy="40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事業化・普及の見込みについて</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・実証を行う技術／システムの事業化の計画・見込みについて記載してください。</a:t>
            </a:r>
            <a:endParaRPr lang="en-US" altLang="ja-JP" sz="900" i="1" dirty="0" smtClean="0">
              <a:solidFill>
                <a:srgbClr val="FF0000"/>
              </a:solidFill>
            </a:endParaRPr>
          </a:p>
        </p:txBody>
      </p:sp>
      <p:graphicFrame>
        <p:nvGraphicFramePr>
          <p:cNvPr id="39" name="表 38"/>
          <p:cNvGraphicFramePr>
            <a:graphicFrameLocks noGrp="1"/>
          </p:cNvGraphicFramePr>
          <p:nvPr>
            <p:extLst>
              <p:ext uri="{D42A27DB-BD31-4B8C-83A1-F6EECF244321}">
                <p14:modId xmlns:p14="http://schemas.microsoft.com/office/powerpoint/2010/main" val="1367937445"/>
              </p:ext>
            </p:extLst>
          </p:nvPr>
        </p:nvGraphicFramePr>
        <p:xfrm>
          <a:off x="4679511" y="5528439"/>
          <a:ext cx="4308591" cy="251460"/>
        </p:xfrm>
        <a:graphic>
          <a:graphicData uri="http://schemas.openxmlformats.org/drawingml/2006/table">
            <a:tbl>
              <a:tblPr firstRow="1" bandRow="1">
                <a:tableStyleId>{5C22544A-7EE6-4342-B048-85BDC9FD1C3A}</a:tableStyleId>
              </a:tblPr>
              <a:tblGrid>
                <a:gridCol w="1764697">
                  <a:extLst>
                    <a:ext uri="{9D8B030D-6E8A-4147-A177-3AD203B41FA5}">
                      <a16:colId xmlns:a16="http://schemas.microsoft.com/office/drawing/2014/main" val="2446840299"/>
                    </a:ext>
                  </a:extLst>
                </a:gridCol>
                <a:gridCol w="2543894">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事業化を担う主たる事業者</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i="1" dirty="0" smtClean="0">
                          <a:solidFill>
                            <a:srgbClr val="FF0000"/>
                          </a:solidFill>
                        </a:rPr>
                        <a:t>事業化を担う事業者名を記載してください。</a:t>
                      </a:r>
                      <a:endParaRPr kumimoji="1" lang="ja-JP" altLang="en-US" sz="1050"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bl>
          </a:graphicData>
        </a:graphic>
      </p:graphicFrame>
      <p:sp>
        <p:nvSpPr>
          <p:cNvPr id="40" name="テキスト ボックス 22"/>
          <p:cNvSpPr txBox="1">
            <a:spLocks noChangeArrowheads="1"/>
          </p:cNvSpPr>
          <p:nvPr/>
        </p:nvSpPr>
        <p:spPr bwMode="auto">
          <a:xfrm>
            <a:off x="4553655" y="5951021"/>
            <a:ext cx="45548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・提案する炭素循環社会モデルの事業化計画について、以下を参考に記載してください。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XX</a:t>
            </a:r>
            <a:r>
              <a:rPr lang="ja-JP" altLang="en-US" sz="900" i="1" dirty="0" smtClean="0">
                <a:solidFill>
                  <a:srgbClr val="FF0000"/>
                </a:solidFill>
              </a:rPr>
              <a:t>年度までに、○○技術／システムの販売開始。</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YY</a:t>
            </a:r>
            <a:r>
              <a:rPr lang="ja-JP" altLang="en-US" sz="900" i="1" dirty="0" smtClean="0">
                <a:solidFill>
                  <a:srgbClr val="FF0000"/>
                </a:solidFill>
              </a:rPr>
              <a:t>年度までに、低コスト化、省力化を実施し、販売。炭素循環社会モデル地域を実現。</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ZZ</a:t>
            </a:r>
            <a:r>
              <a:rPr lang="ja-JP" altLang="en-US" sz="900" i="1" dirty="0" smtClean="0">
                <a:solidFill>
                  <a:srgbClr val="FF0000"/>
                </a:solidFill>
              </a:rPr>
              <a:t>年度を目処に、</a:t>
            </a:r>
            <a:r>
              <a:rPr lang="ja-JP" altLang="en-US" sz="900" i="1" dirty="0">
                <a:solidFill>
                  <a:srgbClr val="FF0000"/>
                </a:solidFill>
              </a:rPr>
              <a:t>炭素</a:t>
            </a:r>
            <a:r>
              <a:rPr lang="ja-JP" altLang="en-US" sz="900" i="1" dirty="0" smtClean="0">
                <a:solidFill>
                  <a:srgbClr val="FF0000"/>
                </a:solidFill>
              </a:rPr>
              <a:t>循環社会の実現に向けてモデル地域を複数に拡大。</a:t>
            </a:r>
            <a:endParaRPr lang="en-US" altLang="ja-JP" sz="900" i="1" dirty="0" smtClean="0">
              <a:solidFill>
                <a:srgbClr val="FF0000"/>
              </a:solidFill>
            </a:endParaRPr>
          </a:p>
          <a:p>
            <a:pPr eaLnBrk="1" hangingPunct="1">
              <a:spcBef>
                <a:spcPct val="0"/>
              </a:spcBef>
              <a:buNone/>
            </a:pPr>
            <a:r>
              <a:rPr lang="en-US" altLang="ja-JP" sz="900" i="1" dirty="0" smtClean="0">
                <a:solidFill>
                  <a:srgbClr val="FF0000"/>
                </a:solidFill>
              </a:rPr>
              <a:t>※</a:t>
            </a:r>
            <a:r>
              <a:rPr lang="ja-JP" altLang="en-US" sz="900" i="1" dirty="0" smtClean="0">
                <a:solidFill>
                  <a:srgbClr val="FF0000"/>
                </a:solidFill>
              </a:rPr>
              <a:t>フローチャートやガントチャートなど、図示での表現が望ましい。</a:t>
            </a:r>
            <a:endParaRPr lang="en-US" altLang="ja-JP" sz="900" i="1" dirty="0" smtClean="0">
              <a:solidFill>
                <a:srgbClr val="FF0000"/>
              </a:solidFill>
            </a:endParaRPr>
          </a:p>
        </p:txBody>
      </p:sp>
      <p:sp>
        <p:nvSpPr>
          <p:cNvPr id="42" name="Text Box 11"/>
          <p:cNvSpPr txBox="1">
            <a:spLocks noChangeArrowheads="1"/>
          </p:cNvSpPr>
          <p:nvPr/>
        </p:nvSpPr>
        <p:spPr bwMode="auto">
          <a:xfrm>
            <a:off x="1277444" y="150368"/>
            <a:ext cx="2142427"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本頁は概ね１頁に収めること。</a:t>
            </a:r>
          </a:p>
        </p:txBody>
      </p:sp>
      <p:sp>
        <p:nvSpPr>
          <p:cNvPr id="46" name="角丸四角形 45"/>
          <p:cNvSpPr/>
          <p:nvPr/>
        </p:nvSpPr>
        <p:spPr bwMode="auto">
          <a:xfrm>
            <a:off x="141648" y="514271"/>
            <a:ext cx="4394949" cy="321301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476672"/>
            <a:ext cx="43924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050" dirty="0" smtClean="0"/>
              <a:t>○システム構成</a:t>
            </a:r>
            <a:endParaRPr lang="en-US" altLang="ja-JP" sz="1050" dirty="0" smtClean="0"/>
          </a:p>
          <a:p>
            <a:pPr eaLnBrk="1" hangingPunct="1">
              <a:spcBef>
                <a:spcPct val="0"/>
              </a:spcBef>
              <a:buNone/>
            </a:pPr>
            <a:r>
              <a:rPr lang="ja-JP" altLang="en-US" sz="900" i="1" dirty="0" smtClean="0">
                <a:solidFill>
                  <a:srgbClr val="FF0000"/>
                </a:solidFill>
              </a:rPr>
              <a:t>・実証場所で想定する設備の配置レイアウト及び</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④実証のシステム構成」で示すシステム構成図の詳細を記載ください。設備配置レイアウトとシステム構成図の対応がわかるように記載ください。すなわち、レイアウト図の設備がシステム構成図中のどの要素に該当するのかをわかるように記載くだ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a:t>
            </a:r>
            <a:r>
              <a:rPr lang="ja-JP" altLang="en-US" sz="900" i="1" dirty="0" smtClean="0">
                <a:solidFill>
                  <a:srgbClr val="FF0000"/>
                </a:solidFill>
              </a:rPr>
              <a:t>の</a:t>
            </a:r>
            <a:r>
              <a:rPr lang="ja-JP" altLang="en-US" sz="900" b="1" i="1" u="sng" dirty="0" smtClean="0">
                <a:solidFill>
                  <a:srgbClr val="FF0000"/>
                </a:solidFill>
              </a:rPr>
              <a:t>実証での調達</a:t>
            </a:r>
            <a:r>
              <a:rPr lang="ja-JP" altLang="en-US" sz="900" i="1" dirty="0" smtClean="0">
                <a:solidFill>
                  <a:srgbClr val="FF0000"/>
                </a:solidFill>
              </a:rPr>
              <a:t>も</a:t>
            </a:r>
            <a:r>
              <a:rPr lang="ja-JP" altLang="en-US" sz="900" i="1" dirty="0">
                <a:solidFill>
                  <a:srgbClr val="FF0000"/>
                </a:solidFill>
              </a:rPr>
              <a:t>含めてください</a:t>
            </a:r>
            <a:r>
              <a:rPr lang="ja-JP" altLang="en-US" sz="900" i="1" dirty="0" smtClean="0">
                <a:solidFill>
                  <a:srgbClr val="FF0000"/>
                </a:solidFill>
              </a:rPr>
              <a:t>。</a:t>
            </a:r>
            <a:endParaRPr lang="en-US" altLang="ja-JP" sz="900" i="1" dirty="0">
              <a:solidFill>
                <a:srgbClr val="FF0000"/>
              </a:solidFill>
            </a:endParaRPr>
          </a:p>
        </p:txBody>
      </p:sp>
      <p:cxnSp>
        <p:nvCxnSpPr>
          <p:cNvPr id="49" name="直線コネクタ 48"/>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51" name="角丸四角形 50"/>
          <p:cNvSpPr/>
          <p:nvPr/>
        </p:nvSpPr>
        <p:spPr bwMode="auto">
          <a:xfrm>
            <a:off x="143931" y="4893485"/>
            <a:ext cx="4394949" cy="181949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角丸四角形 52"/>
          <p:cNvSpPr/>
          <p:nvPr/>
        </p:nvSpPr>
        <p:spPr bwMode="auto">
          <a:xfrm>
            <a:off x="149291" y="3775116"/>
            <a:ext cx="4394949" cy="1018197"/>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4" name="Rectangle 215"/>
          <p:cNvSpPr>
            <a:spLocks noChangeArrowheads="1"/>
          </p:cNvSpPr>
          <p:nvPr/>
        </p:nvSpPr>
        <p:spPr bwMode="auto">
          <a:xfrm>
            <a:off x="119168" y="3789214"/>
            <a:ext cx="4385562" cy="59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050" dirty="0" smtClean="0"/>
              <a:t>○実証期間・規模</a:t>
            </a:r>
            <a:endParaRPr lang="en-US" altLang="ja-JP" sz="1050" dirty="0"/>
          </a:p>
          <a:p>
            <a:pPr>
              <a:spcBef>
                <a:spcPct val="0"/>
              </a:spcBef>
              <a:buNone/>
            </a:pPr>
            <a:r>
              <a:rPr lang="ja-JP" altLang="en-US" sz="900" i="1" dirty="0" smtClean="0">
                <a:solidFill>
                  <a:srgbClr val="FF0000"/>
                </a:solidFill>
              </a:rPr>
              <a:t>・商用</a:t>
            </a:r>
            <a:r>
              <a:rPr lang="ja-JP" altLang="en-US" sz="900" i="1" dirty="0">
                <a:solidFill>
                  <a:srgbClr val="FF0000"/>
                </a:solidFill>
              </a:rPr>
              <a:t>規模での事業化に向けて有益な知見が得られる妥当で適切な実証期間・規模であることを記載ください。</a:t>
            </a:r>
            <a:endParaRPr lang="en-US" altLang="ja-JP" sz="900" i="1" dirty="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44" name="Text Box 14"/>
          <p:cNvSpPr txBox="1">
            <a:spLocks noChangeArrowheads="1"/>
          </p:cNvSpPr>
          <p:nvPr/>
        </p:nvSpPr>
        <p:spPr bwMode="auto">
          <a:xfrm>
            <a:off x="4651708" y="1198782"/>
            <a:ext cx="4104444" cy="13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実証での課題に対する取組</a:t>
            </a:r>
            <a:r>
              <a:rPr lang="en-US" altLang="ja-JP" sz="1100" b="1" dirty="0" smtClean="0">
                <a:latin typeface="Century" pitchFamily="18" charset="0"/>
              </a:rPr>
              <a:t>】</a:t>
            </a:r>
          </a:p>
          <a:p>
            <a:pPr>
              <a:buNone/>
            </a:pPr>
            <a:r>
              <a:rPr lang="en-US" altLang="ja-JP" sz="1050" dirty="0" smtClean="0"/>
              <a:t>A</a:t>
            </a:r>
            <a:r>
              <a:rPr lang="en-US" altLang="ja-JP" sz="1050" dirty="0"/>
              <a:t>.</a:t>
            </a:r>
            <a:r>
              <a:rPr lang="ja-JP" altLang="en-US" sz="1050" dirty="0"/>
              <a:t>　重要な開発要素</a:t>
            </a:r>
          </a:p>
          <a:p>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の資源化技術を用いて炭素循環社会モデルを実現する上で重要となる、</a:t>
            </a:r>
            <a:r>
              <a:rPr lang="ja-JP" altLang="en-US" sz="900" b="1" i="1" u="sng" dirty="0" smtClean="0">
                <a:solidFill>
                  <a:srgbClr val="FF0000"/>
                </a:solidFill>
                <a:latin typeface="Century" pitchFamily="18" charset="0"/>
              </a:rPr>
              <a:t>実証で取り組む</a:t>
            </a:r>
            <a:r>
              <a:rPr lang="ja-JP" altLang="en-US" sz="900" i="1" dirty="0" smtClean="0">
                <a:solidFill>
                  <a:srgbClr val="FF0000"/>
                </a:solidFill>
                <a:latin typeface="Century" pitchFamily="18" charset="0"/>
              </a:rPr>
              <a:t>要素技術の開発要素を３つ以内で選び、解決すべき課題とこれに対する取組方針及びその進捗状況を記載ください。事業の目的と各開発要素の関係がわかるように記載して下さい。重要な開発要素が４つ以上ある場合は、</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その他の開発要素</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に、</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開発要素技術名</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のみ項番を</a:t>
            </a:r>
            <a:r>
              <a:rPr lang="en-US" altLang="ja-JP" sz="900" i="1" dirty="0" smtClean="0">
                <a:solidFill>
                  <a:srgbClr val="FF0000"/>
                </a:solidFill>
                <a:latin typeface="Century" pitchFamily="18" charset="0"/>
              </a:rPr>
              <a:t>A4</a:t>
            </a:r>
            <a:r>
              <a:rPr lang="ja-JP" altLang="en-US" sz="900" i="1" dirty="0" smtClean="0">
                <a:solidFill>
                  <a:srgbClr val="FF0000"/>
                </a:solidFill>
                <a:latin typeface="Century" pitchFamily="18" charset="0"/>
              </a:rPr>
              <a:t>から付して記し、その内容は本概要資料の参考資料ページに記載してください。</a:t>
            </a:r>
            <a:endParaRPr lang="ja-JP" altLang="en-US" sz="900" i="1" dirty="0">
              <a:solidFill>
                <a:srgbClr val="FF0000"/>
              </a:solidFill>
            </a:endParaRPr>
          </a:p>
        </p:txBody>
      </p:sp>
      <p:graphicFrame>
        <p:nvGraphicFramePr>
          <p:cNvPr id="45" name="表 44"/>
          <p:cNvGraphicFramePr>
            <a:graphicFrameLocks noGrp="1"/>
          </p:cNvGraphicFramePr>
          <p:nvPr>
            <p:extLst>
              <p:ext uri="{D42A27DB-BD31-4B8C-83A1-F6EECF244321}">
                <p14:modId xmlns:p14="http://schemas.microsoft.com/office/powerpoint/2010/main" val="1360567516"/>
              </p:ext>
            </p:extLst>
          </p:nvPr>
        </p:nvGraphicFramePr>
        <p:xfrm>
          <a:off x="4651706" y="2504015"/>
          <a:ext cx="4118162" cy="1257300"/>
        </p:xfrm>
        <a:graphic>
          <a:graphicData uri="http://schemas.openxmlformats.org/drawingml/2006/table">
            <a:tbl>
              <a:tblPr firstRow="1" bandRow="1">
                <a:tableStyleId>{5C22544A-7EE6-4342-B048-85BDC9FD1C3A}</a:tableStyleId>
              </a:tblPr>
              <a:tblGrid>
                <a:gridCol w="1284616">
                  <a:extLst>
                    <a:ext uri="{9D8B030D-6E8A-4147-A177-3AD203B41FA5}">
                      <a16:colId xmlns:a16="http://schemas.microsoft.com/office/drawing/2014/main" val="2446840299"/>
                    </a:ext>
                  </a:extLst>
                </a:gridCol>
                <a:gridCol w="1416773">
                  <a:extLst>
                    <a:ext uri="{9D8B030D-6E8A-4147-A177-3AD203B41FA5}">
                      <a16:colId xmlns:a16="http://schemas.microsoft.com/office/drawing/2014/main" val="2931511283"/>
                    </a:ext>
                  </a:extLst>
                </a:gridCol>
                <a:gridCol w="1416773">
                  <a:extLst>
                    <a:ext uri="{9D8B030D-6E8A-4147-A177-3AD203B41FA5}">
                      <a16:colId xmlns:a16="http://schemas.microsoft.com/office/drawing/2014/main" val="80927703"/>
                    </a:ext>
                  </a:extLst>
                </a:gridCol>
              </a:tblGrid>
              <a:tr h="224552">
                <a:tc>
                  <a:txBody>
                    <a:bodyPr/>
                    <a:lstStyle/>
                    <a:p>
                      <a:r>
                        <a:rPr kumimoji="1" lang="ja-JP" altLang="en-US" sz="1050" dirty="0" smtClean="0">
                          <a:solidFill>
                            <a:schemeClr val="tx1"/>
                          </a:solidFill>
                        </a:rPr>
                        <a:t>要素技術</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現状の課題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対応方針</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A1【</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en-US" altLang="ja-JP" sz="1050" dirty="0" smtClean="0"/>
                        <a:t>A2【</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A3【</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r h="146135">
                <a:tc>
                  <a:txBody>
                    <a:bodyPr/>
                    <a:lstStyle/>
                    <a:p>
                      <a:r>
                        <a:rPr kumimoji="1" lang="ja-JP" altLang="en-US" sz="1050" dirty="0" smtClean="0"/>
                        <a:t>その他の開発要素</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extLst>
                  <a:ext uri="{0D108BD9-81ED-4DB2-BD59-A6C34878D82A}">
                    <a16:rowId xmlns:a16="http://schemas.microsoft.com/office/drawing/2014/main" val="2994873678"/>
                  </a:ext>
                </a:extLst>
              </a:tr>
            </a:tbl>
          </a:graphicData>
        </a:graphic>
      </p:graphicFrame>
      <p:sp>
        <p:nvSpPr>
          <p:cNvPr id="47" name="正方形/長方形 46"/>
          <p:cNvSpPr/>
          <p:nvPr/>
        </p:nvSpPr>
        <p:spPr>
          <a:xfrm>
            <a:off x="4651706" y="3798770"/>
            <a:ext cx="4104446" cy="538609"/>
          </a:xfrm>
          <a:prstGeom prst="rect">
            <a:avLst/>
          </a:prstGeom>
        </p:spPr>
        <p:txBody>
          <a:bodyPr wrap="square">
            <a:spAutoFit/>
          </a:bodyPr>
          <a:lstStyle/>
          <a:p>
            <a:r>
              <a:rPr lang="en-US" altLang="ja-JP" sz="1050" dirty="0"/>
              <a:t>B.</a:t>
            </a:r>
            <a:r>
              <a:rPr lang="ja-JP" altLang="en-US" sz="1050" dirty="0"/>
              <a:t>　</a:t>
            </a:r>
            <a:r>
              <a:rPr lang="ja-JP" altLang="en-US" sz="1050" dirty="0" smtClean="0"/>
              <a:t>開発要素のシステム統合とその実証</a:t>
            </a:r>
            <a:endParaRPr lang="ja-JP" altLang="en-US" sz="1050" dirty="0"/>
          </a:p>
          <a:p>
            <a:r>
              <a:rPr lang="ja-JP" altLang="en-US" sz="900" i="1" dirty="0" smtClean="0">
                <a:solidFill>
                  <a:srgbClr val="FF0000"/>
                </a:solidFill>
              </a:rPr>
              <a:t>・開発要素のシステム統合における主要課題とその対応方針及び実証</a:t>
            </a:r>
            <a:r>
              <a:rPr lang="ja-JP" altLang="en-US" sz="900" i="1" dirty="0">
                <a:solidFill>
                  <a:srgbClr val="FF0000"/>
                </a:solidFill>
              </a:rPr>
              <a:t>における主要課題と</a:t>
            </a:r>
            <a:r>
              <a:rPr lang="ja-JP" altLang="en-US" sz="900" i="1" dirty="0" smtClean="0">
                <a:solidFill>
                  <a:srgbClr val="FF0000"/>
                </a:solidFill>
              </a:rPr>
              <a:t>その対応方針を記載</a:t>
            </a:r>
            <a:r>
              <a:rPr lang="ja-JP" altLang="en-US" sz="900" i="1" dirty="0">
                <a:solidFill>
                  <a:srgbClr val="FF0000"/>
                </a:solidFill>
              </a:rPr>
              <a:t>して</a:t>
            </a:r>
            <a:r>
              <a:rPr lang="ja-JP" altLang="en-US" sz="900" i="1" dirty="0" smtClean="0">
                <a:solidFill>
                  <a:srgbClr val="FF0000"/>
                </a:solidFill>
              </a:rPr>
              <a:t>ください。</a:t>
            </a:r>
            <a:endParaRPr lang="ja-JP" altLang="en-US" sz="900" i="1" dirty="0"/>
          </a:p>
        </p:txBody>
      </p:sp>
      <p:graphicFrame>
        <p:nvGraphicFramePr>
          <p:cNvPr id="52" name="表 51"/>
          <p:cNvGraphicFramePr>
            <a:graphicFrameLocks noGrp="1"/>
          </p:cNvGraphicFramePr>
          <p:nvPr>
            <p:extLst>
              <p:ext uri="{D42A27DB-BD31-4B8C-83A1-F6EECF244321}">
                <p14:modId xmlns:p14="http://schemas.microsoft.com/office/powerpoint/2010/main" val="3663569315"/>
              </p:ext>
            </p:extLst>
          </p:nvPr>
        </p:nvGraphicFramePr>
        <p:xfrm>
          <a:off x="4651702" y="4337379"/>
          <a:ext cx="4118166" cy="763974"/>
        </p:xfrm>
        <a:graphic>
          <a:graphicData uri="http://schemas.openxmlformats.org/drawingml/2006/table">
            <a:tbl>
              <a:tblPr firstRow="1" bandRow="1">
                <a:tableStyleId>{5C22544A-7EE6-4342-B048-85BDC9FD1C3A}</a:tableStyleId>
              </a:tblPr>
              <a:tblGrid>
                <a:gridCol w="2189237">
                  <a:extLst>
                    <a:ext uri="{9D8B030D-6E8A-4147-A177-3AD203B41FA5}">
                      <a16:colId xmlns:a16="http://schemas.microsoft.com/office/drawing/2014/main" val="2931511283"/>
                    </a:ext>
                  </a:extLst>
                </a:gridCol>
                <a:gridCol w="1928929">
                  <a:extLst>
                    <a:ext uri="{9D8B030D-6E8A-4147-A177-3AD203B41FA5}">
                      <a16:colId xmlns:a16="http://schemas.microsoft.com/office/drawing/2014/main" val="80927703"/>
                    </a:ext>
                  </a:extLst>
                </a:gridCol>
              </a:tblGrid>
              <a:tr h="261054">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対応策</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216024">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0">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7195315"/>
                  </a:ext>
                </a:extLst>
              </a:tr>
            </a:tbl>
          </a:graphicData>
        </a:graphic>
      </p:graphicFrame>
    </p:spTree>
    <p:extLst>
      <p:ext uri="{BB962C8B-B14F-4D97-AF65-F5344CB8AC3E}">
        <p14:creationId xmlns:p14="http://schemas.microsoft.com/office/powerpoint/2010/main" val="86103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1473807640"/>
              </p:ext>
            </p:extLst>
          </p:nvPr>
        </p:nvGraphicFramePr>
        <p:xfrm>
          <a:off x="216179" y="1052736"/>
          <a:ext cx="8689032" cy="5472608"/>
        </p:xfrm>
        <a:graphic>
          <a:graphicData uri="http://schemas.openxmlformats.org/drawingml/2006/table">
            <a:tbl>
              <a:tblPr>
                <a:tableStyleId>{5C22544A-7EE6-4342-B048-85BDC9FD1C3A}</a:tableStyleId>
              </a:tblPr>
              <a:tblGrid>
                <a:gridCol w="1777032">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864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gridCol w="864000">
                  <a:extLst>
                    <a:ext uri="{9D8B030D-6E8A-4147-A177-3AD203B41FA5}">
                      <a16:colId xmlns:a16="http://schemas.microsoft.com/office/drawing/2014/main" val="20005"/>
                    </a:ext>
                  </a:extLst>
                </a:gridCol>
                <a:gridCol w="864000">
                  <a:extLst>
                    <a:ext uri="{9D8B030D-6E8A-4147-A177-3AD203B41FA5}">
                      <a16:colId xmlns:a16="http://schemas.microsoft.com/office/drawing/2014/main" val="20006"/>
                    </a:ext>
                  </a:extLst>
                </a:gridCol>
                <a:gridCol w="864000">
                  <a:extLst>
                    <a:ext uri="{9D8B030D-6E8A-4147-A177-3AD203B41FA5}">
                      <a16:colId xmlns:a16="http://schemas.microsoft.com/office/drawing/2014/main" val="20007"/>
                    </a:ext>
                  </a:extLst>
                </a:gridCol>
                <a:gridCol w="864000">
                  <a:extLst>
                    <a:ext uri="{9D8B030D-6E8A-4147-A177-3AD203B41FA5}">
                      <a16:colId xmlns:a16="http://schemas.microsoft.com/office/drawing/2014/main" val="20008"/>
                    </a:ext>
                  </a:extLst>
                </a:gridCol>
              </a:tblGrid>
              <a:tr h="152401">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dist" fontAlgn="ctr"/>
                      <a:r>
                        <a:rPr lang="ja-JP" altLang="en-US" sz="1050" b="0" i="0" u="none" strike="noStrike" dirty="0" smtClean="0">
                          <a:effectLst/>
                          <a:latin typeface="ＭＳ Ｐゴシック"/>
                        </a:rPr>
                        <a:t>令和元年度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令和</a:t>
                      </a:r>
                      <a:r>
                        <a:rPr lang="en-US" altLang="ja-JP" sz="1050" b="0" i="0" u="none" strike="noStrike" dirty="0" smtClean="0">
                          <a:effectLst/>
                          <a:latin typeface="ＭＳ Ｐゴシック"/>
                        </a:rPr>
                        <a:t>2</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令和</a:t>
                      </a:r>
                      <a:r>
                        <a:rPr lang="en-US" altLang="ja-JP" sz="1050" b="0" i="0" u="none" strike="noStrike" dirty="0" smtClean="0">
                          <a:effectLst/>
                          <a:latin typeface="ＭＳ Ｐゴシック"/>
                        </a:rPr>
                        <a:t>3</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68601">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9</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1"/>
                  </a:ext>
                </a:extLst>
              </a:tr>
              <a:tr h="96004">
                <a:tc gridSpan="9">
                  <a:txBody>
                    <a:bodyPr/>
                    <a:lstStyle/>
                    <a:p>
                      <a:pPr algn="l" fontAlgn="ctr"/>
                      <a:r>
                        <a:rPr lang="ja-JP" altLang="en-US" sz="1050" b="0" i="0" u="none" strike="noStrike" dirty="0" smtClean="0">
                          <a:effectLst/>
                          <a:latin typeface="ＭＳ Ｐゴシック"/>
                        </a:rPr>
                        <a:t>炭素循環社会モデルの構築</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29753944"/>
                  </a:ext>
                </a:extLst>
              </a:tr>
              <a:tr h="509828">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275679675"/>
                  </a:ext>
                </a:extLst>
              </a:tr>
              <a:tr h="49520">
                <a:tc gridSpan="9">
                  <a:txBody>
                    <a:bodyPr/>
                    <a:lstStyle/>
                    <a:p>
                      <a:pPr algn="l" fontAlgn="ctr"/>
                      <a:r>
                        <a:rPr lang="ja-JP" altLang="en-US" sz="1050" b="0" i="0" u="none" strike="noStrike" dirty="0" smtClean="0">
                          <a:effectLst/>
                          <a:latin typeface="ＭＳ Ｐゴシック"/>
                        </a:rPr>
                        <a:t>提案するモデルの実現に向けた実証</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509828">
                <a:tc>
                  <a:txBody>
                    <a:bodyPr/>
                    <a:lstStyle/>
                    <a:p>
                      <a:pPr algn="l" fontAlgn="ctr"/>
                      <a:r>
                        <a:rPr lang="ja-JP" altLang="en-US" sz="1050" u="none" strike="noStrike" dirty="0" smtClean="0">
                          <a:effectLst/>
                        </a:rPr>
                        <a:t>　</a:t>
                      </a:r>
                      <a:endParaRPr lang="en-US" altLang="ja-JP" sz="1050" u="none" strike="noStrike" dirty="0" smtClean="0">
                        <a:effectLst/>
                      </a:endParaRPr>
                    </a:p>
                    <a:p>
                      <a:pPr algn="l" fontAlgn="ctr"/>
                      <a:r>
                        <a:rPr lang="ja-JP" altLang="en-US" sz="1050" u="none" strike="noStrike" dirty="0" smtClean="0">
                          <a:effectLst/>
                        </a:rPr>
                        <a:t>　要素技術</a:t>
                      </a:r>
                      <a:r>
                        <a:rPr lang="en-US" altLang="ja-JP" sz="1050" u="none" strike="noStrike" dirty="0" smtClean="0">
                          <a:effectLst/>
                        </a:rPr>
                        <a:t>A1</a:t>
                      </a:r>
                      <a:r>
                        <a:rPr lang="ja-JP" altLang="en-US" sz="1050" u="none" strike="noStrike" dirty="0" smtClean="0">
                          <a:effectLst/>
                        </a:rPr>
                        <a:t>の開発</a:t>
                      </a:r>
                      <a:endParaRPr lang="en-US" altLang="ja-JP" sz="1050" u="none" strike="noStrike" dirty="0" smtClean="0">
                        <a:effectLst/>
                      </a:endParaRPr>
                    </a:p>
                    <a:p>
                      <a:pPr algn="l" fontAlgn="ctr"/>
                      <a:r>
                        <a:rPr lang="ja-JP" altLang="en-US" sz="1050" b="0" i="0" u="none" strike="noStrike" dirty="0" smtClean="0">
                          <a:effectLst/>
                          <a:latin typeface="ＭＳ Ｐゴシック"/>
                        </a:rPr>
                        <a:t>　　①○○の設計</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②○○の製造</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2"/>
                  </a:ext>
                </a:extLst>
              </a:tr>
              <a:tr h="411832">
                <a:tc>
                  <a:txBody>
                    <a:bodyPr/>
                    <a:lstStyle/>
                    <a:p>
                      <a:pPr algn="l" fontAlgn="ctr"/>
                      <a:r>
                        <a:rPr lang="ja-JP" altLang="en-US" sz="1050" u="none" strike="noStrike" dirty="0" smtClean="0">
                          <a:effectLst/>
                        </a:rPr>
                        <a:t>　要素技術</a:t>
                      </a:r>
                      <a:r>
                        <a:rPr lang="en-US" altLang="ja-JP" sz="1050" u="none" strike="noStrike" dirty="0" smtClean="0">
                          <a:effectLst/>
                        </a:rPr>
                        <a:t>A2</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3"/>
                  </a:ext>
                </a:extLst>
              </a:tr>
              <a:tr h="360040">
                <a:tc>
                  <a:txBody>
                    <a:bodyPr/>
                    <a:lstStyle/>
                    <a:p>
                      <a:pPr algn="l" fontAlgn="ctr"/>
                      <a:r>
                        <a:rPr lang="ja-JP" altLang="en-US" sz="1050" u="none" strike="noStrike" dirty="0" smtClean="0">
                          <a:effectLst/>
                        </a:rPr>
                        <a:t>　要素技術</a:t>
                      </a:r>
                      <a:r>
                        <a:rPr lang="en-US" altLang="ja-JP" sz="1050" u="none" strike="noStrike" dirty="0" smtClean="0">
                          <a:effectLst/>
                        </a:rPr>
                        <a:t>A3</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4"/>
                  </a:ext>
                </a:extLst>
              </a:tr>
              <a:tr h="360040">
                <a:tc>
                  <a:txBody>
                    <a:bodyPr/>
                    <a:lstStyle/>
                    <a:p>
                      <a:pPr algn="l" fontAlgn="ctr"/>
                      <a:r>
                        <a:rPr lang="ja-JP" altLang="en-US" sz="1050" b="0" i="0" u="none" strike="noStrike" dirty="0" smtClean="0">
                          <a:effectLst/>
                          <a:latin typeface="ＭＳ Ｐゴシック"/>
                        </a:rPr>
                        <a:t>　その他の要素技術の開発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709069987"/>
                  </a:ext>
                </a:extLst>
              </a:tr>
              <a:tr h="158120">
                <a:tc gridSpan="9">
                  <a:txBody>
                    <a:bodyPr/>
                    <a:lstStyle/>
                    <a:p>
                      <a:pPr algn="l" fontAlgn="ctr"/>
                      <a:r>
                        <a:rPr lang="ja-JP" altLang="en-US" sz="1050" b="0" i="0" u="none" strike="noStrike" dirty="0" smtClean="0">
                          <a:effectLst/>
                          <a:latin typeface="ＭＳ Ｐゴシック"/>
                        </a:rPr>
                        <a:t>二酸化炭素削減効果等の検証・評価</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039240613"/>
                  </a:ext>
                </a:extLst>
              </a:tr>
              <a:tr h="62488">
                <a:tc gridSpan="9">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事業費合計（税込）（一般管理費を含む）（百万円）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7">
                  <a:txBody>
                    <a:bodyPr/>
                    <a:lstStyle/>
                    <a:p>
                      <a:pPr algn="r" fontAlgn="ctr"/>
                      <a:r>
                        <a:rPr lang="ja-JP" altLang="en-US" sz="1050" b="0" i="0" u="none" strike="noStrike" dirty="0" smtClean="0">
                          <a:effectLst/>
                          <a:latin typeface="ＭＳ Ｐゴシック"/>
                        </a:rPr>
                        <a:t>総事業費（税込）（一般管理費を含む）（百万円）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1979712" y="1988840"/>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123728" y="1772816"/>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2912982" y="2219178"/>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2984990" y="2003154"/>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開発要素ごと</a:t>
            </a:r>
            <a:r>
              <a:rPr lang="ja-JP" altLang="en-US" sz="900" i="1" dirty="0">
                <a:solidFill>
                  <a:srgbClr val="FF0000"/>
                </a:solidFill>
              </a:rPr>
              <a:t>に記載してください。開発要素ごとの事業費は、必要に応じて</a:t>
            </a:r>
            <a:r>
              <a:rPr lang="en-US" altLang="ja-JP" sz="900" i="1" dirty="0">
                <a:solidFill>
                  <a:srgbClr val="FF0000"/>
                </a:solidFill>
              </a:rPr>
              <a:t>3</a:t>
            </a:r>
            <a:r>
              <a:rPr lang="ja-JP" altLang="en-US" sz="900" i="1" dirty="0">
                <a:solidFill>
                  <a:srgbClr val="FF0000"/>
                </a:solidFill>
              </a:rPr>
              <a:t>区分程度（設計や製造等）に分けて示すことも可とします。その場合は、細分化した各要素の事業費を</a:t>
            </a:r>
            <a:r>
              <a:rPr lang="ja-JP" altLang="en-US" sz="900" i="1" dirty="0" smtClean="0">
                <a:solidFill>
                  <a:srgbClr val="FF0000"/>
                </a:solidFill>
              </a:rPr>
              <a:t>示してくだ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a:t>
            </a:r>
            <a:r>
              <a:rPr lang="ja-JP" altLang="en-US" sz="900" i="1" dirty="0" smtClean="0">
                <a:solidFill>
                  <a:srgbClr val="FF0000"/>
                </a:solidFill>
              </a:rPr>
              <a:t>が</a:t>
            </a:r>
            <a:r>
              <a:rPr lang="en-US" altLang="ja-JP" sz="900" i="1" dirty="0">
                <a:solidFill>
                  <a:srgbClr val="FF0000"/>
                </a:solidFill>
              </a:rPr>
              <a:t>3</a:t>
            </a:r>
            <a:r>
              <a:rPr lang="ja-JP" altLang="en-US" sz="900" i="1" dirty="0" smtClean="0">
                <a:solidFill>
                  <a:srgbClr val="FF0000"/>
                </a:solidFill>
              </a:rPr>
              <a:t>年以上の</a:t>
            </a:r>
            <a:r>
              <a:rPr lang="ja-JP" altLang="en-US" sz="900" i="1" dirty="0">
                <a:solidFill>
                  <a:srgbClr val="FF0000"/>
                </a:solidFill>
              </a:rPr>
              <a:t>場合は、適宜</a:t>
            </a:r>
            <a:r>
              <a:rPr lang="ja-JP" altLang="en-US" sz="900" i="1" dirty="0" smtClean="0">
                <a:solidFill>
                  <a:srgbClr val="FF0000"/>
                </a:solidFill>
              </a:rPr>
              <a:t>、列を追加して</a:t>
            </a:r>
            <a:r>
              <a:rPr lang="ja-JP" altLang="en-US" sz="900" i="1" dirty="0">
                <a:solidFill>
                  <a:srgbClr val="FF0000"/>
                </a:solidFill>
              </a:rPr>
              <a:t>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令和元年度の目標と内容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305950875"/>
              </p:ext>
            </p:extLst>
          </p:nvPr>
        </p:nvGraphicFramePr>
        <p:xfrm>
          <a:off x="323528" y="407666"/>
          <a:ext cx="8447698" cy="640571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令和元年度の目標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事業全体としての令和元年度の目標について記載してください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令和元年度の目標について、記載してください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令和元年度の目標について、記載してください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各要素技術／システムの応募時の準備状況（既存の類似技術との比較等）を踏まえた令和元年度の目標について、それぞれ具体的かつ定量的に（数値で）記載してください（以下同様）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16632"/>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3197494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令和２年度の目標と内容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409115827"/>
              </p:ext>
            </p:extLst>
          </p:nvPr>
        </p:nvGraphicFramePr>
        <p:xfrm>
          <a:off x="323528" y="476680"/>
          <a:ext cx="8447698" cy="656573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令和２年度の目標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事業全体としての令和２年度の目標について記載してください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令和２年度の目標について、記載してください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令和２年度の目標について、記載してください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各要素技術／システムの応募時の準備状況（既存の類似技術との比較等）を踏まえた令和２年度の目標について、それぞれ具体的かつ定量的に（数値で）記載してください（以下同様）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6</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447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smtClean="0">
                <a:latin typeface="+mn-ea"/>
                <a:ea typeface="+mn-ea"/>
              </a:rPr>
              <a:t>○</a:t>
            </a:r>
            <a:r>
              <a:rPr lang="ja-JP" altLang="en-US" sz="1801" dirty="0" smtClean="0">
                <a:latin typeface="+mn-ea"/>
                <a:ea typeface="+mn-ea"/>
              </a:rPr>
              <a:t>令和３年度の目標と内容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4211609561"/>
              </p:ext>
            </p:extLst>
          </p:nvPr>
        </p:nvGraphicFramePr>
        <p:xfrm>
          <a:off x="323528" y="476680"/>
          <a:ext cx="8447698" cy="656573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令和３年度の目標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事業全体としての令和３年度の目標について記載してください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令和３年度の目標について、記載してください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令和３年度の</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各要素技術／システムの応募時の準備状況（既存の類似技術との比較等）を踏まえた令和３年度の目標について、それぞれ具体的かつ定量的に（数値で）記載してください（以下同様）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720904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3644</TotalTime>
  <Words>3063</Words>
  <Application>Microsoft Office PowerPoint</Application>
  <PresentationFormat>画面に合わせる (4:3)</PresentationFormat>
  <Paragraphs>416</Paragraphs>
  <Slides>11</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11</vt:i4>
      </vt:variant>
    </vt:vector>
  </HeadingPairs>
  <TitlesOfParts>
    <vt:vector size="19" baseType="lpstr">
      <vt:lpstr>Meiryo UI</vt:lpstr>
      <vt:lpstr>ＭＳ Ｐゴシック</vt:lpstr>
      <vt:lpstr>Arial</vt:lpstr>
      <vt:lpstr>Calibri</vt:lpstr>
      <vt:lpstr>Century</vt:lpstr>
      <vt:lpstr>Office テーマ</vt:lpstr>
      <vt:lpstr>標準デザイン</vt:lpstr>
      <vt:lpstr>1_標準デザイン</vt:lpstr>
      <vt:lpstr>概要資料について ※本スライドは消去して提出してください。</vt:lpstr>
      <vt:lpstr>令和元年度二酸化炭素の資源化を通じた 炭素循環社会モデル構築促進事業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平成28年度低炭素型浮体式洋上風力発電低コスト化・普及促進事業　中間評価様式</dc:title>
  <dc:creator>環境省　地球温暖化対策事業室</dc:creator>
  <cp:lastModifiedBy>葛岡 義和</cp:lastModifiedBy>
  <cp:revision>192</cp:revision>
  <cp:lastPrinted>2019-07-03T13:04:16Z</cp:lastPrinted>
  <dcterms:created xsi:type="dcterms:W3CDTF">2016-02-15T04:18:28Z</dcterms:created>
  <dcterms:modified xsi:type="dcterms:W3CDTF">2019-07-11T14:33:44Z</dcterms:modified>
</cp:coreProperties>
</file>