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5"/>
  </p:notesMasterIdLst>
  <p:sldIdLst>
    <p:sldId id="272" r:id="rId4"/>
    <p:sldId id="256" r:id="rId5"/>
    <p:sldId id="266" r:id="rId6"/>
    <p:sldId id="267" r:id="rId7"/>
    <p:sldId id="271" r:id="rId8"/>
    <p:sldId id="268" r:id="rId9"/>
    <p:sldId id="278" r:id="rId10"/>
    <p:sldId id="279" r:id="rId11"/>
    <p:sldId id="280" r:id="rId12"/>
    <p:sldId id="277" r:id="rId13"/>
    <p:sldId id="264" r:id="rId14"/>
  </p:sldIdLst>
  <p:sldSz cx="9144000" cy="6858000" type="screen4x3"/>
  <p:notesSz cx="6735763" cy="9866313"/>
  <p:defaultTextStyle>
    <a:defPPr>
      <a:defRPr lang="ja-JP"/>
    </a:defPPr>
    <a:lvl1pPr marL="0" algn="l" defTabSz="913700" rtl="0" eaLnBrk="1" latinLnBrk="0" hangingPunct="1">
      <a:defRPr kumimoji="1" sz="1800" kern="1200">
        <a:solidFill>
          <a:schemeClr val="tx1"/>
        </a:solidFill>
        <a:latin typeface="+mn-lt"/>
        <a:ea typeface="+mn-ea"/>
        <a:cs typeface="+mn-cs"/>
      </a:defRPr>
    </a:lvl1pPr>
    <a:lvl2pPr marL="456850" algn="l" defTabSz="913700" rtl="0" eaLnBrk="1" latinLnBrk="0" hangingPunct="1">
      <a:defRPr kumimoji="1" sz="1800" kern="1200">
        <a:solidFill>
          <a:schemeClr val="tx1"/>
        </a:solidFill>
        <a:latin typeface="+mn-lt"/>
        <a:ea typeface="+mn-ea"/>
        <a:cs typeface="+mn-cs"/>
      </a:defRPr>
    </a:lvl2pPr>
    <a:lvl3pPr marL="913700" algn="l" defTabSz="913700" rtl="0" eaLnBrk="1" latinLnBrk="0" hangingPunct="1">
      <a:defRPr kumimoji="1" sz="1800" kern="1200">
        <a:solidFill>
          <a:schemeClr val="tx1"/>
        </a:solidFill>
        <a:latin typeface="+mn-lt"/>
        <a:ea typeface="+mn-ea"/>
        <a:cs typeface="+mn-cs"/>
      </a:defRPr>
    </a:lvl3pPr>
    <a:lvl4pPr marL="1370550" algn="l" defTabSz="913700" rtl="0" eaLnBrk="1" latinLnBrk="0" hangingPunct="1">
      <a:defRPr kumimoji="1" sz="1800" kern="1200">
        <a:solidFill>
          <a:schemeClr val="tx1"/>
        </a:solidFill>
        <a:latin typeface="+mn-lt"/>
        <a:ea typeface="+mn-ea"/>
        <a:cs typeface="+mn-cs"/>
      </a:defRPr>
    </a:lvl4pPr>
    <a:lvl5pPr marL="1827401" algn="l" defTabSz="913700" rtl="0" eaLnBrk="1" latinLnBrk="0" hangingPunct="1">
      <a:defRPr kumimoji="1" sz="1800" kern="1200">
        <a:solidFill>
          <a:schemeClr val="tx1"/>
        </a:solidFill>
        <a:latin typeface="+mn-lt"/>
        <a:ea typeface="+mn-ea"/>
        <a:cs typeface="+mn-cs"/>
      </a:defRPr>
    </a:lvl5pPr>
    <a:lvl6pPr marL="2284250" algn="l" defTabSz="913700" rtl="0" eaLnBrk="1" latinLnBrk="0" hangingPunct="1">
      <a:defRPr kumimoji="1" sz="1800" kern="1200">
        <a:solidFill>
          <a:schemeClr val="tx1"/>
        </a:solidFill>
        <a:latin typeface="+mn-lt"/>
        <a:ea typeface="+mn-ea"/>
        <a:cs typeface="+mn-cs"/>
      </a:defRPr>
    </a:lvl6pPr>
    <a:lvl7pPr marL="2741100" algn="l" defTabSz="913700" rtl="0" eaLnBrk="1" latinLnBrk="0" hangingPunct="1">
      <a:defRPr kumimoji="1" sz="1800" kern="1200">
        <a:solidFill>
          <a:schemeClr val="tx1"/>
        </a:solidFill>
        <a:latin typeface="+mn-lt"/>
        <a:ea typeface="+mn-ea"/>
        <a:cs typeface="+mn-cs"/>
      </a:defRPr>
    </a:lvl7pPr>
    <a:lvl8pPr marL="3197950" algn="l" defTabSz="913700" rtl="0" eaLnBrk="1" latinLnBrk="0" hangingPunct="1">
      <a:defRPr kumimoji="1" sz="1800" kern="1200">
        <a:solidFill>
          <a:schemeClr val="tx1"/>
        </a:solidFill>
        <a:latin typeface="+mn-lt"/>
        <a:ea typeface="+mn-ea"/>
        <a:cs typeface="+mn-cs"/>
      </a:defRPr>
    </a:lvl8pPr>
    <a:lvl9pPr marL="3654800" algn="l" defTabSz="9137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AEDEF"/>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5612" autoAdjust="0"/>
  </p:normalViewPr>
  <p:slideViewPr>
    <p:cSldViewPr>
      <p:cViewPr varScale="1">
        <p:scale>
          <a:sx n="90" d="100"/>
          <a:sy n="90" d="100"/>
        </p:scale>
        <p:origin x="99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0E4D0A51-EC1B-4CB4-99F1-780912E25F3B}" type="datetimeFigureOut">
              <a:rPr kumimoji="1" lang="ja-JP" altLang="en-US" smtClean="0"/>
              <a:t>2019/7/11</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649E1391-B822-4649-99FB-E4F8A5C9211B}" type="slidenum">
              <a:rPr kumimoji="1" lang="ja-JP" altLang="en-US" smtClean="0"/>
              <a:t>‹#›</a:t>
            </a:fld>
            <a:endParaRPr kumimoji="1" lang="ja-JP" altLang="en-US"/>
          </a:p>
        </p:txBody>
      </p:sp>
    </p:spTree>
    <p:extLst>
      <p:ext uri="{BB962C8B-B14F-4D97-AF65-F5344CB8AC3E}">
        <p14:creationId xmlns:p14="http://schemas.microsoft.com/office/powerpoint/2010/main" val="1673557248"/>
      </p:ext>
    </p:extLst>
  </p:cSld>
  <p:clrMap bg1="lt1" tx1="dk1" bg2="lt2" tx2="dk2" accent1="accent1" accent2="accent2" accent3="accent3" accent4="accent4" accent5="accent5" accent6="accent6" hlink="hlink" folHlink="folHlink"/>
  <p:notesStyle>
    <a:lvl1pPr marL="0" algn="l" defTabSz="913700" rtl="0" eaLnBrk="1" latinLnBrk="0" hangingPunct="1">
      <a:defRPr kumimoji="1" sz="1200" kern="1200">
        <a:solidFill>
          <a:schemeClr val="tx1"/>
        </a:solidFill>
        <a:latin typeface="+mn-lt"/>
        <a:ea typeface="+mn-ea"/>
        <a:cs typeface="+mn-cs"/>
      </a:defRPr>
    </a:lvl1pPr>
    <a:lvl2pPr marL="456850" algn="l" defTabSz="913700" rtl="0" eaLnBrk="1" latinLnBrk="0" hangingPunct="1">
      <a:defRPr kumimoji="1" sz="1200" kern="1200">
        <a:solidFill>
          <a:schemeClr val="tx1"/>
        </a:solidFill>
        <a:latin typeface="+mn-lt"/>
        <a:ea typeface="+mn-ea"/>
        <a:cs typeface="+mn-cs"/>
      </a:defRPr>
    </a:lvl2pPr>
    <a:lvl3pPr marL="913700" algn="l" defTabSz="913700" rtl="0" eaLnBrk="1" latinLnBrk="0" hangingPunct="1">
      <a:defRPr kumimoji="1" sz="1200" kern="1200">
        <a:solidFill>
          <a:schemeClr val="tx1"/>
        </a:solidFill>
        <a:latin typeface="+mn-lt"/>
        <a:ea typeface="+mn-ea"/>
        <a:cs typeface="+mn-cs"/>
      </a:defRPr>
    </a:lvl3pPr>
    <a:lvl4pPr marL="1370550" algn="l" defTabSz="913700" rtl="0" eaLnBrk="1" latinLnBrk="0" hangingPunct="1">
      <a:defRPr kumimoji="1" sz="1200" kern="1200">
        <a:solidFill>
          <a:schemeClr val="tx1"/>
        </a:solidFill>
        <a:latin typeface="+mn-lt"/>
        <a:ea typeface="+mn-ea"/>
        <a:cs typeface="+mn-cs"/>
      </a:defRPr>
    </a:lvl4pPr>
    <a:lvl5pPr marL="1827401" algn="l" defTabSz="913700" rtl="0" eaLnBrk="1" latinLnBrk="0" hangingPunct="1">
      <a:defRPr kumimoji="1" sz="1200" kern="1200">
        <a:solidFill>
          <a:schemeClr val="tx1"/>
        </a:solidFill>
        <a:latin typeface="+mn-lt"/>
        <a:ea typeface="+mn-ea"/>
        <a:cs typeface="+mn-cs"/>
      </a:defRPr>
    </a:lvl5pPr>
    <a:lvl6pPr marL="2284250" algn="l" defTabSz="913700" rtl="0" eaLnBrk="1" latinLnBrk="0" hangingPunct="1">
      <a:defRPr kumimoji="1" sz="1200" kern="1200">
        <a:solidFill>
          <a:schemeClr val="tx1"/>
        </a:solidFill>
        <a:latin typeface="+mn-lt"/>
        <a:ea typeface="+mn-ea"/>
        <a:cs typeface="+mn-cs"/>
      </a:defRPr>
    </a:lvl6pPr>
    <a:lvl7pPr marL="2741100" algn="l" defTabSz="913700" rtl="0" eaLnBrk="1" latinLnBrk="0" hangingPunct="1">
      <a:defRPr kumimoji="1" sz="1200" kern="1200">
        <a:solidFill>
          <a:schemeClr val="tx1"/>
        </a:solidFill>
        <a:latin typeface="+mn-lt"/>
        <a:ea typeface="+mn-ea"/>
        <a:cs typeface="+mn-cs"/>
      </a:defRPr>
    </a:lvl7pPr>
    <a:lvl8pPr marL="3197950" algn="l" defTabSz="913700" rtl="0" eaLnBrk="1" latinLnBrk="0" hangingPunct="1">
      <a:defRPr kumimoji="1" sz="1200" kern="1200">
        <a:solidFill>
          <a:schemeClr val="tx1"/>
        </a:solidFill>
        <a:latin typeface="+mn-lt"/>
        <a:ea typeface="+mn-ea"/>
        <a:cs typeface="+mn-cs"/>
      </a:defRPr>
    </a:lvl8pPr>
    <a:lvl9pPr marL="3654800" algn="l" defTabSz="9137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36486" indent="-283264" eaLnBrk="0" hangingPunct="0">
              <a:spcBef>
                <a:spcPct val="30000"/>
              </a:spcBef>
              <a:defRPr kumimoji="1" sz="1200">
                <a:solidFill>
                  <a:schemeClr val="tx1"/>
                </a:solidFill>
                <a:latin typeface="Arial" charset="0"/>
                <a:ea typeface="ＭＳ Ｐ明朝" pitchFamily="18" charset="-128"/>
              </a:defRPr>
            </a:lvl2pPr>
            <a:lvl3pPr marL="1133056" indent="-226611" eaLnBrk="0" hangingPunct="0">
              <a:spcBef>
                <a:spcPct val="30000"/>
              </a:spcBef>
              <a:defRPr kumimoji="1" sz="1200">
                <a:solidFill>
                  <a:schemeClr val="tx1"/>
                </a:solidFill>
                <a:latin typeface="Arial" charset="0"/>
                <a:ea typeface="ＭＳ Ｐ明朝" pitchFamily="18" charset="-128"/>
              </a:defRPr>
            </a:lvl3pPr>
            <a:lvl4pPr marL="1586278" indent="-226611" eaLnBrk="0" hangingPunct="0">
              <a:spcBef>
                <a:spcPct val="30000"/>
              </a:spcBef>
              <a:defRPr kumimoji="1" sz="1200">
                <a:solidFill>
                  <a:schemeClr val="tx1"/>
                </a:solidFill>
                <a:latin typeface="Arial" charset="0"/>
                <a:ea typeface="ＭＳ Ｐ明朝" pitchFamily="18" charset="-128"/>
              </a:defRPr>
            </a:lvl4pPr>
            <a:lvl5pPr marL="2039501" indent="-226611" eaLnBrk="0" hangingPunct="0">
              <a:spcBef>
                <a:spcPct val="30000"/>
              </a:spcBef>
              <a:defRPr kumimoji="1" sz="1200">
                <a:solidFill>
                  <a:schemeClr val="tx1"/>
                </a:solidFill>
                <a:latin typeface="Arial" charset="0"/>
                <a:ea typeface="ＭＳ Ｐ明朝" pitchFamily="18" charset="-128"/>
              </a:defRPr>
            </a:lvl5pPr>
            <a:lvl6pPr marL="2492723" indent="-226611"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45945" indent="-226611" eaLnBrk="0" fontAlgn="base" hangingPunct="0">
              <a:spcBef>
                <a:spcPct val="30000"/>
              </a:spcBef>
              <a:spcAft>
                <a:spcPct val="0"/>
              </a:spcAft>
              <a:defRPr kumimoji="1" sz="1200">
                <a:solidFill>
                  <a:schemeClr val="tx1"/>
                </a:solidFill>
                <a:latin typeface="Arial" charset="0"/>
                <a:ea typeface="ＭＳ Ｐ明朝" pitchFamily="18" charset="-128"/>
              </a:defRPr>
            </a:lvl7pPr>
            <a:lvl8pPr marL="3399168" indent="-226611"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52390" indent="-226611"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3</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03288" y="741363"/>
            <a:ext cx="4929187" cy="3697287"/>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36486" indent="-283264" eaLnBrk="0" hangingPunct="0">
              <a:spcBef>
                <a:spcPct val="30000"/>
              </a:spcBef>
              <a:defRPr kumimoji="1" sz="1200">
                <a:solidFill>
                  <a:schemeClr val="tx1"/>
                </a:solidFill>
                <a:latin typeface="Arial" charset="0"/>
                <a:ea typeface="ＭＳ Ｐ明朝" pitchFamily="18" charset="-128"/>
              </a:defRPr>
            </a:lvl2pPr>
            <a:lvl3pPr marL="1133056" indent="-226611" eaLnBrk="0" hangingPunct="0">
              <a:spcBef>
                <a:spcPct val="30000"/>
              </a:spcBef>
              <a:defRPr kumimoji="1" sz="1200">
                <a:solidFill>
                  <a:schemeClr val="tx1"/>
                </a:solidFill>
                <a:latin typeface="Arial" charset="0"/>
                <a:ea typeface="ＭＳ Ｐ明朝" pitchFamily="18" charset="-128"/>
              </a:defRPr>
            </a:lvl3pPr>
            <a:lvl4pPr marL="1586278" indent="-226611" eaLnBrk="0" hangingPunct="0">
              <a:spcBef>
                <a:spcPct val="30000"/>
              </a:spcBef>
              <a:defRPr kumimoji="1" sz="1200">
                <a:solidFill>
                  <a:schemeClr val="tx1"/>
                </a:solidFill>
                <a:latin typeface="Arial" charset="0"/>
                <a:ea typeface="ＭＳ Ｐ明朝" pitchFamily="18" charset="-128"/>
              </a:defRPr>
            </a:lvl4pPr>
            <a:lvl5pPr marL="2039501" indent="-226611" eaLnBrk="0" hangingPunct="0">
              <a:spcBef>
                <a:spcPct val="30000"/>
              </a:spcBef>
              <a:defRPr kumimoji="1" sz="1200">
                <a:solidFill>
                  <a:schemeClr val="tx1"/>
                </a:solidFill>
                <a:latin typeface="Arial" charset="0"/>
                <a:ea typeface="ＭＳ Ｐ明朝" pitchFamily="18" charset="-128"/>
              </a:defRPr>
            </a:lvl5pPr>
            <a:lvl6pPr marL="2492723" indent="-226611"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45945" indent="-226611" eaLnBrk="0" fontAlgn="base" hangingPunct="0">
              <a:spcBef>
                <a:spcPct val="30000"/>
              </a:spcBef>
              <a:spcAft>
                <a:spcPct val="0"/>
              </a:spcAft>
              <a:defRPr kumimoji="1" sz="1200">
                <a:solidFill>
                  <a:schemeClr val="tx1"/>
                </a:solidFill>
                <a:latin typeface="Arial" charset="0"/>
                <a:ea typeface="ＭＳ Ｐ明朝" pitchFamily="18" charset="-128"/>
              </a:defRPr>
            </a:lvl7pPr>
            <a:lvl8pPr marL="3399168" indent="-226611"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52390" indent="-226611"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4</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03288" y="741363"/>
            <a:ext cx="4929187" cy="3697287"/>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36486" indent="-283264" eaLnBrk="0" hangingPunct="0">
              <a:spcBef>
                <a:spcPct val="30000"/>
              </a:spcBef>
              <a:defRPr kumimoji="1" sz="1200">
                <a:solidFill>
                  <a:schemeClr val="tx1"/>
                </a:solidFill>
                <a:latin typeface="Arial" charset="0"/>
                <a:ea typeface="ＭＳ Ｐ明朝" pitchFamily="18" charset="-128"/>
              </a:defRPr>
            </a:lvl2pPr>
            <a:lvl3pPr marL="1133056" indent="-226611" eaLnBrk="0" hangingPunct="0">
              <a:spcBef>
                <a:spcPct val="30000"/>
              </a:spcBef>
              <a:defRPr kumimoji="1" sz="1200">
                <a:solidFill>
                  <a:schemeClr val="tx1"/>
                </a:solidFill>
                <a:latin typeface="Arial" charset="0"/>
                <a:ea typeface="ＭＳ Ｐ明朝" pitchFamily="18" charset="-128"/>
              </a:defRPr>
            </a:lvl3pPr>
            <a:lvl4pPr marL="1586278" indent="-226611" eaLnBrk="0" hangingPunct="0">
              <a:spcBef>
                <a:spcPct val="30000"/>
              </a:spcBef>
              <a:defRPr kumimoji="1" sz="1200">
                <a:solidFill>
                  <a:schemeClr val="tx1"/>
                </a:solidFill>
                <a:latin typeface="Arial" charset="0"/>
                <a:ea typeface="ＭＳ Ｐ明朝" pitchFamily="18" charset="-128"/>
              </a:defRPr>
            </a:lvl4pPr>
            <a:lvl5pPr marL="2039501" indent="-226611" eaLnBrk="0" hangingPunct="0">
              <a:spcBef>
                <a:spcPct val="30000"/>
              </a:spcBef>
              <a:defRPr kumimoji="1" sz="1200">
                <a:solidFill>
                  <a:schemeClr val="tx1"/>
                </a:solidFill>
                <a:latin typeface="Arial" charset="0"/>
                <a:ea typeface="ＭＳ Ｐ明朝" pitchFamily="18" charset="-128"/>
              </a:defRPr>
            </a:lvl5pPr>
            <a:lvl6pPr marL="2492723" indent="-226611"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45945" indent="-226611" eaLnBrk="0" fontAlgn="base" hangingPunct="0">
              <a:spcBef>
                <a:spcPct val="30000"/>
              </a:spcBef>
              <a:spcAft>
                <a:spcPct val="0"/>
              </a:spcAft>
              <a:defRPr kumimoji="1" sz="1200">
                <a:solidFill>
                  <a:schemeClr val="tx1"/>
                </a:solidFill>
                <a:latin typeface="Arial" charset="0"/>
                <a:ea typeface="ＭＳ Ｐ明朝" pitchFamily="18" charset="-128"/>
              </a:defRPr>
            </a:lvl7pPr>
            <a:lvl8pPr marL="3399168" indent="-226611"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52390" indent="-226611"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5</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03288" y="741363"/>
            <a:ext cx="4929187" cy="3697287"/>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extLst>
      <p:ext uri="{BB962C8B-B14F-4D97-AF65-F5344CB8AC3E}">
        <p14:creationId xmlns:p14="http://schemas.microsoft.com/office/powerpoint/2010/main" val="3532069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xfrm>
            <a:off x="903288" y="741363"/>
            <a:ext cx="4929187" cy="3697287"/>
          </a:xfrm>
          <a:ln/>
        </p:spPr>
      </p:sp>
      <p:sp>
        <p:nvSpPr>
          <p:cNvPr id="3686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3686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36486" indent="-283264" eaLnBrk="0" hangingPunct="0">
              <a:defRPr kumimoji="1">
                <a:solidFill>
                  <a:schemeClr val="tx1"/>
                </a:solidFill>
                <a:latin typeface="Arial" charset="0"/>
                <a:ea typeface="ＭＳ Ｐゴシック" pitchFamily="50" charset="-128"/>
              </a:defRPr>
            </a:lvl2pPr>
            <a:lvl3pPr marL="1133056" indent="-226611" eaLnBrk="0" hangingPunct="0">
              <a:defRPr kumimoji="1">
                <a:solidFill>
                  <a:schemeClr val="tx1"/>
                </a:solidFill>
                <a:latin typeface="Arial" charset="0"/>
                <a:ea typeface="ＭＳ Ｐゴシック" pitchFamily="50" charset="-128"/>
              </a:defRPr>
            </a:lvl3pPr>
            <a:lvl4pPr marL="1586278" indent="-226611" eaLnBrk="0" hangingPunct="0">
              <a:defRPr kumimoji="1">
                <a:solidFill>
                  <a:schemeClr val="tx1"/>
                </a:solidFill>
                <a:latin typeface="Arial" charset="0"/>
                <a:ea typeface="ＭＳ Ｐゴシック" pitchFamily="50" charset="-128"/>
              </a:defRPr>
            </a:lvl4pPr>
            <a:lvl5pPr marL="2039501" indent="-226611" eaLnBrk="0" hangingPunct="0">
              <a:defRPr kumimoji="1">
                <a:solidFill>
                  <a:schemeClr val="tx1"/>
                </a:solidFill>
                <a:latin typeface="Arial" charset="0"/>
                <a:ea typeface="ＭＳ Ｐゴシック" pitchFamily="50" charset="-128"/>
              </a:defRPr>
            </a:lvl5pPr>
            <a:lvl6pPr marL="2492723" indent="-226611" eaLnBrk="0" fontAlgn="base" hangingPunct="0">
              <a:spcBef>
                <a:spcPct val="0"/>
              </a:spcBef>
              <a:spcAft>
                <a:spcPct val="0"/>
              </a:spcAft>
              <a:defRPr kumimoji="1">
                <a:solidFill>
                  <a:schemeClr val="tx1"/>
                </a:solidFill>
                <a:latin typeface="Arial" charset="0"/>
                <a:ea typeface="ＭＳ Ｐゴシック" pitchFamily="50" charset="-128"/>
              </a:defRPr>
            </a:lvl6pPr>
            <a:lvl7pPr marL="2945945" indent="-226611" eaLnBrk="0" fontAlgn="base" hangingPunct="0">
              <a:spcBef>
                <a:spcPct val="0"/>
              </a:spcBef>
              <a:spcAft>
                <a:spcPct val="0"/>
              </a:spcAft>
              <a:defRPr kumimoji="1">
                <a:solidFill>
                  <a:schemeClr val="tx1"/>
                </a:solidFill>
                <a:latin typeface="Arial" charset="0"/>
                <a:ea typeface="ＭＳ Ｐゴシック" pitchFamily="50" charset="-128"/>
              </a:defRPr>
            </a:lvl7pPr>
            <a:lvl8pPr marL="3399168" indent="-226611" eaLnBrk="0" fontAlgn="base" hangingPunct="0">
              <a:spcBef>
                <a:spcPct val="0"/>
              </a:spcBef>
              <a:spcAft>
                <a:spcPct val="0"/>
              </a:spcAft>
              <a:defRPr kumimoji="1">
                <a:solidFill>
                  <a:schemeClr val="tx1"/>
                </a:solidFill>
                <a:latin typeface="Arial" charset="0"/>
                <a:ea typeface="ＭＳ Ｐゴシック" pitchFamily="50" charset="-128"/>
              </a:defRPr>
            </a:lvl8pPr>
            <a:lvl9pPr marL="3852390" indent="-226611"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41EDDD29-C888-4F02-848D-1893CF56EA60}" type="slidenum">
              <a:rPr lang="ja-JP" altLang="en-US" smtClean="0"/>
              <a:pPr eaLnBrk="1" hangingPunct="1"/>
              <a:t>7</a:t>
            </a:fld>
            <a:endParaRPr lang="ja-JP" altLang="en-US" smtClean="0"/>
          </a:p>
        </p:txBody>
      </p:sp>
    </p:spTree>
    <p:extLst>
      <p:ext uri="{BB962C8B-B14F-4D97-AF65-F5344CB8AC3E}">
        <p14:creationId xmlns:p14="http://schemas.microsoft.com/office/powerpoint/2010/main" val="882494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xfrm>
            <a:off x="903288" y="741363"/>
            <a:ext cx="4929187" cy="3697287"/>
          </a:xfrm>
          <a:ln/>
        </p:spPr>
      </p:sp>
      <p:sp>
        <p:nvSpPr>
          <p:cNvPr id="3686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3686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36486" indent="-283264" eaLnBrk="0" hangingPunct="0">
              <a:defRPr kumimoji="1">
                <a:solidFill>
                  <a:schemeClr val="tx1"/>
                </a:solidFill>
                <a:latin typeface="Arial" charset="0"/>
                <a:ea typeface="ＭＳ Ｐゴシック" pitchFamily="50" charset="-128"/>
              </a:defRPr>
            </a:lvl2pPr>
            <a:lvl3pPr marL="1133056" indent="-226611" eaLnBrk="0" hangingPunct="0">
              <a:defRPr kumimoji="1">
                <a:solidFill>
                  <a:schemeClr val="tx1"/>
                </a:solidFill>
                <a:latin typeface="Arial" charset="0"/>
                <a:ea typeface="ＭＳ Ｐゴシック" pitchFamily="50" charset="-128"/>
              </a:defRPr>
            </a:lvl3pPr>
            <a:lvl4pPr marL="1586278" indent="-226611" eaLnBrk="0" hangingPunct="0">
              <a:defRPr kumimoji="1">
                <a:solidFill>
                  <a:schemeClr val="tx1"/>
                </a:solidFill>
                <a:latin typeface="Arial" charset="0"/>
                <a:ea typeface="ＭＳ Ｐゴシック" pitchFamily="50" charset="-128"/>
              </a:defRPr>
            </a:lvl4pPr>
            <a:lvl5pPr marL="2039501" indent="-226611" eaLnBrk="0" hangingPunct="0">
              <a:defRPr kumimoji="1">
                <a:solidFill>
                  <a:schemeClr val="tx1"/>
                </a:solidFill>
                <a:latin typeface="Arial" charset="0"/>
                <a:ea typeface="ＭＳ Ｐゴシック" pitchFamily="50" charset="-128"/>
              </a:defRPr>
            </a:lvl5pPr>
            <a:lvl6pPr marL="2492723" indent="-226611" eaLnBrk="0" fontAlgn="base" hangingPunct="0">
              <a:spcBef>
                <a:spcPct val="0"/>
              </a:spcBef>
              <a:spcAft>
                <a:spcPct val="0"/>
              </a:spcAft>
              <a:defRPr kumimoji="1">
                <a:solidFill>
                  <a:schemeClr val="tx1"/>
                </a:solidFill>
                <a:latin typeface="Arial" charset="0"/>
                <a:ea typeface="ＭＳ Ｐゴシック" pitchFamily="50" charset="-128"/>
              </a:defRPr>
            </a:lvl6pPr>
            <a:lvl7pPr marL="2945945" indent="-226611" eaLnBrk="0" fontAlgn="base" hangingPunct="0">
              <a:spcBef>
                <a:spcPct val="0"/>
              </a:spcBef>
              <a:spcAft>
                <a:spcPct val="0"/>
              </a:spcAft>
              <a:defRPr kumimoji="1">
                <a:solidFill>
                  <a:schemeClr val="tx1"/>
                </a:solidFill>
                <a:latin typeface="Arial" charset="0"/>
                <a:ea typeface="ＭＳ Ｐゴシック" pitchFamily="50" charset="-128"/>
              </a:defRPr>
            </a:lvl7pPr>
            <a:lvl8pPr marL="3399168" indent="-226611" eaLnBrk="0" fontAlgn="base" hangingPunct="0">
              <a:spcBef>
                <a:spcPct val="0"/>
              </a:spcBef>
              <a:spcAft>
                <a:spcPct val="0"/>
              </a:spcAft>
              <a:defRPr kumimoji="1">
                <a:solidFill>
                  <a:schemeClr val="tx1"/>
                </a:solidFill>
                <a:latin typeface="Arial" charset="0"/>
                <a:ea typeface="ＭＳ Ｐゴシック" pitchFamily="50" charset="-128"/>
              </a:defRPr>
            </a:lvl8pPr>
            <a:lvl9pPr marL="3852390" indent="-226611"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41EDDD29-C888-4F02-848D-1893CF56EA60}" type="slidenum">
              <a:rPr lang="ja-JP" altLang="en-US" smtClean="0"/>
              <a:pPr eaLnBrk="1" hangingPunct="1"/>
              <a:t>8</a:t>
            </a:fld>
            <a:endParaRPr lang="ja-JP" altLang="en-US" smtClean="0"/>
          </a:p>
        </p:txBody>
      </p:sp>
    </p:spTree>
    <p:extLst>
      <p:ext uri="{BB962C8B-B14F-4D97-AF65-F5344CB8AC3E}">
        <p14:creationId xmlns:p14="http://schemas.microsoft.com/office/powerpoint/2010/main" val="256132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xfrm>
            <a:off x="903288" y="741363"/>
            <a:ext cx="4929187" cy="3697287"/>
          </a:xfrm>
          <a:ln/>
        </p:spPr>
      </p:sp>
      <p:sp>
        <p:nvSpPr>
          <p:cNvPr id="3686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3686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36486" indent="-283264" eaLnBrk="0" hangingPunct="0">
              <a:defRPr kumimoji="1">
                <a:solidFill>
                  <a:schemeClr val="tx1"/>
                </a:solidFill>
                <a:latin typeface="Arial" charset="0"/>
                <a:ea typeface="ＭＳ Ｐゴシック" pitchFamily="50" charset="-128"/>
              </a:defRPr>
            </a:lvl2pPr>
            <a:lvl3pPr marL="1133056" indent="-226611" eaLnBrk="0" hangingPunct="0">
              <a:defRPr kumimoji="1">
                <a:solidFill>
                  <a:schemeClr val="tx1"/>
                </a:solidFill>
                <a:latin typeface="Arial" charset="0"/>
                <a:ea typeface="ＭＳ Ｐゴシック" pitchFamily="50" charset="-128"/>
              </a:defRPr>
            </a:lvl3pPr>
            <a:lvl4pPr marL="1586278" indent="-226611" eaLnBrk="0" hangingPunct="0">
              <a:defRPr kumimoji="1">
                <a:solidFill>
                  <a:schemeClr val="tx1"/>
                </a:solidFill>
                <a:latin typeface="Arial" charset="0"/>
                <a:ea typeface="ＭＳ Ｐゴシック" pitchFamily="50" charset="-128"/>
              </a:defRPr>
            </a:lvl4pPr>
            <a:lvl5pPr marL="2039501" indent="-226611" eaLnBrk="0" hangingPunct="0">
              <a:defRPr kumimoji="1">
                <a:solidFill>
                  <a:schemeClr val="tx1"/>
                </a:solidFill>
                <a:latin typeface="Arial" charset="0"/>
                <a:ea typeface="ＭＳ Ｐゴシック" pitchFamily="50" charset="-128"/>
              </a:defRPr>
            </a:lvl5pPr>
            <a:lvl6pPr marL="2492723" indent="-226611" eaLnBrk="0" fontAlgn="base" hangingPunct="0">
              <a:spcBef>
                <a:spcPct val="0"/>
              </a:spcBef>
              <a:spcAft>
                <a:spcPct val="0"/>
              </a:spcAft>
              <a:defRPr kumimoji="1">
                <a:solidFill>
                  <a:schemeClr val="tx1"/>
                </a:solidFill>
                <a:latin typeface="Arial" charset="0"/>
                <a:ea typeface="ＭＳ Ｐゴシック" pitchFamily="50" charset="-128"/>
              </a:defRPr>
            </a:lvl6pPr>
            <a:lvl7pPr marL="2945945" indent="-226611" eaLnBrk="0" fontAlgn="base" hangingPunct="0">
              <a:spcBef>
                <a:spcPct val="0"/>
              </a:spcBef>
              <a:spcAft>
                <a:spcPct val="0"/>
              </a:spcAft>
              <a:defRPr kumimoji="1">
                <a:solidFill>
                  <a:schemeClr val="tx1"/>
                </a:solidFill>
                <a:latin typeface="Arial" charset="0"/>
                <a:ea typeface="ＭＳ Ｐゴシック" pitchFamily="50" charset="-128"/>
              </a:defRPr>
            </a:lvl7pPr>
            <a:lvl8pPr marL="3399168" indent="-226611" eaLnBrk="0" fontAlgn="base" hangingPunct="0">
              <a:spcBef>
                <a:spcPct val="0"/>
              </a:spcBef>
              <a:spcAft>
                <a:spcPct val="0"/>
              </a:spcAft>
              <a:defRPr kumimoji="1">
                <a:solidFill>
                  <a:schemeClr val="tx1"/>
                </a:solidFill>
                <a:latin typeface="Arial" charset="0"/>
                <a:ea typeface="ＭＳ Ｐゴシック" pitchFamily="50" charset="-128"/>
              </a:defRPr>
            </a:lvl8pPr>
            <a:lvl9pPr marL="3852390" indent="-226611"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41EDDD29-C888-4F02-848D-1893CF56EA60}" type="slidenum">
              <a:rPr lang="ja-JP" altLang="en-US" smtClean="0"/>
              <a:pPr eaLnBrk="1" hangingPunct="1"/>
              <a:t>9</a:t>
            </a:fld>
            <a:endParaRPr lang="ja-JP" altLang="en-US" smtClean="0"/>
          </a:p>
        </p:txBody>
      </p:sp>
    </p:spTree>
    <p:extLst>
      <p:ext uri="{BB962C8B-B14F-4D97-AF65-F5344CB8AC3E}">
        <p14:creationId xmlns:p14="http://schemas.microsoft.com/office/powerpoint/2010/main" val="3140324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6"/>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889" indent="0" algn="ctr">
              <a:buNone/>
              <a:defRPr>
                <a:solidFill>
                  <a:schemeClr val="tx1">
                    <a:tint val="75000"/>
                  </a:schemeClr>
                </a:solidFill>
              </a:defRPr>
            </a:lvl2pPr>
            <a:lvl3pPr marL="913782" indent="0" algn="ctr">
              <a:buNone/>
              <a:defRPr>
                <a:solidFill>
                  <a:schemeClr val="tx1">
                    <a:tint val="75000"/>
                  </a:schemeClr>
                </a:solidFill>
              </a:defRPr>
            </a:lvl3pPr>
            <a:lvl4pPr marL="1370672" indent="0" algn="ctr">
              <a:buNone/>
              <a:defRPr>
                <a:solidFill>
                  <a:schemeClr val="tx1">
                    <a:tint val="75000"/>
                  </a:schemeClr>
                </a:solidFill>
              </a:defRPr>
            </a:lvl4pPr>
            <a:lvl5pPr marL="1827562" indent="0" algn="ctr">
              <a:buNone/>
              <a:defRPr>
                <a:solidFill>
                  <a:schemeClr val="tx1">
                    <a:tint val="75000"/>
                  </a:schemeClr>
                </a:solidFill>
              </a:defRPr>
            </a:lvl5pPr>
            <a:lvl6pPr marL="2284450" indent="0" algn="ctr">
              <a:buNone/>
              <a:defRPr>
                <a:solidFill>
                  <a:schemeClr val="tx1">
                    <a:tint val="75000"/>
                  </a:schemeClr>
                </a:solidFill>
              </a:defRPr>
            </a:lvl6pPr>
            <a:lvl7pPr marL="2741342" indent="0" algn="ctr">
              <a:buNone/>
              <a:defRPr>
                <a:solidFill>
                  <a:schemeClr val="tx1">
                    <a:tint val="75000"/>
                  </a:schemeClr>
                </a:solidFill>
              </a:defRPr>
            </a:lvl7pPr>
            <a:lvl8pPr marL="3198232" indent="0" algn="ctr">
              <a:buNone/>
              <a:defRPr>
                <a:solidFill>
                  <a:schemeClr val="tx1">
                    <a:tint val="75000"/>
                  </a:schemeClr>
                </a:solidFill>
              </a:defRPr>
            </a:lvl8pPr>
            <a:lvl9pPr marL="365512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52"/>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52"/>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2168" y="3885601"/>
            <a:ext cx="6399668" cy="1753810"/>
          </a:xfrm>
        </p:spPr>
        <p:txBody>
          <a:bodyPr/>
          <a:lstStyle>
            <a:lvl1pPr marL="0" indent="0" algn="ctr">
              <a:buNone/>
              <a:defRPr/>
            </a:lvl1pPr>
            <a:lvl2pPr marL="418648" indent="0" algn="ctr">
              <a:buNone/>
              <a:defRPr/>
            </a:lvl2pPr>
            <a:lvl3pPr marL="837297" indent="0" algn="ctr">
              <a:buNone/>
              <a:defRPr/>
            </a:lvl3pPr>
            <a:lvl4pPr marL="1255947" indent="0" algn="ctr">
              <a:buNone/>
              <a:defRPr/>
            </a:lvl4pPr>
            <a:lvl5pPr marL="1674593" indent="0" algn="ctr">
              <a:buNone/>
              <a:defRPr/>
            </a:lvl5pPr>
            <a:lvl6pPr marL="2093242" indent="0" algn="ctr">
              <a:buNone/>
              <a:defRPr/>
            </a:lvl6pPr>
            <a:lvl7pPr marL="2511892" indent="0" algn="ctr">
              <a:buNone/>
              <a:defRPr/>
            </a:lvl7pPr>
            <a:lvl8pPr marL="2930540" indent="0" algn="ctr">
              <a:buNone/>
              <a:defRPr/>
            </a:lvl8pPr>
            <a:lvl9pPr marL="334919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7318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29735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648" indent="0">
              <a:buNone/>
              <a:defRPr sz="1600"/>
            </a:lvl2pPr>
            <a:lvl3pPr marL="837297" indent="0">
              <a:buNone/>
              <a:defRPr sz="1500"/>
            </a:lvl3pPr>
            <a:lvl4pPr marL="1255947" indent="0">
              <a:buNone/>
              <a:defRPr sz="1300"/>
            </a:lvl4pPr>
            <a:lvl5pPr marL="1674593" indent="0">
              <a:buNone/>
              <a:defRPr sz="1300"/>
            </a:lvl5pPr>
            <a:lvl6pPr marL="2093242" indent="0">
              <a:buNone/>
              <a:defRPr sz="1300"/>
            </a:lvl6pPr>
            <a:lvl7pPr marL="2511892" indent="0">
              <a:buNone/>
              <a:defRPr sz="1300"/>
            </a:lvl7pPr>
            <a:lvl8pPr marL="2930540" indent="0">
              <a:buNone/>
              <a:defRPr sz="1300"/>
            </a:lvl8pPr>
            <a:lvl9pPr marL="3349190" indent="0">
              <a:buNone/>
              <a:defRPr sz="13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3037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6922" y="1599601"/>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39903" y="1599601"/>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8169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8251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21711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039661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4715"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7035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305" y="612336"/>
            <a:ext cx="5485834" cy="4115405"/>
          </a:xfrm>
        </p:spPr>
        <p:txBody>
          <a:bodyPr/>
          <a:lstStyle>
            <a:lvl1pPr marL="0" indent="0">
              <a:buNone/>
              <a:defRPr sz="2900"/>
            </a:lvl1pPr>
            <a:lvl2pPr marL="418648" indent="0">
              <a:buNone/>
              <a:defRPr sz="2602"/>
            </a:lvl2pPr>
            <a:lvl3pPr marL="837297" indent="0">
              <a:buNone/>
              <a:defRPr sz="2201"/>
            </a:lvl3pPr>
            <a:lvl4pPr marL="1255947" indent="0">
              <a:buNone/>
              <a:defRPr sz="1801"/>
            </a:lvl4pPr>
            <a:lvl5pPr marL="1674593" indent="0">
              <a:buNone/>
              <a:defRPr sz="1801"/>
            </a:lvl5pPr>
            <a:lvl6pPr marL="2093242" indent="0">
              <a:buNone/>
              <a:defRPr sz="1801"/>
            </a:lvl6pPr>
            <a:lvl7pPr marL="2511892" indent="0">
              <a:buNone/>
              <a:defRPr sz="1801"/>
            </a:lvl7pPr>
            <a:lvl8pPr marL="2930540" indent="0">
              <a:buNone/>
              <a:defRPr sz="1801"/>
            </a:lvl8pPr>
            <a:lvl9pPr marL="3349190"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342534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6542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1"/>
            <a:ext cx="2056834" cy="5851071"/>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6917" y="275181"/>
            <a:ext cx="6037530" cy="5851071"/>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894929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6922" y="1599601"/>
            <a:ext cx="4047181" cy="452664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75409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2168" y="3885600"/>
            <a:ext cx="6399668" cy="1753810"/>
          </a:xfrm>
        </p:spPr>
        <p:txBody>
          <a:bodyPr/>
          <a:lstStyle>
            <a:lvl1pPr marL="0" indent="0" algn="ctr">
              <a:buNone/>
              <a:defRPr/>
            </a:lvl1pPr>
            <a:lvl2pPr marL="418704" indent="0" algn="ctr">
              <a:buNone/>
              <a:defRPr/>
            </a:lvl2pPr>
            <a:lvl3pPr marL="837409" indent="0" algn="ctr">
              <a:buNone/>
              <a:defRPr/>
            </a:lvl3pPr>
            <a:lvl4pPr marL="1256113" indent="0" algn="ctr">
              <a:buNone/>
              <a:defRPr/>
            </a:lvl4pPr>
            <a:lvl5pPr marL="1674818" indent="0" algn="ctr">
              <a:buNone/>
              <a:defRPr/>
            </a:lvl5pPr>
            <a:lvl6pPr marL="2093522" indent="0" algn="ctr">
              <a:buNone/>
              <a:defRPr/>
            </a:lvl6pPr>
            <a:lvl7pPr marL="2512228" indent="0" algn="ctr">
              <a:buNone/>
              <a:defRPr/>
            </a:lvl7pPr>
            <a:lvl8pPr marL="2930931" indent="0" algn="ctr">
              <a:buNone/>
              <a:defRPr/>
            </a:lvl8pPr>
            <a:lvl9pPr marL="3349636"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235089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0394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704" indent="0">
              <a:buNone/>
              <a:defRPr sz="1600"/>
            </a:lvl2pPr>
            <a:lvl3pPr marL="837409" indent="0">
              <a:buNone/>
              <a:defRPr sz="1500"/>
            </a:lvl3pPr>
            <a:lvl4pPr marL="1256113" indent="0">
              <a:buNone/>
              <a:defRPr sz="1300"/>
            </a:lvl4pPr>
            <a:lvl5pPr marL="1674818" indent="0">
              <a:buNone/>
              <a:defRPr sz="1300"/>
            </a:lvl5pPr>
            <a:lvl6pPr marL="2093522" indent="0">
              <a:buNone/>
              <a:defRPr sz="1300"/>
            </a:lvl6pPr>
            <a:lvl7pPr marL="2512228" indent="0">
              <a:buNone/>
              <a:defRPr sz="1300"/>
            </a:lvl7pPr>
            <a:lvl8pPr marL="2930931" indent="0">
              <a:buNone/>
              <a:defRPr sz="1300"/>
            </a:lvl8pPr>
            <a:lvl9pPr marL="3349636" indent="0">
              <a:buNone/>
              <a:defRPr sz="13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658049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6922" y="1599600"/>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39903" y="1599600"/>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95431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798649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0979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3"/>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889" indent="0">
              <a:buNone/>
              <a:defRPr sz="1801">
                <a:solidFill>
                  <a:schemeClr val="tx1">
                    <a:tint val="75000"/>
                  </a:schemeClr>
                </a:solidFill>
              </a:defRPr>
            </a:lvl2pPr>
            <a:lvl3pPr marL="913782" indent="0">
              <a:buNone/>
              <a:defRPr sz="1600">
                <a:solidFill>
                  <a:schemeClr val="tx1">
                    <a:tint val="75000"/>
                  </a:schemeClr>
                </a:solidFill>
              </a:defRPr>
            </a:lvl3pPr>
            <a:lvl4pPr marL="1370672" indent="0">
              <a:buNone/>
              <a:defRPr sz="1401">
                <a:solidFill>
                  <a:schemeClr val="tx1">
                    <a:tint val="75000"/>
                  </a:schemeClr>
                </a:solidFill>
              </a:defRPr>
            </a:lvl4pPr>
            <a:lvl5pPr marL="1827562" indent="0">
              <a:buNone/>
              <a:defRPr sz="1401">
                <a:solidFill>
                  <a:schemeClr val="tx1">
                    <a:tint val="75000"/>
                  </a:schemeClr>
                </a:solidFill>
              </a:defRPr>
            </a:lvl5pPr>
            <a:lvl6pPr marL="2284450" indent="0">
              <a:buNone/>
              <a:defRPr sz="1401">
                <a:solidFill>
                  <a:schemeClr val="tx1">
                    <a:tint val="75000"/>
                  </a:schemeClr>
                </a:solidFill>
              </a:defRPr>
            </a:lvl6pPr>
            <a:lvl7pPr marL="2741342" indent="0">
              <a:buNone/>
              <a:defRPr sz="1401">
                <a:solidFill>
                  <a:schemeClr val="tx1">
                    <a:tint val="75000"/>
                  </a:schemeClr>
                </a:solidFill>
              </a:defRPr>
            </a:lvl7pPr>
            <a:lvl8pPr marL="3198232" indent="0">
              <a:buNone/>
              <a:defRPr sz="1401">
                <a:solidFill>
                  <a:schemeClr val="tx1">
                    <a:tint val="75000"/>
                  </a:schemeClr>
                </a:solidFill>
              </a:defRPr>
            </a:lvl8pPr>
            <a:lvl9pPr marL="3655122" indent="0">
              <a:buNone/>
              <a:defRPr sz="1401">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97915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4714"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22033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305" y="612335"/>
            <a:ext cx="5485834" cy="4115405"/>
          </a:xfrm>
        </p:spPr>
        <p:txBody>
          <a:bodyPr/>
          <a:lstStyle>
            <a:lvl1pPr marL="0" indent="0">
              <a:buNone/>
              <a:defRPr sz="2900"/>
            </a:lvl1pPr>
            <a:lvl2pPr marL="418704" indent="0">
              <a:buNone/>
              <a:defRPr sz="2602"/>
            </a:lvl2pPr>
            <a:lvl3pPr marL="837409" indent="0">
              <a:buNone/>
              <a:defRPr sz="2201"/>
            </a:lvl3pPr>
            <a:lvl4pPr marL="1256113" indent="0">
              <a:buNone/>
              <a:defRPr sz="1801"/>
            </a:lvl4pPr>
            <a:lvl5pPr marL="1674818" indent="0">
              <a:buNone/>
              <a:defRPr sz="1801"/>
            </a:lvl5pPr>
            <a:lvl6pPr marL="2093522" indent="0">
              <a:buNone/>
              <a:defRPr sz="1801"/>
            </a:lvl6pPr>
            <a:lvl7pPr marL="2512228" indent="0">
              <a:buNone/>
              <a:defRPr sz="1801"/>
            </a:lvl7pPr>
            <a:lvl8pPr marL="2930931" indent="0">
              <a:buNone/>
              <a:defRPr sz="1801"/>
            </a:lvl8pPr>
            <a:lvl9pPr marL="3349636"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19140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05112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0"/>
            <a:ext cx="2056834" cy="5851071"/>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6917" y="275180"/>
            <a:ext cx="6037530" cy="5851071"/>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41617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6922" y="1599600"/>
            <a:ext cx="4047181" cy="452664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669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1"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33" y="1535113"/>
            <a:ext cx="4041775"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33" y="2174875"/>
            <a:ext cx="4041775"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3" y="273064"/>
            <a:ext cx="5111750" cy="5853113"/>
          </a:xfrm>
        </p:spPr>
        <p:txBody>
          <a:bodyPr/>
          <a:lstStyle>
            <a:lvl1pPr>
              <a:defRPr sz="3200"/>
            </a:lvl1pPr>
            <a:lvl2pPr>
              <a:defRPr sz="2800"/>
            </a:lvl2pPr>
            <a:lvl3pPr>
              <a:defRPr sz="2401"/>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2" y="1435114"/>
            <a:ext cx="3008313" cy="4691063"/>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889" indent="0">
              <a:buNone/>
              <a:defRPr sz="2800"/>
            </a:lvl2pPr>
            <a:lvl3pPr marL="913782" indent="0">
              <a:buNone/>
              <a:defRPr sz="2401"/>
            </a:lvl3pPr>
            <a:lvl4pPr marL="1370672" indent="0">
              <a:buNone/>
              <a:defRPr sz="2000"/>
            </a:lvl4pPr>
            <a:lvl5pPr marL="1827562" indent="0">
              <a:buNone/>
              <a:defRPr sz="2000"/>
            </a:lvl5pPr>
            <a:lvl6pPr marL="2284450" indent="0">
              <a:buNone/>
              <a:defRPr sz="2000"/>
            </a:lvl6pPr>
            <a:lvl7pPr marL="2741342" indent="0">
              <a:buNone/>
              <a:defRPr sz="2000"/>
            </a:lvl7pPr>
            <a:lvl8pPr marL="3198232" indent="0">
              <a:buNone/>
              <a:defRPr sz="2000"/>
            </a:lvl8pPr>
            <a:lvl9pPr marL="3655122"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40"/>
            <a:ext cx="5486400" cy="804862"/>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379" tIns="45689" rIns="91379" bIns="45689"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6"/>
            <a:ext cx="8229600" cy="4525963"/>
          </a:xfrm>
          <a:prstGeom prst="rect">
            <a:avLst/>
          </a:prstGeom>
        </p:spPr>
        <p:txBody>
          <a:bodyPr vert="horz" lIns="91379" tIns="45689" rIns="91379" bIns="45689"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1" y="6356364"/>
            <a:ext cx="2133600" cy="365125"/>
          </a:xfrm>
          <a:prstGeom prst="rect">
            <a:avLst/>
          </a:prstGeom>
        </p:spPr>
        <p:txBody>
          <a:bodyPr vert="horz" lIns="91379" tIns="45689" rIns="91379" bIns="45689"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4" y="6356364"/>
            <a:ext cx="2895600" cy="365125"/>
          </a:xfrm>
          <a:prstGeom prst="rect">
            <a:avLst/>
          </a:prstGeom>
        </p:spPr>
        <p:txBody>
          <a:bodyPr vert="horz" lIns="91379" tIns="45689" rIns="91379" bIns="45689"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1" y="6356364"/>
            <a:ext cx="2133600" cy="365125"/>
          </a:xfrm>
          <a:prstGeom prst="rect">
            <a:avLst/>
          </a:prstGeom>
        </p:spPr>
        <p:txBody>
          <a:bodyPr vert="horz" lIns="91379" tIns="45689" rIns="91379" bIns="45689"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3782" rtl="0" eaLnBrk="1" latinLnBrk="0" hangingPunct="1">
        <a:spcBef>
          <a:spcPct val="0"/>
        </a:spcBef>
        <a:buNone/>
        <a:defRPr kumimoji="1" sz="4400" kern="1200">
          <a:solidFill>
            <a:schemeClr val="tx1"/>
          </a:solidFill>
          <a:latin typeface="+mj-lt"/>
          <a:ea typeface="+mj-ea"/>
          <a:cs typeface="+mj-cs"/>
        </a:defRPr>
      </a:lvl1pPr>
    </p:titleStyle>
    <p:bodyStyle>
      <a:lvl1pPr marL="342666" indent="-342666" algn="l" defTabSz="913782"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446" indent="-285556" algn="l" defTabSz="913782"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226" indent="-228443" algn="l" defTabSz="913782" rtl="0" eaLnBrk="1" latinLnBrk="0" hangingPunct="1">
        <a:spcBef>
          <a:spcPct val="20000"/>
        </a:spcBef>
        <a:buFont typeface="Arial" pitchFamily="34" charset="0"/>
        <a:buChar char="•"/>
        <a:defRPr kumimoji="1" sz="2401" kern="1200">
          <a:solidFill>
            <a:schemeClr val="tx1"/>
          </a:solidFill>
          <a:latin typeface="+mn-lt"/>
          <a:ea typeface="+mn-ea"/>
          <a:cs typeface="+mn-cs"/>
        </a:defRPr>
      </a:lvl3pPr>
      <a:lvl4pPr marL="1599115"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00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2896"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78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67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56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782" rtl="0" eaLnBrk="1" latinLnBrk="0" hangingPunct="1">
        <a:defRPr kumimoji="1" sz="1801" kern="1200">
          <a:solidFill>
            <a:schemeClr val="tx1"/>
          </a:solidFill>
          <a:latin typeface="+mn-lt"/>
          <a:ea typeface="+mn-ea"/>
          <a:cs typeface="+mn-cs"/>
        </a:defRPr>
      </a:lvl1pPr>
      <a:lvl2pPr marL="456889" algn="l" defTabSz="913782" rtl="0" eaLnBrk="1" latinLnBrk="0" hangingPunct="1">
        <a:defRPr kumimoji="1" sz="1801" kern="1200">
          <a:solidFill>
            <a:schemeClr val="tx1"/>
          </a:solidFill>
          <a:latin typeface="+mn-lt"/>
          <a:ea typeface="+mn-ea"/>
          <a:cs typeface="+mn-cs"/>
        </a:defRPr>
      </a:lvl2pPr>
      <a:lvl3pPr marL="913782" algn="l" defTabSz="913782" rtl="0" eaLnBrk="1" latinLnBrk="0" hangingPunct="1">
        <a:defRPr kumimoji="1" sz="1801" kern="1200">
          <a:solidFill>
            <a:schemeClr val="tx1"/>
          </a:solidFill>
          <a:latin typeface="+mn-lt"/>
          <a:ea typeface="+mn-ea"/>
          <a:cs typeface="+mn-cs"/>
        </a:defRPr>
      </a:lvl3pPr>
      <a:lvl4pPr marL="1370672" algn="l" defTabSz="913782" rtl="0" eaLnBrk="1" latinLnBrk="0" hangingPunct="1">
        <a:defRPr kumimoji="1" sz="1801" kern="1200">
          <a:solidFill>
            <a:schemeClr val="tx1"/>
          </a:solidFill>
          <a:latin typeface="+mn-lt"/>
          <a:ea typeface="+mn-ea"/>
          <a:cs typeface="+mn-cs"/>
        </a:defRPr>
      </a:lvl4pPr>
      <a:lvl5pPr marL="1827562" algn="l" defTabSz="913782" rtl="0" eaLnBrk="1" latinLnBrk="0" hangingPunct="1">
        <a:defRPr kumimoji="1" sz="1801" kern="1200">
          <a:solidFill>
            <a:schemeClr val="tx1"/>
          </a:solidFill>
          <a:latin typeface="+mn-lt"/>
          <a:ea typeface="+mn-ea"/>
          <a:cs typeface="+mn-cs"/>
        </a:defRPr>
      </a:lvl5pPr>
      <a:lvl6pPr marL="2284450" algn="l" defTabSz="913782" rtl="0" eaLnBrk="1" latinLnBrk="0" hangingPunct="1">
        <a:defRPr kumimoji="1" sz="1801" kern="1200">
          <a:solidFill>
            <a:schemeClr val="tx1"/>
          </a:solidFill>
          <a:latin typeface="+mn-lt"/>
          <a:ea typeface="+mn-ea"/>
          <a:cs typeface="+mn-cs"/>
        </a:defRPr>
      </a:lvl6pPr>
      <a:lvl7pPr marL="2741342" algn="l" defTabSz="913782" rtl="0" eaLnBrk="1" latinLnBrk="0" hangingPunct="1">
        <a:defRPr kumimoji="1" sz="1801" kern="1200">
          <a:solidFill>
            <a:schemeClr val="tx1"/>
          </a:solidFill>
          <a:latin typeface="+mn-lt"/>
          <a:ea typeface="+mn-ea"/>
          <a:cs typeface="+mn-cs"/>
        </a:defRPr>
      </a:lvl7pPr>
      <a:lvl8pPr marL="3198232" algn="l" defTabSz="913782" rtl="0" eaLnBrk="1" latinLnBrk="0" hangingPunct="1">
        <a:defRPr kumimoji="1" sz="1801" kern="1200">
          <a:solidFill>
            <a:schemeClr val="tx1"/>
          </a:solidFill>
          <a:latin typeface="+mn-lt"/>
          <a:ea typeface="+mn-ea"/>
          <a:cs typeface="+mn-cs"/>
        </a:defRPr>
      </a:lvl8pPr>
      <a:lvl9pPr marL="3655122" algn="l" defTabSz="913782" rtl="0" eaLnBrk="1" latinLnBrk="0" hangingPunct="1">
        <a:defRPr kumimoji="1"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6923" y="1599601"/>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5604" name="Rectangle 4"/>
          <p:cNvSpPr>
            <a:spLocks noGrp="1" noChangeArrowheads="1"/>
          </p:cNvSpPr>
          <p:nvPr>
            <p:ph type="dt" sz="half" idx="2"/>
          </p:nvPr>
        </p:nvSpPr>
        <p:spPr bwMode="auto">
          <a:xfrm>
            <a:off x="456921"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4"/>
            <a:ext cx="2894280"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ct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r">
              <a:defRPr sz="1401">
                <a:latin typeface="Arial" charset="0"/>
                <a:ea typeface="ＭＳ Ｐゴシック" charset="-128"/>
              </a:defRPr>
            </a:lvl1pPr>
          </a:lstStyle>
          <a:p>
            <a:pPr fontAlgn="base">
              <a:spcBef>
                <a:spcPct val="0"/>
              </a:spcBef>
              <a:spcAft>
                <a:spcPct val="0"/>
              </a:spcAft>
              <a:defRPr/>
            </a:pPr>
            <a:fld id="{E1458E67-91E1-45E2-ADF7-58713A0A9326}"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75512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defTabSz="914341" rtl="0" eaLnBrk="0" fontAlgn="base" hangingPunct="0">
        <a:spcBef>
          <a:spcPct val="0"/>
        </a:spcBef>
        <a:spcAft>
          <a:spcPct val="0"/>
        </a:spcAft>
        <a:defRPr kumimoji="1" sz="4400">
          <a:solidFill>
            <a:schemeClr val="tx2"/>
          </a:solidFill>
          <a:latin typeface="+mj-lt"/>
          <a:ea typeface="+mj-ea"/>
          <a:cs typeface="+mj-cs"/>
        </a:defRPr>
      </a:lvl1pPr>
      <a:lvl2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648" algn="ctr" defTabSz="914341" rtl="0" fontAlgn="base">
        <a:spcBef>
          <a:spcPct val="0"/>
        </a:spcBef>
        <a:spcAft>
          <a:spcPct val="0"/>
        </a:spcAft>
        <a:defRPr kumimoji="1" sz="4400">
          <a:solidFill>
            <a:schemeClr val="tx2"/>
          </a:solidFill>
          <a:latin typeface="Arial" charset="0"/>
          <a:ea typeface="ＭＳ Ｐゴシック" pitchFamily="50" charset="-128"/>
        </a:defRPr>
      </a:lvl6pPr>
      <a:lvl7pPr marL="837297" algn="ctr" defTabSz="914341" rtl="0" fontAlgn="base">
        <a:spcBef>
          <a:spcPct val="0"/>
        </a:spcBef>
        <a:spcAft>
          <a:spcPct val="0"/>
        </a:spcAft>
        <a:defRPr kumimoji="1" sz="4400">
          <a:solidFill>
            <a:schemeClr val="tx2"/>
          </a:solidFill>
          <a:latin typeface="Arial" charset="0"/>
          <a:ea typeface="ＭＳ Ｐゴシック" pitchFamily="50" charset="-128"/>
        </a:defRPr>
      </a:lvl7pPr>
      <a:lvl8pPr marL="1255947" algn="ctr" defTabSz="914341" rtl="0" fontAlgn="base">
        <a:spcBef>
          <a:spcPct val="0"/>
        </a:spcBef>
        <a:spcAft>
          <a:spcPct val="0"/>
        </a:spcAft>
        <a:defRPr kumimoji="1" sz="4400">
          <a:solidFill>
            <a:schemeClr val="tx2"/>
          </a:solidFill>
          <a:latin typeface="Arial" charset="0"/>
          <a:ea typeface="ＭＳ Ｐゴシック" pitchFamily="50" charset="-128"/>
        </a:defRPr>
      </a:lvl8pPr>
      <a:lvl9pPr marL="1674593" algn="ctr" defTabSz="914341"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061" indent="-343061" algn="l" defTabSz="914341" rtl="0" eaLnBrk="0" fontAlgn="base" hangingPunct="0">
        <a:spcBef>
          <a:spcPct val="20000"/>
        </a:spcBef>
        <a:spcAft>
          <a:spcPct val="0"/>
        </a:spcAft>
        <a:buChar char="•"/>
        <a:defRPr kumimoji="1" sz="3200">
          <a:solidFill>
            <a:schemeClr val="tx1"/>
          </a:solidFill>
          <a:latin typeface="+mn-lt"/>
          <a:ea typeface="+mn-ea"/>
          <a:cs typeface="+mn-cs"/>
        </a:defRPr>
      </a:lvl1pPr>
      <a:lvl2pPr marL="742813" indent="-286368" algn="l" defTabSz="914341" rtl="0" eaLnBrk="0" fontAlgn="base" hangingPunct="0">
        <a:spcBef>
          <a:spcPct val="20000"/>
        </a:spcBef>
        <a:spcAft>
          <a:spcPct val="0"/>
        </a:spcAft>
        <a:buChar char="–"/>
        <a:defRPr kumimoji="1" sz="2800">
          <a:solidFill>
            <a:schemeClr val="tx1"/>
          </a:solidFill>
          <a:latin typeface="+mn-lt"/>
          <a:ea typeface="+mn-ea"/>
        </a:defRPr>
      </a:lvl2pPr>
      <a:lvl3pPr marL="1142559" indent="-228223" algn="l" defTabSz="914341" rtl="0" eaLnBrk="0" fontAlgn="base" hangingPunct="0">
        <a:spcBef>
          <a:spcPct val="20000"/>
        </a:spcBef>
        <a:spcAft>
          <a:spcPct val="0"/>
        </a:spcAft>
        <a:buChar char="•"/>
        <a:defRPr kumimoji="1" sz="2401">
          <a:solidFill>
            <a:schemeClr val="tx1"/>
          </a:solidFill>
          <a:latin typeface="+mn-lt"/>
          <a:ea typeface="+mn-ea"/>
        </a:defRPr>
      </a:lvl3pPr>
      <a:lvl4pPr marL="1599006" indent="-228223" algn="l" defTabSz="914341" rtl="0" eaLnBrk="0" fontAlgn="base" hangingPunct="0">
        <a:spcBef>
          <a:spcPct val="20000"/>
        </a:spcBef>
        <a:spcAft>
          <a:spcPct val="0"/>
        </a:spcAft>
        <a:buChar char="–"/>
        <a:defRPr kumimoji="1" sz="2000">
          <a:solidFill>
            <a:schemeClr val="tx1"/>
          </a:solidFill>
          <a:latin typeface="+mn-lt"/>
          <a:ea typeface="+mn-ea"/>
        </a:defRPr>
      </a:lvl4pPr>
      <a:lvl5pPr marL="2055450" indent="-228223" algn="l" defTabSz="914341" rtl="0" eaLnBrk="0" fontAlgn="base" hangingPunct="0">
        <a:spcBef>
          <a:spcPct val="20000"/>
        </a:spcBef>
        <a:spcAft>
          <a:spcPct val="0"/>
        </a:spcAft>
        <a:buChar char="»"/>
        <a:defRPr kumimoji="1" sz="2000">
          <a:solidFill>
            <a:schemeClr val="tx1"/>
          </a:solidFill>
          <a:latin typeface="+mn-lt"/>
          <a:ea typeface="+mn-ea"/>
        </a:defRPr>
      </a:lvl5pPr>
      <a:lvl6pPr marL="2474097" indent="-228223" algn="l" defTabSz="914341" rtl="0" fontAlgn="base">
        <a:spcBef>
          <a:spcPct val="20000"/>
        </a:spcBef>
        <a:spcAft>
          <a:spcPct val="0"/>
        </a:spcAft>
        <a:buChar char="»"/>
        <a:defRPr kumimoji="1" sz="2000">
          <a:solidFill>
            <a:schemeClr val="tx1"/>
          </a:solidFill>
          <a:latin typeface="+mn-lt"/>
          <a:ea typeface="+mn-ea"/>
        </a:defRPr>
      </a:lvl6pPr>
      <a:lvl7pPr marL="2892746" indent="-228223" algn="l" defTabSz="914341" rtl="0" fontAlgn="base">
        <a:spcBef>
          <a:spcPct val="20000"/>
        </a:spcBef>
        <a:spcAft>
          <a:spcPct val="0"/>
        </a:spcAft>
        <a:buChar char="»"/>
        <a:defRPr kumimoji="1" sz="2000">
          <a:solidFill>
            <a:schemeClr val="tx1"/>
          </a:solidFill>
          <a:latin typeface="+mn-lt"/>
          <a:ea typeface="+mn-ea"/>
        </a:defRPr>
      </a:lvl7pPr>
      <a:lvl8pPr marL="3311395" indent="-228223" algn="l" defTabSz="914341" rtl="0" fontAlgn="base">
        <a:spcBef>
          <a:spcPct val="20000"/>
        </a:spcBef>
        <a:spcAft>
          <a:spcPct val="0"/>
        </a:spcAft>
        <a:buChar char="»"/>
        <a:defRPr kumimoji="1" sz="2000">
          <a:solidFill>
            <a:schemeClr val="tx1"/>
          </a:solidFill>
          <a:latin typeface="+mn-lt"/>
          <a:ea typeface="+mn-ea"/>
        </a:defRPr>
      </a:lvl8pPr>
      <a:lvl9pPr marL="3730041" indent="-228223" algn="l" defTabSz="914341"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297" rtl="0" eaLnBrk="1" latinLnBrk="0" hangingPunct="1">
        <a:defRPr kumimoji="1" sz="1600" kern="1200">
          <a:solidFill>
            <a:schemeClr val="tx1"/>
          </a:solidFill>
          <a:latin typeface="+mn-lt"/>
          <a:ea typeface="+mn-ea"/>
          <a:cs typeface="+mn-cs"/>
        </a:defRPr>
      </a:lvl1pPr>
      <a:lvl2pPr marL="418648" algn="l" defTabSz="837297" rtl="0" eaLnBrk="1" latinLnBrk="0" hangingPunct="1">
        <a:defRPr kumimoji="1" sz="1600" kern="1200">
          <a:solidFill>
            <a:schemeClr val="tx1"/>
          </a:solidFill>
          <a:latin typeface="+mn-lt"/>
          <a:ea typeface="+mn-ea"/>
          <a:cs typeface="+mn-cs"/>
        </a:defRPr>
      </a:lvl2pPr>
      <a:lvl3pPr marL="837297" algn="l" defTabSz="837297" rtl="0" eaLnBrk="1" latinLnBrk="0" hangingPunct="1">
        <a:defRPr kumimoji="1" sz="1600" kern="1200">
          <a:solidFill>
            <a:schemeClr val="tx1"/>
          </a:solidFill>
          <a:latin typeface="+mn-lt"/>
          <a:ea typeface="+mn-ea"/>
          <a:cs typeface="+mn-cs"/>
        </a:defRPr>
      </a:lvl3pPr>
      <a:lvl4pPr marL="1255947" algn="l" defTabSz="837297" rtl="0" eaLnBrk="1" latinLnBrk="0" hangingPunct="1">
        <a:defRPr kumimoji="1" sz="1600" kern="1200">
          <a:solidFill>
            <a:schemeClr val="tx1"/>
          </a:solidFill>
          <a:latin typeface="+mn-lt"/>
          <a:ea typeface="+mn-ea"/>
          <a:cs typeface="+mn-cs"/>
        </a:defRPr>
      </a:lvl4pPr>
      <a:lvl5pPr marL="1674593" algn="l" defTabSz="837297" rtl="0" eaLnBrk="1" latinLnBrk="0" hangingPunct="1">
        <a:defRPr kumimoji="1" sz="1600" kern="1200">
          <a:solidFill>
            <a:schemeClr val="tx1"/>
          </a:solidFill>
          <a:latin typeface="+mn-lt"/>
          <a:ea typeface="+mn-ea"/>
          <a:cs typeface="+mn-cs"/>
        </a:defRPr>
      </a:lvl5pPr>
      <a:lvl6pPr marL="2093242" algn="l" defTabSz="837297" rtl="0" eaLnBrk="1" latinLnBrk="0" hangingPunct="1">
        <a:defRPr kumimoji="1" sz="1600" kern="1200">
          <a:solidFill>
            <a:schemeClr val="tx1"/>
          </a:solidFill>
          <a:latin typeface="+mn-lt"/>
          <a:ea typeface="+mn-ea"/>
          <a:cs typeface="+mn-cs"/>
        </a:defRPr>
      </a:lvl6pPr>
      <a:lvl7pPr marL="2511892" algn="l" defTabSz="837297" rtl="0" eaLnBrk="1" latinLnBrk="0" hangingPunct="1">
        <a:defRPr kumimoji="1" sz="1600" kern="1200">
          <a:solidFill>
            <a:schemeClr val="tx1"/>
          </a:solidFill>
          <a:latin typeface="+mn-lt"/>
          <a:ea typeface="+mn-ea"/>
          <a:cs typeface="+mn-cs"/>
        </a:defRPr>
      </a:lvl7pPr>
      <a:lvl8pPr marL="2930540" algn="l" defTabSz="837297" rtl="0" eaLnBrk="1" latinLnBrk="0" hangingPunct="1">
        <a:defRPr kumimoji="1" sz="1600" kern="1200">
          <a:solidFill>
            <a:schemeClr val="tx1"/>
          </a:solidFill>
          <a:latin typeface="+mn-lt"/>
          <a:ea typeface="+mn-ea"/>
          <a:cs typeface="+mn-cs"/>
        </a:defRPr>
      </a:lvl8pPr>
      <a:lvl9pPr marL="3349190" algn="l" defTabSz="837297" rtl="0" eaLnBrk="1" latinLnBrk="0" hangingPunct="1">
        <a:defRPr kumimoji="1"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6923" y="1599600"/>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5604" name="Rectangle 4"/>
          <p:cNvSpPr>
            <a:spLocks noGrp="1" noChangeArrowheads="1"/>
          </p:cNvSpPr>
          <p:nvPr>
            <p:ph type="dt" sz="half" idx="2"/>
          </p:nvPr>
        </p:nvSpPr>
        <p:spPr bwMode="auto">
          <a:xfrm>
            <a:off x="456921"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3"/>
            <a:ext cx="2894280"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ct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r">
              <a:defRPr sz="1401">
                <a:latin typeface="Arial" charset="0"/>
                <a:ea typeface="ＭＳ Ｐゴシック" charset="-128"/>
              </a:defRPr>
            </a:lvl1pPr>
          </a:lstStyle>
          <a:p>
            <a:pPr defTabSz="913904" fontAlgn="base">
              <a:spcBef>
                <a:spcPct val="0"/>
              </a:spcBef>
              <a:spcAft>
                <a:spcPct val="0"/>
              </a:spcAft>
              <a:defRPr/>
            </a:pPr>
            <a:fld id="{E1458E67-91E1-45E2-ADF7-58713A0A9326}" type="slidenum">
              <a:rPr lang="en-US" altLang="ja-JP" smtClean="0">
                <a:solidFill>
                  <a:srgbClr val="000000"/>
                </a:solidFill>
              </a:rPr>
              <a:pPr defTabSz="913904"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7857288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par>
    </p:tnLst>
  </p:timing>
  <p:hf hdr="0" ftr="0" dt="0"/>
  <p:txStyles>
    <p:titleStyle>
      <a:lvl1pPr algn="ctr" defTabSz="914465" rtl="0" eaLnBrk="0" fontAlgn="base" hangingPunct="0">
        <a:spcBef>
          <a:spcPct val="0"/>
        </a:spcBef>
        <a:spcAft>
          <a:spcPct val="0"/>
        </a:spcAft>
        <a:defRPr kumimoji="1" sz="4400">
          <a:solidFill>
            <a:schemeClr val="tx2"/>
          </a:solidFill>
          <a:latin typeface="+mj-lt"/>
          <a:ea typeface="+mj-ea"/>
          <a:cs typeface="+mj-cs"/>
        </a:defRPr>
      </a:lvl1pPr>
      <a:lvl2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704" algn="ctr" defTabSz="914465" rtl="0" fontAlgn="base">
        <a:spcBef>
          <a:spcPct val="0"/>
        </a:spcBef>
        <a:spcAft>
          <a:spcPct val="0"/>
        </a:spcAft>
        <a:defRPr kumimoji="1" sz="4400">
          <a:solidFill>
            <a:schemeClr val="tx2"/>
          </a:solidFill>
          <a:latin typeface="Arial" charset="0"/>
          <a:ea typeface="ＭＳ Ｐゴシック" pitchFamily="50" charset="-128"/>
        </a:defRPr>
      </a:lvl6pPr>
      <a:lvl7pPr marL="837409" algn="ctr" defTabSz="914465" rtl="0" fontAlgn="base">
        <a:spcBef>
          <a:spcPct val="0"/>
        </a:spcBef>
        <a:spcAft>
          <a:spcPct val="0"/>
        </a:spcAft>
        <a:defRPr kumimoji="1" sz="4400">
          <a:solidFill>
            <a:schemeClr val="tx2"/>
          </a:solidFill>
          <a:latin typeface="Arial" charset="0"/>
          <a:ea typeface="ＭＳ Ｐゴシック" pitchFamily="50" charset="-128"/>
        </a:defRPr>
      </a:lvl7pPr>
      <a:lvl8pPr marL="1256113" algn="ctr" defTabSz="914465" rtl="0" fontAlgn="base">
        <a:spcBef>
          <a:spcPct val="0"/>
        </a:spcBef>
        <a:spcAft>
          <a:spcPct val="0"/>
        </a:spcAft>
        <a:defRPr kumimoji="1" sz="4400">
          <a:solidFill>
            <a:schemeClr val="tx2"/>
          </a:solidFill>
          <a:latin typeface="Arial" charset="0"/>
          <a:ea typeface="ＭＳ Ｐゴシック" pitchFamily="50" charset="-128"/>
        </a:defRPr>
      </a:lvl8pPr>
      <a:lvl9pPr marL="1674818" algn="ctr" defTabSz="914465"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107" indent="-343107" algn="l" defTabSz="914465" rtl="0" eaLnBrk="0" fontAlgn="base" hangingPunct="0">
        <a:spcBef>
          <a:spcPct val="20000"/>
        </a:spcBef>
        <a:spcAft>
          <a:spcPct val="0"/>
        </a:spcAft>
        <a:buChar char="•"/>
        <a:defRPr kumimoji="1" sz="3200">
          <a:solidFill>
            <a:schemeClr val="tx1"/>
          </a:solidFill>
          <a:latin typeface="+mn-lt"/>
          <a:ea typeface="+mn-ea"/>
          <a:cs typeface="+mn-cs"/>
        </a:defRPr>
      </a:lvl1pPr>
      <a:lvl2pPr marL="742910" indent="-286405" algn="l" defTabSz="914465" rtl="0" eaLnBrk="0" fontAlgn="base" hangingPunct="0">
        <a:spcBef>
          <a:spcPct val="20000"/>
        </a:spcBef>
        <a:spcAft>
          <a:spcPct val="0"/>
        </a:spcAft>
        <a:buChar char="–"/>
        <a:defRPr kumimoji="1" sz="2800">
          <a:solidFill>
            <a:schemeClr val="tx1"/>
          </a:solidFill>
          <a:latin typeface="+mn-lt"/>
          <a:ea typeface="+mn-ea"/>
        </a:defRPr>
      </a:lvl2pPr>
      <a:lvl3pPr marL="1142711" indent="-228251" algn="l" defTabSz="914465" rtl="0" eaLnBrk="0" fontAlgn="base" hangingPunct="0">
        <a:spcBef>
          <a:spcPct val="20000"/>
        </a:spcBef>
        <a:spcAft>
          <a:spcPct val="0"/>
        </a:spcAft>
        <a:buChar char="•"/>
        <a:defRPr kumimoji="1" sz="2401">
          <a:solidFill>
            <a:schemeClr val="tx1"/>
          </a:solidFill>
          <a:latin typeface="+mn-lt"/>
          <a:ea typeface="+mn-ea"/>
        </a:defRPr>
      </a:lvl3pPr>
      <a:lvl4pPr marL="1599219" indent="-228251" algn="l" defTabSz="914465" rtl="0" eaLnBrk="0" fontAlgn="base" hangingPunct="0">
        <a:spcBef>
          <a:spcPct val="20000"/>
        </a:spcBef>
        <a:spcAft>
          <a:spcPct val="0"/>
        </a:spcAft>
        <a:buChar char="–"/>
        <a:defRPr kumimoji="1" sz="2000">
          <a:solidFill>
            <a:schemeClr val="tx1"/>
          </a:solidFill>
          <a:latin typeface="+mn-lt"/>
          <a:ea typeface="+mn-ea"/>
        </a:defRPr>
      </a:lvl4pPr>
      <a:lvl5pPr marL="2055726" indent="-228251" algn="l" defTabSz="914465" rtl="0" eaLnBrk="0" fontAlgn="base" hangingPunct="0">
        <a:spcBef>
          <a:spcPct val="20000"/>
        </a:spcBef>
        <a:spcAft>
          <a:spcPct val="0"/>
        </a:spcAft>
        <a:buChar char="»"/>
        <a:defRPr kumimoji="1" sz="2000">
          <a:solidFill>
            <a:schemeClr val="tx1"/>
          </a:solidFill>
          <a:latin typeface="+mn-lt"/>
          <a:ea typeface="+mn-ea"/>
        </a:defRPr>
      </a:lvl5pPr>
      <a:lvl6pPr marL="2474424" indent="-228251" algn="l" defTabSz="914465" rtl="0" fontAlgn="base">
        <a:spcBef>
          <a:spcPct val="20000"/>
        </a:spcBef>
        <a:spcAft>
          <a:spcPct val="0"/>
        </a:spcAft>
        <a:buChar char="»"/>
        <a:defRPr kumimoji="1" sz="2000">
          <a:solidFill>
            <a:schemeClr val="tx1"/>
          </a:solidFill>
          <a:latin typeface="+mn-lt"/>
          <a:ea typeface="+mn-ea"/>
        </a:defRPr>
      </a:lvl6pPr>
      <a:lvl7pPr marL="2893132" indent="-228251" algn="l" defTabSz="914465" rtl="0" fontAlgn="base">
        <a:spcBef>
          <a:spcPct val="20000"/>
        </a:spcBef>
        <a:spcAft>
          <a:spcPct val="0"/>
        </a:spcAft>
        <a:buChar char="»"/>
        <a:defRPr kumimoji="1" sz="2000">
          <a:solidFill>
            <a:schemeClr val="tx1"/>
          </a:solidFill>
          <a:latin typeface="+mn-lt"/>
          <a:ea typeface="+mn-ea"/>
        </a:defRPr>
      </a:lvl7pPr>
      <a:lvl8pPr marL="3311836" indent="-228251" algn="l" defTabSz="914465" rtl="0" fontAlgn="base">
        <a:spcBef>
          <a:spcPct val="20000"/>
        </a:spcBef>
        <a:spcAft>
          <a:spcPct val="0"/>
        </a:spcAft>
        <a:buChar char="»"/>
        <a:defRPr kumimoji="1" sz="2000">
          <a:solidFill>
            <a:schemeClr val="tx1"/>
          </a:solidFill>
          <a:latin typeface="+mn-lt"/>
          <a:ea typeface="+mn-ea"/>
        </a:defRPr>
      </a:lvl8pPr>
      <a:lvl9pPr marL="3730541" indent="-228251" algn="l" defTabSz="914465"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409" rtl="0" eaLnBrk="1" latinLnBrk="0" hangingPunct="1">
        <a:defRPr kumimoji="1" sz="1600" kern="1200">
          <a:solidFill>
            <a:schemeClr val="tx1"/>
          </a:solidFill>
          <a:latin typeface="+mn-lt"/>
          <a:ea typeface="+mn-ea"/>
          <a:cs typeface="+mn-cs"/>
        </a:defRPr>
      </a:lvl1pPr>
      <a:lvl2pPr marL="418704" algn="l" defTabSz="837409" rtl="0" eaLnBrk="1" latinLnBrk="0" hangingPunct="1">
        <a:defRPr kumimoji="1" sz="1600" kern="1200">
          <a:solidFill>
            <a:schemeClr val="tx1"/>
          </a:solidFill>
          <a:latin typeface="+mn-lt"/>
          <a:ea typeface="+mn-ea"/>
          <a:cs typeface="+mn-cs"/>
        </a:defRPr>
      </a:lvl2pPr>
      <a:lvl3pPr marL="837409" algn="l" defTabSz="837409" rtl="0" eaLnBrk="1" latinLnBrk="0" hangingPunct="1">
        <a:defRPr kumimoji="1" sz="1600" kern="1200">
          <a:solidFill>
            <a:schemeClr val="tx1"/>
          </a:solidFill>
          <a:latin typeface="+mn-lt"/>
          <a:ea typeface="+mn-ea"/>
          <a:cs typeface="+mn-cs"/>
        </a:defRPr>
      </a:lvl3pPr>
      <a:lvl4pPr marL="1256113" algn="l" defTabSz="837409" rtl="0" eaLnBrk="1" latinLnBrk="0" hangingPunct="1">
        <a:defRPr kumimoji="1" sz="1600" kern="1200">
          <a:solidFill>
            <a:schemeClr val="tx1"/>
          </a:solidFill>
          <a:latin typeface="+mn-lt"/>
          <a:ea typeface="+mn-ea"/>
          <a:cs typeface="+mn-cs"/>
        </a:defRPr>
      </a:lvl4pPr>
      <a:lvl5pPr marL="1674818" algn="l" defTabSz="837409" rtl="0" eaLnBrk="1" latinLnBrk="0" hangingPunct="1">
        <a:defRPr kumimoji="1" sz="1600" kern="1200">
          <a:solidFill>
            <a:schemeClr val="tx1"/>
          </a:solidFill>
          <a:latin typeface="+mn-lt"/>
          <a:ea typeface="+mn-ea"/>
          <a:cs typeface="+mn-cs"/>
        </a:defRPr>
      </a:lvl5pPr>
      <a:lvl6pPr marL="2093522" algn="l" defTabSz="837409" rtl="0" eaLnBrk="1" latinLnBrk="0" hangingPunct="1">
        <a:defRPr kumimoji="1" sz="1600" kern="1200">
          <a:solidFill>
            <a:schemeClr val="tx1"/>
          </a:solidFill>
          <a:latin typeface="+mn-lt"/>
          <a:ea typeface="+mn-ea"/>
          <a:cs typeface="+mn-cs"/>
        </a:defRPr>
      </a:lvl6pPr>
      <a:lvl7pPr marL="2512228" algn="l" defTabSz="837409" rtl="0" eaLnBrk="1" latinLnBrk="0" hangingPunct="1">
        <a:defRPr kumimoji="1" sz="1600" kern="1200">
          <a:solidFill>
            <a:schemeClr val="tx1"/>
          </a:solidFill>
          <a:latin typeface="+mn-lt"/>
          <a:ea typeface="+mn-ea"/>
          <a:cs typeface="+mn-cs"/>
        </a:defRPr>
      </a:lvl7pPr>
      <a:lvl8pPr marL="2930931" algn="l" defTabSz="837409" rtl="0" eaLnBrk="1" latinLnBrk="0" hangingPunct="1">
        <a:defRPr kumimoji="1" sz="1600" kern="1200">
          <a:solidFill>
            <a:schemeClr val="tx1"/>
          </a:solidFill>
          <a:latin typeface="+mn-lt"/>
          <a:ea typeface="+mn-ea"/>
          <a:cs typeface="+mn-cs"/>
        </a:defRPr>
      </a:lvl8pPr>
      <a:lvl9pPr marL="3349636" algn="l" defTabSz="837409"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mtClean="0"/>
              <a:t>概要資料について</a:t>
            </a:r>
            <a:r>
              <a:rPr lang="en-US" altLang="ja-JP" smtClean="0"/>
              <a:t/>
            </a:r>
            <a:br>
              <a:rPr lang="en-US" altLang="ja-JP" smtClean="0"/>
            </a:br>
            <a:r>
              <a:rPr lang="en-US" altLang="ja-JP" sz="2495"/>
              <a:t>※</a:t>
            </a:r>
            <a:r>
              <a:rPr lang="ja-JP" altLang="en-US" sz="2495"/>
              <a:t>本スライドは消去して提出してください。</a:t>
            </a:r>
            <a:endParaRPr lang="ja-JP" altLang="en-US" smtClean="0"/>
          </a:p>
        </p:txBody>
      </p:sp>
      <p:sp>
        <p:nvSpPr>
          <p:cNvPr id="4099" name="コンテンツ プレースホルダー 2"/>
          <p:cNvSpPr>
            <a:spLocks noGrp="1"/>
          </p:cNvSpPr>
          <p:nvPr>
            <p:ph idx="1"/>
          </p:nvPr>
        </p:nvSpPr>
        <p:spPr/>
        <p:txBody>
          <a:bodyPr/>
          <a:lstStyle/>
          <a:p>
            <a:r>
              <a:rPr lang="ja-JP" altLang="en-US" sz="1604" dirty="0"/>
              <a:t>本資料は審査において特に重要です。</a:t>
            </a:r>
            <a:endParaRPr lang="en-US" altLang="ja-JP" sz="1604" dirty="0"/>
          </a:p>
          <a:p>
            <a:r>
              <a:rPr lang="ja-JP" altLang="en-US" sz="1604" dirty="0" smtClean="0"/>
              <a:t>赤字・</a:t>
            </a:r>
            <a:r>
              <a:rPr lang="ja-JP" altLang="ja-JP" sz="1604" dirty="0" smtClean="0"/>
              <a:t>斜体</a:t>
            </a:r>
            <a:r>
              <a:rPr lang="ja-JP" altLang="ja-JP" sz="1604" dirty="0"/>
              <a:t>の部分は</a:t>
            </a:r>
            <a:r>
              <a:rPr lang="ja-JP" altLang="en-US" sz="1604" dirty="0"/>
              <a:t>すべて</a:t>
            </a:r>
            <a:r>
              <a:rPr lang="ja-JP" altLang="ja-JP" sz="1604" dirty="0"/>
              <a:t>削除して下さい</a:t>
            </a:r>
            <a:r>
              <a:rPr lang="ja-JP" altLang="ja-JP" sz="1604" dirty="0" smtClean="0"/>
              <a:t>。</a:t>
            </a:r>
            <a:r>
              <a:rPr lang="ja-JP" altLang="en-US" sz="1604" dirty="0" smtClean="0"/>
              <a:t>赤字・斜体</a:t>
            </a:r>
            <a:r>
              <a:rPr lang="ja-JP" altLang="en-US" sz="1604" dirty="0"/>
              <a:t>の文言をそのまま使いたい場合</a:t>
            </a:r>
            <a:r>
              <a:rPr lang="ja-JP" altLang="en-US" sz="1604" dirty="0" smtClean="0"/>
              <a:t>は、赤字を黒字にし、斜体</a:t>
            </a:r>
            <a:r>
              <a:rPr lang="ja-JP" altLang="en-US" sz="1604" dirty="0"/>
              <a:t>から戻し、提出資料</a:t>
            </a:r>
            <a:r>
              <a:rPr lang="ja-JP" altLang="en-US" sz="1604" dirty="0" smtClean="0"/>
              <a:t>に赤字や斜体</a:t>
            </a:r>
            <a:r>
              <a:rPr lang="ja-JP" altLang="en-US" sz="1604" dirty="0"/>
              <a:t>がないようにして下さい</a:t>
            </a:r>
            <a:r>
              <a:rPr lang="ja-JP" altLang="en-US" sz="1604" dirty="0" smtClean="0"/>
              <a:t>。</a:t>
            </a:r>
            <a:endParaRPr lang="en-US" altLang="ja-JP" sz="1604" dirty="0"/>
          </a:p>
          <a:p>
            <a:r>
              <a:rPr lang="ja-JP" altLang="ja-JP" sz="1604" dirty="0"/>
              <a:t>サンプルの構成（ページ構成、枠取り等）を崩さないようにしてください。</a:t>
            </a:r>
          </a:p>
          <a:p>
            <a:r>
              <a:rPr lang="ja-JP" altLang="ja-JP" sz="1604" dirty="0"/>
              <a:t>文字ポイント数は</a:t>
            </a:r>
            <a:r>
              <a:rPr lang="en-US" altLang="ja-JP" sz="1604" dirty="0"/>
              <a:t>10.5</a:t>
            </a:r>
            <a:r>
              <a:rPr lang="ja-JP" altLang="ja-JP" sz="1604" dirty="0"/>
              <a:t>ポイント以上（図表中の文字は小さすぎない範囲で任意の大きさ）とします。</a:t>
            </a:r>
          </a:p>
          <a:p>
            <a:r>
              <a:rPr lang="en-US" altLang="ja-JP" sz="1604" dirty="0"/>
              <a:t>Microsoft PowerPoint 2010</a:t>
            </a:r>
            <a:r>
              <a:rPr lang="ja-JP" altLang="ja-JP" sz="1604" dirty="0"/>
              <a:t>以下を使用して作成してください。</a:t>
            </a:r>
          </a:p>
          <a:p>
            <a:r>
              <a:rPr lang="en-US" altLang="ja-JP" sz="1604" dirty="0" smtClean="0"/>
              <a:t>PDF</a:t>
            </a:r>
            <a:r>
              <a:rPr lang="ja-JP" altLang="ja-JP" sz="1604" dirty="0"/>
              <a:t>等</a:t>
            </a:r>
            <a:r>
              <a:rPr lang="ja-JP" altLang="en-US" sz="1604" dirty="0" smtClean="0"/>
              <a:t>へ</a:t>
            </a:r>
            <a:r>
              <a:rPr lang="ja-JP" altLang="ja-JP" sz="1604" dirty="0" smtClean="0"/>
              <a:t>変換せず</a:t>
            </a:r>
            <a:r>
              <a:rPr lang="ja-JP" altLang="ja-JP" sz="1604" dirty="0"/>
              <a:t>、パワーポイントで提出してください。</a:t>
            </a:r>
          </a:p>
          <a:p>
            <a:r>
              <a:rPr lang="ja-JP" altLang="ja-JP" sz="1604" dirty="0"/>
              <a:t>当省の情報セキュリティ上、添付ファイルが</a:t>
            </a:r>
            <a:r>
              <a:rPr lang="en-US" altLang="ja-JP" sz="1604" dirty="0"/>
              <a:t>10MB</a:t>
            </a:r>
            <a:r>
              <a:rPr lang="ja-JP" altLang="ja-JP" sz="1604" dirty="0"/>
              <a:t>を超えるものは受信できませんので、その際には分割して提出してください。</a:t>
            </a:r>
            <a:endParaRPr lang="en-US" altLang="ja-JP" sz="1604" dirty="0"/>
          </a:p>
          <a:p>
            <a:r>
              <a:rPr lang="ja-JP" altLang="en-US" sz="1604" dirty="0"/>
              <a:t>経費については、原則としてすべて</a:t>
            </a:r>
            <a:r>
              <a:rPr lang="ja-JP" altLang="en-US" sz="1604" dirty="0" smtClean="0"/>
              <a:t>税込で</a:t>
            </a:r>
            <a:r>
              <a:rPr lang="ja-JP" altLang="en-US" sz="1604" dirty="0"/>
              <a:t>記載してください。</a:t>
            </a:r>
            <a:endParaRPr lang="ja-JP" altLang="ja-JP" sz="1604" dirty="0"/>
          </a:p>
        </p:txBody>
      </p:sp>
    </p:spTree>
    <p:extLst>
      <p:ext uri="{BB962C8B-B14F-4D97-AF65-F5344CB8AC3E}">
        <p14:creationId xmlns:p14="http://schemas.microsoft.com/office/powerpoint/2010/main" val="652649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73456" y="820471"/>
            <a:ext cx="3666653" cy="339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4"/>
              <a:t>○</a:t>
            </a:r>
            <a:r>
              <a:rPr lang="ja-JP" altLang="en-US" sz="1604"/>
              <a:t>実施に伴う経費（委託）</a:t>
            </a:r>
          </a:p>
        </p:txBody>
      </p:sp>
      <p:sp>
        <p:nvSpPr>
          <p:cNvPr id="12295" name="Text Box 11"/>
          <p:cNvSpPr txBox="1">
            <a:spLocks noChangeArrowheads="1"/>
          </p:cNvSpPr>
          <p:nvPr/>
        </p:nvSpPr>
        <p:spPr bwMode="auto">
          <a:xfrm>
            <a:off x="4450344" y="541794"/>
            <a:ext cx="3943916" cy="38036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936" i="1" dirty="0"/>
              <a:t>＜留意事項＞提案の実施期間における、委託業務に係る</a:t>
            </a:r>
            <a:r>
              <a:rPr lang="ja-JP" altLang="en-US" sz="936" b="1" i="1" u="sng" dirty="0"/>
              <a:t>経費総額</a:t>
            </a:r>
            <a:r>
              <a:rPr lang="ja-JP" altLang="en-US" sz="936" i="1" dirty="0"/>
              <a:t>について記載してください。（１頁に収めること</a:t>
            </a:r>
            <a:r>
              <a:rPr lang="ja-JP" altLang="en-US" sz="936" i="1" dirty="0" smtClean="0"/>
              <a:t>）</a:t>
            </a:r>
            <a:endParaRPr lang="ja-JP" altLang="en-US" sz="936" i="1" dirty="0"/>
          </a:p>
        </p:txBody>
      </p:sp>
      <p:graphicFrame>
        <p:nvGraphicFramePr>
          <p:cNvPr id="2" name="表 1"/>
          <p:cNvGraphicFramePr>
            <a:graphicFrameLocks noGrp="1"/>
          </p:cNvGraphicFramePr>
          <p:nvPr>
            <p:extLst>
              <p:ext uri="{D42A27DB-BD31-4B8C-83A1-F6EECF244321}">
                <p14:modId xmlns:p14="http://schemas.microsoft.com/office/powerpoint/2010/main" val="2659911891"/>
              </p:ext>
            </p:extLst>
          </p:nvPr>
        </p:nvGraphicFramePr>
        <p:xfrm>
          <a:off x="373455" y="1150074"/>
          <a:ext cx="8408406" cy="4799752"/>
        </p:xfrm>
        <a:graphic>
          <a:graphicData uri="http://schemas.openxmlformats.org/drawingml/2006/table">
            <a:tbl>
              <a:tblPr/>
              <a:tblGrid>
                <a:gridCol w="1147857">
                  <a:extLst>
                    <a:ext uri="{9D8B030D-6E8A-4147-A177-3AD203B41FA5}">
                      <a16:colId xmlns:a16="http://schemas.microsoft.com/office/drawing/2014/main" val="20000"/>
                    </a:ext>
                  </a:extLst>
                </a:gridCol>
                <a:gridCol w="1567357">
                  <a:extLst>
                    <a:ext uri="{9D8B030D-6E8A-4147-A177-3AD203B41FA5}">
                      <a16:colId xmlns:a16="http://schemas.microsoft.com/office/drawing/2014/main" val="20001"/>
                    </a:ext>
                  </a:extLst>
                </a:gridCol>
                <a:gridCol w="1336863">
                  <a:extLst>
                    <a:ext uri="{9D8B030D-6E8A-4147-A177-3AD203B41FA5}">
                      <a16:colId xmlns:a16="http://schemas.microsoft.com/office/drawing/2014/main" val="20002"/>
                    </a:ext>
                  </a:extLst>
                </a:gridCol>
                <a:gridCol w="4356329">
                  <a:extLst>
                    <a:ext uri="{9D8B030D-6E8A-4147-A177-3AD203B41FA5}">
                      <a16:colId xmlns:a16="http://schemas.microsoft.com/office/drawing/2014/main" val="20003"/>
                    </a:ext>
                  </a:extLst>
                </a:gridCol>
              </a:tblGrid>
              <a:tr h="241675">
                <a:tc gridSpan="2">
                  <a:txBody>
                    <a:bodyPr/>
                    <a:lstStyle/>
                    <a:p>
                      <a:pPr algn="ctr" fontAlgn="ctr"/>
                      <a:r>
                        <a:rPr lang="ja-JP" altLang="en-US" sz="1000" b="0" i="0" u="none" strike="noStrike" dirty="0" smtClean="0">
                          <a:solidFill>
                            <a:srgbClr val="000000"/>
                          </a:solidFill>
                          <a:effectLst/>
                          <a:latin typeface="ＭＳ Ｐゴシック"/>
                        </a:rPr>
                        <a:t>経費項目</a:t>
                      </a:r>
                      <a:endParaRPr lang="ja-JP" altLang="en-US" sz="1000" b="0" i="0" u="none" strike="noStrike" dirty="0">
                        <a:solidFill>
                          <a:srgbClr val="000000"/>
                        </a:solidFill>
                        <a:effectLst/>
                        <a:latin typeface="ＭＳ Ｐゴシック"/>
                      </a:endParaRP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100" b="0" i="0" u="none" strike="noStrike" dirty="0" smtClean="0">
                          <a:solidFill>
                            <a:srgbClr val="000000"/>
                          </a:solidFill>
                          <a:effectLst/>
                          <a:latin typeface="ＭＳ Ｐゴシック"/>
                        </a:rPr>
                        <a:t>金額（千円）</a:t>
                      </a: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100" b="0" i="0" u="none" strike="noStrike" dirty="0">
                          <a:solidFill>
                            <a:srgbClr val="000000"/>
                          </a:solidFill>
                          <a:effectLst/>
                          <a:latin typeface="ＭＳ Ｐゴシック"/>
                        </a:rPr>
                        <a:t>主な内訳</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6874">
                <a:tc>
                  <a:txBody>
                    <a:bodyPr/>
                    <a:lstStyle/>
                    <a:p>
                      <a:pPr algn="ctr" fontAlgn="ctr"/>
                      <a:r>
                        <a:rPr lang="ja-JP" altLang="en-US" sz="1000" b="0" i="0" u="none" strike="noStrike" dirty="0" smtClean="0">
                          <a:solidFill>
                            <a:srgbClr val="000000"/>
                          </a:solidFill>
                          <a:effectLst/>
                          <a:latin typeface="ＭＳ Ｐゴシック"/>
                        </a:rPr>
                        <a:t>費目</a:t>
                      </a:r>
                      <a:endParaRPr lang="ja-JP" altLang="en-US" sz="1000" b="0" i="0" u="none" strike="noStrike" dirty="0">
                        <a:solidFill>
                          <a:srgbClr val="000000"/>
                        </a:solidFill>
                        <a:effectLst/>
                        <a:latin typeface="ＭＳ Ｐゴシック"/>
                      </a:endParaRP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solidFill>
                            <a:srgbClr val="000000"/>
                          </a:solidFill>
                          <a:effectLst/>
                          <a:latin typeface="ＭＳ Ｐゴシック"/>
                        </a:rPr>
                        <a:t>細分</a:t>
                      </a:r>
                      <a:endParaRPr lang="ja-JP" altLang="en-US" sz="10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21104">
                <a:tc>
                  <a:txBody>
                    <a:bodyPr/>
                    <a:lstStyle/>
                    <a:p>
                      <a:pPr algn="ctr" fontAlgn="ctr"/>
                      <a:r>
                        <a:rPr lang="ja-JP" altLang="en-US" sz="1000" b="0" i="0" u="none" strike="noStrike" dirty="0">
                          <a:solidFill>
                            <a:srgbClr val="000000"/>
                          </a:solidFill>
                          <a:effectLst/>
                          <a:latin typeface="ＭＳ Ｐゴシック"/>
                        </a:rPr>
                        <a:t>物品費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消耗品費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smtClean="0">
                          <a:solidFill>
                            <a:srgbClr val="FF0000"/>
                          </a:solidFill>
                          <a:effectLst/>
                          <a:latin typeface="ＭＳ Ｐゴシック" panose="020B0600070205080204" pitchFamily="50" charset="-128"/>
                          <a:ea typeface="ＭＳ Ｐゴシック" panose="020B0600070205080204" pitchFamily="50" charset="-128"/>
                        </a:rPr>
                        <a:t>該当項目に必要な金額を記載してください。</a:t>
                      </a:r>
                      <a:endParaRPr lang="ja-JP" altLang="en-US" sz="11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smtClean="0">
                          <a:solidFill>
                            <a:srgbClr val="FF0000"/>
                          </a:solidFill>
                          <a:effectLst/>
                          <a:latin typeface="ＭＳ Ｐゴシック" panose="020B0600070205080204" pitchFamily="50" charset="-128"/>
                          <a:ea typeface="ＭＳ Ｐゴシック" panose="020B0600070205080204" pitchFamily="50" charset="-128"/>
                        </a:rPr>
                        <a:t>該当項目の内訳について、いくつか例示して記載してください。</a:t>
                      </a:r>
                      <a:endParaRPr lang="ja-JP" altLang="en-US" sz="11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19153">
                <a:tc rowSpan="2">
                  <a:txBody>
                    <a:bodyPr/>
                    <a:lstStyle/>
                    <a:p>
                      <a:pPr algn="ctr" fontAlgn="ctr"/>
                      <a:r>
                        <a:rPr lang="ja-JP" altLang="en-US" sz="1000" b="0" i="0" u="none" strike="noStrike" dirty="0">
                          <a:solidFill>
                            <a:srgbClr val="000000"/>
                          </a:solidFill>
                          <a:effectLst/>
                          <a:latin typeface="ＭＳ Ｐゴシック"/>
                        </a:rPr>
                        <a:t>人件費・謝金</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人件費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4562">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謝金</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92282">
                <a:tc>
                  <a:txBody>
                    <a:bodyPr/>
                    <a:lstStyle/>
                    <a:p>
                      <a:pPr algn="ctr" fontAlgn="ctr"/>
                      <a:r>
                        <a:rPr lang="ja-JP" altLang="en-US" sz="1000" b="0" i="0" u="none" strike="noStrike" dirty="0">
                          <a:solidFill>
                            <a:srgbClr val="000000"/>
                          </a:solidFill>
                          <a:effectLst/>
                          <a:latin typeface="ＭＳ Ｐゴシック"/>
                        </a:rPr>
                        <a:t>旅費</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旅費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0235">
                <a:tc rowSpan="3">
                  <a:txBody>
                    <a:bodyPr/>
                    <a:lstStyle/>
                    <a:p>
                      <a:pPr algn="ctr" fontAlgn="ctr"/>
                      <a:r>
                        <a:rPr lang="ja-JP" altLang="en-US" sz="1000" b="0" i="0" u="none" strike="noStrike" dirty="0" smtClean="0">
                          <a:solidFill>
                            <a:srgbClr val="000000"/>
                          </a:solidFill>
                          <a:effectLst/>
                          <a:latin typeface="ＭＳ Ｐゴシック"/>
                        </a:rPr>
                        <a:t>その他</a:t>
                      </a:r>
                      <a:endParaRPr lang="en-US" altLang="ja-JP" sz="1000" b="0" i="0" u="none" strike="noStrike" dirty="0" smtClean="0">
                        <a:solidFill>
                          <a:srgbClr val="000000"/>
                        </a:solidFill>
                        <a:effectLst/>
                        <a:latin typeface="ＭＳ Ｐゴシック"/>
                      </a:endParaRPr>
                    </a:p>
                    <a:p>
                      <a:pPr algn="ctr" fontAlgn="ctr"/>
                      <a:r>
                        <a:rPr lang="en-US" altLang="ja-JP" sz="900" b="0" i="1" u="none" strike="noStrike" dirty="0" smtClean="0">
                          <a:solidFill>
                            <a:srgbClr val="FF0000"/>
                          </a:solidFill>
                          <a:effectLst/>
                          <a:latin typeface="ＭＳ Ｐゴシック" panose="020B0600070205080204" pitchFamily="50" charset="-128"/>
                          <a:ea typeface="ＭＳ Ｐゴシック" panose="020B0600070205080204" pitchFamily="50" charset="-128"/>
                        </a:rPr>
                        <a:t>【</a:t>
                      </a:r>
                      <a:r>
                        <a:rPr lang="ja-JP" altLang="en-US" sz="900" b="0" i="1" u="none" strike="noStrike" dirty="0" smtClean="0">
                          <a:solidFill>
                            <a:srgbClr val="FF0000"/>
                          </a:solidFill>
                          <a:effectLst/>
                          <a:latin typeface="ＭＳ Ｐゴシック" panose="020B0600070205080204" pitchFamily="50" charset="-128"/>
                          <a:ea typeface="ＭＳ Ｐゴシック" panose="020B0600070205080204" pitchFamily="50" charset="-128"/>
                        </a:rPr>
                        <a:t>必要経費に合わせて適宜細分を追加・削除してください。</a:t>
                      </a:r>
                      <a:r>
                        <a:rPr lang="en-US" altLang="ja-JP" sz="900" b="0" i="1" u="none" strike="noStrike" dirty="0" smtClean="0">
                          <a:solidFill>
                            <a:srgbClr val="FF0000"/>
                          </a:solidFill>
                          <a:effectLst/>
                          <a:latin typeface="ＭＳ Ｐゴシック" panose="020B0600070205080204" pitchFamily="50" charset="-128"/>
                          <a:ea typeface="ＭＳ Ｐゴシック" panose="020B0600070205080204" pitchFamily="50" charset="-128"/>
                        </a:rPr>
                        <a:t>】</a:t>
                      </a:r>
                      <a:endPar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ＭＳ Ｐゴシック"/>
                        </a:rPr>
                        <a:t>外注費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8773">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印刷製本費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6610">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その他（諸経費）</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1" u="none" strike="noStrike" dirty="0" smtClean="0">
                          <a:solidFill>
                            <a:srgbClr val="FF0000"/>
                          </a:solidFill>
                          <a:effectLst/>
                          <a:latin typeface="ＭＳ Ｐゴシック" panose="020B0600070205080204" pitchFamily="50" charset="-128"/>
                          <a:ea typeface="ＭＳ Ｐゴシック" panose="020B0600070205080204" pitchFamily="50" charset="-128"/>
                        </a:rPr>
                        <a:t>費目「その他」については、「その他（諸経費）」で金額を調整するようにしてください。</a:t>
                      </a:r>
                      <a:endParaRPr lang="ja-JP" altLang="en-US" sz="900" b="0" i="1"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97750">
                <a:tc gridSpan="2">
                  <a:txBody>
                    <a:bodyPr/>
                    <a:lstStyle/>
                    <a:p>
                      <a:pPr marL="0" marR="0" lvl="0" indent="0" algn="ctr" defTabSz="913782"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ＭＳ Ｐゴシック"/>
                        </a:rPr>
                        <a:t>再委託費・共同実施費</a:t>
                      </a:r>
                      <a:endParaRPr lang="ja-JP" altLang="en-US" sz="1000" b="0" i="0" u="none" strike="noStrike" dirty="0">
                        <a:solidFill>
                          <a:srgbClr val="000000"/>
                        </a:solidFill>
                        <a:effectLst/>
                        <a:latin typeface="ＭＳ Ｐゴシック"/>
                      </a:endParaRP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9"/>
                  </a:ext>
                </a:extLst>
              </a:tr>
              <a:tr h="490499">
                <a:tc gridSpan="2">
                  <a:txBody>
                    <a:bodyPr/>
                    <a:lstStyle/>
                    <a:p>
                      <a:pPr algn="ctr" fontAlgn="ctr"/>
                      <a:r>
                        <a:rPr lang="ja-JP" altLang="en-US" sz="1000" b="0" i="0" u="none" strike="noStrike" dirty="0" smtClean="0">
                          <a:solidFill>
                            <a:srgbClr val="000000"/>
                          </a:solidFill>
                          <a:effectLst/>
                          <a:latin typeface="ＭＳ Ｐゴシック"/>
                        </a:rPr>
                        <a:t>一般管理費</a:t>
                      </a:r>
                      <a:endParaRPr lang="ja-JP" altLang="en-US" sz="1000" b="0" i="0" u="none" strike="noStrike" dirty="0">
                        <a:solidFill>
                          <a:srgbClr val="000000"/>
                        </a:solidFill>
                        <a:effectLst/>
                        <a:latin typeface="ＭＳ Ｐゴシック"/>
                      </a:endParaRP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effectLst/>
                        <a:latin typeface="ＭＳ Ｐゴシック"/>
                      </a:endParaRP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0"/>
                  </a:ext>
                </a:extLst>
              </a:tr>
              <a:tr h="410235">
                <a:tc gridSpan="2">
                  <a:txBody>
                    <a:bodyPr/>
                    <a:lstStyle/>
                    <a:p>
                      <a:pPr algn="ctr" fontAlgn="ctr"/>
                      <a:r>
                        <a:rPr lang="ja-JP" altLang="en-US" sz="1000" b="0" i="0" u="none" strike="noStrike" dirty="0">
                          <a:solidFill>
                            <a:srgbClr val="000000"/>
                          </a:solidFill>
                          <a:effectLst/>
                          <a:latin typeface="ＭＳ Ｐゴシック"/>
                        </a:rPr>
                        <a:t>合計</a:t>
                      </a:r>
                    </a:p>
                  </a:txBody>
                  <a:tcPr marL="8488" marR="8488" marT="84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Ｐゴシック"/>
                        </a:rPr>
                        <a:t>　</a:t>
                      </a:r>
                    </a:p>
                  </a:txBody>
                  <a:tcPr marL="8488" marR="8488" marT="848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9" name="スライド番号プレースホルダー 5"/>
          <p:cNvSpPr>
            <a:spLocks noGrp="1"/>
          </p:cNvSpPr>
          <p:nvPr>
            <p:ph type="sldNum" sz="quarter" idx="12"/>
          </p:nvPr>
        </p:nvSpPr>
        <p:spPr>
          <a:xfrm>
            <a:off x="6948264" y="6481142"/>
            <a:ext cx="2133223" cy="323816"/>
          </a:xfrm>
        </p:spPr>
        <p:txBody>
          <a:bodyPr vert="horz" lIns="91379" tIns="45689" rIns="91379" bIns="45689" rtlCol="0" anchor="ctr"/>
          <a:lstStyle/>
          <a:p>
            <a:r>
              <a:rPr lang="en-US" altLang="ja-JP" sz="1400" dirty="0">
                <a:solidFill>
                  <a:srgbClr val="000000"/>
                </a:solidFill>
                <a:latin typeface="Arial" panose="020B0604020202020204" pitchFamily="34" charset="0"/>
                <a:cs typeface="Arial" panose="020B0604020202020204" pitchFamily="34" charset="0"/>
              </a:rPr>
              <a:t>8</a:t>
            </a:r>
          </a:p>
        </p:txBody>
      </p:sp>
      <p:sp>
        <p:nvSpPr>
          <p:cNvPr id="6" name="Text Box 14"/>
          <p:cNvSpPr txBox="1">
            <a:spLocks noChangeArrowheads="1"/>
          </p:cNvSpPr>
          <p:nvPr/>
        </p:nvSpPr>
        <p:spPr bwMode="auto">
          <a:xfrm>
            <a:off x="5148064" y="5949826"/>
            <a:ext cx="3750252" cy="257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None/>
            </a:pPr>
            <a:r>
              <a:rPr lang="en-US" altLang="ja-JP" sz="1050" dirty="0" smtClean="0"/>
              <a:t>※</a:t>
            </a:r>
            <a:r>
              <a:rPr lang="ja-JP" altLang="en-US" sz="1050" dirty="0" smtClean="0"/>
              <a:t>経費</a:t>
            </a:r>
            <a:r>
              <a:rPr lang="ja-JP" altLang="en-US" sz="1050" dirty="0"/>
              <a:t>については</a:t>
            </a:r>
            <a:r>
              <a:rPr lang="ja-JP" altLang="en-US" sz="1050" dirty="0" smtClean="0"/>
              <a:t>、すべて税込み（１０％）で</a:t>
            </a:r>
            <a:r>
              <a:rPr lang="ja-JP" altLang="en-US" sz="1050" dirty="0"/>
              <a:t>記載してください</a:t>
            </a:r>
            <a:r>
              <a:rPr lang="ja-JP" altLang="en-US" sz="1050" dirty="0" smtClean="0"/>
              <a:t>。</a:t>
            </a:r>
            <a:endParaRPr lang="en-US" altLang="ja-JP" sz="900" i="1" dirty="0">
              <a:solidFill>
                <a:srgbClr val="FF0000"/>
              </a:solidFill>
            </a:endParaRPr>
          </a:p>
        </p:txBody>
      </p:sp>
    </p:spTree>
    <p:extLst>
      <p:ext uri="{BB962C8B-B14F-4D97-AF65-F5344CB8AC3E}">
        <p14:creationId xmlns:p14="http://schemas.microsoft.com/office/powerpoint/2010/main" val="2959672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7"/>
          <p:cNvSpPr>
            <a:spLocks noChangeArrowheads="1"/>
          </p:cNvSpPr>
          <p:nvPr/>
        </p:nvSpPr>
        <p:spPr bwMode="auto">
          <a:xfrm>
            <a:off x="89826" y="100173"/>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6" name="テキスト ボックス 5"/>
          <p:cNvSpPr txBox="1"/>
          <p:nvPr/>
        </p:nvSpPr>
        <p:spPr>
          <a:xfrm>
            <a:off x="89110" y="100173"/>
            <a:ext cx="1800791" cy="369387"/>
          </a:xfrm>
          <a:prstGeom prst="rect">
            <a:avLst/>
          </a:prstGeom>
        </p:spPr>
        <p:style>
          <a:lnRef idx="2">
            <a:schemeClr val="dk1"/>
          </a:lnRef>
          <a:fillRef idx="1">
            <a:schemeClr val="lt1"/>
          </a:fillRef>
          <a:effectRef idx="0">
            <a:schemeClr val="dk1"/>
          </a:effectRef>
          <a:fontRef idx="minor">
            <a:schemeClr val="dk1"/>
          </a:fontRef>
        </p:style>
        <p:txBody>
          <a:bodyPr lIns="91367" tIns="45684" rIns="91367" bIns="45684">
            <a:spAutoFit/>
          </a:bodyPr>
          <a:lstStyle/>
          <a:p>
            <a:pPr algn="ctr">
              <a:defRPr/>
            </a:pPr>
            <a:r>
              <a:rPr lang="ja-JP" altLang="en-US" sz="1801" dirty="0"/>
              <a:t>参考資料</a:t>
            </a:r>
          </a:p>
        </p:txBody>
      </p:sp>
      <p:sp>
        <p:nvSpPr>
          <p:cNvPr id="34820" name="正方形/長方形 4"/>
          <p:cNvSpPr>
            <a:spLocks noChangeArrowheads="1"/>
          </p:cNvSpPr>
          <p:nvPr/>
        </p:nvSpPr>
        <p:spPr bwMode="auto">
          <a:xfrm>
            <a:off x="328892" y="548680"/>
            <a:ext cx="8725279" cy="646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p>
            <a:r>
              <a:rPr lang="ja-JP" altLang="en-US" sz="900" i="1" dirty="0">
                <a:solidFill>
                  <a:srgbClr val="FF0000"/>
                </a:solidFill>
                <a:latin typeface="ＭＳ Ｐゴシック" panose="020B0600070205080204" pitchFamily="50" charset="-128"/>
                <a:ea typeface="ＭＳ Ｐゴシック" panose="020B0600070205080204" pitchFamily="50" charset="-128"/>
              </a:rPr>
              <a:t>事業の</a:t>
            </a:r>
            <a:r>
              <a:rPr lang="ja-JP" altLang="en-US" sz="900" i="1" dirty="0" smtClean="0">
                <a:solidFill>
                  <a:srgbClr val="FF0000"/>
                </a:solidFill>
                <a:latin typeface="ＭＳ Ｐゴシック" panose="020B0600070205080204" pitchFamily="50" charset="-128"/>
                <a:ea typeface="ＭＳ Ｐゴシック" panose="020B0600070205080204" pitchFamily="50" charset="-128"/>
              </a:rPr>
              <a:t>概要を</a:t>
            </a:r>
            <a:r>
              <a:rPr lang="ja-JP" altLang="en-US" sz="900" i="1" dirty="0">
                <a:solidFill>
                  <a:srgbClr val="FF0000"/>
                </a:solidFill>
                <a:latin typeface="ＭＳ Ｐゴシック" panose="020B0600070205080204" pitchFamily="50" charset="-128"/>
                <a:ea typeface="ＭＳ Ｐゴシック" panose="020B0600070205080204" pitchFamily="50" charset="-128"/>
              </a:rPr>
              <a:t>理解する上で、参考となる詳細なデータや図表等の資料があれば、添付してください。</a:t>
            </a:r>
            <a:endParaRPr lang="en-US" altLang="ja-JP" sz="900" i="1" dirty="0">
              <a:solidFill>
                <a:srgbClr val="FF0000"/>
              </a:solidFill>
              <a:latin typeface="ＭＳ Ｐゴシック" panose="020B0600070205080204" pitchFamily="50" charset="-128"/>
              <a:ea typeface="ＭＳ Ｐゴシック" panose="020B0600070205080204" pitchFamily="50" charset="-128"/>
            </a:endParaRPr>
          </a:p>
          <a:p>
            <a:r>
              <a:rPr lang="ja-JP" altLang="en-US" sz="900" i="1" dirty="0">
                <a:solidFill>
                  <a:srgbClr val="FF0000"/>
                </a:solidFill>
                <a:latin typeface="ＭＳ Ｐゴシック" panose="020B0600070205080204" pitchFamily="50" charset="-128"/>
                <a:ea typeface="ＭＳ Ｐゴシック" panose="020B0600070205080204" pitchFamily="50" charset="-128"/>
              </a:rPr>
              <a:t>また、事業の安全性や情報発信の実績等のＰＲしたいことについても記載してください。</a:t>
            </a:r>
            <a:endParaRPr lang="en-US" altLang="ja-JP" sz="900" i="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p:txBody>
      </p:sp>
      <p:sp>
        <p:nvSpPr>
          <p:cNvPr id="7" name="Text Box 11"/>
          <p:cNvSpPr txBox="1">
            <a:spLocks noChangeArrowheads="1"/>
          </p:cNvSpPr>
          <p:nvPr/>
        </p:nvSpPr>
        <p:spPr bwMode="auto">
          <a:xfrm>
            <a:off x="1979712" y="173857"/>
            <a:ext cx="2106035"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本頁は最大</a:t>
            </a:r>
            <a:r>
              <a:rPr lang="en-US" altLang="ja-JP" sz="1050" i="1" dirty="0" smtClean="0"/>
              <a:t>3</a:t>
            </a:r>
            <a:r>
              <a:rPr lang="ja-JP" altLang="en-US" sz="1050" i="1" dirty="0" smtClean="0"/>
              <a:t>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vert="horz" lIns="91379" tIns="45689" rIns="91379" bIns="45689" rtlCol="0" anchor="ctr"/>
          <a:lstStyle/>
          <a:p>
            <a:r>
              <a:rPr lang="en-US" altLang="ja-JP" sz="1400" dirty="0">
                <a:solidFill>
                  <a:srgbClr val="000000"/>
                </a:solidFill>
                <a:latin typeface="Arial" panose="020B0604020202020204" pitchFamily="34" charset="0"/>
                <a:cs typeface="Arial" panose="020B0604020202020204" pitchFamily="34" charset="0"/>
              </a:rPr>
              <a:t>9</a:t>
            </a:r>
          </a:p>
        </p:txBody>
      </p:sp>
    </p:spTree>
    <p:extLst>
      <p:ext uri="{BB962C8B-B14F-4D97-AF65-F5344CB8AC3E}">
        <p14:creationId xmlns:p14="http://schemas.microsoft.com/office/powerpoint/2010/main" val="2833554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ctrTitle"/>
          </p:nvPr>
        </p:nvSpPr>
        <p:spPr>
          <a:xfrm>
            <a:off x="683256" y="977940"/>
            <a:ext cx="7773248" cy="938892"/>
          </a:xfrm>
        </p:spPr>
        <p:txBody>
          <a:bodyPr>
            <a:noAutofit/>
          </a:bodyPr>
          <a:lstStyle/>
          <a:p>
            <a:r>
              <a:rPr lang="ja-JP" altLang="en-US" sz="2800" dirty="0" smtClean="0">
                <a:ea typeface="Meiryo UI" pitchFamily="50" charset="-128"/>
                <a:cs typeface="Meiryo UI" pitchFamily="50" charset="-128"/>
              </a:rPr>
              <a:t>令和元年度</a:t>
            </a:r>
            <a:r>
              <a:rPr lang="ja-JP" altLang="en-US" sz="2800" dirty="0">
                <a:ea typeface="Meiryo UI" pitchFamily="50" charset="-128"/>
                <a:cs typeface="Meiryo UI" pitchFamily="50" charset="-128"/>
              </a:rPr>
              <a:t>二酸化炭素の資源化を通じた</a:t>
            </a:r>
            <a:r>
              <a:rPr lang="en-US" altLang="ja-JP" sz="2800" dirty="0">
                <a:ea typeface="Meiryo UI" pitchFamily="50" charset="-128"/>
                <a:cs typeface="Meiryo UI" pitchFamily="50" charset="-128"/>
              </a:rPr>
              <a:t/>
            </a:r>
            <a:br>
              <a:rPr lang="en-US" altLang="ja-JP" sz="2800" dirty="0">
                <a:ea typeface="Meiryo UI" pitchFamily="50" charset="-128"/>
                <a:cs typeface="Meiryo UI" pitchFamily="50" charset="-128"/>
              </a:rPr>
            </a:br>
            <a:r>
              <a:rPr lang="ja-JP" altLang="en-US" sz="2800" dirty="0">
                <a:ea typeface="Meiryo UI" pitchFamily="50" charset="-128"/>
                <a:cs typeface="Meiryo UI" pitchFamily="50" charset="-128"/>
              </a:rPr>
              <a:t>炭素循環社会モデル構築促進事業</a:t>
            </a:r>
          </a:p>
        </p:txBody>
      </p:sp>
      <p:sp>
        <p:nvSpPr>
          <p:cNvPr id="3" name="サブタイトル 2"/>
          <p:cNvSpPr>
            <a:spLocks noGrp="1"/>
          </p:cNvSpPr>
          <p:nvPr>
            <p:ph type="subTitle" idx="1"/>
          </p:nvPr>
        </p:nvSpPr>
        <p:spPr>
          <a:xfrm>
            <a:off x="1578776" y="2604200"/>
            <a:ext cx="7200335" cy="848628"/>
          </a:xfr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a:noAutofit/>
          </a:bodyPr>
          <a:lstStyle/>
          <a:p>
            <a:pPr algn="l">
              <a:lnSpc>
                <a:spcPct val="110000"/>
              </a:lnSpc>
              <a:defRPr/>
            </a:pPr>
            <a:r>
              <a:rPr lang="ja-JP" altLang="en-US" sz="2000" b="1" dirty="0" smtClean="0">
                <a:solidFill>
                  <a:schemeClr val="tx1"/>
                </a:solidFill>
                <a:latin typeface="ＭＳ Ｐゴシック" pitchFamily="50" charset="-128"/>
                <a:ea typeface="Meiryo UI" pitchFamily="50" charset="-128"/>
                <a:cs typeface="Meiryo UI" pitchFamily="50" charset="-128"/>
              </a:rPr>
              <a:t>二酸化炭素の回収・資源化</a:t>
            </a:r>
            <a:r>
              <a:rPr lang="ja-JP" altLang="en-US" sz="2000" b="1" dirty="0">
                <a:solidFill>
                  <a:schemeClr val="tx1"/>
                </a:solidFill>
                <a:latin typeface="ＭＳ Ｐゴシック" pitchFamily="50" charset="-128"/>
                <a:ea typeface="Meiryo UI" pitchFamily="50" charset="-128"/>
                <a:cs typeface="Meiryo UI" pitchFamily="50" charset="-128"/>
              </a:rPr>
              <a:t>を通じた炭素循環社会モデル</a:t>
            </a:r>
            <a:r>
              <a:rPr lang="ja-JP" altLang="en-US" sz="2000" b="1" dirty="0" smtClean="0">
                <a:solidFill>
                  <a:schemeClr val="tx1"/>
                </a:solidFill>
                <a:latin typeface="ＭＳ Ｐゴシック" pitchFamily="50" charset="-128"/>
                <a:ea typeface="Meiryo UI" pitchFamily="50" charset="-128"/>
                <a:cs typeface="Meiryo UI" pitchFamily="50" charset="-128"/>
              </a:rPr>
              <a:t>事業</a:t>
            </a:r>
            <a:endParaRPr lang="en-US" altLang="ja-JP" sz="2000" b="1" dirty="0">
              <a:solidFill>
                <a:schemeClr val="tx1"/>
              </a:solidFill>
              <a:latin typeface="ＭＳ Ｐゴシック" pitchFamily="50" charset="-128"/>
              <a:ea typeface="Meiryo UI" pitchFamily="50" charset="-128"/>
              <a:cs typeface="Meiryo UI" pitchFamily="50" charset="-128"/>
            </a:endParaRPr>
          </a:p>
        </p:txBody>
      </p:sp>
      <p:sp>
        <p:nvSpPr>
          <p:cNvPr id="26628" name="テキスト ボックス 4"/>
          <p:cNvSpPr txBox="1">
            <a:spLocks noChangeArrowheads="1"/>
          </p:cNvSpPr>
          <p:nvPr/>
        </p:nvSpPr>
        <p:spPr bwMode="auto">
          <a:xfrm>
            <a:off x="538969" y="2843901"/>
            <a:ext cx="1008612"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事業名</a:t>
            </a:r>
          </a:p>
        </p:txBody>
      </p:sp>
      <p:sp>
        <p:nvSpPr>
          <p:cNvPr id="26629" name="テキスト ボックス 5"/>
          <p:cNvSpPr txBox="1">
            <a:spLocks noChangeArrowheads="1"/>
          </p:cNvSpPr>
          <p:nvPr/>
        </p:nvSpPr>
        <p:spPr bwMode="auto">
          <a:xfrm>
            <a:off x="251027" y="4336410"/>
            <a:ext cx="1584505"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事業代表者名</a:t>
            </a:r>
          </a:p>
        </p:txBody>
      </p:sp>
      <p:sp>
        <p:nvSpPr>
          <p:cNvPr id="26630" name="サブタイトル 2"/>
          <p:cNvSpPr txBox="1">
            <a:spLocks/>
          </p:cNvSpPr>
          <p:nvPr/>
        </p:nvSpPr>
        <p:spPr bwMode="auto">
          <a:xfrm>
            <a:off x="1882513" y="4273778"/>
            <a:ext cx="6839611" cy="595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smtClean="0">
                <a:latin typeface="ＭＳ Ｐゴシック" pitchFamily="50" charset="-128"/>
                <a:ea typeface="Meiryo UI" pitchFamily="50" charset="-128"/>
                <a:cs typeface="Meiryo UI" pitchFamily="50" charset="-128"/>
              </a:rPr>
              <a:t>○○○○○株式会社</a:t>
            </a:r>
            <a:endParaRPr lang="ja-JP" altLang="en-US" sz="2401" dirty="0">
              <a:latin typeface="ＭＳ Ｐゴシック" pitchFamily="50" charset="-128"/>
              <a:ea typeface="Meiryo UI" pitchFamily="50" charset="-128"/>
              <a:cs typeface="Meiryo UI" pitchFamily="50" charset="-128"/>
            </a:endParaRPr>
          </a:p>
        </p:txBody>
      </p:sp>
      <p:sp>
        <p:nvSpPr>
          <p:cNvPr id="26631" name="サブタイトル 2"/>
          <p:cNvSpPr txBox="1">
            <a:spLocks/>
          </p:cNvSpPr>
          <p:nvPr/>
        </p:nvSpPr>
        <p:spPr bwMode="auto">
          <a:xfrm>
            <a:off x="1908304" y="5157220"/>
            <a:ext cx="6839611" cy="576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a:latin typeface="ＭＳ Ｐゴシック" pitchFamily="50" charset="-128"/>
                <a:ea typeface="Meiryo UI" pitchFamily="50" charset="-128"/>
                <a:cs typeface="Meiryo UI" pitchFamily="50" charset="-128"/>
              </a:rPr>
              <a:t>　</a:t>
            </a:r>
          </a:p>
        </p:txBody>
      </p:sp>
      <p:sp>
        <p:nvSpPr>
          <p:cNvPr id="26632" name="テキスト ボックス 9"/>
          <p:cNvSpPr txBox="1">
            <a:spLocks noChangeArrowheads="1"/>
          </p:cNvSpPr>
          <p:nvPr/>
        </p:nvSpPr>
        <p:spPr bwMode="auto">
          <a:xfrm>
            <a:off x="251805" y="5104011"/>
            <a:ext cx="1584356"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実施予定年度</a:t>
            </a:r>
          </a:p>
        </p:txBody>
      </p:sp>
      <p:sp>
        <p:nvSpPr>
          <p:cNvPr id="26633" name="サブタイトル 2"/>
          <p:cNvSpPr txBox="1">
            <a:spLocks/>
          </p:cNvSpPr>
          <p:nvPr/>
        </p:nvSpPr>
        <p:spPr bwMode="auto">
          <a:xfrm>
            <a:off x="1908857" y="5052308"/>
            <a:ext cx="6839611" cy="4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smtClean="0">
                <a:latin typeface="+mn-lt"/>
                <a:ea typeface="Meiryo UI" pitchFamily="50" charset="-128"/>
                <a:cs typeface="Meiryo UI" pitchFamily="50" charset="-128"/>
              </a:rPr>
              <a:t>令和元年度</a:t>
            </a:r>
            <a:r>
              <a:rPr lang="ja-JP" altLang="en-US" sz="2401" dirty="0">
                <a:latin typeface="+mn-lt"/>
                <a:ea typeface="Meiryo UI" pitchFamily="50" charset="-128"/>
                <a:cs typeface="Meiryo UI" pitchFamily="50" charset="-128"/>
              </a:rPr>
              <a:t>　～　○○年度　（○ヶ年事業）　</a:t>
            </a:r>
          </a:p>
        </p:txBody>
      </p:sp>
      <p:sp>
        <p:nvSpPr>
          <p:cNvPr id="13" name="テキスト ボックス 12"/>
          <p:cNvSpPr txBox="1"/>
          <p:nvPr/>
        </p:nvSpPr>
        <p:spPr>
          <a:xfrm>
            <a:off x="7594034" y="312339"/>
            <a:ext cx="1120873" cy="361655"/>
          </a:xfrm>
          <a:prstGeom prst="rect">
            <a:avLst/>
          </a:prstGeom>
          <a:noFill/>
          <a:ln>
            <a:solidFill>
              <a:schemeClr val="tx1"/>
            </a:solidFill>
          </a:ln>
        </p:spPr>
        <p:txBody>
          <a:bodyPr wrap="square" lIns="83711" tIns="41855" rIns="83711" bIns="41855">
            <a:spAutoFit/>
          </a:bodyPr>
          <a:lstStyle/>
          <a:p>
            <a:pPr algn="ctr">
              <a:defRPr/>
            </a:pPr>
            <a:r>
              <a:rPr lang="ja-JP" altLang="en-US" sz="1801" dirty="0" smtClean="0">
                <a:latin typeface="+mj-ea"/>
                <a:ea typeface="+mj-ea"/>
              </a:rPr>
              <a:t>概要資料</a:t>
            </a:r>
            <a:endParaRPr lang="ja-JP" altLang="en-US" sz="1801" dirty="0">
              <a:solidFill>
                <a:srgbClr val="FF0000"/>
              </a:solidFill>
              <a:latin typeface="+mj-ea"/>
              <a:ea typeface="+mj-ea"/>
            </a:endParaRPr>
          </a:p>
        </p:txBody>
      </p:sp>
      <p:sp>
        <p:nvSpPr>
          <p:cNvPr id="12" name="テキスト ボックス 9"/>
          <p:cNvSpPr txBox="1">
            <a:spLocks noChangeArrowheads="1"/>
          </p:cNvSpPr>
          <p:nvPr/>
        </p:nvSpPr>
        <p:spPr bwMode="auto">
          <a:xfrm>
            <a:off x="251805" y="5940093"/>
            <a:ext cx="1584356"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提出日</a:t>
            </a:r>
          </a:p>
        </p:txBody>
      </p:sp>
      <p:sp>
        <p:nvSpPr>
          <p:cNvPr id="14" name="サブタイトル 2"/>
          <p:cNvSpPr txBox="1">
            <a:spLocks/>
          </p:cNvSpPr>
          <p:nvPr/>
        </p:nvSpPr>
        <p:spPr bwMode="auto">
          <a:xfrm>
            <a:off x="1908304" y="5940093"/>
            <a:ext cx="6839611" cy="40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smtClean="0">
                <a:latin typeface="+mn-lt"/>
                <a:ea typeface="Meiryo UI" pitchFamily="50" charset="-128"/>
                <a:cs typeface="Meiryo UI" pitchFamily="50" charset="-128"/>
              </a:rPr>
              <a:t>令和元年</a:t>
            </a:r>
            <a:r>
              <a:rPr lang="ja-JP" altLang="en-US" sz="2401" dirty="0">
                <a:latin typeface="+mn-lt"/>
                <a:ea typeface="Meiryo UI" pitchFamily="50" charset="-128"/>
                <a:cs typeface="Meiryo UI" pitchFamily="50" charset="-128"/>
              </a:rPr>
              <a:t>○月○日　</a:t>
            </a:r>
          </a:p>
        </p:txBody>
      </p:sp>
      <p:sp>
        <p:nvSpPr>
          <p:cNvPr id="15" name="テキスト ボックス 5"/>
          <p:cNvSpPr txBox="1">
            <a:spLocks noChangeArrowheads="1"/>
          </p:cNvSpPr>
          <p:nvPr/>
        </p:nvSpPr>
        <p:spPr bwMode="auto">
          <a:xfrm>
            <a:off x="270249" y="3611907"/>
            <a:ext cx="1584505"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smtClean="0">
                <a:latin typeface="ＭＳ Ｐゴシック" pitchFamily="50" charset="-128"/>
                <a:ea typeface="Meiryo UI" pitchFamily="50" charset="-128"/>
                <a:cs typeface="Meiryo UI" pitchFamily="50" charset="-128"/>
              </a:rPr>
              <a:t>課題名</a:t>
            </a:r>
            <a:endParaRPr lang="ja-JP" altLang="en-US" sz="1801" dirty="0">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1210320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7"/>
          <p:cNvSpPr>
            <a:spLocks noChangeArrowheads="1"/>
          </p:cNvSpPr>
          <p:nvPr/>
        </p:nvSpPr>
        <p:spPr bwMode="auto">
          <a:xfrm>
            <a:off x="89826" y="116425"/>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p>
        </p:txBody>
      </p:sp>
      <p:sp>
        <p:nvSpPr>
          <p:cNvPr id="15" name="テキスト ボックス 14"/>
          <p:cNvSpPr txBox="1"/>
          <p:nvPr/>
        </p:nvSpPr>
        <p:spPr>
          <a:xfrm>
            <a:off x="89826" y="116424"/>
            <a:ext cx="1728647" cy="369337"/>
          </a:xfrm>
          <a:prstGeom prst="rect">
            <a:avLst/>
          </a:prstGeom>
        </p:spPr>
        <p:style>
          <a:lnRef idx="2">
            <a:schemeClr val="dk1"/>
          </a:lnRef>
          <a:fillRef idx="1">
            <a:schemeClr val="lt1"/>
          </a:fillRef>
          <a:effectRef idx="0">
            <a:schemeClr val="dk1"/>
          </a:effectRef>
          <a:fontRef idx="minor">
            <a:schemeClr val="dk1"/>
          </a:fontRef>
        </p:style>
        <p:txBody>
          <a:bodyPr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事業の概要</a:t>
            </a:r>
          </a:p>
        </p:txBody>
      </p:sp>
      <p:sp>
        <p:nvSpPr>
          <p:cNvPr id="20" name="Text Box 14"/>
          <p:cNvSpPr txBox="1">
            <a:spLocks noChangeArrowheads="1"/>
          </p:cNvSpPr>
          <p:nvPr/>
        </p:nvSpPr>
        <p:spPr bwMode="auto">
          <a:xfrm>
            <a:off x="182568" y="548687"/>
            <a:ext cx="4112917" cy="1927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①</a:t>
            </a:r>
            <a:r>
              <a:rPr lang="en-US" altLang="ja-JP" sz="1100" b="1" dirty="0">
                <a:latin typeface="Century" pitchFamily="18" charset="0"/>
              </a:rPr>
              <a:t>【</a:t>
            </a:r>
            <a:r>
              <a:rPr lang="ja-JP" altLang="en-US" sz="1100" b="1" dirty="0">
                <a:latin typeface="Century" pitchFamily="18" charset="0"/>
              </a:rPr>
              <a:t>事業</a:t>
            </a:r>
            <a:r>
              <a:rPr lang="ja-JP" altLang="en-US" sz="1100" b="1" dirty="0" smtClean="0">
                <a:latin typeface="Century" pitchFamily="18" charset="0"/>
              </a:rPr>
              <a:t>の目的と概要</a:t>
            </a:r>
            <a:r>
              <a:rPr lang="en-US" altLang="ja-JP" sz="1100" b="1" dirty="0">
                <a:latin typeface="Century" pitchFamily="18" charset="0"/>
              </a:rPr>
              <a:t>】</a:t>
            </a:r>
          </a:p>
          <a:p>
            <a:pPr eaLnBrk="1" hangingPunct="1">
              <a:spcBef>
                <a:spcPct val="0"/>
              </a:spcBef>
              <a:buFontTx/>
              <a:buNone/>
            </a:pPr>
            <a:r>
              <a:rPr lang="ja-JP" altLang="en-US" sz="900" i="1" dirty="0" smtClean="0">
                <a:solidFill>
                  <a:srgbClr val="FF0000"/>
                </a:solidFill>
                <a:latin typeface="Century" pitchFamily="18" charset="0"/>
              </a:rPr>
              <a:t>・事業の目的と概要、本事業がどのようにエネルギー起源</a:t>
            </a:r>
            <a:r>
              <a:rPr lang="en-US" altLang="ja-JP" sz="900" i="1" dirty="0" smtClean="0">
                <a:solidFill>
                  <a:srgbClr val="FF0000"/>
                </a:solidFill>
                <a:latin typeface="Century" pitchFamily="18" charset="0"/>
              </a:rPr>
              <a:t>CO2</a:t>
            </a:r>
            <a:r>
              <a:rPr lang="ja-JP" altLang="en-US" sz="900" i="1" dirty="0" smtClean="0">
                <a:solidFill>
                  <a:srgbClr val="FF0000"/>
                </a:solidFill>
                <a:latin typeface="Century" pitchFamily="18" charset="0"/>
              </a:rPr>
              <a:t>排出削減や炭素循環社会の</a:t>
            </a:r>
            <a:r>
              <a:rPr lang="ja-JP" altLang="en-US" sz="900" i="1" dirty="0">
                <a:solidFill>
                  <a:srgbClr val="FF0000"/>
                </a:solidFill>
                <a:latin typeface="Century" pitchFamily="18" charset="0"/>
              </a:rPr>
              <a:t>構築、ひいては第５次環境基本計画で掲げる地域循環共生圏の構築促進に結びつくか</a:t>
            </a:r>
            <a:r>
              <a:rPr lang="ja-JP" altLang="en-US" sz="900" i="1" dirty="0" smtClean="0">
                <a:solidFill>
                  <a:srgbClr val="FF0000"/>
                </a:solidFill>
                <a:latin typeface="Century" pitchFamily="18" charset="0"/>
              </a:rPr>
              <a:t>を記載してください。記載に当たっては、国内及び海外の動向や実証内容の骨子、その意義（新規性・実用性・発展性）等を踏まえ、平易</a:t>
            </a:r>
            <a:r>
              <a:rPr lang="ja-JP" altLang="en-US" sz="900" i="1" dirty="0">
                <a:solidFill>
                  <a:srgbClr val="FF0000"/>
                </a:solidFill>
                <a:latin typeface="Century" pitchFamily="18" charset="0"/>
              </a:rPr>
              <a:t>な表現で</a:t>
            </a:r>
            <a:r>
              <a:rPr lang="ja-JP" altLang="en-US" sz="900" i="1" dirty="0" smtClean="0">
                <a:solidFill>
                  <a:srgbClr val="FF0000"/>
                </a:solidFill>
                <a:latin typeface="Century" pitchFamily="18" charset="0"/>
              </a:rPr>
              <a:t>、分かりやすく端的に記載</a:t>
            </a:r>
            <a:r>
              <a:rPr lang="ja-JP" altLang="en-US" sz="900" i="1" dirty="0">
                <a:solidFill>
                  <a:srgbClr val="FF0000"/>
                </a:solidFill>
                <a:latin typeface="Century" pitchFamily="18" charset="0"/>
              </a:rPr>
              <a:t>してください</a:t>
            </a:r>
            <a:r>
              <a:rPr lang="ja-JP" altLang="en-US" sz="900" dirty="0" smtClean="0">
                <a:solidFill>
                  <a:srgbClr val="FF0000"/>
                </a:solidFill>
                <a:latin typeface="Century" pitchFamily="18" charset="0"/>
              </a:rPr>
              <a:t>。</a:t>
            </a:r>
            <a:endParaRPr lang="en-US" altLang="ja-JP" sz="900" dirty="0" smtClean="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smtClean="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smtClean="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smtClean="0">
              <a:solidFill>
                <a:srgbClr val="FF0000"/>
              </a:solidFill>
              <a:latin typeface="Century" pitchFamily="18" charset="0"/>
            </a:endParaRPr>
          </a:p>
        </p:txBody>
      </p:sp>
      <p:sp>
        <p:nvSpPr>
          <p:cNvPr id="6"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smtClean="0">
                <a:solidFill>
                  <a:srgbClr val="000000"/>
                </a:solidFill>
              </a:rPr>
              <a:t>1</a:t>
            </a:r>
            <a:endParaRPr lang="en-US" altLang="ja-JP" dirty="0">
              <a:solidFill>
                <a:srgbClr val="000000"/>
              </a:solidFill>
            </a:endParaRPr>
          </a:p>
        </p:txBody>
      </p:sp>
      <p:sp>
        <p:nvSpPr>
          <p:cNvPr id="18" name="Text Box 14"/>
          <p:cNvSpPr txBox="1">
            <a:spLocks noChangeArrowheads="1"/>
          </p:cNvSpPr>
          <p:nvPr/>
        </p:nvSpPr>
        <p:spPr bwMode="auto">
          <a:xfrm>
            <a:off x="4518754" y="116632"/>
            <a:ext cx="4599786" cy="1096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smtClean="0">
                <a:latin typeface="Century" pitchFamily="18" charset="0"/>
              </a:rPr>
              <a:t>③</a:t>
            </a:r>
            <a:r>
              <a:rPr lang="en-US" altLang="ja-JP" sz="1100" b="1" dirty="0" smtClean="0">
                <a:latin typeface="Century" pitchFamily="18" charset="0"/>
              </a:rPr>
              <a:t>【</a:t>
            </a:r>
            <a:r>
              <a:rPr lang="ja-JP" altLang="en-US" sz="1100" b="1" dirty="0" smtClean="0">
                <a:latin typeface="Century" pitchFamily="18" charset="0"/>
              </a:rPr>
              <a:t>炭素循環社会モデルのイメージ</a:t>
            </a:r>
            <a:r>
              <a:rPr lang="en-US" altLang="ja-JP" sz="1100" b="1" dirty="0" smtClean="0">
                <a:latin typeface="Century" pitchFamily="18" charset="0"/>
              </a:rPr>
              <a:t>】</a:t>
            </a:r>
          </a:p>
          <a:p>
            <a:pPr eaLnBrk="1" hangingPunct="1">
              <a:spcBef>
                <a:spcPct val="0"/>
              </a:spcBef>
              <a:buFontTx/>
              <a:buNone/>
            </a:pPr>
            <a:r>
              <a:rPr lang="ja-JP" altLang="en-US" sz="900" i="1" dirty="0" smtClean="0">
                <a:solidFill>
                  <a:srgbClr val="FF0000"/>
                </a:solidFill>
              </a:rPr>
              <a:t>・提案する炭素循環社会モデルについて、</a:t>
            </a:r>
            <a:r>
              <a:rPr lang="en-US" altLang="ja-JP" sz="900" i="1" dirty="0" smtClean="0">
                <a:solidFill>
                  <a:srgbClr val="FF0000"/>
                </a:solidFill>
              </a:rPr>
              <a:t> 2030</a:t>
            </a:r>
            <a:r>
              <a:rPr lang="ja-JP" altLang="en-US" sz="900" i="1" dirty="0" smtClean="0">
                <a:solidFill>
                  <a:srgbClr val="FF0000"/>
                </a:solidFill>
              </a:rPr>
              <a:t>年度時点を想定し、社会における位置付け（システム環境等）がわかる簡易的な将来イメージ図を記載ください。</a:t>
            </a:r>
            <a:r>
              <a:rPr lang="en-US" altLang="ja-JP" sz="900" i="1" dirty="0">
                <a:solidFill>
                  <a:srgbClr val="FF0000"/>
                </a:solidFill>
              </a:rPr>
              <a:t>CO2</a:t>
            </a:r>
            <a:r>
              <a:rPr lang="ja-JP" altLang="en-US" sz="900" i="1" dirty="0">
                <a:solidFill>
                  <a:srgbClr val="FF0000"/>
                </a:solidFill>
              </a:rPr>
              <a:t>の資源化に用いる原料（</a:t>
            </a:r>
            <a:r>
              <a:rPr lang="en-US" altLang="ja-JP" sz="900" i="1" dirty="0">
                <a:solidFill>
                  <a:srgbClr val="FF0000"/>
                </a:solidFill>
              </a:rPr>
              <a:t>CO2</a:t>
            </a:r>
            <a:r>
              <a:rPr lang="ja-JP" altLang="en-US" sz="900" i="1" dirty="0">
                <a:solidFill>
                  <a:srgbClr val="FF0000"/>
                </a:solidFill>
              </a:rPr>
              <a:t>や水素等）の調達も含めてください</a:t>
            </a:r>
            <a:r>
              <a:rPr lang="ja-JP" altLang="en-US" sz="900" i="1" dirty="0" smtClean="0">
                <a:solidFill>
                  <a:srgbClr val="FF0000"/>
                </a:solidFill>
              </a:rPr>
              <a:t>。</a:t>
            </a:r>
            <a:endParaRPr lang="en-US" altLang="ja-JP" sz="900" i="1" dirty="0" smtClean="0">
              <a:solidFill>
                <a:srgbClr val="FF0000"/>
              </a:solidFill>
            </a:endParaRPr>
          </a:p>
          <a:p>
            <a:pPr eaLnBrk="1" hangingPunct="1">
              <a:spcBef>
                <a:spcPct val="0"/>
              </a:spcBef>
              <a:buFontTx/>
              <a:buNone/>
            </a:pPr>
            <a:r>
              <a:rPr lang="ja-JP" altLang="en-US" sz="900" i="1" dirty="0" smtClean="0">
                <a:solidFill>
                  <a:srgbClr val="FF0000"/>
                </a:solidFill>
              </a:rPr>
              <a:t>・回収</a:t>
            </a:r>
            <a:r>
              <a:rPr lang="ja-JP" altLang="en-US" sz="900" i="1" dirty="0">
                <a:solidFill>
                  <a:srgbClr val="FF0000"/>
                </a:solidFill>
              </a:rPr>
              <a:t>した二酸化炭素の有効利用について、本事業で実証ではなく有効利用の検討を行う場合は、どのような調査を行うか具体的に</a:t>
            </a:r>
            <a:r>
              <a:rPr lang="ja-JP" altLang="en-US" sz="900" i="1" dirty="0" smtClean="0">
                <a:solidFill>
                  <a:srgbClr val="FF0000"/>
                </a:solidFill>
              </a:rPr>
              <a:t>記載してください。</a:t>
            </a:r>
            <a:endParaRPr lang="en-US" altLang="ja-JP" sz="900" i="1" dirty="0" smtClean="0">
              <a:solidFill>
                <a:srgbClr val="FF0000"/>
              </a:solidFill>
            </a:endParaRPr>
          </a:p>
          <a:p>
            <a:pPr eaLnBrk="1" hangingPunct="1">
              <a:spcBef>
                <a:spcPct val="0"/>
              </a:spcBef>
              <a:buNone/>
            </a:pPr>
            <a:r>
              <a:rPr lang="ja-JP" altLang="en-US" sz="900" i="1" dirty="0" smtClean="0">
                <a:solidFill>
                  <a:srgbClr val="FF0000"/>
                </a:solidFill>
              </a:rPr>
              <a:t>（</a:t>
            </a:r>
            <a:r>
              <a:rPr lang="ja-JP" altLang="en-US" sz="900" i="1" dirty="0">
                <a:solidFill>
                  <a:srgbClr val="FF0000"/>
                </a:solidFill>
              </a:rPr>
              <a:t>記載例</a:t>
            </a:r>
            <a:r>
              <a:rPr lang="ja-JP" altLang="en-US" sz="900" i="1" dirty="0" smtClean="0">
                <a:solidFill>
                  <a:srgbClr val="FF0000"/>
                </a:solidFill>
              </a:rPr>
              <a:t>）記載例は本事業に関連するものではありません。</a:t>
            </a:r>
            <a:endParaRPr lang="en-US" altLang="ja-JP" sz="1000" i="1" dirty="0">
              <a:solidFill>
                <a:srgbClr val="FF0000"/>
              </a:solidFill>
            </a:endParaRPr>
          </a:p>
        </p:txBody>
      </p:sp>
      <p:cxnSp>
        <p:nvCxnSpPr>
          <p:cNvPr id="7" name="直線コネクタ 6"/>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21" name="Text Box 14"/>
          <p:cNvSpPr txBox="1">
            <a:spLocks noChangeArrowheads="1"/>
          </p:cNvSpPr>
          <p:nvPr/>
        </p:nvSpPr>
        <p:spPr bwMode="auto">
          <a:xfrm>
            <a:off x="4518753" y="2543146"/>
            <a:ext cx="4519611" cy="95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smtClean="0">
                <a:latin typeface="Century" pitchFamily="18" charset="0"/>
              </a:rPr>
              <a:t>④</a:t>
            </a:r>
            <a:r>
              <a:rPr lang="en-US" altLang="ja-JP" sz="1100" b="1" dirty="0" smtClean="0">
                <a:latin typeface="Century" pitchFamily="18" charset="0"/>
              </a:rPr>
              <a:t>【</a:t>
            </a:r>
            <a:r>
              <a:rPr lang="ja-JP" altLang="en-US" sz="1100" b="1" dirty="0" smtClean="0">
                <a:latin typeface="Century" pitchFamily="18" charset="0"/>
              </a:rPr>
              <a:t>実証のシステム構成</a:t>
            </a:r>
            <a:r>
              <a:rPr lang="en-US" altLang="ja-JP" sz="1100" b="1" dirty="0" smtClean="0">
                <a:latin typeface="Century" pitchFamily="18" charset="0"/>
              </a:rPr>
              <a:t>】</a:t>
            </a:r>
          </a:p>
          <a:p>
            <a:pPr eaLnBrk="1" hangingPunct="1">
              <a:spcBef>
                <a:spcPct val="0"/>
              </a:spcBef>
              <a:buFontTx/>
              <a:buNone/>
            </a:pPr>
            <a:r>
              <a:rPr lang="ja-JP" altLang="en-US" sz="900" i="1" dirty="0" smtClean="0">
                <a:solidFill>
                  <a:srgbClr val="FF0000"/>
                </a:solidFill>
              </a:rPr>
              <a:t>・本事業で開発する装置やシステムの構成について分かりやすく図示してください。導入技術やマテリアルフロー、システムフローがわかるよう作成してください。後述の「実証②実証での課題に対する取組」に記載した内容に対応して、核となる技術や</a:t>
            </a:r>
            <a:r>
              <a:rPr lang="en-US" altLang="ja-JP" sz="900" i="1" dirty="0" smtClean="0">
                <a:solidFill>
                  <a:srgbClr val="FF0000"/>
                </a:solidFill>
              </a:rPr>
              <a:t>PR</a:t>
            </a:r>
            <a:r>
              <a:rPr lang="ja-JP" altLang="en-US" sz="900" i="1" dirty="0" smtClean="0">
                <a:solidFill>
                  <a:srgbClr val="FF0000"/>
                </a:solidFill>
              </a:rPr>
              <a:t>ポイントを明確にしてくだ</a:t>
            </a:r>
            <a:r>
              <a:rPr lang="ja-JP" altLang="en-US" sz="900" i="1" dirty="0">
                <a:solidFill>
                  <a:srgbClr val="FF0000"/>
                </a:solidFill>
              </a:rPr>
              <a:t>さ</a:t>
            </a:r>
            <a:r>
              <a:rPr lang="ja-JP" altLang="en-US" sz="900" i="1" dirty="0" smtClean="0">
                <a:solidFill>
                  <a:srgbClr val="FF0000"/>
                </a:solidFill>
              </a:rPr>
              <a:t>い。</a:t>
            </a:r>
            <a:endParaRPr lang="en-US" altLang="ja-JP" sz="900" i="1" dirty="0" smtClean="0">
              <a:solidFill>
                <a:srgbClr val="FF0000"/>
              </a:solidFill>
            </a:endParaRPr>
          </a:p>
          <a:p>
            <a:pPr eaLnBrk="1" hangingPunct="1">
              <a:spcBef>
                <a:spcPct val="0"/>
              </a:spcBef>
              <a:buFontTx/>
              <a:buNone/>
            </a:pPr>
            <a:r>
              <a:rPr lang="ja-JP" altLang="en-US" sz="900" i="1" dirty="0" smtClean="0">
                <a:solidFill>
                  <a:srgbClr val="FF0000"/>
                </a:solidFill>
              </a:rPr>
              <a:t>（記載例）　記載例は本事業に関連するものではありません。</a:t>
            </a:r>
            <a:endParaRPr lang="en-US" altLang="ja-JP" sz="900" i="1" dirty="0">
              <a:solidFill>
                <a:srgbClr val="FF0000"/>
              </a:solidFill>
            </a:endParaRPr>
          </a:p>
        </p:txBody>
      </p:sp>
      <p:grpSp>
        <p:nvGrpSpPr>
          <p:cNvPr id="22" name="グループ化 4"/>
          <p:cNvGrpSpPr>
            <a:grpSpLocks/>
          </p:cNvGrpSpPr>
          <p:nvPr/>
        </p:nvGrpSpPr>
        <p:grpSpPr bwMode="auto">
          <a:xfrm>
            <a:off x="4518753" y="3475384"/>
            <a:ext cx="4519612" cy="2401888"/>
            <a:chOff x="5551488" y="3497263"/>
            <a:chExt cx="4519612" cy="2515764"/>
          </a:xfrm>
        </p:grpSpPr>
        <p:sp>
          <p:nvSpPr>
            <p:cNvPr id="23" name="AutoShape 45"/>
            <p:cNvSpPr>
              <a:spLocks noChangeArrowheads="1"/>
            </p:cNvSpPr>
            <p:nvPr/>
          </p:nvSpPr>
          <p:spPr bwMode="auto">
            <a:xfrm rot="5436961">
              <a:off x="5864225" y="3898901"/>
              <a:ext cx="276225" cy="260350"/>
            </a:xfrm>
            <a:prstGeom prst="homePlate">
              <a:avLst>
                <a:gd name="adj" fmla="val 28877"/>
              </a:avLst>
            </a:prstGeom>
            <a:solidFill>
              <a:schemeClr val="bg1"/>
            </a:solidFill>
            <a:ln w="9525">
              <a:solidFill>
                <a:schemeClr val="tx1"/>
              </a:solidFill>
              <a:miter lim="800000"/>
              <a:headEnd/>
              <a:tailEnd/>
            </a:ln>
          </p:spPr>
          <p:txBody>
            <a:bodyPr rot="10800000" vert="eaVert"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24" name="AutoShape 46"/>
            <p:cNvSpPr>
              <a:spLocks noChangeArrowheads="1"/>
            </p:cNvSpPr>
            <p:nvPr/>
          </p:nvSpPr>
          <p:spPr bwMode="auto">
            <a:xfrm>
              <a:off x="5886450" y="4206875"/>
              <a:ext cx="234950" cy="1968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bg1"/>
            </a:solidFill>
            <a:ln w="9525">
              <a:solidFill>
                <a:schemeClr val="tx1"/>
              </a:solidFill>
              <a:miter lim="800000"/>
              <a:headEnd/>
              <a:tailEnd/>
            </a:ln>
          </p:spPr>
          <p:txBody>
            <a:bodyPr wrap="none" anchor="ctr"/>
            <a:lstStyle/>
            <a:p>
              <a:endParaRPr lang="ja-JP" altLang="en-US"/>
            </a:p>
          </p:txBody>
        </p:sp>
        <p:sp>
          <p:nvSpPr>
            <p:cNvPr id="25" name="Rectangle 47"/>
            <p:cNvSpPr>
              <a:spLocks noChangeArrowheads="1"/>
            </p:cNvSpPr>
            <p:nvPr/>
          </p:nvSpPr>
          <p:spPr bwMode="auto">
            <a:xfrm>
              <a:off x="5927725" y="4427538"/>
              <a:ext cx="446088" cy="8096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26" name="Line 48"/>
            <p:cNvSpPr>
              <a:spLocks noChangeShapeType="1"/>
            </p:cNvSpPr>
            <p:nvPr/>
          </p:nvSpPr>
          <p:spPr bwMode="auto">
            <a:xfrm>
              <a:off x="6380163" y="4467225"/>
              <a:ext cx="95726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 name="AutoShape 49"/>
            <p:cNvSpPr>
              <a:spLocks noChangeArrowheads="1"/>
            </p:cNvSpPr>
            <p:nvPr/>
          </p:nvSpPr>
          <p:spPr bwMode="auto">
            <a:xfrm>
              <a:off x="7359650" y="4375150"/>
              <a:ext cx="576263" cy="179388"/>
            </a:xfrm>
            <a:prstGeom prst="homePlate">
              <a:avLst>
                <a:gd name="adj" fmla="val 45657"/>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28" name="Rectangle 50"/>
            <p:cNvSpPr>
              <a:spLocks noChangeArrowheads="1"/>
            </p:cNvSpPr>
            <p:nvPr/>
          </p:nvSpPr>
          <p:spPr bwMode="auto">
            <a:xfrm>
              <a:off x="8299450" y="3989388"/>
              <a:ext cx="176213" cy="65722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29" name="Rectangle 51"/>
            <p:cNvSpPr>
              <a:spLocks noChangeArrowheads="1"/>
            </p:cNvSpPr>
            <p:nvPr/>
          </p:nvSpPr>
          <p:spPr bwMode="auto">
            <a:xfrm>
              <a:off x="9009063" y="5302250"/>
              <a:ext cx="317500" cy="290513"/>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30" name="Rectangle 52"/>
            <p:cNvSpPr>
              <a:spLocks noChangeArrowheads="1"/>
            </p:cNvSpPr>
            <p:nvPr/>
          </p:nvSpPr>
          <p:spPr bwMode="auto">
            <a:xfrm>
              <a:off x="6305550" y="5395913"/>
              <a:ext cx="687388" cy="420687"/>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31" name="Text Box 53"/>
            <p:cNvSpPr txBox="1">
              <a:spLocks noChangeArrowheads="1"/>
            </p:cNvSpPr>
            <p:nvPr/>
          </p:nvSpPr>
          <p:spPr bwMode="auto">
            <a:xfrm>
              <a:off x="8551863" y="3983038"/>
              <a:ext cx="727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熱回収装置</a:t>
              </a:r>
            </a:p>
          </p:txBody>
        </p:sp>
        <p:sp>
          <p:nvSpPr>
            <p:cNvPr id="32" name="Text Box 54"/>
            <p:cNvSpPr txBox="1">
              <a:spLocks noChangeArrowheads="1"/>
            </p:cNvSpPr>
            <p:nvPr/>
          </p:nvSpPr>
          <p:spPr bwMode="auto">
            <a:xfrm>
              <a:off x="8640763" y="4668838"/>
              <a:ext cx="6223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気液分離</a:t>
              </a:r>
            </a:p>
          </p:txBody>
        </p:sp>
        <p:sp>
          <p:nvSpPr>
            <p:cNvPr id="33" name="Text Box 55"/>
            <p:cNvSpPr txBox="1">
              <a:spLocks noChangeArrowheads="1"/>
            </p:cNvSpPr>
            <p:nvPr/>
          </p:nvSpPr>
          <p:spPr bwMode="auto">
            <a:xfrm>
              <a:off x="8399463" y="4276725"/>
              <a:ext cx="6207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反応装置</a:t>
              </a:r>
            </a:p>
          </p:txBody>
        </p:sp>
        <p:sp>
          <p:nvSpPr>
            <p:cNvPr id="34" name="Text Box 56"/>
            <p:cNvSpPr txBox="1">
              <a:spLocks noChangeArrowheads="1"/>
            </p:cNvSpPr>
            <p:nvPr/>
          </p:nvSpPr>
          <p:spPr bwMode="auto">
            <a:xfrm>
              <a:off x="7283450" y="4543425"/>
              <a:ext cx="110966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連続高圧注入装置</a:t>
              </a:r>
            </a:p>
          </p:txBody>
        </p:sp>
        <p:sp>
          <p:nvSpPr>
            <p:cNvPr id="35" name="Text Box 57"/>
            <p:cNvSpPr txBox="1">
              <a:spLocks noChangeArrowheads="1"/>
            </p:cNvSpPr>
            <p:nvPr/>
          </p:nvSpPr>
          <p:spPr bwMode="auto">
            <a:xfrm>
              <a:off x="7418388" y="3770313"/>
              <a:ext cx="576262"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超臨界水供給装置</a:t>
              </a:r>
            </a:p>
          </p:txBody>
        </p:sp>
        <p:sp>
          <p:nvSpPr>
            <p:cNvPr id="36" name="Text Box 58"/>
            <p:cNvSpPr txBox="1">
              <a:spLocks noChangeArrowheads="1"/>
            </p:cNvSpPr>
            <p:nvPr/>
          </p:nvSpPr>
          <p:spPr bwMode="auto">
            <a:xfrm>
              <a:off x="9297988" y="5316538"/>
              <a:ext cx="62230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ガス精製装置</a:t>
              </a:r>
            </a:p>
          </p:txBody>
        </p:sp>
        <p:sp>
          <p:nvSpPr>
            <p:cNvPr id="37" name="Text Box 59"/>
            <p:cNvSpPr txBox="1">
              <a:spLocks noChangeArrowheads="1"/>
            </p:cNvSpPr>
            <p:nvPr/>
          </p:nvSpPr>
          <p:spPr bwMode="auto">
            <a:xfrm>
              <a:off x="7935913" y="5141913"/>
              <a:ext cx="855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ガスホルダ</a:t>
              </a:r>
            </a:p>
          </p:txBody>
        </p:sp>
        <p:sp>
          <p:nvSpPr>
            <p:cNvPr id="38" name="Text Box 60"/>
            <p:cNvSpPr txBox="1">
              <a:spLocks noChangeArrowheads="1"/>
            </p:cNvSpPr>
            <p:nvPr/>
          </p:nvSpPr>
          <p:spPr bwMode="auto">
            <a:xfrm>
              <a:off x="6273800" y="5459413"/>
              <a:ext cx="76835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800" i="1"/>
                <a:t>ガスエンジン発電機</a:t>
              </a:r>
            </a:p>
          </p:txBody>
        </p:sp>
        <p:sp>
          <p:nvSpPr>
            <p:cNvPr id="39" name="Text Box 61"/>
            <p:cNvSpPr txBox="1">
              <a:spLocks noChangeArrowheads="1"/>
            </p:cNvSpPr>
            <p:nvPr/>
          </p:nvSpPr>
          <p:spPr bwMode="auto">
            <a:xfrm>
              <a:off x="6178550" y="3903663"/>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dirty="0"/>
                <a:t>破砕機</a:t>
              </a:r>
            </a:p>
          </p:txBody>
        </p:sp>
        <p:sp>
          <p:nvSpPr>
            <p:cNvPr id="40" name="Text Box 62"/>
            <p:cNvSpPr txBox="1">
              <a:spLocks noChangeArrowheads="1"/>
            </p:cNvSpPr>
            <p:nvPr/>
          </p:nvSpPr>
          <p:spPr bwMode="auto">
            <a:xfrm>
              <a:off x="6178550" y="4197350"/>
              <a:ext cx="600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貯蔵槽</a:t>
              </a:r>
            </a:p>
          </p:txBody>
        </p:sp>
        <p:sp>
          <p:nvSpPr>
            <p:cNvPr id="41" name="Text Box 63"/>
            <p:cNvSpPr txBox="1">
              <a:spLocks noChangeArrowheads="1"/>
            </p:cNvSpPr>
            <p:nvPr/>
          </p:nvSpPr>
          <p:spPr bwMode="auto">
            <a:xfrm>
              <a:off x="5803900" y="4560888"/>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搬送ポンプ</a:t>
              </a:r>
            </a:p>
          </p:txBody>
        </p:sp>
        <p:sp>
          <p:nvSpPr>
            <p:cNvPr id="42" name="Text Box 64"/>
            <p:cNvSpPr txBox="1">
              <a:spLocks noChangeArrowheads="1"/>
            </p:cNvSpPr>
            <p:nvPr/>
          </p:nvSpPr>
          <p:spPr bwMode="auto">
            <a:xfrm>
              <a:off x="5551488" y="3557588"/>
              <a:ext cx="11160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dirty="0"/>
                <a:t>厨芥、食品残渣等</a:t>
              </a:r>
            </a:p>
          </p:txBody>
        </p:sp>
        <p:sp>
          <p:nvSpPr>
            <p:cNvPr id="43" name="Rectangle 65"/>
            <p:cNvSpPr>
              <a:spLocks noChangeArrowheads="1"/>
            </p:cNvSpPr>
            <p:nvPr/>
          </p:nvSpPr>
          <p:spPr bwMode="auto">
            <a:xfrm>
              <a:off x="7154863" y="3602038"/>
              <a:ext cx="2500312" cy="14525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44" name="Text Box 66"/>
            <p:cNvSpPr txBox="1">
              <a:spLocks noChangeArrowheads="1"/>
            </p:cNvSpPr>
            <p:nvPr/>
          </p:nvSpPr>
          <p:spPr bwMode="auto">
            <a:xfrm>
              <a:off x="7664450" y="3497263"/>
              <a:ext cx="1416050" cy="222250"/>
            </a:xfrm>
            <a:prstGeom prst="rect">
              <a:avLst/>
            </a:prstGeom>
            <a:solidFill>
              <a:schemeClr val="bg1"/>
            </a:solidFill>
            <a:ln w="9525">
              <a:solidFill>
                <a:schemeClr val="tx1"/>
              </a:solidFill>
              <a:miter lim="800000"/>
              <a:headEnd/>
              <a:tailEnd/>
            </a:ln>
          </p:spPr>
          <p:txBody>
            <a:bodyPr lIns="83611" tIns="41806" rIns="83611" bIns="41806" anchor="ctr">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900" i="1" dirty="0"/>
                <a:t>超臨界水ガス化システム</a:t>
              </a:r>
            </a:p>
          </p:txBody>
        </p:sp>
        <p:sp>
          <p:nvSpPr>
            <p:cNvPr id="45" name="Text Box 67"/>
            <p:cNvSpPr txBox="1">
              <a:spLocks noChangeArrowheads="1"/>
            </p:cNvSpPr>
            <p:nvPr/>
          </p:nvSpPr>
          <p:spPr bwMode="auto">
            <a:xfrm>
              <a:off x="7459663" y="5805488"/>
              <a:ext cx="81915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ガス混合装置</a:t>
              </a:r>
            </a:p>
          </p:txBody>
        </p:sp>
        <p:sp>
          <p:nvSpPr>
            <p:cNvPr id="46" name="Rectangle 68"/>
            <p:cNvSpPr>
              <a:spLocks noChangeArrowheads="1"/>
            </p:cNvSpPr>
            <p:nvPr/>
          </p:nvSpPr>
          <p:spPr bwMode="auto">
            <a:xfrm>
              <a:off x="7691438" y="5424488"/>
              <a:ext cx="161925" cy="346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47" name="Text Box 69"/>
            <p:cNvSpPr txBox="1">
              <a:spLocks noChangeArrowheads="1"/>
            </p:cNvSpPr>
            <p:nvPr/>
          </p:nvSpPr>
          <p:spPr bwMode="auto">
            <a:xfrm>
              <a:off x="8205788" y="4772025"/>
              <a:ext cx="4349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dirty="0"/>
                <a:t>灰分</a:t>
              </a:r>
            </a:p>
          </p:txBody>
        </p:sp>
        <p:sp>
          <p:nvSpPr>
            <p:cNvPr id="48" name="Line 70"/>
            <p:cNvSpPr>
              <a:spLocks noChangeShapeType="1"/>
            </p:cNvSpPr>
            <p:nvPr/>
          </p:nvSpPr>
          <p:spPr bwMode="auto">
            <a:xfrm>
              <a:off x="7942263" y="4456113"/>
              <a:ext cx="3635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 name="Text Box 71"/>
            <p:cNvSpPr txBox="1">
              <a:spLocks noChangeArrowheads="1"/>
            </p:cNvSpPr>
            <p:nvPr/>
          </p:nvSpPr>
          <p:spPr bwMode="auto">
            <a:xfrm>
              <a:off x="8426450" y="5707063"/>
              <a:ext cx="8794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都市ガス</a:t>
              </a:r>
            </a:p>
          </p:txBody>
        </p:sp>
        <p:sp>
          <p:nvSpPr>
            <p:cNvPr id="50" name="Text Box 72"/>
            <p:cNvSpPr txBox="1">
              <a:spLocks noChangeArrowheads="1"/>
            </p:cNvSpPr>
            <p:nvPr/>
          </p:nvSpPr>
          <p:spPr bwMode="auto">
            <a:xfrm>
              <a:off x="5892800" y="5257800"/>
              <a:ext cx="515938"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電力</a:t>
              </a:r>
            </a:p>
          </p:txBody>
        </p:sp>
        <p:sp>
          <p:nvSpPr>
            <p:cNvPr id="51" name="Text Box 73"/>
            <p:cNvSpPr txBox="1">
              <a:spLocks noChangeArrowheads="1"/>
            </p:cNvSpPr>
            <p:nvPr/>
          </p:nvSpPr>
          <p:spPr bwMode="auto">
            <a:xfrm>
              <a:off x="5907088" y="5678488"/>
              <a:ext cx="4857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温水</a:t>
              </a:r>
            </a:p>
          </p:txBody>
        </p:sp>
        <p:sp>
          <p:nvSpPr>
            <p:cNvPr id="52" name="AutoShape 74"/>
            <p:cNvSpPr>
              <a:spLocks noChangeArrowheads="1"/>
            </p:cNvSpPr>
            <p:nvPr/>
          </p:nvSpPr>
          <p:spPr bwMode="auto">
            <a:xfrm>
              <a:off x="5969000" y="3786188"/>
              <a:ext cx="115888" cy="82550"/>
            </a:xfrm>
            <a:prstGeom prst="downArrow">
              <a:avLst>
                <a:gd name="adj1" fmla="val 50000"/>
                <a:gd name="adj2" fmla="val 25000"/>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53" name="Line 75"/>
            <p:cNvSpPr>
              <a:spLocks noChangeShapeType="1"/>
            </p:cNvSpPr>
            <p:nvPr/>
          </p:nvSpPr>
          <p:spPr bwMode="auto">
            <a:xfrm>
              <a:off x="8382000" y="4646613"/>
              <a:ext cx="0" cy="1778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 name="Freeform 76"/>
            <p:cNvSpPr>
              <a:spLocks/>
            </p:cNvSpPr>
            <p:nvPr/>
          </p:nvSpPr>
          <p:spPr bwMode="auto">
            <a:xfrm>
              <a:off x="8382000" y="3914775"/>
              <a:ext cx="792163" cy="1393825"/>
            </a:xfrm>
            <a:custGeom>
              <a:avLst/>
              <a:gdLst>
                <a:gd name="T0" fmla="*/ 0 w 540"/>
                <a:gd name="T1" fmla="*/ 2147483646 h 896"/>
                <a:gd name="T2" fmla="*/ 0 w 540"/>
                <a:gd name="T3" fmla="*/ 0 h 896"/>
                <a:gd name="T4" fmla="*/ 2147483646 w 540"/>
                <a:gd name="T5" fmla="*/ 0 h 896"/>
                <a:gd name="T6" fmla="*/ 2147483646 w 540"/>
                <a:gd name="T7" fmla="*/ 2147483646 h 896"/>
                <a:gd name="T8" fmla="*/ 0 60000 65536"/>
                <a:gd name="T9" fmla="*/ 0 60000 65536"/>
                <a:gd name="T10" fmla="*/ 0 60000 65536"/>
                <a:gd name="T11" fmla="*/ 0 60000 65536"/>
                <a:gd name="T12" fmla="*/ 0 w 540"/>
                <a:gd name="T13" fmla="*/ 0 h 896"/>
                <a:gd name="T14" fmla="*/ 540 w 540"/>
                <a:gd name="T15" fmla="*/ 896 h 896"/>
              </a:gdLst>
              <a:ahLst/>
              <a:cxnLst>
                <a:cxn ang="T8">
                  <a:pos x="T0" y="T1"/>
                </a:cxn>
                <a:cxn ang="T9">
                  <a:pos x="T2" y="T3"/>
                </a:cxn>
                <a:cxn ang="T10">
                  <a:pos x="T4" y="T5"/>
                </a:cxn>
                <a:cxn ang="T11">
                  <a:pos x="T6" y="T7"/>
                </a:cxn>
              </a:cxnLst>
              <a:rect l="T12" t="T13" r="T14" b="T15"/>
              <a:pathLst>
                <a:path w="540" h="896">
                  <a:moveTo>
                    <a:pt x="0" y="44"/>
                  </a:moveTo>
                  <a:lnTo>
                    <a:pt x="0" y="0"/>
                  </a:lnTo>
                  <a:lnTo>
                    <a:pt x="540" y="0"/>
                  </a:lnTo>
                  <a:lnTo>
                    <a:pt x="540" y="896"/>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5" name="Rectangle 77"/>
            <p:cNvSpPr>
              <a:spLocks noChangeArrowheads="1"/>
            </p:cNvSpPr>
            <p:nvPr/>
          </p:nvSpPr>
          <p:spPr bwMode="auto">
            <a:xfrm>
              <a:off x="9061450" y="4530725"/>
              <a:ext cx="330200" cy="179388"/>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56" name="Freeform 78"/>
            <p:cNvSpPr>
              <a:spLocks/>
            </p:cNvSpPr>
            <p:nvPr/>
          </p:nvSpPr>
          <p:spPr bwMode="auto">
            <a:xfrm>
              <a:off x="8024813" y="3833813"/>
              <a:ext cx="1266825" cy="696912"/>
            </a:xfrm>
            <a:custGeom>
              <a:avLst/>
              <a:gdLst>
                <a:gd name="T0" fmla="*/ 2147483646 w 864"/>
                <a:gd name="T1" fmla="*/ 2147483646 h 484"/>
                <a:gd name="T2" fmla="*/ 2147483646 w 864"/>
                <a:gd name="T3" fmla="*/ 0 h 484"/>
                <a:gd name="T4" fmla="*/ 0 w 864"/>
                <a:gd name="T5" fmla="*/ 0 h 484"/>
                <a:gd name="T6" fmla="*/ 0 w 864"/>
                <a:gd name="T7" fmla="*/ 2147483646 h 484"/>
                <a:gd name="T8" fmla="*/ 0 60000 65536"/>
                <a:gd name="T9" fmla="*/ 0 60000 65536"/>
                <a:gd name="T10" fmla="*/ 0 60000 65536"/>
                <a:gd name="T11" fmla="*/ 0 60000 65536"/>
                <a:gd name="T12" fmla="*/ 0 w 864"/>
                <a:gd name="T13" fmla="*/ 0 h 484"/>
                <a:gd name="T14" fmla="*/ 864 w 864"/>
                <a:gd name="T15" fmla="*/ 484 h 484"/>
              </a:gdLst>
              <a:ahLst/>
              <a:cxnLst>
                <a:cxn ang="T8">
                  <a:pos x="T0" y="T1"/>
                </a:cxn>
                <a:cxn ang="T9">
                  <a:pos x="T2" y="T3"/>
                </a:cxn>
                <a:cxn ang="T10">
                  <a:pos x="T4" y="T5"/>
                </a:cxn>
                <a:cxn ang="T11">
                  <a:pos x="T6" y="T7"/>
                </a:cxn>
              </a:cxnLst>
              <a:rect l="T12" t="T13" r="T14" b="T15"/>
              <a:pathLst>
                <a:path w="864" h="484">
                  <a:moveTo>
                    <a:pt x="864" y="484"/>
                  </a:moveTo>
                  <a:lnTo>
                    <a:pt x="864" y="0"/>
                  </a:lnTo>
                  <a:lnTo>
                    <a:pt x="0" y="0"/>
                  </a:lnTo>
                  <a:lnTo>
                    <a:pt x="0" y="408"/>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7" name="Rectangle 79"/>
            <p:cNvSpPr>
              <a:spLocks noChangeArrowheads="1"/>
            </p:cNvSpPr>
            <p:nvPr/>
          </p:nvSpPr>
          <p:spPr bwMode="auto">
            <a:xfrm>
              <a:off x="7859713" y="4086225"/>
              <a:ext cx="311150" cy="1397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58" name="Rectangle 80"/>
            <p:cNvSpPr>
              <a:spLocks noChangeArrowheads="1"/>
            </p:cNvSpPr>
            <p:nvPr/>
          </p:nvSpPr>
          <p:spPr bwMode="auto">
            <a:xfrm>
              <a:off x="8804275" y="3763963"/>
              <a:ext cx="163513" cy="219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59" name="Text Box 81"/>
            <p:cNvSpPr txBox="1">
              <a:spLocks noChangeArrowheads="1"/>
            </p:cNvSpPr>
            <p:nvPr/>
          </p:nvSpPr>
          <p:spPr bwMode="auto">
            <a:xfrm>
              <a:off x="9237663" y="4178300"/>
              <a:ext cx="347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水</a:t>
              </a:r>
            </a:p>
          </p:txBody>
        </p:sp>
        <p:sp>
          <p:nvSpPr>
            <p:cNvPr id="60" name="Text Box 82"/>
            <p:cNvSpPr txBox="1">
              <a:spLocks noChangeArrowheads="1"/>
            </p:cNvSpPr>
            <p:nvPr/>
          </p:nvSpPr>
          <p:spPr bwMode="auto">
            <a:xfrm>
              <a:off x="8534400" y="5046663"/>
              <a:ext cx="72231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可燃性ガス</a:t>
              </a:r>
            </a:p>
          </p:txBody>
        </p:sp>
        <p:sp>
          <p:nvSpPr>
            <p:cNvPr id="61" name="Line 83"/>
            <p:cNvSpPr>
              <a:spLocks noChangeShapeType="1"/>
            </p:cNvSpPr>
            <p:nvPr/>
          </p:nvSpPr>
          <p:spPr bwMode="auto">
            <a:xfrm flipH="1">
              <a:off x="7862888" y="5688013"/>
              <a:ext cx="14271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 name="Line 84"/>
            <p:cNvSpPr>
              <a:spLocks noChangeShapeType="1"/>
            </p:cNvSpPr>
            <p:nvPr/>
          </p:nvSpPr>
          <p:spPr bwMode="auto">
            <a:xfrm flipH="1" flipV="1">
              <a:off x="7853363" y="5487988"/>
              <a:ext cx="1155700" cy="63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 name="AutoShape 85"/>
            <p:cNvSpPr>
              <a:spLocks noChangeArrowheads="1"/>
            </p:cNvSpPr>
            <p:nvPr/>
          </p:nvSpPr>
          <p:spPr bwMode="auto">
            <a:xfrm>
              <a:off x="8193088" y="5337175"/>
              <a:ext cx="323850" cy="260350"/>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64" name="Line 86"/>
            <p:cNvSpPr>
              <a:spLocks noChangeShapeType="1"/>
            </p:cNvSpPr>
            <p:nvPr/>
          </p:nvSpPr>
          <p:spPr bwMode="auto">
            <a:xfrm flipH="1">
              <a:off x="7424738" y="5611813"/>
              <a:ext cx="27622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5" name="Line 87"/>
            <p:cNvSpPr>
              <a:spLocks noChangeShapeType="1"/>
            </p:cNvSpPr>
            <p:nvPr/>
          </p:nvSpPr>
          <p:spPr bwMode="auto">
            <a:xfrm flipH="1">
              <a:off x="5903913" y="5481638"/>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6" name="Line 88"/>
            <p:cNvSpPr>
              <a:spLocks noChangeShapeType="1"/>
            </p:cNvSpPr>
            <p:nvPr/>
          </p:nvSpPr>
          <p:spPr bwMode="auto">
            <a:xfrm flipH="1">
              <a:off x="5889625" y="5668963"/>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7" name="Rectangle 89"/>
            <p:cNvSpPr>
              <a:spLocks noChangeArrowheads="1"/>
            </p:cNvSpPr>
            <p:nvPr/>
          </p:nvSpPr>
          <p:spPr bwMode="auto">
            <a:xfrm>
              <a:off x="7286625" y="5424488"/>
              <a:ext cx="152400" cy="355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68" name="Line 90"/>
            <p:cNvSpPr>
              <a:spLocks noChangeShapeType="1"/>
            </p:cNvSpPr>
            <p:nvPr/>
          </p:nvSpPr>
          <p:spPr bwMode="auto">
            <a:xfrm flipH="1">
              <a:off x="6989763" y="5614988"/>
              <a:ext cx="3000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9" name="Text Box 91"/>
            <p:cNvSpPr txBox="1">
              <a:spLocks noChangeArrowheads="1"/>
            </p:cNvSpPr>
            <p:nvPr/>
          </p:nvSpPr>
          <p:spPr bwMode="auto">
            <a:xfrm>
              <a:off x="7027863" y="5208588"/>
              <a:ext cx="80962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サージタンク</a:t>
              </a:r>
            </a:p>
          </p:txBody>
        </p:sp>
        <p:sp>
          <p:nvSpPr>
            <p:cNvPr id="70" name="線吹き出し 2 77"/>
            <p:cNvSpPr>
              <a:spLocks/>
            </p:cNvSpPr>
            <p:nvPr/>
          </p:nvSpPr>
          <p:spPr bwMode="auto">
            <a:xfrm>
              <a:off x="6073775" y="4818063"/>
              <a:ext cx="600075" cy="249237"/>
            </a:xfrm>
            <a:prstGeom prst="callout2">
              <a:avLst>
                <a:gd name="adj1" fmla="val 51903"/>
                <a:gd name="adj2" fmla="val 98222"/>
                <a:gd name="adj3" fmla="val -65968"/>
                <a:gd name="adj4" fmla="val 138060"/>
                <a:gd name="adj5" fmla="val -67986"/>
                <a:gd name="adj6" fmla="val 177843"/>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000" i="1" dirty="0">
                  <a:solidFill>
                    <a:srgbClr val="0066CC"/>
                  </a:solidFill>
                </a:rPr>
                <a:t>開発要素</a:t>
              </a:r>
              <a:r>
                <a:rPr lang="en-US" altLang="ja-JP" sz="1000" i="1" dirty="0">
                  <a:solidFill>
                    <a:srgbClr val="0066CC"/>
                  </a:solidFill>
                </a:rPr>
                <a:t>A2</a:t>
              </a:r>
            </a:p>
            <a:p>
              <a:pPr algn="ctr" eaLnBrk="1" hangingPunct="1"/>
              <a:r>
                <a:rPr lang="ja-JP" altLang="en-US" sz="1000" i="1" dirty="0">
                  <a:solidFill>
                    <a:srgbClr val="0066CC"/>
                  </a:solidFill>
                </a:rPr>
                <a:t>（構成最適化）</a:t>
              </a:r>
            </a:p>
          </p:txBody>
        </p:sp>
        <p:sp>
          <p:nvSpPr>
            <p:cNvPr id="71" name="線吹き出し 2 78"/>
            <p:cNvSpPr>
              <a:spLocks/>
            </p:cNvSpPr>
            <p:nvPr/>
          </p:nvSpPr>
          <p:spPr bwMode="auto">
            <a:xfrm>
              <a:off x="9285288" y="4770438"/>
              <a:ext cx="785812" cy="296862"/>
            </a:xfrm>
            <a:prstGeom prst="callout2">
              <a:avLst>
                <a:gd name="adj1" fmla="val 48218"/>
                <a:gd name="adj2" fmla="val -5287"/>
                <a:gd name="adj3" fmla="val 48319"/>
                <a:gd name="adj4" fmla="val -70250"/>
                <a:gd name="adj5" fmla="val -51204"/>
                <a:gd name="adj6" fmla="val -102639"/>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000" i="1">
                  <a:solidFill>
                    <a:srgbClr val="0066CC"/>
                  </a:solidFill>
                </a:rPr>
                <a:t>開発要素</a:t>
              </a:r>
              <a:r>
                <a:rPr lang="en-US" altLang="ja-JP" sz="1000" i="1">
                  <a:solidFill>
                    <a:srgbClr val="0066CC"/>
                  </a:solidFill>
                </a:rPr>
                <a:t>A1</a:t>
              </a:r>
            </a:p>
            <a:p>
              <a:pPr algn="ctr" eaLnBrk="1" hangingPunct="1"/>
              <a:r>
                <a:rPr lang="ja-JP" altLang="en-US" sz="1000" i="1">
                  <a:solidFill>
                    <a:srgbClr val="0066CC"/>
                  </a:solidFill>
                </a:rPr>
                <a:t>（触媒決定法）</a:t>
              </a:r>
            </a:p>
          </p:txBody>
        </p:sp>
      </p:grpSp>
      <p:grpSp>
        <p:nvGrpSpPr>
          <p:cNvPr id="72" name="グループ化 15"/>
          <p:cNvGrpSpPr>
            <a:grpSpLocks/>
          </p:cNvGrpSpPr>
          <p:nvPr/>
        </p:nvGrpSpPr>
        <p:grpSpPr bwMode="auto">
          <a:xfrm>
            <a:off x="4977746" y="1183268"/>
            <a:ext cx="3399569" cy="1370335"/>
            <a:chOff x="5620964" y="1576133"/>
            <a:chExt cx="4052231" cy="1731791"/>
          </a:xfrm>
        </p:grpSpPr>
        <p:sp>
          <p:nvSpPr>
            <p:cNvPr id="73" name="角丸四角形 5"/>
            <p:cNvSpPr>
              <a:spLocks noChangeArrowheads="1"/>
            </p:cNvSpPr>
            <p:nvPr/>
          </p:nvSpPr>
          <p:spPr bwMode="auto">
            <a:xfrm>
              <a:off x="6613597" y="1787205"/>
              <a:ext cx="2777818" cy="1520719"/>
            </a:xfrm>
            <a:prstGeom prst="roundRect">
              <a:avLst>
                <a:gd name="adj" fmla="val 10657"/>
              </a:avLst>
            </a:prstGeom>
            <a:noFill/>
            <a:ln w="9525"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600" i="1"/>
            </a:p>
          </p:txBody>
        </p:sp>
        <p:pic>
          <p:nvPicPr>
            <p:cNvPr id="74" name="Picture 11" descr="D:\Temporary Internet Files\Temporary Internet Files\Content.IE5\UW28CLDZ\MCj0318964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34155" y="2139364"/>
              <a:ext cx="347132" cy="43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Picture 9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0964" y="2506720"/>
              <a:ext cx="467238" cy="364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 name="Picture 13" descr="D:\Temporary Internet Files\Temporary Internet Files\Content.IE5\N7OOCKED\MCj0346511000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84586" y="2679782"/>
              <a:ext cx="336879" cy="537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テキスト ボックス 154"/>
            <p:cNvSpPr txBox="1">
              <a:spLocks noChangeArrowheads="1"/>
            </p:cNvSpPr>
            <p:nvPr/>
          </p:nvSpPr>
          <p:spPr bwMode="auto">
            <a:xfrm>
              <a:off x="6103199" y="2091289"/>
              <a:ext cx="646480" cy="27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600" i="1" dirty="0"/>
                <a:t>都市系廃棄物</a:t>
              </a:r>
              <a:endParaRPr lang="en-US" altLang="ja-JP" sz="600" i="1" dirty="0"/>
            </a:p>
            <a:p>
              <a:pPr eaLnBrk="1" hangingPunct="1">
                <a:spcBef>
                  <a:spcPct val="0"/>
                </a:spcBef>
                <a:buFontTx/>
                <a:buNone/>
              </a:pPr>
              <a:r>
                <a:rPr lang="ja-JP" altLang="en-US" sz="600" i="1" dirty="0"/>
                <a:t>食品廃棄物</a:t>
              </a:r>
            </a:p>
          </p:txBody>
        </p:sp>
        <p:cxnSp>
          <p:nvCxnSpPr>
            <p:cNvPr id="78" name="直線矢印コネクタ 50"/>
            <p:cNvCxnSpPr>
              <a:cxnSpLocks noChangeShapeType="1"/>
            </p:cNvCxnSpPr>
            <p:nvPr/>
          </p:nvCxnSpPr>
          <p:spPr bwMode="auto">
            <a:xfrm>
              <a:off x="6273787" y="2463752"/>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79" name="Picture 12" descr="D:\Temporary Internet Files\Temporary Internet Files\Content.IE5\UW28CLDZ\MCj014971000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16617" y="2570198"/>
              <a:ext cx="724881" cy="33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テキスト ボックス 47"/>
            <p:cNvSpPr txBox="1">
              <a:spLocks noChangeArrowheads="1"/>
            </p:cNvSpPr>
            <p:nvPr/>
          </p:nvSpPr>
          <p:spPr bwMode="auto">
            <a:xfrm>
              <a:off x="7042479" y="2189825"/>
              <a:ext cx="277063" cy="1080000"/>
            </a:xfrm>
            <a:prstGeom prst="rect">
              <a:avLst/>
            </a:prstGeom>
            <a:solidFill>
              <a:schemeClr val="accent1"/>
            </a:solidFill>
            <a:ln w="9525">
              <a:solidFill>
                <a:schemeClr val="tx1"/>
              </a:solidFill>
              <a:miter lim="800000"/>
              <a:headEnd/>
              <a:tailEnd/>
            </a:ln>
          </p:spPr>
          <p:txBody>
            <a:bodyPr vert="eaVert"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600" i="1"/>
                <a:t>▲▲システム</a:t>
              </a:r>
            </a:p>
          </p:txBody>
        </p:sp>
        <p:sp>
          <p:nvSpPr>
            <p:cNvPr id="81" name="右矢印 53"/>
            <p:cNvSpPr>
              <a:spLocks noChangeArrowheads="1"/>
            </p:cNvSpPr>
            <p:nvPr/>
          </p:nvSpPr>
          <p:spPr bwMode="auto">
            <a:xfrm>
              <a:off x="7428171" y="2375583"/>
              <a:ext cx="667901" cy="708484"/>
            </a:xfrm>
            <a:prstGeom prst="rightArrow">
              <a:avLst>
                <a:gd name="adj1" fmla="val 50000"/>
                <a:gd name="adj2" fmla="val 50000"/>
              </a:avLst>
            </a:prstGeom>
            <a:solidFill>
              <a:schemeClr val="accent1"/>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600" i="1" dirty="0"/>
                <a:t>可燃性</a:t>
              </a:r>
              <a:endParaRPr lang="en-US" altLang="ja-JP" sz="600" i="1" dirty="0"/>
            </a:p>
            <a:p>
              <a:pPr eaLnBrk="1" hangingPunct="1">
                <a:spcBef>
                  <a:spcPct val="0"/>
                </a:spcBef>
                <a:buFontTx/>
                <a:buNone/>
              </a:pPr>
              <a:r>
                <a:rPr lang="ja-JP" altLang="en-US" sz="600" i="1" dirty="0"/>
                <a:t>ガス</a:t>
              </a:r>
            </a:p>
          </p:txBody>
        </p:sp>
        <p:sp>
          <p:nvSpPr>
            <p:cNvPr id="82" name="テキスト ボックス 158"/>
            <p:cNvSpPr txBox="1">
              <a:spLocks noChangeArrowheads="1"/>
            </p:cNvSpPr>
            <p:nvPr/>
          </p:nvSpPr>
          <p:spPr bwMode="auto">
            <a:xfrm>
              <a:off x="8173955" y="2189825"/>
              <a:ext cx="338400" cy="1080000"/>
            </a:xfrm>
            <a:prstGeom prst="rect">
              <a:avLst/>
            </a:prstGeom>
            <a:solidFill>
              <a:schemeClr val="accent1"/>
            </a:solidFill>
            <a:ln w="9525">
              <a:solidFill>
                <a:schemeClr val="tx1"/>
              </a:solidFill>
              <a:miter lim="800000"/>
              <a:headEnd/>
              <a:tailEnd/>
            </a:ln>
          </p:spPr>
          <p:txBody>
            <a:bodyPr vert="eaVert"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600" i="1" dirty="0"/>
                <a:t>ガスエンジン</a:t>
              </a:r>
              <a:endParaRPr lang="en-US" altLang="ja-JP" sz="600" i="1" dirty="0"/>
            </a:p>
            <a:p>
              <a:pPr algn="ctr" eaLnBrk="1" hangingPunct="1">
                <a:spcBef>
                  <a:spcPct val="0"/>
                </a:spcBef>
                <a:buFontTx/>
                <a:buNone/>
              </a:pPr>
              <a:r>
                <a:rPr lang="ja-JP" altLang="en-US" sz="600" i="1" dirty="0"/>
                <a:t>発電機</a:t>
              </a:r>
            </a:p>
          </p:txBody>
        </p:sp>
        <p:sp>
          <p:nvSpPr>
            <p:cNvPr id="83" name="右矢印 159"/>
            <p:cNvSpPr>
              <a:spLocks noChangeArrowheads="1"/>
            </p:cNvSpPr>
            <p:nvPr/>
          </p:nvSpPr>
          <p:spPr bwMode="auto">
            <a:xfrm>
              <a:off x="8575986" y="2299466"/>
              <a:ext cx="697251" cy="328572"/>
            </a:xfrm>
            <a:prstGeom prst="rightArrow">
              <a:avLst>
                <a:gd name="adj1" fmla="val 50000"/>
                <a:gd name="adj2" fmla="val 49996"/>
              </a:avLst>
            </a:prstGeom>
            <a:solidFill>
              <a:srgbClr val="FFFF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600" i="1" dirty="0"/>
                <a:t>電力</a:t>
              </a:r>
            </a:p>
          </p:txBody>
        </p:sp>
        <p:sp>
          <p:nvSpPr>
            <p:cNvPr id="84" name="右矢印 160"/>
            <p:cNvSpPr>
              <a:spLocks noChangeArrowheads="1"/>
            </p:cNvSpPr>
            <p:nvPr/>
          </p:nvSpPr>
          <p:spPr bwMode="auto">
            <a:xfrm>
              <a:off x="8580343" y="2728367"/>
              <a:ext cx="688536" cy="349108"/>
            </a:xfrm>
            <a:prstGeom prst="rightArrow">
              <a:avLst>
                <a:gd name="adj1" fmla="val 50000"/>
                <a:gd name="adj2" fmla="val 49992"/>
              </a:avLst>
            </a:prstGeom>
            <a:solidFill>
              <a:srgbClr val="FFC0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600" i="1"/>
                <a:t>温水</a:t>
              </a:r>
            </a:p>
          </p:txBody>
        </p:sp>
        <p:sp>
          <p:nvSpPr>
            <p:cNvPr id="85" name="線吹き出し 2 4"/>
            <p:cNvSpPr>
              <a:spLocks/>
            </p:cNvSpPr>
            <p:nvPr/>
          </p:nvSpPr>
          <p:spPr bwMode="auto">
            <a:xfrm>
              <a:off x="6256033" y="1838026"/>
              <a:ext cx="600795" cy="248260"/>
            </a:xfrm>
            <a:prstGeom prst="callout2">
              <a:avLst>
                <a:gd name="adj1" fmla="val 44532"/>
                <a:gd name="adj2" fmla="val 97704"/>
                <a:gd name="adj3" fmla="val 47940"/>
                <a:gd name="adj4" fmla="val 120116"/>
                <a:gd name="adj5" fmla="val 135009"/>
                <a:gd name="adj6" fmla="val 136551"/>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600" i="1">
                  <a:solidFill>
                    <a:srgbClr val="0066CC"/>
                  </a:solidFill>
                </a:rPr>
                <a:t>開発内容</a:t>
              </a:r>
            </a:p>
          </p:txBody>
        </p:sp>
        <p:sp>
          <p:nvSpPr>
            <p:cNvPr id="86" name="線吹き出し 2 76"/>
            <p:cNvSpPr>
              <a:spLocks/>
            </p:cNvSpPr>
            <p:nvPr/>
          </p:nvSpPr>
          <p:spPr bwMode="auto">
            <a:xfrm>
              <a:off x="8937197" y="1576133"/>
              <a:ext cx="600795" cy="248260"/>
            </a:xfrm>
            <a:prstGeom prst="callout2">
              <a:avLst>
                <a:gd name="adj1" fmla="val 44532"/>
                <a:gd name="adj2" fmla="val -3764"/>
                <a:gd name="adj3" fmla="val 44532"/>
                <a:gd name="adj4" fmla="val -27856"/>
                <a:gd name="adj5" fmla="val 94083"/>
                <a:gd name="adj6" fmla="val -36787"/>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600" i="1" dirty="0">
                  <a:solidFill>
                    <a:srgbClr val="0066CC"/>
                  </a:solidFill>
                </a:rPr>
                <a:t>実証範囲</a:t>
              </a:r>
            </a:p>
          </p:txBody>
        </p:sp>
        <p:cxnSp>
          <p:nvCxnSpPr>
            <p:cNvPr id="87" name="直線矢印コネクタ 50"/>
            <p:cNvCxnSpPr>
              <a:cxnSpLocks noChangeShapeType="1"/>
            </p:cNvCxnSpPr>
            <p:nvPr/>
          </p:nvCxnSpPr>
          <p:spPr bwMode="auto">
            <a:xfrm flipV="1">
              <a:off x="6273787" y="2891124"/>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88" name="雲 87"/>
            <p:cNvSpPr/>
            <p:nvPr/>
          </p:nvSpPr>
          <p:spPr bwMode="auto">
            <a:xfrm>
              <a:off x="9306398" y="2032118"/>
              <a:ext cx="366797" cy="1170945"/>
            </a:xfrm>
            <a:prstGeom prst="cloud">
              <a:avLst/>
            </a:prstGeom>
            <a:solidFill>
              <a:schemeClr val="accent1"/>
            </a:solidFill>
            <a:ln w="9525" cap="flat" cmpd="sng" algn="ctr">
              <a:solidFill>
                <a:schemeClr val="accent1"/>
              </a:solidFill>
              <a:prstDash val="solid"/>
              <a:round/>
              <a:headEnd type="none" w="med" len="med"/>
              <a:tailEnd type="none" w="med" len="med"/>
            </a:ln>
            <a:effectLst/>
          </p:spPr>
          <p:txBody>
            <a:bodyPr wrap="none" anchor="ctr"/>
            <a:lstStyle/>
            <a:p>
              <a:pPr algn="ctr" eaLnBrk="1" hangingPunct="1">
                <a:defRPr/>
              </a:pPr>
              <a:r>
                <a:rPr lang="ja-JP" altLang="en-US" sz="600" i="1" dirty="0">
                  <a:latin typeface="Arial" charset="0"/>
                </a:rPr>
                <a:t>地域</a:t>
              </a:r>
              <a:endParaRPr lang="en-US" altLang="ja-JP" sz="600" i="1" dirty="0">
                <a:latin typeface="Arial" charset="0"/>
              </a:endParaRPr>
            </a:p>
            <a:p>
              <a:pPr algn="ctr" eaLnBrk="1" hangingPunct="1">
                <a:defRPr/>
              </a:pPr>
              <a:r>
                <a:rPr lang="ja-JP" altLang="en-US" sz="600" i="1" dirty="0">
                  <a:latin typeface="Arial" charset="0"/>
                </a:rPr>
                <a:t>エネルギー</a:t>
              </a:r>
              <a:endParaRPr lang="en-US" altLang="ja-JP" sz="600" i="1" dirty="0">
                <a:latin typeface="Arial" charset="0"/>
              </a:endParaRPr>
            </a:p>
            <a:p>
              <a:pPr algn="ctr" eaLnBrk="1" hangingPunct="1">
                <a:defRPr/>
              </a:pPr>
              <a:r>
                <a:rPr lang="ja-JP" altLang="en-US" sz="600" i="1" dirty="0">
                  <a:latin typeface="Arial" charset="0"/>
                </a:rPr>
                <a:t>需要</a:t>
              </a:r>
            </a:p>
          </p:txBody>
        </p:sp>
        <p:sp>
          <p:nvSpPr>
            <p:cNvPr id="89" name="正方形/長方形 4"/>
            <p:cNvSpPr>
              <a:spLocks noChangeArrowheads="1"/>
            </p:cNvSpPr>
            <p:nvPr/>
          </p:nvSpPr>
          <p:spPr bwMode="auto">
            <a:xfrm>
              <a:off x="7222122" y="1851781"/>
              <a:ext cx="1080000" cy="288000"/>
            </a:xfrm>
            <a:prstGeom prst="rect">
              <a:avLst/>
            </a:prstGeom>
            <a:solidFill>
              <a:schemeClr val="accent1"/>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600" i="1"/>
                <a:t>廃棄物処理事業者</a:t>
              </a:r>
              <a:endParaRPr lang="en-US" altLang="ja-JP" sz="600" i="1"/>
            </a:p>
            <a:p>
              <a:pPr algn="ctr" eaLnBrk="1" hangingPunct="1"/>
              <a:r>
                <a:rPr lang="ja-JP" altLang="en-US" sz="600" i="1"/>
                <a:t>（ユーザ）</a:t>
              </a:r>
            </a:p>
          </p:txBody>
        </p:sp>
        <p:cxnSp>
          <p:nvCxnSpPr>
            <p:cNvPr id="90" name="カギ線コネクタ 9"/>
            <p:cNvCxnSpPr>
              <a:cxnSpLocks noChangeShapeType="1"/>
              <a:stCxn id="89" idx="1"/>
              <a:endCxn id="80" idx="0"/>
            </p:cNvCxnSpPr>
            <p:nvPr/>
          </p:nvCxnSpPr>
          <p:spPr bwMode="auto">
            <a:xfrm rot="10800000" flipV="1">
              <a:off x="7181010" y="1995782"/>
              <a:ext cx="41111" cy="19404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1" name="カギ線コネクタ 85"/>
            <p:cNvCxnSpPr>
              <a:cxnSpLocks noChangeShapeType="1"/>
              <a:stCxn id="89" idx="3"/>
              <a:endCxn id="82" idx="0"/>
            </p:cNvCxnSpPr>
            <p:nvPr/>
          </p:nvCxnSpPr>
          <p:spPr bwMode="auto">
            <a:xfrm>
              <a:off x="8302122" y="1995781"/>
              <a:ext cx="41033" cy="194044"/>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92" name="Text Box 31"/>
          <p:cNvSpPr txBox="1">
            <a:spLocks noChangeArrowheads="1"/>
          </p:cNvSpPr>
          <p:nvPr/>
        </p:nvSpPr>
        <p:spPr bwMode="auto">
          <a:xfrm>
            <a:off x="4518753" y="5812813"/>
            <a:ext cx="4392488" cy="1072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smtClean="0">
                <a:latin typeface="Century" panose="02040604050505020304" pitchFamily="18" charset="0"/>
              </a:rPr>
              <a:t>⑤</a:t>
            </a:r>
            <a:r>
              <a:rPr lang="en-US" altLang="ja-JP" sz="1050" b="1" dirty="0" smtClean="0">
                <a:latin typeface="Century" panose="02040604050505020304" pitchFamily="18" charset="0"/>
              </a:rPr>
              <a:t>【</a:t>
            </a:r>
            <a:r>
              <a:rPr lang="ja-JP" altLang="en-US" sz="1050" b="1" dirty="0" smtClean="0">
                <a:latin typeface="Century" panose="02040604050505020304" pitchFamily="18" charset="0"/>
              </a:rPr>
              <a:t>実証事業における目標・リスク</a:t>
            </a:r>
            <a:r>
              <a:rPr lang="en-US" altLang="ja-JP" sz="1050" b="1" dirty="0" smtClean="0">
                <a:latin typeface="Century" panose="02040604050505020304" pitchFamily="18" charset="0"/>
              </a:rPr>
              <a:t>】</a:t>
            </a:r>
          </a:p>
          <a:p>
            <a:pPr eaLnBrk="1" hangingPunct="1">
              <a:lnSpc>
                <a:spcPct val="90000"/>
              </a:lnSpc>
              <a:spcBef>
                <a:spcPct val="0"/>
              </a:spcBef>
              <a:buFontTx/>
              <a:buNone/>
              <a:defRPr/>
            </a:pPr>
            <a:r>
              <a:rPr lang="ja-JP" altLang="en-US" sz="1050" dirty="0" smtClean="0">
                <a:latin typeface="Century" panose="02040604050505020304" pitchFamily="18" charset="0"/>
              </a:rPr>
              <a:t>○</a:t>
            </a:r>
            <a:r>
              <a:rPr lang="ja-JP" altLang="en-US" sz="1050" dirty="0">
                <a:latin typeface="Century" panose="02040604050505020304" pitchFamily="18" charset="0"/>
              </a:rPr>
              <a:t>想定ユーザ・利用価値：</a:t>
            </a:r>
            <a:r>
              <a:rPr lang="ja-JP" altLang="en-US" sz="900" i="1" dirty="0">
                <a:solidFill>
                  <a:srgbClr val="FF0000"/>
                </a:solidFill>
                <a:latin typeface="Century" panose="02040604050505020304" pitchFamily="18" charset="0"/>
              </a:rPr>
              <a:t>想定するユーザ及びユーザにもたらす価値</a:t>
            </a:r>
            <a:endParaRPr lang="en-US" altLang="ja-JP" sz="900" i="1" dirty="0" smtClean="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smtClean="0">
                <a:latin typeface="Century" panose="02040604050505020304" pitchFamily="18" charset="0"/>
              </a:rPr>
              <a:t>○目標となる仕様及び性能：</a:t>
            </a:r>
            <a:r>
              <a:rPr lang="ja-JP" altLang="en-US" sz="900" i="1" dirty="0" smtClean="0">
                <a:solidFill>
                  <a:srgbClr val="FF0000"/>
                </a:solidFill>
                <a:latin typeface="Century" panose="02040604050505020304" pitchFamily="18" charset="0"/>
              </a:rPr>
              <a:t>モデル事業期間終了時点での実証の最終目標を記載して下さい。内容に応じて、設備の重要な仕様（サイズ、製品能力等）、性能（耐用年数、効率等）等について、できるだけ現状と比較しながら記載してください。</a:t>
            </a:r>
            <a:endParaRPr lang="en-US" altLang="ja-JP" sz="900" i="1" dirty="0" smtClean="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smtClean="0">
                <a:latin typeface="Century" panose="02040604050505020304" pitchFamily="18" charset="0"/>
              </a:rPr>
              <a:t>○開発工程のリスク・対応策：</a:t>
            </a:r>
            <a:r>
              <a:rPr lang="ja-JP" altLang="en-US" sz="900" i="1" dirty="0" smtClean="0">
                <a:solidFill>
                  <a:srgbClr val="FF0000"/>
                </a:solidFill>
                <a:latin typeface="Century" panose="02040604050505020304" pitchFamily="18" charset="0"/>
                <a:ea typeface="ＭＳ Ｐゴシック" charset="-128"/>
              </a:rPr>
              <a:t>本事業の要素、システムの潜在的な開発リスクとその対応策を記載してください。</a:t>
            </a:r>
            <a:endParaRPr lang="en-US" altLang="ja-JP" sz="1050" i="1" dirty="0">
              <a:solidFill>
                <a:srgbClr val="FF0000"/>
              </a:solidFill>
              <a:latin typeface="Century" panose="02040604050505020304" pitchFamily="18" charset="0"/>
              <a:ea typeface="ＭＳ Ｐゴシック" charset="-128"/>
            </a:endParaRPr>
          </a:p>
        </p:txBody>
      </p:sp>
      <p:sp>
        <p:nvSpPr>
          <p:cNvPr id="96" name="Text Box 11"/>
          <p:cNvSpPr txBox="1">
            <a:spLocks noChangeArrowheads="1"/>
          </p:cNvSpPr>
          <p:nvPr/>
        </p:nvSpPr>
        <p:spPr bwMode="auto">
          <a:xfrm>
            <a:off x="1912442" y="18864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grpSp>
        <p:nvGrpSpPr>
          <p:cNvPr id="93" name="グループ化 1"/>
          <p:cNvGrpSpPr>
            <a:grpSpLocks/>
          </p:cNvGrpSpPr>
          <p:nvPr/>
        </p:nvGrpSpPr>
        <p:grpSpPr bwMode="auto">
          <a:xfrm>
            <a:off x="43433" y="3673111"/>
            <a:ext cx="4600575" cy="1968641"/>
            <a:chOff x="512763" y="1781034"/>
            <a:chExt cx="4599865" cy="1969603"/>
          </a:xfrm>
        </p:grpSpPr>
        <p:sp>
          <p:nvSpPr>
            <p:cNvPr id="94" name="Text Box 46"/>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（Ａ）社</a:t>
              </a:r>
            </a:p>
          </p:txBody>
        </p:sp>
        <p:sp>
          <p:nvSpPr>
            <p:cNvPr id="95" name="Text Box 48"/>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（Ｂ）社</a:t>
              </a:r>
            </a:p>
          </p:txBody>
        </p:sp>
        <p:cxnSp>
          <p:nvCxnSpPr>
            <p:cNvPr id="97" name="AutoShape 51"/>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8" name="Text Box 52"/>
            <p:cNvSpPr txBox="1">
              <a:spLocks noChangeArrowheads="1"/>
            </p:cNvSpPr>
            <p:nvPr/>
          </p:nvSpPr>
          <p:spPr bwMode="auto">
            <a:xfrm>
              <a:off x="658670" y="1781034"/>
              <a:ext cx="705138" cy="21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smtClean="0">
                  <a:solidFill>
                    <a:srgbClr val="000000"/>
                  </a:solidFill>
                  <a:latin typeface="Century" panose="02040604050505020304" pitchFamily="18" charset="0"/>
                </a:rPr>
                <a:t>代表事業者</a:t>
              </a:r>
              <a:endParaRPr lang="ja-JP" altLang="en-US" sz="800" i="1" dirty="0">
                <a:solidFill>
                  <a:srgbClr val="000000"/>
                </a:solidFill>
                <a:latin typeface="Century" panose="02040604050505020304" pitchFamily="18" charset="0"/>
              </a:endParaRPr>
            </a:p>
          </p:txBody>
        </p:sp>
        <p:sp>
          <p:nvSpPr>
            <p:cNvPr id="99" name="Text Box 53"/>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共同実施者</a:t>
              </a:r>
            </a:p>
          </p:txBody>
        </p:sp>
        <p:sp>
          <p:nvSpPr>
            <p:cNvPr id="100" name="Text Box 218"/>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（Ｃ）大学</a:t>
              </a:r>
            </a:p>
          </p:txBody>
        </p:sp>
        <p:sp>
          <p:nvSpPr>
            <p:cNvPr id="101" name="Text Box 219"/>
            <p:cNvSpPr txBox="1">
              <a:spLocks noChangeArrowheads="1"/>
            </p:cNvSpPr>
            <p:nvPr/>
          </p:nvSpPr>
          <p:spPr bwMode="auto">
            <a:xfrm>
              <a:off x="2843213" y="3408275"/>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（Ｄ）社</a:t>
              </a:r>
            </a:p>
          </p:txBody>
        </p:sp>
        <p:cxnSp>
          <p:nvCxnSpPr>
            <p:cNvPr id="102" name="AutoShape 222"/>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103" name="Text Box 271"/>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共同実施者</a:t>
              </a:r>
            </a:p>
          </p:txBody>
        </p:sp>
        <p:sp>
          <p:nvSpPr>
            <p:cNvPr id="104" name="Text Box 272"/>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協力者</a:t>
              </a:r>
            </a:p>
          </p:txBody>
        </p:sp>
        <p:sp>
          <p:nvSpPr>
            <p:cNvPr id="105" name="Text Box 217"/>
            <p:cNvSpPr txBox="1">
              <a:spLocks noChangeArrowheads="1"/>
            </p:cNvSpPr>
            <p:nvPr/>
          </p:nvSpPr>
          <p:spPr bwMode="auto">
            <a:xfrm>
              <a:off x="512763" y="2209800"/>
              <a:ext cx="16160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solidFill>
                    <a:srgbClr val="000000"/>
                  </a:solidFill>
                  <a:latin typeface="Century" panose="02040604050505020304" pitchFamily="18" charset="0"/>
                </a:rPr>
                <a:t>（Ａシステムの開発、総括）</a:t>
              </a:r>
            </a:p>
            <a:p>
              <a:pPr eaLnBrk="1" hangingPunct="1">
                <a:spcBef>
                  <a:spcPct val="0"/>
                </a:spcBef>
                <a:buFontTx/>
                <a:buNone/>
              </a:pPr>
              <a:r>
                <a:rPr lang="ja-JP" altLang="en-US" sz="800" i="1" dirty="0">
                  <a:solidFill>
                    <a:srgbClr val="000000"/>
                  </a:solidFill>
                  <a:latin typeface="Century" panose="02040604050505020304" pitchFamily="18" charset="0"/>
                </a:rPr>
                <a:t>○○システムの開発実績あり</a:t>
              </a:r>
            </a:p>
            <a:p>
              <a:pPr eaLnBrk="1" hangingPunct="1">
                <a:spcBef>
                  <a:spcPct val="0"/>
                </a:spcBef>
                <a:buFontTx/>
                <a:buNone/>
              </a:pPr>
              <a:r>
                <a:rPr lang="ja-JP" altLang="en-US" sz="800" i="1" dirty="0">
                  <a:solidFill>
                    <a:srgbClr val="000000"/>
                  </a:solidFill>
                  <a:latin typeface="Century" panose="02040604050505020304" pitchFamily="18" charset="0"/>
                </a:rPr>
                <a:t>○○分野について○年間の業務実績あり</a:t>
              </a:r>
              <a:endParaRPr lang="en-US" altLang="ja-JP" sz="800" i="1" dirty="0">
                <a:solidFill>
                  <a:srgbClr val="000000"/>
                </a:solidFill>
                <a:latin typeface="Century" panose="02040604050505020304" pitchFamily="18" charset="0"/>
              </a:endParaRPr>
            </a:p>
            <a:p>
              <a:pPr eaLnBrk="1" hangingPunct="1">
                <a:spcBef>
                  <a:spcPct val="0"/>
                </a:spcBef>
                <a:buFontTx/>
                <a:buNone/>
              </a:pPr>
              <a:r>
                <a:rPr lang="ja-JP" altLang="en-US" sz="800" i="1" dirty="0">
                  <a:solidFill>
                    <a:srgbClr val="000000"/>
                  </a:solidFill>
                  <a:latin typeface="Century" panose="02040604050505020304" pitchFamily="18" charset="0"/>
                </a:rPr>
                <a:t>事業終了後の製品化・販売を担当</a:t>
              </a:r>
            </a:p>
          </p:txBody>
        </p:sp>
        <p:sp>
          <p:nvSpPr>
            <p:cNvPr id="106" name="Text Box 224"/>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（Ｂシステムの開発）</a:t>
              </a:r>
            </a:p>
            <a:p>
              <a:pPr eaLnBrk="1" hangingPunct="1">
                <a:spcBef>
                  <a:spcPct val="0"/>
                </a:spcBef>
                <a:buFontTx/>
                <a:buNone/>
              </a:pPr>
              <a:r>
                <a:rPr lang="ja-JP" altLang="en-US" sz="800" i="1">
                  <a:solidFill>
                    <a:srgbClr val="000000"/>
                  </a:solidFill>
                  <a:latin typeface="Century" panose="02040604050505020304" pitchFamily="18" charset="0"/>
                </a:rPr>
                <a:t>○○分野について○年間の業務実績あり</a:t>
              </a:r>
            </a:p>
          </p:txBody>
        </p:sp>
        <p:sp>
          <p:nvSpPr>
            <p:cNvPr id="107" name="Text Box 225"/>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（Ｃ要素の開発）</a:t>
              </a:r>
            </a:p>
            <a:p>
              <a:pPr eaLnBrk="1" hangingPunct="1">
                <a:spcBef>
                  <a:spcPct val="0"/>
                </a:spcBef>
                <a:buFontTx/>
                <a:buNone/>
              </a:pPr>
              <a:r>
                <a:rPr lang="ja-JP" altLang="en-US" sz="800" i="1">
                  <a:solidFill>
                    <a:srgbClr val="000000"/>
                  </a:solidFill>
                  <a:latin typeface="Century" panose="02040604050505020304" pitchFamily="18" charset="0"/>
                </a:rPr>
                <a:t>○○分野について○年間の業務実績あり</a:t>
              </a:r>
            </a:p>
          </p:txBody>
        </p:sp>
        <p:sp>
          <p:nvSpPr>
            <p:cNvPr id="108" name="Text Box 226"/>
            <p:cNvSpPr txBox="1">
              <a:spLocks noChangeArrowheads="1"/>
            </p:cNvSpPr>
            <p:nvPr/>
          </p:nvSpPr>
          <p:spPr bwMode="auto">
            <a:xfrm>
              <a:off x="3536950" y="3285165"/>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（実証フィールドの提供）</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○○の実証に適した○○地区を</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実証フィールドとして提供</a:t>
              </a:r>
            </a:p>
          </p:txBody>
        </p:sp>
        <p:sp>
          <p:nvSpPr>
            <p:cNvPr id="109" name="Line 270"/>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10" name="Text Box 14"/>
          <p:cNvSpPr txBox="1">
            <a:spLocks noChangeArrowheads="1"/>
          </p:cNvSpPr>
          <p:nvPr/>
        </p:nvSpPr>
        <p:spPr bwMode="auto">
          <a:xfrm>
            <a:off x="76044" y="2603479"/>
            <a:ext cx="4465020" cy="1096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smtClean="0">
                <a:latin typeface="Century" pitchFamily="18" charset="0"/>
              </a:rPr>
              <a:t>②</a:t>
            </a:r>
            <a:r>
              <a:rPr lang="en-US" altLang="ja-JP" sz="1100" b="1" dirty="0" smtClean="0">
                <a:latin typeface="Century" pitchFamily="18" charset="0"/>
              </a:rPr>
              <a:t>【</a:t>
            </a:r>
            <a:r>
              <a:rPr lang="ja-JP" altLang="en-US" sz="1100" b="1" dirty="0" smtClean="0">
                <a:latin typeface="Century" pitchFamily="18" charset="0"/>
              </a:rPr>
              <a:t>実施体制</a:t>
            </a:r>
            <a:r>
              <a:rPr lang="en-US" altLang="ja-JP" sz="1100" b="1" dirty="0" smtClean="0">
                <a:latin typeface="Century" pitchFamily="18" charset="0"/>
              </a:rPr>
              <a:t>】</a:t>
            </a:r>
          </a:p>
          <a:p>
            <a:pPr eaLnBrk="1" hangingPunct="1">
              <a:lnSpc>
                <a:spcPct val="90000"/>
              </a:lnSpc>
              <a:buNone/>
              <a:defRPr/>
            </a:pPr>
            <a:r>
              <a:rPr lang="ja-JP" altLang="en-US" sz="900" i="1" dirty="0">
                <a:solidFill>
                  <a:srgbClr val="FF0000"/>
                </a:solidFill>
                <a:latin typeface="Century" panose="02040604050505020304" pitchFamily="18" charset="0"/>
              </a:rPr>
              <a:t>・</a:t>
            </a:r>
            <a:r>
              <a:rPr lang="ja-JP" altLang="ja-JP" sz="900" i="1" dirty="0">
                <a:solidFill>
                  <a:srgbClr val="FF0000"/>
                </a:solidFill>
              </a:rPr>
              <a:t>実施体制について、各実施者が</a:t>
            </a:r>
            <a:r>
              <a:rPr lang="ja-JP" altLang="en-US" sz="900" i="1" dirty="0" smtClean="0">
                <a:solidFill>
                  <a:srgbClr val="FF0000"/>
                </a:solidFill>
              </a:rPr>
              <a:t>取り組む事業内容</a:t>
            </a:r>
            <a:r>
              <a:rPr lang="ja-JP" altLang="ja-JP" sz="900" i="1" dirty="0" smtClean="0">
                <a:solidFill>
                  <a:srgbClr val="FF0000"/>
                </a:solidFill>
              </a:rPr>
              <a:t>及び</a:t>
            </a:r>
            <a:r>
              <a:rPr lang="ja-JP" altLang="ja-JP" sz="900" i="1" dirty="0">
                <a:solidFill>
                  <a:srgbClr val="FF0000"/>
                </a:solidFill>
              </a:rPr>
              <a:t>分担業務</a:t>
            </a:r>
            <a:r>
              <a:rPr lang="ja-JP" altLang="en-US" sz="900" i="1" dirty="0">
                <a:solidFill>
                  <a:srgbClr val="FF0000"/>
                </a:solidFill>
              </a:rPr>
              <a:t>を</a:t>
            </a:r>
            <a:r>
              <a:rPr lang="ja-JP" altLang="ja-JP" sz="900" i="1" dirty="0">
                <a:solidFill>
                  <a:srgbClr val="FF0000"/>
                </a:solidFill>
              </a:rPr>
              <a:t>関連</a:t>
            </a:r>
            <a:r>
              <a:rPr lang="ja-JP" altLang="en-US" sz="900" i="1" dirty="0">
                <a:solidFill>
                  <a:srgbClr val="FF0000"/>
                </a:solidFill>
              </a:rPr>
              <a:t>する</a:t>
            </a:r>
            <a:r>
              <a:rPr lang="ja-JP" altLang="ja-JP" sz="900" i="1" dirty="0">
                <a:solidFill>
                  <a:srgbClr val="FF0000"/>
                </a:solidFill>
              </a:rPr>
              <a:t>分野の知見・過去の業績と</a:t>
            </a:r>
            <a:r>
              <a:rPr lang="ja-JP" altLang="en-US" sz="900" i="1" dirty="0">
                <a:solidFill>
                  <a:srgbClr val="FF0000"/>
                </a:solidFill>
              </a:rPr>
              <a:t>とも</a:t>
            </a:r>
            <a:r>
              <a:rPr lang="ja-JP" altLang="ja-JP" sz="900" i="1" dirty="0">
                <a:solidFill>
                  <a:srgbClr val="FF0000"/>
                </a:solidFill>
              </a:rPr>
              <a:t>に簡潔に記載してください。</a:t>
            </a:r>
            <a:r>
              <a:rPr lang="ja-JP" altLang="en-US" sz="900" i="1" dirty="0">
                <a:solidFill>
                  <a:srgbClr val="FF0000"/>
                </a:solidFill>
              </a:rPr>
              <a:t>基本的に共同実施者までで</a:t>
            </a:r>
            <a:r>
              <a:rPr lang="ja-JP" altLang="en-US" sz="900" i="1" dirty="0" smtClean="0">
                <a:solidFill>
                  <a:srgbClr val="FF0000"/>
                </a:solidFill>
              </a:rPr>
              <a:t>問題ありません</a:t>
            </a:r>
            <a:r>
              <a:rPr lang="ja-JP" altLang="en-US" sz="900" i="1" dirty="0">
                <a:solidFill>
                  <a:srgbClr val="FF0000"/>
                </a:solidFill>
              </a:rPr>
              <a:t>が、実証フィールド提供者等の共同実施者以外の主要な関係者がいれば、協力者として記載</a:t>
            </a:r>
            <a:r>
              <a:rPr lang="ja-JP" altLang="en-US" sz="900" i="1" dirty="0" smtClean="0">
                <a:solidFill>
                  <a:srgbClr val="FF0000"/>
                </a:solidFill>
              </a:rPr>
              <a:t>してください。</a:t>
            </a:r>
            <a:endParaRPr lang="en-US" altLang="ja-JP" sz="900" i="1" dirty="0" smtClean="0">
              <a:solidFill>
                <a:srgbClr val="FF0000"/>
              </a:solidFill>
            </a:endParaRPr>
          </a:p>
          <a:p>
            <a:pPr eaLnBrk="1" hangingPunct="1">
              <a:lnSpc>
                <a:spcPct val="90000"/>
              </a:lnSpc>
              <a:buNone/>
              <a:defRPr/>
            </a:pPr>
            <a:endParaRPr lang="en-US" altLang="ja-JP" sz="900" i="1" dirty="0">
              <a:solidFill>
                <a:srgbClr val="FF0000"/>
              </a:solidFill>
            </a:endParaRPr>
          </a:p>
          <a:p>
            <a:pPr eaLnBrk="1" hangingPunct="1">
              <a:lnSpc>
                <a:spcPct val="90000"/>
              </a:lnSpc>
              <a:buNone/>
              <a:defRPr/>
            </a:pPr>
            <a:r>
              <a:rPr lang="ja-JP" altLang="en-US" sz="900" i="1" dirty="0" smtClean="0">
                <a:solidFill>
                  <a:srgbClr val="FF0000"/>
                </a:solidFill>
              </a:rPr>
              <a:t>（記入例）</a:t>
            </a:r>
            <a:endParaRPr lang="en-US" altLang="ja-JP" sz="900" i="1" dirty="0">
              <a:solidFill>
                <a:srgbClr val="FF0000"/>
              </a:solidFill>
            </a:endParaRPr>
          </a:p>
        </p:txBody>
      </p:sp>
    </p:spTree>
    <p:extLst>
      <p:ext uri="{BB962C8B-B14F-4D97-AF65-F5344CB8AC3E}">
        <p14:creationId xmlns:p14="http://schemas.microsoft.com/office/powerpoint/2010/main" val="338746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27"/>
          <p:cNvSpPr>
            <a:spLocks noChangeArrowheads="1"/>
          </p:cNvSpPr>
          <p:nvPr/>
        </p:nvSpPr>
        <p:spPr bwMode="auto">
          <a:xfrm>
            <a:off x="89826" y="116425"/>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2" name="角丸四角形 1"/>
          <p:cNvSpPr/>
          <p:nvPr/>
        </p:nvSpPr>
        <p:spPr bwMode="auto">
          <a:xfrm>
            <a:off x="177051" y="600821"/>
            <a:ext cx="4394949" cy="5996531"/>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p:cNvSpPr>
            <a:spLocks noChangeArrowheads="1"/>
          </p:cNvSpPr>
          <p:nvPr/>
        </p:nvSpPr>
        <p:spPr bwMode="auto">
          <a:xfrm>
            <a:off x="9284982"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p:cNvSpPr txBox="1"/>
          <p:nvPr/>
        </p:nvSpPr>
        <p:spPr>
          <a:xfrm>
            <a:off x="89826" y="117572"/>
            <a:ext cx="2232236"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smtClean="0">
                <a:solidFill>
                  <a:srgbClr val="000000"/>
                </a:solidFill>
                <a:latin typeface="ＭＳ Ｐゴシック" pitchFamily="50" charset="-128"/>
                <a:ea typeface="Meiryo UI" pitchFamily="50" charset="-128"/>
                <a:cs typeface="Meiryo UI" pitchFamily="50" charset="-128"/>
              </a:rPr>
              <a:t>炭素循環社会モデル </a:t>
            </a:r>
            <a:endParaRPr lang="ja-JP" altLang="en-US" sz="1801" dirty="0">
              <a:solidFill>
                <a:srgbClr val="000000"/>
              </a:solidFill>
              <a:latin typeface="ＭＳ Ｐゴシック" pitchFamily="50" charset="-128"/>
              <a:ea typeface="Meiryo UI" pitchFamily="50" charset="-128"/>
              <a:cs typeface="Meiryo UI" pitchFamily="50" charset="-128"/>
            </a:endParaRPr>
          </a:p>
        </p:txBody>
      </p:sp>
      <p:sp>
        <p:nvSpPr>
          <p:cNvPr id="43" name="テキスト ボックス 22"/>
          <p:cNvSpPr txBox="1">
            <a:spLocks noChangeArrowheads="1"/>
          </p:cNvSpPr>
          <p:nvPr/>
        </p:nvSpPr>
        <p:spPr bwMode="auto">
          <a:xfrm>
            <a:off x="159363" y="620688"/>
            <a:ext cx="4392488" cy="122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smtClean="0"/>
              <a:t>○炭素循環社会モデルイメージ</a:t>
            </a:r>
            <a:endParaRPr lang="en-US" altLang="ja-JP" sz="1050" dirty="0" smtClean="0"/>
          </a:p>
          <a:p>
            <a:pPr eaLnBrk="1" hangingPunct="1">
              <a:spcBef>
                <a:spcPct val="0"/>
              </a:spcBef>
              <a:buNone/>
            </a:pPr>
            <a:r>
              <a:rPr lang="ja-JP" altLang="en-US" sz="900" i="1" dirty="0" smtClean="0">
                <a:solidFill>
                  <a:srgbClr val="FF0000"/>
                </a:solidFill>
              </a:rPr>
              <a:t>・</a:t>
            </a:r>
            <a:r>
              <a:rPr lang="en-US" altLang="ja-JP" sz="900" i="1" dirty="0" smtClean="0">
                <a:solidFill>
                  <a:srgbClr val="FF0000"/>
                </a:solidFill>
              </a:rPr>
              <a:t>1</a:t>
            </a:r>
            <a:r>
              <a:rPr lang="ja-JP" altLang="en-US" sz="900" i="1" dirty="0">
                <a:solidFill>
                  <a:srgbClr val="FF0000"/>
                </a:solidFill>
              </a:rPr>
              <a:t>ページの</a:t>
            </a:r>
            <a:r>
              <a:rPr lang="ja-JP" altLang="en-US" sz="900" i="1" dirty="0" smtClean="0">
                <a:solidFill>
                  <a:srgbClr val="FF0000"/>
                </a:solidFill>
              </a:rPr>
              <a:t>「③炭素</a:t>
            </a:r>
            <a:r>
              <a:rPr lang="ja-JP" altLang="en-US" sz="900" i="1" dirty="0">
                <a:solidFill>
                  <a:srgbClr val="FF0000"/>
                </a:solidFill>
              </a:rPr>
              <a:t>循環社会</a:t>
            </a:r>
            <a:r>
              <a:rPr lang="ja-JP" altLang="en-US" sz="900" i="1" dirty="0" smtClean="0">
                <a:solidFill>
                  <a:srgbClr val="FF0000"/>
                </a:solidFill>
              </a:rPr>
              <a:t>モデルイメージ」</a:t>
            </a:r>
            <a:r>
              <a:rPr lang="ja-JP" altLang="en-US" sz="900" i="1" dirty="0">
                <a:solidFill>
                  <a:srgbClr val="FF0000"/>
                </a:solidFill>
              </a:rPr>
              <a:t>で示す</a:t>
            </a:r>
            <a:r>
              <a:rPr lang="ja-JP" altLang="en-US" sz="900" i="1" dirty="0" smtClean="0">
                <a:solidFill>
                  <a:srgbClr val="FF0000"/>
                </a:solidFill>
              </a:rPr>
              <a:t>イメージ図の詳細を記載下さい。補足</a:t>
            </a:r>
            <a:r>
              <a:rPr lang="ja-JP" altLang="en-US" sz="900" i="1" dirty="0">
                <a:solidFill>
                  <a:srgbClr val="FF0000"/>
                </a:solidFill>
              </a:rPr>
              <a:t>説明を付け加えて頂いて構いません。</a:t>
            </a:r>
            <a:endParaRPr lang="en-US" altLang="ja-JP" sz="900" i="1" dirty="0">
              <a:solidFill>
                <a:srgbClr val="FF0000"/>
              </a:solidFill>
            </a:endParaRPr>
          </a:p>
          <a:p>
            <a:pPr eaLnBrk="1" hangingPunct="1">
              <a:spcBef>
                <a:spcPct val="0"/>
              </a:spcBef>
              <a:buFontTx/>
              <a:buNone/>
            </a:pPr>
            <a:r>
              <a:rPr lang="ja-JP" altLang="en-US" sz="900" i="1" dirty="0" smtClean="0">
                <a:solidFill>
                  <a:srgbClr val="FF0000"/>
                </a:solidFill>
              </a:rPr>
              <a:t>・</a:t>
            </a:r>
            <a:r>
              <a:rPr lang="en-US" altLang="ja-JP" sz="900" i="1" dirty="0" smtClean="0">
                <a:solidFill>
                  <a:srgbClr val="FF0000"/>
                </a:solidFill>
              </a:rPr>
              <a:t>CO2</a:t>
            </a:r>
            <a:r>
              <a:rPr lang="ja-JP" altLang="en-US" sz="900" i="1" dirty="0">
                <a:solidFill>
                  <a:srgbClr val="FF0000"/>
                </a:solidFill>
              </a:rPr>
              <a:t>の資源化に用いる原料（</a:t>
            </a:r>
            <a:r>
              <a:rPr lang="en-US" altLang="ja-JP" sz="900" i="1" dirty="0">
                <a:solidFill>
                  <a:srgbClr val="FF0000"/>
                </a:solidFill>
              </a:rPr>
              <a:t>CO2</a:t>
            </a:r>
            <a:r>
              <a:rPr lang="ja-JP" altLang="en-US" sz="900" i="1" dirty="0">
                <a:solidFill>
                  <a:srgbClr val="FF0000"/>
                </a:solidFill>
              </a:rPr>
              <a:t>や水素等）の調達</a:t>
            </a:r>
            <a:r>
              <a:rPr lang="ja-JP" altLang="en-US" sz="900" i="1" dirty="0" smtClean="0">
                <a:solidFill>
                  <a:srgbClr val="FF0000"/>
                </a:solidFill>
              </a:rPr>
              <a:t>も</a:t>
            </a:r>
            <a:r>
              <a:rPr lang="en-US" altLang="ja-JP" sz="900" i="1" dirty="0" smtClean="0">
                <a:solidFill>
                  <a:srgbClr val="FF0000"/>
                </a:solidFill>
              </a:rPr>
              <a:t>2030</a:t>
            </a:r>
            <a:r>
              <a:rPr lang="ja-JP" altLang="en-US" sz="900" i="1" dirty="0" smtClean="0">
                <a:solidFill>
                  <a:srgbClr val="FF0000"/>
                </a:solidFill>
              </a:rPr>
              <a:t>年度時点を想定し含めて</a:t>
            </a:r>
            <a:r>
              <a:rPr lang="ja-JP" altLang="en-US" sz="900" i="1" dirty="0">
                <a:solidFill>
                  <a:srgbClr val="FF0000"/>
                </a:solidFill>
              </a:rPr>
              <a:t>ください。</a:t>
            </a:r>
            <a:endParaRPr lang="en-US" altLang="ja-JP" sz="900" i="1" dirty="0">
              <a:solidFill>
                <a:srgbClr val="FF0000"/>
              </a:solidFill>
            </a:endParaRPr>
          </a:p>
          <a:p>
            <a:pPr eaLnBrk="1" hangingPunct="1">
              <a:spcBef>
                <a:spcPct val="0"/>
              </a:spcBef>
              <a:buFontTx/>
              <a:buNone/>
            </a:pPr>
            <a:r>
              <a:rPr lang="ja-JP" altLang="en-US" sz="900" i="1" dirty="0" smtClean="0">
                <a:solidFill>
                  <a:srgbClr val="FF0000"/>
                </a:solidFill>
              </a:rPr>
              <a:t>・どのようにエネルギー起源</a:t>
            </a:r>
            <a:r>
              <a:rPr lang="en-US" altLang="ja-JP" sz="900" i="1" dirty="0" smtClean="0">
                <a:solidFill>
                  <a:srgbClr val="FF0000"/>
                </a:solidFill>
              </a:rPr>
              <a:t>CO2</a:t>
            </a:r>
            <a:r>
              <a:rPr lang="ja-JP" altLang="en-US" sz="900" i="1" dirty="0" smtClean="0">
                <a:solidFill>
                  <a:srgbClr val="FF0000"/>
                </a:solidFill>
              </a:rPr>
              <a:t>削減・炭素循環の促進につながるのかがわかるように記載ください。</a:t>
            </a:r>
            <a:endParaRPr lang="en-US" altLang="ja-JP" sz="900" i="1" dirty="0" smtClean="0">
              <a:solidFill>
                <a:srgbClr val="FF0000"/>
              </a:solidFill>
            </a:endParaRPr>
          </a:p>
          <a:p>
            <a:pPr eaLnBrk="1" hangingPunct="1">
              <a:spcBef>
                <a:spcPct val="0"/>
              </a:spcBef>
              <a:buFontTx/>
              <a:buNone/>
            </a:pPr>
            <a:r>
              <a:rPr lang="ja-JP" altLang="en-US" sz="900" i="1" dirty="0" smtClean="0">
                <a:solidFill>
                  <a:srgbClr val="FF0000"/>
                </a:solidFill>
              </a:rPr>
              <a:t>・実証を行う範囲をイメージ図中に破線で囲い、明示ください。</a:t>
            </a:r>
            <a:endParaRPr lang="en-US" altLang="ja-JP" sz="900" i="1" dirty="0" smtClean="0">
              <a:solidFill>
                <a:srgbClr val="FF0000"/>
              </a:solidFill>
            </a:endParaRPr>
          </a:p>
        </p:txBody>
      </p:sp>
      <p:sp>
        <p:nvSpPr>
          <p:cNvPr id="192" name="Text Box 14"/>
          <p:cNvSpPr txBox="1">
            <a:spLocks noChangeArrowheads="1"/>
          </p:cNvSpPr>
          <p:nvPr/>
        </p:nvSpPr>
        <p:spPr bwMode="auto">
          <a:xfrm>
            <a:off x="4633957" y="188640"/>
            <a:ext cx="4437904" cy="67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050" b="1" dirty="0" smtClean="0">
                <a:latin typeface="Century" pitchFamily="18" charset="0"/>
              </a:rPr>
              <a:t>①</a:t>
            </a:r>
            <a:r>
              <a:rPr lang="en-US" altLang="ja-JP" sz="1050" b="1" dirty="0" smtClean="0">
                <a:latin typeface="Century" pitchFamily="18" charset="0"/>
              </a:rPr>
              <a:t>【</a:t>
            </a:r>
            <a:r>
              <a:rPr lang="ja-JP" altLang="en-US" sz="1050" b="1" dirty="0" smtClean="0">
                <a:latin typeface="Century" pitchFamily="18" charset="0"/>
              </a:rPr>
              <a:t>炭素循環社会モデルの概要</a:t>
            </a:r>
            <a:r>
              <a:rPr lang="en-US" altLang="ja-JP" sz="1050" b="1" dirty="0" smtClean="0">
                <a:latin typeface="Century" pitchFamily="18" charset="0"/>
              </a:rPr>
              <a:t>】</a:t>
            </a:r>
          </a:p>
          <a:p>
            <a:pPr eaLnBrk="1" hangingPunct="1">
              <a:spcBef>
                <a:spcPct val="0"/>
              </a:spcBef>
              <a:buNone/>
            </a:pPr>
            <a:r>
              <a:rPr lang="ja-JP" altLang="en-US" sz="900" i="1" dirty="0" smtClean="0">
                <a:solidFill>
                  <a:srgbClr val="FF0000"/>
                </a:solidFill>
              </a:rPr>
              <a:t>・左のモデルイメージに示す炭素</a:t>
            </a:r>
            <a:r>
              <a:rPr lang="ja-JP" altLang="en-US" sz="900" i="1" dirty="0">
                <a:solidFill>
                  <a:srgbClr val="FF0000"/>
                </a:solidFill>
              </a:rPr>
              <a:t>循環社会モデルの</a:t>
            </a:r>
            <a:r>
              <a:rPr lang="ja-JP" altLang="en-US" sz="900" i="1" dirty="0" smtClean="0">
                <a:solidFill>
                  <a:srgbClr val="FF0000"/>
                </a:solidFill>
              </a:rPr>
              <a:t>概要について、</a:t>
            </a:r>
            <a:r>
              <a:rPr lang="ja-JP" altLang="en-US" sz="900" i="1" dirty="0">
                <a:solidFill>
                  <a:srgbClr val="FF0000"/>
                </a:solidFill>
              </a:rPr>
              <a:t>どのように低炭素社会・炭素循環社会の促進につながるのかがわかるように簡潔に記載ください</a:t>
            </a:r>
            <a:r>
              <a:rPr lang="ja-JP" altLang="en-US" sz="900" i="1" dirty="0" smtClean="0">
                <a:solidFill>
                  <a:srgbClr val="FF0000"/>
                </a:solidFill>
              </a:rPr>
              <a:t>。</a:t>
            </a:r>
            <a:endParaRPr lang="en-US" altLang="ja-JP" sz="900" i="1" dirty="0" smtClean="0">
              <a:solidFill>
                <a:srgbClr val="FF0000"/>
              </a:solidFill>
            </a:endParaRPr>
          </a:p>
          <a:p>
            <a:pPr eaLnBrk="1" hangingPunct="1">
              <a:spcBef>
                <a:spcPct val="0"/>
              </a:spcBef>
              <a:buNone/>
            </a:pPr>
            <a:r>
              <a:rPr lang="ja-JP" altLang="en-US" sz="900" i="1" dirty="0" smtClean="0">
                <a:solidFill>
                  <a:srgbClr val="FF0000"/>
                </a:solidFill>
              </a:rPr>
              <a:t>・提案する炭素循環社会モデルで特筆すべき特徴があれば記載ください。</a:t>
            </a:r>
            <a:endParaRPr lang="en-US" altLang="ja-JP" sz="900" i="1" dirty="0">
              <a:solidFill>
                <a:srgbClr val="FF0000"/>
              </a:solidFill>
            </a:endParaRPr>
          </a:p>
        </p:txBody>
      </p:sp>
      <p:cxnSp>
        <p:nvCxnSpPr>
          <p:cNvPr id="13" name="直線コネクタ 12"/>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14" name="Text Box 14"/>
          <p:cNvSpPr txBox="1">
            <a:spLocks noChangeArrowheads="1"/>
          </p:cNvSpPr>
          <p:nvPr/>
        </p:nvSpPr>
        <p:spPr bwMode="auto">
          <a:xfrm>
            <a:off x="4589151" y="1049706"/>
            <a:ext cx="4398951" cy="950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050" b="1" dirty="0" smtClean="0">
                <a:latin typeface="Century" pitchFamily="18" charset="0"/>
              </a:rPr>
              <a:t>②</a:t>
            </a:r>
            <a:r>
              <a:rPr lang="en-US" altLang="ja-JP" sz="1050" b="1" dirty="0" smtClean="0">
                <a:latin typeface="Century" pitchFamily="18" charset="0"/>
              </a:rPr>
              <a:t>【</a:t>
            </a:r>
            <a:r>
              <a:rPr lang="ja-JP" altLang="en-US" sz="1050" b="1" dirty="0">
                <a:latin typeface="Century" pitchFamily="18" charset="0"/>
              </a:rPr>
              <a:t>二酸化炭素削減効果の検証・評価</a:t>
            </a:r>
            <a:r>
              <a:rPr lang="en-US" altLang="ja-JP" sz="1050" b="1" dirty="0" smtClean="0">
                <a:latin typeface="Century" pitchFamily="18" charset="0"/>
              </a:rPr>
              <a:t>】</a:t>
            </a:r>
          </a:p>
          <a:p>
            <a:pPr eaLnBrk="1" hangingPunct="1">
              <a:spcBef>
                <a:spcPct val="0"/>
              </a:spcBef>
              <a:buFontTx/>
              <a:buNone/>
            </a:pPr>
            <a:r>
              <a:rPr lang="ja-JP" altLang="en-US" sz="900" i="1" dirty="0" smtClean="0">
                <a:solidFill>
                  <a:srgbClr val="FF0000"/>
                </a:solidFill>
              </a:rPr>
              <a:t>・提案</a:t>
            </a:r>
            <a:r>
              <a:rPr lang="ja-JP" altLang="en-US" sz="900" i="1" dirty="0">
                <a:solidFill>
                  <a:srgbClr val="FF0000"/>
                </a:solidFill>
              </a:rPr>
              <a:t>する炭素循環社会モデルが将来的に普及展開した際</a:t>
            </a:r>
            <a:r>
              <a:rPr lang="ja-JP" altLang="en-US" sz="900" i="1" dirty="0" smtClean="0">
                <a:solidFill>
                  <a:srgbClr val="FF0000"/>
                </a:solidFill>
              </a:rPr>
              <a:t>の、ライフサイクル</a:t>
            </a:r>
            <a:r>
              <a:rPr lang="ja-JP" altLang="en-US" sz="900" i="1" dirty="0">
                <a:solidFill>
                  <a:srgbClr val="FF0000"/>
                </a:solidFill>
              </a:rPr>
              <a:t>における</a:t>
            </a:r>
            <a:r>
              <a:rPr lang="ja-JP" altLang="en-US" sz="900" i="1" dirty="0" smtClean="0">
                <a:solidFill>
                  <a:srgbClr val="FF0000"/>
                </a:solidFill>
              </a:rPr>
              <a:t>二酸化炭素及びエネルギー起源二酸化炭素削減</a:t>
            </a:r>
            <a:r>
              <a:rPr lang="ja-JP" altLang="en-US" sz="900" i="1" dirty="0">
                <a:solidFill>
                  <a:srgbClr val="FF0000"/>
                </a:solidFill>
              </a:rPr>
              <a:t>効果の検証・評価をどのように行うのか記載すること</a:t>
            </a:r>
            <a:r>
              <a:rPr lang="ja-JP" altLang="en-US" sz="900" i="1" dirty="0" smtClean="0">
                <a:solidFill>
                  <a:srgbClr val="FF0000"/>
                </a:solidFill>
              </a:rPr>
              <a:t>。</a:t>
            </a:r>
            <a:endParaRPr lang="en-US" altLang="ja-JP" sz="900" i="1" dirty="0" smtClean="0">
              <a:solidFill>
                <a:srgbClr val="FF0000"/>
              </a:solidFill>
            </a:endParaRPr>
          </a:p>
          <a:p>
            <a:pPr eaLnBrk="1" hangingPunct="1">
              <a:spcBef>
                <a:spcPct val="0"/>
              </a:spcBef>
              <a:buFontTx/>
              <a:buNone/>
            </a:pPr>
            <a:r>
              <a:rPr lang="ja-JP" altLang="en-US" sz="900" i="1" dirty="0" smtClean="0">
                <a:solidFill>
                  <a:srgbClr val="FF0000"/>
                </a:solidFill>
              </a:rPr>
              <a:t>・現時点</a:t>
            </a:r>
            <a:r>
              <a:rPr lang="ja-JP" altLang="en-US" sz="900" i="1" dirty="0">
                <a:solidFill>
                  <a:srgbClr val="FF0000"/>
                </a:solidFill>
              </a:rPr>
              <a:t>で見込まれる</a:t>
            </a:r>
            <a:r>
              <a:rPr lang="en-US" altLang="ja-JP" sz="900" i="1" dirty="0">
                <a:solidFill>
                  <a:srgbClr val="FF0000"/>
                </a:solidFill>
              </a:rPr>
              <a:t>2030</a:t>
            </a:r>
            <a:r>
              <a:rPr lang="ja-JP" altLang="en-US" sz="900" i="1" dirty="0">
                <a:solidFill>
                  <a:srgbClr val="FF0000"/>
                </a:solidFill>
              </a:rPr>
              <a:t>年度における二酸化炭素及びエネルギー起源</a:t>
            </a:r>
            <a:r>
              <a:rPr lang="ja-JP" altLang="en-US" sz="900" i="1" dirty="0" smtClean="0">
                <a:solidFill>
                  <a:srgbClr val="FF0000"/>
                </a:solidFill>
              </a:rPr>
              <a:t>二酸化炭素削減効果の</a:t>
            </a:r>
            <a:r>
              <a:rPr lang="ja-JP" altLang="en-US" sz="900" i="1" dirty="0">
                <a:solidFill>
                  <a:srgbClr val="FF0000"/>
                </a:solidFill>
              </a:rPr>
              <a:t>試算値をその根拠とともに記載すること。</a:t>
            </a:r>
          </a:p>
        </p:txBody>
      </p:sp>
      <p:sp>
        <p:nvSpPr>
          <p:cNvPr id="16" name="Text Box 14"/>
          <p:cNvSpPr txBox="1">
            <a:spLocks noChangeArrowheads="1"/>
          </p:cNvSpPr>
          <p:nvPr/>
        </p:nvSpPr>
        <p:spPr bwMode="auto">
          <a:xfrm>
            <a:off x="4628322" y="5085184"/>
            <a:ext cx="4219932" cy="1511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smtClean="0">
                <a:latin typeface="Century" pitchFamily="18" charset="0"/>
              </a:rPr>
              <a:t>③</a:t>
            </a:r>
            <a:r>
              <a:rPr lang="en-US" altLang="ja-JP" sz="1100" b="1" dirty="0" smtClean="0">
                <a:latin typeface="Century" pitchFamily="18" charset="0"/>
              </a:rPr>
              <a:t>【</a:t>
            </a:r>
            <a:r>
              <a:rPr lang="ja-JP" altLang="en-US" sz="1100" b="1" dirty="0" smtClean="0">
                <a:latin typeface="Century" pitchFamily="18" charset="0"/>
              </a:rPr>
              <a:t>普及可能性について</a:t>
            </a:r>
            <a:r>
              <a:rPr lang="en-US" altLang="ja-JP" sz="1100" b="1" dirty="0" smtClean="0">
                <a:latin typeface="Century" pitchFamily="18" charset="0"/>
              </a:rPr>
              <a:t>】</a:t>
            </a:r>
          </a:p>
          <a:p>
            <a:pPr eaLnBrk="1" hangingPunct="1">
              <a:spcBef>
                <a:spcPct val="0"/>
              </a:spcBef>
              <a:buFontTx/>
              <a:buNone/>
            </a:pPr>
            <a:r>
              <a:rPr lang="ja-JP" altLang="en-US" sz="900" i="1" dirty="0">
                <a:solidFill>
                  <a:srgbClr val="FF0000"/>
                </a:solidFill>
              </a:rPr>
              <a:t>・提案する炭素循環社会</a:t>
            </a:r>
            <a:r>
              <a:rPr lang="ja-JP" altLang="en-US" sz="900" i="1" dirty="0" smtClean="0">
                <a:solidFill>
                  <a:srgbClr val="FF0000"/>
                </a:solidFill>
              </a:rPr>
              <a:t>モデルがどの程度普及可能であるかを根拠とともに定量的に記載してください。</a:t>
            </a:r>
            <a:endParaRPr lang="en-US" altLang="ja-JP" sz="900" i="1" dirty="0" smtClean="0">
              <a:solidFill>
                <a:srgbClr val="FF0000"/>
              </a:solidFill>
            </a:endParaRPr>
          </a:p>
          <a:p>
            <a:pPr eaLnBrk="1" hangingPunct="1">
              <a:spcBef>
                <a:spcPct val="0"/>
              </a:spcBef>
              <a:buFontTx/>
              <a:buNone/>
            </a:pPr>
            <a:endParaRPr lang="en-US" altLang="ja-JP" sz="900" i="1" dirty="0" smtClean="0">
              <a:solidFill>
                <a:srgbClr val="FF0000"/>
              </a:solidFill>
            </a:endParaRPr>
          </a:p>
          <a:p>
            <a:pPr eaLnBrk="1" hangingPunct="1">
              <a:spcBef>
                <a:spcPct val="0"/>
              </a:spcBef>
              <a:buFontTx/>
              <a:buNone/>
            </a:pPr>
            <a:endParaRPr lang="en-US" altLang="ja-JP" sz="900" i="1" dirty="0" smtClean="0">
              <a:solidFill>
                <a:srgbClr val="FF0000"/>
              </a:solidFill>
            </a:endParaRPr>
          </a:p>
          <a:p>
            <a:pPr eaLnBrk="1" hangingPunct="1">
              <a:spcBef>
                <a:spcPct val="0"/>
              </a:spcBef>
              <a:buFontTx/>
              <a:buNone/>
            </a:pPr>
            <a:r>
              <a:rPr lang="ja-JP" altLang="en-US" sz="900" dirty="0" smtClean="0"/>
              <a:t>○普及におけるリスク（課題・障害）</a:t>
            </a:r>
            <a:endParaRPr lang="en-US" altLang="ja-JP" sz="900" dirty="0" smtClean="0"/>
          </a:p>
          <a:p>
            <a:pPr eaLnBrk="1" hangingPunct="1">
              <a:spcBef>
                <a:spcPct val="0"/>
              </a:spcBef>
              <a:buFontTx/>
              <a:buNone/>
            </a:pPr>
            <a:endParaRPr lang="en-US" altLang="ja-JP" sz="900" dirty="0" smtClean="0"/>
          </a:p>
          <a:p>
            <a:pPr eaLnBrk="1" hangingPunct="1">
              <a:spcBef>
                <a:spcPct val="0"/>
              </a:spcBef>
              <a:buFontTx/>
              <a:buNone/>
            </a:pPr>
            <a:r>
              <a:rPr lang="ja-JP" altLang="en-US" sz="900" i="1" dirty="0" smtClean="0">
                <a:solidFill>
                  <a:srgbClr val="FF0000"/>
                </a:solidFill>
              </a:rPr>
              <a:t>・○○の更なる規制緩和が必要。</a:t>
            </a:r>
            <a:endParaRPr lang="en-US" altLang="ja-JP" sz="900" i="1" dirty="0" smtClean="0">
              <a:solidFill>
                <a:srgbClr val="FF0000"/>
              </a:solidFill>
            </a:endParaRPr>
          </a:p>
          <a:p>
            <a:pPr eaLnBrk="1" hangingPunct="1">
              <a:spcBef>
                <a:spcPct val="0"/>
              </a:spcBef>
              <a:buFontTx/>
              <a:buNone/>
            </a:pPr>
            <a:r>
              <a:rPr lang="ja-JP" altLang="en-US" sz="900" i="1" dirty="0" smtClean="0">
                <a:solidFill>
                  <a:srgbClr val="FF0000"/>
                </a:solidFill>
              </a:rPr>
              <a:t>・○○のインフラ整備が必要。</a:t>
            </a:r>
            <a:endParaRPr lang="en-US" altLang="ja-JP" sz="900" i="1" dirty="0" smtClean="0">
              <a:solidFill>
                <a:srgbClr val="FF0000"/>
              </a:solidFill>
            </a:endParaRPr>
          </a:p>
          <a:p>
            <a:pPr eaLnBrk="1" hangingPunct="1">
              <a:spcBef>
                <a:spcPct val="0"/>
              </a:spcBef>
              <a:buFontTx/>
              <a:buNone/>
            </a:pPr>
            <a:r>
              <a:rPr lang="ja-JP" altLang="en-US" sz="900" i="1" dirty="0" smtClean="0">
                <a:solidFill>
                  <a:srgbClr val="FF0000"/>
                </a:solidFill>
              </a:rPr>
              <a:t>・○○のコストが高く、新たな市場の掘り起こしが必要。</a:t>
            </a:r>
            <a:endParaRPr lang="en-US" altLang="ja-JP" sz="900" i="1" dirty="0" smtClean="0">
              <a:solidFill>
                <a:srgbClr val="FF0000"/>
              </a:solidFill>
            </a:endParaRPr>
          </a:p>
        </p:txBody>
      </p:sp>
      <p:sp>
        <p:nvSpPr>
          <p:cNvPr id="19" name="テキスト ボックス 22"/>
          <p:cNvSpPr txBox="1">
            <a:spLocks noChangeArrowheads="1"/>
          </p:cNvSpPr>
          <p:nvPr/>
        </p:nvSpPr>
        <p:spPr bwMode="auto">
          <a:xfrm>
            <a:off x="156307" y="3645024"/>
            <a:ext cx="4392488"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smtClean="0"/>
              <a:t>○現状</a:t>
            </a:r>
            <a:endParaRPr lang="en-US" altLang="ja-JP" sz="1050" dirty="0" smtClean="0"/>
          </a:p>
          <a:p>
            <a:pPr eaLnBrk="1" hangingPunct="1">
              <a:spcBef>
                <a:spcPct val="0"/>
              </a:spcBef>
              <a:buNone/>
            </a:pPr>
            <a:r>
              <a:rPr lang="ja-JP" altLang="en-US" sz="900" i="1" dirty="0" smtClean="0">
                <a:solidFill>
                  <a:srgbClr val="FF0000"/>
                </a:solidFill>
              </a:rPr>
              <a:t>・</a:t>
            </a:r>
            <a:r>
              <a:rPr lang="ja-JP" altLang="en-US" sz="900" i="1" dirty="0">
                <a:solidFill>
                  <a:srgbClr val="FF0000"/>
                </a:solidFill>
              </a:rPr>
              <a:t>提案する炭素循環社会</a:t>
            </a:r>
            <a:r>
              <a:rPr lang="ja-JP" altLang="en-US" sz="900" i="1" dirty="0" smtClean="0">
                <a:solidFill>
                  <a:srgbClr val="FF0000"/>
                </a:solidFill>
              </a:rPr>
              <a:t>モデルと比較可能な現状</a:t>
            </a:r>
            <a:r>
              <a:rPr lang="ja-JP" altLang="en-US" sz="900" i="1" dirty="0">
                <a:solidFill>
                  <a:srgbClr val="FF0000"/>
                </a:solidFill>
              </a:rPr>
              <a:t>の</a:t>
            </a:r>
            <a:r>
              <a:rPr lang="ja-JP" altLang="en-US" sz="900" i="1" dirty="0" smtClean="0">
                <a:solidFill>
                  <a:srgbClr val="FF0000"/>
                </a:solidFill>
              </a:rPr>
              <a:t>図（例えば、</a:t>
            </a:r>
            <a:r>
              <a:rPr lang="en-US" altLang="ja-JP" sz="900" i="1" dirty="0" smtClean="0">
                <a:solidFill>
                  <a:srgbClr val="FF0000"/>
                </a:solidFill>
              </a:rPr>
              <a:t>CO2</a:t>
            </a:r>
            <a:r>
              <a:rPr lang="ja-JP" altLang="en-US" sz="900" i="1" dirty="0" smtClean="0">
                <a:solidFill>
                  <a:srgbClr val="FF0000"/>
                </a:solidFill>
              </a:rPr>
              <a:t>の資源化技術により代替する化石燃料由来の製品が現在どのように製造されている</a:t>
            </a:r>
            <a:r>
              <a:rPr lang="ja-JP" altLang="en-US" sz="900" i="1" dirty="0">
                <a:solidFill>
                  <a:srgbClr val="FF0000"/>
                </a:solidFill>
              </a:rPr>
              <a:t>のか等）を記載ください</a:t>
            </a:r>
            <a:r>
              <a:rPr lang="ja-JP" altLang="en-US" sz="900" i="1" dirty="0" smtClean="0">
                <a:solidFill>
                  <a:srgbClr val="FF0000"/>
                </a:solidFill>
              </a:rPr>
              <a:t>。</a:t>
            </a:r>
            <a:endParaRPr lang="en-US" altLang="ja-JP" sz="900" i="1" dirty="0">
              <a:solidFill>
                <a:srgbClr val="FF0000"/>
              </a:solidFill>
            </a:endParaRPr>
          </a:p>
        </p:txBody>
      </p:sp>
      <p:graphicFrame>
        <p:nvGraphicFramePr>
          <p:cNvPr id="22" name="表 21"/>
          <p:cNvGraphicFramePr>
            <a:graphicFrameLocks noGrp="1"/>
          </p:cNvGraphicFramePr>
          <p:nvPr>
            <p:extLst>
              <p:ext uri="{D42A27DB-BD31-4B8C-83A1-F6EECF244321}">
                <p14:modId xmlns:p14="http://schemas.microsoft.com/office/powerpoint/2010/main" val="1731580517"/>
              </p:ext>
            </p:extLst>
          </p:nvPr>
        </p:nvGraphicFramePr>
        <p:xfrm>
          <a:off x="4679511" y="2251328"/>
          <a:ext cx="3996945" cy="1249680"/>
        </p:xfrm>
        <a:graphic>
          <a:graphicData uri="http://schemas.openxmlformats.org/drawingml/2006/table">
            <a:tbl>
              <a:tblPr firstRow="1" bandRow="1">
                <a:tableStyleId>{5C22544A-7EE6-4342-B048-85BDC9FD1C3A}</a:tableStyleId>
              </a:tblPr>
              <a:tblGrid>
                <a:gridCol w="2738887">
                  <a:extLst>
                    <a:ext uri="{9D8B030D-6E8A-4147-A177-3AD203B41FA5}">
                      <a16:colId xmlns:a16="http://schemas.microsoft.com/office/drawing/2014/main" val="2446840299"/>
                    </a:ext>
                  </a:extLst>
                </a:gridCol>
                <a:gridCol w="1258058">
                  <a:extLst>
                    <a:ext uri="{9D8B030D-6E8A-4147-A177-3AD203B41FA5}">
                      <a16:colId xmlns:a16="http://schemas.microsoft.com/office/drawing/2014/main" val="2931511283"/>
                    </a:ext>
                  </a:extLst>
                </a:gridCol>
              </a:tblGrid>
              <a:tr h="224552">
                <a:tc>
                  <a:txBody>
                    <a:bodyPr/>
                    <a:lstStyle/>
                    <a:p>
                      <a:r>
                        <a:rPr kumimoji="1" lang="ja-JP" altLang="en-US" sz="1050" dirty="0" smtClean="0">
                          <a:solidFill>
                            <a:schemeClr val="tx1"/>
                          </a:solidFill>
                        </a:rPr>
                        <a:t>年度</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l" defTabSz="837297"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rPr>
                        <a:t>2030</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9836813"/>
                  </a:ext>
                </a:extLst>
              </a:tr>
              <a:tr h="180435">
                <a:tc>
                  <a:txBody>
                    <a:bodyPr/>
                    <a:lstStyle/>
                    <a:p>
                      <a:r>
                        <a:rPr kumimoji="1" lang="en-US" altLang="ja-JP" sz="1050" dirty="0" smtClean="0"/>
                        <a:t>CO2</a:t>
                      </a:r>
                      <a:r>
                        <a:rPr kumimoji="1" lang="ja-JP" altLang="en-US" sz="1050" dirty="0" smtClean="0"/>
                        <a:t>削減量（</a:t>
                      </a:r>
                      <a:r>
                        <a:rPr kumimoji="1" lang="en-US" altLang="ja-JP" sz="1050" dirty="0" smtClean="0"/>
                        <a:t>t-CO2/</a:t>
                      </a:r>
                      <a:r>
                        <a:rPr kumimoji="1" lang="ja-JP" altLang="en-US" sz="1050" dirty="0" smtClean="0"/>
                        <a:t>年）</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2459048"/>
                  </a:ext>
                </a:extLst>
              </a:tr>
              <a:tr h="217007">
                <a:tc>
                  <a:txBody>
                    <a:bodyPr/>
                    <a:lstStyle/>
                    <a:p>
                      <a:r>
                        <a:rPr kumimoji="1" lang="ja-JP" altLang="en-US" sz="1050" dirty="0" smtClean="0"/>
                        <a:t>累積</a:t>
                      </a:r>
                      <a:r>
                        <a:rPr kumimoji="1" lang="en-US" altLang="ja-JP" sz="1050" dirty="0" smtClean="0"/>
                        <a:t>CO2</a:t>
                      </a:r>
                      <a:r>
                        <a:rPr kumimoji="1" lang="ja-JP" altLang="en-US" sz="1050" dirty="0" smtClean="0"/>
                        <a:t>削減量（</a:t>
                      </a:r>
                      <a:r>
                        <a:rPr kumimoji="1" lang="en-US" altLang="ja-JP" sz="1050" dirty="0" smtClean="0"/>
                        <a:t>t-CO2/</a:t>
                      </a:r>
                      <a:r>
                        <a:rPr kumimoji="1" lang="ja-JP" altLang="en-US" sz="1050" dirty="0" smtClean="0"/>
                        <a:t>年）</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5155401"/>
                  </a:ext>
                </a:extLst>
              </a:tr>
              <a:tr h="181571">
                <a:tc>
                  <a:txBody>
                    <a:bodyPr/>
                    <a:lstStyle/>
                    <a:p>
                      <a:r>
                        <a:rPr kumimoji="1" lang="en-US" altLang="ja-JP" sz="1050" dirty="0" smtClean="0"/>
                        <a:t>CO2</a:t>
                      </a:r>
                      <a:r>
                        <a:rPr kumimoji="1" lang="ja-JP" altLang="en-US" sz="1050" dirty="0" smtClean="0"/>
                        <a:t>削減コスト（円</a:t>
                      </a:r>
                      <a:r>
                        <a:rPr kumimoji="1" lang="en-US" altLang="ja-JP" sz="1050" dirty="0" smtClean="0"/>
                        <a:t>/-CO2</a:t>
                      </a:r>
                      <a:r>
                        <a:rPr kumimoji="1" lang="ja-JP" altLang="en-US" sz="1050" dirty="0" smtClean="0"/>
                        <a:t>）</a:t>
                      </a:r>
                      <a:endParaRPr kumimoji="1" lang="en-US" altLang="ja-JP" sz="1050" dirty="0" smtClean="0"/>
                    </a:p>
                    <a:p>
                      <a:r>
                        <a:rPr kumimoji="1" lang="en-US" altLang="ja-JP" sz="800" dirty="0" smtClean="0"/>
                        <a:t>=</a:t>
                      </a:r>
                      <a:r>
                        <a:rPr kumimoji="1" lang="ja-JP" altLang="en-US" sz="800" dirty="0" smtClean="0"/>
                        <a:t>環境省から受ける委託総額（円）</a:t>
                      </a:r>
                      <a:r>
                        <a:rPr kumimoji="1" lang="en-US" altLang="ja-JP" sz="800" dirty="0" smtClean="0"/>
                        <a:t>÷2030</a:t>
                      </a:r>
                      <a:r>
                        <a:rPr kumimoji="1" lang="ja-JP" altLang="en-US" sz="800" dirty="0" smtClean="0"/>
                        <a:t>年度断面での累積</a:t>
                      </a:r>
                      <a:r>
                        <a:rPr kumimoji="1" lang="en-US" altLang="ja-JP" sz="800" dirty="0" smtClean="0"/>
                        <a:t>CO2</a:t>
                      </a:r>
                      <a:r>
                        <a:rPr kumimoji="1" lang="ja-JP" altLang="en-US" sz="800" dirty="0" smtClean="0"/>
                        <a:t>削減量（</a:t>
                      </a:r>
                      <a:r>
                        <a:rPr kumimoji="1" lang="en-US" altLang="ja-JP" sz="800" dirty="0" smtClean="0"/>
                        <a:t>t-CO2</a:t>
                      </a:r>
                      <a:r>
                        <a:rPr kumimoji="1" lang="ja-JP" altLang="en-US" sz="800" dirty="0" smtClean="0"/>
                        <a:t>）</a:t>
                      </a:r>
                      <a:endParaRPr kumimoji="1" lang="ja-JP" alt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1467566"/>
                  </a:ext>
                </a:extLst>
              </a:tr>
            </a:tbl>
          </a:graphicData>
        </a:graphic>
      </p:graphicFrame>
      <p:sp>
        <p:nvSpPr>
          <p:cNvPr id="23" name="Text Box 11"/>
          <p:cNvSpPr txBox="1">
            <a:spLocks noChangeArrowheads="1"/>
          </p:cNvSpPr>
          <p:nvPr/>
        </p:nvSpPr>
        <p:spPr bwMode="auto">
          <a:xfrm>
            <a:off x="2488506" y="18864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sp>
        <p:nvSpPr>
          <p:cNvPr id="28"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2</a:t>
            </a:r>
          </a:p>
        </p:txBody>
      </p:sp>
      <p:graphicFrame>
        <p:nvGraphicFramePr>
          <p:cNvPr id="17" name="表 16"/>
          <p:cNvGraphicFramePr>
            <a:graphicFrameLocks noGrp="1"/>
          </p:cNvGraphicFramePr>
          <p:nvPr>
            <p:extLst>
              <p:ext uri="{D42A27DB-BD31-4B8C-83A1-F6EECF244321}">
                <p14:modId xmlns:p14="http://schemas.microsoft.com/office/powerpoint/2010/main" val="3719124991"/>
              </p:ext>
            </p:extLst>
          </p:nvPr>
        </p:nvGraphicFramePr>
        <p:xfrm>
          <a:off x="4669703" y="3645024"/>
          <a:ext cx="3996945" cy="1249680"/>
        </p:xfrm>
        <a:graphic>
          <a:graphicData uri="http://schemas.openxmlformats.org/drawingml/2006/table">
            <a:tbl>
              <a:tblPr firstRow="1" bandRow="1">
                <a:tableStyleId>{5C22544A-7EE6-4342-B048-85BDC9FD1C3A}</a:tableStyleId>
              </a:tblPr>
              <a:tblGrid>
                <a:gridCol w="2738887">
                  <a:extLst>
                    <a:ext uri="{9D8B030D-6E8A-4147-A177-3AD203B41FA5}">
                      <a16:colId xmlns:a16="http://schemas.microsoft.com/office/drawing/2014/main" val="2446840299"/>
                    </a:ext>
                  </a:extLst>
                </a:gridCol>
                <a:gridCol w="1258058">
                  <a:extLst>
                    <a:ext uri="{9D8B030D-6E8A-4147-A177-3AD203B41FA5}">
                      <a16:colId xmlns:a16="http://schemas.microsoft.com/office/drawing/2014/main" val="2931511283"/>
                    </a:ext>
                  </a:extLst>
                </a:gridCol>
              </a:tblGrid>
              <a:tr h="224552">
                <a:tc>
                  <a:txBody>
                    <a:bodyPr/>
                    <a:lstStyle/>
                    <a:p>
                      <a:r>
                        <a:rPr kumimoji="1" lang="ja-JP" altLang="en-US" sz="1050" dirty="0" smtClean="0">
                          <a:solidFill>
                            <a:schemeClr val="tx1"/>
                          </a:solidFill>
                        </a:rPr>
                        <a:t>年度</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l" defTabSz="837297"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rPr>
                        <a:t>2030</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9836813"/>
                  </a:ext>
                </a:extLst>
              </a:tr>
              <a:tr h="180435">
                <a:tc>
                  <a:txBody>
                    <a:bodyPr/>
                    <a:lstStyle/>
                    <a:p>
                      <a:r>
                        <a:rPr kumimoji="1" lang="ja-JP" altLang="en-US" sz="1050" dirty="0" smtClean="0"/>
                        <a:t>エネルギー起源</a:t>
                      </a:r>
                      <a:r>
                        <a:rPr kumimoji="1" lang="en-US" altLang="ja-JP" sz="1050" dirty="0" smtClean="0"/>
                        <a:t>CO2</a:t>
                      </a:r>
                      <a:r>
                        <a:rPr kumimoji="1" lang="ja-JP" altLang="en-US" sz="1050" dirty="0" smtClean="0"/>
                        <a:t>削減量（</a:t>
                      </a:r>
                      <a:r>
                        <a:rPr kumimoji="1" lang="en-US" altLang="ja-JP" sz="1050" dirty="0" smtClean="0"/>
                        <a:t>t-CO2/</a:t>
                      </a:r>
                      <a:r>
                        <a:rPr kumimoji="1" lang="ja-JP" altLang="en-US" sz="1050" dirty="0" smtClean="0"/>
                        <a:t>年）</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2459048"/>
                  </a:ext>
                </a:extLst>
              </a:tr>
              <a:tr h="217007">
                <a:tc>
                  <a:txBody>
                    <a:bodyPr/>
                    <a:lstStyle/>
                    <a:p>
                      <a:r>
                        <a:rPr kumimoji="1" lang="ja-JP" altLang="en-US" sz="1050" dirty="0" smtClean="0"/>
                        <a:t>累積エネルギー起源</a:t>
                      </a:r>
                      <a:r>
                        <a:rPr kumimoji="1" lang="en-US" altLang="ja-JP" sz="1050" dirty="0" smtClean="0"/>
                        <a:t>CO2</a:t>
                      </a:r>
                      <a:r>
                        <a:rPr kumimoji="1" lang="ja-JP" altLang="en-US" sz="1050" dirty="0" smtClean="0"/>
                        <a:t>削減量（</a:t>
                      </a:r>
                      <a:r>
                        <a:rPr kumimoji="1" lang="en-US" altLang="ja-JP" sz="1050" dirty="0" smtClean="0"/>
                        <a:t>t-CO2/</a:t>
                      </a:r>
                      <a:r>
                        <a:rPr kumimoji="1" lang="ja-JP" altLang="en-US" sz="1050" dirty="0" smtClean="0"/>
                        <a:t>年）</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5155401"/>
                  </a:ext>
                </a:extLst>
              </a:tr>
              <a:tr h="181571">
                <a:tc>
                  <a:txBody>
                    <a:bodyPr/>
                    <a:lstStyle/>
                    <a:p>
                      <a:r>
                        <a:rPr kumimoji="1" lang="ja-JP" altLang="en-US" sz="1050" dirty="0" smtClean="0"/>
                        <a:t>エネルギー起源</a:t>
                      </a:r>
                      <a:r>
                        <a:rPr kumimoji="1" lang="en-US" altLang="ja-JP" sz="1050" dirty="0" smtClean="0"/>
                        <a:t>CO2</a:t>
                      </a:r>
                      <a:r>
                        <a:rPr kumimoji="1" lang="ja-JP" altLang="en-US" sz="1050" dirty="0" smtClean="0"/>
                        <a:t>削減コスト（円</a:t>
                      </a:r>
                      <a:r>
                        <a:rPr kumimoji="1" lang="en-US" altLang="ja-JP" sz="1050" dirty="0" smtClean="0"/>
                        <a:t>/-CO2</a:t>
                      </a:r>
                      <a:r>
                        <a:rPr kumimoji="1" lang="ja-JP" altLang="en-US" sz="1050" dirty="0" smtClean="0"/>
                        <a:t>）</a:t>
                      </a:r>
                      <a:endParaRPr kumimoji="1" lang="en-US" altLang="ja-JP" sz="1050" dirty="0" smtClean="0"/>
                    </a:p>
                    <a:p>
                      <a:r>
                        <a:rPr kumimoji="1" lang="en-US" altLang="ja-JP" sz="800" dirty="0" smtClean="0"/>
                        <a:t>=</a:t>
                      </a:r>
                      <a:r>
                        <a:rPr kumimoji="1" lang="ja-JP" altLang="en-US" sz="800" dirty="0" smtClean="0"/>
                        <a:t>環境省から受ける委託総額（円）</a:t>
                      </a:r>
                      <a:r>
                        <a:rPr kumimoji="1" lang="en-US" altLang="ja-JP" sz="800" dirty="0" smtClean="0"/>
                        <a:t>÷2030</a:t>
                      </a:r>
                      <a:r>
                        <a:rPr kumimoji="1" lang="ja-JP" altLang="en-US" sz="800" dirty="0" smtClean="0"/>
                        <a:t>年度断面での累積エネルギー起源</a:t>
                      </a:r>
                      <a:r>
                        <a:rPr kumimoji="1" lang="en-US" altLang="ja-JP" sz="800" dirty="0" smtClean="0"/>
                        <a:t>CO2</a:t>
                      </a:r>
                      <a:r>
                        <a:rPr kumimoji="1" lang="ja-JP" altLang="en-US" sz="800" dirty="0" smtClean="0"/>
                        <a:t>削減量（</a:t>
                      </a:r>
                      <a:r>
                        <a:rPr kumimoji="1" lang="en-US" altLang="ja-JP" sz="800" dirty="0" smtClean="0"/>
                        <a:t>t-CO2</a:t>
                      </a:r>
                      <a:r>
                        <a:rPr kumimoji="1" lang="ja-JP" altLang="en-US" sz="800" dirty="0" smtClean="0"/>
                        <a:t>）</a:t>
                      </a:r>
                      <a:endParaRPr kumimoji="1" lang="ja-JP" alt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1467566"/>
                  </a:ext>
                </a:extLst>
              </a:tr>
            </a:tbl>
          </a:graphicData>
        </a:graphic>
      </p:graphicFrame>
    </p:spTree>
    <p:extLst>
      <p:ext uri="{BB962C8B-B14F-4D97-AF65-F5344CB8AC3E}">
        <p14:creationId xmlns:p14="http://schemas.microsoft.com/office/powerpoint/2010/main" val="2338103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utoShape 27"/>
          <p:cNvSpPr>
            <a:spLocks noChangeArrowheads="1"/>
          </p:cNvSpPr>
          <p:nvPr/>
        </p:nvSpPr>
        <p:spPr bwMode="auto">
          <a:xfrm>
            <a:off x="89826" y="100173"/>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p:cNvSpPr txBox="1"/>
          <p:nvPr/>
        </p:nvSpPr>
        <p:spPr>
          <a:xfrm>
            <a:off x="89826" y="100173"/>
            <a:ext cx="1097798"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smtClean="0">
                <a:solidFill>
                  <a:srgbClr val="000000"/>
                </a:solidFill>
                <a:latin typeface="ＭＳ Ｐゴシック" pitchFamily="50" charset="-128"/>
                <a:ea typeface="Meiryo UI" pitchFamily="50" charset="-128"/>
                <a:cs typeface="Meiryo UI" pitchFamily="50" charset="-128"/>
              </a:rPr>
              <a:t>実証</a:t>
            </a:r>
            <a:endParaRPr lang="ja-JP" altLang="en-US" sz="1801" dirty="0">
              <a:solidFill>
                <a:srgbClr val="000000"/>
              </a:solidFill>
              <a:latin typeface="ＭＳ Ｐゴシック" pitchFamily="50" charset="-128"/>
              <a:ea typeface="Meiryo UI" pitchFamily="50" charset="-128"/>
              <a:cs typeface="Meiryo UI" pitchFamily="50" charset="-128"/>
            </a:endParaRPr>
          </a:p>
        </p:txBody>
      </p:sp>
      <p:sp>
        <p:nvSpPr>
          <p:cNvPr id="192" name="Text Box 14"/>
          <p:cNvSpPr txBox="1">
            <a:spLocks noChangeArrowheads="1"/>
          </p:cNvSpPr>
          <p:nvPr/>
        </p:nvSpPr>
        <p:spPr bwMode="auto">
          <a:xfrm>
            <a:off x="4589152" y="169019"/>
            <a:ext cx="4465020" cy="40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smtClean="0">
                <a:latin typeface="Century" pitchFamily="18" charset="0"/>
              </a:rPr>
              <a:t>①</a:t>
            </a:r>
            <a:r>
              <a:rPr lang="en-US" altLang="ja-JP" sz="1100" b="1" dirty="0" smtClean="0">
                <a:latin typeface="Century" pitchFamily="18" charset="0"/>
              </a:rPr>
              <a:t>【</a:t>
            </a:r>
            <a:r>
              <a:rPr lang="ja-JP" altLang="en-US" sz="1100" b="1" dirty="0" smtClean="0">
                <a:latin typeface="Century" pitchFamily="18" charset="0"/>
              </a:rPr>
              <a:t>実証事業の概要</a:t>
            </a:r>
            <a:r>
              <a:rPr lang="en-US" altLang="ja-JP" sz="1100" b="1" dirty="0" smtClean="0">
                <a:latin typeface="Century" pitchFamily="18" charset="0"/>
              </a:rPr>
              <a:t>】</a:t>
            </a:r>
          </a:p>
          <a:p>
            <a:pPr eaLnBrk="1" hangingPunct="1">
              <a:spcBef>
                <a:spcPct val="0"/>
              </a:spcBef>
              <a:buNone/>
            </a:pPr>
            <a:r>
              <a:rPr lang="ja-JP" altLang="en-US" sz="900" i="1" dirty="0">
                <a:solidFill>
                  <a:srgbClr val="FF0000"/>
                </a:solidFill>
              </a:rPr>
              <a:t>・実証</a:t>
            </a:r>
            <a:r>
              <a:rPr lang="ja-JP" altLang="en-US" sz="900" i="1" dirty="0" smtClean="0">
                <a:solidFill>
                  <a:srgbClr val="FF0000"/>
                </a:solidFill>
              </a:rPr>
              <a:t>の目的と概要及び実証</a:t>
            </a:r>
            <a:r>
              <a:rPr lang="ja-JP" altLang="en-US" sz="900" i="1" dirty="0">
                <a:solidFill>
                  <a:srgbClr val="FF0000"/>
                </a:solidFill>
              </a:rPr>
              <a:t>の最終的な目標を簡潔に記載してください</a:t>
            </a:r>
            <a:r>
              <a:rPr lang="ja-JP" altLang="en-US" sz="900" i="1" dirty="0" smtClean="0">
                <a:solidFill>
                  <a:srgbClr val="FF0000"/>
                </a:solidFill>
              </a:rPr>
              <a:t>。</a:t>
            </a:r>
            <a:endParaRPr lang="en-US" altLang="ja-JP" sz="900" i="1" dirty="0" smtClean="0">
              <a:solidFill>
                <a:srgbClr val="FF0000"/>
              </a:solidFill>
            </a:endParaRPr>
          </a:p>
        </p:txBody>
      </p:sp>
      <p:sp>
        <p:nvSpPr>
          <p:cNvPr id="37" name="Rectangle 215"/>
          <p:cNvSpPr>
            <a:spLocks noChangeArrowheads="1"/>
          </p:cNvSpPr>
          <p:nvPr/>
        </p:nvSpPr>
        <p:spPr bwMode="auto">
          <a:xfrm>
            <a:off x="102912" y="4960337"/>
            <a:ext cx="4385562" cy="127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indent="0">
              <a:lnSpc>
                <a:spcPct val="90000"/>
              </a:lnSpc>
              <a:buNone/>
              <a:defRPr/>
            </a:pPr>
            <a:r>
              <a:rPr lang="ja-JP" altLang="en-US" sz="1050" dirty="0" smtClean="0"/>
              <a:t>○実証場所</a:t>
            </a:r>
            <a:endParaRPr lang="en-US" altLang="ja-JP" sz="1050" dirty="0" smtClean="0"/>
          </a:p>
          <a:p>
            <a:pPr marL="0" indent="0">
              <a:lnSpc>
                <a:spcPct val="90000"/>
              </a:lnSpc>
              <a:buNone/>
              <a:defRPr/>
            </a:pPr>
            <a:r>
              <a:rPr lang="ja-JP" altLang="en-US" sz="900" i="1" dirty="0" smtClean="0">
                <a:solidFill>
                  <a:srgbClr val="FF0000"/>
                </a:solidFill>
              </a:rPr>
              <a:t>・具体的な</a:t>
            </a:r>
            <a:r>
              <a:rPr lang="ja-JP" altLang="ja-JP" sz="900" i="1" dirty="0" smtClean="0">
                <a:solidFill>
                  <a:srgbClr val="FF0000"/>
                </a:solidFill>
              </a:rPr>
              <a:t>実施</a:t>
            </a:r>
            <a:r>
              <a:rPr lang="ja-JP" altLang="en-US" sz="900" i="1" dirty="0" smtClean="0">
                <a:solidFill>
                  <a:srgbClr val="FF0000"/>
                </a:solidFill>
              </a:rPr>
              <a:t>場所について、日本全体の地図を用いて示して</a:t>
            </a:r>
            <a:r>
              <a:rPr lang="ja-JP" altLang="en-US" sz="900" i="1" smtClean="0">
                <a:solidFill>
                  <a:srgbClr val="FF0000"/>
                </a:solidFill>
              </a:rPr>
              <a:t>ください。</a:t>
            </a:r>
            <a:endParaRPr lang="en-US" altLang="ja-JP" sz="900" i="1" dirty="0">
              <a:solidFill>
                <a:srgbClr val="FF0000"/>
              </a:solidFill>
            </a:endParaRPr>
          </a:p>
          <a:p>
            <a:pPr marL="0" indent="0">
              <a:lnSpc>
                <a:spcPct val="90000"/>
              </a:lnSpc>
              <a:buNone/>
              <a:defRPr/>
            </a:pPr>
            <a:r>
              <a:rPr lang="ja-JP" altLang="en-US" sz="900" i="1" dirty="0" smtClean="0">
                <a:solidFill>
                  <a:srgbClr val="FF0000"/>
                </a:solidFill>
              </a:rPr>
              <a:t>・実証を行う産業施設名称及び住所を示してください。</a:t>
            </a:r>
            <a:endParaRPr lang="en-US" altLang="ja-JP" sz="900" i="1" dirty="0" smtClean="0">
              <a:solidFill>
                <a:srgbClr val="FF0000"/>
              </a:solidFill>
            </a:endParaRPr>
          </a:p>
          <a:p>
            <a:pPr marL="0" indent="0">
              <a:lnSpc>
                <a:spcPct val="90000"/>
              </a:lnSpc>
              <a:buNone/>
              <a:defRPr/>
            </a:pPr>
            <a:r>
              <a:rPr lang="ja-JP" altLang="en-US" sz="900" i="1" dirty="0" smtClean="0">
                <a:solidFill>
                  <a:srgbClr val="FF0000"/>
                </a:solidFill>
              </a:rPr>
              <a:t>・施設の直近</a:t>
            </a:r>
            <a:r>
              <a:rPr lang="en-US" altLang="ja-JP" sz="900" i="1" dirty="0" smtClean="0">
                <a:solidFill>
                  <a:srgbClr val="FF0000"/>
                </a:solidFill>
              </a:rPr>
              <a:t>3</a:t>
            </a:r>
            <a:r>
              <a:rPr lang="ja-JP" altLang="en-US" sz="900" i="1" dirty="0" smtClean="0">
                <a:solidFill>
                  <a:srgbClr val="FF0000"/>
                </a:solidFill>
              </a:rPr>
              <a:t>カ年の</a:t>
            </a:r>
            <a:r>
              <a:rPr lang="en-US" altLang="ja-JP" sz="900" i="1" dirty="0" smtClean="0">
                <a:solidFill>
                  <a:srgbClr val="FF0000"/>
                </a:solidFill>
              </a:rPr>
              <a:t>CO2</a:t>
            </a:r>
            <a:r>
              <a:rPr lang="ja-JP" altLang="en-US" sz="900" i="1" dirty="0" smtClean="0">
                <a:solidFill>
                  <a:srgbClr val="FF0000"/>
                </a:solidFill>
              </a:rPr>
              <a:t>排出量を示して下さい。</a:t>
            </a:r>
            <a:endParaRPr lang="ja-JP" altLang="en-US" sz="900" i="1" dirty="0">
              <a:solidFill>
                <a:srgbClr val="FF0000"/>
              </a:solidFill>
            </a:endParaRPr>
          </a:p>
          <a:p>
            <a:pPr marL="0" indent="0">
              <a:lnSpc>
                <a:spcPct val="90000"/>
              </a:lnSpc>
              <a:buNone/>
              <a:defRPr/>
            </a:pPr>
            <a:endParaRPr lang="en-US" altLang="ja-JP" sz="900" i="1" dirty="0" smtClean="0">
              <a:solidFill>
                <a:srgbClr val="FF0000"/>
              </a:solidFill>
            </a:endParaRPr>
          </a:p>
          <a:p>
            <a:pPr marL="0" indent="0">
              <a:lnSpc>
                <a:spcPct val="90000"/>
              </a:lnSpc>
              <a:buNone/>
              <a:defRPr/>
            </a:pPr>
            <a:endParaRPr lang="en-US" altLang="ja-JP" sz="900" i="1" dirty="0">
              <a:solidFill>
                <a:srgbClr val="FF0000"/>
              </a:solidFill>
            </a:endParaRPr>
          </a:p>
          <a:p>
            <a:pPr marL="0" indent="0">
              <a:lnSpc>
                <a:spcPct val="90000"/>
              </a:lnSpc>
              <a:buNone/>
              <a:defRPr/>
            </a:pPr>
            <a:endParaRPr lang="ja-JP" altLang="ja-JP" sz="900" i="1" dirty="0" smtClean="0">
              <a:solidFill>
                <a:srgbClr val="FF0000"/>
              </a:solidFill>
            </a:endParaRPr>
          </a:p>
        </p:txBody>
      </p:sp>
      <p:sp>
        <p:nvSpPr>
          <p:cNvPr id="38" name="Text Box 14"/>
          <p:cNvSpPr txBox="1">
            <a:spLocks noChangeArrowheads="1"/>
          </p:cNvSpPr>
          <p:nvPr/>
        </p:nvSpPr>
        <p:spPr bwMode="auto">
          <a:xfrm>
            <a:off x="4628322" y="5157192"/>
            <a:ext cx="4219932" cy="40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smtClean="0">
                <a:latin typeface="Century" pitchFamily="18" charset="0"/>
              </a:rPr>
              <a:t>③</a:t>
            </a:r>
            <a:r>
              <a:rPr lang="en-US" altLang="ja-JP" sz="1100" b="1" dirty="0" smtClean="0">
                <a:latin typeface="Century" pitchFamily="18" charset="0"/>
              </a:rPr>
              <a:t>【</a:t>
            </a:r>
            <a:r>
              <a:rPr lang="ja-JP" altLang="en-US" sz="1100" b="1" dirty="0" smtClean="0">
                <a:latin typeface="Century" pitchFamily="18" charset="0"/>
              </a:rPr>
              <a:t>事業化・普及の見込みについて</a:t>
            </a:r>
            <a:r>
              <a:rPr lang="en-US" altLang="ja-JP" sz="1100" b="1" dirty="0" smtClean="0">
                <a:latin typeface="Century" pitchFamily="18" charset="0"/>
              </a:rPr>
              <a:t>】</a:t>
            </a:r>
          </a:p>
          <a:p>
            <a:pPr eaLnBrk="1" hangingPunct="1">
              <a:spcBef>
                <a:spcPct val="0"/>
              </a:spcBef>
              <a:buFontTx/>
              <a:buNone/>
            </a:pPr>
            <a:r>
              <a:rPr lang="ja-JP" altLang="en-US" sz="900" i="1" dirty="0" smtClean="0">
                <a:solidFill>
                  <a:srgbClr val="FF0000"/>
                </a:solidFill>
              </a:rPr>
              <a:t>・実証を行う技術／システムの事業化の計画・見込みについて記載してください。</a:t>
            </a:r>
            <a:endParaRPr lang="en-US" altLang="ja-JP" sz="900" i="1" dirty="0" smtClean="0">
              <a:solidFill>
                <a:srgbClr val="FF0000"/>
              </a:solidFill>
            </a:endParaRPr>
          </a:p>
        </p:txBody>
      </p:sp>
      <p:graphicFrame>
        <p:nvGraphicFramePr>
          <p:cNvPr id="39" name="表 38"/>
          <p:cNvGraphicFramePr>
            <a:graphicFrameLocks noGrp="1"/>
          </p:cNvGraphicFramePr>
          <p:nvPr>
            <p:extLst>
              <p:ext uri="{D42A27DB-BD31-4B8C-83A1-F6EECF244321}">
                <p14:modId xmlns:p14="http://schemas.microsoft.com/office/powerpoint/2010/main" val="1367937445"/>
              </p:ext>
            </p:extLst>
          </p:nvPr>
        </p:nvGraphicFramePr>
        <p:xfrm>
          <a:off x="4679511" y="5528439"/>
          <a:ext cx="4308591" cy="251460"/>
        </p:xfrm>
        <a:graphic>
          <a:graphicData uri="http://schemas.openxmlformats.org/drawingml/2006/table">
            <a:tbl>
              <a:tblPr firstRow="1" bandRow="1">
                <a:tableStyleId>{5C22544A-7EE6-4342-B048-85BDC9FD1C3A}</a:tableStyleId>
              </a:tblPr>
              <a:tblGrid>
                <a:gridCol w="1764697">
                  <a:extLst>
                    <a:ext uri="{9D8B030D-6E8A-4147-A177-3AD203B41FA5}">
                      <a16:colId xmlns:a16="http://schemas.microsoft.com/office/drawing/2014/main" val="2446840299"/>
                    </a:ext>
                  </a:extLst>
                </a:gridCol>
                <a:gridCol w="2543894">
                  <a:extLst>
                    <a:ext uri="{9D8B030D-6E8A-4147-A177-3AD203B41FA5}">
                      <a16:colId xmlns:a16="http://schemas.microsoft.com/office/drawing/2014/main" val="2931511283"/>
                    </a:ext>
                  </a:extLst>
                </a:gridCol>
              </a:tblGrid>
              <a:tr h="224552">
                <a:tc>
                  <a:txBody>
                    <a:bodyPr/>
                    <a:lstStyle/>
                    <a:p>
                      <a:r>
                        <a:rPr kumimoji="1" lang="ja-JP" altLang="en-US" sz="1050" dirty="0" smtClean="0">
                          <a:solidFill>
                            <a:schemeClr val="tx1"/>
                          </a:solidFill>
                        </a:rPr>
                        <a:t>事業化を担う主たる事業者</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l" defTabSz="837297" rtl="0" eaLnBrk="1" fontAlgn="auto" latinLnBrk="0" hangingPunct="1">
                        <a:lnSpc>
                          <a:spcPct val="100000"/>
                        </a:lnSpc>
                        <a:spcBef>
                          <a:spcPts val="0"/>
                        </a:spcBef>
                        <a:spcAft>
                          <a:spcPts val="0"/>
                        </a:spcAft>
                        <a:buClrTx/>
                        <a:buSzTx/>
                        <a:buFontTx/>
                        <a:buNone/>
                        <a:tabLst/>
                        <a:defRPr/>
                      </a:pPr>
                      <a:r>
                        <a:rPr kumimoji="1" lang="ja-JP" altLang="en-US" sz="1050" i="1" dirty="0" smtClean="0">
                          <a:solidFill>
                            <a:srgbClr val="FF0000"/>
                          </a:solidFill>
                        </a:rPr>
                        <a:t>事業化を担う事業者名を記載してください。</a:t>
                      </a:r>
                      <a:endParaRPr kumimoji="1" lang="ja-JP" altLang="en-US" sz="1050" i="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9836813"/>
                  </a:ext>
                </a:extLst>
              </a:tr>
            </a:tbl>
          </a:graphicData>
        </a:graphic>
      </p:graphicFrame>
      <p:sp>
        <p:nvSpPr>
          <p:cNvPr id="40" name="テキスト ボックス 22"/>
          <p:cNvSpPr txBox="1">
            <a:spLocks noChangeArrowheads="1"/>
          </p:cNvSpPr>
          <p:nvPr/>
        </p:nvSpPr>
        <p:spPr bwMode="auto">
          <a:xfrm>
            <a:off x="4553655" y="5951021"/>
            <a:ext cx="455484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900" i="1" dirty="0" smtClean="0">
                <a:solidFill>
                  <a:srgbClr val="FF0000"/>
                </a:solidFill>
              </a:rPr>
              <a:t>・提案する炭素循環社会モデルの事業化計画について、以下を参考に記載してください。</a:t>
            </a:r>
            <a:endParaRPr lang="en-US" altLang="ja-JP" sz="900" i="1" dirty="0" smtClean="0">
              <a:solidFill>
                <a:srgbClr val="FF0000"/>
              </a:solidFill>
            </a:endParaRPr>
          </a:p>
          <a:p>
            <a:pPr eaLnBrk="1" hangingPunct="1">
              <a:spcBef>
                <a:spcPct val="0"/>
              </a:spcBef>
              <a:buNone/>
            </a:pPr>
            <a:r>
              <a:rPr lang="ja-JP" altLang="en-US" sz="900" i="1" dirty="0" smtClean="0">
                <a:solidFill>
                  <a:srgbClr val="FF0000"/>
                </a:solidFill>
              </a:rPr>
              <a:t>　・２０</a:t>
            </a:r>
            <a:r>
              <a:rPr lang="en-US" altLang="ja-JP" sz="900" i="1" dirty="0" smtClean="0">
                <a:solidFill>
                  <a:srgbClr val="FF0000"/>
                </a:solidFill>
              </a:rPr>
              <a:t>XX</a:t>
            </a:r>
            <a:r>
              <a:rPr lang="ja-JP" altLang="en-US" sz="900" i="1" dirty="0" smtClean="0">
                <a:solidFill>
                  <a:srgbClr val="FF0000"/>
                </a:solidFill>
              </a:rPr>
              <a:t>年度までに、○○技術／システムの販売開始。</a:t>
            </a:r>
            <a:endParaRPr lang="en-US" altLang="ja-JP" sz="900" i="1" dirty="0" smtClean="0">
              <a:solidFill>
                <a:srgbClr val="FF0000"/>
              </a:solidFill>
            </a:endParaRPr>
          </a:p>
          <a:p>
            <a:pPr eaLnBrk="1" hangingPunct="1">
              <a:spcBef>
                <a:spcPct val="0"/>
              </a:spcBef>
              <a:buNone/>
            </a:pPr>
            <a:r>
              <a:rPr lang="ja-JP" altLang="en-US" sz="900" i="1" dirty="0" smtClean="0">
                <a:solidFill>
                  <a:srgbClr val="FF0000"/>
                </a:solidFill>
              </a:rPr>
              <a:t>　・２０</a:t>
            </a:r>
            <a:r>
              <a:rPr lang="en-US" altLang="ja-JP" sz="900" i="1" dirty="0" smtClean="0">
                <a:solidFill>
                  <a:srgbClr val="FF0000"/>
                </a:solidFill>
              </a:rPr>
              <a:t>YY</a:t>
            </a:r>
            <a:r>
              <a:rPr lang="ja-JP" altLang="en-US" sz="900" i="1" dirty="0" smtClean="0">
                <a:solidFill>
                  <a:srgbClr val="FF0000"/>
                </a:solidFill>
              </a:rPr>
              <a:t>年度までに、低コスト化、省力化を実施し、販売。炭素循環社会モデル地域を実現。</a:t>
            </a:r>
            <a:endParaRPr lang="en-US" altLang="ja-JP" sz="900" i="1" dirty="0" smtClean="0">
              <a:solidFill>
                <a:srgbClr val="FF0000"/>
              </a:solidFill>
            </a:endParaRPr>
          </a:p>
          <a:p>
            <a:pPr eaLnBrk="1" hangingPunct="1">
              <a:spcBef>
                <a:spcPct val="0"/>
              </a:spcBef>
              <a:buNone/>
            </a:pPr>
            <a:r>
              <a:rPr lang="ja-JP" altLang="en-US" sz="900" i="1" dirty="0" smtClean="0">
                <a:solidFill>
                  <a:srgbClr val="FF0000"/>
                </a:solidFill>
              </a:rPr>
              <a:t>　・２０</a:t>
            </a:r>
            <a:r>
              <a:rPr lang="en-US" altLang="ja-JP" sz="900" i="1" dirty="0" smtClean="0">
                <a:solidFill>
                  <a:srgbClr val="FF0000"/>
                </a:solidFill>
              </a:rPr>
              <a:t>ZZ</a:t>
            </a:r>
            <a:r>
              <a:rPr lang="ja-JP" altLang="en-US" sz="900" i="1" dirty="0" smtClean="0">
                <a:solidFill>
                  <a:srgbClr val="FF0000"/>
                </a:solidFill>
              </a:rPr>
              <a:t>年度を目処に、</a:t>
            </a:r>
            <a:r>
              <a:rPr lang="ja-JP" altLang="en-US" sz="900" i="1" dirty="0">
                <a:solidFill>
                  <a:srgbClr val="FF0000"/>
                </a:solidFill>
              </a:rPr>
              <a:t>炭素</a:t>
            </a:r>
            <a:r>
              <a:rPr lang="ja-JP" altLang="en-US" sz="900" i="1" dirty="0" smtClean="0">
                <a:solidFill>
                  <a:srgbClr val="FF0000"/>
                </a:solidFill>
              </a:rPr>
              <a:t>循環社会の実現に向けてモデル地域を複数に拡大。</a:t>
            </a:r>
            <a:endParaRPr lang="en-US" altLang="ja-JP" sz="900" i="1" dirty="0" smtClean="0">
              <a:solidFill>
                <a:srgbClr val="FF0000"/>
              </a:solidFill>
            </a:endParaRPr>
          </a:p>
          <a:p>
            <a:pPr eaLnBrk="1" hangingPunct="1">
              <a:spcBef>
                <a:spcPct val="0"/>
              </a:spcBef>
              <a:buNone/>
            </a:pPr>
            <a:r>
              <a:rPr lang="en-US" altLang="ja-JP" sz="900" i="1" dirty="0" smtClean="0">
                <a:solidFill>
                  <a:srgbClr val="FF0000"/>
                </a:solidFill>
              </a:rPr>
              <a:t>※</a:t>
            </a:r>
            <a:r>
              <a:rPr lang="ja-JP" altLang="en-US" sz="900" i="1" dirty="0" smtClean="0">
                <a:solidFill>
                  <a:srgbClr val="FF0000"/>
                </a:solidFill>
              </a:rPr>
              <a:t>フローチャートやガントチャートなど、図示での表現が望ましい。</a:t>
            </a:r>
            <a:endParaRPr lang="en-US" altLang="ja-JP" sz="900" i="1" dirty="0" smtClean="0">
              <a:solidFill>
                <a:srgbClr val="FF0000"/>
              </a:solidFill>
            </a:endParaRPr>
          </a:p>
        </p:txBody>
      </p:sp>
      <p:sp>
        <p:nvSpPr>
          <p:cNvPr id="42" name="Text Box 11"/>
          <p:cNvSpPr txBox="1">
            <a:spLocks noChangeArrowheads="1"/>
          </p:cNvSpPr>
          <p:nvPr/>
        </p:nvSpPr>
        <p:spPr bwMode="auto">
          <a:xfrm>
            <a:off x="1277444" y="150368"/>
            <a:ext cx="2142427"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本頁は概ね１頁に収めること。</a:t>
            </a:r>
          </a:p>
        </p:txBody>
      </p:sp>
      <p:sp>
        <p:nvSpPr>
          <p:cNvPr id="46" name="角丸四角形 45"/>
          <p:cNvSpPr/>
          <p:nvPr/>
        </p:nvSpPr>
        <p:spPr bwMode="auto">
          <a:xfrm>
            <a:off x="141648" y="514271"/>
            <a:ext cx="4394949" cy="3213019"/>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8" name="テキスト ボックス 22"/>
          <p:cNvSpPr txBox="1">
            <a:spLocks noChangeArrowheads="1"/>
          </p:cNvSpPr>
          <p:nvPr/>
        </p:nvSpPr>
        <p:spPr bwMode="auto">
          <a:xfrm>
            <a:off x="123960" y="476672"/>
            <a:ext cx="439248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050" dirty="0" smtClean="0"/>
              <a:t>○システム構成</a:t>
            </a:r>
            <a:endParaRPr lang="en-US" altLang="ja-JP" sz="1050" dirty="0" smtClean="0"/>
          </a:p>
          <a:p>
            <a:pPr eaLnBrk="1" hangingPunct="1">
              <a:spcBef>
                <a:spcPct val="0"/>
              </a:spcBef>
              <a:buNone/>
            </a:pPr>
            <a:r>
              <a:rPr lang="ja-JP" altLang="en-US" sz="900" i="1" dirty="0" smtClean="0">
                <a:solidFill>
                  <a:srgbClr val="FF0000"/>
                </a:solidFill>
              </a:rPr>
              <a:t>・実証場所で想定する設備の配置レイアウト及び</a:t>
            </a:r>
            <a:r>
              <a:rPr lang="en-US" altLang="ja-JP" sz="900" i="1" dirty="0" smtClean="0">
                <a:solidFill>
                  <a:srgbClr val="FF0000"/>
                </a:solidFill>
              </a:rPr>
              <a:t>1</a:t>
            </a:r>
            <a:r>
              <a:rPr lang="ja-JP" altLang="en-US" sz="900" i="1" dirty="0">
                <a:solidFill>
                  <a:srgbClr val="FF0000"/>
                </a:solidFill>
              </a:rPr>
              <a:t>ページの</a:t>
            </a:r>
            <a:r>
              <a:rPr lang="ja-JP" altLang="en-US" sz="900" i="1" dirty="0" smtClean="0">
                <a:solidFill>
                  <a:srgbClr val="FF0000"/>
                </a:solidFill>
              </a:rPr>
              <a:t>「④実証のシステム構成」で示すシステム構成図の詳細を記載ください。設備配置レイアウトとシステム構成図の対応がわかるように記載ください。すなわち、レイアウト図の設備がシステム構成図中のどの要素に該当するのかをわかるように記載ください。補足</a:t>
            </a:r>
            <a:r>
              <a:rPr lang="ja-JP" altLang="en-US" sz="900" i="1" dirty="0">
                <a:solidFill>
                  <a:srgbClr val="FF0000"/>
                </a:solidFill>
              </a:rPr>
              <a:t>説明を付け加えて頂いて構いません。</a:t>
            </a:r>
            <a:endParaRPr lang="en-US" altLang="ja-JP" sz="900" i="1" dirty="0">
              <a:solidFill>
                <a:srgbClr val="FF0000"/>
              </a:solidFill>
            </a:endParaRPr>
          </a:p>
          <a:p>
            <a:pPr eaLnBrk="1" hangingPunct="1">
              <a:spcBef>
                <a:spcPct val="0"/>
              </a:spcBef>
              <a:buFontTx/>
              <a:buNone/>
            </a:pPr>
            <a:r>
              <a:rPr lang="ja-JP" altLang="en-US" sz="900" i="1" dirty="0" smtClean="0">
                <a:solidFill>
                  <a:srgbClr val="FF0000"/>
                </a:solidFill>
              </a:rPr>
              <a:t>・</a:t>
            </a:r>
            <a:r>
              <a:rPr lang="en-US" altLang="ja-JP" sz="900" i="1" dirty="0" smtClean="0">
                <a:solidFill>
                  <a:srgbClr val="FF0000"/>
                </a:solidFill>
              </a:rPr>
              <a:t>CO2</a:t>
            </a:r>
            <a:r>
              <a:rPr lang="ja-JP" altLang="en-US" sz="900" i="1" dirty="0">
                <a:solidFill>
                  <a:srgbClr val="FF0000"/>
                </a:solidFill>
              </a:rPr>
              <a:t>の資源化に用いる原料（</a:t>
            </a:r>
            <a:r>
              <a:rPr lang="en-US" altLang="ja-JP" sz="900" i="1" dirty="0">
                <a:solidFill>
                  <a:srgbClr val="FF0000"/>
                </a:solidFill>
              </a:rPr>
              <a:t>CO2</a:t>
            </a:r>
            <a:r>
              <a:rPr lang="ja-JP" altLang="en-US" sz="900" i="1" dirty="0">
                <a:solidFill>
                  <a:srgbClr val="FF0000"/>
                </a:solidFill>
              </a:rPr>
              <a:t>や水素等）</a:t>
            </a:r>
            <a:r>
              <a:rPr lang="ja-JP" altLang="en-US" sz="900" i="1" dirty="0" smtClean="0">
                <a:solidFill>
                  <a:srgbClr val="FF0000"/>
                </a:solidFill>
              </a:rPr>
              <a:t>の</a:t>
            </a:r>
            <a:r>
              <a:rPr lang="ja-JP" altLang="en-US" sz="900" b="1" i="1" u="sng" dirty="0" smtClean="0">
                <a:solidFill>
                  <a:srgbClr val="FF0000"/>
                </a:solidFill>
              </a:rPr>
              <a:t>実証での調達</a:t>
            </a:r>
            <a:r>
              <a:rPr lang="ja-JP" altLang="en-US" sz="900" i="1" dirty="0" smtClean="0">
                <a:solidFill>
                  <a:srgbClr val="FF0000"/>
                </a:solidFill>
              </a:rPr>
              <a:t>も</a:t>
            </a:r>
            <a:r>
              <a:rPr lang="ja-JP" altLang="en-US" sz="900" i="1" dirty="0">
                <a:solidFill>
                  <a:srgbClr val="FF0000"/>
                </a:solidFill>
              </a:rPr>
              <a:t>含めてください</a:t>
            </a:r>
            <a:r>
              <a:rPr lang="ja-JP" altLang="en-US" sz="900" i="1" dirty="0" smtClean="0">
                <a:solidFill>
                  <a:srgbClr val="FF0000"/>
                </a:solidFill>
              </a:rPr>
              <a:t>。</a:t>
            </a:r>
            <a:endParaRPr lang="en-US" altLang="ja-JP" sz="900" i="1" dirty="0">
              <a:solidFill>
                <a:srgbClr val="FF0000"/>
              </a:solidFill>
            </a:endParaRPr>
          </a:p>
        </p:txBody>
      </p:sp>
      <p:cxnSp>
        <p:nvCxnSpPr>
          <p:cNvPr id="49" name="直線コネクタ 48"/>
          <p:cNvCxnSpPr/>
          <p:nvPr/>
        </p:nvCxnSpPr>
        <p:spPr bwMode="auto">
          <a:xfrm>
            <a:off x="0" y="0"/>
            <a:ext cx="457200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sp>
        <p:nvSpPr>
          <p:cNvPr id="51" name="角丸四角形 50"/>
          <p:cNvSpPr/>
          <p:nvPr/>
        </p:nvSpPr>
        <p:spPr bwMode="auto">
          <a:xfrm>
            <a:off x="143931" y="4893485"/>
            <a:ext cx="4394949" cy="1819494"/>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3" name="角丸四角形 52"/>
          <p:cNvSpPr/>
          <p:nvPr/>
        </p:nvSpPr>
        <p:spPr bwMode="auto">
          <a:xfrm>
            <a:off x="149291" y="3775116"/>
            <a:ext cx="4394949" cy="1018197"/>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4" name="Rectangle 215"/>
          <p:cNvSpPr>
            <a:spLocks noChangeArrowheads="1"/>
          </p:cNvSpPr>
          <p:nvPr/>
        </p:nvSpPr>
        <p:spPr bwMode="auto">
          <a:xfrm>
            <a:off x="119168" y="3789214"/>
            <a:ext cx="4385562" cy="59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ja-JP" altLang="en-US" sz="1050" dirty="0" smtClean="0"/>
              <a:t>○実証期間・規模</a:t>
            </a:r>
            <a:endParaRPr lang="en-US" altLang="ja-JP" sz="1050" dirty="0"/>
          </a:p>
          <a:p>
            <a:pPr>
              <a:spcBef>
                <a:spcPct val="0"/>
              </a:spcBef>
              <a:buNone/>
            </a:pPr>
            <a:r>
              <a:rPr lang="ja-JP" altLang="en-US" sz="900" i="1" dirty="0" smtClean="0">
                <a:solidFill>
                  <a:srgbClr val="FF0000"/>
                </a:solidFill>
              </a:rPr>
              <a:t>・商用</a:t>
            </a:r>
            <a:r>
              <a:rPr lang="ja-JP" altLang="en-US" sz="900" i="1" dirty="0">
                <a:solidFill>
                  <a:srgbClr val="FF0000"/>
                </a:solidFill>
              </a:rPr>
              <a:t>規模での事業化に向けて有益な知見が得られる妥当で適切な実証期間・規模であることを記載ください。</a:t>
            </a:r>
            <a:endParaRPr lang="en-US" altLang="ja-JP" sz="900" i="1" dirty="0">
              <a:solidFill>
                <a:srgbClr val="FF0000"/>
              </a:solidFill>
            </a:endParaRPr>
          </a:p>
        </p:txBody>
      </p:sp>
      <p:sp>
        <p:nvSpPr>
          <p:cNvPr id="55"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3</a:t>
            </a:r>
          </a:p>
        </p:txBody>
      </p:sp>
      <p:sp>
        <p:nvSpPr>
          <p:cNvPr id="43" name="Rectangle 38"/>
          <p:cNvSpPr>
            <a:spLocks noChangeArrowheads="1"/>
          </p:cNvSpPr>
          <p:nvPr/>
        </p:nvSpPr>
        <p:spPr bwMode="auto">
          <a:xfrm>
            <a:off x="4521503" y="1163924"/>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44" name="Text Box 14"/>
          <p:cNvSpPr txBox="1">
            <a:spLocks noChangeArrowheads="1"/>
          </p:cNvSpPr>
          <p:nvPr/>
        </p:nvSpPr>
        <p:spPr bwMode="auto">
          <a:xfrm>
            <a:off x="4651708" y="1198782"/>
            <a:ext cx="4104444" cy="1327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smtClean="0">
                <a:latin typeface="Century" pitchFamily="18" charset="0"/>
              </a:rPr>
              <a:t>②</a:t>
            </a:r>
            <a:r>
              <a:rPr lang="en-US" altLang="ja-JP" sz="1100" b="1" dirty="0" smtClean="0">
                <a:latin typeface="Century" pitchFamily="18" charset="0"/>
              </a:rPr>
              <a:t>【</a:t>
            </a:r>
            <a:r>
              <a:rPr lang="ja-JP" altLang="en-US" sz="1100" b="1" dirty="0" smtClean="0">
                <a:latin typeface="Century" pitchFamily="18" charset="0"/>
              </a:rPr>
              <a:t>実証での課題に対する取組</a:t>
            </a:r>
            <a:r>
              <a:rPr lang="en-US" altLang="ja-JP" sz="1100" b="1" dirty="0" smtClean="0">
                <a:latin typeface="Century" pitchFamily="18" charset="0"/>
              </a:rPr>
              <a:t>】</a:t>
            </a:r>
          </a:p>
          <a:p>
            <a:pPr>
              <a:buNone/>
            </a:pPr>
            <a:r>
              <a:rPr lang="en-US" altLang="ja-JP" sz="1050" dirty="0" smtClean="0"/>
              <a:t>A</a:t>
            </a:r>
            <a:r>
              <a:rPr lang="en-US" altLang="ja-JP" sz="1050" dirty="0"/>
              <a:t>.</a:t>
            </a:r>
            <a:r>
              <a:rPr lang="ja-JP" altLang="en-US" sz="1050" dirty="0"/>
              <a:t>　重要な開発要素</a:t>
            </a:r>
          </a:p>
          <a:p>
            <a:r>
              <a:rPr lang="en-US" altLang="ja-JP" sz="900" i="1" dirty="0" smtClean="0">
                <a:solidFill>
                  <a:srgbClr val="FF0000"/>
                </a:solidFill>
                <a:latin typeface="Century" pitchFamily="18" charset="0"/>
              </a:rPr>
              <a:t>CO2</a:t>
            </a:r>
            <a:r>
              <a:rPr lang="ja-JP" altLang="en-US" sz="900" i="1" dirty="0" smtClean="0">
                <a:solidFill>
                  <a:srgbClr val="FF0000"/>
                </a:solidFill>
                <a:latin typeface="Century" pitchFamily="18" charset="0"/>
              </a:rPr>
              <a:t>の資源化技術を用いて炭素循環社会モデルを実現する上で重要となる、</a:t>
            </a:r>
            <a:r>
              <a:rPr lang="ja-JP" altLang="en-US" sz="900" b="1" i="1" u="sng" dirty="0" smtClean="0">
                <a:solidFill>
                  <a:srgbClr val="FF0000"/>
                </a:solidFill>
                <a:latin typeface="Century" pitchFamily="18" charset="0"/>
              </a:rPr>
              <a:t>実証で取り組む</a:t>
            </a:r>
            <a:r>
              <a:rPr lang="ja-JP" altLang="en-US" sz="900" i="1" dirty="0" smtClean="0">
                <a:solidFill>
                  <a:srgbClr val="FF0000"/>
                </a:solidFill>
                <a:latin typeface="Century" pitchFamily="18" charset="0"/>
              </a:rPr>
              <a:t>要素技術の開発要素を３つ以内で選び、解決すべき課題とこれに対する取組方針及びその進捗状況を記載ください。事業の目的と各開発要素の関係がわかるように記載して下さい。重要な開発要素が４つ以上ある場合は、</a:t>
            </a:r>
            <a:r>
              <a:rPr lang="en-US" altLang="ja-JP" sz="900" i="1" dirty="0" smtClean="0">
                <a:solidFill>
                  <a:srgbClr val="FF0000"/>
                </a:solidFill>
                <a:latin typeface="Century" pitchFamily="18" charset="0"/>
              </a:rPr>
              <a:t>【</a:t>
            </a:r>
            <a:r>
              <a:rPr lang="ja-JP" altLang="en-US" sz="900" i="1" dirty="0" smtClean="0">
                <a:solidFill>
                  <a:srgbClr val="FF0000"/>
                </a:solidFill>
                <a:latin typeface="Century" pitchFamily="18" charset="0"/>
              </a:rPr>
              <a:t>その他の開発要素</a:t>
            </a:r>
            <a:r>
              <a:rPr lang="en-US" altLang="ja-JP" sz="900" i="1" dirty="0" smtClean="0">
                <a:solidFill>
                  <a:srgbClr val="FF0000"/>
                </a:solidFill>
                <a:latin typeface="Century" pitchFamily="18" charset="0"/>
              </a:rPr>
              <a:t>】</a:t>
            </a:r>
            <a:r>
              <a:rPr lang="ja-JP" altLang="en-US" sz="900" i="1" dirty="0" smtClean="0">
                <a:solidFill>
                  <a:srgbClr val="FF0000"/>
                </a:solidFill>
                <a:latin typeface="Century" pitchFamily="18" charset="0"/>
              </a:rPr>
              <a:t>に、</a:t>
            </a:r>
            <a:r>
              <a:rPr lang="en-US" altLang="ja-JP" sz="900" i="1" dirty="0" smtClean="0">
                <a:solidFill>
                  <a:srgbClr val="FF0000"/>
                </a:solidFill>
                <a:latin typeface="Century" pitchFamily="18" charset="0"/>
              </a:rPr>
              <a:t>【</a:t>
            </a:r>
            <a:r>
              <a:rPr lang="ja-JP" altLang="en-US" sz="900" i="1" dirty="0" smtClean="0">
                <a:solidFill>
                  <a:srgbClr val="FF0000"/>
                </a:solidFill>
                <a:latin typeface="Century" pitchFamily="18" charset="0"/>
              </a:rPr>
              <a:t>開発要素技術名</a:t>
            </a:r>
            <a:r>
              <a:rPr lang="en-US" altLang="ja-JP" sz="900" i="1" dirty="0" smtClean="0">
                <a:solidFill>
                  <a:srgbClr val="FF0000"/>
                </a:solidFill>
                <a:latin typeface="Century" pitchFamily="18" charset="0"/>
              </a:rPr>
              <a:t>】</a:t>
            </a:r>
            <a:r>
              <a:rPr lang="ja-JP" altLang="en-US" sz="900" i="1" dirty="0" smtClean="0">
                <a:solidFill>
                  <a:srgbClr val="FF0000"/>
                </a:solidFill>
                <a:latin typeface="Century" pitchFamily="18" charset="0"/>
              </a:rPr>
              <a:t>のみ項番を</a:t>
            </a:r>
            <a:r>
              <a:rPr lang="en-US" altLang="ja-JP" sz="900" i="1" dirty="0" smtClean="0">
                <a:solidFill>
                  <a:srgbClr val="FF0000"/>
                </a:solidFill>
                <a:latin typeface="Century" pitchFamily="18" charset="0"/>
              </a:rPr>
              <a:t>A4</a:t>
            </a:r>
            <a:r>
              <a:rPr lang="ja-JP" altLang="en-US" sz="900" i="1" dirty="0" smtClean="0">
                <a:solidFill>
                  <a:srgbClr val="FF0000"/>
                </a:solidFill>
                <a:latin typeface="Century" pitchFamily="18" charset="0"/>
              </a:rPr>
              <a:t>から付して記し、その内容は本概要資料の参考資料ページに記載してください。</a:t>
            </a:r>
            <a:endParaRPr lang="ja-JP" altLang="en-US" sz="900" i="1" dirty="0">
              <a:solidFill>
                <a:srgbClr val="FF0000"/>
              </a:solidFill>
            </a:endParaRPr>
          </a:p>
        </p:txBody>
      </p:sp>
      <p:graphicFrame>
        <p:nvGraphicFramePr>
          <p:cNvPr id="45" name="表 44"/>
          <p:cNvGraphicFramePr>
            <a:graphicFrameLocks noGrp="1"/>
          </p:cNvGraphicFramePr>
          <p:nvPr>
            <p:extLst>
              <p:ext uri="{D42A27DB-BD31-4B8C-83A1-F6EECF244321}">
                <p14:modId xmlns:p14="http://schemas.microsoft.com/office/powerpoint/2010/main" val="1360567516"/>
              </p:ext>
            </p:extLst>
          </p:nvPr>
        </p:nvGraphicFramePr>
        <p:xfrm>
          <a:off x="4651706" y="2504015"/>
          <a:ext cx="4118162" cy="1257300"/>
        </p:xfrm>
        <a:graphic>
          <a:graphicData uri="http://schemas.openxmlformats.org/drawingml/2006/table">
            <a:tbl>
              <a:tblPr firstRow="1" bandRow="1">
                <a:tableStyleId>{5C22544A-7EE6-4342-B048-85BDC9FD1C3A}</a:tableStyleId>
              </a:tblPr>
              <a:tblGrid>
                <a:gridCol w="1284616">
                  <a:extLst>
                    <a:ext uri="{9D8B030D-6E8A-4147-A177-3AD203B41FA5}">
                      <a16:colId xmlns:a16="http://schemas.microsoft.com/office/drawing/2014/main" val="2446840299"/>
                    </a:ext>
                  </a:extLst>
                </a:gridCol>
                <a:gridCol w="1416773">
                  <a:extLst>
                    <a:ext uri="{9D8B030D-6E8A-4147-A177-3AD203B41FA5}">
                      <a16:colId xmlns:a16="http://schemas.microsoft.com/office/drawing/2014/main" val="2931511283"/>
                    </a:ext>
                  </a:extLst>
                </a:gridCol>
                <a:gridCol w="1416773">
                  <a:extLst>
                    <a:ext uri="{9D8B030D-6E8A-4147-A177-3AD203B41FA5}">
                      <a16:colId xmlns:a16="http://schemas.microsoft.com/office/drawing/2014/main" val="80927703"/>
                    </a:ext>
                  </a:extLst>
                </a:gridCol>
              </a:tblGrid>
              <a:tr h="224552">
                <a:tc>
                  <a:txBody>
                    <a:bodyPr/>
                    <a:lstStyle/>
                    <a:p>
                      <a:r>
                        <a:rPr kumimoji="1" lang="ja-JP" altLang="en-US" sz="1050" dirty="0" smtClean="0">
                          <a:solidFill>
                            <a:schemeClr val="tx1"/>
                          </a:solidFill>
                        </a:rPr>
                        <a:t>要素技術</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0" indent="0" algn="l" defTabSz="837297"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現状の課題</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837297"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対応方針</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9836813"/>
                  </a:ext>
                </a:extLst>
              </a:tr>
              <a:tr h="180435">
                <a:tc>
                  <a:txBody>
                    <a:bodyPr/>
                    <a:lstStyle/>
                    <a:p>
                      <a:r>
                        <a:rPr kumimoji="1" lang="en-US" altLang="ja-JP" sz="1050" dirty="0" smtClean="0"/>
                        <a:t>A1【</a:t>
                      </a:r>
                      <a:r>
                        <a:rPr kumimoji="1" lang="ja-JP" altLang="en-US" sz="1050" dirty="0" smtClean="0"/>
                        <a:t>開発要素名</a:t>
                      </a:r>
                      <a:r>
                        <a:rPr kumimoji="1" lang="en-US" altLang="ja-JP" sz="1050" dirty="0" smtClean="0"/>
                        <a:t>】</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2459048"/>
                  </a:ext>
                </a:extLst>
              </a:tr>
              <a:tr h="217007">
                <a:tc>
                  <a:txBody>
                    <a:bodyPr/>
                    <a:lstStyle/>
                    <a:p>
                      <a:r>
                        <a:rPr kumimoji="1" lang="en-US" altLang="ja-JP" sz="1050" dirty="0" smtClean="0"/>
                        <a:t>A2【</a:t>
                      </a:r>
                      <a:r>
                        <a:rPr kumimoji="1" lang="ja-JP" altLang="en-US" sz="1050" dirty="0" smtClean="0"/>
                        <a:t>開発要素名</a:t>
                      </a:r>
                      <a:r>
                        <a:rPr kumimoji="1" lang="en-US" altLang="ja-JP" sz="1050" dirty="0" smtClean="0"/>
                        <a:t>】</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5155401"/>
                  </a:ext>
                </a:extLst>
              </a:tr>
              <a:tr h="181571">
                <a:tc>
                  <a:txBody>
                    <a:bodyPr/>
                    <a:lstStyle/>
                    <a:p>
                      <a:r>
                        <a:rPr kumimoji="1" lang="en-US" altLang="ja-JP" sz="1050" dirty="0" smtClean="0"/>
                        <a:t>A3【</a:t>
                      </a:r>
                      <a:r>
                        <a:rPr kumimoji="1" lang="ja-JP" altLang="en-US" sz="1050" dirty="0" smtClean="0"/>
                        <a:t>開発要素名</a:t>
                      </a:r>
                      <a:r>
                        <a:rPr kumimoji="1" lang="en-US" altLang="ja-JP" sz="1050" dirty="0" smtClean="0"/>
                        <a:t>】</a:t>
                      </a:r>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1467566"/>
                  </a:ext>
                </a:extLst>
              </a:tr>
              <a:tr h="146135">
                <a:tc>
                  <a:txBody>
                    <a:bodyPr/>
                    <a:lstStyle/>
                    <a:p>
                      <a:r>
                        <a:rPr kumimoji="1" lang="ja-JP" altLang="en-US" sz="1050" dirty="0" smtClean="0"/>
                        <a:t>その他の開発要素</a:t>
                      </a:r>
                      <a:endParaRPr kumimoji="1" lang="en-US" altLang="ja-JP" sz="105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extLst>
                  <a:ext uri="{0D108BD9-81ED-4DB2-BD59-A6C34878D82A}">
                    <a16:rowId xmlns:a16="http://schemas.microsoft.com/office/drawing/2014/main" val="2994873678"/>
                  </a:ext>
                </a:extLst>
              </a:tr>
            </a:tbl>
          </a:graphicData>
        </a:graphic>
      </p:graphicFrame>
      <p:sp>
        <p:nvSpPr>
          <p:cNvPr id="47" name="正方形/長方形 46"/>
          <p:cNvSpPr/>
          <p:nvPr/>
        </p:nvSpPr>
        <p:spPr>
          <a:xfrm>
            <a:off x="4651706" y="3798770"/>
            <a:ext cx="4104446" cy="538609"/>
          </a:xfrm>
          <a:prstGeom prst="rect">
            <a:avLst/>
          </a:prstGeom>
        </p:spPr>
        <p:txBody>
          <a:bodyPr wrap="square">
            <a:spAutoFit/>
          </a:bodyPr>
          <a:lstStyle/>
          <a:p>
            <a:r>
              <a:rPr lang="en-US" altLang="ja-JP" sz="1050" dirty="0"/>
              <a:t>B.</a:t>
            </a:r>
            <a:r>
              <a:rPr lang="ja-JP" altLang="en-US" sz="1050" dirty="0"/>
              <a:t>　</a:t>
            </a:r>
            <a:r>
              <a:rPr lang="ja-JP" altLang="en-US" sz="1050" dirty="0" smtClean="0"/>
              <a:t>開発要素のシステム統合とその実証</a:t>
            </a:r>
            <a:endParaRPr lang="ja-JP" altLang="en-US" sz="1050" dirty="0"/>
          </a:p>
          <a:p>
            <a:r>
              <a:rPr lang="ja-JP" altLang="en-US" sz="900" i="1" dirty="0" smtClean="0">
                <a:solidFill>
                  <a:srgbClr val="FF0000"/>
                </a:solidFill>
              </a:rPr>
              <a:t>・開発要素のシステム統合における主要課題とその対応方針及び実証</a:t>
            </a:r>
            <a:r>
              <a:rPr lang="ja-JP" altLang="en-US" sz="900" i="1" dirty="0">
                <a:solidFill>
                  <a:srgbClr val="FF0000"/>
                </a:solidFill>
              </a:rPr>
              <a:t>における主要課題と</a:t>
            </a:r>
            <a:r>
              <a:rPr lang="ja-JP" altLang="en-US" sz="900" i="1" dirty="0" smtClean="0">
                <a:solidFill>
                  <a:srgbClr val="FF0000"/>
                </a:solidFill>
              </a:rPr>
              <a:t>その対応方針を記載</a:t>
            </a:r>
            <a:r>
              <a:rPr lang="ja-JP" altLang="en-US" sz="900" i="1" dirty="0">
                <a:solidFill>
                  <a:srgbClr val="FF0000"/>
                </a:solidFill>
              </a:rPr>
              <a:t>して</a:t>
            </a:r>
            <a:r>
              <a:rPr lang="ja-JP" altLang="en-US" sz="900" i="1" dirty="0" smtClean="0">
                <a:solidFill>
                  <a:srgbClr val="FF0000"/>
                </a:solidFill>
              </a:rPr>
              <a:t>ください。</a:t>
            </a:r>
            <a:endParaRPr lang="ja-JP" altLang="en-US" sz="900" i="1" dirty="0"/>
          </a:p>
        </p:txBody>
      </p:sp>
      <p:graphicFrame>
        <p:nvGraphicFramePr>
          <p:cNvPr id="52" name="表 51"/>
          <p:cNvGraphicFramePr>
            <a:graphicFrameLocks noGrp="1"/>
          </p:cNvGraphicFramePr>
          <p:nvPr>
            <p:extLst>
              <p:ext uri="{D42A27DB-BD31-4B8C-83A1-F6EECF244321}">
                <p14:modId xmlns:p14="http://schemas.microsoft.com/office/powerpoint/2010/main" val="3663569315"/>
              </p:ext>
            </p:extLst>
          </p:nvPr>
        </p:nvGraphicFramePr>
        <p:xfrm>
          <a:off x="4651702" y="4337379"/>
          <a:ext cx="4118166" cy="763974"/>
        </p:xfrm>
        <a:graphic>
          <a:graphicData uri="http://schemas.openxmlformats.org/drawingml/2006/table">
            <a:tbl>
              <a:tblPr firstRow="1" bandRow="1">
                <a:tableStyleId>{5C22544A-7EE6-4342-B048-85BDC9FD1C3A}</a:tableStyleId>
              </a:tblPr>
              <a:tblGrid>
                <a:gridCol w="2189237">
                  <a:extLst>
                    <a:ext uri="{9D8B030D-6E8A-4147-A177-3AD203B41FA5}">
                      <a16:colId xmlns:a16="http://schemas.microsoft.com/office/drawing/2014/main" val="2931511283"/>
                    </a:ext>
                  </a:extLst>
                </a:gridCol>
                <a:gridCol w="1928929">
                  <a:extLst>
                    <a:ext uri="{9D8B030D-6E8A-4147-A177-3AD203B41FA5}">
                      <a16:colId xmlns:a16="http://schemas.microsoft.com/office/drawing/2014/main" val="80927703"/>
                    </a:ext>
                  </a:extLst>
                </a:gridCol>
              </a:tblGrid>
              <a:tr h="261054">
                <a:tc>
                  <a:txBody>
                    <a:bodyPr/>
                    <a:lstStyle/>
                    <a:p>
                      <a:pPr marL="0" marR="0" lvl="0" indent="0" algn="l" defTabSz="837297"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課題</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837297"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rPr>
                        <a:t>対応策</a:t>
                      </a: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9836813"/>
                  </a:ext>
                </a:extLst>
              </a:tr>
              <a:tr h="216024">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2459048"/>
                  </a:ext>
                </a:extLst>
              </a:tr>
              <a:tr h="0">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7195315"/>
                  </a:ext>
                </a:extLst>
              </a:tr>
            </a:tbl>
          </a:graphicData>
        </a:graphic>
      </p:graphicFrame>
    </p:spTree>
    <p:extLst>
      <p:ext uri="{BB962C8B-B14F-4D97-AF65-F5344CB8AC3E}">
        <p14:creationId xmlns:p14="http://schemas.microsoft.com/office/powerpoint/2010/main" val="861037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utoShape 27"/>
          <p:cNvSpPr>
            <a:spLocks noChangeArrowheads="1"/>
          </p:cNvSpPr>
          <p:nvPr/>
        </p:nvSpPr>
        <p:spPr bwMode="auto">
          <a:xfrm>
            <a:off x="89826" y="100173"/>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graphicFrame>
        <p:nvGraphicFramePr>
          <p:cNvPr id="6" name="表 5"/>
          <p:cNvGraphicFramePr>
            <a:graphicFrameLocks noGrp="1"/>
          </p:cNvGraphicFramePr>
          <p:nvPr>
            <p:extLst>
              <p:ext uri="{D42A27DB-BD31-4B8C-83A1-F6EECF244321}">
                <p14:modId xmlns:p14="http://schemas.microsoft.com/office/powerpoint/2010/main" val="1473807640"/>
              </p:ext>
            </p:extLst>
          </p:nvPr>
        </p:nvGraphicFramePr>
        <p:xfrm>
          <a:off x="216179" y="1052736"/>
          <a:ext cx="8689032" cy="5472608"/>
        </p:xfrm>
        <a:graphic>
          <a:graphicData uri="http://schemas.openxmlformats.org/drawingml/2006/table">
            <a:tbl>
              <a:tblPr>
                <a:tableStyleId>{5C22544A-7EE6-4342-B048-85BDC9FD1C3A}</a:tableStyleId>
              </a:tblPr>
              <a:tblGrid>
                <a:gridCol w="1777032">
                  <a:extLst>
                    <a:ext uri="{9D8B030D-6E8A-4147-A177-3AD203B41FA5}">
                      <a16:colId xmlns:a16="http://schemas.microsoft.com/office/drawing/2014/main" val="20000"/>
                    </a:ext>
                  </a:extLst>
                </a:gridCol>
                <a:gridCol w="864000">
                  <a:extLst>
                    <a:ext uri="{9D8B030D-6E8A-4147-A177-3AD203B41FA5}">
                      <a16:colId xmlns:a16="http://schemas.microsoft.com/office/drawing/2014/main" val="20001"/>
                    </a:ext>
                  </a:extLst>
                </a:gridCol>
                <a:gridCol w="864000">
                  <a:extLst>
                    <a:ext uri="{9D8B030D-6E8A-4147-A177-3AD203B41FA5}">
                      <a16:colId xmlns:a16="http://schemas.microsoft.com/office/drawing/2014/main" val="20002"/>
                    </a:ext>
                  </a:extLst>
                </a:gridCol>
                <a:gridCol w="864000">
                  <a:extLst>
                    <a:ext uri="{9D8B030D-6E8A-4147-A177-3AD203B41FA5}">
                      <a16:colId xmlns:a16="http://schemas.microsoft.com/office/drawing/2014/main" val="20003"/>
                    </a:ext>
                  </a:extLst>
                </a:gridCol>
                <a:gridCol w="864000">
                  <a:extLst>
                    <a:ext uri="{9D8B030D-6E8A-4147-A177-3AD203B41FA5}">
                      <a16:colId xmlns:a16="http://schemas.microsoft.com/office/drawing/2014/main" val="20004"/>
                    </a:ext>
                  </a:extLst>
                </a:gridCol>
                <a:gridCol w="864000">
                  <a:extLst>
                    <a:ext uri="{9D8B030D-6E8A-4147-A177-3AD203B41FA5}">
                      <a16:colId xmlns:a16="http://schemas.microsoft.com/office/drawing/2014/main" val="20005"/>
                    </a:ext>
                  </a:extLst>
                </a:gridCol>
                <a:gridCol w="864000">
                  <a:extLst>
                    <a:ext uri="{9D8B030D-6E8A-4147-A177-3AD203B41FA5}">
                      <a16:colId xmlns:a16="http://schemas.microsoft.com/office/drawing/2014/main" val="20006"/>
                    </a:ext>
                  </a:extLst>
                </a:gridCol>
                <a:gridCol w="864000">
                  <a:extLst>
                    <a:ext uri="{9D8B030D-6E8A-4147-A177-3AD203B41FA5}">
                      <a16:colId xmlns:a16="http://schemas.microsoft.com/office/drawing/2014/main" val="20007"/>
                    </a:ext>
                  </a:extLst>
                </a:gridCol>
                <a:gridCol w="864000">
                  <a:extLst>
                    <a:ext uri="{9D8B030D-6E8A-4147-A177-3AD203B41FA5}">
                      <a16:colId xmlns:a16="http://schemas.microsoft.com/office/drawing/2014/main" val="20008"/>
                    </a:ext>
                  </a:extLst>
                </a:gridCol>
              </a:tblGrid>
              <a:tr h="152401">
                <a:tc>
                  <a:txBody>
                    <a:bodyPr/>
                    <a:lstStyle/>
                    <a:p>
                      <a:pPr algn="l" fontAlgn="b"/>
                      <a:endParaRPr lang="ja-JP" altLang="en-US" sz="105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dist" fontAlgn="ctr"/>
                      <a:r>
                        <a:rPr lang="ja-JP" altLang="en-US" sz="1050" b="0" i="0" u="none" strike="noStrike" dirty="0" smtClean="0">
                          <a:effectLst/>
                          <a:latin typeface="ＭＳ Ｐゴシック"/>
                        </a:rPr>
                        <a:t>令和元年度</a:t>
                      </a:r>
                      <a:endParaRPr lang="ja-JP" altLang="en-US" sz="105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gridSpan="2">
                  <a:txBody>
                    <a:bodyPr/>
                    <a:lstStyle/>
                    <a:p>
                      <a:pPr algn="dist" fontAlgn="ctr"/>
                      <a:r>
                        <a:rPr lang="ja-JP" altLang="en-US" sz="1050" b="0" i="0" u="none" strike="noStrike" dirty="0" smtClean="0">
                          <a:effectLst/>
                          <a:latin typeface="ＭＳ Ｐゴシック"/>
                        </a:rPr>
                        <a:t>令和</a:t>
                      </a:r>
                      <a:r>
                        <a:rPr lang="en-US" altLang="ja-JP" sz="1050" b="0" i="0" u="none" strike="noStrike" dirty="0" smtClean="0">
                          <a:effectLst/>
                          <a:latin typeface="ＭＳ Ｐゴシック"/>
                        </a:rPr>
                        <a:t>2</a:t>
                      </a:r>
                      <a:r>
                        <a:rPr lang="ja-JP" altLang="en-US" sz="1050" b="0" i="0" u="none" strike="noStrike" dirty="0" smtClean="0">
                          <a:effectLst/>
                          <a:latin typeface="ＭＳ Ｐゴシック"/>
                        </a:rPr>
                        <a:t>年度</a:t>
                      </a:r>
                      <a:endParaRPr lang="ja-JP" altLang="en-US" sz="105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dist" fontAlgn="ctr"/>
                      <a:endParaRPr lang="ja-JP" altLang="en-US" sz="13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gridSpan="2">
                  <a:txBody>
                    <a:bodyPr/>
                    <a:lstStyle/>
                    <a:p>
                      <a:pPr algn="dist" fontAlgn="ctr"/>
                      <a:r>
                        <a:rPr lang="ja-JP" altLang="en-US" sz="1050" b="0" i="0" u="none" strike="noStrike" dirty="0" smtClean="0">
                          <a:effectLst/>
                          <a:latin typeface="ＭＳ Ｐゴシック"/>
                        </a:rPr>
                        <a:t>令和</a:t>
                      </a:r>
                      <a:r>
                        <a:rPr lang="en-US" altLang="ja-JP" sz="1050" b="0" i="0" u="none" strike="noStrike" dirty="0" smtClean="0">
                          <a:effectLst/>
                          <a:latin typeface="ＭＳ Ｐゴシック"/>
                        </a:rPr>
                        <a:t>3</a:t>
                      </a:r>
                      <a:r>
                        <a:rPr lang="ja-JP" altLang="en-US" sz="1050" b="0" i="0" u="none" strike="noStrike" dirty="0" smtClean="0">
                          <a:effectLst/>
                          <a:latin typeface="ＭＳ Ｐゴシック"/>
                        </a:rPr>
                        <a:t>年度</a:t>
                      </a:r>
                      <a:endParaRPr lang="ja-JP" altLang="en-US" sz="105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dist" fontAlgn="ctr"/>
                      <a:endParaRPr lang="ja-JP" altLang="en-US" sz="13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extLst>
                  <a:ext uri="{0D108BD9-81ED-4DB2-BD59-A6C34878D82A}">
                    <a16:rowId xmlns:a16="http://schemas.microsoft.com/office/drawing/2014/main" val="10000"/>
                  </a:ext>
                </a:extLst>
              </a:tr>
              <a:tr h="268601">
                <a:tc>
                  <a:txBody>
                    <a:bodyPr/>
                    <a:lstStyle/>
                    <a:p>
                      <a:pPr algn="l" fontAlgn="b"/>
                      <a:r>
                        <a:rPr lang="ja-JP" altLang="en-US" sz="1050" u="none" strike="noStrike" dirty="0" smtClean="0">
                          <a:effectLst/>
                        </a:rPr>
                        <a:t>　　　　　　　　　　　　　実施期間</a:t>
                      </a:r>
                      <a:endParaRPr lang="en-US" altLang="ja-JP" sz="1050" u="none" strike="noStrike" baseline="0" dirty="0" smtClean="0">
                        <a:effectLst/>
                      </a:endParaRPr>
                    </a:p>
                    <a:p>
                      <a:pPr algn="l" fontAlgn="b"/>
                      <a:r>
                        <a:rPr lang="ja-JP" altLang="en-US" sz="1050" u="none" strike="noStrike" dirty="0" smtClean="0">
                          <a:effectLst/>
                        </a:rPr>
                        <a:t>業務</a:t>
                      </a:r>
                      <a:r>
                        <a:rPr lang="ja-JP" altLang="en-US" sz="1050" u="none" strike="noStrike" dirty="0">
                          <a:effectLst/>
                        </a:rPr>
                        <a:t>実施上の</a:t>
                      </a:r>
                      <a:r>
                        <a:rPr lang="ja-JP" altLang="en-US" sz="1050" u="none" strike="noStrike" dirty="0" smtClean="0">
                          <a:effectLst/>
                        </a:rPr>
                        <a:t>区分</a:t>
                      </a:r>
                      <a:endParaRPr lang="ja-JP" altLang="en-US" sz="105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1050" b="0" i="0" u="none" strike="noStrike" dirty="0" smtClean="0">
                          <a:effectLst/>
                          <a:latin typeface="ＭＳ Ｐゴシック"/>
                        </a:rPr>
                        <a:t>開始</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smtClean="0">
                          <a:effectLst/>
                        </a:rPr>
                        <a:t>9</a:t>
                      </a:r>
                      <a:r>
                        <a:rPr lang="ja-JP" altLang="en-US" sz="1050" u="none" strike="noStrike" dirty="0" smtClean="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smtClean="0">
                          <a:effectLst/>
                        </a:rPr>
                        <a:t>12</a:t>
                      </a:r>
                      <a:r>
                        <a:rPr lang="ja-JP" altLang="en-US" sz="1050" u="none" strike="noStrike" dirty="0" smtClean="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smtClean="0">
                          <a:effectLst/>
                        </a:rPr>
                        <a:t>3</a:t>
                      </a:r>
                      <a:r>
                        <a:rPr lang="ja-JP" altLang="en-US" sz="1050" u="none" strike="noStrike" dirty="0" smtClean="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smtClean="0">
                          <a:effectLst/>
                        </a:rPr>
                        <a:t>4</a:t>
                      </a:r>
                      <a:r>
                        <a:rPr lang="ja-JP" altLang="en-US" sz="1050" u="none" strike="noStrike" dirty="0" smtClean="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dist" fontAlgn="ctr"/>
                      <a:r>
                        <a:rPr lang="en-US" altLang="ja-JP" sz="1050" u="none" strike="noStrike" dirty="0" smtClean="0">
                          <a:effectLst/>
                        </a:rPr>
                        <a:t>10</a:t>
                      </a:r>
                      <a:r>
                        <a:rPr lang="ja-JP" altLang="en-US" sz="1050" u="none" strike="noStrike" dirty="0" smtClean="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dist" fontAlgn="ctr"/>
                      <a:r>
                        <a:rPr lang="en-US" altLang="ja-JP" sz="1050" u="none" strike="noStrike" dirty="0" smtClean="0">
                          <a:effectLst/>
                        </a:rPr>
                        <a:t>4</a:t>
                      </a:r>
                      <a:r>
                        <a:rPr lang="ja-JP" altLang="en-US" sz="1050" u="none" strike="noStrike" dirty="0" smtClean="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smtClean="0">
                          <a:effectLst/>
                        </a:rPr>
                        <a:t>10</a:t>
                      </a:r>
                      <a:r>
                        <a:rPr lang="ja-JP" altLang="en-US" sz="1050" u="none" strike="noStrike" dirty="0" smtClean="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10001"/>
                  </a:ext>
                </a:extLst>
              </a:tr>
              <a:tr h="96004">
                <a:tc gridSpan="9">
                  <a:txBody>
                    <a:bodyPr/>
                    <a:lstStyle/>
                    <a:p>
                      <a:pPr algn="l" fontAlgn="ctr"/>
                      <a:r>
                        <a:rPr lang="ja-JP" altLang="en-US" sz="1050" b="0" i="0" u="none" strike="noStrike" dirty="0" smtClean="0">
                          <a:effectLst/>
                          <a:latin typeface="ＭＳ Ｐゴシック"/>
                        </a:rPr>
                        <a:t>炭素循環社会モデルの構築</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29753944"/>
                  </a:ext>
                </a:extLst>
              </a:tr>
              <a:tr h="509828">
                <a:tc>
                  <a:txBody>
                    <a:bodyPr/>
                    <a:lstStyle/>
                    <a:p>
                      <a:pPr algn="l" fontAlgn="ctr"/>
                      <a:endParaRPr lang="en-US" altLang="ja-JP" sz="1050" b="0" i="0" u="none" strike="noStrike" dirty="0" smtClean="0">
                        <a:effectLst/>
                        <a:latin typeface="ＭＳ Ｐゴシック"/>
                      </a:endParaRPr>
                    </a:p>
                    <a:p>
                      <a:pPr algn="l" fontAlgn="ctr"/>
                      <a:r>
                        <a:rPr lang="ja-JP" altLang="en-US" sz="1050" b="0" i="0" u="none" strike="noStrike" dirty="0" smtClean="0">
                          <a:effectLst/>
                          <a:latin typeface="ＭＳ Ｐゴシック"/>
                        </a:rPr>
                        <a:t>　　①○○の検討</a:t>
                      </a:r>
                      <a:endParaRPr lang="en-US" altLang="ja-JP" sz="1050" b="0" i="0" u="none" strike="noStrike" dirty="0" smtClean="0">
                        <a:effectLst/>
                        <a:latin typeface="ＭＳ Ｐゴシック"/>
                      </a:endParaRPr>
                    </a:p>
                    <a:p>
                      <a:pPr algn="l" fontAlgn="ctr"/>
                      <a:r>
                        <a:rPr lang="ja-JP" altLang="en-US" sz="1050" b="0" i="0" u="none" strike="noStrike" dirty="0" smtClean="0">
                          <a:effectLst/>
                          <a:latin typeface="ＭＳ Ｐゴシック"/>
                        </a:rPr>
                        <a:t>　　②○○の評価</a:t>
                      </a:r>
                      <a:endParaRPr lang="en-US" altLang="ja-JP" sz="1050" b="0" i="0" u="none" strike="noStrike" dirty="0" smtClean="0">
                        <a:effectLst/>
                        <a:latin typeface="ＭＳ Ｐゴシック"/>
                      </a:endParaRPr>
                    </a:p>
                    <a:p>
                      <a:pPr algn="l" fontAlgn="ctr"/>
                      <a:r>
                        <a:rPr lang="ja-JP" altLang="en-US" sz="1050" b="0" i="0" u="none" strike="noStrike" dirty="0" smtClean="0">
                          <a:effectLst/>
                          <a:latin typeface="ＭＳ Ｐゴシック"/>
                        </a:rPr>
                        <a:t>　　</a:t>
                      </a:r>
                      <a:r>
                        <a:rPr lang="en-US" altLang="ja-JP" sz="1050" b="0" i="0" u="none" strike="noStrike" dirty="0" smtClean="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2275679675"/>
                  </a:ext>
                </a:extLst>
              </a:tr>
              <a:tr h="49520">
                <a:tc gridSpan="9">
                  <a:txBody>
                    <a:bodyPr/>
                    <a:lstStyle/>
                    <a:p>
                      <a:pPr algn="l" fontAlgn="ctr"/>
                      <a:r>
                        <a:rPr lang="ja-JP" altLang="en-US" sz="1050" b="0" i="0" u="none" strike="noStrike" dirty="0" smtClean="0">
                          <a:effectLst/>
                          <a:latin typeface="ＭＳ Ｐゴシック"/>
                        </a:rPr>
                        <a:t>提案するモデルの実現に向けた実証</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530078690"/>
                  </a:ext>
                </a:extLst>
              </a:tr>
              <a:tr h="509828">
                <a:tc>
                  <a:txBody>
                    <a:bodyPr/>
                    <a:lstStyle/>
                    <a:p>
                      <a:pPr algn="l" fontAlgn="ctr"/>
                      <a:r>
                        <a:rPr lang="ja-JP" altLang="en-US" sz="1050" u="none" strike="noStrike" dirty="0" smtClean="0">
                          <a:effectLst/>
                        </a:rPr>
                        <a:t>　</a:t>
                      </a:r>
                      <a:endParaRPr lang="en-US" altLang="ja-JP" sz="1050" u="none" strike="noStrike" dirty="0" smtClean="0">
                        <a:effectLst/>
                      </a:endParaRPr>
                    </a:p>
                    <a:p>
                      <a:pPr algn="l" fontAlgn="ctr"/>
                      <a:r>
                        <a:rPr lang="ja-JP" altLang="en-US" sz="1050" u="none" strike="noStrike" dirty="0" smtClean="0">
                          <a:effectLst/>
                        </a:rPr>
                        <a:t>　要素技術</a:t>
                      </a:r>
                      <a:r>
                        <a:rPr lang="en-US" altLang="ja-JP" sz="1050" u="none" strike="noStrike" dirty="0" smtClean="0">
                          <a:effectLst/>
                        </a:rPr>
                        <a:t>A1</a:t>
                      </a:r>
                      <a:r>
                        <a:rPr lang="ja-JP" altLang="en-US" sz="1050" u="none" strike="noStrike" dirty="0" smtClean="0">
                          <a:effectLst/>
                        </a:rPr>
                        <a:t>の開発</a:t>
                      </a:r>
                      <a:endParaRPr lang="en-US" altLang="ja-JP" sz="1050" u="none" strike="noStrike" dirty="0" smtClean="0">
                        <a:effectLst/>
                      </a:endParaRPr>
                    </a:p>
                    <a:p>
                      <a:pPr algn="l" fontAlgn="ctr"/>
                      <a:r>
                        <a:rPr lang="ja-JP" altLang="en-US" sz="1050" b="0" i="0" u="none" strike="noStrike" dirty="0" smtClean="0">
                          <a:effectLst/>
                          <a:latin typeface="ＭＳ Ｐゴシック"/>
                        </a:rPr>
                        <a:t>　　①○○の設計</a:t>
                      </a:r>
                      <a:endParaRPr lang="en-US" altLang="ja-JP" sz="1050" b="0" i="0" u="none" strike="noStrike" dirty="0" smtClean="0">
                        <a:effectLst/>
                        <a:latin typeface="ＭＳ Ｐゴシック"/>
                      </a:endParaRPr>
                    </a:p>
                    <a:p>
                      <a:pPr algn="l" fontAlgn="ctr"/>
                      <a:r>
                        <a:rPr lang="ja-JP" altLang="en-US" sz="1050" b="0" i="0" u="none" strike="noStrike" dirty="0" smtClean="0">
                          <a:effectLst/>
                          <a:latin typeface="ＭＳ Ｐゴシック"/>
                        </a:rPr>
                        <a:t>　　②○○の製造</a:t>
                      </a:r>
                      <a:endParaRPr lang="en-US" altLang="ja-JP" sz="1050" b="0" i="0" u="none" strike="noStrike" dirty="0" smtClean="0">
                        <a:effectLst/>
                        <a:latin typeface="ＭＳ Ｐゴシック"/>
                      </a:endParaRPr>
                    </a:p>
                    <a:p>
                      <a:pPr algn="l" fontAlgn="ctr"/>
                      <a:r>
                        <a:rPr lang="ja-JP" altLang="en-US" sz="1050" b="0" i="0" u="none" strike="noStrike" dirty="0" smtClean="0">
                          <a:effectLst/>
                          <a:latin typeface="ＭＳ Ｐゴシック"/>
                        </a:rPr>
                        <a:t>　　</a:t>
                      </a:r>
                      <a:r>
                        <a:rPr lang="en-US" altLang="ja-JP" sz="1050" b="0" i="0" u="none" strike="noStrike" dirty="0" smtClean="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10002"/>
                  </a:ext>
                </a:extLst>
              </a:tr>
              <a:tr h="411832">
                <a:tc>
                  <a:txBody>
                    <a:bodyPr/>
                    <a:lstStyle/>
                    <a:p>
                      <a:pPr algn="l" fontAlgn="ctr"/>
                      <a:r>
                        <a:rPr lang="ja-JP" altLang="en-US" sz="1050" u="none" strike="noStrike" dirty="0" smtClean="0">
                          <a:effectLst/>
                        </a:rPr>
                        <a:t>　要素技術</a:t>
                      </a:r>
                      <a:r>
                        <a:rPr lang="en-US" altLang="ja-JP" sz="1050" u="none" strike="noStrike" dirty="0" smtClean="0">
                          <a:effectLst/>
                        </a:rPr>
                        <a:t>A2</a:t>
                      </a:r>
                      <a:r>
                        <a:rPr lang="ja-JP" altLang="en-US" sz="1050" u="none" strike="noStrike" dirty="0" smtClean="0">
                          <a:effectLst/>
                        </a:rPr>
                        <a:t>の開発</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a:effectLst/>
                        </a:rPr>
                        <a:t>　</a:t>
                      </a: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a:effectLst/>
                        </a:rPr>
                        <a:t>　</a:t>
                      </a: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10003"/>
                  </a:ext>
                </a:extLst>
              </a:tr>
              <a:tr h="360040">
                <a:tc>
                  <a:txBody>
                    <a:bodyPr/>
                    <a:lstStyle/>
                    <a:p>
                      <a:pPr algn="l" fontAlgn="ctr"/>
                      <a:r>
                        <a:rPr lang="ja-JP" altLang="en-US" sz="1050" u="none" strike="noStrike" dirty="0" smtClean="0">
                          <a:effectLst/>
                        </a:rPr>
                        <a:t>　要素技術</a:t>
                      </a:r>
                      <a:r>
                        <a:rPr lang="en-US" altLang="ja-JP" sz="1050" u="none" strike="noStrike" dirty="0" smtClean="0">
                          <a:effectLst/>
                        </a:rPr>
                        <a:t>A3</a:t>
                      </a:r>
                      <a:r>
                        <a:rPr lang="ja-JP" altLang="en-US" sz="1050" u="none" strike="noStrike" dirty="0" smtClean="0">
                          <a:effectLst/>
                        </a:rPr>
                        <a:t>の開発</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050" u="none" strike="noStrike">
                          <a:effectLst/>
                        </a:rPr>
                        <a:t>　</a:t>
                      </a: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10004"/>
                  </a:ext>
                </a:extLst>
              </a:tr>
              <a:tr h="360040">
                <a:tc>
                  <a:txBody>
                    <a:bodyPr/>
                    <a:lstStyle/>
                    <a:p>
                      <a:pPr algn="l" fontAlgn="ctr"/>
                      <a:r>
                        <a:rPr lang="ja-JP" altLang="en-US" sz="1050" b="0" i="0" u="none" strike="noStrike" dirty="0" smtClean="0">
                          <a:effectLst/>
                          <a:latin typeface="ＭＳ Ｐゴシック"/>
                        </a:rPr>
                        <a:t>　その他の要素技術の開発</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1709069987"/>
                  </a:ext>
                </a:extLst>
              </a:tr>
              <a:tr h="158120">
                <a:tc gridSpan="9">
                  <a:txBody>
                    <a:bodyPr/>
                    <a:lstStyle/>
                    <a:p>
                      <a:pPr algn="l" fontAlgn="ctr"/>
                      <a:r>
                        <a:rPr lang="ja-JP" altLang="en-US" sz="1050" b="0" i="0" u="none" strike="noStrike" dirty="0" smtClean="0">
                          <a:effectLst/>
                          <a:latin typeface="ＭＳ Ｐゴシック"/>
                        </a:rPr>
                        <a:t>二酸化炭素削減効果等の検証・評価</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1596505621"/>
                  </a:ext>
                </a:extLst>
              </a:tr>
              <a:tr h="648072">
                <a:tc>
                  <a:txBody>
                    <a:bodyPr/>
                    <a:lstStyle/>
                    <a:p>
                      <a:pPr algn="l" fontAlgn="ctr"/>
                      <a:r>
                        <a:rPr lang="ja-JP" altLang="en-US" sz="1050" b="0" i="0" u="none" strike="noStrike" dirty="0" smtClean="0">
                          <a:effectLst/>
                          <a:latin typeface="ＭＳ Ｐゴシック"/>
                        </a:rPr>
                        <a:t>　①○○の検討</a:t>
                      </a:r>
                      <a:endParaRPr lang="en-US" altLang="ja-JP" sz="1050" b="0" i="0" u="none" strike="noStrike" dirty="0" smtClean="0">
                        <a:effectLst/>
                        <a:latin typeface="ＭＳ Ｐゴシック"/>
                      </a:endParaRPr>
                    </a:p>
                    <a:p>
                      <a:pPr algn="l" fontAlgn="ctr"/>
                      <a:r>
                        <a:rPr lang="ja-JP" altLang="en-US" sz="1050" b="0" i="0" u="none" strike="noStrike" dirty="0" smtClean="0">
                          <a:effectLst/>
                          <a:latin typeface="ＭＳ Ｐゴシック"/>
                        </a:rPr>
                        <a:t>　②○○の評価</a:t>
                      </a:r>
                      <a:endParaRPr lang="en-US" altLang="ja-JP" sz="1050" b="0" i="0" u="none" strike="noStrike" dirty="0" smtClean="0">
                        <a:effectLst/>
                        <a:latin typeface="ＭＳ Ｐゴシック"/>
                      </a:endParaRPr>
                    </a:p>
                    <a:p>
                      <a:pPr algn="l" fontAlgn="ctr"/>
                      <a:r>
                        <a:rPr lang="ja-JP" altLang="en-US" sz="1050" b="0" i="0" u="none" strike="noStrike" dirty="0" smtClean="0">
                          <a:effectLst/>
                          <a:latin typeface="ＭＳ Ｐゴシック"/>
                        </a:rPr>
                        <a:t>　</a:t>
                      </a:r>
                      <a:r>
                        <a:rPr lang="en-US" altLang="ja-JP" sz="1050" b="0" i="0" u="none" strike="noStrike" dirty="0" smtClean="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2039240613"/>
                  </a:ext>
                </a:extLst>
              </a:tr>
              <a:tr h="62488">
                <a:tc gridSpan="9">
                  <a:txBody>
                    <a:bodyPr/>
                    <a:lstStyle/>
                    <a:p>
                      <a:pPr algn="l" fontAlgn="ctr"/>
                      <a:r>
                        <a:rPr lang="ja-JP" altLang="en-US" sz="1050" b="0" i="0" u="none" strike="noStrike" dirty="0" smtClean="0">
                          <a:effectLst/>
                          <a:latin typeface="ＭＳ Ｐゴシック"/>
                        </a:rPr>
                        <a:t>その他費用</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3566249498"/>
                  </a:ext>
                </a:extLst>
              </a:tr>
              <a:tr h="484232">
                <a:tc>
                  <a:txBody>
                    <a:bodyPr/>
                    <a:lstStyle/>
                    <a:p>
                      <a:pPr marL="0" algn="l" defTabSz="837409" rtl="0" eaLnBrk="1" fontAlgn="ctr" latinLnBrk="0" hangingPunct="1"/>
                      <a:r>
                        <a:rPr kumimoji="1" lang="ja-JP" altLang="en-US" sz="1050" b="0" i="0" u="none" strike="noStrike" kern="1200" dirty="0" smtClean="0">
                          <a:solidFill>
                            <a:schemeClr val="dk1"/>
                          </a:solidFill>
                          <a:effectLst/>
                          <a:latin typeface="ＭＳ Ｐゴシック"/>
                          <a:ea typeface="+mn-ea"/>
                          <a:cs typeface="+mn-cs"/>
                        </a:rPr>
                        <a:t>　①検討会の開催</a:t>
                      </a:r>
                      <a:endParaRPr kumimoji="1" lang="en-US" altLang="ja-JP" sz="1050" b="0" i="0" u="none" strike="noStrike" kern="1200" dirty="0" smtClean="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smtClean="0">
                          <a:solidFill>
                            <a:schemeClr val="dk1"/>
                          </a:solidFill>
                          <a:effectLst/>
                          <a:latin typeface="ＭＳ Ｐゴシック"/>
                          <a:ea typeface="+mn-ea"/>
                          <a:cs typeface="+mn-cs"/>
                        </a:rPr>
                        <a:t>　</a:t>
                      </a:r>
                      <a:r>
                        <a:rPr kumimoji="1" lang="en-US" altLang="ja-JP" sz="1050" b="0" i="0" u="none" strike="noStrike" kern="1200" dirty="0" smtClean="0">
                          <a:solidFill>
                            <a:schemeClr val="dk1"/>
                          </a:solidFill>
                          <a:effectLst/>
                          <a:latin typeface="ＭＳ Ｐゴシック"/>
                          <a:ea typeface="+mn-ea"/>
                          <a:cs typeface="+mn-cs"/>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extLst>
                  <a:ext uri="{0D108BD9-81ED-4DB2-BD59-A6C34878D82A}">
                    <a16:rowId xmlns:a16="http://schemas.microsoft.com/office/drawing/2014/main" val="376123598"/>
                  </a:ext>
                </a:extLst>
              </a:tr>
              <a:tr h="360040">
                <a:tc>
                  <a:txBody>
                    <a:bodyPr/>
                    <a:lstStyle/>
                    <a:p>
                      <a:pPr algn="l" fontAlgn="ctr"/>
                      <a:r>
                        <a:rPr lang="ja-JP" altLang="en-US" sz="1050" b="0" i="0" u="none" strike="noStrike" dirty="0" smtClean="0">
                          <a:effectLst/>
                          <a:latin typeface="ＭＳ Ｐゴシック"/>
                        </a:rPr>
                        <a:t>事業費合計（税込）（一般管理費を含む）（百万円）</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ctr"/>
                      <a:r>
                        <a:rPr lang="ja-JP" altLang="en-US" sz="1050" b="0" i="0" u="none" strike="noStrike" dirty="0" smtClean="0">
                          <a:effectLst/>
                          <a:latin typeface="ＭＳ Ｐゴシック"/>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gridSpan="2">
                  <a:txBody>
                    <a:bodyPr/>
                    <a:lstStyle/>
                    <a:p>
                      <a:pPr algn="ctr" fontAlgn="ctr"/>
                      <a:r>
                        <a:rPr lang="ja-JP" altLang="en-US" sz="1050" b="0" i="0" u="none" strike="noStrike" dirty="0" smtClean="0">
                          <a:effectLst/>
                          <a:latin typeface="ＭＳ Ｐゴシック"/>
                        </a:rPr>
                        <a:t>○○○</a:t>
                      </a: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gridSpan="2">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6"/>
                  </a:ext>
                </a:extLst>
              </a:tr>
              <a:tr h="288032">
                <a:tc gridSpan="7">
                  <a:txBody>
                    <a:bodyPr/>
                    <a:lstStyle/>
                    <a:p>
                      <a:pPr algn="r" fontAlgn="ctr"/>
                      <a:r>
                        <a:rPr lang="ja-JP" altLang="en-US" sz="1050" b="0" i="0" u="none" strike="noStrike" dirty="0" smtClean="0">
                          <a:effectLst/>
                          <a:latin typeface="ＭＳ Ｐゴシック"/>
                        </a:rPr>
                        <a:t>総事業費（税込）（一般管理費を含む）（百万円）</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gridSpan="2">
                  <a:txBody>
                    <a:bodyPr/>
                    <a:lstStyle/>
                    <a:p>
                      <a:pPr algn="ctr" fontAlgn="ctr"/>
                      <a:r>
                        <a:rPr lang="ja-JP" altLang="en-US" sz="1050" b="0" i="0" u="none" strike="noStrike" dirty="0" smtClean="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821436372"/>
                  </a:ext>
                </a:extLst>
              </a:tr>
            </a:tbl>
          </a:graphicData>
        </a:graphic>
      </p:graphicFrame>
      <p:cxnSp>
        <p:nvCxnSpPr>
          <p:cNvPr id="13" name="直線矢印コネクタ 12"/>
          <p:cNvCxnSpPr/>
          <p:nvPr/>
        </p:nvCxnSpPr>
        <p:spPr>
          <a:xfrm>
            <a:off x="1979712" y="1988840"/>
            <a:ext cx="1367924" cy="0"/>
          </a:xfrm>
          <a:prstGeom prst="straightConnector1">
            <a:avLst/>
          </a:prstGeom>
          <a:ln w="19050">
            <a:solidFill>
              <a:schemeClr val="tx1"/>
            </a:solidFill>
            <a:headEnd type="oval" w="med" len="med"/>
            <a:tailEnd type="triangle" w="med" len="med"/>
          </a:ln>
        </p:spPr>
        <p:style>
          <a:lnRef idx="1">
            <a:schemeClr val="dk1"/>
          </a:lnRef>
          <a:fillRef idx="0">
            <a:schemeClr val="dk1"/>
          </a:fillRef>
          <a:effectRef idx="0">
            <a:schemeClr val="dk1"/>
          </a:effectRef>
          <a:fontRef idx="minor">
            <a:schemeClr val="tx1"/>
          </a:fontRef>
        </p:style>
      </p:cxnSp>
      <p:sp>
        <p:nvSpPr>
          <p:cNvPr id="18" name="テキスト ボックス 37"/>
          <p:cNvSpPr txBox="1">
            <a:spLocks noChangeArrowheads="1"/>
          </p:cNvSpPr>
          <p:nvPr/>
        </p:nvSpPr>
        <p:spPr bwMode="auto">
          <a:xfrm>
            <a:off x="2123728" y="1772816"/>
            <a:ext cx="1656184" cy="24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001" dirty="0" smtClean="0">
                <a:latin typeface="ＭＳ Ｐゴシック" pitchFamily="50" charset="-128"/>
                <a:ea typeface="Meiryo UI" pitchFamily="50" charset="-128"/>
                <a:cs typeface="Meiryo UI" pitchFamily="50" charset="-128"/>
              </a:rPr>
              <a:t>①○○百万円</a:t>
            </a:r>
            <a:endParaRPr lang="en-US" altLang="ja-JP" sz="1001" dirty="0">
              <a:latin typeface="ＭＳ Ｐゴシック" pitchFamily="50" charset="-128"/>
              <a:ea typeface="Meiryo UI" pitchFamily="50" charset="-128"/>
              <a:cs typeface="Meiryo UI" pitchFamily="50" charset="-128"/>
            </a:endParaRPr>
          </a:p>
        </p:txBody>
      </p:sp>
      <p:cxnSp>
        <p:nvCxnSpPr>
          <p:cNvPr id="15" name="直線矢印コネクタ 14"/>
          <p:cNvCxnSpPr/>
          <p:nvPr/>
        </p:nvCxnSpPr>
        <p:spPr>
          <a:xfrm>
            <a:off x="2912982" y="2219178"/>
            <a:ext cx="1367924" cy="0"/>
          </a:xfrm>
          <a:prstGeom prst="straightConnector1">
            <a:avLst/>
          </a:prstGeom>
          <a:ln w="19050">
            <a:solidFill>
              <a:schemeClr val="tx1"/>
            </a:solidFill>
            <a:headEnd type="oval" w="med" len="med"/>
            <a:tailEnd type="triangle" w="med" len="med"/>
          </a:ln>
        </p:spPr>
        <p:style>
          <a:lnRef idx="1">
            <a:schemeClr val="dk1"/>
          </a:lnRef>
          <a:fillRef idx="0">
            <a:schemeClr val="dk1"/>
          </a:fillRef>
          <a:effectRef idx="0">
            <a:schemeClr val="dk1"/>
          </a:effectRef>
          <a:fontRef idx="minor">
            <a:schemeClr val="tx1"/>
          </a:fontRef>
        </p:style>
      </p:cxnSp>
      <p:sp>
        <p:nvSpPr>
          <p:cNvPr id="16" name="テキスト ボックス 37"/>
          <p:cNvSpPr txBox="1">
            <a:spLocks noChangeArrowheads="1"/>
          </p:cNvSpPr>
          <p:nvPr/>
        </p:nvSpPr>
        <p:spPr bwMode="auto">
          <a:xfrm>
            <a:off x="2984990" y="2003154"/>
            <a:ext cx="1656184" cy="24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001" dirty="0" smtClean="0">
                <a:latin typeface="ＭＳ Ｐゴシック" pitchFamily="50" charset="-128"/>
                <a:ea typeface="Meiryo UI" pitchFamily="50" charset="-128"/>
                <a:cs typeface="Meiryo UI" pitchFamily="50" charset="-128"/>
              </a:rPr>
              <a:t>②○○百万円</a:t>
            </a:r>
            <a:endParaRPr lang="en-US" altLang="ja-JP" sz="1001" dirty="0">
              <a:latin typeface="ＭＳ Ｐゴシック" pitchFamily="50" charset="-128"/>
              <a:ea typeface="Meiryo UI" pitchFamily="50" charset="-128"/>
              <a:cs typeface="Meiryo UI" pitchFamily="50" charset="-128"/>
            </a:endParaRPr>
          </a:p>
        </p:txBody>
      </p:sp>
      <p:sp>
        <p:nvSpPr>
          <p:cNvPr id="17" name="テキスト ボックス 16"/>
          <p:cNvSpPr txBox="1"/>
          <p:nvPr/>
        </p:nvSpPr>
        <p:spPr>
          <a:xfrm>
            <a:off x="89826" y="100173"/>
            <a:ext cx="1578685"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smtClean="0">
                <a:solidFill>
                  <a:srgbClr val="000000"/>
                </a:solidFill>
                <a:latin typeface="ＭＳ Ｐゴシック" pitchFamily="50" charset="-128"/>
                <a:ea typeface="Meiryo UI" pitchFamily="50" charset="-128"/>
                <a:cs typeface="Meiryo UI" pitchFamily="50" charset="-128"/>
              </a:rPr>
              <a:t>事業計画</a:t>
            </a:r>
            <a:endParaRPr lang="ja-JP" altLang="en-US" sz="1801" dirty="0">
              <a:solidFill>
                <a:srgbClr val="000000"/>
              </a:solidFill>
              <a:latin typeface="ＭＳ Ｐゴシック" pitchFamily="50" charset="-128"/>
              <a:ea typeface="Meiryo UI" pitchFamily="50" charset="-128"/>
              <a:cs typeface="Meiryo UI" pitchFamily="50" charset="-128"/>
            </a:endParaRPr>
          </a:p>
        </p:txBody>
      </p:sp>
      <p:sp>
        <p:nvSpPr>
          <p:cNvPr id="4" name="正方形/長方形 3"/>
          <p:cNvSpPr/>
          <p:nvPr/>
        </p:nvSpPr>
        <p:spPr>
          <a:xfrm>
            <a:off x="216179" y="488971"/>
            <a:ext cx="8748307" cy="230832"/>
          </a:xfrm>
          <a:prstGeom prst="rect">
            <a:avLst/>
          </a:prstGeom>
        </p:spPr>
        <p:txBody>
          <a:bodyPr wrap="square">
            <a:spAutoFit/>
          </a:bodyPr>
          <a:lstStyle/>
          <a:p>
            <a:endParaRPr lang="ja-JP" altLang="en-US" sz="900" i="1" dirty="0">
              <a:solidFill>
                <a:srgbClr val="FF0000"/>
              </a:solidFill>
              <a:latin typeface="ＭＳ Ｐゴシック" pitchFamily="50" charset="-128"/>
              <a:ea typeface="Meiryo UI" pitchFamily="50" charset="-128"/>
              <a:cs typeface="Meiryo UI" pitchFamily="50" charset="-128"/>
            </a:endParaRPr>
          </a:p>
        </p:txBody>
      </p:sp>
      <p:sp>
        <p:nvSpPr>
          <p:cNvPr id="19" name="テキスト ボックス 22"/>
          <p:cNvSpPr txBox="1">
            <a:spLocks noChangeArrowheads="1"/>
          </p:cNvSpPr>
          <p:nvPr/>
        </p:nvSpPr>
        <p:spPr bwMode="auto">
          <a:xfrm>
            <a:off x="216178" y="525017"/>
            <a:ext cx="87483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900" i="1" dirty="0" smtClean="0">
                <a:solidFill>
                  <a:srgbClr val="FF0000"/>
                </a:solidFill>
              </a:rPr>
              <a:t>・</a:t>
            </a:r>
            <a:r>
              <a:rPr lang="ja-JP" altLang="en-US" sz="900" i="1" dirty="0">
                <a:solidFill>
                  <a:srgbClr val="FF0000"/>
                </a:solidFill>
              </a:rPr>
              <a:t>事業全体のスケジュール及び事業費について、</a:t>
            </a:r>
            <a:r>
              <a:rPr lang="ja-JP" altLang="en-US" sz="900" i="1" dirty="0" smtClean="0">
                <a:solidFill>
                  <a:srgbClr val="FF0000"/>
                </a:solidFill>
              </a:rPr>
              <a:t>開発要素ごと</a:t>
            </a:r>
            <a:r>
              <a:rPr lang="ja-JP" altLang="en-US" sz="900" i="1" dirty="0">
                <a:solidFill>
                  <a:srgbClr val="FF0000"/>
                </a:solidFill>
              </a:rPr>
              <a:t>に記載してください。開発要素ごとの事業費は、必要に応じて</a:t>
            </a:r>
            <a:r>
              <a:rPr lang="en-US" altLang="ja-JP" sz="900" i="1" dirty="0">
                <a:solidFill>
                  <a:srgbClr val="FF0000"/>
                </a:solidFill>
              </a:rPr>
              <a:t>3</a:t>
            </a:r>
            <a:r>
              <a:rPr lang="ja-JP" altLang="en-US" sz="900" i="1" dirty="0">
                <a:solidFill>
                  <a:srgbClr val="FF0000"/>
                </a:solidFill>
              </a:rPr>
              <a:t>区分程度（設計や製造等）に分けて示すことも可とします。その場合は、細分化した各要素の事業費を</a:t>
            </a:r>
            <a:r>
              <a:rPr lang="ja-JP" altLang="en-US" sz="900" i="1" dirty="0" smtClean="0">
                <a:solidFill>
                  <a:srgbClr val="FF0000"/>
                </a:solidFill>
              </a:rPr>
              <a:t>示してくだ</a:t>
            </a:r>
            <a:r>
              <a:rPr lang="ja-JP" altLang="en-US" sz="900" i="1" dirty="0">
                <a:solidFill>
                  <a:srgbClr val="FF0000"/>
                </a:solidFill>
              </a:rPr>
              <a:t>さ</a:t>
            </a:r>
            <a:r>
              <a:rPr lang="ja-JP" altLang="en-US" sz="900" i="1" dirty="0" smtClean="0">
                <a:solidFill>
                  <a:srgbClr val="FF0000"/>
                </a:solidFill>
              </a:rPr>
              <a:t>い</a:t>
            </a:r>
            <a:r>
              <a:rPr lang="ja-JP" altLang="en-US" sz="900" i="1" dirty="0">
                <a:solidFill>
                  <a:srgbClr val="FF0000"/>
                </a:solidFill>
              </a:rPr>
              <a:t>。各行の幅は適宜変更ください。事業計画</a:t>
            </a:r>
            <a:r>
              <a:rPr lang="ja-JP" altLang="en-US" sz="900" i="1" dirty="0" smtClean="0">
                <a:solidFill>
                  <a:srgbClr val="FF0000"/>
                </a:solidFill>
              </a:rPr>
              <a:t>が</a:t>
            </a:r>
            <a:r>
              <a:rPr lang="en-US" altLang="ja-JP" sz="900" i="1" dirty="0">
                <a:solidFill>
                  <a:srgbClr val="FF0000"/>
                </a:solidFill>
              </a:rPr>
              <a:t>3</a:t>
            </a:r>
            <a:r>
              <a:rPr lang="ja-JP" altLang="en-US" sz="900" i="1" dirty="0" smtClean="0">
                <a:solidFill>
                  <a:srgbClr val="FF0000"/>
                </a:solidFill>
              </a:rPr>
              <a:t>年以上の</a:t>
            </a:r>
            <a:r>
              <a:rPr lang="ja-JP" altLang="en-US" sz="900" i="1" dirty="0">
                <a:solidFill>
                  <a:srgbClr val="FF0000"/>
                </a:solidFill>
              </a:rPr>
              <a:t>場合は、適宜</a:t>
            </a:r>
            <a:r>
              <a:rPr lang="ja-JP" altLang="en-US" sz="900" i="1" dirty="0" smtClean="0">
                <a:solidFill>
                  <a:srgbClr val="FF0000"/>
                </a:solidFill>
              </a:rPr>
              <a:t>、列を追加して</a:t>
            </a:r>
            <a:r>
              <a:rPr lang="ja-JP" altLang="en-US" sz="900" i="1" dirty="0">
                <a:solidFill>
                  <a:srgbClr val="FF0000"/>
                </a:solidFill>
              </a:rPr>
              <a:t>作成ください</a:t>
            </a:r>
            <a:r>
              <a:rPr lang="ja-JP" altLang="en-US" sz="900" i="1" dirty="0" smtClean="0">
                <a:solidFill>
                  <a:srgbClr val="FF0000"/>
                </a:solidFill>
              </a:rPr>
              <a:t>。</a:t>
            </a:r>
            <a:endParaRPr lang="en-US" altLang="ja-JP" sz="900" i="1" dirty="0">
              <a:solidFill>
                <a:srgbClr val="FF0000"/>
              </a:solidFill>
            </a:endParaRPr>
          </a:p>
        </p:txBody>
      </p:sp>
      <p:sp>
        <p:nvSpPr>
          <p:cNvPr id="21" name="Text Box 11"/>
          <p:cNvSpPr txBox="1">
            <a:spLocks noChangeArrowheads="1"/>
          </p:cNvSpPr>
          <p:nvPr/>
        </p:nvSpPr>
        <p:spPr bwMode="auto">
          <a:xfrm>
            <a:off x="1765943" y="157841"/>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sp>
        <p:nvSpPr>
          <p:cNvPr id="22"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4</a:t>
            </a:r>
          </a:p>
        </p:txBody>
      </p:sp>
    </p:spTree>
    <p:extLst>
      <p:ext uri="{BB962C8B-B14F-4D97-AF65-F5344CB8AC3E}">
        <p14:creationId xmlns:p14="http://schemas.microsoft.com/office/powerpoint/2010/main" val="2879212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6"/>
          <p:cNvSpPr txBox="1">
            <a:spLocks noChangeArrowheads="1"/>
          </p:cNvSpPr>
          <p:nvPr/>
        </p:nvSpPr>
        <p:spPr bwMode="auto">
          <a:xfrm>
            <a:off x="5" y="44628"/>
            <a:ext cx="4762972" cy="3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en-US" altLang="ja-JP" sz="1801" dirty="0" smtClean="0">
                <a:latin typeface="+mn-ea"/>
                <a:ea typeface="+mn-ea"/>
              </a:rPr>
              <a:t>○</a:t>
            </a:r>
            <a:r>
              <a:rPr lang="ja-JP" altLang="en-US" sz="1801" dirty="0" smtClean="0">
                <a:latin typeface="+mn-ea"/>
                <a:ea typeface="+mn-ea"/>
              </a:rPr>
              <a:t>令和元年度の目標と内容</a:t>
            </a:r>
            <a:endParaRPr lang="ja-JP" altLang="en-US" sz="1801" dirty="0">
              <a:latin typeface="+mn-ea"/>
              <a:ea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305950875"/>
              </p:ext>
            </p:extLst>
          </p:nvPr>
        </p:nvGraphicFramePr>
        <p:xfrm>
          <a:off x="323528" y="407666"/>
          <a:ext cx="8447698" cy="6405710"/>
        </p:xfrm>
        <a:graphic>
          <a:graphicData uri="http://schemas.openxmlformats.org/drawingml/2006/table">
            <a:tbl>
              <a:tblPr/>
              <a:tblGrid>
                <a:gridCol w="319733">
                  <a:extLst>
                    <a:ext uri="{9D8B030D-6E8A-4147-A177-3AD203B41FA5}">
                      <a16:colId xmlns:a16="http://schemas.microsoft.com/office/drawing/2014/main" val="20000"/>
                    </a:ext>
                  </a:extLst>
                </a:gridCol>
                <a:gridCol w="472355">
                  <a:extLst>
                    <a:ext uri="{9D8B030D-6E8A-4147-A177-3AD203B41FA5}">
                      <a16:colId xmlns:a16="http://schemas.microsoft.com/office/drawing/2014/main" val="3537131027"/>
                    </a:ext>
                  </a:extLst>
                </a:gridCol>
                <a:gridCol w="1728192">
                  <a:extLst>
                    <a:ext uri="{9D8B030D-6E8A-4147-A177-3AD203B41FA5}">
                      <a16:colId xmlns:a16="http://schemas.microsoft.com/office/drawing/2014/main" val="20001"/>
                    </a:ext>
                  </a:extLst>
                </a:gridCol>
                <a:gridCol w="2160240">
                  <a:extLst>
                    <a:ext uri="{9D8B030D-6E8A-4147-A177-3AD203B41FA5}">
                      <a16:colId xmlns:a16="http://schemas.microsoft.com/office/drawing/2014/main" val="1406092174"/>
                    </a:ext>
                  </a:extLst>
                </a:gridCol>
                <a:gridCol w="3767178">
                  <a:extLst>
                    <a:ext uri="{9D8B030D-6E8A-4147-A177-3AD203B41FA5}">
                      <a16:colId xmlns:a16="http://schemas.microsoft.com/office/drawing/2014/main" val="20002"/>
                    </a:ext>
                  </a:extLst>
                </a:gridCol>
              </a:tblGrid>
              <a:tr h="542997">
                <a:tc gridSpan="2">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要素</a:t>
                      </a:r>
                      <a:endParaRPr kumimoji="1" lang="en-US" altLang="ja-JP"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実施項目</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defRPr/>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令和元年度の目標</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計　画　内　容</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97155">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全体</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kumimoji="1" lang="ja-JP" altLang="en-US"/>
                    </a:p>
                  </a:txBody>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事業全体としての令和元年度の目標について記載してください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実施を予定している全体計画について、できるだけ具体的かつ定量的に記載してください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76838">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炭素循環社会モデルの提案</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令和元年度の目標について、記載してください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586991073"/>
                  </a:ext>
                </a:extLst>
              </a:tr>
              <a:tr h="676838">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CO2</a:t>
                      </a: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削減効果等の検証・評価</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令和元年度の目標について、記載してください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905631102"/>
                  </a:ext>
                </a:extLst>
              </a:tr>
              <a:tr h="676838">
                <a:tc rowSpan="5">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提案するモデルの実現に向けた実証</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A1</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A1</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各要素技術／システムの応募時の準備状況（既存の類似技術との比較等）を踏まえた令和元年度の目標について、それぞれ具体的かつ定量的に（数値で）記載してください（以下同様）</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実施要諦の各要素技術／システムの開発内容について、具体的かつ定量的に（数値で）記載してください（以下同様）</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A2</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A2</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A3</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A3</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A4</a:t>
                      </a: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A4</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B.</a:t>
                      </a: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　</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開発要素のシステム統合とその実証の課題を記載してください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456865228"/>
                  </a:ext>
                </a:extLst>
              </a:tr>
            </a:tbl>
          </a:graphicData>
        </a:graphic>
      </p:graphicFrame>
      <p:sp>
        <p:nvSpPr>
          <p:cNvPr id="8" name="Text Box 11"/>
          <p:cNvSpPr txBox="1">
            <a:spLocks noChangeArrowheads="1"/>
          </p:cNvSpPr>
          <p:nvPr/>
        </p:nvSpPr>
        <p:spPr bwMode="auto">
          <a:xfrm>
            <a:off x="6940562" y="116632"/>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sz="1400" dirty="0">
                <a:solidFill>
                  <a:srgbClr val="000000"/>
                </a:solidFill>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3197494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6"/>
          <p:cNvSpPr txBox="1">
            <a:spLocks noChangeArrowheads="1"/>
          </p:cNvSpPr>
          <p:nvPr/>
        </p:nvSpPr>
        <p:spPr bwMode="auto">
          <a:xfrm>
            <a:off x="5" y="44628"/>
            <a:ext cx="4762972" cy="3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en-US" altLang="ja-JP" sz="1801" dirty="0" smtClean="0">
                <a:latin typeface="+mn-ea"/>
                <a:ea typeface="+mn-ea"/>
              </a:rPr>
              <a:t>○</a:t>
            </a:r>
            <a:r>
              <a:rPr lang="ja-JP" altLang="en-US" sz="1801" dirty="0" smtClean="0">
                <a:latin typeface="+mn-ea"/>
                <a:ea typeface="+mn-ea"/>
              </a:rPr>
              <a:t>令和２年度の目標と内容</a:t>
            </a:r>
            <a:endParaRPr lang="ja-JP" altLang="en-US" sz="1801" dirty="0">
              <a:latin typeface="+mn-ea"/>
              <a:ea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2409115827"/>
              </p:ext>
            </p:extLst>
          </p:nvPr>
        </p:nvGraphicFramePr>
        <p:xfrm>
          <a:off x="323528" y="476680"/>
          <a:ext cx="8447698" cy="6565730"/>
        </p:xfrm>
        <a:graphic>
          <a:graphicData uri="http://schemas.openxmlformats.org/drawingml/2006/table">
            <a:tbl>
              <a:tblPr/>
              <a:tblGrid>
                <a:gridCol w="319733">
                  <a:extLst>
                    <a:ext uri="{9D8B030D-6E8A-4147-A177-3AD203B41FA5}">
                      <a16:colId xmlns:a16="http://schemas.microsoft.com/office/drawing/2014/main" val="20000"/>
                    </a:ext>
                  </a:extLst>
                </a:gridCol>
                <a:gridCol w="472355">
                  <a:extLst>
                    <a:ext uri="{9D8B030D-6E8A-4147-A177-3AD203B41FA5}">
                      <a16:colId xmlns:a16="http://schemas.microsoft.com/office/drawing/2014/main" val="3537131027"/>
                    </a:ext>
                  </a:extLst>
                </a:gridCol>
                <a:gridCol w="1728192">
                  <a:extLst>
                    <a:ext uri="{9D8B030D-6E8A-4147-A177-3AD203B41FA5}">
                      <a16:colId xmlns:a16="http://schemas.microsoft.com/office/drawing/2014/main" val="20001"/>
                    </a:ext>
                  </a:extLst>
                </a:gridCol>
                <a:gridCol w="2160240">
                  <a:extLst>
                    <a:ext uri="{9D8B030D-6E8A-4147-A177-3AD203B41FA5}">
                      <a16:colId xmlns:a16="http://schemas.microsoft.com/office/drawing/2014/main" val="1406092174"/>
                    </a:ext>
                  </a:extLst>
                </a:gridCol>
                <a:gridCol w="3767178">
                  <a:extLst>
                    <a:ext uri="{9D8B030D-6E8A-4147-A177-3AD203B41FA5}">
                      <a16:colId xmlns:a16="http://schemas.microsoft.com/office/drawing/2014/main" val="20002"/>
                    </a:ext>
                  </a:extLst>
                </a:gridCol>
              </a:tblGrid>
              <a:tr h="542997">
                <a:tc gridSpan="2">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要素</a:t>
                      </a:r>
                      <a:endParaRPr kumimoji="1" lang="en-US" altLang="ja-JP"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実施項目</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defRPr/>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令和２年度の目標</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計　画　内　容</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97155">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全体</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kumimoji="1" lang="ja-JP" altLang="en-US"/>
                    </a:p>
                  </a:txBody>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事業全体としての令和２年度の目標について記載してください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実施を予定している全体計画について、できるだけ具体的かつ定量的に記載してください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76838">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炭素循環社会モデルの提案</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令和２年度の目標について、記載してください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586991073"/>
                  </a:ext>
                </a:extLst>
              </a:tr>
              <a:tr h="676838">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CO2</a:t>
                      </a: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削減効果等の検証・評価</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令和２年度の目標について、記載してください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905631102"/>
                  </a:ext>
                </a:extLst>
              </a:tr>
              <a:tr h="676838">
                <a:tc rowSpan="5">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提案するモデルの実現に向けた実証</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A1</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A1</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各要素技術／システムの応募時の準備状況（既存の類似技術との比較等）を踏まえた令和２年度の目標について、それぞれ具体的かつ定量的に（数値で）記載してください（以下同様）</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実施要諦の各要素技術／システムの開発内容について、具体的かつ定量的に（数値で）記載してください（以下同様）</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A2</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A2</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A3</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A3</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A4</a:t>
                      </a: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A4</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B.</a:t>
                      </a: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　</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開発要素のシステム統合とその実証の課題を記載してください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456865228"/>
                  </a:ext>
                </a:extLst>
              </a:tr>
            </a:tbl>
          </a:graphicData>
        </a:graphic>
      </p:graphicFrame>
      <p:sp>
        <p:nvSpPr>
          <p:cNvPr id="8" name="Text Box 11"/>
          <p:cNvSpPr txBox="1">
            <a:spLocks noChangeArrowheads="1"/>
          </p:cNvSpPr>
          <p:nvPr/>
        </p:nvSpPr>
        <p:spPr bwMode="auto">
          <a:xfrm>
            <a:off x="6940562" y="140326"/>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sz="1400" dirty="0" smtClean="0">
                <a:solidFill>
                  <a:srgbClr val="000000"/>
                </a:solidFill>
                <a:latin typeface="Arial" panose="020B0604020202020204" pitchFamily="34" charset="0"/>
                <a:cs typeface="Arial" panose="020B0604020202020204" pitchFamily="34" charset="0"/>
              </a:rPr>
              <a:t>6</a:t>
            </a:r>
            <a:endParaRPr lang="en-US" altLang="ja-JP" sz="1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3447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6"/>
          <p:cNvSpPr txBox="1">
            <a:spLocks noChangeArrowheads="1"/>
          </p:cNvSpPr>
          <p:nvPr/>
        </p:nvSpPr>
        <p:spPr bwMode="auto">
          <a:xfrm>
            <a:off x="5" y="44628"/>
            <a:ext cx="4762972" cy="3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en-US" altLang="ja-JP" sz="1801" dirty="0" smtClean="0">
                <a:latin typeface="+mn-ea"/>
                <a:ea typeface="+mn-ea"/>
              </a:rPr>
              <a:t>○</a:t>
            </a:r>
            <a:r>
              <a:rPr lang="ja-JP" altLang="en-US" sz="1801" dirty="0" smtClean="0">
                <a:latin typeface="+mn-ea"/>
                <a:ea typeface="+mn-ea"/>
              </a:rPr>
              <a:t>令和３年度の目標と内容</a:t>
            </a:r>
            <a:endParaRPr lang="ja-JP" altLang="en-US" sz="1801" dirty="0">
              <a:latin typeface="+mn-ea"/>
              <a:ea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4211609561"/>
              </p:ext>
            </p:extLst>
          </p:nvPr>
        </p:nvGraphicFramePr>
        <p:xfrm>
          <a:off x="323528" y="476680"/>
          <a:ext cx="8447698" cy="6565730"/>
        </p:xfrm>
        <a:graphic>
          <a:graphicData uri="http://schemas.openxmlformats.org/drawingml/2006/table">
            <a:tbl>
              <a:tblPr/>
              <a:tblGrid>
                <a:gridCol w="319733">
                  <a:extLst>
                    <a:ext uri="{9D8B030D-6E8A-4147-A177-3AD203B41FA5}">
                      <a16:colId xmlns:a16="http://schemas.microsoft.com/office/drawing/2014/main" val="20000"/>
                    </a:ext>
                  </a:extLst>
                </a:gridCol>
                <a:gridCol w="472355">
                  <a:extLst>
                    <a:ext uri="{9D8B030D-6E8A-4147-A177-3AD203B41FA5}">
                      <a16:colId xmlns:a16="http://schemas.microsoft.com/office/drawing/2014/main" val="3537131027"/>
                    </a:ext>
                  </a:extLst>
                </a:gridCol>
                <a:gridCol w="1728192">
                  <a:extLst>
                    <a:ext uri="{9D8B030D-6E8A-4147-A177-3AD203B41FA5}">
                      <a16:colId xmlns:a16="http://schemas.microsoft.com/office/drawing/2014/main" val="20001"/>
                    </a:ext>
                  </a:extLst>
                </a:gridCol>
                <a:gridCol w="2160240">
                  <a:extLst>
                    <a:ext uri="{9D8B030D-6E8A-4147-A177-3AD203B41FA5}">
                      <a16:colId xmlns:a16="http://schemas.microsoft.com/office/drawing/2014/main" val="1406092174"/>
                    </a:ext>
                  </a:extLst>
                </a:gridCol>
                <a:gridCol w="3767178">
                  <a:extLst>
                    <a:ext uri="{9D8B030D-6E8A-4147-A177-3AD203B41FA5}">
                      <a16:colId xmlns:a16="http://schemas.microsoft.com/office/drawing/2014/main" val="20002"/>
                    </a:ext>
                  </a:extLst>
                </a:gridCol>
              </a:tblGrid>
              <a:tr h="542997">
                <a:tc gridSpan="2">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要素</a:t>
                      </a:r>
                      <a:endParaRPr kumimoji="1" lang="en-US" altLang="ja-JP"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実施項目</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defRPr/>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令和３年度の目標</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smtClean="0">
                          <a:ln>
                            <a:noFill/>
                          </a:ln>
                          <a:solidFill>
                            <a:srgbClr val="FFFFFF"/>
                          </a:solidFill>
                          <a:effectLst/>
                          <a:latin typeface="ＭＳ Ｐゴシック" pitchFamily="50" charset="-128"/>
                          <a:ea typeface="Meiryo UI" pitchFamily="50" charset="-128"/>
                          <a:cs typeface="Meiryo UI" pitchFamily="50" charset="-128"/>
                        </a:rPr>
                        <a:t>計　画　内　容</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97155">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全体</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kumimoji="1" lang="ja-JP" altLang="en-US"/>
                    </a:p>
                  </a:txBody>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事業全体としての令和３年度の目標について記載してください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実施を予定している全体計画について、できるだけ具体的かつ定量的に記載してください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76838">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炭素循環社会モデルの提案</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令和３年度の目標について、記載してください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586991073"/>
                  </a:ext>
                </a:extLst>
              </a:tr>
              <a:tr h="676838">
                <a:tc gridSpan="2">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CO2</a:t>
                      </a: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削減効果等の検証・評価</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令和３年度の</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目標について、記載してください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905631102"/>
                  </a:ext>
                </a:extLst>
              </a:tr>
              <a:tr h="676838">
                <a:tc rowSpan="5">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提案するモデルの実現に向けた実証</a:t>
                      </a: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A1</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A1</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各要素技術／システムの応募時の準備状況（既存の類似技術との比較等）を踏まえた令和３年度の目標について、それぞれ具体的かつ定量的に（数値で）記載してください（以下同様）</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実施要諦の各要素技術／システムの開発内容について、具体的かつ定量的に（数値で）記載してください（以下同様）</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A2</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A2</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A3</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A3</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A4</a:t>
                      </a: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A4</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の開発要素名を記載してください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なければ消去してください。</a:t>
                      </a:r>
                      <a:endPar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676838">
                <a:tc vMerge="1">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B.</a:t>
                      </a:r>
                      <a:r>
                        <a:rPr kumimoji="1" lang="ja-JP" altLang="en-US" sz="105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rPr>
                        <a:t>　</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開発要素のシステム統合とその実証の課題を記載してください</a:t>
                      </a:r>
                      <a:r>
                        <a:rPr kumimoji="1" lang="en-US" altLang="ja-JP" sz="900" b="0" i="1"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456865228"/>
                  </a:ext>
                </a:extLst>
              </a:tr>
            </a:tbl>
          </a:graphicData>
        </a:graphic>
      </p:graphicFrame>
      <p:sp>
        <p:nvSpPr>
          <p:cNvPr id="8" name="Text Box 11"/>
          <p:cNvSpPr txBox="1">
            <a:spLocks noChangeArrowheads="1"/>
          </p:cNvSpPr>
          <p:nvPr/>
        </p:nvSpPr>
        <p:spPr bwMode="auto">
          <a:xfrm>
            <a:off x="6940562" y="140326"/>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smtClean="0"/>
              <a:t>※</a:t>
            </a:r>
            <a:r>
              <a:rPr lang="ja-JP" altLang="en-US" sz="1050" i="1" dirty="0" smtClean="0"/>
              <a:t>　本頁は１頁に収めること。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sz="1400" dirty="0">
                <a:solidFill>
                  <a:srgbClr val="000000"/>
                </a:solidFill>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720904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3644</TotalTime>
  <Words>3063</Words>
  <Application>Microsoft Office PowerPoint</Application>
  <PresentationFormat>画面に合わせる (4:3)</PresentationFormat>
  <Paragraphs>416</Paragraphs>
  <Slides>11</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11</vt:i4>
      </vt:variant>
    </vt:vector>
  </HeadingPairs>
  <TitlesOfParts>
    <vt:vector size="19" baseType="lpstr">
      <vt:lpstr>Meiryo UI</vt:lpstr>
      <vt:lpstr>ＭＳ Ｐゴシック</vt:lpstr>
      <vt:lpstr>Arial</vt:lpstr>
      <vt:lpstr>Calibri</vt:lpstr>
      <vt:lpstr>Century</vt:lpstr>
      <vt:lpstr>Office テーマ</vt:lpstr>
      <vt:lpstr>標準デザイン</vt:lpstr>
      <vt:lpstr>1_標準デザイン</vt:lpstr>
      <vt:lpstr>概要資料について ※本スライドは消去して提出してください。</vt:lpstr>
      <vt:lpstr>令和元年度二酸化炭素の資源化を通じた 炭素循環社会モデル構築促進事業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平成28年度低炭素型浮体式洋上風力発電低コスト化・普及促進事業　中間評価様式</dc:title>
  <dc:creator>環境省　地球温暖化対策事業室</dc:creator>
  <cp:lastModifiedBy>葛岡 義和</cp:lastModifiedBy>
  <cp:revision>192</cp:revision>
  <cp:lastPrinted>2019-07-03T13:04:16Z</cp:lastPrinted>
  <dcterms:created xsi:type="dcterms:W3CDTF">2016-02-15T04:18:28Z</dcterms:created>
  <dcterms:modified xsi:type="dcterms:W3CDTF">2019-07-11T14:33:44Z</dcterms:modified>
</cp:coreProperties>
</file>