
<file path=[Content_Types].xml><?xml version="1.0" encoding="utf-8"?>
<Types xmlns="http://schemas.openxmlformats.org/package/2006/content-types">
  <Default ContentType="application/vnd.openxmlformats-officedocument.oleObject" Extension="bin"/>
  <Default ContentType="image/x-emf" Extension="emf"/>
  <Default ContentType="image/jpeg" Extension="jpeg"/>
  <Default ContentType="image/png" Extension="pn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changesinfo+xml" PartName="/ppt/changesInfos/changesInfo1.xml"/>
  <Override ContentType="application/vnd.openxmlformats-officedocument.presentationml.commentAuthors+xml" PartName="/ppt/commen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4" r:id="rId4"/>
  </p:sldMasterIdLst>
  <p:notesMasterIdLst>
    <p:notesMasterId r:id="rId23"/>
  </p:notesMasterIdLst>
  <p:handoutMasterIdLst>
    <p:handoutMasterId r:id="rId24"/>
  </p:handoutMasterIdLst>
  <p:sldIdLst>
    <p:sldId id="292" r:id="rId5"/>
    <p:sldId id="296" r:id="rId6"/>
    <p:sldId id="284" r:id="rId7"/>
    <p:sldId id="272" r:id="rId8"/>
    <p:sldId id="297" r:id="rId9"/>
    <p:sldId id="298" r:id="rId10"/>
    <p:sldId id="302" r:id="rId11"/>
    <p:sldId id="275" r:id="rId12"/>
    <p:sldId id="276" r:id="rId13"/>
    <p:sldId id="303" r:id="rId14"/>
    <p:sldId id="304" r:id="rId15"/>
    <p:sldId id="269" r:id="rId16"/>
    <p:sldId id="301" r:id="rId17"/>
    <p:sldId id="288" r:id="rId18"/>
    <p:sldId id="287" r:id="rId19"/>
    <p:sldId id="299" r:id="rId20"/>
    <p:sldId id="307" r:id="rId21"/>
    <p:sldId id="305" r:id="rId22"/>
  </p:sldIdLst>
  <p:sldSz cx="10261600" cy="7200900"/>
  <p:notesSz cx="6858000" cy="9874250"/>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268">
          <p15:clr>
            <a:srgbClr val="A4A3A4"/>
          </p15:clr>
        </p15:guide>
        <p15:guide id="2" pos="323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S" initials="" lastIdx="5" clrIdx="0"/>
  <p:cmAuthor id="2" name="前田 章吾（SHOGO MAEDA）" initials="" lastIdx="2" clrIdx="1"/>
  <p:cmAuthor id="3" name="ユーザー名不明1" initials="ユーザー名不明1" lastIdx="2" clrIdx="2"/>
  <p:cmAuthor id="4" name="済木 智貴（TOMOKI SAIKI）" initials=""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0066CC"/>
    <a:srgbClr val="FF9900"/>
    <a:srgbClr val="99FF66"/>
    <a:srgbClr val="FFCC99"/>
    <a:srgbClr val="0099CC"/>
    <a:srgbClr val="3366CC"/>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2EFD42-9DCF-4106-A186-B79BF992853C}" v="4" dt="2026-05-10T03:47:36.538"/>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840" autoAdjust="0"/>
    <p:restoredTop sz="97476" autoAdjust="0"/>
  </p:normalViewPr>
  <p:slideViewPr>
    <p:cSldViewPr snapToGrid="0">
      <p:cViewPr varScale="1">
        <p:scale>
          <a:sx n="63" d="100"/>
          <a:sy n="63" d="100"/>
        </p:scale>
        <p:origin x="1196" y="32"/>
      </p:cViewPr>
      <p:guideLst>
        <p:guide orient="horz" pos="2268"/>
        <p:guide pos="3238"/>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slides/slide10.xml" Type="http://schemas.openxmlformats.org/officeDocument/2006/relationships/slide"/><Relationship Id="rId15" Target="slides/slide11.xml" Type="http://schemas.openxmlformats.org/officeDocument/2006/relationships/slide"/><Relationship Id="rId16" Target="slides/slide12.xml" Type="http://schemas.openxmlformats.org/officeDocument/2006/relationships/slide"/><Relationship Id="rId17" Target="slides/slide13.xml" Type="http://schemas.openxmlformats.org/officeDocument/2006/relationships/slide"/><Relationship Id="rId18" Target="slides/slide14.xml" Type="http://schemas.openxmlformats.org/officeDocument/2006/relationships/slide"/><Relationship Id="rId19" Target="slides/slide15.xml" Type="http://schemas.openxmlformats.org/officeDocument/2006/relationships/slide"/><Relationship Id="rId2" Target="../customXml/item2.xml" Type="http://schemas.openxmlformats.org/officeDocument/2006/relationships/customXml"/><Relationship Id="rId20" Target="slides/slide16.xml" Type="http://schemas.openxmlformats.org/officeDocument/2006/relationships/slide"/><Relationship Id="rId21" Target="slides/slide17.xml" Type="http://schemas.openxmlformats.org/officeDocument/2006/relationships/slide"/><Relationship Id="rId22" Target="slides/slide18.xml" Type="http://schemas.openxmlformats.org/officeDocument/2006/relationships/slide"/><Relationship Id="rId23" Target="notesMasters/notesMaster1.xml" Type="http://schemas.openxmlformats.org/officeDocument/2006/relationships/notesMaster"/><Relationship Id="rId24" Target="handoutMasters/handoutMaster1.xml" Type="http://schemas.openxmlformats.org/officeDocument/2006/relationships/handoutMaster"/><Relationship Id="rId25" Target="commentAuthors.xml" Type="http://schemas.openxmlformats.org/officeDocument/2006/relationships/commentAuthors"/><Relationship Id="rId26" Target="presProps.xml" Type="http://schemas.openxmlformats.org/officeDocument/2006/relationships/presProps"/><Relationship Id="rId27" Target="viewProps.xml" Type="http://schemas.openxmlformats.org/officeDocument/2006/relationships/viewProps"/><Relationship Id="rId28" Target="theme/theme1.xml" Type="http://schemas.openxmlformats.org/officeDocument/2006/relationships/theme"/><Relationship Id="rId29" Target="tableStyles.xml" Type="http://schemas.openxmlformats.org/officeDocument/2006/relationships/tableStyles"/><Relationship Id="rId3" Target="../customXml/item3.xml" Type="http://schemas.openxmlformats.org/officeDocument/2006/relationships/customXml"/><Relationship Id="rId30" Target="changesInfos/changesInfo1.xml" Type="http://schemas.microsoft.com/office/2016/11/relationships/changesInfo"/><Relationship Id="rId31" Target="revisionInfo.xml" Type="http://schemas.microsoft.com/office/2015/10/relationships/revisionInfo"/><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中島 光博(NAKAJIMA Mitsuhiro)" userId="6e213220-fc8b-4d90-b52e-e220b5fa6315" providerId="ADAL" clId="{B8DC09CA-76D8-4742-B4BA-9859F41ED5DA}"/>
    <pc:docChg chg="custSel modSld">
      <pc:chgData name="中島 光博(NAKAJIMA Mitsuhiro)" userId="6e213220-fc8b-4d90-b52e-e220b5fa6315" providerId="ADAL" clId="{B8DC09CA-76D8-4742-B4BA-9859F41ED5DA}" dt="2026-05-10T03:47:36.538" v="368"/>
      <pc:docMkLst>
        <pc:docMk/>
      </pc:docMkLst>
      <pc:sldChg chg="modSp mod">
        <pc:chgData name="中島 光博(NAKAJIMA Mitsuhiro)" userId="6e213220-fc8b-4d90-b52e-e220b5fa6315" providerId="ADAL" clId="{B8DC09CA-76D8-4742-B4BA-9859F41ED5DA}" dt="2026-04-28T11:11:12.629" v="205" actId="20577"/>
        <pc:sldMkLst>
          <pc:docMk/>
          <pc:sldMk cId="0" sldId="287"/>
        </pc:sldMkLst>
        <pc:spChg chg="mod">
          <ac:chgData name="中島 光博(NAKAJIMA Mitsuhiro)" userId="6e213220-fc8b-4d90-b52e-e220b5fa6315" providerId="ADAL" clId="{B8DC09CA-76D8-4742-B4BA-9859F41ED5DA}" dt="2026-04-28T11:04:27.800" v="164" actId="20577"/>
          <ac:spMkLst>
            <pc:docMk/>
            <pc:sldMk cId="0" sldId="287"/>
            <ac:spMk id="3" creationId="{03724C23-3FD3-1D49-40C1-1273025AFDCD}"/>
          </ac:spMkLst>
        </pc:spChg>
        <pc:spChg chg="mod">
          <ac:chgData name="中島 光博(NAKAJIMA Mitsuhiro)" userId="6e213220-fc8b-4d90-b52e-e220b5fa6315" providerId="ADAL" clId="{B8DC09CA-76D8-4742-B4BA-9859F41ED5DA}" dt="2026-04-28T11:11:12.629" v="205" actId="20577"/>
          <ac:spMkLst>
            <pc:docMk/>
            <pc:sldMk cId="0" sldId="287"/>
            <ac:spMk id="9223" creationId="{D8728031-4BB0-4180-CC0D-16D7DA44868A}"/>
          </ac:spMkLst>
        </pc:spChg>
        <pc:spChg chg="mod">
          <ac:chgData name="中島 光博(NAKAJIMA Mitsuhiro)" userId="6e213220-fc8b-4d90-b52e-e220b5fa6315" providerId="ADAL" clId="{B8DC09CA-76D8-4742-B4BA-9859F41ED5DA}" dt="2026-04-28T10:53:26.294" v="44" actId="20577"/>
          <ac:spMkLst>
            <pc:docMk/>
            <pc:sldMk cId="0" sldId="287"/>
            <ac:spMk id="18437" creationId="{B8BD4171-EC8D-6F1F-D0A5-F3250D4561F1}"/>
          </ac:spMkLst>
        </pc:spChg>
        <pc:spChg chg="mod">
          <ac:chgData name="中島 光博(NAKAJIMA Mitsuhiro)" userId="6e213220-fc8b-4d90-b52e-e220b5fa6315" providerId="ADAL" clId="{B8DC09CA-76D8-4742-B4BA-9859F41ED5DA}" dt="2026-04-28T11:04:35.527" v="179" actId="20577"/>
          <ac:spMkLst>
            <pc:docMk/>
            <pc:sldMk cId="0" sldId="287"/>
            <ac:spMk id="18439" creationId="{DAEAAEAE-C207-AA82-62CB-6E547C0A731A}"/>
          </ac:spMkLst>
        </pc:spChg>
      </pc:sldChg>
      <pc:sldChg chg="addSp delSp modSp mod">
        <pc:chgData name="中島 光博(NAKAJIMA Mitsuhiro)" userId="6e213220-fc8b-4d90-b52e-e220b5fa6315" providerId="ADAL" clId="{B8DC09CA-76D8-4742-B4BA-9859F41ED5DA}" dt="2026-04-28T10:52:59.988" v="7" actId="1076"/>
        <pc:sldMkLst>
          <pc:docMk/>
          <pc:sldMk cId="0" sldId="288"/>
        </pc:sldMkLst>
        <pc:spChg chg="mod">
          <ac:chgData name="中島 光博(NAKAJIMA Mitsuhiro)" userId="6e213220-fc8b-4d90-b52e-e220b5fa6315" providerId="ADAL" clId="{B8DC09CA-76D8-4742-B4BA-9859F41ED5DA}" dt="2026-04-28T10:52:54.933" v="5" actId="1076"/>
          <ac:spMkLst>
            <pc:docMk/>
            <pc:sldMk cId="0" sldId="288"/>
            <ac:spMk id="2" creationId="{CB4F3ACA-DAD4-E7AC-45A2-0B55D2AAD7AD}"/>
          </ac:spMkLst>
        </pc:spChg>
        <pc:spChg chg="mod">
          <ac:chgData name="中島 光博(NAKAJIMA Mitsuhiro)" userId="6e213220-fc8b-4d90-b52e-e220b5fa6315" providerId="ADAL" clId="{B8DC09CA-76D8-4742-B4BA-9859F41ED5DA}" dt="2026-04-28T10:52:54.933" v="5" actId="1076"/>
          <ac:spMkLst>
            <pc:docMk/>
            <pc:sldMk cId="0" sldId="288"/>
            <ac:spMk id="3" creationId="{116CCC82-E321-C8DB-E857-D0D4489FE48E}"/>
          </ac:spMkLst>
        </pc:spChg>
        <pc:spChg chg="add mod">
          <ac:chgData name="中島 光博(NAKAJIMA Mitsuhiro)" userId="6e213220-fc8b-4d90-b52e-e220b5fa6315" providerId="ADAL" clId="{B8DC09CA-76D8-4742-B4BA-9859F41ED5DA}" dt="2026-04-28T10:52:49.027" v="4"/>
          <ac:spMkLst>
            <pc:docMk/>
            <pc:sldMk cId="0" sldId="288"/>
            <ac:spMk id="4" creationId="{51796EF8-8FBC-9106-0159-6162B8160840}"/>
          </ac:spMkLst>
        </pc:spChg>
        <pc:spChg chg="add del mod">
          <ac:chgData name="中島 光博(NAKAJIMA Mitsuhiro)" userId="6e213220-fc8b-4d90-b52e-e220b5fa6315" providerId="ADAL" clId="{B8DC09CA-76D8-4742-B4BA-9859F41ED5DA}" dt="2026-04-28T10:52:57.153" v="6" actId="1076"/>
          <ac:spMkLst>
            <pc:docMk/>
            <pc:sldMk cId="0" sldId="288"/>
            <ac:spMk id="17410" creationId="{0BB2CBF4-826E-D539-ABB3-2FAE0610767E}"/>
          </ac:spMkLst>
        </pc:spChg>
        <pc:spChg chg="mod">
          <ac:chgData name="中島 光博(NAKAJIMA Mitsuhiro)" userId="6e213220-fc8b-4d90-b52e-e220b5fa6315" providerId="ADAL" clId="{B8DC09CA-76D8-4742-B4BA-9859F41ED5DA}" dt="2026-04-28T10:52:59.988" v="7" actId="1076"/>
          <ac:spMkLst>
            <pc:docMk/>
            <pc:sldMk cId="0" sldId="288"/>
            <ac:spMk id="17414" creationId="{B7F9B3AF-9DA3-FCD9-65A2-140C983F9EC9}"/>
          </ac:spMkLst>
        </pc:spChg>
      </pc:sldChg>
      <pc:sldChg chg="modSp mod">
        <pc:chgData name="中島 光博(NAKAJIMA Mitsuhiro)" userId="6e213220-fc8b-4d90-b52e-e220b5fa6315" providerId="ADAL" clId="{B8DC09CA-76D8-4742-B4BA-9859F41ED5DA}" dt="2026-04-28T11:03:13.925" v="92" actId="1076"/>
        <pc:sldMkLst>
          <pc:docMk/>
          <pc:sldMk cId="0" sldId="297"/>
        </pc:sldMkLst>
        <pc:spChg chg="mod">
          <ac:chgData name="中島 光博(NAKAJIMA Mitsuhiro)" userId="6e213220-fc8b-4d90-b52e-e220b5fa6315" providerId="ADAL" clId="{B8DC09CA-76D8-4742-B4BA-9859F41ED5DA}" dt="2026-04-28T11:02:29.602" v="75" actId="20577"/>
          <ac:spMkLst>
            <pc:docMk/>
            <pc:sldMk cId="0" sldId="297"/>
            <ac:spMk id="17" creationId="{188C7BAF-E6EE-CF58-4E15-D06C8D6F1393}"/>
          </ac:spMkLst>
        </pc:spChg>
        <pc:spChg chg="mod">
          <ac:chgData name="中島 光博(NAKAJIMA Mitsuhiro)" userId="6e213220-fc8b-4d90-b52e-e220b5fa6315" providerId="ADAL" clId="{B8DC09CA-76D8-4742-B4BA-9859F41ED5DA}" dt="2026-04-28T11:03:06.251" v="91" actId="20577"/>
          <ac:spMkLst>
            <pc:docMk/>
            <pc:sldMk cId="0" sldId="297"/>
            <ac:spMk id="6168" creationId="{B0C26B27-00CA-0A4C-2576-FFCE8A8984C4}"/>
          </ac:spMkLst>
        </pc:spChg>
        <pc:graphicFrameChg chg="mod modGraphic">
          <ac:chgData name="中島 光博(NAKAJIMA Mitsuhiro)" userId="6e213220-fc8b-4d90-b52e-e220b5fa6315" providerId="ADAL" clId="{B8DC09CA-76D8-4742-B4BA-9859F41ED5DA}" dt="2026-04-28T11:03:13.925" v="92" actId="1076"/>
          <ac:graphicFrameMkLst>
            <pc:docMk/>
            <pc:sldMk cId="0" sldId="297"/>
            <ac:graphicFrameMk id="3" creationId="{BFE95D71-8C08-1E01-22E1-C2A74C7C9335}"/>
          </ac:graphicFrameMkLst>
        </pc:graphicFrameChg>
        <pc:graphicFrameChg chg="modGraphic">
          <ac:chgData name="中島 光博(NAKAJIMA Mitsuhiro)" userId="6e213220-fc8b-4d90-b52e-e220b5fa6315" providerId="ADAL" clId="{B8DC09CA-76D8-4742-B4BA-9859F41ED5DA}" dt="2026-04-28T11:02:38.620" v="87" actId="20577"/>
          <ac:graphicFrameMkLst>
            <pc:docMk/>
            <pc:sldMk cId="0" sldId="297"/>
            <ac:graphicFrameMk id="4" creationId="{531DE1B0-FAFD-537C-7E39-2C74273FCBCF}"/>
          </ac:graphicFrameMkLst>
        </pc:graphicFrameChg>
      </pc:sldChg>
      <pc:sldChg chg="modSp mod">
        <pc:chgData name="中島 光博(NAKAJIMA Mitsuhiro)" userId="6e213220-fc8b-4d90-b52e-e220b5fa6315" providerId="ADAL" clId="{B8DC09CA-76D8-4742-B4BA-9859F41ED5DA}" dt="2026-05-10T03:47:36.538" v="368"/>
        <pc:sldMkLst>
          <pc:docMk/>
          <pc:sldMk cId="0" sldId="298"/>
        </pc:sldMkLst>
        <pc:graphicFrameChg chg="mod modGraphic">
          <ac:chgData name="中島 光博(NAKAJIMA Mitsuhiro)" userId="6e213220-fc8b-4d90-b52e-e220b5fa6315" providerId="ADAL" clId="{B8DC09CA-76D8-4742-B4BA-9859F41ED5DA}" dt="2026-05-10T03:47:36.538" v="368"/>
          <ac:graphicFrameMkLst>
            <pc:docMk/>
            <pc:sldMk cId="0" sldId="298"/>
            <ac:graphicFrameMk id="2" creationId="{1CEA5FE6-A607-C31B-EF46-AE8FBC91E568}"/>
          </ac:graphicFrameMkLst>
        </pc:graphicFrameChg>
      </pc:sldChg>
      <pc:sldChg chg="modSp mod">
        <pc:chgData name="中島 光博(NAKAJIMA Mitsuhiro)" userId="6e213220-fc8b-4d90-b52e-e220b5fa6315" providerId="ADAL" clId="{B8DC09CA-76D8-4742-B4BA-9859F41ED5DA}" dt="2026-05-10T03:47:22.955" v="367"/>
        <pc:sldMkLst>
          <pc:docMk/>
          <pc:sldMk cId="824570480" sldId="302"/>
        </pc:sldMkLst>
        <pc:graphicFrameChg chg="mod modGraphic">
          <ac:chgData name="中島 光博(NAKAJIMA Mitsuhiro)" userId="6e213220-fc8b-4d90-b52e-e220b5fa6315" providerId="ADAL" clId="{B8DC09CA-76D8-4742-B4BA-9859F41ED5DA}" dt="2026-05-10T03:47:22.955" v="367"/>
          <ac:graphicFrameMkLst>
            <pc:docMk/>
            <pc:sldMk cId="824570480" sldId="302"/>
            <ac:graphicFrameMk id="2" creationId="{A11726E8-88D9-6233-5EB5-5D0ECF4504D5}"/>
          </ac:graphicFrameMkLst>
        </pc:graphicFrameChg>
      </pc:sldChg>
    </pc:docChg>
  </pc:docChgLst>
</pc:chgInfo>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F74B1038-1D97-4957-325A-681AEAF842CB}"/>
              </a:ext>
            </a:extLst>
          </p:cNvPr>
          <p:cNvSpPr>
            <a:spLocks noGrp="1" noChangeArrowheads="1"/>
          </p:cNvSpPr>
          <p:nvPr>
            <p:ph type="hdr" sz="quarter"/>
          </p:nvPr>
        </p:nvSpPr>
        <p:spPr bwMode="auto">
          <a:xfrm>
            <a:off x="0" y="0"/>
            <a:ext cx="2973388" cy="493713"/>
          </a:xfrm>
          <a:prstGeom prst="rect">
            <a:avLst/>
          </a:prstGeom>
          <a:noFill/>
          <a:ln w="9525">
            <a:noFill/>
            <a:miter lim="800000"/>
            <a:headEnd/>
            <a:tailEnd/>
          </a:ln>
          <a:effectLst/>
        </p:spPr>
        <p:txBody>
          <a:bodyPr vert="horz" wrap="square" lIns="92206" tIns="46104" rIns="92206" bIns="46104" numCol="1" anchor="t"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31747" name="Rectangle 3">
            <a:extLst>
              <a:ext uri="{FF2B5EF4-FFF2-40B4-BE49-F238E27FC236}">
                <a16:creationId xmlns:a16="http://schemas.microsoft.com/office/drawing/2014/main" id="{BE6E1555-FF64-970D-26C7-57488C4C0F04}"/>
              </a:ext>
            </a:extLst>
          </p:cNvPr>
          <p:cNvSpPr>
            <a:spLocks noGrp="1" noChangeArrowheads="1"/>
          </p:cNvSpPr>
          <p:nvPr>
            <p:ph type="dt" sz="quarter" idx="1"/>
          </p:nvPr>
        </p:nvSpPr>
        <p:spPr bwMode="auto">
          <a:xfrm>
            <a:off x="3883025" y="0"/>
            <a:ext cx="2973388" cy="493713"/>
          </a:xfrm>
          <a:prstGeom prst="rect">
            <a:avLst/>
          </a:prstGeom>
          <a:noFill/>
          <a:ln w="9525">
            <a:noFill/>
            <a:miter lim="800000"/>
            <a:headEnd/>
            <a:tailEnd/>
          </a:ln>
          <a:effectLst/>
        </p:spPr>
        <p:txBody>
          <a:bodyPr vert="horz" wrap="square" lIns="92206" tIns="46104" rIns="92206" bIns="46104" numCol="1" anchor="t" anchorCtr="0" compatLnSpc="1">
            <a:prstTxWarp prst="textNoShape">
              <a:avLst/>
            </a:prstTxWarp>
          </a:bodyPr>
          <a:lstStyle>
            <a:lvl1pPr algn="r" eaLnBrk="1" hangingPunct="1">
              <a:defRPr sz="1200">
                <a:latin typeface="Arial" charset="0"/>
                <a:ea typeface="ＭＳ Ｐゴシック" pitchFamily="50" charset="-128"/>
              </a:defRPr>
            </a:lvl1pPr>
          </a:lstStyle>
          <a:p>
            <a:pPr>
              <a:defRPr/>
            </a:pPr>
            <a:endParaRPr lang="en-US" altLang="ja-JP"/>
          </a:p>
        </p:txBody>
      </p:sp>
      <p:sp>
        <p:nvSpPr>
          <p:cNvPr id="31748" name="Rectangle 4">
            <a:extLst>
              <a:ext uri="{FF2B5EF4-FFF2-40B4-BE49-F238E27FC236}">
                <a16:creationId xmlns:a16="http://schemas.microsoft.com/office/drawing/2014/main" id="{EDC4DAE9-B24E-4323-7409-2D726EFF8E30}"/>
              </a:ext>
            </a:extLst>
          </p:cNvPr>
          <p:cNvSpPr>
            <a:spLocks noGrp="1" noChangeArrowheads="1"/>
          </p:cNvSpPr>
          <p:nvPr>
            <p:ph type="ftr" sz="quarter" idx="2"/>
          </p:nvPr>
        </p:nvSpPr>
        <p:spPr bwMode="auto">
          <a:xfrm>
            <a:off x="0" y="9378950"/>
            <a:ext cx="2973388" cy="493713"/>
          </a:xfrm>
          <a:prstGeom prst="rect">
            <a:avLst/>
          </a:prstGeom>
          <a:noFill/>
          <a:ln w="9525">
            <a:noFill/>
            <a:miter lim="800000"/>
            <a:headEnd/>
            <a:tailEnd/>
          </a:ln>
          <a:effectLst/>
        </p:spPr>
        <p:txBody>
          <a:bodyPr vert="horz" wrap="square" lIns="92206" tIns="46104" rIns="92206" bIns="46104" numCol="1" anchor="b"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31749" name="Rectangle 5">
            <a:extLst>
              <a:ext uri="{FF2B5EF4-FFF2-40B4-BE49-F238E27FC236}">
                <a16:creationId xmlns:a16="http://schemas.microsoft.com/office/drawing/2014/main" id="{F0EFC88F-DEE9-A5EE-29E6-BC346F05CCAF}"/>
              </a:ext>
            </a:extLst>
          </p:cNvPr>
          <p:cNvSpPr>
            <a:spLocks noGrp="1" noChangeArrowheads="1"/>
          </p:cNvSpPr>
          <p:nvPr>
            <p:ph type="sldNum" sz="quarter" idx="3"/>
          </p:nvPr>
        </p:nvSpPr>
        <p:spPr bwMode="auto">
          <a:xfrm>
            <a:off x="3883025" y="9378950"/>
            <a:ext cx="2973388" cy="493713"/>
          </a:xfrm>
          <a:prstGeom prst="rect">
            <a:avLst/>
          </a:prstGeom>
          <a:noFill/>
          <a:ln w="9525">
            <a:noFill/>
            <a:miter lim="800000"/>
            <a:headEnd/>
            <a:tailEnd/>
          </a:ln>
          <a:effectLst/>
        </p:spPr>
        <p:txBody>
          <a:bodyPr vert="horz" wrap="square" lIns="92206" tIns="46104" rIns="92206" bIns="46104" numCol="1" anchor="b" anchorCtr="0" compatLnSpc="1">
            <a:prstTxWarp prst="textNoShape">
              <a:avLst/>
            </a:prstTxWarp>
          </a:bodyPr>
          <a:lstStyle>
            <a:lvl1pPr algn="r" eaLnBrk="1" hangingPunct="1">
              <a:defRPr sz="1200"/>
            </a:lvl1pPr>
          </a:lstStyle>
          <a:p>
            <a:pPr>
              <a:defRPr/>
            </a:pPr>
            <a:fld id="{1150F95E-F936-4205-BB3F-86E090FEFC73}" type="slidenum">
              <a:rPr lang="en-US" altLang="ja-JP"/>
              <a:pPr>
                <a:defRPr/>
              </a:pPr>
              <a:t>‹#›</a:t>
            </a:fld>
            <a:endParaRPr lang="en-US" altLang="ja-JP"/>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2700BA16-72D2-322A-4FA1-372C93C6B9DD}"/>
              </a:ext>
            </a:extLst>
          </p:cNvPr>
          <p:cNvSpPr>
            <a:spLocks noGrp="1" noChangeArrowheads="1"/>
          </p:cNvSpPr>
          <p:nvPr>
            <p:ph type="hdr" sz="quarter"/>
          </p:nvPr>
        </p:nvSpPr>
        <p:spPr bwMode="auto">
          <a:xfrm>
            <a:off x="0" y="0"/>
            <a:ext cx="2973388" cy="493713"/>
          </a:xfrm>
          <a:prstGeom prst="rect">
            <a:avLst/>
          </a:prstGeom>
          <a:noFill/>
          <a:ln w="9525">
            <a:noFill/>
            <a:miter lim="800000"/>
            <a:headEnd/>
            <a:tailEnd/>
          </a:ln>
          <a:effectLst/>
        </p:spPr>
        <p:txBody>
          <a:bodyPr vert="horz" wrap="square" lIns="92206" tIns="46104" rIns="92206" bIns="46104" numCol="1" anchor="t"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29699" name="Rectangle 3">
            <a:extLst>
              <a:ext uri="{FF2B5EF4-FFF2-40B4-BE49-F238E27FC236}">
                <a16:creationId xmlns:a16="http://schemas.microsoft.com/office/drawing/2014/main" id="{B007996A-F64B-A0B6-0D04-CBDD6B9FC0AF}"/>
              </a:ext>
            </a:extLst>
          </p:cNvPr>
          <p:cNvSpPr>
            <a:spLocks noGrp="1" noChangeArrowheads="1"/>
          </p:cNvSpPr>
          <p:nvPr>
            <p:ph type="dt" idx="1"/>
          </p:nvPr>
        </p:nvSpPr>
        <p:spPr bwMode="auto">
          <a:xfrm>
            <a:off x="3883025" y="0"/>
            <a:ext cx="2973388" cy="493713"/>
          </a:xfrm>
          <a:prstGeom prst="rect">
            <a:avLst/>
          </a:prstGeom>
          <a:noFill/>
          <a:ln w="9525">
            <a:noFill/>
            <a:miter lim="800000"/>
            <a:headEnd/>
            <a:tailEnd/>
          </a:ln>
          <a:effectLst/>
        </p:spPr>
        <p:txBody>
          <a:bodyPr vert="horz" wrap="square" lIns="92206" tIns="46104" rIns="92206" bIns="46104" numCol="1" anchor="t" anchorCtr="0" compatLnSpc="1">
            <a:prstTxWarp prst="textNoShape">
              <a:avLst/>
            </a:prstTxWarp>
          </a:bodyPr>
          <a:lstStyle>
            <a:lvl1pPr algn="r" eaLnBrk="1" hangingPunct="1">
              <a:defRPr sz="1200">
                <a:latin typeface="Arial" charset="0"/>
                <a:ea typeface="ＭＳ Ｐゴシック" pitchFamily="50" charset="-128"/>
              </a:defRPr>
            </a:lvl1pPr>
          </a:lstStyle>
          <a:p>
            <a:pPr>
              <a:defRPr/>
            </a:pPr>
            <a:endParaRPr lang="en-US" altLang="ja-JP"/>
          </a:p>
        </p:txBody>
      </p:sp>
      <p:sp>
        <p:nvSpPr>
          <p:cNvPr id="2052" name="Rectangle 4">
            <a:extLst>
              <a:ext uri="{FF2B5EF4-FFF2-40B4-BE49-F238E27FC236}">
                <a16:creationId xmlns:a16="http://schemas.microsoft.com/office/drawing/2014/main" id="{35774F44-49AB-A884-8EB6-B2B1EE4E74EA}"/>
              </a:ext>
            </a:extLst>
          </p:cNvPr>
          <p:cNvSpPr>
            <a:spLocks noGrp="1" noRot="1" noChangeAspect="1" noChangeArrowheads="1" noTextEdit="1"/>
          </p:cNvSpPr>
          <p:nvPr>
            <p:ph type="sldImg" idx="2"/>
          </p:nvPr>
        </p:nvSpPr>
        <p:spPr bwMode="auto">
          <a:xfrm>
            <a:off x="790575" y="739775"/>
            <a:ext cx="5278438" cy="370363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701" name="Rectangle 5">
            <a:extLst>
              <a:ext uri="{FF2B5EF4-FFF2-40B4-BE49-F238E27FC236}">
                <a16:creationId xmlns:a16="http://schemas.microsoft.com/office/drawing/2014/main" id="{EF904372-AF55-7F57-0341-943B89E01F81}"/>
              </a:ext>
            </a:extLst>
          </p:cNvPr>
          <p:cNvSpPr>
            <a:spLocks noGrp="1" noChangeArrowheads="1"/>
          </p:cNvSpPr>
          <p:nvPr>
            <p:ph type="body" sz="quarter" idx="3"/>
          </p:nvPr>
        </p:nvSpPr>
        <p:spPr bwMode="auto">
          <a:xfrm>
            <a:off x="684213" y="4691063"/>
            <a:ext cx="5489575" cy="4443412"/>
          </a:xfrm>
          <a:prstGeom prst="rect">
            <a:avLst/>
          </a:prstGeom>
          <a:noFill/>
          <a:ln w="9525">
            <a:noFill/>
            <a:miter lim="800000"/>
            <a:headEnd/>
            <a:tailEnd/>
          </a:ln>
          <a:effectLst/>
        </p:spPr>
        <p:txBody>
          <a:bodyPr vert="horz" wrap="square" lIns="92206" tIns="46104" rIns="92206" bIns="46104"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29702" name="Rectangle 6">
            <a:extLst>
              <a:ext uri="{FF2B5EF4-FFF2-40B4-BE49-F238E27FC236}">
                <a16:creationId xmlns:a16="http://schemas.microsoft.com/office/drawing/2014/main" id="{7BAC66B9-2811-E1D0-B0F2-BEE37DCB7A1D}"/>
              </a:ext>
            </a:extLst>
          </p:cNvPr>
          <p:cNvSpPr>
            <a:spLocks noGrp="1" noChangeArrowheads="1"/>
          </p:cNvSpPr>
          <p:nvPr>
            <p:ph type="ftr" sz="quarter" idx="4"/>
          </p:nvPr>
        </p:nvSpPr>
        <p:spPr bwMode="auto">
          <a:xfrm>
            <a:off x="0" y="9378950"/>
            <a:ext cx="2973388" cy="493713"/>
          </a:xfrm>
          <a:prstGeom prst="rect">
            <a:avLst/>
          </a:prstGeom>
          <a:noFill/>
          <a:ln w="9525">
            <a:noFill/>
            <a:miter lim="800000"/>
            <a:headEnd/>
            <a:tailEnd/>
          </a:ln>
          <a:effectLst/>
        </p:spPr>
        <p:txBody>
          <a:bodyPr vert="horz" wrap="square" lIns="92206" tIns="46104" rIns="92206" bIns="46104" numCol="1" anchor="b" anchorCtr="0" compatLnSpc="1">
            <a:prstTxWarp prst="textNoShape">
              <a:avLst/>
            </a:prstTxWarp>
          </a:bodyPr>
          <a:lstStyle>
            <a:lvl1pPr eaLnBrk="1" hangingPunct="1">
              <a:defRPr sz="1200">
                <a:latin typeface="Arial" charset="0"/>
                <a:ea typeface="ＭＳ Ｐゴシック" pitchFamily="50" charset="-128"/>
              </a:defRPr>
            </a:lvl1pPr>
          </a:lstStyle>
          <a:p>
            <a:pPr>
              <a:defRPr/>
            </a:pPr>
            <a:endParaRPr lang="en-US" altLang="ja-JP"/>
          </a:p>
        </p:txBody>
      </p:sp>
      <p:sp>
        <p:nvSpPr>
          <p:cNvPr id="29703" name="Rectangle 7">
            <a:extLst>
              <a:ext uri="{FF2B5EF4-FFF2-40B4-BE49-F238E27FC236}">
                <a16:creationId xmlns:a16="http://schemas.microsoft.com/office/drawing/2014/main" id="{8035F7E1-26A5-7FA0-B2E6-04EFC7E96822}"/>
              </a:ext>
            </a:extLst>
          </p:cNvPr>
          <p:cNvSpPr>
            <a:spLocks noGrp="1" noChangeArrowheads="1"/>
          </p:cNvSpPr>
          <p:nvPr>
            <p:ph type="sldNum" sz="quarter" idx="5"/>
          </p:nvPr>
        </p:nvSpPr>
        <p:spPr bwMode="auto">
          <a:xfrm>
            <a:off x="3883025" y="9378950"/>
            <a:ext cx="2973388" cy="493713"/>
          </a:xfrm>
          <a:prstGeom prst="rect">
            <a:avLst/>
          </a:prstGeom>
          <a:noFill/>
          <a:ln w="9525">
            <a:noFill/>
            <a:miter lim="800000"/>
            <a:headEnd/>
            <a:tailEnd/>
          </a:ln>
          <a:effectLst/>
        </p:spPr>
        <p:txBody>
          <a:bodyPr vert="horz" wrap="square" lIns="92206" tIns="46104" rIns="92206" bIns="46104" numCol="1" anchor="b" anchorCtr="0" compatLnSpc="1">
            <a:prstTxWarp prst="textNoShape">
              <a:avLst/>
            </a:prstTxWarp>
          </a:bodyPr>
          <a:lstStyle>
            <a:lvl1pPr algn="r" eaLnBrk="1" hangingPunct="1">
              <a:defRPr sz="1200"/>
            </a:lvl1pPr>
          </a:lstStyle>
          <a:p>
            <a:pPr>
              <a:defRPr/>
            </a:pPr>
            <a:fld id="{C2F9C672-827B-4973-8E36-9735DDED61E1}"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0B39F622-BC99-0E09-B91B-7587F704B41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7713" indent="-285750">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50938" indent="-228600">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11313" indent="-228600">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73275" indent="-228600">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30475"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87675"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44875"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902075"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F2FFF8F8-E53F-487F-A215-8B557C41900E}" type="slidenum">
              <a:rPr lang="en-US" altLang="ja-JP" smtClean="0">
                <a:ea typeface="ＭＳ Ｐゴシック" panose="020B0600070205080204" pitchFamily="50" charset="-128"/>
              </a:rPr>
              <a:pPr>
                <a:spcBef>
                  <a:spcPct val="0"/>
                </a:spcBef>
              </a:pPr>
              <a:t>4</a:t>
            </a:fld>
            <a:endParaRPr lang="en-US" altLang="ja-JP">
              <a:ea typeface="ＭＳ Ｐゴシック" panose="020B0600070205080204" pitchFamily="50" charset="-128"/>
            </a:endParaRPr>
          </a:p>
        </p:txBody>
      </p:sp>
      <p:sp>
        <p:nvSpPr>
          <p:cNvPr id="8195" name="Rectangle 2">
            <a:extLst>
              <a:ext uri="{FF2B5EF4-FFF2-40B4-BE49-F238E27FC236}">
                <a16:creationId xmlns:a16="http://schemas.microsoft.com/office/drawing/2014/main" id="{EE17334D-8E2B-5FC9-DBA9-61FD09E84296}"/>
              </a:ext>
            </a:extLst>
          </p:cNvPr>
          <p:cNvSpPr>
            <a:spLocks noGrp="1" noRot="1" noChangeAspect="1" noChangeArrowheads="1" noTextEdit="1"/>
          </p:cNvSpPr>
          <p:nvPr>
            <p:ph type="sldImg"/>
          </p:nvPr>
        </p:nvSpPr>
        <p:spPr>
          <a:ln/>
        </p:spPr>
      </p:sp>
      <p:sp>
        <p:nvSpPr>
          <p:cNvPr id="8196" name="Rectangle 3">
            <a:extLst>
              <a:ext uri="{FF2B5EF4-FFF2-40B4-BE49-F238E27FC236}">
                <a16:creationId xmlns:a16="http://schemas.microsoft.com/office/drawing/2014/main" id="{D45F59F8-2D20-41C9-8D6C-81843C57687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dirty="0">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スライド イメージ プレースホルダー 1">
            <a:extLst>
              <a:ext uri="{FF2B5EF4-FFF2-40B4-BE49-F238E27FC236}">
                <a16:creationId xmlns:a16="http://schemas.microsoft.com/office/drawing/2014/main" id="{2A2C5E18-B1F2-60E1-AFC8-54BDA52E5EEA}"/>
              </a:ext>
            </a:extLst>
          </p:cNvPr>
          <p:cNvSpPr>
            <a:spLocks noGrp="1" noRot="1" noChangeAspect="1" noChangeArrowheads="1" noTextEdit="1"/>
          </p:cNvSpPr>
          <p:nvPr>
            <p:ph type="sldImg"/>
          </p:nvPr>
        </p:nvSpPr>
        <p:spPr>
          <a:ln/>
        </p:spPr>
      </p:sp>
      <p:sp>
        <p:nvSpPr>
          <p:cNvPr id="10243" name="ノート プレースホルダー 2">
            <a:extLst>
              <a:ext uri="{FF2B5EF4-FFF2-40B4-BE49-F238E27FC236}">
                <a16:creationId xmlns:a16="http://schemas.microsoft.com/office/drawing/2014/main" id="{BA8AE4BD-229D-2821-7724-677E9D53671D}"/>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latin typeface="Arial" panose="020B0604020202020204" pitchFamily="34" charset="0"/>
            </a:endParaRPr>
          </a:p>
        </p:txBody>
      </p:sp>
      <p:sp>
        <p:nvSpPr>
          <p:cNvPr id="10244" name="スライド番号プレースホルダー 3">
            <a:extLst>
              <a:ext uri="{FF2B5EF4-FFF2-40B4-BE49-F238E27FC236}">
                <a16:creationId xmlns:a16="http://schemas.microsoft.com/office/drawing/2014/main" id="{D9B09D39-E7D0-125B-35C9-8CDB40D3C91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7713" indent="-285750">
              <a:defRPr kumimoji="1">
                <a:solidFill>
                  <a:schemeClr val="tx1"/>
                </a:solidFill>
                <a:latin typeface="Arial" panose="020B0604020202020204" pitchFamily="34" charset="0"/>
                <a:ea typeface="ＭＳ Ｐゴシック" panose="020B0600070205080204" pitchFamily="50" charset="-128"/>
              </a:defRPr>
            </a:lvl2pPr>
            <a:lvl3pPr marL="1150938" indent="-228600">
              <a:defRPr kumimoji="1">
                <a:solidFill>
                  <a:schemeClr val="tx1"/>
                </a:solidFill>
                <a:latin typeface="Arial" panose="020B0604020202020204" pitchFamily="34" charset="0"/>
                <a:ea typeface="ＭＳ Ｐゴシック" panose="020B0600070205080204" pitchFamily="50" charset="-128"/>
              </a:defRPr>
            </a:lvl3pPr>
            <a:lvl4pPr marL="1611313" indent="-228600">
              <a:defRPr kumimoji="1">
                <a:solidFill>
                  <a:schemeClr val="tx1"/>
                </a:solidFill>
                <a:latin typeface="Arial" panose="020B0604020202020204" pitchFamily="34" charset="0"/>
                <a:ea typeface="ＭＳ Ｐゴシック" panose="020B0600070205080204" pitchFamily="50" charset="-128"/>
              </a:defRPr>
            </a:lvl4pPr>
            <a:lvl5pPr marL="2073275" indent="-228600">
              <a:defRPr kumimoji="1">
                <a:solidFill>
                  <a:schemeClr val="tx1"/>
                </a:solidFill>
                <a:latin typeface="Arial" panose="020B0604020202020204" pitchFamily="34" charset="0"/>
                <a:ea typeface="ＭＳ Ｐゴシック" panose="020B0600070205080204" pitchFamily="50" charset="-128"/>
              </a:defRPr>
            </a:lvl5pPr>
            <a:lvl6pPr marL="25304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876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448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020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C5B314CD-48FD-4DAA-955B-AED892C70BC2}" type="slidenum">
              <a:rPr lang="en-US" altLang="ja-JP" smtClean="0"/>
              <a:pPr/>
              <a:t>5</a:t>
            </a:fld>
            <a:endParaRPr lang="en-US" altLang="ja-JP"/>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スライド イメージ プレースホルダー 1">
            <a:extLst>
              <a:ext uri="{FF2B5EF4-FFF2-40B4-BE49-F238E27FC236}">
                <a16:creationId xmlns:a16="http://schemas.microsoft.com/office/drawing/2014/main" id="{20493E5B-332E-6DED-4646-A1866BCDB3DB}"/>
              </a:ext>
            </a:extLst>
          </p:cNvPr>
          <p:cNvSpPr>
            <a:spLocks noGrp="1" noRot="1" noChangeAspect="1" noChangeArrowheads="1" noTextEdit="1"/>
          </p:cNvSpPr>
          <p:nvPr>
            <p:ph type="sldImg"/>
          </p:nvPr>
        </p:nvSpPr>
        <p:spPr>
          <a:ln/>
        </p:spPr>
      </p:sp>
      <p:sp>
        <p:nvSpPr>
          <p:cNvPr id="12291" name="ノート プレースホルダー 2">
            <a:extLst>
              <a:ext uri="{FF2B5EF4-FFF2-40B4-BE49-F238E27FC236}">
                <a16:creationId xmlns:a16="http://schemas.microsoft.com/office/drawing/2014/main" id="{0E0B2656-A2CB-EEA7-5413-86D0D1FFE43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latin typeface="Arial" panose="020B0604020202020204" pitchFamily="34" charset="0"/>
            </a:endParaRPr>
          </a:p>
        </p:txBody>
      </p:sp>
      <p:sp>
        <p:nvSpPr>
          <p:cNvPr id="12292" name="スライド番号プレースホルダー 3">
            <a:extLst>
              <a:ext uri="{FF2B5EF4-FFF2-40B4-BE49-F238E27FC236}">
                <a16:creationId xmlns:a16="http://schemas.microsoft.com/office/drawing/2014/main" id="{6A26D8CD-7301-C895-18B3-BA6BB3C8920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7713" indent="-285750">
              <a:defRPr kumimoji="1">
                <a:solidFill>
                  <a:schemeClr val="tx1"/>
                </a:solidFill>
                <a:latin typeface="Arial" panose="020B0604020202020204" pitchFamily="34" charset="0"/>
                <a:ea typeface="ＭＳ Ｐゴシック" panose="020B0600070205080204" pitchFamily="50" charset="-128"/>
              </a:defRPr>
            </a:lvl2pPr>
            <a:lvl3pPr marL="1150938" indent="-228600">
              <a:defRPr kumimoji="1">
                <a:solidFill>
                  <a:schemeClr val="tx1"/>
                </a:solidFill>
                <a:latin typeface="Arial" panose="020B0604020202020204" pitchFamily="34" charset="0"/>
                <a:ea typeface="ＭＳ Ｐゴシック" panose="020B0600070205080204" pitchFamily="50" charset="-128"/>
              </a:defRPr>
            </a:lvl3pPr>
            <a:lvl4pPr marL="1611313" indent="-228600">
              <a:defRPr kumimoji="1">
                <a:solidFill>
                  <a:schemeClr val="tx1"/>
                </a:solidFill>
                <a:latin typeface="Arial" panose="020B0604020202020204" pitchFamily="34" charset="0"/>
                <a:ea typeface="ＭＳ Ｐゴシック" panose="020B0600070205080204" pitchFamily="50" charset="-128"/>
              </a:defRPr>
            </a:lvl4pPr>
            <a:lvl5pPr marL="2073275" indent="-228600">
              <a:defRPr kumimoji="1">
                <a:solidFill>
                  <a:schemeClr val="tx1"/>
                </a:solidFill>
                <a:latin typeface="Arial" panose="020B0604020202020204" pitchFamily="34" charset="0"/>
                <a:ea typeface="ＭＳ Ｐゴシック" panose="020B0600070205080204" pitchFamily="50" charset="-128"/>
              </a:defRPr>
            </a:lvl5pPr>
            <a:lvl6pPr marL="25304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876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448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020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7C1A2199-8C39-4437-AC0E-48F0C43D1C42}" type="slidenum">
              <a:rPr lang="en-US" altLang="ja-JP" smtClean="0"/>
              <a:pPr/>
              <a:t>6</a:t>
            </a:fld>
            <a:endParaRPr lang="en-US" altLang="ja-JP"/>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B97223-706B-CBC2-C62D-7A530CD3C00F}"/>
            </a:ext>
          </a:extLst>
        </p:cNvPr>
        <p:cNvGrpSpPr/>
        <p:nvPr/>
      </p:nvGrpSpPr>
      <p:grpSpPr>
        <a:xfrm>
          <a:off x="0" y="0"/>
          <a:ext cx="0" cy="0"/>
          <a:chOff x="0" y="0"/>
          <a:chExt cx="0" cy="0"/>
        </a:xfrm>
      </p:grpSpPr>
      <p:sp>
        <p:nvSpPr>
          <p:cNvPr id="12290" name="スライド イメージ プレースホルダー 1">
            <a:extLst>
              <a:ext uri="{FF2B5EF4-FFF2-40B4-BE49-F238E27FC236}">
                <a16:creationId xmlns:a16="http://schemas.microsoft.com/office/drawing/2014/main" id="{CF0AD23A-C2CC-A433-FF3F-9643741335F6}"/>
              </a:ext>
            </a:extLst>
          </p:cNvPr>
          <p:cNvSpPr>
            <a:spLocks noGrp="1" noRot="1" noChangeAspect="1" noChangeArrowheads="1" noTextEdit="1"/>
          </p:cNvSpPr>
          <p:nvPr>
            <p:ph type="sldImg"/>
          </p:nvPr>
        </p:nvSpPr>
        <p:spPr>
          <a:ln/>
        </p:spPr>
      </p:sp>
      <p:sp>
        <p:nvSpPr>
          <p:cNvPr id="12291" name="ノート プレースホルダー 2">
            <a:extLst>
              <a:ext uri="{FF2B5EF4-FFF2-40B4-BE49-F238E27FC236}">
                <a16:creationId xmlns:a16="http://schemas.microsoft.com/office/drawing/2014/main" id="{493AB811-27B2-7575-02F8-8B5E1FAEBF9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latin typeface="Arial" panose="020B0604020202020204" pitchFamily="34" charset="0"/>
            </a:endParaRPr>
          </a:p>
        </p:txBody>
      </p:sp>
      <p:sp>
        <p:nvSpPr>
          <p:cNvPr id="12292" name="スライド番号プレースホルダー 3">
            <a:extLst>
              <a:ext uri="{FF2B5EF4-FFF2-40B4-BE49-F238E27FC236}">
                <a16:creationId xmlns:a16="http://schemas.microsoft.com/office/drawing/2014/main" id="{E0B4FA02-06FE-1017-7510-2E33D90BF975}"/>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7713" indent="-285750">
              <a:defRPr kumimoji="1">
                <a:solidFill>
                  <a:schemeClr val="tx1"/>
                </a:solidFill>
                <a:latin typeface="Arial" panose="020B0604020202020204" pitchFamily="34" charset="0"/>
                <a:ea typeface="ＭＳ Ｐゴシック" panose="020B0600070205080204" pitchFamily="50" charset="-128"/>
              </a:defRPr>
            </a:lvl2pPr>
            <a:lvl3pPr marL="1150938" indent="-228600">
              <a:defRPr kumimoji="1">
                <a:solidFill>
                  <a:schemeClr val="tx1"/>
                </a:solidFill>
                <a:latin typeface="Arial" panose="020B0604020202020204" pitchFamily="34" charset="0"/>
                <a:ea typeface="ＭＳ Ｐゴシック" panose="020B0600070205080204" pitchFamily="50" charset="-128"/>
              </a:defRPr>
            </a:lvl3pPr>
            <a:lvl4pPr marL="1611313" indent="-228600">
              <a:defRPr kumimoji="1">
                <a:solidFill>
                  <a:schemeClr val="tx1"/>
                </a:solidFill>
                <a:latin typeface="Arial" panose="020B0604020202020204" pitchFamily="34" charset="0"/>
                <a:ea typeface="ＭＳ Ｐゴシック" panose="020B0600070205080204" pitchFamily="50" charset="-128"/>
              </a:defRPr>
            </a:lvl4pPr>
            <a:lvl5pPr marL="2073275" indent="-228600">
              <a:defRPr kumimoji="1">
                <a:solidFill>
                  <a:schemeClr val="tx1"/>
                </a:solidFill>
                <a:latin typeface="Arial" panose="020B0604020202020204" pitchFamily="34" charset="0"/>
                <a:ea typeface="ＭＳ Ｐゴシック" panose="020B0600070205080204" pitchFamily="50" charset="-128"/>
              </a:defRPr>
            </a:lvl5pPr>
            <a:lvl6pPr marL="25304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876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448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902075"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7C1A2199-8C39-4437-AC0E-48F0C43D1C42}" type="slidenum">
              <a:rPr lang="en-US" altLang="ja-JP" smtClean="0"/>
              <a:pPr/>
              <a:t>7</a:t>
            </a:fld>
            <a:endParaRPr lang="en-US" altLang="ja-JP"/>
          </a:p>
        </p:txBody>
      </p:sp>
    </p:spTree>
    <p:extLst>
      <p:ext uri="{BB962C8B-B14F-4D97-AF65-F5344CB8AC3E}">
        <p14:creationId xmlns:p14="http://schemas.microsoft.com/office/powerpoint/2010/main" val="1931940476"/>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69938" y="2236788"/>
            <a:ext cx="8721725" cy="1543050"/>
          </a:xfrm>
        </p:spPr>
        <p:txBody>
          <a:bodyPr/>
          <a:lstStyle/>
          <a:p>
            <a:r>
              <a:rPr lang="ja-JP" altLang="en-US"/>
              <a:t>マスタ タイトルの書式設定</a:t>
            </a:r>
          </a:p>
        </p:txBody>
      </p:sp>
      <p:sp>
        <p:nvSpPr>
          <p:cNvPr id="3" name="サブタイトル 2"/>
          <p:cNvSpPr>
            <a:spLocks noGrp="1"/>
          </p:cNvSpPr>
          <p:nvPr>
            <p:ph type="subTitle" idx="1"/>
          </p:nvPr>
        </p:nvSpPr>
        <p:spPr>
          <a:xfrm>
            <a:off x="1539875" y="4079875"/>
            <a:ext cx="7181850" cy="18415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a:extLst>
              <a:ext uri="{FF2B5EF4-FFF2-40B4-BE49-F238E27FC236}">
                <a16:creationId xmlns:a16="http://schemas.microsoft.com/office/drawing/2014/main" id="{7B5A3C66-1FA0-0A75-F5A5-1916F09B9423}"/>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86FAC872-5CE6-21BD-69ED-6332FF3B9F3C}"/>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5D6510DD-1620-FAB6-0068-9AE640E3B4B6}"/>
              </a:ext>
            </a:extLst>
          </p:cNvPr>
          <p:cNvSpPr>
            <a:spLocks noGrp="1" noChangeArrowheads="1"/>
          </p:cNvSpPr>
          <p:nvPr>
            <p:ph type="sldNum" sz="quarter" idx="12"/>
          </p:nvPr>
        </p:nvSpPr>
        <p:spPr>
          <a:ln/>
        </p:spPr>
        <p:txBody>
          <a:bodyPr/>
          <a:lstStyle>
            <a:lvl1pPr>
              <a:defRPr/>
            </a:lvl1pPr>
          </a:lstStyle>
          <a:p>
            <a:pPr>
              <a:defRPr/>
            </a:pPr>
            <a:fld id="{6100040C-7A48-4743-BF23-B29DB9553836}" type="slidenum">
              <a:rPr lang="en-US" altLang="ja-JP"/>
              <a:pPr>
                <a:defRPr/>
              </a:pPr>
              <a:t>‹#›</a:t>
            </a:fld>
            <a:endParaRPr lang="en-US" altLang="ja-JP"/>
          </a:p>
        </p:txBody>
      </p:sp>
    </p:spTree>
    <p:extLst>
      <p:ext uri="{BB962C8B-B14F-4D97-AF65-F5344CB8AC3E}">
        <p14:creationId xmlns:p14="http://schemas.microsoft.com/office/powerpoint/2010/main" val="7635603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291B90F7-D243-3DD5-0291-F1AC5663BBFA}"/>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FEBD0C65-B468-573F-A076-96E8BC9A4374}"/>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852C2B9B-4008-A07E-3099-4B29F7B2F160}"/>
              </a:ext>
            </a:extLst>
          </p:cNvPr>
          <p:cNvSpPr>
            <a:spLocks noGrp="1" noChangeArrowheads="1"/>
          </p:cNvSpPr>
          <p:nvPr>
            <p:ph type="sldNum" sz="quarter" idx="12"/>
          </p:nvPr>
        </p:nvSpPr>
        <p:spPr>
          <a:ln/>
        </p:spPr>
        <p:txBody>
          <a:bodyPr/>
          <a:lstStyle>
            <a:lvl1pPr>
              <a:defRPr/>
            </a:lvl1pPr>
          </a:lstStyle>
          <a:p>
            <a:pPr>
              <a:defRPr/>
            </a:pPr>
            <a:fld id="{752FB9A3-CB28-44AF-A8EE-154C040051C6}" type="slidenum">
              <a:rPr lang="en-US" altLang="ja-JP"/>
              <a:pPr>
                <a:defRPr/>
              </a:pPr>
              <a:t>‹#›</a:t>
            </a:fld>
            <a:endParaRPr lang="en-US" altLang="ja-JP"/>
          </a:p>
        </p:txBody>
      </p:sp>
    </p:spTree>
    <p:extLst>
      <p:ext uri="{BB962C8B-B14F-4D97-AF65-F5344CB8AC3E}">
        <p14:creationId xmlns:p14="http://schemas.microsoft.com/office/powerpoint/2010/main" val="12627737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440613" y="288925"/>
            <a:ext cx="2308225" cy="61436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512763" y="288925"/>
            <a:ext cx="6775450" cy="61436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DFC43938-B333-9D6D-D15F-38E6D554E690}"/>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8532434D-68EE-102F-3D31-7196C303CC24}"/>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ADDA7E6D-D0D4-A207-CDB4-8A75A2F654EE}"/>
              </a:ext>
            </a:extLst>
          </p:cNvPr>
          <p:cNvSpPr>
            <a:spLocks noGrp="1" noChangeArrowheads="1"/>
          </p:cNvSpPr>
          <p:nvPr>
            <p:ph type="sldNum" sz="quarter" idx="12"/>
          </p:nvPr>
        </p:nvSpPr>
        <p:spPr>
          <a:ln/>
        </p:spPr>
        <p:txBody>
          <a:bodyPr/>
          <a:lstStyle>
            <a:lvl1pPr>
              <a:defRPr/>
            </a:lvl1pPr>
          </a:lstStyle>
          <a:p>
            <a:pPr>
              <a:defRPr/>
            </a:pPr>
            <a:fld id="{A95EAE29-E30D-4A45-BEEC-B24B0D6A4DA7}" type="slidenum">
              <a:rPr lang="en-US" altLang="ja-JP"/>
              <a:pPr>
                <a:defRPr/>
              </a:pPr>
              <a:t>‹#›</a:t>
            </a:fld>
            <a:endParaRPr lang="en-US" altLang="ja-JP"/>
          </a:p>
        </p:txBody>
      </p:sp>
    </p:spTree>
    <p:extLst>
      <p:ext uri="{BB962C8B-B14F-4D97-AF65-F5344CB8AC3E}">
        <p14:creationId xmlns:p14="http://schemas.microsoft.com/office/powerpoint/2010/main" val="38312589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12763" y="288925"/>
            <a:ext cx="9236075" cy="1200150"/>
          </a:xfrm>
        </p:spPr>
        <p:txBody>
          <a:bodyPr/>
          <a:lstStyle/>
          <a:p>
            <a:r>
              <a:rPr lang="ja-JP" altLang="en-US"/>
              <a:t>マスタ タイトルの書式設定</a:t>
            </a:r>
          </a:p>
        </p:txBody>
      </p:sp>
      <p:sp>
        <p:nvSpPr>
          <p:cNvPr id="3" name="テキスト プレースホルダ 2"/>
          <p:cNvSpPr>
            <a:spLocks noGrp="1"/>
          </p:cNvSpPr>
          <p:nvPr>
            <p:ph type="body" sz="half" idx="1"/>
          </p:nvPr>
        </p:nvSpPr>
        <p:spPr>
          <a:xfrm>
            <a:off x="512763" y="1679575"/>
            <a:ext cx="4541837" cy="475297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quarter" idx="2"/>
          </p:nvPr>
        </p:nvSpPr>
        <p:spPr>
          <a:xfrm>
            <a:off x="5207000" y="1679575"/>
            <a:ext cx="4541838" cy="2300288"/>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コンテンツ プレースホルダ 4"/>
          <p:cNvSpPr>
            <a:spLocks noGrp="1"/>
          </p:cNvSpPr>
          <p:nvPr>
            <p:ph sz="quarter" idx="3"/>
          </p:nvPr>
        </p:nvSpPr>
        <p:spPr>
          <a:xfrm>
            <a:off x="5207000" y="4132263"/>
            <a:ext cx="4541838" cy="2300287"/>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 name="Rectangle 4">
            <a:extLst>
              <a:ext uri="{FF2B5EF4-FFF2-40B4-BE49-F238E27FC236}">
                <a16:creationId xmlns:a16="http://schemas.microsoft.com/office/drawing/2014/main" id="{C0F8E5F9-F7BA-FF30-E071-1A9EA4D7F76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7" name="Rectangle 5">
            <a:extLst>
              <a:ext uri="{FF2B5EF4-FFF2-40B4-BE49-F238E27FC236}">
                <a16:creationId xmlns:a16="http://schemas.microsoft.com/office/drawing/2014/main" id="{54021627-C63C-DCAC-D7F7-F882D2DCD339}"/>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8" name="Rectangle 6">
            <a:extLst>
              <a:ext uri="{FF2B5EF4-FFF2-40B4-BE49-F238E27FC236}">
                <a16:creationId xmlns:a16="http://schemas.microsoft.com/office/drawing/2014/main" id="{4A22D8DD-8B03-9904-EBFE-434C6B2682AB}"/>
              </a:ext>
            </a:extLst>
          </p:cNvPr>
          <p:cNvSpPr>
            <a:spLocks noGrp="1" noChangeArrowheads="1"/>
          </p:cNvSpPr>
          <p:nvPr>
            <p:ph type="sldNum" sz="quarter" idx="12"/>
          </p:nvPr>
        </p:nvSpPr>
        <p:spPr>
          <a:ln/>
        </p:spPr>
        <p:txBody>
          <a:bodyPr/>
          <a:lstStyle>
            <a:lvl1pPr>
              <a:defRPr/>
            </a:lvl1pPr>
          </a:lstStyle>
          <a:p>
            <a:pPr>
              <a:defRPr/>
            </a:pPr>
            <a:fld id="{19CE478A-4591-4E1E-90F2-EAE09DFD3F0C}" type="slidenum">
              <a:rPr lang="en-US" altLang="ja-JP"/>
              <a:pPr>
                <a:defRPr/>
              </a:pPr>
              <a:t>‹#›</a:t>
            </a:fld>
            <a:endParaRPr lang="en-US" altLang="ja-JP"/>
          </a:p>
        </p:txBody>
      </p:sp>
    </p:spTree>
    <p:extLst>
      <p:ext uri="{BB962C8B-B14F-4D97-AF65-F5344CB8AC3E}">
        <p14:creationId xmlns:p14="http://schemas.microsoft.com/office/powerpoint/2010/main" val="1847175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6060DF39-0A42-D265-7722-98185757CA93}"/>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6E36569E-CE32-D3D0-5E0D-FF1862E3FB96}"/>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BAF2BF83-5989-18ED-754A-1872D0BE685E}"/>
              </a:ext>
            </a:extLst>
          </p:cNvPr>
          <p:cNvSpPr>
            <a:spLocks noGrp="1" noChangeArrowheads="1"/>
          </p:cNvSpPr>
          <p:nvPr>
            <p:ph type="sldNum" sz="quarter" idx="12"/>
          </p:nvPr>
        </p:nvSpPr>
        <p:spPr>
          <a:ln/>
        </p:spPr>
        <p:txBody>
          <a:bodyPr/>
          <a:lstStyle>
            <a:lvl1pPr>
              <a:defRPr/>
            </a:lvl1pPr>
          </a:lstStyle>
          <a:p>
            <a:pPr>
              <a:defRPr/>
            </a:pPr>
            <a:fld id="{765AE498-066A-40E8-9718-EB052C31A178}" type="slidenum">
              <a:rPr lang="en-US" altLang="ja-JP"/>
              <a:pPr>
                <a:defRPr/>
              </a:pPr>
              <a:t>‹#›</a:t>
            </a:fld>
            <a:endParaRPr lang="en-US" altLang="ja-JP"/>
          </a:p>
        </p:txBody>
      </p:sp>
    </p:spTree>
    <p:extLst>
      <p:ext uri="{BB962C8B-B14F-4D97-AF65-F5344CB8AC3E}">
        <p14:creationId xmlns:p14="http://schemas.microsoft.com/office/powerpoint/2010/main" val="722653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11213" y="4627563"/>
            <a:ext cx="8721725" cy="1430337"/>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811213" y="3052763"/>
            <a:ext cx="8721725" cy="15748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a:extLst>
              <a:ext uri="{FF2B5EF4-FFF2-40B4-BE49-F238E27FC236}">
                <a16:creationId xmlns:a16="http://schemas.microsoft.com/office/drawing/2014/main" id="{338F2EA3-1C5A-2C35-7135-39BD6F1F0040}"/>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83D5578B-C482-0040-E15F-60968F9B3708}"/>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2C54C45F-C208-A5E8-66EB-054B79A733BA}"/>
              </a:ext>
            </a:extLst>
          </p:cNvPr>
          <p:cNvSpPr>
            <a:spLocks noGrp="1" noChangeArrowheads="1"/>
          </p:cNvSpPr>
          <p:nvPr>
            <p:ph type="sldNum" sz="quarter" idx="12"/>
          </p:nvPr>
        </p:nvSpPr>
        <p:spPr>
          <a:ln/>
        </p:spPr>
        <p:txBody>
          <a:bodyPr/>
          <a:lstStyle>
            <a:lvl1pPr>
              <a:defRPr/>
            </a:lvl1pPr>
          </a:lstStyle>
          <a:p>
            <a:pPr>
              <a:defRPr/>
            </a:pPr>
            <a:fld id="{A1D07BD4-E715-44EF-A222-139BACADF001}" type="slidenum">
              <a:rPr lang="en-US" altLang="ja-JP"/>
              <a:pPr>
                <a:defRPr/>
              </a:pPr>
              <a:t>‹#›</a:t>
            </a:fld>
            <a:endParaRPr lang="en-US" altLang="ja-JP"/>
          </a:p>
        </p:txBody>
      </p:sp>
    </p:spTree>
    <p:extLst>
      <p:ext uri="{BB962C8B-B14F-4D97-AF65-F5344CB8AC3E}">
        <p14:creationId xmlns:p14="http://schemas.microsoft.com/office/powerpoint/2010/main" val="2054761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512763" y="1679575"/>
            <a:ext cx="4541837" cy="4752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5207000" y="1679575"/>
            <a:ext cx="4541838" cy="4752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a:extLst>
              <a:ext uri="{FF2B5EF4-FFF2-40B4-BE49-F238E27FC236}">
                <a16:creationId xmlns:a16="http://schemas.microsoft.com/office/drawing/2014/main" id="{422E18D0-FDDE-E2F1-B592-D2BE163A84E1}"/>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D4E26761-2751-81F7-3E80-F1CD729DAD2F}"/>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D253B0A6-2AA8-BA7C-8FA8-984865278B13}"/>
              </a:ext>
            </a:extLst>
          </p:cNvPr>
          <p:cNvSpPr>
            <a:spLocks noGrp="1" noChangeArrowheads="1"/>
          </p:cNvSpPr>
          <p:nvPr>
            <p:ph type="sldNum" sz="quarter" idx="12"/>
          </p:nvPr>
        </p:nvSpPr>
        <p:spPr>
          <a:ln/>
        </p:spPr>
        <p:txBody>
          <a:bodyPr/>
          <a:lstStyle>
            <a:lvl1pPr>
              <a:defRPr/>
            </a:lvl1pPr>
          </a:lstStyle>
          <a:p>
            <a:pPr>
              <a:defRPr/>
            </a:pPr>
            <a:fld id="{6F49D44D-1878-4750-BED2-59300DB76A80}" type="slidenum">
              <a:rPr lang="en-US" altLang="ja-JP"/>
              <a:pPr>
                <a:defRPr/>
              </a:pPr>
              <a:t>‹#›</a:t>
            </a:fld>
            <a:endParaRPr lang="en-US" altLang="ja-JP"/>
          </a:p>
        </p:txBody>
      </p:sp>
    </p:spTree>
    <p:extLst>
      <p:ext uri="{BB962C8B-B14F-4D97-AF65-F5344CB8AC3E}">
        <p14:creationId xmlns:p14="http://schemas.microsoft.com/office/powerpoint/2010/main" val="2632495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512763" y="1611313"/>
            <a:ext cx="4533900" cy="6731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512763" y="2284413"/>
            <a:ext cx="4533900" cy="41481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5213350" y="1611313"/>
            <a:ext cx="4535488" cy="67310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5213350" y="2284413"/>
            <a:ext cx="4535488" cy="41481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a:extLst>
              <a:ext uri="{FF2B5EF4-FFF2-40B4-BE49-F238E27FC236}">
                <a16:creationId xmlns:a16="http://schemas.microsoft.com/office/drawing/2014/main" id="{0EFF35C8-D9DB-65A3-67FC-86DCDD64FF2F}"/>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a:extLst>
              <a:ext uri="{FF2B5EF4-FFF2-40B4-BE49-F238E27FC236}">
                <a16:creationId xmlns:a16="http://schemas.microsoft.com/office/drawing/2014/main" id="{0E8C41C8-8FC1-E7E8-FA93-0CCECFF3518B}"/>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a:extLst>
              <a:ext uri="{FF2B5EF4-FFF2-40B4-BE49-F238E27FC236}">
                <a16:creationId xmlns:a16="http://schemas.microsoft.com/office/drawing/2014/main" id="{8F68956C-145C-884E-35C3-37C057F0C1E9}"/>
              </a:ext>
            </a:extLst>
          </p:cNvPr>
          <p:cNvSpPr>
            <a:spLocks noGrp="1" noChangeArrowheads="1"/>
          </p:cNvSpPr>
          <p:nvPr>
            <p:ph type="sldNum" sz="quarter" idx="12"/>
          </p:nvPr>
        </p:nvSpPr>
        <p:spPr>
          <a:ln/>
        </p:spPr>
        <p:txBody>
          <a:bodyPr/>
          <a:lstStyle>
            <a:lvl1pPr>
              <a:defRPr/>
            </a:lvl1pPr>
          </a:lstStyle>
          <a:p>
            <a:pPr>
              <a:defRPr/>
            </a:pPr>
            <a:fld id="{B0DF820E-37AB-4CCB-BC16-C046717FF341}" type="slidenum">
              <a:rPr lang="en-US" altLang="ja-JP"/>
              <a:pPr>
                <a:defRPr/>
              </a:pPr>
              <a:t>‹#›</a:t>
            </a:fld>
            <a:endParaRPr lang="en-US" altLang="ja-JP"/>
          </a:p>
        </p:txBody>
      </p:sp>
    </p:spTree>
    <p:extLst>
      <p:ext uri="{BB962C8B-B14F-4D97-AF65-F5344CB8AC3E}">
        <p14:creationId xmlns:p14="http://schemas.microsoft.com/office/powerpoint/2010/main" val="3585708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a:extLst>
              <a:ext uri="{FF2B5EF4-FFF2-40B4-BE49-F238E27FC236}">
                <a16:creationId xmlns:a16="http://schemas.microsoft.com/office/drawing/2014/main" id="{3DB70959-81B3-0BBE-902D-6A6A9508A267}"/>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a:extLst>
              <a:ext uri="{FF2B5EF4-FFF2-40B4-BE49-F238E27FC236}">
                <a16:creationId xmlns:a16="http://schemas.microsoft.com/office/drawing/2014/main" id="{A71D0AC9-E905-01CA-F9AC-C0F51243239A}"/>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a:extLst>
              <a:ext uri="{FF2B5EF4-FFF2-40B4-BE49-F238E27FC236}">
                <a16:creationId xmlns:a16="http://schemas.microsoft.com/office/drawing/2014/main" id="{37F07386-30DD-4CA0-F0C6-9535210EA19A}"/>
              </a:ext>
            </a:extLst>
          </p:cNvPr>
          <p:cNvSpPr>
            <a:spLocks noGrp="1" noChangeArrowheads="1"/>
          </p:cNvSpPr>
          <p:nvPr>
            <p:ph type="sldNum" sz="quarter" idx="12"/>
          </p:nvPr>
        </p:nvSpPr>
        <p:spPr>
          <a:ln/>
        </p:spPr>
        <p:txBody>
          <a:bodyPr/>
          <a:lstStyle>
            <a:lvl1pPr>
              <a:defRPr/>
            </a:lvl1pPr>
          </a:lstStyle>
          <a:p>
            <a:pPr>
              <a:defRPr/>
            </a:pPr>
            <a:fld id="{81CD9BD3-628F-49D0-802A-7F9AA5303904}" type="slidenum">
              <a:rPr lang="en-US" altLang="ja-JP"/>
              <a:pPr>
                <a:defRPr/>
              </a:pPr>
              <a:t>‹#›</a:t>
            </a:fld>
            <a:endParaRPr lang="en-US" altLang="ja-JP"/>
          </a:p>
        </p:txBody>
      </p:sp>
    </p:spTree>
    <p:extLst>
      <p:ext uri="{BB962C8B-B14F-4D97-AF65-F5344CB8AC3E}">
        <p14:creationId xmlns:p14="http://schemas.microsoft.com/office/powerpoint/2010/main" val="1589253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DFD6390B-60D6-C754-0530-6C3C61BC8DC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a:extLst>
              <a:ext uri="{FF2B5EF4-FFF2-40B4-BE49-F238E27FC236}">
                <a16:creationId xmlns:a16="http://schemas.microsoft.com/office/drawing/2014/main" id="{877EF288-DF1E-E87E-EA2B-5CD7148DB8A8}"/>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a:extLst>
              <a:ext uri="{FF2B5EF4-FFF2-40B4-BE49-F238E27FC236}">
                <a16:creationId xmlns:a16="http://schemas.microsoft.com/office/drawing/2014/main" id="{5D36976D-93CF-C7B2-E648-12C508684610}"/>
              </a:ext>
            </a:extLst>
          </p:cNvPr>
          <p:cNvSpPr>
            <a:spLocks noGrp="1" noChangeArrowheads="1"/>
          </p:cNvSpPr>
          <p:nvPr>
            <p:ph type="sldNum" sz="quarter" idx="12"/>
          </p:nvPr>
        </p:nvSpPr>
        <p:spPr>
          <a:ln/>
        </p:spPr>
        <p:txBody>
          <a:bodyPr/>
          <a:lstStyle>
            <a:lvl1pPr>
              <a:defRPr/>
            </a:lvl1pPr>
          </a:lstStyle>
          <a:p>
            <a:pPr>
              <a:defRPr/>
            </a:pPr>
            <a:fld id="{6DC5FFA4-292D-415C-A20B-D4EBEEC8A3F8}" type="slidenum">
              <a:rPr lang="en-US" altLang="ja-JP"/>
              <a:pPr>
                <a:defRPr/>
              </a:pPr>
              <a:t>‹#›</a:t>
            </a:fld>
            <a:endParaRPr lang="en-US" altLang="ja-JP"/>
          </a:p>
        </p:txBody>
      </p:sp>
    </p:spTree>
    <p:extLst>
      <p:ext uri="{BB962C8B-B14F-4D97-AF65-F5344CB8AC3E}">
        <p14:creationId xmlns:p14="http://schemas.microsoft.com/office/powerpoint/2010/main" val="3760564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12763" y="287338"/>
            <a:ext cx="3376612" cy="121920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4011613" y="287338"/>
            <a:ext cx="5737225" cy="61452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512763" y="1506538"/>
            <a:ext cx="3376612" cy="49260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a:extLst>
              <a:ext uri="{FF2B5EF4-FFF2-40B4-BE49-F238E27FC236}">
                <a16:creationId xmlns:a16="http://schemas.microsoft.com/office/drawing/2014/main" id="{DDC696AE-B9F7-3DE4-E3F9-C70863531F3A}"/>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2C77A6A9-E083-2ECF-E405-F7D859701768}"/>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EFF278A5-DFE0-203B-EB2F-235C11CAEAEA}"/>
              </a:ext>
            </a:extLst>
          </p:cNvPr>
          <p:cNvSpPr>
            <a:spLocks noGrp="1" noChangeArrowheads="1"/>
          </p:cNvSpPr>
          <p:nvPr>
            <p:ph type="sldNum" sz="quarter" idx="12"/>
          </p:nvPr>
        </p:nvSpPr>
        <p:spPr>
          <a:ln/>
        </p:spPr>
        <p:txBody>
          <a:bodyPr/>
          <a:lstStyle>
            <a:lvl1pPr>
              <a:defRPr/>
            </a:lvl1pPr>
          </a:lstStyle>
          <a:p>
            <a:pPr>
              <a:defRPr/>
            </a:pPr>
            <a:fld id="{CFF7060C-4EAC-491F-A842-082CCD8658EE}" type="slidenum">
              <a:rPr lang="en-US" altLang="ja-JP"/>
              <a:pPr>
                <a:defRPr/>
              </a:pPr>
              <a:t>‹#›</a:t>
            </a:fld>
            <a:endParaRPr lang="en-US" altLang="ja-JP"/>
          </a:p>
        </p:txBody>
      </p:sp>
    </p:spTree>
    <p:extLst>
      <p:ext uri="{BB962C8B-B14F-4D97-AF65-F5344CB8AC3E}">
        <p14:creationId xmlns:p14="http://schemas.microsoft.com/office/powerpoint/2010/main" val="13448230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011363" y="5040313"/>
            <a:ext cx="6156325" cy="595312"/>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2011363" y="642938"/>
            <a:ext cx="6156325" cy="43211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2011363" y="5635625"/>
            <a:ext cx="6156325" cy="8445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a:extLst>
              <a:ext uri="{FF2B5EF4-FFF2-40B4-BE49-F238E27FC236}">
                <a16:creationId xmlns:a16="http://schemas.microsoft.com/office/drawing/2014/main" id="{264C85F7-37F9-F8ED-56E4-C59D9E963BC6}"/>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3335CDAA-45DD-77AC-232A-BB2AD3840876}"/>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33B3E657-EB9F-EEB4-84F4-90D7E50E4013}"/>
              </a:ext>
            </a:extLst>
          </p:cNvPr>
          <p:cNvSpPr>
            <a:spLocks noGrp="1" noChangeArrowheads="1"/>
          </p:cNvSpPr>
          <p:nvPr>
            <p:ph type="sldNum" sz="quarter" idx="12"/>
          </p:nvPr>
        </p:nvSpPr>
        <p:spPr>
          <a:ln/>
        </p:spPr>
        <p:txBody>
          <a:bodyPr/>
          <a:lstStyle>
            <a:lvl1pPr>
              <a:defRPr/>
            </a:lvl1pPr>
          </a:lstStyle>
          <a:p>
            <a:pPr>
              <a:defRPr/>
            </a:pPr>
            <a:fld id="{E7FC353C-9C21-4A18-B263-DD5CD28EF313}" type="slidenum">
              <a:rPr lang="en-US" altLang="ja-JP"/>
              <a:pPr>
                <a:defRPr/>
              </a:pPr>
              <a:t>‹#›</a:t>
            </a:fld>
            <a:endParaRPr lang="en-US" altLang="ja-JP"/>
          </a:p>
        </p:txBody>
      </p:sp>
    </p:spTree>
    <p:extLst>
      <p:ext uri="{BB962C8B-B14F-4D97-AF65-F5344CB8AC3E}">
        <p14:creationId xmlns:p14="http://schemas.microsoft.com/office/powerpoint/2010/main" val="2753593861"/>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969D13F7-128B-3ADC-296E-EA86BDDF69D3}"/>
              </a:ext>
            </a:extLst>
          </p:cNvPr>
          <p:cNvSpPr>
            <a:spLocks noGrp="1" noChangeArrowheads="1"/>
          </p:cNvSpPr>
          <p:nvPr>
            <p:ph type="title"/>
          </p:nvPr>
        </p:nvSpPr>
        <p:spPr bwMode="auto">
          <a:xfrm>
            <a:off x="512763" y="288925"/>
            <a:ext cx="92360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779" tIns="49890" rIns="99779" bIns="49890" numCol="1" anchor="ctr" anchorCtr="0" compatLnSpc="1">
            <a:prstTxWarp prst="textNoShape">
              <a:avLst/>
            </a:prstTxWarp>
          </a:bodyPr>
          <a:lstStyle/>
          <a:p>
            <a:pPr lvl="0"/>
            <a:r>
              <a:rPr lang="ja-JP" altLang="en-US"/>
              <a:t>マスタ タイトルの書式設定</a:t>
            </a:r>
          </a:p>
        </p:txBody>
      </p:sp>
      <p:sp>
        <p:nvSpPr>
          <p:cNvPr id="1027" name="Rectangle 3">
            <a:extLst>
              <a:ext uri="{FF2B5EF4-FFF2-40B4-BE49-F238E27FC236}">
                <a16:creationId xmlns:a16="http://schemas.microsoft.com/office/drawing/2014/main" id="{2FFA6B1A-D43B-B847-7335-033D172554C1}"/>
              </a:ext>
            </a:extLst>
          </p:cNvPr>
          <p:cNvSpPr>
            <a:spLocks noGrp="1" noChangeArrowheads="1"/>
          </p:cNvSpPr>
          <p:nvPr>
            <p:ph type="body" idx="1"/>
          </p:nvPr>
        </p:nvSpPr>
        <p:spPr bwMode="auto">
          <a:xfrm>
            <a:off x="512763" y="1679575"/>
            <a:ext cx="9236075" cy="475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9779" tIns="49890" rIns="99779" bIns="4989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5604" name="Rectangle 4">
            <a:extLst>
              <a:ext uri="{FF2B5EF4-FFF2-40B4-BE49-F238E27FC236}">
                <a16:creationId xmlns:a16="http://schemas.microsoft.com/office/drawing/2014/main" id="{E18725CB-2052-63D2-71B0-7ED52E93D3AE}"/>
              </a:ext>
            </a:extLst>
          </p:cNvPr>
          <p:cNvSpPr>
            <a:spLocks noGrp="1" noChangeArrowheads="1"/>
          </p:cNvSpPr>
          <p:nvPr>
            <p:ph type="dt" sz="half" idx="2"/>
          </p:nvPr>
        </p:nvSpPr>
        <p:spPr bwMode="auto">
          <a:xfrm>
            <a:off x="512763" y="6557963"/>
            <a:ext cx="2393950" cy="500062"/>
          </a:xfrm>
          <a:prstGeom prst="rect">
            <a:avLst/>
          </a:prstGeom>
          <a:noFill/>
          <a:ln w="9525">
            <a:noFill/>
            <a:miter lim="800000"/>
            <a:headEnd/>
            <a:tailEnd/>
          </a:ln>
          <a:effectLst/>
        </p:spPr>
        <p:txBody>
          <a:bodyPr vert="horz" wrap="square" lIns="99779" tIns="49890" rIns="99779" bIns="49890" numCol="1" anchor="t" anchorCtr="0" compatLnSpc="1">
            <a:prstTxWarp prst="textNoShape">
              <a:avLst/>
            </a:prstTxWarp>
          </a:bodyPr>
          <a:lstStyle>
            <a:lvl1pPr eaLnBrk="1" hangingPunct="1">
              <a:defRPr sz="1500">
                <a:latin typeface="Arial" charset="0"/>
                <a:ea typeface="ＭＳ Ｐゴシック" charset="-128"/>
              </a:defRPr>
            </a:lvl1pPr>
          </a:lstStyle>
          <a:p>
            <a:pPr>
              <a:defRPr/>
            </a:pPr>
            <a:endParaRPr lang="en-US" altLang="ja-JP"/>
          </a:p>
        </p:txBody>
      </p:sp>
      <p:sp>
        <p:nvSpPr>
          <p:cNvPr id="25605" name="Rectangle 5">
            <a:extLst>
              <a:ext uri="{FF2B5EF4-FFF2-40B4-BE49-F238E27FC236}">
                <a16:creationId xmlns:a16="http://schemas.microsoft.com/office/drawing/2014/main" id="{AB8333EA-E163-7203-15D6-CB3B175E1829}"/>
              </a:ext>
            </a:extLst>
          </p:cNvPr>
          <p:cNvSpPr>
            <a:spLocks noGrp="1" noChangeArrowheads="1"/>
          </p:cNvSpPr>
          <p:nvPr>
            <p:ph type="ftr" sz="quarter" idx="3"/>
          </p:nvPr>
        </p:nvSpPr>
        <p:spPr bwMode="auto">
          <a:xfrm>
            <a:off x="3506788" y="6557963"/>
            <a:ext cx="3248025" cy="500062"/>
          </a:xfrm>
          <a:prstGeom prst="rect">
            <a:avLst/>
          </a:prstGeom>
          <a:noFill/>
          <a:ln w="9525">
            <a:noFill/>
            <a:miter lim="800000"/>
            <a:headEnd/>
            <a:tailEnd/>
          </a:ln>
          <a:effectLst/>
        </p:spPr>
        <p:txBody>
          <a:bodyPr vert="horz" wrap="square" lIns="99779" tIns="49890" rIns="99779" bIns="49890" numCol="1" anchor="t" anchorCtr="0" compatLnSpc="1">
            <a:prstTxWarp prst="textNoShape">
              <a:avLst/>
            </a:prstTxWarp>
          </a:bodyPr>
          <a:lstStyle>
            <a:lvl1pPr algn="ctr" eaLnBrk="1" hangingPunct="1">
              <a:defRPr sz="1500">
                <a:latin typeface="Arial" charset="0"/>
                <a:ea typeface="ＭＳ Ｐゴシック" charset="-128"/>
              </a:defRPr>
            </a:lvl1pPr>
          </a:lstStyle>
          <a:p>
            <a:pPr>
              <a:defRPr/>
            </a:pPr>
            <a:endParaRPr lang="en-US" altLang="ja-JP"/>
          </a:p>
        </p:txBody>
      </p:sp>
      <p:sp>
        <p:nvSpPr>
          <p:cNvPr id="25606" name="Rectangle 6">
            <a:extLst>
              <a:ext uri="{FF2B5EF4-FFF2-40B4-BE49-F238E27FC236}">
                <a16:creationId xmlns:a16="http://schemas.microsoft.com/office/drawing/2014/main" id="{1D7A7348-4D56-C3A7-837A-D2F7C20925A3}"/>
              </a:ext>
            </a:extLst>
          </p:cNvPr>
          <p:cNvSpPr>
            <a:spLocks noGrp="1" noChangeArrowheads="1"/>
          </p:cNvSpPr>
          <p:nvPr>
            <p:ph type="sldNum" sz="quarter" idx="4"/>
          </p:nvPr>
        </p:nvSpPr>
        <p:spPr bwMode="auto">
          <a:xfrm>
            <a:off x="7354888" y="6557963"/>
            <a:ext cx="2393950" cy="500062"/>
          </a:xfrm>
          <a:prstGeom prst="rect">
            <a:avLst/>
          </a:prstGeom>
          <a:noFill/>
          <a:ln w="9525">
            <a:noFill/>
            <a:miter lim="800000"/>
            <a:headEnd/>
            <a:tailEnd/>
          </a:ln>
          <a:effectLst/>
        </p:spPr>
        <p:txBody>
          <a:bodyPr vert="horz" wrap="square" lIns="99779" tIns="49890" rIns="99779" bIns="49890" numCol="1" anchor="t" anchorCtr="0" compatLnSpc="1">
            <a:prstTxWarp prst="textNoShape">
              <a:avLst/>
            </a:prstTxWarp>
          </a:bodyPr>
          <a:lstStyle>
            <a:lvl1pPr algn="r" eaLnBrk="1" hangingPunct="1">
              <a:defRPr sz="1500"/>
            </a:lvl1pPr>
          </a:lstStyle>
          <a:p>
            <a:pPr>
              <a:defRPr/>
            </a:pPr>
            <a:fld id="{5585A682-0BAE-4E96-A64B-888F53DFB956}"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 id="2147483666" r:id="rId12"/>
  </p:sldLayoutIdLst>
  <p:hf hdr="0" ftr="0" dt="0"/>
  <p:txStyles>
    <p:titleStyle>
      <a:lvl1pPr algn="ctr" defTabSz="998538" rtl="0" eaLnBrk="0" fontAlgn="base" hangingPunct="0">
        <a:spcBef>
          <a:spcPct val="0"/>
        </a:spcBef>
        <a:spcAft>
          <a:spcPct val="0"/>
        </a:spcAft>
        <a:defRPr kumimoji="1" sz="4800">
          <a:solidFill>
            <a:schemeClr val="tx2"/>
          </a:solidFill>
          <a:latin typeface="+mj-lt"/>
          <a:ea typeface="+mj-ea"/>
          <a:cs typeface="+mj-cs"/>
        </a:defRPr>
      </a:lvl1pPr>
      <a:lvl2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2pPr>
      <a:lvl3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3pPr>
      <a:lvl4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4pPr>
      <a:lvl5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5pPr>
      <a:lvl6pPr marL="457200" algn="ctr" defTabSz="998538" rtl="0" fontAlgn="base">
        <a:spcBef>
          <a:spcPct val="0"/>
        </a:spcBef>
        <a:spcAft>
          <a:spcPct val="0"/>
        </a:spcAft>
        <a:defRPr kumimoji="1" sz="4800">
          <a:solidFill>
            <a:schemeClr val="tx2"/>
          </a:solidFill>
          <a:latin typeface="Arial" charset="0"/>
          <a:ea typeface="ＭＳ Ｐゴシック" pitchFamily="50" charset="-128"/>
        </a:defRPr>
      </a:lvl6pPr>
      <a:lvl7pPr marL="914400" algn="ctr" defTabSz="998538" rtl="0" fontAlgn="base">
        <a:spcBef>
          <a:spcPct val="0"/>
        </a:spcBef>
        <a:spcAft>
          <a:spcPct val="0"/>
        </a:spcAft>
        <a:defRPr kumimoji="1" sz="4800">
          <a:solidFill>
            <a:schemeClr val="tx2"/>
          </a:solidFill>
          <a:latin typeface="Arial" charset="0"/>
          <a:ea typeface="ＭＳ Ｐゴシック" pitchFamily="50" charset="-128"/>
        </a:defRPr>
      </a:lvl7pPr>
      <a:lvl8pPr marL="1371600" algn="ctr" defTabSz="998538" rtl="0" fontAlgn="base">
        <a:spcBef>
          <a:spcPct val="0"/>
        </a:spcBef>
        <a:spcAft>
          <a:spcPct val="0"/>
        </a:spcAft>
        <a:defRPr kumimoji="1" sz="4800">
          <a:solidFill>
            <a:schemeClr val="tx2"/>
          </a:solidFill>
          <a:latin typeface="Arial" charset="0"/>
          <a:ea typeface="ＭＳ Ｐゴシック" pitchFamily="50" charset="-128"/>
        </a:defRPr>
      </a:lvl8pPr>
      <a:lvl9pPr marL="1828800" algn="ctr" defTabSz="998538" rtl="0" fontAlgn="base">
        <a:spcBef>
          <a:spcPct val="0"/>
        </a:spcBef>
        <a:spcAft>
          <a:spcPct val="0"/>
        </a:spcAft>
        <a:defRPr kumimoji="1" sz="4800">
          <a:solidFill>
            <a:schemeClr val="tx2"/>
          </a:solidFill>
          <a:latin typeface="Arial" charset="0"/>
          <a:ea typeface="ＭＳ Ｐゴシック" pitchFamily="50" charset="-128"/>
        </a:defRPr>
      </a:lvl9pPr>
    </p:titleStyle>
    <p:bodyStyle>
      <a:lvl1pPr marL="374650" indent="-374650" algn="l" defTabSz="998538" rtl="0" eaLnBrk="0" fontAlgn="base" hangingPunct="0">
        <a:spcBef>
          <a:spcPct val="20000"/>
        </a:spcBef>
        <a:spcAft>
          <a:spcPct val="0"/>
        </a:spcAft>
        <a:buChar char="•"/>
        <a:defRPr kumimoji="1" sz="3500">
          <a:solidFill>
            <a:schemeClr val="tx1"/>
          </a:solidFill>
          <a:latin typeface="+mn-lt"/>
          <a:ea typeface="+mn-ea"/>
          <a:cs typeface="+mn-cs"/>
        </a:defRPr>
      </a:lvl1pPr>
      <a:lvl2pPr marL="811213" indent="-312738" algn="l" defTabSz="998538" rtl="0" eaLnBrk="0" fontAlgn="base" hangingPunct="0">
        <a:spcBef>
          <a:spcPct val="20000"/>
        </a:spcBef>
        <a:spcAft>
          <a:spcPct val="0"/>
        </a:spcAft>
        <a:buChar char="–"/>
        <a:defRPr kumimoji="1" sz="3100">
          <a:solidFill>
            <a:schemeClr val="tx1"/>
          </a:solidFill>
          <a:latin typeface="+mn-lt"/>
          <a:ea typeface="+mn-ea"/>
        </a:defRPr>
      </a:lvl2pPr>
      <a:lvl3pPr marL="1247775" indent="-249238" algn="l" defTabSz="998538" rtl="0" eaLnBrk="0" fontAlgn="base" hangingPunct="0">
        <a:spcBef>
          <a:spcPct val="20000"/>
        </a:spcBef>
        <a:spcAft>
          <a:spcPct val="0"/>
        </a:spcAft>
        <a:buChar char="•"/>
        <a:defRPr kumimoji="1" sz="2600">
          <a:solidFill>
            <a:schemeClr val="tx1"/>
          </a:solidFill>
          <a:latin typeface="+mn-lt"/>
          <a:ea typeface="+mn-ea"/>
        </a:defRPr>
      </a:lvl3pPr>
      <a:lvl4pPr marL="1746250" indent="-249238" algn="l" defTabSz="998538" rtl="0" eaLnBrk="0" fontAlgn="base" hangingPunct="0">
        <a:spcBef>
          <a:spcPct val="20000"/>
        </a:spcBef>
        <a:spcAft>
          <a:spcPct val="0"/>
        </a:spcAft>
        <a:buChar char="–"/>
        <a:defRPr kumimoji="1" sz="2200">
          <a:solidFill>
            <a:schemeClr val="tx1"/>
          </a:solidFill>
          <a:latin typeface="+mn-lt"/>
          <a:ea typeface="+mn-ea"/>
        </a:defRPr>
      </a:lvl4pPr>
      <a:lvl5pPr marL="2244725" indent="-249238" algn="l" defTabSz="998538" rtl="0" eaLnBrk="0" fontAlgn="base" hangingPunct="0">
        <a:spcBef>
          <a:spcPct val="20000"/>
        </a:spcBef>
        <a:spcAft>
          <a:spcPct val="0"/>
        </a:spcAft>
        <a:buChar char="»"/>
        <a:defRPr kumimoji="1" sz="2200">
          <a:solidFill>
            <a:schemeClr val="tx1"/>
          </a:solidFill>
          <a:latin typeface="+mn-lt"/>
          <a:ea typeface="+mn-ea"/>
        </a:defRPr>
      </a:lvl5pPr>
      <a:lvl6pPr marL="2701925" indent="-249238" algn="l" defTabSz="998538" rtl="0" fontAlgn="base">
        <a:spcBef>
          <a:spcPct val="20000"/>
        </a:spcBef>
        <a:spcAft>
          <a:spcPct val="0"/>
        </a:spcAft>
        <a:buChar char="»"/>
        <a:defRPr kumimoji="1" sz="2200">
          <a:solidFill>
            <a:schemeClr val="tx1"/>
          </a:solidFill>
          <a:latin typeface="+mn-lt"/>
          <a:ea typeface="+mn-ea"/>
        </a:defRPr>
      </a:lvl6pPr>
      <a:lvl7pPr marL="3159125" indent="-249238" algn="l" defTabSz="998538" rtl="0" fontAlgn="base">
        <a:spcBef>
          <a:spcPct val="20000"/>
        </a:spcBef>
        <a:spcAft>
          <a:spcPct val="0"/>
        </a:spcAft>
        <a:buChar char="»"/>
        <a:defRPr kumimoji="1" sz="2200">
          <a:solidFill>
            <a:schemeClr val="tx1"/>
          </a:solidFill>
          <a:latin typeface="+mn-lt"/>
          <a:ea typeface="+mn-ea"/>
        </a:defRPr>
      </a:lvl7pPr>
      <a:lvl8pPr marL="3616325" indent="-249238" algn="l" defTabSz="998538" rtl="0" fontAlgn="base">
        <a:spcBef>
          <a:spcPct val="20000"/>
        </a:spcBef>
        <a:spcAft>
          <a:spcPct val="0"/>
        </a:spcAft>
        <a:buChar char="»"/>
        <a:defRPr kumimoji="1" sz="2200">
          <a:solidFill>
            <a:schemeClr val="tx1"/>
          </a:solidFill>
          <a:latin typeface="+mn-lt"/>
          <a:ea typeface="+mn-ea"/>
        </a:defRPr>
      </a:lvl8pPr>
      <a:lvl9pPr marL="4073525" indent="-249238" algn="l" defTabSz="998538" rtl="0" fontAlgn="base">
        <a:spcBef>
          <a:spcPct val="20000"/>
        </a:spcBef>
        <a:spcAft>
          <a:spcPct val="0"/>
        </a:spcAft>
        <a:buChar char="»"/>
        <a:defRPr kumimoji="1" sz="22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3.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14.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15.xml.rels><?xml version="1.0" encoding="UTF-8" standalone="yes"?><Relationships xmlns="http://schemas.openxmlformats.org/package/2006/relationships"><Relationship Id="rId1" Target="../slideLayouts/slideLayout6.xml" Type="http://schemas.openxmlformats.org/officeDocument/2006/relationships/slideLayout"/><Relationship Id="rId2" Target="https://policies.env.go.jp/policy/roadmap/local_keikaku/kuiki/index.html" TargetMode="External" Type="http://schemas.openxmlformats.org/officeDocument/2006/relationships/hyperlink"/><Relationship Id="rId3" Target="http://www.env.go.jp/earth/ondanka/biz_local/gbhojo.html" TargetMode="External" Type="http://schemas.openxmlformats.org/officeDocument/2006/relationships/hyperlink"/><Relationship Id="rId4" Target="../media/image4.emf"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17.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18.xml.rels><?xml version="1.0" encoding="UTF-8" standalone="yes"?><Relationships xmlns="http://schemas.openxmlformats.org/package/2006/relationships"><Relationship Id="rId1" Target="../slideLayouts/slideLayout6.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 Id="rId3" Target="../media/image1.png" Type="http://schemas.openxmlformats.org/officeDocument/2006/relationships/image"/><Relationship Id="rId4" Target="../media/image2.pn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 Id="rId3" Target="../embeddings/oleObject1.bin" Type="http://schemas.openxmlformats.org/officeDocument/2006/relationships/oleObject"/><Relationship Id="rId4" Target="../media/image3.emf"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xml" Type="http://schemas.openxmlformats.org/officeDocument/2006/relationships/notesSlid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スライド番号プレースホルダー 3">
            <a:extLst>
              <a:ext uri="{FF2B5EF4-FFF2-40B4-BE49-F238E27FC236}">
                <a16:creationId xmlns:a16="http://schemas.microsoft.com/office/drawing/2014/main" id="{E72828DB-0C78-6D61-F1CD-FF922F367677}"/>
              </a:ext>
            </a:extLst>
          </p:cNvPr>
          <p:cNvSpPr>
            <a:spLocks noGrp="1" noChangeArrowheads="1"/>
          </p:cNvSpPr>
          <p:nvPr>
            <p:ph type="sldNum" sz="quarter" idx="12"/>
          </p:nvPr>
        </p:nvSpPr>
        <p:spPr>
          <a:xfrm>
            <a:off x="7416800" y="6619875"/>
            <a:ext cx="2393950" cy="500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0EAF9DE3-8DA8-4843-855B-188B923BCF3E}" type="slidenum">
              <a:rPr lang="en-US" altLang="ja-JP" smtClean="0"/>
              <a:pPr/>
              <a:t>1</a:t>
            </a:fld>
            <a:endParaRPr lang="en-US" altLang="ja-JP"/>
          </a:p>
        </p:txBody>
      </p:sp>
      <p:sp>
        <p:nvSpPr>
          <p:cNvPr id="5" name="タイトル 1">
            <a:extLst>
              <a:ext uri="{FF2B5EF4-FFF2-40B4-BE49-F238E27FC236}">
                <a16:creationId xmlns:a16="http://schemas.microsoft.com/office/drawing/2014/main" id="{4002FD93-5CE1-75F5-3328-FBE4869A9994}"/>
              </a:ext>
            </a:extLst>
          </p:cNvPr>
          <p:cNvSpPr txBox="1">
            <a:spLocks noChangeArrowheads="1"/>
          </p:cNvSpPr>
          <p:nvPr/>
        </p:nvSpPr>
        <p:spPr bwMode="auto">
          <a:xfrm>
            <a:off x="1354138" y="187325"/>
            <a:ext cx="7553325" cy="1200150"/>
          </a:xfrm>
          <a:prstGeom prst="rect">
            <a:avLst/>
          </a:prstGeom>
          <a:noFill/>
          <a:ln>
            <a:noFill/>
          </a:ln>
        </p:spPr>
        <p:txBody>
          <a:bodyPr lIns="99779" tIns="49890" rIns="99779" bIns="49890" anchor="ctr"/>
          <a:lstStyle>
            <a:lvl1pPr algn="ctr" defTabSz="998538" rtl="0" eaLnBrk="0" fontAlgn="base" hangingPunct="0">
              <a:spcBef>
                <a:spcPct val="0"/>
              </a:spcBef>
              <a:spcAft>
                <a:spcPct val="0"/>
              </a:spcAft>
              <a:defRPr kumimoji="1" sz="4800">
                <a:solidFill>
                  <a:schemeClr val="tx2"/>
                </a:solidFill>
                <a:latin typeface="+mj-lt"/>
                <a:ea typeface="+mj-ea"/>
                <a:cs typeface="+mj-cs"/>
              </a:defRPr>
            </a:lvl1pPr>
            <a:lvl2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2pPr>
            <a:lvl3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3pPr>
            <a:lvl4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4pPr>
            <a:lvl5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5pPr>
            <a:lvl6pPr marL="457200" algn="ctr" defTabSz="998538" rtl="0" fontAlgn="base">
              <a:spcBef>
                <a:spcPct val="0"/>
              </a:spcBef>
              <a:spcAft>
                <a:spcPct val="0"/>
              </a:spcAft>
              <a:defRPr kumimoji="1" sz="4800">
                <a:solidFill>
                  <a:schemeClr val="tx2"/>
                </a:solidFill>
                <a:latin typeface="Arial" charset="0"/>
                <a:ea typeface="ＭＳ Ｐゴシック" pitchFamily="50" charset="-128"/>
              </a:defRPr>
            </a:lvl6pPr>
            <a:lvl7pPr marL="914400" algn="ctr" defTabSz="998538" rtl="0" fontAlgn="base">
              <a:spcBef>
                <a:spcPct val="0"/>
              </a:spcBef>
              <a:spcAft>
                <a:spcPct val="0"/>
              </a:spcAft>
              <a:defRPr kumimoji="1" sz="4800">
                <a:solidFill>
                  <a:schemeClr val="tx2"/>
                </a:solidFill>
                <a:latin typeface="Arial" charset="0"/>
                <a:ea typeface="ＭＳ Ｐゴシック" pitchFamily="50" charset="-128"/>
              </a:defRPr>
            </a:lvl7pPr>
            <a:lvl8pPr marL="1371600" algn="ctr" defTabSz="998538" rtl="0" fontAlgn="base">
              <a:spcBef>
                <a:spcPct val="0"/>
              </a:spcBef>
              <a:spcAft>
                <a:spcPct val="0"/>
              </a:spcAft>
              <a:defRPr kumimoji="1" sz="4800">
                <a:solidFill>
                  <a:schemeClr val="tx2"/>
                </a:solidFill>
                <a:latin typeface="Arial" charset="0"/>
                <a:ea typeface="ＭＳ Ｐゴシック" pitchFamily="50" charset="-128"/>
              </a:defRPr>
            </a:lvl8pPr>
            <a:lvl9pPr marL="1828800" algn="ctr" defTabSz="998538" rtl="0" fontAlgn="base">
              <a:spcBef>
                <a:spcPct val="0"/>
              </a:spcBef>
              <a:spcAft>
                <a:spcPct val="0"/>
              </a:spcAft>
              <a:defRPr kumimoji="1" sz="4800">
                <a:solidFill>
                  <a:schemeClr val="tx2"/>
                </a:solidFill>
                <a:latin typeface="Arial" charset="0"/>
                <a:ea typeface="ＭＳ Ｐゴシック" pitchFamily="50" charset="-128"/>
              </a:defRPr>
            </a:lvl9pPr>
          </a:lstStyle>
          <a:p>
            <a:pPr>
              <a:defRPr/>
            </a:pPr>
            <a:r>
              <a:rPr lang="ja-JP" altLang="en-US" sz="3600" kern="0" dirty="0">
                <a:solidFill>
                  <a:schemeClr val="tx1"/>
                </a:solidFill>
              </a:rPr>
              <a:t>ヒアリング資料の作成について①</a:t>
            </a:r>
            <a:br>
              <a:rPr lang="en-US" altLang="ja-JP" sz="3600" kern="0" dirty="0">
                <a:solidFill>
                  <a:schemeClr val="tx1"/>
                </a:solidFill>
              </a:rPr>
            </a:br>
            <a:r>
              <a:rPr lang="en-US" altLang="ja-JP" sz="1800" kern="0" dirty="0">
                <a:solidFill>
                  <a:schemeClr val="tx1"/>
                </a:solidFill>
              </a:rPr>
              <a:t>※</a:t>
            </a:r>
            <a:r>
              <a:rPr lang="ja-JP" altLang="en-US" sz="1800" kern="0" dirty="0">
                <a:solidFill>
                  <a:schemeClr val="tx1"/>
                </a:solidFill>
              </a:rPr>
              <a:t>本スライドは削除して提出してください。</a:t>
            </a:r>
            <a:endParaRPr lang="ja-JP" altLang="en-US" sz="3600" kern="0" dirty="0">
              <a:solidFill>
                <a:schemeClr val="tx1"/>
              </a:solidFill>
            </a:endParaRPr>
          </a:p>
        </p:txBody>
      </p:sp>
      <p:sp>
        <p:nvSpPr>
          <p:cNvPr id="6" name="コンテンツ プレースホルダー 2">
            <a:extLst>
              <a:ext uri="{FF2B5EF4-FFF2-40B4-BE49-F238E27FC236}">
                <a16:creationId xmlns:a16="http://schemas.microsoft.com/office/drawing/2014/main" id="{7DDEDA6E-5935-EC0B-6F50-726BFC580EB8}"/>
              </a:ext>
            </a:extLst>
          </p:cNvPr>
          <p:cNvSpPr txBox="1">
            <a:spLocks noChangeArrowheads="1"/>
          </p:cNvSpPr>
          <p:nvPr/>
        </p:nvSpPr>
        <p:spPr bwMode="auto">
          <a:xfrm>
            <a:off x="179319" y="1582738"/>
            <a:ext cx="9990137" cy="3133725"/>
          </a:xfrm>
          <a:prstGeom prst="rect">
            <a:avLst/>
          </a:prstGeom>
          <a:noFill/>
          <a:ln w="9525">
            <a:solidFill>
              <a:srgbClr val="000000"/>
            </a:solidFill>
            <a:miter lim="800000"/>
            <a:headEnd/>
            <a:tailEnd/>
          </a:ln>
        </p:spPr>
        <p:txBody>
          <a:bodyPr lIns="99779" tIns="49890" rIns="99779" bIns="49890"/>
          <a:lstStyle>
            <a:lvl1pPr marL="0" indent="0" algn="ctr" defTabSz="998538" rtl="0" eaLnBrk="0" fontAlgn="base" hangingPunct="0">
              <a:spcBef>
                <a:spcPct val="20000"/>
              </a:spcBef>
              <a:spcAft>
                <a:spcPct val="0"/>
              </a:spcAft>
              <a:buNone/>
              <a:defRPr kumimoji="1" sz="3500">
                <a:solidFill>
                  <a:schemeClr val="tx1"/>
                </a:solidFill>
                <a:latin typeface="+mn-lt"/>
                <a:ea typeface="+mn-ea"/>
                <a:cs typeface="+mn-cs"/>
              </a:defRPr>
            </a:lvl1pPr>
            <a:lvl2pPr marL="457200" indent="0" algn="ctr" defTabSz="998538" rtl="0" eaLnBrk="0" fontAlgn="base" hangingPunct="0">
              <a:spcBef>
                <a:spcPct val="20000"/>
              </a:spcBef>
              <a:spcAft>
                <a:spcPct val="0"/>
              </a:spcAft>
              <a:buNone/>
              <a:defRPr kumimoji="1" sz="3100">
                <a:solidFill>
                  <a:schemeClr val="tx1"/>
                </a:solidFill>
                <a:latin typeface="+mn-lt"/>
                <a:ea typeface="+mn-ea"/>
              </a:defRPr>
            </a:lvl2pPr>
            <a:lvl3pPr marL="914400" indent="0" algn="ctr" defTabSz="998538" rtl="0" eaLnBrk="0" fontAlgn="base" hangingPunct="0">
              <a:spcBef>
                <a:spcPct val="20000"/>
              </a:spcBef>
              <a:spcAft>
                <a:spcPct val="0"/>
              </a:spcAft>
              <a:buNone/>
              <a:defRPr kumimoji="1" sz="2600">
                <a:solidFill>
                  <a:schemeClr val="tx1"/>
                </a:solidFill>
                <a:latin typeface="+mn-lt"/>
                <a:ea typeface="+mn-ea"/>
              </a:defRPr>
            </a:lvl3pPr>
            <a:lvl4pPr marL="1371600" indent="0" algn="ctr" defTabSz="998538" rtl="0" eaLnBrk="0" fontAlgn="base" hangingPunct="0">
              <a:spcBef>
                <a:spcPct val="20000"/>
              </a:spcBef>
              <a:spcAft>
                <a:spcPct val="0"/>
              </a:spcAft>
              <a:buNone/>
              <a:defRPr kumimoji="1" sz="2200">
                <a:solidFill>
                  <a:schemeClr val="tx1"/>
                </a:solidFill>
                <a:latin typeface="+mn-lt"/>
                <a:ea typeface="+mn-ea"/>
              </a:defRPr>
            </a:lvl4pPr>
            <a:lvl5pPr marL="1828800" indent="0" algn="ctr" defTabSz="998538" rtl="0" eaLnBrk="0" fontAlgn="base" hangingPunct="0">
              <a:spcBef>
                <a:spcPct val="20000"/>
              </a:spcBef>
              <a:spcAft>
                <a:spcPct val="0"/>
              </a:spcAft>
              <a:buNone/>
              <a:defRPr kumimoji="1" sz="2200">
                <a:solidFill>
                  <a:schemeClr val="tx1"/>
                </a:solidFill>
                <a:latin typeface="+mn-lt"/>
                <a:ea typeface="+mn-ea"/>
              </a:defRPr>
            </a:lvl5pPr>
            <a:lvl6pPr marL="2286000" indent="0" algn="ctr" defTabSz="998538" rtl="0" fontAlgn="base">
              <a:spcBef>
                <a:spcPct val="20000"/>
              </a:spcBef>
              <a:spcAft>
                <a:spcPct val="0"/>
              </a:spcAft>
              <a:buNone/>
              <a:defRPr kumimoji="1" sz="2200">
                <a:solidFill>
                  <a:schemeClr val="tx1"/>
                </a:solidFill>
                <a:latin typeface="+mn-lt"/>
                <a:ea typeface="+mn-ea"/>
              </a:defRPr>
            </a:lvl6pPr>
            <a:lvl7pPr marL="2743200" indent="0" algn="ctr" defTabSz="998538" rtl="0" fontAlgn="base">
              <a:spcBef>
                <a:spcPct val="20000"/>
              </a:spcBef>
              <a:spcAft>
                <a:spcPct val="0"/>
              </a:spcAft>
              <a:buNone/>
              <a:defRPr kumimoji="1" sz="2200">
                <a:solidFill>
                  <a:schemeClr val="tx1"/>
                </a:solidFill>
                <a:latin typeface="+mn-lt"/>
                <a:ea typeface="+mn-ea"/>
              </a:defRPr>
            </a:lvl7pPr>
            <a:lvl8pPr marL="3200400" indent="0" algn="ctr" defTabSz="998538" rtl="0" fontAlgn="base">
              <a:spcBef>
                <a:spcPct val="20000"/>
              </a:spcBef>
              <a:spcAft>
                <a:spcPct val="0"/>
              </a:spcAft>
              <a:buNone/>
              <a:defRPr kumimoji="1" sz="2200">
                <a:solidFill>
                  <a:schemeClr val="tx1"/>
                </a:solidFill>
                <a:latin typeface="+mn-lt"/>
                <a:ea typeface="+mn-ea"/>
              </a:defRPr>
            </a:lvl8pPr>
            <a:lvl9pPr marL="3657600" indent="0" algn="ctr" defTabSz="998538" rtl="0" fontAlgn="base">
              <a:spcBef>
                <a:spcPct val="20000"/>
              </a:spcBef>
              <a:spcAft>
                <a:spcPct val="0"/>
              </a:spcAft>
              <a:buNone/>
              <a:defRPr kumimoji="1" sz="2200">
                <a:solidFill>
                  <a:schemeClr val="tx1"/>
                </a:solidFill>
                <a:latin typeface="+mn-lt"/>
                <a:ea typeface="+mn-ea"/>
              </a:defRPr>
            </a:lvl9pPr>
          </a:lstStyle>
          <a:p>
            <a:pPr marL="182563" indent="-182563" algn="l">
              <a:spcBef>
                <a:spcPts val="1200"/>
              </a:spcBef>
              <a:defRPr/>
            </a:pPr>
            <a:r>
              <a:rPr lang="ja-JP" altLang="en-US" sz="2800" kern="0" dirty="0"/>
              <a:t>○ヒアリング資料は、申請書の</a:t>
            </a:r>
            <a:r>
              <a:rPr lang="ja-JP" altLang="en-US" sz="2800" u="sng" kern="0" dirty="0"/>
              <a:t>要約版</a:t>
            </a:r>
            <a:r>
              <a:rPr lang="ja-JP" altLang="en-US" sz="2800" kern="0" dirty="0"/>
              <a:t>、ヒアリング審査時の発表資料として、その内容を、指定するページ数、文字数等の制限の範囲内で分かりやすくまとめください。</a:t>
            </a:r>
          </a:p>
          <a:p>
            <a:pPr marL="182563" indent="-182563" algn="l">
              <a:spcBef>
                <a:spcPts val="1200"/>
              </a:spcBef>
              <a:defRPr/>
            </a:pPr>
            <a:r>
              <a:rPr lang="ja-JP" altLang="en-US" sz="2800" kern="0" dirty="0"/>
              <a:t>○申請書の内容と完全に整合し、矛盾等のないように作成してください。また、斜体の部分（指示、例示）は全て削除してください。</a:t>
            </a:r>
          </a:p>
          <a:p>
            <a:pPr algn="l">
              <a:defRPr/>
            </a:pPr>
            <a:endParaRPr lang="en-US" altLang="ja-JP" sz="1800" kern="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B727AD-8409-A843-A616-8333531AABD5}"/>
            </a:ext>
          </a:extLst>
        </p:cNvPr>
        <p:cNvGrpSpPr/>
        <p:nvPr/>
      </p:nvGrpSpPr>
      <p:grpSpPr>
        <a:xfrm>
          <a:off x="0" y="0"/>
          <a:ext cx="0" cy="0"/>
          <a:chOff x="0" y="0"/>
          <a:chExt cx="0" cy="0"/>
        </a:xfrm>
      </p:grpSpPr>
      <p:sp>
        <p:nvSpPr>
          <p:cNvPr id="14338" name="Text Box 2">
            <a:extLst>
              <a:ext uri="{FF2B5EF4-FFF2-40B4-BE49-F238E27FC236}">
                <a16:creationId xmlns:a16="http://schemas.microsoft.com/office/drawing/2014/main" id="{C4308DCC-4249-5CB9-8D07-4BCE0ADC7500}"/>
              </a:ext>
            </a:extLst>
          </p:cNvPr>
          <p:cNvSpPr txBox="1">
            <a:spLocks noChangeArrowheads="1"/>
          </p:cNvSpPr>
          <p:nvPr/>
        </p:nvSpPr>
        <p:spPr bwMode="auto">
          <a:xfrm>
            <a:off x="276225" y="1166813"/>
            <a:ext cx="90535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800" dirty="0"/>
              <a:t>○</a:t>
            </a:r>
            <a:r>
              <a:rPr lang="ja-JP" altLang="en-US" sz="1800" dirty="0"/>
              <a:t>実施期間中における実証の目標と内容　</a:t>
            </a:r>
            <a:endParaRPr lang="ja-JP" altLang="en-US" sz="1400" i="1" dirty="0">
              <a:solidFill>
                <a:srgbClr val="FF0000"/>
              </a:solidFill>
            </a:endParaRPr>
          </a:p>
        </p:txBody>
      </p:sp>
      <p:sp>
        <p:nvSpPr>
          <p:cNvPr id="14339" name="AutoShape 7">
            <a:extLst>
              <a:ext uri="{FF2B5EF4-FFF2-40B4-BE49-F238E27FC236}">
                <a16:creationId xmlns:a16="http://schemas.microsoft.com/office/drawing/2014/main" id="{C32F3E15-F8D0-203A-7122-E884434EE2FD}"/>
              </a:ext>
            </a:extLst>
          </p:cNvPr>
          <p:cNvSpPr>
            <a:spLocks/>
          </p:cNvSpPr>
          <p:nvPr/>
        </p:nvSpPr>
        <p:spPr bwMode="auto">
          <a:xfrm>
            <a:off x="1289050" y="0"/>
            <a:ext cx="152400" cy="762000"/>
          </a:xfrm>
          <a:prstGeom prst="rightBrace">
            <a:avLst>
              <a:gd name="adj1" fmla="val 4166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4340" name="Text Box 8">
            <a:extLst>
              <a:ext uri="{FF2B5EF4-FFF2-40B4-BE49-F238E27FC236}">
                <a16:creationId xmlns:a16="http://schemas.microsoft.com/office/drawing/2014/main" id="{E8F7FE52-81B8-87C7-7EAE-52FB1398B9F5}"/>
              </a:ext>
            </a:extLst>
          </p:cNvPr>
          <p:cNvSpPr txBox="1">
            <a:spLocks noChangeArrowheads="1"/>
          </p:cNvSpPr>
          <p:nvPr/>
        </p:nvSpPr>
        <p:spPr bwMode="auto">
          <a:xfrm>
            <a:off x="1470025" y="228600"/>
            <a:ext cx="49307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i="1"/>
              <a:t>余白を</a:t>
            </a:r>
            <a:r>
              <a:rPr lang="en-US" altLang="ja-JP" sz="1200" i="1"/>
              <a:t>1.5</a:t>
            </a:r>
            <a:r>
              <a:rPr lang="ja-JP" altLang="en-US" sz="1200" i="1"/>
              <a:t>ｃｍ程度設けること</a:t>
            </a:r>
            <a:endParaRPr lang="ja-JP" altLang="en-US" sz="1200" i="1">
              <a:solidFill>
                <a:srgbClr val="FF0000"/>
              </a:solidFill>
            </a:endParaRPr>
          </a:p>
        </p:txBody>
      </p:sp>
      <p:graphicFrame>
        <p:nvGraphicFramePr>
          <p:cNvPr id="9" name="Group 50">
            <a:extLst>
              <a:ext uri="{FF2B5EF4-FFF2-40B4-BE49-F238E27FC236}">
                <a16:creationId xmlns:a16="http://schemas.microsoft.com/office/drawing/2014/main" id="{82B0FB86-1512-32F3-A6A7-9E72E35136CD}"/>
              </a:ext>
            </a:extLst>
          </p:cNvPr>
          <p:cNvGraphicFramePr>
            <a:graphicFrameLocks noGrp="1"/>
          </p:cNvGraphicFramePr>
          <p:nvPr>
            <p:extLst>
              <p:ext uri="{D42A27DB-BD31-4B8C-83A1-F6EECF244321}">
                <p14:modId xmlns:p14="http://schemas.microsoft.com/office/powerpoint/2010/main" val="2903748820"/>
              </p:ext>
            </p:extLst>
          </p:nvPr>
        </p:nvGraphicFramePr>
        <p:xfrm>
          <a:off x="407195" y="1631950"/>
          <a:ext cx="9447211" cy="4760794"/>
        </p:xfrm>
        <a:graphic>
          <a:graphicData uri="http://schemas.openxmlformats.org/drawingml/2006/table">
            <a:tbl>
              <a:tblPr/>
              <a:tblGrid>
                <a:gridCol w="716827">
                  <a:extLst>
                    <a:ext uri="{9D8B030D-6E8A-4147-A177-3AD203B41FA5}">
                      <a16:colId xmlns:a16="http://schemas.microsoft.com/office/drawing/2014/main" val="20000"/>
                    </a:ext>
                  </a:extLst>
                </a:gridCol>
                <a:gridCol w="2147740">
                  <a:extLst>
                    <a:ext uri="{9D8B030D-6E8A-4147-A177-3AD203B41FA5}">
                      <a16:colId xmlns:a16="http://schemas.microsoft.com/office/drawing/2014/main" val="20001"/>
                    </a:ext>
                  </a:extLst>
                </a:gridCol>
                <a:gridCol w="2217452">
                  <a:extLst>
                    <a:ext uri="{9D8B030D-6E8A-4147-A177-3AD203B41FA5}">
                      <a16:colId xmlns:a16="http://schemas.microsoft.com/office/drawing/2014/main" val="20002"/>
                    </a:ext>
                  </a:extLst>
                </a:gridCol>
                <a:gridCol w="2147740">
                  <a:extLst>
                    <a:ext uri="{9D8B030D-6E8A-4147-A177-3AD203B41FA5}">
                      <a16:colId xmlns:a16="http://schemas.microsoft.com/office/drawing/2014/main" val="20003"/>
                    </a:ext>
                  </a:extLst>
                </a:gridCol>
                <a:gridCol w="2217452">
                  <a:extLst>
                    <a:ext uri="{9D8B030D-6E8A-4147-A177-3AD203B41FA5}">
                      <a16:colId xmlns:a16="http://schemas.microsoft.com/office/drawing/2014/main" val="20004"/>
                    </a:ext>
                  </a:extLst>
                </a:gridCol>
              </a:tblGrid>
              <a:tr h="426799">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dirty="0">
                          <a:ln>
                            <a:noFill/>
                          </a:ln>
                          <a:solidFill>
                            <a:schemeClr val="tx1"/>
                          </a:solidFill>
                          <a:effectLst/>
                          <a:latin typeface="Arial" charset="0"/>
                          <a:ea typeface="ＭＳ Ｐゴシック" pitchFamily="50" charset="-128"/>
                        </a:rPr>
                        <a:t>令和</a:t>
                      </a:r>
                      <a:r>
                        <a:rPr kumimoji="1" lang="en-US" altLang="ja-JP" sz="1100" b="1" i="0" u="none" strike="noStrike" cap="none" normalizeH="0" baseline="0" dirty="0">
                          <a:ln>
                            <a:noFill/>
                          </a:ln>
                          <a:solidFill>
                            <a:schemeClr val="tx1"/>
                          </a:solidFill>
                          <a:effectLst/>
                          <a:latin typeface="Arial" charset="0"/>
                          <a:ea typeface="ＭＳ Ｐゴシック" pitchFamily="50" charset="-128"/>
                        </a:rPr>
                        <a:t>10</a:t>
                      </a:r>
                      <a:r>
                        <a:rPr kumimoji="1" lang="ja-JP" altLang="en-US" sz="1100" b="1" i="0" u="none" strike="noStrike" cap="none" normalizeH="0" baseline="0" dirty="0">
                          <a:ln>
                            <a:noFill/>
                          </a:ln>
                          <a:solidFill>
                            <a:schemeClr val="tx1"/>
                          </a:solidFill>
                          <a:effectLst/>
                          <a:latin typeface="Arial" charset="0"/>
                          <a:ea typeface="ＭＳ Ｐゴシック" pitchFamily="50" charset="-128"/>
                        </a:rPr>
                        <a:t>年度の目標</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dirty="0">
                          <a:ln>
                            <a:noFill/>
                          </a:ln>
                          <a:solidFill>
                            <a:schemeClr val="tx1"/>
                          </a:solidFill>
                          <a:effectLst/>
                          <a:latin typeface="Arial" charset="0"/>
                          <a:ea typeface="ＭＳ Ｐゴシック" pitchFamily="50" charset="-128"/>
                        </a:rPr>
                        <a:t>令和</a:t>
                      </a:r>
                      <a:r>
                        <a:rPr kumimoji="1" lang="en-US" altLang="ja-JP" sz="1100" b="1" i="0" u="none" strike="noStrike" cap="none" normalizeH="0" baseline="0" dirty="0">
                          <a:ln>
                            <a:noFill/>
                          </a:ln>
                          <a:solidFill>
                            <a:schemeClr val="tx1"/>
                          </a:solidFill>
                          <a:effectLst/>
                          <a:latin typeface="Arial" charset="0"/>
                          <a:ea typeface="ＭＳ Ｐゴシック" pitchFamily="50" charset="-128"/>
                        </a:rPr>
                        <a:t>10</a:t>
                      </a:r>
                      <a:r>
                        <a:rPr kumimoji="1" lang="ja-JP" altLang="en-US" sz="1100" b="1" i="0" u="none" strike="noStrike" cap="none" normalizeH="0" baseline="0" dirty="0">
                          <a:ln>
                            <a:noFill/>
                          </a:ln>
                          <a:solidFill>
                            <a:schemeClr val="tx1"/>
                          </a:solidFill>
                          <a:effectLst/>
                          <a:latin typeface="Arial" charset="0"/>
                          <a:ea typeface="ＭＳ Ｐゴシック" pitchFamily="50" charset="-128"/>
                        </a:rPr>
                        <a:t>年度の実施内容</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dirty="0">
                          <a:ln>
                            <a:noFill/>
                          </a:ln>
                          <a:solidFill>
                            <a:schemeClr val="tx1"/>
                          </a:solidFill>
                          <a:effectLst/>
                          <a:latin typeface="Arial" charset="0"/>
                          <a:ea typeface="ＭＳ Ｐゴシック" pitchFamily="50" charset="-128"/>
                        </a:rPr>
                        <a:t>令和</a:t>
                      </a:r>
                      <a:r>
                        <a:rPr kumimoji="1" lang="en-US" altLang="ja-JP" sz="1100" b="1" i="0" u="none" strike="noStrike" cap="none" normalizeH="0" baseline="0" dirty="0">
                          <a:ln>
                            <a:noFill/>
                          </a:ln>
                          <a:solidFill>
                            <a:schemeClr val="tx1"/>
                          </a:solidFill>
                          <a:effectLst/>
                          <a:latin typeface="Arial" charset="0"/>
                          <a:ea typeface="ＭＳ Ｐゴシック" pitchFamily="50" charset="-128"/>
                        </a:rPr>
                        <a:t>11</a:t>
                      </a:r>
                      <a:r>
                        <a:rPr kumimoji="1" lang="ja-JP" altLang="en-US" sz="1100" b="1" i="0" u="none" strike="noStrike" cap="none" normalizeH="0" baseline="0" dirty="0">
                          <a:ln>
                            <a:noFill/>
                          </a:ln>
                          <a:solidFill>
                            <a:schemeClr val="tx1"/>
                          </a:solidFill>
                          <a:effectLst/>
                          <a:latin typeface="Arial" charset="0"/>
                          <a:ea typeface="ＭＳ Ｐゴシック" pitchFamily="50" charset="-128"/>
                        </a:rPr>
                        <a:t>年度の目標</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dirty="0">
                          <a:ln>
                            <a:noFill/>
                          </a:ln>
                          <a:solidFill>
                            <a:schemeClr val="tx1"/>
                          </a:solidFill>
                          <a:effectLst/>
                          <a:latin typeface="Arial" charset="0"/>
                          <a:ea typeface="ＭＳ Ｐゴシック" pitchFamily="50" charset="-128"/>
                        </a:rPr>
                        <a:t>令和</a:t>
                      </a:r>
                      <a:r>
                        <a:rPr kumimoji="1" lang="en-US" altLang="ja-JP" sz="1100" b="1" i="0" u="none" strike="noStrike" cap="none" normalizeH="0" baseline="0" dirty="0">
                          <a:ln>
                            <a:noFill/>
                          </a:ln>
                          <a:solidFill>
                            <a:schemeClr val="tx1"/>
                          </a:solidFill>
                          <a:effectLst/>
                          <a:latin typeface="Arial" charset="0"/>
                          <a:ea typeface="ＭＳ Ｐゴシック" pitchFamily="50" charset="-128"/>
                        </a:rPr>
                        <a:t>11</a:t>
                      </a:r>
                      <a:r>
                        <a:rPr kumimoji="1" lang="ja-JP" altLang="en-US" sz="1100" b="1" i="0" u="none" strike="noStrike" cap="none" normalizeH="0" baseline="0" dirty="0">
                          <a:ln>
                            <a:noFill/>
                          </a:ln>
                          <a:solidFill>
                            <a:schemeClr val="tx1"/>
                          </a:solidFill>
                          <a:effectLst/>
                          <a:latin typeface="Arial" charset="0"/>
                          <a:ea typeface="ＭＳ Ｐゴシック" pitchFamily="50" charset="-128"/>
                        </a:rPr>
                        <a:t>年度の実施内容</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29892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chemeClr val="tx1"/>
                          </a:solidFill>
                          <a:effectLst/>
                          <a:latin typeface="Arial" charset="0"/>
                          <a:ea typeface="ＭＳ Ｐゴシック" pitchFamily="50" charset="-128"/>
                        </a:rPr>
                        <a:t>全体</a:t>
                      </a: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dirty="0">
                          <a:ln>
                            <a:noFill/>
                          </a:ln>
                          <a:solidFill>
                            <a:srgbClr val="FF0000"/>
                          </a:solidFill>
                          <a:effectLst/>
                          <a:latin typeface="Arial" charset="0"/>
                          <a:ea typeface="ＭＳ Ｐゴシック" pitchFamily="50" charset="-128"/>
                        </a:rPr>
                        <a:t>・本事業全体としての目標について、具体的かつ定量的に（数値で）記載してください。</a:t>
                      </a:r>
                      <a:endParaRPr kumimoji="1" lang="en-US" altLang="ja-JP" sz="1100" b="0" i="1" u="none" strike="noStrike" cap="none" normalizeH="0" baseline="0" dirty="0">
                        <a:ln>
                          <a:noFill/>
                        </a:ln>
                        <a:solidFill>
                          <a:srgbClr val="FF0000"/>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kern="1200" cap="none" normalizeH="0" baseline="0" dirty="0">
                          <a:ln>
                            <a:noFill/>
                          </a:ln>
                          <a:solidFill>
                            <a:srgbClr val="FF0000"/>
                          </a:solidFill>
                          <a:effectLst/>
                          <a:latin typeface="Arial" charset="0"/>
                          <a:ea typeface="ＭＳ Ｐゴシック" pitchFamily="50" charset="-128"/>
                          <a:cs typeface="+mn-cs"/>
                        </a:rPr>
                        <a:t>・</a:t>
                      </a:r>
                      <a:r>
                        <a:rPr kumimoji="1" lang="ja-JP" altLang="en-US" sz="1100" b="0" i="1" u="none" strike="noStrike" cap="none" normalizeH="0" baseline="0" dirty="0">
                          <a:ln>
                            <a:noFill/>
                          </a:ln>
                          <a:solidFill>
                            <a:srgbClr val="FF0000"/>
                          </a:solidFill>
                          <a:effectLst/>
                          <a:latin typeface="Arial" charset="0"/>
                          <a:ea typeface="ＭＳ Ｐゴシック" pitchFamily="50" charset="-128"/>
                        </a:rPr>
                        <a:t>実施予定の内容について、具体的かつ定量的に（数値で）記載してください。</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1" u="none" strike="noStrike" cap="none" normalizeH="0" baseline="0" dirty="0">
                        <a:ln>
                          <a:noFill/>
                        </a:ln>
                        <a:solidFill>
                          <a:srgbClr val="FF0000"/>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dirty="0">
                          <a:ln>
                            <a:noFill/>
                          </a:ln>
                          <a:solidFill>
                            <a:srgbClr val="FF0000"/>
                          </a:solidFill>
                          <a:effectLst/>
                          <a:latin typeface="Arial" charset="0"/>
                          <a:ea typeface="ＭＳ Ｐゴシック" pitchFamily="50" charset="-128"/>
                        </a:rPr>
                        <a:t>・本事業全体としての目標について、具体的かつ定量的に（数値で）記載してください。</a:t>
                      </a:r>
                      <a:endParaRPr kumimoji="1" lang="en-US" altLang="ja-JP" sz="1100" b="0" i="1" u="none" strike="noStrike" cap="none" normalizeH="0" baseline="0" dirty="0">
                        <a:ln>
                          <a:noFill/>
                        </a:ln>
                        <a:solidFill>
                          <a:srgbClr val="FF0000"/>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kern="1200" cap="none" normalizeH="0" baseline="0" dirty="0">
                          <a:ln>
                            <a:noFill/>
                          </a:ln>
                          <a:solidFill>
                            <a:srgbClr val="FF0000"/>
                          </a:solidFill>
                          <a:effectLst/>
                          <a:latin typeface="Arial" charset="0"/>
                          <a:ea typeface="ＭＳ Ｐゴシック" pitchFamily="50" charset="-128"/>
                          <a:cs typeface="+mn-cs"/>
                        </a:rPr>
                        <a:t>・</a:t>
                      </a:r>
                      <a:r>
                        <a:rPr kumimoji="1" lang="ja-JP" altLang="en-US" sz="1100" b="0" i="1" u="none" strike="noStrike" cap="none" normalizeH="0" baseline="0" dirty="0">
                          <a:ln>
                            <a:noFill/>
                          </a:ln>
                          <a:solidFill>
                            <a:srgbClr val="FF0000"/>
                          </a:solidFill>
                          <a:effectLst/>
                          <a:latin typeface="Arial" charset="0"/>
                          <a:ea typeface="ＭＳ Ｐゴシック" pitchFamily="50" charset="-128"/>
                        </a:rPr>
                        <a:t>実施予定の内容について、具体的かつ定量的に（数値で）記載してください。</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27004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A1</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dirty="0">
                          <a:ln>
                            <a:noFill/>
                          </a:ln>
                          <a:solidFill>
                            <a:srgbClr val="FF0000"/>
                          </a:solidFill>
                          <a:effectLst/>
                          <a:latin typeface="Arial" charset="0"/>
                          <a:ea typeface="ＭＳ Ｐゴシック" pitchFamily="50" charset="-128"/>
                        </a:rPr>
                        <a:t>・各項目の目標について、具体的かつ定量的に（数値で）記載してください。（以下同様）</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kern="1200" cap="none" normalizeH="0" baseline="0" dirty="0">
                          <a:ln>
                            <a:noFill/>
                          </a:ln>
                          <a:solidFill>
                            <a:srgbClr val="FF0000"/>
                          </a:solidFill>
                          <a:effectLst/>
                          <a:latin typeface="Arial" charset="0"/>
                          <a:ea typeface="ＭＳ Ｐゴシック" pitchFamily="50" charset="-128"/>
                          <a:cs typeface="+mn-cs"/>
                        </a:rPr>
                        <a:t>・</a:t>
                      </a:r>
                      <a:r>
                        <a:rPr kumimoji="1" lang="ja-JP" altLang="en-US" sz="1100" b="0" i="1" u="none" strike="noStrike" cap="none" normalizeH="0" baseline="0" dirty="0">
                          <a:ln>
                            <a:noFill/>
                          </a:ln>
                          <a:solidFill>
                            <a:srgbClr val="FF0000"/>
                          </a:solidFill>
                          <a:effectLst/>
                          <a:latin typeface="Arial" charset="0"/>
                          <a:ea typeface="ＭＳ Ｐゴシック" pitchFamily="50" charset="-128"/>
                        </a:rPr>
                        <a:t>各項目の実施予定内容について、具体的かつ定量的に（数値で）記載してください。（以下同様）</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dirty="0">
                          <a:ln>
                            <a:noFill/>
                          </a:ln>
                          <a:solidFill>
                            <a:srgbClr val="FF0000"/>
                          </a:solidFill>
                          <a:effectLst/>
                          <a:latin typeface="Arial" charset="0"/>
                          <a:ea typeface="ＭＳ Ｐゴシック" pitchFamily="50" charset="-128"/>
                        </a:rPr>
                        <a:t>・各項目の目標について、具体的かつ定量的に（数値で）記載してください。（以下同様）</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kern="1200" cap="none" normalizeH="0" baseline="0" dirty="0">
                          <a:ln>
                            <a:noFill/>
                          </a:ln>
                          <a:solidFill>
                            <a:srgbClr val="FF0000"/>
                          </a:solidFill>
                          <a:effectLst/>
                          <a:latin typeface="Arial" charset="0"/>
                          <a:ea typeface="ＭＳ Ｐゴシック" pitchFamily="50" charset="-128"/>
                          <a:cs typeface="+mn-cs"/>
                        </a:rPr>
                        <a:t>・</a:t>
                      </a:r>
                      <a:r>
                        <a:rPr kumimoji="1" lang="ja-JP" altLang="en-US" sz="1100" b="0" i="1" u="none" strike="noStrike" cap="none" normalizeH="0" baseline="0" dirty="0">
                          <a:ln>
                            <a:noFill/>
                          </a:ln>
                          <a:solidFill>
                            <a:srgbClr val="FF0000"/>
                          </a:solidFill>
                          <a:effectLst/>
                          <a:latin typeface="Arial" charset="0"/>
                          <a:ea typeface="ＭＳ Ｐゴシック" pitchFamily="50" charset="-128"/>
                        </a:rPr>
                        <a:t>各項目の実施予定内容について、具体的かつ定量的に（数値で）記載してください。（以下同様）</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2052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A2</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2052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A3</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33458371"/>
                  </a:ext>
                </a:extLst>
              </a:tr>
              <a:tr h="42675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B</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9721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C</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
        <p:nvSpPr>
          <p:cNvPr id="14415" name="Text Box 21">
            <a:extLst>
              <a:ext uri="{FF2B5EF4-FFF2-40B4-BE49-F238E27FC236}">
                <a16:creationId xmlns:a16="http://schemas.microsoft.com/office/drawing/2014/main" id="{E18C6978-6611-8491-6449-CBEBB225FBE9}"/>
              </a:ext>
            </a:extLst>
          </p:cNvPr>
          <p:cNvSpPr txBox="1">
            <a:spLocks noChangeArrowheads="1"/>
          </p:cNvSpPr>
          <p:nvPr/>
        </p:nvSpPr>
        <p:spPr bwMode="auto">
          <a:xfrm>
            <a:off x="4294188" y="338138"/>
            <a:ext cx="5867400" cy="552450"/>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000" i="1" dirty="0"/>
              <a:t>＜留意事項＞各項目の目標及び内容について、以下の表に記載してください。事業概要（</a:t>
            </a:r>
            <a:r>
              <a:rPr lang="en-US" altLang="ja-JP" sz="1000" i="1" dirty="0"/>
              <a:t>1</a:t>
            </a:r>
            <a:r>
              <a:rPr lang="ja-JP" altLang="en-US" sz="1000" i="1" dirty="0"/>
              <a:t>ページ）の②に記載した</a:t>
            </a:r>
            <a:r>
              <a:rPr lang="en-US" altLang="ja-JP" sz="1000" i="1" dirty="0"/>
              <a:t>A1, A2,</a:t>
            </a:r>
            <a:r>
              <a:rPr lang="ja-JP" altLang="en-US" sz="1000" i="1" dirty="0"/>
              <a:t>・・・</a:t>
            </a:r>
            <a:r>
              <a:rPr lang="en-US" altLang="ja-JP" sz="1000" i="1" dirty="0"/>
              <a:t>, B,C</a:t>
            </a:r>
            <a:r>
              <a:rPr lang="ja-JP" altLang="en-US" sz="1000" i="1" dirty="0"/>
              <a:t>と連動させて各項目について簡潔に記載してください。各セル内の行数は変更してかまいません。必要のない行は消去してください。（１頁に収めること）</a:t>
            </a:r>
            <a:endParaRPr lang="en-US" altLang="ja-JP" sz="1000" i="1" dirty="0"/>
          </a:p>
        </p:txBody>
      </p:sp>
      <p:sp>
        <p:nvSpPr>
          <p:cNvPr id="14416" name="スライド番号プレースホルダー 1">
            <a:extLst>
              <a:ext uri="{FF2B5EF4-FFF2-40B4-BE49-F238E27FC236}">
                <a16:creationId xmlns:a16="http://schemas.microsoft.com/office/drawing/2014/main" id="{8A83C946-BD49-5C8E-2221-4E6BA9077ED3}"/>
              </a:ext>
            </a:extLst>
          </p:cNvPr>
          <p:cNvSpPr>
            <a:spLocks noGrp="1"/>
          </p:cNvSpPr>
          <p:nvPr>
            <p:ph type="sldNum" sz="quarter" idx="12"/>
          </p:nvPr>
        </p:nvSpPr>
        <p:spPr>
          <a:xfrm>
            <a:off x="7867650" y="6938963"/>
            <a:ext cx="2393950" cy="5000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C1FFEDDD-5272-46C3-9158-4CED3B302349}" type="slidenum">
              <a:rPr lang="en-US" altLang="ja-JP" smtClean="0"/>
              <a:pPr/>
              <a:t>10</a:t>
            </a:fld>
            <a:endParaRPr lang="en-US" altLang="ja-JP"/>
          </a:p>
        </p:txBody>
      </p:sp>
      <p:sp>
        <p:nvSpPr>
          <p:cNvPr id="8" name="星 7 7">
            <a:extLst>
              <a:ext uri="{FF2B5EF4-FFF2-40B4-BE49-F238E27FC236}">
                <a16:creationId xmlns:a16="http://schemas.microsoft.com/office/drawing/2014/main" id="{07D003B5-336E-361A-BA27-4A638F262451}"/>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Tree>
    <p:extLst>
      <p:ext uri="{BB962C8B-B14F-4D97-AF65-F5344CB8AC3E}">
        <p14:creationId xmlns:p14="http://schemas.microsoft.com/office/powerpoint/2010/main" val="6974025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DA2244-EBB8-2C63-D5F1-DB6FCED66598}"/>
            </a:ext>
          </a:extLst>
        </p:cNvPr>
        <p:cNvGrpSpPr/>
        <p:nvPr/>
      </p:nvGrpSpPr>
      <p:grpSpPr>
        <a:xfrm>
          <a:off x="0" y="0"/>
          <a:ext cx="0" cy="0"/>
          <a:chOff x="0" y="0"/>
          <a:chExt cx="0" cy="0"/>
        </a:xfrm>
      </p:grpSpPr>
      <p:sp>
        <p:nvSpPr>
          <p:cNvPr id="14338" name="Text Box 2">
            <a:extLst>
              <a:ext uri="{FF2B5EF4-FFF2-40B4-BE49-F238E27FC236}">
                <a16:creationId xmlns:a16="http://schemas.microsoft.com/office/drawing/2014/main" id="{AA0FD0A6-F0B5-5349-87D7-D362D706DEE1}"/>
              </a:ext>
            </a:extLst>
          </p:cNvPr>
          <p:cNvSpPr txBox="1">
            <a:spLocks noChangeArrowheads="1"/>
          </p:cNvSpPr>
          <p:nvPr/>
        </p:nvSpPr>
        <p:spPr bwMode="auto">
          <a:xfrm>
            <a:off x="276225" y="1166813"/>
            <a:ext cx="90535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800" dirty="0"/>
              <a:t>○</a:t>
            </a:r>
            <a:r>
              <a:rPr lang="ja-JP" altLang="en-US" sz="1800" dirty="0"/>
              <a:t>実施期間中における実証の目標と内容　</a:t>
            </a:r>
            <a:endParaRPr lang="ja-JP" altLang="en-US" sz="1400" i="1" dirty="0">
              <a:solidFill>
                <a:srgbClr val="FF0000"/>
              </a:solidFill>
            </a:endParaRPr>
          </a:p>
        </p:txBody>
      </p:sp>
      <p:sp>
        <p:nvSpPr>
          <p:cNvPr id="14339" name="AutoShape 7">
            <a:extLst>
              <a:ext uri="{FF2B5EF4-FFF2-40B4-BE49-F238E27FC236}">
                <a16:creationId xmlns:a16="http://schemas.microsoft.com/office/drawing/2014/main" id="{EEBD02C7-485E-24F9-0ACE-38A6D53F6787}"/>
              </a:ext>
            </a:extLst>
          </p:cNvPr>
          <p:cNvSpPr>
            <a:spLocks/>
          </p:cNvSpPr>
          <p:nvPr/>
        </p:nvSpPr>
        <p:spPr bwMode="auto">
          <a:xfrm>
            <a:off x="1289050" y="0"/>
            <a:ext cx="152400" cy="762000"/>
          </a:xfrm>
          <a:prstGeom prst="rightBrace">
            <a:avLst>
              <a:gd name="adj1" fmla="val 4166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4340" name="Text Box 8">
            <a:extLst>
              <a:ext uri="{FF2B5EF4-FFF2-40B4-BE49-F238E27FC236}">
                <a16:creationId xmlns:a16="http://schemas.microsoft.com/office/drawing/2014/main" id="{091A1C0C-B82E-AD49-B5CC-8016000B1517}"/>
              </a:ext>
            </a:extLst>
          </p:cNvPr>
          <p:cNvSpPr txBox="1">
            <a:spLocks noChangeArrowheads="1"/>
          </p:cNvSpPr>
          <p:nvPr/>
        </p:nvSpPr>
        <p:spPr bwMode="auto">
          <a:xfrm>
            <a:off x="1470025" y="228600"/>
            <a:ext cx="49307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i="1"/>
              <a:t>余白を</a:t>
            </a:r>
            <a:r>
              <a:rPr lang="en-US" altLang="ja-JP" sz="1200" i="1"/>
              <a:t>1.5</a:t>
            </a:r>
            <a:r>
              <a:rPr lang="ja-JP" altLang="en-US" sz="1200" i="1"/>
              <a:t>ｃｍ程度設けること</a:t>
            </a:r>
            <a:endParaRPr lang="ja-JP" altLang="en-US" sz="1200" i="1">
              <a:solidFill>
                <a:srgbClr val="FF0000"/>
              </a:solidFill>
            </a:endParaRPr>
          </a:p>
        </p:txBody>
      </p:sp>
      <p:graphicFrame>
        <p:nvGraphicFramePr>
          <p:cNvPr id="9" name="Group 50">
            <a:extLst>
              <a:ext uri="{FF2B5EF4-FFF2-40B4-BE49-F238E27FC236}">
                <a16:creationId xmlns:a16="http://schemas.microsoft.com/office/drawing/2014/main" id="{06CE0B1E-A2FB-92D3-D936-1E0EC153E2C0}"/>
              </a:ext>
            </a:extLst>
          </p:cNvPr>
          <p:cNvGraphicFramePr>
            <a:graphicFrameLocks noGrp="1"/>
          </p:cNvGraphicFramePr>
          <p:nvPr>
            <p:extLst>
              <p:ext uri="{D42A27DB-BD31-4B8C-83A1-F6EECF244321}">
                <p14:modId xmlns:p14="http://schemas.microsoft.com/office/powerpoint/2010/main" val="3100335956"/>
              </p:ext>
            </p:extLst>
          </p:nvPr>
        </p:nvGraphicFramePr>
        <p:xfrm>
          <a:off x="407195" y="1631950"/>
          <a:ext cx="5082019" cy="4760794"/>
        </p:xfrm>
        <a:graphic>
          <a:graphicData uri="http://schemas.openxmlformats.org/drawingml/2006/table">
            <a:tbl>
              <a:tblPr/>
              <a:tblGrid>
                <a:gridCol w="716827">
                  <a:extLst>
                    <a:ext uri="{9D8B030D-6E8A-4147-A177-3AD203B41FA5}">
                      <a16:colId xmlns:a16="http://schemas.microsoft.com/office/drawing/2014/main" val="20000"/>
                    </a:ext>
                  </a:extLst>
                </a:gridCol>
                <a:gridCol w="2147740">
                  <a:extLst>
                    <a:ext uri="{9D8B030D-6E8A-4147-A177-3AD203B41FA5}">
                      <a16:colId xmlns:a16="http://schemas.microsoft.com/office/drawing/2014/main" val="20001"/>
                    </a:ext>
                  </a:extLst>
                </a:gridCol>
                <a:gridCol w="2217452">
                  <a:extLst>
                    <a:ext uri="{9D8B030D-6E8A-4147-A177-3AD203B41FA5}">
                      <a16:colId xmlns:a16="http://schemas.microsoft.com/office/drawing/2014/main" val="20002"/>
                    </a:ext>
                  </a:extLst>
                </a:gridCol>
              </a:tblGrid>
              <a:tr h="426799">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dirty="0">
                          <a:ln>
                            <a:noFill/>
                          </a:ln>
                          <a:solidFill>
                            <a:schemeClr val="tx1"/>
                          </a:solidFill>
                          <a:effectLst/>
                          <a:latin typeface="Arial" charset="0"/>
                          <a:ea typeface="ＭＳ Ｐゴシック" pitchFamily="50" charset="-128"/>
                        </a:rPr>
                        <a:t>令和</a:t>
                      </a:r>
                      <a:r>
                        <a:rPr kumimoji="1" lang="en-US" altLang="ja-JP" sz="1100" b="1" i="0" u="none" strike="noStrike" cap="none" normalizeH="0" baseline="0" dirty="0">
                          <a:ln>
                            <a:noFill/>
                          </a:ln>
                          <a:solidFill>
                            <a:schemeClr val="tx1"/>
                          </a:solidFill>
                          <a:effectLst/>
                          <a:latin typeface="Arial" charset="0"/>
                          <a:ea typeface="ＭＳ Ｐゴシック" pitchFamily="50" charset="-128"/>
                        </a:rPr>
                        <a:t>12</a:t>
                      </a:r>
                      <a:r>
                        <a:rPr kumimoji="1" lang="ja-JP" altLang="en-US" sz="1100" b="1" i="0" u="none" strike="noStrike" cap="none" normalizeH="0" baseline="0" dirty="0">
                          <a:ln>
                            <a:noFill/>
                          </a:ln>
                          <a:solidFill>
                            <a:schemeClr val="tx1"/>
                          </a:solidFill>
                          <a:effectLst/>
                          <a:latin typeface="Arial" charset="0"/>
                          <a:ea typeface="ＭＳ Ｐゴシック" pitchFamily="50" charset="-128"/>
                        </a:rPr>
                        <a:t>年度の目標</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dirty="0">
                          <a:ln>
                            <a:noFill/>
                          </a:ln>
                          <a:solidFill>
                            <a:schemeClr val="tx1"/>
                          </a:solidFill>
                          <a:effectLst/>
                          <a:latin typeface="Arial" charset="0"/>
                          <a:ea typeface="ＭＳ Ｐゴシック" pitchFamily="50" charset="-128"/>
                        </a:rPr>
                        <a:t>令和</a:t>
                      </a:r>
                      <a:r>
                        <a:rPr kumimoji="1" lang="en-US" altLang="ja-JP" sz="1100" b="1" i="0" u="none" strike="noStrike" cap="none" normalizeH="0" baseline="0" dirty="0">
                          <a:ln>
                            <a:noFill/>
                          </a:ln>
                          <a:solidFill>
                            <a:schemeClr val="tx1"/>
                          </a:solidFill>
                          <a:effectLst/>
                          <a:latin typeface="Arial" charset="0"/>
                          <a:ea typeface="ＭＳ Ｐゴシック" pitchFamily="50" charset="-128"/>
                        </a:rPr>
                        <a:t>12</a:t>
                      </a:r>
                      <a:r>
                        <a:rPr kumimoji="1" lang="ja-JP" altLang="en-US" sz="1100" b="1" i="0" u="none" strike="noStrike" cap="none" normalizeH="0" baseline="0" dirty="0">
                          <a:ln>
                            <a:noFill/>
                          </a:ln>
                          <a:solidFill>
                            <a:schemeClr val="tx1"/>
                          </a:solidFill>
                          <a:effectLst/>
                          <a:latin typeface="Arial" charset="0"/>
                          <a:ea typeface="ＭＳ Ｐゴシック" pitchFamily="50" charset="-128"/>
                        </a:rPr>
                        <a:t>年度の実施内容</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29892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chemeClr val="tx1"/>
                          </a:solidFill>
                          <a:effectLst/>
                          <a:latin typeface="Arial" charset="0"/>
                          <a:ea typeface="ＭＳ Ｐゴシック" pitchFamily="50" charset="-128"/>
                        </a:rPr>
                        <a:t>全体</a:t>
                      </a: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dirty="0">
                          <a:ln>
                            <a:noFill/>
                          </a:ln>
                          <a:solidFill>
                            <a:srgbClr val="FF0000"/>
                          </a:solidFill>
                          <a:effectLst/>
                          <a:latin typeface="Arial" charset="0"/>
                          <a:ea typeface="ＭＳ Ｐゴシック" pitchFamily="50" charset="-128"/>
                        </a:rPr>
                        <a:t>・本事業全体としての目標について、具体的かつ定量的に（数値で）記載してください。</a:t>
                      </a:r>
                      <a:endParaRPr kumimoji="1" lang="en-US" altLang="ja-JP" sz="1100" b="0" i="1" u="none" strike="noStrike" cap="none" normalizeH="0" baseline="0" dirty="0">
                        <a:ln>
                          <a:noFill/>
                        </a:ln>
                        <a:solidFill>
                          <a:srgbClr val="FF0000"/>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kern="1200" cap="none" normalizeH="0" baseline="0" dirty="0">
                          <a:ln>
                            <a:noFill/>
                          </a:ln>
                          <a:solidFill>
                            <a:srgbClr val="FF0000"/>
                          </a:solidFill>
                          <a:effectLst/>
                          <a:latin typeface="Arial" charset="0"/>
                          <a:ea typeface="ＭＳ Ｐゴシック" pitchFamily="50" charset="-128"/>
                          <a:cs typeface="+mn-cs"/>
                        </a:rPr>
                        <a:t>・</a:t>
                      </a:r>
                      <a:r>
                        <a:rPr kumimoji="1" lang="ja-JP" altLang="en-US" sz="1100" b="0" i="1" u="none" strike="noStrike" cap="none" normalizeH="0" baseline="0" dirty="0">
                          <a:ln>
                            <a:noFill/>
                          </a:ln>
                          <a:solidFill>
                            <a:srgbClr val="FF0000"/>
                          </a:solidFill>
                          <a:effectLst/>
                          <a:latin typeface="Arial" charset="0"/>
                          <a:ea typeface="ＭＳ Ｐゴシック" pitchFamily="50" charset="-128"/>
                        </a:rPr>
                        <a:t>実施予定の内容について、具体的かつ定量的に（数値で）記載してください。</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1" u="none" strike="noStrike" cap="none" normalizeH="0" baseline="0" dirty="0">
                        <a:ln>
                          <a:noFill/>
                        </a:ln>
                        <a:solidFill>
                          <a:srgbClr val="FF0000"/>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27004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A1</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dirty="0">
                          <a:ln>
                            <a:noFill/>
                          </a:ln>
                          <a:solidFill>
                            <a:srgbClr val="FF0000"/>
                          </a:solidFill>
                          <a:effectLst/>
                          <a:latin typeface="Arial" charset="0"/>
                          <a:ea typeface="ＭＳ Ｐゴシック" pitchFamily="50" charset="-128"/>
                        </a:rPr>
                        <a:t>・各項目の目標について、具体的かつ定量的に（数値で）記載してください。（以下同様）</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kern="1200" cap="none" normalizeH="0" baseline="0" dirty="0">
                          <a:ln>
                            <a:noFill/>
                          </a:ln>
                          <a:solidFill>
                            <a:srgbClr val="FF0000"/>
                          </a:solidFill>
                          <a:effectLst/>
                          <a:latin typeface="Arial" charset="0"/>
                          <a:ea typeface="ＭＳ Ｐゴシック" pitchFamily="50" charset="-128"/>
                          <a:cs typeface="+mn-cs"/>
                        </a:rPr>
                        <a:t>・</a:t>
                      </a:r>
                      <a:r>
                        <a:rPr kumimoji="1" lang="ja-JP" altLang="en-US" sz="1100" b="0" i="1" u="none" strike="noStrike" cap="none" normalizeH="0" baseline="0" dirty="0">
                          <a:ln>
                            <a:noFill/>
                          </a:ln>
                          <a:solidFill>
                            <a:srgbClr val="FF0000"/>
                          </a:solidFill>
                          <a:effectLst/>
                          <a:latin typeface="Arial" charset="0"/>
                          <a:ea typeface="ＭＳ Ｐゴシック" pitchFamily="50" charset="-128"/>
                        </a:rPr>
                        <a:t>各項目の実施予定内容について、具体的かつ定量的に（数値で）記載してください。（以下同様）</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2052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A2</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2052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A3</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33458371"/>
                  </a:ext>
                </a:extLst>
              </a:tr>
              <a:tr h="42675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B</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9721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C</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
        <p:nvSpPr>
          <p:cNvPr id="14415" name="Text Box 21">
            <a:extLst>
              <a:ext uri="{FF2B5EF4-FFF2-40B4-BE49-F238E27FC236}">
                <a16:creationId xmlns:a16="http://schemas.microsoft.com/office/drawing/2014/main" id="{1C1B7D85-6DCF-B77C-10B2-E8E69E4D1232}"/>
              </a:ext>
            </a:extLst>
          </p:cNvPr>
          <p:cNvSpPr txBox="1">
            <a:spLocks noChangeArrowheads="1"/>
          </p:cNvSpPr>
          <p:nvPr/>
        </p:nvSpPr>
        <p:spPr bwMode="auto">
          <a:xfrm>
            <a:off x="4294188" y="338138"/>
            <a:ext cx="5867400" cy="552450"/>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000" i="1" dirty="0"/>
              <a:t>＜留意事項＞各項目の目標及び内容について、以下の表に記載してください。事業概要（</a:t>
            </a:r>
            <a:r>
              <a:rPr lang="en-US" altLang="ja-JP" sz="1000" i="1" dirty="0"/>
              <a:t>1</a:t>
            </a:r>
            <a:r>
              <a:rPr lang="ja-JP" altLang="en-US" sz="1000" i="1" dirty="0"/>
              <a:t>ページ）の②に記載した</a:t>
            </a:r>
            <a:r>
              <a:rPr lang="en-US" altLang="ja-JP" sz="1000" i="1" dirty="0"/>
              <a:t>A1, A2,</a:t>
            </a:r>
            <a:r>
              <a:rPr lang="ja-JP" altLang="en-US" sz="1000" i="1" dirty="0"/>
              <a:t>・・・</a:t>
            </a:r>
            <a:r>
              <a:rPr lang="en-US" altLang="ja-JP" sz="1000" i="1" dirty="0"/>
              <a:t>, B,C</a:t>
            </a:r>
            <a:r>
              <a:rPr lang="ja-JP" altLang="en-US" sz="1000" i="1" dirty="0"/>
              <a:t>と連動させて各項目について簡潔に記載してください。各セル内の行数は変更してかまいません。必要のない行は消去してください。（１頁に収めること）</a:t>
            </a:r>
            <a:endParaRPr lang="en-US" altLang="ja-JP" sz="1000" i="1" dirty="0"/>
          </a:p>
        </p:txBody>
      </p:sp>
      <p:sp>
        <p:nvSpPr>
          <p:cNvPr id="14416" name="スライド番号プレースホルダー 1">
            <a:extLst>
              <a:ext uri="{FF2B5EF4-FFF2-40B4-BE49-F238E27FC236}">
                <a16:creationId xmlns:a16="http://schemas.microsoft.com/office/drawing/2014/main" id="{5861F1A7-139F-B8D0-12A1-4B0ABC97CEAF}"/>
              </a:ext>
            </a:extLst>
          </p:cNvPr>
          <p:cNvSpPr>
            <a:spLocks noGrp="1"/>
          </p:cNvSpPr>
          <p:nvPr>
            <p:ph type="sldNum" sz="quarter" idx="12"/>
          </p:nvPr>
        </p:nvSpPr>
        <p:spPr>
          <a:xfrm>
            <a:off x="7867650" y="6938963"/>
            <a:ext cx="2393950" cy="5000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C1FFEDDD-5272-46C3-9158-4CED3B302349}" type="slidenum">
              <a:rPr lang="en-US" altLang="ja-JP" smtClean="0"/>
              <a:pPr/>
              <a:t>11</a:t>
            </a:fld>
            <a:endParaRPr lang="en-US" altLang="ja-JP"/>
          </a:p>
        </p:txBody>
      </p:sp>
      <p:sp>
        <p:nvSpPr>
          <p:cNvPr id="8" name="星 7 7">
            <a:extLst>
              <a:ext uri="{FF2B5EF4-FFF2-40B4-BE49-F238E27FC236}">
                <a16:creationId xmlns:a16="http://schemas.microsoft.com/office/drawing/2014/main" id="{DA8A841E-FB6B-0A9C-68EC-7BB869BB2CC7}"/>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Tree>
    <p:extLst>
      <p:ext uri="{BB962C8B-B14F-4D97-AF65-F5344CB8AC3E}">
        <p14:creationId xmlns:p14="http://schemas.microsoft.com/office/powerpoint/2010/main" val="9210394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a:extLst>
              <a:ext uri="{FF2B5EF4-FFF2-40B4-BE49-F238E27FC236}">
                <a16:creationId xmlns:a16="http://schemas.microsoft.com/office/drawing/2014/main" id="{C42D6670-111C-5E45-C740-ED65403C066E}"/>
              </a:ext>
            </a:extLst>
          </p:cNvPr>
          <p:cNvSpPr txBox="1">
            <a:spLocks noChangeArrowheads="1"/>
          </p:cNvSpPr>
          <p:nvPr/>
        </p:nvSpPr>
        <p:spPr bwMode="auto">
          <a:xfrm>
            <a:off x="419100" y="673100"/>
            <a:ext cx="45688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800" dirty="0"/>
              <a:t>○</a:t>
            </a:r>
            <a:r>
              <a:rPr lang="ja-JP" altLang="en-US" sz="1800" dirty="0"/>
              <a:t>実施に伴う経費（補助：実施期間全体総額）</a:t>
            </a:r>
          </a:p>
        </p:txBody>
      </p:sp>
      <p:sp>
        <p:nvSpPr>
          <p:cNvPr id="16387" name="AutoShape 7">
            <a:extLst>
              <a:ext uri="{FF2B5EF4-FFF2-40B4-BE49-F238E27FC236}">
                <a16:creationId xmlns:a16="http://schemas.microsoft.com/office/drawing/2014/main" id="{C71F8E5B-012A-2FC9-E1FE-4AF218B5053D}"/>
              </a:ext>
            </a:extLst>
          </p:cNvPr>
          <p:cNvSpPr>
            <a:spLocks/>
          </p:cNvSpPr>
          <p:nvPr/>
        </p:nvSpPr>
        <p:spPr bwMode="auto">
          <a:xfrm>
            <a:off x="1289050" y="0"/>
            <a:ext cx="152400" cy="762000"/>
          </a:xfrm>
          <a:prstGeom prst="rightBrace">
            <a:avLst>
              <a:gd name="adj1" fmla="val 4166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6388" name="Text Box 8">
            <a:extLst>
              <a:ext uri="{FF2B5EF4-FFF2-40B4-BE49-F238E27FC236}">
                <a16:creationId xmlns:a16="http://schemas.microsoft.com/office/drawing/2014/main" id="{3D17DD82-F644-72CE-6C57-C8EF704D36E5}"/>
              </a:ext>
            </a:extLst>
          </p:cNvPr>
          <p:cNvSpPr txBox="1">
            <a:spLocks noChangeArrowheads="1"/>
          </p:cNvSpPr>
          <p:nvPr/>
        </p:nvSpPr>
        <p:spPr bwMode="auto">
          <a:xfrm>
            <a:off x="1470025" y="228600"/>
            <a:ext cx="49307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i="1" dirty="0"/>
              <a:t>余白を</a:t>
            </a:r>
            <a:r>
              <a:rPr lang="en-US" altLang="ja-JP" sz="1200" i="1" dirty="0"/>
              <a:t>1.5</a:t>
            </a:r>
            <a:r>
              <a:rPr lang="ja-JP" altLang="en-US" sz="1200" i="1" dirty="0"/>
              <a:t>ｃｍ程度設けること</a:t>
            </a:r>
            <a:r>
              <a:rPr lang="ja-JP" altLang="en-US" sz="1200" i="1" dirty="0">
                <a:solidFill>
                  <a:srgbClr val="FF0000"/>
                </a:solidFill>
              </a:rPr>
              <a:t>（提出時にはこの記載は削除してください）</a:t>
            </a:r>
          </a:p>
        </p:txBody>
      </p:sp>
      <p:graphicFrame>
        <p:nvGraphicFramePr>
          <p:cNvPr id="2" name="表 1">
            <a:extLst>
              <a:ext uri="{FF2B5EF4-FFF2-40B4-BE49-F238E27FC236}">
                <a16:creationId xmlns:a16="http://schemas.microsoft.com/office/drawing/2014/main" id="{0A17B88E-1618-86F4-4714-87E8941CA12C}"/>
              </a:ext>
            </a:extLst>
          </p:cNvPr>
          <p:cNvGraphicFramePr>
            <a:graphicFrameLocks noGrp="1"/>
          </p:cNvGraphicFramePr>
          <p:nvPr/>
        </p:nvGraphicFramePr>
        <p:xfrm>
          <a:off x="419100" y="1042988"/>
          <a:ext cx="9377363" cy="5318126"/>
        </p:xfrm>
        <a:graphic>
          <a:graphicData uri="http://schemas.openxmlformats.org/drawingml/2006/table">
            <a:tbl>
              <a:tblPr/>
              <a:tblGrid>
                <a:gridCol w="1280133">
                  <a:extLst>
                    <a:ext uri="{9D8B030D-6E8A-4147-A177-3AD203B41FA5}">
                      <a16:colId xmlns:a16="http://schemas.microsoft.com/office/drawing/2014/main" val="20000"/>
                    </a:ext>
                  </a:extLst>
                </a:gridCol>
                <a:gridCol w="1747974">
                  <a:extLst>
                    <a:ext uri="{9D8B030D-6E8A-4147-A177-3AD203B41FA5}">
                      <a16:colId xmlns:a16="http://schemas.microsoft.com/office/drawing/2014/main" val="20001"/>
                    </a:ext>
                  </a:extLst>
                </a:gridCol>
                <a:gridCol w="1449790">
                  <a:extLst>
                    <a:ext uri="{9D8B030D-6E8A-4147-A177-3AD203B41FA5}">
                      <a16:colId xmlns:a16="http://schemas.microsoft.com/office/drawing/2014/main" val="20002"/>
                    </a:ext>
                  </a:extLst>
                </a:gridCol>
                <a:gridCol w="4899466">
                  <a:extLst>
                    <a:ext uri="{9D8B030D-6E8A-4147-A177-3AD203B41FA5}">
                      <a16:colId xmlns:a16="http://schemas.microsoft.com/office/drawing/2014/main" val="20003"/>
                    </a:ext>
                  </a:extLst>
                </a:gridCol>
              </a:tblGrid>
              <a:tr h="275351">
                <a:tc gridSpan="2">
                  <a:txBody>
                    <a:bodyPr/>
                    <a:lstStyle/>
                    <a:p>
                      <a:pPr algn="ctr" fontAlgn="ctr"/>
                      <a:r>
                        <a:rPr lang="ja-JP" altLang="en-US" sz="1100" b="0" i="0" u="none" strike="noStrike" dirty="0">
                          <a:solidFill>
                            <a:srgbClr val="000000"/>
                          </a:solidFill>
                          <a:effectLst/>
                          <a:latin typeface="ＭＳ Ｐゴシック"/>
                        </a:rPr>
                        <a:t>経費項目</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rowSpan="2">
                  <a:txBody>
                    <a:bodyPr/>
                    <a:lstStyle/>
                    <a:p>
                      <a:pPr algn="ctr" fontAlgn="ctr"/>
                      <a:r>
                        <a:rPr lang="ja-JP" altLang="en-US" sz="1200" b="0" i="0" u="none" strike="noStrike" dirty="0">
                          <a:solidFill>
                            <a:srgbClr val="000000"/>
                          </a:solidFill>
                          <a:effectLst/>
                          <a:latin typeface="ＭＳ Ｐゴシック"/>
                        </a:rPr>
                        <a:t>金額（千円）</a:t>
                      </a: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rowSpan="2">
                  <a:txBody>
                    <a:bodyPr/>
                    <a:lstStyle/>
                    <a:p>
                      <a:pPr algn="ctr" fontAlgn="ctr"/>
                      <a:r>
                        <a:rPr lang="ja-JP" altLang="en-US" sz="1200" b="0" i="0" u="none" strike="noStrike" dirty="0">
                          <a:solidFill>
                            <a:srgbClr val="000000"/>
                          </a:solidFill>
                          <a:effectLst/>
                          <a:latin typeface="ＭＳ Ｐゴシック"/>
                        </a:rPr>
                        <a:t>主な内訳</a:t>
                      </a:r>
                    </a:p>
                  </a:txBody>
                  <a:tcPr marL="9524" marR="9524" marT="95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81275">
                <a:tc>
                  <a:txBody>
                    <a:bodyPr/>
                    <a:lstStyle/>
                    <a:p>
                      <a:pPr algn="ctr" fontAlgn="ctr"/>
                      <a:r>
                        <a:rPr lang="ja-JP" altLang="en-US" sz="1100" b="0" i="0" u="none" strike="noStrike" dirty="0">
                          <a:solidFill>
                            <a:srgbClr val="000000"/>
                          </a:solidFill>
                          <a:effectLst/>
                          <a:latin typeface="ＭＳ Ｐゴシック"/>
                        </a:rPr>
                        <a:t>費目</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a:txBody>
                    <a:bodyPr/>
                    <a:lstStyle/>
                    <a:p>
                      <a:pPr algn="ctr" fontAlgn="ctr"/>
                      <a:r>
                        <a:rPr lang="ja-JP" altLang="en-US" sz="1100" b="0" i="0" u="none" strike="noStrike" dirty="0">
                          <a:solidFill>
                            <a:srgbClr val="000000"/>
                          </a:solidFill>
                          <a:effectLst/>
                          <a:latin typeface="ＭＳ Ｐゴシック"/>
                        </a:rPr>
                        <a:t>細分</a:t>
                      </a: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9050" cap="flat" cmpd="sng" algn="ctr">
                      <a:solidFill>
                        <a:schemeClr val="tx1"/>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1"/>
                  </a:ext>
                </a:extLst>
              </a:tr>
              <a:tr h="479792">
                <a:tc rowSpan="2">
                  <a:txBody>
                    <a:bodyPr/>
                    <a:lstStyle/>
                    <a:p>
                      <a:pPr algn="ctr" fontAlgn="ctr"/>
                      <a:r>
                        <a:rPr lang="ja-JP" altLang="en-US" sz="1100" b="0" i="0" u="none" strike="noStrike" dirty="0">
                          <a:solidFill>
                            <a:srgbClr val="000000"/>
                          </a:solidFill>
                          <a:effectLst/>
                          <a:latin typeface="ＭＳ Ｐゴシック"/>
                        </a:rPr>
                        <a:t>本工事費</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dirty="0">
                          <a:solidFill>
                            <a:srgbClr val="000000"/>
                          </a:solidFill>
                          <a:effectLst/>
                          <a:latin typeface="ＭＳ Ｐゴシック"/>
                        </a:rPr>
                        <a:t>直接工事費</a:t>
                      </a: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200" b="0" i="1" u="none" strike="noStrike" dirty="0">
                        <a:solidFill>
                          <a:srgbClr val="FF0000"/>
                        </a:solidFill>
                        <a:effectLst/>
                        <a:latin typeface="ＭＳ Ｐゴシック"/>
                      </a:endParaRPr>
                    </a:p>
                  </a:txBody>
                  <a:tcPr marL="9524" marR="9524" marT="952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1" u="none" strike="noStrike" dirty="0">
                          <a:solidFill>
                            <a:srgbClr val="FF0000"/>
                          </a:solidFill>
                          <a:effectLst/>
                          <a:latin typeface="ＭＳ Ｐゴシック"/>
                        </a:rPr>
                        <a:t>該当項目の内訳について、いくつか例示して記載してください。</a:t>
                      </a:r>
                      <a:endParaRPr lang="ja-JP" altLang="en-US" sz="1200" b="0" i="1" u="none" strike="noStrike" dirty="0">
                        <a:solidFill>
                          <a:srgbClr val="FF0000"/>
                        </a:solidFill>
                        <a:effectLst/>
                        <a:latin typeface="ＭＳ Ｐゴシック"/>
                      </a:endParaRPr>
                    </a:p>
                  </a:txBody>
                  <a:tcPr marL="9524" marR="9524" marT="9524"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67404">
                <a:tc vMerge="1">
                  <a:txBody>
                    <a:bodyPr/>
                    <a:lstStyle/>
                    <a:p>
                      <a:pPr algn="ctr" fontAlgn="ctr"/>
                      <a:endParaRPr lang="ja-JP" altLang="en-US" sz="1100" b="0" i="0" u="none" strike="noStrike" dirty="0">
                        <a:solidFill>
                          <a:srgbClr val="000000"/>
                        </a:solidFill>
                        <a:effectLst/>
                        <a:latin typeface="ＭＳ Ｐゴシック"/>
                      </a:endParaRP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100" b="0" i="0" u="none" strike="noStrike" dirty="0">
                          <a:solidFill>
                            <a:srgbClr val="000000"/>
                          </a:solidFill>
                          <a:effectLst/>
                          <a:latin typeface="ＭＳ Ｐゴシック"/>
                        </a:rPr>
                        <a:t>間接工事費</a:t>
                      </a: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47083">
                <a:tc>
                  <a:txBody>
                    <a:bodyPr/>
                    <a:lstStyle/>
                    <a:p>
                      <a:pPr algn="ctr" fontAlgn="ctr"/>
                      <a:r>
                        <a:rPr lang="ja-JP" altLang="en-US" sz="1100" b="0" i="0" u="none" strike="noStrike" dirty="0">
                          <a:solidFill>
                            <a:srgbClr val="000000"/>
                          </a:solidFill>
                          <a:effectLst/>
                          <a:latin typeface="ＭＳ Ｐゴシック"/>
                        </a:rPr>
                        <a:t>付帯工事費</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47083">
                <a:tc>
                  <a:txBody>
                    <a:bodyPr/>
                    <a:lstStyle/>
                    <a:p>
                      <a:pPr algn="ctr" fontAlgn="ctr"/>
                      <a:r>
                        <a:rPr lang="ja-JP" altLang="en-US" sz="1100" b="0" i="0" u="none" strike="noStrike" dirty="0">
                          <a:solidFill>
                            <a:srgbClr val="000000"/>
                          </a:solidFill>
                          <a:effectLst/>
                          <a:latin typeface="ＭＳ Ｐゴシック"/>
                        </a:rPr>
                        <a:t>機械器具費</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473162">
                <a:tc>
                  <a:txBody>
                    <a:bodyPr/>
                    <a:lstStyle/>
                    <a:p>
                      <a:pPr algn="ctr" fontAlgn="ctr"/>
                      <a:r>
                        <a:rPr lang="ja-JP" altLang="en-US" sz="1100" b="0" i="0" u="none" strike="noStrike" dirty="0">
                          <a:solidFill>
                            <a:srgbClr val="000000"/>
                          </a:solidFill>
                          <a:effectLst/>
                          <a:latin typeface="ＭＳ Ｐゴシック"/>
                        </a:rPr>
                        <a:t>測量及試験費</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436920">
                <a:tc>
                  <a:txBody>
                    <a:bodyPr/>
                    <a:lstStyle/>
                    <a:p>
                      <a:pPr algn="ctr" fontAlgn="ctr"/>
                      <a:r>
                        <a:rPr lang="ja-JP" altLang="en-US" sz="1100" b="0" i="0" u="none" strike="noStrike" dirty="0">
                          <a:solidFill>
                            <a:srgbClr val="000000"/>
                          </a:solidFill>
                          <a:effectLst/>
                          <a:latin typeface="ＭＳ Ｐゴシック"/>
                        </a:rPr>
                        <a:t>設備費</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200" b="0" i="0" u="none" strike="noStrike" dirty="0">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200" b="0" i="0" u="none" strike="noStrike" dirty="0">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465037">
                <a:tc>
                  <a:txBody>
                    <a:bodyPr/>
                    <a:lstStyle/>
                    <a:p>
                      <a:pPr algn="ctr" fontAlgn="ctr"/>
                      <a:r>
                        <a:rPr lang="ja-JP" altLang="en-US" sz="1100" b="0" i="0" u="none" strike="noStrike" dirty="0">
                          <a:solidFill>
                            <a:srgbClr val="000000"/>
                          </a:solidFill>
                          <a:effectLst/>
                          <a:latin typeface="ＭＳ Ｐゴシック"/>
                        </a:rPr>
                        <a:t>業務費</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200" b="0" i="0" u="none" strike="noStrike" dirty="0">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1200" b="0" i="0" u="none" strike="noStrike" dirty="0">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497887">
                <a:tc>
                  <a:txBody>
                    <a:bodyPr/>
                    <a:lstStyle/>
                    <a:p>
                      <a:pPr algn="ctr" fontAlgn="ctr"/>
                      <a:r>
                        <a:rPr lang="ja-JP" altLang="en-US" sz="1100" b="0" i="0" u="none" strike="noStrike" dirty="0">
                          <a:solidFill>
                            <a:srgbClr val="000000"/>
                          </a:solidFill>
                          <a:effectLst/>
                          <a:latin typeface="ＭＳ Ｐゴシック"/>
                        </a:rPr>
                        <a:t>事務費</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ja-JP" altLang="en-US" sz="1100" b="0" i="0" u="none" strike="noStrike" dirty="0">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498441">
                <a:tc gridSpan="2">
                  <a:txBody>
                    <a:bodyPr/>
                    <a:lstStyle/>
                    <a:p>
                      <a:pPr algn="ctr" fontAlgn="ctr"/>
                      <a:r>
                        <a:rPr lang="ja-JP" altLang="en-US" sz="1100" b="0" i="0" u="none" strike="noStrike" dirty="0">
                          <a:solidFill>
                            <a:srgbClr val="000000"/>
                          </a:solidFill>
                          <a:effectLst/>
                          <a:latin typeface="ＭＳ Ｐゴシック"/>
                        </a:rPr>
                        <a:t>合計</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l" fontAlgn="ctr"/>
                      <a:r>
                        <a:rPr lang="ja-JP" altLang="en-US" sz="1200" b="0" i="0" u="none" strike="noStrike" dirty="0">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200" b="0" i="0" u="none" strike="noStrike" dirty="0">
                          <a:solidFill>
                            <a:srgbClr val="000000"/>
                          </a:solidFill>
                          <a:effectLst/>
                          <a:latin typeface="ＭＳ Ｐゴシック"/>
                        </a:rPr>
                        <a:t>　</a:t>
                      </a:r>
                    </a:p>
                  </a:txBody>
                  <a:tcPr marL="9524" marR="9524" marT="95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extLst>
                  <a:ext uri="{0D108BD9-81ED-4DB2-BD59-A6C34878D82A}">
                    <a16:rowId xmlns:a16="http://schemas.microsoft.com/office/drawing/2014/main" val="10010"/>
                  </a:ext>
                </a:extLst>
              </a:tr>
              <a:tr h="548691">
                <a:tc gridSpan="2">
                  <a:txBody>
                    <a:bodyPr/>
                    <a:lstStyle/>
                    <a:p>
                      <a:pPr algn="ctr" fontAlgn="ctr"/>
                      <a:r>
                        <a:rPr lang="ja-JP" altLang="en-US" sz="1100" b="0" i="0" u="none" strike="noStrike" dirty="0">
                          <a:solidFill>
                            <a:srgbClr val="000000"/>
                          </a:solidFill>
                          <a:effectLst/>
                          <a:latin typeface="ＭＳ Ｐゴシック"/>
                        </a:rPr>
                        <a:t>補助金所要額（合計</a:t>
                      </a:r>
                      <a:r>
                        <a:rPr lang="en-US" altLang="ja-JP" sz="1100" b="0" i="0" u="none" strike="noStrike" dirty="0">
                          <a:solidFill>
                            <a:srgbClr val="000000"/>
                          </a:solidFill>
                          <a:effectLst/>
                          <a:latin typeface="ＭＳ Ｐゴシック"/>
                        </a:rPr>
                        <a:t>×2/3</a:t>
                      </a:r>
                      <a:r>
                        <a:rPr lang="ja-JP" altLang="en-US" sz="1100" b="0" i="0" u="none" strike="noStrike" dirty="0">
                          <a:solidFill>
                            <a:srgbClr val="000000"/>
                          </a:solidFill>
                          <a:effectLst/>
                          <a:latin typeface="ＭＳ Ｐゴシック"/>
                        </a:rPr>
                        <a:t>）</a:t>
                      </a:r>
                    </a:p>
                  </a:txBody>
                  <a:tcPr marL="9524" marR="9524" marT="9524"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l" fontAlgn="ctr"/>
                      <a:endParaRPr lang="ja-JP" altLang="en-US" sz="1200" b="0" i="0" u="none" strike="noStrike" dirty="0">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ctr"/>
                      <a:endParaRPr lang="ja-JP" altLang="en-US" sz="1200" b="0" i="0" u="none" strike="noStrike" dirty="0">
                        <a:solidFill>
                          <a:srgbClr val="000000"/>
                        </a:solidFill>
                        <a:effectLst/>
                        <a:latin typeface="ＭＳ Ｐゴシック"/>
                      </a:endParaRPr>
                    </a:p>
                  </a:txBody>
                  <a:tcPr marL="9524" marR="9524" marT="9524"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BlToTr w="6350" cap="flat" cmpd="sng" algn="ctr">
                      <a:solidFill>
                        <a:srgbClr val="000000"/>
                      </a:solidFill>
                      <a:prstDash val="solid"/>
                      <a:round/>
                      <a:headEnd type="none" w="med" len="med"/>
                      <a:tailEnd type="none" w="med" len="med"/>
                    </a:lnBlToTr>
                  </a:tcPr>
                </a:tc>
                <a:extLst>
                  <a:ext uri="{0D108BD9-81ED-4DB2-BD59-A6C34878D82A}">
                    <a16:rowId xmlns:a16="http://schemas.microsoft.com/office/drawing/2014/main" val="10011"/>
                  </a:ext>
                </a:extLst>
              </a:tr>
            </a:tbl>
          </a:graphicData>
        </a:graphic>
      </p:graphicFrame>
      <p:sp>
        <p:nvSpPr>
          <p:cNvPr id="16453" name="テキスト ボックス 9">
            <a:extLst>
              <a:ext uri="{FF2B5EF4-FFF2-40B4-BE49-F238E27FC236}">
                <a16:creationId xmlns:a16="http://schemas.microsoft.com/office/drawing/2014/main" id="{D220750E-0A4F-6B35-C72B-4EAB930AABCB}"/>
              </a:ext>
            </a:extLst>
          </p:cNvPr>
          <p:cNvSpPr txBox="1">
            <a:spLocks noChangeArrowheads="1"/>
          </p:cNvSpPr>
          <p:nvPr/>
        </p:nvSpPr>
        <p:spPr bwMode="auto">
          <a:xfrm>
            <a:off x="3935413" y="2608263"/>
            <a:ext cx="3332162" cy="1477328"/>
          </a:xfrm>
          <a:prstGeom prst="rect">
            <a:avLst/>
          </a:prstGeom>
          <a:solidFill>
            <a:schemeClr val="bg1"/>
          </a:solidFill>
          <a:ln w="38100">
            <a:solidFill>
              <a:srgbClr val="FF0000"/>
            </a:solidFill>
            <a:miter lim="800000"/>
            <a:headEnd/>
            <a:tailEnd/>
          </a:ln>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i="1" dirty="0">
                <a:solidFill>
                  <a:srgbClr val="FF0000"/>
                </a:solidFill>
                <a:latin typeface="ＭＳ Ｐゴシック" panose="020B0600070205080204" pitchFamily="50" charset="-128"/>
              </a:rPr>
              <a:t>「金額（千円）」の項目には金額を</a:t>
            </a:r>
            <a:r>
              <a:rPr lang="ja-JP" altLang="en-US" b="1" i="1" u="sng" dirty="0">
                <a:solidFill>
                  <a:srgbClr val="FF0000"/>
                </a:solidFill>
                <a:latin typeface="ＭＳ Ｐゴシック" panose="020B0600070205080204" pitchFamily="50" charset="-128"/>
              </a:rPr>
              <a:t>税抜き</a:t>
            </a:r>
            <a:r>
              <a:rPr lang="ja-JP" altLang="en-US" i="1" dirty="0">
                <a:solidFill>
                  <a:srgbClr val="FF0000"/>
                </a:solidFill>
                <a:latin typeface="ＭＳ Ｐゴシック" panose="020B0600070205080204" pitchFamily="50" charset="-128"/>
              </a:rPr>
              <a:t>で記載してください。</a:t>
            </a:r>
            <a:endParaRPr lang="en-US" altLang="ja-JP" i="1" dirty="0">
              <a:solidFill>
                <a:srgbClr val="FF0000"/>
              </a:solidFill>
              <a:latin typeface="ＭＳ Ｐゴシック" panose="020B0600070205080204" pitchFamily="50" charset="-128"/>
            </a:endParaRPr>
          </a:p>
          <a:p>
            <a:endParaRPr lang="en-US" altLang="ja-JP" i="1" dirty="0">
              <a:solidFill>
                <a:srgbClr val="FF0000"/>
              </a:solidFill>
              <a:latin typeface="ＭＳ Ｐゴシック" panose="020B0600070205080204" pitchFamily="50" charset="-128"/>
            </a:endParaRPr>
          </a:p>
          <a:p>
            <a:r>
              <a:rPr lang="ja-JP" altLang="en-US" i="1" dirty="0">
                <a:solidFill>
                  <a:srgbClr val="FF0000"/>
                </a:solidFill>
                <a:latin typeface="ＭＳ Ｐゴシック" panose="020B0600070205080204" pitchFamily="50" charset="-128"/>
              </a:rPr>
              <a:t>「補助金所要額」は補助率を乗じた後、千円未満切捨てです。</a:t>
            </a:r>
            <a:endParaRPr lang="ja-JP" altLang="en-US" dirty="0"/>
          </a:p>
        </p:txBody>
      </p:sp>
      <p:sp>
        <p:nvSpPr>
          <p:cNvPr id="16454" name="スライド番号プレースホルダー 2">
            <a:extLst>
              <a:ext uri="{FF2B5EF4-FFF2-40B4-BE49-F238E27FC236}">
                <a16:creationId xmlns:a16="http://schemas.microsoft.com/office/drawing/2014/main" id="{81DAE6E0-633A-4781-BC92-F5CCFDA8C0B7}"/>
              </a:ext>
            </a:extLst>
          </p:cNvPr>
          <p:cNvSpPr>
            <a:spLocks noGrp="1"/>
          </p:cNvSpPr>
          <p:nvPr>
            <p:ph type="sldNum" sz="quarter" idx="12"/>
          </p:nvPr>
        </p:nvSpPr>
        <p:spPr>
          <a:xfrm>
            <a:off x="7354888" y="6557963"/>
            <a:ext cx="2393950" cy="34131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8FA1977E-0E09-444F-BB1C-11350D84204E}" type="slidenum">
              <a:rPr lang="en-US" altLang="ja-JP" smtClean="0"/>
              <a:pPr/>
              <a:t>12</a:t>
            </a:fld>
            <a:endParaRPr lang="en-US" altLang="ja-JP"/>
          </a:p>
        </p:txBody>
      </p:sp>
      <p:sp>
        <p:nvSpPr>
          <p:cNvPr id="4" name="Text Box 11">
            <a:extLst>
              <a:ext uri="{FF2B5EF4-FFF2-40B4-BE49-F238E27FC236}">
                <a16:creationId xmlns:a16="http://schemas.microsoft.com/office/drawing/2014/main" id="{0F87DA1E-9445-209D-579B-A25F98E15B1D}"/>
              </a:ext>
            </a:extLst>
          </p:cNvPr>
          <p:cNvSpPr txBox="1">
            <a:spLocks noChangeArrowheads="1"/>
          </p:cNvSpPr>
          <p:nvPr/>
        </p:nvSpPr>
        <p:spPr bwMode="auto">
          <a:xfrm>
            <a:off x="5416550" y="504825"/>
            <a:ext cx="4425950" cy="415498"/>
          </a:xfrm>
          <a:prstGeom prst="rect">
            <a:avLst/>
          </a:prstGeom>
          <a:noFill/>
          <a:ln w="9525">
            <a:solidFill>
              <a:schemeClr val="tx1"/>
            </a:solidFill>
            <a:prstDash val="dash"/>
            <a:miter lim="800000"/>
            <a:headEnd/>
            <a:tailEnd/>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ja-JP" altLang="en-US" sz="1050" i="1" dirty="0"/>
              <a:t>＜留意事項＞事業実施期間における補助事業に係る経費総額について記載してください。（１ページ以内に収めること。）</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a:extLst>
              <a:ext uri="{FF2B5EF4-FFF2-40B4-BE49-F238E27FC236}">
                <a16:creationId xmlns:a16="http://schemas.microsoft.com/office/drawing/2014/main" id="{73BC8E48-CEBB-3431-1BD7-CEAE6B0F7CA3}"/>
              </a:ext>
            </a:extLst>
          </p:cNvPr>
          <p:cNvSpPr txBox="1">
            <a:spLocks noChangeArrowheads="1"/>
          </p:cNvSpPr>
          <p:nvPr/>
        </p:nvSpPr>
        <p:spPr bwMode="auto">
          <a:xfrm>
            <a:off x="419100" y="673100"/>
            <a:ext cx="39052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800" dirty="0"/>
              <a:t>〇本提案における実証内容について</a:t>
            </a:r>
          </a:p>
        </p:txBody>
      </p:sp>
      <p:sp>
        <p:nvSpPr>
          <p:cNvPr id="16387" name="Text Box 7">
            <a:extLst>
              <a:ext uri="{FF2B5EF4-FFF2-40B4-BE49-F238E27FC236}">
                <a16:creationId xmlns:a16="http://schemas.microsoft.com/office/drawing/2014/main" id="{64F912E6-69B6-E249-AFC5-9132633EAE95}"/>
              </a:ext>
            </a:extLst>
          </p:cNvPr>
          <p:cNvSpPr txBox="1">
            <a:spLocks noChangeArrowheads="1"/>
          </p:cNvSpPr>
          <p:nvPr/>
        </p:nvSpPr>
        <p:spPr bwMode="auto">
          <a:xfrm>
            <a:off x="511175" y="1158875"/>
            <a:ext cx="9366250" cy="1531938"/>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100" i="1" dirty="0"/>
              <a:t>○申請書の内容との整合を図り、本提案における実証内容を、図表を含めて</a:t>
            </a:r>
            <a:r>
              <a:rPr lang="en-US" altLang="ja-JP" sz="1100" i="1" dirty="0"/>
              <a:t>1</a:t>
            </a:r>
            <a:r>
              <a:rPr lang="ja-JP" altLang="en-US" sz="1100" i="1" dirty="0"/>
              <a:t>ページ以内で具体的に記載してください。</a:t>
            </a:r>
            <a:endParaRPr lang="en-US" altLang="ja-JP" sz="1100" i="1" dirty="0"/>
          </a:p>
          <a:p>
            <a:pPr eaLnBrk="1" hangingPunct="1">
              <a:spcBef>
                <a:spcPct val="50000"/>
              </a:spcBef>
              <a:buFontTx/>
              <a:buNone/>
            </a:pPr>
            <a:r>
              <a:rPr lang="ja-JP" altLang="en-US" sz="1100" i="1" dirty="0"/>
              <a:t>・本提案における実証項目の内容及びその意義（実用性、発展性等）について、具体的に記載してください</a:t>
            </a:r>
            <a:r>
              <a:rPr lang="en-US" altLang="ja-JP" sz="1100" i="1" dirty="0"/>
              <a:t>｡</a:t>
            </a:r>
          </a:p>
          <a:p>
            <a:pPr eaLnBrk="1" hangingPunct="1">
              <a:spcBef>
                <a:spcPct val="50000"/>
              </a:spcBef>
              <a:buFontTx/>
              <a:buNone/>
            </a:pPr>
            <a:r>
              <a:rPr lang="ja-JP" altLang="en-US" sz="1100" i="1" dirty="0"/>
              <a:t>・既存技術、既存事業モデル又は競合する取組と比較した優位性及び経済性について、具体的に記載してください。</a:t>
            </a:r>
            <a:endParaRPr lang="en-US" altLang="ja-JP" sz="1100" i="1" dirty="0"/>
          </a:p>
          <a:p>
            <a:pPr eaLnBrk="1" hangingPunct="1">
              <a:spcBef>
                <a:spcPct val="50000"/>
              </a:spcBef>
              <a:buFontTx/>
              <a:buNone/>
            </a:pPr>
            <a:endParaRPr lang="ja-JP" altLang="en-US" sz="1100" i="1" dirty="0">
              <a:solidFill>
                <a:srgbClr val="FF0000"/>
              </a:solidFill>
            </a:endParaRPr>
          </a:p>
          <a:p>
            <a:pPr eaLnBrk="1" hangingPunct="1">
              <a:spcBef>
                <a:spcPct val="50000"/>
              </a:spcBef>
              <a:buFontTx/>
              <a:buNone/>
            </a:pPr>
            <a:endParaRPr lang="en-US" altLang="ja-JP" sz="1100" i="1" dirty="0">
              <a:solidFill>
                <a:srgbClr val="FF0000"/>
              </a:solidFill>
            </a:endParaRPr>
          </a:p>
          <a:p>
            <a:pPr eaLnBrk="1" hangingPunct="1">
              <a:spcBef>
                <a:spcPct val="50000"/>
              </a:spcBef>
              <a:buFontTx/>
              <a:buNone/>
            </a:pPr>
            <a:endParaRPr lang="en-US" altLang="ja-JP" sz="1100" i="1" dirty="0">
              <a:solidFill>
                <a:srgbClr val="FF0000"/>
              </a:solidFill>
            </a:endParaRPr>
          </a:p>
        </p:txBody>
      </p:sp>
      <p:sp>
        <p:nvSpPr>
          <p:cNvPr id="16388" name="AutoShape 7">
            <a:extLst>
              <a:ext uri="{FF2B5EF4-FFF2-40B4-BE49-F238E27FC236}">
                <a16:creationId xmlns:a16="http://schemas.microsoft.com/office/drawing/2014/main" id="{B612B4CC-D077-4858-260A-0D5E7F68F499}"/>
              </a:ext>
            </a:extLst>
          </p:cNvPr>
          <p:cNvSpPr>
            <a:spLocks/>
          </p:cNvSpPr>
          <p:nvPr/>
        </p:nvSpPr>
        <p:spPr bwMode="auto">
          <a:xfrm>
            <a:off x="1289050" y="0"/>
            <a:ext cx="180975" cy="762000"/>
          </a:xfrm>
          <a:prstGeom prst="rightBrace">
            <a:avLst>
              <a:gd name="adj1" fmla="val 41676"/>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6389" name="Text Box 8">
            <a:extLst>
              <a:ext uri="{FF2B5EF4-FFF2-40B4-BE49-F238E27FC236}">
                <a16:creationId xmlns:a16="http://schemas.microsoft.com/office/drawing/2014/main" id="{87714DE4-5655-5541-BEDC-C2D2D75A424A}"/>
              </a:ext>
            </a:extLst>
          </p:cNvPr>
          <p:cNvSpPr txBox="1">
            <a:spLocks noChangeArrowheads="1"/>
          </p:cNvSpPr>
          <p:nvPr/>
        </p:nvSpPr>
        <p:spPr bwMode="auto">
          <a:xfrm>
            <a:off x="1470025" y="228600"/>
            <a:ext cx="49307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i="1" dirty="0"/>
              <a:t>余白を</a:t>
            </a:r>
            <a:r>
              <a:rPr lang="en-US" altLang="ja-JP" sz="1200" i="1" dirty="0"/>
              <a:t>1.5</a:t>
            </a:r>
            <a:r>
              <a:rPr lang="ja-JP" altLang="en-US" sz="1200" i="1" dirty="0"/>
              <a:t>ｃｍ程度設けること</a:t>
            </a:r>
            <a:r>
              <a:rPr lang="ja-JP" altLang="en-US" sz="1200" i="1" dirty="0">
                <a:solidFill>
                  <a:srgbClr val="FF0000"/>
                </a:solidFill>
              </a:rPr>
              <a:t>（提出時にはこの記載は削除してください）</a:t>
            </a:r>
          </a:p>
        </p:txBody>
      </p:sp>
      <p:sp>
        <p:nvSpPr>
          <p:cNvPr id="16390" name="スライド番号プレースホルダー 1">
            <a:extLst>
              <a:ext uri="{FF2B5EF4-FFF2-40B4-BE49-F238E27FC236}">
                <a16:creationId xmlns:a16="http://schemas.microsoft.com/office/drawing/2014/main" id="{A49F307B-47B7-5EA6-D34C-BB693669888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67B91C96-F179-4594-8D12-FE7395078246}" type="slidenum">
              <a:rPr lang="en-US" altLang="ja-JP" smtClean="0"/>
              <a:pPr/>
              <a:t>13</a:t>
            </a:fld>
            <a:endParaRPr lang="en-US" altLang="ja-JP"/>
          </a:p>
        </p:txBody>
      </p:sp>
      <p:sp>
        <p:nvSpPr>
          <p:cNvPr id="7" name="星 7 6">
            <a:extLst>
              <a:ext uri="{FF2B5EF4-FFF2-40B4-BE49-F238E27FC236}">
                <a16:creationId xmlns:a16="http://schemas.microsoft.com/office/drawing/2014/main" id="{E142B15E-C429-84C9-5E2B-CB080240274F}"/>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a:extLst>
              <a:ext uri="{FF2B5EF4-FFF2-40B4-BE49-F238E27FC236}">
                <a16:creationId xmlns:a16="http://schemas.microsoft.com/office/drawing/2014/main" id="{0BB2CBF4-826E-D539-ABB3-2FAE0610767E}"/>
              </a:ext>
            </a:extLst>
          </p:cNvPr>
          <p:cNvSpPr txBox="1">
            <a:spLocks noChangeArrowheads="1"/>
          </p:cNvSpPr>
          <p:nvPr/>
        </p:nvSpPr>
        <p:spPr bwMode="auto">
          <a:xfrm>
            <a:off x="427037" y="762000"/>
            <a:ext cx="313459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800" dirty="0"/>
              <a:t>〇事業化・普及計画について</a:t>
            </a:r>
          </a:p>
        </p:txBody>
      </p:sp>
      <p:sp>
        <p:nvSpPr>
          <p:cNvPr id="17412" name="AutoShape 7">
            <a:extLst>
              <a:ext uri="{FF2B5EF4-FFF2-40B4-BE49-F238E27FC236}">
                <a16:creationId xmlns:a16="http://schemas.microsoft.com/office/drawing/2014/main" id="{E5C7E909-D651-D97D-0B43-65EB98F20D00}"/>
              </a:ext>
            </a:extLst>
          </p:cNvPr>
          <p:cNvSpPr>
            <a:spLocks/>
          </p:cNvSpPr>
          <p:nvPr/>
        </p:nvSpPr>
        <p:spPr bwMode="auto">
          <a:xfrm>
            <a:off x="1289050" y="0"/>
            <a:ext cx="180975" cy="762000"/>
          </a:xfrm>
          <a:prstGeom prst="rightBrace">
            <a:avLst>
              <a:gd name="adj1" fmla="val 41676"/>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7413" name="Text Box 8">
            <a:extLst>
              <a:ext uri="{FF2B5EF4-FFF2-40B4-BE49-F238E27FC236}">
                <a16:creationId xmlns:a16="http://schemas.microsoft.com/office/drawing/2014/main" id="{AEA3CA44-2F3D-506C-0DFA-80FCDD21A5AA}"/>
              </a:ext>
            </a:extLst>
          </p:cNvPr>
          <p:cNvSpPr txBox="1">
            <a:spLocks noChangeArrowheads="1"/>
          </p:cNvSpPr>
          <p:nvPr/>
        </p:nvSpPr>
        <p:spPr bwMode="auto">
          <a:xfrm>
            <a:off x="1470025" y="228600"/>
            <a:ext cx="49307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i="1" dirty="0"/>
              <a:t>余白を</a:t>
            </a:r>
            <a:r>
              <a:rPr lang="en-US" altLang="ja-JP" sz="1200" i="1" dirty="0"/>
              <a:t>1.5</a:t>
            </a:r>
            <a:r>
              <a:rPr lang="ja-JP" altLang="en-US" sz="1200" i="1" dirty="0"/>
              <a:t>ｃｍ程度設けること</a:t>
            </a:r>
            <a:r>
              <a:rPr lang="ja-JP" altLang="en-US" sz="1200" i="1" dirty="0">
                <a:solidFill>
                  <a:srgbClr val="FF0000"/>
                </a:solidFill>
              </a:rPr>
              <a:t>（提出時にはこの記載は削除してください）</a:t>
            </a:r>
          </a:p>
        </p:txBody>
      </p:sp>
      <p:sp>
        <p:nvSpPr>
          <p:cNvPr id="17414" name="スライド番号プレースホルダー 1">
            <a:extLst>
              <a:ext uri="{FF2B5EF4-FFF2-40B4-BE49-F238E27FC236}">
                <a16:creationId xmlns:a16="http://schemas.microsoft.com/office/drawing/2014/main" id="{B7F9B3AF-9DA3-FCD9-65A2-140C983F9EC9}"/>
              </a:ext>
            </a:extLst>
          </p:cNvPr>
          <p:cNvSpPr>
            <a:spLocks noGrp="1"/>
          </p:cNvSpPr>
          <p:nvPr>
            <p:ph type="sldNum" sz="quarter" idx="12"/>
          </p:nvPr>
        </p:nvSpPr>
        <p:spPr>
          <a:xfrm>
            <a:off x="7768431" y="6689725"/>
            <a:ext cx="2393950" cy="5000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EACFD73A-0CB2-4010-BC3E-090483076E37}" type="slidenum">
              <a:rPr lang="en-US" altLang="ja-JP" smtClean="0"/>
              <a:pPr/>
              <a:t>14</a:t>
            </a:fld>
            <a:endParaRPr lang="en-US" altLang="ja-JP"/>
          </a:p>
        </p:txBody>
      </p:sp>
      <p:sp>
        <p:nvSpPr>
          <p:cNvPr id="7" name="星 7 6">
            <a:extLst>
              <a:ext uri="{FF2B5EF4-FFF2-40B4-BE49-F238E27FC236}">
                <a16:creationId xmlns:a16="http://schemas.microsoft.com/office/drawing/2014/main" id="{936D4790-8AB5-47D2-491C-4BAF15175E9F}"/>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
        <p:nvSpPr>
          <p:cNvPr id="2" name="Text Box 2">
            <a:extLst>
              <a:ext uri="{FF2B5EF4-FFF2-40B4-BE49-F238E27FC236}">
                <a16:creationId xmlns:a16="http://schemas.microsoft.com/office/drawing/2014/main" id="{CB4F3ACA-DAD4-E7AC-45A2-0B55D2AAD7AD}"/>
              </a:ext>
            </a:extLst>
          </p:cNvPr>
          <p:cNvSpPr txBox="1">
            <a:spLocks noChangeArrowheads="1"/>
          </p:cNvSpPr>
          <p:nvPr/>
        </p:nvSpPr>
        <p:spPr bwMode="auto">
          <a:xfrm>
            <a:off x="346868" y="4399922"/>
            <a:ext cx="28765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800"/>
              <a:t>○</a:t>
            </a:r>
            <a:r>
              <a:rPr lang="ja-JP" altLang="en-US" sz="1800"/>
              <a:t>その他補足事項について</a:t>
            </a:r>
          </a:p>
        </p:txBody>
      </p:sp>
      <p:sp>
        <p:nvSpPr>
          <p:cNvPr id="3" name="Text Box 7">
            <a:extLst>
              <a:ext uri="{FF2B5EF4-FFF2-40B4-BE49-F238E27FC236}">
                <a16:creationId xmlns:a16="http://schemas.microsoft.com/office/drawing/2014/main" id="{116CCC82-E321-C8DB-E857-D0D4489FE48E}"/>
              </a:ext>
            </a:extLst>
          </p:cNvPr>
          <p:cNvSpPr txBox="1">
            <a:spLocks noChangeArrowheads="1"/>
          </p:cNvSpPr>
          <p:nvPr/>
        </p:nvSpPr>
        <p:spPr bwMode="auto">
          <a:xfrm>
            <a:off x="438943" y="4795209"/>
            <a:ext cx="9383713" cy="553998"/>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i="1" dirty="0"/>
              <a:t>・その他補足すべき事項などございましたら、記載ください。</a:t>
            </a:r>
            <a:endParaRPr lang="en-US" altLang="ja-JP" sz="1200" i="1" dirty="0"/>
          </a:p>
          <a:p>
            <a:pPr eaLnBrk="1" hangingPunct="1">
              <a:spcBef>
                <a:spcPct val="50000"/>
              </a:spcBef>
              <a:buFontTx/>
              <a:buNone/>
            </a:pPr>
            <a:endParaRPr lang="en-US" altLang="ja-JP" sz="1200" i="1" dirty="0"/>
          </a:p>
        </p:txBody>
      </p:sp>
      <p:sp>
        <p:nvSpPr>
          <p:cNvPr id="4" name="Text Box 7">
            <a:extLst>
              <a:ext uri="{FF2B5EF4-FFF2-40B4-BE49-F238E27FC236}">
                <a16:creationId xmlns:a16="http://schemas.microsoft.com/office/drawing/2014/main" id="{51796EF8-8FBC-9106-0159-6162B8160840}"/>
              </a:ext>
            </a:extLst>
          </p:cNvPr>
          <p:cNvSpPr txBox="1">
            <a:spLocks noChangeArrowheads="1"/>
          </p:cNvSpPr>
          <p:nvPr/>
        </p:nvSpPr>
        <p:spPr bwMode="auto">
          <a:xfrm>
            <a:off x="427037" y="1177925"/>
            <a:ext cx="9551988" cy="2462213"/>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100" i="1" dirty="0"/>
              <a:t>申請書の「</a:t>
            </a:r>
            <a:r>
              <a:rPr lang="en-US" altLang="ja-JP" sz="1100" i="1" dirty="0"/>
              <a:t>6</a:t>
            </a:r>
            <a:r>
              <a:rPr lang="ja-JP" altLang="en-US" sz="1100" i="1" dirty="0"/>
              <a:t>．事業化・普及の見込み」の内容との整合を図り、要約した上で、以下の項目を例として、事業化・普及に向けて現時点で想定されるロードマップを、可能な範囲で具体的に記載してください。（図表も含め、２頁以内）</a:t>
            </a:r>
            <a:endParaRPr lang="en-US" altLang="ja-JP" sz="1100" i="1" dirty="0"/>
          </a:p>
          <a:p>
            <a:pPr eaLnBrk="1" hangingPunct="1">
              <a:spcBef>
                <a:spcPct val="50000"/>
              </a:spcBef>
              <a:buFontTx/>
              <a:buNone/>
            </a:pPr>
            <a:r>
              <a:rPr lang="ja-JP" altLang="en-US" sz="1100" i="1" dirty="0"/>
              <a:t>　①事業化を行う事業者</a:t>
            </a:r>
            <a:endParaRPr lang="en-US" altLang="ja-JP" sz="1100" i="1" dirty="0"/>
          </a:p>
          <a:p>
            <a:pPr eaLnBrk="1" hangingPunct="1">
              <a:spcBef>
                <a:spcPct val="50000"/>
              </a:spcBef>
              <a:buFontTx/>
              <a:buNone/>
            </a:pPr>
            <a:r>
              <a:rPr lang="ja-JP" altLang="en-US" sz="1100" i="1" dirty="0"/>
              <a:t>　②事業化の実施体制</a:t>
            </a:r>
            <a:endParaRPr lang="en-US" altLang="ja-JP" sz="1100" i="1" dirty="0"/>
          </a:p>
          <a:p>
            <a:pPr eaLnBrk="1" hangingPunct="1">
              <a:spcBef>
                <a:spcPct val="50000"/>
              </a:spcBef>
              <a:buFontTx/>
              <a:buNone/>
            </a:pPr>
            <a:r>
              <a:rPr lang="ja-JP" altLang="en-US" sz="1100" i="1" dirty="0"/>
              <a:t>　③事業化の実施スケジュール及びその内容</a:t>
            </a:r>
            <a:endParaRPr lang="en-US" altLang="ja-JP" sz="1100" i="1" dirty="0"/>
          </a:p>
          <a:p>
            <a:pPr eaLnBrk="1" hangingPunct="1">
              <a:spcBef>
                <a:spcPct val="50000"/>
              </a:spcBef>
              <a:buFontTx/>
              <a:buNone/>
            </a:pPr>
            <a:r>
              <a:rPr lang="ja-JP" altLang="en-US" sz="1100" i="1" dirty="0"/>
              <a:t>　④事業化計画の目標、普及見込み</a:t>
            </a:r>
            <a:endParaRPr lang="en-US" altLang="ja-JP" sz="1100" i="1" dirty="0"/>
          </a:p>
          <a:p>
            <a:pPr eaLnBrk="1" hangingPunct="1">
              <a:spcBef>
                <a:spcPct val="50000"/>
              </a:spcBef>
              <a:buFontTx/>
              <a:buNone/>
            </a:pPr>
            <a:r>
              <a:rPr lang="ja-JP" altLang="en-US" sz="1100" i="1" dirty="0"/>
              <a:t>　⑤事業化のための資金計画</a:t>
            </a:r>
            <a:endParaRPr lang="en-US" altLang="ja-JP" sz="1100" i="1" dirty="0"/>
          </a:p>
          <a:p>
            <a:pPr eaLnBrk="1" hangingPunct="1">
              <a:spcBef>
                <a:spcPct val="50000"/>
              </a:spcBef>
              <a:buFontTx/>
              <a:buNone/>
            </a:pPr>
            <a:r>
              <a:rPr lang="ja-JP" altLang="en-US" sz="1100" i="1" dirty="0"/>
              <a:t>　⑥事業化の判断基準</a:t>
            </a:r>
            <a:endParaRPr lang="en-US" altLang="ja-JP" sz="1100" i="1" dirty="0"/>
          </a:p>
          <a:p>
            <a:pPr eaLnBrk="1" hangingPunct="1">
              <a:spcBef>
                <a:spcPct val="50000"/>
              </a:spcBef>
              <a:buFontTx/>
              <a:buNone/>
            </a:pPr>
            <a:r>
              <a:rPr lang="ja-JP" altLang="en-US" sz="1100" i="1" dirty="0"/>
              <a:t>　⑦事業化における課題・リスク</a:t>
            </a:r>
            <a:endParaRPr lang="en-US" altLang="ja-JP" sz="1100" i="1" dirty="0"/>
          </a:p>
          <a:p>
            <a:pPr eaLnBrk="1" hangingPunct="1">
              <a:spcBef>
                <a:spcPct val="50000"/>
              </a:spcBef>
              <a:buNone/>
            </a:pPr>
            <a:r>
              <a:rPr lang="ja-JP" altLang="en-US" sz="1100" i="1" dirty="0"/>
              <a:t>　⑧事業化のための知的財産活用の考え方</a:t>
            </a:r>
            <a:endParaRPr lang="en-US" altLang="ja-JP" sz="1100" i="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a:extLst>
              <a:ext uri="{FF2B5EF4-FFF2-40B4-BE49-F238E27FC236}">
                <a16:creationId xmlns:a16="http://schemas.microsoft.com/office/drawing/2014/main" id="{1F922DF4-9320-C0F4-BFFA-A52D6A2A14CC}"/>
              </a:ext>
            </a:extLst>
          </p:cNvPr>
          <p:cNvSpPr txBox="1">
            <a:spLocks noChangeArrowheads="1"/>
          </p:cNvSpPr>
          <p:nvPr/>
        </p:nvSpPr>
        <p:spPr bwMode="auto">
          <a:xfrm>
            <a:off x="323850" y="163513"/>
            <a:ext cx="46418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800"/>
              <a:t>○　</a:t>
            </a:r>
            <a:r>
              <a:rPr lang="en-US" altLang="ja-JP" sz="1800"/>
              <a:t>CO2</a:t>
            </a:r>
            <a:r>
              <a:rPr lang="ja-JP" altLang="en-US" sz="1800"/>
              <a:t>削減効果について</a:t>
            </a:r>
          </a:p>
        </p:txBody>
      </p:sp>
      <p:sp>
        <p:nvSpPr>
          <p:cNvPr id="9223" name="テキスト ボックス 61">
            <a:extLst>
              <a:ext uri="{FF2B5EF4-FFF2-40B4-BE49-F238E27FC236}">
                <a16:creationId xmlns:a16="http://schemas.microsoft.com/office/drawing/2014/main" id="{D8728031-4BB0-4180-CC0D-16D7DA44868A}"/>
              </a:ext>
            </a:extLst>
          </p:cNvPr>
          <p:cNvSpPr txBox="1">
            <a:spLocks noChangeArrowheads="1"/>
          </p:cNvSpPr>
          <p:nvPr/>
        </p:nvSpPr>
        <p:spPr bwMode="auto">
          <a:xfrm>
            <a:off x="555625" y="528638"/>
            <a:ext cx="9705975" cy="1223412"/>
          </a:xfrm>
          <a:prstGeom prst="rect">
            <a:avLst/>
          </a:prstGeom>
          <a:noFill/>
          <a:ln>
            <a:noFill/>
          </a:ln>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defRPr/>
            </a:pPr>
            <a:r>
              <a:rPr lang="ja-JP" altLang="en-US" sz="1050" i="1" dirty="0"/>
              <a:t>・</a:t>
            </a:r>
            <a:r>
              <a:rPr lang="en-US" altLang="ja-JP" sz="1050" i="1" dirty="0"/>
              <a:t>CO2</a:t>
            </a:r>
            <a:r>
              <a:rPr lang="ja-JP" altLang="en-US" sz="1050" i="1" dirty="0"/>
              <a:t>削減効果の計算方法について、端的に記載してください。</a:t>
            </a:r>
            <a:endParaRPr lang="en-US" altLang="ja-JP" sz="1050" i="1" dirty="0"/>
          </a:p>
          <a:p>
            <a:pPr eaLnBrk="1" hangingPunct="1">
              <a:spcBef>
                <a:spcPct val="0"/>
              </a:spcBef>
              <a:buFontTx/>
              <a:buNone/>
              <a:defRPr/>
            </a:pPr>
            <a:r>
              <a:rPr lang="en-US" altLang="ja-JP" sz="1050" i="1" dirty="0"/>
              <a:t>CO2</a:t>
            </a:r>
            <a:r>
              <a:rPr lang="ja-JP" altLang="en-US" sz="1050" i="1" dirty="0"/>
              <a:t>削減量の試算に当たって</a:t>
            </a:r>
            <a:r>
              <a:rPr lang="ja-JP" altLang="en-US" sz="1050" i="1"/>
              <a:t>は、必要に応じて地球</a:t>
            </a:r>
            <a:r>
              <a:rPr lang="ja-JP" altLang="en-US" sz="1050" i="1" dirty="0"/>
              <a:t>温暖化対策地方公共団体実行計画（区域施策）策定マニュアル（</a:t>
            </a:r>
            <a:r>
              <a:rPr lang="en-US" altLang="ja-JP" sz="1050" i="1" dirty="0">
                <a:hlinkClick r:id="rId2"/>
              </a:rPr>
              <a:t>https://policies.env.go.jp/policy/roadmap/local_keikaku/kuiki/index.html</a:t>
            </a:r>
            <a:r>
              <a:rPr lang="ja-JP" altLang="en-US" sz="1050" i="1" dirty="0"/>
              <a:t>）や地球温暖化対策事業効果算定ガイドブック（</a:t>
            </a:r>
            <a:r>
              <a:rPr lang="en-US" altLang="ja-JP" sz="1050" i="1" dirty="0">
                <a:hlinkClick r:id="rId3"/>
              </a:rPr>
              <a:t> http://www.env.go.jp/earth/ondanka/biz_local/gbhojo.html </a:t>
            </a:r>
            <a:r>
              <a:rPr lang="ja-JP" altLang="en-US" sz="1050" i="1" dirty="0"/>
              <a:t>）等を参考にしてください。</a:t>
            </a:r>
            <a:endParaRPr lang="en-US" altLang="ja-JP" sz="1050" i="1" dirty="0"/>
          </a:p>
          <a:p>
            <a:pPr eaLnBrk="1" hangingPunct="1">
              <a:spcBef>
                <a:spcPct val="0"/>
              </a:spcBef>
              <a:buFontTx/>
              <a:buNone/>
              <a:defRPr/>
            </a:pPr>
            <a:r>
              <a:rPr lang="ja-JP" altLang="en-US" sz="1050" i="1" dirty="0"/>
              <a:t>下図の試算方法パターンを参照しパワーポイントには「</a:t>
            </a:r>
            <a:r>
              <a:rPr lang="en-US" altLang="ja-JP" sz="1050" i="1" dirty="0"/>
              <a:t>B-</a:t>
            </a:r>
            <a:r>
              <a:rPr lang="en-US" altLang="ja-JP" sz="1050" i="1" dirty="0" err="1"/>
              <a:t>a,Ⅱ</a:t>
            </a:r>
            <a:r>
              <a:rPr lang="en-US" altLang="ja-JP" sz="1050" i="1" dirty="0"/>
              <a:t>-ⅰ</a:t>
            </a:r>
            <a:r>
              <a:rPr lang="ja-JP" altLang="en-US" sz="1050" i="1" dirty="0"/>
              <a:t>」のように、試算方法パターンを記載してください。（どの類型に当てはまらない場合は、「その他」とし、方法の概要を記載してください。）統計データを使用した場合は、出典を明記してください。</a:t>
            </a:r>
            <a:endParaRPr lang="en-US" altLang="ja-JP" sz="1050" i="1" dirty="0"/>
          </a:p>
          <a:p>
            <a:pPr eaLnBrk="1" hangingPunct="1">
              <a:spcBef>
                <a:spcPct val="0"/>
              </a:spcBef>
              <a:buFontTx/>
              <a:buNone/>
              <a:defRPr/>
            </a:pPr>
            <a:endParaRPr lang="en-US" altLang="ja-JP" sz="1050" i="1" dirty="0"/>
          </a:p>
        </p:txBody>
      </p:sp>
      <p:sp>
        <p:nvSpPr>
          <p:cNvPr id="18436" name="スライド番号プレースホルダー 1">
            <a:extLst>
              <a:ext uri="{FF2B5EF4-FFF2-40B4-BE49-F238E27FC236}">
                <a16:creationId xmlns:a16="http://schemas.microsoft.com/office/drawing/2014/main" id="{24151B11-6EB6-FCF1-B85A-3143A6E58028}"/>
              </a:ext>
            </a:extLst>
          </p:cNvPr>
          <p:cNvSpPr>
            <a:spLocks noGrp="1"/>
          </p:cNvSpPr>
          <p:nvPr>
            <p:ph type="sldNum" sz="quarter" idx="12"/>
          </p:nvPr>
        </p:nvSpPr>
        <p:spPr>
          <a:xfrm>
            <a:off x="7867650" y="6875463"/>
            <a:ext cx="2393950" cy="498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586D3E3B-496B-464C-AD09-6A94B252BD5E}" type="slidenum">
              <a:rPr lang="en-US" altLang="ja-JP" smtClean="0"/>
              <a:pPr/>
              <a:t>15</a:t>
            </a:fld>
            <a:endParaRPr lang="en-US" altLang="ja-JP"/>
          </a:p>
        </p:txBody>
      </p:sp>
      <p:sp>
        <p:nvSpPr>
          <p:cNvPr id="18437" name="Text Box 709">
            <a:extLst>
              <a:ext uri="{FF2B5EF4-FFF2-40B4-BE49-F238E27FC236}">
                <a16:creationId xmlns:a16="http://schemas.microsoft.com/office/drawing/2014/main" id="{B8BD4171-EC8D-6F1F-D0A5-F3250D4561F1}"/>
              </a:ext>
            </a:extLst>
          </p:cNvPr>
          <p:cNvSpPr txBox="1">
            <a:spLocks noChangeArrowheads="1"/>
          </p:cNvSpPr>
          <p:nvPr/>
        </p:nvSpPr>
        <p:spPr bwMode="auto">
          <a:xfrm>
            <a:off x="443771" y="4149681"/>
            <a:ext cx="9197975" cy="1370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en-US" altLang="ja-JP" sz="1000" b="1" dirty="0"/>
          </a:p>
          <a:p>
            <a:pPr eaLnBrk="1" hangingPunct="1">
              <a:spcBef>
                <a:spcPct val="0"/>
              </a:spcBef>
              <a:buFontTx/>
              <a:buNone/>
            </a:pPr>
            <a:r>
              <a:rPr lang="en-US" altLang="ja-JP" sz="1000" b="1" dirty="0"/>
              <a:t>○</a:t>
            </a:r>
            <a:r>
              <a:rPr lang="ja-JP" altLang="en-US" sz="1000" b="1" dirty="0"/>
              <a:t>事業開始年（</a:t>
            </a:r>
            <a:r>
              <a:rPr lang="en-US" altLang="ja-JP" sz="1000" b="1" dirty="0"/>
              <a:t>20XX</a:t>
            </a:r>
            <a:r>
              <a:rPr lang="ja-JP" altLang="en-US" sz="1000" b="1" dirty="0"/>
              <a:t>年）時点の削減効果　　</a:t>
            </a:r>
            <a:r>
              <a:rPr lang="ja-JP" altLang="en-US" sz="1000" b="1" dirty="0">
                <a:solidFill>
                  <a:srgbClr val="FF0000"/>
                </a:solidFill>
              </a:rPr>
              <a:t>（試算方法パターン　</a:t>
            </a:r>
            <a:r>
              <a:rPr lang="en-US" altLang="ja-JP" sz="1000" b="1" dirty="0">
                <a:solidFill>
                  <a:srgbClr val="FF0000"/>
                </a:solidFill>
              </a:rPr>
              <a:t>B-</a:t>
            </a:r>
            <a:r>
              <a:rPr lang="en-US" altLang="ja-JP" sz="1000" b="1" dirty="0" err="1">
                <a:solidFill>
                  <a:srgbClr val="FF0000"/>
                </a:solidFill>
              </a:rPr>
              <a:t>a,Ⅱ</a:t>
            </a:r>
            <a:r>
              <a:rPr lang="en-US" altLang="ja-JP" sz="1000" b="1" dirty="0">
                <a:solidFill>
                  <a:srgbClr val="FF0000"/>
                </a:solidFill>
              </a:rPr>
              <a:t>-ⅰ）</a:t>
            </a:r>
            <a:endParaRPr lang="ja-JP" altLang="en-US" sz="1000" b="1" dirty="0"/>
          </a:p>
          <a:p>
            <a:pPr eaLnBrk="1" hangingPunct="1">
              <a:spcBef>
                <a:spcPct val="0"/>
              </a:spcBef>
              <a:buFontTx/>
              <a:buNone/>
            </a:pPr>
            <a:r>
              <a:rPr lang="ja-JP" altLang="en-US" sz="900" dirty="0"/>
              <a:t>・事業開始年については販売実績値及びその</a:t>
            </a:r>
            <a:r>
              <a:rPr lang="en-US" altLang="ja-JP" sz="900" dirty="0"/>
              <a:t>CO2</a:t>
            </a:r>
            <a:r>
              <a:rPr lang="ja-JP" altLang="en-US" sz="900" dirty="0"/>
              <a:t>削減量も記載。</a:t>
            </a:r>
            <a:endParaRPr lang="en-US" altLang="ja-JP" sz="900" dirty="0"/>
          </a:p>
          <a:p>
            <a:pPr eaLnBrk="1" hangingPunct="1">
              <a:spcBef>
                <a:spcPct val="0"/>
              </a:spcBef>
              <a:buFontTx/>
              <a:buNone/>
            </a:pPr>
            <a:r>
              <a:rPr lang="ja-JP" altLang="en-US" sz="900" dirty="0"/>
              <a:t>・国内潜在市場規模：○○万台（既設の従来システムのストック台（○○統計）に基づき推計）</a:t>
            </a:r>
          </a:p>
          <a:p>
            <a:pPr eaLnBrk="1" hangingPunct="1">
              <a:spcBef>
                <a:spcPct val="0"/>
              </a:spcBef>
              <a:buFontTx/>
              <a:buNone/>
            </a:pPr>
            <a:r>
              <a:rPr lang="ja-JP" altLang="en-US" sz="900" dirty="0"/>
              <a:t>・事業開始年度までに期待される最大普及量：○○万台（生産能力増強計画に基づく最大生産台数。なお、従来システムの販売台数は年間○○台）</a:t>
            </a:r>
            <a:endParaRPr lang="en-US" altLang="ja-JP" sz="900" dirty="0"/>
          </a:p>
          <a:p>
            <a:pPr eaLnBrk="1" hangingPunct="1">
              <a:spcBef>
                <a:spcPct val="0"/>
              </a:spcBef>
              <a:buFontTx/>
              <a:buNone/>
            </a:pPr>
            <a:r>
              <a:rPr lang="ja-JP" altLang="en-US" sz="900" dirty="0"/>
              <a:t>・開発機器（システム、モデル）</a:t>
            </a:r>
            <a:r>
              <a:rPr lang="ja-JP" altLang="en-US" sz="900" dirty="0">
                <a:latin typeface="Century" panose="02040604050505020304" pitchFamily="18" charset="0"/>
              </a:rPr>
              <a:t>１台当たりのＣＯ２削減量：○○ｔ</a:t>
            </a:r>
            <a:r>
              <a:rPr lang="en-US" altLang="ja-JP" sz="900" dirty="0">
                <a:latin typeface="Century" panose="02040604050505020304" pitchFamily="18" charset="0"/>
              </a:rPr>
              <a:t>/</a:t>
            </a:r>
            <a:r>
              <a:rPr lang="ja-JP" altLang="en-US" sz="900" dirty="0">
                <a:latin typeface="Century" panose="02040604050505020304" pitchFamily="18" charset="0"/>
              </a:rPr>
              <a:t>年（従来型の同様システム：○○ｔ</a:t>
            </a:r>
            <a:r>
              <a:rPr lang="en-US" altLang="ja-JP" sz="900" dirty="0">
                <a:latin typeface="Century" panose="02040604050505020304" pitchFamily="18" charset="0"/>
              </a:rPr>
              <a:t>/</a:t>
            </a:r>
            <a:r>
              <a:rPr lang="ja-JP" altLang="en-US" sz="900" dirty="0">
                <a:latin typeface="Century" panose="02040604050505020304" pitchFamily="18" charset="0"/>
              </a:rPr>
              <a:t>年）</a:t>
            </a:r>
            <a:endParaRPr lang="en-US" altLang="ja-JP" sz="900" dirty="0">
              <a:latin typeface="Century" panose="02040604050505020304" pitchFamily="18" charset="0"/>
            </a:endParaRPr>
          </a:p>
          <a:p>
            <a:pPr eaLnBrk="1" hangingPunct="1">
              <a:spcBef>
                <a:spcPct val="0"/>
              </a:spcBef>
              <a:buFontTx/>
              <a:buNone/>
            </a:pPr>
            <a:r>
              <a:rPr lang="ja-JP" altLang="en-US" sz="900" dirty="0"/>
              <a:t>・削減原単位：　　例：商用電力　従来のエネルギー年間消費量</a:t>
            </a:r>
            <a:r>
              <a:rPr lang="ja-JP" altLang="en-US" sz="900" dirty="0">
                <a:latin typeface="Century" panose="02040604050505020304" pitchFamily="18" charset="0"/>
              </a:rPr>
              <a:t>○○</a:t>
            </a:r>
            <a:r>
              <a:rPr lang="en-US" altLang="ja-JP" sz="900" dirty="0">
                <a:latin typeface="Century" panose="02040604050505020304" pitchFamily="18" charset="0"/>
              </a:rPr>
              <a:t>kWh/</a:t>
            </a:r>
            <a:r>
              <a:rPr lang="ja-JP" altLang="en-US" sz="900" dirty="0">
                <a:latin typeface="Century" panose="02040604050505020304" pitchFamily="18" charset="0"/>
              </a:rPr>
              <a:t>年</a:t>
            </a:r>
            <a:r>
              <a:rPr lang="en-US" altLang="ja-JP" sz="900" dirty="0">
                <a:latin typeface="Century" panose="02040604050505020304" pitchFamily="18" charset="0"/>
              </a:rPr>
              <a:t>/</a:t>
            </a:r>
            <a:r>
              <a:rPr lang="ja-JP" altLang="en-US" sz="900" dirty="0">
                <a:latin typeface="Century" panose="02040604050505020304" pitchFamily="18" charset="0"/>
              </a:rPr>
              <a:t>台、開発品による削減率：</a:t>
            </a:r>
            <a:r>
              <a:rPr lang="en-US" altLang="ja-JP" sz="900" dirty="0">
                <a:latin typeface="Century" panose="02040604050505020304" pitchFamily="18" charset="0"/>
              </a:rPr>
              <a:t>2020</a:t>
            </a:r>
            <a:r>
              <a:rPr lang="ja-JP" altLang="en-US" sz="900" dirty="0">
                <a:latin typeface="Century" panose="02040604050505020304" pitchFamily="18" charset="0"/>
              </a:rPr>
              <a:t>年</a:t>
            </a:r>
            <a:r>
              <a:rPr lang="en-US" altLang="ja-JP" sz="900" dirty="0">
                <a:latin typeface="Century" panose="02040604050505020304" pitchFamily="18" charset="0"/>
              </a:rPr>
              <a:t>OO</a:t>
            </a:r>
            <a:r>
              <a:rPr lang="ja-JP" altLang="en-US" sz="900" dirty="0">
                <a:latin typeface="Century" panose="02040604050505020304" pitchFamily="18" charset="0"/>
              </a:rPr>
              <a:t>％、</a:t>
            </a:r>
            <a:r>
              <a:rPr lang="en-US" altLang="ja-JP" sz="900" dirty="0">
                <a:latin typeface="Century" panose="02040604050505020304" pitchFamily="18" charset="0"/>
              </a:rPr>
              <a:t> </a:t>
            </a:r>
            <a:r>
              <a:rPr lang="ja-JP" altLang="en-US" sz="900" dirty="0">
                <a:latin typeface="Century" panose="02040604050505020304" pitchFamily="18" charset="0"/>
              </a:rPr>
              <a:t>排出係数：</a:t>
            </a:r>
            <a:r>
              <a:rPr lang="en-US" altLang="ja-JP" sz="900" dirty="0">
                <a:latin typeface="Century" panose="02040604050505020304" pitchFamily="18" charset="0"/>
              </a:rPr>
              <a:t>OOOkgCO2/kWh</a:t>
            </a:r>
            <a:r>
              <a:rPr lang="ja-JP" altLang="en-US" sz="900" dirty="0">
                <a:latin typeface="Century" panose="02040604050505020304" pitchFamily="18" charset="0"/>
              </a:rPr>
              <a:t>、年間</a:t>
            </a:r>
            <a:r>
              <a:rPr lang="en-US" altLang="ja-JP" sz="900" dirty="0">
                <a:latin typeface="Century" panose="02040604050505020304" pitchFamily="18" charset="0"/>
              </a:rPr>
              <a:t>CO2</a:t>
            </a:r>
            <a:r>
              <a:rPr lang="ja-JP" altLang="en-US" sz="900" dirty="0">
                <a:latin typeface="Century" panose="02040604050505020304" pitchFamily="18" charset="0"/>
              </a:rPr>
              <a:t>削減量＝</a:t>
            </a:r>
            <a:r>
              <a:rPr lang="en-US" altLang="ja-JP" sz="900" dirty="0">
                <a:latin typeface="Century" panose="02040604050505020304" pitchFamily="18" charset="0"/>
              </a:rPr>
              <a:t>OOkgCO2/</a:t>
            </a:r>
            <a:r>
              <a:rPr lang="ja-JP" altLang="en-US" sz="900" dirty="0">
                <a:latin typeface="Century" panose="02040604050505020304" pitchFamily="18" charset="0"/>
              </a:rPr>
              <a:t>年</a:t>
            </a:r>
            <a:r>
              <a:rPr lang="en-US" altLang="ja-JP" sz="900" dirty="0">
                <a:latin typeface="Century" panose="02040604050505020304" pitchFamily="18" charset="0"/>
              </a:rPr>
              <a:t>/</a:t>
            </a:r>
            <a:r>
              <a:rPr lang="ja-JP" altLang="en-US" sz="900" dirty="0">
                <a:latin typeface="Century" panose="02040604050505020304" pitchFamily="18" charset="0"/>
              </a:rPr>
              <a:t>台</a:t>
            </a:r>
            <a:endParaRPr lang="ja-JP" altLang="en-US" sz="900" dirty="0"/>
          </a:p>
          <a:p>
            <a:pPr eaLnBrk="1" hangingPunct="1">
              <a:spcBef>
                <a:spcPct val="0"/>
              </a:spcBef>
              <a:buFontTx/>
              <a:buNone/>
            </a:pPr>
            <a:r>
              <a:rPr lang="ja-JP" altLang="en-US" sz="900" dirty="0"/>
              <a:t>・累積</a:t>
            </a:r>
            <a:r>
              <a:rPr lang="en-US" altLang="ja-JP" sz="900" dirty="0"/>
              <a:t>CO2</a:t>
            </a:r>
            <a:r>
              <a:rPr lang="ja-JP" altLang="en-US" sz="900" dirty="0"/>
              <a:t>削減量：○○万</a:t>
            </a:r>
            <a:r>
              <a:rPr lang="en-US" altLang="ja-JP" sz="900" dirty="0"/>
              <a:t>t-CO2</a:t>
            </a:r>
          </a:p>
          <a:p>
            <a:pPr eaLnBrk="1" hangingPunct="1">
              <a:spcBef>
                <a:spcPct val="0"/>
              </a:spcBef>
              <a:buFontTx/>
              <a:buNone/>
            </a:pPr>
            <a:r>
              <a:rPr lang="ja-JP" altLang="en-US" sz="900" dirty="0"/>
              <a:t>・</a:t>
            </a:r>
            <a:r>
              <a:rPr lang="en-US" altLang="ja-JP" sz="900" dirty="0"/>
              <a:t> CO2</a:t>
            </a:r>
            <a:r>
              <a:rPr lang="ja-JP" altLang="en-US" sz="900" dirty="0"/>
              <a:t>削減コスト</a:t>
            </a:r>
            <a:endParaRPr lang="en-US" altLang="ja-JP" sz="900" dirty="0"/>
          </a:p>
        </p:txBody>
      </p:sp>
      <p:sp>
        <p:nvSpPr>
          <p:cNvPr id="18439" name="Text Box 709">
            <a:extLst>
              <a:ext uri="{FF2B5EF4-FFF2-40B4-BE49-F238E27FC236}">
                <a16:creationId xmlns:a16="http://schemas.microsoft.com/office/drawing/2014/main" id="{DAEAAEAE-C207-AA82-62CB-6E547C0A731A}"/>
              </a:ext>
            </a:extLst>
          </p:cNvPr>
          <p:cNvSpPr txBox="1">
            <a:spLocks noChangeArrowheads="1"/>
          </p:cNvSpPr>
          <p:nvPr/>
        </p:nvSpPr>
        <p:spPr bwMode="auto">
          <a:xfrm>
            <a:off x="443771" y="5441949"/>
            <a:ext cx="9280525" cy="123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en-US" altLang="ja-JP" sz="1000" b="1" dirty="0"/>
          </a:p>
          <a:p>
            <a:pPr eaLnBrk="1" hangingPunct="1">
              <a:spcBef>
                <a:spcPct val="0"/>
              </a:spcBef>
              <a:buFontTx/>
              <a:buNone/>
            </a:pPr>
            <a:r>
              <a:rPr lang="en-US" altLang="ja-JP" sz="1000" b="1" dirty="0"/>
              <a:t>○2040</a:t>
            </a:r>
            <a:r>
              <a:rPr lang="ja-JP" altLang="en-US" sz="1000" b="1" dirty="0"/>
              <a:t>年度、</a:t>
            </a:r>
            <a:r>
              <a:rPr lang="en-US" altLang="ja-JP" sz="1000" b="1" dirty="0"/>
              <a:t>2050</a:t>
            </a:r>
            <a:r>
              <a:rPr lang="ja-JP" altLang="en-US" sz="1000" b="1" dirty="0"/>
              <a:t>年時点の削減効果</a:t>
            </a:r>
            <a:r>
              <a:rPr lang="ja-JP" altLang="en-US" sz="1000" b="1" dirty="0">
                <a:solidFill>
                  <a:srgbClr val="FF0000"/>
                </a:solidFill>
              </a:rPr>
              <a:t>　　（試算方法パターン　</a:t>
            </a:r>
            <a:r>
              <a:rPr lang="en-US" altLang="ja-JP" sz="1000" b="1" dirty="0">
                <a:solidFill>
                  <a:srgbClr val="FF0000"/>
                </a:solidFill>
              </a:rPr>
              <a:t>B-</a:t>
            </a:r>
            <a:r>
              <a:rPr lang="en-US" altLang="ja-JP" sz="1000" b="1" dirty="0" err="1">
                <a:solidFill>
                  <a:srgbClr val="FF0000"/>
                </a:solidFill>
              </a:rPr>
              <a:t>a,Ⅱ</a:t>
            </a:r>
            <a:r>
              <a:rPr lang="en-US" altLang="ja-JP" sz="1000" b="1" dirty="0">
                <a:solidFill>
                  <a:srgbClr val="FF0000"/>
                </a:solidFill>
              </a:rPr>
              <a:t>-ⅰ）</a:t>
            </a:r>
            <a:endParaRPr lang="ja-JP" altLang="en-US" sz="1000" b="1" dirty="0"/>
          </a:p>
          <a:p>
            <a:pPr eaLnBrk="1" hangingPunct="1">
              <a:spcBef>
                <a:spcPct val="0"/>
              </a:spcBef>
              <a:buFontTx/>
              <a:buNone/>
            </a:pPr>
            <a:r>
              <a:rPr lang="ja-JP" altLang="en-US" sz="900" dirty="0"/>
              <a:t>・国内潜在市場規模：○○万台（既設の従来システムのストック台（○○統計）に基づき推計）</a:t>
            </a:r>
          </a:p>
          <a:p>
            <a:pPr eaLnBrk="1" hangingPunct="1">
              <a:spcBef>
                <a:spcPct val="0"/>
              </a:spcBef>
              <a:buFontTx/>
              <a:buNone/>
            </a:pPr>
            <a:r>
              <a:rPr lang="ja-JP" altLang="en-US" sz="900" dirty="0"/>
              <a:t>・</a:t>
            </a:r>
            <a:r>
              <a:rPr lang="en-US" altLang="ja-JP" sz="900" dirty="0"/>
              <a:t>2050</a:t>
            </a:r>
            <a:r>
              <a:rPr lang="ja-JP" altLang="en-US" sz="900" dirty="0"/>
              <a:t>年度までに期待される最大普及量：○○万台（生産能力増強計画に基づく最大生産台数。なお、従来システムの販売台数は年間○○台）</a:t>
            </a:r>
            <a:endParaRPr lang="en-US" altLang="ja-JP" sz="900" dirty="0"/>
          </a:p>
          <a:p>
            <a:pPr eaLnBrk="1" hangingPunct="1">
              <a:spcBef>
                <a:spcPct val="0"/>
              </a:spcBef>
              <a:buFontTx/>
              <a:buNone/>
            </a:pPr>
            <a:r>
              <a:rPr lang="ja-JP" altLang="en-US" sz="900" dirty="0"/>
              <a:t>・開発機器（システム、モデル）</a:t>
            </a:r>
            <a:r>
              <a:rPr lang="ja-JP" altLang="en-US" sz="900" dirty="0">
                <a:latin typeface="Century" panose="02040604050505020304" pitchFamily="18" charset="0"/>
              </a:rPr>
              <a:t>１台当たりのＣＯ２削減量：○○ｔ</a:t>
            </a:r>
            <a:r>
              <a:rPr lang="en-US" altLang="ja-JP" sz="900" dirty="0">
                <a:latin typeface="Century" panose="02040604050505020304" pitchFamily="18" charset="0"/>
              </a:rPr>
              <a:t>/</a:t>
            </a:r>
            <a:r>
              <a:rPr lang="ja-JP" altLang="en-US" sz="900" dirty="0">
                <a:latin typeface="Century" panose="02040604050505020304" pitchFamily="18" charset="0"/>
              </a:rPr>
              <a:t>年（従来型の同様システム：○○ｔ</a:t>
            </a:r>
            <a:r>
              <a:rPr lang="en-US" altLang="ja-JP" sz="900" dirty="0">
                <a:latin typeface="Century" panose="02040604050505020304" pitchFamily="18" charset="0"/>
              </a:rPr>
              <a:t>/</a:t>
            </a:r>
            <a:r>
              <a:rPr lang="ja-JP" altLang="en-US" sz="900" dirty="0">
                <a:latin typeface="Century" panose="02040604050505020304" pitchFamily="18" charset="0"/>
              </a:rPr>
              <a:t>年）</a:t>
            </a:r>
            <a:endParaRPr lang="en-US" altLang="ja-JP" sz="900" dirty="0">
              <a:latin typeface="Century" panose="02040604050505020304" pitchFamily="18" charset="0"/>
            </a:endParaRPr>
          </a:p>
          <a:p>
            <a:pPr eaLnBrk="1" hangingPunct="1">
              <a:spcBef>
                <a:spcPct val="0"/>
              </a:spcBef>
              <a:buFontTx/>
              <a:buNone/>
            </a:pPr>
            <a:r>
              <a:rPr lang="ja-JP" altLang="en-US" sz="900" dirty="0"/>
              <a:t>・削減原単位：　　例：商用電力　従来のエネルギー年間消費量</a:t>
            </a:r>
            <a:r>
              <a:rPr lang="ja-JP" altLang="en-US" sz="900" dirty="0">
                <a:latin typeface="Century" panose="02040604050505020304" pitchFamily="18" charset="0"/>
              </a:rPr>
              <a:t>○○</a:t>
            </a:r>
            <a:r>
              <a:rPr lang="en-US" altLang="ja-JP" sz="900" dirty="0">
                <a:latin typeface="Century" panose="02040604050505020304" pitchFamily="18" charset="0"/>
              </a:rPr>
              <a:t>kWh/</a:t>
            </a:r>
            <a:r>
              <a:rPr lang="ja-JP" altLang="en-US" sz="900" dirty="0">
                <a:latin typeface="Century" panose="02040604050505020304" pitchFamily="18" charset="0"/>
              </a:rPr>
              <a:t>年</a:t>
            </a:r>
            <a:r>
              <a:rPr lang="en-US" altLang="ja-JP" sz="900" dirty="0">
                <a:latin typeface="Century" panose="02040604050505020304" pitchFamily="18" charset="0"/>
              </a:rPr>
              <a:t>/</a:t>
            </a:r>
            <a:r>
              <a:rPr lang="ja-JP" altLang="en-US" sz="900" dirty="0">
                <a:latin typeface="Century" panose="02040604050505020304" pitchFamily="18" charset="0"/>
              </a:rPr>
              <a:t>台、開発品による削減率：</a:t>
            </a:r>
            <a:r>
              <a:rPr lang="en-US" altLang="ja-JP" sz="900" dirty="0">
                <a:latin typeface="Century" panose="02040604050505020304" pitchFamily="18" charset="0"/>
              </a:rPr>
              <a:t>2020</a:t>
            </a:r>
            <a:r>
              <a:rPr lang="ja-JP" altLang="en-US" sz="900" dirty="0">
                <a:latin typeface="Century" panose="02040604050505020304" pitchFamily="18" charset="0"/>
              </a:rPr>
              <a:t>年</a:t>
            </a:r>
            <a:r>
              <a:rPr lang="en-US" altLang="ja-JP" sz="900" dirty="0">
                <a:latin typeface="Century" panose="02040604050505020304" pitchFamily="18" charset="0"/>
              </a:rPr>
              <a:t>OO</a:t>
            </a:r>
            <a:r>
              <a:rPr lang="ja-JP" altLang="en-US" sz="900" dirty="0">
                <a:latin typeface="Century" panose="02040604050505020304" pitchFamily="18" charset="0"/>
              </a:rPr>
              <a:t>％、</a:t>
            </a:r>
            <a:r>
              <a:rPr lang="en-US" altLang="ja-JP" sz="900" dirty="0">
                <a:latin typeface="Century" panose="02040604050505020304" pitchFamily="18" charset="0"/>
              </a:rPr>
              <a:t> </a:t>
            </a:r>
            <a:r>
              <a:rPr lang="ja-JP" altLang="en-US" sz="900" dirty="0">
                <a:latin typeface="Century" panose="02040604050505020304" pitchFamily="18" charset="0"/>
              </a:rPr>
              <a:t>排出係数：</a:t>
            </a:r>
            <a:r>
              <a:rPr lang="en-US" altLang="ja-JP" sz="900" dirty="0">
                <a:latin typeface="Century" panose="02040604050505020304" pitchFamily="18" charset="0"/>
              </a:rPr>
              <a:t>OOOkgCO2/kWh</a:t>
            </a:r>
            <a:r>
              <a:rPr lang="ja-JP" altLang="en-US" sz="900" dirty="0">
                <a:latin typeface="Century" panose="02040604050505020304" pitchFamily="18" charset="0"/>
              </a:rPr>
              <a:t>、年間</a:t>
            </a:r>
            <a:r>
              <a:rPr lang="en-US" altLang="ja-JP" sz="900" dirty="0">
                <a:latin typeface="Century" panose="02040604050505020304" pitchFamily="18" charset="0"/>
              </a:rPr>
              <a:t>CO2</a:t>
            </a:r>
            <a:r>
              <a:rPr lang="ja-JP" altLang="en-US" sz="900" dirty="0">
                <a:latin typeface="Century" panose="02040604050505020304" pitchFamily="18" charset="0"/>
              </a:rPr>
              <a:t>削減量＝</a:t>
            </a:r>
            <a:r>
              <a:rPr lang="en-US" altLang="ja-JP" sz="900" dirty="0">
                <a:latin typeface="Century" panose="02040604050505020304" pitchFamily="18" charset="0"/>
              </a:rPr>
              <a:t>OOkgCO2/</a:t>
            </a:r>
            <a:r>
              <a:rPr lang="ja-JP" altLang="en-US" sz="900" dirty="0">
                <a:latin typeface="Century" panose="02040604050505020304" pitchFamily="18" charset="0"/>
              </a:rPr>
              <a:t>年</a:t>
            </a:r>
            <a:r>
              <a:rPr lang="en-US" altLang="ja-JP" sz="900" dirty="0">
                <a:latin typeface="Century" panose="02040604050505020304" pitchFamily="18" charset="0"/>
              </a:rPr>
              <a:t>/</a:t>
            </a:r>
            <a:r>
              <a:rPr lang="ja-JP" altLang="en-US" sz="900" dirty="0">
                <a:latin typeface="Century" panose="02040604050505020304" pitchFamily="18" charset="0"/>
              </a:rPr>
              <a:t>台</a:t>
            </a:r>
            <a:endParaRPr lang="ja-JP" altLang="en-US" sz="900" dirty="0"/>
          </a:p>
          <a:p>
            <a:pPr eaLnBrk="1" hangingPunct="1">
              <a:spcBef>
                <a:spcPct val="0"/>
              </a:spcBef>
              <a:buFontTx/>
              <a:buNone/>
            </a:pPr>
            <a:r>
              <a:rPr lang="ja-JP" altLang="en-US" sz="900" dirty="0"/>
              <a:t>・累積</a:t>
            </a:r>
            <a:r>
              <a:rPr lang="en-US" altLang="ja-JP" sz="900" dirty="0"/>
              <a:t>CO2</a:t>
            </a:r>
            <a:r>
              <a:rPr lang="ja-JP" altLang="en-US" sz="900" dirty="0"/>
              <a:t>削減量：○○万</a:t>
            </a:r>
            <a:r>
              <a:rPr lang="en-US" altLang="ja-JP" sz="900" dirty="0"/>
              <a:t>t-CO2</a:t>
            </a:r>
          </a:p>
          <a:p>
            <a:pPr eaLnBrk="1" hangingPunct="1">
              <a:spcBef>
                <a:spcPct val="0"/>
              </a:spcBef>
              <a:buFontTx/>
              <a:buNone/>
            </a:pPr>
            <a:r>
              <a:rPr lang="ja-JP" altLang="en-US" sz="900" dirty="0"/>
              <a:t>・</a:t>
            </a:r>
            <a:r>
              <a:rPr lang="en-US" altLang="ja-JP" sz="900" dirty="0"/>
              <a:t> CO2</a:t>
            </a:r>
            <a:r>
              <a:rPr lang="ja-JP" altLang="en-US" sz="900" dirty="0"/>
              <a:t>削減コスト</a:t>
            </a:r>
            <a:endParaRPr lang="en-US" altLang="ja-JP" sz="900" dirty="0"/>
          </a:p>
        </p:txBody>
      </p:sp>
      <p:sp>
        <p:nvSpPr>
          <p:cNvPr id="11" name="星 7 10">
            <a:extLst>
              <a:ext uri="{FF2B5EF4-FFF2-40B4-BE49-F238E27FC236}">
                <a16:creationId xmlns:a16="http://schemas.microsoft.com/office/drawing/2014/main" id="{A766330F-A2DD-EE23-3AF3-9E010057B994}"/>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
        <p:nvSpPr>
          <p:cNvPr id="2" name="角丸四角形吹き出し 30">
            <a:extLst>
              <a:ext uri="{FF2B5EF4-FFF2-40B4-BE49-F238E27FC236}">
                <a16:creationId xmlns:a16="http://schemas.microsoft.com/office/drawing/2014/main" id="{EB82D16B-655F-BFF8-3D9C-5BFE258D0585}"/>
              </a:ext>
            </a:extLst>
          </p:cNvPr>
          <p:cNvSpPr>
            <a:spLocks noChangeArrowheads="1"/>
          </p:cNvSpPr>
          <p:nvPr/>
        </p:nvSpPr>
        <p:spPr bwMode="auto">
          <a:xfrm>
            <a:off x="200823" y="3495978"/>
            <a:ext cx="1216460" cy="653703"/>
          </a:xfrm>
          <a:prstGeom prst="wedgeRoundRectCallout">
            <a:avLst>
              <a:gd name="adj1" fmla="val -19686"/>
              <a:gd name="adj2" fmla="val 75693"/>
              <a:gd name="adj3" fmla="val 16667"/>
            </a:avLst>
          </a:prstGeom>
          <a:solidFill>
            <a:srgbClr val="FFCC99"/>
          </a:solidFill>
          <a:ln w="9525" algn="ctr">
            <a:solidFill>
              <a:schemeClr val="tx1"/>
            </a:solidFill>
            <a:round/>
            <a:headEnd/>
            <a:tailEnd/>
          </a:ln>
        </p:spPr>
        <p:txBody>
          <a:bodyPr wrap="square" anchor="ctr">
            <a:no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36000" indent="-72000" eaLnBrk="1" hangingPunct="1">
              <a:lnSpc>
                <a:spcPct val="90000"/>
              </a:lnSpc>
              <a:defRPr/>
            </a:pPr>
            <a:r>
              <a:rPr lang="ja-JP" altLang="en-US" sz="1000" dirty="0">
                <a:latin typeface="ＭＳ Ｐゴシック" panose="020B0600070205080204" pitchFamily="50" charset="-128"/>
              </a:rPr>
              <a:t>算定イメージ（例）</a:t>
            </a:r>
            <a:endParaRPr lang="ja-JP" altLang="en-US" sz="1000" dirty="0"/>
          </a:p>
        </p:txBody>
      </p:sp>
      <p:pic>
        <p:nvPicPr>
          <p:cNvPr id="1026" name="Picture 2">
            <a:extLst>
              <a:ext uri="{FF2B5EF4-FFF2-40B4-BE49-F238E27FC236}">
                <a16:creationId xmlns:a16="http://schemas.microsoft.com/office/drawing/2014/main" id="{1D4BEC18-B6A9-1AF8-C93A-0D7FAEA8053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49058" y="1627144"/>
            <a:ext cx="5753100" cy="2522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角丸四角形吹き出し 30">
            <a:extLst>
              <a:ext uri="{FF2B5EF4-FFF2-40B4-BE49-F238E27FC236}">
                <a16:creationId xmlns:a16="http://schemas.microsoft.com/office/drawing/2014/main" id="{03724C23-3FD3-1D49-40C1-1273025AFDCD}"/>
              </a:ext>
            </a:extLst>
          </p:cNvPr>
          <p:cNvSpPr>
            <a:spLocks noChangeArrowheads="1"/>
          </p:cNvSpPr>
          <p:nvPr/>
        </p:nvSpPr>
        <p:spPr bwMode="auto">
          <a:xfrm>
            <a:off x="6209890" y="3371593"/>
            <a:ext cx="3988522" cy="2570917"/>
          </a:xfrm>
          <a:prstGeom prst="wedgeRoundRectCallout">
            <a:avLst>
              <a:gd name="adj1" fmla="val -57497"/>
              <a:gd name="adj2" fmla="val 17260"/>
              <a:gd name="adj3" fmla="val 16667"/>
            </a:avLst>
          </a:prstGeom>
          <a:solidFill>
            <a:srgbClr val="FFCC99"/>
          </a:solidFill>
          <a:ln w="9525" algn="ctr">
            <a:solidFill>
              <a:schemeClr val="tx1"/>
            </a:solidFill>
            <a:round/>
            <a:headEnd/>
            <a:tailEnd/>
          </a:ln>
        </p:spPr>
        <p:txBody>
          <a:bodyPr wrap="square"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71450" indent="-171450" eaLnBrk="1" hangingPunct="1">
              <a:lnSpc>
                <a:spcPct val="90000"/>
              </a:lnSpc>
              <a:buFont typeface="Arial" panose="020B0604020202020204" pitchFamily="34" charset="0"/>
              <a:buChar char="•"/>
              <a:defRPr/>
            </a:pPr>
            <a:r>
              <a:rPr lang="ja-JP" altLang="en-US" sz="1000" dirty="0">
                <a:latin typeface="+mn-ea"/>
                <a:ea typeface="+mn-ea"/>
              </a:rPr>
              <a:t>事業開始年度、及び</a:t>
            </a:r>
            <a:r>
              <a:rPr lang="en-US" altLang="ja-JP" sz="1000" dirty="0">
                <a:latin typeface="+mn-ea"/>
                <a:ea typeface="+mn-ea"/>
              </a:rPr>
              <a:t>2040</a:t>
            </a:r>
            <a:r>
              <a:rPr lang="ja-JP" altLang="en-US" sz="1000" dirty="0">
                <a:latin typeface="+mn-ea"/>
                <a:ea typeface="+mn-ea"/>
              </a:rPr>
              <a:t>年度、</a:t>
            </a:r>
            <a:r>
              <a:rPr lang="en-US" altLang="ja-JP" sz="1000" dirty="0">
                <a:latin typeface="+mn-ea"/>
                <a:ea typeface="+mn-ea"/>
              </a:rPr>
              <a:t>2050</a:t>
            </a:r>
            <a:r>
              <a:rPr lang="ja-JP" altLang="en-US" sz="1000" dirty="0">
                <a:latin typeface="+mn-ea"/>
                <a:ea typeface="+mn-ea"/>
              </a:rPr>
              <a:t>年度に期待される年度別</a:t>
            </a:r>
            <a:r>
              <a:rPr lang="en-US" altLang="ja-JP" sz="1000" dirty="0">
                <a:latin typeface="+mn-ea"/>
                <a:ea typeface="+mn-ea"/>
              </a:rPr>
              <a:t>CO2</a:t>
            </a:r>
            <a:r>
              <a:rPr lang="ja-JP" altLang="en-US" sz="1000" dirty="0">
                <a:latin typeface="+mn-ea"/>
                <a:ea typeface="+mn-ea"/>
              </a:rPr>
              <a:t>削減量、当該年度までの累積削減量と</a:t>
            </a:r>
            <a:r>
              <a:rPr lang="en-US" altLang="ja-JP" sz="1000" dirty="0">
                <a:latin typeface="+mn-ea"/>
                <a:ea typeface="+mn-ea"/>
              </a:rPr>
              <a:t>CO2</a:t>
            </a:r>
            <a:r>
              <a:rPr lang="ja-JP" altLang="en-US" sz="1000" dirty="0">
                <a:latin typeface="+mn-ea"/>
                <a:ea typeface="+mn-ea"/>
              </a:rPr>
              <a:t>削減コストを記載してください。</a:t>
            </a:r>
            <a:endParaRPr lang="en-US" altLang="ja-JP" sz="1000" dirty="0">
              <a:latin typeface="+mn-ea"/>
              <a:ea typeface="+mn-ea"/>
            </a:endParaRPr>
          </a:p>
          <a:p>
            <a:pPr marL="171450" indent="-171450" eaLnBrk="1" hangingPunct="1">
              <a:lnSpc>
                <a:spcPct val="90000"/>
              </a:lnSpc>
              <a:buFont typeface="Arial" panose="020B0604020202020204" pitchFamily="34" charset="0"/>
              <a:buChar char="•"/>
              <a:defRPr/>
            </a:pPr>
            <a:r>
              <a:rPr lang="ja-JP" altLang="en-US" sz="1000" dirty="0"/>
              <a:t>導入・展開規模に応じて適切な件数としてください。</a:t>
            </a:r>
            <a:endParaRPr lang="en-US" altLang="ja-JP" sz="1000" dirty="0">
              <a:latin typeface="+mn-ea"/>
              <a:ea typeface="+mn-ea"/>
            </a:endParaRPr>
          </a:p>
          <a:p>
            <a:pPr marL="36000" indent="-457200" eaLnBrk="1" hangingPunct="1">
              <a:lnSpc>
                <a:spcPct val="90000"/>
              </a:lnSpc>
              <a:defRPr/>
            </a:pPr>
            <a:endParaRPr lang="en-US" altLang="ja-JP" sz="1000" dirty="0">
              <a:latin typeface="+mn-ea"/>
              <a:ea typeface="+mn-ea"/>
            </a:endParaRPr>
          </a:p>
          <a:p>
            <a:pPr marL="432000" indent="-457200" eaLnBrk="1" hangingPunct="1">
              <a:lnSpc>
                <a:spcPct val="90000"/>
              </a:lnSpc>
              <a:defRPr/>
            </a:pPr>
            <a:r>
              <a:rPr lang="ja-JP" altLang="en-US" sz="1000" dirty="0">
                <a:latin typeface="+mn-ea"/>
                <a:ea typeface="+mn-ea"/>
              </a:rPr>
              <a:t>削減量：当該年度における導入・展開見込み件数</a:t>
            </a:r>
            <a:r>
              <a:rPr lang="en-US" altLang="ja-JP" sz="1000" dirty="0">
                <a:latin typeface="+mn-ea"/>
                <a:ea typeface="+mn-ea"/>
              </a:rPr>
              <a:t>×1</a:t>
            </a:r>
            <a:r>
              <a:rPr lang="ja-JP" altLang="en-US" sz="1000" dirty="0">
                <a:latin typeface="+mn-ea"/>
                <a:ea typeface="+mn-ea"/>
              </a:rPr>
              <a:t>件当たりの単年度削減量</a:t>
            </a:r>
            <a:endParaRPr lang="en-US" altLang="ja-JP" sz="1000" dirty="0">
              <a:latin typeface="+mn-ea"/>
              <a:ea typeface="+mn-ea"/>
            </a:endParaRPr>
          </a:p>
          <a:p>
            <a:pPr eaLnBrk="1" hangingPunct="1">
              <a:lnSpc>
                <a:spcPct val="90000"/>
              </a:lnSpc>
              <a:defRPr/>
            </a:pPr>
            <a:endParaRPr lang="en-US" altLang="ja-JP" sz="1000" dirty="0">
              <a:latin typeface="+mn-ea"/>
              <a:ea typeface="+mn-ea"/>
            </a:endParaRPr>
          </a:p>
          <a:p>
            <a:pPr marL="684000" indent="-684000" eaLnBrk="1" hangingPunct="1">
              <a:lnSpc>
                <a:spcPct val="90000"/>
              </a:lnSpc>
              <a:defRPr/>
            </a:pPr>
            <a:r>
              <a:rPr lang="ja-JP" altLang="en-US" sz="1000" dirty="0">
                <a:latin typeface="+mn-ea"/>
                <a:ea typeface="+mn-ea"/>
              </a:rPr>
              <a:t>累積削減量：当該年度までの</a:t>
            </a:r>
            <a:r>
              <a:rPr lang="ja-JP" altLang="en-US" sz="1000" b="1" dirty="0">
                <a:solidFill>
                  <a:srgbClr val="FF0000"/>
                </a:solidFill>
                <a:latin typeface="+mn-ea"/>
                <a:ea typeface="+mn-ea"/>
              </a:rPr>
              <a:t>累積</a:t>
            </a:r>
            <a:r>
              <a:rPr lang="ja-JP" altLang="en-US" sz="1000" dirty="0">
                <a:latin typeface="+mn-ea"/>
                <a:ea typeface="+mn-ea"/>
              </a:rPr>
              <a:t>導入・展開見込件数</a:t>
            </a:r>
            <a:r>
              <a:rPr lang="en-US" altLang="ja-JP" sz="1000" dirty="0">
                <a:latin typeface="+mn-ea"/>
                <a:ea typeface="+mn-ea"/>
              </a:rPr>
              <a:t>× 1</a:t>
            </a:r>
            <a:r>
              <a:rPr lang="ja-JP" altLang="en-US" sz="1000" dirty="0">
                <a:latin typeface="+mn-ea"/>
                <a:ea typeface="+mn-ea"/>
              </a:rPr>
              <a:t>件当たりの単年度削減量</a:t>
            </a:r>
            <a:r>
              <a:rPr lang="en-US" altLang="ja-JP" sz="1000" dirty="0">
                <a:latin typeface="+mn-ea"/>
                <a:ea typeface="+mn-ea"/>
              </a:rPr>
              <a:t>×</a:t>
            </a:r>
            <a:r>
              <a:rPr lang="ja-JP" altLang="en-US" sz="1000" dirty="0">
                <a:latin typeface="+mn-ea"/>
                <a:ea typeface="+mn-ea"/>
              </a:rPr>
              <a:t>耐用年数（ただし、導入時期によって過大に算出されないようご留意ください。）</a:t>
            </a:r>
            <a:endParaRPr lang="en-US" altLang="ja-JP" sz="1000" dirty="0">
              <a:latin typeface="+mn-ea"/>
              <a:ea typeface="+mn-ea"/>
            </a:endParaRPr>
          </a:p>
          <a:p>
            <a:pPr eaLnBrk="1" hangingPunct="1">
              <a:lnSpc>
                <a:spcPct val="90000"/>
              </a:lnSpc>
              <a:defRPr/>
            </a:pPr>
            <a:endParaRPr lang="en-US" altLang="ja-JP" sz="1000" dirty="0">
              <a:latin typeface="+mn-ea"/>
              <a:ea typeface="+mn-ea"/>
            </a:endParaRPr>
          </a:p>
          <a:p>
            <a:pPr marL="576000" indent="-576000" eaLnBrk="1" hangingPunct="1">
              <a:lnSpc>
                <a:spcPct val="90000"/>
              </a:lnSpc>
              <a:defRPr/>
            </a:pPr>
            <a:r>
              <a:rPr lang="ja-JP" altLang="en-US" sz="1000" dirty="0">
                <a:latin typeface="+mn-ea"/>
                <a:ea typeface="+mn-ea"/>
              </a:rPr>
              <a:t>削減コスト：当該年度</a:t>
            </a:r>
            <a:r>
              <a:rPr lang="ja-JP" altLang="en-US" sz="1000" b="1" dirty="0">
                <a:solidFill>
                  <a:srgbClr val="FF0000"/>
                </a:solidFill>
                <a:latin typeface="+mn-ea"/>
                <a:ea typeface="+mn-ea"/>
              </a:rPr>
              <a:t>時点</a:t>
            </a:r>
            <a:r>
              <a:rPr lang="ja-JP" altLang="en-US" sz="1000" dirty="0">
                <a:latin typeface="+mn-ea"/>
                <a:ea typeface="+mn-ea"/>
              </a:rPr>
              <a:t>において、</a:t>
            </a:r>
            <a:r>
              <a:rPr lang="en-US" altLang="ja-JP" sz="1000" dirty="0">
                <a:latin typeface="+mn-ea"/>
                <a:ea typeface="+mn-ea"/>
              </a:rPr>
              <a:t>1</a:t>
            </a:r>
            <a:r>
              <a:rPr lang="ja-JP" altLang="en-US" sz="1000" dirty="0">
                <a:latin typeface="+mn-ea"/>
                <a:ea typeface="+mn-ea"/>
              </a:rPr>
              <a:t>件当たりの導入価格又は利用単価</a:t>
            </a:r>
            <a:r>
              <a:rPr lang="en-US" altLang="ja-JP" sz="1000" dirty="0">
                <a:latin typeface="+mn-ea"/>
                <a:ea typeface="+mn-ea"/>
              </a:rPr>
              <a:t>÷CO2</a:t>
            </a:r>
            <a:r>
              <a:rPr lang="ja-JP" altLang="en-US" sz="1000" dirty="0">
                <a:latin typeface="+mn-ea"/>
                <a:ea typeface="+mn-ea"/>
              </a:rPr>
              <a:t>削減量（</a:t>
            </a:r>
            <a:r>
              <a:rPr lang="en-US" altLang="ja-JP" sz="1000" dirty="0">
                <a:latin typeface="+mn-ea"/>
                <a:ea typeface="+mn-ea"/>
              </a:rPr>
              <a:t>1</a:t>
            </a:r>
            <a:r>
              <a:rPr lang="ja-JP" altLang="en-US" sz="1000" dirty="0">
                <a:latin typeface="+mn-ea"/>
                <a:ea typeface="+mn-ea"/>
              </a:rPr>
              <a:t>件当たりの単年度削減量</a:t>
            </a:r>
            <a:r>
              <a:rPr lang="en-US" altLang="ja-JP" sz="1000" dirty="0">
                <a:latin typeface="+mn-ea"/>
                <a:ea typeface="+mn-ea"/>
              </a:rPr>
              <a:t>×</a:t>
            </a:r>
            <a:r>
              <a:rPr lang="ja-JP" altLang="en-US" sz="1000" dirty="0">
                <a:latin typeface="+mn-ea"/>
                <a:ea typeface="+mn-ea"/>
              </a:rPr>
              <a:t>耐用年数）</a:t>
            </a:r>
            <a:endParaRPr lang="en-US" altLang="ja-JP" sz="1000" dirty="0">
              <a:latin typeface="+mn-ea"/>
              <a:ea typeface="+mn-ea"/>
            </a:endParaRPr>
          </a:p>
          <a:p>
            <a:pPr eaLnBrk="1" hangingPunct="1"/>
            <a:endParaRPr lang="ja-JP" altLang="en-US" sz="1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a:extLst>
              <a:ext uri="{FF2B5EF4-FFF2-40B4-BE49-F238E27FC236}">
                <a16:creationId xmlns:a16="http://schemas.microsoft.com/office/drawing/2014/main" id="{A0BB2163-C3EF-48CC-E1B8-415F3980AFB1}"/>
              </a:ext>
            </a:extLst>
          </p:cNvPr>
          <p:cNvSpPr txBox="1">
            <a:spLocks noChangeArrowheads="1"/>
          </p:cNvSpPr>
          <p:nvPr/>
        </p:nvSpPr>
        <p:spPr bwMode="auto">
          <a:xfrm>
            <a:off x="419100" y="673100"/>
            <a:ext cx="9842500" cy="69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800" dirty="0"/>
              <a:t>○</a:t>
            </a:r>
            <a:r>
              <a:rPr lang="ja-JP" altLang="en-US" sz="1800" dirty="0"/>
              <a:t>実証事業の実績</a:t>
            </a:r>
            <a:endParaRPr lang="en-US" altLang="ja-JP" sz="1800" dirty="0"/>
          </a:p>
          <a:p>
            <a:pPr eaLnBrk="1" hangingPunct="1">
              <a:spcBef>
                <a:spcPct val="50000"/>
              </a:spcBef>
              <a:buFontTx/>
              <a:buNone/>
            </a:pPr>
            <a:r>
              <a:rPr lang="ja-JP" altLang="en-US" sz="1400" dirty="0"/>
              <a:t>　</a:t>
            </a:r>
            <a:endParaRPr lang="en-US" altLang="ja-JP" sz="1800" i="1" dirty="0"/>
          </a:p>
        </p:txBody>
      </p:sp>
      <p:sp>
        <p:nvSpPr>
          <p:cNvPr id="20483" name="AutoShape 3">
            <a:extLst>
              <a:ext uri="{FF2B5EF4-FFF2-40B4-BE49-F238E27FC236}">
                <a16:creationId xmlns:a16="http://schemas.microsoft.com/office/drawing/2014/main" id="{022DF106-3810-C00D-471E-B6BB634A8FF3}"/>
              </a:ext>
            </a:extLst>
          </p:cNvPr>
          <p:cNvSpPr>
            <a:spLocks/>
          </p:cNvSpPr>
          <p:nvPr/>
        </p:nvSpPr>
        <p:spPr bwMode="auto">
          <a:xfrm>
            <a:off x="1289050" y="0"/>
            <a:ext cx="152400" cy="762000"/>
          </a:xfrm>
          <a:prstGeom prst="rightBrace">
            <a:avLst>
              <a:gd name="adj1" fmla="val 4166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0484" name="Text Box 4">
            <a:extLst>
              <a:ext uri="{FF2B5EF4-FFF2-40B4-BE49-F238E27FC236}">
                <a16:creationId xmlns:a16="http://schemas.microsoft.com/office/drawing/2014/main" id="{18A94387-1CCD-6FE5-9AD3-D553F0BF4FF0}"/>
              </a:ext>
            </a:extLst>
          </p:cNvPr>
          <p:cNvSpPr txBox="1">
            <a:spLocks noChangeArrowheads="1"/>
          </p:cNvSpPr>
          <p:nvPr/>
        </p:nvSpPr>
        <p:spPr bwMode="auto">
          <a:xfrm>
            <a:off x="1470025" y="228600"/>
            <a:ext cx="487203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i="1"/>
              <a:t>余白を</a:t>
            </a:r>
            <a:r>
              <a:rPr lang="en-US" altLang="ja-JP" sz="1200" i="1"/>
              <a:t>1.5</a:t>
            </a:r>
            <a:r>
              <a:rPr lang="ja-JP" altLang="en-US" sz="1200" i="1"/>
              <a:t>ｃｍ程度設けること</a:t>
            </a:r>
            <a:r>
              <a:rPr lang="ja-JP" altLang="en-US" sz="1200" i="1">
                <a:solidFill>
                  <a:srgbClr val="FF0000"/>
                </a:solidFill>
              </a:rPr>
              <a:t>（提出時にはこの記載は削除してください）</a:t>
            </a:r>
          </a:p>
        </p:txBody>
      </p:sp>
      <p:sp>
        <p:nvSpPr>
          <p:cNvPr id="20485" name="Text Box 7">
            <a:extLst>
              <a:ext uri="{FF2B5EF4-FFF2-40B4-BE49-F238E27FC236}">
                <a16:creationId xmlns:a16="http://schemas.microsoft.com/office/drawing/2014/main" id="{2E9378E7-B04C-461E-007A-DF5FD7B3B1F2}"/>
              </a:ext>
            </a:extLst>
          </p:cNvPr>
          <p:cNvSpPr txBox="1">
            <a:spLocks noChangeArrowheads="1"/>
          </p:cNvSpPr>
          <p:nvPr/>
        </p:nvSpPr>
        <p:spPr bwMode="auto">
          <a:xfrm>
            <a:off x="781050" y="2038350"/>
            <a:ext cx="8686800" cy="1492250"/>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400" i="1" dirty="0"/>
              <a:t>＜留意事項＞</a:t>
            </a:r>
            <a:endParaRPr lang="en-US" altLang="ja-JP" sz="1400" i="1" dirty="0"/>
          </a:p>
          <a:p>
            <a:pPr eaLnBrk="1" hangingPunct="1">
              <a:spcBef>
                <a:spcPct val="50000"/>
              </a:spcBef>
              <a:buFontTx/>
              <a:buNone/>
            </a:pPr>
            <a:r>
              <a:rPr lang="ja-JP" altLang="en-US" sz="1400" b="1" i="1" dirty="0">
                <a:solidFill>
                  <a:srgbClr val="FF0000"/>
                </a:solidFill>
              </a:rPr>
              <a:t>代表者又は共同実施者が過去に実施した、本提案と関連性が高い助成事業がある場合に作成してください。該当者以外は本ページを削除してください。</a:t>
            </a:r>
          </a:p>
          <a:p>
            <a:pPr eaLnBrk="1" hangingPunct="1">
              <a:spcBef>
                <a:spcPct val="50000"/>
              </a:spcBef>
              <a:buFontTx/>
              <a:buNone/>
            </a:pPr>
            <a:r>
              <a:rPr lang="ja-JP" altLang="en-US" sz="1400" i="1" dirty="0"/>
              <a:t>既助成事業の資料を活用し、概要、普及状況、既助成事業の</a:t>
            </a:r>
            <a:r>
              <a:rPr lang="en-US" altLang="ja-JP" sz="1400" i="1" dirty="0"/>
              <a:t>CO2</a:t>
            </a:r>
            <a:r>
              <a:rPr lang="ja-JP" altLang="en-US" sz="1400" i="1" dirty="0"/>
              <a:t>削減効果等を記載してください。</a:t>
            </a:r>
            <a:endParaRPr lang="en-US" altLang="ja-JP" sz="1400" i="1" dirty="0"/>
          </a:p>
          <a:p>
            <a:pPr eaLnBrk="1" hangingPunct="1">
              <a:spcBef>
                <a:spcPct val="50000"/>
              </a:spcBef>
              <a:buFontTx/>
              <a:buNone/>
            </a:pPr>
            <a:r>
              <a:rPr lang="ja-JP" altLang="en-US" sz="1400" i="1" dirty="0"/>
              <a:t>必要に応じて写真・図表等を使用し、事業内容を理解する上で参考となる資料を添付してください。（２頁以内）</a:t>
            </a:r>
            <a:endParaRPr lang="en-US" altLang="ja-JP" sz="1400" i="1" dirty="0"/>
          </a:p>
        </p:txBody>
      </p:sp>
      <p:sp>
        <p:nvSpPr>
          <p:cNvPr id="20486" name="スライド番号プレースホルダー 1">
            <a:extLst>
              <a:ext uri="{FF2B5EF4-FFF2-40B4-BE49-F238E27FC236}">
                <a16:creationId xmlns:a16="http://schemas.microsoft.com/office/drawing/2014/main" id="{90EAAE47-FC32-9FB3-21DA-4D495456BC2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64B7D1D9-B70E-47CD-AE40-DA558218AA24}" type="slidenum">
              <a:rPr lang="en-US" altLang="ja-JP" smtClean="0"/>
              <a:pPr/>
              <a:t>16</a:t>
            </a:fld>
            <a:endParaRPr lang="en-US" altLang="ja-JP"/>
          </a:p>
        </p:txBody>
      </p:sp>
      <p:sp>
        <p:nvSpPr>
          <p:cNvPr id="7" name="星 7 6">
            <a:extLst>
              <a:ext uri="{FF2B5EF4-FFF2-40B4-BE49-F238E27FC236}">
                <a16:creationId xmlns:a16="http://schemas.microsoft.com/office/drawing/2014/main" id="{9DF3717C-2F2A-BF98-23F1-812A989F8E20}"/>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34A998-928D-F44F-108B-DC0685908865}"/>
            </a:ext>
          </a:extLst>
        </p:cNvPr>
        <p:cNvGrpSpPr/>
        <p:nvPr/>
      </p:nvGrpSpPr>
      <p:grpSpPr>
        <a:xfrm>
          <a:off x="0" y="0"/>
          <a:ext cx="0" cy="0"/>
          <a:chOff x="0" y="0"/>
          <a:chExt cx="0" cy="0"/>
        </a:xfrm>
      </p:grpSpPr>
      <p:sp>
        <p:nvSpPr>
          <p:cNvPr id="20482" name="Text Box 2">
            <a:extLst>
              <a:ext uri="{FF2B5EF4-FFF2-40B4-BE49-F238E27FC236}">
                <a16:creationId xmlns:a16="http://schemas.microsoft.com/office/drawing/2014/main" id="{CAC90299-B386-5F6B-0D0F-6B3A2AF23D7F}"/>
              </a:ext>
            </a:extLst>
          </p:cNvPr>
          <p:cNvSpPr txBox="1">
            <a:spLocks noChangeArrowheads="1"/>
          </p:cNvSpPr>
          <p:nvPr/>
        </p:nvSpPr>
        <p:spPr bwMode="auto">
          <a:xfrm>
            <a:off x="419100" y="673100"/>
            <a:ext cx="98425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800" dirty="0"/>
              <a:t>○</a:t>
            </a:r>
            <a:r>
              <a:rPr lang="ja-JP" altLang="en-US" sz="1800" dirty="0"/>
              <a:t>カーボンニュートラル実現に向けた取組について</a:t>
            </a:r>
            <a:endParaRPr lang="en-US" altLang="ja-JP" sz="1800" dirty="0"/>
          </a:p>
        </p:txBody>
      </p:sp>
      <p:sp>
        <p:nvSpPr>
          <p:cNvPr id="20483" name="AutoShape 3">
            <a:extLst>
              <a:ext uri="{FF2B5EF4-FFF2-40B4-BE49-F238E27FC236}">
                <a16:creationId xmlns:a16="http://schemas.microsoft.com/office/drawing/2014/main" id="{95DCF53B-6653-82C5-F892-6708A365FD50}"/>
              </a:ext>
            </a:extLst>
          </p:cNvPr>
          <p:cNvSpPr>
            <a:spLocks/>
          </p:cNvSpPr>
          <p:nvPr/>
        </p:nvSpPr>
        <p:spPr bwMode="auto">
          <a:xfrm>
            <a:off x="1289050" y="0"/>
            <a:ext cx="152400" cy="762000"/>
          </a:xfrm>
          <a:prstGeom prst="rightBrace">
            <a:avLst>
              <a:gd name="adj1" fmla="val 4166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20484" name="Text Box 4">
            <a:extLst>
              <a:ext uri="{FF2B5EF4-FFF2-40B4-BE49-F238E27FC236}">
                <a16:creationId xmlns:a16="http://schemas.microsoft.com/office/drawing/2014/main" id="{314B0870-C77D-068C-C164-7A78449B7F1C}"/>
              </a:ext>
            </a:extLst>
          </p:cNvPr>
          <p:cNvSpPr txBox="1">
            <a:spLocks noChangeArrowheads="1"/>
          </p:cNvSpPr>
          <p:nvPr/>
        </p:nvSpPr>
        <p:spPr bwMode="auto">
          <a:xfrm>
            <a:off x="1470025" y="228600"/>
            <a:ext cx="487203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i="1" dirty="0"/>
              <a:t>余白を</a:t>
            </a:r>
            <a:r>
              <a:rPr lang="en-US" altLang="ja-JP" sz="1200" i="1" dirty="0"/>
              <a:t>1.5</a:t>
            </a:r>
            <a:r>
              <a:rPr lang="ja-JP" altLang="en-US" sz="1200" i="1" dirty="0"/>
              <a:t>ｃｍ程度設けること</a:t>
            </a:r>
            <a:r>
              <a:rPr lang="ja-JP" altLang="en-US" sz="1200" i="1" dirty="0">
                <a:solidFill>
                  <a:srgbClr val="FF0000"/>
                </a:solidFill>
              </a:rPr>
              <a:t>（提出時にはこの記載を削除してください）</a:t>
            </a:r>
          </a:p>
        </p:txBody>
      </p:sp>
      <p:sp>
        <p:nvSpPr>
          <p:cNvPr id="20485" name="Text Box 7">
            <a:extLst>
              <a:ext uri="{FF2B5EF4-FFF2-40B4-BE49-F238E27FC236}">
                <a16:creationId xmlns:a16="http://schemas.microsoft.com/office/drawing/2014/main" id="{86984014-725C-2ACA-C268-B6B9EC33A3D2}"/>
              </a:ext>
            </a:extLst>
          </p:cNvPr>
          <p:cNvSpPr txBox="1">
            <a:spLocks noChangeArrowheads="1"/>
          </p:cNvSpPr>
          <p:nvPr/>
        </p:nvSpPr>
        <p:spPr bwMode="auto">
          <a:xfrm>
            <a:off x="781050" y="2038350"/>
            <a:ext cx="8686800" cy="1862048"/>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400" i="1" dirty="0"/>
              <a:t>＜留意事項＞</a:t>
            </a:r>
            <a:endParaRPr lang="en-US" altLang="ja-JP" sz="1400" i="1" dirty="0"/>
          </a:p>
          <a:p>
            <a:pPr eaLnBrk="1" hangingPunct="1">
              <a:spcBef>
                <a:spcPct val="50000"/>
              </a:spcBef>
              <a:buFontTx/>
              <a:buNone/>
            </a:pPr>
            <a:r>
              <a:rPr lang="ja-JP" altLang="en-US" sz="1400" i="1" dirty="0">
                <a:solidFill>
                  <a:srgbClr val="FF0000"/>
                </a:solidFill>
              </a:rPr>
              <a:t>以下の場合に作成してください。該当者以外は本ページを削除してください。</a:t>
            </a:r>
          </a:p>
          <a:p>
            <a:pPr eaLnBrk="1" hangingPunct="1">
              <a:spcBef>
                <a:spcPct val="50000"/>
              </a:spcBef>
              <a:buNone/>
            </a:pPr>
            <a:r>
              <a:rPr lang="ja-JP" altLang="en-US" sz="1400" i="1" dirty="0"/>
              <a:t>事業実施機関等が組織全体として実施しているカーボンニュートラル実現に向けた取組（公募要領５．（</a:t>
            </a:r>
            <a:r>
              <a:rPr lang="en-US" altLang="ja-JP" sz="1400" i="1" dirty="0"/>
              <a:t>16</a:t>
            </a:r>
            <a:r>
              <a:rPr lang="ja-JP" altLang="en-US" sz="1400" i="1" dirty="0"/>
              <a:t>）に示す以下の①～③のいずれか）がある場合、その内容を記載してください。（１ページ以内）</a:t>
            </a:r>
            <a:endParaRPr lang="en-US" altLang="ja-JP" sz="1400" i="1" dirty="0"/>
          </a:p>
          <a:p>
            <a:pPr lvl="1" eaLnBrk="1" hangingPunct="1">
              <a:spcBef>
                <a:spcPct val="50000"/>
              </a:spcBef>
              <a:buNone/>
            </a:pPr>
            <a:r>
              <a:rPr lang="ja-JP" altLang="en-US" sz="1000" i="1" dirty="0"/>
              <a:t>①</a:t>
            </a:r>
            <a:r>
              <a:rPr lang="en-US" altLang="ja-JP" sz="1000" i="1" dirty="0"/>
              <a:t>2050</a:t>
            </a:r>
            <a:r>
              <a:rPr lang="ja-JP" altLang="en-US" sz="1000" i="1" dirty="0"/>
              <a:t>年カーボンニュートラルに向けた温室効果ガスの排出削減目標の設定</a:t>
            </a:r>
            <a:endParaRPr lang="en-US" altLang="ja-JP" sz="1000" i="1" dirty="0"/>
          </a:p>
          <a:p>
            <a:pPr lvl="1" eaLnBrk="1" hangingPunct="1">
              <a:spcBef>
                <a:spcPct val="50000"/>
              </a:spcBef>
              <a:buNone/>
            </a:pPr>
            <a:r>
              <a:rPr lang="ja-JP" altLang="en-US" sz="1000" i="1" dirty="0"/>
              <a:t>②デコ活応援団（官民連携協議会）への参画</a:t>
            </a:r>
            <a:endParaRPr lang="en-US" altLang="ja-JP" sz="1000" i="1" dirty="0"/>
          </a:p>
          <a:p>
            <a:pPr lvl="1" eaLnBrk="1" hangingPunct="1">
              <a:spcBef>
                <a:spcPct val="50000"/>
              </a:spcBef>
              <a:buNone/>
            </a:pPr>
            <a:r>
              <a:rPr lang="ja-JP" altLang="en-US" sz="1000" i="1" dirty="0"/>
              <a:t>③デコ活宣言の実施</a:t>
            </a:r>
            <a:endParaRPr lang="en-US" altLang="ja-JP" sz="1000" i="1" dirty="0"/>
          </a:p>
        </p:txBody>
      </p:sp>
      <p:sp>
        <p:nvSpPr>
          <p:cNvPr id="20486" name="スライド番号プレースホルダー 1">
            <a:extLst>
              <a:ext uri="{FF2B5EF4-FFF2-40B4-BE49-F238E27FC236}">
                <a16:creationId xmlns:a16="http://schemas.microsoft.com/office/drawing/2014/main" id="{C7DC93AD-36BD-15F0-B9AD-614E511CE40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3F357EF8-E142-4EE7-94D3-A5904DE5CB33}" type="slidenum">
              <a:rPr lang="en-US" altLang="ja-JP" smtClean="0"/>
              <a:pPr/>
              <a:t>17</a:t>
            </a:fld>
            <a:endParaRPr lang="en-US" altLang="ja-JP"/>
          </a:p>
        </p:txBody>
      </p:sp>
    </p:spTree>
    <p:extLst>
      <p:ext uri="{BB962C8B-B14F-4D97-AF65-F5344CB8AC3E}">
        <p14:creationId xmlns:p14="http://schemas.microsoft.com/office/powerpoint/2010/main" val="23717594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a:extLst>
              <a:ext uri="{FF2B5EF4-FFF2-40B4-BE49-F238E27FC236}">
                <a16:creationId xmlns:a16="http://schemas.microsoft.com/office/drawing/2014/main" id="{FBE8ED3E-FA32-B3AA-0A8C-F066D78B925D}"/>
              </a:ext>
            </a:extLst>
          </p:cNvPr>
          <p:cNvSpPr txBox="1">
            <a:spLocks noChangeArrowheads="1"/>
          </p:cNvSpPr>
          <p:nvPr/>
        </p:nvSpPr>
        <p:spPr bwMode="auto">
          <a:xfrm>
            <a:off x="419100" y="673100"/>
            <a:ext cx="236566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800" dirty="0"/>
              <a:t>○その他（参考事項）</a:t>
            </a:r>
          </a:p>
        </p:txBody>
      </p:sp>
      <p:sp>
        <p:nvSpPr>
          <p:cNvPr id="9223" name="テキスト ボックス 61">
            <a:extLst>
              <a:ext uri="{FF2B5EF4-FFF2-40B4-BE49-F238E27FC236}">
                <a16:creationId xmlns:a16="http://schemas.microsoft.com/office/drawing/2014/main" id="{577F3487-C3C9-55E6-3411-0C6AD00489F6}"/>
              </a:ext>
            </a:extLst>
          </p:cNvPr>
          <p:cNvSpPr txBox="1">
            <a:spLocks noChangeArrowheads="1"/>
          </p:cNvSpPr>
          <p:nvPr/>
        </p:nvSpPr>
        <p:spPr bwMode="auto">
          <a:xfrm>
            <a:off x="650875" y="1038225"/>
            <a:ext cx="8589963" cy="4616648"/>
          </a:xfrm>
          <a:prstGeom prst="rect">
            <a:avLst/>
          </a:prstGeom>
          <a:noFill/>
          <a:ln>
            <a:noFill/>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defRPr/>
            </a:pPr>
            <a:r>
              <a:rPr lang="ja-JP" altLang="en-US" sz="1050" i="1" dirty="0"/>
              <a:t>・そのほか、本事業を実施する上で、競合技術等の動向、本事業の優位性、展開可能性、情報発信の実績、安全性、論文、特許その他の実績等、</a:t>
            </a:r>
            <a:r>
              <a:rPr lang="en-US" altLang="ja-JP" sz="1050" i="1" dirty="0"/>
              <a:t>PR</a:t>
            </a:r>
            <a:r>
              <a:rPr lang="ja-JP" altLang="en-US" sz="1050" i="1" dirty="0"/>
              <a:t>したいことを適宜図表を用いながら自由に記載してください。（３頁以内）</a:t>
            </a:r>
            <a:endParaRPr lang="en-US" altLang="ja-JP" sz="1050" i="1" dirty="0"/>
          </a:p>
          <a:p>
            <a:pPr eaLnBrk="1" hangingPunct="1">
              <a:spcBef>
                <a:spcPct val="0"/>
              </a:spcBef>
              <a:buFontTx/>
              <a:buNone/>
              <a:defRPr/>
            </a:pPr>
            <a:endParaRPr lang="en-US" altLang="ja-JP" sz="1050" i="1" dirty="0"/>
          </a:p>
          <a:p>
            <a:pPr eaLnBrk="1" hangingPunct="1">
              <a:spcBef>
                <a:spcPct val="0"/>
              </a:spcBef>
              <a:buFontTx/>
              <a:buNone/>
              <a:defRPr/>
            </a:pPr>
            <a:r>
              <a:rPr lang="en-US" altLang="ja-JP" sz="1050" i="1" dirty="0"/>
              <a:t>&lt;</a:t>
            </a:r>
            <a:r>
              <a:rPr lang="ja-JP" altLang="en-US" sz="1050" i="1" dirty="0"/>
              <a:t>記載例</a:t>
            </a:r>
            <a:r>
              <a:rPr lang="en-US" altLang="ja-JP" sz="1050" i="1" dirty="0"/>
              <a:t>&gt;</a:t>
            </a:r>
          </a:p>
          <a:p>
            <a:pPr eaLnBrk="1" hangingPunct="1">
              <a:spcBef>
                <a:spcPct val="0"/>
              </a:spcBef>
              <a:buFontTx/>
              <a:buNone/>
              <a:defRPr/>
            </a:pPr>
            <a:r>
              <a:rPr lang="ja-JP" altLang="en-US" sz="1050" i="1" dirty="0"/>
              <a:t>○競合技術等の動向及び本事業の優位性</a:t>
            </a:r>
            <a:endParaRPr lang="en-US" altLang="ja-JP" sz="1050" i="1" dirty="0"/>
          </a:p>
          <a:p>
            <a:pPr eaLnBrk="1" hangingPunct="1">
              <a:spcBef>
                <a:spcPct val="0"/>
              </a:spcBef>
              <a:buFontTx/>
              <a:buNone/>
              <a:defRPr/>
            </a:pPr>
            <a:r>
              <a:rPr lang="ja-JP" altLang="en-US" sz="1050" i="1" dirty="0"/>
              <a:t> ・応募時及び事業終了後を見据えた場合、競合又は比較対象となる技術、製品（システム）、サービス又は事業モデルには○○の課題がある一方、本事業には○○の強みがあり、優位性があると考えられる。</a:t>
            </a:r>
            <a:endParaRPr lang="en-US" altLang="ja-JP" sz="1050" i="1" dirty="0"/>
          </a:p>
          <a:p>
            <a:pPr eaLnBrk="1" hangingPunct="1">
              <a:spcBef>
                <a:spcPct val="0"/>
              </a:spcBef>
              <a:buFontTx/>
              <a:buNone/>
              <a:defRPr/>
            </a:pPr>
            <a:r>
              <a:rPr lang="ja-JP" altLang="en-US" sz="1050" i="1" dirty="0"/>
              <a:t> ・事業モデル全体として○○という特徴を有しており、▲▲の効果が期待されることから、競合又は比較対象となる□□に対して優位性を有すると考えられる。</a:t>
            </a:r>
            <a:endParaRPr lang="en-US" altLang="ja-JP" sz="1050" i="1" dirty="0"/>
          </a:p>
          <a:p>
            <a:pPr eaLnBrk="1" hangingPunct="1">
              <a:spcBef>
                <a:spcPct val="0"/>
              </a:spcBef>
              <a:buFontTx/>
              <a:buNone/>
              <a:defRPr/>
            </a:pPr>
            <a:endParaRPr lang="en-US" altLang="ja-JP" sz="1050" i="1" dirty="0"/>
          </a:p>
          <a:p>
            <a:pPr eaLnBrk="1" hangingPunct="1">
              <a:spcBef>
                <a:spcPct val="0"/>
              </a:spcBef>
              <a:buFontTx/>
              <a:buNone/>
              <a:defRPr/>
            </a:pPr>
            <a:r>
              <a:rPr lang="ja-JP" altLang="en-US" sz="1050" i="1" dirty="0"/>
              <a:t>○本事業の展開可能性</a:t>
            </a:r>
          </a:p>
          <a:p>
            <a:pPr eaLnBrk="1" hangingPunct="1">
              <a:spcBef>
                <a:spcPct val="0"/>
              </a:spcBef>
              <a:buFontTx/>
              <a:buNone/>
              <a:defRPr/>
            </a:pPr>
            <a:r>
              <a:rPr lang="ja-JP" altLang="en-US" sz="1050" i="1" dirty="0"/>
              <a:t> ・本事業で得られる知見又は要素は、今回の対象以外の○○にも応用可能であり、更なる</a:t>
            </a:r>
            <a:r>
              <a:rPr lang="en-US" altLang="ja-JP" sz="1050" i="1" dirty="0"/>
              <a:t>CO2</a:t>
            </a:r>
            <a:r>
              <a:rPr lang="ja-JP" altLang="en-US" sz="1050" i="1" dirty="0"/>
              <a:t>削減効果が期待される。</a:t>
            </a:r>
            <a:endParaRPr lang="en-US" altLang="ja-JP" sz="1050" i="1" dirty="0"/>
          </a:p>
          <a:p>
            <a:pPr eaLnBrk="1" hangingPunct="1">
              <a:spcBef>
                <a:spcPct val="0"/>
              </a:spcBef>
              <a:buFontTx/>
              <a:buNone/>
              <a:defRPr/>
            </a:pPr>
            <a:r>
              <a:rPr lang="ja-JP" altLang="en-US" sz="1050" i="1" dirty="0"/>
              <a:t> ・本事業の事業モデルについては、○○への適用が考えられ、▲▲との連携による</a:t>
            </a:r>
            <a:r>
              <a:rPr lang="en-US" altLang="ja-JP" sz="1050" i="1" dirty="0"/>
              <a:t>CO2</a:t>
            </a:r>
            <a:r>
              <a:rPr lang="ja-JP" altLang="en-US" sz="1050" i="1" dirty="0"/>
              <a:t>削減効果の拡大が見込まれる。</a:t>
            </a:r>
            <a:endParaRPr lang="en-US" altLang="ja-JP" sz="1050" i="1" dirty="0"/>
          </a:p>
          <a:p>
            <a:pPr eaLnBrk="1" hangingPunct="1">
              <a:spcBef>
                <a:spcPct val="0"/>
              </a:spcBef>
              <a:buFontTx/>
              <a:buNone/>
              <a:defRPr/>
            </a:pPr>
            <a:r>
              <a:rPr lang="en-US" altLang="ja-JP" sz="1050" i="1" dirty="0"/>
              <a:t> </a:t>
            </a:r>
            <a:r>
              <a:rPr lang="ja-JP" altLang="en-US" sz="1050" i="1" dirty="0"/>
              <a:t>・以上より、本事業の展開により、□□分野の</a:t>
            </a:r>
            <a:r>
              <a:rPr lang="en-US" altLang="ja-JP" sz="1050" i="1" dirty="0"/>
              <a:t>××</a:t>
            </a:r>
            <a:r>
              <a:rPr lang="ja-JP" altLang="en-US" sz="1050" i="1" dirty="0"/>
              <a:t>部門における</a:t>
            </a:r>
            <a:r>
              <a:rPr lang="en-US" altLang="ja-JP" sz="1050" i="1" dirty="0"/>
              <a:t>CO2</a:t>
            </a:r>
            <a:r>
              <a:rPr lang="ja-JP" altLang="en-US" sz="1050" i="1" dirty="0"/>
              <a:t>削減効果の拡大及び低炭素化の進展が期待される。</a:t>
            </a:r>
          </a:p>
          <a:p>
            <a:pPr eaLnBrk="1" hangingPunct="1">
              <a:spcBef>
                <a:spcPct val="0"/>
              </a:spcBef>
              <a:buFontTx/>
              <a:buNone/>
              <a:defRPr/>
            </a:pPr>
            <a:endParaRPr lang="en-US" altLang="ja-JP" sz="1050" i="1" dirty="0">
              <a:solidFill>
                <a:srgbClr val="FF0000"/>
              </a:solidFill>
            </a:endParaRPr>
          </a:p>
          <a:p>
            <a:pPr eaLnBrk="1" hangingPunct="1">
              <a:spcBef>
                <a:spcPct val="0"/>
              </a:spcBef>
              <a:buFontTx/>
              <a:buNone/>
              <a:defRPr/>
            </a:pPr>
            <a:r>
              <a:rPr lang="ja-JP" altLang="en-US" sz="1050" i="1" dirty="0"/>
              <a:t>○情報発信の実績</a:t>
            </a:r>
            <a:endParaRPr lang="en-US" altLang="ja-JP" sz="1050" i="1" dirty="0"/>
          </a:p>
          <a:p>
            <a:pPr eaLnBrk="1" hangingPunct="1">
              <a:spcBef>
                <a:spcPct val="0"/>
              </a:spcBef>
              <a:buFontTx/>
              <a:buNone/>
              <a:defRPr/>
            </a:pPr>
            <a:r>
              <a:rPr lang="en-US" altLang="ja-JP" sz="1050" i="1" dirty="0"/>
              <a:t> </a:t>
            </a:r>
            <a:r>
              <a:rPr lang="ja-JP" altLang="en-US" sz="1050" i="1" dirty="0"/>
              <a:t>・本事業に関連する内容について、○○年○月○日の○○学会において発表。</a:t>
            </a:r>
            <a:endParaRPr lang="en-US" altLang="ja-JP" sz="1050" i="1" dirty="0"/>
          </a:p>
          <a:p>
            <a:pPr eaLnBrk="1" hangingPunct="1">
              <a:spcBef>
                <a:spcPct val="0"/>
              </a:spcBef>
              <a:buFontTx/>
              <a:buNone/>
              <a:defRPr/>
            </a:pPr>
            <a:r>
              <a:rPr lang="en-US" altLang="ja-JP" sz="1050" i="1" dirty="0"/>
              <a:t> </a:t>
            </a:r>
            <a:r>
              <a:rPr lang="ja-JP" altLang="en-US" sz="1050" i="1" dirty="0"/>
              <a:t>・○○展示会において、本事業に関連する内容のポスターを出展予定。</a:t>
            </a:r>
            <a:endParaRPr lang="en-US" altLang="ja-JP" sz="1050" i="1" dirty="0"/>
          </a:p>
          <a:p>
            <a:pPr eaLnBrk="1" hangingPunct="1">
              <a:spcBef>
                <a:spcPct val="0"/>
              </a:spcBef>
              <a:buFontTx/>
              <a:buNone/>
              <a:defRPr/>
            </a:pPr>
            <a:endParaRPr lang="en-US" altLang="ja-JP" sz="1050" i="1" dirty="0"/>
          </a:p>
          <a:p>
            <a:pPr eaLnBrk="1" hangingPunct="1">
              <a:spcBef>
                <a:spcPct val="0"/>
              </a:spcBef>
              <a:buFontTx/>
              <a:buNone/>
              <a:defRPr/>
            </a:pPr>
            <a:r>
              <a:rPr lang="ja-JP" altLang="en-US" sz="1050" i="1" dirty="0"/>
              <a:t>○安全性</a:t>
            </a:r>
          </a:p>
          <a:p>
            <a:pPr eaLnBrk="1" hangingPunct="1">
              <a:spcBef>
                <a:spcPct val="0"/>
              </a:spcBef>
              <a:buFontTx/>
              <a:buNone/>
              <a:defRPr/>
            </a:pPr>
            <a:r>
              <a:rPr lang="ja-JP" altLang="en-US" sz="1050" i="1" dirty="0"/>
              <a:t> ・人体、設備及び周辺環境に対する安全性を確保するため、○○及び○○の対策の実施を検討中。</a:t>
            </a:r>
            <a:endParaRPr lang="en-US" altLang="ja-JP" sz="1050" i="1" dirty="0"/>
          </a:p>
          <a:p>
            <a:pPr eaLnBrk="1" hangingPunct="1">
              <a:spcBef>
                <a:spcPct val="0"/>
              </a:spcBef>
              <a:buFontTx/>
              <a:buNone/>
              <a:defRPr/>
            </a:pPr>
            <a:r>
              <a:rPr lang="ja-JP" altLang="en-US" sz="1050" i="1" dirty="0"/>
              <a:t> ・人体、設備及び周辺環境への悪影響を低減又は回避するため、○○の機能又は対策を整備済み。</a:t>
            </a:r>
          </a:p>
          <a:p>
            <a:pPr eaLnBrk="1" hangingPunct="1">
              <a:spcBef>
                <a:spcPct val="0"/>
              </a:spcBef>
              <a:buFontTx/>
              <a:buNone/>
              <a:defRPr/>
            </a:pPr>
            <a:endParaRPr lang="ja-JP" altLang="en-US" sz="1050" i="1" dirty="0"/>
          </a:p>
          <a:p>
            <a:pPr eaLnBrk="1" hangingPunct="1">
              <a:spcBef>
                <a:spcPct val="0"/>
              </a:spcBef>
              <a:buFontTx/>
              <a:buNone/>
              <a:defRPr/>
            </a:pPr>
            <a:r>
              <a:rPr lang="ja-JP" altLang="en-US" sz="1050" i="1" dirty="0"/>
              <a:t>○論文・特許・その他の実績</a:t>
            </a:r>
            <a:endParaRPr lang="en-US" altLang="ja-JP" sz="1050" i="1" dirty="0"/>
          </a:p>
          <a:p>
            <a:pPr eaLnBrk="1" hangingPunct="1">
              <a:spcBef>
                <a:spcPct val="0"/>
              </a:spcBef>
              <a:buFontTx/>
              <a:buNone/>
              <a:defRPr/>
            </a:pPr>
            <a:r>
              <a:rPr lang="ja-JP" altLang="en-US" sz="1050" i="1" dirty="0"/>
              <a:t> ・本事業に関連する技術又は知見について、〇〇（査読付き海外誌等）で発表済み。</a:t>
            </a:r>
            <a:endParaRPr lang="en-US" altLang="ja-JP" sz="1050" i="1" dirty="0"/>
          </a:p>
          <a:p>
            <a:pPr eaLnBrk="1" hangingPunct="1">
              <a:spcBef>
                <a:spcPct val="0"/>
              </a:spcBef>
              <a:buFontTx/>
              <a:buNone/>
              <a:defRPr/>
            </a:pPr>
            <a:r>
              <a:rPr lang="en-US" altLang="ja-JP" sz="1050" i="1" dirty="0"/>
              <a:t> </a:t>
            </a:r>
            <a:r>
              <a:rPr lang="ja-JP" altLang="en-US" sz="1050" i="1" dirty="0"/>
              <a:t>・本事業に関連する技術について、特許出願中又は取得済み。</a:t>
            </a:r>
            <a:endParaRPr lang="en-US" altLang="ja-JP" sz="1050" i="1" dirty="0"/>
          </a:p>
          <a:p>
            <a:pPr eaLnBrk="1" hangingPunct="1">
              <a:spcBef>
                <a:spcPct val="0"/>
              </a:spcBef>
              <a:buFontTx/>
              <a:buNone/>
              <a:defRPr/>
            </a:pPr>
            <a:r>
              <a:rPr lang="ja-JP" altLang="en-US" sz="1050" i="1" dirty="0"/>
              <a:t> ・本事業に関連する技術又は取組について、○○（府省、地方公共団体、民間企業等）で採用又は導入実績あり。</a:t>
            </a:r>
            <a:r>
              <a:rPr lang="ja-JP" altLang="en-US" sz="1050" i="1" dirty="0">
                <a:solidFill>
                  <a:srgbClr val="FF0000"/>
                </a:solidFill>
              </a:rPr>
              <a:t>　</a:t>
            </a:r>
            <a:endParaRPr lang="en-US" altLang="ja-JP" sz="1050" i="1" dirty="0">
              <a:solidFill>
                <a:srgbClr val="FF0000"/>
              </a:solidFill>
            </a:endParaRPr>
          </a:p>
        </p:txBody>
      </p:sp>
      <p:sp>
        <p:nvSpPr>
          <p:cNvPr id="19460" name="Text Box 18">
            <a:extLst>
              <a:ext uri="{FF2B5EF4-FFF2-40B4-BE49-F238E27FC236}">
                <a16:creationId xmlns:a16="http://schemas.microsoft.com/office/drawing/2014/main" id="{97FA4EF1-DE9B-99BA-1160-74D912C75DD6}"/>
              </a:ext>
            </a:extLst>
          </p:cNvPr>
          <p:cNvSpPr txBox="1">
            <a:spLocks noChangeArrowheads="1"/>
          </p:cNvSpPr>
          <p:nvPr/>
        </p:nvSpPr>
        <p:spPr bwMode="auto">
          <a:xfrm>
            <a:off x="1122363" y="228600"/>
            <a:ext cx="5176837"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i="1"/>
              <a:t>余白を</a:t>
            </a:r>
            <a:r>
              <a:rPr lang="en-US" altLang="ja-JP" sz="1200" i="1"/>
              <a:t>1.5</a:t>
            </a:r>
            <a:r>
              <a:rPr lang="ja-JP" altLang="en-US" sz="1200" i="1"/>
              <a:t>ｃｍ程度設けること</a:t>
            </a:r>
            <a:r>
              <a:rPr lang="ja-JP" altLang="en-US" sz="1200" i="1">
                <a:solidFill>
                  <a:srgbClr val="FF0000"/>
                </a:solidFill>
              </a:rPr>
              <a:t>（提出時にはこの記載は削除してください）</a:t>
            </a:r>
          </a:p>
        </p:txBody>
      </p:sp>
      <p:sp>
        <p:nvSpPr>
          <p:cNvPr id="19461" name="AutoShape 17">
            <a:extLst>
              <a:ext uri="{FF2B5EF4-FFF2-40B4-BE49-F238E27FC236}">
                <a16:creationId xmlns:a16="http://schemas.microsoft.com/office/drawing/2014/main" id="{929718E1-1FB3-CA92-8264-B6D800D83D7E}"/>
              </a:ext>
            </a:extLst>
          </p:cNvPr>
          <p:cNvSpPr>
            <a:spLocks/>
          </p:cNvSpPr>
          <p:nvPr/>
        </p:nvSpPr>
        <p:spPr bwMode="auto">
          <a:xfrm>
            <a:off x="941388" y="0"/>
            <a:ext cx="152400" cy="762000"/>
          </a:xfrm>
          <a:prstGeom prst="rightBrace">
            <a:avLst>
              <a:gd name="adj1" fmla="val 4166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9462" name="スライド番号プレースホルダー 1">
            <a:extLst>
              <a:ext uri="{FF2B5EF4-FFF2-40B4-BE49-F238E27FC236}">
                <a16:creationId xmlns:a16="http://schemas.microsoft.com/office/drawing/2014/main" id="{BA6094F3-BE26-AEE4-A9C4-D4A3FA345D9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DB02C163-D240-4F59-9EC3-694D17FDC3AB}" type="slidenum">
              <a:rPr lang="en-US" altLang="ja-JP" smtClean="0"/>
              <a:pPr/>
              <a:t>18</a:t>
            </a:fld>
            <a:endParaRPr lang="en-US" altLang="ja-JP"/>
          </a:p>
        </p:txBody>
      </p:sp>
      <p:sp>
        <p:nvSpPr>
          <p:cNvPr id="7" name="星 7 6">
            <a:extLst>
              <a:ext uri="{FF2B5EF4-FFF2-40B4-BE49-F238E27FC236}">
                <a16:creationId xmlns:a16="http://schemas.microsoft.com/office/drawing/2014/main" id="{A5A3F228-0A49-7FFD-347D-6D49F413CDCA}"/>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コンテンツ プレースホルダー 2">
            <a:extLst>
              <a:ext uri="{FF2B5EF4-FFF2-40B4-BE49-F238E27FC236}">
                <a16:creationId xmlns:a16="http://schemas.microsoft.com/office/drawing/2014/main" id="{F7CE02BF-ED98-97DE-7E9B-4F40E107EFB8}"/>
              </a:ext>
            </a:extLst>
          </p:cNvPr>
          <p:cNvSpPr txBox="1">
            <a:spLocks noChangeArrowheads="1"/>
          </p:cNvSpPr>
          <p:nvPr/>
        </p:nvSpPr>
        <p:spPr bwMode="auto">
          <a:xfrm>
            <a:off x="271463" y="1582738"/>
            <a:ext cx="9718675" cy="5070475"/>
          </a:xfrm>
          <a:prstGeom prst="rect">
            <a:avLst/>
          </a:prstGeom>
          <a:noFill/>
          <a:ln w="9525">
            <a:solidFill>
              <a:srgbClr val="000000"/>
            </a:solidFill>
            <a:miter lim="800000"/>
            <a:headEnd/>
            <a:tailEnd/>
          </a:ln>
        </p:spPr>
        <p:txBody>
          <a:bodyPr lIns="99779" tIns="49890" rIns="99779" bIns="49890"/>
          <a:lstStyle>
            <a:lvl1pPr marL="0" indent="0" algn="ctr" defTabSz="998538" rtl="0" eaLnBrk="0" fontAlgn="base" hangingPunct="0">
              <a:spcBef>
                <a:spcPct val="20000"/>
              </a:spcBef>
              <a:spcAft>
                <a:spcPct val="0"/>
              </a:spcAft>
              <a:buNone/>
              <a:defRPr kumimoji="1" sz="3500">
                <a:solidFill>
                  <a:schemeClr val="tx1"/>
                </a:solidFill>
                <a:latin typeface="+mn-lt"/>
                <a:ea typeface="+mn-ea"/>
                <a:cs typeface="+mn-cs"/>
              </a:defRPr>
            </a:lvl1pPr>
            <a:lvl2pPr marL="457200" indent="0" algn="ctr" defTabSz="998538" rtl="0" eaLnBrk="0" fontAlgn="base" hangingPunct="0">
              <a:spcBef>
                <a:spcPct val="20000"/>
              </a:spcBef>
              <a:spcAft>
                <a:spcPct val="0"/>
              </a:spcAft>
              <a:buNone/>
              <a:defRPr kumimoji="1" sz="3100">
                <a:solidFill>
                  <a:schemeClr val="tx1"/>
                </a:solidFill>
                <a:latin typeface="+mn-lt"/>
                <a:ea typeface="+mn-ea"/>
              </a:defRPr>
            </a:lvl2pPr>
            <a:lvl3pPr marL="914400" indent="0" algn="ctr" defTabSz="998538" rtl="0" eaLnBrk="0" fontAlgn="base" hangingPunct="0">
              <a:spcBef>
                <a:spcPct val="20000"/>
              </a:spcBef>
              <a:spcAft>
                <a:spcPct val="0"/>
              </a:spcAft>
              <a:buNone/>
              <a:defRPr kumimoji="1" sz="2600">
                <a:solidFill>
                  <a:schemeClr val="tx1"/>
                </a:solidFill>
                <a:latin typeface="+mn-lt"/>
                <a:ea typeface="+mn-ea"/>
              </a:defRPr>
            </a:lvl3pPr>
            <a:lvl4pPr marL="1371600" indent="0" algn="ctr" defTabSz="998538" rtl="0" eaLnBrk="0" fontAlgn="base" hangingPunct="0">
              <a:spcBef>
                <a:spcPct val="20000"/>
              </a:spcBef>
              <a:spcAft>
                <a:spcPct val="0"/>
              </a:spcAft>
              <a:buNone/>
              <a:defRPr kumimoji="1" sz="2200">
                <a:solidFill>
                  <a:schemeClr val="tx1"/>
                </a:solidFill>
                <a:latin typeface="+mn-lt"/>
                <a:ea typeface="+mn-ea"/>
              </a:defRPr>
            </a:lvl4pPr>
            <a:lvl5pPr marL="1828800" indent="0" algn="ctr" defTabSz="998538" rtl="0" eaLnBrk="0" fontAlgn="base" hangingPunct="0">
              <a:spcBef>
                <a:spcPct val="20000"/>
              </a:spcBef>
              <a:spcAft>
                <a:spcPct val="0"/>
              </a:spcAft>
              <a:buNone/>
              <a:defRPr kumimoji="1" sz="2200">
                <a:solidFill>
                  <a:schemeClr val="tx1"/>
                </a:solidFill>
                <a:latin typeface="+mn-lt"/>
                <a:ea typeface="+mn-ea"/>
              </a:defRPr>
            </a:lvl5pPr>
            <a:lvl6pPr marL="2286000" indent="0" algn="ctr" defTabSz="998538" rtl="0" fontAlgn="base">
              <a:spcBef>
                <a:spcPct val="20000"/>
              </a:spcBef>
              <a:spcAft>
                <a:spcPct val="0"/>
              </a:spcAft>
              <a:buNone/>
              <a:defRPr kumimoji="1" sz="2200">
                <a:solidFill>
                  <a:schemeClr val="tx1"/>
                </a:solidFill>
                <a:latin typeface="+mn-lt"/>
                <a:ea typeface="+mn-ea"/>
              </a:defRPr>
            </a:lvl6pPr>
            <a:lvl7pPr marL="2743200" indent="0" algn="ctr" defTabSz="998538" rtl="0" fontAlgn="base">
              <a:spcBef>
                <a:spcPct val="20000"/>
              </a:spcBef>
              <a:spcAft>
                <a:spcPct val="0"/>
              </a:spcAft>
              <a:buNone/>
              <a:defRPr kumimoji="1" sz="2200">
                <a:solidFill>
                  <a:schemeClr val="tx1"/>
                </a:solidFill>
                <a:latin typeface="+mn-lt"/>
                <a:ea typeface="+mn-ea"/>
              </a:defRPr>
            </a:lvl7pPr>
            <a:lvl8pPr marL="3200400" indent="0" algn="ctr" defTabSz="998538" rtl="0" fontAlgn="base">
              <a:spcBef>
                <a:spcPct val="20000"/>
              </a:spcBef>
              <a:spcAft>
                <a:spcPct val="0"/>
              </a:spcAft>
              <a:buNone/>
              <a:defRPr kumimoji="1" sz="2200">
                <a:solidFill>
                  <a:schemeClr val="tx1"/>
                </a:solidFill>
                <a:latin typeface="+mn-lt"/>
                <a:ea typeface="+mn-ea"/>
              </a:defRPr>
            </a:lvl8pPr>
            <a:lvl9pPr marL="3657600" indent="0" algn="ctr" defTabSz="998538" rtl="0" fontAlgn="base">
              <a:spcBef>
                <a:spcPct val="20000"/>
              </a:spcBef>
              <a:spcAft>
                <a:spcPct val="0"/>
              </a:spcAft>
              <a:buNone/>
              <a:defRPr kumimoji="1" sz="2200">
                <a:solidFill>
                  <a:schemeClr val="tx1"/>
                </a:solidFill>
                <a:latin typeface="+mn-lt"/>
                <a:ea typeface="+mn-ea"/>
              </a:defRPr>
            </a:lvl9pPr>
          </a:lstStyle>
          <a:p>
            <a:pPr marL="182563" indent="-182563" algn="l">
              <a:defRPr/>
            </a:pPr>
            <a:r>
              <a:rPr lang="ja-JP" altLang="en-US" sz="2800" kern="0" dirty="0"/>
              <a:t>○様式内の案内に沿って作成してください。</a:t>
            </a:r>
            <a:r>
              <a:rPr lang="ja-JP" altLang="en-US" sz="2800" u="sng" kern="0" dirty="0"/>
              <a:t>案内から逸脱した資料は不受理となる場合があります。</a:t>
            </a:r>
            <a:r>
              <a:rPr lang="ja-JP" altLang="en-US" sz="2800" kern="0" dirty="0"/>
              <a:t>また特に以下の点にご留意ください。</a:t>
            </a:r>
            <a:endParaRPr lang="en-US" altLang="ja-JP" sz="2800" kern="0" dirty="0"/>
          </a:p>
          <a:p>
            <a:pPr marL="182563" indent="-182563" algn="l">
              <a:defRPr/>
            </a:pPr>
            <a:r>
              <a:rPr lang="ja-JP" altLang="en-US" sz="2400" kern="0" dirty="0"/>
              <a:t>　・最新の様式を用いているか</a:t>
            </a:r>
            <a:r>
              <a:rPr lang="ja-JP" altLang="en-US" sz="2200" kern="0" dirty="0"/>
              <a:t>（過去の公募の様式を用いていないか）</a:t>
            </a:r>
            <a:r>
              <a:rPr lang="ja-JP" altLang="en-US" sz="2400" kern="0" dirty="0"/>
              <a:t>。</a:t>
            </a:r>
            <a:endParaRPr lang="en-US" altLang="ja-JP" sz="2400" kern="0" dirty="0"/>
          </a:p>
          <a:p>
            <a:pPr marL="182563" indent="-182563" algn="l">
              <a:defRPr/>
            </a:pPr>
            <a:r>
              <a:rPr lang="ja-JP" altLang="en-US" sz="2400" kern="0" dirty="0"/>
              <a:t>　・所定のページ数や文字ポイント等で記載しているか。</a:t>
            </a:r>
            <a:endParaRPr lang="en-US" altLang="ja-JP" sz="2400" kern="0" dirty="0"/>
          </a:p>
          <a:p>
            <a:pPr marL="360000" indent="-360000" algn="l">
              <a:defRPr/>
            </a:pPr>
            <a:r>
              <a:rPr lang="ja-JP" altLang="en-US" sz="2400" kern="0" dirty="0"/>
              <a:t>　・金額、</a:t>
            </a:r>
            <a:r>
              <a:rPr lang="en-US" altLang="ja-JP" sz="2400" kern="0" dirty="0"/>
              <a:t>CO2</a:t>
            </a:r>
            <a:r>
              <a:rPr lang="ja-JP" altLang="en-US" sz="2400" kern="0" dirty="0"/>
              <a:t>削減量等の数値について、</a:t>
            </a:r>
            <a:endParaRPr lang="en-US" altLang="ja-JP" sz="2400" kern="0" dirty="0"/>
          </a:p>
          <a:p>
            <a:pPr marL="360000" indent="-360000" algn="l">
              <a:defRPr/>
            </a:pPr>
            <a:r>
              <a:rPr lang="ja-JP" altLang="en-US" sz="2400" kern="0" dirty="0"/>
              <a:t>　　 ｰ 桁数等が正しく記載されているか。</a:t>
            </a:r>
            <a:endParaRPr lang="en-US" altLang="ja-JP" sz="2400" kern="0" dirty="0"/>
          </a:p>
          <a:p>
            <a:pPr marL="360000" indent="-360000" algn="l">
              <a:spcBef>
                <a:spcPts val="0"/>
              </a:spcBef>
              <a:defRPr/>
            </a:pPr>
            <a:r>
              <a:rPr lang="ja-JP" altLang="en-US" sz="2000" kern="0" dirty="0"/>
              <a:t>　　　 　 （様式内で単位を設定している箇所がありますのでご注意ください）</a:t>
            </a:r>
            <a:endParaRPr lang="en-US" altLang="ja-JP" sz="2000" kern="0" dirty="0"/>
          </a:p>
          <a:p>
            <a:pPr marL="360000" indent="-360000" algn="l">
              <a:defRPr/>
            </a:pPr>
            <a:r>
              <a:rPr lang="ja-JP" altLang="en-US" sz="2400" kern="0" dirty="0"/>
              <a:t>　　 ｰ 有効数字等が統一されているか。</a:t>
            </a:r>
            <a:endParaRPr lang="en-US" altLang="ja-JP" sz="2400" kern="0" dirty="0"/>
          </a:p>
          <a:p>
            <a:pPr marL="360000" indent="-360000" algn="l">
              <a:defRPr/>
            </a:pPr>
            <a:r>
              <a:rPr lang="ja-JP" altLang="en-US" sz="2400" kern="0" dirty="0"/>
              <a:t>　 　ｰ 正しく計算が行われているか。</a:t>
            </a:r>
            <a:endParaRPr lang="en-US" altLang="ja-JP" sz="2800" kern="0" dirty="0"/>
          </a:p>
          <a:p>
            <a:pPr marL="182563" indent="-182563" algn="l">
              <a:defRPr/>
            </a:pPr>
            <a:r>
              <a:rPr lang="ja-JP" altLang="en-US" sz="2400" kern="0" dirty="0"/>
              <a:t>　・項目の記載もれがないか、申請書からヒアリング資料に転記する際、適切に転記できているか。なお、項目・項目名の変更はしないでください。</a:t>
            </a:r>
          </a:p>
          <a:p>
            <a:pPr marL="182563" indent="-182563" algn="l">
              <a:defRPr/>
            </a:pPr>
            <a:endParaRPr lang="en-US" altLang="ja-JP" sz="2400" kern="0" dirty="0"/>
          </a:p>
          <a:p>
            <a:pPr marL="182563" indent="-182563" algn="l">
              <a:defRPr/>
            </a:pPr>
            <a:endParaRPr lang="en-US" altLang="ja-JP" sz="1800" kern="0" dirty="0"/>
          </a:p>
        </p:txBody>
      </p:sp>
      <p:sp>
        <p:nvSpPr>
          <p:cNvPr id="5123" name="スライド番号プレースホルダー 3">
            <a:extLst>
              <a:ext uri="{FF2B5EF4-FFF2-40B4-BE49-F238E27FC236}">
                <a16:creationId xmlns:a16="http://schemas.microsoft.com/office/drawing/2014/main" id="{87F5A6E6-3F7E-A2C5-3121-B549A7E1B0F7}"/>
              </a:ext>
            </a:extLst>
          </p:cNvPr>
          <p:cNvSpPr>
            <a:spLocks noGrp="1" noChangeArrowheads="1"/>
          </p:cNvSpPr>
          <p:nvPr>
            <p:ph type="sldNum" sz="quarter" idx="12"/>
          </p:nvPr>
        </p:nvSpPr>
        <p:spPr>
          <a:xfrm>
            <a:off x="7416800" y="6619875"/>
            <a:ext cx="2393950" cy="500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90AE6066-6FF7-470D-8B7D-0E73ED04B22D}" type="slidenum">
              <a:rPr lang="en-US" altLang="ja-JP" smtClean="0"/>
              <a:pPr/>
              <a:t>2</a:t>
            </a:fld>
            <a:endParaRPr lang="en-US" altLang="ja-JP"/>
          </a:p>
        </p:txBody>
      </p:sp>
      <p:sp>
        <p:nvSpPr>
          <p:cNvPr id="7" name="タイトル 1">
            <a:extLst>
              <a:ext uri="{FF2B5EF4-FFF2-40B4-BE49-F238E27FC236}">
                <a16:creationId xmlns:a16="http://schemas.microsoft.com/office/drawing/2014/main" id="{B83ADC1A-2BBF-16A6-0129-C8D26314A038}"/>
              </a:ext>
            </a:extLst>
          </p:cNvPr>
          <p:cNvSpPr txBox="1">
            <a:spLocks noChangeArrowheads="1"/>
          </p:cNvSpPr>
          <p:nvPr/>
        </p:nvSpPr>
        <p:spPr bwMode="auto">
          <a:xfrm>
            <a:off x="1354138" y="187325"/>
            <a:ext cx="7553325" cy="1200150"/>
          </a:xfrm>
          <a:prstGeom prst="rect">
            <a:avLst/>
          </a:prstGeom>
          <a:noFill/>
          <a:ln>
            <a:noFill/>
          </a:ln>
        </p:spPr>
        <p:txBody>
          <a:bodyPr lIns="99779" tIns="49890" rIns="99779" bIns="49890" anchor="ctr"/>
          <a:lstStyle>
            <a:lvl1pPr algn="ctr" defTabSz="998538" rtl="0" eaLnBrk="0" fontAlgn="base" hangingPunct="0">
              <a:spcBef>
                <a:spcPct val="0"/>
              </a:spcBef>
              <a:spcAft>
                <a:spcPct val="0"/>
              </a:spcAft>
              <a:defRPr kumimoji="1" sz="4800">
                <a:solidFill>
                  <a:schemeClr val="tx2"/>
                </a:solidFill>
                <a:latin typeface="+mj-lt"/>
                <a:ea typeface="+mj-ea"/>
                <a:cs typeface="+mj-cs"/>
              </a:defRPr>
            </a:lvl1pPr>
            <a:lvl2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2pPr>
            <a:lvl3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3pPr>
            <a:lvl4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4pPr>
            <a:lvl5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5pPr>
            <a:lvl6pPr marL="457200" algn="ctr" defTabSz="998538" rtl="0" fontAlgn="base">
              <a:spcBef>
                <a:spcPct val="0"/>
              </a:spcBef>
              <a:spcAft>
                <a:spcPct val="0"/>
              </a:spcAft>
              <a:defRPr kumimoji="1" sz="4800">
                <a:solidFill>
                  <a:schemeClr val="tx2"/>
                </a:solidFill>
                <a:latin typeface="Arial" charset="0"/>
                <a:ea typeface="ＭＳ Ｐゴシック" pitchFamily="50" charset="-128"/>
              </a:defRPr>
            </a:lvl6pPr>
            <a:lvl7pPr marL="914400" algn="ctr" defTabSz="998538" rtl="0" fontAlgn="base">
              <a:spcBef>
                <a:spcPct val="0"/>
              </a:spcBef>
              <a:spcAft>
                <a:spcPct val="0"/>
              </a:spcAft>
              <a:defRPr kumimoji="1" sz="4800">
                <a:solidFill>
                  <a:schemeClr val="tx2"/>
                </a:solidFill>
                <a:latin typeface="Arial" charset="0"/>
                <a:ea typeface="ＭＳ Ｐゴシック" pitchFamily="50" charset="-128"/>
              </a:defRPr>
            </a:lvl7pPr>
            <a:lvl8pPr marL="1371600" algn="ctr" defTabSz="998538" rtl="0" fontAlgn="base">
              <a:spcBef>
                <a:spcPct val="0"/>
              </a:spcBef>
              <a:spcAft>
                <a:spcPct val="0"/>
              </a:spcAft>
              <a:defRPr kumimoji="1" sz="4800">
                <a:solidFill>
                  <a:schemeClr val="tx2"/>
                </a:solidFill>
                <a:latin typeface="Arial" charset="0"/>
                <a:ea typeface="ＭＳ Ｐゴシック" pitchFamily="50" charset="-128"/>
              </a:defRPr>
            </a:lvl8pPr>
            <a:lvl9pPr marL="1828800" algn="ctr" defTabSz="998538" rtl="0" fontAlgn="base">
              <a:spcBef>
                <a:spcPct val="0"/>
              </a:spcBef>
              <a:spcAft>
                <a:spcPct val="0"/>
              </a:spcAft>
              <a:defRPr kumimoji="1" sz="4800">
                <a:solidFill>
                  <a:schemeClr val="tx2"/>
                </a:solidFill>
                <a:latin typeface="Arial" charset="0"/>
                <a:ea typeface="ＭＳ Ｐゴシック" pitchFamily="50" charset="-128"/>
              </a:defRPr>
            </a:lvl9pPr>
          </a:lstStyle>
          <a:p>
            <a:pPr>
              <a:defRPr/>
            </a:pPr>
            <a:r>
              <a:rPr lang="ja-JP" altLang="en-US" sz="3600" kern="0" dirty="0">
                <a:solidFill>
                  <a:schemeClr val="tx1"/>
                </a:solidFill>
              </a:rPr>
              <a:t>ヒアリング資料の作成について②</a:t>
            </a:r>
            <a:br>
              <a:rPr lang="en-US" altLang="ja-JP" sz="3600" kern="0" dirty="0">
                <a:solidFill>
                  <a:schemeClr val="tx1"/>
                </a:solidFill>
              </a:rPr>
            </a:br>
            <a:r>
              <a:rPr lang="en-US" altLang="ja-JP" sz="1800" kern="0" dirty="0">
                <a:solidFill>
                  <a:schemeClr val="tx1"/>
                </a:solidFill>
              </a:rPr>
              <a:t>※</a:t>
            </a:r>
            <a:r>
              <a:rPr lang="ja-JP" altLang="en-US" sz="1800" kern="0" dirty="0">
                <a:solidFill>
                  <a:schemeClr val="tx1"/>
                </a:solidFill>
              </a:rPr>
              <a:t>本スライドは削除して提出してください。</a:t>
            </a:r>
            <a:endParaRPr lang="ja-JP" altLang="en-US" sz="3600" kern="0"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コンテンツ プレースホルダー 2">
            <a:extLst>
              <a:ext uri="{FF2B5EF4-FFF2-40B4-BE49-F238E27FC236}">
                <a16:creationId xmlns:a16="http://schemas.microsoft.com/office/drawing/2014/main" id="{B249B57E-AB5B-81F4-BBE1-E907DBE3270C}"/>
              </a:ext>
            </a:extLst>
          </p:cNvPr>
          <p:cNvSpPr>
            <a:spLocks noGrp="1" noChangeArrowheads="1"/>
          </p:cNvSpPr>
          <p:nvPr>
            <p:ph idx="1"/>
          </p:nvPr>
        </p:nvSpPr>
        <p:spPr>
          <a:xfrm>
            <a:off x="271462" y="1382713"/>
            <a:ext cx="9718675" cy="5437187"/>
          </a:xfrm>
          <a:ln>
            <a:solidFill>
              <a:schemeClr val="tx1"/>
            </a:solidFill>
            <a:miter lim="800000"/>
            <a:headEnd/>
            <a:tailEnd/>
          </a:ln>
        </p:spPr>
        <p:txBody>
          <a:bodyPr/>
          <a:lstStyle/>
          <a:p>
            <a:r>
              <a:rPr lang="ja-JP" altLang="ja-JP" sz="2000" dirty="0"/>
              <a:t>斜体の部分は</a:t>
            </a:r>
            <a:r>
              <a:rPr lang="ja-JP" altLang="en-US" sz="2000" dirty="0"/>
              <a:t>すべて</a:t>
            </a:r>
            <a:r>
              <a:rPr lang="ja-JP" altLang="ja-JP" sz="2000" dirty="0"/>
              <a:t>削除して</a:t>
            </a:r>
            <a:r>
              <a:rPr lang="ja-JP" altLang="en-US" sz="2000" dirty="0"/>
              <a:t>くだ</a:t>
            </a:r>
            <a:r>
              <a:rPr lang="ja-JP" altLang="ja-JP" sz="2000" dirty="0"/>
              <a:t>さい。</a:t>
            </a:r>
            <a:r>
              <a:rPr lang="ja-JP" altLang="en-US" sz="2000" dirty="0"/>
              <a:t>斜体の文言をそのまま使いたい場合は斜体を解除し、提出資料に斜体がないようにしてください。</a:t>
            </a:r>
            <a:r>
              <a:rPr lang="ja-JP" altLang="ja-JP" sz="2000" dirty="0"/>
              <a:t>他の部分も記載内容を大きく削らない範囲で必要に応じて削除・修正をお願いします。</a:t>
            </a:r>
            <a:endParaRPr lang="en-US" altLang="ja-JP" sz="2000" dirty="0"/>
          </a:p>
          <a:p>
            <a:r>
              <a:rPr lang="ja-JP" altLang="ja-JP" sz="2000" dirty="0"/>
              <a:t>サンプルの構成（ページ構成、枠取り等）を崩さないようにしてください。</a:t>
            </a:r>
          </a:p>
          <a:p>
            <a:r>
              <a:rPr lang="ja-JP" altLang="ja-JP" sz="2000" dirty="0"/>
              <a:t>文字ポイント数は</a:t>
            </a:r>
            <a:r>
              <a:rPr lang="en-US" altLang="ja-JP" sz="2000" dirty="0"/>
              <a:t>10.5</a:t>
            </a:r>
            <a:r>
              <a:rPr lang="ja-JP" altLang="ja-JP" sz="2000" dirty="0"/>
              <a:t>ポイント以上（図表中の文字は小さすぎない範囲で任意の大きさ）とし</a:t>
            </a:r>
            <a:r>
              <a:rPr lang="ja-JP" altLang="en-US" sz="2000" dirty="0"/>
              <a:t>てください</a:t>
            </a:r>
            <a:r>
              <a:rPr lang="ja-JP" altLang="ja-JP" sz="2000" dirty="0"/>
              <a:t>。</a:t>
            </a:r>
          </a:p>
          <a:p>
            <a:r>
              <a:rPr lang="en-US" altLang="ja-JP" sz="2000" dirty="0"/>
              <a:t>PDF</a:t>
            </a:r>
            <a:r>
              <a:rPr lang="ja-JP" altLang="en-US" sz="2000" dirty="0"/>
              <a:t>に変換せず、 </a:t>
            </a:r>
            <a:r>
              <a:rPr lang="en-US" altLang="ja-JP" sz="2000" dirty="0"/>
              <a:t>PPT</a:t>
            </a:r>
            <a:r>
              <a:rPr lang="ja-JP" altLang="en-US" sz="2000" dirty="0"/>
              <a:t>形式で提出してください</a:t>
            </a:r>
            <a:r>
              <a:rPr lang="ja-JP" altLang="ja-JP" sz="2000" dirty="0"/>
              <a:t>。</a:t>
            </a:r>
            <a:endParaRPr lang="en-US" altLang="ja-JP" sz="2000" dirty="0"/>
          </a:p>
          <a:p>
            <a:r>
              <a:rPr lang="ja-JP" altLang="en-US" sz="2000" dirty="0"/>
              <a:t>実施期間については、</a:t>
            </a:r>
            <a:r>
              <a:rPr lang="ja-JP" altLang="en-US" sz="2000" b="1" u="sng" dirty="0">
                <a:solidFill>
                  <a:srgbClr val="FF0000"/>
                </a:solidFill>
              </a:rPr>
              <a:t>令和</a:t>
            </a:r>
            <a:r>
              <a:rPr lang="en-US" altLang="ja-JP" sz="2000" b="1" u="sng" dirty="0">
                <a:solidFill>
                  <a:srgbClr val="FF0000"/>
                </a:solidFill>
              </a:rPr>
              <a:t>8</a:t>
            </a:r>
            <a:r>
              <a:rPr lang="ja-JP" altLang="en-US" sz="2000" b="1" u="sng" dirty="0">
                <a:solidFill>
                  <a:srgbClr val="FF0000"/>
                </a:solidFill>
              </a:rPr>
              <a:t>年度から令和</a:t>
            </a:r>
            <a:r>
              <a:rPr lang="en-US" altLang="ja-JP" sz="2000" b="1" u="sng" dirty="0">
                <a:solidFill>
                  <a:srgbClr val="FF0000"/>
                </a:solidFill>
              </a:rPr>
              <a:t>12</a:t>
            </a:r>
            <a:r>
              <a:rPr lang="ja-JP" altLang="en-US" sz="2000" b="1" u="sng" dirty="0">
                <a:solidFill>
                  <a:srgbClr val="FF0000"/>
                </a:solidFill>
              </a:rPr>
              <a:t>年度までの最大５年度</a:t>
            </a:r>
            <a:r>
              <a:rPr lang="ja-JP" altLang="en-US" sz="2000" dirty="0"/>
              <a:t>です。</a:t>
            </a:r>
            <a:endParaRPr lang="en-US" altLang="ja-JP" sz="2000" dirty="0"/>
          </a:p>
          <a:p>
            <a:r>
              <a:rPr lang="ja-JP" altLang="en-US" sz="1800" dirty="0"/>
              <a:t>必要な経費については、下記のとおり記載してください。</a:t>
            </a:r>
            <a:endParaRPr lang="en-US" altLang="ja-JP" sz="1800" dirty="0"/>
          </a:p>
          <a:p>
            <a:pPr lvl="1"/>
            <a:r>
              <a:rPr lang="ja-JP" altLang="en-US" sz="1600" dirty="0"/>
              <a:t>次の費目について、対応する実証項目を可能な限り特定して記載すること。</a:t>
            </a:r>
            <a:br>
              <a:rPr lang="en-US" altLang="ja-JP" sz="1600" dirty="0"/>
            </a:br>
            <a:r>
              <a:rPr lang="ja-JP" altLang="en-US" sz="1600" dirty="0"/>
              <a:t>①本工事費（細分：（１）直接工事費　材料費、労務費、直接経費／ （２）間接工事費　共通仮設費、現場管理費、一般管理費）、②付帯工事費、③機械器具費、④測量及試験費、⑤設備費、⑥業務費、⑦事務費</a:t>
            </a:r>
            <a:endParaRPr lang="en-US" altLang="ja-JP" sz="1600" dirty="0"/>
          </a:p>
          <a:p>
            <a:pPr lvl="1"/>
            <a:r>
              <a:rPr lang="ja-JP" altLang="en-US" sz="1600" dirty="0"/>
              <a:t>各実証項目とも事業の詳細が分かる主要な事項を記載すること。ただし、計と合計の部分は漏れなく記載すること。</a:t>
            </a:r>
            <a:endParaRPr lang="en-US" altLang="ja-JP" sz="1600" dirty="0"/>
          </a:p>
          <a:p>
            <a:pPr marL="810895" lvl="1" indent="-312420"/>
            <a:r>
              <a:rPr lang="ja-JP" altLang="en-US" sz="1600" u="sng" dirty="0"/>
              <a:t>提案した実証内容に対して経費が明らかに過大である場合は、審査において不適切な実証計画と判断される場合がある</a:t>
            </a:r>
            <a:r>
              <a:rPr lang="ja-JP" altLang="en-US" sz="1600" dirty="0"/>
              <a:t>ので、実情に照らして現実的な経費を計上すること。</a:t>
            </a:r>
            <a:endParaRPr lang="en-US" altLang="ja-JP" sz="1600" dirty="0">
              <a:cs typeface="Arial"/>
            </a:endParaRPr>
          </a:p>
          <a:p>
            <a:endParaRPr lang="en-US" altLang="ja-JP" sz="2000" dirty="0"/>
          </a:p>
        </p:txBody>
      </p:sp>
      <p:sp>
        <p:nvSpPr>
          <p:cNvPr id="6147" name="スライド番号プレースホルダー 1">
            <a:extLst>
              <a:ext uri="{FF2B5EF4-FFF2-40B4-BE49-F238E27FC236}">
                <a16:creationId xmlns:a16="http://schemas.microsoft.com/office/drawing/2014/main" id="{DB142F8C-7C6A-E04F-CD09-EB7038D60F5B}"/>
              </a:ext>
            </a:extLst>
          </p:cNvPr>
          <p:cNvSpPr>
            <a:spLocks noGrp="1"/>
          </p:cNvSpPr>
          <p:nvPr>
            <p:ph type="sldNum" sz="quarter" idx="12"/>
          </p:nvPr>
        </p:nvSpPr>
        <p:spPr>
          <a:xfrm>
            <a:off x="7416800" y="6619875"/>
            <a:ext cx="2393950" cy="500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70898CE1-C79E-4041-8772-BC3E6283BF21}" type="slidenum">
              <a:rPr lang="en-US" altLang="ja-JP" smtClean="0"/>
              <a:pPr/>
              <a:t>3</a:t>
            </a:fld>
            <a:endParaRPr lang="en-US" altLang="ja-JP"/>
          </a:p>
        </p:txBody>
      </p:sp>
      <p:sp>
        <p:nvSpPr>
          <p:cNvPr id="2" name="タイトル 1">
            <a:extLst>
              <a:ext uri="{FF2B5EF4-FFF2-40B4-BE49-F238E27FC236}">
                <a16:creationId xmlns:a16="http://schemas.microsoft.com/office/drawing/2014/main" id="{1A18DA13-A7A1-EE13-72B4-65DDFFCAA71C}"/>
              </a:ext>
            </a:extLst>
          </p:cNvPr>
          <p:cNvSpPr txBox="1">
            <a:spLocks noChangeArrowheads="1"/>
          </p:cNvSpPr>
          <p:nvPr/>
        </p:nvSpPr>
        <p:spPr bwMode="auto">
          <a:xfrm>
            <a:off x="1354138" y="182563"/>
            <a:ext cx="7553325" cy="1200150"/>
          </a:xfrm>
          <a:prstGeom prst="rect">
            <a:avLst/>
          </a:prstGeom>
          <a:noFill/>
          <a:ln>
            <a:noFill/>
          </a:ln>
        </p:spPr>
        <p:txBody>
          <a:bodyPr lIns="99779" tIns="49890" rIns="99779" bIns="49890" anchor="ctr"/>
          <a:lstStyle>
            <a:lvl1pPr algn="ctr" defTabSz="998538" rtl="0" eaLnBrk="0" fontAlgn="base" hangingPunct="0">
              <a:spcBef>
                <a:spcPct val="0"/>
              </a:spcBef>
              <a:spcAft>
                <a:spcPct val="0"/>
              </a:spcAft>
              <a:defRPr kumimoji="1" sz="4800">
                <a:solidFill>
                  <a:schemeClr val="tx2"/>
                </a:solidFill>
                <a:latin typeface="+mj-lt"/>
                <a:ea typeface="+mj-ea"/>
                <a:cs typeface="+mj-cs"/>
              </a:defRPr>
            </a:lvl1pPr>
            <a:lvl2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2pPr>
            <a:lvl3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3pPr>
            <a:lvl4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4pPr>
            <a:lvl5pPr algn="ctr" defTabSz="998538" rtl="0" eaLnBrk="0" fontAlgn="base" hangingPunct="0">
              <a:spcBef>
                <a:spcPct val="0"/>
              </a:spcBef>
              <a:spcAft>
                <a:spcPct val="0"/>
              </a:spcAft>
              <a:defRPr kumimoji="1" sz="4800">
                <a:solidFill>
                  <a:schemeClr val="tx2"/>
                </a:solidFill>
                <a:latin typeface="Arial" charset="0"/>
                <a:ea typeface="ＭＳ Ｐゴシック" pitchFamily="50" charset="-128"/>
              </a:defRPr>
            </a:lvl5pPr>
            <a:lvl6pPr marL="457200" algn="ctr" defTabSz="998538" rtl="0" fontAlgn="base">
              <a:spcBef>
                <a:spcPct val="0"/>
              </a:spcBef>
              <a:spcAft>
                <a:spcPct val="0"/>
              </a:spcAft>
              <a:defRPr kumimoji="1" sz="4800">
                <a:solidFill>
                  <a:schemeClr val="tx2"/>
                </a:solidFill>
                <a:latin typeface="Arial" charset="0"/>
                <a:ea typeface="ＭＳ Ｐゴシック" pitchFamily="50" charset="-128"/>
              </a:defRPr>
            </a:lvl6pPr>
            <a:lvl7pPr marL="914400" algn="ctr" defTabSz="998538" rtl="0" fontAlgn="base">
              <a:spcBef>
                <a:spcPct val="0"/>
              </a:spcBef>
              <a:spcAft>
                <a:spcPct val="0"/>
              </a:spcAft>
              <a:defRPr kumimoji="1" sz="4800">
                <a:solidFill>
                  <a:schemeClr val="tx2"/>
                </a:solidFill>
                <a:latin typeface="Arial" charset="0"/>
                <a:ea typeface="ＭＳ Ｐゴシック" pitchFamily="50" charset="-128"/>
              </a:defRPr>
            </a:lvl7pPr>
            <a:lvl8pPr marL="1371600" algn="ctr" defTabSz="998538" rtl="0" fontAlgn="base">
              <a:spcBef>
                <a:spcPct val="0"/>
              </a:spcBef>
              <a:spcAft>
                <a:spcPct val="0"/>
              </a:spcAft>
              <a:defRPr kumimoji="1" sz="4800">
                <a:solidFill>
                  <a:schemeClr val="tx2"/>
                </a:solidFill>
                <a:latin typeface="Arial" charset="0"/>
                <a:ea typeface="ＭＳ Ｐゴシック" pitchFamily="50" charset="-128"/>
              </a:defRPr>
            </a:lvl8pPr>
            <a:lvl9pPr marL="1828800" algn="ctr" defTabSz="998538" rtl="0" fontAlgn="base">
              <a:spcBef>
                <a:spcPct val="0"/>
              </a:spcBef>
              <a:spcAft>
                <a:spcPct val="0"/>
              </a:spcAft>
              <a:defRPr kumimoji="1" sz="4800">
                <a:solidFill>
                  <a:schemeClr val="tx2"/>
                </a:solidFill>
                <a:latin typeface="Arial" charset="0"/>
                <a:ea typeface="ＭＳ Ｐゴシック" pitchFamily="50" charset="-128"/>
              </a:defRPr>
            </a:lvl9pPr>
          </a:lstStyle>
          <a:p>
            <a:pPr>
              <a:defRPr/>
            </a:pPr>
            <a:r>
              <a:rPr lang="ja-JP" altLang="en-US" sz="3600" kern="0" dirty="0">
                <a:solidFill>
                  <a:schemeClr val="tx1"/>
                </a:solidFill>
              </a:rPr>
              <a:t>ヒアリング資料の作成について③</a:t>
            </a:r>
            <a:br>
              <a:rPr lang="en-US" altLang="ja-JP" sz="3600" kern="0" dirty="0">
                <a:solidFill>
                  <a:schemeClr val="tx1"/>
                </a:solidFill>
              </a:rPr>
            </a:br>
            <a:r>
              <a:rPr lang="en-US" altLang="ja-JP" sz="1800" kern="0" dirty="0">
                <a:solidFill>
                  <a:schemeClr val="tx1"/>
                </a:solidFill>
              </a:rPr>
              <a:t>※</a:t>
            </a:r>
            <a:r>
              <a:rPr lang="ja-JP" altLang="en-US" sz="1800" kern="0" dirty="0">
                <a:solidFill>
                  <a:schemeClr val="tx1"/>
                </a:solidFill>
              </a:rPr>
              <a:t>本スライドは削除して提出してください。</a:t>
            </a:r>
            <a:endParaRPr lang="ja-JP" altLang="en-US" sz="3600" kern="0" dirty="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AutoShape 58">
            <a:extLst>
              <a:ext uri="{FF2B5EF4-FFF2-40B4-BE49-F238E27FC236}">
                <a16:creationId xmlns:a16="http://schemas.microsoft.com/office/drawing/2014/main" id="{9DCBFB01-D415-199B-046B-FE9768DD4F3E}"/>
              </a:ext>
            </a:extLst>
          </p:cNvPr>
          <p:cNvSpPr>
            <a:spLocks noChangeArrowheads="1"/>
          </p:cNvSpPr>
          <p:nvPr/>
        </p:nvSpPr>
        <p:spPr bwMode="auto">
          <a:xfrm>
            <a:off x="91281" y="754061"/>
            <a:ext cx="10009188" cy="6357939"/>
          </a:xfrm>
          <a:prstGeom prst="roundRect">
            <a:avLst>
              <a:gd name="adj" fmla="val 2213"/>
            </a:avLst>
          </a:prstGeom>
          <a:noFill/>
          <a:ln w="19050">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dirty="0"/>
              <a:t>　　</a:t>
            </a:r>
          </a:p>
        </p:txBody>
      </p:sp>
      <p:sp>
        <p:nvSpPr>
          <p:cNvPr id="7171" name="Text Box 25">
            <a:extLst>
              <a:ext uri="{FF2B5EF4-FFF2-40B4-BE49-F238E27FC236}">
                <a16:creationId xmlns:a16="http://schemas.microsoft.com/office/drawing/2014/main" id="{0D584378-785F-74C7-8114-E2582AB0ED06}"/>
              </a:ext>
            </a:extLst>
          </p:cNvPr>
          <p:cNvSpPr txBox="1">
            <a:spLocks noChangeArrowheads="1"/>
          </p:cNvSpPr>
          <p:nvPr/>
        </p:nvSpPr>
        <p:spPr bwMode="auto">
          <a:xfrm>
            <a:off x="234950" y="801215"/>
            <a:ext cx="931863" cy="28480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49586" rIns="0" bIns="49586" anchor="ctr" anchorCtr="1">
            <a:spAutoFit/>
          </a:bodyPr>
          <a:lstStyle>
            <a:lvl1pPr defTabSz="992188">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92188">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92188">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92188">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92188">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92188"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200" b="1" u="sng" dirty="0">
                <a:solidFill>
                  <a:srgbClr val="000000"/>
                </a:solidFill>
                <a:latin typeface="ＭＳ Ｐゴシック" panose="020B0600070205080204" pitchFamily="50" charset="-128"/>
              </a:rPr>
              <a:t>(1)</a:t>
            </a:r>
            <a:r>
              <a:rPr lang="ja-JP" altLang="en-US" sz="1200" b="1" u="sng" dirty="0">
                <a:solidFill>
                  <a:srgbClr val="000000"/>
                </a:solidFill>
                <a:latin typeface="ＭＳ Ｐゴシック" panose="020B0600070205080204" pitchFamily="50" charset="-128"/>
              </a:rPr>
              <a:t>事業概要</a:t>
            </a:r>
          </a:p>
        </p:txBody>
      </p:sp>
      <p:sp>
        <p:nvSpPr>
          <p:cNvPr id="4100" name="Text Box 14">
            <a:extLst>
              <a:ext uri="{FF2B5EF4-FFF2-40B4-BE49-F238E27FC236}">
                <a16:creationId xmlns:a16="http://schemas.microsoft.com/office/drawing/2014/main" id="{5D62792B-A9B9-7CA4-6FA9-152F02D88635}"/>
              </a:ext>
            </a:extLst>
          </p:cNvPr>
          <p:cNvSpPr txBox="1">
            <a:spLocks noChangeArrowheads="1"/>
          </p:cNvSpPr>
          <p:nvPr/>
        </p:nvSpPr>
        <p:spPr bwMode="auto">
          <a:xfrm>
            <a:off x="221186" y="1133175"/>
            <a:ext cx="4908550" cy="954846"/>
          </a:xfrm>
          <a:prstGeom prst="rect">
            <a:avLst/>
          </a:prstGeom>
          <a:noFill/>
          <a:ln>
            <a:noFill/>
          </a:ln>
        </p:spPr>
        <p:txBody>
          <a:bodyPr lIns="95218" tIns="47610" rIns="95218" bIns="47610">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lnSpc>
                <a:spcPct val="90000"/>
              </a:lnSpc>
              <a:spcBef>
                <a:spcPct val="0"/>
              </a:spcBef>
              <a:buFontTx/>
              <a:buNone/>
              <a:defRPr/>
            </a:pPr>
            <a:r>
              <a:rPr lang="ja-JP" altLang="en-US" sz="1000" b="1" dirty="0">
                <a:latin typeface="Century" panose="02040604050505020304" pitchFamily="18" charset="0"/>
              </a:rPr>
              <a:t>①</a:t>
            </a:r>
            <a:r>
              <a:rPr lang="en-US" altLang="ja-JP" sz="1000" b="1" dirty="0">
                <a:latin typeface="Century" panose="02040604050505020304" pitchFamily="18" charset="0"/>
              </a:rPr>
              <a:t>【</a:t>
            </a:r>
            <a:r>
              <a:rPr lang="ja-JP" altLang="en-US" sz="1000" b="1" dirty="0">
                <a:latin typeface="Century" panose="02040604050505020304" pitchFamily="18" charset="0"/>
              </a:rPr>
              <a:t>実証事業の概要・目的</a:t>
            </a:r>
            <a:r>
              <a:rPr lang="en-US" altLang="ja-JP" sz="1000" b="1" dirty="0">
                <a:latin typeface="Century" panose="02040604050505020304" pitchFamily="18" charset="0"/>
              </a:rPr>
              <a:t>】</a:t>
            </a:r>
          </a:p>
          <a:p>
            <a:pPr marL="93663" indent="-93663" eaLnBrk="1" hangingPunct="1">
              <a:lnSpc>
                <a:spcPct val="90000"/>
              </a:lnSpc>
              <a:spcBef>
                <a:spcPct val="0"/>
              </a:spcBef>
              <a:buFontTx/>
              <a:buNone/>
              <a:defRPr/>
            </a:pPr>
            <a:r>
              <a:rPr lang="ja-JP" altLang="en-US" sz="1050" i="1" dirty="0">
                <a:solidFill>
                  <a:srgbClr val="FF0000"/>
                </a:solidFill>
                <a:latin typeface="Century" panose="02040604050505020304" pitchFamily="18" charset="0"/>
                <a:ea typeface="ＭＳ Ｐゴシック" charset="-128"/>
              </a:rPr>
              <a:t>　本実証事業がどのように</a:t>
            </a:r>
            <a:r>
              <a:rPr lang="en-US" altLang="ja-JP" sz="1050" i="1" dirty="0">
                <a:solidFill>
                  <a:srgbClr val="FF0000"/>
                </a:solidFill>
                <a:latin typeface="Century" panose="02040604050505020304" pitchFamily="18" charset="0"/>
                <a:ea typeface="ＭＳ Ｐゴシック" charset="-128"/>
              </a:rPr>
              <a:t>CO2</a:t>
            </a:r>
            <a:r>
              <a:rPr lang="ja-JP" altLang="en-US" sz="1050" i="1" dirty="0">
                <a:solidFill>
                  <a:srgbClr val="FF0000"/>
                </a:solidFill>
                <a:latin typeface="Century" panose="02040604050505020304" pitchFamily="18" charset="0"/>
                <a:ea typeface="ＭＳ Ｐゴシック" charset="-128"/>
              </a:rPr>
              <a:t>排出削減に結び付くかについて、国内外の動向、本実証の位置付け及びその意義（実用性、発展性、地域での炭素循環事業モデルとしての意義等）を踏まえ、平易な表現で分かりやすく簡潔に記載してください（</a:t>
            </a:r>
            <a:r>
              <a:rPr lang="en-US" altLang="ja-JP" sz="1050" i="1" dirty="0">
                <a:solidFill>
                  <a:srgbClr val="FF0000"/>
                </a:solidFill>
                <a:latin typeface="Century" panose="02040604050505020304" pitchFamily="18" charset="0"/>
                <a:ea typeface="ＭＳ Ｐゴシック" charset="-128"/>
              </a:rPr>
              <a:t>300</a:t>
            </a:r>
            <a:r>
              <a:rPr lang="ja-JP" altLang="en-US" sz="1050" i="1" dirty="0">
                <a:solidFill>
                  <a:srgbClr val="FF0000"/>
                </a:solidFill>
                <a:latin typeface="Century" panose="02040604050505020304" pitchFamily="18" charset="0"/>
                <a:ea typeface="ＭＳ Ｐゴシック" charset="-128"/>
              </a:rPr>
              <a:t>文字以内）。</a:t>
            </a:r>
          </a:p>
          <a:p>
            <a:pPr marL="93663" indent="-93663" eaLnBrk="1" hangingPunct="1">
              <a:lnSpc>
                <a:spcPct val="90000"/>
              </a:lnSpc>
              <a:spcBef>
                <a:spcPct val="0"/>
              </a:spcBef>
              <a:buFontTx/>
              <a:buNone/>
              <a:defRPr/>
            </a:pPr>
            <a:r>
              <a:rPr lang="ja-JP" altLang="en-US" sz="1000" i="1" dirty="0">
                <a:solidFill>
                  <a:srgbClr val="FF0000"/>
                </a:solidFill>
                <a:latin typeface="Century" panose="02040604050505020304" pitchFamily="18" charset="0"/>
              </a:rPr>
              <a:t>　</a:t>
            </a:r>
            <a:endParaRPr lang="en-US" altLang="ja-JP" sz="1000" i="1" dirty="0">
              <a:solidFill>
                <a:srgbClr val="FF0000"/>
              </a:solidFill>
              <a:latin typeface="Century" panose="02040604050505020304" pitchFamily="18" charset="0"/>
            </a:endParaRPr>
          </a:p>
        </p:txBody>
      </p:sp>
      <p:graphicFrame>
        <p:nvGraphicFramePr>
          <p:cNvPr id="3240" name="Group 168">
            <a:extLst>
              <a:ext uri="{FF2B5EF4-FFF2-40B4-BE49-F238E27FC236}">
                <a16:creationId xmlns:a16="http://schemas.microsoft.com/office/drawing/2014/main" id="{5AF55901-332F-5540-BC5B-17851185218B}"/>
              </a:ext>
            </a:extLst>
          </p:cNvPr>
          <p:cNvGraphicFramePr>
            <a:graphicFrameLocks noGrp="1"/>
          </p:cNvGraphicFramePr>
          <p:nvPr>
            <p:extLst>
              <p:ext uri="{D42A27DB-BD31-4B8C-83A1-F6EECF244321}">
                <p14:modId xmlns:p14="http://schemas.microsoft.com/office/powerpoint/2010/main" val="1614427028"/>
              </p:ext>
            </p:extLst>
          </p:nvPr>
        </p:nvGraphicFramePr>
        <p:xfrm>
          <a:off x="130175" y="157163"/>
          <a:ext cx="7146925" cy="574675"/>
        </p:xfrm>
        <a:graphic>
          <a:graphicData uri="http://schemas.openxmlformats.org/drawingml/2006/table">
            <a:tbl>
              <a:tblPr/>
              <a:tblGrid>
                <a:gridCol w="4460875">
                  <a:extLst>
                    <a:ext uri="{9D8B030D-6E8A-4147-A177-3AD203B41FA5}">
                      <a16:colId xmlns:a16="http://schemas.microsoft.com/office/drawing/2014/main" val="20000"/>
                    </a:ext>
                  </a:extLst>
                </a:gridCol>
                <a:gridCol w="2686050">
                  <a:extLst>
                    <a:ext uri="{9D8B030D-6E8A-4147-A177-3AD203B41FA5}">
                      <a16:colId xmlns:a16="http://schemas.microsoft.com/office/drawing/2014/main" val="20001"/>
                    </a:ext>
                  </a:extLst>
                </a:gridCol>
              </a:tblGrid>
              <a:tr h="300037">
                <a:tc gridSpan="2">
                  <a:txBody>
                    <a:bodyPr/>
                    <a:lstStyle/>
                    <a:p>
                      <a:pPr marL="0" marR="0" lvl="0" indent="0" algn="l" defTabSz="998538" rtl="0" eaLnBrk="1" fontAlgn="base" latinLnBrk="0" hangingPunct="1">
                        <a:lnSpc>
                          <a:spcPct val="100000"/>
                        </a:lnSpc>
                        <a:spcBef>
                          <a:spcPct val="20000"/>
                        </a:spcBef>
                        <a:spcAft>
                          <a:spcPct val="0"/>
                        </a:spcAft>
                        <a:buClrTx/>
                        <a:buSzTx/>
                        <a:buFontTx/>
                        <a:buNone/>
                        <a:tabLst/>
                      </a:pPr>
                      <a:r>
                        <a:rPr kumimoji="1" lang="en-US" altLang="ja-JP" sz="1200" b="1" i="0" u="none" strike="noStrike" cap="none" normalizeH="0" baseline="0" dirty="0">
                          <a:ln>
                            <a:noFill/>
                          </a:ln>
                          <a:solidFill>
                            <a:schemeClr val="tx1"/>
                          </a:solidFill>
                          <a:effectLst/>
                          <a:latin typeface="Arial" charset="0"/>
                          <a:ea typeface="ＭＳ Ｐゴシック" pitchFamily="50" charset="-128"/>
                        </a:rPr>
                        <a:t>【</a:t>
                      </a:r>
                      <a:r>
                        <a:rPr kumimoji="1" lang="ja-JP" altLang="en-US" sz="1200" b="1" i="0" u="none" strike="noStrike" cap="none" normalizeH="0" baseline="0" dirty="0">
                          <a:ln>
                            <a:noFill/>
                          </a:ln>
                          <a:solidFill>
                            <a:schemeClr val="tx1"/>
                          </a:solidFill>
                          <a:effectLst/>
                          <a:latin typeface="Arial" charset="0"/>
                          <a:ea typeface="ＭＳ Ｐゴシック" pitchFamily="50" charset="-128"/>
                        </a:rPr>
                        <a:t>実証事業名</a:t>
                      </a:r>
                      <a:r>
                        <a:rPr kumimoji="1" lang="en-US" altLang="ja-JP" sz="1200" b="1" i="0" u="none" strike="noStrike" cap="none" normalizeH="0" baseline="0" dirty="0">
                          <a:ln>
                            <a:noFill/>
                          </a:ln>
                          <a:solidFill>
                            <a:schemeClr val="tx1"/>
                          </a:solidFill>
                          <a:effectLst/>
                          <a:latin typeface="Arial" charset="0"/>
                          <a:ea typeface="ＭＳ Ｐゴシック" pitchFamily="50" charset="-128"/>
                        </a:rPr>
                        <a:t>】○○</a:t>
                      </a:r>
                      <a:r>
                        <a:rPr kumimoji="1" lang="ja-JP" altLang="en-US" sz="1200" b="1" i="0" u="none" strike="noStrike" cap="none" normalizeH="0" baseline="0" dirty="0">
                          <a:ln>
                            <a:noFill/>
                          </a:ln>
                          <a:solidFill>
                            <a:schemeClr val="tx1"/>
                          </a:solidFill>
                          <a:effectLst/>
                          <a:latin typeface="Arial" charset="0"/>
                          <a:ea typeface="ＭＳ Ｐゴシック" pitchFamily="50" charset="-128"/>
                        </a:rPr>
                        <a:t>に関する実証事業</a:t>
                      </a:r>
                    </a:p>
                  </a:txBody>
                  <a:tcPr marT="45745" marB="45745"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extLst>
                  <a:ext uri="{0D108BD9-81ED-4DB2-BD59-A6C34878D82A}">
                    <a16:rowId xmlns:a16="http://schemas.microsoft.com/office/drawing/2014/main" val="10000"/>
                  </a:ext>
                </a:extLst>
              </a:tr>
              <a:tr h="274638">
                <a:tc>
                  <a:txBody>
                    <a:bodyPr/>
                    <a:lstStyle/>
                    <a:p>
                      <a:pPr marL="0" marR="0" lvl="0" indent="0" algn="l" defTabSz="998538" rtl="0" eaLnBrk="1" fontAlgn="base" latinLnBrk="0" hangingPunct="1">
                        <a:lnSpc>
                          <a:spcPct val="100000"/>
                        </a:lnSpc>
                        <a:spcBef>
                          <a:spcPct val="20000"/>
                        </a:spcBef>
                        <a:spcAft>
                          <a:spcPct val="0"/>
                        </a:spcAft>
                        <a:buClrTx/>
                        <a:buSzTx/>
                        <a:buFontTx/>
                        <a:buNone/>
                        <a:tabLst/>
                      </a:pPr>
                      <a:r>
                        <a:rPr kumimoji="1" lang="en-US" altLang="ja-JP" sz="1200" b="1" i="0" u="none" strike="noStrike" cap="none" normalizeH="0" baseline="0" dirty="0">
                          <a:ln>
                            <a:noFill/>
                          </a:ln>
                          <a:solidFill>
                            <a:schemeClr val="tx1"/>
                          </a:solidFill>
                          <a:effectLst/>
                          <a:latin typeface="Arial" charset="0"/>
                          <a:ea typeface="ＭＳ Ｐゴシック" pitchFamily="50" charset="-128"/>
                        </a:rPr>
                        <a:t>【</a:t>
                      </a:r>
                      <a:r>
                        <a:rPr kumimoji="1" lang="ja-JP" altLang="en-US" sz="1200" b="1" i="0" u="none" strike="noStrike" cap="none" normalizeH="0" baseline="0" dirty="0">
                          <a:ln>
                            <a:noFill/>
                          </a:ln>
                          <a:solidFill>
                            <a:schemeClr val="tx1"/>
                          </a:solidFill>
                          <a:effectLst/>
                          <a:latin typeface="Arial" charset="0"/>
                          <a:ea typeface="ＭＳ Ｐゴシック" pitchFamily="50" charset="-128"/>
                        </a:rPr>
                        <a:t>代表者</a:t>
                      </a:r>
                      <a:r>
                        <a:rPr kumimoji="1" lang="en-US" altLang="ja-JP" sz="1200" b="1" i="0" u="none" strike="noStrike" cap="none" normalizeH="0" baseline="0" dirty="0">
                          <a:ln>
                            <a:noFill/>
                          </a:ln>
                          <a:solidFill>
                            <a:schemeClr val="tx1"/>
                          </a:solidFill>
                          <a:effectLst/>
                          <a:latin typeface="Arial" charset="0"/>
                          <a:ea typeface="ＭＳ Ｐゴシック" pitchFamily="50" charset="-128"/>
                        </a:rPr>
                        <a:t>】㈱○○</a:t>
                      </a:r>
                      <a:r>
                        <a:rPr kumimoji="1" lang="ja-JP" altLang="en-US" sz="1200" b="1" i="0" u="none" strike="noStrike" cap="none" normalizeH="0" baseline="0" dirty="0">
                          <a:ln>
                            <a:noFill/>
                          </a:ln>
                          <a:solidFill>
                            <a:schemeClr val="tx1"/>
                          </a:solidFill>
                          <a:effectLst/>
                          <a:latin typeface="Arial" charset="0"/>
                          <a:ea typeface="ＭＳ Ｐゴシック" pitchFamily="50" charset="-128"/>
                        </a:rPr>
                        <a:t>　○川○介</a:t>
                      </a:r>
                    </a:p>
                  </a:txBody>
                  <a:tcPr marT="45745" marB="4574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98538" rtl="0" eaLnBrk="1" fontAlgn="base" latinLnBrk="0" hangingPunct="1">
                        <a:lnSpc>
                          <a:spcPct val="100000"/>
                        </a:lnSpc>
                        <a:spcBef>
                          <a:spcPct val="20000"/>
                        </a:spcBef>
                        <a:spcAft>
                          <a:spcPct val="0"/>
                        </a:spcAft>
                        <a:buClrTx/>
                        <a:buSzTx/>
                        <a:buFontTx/>
                        <a:buNone/>
                        <a:tabLst/>
                      </a:pPr>
                      <a:r>
                        <a:rPr kumimoji="1" lang="en-US" altLang="ja-JP" sz="1100" b="1" i="0" u="none" strike="noStrike" cap="none" normalizeH="0" baseline="0" dirty="0">
                          <a:ln>
                            <a:noFill/>
                          </a:ln>
                          <a:solidFill>
                            <a:schemeClr val="tx1"/>
                          </a:solidFill>
                          <a:effectLst/>
                          <a:latin typeface="Arial" charset="0"/>
                          <a:ea typeface="ＭＳ Ｐゴシック" pitchFamily="50" charset="-128"/>
                        </a:rPr>
                        <a:t>【</a:t>
                      </a:r>
                      <a:r>
                        <a:rPr kumimoji="1" lang="ja-JP" altLang="en-US" sz="1100" b="1" i="0" u="none" strike="noStrike" cap="none" normalizeH="0" baseline="0" dirty="0">
                          <a:ln>
                            <a:noFill/>
                          </a:ln>
                          <a:solidFill>
                            <a:schemeClr val="tx1"/>
                          </a:solidFill>
                          <a:effectLst/>
                          <a:latin typeface="Arial" charset="0"/>
                          <a:ea typeface="ＭＳ Ｐゴシック" pitchFamily="50" charset="-128"/>
                        </a:rPr>
                        <a:t>実施予定年度</a:t>
                      </a:r>
                      <a:r>
                        <a:rPr kumimoji="1" lang="en-US" altLang="ja-JP" sz="1100" b="1" i="0" u="none" strike="noStrike" cap="none" normalizeH="0" baseline="0" dirty="0">
                          <a:ln>
                            <a:noFill/>
                          </a:ln>
                          <a:solidFill>
                            <a:schemeClr val="tx1"/>
                          </a:solidFill>
                          <a:effectLst/>
                          <a:latin typeface="Arial" charset="0"/>
                          <a:ea typeface="ＭＳ Ｐゴシック" pitchFamily="50" charset="-128"/>
                        </a:rPr>
                        <a:t>】</a:t>
                      </a:r>
                      <a:r>
                        <a:rPr kumimoji="1" lang="ja-JP" altLang="en-US" sz="1100" b="1" i="0" u="none" strike="noStrike" cap="none" normalizeH="0" baseline="0" dirty="0">
                          <a:ln>
                            <a:noFill/>
                          </a:ln>
                          <a:solidFill>
                            <a:schemeClr val="tx1"/>
                          </a:solidFill>
                          <a:effectLst/>
                          <a:latin typeface="Arial" charset="0"/>
                          <a:ea typeface="ＭＳ Ｐゴシック" pitchFamily="50" charset="-128"/>
                        </a:rPr>
                        <a:t>令和８年度～令和</a:t>
                      </a:r>
                      <a:r>
                        <a:rPr kumimoji="1" lang="en-US" altLang="ja-JP" sz="1100" b="1" i="0" u="none" strike="noStrike" cap="none" normalizeH="0" baseline="0" dirty="0">
                          <a:ln>
                            <a:noFill/>
                          </a:ln>
                          <a:solidFill>
                            <a:schemeClr val="tx1"/>
                          </a:solidFill>
                          <a:effectLst/>
                          <a:latin typeface="Arial" charset="0"/>
                          <a:ea typeface="ＭＳ Ｐゴシック" pitchFamily="50" charset="-128"/>
                        </a:rPr>
                        <a:t>X</a:t>
                      </a:r>
                      <a:r>
                        <a:rPr kumimoji="1" lang="ja-JP" altLang="en-US" sz="1100" b="1" i="0" u="none" strike="noStrike" cap="none" normalizeH="0" baseline="0" dirty="0">
                          <a:ln>
                            <a:noFill/>
                          </a:ln>
                          <a:solidFill>
                            <a:schemeClr val="tx1"/>
                          </a:solidFill>
                          <a:effectLst/>
                          <a:latin typeface="Arial" charset="0"/>
                          <a:ea typeface="ＭＳ Ｐゴシック" pitchFamily="50" charset="-128"/>
                        </a:rPr>
                        <a:t>年度</a:t>
                      </a:r>
                    </a:p>
                  </a:txBody>
                  <a:tcPr marT="45745" marB="4574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4111" name="Text Box 266">
            <a:extLst>
              <a:ext uri="{FF2B5EF4-FFF2-40B4-BE49-F238E27FC236}">
                <a16:creationId xmlns:a16="http://schemas.microsoft.com/office/drawing/2014/main" id="{EF06391C-23CD-7B7C-F2F0-564F90368F1F}"/>
              </a:ext>
            </a:extLst>
          </p:cNvPr>
          <p:cNvSpPr txBox="1">
            <a:spLocks noChangeArrowheads="1"/>
          </p:cNvSpPr>
          <p:nvPr/>
        </p:nvSpPr>
        <p:spPr bwMode="auto">
          <a:xfrm>
            <a:off x="8583613" y="111125"/>
            <a:ext cx="1654175" cy="276225"/>
          </a:xfrm>
          <a:prstGeom prst="rect">
            <a:avLst/>
          </a:prstGeom>
          <a:noFill/>
          <a:ln>
            <a:noFill/>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50000"/>
              </a:spcBef>
              <a:buFontTx/>
              <a:buNone/>
              <a:defRPr/>
            </a:pPr>
            <a:r>
              <a:rPr lang="ja-JP" altLang="en-US" sz="1200" dirty="0">
                <a:latin typeface="+mn-ea"/>
                <a:ea typeface="+mn-ea"/>
              </a:rPr>
              <a:t>令和８年○月○日</a:t>
            </a:r>
          </a:p>
        </p:txBody>
      </p:sp>
      <p:sp>
        <p:nvSpPr>
          <p:cNvPr id="4114" name="Text Box 31">
            <a:extLst>
              <a:ext uri="{FF2B5EF4-FFF2-40B4-BE49-F238E27FC236}">
                <a16:creationId xmlns:a16="http://schemas.microsoft.com/office/drawing/2014/main" id="{6B9EF9B1-F0B4-D150-1D2B-4A38177EA244}"/>
              </a:ext>
            </a:extLst>
          </p:cNvPr>
          <p:cNvSpPr txBox="1">
            <a:spLocks noChangeArrowheads="1"/>
          </p:cNvSpPr>
          <p:nvPr/>
        </p:nvSpPr>
        <p:spPr bwMode="auto">
          <a:xfrm>
            <a:off x="5165727" y="5507988"/>
            <a:ext cx="5022850" cy="1259545"/>
          </a:xfrm>
          <a:prstGeom prst="rect">
            <a:avLst/>
          </a:prstGeom>
          <a:noFill/>
          <a:ln>
            <a:noFill/>
          </a:ln>
        </p:spPr>
        <p:txBody>
          <a:bodyPr lIns="95218" tIns="47610" rIns="95218" bIns="47610">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lnSpc>
                <a:spcPct val="90000"/>
              </a:lnSpc>
              <a:spcBef>
                <a:spcPct val="0"/>
              </a:spcBef>
              <a:buFontTx/>
              <a:buNone/>
              <a:defRPr/>
            </a:pPr>
            <a:r>
              <a:rPr lang="ja-JP" altLang="en-US" sz="1050" b="1" dirty="0">
                <a:latin typeface="Century" panose="02040604050505020304" pitchFamily="18" charset="0"/>
              </a:rPr>
              <a:t>④</a:t>
            </a:r>
            <a:r>
              <a:rPr lang="en-US" altLang="ja-JP" sz="1050" b="1" dirty="0">
                <a:latin typeface="Century" panose="02040604050505020304" pitchFamily="18" charset="0"/>
              </a:rPr>
              <a:t>【</a:t>
            </a:r>
            <a:r>
              <a:rPr lang="ja-JP" altLang="en-US" sz="1050" b="1" dirty="0">
                <a:latin typeface="Century" panose="02040604050505020304" pitchFamily="18" charset="0"/>
              </a:rPr>
              <a:t>実証の目標・リスク</a:t>
            </a:r>
            <a:r>
              <a:rPr lang="en-US" altLang="ja-JP" sz="1050" b="1" dirty="0">
                <a:latin typeface="Century" panose="02040604050505020304" pitchFamily="18" charset="0"/>
              </a:rPr>
              <a:t>】</a:t>
            </a:r>
          </a:p>
          <a:p>
            <a:pPr eaLnBrk="1" hangingPunct="1">
              <a:lnSpc>
                <a:spcPct val="90000"/>
              </a:lnSpc>
              <a:spcBef>
                <a:spcPct val="0"/>
              </a:spcBef>
              <a:buFontTx/>
              <a:buNone/>
              <a:defRPr/>
            </a:pPr>
            <a:r>
              <a:rPr lang="ja-JP" altLang="en-US" sz="1050" dirty="0">
                <a:latin typeface="Century" panose="02040604050505020304" pitchFamily="18" charset="0"/>
              </a:rPr>
              <a:t>○想定ユーザ・利用価値：</a:t>
            </a:r>
            <a:r>
              <a:rPr lang="ja-JP" altLang="en-US" sz="1050" i="1" dirty="0">
                <a:solidFill>
                  <a:srgbClr val="FF0000"/>
                </a:solidFill>
                <a:latin typeface="Century" panose="02040604050505020304" pitchFamily="18" charset="0"/>
              </a:rPr>
              <a:t>想定するユーザ及びユーザニーズを満たす付加価値を記載してください。</a:t>
            </a:r>
            <a:endParaRPr lang="en-US" altLang="ja-JP" sz="1050" i="1" dirty="0">
              <a:solidFill>
                <a:srgbClr val="FF0000"/>
              </a:solidFill>
              <a:latin typeface="Century" panose="02040604050505020304" pitchFamily="18" charset="0"/>
            </a:endParaRPr>
          </a:p>
          <a:p>
            <a:pPr eaLnBrk="1" hangingPunct="1">
              <a:lnSpc>
                <a:spcPct val="90000"/>
              </a:lnSpc>
              <a:spcBef>
                <a:spcPct val="0"/>
              </a:spcBef>
              <a:buFontTx/>
              <a:buNone/>
              <a:defRPr/>
            </a:pPr>
            <a:r>
              <a:rPr lang="ja-JP" altLang="en-US" sz="1050" dirty="0">
                <a:latin typeface="Century" panose="02040604050505020304" pitchFamily="18" charset="0"/>
              </a:rPr>
              <a:t>○目標となる仕様及び性能：</a:t>
            </a:r>
            <a:r>
              <a:rPr lang="ja-JP" altLang="en-US" sz="1050" i="1" dirty="0">
                <a:solidFill>
                  <a:srgbClr val="FF0000"/>
                </a:solidFill>
                <a:latin typeface="Century" panose="02040604050505020304" pitchFamily="18" charset="0"/>
              </a:rPr>
              <a:t>事業実施期間終了時点の最終目標を記載してください。内容について、重要な仕様（規模、製品（システム）品質等）、性能（耐用年数、効率等）等を、できるだけ既製品（システム）と比較しながら記載してください。</a:t>
            </a:r>
            <a:endParaRPr lang="en-US" altLang="ja-JP" sz="1050" i="1" dirty="0">
              <a:solidFill>
                <a:srgbClr val="FF0000"/>
              </a:solidFill>
              <a:latin typeface="Century" panose="02040604050505020304" pitchFamily="18" charset="0"/>
            </a:endParaRPr>
          </a:p>
          <a:p>
            <a:pPr eaLnBrk="1" hangingPunct="1">
              <a:lnSpc>
                <a:spcPct val="90000"/>
              </a:lnSpc>
              <a:spcBef>
                <a:spcPct val="0"/>
              </a:spcBef>
              <a:buFontTx/>
              <a:buNone/>
              <a:defRPr/>
            </a:pPr>
            <a:r>
              <a:rPr lang="ja-JP" altLang="en-US" sz="1050" dirty="0">
                <a:latin typeface="Century" panose="02040604050505020304" pitchFamily="18" charset="0"/>
              </a:rPr>
              <a:t>○実証工程のリスク・対応策：</a:t>
            </a:r>
            <a:r>
              <a:rPr lang="ja-JP" altLang="en-US" sz="1050" i="1" dirty="0">
                <a:solidFill>
                  <a:srgbClr val="FF0000"/>
                </a:solidFill>
                <a:latin typeface="Century" panose="02040604050505020304" pitchFamily="18" charset="0"/>
                <a:ea typeface="ＭＳ Ｐゴシック" charset="-128"/>
              </a:rPr>
              <a:t>本事業の要素及び製品（システム）の潜在的な実証リスクとその対応策を記載してください。</a:t>
            </a:r>
            <a:endParaRPr lang="en-US" altLang="ja-JP" sz="1050" i="1" dirty="0">
              <a:solidFill>
                <a:srgbClr val="FF0000"/>
              </a:solidFill>
              <a:latin typeface="Century" panose="02040604050505020304" pitchFamily="18" charset="0"/>
              <a:ea typeface="ＭＳ Ｐゴシック" charset="-128"/>
            </a:endParaRPr>
          </a:p>
        </p:txBody>
      </p:sp>
      <p:sp>
        <p:nvSpPr>
          <p:cNvPr id="4" name="テキスト ボックス 3">
            <a:extLst>
              <a:ext uri="{FF2B5EF4-FFF2-40B4-BE49-F238E27FC236}">
                <a16:creationId xmlns:a16="http://schemas.microsoft.com/office/drawing/2014/main" id="{49C8F637-2B88-E2F0-22FB-19CE2747E505}"/>
              </a:ext>
            </a:extLst>
          </p:cNvPr>
          <p:cNvSpPr txBox="1"/>
          <p:nvPr/>
        </p:nvSpPr>
        <p:spPr>
          <a:xfrm>
            <a:off x="245522" y="2084780"/>
            <a:ext cx="4860925" cy="4118050"/>
          </a:xfrm>
          <a:prstGeom prst="rect">
            <a:avLst/>
          </a:prstGeom>
          <a:noFill/>
        </p:spPr>
        <p:txBody>
          <a:bodyPr bIns="0">
            <a:spAutoFit/>
          </a:bodyPr>
          <a:lstStyle/>
          <a:p>
            <a:pPr eaLnBrk="1" hangingPunct="1">
              <a:lnSpc>
                <a:spcPct val="90000"/>
              </a:lnSpc>
              <a:defRPr/>
            </a:pPr>
            <a:r>
              <a:rPr lang="ja-JP" altLang="en-US" sz="1050" b="1" dirty="0">
                <a:latin typeface="Century" panose="02040604050505020304" pitchFamily="18" charset="0"/>
              </a:rPr>
              <a:t>②</a:t>
            </a:r>
            <a:r>
              <a:rPr lang="en-US" altLang="ja-JP" sz="1050" b="1" dirty="0">
                <a:latin typeface="Century" panose="02040604050505020304" pitchFamily="18" charset="0"/>
              </a:rPr>
              <a:t>【</a:t>
            </a:r>
            <a:r>
              <a:rPr lang="ja-JP" altLang="en-US" sz="1050" b="1" dirty="0">
                <a:latin typeface="Century" panose="02040604050505020304" pitchFamily="18" charset="0"/>
              </a:rPr>
              <a:t>実証の内容</a:t>
            </a:r>
            <a:r>
              <a:rPr lang="en-US" altLang="ja-JP" sz="1050" b="1" dirty="0">
                <a:latin typeface="Century" panose="02040604050505020304" pitchFamily="18" charset="0"/>
              </a:rPr>
              <a:t>】</a:t>
            </a:r>
            <a:endParaRPr lang="en-US" altLang="ja-JP" sz="1050" dirty="0">
              <a:solidFill>
                <a:srgbClr val="FF0000"/>
              </a:solidFill>
              <a:latin typeface="Century" panose="02040604050505020304" pitchFamily="18" charset="0"/>
              <a:ea typeface="ＭＳ Ｐゴシック" charset="-128"/>
            </a:endParaRPr>
          </a:p>
          <a:p>
            <a:pPr eaLnBrk="1" hangingPunct="1">
              <a:lnSpc>
                <a:spcPct val="90000"/>
              </a:lnSpc>
              <a:defRPr/>
            </a:pPr>
            <a:r>
              <a:rPr lang="en-US" altLang="ja-JP" sz="1050" dirty="0">
                <a:latin typeface="Century" panose="02040604050505020304" pitchFamily="18" charset="0"/>
                <a:ea typeface="ＭＳ Ｐゴシック" charset="-128"/>
              </a:rPr>
              <a:t>A1. </a:t>
            </a:r>
            <a:r>
              <a:rPr lang="en-US" altLang="ja-JP" sz="1050" i="1" dirty="0">
                <a:latin typeface="Century" panose="02040604050505020304" pitchFamily="18" charset="0"/>
                <a:ea typeface="ＭＳ Ｐゴシック" charset="-128"/>
              </a:rPr>
              <a:t>【CO2</a:t>
            </a:r>
            <a:r>
              <a:rPr lang="ja-JP" altLang="en-US" sz="1050" i="1" dirty="0">
                <a:latin typeface="Century" panose="02040604050505020304" pitchFamily="18" charset="0"/>
                <a:ea typeface="ＭＳ Ｐゴシック" charset="-128"/>
              </a:rPr>
              <a:t>回収に係る実証</a:t>
            </a:r>
            <a:r>
              <a:rPr lang="en-US" altLang="ja-JP" sz="1050" i="1" dirty="0">
                <a:latin typeface="Century" panose="02040604050505020304" pitchFamily="18" charset="0"/>
                <a:ea typeface="ＭＳ Ｐゴシック" charset="-128"/>
              </a:rPr>
              <a:t>】</a:t>
            </a:r>
          </a:p>
          <a:p>
            <a:pPr eaLnBrk="1" hangingPunct="1">
              <a:lnSpc>
                <a:spcPct val="90000"/>
              </a:lnSpc>
              <a:defRPr/>
            </a:pPr>
            <a:r>
              <a:rPr lang="ja-JP" altLang="en-US" sz="1050" i="1" dirty="0">
                <a:solidFill>
                  <a:srgbClr val="FF0000"/>
                </a:solidFill>
                <a:latin typeface="Century" panose="02040604050505020304" pitchFamily="18" charset="0"/>
                <a:ea typeface="ＭＳ Ｐゴシック" charset="-128"/>
              </a:rPr>
              <a:t>　</a:t>
            </a:r>
            <a:r>
              <a:rPr lang="en-US" altLang="ja-JP" sz="1050" i="1" dirty="0">
                <a:solidFill>
                  <a:srgbClr val="FF0000"/>
                </a:solidFill>
                <a:latin typeface="Century" panose="02040604050505020304" pitchFamily="18" charset="0"/>
                <a:ea typeface="ＭＳ Ｐゴシック" charset="-128"/>
              </a:rPr>
              <a:t>CO2</a:t>
            </a:r>
            <a:r>
              <a:rPr lang="ja-JP" altLang="en-US" sz="1050" i="1" dirty="0">
                <a:solidFill>
                  <a:srgbClr val="FF0000"/>
                </a:solidFill>
                <a:latin typeface="Century" panose="02040604050505020304" pitchFamily="18" charset="0"/>
                <a:ea typeface="ＭＳ Ｐゴシック" charset="-128"/>
              </a:rPr>
              <a:t>回収に係る実証の具体的内容、解決すべき課題及びこれに対する取組方針を記載してください。あわせて、到達目標及び実用化・事業化を見据えた時期を記載してください。 （別ページの年度別実証内容の総括）</a:t>
            </a:r>
            <a:endParaRPr lang="en-US" altLang="ja-JP" sz="1050" i="1" dirty="0">
              <a:solidFill>
                <a:srgbClr val="FF0000"/>
              </a:solidFill>
              <a:latin typeface="Century" panose="02040604050505020304" pitchFamily="18" charset="0"/>
              <a:ea typeface="ＭＳ Ｐゴシック" charset="-128"/>
            </a:endParaRPr>
          </a:p>
          <a:p>
            <a:pPr eaLnBrk="1" hangingPunct="1">
              <a:lnSpc>
                <a:spcPct val="90000"/>
              </a:lnSpc>
              <a:defRPr/>
            </a:pPr>
            <a:endParaRPr lang="en-US" altLang="ja-JP" sz="1050" dirty="0">
              <a:solidFill>
                <a:srgbClr val="FF0000"/>
              </a:solidFill>
              <a:latin typeface="Century" panose="02040604050505020304" pitchFamily="18" charset="0"/>
              <a:ea typeface="ＭＳ Ｐゴシック" charset="-128"/>
            </a:endParaRPr>
          </a:p>
          <a:p>
            <a:pPr eaLnBrk="1" hangingPunct="1">
              <a:lnSpc>
                <a:spcPct val="90000"/>
              </a:lnSpc>
              <a:defRPr/>
            </a:pPr>
            <a:endParaRPr lang="en-US" altLang="ja-JP" sz="1050" dirty="0">
              <a:solidFill>
                <a:srgbClr val="FF0000"/>
              </a:solidFill>
              <a:latin typeface="Century" panose="02040604050505020304" pitchFamily="18" charset="0"/>
              <a:ea typeface="ＭＳ Ｐゴシック" charset="-128"/>
            </a:endParaRPr>
          </a:p>
          <a:p>
            <a:pPr eaLnBrk="1" hangingPunct="1">
              <a:lnSpc>
                <a:spcPct val="90000"/>
              </a:lnSpc>
              <a:defRPr/>
            </a:pPr>
            <a:r>
              <a:rPr lang="en-US" altLang="ja-JP" sz="1050" dirty="0">
                <a:latin typeface="Century" panose="02040604050505020304" pitchFamily="18" charset="0"/>
                <a:ea typeface="ＭＳ Ｐゴシック" charset="-128"/>
              </a:rPr>
              <a:t>A2. </a:t>
            </a:r>
            <a:r>
              <a:rPr lang="en-US" altLang="ja-JP" sz="1050" i="1" dirty="0">
                <a:latin typeface="Century" panose="02040604050505020304" pitchFamily="18" charset="0"/>
                <a:ea typeface="ＭＳ Ｐゴシック" charset="-128"/>
              </a:rPr>
              <a:t>【CCU</a:t>
            </a:r>
            <a:r>
              <a:rPr lang="ja-JP" altLang="en-US" sz="1050" i="1" dirty="0">
                <a:latin typeface="Century" panose="02040604050505020304" pitchFamily="18" charset="0"/>
                <a:ea typeface="ＭＳ Ｐゴシック" charset="-128"/>
              </a:rPr>
              <a:t>製品製造に係る実証</a:t>
            </a:r>
            <a:r>
              <a:rPr lang="en-US" altLang="ja-JP" sz="1050" i="1" dirty="0">
                <a:latin typeface="Century" panose="02040604050505020304" pitchFamily="18" charset="0"/>
                <a:ea typeface="ＭＳ Ｐゴシック" charset="-128"/>
              </a:rPr>
              <a:t>】</a:t>
            </a:r>
          </a:p>
          <a:p>
            <a:pPr eaLnBrk="1" hangingPunct="1">
              <a:lnSpc>
                <a:spcPct val="90000"/>
              </a:lnSpc>
              <a:defRPr/>
            </a:pPr>
            <a:r>
              <a:rPr lang="ja-JP" altLang="en-US" sz="1050" i="1" dirty="0">
                <a:solidFill>
                  <a:srgbClr val="FF0000"/>
                </a:solidFill>
                <a:latin typeface="Century" panose="02040604050505020304" pitchFamily="18" charset="0"/>
                <a:ea typeface="ＭＳ Ｐゴシック" charset="-128"/>
              </a:rPr>
              <a:t>　合成燃料等の</a:t>
            </a:r>
            <a:r>
              <a:rPr lang="en-US" altLang="ja-JP" sz="1050" i="1" dirty="0">
                <a:solidFill>
                  <a:srgbClr val="FF0000"/>
                </a:solidFill>
                <a:latin typeface="Century" panose="02040604050505020304" pitchFamily="18" charset="0"/>
                <a:ea typeface="ＭＳ Ｐゴシック" charset="-128"/>
              </a:rPr>
              <a:t>CCU</a:t>
            </a:r>
            <a:r>
              <a:rPr lang="ja-JP" altLang="en-US" sz="1050" i="1" dirty="0">
                <a:solidFill>
                  <a:srgbClr val="FF0000"/>
                </a:solidFill>
                <a:latin typeface="Century" panose="02040604050505020304" pitchFamily="18" charset="0"/>
                <a:ea typeface="ＭＳ Ｐゴシック" charset="-128"/>
              </a:rPr>
              <a:t>製品製造に係る実証の具体的内容、解決すべき課題及びこれに対する取組方針を記載してください。あわせて、到達目標及び実用化・事業化を見据えた時期を記載してください。 （別ページの年度別実証内容の総括）</a:t>
            </a:r>
            <a:endParaRPr lang="en-US" altLang="ja-JP" sz="1050" i="1" dirty="0">
              <a:solidFill>
                <a:srgbClr val="FF0000"/>
              </a:solidFill>
              <a:latin typeface="Century" panose="02040604050505020304" pitchFamily="18" charset="0"/>
              <a:ea typeface="ＭＳ Ｐゴシック" charset="-128"/>
            </a:endParaRPr>
          </a:p>
          <a:p>
            <a:pPr eaLnBrk="1" hangingPunct="1">
              <a:lnSpc>
                <a:spcPct val="90000"/>
              </a:lnSpc>
              <a:defRPr/>
            </a:pPr>
            <a:endParaRPr lang="en-US" altLang="ja-JP" sz="1050" i="1" dirty="0">
              <a:solidFill>
                <a:srgbClr val="FF0000"/>
              </a:solidFill>
              <a:latin typeface="Century" panose="02040604050505020304" pitchFamily="18" charset="0"/>
              <a:ea typeface="ＭＳ Ｐゴシック" charset="-128"/>
            </a:endParaRPr>
          </a:p>
          <a:p>
            <a:pPr eaLnBrk="1" hangingPunct="1">
              <a:lnSpc>
                <a:spcPct val="90000"/>
              </a:lnSpc>
              <a:defRPr/>
            </a:pPr>
            <a:endParaRPr lang="en-US" altLang="ja-JP" sz="1050" i="1" dirty="0">
              <a:solidFill>
                <a:srgbClr val="FF0000"/>
              </a:solidFill>
              <a:latin typeface="Century" panose="02040604050505020304" pitchFamily="18" charset="0"/>
              <a:ea typeface="ＭＳ Ｐゴシック" charset="-128"/>
            </a:endParaRPr>
          </a:p>
          <a:p>
            <a:pPr eaLnBrk="1" hangingPunct="1">
              <a:lnSpc>
                <a:spcPct val="90000"/>
              </a:lnSpc>
              <a:defRPr/>
            </a:pPr>
            <a:r>
              <a:rPr lang="en-US" altLang="ja-JP" sz="1050" dirty="0">
                <a:latin typeface="Century" panose="02040604050505020304" pitchFamily="18" charset="0"/>
                <a:ea typeface="ＭＳ Ｐゴシック" charset="-128"/>
              </a:rPr>
              <a:t>A3. </a:t>
            </a:r>
            <a:r>
              <a:rPr lang="en-US" altLang="ja-JP" sz="1050" i="1" dirty="0">
                <a:latin typeface="Century" panose="02040604050505020304" pitchFamily="18" charset="0"/>
                <a:ea typeface="ＭＳ Ｐゴシック" charset="-128"/>
              </a:rPr>
              <a:t>【</a:t>
            </a:r>
            <a:r>
              <a:rPr lang="ja-JP" altLang="en-US" sz="1050" i="1" dirty="0">
                <a:latin typeface="Century" panose="02040604050505020304" pitchFamily="18" charset="0"/>
                <a:ea typeface="ＭＳ Ｐゴシック" charset="-128"/>
              </a:rPr>
              <a:t>地域での利活用に係る実証</a:t>
            </a:r>
            <a:r>
              <a:rPr lang="en-US" altLang="ja-JP" sz="1050" i="1" dirty="0">
                <a:latin typeface="Century" panose="02040604050505020304" pitchFamily="18" charset="0"/>
                <a:ea typeface="ＭＳ Ｐゴシック" charset="-128"/>
              </a:rPr>
              <a:t>】</a:t>
            </a:r>
          </a:p>
          <a:p>
            <a:pPr eaLnBrk="1" hangingPunct="1">
              <a:lnSpc>
                <a:spcPct val="90000"/>
              </a:lnSpc>
              <a:defRPr/>
            </a:pPr>
            <a:r>
              <a:rPr lang="ja-JP" altLang="en-US" sz="1050" i="1" dirty="0">
                <a:solidFill>
                  <a:srgbClr val="FF0000"/>
                </a:solidFill>
                <a:latin typeface="Century" panose="02040604050505020304" pitchFamily="18" charset="0"/>
                <a:ea typeface="ＭＳ Ｐゴシック" charset="-128"/>
              </a:rPr>
              <a:t>　地域での利活用に係る実証の具体的内容、解決すべき課題及びこれに対する取組方針を記載してください。あわせて、到達目標及び実用化・事業化を見据えた時期を記載してください。 （別ページの年度別実証内容の総括）</a:t>
            </a:r>
            <a:endParaRPr lang="en-US" altLang="ja-JP" sz="1050" i="1" dirty="0">
              <a:solidFill>
                <a:srgbClr val="FF0000"/>
              </a:solidFill>
              <a:latin typeface="Century" panose="02040604050505020304" pitchFamily="18" charset="0"/>
              <a:ea typeface="ＭＳ Ｐゴシック" charset="-128"/>
            </a:endParaRPr>
          </a:p>
          <a:p>
            <a:pPr eaLnBrk="1" hangingPunct="1">
              <a:lnSpc>
                <a:spcPct val="90000"/>
              </a:lnSpc>
              <a:defRPr/>
            </a:pPr>
            <a:endParaRPr lang="en-US" altLang="ja-JP" sz="1050" i="1" dirty="0">
              <a:solidFill>
                <a:srgbClr val="FF0000"/>
              </a:solidFill>
              <a:latin typeface="Century" panose="02040604050505020304" pitchFamily="18" charset="0"/>
              <a:ea typeface="ＭＳ Ｐゴシック" charset="-128"/>
            </a:endParaRPr>
          </a:p>
          <a:p>
            <a:pPr eaLnBrk="1" hangingPunct="1">
              <a:lnSpc>
                <a:spcPct val="90000"/>
              </a:lnSpc>
              <a:defRPr/>
            </a:pPr>
            <a:endParaRPr lang="ja-JP" altLang="en-US" sz="1050" i="1" dirty="0">
              <a:latin typeface="Century" panose="02040604050505020304" pitchFamily="18" charset="0"/>
              <a:ea typeface="ＭＳ Ｐゴシック" charset="-128"/>
            </a:endParaRPr>
          </a:p>
          <a:p>
            <a:pPr eaLnBrk="1" hangingPunct="1">
              <a:lnSpc>
                <a:spcPct val="90000"/>
              </a:lnSpc>
              <a:defRPr/>
            </a:pPr>
            <a:r>
              <a:rPr lang="en-US" altLang="ja-JP" sz="1050" dirty="0">
                <a:latin typeface="Century" panose="02040604050505020304" pitchFamily="18" charset="0"/>
                <a:ea typeface="ＭＳ Ｐゴシック" charset="-128"/>
              </a:rPr>
              <a:t>B. </a:t>
            </a:r>
            <a:r>
              <a:rPr lang="en-US" altLang="ja-JP" sz="1050" i="1" dirty="0">
                <a:latin typeface="Century" panose="02040604050505020304" pitchFamily="18" charset="0"/>
                <a:ea typeface="ＭＳ Ｐゴシック" charset="-128"/>
              </a:rPr>
              <a:t>【</a:t>
            </a:r>
            <a:r>
              <a:rPr lang="ja-JP" altLang="en-US" sz="1050" i="1" dirty="0">
                <a:latin typeface="Century" panose="02040604050505020304" pitchFamily="18" charset="0"/>
                <a:ea typeface="ＭＳ Ｐゴシック" charset="-128"/>
              </a:rPr>
              <a:t>事業全体の連携・需給調整</a:t>
            </a:r>
            <a:r>
              <a:rPr lang="en-US" altLang="ja-JP" sz="1050" i="1" dirty="0">
                <a:latin typeface="Century" panose="02040604050505020304" pitchFamily="18" charset="0"/>
                <a:ea typeface="ＭＳ Ｐゴシック" charset="-128"/>
              </a:rPr>
              <a:t>】</a:t>
            </a:r>
          </a:p>
          <a:p>
            <a:pPr eaLnBrk="1" hangingPunct="1">
              <a:lnSpc>
                <a:spcPct val="90000"/>
              </a:lnSpc>
              <a:defRPr/>
            </a:pPr>
            <a:r>
              <a:rPr lang="ja-JP" altLang="en-US" sz="1050" i="1" dirty="0">
                <a:solidFill>
                  <a:srgbClr val="FF0000"/>
                </a:solidFill>
                <a:latin typeface="Century" panose="02040604050505020304" pitchFamily="18" charset="0"/>
                <a:ea typeface="ＭＳ Ｐゴシック" charset="-128"/>
              </a:rPr>
              <a:t>　事業全体の連携・需給調整に必要な事項の具体的内容、解決すべき課題及びこれに対する取組方針を記載してください（別ページの年度別実証内容の総括）</a:t>
            </a:r>
          </a:p>
          <a:p>
            <a:pPr eaLnBrk="1" hangingPunct="1">
              <a:lnSpc>
                <a:spcPct val="90000"/>
              </a:lnSpc>
              <a:defRPr/>
            </a:pPr>
            <a:endParaRPr lang="ja-JP" altLang="en-US" sz="1050" i="1" dirty="0">
              <a:solidFill>
                <a:srgbClr val="FF0000"/>
              </a:solidFill>
              <a:latin typeface="Century" panose="02040604050505020304" pitchFamily="18" charset="0"/>
              <a:ea typeface="ＭＳ Ｐゴシック" charset="-128"/>
            </a:endParaRPr>
          </a:p>
          <a:p>
            <a:pPr eaLnBrk="1" hangingPunct="1">
              <a:lnSpc>
                <a:spcPct val="90000"/>
              </a:lnSpc>
              <a:defRPr/>
            </a:pPr>
            <a:r>
              <a:rPr lang="en-US" altLang="ja-JP" sz="1050" dirty="0">
                <a:latin typeface="Century" panose="02040604050505020304" pitchFamily="18" charset="0"/>
                <a:ea typeface="ＭＳ Ｐゴシック" charset="-128"/>
              </a:rPr>
              <a:t>C. </a:t>
            </a:r>
            <a:r>
              <a:rPr lang="en-US" altLang="ja-JP" sz="1050" i="1" dirty="0">
                <a:latin typeface="Century" panose="02040604050505020304" pitchFamily="18" charset="0"/>
                <a:ea typeface="ＭＳ Ｐゴシック" charset="-128"/>
              </a:rPr>
              <a:t>【</a:t>
            </a:r>
            <a:r>
              <a:rPr lang="ja-JP" altLang="en-US" sz="1050" i="1" dirty="0">
                <a:latin typeface="Century" panose="02040604050505020304" pitchFamily="18" charset="0"/>
                <a:ea typeface="ＭＳ Ｐゴシック" charset="-128"/>
              </a:rPr>
              <a:t>事業モデル全体の効果検証・課題整理</a:t>
            </a:r>
            <a:r>
              <a:rPr lang="en-US" altLang="ja-JP" sz="1050" i="1" dirty="0">
                <a:latin typeface="Century" panose="02040604050505020304" pitchFamily="18" charset="0"/>
                <a:ea typeface="ＭＳ Ｐゴシック" charset="-128"/>
              </a:rPr>
              <a:t>】</a:t>
            </a:r>
          </a:p>
          <a:p>
            <a:pPr eaLnBrk="1" hangingPunct="1">
              <a:lnSpc>
                <a:spcPct val="90000"/>
              </a:lnSpc>
              <a:defRPr/>
            </a:pPr>
            <a:r>
              <a:rPr lang="ja-JP" altLang="en-US" sz="1050" i="1" dirty="0">
                <a:solidFill>
                  <a:srgbClr val="FF0000"/>
                </a:solidFill>
                <a:latin typeface="Century" panose="02040604050505020304" pitchFamily="18" charset="0"/>
                <a:ea typeface="ＭＳ Ｐゴシック" charset="-128"/>
              </a:rPr>
              <a:t>　事業モデル全体の効果検証、課題整理その他実用化・事業化に向けて必要な検討事項について、具体的内容、解決すべき課題及びこれに対する取組方針を記載してください（別ページの年度別実証内容の総括）</a:t>
            </a:r>
          </a:p>
          <a:p>
            <a:pPr eaLnBrk="1" hangingPunct="1">
              <a:lnSpc>
                <a:spcPct val="90000"/>
              </a:lnSpc>
              <a:defRPr/>
            </a:pPr>
            <a:endParaRPr lang="en-US" altLang="ja-JP" sz="1050" dirty="0">
              <a:solidFill>
                <a:srgbClr val="FF0000"/>
              </a:solidFill>
              <a:latin typeface="Century" panose="02040604050505020304" pitchFamily="18" charset="0"/>
              <a:ea typeface="ＭＳ Ｐゴシック" charset="-128"/>
            </a:endParaRPr>
          </a:p>
        </p:txBody>
      </p:sp>
      <p:sp>
        <p:nvSpPr>
          <p:cNvPr id="15" name="正方形/長方形 14">
            <a:extLst>
              <a:ext uri="{FF2B5EF4-FFF2-40B4-BE49-F238E27FC236}">
                <a16:creationId xmlns:a16="http://schemas.microsoft.com/office/drawing/2014/main" id="{6A743446-589B-F354-59BB-3DD95B062766}"/>
              </a:ext>
            </a:extLst>
          </p:cNvPr>
          <p:cNvSpPr/>
          <p:nvPr/>
        </p:nvSpPr>
        <p:spPr>
          <a:xfrm>
            <a:off x="5178770" y="3415302"/>
            <a:ext cx="2978604" cy="237757"/>
          </a:xfrm>
          <a:prstGeom prst="rect">
            <a:avLst/>
          </a:prstGeom>
        </p:spPr>
        <p:txBody>
          <a:bodyPr wrap="square">
            <a:spAutoFit/>
          </a:bodyPr>
          <a:lstStyle/>
          <a:p>
            <a:pPr eaLnBrk="1" hangingPunct="1">
              <a:lnSpc>
                <a:spcPct val="90000"/>
              </a:lnSpc>
              <a:defRPr/>
            </a:pPr>
            <a:r>
              <a:rPr lang="ja-JP" altLang="en-US" sz="1050" i="1" dirty="0">
                <a:latin typeface="Century" panose="02040604050505020304" pitchFamily="18" charset="0"/>
                <a:ea typeface="ＭＳ Ｐゴシック" charset="-128"/>
              </a:rPr>
              <a:t>・システム構成概要／事業モデルの全体構成</a:t>
            </a:r>
            <a:endParaRPr lang="en-US" altLang="ja-JP" sz="1050" i="1" dirty="0">
              <a:latin typeface="Century" panose="02040604050505020304" pitchFamily="18" charset="0"/>
              <a:ea typeface="ＭＳ Ｐゴシック" charset="-128"/>
            </a:endParaRPr>
          </a:p>
        </p:txBody>
      </p:sp>
      <p:sp>
        <p:nvSpPr>
          <p:cNvPr id="81" name="Text Box 11">
            <a:extLst>
              <a:ext uri="{FF2B5EF4-FFF2-40B4-BE49-F238E27FC236}">
                <a16:creationId xmlns:a16="http://schemas.microsoft.com/office/drawing/2014/main" id="{80377046-67D0-C910-3C40-20FFBFE3C185}"/>
              </a:ext>
            </a:extLst>
          </p:cNvPr>
          <p:cNvSpPr txBox="1">
            <a:spLocks noChangeArrowheads="1"/>
          </p:cNvSpPr>
          <p:nvPr/>
        </p:nvSpPr>
        <p:spPr bwMode="auto">
          <a:xfrm>
            <a:off x="7596188" y="412750"/>
            <a:ext cx="1795462" cy="254000"/>
          </a:xfrm>
          <a:prstGeom prst="rect">
            <a:avLst/>
          </a:prstGeom>
          <a:noFill/>
          <a:ln w="9525">
            <a:solidFill>
              <a:schemeClr val="tx1"/>
            </a:solidFill>
            <a:prstDash val="dash"/>
            <a:miter lim="800000"/>
            <a:headEnd/>
            <a:tailEnd/>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en-US" altLang="ja-JP" sz="1050" i="1" dirty="0"/>
              <a:t>※</a:t>
            </a:r>
            <a:r>
              <a:rPr lang="ja-JP" altLang="en-US" sz="1050" i="1" dirty="0"/>
              <a:t>　本頁は２頁に収めること。</a:t>
            </a:r>
          </a:p>
        </p:txBody>
      </p:sp>
      <p:sp>
        <p:nvSpPr>
          <p:cNvPr id="7191" name="スライド番号プレースホルダー 1">
            <a:extLst>
              <a:ext uri="{FF2B5EF4-FFF2-40B4-BE49-F238E27FC236}">
                <a16:creationId xmlns:a16="http://schemas.microsoft.com/office/drawing/2014/main" id="{CA66E782-E97A-099F-68D1-7313AC854EB6}"/>
              </a:ext>
            </a:extLst>
          </p:cNvPr>
          <p:cNvSpPr>
            <a:spLocks noGrp="1"/>
          </p:cNvSpPr>
          <p:nvPr>
            <p:ph type="sldNum" sz="quarter" idx="12"/>
          </p:nvPr>
        </p:nvSpPr>
        <p:spPr>
          <a:xfrm>
            <a:off x="7942263" y="6934200"/>
            <a:ext cx="2393950" cy="500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F80B4718-7950-4560-8A34-5D0C8598AC87}" type="slidenum">
              <a:rPr lang="en-US" altLang="ja-JP" smtClean="0"/>
              <a:pPr/>
              <a:t>4</a:t>
            </a:fld>
            <a:endParaRPr lang="en-US" altLang="ja-JP"/>
          </a:p>
        </p:txBody>
      </p:sp>
      <p:sp>
        <p:nvSpPr>
          <p:cNvPr id="2" name="星 7 1">
            <a:extLst>
              <a:ext uri="{FF2B5EF4-FFF2-40B4-BE49-F238E27FC236}">
                <a16:creationId xmlns:a16="http://schemas.microsoft.com/office/drawing/2014/main" id="{F608F39B-ABEC-96BA-CB56-5207DE3A4D44}"/>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
        <p:nvSpPr>
          <p:cNvPr id="4112" name="テキスト ボックス 38">
            <a:extLst>
              <a:ext uri="{FF2B5EF4-FFF2-40B4-BE49-F238E27FC236}">
                <a16:creationId xmlns:a16="http://schemas.microsoft.com/office/drawing/2014/main" id="{97AF8C67-F724-3032-AD90-D828163C3DD4}"/>
              </a:ext>
            </a:extLst>
          </p:cNvPr>
          <p:cNvSpPr txBox="1">
            <a:spLocks noChangeArrowheads="1"/>
          </p:cNvSpPr>
          <p:nvPr/>
        </p:nvSpPr>
        <p:spPr bwMode="auto">
          <a:xfrm>
            <a:off x="5155155" y="833410"/>
            <a:ext cx="5021263" cy="1546577"/>
          </a:xfrm>
          <a:prstGeom prst="rect">
            <a:avLst/>
          </a:prstGeom>
          <a:noFill/>
          <a:ln>
            <a:noFill/>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93663" indent="-93663" eaLnBrk="1" hangingPunct="1">
              <a:lnSpc>
                <a:spcPct val="90000"/>
              </a:lnSpc>
              <a:spcBef>
                <a:spcPct val="0"/>
              </a:spcBef>
              <a:buFontTx/>
              <a:buNone/>
              <a:defRPr/>
            </a:pPr>
            <a:r>
              <a:rPr lang="ja-JP" altLang="en-US" sz="1050" b="1" dirty="0"/>
              <a:t>③</a:t>
            </a:r>
            <a:r>
              <a:rPr lang="en-US" altLang="ja-JP" sz="1050" b="1" dirty="0"/>
              <a:t>【</a:t>
            </a:r>
            <a:r>
              <a:rPr lang="ja-JP" altLang="en-US" sz="1050" b="1" dirty="0"/>
              <a:t>事業モデル</a:t>
            </a:r>
            <a:r>
              <a:rPr lang="en-US" altLang="ja-JP" sz="1050" b="1" dirty="0"/>
              <a:t>】</a:t>
            </a:r>
          </a:p>
          <a:p>
            <a:pPr marL="93663" indent="-93663" eaLnBrk="1" hangingPunct="1">
              <a:lnSpc>
                <a:spcPct val="90000"/>
              </a:lnSpc>
              <a:spcBef>
                <a:spcPct val="0"/>
              </a:spcBef>
              <a:buFontTx/>
              <a:buNone/>
              <a:defRPr/>
            </a:pPr>
            <a:r>
              <a:rPr lang="ja-JP" altLang="en-US" sz="1050" b="1" dirty="0"/>
              <a:t>〇事業モデルの構成</a:t>
            </a:r>
            <a:endParaRPr lang="en-US" altLang="ja-JP" sz="1050" b="1" dirty="0"/>
          </a:p>
          <a:p>
            <a:pPr marL="93663" indent="-93663" eaLnBrk="1" hangingPunct="1">
              <a:lnSpc>
                <a:spcPct val="90000"/>
              </a:lnSpc>
              <a:spcBef>
                <a:spcPct val="0"/>
              </a:spcBef>
              <a:buFontTx/>
              <a:buNone/>
              <a:defRPr/>
            </a:pPr>
            <a:r>
              <a:rPr lang="ja-JP" altLang="en-US" sz="1050" dirty="0">
                <a:solidFill>
                  <a:srgbClr val="FF0000"/>
                </a:solidFill>
              </a:rPr>
              <a:t>　</a:t>
            </a:r>
            <a:r>
              <a:rPr lang="ja-JP" altLang="en-US" sz="1050" i="1" dirty="0">
                <a:solidFill>
                  <a:srgbClr val="FF0000"/>
                </a:solidFill>
              </a:rPr>
              <a:t>本実証における地域炭素循環事業の</a:t>
            </a:r>
            <a:r>
              <a:rPr lang="en-US" altLang="ja-JP" sz="1050" i="1" dirty="0">
                <a:solidFill>
                  <a:srgbClr val="FF0000"/>
                </a:solidFill>
              </a:rPr>
              <a:t>CCU</a:t>
            </a:r>
            <a:r>
              <a:rPr lang="ja-JP" altLang="en-US" sz="1050" i="1" dirty="0">
                <a:solidFill>
                  <a:srgbClr val="FF0000"/>
                </a:solidFill>
              </a:rPr>
              <a:t>サプライチェーンについて、</a:t>
            </a:r>
            <a:r>
              <a:rPr lang="en-US" altLang="ja-JP" sz="1050" i="1" dirty="0">
                <a:solidFill>
                  <a:srgbClr val="FF0000"/>
                </a:solidFill>
              </a:rPr>
              <a:t>CO2</a:t>
            </a:r>
            <a:r>
              <a:rPr lang="ja-JP" altLang="en-US" sz="1050" i="1" dirty="0">
                <a:solidFill>
                  <a:srgbClr val="FF0000"/>
                </a:solidFill>
              </a:rPr>
              <a:t>回収、</a:t>
            </a:r>
            <a:r>
              <a:rPr lang="en-US" altLang="ja-JP" sz="1050" i="1" dirty="0">
                <a:solidFill>
                  <a:srgbClr val="FF0000"/>
                </a:solidFill>
              </a:rPr>
              <a:t>CCU</a:t>
            </a:r>
            <a:r>
              <a:rPr lang="ja-JP" altLang="en-US" sz="1050" i="1" dirty="0">
                <a:solidFill>
                  <a:srgbClr val="FF0000"/>
                </a:solidFill>
              </a:rPr>
              <a:t>製品製造、輸送、地域での利活用その他の主な構成要素の関係が分かるよう、フロー図又は概念図及びシステム構成図を作成してください。作成に当たっては、各装置・システムの社会における位置付け（システム環境等）を示すとともに、主要設備、物質・エネルギーの流れ及び各実証項目（</a:t>
            </a:r>
            <a:r>
              <a:rPr lang="en-US" altLang="ja-JP" sz="1050" i="1" dirty="0">
                <a:solidFill>
                  <a:srgbClr val="FF0000"/>
                </a:solidFill>
              </a:rPr>
              <a:t>A1</a:t>
            </a:r>
            <a:r>
              <a:rPr lang="ja-JP" altLang="en-US" sz="1050" i="1" dirty="0">
                <a:solidFill>
                  <a:srgbClr val="FF0000"/>
                </a:solidFill>
              </a:rPr>
              <a:t>～</a:t>
            </a:r>
            <a:r>
              <a:rPr lang="en-US" altLang="ja-JP" sz="1050" i="1" dirty="0">
                <a:solidFill>
                  <a:srgbClr val="FF0000"/>
                </a:solidFill>
              </a:rPr>
              <a:t>A3</a:t>
            </a:r>
            <a:r>
              <a:rPr lang="ja-JP" altLang="en-US" sz="1050" i="1" dirty="0">
                <a:solidFill>
                  <a:srgbClr val="FF0000"/>
                </a:solidFill>
              </a:rPr>
              <a:t>、</a:t>
            </a:r>
            <a:r>
              <a:rPr lang="en-US" altLang="ja-JP" sz="1050" i="1" dirty="0">
                <a:solidFill>
                  <a:srgbClr val="FF0000"/>
                </a:solidFill>
              </a:rPr>
              <a:t>B</a:t>
            </a:r>
            <a:r>
              <a:rPr lang="ja-JP" altLang="en-US" sz="1050" i="1" dirty="0">
                <a:solidFill>
                  <a:srgbClr val="FF0000"/>
                </a:solidFill>
              </a:rPr>
              <a:t>、</a:t>
            </a:r>
            <a:r>
              <a:rPr lang="en-US" altLang="ja-JP" sz="1050" i="1" dirty="0">
                <a:solidFill>
                  <a:srgbClr val="FF0000"/>
                </a:solidFill>
              </a:rPr>
              <a:t>C</a:t>
            </a:r>
            <a:r>
              <a:rPr lang="ja-JP" altLang="en-US" sz="1050" i="1" dirty="0">
                <a:solidFill>
                  <a:srgbClr val="FF0000"/>
                </a:solidFill>
              </a:rPr>
              <a:t>）との対応関係が分かるよう記載してください。</a:t>
            </a:r>
            <a:endParaRPr lang="en-US" altLang="ja-JP" sz="1050" i="1" dirty="0">
              <a:solidFill>
                <a:srgbClr val="FF0000"/>
              </a:solidFill>
            </a:endParaRPr>
          </a:p>
          <a:p>
            <a:pPr marL="93663" indent="-93663" eaLnBrk="1" hangingPunct="1">
              <a:lnSpc>
                <a:spcPct val="90000"/>
              </a:lnSpc>
              <a:spcBef>
                <a:spcPct val="0"/>
              </a:spcBef>
              <a:buFontTx/>
              <a:buNone/>
              <a:defRPr/>
            </a:pPr>
            <a:r>
              <a:rPr lang="ja-JP" altLang="en-US" sz="1050" i="1" dirty="0">
                <a:latin typeface="Century" panose="02040604050505020304" pitchFamily="18" charset="0"/>
              </a:rPr>
              <a:t>＜記入例＞</a:t>
            </a:r>
            <a:endParaRPr lang="en-US" altLang="ja-JP" sz="1050" i="1" dirty="0">
              <a:latin typeface="Century" panose="02040604050505020304" pitchFamily="18" charset="0"/>
            </a:endParaRPr>
          </a:p>
          <a:p>
            <a:pPr marL="93663" indent="-93663" eaLnBrk="1" hangingPunct="1">
              <a:lnSpc>
                <a:spcPct val="90000"/>
              </a:lnSpc>
              <a:spcBef>
                <a:spcPct val="0"/>
              </a:spcBef>
              <a:buFontTx/>
              <a:buNone/>
              <a:defRPr/>
            </a:pPr>
            <a:r>
              <a:rPr lang="ja-JP" altLang="en-US" sz="1050" i="1" dirty="0">
                <a:latin typeface="Century" panose="02040604050505020304" pitchFamily="18" charset="0"/>
              </a:rPr>
              <a:t>・</a:t>
            </a:r>
            <a:r>
              <a:rPr lang="en-US" altLang="ja-JP" sz="1050" i="1" dirty="0">
                <a:latin typeface="Century" panose="02040604050505020304" pitchFamily="18" charset="0"/>
              </a:rPr>
              <a:t>CCU</a:t>
            </a:r>
            <a:r>
              <a:rPr lang="ja-JP" altLang="en-US" sz="1050" i="1" dirty="0">
                <a:latin typeface="Century" panose="02040604050505020304" pitchFamily="18" charset="0"/>
              </a:rPr>
              <a:t>サプライチェーン構成</a:t>
            </a:r>
            <a:endParaRPr lang="en-US" altLang="ja-JP" sz="1050" i="1" dirty="0">
              <a:latin typeface="Century" panose="02040604050505020304" pitchFamily="18" charset="0"/>
            </a:endParaRPr>
          </a:p>
        </p:txBody>
      </p:sp>
      <p:pic>
        <p:nvPicPr>
          <p:cNvPr id="52" name="図 51">
            <a:extLst>
              <a:ext uri="{FF2B5EF4-FFF2-40B4-BE49-F238E27FC236}">
                <a16:creationId xmlns:a16="http://schemas.microsoft.com/office/drawing/2014/main" id="{BF3F8074-302B-CA1B-5D39-F8CE6DEB10A8}"/>
              </a:ext>
            </a:extLst>
          </p:cNvPr>
          <p:cNvPicPr>
            <a:picLocks noChangeAspect="1"/>
          </p:cNvPicPr>
          <p:nvPr/>
        </p:nvPicPr>
        <p:blipFill>
          <a:blip r:embed="rId3"/>
          <a:stretch>
            <a:fillRect/>
          </a:stretch>
        </p:blipFill>
        <p:spPr>
          <a:xfrm>
            <a:off x="5352974" y="3600450"/>
            <a:ext cx="4057726" cy="1394843"/>
          </a:xfrm>
          <a:prstGeom prst="rect">
            <a:avLst/>
          </a:prstGeom>
        </p:spPr>
      </p:pic>
      <p:sp>
        <p:nvSpPr>
          <p:cNvPr id="53" name="テキスト ボックス 38">
            <a:extLst>
              <a:ext uri="{FF2B5EF4-FFF2-40B4-BE49-F238E27FC236}">
                <a16:creationId xmlns:a16="http://schemas.microsoft.com/office/drawing/2014/main" id="{66BBA34F-4704-0FCA-E9A6-A860671CD527}"/>
              </a:ext>
            </a:extLst>
          </p:cNvPr>
          <p:cNvSpPr txBox="1">
            <a:spLocks noChangeArrowheads="1"/>
          </p:cNvSpPr>
          <p:nvPr/>
        </p:nvSpPr>
        <p:spPr bwMode="auto">
          <a:xfrm>
            <a:off x="5123240" y="4881885"/>
            <a:ext cx="4908550" cy="674031"/>
          </a:xfrm>
          <a:prstGeom prst="rect">
            <a:avLst/>
          </a:prstGeom>
          <a:noFill/>
          <a:ln>
            <a:noFill/>
          </a:ln>
        </p:spPr>
        <p:txBody>
          <a:bodyPr wrap="square">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93663" indent="-93663" eaLnBrk="1" hangingPunct="1">
              <a:lnSpc>
                <a:spcPct val="90000"/>
              </a:lnSpc>
              <a:spcBef>
                <a:spcPct val="0"/>
              </a:spcBef>
              <a:buFontTx/>
              <a:buNone/>
              <a:defRPr/>
            </a:pPr>
            <a:r>
              <a:rPr lang="ja-JP" altLang="en-US" sz="1050" b="1" dirty="0"/>
              <a:t>〇現状</a:t>
            </a:r>
            <a:endParaRPr lang="en-US" altLang="ja-JP" sz="1050" b="1" dirty="0"/>
          </a:p>
          <a:p>
            <a:pPr marL="93663" indent="-93663" eaLnBrk="1" hangingPunct="1">
              <a:lnSpc>
                <a:spcPct val="90000"/>
              </a:lnSpc>
              <a:spcBef>
                <a:spcPct val="0"/>
              </a:spcBef>
              <a:buFontTx/>
              <a:buNone/>
              <a:defRPr/>
            </a:pPr>
            <a:r>
              <a:rPr lang="ja-JP" altLang="en-US" sz="1050" dirty="0">
                <a:solidFill>
                  <a:srgbClr val="FF0000"/>
                </a:solidFill>
              </a:rPr>
              <a:t>　</a:t>
            </a:r>
            <a:r>
              <a:rPr lang="ja-JP" altLang="en-US" sz="1050" i="1" dirty="0">
                <a:solidFill>
                  <a:srgbClr val="FF0000"/>
                </a:solidFill>
              </a:rPr>
              <a:t>提案する地域での炭素循環事業と比較可能な現状の図（例えば、</a:t>
            </a:r>
            <a:r>
              <a:rPr lang="en-US" altLang="ja-JP" sz="1050" i="1" dirty="0">
                <a:solidFill>
                  <a:srgbClr val="FF0000"/>
                </a:solidFill>
              </a:rPr>
              <a:t>CO2</a:t>
            </a:r>
            <a:r>
              <a:rPr lang="ja-JP" altLang="en-US" sz="1050" i="1" dirty="0">
                <a:solidFill>
                  <a:srgbClr val="FF0000"/>
                </a:solidFill>
              </a:rPr>
              <a:t>の資源化技術により代替する化石燃料由来の製品が現在どのように製造されているのか等）を記載ください。</a:t>
            </a:r>
            <a:endParaRPr lang="en-US" altLang="ja-JP" sz="1050" i="1" dirty="0">
              <a:latin typeface="Century" panose="02040604050505020304" pitchFamily="18" charset="0"/>
            </a:endParaRPr>
          </a:p>
        </p:txBody>
      </p:sp>
      <p:pic>
        <p:nvPicPr>
          <p:cNvPr id="5" name="図 4">
            <a:extLst>
              <a:ext uri="{FF2B5EF4-FFF2-40B4-BE49-F238E27FC236}">
                <a16:creationId xmlns:a16="http://schemas.microsoft.com/office/drawing/2014/main" id="{D18D80E1-DE99-C689-FA15-737A4643E8CF}"/>
              </a:ext>
            </a:extLst>
          </p:cNvPr>
          <p:cNvPicPr>
            <a:picLocks noChangeAspect="1"/>
          </p:cNvPicPr>
          <p:nvPr/>
        </p:nvPicPr>
        <p:blipFill>
          <a:blip r:embed="rId4"/>
          <a:stretch>
            <a:fillRect/>
          </a:stretch>
        </p:blipFill>
        <p:spPr>
          <a:xfrm>
            <a:off x="5458787" y="2344984"/>
            <a:ext cx="3848246" cy="1070318"/>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AutoShape 58">
            <a:extLst>
              <a:ext uri="{FF2B5EF4-FFF2-40B4-BE49-F238E27FC236}">
                <a16:creationId xmlns:a16="http://schemas.microsoft.com/office/drawing/2014/main" id="{D5DBB96B-C449-092F-CADC-8DFCCC01F32E}"/>
              </a:ext>
            </a:extLst>
          </p:cNvPr>
          <p:cNvSpPr>
            <a:spLocks noChangeArrowheads="1"/>
          </p:cNvSpPr>
          <p:nvPr/>
        </p:nvSpPr>
        <p:spPr bwMode="auto">
          <a:xfrm>
            <a:off x="138113" y="158750"/>
            <a:ext cx="10001250" cy="6911975"/>
          </a:xfrm>
          <a:prstGeom prst="roundRect">
            <a:avLst>
              <a:gd name="adj" fmla="val 2213"/>
            </a:avLst>
          </a:prstGeom>
          <a:noFill/>
          <a:ln w="19050">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　　</a:t>
            </a:r>
          </a:p>
        </p:txBody>
      </p:sp>
      <p:sp>
        <p:nvSpPr>
          <p:cNvPr id="31" name="テキスト ボックス 37">
            <a:extLst>
              <a:ext uri="{FF2B5EF4-FFF2-40B4-BE49-F238E27FC236}">
                <a16:creationId xmlns:a16="http://schemas.microsoft.com/office/drawing/2014/main" id="{97D38EFF-B308-6B5B-91DD-0C8C0DF35D08}"/>
              </a:ext>
            </a:extLst>
          </p:cNvPr>
          <p:cNvSpPr txBox="1">
            <a:spLocks noChangeArrowheads="1"/>
          </p:cNvSpPr>
          <p:nvPr/>
        </p:nvSpPr>
        <p:spPr bwMode="auto">
          <a:xfrm>
            <a:off x="5131811" y="5188231"/>
            <a:ext cx="5003800" cy="819150"/>
          </a:xfrm>
          <a:prstGeom prst="rect">
            <a:avLst/>
          </a:prstGeom>
          <a:noFill/>
          <a:ln>
            <a:noFill/>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lnSpc>
                <a:spcPct val="90000"/>
              </a:lnSpc>
              <a:spcBef>
                <a:spcPct val="0"/>
              </a:spcBef>
              <a:buFontTx/>
              <a:buNone/>
              <a:defRPr/>
            </a:pPr>
            <a:r>
              <a:rPr lang="ja-JP" altLang="en-US" sz="1050" b="1" dirty="0">
                <a:latin typeface="ＭＳ Ｐゴシック" panose="020B0600070205080204" pitchFamily="50" charset="-128"/>
              </a:rPr>
              <a:t>④</a:t>
            </a:r>
            <a:r>
              <a:rPr lang="en-US" altLang="ja-JP" sz="1050" b="1" dirty="0">
                <a:latin typeface="ＭＳ Ｐゴシック" panose="020B0600070205080204" pitchFamily="50" charset="-128"/>
              </a:rPr>
              <a:t>【</a:t>
            </a:r>
            <a:r>
              <a:rPr lang="ja-JP" altLang="en-US" sz="1050" b="1" dirty="0">
                <a:latin typeface="ＭＳ Ｐゴシック" panose="020B0600070205080204" pitchFamily="50" charset="-128"/>
              </a:rPr>
              <a:t>エネルギー起源ＣＯ２削減効果</a:t>
            </a:r>
            <a:r>
              <a:rPr lang="en-US" altLang="ja-JP" sz="1050" b="1" dirty="0">
                <a:latin typeface="ＭＳ Ｐゴシック" panose="020B0600070205080204" pitchFamily="50" charset="-128"/>
              </a:rPr>
              <a:t>】</a:t>
            </a:r>
          </a:p>
          <a:p>
            <a:pPr eaLnBrk="1" hangingPunct="1">
              <a:lnSpc>
                <a:spcPct val="90000"/>
              </a:lnSpc>
              <a:spcBef>
                <a:spcPct val="0"/>
              </a:spcBef>
              <a:buFontTx/>
              <a:buNone/>
              <a:defRPr/>
            </a:pPr>
            <a:endParaRPr lang="en-US" altLang="ja-JP" sz="1050" b="1" dirty="0">
              <a:latin typeface="ＭＳ Ｐゴシック" panose="020B0600070205080204" pitchFamily="50" charset="-128"/>
            </a:endParaRPr>
          </a:p>
          <a:p>
            <a:pPr eaLnBrk="1" hangingPunct="1">
              <a:lnSpc>
                <a:spcPct val="90000"/>
              </a:lnSpc>
              <a:spcBef>
                <a:spcPct val="0"/>
              </a:spcBef>
              <a:buFontTx/>
              <a:buNone/>
              <a:defRPr/>
            </a:pPr>
            <a:endParaRPr lang="en-US" altLang="ja-JP" sz="1050" b="1" dirty="0">
              <a:latin typeface="ＭＳ Ｐゴシック" panose="020B0600070205080204" pitchFamily="50" charset="-128"/>
            </a:endParaRPr>
          </a:p>
          <a:p>
            <a:pPr eaLnBrk="1" hangingPunct="1">
              <a:lnSpc>
                <a:spcPct val="90000"/>
              </a:lnSpc>
              <a:spcBef>
                <a:spcPct val="0"/>
              </a:spcBef>
              <a:buFontTx/>
              <a:buNone/>
              <a:defRPr/>
            </a:pPr>
            <a:endParaRPr lang="en-US" altLang="ja-JP" sz="1050" b="1" dirty="0">
              <a:latin typeface="ＭＳ Ｐゴシック" panose="020B0600070205080204" pitchFamily="50" charset="-128"/>
            </a:endParaRPr>
          </a:p>
          <a:p>
            <a:pPr eaLnBrk="1" hangingPunct="1">
              <a:lnSpc>
                <a:spcPct val="90000"/>
              </a:lnSpc>
              <a:spcBef>
                <a:spcPct val="0"/>
              </a:spcBef>
              <a:buFontTx/>
              <a:buNone/>
              <a:defRPr/>
            </a:pPr>
            <a:endParaRPr lang="en-US" altLang="ja-JP" sz="1050" b="1" dirty="0">
              <a:latin typeface="ＭＳ Ｐゴシック" panose="020B0600070205080204" pitchFamily="50" charset="-128"/>
            </a:endParaRPr>
          </a:p>
        </p:txBody>
      </p:sp>
      <p:sp>
        <p:nvSpPr>
          <p:cNvPr id="9220" name="Text Box 62">
            <a:extLst>
              <a:ext uri="{FF2B5EF4-FFF2-40B4-BE49-F238E27FC236}">
                <a16:creationId xmlns:a16="http://schemas.microsoft.com/office/drawing/2014/main" id="{21916A56-219C-33BB-AA47-4846E8B42B1C}"/>
              </a:ext>
            </a:extLst>
          </p:cNvPr>
          <p:cNvSpPr txBox="1">
            <a:spLocks noChangeArrowheads="1"/>
          </p:cNvSpPr>
          <p:nvPr/>
        </p:nvSpPr>
        <p:spPr bwMode="auto">
          <a:xfrm>
            <a:off x="295275" y="90488"/>
            <a:ext cx="1122363" cy="2794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47605" rIns="0"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b="1" u="sng">
                <a:solidFill>
                  <a:srgbClr val="000000"/>
                </a:solidFill>
                <a:latin typeface="ＭＳ Ｐゴシック" panose="020B0600070205080204" pitchFamily="50" charset="-128"/>
              </a:rPr>
              <a:t>（</a:t>
            </a:r>
            <a:r>
              <a:rPr lang="en-US" altLang="ja-JP" sz="1200" b="1" u="sng">
                <a:solidFill>
                  <a:srgbClr val="000000"/>
                </a:solidFill>
                <a:latin typeface="ＭＳ Ｐゴシック" panose="020B0600070205080204" pitchFamily="50" charset="-128"/>
              </a:rPr>
              <a:t>2</a:t>
            </a:r>
            <a:r>
              <a:rPr lang="ja-JP" altLang="en-US" sz="1200" b="1" u="sng">
                <a:solidFill>
                  <a:srgbClr val="000000"/>
                </a:solidFill>
                <a:latin typeface="ＭＳ Ｐゴシック" panose="020B0600070205080204" pitchFamily="50" charset="-128"/>
              </a:rPr>
              <a:t>）実施計画等</a:t>
            </a:r>
          </a:p>
        </p:txBody>
      </p:sp>
      <p:sp>
        <p:nvSpPr>
          <p:cNvPr id="6159" name="Rectangle 215">
            <a:extLst>
              <a:ext uri="{FF2B5EF4-FFF2-40B4-BE49-F238E27FC236}">
                <a16:creationId xmlns:a16="http://schemas.microsoft.com/office/drawing/2014/main" id="{137A6BAB-32FD-7F60-0AE1-B6B0FC1C0702}"/>
              </a:ext>
            </a:extLst>
          </p:cNvPr>
          <p:cNvSpPr>
            <a:spLocks noChangeArrowheads="1"/>
          </p:cNvSpPr>
          <p:nvPr/>
        </p:nvSpPr>
        <p:spPr bwMode="auto">
          <a:xfrm>
            <a:off x="244475" y="322263"/>
            <a:ext cx="4859338" cy="1657350"/>
          </a:xfrm>
          <a:prstGeom prst="rect">
            <a:avLst/>
          </a:prstGeom>
          <a:noFill/>
          <a:ln>
            <a:noFill/>
          </a:ln>
        </p:spPr>
        <p:txBody>
          <a:bodyPr lIns="99779" tIns="49890" rIns="99779" bIns="49890"/>
          <a:lstStyle>
            <a:lvl1pPr marL="82550" indent="-8255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indent="0" eaLnBrk="1" hangingPunct="1">
              <a:lnSpc>
                <a:spcPct val="90000"/>
              </a:lnSpc>
              <a:buFontTx/>
              <a:buNone/>
              <a:defRPr/>
            </a:pPr>
            <a:r>
              <a:rPr lang="ja-JP" altLang="en-US" sz="1050" b="1" i="1" dirty="0">
                <a:latin typeface="Century" panose="02040604050505020304" pitchFamily="18" charset="0"/>
              </a:rPr>
              <a:t>①</a:t>
            </a:r>
            <a:r>
              <a:rPr lang="en-US" altLang="ja-JP" sz="1050" b="1" i="1" dirty="0">
                <a:latin typeface="Century" panose="02040604050505020304" pitchFamily="18" charset="0"/>
              </a:rPr>
              <a:t>【</a:t>
            </a:r>
            <a:r>
              <a:rPr lang="ja-JP" altLang="en-US" sz="1050" b="1" i="1" dirty="0">
                <a:latin typeface="Century" panose="02040604050505020304" pitchFamily="18" charset="0"/>
              </a:rPr>
              <a:t>実施体制</a:t>
            </a:r>
            <a:r>
              <a:rPr lang="en-US" altLang="ja-JP" sz="1050" b="1" i="1" dirty="0">
                <a:latin typeface="Century" panose="02040604050505020304" pitchFamily="18" charset="0"/>
              </a:rPr>
              <a:t>】</a:t>
            </a:r>
          </a:p>
          <a:p>
            <a:pPr marL="0" indent="0" eaLnBrk="1" hangingPunct="1">
              <a:lnSpc>
                <a:spcPct val="90000"/>
              </a:lnSpc>
              <a:buFontTx/>
              <a:buNone/>
              <a:defRPr/>
            </a:pPr>
            <a:r>
              <a:rPr lang="ja-JP" altLang="en-US" sz="1050" i="1" dirty="0">
                <a:solidFill>
                  <a:srgbClr val="FF0000"/>
                </a:solidFill>
                <a:latin typeface="Century" panose="02040604050505020304" pitchFamily="18" charset="0"/>
              </a:rPr>
              <a:t> </a:t>
            </a:r>
            <a:r>
              <a:rPr lang="ja-JP" altLang="ja-JP" sz="1050" i="1" dirty="0">
                <a:solidFill>
                  <a:srgbClr val="FF0000"/>
                </a:solidFill>
              </a:rPr>
              <a:t>実施体制について、</a:t>
            </a:r>
            <a:r>
              <a:rPr lang="ja-JP" altLang="en-US" sz="1050" i="1" dirty="0">
                <a:solidFill>
                  <a:srgbClr val="FF0000"/>
                </a:solidFill>
              </a:rPr>
              <a:t>各実施者が担当する項目及び分担業務を、関連分野の知見、過去の実績等とともに簡潔に記載してください</a:t>
            </a:r>
            <a:r>
              <a:rPr lang="ja-JP" altLang="ja-JP" sz="1050" i="1" dirty="0">
                <a:solidFill>
                  <a:srgbClr val="FF0000"/>
                </a:solidFill>
              </a:rPr>
              <a:t>。</a:t>
            </a:r>
            <a:r>
              <a:rPr lang="ja-JP" altLang="en-US" sz="1050" i="1" dirty="0">
                <a:solidFill>
                  <a:srgbClr val="FF0000"/>
                </a:solidFill>
              </a:rPr>
              <a:t>あわせて、事業終了後の実用化・普及を想定する場合には、その主体が分かるよう記載し、可能であれば、事業期間中における当該主体との連携に向けたスケジュールや作業フローについても記載してください</a:t>
            </a:r>
            <a:r>
              <a:rPr lang="ja-JP" altLang="ja-JP" sz="1050" i="1" dirty="0">
                <a:solidFill>
                  <a:srgbClr val="FF0000"/>
                </a:solidFill>
              </a:rPr>
              <a:t>。</a:t>
            </a:r>
            <a:endParaRPr lang="en-US" altLang="ja-JP" sz="1050" i="1" dirty="0">
              <a:solidFill>
                <a:srgbClr val="FF0000"/>
              </a:solidFill>
            </a:endParaRPr>
          </a:p>
          <a:p>
            <a:pPr marL="0" indent="0" eaLnBrk="1" hangingPunct="1">
              <a:lnSpc>
                <a:spcPct val="90000"/>
              </a:lnSpc>
              <a:buFontTx/>
              <a:buNone/>
              <a:defRPr/>
            </a:pPr>
            <a:r>
              <a:rPr lang="ja-JP" altLang="en-US" sz="1050" i="1" dirty="0">
                <a:solidFill>
                  <a:srgbClr val="FF0000"/>
                </a:solidFill>
              </a:rPr>
              <a:t>また、実証フィールド提供者等の共同実施者以外の主要な関係者がいれば、協力者として記載してください。</a:t>
            </a:r>
            <a:endParaRPr lang="en-US" altLang="ja-JP" sz="1050" i="1" dirty="0">
              <a:solidFill>
                <a:srgbClr val="FF0000"/>
              </a:solidFill>
            </a:endParaRPr>
          </a:p>
          <a:p>
            <a:pPr marL="0" indent="0" eaLnBrk="1" hangingPunct="1">
              <a:lnSpc>
                <a:spcPct val="90000"/>
              </a:lnSpc>
              <a:buFontTx/>
              <a:buNone/>
              <a:defRPr/>
            </a:pPr>
            <a:r>
              <a:rPr lang="ja-JP" altLang="en-US" sz="1050" i="1" dirty="0">
                <a:solidFill>
                  <a:srgbClr val="FF0000"/>
                </a:solidFill>
              </a:rPr>
              <a:t>事業終了後の実用化・普及を想定する主体が実施体制内にいない場合には、候補事業者及び現時点での調整状況を簡潔に記載してください。</a:t>
            </a:r>
            <a:endParaRPr lang="en-US" altLang="ja-JP" sz="1050" i="1" dirty="0">
              <a:solidFill>
                <a:srgbClr val="FF0000"/>
              </a:solidFill>
            </a:endParaRPr>
          </a:p>
          <a:p>
            <a:pPr marL="0" indent="0" eaLnBrk="1" hangingPunct="1">
              <a:lnSpc>
                <a:spcPct val="90000"/>
              </a:lnSpc>
              <a:buFontTx/>
              <a:buNone/>
              <a:defRPr/>
            </a:pPr>
            <a:endParaRPr lang="en-US" altLang="ja-JP" sz="1050" i="1" dirty="0">
              <a:solidFill>
                <a:srgbClr val="FF0000"/>
              </a:solidFill>
            </a:endParaRPr>
          </a:p>
          <a:p>
            <a:pPr marL="0" indent="0" eaLnBrk="1" hangingPunct="1">
              <a:lnSpc>
                <a:spcPct val="90000"/>
              </a:lnSpc>
              <a:buFontTx/>
              <a:buNone/>
              <a:defRPr/>
            </a:pPr>
            <a:r>
              <a:rPr lang="ja-JP" altLang="en-US" sz="1050" i="1" dirty="0">
                <a:latin typeface="Century" panose="02040604050505020304" pitchFamily="18" charset="0"/>
              </a:rPr>
              <a:t>＜記入例＞</a:t>
            </a:r>
            <a:endParaRPr lang="en-US" altLang="ja-JP" sz="1050" i="1" dirty="0">
              <a:latin typeface="Century" panose="02040604050505020304" pitchFamily="18" charset="0"/>
            </a:endParaRPr>
          </a:p>
          <a:p>
            <a:pPr marL="0" indent="0" eaLnBrk="1" hangingPunct="1">
              <a:lnSpc>
                <a:spcPct val="90000"/>
              </a:lnSpc>
              <a:buFontTx/>
              <a:buNone/>
              <a:defRPr/>
            </a:pPr>
            <a:endParaRPr lang="ja-JP" altLang="ja-JP" sz="1050" i="1" dirty="0">
              <a:solidFill>
                <a:srgbClr val="FF0000"/>
              </a:solidFill>
            </a:endParaRPr>
          </a:p>
        </p:txBody>
      </p:sp>
      <p:sp>
        <p:nvSpPr>
          <p:cNvPr id="6160" name="Rectangle 215">
            <a:extLst>
              <a:ext uri="{FF2B5EF4-FFF2-40B4-BE49-F238E27FC236}">
                <a16:creationId xmlns:a16="http://schemas.microsoft.com/office/drawing/2014/main" id="{B79B3868-7CC2-61BC-EBDB-C39455D8F7EA}"/>
              </a:ext>
            </a:extLst>
          </p:cNvPr>
          <p:cNvSpPr>
            <a:spLocks noChangeArrowheads="1"/>
          </p:cNvSpPr>
          <p:nvPr/>
        </p:nvSpPr>
        <p:spPr bwMode="auto">
          <a:xfrm>
            <a:off x="158750" y="4045537"/>
            <a:ext cx="4859338" cy="683940"/>
          </a:xfrm>
          <a:prstGeom prst="rect">
            <a:avLst/>
          </a:prstGeom>
          <a:noFill/>
          <a:ln>
            <a:noFill/>
          </a:ln>
        </p:spPr>
        <p:txBody>
          <a:bodyPr lIns="99779" tIns="49890" rIns="99779" bIns="49890"/>
          <a:lstStyle>
            <a:lvl1pPr marL="82550" indent="-8255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lnSpc>
                <a:spcPct val="90000"/>
              </a:lnSpc>
              <a:buFontTx/>
              <a:buNone/>
              <a:defRPr/>
            </a:pPr>
            <a:r>
              <a:rPr lang="ja-JP" altLang="en-US" sz="1050" b="1" i="1" dirty="0">
                <a:latin typeface="Century" panose="02040604050505020304" pitchFamily="18" charset="0"/>
              </a:rPr>
              <a:t>②</a:t>
            </a:r>
            <a:r>
              <a:rPr lang="en-US" altLang="ja-JP" sz="1050" b="1" i="1" dirty="0">
                <a:latin typeface="Century" panose="02040604050505020304" pitchFamily="18" charset="0"/>
              </a:rPr>
              <a:t>【</a:t>
            </a:r>
            <a:r>
              <a:rPr lang="ja-JP" altLang="en-US" sz="1050" b="1" i="1" dirty="0">
                <a:latin typeface="Century" panose="02040604050505020304" pitchFamily="18" charset="0"/>
              </a:rPr>
              <a:t>実施スケジュール</a:t>
            </a:r>
            <a:r>
              <a:rPr lang="en-US" altLang="ja-JP" sz="1050" b="1" i="1" dirty="0">
                <a:latin typeface="Century" panose="02040604050505020304" pitchFamily="18" charset="0"/>
              </a:rPr>
              <a:t>】</a:t>
            </a:r>
          </a:p>
          <a:p>
            <a:pPr marL="0" indent="0" eaLnBrk="1" hangingPunct="1">
              <a:lnSpc>
                <a:spcPct val="90000"/>
              </a:lnSpc>
              <a:buFontTx/>
              <a:buNone/>
              <a:defRPr/>
            </a:pPr>
            <a:r>
              <a:rPr lang="ja-JP" altLang="en-US" sz="1050" i="1" dirty="0">
                <a:solidFill>
                  <a:srgbClr val="FF0000"/>
                </a:solidFill>
                <a:latin typeface="+mn-ea"/>
                <a:ea typeface="+mn-ea"/>
              </a:rPr>
              <a:t>事業実施スケジュール及び事業費について、項目ごとに記載してください（こちらの記載は本</a:t>
            </a:r>
            <a:r>
              <a:rPr lang="en-US" altLang="ja-JP" sz="1050" i="1" dirty="0" err="1">
                <a:solidFill>
                  <a:srgbClr val="FF0000"/>
                </a:solidFill>
                <a:latin typeface="+mn-ea"/>
                <a:ea typeface="+mn-ea"/>
              </a:rPr>
              <a:t>ppt</a:t>
            </a:r>
            <a:r>
              <a:rPr lang="ja-JP" altLang="en-US" sz="1050" i="1" dirty="0">
                <a:solidFill>
                  <a:srgbClr val="FF0000"/>
                </a:solidFill>
                <a:latin typeface="+mn-ea"/>
                <a:ea typeface="+mn-ea"/>
              </a:rPr>
              <a:t>内</a:t>
            </a:r>
            <a:r>
              <a:rPr lang="ja-JP" altLang="en-US" sz="1050" i="1" dirty="0">
                <a:solidFill>
                  <a:srgbClr val="FF0000"/>
                </a:solidFill>
                <a:latin typeface="+mn-ea"/>
              </a:rPr>
              <a:t>「○実施に伴う経費」と申請書</a:t>
            </a:r>
            <a:r>
              <a:rPr lang="ja-JP" altLang="en-US" sz="1050" i="1" dirty="0">
                <a:solidFill>
                  <a:srgbClr val="FF0000"/>
                </a:solidFill>
                <a:latin typeface="+mn-ea"/>
                <a:ea typeface="+mn-ea"/>
              </a:rPr>
              <a:t>の費用との整合が取れるように記載してください）。</a:t>
            </a:r>
            <a:endParaRPr lang="en-US" altLang="ja-JP" sz="1050" i="1" dirty="0">
              <a:solidFill>
                <a:srgbClr val="FF0000"/>
              </a:solidFill>
              <a:latin typeface="+mn-ea"/>
              <a:ea typeface="+mn-ea"/>
            </a:endParaRPr>
          </a:p>
        </p:txBody>
      </p:sp>
      <p:grpSp>
        <p:nvGrpSpPr>
          <p:cNvPr id="9223" name="グループ化 1">
            <a:extLst>
              <a:ext uri="{FF2B5EF4-FFF2-40B4-BE49-F238E27FC236}">
                <a16:creationId xmlns:a16="http://schemas.microsoft.com/office/drawing/2014/main" id="{7FBAB298-F9D7-FB34-1667-D8680DC9B582}"/>
              </a:ext>
            </a:extLst>
          </p:cNvPr>
          <p:cNvGrpSpPr>
            <a:grpSpLocks/>
          </p:cNvGrpSpPr>
          <p:nvPr/>
        </p:nvGrpSpPr>
        <p:grpSpPr bwMode="auto">
          <a:xfrm>
            <a:off x="255001" y="2307316"/>
            <a:ext cx="4719648" cy="1504848"/>
            <a:chOff x="384195" y="1781026"/>
            <a:chExt cx="4718919" cy="1505697"/>
          </a:xfrm>
        </p:grpSpPr>
        <p:sp>
          <p:nvSpPr>
            <p:cNvPr id="9309" name="Text Box 46">
              <a:extLst>
                <a:ext uri="{FF2B5EF4-FFF2-40B4-BE49-F238E27FC236}">
                  <a16:creationId xmlns:a16="http://schemas.microsoft.com/office/drawing/2014/main" id="{5D763385-7401-E5EC-B1FE-D963BCD06C6B}"/>
                </a:ext>
              </a:extLst>
            </p:cNvPr>
            <p:cNvSpPr txBox="1">
              <a:spLocks noChangeArrowheads="1"/>
            </p:cNvSpPr>
            <p:nvPr/>
          </p:nvSpPr>
          <p:spPr bwMode="auto">
            <a:xfrm>
              <a:off x="700088" y="2009688"/>
              <a:ext cx="620712" cy="219250"/>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800" i="1">
                  <a:solidFill>
                    <a:srgbClr val="000000"/>
                  </a:solidFill>
                  <a:latin typeface="Century" panose="02040604050505020304" pitchFamily="18" charset="0"/>
                </a:rPr>
                <a:t>（Ａ）社</a:t>
              </a:r>
            </a:p>
          </p:txBody>
        </p:sp>
        <p:sp>
          <p:nvSpPr>
            <p:cNvPr id="9310" name="Text Box 48">
              <a:extLst>
                <a:ext uri="{FF2B5EF4-FFF2-40B4-BE49-F238E27FC236}">
                  <a16:creationId xmlns:a16="http://schemas.microsoft.com/office/drawing/2014/main" id="{8D9A62F8-39DB-FA2E-5882-771DEB7F7E82}"/>
                </a:ext>
              </a:extLst>
            </p:cNvPr>
            <p:cNvSpPr txBox="1">
              <a:spLocks noChangeArrowheads="1"/>
            </p:cNvSpPr>
            <p:nvPr/>
          </p:nvSpPr>
          <p:spPr bwMode="auto">
            <a:xfrm>
              <a:off x="2825750" y="2019213"/>
              <a:ext cx="754063" cy="219250"/>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800" i="1">
                  <a:solidFill>
                    <a:srgbClr val="000000"/>
                  </a:solidFill>
                  <a:latin typeface="Century" panose="02040604050505020304" pitchFamily="18" charset="0"/>
                </a:rPr>
                <a:t>（Ｂ）社</a:t>
              </a:r>
            </a:p>
          </p:txBody>
        </p:sp>
        <p:sp>
          <p:nvSpPr>
            <p:cNvPr id="9312" name="Text Box 52">
              <a:extLst>
                <a:ext uri="{FF2B5EF4-FFF2-40B4-BE49-F238E27FC236}">
                  <a16:creationId xmlns:a16="http://schemas.microsoft.com/office/drawing/2014/main" id="{947C135F-9842-097B-4481-10466273E1A0}"/>
                </a:ext>
              </a:extLst>
            </p:cNvPr>
            <p:cNvSpPr txBox="1">
              <a:spLocks noChangeArrowheads="1"/>
            </p:cNvSpPr>
            <p:nvPr/>
          </p:nvSpPr>
          <p:spPr bwMode="auto">
            <a:xfrm>
              <a:off x="761247" y="1781026"/>
              <a:ext cx="499985" cy="2193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800" i="1">
                  <a:latin typeface="Century" panose="02040604050505020304" pitchFamily="18" charset="0"/>
                </a:rPr>
                <a:t>代表者</a:t>
              </a:r>
            </a:p>
          </p:txBody>
        </p:sp>
        <p:sp>
          <p:nvSpPr>
            <p:cNvPr id="9313" name="Text Box 53">
              <a:extLst>
                <a:ext uri="{FF2B5EF4-FFF2-40B4-BE49-F238E27FC236}">
                  <a16:creationId xmlns:a16="http://schemas.microsoft.com/office/drawing/2014/main" id="{DDD1FFCE-144B-34B2-3CFF-4B1D76F2BCC1}"/>
                </a:ext>
              </a:extLst>
            </p:cNvPr>
            <p:cNvSpPr txBox="1">
              <a:spLocks noChangeArrowheads="1"/>
            </p:cNvSpPr>
            <p:nvPr/>
          </p:nvSpPr>
          <p:spPr bwMode="auto">
            <a:xfrm>
              <a:off x="2854325" y="1782763"/>
              <a:ext cx="69850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800" i="1" dirty="0">
                  <a:solidFill>
                    <a:srgbClr val="000000"/>
                  </a:solidFill>
                  <a:latin typeface="Century" panose="02040604050505020304" pitchFamily="18" charset="0"/>
                </a:rPr>
                <a:t>共同実施者</a:t>
              </a:r>
            </a:p>
          </p:txBody>
        </p:sp>
        <p:sp>
          <p:nvSpPr>
            <p:cNvPr id="9314" name="Text Box 218">
              <a:extLst>
                <a:ext uri="{FF2B5EF4-FFF2-40B4-BE49-F238E27FC236}">
                  <a16:creationId xmlns:a16="http://schemas.microsoft.com/office/drawing/2014/main" id="{E5F41597-897E-9143-3916-1E992D83066C}"/>
                </a:ext>
              </a:extLst>
            </p:cNvPr>
            <p:cNvSpPr txBox="1">
              <a:spLocks noChangeArrowheads="1"/>
            </p:cNvSpPr>
            <p:nvPr/>
          </p:nvSpPr>
          <p:spPr bwMode="auto">
            <a:xfrm>
              <a:off x="2837658" y="2890314"/>
              <a:ext cx="744538" cy="219250"/>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800" i="1" dirty="0">
                  <a:solidFill>
                    <a:srgbClr val="000000"/>
                  </a:solidFill>
                  <a:latin typeface="Century" panose="02040604050505020304" pitchFamily="18" charset="0"/>
                </a:rPr>
                <a:t>（</a:t>
              </a:r>
              <a:r>
                <a:rPr lang="en-US" altLang="ja-JP" sz="800" i="1" dirty="0">
                  <a:solidFill>
                    <a:srgbClr val="000000"/>
                  </a:solidFill>
                  <a:latin typeface="Century" panose="02040604050505020304" pitchFamily="18" charset="0"/>
                </a:rPr>
                <a:t>D</a:t>
              </a:r>
              <a:r>
                <a:rPr lang="ja-JP" altLang="en-US" sz="800" i="1" dirty="0">
                  <a:solidFill>
                    <a:srgbClr val="000000"/>
                  </a:solidFill>
                  <a:latin typeface="Century" panose="02040604050505020304" pitchFamily="18" charset="0"/>
                </a:rPr>
                <a:t>）社</a:t>
              </a:r>
            </a:p>
          </p:txBody>
        </p:sp>
        <p:cxnSp>
          <p:nvCxnSpPr>
            <p:cNvPr id="9316" name="AutoShape 222">
              <a:extLst>
                <a:ext uri="{FF2B5EF4-FFF2-40B4-BE49-F238E27FC236}">
                  <a16:creationId xmlns:a16="http://schemas.microsoft.com/office/drawing/2014/main" id="{A06C82CF-89FD-0673-5EEC-2FB1153C21A1}"/>
                </a:ext>
              </a:extLst>
            </p:cNvPr>
            <p:cNvCxnSpPr>
              <a:cxnSpLocks noChangeShapeType="1"/>
              <a:stCxn id="9309" idx="3"/>
            </p:cNvCxnSpPr>
            <p:nvPr/>
          </p:nvCxnSpPr>
          <p:spPr bwMode="auto">
            <a:xfrm>
              <a:off x="1320800" y="2119313"/>
              <a:ext cx="1504950" cy="873898"/>
            </a:xfrm>
            <a:prstGeom prst="bentConnector3">
              <a:avLst>
                <a:gd name="adj1" fmla="val 50000"/>
              </a:avLst>
            </a:prstGeom>
            <a:noFill/>
            <a:ln w="12700">
              <a:solidFill>
                <a:schemeClr val="tx1"/>
              </a:solidFill>
              <a:miter lim="800000"/>
              <a:headEnd/>
              <a:tailEnd/>
            </a:ln>
            <a:extLst>
              <a:ext uri="{909E8E84-426E-40DD-AFC4-6F175D3DCCD1}">
                <a14:hiddenFill xmlns:a14="http://schemas.microsoft.com/office/drawing/2010/main">
                  <a:noFill/>
                </a14:hiddenFill>
              </a:ext>
            </a:extLst>
          </p:spPr>
        </p:cxnSp>
        <p:sp>
          <p:nvSpPr>
            <p:cNvPr id="9317" name="Text Box 271">
              <a:extLst>
                <a:ext uri="{FF2B5EF4-FFF2-40B4-BE49-F238E27FC236}">
                  <a16:creationId xmlns:a16="http://schemas.microsoft.com/office/drawing/2014/main" id="{BB272F68-2A21-94C1-898C-7E2CC52130EC}"/>
                </a:ext>
              </a:extLst>
            </p:cNvPr>
            <p:cNvSpPr txBox="1">
              <a:spLocks noChangeArrowheads="1"/>
            </p:cNvSpPr>
            <p:nvPr/>
          </p:nvSpPr>
          <p:spPr bwMode="auto">
            <a:xfrm>
              <a:off x="2819424" y="2694462"/>
              <a:ext cx="705247" cy="21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800" i="1" dirty="0">
                  <a:solidFill>
                    <a:srgbClr val="000000"/>
                  </a:solidFill>
                  <a:latin typeface="Century" panose="02040604050505020304" pitchFamily="18" charset="0"/>
                </a:rPr>
                <a:t>共同実施者</a:t>
              </a:r>
            </a:p>
          </p:txBody>
        </p:sp>
        <p:sp>
          <p:nvSpPr>
            <p:cNvPr id="9319" name="Text Box 217">
              <a:extLst>
                <a:ext uri="{FF2B5EF4-FFF2-40B4-BE49-F238E27FC236}">
                  <a16:creationId xmlns:a16="http://schemas.microsoft.com/office/drawing/2014/main" id="{28D6D1E4-FD40-2501-41EA-782E91D1B6BF}"/>
                </a:ext>
              </a:extLst>
            </p:cNvPr>
            <p:cNvSpPr txBox="1">
              <a:spLocks noChangeArrowheads="1"/>
            </p:cNvSpPr>
            <p:nvPr/>
          </p:nvSpPr>
          <p:spPr bwMode="auto">
            <a:xfrm>
              <a:off x="384195" y="2287818"/>
              <a:ext cx="1616075" cy="983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800" i="1" dirty="0">
                  <a:solidFill>
                    <a:srgbClr val="000000"/>
                  </a:solidFill>
                  <a:latin typeface="Century" panose="02040604050505020304" pitchFamily="18" charset="0"/>
                </a:rPr>
                <a:t>（事業全体の総括、連携・需給調整及び事業モデル全体の効果検証・課題整理を担当）</a:t>
              </a:r>
            </a:p>
            <a:p>
              <a:pPr fontAlgn="base">
                <a:buNone/>
              </a:pPr>
              <a:r>
                <a:rPr lang="ja-JP" altLang="ja-JP" sz="800" i="1" kern="1200" dirty="0">
                  <a:solidFill>
                    <a:srgbClr val="000000"/>
                  </a:solidFill>
                  <a:effectLst/>
                  <a:latin typeface="Century" panose="02040604050505020304" pitchFamily="18" charset="0"/>
                  <a:ea typeface="ＭＳ Ｐゴシック" panose="020B0600070205080204" pitchFamily="50" charset="-128"/>
                  <a:cs typeface="ＭＳ Ｐゴシック" panose="020B0600070205080204" pitchFamily="50" charset="-128"/>
                </a:rPr>
                <a:t>○○分野について○年間の業務実績あり</a:t>
              </a:r>
              <a:endParaRPr lang="ja-JP" altLang="ja-JP" sz="12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a:p>
              <a:pPr eaLnBrk="1" hangingPunct="1">
                <a:spcBef>
                  <a:spcPct val="0"/>
                </a:spcBef>
                <a:buFontTx/>
                <a:buNone/>
              </a:pPr>
              <a:r>
                <a:rPr lang="ja-JP" altLang="en-US" sz="800" i="1" dirty="0">
                  <a:solidFill>
                    <a:srgbClr val="000000"/>
                  </a:solidFill>
                  <a:latin typeface="Century" panose="02040604050505020304" pitchFamily="18" charset="0"/>
                </a:rPr>
                <a:t>事業終了後の実用化・普及を担う主体</a:t>
              </a:r>
            </a:p>
          </p:txBody>
        </p:sp>
        <p:sp>
          <p:nvSpPr>
            <p:cNvPr id="9320" name="Text Box 224">
              <a:extLst>
                <a:ext uri="{FF2B5EF4-FFF2-40B4-BE49-F238E27FC236}">
                  <a16:creationId xmlns:a16="http://schemas.microsoft.com/office/drawing/2014/main" id="{257B7875-5FDE-A22F-022F-5057ED3FDD6D}"/>
                </a:ext>
              </a:extLst>
            </p:cNvPr>
            <p:cNvSpPr txBox="1">
              <a:spLocks noChangeArrowheads="1"/>
            </p:cNvSpPr>
            <p:nvPr/>
          </p:nvSpPr>
          <p:spPr bwMode="auto">
            <a:xfrm>
              <a:off x="3552825" y="1834734"/>
              <a:ext cx="1447800" cy="4903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800" i="1" dirty="0">
                  <a:solidFill>
                    <a:srgbClr val="000000"/>
                  </a:solidFill>
                  <a:latin typeface="Century" panose="02040604050505020304" pitchFamily="18" charset="0"/>
                </a:rPr>
                <a:t>（ＣＯ２回収に係る実証）</a:t>
              </a:r>
            </a:p>
            <a:p>
              <a:pPr fontAlgn="base">
                <a:buNone/>
              </a:pPr>
              <a:r>
                <a:rPr lang="ja-JP" altLang="ja-JP" sz="800" i="1" kern="1200" dirty="0">
                  <a:solidFill>
                    <a:srgbClr val="000000"/>
                  </a:solidFill>
                  <a:effectLst/>
                  <a:latin typeface="Century" panose="02040604050505020304" pitchFamily="18" charset="0"/>
                  <a:ea typeface="ＭＳ Ｐゴシック" panose="020B0600070205080204" pitchFamily="50" charset="-128"/>
                  <a:cs typeface="ＭＳ Ｐゴシック" panose="020B0600070205080204" pitchFamily="50" charset="-128"/>
                </a:rPr>
                <a:t>○○分野について○年間の業務実績あり</a:t>
              </a:r>
              <a:endParaRPr lang="ja-JP" altLang="ja-JP" sz="12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9321" name="Text Box 225">
              <a:extLst>
                <a:ext uri="{FF2B5EF4-FFF2-40B4-BE49-F238E27FC236}">
                  <a16:creationId xmlns:a16="http://schemas.microsoft.com/office/drawing/2014/main" id="{590E0B4E-5E73-989C-305E-0921FB4502B4}"/>
                </a:ext>
              </a:extLst>
            </p:cNvPr>
            <p:cNvSpPr txBox="1">
              <a:spLocks noChangeArrowheads="1"/>
            </p:cNvSpPr>
            <p:nvPr/>
          </p:nvSpPr>
          <p:spPr bwMode="auto">
            <a:xfrm>
              <a:off x="3575050" y="2820988"/>
              <a:ext cx="1528064" cy="4657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800" i="1" dirty="0">
                  <a:solidFill>
                    <a:srgbClr val="000000"/>
                  </a:solidFill>
                  <a:latin typeface="Century" panose="02040604050505020304" pitchFamily="18" charset="0"/>
                </a:rPr>
                <a:t>（地域での利活用に係る実証）</a:t>
              </a:r>
            </a:p>
            <a:p>
              <a:pPr eaLnBrk="1" hangingPunct="1">
                <a:spcBef>
                  <a:spcPct val="0"/>
                </a:spcBef>
                <a:buFontTx/>
                <a:buNone/>
              </a:pPr>
              <a:r>
                <a:rPr lang="ja-JP" altLang="en-US" sz="800" i="1" dirty="0">
                  <a:solidFill>
                    <a:srgbClr val="000000"/>
                  </a:solidFill>
                  <a:latin typeface="Century" panose="02040604050505020304" pitchFamily="18" charset="0"/>
                </a:rPr>
                <a:t>脱炭素関連業務〇〇において○年間の実績</a:t>
              </a:r>
            </a:p>
          </p:txBody>
        </p:sp>
        <p:sp>
          <p:nvSpPr>
            <p:cNvPr id="9323" name="Line 270">
              <a:extLst>
                <a:ext uri="{FF2B5EF4-FFF2-40B4-BE49-F238E27FC236}">
                  <a16:creationId xmlns:a16="http://schemas.microsoft.com/office/drawing/2014/main" id="{5126506E-D111-CB54-0345-E82873CE251E}"/>
                </a:ext>
              </a:extLst>
            </p:cNvPr>
            <p:cNvSpPr>
              <a:spLocks noChangeShapeType="1"/>
            </p:cNvSpPr>
            <p:nvPr/>
          </p:nvSpPr>
          <p:spPr bwMode="auto">
            <a:xfrm>
              <a:off x="1360488" y="2119313"/>
              <a:ext cx="1465262" cy="952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ja-JP" altLang="en-US"/>
            </a:p>
          </p:txBody>
        </p:sp>
        <p:sp>
          <p:nvSpPr>
            <p:cNvPr id="8" name="Text Box 271">
              <a:extLst>
                <a:ext uri="{FF2B5EF4-FFF2-40B4-BE49-F238E27FC236}">
                  <a16:creationId xmlns:a16="http://schemas.microsoft.com/office/drawing/2014/main" id="{D0A2194A-94D3-B2E0-3229-D9A041535675}"/>
                </a:ext>
              </a:extLst>
            </p:cNvPr>
            <p:cNvSpPr txBox="1">
              <a:spLocks noChangeArrowheads="1"/>
            </p:cNvSpPr>
            <p:nvPr/>
          </p:nvSpPr>
          <p:spPr bwMode="auto">
            <a:xfrm>
              <a:off x="2860473" y="2280724"/>
              <a:ext cx="705247" cy="21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none"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800" i="1" dirty="0">
                  <a:solidFill>
                    <a:srgbClr val="000000"/>
                  </a:solidFill>
                  <a:latin typeface="Century" panose="02040604050505020304" pitchFamily="18" charset="0"/>
                </a:rPr>
                <a:t>共同実施者</a:t>
              </a:r>
            </a:p>
          </p:txBody>
        </p:sp>
        <p:sp>
          <p:nvSpPr>
            <p:cNvPr id="11" name="Text Box 218">
              <a:extLst>
                <a:ext uri="{FF2B5EF4-FFF2-40B4-BE49-F238E27FC236}">
                  <a16:creationId xmlns:a16="http://schemas.microsoft.com/office/drawing/2014/main" id="{79822254-3AEE-D0D4-00AD-C6B8BFB3AD57}"/>
                </a:ext>
              </a:extLst>
            </p:cNvPr>
            <p:cNvSpPr txBox="1">
              <a:spLocks noChangeArrowheads="1"/>
            </p:cNvSpPr>
            <p:nvPr/>
          </p:nvSpPr>
          <p:spPr bwMode="auto">
            <a:xfrm>
              <a:off x="2830511" y="2481977"/>
              <a:ext cx="744538" cy="219250"/>
            </a:xfrm>
            <a:prstGeom prst="rect">
              <a:avLst/>
            </a:prstGeom>
            <a:noFill/>
            <a:ln w="190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800" i="1" dirty="0">
                  <a:solidFill>
                    <a:srgbClr val="000000"/>
                  </a:solidFill>
                  <a:latin typeface="Century" panose="02040604050505020304" pitchFamily="18" charset="0"/>
                </a:rPr>
                <a:t>（Ｃ）社</a:t>
              </a:r>
            </a:p>
          </p:txBody>
        </p:sp>
        <p:sp>
          <p:nvSpPr>
            <p:cNvPr id="13" name="Text Box 224">
              <a:extLst>
                <a:ext uri="{FF2B5EF4-FFF2-40B4-BE49-F238E27FC236}">
                  <a16:creationId xmlns:a16="http://schemas.microsoft.com/office/drawing/2014/main" id="{5C26D8A4-A287-5AEB-6368-0A5890205918}"/>
                </a:ext>
              </a:extLst>
            </p:cNvPr>
            <p:cNvSpPr txBox="1">
              <a:spLocks noChangeArrowheads="1"/>
            </p:cNvSpPr>
            <p:nvPr/>
          </p:nvSpPr>
          <p:spPr bwMode="auto">
            <a:xfrm>
              <a:off x="3573462" y="2352911"/>
              <a:ext cx="1447800" cy="4903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lIns="95213" tIns="47605" rIns="95213"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800" i="1" dirty="0">
                  <a:solidFill>
                    <a:srgbClr val="000000"/>
                  </a:solidFill>
                  <a:latin typeface="Century" panose="02040604050505020304" pitchFamily="18" charset="0"/>
                </a:rPr>
                <a:t>（合成燃料製造に係る実証）</a:t>
              </a:r>
            </a:p>
            <a:p>
              <a:pPr fontAlgn="base">
                <a:buNone/>
              </a:pPr>
              <a:r>
                <a:rPr lang="ja-JP" altLang="ja-JP" sz="800" i="1" kern="1200" dirty="0">
                  <a:solidFill>
                    <a:srgbClr val="000000"/>
                  </a:solidFill>
                  <a:effectLst/>
                  <a:latin typeface="Century" panose="02040604050505020304" pitchFamily="18" charset="0"/>
                  <a:ea typeface="ＭＳ Ｐゴシック" panose="020B0600070205080204" pitchFamily="50" charset="-128"/>
                  <a:cs typeface="ＭＳ Ｐゴシック" panose="020B0600070205080204" pitchFamily="50" charset="-128"/>
                </a:rPr>
                <a:t>○○分野について○年間の業務実績あり</a:t>
              </a:r>
              <a:endParaRPr lang="ja-JP" altLang="ja-JP" sz="12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cxnSp>
          <p:nvCxnSpPr>
            <p:cNvPr id="14" name="AutoShape 222">
              <a:extLst>
                <a:ext uri="{FF2B5EF4-FFF2-40B4-BE49-F238E27FC236}">
                  <a16:creationId xmlns:a16="http://schemas.microsoft.com/office/drawing/2014/main" id="{08D88961-C8F7-567B-5BCC-28D12D3B7084}"/>
                </a:ext>
              </a:extLst>
            </p:cNvPr>
            <p:cNvCxnSpPr>
              <a:cxnSpLocks noChangeShapeType="1"/>
              <a:stCxn id="9309" idx="3"/>
            </p:cNvCxnSpPr>
            <p:nvPr/>
          </p:nvCxnSpPr>
          <p:spPr bwMode="auto">
            <a:xfrm>
              <a:off x="1320800" y="2119313"/>
              <a:ext cx="1513301" cy="478783"/>
            </a:xfrm>
            <a:prstGeom prst="bentConnector3">
              <a:avLst>
                <a:gd name="adj1" fmla="val 50000"/>
              </a:avLst>
            </a:prstGeom>
            <a:noFill/>
            <a:ln w="12700">
              <a:solidFill>
                <a:schemeClr val="tx1"/>
              </a:solidFill>
              <a:miter lim="800000"/>
              <a:headEnd/>
              <a:tailEnd/>
            </a:ln>
            <a:extLst>
              <a:ext uri="{909E8E84-426E-40DD-AFC4-6F175D3DCCD1}">
                <a14:hiddenFill xmlns:a14="http://schemas.microsoft.com/office/drawing/2010/main">
                  <a:noFill/>
                </a14:hiddenFill>
              </a:ext>
            </a:extLst>
          </p:spPr>
        </p:cxnSp>
      </p:grpSp>
      <p:sp>
        <p:nvSpPr>
          <p:cNvPr id="6168" name="Text Box 31">
            <a:extLst>
              <a:ext uri="{FF2B5EF4-FFF2-40B4-BE49-F238E27FC236}">
                <a16:creationId xmlns:a16="http://schemas.microsoft.com/office/drawing/2014/main" id="{B0C26B27-00CA-0A4C-2576-FFCE8A8984C4}"/>
              </a:ext>
            </a:extLst>
          </p:cNvPr>
          <p:cNvSpPr txBox="1">
            <a:spLocks noChangeArrowheads="1"/>
          </p:cNvSpPr>
          <p:nvPr/>
        </p:nvSpPr>
        <p:spPr bwMode="auto">
          <a:xfrm>
            <a:off x="5133975" y="366713"/>
            <a:ext cx="5003800" cy="4955942"/>
          </a:xfrm>
          <a:prstGeom prst="rect">
            <a:avLst/>
          </a:prstGeom>
          <a:noFill/>
          <a:ln>
            <a:noFill/>
          </a:ln>
        </p:spPr>
        <p:txBody>
          <a:bodyPr lIns="95218" tIns="47610" rIns="95218" bIns="47610">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defRPr/>
            </a:pPr>
            <a:r>
              <a:rPr lang="ja-JP" altLang="en-US" sz="1050" b="1" dirty="0">
                <a:latin typeface="Century" panose="02040604050505020304" pitchFamily="18" charset="0"/>
              </a:rPr>
              <a:t>③</a:t>
            </a:r>
            <a:r>
              <a:rPr lang="en-US" altLang="ja-JP" sz="1050" b="1" dirty="0">
                <a:latin typeface="Century" panose="02040604050505020304" pitchFamily="18" charset="0"/>
              </a:rPr>
              <a:t>【</a:t>
            </a:r>
            <a:r>
              <a:rPr lang="ja-JP" altLang="en-US" sz="1050" b="1" dirty="0">
                <a:latin typeface="Century" panose="02040604050505020304" pitchFamily="18" charset="0"/>
              </a:rPr>
              <a:t>事業化・普及の見込み</a:t>
            </a:r>
            <a:r>
              <a:rPr lang="en-US" altLang="ja-JP" sz="1050" b="1" dirty="0">
                <a:latin typeface="Century" panose="02040604050505020304" pitchFamily="18" charset="0"/>
              </a:rPr>
              <a:t>】</a:t>
            </a:r>
          </a:p>
          <a:p>
            <a:pPr eaLnBrk="1" hangingPunct="1">
              <a:spcBef>
                <a:spcPct val="0"/>
              </a:spcBef>
              <a:buFontTx/>
              <a:buNone/>
              <a:defRPr/>
            </a:pPr>
            <a:r>
              <a:rPr lang="en-US" altLang="ja-JP" sz="1050" dirty="0">
                <a:latin typeface="Century" panose="02040604050505020304" pitchFamily="18" charset="0"/>
              </a:rPr>
              <a:t>○</a:t>
            </a:r>
            <a:r>
              <a:rPr lang="ja-JP" altLang="en-US" sz="1050" dirty="0">
                <a:latin typeface="Century" panose="02040604050505020304" pitchFamily="18" charset="0"/>
              </a:rPr>
              <a:t>事業化計画</a:t>
            </a:r>
            <a:endParaRPr lang="en-US" altLang="ja-JP" sz="1050" dirty="0">
              <a:latin typeface="Century" panose="02040604050505020304" pitchFamily="18" charset="0"/>
            </a:endParaRPr>
          </a:p>
          <a:p>
            <a:pPr eaLnBrk="1" hangingPunct="1">
              <a:spcBef>
                <a:spcPct val="0"/>
              </a:spcBef>
              <a:buFontTx/>
              <a:buNone/>
              <a:defRPr/>
            </a:pPr>
            <a:r>
              <a:rPr lang="ja-JP" altLang="en-US" sz="1050" dirty="0">
                <a:latin typeface="Century" panose="02040604050505020304" pitchFamily="18" charset="0"/>
              </a:rPr>
              <a:t> </a:t>
            </a:r>
            <a:endParaRPr lang="en-US" altLang="ja-JP" sz="1050" dirty="0">
              <a:latin typeface="Century" panose="02040604050505020304" pitchFamily="18" charset="0"/>
            </a:endParaRPr>
          </a:p>
          <a:p>
            <a:pPr eaLnBrk="1" hangingPunct="1">
              <a:spcBef>
                <a:spcPct val="0"/>
              </a:spcBef>
              <a:buFontTx/>
              <a:buNone/>
              <a:defRPr/>
            </a:pPr>
            <a:endParaRPr lang="en-US" altLang="ja-JP" sz="1050" dirty="0">
              <a:solidFill>
                <a:srgbClr val="FF0000"/>
              </a:solidFill>
              <a:latin typeface="Century" panose="02040604050505020304" pitchFamily="18" charset="0"/>
            </a:endParaRPr>
          </a:p>
          <a:p>
            <a:pPr eaLnBrk="1" hangingPunct="1">
              <a:spcBef>
                <a:spcPct val="0"/>
              </a:spcBef>
              <a:buFontTx/>
              <a:buNone/>
              <a:defRPr/>
            </a:pPr>
            <a:endParaRPr lang="en-US" altLang="ja-JP" sz="1050" dirty="0">
              <a:solidFill>
                <a:srgbClr val="FF0000"/>
              </a:solidFill>
              <a:latin typeface="Century" panose="02040604050505020304" pitchFamily="18" charset="0"/>
            </a:endParaRPr>
          </a:p>
          <a:p>
            <a:pPr eaLnBrk="1" hangingPunct="1">
              <a:spcBef>
                <a:spcPct val="0"/>
              </a:spcBef>
              <a:buNone/>
              <a:defRPr/>
            </a:pPr>
            <a:r>
              <a:rPr lang="ja-JP" altLang="en-US" sz="1050" i="1" dirty="0">
                <a:solidFill>
                  <a:srgbClr val="FF0000"/>
                </a:solidFill>
                <a:latin typeface="Century" panose="02040604050505020304" pitchFamily="18" charset="0"/>
              </a:rPr>
              <a:t>事業化計画について、以下を参考に記載してください。また、</a:t>
            </a:r>
            <a:r>
              <a:rPr lang="ja-JP" altLang="en-US" sz="1050" b="1" i="1" u="sng" dirty="0">
                <a:solidFill>
                  <a:srgbClr val="FF0000"/>
                </a:solidFill>
                <a:latin typeface="Century" panose="02040604050505020304" pitchFamily="18" charset="0"/>
              </a:rPr>
              <a:t>事業終了後の社内体制・サプライヤー・ユーザー・規制当局等関係者との調整、工場立地場所、導入エリア、特許取得の方針等を踏まえ、ロードマップを簡潔に記載してください。</a:t>
            </a:r>
            <a:endParaRPr lang="en-US" altLang="ja-JP" sz="1050" b="1" i="1" u="sng" dirty="0">
              <a:solidFill>
                <a:srgbClr val="FF0000"/>
              </a:solidFill>
              <a:latin typeface="Century" panose="02040604050505020304" pitchFamily="18" charset="0"/>
            </a:endParaRPr>
          </a:p>
          <a:p>
            <a:pPr eaLnBrk="1" hangingPunct="1">
              <a:lnSpc>
                <a:spcPct val="90000"/>
              </a:lnSpc>
              <a:spcBef>
                <a:spcPct val="0"/>
              </a:spcBef>
              <a:buFontTx/>
              <a:buNone/>
              <a:defRPr/>
            </a:pPr>
            <a:r>
              <a:rPr lang="ja-JP" altLang="en-US" sz="1050" i="1" dirty="0">
                <a:solidFill>
                  <a:srgbClr val="FF0000"/>
                </a:solidFill>
                <a:latin typeface="Century" panose="02040604050505020304" pitchFamily="18" charset="0"/>
              </a:rPr>
              <a:t> ・ </a:t>
            </a:r>
            <a:r>
              <a:rPr lang="en-US" altLang="ja-JP" sz="1050" i="1" dirty="0">
                <a:solidFill>
                  <a:srgbClr val="FF0000"/>
                </a:solidFill>
                <a:latin typeface="Century" panose="02040604050505020304" pitchFamily="18" charset="0"/>
              </a:rPr>
              <a:t>20XX</a:t>
            </a:r>
            <a:r>
              <a:rPr lang="ja-JP" altLang="en-US" sz="1050" i="1" dirty="0">
                <a:solidFill>
                  <a:srgbClr val="FF0000"/>
                </a:solidFill>
                <a:latin typeface="Century" panose="02040604050505020304" pitchFamily="18" charset="0"/>
              </a:rPr>
              <a:t>年までに、○○の特許を出願／取得した上で、導入・展開開始</a:t>
            </a:r>
            <a:endParaRPr lang="en-US" altLang="ja-JP" sz="1050" i="1" dirty="0">
              <a:solidFill>
                <a:srgbClr val="00B050"/>
              </a:solidFill>
              <a:latin typeface="Century" panose="02040604050505020304" pitchFamily="18" charset="0"/>
            </a:endParaRPr>
          </a:p>
          <a:p>
            <a:pPr eaLnBrk="1" hangingPunct="1">
              <a:lnSpc>
                <a:spcPct val="90000"/>
              </a:lnSpc>
              <a:spcBef>
                <a:spcPct val="0"/>
              </a:spcBef>
              <a:buFontTx/>
              <a:buNone/>
              <a:defRPr/>
            </a:pPr>
            <a:r>
              <a:rPr lang="ja-JP" altLang="en-US" sz="1050" i="1" dirty="0">
                <a:solidFill>
                  <a:srgbClr val="FF0000"/>
                </a:solidFill>
                <a:latin typeface="Century" panose="02040604050505020304" pitchFamily="18" charset="0"/>
              </a:rPr>
              <a:t> ・ </a:t>
            </a:r>
            <a:r>
              <a:rPr lang="en-US" altLang="ja-JP" sz="1050" i="1" dirty="0">
                <a:solidFill>
                  <a:srgbClr val="FF0000"/>
                </a:solidFill>
                <a:latin typeface="Century" panose="02040604050505020304" pitchFamily="18" charset="0"/>
              </a:rPr>
              <a:t>20YY</a:t>
            </a:r>
            <a:r>
              <a:rPr lang="ja-JP" altLang="en-US" sz="1050" i="1" dirty="0">
                <a:solidFill>
                  <a:srgbClr val="FF0000"/>
                </a:solidFill>
                <a:latin typeface="Century" panose="02040604050505020304" pitchFamily="18" charset="0"/>
              </a:rPr>
              <a:t>年までに、低コスト化、省エネ化を実施し、導入・展開開始</a:t>
            </a:r>
          </a:p>
          <a:p>
            <a:pPr eaLnBrk="1" hangingPunct="1">
              <a:lnSpc>
                <a:spcPct val="90000"/>
              </a:lnSpc>
              <a:spcBef>
                <a:spcPct val="0"/>
              </a:spcBef>
              <a:buFontTx/>
              <a:buNone/>
              <a:defRPr/>
            </a:pPr>
            <a:r>
              <a:rPr lang="ja-JP" altLang="en-US" sz="1050" i="1" dirty="0">
                <a:solidFill>
                  <a:srgbClr val="FF0000"/>
                </a:solidFill>
                <a:latin typeface="Century" panose="02040604050505020304" pitchFamily="18" charset="0"/>
              </a:rPr>
              <a:t> ・ </a:t>
            </a:r>
            <a:r>
              <a:rPr lang="en-US" altLang="ja-JP" sz="1050" i="1" dirty="0">
                <a:solidFill>
                  <a:srgbClr val="FF0000"/>
                </a:solidFill>
                <a:latin typeface="Century" panose="02040604050505020304" pitchFamily="18" charset="0"/>
              </a:rPr>
              <a:t>20ZZ</a:t>
            </a:r>
            <a:r>
              <a:rPr lang="ja-JP" altLang="en-US" sz="1050" i="1" dirty="0">
                <a:solidFill>
                  <a:srgbClr val="FF0000"/>
                </a:solidFill>
                <a:latin typeface="Century" panose="02040604050505020304" pitchFamily="18" charset="0"/>
              </a:rPr>
              <a:t>年を目途とし、関連企業との連携体制を核とした導入・展開を想定</a:t>
            </a:r>
            <a:endParaRPr lang="en-US" altLang="ja-JP" sz="1050" i="1" dirty="0">
              <a:solidFill>
                <a:srgbClr val="FF0000"/>
              </a:solidFill>
              <a:latin typeface="Century" panose="02040604050505020304" pitchFamily="18" charset="0"/>
            </a:endParaRPr>
          </a:p>
          <a:p>
            <a:pPr eaLnBrk="1" hangingPunct="1">
              <a:lnSpc>
                <a:spcPct val="90000"/>
              </a:lnSpc>
              <a:spcBef>
                <a:spcPct val="0"/>
              </a:spcBef>
              <a:buFontTx/>
              <a:buNone/>
              <a:defRPr/>
            </a:pPr>
            <a:endParaRPr lang="en-US" altLang="ja-JP" sz="1050" dirty="0">
              <a:latin typeface="Century" panose="02040604050505020304" pitchFamily="18" charset="0"/>
            </a:endParaRPr>
          </a:p>
          <a:p>
            <a:pPr eaLnBrk="1" hangingPunct="1">
              <a:lnSpc>
                <a:spcPct val="90000"/>
              </a:lnSpc>
              <a:spcBef>
                <a:spcPct val="0"/>
              </a:spcBef>
              <a:buFontTx/>
              <a:buNone/>
              <a:defRPr/>
            </a:pPr>
            <a:r>
              <a:rPr lang="ja-JP" altLang="en-US" sz="1050" dirty="0">
                <a:latin typeface="Century" panose="02040604050505020304" pitchFamily="18" charset="0"/>
              </a:rPr>
              <a:t>○事業展開における普及の見込み</a:t>
            </a:r>
            <a:endParaRPr lang="en-US" altLang="ja-JP" sz="1050" dirty="0">
              <a:latin typeface="Century" panose="02040604050505020304" pitchFamily="18" charset="0"/>
            </a:endParaRPr>
          </a:p>
          <a:p>
            <a:pPr eaLnBrk="1" hangingPunct="1">
              <a:lnSpc>
                <a:spcPct val="90000"/>
              </a:lnSpc>
              <a:spcBef>
                <a:spcPct val="0"/>
              </a:spcBef>
              <a:buFontTx/>
              <a:buNone/>
              <a:defRPr/>
            </a:pPr>
            <a:r>
              <a:rPr lang="ja-JP" altLang="en-US" sz="1050" i="1" dirty="0">
                <a:solidFill>
                  <a:srgbClr val="FF0000"/>
                </a:solidFill>
                <a:latin typeface="Century" panose="02040604050505020304" pitchFamily="18" charset="0"/>
              </a:rPr>
              <a:t>普及シナリオを想定する場合は対象市場規模と見込まれる市場規模を含めて記載してください。普及のためにインフラ等が必要となる場合は、それらの導入コスト等についても記載してください。</a:t>
            </a:r>
            <a:endParaRPr lang="en-US" altLang="ja-JP" sz="1050" i="1" dirty="0">
              <a:solidFill>
                <a:srgbClr val="FF0000"/>
              </a:solidFill>
              <a:latin typeface="Century" panose="02040604050505020304" pitchFamily="18" charset="0"/>
            </a:endParaRPr>
          </a:p>
          <a:p>
            <a:pPr eaLnBrk="1" hangingPunct="1">
              <a:lnSpc>
                <a:spcPct val="90000"/>
              </a:lnSpc>
              <a:spcBef>
                <a:spcPct val="0"/>
              </a:spcBef>
              <a:buFontTx/>
              <a:buNone/>
              <a:defRPr/>
            </a:pPr>
            <a:endParaRPr lang="en-US" altLang="ja-JP" sz="1050" i="1" dirty="0">
              <a:solidFill>
                <a:srgbClr val="FF0000"/>
              </a:solidFill>
              <a:latin typeface="Century" panose="02040604050505020304" pitchFamily="18" charset="0"/>
            </a:endParaRPr>
          </a:p>
          <a:p>
            <a:pPr eaLnBrk="1" hangingPunct="1">
              <a:lnSpc>
                <a:spcPct val="90000"/>
              </a:lnSpc>
              <a:spcBef>
                <a:spcPct val="0"/>
              </a:spcBef>
              <a:buFontTx/>
              <a:buNone/>
              <a:defRPr/>
            </a:pPr>
            <a:r>
              <a:rPr lang="ja-JP" altLang="en-US" sz="1050" dirty="0">
                <a:latin typeface="Century" panose="02040604050505020304" pitchFamily="18" charset="0"/>
              </a:rPr>
              <a:t>○年度別導入・展開、利用見込み</a:t>
            </a:r>
            <a:endParaRPr lang="en-US" altLang="ja-JP" sz="1050" dirty="0">
              <a:latin typeface="Century" panose="02040604050505020304" pitchFamily="18" charset="0"/>
            </a:endParaRPr>
          </a:p>
          <a:p>
            <a:pPr eaLnBrk="1" hangingPunct="1">
              <a:lnSpc>
                <a:spcPct val="90000"/>
              </a:lnSpc>
              <a:spcBef>
                <a:spcPct val="0"/>
              </a:spcBef>
              <a:buFontTx/>
              <a:buNone/>
              <a:defRPr/>
            </a:pPr>
            <a:r>
              <a:rPr lang="ja-JP" altLang="en-US" sz="1050" i="1" dirty="0">
                <a:solidFill>
                  <a:srgbClr val="FF0000"/>
                </a:solidFill>
              </a:rPr>
              <a:t>注：複数の用途又は導入先がある場合には、それぞれについて記載してください。</a:t>
            </a:r>
            <a:endParaRPr lang="en-US" altLang="ja-JP" sz="1050" i="1" dirty="0">
              <a:solidFill>
                <a:srgbClr val="FF0000"/>
              </a:solidFill>
            </a:endParaRPr>
          </a:p>
          <a:p>
            <a:pPr eaLnBrk="1" hangingPunct="1">
              <a:lnSpc>
                <a:spcPct val="90000"/>
              </a:lnSpc>
              <a:spcBef>
                <a:spcPct val="0"/>
              </a:spcBef>
              <a:buFontTx/>
              <a:buNone/>
              <a:defRPr/>
            </a:pPr>
            <a:endParaRPr lang="en-US" altLang="ja-JP" sz="1050" i="1" dirty="0">
              <a:solidFill>
                <a:srgbClr val="FF0000"/>
              </a:solidFill>
            </a:endParaRPr>
          </a:p>
          <a:p>
            <a:pPr eaLnBrk="1" hangingPunct="1">
              <a:lnSpc>
                <a:spcPct val="90000"/>
              </a:lnSpc>
              <a:spcBef>
                <a:spcPct val="0"/>
              </a:spcBef>
              <a:buFontTx/>
              <a:buNone/>
              <a:defRPr/>
            </a:pPr>
            <a:endParaRPr lang="en-US" altLang="ja-JP" sz="1050" i="1" dirty="0">
              <a:solidFill>
                <a:srgbClr val="FF0000"/>
              </a:solidFill>
            </a:endParaRPr>
          </a:p>
          <a:p>
            <a:pPr eaLnBrk="1" hangingPunct="1">
              <a:lnSpc>
                <a:spcPct val="90000"/>
              </a:lnSpc>
              <a:spcBef>
                <a:spcPct val="0"/>
              </a:spcBef>
              <a:buFontTx/>
              <a:buNone/>
              <a:defRPr/>
            </a:pPr>
            <a:endParaRPr lang="ja-JP" altLang="en-US" sz="1050" dirty="0">
              <a:latin typeface="Century" panose="02040604050505020304" pitchFamily="18" charset="0"/>
            </a:endParaRPr>
          </a:p>
          <a:p>
            <a:pPr eaLnBrk="1" hangingPunct="1">
              <a:lnSpc>
                <a:spcPct val="90000"/>
              </a:lnSpc>
              <a:spcBef>
                <a:spcPct val="0"/>
              </a:spcBef>
              <a:buFontTx/>
              <a:buNone/>
              <a:defRPr/>
            </a:pPr>
            <a:endParaRPr lang="en-US" altLang="ja-JP" sz="1050" dirty="0">
              <a:solidFill>
                <a:srgbClr val="FF0000"/>
              </a:solidFill>
              <a:latin typeface="Century" panose="02040604050505020304" pitchFamily="18" charset="0"/>
            </a:endParaRPr>
          </a:p>
          <a:p>
            <a:pPr eaLnBrk="1" hangingPunct="1">
              <a:lnSpc>
                <a:spcPct val="90000"/>
              </a:lnSpc>
              <a:spcBef>
                <a:spcPct val="0"/>
              </a:spcBef>
              <a:buFontTx/>
              <a:buNone/>
              <a:defRPr/>
            </a:pPr>
            <a:endParaRPr lang="en-US" altLang="ja-JP" sz="1050" dirty="0">
              <a:latin typeface="Century" panose="02040604050505020304" pitchFamily="18" charset="0"/>
            </a:endParaRPr>
          </a:p>
          <a:p>
            <a:pPr eaLnBrk="1" hangingPunct="1">
              <a:lnSpc>
                <a:spcPct val="90000"/>
              </a:lnSpc>
              <a:spcBef>
                <a:spcPct val="0"/>
              </a:spcBef>
              <a:buFontTx/>
              <a:buNone/>
              <a:defRPr/>
            </a:pPr>
            <a:endParaRPr lang="en-US" altLang="ja-JP" sz="1050" dirty="0">
              <a:latin typeface="Century" panose="02040604050505020304" pitchFamily="18" charset="0"/>
            </a:endParaRPr>
          </a:p>
          <a:p>
            <a:pPr eaLnBrk="1" hangingPunct="1">
              <a:lnSpc>
                <a:spcPct val="90000"/>
              </a:lnSpc>
              <a:spcBef>
                <a:spcPct val="0"/>
              </a:spcBef>
              <a:buFontTx/>
              <a:buNone/>
              <a:defRPr/>
            </a:pPr>
            <a:endParaRPr lang="en-US" altLang="ja-JP" sz="1050" dirty="0">
              <a:latin typeface="Century" panose="02040604050505020304" pitchFamily="18" charset="0"/>
            </a:endParaRPr>
          </a:p>
          <a:p>
            <a:pPr eaLnBrk="1" hangingPunct="1">
              <a:lnSpc>
                <a:spcPct val="90000"/>
              </a:lnSpc>
              <a:spcBef>
                <a:spcPct val="0"/>
              </a:spcBef>
              <a:buFontTx/>
              <a:buNone/>
              <a:defRPr/>
            </a:pPr>
            <a:endParaRPr lang="en-US" altLang="ja-JP" sz="1050" dirty="0">
              <a:latin typeface="Century" panose="02040604050505020304" pitchFamily="18" charset="0"/>
            </a:endParaRPr>
          </a:p>
          <a:p>
            <a:pPr eaLnBrk="1" hangingPunct="1">
              <a:lnSpc>
                <a:spcPct val="90000"/>
              </a:lnSpc>
              <a:spcBef>
                <a:spcPts val="600"/>
              </a:spcBef>
              <a:buFontTx/>
              <a:buNone/>
              <a:defRPr/>
            </a:pPr>
            <a:r>
              <a:rPr lang="ja-JP" altLang="en-US" sz="1050" dirty="0">
                <a:latin typeface="ＭＳ Ｐゴシック" panose="020B0600070205080204" pitchFamily="50" charset="-128"/>
              </a:rPr>
              <a:t>○普及におけるリスク（課題・障害）</a:t>
            </a:r>
            <a:endParaRPr lang="en-US" altLang="ja-JP" sz="1050" i="1" dirty="0">
              <a:solidFill>
                <a:srgbClr val="FF0000"/>
              </a:solidFill>
              <a:latin typeface="ＭＳ Ｐゴシック" panose="020B0600070205080204" pitchFamily="50" charset="-128"/>
            </a:endParaRPr>
          </a:p>
          <a:p>
            <a:pPr eaLnBrk="1" hangingPunct="1">
              <a:lnSpc>
                <a:spcPct val="90000"/>
              </a:lnSpc>
              <a:spcBef>
                <a:spcPct val="0"/>
              </a:spcBef>
              <a:buFontTx/>
              <a:buNone/>
              <a:defRPr/>
            </a:pPr>
            <a:r>
              <a:rPr lang="ja-JP" altLang="en-US" sz="1050" i="1" dirty="0">
                <a:solidFill>
                  <a:srgbClr val="FF0000"/>
                </a:solidFill>
                <a:latin typeface="ＭＳ Ｐゴシック" panose="020B0600070205080204" pitchFamily="50" charset="-128"/>
              </a:rPr>
              <a:t> ・○○の法規制をクリアするために、△△に対しての更なる規制緩和が必要</a:t>
            </a:r>
            <a:endParaRPr lang="en-US" altLang="ja-JP" sz="1050" i="1" dirty="0">
              <a:solidFill>
                <a:srgbClr val="FF0000"/>
              </a:solidFill>
              <a:latin typeface="ＭＳ Ｐゴシック" panose="020B0600070205080204" pitchFamily="50" charset="-128"/>
            </a:endParaRPr>
          </a:p>
          <a:p>
            <a:pPr eaLnBrk="1" hangingPunct="1">
              <a:lnSpc>
                <a:spcPct val="90000"/>
              </a:lnSpc>
              <a:spcBef>
                <a:spcPct val="0"/>
              </a:spcBef>
              <a:buFontTx/>
              <a:buNone/>
              <a:defRPr/>
            </a:pPr>
            <a:r>
              <a:rPr lang="ja-JP" altLang="en-US" sz="1050" i="1" dirty="0">
                <a:solidFill>
                  <a:srgbClr val="FF0000"/>
                </a:solidFill>
                <a:latin typeface="ＭＳ Ｐゴシック" panose="020B0600070205080204" pitchFamily="50" charset="-128"/>
              </a:rPr>
              <a:t> ・○○のインフラ整備や周辺技術の普及等が必要</a:t>
            </a:r>
            <a:endParaRPr lang="en-US" altLang="ja-JP" sz="1050" i="1" dirty="0">
              <a:solidFill>
                <a:srgbClr val="FF0000"/>
              </a:solidFill>
              <a:latin typeface="ＭＳ Ｐゴシック" panose="020B0600070205080204" pitchFamily="50" charset="-128"/>
            </a:endParaRPr>
          </a:p>
          <a:p>
            <a:pPr eaLnBrk="1" hangingPunct="1">
              <a:lnSpc>
                <a:spcPct val="90000"/>
              </a:lnSpc>
              <a:spcBef>
                <a:spcPct val="0"/>
              </a:spcBef>
              <a:buFontTx/>
              <a:buNone/>
              <a:defRPr/>
            </a:pPr>
            <a:r>
              <a:rPr lang="ja-JP" altLang="en-US" sz="1050" i="1" dirty="0">
                <a:solidFill>
                  <a:srgbClr val="FF0000"/>
                </a:solidFill>
                <a:latin typeface="ＭＳ Ｐゴシック" panose="020B0600070205080204" pitchFamily="50" charset="-128"/>
              </a:rPr>
              <a:t> ・○○のコストが高く、新たなマーケットの掘り起こしが必要</a:t>
            </a:r>
            <a:endParaRPr lang="en-US" altLang="ja-JP" sz="1050" i="1" dirty="0">
              <a:solidFill>
                <a:srgbClr val="FF0000"/>
              </a:solidFill>
              <a:latin typeface="ＭＳ Ｐゴシック" panose="020B0600070205080204" pitchFamily="50" charset="-128"/>
            </a:endParaRPr>
          </a:p>
        </p:txBody>
      </p:sp>
      <p:graphicFrame>
        <p:nvGraphicFramePr>
          <p:cNvPr id="29" name="表 28">
            <a:extLst>
              <a:ext uri="{FF2B5EF4-FFF2-40B4-BE49-F238E27FC236}">
                <a16:creationId xmlns:a16="http://schemas.microsoft.com/office/drawing/2014/main" id="{C149760D-D404-8443-1300-E3D0FF6C3922}"/>
              </a:ext>
            </a:extLst>
          </p:cNvPr>
          <p:cNvGraphicFramePr>
            <a:graphicFrameLocks noGrp="1"/>
          </p:cNvGraphicFramePr>
          <p:nvPr>
            <p:extLst>
              <p:ext uri="{D42A27DB-BD31-4B8C-83A1-F6EECF244321}">
                <p14:modId xmlns:p14="http://schemas.microsoft.com/office/powerpoint/2010/main" val="1415291455"/>
              </p:ext>
            </p:extLst>
          </p:nvPr>
        </p:nvGraphicFramePr>
        <p:xfrm>
          <a:off x="5319712" y="753490"/>
          <a:ext cx="4779963" cy="426064"/>
        </p:xfrm>
        <a:graphic>
          <a:graphicData uri="http://schemas.openxmlformats.org/drawingml/2006/table">
            <a:tbl>
              <a:tblPr/>
              <a:tblGrid>
                <a:gridCol w="1572924">
                  <a:extLst>
                    <a:ext uri="{9D8B030D-6E8A-4147-A177-3AD203B41FA5}">
                      <a16:colId xmlns:a16="http://schemas.microsoft.com/office/drawing/2014/main" val="20000"/>
                    </a:ext>
                  </a:extLst>
                </a:gridCol>
                <a:gridCol w="3207039">
                  <a:extLst>
                    <a:ext uri="{9D8B030D-6E8A-4147-A177-3AD203B41FA5}">
                      <a16:colId xmlns:a16="http://schemas.microsoft.com/office/drawing/2014/main" val="20001"/>
                    </a:ext>
                  </a:extLst>
                </a:gridCol>
              </a:tblGrid>
              <a:tr h="25876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accent2"/>
                          </a:solidFill>
                          <a:effectLst/>
                          <a:latin typeface="Arial" charset="0"/>
                          <a:ea typeface="ＭＳ Ｐゴシック" pitchFamily="50" charset="-128"/>
                        </a:rPr>
                        <a:t>事業化・普及を想定する主体</a:t>
                      </a:r>
                      <a:endParaRPr kumimoji="1" lang="en-US" altLang="ja-JP" sz="1000" b="0" i="0" u="none" strike="noStrike" cap="none" normalizeH="0" baseline="0" dirty="0">
                        <a:ln>
                          <a:noFill/>
                        </a:ln>
                        <a:solidFill>
                          <a:schemeClr val="accent2"/>
                        </a:solidFill>
                        <a:effectLst/>
                        <a:latin typeface="Arial" charset="0"/>
                        <a:ea typeface="ＭＳ Ｐゴシック" pitchFamily="50" charset="-128"/>
                      </a:endParaRPr>
                    </a:p>
                  </a:txBody>
                  <a:tcPr marL="91461" marR="91461" marT="45392" marB="4539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dirty="0">
                          <a:ln>
                            <a:noFill/>
                          </a:ln>
                          <a:solidFill>
                            <a:schemeClr val="accent2"/>
                          </a:solidFill>
                          <a:effectLst/>
                          <a:latin typeface="Arial" charset="0"/>
                          <a:ea typeface="ＭＳ Ｐゴシック" pitchFamily="50" charset="-128"/>
                        </a:rPr>
                        <a:t>事業化・普及を想定する主体がある場合は、その主体名を記載してください。</a:t>
                      </a:r>
                    </a:p>
                  </a:txBody>
                  <a:tcPr marL="91461" marR="91461" marT="45392" marB="4539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0"/>
                  </a:ext>
                </a:extLst>
              </a:tr>
            </a:tbl>
          </a:graphicData>
        </a:graphic>
      </p:graphicFrame>
      <p:graphicFrame>
        <p:nvGraphicFramePr>
          <p:cNvPr id="30" name="表 29">
            <a:extLst>
              <a:ext uri="{FF2B5EF4-FFF2-40B4-BE49-F238E27FC236}">
                <a16:creationId xmlns:a16="http://schemas.microsoft.com/office/drawing/2014/main" id="{3CD5E984-1FCA-9543-AF1F-105E29161A08}"/>
              </a:ext>
            </a:extLst>
          </p:cNvPr>
          <p:cNvGraphicFramePr>
            <a:graphicFrameLocks noGrp="1"/>
          </p:cNvGraphicFramePr>
          <p:nvPr>
            <p:extLst>
              <p:ext uri="{D42A27DB-BD31-4B8C-83A1-F6EECF244321}">
                <p14:modId xmlns:p14="http://schemas.microsoft.com/office/powerpoint/2010/main" val="1489728405"/>
              </p:ext>
            </p:extLst>
          </p:nvPr>
        </p:nvGraphicFramePr>
        <p:xfrm>
          <a:off x="5346123" y="5415244"/>
          <a:ext cx="4676775" cy="242888"/>
        </p:xfrm>
        <a:graphic>
          <a:graphicData uri="http://schemas.openxmlformats.org/drawingml/2006/table">
            <a:tbl>
              <a:tblPr/>
              <a:tblGrid>
                <a:gridCol w="3654750">
                  <a:extLst>
                    <a:ext uri="{9D8B030D-6E8A-4147-A177-3AD203B41FA5}">
                      <a16:colId xmlns:a16="http://schemas.microsoft.com/office/drawing/2014/main" val="20000"/>
                    </a:ext>
                  </a:extLst>
                </a:gridCol>
                <a:gridCol w="1022025">
                  <a:extLst>
                    <a:ext uri="{9D8B030D-6E8A-4147-A177-3AD203B41FA5}">
                      <a16:colId xmlns:a16="http://schemas.microsoft.com/office/drawing/2014/main" val="20001"/>
                    </a:ext>
                  </a:extLst>
                </a:gridCol>
              </a:tblGrid>
              <a:tr h="24288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事業モデル</a:t>
                      </a:r>
                      <a:r>
                        <a:rPr kumimoji="1" lang="en-US" altLang="ja-JP" sz="10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1</a:t>
                      </a:r>
                      <a:r>
                        <a:rPr kumimoji="1" lang="ja-JP" altLang="en-US" sz="10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件当たりの</a:t>
                      </a:r>
                      <a:r>
                        <a:rPr kumimoji="1" lang="en-US" altLang="ja-JP" sz="10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CO2</a:t>
                      </a:r>
                      <a:r>
                        <a:rPr kumimoji="1" lang="ja-JP" altLang="en-US" sz="10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削減量（</a:t>
                      </a:r>
                      <a:r>
                        <a:rPr kumimoji="1" lang="en-US" altLang="ja-JP" sz="10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t-CO2/</a:t>
                      </a:r>
                      <a:r>
                        <a:rPr kumimoji="1" lang="ja-JP" altLang="en-US" sz="10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件・年）</a:t>
                      </a:r>
                    </a:p>
                  </a:txBody>
                  <a:tcPr marL="91430" marR="91430" marT="45244" marB="452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Arial" charset="0"/>
                        <a:ea typeface="ＭＳ Ｐゴシック" pitchFamily="50" charset="-128"/>
                      </a:endParaRPr>
                    </a:p>
                  </a:txBody>
                  <a:tcPr marL="91430" marR="91430" marT="45244" marB="452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0"/>
                  </a:ext>
                </a:extLst>
              </a:tr>
            </a:tbl>
          </a:graphicData>
        </a:graphic>
      </p:graphicFrame>
      <p:sp>
        <p:nvSpPr>
          <p:cNvPr id="32" name="Text Box 11">
            <a:extLst>
              <a:ext uri="{FF2B5EF4-FFF2-40B4-BE49-F238E27FC236}">
                <a16:creationId xmlns:a16="http://schemas.microsoft.com/office/drawing/2014/main" id="{6FED1974-F598-E301-6D32-F6FC8D6BA3D7}"/>
              </a:ext>
            </a:extLst>
          </p:cNvPr>
          <p:cNvSpPr txBox="1">
            <a:spLocks noChangeArrowheads="1"/>
          </p:cNvSpPr>
          <p:nvPr/>
        </p:nvSpPr>
        <p:spPr bwMode="auto">
          <a:xfrm>
            <a:off x="8342313" y="223838"/>
            <a:ext cx="1795462" cy="254000"/>
          </a:xfrm>
          <a:prstGeom prst="rect">
            <a:avLst/>
          </a:prstGeom>
          <a:noFill/>
          <a:ln w="9525">
            <a:solidFill>
              <a:schemeClr val="tx1"/>
            </a:solidFill>
            <a:prstDash val="dash"/>
            <a:miter lim="800000"/>
            <a:headEnd/>
            <a:tailEnd/>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en-US" altLang="ja-JP" sz="1050" i="1" dirty="0"/>
              <a:t>※</a:t>
            </a:r>
            <a:r>
              <a:rPr lang="ja-JP" altLang="en-US" sz="1050" i="1" dirty="0"/>
              <a:t>　本頁は</a:t>
            </a:r>
            <a:r>
              <a:rPr lang="en-US" altLang="ja-JP" sz="1050" i="1" dirty="0"/>
              <a:t>2</a:t>
            </a:r>
            <a:r>
              <a:rPr lang="ja-JP" altLang="en-US" sz="1050" i="1" dirty="0"/>
              <a:t>頁に収めること。</a:t>
            </a:r>
          </a:p>
        </p:txBody>
      </p:sp>
      <p:graphicFrame>
        <p:nvGraphicFramePr>
          <p:cNvPr id="9242" name="Object 2">
            <a:extLst>
              <a:ext uri="{FF2B5EF4-FFF2-40B4-BE49-F238E27FC236}">
                <a16:creationId xmlns:a16="http://schemas.microsoft.com/office/drawing/2014/main" id="{77E98891-BC8C-B930-A0FF-88762E781300}"/>
              </a:ext>
            </a:extLst>
          </p:cNvPr>
          <p:cNvGraphicFramePr>
            <a:graphicFrameLocks noChangeAspect="1"/>
          </p:cNvGraphicFramePr>
          <p:nvPr>
            <p:extLst>
              <p:ext uri="{D42A27DB-BD31-4B8C-83A1-F6EECF244321}">
                <p14:modId xmlns:p14="http://schemas.microsoft.com/office/powerpoint/2010/main" val="1448208993"/>
              </p:ext>
            </p:extLst>
          </p:nvPr>
        </p:nvGraphicFramePr>
        <p:xfrm>
          <a:off x="441682" y="4925218"/>
          <a:ext cx="4489450" cy="1925637"/>
        </p:xfrm>
        <a:graphic>
          <a:graphicData uri="http://schemas.openxmlformats.org/presentationml/2006/ole">
            <mc:AlternateContent xmlns:mc="http://schemas.openxmlformats.org/markup-compatibility/2006">
              <mc:Choice xmlns:v="urn:schemas-microsoft-com:vml" Requires="v">
                <p:oleObj name="Worksheet" r:id="rId3" imgW="3727512" imgH="1803258" progId="Excel.Sheet.8">
                  <p:embed/>
                </p:oleObj>
              </mc:Choice>
              <mc:Fallback>
                <p:oleObj name="Worksheet" r:id="rId3" imgW="3727512" imgH="1803258" progId="Excel.Sheet.8">
                  <p:embed/>
                  <p:pic>
                    <p:nvPicPr>
                      <p:cNvPr id="9242" name="Object 2">
                        <a:extLst>
                          <a:ext uri="{FF2B5EF4-FFF2-40B4-BE49-F238E27FC236}">
                            <a16:creationId xmlns:a16="http://schemas.microsoft.com/office/drawing/2014/main" id="{77E98891-BC8C-B930-A0FF-88762E781300}"/>
                          </a:ext>
                        </a:extLst>
                      </p:cNvPr>
                      <p:cNvPicPr>
                        <a:picLocks noChangeAspect="1" noChangeArrowheads="1"/>
                      </p:cNvPicPr>
                      <p:nvPr/>
                    </p:nvPicPr>
                    <p:blipFill>
                      <a:blip r:embed="rId4"/>
                      <a:srcRect/>
                      <a:stretch>
                        <a:fillRect/>
                      </a:stretch>
                    </p:blipFill>
                    <p:spPr bwMode="auto">
                      <a:xfrm>
                        <a:off x="441682" y="4925218"/>
                        <a:ext cx="4489450" cy="1925637"/>
                      </a:xfrm>
                      <a:prstGeom prst="rect">
                        <a:avLst/>
                      </a:prstGeom>
                      <a:noFill/>
                      <a:ln>
                        <a:noFill/>
                      </a:ln>
                    </p:spPr>
                  </p:pic>
                </p:oleObj>
              </mc:Fallback>
            </mc:AlternateContent>
          </a:graphicData>
        </a:graphic>
      </p:graphicFrame>
      <p:graphicFrame>
        <p:nvGraphicFramePr>
          <p:cNvPr id="34" name="表 33">
            <a:extLst>
              <a:ext uri="{FF2B5EF4-FFF2-40B4-BE49-F238E27FC236}">
                <a16:creationId xmlns:a16="http://schemas.microsoft.com/office/drawing/2014/main" id="{FB080D26-E3FB-08C9-F5F6-CC79A5CB947A}"/>
              </a:ext>
            </a:extLst>
          </p:cNvPr>
          <p:cNvGraphicFramePr>
            <a:graphicFrameLocks noGrp="1"/>
          </p:cNvGraphicFramePr>
          <p:nvPr>
            <p:extLst>
              <p:ext uri="{D42A27DB-BD31-4B8C-83A1-F6EECF244321}">
                <p14:modId xmlns:p14="http://schemas.microsoft.com/office/powerpoint/2010/main" val="2058984067"/>
              </p:ext>
            </p:extLst>
          </p:nvPr>
        </p:nvGraphicFramePr>
        <p:xfrm>
          <a:off x="5342948" y="5662894"/>
          <a:ext cx="4676775" cy="242888"/>
        </p:xfrm>
        <a:graphic>
          <a:graphicData uri="http://schemas.openxmlformats.org/drawingml/2006/table">
            <a:tbl>
              <a:tblPr/>
              <a:tblGrid>
                <a:gridCol w="3654750">
                  <a:extLst>
                    <a:ext uri="{9D8B030D-6E8A-4147-A177-3AD203B41FA5}">
                      <a16:colId xmlns:a16="http://schemas.microsoft.com/office/drawing/2014/main" val="20000"/>
                    </a:ext>
                  </a:extLst>
                </a:gridCol>
                <a:gridCol w="1022025">
                  <a:extLst>
                    <a:ext uri="{9D8B030D-6E8A-4147-A177-3AD203B41FA5}">
                      <a16:colId xmlns:a16="http://schemas.microsoft.com/office/drawing/2014/main" val="20001"/>
                    </a:ext>
                  </a:extLst>
                </a:gridCol>
              </a:tblGrid>
              <a:tr h="24288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事業モデル</a:t>
                      </a:r>
                      <a:r>
                        <a:rPr kumimoji="1" lang="en-US" altLang="ja-JP" sz="10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1</a:t>
                      </a:r>
                      <a:r>
                        <a:rPr kumimoji="1" lang="ja-JP" altLang="en-US" sz="1000" b="0" i="0" u="none" strike="noStrike" cap="none" normalizeH="0" baseline="0" dirty="0">
                          <a:ln>
                            <a:noFill/>
                          </a:ln>
                          <a:solidFill>
                            <a:schemeClr val="tx1"/>
                          </a:solidFill>
                          <a:effectLst/>
                          <a:latin typeface="ＭＳ Ｐゴシック" panose="020B0600070205080204" pitchFamily="50" charset="-128"/>
                          <a:ea typeface="ＭＳ Ｐゴシック" panose="020B0600070205080204" pitchFamily="50" charset="-128"/>
                        </a:rPr>
                        <a:t>件の耐用年数（年）</a:t>
                      </a:r>
                    </a:p>
                  </a:txBody>
                  <a:tcPr marL="91430" marR="91430" marT="45244" marB="452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chemeClr val="tx1"/>
                        </a:solidFill>
                        <a:effectLst/>
                        <a:latin typeface="Arial" charset="0"/>
                        <a:ea typeface="ＭＳ Ｐゴシック" pitchFamily="50" charset="-128"/>
                      </a:endParaRPr>
                    </a:p>
                  </a:txBody>
                  <a:tcPr marL="91430" marR="91430" marT="45244" marB="4524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0"/>
                  </a:ext>
                </a:extLst>
              </a:tr>
            </a:tbl>
          </a:graphicData>
        </a:graphic>
      </p:graphicFrame>
      <p:sp>
        <p:nvSpPr>
          <p:cNvPr id="35" name="星 7 34">
            <a:extLst>
              <a:ext uri="{FF2B5EF4-FFF2-40B4-BE49-F238E27FC236}">
                <a16:creationId xmlns:a16="http://schemas.microsoft.com/office/drawing/2014/main" id="{83B566B3-422F-6452-0A0B-9570F4372CC4}"/>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
        <p:nvSpPr>
          <p:cNvPr id="9252" name="スライド番号プレースホルダー 1">
            <a:extLst>
              <a:ext uri="{FF2B5EF4-FFF2-40B4-BE49-F238E27FC236}">
                <a16:creationId xmlns:a16="http://schemas.microsoft.com/office/drawing/2014/main" id="{47CFA941-866A-0BB6-3DFC-2F78306C9CF5}"/>
              </a:ext>
            </a:extLst>
          </p:cNvPr>
          <p:cNvSpPr txBox="1">
            <a:spLocks/>
          </p:cNvSpPr>
          <p:nvPr/>
        </p:nvSpPr>
        <p:spPr bwMode="auto">
          <a:xfrm>
            <a:off x="9837738" y="6929438"/>
            <a:ext cx="487362" cy="500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9779" tIns="49890" rIns="99779" bIns="49890"/>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algn="r" eaLnBrk="1" hangingPunct="1">
              <a:spcBef>
                <a:spcPct val="0"/>
              </a:spcBef>
              <a:buFontTx/>
              <a:buNone/>
            </a:pPr>
            <a:fld id="{E3EB8420-53C9-4C85-ABEC-DE0190CD6BA3}" type="slidenum">
              <a:rPr lang="en-US" altLang="ja-JP" sz="1500"/>
              <a:pPr algn="r" eaLnBrk="1" hangingPunct="1">
                <a:spcBef>
                  <a:spcPct val="0"/>
                </a:spcBef>
                <a:buFontTx/>
                <a:buNone/>
              </a:pPr>
              <a:t>5</a:t>
            </a:fld>
            <a:endParaRPr lang="en-US" altLang="ja-JP" sz="1500"/>
          </a:p>
        </p:txBody>
      </p:sp>
      <p:graphicFrame>
        <p:nvGraphicFramePr>
          <p:cNvPr id="3" name="表 2">
            <a:extLst>
              <a:ext uri="{FF2B5EF4-FFF2-40B4-BE49-F238E27FC236}">
                <a16:creationId xmlns:a16="http://schemas.microsoft.com/office/drawing/2014/main" id="{BFE95D71-8C08-1E01-22E1-C2A74C7C9335}"/>
              </a:ext>
            </a:extLst>
          </p:cNvPr>
          <p:cNvGraphicFramePr>
            <a:graphicFrameLocks noGrp="1"/>
          </p:cNvGraphicFramePr>
          <p:nvPr>
            <p:extLst>
              <p:ext uri="{D42A27DB-BD31-4B8C-83A1-F6EECF244321}">
                <p14:modId xmlns:p14="http://schemas.microsoft.com/office/powerpoint/2010/main" val="449518740"/>
              </p:ext>
            </p:extLst>
          </p:nvPr>
        </p:nvGraphicFramePr>
        <p:xfrm>
          <a:off x="5230246" y="3377721"/>
          <a:ext cx="4864091" cy="998539"/>
        </p:xfrm>
        <a:graphic>
          <a:graphicData uri="http://schemas.openxmlformats.org/drawingml/2006/table">
            <a:tbl>
              <a:tblPr/>
              <a:tblGrid>
                <a:gridCol w="1616068">
                  <a:extLst>
                    <a:ext uri="{9D8B030D-6E8A-4147-A177-3AD203B41FA5}">
                      <a16:colId xmlns:a16="http://schemas.microsoft.com/office/drawing/2014/main" val="20000"/>
                    </a:ext>
                  </a:extLst>
                </a:gridCol>
                <a:gridCol w="1117600">
                  <a:extLst>
                    <a:ext uri="{9D8B030D-6E8A-4147-A177-3AD203B41FA5}">
                      <a16:colId xmlns:a16="http://schemas.microsoft.com/office/drawing/2014/main" val="20001"/>
                    </a:ext>
                  </a:extLst>
                </a:gridCol>
                <a:gridCol w="1073150">
                  <a:extLst>
                    <a:ext uri="{9D8B030D-6E8A-4147-A177-3AD203B41FA5}">
                      <a16:colId xmlns:a16="http://schemas.microsoft.com/office/drawing/2014/main" val="20002"/>
                    </a:ext>
                  </a:extLst>
                </a:gridCol>
                <a:gridCol w="1057273">
                  <a:extLst>
                    <a:ext uri="{9D8B030D-6E8A-4147-A177-3AD203B41FA5}">
                      <a16:colId xmlns:a16="http://schemas.microsoft.com/office/drawing/2014/main" val="20003"/>
                    </a:ext>
                  </a:extLst>
                </a:gridCol>
              </a:tblGrid>
              <a:tr h="3129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charset="0"/>
                          <a:ea typeface="ＭＳ Ｐゴシック" pitchFamily="50" charset="-128"/>
                        </a:rPr>
                        <a:t>年度</a:t>
                      </a: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700" b="0" i="1" u="none" strike="noStrike" cap="none" normalizeH="0" baseline="0" dirty="0">
                          <a:ln>
                            <a:noFill/>
                          </a:ln>
                          <a:solidFill>
                            <a:schemeClr val="tx1"/>
                          </a:solidFill>
                          <a:effectLst/>
                          <a:latin typeface="Arial" charset="0"/>
                          <a:ea typeface="ＭＳ Ｐゴシック" pitchFamily="50" charset="-128"/>
                        </a:rPr>
                        <a:t>20</a:t>
                      </a:r>
                      <a:r>
                        <a:rPr kumimoji="1" lang="ja-JP" altLang="en-US" sz="700" b="0" i="1" u="none" strike="noStrike" cap="none" normalizeH="0" baseline="0" dirty="0">
                          <a:ln>
                            <a:noFill/>
                          </a:ln>
                          <a:solidFill>
                            <a:schemeClr val="tx1"/>
                          </a:solidFill>
                          <a:effectLst/>
                          <a:latin typeface="Arial" charset="0"/>
                          <a:ea typeface="ＭＳ Ｐゴシック" pitchFamily="50" charset="-128"/>
                        </a:rPr>
                        <a:t>●●（導入・展開開始年度を記載）</a:t>
                      </a: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Arial" charset="0"/>
                          <a:ea typeface="ＭＳ Ｐゴシック" pitchFamily="50" charset="-128"/>
                        </a:rPr>
                        <a:t>2040</a:t>
                      </a:r>
                      <a:endParaRPr kumimoji="1" lang="ja-JP" altLang="en-US" sz="900" b="0" i="0" u="none" strike="noStrike" cap="none" normalizeH="0" baseline="0" dirty="0">
                        <a:ln>
                          <a:noFill/>
                        </a:ln>
                        <a:solidFill>
                          <a:schemeClr val="tx1"/>
                        </a:solidFill>
                        <a:effectLst/>
                        <a:latin typeface="Arial" charset="0"/>
                        <a:ea typeface="ＭＳ Ｐゴシック" pitchFamily="50" charset="-128"/>
                      </a:endParaRP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Arial" charset="0"/>
                          <a:ea typeface="ＭＳ Ｐゴシック" pitchFamily="50" charset="-128"/>
                        </a:rPr>
                        <a:t>2050</a:t>
                      </a:r>
                      <a:endParaRPr kumimoji="1" lang="ja-JP" altLang="en-US" sz="900" b="0" i="0" u="none" strike="noStrike" cap="none" normalizeH="0" baseline="0" dirty="0">
                        <a:ln>
                          <a:noFill/>
                        </a:ln>
                        <a:solidFill>
                          <a:schemeClr val="tx1"/>
                        </a:solidFill>
                        <a:effectLst/>
                        <a:latin typeface="Arial" charset="0"/>
                        <a:ea typeface="ＭＳ Ｐゴシック" pitchFamily="50" charset="-128"/>
                      </a:endParaRP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2285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1" u="none" strike="noStrike" cap="none" normalizeH="0" baseline="0" dirty="0">
                          <a:ln>
                            <a:noFill/>
                          </a:ln>
                          <a:solidFill>
                            <a:srgbClr val="000000"/>
                          </a:solidFill>
                          <a:effectLst/>
                          <a:latin typeface="Arial" charset="0"/>
                          <a:ea typeface="ＭＳ Ｐゴシック" pitchFamily="50" charset="-128"/>
                        </a:rPr>
                        <a:t>目標導入・展開件数（件）</a:t>
                      </a: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r h="2285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1" u="none" strike="noStrike" cap="none" normalizeH="0" baseline="0" dirty="0">
                          <a:ln>
                            <a:noFill/>
                          </a:ln>
                          <a:solidFill>
                            <a:srgbClr val="000000"/>
                          </a:solidFill>
                          <a:effectLst/>
                          <a:latin typeface="Arial" charset="0"/>
                          <a:ea typeface="ＭＳ Ｐゴシック" pitchFamily="50" charset="-128"/>
                        </a:rPr>
                        <a:t>目標累積導入・展開件数（件）</a:t>
                      </a: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9" marR="91469" marT="45640" marB="4564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2"/>
                  </a:ext>
                </a:extLst>
              </a:tr>
              <a:tr h="228538">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900" b="0" i="1" u="none" strike="noStrike" cap="none" normalizeH="0" baseline="0" dirty="0">
                          <a:ln>
                            <a:noFill/>
                          </a:ln>
                          <a:solidFill>
                            <a:srgbClr val="000000"/>
                          </a:solidFill>
                          <a:effectLst/>
                          <a:latin typeface="Arial" charset="0"/>
                          <a:ea typeface="ＭＳ Ｐゴシック" pitchFamily="50" charset="-128"/>
                        </a:rPr>
                        <a:t>目標導入価格（円</a:t>
                      </a:r>
                      <a:r>
                        <a:rPr kumimoji="1" lang="en-US" altLang="ja-JP" sz="900" b="0" i="1" u="none" strike="noStrike" cap="none" normalizeH="0" baseline="0" dirty="0">
                          <a:ln>
                            <a:noFill/>
                          </a:ln>
                          <a:solidFill>
                            <a:srgbClr val="000000"/>
                          </a:solidFill>
                          <a:effectLst/>
                          <a:latin typeface="Arial" charset="0"/>
                          <a:ea typeface="ＭＳ Ｐゴシック" pitchFamily="50" charset="-128"/>
                        </a:rPr>
                        <a:t>/</a:t>
                      </a:r>
                      <a:r>
                        <a:rPr kumimoji="1" lang="ja-JP" altLang="en-US" sz="900" b="0" i="1" u="none" strike="noStrike" cap="none" normalizeH="0" baseline="0" dirty="0">
                          <a:ln>
                            <a:noFill/>
                          </a:ln>
                          <a:solidFill>
                            <a:srgbClr val="000000"/>
                          </a:solidFill>
                          <a:effectLst/>
                          <a:latin typeface="Arial" charset="0"/>
                          <a:ea typeface="ＭＳ Ｐゴシック" pitchFamily="50" charset="-128"/>
                        </a:rPr>
                        <a:t>件）</a:t>
                      </a:r>
                    </a:p>
                  </a:txBody>
                  <a:tcPr marL="91469" marR="91469" marT="45640" marB="4564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9" marR="91469" marT="45640" marB="4564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9" marR="91469" marT="45640" marB="4564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9" marR="91469" marT="45640" marB="4564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3"/>
                  </a:ext>
                </a:extLst>
              </a:tr>
            </a:tbl>
          </a:graphicData>
        </a:graphic>
      </p:graphicFrame>
      <p:graphicFrame>
        <p:nvGraphicFramePr>
          <p:cNvPr id="4" name="表 3">
            <a:extLst>
              <a:ext uri="{FF2B5EF4-FFF2-40B4-BE49-F238E27FC236}">
                <a16:creationId xmlns:a16="http://schemas.microsoft.com/office/drawing/2014/main" id="{531DE1B0-FAFD-537C-7E39-2C74273FCBCF}"/>
              </a:ext>
            </a:extLst>
          </p:cNvPr>
          <p:cNvGraphicFramePr>
            <a:graphicFrameLocks noGrp="1"/>
          </p:cNvGraphicFramePr>
          <p:nvPr>
            <p:extLst>
              <p:ext uri="{D42A27DB-BD31-4B8C-83A1-F6EECF244321}">
                <p14:modId xmlns:p14="http://schemas.microsoft.com/office/powerpoint/2010/main" val="1524521442"/>
              </p:ext>
            </p:extLst>
          </p:nvPr>
        </p:nvGraphicFramePr>
        <p:xfrm>
          <a:off x="5295323" y="6040719"/>
          <a:ext cx="4799014" cy="1003300"/>
        </p:xfrm>
        <a:graphic>
          <a:graphicData uri="http://schemas.openxmlformats.org/drawingml/2006/table">
            <a:tbl>
              <a:tblPr/>
              <a:tblGrid>
                <a:gridCol w="1450942">
                  <a:extLst>
                    <a:ext uri="{9D8B030D-6E8A-4147-A177-3AD203B41FA5}">
                      <a16:colId xmlns:a16="http://schemas.microsoft.com/office/drawing/2014/main" val="20000"/>
                    </a:ext>
                  </a:extLst>
                </a:gridCol>
                <a:gridCol w="1116024">
                  <a:extLst>
                    <a:ext uri="{9D8B030D-6E8A-4147-A177-3AD203B41FA5}">
                      <a16:colId xmlns:a16="http://schemas.microsoft.com/office/drawing/2014/main" val="20001"/>
                    </a:ext>
                  </a:extLst>
                </a:gridCol>
                <a:gridCol w="1116024">
                  <a:extLst>
                    <a:ext uri="{9D8B030D-6E8A-4147-A177-3AD203B41FA5}">
                      <a16:colId xmlns:a16="http://schemas.microsoft.com/office/drawing/2014/main" val="20002"/>
                    </a:ext>
                  </a:extLst>
                </a:gridCol>
                <a:gridCol w="1116024">
                  <a:extLst>
                    <a:ext uri="{9D8B030D-6E8A-4147-A177-3AD203B41FA5}">
                      <a16:colId xmlns:a16="http://schemas.microsoft.com/office/drawing/2014/main" val="20003"/>
                    </a:ext>
                  </a:extLst>
                </a:gridCol>
              </a:tblGrid>
              <a:tr h="30457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000" b="0" i="0" u="none" strike="noStrike" cap="none" normalizeH="0" baseline="0" dirty="0">
                          <a:ln>
                            <a:noFill/>
                          </a:ln>
                          <a:solidFill>
                            <a:schemeClr val="tx1"/>
                          </a:solidFill>
                          <a:effectLst/>
                          <a:latin typeface="Arial" charset="0"/>
                          <a:ea typeface="ＭＳ Ｐゴシック" pitchFamily="50" charset="-128"/>
                        </a:rPr>
                        <a:t>年度</a:t>
                      </a: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700" b="0" i="1" u="none" strike="noStrike" cap="none" normalizeH="0" baseline="0" dirty="0">
                          <a:ln>
                            <a:noFill/>
                          </a:ln>
                          <a:solidFill>
                            <a:schemeClr val="tx1"/>
                          </a:solidFill>
                          <a:effectLst/>
                          <a:latin typeface="Arial" charset="0"/>
                          <a:ea typeface="ＭＳ Ｐゴシック" pitchFamily="50" charset="-128"/>
                        </a:rPr>
                        <a:t>20</a:t>
                      </a:r>
                      <a:r>
                        <a:rPr kumimoji="1" lang="ja-JP" altLang="en-US" sz="700" b="0" i="1" u="none" strike="noStrike" cap="none" normalizeH="0" baseline="0" dirty="0">
                          <a:ln>
                            <a:noFill/>
                          </a:ln>
                          <a:solidFill>
                            <a:schemeClr val="tx1"/>
                          </a:solidFill>
                          <a:effectLst/>
                          <a:latin typeface="Arial" charset="0"/>
                          <a:ea typeface="ＭＳ Ｐゴシック" pitchFamily="50" charset="-128"/>
                        </a:rPr>
                        <a:t>●●</a:t>
                      </a:r>
                      <a:endParaRPr kumimoji="1" lang="en-US" altLang="ja-JP" sz="700" b="0" i="1" u="none" strike="noStrike" cap="none" normalizeH="0" baseline="0" dirty="0">
                        <a:ln>
                          <a:noFill/>
                        </a:ln>
                        <a:solidFill>
                          <a:schemeClr val="tx1"/>
                        </a:solidFill>
                        <a:effectLst/>
                        <a:latin typeface="Arial" charset="0"/>
                        <a:ea typeface="ＭＳ Ｐゴシック"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700" b="0" i="1" u="none" strike="noStrike" cap="none" normalizeH="0" baseline="0" dirty="0">
                          <a:ln>
                            <a:noFill/>
                          </a:ln>
                          <a:solidFill>
                            <a:schemeClr val="tx1"/>
                          </a:solidFill>
                          <a:effectLst/>
                          <a:latin typeface="Arial" charset="0"/>
                          <a:ea typeface="ＭＳ Ｐゴシック" pitchFamily="50" charset="-128"/>
                        </a:rPr>
                        <a:t>（利用開始年度を記載）</a:t>
                      </a: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Arial" charset="0"/>
                          <a:ea typeface="ＭＳ Ｐゴシック" pitchFamily="50" charset="-128"/>
                        </a:rPr>
                        <a:t>2040</a:t>
                      </a:r>
                      <a:endParaRPr kumimoji="1" lang="ja-JP" altLang="en-US" sz="900" b="0" i="0" u="none" strike="noStrike" cap="none" normalizeH="0" baseline="0" dirty="0">
                        <a:ln>
                          <a:noFill/>
                        </a:ln>
                        <a:solidFill>
                          <a:schemeClr val="tx1"/>
                        </a:solidFill>
                        <a:effectLst/>
                        <a:latin typeface="Arial" charset="0"/>
                        <a:ea typeface="ＭＳ Ｐゴシック" pitchFamily="50" charset="-128"/>
                      </a:endParaRP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900" b="0" i="0" u="none" strike="noStrike" cap="none" normalizeH="0" baseline="0" dirty="0">
                          <a:ln>
                            <a:noFill/>
                          </a:ln>
                          <a:solidFill>
                            <a:schemeClr val="tx1"/>
                          </a:solidFill>
                          <a:effectLst/>
                          <a:latin typeface="Arial" charset="0"/>
                          <a:ea typeface="ＭＳ Ｐゴシック" pitchFamily="50" charset="-128"/>
                        </a:rPr>
                        <a:t>2050</a:t>
                      </a:r>
                      <a:endParaRPr kumimoji="1" lang="ja-JP" altLang="en-US" sz="900" b="0" i="0" u="none" strike="noStrike" cap="none" normalizeH="0" baseline="0" dirty="0">
                        <a:ln>
                          <a:noFill/>
                        </a:ln>
                        <a:solidFill>
                          <a:schemeClr val="tx1"/>
                        </a:solidFill>
                        <a:effectLst/>
                        <a:latin typeface="Arial" charset="0"/>
                        <a:ea typeface="ＭＳ Ｐゴシック" pitchFamily="50" charset="-128"/>
                      </a:endParaRP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22834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800" b="0" i="1" u="none" strike="noStrike" cap="none" normalizeH="0" baseline="0" dirty="0">
                          <a:ln>
                            <a:noFill/>
                          </a:ln>
                          <a:solidFill>
                            <a:srgbClr val="000000"/>
                          </a:solidFill>
                          <a:effectLst/>
                          <a:latin typeface="Arial" charset="0"/>
                          <a:ea typeface="ＭＳ Ｐゴシック" pitchFamily="50" charset="-128"/>
                        </a:rPr>
                        <a:t>CO2</a:t>
                      </a:r>
                      <a:r>
                        <a:rPr kumimoji="1" lang="ja-JP" altLang="en-US" sz="800" b="0" i="1" u="none" strike="noStrike" cap="none" normalizeH="0" baseline="0" dirty="0">
                          <a:ln>
                            <a:noFill/>
                          </a:ln>
                          <a:solidFill>
                            <a:srgbClr val="000000"/>
                          </a:solidFill>
                          <a:effectLst/>
                          <a:latin typeface="Arial" charset="0"/>
                          <a:ea typeface="ＭＳ Ｐゴシック" pitchFamily="50" charset="-128"/>
                        </a:rPr>
                        <a:t>削減量（万</a:t>
                      </a:r>
                      <a:r>
                        <a:rPr kumimoji="1" lang="ja-JP" altLang="en-US" sz="800" b="0" i="1" u="none" strike="noStrike" cap="none" normalizeH="0" baseline="0" dirty="0" err="1">
                          <a:ln>
                            <a:noFill/>
                          </a:ln>
                          <a:solidFill>
                            <a:srgbClr val="000000"/>
                          </a:solidFill>
                          <a:effectLst/>
                          <a:latin typeface="Arial" charset="0"/>
                          <a:ea typeface="ＭＳ Ｐゴシック" pitchFamily="50" charset="-128"/>
                        </a:rPr>
                        <a:t>ｔ</a:t>
                      </a:r>
                      <a:r>
                        <a:rPr kumimoji="1" lang="en-US" altLang="ja-JP" sz="800" b="0" i="1" u="none" strike="noStrike" cap="none" normalizeH="0" baseline="0" dirty="0">
                          <a:ln>
                            <a:noFill/>
                          </a:ln>
                          <a:solidFill>
                            <a:srgbClr val="000000"/>
                          </a:solidFill>
                          <a:effectLst/>
                          <a:latin typeface="Arial" charset="0"/>
                          <a:ea typeface="ＭＳ Ｐゴシック" pitchFamily="50" charset="-128"/>
                        </a:rPr>
                        <a:t>-</a:t>
                      </a:r>
                      <a:r>
                        <a:rPr kumimoji="1" lang="ja-JP" altLang="en-US" sz="800" b="0" i="1" u="none" strike="noStrike" cap="none" normalizeH="0" baseline="0" dirty="0">
                          <a:ln>
                            <a:noFill/>
                          </a:ln>
                          <a:solidFill>
                            <a:srgbClr val="000000"/>
                          </a:solidFill>
                          <a:effectLst/>
                          <a:latin typeface="Arial" charset="0"/>
                          <a:ea typeface="ＭＳ Ｐゴシック" pitchFamily="50" charset="-128"/>
                        </a:rPr>
                        <a:t>ＣＯ</a:t>
                      </a:r>
                      <a:r>
                        <a:rPr kumimoji="1" lang="en-US" altLang="ja-JP" sz="800" b="0" i="1" u="none" strike="noStrike" cap="none" normalizeH="0" baseline="0" dirty="0">
                          <a:ln>
                            <a:noFill/>
                          </a:ln>
                          <a:solidFill>
                            <a:srgbClr val="000000"/>
                          </a:solidFill>
                          <a:effectLst/>
                          <a:latin typeface="Arial" charset="0"/>
                          <a:ea typeface="ＭＳ Ｐゴシック" pitchFamily="50" charset="-128"/>
                        </a:rPr>
                        <a:t>2/</a:t>
                      </a:r>
                      <a:r>
                        <a:rPr kumimoji="1" lang="ja-JP" altLang="en-US" sz="800" b="0" i="1" u="none" strike="noStrike" cap="none" normalizeH="0" baseline="0" dirty="0">
                          <a:ln>
                            <a:noFill/>
                          </a:ln>
                          <a:solidFill>
                            <a:srgbClr val="000000"/>
                          </a:solidFill>
                          <a:effectLst/>
                          <a:latin typeface="Arial" charset="0"/>
                          <a:ea typeface="ＭＳ Ｐゴシック" pitchFamily="50" charset="-128"/>
                        </a:rPr>
                        <a:t>年）</a:t>
                      </a: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1"/>
                  </a:ext>
                </a:extLst>
              </a:tr>
              <a:tr h="242036">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800" b="0" i="1" u="none" strike="noStrike" cap="none" normalizeH="0" baseline="0" dirty="0">
                          <a:ln>
                            <a:noFill/>
                          </a:ln>
                          <a:solidFill>
                            <a:srgbClr val="000000"/>
                          </a:solidFill>
                          <a:effectLst/>
                          <a:latin typeface="Arial" charset="0"/>
                          <a:ea typeface="ＭＳ Ｐゴシック" pitchFamily="50" charset="-128"/>
                        </a:rPr>
                        <a:t>累積</a:t>
                      </a:r>
                      <a:r>
                        <a:rPr kumimoji="1" lang="en-US" altLang="ja-JP" sz="800" b="0" i="1" u="none" strike="noStrike" cap="none" normalizeH="0" baseline="0" dirty="0">
                          <a:ln>
                            <a:noFill/>
                          </a:ln>
                          <a:solidFill>
                            <a:srgbClr val="000000"/>
                          </a:solidFill>
                          <a:effectLst/>
                          <a:latin typeface="Arial" charset="0"/>
                          <a:ea typeface="ＭＳ Ｐゴシック" pitchFamily="50" charset="-128"/>
                        </a:rPr>
                        <a:t>CO2</a:t>
                      </a:r>
                      <a:r>
                        <a:rPr kumimoji="1" lang="ja-JP" altLang="en-US" sz="800" b="0" i="1" u="none" strike="noStrike" cap="none" normalizeH="0" baseline="0" dirty="0">
                          <a:ln>
                            <a:noFill/>
                          </a:ln>
                          <a:solidFill>
                            <a:srgbClr val="000000"/>
                          </a:solidFill>
                          <a:effectLst/>
                          <a:latin typeface="Arial" charset="0"/>
                          <a:ea typeface="ＭＳ Ｐゴシック" pitchFamily="50" charset="-128"/>
                        </a:rPr>
                        <a:t>削減量（万</a:t>
                      </a:r>
                      <a:r>
                        <a:rPr kumimoji="1" lang="ja-JP" altLang="en-US" sz="800" b="0" i="1" u="none" strike="noStrike" cap="none" normalizeH="0" baseline="0" dirty="0" err="1">
                          <a:ln>
                            <a:noFill/>
                          </a:ln>
                          <a:solidFill>
                            <a:srgbClr val="000000"/>
                          </a:solidFill>
                          <a:effectLst/>
                          <a:latin typeface="Arial" charset="0"/>
                          <a:ea typeface="ＭＳ Ｐゴシック" pitchFamily="50" charset="-128"/>
                        </a:rPr>
                        <a:t>ｔ</a:t>
                      </a:r>
                      <a:r>
                        <a:rPr kumimoji="1" lang="en-US" altLang="ja-JP" sz="800" b="0" i="1" u="none" strike="noStrike" cap="none" normalizeH="0" baseline="0" dirty="0">
                          <a:ln>
                            <a:noFill/>
                          </a:ln>
                          <a:solidFill>
                            <a:srgbClr val="000000"/>
                          </a:solidFill>
                          <a:effectLst/>
                          <a:latin typeface="Arial" charset="0"/>
                          <a:ea typeface="ＭＳ Ｐゴシック" pitchFamily="50" charset="-128"/>
                        </a:rPr>
                        <a:t>-</a:t>
                      </a:r>
                      <a:r>
                        <a:rPr kumimoji="1" lang="ja-JP" altLang="en-US" sz="800" b="0" i="1" u="none" strike="noStrike" cap="none" normalizeH="0" baseline="0" dirty="0">
                          <a:ln>
                            <a:noFill/>
                          </a:ln>
                          <a:solidFill>
                            <a:srgbClr val="000000"/>
                          </a:solidFill>
                          <a:effectLst/>
                          <a:latin typeface="Arial" charset="0"/>
                          <a:ea typeface="ＭＳ Ｐゴシック" pitchFamily="50" charset="-128"/>
                        </a:rPr>
                        <a:t>ＣＯ</a:t>
                      </a:r>
                      <a:r>
                        <a:rPr kumimoji="1" lang="en-US" altLang="ja-JP" sz="800" b="0" i="1" u="none" strike="noStrike" cap="none" normalizeH="0" baseline="0" dirty="0">
                          <a:ln>
                            <a:noFill/>
                          </a:ln>
                          <a:solidFill>
                            <a:srgbClr val="000000"/>
                          </a:solidFill>
                          <a:effectLst/>
                          <a:latin typeface="Arial" charset="0"/>
                          <a:ea typeface="ＭＳ Ｐゴシック" pitchFamily="50" charset="-128"/>
                        </a:rPr>
                        <a:t>2</a:t>
                      </a:r>
                      <a:r>
                        <a:rPr kumimoji="1" lang="ja-JP" altLang="en-US" sz="800" b="0" i="1" u="none" strike="noStrike" cap="none" normalizeH="0" baseline="0" dirty="0">
                          <a:ln>
                            <a:noFill/>
                          </a:ln>
                          <a:solidFill>
                            <a:srgbClr val="000000"/>
                          </a:solidFill>
                          <a:effectLst/>
                          <a:latin typeface="Arial" charset="0"/>
                          <a:ea typeface="ＭＳ Ｐゴシック" pitchFamily="50" charset="-128"/>
                        </a:rPr>
                        <a:t>）</a:t>
                      </a: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7" marR="91467" marT="45572" marB="455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2"/>
                  </a:ext>
                </a:extLst>
              </a:tr>
              <a:tr h="228347">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800" b="0" i="1" u="none" strike="noStrike" cap="none" normalizeH="0" baseline="0" dirty="0">
                          <a:ln>
                            <a:noFill/>
                          </a:ln>
                          <a:solidFill>
                            <a:srgbClr val="000000"/>
                          </a:solidFill>
                          <a:effectLst/>
                          <a:latin typeface="Arial" charset="0"/>
                          <a:ea typeface="ＭＳ Ｐゴシック" pitchFamily="50" charset="-128"/>
                        </a:rPr>
                        <a:t>CO2</a:t>
                      </a:r>
                      <a:r>
                        <a:rPr kumimoji="1" lang="ja-JP" altLang="en-US" sz="800" b="0" i="1" u="none" strike="noStrike" cap="none" normalizeH="0" baseline="0" dirty="0">
                          <a:ln>
                            <a:noFill/>
                          </a:ln>
                          <a:solidFill>
                            <a:srgbClr val="000000"/>
                          </a:solidFill>
                          <a:effectLst/>
                          <a:latin typeface="Arial" charset="0"/>
                          <a:ea typeface="ＭＳ Ｐゴシック" pitchFamily="50" charset="-128"/>
                        </a:rPr>
                        <a:t>削減コスト（円</a:t>
                      </a:r>
                      <a:r>
                        <a:rPr kumimoji="1" lang="en-US" altLang="ja-JP" sz="800" b="0" i="1" u="none" strike="noStrike" cap="none" normalizeH="0" baseline="0" dirty="0">
                          <a:ln>
                            <a:noFill/>
                          </a:ln>
                          <a:solidFill>
                            <a:srgbClr val="000000"/>
                          </a:solidFill>
                          <a:effectLst/>
                          <a:latin typeface="Arial" charset="0"/>
                          <a:ea typeface="ＭＳ Ｐゴシック" pitchFamily="50" charset="-128"/>
                        </a:rPr>
                        <a:t>/t-CO2</a:t>
                      </a:r>
                      <a:r>
                        <a:rPr kumimoji="1" lang="ja-JP" altLang="en-US" sz="800" b="0" i="1" u="none" strike="noStrike" cap="none" normalizeH="0" baseline="0" dirty="0">
                          <a:ln>
                            <a:noFill/>
                          </a:ln>
                          <a:solidFill>
                            <a:srgbClr val="000000"/>
                          </a:solidFill>
                          <a:effectLst/>
                          <a:latin typeface="Arial" charset="0"/>
                          <a:ea typeface="ＭＳ Ｐゴシック" pitchFamily="50" charset="-128"/>
                        </a:rPr>
                        <a:t>）</a:t>
                      </a:r>
                    </a:p>
                  </a:txBody>
                  <a:tcPr marL="91467" marR="91467" marT="45572" marB="4557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7" marR="91467" marT="45572" marB="4557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7" marR="91467" marT="45572" marB="4557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900" b="0" i="0" u="none" strike="noStrike" cap="none" normalizeH="0" baseline="0" dirty="0">
                        <a:ln>
                          <a:noFill/>
                        </a:ln>
                        <a:solidFill>
                          <a:srgbClr val="000000"/>
                        </a:solidFill>
                        <a:effectLst/>
                        <a:latin typeface="Arial" charset="0"/>
                        <a:ea typeface="ＭＳ Ｐゴシック" pitchFamily="50" charset="-128"/>
                      </a:endParaRPr>
                    </a:p>
                  </a:txBody>
                  <a:tcPr marL="91467" marR="91467" marT="45572" marB="4557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7F3F4"/>
                    </a:solidFill>
                  </a:tcPr>
                </a:tc>
                <a:extLst>
                  <a:ext uri="{0D108BD9-81ED-4DB2-BD59-A6C34878D82A}">
                    <a16:rowId xmlns:a16="http://schemas.microsoft.com/office/drawing/2014/main" val="10003"/>
                  </a:ext>
                </a:extLst>
              </a:tr>
            </a:tbl>
          </a:graphicData>
        </a:graphic>
      </p:graphicFrame>
      <p:sp>
        <p:nvSpPr>
          <p:cNvPr id="12" name="Rectangle 215">
            <a:extLst>
              <a:ext uri="{FF2B5EF4-FFF2-40B4-BE49-F238E27FC236}">
                <a16:creationId xmlns:a16="http://schemas.microsoft.com/office/drawing/2014/main" id="{10A3693B-B01A-6B9D-3DC8-DD0628D880DB}"/>
              </a:ext>
            </a:extLst>
          </p:cNvPr>
          <p:cNvSpPr>
            <a:spLocks noChangeArrowheads="1"/>
          </p:cNvSpPr>
          <p:nvPr/>
        </p:nvSpPr>
        <p:spPr bwMode="auto">
          <a:xfrm>
            <a:off x="125182" y="4698681"/>
            <a:ext cx="1255222" cy="316087"/>
          </a:xfrm>
          <a:prstGeom prst="rect">
            <a:avLst/>
          </a:prstGeom>
          <a:noFill/>
          <a:ln>
            <a:noFill/>
          </a:ln>
        </p:spPr>
        <p:txBody>
          <a:bodyPr lIns="99779" tIns="49890" rIns="99779" bIns="49890"/>
          <a:lstStyle>
            <a:lvl1pPr marL="82550" indent="-8255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marL="0" indent="0" eaLnBrk="1" hangingPunct="1">
              <a:lnSpc>
                <a:spcPct val="90000"/>
              </a:lnSpc>
              <a:buFontTx/>
              <a:buNone/>
              <a:defRPr/>
            </a:pPr>
            <a:r>
              <a:rPr lang="ja-JP" altLang="en-US" sz="1050" i="1" dirty="0">
                <a:latin typeface="+mn-ea"/>
                <a:ea typeface="+mn-ea"/>
              </a:rPr>
              <a:t>＜記入例＞</a:t>
            </a:r>
            <a:endParaRPr lang="en-US" altLang="ja-JP" sz="1050" i="1" dirty="0">
              <a:latin typeface="+mn-ea"/>
              <a:ea typeface="+mn-ea"/>
            </a:endParaRPr>
          </a:p>
          <a:p>
            <a:pPr eaLnBrk="1" hangingPunct="1">
              <a:lnSpc>
                <a:spcPct val="90000"/>
              </a:lnSpc>
              <a:buFontTx/>
              <a:buNone/>
              <a:defRPr/>
            </a:pPr>
            <a:endParaRPr lang="ja-JP" altLang="en-US" sz="1050" i="1" dirty="0">
              <a:solidFill>
                <a:srgbClr val="FF0000"/>
              </a:solidFill>
              <a:latin typeface="Century" panose="02040604050505020304" pitchFamily="18" charset="0"/>
            </a:endParaRPr>
          </a:p>
        </p:txBody>
      </p:sp>
      <p:sp>
        <p:nvSpPr>
          <p:cNvPr id="17" name="角丸四角形吹き出し 30">
            <a:extLst>
              <a:ext uri="{FF2B5EF4-FFF2-40B4-BE49-F238E27FC236}">
                <a16:creationId xmlns:a16="http://schemas.microsoft.com/office/drawing/2014/main" id="{188C7BAF-E6EE-CF58-4E15-D06C8D6F1393}"/>
              </a:ext>
            </a:extLst>
          </p:cNvPr>
          <p:cNvSpPr>
            <a:spLocks noChangeArrowheads="1"/>
          </p:cNvSpPr>
          <p:nvPr/>
        </p:nvSpPr>
        <p:spPr bwMode="auto">
          <a:xfrm>
            <a:off x="9019890" y="4731271"/>
            <a:ext cx="3988522" cy="2570917"/>
          </a:xfrm>
          <a:prstGeom prst="wedgeRoundRectCallout">
            <a:avLst>
              <a:gd name="adj1" fmla="val -58117"/>
              <a:gd name="adj2" fmla="val 29756"/>
              <a:gd name="adj3" fmla="val 16667"/>
            </a:avLst>
          </a:prstGeom>
          <a:solidFill>
            <a:srgbClr val="FFCC99"/>
          </a:solidFill>
          <a:ln w="9525" algn="ctr">
            <a:solidFill>
              <a:schemeClr val="tx1"/>
            </a:solidFill>
            <a:round/>
            <a:headEnd/>
            <a:tailEnd/>
          </a:ln>
        </p:spPr>
        <p:txBody>
          <a:bodyPr wrap="square"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marL="171450" indent="-171450" eaLnBrk="1" hangingPunct="1">
              <a:lnSpc>
                <a:spcPct val="90000"/>
              </a:lnSpc>
              <a:buFont typeface="Arial" panose="020B0604020202020204" pitchFamily="34" charset="0"/>
              <a:buChar char="•"/>
              <a:defRPr/>
            </a:pPr>
            <a:r>
              <a:rPr lang="ja-JP" altLang="en-US" sz="1000" dirty="0">
                <a:latin typeface="+mn-ea"/>
                <a:ea typeface="+mn-ea"/>
              </a:rPr>
              <a:t>導入・展開開始年度又は利用開始年度、</a:t>
            </a:r>
            <a:r>
              <a:rPr lang="en-US" altLang="ja-JP" sz="1000" dirty="0">
                <a:latin typeface="+mn-ea"/>
                <a:ea typeface="+mn-ea"/>
              </a:rPr>
              <a:t>2040</a:t>
            </a:r>
            <a:r>
              <a:rPr lang="ja-JP" altLang="en-US" sz="1000" dirty="0">
                <a:latin typeface="+mn-ea"/>
                <a:ea typeface="+mn-ea"/>
              </a:rPr>
              <a:t>年度、</a:t>
            </a:r>
            <a:r>
              <a:rPr lang="en-US" altLang="ja-JP" sz="1000" dirty="0">
                <a:latin typeface="+mn-ea"/>
                <a:ea typeface="+mn-ea"/>
              </a:rPr>
              <a:t>2050</a:t>
            </a:r>
            <a:r>
              <a:rPr lang="ja-JP" altLang="en-US" sz="1000" dirty="0">
                <a:latin typeface="+mn-ea"/>
                <a:ea typeface="+mn-ea"/>
              </a:rPr>
              <a:t>年度に期待される年度別</a:t>
            </a:r>
            <a:r>
              <a:rPr lang="en-US" altLang="ja-JP" sz="1000" dirty="0">
                <a:latin typeface="+mn-ea"/>
                <a:ea typeface="+mn-ea"/>
              </a:rPr>
              <a:t>CO2</a:t>
            </a:r>
            <a:r>
              <a:rPr lang="ja-JP" altLang="en-US" sz="1000" dirty="0">
                <a:latin typeface="+mn-ea"/>
                <a:ea typeface="+mn-ea"/>
              </a:rPr>
              <a:t>削減量、当該年度までの累積削減量と</a:t>
            </a:r>
            <a:r>
              <a:rPr lang="en-US" altLang="ja-JP" sz="1000" dirty="0">
                <a:latin typeface="+mn-ea"/>
                <a:ea typeface="+mn-ea"/>
              </a:rPr>
              <a:t>CO2</a:t>
            </a:r>
            <a:r>
              <a:rPr lang="ja-JP" altLang="en-US" sz="1000" dirty="0">
                <a:latin typeface="+mn-ea"/>
                <a:ea typeface="+mn-ea"/>
              </a:rPr>
              <a:t>削減コストを記載してください。</a:t>
            </a:r>
            <a:endParaRPr lang="en-US" altLang="ja-JP" sz="1000" dirty="0">
              <a:latin typeface="+mn-ea"/>
              <a:ea typeface="+mn-ea"/>
            </a:endParaRPr>
          </a:p>
          <a:p>
            <a:pPr marL="171450" indent="-171450" eaLnBrk="1" hangingPunct="1">
              <a:lnSpc>
                <a:spcPct val="90000"/>
              </a:lnSpc>
              <a:buFont typeface="Arial" panose="020B0604020202020204" pitchFamily="34" charset="0"/>
              <a:buChar char="•"/>
              <a:defRPr/>
            </a:pPr>
            <a:r>
              <a:rPr lang="ja-JP" altLang="en-US" sz="1000" dirty="0"/>
              <a:t>導入・展開規模に応じて適切な件数としてください。</a:t>
            </a:r>
            <a:endParaRPr lang="en-US" altLang="ja-JP" sz="1000" dirty="0">
              <a:latin typeface="+mn-ea"/>
              <a:ea typeface="+mn-ea"/>
            </a:endParaRPr>
          </a:p>
          <a:p>
            <a:pPr marL="36000" indent="-457200" eaLnBrk="1" hangingPunct="1">
              <a:lnSpc>
                <a:spcPct val="90000"/>
              </a:lnSpc>
              <a:defRPr/>
            </a:pPr>
            <a:endParaRPr lang="en-US" altLang="ja-JP" sz="1000" dirty="0">
              <a:latin typeface="+mn-ea"/>
              <a:ea typeface="+mn-ea"/>
            </a:endParaRPr>
          </a:p>
          <a:p>
            <a:pPr marL="432000" indent="-457200" eaLnBrk="1" hangingPunct="1">
              <a:lnSpc>
                <a:spcPct val="90000"/>
              </a:lnSpc>
              <a:defRPr/>
            </a:pPr>
            <a:r>
              <a:rPr lang="ja-JP" altLang="en-US" sz="1000" dirty="0">
                <a:latin typeface="+mn-ea"/>
                <a:ea typeface="+mn-ea"/>
              </a:rPr>
              <a:t>削減量：当該年度における導入・展開見込み件数</a:t>
            </a:r>
            <a:r>
              <a:rPr lang="en-US" altLang="ja-JP" sz="1000" dirty="0">
                <a:latin typeface="+mn-ea"/>
                <a:ea typeface="+mn-ea"/>
              </a:rPr>
              <a:t>×1</a:t>
            </a:r>
            <a:r>
              <a:rPr lang="ja-JP" altLang="en-US" sz="1000" dirty="0">
                <a:latin typeface="+mn-ea"/>
                <a:ea typeface="+mn-ea"/>
              </a:rPr>
              <a:t>件当たりの単年度削減量</a:t>
            </a:r>
            <a:endParaRPr lang="en-US" altLang="ja-JP" sz="1000" dirty="0">
              <a:latin typeface="+mn-ea"/>
              <a:ea typeface="+mn-ea"/>
            </a:endParaRPr>
          </a:p>
          <a:p>
            <a:pPr eaLnBrk="1" hangingPunct="1">
              <a:lnSpc>
                <a:spcPct val="90000"/>
              </a:lnSpc>
              <a:defRPr/>
            </a:pPr>
            <a:endParaRPr lang="en-US" altLang="ja-JP" sz="1000" dirty="0">
              <a:latin typeface="+mn-ea"/>
              <a:ea typeface="+mn-ea"/>
            </a:endParaRPr>
          </a:p>
          <a:p>
            <a:pPr marL="684000" indent="-684000" eaLnBrk="1" hangingPunct="1">
              <a:lnSpc>
                <a:spcPct val="90000"/>
              </a:lnSpc>
              <a:defRPr/>
            </a:pPr>
            <a:r>
              <a:rPr lang="ja-JP" altLang="en-US" sz="1000" dirty="0">
                <a:latin typeface="+mn-ea"/>
                <a:ea typeface="+mn-ea"/>
              </a:rPr>
              <a:t>累積削減量：当該年度までの</a:t>
            </a:r>
            <a:r>
              <a:rPr lang="ja-JP" altLang="en-US" sz="1000" b="1" dirty="0">
                <a:solidFill>
                  <a:srgbClr val="FF0000"/>
                </a:solidFill>
                <a:latin typeface="+mn-ea"/>
                <a:ea typeface="+mn-ea"/>
              </a:rPr>
              <a:t>累積</a:t>
            </a:r>
            <a:r>
              <a:rPr lang="ja-JP" altLang="en-US" sz="1000" dirty="0">
                <a:latin typeface="+mn-ea"/>
                <a:ea typeface="+mn-ea"/>
              </a:rPr>
              <a:t>導入・展開見込件数</a:t>
            </a:r>
            <a:r>
              <a:rPr lang="en-US" altLang="ja-JP" sz="1000" dirty="0">
                <a:latin typeface="+mn-ea"/>
                <a:ea typeface="+mn-ea"/>
              </a:rPr>
              <a:t>× 1</a:t>
            </a:r>
            <a:r>
              <a:rPr lang="ja-JP" altLang="en-US" sz="1000" dirty="0">
                <a:latin typeface="+mn-ea"/>
                <a:ea typeface="+mn-ea"/>
              </a:rPr>
              <a:t>件当たりの単年度削減量</a:t>
            </a:r>
            <a:r>
              <a:rPr lang="en-US" altLang="ja-JP" sz="1000" dirty="0">
                <a:latin typeface="+mn-ea"/>
                <a:ea typeface="+mn-ea"/>
              </a:rPr>
              <a:t>×</a:t>
            </a:r>
            <a:r>
              <a:rPr lang="ja-JP" altLang="en-US" sz="1000" dirty="0">
                <a:latin typeface="+mn-ea"/>
                <a:ea typeface="+mn-ea"/>
              </a:rPr>
              <a:t>耐用年数（ただし、導入時期によって過大に算出されないようご留意ください。）</a:t>
            </a:r>
            <a:endParaRPr lang="en-US" altLang="ja-JP" sz="1000" dirty="0">
              <a:latin typeface="+mn-ea"/>
              <a:ea typeface="+mn-ea"/>
            </a:endParaRPr>
          </a:p>
          <a:p>
            <a:pPr eaLnBrk="1" hangingPunct="1">
              <a:lnSpc>
                <a:spcPct val="90000"/>
              </a:lnSpc>
              <a:defRPr/>
            </a:pPr>
            <a:endParaRPr lang="en-US" altLang="ja-JP" sz="1000" dirty="0">
              <a:latin typeface="+mn-ea"/>
              <a:ea typeface="+mn-ea"/>
            </a:endParaRPr>
          </a:p>
          <a:p>
            <a:pPr marL="576000" indent="-576000" eaLnBrk="1" hangingPunct="1">
              <a:lnSpc>
                <a:spcPct val="90000"/>
              </a:lnSpc>
              <a:defRPr/>
            </a:pPr>
            <a:r>
              <a:rPr lang="ja-JP" altLang="en-US" sz="1000" dirty="0">
                <a:latin typeface="+mn-ea"/>
                <a:ea typeface="+mn-ea"/>
              </a:rPr>
              <a:t>削減コスト：当該年度</a:t>
            </a:r>
            <a:r>
              <a:rPr lang="ja-JP" altLang="en-US" sz="1000" b="1" dirty="0">
                <a:solidFill>
                  <a:srgbClr val="FF0000"/>
                </a:solidFill>
                <a:latin typeface="+mn-ea"/>
                <a:ea typeface="+mn-ea"/>
              </a:rPr>
              <a:t>時点</a:t>
            </a:r>
            <a:r>
              <a:rPr lang="ja-JP" altLang="en-US" sz="1000" dirty="0">
                <a:latin typeface="+mn-ea"/>
                <a:ea typeface="+mn-ea"/>
              </a:rPr>
              <a:t>において、</a:t>
            </a:r>
            <a:r>
              <a:rPr lang="en-US" altLang="ja-JP" sz="1000" dirty="0">
                <a:latin typeface="+mn-ea"/>
                <a:ea typeface="+mn-ea"/>
              </a:rPr>
              <a:t>1</a:t>
            </a:r>
            <a:r>
              <a:rPr lang="ja-JP" altLang="en-US" sz="1000" dirty="0">
                <a:latin typeface="+mn-ea"/>
                <a:ea typeface="+mn-ea"/>
              </a:rPr>
              <a:t>件当たりの導入価格又は利用単価</a:t>
            </a:r>
            <a:r>
              <a:rPr lang="en-US" altLang="ja-JP" sz="1000" dirty="0">
                <a:latin typeface="+mn-ea"/>
                <a:ea typeface="+mn-ea"/>
              </a:rPr>
              <a:t>÷CO2</a:t>
            </a:r>
            <a:r>
              <a:rPr lang="ja-JP" altLang="en-US" sz="1000" dirty="0">
                <a:latin typeface="+mn-ea"/>
                <a:ea typeface="+mn-ea"/>
              </a:rPr>
              <a:t>削減量（</a:t>
            </a:r>
            <a:r>
              <a:rPr lang="en-US" altLang="ja-JP" sz="1000" dirty="0">
                <a:latin typeface="+mn-ea"/>
                <a:ea typeface="+mn-ea"/>
              </a:rPr>
              <a:t>1</a:t>
            </a:r>
            <a:r>
              <a:rPr lang="ja-JP" altLang="en-US" sz="1000" dirty="0">
                <a:latin typeface="+mn-ea"/>
                <a:ea typeface="+mn-ea"/>
              </a:rPr>
              <a:t>件当たりの単年度削減量</a:t>
            </a:r>
            <a:r>
              <a:rPr lang="en-US" altLang="ja-JP" sz="1000" dirty="0">
                <a:latin typeface="+mn-ea"/>
                <a:ea typeface="+mn-ea"/>
              </a:rPr>
              <a:t>×</a:t>
            </a:r>
            <a:r>
              <a:rPr lang="ja-JP" altLang="en-US" sz="1000" dirty="0">
                <a:latin typeface="+mn-ea"/>
                <a:ea typeface="+mn-ea"/>
              </a:rPr>
              <a:t>耐用年数）</a:t>
            </a:r>
            <a:endParaRPr lang="en-US" altLang="ja-JP" sz="1000" dirty="0">
              <a:latin typeface="+mn-ea"/>
              <a:ea typeface="+mn-ea"/>
            </a:endParaRPr>
          </a:p>
          <a:p>
            <a:pPr eaLnBrk="1" hangingPunct="1"/>
            <a:endParaRPr lang="ja-JP" altLang="en-US" sz="1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AutoShape 58">
            <a:extLst>
              <a:ext uri="{FF2B5EF4-FFF2-40B4-BE49-F238E27FC236}">
                <a16:creationId xmlns:a16="http://schemas.microsoft.com/office/drawing/2014/main" id="{1C31151C-FD7F-938B-67B1-6C2D8072BDCB}"/>
              </a:ext>
            </a:extLst>
          </p:cNvPr>
          <p:cNvSpPr>
            <a:spLocks noChangeArrowheads="1"/>
          </p:cNvSpPr>
          <p:nvPr/>
        </p:nvSpPr>
        <p:spPr bwMode="auto">
          <a:xfrm>
            <a:off x="138113" y="169863"/>
            <a:ext cx="10001250" cy="6911975"/>
          </a:xfrm>
          <a:prstGeom prst="roundRect">
            <a:avLst>
              <a:gd name="adj" fmla="val 2213"/>
            </a:avLst>
          </a:prstGeom>
          <a:solidFill>
            <a:srgbClr val="FFFFFF">
              <a:alpha val="0"/>
            </a:srgbClr>
          </a:solidFill>
          <a:ln w="19050">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　　</a:t>
            </a:r>
          </a:p>
        </p:txBody>
      </p:sp>
      <p:sp>
        <p:nvSpPr>
          <p:cNvPr id="11267" name="Text Box 62">
            <a:extLst>
              <a:ext uri="{FF2B5EF4-FFF2-40B4-BE49-F238E27FC236}">
                <a16:creationId xmlns:a16="http://schemas.microsoft.com/office/drawing/2014/main" id="{9E8CD6EE-5507-B510-FB3B-5BB0BD8BEAFA}"/>
              </a:ext>
            </a:extLst>
          </p:cNvPr>
          <p:cNvSpPr txBox="1">
            <a:spLocks noChangeArrowheads="1"/>
          </p:cNvSpPr>
          <p:nvPr/>
        </p:nvSpPr>
        <p:spPr bwMode="auto">
          <a:xfrm>
            <a:off x="107951" y="11113"/>
            <a:ext cx="2280830" cy="2794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0" tIns="47605" rIns="0"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b="1" u="sng" dirty="0">
                <a:solidFill>
                  <a:srgbClr val="000000"/>
                </a:solidFill>
                <a:latin typeface="ＭＳ Ｐゴシック" panose="020B0600070205080204" pitchFamily="50" charset="-128"/>
              </a:rPr>
              <a:t>（</a:t>
            </a:r>
            <a:r>
              <a:rPr lang="en-US" altLang="ja-JP" sz="1200" b="1" u="sng" dirty="0">
                <a:solidFill>
                  <a:srgbClr val="000000"/>
                </a:solidFill>
                <a:latin typeface="ＭＳ Ｐゴシック" panose="020B0600070205080204" pitchFamily="50" charset="-128"/>
              </a:rPr>
              <a:t>3</a:t>
            </a:r>
            <a:r>
              <a:rPr lang="ja-JP" altLang="en-US" sz="1200" b="1" u="sng" dirty="0">
                <a:solidFill>
                  <a:srgbClr val="000000"/>
                </a:solidFill>
                <a:latin typeface="ＭＳ Ｐゴシック" panose="020B0600070205080204" pitchFamily="50" charset="-128"/>
              </a:rPr>
              <a:t>）項目毎の全体スケジュール</a:t>
            </a:r>
          </a:p>
        </p:txBody>
      </p:sp>
      <p:sp>
        <p:nvSpPr>
          <p:cNvPr id="87" name="Text Box 21">
            <a:extLst>
              <a:ext uri="{FF2B5EF4-FFF2-40B4-BE49-F238E27FC236}">
                <a16:creationId xmlns:a16="http://schemas.microsoft.com/office/drawing/2014/main" id="{4FA42CA5-B358-172F-AB3F-DE8A3CCDCABD}"/>
              </a:ext>
            </a:extLst>
          </p:cNvPr>
          <p:cNvSpPr txBox="1">
            <a:spLocks noChangeArrowheads="1"/>
          </p:cNvSpPr>
          <p:nvPr/>
        </p:nvSpPr>
        <p:spPr bwMode="auto">
          <a:xfrm>
            <a:off x="230188" y="224483"/>
            <a:ext cx="9817100" cy="415498"/>
          </a:xfrm>
          <a:prstGeom prst="rect">
            <a:avLst/>
          </a:prstGeom>
          <a:noFill/>
          <a:ln w="9525">
            <a:solidFill>
              <a:schemeClr val="tx1"/>
            </a:solidFill>
            <a:prstDash val="dash"/>
            <a:miter lim="800000"/>
            <a:headEnd/>
            <a:tailEnd/>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ja-JP" altLang="en-US" sz="1050" i="1" dirty="0"/>
              <a:t>＜留意事項＞実施期間を通しての項目、目標、実施計画について記載してください。事業概要（</a:t>
            </a:r>
            <a:r>
              <a:rPr lang="en-US" altLang="ja-JP" sz="1050" i="1" dirty="0"/>
              <a:t>1</a:t>
            </a:r>
            <a:r>
              <a:rPr lang="ja-JP" altLang="en-US" sz="1050" i="1" dirty="0"/>
              <a:t>ページ）の②に記載した</a:t>
            </a:r>
            <a:r>
              <a:rPr lang="en-US" altLang="ja-JP" sz="1050" i="1" dirty="0"/>
              <a:t>A1, A2,</a:t>
            </a:r>
            <a:r>
              <a:rPr lang="ja-JP" altLang="en-US" sz="1050" i="1" dirty="0"/>
              <a:t>・・・</a:t>
            </a:r>
            <a:r>
              <a:rPr lang="en-US" altLang="ja-JP" sz="1050" i="1" dirty="0"/>
              <a:t>, B,C</a:t>
            </a:r>
            <a:r>
              <a:rPr lang="ja-JP" altLang="en-US" sz="1050" i="1" dirty="0"/>
              <a:t>と連動させて各項目についてそれぞれの関係性が分かるよう記載してください。なお、各行は項目ごととしてください（実施機関ごと等としない）。</a:t>
            </a:r>
            <a:endParaRPr lang="ja-JP" altLang="en-US" sz="1050" i="1" strike="sngStrike" dirty="0">
              <a:solidFill>
                <a:srgbClr val="00B050"/>
              </a:solidFill>
            </a:endParaRPr>
          </a:p>
        </p:txBody>
      </p:sp>
      <p:sp>
        <p:nvSpPr>
          <p:cNvPr id="27" name="星 7 26">
            <a:extLst>
              <a:ext uri="{FF2B5EF4-FFF2-40B4-BE49-F238E27FC236}">
                <a16:creationId xmlns:a16="http://schemas.microsoft.com/office/drawing/2014/main" id="{EE27D1D5-CAE5-C418-ABB4-3D6A71B5AB08}"/>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graphicFrame>
        <p:nvGraphicFramePr>
          <p:cNvPr id="2" name="表 1">
            <a:extLst>
              <a:ext uri="{FF2B5EF4-FFF2-40B4-BE49-F238E27FC236}">
                <a16:creationId xmlns:a16="http://schemas.microsoft.com/office/drawing/2014/main" id="{1CEA5FE6-A607-C31B-EF46-AE8FBC91E568}"/>
              </a:ext>
            </a:extLst>
          </p:cNvPr>
          <p:cNvGraphicFramePr>
            <a:graphicFrameLocks noGrp="1"/>
          </p:cNvGraphicFramePr>
          <p:nvPr>
            <p:extLst>
              <p:ext uri="{D42A27DB-BD31-4B8C-83A1-F6EECF244321}">
                <p14:modId xmlns:p14="http://schemas.microsoft.com/office/powerpoint/2010/main" val="344148716"/>
              </p:ext>
            </p:extLst>
          </p:nvPr>
        </p:nvGraphicFramePr>
        <p:xfrm>
          <a:off x="233363" y="752475"/>
          <a:ext cx="9880597" cy="5911251"/>
        </p:xfrm>
        <a:graphic>
          <a:graphicData uri="http://schemas.openxmlformats.org/drawingml/2006/table">
            <a:tbl>
              <a:tblPr firstRow="1" bandRow="1">
                <a:tableStyleId>{21E4AEA4-8DFA-4A89-87EB-49C32662AFE0}</a:tableStyleId>
              </a:tblPr>
              <a:tblGrid>
                <a:gridCol w="551927">
                  <a:extLst>
                    <a:ext uri="{9D8B030D-6E8A-4147-A177-3AD203B41FA5}">
                      <a16:colId xmlns:a16="http://schemas.microsoft.com/office/drawing/2014/main" val="20000"/>
                    </a:ext>
                  </a:extLst>
                </a:gridCol>
                <a:gridCol w="551927">
                  <a:extLst>
                    <a:ext uri="{9D8B030D-6E8A-4147-A177-3AD203B41FA5}">
                      <a16:colId xmlns:a16="http://schemas.microsoft.com/office/drawing/2014/main" val="20001"/>
                    </a:ext>
                  </a:extLst>
                </a:gridCol>
                <a:gridCol w="1566927">
                  <a:extLst>
                    <a:ext uri="{9D8B030D-6E8A-4147-A177-3AD203B41FA5}">
                      <a16:colId xmlns:a16="http://schemas.microsoft.com/office/drawing/2014/main" val="20002"/>
                    </a:ext>
                  </a:extLst>
                </a:gridCol>
                <a:gridCol w="600818">
                  <a:extLst>
                    <a:ext uri="{9D8B030D-6E8A-4147-A177-3AD203B41FA5}">
                      <a16:colId xmlns:a16="http://schemas.microsoft.com/office/drawing/2014/main" val="20003"/>
                    </a:ext>
                  </a:extLst>
                </a:gridCol>
                <a:gridCol w="600818">
                  <a:extLst>
                    <a:ext uri="{9D8B030D-6E8A-4147-A177-3AD203B41FA5}">
                      <a16:colId xmlns:a16="http://schemas.microsoft.com/office/drawing/2014/main" val="20004"/>
                    </a:ext>
                  </a:extLst>
                </a:gridCol>
                <a:gridCol w="600818">
                  <a:extLst>
                    <a:ext uri="{9D8B030D-6E8A-4147-A177-3AD203B41FA5}">
                      <a16:colId xmlns:a16="http://schemas.microsoft.com/office/drawing/2014/main" val="20005"/>
                    </a:ext>
                  </a:extLst>
                </a:gridCol>
                <a:gridCol w="600818">
                  <a:extLst>
                    <a:ext uri="{9D8B030D-6E8A-4147-A177-3AD203B41FA5}">
                      <a16:colId xmlns:a16="http://schemas.microsoft.com/office/drawing/2014/main" val="20006"/>
                    </a:ext>
                  </a:extLst>
                </a:gridCol>
                <a:gridCol w="600818">
                  <a:extLst>
                    <a:ext uri="{9D8B030D-6E8A-4147-A177-3AD203B41FA5}">
                      <a16:colId xmlns:a16="http://schemas.microsoft.com/office/drawing/2014/main" val="20007"/>
                    </a:ext>
                  </a:extLst>
                </a:gridCol>
                <a:gridCol w="600818">
                  <a:extLst>
                    <a:ext uri="{9D8B030D-6E8A-4147-A177-3AD203B41FA5}">
                      <a16:colId xmlns:a16="http://schemas.microsoft.com/office/drawing/2014/main" val="20008"/>
                    </a:ext>
                  </a:extLst>
                </a:gridCol>
                <a:gridCol w="600818">
                  <a:extLst>
                    <a:ext uri="{9D8B030D-6E8A-4147-A177-3AD203B41FA5}">
                      <a16:colId xmlns:a16="http://schemas.microsoft.com/office/drawing/2014/main" val="20009"/>
                    </a:ext>
                  </a:extLst>
                </a:gridCol>
                <a:gridCol w="600818">
                  <a:extLst>
                    <a:ext uri="{9D8B030D-6E8A-4147-A177-3AD203B41FA5}">
                      <a16:colId xmlns:a16="http://schemas.microsoft.com/office/drawing/2014/main" val="20010"/>
                    </a:ext>
                  </a:extLst>
                </a:gridCol>
                <a:gridCol w="600818">
                  <a:extLst>
                    <a:ext uri="{9D8B030D-6E8A-4147-A177-3AD203B41FA5}">
                      <a16:colId xmlns:a16="http://schemas.microsoft.com/office/drawing/2014/main" val="20011"/>
                    </a:ext>
                  </a:extLst>
                </a:gridCol>
                <a:gridCol w="600818">
                  <a:extLst>
                    <a:ext uri="{9D8B030D-6E8A-4147-A177-3AD203B41FA5}">
                      <a16:colId xmlns:a16="http://schemas.microsoft.com/office/drawing/2014/main" val="20012"/>
                    </a:ext>
                  </a:extLst>
                </a:gridCol>
                <a:gridCol w="600818">
                  <a:extLst>
                    <a:ext uri="{9D8B030D-6E8A-4147-A177-3AD203B41FA5}">
                      <a16:colId xmlns:a16="http://schemas.microsoft.com/office/drawing/2014/main" val="20013"/>
                    </a:ext>
                  </a:extLst>
                </a:gridCol>
                <a:gridCol w="600818">
                  <a:extLst>
                    <a:ext uri="{9D8B030D-6E8A-4147-A177-3AD203B41FA5}">
                      <a16:colId xmlns:a16="http://schemas.microsoft.com/office/drawing/2014/main" val="20014"/>
                    </a:ext>
                  </a:extLst>
                </a:gridCol>
              </a:tblGrid>
              <a:tr h="735902">
                <a:tc>
                  <a:txBody>
                    <a:bodyPr/>
                    <a:lstStyle/>
                    <a:p>
                      <a:pPr algn="ctr"/>
                      <a:r>
                        <a:rPr kumimoji="1" lang="ja-JP" altLang="en-US" sz="1400" dirty="0"/>
                        <a:t>項目</a:t>
                      </a:r>
                    </a:p>
                  </a:txBody>
                  <a:tcPr marL="91435" marR="91435" marT="45722" marB="45722"/>
                </a:tc>
                <a:tc>
                  <a:txBody>
                    <a:bodyPr/>
                    <a:lstStyle/>
                    <a:p>
                      <a:pPr algn="ctr"/>
                      <a:r>
                        <a:rPr kumimoji="1" lang="ja-JP" altLang="en-US" sz="1400" dirty="0"/>
                        <a:t>実施機関</a:t>
                      </a:r>
                    </a:p>
                  </a:txBody>
                  <a:tcPr marL="91435" marR="91435" marT="45722" marB="45722"/>
                </a:tc>
                <a:tc>
                  <a:txBody>
                    <a:bodyPr/>
                    <a:lstStyle/>
                    <a:p>
                      <a:pPr algn="ctr"/>
                      <a:r>
                        <a:rPr kumimoji="1" lang="ja-JP" altLang="en-US" sz="1400" dirty="0"/>
                        <a:t>目標</a:t>
                      </a:r>
                    </a:p>
                  </a:txBody>
                  <a:tcPr marL="91435" marR="91435" marT="45722" marB="45722"/>
                </a:tc>
                <a:tc gridSpan="6">
                  <a:txBody>
                    <a:bodyPr/>
                    <a:lstStyle/>
                    <a:p>
                      <a:pPr algn="ctr"/>
                      <a:r>
                        <a:rPr kumimoji="1" lang="ja-JP" altLang="en-US" sz="1800" dirty="0"/>
                        <a:t>令和８年度</a:t>
                      </a:r>
                    </a:p>
                  </a:txBody>
                  <a:tcPr marL="91435" marR="91435" marT="45722" marB="45722" anchor="ctr"/>
                </a:tc>
                <a:tc hMerge="1">
                  <a:txBody>
                    <a:bodyPr/>
                    <a:lstStyle/>
                    <a:p>
                      <a:pPr algn="ctr"/>
                      <a:endParaRPr kumimoji="1" lang="en-US" altLang="ja-JP" sz="1800" dirty="0"/>
                    </a:p>
                  </a:txBody>
                  <a:tcPr marL="91435" marR="91435" marT="45722" marB="45722"/>
                </a:tc>
                <a:tc hMerge="1">
                  <a:txBody>
                    <a:bodyPr/>
                    <a:lstStyle/>
                    <a:p>
                      <a:endParaRPr dirty="0"/>
                    </a:p>
                  </a:txBody>
                  <a:tcPr marL="91435" marR="91435" marT="45722" marB="45722"/>
                </a:tc>
                <a:tc hMerge="1">
                  <a:txBody>
                    <a:bodyPr/>
                    <a:lstStyle/>
                    <a:p>
                      <a:endParaRPr kumimoji="1" lang="ja-JP" altLang="en-US" dirty="0"/>
                    </a:p>
                  </a:txBody>
                  <a:tcPr/>
                </a:tc>
                <a:tc hMerge="1">
                  <a:txBody>
                    <a:bodyPr/>
                    <a:lstStyle/>
                    <a:p>
                      <a:endParaRPr/>
                    </a:p>
                  </a:txBody>
                  <a:tcPr marL="91435" marR="91435" marT="45722" marB="45722"/>
                </a:tc>
                <a:tc hMerge="1">
                  <a:txBody>
                    <a:bodyPr/>
                    <a:lstStyle/>
                    <a:p>
                      <a:endParaRPr kumimoji="1" lang="ja-JP" altLang="en-US" dirty="0"/>
                    </a:p>
                  </a:txBody>
                  <a:tcPr/>
                </a:tc>
                <a:tc gridSpan="6">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dirty="0"/>
                        <a:t>令和９年度</a:t>
                      </a:r>
                    </a:p>
                  </a:txBody>
                  <a:tcPr marL="91435" marR="91435" marT="45722" marB="45722" anchor="ctr"/>
                </a:tc>
                <a:tc hMerge="1">
                  <a:txBody>
                    <a:bodyPr/>
                    <a:lstStyle/>
                    <a:p>
                      <a:endParaRPr kumimoji="1" lang="ja-JP" altLang="en-US" dirty="0"/>
                    </a:p>
                  </a:txBody>
                  <a:tcPr/>
                </a:tc>
                <a:tc hMerge="1">
                  <a:txBody>
                    <a:bodyPr/>
                    <a:lstStyle/>
                    <a:p>
                      <a:endParaRPr dirty="0"/>
                    </a:p>
                  </a:txBody>
                  <a:tcPr marL="91435" marR="91435" marT="45722" marB="45722"/>
                </a:tc>
                <a:tc hMerge="1">
                  <a:txBody>
                    <a:bodyPr/>
                    <a:lstStyle/>
                    <a:p>
                      <a:pPr algn="ctr"/>
                      <a:endParaRPr kumimoji="1" lang="ja-JP" altLang="en-US" sz="1800" dirty="0"/>
                    </a:p>
                  </a:txBody>
                  <a:tcPr marL="91442" marR="91442" marT="45718" marB="45718"/>
                </a:tc>
                <a:tc hMerge="1">
                  <a:txBody>
                    <a:bodyPr/>
                    <a:lstStyle/>
                    <a:p>
                      <a:pPr algn="ctr"/>
                      <a:endParaRPr kumimoji="1" lang="ja-JP" altLang="en-US" sz="1800" dirty="0"/>
                    </a:p>
                  </a:txBody>
                  <a:tcPr marL="91442" marR="91442" marT="45718" marB="45718"/>
                </a:tc>
                <a:tc hMerge="1">
                  <a:txBody>
                    <a:bodyPr/>
                    <a:lstStyle/>
                    <a:p>
                      <a:pPr algn="ctr"/>
                      <a:endParaRPr kumimoji="1" lang="ja-JP" altLang="en-US" sz="1800" dirty="0"/>
                    </a:p>
                  </a:txBody>
                  <a:tcPr marL="91442" marR="91442" marT="45718" marB="45718"/>
                </a:tc>
                <a:extLst>
                  <a:ext uri="{0D108BD9-81ED-4DB2-BD59-A6C34878D82A}">
                    <a16:rowId xmlns:a16="http://schemas.microsoft.com/office/drawing/2014/main" val="10000"/>
                  </a:ext>
                </a:extLst>
              </a:tr>
              <a:tr h="735902">
                <a:tc>
                  <a:txBody>
                    <a:bodyPr/>
                    <a:lstStyle/>
                    <a:p>
                      <a:endParaRPr kumimoji="1" lang="ja-JP" altLang="en-US" sz="1200" dirty="0"/>
                    </a:p>
                  </a:txBody>
                  <a:tcPr marL="91435" marR="91435" marT="45722" marB="45722"/>
                </a:tc>
                <a:tc>
                  <a:txBody>
                    <a:bodyPr/>
                    <a:lstStyle/>
                    <a:p>
                      <a:r>
                        <a:rPr kumimoji="1" lang="ja-JP" altLang="en-US" sz="1200" dirty="0"/>
                        <a:t>チーム全体</a:t>
                      </a:r>
                    </a:p>
                  </a:txBody>
                  <a:tcPr marL="91435" marR="91435" marT="45722" marB="45722"/>
                </a:tc>
                <a:tc>
                  <a:txBody>
                    <a:bodyPr/>
                    <a:lstStyle/>
                    <a:p>
                      <a:r>
                        <a:rPr kumimoji="1" lang="ja-JP" altLang="en-US" sz="1200" i="1" dirty="0"/>
                        <a:t>本事業全体の目標を記載してください</a:t>
                      </a:r>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extLst>
                  <a:ext uri="{0D108BD9-81ED-4DB2-BD59-A6C34878D82A}">
                    <a16:rowId xmlns:a16="http://schemas.microsoft.com/office/drawing/2014/main" val="10001"/>
                  </a:ext>
                </a:extLst>
              </a:tr>
              <a:tr h="735902">
                <a:tc>
                  <a:txBody>
                    <a:bodyPr/>
                    <a:lstStyle/>
                    <a:p>
                      <a:r>
                        <a:rPr kumimoji="1" lang="en-US" altLang="ja-JP" sz="1800" dirty="0"/>
                        <a:t>A1</a:t>
                      </a:r>
                      <a:endParaRPr kumimoji="1" lang="ja-JP" altLang="en-US" sz="1800" dirty="0"/>
                    </a:p>
                  </a:txBody>
                  <a:tcPr marL="91435" marR="91435" marT="45722" marB="45722"/>
                </a:tc>
                <a:tc>
                  <a:txBody>
                    <a:bodyPr/>
                    <a:lstStyle/>
                    <a:p>
                      <a:r>
                        <a:rPr kumimoji="1" lang="ja-JP" altLang="en-US" sz="1200" dirty="0"/>
                        <a:t>ＸＸ株式会社</a:t>
                      </a:r>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i="1" dirty="0"/>
                        <a:t>項目</a:t>
                      </a:r>
                      <a:r>
                        <a:rPr kumimoji="1" lang="en-US" altLang="ja-JP" sz="1200" i="1" dirty="0"/>
                        <a:t>A1</a:t>
                      </a:r>
                      <a:r>
                        <a:rPr kumimoji="1" lang="ja-JP" altLang="en-US" sz="1200" i="1" dirty="0"/>
                        <a:t>における定量的な目標を記載してください</a:t>
                      </a:r>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extLst>
                  <a:ext uri="{0D108BD9-81ED-4DB2-BD59-A6C34878D82A}">
                    <a16:rowId xmlns:a16="http://schemas.microsoft.com/office/drawing/2014/main" val="10002"/>
                  </a:ext>
                </a:extLst>
              </a:tr>
              <a:tr h="823023">
                <a:tc>
                  <a:txBody>
                    <a:bodyPr/>
                    <a:lstStyle/>
                    <a:p>
                      <a:r>
                        <a:rPr kumimoji="1" lang="en-US" altLang="ja-JP" sz="1800" dirty="0"/>
                        <a:t>A2</a:t>
                      </a:r>
                      <a:endParaRPr kumimoji="1" lang="ja-JP" altLang="en-US" sz="1800" dirty="0"/>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t>YY</a:t>
                      </a:r>
                      <a:r>
                        <a:rPr kumimoji="1" lang="ja-JP" altLang="en-US" sz="1200" dirty="0"/>
                        <a:t>株式会社</a:t>
                      </a:r>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i="1" dirty="0"/>
                        <a:t>項目</a:t>
                      </a:r>
                      <a:r>
                        <a:rPr kumimoji="1" lang="en-US" altLang="ja-JP" sz="1200" i="1" dirty="0"/>
                        <a:t>A2</a:t>
                      </a:r>
                      <a:r>
                        <a:rPr kumimoji="1" lang="ja-JP" altLang="en-US" sz="1200" i="1" dirty="0"/>
                        <a:t>における定量的な目標を記載してください</a:t>
                      </a:r>
                    </a:p>
                    <a:p>
                      <a:endParaRPr kumimoji="1" lang="ja-JP" altLang="en-US" sz="12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extLst>
                  <a:ext uri="{0D108BD9-81ED-4DB2-BD59-A6C34878D82A}">
                    <a16:rowId xmlns:a16="http://schemas.microsoft.com/office/drawing/2014/main" val="10003"/>
                  </a:ext>
                </a:extLst>
              </a:tr>
              <a:tr h="823023">
                <a:tc>
                  <a:txBody>
                    <a:bodyPr/>
                    <a:lstStyle/>
                    <a:p>
                      <a:r>
                        <a:rPr kumimoji="1" lang="en-US" altLang="ja-JP" sz="1800" dirty="0"/>
                        <a:t>A3</a:t>
                      </a:r>
                      <a:endParaRPr kumimoji="1" lang="ja-JP" altLang="en-US" sz="1800" dirty="0"/>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i="1" dirty="0"/>
                        <a:t>項目</a:t>
                      </a:r>
                      <a:r>
                        <a:rPr kumimoji="1" lang="en-US" altLang="ja-JP" sz="1200" i="1" dirty="0"/>
                        <a:t>A</a:t>
                      </a:r>
                      <a:r>
                        <a:rPr kumimoji="1" lang="ja-JP" altLang="en-US" sz="1200" i="1" dirty="0"/>
                        <a:t>３における定量的な目標を記載してください</a:t>
                      </a:r>
                    </a:p>
                    <a:p>
                      <a:endParaRPr kumimoji="1" lang="ja-JP" altLang="en-US" sz="12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extLst>
                  <a:ext uri="{0D108BD9-81ED-4DB2-BD59-A6C34878D82A}">
                    <a16:rowId xmlns:a16="http://schemas.microsoft.com/office/drawing/2014/main" val="1511104328"/>
                  </a:ext>
                </a:extLst>
              </a:tr>
              <a:tr h="823023">
                <a:tc>
                  <a:txBody>
                    <a:bodyPr/>
                    <a:lstStyle/>
                    <a:p>
                      <a:r>
                        <a:rPr kumimoji="1" lang="en-US" altLang="ja-JP" sz="1800" dirty="0"/>
                        <a:t>B</a:t>
                      </a:r>
                      <a:endParaRPr kumimoji="1" lang="ja-JP" altLang="en-US" sz="1800" dirty="0"/>
                    </a:p>
                  </a:txBody>
                  <a:tcPr marL="91435" marR="91435" marT="45722" marB="45722"/>
                </a:tc>
                <a:tc>
                  <a:txBody>
                    <a:bodyPr/>
                    <a:lstStyle/>
                    <a:p>
                      <a:r>
                        <a:rPr kumimoji="1" lang="ja-JP" altLang="en-US" sz="1800" dirty="0"/>
                        <a:t>・・・</a:t>
                      </a:r>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i="1" dirty="0"/>
                        <a:t>項目</a:t>
                      </a:r>
                      <a:r>
                        <a:rPr kumimoji="1" lang="en-US" altLang="ja-JP" sz="1200" i="1" dirty="0"/>
                        <a:t>B</a:t>
                      </a:r>
                      <a:r>
                        <a:rPr kumimoji="1" lang="ja-JP" altLang="en-US" sz="1200" i="1" dirty="0"/>
                        <a:t>における定量的な目標を記載してください</a:t>
                      </a:r>
                    </a:p>
                    <a:p>
                      <a:endParaRPr kumimoji="1" lang="ja-JP" altLang="en-US" sz="1200" dirty="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extLst>
                  <a:ext uri="{0D108BD9-81ED-4DB2-BD59-A6C34878D82A}">
                    <a16:rowId xmlns:a16="http://schemas.microsoft.com/office/drawing/2014/main" val="10005"/>
                  </a:ext>
                </a:extLst>
              </a:tr>
              <a:tr h="411512">
                <a:tc>
                  <a:txBody>
                    <a:bodyPr/>
                    <a:lstStyle/>
                    <a:p>
                      <a:r>
                        <a:rPr kumimoji="1" lang="en-US" altLang="ja-JP" sz="1800" dirty="0"/>
                        <a:t>C</a:t>
                      </a:r>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tc>
                  <a:txBody>
                    <a:bodyPr/>
                    <a:lstStyle/>
                    <a:p>
                      <a:r>
                        <a:rPr kumimoji="1" lang="ja-JP" altLang="en-US" sz="1800" dirty="0"/>
                        <a:t>・・・</a:t>
                      </a:r>
                    </a:p>
                  </a:txBody>
                  <a:tcPr marL="91435" marR="91435" marT="45722" marB="45722">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i="1" dirty="0"/>
                        <a:t>項目</a:t>
                      </a:r>
                      <a:r>
                        <a:rPr kumimoji="1" lang="en-US" altLang="ja-JP" sz="1200" i="1" dirty="0"/>
                        <a:t>C</a:t>
                      </a:r>
                      <a:r>
                        <a:rPr kumimoji="1" lang="ja-JP" altLang="en-US" sz="1200" i="1" dirty="0"/>
                        <a:t>における定量的な目標を記載してください</a:t>
                      </a:r>
                    </a:p>
                    <a:p>
                      <a:endParaRPr kumimoji="1" lang="ja-JP" altLang="en-US" sz="1200" dirty="0"/>
                    </a:p>
                  </a:txBody>
                  <a:tcPr marL="91435" marR="91435" marT="45722" marB="45722">
                    <a:lnB w="12700" cap="flat" cmpd="sng" algn="ctr">
                      <a:solidFill>
                        <a:schemeClr val="tx1"/>
                      </a:solidFill>
                      <a:prstDash val="solid"/>
                      <a:round/>
                      <a:headEnd type="none" w="med" len="med"/>
                      <a:tailEnd type="none" w="med" len="med"/>
                    </a:lnB>
                  </a:tcPr>
                </a:tc>
                <a:tc>
                  <a:txBody>
                    <a:bodyPr/>
                    <a:lstStyle/>
                    <a:p>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tc>
                  <a:txBody>
                    <a:bodyPr/>
                    <a:lstStyle/>
                    <a:p>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tc>
                  <a:txBody>
                    <a:bodyPr/>
                    <a:lstStyle/>
                    <a:p>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tc>
                  <a:txBody>
                    <a:bodyPr/>
                    <a:lstStyle/>
                    <a:p>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tc>
                  <a:txBody>
                    <a:bodyPr/>
                    <a:lstStyle/>
                    <a:p>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tc>
                  <a:txBody>
                    <a:bodyPr/>
                    <a:lstStyle/>
                    <a:p>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tc>
                  <a:txBody>
                    <a:bodyPr/>
                    <a:lstStyle/>
                    <a:p>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tc>
                  <a:txBody>
                    <a:bodyPr/>
                    <a:lstStyle/>
                    <a:p>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tc>
                  <a:txBody>
                    <a:bodyPr/>
                    <a:lstStyle/>
                    <a:p>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tc>
                  <a:txBody>
                    <a:bodyPr/>
                    <a:lstStyle/>
                    <a:p>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tc>
                  <a:txBody>
                    <a:bodyPr/>
                    <a:lstStyle/>
                    <a:p>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tc>
                  <a:txBody>
                    <a:bodyPr/>
                    <a:lstStyle/>
                    <a:p>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411512">
                <a:tc gridSpan="3">
                  <a:txBody>
                    <a:bodyPr/>
                    <a:lstStyle/>
                    <a:p>
                      <a:r>
                        <a:rPr kumimoji="1" lang="ja-JP" altLang="en-US" sz="1800" dirty="0"/>
                        <a:t>経費</a:t>
                      </a:r>
                    </a:p>
                  </a:txBody>
                  <a:tcPr marL="91435" marR="91435" marT="45722" marB="45722">
                    <a:lnT w="12700" cap="flat" cmpd="sng" algn="ctr">
                      <a:solidFill>
                        <a:schemeClr val="tx1"/>
                      </a:solidFill>
                      <a:prstDash val="solid"/>
                      <a:round/>
                      <a:headEnd type="none" w="med" len="med"/>
                      <a:tailEnd type="none" w="med" len="med"/>
                    </a:lnT>
                  </a:tcPr>
                </a:tc>
                <a:tc hMerge="1">
                  <a:txBody>
                    <a:bodyPr/>
                    <a:lstStyle/>
                    <a:p>
                      <a:endParaRPr kumimoji="1" lang="ja-JP" altLang="en-US" sz="1800" dirty="0"/>
                    </a:p>
                  </a:txBody>
                  <a:tcPr marL="91435" marR="91435" marT="45722" marB="45722"/>
                </a:tc>
                <a:tc hMerge="1">
                  <a:txBody>
                    <a:bodyPr/>
                    <a:lstStyle/>
                    <a:p>
                      <a:endParaRPr kumimoji="1" lang="ja-JP" altLang="en-US" sz="1200" dirty="0"/>
                    </a:p>
                  </a:txBody>
                  <a:tcPr marL="91435" marR="91435" marT="45722" marB="45722"/>
                </a:tc>
                <a:tc gridSpan="6">
                  <a:txBody>
                    <a:bodyPr/>
                    <a:lstStyle/>
                    <a:p>
                      <a:pPr algn="r"/>
                      <a:r>
                        <a:rPr kumimoji="1" lang="ja-JP" altLang="en-US" sz="1800" dirty="0"/>
                        <a:t>〇〇千円</a:t>
                      </a:r>
                    </a:p>
                  </a:txBody>
                  <a:tcPr marL="91435" marR="91435" marT="45722" marB="45722">
                    <a:lnT w="12700" cap="flat" cmpd="sng" algn="ctr">
                      <a:solidFill>
                        <a:schemeClr val="tx1"/>
                      </a:solidFill>
                      <a:prstDash val="solid"/>
                      <a:round/>
                      <a:headEnd type="none" w="med" len="med"/>
                      <a:tailEnd type="none" w="med" len="med"/>
                    </a:lnT>
                  </a:tcPr>
                </a:tc>
                <a:tc hMerge="1">
                  <a:txBody>
                    <a:bodyPr/>
                    <a:lstStyle/>
                    <a:p>
                      <a:endParaRPr kumimoji="1" lang="ja-JP" altLang="en-US" sz="1800" dirty="0"/>
                    </a:p>
                  </a:txBody>
                  <a:tcPr marL="91435" marR="91435" marT="45722" marB="45722"/>
                </a:tc>
                <a:tc hMerge="1">
                  <a:txBody>
                    <a:bodyPr/>
                    <a:lstStyle/>
                    <a:p>
                      <a:endParaRPr kumimoji="1" lang="ja-JP" altLang="en-US" sz="1800" dirty="0"/>
                    </a:p>
                  </a:txBody>
                  <a:tcPr marL="91435" marR="91435" marT="45722" marB="45722"/>
                </a:tc>
                <a:tc hMerge="1">
                  <a:txBody>
                    <a:bodyPr/>
                    <a:lstStyle/>
                    <a:p>
                      <a:endParaRPr kumimoji="1" lang="ja-JP" altLang="en-US" sz="1800" dirty="0"/>
                    </a:p>
                  </a:txBody>
                  <a:tcPr marL="91435" marR="91435" marT="45722" marB="45722"/>
                </a:tc>
                <a:tc hMerge="1">
                  <a:txBody>
                    <a:bodyPr/>
                    <a:lstStyle/>
                    <a:p>
                      <a:endParaRPr kumimoji="1" lang="ja-JP" altLang="en-US" sz="1800" dirty="0"/>
                    </a:p>
                  </a:txBody>
                  <a:tcPr marL="91435" marR="91435" marT="45722" marB="45722"/>
                </a:tc>
                <a:tc hMerge="1">
                  <a:txBody>
                    <a:bodyPr/>
                    <a:lstStyle/>
                    <a:p>
                      <a:endParaRPr kumimoji="1" lang="ja-JP" altLang="en-US" sz="1800" dirty="0"/>
                    </a:p>
                  </a:txBody>
                  <a:tcPr marL="91435" marR="91435" marT="45722" marB="45722"/>
                </a:tc>
                <a:tc gridSpan="6">
                  <a:txBody>
                    <a:bodyPr/>
                    <a:lstStyle/>
                    <a:p>
                      <a:pPr algn="r"/>
                      <a:r>
                        <a:rPr kumimoji="1" lang="ja-JP" altLang="en-US" sz="1800" dirty="0"/>
                        <a:t>〇〇千円</a:t>
                      </a:r>
                    </a:p>
                  </a:txBody>
                  <a:tcPr marL="91435" marR="91435" marT="45722" marB="45722">
                    <a:lnT w="12700" cap="flat" cmpd="sng" algn="ctr">
                      <a:solidFill>
                        <a:schemeClr val="tx1"/>
                      </a:solidFill>
                      <a:prstDash val="solid"/>
                      <a:round/>
                      <a:headEnd type="none" w="med" len="med"/>
                      <a:tailEnd type="none" w="med" len="med"/>
                    </a:lnT>
                  </a:tcPr>
                </a:tc>
                <a:tc hMerge="1">
                  <a:txBody>
                    <a:bodyPr/>
                    <a:lstStyle/>
                    <a:p>
                      <a:endParaRPr kumimoji="1" lang="ja-JP" altLang="en-US" sz="1800" dirty="0"/>
                    </a:p>
                  </a:txBody>
                  <a:tcPr marL="91435" marR="91435" marT="45722" marB="45722"/>
                </a:tc>
                <a:tc hMerge="1">
                  <a:txBody>
                    <a:bodyPr/>
                    <a:lstStyle/>
                    <a:p>
                      <a:endParaRPr kumimoji="1" lang="ja-JP" altLang="en-US" sz="1800" dirty="0"/>
                    </a:p>
                  </a:txBody>
                  <a:tcPr marL="91435" marR="91435" marT="45722" marB="45722"/>
                </a:tc>
                <a:tc hMerge="1">
                  <a:txBody>
                    <a:bodyPr/>
                    <a:lstStyle/>
                    <a:p>
                      <a:endParaRPr kumimoji="1" lang="ja-JP" altLang="en-US" sz="1800" dirty="0"/>
                    </a:p>
                  </a:txBody>
                  <a:tcPr marL="91435" marR="91435" marT="45722" marB="45722"/>
                </a:tc>
                <a:tc hMerge="1">
                  <a:txBody>
                    <a:bodyPr/>
                    <a:lstStyle/>
                    <a:p>
                      <a:endParaRPr kumimoji="1" lang="ja-JP" altLang="en-US" sz="1800" dirty="0"/>
                    </a:p>
                  </a:txBody>
                  <a:tcPr marL="91435" marR="91435" marT="45722" marB="45722"/>
                </a:tc>
                <a:tc hMerge="1">
                  <a:txBody>
                    <a:bodyPr/>
                    <a:lstStyle/>
                    <a:p>
                      <a:endParaRPr kumimoji="1" lang="ja-JP" altLang="en-US" sz="1800" dirty="0"/>
                    </a:p>
                  </a:txBody>
                  <a:tcPr marL="91435" marR="91435" marT="45722" marB="45722"/>
                </a:tc>
                <a:extLst>
                  <a:ext uri="{0D108BD9-81ED-4DB2-BD59-A6C34878D82A}">
                    <a16:rowId xmlns:a16="http://schemas.microsoft.com/office/drawing/2014/main" val="1562462994"/>
                  </a:ext>
                </a:extLst>
              </a:tr>
            </a:tbl>
          </a:graphicData>
        </a:graphic>
      </p:graphicFrame>
      <p:sp>
        <p:nvSpPr>
          <p:cNvPr id="11407" name="テキスト ボックス 62">
            <a:extLst>
              <a:ext uri="{FF2B5EF4-FFF2-40B4-BE49-F238E27FC236}">
                <a16:creationId xmlns:a16="http://schemas.microsoft.com/office/drawing/2014/main" id="{CB338ED7-2841-EE33-9C1C-163C1D4AF22A}"/>
              </a:ext>
            </a:extLst>
          </p:cNvPr>
          <p:cNvSpPr txBox="1">
            <a:spLocks noChangeArrowheads="1"/>
          </p:cNvSpPr>
          <p:nvPr/>
        </p:nvSpPr>
        <p:spPr bwMode="auto">
          <a:xfrm>
            <a:off x="5105960" y="3964716"/>
            <a:ext cx="1454244"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a:t>○○利用条件の整理</a:t>
            </a:r>
            <a:endParaRPr lang="ja-JP" altLang="en-US" sz="1100" dirty="0"/>
          </a:p>
        </p:txBody>
      </p:sp>
      <p:sp>
        <p:nvSpPr>
          <p:cNvPr id="11409" name="スライド番号プレースホルダー 1">
            <a:extLst>
              <a:ext uri="{FF2B5EF4-FFF2-40B4-BE49-F238E27FC236}">
                <a16:creationId xmlns:a16="http://schemas.microsoft.com/office/drawing/2014/main" id="{E4CD516F-600B-D7C0-BF77-91E3E289EFC7}"/>
              </a:ext>
            </a:extLst>
          </p:cNvPr>
          <p:cNvSpPr>
            <a:spLocks noGrp="1"/>
          </p:cNvSpPr>
          <p:nvPr>
            <p:ph type="sldNum" sz="quarter" idx="12"/>
          </p:nvPr>
        </p:nvSpPr>
        <p:spPr>
          <a:xfrm>
            <a:off x="9837738" y="6929438"/>
            <a:ext cx="487362" cy="5000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50A84089-1B8B-457E-90DA-CBFF84C7969B}" type="slidenum">
              <a:rPr lang="en-US" altLang="ja-JP" smtClean="0"/>
              <a:pPr/>
              <a:t>6</a:t>
            </a:fld>
            <a:endParaRPr lang="en-US" altLang="ja-JP"/>
          </a:p>
        </p:txBody>
      </p:sp>
      <p:cxnSp>
        <p:nvCxnSpPr>
          <p:cNvPr id="11426" name="直線矢印コネクタ 37">
            <a:extLst>
              <a:ext uri="{FF2B5EF4-FFF2-40B4-BE49-F238E27FC236}">
                <a16:creationId xmlns:a16="http://schemas.microsoft.com/office/drawing/2014/main" id="{AA6E5755-6590-2A8C-9130-D44DD7F23283}"/>
              </a:ext>
            </a:extLst>
          </p:cNvPr>
          <p:cNvCxnSpPr>
            <a:cxnSpLocks noChangeShapeType="1"/>
          </p:cNvCxnSpPr>
          <p:nvPr/>
        </p:nvCxnSpPr>
        <p:spPr bwMode="auto">
          <a:xfrm>
            <a:off x="4717557" y="3298144"/>
            <a:ext cx="1809344"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11428" name="直線矢印コネクタ 43">
            <a:extLst>
              <a:ext uri="{FF2B5EF4-FFF2-40B4-BE49-F238E27FC236}">
                <a16:creationId xmlns:a16="http://schemas.microsoft.com/office/drawing/2014/main" id="{FB2449F4-1D90-98EE-7183-B26705758A8C}"/>
              </a:ext>
            </a:extLst>
          </p:cNvPr>
          <p:cNvCxnSpPr>
            <a:cxnSpLocks noChangeShapeType="1"/>
          </p:cNvCxnSpPr>
          <p:nvPr/>
        </p:nvCxnSpPr>
        <p:spPr bwMode="auto">
          <a:xfrm>
            <a:off x="6533220" y="4960434"/>
            <a:ext cx="1139692"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11429" name="直線矢印コネクタ 46">
            <a:extLst>
              <a:ext uri="{FF2B5EF4-FFF2-40B4-BE49-F238E27FC236}">
                <a16:creationId xmlns:a16="http://schemas.microsoft.com/office/drawing/2014/main" id="{29D3B68C-049B-49BE-57AD-41612EFE3415}"/>
              </a:ext>
            </a:extLst>
          </p:cNvPr>
          <p:cNvCxnSpPr>
            <a:cxnSpLocks noChangeShapeType="1"/>
          </p:cNvCxnSpPr>
          <p:nvPr/>
        </p:nvCxnSpPr>
        <p:spPr bwMode="auto">
          <a:xfrm>
            <a:off x="6492770" y="2577143"/>
            <a:ext cx="3554518"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11430" name="テキスト ボックス 14">
            <a:extLst>
              <a:ext uri="{FF2B5EF4-FFF2-40B4-BE49-F238E27FC236}">
                <a16:creationId xmlns:a16="http://schemas.microsoft.com/office/drawing/2014/main" id="{D6BDA55C-D23D-19A4-6237-46D8641B6742}"/>
              </a:ext>
            </a:extLst>
          </p:cNvPr>
          <p:cNvSpPr txBox="1">
            <a:spLocks noChangeArrowheads="1"/>
          </p:cNvSpPr>
          <p:nvPr/>
        </p:nvSpPr>
        <p:spPr bwMode="auto">
          <a:xfrm>
            <a:off x="5138738" y="2184728"/>
            <a:ext cx="1172116"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○○条件の検討</a:t>
            </a:r>
          </a:p>
        </p:txBody>
      </p:sp>
      <p:sp>
        <p:nvSpPr>
          <p:cNvPr id="11431" name="テキスト ボックス 48">
            <a:extLst>
              <a:ext uri="{FF2B5EF4-FFF2-40B4-BE49-F238E27FC236}">
                <a16:creationId xmlns:a16="http://schemas.microsoft.com/office/drawing/2014/main" id="{5B87C734-C0B6-99AF-70BB-54D96AEE858C}"/>
              </a:ext>
            </a:extLst>
          </p:cNvPr>
          <p:cNvSpPr txBox="1">
            <a:spLocks noChangeArrowheads="1"/>
          </p:cNvSpPr>
          <p:nvPr/>
        </p:nvSpPr>
        <p:spPr bwMode="auto">
          <a:xfrm>
            <a:off x="7640930" y="2343196"/>
            <a:ext cx="889987"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○○の発注</a:t>
            </a:r>
          </a:p>
        </p:txBody>
      </p:sp>
      <p:cxnSp>
        <p:nvCxnSpPr>
          <p:cNvPr id="11434" name="直線矢印コネクタ 58">
            <a:extLst>
              <a:ext uri="{FF2B5EF4-FFF2-40B4-BE49-F238E27FC236}">
                <a16:creationId xmlns:a16="http://schemas.microsoft.com/office/drawing/2014/main" id="{74B33711-E58A-7DF1-28DD-9BD6C6C5BD07}"/>
              </a:ext>
            </a:extLst>
          </p:cNvPr>
          <p:cNvCxnSpPr>
            <a:cxnSpLocks noChangeShapeType="1"/>
          </p:cNvCxnSpPr>
          <p:nvPr/>
        </p:nvCxnSpPr>
        <p:spPr bwMode="auto">
          <a:xfrm>
            <a:off x="4717557" y="4244238"/>
            <a:ext cx="1809344"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11435" name="直線矢印コネクタ 64">
            <a:extLst>
              <a:ext uri="{FF2B5EF4-FFF2-40B4-BE49-F238E27FC236}">
                <a16:creationId xmlns:a16="http://schemas.microsoft.com/office/drawing/2014/main" id="{7F058B79-4428-C47A-2071-998D6A07B251}"/>
              </a:ext>
            </a:extLst>
          </p:cNvPr>
          <p:cNvCxnSpPr>
            <a:cxnSpLocks noChangeShapeType="1"/>
          </p:cNvCxnSpPr>
          <p:nvPr/>
        </p:nvCxnSpPr>
        <p:spPr bwMode="auto">
          <a:xfrm>
            <a:off x="7684477" y="3657707"/>
            <a:ext cx="0" cy="495300"/>
          </a:xfrm>
          <a:prstGeom prst="straightConnector1">
            <a:avLst/>
          </a:prstGeom>
          <a:noFill/>
          <a:ln w="9525" algn="ctr">
            <a:solidFill>
              <a:schemeClr val="tx1"/>
            </a:solidFill>
            <a:prstDash val="dash"/>
            <a:round/>
            <a:headEnd/>
            <a:tailEnd type="triangle" w="med" len="med"/>
          </a:ln>
          <a:extLst>
            <a:ext uri="{909E8E84-426E-40DD-AFC4-6F175D3DCCD1}">
              <a14:hiddenFill xmlns:a14="http://schemas.microsoft.com/office/drawing/2010/main">
                <a:noFill/>
              </a14:hiddenFill>
            </a:ext>
          </a:extLst>
        </p:spPr>
      </p:cxnSp>
      <p:cxnSp>
        <p:nvCxnSpPr>
          <p:cNvPr id="11438" name="直線矢印コネクタ 73">
            <a:extLst>
              <a:ext uri="{FF2B5EF4-FFF2-40B4-BE49-F238E27FC236}">
                <a16:creationId xmlns:a16="http://schemas.microsoft.com/office/drawing/2014/main" id="{5C48189C-B0FE-F10C-2F4A-49C4326B41CE}"/>
              </a:ext>
            </a:extLst>
          </p:cNvPr>
          <p:cNvCxnSpPr>
            <a:cxnSpLocks noChangeShapeType="1"/>
          </p:cNvCxnSpPr>
          <p:nvPr/>
        </p:nvCxnSpPr>
        <p:spPr bwMode="auto">
          <a:xfrm>
            <a:off x="6613638" y="2508481"/>
            <a:ext cx="0" cy="3197727"/>
          </a:xfrm>
          <a:prstGeom prst="straightConnector1">
            <a:avLst/>
          </a:prstGeom>
          <a:noFill/>
          <a:ln w="9525" algn="ctr">
            <a:solidFill>
              <a:schemeClr val="tx1"/>
            </a:solidFill>
            <a:prstDash val="dash"/>
            <a:round/>
            <a:headEnd/>
            <a:tailEnd type="triangle" w="med" len="med"/>
          </a:ln>
          <a:extLst>
            <a:ext uri="{909E8E84-426E-40DD-AFC4-6F175D3DCCD1}">
              <a14:hiddenFill xmlns:a14="http://schemas.microsoft.com/office/drawing/2010/main">
                <a:noFill/>
              </a14:hiddenFill>
            </a:ext>
          </a:extLst>
        </p:spPr>
      </p:cxnSp>
      <p:sp>
        <p:nvSpPr>
          <p:cNvPr id="11439" name="テキスト ボックス 56">
            <a:extLst>
              <a:ext uri="{FF2B5EF4-FFF2-40B4-BE49-F238E27FC236}">
                <a16:creationId xmlns:a16="http://schemas.microsoft.com/office/drawing/2014/main" id="{0E985900-17BB-DADB-0385-4502406FB464}"/>
              </a:ext>
            </a:extLst>
          </p:cNvPr>
          <p:cNvSpPr txBox="1">
            <a:spLocks noChangeArrowheads="1"/>
          </p:cNvSpPr>
          <p:nvPr/>
        </p:nvSpPr>
        <p:spPr bwMode="auto">
          <a:xfrm>
            <a:off x="7693162" y="3944943"/>
            <a:ext cx="748923"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〇〇検証</a:t>
            </a:r>
          </a:p>
        </p:txBody>
      </p:sp>
      <p:cxnSp>
        <p:nvCxnSpPr>
          <p:cNvPr id="11412" name="直線矢印コネクタ 8">
            <a:extLst>
              <a:ext uri="{FF2B5EF4-FFF2-40B4-BE49-F238E27FC236}">
                <a16:creationId xmlns:a16="http://schemas.microsoft.com/office/drawing/2014/main" id="{977F2BD2-3CCF-720A-247B-8863E0620EE1}"/>
              </a:ext>
            </a:extLst>
          </p:cNvPr>
          <p:cNvCxnSpPr>
            <a:cxnSpLocks noChangeShapeType="1"/>
          </p:cNvCxnSpPr>
          <p:nvPr/>
        </p:nvCxnSpPr>
        <p:spPr bwMode="auto">
          <a:xfrm>
            <a:off x="4717557" y="2446338"/>
            <a:ext cx="1809344"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11414" name="テキスト ボックス 63">
            <a:extLst>
              <a:ext uri="{FF2B5EF4-FFF2-40B4-BE49-F238E27FC236}">
                <a16:creationId xmlns:a16="http://schemas.microsoft.com/office/drawing/2014/main" id="{A82AB844-D49D-3C29-576F-2EA850676BC5}"/>
              </a:ext>
            </a:extLst>
          </p:cNvPr>
          <p:cNvSpPr txBox="1">
            <a:spLocks noChangeArrowheads="1"/>
          </p:cNvSpPr>
          <p:nvPr/>
        </p:nvSpPr>
        <p:spPr bwMode="auto">
          <a:xfrm>
            <a:off x="5139725" y="3045893"/>
            <a:ext cx="1172116"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○○条件の検討</a:t>
            </a:r>
          </a:p>
        </p:txBody>
      </p:sp>
      <p:grpSp>
        <p:nvGrpSpPr>
          <p:cNvPr id="3" name="グループ化 2">
            <a:extLst>
              <a:ext uri="{FF2B5EF4-FFF2-40B4-BE49-F238E27FC236}">
                <a16:creationId xmlns:a16="http://schemas.microsoft.com/office/drawing/2014/main" id="{241F39F0-B399-654F-8331-0949A3539375}"/>
              </a:ext>
            </a:extLst>
          </p:cNvPr>
          <p:cNvGrpSpPr/>
          <p:nvPr/>
        </p:nvGrpSpPr>
        <p:grpSpPr>
          <a:xfrm>
            <a:off x="6304950" y="1606551"/>
            <a:ext cx="1809750" cy="485032"/>
            <a:chOff x="5469308" y="1665287"/>
            <a:chExt cx="1809750" cy="414337"/>
          </a:xfrm>
        </p:grpSpPr>
        <p:sp>
          <p:nvSpPr>
            <p:cNvPr id="11423" name="角丸四角形吹き出し 30">
              <a:extLst>
                <a:ext uri="{FF2B5EF4-FFF2-40B4-BE49-F238E27FC236}">
                  <a16:creationId xmlns:a16="http://schemas.microsoft.com/office/drawing/2014/main" id="{8717770A-8BB4-FBF8-FDAE-3FE0C7764BC6}"/>
                </a:ext>
              </a:extLst>
            </p:cNvPr>
            <p:cNvSpPr>
              <a:spLocks noChangeArrowheads="1"/>
            </p:cNvSpPr>
            <p:nvPr/>
          </p:nvSpPr>
          <p:spPr bwMode="auto">
            <a:xfrm>
              <a:off x="5469308" y="1665287"/>
              <a:ext cx="1714500" cy="414337"/>
            </a:xfrm>
            <a:prstGeom prst="wedgeRoundRectCallout">
              <a:avLst>
                <a:gd name="adj1" fmla="val -60477"/>
                <a:gd name="adj2" fmla="val 45111"/>
                <a:gd name="adj3" fmla="val 16667"/>
              </a:avLst>
            </a:prstGeom>
            <a:solidFill>
              <a:srgbClr val="FFCC99"/>
            </a:solidFill>
            <a:ln w="9525" algn="ctr">
              <a:solidFill>
                <a:schemeClr val="tx1"/>
              </a:solidFill>
              <a:round/>
              <a:headEnd/>
              <a:tailEnd/>
            </a:ln>
          </p:spPr>
          <p:txBody>
            <a:bodyPr wrap="none" anchor="ct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endParaRPr lang="en-US" altLang="ja-JP" sz="1000"/>
            </a:p>
            <a:p>
              <a:pPr eaLnBrk="1" hangingPunct="1"/>
              <a:endParaRPr lang="en-US" altLang="ja-JP" sz="1000"/>
            </a:p>
            <a:p>
              <a:pPr eaLnBrk="1" hangingPunct="1"/>
              <a:endParaRPr lang="ja-JP" altLang="en-US" sz="1000"/>
            </a:p>
          </p:txBody>
        </p:sp>
        <p:sp>
          <p:nvSpPr>
            <p:cNvPr id="11424" name="テキスト ボックス 31">
              <a:extLst>
                <a:ext uri="{FF2B5EF4-FFF2-40B4-BE49-F238E27FC236}">
                  <a16:creationId xmlns:a16="http://schemas.microsoft.com/office/drawing/2014/main" id="{A4E92B0B-6604-0A72-889B-FB65648D69B3}"/>
                </a:ext>
              </a:extLst>
            </p:cNvPr>
            <p:cNvSpPr txBox="1">
              <a:spLocks noChangeArrowheads="1"/>
            </p:cNvSpPr>
            <p:nvPr/>
          </p:nvSpPr>
          <p:spPr bwMode="auto">
            <a:xfrm>
              <a:off x="5524871" y="1687514"/>
              <a:ext cx="175418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925" indent="-71438">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lnSpc>
                  <a:spcPct val="90000"/>
                </a:lnSpc>
              </a:pPr>
              <a:r>
                <a:rPr lang="ja-JP" altLang="en-US" sz="1000" dirty="0">
                  <a:latin typeface="ＭＳ Ｐゴシック" panose="020B0600070205080204" pitchFamily="50" charset="-128"/>
                </a:rPr>
                <a:t>・項目は、年度毎で区切るようお願いします。</a:t>
              </a:r>
              <a:endParaRPr lang="en-US" altLang="ja-JP" sz="900" dirty="0"/>
            </a:p>
          </p:txBody>
        </p:sp>
      </p:grpSp>
      <p:cxnSp>
        <p:nvCxnSpPr>
          <p:cNvPr id="12" name="直線矢印コネクタ 46">
            <a:extLst>
              <a:ext uri="{FF2B5EF4-FFF2-40B4-BE49-F238E27FC236}">
                <a16:creationId xmlns:a16="http://schemas.microsoft.com/office/drawing/2014/main" id="{DDCE243D-8841-9CBB-AC36-C43B054504EC}"/>
              </a:ext>
            </a:extLst>
          </p:cNvPr>
          <p:cNvCxnSpPr>
            <a:cxnSpLocks noChangeShapeType="1"/>
          </p:cNvCxnSpPr>
          <p:nvPr/>
        </p:nvCxnSpPr>
        <p:spPr bwMode="auto">
          <a:xfrm>
            <a:off x="6492770" y="3447914"/>
            <a:ext cx="3554518"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13" name="テキスト ボックス 48">
            <a:extLst>
              <a:ext uri="{FF2B5EF4-FFF2-40B4-BE49-F238E27FC236}">
                <a16:creationId xmlns:a16="http://schemas.microsoft.com/office/drawing/2014/main" id="{BBE2286D-350C-BE67-D3B6-C69FB36C63B1}"/>
              </a:ext>
            </a:extLst>
          </p:cNvPr>
          <p:cNvSpPr txBox="1">
            <a:spLocks noChangeArrowheads="1"/>
          </p:cNvSpPr>
          <p:nvPr/>
        </p:nvSpPr>
        <p:spPr bwMode="auto">
          <a:xfrm>
            <a:off x="7733918" y="3194496"/>
            <a:ext cx="889987"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○○の発注</a:t>
            </a:r>
          </a:p>
        </p:txBody>
      </p:sp>
      <p:cxnSp>
        <p:nvCxnSpPr>
          <p:cNvPr id="14" name="直線矢印コネクタ 43">
            <a:extLst>
              <a:ext uri="{FF2B5EF4-FFF2-40B4-BE49-F238E27FC236}">
                <a16:creationId xmlns:a16="http://schemas.microsoft.com/office/drawing/2014/main" id="{9841AB00-2EAB-5314-64A1-453A7C7C2957}"/>
              </a:ext>
            </a:extLst>
          </p:cNvPr>
          <p:cNvCxnSpPr>
            <a:cxnSpLocks noChangeShapeType="1"/>
          </p:cNvCxnSpPr>
          <p:nvPr/>
        </p:nvCxnSpPr>
        <p:spPr bwMode="auto">
          <a:xfrm>
            <a:off x="7693162" y="4207107"/>
            <a:ext cx="843076"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15" name="直線矢印コネクタ 8">
            <a:extLst>
              <a:ext uri="{FF2B5EF4-FFF2-40B4-BE49-F238E27FC236}">
                <a16:creationId xmlns:a16="http://schemas.microsoft.com/office/drawing/2014/main" id="{B68F8423-2420-2D37-0532-E71E71580817}"/>
              </a:ext>
            </a:extLst>
          </p:cNvPr>
          <p:cNvCxnSpPr>
            <a:cxnSpLocks noChangeShapeType="1"/>
          </p:cNvCxnSpPr>
          <p:nvPr/>
        </p:nvCxnSpPr>
        <p:spPr bwMode="auto">
          <a:xfrm>
            <a:off x="6526901" y="2800961"/>
            <a:ext cx="1157576"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17" name="テキスト ボックス 48">
            <a:extLst>
              <a:ext uri="{FF2B5EF4-FFF2-40B4-BE49-F238E27FC236}">
                <a16:creationId xmlns:a16="http://schemas.microsoft.com/office/drawing/2014/main" id="{12AF73B5-E70B-828B-94C4-D4DD9E2CFDBE}"/>
              </a:ext>
            </a:extLst>
          </p:cNvPr>
          <p:cNvSpPr txBox="1">
            <a:spLocks noChangeArrowheads="1"/>
          </p:cNvSpPr>
          <p:nvPr/>
        </p:nvSpPr>
        <p:spPr bwMode="auto">
          <a:xfrm>
            <a:off x="6670180" y="2591168"/>
            <a:ext cx="906017"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○○の試作</a:t>
            </a:r>
          </a:p>
        </p:txBody>
      </p:sp>
      <p:cxnSp>
        <p:nvCxnSpPr>
          <p:cNvPr id="18" name="直線矢印コネクタ 8">
            <a:extLst>
              <a:ext uri="{FF2B5EF4-FFF2-40B4-BE49-F238E27FC236}">
                <a16:creationId xmlns:a16="http://schemas.microsoft.com/office/drawing/2014/main" id="{19EB7A83-0C44-A6A4-FA9A-0BA088D7E2B6}"/>
              </a:ext>
            </a:extLst>
          </p:cNvPr>
          <p:cNvCxnSpPr>
            <a:cxnSpLocks noChangeShapeType="1"/>
          </p:cNvCxnSpPr>
          <p:nvPr/>
        </p:nvCxnSpPr>
        <p:spPr bwMode="auto">
          <a:xfrm>
            <a:off x="6515336" y="3657707"/>
            <a:ext cx="1157576"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19" name="テキスト ボックス 48">
            <a:extLst>
              <a:ext uri="{FF2B5EF4-FFF2-40B4-BE49-F238E27FC236}">
                <a16:creationId xmlns:a16="http://schemas.microsoft.com/office/drawing/2014/main" id="{77335492-AB37-57F5-D49E-605220461C96}"/>
              </a:ext>
            </a:extLst>
          </p:cNvPr>
          <p:cNvSpPr txBox="1">
            <a:spLocks noChangeArrowheads="1"/>
          </p:cNvSpPr>
          <p:nvPr/>
        </p:nvSpPr>
        <p:spPr bwMode="auto">
          <a:xfrm>
            <a:off x="6658615" y="3447914"/>
            <a:ext cx="906017"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○○の試作</a:t>
            </a:r>
          </a:p>
        </p:txBody>
      </p:sp>
      <p:cxnSp>
        <p:nvCxnSpPr>
          <p:cNvPr id="20" name="直線矢印コネクタ 64">
            <a:extLst>
              <a:ext uri="{FF2B5EF4-FFF2-40B4-BE49-F238E27FC236}">
                <a16:creationId xmlns:a16="http://schemas.microsoft.com/office/drawing/2014/main" id="{10F94DD5-9763-FD55-A0F0-3410A2B08287}"/>
              </a:ext>
            </a:extLst>
          </p:cNvPr>
          <p:cNvCxnSpPr>
            <a:cxnSpLocks noChangeShapeType="1"/>
          </p:cNvCxnSpPr>
          <p:nvPr/>
        </p:nvCxnSpPr>
        <p:spPr bwMode="auto">
          <a:xfrm flipH="1">
            <a:off x="7672912" y="2798243"/>
            <a:ext cx="11565" cy="827607"/>
          </a:xfrm>
          <a:prstGeom prst="straightConnector1">
            <a:avLst/>
          </a:prstGeom>
          <a:noFill/>
          <a:ln w="9525" algn="ctr">
            <a:solidFill>
              <a:schemeClr val="tx1"/>
            </a:solidFill>
            <a:prstDash val="dash"/>
            <a:round/>
            <a:headEnd/>
            <a:tailEnd type="triangle" w="med" len="med"/>
          </a:ln>
          <a:extLst>
            <a:ext uri="{909E8E84-426E-40DD-AFC4-6F175D3DCCD1}">
              <a14:hiddenFill xmlns:a14="http://schemas.microsoft.com/office/drawing/2010/main">
                <a:noFill/>
              </a14:hiddenFill>
            </a:ext>
          </a:extLst>
        </p:spPr>
      </p:cxnSp>
      <p:sp>
        <p:nvSpPr>
          <p:cNvPr id="23" name="テキスト ボックス 62">
            <a:extLst>
              <a:ext uri="{FF2B5EF4-FFF2-40B4-BE49-F238E27FC236}">
                <a16:creationId xmlns:a16="http://schemas.microsoft.com/office/drawing/2014/main" id="{C5CD9704-5721-75C2-03D2-15BD035C0C45}"/>
              </a:ext>
            </a:extLst>
          </p:cNvPr>
          <p:cNvSpPr txBox="1">
            <a:spLocks noChangeArrowheads="1"/>
          </p:cNvSpPr>
          <p:nvPr/>
        </p:nvSpPr>
        <p:spPr bwMode="auto">
          <a:xfrm>
            <a:off x="6565206" y="5412740"/>
            <a:ext cx="1454244"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○○の統合効果検証</a:t>
            </a:r>
          </a:p>
        </p:txBody>
      </p:sp>
      <p:cxnSp>
        <p:nvCxnSpPr>
          <p:cNvPr id="24" name="直線矢印コネクタ 58">
            <a:extLst>
              <a:ext uri="{FF2B5EF4-FFF2-40B4-BE49-F238E27FC236}">
                <a16:creationId xmlns:a16="http://schemas.microsoft.com/office/drawing/2014/main" id="{4D557A33-2D50-ACED-61C5-ED7BA02C0C94}"/>
              </a:ext>
            </a:extLst>
          </p:cNvPr>
          <p:cNvCxnSpPr>
            <a:cxnSpLocks noChangeShapeType="1"/>
          </p:cNvCxnSpPr>
          <p:nvPr/>
        </p:nvCxnSpPr>
        <p:spPr bwMode="auto">
          <a:xfrm>
            <a:off x="6613638" y="5706208"/>
            <a:ext cx="1165236"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28" name="テキスト ボックス 56">
            <a:extLst>
              <a:ext uri="{FF2B5EF4-FFF2-40B4-BE49-F238E27FC236}">
                <a16:creationId xmlns:a16="http://schemas.microsoft.com/office/drawing/2014/main" id="{D3C774F2-A2FC-E57C-07A0-8C4E473F6BDB}"/>
              </a:ext>
            </a:extLst>
          </p:cNvPr>
          <p:cNvSpPr txBox="1">
            <a:spLocks noChangeArrowheads="1"/>
          </p:cNvSpPr>
          <p:nvPr/>
        </p:nvSpPr>
        <p:spPr bwMode="auto">
          <a:xfrm>
            <a:off x="6587540" y="4666966"/>
            <a:ext cx="1031051"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〇〇連携検討</a:t>
            </a:r>
          </a:p>
        </p:txBody>
      </p:sp>
      <p:cxnSp>
        <p:nvCxnSpPr>
          <p:cNvPr id="29" name="直線矢印コネクタ 43">
            <a:extLst>
              <a:ext uri="{FF2B5EF4-FFF2-40B4-BE49-F238E27FC236}">
                <a16:creationId xmlns:a16="http://schemas.microsoft.com/office/drawing/2014/main" id="{1653D46F-314F-A48E-79A2-E7CF94688B86}"/>
              </a:ext>
            </a:extLst>
          </p:cNvPr>
          <p:cNvCxnSpPr>
            <a:cxnSpLocks noChangeShapeType="1"/>
          </p:cNvCxnSpPr>
          <p:nvPr/>
        </p:nvCxnSpPr>
        <p:spPr bwMode="auto">
          <a:xfrm>
            <a:off x="8776305" y="3657707"/>
            <a:ext cx="1213833"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31" name="テキスト ボックス 48">
            <a:extLst>
              <a:ext uri="{FF2B5EF4-FFF2-40B4-BE49-F238E27FC236}">
                <a16:creationId xmlns:a16="http://schemas.microsoft.com/office/drawing/2014/main" id="{9956E8E1-246A-F0FE-1881-16404F8E12A4}"/>
              </a:ext>
            </a:extLst>
          </p:cNvPr>
          <p:cNvSpPr txBox="1">
            <a:spLocks noChangeArrowheads="1"/>
          </p:cNvSpPr>
          <p:nvPr/>
        </p:nvSpPr>
        <p:spPr bwMode="auto">
          <a:xfrm>
            <a:off x="8733201" y="3419756"/>
            <a:ext cx="1242648"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○○の評価・改良</a:t>
            </a:r>
          </a:p>
        </p:txBody>
      </p:sp>
      <p:cxnSp>
        <p:nvCxnSpPr>
          <p:cNvPr id="32" name="直線矢印コネクタ 43">
            <a:extLst>
              <a:ext uri="{FF2B5EF4-FFF2-40B4-BE49-F238E27FC236}">
                <a16:creationId xmlns:a16="http://schemas.microsoft.com/office/drawing/2014/main" id="{8061BE56-6A09-8EDE-FABF-AFC39B80FC2E}"/>
              </a:ext>
            </a:extLst>
          </p:cNvPr>
          <p:cNvCxnSpPr>
            <a:cxnSpLocks noChangeShapeType="1"/>
          </p:cNvCxnSpPr>
          <p:nvPr/>
        </p:nvCxnSpPr>
        <p:spPr bwMode="auto">
          <a:xfrm>
            <a:off x="8776305" y="2860540"/>
            <a:ext cx="1213833"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33" name="テキスト ボックス 48">
            <a:extLst>
              <a:ext uri="{FF2B5EF4-FFF2-40B4-BE49-F238E27FC236}">
                <a16:creationId xmlns:a16="http://schemas.microsoft.com/office/drawing/2014/main" id="{1347A86E-1239-4CC6-8145-299A64CD410A}"/>
              </a:ext>
            </a:extLst>
          </p:cNvPr>
          <p:cNvSpPr txBox="1">
            <a:spLocks noChangeArrowheads="1"/>
          </p:cNvSpPr>
          <p:nvPr/>
        </p:nvSpPr>
        <p:spPr bwMode="auto">
          <a:xfrm>
            <a:off x="8808609" y="2615221"/>
            <a:ext cx="1242648"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○○の評価・改良</a:t>
            </a:r>
          </a:p>
        </p:txBody>
      </p:sp>
      <p:cxnSp>
        <p:nvCxnSpPr>
          <p:cNvPr id="5" name="直線矢印コネクタ 43">
            <a:extLst>
              <a:ext uri="{FF2B5EF4-FFF2-40B4-BE49-F238E27FC236}">
                <a16:creationId xmlns:a16="http://schemas.microsoft.com/office/drawing/2014/main" id="{A4A58ABD-A1D1-EE78-D52F-2A27B5F263F6}"/>
              </a:ext>
            </a:extLst>
          </p:cNvPr>
          <p:cNvCxnSpPr>
            <a:cxnSpLocks noChangeShapeType="1"/>
          </p:cNvCxnSpPr>
          <p:nvPr/>
        </p:nvCxnSpPr>
        <p:spPr bwMode="auto">
          <a:xfrm>
            <a:off x="7687482" y="4961765"/>
            <a:ext cx="2393937"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6" name="テキスト ボックス 56">
            <a:extLst>
              <a:ext uri="{FF2B5EF4-FFF2-40B4-BE49-F238E27FC236}">
                <a16:creationId xmlns:a16="http://schemas.microsoft.com/office/drawing/2014/main" id="{D8659CA2-7D28-4BF6-72FD-1255391D5C5F}"/>
              </a:ext>
            </a:extLst>
          </p:cNvPr>
          <p:cNvSpPr txBox="1">
            <a:spLocks noChangeArrowheads="1"/>
          </p:cNvSpPr>
          <p:nvPr/>
        </p:nvSpPr>
        <p:spPr bwMode="auto">
          <a:xfrm>
            <a:off x="8091674" y="4676497"/>
            <a:ext cx="131318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〇〇需給制御検討</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B871C5-C0AE-D01F-A811-77EC61A0E9BF}"/>
            </a:ext>
          </a:extLst>
        </p:cNvPr>
        <p:cNvGrpSpPr/>
        <p:nvPr/>
      </p:nvGrpSpPr>
      <p:grpSpPr>
        <a:xfrm>
          <a:off x="0" y="0"/>
          <a:ext cx="0" cy="0"/>
          <a:chOff x="0" y="0"/>
          <a:chExt cx="0" cy="0"/>
        </a:xfrm>
      </p:grpSpPr>
      <p:sp>
        <p:nvSpPr>
          <p:cNvPr id="11266" name="AutoShape 58">
            <a:extLst>
              <a:ext uri="{FF2B5EF4-FFF2-40B4-BE49-F238E27FC236}">
                <a16:creationId xmlns:a16="http://schemas.microsoft.com/office/drawing/2014/main" id="{F5C3B4B5-97FB-61F6-63A8-43736F0A73BC}"/>
              </a:ext>
            </a:extLst>
          </p:cNvPr>
          <p:cNvSpPr>
            <a:spLocks noChangeArrowheads="1"/>
          </p:cNvSpPr>
          <p:nvPr/>
        </p:nvSpPr>
        <p:spPr bwMode="auto">
          <a:xfrm>
            <a:off x="138113" y="169863"/>
            <a:ext cx="10001250" cy="6911975"/>
          </a:xfrm>
          <a:prstGeom prst="roundRect">
            <a:avLst>
              <a:gd name="adj" fmla="val 2213"/>
            </a:avLst>
          </a:prstGeom>
          <a:solidFill>
            <a:srgbClr val="FFFFFF">
              <a:alpha val="0"/>
            </a:srgbClr>
          </a:solidFill>
          <a:ln w="19050">
            <a:solidFill>
              <a:schemeClr val="tx1"/>
            </a:solidFill>
            <a:round/>
            <a:headEnd/>
            <a:tailEnd/>
          </a:ln>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800"/>
              <a:t>　　</a:t>
            </a:r>
          </a:p>
        </p:txBody>
      </p:sp>
      <p:sp>
        <p:nvSpPr>
          <p:cNvPr id="87" name="Text Box 21">
            <a:extLst>
              <a:ext uri="{FF2B5EF4-FFF2-40B4-BE49-F238E27FC236}">
                <a16:creationId xmlns:a16="http://schemas.microsoft.com/office/drawing/2014/main" id="{1065E244-F948-9044-79FC-0A932711B83B}"/>
              </a:ext>
            </a:extLst>
          </p:cNvPr>
          <p:cNvSpPr txBox="1">
            <a:spLocks noChangeArrowheads="1"/>
          </p:cNvSpPr>
          <p:nvPr/>
        </p:nvSpPr>
        <p:spPr bwMode="auto">
          <a:xfrm>
            <a:off x="230188" y="224483"/>
            <a:ext cx="9817100" cy="415498"/>
          </a:xfrm>
          <a:prstGeom prst="rect">
            <a:avLst/>
          </a:prstGeom>
          <a:noFill/>
          <a:ln w="9525">
            <a:solidFill>
              <a:schemeClr val="tx1"/>
            </a:solidFill>
            <a:prstDash val="dash"/>
            <a:miter lim="800000"/>
            <a:headEnd/>
            <a:tailEnd/>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ja-JP" altLang="en-US" sz="1050" i="1" dirty="0"/>
              <a:t>＜留意事項＞実施期間を通しての項目、目標、実施計画について記載してください。事業概要（</a:t>
            </a:r>
            <a:r>
              <a:rPr lang="en-US" altLang="ja-JP" sz="1050" i="1" dirty="0"/>
              <a:t>1</a:t>
            </a:r>
            <a:r>
              <a:rPr lang="ja-JP" altLang="en-US" sz="1050" i="1" dirty="0"/>
              <a:t>ページ）の②に記載した</a:t>
            </a:r>
            <a:r>
              <a:rPr lang="en-US" altLang="ja-JP" sz="1050" i="1" dirty="0"/>
              <a:t>A1, A2,</a:t>
            </a:r>
            <a:r>
              <a:rPr lang="ja-JP" altLang="en-US" sz="1050" i="1" dirty="0"/>
              <a:t>・・・</a:t>
            </a:r>
            <a:r>
              <a:rPr lang="en-US" altLang="ja-JP" sz="1050" i="1" dirty="0"/>
              <a:t>, B,C</a:t>
            </a:r>
            <a:r>
              <a:rPr lang="ja-JP" altLang="en-US" sz="1050" i="1" dirty="0"/>
              <a:t>と連動させて各項目についてそれぞれの関係性が分かるよう記載してください。なお、各行は項目ごととしてください（実施機関ごと等としない）。</a:t>
            </a:r>
            <a:endParaRPr lang="ja-JP" altLang="en-US" sz="1050" i="1" strike="sngStrike" dirty="0">
              <a:solidFill>
                <a:srgbClr val="00B050"/>
              </a:solidFill>
            </a:endParaRPr>
          </a:p>
        </p:txBody>
      </p:sp>
      <p:sp>
        <p:nvSpPr>
          <p:cNvPr id="27" name="星 7 26">
            <a:extLst>
              <a:ext uri="{FF2B5EF4-FFF2-40B4-BE49-F238E27FC236}">
                <a16:creationId xmlns:a16="http://schemas.microsoft.com/office/drawing/2014/main" id="{7394EAAE-4138-E663-4CFB-C5D323891BB8}"/>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graphicFrame>
        <p:nvGraphicFramePr>
          <p:cNvPr id="2" name="表 1">
            <a:extLst>
              <a:ext uri="{FF2B5EF4-FFF2-40B4-BE49-F238E27FC236}">
                <a16:creationId xmlns:a16="http://schemas.microsoft.com/office/drawing/2014/main" id="{A11726E8-88D9-6233-5EB5-5D0ECF4504D5}"/>
              </a:ext>
            </a:extLst>
          </p:cNvPr>
          <p:cNvGraphicFramePr>
            <a:graphicFrameLocks noGrp="1"/>
          </p:cNvGraphicFramePr>
          <p:nvPr>
            <p:extLst>
              <p:ext uri="{D42A27DB-BD31-4B8C-83A1-F6EECF244321}">
                <p14:modId xmlns:p14="http://schemas.microsoft.com/office/powerpoint/2010/main" val="3407892143"/>
              </p:ext>
            </p:extLst>
          </p:nvPr>
        </p:nvGraphicFramePr>
        <p:xfrm>
          <a:off x="233363" y="752475"/>
          <a:ext cx="9813928" cy="5911251"/>
        </p:xfrm>
        <a:graphic>
          <a:graphicData uri="http://schemas.openxmlformats.org/drawingml/2006/table">
            <a:tbl>
              <a:tblPr firstRow="1" bandRow="1">
                <a:tableStyleId>{21E4AEA4-8DFA-4A89-87EB-49C32662AFE0}</a:tableStyleId>
              </a:tblPr>
              <a:tblGrid>
                <a:gridCol w="548203">
                  <a:extLst>
                    <a:ext uri="{9D8B030D-6E8A-4147-A177-3AD203B41FA5}">
                      <a16:colId xmlns:a16="http://schemas.microsoft.com/office/drawing/2014/main" val="20000"/>
                    </a:ext>
                  </a:extLst>
                </a:gridCol>
                <a:gridCol w="548203">
                  <a:extLst>
                    <a:ext uri="{9D8B030D-6E8A-4147-A177-3AD203B41FA5}">
                      <a16:colId xmlns:a16="http://schemas.microsoft.com/office/drawing/2014/main" val="20001"/>
                    </a:ext>
                  </a:extLst>
                </a:gridCol>
                <a:gridCol w="1556354">
                  <a:extLst>
                    <a:ext uri="{9D8B030D-6E8A-4147-A177-3AD203B41FA5}">
                      <a16:colId xmlns:a16="http://schemas.microsoft.com/office/drawing/2014/main" val="20002"/>
                    </a:ext>
                  </a:extLst>
                </a:gridCol>
                <a:gridCol w="596764">
                  <a:extLst>
                    <a:ext uri="{9D8B030D-6E8A-4147-A177-3AD203B41FA5}">
                      <a16:colId xmlns:a16="http://schemas.microsoft.com/office/drawing/2014/main" val="20003"/>
                    </a:ext>
                  </a:extLst>
                </a:gridCol>
                <a:gridCol w="596764">
                  <a:extLst>
                    <a:ext uri="{9D8B030D-6E8A-4147-A177-3AD203B41FA5}">
                      <a16:colId xmlns:a16="http://schemas.microsoft.com/office/drawing/2014/main" val="20004"/>
                    </a:ext>
                  </a:extLst>
                </a:gridCol>
                <a:gridCol w="596764">
                  <a:extLst>
                    <a:ext uri="{9D8B030D-6E8A-4147-A177-3AD203B41FA5}">
                      <a16:colId xmlns:a16="http://schemas.microsoft.com/office/drawing/2014/main" val="20005"/>
                    </a:ext>
                  </a:extLst>
                </a:gridCol>
                <a:gridCol w="596764">
                  <a:extLst>
                    <a:ext uri="{9D8B030D-6E8A-4147-A177-3AD203B41FA5}">
                      <a16:colId xmlns:a16="http://schemas.microsoft.com/office/drawing/2014/main" val="20006"/>
                    </a:ext>
                  </a:extLst>
                </a:gridCol>
                <a:gridCol w="596764">
                  <a:extLst>
                    <a:ext uri="{9D8B030D-6E8A-4147-A177-3AD203B41FA5}">
                      <a16:colId xmlns:a16="http://schemas.microsoft.com/office/drawing/2014/main" val="20009"/>
                    </a:ext>
                  </a:extLst>
                </a:gridCol>
                <a:gridCol w="596764">
                  <a:extLst>
                    <a:ext uri="{9D8B030D-6E8A-4147-A177-3AD203B41FA5}">
                      <a16:colId xmlns:a16="http://schemas.microsoft.com/office/drawing/2014/main" val="20010"/>
                    </a:ext>
                  </a:extLst>
                </a:gridCol>
                <a:gridCol w="596764">
                  <a:extLst>
                    <a:ext uri="{9D8B030D-6E8A-4147-A177-3AD203B41FA5}">
                      <a16:colId xmlns:a16="http://schemas.microsoft.com/office/drawing/2014/main" val="20011"/>
                    </a:ext>
                  </a:extLst>
                </a:gridCol>
                <a:gridCol w="596764">
                  <a:extLst>
                    <a:ext uri="{9D8B030D-6E8A-4147-A177-3AD203B41FA5}">
                      <a16:colId xmlns:a16="http://schemas.microsoft.com/office/drawing/2014/main" val="20012"/>
                    </a:ext>
                  </a:extLst>
                </a:gridCol>
                <a:gridCol w="596764">
                  <a:extLst>
                    <a:ext uri="{9D8B030D-6E8A-4147-A177-3AD203B41FA5}">
                      <a16:colId xmlns:a16="http://schemas.microsoft.com/office/drawing/2014/main" val="1054884976"/>
                    </a:ext>
                  </a:extLst>
                </a:gridCol>
                <a:gridCol w="596764">
                  <a:extLst>
                    <a:ext uri="{9D8B030D-6E8A-4147-A177-3AD203B41FA5}">
                      <a16:colId xmlns:a16="http://schemas.microsoft.com/office/drawing/2014/main" val="1588640010"/>
                    </a:ext>
                  </a:extLst>
                </a:gridCol>
                <a:gridCol w="596764">
                  <a:extLst>
                    <a:ext uri="{9D8B030D-6E8A-4147-A177-3AD203B41FA5}">
                      <a16:colId xmlns:a16="http://schemas.microsoft.com/office/drawing/2014/main" val="1973568261"/>
                    </a:ext>
                  </a:extLst>
                </a:gridCol>
                <a:gridCol w="596764">
                  <a:extLst>
                    <a:ext uri="{9D8B030D-6E8A-4147-A177-3AD203B41FA5}">
                      <a16:colId xmlns:a16="http://schemas.microsoft.com/office/drawing/2014/main" val="1418789543"/>
                    </a:ext>
                  </a:extLst>
                </a:gridCol>
              </a:tblGrid>
              <a:tr h="735902">
                <a:tc>
                  <a:txBody>
                    <a:bodyPr/>
                    <a:lstStyle/>
                    <a:p>
                      <a:pPr algn="ctr"/>
                      <a:r>
                        <a:rPr kumimoji="1" lang="ja-JP" altLang="en-US" sz="1400" dirty="0"/>
                        <a:t>項目</a:t>
                      </a:r>
                    </a:p>
                  </a:txBody>
                  <a:tcPr marL="91435" marR="91435" marT="45722" marB="45722"/>
                </a:tc>
                <a:tc>
                  <a:txBody>
                    <a:bodyPr/>
                    <a:lstStyle/>
                    <a:p>
                      <a:pPr algn="ctr"/>
                      <a:r>
                        <a:rPr kumimoji="1" lang="ja-JP" altLang="en-US" sz="1400" dirty="0"/>
                        <a:t>実施機関</a:t>
                      </a:r>
                    </a:p>
                  </a:txBody>
                  <a:tcPr marL="91435" marR="91435" marT="45722" marB="45722"/>
                </a:tc>
                <a:tc>
                  <a:txBody>
                    <a:bodyPr/>
                    <a:lstStyle/>
                    <a:p>
                      <a:pPr algn="ctr"/>
                      <a:r>
                        <a:rPr kumimoji="1" lang="ja-JP" altLang="en-US" sz="1400" dirty="0"/>
                        <a:t>目標</a:t>
                      </a:r>
                    </a:p>
                  </a:txBody>
                  <a:tcPr marL="91435" marR="91435" marT="45722" marB="45722"/>
                </a:tc>
                <a:tc gridSpan="4">
                  <a:txBody>
                    <a:bodyPr/>
                    <a:lstStyle/>
                    <a:p>
                      <a:pPr algn="ctr"/>
                      <a:r>
                        <a:rPr kumimoji="1" lang="ja-JP" altLang="en-US" sz="1800" dirty="0"/>
                        <a:t>令和</a:t>
                      </a:r>
                      <a:r>
                        <a:rPr kumimoji="1" lang="en-US" altLang="ja-JP" sz="1800" dirty="0"/>
                        <a:t>10</a:t>
                      </a:r>
                      <a:r>
                        <a:rPr kumimoji="1" lang="ja-JP" altLang="en-US" sz="1800" dirty="0"/>
                        <a:t>年度</a:t>
                      </a:r>
                    </a:p>
                  </a:txBody>
                  <a:tcPr marL="91435" marR="91435" marT="45722" marB="45722" anchor="ctr"/>
                </a:tc>
                <a:tc hMerge="1">
                  <a:txBody>
                    <a:bodyPr/>
                    <a:lstStyle/>
                    <a:p>
                      <a:pPr algn="ctr"/>
                      <a:endParaRPr kumimoji="1" lang="en-US" altLang="ja-JP" sz="1800" dirty="0"/>
                    </a:p>
                  </a:txBody>
                  <a:tcPr marL="91435" marR="91435" marT="45722" marB="45722"/>
                </a:tc>
                <a:tc hMerge="1">
                  <a:txBody>
                    <a:bodyPr/>
                    <a:lstStyle/>
                    <a:p>
                      <a:endParaRPr dirty="0"/>
                    </a:p>
                  </a:txBody>
                  <a:tcPr marL="91435" marR="91435" marT="45722" marB="45722"/>
                </a:tc>
                <a:tc hMerge="1">
                  <a:txBody>
                    <a:bodyPr/>
                    <a:lstStyle/>
                    <a:p>
                      <a:endParaRPr kumimoji="1" lang="ja-JP" altLang="en-US" dirty="0"/>
                    </a:p>
                  </a:txBody>
                  <a:tcPr/>
                </a:tc>
                <a:tc grid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dirty="0"/>
                        <a:t>令和</a:t>
                      </a:r>
                      <a:r>
                        <a:rPr kumimoji="1" lang="en-US" altLang="ja-JP" sz="1800" dirty="0"/>
                        <a:t>11</a:t>
                      </a:r>
                      <a:r>
                        <a:rPr kumimoji="1" lang="ja-JP" altLang="en-US" sz="1800" dirty="0"/>
                        <a:t>年度</a:t>
                      </a:r>
                    </a:p>
                  </a:txBody>
                  <a:tcPr marL="91435" marR="91435" marT="45722" marB="45722" anchor="ctr"/>
                </a:tc>
                <a:tc hMerge="1">
                  <a:txBody>
                    <a:bodyPr/>
                    <a:lstStyle/>
                    <a:p>
                      <a:endParaRPr kumimoji="1" lang="ja-JP" altLang="en-US" dirty="0"/>
                    </a:p>
                  </a:txBody>
                  <a:tcPr/>
                </a:tc>
                <a:tc hMerge="1">
                  <a:txBody>
                    <a:bodyPr/>
                    <a:lstStyle/>
                    <a:p>
                      <a:endParaRPr dirty="0"/>
                    </a:p>
                  </a:txBody>
                  <a:tcPr marL="91435" marR="91435" marT="45722" marB="45722"/>
                </a:tc>
                <a:tc hMerge="1">
                  <a:txBody>
                    <a:bodyPr/>
                    <a:lstStyle/>
                    <a:p>
                      <a:pPr algn="ctr"/>
                      <a:endParaRPr kumimoji="1" lang="ja-JP" altLang="en-US" sz="1800" dirty="0"/>
                    </a:p>
                  </a:txBody>
                  <a:tcPr marL="91442" marR="91442" marT="45718" marB="45718"/>
                </a:tc>
                <a:tc gridSpan="4">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dirty="0"/>
                        <a:t>令和</a:t>
                      </a:r>
                      <a:r>
                        <a:rPr kumimoji="1" lang="en-US" altLang="ja-JP" sz="1800" dirty="0"/>
                        <a:t>12</a:t>
                      </a:r>
                      <a:r>
                        <a:rPr kumimoji="1" lang="ja-JP" altLang="en-US" sz="1800" dirty="0"/>
                        <a:t>年度</a:t>
                      </a:r>
                    </a:p>
                  </a:txBody>
                  <a:tcPr marL="91435" marR="91435" marT="45722" marB="45722" anchor="ct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dirty="0"/>
                    </a:p>
                  </a:txBody>
                  <a:tcPr marL="91435" marR="91435" marT="45722" marB="45722" anchor="ct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dirty="0"/>
                    </a:p>
                  </a:txBody>
                  <a:tcPr marL="91435" marR="91435" marT="45722" marB="45722" anchor="ct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dirty="0"/>
                    </a:p>
                  </a:txBody>
                  <a:tcPr marL="91435" marR="91435" marT="45722" marB="45722" anchor="ctr"/>
                </a:tc>
                <a:extLst>
                  <a:ext uri="{0D108BD9-81ED-4DB2-BD59-A6C34878D82A}">
                    <a16:rowId xmlns:a16="http://schemas.microsoft.com/office/drawing/2014/main" val="10000"/>
                  </a:ext>
                </a:extLst>
              </a:tr>
              <a:tr h="735902">
                <a:tc>
                  <a:txBody>
                    <a:bodyPr/>
                    <a:lstStyle/>
                    <a:p>
                      <a:endParaRPr kumimoji="1" lang="ja-JP" altLang="en-US" sz="1200" dirty="0"/>
                    </a:p>
                  </a:txBody>
                  <a:tcPr marL="91435" marR="91435" marT="45722" marB="45722"/>
                </a:tc>
                <a:tc>
                  <a:txBody>
                    <a:bodyPr/>
                    <a:lstStyle/>
                    <a:p>
                      <a:r>
                        <a:rPr kumimoji="1" lang="ja-JP" altLang="en-US" sz="1200" dirty="0"/>
                        <a:t>チーム全体</a:t>
                      </a:r>
                    </a:p>
                  </a:txBody>
                  <a:tcPr marL="91435" marR="91435" marT="45722" marB="45722"/>
                </a:tc>
                <a:tc>
                  <a:txBody>
                    <a:bodyPr/>
                    <a:lstStyle/>
                    <a:p>
                      <a:r>
                        <a:rPr kumimoji="1" lang="ja-JP" altLang="en-US" sz="1200" i="1" dirty="0"/>
                        <a:t>本事業全体の目標を記載してください</a:t>
                      </a:r>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extLst>
                  <a:ext uri="{0D108BD9-81ED-4DB2-BD59-A6C34878D82A}">
                    <a16:rowId xmlns:a16="http://schemas.microsoft.com/office/drawing/2014/main" val="10001"/>
                  </a:ext>
                </a:extLst>
              </a:tr>
              <a:tr h="735902">
                <a:tc>
                  <a:txBody>
                    <a:bodyPr/>
                    <a:lstStyle/>
                    <a:p>
                      <a:r>
                        <a:rPr kumimoji="1" lang="en-US" altLang="ja-JP" sz="1800" dirty="0"/>
                        <a:t>A1</a:t>
                      </a:r>
                      <a:endParaRPr kumimoji="1" lang="ja-JP" altLang="en-US" sz="1800" dirty="0"/>
                    </a:p>
                  </a:txBody>
                  <a:tcPr marL="91435" marR="91435" marT="45722" marB="45722"/>
                </a:tc>
                <a:tc>
                  <a:txBody>
                    <a:bodyPr/>
                    <a:lstStyle/>
                    <a:p>
                      <a:r>
                        <a:rPr kumimoji="1" lang="ja-JP" altLang="en-US" sz="1200" dirty="0"/>
                        <a:t>ＸＸ株式会社</a:t>
                      </a:r>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i="1" dirty="0"/>
                        <a:t>項目</a:t>
                      </a:r>
                      <a:r>
                        <a:rPr kumimoji="1" lang="en-US" altLang="ja-JP" sz="1200" i="1" dirty="0"/>
                        <a:t>A1</a:t>
                      </a:r>
                      <a:r>
                        <a:rPr kumimoji="1" lang="ja-JP" altLang="en-US" sz="1200" i="1" dirty="0"/>
                        <a:t>における定量的な目標を記載してください</a:t>
                      </a:r>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extLst>
                  <a:ext uri="{0D108BD9-81ED-4DB2-BD59-A6C34878D82A}">
                    <a16:rowId xmlns:a16="http://schemas.microsoft.com/office/drawing/2014/main" val="10002"/>
                  </a:ext>
                </a:extLst>
              </a:tr>
              <a:tr h="823023">
                <a:tc>
                  <a:txBody>
                    <a:bodyPr/>
                    <a:lstStyle/>
                    <a:p>
                      <a:r>
                        <a:rPr kumimoji="1" lang="en-US" altLang="ja-JP" sz="1800" dirty="0"/>
                        <a:t>A2</a:t>
                      </a:r>
                      <a:endParaRPr kumimoji="1" lang="ja-JP" altLang="en-US" sz="1800" dirty="0"/>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dirty="0"/>
                        <a:t>YY</a:t>
                      </a:r>
                      <a:r>
                        <a:rPr kumimoji="1" lang="ja-JP" altLang="en-US" sz="1200" dirty="0"/>
                        <a:t>株式会社</a:t>
                      </a:r>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i="1" dirty="0"/>
                        <a:t>項目</a:t>
                      </a:r>
                      <a:r>
                        <a:rPr kumimoji="1" lang="en-US" altLang="ja-JP" sz="1200" i="1" dirty="0"/>
                        <a:t>A2</a:t>
                      </a:r>
                      <a:r>
                        <a:rPr kumimoji="1" lang="ja-JP" altLang="en-US" sz="1200" i="1" dirty="0"/>
                        <a:t>における定量的な目標を記載してください</a:t>
                      </a:r>
                    </a:p>
                    <a:p>
                      <a:endParaRPr kumimoji="1" lang="ja-JP" altLang="en-US" sz="12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extLst>
                  <a:ext uri="{0D108BD9-81ED-4DB2-BD59-A6C34878D82A}">
                    <a16:rowId xmlns:a16="http://schemas.microsoft.com/office/drawing/2014/main" val="10003"/>
                  </a:ext>
                </a:extLst>
              </a:tr>
              <a:tr h="823023">
                <a:tc>
                  <a:txBody>
                    <a:bodyPr/>
                    <a:lstStyle/>
                    <a:p>
                      <a:r>
                        <a:rPr kumimoji="1" lang="en-US" altLang="ja-JP" sz="1800" dirty="0"/>
                        <a:t>A3</a:t>
                      </a:r>
                      <a:endParaRPr kumimoji="1" lang="ja-JP" altLang="en-US" sz="1800" dirty="0"/>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i="1" dirty="0"/>
                        <a:t>項目</a:t>
                      </a:r>
                      <a:r>
                        <a:rPr kumimoji="1" lang="en-US" altLang="ja-JP" sz="1200" i="1" dirty="0"/>
                        <a:t>A</a:t>
                      </a:r>
                      <a:r>
                        <a:rPr kumimoji="1" lang="ja-JP" altLang="en-US" sz="1200" i="1" dirty="0"/>
                        <a:t>３における定量的な目標を記載してください</a:t>
                      </a:r>
                    </a:p>
                    <a:p>
                      <a:endParaRPr kumimoji="1" lang="ja-JP" altLang="en-US" sz="12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extLst>
                  <a:ext uri="{0D108BD9-81ED-4DB2-BD59-A6C34878D82A}">
                    <a16:rowId xmlns:a16="http://schemas.microsoft.com/office/drawing/2014/main" val="1511104328"/>
                  </a:ext>
                </a:extLst>
              </a:tr>
              <a:tr h="823023">
                <a:tc>
                  <a:txBody>
                    <a:bodyPr/>
                    <a:lstStyle/>
                    <a:p>
                      <a:r>
                        <a:rPr kumimoji="1" lang="en-US" altLang="ja-JP" sz="1800" dirty="0"/>
                        <a:t>B</a:t>
                      </a:r>
                      <a:endParaRPr kumimoji="1" lang="ja-JP" altLang="en-US" sz="1800" dirty="0"/>
                    </a:p>
                  </a:txBody>
                  <a:tcPr marL="91435" marR="91435" marT="45722" marB="45722"/>
                </a:tc>
                <a:tc>
                  <a:txBody>
                    <a:bodyPr/>
                    <a:lstStyle/>
                    <a:p>
                      <a:r>
                        <a:rPr kumimoji="1" lang="ja-JP" altLang="en-US" sz="1800" dirty="0"/>
                        <a:t>・・・</a:t>
                      </a:r>
                    </a:p>
                  </a:txBody>
                  <a:tcPr marL="91435" marR="91435" marT="45722" marB="4572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i="1" dirty="0"/>
                        <a:t>項目</a:t>
                      </a:r>
                      <a:r>
                        <a:rPr kumimoji="1" lang="en-US" altLang="ja-JP" sz="1200" i="1" dirty="0"/>
                        <a:t>B</a:t>
                      </a:r>
                      <a:r>
                        <a:rPr kumimoji="1" lang="ja-JP" altLang="en-US" sz="1200" i="1" dirty="0"/>
                        <a:t>における定量的な目標を記載してください</a:t>
                      </a:r>
                    </a:p>
                    <a:p>
                      <a:endParaRPr kumimoji="1" lang="ja-JP" altLang="en-US" sz="1200" dirty="0"/>
                    </a:p>
                  </a:txBody>
                  <a:tcPr marL="91435" marR="91435" marT="45722" marB="45722"/>
                </a:tc>
                <a:tc>
                  <a:txBody>
                    <a:bodyPr/>
                    <a:lstStyle/>
                    <a:p>
                      <a:endParaRPr kumimoji="1" lang="ja-JP" altLang="en-US" sz="180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tc>
                  <a:txBody>
                    <a:bodyPr/>
                    <a:lstStyle/>
                    <a:p>
                      <a:endParaRPr kumimoji="1" lang="ja-JP" altLang="en-US" sz="1800" dirty="0"/>
                    </a:p>
                  </a:txBody>
                  <a:tcPr marL="91435" marR="91435" marT="45722" marB="45722"/>
                </a:tc>
                <a:extLst>
                  <a:ext uri="{0D108BD9-81ED-4DB2-BD59-A6C34878D82A}">
                    <a16:rowId xmlns:a16="http://schemas.microsoft.com/office/drawing/2014/main" val="10005"/>
                  </a:ext>
                </a:extLst>
              </a:tr>
              <a:tr h="411512">
                <a:tc>
                  <a:txBody>
                    <a:bodyPr/>
                    <a:lstStyle/>
                    <a:p>
                      <a:r>
                        <a:rPr kumimoji="1" lang="en-US" altLang="ja-JP" sz="1800" dirty="0"/>
                        <a:t>C</a:t>
                      </a:r>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tc>
                  <a:txBody>
                    <a:bodyPr/>
                    <a:lstStyle/>
                    <a:p>
                      <a:r>
                        <a:rPr kumimoji="1" lang="ja-JP" altLang="en-US" sz="1800" dirty="0"/>
                        <a:t>・・・</a:t>
                      </a:r>
                    </a:p>
                  </a:txBody>
                  <a:tcPr marL="91435" marR="91435" marT="45722" marB="45722">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i="1" dirty="0"/>
                        <a:t>項目</a:t>
                      </a:r>
                      <a:r>
                        <a:rPr kumimoji="1" lang="en-US" altLang="ja-JP" sz="1200" i="1" dirty="0"/>
                        <a:t>C</a:t>
                      </a:r>
                      <a:r>
                        <a:rPr kumimoji="1" lang="ja-JP" altLang="en-US" sz="1200" i="1" dirty="0"/>
                        <a:t>における定量的な目標を記載してください</a:t>
                      </a:r>
                    </a:p>
                    <a:p>
                      <a:endParaRPr kumimoji="1" lang="ja-JP" altLang="en-US" sz="1200" dirty="0"/>
                    </a:p>
                  </a:txBody>
                  <a:tcPr marL="91435" marR="91435" marT="45722" marB="45722">
                    <a:lnB w="12700" cap="flat" cmpd="sng" algn="ctr">
                      <a:solidFill>
                        <a:schemeClr val="tx1"/>
                      </a:solidFill>
                      <a:prstDash val="solid"/>
                      <a:round/>
                      <a:headEnd type="none" w="med" len="med"/>
                      <a:tailEnd type="none" w="med" len="med"/>
                    </a:lnB>
                  </a:tcPr>
                </a:tc>
                <a:tc>
                  <a:txBody>
                    <a:bodyPr/>
                    <a:lstStyle/>
                    <a:p>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tc>
                  <a:txBody>
                    <a:bodyPr/>
                    <a:lstStyle/>
                    <a:p>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tc>
                  <a:txBody>
                    <a:bodyPr/>
                    <a:lstStyle/>
                    <a:p>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tc>
                  <a:txBody>
                    <a:bodyPr/>
                    <a:lstStyle/>
                    <a:p>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tc>
                  <a:txBody>
                    <a:bodyPr/>
                    <a:lstStyle/>
                    <a:p>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tc>
                  <a:txBody>
                    <a:bodyPr/>
                    <a:lstStyle/>
                    <a:p>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tc>
                  <a:txBody>
                    <a:bodyPr/>
                    <a:lstStyle/>
                    <a:p>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tc>
                  <a:txBody>
                    <a:bodyPr/>
                    <a:lstStyle/>
                    <a:p>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tc>
                  <a:txBody>
                    <a:bodyPr/>
                    <a:lstStyle/>
                    <a:p>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tc>
                  <a:txBody>
                    <a:bodyPr/>
                    <a:lstStyle/>
                    <a:p>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tc>
                  <a:txBody>
                    <a:bodyPr/>
                    <a:lstStyle/>
                    <a:p>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tc>
                  <a:txBody>
                    <a:bodyPr/>
                    <a:lstStyle/>
                    <a:p>
                      <a:endParaRPr kumimoji="1" lang="ja-JP" altLang="en-US" sz="1800" dirty="0"/>
                    </a:p>
                  </a:txBody>
                  <a:tcPr marL="91435" marR="91435" marT="45722" marB="45722">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411512">
                <a:tc gridSpan="3">
                  <a:txBody>
                    <a:bodyPr/>
                    <a:lstStyle/>
                    <a:p>
                      <a:r>
                        <a:rPr kumimoji="1" lang="ja-JP" altLang="en-US" sz="1800" dirty="0"/>
                        <a:t>経費</a:t>
                      </a:r>
                    </a:p>
                  </a:txBody>
                  <a:tcPr marL="91435" marR="91435" marT="45722" marB="45722">
                    <a:lnT w="12700" cap="flat" cmpd="sng" algn="ctr">
                      <a:solidFill>
                        <a:schemeClr val="tx1"/>
                      </a:solidFill>
                      <a:prstDash val="solid"/>
                      <a:round/>
                      <a:headEnd type="none" w="med" len="med"/>
                      <a:tailEnd type="none" w="med" len="med"/>
                    </a:lnT>
                  </a:tcPr>
                </a:tc>
                <a:tc hMerge="1">
                  <a:txBody>
                    <a:bodyPr/>
                    <a:lstStyle/>
                    <a:p>
                      <a:endParaRPr kumimoji="1" lang="ja-JP" altLang="en-US" sz="1800" dirty="0"/>
                    </a:p>
                  </a:txBody>
                  <a:tcPr marL="91435" marR="91435" marT="45722" marB="45722"/>
                </a:tc>
                <a:tc hMerge="1">
                  <a:txBody>
                    <a:bodyPr/>
                    <a:lstStyle/>
                    <a:p>
                      <a:endParaRPr kumimoji="1" lang="ja-JP" altLang="en-US" sz="1200" dirty="0"/>
                    </a:p>
                  </a:txBody>
                  <a:tcPr marL="91435" marR="91435" marT="45722" marB="45722"/>
                </a:tc>
                <a:tc gridSpan="4">
                  <a:txBody>
                    <a:bodyPr/>
                    <a:lstStyle/>
                    <a:p>
                      <a:pPr algn="r"/>
                      <a:r>
                        <a:rPr kumimoji="1" lang="ja-JP" altLang="en-US" sz="1800" dirty="0"/>
                        <a:t>〇〇千円</a:t>
                      </a:r>
                    </a:p>
                  </a:txBody>
                  <a:tcPr marL="91435" marR="91435" marT="45722" marB="45722">
                    <a:lnT w="12700" cap="flat" cmpd="sng" algn="ctr">
                      <a:solidFill>
                        <a:schemeClr val="tx1"/>
                      </a:solidFill>
                      <a:prstDash val="solid"/>
                      <a:round/>
                      <a:headEnd type="none" w="med" len="med"/>
                      <a:tailEnd type="none" w="med" len="med"/>
                    </a:lnT>
                  </a:tcPr>
                </a:tc>
                <a:tc hMerge="1">
                  <a:txBody>
                    <a:bodyPr/>
                    <a:lstStyle/>
                    <a:p>
                      <a:endParaRPr kumimoji="1" lang="ja-JP" altLang="en-US" sz="1800" dirty="0"/>
                    </a:p>
                  </a:txBody>
                  <a:tcPr marL="91435" marR="91435" marT="45722" marB="45722"/>
                </a:tc>
                <a:tc hMerge="1">
                  <a:txBody>
                    <a:bodyPr/>
                    <a:lstStyle/>
                    <a:p>
                      <a:endParaRPr kumimoji="1" lang="ja-JP" altLang="en-US" sz="1800" dirty="0"/>
                    </a:p>
                  </a:txBody>
                  <a:tcPr marL="91435" marR="91435" marT="45722" marB="45722"/>
                </a:tc>
                <a:tc hMerge="1">
                  <a:txBody>
                    <a:bodyPr/>
                    <a:lstStyle/>
                    <a:p>
                      <a:endParaRPr kumimoji="1" lang="ja-JP" altLang="en-US" sz="1800" dirty="0"/>
                    </a:p>
                  </a:txBody>
                  <a:tcPr marL="91435" marR="91435" marT="45722" marB="45722"/>
                </a:tc>
                <a:tc gridSpan="4">
                  <a:txBody>
                    <a:bodyPr/>
                    <a:lstStyle/>
                    <a:p>
                      <a:pPr algn="r"/>
                      <a:r>
                        <a:rPr kumimoji="1" lang="ja-JP" altLang="en-US" sz="1800" dirty="0"/>
                        <a:t>〇〇千円</a:t>
                      </a:r>
                    </a:p>
                  </a:txBody>
                  <a:tcPr marL="91435" marR="91435" marT="45722" marB="45722">
                    <a:lnT w="12700" cap="flat" cmpd="sng" algn="ctr">
                      <a:solidFill>
                        <a:schemeClr val="tx1"/>
                      </a:solidFill>
                      <a:prstDash val="solid"/>
                      <a:round/>
                      <a:headEnd type="none" w="med" len="med"/>
                      <a:tailEnd type="none" w="med" len="med"/>
                    </a:lnT>
                  </a:tcPr>
                </a:tc>
                <a:tc hMerge="1">
                  <a:txBody>
                    <a:bodyPr/>
                    <a:lstStyle/>
                    <a:p>
                      <a:endParaRPr kumimoji="1" lang="ja-JP" altLang="en-US" sz="1800" dirty="0"/>
                    </a:p>
                  </a:txBody>
                  <a:tcPr marL="91435" marR="91435" marT="45722" marB="45722"/>
                </a:tc>
                <a:tc hMerge="1">
                  <a:txBody>
                    <a:bodyPr/>
                    <a:lstStyle/>
                    <a:p>
                      <a:endParaRPr kumimoji="1" lang="ja-JP" altLang="en-US" sz="1800" dirty="0"/>
                    </a:p>
                  </a:txBody>
                  <a:tcPr marL="91435" marR="91435" marT="45722" marB="45722"/>
                </a:tc>
                <a:tc hMerge="1">
                  <a:txBody>
                    <a:bodyPr/>
                    <a:lstStyle/>
                    <a:p>
                      <a:endParaRPr kumimoji="1" lang="ja-JP" altLang="en-US" sz="1800" dirty="0"/>
                    </a:p>
                  </a:txBody>
                  <a:tcPr marL="91435" marR="91435" marT="45722" marB="45722"/>
                </a:tc>
                <a:tc gridSpan="4">
                  <a:txBody>
                    <a:bodyPr/>
                    <a:lstStyle/>
                    <a:p>
                      <a:pPr algn="r"/>
                      <a:r>
                        <a:rPr kumimoji="1" lang="ja-JP" altLang="en-US" sz="1800" dirty="0"/>
                        <a:t>〇〇千円</a:t>
                      </a:r>
                    </a:p>
                  </a:txBody>
                  <a:tcPr marL="91435" marR="91435" marT="45722" marB="45722">
                    <a:lnT w="12700" cap="flat" cmpd="sng" algn="ctr">
                      <a:solidFill>
                        <a:schemeClr val="tx1"/>
                      </a:solidFill>
                      <a:prstDash val="solid"/>
                      <a:round/>
                      <a:headEnd type="none" w="med" len="med"/>
                      <a:tailEnd type="none" w="med" len="med"/>
                    </a:lnT>
                  </a:tcPr>
                </a:tc>
                <a:tc hMerge="1">
                  <a:txBody>
                    <a:bodyPr/>
                    <a:lstStyle/>
                    <a:p>
                      <a:endParaRPr kumimoji="1" lang="ja-JP" altLang="en-US" sz="1800" dirty="0"/>
                    </a:p>
                  </a:txBody>
                  <a:tcPr marL="91435" marR="91435" marT="45722" marB="45722"/>
                </a:tc>
                <a:tc hMerge="1">
                  <a:txBody>
                    <a:bodyPr/>
                    <a:lstStyle/>
                    <a:p>
                      <a:endParaRPr kumimoji="1" lang="ja-JP" altLang="en-US" sz="1800" dirty="0"/>
                    </a:p>
                  </a:txBody>
                  <a:tcPr marL="91435" marR="91435" marT="45722" marB="45722"/>
                </a:tc>
                <a:tc hMerge="1">
                  <a:txBody>
                    <a:bodyPr/>
                    <a:lstStyle/>
                    <a:p>
                      <a:endParaRPr kumimoji="1" lang="ja-JP" altLang="en-US" sz="1800" dirty="0"/>
                    </a:p>
                  </a:txBody>
                  <a:tcPr marL="91435" marR="91435" marT="45722" marB="45722"/>
                </a:tc>
                <a:extLst>
                  <a:ext uri="{0D108BD9-81ED-4DB2-BD59-A6C34878D82A}">
                    <a16:rowId xmlns:a16="http://schemas.microsoft.com/office/drawing/2014/main" val="3648015570"/>
                  </a:ext>
                </a:extLst>
              </a:tr>
            </a:tbl>
          </a:graphicData>
        </a:graphic>
      </p:graphicFrame>
      <p:sp>
        <p:nvSpPr>
          <p:cNvPr id="11409" name="スライド番号プレースホルダー 1">
            <a:extLst>
              <a:ext uri="{FF2B5EF4-FFF2-40B4-BE49-F238E27FC236}">
                <a16:creationId xmlns:a16="http://schemas.microsoft.com/office/drawing/2014/main" id="{87F49460-44A5-878E-8416-2372E03A2256}"/>
              </a:ext>
            </a:extLst>
          </p:cNvPr>
          <p:cNvSpPr>
            <a:spLocks noGrp="1"/>
          </p:cNvSpPr>
          <p:nvPr>
            <p:ph type="sldNum" sz="quarter" idx="12"/>
          </p:nvPr>
        </p:nvSpPr>
        <p:spPr>
          <a:xfrm>
            <a:off x="9837738" y="6929438"/>
            <a:ext cx="487362" cy="5000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50A84089-1B8B-457E-90DA-CBFF84C7969B}" type="slidenum">
              <a:rPr lang="en-US" altLang="ja-JP" smtClean="0"/>
              <a:pPr/>
              <a:t>7</a:t>
            </a:fld>
            <a:endParaRPr lang="en-US" altLang="ja-JP"/>
          </a:p>
        </p:txBody>
      </p:sp>
      <p:cxnSp>
        <p:nvCxnSpPr>
          <p:cNvPr id="11410" name="直線矢印コネクタ 43">
            <a:extLst>
              <a:ext uri="{FF2B5EF4-FFF2-40B4-BE49-F238E27FC236}">
                <a16:creationId xmlns:a16="http://schemas.microsoft.com/office/drawing/2014/main" id="{92E12193-4917-2068-60D0-B08FA3488952}"/>
              </a:ext>
            </a:extLst>
          </p:cNvPr>
          <p:cNvCxnSpPr>
            <a:cxnSpLocks noChangeShapeType="1"/>
          </p:cNvCxnSpPr>
          <p:nvPr/>
        </p:nvCxnSpPr>
        <p:spPr bwMode="auto">
          <a:xfrm>
            <a:off x="4652360" y="5844686"/>
            <a:ext cx="610165"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11425" name="直線矢印コネクタ 8">
            <a:extLst>
              <a:ext uri="{FF2B5EF4-FFF2-40B4-BE49-F238E27FC236}">
                <a16:creationId xmlns:a16="http://schemas.microsoft.com/office/drawing/2014/main" id="{4F29CF70-9743-4CBE-8E6F-D87784ADAAA6}"/>
              </a:ext>
            </a:extLst>
          </p:cNvPr>
          <p:cNvCxnSpPr>
            <a:cxnSpLocks noChangeShapeType="1"/>
          </p:cNvCxnSpPr>
          <p:nvPr/>
        </p:nvCxnSpPr>
        <p:spPr bwMode="auto">
          <a:xfrm>
            <a:off x="4115029" y="2481669"/>
            <a:ext cx="1086905"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11426" name="直線矢印コネクタ 37">
            <a:extLst>
              <a:ext uri="{FF2B5EF4-FFF2-40B4-BE49-F238E27FC236}">
                <a16:creationId xmlns:a16="http://schemas.microsoft.com/office/drawing/2014/main" id="{5F657A3F-DAF6-3B41-F5D5-0492534B53EC}"/>
              </a:ext>
            </a:extLst>
          </p:cNvPr>
          <p:cNvCxnSpPr>
            <a:cxnSpLocks noChangeShapeType="1"/>
          </p:cNvCxnSpPr>
          <p:nvPr/>
        </p:nvCxnSpPr>
        <p:spPr bwMode="auto">
          <a:xfrm>
            <a:off x="5853887" y="3328211"/>
            <a:ext cx="1200962"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11428" name="直線矢印コネクタ 43">
            <a:extLst>
              <a:ext uri="{FF2B5EF4-FFF2-40B4-BE49-F238E27FC236}">
                <a16:creationId xmlns:a16="http://schemas.microsoft.com/office/drawing/2014/main" id="{DA7E3D0A-AE73-70E0-FD8A-2418D8BBD6E4}"/>
              </a:ext>
            </a:extLst>
          </p:cNvPr>
          <p:cNvCxnSpPr>
            <a:cxnSpLocks noChangeShapeType="1"/>
          </p:cNvCxnSpPr>
          <p:nvPr/>
        </p:nvCxnSpPr>
        <p:spPr bwMode="auto">
          <a:xfrm>
            <a:off x="3484013" y="5097942"/>
            <a:ext cx="1725461"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11429" name="直線矢印コネクタ 46">
            <a:extLst>
              <a:ext uri="{FF2B5EF4-FFF2-40B4-BE49-F238E27FC236}">
                <a16:creationId xmlns:a16="http://schemas.microsoft.com/office/drawing/2014/main" id="{1A7F10C0-2C3D-FC34-A8AA-426F3858B140}"/>
              </a:ext>
            </a:extLst>
          </p:cNvPr>
          <p:cNvCxnSpPr>
            <a:cxnSpLocks noChangeShapeType="1"/>
          </p:cNvCxnSpPr>
          <p:nvPr/>
        </p:nvCxnSpPr>
        <p:spPr bwMode="auto">
          <a:xfrm>
            <a:off x="5262525" y="2742101"/>
            <a:ext cx="1182725"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11430" name="テキスト ボックス 14">
            <a:extLst>
              <a:ext uri="{FF2B5EF4-FFF2-40B4-BE49-F238E27FC236}">
                <a16:creationId xmlns:a16="http://schemas.microsoft.com/office/drawing/2014/main" id="{B17AB38B-27A1-6A28-1440-D5241B9A3AF9}"/>
              </a:ext>
            </a:extLst>
          </p:cNvPr>
          <p:cNvSpPr txBox="1">
            <a:spLocks noChangeArrowheads="1"/>
          </p:cNvSpPr>
          <p:nvPr/>
        </p:nvSpPr>
        <p:spPr bwMode="auto">
          <a:xfrm>
            <a:off x="2960270" y="2220059"/>
            <a:ext cx="1242648"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○○の製作・加工</a:t>
            </a:r>
          </a:p>
        </p:txBody>
      </p:sp>
      <p:sp>
        <p:nvSpPr>
          <p:cNvPr id="11431" name="テキスト ボックス 48">
            <a:extLst>
              <a:ext uri="{FF2B5EF4-FFF2-40B4-BE49-F238E27FC236}">
                <a16:creationId xmlns:a16="http://schemas.microsoft.com/office/drawing/2014/main" id="{551BC6CC-1CD8-436F-DE68-03FF2B17D7A7}"/>
              </a:ext>
            </a:extLst>
          </p:cNvPr>
          <p:cNvSpPr txBox="1">
            <a:spLocks noChangeArrowheads="1"/>
          </p:cNvSpPr>
          <p:nvPr/>
        </p:nvSpPr>
        <p:spPr bwMode="auto">
          <a:xfrm>
            <a:off x="8144483" y="3913496"/>
            <a:ext cx="889987"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○○の実施</a:t>
            </a:r>
          </a:p>
        </p:txBody>
      </p:sp>
      <p:cxnSp>
        <p:nvCxnSpPr>
          <p:cNvPr id="11435" name="直線矢印コネクタ 64">
            <a:extLst>
              <a:ext uri="{FF2B5EF4-FFF2-40B4-BE49-F238E27FC236}">
                <a16:creationId xmlns:a16="http://schemas.microsoft.com/office/drawing/2014/main" id="{0FCE6B2C-E7A0-313E-2347-DD2D72B08A82}"/>
              </a:ext>
            </a:extLst>
          </p:cNvPr>
          <p:cNvCxnSpPr>
            <a:cxnSpLocks noChangeShapeType="1"/>
          </p:cNvCxnSpPr>
          <p:nvPr/>
        </p:nvCxnSpPr>
        <p:spPr bwMode="auto">
          <a:xfrm>
            <a:off x="3490756" y="2493963"/>
            <a:ext cx="0" cy="495300"/>
          </a:xfrm>
          <a:prstGeom prst="straightConnector1">
            <a:avLst/>
          </a:prstGeom>
          <a:noFill/>
          <a:ln w="9525" algn="ctr">
            <a:solidFill>
              <a:schemeClr val="tx1"/>
            </a:solidFill>
            <a:prstDash val="dash"/>
            <a:round/>
            <a:headEnd/>
            <a:tailEnd type="triangle" w="med" len="med"/>
          </a:ln>
          <a:extLst>
            <a:ext uri="{909E8E84-426E-40DD-AFC4-6F175D3DCCD1}">
              <a14:hiddenFill xmlns:a14="http://schemas.microsoft.com/office/drawing/2010/main">
                <a:noFill/>
              </a14:hiddenFill>
            </a:ext>
          </a:extLst>
        </p:spPr>
      </p:cxnSp>
      <p:cxnSp>
        <p:nvCxnSpPr>
          <p:cNvPr id="11436" name="直線矢印コネクタ 70">
            <a:extLst>
              <a:ext uri="{FF2B5EF4-FFF2-40B4-BE49-F238E27FC236}">
                <a16:creationId xmlns:a16="http://schemas.microsoft.com/office/drawing/2014/main" id="{C1ECBCDB-8E12-856D-C3BD-4134F3332417}"/>
              </a:ext>
            </a:extLst>
          </p:cNvPr>
          <p:cNvCxnSpPr>
            <a:cxnSpLocks noChangeShapeType="1"/>
          </p:cNvCxnSpPr>
          <p:nvPr/>
        </p:nvCxnSpPr>
        <p:spPr bwMode="auto">
          <a:xfrm flipH="1" flipV="1">
            <a:off x="9828190" y="1998663"/>
            <a:ext cx="9548" cy="3846023"/>
          </a:xfrm>
          <a:prstGeom prst="straightConnector1">
            <a:avLst/>
          </a:prstGeom>
          <a:noFill/>
          <a:ln w="9525" algn="ctr">
            <a:solidFill>
              <a:schemeClr val="tx1"/>
            </a:solidFill>
            <a:prstDash val="dash"/>
            <a:round/>
            <a:headEnd/>
            <a:tailEnd type="triangle" w="med" len="med"/>
          </a:ln>
          <a:extLst>
            <a:ext uri="{909E8E84-426E-40DD-AFC4-6F175D3DCCD1}">
              <a14:hiddenFill xmlns:a14="http://schemas.microsoft.com/office/drawing/2010/main">
                <a:noFill/>
              </a14:hiddenFill>
            </a:ext>
          </a:extLst>
        </p:spPr>
      </p:cxnSp>
      <p:sp>
        <p:nvSpPr>
          <p:cNvPr id="21" name="ドーナツ 7170">
            <a:extLst>
              <a:ext uri="{FF2B5EF4-FFF2-40B4-BE49-F238E27FC236}">
                <a16:creationId xmlns:a16="http://schemas.microsoft.com/office/drawing/2014/main" id="{D9D0DB77-D4BA-4B5A-8F26-920EEBFA96EB}"/>
              </a:ext>
            </a:extLst>
          </p:cNvPr>
          <p:cNvSpPr/>
          <p:nvPr/>
        </p:nvSpPr>
        <p:spPr bwMode="auto">
          <a:xfrm>
            <a:off x="9656763" y="1655763"/>
            <a:ext cx="342900" cy="342900"/>
          </a:xfrm>
          <a:prstGeom prst="donut">
            <a:avLst/>
          </a:prstGeom>
          <a:solidFill>
            <a:schemeClr val="bg1"/>
          </a:soli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cxnSp>
        <p:nvCxnSpPr>
          <p:cNvPr id="11438" name="直線矢印コネクタ 73">
            <a:extLst>
              <a:ext uri="{FF2B5EF4-FFF2-40B4-BE49-F238E27FC236}">
                <a16:creationId xmlns:a16="http://schemas.microsoft.com/office/drawing/2014/main" id="{C192EC82-2F53-3C9B-3443-00723E781390}"/>
              </a:ext>
            </a:extLst>
          </p:cNvPr>
          <p:cNvCxnSpPr>
            <a:cxnSpLocks noChangeShapeType="1"/>
          </p:cNvCxnSpPr>
          <p:nvPr/>
        </p:nvCxnSpPr>
        <p:spPr bwMode="auto">
          <a:xfrm>
            <a:off x="5853887" y="2743141"/>
            <a:ext cx="0" cy="571560"/>
          </a:xfrm>
          <a:prstGeom prst="straightConnector1">
            <a:avLst/>
          </a:prstGeom>
          <a:noFill/>
          <a:ln w="9525" algn="ctr">
            <a:solidFill>
              <a:schemeClr val="tx1"/>
            </a:solidFill>
            <a:prstDash val="dash"/>
            <a:round/>
            <a:headEnd/>
            <a:tailEnd type="triangle" w="med" len="med"/>
          </a:ln>
          <a:extLst>
            <a:ext uri="{909E8E84-426E-40DD-AFC4-6F175D3DCCD1}">
              <a14:hiddenFill xmlns:a14="http://schemas.microsoft.com/office/drawing/2010/main">
                <a:noFill/>
              </a14:hiddenFill>
            </a:ext>
          </a:extLst>
        </p:spPr>
      </p:cxnSp>
      <p:cxnSp>
        <p:nvCxnSpPr>
          <p:cNvPr id="11440" name="直線矢印コネクタ 64">
            <a:extLst>
              <a:ext uri="{FF2B5EF4-FFF2-40B4-BE49-F238E27FC236}">
                <a16:creationId xmlns:a16="http://schemas.microsoft.com/office/drawing/2014/main" id="{842E4AB8-AAE8-8559-01A1-2E21562C4723}"/>
              </a:ext>
            </a:extLst>
          </p:cNvPr>
          <p:cNvCxnSpPr>
            <a:cxnSpLocks noChangeShapeType="1"/>
          </p:cNvCxnSpPr>
          <p:nvPr/>
        </p:nvCxnSpPr>
        <p:spPr bwMode="auto">
          <a:xfrm>
            <a:off x="3497499" y="3384550"/>
            <a:ext cx="7983" cy="1681946"/>
          </a:xfrm>
          <a:prstGeom prst="straightConnector1">
            <a:avLst/>
          </a:prstGeom>
          <a:noFill/>
          <a:ln w="9525" algn="ctr">
            <a:solidFill>
              <a:schemeClr val="tx1"/>
            </a:solidFill>
            <a:prstDash val="dash"/>
            <a:round/>
            <a:headEnd/>
            <a:tailEnd type="triangle" w="med" len="med"/>
          </a:ln>
          <a:extLst>
            <a:ext uri="{909E8E84-426E-40DD-AFC4-6F175D3DCCD1}">
              <a14:hiddenFill xmlns:a14="http://schemas.microsoft.com/office/drawing/2010/main">
                <a:noFill/>
              </a14:hiddenFill>
            </a:ext>
          </a:extLst>
        </p:spPr>
      </p:cxnSp>
      <p:sp>
        <p:nvSpPr>
          <p:cNvPr id="11441" name="テキスト ボックス 56">
            <a:extLst>
              <a:ext uri="{FF2B5EF4-FFF2-40B4-BE49-F238E27FC236}">
                <a16:creationId xmlns:a16="http://schemas.microsoft.com/office/drawing/2014/main" id="{EEDF0F82-C81E-D6FC-4956-7C4E3D6E0FCD}"/>
              </a:ext>
            </a:extLst>
          </p:cNvPr>
          <p:cNvSpPr txBox="1">
            <a:spLocks noChangeArrowheads="1"/>
          </p:cNvSpPr>
          <p:nvPr/>
        </p:nvSpPr>
        <p:spPr bwMode="auto">
          <a:xfrm>
            <a:off x="8867703" y="5424923"/>
            <a:ext cx="1231497"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○○の最終評価・課題整理</a:t>
            </a:r>
          </a:p>
        </p:txBody>
      </p:sp>
      <p:cxnSp>
        <p:nvCxnSpPr>
          <p:cNvPr id="11412" name="直線矢印コネクタ 8">
            <a:extLst>
              <a:ext uri="{FF2B5EF4-FFF2-40B4-BE49-F238E27FC236}">
                <a16:creationId xmlns:a16="http://schemas.microsoft.com/office/drawing/2014/main" id="{533A81AF-6123-6910-0282-55FD349231E1}"/>
              </a:ext>
            </a:extLst>
          </p:cNvPr>
          <p:cNvCxnSpPr>
            <a:cxnSpLocks noChangeShapeType="1"/>
          </p:cNvCxnSpPr>
          <p:nvPr/>
        </p:nvCxnSpPr>
        <p:spPr bwMode="auto">
          <a:xfrm>
            <a:off x="2879969" y="2481669"/>
            <a:ext cx="1208088"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11413" name="テキスト ボックス 14">
            <a:extLst>
              <a:ext uri="{FF2B5EF4-FFF2-40B4-BE49-F238E27FC236}">
                <a16:creationId xmlns:a16="http://schemas.microsoft.com/office/drawing/2014/main" id="{403B7585-6084-01FF-613F-EF95BE8EF969}"/>
              </a:ext>
            </a:extLst>
          </p:cNvPr>
          <p:cNvSpPr txBox="1">
            <a:spLocks noChangeArrowheads="1"/>
          </p:cNvSpPr>
          <p:nvPr/>
        </p:nvSpPr>
        <p:spPr bwMode="auto">
          <a:xfrm>
            <a:off x="4068315" y="2206550"/>
            <a:ext cx="1242648"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○○の評価・改良</a:t>
            </a:r>
          </a:p>
        </p:txBody>
      </p:sp>
      <p:sp>
        <p:nvSpPr>
          <p:cNvPr id="11414" name="テキスト ボックス 63">
            <a:extLst>
              <a:ext uri="{FF2B5EF4-FFF2-40B4-BE49-F238E27FC236}">
                <a16:creationId xmlns:a16="http://schemas.microsoft.com/office/drawing/2014/main" id="{AAA36896-E6AA-4C17-BBDD-CF191694E433}"/>
              </a:ext>
            </a:extLst>
          </p:cNvPr>
          <p:cNvSpPr txBox="1">
            <a:spLocks noChangeArrowheads="1"/>
          </p:cNvSpPr>
          <p:nvPr/>
        </p:nvSpPr>
        <p:spPr bwMode="auto">
          <a:xfrm>
            <a:off x="5974360" y="3057793"/>
            <a:ext cx="1242648"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○○の実施・検証</a:t>
            </a:r>
          </a:p>
        </p:txBody>
      </p:sp>
      <p:cxnSp>
        <p:nvCxnSpPr>
          <p:cNvPr id="7" name="直線矢印コネクタ 46">
            <a:extLst>
              <a:ext uri="{FF2B5EF4-FFF2-40B4-BE49-F238E27FC236}">
                <a16:creationId xmlns:a16="http://schemas.microsoft.com/office/drawing/2014/main" id="{A23E0EE2-DB2B-F9BB-1195-A2641E67EF09}"/>
              </a:ext>
            </a:extLst>
          </p:cNvPr>
          <p:cNvCxnSpPr>
            <a:cxnSpLocks noChangeShapeType="1"/>
          </p:cNvCxnSpPr>
          <p:nvPr/>
        </p:nvCxnSpPr>
        <p:spPr bwMode="auto">
          <a:xfrm>
            <a:off x="7673969" y="2640264"/>
            <a:ext cx="573216"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9" name="テキスト ボックス 48">
            <a:extLst>
              <a:ext uri="{FF2B5EF4-FFF2-40B4-BE49-F238E27FC236}">
                <a16:creationId xmlns:a16="http://schemas.microsoft.com/office/drawing/2014/main" id="{ED4837C3-1F97-83BF-4CCD-F1C02CC9483D}"/>
              </a:ext>
            </a:extLst>
          </p:cNvPr>
          <p:cNvSpPr txBox="1">
            <a:spLocks noChangeArrowheads="1"/>
          </p:cNvSpPr>
          <p:nvPr/>
        </p:nvSpPr>
        <p:spPr bwMode="auto">
          <a:xfrm>
            <a:off x="5454816" y="2509459"/>
            <a:ext cx="1242648"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○○の実施・検証</a:t>
            </a:r>
          </a:p>
        </p:txBody>
      </p:sp>
      <p:cxnSp>
        <p:nvCxnSpPr>
          <p:cNvPr id="10" name="直線矢印コネクタ 58">
            <a:extLst>
              <a:ext uri="{FF2B5EF4-FFF2-40B4-BE49-F238E27FC236}">
                <a16:creationId xmlns:a16="http://schemas.microsoft.com/office/drawing/2014/main" id="{A1C9230B-683F-CD6B-76B1-B3797A9196C1}"/>
              </a:ext>
            </a:extLst>
          </p:cNvPr>
          <p:cNvCxnSpPr>
            <a:cxnSpLocks noChangeShapeType="1"/>
          </p:cNvCxnSpPr>
          <p:nvPr/>
        </p:nvCxnSpPr>
        <p:spPr bwMode="auto">
          <a:xfrm>
            <a:off x="7960577" y="3314701"/>
            <a:ext cx="462518"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4" name="テキスト ボックス 14">
            <a:extLst>
              <a:ext uri="{FF2B5EF4-FFF2-40B4-BE49-F238E27FC236}">
                <a16:creationId xmlns:a16="http://schemas.microsoft.com/office/drawing/2014/main" id="{AA38A01F-978E-DA59-3D69-4BF7D941E5A9}"/>
              </a:ext>
            </a:extLst>
          </p:cNvPr>
          <p:cNvSpPr txBox="1">
            <a:spLocks noChangeArrowheads="1"/>
          </p:cNvSpPr>
          <p:nvPr/>
        </p:nvSpPr>
        <p:spPr bwMode="auto">
          <a:xfrm>
            <a:off x="2973756" y="3066601"/>
            <a:ext cx="1242648"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○○の製作・加工</a:t>
            </a:r>
          </a:p>
        </p:txBody>
      </p:sp>
      <p:cxnSp>
        <p:nvCxnSpPr>
          <p:cNvPr id="5" name="直線矢印コネクタ 8">
            <a:extLst>
              <a:ext uri="{FF2B5EF4-FFF2-40B4-BE49-F238E27FC236}">
                <a16:creationId xmlns:a16="http://schemas.microsoft.com/office/drawing/2014/main" id="{63453A87-C173-5792-1288-AC578415160E}"/>
              </a:ext>
            </a:extLst>
          </p:cNvPr>
          <p:cNvCxnSpPr>
            <a:cxnSpLocks noChangeShapeType="1"/>
          </p:cNvCxnSpPr>
          <p:nvPr/>
        </p:nvCxnSpPr>
        <p:spPr bwMode="auto">
          <a:xfrm>
            <a:off x="2893455" y="3328211"/>
            <a:ext cx="1208088"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6" name="テキスト ボックス 14">
            <a:extLst>
              <a:ext uri="{FF2B5EF4-FFF2-40B4-BE49-F238E27FC236}">
                <a16:creationId xmlns:a16="http://schemas.microsoft.com/office/drawing/2014/main" id="{F95A8539-6C18-F688-CC17-161AFCD3F330}"/>
              </a:ext>
            </a:extLst>
          </p:cNvPr>
          <p:cNvSpPr txBox="1">
            <a:spLocks noChangeArrowheads="1"/>
          </p:cNvSpPr>
          <p:nvPr/>
        </p:nvSpPr>
        <p:spPr bwMode="auto">
          <a:xfrm>
            <a:off x="4101543" y="3935744"/>
            <a:ext cx="1595309"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○○利活用方法の検討</a:t>
            </a:r>
          </a:p>
        </p:txBody>
      </p:sp>
      <p:cxnSp>
        <p:nvCxnSpPr>
          <p:cNvPr id="8" name="直線矢印コネクタ 8">
            <a:extLst>
              <a:ext uri="{FF2B5EF4-FFF2-40B4-BE49-F238E27FC236}">
                <a16:creationId xmlns:a16="http://schemas.microsoft.com/office/drawing/2014/main" id="{A28625C1-FCB3-D7D5-CD99-3C9FE79A53F8}"/>
              </a:ext>
            </a:extLst>
          </p:cNvPr>
          <p:cNvCxnSpPr>
            <a:cxnSpLocks noChangeShapeType="1"/>
          </p:cNvCxnSpPr>
          <p:nvPr/>
        </p:nvCxnSpPr>
        <p:spPr bwMode="auto">
          <a:xfrm>
            <a:off x="4054437" y="4236657"/>
            <a:ext cx="1208088"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12" name="直線矢印コネクタ 8">
            <a:extLst>
              <a:ext uri="{FF2B5EF4-FFF2-40B4-BE49-F238E27FC236}">
                <a16:creationId xmlns:a16="http://schemas.microsoft.com/office/drawing/2014/main" id="{27BB45E4-0191-5C52-71A4-80EE3C9F034C}"/>
              </a:ext>
            </a:extLst>
          </p:cNvPr>
          <p:cNvCxnSpPr>
            <a:cxnSpLocks noChangeShapeType="1"/>
          </p:cNvCxnSpPr>
          <p:nvPr/>
        </p:nvCxnSpPr>
        <p:spPr bwMode="auto">
          <a:xfrm>
            <a:off x="4122569" y="3314701"/>
            <a:ext cx="1086905"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13" name="テキスト ボックス 14">
            <a:extLst>
              <a:ext uri="{FF2B5EF4-FFF2-40B4-BE49-F238E27FC236}">
                <a16:creationId xmlns:a16="http://schemas.microsoft.com/office/drawing/2014/main" id="{FDA66893-F6F1-AA80-3135-CA933BBF7459}"/>
              </a:ext>
            </a:extLst>
          </p:cNvPr>
          <p:cNvSpPr txBox="1">
            <a:spLocks noChangeArrowheads="1"/>
          </p:cNvSpPr>
          <p:nvPr/>
        </p:nvSpPr>
        <p:spPr bwMode="auto">
          <a:xfrm>
            <a:off x="4087382" y="3066601"/>
            <a:ext cx="1242648"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○○の評価・改良</a:t>
            </a:r>
          </a:p>
        </p:txBody>
      </p:sp>
      <p:sp>
        <p:nvSpPr>
          <p:cNvPr id="16" name="テキスト ボックス 56">
            <a:extLst>
              <a:ext uri="{FF2B5EF4-FFF2-40B4-BE49-F238E27FC236}">
                <a16:creationId xmlns:a16="http://schemas.microsoft.com/office/drawing/2014/main" id="{B28BDAD3-A561-1F48-0D27-1E6EFDAA6B57}"/>
              </a:ext>
            </a:extLst>
          </p:cNvPr>
          <p:cNvSpPr txBox="1">
            <a:spLocks noChangeArrowheads="1"/>
          </p:cNvSpPr>
          <p:nvPr/>
        </p:nvSpPr>
        <p:spPr bwMode="auto">
          <a:xfrm>
            <a:off x="3611046" y="4840879"/>
            <a:ext cx="1172116"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○○の連携調整</a:t>
            </a:r>
          </a:p>
        </p:txBody>
      </p:sp>
      <p:cxnSp>
        <p:nvCxnSpPr>
          <p:cNvPr id="18" name="直線矢印コネクタ 64">
            <a:extLst>
              <a:ext uri="{FF2B5EF4-FFF2-40B4-BE49-F238E27FC236}">
                <a16:creationId xmlns:a16="http://schemas.microsoft.com/office/drawing/2014/main" id="{EB6BB219-441F-1630-47EB-5FFD26964943}"/>
              </a:ext>
            </a:extLst>
          </p:cNvPr>
          <p:cNvCxnSpPr>
            <a:cxnSpLocks noChangeShapeType="1"/>
          </p:cNvCxnSpPr>
          <p:nvPr/>
        </p:nvCxnSpPr>
        <p:spPr bwMode="auto">
          <a:xfrm flipH="1">
            <a:off x="4662649" y="4245561"/>
            <a:ext cx="6743" cy="1444637"/>
          </a:xfrm>
          <a:prstGeom prst="straightConnector1">
            <a:avLst/>
          </a:prstGeom>
          <a:noFill/>
          <a:ln w="9525" algn="ctr">
            <a:solidFill>
              <a:schemeClr val="tx1"/>
            </a:solidFill>
            <a:prstDash val="dash"/>
            <a:round/>
            <a:headEnd/>
            <a:tailEnd type="triangle" w="med" len="med"/>
          </a:ln>
          <a:extLst>
            <a:ext uri="{909E8E84-426E-40DD-AFC4-6F175D3DCCD1}">
              <a14:hiddenFill xmlns:a14="http://schemas.microsoft.com/office/drawing/2010/main">
                <a:noFill/>
              </a14:hiddenFill>
            </a:ext>
          </a:extLst>
        </p:spPr>
      </p:cxnSp>
      <p:sp>
        <p:nvSpPr>
          <p:cNvPr id="23" name="テキスト ボックス 56">
            <a:extLst>
              <a:ext uri="{FF2B5EF4-FFF2-40B4-BE49-F238E27FC236}">
                <a16:creationId xmlns:a16="http://schemas.microsoft.com/office/drawing/2014/main" id="{54FB632D-FAFE-045F-D8F5-9252737C9B68}"/>
              </a:ext>
            </a:extLst>
          </p:cNvPr>
          <p:cNvSpPr txBox="1">
            <a:spLocks noChangeArrowheads="1"/>
          </p:cNvSpPr>
          <p:nvPr/>
        </p:nvSpPr>
        <p:spPr bwMode="auto">
          <a:xfrm>
            <a:off x="4610740" y="5568296"/>
            <a:ext cx="1172116"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○○の効果検証</a:t>
            </a:r>
          </a:p>
        </p:txBody>
      </p:sp>
      <p:cxnSp>
        <p:nvCxnSpPr>
          <p:cNvPr id="25" name="直線矢印コネクタ 43">
            <a:extLst>
              <a:ext uri="{FF2B5EF4-FFF2-40B4-BE49-F238E27FC236}">
                <a16:creationId xmlns:a16="http://schemas.microsoft.com/office/drawing/2014/main" id="{F22FF525-8F61-8B81-9DD8-ECBE2C00E2CE}"/>
              </a:ext>
            </a:extLst>
          </p:cNvPr>
          <p:cNvCxnSpPr>
            <a:cxnSpLocks noChangeShapeType="1"/>
          </p:cNvCxnSpPr>
          <p:nvPr/>
        </p:nvCxnSpPr>
        <p:spPr bwMode="auto">
          <a:xfrm flipV="1">
            <a:off x="8853854" y="5839069"/>
            <a:ext cx="974336" cy="5617"/>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29" name="直線矢印コネクタ 8">
            <a:extLst>
              <a:ext uri="{FF2B5EF4-FFF2-40B4-BE49-F238E27FC236}">
                <a16:creationId xmlns:a16="http://schemas.microsoft.com/office/drawing/2014/main" id="{0D1B97DE-524C-85B8-BBF4-09153F71B5C8}"/>
              </a:ext>
            </a:extLst>
          </p:cNvPr>
          <p:cNvCxnSpPr>
            <a:cxnSpLocks noChangeShapeType="1"/>
          </p:cNvCxnSpPr>
          <p:nvPr/>
        </p:nvCxnSpPr>
        <p:spPr bwMode="auto">
          <a:xfrm>
            <a:off x="6465881" y="4213324"/>
            <a:ext cx="1208088"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32" name="テキスト ボックス 48">
            <a:extLst>
              <a:ext uri="{FF2B5EF4-FFF2-40B4-BE49-F238E27FC236}">
                <a16:creationId xmlns:a16="http://schemas.microsoft.com/office/drawing/2014/main" id="{D500B36B-F038-5124-BC8E-8664EAA726F4}"/>
              </a:ext>
            </a:extLst>
          </p:cNvPr>
          <p:cNvSpPr txBox="1">
            <a:spLocks noChangeArrowheads="1"/>
          </p:cNvSpPr>
          <p:nvPr/>
        </p:nvSpPr>
        <p:spPr bwMode="auto">
          <a:xfrm>
            <a:off x="7626024" y="2408709"/>
            <a:ext cx="889987"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○○の実施</a:t>
            </a:r>
          </a:p>
        </p:txBody>
      </p:sp>
      <p:sp>
        <p:nvSpPr>
          <p:cNvPr id="34" name="テキスト ボックス 48">
            <a:extLst>
              <a:ext uri="{FF2B5EF4-FFF2-40B4-BE49-F238E27FC236}">
                <a16:creationId xmlns:a16="http://schemas.microsoft.com/office/drawing/2014/main" id="{0E8572EC-28F8-F32B-C517-0195522DDD2E}"/>
              </a:ext>
            </a:extLst>
          </p:cNvPr>
          <p:cNvSpPr txBox="1">
            <a:spLocks noChangeArrowheads="1"/>
          </p:cNvSpPr>
          <p:nvPr/>
        </p:nvSpPr>
        <p:spPr bwMode="auto">
          <a:xfrm>
            <a:off x="7923430" y="2998555"/>
            <a:ext cx="889987"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○○の実施</a:t>
            </a:r>
          </a:p>
        </p:txBody>
      </p:sp>
      <p:cxnSp>
        <p:nvCxnSpPr>
          <p:cNvPr id="35" name="直線矢印コネクタ 58">
            <a:extLst>
              <a:ext uri="{FF2B5EF4-FFF2-40B4-BE49-F238E27FC236}">
                <a16:creationId xmlns:a16="http://schemas.microsoft.com/office/drawing/2014/main" id="{9905A9D7-4860-0D65-95CE-C28152A59337}"/>
              </a:ext>
            </a:extLst>
          </p:cNvPr>
          <p:cNvCxnSpPr>
            <a:cxnSpLocks noChangeShapeType="1"/>
          </p:cNvCxnSpPr>
          <p:nvPr/>
        </p:nvCxnSpPr>
        <p:spPr bwMode="auto">
          <a:xfrm flipV="1">
            <a:off x="8247185" y="4197354"/>
            <a:ext cx="606669" cy="1597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cxnSp>
        <p:nvCxnSpPr>
          <p:cNvPr id="37" name="直線矢印コネクタ 73">
            <a:extLst>
              <a:ext uri="{FF2B5EF4-FFF2-40B4-BE49-F238E27FC236}">
                <a16:creationId xmlns:a16="http://schemas.microsoft.com/office/drawing/2014/main" id="{E6D8B861-B217-9997-5DB9-63FFB6BCC71B}"/>
              </a:ext>
            </a:extLst>
          </p:cNvPr>
          <p:cNvCxnSpPr>
            <a:cxnSpLocks noChangeShapeType="1"/>
          </p:cNvCxnSpPr>
          <p:nvPr/>
        </p:nvCxnSpPr>
        <p:spPr bwMode="auto">
          <a:xfrm>
            <a:off x="7970510" y="2670319"/>
            <a:ext cx="0" cy="571560"/>
          </a:xfrm>
          <a:prstGeom prst="straightConnector1">
            <a:avLst/>
          </a:prstGeom>
          <a:noFill/>
          <a:ln w="9525" algn="ctr">
            <a:solidFill>
              <a:schemeClr val="tx1"/>
            </a:solidFill>
            <a:prstDash val="dash"/>
            <a:round/>
            <a:headEnd/>
            <a:tailEnd type="triangle" w="med" len="med"/>
          </a:ln>
          <a:extLst>
            <a:ext uri="{909E8E84-426E-40DD-AFC4-6F175D3DCCD1}">
              <a14:hiddenFill xmlns:a14="http://schemas.microsoft.com/office/drawing/2010/main">
                <a:noFill/>
              </a14:hiddenFill>
            </a:ext>
          </a:extLst>
        </p:spPr>
      </p:cxnSp>
      <p:cxnSp>
        <p:nvCxnSpPr>
          <p:cNvPr id="38" name="直線矢印コネクタ 73">
            <a:extLst>
              <a:ext uri="{FF2B5EF4-FFF2-40B4-BE49-F238E27FC236}">
                <a16:creationId xmlns:a16="http://schemas.microsoft.com/office/drawing/2014/main" id="{1C547BD7-19F7-B74F-F16B-0546589BA639}"/>
              </a:ext>
            </a:extLst>
          </p:cNvPr>
          <p:cNvCxnSpPr>
            <a:cxnSpLocks noChangeShapeType="1"/>
          </p:cNvCxnSpPr>
          <p:nvPr/>
        </p:nvCxnSpPr>
        <p:spPr bwMode="auto">
          <a:xfrm>
            <a:off x="8240749" y="3340070"/>
            <a:ext cx="0" cy="571560"/>
          </a:xfrm>
          <a:prstGeom prst="straightConnector1">
            <a:avLst/>
          </a:prstGeom>
          <a:noFill/>
          <a:ln w="9525" algn="ctr">
            <a:solidFill>
              <a:schemeClr val="tx1"/>
            </a:solidFill>
            <a:prstDash val="dash"/>
            <a:round/>
            <a:headEnd/>
            <a:tailEnd type="triangle" w="med" len="med"/>
          </a:ln>
          <a:extLst>
            <a:ext uri="{909E8E84-426E-40DD-AFC4-6F175D3DCCD1}">
              <a14:hiddenFill xmlns:a14="http://schemas.microsoft.com/office/drawing/2010/main">
                <a:noFill/>
              </a14:hiddenFill>
            </a:ext>
          </a:extLst>
        </p:spPr>
      </p:cxnSp>
      <p:cxnSp>
        <p:nvCxnSpPr>
          <p:cNvPr id="39" name="直線矢印コネクタ 73">
            <a:extLst>
              <a:ext uri="{FF2B5EF4-FFF2-40B4-BE49-F238E27FC236}">
                <a16:creationId xmlns:a16="http://schemas.microsoft.com/office/drawing/2014/main" id="{2EB482FC-293D-02D8-3F24-C030B3C465D4}"/>
              </a:ext>
            </a:extLst>
          </p:cNvPr>
          <p:cNvCxnSpPr>
            <a:cxnSpLocks noChangeShapeType="1"/>
          </p:cNvCxnSpPr>
          <p:nvPr/>
        </p:nvCxnSpPr>
        <p:spPr bwMode="auto">
          <a:xfrm>
            <a:off x="8843879" y="4263090"/>
            <a:ext cx="0" cy="1463515"/>
          </a:xfrm>
          <a:prstGeom prst="straightConnector1">
            <a:avLst/>
          </a:prstGeom>
          <a:noFill/>
          <a:ln w="9525" algn="ctr">
            <a:solidFill>
              <a:schemeClr val="tx1"/>
            </a:solidFill>
            <a:prstDash val="dash"/>
            <a:round/>
            <a:headEnd/>
            <a:tailEnd type="triangle" w="med" len="med"/>
          </a:ln>
          <a:extLst>
            <a:ext uri="{909E8E84-426E-40DD-AFC4-6F175D3DCCD1}">
              <a14:hiddenFill xmlns:a14="http://schemas.microsoft.com/office/drawing/2010/main">
                <a:noFill/>
              </a14:hiddenFill>
            </a:ext>
          </a:extLst>
        </p:spPr>
      </p:cxnSp>
      <p:sp>
        <p:nvSpPr>
          <p:cNvPr id="42" name="テキスト ボックス 63">
            <a:extLst>
              <a:ext uri="{FF2B5EF4-FFF2-40B4-BE49-F238E27FC236}">
                <a16:creationId xmlns:a16="http://schemas.microsoft.com/office/drawing/2014/main" id="{A03E3210-CC04-EE95-9105-93F5785983C9}"/>
              </a:ext>
            </a:extLst>
          </p:cNvPr>
          <p:cNvSpPr txBox="1">
            <a:spLocks noChangeArrowheads="1"/>
          </p:cNvSpPr>
          <p:nvPr/>
        </p:nvSpPr>
        <p:spPr bwMode="auto">
          <a:xfrm>
            <a:off x="6598406" y="3931630"/>
            <a:ext cx="1242648"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○○の実施・検証</a:t>
            </a:r>
          </a:p>
        </p:txBody>
      </p:sp>
      <p:cxnSp>
        <p:nvCxnSpPr>
          <p:cNvPr id="43" name="直線矢印コネクタ 43">
            <a:extLst>
              <a:ext uri="{FF2B5EF4-FFF2-40B4-BE49-F238E27FC236}">
                <a16:creationId xmlns:a16="http://schemas.microsoft.com/office/drawing/2014/main" id="{88C1395B-9187-826B-B841-3DA6A959FF56}"/>
              </a:ext>
            </a:extLst>
          </p:cNvPr>
          <p:cNvCxnSpPr>
            <a:cxnSpLocks noChangeShapeType="1"/>
          </p:cNvCxnSpPr>
          <p:nvPr/>
        </p:nvCxnSpPr>
        <p:spPr bwMode="auto">
          <a:xfrm>
            <a:off x="5275317" y="5097942"/>
            <a:ext cx="2259691"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45" name="テキスト ボックス 56">
            <a:extLst>
              <a:ext uri="{FF2B5EF4-FFF2-40B4-BE49-F238E27FC236}">
                <a16:creationId xmlns:a16="http://schemas.microsoft.com/office/drawing/2014/main" id="{58A969FF-2611-1936-FA11-52F0B361B401}"/>
              </a:ext>
            </a:extLst>
          </p:cNvPr>
          <p:cNvSpPr txBox="1">
            <a:spLocks noChangeArrowheads="1"/>
          </p:cNvSpPr>
          <p:nvPr/>
        </p:nvSpPr>
        <p:spPr bwMode="auto">
          <a:xfrm>
            <a:off x="5558144" y="4845385"/>
            <a:ext cx="1665841"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〇〇連携・需給調整検討</a:t>
            </a:r>
          </a:p>
        </p:txBody>
      </p:sp>
      <p:cxnSp>
        <p:nvCxnSpPr>
          <p:cNvPr id="46" name="直線矢印コネクタ 43">
            <a:extLst>
              <a:ext uri="{FF2B5EF4-FFF2-40B4-BE49-F238E27FC236}">
                <a16:creationId xmlns:a16="http://schemas.microsoft.com/office/drawing/2014/main" id="{9C7B5999-D5EC-F7C5-6CC4-3CB23B875C03}"/>
              </a:ext>
            </a:extLst>
          </p:cNvPr>
          <p:cNvCxnSpPr>
            <a:cxnSpLocks noChangeShapeType="1"/>
          </p:cNvCxnSpPr>
          <p:nvPr/>
        </p:nvCxnSpPr>
        <p:spPr bwMode="auto">
          <a:xfrm>
            <a:off x="7021553" y="5853849"/>
            <a:ext cx="610165" cy="0"/>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47" name="テキスト ボックス 56">
            <a:extLst>
              <a:ext uri="{FF2B5EF4-FFF2-40B4-BE49-F238E27FC236}">
                <a16:creationId xmlns:a16="http://schemas.microsoft.com/office/drawing/2014/main" id="{921662F7-EE5E-52DE-41AB-04CA542D1B97}"/>
              </a:ext>
            </a:extLst>
          </p:cNvPr>
          <p:cNvSpPr txBox="1">
            <a:spLocks noChangeArrowheads="1"/>
          </p:cNvSpPr>
          <p:nvPr/>
        </p:nvSpPr>
        <p:spPr bwMode="auto">
          <a:xfrm>
            <a:off x="6979933" y="5577459"/>
            <a:ext cx="1172116"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○○の効果検証</a:t>
            </a:r>
          </a:p>
        </p:txBody>
      </p:sp>
      <p:cxnSp>
        <p:nvCxnSpPr>
          <p:cNvPr id="48" name="直線矢印コネクタ 73">
            <a:extLst>
              <a:ext uri="{FF2B5EF4-FFF2-40B4-BE49-F238E27FC236}">
                <a16:creationId xmlns:a16="http://schemas.microsoft.com/office/drawing/2014/main" id="{883F5DE2-B3B0-267A-E497-85F0611DD2E0}"/>
              </a:ext>
            </a:extLst>
          </p:cNvPr>
          <p:cNvCxnSpPr>
            <a:cxnSpLocks noChangeShapeType="1"/>
          </p:cNvCxnSpPr>
          <p:nvPr/>
        </p:nvCxnSpPr>
        <p:spPr bwMode="auto">
          <a:xfrm>
            <a:off x="6467022" y="3528587"/>
            <a:ext cx="0" cy="571560"/>
          </a:xfrm>
          <a:prstGeom prst="straightConnector1">
            <a:avLst/>
          </a:prstGeom>
          <a:noFill/>
          <a:ln w="9525" algn="ctr">
            <a:solidFill>
              <a:schemeClr val="tx1"/>
            </a:solidFill>
            <a:prstDash val="dash"/>
            <a:round/>
            <a:headEnd/>
            <a:tailEnd type="triangle" w="med" len="med"/>
          </a:ln>
          <a:extLst>
            <a:ext uri="{909E8E84-426E-40DD-AFC4-6F175D3DCCD1}">
              <a14:hiddenFill xmlns:a14="http://schemas.microsoft.com/office/drawing/2010/main">
                <a:noFill/>
              </a14:hiddenFill>
            </a:ext>
          </a:extLst>
        </p:spPr>
      </p:cxnSp>
      <p:cxnSp>
        <p:nvCxnSpPr>
          <p:cNvPr id="49" name="直線矢印コネクタ 73">
            <a:extLst>
              <a:ext uri="{FF2B5EF4-FFF2-40B4-BE49-F238E27FC236}">
                <a16:creationId xmlns:a16="http://schemas.microsoft.com/office/drawing/2014/main" id="{A975DDFB-2BC8-19F4-67CB-2E0015C9F867}"/>
              </a:ext>
            </a:extLst>
          </p:cNvPr>
          <p:cNvCxnSpPr>
            <a:cxnSpLocks noChangeShapeType="1"/>
          </p:cNvCxnSpPr>
          <p:nvPr/>
        </p:nvCxnSpPr>
        <p:spPr bwMode="auto">
          <a:xfrm>
            <a:off x="7050279" y="4314033"/>
            <a:ext cx="0" cy="1376165"/>
          </a:xfrm>
          <a:prstGeom prst="straightConnector1">
            <a:avLst/>
          </a:prstGeom>
          <a:noFill/>
          <a:ln w="9525" algn="ctr">
            <a:solidFill>
              <a:schemeClr val="tx1"/>
            </a:solidFill>
            <a:prstDash val="dash"/>
            <a:round/>
            <a:headEnd/>
            <a:tailEnd type="triangle" w="med" len="med"/>
          </a:ln>
          <a:extLst>
            <a:ext uri="{909E8E84-426E-40DD-AFC4-6F175D3DCCD1}">
              <a14:hiddenFill xmlns:a14="http://schemas.microsoft.com/office/drawing/2010/main">
                <a:noFill/>
              </a14:hiddenFill>
            </a:ext>
          </a:extLst>
        </p:spPr>
      </p:cxnSp>
      <p:sp>
        <p:nvSpPr>
          <p:cNvPr id="3" name="Text Box 62">
            <a:extLst>
              <a:ext uri="{FF2B5EF4-FFF2-40B4-BE49-F238E27FC236}">
                <a16:creationId xmlns:a16="http://schemas.microsoft.com/office/drawing/2014/main" id="{0E50E343-80B6-7257-B82D-8033131C7165}"/>
              </a:ext>
            </a:extLst>
          </p:cNvPr>
          <p:cNvSpPr txBox="1">
            <a:spLocks noChangeArrowheads="1"/>
          </p:cNvSpPr>
          <p:nvPr/>
        </p:nvSpPr>
        <p:spPr bwMode="auto">
          <a:xfrm>
            <a:off x="107951" y="11113"/>
            <a:ext cx="2280830" cy="2794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square" lIns="0" tIns="47605" rIns="0" bIns="47605" anchor="ctr" anchorCtr="1">
            <a:spAutoFit/>
          </a:bodyPr>
          <a:lstStyle>
            <a:lvl1pPr defTabSz="952500">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defTabSz="95250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defTabSz="9525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defTabSz="9525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defTabSz="9525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b="1" u="sng" dirty="0">
                <a:solidFill>
                  <a:srgbClr val="000000"/>
                </a:solidFill>
                <a:latin typeface="ＭＳ Ｐゴシック" panose="020B0600070205080204" pitchFamily="50" charset="-128"/>
              </a:rPr>
              <a:t>（</a:t>
            </a:r>
            <a:r>
              <a:rPr lang="en-US" altLang="ja-JP" sz="1200" b="1" u="sng" dirty="0">
                <a:solidFill>
                  <a:srgbClr val="000000"/>
                </a:solidFill>
                <a:latin typeface="ＭＳ Ｐゴシック" panose="020B0600070205080204" pitchFamily="50" charset="-128"/>
              </a:rPr>
              <a:t>3</a:t>
            </a:r>
            <a:r>
              <a:rPr lang="ja-JP" altLang="en-US" sz="1200" b="1" u="sng" dirty="0">
                <a:solidFill>
                  <a:srgbClr val="000000"/>
                </a:solidFill>
                <a:latin typeface="ＭＳ Ｐゴシック" panose="020B0600070205080204" pitchFamily="50" charset="-128"/>
              </a:rPr>
              <a:t>）項目毎の全体スケジュール</a:t>
            </a:r>
          </a:p>
        </p:txBody>
      </p:sp>
      <p:cxnSp>
        <p:nvCxnSpPr>
          <p:cNvPr id="11" name="直線矢印コネクタ 43">
            <a:extLst>
              <a:ext uri="{FF2B5EF4-FFF2-40B4-BE49-F238E27FC236}">
                <a16:creationId xmlns:a16="http://schemas.microsoft.com/office/drawing/2014/main" id="{16D61D07-0342-03A6-134D-588C630B586D}"/>
              </a:ext>
            </a:extLst>
          </p:cNvPr>
          <p:cNvCxnSpPr>
            <a:cxnSpLocks noChangeShapeType="1"/>
          </p:cNvCxnSpPr>
          <p:nvPr/>
        </p:nvCxnSpPr>
        <p:spPr bwMode="auto">
          <a:xfrm>
            <a:off x="7716057" y="5097942"/>
            <a:ext cx="1715273" cy="9053"/>
          </a:xfrm>
          <a:prstGeom prst="straightConnector1">
            <a:avLst/>
          </a:prstGeom>
          <a:noFill/>
          <a:ln w="9525" algn="ctr">
            <a:solidFill>
              <a:schemeClr val="tx1"/>
            </a:solidFill>
            <a:round/>
            <a:headEnd type="triangle" w="med" len="med"/>
            <a:tailEnd type="triangle" w="med" len="med"/>
          </a:ln>
          <a:extLst>
            <a:ext uri="{909E8E84-426E-40DD-AFC4-6F175D3DCCD1}">
              <a14:hiddenFill xmlns:a14="http://schemas.microsoft.com/office/drawing/2010/main">
                <a:noFill/>
              </a14:hiddenFill>
            </a:ext>
          </a:extLst>
        </p:spPr>
      </p:cxnSp>
      <p:sp>
        <p:nvSpPr>
          <p:cNvPr id="14" name="テキスト ボックス 56">
            <a:extLst>
              <a:ext uri="{FF2B5EF4-FFF2-40B4-BE49-F238E27FC236}">
                <a16:creationId xmlns:a16="http://schemas.microsoft.com/office/drawing/2014/main" id="{D49FCA9D-A122-67C0-AE9D-A2D3CCCBB8F4}"/>
              </a:ext>
            </a:extLst>
          </p:cNvPr>
          <p:cNvSpPr txBox="1">
            <a:spLocks noChangeArrowheads="1"/>
          </p:cNvSpPr>
          <p:nvPr/>
        </p:nvSpPr>
        <p:spPr bwMode="auto">
          <a:xfrm>
            <a:off x="7866560" y="4840879"/>
            <a:ext cx="1524776"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100" dirty="0"/>
              <a:t>○○の連携・需給検証</a:t>
            </a:r>
          </a:p>
        </p:txBody>
      </p:sp>
    </p:spTree>
    <p:extLst>
      <p:ext uri="{BB962C8B-B14F-4D97-AF65-F5344CB8AC3E}">
        <p14:creationId xmlns:p14="http://schemas.microsoft.com/office/powerpoint/2010/main" val="8245704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2">
            <a:extLst>
              <a:ext uri="{FF2B5EF4-FFF2-40B4-BE49-F238E27FC236}">
                <a16:creationId xmlns:a16="http://schemas.microsoft.com/office/drawing/2014/main" id="{160BE53C-B99C-4332-CE87-F6E79D2104AE}"/>
              </a:ext>
            </a:extLst>
          </p:cNvPr>
          <p:cNvSpPr txBox="1">
            <a:spLocks noChangeArrowheads="1"/>
          </p:cNvSpPr>
          <p:nvPr/>
        </p:nvSpPr>
        <p:spPr bwMode="auto">
          <a:xfrm>
            <a:off x="419100" y="673100"/>
            <a:ext cx="90535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800" dirty="0"/>
              <a:t>○</a:t>
            </a:r>
            <a:r>
              <a:rPr lang="ja-JP" altLang="en-US" sz="1800" dirty="0"/>
              <a:t>令和８年度の実証の目標と内容　</a:t>
            </a:r>
            <a:endParaRPr lang="ja-JP" altLang="en-US" sz="1400" i="1" dirty="0">
              <a:solidFill>
                <a:srgbClr val="FF0000"/>
              </a:solidFill>
            </a:endParaRPr>
          </a:p>
        </p:txBody>
      </p:sp>
      <p:sp>
        <p:nvSpPr>
          <p:cNvPr id="13315" name="AutoShape 7">
            <a:extLst>
              <a:ext uri="{FF2B5EF4-FFF2-40B4-BE49-F238E27FC236}">
                <a16:creationId xmlns:a16="http://schemas.microsoft.com/office/drawing/2014/main" id="{BD699286-783E-E3E4-75E3-EF4FD371F173}"/>
              </a:ext>
            </a:extLst>
          </p:cNvPr>
          <p:cNvSpPr>
            <a:spLocks/>
          </p:cNvSpPr>
          <p:nvPr/>
        </p:nvSpPr>
        <p:spPr bwMode="auto">
          <a:xfrm>
            <a:off x="1289050" y="0"/>
            <a:ext cx="152400" cy="762000"/>
          </a:xfrm>
          <a:prstGeom prst="rightBrace">
            <a:avLst>
              <a:gd name="adj1" fmla="val 4166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3316" name="Text Box 8">
            <a:extLst>
              <a:ext uri="{FF2B5EF4-FFF2-40B4-BE49-F238E27FC236}">
                <a16:creationId xmlns:a16="http://schemas.microsoft.com/office/drawing/2014/main" id="{D2AEEB40-CFC7-6661-F8F5-82BEA3C2C262}"/>
              </a:ext>
            </a:extLst>
          </p:cNvPr>
          <p:cNvSpPr txBox="1">
            <a:spLocks noChangeArrowheads="1"/>
          </p:cNvSpPr>
          <p:nvPr/>
        </p:nvSpPr>
        <p:spPr bwMode="auto">
          <a:xfrm>
            <a:off x="1470025" y="228600"/>
            <a:ext cx="49307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i="1"/>
              <a:t>余白を</a:t>
            </a:r>
            <a:r>
              <a:rPr lang="en-US" altLang="ja-JP" sz="1200" i="1"/>
              <a:t>1.5</a:t>
            </a:r>
            <a:r>
              <a:rPr lang="ja-JP" altLang="en-US" sz="1200" i="1"/>
              <a:t>ｃｍ程度設けること</a:t>
            </a:r>
            <a:endParaRPr lang="ja-JP" altLang="en-US" sz="1200" i="1">
              <a:solidFill>
                <a:srgbClr val="FF0000"/>
              </a:solidFill>
            </a:endParaRPr>
          </a:p>
        </p:txBody>
      </p:sp>
      <p:graphicFrame>
        <p:nvGraphicFramePr>
          <p:cNvPr id="9" name="Group 50">
            <a:extLst>
              <a:ext uri="{FF2B5EF4-FFF2-40B4-BE49-F238E27FC236}">
                <a16:creationId xmlns:a16="http://schemas.microsoft.com/office/drawing/2014/main" id="{663F8CAA-0D35-B4E5-1F10-1D142E4C976A}"/>
              </a:ext>
            </a:extLst>
          </p:cNvPr>
          <p:cNvGraphicFramePr>
            <a:graphicFrameLocks noGrp="1"/>
          </p:cNvGraphicFramePr>
          <p:nvPr>
            <p:extLst>
              <p:ext uri="{D42A27DB-BD31-4B8C-83A1-F6EECF244321}">
                <p14:modId xmlns:p14="http://schemas.microsoft.com/office/powerpoint/2010/main" val="2664940234"/>
              </p:ext>
            </p:extLst>
          </p:nvPr>
        </p:nvGraphicFramePr>
        <p:xfrm>
          <a:off x="522288" y="1042988"/>
          <a:ext cx="9456737" cy="5255821"/>
        </p:xfrm>
        <a:graphic>
          <a:graphicData uri="http://schemas.openxmlformats.org/drawingml/2006/table">
            <a:tbl>
              <a:tblPr/>
              <a:tblGrid>
                <a:gridCol w="703955">
                  <a:extLst>
                    <a:ext uri="{9D8B030D-6E8A-4147-A177-3AD203B41FA5}">
                      <a16:colId xmlns:a16="http://schemas.microsoft.com/office/drawing/2014/main" val="20000"/>
                    </a:ext>
                  </a:extLst>
                </a:gridCol>
                <a:gridCol w="2795151">
                  <a:extLst>
                    <a:ext uri="{9D8B030D-6E8A-4147-A177-3AD203B41FA5}">
                      <a16:colId xmlns:a16="http://schemas.microsoft.com/office/drawing/2014/main" val="20001"/>
                    </a:ext>
                  </a:extLst>
                </a:gridCol>
                <a:gridCol w="5957631">
                  <a:extLst>
                    <a:ext uri="{9D8B030D-6E8A-4147-A177-3AD203B41FA5}">
                      <a16:colId xmlns:a16="http://schemas.microsoft.com/office/drawing/2014/main" val="20002"/>
                    </a:ext>
                  </a:extLst>
                </a:gridCol>
              </a:tblGrid>
              <a:tr h="259125">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dirty="0">
                          <a:ln>
                            <a:noFill/>
                          </a:ln>
                          <a:solidFill>
                            <a:schemeClr val="tx1"/>
                          </a:solidFill>
                          <a:effectLst/>
                          <a:latin typeface="Arial" charset="0"/>
                          <a:ea typeface="ＭＳ Ｐゴシック" pitchFamily="50" charset="-128"/>
                        </a:rPr>
                        <a:t>項目</a:t>
                      </a: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dirty="0">
                          <a:ln>
                            <a:noFill/>
                          </a:ln>
                          <a:solidFill>
                            <a:schemeClr val="tx1"/>
                          </a:solidFill>
                          <a:effectLst/>
                          <a:latin typeface="Arial" charset="0"/>
                          <a:ea typeface="ＭＳ Ｐゴシック" pitchFamily="50" charset="-128"/>
                        </a:rPr>
                        <a:t>本事業の現状</a:t>
                      </a: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34320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chemeClr val="tx1"/>
                          </a:solidFill>
                          <a:effectLst/>
                          <a:latin typeface="Arial" charset="0"/>
                          <a:ea typeface="ＭＳ Ｐゴシック" pitchFamily="50" charset="-128"/>
                        </a:rPr>
                        <a:t>全体</a:t>
                      </a:r>
                    </a:p>
                  </a:txBody>
                  <a:tcPr marL="91434" marR="91434"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dirty="0">
                          <a:ln>
                            <a:noFill/>
                          </a:ln>
                          <a:solidFill>
                            <a:srgbClr val="FF0000"/>
                          </a:solidFill>
                          <a:effectLst/>
                          <a:latin typeface="Arial" charset="0"/>
                          <a:ea typeface="ＭＳ Ｐゴシック" pitchFamily="50" charset="-128"/>
                        </a:rPr>
                        <a:t>事業全体として達成を目指す内容を端的に記載してください。</a:t>
                      </a:r>
                      <a:endParaRPr kumimoji="1" lang="en-US" altLang="ja-JP" sz="1100" b="0" i="1" u="none" strike="noStrike" cap="none" normalizeH="0" baseline="0" dirty="0">
                        <a:ln>
                          <a:noFill/>
                        </a:ln>
                        <a:solidFill>
                          <a:srgbClr val="FF0000"/>
                        </a:solidFill>
                        <a:effectLst/>
                        <a:latin typeface="Arial" charset="0"/>
                        <a:ea typeface="ＭＳ Ｐゴシック" pitchFamily="50" charset="-128"/>
                      </a:endParaRPr>
                    </a:p>
                  </a:txBody>
                  <a:tcPr marL="91434" marR="91434"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dirty="0">
                          <a:ln>
                            <a:noFill/>
                          </a:ln>
                          <a:solidFill>
                            <a:srgbClr val="FF0000"/>
                          </a:solidFill>
                          <a:effectLst/>
                          <a:latin typeface="Arial" charset="0"/>
                          <a:ea typeface="ＭＳ Ｐゴシック" pitchFamily="50" charset="-128"/>
                        </a:rPr>
                        <a:t>・本事業全体の応募時点における準備状況（既存の類似技術、類似事業モデルまたは既存取組との比較等）について、具体的かつ定量的に（数値で）記載してください。</a:t>
                      </a:r>
                      <a:endParaRPr kumimoji="1" lang="en-US" altLang="ja-JP" sz="1100" b="0" i="1" u="none" strike="noStrike" cap="none" normalizeH="0" baseline="0" dirty="0">
                        <a:ln>
                          <a:noFill/>
                        </a:ln>
                        <a:solidFill>
                          <a:srgbClr val="FF0000"/>
                        </a:solidFill>
                        <a:effectLst/>
                        <a:latin typeface="Arial" charset="0"/>
                        <a:ea typeface="ＭＳ Ｐゴシック" pitchFamily="50" charset="-128"/>
                      </a:endParaRP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1143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A1</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34" marR="91434"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100" b="0" i="1" u="none" strike="noStrike" cap="none" normalizeH="0" baseline="0" dirty="0">
                          <a:ln>
                            <a:noFill/>
                          </a:ln>
                          <a:solidFill>
                            <a:srgbClr val="FF0000"/>
                          </a:solidFill>
                          <a:effectLst/>
                          <a:latin typeface="Arial" charset="0"/>
                          <a:ea typeface="ＭＳ Ｐゴシック" pitchFamily="50" charset="-128"/>
                        </a:rPr>
                        <a:t>CO2</a:t>
                      </a:r>
                      <a:r>
                        <a:rPr kumimoji="1" lang="ja-JP" altLang="en-US" sz="1100" b="0" i="1" u="none" strike="noStrike" cap="none" normalizeH="0" baseline="0" dirty="0">
                          <a:ln>
                            <a:noFill/>
                          </a:ln>
                          <a:solidFill>
                            <a:srgbClr val="FF0000"/>
                          </a:solidFill>
                          <a:effectLst/>
                          <a:latin typeface="Arial" charset="0"/>
                          <a:ea typeface="ＭＳ Ｐゴシック" pitchFamily="50" charset="-128"/>
                        </a:rPr>
                        <a:t>回収に係る実証（項目名を変更する場合は、変更後の名称）を記載してください。</a:t>
                      </a:r>
                      <a:endParaRPr kumimoji="1" lang="en-US" altLang="ja-JP" sz="1100" b="0" i="1" u="none" strike="noStrike" cap="none" normalizeH="0" baseline="0" dirty="0">
                        <a:ln>
                          <a:noFill/>
                        </a:ln>
                        <a:solidFill>
                          <a:srgbClr val="FF0000"/>
                        </a:solidFill>
                        <a:effectLst/>
                        <a:latin typeface="Arial" charset="0"/>
                        <a:ea typeface="ＭＳ Ｐゴシック" pitchFamily="50" charset="-128"/>
                      </a:endParaRPr>
                    </a:p>
                  </a:txBody>
                  <a:tcPr marL="91434" marR="91434"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dirty="0">
                          <a:ln>
                            <a:noFill/>
                          </a:ln>
                          <a:solidFill>
                            <a:srgbClr val="FF0000"/>
                          </a:solidFill>
                          <a:effectLst/>
                          <a:latin typeface="Arial" charset="0"/>
                          <a:ea typeface="ＭＳ Ｐゴシック" pitchFamily="50" charset="-128"/>
                        </a:rPr>
                        <a:t>・各項目の応募時点における準備状況（既存の類似技術、類似事業モデルまたは既存取組との比較等）について、具体的かつ定量的に（数値で）記載してください。（以下同様）</a:t>
                      </a: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4825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A2</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34" marR="91434"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100" b="0" i="1" u="none" strike="noStrike" cap="none" normalizeH="0" baseline="0" dirty="0">
                          <a:ln>
                            <a:noFill/>
                          </a:ln>
                          <a:solidFill>
                            <a:srgbClr val="FF0000"/>
                          </a:solidFill>
                          <a:effectLst/>
                          <a:latin typeface="Arial" charset="0"/>
                          <a:ea typeface="ＭＳ Ｐゴシック" pitchFamily="50" charset="-128"/>
                        </a:rPr>
                        <a:t>合成燃料等の</a:t>
                      </a:r>
                      <a:r>
                        <a:rPr kumimoji="1" lang="en-US" altLang="ja-JP" sz="1100" b="0" i="1" u="none" strike="noStrike" cap="none" normalizeH="0" baseline="0" dirty="0">
                          <a:ln>
                            <a:noFill/>
                          </a:ln>
                          <a:solidFill>
                            <a:srgbClr val="FF0000"/>
                          </a:solidFill>
                          <a:effectLst/>
                          <a:latin typeface="Arial" charset="0"/>
                          <a:ea typeface="ＭＳ Ｐゴシック" pitchFamily="50" charset="-128"/>
                        </a:rPr>
                        <a:t>CCU</a:t>
                      </a:r>
                      <a:r>
                        <a:rPr kumimoji="1" lang="ja-JP" altLang="en-US" sz="1100" b="0" i="1" u="none" strike="noStrike" cap="none" normalizeH="0" baseline="0" dirty="0">
                          <a:ln>
                            <a:noFill/>
                          </a:ln>
                          <a:solidFill>
                            <a:srgbClr val="FF0000"/>
                          </a:solidFill>
                          <a:effectLst/>
                          <a:latin typeface="Arial" charset="0"/>
                          <a:ea typeface="ＭＳ Ｐゴシック" pitchFamily="50" charset="-128"/>
                        </a:rPr>
                        <a:t>製品製造に係る実証（項目名を変更する場合は、変更後の名称）を記載してください。</a:t>
                      </a:r>
                      <a:endParaRPr kumimoji="1" lang="en-US" altLang="ja-JP" sz="1100" b="0" i="1" u="none" strike="noStrike" cap="none" normalizeH="0" baseline="0" dirty="0">
                        <a:ln>
                          <a:noFill/>
                        </a:ln>
                        <a:solidFill>
                          <a:srgbClr val="FF0000"/>
                        </a:solidFill>
                        <a:effectLst/>
                        <a:latin typeface="Arial" charset="0"/>
                        <a:ea typeface="ＭＳ Ｐゴシック" pitchFamily="50" charset="-128"/>
                      </a:endParaRPr>
                    </a:p>
                  </a:txBody>
                  <a:tcPr marL="91434" marR="91434"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4825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A3</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34" marR="91434"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100" b="0" i="1" u="none" strike="noStrike" cap="none" normalizeH="0" baseline="0" dirty="0">
                          <a:ln>
                            <a:noFill/>
                          </a:ln>
                          <a:solidFill>
                            <a:srgbClr val="FF0000"/>
                          </a:solidFill>
                          <a:effectLst/>
                          <a:latin typeface="Arial" charset="0"/>
                          <a:ea typeface="ＭＳ Ｐゴシック" pitchFamily="50" charset="-128"/>
                        </a:rPr>
                        <a:t>地域での利活用に係る実証（項目名を変更する場合は、変更後の名称）を記載してください。</a:t>
                      </a:r>
                      <a:endParaRPr kumimoji="1" lang="en-US" altLang="ja-JP" sz="1100" b="0" i="1" u="none" strike="noStrike" cap="none" normalizeH="0" baseline="0" dirty="0">
                        <a:ln>
                          <a:noFill/>
                        </a:ln>
                        <a:solidFill>
                          <a:srgbClr val="FF0000"/>
                        </a:solidFill>
                        <a:effectLst/>
                        <a:latin typeface="Arial" charset="0"/>
                        <a:ea typeface="ＭＳ Ｐゴシック" pitchFamily="50" charset="-128"/>
                      </a:endParaRPr>
                    </a:p>
                  </a:txBody>
                  <a:tcPr marL="91434" marR="91434"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67703438"/>
                  </a:ext>
                </a:extLst>
              </a:tr>
              <a:tr h="64825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B</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34" marR="91434"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dirty="0">
                          <a:ln>
                            <a:noFill/>
                          </a:ln>
                          <a:solidFill>
                            <a:srgbClr val="FF0000"/>
                          </a:solidFill>
                          <a:effectLst/>
                          <a:latin typeface="Arial" charset="0"/>
                          <a:ea typeface="ＭＳ Ｐゴシック" pitchFamily="50" charset="-128"/>
                        </a:rPr>
                        <a:t>事業全体の連携・需給調整（項目名を変更する場合は、変更後の名称）を記載してください。</a:t>
                      </a:r>
                      <a:endParaRPr kumimoji="1" lang="ja-JP" altLang="en-US" sz="1100" b="0" i="1" u="none" strike="noStrike" cap="none" normalizeH="0" baseline="0" dirty="0">
                        <a:ln>
                          <a:noFill/>
                        </a:ln>
                        <a:solidFill>
                          <a:srgbClr val="0070C0"/>
                        </a:solidFill>
                        <a:effectLst/>
                        <a:latin typeface="Arial" charset="0"/>
                        <a:ea typeface="ＭＳ Ｐゴシック" pitchFamily="50" charset="-128"/>
                      </a:endParaRPr>
                    </a:p>
                  </a:txBody>
                  <a:tcPr marL="91434" marR="91434"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2675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C</a:t>
                      </a:r>
                      <a:endParaRPr kumimoji="1" lang="ja-JP" altLang="en-US" sz="1100" b="0" i="0" u="none" strike="noStrike" cap="none" normalizeH="0" baseline="0" dirty="0">
                        <a:ln>
                          <a:noFill/>
                        </a:ln>
                        <a:solidFill>
                          <a:srgbClr val="0070C0"/>
                        </a:solidFill>
                        <a:effectLst/>
                        <a:latin typeface="Arial" charset="0"/>
                        <a:ea typeface="ＭＳ Ｐゴシック" pitchFamily="50" charset="-128"/>
                      </a:endParaRPr>
                    </a:p>
                  </a:txBody>
                  <a:tcPr marL="91434" marR="91434" marT="45713" marB="4571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dirty="0">
                          <a:ln>
                            <a:noFill/>
                          </a:ln>
                          <a:solidFill>
                            <a:srgbClr val="FF0000"/>
                          </a:solidFill>
                          <a:effectLst/>
                          <a:latin typeface="Arial" charset="0"/>
                          <a:ea typeface="ＭＳ Ｐゴシック" pitchFamily="50" charset="-128"/>
                        </a:rPr>
                        <a:t>事業モデル全体の効果検証・課題整理（項目名を変更する場合は、変更後の名称）を記載してください。</a:t>
                      </a:r>
                      <a:endParaRPr kumimoji="1" lang="ja-JP" altLang="en-US" sz="1100" b="0" i="1" u="none" strike="noStrike" cap="none" normalizeH="0" baseline="0" dirty="0">
                        <a:ln>
                          <a:noFill/>
                        </a:ln>
                        <a:solidFill>
                          <a:srgbClr val="0070C0"/>
                        </a:solidFill>
                        <a:effectLst/>
                        <a:latin typeface="Arial" charset="0"/>
                        <a:ea typeface="ＭＳ Ｐゴシック" pitchFamily="50" charset="-128"/>
                      </a:endParaRPr>
                    </a:p>
                  </a:txBody>
                  <a:tcPr marL="91434" marR="91434" marT="45717" marB="4571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36" marR="91436" marT="45733" marB="45733"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
        <p:nvSpPr>
          <p:cNvPr id="10" name="Text Box 21">
            <a:extLst>
              <a:ext uri="{FF2B5EF4-FFF2-40B4-BE49-F238E27FC236}">
                <a16:creationId xmlns:a16="http://schemas.microsoft.com/office/drawing/2014/main" id="{042CA72F-7311-5006-3F9B-190BC5C90EB4}"/>
              </a:ext>
            </a:extLst>
          </p:cNvPr>
          <p:cNvSpPr txBox="1">
            <a:spLocks noChangeArrowheads="1"/>
          </p:cNvSpPr>
          <p:nvPr/>
        </p:nvSpPr>
        <p:spPr bwMode="auto">
          <a:xfrm>
            <a:off x="4597400" y="152400"/>
            <a:ext cx="5381625" cy="738188"/>
          </a:xfrm>
          <a:prstGeom prst="rect">
            <a:avLst/>
          </a:prstGeom>
          <a:noFill/>
          <a:ln w="9525">
            <a:solidFill>
              <a:schemeClr val="tx1"/>
            </a:solidFill>
            <a:prstDash val="dash"/>
            <a:miter lim="800000"/>
            <a:headEnd/>
            <a:tailEnd/>
          </a:ln>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defRPr/>
            </a:pPr>
            <a:r>
              <a:rPr lang="ja-JP" altLang="en-US" sz="1050" i="1" dirty="0"/>
              <a:t>＜留意事項＞各項目の目標及び内容について、以下の表に記載してください。事業概要（</a:t>
            </a:r>
            <a:r>
              <a:rPr lang="en-US" altLang="ja-JP" sz="1050" i="1" dirty="0"/>
              <a:t>1</a:t>
            </a:r>
            <a:r>
              <a:rPr lang="ja-JP" altLang="en-US" sz="1050" i="1" dirty="0"/>
              <a:t>ページ）の②に記載した</a:t>
            </a:r>
            <a:r>
              <a:rPr lang="en-US" altLang="ja-JP" sz="1050" i="1" dirty="0"/>
              <a:t>A1, A2,</a:t>
            </a:r>
            <a:r>
              <a:rPr lang="ja-JP" altLang="en-US" sz="1050" i="1" dirty="0"/>
              <a:t>・・・</a:t>
            </a:r>
            <a:r>
              <a:rPr lang="en-US" altLang="ja-JP" sz="1050" i="1" dirty="0"/>
              <a:t>, B,C</a:t>
            </a:r>
            <a:r>
              <a:rPr lang="ja-JP" altLang="en-US" sz="1050" i="1" dirty="0"/>
              <a:t>と連動させて各項目について簡潔に記載してください。各セル内の行数は変更してかまいません。必要のない行は消去してください。（１頁に収めること）</a:t>
            </a:r>
          </a:p>
        </p:txBody>
      </p:sp>
      <p:sp>
        <p:nvSpPr>
          <p:cNvPr id="13356" name="スライド番号プレースホルダー 1">
            <a:extLst>
              <a:ext uri="{FF2B5EF4-FFF2-40B4-BE49-F238E27FC236}">
                <a16:creationId xmlns:a16="http://schemas.microsoft.com/office/drawing/2014/main" id="{9F9D8CA4-F4DF-288A-08A7-C81DE7B1F3DE}"/>
              </a:ext>
            </a:extLst>
          </p:cNvPr>
          <p:cNvSpPr>
            <a:spLocks noGrp="1"/>
          </p:cNvSpPr>
          <p:nvPr>
            <p:ph type="sldNum" sz="quarter" idx="12"/>
          </p:nvPr>
        </p:nvSpPr>
        <p:spPr>
          <a:xfrm>
            <a:off x="7867650" y="6927850"/>
            <a:ext cx="2393950" cy="500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F620D9C2-6B7C-4C1C-AE44-E8249D94D084}" type="slidenum">
              <a:rPr lang="en-US" altLang="ja-JP" smtClean="0"/>
              <a:pPr/>
              <a:t>8</a:t>
            </a:fld>
            <a:endParaRPr lang="en-US" altLang="ja-JP"/>
          </a:p>
        </p:txBody>
      </p:sp>
      <p:sp>
        <p:nvSpPr>
          <p:cNvPr id="8" name="星 7 7">
            <a:extLst>
              <a:ext uri="{FF2B5EF4-FFF2-40B4-BE49-F238E27FC236}">
                <a16:creationId xmlns:a16="http://schemas.microsoft.com/office/drawing/2014/main" id="{9A2CDA44-9BC3-0F12-0258-DDC315444417}"/>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2">
            <a:extLst>
              <a:ext uri="{FF2B5EF4-FFF2-40B4-BE49-F238E27FC236}">
                <a16:creationId xmlns:a16="http://schemas.microsoft.com/office/drawing/2014/main" id="{DB17D1E8-122B-9745-C78B-D40A95772C32}"/>
              </a:ext>
            </a:extLst>
          </p:cNvPr>
          <p:cNvSpPr txBox="1">
            <a:spLocks noChangeArrowheads="1"/>
          </p:cNvSpPr>
          <p:nvPr/>
        </p:nvSpPr>
        <p:spPr bwMode="auto">
          <a:xfrm>
            <a:off x="276225" y="1166813"/>
            <a:ext cx="90535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800" dirty="0"/>
              <a:t>○</a:t>
            </a:r>
            <a:r>
              <a:rPr lang="ja-JP" altLang="en-US" sz="1800" dirty="0"/>
              <a:t>実施期間中における実証の目標と内容　</a:t>
            </a:r>
            <a:endParaRPr lang="ja-JP" altLang="en-US" sz="1400" i="1" dirty="0">
              <a:solidFill>
                <a:srgbClr val="FF0000"/>
              </a:solidFill>
            </a:endParaRPr>
          </a:p>
        </p:txBody>
      </p:sp>
      <p:sp>
        <p:nvSpPr>
          <p:cNvPr id="14339" name="AutoShape 7">
            <a:extLst>
              <a:ext uri="{FF2B5EF4-FFF2-40B4-BE49-F238E27FC236}">
                <a16:creationId xmlns:a16="http://schemas.microsoft.com/office/drawing/2014/main" id="{A2EA7424-34F8-5ABB-AB65-332C37327615}"/>
              </a:ext>
            </a:extLst>
          </p:cNvPr>
          <p:cNvSpPr>
            <a:spLocks/>
          </p:cNvSpPr>
          <p:nvPr/>
        </p:nvSpPr>
        <p:spPr bwMode="auto">
          <a:xfrm>
            <a:off x="1289050" y="0"/>
            <a:ext cx="152400" cy="762000"/>
          </a:xfrm>
          <a:prstGeom prst="rightBrace">
            <a:avLst>
              <a:gd name="adj1" fmla="val 41667"/>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4340" name="Text Box 8">
            <a:extLst>
              <a:ext uri="{FF2B5EF4-FFF2-40B4-BE49-F238E27FC236}">
                <a16:creationId xmlns:a16="http://schemas.microsoft.com/office/drawing/2014/main" id="{014EB810-989A-3CA3-AF52-BDEE9952D42E}"/>
              </a:ext>
            </a:extLst>
          </p:cNvPr>
          <p:cNvSpPr txBox="1">
            <a:spLocks noChangeArrowheads="1"/>
          </p:cNvSpPr>
          <p:nvPr/>
        </p:nvSpPr>
        <p:spPr bwMode="auto">
          <a:xfrm>
            <a:off x="1470025" y="228600"/>
            <a:ext cx="49307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200" i="1"/>
              <a:t>余白を</a:t>
            </a:r>
            <a:r>
              <a:rPr lang="en-US" altLang="ja-JP" sz="1200" i="1"/>
              <a:t>1.5</a:t>
            </a:r>
            <a:r>
              <a:rPr lang="ja-JP" altLang="en-US" sz="1200" i="1"/>
              <a:t>ｃｍ程度設けること</a:t>
            </a:r>
            <a:endParaRPr lang="ja-JP" altLang="en-US" sz="1200" i="1">
              <a:solidFill>
                <a:srgbClr val="FF0000"/>
              </a:solidFill>
            </a:endParaRPr>
          </a:p>
        </p:txBody>
      </p:sp>
      <p:graphicFrame>
        <p:nvGraphicFramePr>
          <p:cNvPr id="9" name="Group 50">
            <a:extLst>
              <a:ext uri="{FF2B5EF4-FFF2-40B4-BE49-F238E27FC236}">
                <a16:creationId xmlns:a16="http://schemas.microsoft.com/office/drawing/2014/main" id="{4283EBD0-7F40-2660-CC4D-EAAF1CA3639B}"/>
              </a:ext>
            </a:extLst>
          </p:cNvPr>
          <p:cNvGraphicFramePr>
            <a:graphicFrameLocks noGrp="1"/>
          </p:cNvGraphicFramePr>
          <p:nvPr>
            <p:extLst>
              <p:ext uri="{D42A27DB-BD31-4B8C-83A1-F6EECF244321}">
                <p14:modId xmlns:p14="http://schemas.microsoft.com/office/powerpoint/2010/main" val="2663433695"/>
              </p:ext>
            </p:extLst>
          </p:nvPr>
        </p:nvGraphicFramePr>
        <p:xfrm>
          <a:off x="407195" y="1631950"/>
          <a:ext cx="9447211" cy="4760794"/>
        </p:xfrm>
        <a:graphic>
          <a:graphicData uri="http://schemas.openxmlformats.org/drawingml/2006/table">
            <a:tbl>
              <a:tblPr/>
              <a:tblGrid>
                <a:gridCol w="716827">
                  <a:extLst>
                    <a:ext uri="{9D8B030D-6E8A-4147-A177-3AD203B41FA5}">
                      <a16:colId xmlns:a16="http://schemas.microsoft.com/office/drawing/2014/main" val="20000"/>
                    </a:ext>
                  </a:extLst>
                </a:gridCol>
                <a:gridCol w="2147740">
                  <a:extLst>
                    <a:ext uri="{9D8B030D-6E8A-4147-A177-3AD203B41FA5}">
                      <a16:colId xmlns:a16="http://schemas.microsoft.com/office/drawing/2014/main" val="20001"/>
                    </a:ext>
                  </a:extLst>
                </a:gridCol>
                <a:gridCol w="2217452">
                  <a:extLst>
                    <a:ext uri="{9D8B030D-6E8A-4147-A177-3AD203B41FA5}">
                      <a16:colId xmlns:a16="http://schemas.microsoft.com/office/drawing/2014/main" val="20002"/>
                    </a:ext>
                  </a:extLst>
                </a:gridCol>
                <a:gridCol w="2147740">
                  <a:extLst>
                    <a:ext uri="{9D8B030D-6E8A-4147-A177-3AD203B41FA5}">
                      <a16:colId xmlns:a16="http://schemas.microsoft.com/office/drawing/2014/main" val="20003"/>
                    </a:ext>
                  </a:extLst>
                </a:gridCol>
                <a:gridCol w="2217452">
                  <a:extLst>
                    <a:ext uri="{9D8B030D-6E8A-4147-A177-3AD203B41FA5}">
                      <a16:colId xmlns:a16="http://schemas.microsoft.com/office/drawing/2014/main" val="20004"/>
                    </a:ext>
                  </a:extLst>
                </a:gridCol>
              </a:tblGrid>
              <a:tr h="426799">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dirty="0">
                          <a:ln>
                            <a:noFill/>
                          </a:ln>
                          <a:solidFill>
                            <a:schemeClr val="tx1"/>
                          </a:solidFill>
                          <a:effectLst/>
                          <a:latin typeface="Arial" charset="0"/>
                          <a:ea typeface="ＭＳ Ｐゴシック" pitchFamily="50" charset="-128"/>
                        </a:rPr>
                        <a:t>令和８年度の目標</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dirty="0">
                          <a:ln>
                            <a:noFill/>
                          </a:ln>
                          <a:solidFill>
                            <a:schemeClr val="tx1"/>
                          </a:solidFill>
                          <a:effectLst/>
                          <a:latin typeface="Arial" charset="0"/>
                          <a:ea typeface="ＭＳ Ｐゴシック" pitchFamily="50" charset="-128"/>
                        </a:rPr>
                        <a:t>令和８年度の実施内容</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dirty="0">
                          <a:ln>
                            <a:noFill/>
                          </a:ln>
                          <a:solidFill>
                            <a:schemeClr val="tx1"/>
                          </a:solidFill>
                          <a:effectLst/>
                          <a:latin typeface="Arial" charset="0"/>
                          <a:ea typeface="ＭＳ Ｐゴシック" pitchFamily="50" charset="-128"/>
                        </a:rPr>
                        <a:t>令和９年度の目標</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1" i="0" u="none" strike="noStrike" cap="none" normalizeH="0" baseline="0" dirty="0">
                          <a:ln>
                            <a:noFill/>
                          </a:ln>
                          <a:solidFill>
                            <a:schemeClr val="tx1"/>
                          </a:solidFill>
                          <a:effectLst/>
                          <a:latin typeface="Arial" charset="0"/>
                          <a:ea typeface="ＭＳ Ｐゴシック" pitchFamily="50" charset="-128"/>
                        </a:rPr>
                        <a:t>令和９年度の実施内容</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29892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a:ln>
                            <a:noFill/>
                          </a:ln>
                          <a:solidFill>
                            <a:schemeClr val="tx1"/>
                          </a:solidFill>
                          <a:effectLst/>
                          <a:latin typeface="Arial" charset="0"/>
                          <a:ea typeface="ＭＳ Ｐゴシック" pitchFamily="50" charset="-128"/>
                        </a:rPr>
                        <a:t>全体</a:t>
                      </a: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dirty="0">
                          <a:ln>
                            <a:noFill/>
                          </a:ln>
                          <a:solidFill>
                            <a:srgbClr val="FF0000"/>
                          </a:solidFill>
                          <a:effectLst/>
                          <a:latin typeface="Arial" charset="0"/>
                          <a:ea typeface="ＭＳ Ｐゴシック" pitchFamily="50" charset="-128"/>
                        </a:rPr>
                        <a:t>・本事業全体としての目標について、具体的かつ定量的に（数値で）記載してください。</a:t>
                      </a:r>
                      <a:endParaRPr kumimoji="1" lang="en-US" altLang="ja-JP" sz="1100" b="0" i="1" u="none" strike="noStrike" cap="none" normalizeH="0" baseline="0" dirty="0">
                        <a:ln>
                          <a:noFill/>
                        </a:ln>
                        <a:solidFill>
                          <a:srgbClr val="FF0000"/>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kern="1200" cap="none" normalizeH="0" baseline="0" dirty="0">
                          <a:ln>
                            <a:noFill/>
                          </a:ln>
                          <a:solidFill>
                            <a:srgbClr val="FF0000"/>
                          </a:solidFill>
                          <a:effectLst/>
                          <a:latin typeface="Arial" charset="0"/>
                          <a:ea typeface="ＭＳ Ｐゴシック" pitchFamily="50" charset="-128"/>
                          <a:cs typeface="+mn-cs"/>
                        </a:rPr>
                        <a:t>・</a:t>
                      </a:r>
                      <a:r>
                        <a:rPr kumimoji="1" lang="ja-JP" altLang="en-US" sz="1100" b="0" i="1" u="none" strike="noStrike" cap="none" normalizeH="0" baseline="0" dirty="0">
                          <a:ln>
                            <a:noFill/>
                          </a:ln>
                          <a:solidFill>
                            <a:srgbClr val="FF0000"/>
                          </a:solidFill>
                          <a:effectLst/>
                          <a:latin typeface="Arial" charset="0"/>
                          <a:ea typeface="ＭＳ Ｐゴシック" pitchFamily="50" charset="-128"/>
                        </a:rPr>
                        <a:t>実施予定の内容について、具体的かつ定量的に（数値で）記載してください。</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1" u="none" strike="noStrike" cap="none" normalizeH="0" baseline="0" dirty="0">
                        <a:ln>
                          <a:noFill/>
                        </a:ln>
                        <a:solidFill>
                          <a:srgbClr val="FF0000"/>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dirty="0">
                          <a:ln>
                            <a:noFill/>
                          </a:ln>
                          <a:solidFill>
                            <a:srgbClr val="FF0000"/>
                          </a:solidFill>
                          <a:effectLst/>
                          <a:latin typeface="Arial" charset="0"/>
                          <a:ea typeface="ＭＳ Ｐゴシック" pitchFamily="50" charset="-128"/>
                        </a:rPr>
                        <a:t>・本事業全体としての目標について、具体的かつ定量的に（数値で）記載してください。</a:t>
                      </a:r>
                      <a:endParaRPr kumimoji="1" lang="en-US" altLang="ja-JP" sz="1100" b="0" i="1" u="none" strike="noStrike" cap="none" normalizeH="0" baseline="0" dirty="0">
                        <a:ln>
                          <a:noFill/>
                        </a:ln>
                        <a:solidFill>
                          <a:srgbClr val="FF0000"/>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kern="1200" cap="none" normalizeH="0" baseline="0" dirty="0">
                          <a:ln>
                            <a:noFill/>
                          </a:ln>
                          <a:solidFill>
                            <a:srgbClr val="FF0000"/>
                          </a:solidFill>
                          <a:effectLst/>
                          <a:latin typeface="Arial" charset="0"/>
                          <a:ea typeface="ＭＳ Ｐゴシック" pitchFamily="50" charset="-128"/>
                          <a:cs typeface="+mn-cs"/>
                        </a:rPr>
                        <a:t>・</a:t>
                      </a:r>
                      <a:r>
                        <a:rPr kumimoji="1" lang="ja-JP" altLang="en-US" sz="1100" b="0" i="1" u="none" strike="noStrike" cap="none" normalizeH="0" baseline="0" dirty="0">
                          <a:ln>
                            <a:noFill/>
                          </a:ln>
                          <a:solidFill>
                            <a:srgbClr val="FF0000"/>
                          </a:solidFill>
                          <a:effectLst/>
                          <a:latin typeface="Arial" charset="0"/>
                          <a:ea typeface="ＭＳ Ｐゴシック" pitchFamily="50" charset="-128"/>
                        </a:rPr>
                        <a:t>実施予定の内容について、具体的かつ定量的に（数値で）記載してください。</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27004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A1</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dirty="0">
                          <a:ln>
                            <a:noFill/>
                          </a:ln>
                          <a:solidFill>
                            <a:srgbClr val="FF0000"/>
                          </a:solidFill>
                          <a:effectLst/>
                          <a:latin typeface="Arial" charset="0"/>
                          <a:ea typeface="ＭＳ Ｐゴシック" pitchFamily="50" charset="-128"/>
                        </a:rPr>
                        <a:t>・各項目の目標について、具体的かつ定量的に（数値で）記載してください。（以下同様）</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kern="1200" cap="none" normalizeH="0" baseline="0" dirty="0">
                          <a:ln>
                            <a:noFill/>
                          </a:ln>
                          <a:solidFill>
                            <a:srgbClr val="FF0000"/>
                          </a:solidFill>
                          <a:effectLst/>
                          <a:latin typeface="Arial" charset="0"/>
                          <a:ea typeface="ＭＳ Ｐゴシック" pitchFamily="50" charset="-128"/>
                          <a:cs typeface="+mn-cs"/>
                        </a:rPr>
                        <a:t>・</a:t>
                      </a:r>
                      <a:r>
                        <a:rPr kumimoji="1" lang="ja-JP" altLang="en-US" sz="1100" b="0" i="1" u="none" strike="noStrike" cap="none" normalizeH="0" baseline="0" dirty="0">
                          <a:ln>
                            <a:noFill/>
                          </a:ln>
                          <a:solidFill>
                            <a:srgbClr val="FF0000"/>
                          </a:solidFill>
                          <a:effectLst/>
                          <a:latin typeface="Arial" charset="0"/>
                          <a:ea typeface="ＭＳ Ｐゴシック" pitchFamily="50" charset="-128"/>
                        </a:rPr>
                        <a:t>各項目の実施予定内容について、具体的かつ定量的に（数値で）記載してください。（以下同様）</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cap="none" normalizeH="0" baseline="0" dirty="0">
                          <a:ln>
                            <a:noFill/>
                          </a:ln>
                          <a:solidFill>
                            <a:srgbClr val="FF0000"/>
                          </a:solidFill>
                          <a:effectLst/>
                          <a:latin typeface="Arial" charset="0"/>
                          <a:ea typeface="ＭＳ Ｐゴシック" pitchFamily="50" charset="-128"/>
                        </a:rPr>
                        <a:t>・各項目の目標について、具体的かつ定量的に（数値で）記載してください。（以下同様）</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1" u="none" strike="noStrike" kern="1200" cap="none" normalizeH="0" baseline="0" dirty="0">
                          <a:ln>
                            <a:noFill/>
                          </a:ln>
                          <a:solidFill>
                            <a:srgbClr val="FF0000"/>
                          </a:solidFill>
                          <a:effectLst/>
                          <a:latin typeface="Arial" charset="0"/>
                          <a:ea typeface="ＭＳ Ｐゴシック" pitchFamily="50" charset="-128"/>
                          <a:cs typeface="+mn-cs"/>
                        </a:rPr>
                        <a:t>・</a:t>
                      </a:r>
                      <a:r>
                        <a:rPr kumimoji="1" lang="ja-JP" altLang="en-US" sz="1100" b="0" i="1" u="none" strike="noStrike" cap="none" normalizeH="0" baseline="0" dirty="0">
                          <a:ln>
                            <a:noFill/>
                          </a:ln>
                          <a:solidFill>
                            <a:srgbClr val="FF0000"/>
                          </a:solidFill>
                          <a:effectLst/>
                          <a:latin typeface="Arial" charset="0"/>
                          <a:ea typeface="ＭＳ Ｐゴシック" pitchFamily="50" charset="-128"/>
                        </a:rPr>
                        <a:t>各項目の実施予定内容について、具体的かつ定量的に（数値で）記載してください。（以下同様）</a:t>
                      </a: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2052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A2</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2052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A3</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33458371"/>
                  </a:ext>
                </a:extLst>
              </a:tr>
              <a:tr h="42675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B</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9721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a:ln>
                            <a:noFill/>
                          </a:ln>
                          <a:solidFill>
                            <a:schemeClr val="tx1"/>
                          </a:solidFill>
                          <a:effectLst/>
                          <a:latin typeface="Arial" charset="0"/>
                          <a:ea typeface="ＭＳ Ｐゴシック" pitchFamily="50" charset="-128"/>
                        </a:rPr>
                        <a:t>C</a:t>
                      </a: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7" marR="91447"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1449" marR="91449" marT="45738" marB="4573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bl>
          </a:graphicData>
        </a:graphic>
      </p:graphicFrame>
      <p:sp>
        <p:nvSpPr>
          <p:cNvPr id="14415" name="Text Box 21">
            <a:extLst>
              <a:ext uri="{FF2B5EF4-FFF2-40B4-BE49-F238E27FC236}">
                <a16:creationId xmlns:a16="http://schemas.microsoft.com/office/drawing/2014/main" id="{2B07ADCF-827F-30E3-0AC1-514AA80A3CA4}"/>
              </a:ext>
            </a:extLst>
          </p:cNvPr>
          <p:cNvSpPr txBox="1">
            <a:spLocks noChangeArrowheads="1"/>
          </p:cNvSpPr>
          <p:nvPr/>
        </p:nvSpPr>
        <p:spPr bwMode="auto">
          <a:xfrm>
            <a:off x="4294188" y="338138"/>
            <a:ext cx="5867400" cy="552450"/>
          </a:xfrm>
          <a:prstGeom prst="rect">
            <a:avLst/>
          </a:prstGeom>
          <a:noFill/>
          <a:ln w="9525">
            <a:solidFill>
              <a:schemeClr val="tx1"/>
            </a:solidFill>
            <a:prstDash val="dash"/>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kumimoji="1" sz="35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31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6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2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2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ja-JP" altLang="en-US" sz="1000" i="1" dirty="0"/>
              <a:t>＜留意事項＞各項目の目標及び内容について、以下の表に記載してください。事業概要（</a:t>
            </a:r>
            <a:r>
              <a:rPr lang="en-US" altLang="ja-JP" sz="1000" i="1" dirty="0"/>
              <a:t>1</a:t>
            </a:r>
            <a:r>
              <a:rPr lang="ja-JP" altLang="en-US" sz="1000" i="1" dirty="0"/>
              <a:t>ページ）の②に記載した</a:t>
            </a:r>
            <a:r>
              <a:rPr lang="en-US" altLang="ja-JP" sz="1000" i="1" dirty="0"/>
              <a:t>A1, A2,</a:t>
            </a:r>
            <a:r>
              <a:rPr lang="ja-JP" altLang="en-US" sz="1000" i="1" dirty="0"/>
              <a:t>・・・</a:t>
            </a:r>
            <a:r>
              <a:rPr lang="en-US" altLang="ja-JP" sz="1000" i="1" dirty="0"/>
              <a:t>, B,C</a:t>
            </a:r>
            <a:r>
              <a:rPr lang="ja-JP" altLang="en-US" sz="1000" i="1" dirty="0"/>
              <a:t>と連動させて各項目について簡潔に記載してください。各セル内の行数は変更してかまいません。必要のない行は消去してください。（１頁に収めること）</a:t>
            </a:r>
            <a:endParaRPr lang="en-US" altLang="ja-JP" sz="1000" i="1" dirty="0"/>
          </a:p>
        </p:txBody>
      </p:sp>
      <p:sp>
        <p:nvSpPr>
          <p:cNvPr id="14416" name="スライド番号プレースホルダー 1">
            <a:extLst>
              <a:ext uri="{FF2B5EF4-FFF2-40B4-BE49-F238E27FC236}">
                <a16:creationId xmlns:a16="http://schemas.microsoft.com/office/drawing/2014/main" id="{E5652479-1C75-D02D-2C6B-F5DB1F871300}"/>
              </a:ext>
            </a:extLst>
          </p:cNvPr>
          <p:cNvSpPr>
            <a:spLocks noGrp="1"/>
          </p:cNvSpPr>
          <p:nvPr>
            <p:ph type="sldNum" sz="quarter" idx="12"/>
          </p:nvPr>
        </p:nvSpPr>
        <p:spPr>
          <a:xfrm>
            <a:off x="7867650" y="6938963"/>
            <a:ext cx="2393950" cy="5000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fld id="{C1FFEDDD-5272-46C3-9158-4CED3B302349}" type="slidenum">
              <a:rPr lang="en-US" altLang="ja-JP" smtClean="0"/>
              <a:pPr/>
              <a:t>9</a:t>
            </a:fld>
            <a:endParaRPr lang="en-US" altLang="ja-JP"/>
          </a:p>
        </p:txBody>
      </p:sp>
      <p:sp>
        <p:nvSpPr>
          <p:cNvPr id="8" name="星 7 7">
            <a:extLst>
              <a:ext uri="{FF2B5EF4-FFF2-40B4-BE49-F238E27FC236}">
                <a16:creationId xmlns:a16="http://schemas.microsoft.com/office/drawing/2014/main" id="{0A5FA041-E63E-45F8-2F44-0FBF5BB7D507}"/>
              </a:ext>
            </a:extLst>
          </p:cNvPr>
          <p:cNvSpPr/>
          <p:nvPr/>
        </p:nvSpPr>
        <p:spPr bwMode="auto">
          <a:xfrm flipH="1">
            <a:off x="10063163" y="11113"/>
            <a:ext cx="198437" cy="198437"/>
          </a:xfrm>
          <a:prstGeom prst="star7">
            <a:avLst/>
          </a:pr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p:spPr>
        <p:txBody>
          <a:bodyPr wrap="none" anchor="ctr"/>
          <a:lstStyle/>
          <a:p>
            <a:pPr eaLnBrk="1" hangingPunct="1">
              <a:defRPr/>
            </a:pPr>
            <a:endParaRPr lang="ja-JP" altLang="en-US">
              <a:latin typeface="Arial" charset="0"/>
            </a:endParaRPr>
          </a:p>
        </p:txBody>
      </p:sp>
    </p:spTree>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gradFill rotWithShape="0">
          <a:gsLst>
            <a:gs pos="0">
              <a:schemeClr val="bg1"/>
            </a:gs>
            <a:gs pos="100000">
              <a:schemeClr val="accent1"/>
            </a:gs>
          </a:gsLst>
          <a:path path="rect">
            <a:fillToRect l="50000" t="50000" r="50000" b="50000"/>
          </a:path>
        </a:gra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D64952252C371D42BD08005E0F7D0F6B" ma:contentTypeVersion="11" ma:contentTypeDescription="新しいドキュメントを作成します。" ma:contentTypeScope="" ma:versionID="19c0936f17b85fd1f0a6fe1089742190">
  <xsd:schema xmlns:xsd="http://www.w3.org/2001/XMLSchema" xmlns:xs="http://www.w3.org/2001/XMLSchema" xmlns:p="http://schemas.microsoft.com/office/2006/metadata/properties" xmlns:ns2="b12a0766-010b-46e5-bd35-2da44a1d7ec8" xmlns:ns3="a310568e-dee9-4420-8dc0-6d8403035fdf" targetNamespace="http://schemas.microsoft.com/office/2006/metadata/properties" ma:root="true" ma:fieldsID="6f0b375ac305e118908feb2da8583ad6" ns2:_="" ns3:_="">
    <xsd:import namespace="b12a0766-010b-46e5-bd35-2da44a1d7ec8"/>
    <xsd:import namespace="a310568e-dee9-4420-8dc0-6d8403035fd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12a0766-010b-46e5-bd35-2da44a1d7ec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310568e-dee9-4420-8dc0-6d8403035fdf"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62786ebf-9165-47ea-b501-632df31989ff}" ma:internalName="TaxCatchAll" ma:showField="CatchAllData" ma:web="a310568e-dee9-4420-8dc0-6d8403035fd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b12a0766-010b-46e5-bd35-2da44a1d7ec8">
      <Terms xmlns="http://schemas.microsoft.com/office/infopath/2007/PartnerControls"/>
    </lcf76f155ced4ddcb4097134ff3c332f>
    <TaxCatchAll xmlns="a310568e-dee9-4420-8dc0-6d8403035fdf" xsi:nil="true"/>
  </documentManagement>
</p:properties>
</file>

<file path=customXml/itemProps1.xml><?xml version="1.0" encoding="utf-8"?>
<ds:datastoreItem xmlns:ds="http://schemas.openxmlformats.org/officeDocument/2006/customXml" ds:itemID="{1D9A84FE-8FA0-43FB-9919-66AE53926CB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12a0766-010b-46e5-bd35-2da44a1d7ec8"/>
    <ds:schemaRef ds:uri="a310568e-dee9-4420-8dc0-6d8403035fd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A94540C-4373-4F74-99E5-FFF802D5765F}">
  <ds:schemaRefs>
    <ds:schemaRef ds:uri="http://schemas.microsoft.com/sharepoint/v3/contenttype/forms"/>
  </ds:schemaRefs>
</ds:datastoreItem>
</file>

<file path=customXml/itemProps3.xml><?xml version="1.0" encoding="utf-8"?>
<ds:datastoreItem xmlns:ds="http://schemas.openxmlformats.org/officeDocument/2006/customXml" ds:itemID="{FF9A83CF-58BC-4A55-A804-AA661E57A0EE}">
  <ds:schemaRefs>
    <ds:schemaRef ds:uri="http://purl.org/dc/elements/1.1/"/>
    <ds:schemaRef ds:uri="b12a0766-010b-46e5-bd35-2da44a1d7ec8"/>
    <ds:schemaRef ds:uri="http://purl.org/dc/terms/"/>
    <ds:schemaRef ds:uri="http://www.w3.org/XML/1998/namespace"/>
    <ds:schemaRef ds:uri="http://schemas.microsoft.com/office/2006/metadata/properties"/>
    <ds:schemaRef ds:uri="http://schemas.microsoft.com/office/infopath/2007/PartnerControls"/>
    <ds:schemaRef ds:uri="http://schemas.microsoft.com/office/2006/documentManagement/types"/>
    <ds:schemaRef ds:uri="http://schemas.openxmlformats.org/package/2006/metadata/core-properties"/>
    <ds:schemaRef ds:uri="a310568e-dee9-4420-8dc0-6d8403035fdf"/>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Words>5699</Words>
  <PresentationFormat>ユーザー設定</PresentationFormat>
  <Paragraphs>462</Paragraphs>
  <Slides>18</Slides>
  <Notes>4</Notes>
  <HiddenSlides>0</HiddenSlides>
  <MMClips>0</MMClips>
  <ScaleCrop>false</ScaleCrop>
  <HeadingPairs>
    <vt:vector size="8" baseType="variant">
      <vt:variant>
        <vt:lpstr>使用されているフォント</vt:lpstr>
      </vt:variant>
      <vt:variant>
        <vt:i4>3</vt:i4>
      </vt:variant>
      <vt:variant>
        <vt:lpstr>テーマ</vt:lpstr>
      </vt:variant>
      <vt:variant>
        <vt:i4>1</vt:i4>
      </vt:variant>
      <vt:variant>
        <vt:lpstr>埋め込まれた OLE サーバー</vt:lpstr>
      </vt:variant>
      <vt:variant>
        <vt:i4>1</vt:i4>
      </vt:variant>
      <vt:variant>
        <vt:lpstr>スライド タイトル</vt:lpstr>
      </vt:variant>
      <vt:variant>
        <vt:i4>18</vt:i4>
      </vt:variant>
    </vt:vector>
  </HeadingPairs>
  <TitlesOfParts>
    <vt:vector size="23" baseType="lpstr">
      <vt:lpstr>ＭＳ Ｐゴシック</vt:lpstr>
      <vt:lpstr>Arial</vt:lpstr>
      <vt:lpstr>Century</vt:lpstr>
      <vt:lpstr>標準デザイン</vt:lpstr>
      <vt:lpstr>Worksheet</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0x010100D64952252C371D42BD08005E0F7D0F6B</vt:lpwstr>
  </property>
  <property fmtid="{D5CDD505-2E9C-101B-9397-08002B2CF9AE}" pid="3" name="MediaServiceImageTags">
    <vt:lpwstr/>
  </property>
</Properties>
</file>