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6"/>
  </p:notesMasterIdLst>
  <p:sldIdLst>
    <p:sldId id="259" r:id="rId5"/>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前田 章吾（SHOGO MAEDA）" initials="章前" lastIdx="3" clrIdx="0">
    <p:extLst>
      <p:ext uri="{19B8F6BF-5375-455C-9EA6-DF929625EA0E}">
        <p15:presenceInfo xmlns:p15="http://schemas.microsoft.com/office/powerpoint/2012/main" userId="S::MAEDA47@moe.go.jp::92b1c320-309a-422b-a685-fae6a1f96cb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84E"/>
    <a:srgbClr val="AC0000"/>
    <a:srgbClr val="FF0000"/>
    <a:srgbClr val="A50021"/>
    <a:srgbClr val="FF9999"/>
    <a:srgbClr val="FF7C80"/>
    <a:srgbClr val="F0F0F0"/>
    <a:srgbClr val="FFCCCC"/>
    <a:srgbClr val="E9EEF2"/>
    <a:srgbClr val="FF99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16" autoAdjust="0"/>
    <p:restoredTop sz="94660"/>
  </p:normalViewPr>
  <p:slideViewPr>
    <p:cSldViewPr snapToGrid="0">
      <p:cViewPr varScale="1">
        <p:scale>
          <a:sx n="104" d="100"/>
          <a:sy n="104" d="100"/>
        </p:scale>
        <p:origin x="1590" y="90"/>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notesMasters/notesMaster1.xml" Type="http://schemas.openxmlformats.org/officeDocument/2006/relationships/notesMaster"/><Relationship Id="rId7" Target="commentAuthors.xml" Type="http://schemas.openxmlformats.org/officeDocument/2006/relationships/commentAuthors"/><Relationship Id="rId8" Target="presProps.xml" Type="http://schemas.openxmlformats.org/officeDocument/2006/relationships/presProps"/><Relationship Id="rId9" Target="viewProps.xml" Type="http://schemas.openxmlformats.org/officeDocument/2006/relationships/viewProp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7339F259-396B-40B9-93B3-9B1342FA7918}" type="datetimeFigureOut">
              <a:rPr kumimoji="1" lang="ja-JP" altLang="en-US" smtClean="0"/>
              <a:t>2026/4/22</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FBDD7F3A-B7C4-4BC2-B7A5-F1C09169419D}" type="slidenum">
              <a:rPr kumimoji="1" lang="ja-JP" altLang="en-US" smtClean="0"/>
              <a:t>‹#›</a:t>
            </a:fld>
            <a:endParaRPr kumimoji="1" lang="ja-JP" altLang="en-US"/>
          </a:p>
        </p:txBody>
      </p:sp>
    </p:spTree>
    <p:extLst>
      <p:ext uri="{BB962C8B-B14F-4D97-AF65-F5344CB8AC3E}">
        <p14:creationId xmlns:p14="http://schemas.microsoft.com/office/powerpoint/2010/main" val="312757567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BDD7F3A-B7C4-4BC2-B7A5-F1C09169419D}" type="slidenum">
              <a:rPr kumimoji="1" lang="ja-JP" altLang="en-US" smtClean="0"/>
              <a:t>1</a:t>
            </a:fld>
            <a:endParaRPr kumimoji="1" lang="ja-JP" altLang="en-US"/>
          </a:p>
        </p:txBody>
      </p:sp>
    </p:spTree>
    <p:extLst>
      <p:ext uri="{BB962C8B-B14F-4D97-AF65-F5344CB8AC3E}">
        <p14:creationId xmlns:p14="http://schemas.microsoft.com/office/powerpoint/2010/main" val="1384441304"/>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4198DEF-9878-49FB-9D38-B34FC4801300}" type="datetimeFigureOut">
              <a:rPr kumimoji="1" lang="ja-JP" altLang="en-US" smtClean="0"/>
              <a:t>2026/4/22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2936902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4198DEF-9878-49FB-9D38-B34FC4801300}" type="datetimeFigureOut">
              <a:rPr kumimoji="1" lang="ja-JP" altLang="en-US" smtClean="0"/>
              <a:t>2026/4/22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3906550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4198DEF-9878-49FB-9D38-B34FC4801300}" type="datetimeFigureOut">
              <a:rPr kumimoji="1" lang="ja-JP" altLang="en-US" smtClean="0"/>
              <a:t>2026/4/22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106071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4198DEF-9878-49FB-9D38-B34FC4801300}" type="datetimeFigureOut">
              <a:rPr kumimoji="1" lang="ja-JP" altLang="en-US" smtClean="0"/>
              <a:t>2026/4/22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3568632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4198DEF-9878-49FB-9D38-B34FC4801300}" type="datetimeFigureOut">
              <a:rPr kumimoji="1" lang="ja-JP" altLang="en-US" smtClean="0"/>
              <a:t>2026/4/22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314533486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4198DEF-9878-49FB-9D38-B34FC4801300}" type="datetimeFigureOut">
              <a:rPr kumimoji="1" lang="ja-JP" altLang="en-US" smtClean="0"/>
              <a:t>2026/4/22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298509471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4198DEF-9878-49FB-9D38-B34FC4801300}" type="datetimeFigureOut">
              <a:rPr kumimoji="1" lang="ja-JP" altLang="en-US" smtClean="0"/>
              <a:t>2026/4/22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61561934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4198DEF-9878-49FB-9D38-B34FC4801300}" type="datetimeFigureOut">
              <a:rPr kumimoji="1" lang="ja-JP" altLang="en-US" smtClean="0"/>
              <a:t>2026/4/22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10634189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198DEF-9878-49FB-9D38-B34FC4801300}" type="datetimeFigureOut">
              <a:rPr kumimoji="1" lang="ja-JP" altLang="en-US" smtClean="0"/>
              <a:t>2026/4/22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22696998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4198DEF-9878-49FB-9D38-B34FC4801300}" type="datetimeFigureOut">
              <a:rPr kumimoji="1" lang="ja-JP" altLang="en-US" smtClean="0"/>
              <a:t>2026/4/22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1839544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4198DEF-9878-49FB-9D38-B34FC4801300}" type="datetimeFigureOut">
              <a:rPr kumimoji="1" lang="ja-JP" altLang="en-US" smtClean="0"/>
              <a:t>2026/4/22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170101160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198DEF-9878-49FB-9D38-B34FC4801300}" type="datetimeFigureOut">
              <a:rPr kumimoji="1" lang="ja-JP" altLang="en-US" smtClean="0"/>
              <a:t>2026/4/22</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4E4299-B6AE-4EE0-812C-7D2D48B1263D}" type="slidenum">
              <a:rPr kumimoji="1" lang="ja-JP" altLang="en-US" smtClean="0"/>
              <a:t>‹#›</a:t>
            </a:fld>
            <a:endParaRPr kumimoji="1" lang="ja-JP" altLang="en-US"/>
          </a:p>
        </p:txBody>
      </p:sp>
    </p:spTree>
    <p:extLst>
      <p:ext uri="{BB962C8B-B14F-4D97-AF65-F5344CB8AC3E}">
        <p14:creationId xmlns:p14="http://schemas.microsoft.com/office/powerpoint/2010/main" val="368283455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6.xml" Type="http://schemas.openxmlformats.org/officeDocument/2006/relationships/slideLayout"/><Relationship Id="rId2" Target="../notesSlides/notesSlide1.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580261BF-2C67-A18B-CA4C-FD0A3CA39BA8}"/>
              </a:ext>
            </a:extLst>
          </p:cNvPr>
          <p:cNvGrpSpPr>
            <a:grpSpLocks noGrp="1" noUngrp="1" noRot="1" noMove="1" noResize="1"/>
          </p:cNvGrpSpPr>
          <p:nvPr/>
        </p:nvGrpSpPr>
        <p:grpSpPr>
          <a:xfrm>
            <a:off x="210732" y="2077637"/>
            <a:ext cx="3554285" cy="2258886"/>
            <a:chOff x="201019" y="3510601"/>
            <a:chExt cx="4678359" cy="1457972"/>
          </a:xfrm>
        </p:grpSpPr>
        <p:sp>
          <p:nvSpPr>
            <p:cNvPr id="7" name="正方形/長方形 6">
              <a:extLst>
                <a:ext uri="{FF2B5EF4-FFF2-40B4-BE49-F238E27FC236}">
                  <a16:creationId xmlns:a16="http://schemas.microsoft.com/office/drawing/2014/main" id="{5BBF97CF-3C88-9F77-EBA9-33A2CB8DADAB}"/>
                </a:ext>
              </a:extLst>
            </p:cNvPr>
            <p:cNvSpPr>
              <a:spLocks noGrp="1" noRot="1" noMove="1" noResize="1" noEditPoints="1" noAdjustHandles="1" noChangeArrowheads="1" noChangeShapeType="1"/>
            </p:cNvSpPr>
            <p:nvPr/>
          </p:nvSpPr>
          <p:spPr>
            <a:xfrm>
              <a:off x="201019" y="3510601"/>
              <a:ext cx="4672270" cy="1457972"/>
            </a:xfrm>
            <a:prstGeom prst="rect">
              <a:avLst/>
            </a:prstGeom>
            <a:solidFill>
              <a:schemeClr val="bg1"/>
            </a:solidFill>
            <a:ln w="19050">
              <a:solidFill>
                <a:srgbClr val="27BBA5"/>
              </a:solidFill>
            </a:ln>
            <a:effectLst/>
          </p:spPr>
          <p:style>
            <a:lnRef idx="2">
              <a:schemeClr val="accent1">
                <a:shade val="15000"/>
              </a:schemeClr>
            </a:lnRef>
            <a:fillRef idx="1">
              <a:schemeClr val="accent1"/>
            </a:fillRef>
            <a:effectRef idx="0">
              <a:schemeClr val="accent1"/>
            </a:effectRef>
            <a:fontRef idx="minor">
              <a:schemeClr val="lt1"/>
            </a:fontRef>
          </p:style>
          <p:txBody>
            <a:bodyPr lIns="90000" tIns="360000" rIns="54000" bIns="90000" rtlCol="0" anchor="t" anchorCtr="0"/>
            <a:lstStyle/>
            <a:p>
              <a:pPr marL="171450" indent="-171450">
                <a:buFont typeface="Arial" panose="020B0604020202020204" pitchFamily="34" charset="0"/>
                <a:buChar char="•"/>
              </a:pPr>
              <a:r>
                <a:rPr lang="ja-JP" altLang="en-US" sz="1200" dirty="0">
                  <a:solidFill>
                    <a:schemeClr val="tx1"/>
                  </a:solidFill>
                  <a:latin typeface="ＭＳ Ｐゴシック" panose="020B0600070205080204" pitchFamily="50" charset="-128"/>
                  <a:ea typeface="ＭＳ Ｐゴシック" panose="020B0600070205080204" pitchFamily="50" charset="-128"/>
                </a:rPr>
                <a:t>●●●●●●●●●●●●●●●●●●●●●●●●●●●●●●●●●●●●●●●●●●</a:t>
              </a:r>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pPr marL="171450" indent="-171450">
                <a:buFont typeface="Arial" panose="020B0604020202020204" pitchFamily="34" charset="0"/>
                <a:buChar char="•"/>
              </a:pPr>
              <a:r>
                <a:rPr lang="ja-JP" altLang="en-US" sz="1200" dirty="0">
                  <a:solidFill>
                    <a:schemeClr val="tx1"/>
                  </a:solidFill>
                  <a:latin typeface="ＭＳ Ｐゴシック" panose="020B0600070205080204" pitchFamily="50" charset="-128"/>
                  <a:ea typeface="ＭＳ Ｐゴシック" panose="020B0600070205080204" pitchFamily="50" charset="-128"/>
                </a:rPr>
                <a:t>▽▽▽▽▽▽▽▽▽▽▽▽▽▽▽▽▽▽▽▽▽▽▽▽▽▽▽▽▽▽▽▽▽▽▽▽▽▽▽▽▽▽</a:t>
              </a:r>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pPr marL="171450" indent="-171450">
                <a:buFont typeface="Arial" panose="020B0604020202020204" pitchFamily="34" charset="0"/>
                <a:buChar char="•"/>
              </a:pPr>
              <a:r>
                <a:rPr lang="ja-JP" altLang="en-US" sz="1200" dirty="0">
                  <a:solidFill>
                    <a:schemeClr val="tx1"/>
                  </a:solidFill>
                  <a:latin typeface="ＭＳ Ｐゴシック" panose="020B0600070205080204" pitchFamily="50" charset="-128"/>
                  <a:ea typeface="ＭＳ Ｐゴシック" panose="020B0600070205080204" pitchFamily="50" charset="-128"/>
                </a:rPr>
                <a:t>■■■■■■■■■■■■■■■■■■■■■■■■■■■■■■■■■■■■■■■■■■</a:t>
              </a:r>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endParaRPr lang="en-US" altLang="ja-JP" sz="1200" i="1" dirty="0">
                <a:solidFill>
                  <a:srgbClr val="FF0000"/>
                </a:solidFill>
                <a:latin typeface="ＭＳ Ｐゴシック" panose="020B0600070205080204" pitchFamily="50" charset="-128"/>
                <a:ea typeface="ＭＳ Ｐゴシック" panose="020B0600070205080204" pitchFamily="50" charset="-128"/>
              </a:endParaRPr>
            </a:p>
            <a:p>
              <a:endParaRPr lang="en-US" altLang="ja-JP" sz="1200" i="1" dirty="0">
                <a:solidFill>
                  <a:srgbClr val="FF0000"/>
                </a:solidFill>
                <a:latin typeface="ＭＳ Ｐゴシック" panose="020B0600070205080204" pitchFamily="50" charset="-128"/>
                <a:ea typeface="ＭＳ Ｐゴシック" panose="020B0600070205080204" pitchFamily="50" charset="-128"/>
              </a:endParaRPr>
            </a:p>
            <a:p>
              <a:endParaRPr lang="en-US" altLang="ja-JP" sz="1200" i="1" dirty="0">
                <a:solidFill>
                  <a:srgbClr val="FF0000"/>
                </a:solidFill>
                <a:latin typeface="ＭＳ Ｐゴシック" panose="020B0600070205080204" pitchFamily="50" charset="-128"/>
                <a:ea typeface="ＭＳ Ｐゴシック" panose="020B0600070205080204" pitchFamily="50" charset="-128"/>
              </a:endParaRPr>
            </a:p>
            <a:p>
              <a:endParaRPr lang="en-US" altLang="ja-JP" sz="1200" i="1" dirty="0">
                <a:solidFill>
                  <a:srgbClr val="FF0000"/>
                </a:solidFill>
                <a:latin typeface="ＭＳ Ｐゴシック" panose="020B0600070205080204" pitchFamily="50" charset="-128"/>
                <a:ea typeface="ＭＳ Ｐゴシック" panose="020B0600070205080204" pitchFamily="50" charset="-128"/>
              </a:endParaRPr>
            </a:p>
            <a:p>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p:txBody>
        </p:sp>
        <p:sp>
          <p:nvSpPr>
            <p:cNvPr id="14" name="正方形/長方形 13">
              <a:extLst>
                <a:ext uri="{FF2B5EF4-FFF2-40B4-BE49-F238E27FC236}">
                  <a16:creationId xmlns:a16="http://schemas.microsoft.com/office/drawing/2014/main" id="{81D8E1D9-12AA-20C4-0FB7-74E0D66CA55D}"/>
                </a:ext>
              </a:extLst>
            </p:cNvPr>
            <p:cNvSpPr>
              <a:spLocks noGrp="1" noRot="1" noMove="1" noResize="1" noEditPoints="1" noAdjustHandles="1" noChangeArrowheads="1" noChangeShapeType="1"/>
            </p:cNvSpPr>
            <p:nvPr/>
          </p:nvSpPr>
          <p:spPr>
            <a:xfrm>
              <a:off x="212045" y="3516818"/>
              <a:ext cx="4667333" cy="169517"/>
            </a:xfrm>
            <a:prstGeom prst="rect">
              <a:avLst/>
            </a:prstGeom>
            <a:solidFill>
              <a:srgbClr val="27BBA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36000" rtlCol="0" anchor="ctr"/>
            <a:lstStyle/>
            <a:p>
              <a:r>
                <a:rPr lang="ja-JP" altLang="en-US" sz="1401" dirty="0">
                  <a:latin typeface="HGPｺﾞｼｯｸM" panose="020B0600000000000000" pitchFamily="50" charset="-128"/>
                  <a:ea typeface="HGPｺﾞｼｯｸM" panose="020B0600000000000000" pitchFamily="50" charset="-128"/>
                </a:rPr>
                <a:t>□</a:t>
              </a:r>
              <a:r>
                <a:rPr lang="en-US" altLang="ja-JP" sz="1401" dirty="0">
                  <a:latin typeface="HGPｺﾞｼｯｸM" panose="020B0600000000000000" pitchFamily="50" charset="-128"/>
                  <a:ea typeface="HGPｺﾞｼｯｸM" panose="020B0600000000000000" pitchFamily="50" charset="-128"/>
                </a:rPr>
                <a:t>CCU</a:t>
              </a:r>
              <a:r>
                <a:rPr lang="ja-JP" altLang="en-US" sz="1401" dirty="0">
                  <a:latin typeface="HGPｺﾞｼｯｸM" panose="020B0600000000000000" pitchFamily="50" charset="-128"/>
                  <a:ea typeface="HGPｺﾞｼｯｸM" panose="020B0600000000000000" pitchFamily="50" charset="-128"/>
                </a:rPr>
                <a:t>事業の内容</a:t>
              </a:r>
            </a:p>
          </p:txBody>
        </p:sp>
      </p:grpSp>
      <p:sp>
        <p:nvSpPr>
          <p:cNvPr id="18" name="正方形/長方形 17">
            <a:extLst>
              <a:ext uri="{FF2B5EF4-FFF2-40B4-BE49-F238E27FC236}">
                <a16:creationId xmlns:a16="http://schemas.microsoft.com/office/drawing/2014/main" id="{C1BE8468-438B-57B9-4979-CF4EAAE9497B}"/>
              </a:ext>
            </a:extLst>
          </p:cNvPr>
          <p:cNvSpPr>
            <a:spLocks noGrp="1" noRot="1" noMove="1" noResize="1" noEditPoints="1" noAdjustHandles="1" noChangeArrowheads="1" noChangeShapeType="1"/>
          </p:cNvSpPr>
          <p:nvPr/>
        </p:nvSpPr>
        <p:spPr>
          <a:xfrm>
            <a:off x="3828187" y="2077546"/>
            <a:ext cx="5856722" cy="2263334"/>
          </a:xfrm>
          <a:prstGeom prst="rect">
            <a:avLst/>
          </a:prstGeom>
          <a:solidFill>
            <a:schemeClr val="bg1"/>
          </a:solidFill>
          <a:ln w="19050">
            <a:solidFill>
              <a:srgbClr val="27BBA5"/>
            </a:solidFill>
          </a:ln>
          <a:effectLst/>
        </p:spPr>
        <p:style>
          <a:lnRef idx="2">
            <a:schemeClr val="accent1">
              <a:shade val="15000"/>
            </a:schemeClr>
          </a:lnRef>
          <a:fillRef idx="1">
            <a:schemeClr val="accent1"/>
          </a:fillRef>
          <a:effectRef idx="0">
            <a:schemeClr val="accent1"/>
          </a:effectRef>
          <a:fontRef idx="minor">
            <a:schemeClr val="lt1"/>
          </a:fontRef>
        </p:style>
        <p:txBody>
          <a:bodyPr lIns="90000" tIns="360000" rIns="54000" bIns="90000" rtlCol="0" anchor="t" anchorCtr="0"/>
          <a:lstStyle/>
          <a:p>
            <a:endParaRPr lang="en-US" altLang="ja-JP" sz="1150" dirty="0">
              <a:solidFill>
                <a:schemeClr val="tx1">
                  <a:lumMod val="95000"/>
                  <a:lumOff val="5000"/>
                </a:schemeClr>
              </a:solidFill>
              <a:latin typeface="ＭＳ Ｐゴシック" panose="020B0600070205080204" pitchFamily="50" charset="-128"/>
              <a:ea typeface="ＭＳ Ｐゴシック" panose="020B0600070205080204" pitchFamily="50" charset="-128"/>
            </a:endParaRPr>
          </a:p>
        </p:txBody>
      </p:sp>
      <p:sp>
        <p:nvSpPr>
          <p:cNvPr id="19" name="正方形/長方形 18">
            <a:extLst>
              <a:ext uri="{FF2B5EF4-FFF2-40B4-BE49-F238E27FC236}">
                <a16:creationId xmlns:a16="http://schemas.microsoft.com/office/drawing/2014/main" id="{BACED543-4DA6-7243-6BAE-CF044AD14550}"/>
              </a:ext>
            </a:extLst>
          </p:cNvPr>
          <p:cNvSpPr>
            <a:spLocks noGrp="1" noRot="1" noMove="1" noResize="1" noEditPoints="1" noAdjustHandles="1" noChangeArrowheads="1" noChangeShapeType="1"/>
          </p:cNvSpPr>
          <p:nvPr/>
        </p:nvSpPr>
        <p:spPr>
          <a:xfrm>
            <a:off x="3834795" y="2084752"/>
            <a:ext cx="5860532" cy="263149"/>
          </a:xfrm>
          <a:prstGeom prst="rect">
            <a:avLst/>
          </a:prstGeom>
          <a:solidFill>
            <a:srgbClr val="27BBA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36000" rtlCol="0" anchor="ctr"/>
          <a:lstStyle/>
          <a:p>
            <a:r>
              <a:rPr lang="ja-JP" altLang="en-US" sz="1401" dirty="0">
                <a:latin typeface="HGPｺﾞｼｯｸM" panose="020B0600000000000000" pitchFamily="50" charset="-128"/>
                <a:ea typeface="HGPｺﾞｼｯｸM" panose="020B0600000000000000" pitchFamily="50" charset="-128"/>
              </a:rPr>
              <a:t>□事業概要図</a:t>
            </a:r>
          </a:p>
        </p:txBody>
      </p:sp>
      <p:grpSp>
        <p:nvGrpSpPr>
          <p:cNvPr id="35" name="グループ化 34">
            <a:extLst>
              <a:ext uri="{FF2B5EF4-FFF2-40B4-BE49-F238E27FC236}">
                <a16:creationId xmlns:a16="http://schemas.microsoft.com/office/drawing/2014/main" id="{5D7942C4-D607-8D99-3DAB-FEA2EA78176B}"/>
              </a:ext>
            </a:extLst>
          </p:cNvPr>
          <p:cNvGrpSpPr>
            <a:grpSpLocks noGrp="1" noUngrp="1" noRot="1" noMove="1" noResize="1"/>
          </p:cNvGrpSpPr>
          <p:nvPr/>
        </p:nvGrpSpPr>
        <p:grpSpPr>
          <a:xfrm>
            <a:off x="3828692" y="4415212"/>
            <a:ext cx="2720567" cy="2256134"/>
            <a:chOff x="4985280" y="3524655"/>
            <a:chExt cx="4650886" cy="1569099"/>
          </a:xfrm>
        </p:grpSpPr>
        <p:sp>
          <p:nvSpPr>
            <p:cNvPr id="20" name="正方形/長方形 19">
              <a:extLst>
                <a:ext uri="{FF2B5EF4-FFF2-40B4-BE49-F238E27FC236}">
                  <a16:creationId xmlns:a16="http://schemas.microsoft.com/office/drawing/2014/main" id="{5FA0ECEA-B89E-196B-DB60-D165FC987102}"/>
                </a:ext>
              </a:extLst>
            </p:cNvPr>
            <p:cNvSpPr>
              <a:spLocks noGrp="1" noRot="1" noMove="1" noResize="1" noEditPoints="1" noAdjustHandles="1" noChangeArrowheads="1" noChangeShapeType="1"/>
            </p:cNvSpPr>
            <p:nvPr/>
          </p:nvSpPr>
          <p:spPr>
            <a:xfrm>
              <a:off x="4985280" y="3524655"/>
              <a:ext cx="4650754" cy="1569099"/>
            </a:xfrm>
            <a:prstGeom prst="rect">
              <a:avLst/>
            </a:prstGeom>
            <a:solidFill>
              <a:schemeClr val="bg1"/>
            </a:solidFill>
            <a:ln w="19050">
              <a:solidFill>
                <a:srgbClr val="27BBA5"/>
              </a:solidFill>
            </a:ln>
            <a:effectLst/>
          </p:spPr>
          <p:style>
            <a:lnRef idx="2">
              <a:schemeClr val="accent1">
                <a:shade val="15000"/>
              </a:schemeClr>
            </a:lnRef>
            <a:fillRef idx="1">
              <a:schemeClr val="accent1"/>
            </a:fillRef>
            <a:effectRef idx="0">
              <a:schemeClr val="accent1"/>
            </a:effectRef>
            <a:fontRef idx="minor">
              <a:schemeClr val="lt1"/>
            </a:fontRef>
          </p:style>
          <p:txBody>
            <a:bodyPr lIns="90000" tIns="360000" rIns="54000" bIns="90000" rtlCol="0" anchor="t" anchorCtr="0"/>
            <a:lstStyle/>
            <a:p>
              <a:pPr marL="171450" indent="-171450">
                <a:buFont typeface="Arial" panose="020B0604020202020204" pitchFamily="34" charset="0"/>
                <a:buChar char="•"/>
              </a:pPr>
              <a:r>
                <a:rPr lang="ja-JP" altLang="en-US" sz="1200" dirty="0">
                  <a:solidFill>
                    <a:schemeClr val="tx1"/>
                  </a:solidFill>
                  <a:latin typeface="ＭＳ Ｐゴシック" panose="020B0600070205080204" pitchFamily="50" charset="-128"/>
                  <a:ea typeface="ＭＳ Ｐゴシック" panose="020B0600070205080204" pitchFamily="50" charset="-128"/>
                </a:rPr>
                <a:t>●●●●●●●●●●●●●●●●●●●●●●●●●●●●●●●●●●●●●●●●●●</a:t>
              </a:r>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pPr marL="171450" indent="-171450">
                <a:buFont typeface="Arial" panose="020B0604020202020204" pitchFamily="34" charset="0"/>
                <a:buChar char="•"/>
              </a:pPr>
              <a:r>
                <a:rPr lang="ja-JP" altLang="en-US" sz="1200" dirty="0">
                  <a:solidFill>
                    <a:schemeClr val="tx1"/>
                  </a:solidFill>
                  <a:latin typeface="ＭＳ Ｐゴシック" panose="020B0600070205080204" pitchFamily="50" charset="-128"/>
                  <a:ea typeface="ＭＳ Ｐゴシック" panose="020B0600070205080204" pitchFamily="50" charset="-128"/>
                </a:rPr>
                <a:t>▽▽▽▽▽▽▽▽▽▽▽▽▽▽▽▽▽▽▽▽▽▽▽▽▽▽▽▽▽▽▽▽▽▽▽▽▽▽▽▽▽▽</a:t>
              </a:r>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pPr marL="171450" indent="-171450">
                <a:buFont typeface="Arial" panose="020B0604020202020204" pitchFamily="34" charset="0"/>
                <a:buChar char="•"/>
              </a:pPr>
              <a:r>
                <a:rPr lang="ja-JP" altLang="en-US" sz="1200" dirty="0">
                  <a:solidFill>
                    <a:schemeClr val="tx1"/>
                  </a:solidFill>
                  <a:latin typeface="ＭＳ Ｐゴシック" panose="020B0600070205080204" pitchFamily="50" charset="-128"/>
                  <a:ea typeface="ＭＳ Ｐゴシック" panose="020B0600070205080204" pitchFamily="50" charset="-128"/>
                </a:rPr>
                <a:t>■■■■■■■■■■■■■■■■■■■■■■■■■■■■■■■■■■■■■■■■■■</a:t>
              </a:r>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endParaRPr lang="ja-JP" altLang="en-US" sz="1200" dirty="0">
                <a:solidFill>
                  <a:schemeClr val="tx1">
                    <a:lumMod val="95000"/>
                    <a:lumOff val="5000"/>
                  </a:schemeClr>
                </a:solidFill>
                <a:latin typeface="ＭＳ Ｐゴシック" panose="020B0600070205080204" pitchFamily="50" charset="-128"/>
                <a:ea typeface="ＭＳ Ｐゴシック" panose="020B0600070205080204" pitchFamily="50" charset="-128"/>
              </a:endParaRPr>
            </a:p>
          </p:txBody>
        </p:sp>
        <p:sp>
          <p:nvSpPr>
            <p:cNvPr id="21" name="正方形/長方形 20">
              <a:extLst>
                <a:ext uri="{FF2B5EF4-FFF2-40B4-BE49-F238E27FC236}">
                  <a16:creationId xmlns:a16="http://schemas.microsoft.com/office/drawing/2014/main" id="{42AE0963-533C-E37B-9266-B001A8913DFC}"/>
                </a:ext>
              </a:extLst>
            </p:cNvPr>
            <p:cNvSpPr>
              <a:spLocks noGrp="1" noRot="1" noMove="1" noResize="1" noEditPoints="1" noAdjustHandles="1" noChangeArrowheads="1" noChangeShapeType="1"/>
            </p:cNvSpPr>
            <p:nvPr/>
          </p:nvSpPr>
          <p:spPr>
            <a:xfrm>
              <a:off x="4990325" y="3530033"/>
              <a:ext cx="4645841" cy="186418"/>
            </a:xfrm>
            <a:prstGeom prst="rect">
              <a:avLst/>
            </a:prstGeom>
            <a:solidFill>
              <a:srgbClr val="27BBA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36000" rtlCol="0" anchor="ctr"/>
            <a:lstStyle/>
            <a:p>
              <a:r>
                <a:rPr lang="ja-JP" altLang="en-US" sz="1401" dirty="0">
                  <a:latin typeface="HGPｺﾞｼｯｸM" panose="020B0600000000000000" pitchFamily="50" charset="-128"/>
                  <a:ea typeface="HGPｺﾞｼｯｸM" panose="020B0600000000000000" pitchFamily="50" charset="-128"/>
                </a:rPr>
                <a:t>□事業の効果</a:t>
              </a:r>
            </a:p>
          </p:txBody>
        </p:sp>
      </p:grpSp>
      <p:grpSp>
        <p:nvGrpSpPr>
          <p:cNvPr id="12" name="グループ化 11">
            <a:extLst>
              <a:ext uri="{FF2B5EF4-FFF2-40B4-BE49-F238E27FC236}">
                <a16:creationId xmlns:a16="http://schemas.microsoft.com/office/drawing/2014/main" id="{A29B948B-8B3E-84B0-2A25-E5AB027F5812}"/>
              </a:ext>
            </a:extLst>
          </p:cNvPr>
          <p:cNvGrpSpPr>
            <a:grpSpLocks noGrp="1" noUngrp="1" noRot="1" noMove="1" noResize="1"/>
          </p:cNvGrpSpPr>
          <p:nvPr/>
        </p:nvGrpSpPr>
        <p:grpSpPr>
          <a:xfrm>
            <a:off x="6619551" y="4415425"/>
            <a:ext cx="3073525" cy="2256135"/>
            <a:chOff x="6706770" y="4494621"/>
            <a:chExt cx="3049595" cy="2249459"/>
          </a:xfrm>
        </p:grpSpPr>
        <p:sp>
          <p:nvSpPr>
            <p:cNvPr id="26" name="正方形/長方形 25">
              <a:extLst>
                <a:ext uri="{FF2B5EF4-FFF2-40B4-BE49-F238E27FC236}">
                  <a16:creationId xmlns:a16="http://schemas.microsoft.com/office/drawing/2014/main" id="{A4B6BA90-5ACB-CC4A-2EF8-79731FE8453A}"/>
                </a:ext>
              </a:extLst>
            </p:cNvPr>
            <p:cNvSpPr>
              <a:spLocks noGrp="1" noRot="1" noMove="1" noResize="1" noEditPoints="1" noAdjustHandles="1" noChangeArrowheads="1" noChangeShapeType="1"/>
            </p:cNvSpPr>
            <p:nvPr/>
          </p:nvSpPr>
          <p:spPr>
            <a:xfrm>
              <a:off x="6706770" y="4494621"/>
              <a:ext cx="3045372" cy="2249459"/>
            </a:xfrm>
            <a:prstGeom prst="rect">
              <a:avLst/>
            </a:prstGeom>
            <a:solidFill>
              <a:schemeClr val="bg1"/>
            </a:solidFill>
            <a:ln w="19050">
              <a:solidFill>
                <a:srgbClr val="27BBA5"/>
              </a:solidFill>
            </a:ln>
            <a:effectLst/>
          </p:spPr>
          <p:style>
            <a:lnRef idx="2">
              <a:schemeClr val="accent1">
                <a:shade val="15000"/>
              </a:schemeClr>
            </a:lnRef>
            <a:fillRef idx="1">
              <a:schemeClr val="accent1"/>
            </a:fillRef>
            <a:effectRef idx="0">
              <a:schemeClr val="accent1"/>
            </a:effectRef>
            <a:fontRef idx="minor">
              <a:schemeClr val="lt1"/>
            </a:fontRef>
          </p:style>
          <p:txBody>
            <a:bodyPr lIns="90000" tIns="360000" rIns="54000" bIns="90000" rtlCol="0" anchor="t" anchorCtr="0"/>
            <a:lstStyle/>
            <a:p>
              <a:endParaRPr lang="ja-JP" altLang="en-US" sz="1200" dirty="0">
                <a:solidFill>
                  <a:schemeClr val="tx1">
                    <a:lumMod val="95000"/>
                    <a:lumOff val="5000"/>
                  </a:schemeClr>
                </a:solidFill>
                <a:latin typeface="ＭＳ Ｐゴシック" panose="020B0600070205080204" pitchFamily="50" charset="-128"/>
                <a:ea typeface="ＭＳ Ｐゴシック" panose="020B0600070205080204" pitchFamily="50" charset="-128"/>
              </a:endParaRPr>
            </a:p>
          </p:txBody>
        </p:sp>
        <p:sp>
          <p:nvSpPr>
            <p:cNvPr id="29" name="正方形/長方形 28">
              <a:extLst>
                <a:ext uri="{FF2B5EF4-FFF2-40B4-BE49-F238E27FC236}">
                  <a16:creationId xmlns:a16="http://schemas.microsoft.com/office/drawing/2014/main" id="{88A395F3-A493-EE09-A073-E2F1C7AD87CD}"/>
                </a:ext>
              </a:extLst>
            </p:cNvPr>
            <p:cNvSpPr>
              <a:spLocks noGrp="1" noRot="1" noMove="1" noResize="1" noEditPoints="1" noAdjustHandles="1" noChangeArrowheads="1" noChangeShapeType="1"/>
            </p:cNvSpPr>
            <p:nvPr/>
          </p:nvSpPr>
          <p:spPr>
            <a:xfrm>
              <a:off x="6710990" y="4497998"/>
              <a:ext cx="3045375" cy="269813"/>
            </a:xfrm>
            <a:prstGeom prst="rect">
              <a:avLst/>
            </a:prstGeom>
            <a:solidFill>
              <a:srgbClr val="27BBA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36000" rtlCol="0" anchor="ctr"/>
            <a:lstStyle/>
            <a:p>
              <a:r>
                <a:rPr lang="ja-JP" altLang="en-US" sz="1401" dirty="0">
                  <a:latin typeface="HGPｺﾞｼｯｸM" panose="020B0600000000000000" pitchFamily="50" charset="-128"/>
                  <a:ea typeface="HGPｺﾞｼｯｸM" panose="020B0600000000000000" pitchFamily="50" charset="-128"/>
                </a:rPr>
                <a:t>□スケジュール表</a:t>
              </a:r>
            </a:p>
          </p:txBody>
        </p:sp>
      </p:grpSp>
      <p:grpSp>
        <p:nvGrpSpPr>
          <p:cNvPr id="5" name="グループ化 4">
            <a:extLst>
              <a:ext uri="{FF2B5EF4-FFF2-40B4-BE49-F238E27FC236}">
                <a16:creationId xmlns:a16="http://schemas.microsoft.com/office/drawing/2014/main" id="{A1E9C7BA-2FE9-6FD2-E06F-7D91D7046A0D}"/>
              </a:ext>
            </a:extLst>
          </p:cNvPr>
          <p:cNvGrpSpPr>
            <a:grpSpLocks noGrp="1" noUngrp="1" noRot="1" noMove="1" noResize="1"/>
          </p:cNvGrpSpPr>
          <p:nvPr/>
        </p:nvGrpSpPr>
        <p:grpSpPr>
          <a:xfrm>
            <a:off x="209170" y="4414727"/>
            <a:ext cx="3553684" cy="2259588"/>
            <a:chOff x="205795" y="4917909"/>
            <a:chExt cx="4672270" cy="1680130"/>
          </a:xfrm>
        </p:grpSpPr>
        <p:sp>
          <p:nvSpPr>
            <p:cNvPr id="2" name="正方形/長方形 1">
              <a:extLst>
                <a:ext uri="{FF2B5EF4-FFF2-40B4-BE49-F238E27FC236}">
                  <a16:creationId xmlns:a16="http://schemas.microsoft.com/office/drawing/2014/main" id="{B8E9FF93-5A31-CBB4-3A38-C7C6EA2D090E}"/>
                </a:ext>
              </a:extLst>
            </p:cNvPr>
            <p:cNvSpPr>
              <a:spLocks noGrp="1" noRot="1" noMove="1" noResize="1" noEditPoints="1" noAdjustHandles="1" noChangeArrowheads="1" noChangeShapeType="1"/>
            </p:cNvSpPr>
            <p:nvPr/>
          </p:nvSpPr>
          <p:spPr>
            <a:xfrm>
              <a:off x="205795" y="4918431"/>
              <a:ext cx="4672270" cy="1679608"/>
            </a:xfrm>
            <a:prstGeom prst="rect">
              <a:avLst/>
            </a:prstGeom>
            <a:solidFill>
              <a:schemeClr val="bg1"/>
            </a:solidFill>
            <a:ln w="19050">
              <a:solidFill>
                <a:srgbClr val="27BBA5"/>
              </a:solidFill>
            </a:ln>
            <a:effectLst/>
          </p:spPr>
          <p:style>
            <a:lnRef idx="2">
              <a:schemeClr val="accent1">
                <a:shade val="15000"/>
              </a:schemeClr>
            </a:lnRef>
            <a:fillRef idx="1">
              <a:schemeClr val="accent1"/>
            </a:fillRef>
            <a:effectRef idx="0">
              <a:schemeClr val="accent1"/>
            </a:effectRef>
            <a:fontRef idx="minor">
              <a:schemeClr val="lt1"/>
            </a:fontRef>
          </p:style>
          <p:txBody>
            <a:bodyPr lIns="90000" tIns="360000" rIns="54000" bIns="90000" rtlCol="0" anchor="t" anchorCtr="0"/>
            <a:lstStyle/>
            <a:p>
              <a:pPr marL="171450" indent="-171450">
                <a:buFont typeface="Arial" panose="020B0604020202020204" pitchFamily="34" charset="0"/>
                <a:buChar char="•"/>
              </a:pPr>
              <a:r>
                <a:rPr lang="ja-JP" altLang="en-US" sz="1200" dirty="0">
                  <a:solidFill>
                    <a:schemeClr val="tx1"/>
                  </a:solidFill>
                  <a:latin typeface="ＭＳ Ｐゴシック" panose="020B0600070205080204" pitchFamily="50" charset="-128"/>
                  <a:ea typeface="ＭＳ Ｐゴシック" panose="020B0600070205080204" pitchFamily="50" charset="-128"/>
                </a:rPr>
                <a:t>●●●●●●●●●●●●●●●●●●●●●●●●●●●●●●●●●●●●●●●●●●</a:t>
              </a:r>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pPr marL="171450" indent="-171450">
                <a:buFont typeface="Arial" panose="020B0604020202020204" pitchFamily="34" charset="0"/>
                <a:buChar char="•"/>
              </a:pPr>
              <a:r>
                <a:rPr lang="ja-JP" altLang="en-US" sz="1200" dirty="0">
                  <a:solidFill>
                    <a:schemeClr val="tx1"/>
                  </a:solidFill>
                  <a:latin typeface="ＭＳ Ｐゴシック" panose="020B0600070205080204" pitchFamily="50" charset="-128"/>
                  <a:ea typeface="ＭＳ Ｐゴシック" panose="020B0600070205080204" pitchFamily="50" charset="-128"/>
                </a:rPr>
                <a:t>▽▽▽▽▽▽▽▽▽▽▽▽▽▽▽▽▽▽▽▽▽▽▽▽▽▽▽▽▽▽▽▽▽▽▽▽▽▽▽▽▽▽</a:t>
              </a:r>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pPr marL="171450" indent="-171450">
                <a:buFont typeface="Arial" panose="020B0604020202020204" pitchFamily="34" charset="0"/>
                <a:buChar char="•"/>
              </a:pPr>
              <a:r>
                <a:rPr lang="ja-JP" altLang="en-US" sz="1200" dirty="0">
                  <a:solidFill>
                    <a:schemeClr val="tx1"/>
                  </a:solidFill>
                  <a:latin typeface="ＭＳ Ｐゴシック" panose="020B0600070205080204" pitchFamily="50" charset="-128"/>
                  <a:ea typeface="ＭＳ Ｐゴシック" panose="020B0600070205080204" pitchFamily="50" charset="-128"/>
                </a:rPr>
                <a:t>■■■■■■■■■■■■■■■■■■■■■■■■■■■■■■■■■■■■■■■■■■</a:t>
              </a:r>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p:txBody>
        </p:sp>
        <p:sp>
          <p:nvSpPr>
            <p:cNvPr id="4" name="正方形/長方形 3">
              <a:extLst>
                <a:ext uri="{FF2B5EF4-FFF2-40B4-BE49-F238E27FC236}">
                  <a16:creationId xmlns:a16="http://schemas.microsoft.com/office/drawing/2014/main" id="{426461B3-7964-E9C6-B177-1FC12EBD6345}"/>
                </a:ext>
              </a:extLst>
            </p:cNvPr>
            <p:cNvSpPr>
              <a:spLocks noGrp="1" noRot="1" noMove="1" noResize="1" noEditPoints="1" noAdjustHandles="1" noChangeArrowheads="1" noChangeShapeType="1"/>
            </p:cNvSpPr>
            <p:nvPr/>
          </p:nvSpPr>
          <p:spPr>
            <a:xfrm>
              <a:off x="210730" y="4917909"/>
              <a:ext cx="4667335" cy="204290"/>
            </a:xfrm>
            <a:prstGeom prst="rect">
              <a:avLst/>
            </a:prstGeom>
            <a:solidFill>
              <a:srgbClr val="27BBA5"/>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36000" rtlCol="0" anchor="ctr"/>
            <a:lstStyle/>
            <a:p>
              <a:r>
                <a:rPr lang="ja-JP" altLang="en-US" sz="1401" dirty="0">
                  <a:latin typeface="HGPｺﾞｼｯｸM" panose="020B0600000000000000" pitchFamily="50" charset="-128"/>
                  <a:ea typeface="HGPｺﾞｼｯｸM" panose="020B0600000000000000" pitchFamily="50" charset="-128"/>
                </a:rPr>
                <a:t>□事業のモデル性、公益性</a:t>
              </a:r>
              <a:endParaRPr lang="ja-JP" altLang="en-US" sz="1401" dirty="0">
                <a:solidFill>
                  <a:srgbClr val="FF0000"/>
                </a:solidFill>
                <a:highlight>
                  <a:srgbClr val="00FF00"/>
                </a:highlight>
                <a:latin typeface="HGPｺﾞｼｯｸM" panose="020B0600000000000000" pitchFamily="50" charset="-128"/>
                <a:ea typeface="HGPｺﾞｼｯｸM" panose="020B0600000000000000" pitchFamily="50" charset="-128"/>
              </a:endParaRPr>
            </a:p>
          </p:txBody>
        </p:sp>
      </p:grpSp>
      <p:sp>
        <p:nvSpPr>
          <p:cNvPr id="15" name="正方形/長方形 14">
            <a:extLst>
              <a:ext uri="{FF2B5EF4-FFF2-40B4-BE49-F238E27FC236}">
                <a16:creationId xmlns:a16="http://schemas.microsoft.com/office/drawing/2014/main" id="{547BA8D9-E12A-CE23-0911-FDF6342D24FF}"/>
              </a:ext>
            </a:extLst>
          </p:cNvPr>
          <p:cNvSpPr>
            <a:spLocks noGrp="1" noRot="1" noMove="1" noResize="1" noEditPoints="1" noAdjustHandles="1" noChangeArrowheads="1" noChangeShapeType="1"/>
          </p:cNvSpPr>
          <p:nvPr/>
        </p:nvSpPr>
        <p:spPr>
          <a:xfrm>
            <a:off x="110741" y="685815"/>
            <a:ext cx="9647756" cy="6069376"/>
          </a:xfrm>
          <a:prstGeom prst="rect">
            <a:avLst/>
          </a:prstGeom>
          <a:noFill/>
          <a:ln w="19050">
            <a:solidFill>
              <a:srgbClr val="0254A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801" dirty="0"/>
          </a:p>
        </p:txBody>
      </p:sp>
      <p:sp>
        <p:nvSpPr>
          <p:cNvPr id="33" name="正方形/長方形 32">
            <a:extLst>
              <a:ext uri="{FF2B5EF4-FFF2-40B4-BE49-F238E27FC236}">
                <a16:creationId xmlns:a16="http://schemas.microsoft.com/office/drawing/2014/main" id="{0FD3D596-931A-07FD-D265-5DACC80819E7}"/>
              </a:ext>
            </a:extLst>
          </p:cNvPr>
          <p:cNvSpPr>
            <a:spLocks noGrp="1" noRot="1" noMove="1" noResize="1" noEditPoints="1" noAdjustHandles="1" noChangeArrowheads="1" noChangeShapeType="1"/>
          </p:cNvSpPr>
          <p:nvPr/>
        </p:nvSpPr>
        <p:spPr>
          <a:xfrm>
            <a:off x="204092" y="1509236"/>
            <a:ext cx="9480817" cy="466941"/>
          </a:xfrm>
          <a:prstGeom prst="rect">
            <a:avLst/>
          </a:prstGeom>
          <a:solidFill>
            <a:schemeClr val="bg1"/>
          </a:solidFill>
          <a:ln w="15875">
            <a:solidFill>
              <a:srgbClr val="0254A6"/>
            </a:solidFill>
          </a:ln>
          <a:effectLst/>
        </p:spPr>
        <p:style>
          <a:lnRef idx="2">
            <a:schemeClr val="accent1">
              <a:shade val="15000"/>
            </a:schemeClr>
          </a:lnRef>
          <a:fillRef idx="1">
            <a:schemeClr val="accent1"/>
          </a:fillRef>
          <a:effectRef idx="0">
            <a:schemeClr val="accent1"/>
          </a:effectRef>
          <a:fontRef idx="minor">
            <a:schemeClr val="lt1"/>
          </a:fontRef>
        </p:style>
        <p:txBody>
          <a:bodyPr lIns="72000" tIns="36000" rIns="72000" bIns="36000" rtlCol="0" anchor="t" anchorCtr="0"/>
          <a:lstStyle/>
          <a:p>
            <a:pPr>
              <a:lnSpc>
                <a:spcPct val="110000"/>
              </a:lnSpc>
            </a:pPr>
            <a:r>
              <a:rPr lang="ja-JP" altLang="en-US" sz="1200" dirty="0">
                <a:solidFill>
                  <a:schemeClr val="tx1">
                    <a:lumMod val="95000"/>
                    <a:lumOff val="5000"/>
                  </a:schemeClr>
                </a:solidFill>
                <a:latin typeface="ＭＳ Ｐゴシック" panose="020B0600070205080204" pitchFamily="50" charset="-128"/>
                <a:ea typeface="ＭＳ Ｐゴシック" panose="020B0600070205080204" pitchFamily="50" charset="-128"/>
              </a:rPr>
              <a:t>　　　　　　　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あ</a:t>
            </a:r>
          </a:p>
        </p:txBody>
      </p:sp>
      <p:sp>
        <p:nvSpPr>
          <p:cNvPr id="34" name="正方形/長方形 33">
            <a:extLst>
              <a:ext uri="{FF2B5EF4-FFF2-40B4-BE49-F238E27FC236}">
                <a16:creationId xmlns:a16="http://schemas.microsoft.com/office/drawing/2014/main" id="{33219EC6-6525-F39C-2C60-86D4B7E2F8D6}"/>
              </a:ext>
            </a:extLst>
          </p:cNvPr>
          <p:cNvSpPr>
            <a:spLocks noGrp="1" noRot="1" noMove="1" noResize="1" noEditPoints="1" noAdjustHandles="1" noChangeArrowheads="1" noChangeShapeType="1"/>
          </p:cNvSpPr>
          <p:nvPr/>
        </p:nvSpPr>
        <p:spPr>
          <a:xfrm>
            <a:off x="208685" y="1506275"/>
            <a:ext cx="757838" cy="219383"/>
          </a:xfrm>
          <a:prstGeom prst="rect">
            <a:avLst/>
          </a:prstGeom>
          <a:solidFill>
            <a:srgbClr val="0254A6"/>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ja-JP" altLang="en-US" sz="1200" dirty="0">
                <a:latin typeface="HGPｺﾞｼｯｸM" panose="020B0600000000000000" pitchFamily="50" charset="-128"/>
                <a:ea typeface="HGPｺﾞｼｯｸM" panose="020B0600000000000000" pitchFamily="50" charset="-128"/>
              </a:rPr>
              <a:t>事業概要</a:t>
            </a:r>
          </a:p>
        </p:txBody>
      </p:sp>
      <p:sp>
        <p:nvSpPr>
          <p:cNvPr id="37" name="吹き出し: 角を丸めた四角形 36">
            <a:extLst>
              <a:ext uri="{FF2B5EF4-FFF2-40B4-BE49-F238E27FC236}">
                <a16:creationId xmlns:a16="http://schemas.microsoft.com/office/drawing/2014/main" id="{8D843BC9-D8E6-5F39-D008-9D63B5BB3553}"/>
              </a:ext>
            </a:extLst>
          </p:cNvPr>
          <p:cNvSpPr/>
          <p:nvPr/>
        </p:nvSpPr>
        <p:spPr>
          <a:xfrm>
            <a:off x="-2338323" y="2746347"/>
            <a:ext cx="2181003" cy="843069"/>
          </a:xfrm>
          <a:prstGeom prst="wedgeRoundRectCallout">
            <a:avLst>
              <a:gd name="adj1" fmla="val 68209"/>
              <a:gd name="adj2" fmla="val -18273"/>
              <a:gd name="adj3" fmla="val 16667"/>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i="1" dirty="0">
                <a:solidFill>
                  <a:srgbClr val="FF0000"/>
                </a:solidFill>
                <a:latin typeface="HGPｺﾞｼｯｸM" panose="020B0600000000000000" pitchFamily="50" charset="-128"/>
                <a:ea typeface="HGPｺﾞｼｯｸM" panose="020B0600000000000000" pitchFamily="50" charset="-128"/>
              </a:rPr>
              <a:t>■どのような</a:t>
            </a:r>
            <a:r>
              <a:rPr lang="en-US" altLang="ja-JP" sz="1000" i="1" dirty="0">
                <a:solidFill>
                  <a:srgbClr val="FF0000"/>
                </a:solidFill>
                <a:latin typeface="HGPｺﾞｼｯｸM" panose="020B0600000000000000" pitchFamily="50" charset="-128"/>
                <a:ea typeface="HGPｺﾞｼｯｸM" panose="020B0600000000000000" pitchFamily="50" charset="-128"/>
              </a:rPr>
              <a:t>CCU</a:t>
            </a:r>
            <a:r>
              <a:rPr lang="ja-JP" altLang="en-US" sz="1000" i="1" dirty="0">
                <a:solidFill>
                  <a:srgbClr val="FF0000"/>
                </a:solidFill>
                <a:latin typeface="HGPｺﾞｼｯｸM" panose="020B0600000000000000" pitchFamily="50" charset="-128"/>
                <a:ea typeface="HGPｺﾞｼｯｸM" panose="020B0600000000000000" pitchFamily="50" charset="-128"/>
              </a:rPr>
              <a:t>事業を行うのか、事業内容を記載すること。</a:t>
            </a:r>
            <a:endParaRPr lang="en-US" altLang="ja-JP" sz="1000" i="1" dirty="0">
              <a:solidFill>
                <a:srgbClr val="FF0000"/>
              </a:solidFill>
              <a:latin typeface="HGPｺﾞｼｯｸM" panose="020B0600000000000000" pitchFamily="50" charset="-128"/>
              <a:ea typeface="HGPｺﾞｼｯｸM" panose="020B0600000000000000" pitchFamily="50" charset="-128"/>
            </a:endParaRPr>
          </a:p>
          <a:p>
            <a:r>
              <a:rPr lang="ja-JP" altLang="en-US" sz="1000" i="1" dirty="0">
                <a:solidFill>
                  <a:srgbClr val="FF0000"/>
                </a:solidFill>
                <a:latin typeface="HGPｺﾞｼｯｸM" panose="020B0600000000000000" pitchFamily="50" charset="-128"/>
                <a:ea typeface="HGPｺﾞｼｯｸM" panose="020B0600000000000000" pitchFamily="50" charset="-128"/>
              </a:rPr>
              <a:t>■導入する設備の概要を記載すること。</a:t>
            </a:r>
            <a:endParaRPr lang="en-US" altLang="ja-JP" sz="1000" i="1" dirty="0">
              <a:solidFill>
                <a:srgbClr val="FF0000"/>
              </a:solidFill>
              <a:latin typeface="HGPｺﾞｼｯｸM" panose="020B0600000000000000" pitchFamily="50" charset="-128"/>
              <a:ea typeface="HGPｺﾞｼｯｸM" panose="020B0600000000000000" pitchFamily="50" charset="-128"/>
            </a:endParaRPr>
          </a:p>
          <a:p>
            <a:r>
              <a:rPr lang="ja-JP" altLang="en-US" sz="1000" i="1" dirty="0">
                <a:solidFill>
                  <a:schemeClr val="accent1">
                    <a:lumMod val="75000"/>
                  </a:schemeClr>
                </a:solidFill>
                <a:latin typeface="Century" panose="02040604050505020304" pitchFamily="18" charset="0"/>
                <a:ea typeface="ＭＳ Ｐゴシック" charset="-128"/>
              </a:rPr>
              <a:t>■</a:t>
            </a:r>
            <a:r>
              <a:rPr lang="en-US" altLang="ja-JP" sz="1000" i="1" dirty="0">
                <a:solidFill>
                  <a:schemeClr val="accent1">
                    <a:lumMod val="75000"/>
                  </a:schemeClr>
                </a:solidFill>
                <a:latin typeface="Century" panose="02040604050505020304" pitchFamily="18" charset="0"/>
                <a:ea typeface="ＭＳ Ｐゴシック" charset="-128"/>
              </a:rPr>
              <a:t>12</a:t>
            </a:r>
            <a:r>
              <a:rPr lang="ja-JP" altLang="en-US" sz="1000" i="1" dirty="0">
                <a:solidFill>
                  <a:schemeClr val="accent1">
                    <a:lumMod val="75000"/>
                  </a:schemeClr>
                </a:solidFill>
                <a:latin typeface="Century" panose="02040604050505020304" pitchFamily="18" charset="0"/>
                <a:ea typeface="ＭＳ Ｐゴシック" charset="-128"/>
              </a:rPr>
              <a:t>ポイント</a:t>
            </a:r>
            <a:endParaRPr lang="en-US" altLang="ja-JP" sz="1000" i="1" dirty="0">
              <a:solidFill>
                <a:schemeClr val="accent1">
                  <a:lumMod val="75000"/>
                </a:schemeClr>
              </a:solidFill>
              <a:latin typeface="Century" panose="02040604050505020304" pitchFamily="18" charset="0"/>
              <a:ea typeface="ＭＳ Ｐゴシック" charset="-128"/>
            </a:endParaRPr>
          </a:p>
        </p:txBody>
      </p:sp>
      <p:sp>
        <p:nvSpPr>
          <p:cNvPr id="58" name="吹き出し: 角を丸めた四角形 57">
            <a:extLst>
              <a:ext uri="{FF2B5EF4-FFF2-40B4-BE49-F238E27FC236}">
                <a16:creationId xmlns:a16="http://schemas.microsoft.com/office/drawing/2014/main" id="{D5E181A3-98B1-0BAF-03C5-3D7A368D46E2}"/>
              </a:ext>
            </a:extLst>
          </p:cNvPr>
          <p:cNvSpPr/>
          <p:nvPr/>
        </p:nvSpPr>
        <p:spPr>
          <a:xfrm>
            <a:off x="10225393" y="3151895"/>
            <a:ext cx="2238576" cy="1098282"/>
          </a:xfrm>
          <a:prstGeom prst="wedgeRoundRectCallout">
            <a:avLst>
              <a:gd name="adj1" fmla="val -77754"/>
              <a:gd name="adj2" fmla="val -19376"/>
              <a:gd name="adj3" fmla="val 16667"/>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i="1" dirty="0">
                <a:solidFill>
                  <a:srgbClr val="FF0000"/>
                </a:solidFill>
                <a:latin typeface="HGPｺﾞｼｯｸM" panose="020B0600000000000000" pitchFamily="50" charset="-128"/>
                <a:ea typeface="HGPｺﾞｼｯｸM" panose="020B0600000000000000" pitchFamily="50" charset="-128"/>
              </a:rPr>
              <a:t>■実施する</a:t>
            </a:r>
            <a:r>
              <a:rPr lang="en-US" altLang="ja-JP" sz="1000" i="1" dirty="0">
                <a:solidFill>
                  <a:srgbClr val="FF0000"/>
                </a:solidFill>
                <a:latin typeface="HGPｺﾞｼｯｸM" panose="020B0600000000000000" pitchFamily="50" charset="-128"/>
                <a:ea typeface="HGPｺﾞｼｯｸM" panose="020B0600000000000000" pitchFamily="50" charset="-128"/>
              </a:rPr>
              <a:t>CCU</a:t>
            </a:r>
            <a:r>
              <a:rPr lang="ja-JP" altLang="en-US" sz="1000" i="1" dirty="0">
                <a:solidFill>
                  <a:srgbClr val="FF0000"/>
                </a:solidFill>
                <a:latin typeface="HGPｺﾞｼｯｸM" panose="020B0600000000000000" pitchFamily="50" charset="-128"/>
                <a:ea typeface="HGPｺﾞｼｯｸM" panose="020B0600000000000000" pitchFamily="50" charset="-128"/>
              </a:rPr>
              <a:t>事業の概要を図示してください。</a:t>
            </a:r>
            <a:endParaRPr lang="en-US" altLang="ja-JP" sz="1000" i="1" dirty="0">
              <a:solidFill>
                <a:srgbClr val="FF0000"/>
              </a:solidFill>
              <a:latin typeface="HGPｺﾞｼｯｸM" panose="020B0600000000000000" pitchFamily="50" charset="-128"/>
              <a:ea typeface="HGPｺﾞｼｯｸM" panose="020B0600000000000000" pitchFamily="50" charset="-128"/>
            </a:endParaRPr>
          </a:p>
          <a:p>
            <a:r>
              <a:rPr lang="ja-JP" altLang="en-US" sz="1000" i="1" dirty="0">
                <a:solidFill>
                  <a:srgbClr val="FF0000"/>
                </a:solidFill>
                <a:latin typeface="HGPｺﾞｼｯｸM" panose="020B0600000000000000" pitchFamily="50" charset="-128"/>
                <a:ea typeface="HGPｺﾞｼｯｸM" panose="020B0600000000000000" pitchFamily="50" charset="-128"/>
              </a:rPr>
              <a:t>■作成に当たっては、補助によりどの設備を導入するかが分かるようにしてください。</a:t>
            </a:r>
          </a:p>
        </p:txBody>
      </p:sp>
      <p:sp>
        <p:nvSpPr>
          <p:cNvPr id="60" name="吹き出し: 角を丸めた四角形 59">
            <a:extLst>
              <a:ext uri="{FF2B5EF4-FFF2-40B4-BE49-F238E27FC236}">
                <a16:creationId xmlns:a16="http://schemas.microsoft.com/office/drawing/2014/main" id="{43AAF317-DE77-94AB-A652-D79FB018DB84}"/>
              </a:ext>
            </a:extLst>
          </p:cNvPr>
          <p:cNvSpPr/>
          <p:nvPr/>
        </p:nvSpPr>
        <p:spPr>
          <a:xfrm>
            <a:off x="-2216712" y="4492155"/>
            <a:ext cx="2181003" cy="1579987"/>
          </a:xfrm>
          <a:prstGeom prst="wedgeRoundRectCallout">
            <a:avLst>
              <a:gd name="adj1" fmla="val 67672"/>
              <a:gd name="adj2" fmla="val -21817"/>
              <a:gd name="adj3" fmla="val 16667"/>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i="1" dirty="0">
                <a:solidFill>
                  <a:srgbClr val="FF0000"/>
                </a:solidFill>
                <a:latin typeface="HGPｺﾞｼｯｸM" panose="020B0600000000000000" pitchFamily="50" charset="-128"/>
                <a:ea typeface="HGPｺﾞｼｯｸM" panose="020B0600000000000000" pitchFamily="50" charset="-128"/>
              </a:rPr>
              <a:t>■実施する事業のモデル性を記載すること。</a:t>
            </a:r>
            <a:endParaRPr lang="en-US" altLang="ja-JP" sz="1000" i="1" dirty="0">
              <a:solidFill>
                <a:srgbClr val="FF0000"/>
              </a:solidFill>
              <a:latin typeface="HGPｺﾞｼｯｸM" panose="020B0600000000000000" pitchFamily="50" charset="-128"/>
              <a:ea typeface="HGPｺﾞｼｯｸM" panose="020B0600000000000000" pitchFamily="50" charset="-128"/>
            </a:endParaRPr>
          </a:p>
          <a:p>
            <a:r>
              <a:rPr lang="ja-JP" altLang="en-US" sz="1000" i="1" dirty="0">
                <a:solidFill>
                  <a:srgbClr val="FF0000"/>
                </a:solidFill>
                <a:latin typeface="HGPｺﾞｼｯｸM" panose="020B0600000000000000" pitchFamily="50" charset="-128"/>
                <a:ea typeface="HGPｺﾞｼｯｸM" panose="020B0600000000000000" pitchFamily="50" charset="-128"/>
              </a:rPr>
              <a:t>■事業の実施により、社会・地域にどのように貢献できるのか記載すること。</a:t>
            </a:r>
          </a:p>
          <a:p>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a:t>
            </a:r>
            <a:r>
              <a:rPr lang="en-US" altLang="ja-JP" sz="1000" i="1" dirty="0">
                <a:solidFill>
                  <a:schemeClr val="accent1">
                    <a:lumMod val="75000"/>
                  </a:schemeClr>
                </a:solidFill>
                <a:latin typeface="HGPｺﾞｼｯｸM" panose="020B0600000000000000" pitchFamily="50" charset="-128"/>
                <a:ea typeface="HGPｺﾞｼｯｸM" panose="020B0600000000000000" pitchFamily="50" charset="-128"/>
              </a:rPr>
              <a:t>12</a:t>
            </a:r>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ポイント</a:t>
            </a:r>
          </a:p>
        </p:txBody>
      </p:sp>
      <p:graphicFrame>
        <p:nvGraphicFramePr>
          <p:cNvPr id="79" name="表 78">
            <a:extLst>
              <a:ext uri="{FF2B5EF4-FFF2-40B4-BE49-F238E27FC236}">
                <a16:creationId xmlns:a16="http://schemas.microsoft.com/office/drawing/2014/main" id="{310D2644-18A4-3411-E725-657C9A887CF2}"/>
              </a:ext>
            </a:extLst>
          </p:cNvPr>
          <p:cNvGraphicFramePr>
            <a:graphicFrameLocks/>
          </p:cNvGraphicFramePr>
          <p:nvPr>
            <p:extLst>
              <p:ext uri="{D42A27DB-BD31-4B8C-83A1-F6EECF244321}">
                <p14:modId xmlns:p14="http://schemas.microsoft.com/office/powerpoint/2010/main" val="552062860"/>
              </p:ext>
            </p:extLst>
          </p:nvPr>
        </p:nvGraphicFramePr>
        <p:xfrm>
          <a:off x="6680499" y="4750915"/>
          <a:ext cx="2944800" cy="1835801"/>
        </p:xfrm>
        <a:graphic>
          <a:graphicData uri="http://schemas.openxmlformats.org/drawingml/2006/table">
            <a:tbl>
              <a:tblPr firstRow="1" bandRow="1">
                <a:tableStyleId>{5C22544A-7EE6-4342-B048-85BDC9FD1C3A}</a:tableStyleId>
              </a:tblPr>
              <a:tblGrid>
                <a:gridCol w="936000">
                  <a:extLst>
                    <a:ext uri="{9D8B030D-6E8A-4147-A177-3AD203B41FA5}">
                      <a16:colId xmlns:a16="http://schemas.microsoft.com/office/drawing/2014/main" val="20000"/>
                    </a:ext>
                  </a:extLst>
                </a:gridCol>
                <a:gridCol w="669600">
                  <a:extLst>
                    <a:ext uri="{9D8B030D-6E8A-4147-A177-3AD203B41FA5}">
                      <a16:colId xmlns:a16="http://schemas.microsoft.com/office/drawing/2014/main" val="20002"/>
                    </a:ext>
                  </a:extLst>
                </a:gridCol>
                <a:gridCol w="669600">
                  <a:extLst>
                    <a:ext uri="{9D8B030D-6E8A-4147-A177-3AD203B41FA5}">
                      <a16:colId xmlns:a16="http://schemas.microsoft.com/office/drawing/2014/main" val="20003"/>
                    </a:ext>
                  </a:extLst>
                </a:gridCol>
                <a:gridCol w="669600">
                  <a:extLst>
                    <a:ext uri="{9D8B030D-6E8A-4147-A177-3AD203B41FA5}">
                      <a16:colId xmlns:a16="http://schemas.microsoft.com/office/drawing/2014/main" val="2857879029"/>
                    </a:ext>
                  </a:extLst>
                </a:gridCol>
              </a:tblGrid>
              <a:tr h="166891">
                <a:tc>
                  <a:txBody>
                    <a:bodyPr/>
                    <a:lstStyle/>
                    <a:p>
                      <a:endParaRPr kumimoji="1" lang="ja-JP" altLang="en-US" sz="500" dirty="0">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800" dirty="0">
                          <a:solidFill>
                            <a:schemeClr val="tx1"/>
                          </a:solidFill>
                          <a:latin typeface="ＭＳ Ｐゴシック" panose="020B0600070205080204" pitchFamily="50" charset="-128"/>
                          <a:ea typeface="ＭＳ Ｐゴシック" panose="020B0600070205080204" pitchFamily="50" charset="-128"/>
                        </a:rPr>
                        <a:t>令和８年度</a:t>
                      </a:r>
                    </a:p>
                  </a:txBody>
                  <a:tcPr marL="0" marR="0"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800" dirty="0">
                          <a:solidFill>
                            <a:schemeClr val="tx1"/>
                          </a:solidFill>
                          <a:latin typeface="ＭＳ Ｐゴシック" panose="020B0600070205080204" pitchFamily="50" charset="-128"/>
                          <a:ea typeface="ＭＳ Ｐゴシック" panose="020B0600070205080204" pitchFamily="50" charset="-128"/>
                        </a:rPr>
                        <a:t>令和９年度</a:t>
                      </a:r>
                    </a:p>
                  </a:txBody>
                  <a:tcPr marL="0" marR="0"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800" dirty="0">
                          <a:solidFill>
                            <a:schemeClr val="tx1"/>
                          </a:solidFill>
                          <a:latin typeface="ＭＳ Ｐゴシック" panose="020B0600070205080204" pitchFamily="50" charset="-128"/>
                          <a:ea typeface="ＭＳ Ｐゴシック" panose="020B0600070205080204" pitchFamily="50" charset="-128"/>
                        </a:rPr>
                        <a:t>令和</a:t>
                      </a:r>
                      <a:r>
                        <a:rPr kumimoji="1" lang="en-US" altLang="ja-JP" sz="800" dirty="0">
                          <a:solidFill>
                            <a:schemeClr val="tx1"/>
                          </a:solidFill>
                          <a:latin typeface="ＭＳ Ｐゴシック" panose="020B0600070205080204" pitchFamily="50" charset="-128"/>
                          <a:ea typeface="ＭＳ Ｐゴシック" panose="020B0600070205080204" pitchFamily="50" charset="-128"/>
                        </a:rPr>
                        <a:t>10</a:t>
                      </a:r>
                      <a:r>
                        <a:rPr kumimoji="1" lang="ja-JP" altLang="en-US" sz="800" dirty="0">
                          <a:solidFill>
                            <a:schemeClr val="tx1"/>
                          </a:solidFill>
                          <a:latin typeface="ＭＳ Ｐゴシック" panose="020B0600070205080204" pitchFamily="50" charset="-128"/>
                          <a:ea typeface="ＭＳ Ｐゴシック" panose="020B0600070205080204" pitchFamily="50" charset="-128"/>
                        </a:rPr>
                        <a:t>年度</a:t>
                      </a:r>
                    </a:p>
                  </a:txBody>
                  <a:tcPr marL="0" marR="0"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66891">
                <a:tc rowSpan="2">
                  <a:txBody>
                    <a:bodyPr/>
                    <a:lstStyle/>
                    <a:p>
                      <a:pPr algn="ctr"/>
                      <a:r>
                        <a:rPr kumimoji="1" lang="ja-JP" altLang="en-US" sz="800" dirty="0">
                          <a:solidFill>
                            <a:schemeClr val="tx1"/>
                          </a:solidFill>
                          <a:latin typeface="ＭＳ Ｐゴシック" panose="020B0600070205080204" pitchFamily="50" charset="-128"/>
                          <a:ea typeface="ＭＳ Ｐゴシック" panose="020B0600070205080204" pitchFamily="50" charset="-128"/>
                        </a:rPr>
                        <a:t>〇〇設備の設計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highlight>
                          <a:srgbClr val="FFFF00"/>
                        </a:highlight>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highlight>
                          <a:srgbClr val="FFFF00"/>
                        </a:highlight>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highlight>
                          <a:srgbClr val="FFFF00"/>
                        </a:highlight>
                        <a:latin typeface="ＭＳ Ｐゴシック" panose="020B0600070205080204" pitchFamily="50" charset="-128"/>
                        <a:ea typeface="ＭＳ Ｐゴシック" panose="020B0600070205080204" pitchFamily="50" charset="-128"/>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166891">
                <a:tc vMerge="1">
                  <a:txBody>
                    <a:bodyPr/>
                    <a:lstStyle/>
                    <a:p>
                      <a:endParaRPr kumimoji="1" lang="ja-JP" alt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166891">
                <a:tc rowSpan="2">
                  <a:txBody>
                    <a:bodyPr/>
                    <a:lstStyle/>
                    <a:p>
                      <a:pPr algn="ctr"/>
                      <a:r>
                        <a:rPr kumimoji="1" lang="ja-JP" altLang="en-US" sz="800" dirty="0">
                          <a:solidFill>
                            <a:schemeClr val="tx1"/>
                          </a:solidFill>
                          <a:latin typeface="ＭＳ Ｐゴシック" panose="020B0600070205080204" pitchFamily="50" charset="-128"/>
                          <a:ea typeface="ＭＳ Ｐゴシック" panose="020B0600070205080204" pitchFamily="50" charset="-128"/>
                        </a:rPr>
                        <a:t>〇〇設備の調達</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166891">
                <a:tc vMerge="1">
                  <a:txBody>
                    <a:bodyPr/>
                    <a:lstStyle/>
                    <a:p>
                      <a:endParaRPr kumimoji="1" lang="ja-JP" altLang="en-US"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166891">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ＭＳ Ｐゴシック" panose="020B0600070205080204" pitchFamily="50" charset="-128"/>
                        </a:rPr>
                        <a:t>設備工事、設置</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55003432"/>
                  </a:ext>
                </a:extLst>
              </a:tr>
              <a:tr h="166891">
                <a:tc vMerge="1">
                  <a:txBody>
                    <a:bodyPr/>
                    <a:lstStyle/>
                    <a:p>
                      <a:pPr algn="ctr"/>
                      <a:endParaRPr kumimoji="1" lang="ja-JP" altLang="en-US" sz="700" dirty="0">
                        <a:solidFill>
                          <a:schemeClr val="tx1"/>
                        </a:solidFill>
                      </a:endParaRPr>
                    </a:p>
                  </a:txBody>
                  <a:tcPr marL="91424" marR="91424" marT="45742" marB="4574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19266420"/>
                  </a:ext>
                </a:extLst>
              </a:tr>
              <a:tr h="166891">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ＭＳ Ｐゴシック" panose="020B0600070205080204" pitchFamily="50" charset="-128"/>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59547977"/>
                  </a:ext>
                </a:extLst>
              </a:tr>
              <a:tr h="166891">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dirty="0">
                        <a:solidFill>
                          <a:schemeClr val="tx1"/>
                        </a:solidFill>
                      </a:endParaRPr>
                    </a:p>
                  </a:txBody>
                  <a:tcPr marL="91424" marR="91424" marT="45742" marB="4574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58301558"/>
                  </a:ext>
                </a:extLst>
              </a:tr>
              <a:tr h="166891">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ＭＳ Ｐゴシック" panose="020B0600070205080204" pitchFamily="50" charset="-128"/>
                          <a:ea typeface="ＭＳ Ｐゴシック" panose="020B0600070205080204" pitchFamily="50" charset="-128"/>
                        </a:rPr>
                        <a:t>・・・</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31536316"/>
                  </a:ext>
                </a:extLst>
              </a:tr>
              <a:tr h="166891">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700" dirty="0">
                        <a:solidFill>
                          <a:schemeClr val="tx1"/>
                        </a:solidFill>
                      </a:endParaRPr>
                    </a:p>
                  </a:txBody>
                  <a:tcPr marL="91424" marR="91424" marT="45742" marB="4574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kumimoji="1" lang="ja-JP" altLang="en-US" sz="500" dirty="0">
                        <a:solidFill>
                          <a:schemeClr val="tx1"/>
                        </a:solidFill>
                        <a:latin typeface="ＭＳ Ｐゴシック" panose="020B0600070205080204" pitchFamily="50" charset="-128"/>
                        <a:ea typeface="ＭＳ Ｐゴシック" panose="020B0600070205080204" pitchFamily="50" charset="-128"/>
                      </a:endParaRPr>
                    </a:p>
                  </a:txBody>
                  <a:tcPr marL="0" marR="0" marT="0" marB="4574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8463002"/>
                  </a:ext>
                </a:extLst>
              </a:tr>
            </a:tbl>
          </a:graphicData>
        </a:graphic>
      </p:graphicFrame>
      <p:cxnSp>
        <p:nvCxnSpPr>
          <p:cNvPr id="82" name="直線矢印コネクタ 81">
            <a:extLst>
              <a:ext uri="{FF2B5EF4-FFF2-40B4-BE49-F238E27FC236}">
                <a16:creationId xmlns:a16="http://schemas.microsoft.com/office/drawing/2014/main" id="{C509EE45-33DF-A206-93C1-A321165123E0}"/>
              </a:ext>
            </a:extLst>
          </p:cNvPr>
          <p:cNvCxnSpPr>
            <a:cxnSpLocks/>
          </p:cNvCxnSpPr>
          <p:nvPr/>
        </p:nvCxnSpPr>
        <p:spPr bwMode="auto">
          <a:xfrm>
            <a:off x="7920763" y="4987700"/>
            <a:ext cx="369156"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88" name="直線矢印コネクタ 87">
            <a:extLst>
              <a:ext uri="{FF2B5EF4-FFF2-40B4-BE49-F238E27FC236}">
                <a16:creationId xmlns:a16="http://schemas.microsoft.com/office/drawing/2014/main" id="{DF10F6E2-C34B-AEDB-91D8-E1CF29F4B422}"/>
              </a:ext>
            </a:extLst>
          </p:cNvPr>
          <p:cNvCxnSpPr>
            <a:cxnSpLocks/>
            <a:endCxn id="79" idx="3"/>
          </p:cNvCxnSpPr>
          <p:nvPr/>
        </p:nvCxnSpPr>
        <p:spPr bwMode="auto">
          <a:xfrm flipV="1">
            <a:off x="8594660" y="5668815"/>
            <a:ext cx="1030639" cy="3132"/>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89" name="直線矢印コネクタ 88">
            <a:extLst>
              <a:ext uri="{FF2B5EF4-FFF2-40B4-BE49-F238E27FC236}">
                <a16:creationId xmlns:a16="http://schemas.microsoft.com/office/drawing/2014/main" id="{AF941254-07B1-06D6-2EA4-ABA29F5E96C8}"/>
              </a:ext>
            </a:extLst>
          </p:cNvPr>
          <p:cNvCxnSpPr>
            <a:cxnSpLocks/>
          </p:cNvCxnSpPr>
          <p:nvPr/>
        </p:nvCxnSpPr>
        <p:spPr bwMode="auto">
          <a:xfrm>
            <a:off x="8289919" y="5342513"/>
            <a:ext cx="663944"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90" name="直線矢印コネクタ 89">
            <a:extLst>
              <a:ext uri="{FF2B5EF4-FFF2-40B4-BE49-F238E27FC236}">
                <a16:creationId xmlns:a16="http://schemas.microsoft.com/office/drawing/2014/main" id="{685FC735-EEB8-431E-7EA2-18D7685E2D6E}"/>
              </a:ext>
            </a:extLst>
          </p:cNvPr>
          <p:cNvCxnSpPr>
            <a:cxnSpLocks/>
          </p:cNvCxnSpPr>
          <p:nvPr/>
        </p:nvCxnSpPr>
        <p:spPr bwMode="auto">
          <a:xfrm>
            <a:off x="7958546" y="6008271"/>
            <a:ext cx="1659261"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cxnSp>
        <p:nvCxnSpPr>
          <p:cNvPr id="91" name="直線矢印コネクタ 90">
            <a:extLst>
              <a:ext uri="{FF2B5EF4-FFF2-40B4-BE49-F238E27FC236}">
                <a16:creationId xmlns:a16="http://schemas.microsoft.com/office/drawing/2014/main" id="{80D8CCFD-0F31-2186-AE46-B36B010AB1B0}"/>
              </a:ext>
            </a:extLst>
          </p:cNvPr>
          <p:cNvCxnSpPr>
            <a:cxnSpLocks/>
          </p:cNvCxnSpPr>
          <p:nvPr/>
        </p:nvCxnSpPr>
        <p:spPr bwMode="auto">
          <a:xfrm>
            <a:off x="8294514" y="6339875"/>
            <a:ext cx="1327888" cy="0"/>
          </a:xfrm>
          <a:prstGeom prst="straightConnector1">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triangle"/>
          </a:ln>
          <a:effectLst/>
        </p:spPr>
      </p:cxnSp>
      <p:sp>
        <p:nvSpPr>
          <p:cNvPr id="93" name="吹き出し: 角を丸めた四角形 92">
            <a:extLst>
              <a:ext uri="{FF2B5EF4-FFF2-40B4-BE49-F238E27FC236}">
                <a16:creationId xmlns:a16="http://schemas.microsoft.com/office/drawing/2014/main" id="{DFD7CFE4-0B71-A7E9-B8F7-BD61636E5B5E}"/>
              </a:ext>
            </a:extLst>
          </p:cNvPr>
          <p:cNvSpPr/>
          <p:nvPr/>
        </p:nvSpPr>
        <p:spPr>
          <a:xfrm>
            <a:off x="9451198" y="6863766"/>
            <a:ext cx="2023391" cy="630852"/>
          </a:xfrm>
          <a:prstGeom prst="wedgeRoundRectCallout">
            <a:avLst>
              <a:gd name="adj1" fmla="val -40134"/>
              <a:gd name="adj2" fmla="val -108493"/>
              <a:gd name="adj3" fmla="val 16667"/>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i="1" dirty="0">
                <a:solidFill>
                  <a:srgbClr val="FF0000"/>
                </a:solidFill>
                <a:latin typeface="HGPｺﾞｼｯｸM" panose="020B0600000000000000" pitchFamily="50" charset="-128"/>
                <a:ea typeface="HGPｺﾞｼｯｸM" panose="020B0600000000000000" pitchFamily="50" charset="-128"/>
              </a:rPr>
              <a:t>事業完了までのスケジュールを記載すること。</a:t>
            </a:r>
          </a:p>
        </p:txBody>
      </p:sp>
      <p:sp>
        <p:nvSpPr>
          <p:cNvPr id="94" name="テキスト ボックス 93">
            <a:extLst>
              <a:ext uri="{FF2B5EF4-FFF2-40B4-BE49-F238E27FC236}">
                <a16:creationId xmlns:a16="http://schemas.microsoft.com/office/drawing/2014/main" id="{698BB187-0846-BAC2-4605-8FE3CB4933C4}"/>
              </a:ext>
            </a:extLst>
          </p:cNvPr>
          <p:cNvSpPr txBox="1">
            <a:spLocks/>
          </p:cNvSpPr>
          <p:nvPr/>
        </p:nvSpPr>
        <p:spPr>
          <a:xfrm>
            <a:off x="7920763" y="5035928"/>
            <a:ext cx="441146" cy="246221"/>
          </a:xfrm>
          <a:prstGeom prst="rect">
            <a:avLst/>
          </a:prstGeom>
          <a:noFill/>
        </p:spPr>
        <p:txBody>
          <a:bodyPr wrap="none" rtlCol="0">
            <a:spAutoFit/>
          </a:bodyPr>
          <a:lstStyle/>
          <a:p>
            <a:r>
              <a:rPr kumimoji="1" lang="ja-JP" altLang="en-US" sz="1000" dirty="0">
                <a:latin typeface="ＭＳ Ｐゴシック" panose="020B0600070205080204" pitchFamily="50" charset="-128"/>
                <a:ea typeface="ＭＳ Ｐゴシック" panose="020B0600070205080204" pitchFamily="50" charset="-128"/>
              </a:rPr>
              <a:t>○○</a:t>
            </a:r>
          </a:p>
        </p:txBody>
      </p:sp>
      <p:sp>
        <p:nvSpPr>
          <p:cNvPr id="100" name="テキスト ボックス 99">
            <a:extLst>
              <a:ext uri="{FF2B5EF4-FFF2-40B4-BE49-F238E27FC236}">
                <a16:creationId xmlns:a16="http://schemas.microsoft.com/office/drawing/2014/main" id="{A9FFE19E-BCF3-E65A-7DD8-B3FB414E682A}"/>
              </a:ext>
            </a:extLst>
          </p:cNvPr>
          <p:cNvSpPr txBox="1"/>
          <p:nvPr/>
        </p:nvSpPr>
        <p:spPr>
          <a:xfrm>
            <a:off x="8594660" y="5376125"/>
            <a:ext cx="441146" cy="246221"/>
          </a:xfrm>
          <a:prstGeom prst="rect">
            <a:avLst/>
          </a:prstGeom>
          <a:noFill/>
        </p:spPr>
        <p:txBody>
          <a:bodyPr wrap="none" rtlCol="0">
            <a:spAutoFit/>
          </a:bodyPr>
          <a:lstStyle/>
          <a:p>
            <a:r>
              <a:rPr kumimoji="1" lang="ja-JP" altLang="en-US" sz="1000" dirty="0">
                <a:latin typeface="ＭＳ Ｐゴシック" panose="020B0600070205080204" pitchFamily="50" charset="-128"/>
                <a:ea typeface="ＭＳ Ｐゴシック" panose="020B0600070205080204" pitchFamily="50" charset="-128"/>
              </a:rPr>
              <a:t>○○</a:t>
            </a:r>
          </a:p>
        </p:txBody>
      </p:sp>
      <p:sp>
        <p:nvSpPr>
          <p:cNvPr id="102" name="テキスト ボックス 101">
            <a:extLst>
              <a:ext uri="{FF2B5EF4-FFF2-40B4-BE49-F238E27FC236}">
                <a16:creationId xmlns:a16="http://schemas.microsoft.com/office/drawing/2014/main" id="{C730EE7C-4E72-06E7-3489-BD5183ACC962}"/>
              </a:ext>
            </a:extLst>
          </p:cNvPr>
          <p:cNvSpPr txBox="1"/>
          <p:nvPr/>
        </p:nvSpPr>
        <p:spPr>
          <a:xfrm>
            <a:off x="9258053" y="5712296"/>
            <a:ext cx="441146" cy="246221"/>
          </a:xfrm>
          <a:prstGeom prst="rect">
            <a:avLst/>
          </a:prstGeom>
          <a:noFill/>
        </p:spPr>
        <p:txBody>
          <a:bodyPr wrap="none" rtlCol="0">
            <a:spAutoFit/>
          </a:bodyPr>
          <a:lstStyle/>
          <a:p>
            <a:r>
              <a:rPr kumimoji="1" lang="ja-JP" altLang="en-US" sz="1000" dirty="0">
                <a:latin typeface="ＭＳ Ｐゴシック" panose="020B0600070205080204" pitchFamily="50" charset="-128"/>
                <a:ea typeface="ＭＳ Ｐゴシック" panose="020B0600070205080204" pitchFamily="50" charset="-128"/>
              </a:rPr>
              <a:t>○○</a:t>
            </a:r>
          </a:p>
        </p:txBody>
      </p:sp>
      <p:sp>
        <p:nvSpPr>
          <p:cNvPr id="103" name="テキスト ボックス 102">
            <a:extLst>
              <a:ext uri="{FF2B5EF4-FFF2-40B4-BE49-F238E27FC236}">
                <a16:creationId xmlns:a16="http://schemas.microsoft.com/office/drawing/2014/main" id="{C91DF5BD-6536-C65E-67B2-9C0DD5C697EA}"/>
              </a:ext>
            </a:extLst>
          </p:cNvPr>
          <p:cNvSpPr txBox="1"/>
          <p:nvPr/>
        </p:nvSpPr>
        <p:spPr>
          <a:xfrm>
            <a:off x="8596603" y="5710006"/>
            <a:ext cx="441146" cy="246221"/>
          </a:xfrm>
          <a:prstGeom prst="rect">
            <a:avLst/>
          </a:prstGeom>
          <a:noFill/>
        </p:spPr>
        <p:txBody>
          <a:bodyPr wrap="none" rtlCol="0">
            <a:spAutoFit/>
          </a:bodyPr>
          <a:lstStyle/>
          <a:p>
            <a:r>
              <a:rPr kumimoji="1" lang="ja-JP" altLang="en-US" sz="1000" dirty="0">
                <a:latin typeface="ＭＳ Ｐゴシック" panose="020B0600070205080204" pitchFamily="50" charset="-128"/>
                <a:ea typeface="ＭＳ Ｐゴシック" panose="020B0600070205080204" pitchFamily="50" charset="-128"/>
              </a:rPr>
              <a:t>○○</a:t>
            </a:r>
          </a:p>
        </p:txBody>
      </p:sp>
      <p:sp>
        <p:nvSpPr>
          <p:cNvPr id="104" name="テキスト ボックス 103">
            <a:extLst>
              <a:ext uri="{FF2B5EF4-FFF2-40B4-BE49-F238E27FC236}">
                <a16:creationId xmlns:a16="http://schemas.microsoft.com/office/drawing/2014/main" id="{B4E30107-3424-F409-4139-DB391BD95DD1}"/>
              </a:ext>
            </a:extLst>
          </p:cNvPr>
          <p:cNvSpPr txBox="1"/>
          <p:nvPr/>
        </p:nvSpPr>
        <p:spPr>
          <a:xfrm>
            <a:off x="7920763" y="6045933"/>
            <a:ext cx="441146" cy="246221"/>
          </a:xfrm>
          <a:prstGeom prst="rect">
            <a:avLst/>
          </a:prstGeom>
          <a:noFill/>
        </p:spPr>
        <p:txBody>
          <a:bodyPr wrap="none" rtlCol="0">
            <a:spAutoFit/>
          </a:bodyPr>
          <a:lstStyle/>
          <a:p>
            <a:r>
              <a:rPr kumimoji="1" lang="ja-JP" altLang="en-US" sz="1000" dirty="0">
                <a:latin typeface="ＭＳ Ｐゴシック" panose="020B0600070205080204" pitchFamily="50" charset="-128"/>
                <a:ea typeface="ＭＳ Ｐゴシック" panose="020B0600070205080204" pitchFamily="50" charset="-128"/>
              </a:rPr>
              <a:t>○○</a:t>
            </a:r>
          </a:p>
        </p:txBody>
      </p:sp>
      <p:sp>
        <p:nvSpPr>
          <p:cNvPr id="105" name="テキスト ボックス 104">
            <a:extLst>
              <a:ext uri="{FF2B5EF4-FFF2-40B4-BE49-F238E27FC236}">
                <a16:creationId xmlns:a16="http://schemas.microsoft.com/office/drawing/2014/main" id="{136FE53A-4E1E-84A8-AFAD-5FCEFDF34CCC}"/>
              </a:ext>
            </a:extLst>
          </p:cNvPr>
          <p:cNvSpPr txBox="1"/>
          <p:nvPr/>
        </p:nvSpPr>
        <p:spPr>
          <a:xfrm>
            <a:off x="8594660" y="6045932"/>
            <a:ext cx="441146" cy="246221"/>
          </a:xfrm>
          <a:prstGeom prst="rect">
            <a:avLst/>
          </a:prstGeom>
          <a:noFill/>
        </p:spPr>
        <p:txBody>
          <a:bodyPr wrap="none" rtlCol="0">
            <a:spAutoFit/>
          </a:bodyPr>
          <a:lstStyle/>
          <a:p>
            <a:r>
              <a:rPr kumimoji="1" lang="ja-JP" altLang="en-US" sz="1000" dirty="0">
                <a:latin typeface="ＭＳ Ｐゴシック" panose="020B0600070205080204" pitchFamily="50" charset="-128"/>
                <a:ea typeface="ＭＳ Ｐゴシック" panose="020B0600070205080204" pitchFamily="50" charset="-128"/>
              </a:rPr>
              <a:t>○○</a:t>
            </a:r>
          </a:p>
        </p:txBody>
      </p:sp>
      <p:sp>
        <p:nvSpPr>
          <p:cNvPr id="106" name="テキスト ボックス 105">
            <a:extLst>
              <a:ext uri="{FF2B5EF4-FFF2-40B4-BE49-F238E27FC236}">
                <a16:creationId xmlns:a16="http://schemas.microsoft.com/office/drawing/2014/main" id="{DC5AF013-227D-55C0-79E8-C37223166A19}"/>
              </a:ext>
            </a:extLst>
          </p:cNvPr>
          <p:cNvSpPr txBox="1"/>
          <p:nvPr/>
        </p:nvSpPr>
        <p:spPr>
          <a:xfrm>
            <a:off x="9265472" y="6047041"/>
            <a:ext cx="441146" cy="246221"/>
          </a:xfrm>
          <a:prstGeom prst="rect">
            <a:avLst/>
          </a:prstGeom>
          <a:noFill/>
        </p:spPr>
        <p:txBody>
          <a:bodyPr wrap="none" rtlCol="0">
            <a:spAutoFit/>
          </a:bodyPr>
          <a:lstStyle/>
          <a:p>
            <a:r>
              <a:rPr kumimoji="1" lang="ja-JP" altLang="en-US" sz="1000" dirty="0">
                <a:latin typeface="ＭＳ Ｐゴシック" panose="020B0600070205080204" pitchFamily="50" charset="-128"/>
                <a:ea typeface="ＭＳ Ｐゴシック" panose="020B0600070205080204" pitchFamily="50" charset="-128"/>
              </a:rPr>
              <a:t>○○</a:t>
            </a:r>
          </a:p>
        </p:txBody>
      </p:sp>
      <p:sp>
        <p:nvSpPr>
          <p:cNvPr id="107" name="テキスト ボックス 106">
            <a:extLst>
              <a:ext uri="{FF2B5EF4-FFF2-40B4-BE49-F238E27FC236}">
                <a16:creationId xmlns:a16="http://schemas.microsoft.com/office/drawing/2014/main" id="{2FE2D51A-2D2E-154A-33A1-90EF751BEFD6}"/>
              </a:ext>
            </a:extLst>
          </p:cNvPr>
          <p:cNvSpPr txBox="1"/>
          <p:nvPr/>
        </p:nvSpPr>
        <p:spPr>
          <a:xfrm>
            <a:off x="9262892" y="6377759"/>
            <a:ext cx="441146" cy="246221"/>
          </a:xfrm>
          <a:prstGeom prst="rect">
            <a:avLst/>
          </a:prstGeom>
          <a:noFill/>
        </p:spPr>
        <p:txBody>
          <a:bodyPr wrap="none" rtlCol="0">
            <a:spAutoFit/>
          </a:bodyPr>
          <a:lstStyle/>
          <a:p>
            <a:r>
              <a:rPr kumimoji="1" lang="ja-JP" altLang="en-US" sz="1000" dirty="0">
                <a:latin typeface="ＭＳ Ｐゴシック" panose="020B0600070205080204" pitchFamily="50" charset="-128"/>
                <a:ea typeface="ＭＳ Ｐゴシック" panose="020B0600070205080204" pitchFamily="50" charset="-128"/>
              </a:rPr>
              <a:t>○○</a:t>
            </a:r>
          </a:p>
        </p:txBody>
      </p:sp>
      <p:sp>
        <p:nvSpPr>
          <p:cNvPr id="6" name="吹き出し: 角を丸めた四角形 5">
            <a:extLst>
              <a:ext uri="{FF2B5EF4-FFF2-40B4-BE49-F238E27FC236}">
                <a16:creationId xmlns:a16="http://schemas.microsoft.com/office/drawing/2014/main" id="{31AAC075-B7DA-3FC9-EB4D-CF186E094B9C}"/>
              </a:ext>
            </a:extLst>
          </p:cNvPr>
          <p:cNvSpPr/>
          <p:nvPr/>
        </p:nvSpPr>
        <p:spPr>
          <a:xfrm>
            <a:off x="10053489" y="-32150"/>
            <a:ext cx="3103711" cy="1668738"/>
          </a:xfrm>
          <a:prstGeom prst="wedgeRoundRectCallout">
            <a:avLst>
              <a:gd name="adj1" fmla="val -40325"/>
              <a:gd name="adj2" fmla="val -22921"/>
              <a:gd name="adj3" fmla="val 16667"/>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ja-JP" sz="1600" b="1" i="1" dirty="0">
                <a:solidFill>
                  <a:srgbClr val="FF0000"/>
                </a:solidFill>
                <a:latin typeface="HGPｺﾞｼｯｸM" panose="020B0600000000000000" pitchFamily="50" charset="-128"/>
                <a:ea typeface="HGPｺﾞｼｯｸM" panose="020B0600000000000000" pitchFamily="50" charset="-128"/>
              </a:rPr>
              <a:t>【</a:t>
            </a:r>
            <a:r>
              <a:rPr kumimoji="1" lang="ja-JP" altLang="en-US" sz="1600" b="1" i="1" dirty="0">
                <a:solidFill>
                  <a:srgbClr val="FF0000"/>
                </a:solidFill>
                <a:latin typeface="HGPｺﾞｼｯｸM" panose="020B0600000000000000" pitchFamily="50" charset="-128"/>
                <a:ea typeface="HGPｺﾞｼｯｸM" panose="020B0600000000000000" pitchFamily="50" charset="-128"/>
              </a:rPr>
              <a:t>全項目共通の注意事項</a:t>
            </a:r>
            <a:r>
              <a:rPr kumimoji="1" lang="en-US" altLang="ja-JP" sz="1600" b="1" i="1" dirty="0">
                <a:solidFill>
                  <a:srgbClr val="FF0000"/>
                </a:solidFill>
                <a:latin typeface="HGPｺﾞｼｯｸM" panose="020B0600000000000000" pitchFamily="50" charset="-128"/>
                <a:ea typeface="HGPｺﾞｼｯｸM" panose="020B0600000000000000" pitchFamily="50" charset="-128"/>
              </a:rPr>
              <a:t>】</a:t>
            </a:r>
          </a:p>
          <a:p>
            <a:r>
              <a:rPr kumimoji="1" lang="ja-JP" altLang="en-US" sz="1600" b="1" i="1" dirty="0">
                <a:solidFill>
                  <a:srgbClr val="FF0000"/>
                </a:solidFill>
                <a:latin typeface="HGPｺﾞｼｯｸM" panose="020B0600000000000000" pitchFamily="50" charset="-128"/>
                <a:ea typeface="HGPｺﾞｼｯｸM" panose="020B0600000000000000" pitchFamily="50" charset="-128"/>
              </a:rPr>
              <a:t>■体言止め（例：～を導入）と用言止め（例：～を導入する）が混在しないよう記載を統一してください。</a:t>
            </a:r>
            <a:endParaRPr kumimoji="1" lang="en-US" altLang="ja-JP" sz="1600" b="1" i="1" dirty="0">
              <a:solidFill>
                <a:srgbClr val="FF0000"/>
              </a:solidFill>
              <a:latin typeface="HGPｺﾞｼｯｸM" panose="020B0600000000000000" pitchFamily="50" charset="-128"/>
              <a:ea typeface="HGPｺﾞｼｯｸM" panose="020B0600000000000000" pitchFamily="50" charset="-128"/>
            </a:endParaRPr>
          </a:p>
          <a:p>
            <a:endPar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endParaRPr>
          </a:p>
        </p:txBody>
      </p:sp>
      <p:sp>
        <p:nvSpPr>
          <p:cNvPr id="17" name="四角形: 角を丸くする 16">
            <a:extLst>
              <a:ext uri="{FF2B5EF4-FFF2-40B4-BE49-F238E27FC236}">
                <a16:creationId xmlns:a16="http://schemas.microsoft.com/office/drawing/2014/main" id="{CF6F2B42-BAE3-85C8-3824-E79FB1A722A8}"/>
              </a:ext>
            </a:extLst>
          </p:cNvPr>
          <p:cNvSpPr/>
          <p:nvPr/>
        </p:nvSpPr>
        <p:spPr>
          <a:xfrm>
            <a:off x="110742" y="52801"/>
            <a:ext cx="9591166" cy="527627"/>
          </a:xfrm>
          <a:prstGeom prst="roundRect">
            <a:avLst/>
          </a:prstGeom>
          <a:solidFill>
            <a:schemeClr val="accent5">
              <a:lumMod val="20000"/>
              <a:lumOff val="80000"/>
            </a:schemeClr>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tabLst>
                <a:tab pos="2152650" algn="l"/>
              </a:tabLst>
            </a:pPr>
            <a:r>
              <a:rPr lang="en-US" altLang="ja-JP" sz="2400" dirty="0">
                <a:solidFill>
                  <a:schemeClr val="tx1"/>
                </a:solidFill>
                <a:latin typeface="HGPｺﾞｼｯｸE" panose="020B0900000000000000" pitchFamily="50" charset="-128"/>
                <a:ea typeface="HGPｺﾞｼｯｸE" panose="020B0900000000000000" pitchFamily="50" charset="-128"/>
              </a:rPr>
              <a:t>【</a:t>
            </a:r>
            <a:r>
              <a:rPr lang="ja-JP" altLang="en-US" sz="2400" dirty="0">
                <a:solidFill>
                  <a:schemeClr val="tx1"/>
                </a:solidFill>
                <a:latin typeface="HGPｺﾞｼｯｸE" panose="020B0900000000000000" pitchFamily="50" charset="-128"/>
                <a:ea typeface="HGPｺﾞｼｯｸE" panose="020B0900000000000000" pitchFamily="50" charset="-128"/>
              </a:rPr>
              <a:t>事業名</a:t>
            </a:r>
            <a:r>
              <a:rPr lang="en-US" altLang="ja-JP" sz="2400" dirty="0">
                <a:solidFill>
                  <a:schemeClr val="tx1"/>
                </a:solidFill>
                <a:latin typeface="HGPｺﾞｼｯｸE" panose="020B0900000000000000" pitchFamily="50" charset="-128"/>
                <a:ea typeface="HGPｺﾞｼｯｸE" panose="020B0900000000000000" pitchFamily="50" charset="-128"/>
              </a:rPr>
              <a:t>】</a:t>
            </a:r>
            <a:r>
              <a:rPr lang="ja-JP" altLang="en-US" sz="2400" dirty="0">
                <a:solidFill>
                  <a:schemeClr val="tx1"/>
                </a:solidFill>
                <a:latin typeface="HGPｺﾞｼｯｸE" panose="020B0900000000000000" pitchFamily="50" charset="-128"/>
                <a:ea typeface="HGPｺﾞｼｯｸE" panose="020B0900000000000000" pitchFamily="50" charset="-128"/>
              </a:rPr>
              <a:t>〇〇工場の排ガスを利用した〇〇事業</a:t>
            </a:r>
          </a:p>
        </p:txBody>
      </p:sp>
      <p:sp>
        <p:nvSpPr>
          <p:cNvPr id="23" name="四角形: 角を丸くする 22">
            <a:extLst>
              <a:ext uri="{FF2B5EF4-FFF2-40B4-BE49-F238E27FC236}">
                <a16:creationId xmlns:a16="http://schemas.microsoft.com/office/drawing/2014/main" id="{C00318DC-7883-4D37-8644-0B2289D17CE5}"/>
              </a:ext>
            </a:extLst>
          </p:cNvPr>
          <p:cNvSpPr/>
          <p:nvPr/>
        </p:nvSpPr>
        <p:spPr>
          <a:xfrm>
            <a:off x="177264" y="717307"/>
            <a:ext cx="9507645" cy="646462"/>
          </a:xfrm>
          <a:prstGeom prst="roundRect">
            <a:avLst/>
          </a:prstGeom>
          <a:solidFill>
            <a:schemeClr val="accent6">
              <a:lumMod val="20000"/>
              <a:lumOff val="80000"/>
            </a:schemeClr>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a:tabLst>
                <a:tab pos="2152650" algn="l"/>
              </a:tabLst>
            </a:pPr>
            <a:r>
              <a:rPr lang="en-US" altLang="ja-JP" sz="1400" dirty="0">
                <a:solidFill>
                  <a:schemeClr val="tx1"/>
                </a:solidFill>
                <a:latin typeface="HGPｺﾞｼｯｸE" panose="020B0900000000000000" pitchFamily="50" charset="-128"/>
                <a:ea typeface="HGPｺﾞｼｯｸE" panose="020B0900000000000000" pitchFamily="50" charset="-128"/>
              </a:rPr>
              <a:t>【</a:t>
            </a:r>
            <a:r>
              <a:rPr lang="ja-JP" altLang="en-US" sz="1400" dirty="0">
                <a:solidFill>
                  <a:schemeClr val="tx1"/>
                </a:solidFill>
                <a:latin typeface="HGPｺﾞｼｯｸE" panose="020B0900000000000000" pitchFamily="50" charset="-128"/>
                <a:ea typeface="HGPｺﾞｼｯｸE" panose="020B0900000000000000" pitchFamily="50" charset="-128"/>
              </a:rPr>
              <a:t>代表事業者</a:t>
            </a:r>
            <a:r>
              <a:rPr lang="en-US" altLang="ja-JP" sz="1400" dirty="0">
                <a:solidFill>
                  <a:schemeClr val="tx1"/>
                </a:solidFill>
                <a:latin typeface="HGPｺﾞｼｯｸE" panose="020B0900000000000000" pitchFamily="50" charset="-128"/>
                <a:ea typeface="HGPｺﾞｼｯｸE" panose="020B0900000000000000" pitchFamily="50" charset="-128"/>
              </a:rPr>
              <a:t>】</a:t>
            </a:r>
            <a:r>
              <a:rPr lang="ja-JP" altLang="en-US" sz="1400" dirty="0">
                <a:solidFill>
                  <a:schemeClr val="tx1"/>
                </a:solidFill>
                <a:latin typeface="HGPｺﾞｼｯｸE" panose="020B0900000000000000" pitchFamily="50" charset="-128"/>
                <a:ea typeface="HGPｺﾞｼｯｸE" panose="020B0900000000000000" pitchFamily="50" charset="-128"/>
              </a:rPr>
              <a:t>〇〇株式会社</a:t>
            </a:r>
            <a:endParaRPr lang="en-US" altLang="ja-JP" sz="1400" dirty="0">
              <a:solidFill>
                <a:schemeClr val="tx1"/>
              </a:solidFill>
              <a:latin typeface="HGPｺﾞｼｯｸE" panose="020B0900000000000000" pitchFamily="50" charset="-128"/>
              <a:ea typeface="HGPｺﾞｼｯｸE" panose="020B0900000000000000" pitchFamily="50" charset="-128"/>
            </a:endParaRPr>
          </a:p>
          <a:p>
            <a:pPr>
              <a:tabLst>
                <a:tab pos="2152650" algn="l"/>
              </a:tabLst>
            </a:pPr>
            <a:r>
              <a:rPr lang="en-US" altLang="ja-JP" sz="1400" dirty="0">
                <a:solidFill>
                  <a:schemeClr val="tx1"/>
                </a:solidFill>
                <a:latin typeface="HGPｺﾞｼｯｸE" panose="020B0900000000000000" pitchFamily="50" charset="-128"/>
                <a:ea typeface="HGPｺﾞｼｯｸE" panose="020B0900000000000000" pitchFamily="50" charset="-128"/>
              </a:rPr>
              <a:t>【</a:t>
            </a:r>
            <a:r>
              <a:rPr lang="ja-JP" altLang="en-US" sz="1400" dirty="0">
                <a:solidFill>
                  <a:schemeClr val="tx1"/>
                </a:solidFill>
                <a:latin typeface="HGPｺﾞｼｯｸE" panose="020B0900000000000000" pitchFamily="50" charset="-128"/>
                <a:ea typeface="HGPｺﾞｼｯｸE" panose="020B0900000000000000" pitchFamily="50" charset="-128"/>
              </a:rPr>
              <a:t>共同事業者</a:t>
            </a:r>
            <a:r>
              <a:rPr lang="en-US" altLang="ja-JP" sz="1400" dirty="0">
                <a:solidFill>
                  <a:schemeClr val="tx1"/>
                </a:solidFill>
                <a:latin typeface="HGPｺﾞｼｯｸE" panose="020B0900000000000000" pitchFamily="50" charset="-128"/>
                <a:ea typeface="HGPｺﾞｼｯｸE" panose="020B0900000000000000" pitchFamily="50" charset="-128"/>
              </a:rPr>
              <a:t>】</a:t>
            </a:r>
            <a:r>
              <a:rPr lang="ja-JP" altLang="en-US" sz="1400" dirty="0">
                <a:solidFill>
                  <a:schemeClr val="tx1"/>
                </a:solidFill>
                <a:latin typeface="HGPｺﾞｼｯｸE" panose="020B0900000000000000" pitchFamily="50" charset="-128"/>
                <a:ea typeface="HGPｺﾞｼｯｸE" panose="020B0900000000000000" pitchFamily="50" charset="-128"/>
              </a:rPr>
              <a:t>株式会社〇〇</a:t>
            </a:r>
            <a:endParaRPr lang="en-US" altLang="ja-JP" sz="1400" dirty="0">
              <a:solidFill>
                <a:schemeClr val="tx1"/>
              </a:solidFill>
              <a:latin typeface="HGPｺﾞｼｯｸE" panose="020B0900000000000000" pitchFamily="50" charset="-128"/>
              <a:ea typeface="HGPｺﾞｼｯｸE" panose="020B0900000000000000" pitchFamily="50" charset="-128"/>
            </a:endParaRPr>
          </a:p>
          <a:p>
            <a:pPr>
              <a:tabLst>
                <a:tab pos="2152650" algn="l"/>
              </a:tabLst>
            </a:pPr>
            <a:r>
              <a:rPr lang="en-US" altLang="ja-JP" sz="1400" dirty="0">
                <a:solidFill>
                  <a:schemeClr val="tx1"/>
                </a:solidFill>
                <a:latin typeface="HGPｺﾞｼｯｸE" panose="020B0900000000000000" pitchFamily="50" charset="-128"/>
                <a:ea typeface="HGPｺﾞｼｯｸE" panose="020B0900000000000000" pitchFamily="50" charset="-128"/>
              </a:rPr>
              <a:t>【</a:t>
            </a:r>
            <a:r>
              <a:rPr lang="ja-JP" altLang="en-US" sz="1400" dirty="0">
                <a:solidFill>
                  <a:schemeClr val="tx1"/>
                </a:solidFill>
                <a:latin typeface="HGPｺﾞｼｯｸE" panose="020B0900000000000000" pitchFamily="50" charset="-128"/>
                <a:ea typeface="HGPｺﾞｼｯｸE" panose="020B0900000000000000" pitchFamily="50" charset="-128"/>
              </a:rPr>
              <a:t>事業実施場所</a:t>
            </a:r>
            <a:r>
              <a:rPr lang="en-US" altLang="ja-JP" sz="1400" dirty="0">
                <a:solidFill>
                  <a:schemeClr val="tx1"/>
                </a:solidFill>
                <a:latin typeface="HGPｺﾞｼｯｸE" panose="020B0900000000000000" pitchFamily="50" charset="-128"/>
                <a:ea typeface="HGPｺﾞｼｯｸE" panose="020B0900000000000000" pitchFamily="50" charset="-128"/>
              </a:rPr>
              <a:t>】</a:t>
            </a:r>
            <a:r>
              <a:rPr lang="ja-JP" altLang="en-US" sz="1400" dirty="0">
                <a:solidFill>
                  <a:schemeClr val="tx1"/>
                </a:solidFill>
                <a:latin typeface="HGPｺﾞｼｯｸE" panose="020B0900000000000000" pitchFamily="50" charset="-128"/>
                <a:ea typeface="HGPｺﾞｼｯｸE" panose="020B0900000000000000" pitchFamily="50" charset="-128"/>
              </a:rPr>
              <a:t>〇〇株式会社〇〇工場（</a:t>
            </a:r>
            <a:r>
              <a:rPr lang="en-US" altLang="ja-JP" sz="1400" dirty="0">
                <a:solidFill>
                  <a:schemeClr val="tx1"/>
                </a:solidFill>
                <a:latin typeface="HGPｺﾞｼｯｸE" panose="020B0900000000000000" pitchFamily="50" charset="-128"/>
                <a:ea typeface="HGPｺﾞｼｯｸE" panose="020B0900000000000000" pitchFamily="50" charset="-128"/>
              </a:rPr>
              <a:t>XX</a:t>
            </a:r>
            <a:r>
              <a:rPr lang="ja-JP" altLang="en-US" sz="1400" dirty="0">
                <a:solidFill>
                  <a:schemeClr val="tx1"/>
                </a:solidFill>
                <a:latin typeface="HGPｺﾞｼｯｸE" panose="020B0900000000000000" pitchFamily="50" charset="-128"/>
                <a:ea typeface="HGPｺﾞｼｯｸE" panose="020B0900000000000000" pitchFamily="50" charset="-128"/>
              </a:rPr>
              <a:t>県</a:t>
            </a:r>
            <a:r>
              <a:rPr lang="en-US" altLang="ja-JP" sz="1400" dirty="0">
                <a:solidFill>
                  <a:schemeClr val="tx1"/>
                </a:solidFill>
                <a:latin typeface="HGPｺﾞｼｯｸE" panose="020B0900000000000000" pitchFamily="50" charset="-128"/>
                <a:ea typeface="HGPｺﾞｼｯｸE" panose="020B0900000000000000" pitchFamily="50" charset="-128"/>
              </a:rPr>
              <a:t>XX</a:t>
            </a:r>
            <a:r>
              <a:rPr lang="ja-JP" altLang="en-US" sz="1400" dirty="0">
                <a:solidFill>
                  <a:schemeClr val="tx1"/>
                </a:solidFill>
                <a:latin typeface="HGPｺﾞｼｯｸE" panose="020B0900000000000000" pitchFamily="50" charset="-128"/>
                <a:ea typeface="HGPｺﾞｼｯｸE" panose="020B0900000000000000" pitchFamily="50" charset="-128"/>
              </a:rPr>
              <a:t>市</a:t>
            </a:r>
            <a:r>
              <a:rPr lang="en-US" altLang="ja-JP" sz="1400" dirty="0">
                <a:solidFill>
                  <a:schemeClr val="tx1"/>
                </a:solidFill>
                <a:latin typeface="HGPｺﾞｼｯｸE" panose="020B0900000000000000" pitchFamily="50" charset="-128"/>
                <a:ea typeface="HGPｺﾞｼｯｸE" panose="020B0900000000000000" pitchFamily="50" charset="-128"/>
              </a:rPr>
              <a:t>X</a:t>
            </a:r>
            <a:r>
              <a:rPr lang="ja-JP" altLang="en-US" sz="1400" dirty="0">
                <a:solidFill>
                  <a:schemeClr val="tx1"/>
                </a:solidFill>
                <a:latin typeface="HGPｺﾞｼｯｸE" panose="020B0900000000000000" pitchFamily="50" charset="-128"/>
                <a:ea typeface="HGPｺﾞｼｯｸE" panose="020B0900000000000000" pitchFamily="50" charset="-128"/>
              </a:rPr>
              <a:t>丁目</a:t>
            </a:r>
            <a:r>
              <a:rPr lang="en-US" altLang="ja-JP" sz="1400" dirty="0">
                <a:solidFill>
                  <a:schemeClr val="tx1"/>
                </a:solidFill>
                <a:latin typeface="HGPｺﾞｼｯｸE" panose="020B0900000000000000" pitchFamily="50" charset="-128"/>
                <a:ea typeface="HGPｺﾞｼｯｸE" panose="020B0900000000000000" pitchFamily="50" charset="-128"/>
              </a:rPr>
              <a:t>X</a:t>
            </a:r>
            <a:r>
              <a:rPr lang="ja-JP" altLang="en-US" sz="1400" dirty="0">
                <a:solidFill>
                  <a:schemeClr val="tx1"/>
                </a:solidFill>
                <a:latin typeface="HGPｺﾞｼｯｸE" panose="020B0900000000000000" pitchFamily="50" charset="-128"/>
                <a:ea typeface="HGPｺﾞｼｯｸE" panose="020B0900000000000000" pitchFamily="50" charset="-128"/>
              </a:rPr>
              <a:t>番</a:t>
            </a:r>
            <a:r>
              <a:rPr lang="en-US" altLang="ja-JP" sz="1400" dirty="0">
                <a:solidFill>
                  <a:schemeClr val="tx1"/>
                </a:solidFill>
                <a:latin typeface="HGPｺﾞｼｯｸE" panose="020B0900000000000000" pitchFamily="50" charset="-128"/>
                <a:ea typeface="HGPｺﾞｼｯｸE" panose="020B0900000000000000" pitchFamily="50" charset="-128"/>
              </a:rPr>
              <a:t>X</a:t>
            </a:r>
            <a:r>
              <a:rPr lang="ja-JP" altLang="en-US" sz="1400" dirty="0">
                <a:solidFill>
                  <a:schemeClr val="tx1"/>
                </a:solidFill>
                <a:latin typeface="HGPｺﾞｼｯｸE" panose="020B0900000000000000" pitchFamily="50" charset="-128"/>
                <a:ea typeface="HGPｺﾞｼｯｸE" panose="020B0900000000000000" pitchFamily="50" charset="-128"/>
              </a:rPr>
              <a:t>号）</a:t>
            </a:r>
          </a:p>
        </p:txBody>
      </p:sp>
      <p:sp>
        <p:nvSpPr>
          <p:cNvPr id="27" name="正方形/長方形 26">
            <a:extLst>
              <a:ext uri="{FF2B5EF4-FFF2-40B4-BE49-F238E27FC236}">
                <a16:creationId xmlns:a16="http://schemas.microsoft.com/office/drawing/2014/main" id="{F6BEF49B-7159-AA04-CBDA-C72E17DE510C}"/>
              </a:ext>
            </a:extLst>
          </p:cNvPr>
          <p:cNvSpPr/>
          <p:nvPr/>
        </p:nvSpPr>
        <p:spPr>
          <a:xfrm>
            <a:off x="7481455" y="894849"/>
            <a:ext cx="2059990" cy="432364"/>
          </a:xfrm>
          <a:prstGeom prst="rect">
            <a:avLst/>
          </a:prstGeom>
          <a:solidFill>
            <a:schemeClr val="accent6">
              <a:lumMod val="20000"/>
              <a:lumOff val="80000"/>
            </a:schemeClr>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t" anchorCtr="0"/>
          <a:lstStyle/>
          <a:p>
            <a:r>
              <a:rPr lang="en-US" altLang="ja-JP" sz="1100" dirty="0">
                <a:solidFill>
                  <a:schemeClr val="tx1"/>
                </a:solidFill>
                <a:latin typeface="HGPｺﾞｼｯｸE" panose="020B0900000000000000" pitchFamily="50" charset="-128"/>
                <a:ea typeface="HGPｺﾞｼｯｸE" panose="020B0900000000000000" pitchFamily="50" charset="-128"/>
              </a:rPr>
              <a:t>【</a:t>
            </a:r>
            <a:r>
              <a:rPr lang="ja-JP" altLang="en-US" sz="1100" dirty="0">
                <a:solidFill>
                  <a:schemeClr val="tx1"/>
                </a:solidFill>
                <a:latin typeface="HGPｺﾞｼｯｸE" panose="020B0900000000000000" pitchFamily="50" charset="-128"/>
                <a:ea typeface="HGPｺﾞｼｯｸE" panose="020B0900000000000000" pitchFamily="50" charset="-128"/>
              </a:rPr>
              <a:t>実施年度</a:t>
            </a:r>
            <a:r>
              <a:rPr lang="en-US" altLang="ja-JP" sz="1100" dirty="0">
                <a:solidFill>
                  <a:schemeClr val="tx1"/>
                </a:solidFill>
                <a:latin typeface="HGPｺﾞｼｯｸE" panose="020B0900000000000000" pitchFamily="50" charset="-128"/>
                <a:ea typeface="HGPｺﾞｼｯｸE" panose="020B0900000000000000" pitchFamily="50" charset="-128"/>
              </a:rPr>
              <a:t>】</a:t>
            </a:r>
            <a:r>
              <a:rPr lang="ja-JP" altLang="en-US" sz="1100" dirty="0">
                <a:solidFill>
                  <a:schemeClr val="tx1"/>
                </a:solidFill>
                <a:latin typeface="HGPｺﾞｼｯｸE" panose="020B0900000000000000" pitchFamily="50" charset="-128"/>
                <a:ea typeface="HGPｺﾞｼｯｸE" panose="020B0900000000000000" pitchFamily="50" charset="-128"/>
              </a:rPr>
              <a:t>令和８～</a:t>
            </a:r>
            <a:r>
              <a:rPr lang="en-US" altLang="ja-JP" sz="1100" dirty="0">
                <a:solidFill>
                  <a:schemeClr val="tx1"/>
                </a:solidFill>
                <a:latin typeface="HGPｺﾞｼｯｸE" panose="020B0900000000000000" pitchFamily="50" charset="-128"/>
                <a:ea typeface="HGPｺﾞｼｯｸE" panose="020B0900000000000000" pitchFamily="50" charset="-128"/>
              </a:rPr>
              <a:t>X</a:t>
            </a:r>
            <a:r>
              <a:rPr lang="ja-JP" altLang="en-US" sz="1100" dirty="0">
                <a:solidFill>
                  <a:schemeClr val="tx1"/>
                </a:solidFill>
                <a:latin typeface="HGPｺﾞｼｯｸE" panose="020B0900000000000000" pitchFamily="50" charset="-128"/>
                <a:ea typeface="HGPｺﾞｼｯｸE" panose="020B0900000000000000" pitchFamily="50" charset="-128"/>
              </a:rPr>
              <a:t>年度</a:t>
            </a:r>
            <a:endParaRPr lang="en-US" altLang="ja-JP" sz="1100" dirty="0">
              <a:solidFill>
                <a:schemeClr val="tx1"/>
              </a:solidFill>
              <a:latin typeface="HGPｺﾞｼｯｸE" panose="020B0900000000000000" pitchFamily="50" charset="-128"/>
              <a:ea typeface="HGPｺﾞｼｯｸE" panose="020B0900000000000000" pitchFamily="50" charset="-128"/>
            </a:endParaRPr>
          </a:p>
          <a:p>
            <a:r>
              <a:rPr lang="en-US" altLang="ja-JP" sz="1100" dirty="0">
                <a:solidFill>
                  <a:schemeClr val="tx1"/>
                </a:solidFill>
                <a:latin typeface="HGPｺﾞｼｯｸE" panose="020B0900000000000000" pitchFamily="50" charset="-128"/>
                <a:ea typeface="HGPｺﾞｼｯｸE" panose="020B0900000000000000" pitchFamily="50" charset="-128"/>
              </a:rPr>
              <a:t>【</a:t>
            </a:r>
            <a:r>
              <a:rPr lang="ja-JP" altLang="en-US" sz="1100" dirty="0">
                <a:solidFill>
                  <a:schemeClr val="tx1"/>
                </a:solidFill>
                <a:latin typeface="HGPｺﾞｼｯｸE" panose="020B0900000000000000" pitchFamily="50" charset="-128"/>
                <a:ea typeface="HGPｺﾞｼｯｸE" panose="020B0900000000000000" pitchFamily="50" charset="-128"/>
              </a:rPr>
              <a:t>補助額</a:t>
            </a:r>
            <a:r>
              <a:rPr lang="en-US" altLang="ja-JP" sz="1100" dirty="0">
                <a:solidFill>
                  <a:schemeClr val="tx1"/>
                </a:solidFill>
                <a:latin typeface="HGPｺﾞｼｯｸE" panose="020B0900000000000000" pitchFamily="50" charset="-128"/>
                <a:ea typeface="HGPｺﾞｼｯｸE" panose="020B0900000000000000" pitchFamily="50" charset="-128"/>
              </a:rPr>
              <a:t>】000,000</a:t>
            </a:r>
            <a:r>
              <a:rPr lang="ja-JP" altLang="en-US" sz="1100" dirty="0">
                <a:solidFill>
                  <a:schemeClr val="tx1"/>
                </a:solidFill>
                <a:latin typeface="HGPｺﾞｼｯｸE" panose="020B0900000000000000" pitchFamily="50" charset="-128"/>
                <a:ea typeface="HGPｺﾞｼｯｸE" panose="020B0900000000000000" pitchFamily="50" charset="-128"/>
              </a:rPr>
              <a:t>（千円）（総額）</a:t>
            </a:r>
            <a:endParaRPr lang="en-US" altLang="ja-JP" sz="1100" dirty="0">
              <a:solidFill>
                <a:schemeClr val="tx1"/>
              </a:solidFill>
              <a:latin typeface="HGPｺﾞｼｯｸE" panose="020B0900000000000000" pitchFamily="50" charset="-128"/>
              <a:ea typeface="HGPｺﾞｼｯｸE" panose="020B0900000000000000" pitchFamily="50" charset="-128"/>
            </a:endParaRPr>
          </a:p>
        </p:txBody>
      </p:sp>
      <p:sp>
        <p:nvSpPr>
          <p:cNvPr id="81" name="吹き出し: 角を丸めた四角形 80">
            <a:extLst>
              <a:ext uri="{FF2B5EF4-FFF2-40B4-BE49-F238E27FC236}">
                <a16:creationId xmlns:a16="http://schemas.microsoft.com/office/drawing/2014/main" id="{34747DC1-A28E-5C9C-2DE3-8BD853C42FDB}"/>
              </a:ext>
            </a:extLst>
          </p:cNvPr>
          <p:cNvSpPr/>
          <p:nvPr/>
        </p:nvSpPr>
        <p:spPr>
          <a:xfrm>
            <a:off x="4329634" y="6900658"/>
            <a:ext cx="2023391" cy="630852"/>
          </a:xfrm>
          <a:prstGeom prst="wedgeRoundRectCallout">
            <a:avLst>
              <a:gd name="adj1" fmla="val -40134"/>
              <a:gd name="adj2" fmla="val -108493"/>
              <a:gd name="adj3" fmla="val 16667"/>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000" i="1" dirty="0">
                <a:solidFill>
                  <a:srgbClr val="FF0000"/>
                </a:solidFill>
                <a:latin typeface="HGPｺﾞｼｯｸM" panose="020B0600000000000000" pitchFamily="50" charset="-128"/>
                <a:ea typeface="HGPｺﾞｼｯｸM" panose="020B0600000000000000" pitchFamily="50" charset="-128"/>
              </a:rPr>
              <a:t>■</a:t>
            </a:r>
            <a:r>
              <a:rPr lang="en-US" altLang="ja-JP" sz="1000" i="1" dirty="0">
                <a:solidFill>
                  <a:srgbClr val="FF0000"/>
                </a:solidFill>
                <a:latin typeface="HGPｺﾞｼｯｸM" panose="020B0600000000000000" pitchFamily="50" charset="-128"/>
                <a:ea typeface="HGPｺﾞｼｯｸM" panose="020B0600000000000000" pitchFamily="50" charset="-128"/>
              </a:rPr>
              <a:t>CO2</a:t>
            </a:r>
            <a:r>
              <a:rPr lang="ja-JP" altLang="en-US" sz="1000" i="1" dirty="0">
                <a:solidFill>
                  <a:srgbClr val="FF0000"/>
                </a:solidFill>
                <a:latin typeface="HGPｺﾞｼｯｸM" panose="020B0600000000000000" pitchFamily="50" charset="-128"/>
                <a:ea typeface="HGPｺﾞｼｯｸM" panose="020B0600000000000000" pitchFamily="50" charset="-128"/>
              </a:rPr>
              <a:t>削減効果の算定方法、事業による</a:t>
            </a:r>
            <a:r>
              <a:rPr lang="en-US" altLang="ja-JP" sz="1000" i="1" dirty="0">
                <a:solidFill>
                  <a:srgbClr val="FF0000"/>
                </a:solidFill>
                <a:latin typeface="HGPｺﾞｼｯｸM" panose="020B0600000000000000" pitchFamily="50" charset="-128"/>
                <a:ea typeface="HGPｺﾞｼｯｸM" panose="020B0600000000000000" pitchFamily="50" charset="-128"/>
              </a:rPr>
              <a:t>CO2</a:t>
            </a:r>
            <a:r>
              <a:rPr lang="ja-JP" altLang="en-US" sz="1000" i="1" dirty="0">
                <a:solidFill>
                  <a:srgbClr val="FF0000"/>
                </a:solidFill>
                <a:latin typeface="HGPｺﾞｼｯｸM" panose="020B0600000000000000" pitchFamily="50" charset="-128"/>
                <a:ea typeface="HGPｺﾞｼｯｸM" panose="020B0600000000000000" pitchFamily="50" charset="-128"/>
              </a:rPr>
              <a:t>削減効果の試算結果について記載すること。</a:t>
            </a:r>
            <a:endParaRPr lang="en-US" altLang="ja-JP" sz="1000" i="1" dirty="0">
              <a:solidFill>
                <a:srgbClr val="FF0000"/>
              </a:solidFill>
              <a:latin typeface="HGPｺﾞｼｯｸM" panose="020B0600000000000000" pitchFamily="50" charset="-128"/>
              <a:ea typeface="HGPｺﾞｼｯｸM" panose="020B0600000000000000" pitchFamily="50" charset="-128"/>
            </a:endParaRPr>
          </a:p>
          <a:p>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a:t>
            </a:r>
            <a:r>
              <a:rPr lang="en-US" altLang="ja-JP" sz="1000" i="1" dirty="0">
                <a:solidFill>
                  <a:schemeClr val="accent1">
                    <a:lumMod val="75000"/>
                  </a:schemeClr>
                </a:solidFill>
                <a:latin typeface="HGPｺﾞｼｯｸM" panose="020B0600000000000000" pitchFamily="50" charset="-128"/>
                <a:ea typeface="HGPｺﾞｼｯｸM" panose="020B0600000000000000" pitchFamily="50" charset="-128"/>
              </a:rPr>
              <a:t>12</a:t>
            </a:r>
            <a:r>
              <a:rPr lang="ja-JP" altLang="en-US" sz="1000" i="1" dirty="0">
                <a:solidFill>
                  <a:schemeClr val="accent1">
                    <a:lumMod val="75000"/>
                  </a:schemeClr>
                </a:solidFill>
                <a:latin typeface="HGPｺﾞｼｯｸM" panose="020B0600000000000000" pitchFamily="50" charset="-128"/>
                <a:ea typeface="HGPｺﾞｼｯｸM" panose="020B0600000000000000" pitchFamily="50" charset="-128"/>
              </a:rPr>
              <a:t>ポイント</a:t>
            </a:r>
          </a:p>
        </p:txBody>
      </p:sp>
      <p:grpSp>
        <p:nvGrpSpPr>
          <p:cNvPr id="83" name="グループ化 82">
            <a:extLst>
              <a:ext uri="{FF2B5EF4-FFF2-40B4-BE49-F238E27FC236}">
                <a16:creationId xmlns:a16="http://schemas.microsoft.com/office/drawing/2014/main" id="{58433405-4A69-A5A2-8D64-AD2A48EAC5F1}"/>
              </a:ext>
            </a:extLst>
          </p:cNvPr>
          <p:cNvGrpSpPr/>
          <p:nvPr/>
        </p:nvGrpSpPr>
        <p:grpSpPr>
          <a:xfrm>
            <a:off x="4586858" y="2726150"/>
            <a:ext cx="451091" cy="450664"/>
            <a:chOff x="4086343" y="2278740"/>
            <a:chExt cx="276691" cy="318226"/>
          </a:xfrm>
          <a:solidFill>
            <a:schemeClr val="bg1">
              <a:lumMod val="65000"/>
            </a:schemeClr>
          </a:solidFill>
        </p:grpSpPr>
        <p:grpSp>
          <p:nvGrpSpPr>
            <p:cNvPr id="85" name="グループ化 84">
              <a:extLst>
                <a:ext uri="{FF2B5EF4-FFF2-40B4-BE49-F238E27FC236}">
                  <a16:creationId xmlns:a16="http://schemas.microsoft.com/office/drawing/2014/main" id="{2E2ED3E7-A775-7B3D-E454-A7CB3B67F93D}"/>
                </a:ext>
              </a:extLst>
            </p:cNvPr>
            <p:cNvGrpSpPr/>
            <p:nvPr/>
          </p:nvGrpSpPr>
          <p:grpSpPr>
            <a:xfrm>
              <a:off x="4086343" y="2278740"/>
              <a:ext cx="230023" cy="295353"/>
              <a:chOff x="4086343" y="2277676"/>
              <a:chExt cx="230023" cy="295353"/>
            </a:xfrm>
            <a:grpFill/>
          </p:grpSpPr>
          <p:grpSp>
            <p:nvGrpSpPr>
              <p:cNvPr id="98" name="Group 47">
                <a:extLst>
                  <a:ext uri="{FF2B5EF4-FFF2-40B4-BE49-F238E27FC236}">
                    <a16:creationId xmlns:a16="http://schemas.microsoft.com/office/drawing/2014/main" id="{17DD91D7-70A8-3C6B-6949-FA976EB55021}"/>
                  </a:ext>
                </a:extLst>
              </p:cNvPr>
              <p:cNvGrpSpPr>
                <a:grpSpLocks noChangeAspect="1"/>
              </p:cNvGrpSpPr>
              <p:nvPr/>
            </p:nvGrpSpPr>
            <p:grpSpPr bwMode="auto">
              <a:xfrm>
                <a:off x="4086343" y="2350744"/>
                <a:ext cx="230023" cy="222285"/>
                <a:chOff x="5597" y="2210"/>
                <a:chExt cx="327" cy="316"/>
              </a:xfrm>
              <a:grpFill/>
            </p:grpSpPr>
            <p:sp>
              <p:nvSpPr>
                <p:cNvPr id="101" name="Freeform 48">
                  <a:extLst>
                    <a:ext uri="{FF2B5EF4-FFF2-40B4-BE49-F238E27FC236}">
                      <a16:creationId xmlns:a16="http://schemas.microsoft.com/office/drawing/2014/main" id="{FDDBCECC-EA62-1B5D-F0BF-F13EB3C9E13F}"/>
                    </a:ext>
                  </a:extLst>
                </p:cNvPr>
                <p:cNvSpPr>
                  <a:spLocks noEditPoints="1"/>
                </p:cNvSpPr>
                <p:nvPr/>
              </p:nvSpPr>
              <p:spPr bwMode="auto">
                <a:xfrm>
                  <a:off x="5597" y="2246"/>
                  <a:ext cx="327" cy="280"/>
                </a:xfrm>
                <a:custGeom>
                  <a:avLst/>
                  <a:gdLst>
                    <a:gd name="T0" fmla="*/ 278 w 280"/>
                    <a:gd name="T1" fmla="*/ 203 h 240"/>
                    <a:gd name="T2" fmla="*/ 267 w 280"/>
                    <a:gd name="T3" fmla="*/ 203 h 240"/>
                    <a:gd name="T4" fmla="*/ 267 w 280"/>
                    <a:gd name="T5" fmla="*/ 14 h 240"/>
                    <a:gd name="T6" fmla="*/ 266 w 280"/>
                    <a:gd name="T7" fmla="*/ 12 h 240"/>
                    <a:gd name="T8" fmla="*/ 263 w 280"/>
                    <a:gd name="T9" fmla="*/ 12 h 240"/>
                    <a:gd name="T10" fmla="*/ 204 w 280"/>
                    <a:gd name="T11" fmla="*/ 45 h 240"/>
                    <a:gd name="T12" fmla="*/ 204 w 280"/>
                    <a:gd name="T13" fmla="*/ 16 h 240"/>
                    <a:gd name="T14" fmla="*/ 203 w 280"/>
                    <a:gd name="T15" fmla="*/ 14 h 240"/>
                    <a:gd name="T16" fmla="*/ 200 w 280"/>
                    <a:gd name="T17" fmla="*/ 14 h 240"/>
                    <a:gd name="T18" fmla="*/ 139 w 280"/>
                    <a:gd name="T19" fmla="*/ 48 h 240"/>
                    <a:gd name="T20" fmla="*/ 139 w 280"/>
                    <a:gd name="T21" fmla="*/ 17 h 240"/>
                    <a:gd name="T22" fmla="*/ 138 w 280"/>
                    <a:gd name="T23" fmla="*/ 15 h 240"/>
                    <a:gd name="T24" fmla="*/ 136 w 280"/>
                    <a:gd name="T25" fmla="*/ 15 h 240"/>
                    <a:gd name="T26" fmla="*/ 73 w 280"/>
                    <a:gd name="T27" fmla="*/ 51 h 240"/>
                    <a:gd name="T28" fmla="*/ 73 w 280"/>
                    <a:gd name="T29" fmla="*/ 2 h 240"/>
                    <a:gd name="T30" fmla="*/ 70 w 280"/>
                    <a:gd name="T31" fmla="*/ 0 h 240"/>
                    <a:gd name="T32" fmla="*/ 18 w 280"/>
                    <a:gd name="T33" fmla="*/ 0 h 240"/>
                    <a:gd name="T34" fmla="*/ 15 w 280"/>
                    <a:gd name="T35" fmla="*/ 2 h 240"/>
                    <a:gd name="T36" fmla="*/ 15 w 280"/>
                    <a:gd name="T37" fmla="*/ 203 h 240"/>
                    <a:gd name="T38" fmla="*/ 2 w 280"/>
                    <a:gd name="T39" fmla="*/ 203 h 240"/>
                    <a:gd name="T40" fmla="*/ 0 w 280"/>
                    <a:gd name="T41" fmla="*/ 205 h 240"/>
                    <a:gd name="T42" fmla="*/ 0 w 280"/>
                    <a:gd name="T43" fmla="*/ 238 h 240"/>
                    <a:gd name="T44" fmla="*/ 2 w 280"/>
                    <a:gd name="T45" fmla="*/ 240 h 240"/>
                    <a:gd name="T46" fmla="*/ 278 w 280"/>
                    <a:gd name="T47" fmla="*/ 240 h 240"/>
                    <a:gd name="T48" fmla="*/ 280 w 280"/>
                    <a:gd name="T49" fmla="*/ 238 h 240"/>
                    <a:gd name="T50" fmla="*/ 280 w 280"/>
                    <a:gd name="T51" fmla="*/ 205 h 240"/>
                    <a:gd name="T52" fmla="*/ 278 w 280"/>
                    <a:gd name="T53" fmla="*/ 203 h 240"/>
                    <a:gd name="T54" fmla="*/ 198 w 280"/>
                    <a:gd name="T55" fmla="*/ 173 h 240"/>
                    <a:gd name="T56" fmla="*/ 89 w 280"/>
                    <a:gd name="T57" fmla="*/ 173 h 240"/>
                    <a:gd name="T58" fmla="*/ 84 w 280"/>
                    <a:gd name="T59" fmla="*/ 167 h 240"/>
                    <a:gd name="T60" fmla="*/ 89 w 280"/>
                    <a:gd name="T61" fmla="*/ 162 h 240"/>
                    <a:gd name="T62" fmla="*/ 198 w 280"/>
                    <a:gd name="T63" fmla="*/ 162 h 240"/>
                    <a:gd name="T64" fmla="*/ 204 w 280"/>
                    <a:gd name="T65" fmla="*/ 167 h 240"/>
                    <a:gd name="T66" fmla="*/ 198 w 280"/>
                    <a:gd name="T67" fmla="*/ 173 h 240"/>
                    <a:gd name="T68" fmla="*/ 204 w 280"/>
                    <a:gd name="T69" fmla="*/ 137 h 240"/>
                    <a:gd name="T70" fmla="*/ 198 w 280"/>
                    <a:gd name="T71" fmla="*/ 143 h 240"/>
                    <a:gd name="T72" fmla="*/ 89 w 280"/>
                    <a:gd name="T73" fmla="*/ 143 h 240"/>
                    <a:gd name="T74" fmla="*/ 84 w 280"/>
                    <a:gd name="T75" fmla="*/ 137 h 240"/>
                    <a:gd name="T76" fmla="*/ 84 w 280"/>
                    <a:gd name="T77" fmla="*/ 137 h 240"/>
                    <a:gd name="T78" fmla="*/ 89 w 280"/>
                    <a:gd name="T79" fmla="*/ 131 h 240"/>
                    <a:gd name="T80" fmla="*/ 198 w 280"/>
                    <a:gd name="T81" fmla="*/ 131 h 240"/>
                    <a:gd name="T82" fmla="*/ 204 w 280"/>
                    <a:gd name="T83" fmla="*/ 137 h 240"/>
                    <a:gd name="T84" fmla="*/ 198 w 280"/>
                    <a:gd name="T85" fmla="*/ 113 h 240"/>
                    <a:gd name="T86" fmla="*/ 89 w 280"/>
                    <a:gd name="T87" fmla="*/ 113 h 240"/>
                    <a:gd name="T88" fmla="*/ 84 w 280"/>
                    <a:gd name="T89" fmla="*/ 107 h 240"/>
                    <a:gd name="T90" fmla="*/ 89 w 280"/>
                    <a:gd name="T91" fmla="*/ 101 h 240"/>
                    <a:gd name="T92" fmla="*/ 198 w 280"/>
                    <a:gd name="T93" fmla="*/ 101 h 240"/>
                    <a:gd name="T94" fmla="*/ 204 w 280"/>
                    <a:gd name="T95" fmla="*/ 107 h 240"/>
                    <a:gd name="T96" fmla="*/ 198 w 280"/>
                    <a:gd name="T97" fmla="*/ 113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0" h="240">
                      <a:moveTo>
                        <a:pt x="278" y="203"/>
                      </a:moveTo>
                      <a:cubicBezTo>
                        <a:pt x="267" y="203"/>
                        <a:pt x="267" y="203"/>
                        <a:pt x="267" y="203"/>
                      </a:cubicBezTo>
                      <a:cubicBezTo>
                        <a:pt x="267" y="14"/>
                        <a:pt x="267" y="14"/>
                        <a:pt x="267" y="14"/>
                      </a:cubicBezTo>
                      <a:cubicBezTo>
                        <a:pt x="267" y="13"/>
                        <a:pt x="266" y="12"/>
                        <a:pt x="266" y="12"/>
                      </a:cubicBezTo>
                      <a:cubicBezTo>
                        <a:pt x="265" y="11"/>
                        <a:pt x="264" y="11"/>
                        <a:pt x="263" y="12"/>
                      </a:cubicBezTo>
                      <a:cubicBezTo>
                        <a:pt x="204" y="45"/>
                        <a:pt x="204" y="45"/>
                        <a:pt x="204" y="45"/>
                      </a:cubicBezTo>
                      <a:cubicBezTo>
                        <a:pt x="204" y="16"/>
                        <a:pt x="204" y="16"/>
                        <a:pt x="204" y="16"/>
                      </a:cubicBezTo>
                      <a:cubicBezTo>
                        <a:pt x="204" y="15"/>
                        <a:pt x="203" y="14"/>
                        <a:pt x="203" y="14"/>
                      </a:cubicBezTo>
                      <a:cubicBezTo>
                        <a:pt x="202" y="14"/>
                        <a:pt x="201" y="14"/>
                        <a:pt x="200" y="14"/>
                      </a:cubicBezTo>
                      <a:cubicBezTo>
                        <a:pt x="139" y="48"/>
                        <a:pt x="139" y="48"/>
                        <a:pt x="139" y="48"/>
                      </a:cubicBezTo>
                      <a:cubicBezTo>
                        <a:pt x="139" y="17"/>
                        <a:pt x="139" y="17"/>
                        <a:pt x="139" y="17"/>
                      </a:cubicBezTo>
                      <a:cubicBezTo>
                        <a:pt x="139" y="17"/>
                        <a:pt x="139" y="16"/>
                        <a:pt x="138" y="15"/>
                      </a:cubicBezTo>
                      <a:cubicBezTo>
                        <a:pt x="137" y="15"/>
                        <a:pt x="136" y="15"/>
                        <a:pt x="136" y="15"/>
                      </a:cubicBezTo>
                      <a:cubicBezTo>
                        <a:pt x="73" y="51"/>
                        <a:pt x="73" y="51"/>
                        <a:pt x="73" y="51"/>
                      </a:cubicBezTo>
                      <a:cubicBezTo>
                        <a:pt x="73" y="2"/>
                        <a:pt x="73" y="2"/>
                        <a:pt x="73" y="2"/>
                      </a:cubicBezTo>
                      <a:cubicBezTo>
                        <a:pt x="73" y="1"/>
                        <a:pt x="72" y="0"/>
                        <a:pt x="70" y="0"/>
                      </a:cubicBezTo>
                      <a:cubicBezTo>
                        <a:pt x="18" y="0"/>
                        <a:pt x="18" y="0"/>
                        <a:pt x="18" y="0"/>
                      </a:cubicBezTo>
                      <a:cubicBezTo>
                        <a:pt x="16" y="0"/>
                        <a:pt x="15" y="1"/>
                        <a:pt x="15" y="2"/>
                      </a:cubicBezTo>
                      <a:cubicBezTo>
                        <a:pt x="15" y="203"/>
                        <a:pt x="15" y="203"/>
                        <a:pt x="15" y="203"/>
                      </a:cubicBezTo>
                      <a:cubicBezTo>
                        <a:pt x="2" y="203"/>
                        <a:pt x="2" y="203"/>
                        <a:pt x="2" y="203"/>
                      </a:cubicBezTo>
                      <a:cubicBezTo>
                        <a:pt x="1" y="203"/>
                        <a:pt x="0" y="204"/>
                        <a:pt x="0" y="205"/>
                      </a:cubicBezTo>
                      <a:cubicBezTo>
                        <a:pt x="0" y="238"/>
                        <a:pt x="0" y="238"/>
                        <a:pt x="0" y="238"/>
                      </a:cubicBezTo>
                      <a:cubicBezTo>
                        <a:pt x="0" y="239"/>
                        <a:pt x="1" y="240"/>
                        <a:pt x="2" y="240"/>
                      </a:cubicBezTo>
                      <a:cubicBezTo>
                        <a:pt x="278" y="240"/>
                        <a:pt x="278" y="240"/>
                        <a:pt x="278" y="240"/>
                      </a:cubicBezTo>
                      <a:cubicBezTo>
                        <a:pt x="279" y="240"/>
                        <a:pt x="280" y="239"/>
                        <a:pt x="280" y="238"/>
                      </a:cubicBezTo>
                      <a:cubicBezTo>
                        <a:pt x="280" y="205"/>
                        <a:pt x="280" y="205"/>
                        <a:pt x="280" y="205"/>
                      </a:cubicBezTo>
                      <a:cubicBezTo>
                        <a:pt x="280" y="204"/>
                        <a:pt x="279" y="203"/>
                        <a:pt x="278" y="203"/>
                      </a:cubicBezTo>
                      <a:close/>
                      <a:moveTo>
                        <a:pt x="198" y="173"/>
                      </a:moveTo>
                      <a:cubicBezTo>
                        <a:pt x="89" y="173"/>
                        <a:pt x="89" y="173"/>
                        <a:pt x="89" y="173"/>
                      </a:cubicBezTo>
                      <a:cubicBezTo>
                        <a:pt x="86" y="173"/>
                        <a:pt x="84" y="171"/>
                        <a:pt x="84" y="167"/>
                      </a:cubicBezTo>
                      <a:cubicBezTo>
                        <a:pt x="84" y="164"/>
                        <a:pt x="86" y="162"/>
                        <a:pt x="89" y="162"/>
                      </a:cubicBezTo>
                      <a:cubicBezTo>
                        <a:pt x="198" y="162"/>
                        <a:pt x="198" y="162"/>
                        <a:pt x="198" y="162"/>
                      </a:cubicBezTo>
                      <a:cubicBezTo>
                        <a:pt x="201" y="162"/>
                        <a:pt x="204" y="164"/>
                        <a:pt x="204" y="167"/>
                      </a:cubicBezTo>
                      <a:cubicBezTo>
                        <a:pt x="204" y="171"/>
                        <a:pt x="201" y="173"/>
                        <a:pt x="198" y="173"/>
                      </a:cubicBezTo>
                      <a:close/>
                      <a:moveTo>
                        <a:pt x="204" y="137"/>
                      </a:moveTo>
                      <a:cubicBezTo>
                        <a:pt x="204" y="141"/>
                        <a:pt x="201" y="143"/>
                        <a:pt x="198" y="143"/>
                      </a:cubicBezTo>
                      <a:cubicBezTo>
                        <a:pt x="89" y="143"/>
                        <a:pt x="89" y="143"/>
                        <a:pt x="89" y="143"/>
                      </a:cubicBezTo>
                      <a:cubicBezTo>
                        <a:pt x="86" y="143"/>
                        <a:pt x="84" y="141"/>
                        <a:pt x="84" y="137"/>
                      </a:cubicBezTo>
                      <a:cubicBezTo>
                        <a:pt x="84" y="137"/>
                        <a:pt x="84" y="137"/>
                        <a:pt x="84" y="137"/>
                      </a:cubicBezTo>
                      <a:cubicBezTo>
                        <a:pt x="84" y="134"/>
                        <a:pt x="86" y="131"/>
                        <a:pt x="89" y="131"/>
                      </a:cubicBezTo>
                      <a:cubicBezTo>
                        <a:pt x="198" y="131"/>
                        <a:pt x="198" y="131"/>
                        <a:pt x="198" y="131"/>
                      </a:cubicBezTo>
                      <a:cubicBezTo>
                        <a:pt x="201" y="131"/>
                        <a:pt x="204" y="134"/>
                        <a:pt x="204" y="137"/>
                      </a:cubicBezTo>
                      <a:close/>
                      <a:moveTo>
                        <a:pt x="198" y="113"/>
                      </a:moveTo>
                      <a:cubicBezTo>
                        <a:pt x="89" y="113"/>
                        <a:pt x="89" y="113"/>
                        <a:pt x="89" y="113"/>
                      </a:cubicBezTo>
                      <a:cubicBezTo>
                        <a:pt x="86" y="113"/>
                        <a:pt x="84" y="111"/>
                        <a:pt x="84" y="107"/>
                      </a:cubicBezTo>
                      <a:cubicBezTo>
                        <a:pt x="84" y="104"/>
                        <a:pt x="86" y="101"/>
                        <a:pt x="89" y="101"/>
                      </a:cubicBezTo>
                      <a:cubicBezTo>
                        <a:pt x="198" y="101"/>
                        <a:pt x="198" y="101"/>
                        <a:pt x="198" y="101"/>
                      </a:cubicBezTo>
                      <a:cubicBezTo>
                        <a:pt x="201" y="101"/>
                        <a:pt x="204" y="104"/>
                        <a:pt x="204" y="107"/>
                      </a:cubicBezTo>
                      <a:cubicBezTo>
                        <a:pt x="204" y="111"/>
                        <a:pt x="201" y="113"/>
                        <a:pt x="198" y="1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marL="0" marR="0" lvl="0" indent="0" defTabSz="981700" eaLnBrk="1" fontAlgn="auto" latinLnBrk="0" hangingPunct="1">
                    <a:lnSpc>
                      <a:spcPct val="100000"/>
                    </a:lnSpc>
                    <a:spcBef>
                      <a:spcPts val="0"/>
                    </a:spcBef>
                    <a:spcAft>
                      <a:spcPts val="0"/>
                    </a:spcAft>
                    <a:buClrTx/>
                    <a:buSzTx/>
                    <a:buFontTx/>
                    <a:buNone/>
                    <a:tabLst/>
                    <a:defRPr/>
                  </a:pPr>
                  <a:endParaRPr kumimoji="0" lang="ja-JP" altLang="en-US" sz="1932" b="0" i="0" u="none" strike="noStrike" kern="0" cap="none" spc="0" normalizeH="0" baseline="0" noProof="0">
                    <a:ln>
                      <a:noFill/>
                    </a:ln>
                    <a:solidFill>
                      <a:prstClr val="black"/>
                    </a:solidFill>
                    <a:effectLst/>
                    <a:uLnTx/>
                    <a:uFillTx/>
                    <a:latin typeface="Arial"/>
                  </a:endParaRPr>
                </a:p>
              </p:txBody>
            </p:sp>
            <p:sp>
              <p:nvSpPr>
                <p:cNvPr id="108" name="Freeform 49">
                  <a:extLst>
                    <a:ext uri="{FF2B5EF4-FFF2-40B4-BE49-F238E27FC236}">
                      <a16:creationId xmlns:a16="http://schemas.microsoft.com/office/drawing/2014/main" id="{65D0CB51-2DAB-26D5-4AE1-FC221DA89AF8}"/>
                    </a:ext>
                  </a:extLst>
                </p:cNvPr>
                <p:cNvSpPr>
                  <a:spLocks/>
                </p:cNvSpPr>
                <p:nvPr/>
              </p:nvSpPr>
              <p:spPr bwMode="auto">
                <a:xfrm>
                  <a:off x="5612" y="2210"/>
                  <a:ext cx="73" cy="27"/>
                </a:xfrm>
                <a:custGeom>
                  <a:avLst/>
                  <a:gdLst>
                    <a:gd name="T0" fmla="*/ 2 w 62"/>
                    <a:gd name="T1" fmla="*/ 23 h 23"/>
                    <a:gd name="T2" fmla="*/ 59 w 62"/>
                    <a:gd name="T3" fmla="*/ 23 h 23"/>
                    <a:gd name="T4" fmla="*/ 62 w 62"/>
                    <a:gd name="T5" fmla="*/ 21 h 23"/>
                    <a:gd name="T6" fmla="*/ 62 w 62"/>
                    <a:gd name="T7" fmla="*/ 2 h 23"/>
                    <a:gd name="T8" fmla="*/ 59 w 62"/>
                    <a:gd name="T9" fmla="*/ 0 h 23"/>
                    <a:gd name="T10" fmla="*/ 2 w 62"/>
                    <a:gd name="T11" fmla="*/ 0 h 23"/>
                    <a:gd name="T12" fmla="*/ 0 w 62"/>
                    <a:gd name="T13" fmla="*/ 2 h 23"/>
                    <a:gd name="T14" fmla="*/ 0 w 62"/>
                    <a:gd name="T15" fmla="*/ 21 h 23"/>
                    <a:gd name="T16" fmla="*/ 2 w 62"/>
                    <a:gd name="T17"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23">
                      <a:moveTo>
                        <a:pt x="2" y="23"/>
                      </a:moveTo>
                      <a:cubicBezTo>
                        <a:pt x="59" y="23"/>
                        <a:pt x="59" y="23"/>
                        <a:pt x="59" y="23"/>
                      </a:cubicBezTo>
                      <a:cubicBezTo>
                        <a:pt x="61" y="23"/>
                        <a:pt x="62" y="22"/>
                        <a:pt x="62" y="21"/>
                      </a:cubicBezTo>
                      <a:cubicBezTo>
                        <a:pt x="62" y="2"/>
                        <a:pt x="62" y="2"/>
                        <a:pt x="62" y="2"/>
                      </a:cubicBezTo>
                      <a:cubicBezTo>
                        <a:pt x="62" y="1"/>
                        <a:pt x="61" y="0"/>
                        <a:pt x="59" y="0"/>
                      </a:cubicBezTo>
                      <a:cubicBezTo>
                        <a:pt x="2" y="0"/>
                        <a:pt x="2" y="0"/>
                        <a:pt x="2" y="0"/>
                      </a:cubicBezTo>
                      <a:cubicBezTo>
                        <a:pt x="1" y="0"/>
                        <a:pt x="0" y="1"/>
                        <a:pt x="0" y="2"/>
                      </a:cubicBezTo>
                      <a:cubicBezTo>
                        <a:pt x="0" y="21"/>
                        <a:pt x="0" y="21"/>
                        <a:pt x="0" y="21"/>
                      </a:cubicBezTo>
                      <a:cubicBezTo>
                        <a:pt x="0" y="22"/>
                        <a:pt x="1" y="23"/>
                        <a:pt x="2"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marL="0" marR="0" lvl="0" indent="0" defTabSz="981700" eaLnBrk="1" fontAlgn="auto" latinLnBrk="0" hangingPunct="1">
                    <a:lnSpc>
                      <a:spcPct val="100000"/>
                    </a:lnSpc>
                    <a:spcBef>
                      <a:spcPts val="0"/>
                    </a:spcBef>
                    <a:spcAft>
                      <a:spcPts val="0"/>
                    </a:spcAft>
                    <a:buClrTx/>
                    <a:buSzTx/>
                    <a:buFontTx/>
                    <a:buNone/>
                    <a:tabLst/>
                    <a:defRPr/>
                  </a:pPr>
                  <a:endParaRPr kumimoji="0" lang="ja-JP" altLang="en-US" sz="1932" b="0" i="0" u="none" strike="noStrike" kern="0" cap="none" spc="0" normalizeH="0" baseline="0" noProof="0">
                    <a:ln>
                      <a:noFill/>
                    </a:ln>
                    <a:solidFill>
                      <a:prstClr val="black"/>
                    </a:solidFill>
                    <a:effectLst/>
                    <a:uLnTx/>
                    <a:uFillTx/>
                    <a:latin typeface="Arial"/>
                  </a:endParaRPr>
                </a:p>
              </p:txBody>
            </p:sp>
          </p:grpSp>
          <p:sp>
            <p:nvSpPr>
              <p:cNvPr id="99" name="フリーフォーム: 図形 98">
                <a:extLst>
                  <a:ext uri="{FF2B5EF4-FFF2-40B4-BE49-F238E27FC236}">
                    <a16:creationId xmlns:a16="http://schemas.microsoft.com/office/drawing/2014/main" id="{AA0BA0E6-67D9-B137-CB80-2DF0FB2B6AA9}"/>
                  </a:ext>
                </a:extLst>
              </p:cNvPr>
              <p:cNvSpPr/>
              <p:nvPr/>
            </p:nvSpPr>
            <p:spPr>
              <a:xfrm>
                <a:off x="4134181" y="2277676"/>
                <a:ext cx="144192" cy="92906"/>
              </a:xfrm>
              <a:custGeom>
                <a:avLst/>
                <a:gdLst>
                  <a:gd name="connsiteX0" fmla="*/ 294076 w 382841"/>
                  <a:gd name="connsiteY0" fmla="*/ 919 h 220516"/>
                  <a:gd name="connsiteX1" fmla="*/ 191076 w 382841"/>
                  <a:gd name="connsiteY1" fmla="*/ 72495 h 220516"/>
                  <a:gd name="connsiteX2" fmla="*/ 190831 w 382841"/>
                  <a:gd name="connsiteY2" fmla="*/ 78376 h 220516"/>
                  <a:gd name="connsiteX3" fmla="*/ 188473 w 382841"/>
                  <a:gd name="connsiteY3" fmla="*/ 79723 h 220516"/>
                  <a:gd name="connsiteX4" fmla="*/ 157693 w 382841"/>
                  <a:gd name="connsiteY4" fmla="*/ 70658 h 220516"/>
                  <a:gd name="connsiteX5" fmla="*/ 95152 w 382841"/>
                  <a:gd name="connsiteY5" fmla="*/ 114056 h 220516"/>
                  <a:gd name="connsiteX6" fmla="*/ 95305 w 382841"/>
                  <a:gd name="connsiteY6" fmla="*/ 121897 h 220516"/>
                  <a:gd name="connsiteX7" fmla="*/ 93222 w 382841"/>
                  <a:gd name="connsiteY7" fmla="*/ 123520 h 220516"/>
                  <a:gd name="connsiteX8" fmla="*/ 76346 w 382841"/>
                  <a:gd name="connsiteY8" fmla="*/ 119967 h 220516"/>
                  <a:gd name="connsiteX9" fmla="*/ 27036 w 382841"/>
                  <a:gd name="connsiteY9" fmla="*/ 154209 h 220516"/>
                  <a:gd name="connsiteX10" fmla="*/ 26945 w 382841"/>
                  <a:gd name="connsiteY10" fmla="*/ 156414 h 220516"/>
                  <a:gd name="connsiteX11" fmla="*/ 26853 w 382841"/>
                  <a:gd name="connsiteY11" fmla="*/ 156414 h 220516"/>
                  <a:gd name="connsiteX12" fmla="*/ 789 w 382841"/>
                  <a:gd name="connsiteY12" fmla="*/ 174515 h 220516"/>
                  <a:gd name="connsiteX13" fmla="*/ 2780 w 382841"/>
                  <a:gd name="connsiteY13" fmla="*/ 183672 h 220516"/>
                  <a:gd name="connsiteX14" fmla="*/ 4158 w 382841"/>
                  <a:gd name="connsiteY14" fmla="*/ 184469 h 220516"/>
                  <a:gd name="connsiteX15" fmla="*/ 30926 w 382841"/>
                  <a:gd name="connsiteY15" fmla="*/ 184469 h 220516"/>
                  <a:gd name="connsiteX16" fmla="*/ 32488 w 382841"/>
                  <a:gd name="connsiteY16" fmla="*/ 186031 h 220516"/>
                  <a:gd name="connsiteX17" fmla="*/ 32488 w 382841"/>
                  <a:gd name="connsiteY17" fmla="*/ 192370 h 220516"/>
                  <a:gd name="connsiteX18" fmla="*/ 34479 w 382841"/>
                  <a:gd name="connsiteY18" fmla="*/ 193871 h 220516"/>
                  <a:gd name="connsiteX19" fmla="*/ 44862 w 382841"/>
                  <a:gd name="connsiteY19" fmla="*/ 187378 h 220516"/>
                  <a:gd name="connsiteX20" fmla="*/ 46760 w 382841"/>
                  <a:gd name="connsiteY20" fmla="*/ 187041 h 220516"/>
                  <a:gd name="connsiteX21" fmla="*/ 69945 w 382841"/>
                  <a:gd name="connsiteY21" fmla="*/ 193534 h 220516"/>
                  <a:gd name="connsiteX22" fmla="*/ 101491 w 382841"/>
                  <a:gd name="connsiteY22" fmla="*/ 185847 h 220516"/>
                  <a:gd name="connsiteX23" fmla="*/ 103513 w 382841"/>
                  <a:gd name="connsiteY23" fmla="*/ 186214 h 220516"/>
                  <a:gd name="connsiteX24" fmla="*/ 146360 w 382841"/>
                  <a:gd name="connsiteY24" fmla="*/ 206888 h 220516"/>
                  <a:gd name="connsiteX25" fmla="*/ 183664 w 382841"/>
                  <a:gd name="connsiteY25" fmla="*/ 197822 h 220516"/>
                  <a:gd name="connsiteX26" fmla="*/ 185533 w 382841"/>
                  <a:gd name="connsiteY26" fmla="*/ 198036 h 220516"/>
                  <a:gd name="connsiteX27" fmla="*/ 242009 w 382841"/>
                  <a:gd name="connsiteY27" fmla="*/ 221344 h 220516"/>
                  <a:gd name="connsiteX28" fmla="*/ 327613 w 382841"/>
                  <a:gd name="connsiteY28" fmla="*/ 161896 h 220516"/>
                  <a:gd name="connsiteX29" fmla="*/ 327153 w 382841"/>
                  <a:gd name="connsiteY29" fmla="*/ 149400 h 220516"/>
                  <a:gd name="connsiteX30" fmla="*/ 328133 w 382841"/>
                  <a:gd name="connsiteY30" fmla="*/ 147716 h 220516"/>
                  <a:gd name="connsiteX31" fmla="*/ 383722 w 382841"/>
                  <a:gd name="connsiteY31" fmla="*/ 83184 h 220516"/>
                  <a:gd name="connsiteX32" fmla="*/ 294076 w 382841"/>
                  <a:gd name="connsiteY32" fmla="*/ 919 h 220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382841" h="220516">
                    <a:moveTo>
                      <a:pt x="294076" y="919"/>
                    </a:moveTo>
                    <a:cubicBezTo>
                      <a:pt x="240876" y="-2021"/>
                      <a:pt x="194752" y="30015"/>
                      <a:pt x="191076" y="72495"/>
                    </a:cubicBezTo>
                    <a:cubicBezTo>
                      <a:pt x="190893" y="74455"/>
                      <a:pt x="190831" y="76446"/>
                      <a:pt x="190831" y="78376"/>
                    </a:cubicBezTo>
                    <a:cubicBezTo>
                      <a:pt x="190831" y="79601"/>
                      <a:pt x="189545" y="80366"/>
                      <a:pt x="188473" y="79723"/>
                    </a:cubicBezTo>
                    <a:cubicBezTo>
                      <a:pt x="179805" y="74578"/>
                      <a:pt x="169270" y="71301"/>
                      <a:pt x="157693" y="70658"/>
                    </a:cubicBezTo>
                    <a:cubicBezTo>
                      <a:pt x="125411" y="68881"/>
                      <a:pt x="97387" y="88299"/>
                      <a:pt x="95152" y="114056"/>
                    </a:cubicBezTo>
                    <a:cubicBezTo>
                      <a:pt x="94907" y="116721"/>
                      <a:pt x="94968" y="119324"/>
                      <a:pt x="95305" y="121897"/>
                    </a:cubicBezTo>
                    <a:cubicBezTo>
                      <a:pt x="95458" y="123030"/>
                      <a:pt x="94294" y="123918"/>
                      <a:pt x="93222" y="123520"/>
                    </a:cubicBezTo>
                    <a:cubicBezTo>
                      <a:pt x="88077" y="121560"/>
                      <a:pt x="82411" y="120304"/>
                      <a:pt x="76346" y="119967"/>
                    </a:cubicBezTo>
                    <a:cubicBezTo>
                      <a:pt x="50864" y="118559"/>
                      <a:pt x="28813" y="133872"/>
                      <a:pt x="27036" y="154209"/>
                    </a:cubicBezTo>
                    <a:cubicBezTo>
                      <a:pt x="26975" y="154944"/>
                      <a:pt x="26945" y="155679"/>
                      <a:pt x="26945" y="156414"/>
                    </a:cubicBezTo>
                    <a:lnTo>
                      <a:pt x="26853" y="156414"/>
                    </a:lnTo>
                    <a:cubicBezTo>
                      <a:pt x="13377" y="155679"/>
                      <a:pt x="1708" y="163765"/>
                      <a:pt x="789" y="174515"/>
                    </a:cubicBezTo>
                    <a:cubicBezTo>
                      <a:pt x="513" y="177761"/>
                      <a:pt x="1248" y="180885"/>
                      <a:pt x="2780" y="183672"/>
                    </a:cubicBezTo>
                    <a:cubicBezTo>
                      <a:pt x="3055" y="184162"/>
                      <a:pt x="3607" y="184469"/>
                      <a:pt x="4158" y="184469"/>
                    </a:cubicBezTo>
                    <a:lnTo>
                      <a:pt x="30926" y="184469"/>
                    </a:lnTo>
                    <a:cubicBezTo>
                      <a:pt x="31784" y="184469"/>
                      <a:pt x="32488" y="185173"/>
                      <a:pt x="32488" y="186031"/>
                    </a:cubicBezTo>
                    <a:lnTo>
                      <a:pt x="32488" y="192370"/>
                    </a:lnTo>
                    <a:cubicBezTo>
                      <a:pt x="32488" y="193412"/>
                      <a:pt x="33499" y="194208"/>
                      <a:pt x="34479" y="193871"/>
                    </a:cubicBezTo>
                    <a:cubicBezTo>
                      <a:pt x="38614" y="192493"/>
                      <a:pt x="42228" y="190257"/>
                      <a:pt x="44862" y="187378"/>
                    </a:cubicBezTo>
                    <a:cubicBezTo>
                      <a:pt x="45352" y="186827"/>
                      <a:pt x="46117" y="186704"/>
                      <a:pt x="46760" y="187041"/>
                    </a:cubicBezTo>
                    <a:cubicBezTo>
                      <a:pt x="53376" y="190717"/>
                      <a:pt x="61308" y="193075"/>
                      <a:pt x="69945" y="193534"/>
                    </a:cubicBezTo>
                    <a:cubicBezTo>
                      <a:pt x="81798" y="194177"/>
                      <a:pt x="92855" y="191237"/>
                      <a:pt x="101491" y="185847"/>
                    </a:cubicBezTo>
                    <a:cubicBezTo>
                      <a:pt x="102165" y="185418"/>
                      <a:pt x="103023" y="185571"/>
                      <a:pt x="103513" y="186214"/>
                    </a:cubicBezTo>
                    <a:cubicBezTo>
                      <a:pt x="112487" y="197761"/>
                      <a:pt x="128045" y="205846"/>
                      <a:pt x="146360" y="206888"/>
                    </a:cubicBezTo>
                    <a:cubicBezTo>
                      <a:pt x="160326" y="207653"/>
                      <a:pt x="173435" y="204162"/>
                      <a:pt x="183664" y="197822"/>
                    </a:cubicBezTo>
                    <a:cubicBezTo>
                      <a:pt x="184277" y="197455"/>
                      <a:pt x="185012" y="197516"/>
                      <a:pt x="185533" y="198036"/>
                    </a:cubicBezTo>
                    <a:cubicBezTo>
                      <a:pt x="199039" y="211206"/>
                      <a:pt x="219039" y="220058"/>
                      <a:pt x="242009" y="221344"/>
                    </a:cubicBezTo>
                    <a:cubicBezTo>
                      <a:pt x="286235" y="223794"/>
                      <a:pt x="324550" y="197179"/>
                      <a:pt x="327613" y="161896"/>
                    </a:cubicBezTo>
                    <a:cubicBezTo>
                      <a:pt x="327980" y="157670"/>
                      <a:pt x="327827" y="153474"/>
                      <a:pt x="327153" y="149400"/>
                    </a:cubicBezTo>
                    <a:cubicBezTo>
                      <a:pt x="327031" y="148665"/>
                      <a:pt x="327429" y="147961"/>
                      <a:pt x="328133" y="147716"/>
                    </a:cubicBezTo>
                    <a:cubicBezTo>
                      <a:pt x="358945" y="136261"/>
                      <a:pt x="381211" y="112158"/>
                      <a:pt x="383722" y="83184"/>
                    </a:cubicBezTo>
                    <a:cubicBezTo>
                      <a:pt x="387397" y="40704"/>
                      <a:pt x="347306" y="3859"/>
                      <a:pt x="294076" y="919"/>
                    </a:cubicBezTo>
                    <a:close/>
                  </a:path>
                </a:pathLst>
              </a:custGeom>
              <a:grpFill/>
              <a:ln w="3035" cap="flat">
                <a:noFill/>
                <a:prstDash val="solid"/>
                <a:miter/>
              </a:ln>
            </p:spPr>
            <p:txBody>
              <a:bodyPr wrap="square"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defTabSz="981700" eaLnBrk="1" fontAlgn="auto" latinLnBrk="0" hangingPunct="1">
                  <a:lnSpc>
                    <a:spcPct val="100000"/>
                  </a:lnSpc>
                  <a:spcBef>
                    <a:spcPts val="0"/>
                  </a:spcBef>
                  <a:spcAft>
                    <a:spcPts val="0"/>
                  </a:spcAft>
                  <a:buClrTx/>
                  <a:buSzTx/>
                  <a:buFontTx/>
                  <a:buNone/>
                  <a:tabLst/>
                  <a:defRPr/>
                </a:pPr>
                <a:endParaRPr kumimoji="0" lang="ja-JP" altLang="en-US" sz="1100" b="0" i="0" u="none" strike="noStrike" kern="0" cap="none" spc="0" normalizeH="0" baseline="0" noProof="0">
                  <a:ln>
                    <a:noFill/>
                  </a:ln>
                  <a:solidFill>
                    <a:prstClr val="black"/>
                  </a:solidFill>
                  <a:effectLst/>
                  <a:uLnTx/>
                  <a:uFillTx/>
                  <a:latin typeface="Arial"/>
                  <a:ea typeface="Meiryo UI"/>
                  <a:cs typeface="+mn-cs"/>
                </a:endParaRPr>
              </a:p>
            </p:txBody>
          </p:sp>
        </p:grpSp>
        <p:grpSp>
          <p:nvGrpSpPr>
            <p:cNvPr id="86" name="グループ化 85">
              <a:extLst>
                <a:ext uri="{FF2B5EF4-FFF2-40B4-BE49-F238E27FC236}">
                  <a16:creationId xmlns:a16="http://schemas.microsoft.com/office/drawing/2014/main" id="{1592F98C-5BC7-3F52-DDB0-B7FAED3766FE}"/>
                </a:ext>
              </a:extLst>
            </p:cNvPr>
            <p:cNvGrpSpPr/>
            <p:nvPr/>
          </p:nvGrpSpPr>
          <p:grpSpPr>
            <a:xfrm>
              <a:off x="4255404" y="2458288"/>
              <a:ext cx="107630" cy="138678"/>
              <a:chOff x="4255404" y="2458288"/>
              <a:chExt cx="107630" cy="138678"/>
            </a:xfrm>
            <a:grpFill/>
          </p:grpSpPr>
          <p:sp>
            <p:nvSpPr>
              <p:cNvPr id="92" name="Freeform 5">
                <a:extLst>
                  <a:ext uri="{FF2B5EF4-FFF2-40B4-BE49-F238E27FC236}">
                    <a16:creationId xmlns:a16="http://schemas.microsoft.com/office/drawing/2014/main" id="{017D2A80-56DA-048D-094B-64F128111F4F}"/>
                  </a:ext>
                </a:extLst>
              </p:cNvPr>
              <p:cNvSpPr>
                <a:spLocks noChangeAspect="1" noEditPoints="1"/>
              </p:cNvSpPr>
              <p:nvPr/>
            </p:nvSpPr>
            <p:spPr bwMode="auto">
              <a:xfrm>
                <a:off x="4255404" y="2458288"/>
                <a:ext cx="107630" cy="138678"/>
              </a:xfrm>
              <a:custGeom>
                <a:avLst/>
                <a:gdLst>
                  <a:gd name="T0" fmla="*/ 116 w 128"/>
                  <a:gd name="T1" fmla="*/ 52 h 151"/>
                  <a:gd name="T2" fmla="*/ 113 w 128"/>
                  <a:gd name="T3" fmla="*/ 48 h 151"/>
                  <a:gd name="T4" fmla="*/ 111 w 128"/>
                  <a:gd name="T5" fmla="*/ 52 h 151"/>
                  <a:gd name="T6" fmla="*/ 110 w 128"/>
                  <a:gd name="T7" fmla="*/ 62 h 151"/>
                  <a:gd name="T8" fmla="*/ 110 w 128"/>
                  <a:gd name="T9" fmla="*/ 62 h 151"/>
                  <a:gd name="T10" fmla="*/ 73 w 128"/>
                  <a:gd name="T11" fmla="*/ 17 h 151"/>
                  <a:gd name="T12" fmla="*/ 43 w 128"/>
                  <a:gd name="T13" fmla="*/ 0 h 151"/>
                  <a:gd name="T14" fmla="*/ 41 w 128"/>
                  <a:gd name="T15" fmla="*/ 2 h 151"/>
                  <a:gd name="T16" fmla="*/ 39 w 128"/>
                  <a:gd name="T17" fmla="*/ 29 h 151"/>
                  <a:gd name="T18" fmla="*/ 36 w 128"/>
                  <a:gd name="T19" fmla="*/ 47 h 151"/>
                  <a:gd name="T20" fmla="*/ 36 w 128"/>
                  <a:gd name="T21" fmla="*/ 47 h 151"/>
                  <a:gd name="T22" fmla="*/ 35 w 128"/>
                  <a:gd name="T23" fmla="*/ 42 h 151"/>
                  <a:gd name="T24" fmla="*/ 35 w 128"/>
                  <a:gd name="T25" fmla="*/ 38 h 151"/>
                  <a:gd name="T26" fmla="*/ 32 w 128"/>
                  <a:gd name="T27" fmla="*/ 40 h 151"/>
                  <a:gd name="T28" fmla="*/ 23 w 128"/>
                  <a:gd name="T29" fmla="*/ 54 h 151"/>
                  <a:gd name="T30" fmla="*/ 23 w 128"/>
                  <a:gd name="T31" fmla="*/ 54 h 151"/>
                  <a:gd name="T32" fmla="*/ 22 w 128"/>
                  <a:gd name="T33" fmla="*/ 50 h 151"/>
                  <a:gd name="T34" fmla="*/ 23 w 128"/>
                  <a:gd name="T35" fmla="*/ 46 h 151"/>
                  <a:gd name="T36" fmla="*/ 18 w 128"/>
                  <a:gd name="T37" fmla="*/ 49 h 151"/>
                  <a:gd name="T38" fmla="*/ 0 w 128"/>
                  <a:gd name="T39" fmla="*/ 93 h 151"/>
                  <a:gd name="T40" fmla="*/ 15 w 128"/>
                  <a:gd name="T41" fmla="*/ 135 h 151"/>
                  <a:gd name="T42" fmla="*/ 61 w 128"/>
                  <a:gd name="T43" fmla="*/ 151 h 151"/>
                  <a:gd name="T44" fmla="*/ 120 w 128"/>
                  <a:gd name="T45" fmla="*/ 112 h 151"/>
                  <a:gd name="T46" fmla="*/ 116 w 128"/>
                  <a:gd name="T47" fmla="*/ 52 h 151"/>
                  <a:gd name="T48" fmla="*/ 57 w 128"/>
                  <a:gd name="T49" fmla="*/ 146 h 151"/>
                  <a:gd name="T50" fmla="*/ 57 w 128"/>
                  <a:gd name="T51" fmla="*/ 146 h 151"/>
                  <a:gd name="T52" fmla="*/ 57 w 128"/>
                  <a:gd name="T53" fmla="*/ 146 h 151"/>
                  <a:gd name="T54" fmla="*/ 41 w 128"/>
                  <a:gd name="T55" fmla="*/ 139 h 151"/>
                  <a:gd name="T56" fmla="*/ 33 w 128"/>
                  <a:gd name="T57" fmla="*/ 105 h 151"/>
                  <a:gd name="T58" fmla="*/ 39 w 128"/>
                  <a:gd name="T59" fmla="*/ 89 h 151"/>
                  <a:gd name="T60" fmla="*/ 40 w 128"/>
                  <a:gd name="T61" fmla="*/ 89 h 151"/>
                  <a:gd name="T62" fmla="*/ 46 w 128"/>
                  <a:gd name="T63" fmla="*/ 100 h 151"/>
                  <a:gd name="T64" fmla="*/ 49 w 128"/>
                  <a:gd name="T65" fmla="*/ 103 h 151"/>
                  <a:gd name="T66" fmla="*/ 51 w 128"/>
                  <a:gd name="T67" fmla="*/ 98 h 151"/>
                  <a:gd name="T68" fmla="*/ 60 w 128"/>
                  <a:gd name="T69" fmla="*/ 80 h 151"/>
                  <a:gd name="T70" fmla="*/ 63 w 128"/>
                  <a:gd name="T71" fmla="*/ 75 h 151"/>
                  <a:gd name="T72" fmla="*/ 68 w 128"/>
                  <a:gd name="T73" fmla="*/ 66 h 151"/>
                  <a:gd name="T74" fmla="*/ 71 w 128"/>
                  <a:gd name="T75" fmla="*/ 66 h 151"/>
                  <a:gd name="T76" fmla="*/ 82 w 128"/>
                  <a:gd name="T77" fmla="*/ 90 h 151"/>
                  <a:gd name="T78" fmla="*/ 86 w 128"/>
                  <a:gd name="T79" fmla="*/ 96 h 151"/>
                  <a:gd name="T80" fmla="*/ 87 w 128"/>
                  <a:gd name="T81" fmla="*/ 92 h 151"/>
                  <a:gd name="T82" fmla="*/ 89 w 128"/>
                  <a:gd name="T83" fmla="*/ 88 h 151"/>
                  <a:gd name="T84" fmla="*/ 90 w 128"/>
                  <a:gd name="T85" fmla="*/ 88 h 151"/>
                  <a:gd name="T86" fmla="*/ 91 w 128"/>
                  <a:gd name="T87" fmla="*/ 121 h 151"/>
                  <a:gd name="T88" fmla="*/ 57 w 128"/>
                  <a:gd name="T89" fmla="*/ 146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28" h="151">
                    <a:moveTo>
                      <a:pt x="116" y="52"/>
                    </a:moveTo>
                    <a:cubicBezTo>
                      <a:pt x="115" y="51"/>
                      <a:pt x="114" y="48"/>
                      <a:pt x="113" y="48"/>
                    </a:cubicBezTo>
                    <a:cubicBezTo>
                      <a:pt x="112" y="49"/>
                      <a:pt x="111" y="51"/>
                      <a:pt x="111" y="52"/>
                    </a:cubicBezTo>
                    <a:cubicBezTo>
                      <a:pt x="111" y="52"/>
                      <a:pt x="111" y="57"/>
                      <a:pt x="110" y="62"/>
                    </a:cubicBezTo>
                    <a:cubicBezTo>
                      <a:pt x="110" y="63"/>
                      <a:pt x="110" y="63"/>
                      <a:pt x="110" y="62"/>
                    </a:cubicBezTo>
                    <a:cubicBezTo>
                      <a:pt x="104" y="53"/>
                      <a:pt x="92" y="32"/>
                      <a:pt x="73" y="17"/>
                    </a:cubicBezTo>
                    <a:cubicBezTo>
                      <a:pt x="52" y="0"/>
                      <a:pt x="45" y="0"/>
                      <a:pt x="43" y="0"/>
                    </a:cubicBezTo>
                    <a:cubicBezTo>
                      <a:pt x="42" y="0"/>
                      <a:pt x="42" y="1"/>
                      <a:pt x="41" y="2"/>
                    </a:cubicBezTo>
                    <a:cubicBezTo>
                      <a:pt x="41" y="2"/>
                      <a:pt x="41" y="14"/>
                      <a:pt x="39" y="29"/>
                    </a:cubicBezTo>
                    <a:cubicBezTo>
                      <a:pt x="39" y="36"/>
                      <a:pt x="37" y="42"/>
                      <a:pt x="36" y="47"/>
                    </a:cubicBezTo>
                    <a:cubicBezTo>
                      <a:pt x="36" y="47"/>
                      <a:pt x="36" y="47"/>
                      <a:pt x="36" y="47"/>
                    </a:cubicBezTo>
                    <a:cubicBezTo>
                      <a:pt x="35" y="45"/>
                      <a:pt x="35" y="44"/>
                      <a:pt x="35" y="42"/>
                    </a:cubicBezTo>
                    <a:cubicBezTo>
                      <a:pt x="35" y="41"/>
                      <a:pt x="36" y="38"/>
                      <a:pt x="35" y="38"/>
                    </a:cubicBezTo>
                    <a:cubicBezTo>
                      <a:pt x="34" y="38"/>
                      <a:pt x="33" y="39"/>
                      <a:pt x="32" y="40"/>
                    </a:cubicBezTo>
                    <a:cubicBezTo>
                      <a:pt x="32" y="40"/>
                      <a:pt x="27" y="46"/>
                      <a:pt x="23" y="54"/>
                    </a:cubicBezTo>
                    <a:cubicBezTo>
                      <a:pt x="23" y="54"/>
                      <a:pt x="23" y="54"/>
                      <a:pt x="23" y="54"/>
                    </a:cubicBezTo>
                    <a:cubicBezTo>
                      <a:pt x="22" y="52"/>
                      <a:pt x="22" y="51"/>
                      <a:pt x="22" y="50"/>
                    </a:cubicBezTo>
                    <a:cubicBezTo>
                      <a:pt x="22" y="49"/>
                      <a:pt x="24" y="46"/>
                      <a:pt x="23" y="46"/>
                    </a:cubicBezTo>
                    <a:cubicBezTo>
                      <a:pt x="22" y="45"/>
                      <a:pt x="19" y="48"/>
                      <a:pt x="18" y="49"/>
                    </a:cubicBezTo>
                    <a:cubicBezTo>
                      <a:pt x="18" y="50"/>
                      <a:pt x="0" y="74"/>
                      <a:pt x="0" y="93"/>
                    </a:cubicBezTo>
                    <a:cubicBezTo>
                      <a:pt x="0" y="105"/>
                      <a:pt x="3" y="122"/>
                      <a:pt x="15" y="135"/>
                    </a:cubicBezTo>
                    <a:cubicBezTo>
                      <a:pt x="26" y="145"/>
                      <a:pt x="41" y="151"/>
                      <a:pt x="61" y="151"/>
                    </a:cubicBezTo>
                    <a:cubicBezTo>
                      <a:pt x="78" y="151"/>
                      <a:pt x="112" y="139"/>
                      <a:pt x="120" y="112"/>
                    </a:cubicBezTo>
                    <a:cubicBezTo>
                      <a:pt x="128" y="83"/>
                      <a:pt x="119" y="59"/>
                      <a:pt x="116" y="52"/>
                    </a:cubicBezTo>
                    <a:close/>
                    <a:moveTo>
                      <a:pt x="57" y="146"/>
                    </a:moveTo>
                    <a:cubicBezTo>
                      <a:pt x="57" y="146"/>
                      <a:pt x="57" y="146"/>
                      <a:pt x="57" y="146"/>
                    </a:cubicBezTo>
                    <a:cubicBezTo>
                      <a:pt x="57" y="146"/>
                      <a:pt x="57" y="146"/>
                      <a:pt x="57" y="146"/>
                    </a:cubicBezTo>
                    <a:cubicBezTo>
                      <a:pt x="51" y="146"/>
                      <a:pt x="45" y="143"/>
                      <a:pt x="41" y="139"/>
                    </a:cubicBezTo>
                    <a:cubicBezTo>
                      <a:pt x="34" y="130"/>
                      <a:pt x="31" y="116"/>
                      <a:pt x="33" y="105"/>
                    </a:cubicBezTo>
                    <a:cubicBezTo>
                      <a:pt x="34" y="98"/>
                      <a:pt x="36" y="93"/>
                      <a:pt x="39" y="89"/>
                    </a:cubicBezTo>
                    <a:cubicBezTo>
                      <a:pt x="39" y="88"/>
                      <a:pt x="40" y="88"/>
                      <a:pt x="40" y="89"/>
                    </a:cubicBezTo>
                    <a:cubicBezTo>
                      <a:pt x="42" y="95"/>
                      <a:pt x="46" y="100"/>
                      <a:pt x="46" y="100"/>
                    </a:cubicBezTo>
                    <a:cubicBezTo>
                      <a:pt x="46" y="101"/>
                      <a:pt x="48" y="103"/>
                      <a:pt x="49" y="103"/>
                    </a:cubicBezTo>
                    <a:cubicBezTo>
                      <a:pt x="49" y="103"/>
                      <a:pt x="51" y="98"/>
                      <a:pt x="51" y="98"/>
                    </a:cubicBezTo>
                    <a:cubicBezTo>
                      <a:pt x="54" y="91"/>
                      <a:pt x="56" y="87"/>
                      <a:pt x="60" y="80"/>
                    </a:cubicBezTo>
                    <a:cubicBezTo>
                      <a:pt x="61" y="79"/>
                      <a:pt x="62" y="77"/>
                      <a:pt x="63" y="75"/>
                    </a:cubicBezTo>
                    <a:cubicBezTo>
                      <a:pt x="65" y="72"/>
                      <a:pt x="67" y="69"/>
                      <a:pt x="68" y="66"/>
                    </a:cubicBezTo>
                    <a:cubicBezTo>
                      <a:pt x="68" y="65"/>
                      <a:pt x="70" y="65"/>
                      <a:pt x="71" y="66"/>
                    </a:cubicBezTo>
                    <a:cubicBezTo>
                      <a:pt x="77" y="75"/>
                      <a:pt x="82" y="90"/>
                      <a:pt x="82" y="90"/>
                    </a:cubicBezTo>
                    <a:cubicBezTo>
                      <a:pt x="82" y="91"/>
                      <a:pt x="85" y="96"/>
                      <a:pt x="86" y="96"/>
                    </a:cubicBezTo>
                    <a:cubicBezTo>
                      <a:pt x="86" y="95"/>
                      <a:pt x="87" y="93"/>
                      <a:pt x="87" y="92"/>
                    </a:cubicBezTo>
                    <a:cubicBezTo>
                      <a:pt x="88" y="91"/>
                      <a:pt x="88" y="89"/>
                      <a:pt x="89" y="88"/>
                    </a:cubicBezTo>
                    <a:cubicBezTo>
                      <a:pt x="89" y="87"/>
                      <a:pt x="89" y="87"/>
                      <a:pt x="90" y="88"/>
                    </a:cubicBezTo>
                    <a:cubicBezTo>
                      <a:pt x="93" y="96"/>
                      <a:pt x="95" y="107"/>
                      <a:pt x="91" y="121"/>
                    </a:cubicBezTo>
                    <a:cubicBezTo>
                      <a:pt x="87" y="138"/>
                      <a:pt x="76" y="146"/>
                      <a:pt x="57" y="146"/>
                    </a:cubicBezTo>
                    <a:close/>
                  </a:path>
                </a:pathLst>
              </a:custGeom>
              <a:grpFill/>
              <a:ln w="25400">
                <a:solidFill>
                  <a:sysClr val="window" lastClr="FFFFFF"/>
                </a:solidFill>
              </a:ln>
            </p:spPr>
            <p:txBody>
              <a:bodyPr vert="horz" wrap="square" lIns="91440" tIns="45720" rIns="91440" bIns="45720"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defTabSz="981700" eaLnBrk="1" fontAlgn="auto" latinLnBrk="0" hangingPunct="1">
                  <a:lnSpc>
                    <a:spcPct val="100000"/>
                  </a:lnSpc>
                  <a:spcBef>
                    <a:spcPts val="0"/>
                  </a:spcBef>
                  <a:spcAft>
                    <a:spcPts val="0"/>
                  </a:spcAft>
                  <a:buClrTx/>
                  <a:buSzTx/>
                  <a:buFontTx/>
                  <a:buNone/>
                  <a:tabLst/>
                  <a:defRPr/>
                </a:pPr>
                <a:endParaRPr kumimoji="0" lang="ja-JP" altLang="en-US" sz="1932" b="0" i="0" u="none" strike="noStrike" kern="0" cap="none" spc="0" normalizeH="0" baseline="0" noProof="0">
                  <a:ln>
                    <a:noFill/>
                  </a:ln>
                  <a:solidFill>
                    <a:sysClr val="windowText" lastClr="000000"/>
                  </a:solidFill>
                  <a:effectLst/>
                  <a:uLnTx/>
                  <a:uFillTx/>
                  <a:latin typeface="Arial"/>
                  <a:ea typeface="Meiryo UI"/>
                  <a:cs typeface="+mn-cs"/>
                </a:endParaRPr>
              </a:p>
            </p:txBody>
          </p:sp>
          <p:sp>
            <p:nvSpPr>
              <p:cNvPr id="97" name="正方形/長方形 96">
                <a:extLst>
                  <a:ext uri="{FF2B5EF4-FFF2-40B4-BE49-F238E27FC236}">
                    <a16:creationId xmlns:a16="http://schemas.microsoft.com/office/drawing/2014/main" id="{E5466F11-352A-7AA6-2A84-B47124C6B10D}"/>
                  </a:ext>
                </a:extLst>
              </p:cNvPr>
              <p:cNvSpPr/>
              <p:nvPr/>
            </p:nvSpPr>
            <p:spPr>
              <a:xfrm>
                <a:off x="4292623" y="2538960"/>
                <a:ext cx="45719" cy="45719"/>
              </a:xfrm>
              <a:prstGeom prst="rect">
                <a:avLst/>
              </a:prstGeom>
              <a:grpFill/>
              <a:ln w="12700" cap="flat" cmpd="sng" algn="ctr">
                <a:noFill/>
                <a:prstDash val="solid"/>
                <a:miter lim="800000"/>
              </a:ln>
              <a:effectLst/>
            </p:spPr>
            <p:txBody>
              <a:bodyPr rtlCol="0" anchor="ctr"/>
              <a:lstStyle/>
              <a:p>
                <a:pPr marL="0" marR="0" lvl="0" indent="0" algn="ctr" defTabSz="981700" eaLnBrk="1" fontAlgn="auto" latinLnBrk="0" hangingPunct="1">
                  <a:lnSpc>
                    <a:spcPct val="100000"/>
                  </a:lnSpc>
                  <a:spcBef>
                    <a:spcPts val="0"/>
                  </a:spcBef>
                  <a:spcAft>
                    <a:spcPts val="0"/>
                  </a:spcAft>
                  <a:buClrTx/>
                  <a:buSzTx/>
                  <a:buFontTx/>
                  <a:buNone/>
                  <a:tabLst/>
                  <a:defRPr/>
                </a:pPr>
                <a:endParaRPr kumimoji="0" lang="ja-JP" altLang="en-US" sz="1932" b="0" i="0" u="none" strike="noStrike" kern="0" cap="none" spc="0" normalizeH="0" baseline="0" noProof="0">
                  <a:ln>
                    <a:noFill/>
                  </a:ln>
                  <a:solidFill>
                    <a:prstClr val="white"/>
                  </a:solidFill>
                  <a:effectLst/>
                  <a:uLnTx/>
                  <a:uFillTx/>
                  <a:latin typeface="Arial"/>
                  <a:ea typeface="Meiryo UI"/>
                  <a:cs typeface="+mn-cs"/>
                </a:endParaRPr>
              </a:p>
            </p:txBody>
          </p:sp>
        </p:grpSp>
        <p:sp>
          <p:nvSpPr>
            <p:cNvPr id="87" name="Freeform 5">
              <a:extLst>
                <a:ext uri="{FF2B5EF4-FFF2-40B4-BE49-F238E27FC236}">
                  <a16:creationId xmlns:a16="http://schemas.microsoft.com/office/drawing/2014/main" id="{0458494A-1800-A706-7034-8E631A6EBCCD}"/>
                </a:ext>
              </a:extLst>
            </p:cNvPr>
            <p:cNvSpPr>
              <a:spLocks noChangeAspect="1" noEditPoints="1"/>
            </p:cNvSpPr>
            <p:nvPr/>
          </p:nvSpPr>
          <p:spPr bwMode="auto">
            <a:xfrm>
              <a:off x="4255404" y="2458288"/>
              <a:ext cx="107630" cy="138678"/>
            </a:xfrm>
            <a:custGeom>
              <a:avLst/>
              <a:gdLst>
                <a:gd name="T0" fmla="*/ 116 w 128"/>
                <a:gd name="T1" fmla="*/ 52 h 151"/>
                <a:gd name="T2" fmla="*/ 113 w 128"/>
                <a:gd name="T3" fmla="*/ 48 h 151"/>
                <a:gd name="T4" fmla="*/ 111 w 128"/>
                <a:gd name="T5" fmla="*/ 52 h 151"/>
                <a:gd name="T6" fmla="*/ 110 w 128"/>
                <a:gd name="T7" fmla="*/ 62 h 151"/>
                <a:gd name="T8" fmla="*/ 110 w 128"/>
                <a:gd name="T9" fmla="*/ 62 h 151"/>
                <a:gd name="T10" fmla="*/ 73 w 128"/>
                <a:gd name="T11" fmla="*/ 17 h 151"/>
                <a:gd name="T12" fmla="*/ 43 w 128"/>
                <a:gd name="T13" fmla="*/ 0 h 151"/>
                <a:gd name="T14" fmla="*/ 41 w 128"/>
                <a:gd name="T15" fmla="*/ 2 h 151"/>
                <a:gd name="T16" fmla="*/ 39 w 128"/>
                <a:gd name="T17" fmla="*/ 29 h 151"/>
                <a:gd name="T18" fmla="*/ 36 w 128"/>
                <a:gd name="T19" fmla="*/ 47 h 151"/>
                <a:gd name="T20" fmla="*/ 36 w 128"/>
                <a:gd name="T21" fmla="*/ 47 h 151"/>
                <a:gd name="T22" fmla="*/ 35 w 128"/>
                <a:gd name="T23" fmla="*/ 42 h 151"/>
                <a:gd name="T24" fmla="*/ 35 w 128"/>
                <a:gd name="T25" fmla="*/ 38 h 151"/>
                <a:gd name="T26" fmla="*/ 32 w 128"/>
                <a:gd name="T27" fmla="*/ 40 h 151"/>
                <a:gd name="T28" fmla="*/ 23 w 128"/>
                <a:gd name="T29" fmla="*/ 54 h 151"/>
                <a:gd name="T30" fmla="*/ 23 w 128"/>
                <a:gd name="T31" fmla="*/ 54 h 151"/>
                <a:gd name="T32" fmla="*/ 22 w 128"/>
                <a:gd name="T33" fmla="*/ 50 h 151"/>
                <a:gd name="T34" fmla="*/ 23 w 128"/>
                <a:gd name="T35" fmla="*/ 46 h 151"/>
                <a:gd name="T36" fmla="*/ 18 w 128"/>
                <a:gd name="T37" fmla="*/ 49 h 151"/>
                <a:gd name="T38" fmla="*/ 0 w 128"/>
                <a:gd name="T39" fmla="*/ 93 h 151"/>
                <a:gd name="T40" fmla="*/ 15 w 128"/>
                <a:gd name="T41" fmla="*/ 135 h 151"/>
                <a:gd name="T42" fmla="*/ 61 w 128"/>
                <a:gd name="T43" fmla="*/ 151 h 151"/>
                <a:gd name="T44" fmla="*/ 120 w 128"/>
                <a:gd name="T45" fmla="*/ 112 h 151"/>
                <a:gd name="T46" fmla="*/ 116 w 128"/>
                <a:gd name="T47" fmla="*/ 52 h 151"/>
                <a:gd name="T48" fmla="*/ 57 w 128"/>
                <a:gd name="T49" fmla="*/ 146 h 151"/>
                <a:gd name="T50" fmla="*/ 57 w 128"/>
                <a:gd name="T51" fmla="*/ 146 h 151"/>
                <a:gd name="T52" fmla="*/ 57 w 128"/>
                <a:gd name="T53" fmla="*/ 146 h 151"/>
                <a:gd name="T54" fmla="*/ 41 w 128"/>
                <a:gd name="T55" fmla="*/ 139 h 151"/>
                <a:gd name="T56" fmla="*/ 33 w 128"/>
                <a:gd name="T57" fmla="*/ 105 h 151"/>
                <a:gd name="T58" fmla="*/ 39 w 128"/>
                <a:gd name="T59" fmla="*/ 89 h 151"/>
                <a:gd name="T60" fmla="*/ 40 w 128"/>
                <a:gd name="T61" fmla="*/ 89 h 151"/>
                <a:gd name="T62" fmla="*/ 46 w 128"/>
                <a:gd name="T63" fmla="*/ 100 h 151"/>
                <a:gd name="T64" fmla="*/ 49 w 128"/>
                <a:gd name="T65" fmla="*/ 103 h 151"/>
                <a:gd name="T66" fmla="*/ 51 w 128"/>
                <a:gd name="T67" fmla="*/ 98 h 151"/>
                <a:gd name="T68" fmla="*/ 60 w 128"/>
                <a:gd name="T69" fmla="*/ 80 h 151"/>
                <a:gd name="T70" fmla="*/ 63 w 128"/>
                <a:gd name="T71" fmla="*/ 75 h 151"/>
                <a:gd name="T72" fmla="*/ 68 w 128"/>
                <a:gd name="T73" fmla="*/ 66 h 151"/>
                <a:gd name="T74" fmla="*/ 71 w 128"/>
                <a:gd name="T75" fmla="*/ 66 h 151"/>
                <a:gd name="T76" fmla="*/ 82 w 128"/>
                <a:gd name="T77" fmla="*/ 90 h 151"/>
                <a:gd name="T78" fmla="*/ 86 w 128"/>
                <a:gd name="T79" fmla="*/ 96 h 151"/>
                <a:gd name="T80" fmla="*/ 87 w 128"/>
                <a:gd name="T81" fmla="*/ 92 h 151"/>
                <a:gd name="T82" fmla="*/ 89 w 128"/>
                <a:gd name="T83" fmla="*/ 88 h 151"/>
                <a:gd name="T84" fmla="*/ 90 w 128"/>
                <a:gd name="T85" fmla="*/ 88 h 151"/>
                <a:gd name="T86" fmla="*/ 91 w 128"/>
                <a:gd name="T87" fmla="*/ 121 h 151"/>
                <a:gd name="T88" fmla="*/ 57 w 128"/>
                <a:gd name="T89" fmla="*/ 146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28" h="151">
                  <a:moveTo>
                    <a:pt x="116" y="52"/>
                  </a:moveTo>
                  <a:cubicBezTo>
                    <a:pt x="115" y="51"/>
                    <a:pt x="114" y="48"/>
                    <a:pt x="113" y="48"/>
                  </a:cubicBezTo>
                  <a:cubicBezTo>
                    <a:pt x="112" y="49"/>
                    <a:pt x="111" y="51"/>
                    <a:pt x="111" y="52"/>
                  </a:cubicBezTo>
                  <a:cubicBezTo>
                    <a:pt x="111" y="52"/>
                    <a:pt x="111" y="57"/>
                    <a:pt x="110" y="62"/>
                  </a:cubicBezTo>
                  <a:cubicBezTo>
                    <a:pt x="110" y="63"/>
                    <a:pt x="110" y="63"/>
                    <a:pt x="110" y="62"/>
                  </a:cubicBezTo>
                  <a:cubicBezTo>
                    <a:pt x="104" y="53"/>
                    <a:pt x="92" y="32"/>
                    <a:pt x="73" y="17"/>
                  </a:cubicBezTo>
                  <a:cubicBezTo>
                    <a:pt x="52" y="0"/>
                    <a:pt x="45" y="0"/>
                    <a:pt x="43" y="0"/>
                  </a:cubicBezTo>
                  <a:cubicBezTo>
                    <a:pt x="42" y="0"/>
                    <a:pt x="42" y="1"/>
                    <a:pt x="41" y="2"/>
                  </a:cubicBezTo>
                  <a:cubicBezTo>
                    <a:pt x="41" y="2"/>
                    <a:pt x="41" y="14"/>
                    <a:pt x="39" y="29"/>
                  </a:cubicBezTo>
                  <a:cubicBezTo>
                    <a:pt x="39" y="36"/>
                    <a:pt x="37" y="42"/>
                    <a:pt x="36" y="47"/>
                  </a:cubicBezTo>
                  <a:cubicBezTo>
                    <a:pt x="36" y="47"/>
                    <a:pt x="36" y="47"/>
                    <a:pt x="36" y="47"/>
                  </a:cubicBezTo>
                  <a:cubicBezTo>
                    <a:pt x="35" y="45"/>
                    <a:pt x="35" y="44"/>
                    <a:pt x="35" y="42"/>
                  </a:cubicBezTo>
                  <a:cubicBezTo>
                    <a:pt x="35" y="41"/>
                    <a:pt x="36" y="38"/>
                    <a:pt x="35" y="38"/>
                  </a:cubicBezTo>
                  <a:cubicBezTo>
                    <a:pt x="34" y="38"/>
                    <a:pt x="33" y="39"/>
                    <a:pt x="32" y="40"/>
                  </a:cubicBezTo>
                  <a:cubicBezTo>
                    <a:pt x="32" y="40"/>
                    <a:pt x="27" y="46"/>
                    <a:pt x="23" y="54"/>
                  </a:cubicBezTo>
                  <a:cubicBezTo>
                    <a:pt x="23" y="54"/>
                    <a:pt x="23" y="54"/>
                    <a:pt x="23" y="54"/>
                  </a:cubicBezTo>
                  <a:cubicBezTo>
                    <a:pt x="22" y="52"/>
                    <a:pt x="22" y="51"/>
                    <a:pt x="22" y="50"/>
                  </a:cubicBezTo>
                  <a:cubicBezTo>
                    <a:pt x="22" y="49"/>
                    <a:pt x="24" y="46"/>
                    <a:pt x="23" y="46"/>
                  </a:cubicBezTo>
                  <a:cubicBezTo>
                    <a:pt x="22" y="45"/>
                    <a:pt x="19" y="48"/>
                    <a:pt x="18" y="49"/>
                  </a:cubicBezTo>
                  <a:cubicBezTo>
                    <a:pt x="18" y="50"/>
                    <a:pt x="0" y="74"/>
                    <a:pt x="0" y="93"/>
                  </a:cubicBezTo>
                  <a:cubicBezTo>
                    <a:pt x="0" y="105"/>
                    <a:pt x="3" y="122"/>
                    <a:pt x="15" y="135"/>
                  </a:cubicBezTo>
                  <a:cubicBezTo>
                    <a:pt x="26" y="145"/>
                    <a:pt x="41" y="151"/>
                    <a:pt x="61" y="151"/>
                  </a:cubicBezTo>
                  <a:cubicBezTo>
                    <a:pt x="78" y="151"/>
                    <a:pt x="112" y="139"/>
                    <a:pt x="120" y="112"/>
                  </a:cubicBezTo>
                  <a:cubicBezTo>
                    <a:pt x="128" y="83"/>
                    <a:pt x="119" y="59"/>
                    <a:pt x="116" y="52"/>
                  </a:cubicBezTo>
                  <a:close/>
                  <a:moveTo>
                    <a:pt x="57" y="146"/>
                  </a:moveTo>
                  <a:cubicBezTo>
                    <a:pt x="57" y="146"/>
                    <a:pt x="57" y="146"/>
                    <a:pt x="57" y="146"/>
                  </a:cubicBezTo>
                  <a:cubicBezTo>
                    <a:pt x="57" y="146"/>
                    <a:pt x="57" y="146"/>
                    <a:pt x="57" y="146"/>
                  </a:cubicBezTo>
                  <a:cubicBezTo>
                    <a:pt x="51" y="146"/>
                    <a:pt x="45" y="143"/>
                    <a:pt x="41" y="139"/>
                  </a:cubicBezTo>
                  <a:cubicBezTo>
                    <a:pt x="34" y="130"/>
                    <a:pt x="31" y="116"/>
                    <a:pt x="33" y="105"/>
                  </a:cubicBezTo>
                  <a:cubicBezTo>
                    <a:pt x="34" y="98"/>
                    <a:pt x="36" y="93"/>
                    <a:pt x="39" y="89"/>
                  </a:cubicBezTo>
                  <a:cubicBezTo>
                    <a:pt x="39" y="88"/>
                    <a:pt x="40" y="88"/>
                    <a:pt x="40" y="89"/>
                  </a:cubicBezTo>
                  <a:cubicBezTo>
                    <a:pt x="42" y="95"/>
                    <a:pt x="46" y="100"/>
                    <a:pt x="46" y="100"/>
                  </a:cubicBezTo>
                  <a:cubicBezTo>
                    <a:pt x="46" y="101"/>
                    <a:pt x="48" y="103"/>
                    <a:pt x="49" y="103"/>
                  </a:cubicBezTo>
                  <a:cubicBezTo>
                    <a:pt x="49" y="103"/>
                    <a:pt x="51" y="98"/>
                    <a:pt x="51" y="98"/>
                  </a:cubicBezTo>
                  <a:cubicBezTo>
                    <a:pt x="54" y="91"/>
                    <a:pt x="56" y="87"/>
                    <a:pt x="60" y="80"/>
                  </a:cubicBezTo>
                  <a:cubicBezTo>
                    <a:pt x="61" y="79"/>
                    <a:pt x="62" y="77"/>
                    <a:pt x="63" y="75"/>
                  </a:cubicBezTo>
                  <a:cubicBezTo>
                    <a:pt x="65" y="72"/>
                    <a:pt x="67" y="69"/>
                    <a:pt x="68" y="66"/>
                  </a:cubicBezTo>
                  <a:cubicBezTo>
                    <a:pt x="68" y="65"/>
                    <a:pt x="70" y="65"/>
                    <a:pt x="71" y="66"/>
                  </a:cubicBezTo>
                  <a:cubicBezTo>
                    <a:pt x="77" y="75"/>
                    <a:pt x="82" y="90"/>
                    <a:pt x="82" y="90"/>
                  </a:cubicBezTo>
                  <a:cubicBezTo>
                    <a:pt x="82" y="91"/>
                    <a:pt x="85" y="96"/>
                    <a:pt x="86" y="96"/>
                  </a:cubicBezTo>
                  <a:cubicBezTo>
                    <a:pt x="86" y="95"/>
                    <a:pt x="87" y="93"/>
                    <a:pt x="87" y="92"/>
                  </a:cubicBezTo>
                  <a:cubicBezTo>
                    <a:pt x="88" y="91"/>
                    <a:pt x="88" y="89"/>
                    <a:pt x="89" y="88"/>
                  </a:cubicBezTo>
                  <a:cubicBezTo>
                    <a:pt x="89" y="87"/>
                    <a:pt x="89" y="87"/>
                    <a:pt x="90" y="88"/>
                  </a:cubicBezTo>
                  <a:cubicBezTo>
                    <a:pt x="93" y="96"/>
                    <a:pt x="95" y="107"/>
                    <a:pt x="91" y="121"/>
                  </a:cubicBezTo>
                  <a:cubicBezTo>
                    <a:pt x="87" y="138"/>
                    <a:pt x="76" y="146"/>
                    <a:pt x="57" y="146"/>
                  </a:cubicBezTo>
                  <a:close/>
                </a:path>
              </a:pathLst>
            </a:custGeom>
            <a:grpFill/>
            <a:ln>
              <a:noFill/>
            </a:ln>
          </p:spPr>
          <p:txBody>
            <a:bodyPr vert="horz" wrap="square" lIns="91440" tIns="45720" rIns="91440" bIns="45720" numCol="1"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defTabSz="981700" eaLnBrk="1" fontAlgn="auto" latinLnBrk="0" hangingPunct="1">
                <a:lnSpc>
                  <a:spcPct val="100000"/>
                </a:lnSpc>
                <a:spcBef>
                  <a:spcPts val="0"/>
                </a:spcBef>
                <a:spcAft>
                  <a:spcPts val="0"/>
                </a:spcAft>
                <a:buClrTx/>
                <a:buSzTx/>
                <a:buFontTx/>
                <a:buNone/>
                <a:tabLst/>
                <a:defRPr/>
              </a:pPr>
              <a:endParaRPr kumimoji="0" lang="ja-JP" altLang="en-US" sz="1932" b="0" i="0" u="none" strike="noStrike" kern="0" cap="none" spc="0" normalizeH="0" baseline="0" noProof="0">
                <a:ln>
                  <a:noFill/>
                </a:ln>
                <a:solidFill>
                  <a:sysClr val="windowText" lastClr="000000"/>
                </a:solidFill>
                <a:effectLst/>
                <a:uLnTx/>
                <a:uFillTx/>
                <a:latin typeface="Arial"/>
                <a:ea typeface="Meiryo UI"/>
                <a:cs typeface="+mn-cs"/>
              </a:endParaRPr>
            </a:p>
          </p:txBody>
        </p:sp>
      </p:grpSp>
      <p:sp>
        <p:nvSpPr>
          <p:cNvPr id="109" name="テキスト ボックス 108">
            <a:extLst>
              <a:ext uri="{FF2B5EF4-FFF2-40B4-BE49-F238E27FC236}">
                <a16:creationId xmlns:a16="http://schemas.microsoft.com/office/drawing/2014/main" id="{F28DB453-C2A3-EB5D-AF50-4749A2F8AF0C}"/>
              </a:ext>
            </a:extLst>
          </p:cNvPr>
          <p:cNvSpPr txBox="1"/>
          <p:nvPr/>
        </p:nvSpPr>
        <p:spPr>
          <a:xfrm>
            <a:off x="4477671" y="3194304"/>
            <a:ext cx="609431" cy="345234"/>
          </a:xfrm>
          <a:prstGeom prst="rect">
            <a:avLst/>
          </a:prstGeom>
          <a:noFill/>
        </p:spPr>
        <p:txBody>
          <a:bodyPr wrap="square" lIns="0" tIns="18000" rIns="0" bIns="0" rtlCol="0">
            <a:noAutofit/>
          </a:bodyPr>
          <a:lstStyle/>
          <a:p>
            <a:pPr marL="0" marR="0" lvl="0" indent="0" algn="ctr" defTabSz="981700" eaLnBrk="1" fontAlgn="auto" latinLnBrk="0" hangingPunct="1">
              <a:lnSpc>
                <a:spcPct val="100000"/>
              </a:lnSpc>
              <a:spcBef>
                <a:spcPts val="0"/>
              </a:spcBef>
              <a:spcAft>
                <a:spcPts val="0"/>
              </a:spcAft>
              <a:buClrTx/>
              <a:buSzTx/>
              <a:buFontTx/>
              <a:buNone/>
              <a:tabLst/>
              <a:defRPr/>
            </a:pPr>
            <a:r>
              <a:rPr kumimoji="0" lang="ja-JP" altLang="en-US" sz="900" b="1" i="0" u="none" strike="noStrike" kern="0" cap="none" spc="0" normalizeH="0" baseline="0" noProof="0" dirty="0">
                <a:ln>
                  <a:noFill/>
                </a:ln>
                <a:solidFill>
                  <a:prstClr val="black"/>
                </a:solidFill>
                <a:effectLst/>
                <a:uLnTx/>
                <a:uFillTx/>
              </a:rPr>
              <a:t>〇〇工場</a:t>
            </a:r>
          </a:p>
        </p:txBody>
      </p:sp>
      <p:cxnSp>
        <p:nvCxnSpPr>
          <p:cNvPr id="110" name="直線矢印コネクタ 109">
            <a:extLst>
              <a:ext uri="{FF2B5EF4-FFF2-40B4-BE49-F238E27FC236}">
                <a16:creationId xmlns:a16="http://schemas.microsoft.com/office/drawing/2014/main" id="{EC354CDB-FBD6-8CB8-9CE8-661302AC2C2C}"/>
              </a:ext>
            </a:extLst>
          </p:cNvPr>
          <p:cNvCxnSpPr>
            <a:cxnSpLocks/>
          </p:cNvCxnSpPr>
          <p:nvPr/>
        </p:nvCxnSpPr>
        <p:spPr>
          <a:xfrm>
            <a:off x="5087102" y="3004956"/>
            <a:ext cx="331714" cy="0"/>
          </a:xfrm>
          <a:prstGeom prst="straightConnector1">
            <a:avLst/>
          </a:prstGeom>
          <a:noFill/>
          <a:ln w="38100" cap="flat" cmpd="sng" algn="ctr">
            <a:solidFill>
              <a:srgbClr val="00584E"/>
            </a:solidFill>
            <a:prstDash val="solid"/>
            <a:miter lim="800000"/>
            <a:tailEnd type="triangle"/>
          </a:ln>
          <a:effectLst/>
        </p:spPr>
      </p:cxnSp>
      <p:sp>
        <p:nvSpPr>
          <p:cNvPr id="111" name="テキスト ボックス 110">
            <a:extLst>
              <a:ext uri="{FF2B5EF4-FFF2-40B4-BE49-F238E27FC236}">
                <a16:creationId xmlns:a16="http://schemas.microsoft.com/office/drawing/2014/main" id="{AC8034C2-C31F-22E1-7210-56BED39003DA}"/>
              </a:ext>
            </a:extLst>
          </p:cNvPr>
          <p:cNvSpPr txBox="1"/>
          <p:nvPr/>
        </p:nvSpPr>
        <p:spPr>
          <a:xfrm>
            <a:off x="5029662" y="2794546"/>
            <a:ext cx="468954" cy="155671"/>
          </a:xfrm>
          <a:prstGeom prst="rect">
            <a:avLst/>
          </a:prstGeom>
          <a:noFill/>
        </p:spPr>
        <p:txBody>
          <a:bodyPr wrap="square" lIns="0" tIns="0" rIns="0" bIns="0" rtlCol="0">
            <a:noAutofit/>
          </a:bodyPr>
          <a:lstStyle/>
          <a:p>
            <a:pPr marL="0" marR="0" lvl="0" indent="0" algn="ctr" defTabSz="981700" eaLnBrk="1" fontAlgn="auto" latinLnBrk="0" hangingPunct="1">
              <a:lnSpc>
                <a:spcPct val="90000"/>
              </a:lnSpc>
              <a:spcBef>
                <a:spcPts val="0"/>
              </a:spcBef>
              <a:spcAft>
                <a:spcPts val="0"/>
              </a:spcAft>
              <a:buClrTx/>
              <a:buSzTx/>
              <a:buFontTx/>
              <a:buNone/>
              <a:tabLst/>
              <a:defRPr/>
            </a:pPr>
            <a:r>
              <a:rPr kumimoji="0" lang="ja-JP" altLang="en-US" sz="900" b="1" i="0" u="none" strike="noStrike" kern="0" cap="none" spc="0" normalizeH="0" baseline="0" noProof="0" dirty="0">
                <a:ln>
                  <a:noFill/>
                </a:ln>
                <a:solidFill>
                  <a:prstClr val="black"/>
                </a:solidFill>
                <a:effectLst/>
                <a:uLnTx/>
                <a:uFillTx/>
              </a:rPr>
              <a:t>排ガス</a:t>
            </a:r>
            <a:endParaRPr kumimoji="0" lang="en-US" altLang="ja-JP" sz="900" b="1" i="0" u="none" strike="noStrike" kern="0" cap="none" spc="0" normalizeH="0" baseline="0" noProof="0" dirty="0">
              <a:ln>
                <a:noFill/>
              </a:ln>
              <a:solidFill>
                <a:prstClr val="black"/>
              </a:solidFill>
              <a:effectLst/>
              <a:uLnTx/>
              <a:uFillTx/>
            </a:endParaRPr>
          </a:p>
        </p:txBody>
      </p:sp>
      <p:grpSp>
        <p:nvGrpSpPr>
          <p:cNvPr id="112" name="グループ化 111">
            <a:extLst>
              <a:ext uri="{FF2B5EF4-FFF2-40B4-BE49-F238E27FC236}">
                <a16:creationId xmlns:a16="http://schemas.microsoft.com/office/drawing/2014/main" id="{AE7F6F1C-DCED-6B98-A6E9-78719A7D5C6A}"/>
              </a:ext>
            </a:extLst>
          </p:cNvPr>
          <p:cNvGrpSpPr/>
          <p:nvPr/>
        </p:nvGrpSpPr>
        <p:grpSpPr>
          <a:xfrm>
            <a:off x="5592378" y="2772537"/>
            <a:ext cx="511382" cy="442013"/>
            <a:chOff x="2493552" y="2386426"/>
            <a:chExt cx="511382" cy="442013"/>
          </a:xfrm>
        </p:grpSpPr>
        <p:sp>
          <p:nvSpPr>
            <p:cNvPr id="113" name="フリーフォーム: 図形 112">
              <a:extLst>
                <a:ext uri="{FF2B5EF4-FFF2-40B4-BE49-F238E27FC236}">
                  <a16:creationId xmlns:a16="http://schemas.microsoft.com/office/drawing/2014/main" id="{EE3F9F81-A317-A376-F471-A6A7D3B5A664}"/>
                </a:ext>
              </a:extLst>
            </p:cNvPr>
            <p:cNvSpPr/>
            <p:nvPr/>
          </p:nvSpPr>
          <p:spPr>
            <a:xfrm flipV="1">
              <a:off x="2619421" y="2416031"/>
              <a:ext cx="213203" cy="203784"/>
            </a:xfrm>
            <a:custGeom>
              <a:avLst/>
              <a:gdLst>
                <a:gd name="connsiteX0" fmla="*/ 0 w 304800"/>
                <a:gd name="connsiteY0" fmla="*/ 0 h 260350"/>
                <a:gd name="connsiteX1" fmla="*/ 184150 w 304800"/>
                <a:gd name="connsiteY1" fmla="*/ 0 h 260350"/>
                <a:gd name="connsiteX2" fmla="*/ 184150 w 304800"/>
                <a:gd name="connsiteY2" fmla="*/ 260350 h 260350"/>
                <a:gd name="connsiteX3" fmla="*/ 304800 w 304800"/>
                <a:gd name="connsiteY3" fmla="*/ 260350 h 260350"/>
              </a:gdLst>
              <a:ahLst/>
              <a:cxnLst>
                <a:cxn ang="0">
                  <a:pos x="connsiteX0" y="connsiteY0"/>
                </a:cxn>
                <a:cxn ang="0">
                  <a:pos x="connsiteX1" y="connsiteY1"/>
                </a:cxn>
                <a:cxn ang="0">
                  <a:pos x="connsiteX2" y="connsiteY2"/>
                </a:cxn>
                <a:cxn ang="0">
                  <a:pos x="connsiteX3" y="connsiteY3"/>
                </a:cxn>
              </a:cxnLst>
              <a:rect l="l" t="t" r="r" b="b"/>
              <a:pathLst>
                <a:path w="304800" h="260350">
                  <a:moveTo>
                    <a:pt x="0" y="0"/>
                  </a:moveTo>
                  <a:lnTo>
                    <a:pt x="184150" y="0"/>
                  </a:lnTo>
                  <a:lnTo>
                    <a:pt x="184150" y="260350"/>
                  </a:lnTo>
                  <a:lnTo>
                    <a:pt x="304800" y="260350"/>
                  </a:lnTo>
                </a:path>
              </a:pathLst>
            </a:custGeom>
            <a:noFill/>
            <a:ln w="25400" cap="flat" cmpd="sng" algn="ctr">
              <a:solidFill>
                <a:sysClr val="window" lastClr="FFFFFF">
                  <a:lumMod val="50000"/>
                </a:sysClr>
              </a:solidFill>
              <a:prstDash val="solid"/>
              <a:miter lim="800000"/>
            </a:ln>
            <a:effectLst/>
          </p:spPr>
          <p:txBody>
            <a:bodyPr rtlCol="0" anchor="ctr"/>
            <a:lstStyle/>
            <a:p>
              <a:pPr marL="0" marR="0" lvl="0" indent="0" algn="ctr" defTabSz="981700" eaLnBrk="1" fontAlgn="auto" latinLnBrk="0" hangingPunct="1">
                <a:lnSpc>
                  <a:spcPct val="100000"/>
                </a:lnSpc>
                <a:spcBef>
                  <a:spcPts val="0"/>
                </a:spcBef>
                <a:spcAft>
                  <a:spcPts val="0"/>
                </a:spcAft>
                <a:buClrTx/>
                <a:buSzTx/>
                <a:buFontTx/>
                <a:buNone/>
                <a:tabLst/>
                <a:defRPr/>
              </a:pPr>
              <a:endParaRPr kumimoji="0" lang="ja-JP" altLang="en-US" sz="1932" b="0" i="0" u="none" strike="noStrike" kern="0" cap="none" spc="0" normalizeH="0" baseline="0" noProof="0">
                <a:ln>
                  <a:noFill/>
                </a:ln>
                <a:solidFill>
                  <a:prstClr val="white"/>
                </a:solidFill>
                <a:effectLst/>
                <a:uLnTx/>
                <a:uFillTx/>
                <a:latin typeface="Arial"/>
                <a:ea typeface="Meiryo UI"/>
                <a:cs typeface="+mn-cs"/>
              </a:endParaRPr>
            </a:p>
          </p:txBody>
        </p:sp>
        <p:sp>
          <p:nvSpPr>
            <p:cNvPr id="114" name="フリーフォーム: 図形 113">
              <a:extLst>
                <a:ext uri="{FF2B5EF4-FFF2-40B4-BE49-F238E27FC236}">
                  <a16:creationId xmlns:a16="http://schemas.microsoft.com/office/drawing/2014/main" id="{1BCFEEBF-0148-C9B7-C28A-40EBB7A14741}"/>
                </a:ext>
              </a:extLst>
            </p:cNvPr>
            <p:cNvSpPr/>
            <p:nvPr/>
          </p:nvSpPr>
          <p:spPr>
            <a:xfrm>
              <a:off x="2666292" y="2474413"/>
              <a:ext cx="201756" cy="120868"/>
            </a:xfrm>
            <a:custGeom>
              <a:avLst/>
              <a:gdLst>
                <a:gd name="connsiteX0" fmla="*/ 0 w 304800"/>
                <a:gd name="connsiteY0" fmla="*/ 0 h 260350"/>
                <a:gd name="connsiteX1" fmla="*/ 184150 w 304800"/>
                <a:gd name="connsiteY1" fmla="*/ 0 h 260350"/>
                <a:gd name="connsiteX2" fmla="*/ 184150 w 304800"/>
                <a:gd name="connsiteY2" fmla="*/ 260350 h 260350"/>
                <a:gd name="connsiteX3" fmla="*/ 304800 w 304800"/>
                <a:gd name="connsiteY3" fmla="*/ 260350 h 260350"/>
              </a:gdLst>
              <a:ahLst/>
              <a:cxnLst>
                <a:cxn ang="0">
                  <a:pos x="connsiteX0" y="connsiteY0"/>
                </a:cxn>
                <a:cxn ang="0">
                  <a:pos x="connsiteX1" y="connsiteY1"/>
                </a:cxn>
                <a:cxn ang="0">
                  <a:pos x="connsiteX2" y="connsiteY2"/>
                </a:cxn>
                <a:cxn ang="0">
                  <a:pos x="connsiteX3" y="connsiteY3"/>
                </a:cxn>
              </a:cxnLst>
              <a:rect l="l" t="t" r="r" b="b"/>
              <a:pathLst>
                <a:path w="304800" h="260350">
                  <a:moveTo>
                    <a:pt x="0" y="0"/>
                  </a:moveTo>
                  <a:lnTo>
                    <a:pt x="184150" y="0"/>
                  </a:lnTo>
                  <a:lnTo>
                    <a:pt x="184150" y="260350"/>
                  </a:lnTo>
                  <a:lnTo>
                    <a:pt x="304800" y="260350"/>
                  </a:lnTo>
                </a:path>
              </a:pathLst>
            </a:custGeom>
            <a:noFill/>
            <a:ln w="25400" cap="flat" cmpd="sng" algn="ctr">
              <a:solidFill>
                <a:sysClr val="window" lastClr="FFFFFF">
                  <a:lumMod val="50000"/>
                </a:sysClr>
              </a:solidFill>
              <a:prstDash val="solid"/>
              <a:miter lim="800000"/>
            </a:ln>
            <a:effectLst/>
            <a:scene3d>
              <a:camera prst="orthographicFront">
                <a:rot lat="0" lon="0" rev="0"/>
              </a:camera>
              <a:lightRig rig="threePt" dir="t"/>
            </a:scene3d>
          </p:spPr>
          <p:txBody>
            <a:bodyPr rtlCol="0" anchor="ctr"/>
            <a:lstStyle/>
            <a:p>
              <a:pPr marL="0" marR="0" lvl="0" indent="0" algn="ctr" defTabSz="981700" eaLnBrk="1" fontAlgn="auto" latinLnBrk="0" hangingPunct="1">
                <a:lnSpc>
                  <a:spcPct val="100000"/>
                </a:lnSpc>
                <a:spcBef>
                  <a:spcPts val="0"/>
                </a:spcBef>
                <a:spcAft>
                  <a:spcPts val="0"/>
                </a:spcAft>
                <a:buClrTx/>
                <a:buSzTx/>
                <a:buFontTx/>
                <a:buNone/>
                <a:tabLst/>
                <a:defRPr/>
              </a:pPr>
              <a:endParaRPr kumimoji="0" lang="ja-JP" altLang="en-US" sz="1932" b="0" i="0" u="none" strike="noStrike" kern="0" cap="none" spc="0" normalizeH="0" baseline="0" noProof="0">
                <a:ln>
                  <a:noFill/>
                </a:ln>
                <a:solidFill>
                  <a:prstClr val="white"/>
                </a:solidFill>
                <a:effectLst/>
                <a:uLnTx/>
                <a:uFillTx/>
                <a:latin typeface="Arial"/>
                <a:ea typeface="Meiryo UI"/>
                <a:cs typeface="+mn-cs"/>
              </a:endParaRPr>
            </a:p>
          </p:txBody>
        </p:sp>
        <p:sp>
          <p:nvSpPr>
            <p:cNvPr id="115" name="Freeform 35">
              <a:extLst>
                <a:ext uri="{FF2B5EF4-FFF2-40B4-BE49-F238E27FC236}">
                  <a16:creationId xmlns:a16="http://schemas.microsoft.com/office/drawing/2014/main" id="{A1DB1BDC-C20B-0C76-6B70-4093D847EEBD}"/>
                </a:ext>
              </a:extLst>
            </p:cNvPr>
            <p:cNvSpPr>
              <a:spLocks noEditPoints="1"/>
            </p:cNvSpPr>
            <p:nvPr/>
          </p:nvSpPr>
          <p:spPr bwMode="auto">
            <a:xfrm>
              <a:off x="2493552" y="2386426"/>
              <a:ext cx="226147" cy="437981"/>
            </a:xfrm>
            <a:custGeom>
              <a:avLst/>
              <a:gdLst>
                <a:gd name="T0" fmla="*/ 39 w 41"/>
                <a:gd name="T1" fmla="*/ 79 h 83"/>
                <a:gd name="T2" fmla="*/ 39 w 41"/>
                <a:gd name="T3" fmla="*/ 54 h 83"/>
                <a:gd name="T4" fmla="*/ 37 w 41"/>
                <a:gd name="T5" fmla="*/ 52 h 83"/>
                <a:gd name="T6" fmla="*/ 32 w 41"/>
                <a:gd name="T7" fmla="*/ 52 h 83"/>
                <a:gd name="T8" fmla="*/ 32 w 41"/>
                <a:gd name="T9" fmla="*/ 6 h 83"/>
                <a:gd name="T10" fmla="*/ 31 w 41"/>
                <a:gd name="T11" fmla="*/ 4 h 83"/>
                <a:gd name="T12" fmla="*/ 29 w 41"/>
                <a:gd name="T13" fmla="*/ 4 h 83"/>
                <a:gd name="T14" fmla="*/ 29 w 41"/>
                <a:gd name="T15" fmla="*/ 0 h 83"/>
                <a:gd name="T16" fmla="*/ 11 w 41"/>
                <a:gd name="T17" fmla="*/ 0 h 83"/>
                <a:gd name="T18" fmla="*/ 11 w 41"/>
                <a:gd name="T19" fmla="*/ 4 h 83"/>
                <a:gd name="T20" fmla="*/ 10 w 41"/>
                <a:gd name="T21" fmla="*/ 4 h 83"/>
                <a:gd name="T22" fmla="*/ 8 w 41"/>
                <a:gd name="T23" fmla="*/ 6 h 83"/>
                <a:gd name="T24" fmla="*/ 8 w 41"/>
                <a:gd name="T25" fmla="*/ 52 h 83"/>
                <a:gd name="T26" fmla="*/ 4 w 41"/>
                <a:gd name="T27" fmla="*/ 52 h 83"/>
                <a:gd name="T28" fmla="*/ 2 w 41"/>
                <a:gd name="T29" fmla="*/ 54 h 83"/>
                <a:gd name="T30" fmla="*/ 2 w 41"/>
                <a:gd name="T31" fmla="*/ 79 h 83"/>
                <a:gd name="T32" fmla="*/ 0 w 41"/>
                <a:gd name="T33" fmla="*/ 79 h 83"/>
                <a:gd name="T34" fmla="*/ 0 w 41"/>
                <a:gd name="T35" fmla="*/ 83 h 83"/>
                <a:gd name="T36" fmla="*/ 8 w 41"/>
                <a:gd name="T37" fmla="*/ 83 h 83"/>
                <a:gd name="T38" fmla="*/ 8 w 41"/>
                <a:gd name="T39" fmla="*/ 79 h 83"/>
                <a:gd name="T40" fmla="*/ 6 w 41"/>
                <a:gd name="T41" fmla="*/ 79 h 83"/>
                <a:gd name="T42" fmla="*/ 6 w 41"/>
                <a:gd name="T43" fmla="*/ 56 h 83"/>
                <a:gd name="T44" fmla="*/ 8 w 41"/>
                <a:gd name="T45" fmla="*/ 56 h 83"/>
                <a:gd name="T46" fmla="*/ 8 w 41"/>
                <a:gd name="T47" fmla="*/ 76 h 83"/>
                <a:gd name="T48" fmla="*/ 32 w 41"/>
                <a:gd name="T49" fmla="*/ 76 h 83"/>
                <a:gd name="T50" fmla="*/ 32 w 41"/>
                <a:gd name="T51" fmla="*/ 56 h 83"/>
                <a:gd name="T52" fmla="*/ 35 w 41"/>
                <a:gd name="T53" fmla="*/ 56 h 83"/>
                <a:gd name="T54" fmla="*/ 35 w 41"/>
                <a:gd name="T55" fmla="*/ 79 h 83"/>
                <a:gd name="T56" fmla="*/ 33 w 41"/>
                <a:gd name="T57" fmla="*/ 79 h 83"/>
                <a:gd name="T58" fmla="*/ 33 w 41"/>
                <a:gd name="T59" fmla="*/ 83 h 83"/>
                <a:gd name="T60" fmla="*/ 41 w 41"/>
                <a:gd name="T61" fmla="*/ 83 h 83"/>
                <a:gd name="T62" fmla="*/ 41 w 41"/>
                <a:gd name="T63" fmla="*/ 79 h 83"/>
                <a:gd name="T64" fmla="*/ 39 w 41"/>
                <a:gd name="T65" fmla="*/ 79 h 83"/>
                <a:gd name="T66" fmla="*/ 29 w 41"/>
                <a:gd name="T67" fmla="*/ 71 h 83"/>
                <a:gd name="T68" fmla="*/ 29 w 41"/>
                <a:gd name="T69" fmla="*/ 73 h 83"/>
                <a:gd name="T70" fmla="*/ 12 w 41"/>
                <a:gd name="T71" fmla="*/ 73 h 83"/>
                <a:gd name="T72" fmla="*/ 12 w 41"/>
                <a:gd name="T73" fmla="*/ 69 h 83"/>
                <a:gd name="T74" fmla="*/ 29 w 41"/>
                <a:gd name="T75" fmla="*/ 69 h 83"/>
                <a:gd name="T76" fmla="*/ 29 w 41"/>
                <a:gd name="T77" fmla="*/ 71 h 83"/>
                <a:gd name="T78" fmla="*/ 29 w 41"/>
                <a:gd name="T79" fmla="*/ 64 h 83"/>
                <a:gd name="T80" fmla="*/ 29 w 41"/>
                <a:gd name="T81" fmla="*/ 66 h 83"/>
                <a:gd name="T82" fmla="*/ 12 w 41"/>
                <a:gd name="T83" fmla="*/ 66 h 83"/>
                <a:gd name="T84" fmla="*/ 12 w 41"/>
                <a:gd name="T85" fmla="*/ 62 h 83"/>
                <a:gd name="T86" fmla="*/ 29 w 41"/>
                <a:gd name="T87" fmla="*/ 62 h 83"/>
                <a:gd name="T88" fmla="*/ 29 w 41"/>
                <a:gd name="T89" fmla="*/ 64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41" h="83">
                  <a:moveTo>
                    <a:pt x="39" y="79"/>
                  </a:moveTo>
                  <a:cubicBezTo>
                    <a:pt x="39" y="54"/>
                    <a:pt x="39" y="54"/>
                    <a:pt x="39" y="54"/>
                  </a:cubicBezTo>
                  <a:cubicBezTo>
                    <a:pt x="39" y="53"/>
                    <a:pt x="38" y="52"/>
                    <a:pt x="37" y="52"/>
                  </a:cubicBezTo>
                  <a:cubicBezTo>
                    <a:pt x="32" y="52"/>
                    <a:pt x="32" y="52"/>
                    <a:pt x="32" y="52"/>
                  </a:cubicBezTo>
                  <a:cubicBezTo>
                    <a:pt x="32" y="6"/>
                    <a:pt x="32" y="6"/>
                    <a:pt x="32" y="6"/>
                  </a:cubicBezTo>
                  <a:cubicBezTo>
                    <a:pt x="32" y="5"/>
                    <a:pt x="32" y="4"/>
                    <a:pt x="31" y="4"/>
                  </a:cubicBezTo>
                  <a:cubicBezTo>
                    <a:pt x="29" y="4"/>
                    <a:pt x="29" y="4"/>
                    <a:pt x="29" y="4"/>
                  </a:cubicBezTo>
                  <a:cubicBezTo>
                    <a:pt x="29" y="0"/>
                    <a:pt x="29" y="0"/>
                    <a:pt x="29" y="0"/>
                  </a:cubicBezTo>
                  <a:cubicBezTo>
                    <a:pt x="11" y="0"/>
                    <a:pt x="11" y="0"/>
                    <a:pt x="11" y="0"/>
                  </a:cubicBezTo>
                  <a:cubicBezTo>
                    <a:pt x="11" y="4"/>
                    <a:pt x="11" y="4"/>
                    <a:pt x="11" y="4"/>
                  </a:cubicBezTo>
                  <a:cubicBezTo>
                    <a:pt x="10" y="4"/>
                    <a:pt x="10" y="4"/>
                    <a:pt x="10" y="4"/>
                  </a:cubicBezTo>
                  <a:cubicBezTo>
                    <a:pt x="9" y="4"/>
                    <a:pt x="8" y="5"/>
                    <a:pt x="8" y="6"/>
                  </a:cubicBezTo>
                  <a:cubicBezTo>
                    <a:pt x="8" y="52"/>
                    <a:pt x="8" y="52"/>
                    <a:pt x="8" y="52"/>
                  </a:cubicBezTo>
                  <a:cubicBezTo>
                    <a:pt x="4" y="52"/>
                    <a:pt x="4" y="52"/>
                    <a:pt x="4" y="52"/>
                  </a:cubicBezTo>
                  <a:cubicBezTo>
                    <a:pt x="3" y="52"/>
                    <a:pt x="2" y="53"/>
                    <a:pt x="2" y="54"/>
                  </a:cubicBezTo>
                  <a:cubicBezTo>
                    <a:pt x="2" y="79"/>
                    <a:pt x="2" y="79"/>
                    <a:pt x="2" y="79"/>
                  </a:cubicBezTo>
                  <a:cubicBezTo>
                    <a:pt x="0" y="79"/>
                    <a:pt x="0" y="79"/>
                    <a:pt x="0" y="79"/>
                  </a:cubicBezTo>
                  <a:cubicBezTo>
                    <a:pt x="0" y="83"/>
                    <a:pt x="0" y="83"/>
                    <a:pt x="0" y="83"/>
                  </a:cubicBezTo>
                  <a:cubicBezTo>
                    <a:pt x="8" y="83"/>
                    <a:pt x="8" y="83"/>
                    <a:pt x="8" y="83"/>
                  </a:cubicBezTo>
                  <a:cubicBezTo>
                    <a:pt x="8" y="79"/>
                    <a:pt x="8" y="79"/>
                    <a:pt x="8" y="79"/>
                  </a:cubicBezTo>
                  <a:cubicBezTo>
                    <a:pt x="6" y="79"/>
                    <a:pt x="6" y="79"/>
                    <a:pt x="6" y="79"/>
                  </a:cubicBezTo>
                  <a:cubicBezTo>
                    <a:pt x="6" y="56"/>
                    <a:pt x="6" y="56"/>
                    <a:pt x="6" y="56"/>
                  </a:cubicBezTo>
                  <a:cubicBezTo>
                    <a:pt x="8" y="56"/>
                    <a:pt x="8" y="56"/>
                    <a:pt x="8" y="56"/>
                  </a:cubicBezTo>
                  <a:cubicBezTo>
                    <a:pt x="8" y="76"/>
                    <a:pt x="8" y="76"/>
                    <a:pt x="8" y="76"/>
                  </a:cubicBezTo>
                  <a:cubicBezTo>
                    <a:pt x="32" y="76"/>
                    <a:pt x="32" y="76"/>
                    <a:pt x="32" y="76"/>
                  </a:cubicBezTo>
                  <a:cubicBezTo>
                    <a:pt x="32" y="56"/>
                    <a:pt x="32" y="56"/>
                    <a:pt x="32" y="56"/>
                  </a:cubicBezTo>
                  <a:cubicBezTo>
                    <a:pt x="35" y="56"/>
                    <a:pt x="35" y="56"/>
                    <a:pt x="35" y="56"/>
                  </a:cubicBezTo>
                  <a:cubicBezTo>
                    <a:pt x="35" y="79"/>
                    <a:pt x="35" y="79"/>
                    <a:pt x="35" y="79"/>
                  </a:cubicBezTo>
                  <a:cubicBezTo>
                    <a:pt x="33" y="79"/>
                    <a:pt x="33" y="79"/>
                    <a:pt x="33" y="79"/>
                  </a:cubicBezTo>
                  <a:cubicBezTo>
                    <a:pt x="33" y="83"/>
                    <a:pt x="33" y="83"/>
                    <a:pt x="33" y="83"/>
                  </a:cubicBezTo>
                  <a:cubicBezTo>
                    <a:pt x="41" y="83"/>
                    <a:pt x="41" y="83"/>
                    <a:pt x="41" y="83"/>
                  </a:cubicBezTo>
                  <a:cubicBezTo>
                    <a:pt x="41" y="79"/>
                    <a:pt x="41" y="79"/>
                    <a:pt x="41" y="79"/>
                  </a:cubicBezTo>
                  <a:lnTo>
                    <a:pt x="39" y="79"/>
                  </a:lnTo>
                  <a:close/>
                  <a:moveTo>
                    <a:pt x="29" y="71"/>
                  </a:moveTo>
                  <a:cubicBezTo>
                    <a:pt x="29" y="73"/>
                    <a:pt x="29" y="73"/>
                    <a:pt x="29" y="73"/>
                  </a:cubicBezTo>
                  <a:cubicBezTo>
                    <a:pt x="12" y="73"/>
                    <a:pt x="12" y="73"/>
                    <a:pt x="12" y="73"/>
                  </a:cubicBezTo>
                  <a:cubicBezTo>
                    <a:pt x="12" y="69"/>
                    <a:pt x="12" y="69"/>
                    <a:pt x="12" y="69"/>
                  </a:cubicBezTo>
                  <a:cubicBezTo>
                    <a:pt x="29" y="69"/>
                    <a:pt x="29" y="69"/>
                    <a:pt x="29" y="69"/>
                  </a:cubicBezTo>
                  <a:lnTo>
                    <a:pt x="29" y="71"/>
                  </a:lnTo>
                  <a:close/>
                  <a:moveTo>
                    <a:pt x="29" y="64"/>
                  </a:moveTo>
                  <a:cubicBezTo>
                    <a:pt x="29" y="66"/>
                    <a:pt x="29" y="66"/>
                    <a:pt x="29" y="66"/>
                  </a:cubicBezTo>
                  <a:cubicBezTo>
                    <a:pt x="12" y="66"/>
                    <a:pt x="12" y="66"/>
                    <a:pt x="12" y="66"/>
                  </a:cubicBezTo>
                  <a:cubicBezTo>
                    <a:pt x="12" y="62"/>
                    <a:pt x="12" y="62"/>
                    <a:pt x="12" y="62"/>
                  </a:cubicBezTo>
                  <a:cubicBezTo>
                    <a:pt x="29" y="62"/>
                    <a:pt x="29" y="62"/>
                    <a:pt x="29" y="62"/>
                  </a:cubicBezTo>
                  <a:lnTo>
                    <a:pt x="29" y="64"/>
                  </a:lnTo>
                  <a:close/>
                </a:path>
              </a:pathLst>
            </a:custGeom>
            <a:solidFill>
              <a:srgbClr val="009C89"/>
            </a:solidFill>
            <a:ln>
              <a:noFill/>
            </a:ln>
          </p:spPr>
          <p:txBody>
            <a:bodyPr vert="horz" wrap="square" lIns="91440" tIns="45720" rIns="91440" bIns="45720" numCol="1" anchor="t" anchorCtr="0" compatLnSpc="1">
              <a:prstTxWarp prst="textNoShape">
                <a:avLst/>
              </a:prstTxWarp>
            </a:bodyPr>
            <a:lstStyle/>
            <a:p>
              <a:pPr marL="0" marR="0" lvl="0" indent="0" defTabSz="981700" eaLnBrk="1" fontAlgn="auto" latinLnBrk="0" hangingPunct="1">
                <a:lnSpc>
                  <a:spcPct val="100000"/>
                </a:lnSpc>
                <a:spcBef>
                  <a:spcPts val="0"/>
                </a:spcBef>
                <a:spcAft>
                  <a:spcPts val="0"/>
                </a:spcAft>
                <a:buClrTx/>
                <a:buSzTx/>
                <a:buFontTx/>
                <a:buNone/>
                <a:tabLst/>
                <a:defRPr/>
              </a:pPr>
              <a:endParaRPr kumimoji="0" lang="ja-JP" altLang="en-US" sz="1932" b="0" i="0" u="none" strike="noStrike" kern="0" cap="none" spc="0" normalizeH="0" baseline="0" noProof="0">
                <a:ln>
                  <a:noFill/>
                </a:ln>
                <a:solidFill>
                  <a:prstClr val="black"/>
                </a:solidFill>
                <a:effectLst/>
                <a:uLnTx/>
                <a:uFillTx/>
                <a:latin typeface="Arial"/>
              </a:endParaRPr>
            </a:p>
          </p:txBody>
        </p:sp>
        <p:sp>
          <p:nvSpPr>
            <p:cNvPr id="116" name="Freeform 35">
              <a:extLst>
                <a:ext uri="{FF2B5EF4-FFF2-40B4-BE49-F238E27FC236}">
                  <a16:creationId xmlns:a16="http://schemas.microsoft.com/office/drawing/2014/main" id="{1B6F4BD4-34CE-C343-A421-EAB724B3F224}"/>
                </a:ext>
              </a:extLst>
            </p:cNvPr>
            <p:cNvSpPr>
              <a:spLocks noEditPoints="1"/>
            </p:cNvSpPr>
            <p:nvPr/>
          </p:nvSpPr>
          <p:spPr bwMode="auto">
            <a:xfrm>
              <a:off x="2778787" y="2390458"/>
              <a:ext cx="226147" cy="437981"/>
            </a:xfrm>
            <a:custGeom>
              <a:avLst/>
              <a:gdLst>
                <a:gd name="T0" fmla="*/ 39 w 41"/>
                <a:gd name="T1" fmla="*/ 79 h 83"/>
                <a:gd name="T2" fmla="*/ 39 w 41"/>
                <a:gd name="T3" fmla="*/ 54 h 83"/>
                <a:gd name="T4" fmla="*/ 37 w 41"/>
                <a:gd name="T5" fmla="*/ 52 h 83"/>
                <a:gd name="T6" fmla="*/ 32 w 41"/>
                <a:gd name="T7" fmla="*/ 52 h 83"/>
                <a:gd name="T8" fmla="*/ 32 w 41"/>
                <a:gd name="T9" fmla="*/ 6 h 83"/>
                <a:gd name="T10" fmla="*/ 31 w 41"/>
                <a:gd name="T11" fmla="*/ 4 h 83"/>
                <a:gd name="T12" fmla="*/ 29 w 41"/>
                <a:gd name="T13" fmla="*/ 4 h 83"/>
                <a:gd name="T14" fmla="*/ 29 w 41"/>
                <a:gd name="T15" fmla="*/ 0 h 83"/>
                <a:gd name="T16" fmla="*/ 11 w 41"/>
                <a:gd name="T17" fmla="*/ 0 h 83"/>
                <a:gd name="T18" fmla="*/ 11 w 41"/>
                <a:gd name="T19" fmla="*/ 4 h 83"/>
                <a:gd name="T20" fmla="*/ 10 w 41"/>
                <a:gd name="T21" fmla="*/ 4 h 83"/>
                <a:gd name="T22" fmla="*/ 8 w 41"/>
                <a:gd name="T23" fmla="*/ 6 h 83"/>
                <a:gd name="T24" fmla="*/ 8 w 41"/>
                <a:gd name="T25" fmla="*/ 52 h 83"/>
                <a:gd name="T26" fmla="*/ 4 w 41"/>
                <a:gd name="T27" fmla="*/ 52 h 83"/>
                <a:gd name="T28" fmla="*/ 2 w 41"/>
                <a:gd name="T29" fmla="*/ 54 h 83"/>
                <a:gd name="T30" fmla="*/ 2 w 41"/>
                <a:gd name="T31" fmla="*/ 79 h 83"/>
                <a:gd name="T32" fmla="*/ 0 w 41"/>
                <a:gd name="T33" fmla="*/ 79 h 83"/>
                <a:gd name="T34" fmla="*/ 0 w 41"/>
                <a:gd name="T35" fmla="*/ 83 h 83"/>
                <a:gd name="T36" fmla="*/ 8 w 41"/>
                <a:gd name="T37" fmla="*/ 83 h 83"/>
                <a:gd name="T38" fmla="*/ 8 w 41"/>
                <a:gd name="T39" fmla="*/ 79 h 83"/>
                <a:gd name="T40" fmla="*/ 6 w 41"/>
                <a:gd name="T41" fmla="*/ 79 h 83"/>
                <a:gd name="T42" fmla="*/ 6 w 41"/>
                <a:gd name="T43" fmla="*/ 56 h 83"/>
                <a:gd name="T44" fmla="*/ 8 w 41"/>
                <a:gd name="T45" fmla="*/ 56 h 83"/>
                <a:gd name="T46" fmla="*/ 8 w 41"/>
                <a:gd name="T47" fmla="*/ 76 h 83"/>
                <a:gd name="T48" fmla="*/ 32 w 41"/>
                <a:gd name="T49" fmla="*/ 76 h 83"/>
                <a:gd name="T50" fmla="*/ 32 w 41"/>
                <a:gd name="T51" fmla="*/ 56 h 83"/>
                <a:gd name="T52" fmla="*/ 35 w 41"/>
                <a:gd name="T53" fmla="*/ 56 h 83"/>
                <a:gd name="T54" fmla="*/ 35 w 41"/>
                <a:gd name="T55" fmla="*/ 79 h 83"/>
                <a:gd name="T56" fmla="*/ 33 w 41"/>
                <a:gd name="T57" fmla="*/ 79 h 83"/>
                <a:gd name="T58" fmla="*/ 33 w 41"/>
                <a:gd name="T59" fmla="*/ 83 h 83"/>
                <a:gd name="T60" fmla="*/ 41 w 41"/>
                <a:gd name="T61" fmla="*/ 83 h 83"/>
                <a:gd name="T62" fmla="*/ 41 w 41"/>
                <a:gd name="T63" fmla="*/ 79 h 83"/>
                <a:gd name="T64" fmla="*/ 39 w 41"/>
                <a:gd name="T65" fmla="*/ 79 h 83"/>
                <a:gd name="T66" fmla="*/ 29 w 41"/>
                <a:gd name="T67" fmla="*/ 71 h 83"/>
                <a:gd name="T68" fmla="*/ 29 w 41"/>
                <a:gd name="T69" fmla="*/ 73 h 83"/>
                <a:gd name="T70" fmla="*/ 12 w 41"/>
                <a:gd name="T71" fmla="*/ 73 h 83"/>
                <a:gd name="T72" fmla="*/ 12 w 41"/>
                <a:gd name="T73" fmla="*/ 69 h 83"/>
                <a:gd name="T74" fmla="*/ 29 w 41"/>
                <a:gd name="T75" fmla="*/ 69 h 83"/>
                <a:gd name="T76" fmla="*/ 29 w 41"/>
                <a:gd name="T77" fmla="*/ 71 h 83"/>
                <a:gd name="T78" fmla="*/ 29 w 41"/>
                <a:gd name="T79" fmla="*/ 64 h 83"/>
                <a:gd name="T80" fmla="*/ 29 w 41"/>
                <a:gd name="T81" fmla="*/ 66 h 83"/>
                <a:gd name="T82" fmla="*/ 12 w 41"/>
                <a:gd name="T83" fmla="*/ 66 h 83"/>
                <a:gd name="T84" fmla="*/ 12 w 41"/>
                <a:gd name="T85" fmla="*/ 62 h 83"/>
                <a:gd name="T86" fmla="*/ 29 w 41"/>
                <a:gd name="T87" fmla="*/ 62 h 83"/>
                <a:gd name="T88" fmla="*/ 29 w 41"/>
                <a:gd name="T89" fmla="*/ 64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41" h="83">
                  <a:moveTo>
                    <a:pt x="39" y="79"/>
                  </a:moveTo>
                  <a:cubicBezTo>
                    <a:pt x="39" y="54"/>
                    <a:pt x="39" y="54"/>
                    <a:pt x="39" y="54"/>
                  </a:cubicBezTo>
                  <a:cubicBezTo>
                    <a:pt x="39" y="53"/>
                    <a:pt x="38" y="52"/>
                    <a:pt x="37" y="52"/>
                  </a:cubicBezTo>
                  <a:cubicBezTo>
                    <a:pt x="32" y="52"/>
                    <a:pt x="32" y="52"/>
                    <a:pt x="32" y="52"/>
                  </a:cubicBezTo>
                  <a:cubicBezTo>
                    <a:pt x="32" y="6"/>
                    <a:pt x="32" y="6"/>
                    <a:pt x="32" y="6"/>
                  </a:cubicBezTo>
                  <a:cubicBezTo>
                    <a:pt x="32" y="5"/>
                    <a:pt x="32" y="4"/>
                    <a:pt x="31" y="4"/>
                  </a:cubicBezTo>
                  <a:cubicBezTo>
                    <a:pt x="29" y="4"/>
                    <a:pt x="29" y="4"/>
                    <a:pt x="29" y="4"/>
                  </a:cubicBezTo>
                  <a:cubicBezTo>
                    <a:pt x="29" y="0"/>
                    <a:pt x="29" y="0"/>
                    <a:pt x="29" y="0"/>
                  </a:cubicBezTo>
                  <a:cubicBezTo>
                    <a:pt x="11" y="0"/>
                    <a:pt x="11" y="0"/>
                    <a:pt x="11" y="0"/>
                  </a:cubicBezTo>
                  <a:cubicBezTo>
                    <a:pt x="11" y="4"/>
                    <a:pt x="11" y="4"/>
                    <a:pt x="11" y="4"/>
                  </a:cubicBezTo>
                  <a:cubicBezTo>
                    <a:pt x="10" y="4"/>
                    <a:pt x="10" y="4"/>
                    <a:pt x="10" y="4"/>
                  </a:cubicBezTo>
                  <a:cubicBezTo>
                    <a:pt x="9" y="4"/>
                    <a:pt x="8" y="5"/>
                    <a:pt x="8" y="6"/>
                  </a:cubicBezTo>
                  <a:cubicBezTo>
                    <a:pt x="8" y="52"/>
                    <a:pt x="8" y="52"/>
                    <a:pt x="8" y="52"/>
                  </a:cubicBezTo>
                  <a:cubicBezTo>
                    <a:pt x="4" y="52"/>
                    <a:pt x="4" y="52"/>
                    <a:pt x="4" y="52"/>
                  </a:cubicBezTo>
                  <a:cubicBezTo>
                    <a:pt x="3" y="52"/>
                    <a:pt x="2" y="53"/>
                    <a:pt x="2" y="54"/>
                  </a:cubicBezTo>
                  <a:cubicBezTo>
                    <a:pt x="2" y="79"/>
                    <a:pt x="2" y="79"/>
                    <a:pt x="2" y="79"/>
                  </a:cubicBezTo>
                  <a:cubicBezTo>
                    <a:pt x="0" y="79"/>
                    <a:pt x="0" y="79"/>
                    <a:pt x="0" y="79"/>
                  </a:cubicBezTo>
                  <a:cubicBezTo>
                    <a:pt x="0" y="83"/>
                    <a:pt x="0" y="83"/>
                    <a:pt x="0" y="83"/>
                  </a:cubicBezTo>
                  <a:cubicBezTo>
                    <a:pt x="8" y="83"/>
                    <a:pt x="8" y="83"/>
                    <a:pt x="8" y="83"/>
                  </a:cubicBezTo>
                  <a:cubicBezTo>
                    <a:pt x="8" y="79"/>
                    <a:pt x="8" y="79"/>
                    <a:pt x="8" y="79"/>
                  </a:cubicBezTo>
                  <a:cubicBezTo>
                    <a:pt x="6" y="79"/>
                    <a:pt x="6" y="79"/>
                    <a:pt x="6" y="79"/>
                  </a:cubicBezTo>
                  <a:cubicBezTo>
                    <a:pt x="6" y="56"/>
                    <a:pt x="6" y="56"/>
                    <a:pt x="6" y="56"/>
                  </a:cubicBezTo>
                  <a:cubicBezTo>
                    <a:pt x="8" y="56"/>
                    <a:pt x="8" y="56"/>
                    <a:pt x="8" y="56"/>
                  </a:cubicBezTo>
                  <a:cubicBezTo>
                    <a:pt x="8" y="76"/>
                    <a:pt x="8" y="76"/>
                    <a:pt x="8" y="76"/>
                  </a:cubicBezTo>
                  <a:cubicBezTo>
                    <a:pt x="32" y="76"/>
                    <a:pt x="32" y="76"/>
                    <a:pt x="32" y="76"/>
                  </a:cubicBezTo>
                  <a:cubicBezTo>
                    <a:pt x="32" y="56"/>
                    <a:pt x="32" y="56"/>
                    <a:pt x="32" y="56"/>
                  </a:cubicBezTo>
                  <a:cubicBezTo>
                    <a:pt x="35" y="56"/>
                    <a:pt x="35" y="56"/>
                    <a:pt x="35" y="56"/>
                  </a:cubicBezTo>
                  <a:cubicBezTo>
                    <a:pt x="35" y="79"/>
                    <a:pt x="35" y="79"/>
                    <a:pt x="35" y="79"/>
                  </a:cubicBezTo>
                  <a:cubicBezTo>
                    <a:pt x="33" y="79"/>
                    <a:pt x="33" y="79"/>
                    <a:pt x="33" y="79"/>
                  </a:cubicBezTo>
                  <a:cubicBezTo>
                    <a:pt x="33" y="83"/>
                    <a:pt x="33" y="83"/>
                    <a:pt x="33" y="83"/>
                  </a:cubicBezTo>
                  <a:cubicBezTo>
                    <a:pt x="41" y="83"/>
                    <a:pt x="41" y="83"/>
                    <a:pt x="41" y="83"/>
                  </a:cubicBezTo>
                  <a:cubicBezTo>
                    <a:pt x="41" y="79"/>
                    <a:pt x="41" y="79"/>
                    <a:pt x="41" y="79"/>
                  </a:cubicBezTo>
                  <a:lnTo>
                    <a:pt x="39" y="79"/>
                  </a:lnTo>
                  <a:close/>
                  <a:moveTo>
                    <a:pt x="29" y="71"/>
                  </a:moveTo>
                  <a:cubicBezTo>
                    <a:pt x="29" y="73"/>
                    <a:pt x="29" y="73"/>
                    <a:pt x="29" y="73"/>
                  </a:cubicBezTo>
                  <a:cubicBezTo>
                    <a:pt x="12" y="73"/>
                    <a:pt x="12" y="73"/>
                    <a:pt x="12" y="73"/>
                  </a:cubicBezTo>
                  <a:cubicBezTo>
                    <a:pt x="12" y="69"/>
                    <a:pt x="12" y="69"/>
                    <a:pt x="12" y="69"/>
                  </a:cubicBezTo>
                  <a:cubicBezTo>
                    <a:pt x="29" y="69"/>
                    <a:pt x="29" y="69"/>
                    <a:pt x="29" y="69"/>
                  </a:cubicBezTo>
                  <a:lnTo>
                    <a:pt x="29" y="71"/>
                  </a:lnTo>
                  <a:close/>
                  <a:moveTo>
                    <a:pt x="29" y="64"/>
                  </a:moveTo>
                  <a:cubicBezTo>
                    <a:pt x="29" y="66"/>
                    <a:pt x="29" y="66"/>
                    <a:pt x="29" y="66"/>
                  </a:cubicBezTo>
                  <a:cubicBezTo>
                    <a:pt x="12" y="66"/>
                    <a:pt x="12" y="66"/>
                    <a:pt x="12" y="66"/>
                  </a:cubicBezTo>
                  <a:cubicBezTo>
                    <a:pt x="12" y="62"/>
                    <a:pt x="12" y="62"/>
                    <a:pt x="12" y="62"/>
                  </a:cubicBezTo>
                  <a:cubicBezTo>
                    <a:pt x="29" y="62"/>
                    <a:pt x="29" y="62"/>
                    <a:pt x="29" y="62"/>
                  </a:cubicBezTo>
                  <a:lnTo>
                    <a:pt x="29" y="64"/>
                  </a:lnTo>
                  <a:close/>
                </a:path>
              </a:pathLst>
            </a:custGeom>
            <a:solidFill>
              <a:srgbClr val="009C89"/>
            </a:solidFill>
            <a:ln>
              <a:noFill/>
            </a:ln>
          </p:spPr>
          <p:txBody>
            <a:bodyPr vert="horz" wrap="square" lIns="91440" tIns="45720" rIns="91440" bIns="45720" numCol="1" anchor="t" anchorCtr="0" compatLnSpc="1">
              <a:prstTxWarp prst="textNoShape">
                <a:avLst/>
              </a:prstTxWarp>
            </a:bodyPr>
            <a:lstStyle/>
            <a:p>
              <a:pPr marL="0" marR="0" lvl="0" indent="0" defTabSz="981700" eaLnBrk="1" fontAlgn="auto" latinLnBrk="0" hangingPunct="1">
                <a:lnSpc>
                  <a:spcPct val="100000"/>
                </a:lnSpc>
                <a:spcBef>
                  <a:spcPts val="0"/>
                </a:spcBef>
                <a:spcAft>
                  <a:spcPts val="0"/>
                </a:spcAft>
                <a:buClrTx/>
                <a:buSzTx/>
                <a:buFontTx/>
                <a:buNone/>
                <a:tabLst/>
                <a:defRPr/>
              </a:pPr>
              <a:endParaRPr kumimoji="0" lang="ja-JP" altLang="en-US" sz="1932" b="0" i="0" u="none" strike="noStrike" kern="0" cap="none" spc="0" normalizeH="0" baseline="0" noProof="0">
                <a:ln>
                  <a:noFill/>
                </a:ln>
                <a:solidFill>
                  <a:prstClr val="black"/>
                </a:solidFill>
                <a:effectLst/>
                <a:uLnTx/>
                <a:uFillTx/>
                <a:latin typeface="Arial"/>
              </a:endParaRPr>
            </a:p>
          </p:txBody>
        </p:sp>
      </p:grpSp>
      <p:sp>
        <p:nvSpPr>
          <p:cNvPr id="117" name="テキスト ボックス 116">
            <a:extLst>
              <a:ext uri="{FF2B5EF4-FFF2-40B4-BE49-F238E27FC236}">
                <a16:creationId xmlns:a16="http://schemas.microsoft.com/office/drawing/2014/main" id="{03CE7FC2-1F58-0D37-158C-3E60823C050E}"/>
              </a:ext>
            </a:extLst>
          </p:cNvPr>
          <p:cNvSpPr txBox="1"/>
          <p:nvPr/>
        </p:nvSpPr>
        <p:spPr>
          <a:xfrm>
            <a:off x="5341112" y="3228695"/>
            <a:ext cx="940043" cy="345233"/>
          </a:xfrm>
          <a:prstGeom prst="rect">
            <a:avLst/>
          </a:prstGeom>
          <a:noFill/>
        </p:spPr>
        <p:txBody>
          <a:bodyPr wrap="square" lIns="0" tIns="18000" rIns="0" bIns="0" rtlCol="0">
            <a:noAutofit/>
          </a:bodyPr>
          <a:lstStyle/>
          <a:p>
            <a:pPr marL="0" marR="0" lvl="0" indent="0" algn="ctr" defTabSz="981700" eaLnBrk="1" fontAlgn="auto" latinLnBrk="0" hangingPunct="1">
              <a:lnSpc>
                <a:spcPct val="90000"/>
              </a:lnSpc>
              <a:spcBef>
                <a:spcPts val="0"/>
              </a:spcBef>
              <a:spcAft>
                <a:spcPts val="0"/>
              </a:spcAft>
              <a:buClrTx/>
              <a:buSzTx/>
              <a:buFontTx/>
              <a:buNone/>
              <a:tabLst/>
              <a:defRPr/>
            </a:pPr>
            <a:r>
              <a:rPr kumimoji="0" lang="en-US" altLang="ja-JP" sz="1000" b="0" i="0" u="none" strike="noStrike" kern="0" cap="none" spc="0" normalizeH="0" baseline="0" noProof="0" dirty="0">
                <a:ln>
                  <a:noFill/>
                </a:ln>
                <a:solidFill>
                  <a:srgbClr val="009C89"/>
                </a:solidFill>
                <a:effectLst/>
                <a:uLnTx/>
                <a:uFillTx/>
              </a:rPr>
              <a:t>CO</a:t>
            </a:r>
            <a:r>
              <a:rPr kumimoji="0" lang="en-US" altLang="ja-JP" sz="1000" b="0" i="0" u="none" strike="noStrike" kern="0" cap="none" spc="0" normalizeH="0" baseline="-25000" noProof="0" dirty="0">
                <a:ln>
                  <a:noFill/>
                </a:ln>
                <a:solidFill>
                  <a:srgbClr val="009C89"/>
                </a:solidFill>
                <a:effectLst/>
                <a:uLnTx/>
                <a:uFillTx/>
              </a:rPr>
              <a:t>2</a:t>
            </a:r>
            <a:r>
              <a:rPr kumimoji="0" lang="ja-JP" altLang="en-US" sz="1000" b="0" i="0" u="none" strike="noStrike" kern="0" cap="none" spc="0" normalizeH="0" baseline="0" noProof="0" dirty="0">
                <a:ln>
                  <a:noFill/>
                </a:ln>
                <a:solidFill>
                  <a:srgbClr val="009C89"/>
                </a:solidFill>
                <a:effectLst/>
                <a:uLnTx/>
                <a:uFillTx/>
              </a:rPr>
              <a:t>分離回収</a:t>
            </a:r>
            <a:endParaRPr kumimoji="0" lang="en-US" altLang="ja-JP" sz="1000" b="0" i="0" u="none" strike="noStrike" kern="0" cap="none" spc="0" normalizeH="0" baseline="0" noProof="0" dirty="0">
              <a:ln>
                <a:noFill/>
              </a:ln>
              <a:solidFill>
                <a:srgbClr val="009C89"/>
              </a:solidFill>
              <a:effectLst/>
              <a:uLnTx/>
              <a:uFillTx/>
            </a:endParaRPr>
          </a:p>
          <a:p>
            <a:pPr marL="0" marR="0" lvl="0" indent="0" algn="ctr" defTabSz="981700" eaLnBrk="1" fontAlgn="auto" latinLnBrk="0" hangingPunct="1">
              <a:lnSpc>
                <a:spcPct val="90000"/>
              </a:lnSpc>
              <a:spcBef>
                <a:spcPts val="0"/>
              </a:spcBef>
              <a:spcAft>
                <a:spcPts val="0"/>
              </a:spcAft>
              <a:buClrTx/>
              <a:buSzTx/>
              <a:buFontTx/>
              <a:buNone/>
              <a:tabLst/>
              <a:defRPr/>
            </a:pPr>
            <a:r>
              <a:rPr lang="ja-JP" altLang="en-US" sz="1000" kern="0" dirty="0">
                <a:solidFill>
                  <a:srgbClr val="009C89"/>
                </a:solidFill>
              </a:rPr>
              <a:t>（●／日 回収）</a:t>
            </a:r>
            <a:endParaRPr kumimoji="0" lang="en-US" altLang="ja-JP" sz="1000" b="0" i="0" u="none" strike="noStrike" kern="0" cap="none" spc="0" normalizeH="0" baseline="0" noProof="0" dirty="0">
              <a:ln>
                <a:noFill/>
              </a:ln>
              <a:solidFill>
                <a:srgbClr val="009C89"/>
              </a:solidFill>
              <a:effectLst/>
              <a:uLnTx/>
              <a:uFillTx/>
            </a:endParaRPr>
          </a:p>
        </p:txBody>
      </p:sp>
      <p:cxnSp>
        <p:nvCxnSpPr>
          <p:cNvPr id="125" name="直線矢印コネクタ 124">
            <a:extLst>
              <a:ext uri="{FF2B5EF4-FFF2-40B4-BE49-F238E27FC236}">
                <a16:creationId xmlns:a16="http://schemas.microsoft.com/office/drawing/2014/main" id="{788A30F1-5000-6518-62D8-0E390CCAEECA}"/>
              </a:ext>
            </a:extLst>
          </p:cNvPr>
          <p:cNvCxnSpPr>
            <a:cxnSpLocks/>
          </p:cNvCxnSpPr>
          <p:nvPr/>
        </p:nvCxnSpPr>
        <p:spPr>
          <a:xfrm>
            <a:off x="6115298" y="3004956"/>
            <a:ext cx="331714" cy="0"/>
          </a:xfrm>
          <a:prstGeom prst="straightConnector1">
            <a:avLst/>
          </a:prstGeom>
          <a:noFill/>
          <a:ln w="38100" cap="flat" cmpd="sng" algn="ctr">
            <a:solidFill>
              <a:srgbClr val="00584E"/>
            </a:solidFill>
            <a:prstDash val="solid"/>
            <a:miter lim="800000"/>
            <a:tailEnd type="triangle"/>
          </a:ln>
          <a:effectLst/>
        </p:spPr>
      </p:cxnSp>
      <p:grpSp>
        <p:nvGrpSpPr>
          <p:cNvPr id="126" name="グループ化 125">
            <a:extLst>
              <a:ext uri="{FF2B5EF4-FFF2-40B4-BE49-F238E27FC236}">
                <a16:creationId xmlns:a16="http://schemas.microsoft.com/office/drawing/2014/main" id="{6D475AE6-DD05-F847-9ABE-9BEC09813D64}"/>
              </a:ext>
            </a:extLst>
          </p:cNvPr>
          <p:cNvGrpSpPr/>
          <p:nvPr/>
        </p:nvGrpSpPr>
        <p:grpSpPr>
          <a:xfrm>
            <a:off x="6520169" y="2621726"/>
            <a:ext cx="122238" cy="295461"/>
            <a:chOff x="5393146" y="4181747"/>
            <a:chExt cx="122238" cy="376238"/>
          </a:xfrm>
        </p:grpSpPr>
        <p:sp>
          <p:nvSpPr>
            <p:cNvPr id="127" name="Freeform 10">
              <a:extLst>
                <a:ext uri="{FF2B5EF4-FFF2-40B4-BE49-F238E27FC236}">
                  <a16:creationId xmlns:a16="http://schemas.microsoft.com/office/drawing/2014/main" id="{B7721DBF-5CFD-ED12-6E9F-90CD113634C6}"/>
                </a:ext>
              </a:extLst>
            </p:cNvPr>
            <p:cNvSpPr>
              <a:spLocks/>
            </p:cNvSpPr>
            <p:nvPr/>
          </p:nvSpPr>
          <p:spPr bwMode="auto">
            <a:xfrm>
              <a:off x="5393146" y="4283347"/>
              <a:ext cx="122238" cy="274638"/>
            </a:xfrm>
            <a:custGeom>
              <a:avLst/>
              <a:gdLst>
                <a:gd name="T0" fmla="*/ 352 w 368"/>
                <a:gd name="T1" fmla="*/ 0 h 832"/>
                <a:gd name="T2" fmla="*/ 0 w 368"/>
                <a:gd name="T3" fmla="*/ 0 h 832"/>
                <a:gd name="T4" fmla="*/ 0 w 368"/>
                <a:gd name="T5" fmla="*/ 17 h 832"/>
                <a:gd name="T6" fmla="*/ 0 w 368"/>
                <a:gd name="T7" fmla="*/ 583 h 832"/>
                <a:gd name="T8" fmla="*/ 0 w 368"/>
                <a:gd name="T9" fmla="*/ 666 h 832"/>
                <a:gd name="T10" fmla="*/ 0 w 368"/>
                <a:gd name="T11" fmla="*/ 766 h 832"/>
                <a:gd name="T12" fmla="*/ 34 w 368"/>
                <a:gd name="T13" fmla="*/ 832 h 832"/>
                <a:gd name="T14" fmla="*/ 318 w 368"/>
                <a:gd name="T15" fmla="*/ 832 h 832"/>
                <a:gd name="T16" fmla="*/ 368 w 368"/>
                <a:gd name="T17" fmla="*/ 766 h 832"/>
                <a:gd name="T18" fmla="*/ 368 w 368"/>
                <a:gd name="T19" fmla="*/ 666 h 832"/>
                <a:gd name="T20" fmla="*/ 368 w 368"/>
                <a:gd name="T21" fmla="*/ 583 h 832"/>
                <a:gd name="T22" fmla="*/ 368 w 368"/>
                <a:gd name="T23" fmla="*/ 17 h 832"/>
                <a:gd name="T24" fmla="*/ 352 w 368"/>
                <a:gd name="T25" fmla="*/ 0 h 8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8" h="832">
                  <a:moveTo>
                    <a:pt x="352" y="0"/>
                  </a:moveTo>
                  <a:cubicBezTo>
                    <a:pt x="0" y="0"/>
                    <a:pt x="0" y="0"/>
                    <a:pt x="0" y="0"/>
                  </a:cubicBezTo>
                  <a:cubicBezTo>
                    <a:pt x="0" y="0"/>
                    <a:pt x="0" y="17"/>
                    <a:pt x="0" y="17"/>
                  </a:cubicBezTo>
                  <a:cubicBezTo>
                    <a:pt x="0" y="583"/>
                    <a:pt x="0" y="583"/>
                    <a:pt x="0" y="583"/>
                  </a:cubicBezTo>
                  <a:cubicBezTo>
                    <a:pt x="0" y="666"/>
                    <a:pt x="0" y="666"/>
                    <a:pt x="0" y="666"/>
                  </a:cubicBezTo>
                  <a:cubicBezTo>
                    <a:pt x="0" y="766"/>
                    <a:pt x="0" y="766"/>
                    <a:pt x="0" y="766"/>
                  </a:cubicBezTo>
                  <a:cubicBezTo>
                    <a:pt x="0" y="816"/>
                    <a:pt x="17" y="832"/>
                    <a:pt x="34" y="832"/>
                  </a:cubicBezTo>
                  <a:cubicBezTo>
                    <a:pt x="318" y="832"/>
                    <a:pt x="318" y="832"/>
                    <a:pt x="318" y="832"/>
                  </a:cubicBezTo>
                  <a:cubicBezTo>
                    <a:pt x="352" y="832"/>
                    <a:pt x="368" y="816"/>
                    <a:pt x="368" y="766"/>
                  </a:cubicBezTo>
                  <a:cubicBezTo>
                    <a:pt x="368" y="666"/>
                    <a:pt x="368" y="666"/>
                    <a:pt x="368" y="666"/>
                  </a:cubicBezTo>
                  <a:cubicBezTo>
                    <a:pt x="368" y="583"/>
                    <a:pt x="368" y="583"/>
                    <a:pt x="368" y="583"/>
                  </a:cubicBezTo>
                  <a:cubicBezTo>
                    <a:pt x="368" y="17"/>
                    <a:pt x="368" y="17"/>
                    <a:pt x="368" y="17"/>
                  </a:cubicBezTo>
                  <a:cubicBezTo>
                    <a:pt x="368" y="17"/>
                    <a:pt x="368" y="0"/>
                    <a:pt x="352" y="0"/>
                  </a:cubicBezTo>
                </a:path>
              </a:pathLst>
            </a:custGeom>
            <a:solidFill>
              <a:srgbClr val="009C89"/>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28" name="Freeform 11">
              <a:extLst>
                <a:ext uri="{FF2B5EF4-FFF2-40B4-BE49-F238E27FC236}">
                  <a16:creationId xmlns:a16="http://schemas.microsoft.com/office/drawing/2014/main" id="{BCF53759-7906-3AC9-5063-10C0D6C84E51}"/>
                </a:ext>
              </a:extLst>
            </p:cNvPr>
            <p:cNvSpPr>
              <a:spLocks/>
            </p:cNvSpPr>
            <p:nvPr/>
          </p:nvSpPr>
          <p:spPr bwMode="auto">
            <a:xfrm>
              <a:off x="5393146" y="4181747"/>
              <a:ext cx="122238" cy="95250"/>
            </a:xfrm>
            <a:custGeom>
              <a:avLst/>
              <a:gdLst>
                <a:gd name="T0" fmla="*/ 0 w 368"/>
                <a:gd name="T1" fmla="*/ 288 h 288"/>
                <a:gd name="T2" fmla="*/ 368 w 368"/>
                <a:gd name="T3" fmla="*/ 288 h 288"/>
                <a:gd name="T4" fmla="*/ 368 w 368"/>
                <a:gd name="T5" fmla="*/ 272 h 288"/>
                <a:gd name="T6" fmla="*/ 368 w 368"/>
                <a:gd name="T7" fmla="*/ 272 h 288"/>
                <a:gd name="T8" fmla="*/ 251 w 368"/>
                <a:gd name="T9" fmla="*/ 119 h 288"/>
                <a:gd name="T10" fmla="*/ 251 w 368"/>
                <a:gd name="T11" fmla="*/ 85 h 288"/>
                <a:gd name="T12" fmla="*/ 251 w 368"/>
                <a:gd name="T13" fmla="*/ 85 h 288"/>
                <a:gd name="T14" fmla="*/ 201 w 368"/>
                <a:gd name="T15" fmla="*/ 85 h 288"/>
                <a:gd name="T16" fmla="*/ 201 w 368"/>
                <a:gd name="T17" fmla="*/ 51 h 288"/>
                <a:gd name="T18" fmla="*/ 251 w 368"/>
                <a:gd name="T19" fmla="*/ 51 h 288"/>
                <a:gd name="T20" fmla="*/ 268 w 368"/>
                <a:gd name="T21" fmla="*/ 34 h 288"/>
                <a:gd name="T22" fmla="*/ 268 w 368"/>
                <a:gd name="T23" fmla="*/ 34 h 288"/>
                <a:gd name="T24" fmla="*/ 235 w 368"/>
                <a:gd name="T25" fmla="*/ 0 h 288"/>
                <a:gd name="T26" fmla="*/ 184 w 368"/>
                <a:gd name="T27" fmla="*/ 0 h 288"/>
                <a:gd name="T28" fmla="*/ 168 w 368"/>
                <a:gd name="T29" fmla="*/ 0 h 288"/>
                <a:gd name="T30" fmla="*/ 134 w 368"/>
                <a:gd name="T31" fmla="*/ 0 h 288"/>
                <a:gd name="T32" fmla="*/ 101 w 368"/>
                <a:gd name="T33" fmla="*/ 34 h 288"/>
                <a:gd name="T34" fmla="*/ 101 w 368"/>
                <a:gd name="T35" fmla="*/ 34 h 288"/>
                <a:gd name="T36" fmla="*/ 101 w 368"/>
                <a:gd name="T37" fmla="*/ 51 h 288"/>
                <a:gd name="T38" fmla="*/ 168 w 368"/>
                <a:gd name="T39" fmla="*/ 51 h 288"/>
                <a:gd name="T40" fmla="*/ 168 w 368"/>
                <a:gd name="T41" fmla="*/ 85 h 288"/>
                <a:gd name="T42" fmla="*/ 118 w 368"/>
                <a:gd name="T43" fmla="*/ 85 h 288"/>
                <a:gd name="T44" fmla="*/ 118 w 368"/>
                <a:gd name="T45" fmla="*/ 85 h 288"/>
                <a:gd name="T46" fmla="*/ 118 w 368"/>
                <a:gd name="T47" fmla="*/ 119 h 288"/>
                <a:gd name="T48" fmla="*/ 0 w 368"/>
                <a:gd name="T49" fmla="*/ 272 h 288"/>
                <a:gd name="T50" fmla="*/ 0 w 368"/>
                <a:gd name="T51" fmla="*/ 272 h 288"/>
                <a:gd name="T52" fmla="*/ 0 w 368"/>
                <a:gd name="T53" fmla="*/ 288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68" h="288">
                  <a:moveTo>
                    <a:pt x="0" y="288"/>
                  </a:moveTo>
                  <a:cubicBezTo>
                    <a:pt x="368" y="288"/>
                    <a:pt x="368" y="288"/>
                    <a:pt x="368" y="288"/>
                  </a:cubicBezTo>
                  <a:cubicBezTo>
                    <a:pt x="368" y="288"/>
                    <a:pt x="368" y="288"/>
                    <a:pt x="368" y="272"/>
                  </a:cubicBezTo>
                  <a:cubicBezTo>
                    <a:pt x="368" y="272"/>
                    <a:pt x="368" y="272"/>
                    <a:pt x="368" y="272"/>
                  </a:cubicBezTo>
                  <a:cubicBezTo>
                    <a:pt x="368" y="187"/>
                    <a:pt x="318" y="136"/>
                    <a:pt x="251" y="119"/>
                  </a:cubicBezTo>
                  <a:cubicBezTo>
                    <a:pt x="251" y="85"/>
                    <a:pt x="251" y="85"/>
                    <a:pt x="251" y="85"/>
                  </a:cubicBezTo>
                  <a:cubicBezTo>
                    <a:pt x="251" y="85"/>
                    <a:pt x="251" y="85"/>
                    <a:pt x="251" y="85"/>
                  </a:cubicBezTo>
                  <a:cubicBezTo>
                    <a:pt x="201" y="85"/>
                    <a:pt x="201" y="85"/>
                    <a:pt x="201" y="85"/>
                  </a:cubicBezTo>
                  <a:cubicBezTo>
                    <a:pt x="201" y="51"/>
                    <a:pt x="201" y="51"/>
                    <a:pt x="201" y="51"/>
                  </a:cubicBezTo>
                  <a:cubicBezTo>
                    <a:pt x="251" y="51"/>
                    <a:pt x="251" y="51"/>
                    <a:pt x="251" y="51"/>
                  </a:cubicBezTo>
                  <a:cubicBezTo>
                    <a:pt x="268" y="51"/>
                    <a:pt x="268" y="34"/>
                    <a:pt x="268" y="34"/>
                  </a:cubicBezTo>
                  <a:cubicBezTo>
                    <a:pt x="268" y="34"/>
                    <a:pt x="268" y="34"/>
                    <a:pt x="268" y="34"/>
                  </a:cubicBezTo>
                  <a:cubicBezTo>
                    <a:pt x="268" y="0"/>
                    <a:pt x="251" y="0"/>
                    <a:pt x="235" y="0"/>
                  </a:cubicBezTo>
                  <a:cubicBezTo>
                    <a:pt x="184" y="0"/>
                    <a:pt x="184" y="0"/>
                    <a:pt x="184" y="0"/>
                  </a:cubicBezTo>
                  <a:cubicBezTo>
                    <a:pt x="184" y="0"/>
                    <a:pt x="184" y="0"/>
                    <a:pt x="168" y="0"/>
                  </a:cubicBezTo>
                  <a:cubicBezTo>
                    <a:pt x="134" y="0"/>
                    <a:pt x="134" y="0"/>
                    <a:pt x="134" y="0"/>
                  </a:cubicBezTo>
                  <a:cubicBezTo>
                    <a:pt x="118" y="0"/>
                    <a:pt x="101" y="0"/>
                    <a:pt x="101" y="34"/>
                  </a:cubicBezTo>
                  <a:cubicBezTo>
                    <a:pt x="101" y="34"/>
                    <a:pt x="101" y="34"/>
                    <a:pt x="101" y="34"/>
                  </a:cubicBezTo>
                  <a:cubicBezTo>
                    <a:pt x="101" y="34"/>
                    <a:pt x="101" y="51"/>
                    <a:pt x="101" y="51"/>
                  </a:cubicBezTo>
                  <a:cubicBezTo>
                    <a:pt x="168" y="51"/>
                    <a:pt x="168" y="51"/>
                    <a:pt x="168" y="51"/>
                  </a:cubicBezTo>
                  <a:cubicBezTo>
                    <a:pt x="168" y="85"/>
                    <a:pt x="168" y="85"/>
                    <a:pt x="168" y="85"/>
                  </a:cubicBezTo>
                  <a:cubicBezTo>
                    <a:pt x="118" y="85"/>
                    <a:pt x="118" y="85"/>
                    <a:pt x="118" y="85"/>
                  </a:cubicBezTo>
                  <a:cubicBezTo>
                    <a:pt x="118" y="85"/>
                    <a:pt x="118" y="85"/>
                    <a:pt x="118" y="85"/>
                  </a:cubicBezTo>
                  <a:cubicBezTo>
                    <a:pt x="118" y="119"/>
                    <a:pt x="118" y="119"/>
                    <a:pt x="118" y="119"/>
                  </a:cubicBezTo>
                  <a:cubicBezTo>
                    <a:pt x="51" y="136"/>
                    <a:pt x="0" y="187"/>
                    <a:pt x="0" y="272"/>
                  </a:cubicBezTo>
                  <a:cubicBezTo>
                    <a:pt x="0" y="272"/>
                    <a:pt x="0" y="272"/>
                    <a:pt x="0" y="272"/>
                  </a:cubicBezTo>
                  <a:cubicBezTo>
                    <a:pt x="0" y="288"/>
                    <a:pt x="0" y="288"/>
                    <a:pt x="0" y="288"/>
                  </a:cubicBezTo>
                </a:path>
              </a:pathLst>
            </a:custGeom>
            <a:solidFill>
              <a:srgbClr val="009C89"/>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grpSp>
      <p:grpSp>
        <p:nvGrpSpPr>
          <p:cNvPr id="129" name="グループ化 128">
            <a:extLst>
              <a:ext uri="{FF2B5EF4-FFF2-40B4-BE49-F238E27FC236}">
                <a16:creationId xmlns:a16="http://schemas.microsoft.com/office/drawing/2014/main" id="{7A91F122-04BD-788D-21BB-0595D6433B5C}"/>
              </a:ext>
            </a:extLst>
          </p:cNvPr>
          <p:cNvGrpSpPr/>
          <p:nvPr/>
        </p:nvGrpSpPr>
        <p:grpSpPr>
          <a:xfrm>
            <a:off x="6534432" y="3075470"/>
            <a:ext cx="122237" cy="288130"/>
            <a:chOff x="5393146" y="4181747"/>
            <a:chExt cx="122238" cy="376238"/>
          </a:xfrm>
          <a:solidFill>
            <a:schemeClr val="bg1">
              <a:lumMod val="95000"/>
            </a:schemeClr>
          </a:solidFill>
        </p:grpSpPr>
        <p:sp>
          <p:nvSpPr>
            <p:cNvPr id="130" name="Freeform 10">
              <a:extLst>
                <a:ext uri="{FF2B5EF4-FFF2-40B4-BE49-F238E27FC236}">
                  <a16:creationId xmlns:a16="http://schemas.microsoft.com/office/drawing/2014/main" id="{857DA8D8-7A99-C566-A05A-ECBDECA264BC}"/>
                </a:ext>
              </a:extLst>
            </p:cNvPr>
            <p:cNvSpPr>
              <a:spLocks/>
            </p:cNvSpPr>
            <p:nvPr/>
          </p:nvSpPr>
          <p:spPr bwMode="auto">
            <a:xfrm>
              <a:off x="5393146" y="4283347"/>
              <a:ext cx="122238" cy="274638"/>
            </a:xfrm>
            <a:custGeom>
              <a:avLst/>
              <a:gdLst>
                <a:gd name="T0" fmla="*/ 352 w 368"/>
                <a:gd name="T1" fmla="*/ 0 h 832"/>
                <a:gd name="T2" fmla="*/ 0 w 368"/>
                <a:gd name="T3" fmla="*/ 0 h 832"/>
                <a:gd name="T4" fmla="*/ 0 w 368"/>
                <a:gd name="T5" fmla="*/ 17 h 832"/>
                <a:gd name="T6" fmla="*/ 0 w 368"/>
                <a:gd name="T7" fmla="*/ 583 h 832"/>
                <a:gd name="T8" fmla="*/ 0 w 368"/>
                <a:gd name="T9" fmla="*/ 666 h 832"/>
                <a:gd name="T10" fmla="*/ 0 w 368"/>
                <a:gd name="T11" fmla="*/ 766 h 832"/>
                <a:gd name="T12" fmla="*/ 34 w 368"/>
                <a:gd name="T13" fmla="*/ 832 h 832"/>
                <a:gd name="T14" fmla="*/ 318 w 368"/>
                <a:gd name="T15" fmla="*/ 832 h 832"/>
                <a:gd name="T16" fmla="*/ 368 w 368"/>
                <a:gd name="T17" fmla="*/ 766 h 832"/>
                <a:gd name="T18" fmla="*/ 368 w 368"/>
                <a:gd name="T19" fmla="*/ 666 h 832"/>
                <a:gd name="T20" fmla="*/ 368 w 368"/>
                <a:gd name="T21" fmla="*/ 583 h 832"/>
                <a:gd name="T22" fmla="*/ 368 w 368"/>
                <a:gd name="T23" fmla="*/ 17 h 832"/>
                <a:gd name="T24" fmla="*/ 352 w 368"/>
                <a:gd name="T25" fmla="*/ 0 h 8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8" h="832">
                  <a:moveTo>
                    <a:pt x="352" y="0"/>
                  </a:moveTo>
                  <a:cubicBezTo>
                    <a:pt x="0" y="0"/>
                    <a:pt x="0" y="0"/>
                    <a:pt x="0" y="0"/>
                  </a:cubicBezTo>
                  <a:cubicBezTo>
                    <a:pt x="0" y="0"/>
                    <a:pt x="0" y="17"/>
                    <a:pt x="0" y="17"/>
                  </a:cubicBezTo>
                  <a:cubicBezTo>
                    <a:pt x="0" y="583"/>
                    <a:pt x="0" y="583"/>
                    <a:pt x="0" y="583"/>
                  </a:cubicBezTo>
                  <a:cubicBezTo>
                    <a:pt x="0" y="666"/>
                    <a:pt x="0" y="666"/>
                    <a:pt x="0" y="666"/>
                  </a:cubicBezTo>
                  <a:cubicBezTo>
                    <a:pt x="0" y="766"/>
                    <a:pt x="0" y="766"/>
                    <a:pt x="0" y="766"/>
                  </a:cubicBezTo>
                  <a:cubicBezTo>
                    <a:pt x="0" y="816"/>
                    <a:pt x="17" y="832"/>
                    <a:pt x="34" y="832"/>
                  </a:cubicBezTo>
                  <a:cubicBezTo>
                    <a:pt x="318" y="832"/>
                    <a:pt x="318" y="832"/>
                    <a:pt x="318" y="832"/>
                  </a:cubicBezTo>
                  <a:cubicBezTo>
                    <a:pt x="352" y="832"/>
                    <a:pt x="368" y="816"/>
                    <a:pt x="368" y="766"/>
                  </a:cubicBezTo>
                  <a:cubicBezTo>
                    <a:pt x="368" y="666"/>
                    <a:pt x="368" y="666"/>
                    <a:pt x="368" y="666"/>
                  </a:cubicBezTo>
                  <a:cubicBezTo>
                    <a:pt x="368" y="583"/>
                    <a:pt x="368" y="583"/>
                    <a:pt x="368" y="583"/>
                  </a:cubicBezTo>
                  <a:cubicBezTo>
                    <a:pt x="368" y="17"/>
                    <a:pt x="368" y="17"/>
                    <a:pt x="368" y="17"/>
                  </a:cubicBezTo>
                  <a:cubicBezTo>
                    <a:pt x="368" y="17"/>
                    <a:pt x="368" y="0"/>
                    <a:pt x="352" y="0"/>
                  </a:cubicBezTo>
                </a:path>
              </a:pathLst>
            </a:custGeom>
            <a:grpFill/>
            <a:ln w="0">
              <a:solidFill>
                <a:schemeClr val="accent1"/>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1" name="Freeform 11">
              <a:extLst>
                <a:ext uri="{FF2B5EF4-FFF2-40B4-BE49-F238E27FC236}">
                  <a16:creationId xmlns:a16="http://schemas.microsoft.com/office/drawing/2014/main" id="{6F38886C-F976-33DD-42E6-20CB75A3CA4D}"/>
                </a:ext>
              </a:extLst>
            </p:cNvPr>
            <p:cNvSpPr>
              <a:spLocks/>
            </p:cNvSpPr>
            <p:nvPr/>
          </p:nvSpPr>
          <p:spPr bwMode="auto">
            <a:xfrm>
              <a:off x="5393146" y="4181747"/>
              <a:ext cx="122238" cy="95250"/>
            </a:xfrm>
            <a:custGeom>
              <a:avLst/>
              <a:gdLst>
                <a:gd name="T0" fmla="*/ 0 w 368"/>
                <a:gd name="T1" fmla="*/ 288 h 288"/>
                <a:gd name="T2" fmla="*/ 368 w 368"/>
                <a:gd name="T3" fmla="*/ 288 h 288"/>
                <a:gd name="T4" fmla="*/ 368 w 368"/>
                <a:gd name="T5" fmla="*/ 272 h 288"/>
                <a:gd name="T6" fmla="*/ 368 w 368"/>
                <a:gd name="T7" fmla="*/ 272 h 288"/>
                <a:gd name="T8" fmla="*/ 251 w 368"/>
                <a:gd name="T9" fmla="*/ 119 h 288"/>
                <a:gd name="T10" fmla="*/ 251 w 368"/>
                <a:gd name="T11" fmla="*/ 85 h 288"/>
                <a:gd name="T12" fmla="*/ 251 w 368"/>
                <a:gd name="T13" fmla="*/ 85 h 288"/>
                <a:gd name="T14" fmla="*/ 201 w 368"/>
                <a:gd name="T15" fmla="*/ 85 h 288"/>
                <a:gd name="T16" fmla="*/ 201 w 368"/>
                <a:gd name="T17" fmla="*/ 51 h 288"/>
                <a:gd name="T18" fmla="*/ 251 w 368"/>
                <a:gd name="T19" fmla="*/ 51 h 288"/>
                <a:gd name="T20" fmla="*/ 268 w 368"/>
                <a:gd name="T21" fmla="*/ 34 h 288"/>
                <a:gd name="T22" fmla="*/ 268 w 368"/>
                <a:gd name="T23" fmla="*/ 34 h 288"/>
                <a:gd name="T24" fmla="*/ 235 w 368"/>
                <a:gd name="T25" fmla="*/ 0 h 288"/>
                <a:gd name="T26" fmla="*/ 184 w 368"/>
                <a:gd name="T27" fmla="*/ 0 h 288"/>
                <a:gd name="T28" fmla="*/ 168 w 368"/>
                <a:gd name="T29" fmla="*/ 0 h 288"/>
                <a:gd name="T30" fmla="*/ 134 w 368"/>
                <a:gd name="T31" fmla="*/ 0 h 288"/>
                <a:gd name="T32" fmla="*/ 101 w 368"/>
                <a:gd name="T33" fmla="*/ 34 h 288"/>
                <a:gd name="T34" fmla="*/ 101 w 368"/>
                <a:gd name="T35" fmla="*/ 34 h 288"/>
                <a:gd name="T36" fmla="*/ 101 w 368"/>
                <a:gd name="T37" fmla="*/ 51 h 288"/>
                <a:gd name="T38" fmla="*/ 168 w 368"/>
                <a:gd name="T39" fmla="*/ 51 h 288"/>
                <a:gd name="T40" fmla="*/ 168 w 368"/>
                <a:gd name="T41" fmla="*/ 85 h 288"/>
                <a:gd name="T42" fmla="*/ 118 w 368"/>
                <a:gd name="T43" fmla="*/ 85 h 288"/>
                <a:gd name="T44" fmla="*/ 118 w 368"/>
                <a:gd name="T45" fmla="*/ 85 h 288"/>
                <a:gd name="T46" fmla="*/ 118 w 368"/>
                <a:gd name="T47" fmla="*/ 119 h 288"/>
                <a:gd name="T48" fmla="*/ 0 w 368"/>
                <a:gd name="T49" fmla="*/ 272 h 288"/>
                <a:gd name="T50" fmla="*/ 0 w 368"/>
                <a:gd name="T51" fmla="*/ 272 h 288"/>
                <a:gd name="T52" fmla="*/ 0 w 368"/>
                <a:gd name="T53" fmla="*/ 288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68" h="288">
                  <a:moveTo>
                    <a:pt x="0" y="288"/>
                  </a:moveTo>
                  <a:cubicBezTo>
                    <a:pt x="368" y="288"/>
                    <a:pt x="368" y="288"/>
                    <a:pt x="368" y="288"/>
                  </a:cubicBezTo>
                  <a:cubicBezTo>
                    <a:pt x="368" y="288"/>
                    <a:pt x="368" y="288"/>
                    <a:pt x="368" y="272"/>
                  </a:cubicBezTo>
                  <a:cubicBezTo>
                    <a:pt x="368" y="272"/>
                    <a:pt x="368" y="272"/>
                    <a:pt x="368" y="272"/>
                  </a:cubicBezTo>
                  <a:cubicBezTo>
                    <a:pt x="368" y="187"/>
                    <a:pt x="318" y="136"/>
                    <a:pt x="251" y="119"/>
                  </a:cubicBezTo>
                  <a:cubicBezTo>
                    <a:pt x="251" y="85"/>
                    <a:pt x="251" y="85"/>
                    <a:pt x="251" y="85"/>
                  </a:cubicBezTo>
                  <a:cubicBezTo>
                    <a:pt x="251" y="85"/>
                    <a:pt x="251" y="85"/>
                    <a:pt x="251" y="85"/>
                  </a:cubicBezTo>
                  <a:cubicBezTo>
                    <a:pt x="201" y="85"/>
                    <a:pt x="201" y="85"/>
                    <a:pt x="201" y="85"/>
                  </a:cubicBezTo>
                  <a:cubicBezTo>
                    <a:pt x="201" y="51"/>
                    <a:pt x="201" y="51"/>
                    <a:pt x="201" y="51"/>
                  </a:cubicBezTo>
                  <a:cubicBezTo>
                    <a:pt x="251" y="51"/>
                    <a:pt x="251" y="51"/>
                    <a:pt x="251" y="51"/>
                  </a:cubicBezTo>
                  <a:cubicBezTo>
                    <a:pt x="268" y="51"/>
                    <a:pt x="268" y="34"/>
                    <a:pt x="268" y="34"/>
                  </a:cubicBezTo>
                  <a:cubicBezTo>
                    <a:pt x="268" y="34"/>
                    <a:pt x="268" y="34"/>
                    <a:pt x="268" y="34"/>
                  </a:cubicBezTo>
                  <a:cubicBezTo>
                    <a:pt x="268" y="0"/>
                    <a:pt x="251" y="0"/>
                    <a:pt x="235" y="0"/>
                  </a:cubicBezTo>
                  <a:cubicBezTo>
                    <a:pt x="184" y="0"/>
                    <a:pt x="184" y="0"/>
                    <a:pt x="184" y="0"/>
                  </a:cubicBezTo>
                  <a:cubicBezTo>
                    <a:pt x="184" y="0"/>
                    <a:pt x="184" y="0"/>
                    <a:pt x="168" y="0"/>
                  </a:cubicBezTo>
                  <a:cubicBezTo>
                    <a:pt x="134" y="0"/>
                    <a:pt x="134" y="0"/>
                    <a:pt x="134" y="0"/>
                  </a:cubicBezTo>
                  <a:cubicBezTo>
                    <a:pt x="118" y="0"/>
                    <a:pt x="101" y="0"/>
                    <a:pt x="101" y="34"/>
                  </a:cubicBezTo>
                  <a:cubicBezTo>
                    <a:pt x="101" y="34"/>
                    <a:pt x="101" y="34"/>
                    <a:pt x="101" y="34"/>
                  </a:cubicBezTo>
                  <a:cubicBezTo>
                    <a:pt x="101" y="34"/>
                    <a:pt x="101" y="51"/>
                    <a:pt x="101" y="51"/>
                  </a:cubicBezTo>
                  <a:cubicBezTo>
                    <a:pt x="168" y="51"/>
                    <a:pt x="168" y="51"/>
                    <a:pt x="168" y="51"/>
                  </a:cubicBezTo>
                  <a:cubicBezTo>
                    <a:pt x="168" y="85"/>
                    <a:pt x="168" y="85"/>
                    <a:pt x="168" y="85"/>
                  </a:cubicBezTo>
                  <a:cubicBezTo>
                    <a:pt x="118" y="85"/>
                    <a:pt x="118" y="85"/>
                    <a:pt x="118" y="85"/>
                  </a:cubicBezTo>
                  <a:cubicBezTo>
                    <a:pt x="118" y="85"/>
                    <a:pt x="118" y="85"/>
                    <a:pt x="118" y="85"/>
                  </a:cubicBezTo>
                  <a:cubicBezTo>
                    <a:pt x="118" y="119"/>
                    <a:pt x="118" y="119"/>
                    <a:pt x="118" y="119"/>
                  </a:cubicBezTo>
                  <a:cubicBezTo>
                    <a:pt x="51" y="136"/>
                    <a:pt x="0" y="187"/>
                    <a:pt x="0" y="272"/>
                  </a:cubicBezTo>
                  <a:cubicBezTo>
                    <a:pt x="0" y="272"/>
                    <a:pt x="0" y="272"/>
                    <a:pt x="0" y="272"/>
                  </a:cubicBezTo>
                  <a:cubicBezTo>
                    <a:pt x="0" y="288"/>
                    <a:pt x="0" y="288"/>
                    <a:pt x="0" y="288"/>
                  </a:cubicBezTo>
                </a:path>
              </a:pathLst>
            </a:custGeom>
            <a:grpFill/>
            <a:ln w="0">
              <a:solidFill>
                <a:schemeClr val="accent1"/>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grpSp>
      <p:sp>
        <p:nvSpPr>
          <p:cNvPr id="132" name="テキスト ボックス 131">
            <a:extLst>
              <a:ext uri="{FF2B5EF4-FFF2-40B4-BE49-F238E27FC236}">
                <a16:creationId xmlns:a16="http://schemas.microsoft.com/office/drawing/2014/main" id="{975226BC-AB98-A2B6-AECB-6511A00FE3FB}"/>
              </a:ext>
            </a:extLst>
          </p:cNvPr>
          <p:cNvSpPr txBox="1"/>
          <p:nvPr/>
        </p:nvSpPr>
        <p:spPr>
          <a:xfrm>
            <a:off x="6361303" y="2450695"/>
            <a:ext cx="518106" cy="164604"/>
          </a:xfrm>
          <a:prstGeom prst="rect">
            <a:avLst/>
          </a:prstGeom>
          <a:noFill/>
        </p:spPr>
        <p:txBody>
          <a:bodyPr wrap="square" lIns="0" tIns="18000" rIns="0" bIns="0" rtlCol="0">
            <a:noAutofit/>
          </a:bodyPr>
          <a:lstStyle/>
          <a:p>
            <a:pPr marL="0" marR="0" lvl="0" indent="0" algn="ctr" defTabSz="981700" eaLnBrk="1" fontAlgn="auto" latinLnBrk="0" hangingPunct="1">
              <a:lnSpc>
                <a:spcPct val="9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srgbClr val="009C89"/>
                </a:solidFill>
                <a:effectLst/>
                <a:uLnTx/>
                <a:uFillTx/>
              </a:rPr>
              <a:t>液化</a:t>
            </a:r>
            <a:endParaRPr kumimoji="0" lang="en-US" altLang="ja-JP" sz="1000" b="0" i="0" u="none" strike="noStrike" kern="0" cap="none" spc="0" normalizeH="0" baseline="0" noProof="0" dirty="0">
              <a:ln>
                <a:noFill/>
              </a:ln>
              <a:solidFill>
                <a:srgbClr val="009C89"/>
              </a:solidFill>
              <a:effectLst/>
              <a:uLnTx/>
              <a:uFillTx/>
            </a:endParaRPr>
          </a:p>
        </p:txBody>
      </p:sp>
      <p:sp>
        <p:nvSpPr>
          <p:cNvPr id="133" name="テキスト ボックス 132">
            <a:extLst>
              <a:ext uri="{FF2B5EF4-FFF2-40B4-BE49-F238E27FC236}">
                <a16:creationId xmlns:a16="http://schemas.microsoft.com/office/drawing/2014/main" id="{C1A37214-620F-D0FA-A72D-BE9668CC85B4}"/>
              </a:ext>
            </a:extLst>
          </p:cNvPr>
          <p:cNvSpPr txBox="1"/>
          <p:nvPr/>
        </p:nvSpPr>
        <p:spPr>
          <a:xfrm>
            <a:off x="6358110" y="3412061"/>
            <a:ext cx="457799" cy="153136"/>
          </a:xfrm>
          <a:prstGeom prst="rect">
            <a:avLst/>
          </a:prstGeom>
          <a:noFill/>
        </p:spPr>
        <p:txBody>
          <a:bodyPr wrap="square" lIns="0" tIns="18000" rIns="0" bIns="0" rtlCol="0">
            <a:noAutofit/>
          </a:bodyPr>
          <a:lstStyle/>
          <a:p>
            <a:pPr marL="0" marR="0" lvl="0" indent="0" algn="ctr" defTabSz="981700" eaLnBrk="1" fontAlgn="auto" latinLnBrk="0" hangingPunct="1">
              <a:lnSpc>
                <a:spcPct val="90000"/>
              </a:lnSpc>
              <a:spcBef>
                <a:spcPts val="0"/>
              </a:spcBef>
              <a:spcAft>
                <a:spcPts val="0"/>
              </a:spcAft>
              <a:buClrTx/>
              <a:buSzTx/>
              <a:buFontTx/>
              <a:buNone/>
              <a:tabLst/>
              <a:defRPr/>
            </a:pPr>
            <a:r>
              <a:rPr kumimoji="0" lang="ja-JP" altLang="en-US" sz="1000" b="0" i="0" u="none" strike="noStrike" kern="0" cap="none" spc="0" normalizeH="0" baseline="0" noProof="0">
                <a:ln>
                  <a:noFill/>
                </a:ln>
                <a:solidFill>
                  <a:srgbClr val="009C89"/>
                </a:solidFill>
                <a:effectLst/>
                <a:uLnTx/>
                <a:uFillTx/>
              </a:rPr>
              <a:t>圧縮</a:t>
            </a:r>
            <a:endParaRPr kumimoji="0" lang="en-US" altLang="ja-JP" sz="1000" b="0" i="0" u="none" strike="noStrike" kern="0" cap="none" spc="0" normalizeH="0" baseline="0" noProof="0">
              <a:ln>
                <a:noFill/>
              </a:ln>
              <a:solidFill>
                <a:srgbClr val="009C89"/>
              </a:solidFill>
              <a:effectLst/>
              <a:uLnTx/>
              <a:uFillTx/>
            </a:endParaRPr>
          </a:p>
        </p:txBody>
      </p:sp>
      <p:cxnSp>
        <p:nvCxnSpPr>
          <p:cNvPr id="134" name="直線矢印コネクタ 133">
            <a:extLst>
              <a:ext uri="{FF2B5EF4-FFF2-40B4-BE49-F238E27FC236}">
                <a16:creationId xmlns:a16="http://schemas.microsoft.com/office/drawing/2014/main" id="{53D1CBB2-3CE4-2477-F0E5-ABA936CD1EA0}"/>
              </a:ext>
            </a:extLst>
          </p:cNvPr>
          <p:cNvCxnSpPr>
            <a:cxnSpLocks/>
          </p:cNvCxnSpPr>
          <p:nvPr/>
        </p:nvCxnSpPr>
        <p:spPr>
          <a:xfrm>
            <a:off x="6809620" y="2950217"/>
            <a:ext cx="451469" cy="0"/>
          </a:xfrm>
          <a:prstGeom prst="straightConnector1">
            <a:avLst/>
          </a:prstGeom>
          <a:noFill/>
          <a:ln w="38100" cap="flat" cmpd="sng" algn="ctr">
            <a:solidFill>
              <a:srgbClr val="00584E"/>
            </a:solidFill>
            <a:prstDash val="solid"/>
            <a:miter lim="800000"/>
            <a:tailEnd type="triangle"/>
          </a:ln>
          <a:effectLst/>
        </p:spPr>
      </p:cxnSp>
      <p:grpSp>
        <p:nvGrpSpPr>
          <p:cNvPr id="135" name="グループ化 134">
            <a:extLst>
              <a:ext uri="{FF2B5EF4-FFF2-40B4-BE49-F238E27FC236}">
                <a16:creationId xmlns:a16="http://schemas.microsoft.com/office/drawing/2014/main" id="{B263AB50-F365-8B46-5371-B8B03BA574B6}"/>
              </a:ext>
            </a:extLst>
          </p:cNvPr>
          <p:cNvGrpSpPr/>
          <p:nvPr/>
        </p:nvGrpSpPr>
        <p:grpSpPr>
          <a:xfrm>
            <a:off x="7341135" y="2755385"/>
            <a:ext cx="458788" cy="418007"/>
            <a:chOff x="2536506" y="4572837"/>
            <a:chExt cx="458788" cy="418007"/>
          </a:xfrm>
        </p:grpSpPr>
        <p:sp>
          <p:nvSpPr>
            <p:cNvPr id="136" name="AutoShape 3">
              <a:extLst>
                <a:ext uri="{FF2B5EF4-FFF2-40B4-BE49-F238E27FC236}">
                  <a16:creationId xmlns:a16="http://schemas.microsoft.com/office/drawing/2014/main" id="{379AD86C-D1B4-40D8-6EB5-73359FBAFBC9}"/>
                </a:ext>
              </a:extLst>
            </p:cNvPr>
            <p:cNvSpPr>
              <a:spLocks noChangeAspect="1" noChangeArrowheads="1" noTextEdit="1"/>
            </p:cNvSpPr>
            <p:nvPr/>
          </p:nvSpPr>
          <p:spPr bwMode="auto">
            <a:xfrm>
              <a:off x="2539681" y="4572837"/>
              <a:ext cx="452438" cy="414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7" name="Freeform 6">
              <a:extLst>
                <a:ext uri="{FF2B5EF4-FFF2-40B4-BE49-F238E27FC236}">
                  <a16:creationId xmlns:a16="http://schemas.microsoft.com/office/drawing/2014/main" id="{1F10EB2D-3500-AC58-2456-91BEE1AE152F}"/>
                </a:ext>
              </a:extLst>
            </p:cNvPr>
            <p:cNvSpPr>
              <a:spLocks noEditPoints="1"/>
            </p:cNvSpPr>
            <p:nvPr/>
          </p:nvSpPr>
          <p:spPr bwMode="auto">
            <a:xfrm>
              <a:off x="2536506" y="4609844"/>
              <a:ext cx="382588" cy="342900"/>
            </a:xfrm>
            <a:custGeom>
              <a:avLst/>
              <a:gdLst>
                <a:gd name="T0" fmla="*/ 785 w 976"/>
                <a:gd name="T1" fmla="*/ 730 h 880"/>
                <a:gd name="T2" fmla="*/ 961 w 976"/>
                <a:gd name="T3" fmla="*/ 351 h 880"/>
                <a:gd name="T4" fmla="*/ 964 w 976"/>
                <a:gd name="T5" fmla="*/ 345 h 880"/>
                <a:gd name="T6" fmla="*/ 976 w 976"/>
                <a:gd name="T7" fmla="*/ 332 h 880"/>
                <a:gd name="T8" fmla="*/ 976 w 976"/>
                <a:gd name="T9" fmla="*/ 54 h 880"/>
                <a:gd name="T10" fmla="*/ 973 w 976"/>
                <a:gd name="T11" fmla="*/ 44 h 880"/>
                <a:gd name="T12" fmla="*/ 961 w 976"/>
                <a:gd name="T13" fmla="*/ 44 h 880"/>
                <a:gd name="T14" fmla="*/ 747 w 976"/>
                <a:gd name="T15" fmla="*/ 166 h 880"/>
                <a:gd name="T16" fmla="*/ 747 w 976"/>
                <a:gd name="T17" fmla="*/ 60 h 880"/>
                <a:gd name="T18" fmla="*/ 741 w 976"/>
                <a:gd name="T19" fmla="*/ 54 h 880"/>
                <a:gd name="T20" fmla="*/ 732 w 976"/>
                <a:gd name="T21" fmla="*/ 54 h 880"/>
                <a:gd name="T22" fmla="*/ 509 w 976"/>
                <a:gd name="T23" fmla="*/ 176 h 880"/>
                <a:gd name="T24" fmla="*/ 509 w 976"/>
                <a:gd name="T25" fmla="*/ 63 h 880"/>
                <a:gd name="T26" fmla="*/ 506 w 976"/>
                <a:gd name="T27" fmla="*/ 57 h 880"/>
                <a:gd name="T28" fmla="*/ 496 w 976"/>
                <a:gd name="T29" fmla="*/ 57 h 880"/>
                <a:gd name="T30" fmla="*/ 267 w 976"/>
                <a:gd name="T31" fmla="*/ 188 h 880"/>
                <a:gd name="T32" fmla="*/ 267 w 976"/>
                <a:gd name="T33" fmla="*/ 10 h 880"/>
                <a:gd name="T34" fmla="*/ 258 w 976"/>
                <a:gd name="T35" fmla="*/ 0 h 880"/>
                <a:gd name="T36" fmla="*/ 66 w 976"/>
                <a:gd name="T37" fmla="*/ 0 h 880"/>
                <a:gd name="T38" fmla="*/ 57 w 976"/>
                <a:gd name="T39" fmla="*/ 10 h 880"/>
                <a:gd name="T40" fmla="*/ 57 w 976"/>
                <a:gd name="T41" fmla="*/ 743 h 880"/>
                <a:gd name="T42" fmla="*/ 10 w 976"/>
                <a:gd name="T43" fmla="*/ 743 h 880"/>
                <a:gd name="T44" fmla="*/ 0 w 976"/>
                <a:gd name="T45" fmla="*/ 752 h 880"/>
                <a:gd name="T46" fmla="*/ 0 w 976"/>
                <a:gd name="T47" fmla="*/ 871 h 880"/>
                <a:gd name="T48" fmla="*/ 10 w 976"/>
                <a:gd name="T49" fmla="*/ 880 h 880"/>
                <a:gd name="T50" fmla="*/ 782 w 976"/>
                <a:gd name="T51" fmla="*/ 880 h 880"/>
                <a:gd name="T52" fmla="*/ 769 w 976"/>
                <a:gd name="T53" fmla="*/ 812 h 880"/>
                <a:gd name="T54" fmla="*/ 785 w 976"/>
                <a:gd name="T55" fmla="*/ 730 h 880"/>
                <a:gd name="T56" fmla="*/ 725 w 976"/>
                <a:gd name="T57" fmla="*/ 633 h 880"/>
                <a:gd name="T58" fmla="*/ 327 w 976"/>
                <a:gd name="T59" fmla="*/ 633 h 880"/>
                <a:gd name="T60" fmla="*/ 308 w 976"/>
                <a:gd name="T61" fmla="*/ 611 h 880"/>
                <a:gd name="T62" fmla="*/ 327 w 976"/>
                <a:gd name="T63" fmla="*/ 592 h 880"/>
                <a:gd name="T64" fmla="*/ 725 w 976"/>
                <a:gd name="T65" fmla="*/ 592 h 880"/>
                <a:gd name="T66" fmla="*/ 747 w 976"/>
                <a:gd name="T67" fmla="*/ 611 h 880"/>
                <a:gd name="T68" fmla="*/ 725 w 976"/>
                <a:gd name="T69" fmla="*/ 633 h 880"/>
                <a:gd name="T70" fmla="*/ 725 w 976"/>
                <a:gd name="T71" fmla="*/ 523 h 880"/>
                <a:gd name="T72" fmla="*/ 327 w 976"/>
                <a:gd name="T73" fmla="*/ 523 h 880"/>
                <a:gd name="T74" fmla="*/ 308 w 976"/>
                <a:gd name="T75" fmla="*/ 502 h 880"/>
                <a:gd name="T76" fmla="*/ 327 w 976"/>
                <a:gd name="T77" fmla="*/ 480 h 880"/>
                <a:gd name="T78" fmla="*/ 725 w 976"/>
                <a:gd name="T79" fmla="*/ 480 h 880"/>
                <a:gd name="T80" fmla="*/ 747 w 976"/>
                <a:gd name="T81" fmla="*/ 502 h 880"/>
                <a:gd name="T82" fmla="*/ 725 w 976"/>
                <a:gd name="T83" fmla="*/ 523 h 880"/>
                <a:gd name="T84" fmla="*/ 725 w 976"/>
                <a:gd name="T85" fmla="*/ 414 h 880"/>
                <a:gd name="T86" fmla="*/ 327 w 976"/>
                <a:gd name="T87" fmla="*/ 414 h 880"/>
                <a:gd name="T88" fmla="*/ 308 w 976"/>
                <a:gd name="T89" fmla="*/ 392 h 880"/>
                <a:gd name="T90" fmla="*/ 327 w 976"/>
                <a:gd name="T91" fmla="*/ 370 h 880"/>
                <a:gd name="T92" fmla="*/ 725 w 976"/>
                <a:gd name="T93" fmla="*/ 370 h 880"/>
                <a:gd name="T94" fmla="*/ 747 w 976"/>
                <a:gd name="T95" fmla="*/ 392 h 880"/>
                <a:gd name="T96" fmla="*/ 725 w 976"/>
                <a:gd name="T97" fmla="*/ 414 h 8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976" h="880">
                  <a:moveTo>
                    <a:pt x="785" y="730"/>
                  </a:moveTo>
                  <a:cubicBezTo>
                    <a:pt x="813" y="636"/>
                    <a:pt x="907" y="451"/>
                    <a:pt x="961" y="351"/>
                  </a:cubicBezTo>
                  <a:cubicBezTo>
                    <a:pt x="964" y="345"/>
                    <a:pt x="964" y="345"/>
                    <a:pt x="964" y="345"/>
                  </a:cubicBezTo>
                  <a:cubicBezTo>
                    <a:pt x="967" y="336"/>
                    <a:pt x="970" y="332"/>
                    <a:pt x="976" y="332"/>
                  </a:cubicBezTo>
                  <a:cubicBezTo>
                    <a:pt x="976" y="54"/>
                    <a:pt x="976" y="54"/>
                    <a:pt x="976" y="54"/>
                  </a:cubicBezTo>
                  <a:cubicBezTo>
                    <a:pt x="976" y="47"/>
                    <a:pt x="973" y="44"/>
                    <a:pt x="973" y="44"/>
                  </a:cubicBezTo>
                  <a:cubicBezTo>
                    <a:pt x="967" y="41"/>
                    <a:pt x="964" y="41"/>
                    <a:pt x="961" y="44"/>
                  </a:cubicBezTo>
                  <a:cubicBezTo>
                    <a:pt x="747" y="166"/>
                    <a:pt x="747" y="166"/>
                    <a:pt x="747" y="166"/>
                  </a:cubicBezTo>
                  <a:cubicBezTo>
                    <a:pt x="747" y="60"/>
                    <a:pt x="747" y="60"/>
                    <a:pt x="747" y="60"/>
                  </a:cubicBezTo>
                  <a:cubicBezTo>
                    <a:pt x="747" y="57"/>
                    <a:pt x="741" y="54"/>
                    <a:pt x="741" y="54"/>
                  </a:cubicBezTo>
                  <a:cubicBezTo>
                    <a:pt x="738" y="54"/>
                    <a:pt x="735" y="54"/>
                    <a:pt x="732" y="54"/>
                  </a:cubicBezTo>
                  <a:cubicBezTo>
                    <a:pt x="509" y="176"/>
                    <a:pt x="509" y="176"/>
                    <a:pt x="509" y="176"/>
                  </a:cubicBezTo>
                  <a:cubicBezTo>
                    <a:pt x="509" y="63"/>
                    <a:pt x="509" y="63"/>
                    <a:pt x="509" y="63"/>
                  </a:cubicBezTo>
                  <a:cubicBezTo>
                    <a:pt x="509" y="63"/>
                    <a:pt x="509" y="60"/>
                    <a:pt x="506" y="57"/>
                  </a:cubicBezTo>
                  <a:cubicBezTo>
                    <a:pt x="503" y="57"/>
                    <a:pt x="496" y="57"/>
                    <a:pt x="496" y="57"/>
                  </a:cubicBezTo>
                  <a:cubicBezTo>
                    <a:pt x="267" y="188"/>
                    <a:pt x="267" y="188"/>
                    <a:pt x="267" y="188"/>
                  </a:cubicBezTo>
                  <a:cubicBezTo>
                    <a:pt x="267" y="10"/>
                    <a:pt x="267" y="10"/>
                    <a:pt x="267" y="10"/>
                  </a:cubicBezTo>
                  <a:cubicBezTo>
                    <a:pt x="267" y="4"/>
                    <a:pt x="264" y="0"/>
                    <a:pt x="258" y="0"/>
                  </a:cubicBezTo>
                  <a:cubicBezTo>
                    <a:pt x="66" y="0"/>
                    <a:pt x="66" y="0"/>
                    <a:pt x="66" y="0"/>
                  </a:cubicBezTo>
                  <a:cubicBezTo>
                    <a:pt x="60" y="0"/>
                    <a:pt x="57" y="4"/>
                    <a:pt x="57" y="10"/>
                  </a:cubicBezTo>
                  <a:cubicBezTo>
                    <a:pt x="57" y="743"/>
                    <a:pt x="57" y="743"/>
                    <a:pt x="57" y="743"/>
                  </a:cubicBezTo>
                  <a:cubicBezTo>
                    <a:pt x="10" y="743"/>
                    <a:pt x="10" y="743"/>
                    <a:pt x="10" y="743"/>
                  </a:cubicBezTo>
                  <a:cubicBezTo>
                    <a:pt x="7" y="743"/>
                    <a:pt x="0" y="746"/>
                    <a:pt x="0" y="752"/>
                  </a:cubicBezTo>
                  <a:cubicBezTo>
                    <a:pt x="0" y="871"/>
                    <a:pt x="0" y="871"/>
                    <a:pt x="0" y="871"/>
                  </a:cubicBezTo>
                  <a:cubicBezTo>
                    <a:pt x="0" y="874"/>
                    <a:pt x="7" y="880"/>
                    <a:pt x="10" y="880"/>
                  </a:cubicBezTo>
                  <a:cubicBezTo>
                    <a:pt x="396" y="880"/>
                    <a:pt x="634" y="880"/>
                    <a:pt x="782" y="880"/>
                  </a:cubicBezTo>
                  <a:cubicBezTo>
                    <a:pt x="776" y="859"/>
                    <a:pt x="769" y="833"/>
                    <a:pt x="769" y="812"/>
                  </a:cubicBezTo>
                  <a:cubicBezTo>
                    <a:pt x="769" y="777"/>
                    <a:pt x="776" y="755"/>
                    <a:pt x="785" y="730"/>
                  </a:cubicBezTo>
                  <a:close/>
                  <a:moveTo>
                    <a:pt x="725" y="633"/>
                  </a:moveTo>
                  <a:cubicBezTo>
                    <a:pt x="327" y="633"/>
                    <a:pt x="327" y="633"/>
                    <a:pt x="327" y="633"/>
                  </a:cubicBezTo>
                  <a:cubicBezTo>
                    <a:pt x="314" y="633"/>
                    <a:pt x="308" y="627"/>
                    <a:pt x="308" y="611"/>
                  </a:cubicBezTo>
                  <a:cubicBezTo>
                    <a:pt x="308" y="602"/>
                    <a:pt x="314" y="592"/>
                    <a:pt x="327" y="592"/>
                  </a:cubicBezTo>
                  <a:cubicBezTo>
                    <a:pt x="725" y="592"/>
                    <a:pt x="725" y="592"/>
                    <a:pt x="725" y="592"/>
                  </a:cubicBezTo>
                  <a:cubicBezTo>
                    <a:pt x="735" y="592"/>
                    <a:pt x="747" y="602"/>
                    <a:pt x="747" y="611"/>
                  </a:cubicBezTo>
                  <a:cubicBezTo>
                    <a:pt x="747" y="627"/>
                    <a:pt x="735" y="633"/>
                    <a:pt x="725" y="633"/>
                  </a:cubicBezTo>
                  <a:close/>
                  <a:moveTo>
                    <a:pt x="725" y="523"/>
                  </a:moveTo>
                  <a:cubicBezTo>
                    <a:pt x="327" y="523"/>
                    <a:pt x="327" y="523"/>
                    <a:pt x="327" y="523"/>
                  </a:cubicBezTo>
                  <a:cubicBezTo>
                    <a:pt x="314" y="523"/>
                    <a:pt x="308" y="517"/>
                    <a:pt x="308" y="502"/>
                  </a:cubicBezTo>
                  <a:cubicBezTo>
                    <a:pt x="308" y="492"/>
                    <a:pt x="314" y="480"/>
                    <a:pt x="327" y="480"/>
                  </a:cubicBezTo>
                  <a:cubicBezTo>
                    <a:pt x="725" y="480"/>
                    <a:pt x="725" y="480"/>
                    <a:pt x="725" y="480"/>
                  </a:cubicBezTo>
                  <a:cubicBezTo>
                    <a:pt x="735" y="480"/>
                    <a:pt x="747" y="492"/>
                    <a:pt x="747" y="502"/>
                  </a:cubicBezTo>
                  <a:cubicBezTo>
                    <a:pt x="747" y="517"/>
                    <a:pt x="735" y="523"/>
                    <a:pt x="725" y="523"/>
                  </a:cubicBezTo>
                  <a:close/>
                  <a:moveTo>
                    <a:pt x="725" y="414"/>
                  </a:moveTo>
                  <a:cubicBezTo>
                    <a:pt x="327" y="414"/>
                    <a:pt x="327" y="414"/>
                    <a:pt x="327" y="414"/>
                  </a:cubicBezTo>
                  <a:cubicBezTo>
                    <a:pt x="314" y="414"/>
                    <a:pt x="308" y="408"/>
                    <a:pt x="308" y="392"/>
                  </a:cubicBezTo>
                  <a:cubicBezTo>
                    <a:pt x="308" y="383"/>
                    <a:pt x="314" y="370"/>
                    <a:pt x="327" y="370"/>
                  </a:cubicBezTo>
                  <a:cubicBezTo>
                    <a:pt x="725" y="370"/>
                    <a:pt x="725" y="370"/>
                    <a:pt x="725" y="370"/>
                  </a:cubicBezTo>
                  <a:cubicBezTo>
                    <a:pt x="735" y="370"/>
                    <a:pt x="747" y="383"/>
                    <a:pt x="747" y="392"/>
                  </a:cubicBezTo>
                  <a:cubicBezTo>
                    <a:pt x="747" y="408"/>
                    <a:pt x="735" y="414"/>
                    <a:pt x="725" y="414"/>
                  </a:cubicBezTo>
                  <a:close/>
                </a:path>
              </a:pathLst>
            </a:custGeom>
            <a:solidFill>
              <a:srgbClr val="009C89"/>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38" name="Freeform 8">
              <a:extLst>
                <a:ext uri="{FF2B5EF4-FFF2-40B4-BE49-F238E27FC236}">
                  <a16:creationId xmlns:a16="http://schemas.microsoft.com/office/drawing/2014/main" id="{32B9BF22-81A3-5DE8-079A-D4054D79C477}"/>
                </a:ext>
              </a:extLst>
            </p:cNvPr>
            <p:cNvSpPr>
              <a:spLocks noEditPoints="1"/>
            </p:cNvSpPr>
            <p:nvPr/>
          </p:nvSpPr>
          <p:spPr bwMode="auto">
            <a:xfrm>
              <a:off x="2850831" y="4746369"/>
              <a:ext cx="144463" cy="244475"/>
            </a:xfrm>
            <a:custGeom>
              <a:avLst/>
              <a:gdLst>
                <a:gd name="T0" fmla="*/ 356 w 368"/>
                <a:gd name="T1" fmla="*/ 356 h 624"/>
                <a:gd name="T2" fmla="*/ 356 w 368"/>
                <a:gd name="T3" fmla="*/ 356 h 624"/>
                <a:gd name="T4" fmla="*/ 186 w 368"/>
                <a:gd name="T5" fmla="*/ 0 h 624"/>
                <a:gd name="T6" fmla="*/ 186 w 368"/>
                <a:gd name="T7" fmla="*/ 0 h 624"/>
                <a:gd name="T8" fmla="*/ 183 w 368"/>
                <a:gd name="T9" fmla="*/ 4 h 624"/>
                <a:gd name="T10" fmla="*/ 177 w 368"/>
                <a:gd name="T11" fmla="*/ 16 h 624"/>
                <a:gd name="T12" fmla="*/ 13 w 368"/>
                <a:gd name="T13" fmla="*/ 374 h 624"/>
                <a:gd name="T14" fmla="*/ 0 w 368"/>
                <a:gd name="T15" fmla="*/ 448 h 624"/>
                <a:gd name="T16" fmla="*/ 16 w 368"/>
                <a:gd name="T17" fmla="*/ 516 h 624"/>
                <a:gd name="T18" fmla="*/ 186 w 368"/>
                <a:gd name="T19" fmla="*/ 624 h 624"/>
                <a:gd name="T20" fmla="*/ 368 w 368"/>
                <a:gd name="T21" fmla="*/ 448 h 624"/>
                <a:gd name="T22" fmla="*/ 356 w 368"/>
                <a:gd name="T23" fmla="*/ 356 h 624"/>
                <a:gd name="T24" fmla="*/ 280 w 368"/>
                <a:gd name="T25" fmla="*/ 547 h 624"/>
                <a:gd name="T26" fmla="*/ 274 w 368"/>
                <a:gd name="T27" fmla="*/ 547 h 624"/>
                <a:gd name="T28" fmla="*/ 268 w 368"/>
                <a:gd name="T29" fmla="*/ 544 h 624"/>
                <a:gd name="T30" fmla="*/ 268 w 368"/>
                <a:gd name="T31" fmla="*/ 529 h 624"/>
                <a:gd name="T32" fmla="*/ 302 w 368"/>
                <a:gd name="T33" fmla="*/ 442 h 624"/>
                <a:gd name="T34" fmla="*/ 259 w 368"/>
                <a:gd name="T35" fmla="*/ 285 h 624"/>
                <a:gd name="T36" fmla="*/ 265 w 368"/>
                <a:gd name="T37" fmla="*/ 269 h 624"/>
                <a:gd name="T38" fmla="*/ 277 w 368"/>
                <a:gd name="T39" fmla="*/ 275 h 624"/>
                <a:gd name="T40" fmla="*/ 323 w 368"/>
                <a:gd name="T41" fmla="*/ 445 h 624"/>
                <a:gd name="T42" fmla="*/ 280 w 368"/>
                <a:gd name="T43" fmla="*/ 547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68" h="624">
                  <a:moveTo>
                    <a:pt x="356" y="356"/>
                  </a:moveTo>
                  <a:cubicBezTo>
                    <a:pt x="356" y="356"/>
                    <a:pt x="356" y="356"/>
                    <a:pt x="356" y="356"/>
                  </a:cubicBezTo>
                  <a:cubicBezTo>
                    <a:pt x="302" y="214"/>
                    <a:pt x="195" y="16"/>
                    <a:pt x="186" y="0"/>
                  </a:cubicBezTo>
                  <a:cubicBezTo>
                    <a:pt x="186" y="0"/>
                    <a:pt x="186" y="0"/>
                    <a:pt x="186" y="0"/>
                  </a:cubicBezTo>
                  <a:cubicBezTo>
                    <a:pt x="183" y="4"/>
                    <a:pt x="183" y="4"/>
                    <a:pt x="183" y="4"/>
                  </a:cubicBezTo>
                  <a:cubicBezTo>
                    <a:pt x="180" y="10"/>
                    <a:pt x="177" y="13"/>
                    <a:pt x="177" y="16"/>
                  </a:cubicBezTo>
                  <a:cubicBezTo>
                    <a:pt x="125" y="118"/>
                    <a:pt x="40" y="288"/>
                    <a:pt x="13" y="374"/>
                  </a:cubicBezTo>
                  <a:cubicBezTo>
                    <a:pt x="7" y="399"/>
                    <a:pt x="0" y="417"/>
                    <a:pt x="0" y="448"/>
                  </a:cubicBezTo>
                  <a:cubicBezTo>
                    <a:pt x="0" y="470"/>
                    <a:pt x="7" y="495"/>
                    <a:pt x="16" y="516"/>
                  </a:cubicBezTo>
                  <a:cubicBezTo>
                    <a:pt x="43" y="578"/>
                    <a:pt x="110" y="624"/>
                    <a:pt x="186" y="624"/>
                  </a:cubicBezTo>
                  <a:cubicBezTo>
                    <a:pt x="286" y="624"/>
                    <a:pt x="368" y="544"/>
                    <a:pt x="368" y="448"/>
                  </a:cubicBezTo>
                  <a:cubicBezTo>
                    <a:pt x="368" y="430"/>
                    <a:pt x="365" y="387"/>
                    <a:pt x="356" y="356"/>
                  </a:cubicBezTo>
                  <a:close/>
                  <a:moveTo>
                    <a:pt x="280" y="547"/>
                  </a:moveTo>
                  <a:cubicBezTo>
                    <a:pt x="277" y="547"/>
                    <a:pt x="277" y="547"/>
                    <a:pt x="274" y="547"/>
                  </a:cubicBezTo>
                  <a:cubicBezTo>
                    <a:pt x="271" y="547"/>
                    <a:pt x="268" y="547"/>
                    <a:pt x="268" y="544"/>
                  </a:cubicBezTo>
                  <a:cubicBezTo>
                    <a:pt x="262" y="541"/>
                    <a:pt x="265" y="535"/>
                    <a:pt x="268" y="529"/>
                  </a:cubicBezTo>
                  <a:cubicBezTo>
                    <a:pt x="268" y="529"/>
                    <a:pt x="302" y="504"/>
                    <a:pt x="302" y="442"/>
                  </a:cubicBezTo>
                  <a:cubicBezTo>
                    <a:pt x="302" y="377"/>
                    <a:pt x="259" y="285"/>
                    <a:pt x="259" y="285"/>
                  </a:cubicBezTo>
                  <a:cubicBezTo>
                    <a:pt x="256" y="282"/>
                    <a:pt x="259" y="272"/>
                    <a:pt x="265" y="269"/>
                  </a:cubicBezTo>
                  <a:cubicBezTo>
                    <a:pt x="268" y="266"/>
                    <a:pt x="274" y="269"/>
                    <a:pt x="277" y="275"/>
                  </a:cubicBezTo>
                  <a:cubicBezTo>
                    <a:pt x="280" y="282"/>
                    <a:pt x="326" y="377"/>
                    <a:pt x="323" y="445"/>
                  </a:cubicBezTo>
                  <a:cubicBezTo>
                    <a:pt x="320" y="513"/>
                    <a:pt x="283" y="544"/>
                    <a:pt x="280" y="547"/>
                  </a:cubicBezTo>
                  <a:close/>
                </a:path>
              </a:pathLst>
            </a:custGeom>
            <a:solidFill>
              <a:srgbClr val="009C89"/>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grpSp>
      <p:sp>
        <p:nvSpPr>
          <p:cNvPr id="139" name="テキスト ボックス 138">
            <a:extLst>
              <a:ext uri="{FF2B5EF4-FFF2-40B4-BE49-F238E27FC236}">
                <a16:creationId xmlns:a16="http://schemas.microsoft.com/office/drawing/2014/main" id="{1F33B778-F0CB-5783-DFCB-5E5043ED3F04}"/>
              </a:ext>
            </a:extLst>
          </p:cNvPr>
          <p:cNvSpPr txBox="1"/>
          <p:nvPr/>
        </p:nvSpPr>
        <p:spPr>
          <a:xfrm>
            <a:off x="7163955" y="3228694"/>
            <a:ext cx="940044" cy="242919"/>
          </a:xfrm>
          <a:prstGeom prst="rect">
            <a:avLst/>
          </a:prstGeom>
          <a:noFill/>
        </p:spPr>
        <p:txBody>
          <a:bodyPr wrap="square" lIns="0" tIns="18000" rIns="0" bIns="0" rtlCol="0">
            <a:noAutofit/>
          </a:bodyPr>
          <a:lstStyle/>
          <a:p>
            <a:pPr marL="0" marR="0" lvl="0" indent="0" algn="ctr" defTabSz="981700" eaLnBrk="1" fontAlgn="auto" latinLnBrk="0" hangingPunct="1">
              <a:lnSpc>
                <a:spcPct val="90000"/>
              </a:lnSpc>
              <a:spcBef>
                <a:spcPts val="0"/>
              </a:spcBef>
              <a:spcAft>
                <a:spcPts val="0"/>
              </a:spcAft>
              <a:buClrTx/>
              <a:buSzTx/>
              <a:buFontTx/>
              <a:buNone/>
              <a:tabLst/>
              <a:defRPr/>
            </a:pPr>
            <a:r>
              <a:rPr lang="ja-JP" altLang="en-US" sz="1000" kern="0" dirty="0">
                <a:solidFill>
                  <a:srgbClr val="009C89"/>
                </a:solidFill>
              </a:rPr>
              <a:t>メタネーション設備</a:t>
            </a:r>
            <a:endParaRPr kumimoji="0" lang="en-US" altLang="ja-JP" sz="1000" b="0" i="0" u="none" strike="noStrike" kern="0" cap="none" spc="0" normalizeH="0" baseline="0" noProof="0" dirty="0">
              <a:ln>
                <a:noFill/>
              </a:ln>
              <a:solidFill>
                <a:srgbClr val="009C89"/>
              </a:solidFill>
              <a:effectLst/>
              <a:uLnTx/>
              <a:uFillTx/>
            </a:endParaRPr>
          </a:p>
        </p:txBody>
      </p:sp>
      <p:cxnSp>
        <p:nvCxnSpPr>
          <p:cNvPr id="140" name="直線矢印コネクタ 139">
            <a:extLst>
              <a:ext uri="{FF2B5EF4-FFF2-40B4-BE49-F238E27FC236}">
                <a16:creationId xmlns:a16="http://schemas.microsoft.com/office/drawing/2014/main" id="{3EA8BAA1-7989-FE55-BF03-4462A65B96E4}"/>
              </a:ext>
            </a:extLst>
          </p:cNvPr>
          <p:cNvCxnSpPr>
            <a:cxnSpLocks/>
          </p:cNvCxnSpPr>
          <p:nvPr/>
        </p:nvCxnSpPr>
        <p:spPr>
          <a:xfrm flipH="1">
            <a:off x="7879782" y="2565523"/>
            <a:ext cx="501887" cy="228707"/>
          </a:xfrm>
          <a:prstGeom prst="straightConnector1">
            <a:avLst/>
          </a:prstGeom>
          <a:noFill/>
          <a:ln w="38100" cap="flat" cmpd="sng" algn="ctr">
            <a:solidFill>
              <a:srgbClr val="00584E"/>
            </a:solidFill>
            <a:prstDash val="solid"/>
            <a:miter lim="800000"/>
            <a:tailEnd type="triangle"/>
          </a:ln>
          <a:effectLst/>
        </p:spPr>
      </p:cxnSp>
      <p:sp>
        <p:nvSpPr>
          <p:cNvPr id="142" name="Freeform 8">
            <a:extLst>
              <a:ext uri="{FF2B5EF4-FFF2-40B4-BE49-F238E27FC236}">
                <a16:creationId xmlns:a16="http://schemas.microsoft.com/office/drawing/2014/main" id="{74905973-7AF9-B453-706A-42BAB75E4E13}"/>
              </a:ext>
            </a:extLst>
          </p:cNvPr>
          <p:cNvSpPr>
            <a:spLocks noEditPoints="1"/>
          </p:cNvSpPr>
          <p:nvPr/>
        </p:nvSpPr>
        <p:spPr bwMode="auto">
          <a:xfrm>
            <a:off x="8464703" y="2405614"/>
            <a:ext cx="144463" cy="244475"/>
          </a:xfrm>
          <a:custGeom>
            <a:avLst/>
            <a:gdLst>
              <a:gd name="T0" fmla="*/ 356 w 368"/>
              <a:gd name="T1" fmla="*/ 356 h 624"/>
              <a:gd name="T2" fmla="*/ 356 w 368"/>
              <a:gd name="T3" fmla="*/ 356 h 624"/>
              <a:gd name="T4" fmla="*/ 186 w 368"/>
              <a:gd name="T5" fmla="*/ 0 h 624"/>
              <a:gd name="T6" fmla="*/ 186 w 368"/>
              <a:gd name="T7" fmla="*/ 0 h 624"/>
              <a:gd name="T8" fmla="*/ 183 w 368"/>
              <a:gd name="T9" fmla="*/ 4 h 624"/>
              <a:gd name="T10" fmla="*/ 177 w 368"/>
              <a:gd name="T11" fmla="*/ 16 h 624"/>
              <a:gd name="T12" fmla="*/ 13 w 368"/>
              <a:gd name="T13" fmla="*/ 374 h 624"/>
              <a:gd name="T14" fmla="*/ 0 w 368"/>
              <a:gd name="T15" fmla="*/ 448 h 624"/>
              <a:gd name="T16" fmla="*/ 16 w 368"/>
              <a:gd name="T17" fmla="*/ 516 h 624"/>
              <a:gd name="T18" fmla="*/ 186 w 368"/>
              <a:gd name="T19" fmla="*/ 624 h 624"/>
              <a:gd name="T20" fmla="*/ 368 w 368"/>
              <a:gd name="T21" fmla="*/ 448 h 624"/>
              <a:gd name="T22" fmla="*/ 356 w 368"/>
              <a:gd name="T23" fmla="*/ 356 h 624"/>
              <a:gd name="T24" fmla="*/ 280 w 368"/>
              <a:gd name="T25" fmla="*/ 547 h 624"/>
              <a:gd name="T26" fmla="*/ 274 w 368"/>
              <a:gd name="T27" fmla="*/ 547 h 624"/>
              <a:gd name="T28" fmla="*/ 268 w 368"/>
              <a:gd name="T29" fmla="*/ 544 h 624"/>
              <a:gd name="T30" fmla="*/ 268 w 368"/>
              <a:gd name="T31" fmla="*/ 529 h 624"/>
              <a:gd name="T32" fmla="*/ 302 w 368"/>
              <a:gd name="T33" fmla="*/ 442 h 624"/>
              <a:gd name="T34" fmla="*/ 259 w 368"/>
              <a:gd name="T35" fmla="*/ 285 h 624"/>
              <a:gd name="T36" fmla="*/ 265 w 368"/>
              <a:gd name="T37" fmla="*/ 269 h 624"/>
              <a:gd name="T38" fmla="*/ 277 w 368"/>
              <a:gd name="T39" fmla="*/ 275 h 624"/>
              <a:gd name="T40" fmla="*/ 323 w 368"/>
              <a:gd name="T41" fmla="*/ 445 h 624"/>
              <a:gd name="T42" fmla="*/ 280 w 368"/>
              <a:gd name="T43" fmla="*/ 547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68" h="624">
                <a:moveTo>
                  <a:pt x="356" y="356"/>
                </a:moveTo>
                <a:cubicBezTo>
                  <a:pt x="356" y="356"/>
                  <a:pt x="356" y="356"/>
                  <a:pt x="356" y="356"/>
                </a:cubicBezTo>
                <a:cubicBezTo>
                  <a:pt x="302" y="214"/>
                  <a:pt x="195" y="16"/>
                  <a:pt x="186" y="0"/>
                </a:cubicBezTo>
                <a:cubicBezTo>
                  <a:pt x="186" y="0"/>
                  <a:pt x="186" y="0"/>
                  <a:pt x="186" y="0"/>
                </a:cubicBezTo>
                <a:cubicBezTo>
                  <a:pt x="183" y="4"/>
                  <a:pt x="183" y="4"/>
                  <a:pt x="183" y="4"/>
                </a:cubicBezTo>
                <a:cubicBezTo>
                  <a:pt x="180" y="10"/>
                  <a:pt x="177" y="13"/>
                  <a:pt x="177" y="16"/>
                </a:cubicBezTo>
                <a:cubicBezTo>
                  <a:pt x="125" y="118"/>
                  <a:pt x="40" y="288"/>
                  <a:pt x="13" y="374"/>
                </a:cubicBezTo>
                <a:cubicBezTo>
                  <a:pt x="7" y="399"/>
                  <a:pt x="0" y="417"/>
                  <a:pt x="0" y="448"/>
                </a:cubicBezTo>
                <a:cubicBezTo>
                  <a:pt x="0" y="470"/>
                  <a:pt x="7" y="495"/>
                  <a:pt x="16" y="516"/>
                </a:cubicBezTo>
                <a:cubicBezTo>
                  <a:pt x="43" y="578"/>
                  <a:pt x="110" y="624"/>
                  <a:pt x="186" y="624"/>
                </a:cubicBezTo>
                <a:cubicBezTo>
                  <a:pt x="286" y="624"/>
                  <a:pt x="368" y="544"/>
                  <a:pt x="368" y="448"/>
                </a:cubicBezTo>
                <a:cubicBezTo>
                  <a:pt x="368" y="430"/>
                  <a:pt x="365" y="387"/>
                  <a:pt x="356" y="356"/>
                </a:cubicBezTo>
                <a:close/>
                <a:moveTo>
                  <a:pt x="280" y="547"/>
                </a:moveTo>
                <a:cubicBezTo>
                  <a:pt x="277" y="547"/>
                  <a:pt x="277" y="547"/>
                  <a:pt x="274" y="547"/>
                </a:cubicBezTo>
                <a:cubicBezTo>
                  <a:pt x="271" y="547"/>
                  <a:pt x="268" y="547"/>
                  <a:pt x="268" y="544"/>
                </a:cubicBezTo>
                <a:cubicBezTo>
                  <a:pt x="262" y="541"/>
                  <a:pt x="265" y="535"/>
                  <a:pt x="268" y="529"/>
                </a:cubicBezTo>
                <a:cubicBezTo>
                  <a:pt x="268" y="529"/>
                  <a:pt x="302" y="504"/>
                  <a:pt x="302" y="442"/>
                </a:cubicBezTo>
                <a:cubicBezTo>
                  <a:pt x="302" y="377"/>
                  <a:pt x="259" y="285"/>
                  <a:pt x="259" y="285"/>
                </a:cubicBezTo>
                <a:cubicBezTo>
                  <a:pt x="256" y="282"/>
                  <a:pt x="259" y="272"/>
                  <a:pt x="265" y="269"/>
                </a:cubicBezTo>
                <a:cubicBezTo>
                  <a:pt x="268" y="266"/>
                  <a:pt x="274" y="269"/>
                  <a:pt x="277" y="275"/>
                </a:cubicBezTo>
                <a:cubicBezTo>
                  <a:pt x="280" y="282"/>
                  <a:pt x="326" y="377"/>
                  <a:pt x="323" y="445"/>
                </a:cubicBezTo>
                <a:cubicBezTo>
                  <a:pt x="320" y="513"/>
                  <a:pt x="283" y="544"/>
                  <a:pt x="280" y="547"/>
                </a:cubicBezTo>
                <a:close/>
              </a:path>
            </a:pathLst>
          </a:custGeom>
          <a:solidFill>
            <a:srgbClr val="009C89"/>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43" name="テキスト ボックス 142">
            <a:extLst>
              <a:ext uri="{FF2B5EF4-FFF2-40B4-BE49-F238E27FC236}">
                <a16:creationId xmlns:a16="http://schemas.microsoft.com/office/drawing/2014/main" id="{8A22AAF6-1DDE-EA19-50E0-99AA3086877A}"/>
              </a:ext>
            </a:extLst>
          </p:cNvPr>
          <p:cNvSpPr txBox="1"/>
          <p:nvPr/>
        </p:nvSpPr>
        <p:spPr>
          <a:xfrm>
            <a:off x="8262650" y="2721913"/>
            <a:ext cx="518106" cy="164604"/>
          </a:xfrm>
          <a:prstGeom prst="rect">
            <a:avLst/>
          </a:prstGeom>
          <a:noFill/>
        </p:spPr>
        <p:txBody>
          <a:bodyPr wrap="square" lIns="0" tIns="18000" rIns="0" bIns="0" rtlCol="0">
            <a:noAutofit/>
          </a:bodyPr>
          <a:lstStyle/>
          <a:p>
            <a:pPr marL="0" marR="0" lvl="0" indent="0" algn="ctr" defTabSz="981700" eaLnBrk="1" fontAlgn="auto" latinLnBrk="0" hangingPunct="1">
              <a:lnSpc>
                <a:spcPct val="9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srgbClr val="009C89"/>
                </a:solidFill>
                <a:effectLst/>
                <a:uLnTx/>
                <a:uFillTx/>
              </a:rPr>
              <a:t>水素</a:t>
            </a:r>
            <a:endParaRPr kumimoji="0" lang="en-US" altLang="ja-JP" sz="1000" b="0" i="0" u="none" strike="noStrike" kern="0" cap="none" spc="0" normalizeH="0" baseline="0" noProof="0" dirty="0">
              <a:ln>
                <a:noFill/>
              </a:ln>
              <a:solidFill>
                <a:srgbClr val="009C89"/>
              </a:solidFill>
              <a:effectLst/>
              <a:uLnTx/>
              <a:uFillTx/>
            </a:endParaRPr>
          </a:p>
        </p:txBody>
      </p:sp>
      <p:grpSp>
        <p:nvGrpSpPr>
          <p:cNvPr id="144" name="グループ化 143">
            <a:extLst>
              <a:ext uri="{FF2B5EF4-FFF2-40B4-BE49-F238E27FC236}">
                <a16:creationId xmlns:a16="http://schemas.microsoft.com/office/drawing/2014/main" id="{C1026F2B-7D14-60D2-1E3E-4DB5A3BCBB69}"/>
              </a:ext>
            </a:extLst>
          </p:cNvPr>
          <p:cNvGrpSpPr/>
          <p:nvPr/>
        </p:nvGrpSpPr>
        <p:grpSpPr>
          <a:xfrm>
            <a:off x="7227316" y="3708517"/>
            <a:ext cx="313690" cy="314061"/>
            <a:chOff x="9872662" y="2397125"/>
            <a:chExt cx="244476" cy="280987"/>
          </a:xfrm>
          <a:solidFill>
            <a:srgbClr val="009C89"/>
          </a:solidFill>
        </p:grpSpPr>
        <p:sp>
          <p:nvSpPr>
            <p:cNvPr id="145" name="Freeform 24">
              <a:extLst>
                <a:ext uri="{FF2B5EF4-FFF2-40B4-BE49-F238E27FC236}">
                  <a16:creationId xmlns:a16="http://schemas.microsoft.com/office/drawing/2014/main" id="{A40CD415-198F-A228-B548-8AB32ED1354F}"/>
                </a:ext>
              </a:extLst>
            </p:cNvPr>
            <p:cNvSpPr>
              <a:spLocks/>
            </p:cNvSpPr>
            <p:nvPr/>
          </p:nvSpPr>
          <p:spPr bwMode="auto">
            <a:xfrm>
              <a:off x="9872662" y="2397125"/>
              <a:ext cx="244476" cy="280987"/>
            </a:xfrm>
            <a:custGeom>
              <a:avLst/>
              <a:gdLst>
                <a:gd name="T0" fmla="*/ 126 w 130"/>
                <a:gd name="T1" fmla="*/ 124 h 150"/>
                <a:gd name="T2" fmla="*/ 88 w 130"/>
                <a:gd name="T3" fmla="*/ 61 h 150"/>
                <a:gd name="T4" fmla="*/ 88 w 130"/>
                <a:gd name="T5" fmla="*/ 0 h 150"/>
                <a:gd name="T6" fmla="*/ 80 w 130"/>
                <a:gd name="T7" fmla="*/ 0 h 150"/>
                <a:gd name="T8" fmla="*/ 80 w 130"/>
                <a:gd name="T9" fmla="*/ 64 h 150"/>
                <a:gd name="T10" fmla="*/ 118 w 130"/>
                <a:gd name="T11" fmla="*/ 128 h 150"/>
                <a:gd name="T12" fmla="*/ 120 w 130"/>
                <a:gd name="T13" fmla="*/ 138 h 150"/>
                <a:gd name="T14" fmla="*/ 111 w 130"/>
                <a:gd name="T15" fmla="*/ 141 h 150"/>
                <a:gd name="T16" fmla="*/ 65 w 130"/>
                <a:gd name="T17" fmla="*/ 141 h 150"/>
                <a:gd name="T18" fmla="*/ 19 w 130"/>
                <a:gd name="T19" fmla="*/ 141 h 150"/>
                <a:gd name="T20" fmla="*/ 10 w 130"/>
                <a:gd name="T21" fmla="*/ 138 h 150"/>
                <a:gd name="T22" fmla="*/ 12 w 130"/>
                <a:gd name="T23" fmla="*/ 128 h 150"/>
                <a:gd name="T24" fmla="*/ 50 w 130"/>
                <a:gd name="T25" fmla="*/ 64 h 150"/>
                <a:gd name="T26" fmla="*/ 50 w 130"/>
                <a:gd name="T27" fmla="*/ 48 h 150"/>
                <a:gd name="T28" fmla="*/ 67 w 130"/>
                <a:gd name="T29" fmla="*/ 48 h 150"/>
                <a:gd name="T30" fmla="*/ 67 w 130"/>
                <a:gd name="T31" fmla="*/ 44 h 150"/>
                <a:gd name="T32" fmla="*/ 50 w 130"/>
                <a:gd name="T33" fmla="*/ 44 h 150"/>
                <a:gd name="T34" fmla="*/ 50 w 130"/>
                <a:gd name="T35" fmla="*/ 34 h 150"/>
                <a:gd name="T36" fmla="*/ 67 w 130"/>
                <a:gd name="T37" fmla="*/ 34 h 150"/>
                <a:gd name="T38" fmla="*/ 67 w 130"/>
                <a:gd name="T39" fmla="*/ 30 h 150"/>
                <a:gd name="T40" fmla="*/ 50 w 130"/>
                <a:gd name="T41" fmla="*/ 30 h 150"/>
                <a:gd name="T42" fmla="*/ 50 w 130"/>
                <a:gd name="T43" fmla="*/ 20 h 150"/>
                <a:gd name="T44" fmla="*/ 67 w 130"/>
                <a:gd name="T45" fmla="*/ 20 h 150"/>
                <a:gd name="T46" fmla="*/ 67 w 130"/>
                <a:gd name="T47" fmla="*/ 16 h 150"/>
                <a:gd name="T48" fmla="*/ 50 w 130"/>
                <a:gd name="T49" fmla="*/ 16 h 150"/>
                <a:gd name="T50" fmla="*/ 50 w 130"/>
                <a:gd name="T51" fmla="*/ 0 h 150"/>
                <a:gd name="T52" fmla="*/ 41 w 130"/>
                <a:gd name="T53" fmla="*/ 0 h 150"/>
                <a:gd name="T54" fmla="*/ 41 w 130"/>
                <a:gd name="T55" fmla="*/ 61 h 150"/>
                <a:gd name="T56" fmla="*/ 4 w 130"/>
                <a:gd name="T57" fmla="*/ 124 h 150"/>
                <a:gd name="T58" fmla="*/ 3 w 130"/>
                <a:gd name="T59" fmla="*/ 142 h 150"/>
                <a:gd name="T60" fmla="*/ 19 w 130"/>
                <a:gd name="T61" fmla="*/ 150 h 150"/>
                <a:gd name="T62" fmla="*/ 65 w 130"/>
                <a:gd name="T63" fmla="*/ 150 h 150"/>
                <a:gd name="T64" fmla="*/ 111 w 130"/>
                <a:gd name="T65" fmla="*/ 150 h 150"/>
                <a:gd name="T66" fmla="*/ 127 w 130"/>
                <a:gd name="T67" fmla="*/ 142 h 150"/>
                <a:gd name="T68" fmla="*/ 126 w 130"/>
                <a:gd name="T69" fmla="*/ 124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30" h="150">
                  <a:moveTo>
                    <a:pt x="126" y="124"/>
                  </a:moveTo>
                  <a:cubicBezTo>
                    <a:pt x="88" y="61"/>
                    <a:pt x="88" y="61"/>
                    <a:pt x="88" y="61"/>
                  </a:cubicBezTo>
                  <a:cubicBezTo>
                    <a:pt x="88" y="0"/>
                    <a:pt x="88" y="0"/>
                    <a:pt x="88" y="0"/>
                  </a:cubicBezTo>
                  <a:cubicBezTo>
                    <a:pt x="80" y="0"/>
                    <a:pt x="80" y="0"/>
                    <a:pt x="80" y="0"/>
                  </a:cubicBezTo>
                  <a:cubicBezTo>
                    <a:pt x="80" y="64"/>
                    <a:pt x="80" y="64"/>
                    <a:pt x="80" y="64"/>
                  </a:cubicBezTo>
                  <a:cubicBezTo>
                    <a:pt x="118" y="128"/>
                    <a:pt x="118" y="128"/>
                    <a:pt x="118" y="128"/>
                  </a:cubicBezTo>
                  <a:cubicBezTo>
                    <a:pt x="120" y="132"/>
                    <a:pt x="121" y="135"/>
                    <a:pt x="120" y="138"/>
                  </a:cubicBezTo>
                  <a:cubicBezTo>
                    <a:pt x="118" y="140"/>
                    <a:pt x="115" y="141"/>
                    <a:pt x="111" y="141"/>
                  </a:cubicBezTo>
                  <a:cubicBezTo>
                    <a:pt x="65" y="141"/>
                    <a:pt x="65" y="141"/>
                    <a:pt x="65" y="141"/>
                  </a:cubicBezTo>
                  <a:cubicBezTo>
                    <a:pt x="19" y="141"/>
                    <a:pt x="19" y="141"/>
                    <a:pt x="19" y="141"/>
                  </a:cubicBezTo>
                  <a:cubicBezTo>
                    <a:pt x="15" y="141"/>
                    <a:pt x="11" y="140"/>
                    <a:pt x="10" y="138"/>
                  </a:cubicBezTo>
                  <a:cubicBezTo>
                    <a:pt x="9" y="135"/>
                    <a:pt x="9" y="132"/>
                    <a:pt x="12" y="128"/>
                  </a:cubicBezTo>
                  <a:cubicBezTo>
                    <a:pt x="50" y="64"/>
                    <a:pt x="50" y="64"/>
                    <a:pt x="50" y="64"/>
                  </a:cubicBezTo>
                  <a:cubicBezTo>
                    <a:pt x="50" y="48"/>
                    <a:pt x="50" y="48"/>
                    <a:pt x="50" y="48"/>
                  </a:cubicBezTo>
                  <a:cubicBezTo>
                    <a:pt x="67" y="48"/>
                    <a:pt x="67" y="48"/>
                    <a:pt x="67" y="48"/>
                  </a:cubicBezTo>
                  <a:cubicBezTo>
                    <a:pt x="67" y="44"/>
                    <a:pt x="67" y="44"/>
                    <a:pt x="67" y="44"/>
                  </a:cubicBezTo>
                  <a:cubicBezTo>
                    <a:pt x="50" y="44"/>
                    <a:pt x="50" y="44"/>
                    <a:pt x="50" y="44"/>
                  </a:cubicBezTo>
                  <a:cubicBezTo>
                    <a:pt x="50" y="34"/>
                    <a:pt x="50" y="34"/>
                    <a:pt x="50" y="34"/>
                  </a:cubicBezTo>
                  <a:cubicBezTo>
                    <a:pt x="67" y="34"/>
                    <a:pt x="67" y="34"/>
                    <a:pt x="67" y="34"/>
                  </a:cubicBezTo>
                  <a:cubicBezTo>
                    <a:pt x="67" y="30"/>
                    <a:pt x="67" y="30"/>
                    <a:pt x="67" y="30"/>
                  </a:cubicBezTo>
                  <a:cubicBezTo>
                    <a:pt x="50" y="30"/>
                    <a:pt x="50" y="30"/>
                    <a:pt x="50" y="30"/>
                  </a:cubicBezTo>
                  <a:cubicBezTo>
                    <a:pt x="50" y="20"/>
                    <a:pt x="50" y="20"/>
                    <a:pt x="50" y="20"/>
                  </a:cubicBezTo>
                  <a:cubicBezTo>
                    <a:pt x="67" y="20"/>
                    <a:pt x="67" y="20"/>
                    <a:pt x="67" y="20"/>
                  </a:cubicBezTo>
                  <a:cubicBezTo>
                    <a:pt x="67" y="16"/>
                    <a:pt x="67" y="16"/>
                    <a:pt x="67" y="16"/>
                  </a:cubicBezTo>
                  <a:cubicBezTo>
                    <a:pt x="50" y="16"/>
                    <a:pt x="50" y="16"/>
                    <a:pt x="50" y="16"/>
                  </a:cubicBezTo>
                  <a:cubicBezTo>
                    <a:pt x="50" y="0"/>
                    <a:pt x="50" y="0"/>
                    <a:pt x="50" y="0"/>
                  </a:cubicBezTo>
                  <a:cubicBezTo>
                    <a:pt x="41" y="0"/>
                    <a:pt x="41" y="0"/>
                    <a:pt x="41" y="0"/>
                  </a:cubicBezTo>
                  <a:cubicBezTo>
                    <a:pt x="41" y="61"/>
                    <a:pt x="41" y="61"/>
                    <a:pt x="41" y="61"/>
                  </a:cubicBezTo>
                  <a:cubicBezTo>
                    <a:pt x="4" y="124"/>
                    <a:pt x="4" y="124"/>
                    <a:pt x="4" y="124"/>
                  </a:cubicBezTo>
                  <a:cubicBezTo>
                    <a:pt x="0" y="130"/>
                    <a:pt x="0" y="137"/>
                    <a:pt x="3" y="142"/>
                  </a:cubicBezTo>
                  <a:cubicBezTo>
                    <a:pt x="6" y="147"/>
                    <a:pt x="11" y="150"/>
                    <a:pt x="19" y="150"/>
                  </a:cubicBezTo>
                  <a:cubicBezTo>
                    <a:pt x="65" y="150"/>
                    <a:pt x="65" y="150"/>
                    <a:pt x="65" y="150"/>
                  </a:cubicBezTo>
                  <a:cubicBezTo>
                    <a:pt x="111" y="150"/>
                    <a:pt x="111" y="150"/>
                    <a:pt x="111" y="150"/>
                  </a:cubicBezTo>
                  <a:cubicBezTo>
                    <a:pt x="118" y="150"/>
                    <a:pt x="124" y="147"/>
                    <a:pt x="127" y="142"/>
                  </a:cubicBezTo>
                  <a:cubicBezTo>
                    <a:pt x="130" y="137"/>
                    <a:pt x="129" y="130"/>
                    <a:pt x="126" y="1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81700" eaLnBrk="1" fontAlgn="auto" latinLnBrk="0" hangingPunct="1">
                <a:lnSpc>
                  <a:spcPct val="100000"/>
                </a:lnSpc>
                <a:spcBef>
                  <a:spcPts val="0"/>
                </a:spcBef>
                <a:spcAft>
                  <a:spcPts val="0"/>
                </a:spcAft>
                <a:buClrTx/>
                <a:buSzTx/>
                <a:buFontTx/>
                <a:buNone/>
                <a:tabLst/>
                <a:defRPr/>
              </a:pPr>
              <a:endParaRPr kumimoji="0" lang="ja-JP" altLang="en-US" sz="1932" b="0" i="0" u="none" strike="noStrike" kern="0" cap="none" spc="0" normalizeH="0" baseline="0" noProof="0">
                <a:ln>
                  <a:noFill/>
                </a:ln>
                <a:solidFill>
                  <a:prstClr val="black"/>
                </a:solidFill>
                <a:effectLst/>
                <a:uLnTx/>
                <a:uFillTx/>
                <a:latin typeface="Arial"/>
              </a:endParaRPr>
            </a:p>
          </p:txBody>
        </p:sp>
        <p:sp>
          <p:nvSpPr>
            <p:cNvPr id="146" name="Freeform 25">
              <a:extLst>
                <a:ext uri="{FF2B5EF4-FFF2-40B4-BE49-F238E27FC236}">
                  <a16:creationId xmlns:a16="http://schemas.microsoft.com/office/drawing/2014/main" id="{F7FBD2F0-E7A3-1B01-E5A0-B0CBFF3F4B58}"/>
                </a:ext>
              </a:extLst>
            </p:cNvPr>
            <p:cNvSpPr>
              <a:spLocks/>
            </p:cNvSpPr>
            <p:nvPr/>
          </p:nvSpPr>
          <p:spPr bwMode="auto">
            <a:xfrm>
              <a:off x="9904413" y="2552700"/>
              <a:ext cx="174625" cy="100012"/>
            </a:xfrm>
            <a:custGeom>
              <a:avLst/>
              <a:gdLst>
                <a:gd name="T0" fmla="*/ 3 w 93"/>
                <a:gd name="T1" fmla="*/ 43 h 53"/>
                <a:gd name="T2" fmla="*/ 9 w 93"/>
                <a:gd name="T3" fmla="*/ 53 h 53"/>
                <a:gd name="T4" fmla="*/ 30 w 93"/>
                <a:gd name="T5" fmla="*/ 53 h 53"/>
                <a:gd name="T6" fmla="*/ 52 w 93"/>
                <a:gd name="T7" fmla="*/ 53 h 53"/>
                <a:gd name="T8" fmla="*/ 84 w 93"/>
                <a:gd name="T9" fmla="*/ 53 h 53"/>
                <a:gd name="T10" fmla="*/ 90 w 93"/>
                <a:gd name="T11" fmla="*/ 43 h 53"/>
                <a:gd name="T12" fmla="*/ 64 w 93"/>
                <a:gd name="T13" fmla="*/ 0 h 53"/>
                <a:gd name="T14" fmla="*/ 29 w 93"/>
                <a:gd name="T15" fmla="*/ 0 h 53"/>
                <a:gd name="T16" fmla="*/ 3 w 93"/>
                <a:gd name="T17" fmla="*/ 4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3" h="53">
                  <a:moveTo>
                    <a:pt x="3" y="43"/>
                  </a:moveTo>
                  <a:cubicBezTo>
                    <a:pt x="0" y="48"/>
                    <a:pt x="3" y="53"/>
                    <a:pt x="9" y="53"/>
                  </a:cubicBezTo>
                  <a:cubicBezTo>
                    <a:pt x="30" y="53"/>
                    <a:pt x="30" y="53"/>
                    <a:pt x="30" y="53"/>
                  </a:cubicBezTo>
                  <a:cubicBezTo>
                    <a:pt x="36" y="53"/>
                    <a:pt x="46" y="53"/>
                    <a:pt x="52" y="53"/>
                  </a:cubicBezTo>
                  <a:cubicBezTo>
                    <a:pt x="84" y="53"/>
                    <a:pt x="84" y="53"/>
                    <a:pt x="84" y="53"/>
                  </a:cubicBezTo>
                  <a:cubicBezTo>
                    <a:pt x="91" y="53"/>
                    <a:pt x="93" y="48"/>
                    <a:pt x="90" y="43"/>
                  </a:cubicBezTo>
                  <a:cubicBezTo>
                    <a:pt x="64" y="0"/>
                    <a:pt x="64" y="0"/>
                    <a:pt x="64" y="0"/>
                  </a:cubicBezTo>
                  <a:cubicBezTo>
                    <a:pt x="29" y="0"/>
                    <a:pt x="29" y="0"/>
                    <a:pt x="29" y="0"/>
                  </a:cubicBezTo>
                  <a:lnTo>
                    <a:pt x="3" y="4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81700" eaLnBrk="1" fontAlgn="auto" latinLnBrk="0" hangingPunct="1">
                <a:lnSpc>
                  <a:spcPct val="100000"/>
                </a:lnSpc>
                <a:spcBef>
                  <a:spcPts val="0"/>
                </a:spcBef>
                <a:spcAft>
                  <a:spcPts val="0"/>
                </a:spcAft>
                <a:buClrTx/>
                <a:buSzTx/>
                <a:buFontTx/>
                <a:buNone/>
                <a:tabLst/>
                <a:defRPr/>
              </a:pPr>
              <a:endParaRPr kumimoji="0" lang="ja-JP" altLang="en-US" sz="1932" b="0" i="0" u="none" strike="noStrike" kern="0" cap="none" spc="0" normalizeH="0" baseline="0" noProof="0">
                <a:ln>
                  <a:noFill/>
                </a:ln>
                <a:solidFill>
                  <a:prstClr val="black"/>
                </a:solidFill>
                <a:effectLst/>
                <a:uLnTx/>
                <a:uFillTx/>
                <a:latin typeface="Arial"/>
              </a:endParaRPr>
            </a:p>
          </p:txBody>
        </p:sp>
      </p:grpSp>
      <p:sp>
        <p:nvSpPr>
          <p:cNvPr id="147" name="テキスト ボックス 146">
            <a:extLst>
              <a:ext uri="{FF2B5EF4-FFF2-40B4-BE49-F238E27FC236}">
                <a16:creationId xmlns:a16="http://schemas.microsoft.com/office/drawing/2014/main" id="{412744ED-1F53-727B-8DF7-216862458C13}"/>
              </a:ext>
            </a:extLst>
          </p:cNvPr>
          <p:cNvSpPr txBox="1"/>
          <p:nvPr/>
        </p:nvSpPr>
        <p:spPr>
          <a:xfrm>
            <a:off x="7120351" y="4058684"/>
            <a:ext cx="518106" cy="200797"/>
          </a:xfrm>
          <a:prstGeom prst="rect">
            <a:avLst/>
          </a:prstGeom>
          <a:noFill/>
        </p:spPr>
        <p:txBody>
          <a:bodyPr wrap="square" lIns="0" tIns="18000" rIns="0" bIns="0" rtlCol="0">
            <a:noAutofit/>
          </a:bodyPr>
          <a:lstStyle/>
          <a:p>
            <a:pPr marL="0" marR="0" lvl="0" indent="0" algn="ctr" defTabSz="981700" eaLnBrk="1" fontAlgn="auto" latinLnBrk="0" hangingPunct="1">
              <a:lnSpc>
                <a:spcPct val="90000"/>
              </a:lnSpc>
              <a:spcBef>
                <a:spcPts val="0"/>
              </a:spcBef>
              <a:spcAft>
                <a:spcPts val="0"/>
              </a:spcAft>
              <a:buClrTx/>
              <a:buSzTx/>
              <a:buFontTx/>
              <a:buNone/>
              <a:tabLst/>
              <a:defRPr/>
            </a:pPr>
            <a:r>
              <a:rPr kumimoji="0" lang="en-US" altLang="ja-JP" sz="1000" b="0" i="0" u="none" strike="noStrike" kern="0" cap="none" spc="0" normalizeH="0" baseline="0" noProof="0" dirty="0">
                <a:ln>
                  <a:noFill/>
                </a:ln>
                <a:solidFill>
                  <a:srgbClr val="009C89"/>
                </a:solidFill>
                <a:effectLst/>
                <a:uLnTx/>
                <a:uFillTx/>
              </a:rPr>
              <a:t>e</a:t>
            </a:r>
            <a:r>
              <a:rPr kumimoji="0" lang="ja-JP" altLang="en-US" sz="1000" b="0" i="0" u="none" strike="noStrike" kern="0" cap="none" spc="0" normalizeH="0" baseline="0" noProof="0" dirty="0">
                <a:ln>
                  <a:noFill/>
                </a:ln>
                <a:solidFill>
                  <a:srgbClr val="009C89"/>
                </a:solidFill>
                <a:effectLst/>
                <a:uLnTx/>
                <a:uFillTx/>
              </a:rPr>
              <a:t>メタン</a:t>
            </a:r>
            <a:endParaRPr kumimoji="0" lang="en-US" altLang="ja-JP" sz="1000" b="0" i="0" u="none" strike="noStrike" kern="0" cap="none" spc="0" normalizeH="0" baseline="0" noProof="0" dirty="0">
              <a:ln>
                <a:noFill/>
              </a:ln>
              <a:solidFill>
                <a:srgbClr val="009C89"/>
              </a:solidFill>
              <a:effectLst/>
              <a:uLnTx/>
              <a:uFillTx/>
            </a:endParaRPr>
          </a:p>
        </p:txBody>
      </p:sp>
      <p:cxnSp>
        <p:nvCxnSpPr>
          <p:cNvPr id="148" name="直線矢印コネクタ 147">
            <a:extLst>
              <a:ext uri="{FF2B5EF4-FFF2-40B4-BE49-F238E27FC236}">
                <a16:creationId xmlns:a16="http://schemas.microsoft.com/office/drawing/2014/main" id="{75237A10-D51B-150F-F9F8-45C4CCDA7075}"/>
              </a:ext>
            </a:extLst>
          </p:cNvPr>
          <p:cNvCxnSpPr>
            <a:cxnSpLocks/>
          </p:cNvCxnSpPr>
          <p:nvPr/>
        </p:nvCxnSpPr>
        <p:spPr>
          <a:xfrm flipH="1">
            <a:off x="7541006" y="3530090"/>
            <a:ext cx="89258" cy="253110"/>
          </a:xfrm>
          <a:prstGeom prst="straightConnector1">
            <a:avLst/>
          </a:prstGeom>
          <a:noFill/>
          <a:ln w="38100" cap="flat" cmpd="sng" algn="ctr">
            <a:solidFill>
              <a:srgbClr val="00584E"/>
            </a:solidFill>
            <a:prstDash val="solid"/>
            <a:miter lim="800000"/>
            <a:tailEnd type="triangle"/>
          </a:ln>
          <a:effectLst/>
        </p:spPr>
      </p:cxnSp>
      <p:cxnSp>
        <p:nvCxnSpPr>
          <p:cNvPr id="152" name="直線コネクタ 151">
            <a:extLst>
              <a:ext uri="{FF2B5EF4-FFF2-40B4-BE49-F238E27FC236}">
                <a16:creationId xmlns:a16="http://schemas.microsoft.com/office/drawing/2014/main" id="{103F40B6-E155-9058-2D69-3E8CCC6770DB}"/>
              </a:ext>
            </a:extLst>
          </p:cNvPr>
          <p:cNvCxnSpPr>
            <a:cxnSpLocks/>
          </p:cNvCxnSpPr>
          <p:nvPr/>
        </p:nvCxnSpPr>
        <p:spPr>
          <a:xfrm>
            <a:off x="4881187" y="3916606"/>
            <a:ext cx="2301476" cy="3164"/>
          </a:xfrm>
          <a:prstGeom prst="line">
            <a:avLst/>
          </a:prstGeom>
          <a:ln w="38100">
            <a:solidFill>
              <a:srgbClr val="00584E"/>
            </a:solidFill>
          </a:ln>
        </p:spPr>
        <p:style>
          <a:lnRef idx="1">
            <a:schemeClr val="accent1"/>
          </a:lnRef>
          <a:fillRef idx="0">
            <a:schemeClr val="accent1"/>
          </a:fillRef>
          <a:effectRef idx="0">
            <a:schemeClr val="accent1"/>
          </a:effectRef>
          <a:fontRef idx="minor">
            <a:schemeClr val="tx1"/>
          </a:fontRef>
        </p:style>
      </p:cxnSp>
      <p:cxnSp>
        <p:nvCxnSpPr>
          <p:cNvPr id="155" name="直線矢印コネクタ 154">
            <a:extLst>
              <a:ext uri="{FF2B5EF4-FFF2-40B4-BE49-F238E27FC236}">
                <a16:creationId xmlns:a16="http://schemas.microsoft.com/office/drawing/2014/main" id="{840D38DD-050B-8CB8-7D4F-08141E57E2EB}"/>
              </a:ext>
            </a:extLst>
          </p:cNvPr>
          <p:cNvCxnSpPr>
            <a:cxnSpLocks/>
          </p:cNvCxnSpPr>
          <p:nvPr/>
        </p:nvCxnSpPr>
        <p:spPr>
          <a:xfrm flipV="1">
            <a:off x="4862479" y="3361298"/>
            <a:ext cx="0" cy="576998"/>
          </a:xfrm>
          <a:prstGeom prst="straightConnector1">
            <a:avLst/>
          </a:prstGeom>
          <a:noFill/>
          <a:ln w="38100" cap="flat" cmpd="sng" algn="ctr">
            <a:solidFill>
              <a:srgbClr val="00584E"/>
            </a:solidFill>
            <a:prstDash val="solid"/>
            <a:miter lim="800000"/>
            <a:tailEnd type="triangle"/>
          </a:ln>
          <a:effectLst/>
        </p:spPr>
      </p:cxnSp>
      <p:sp>
        <p:nvSpPr>
          <p:cNvPr id="160" name="四角形: 角を丸くする 159">
            <a:extLst>
              <a:ext uri="{FF2B5EF4-FFF2-40B4-BE49-F238E27FC236}">
                <a16:creationId xmlns:a16="http://schemas.microsoft.com/office/drawing/2014/main" id="{1B2360AD-F470-2B15-729A-2AA06C0E45EF}"/>
              </a:ext>
            </a:extLst>
          </p:cNvPr>
          <p:cNvSpPr/>
          <p:nvPr/>
        </p:nvSpPr>
        <p:spPr>
          <a:xfrm>
            <a:off x="5427768" y="2395710"/>
            <a:ext cx="1378677" cy="1300150"/>
          </a:xfrm>
          <a:prstGeom prst="roundRect">
            <a:avLst/>
          </a:prstGeom>
          <a:noFill/>
          <a:ln w="28575">
            <a:solidFill>
              <a:srgbClr val="C00000"/>
            </a:solidFill>
            <a:prstDash val="dash"/>
          </a:ln>
          <a:effectLst/>
        </p:spPr>
        <p:style>
          <a:lnRef idx="2">
            <a:schemeClr val="accent1">
              <a:shade val="15000"/>
            </a:schemeClr>
          </a:lnRef>
          <a:fillRef idx="1">
            <a:schemeClr val="accent1"/>
          </a:fillRef>
          <a:effectRef idx="0">
            <a:schemeClr val="accent1"/>
          </a:effectRef>
          <a:fontRef idx="minor">
            <a:schemeClr val="lt1"/>
          </a:fontRef>
        </p:style>
        <p:txBody>
          <a:bodyPr lIns="36000" tIns="216000" rIns="0" bIns="54000" rtlCol="0" anchor="ctr"/>
          <a:lstStyle/>
          <a:p>
            <a:pPr algn="l"/>
            <a:endParaRPr kumimoji="1" lang="ja-JP" altLang="en-US" sz="1400" dirty="0">
              <a:solidFill>
                <a:schemeClr val="bg1"/>
              </a:solidFill>
              <a:latin typeface="HGPｺﾞｼｯｸE" panose="020B0900000000000000" pitchFamily="50" charset="-128"/>
              <a:ea typeface="HGPｺﾞｼｯｸE" panose="020B0900000000000000" pitchFamily="50" charset="-128"/>
            </a:endParaRPr>
          </a:p>
        </p:txBody>
      </p:sp>
      <p:cxnSp>
        <p:nvCxnSpPr>
          <p:cNvPr id="161" name="直線矢印コネクタ 160">
            <a:extLst>
              <a:ext uri="{FF2B5EF4-FFF2-40B4-BE49-F238E27FC236}">
                <a16:creationId xmlns:a16="http://schemas.microsoft.com/office/drawing/2014/main" id="{D7CCF998-1C3C-051E-DA29-57F760954993}"/>
              </a:ext>
            </a:extLst>
          </p:cNvPr>
          <p:cNvCxnSpPr>
            <a:cxnSpLocks/>
          </p:cNvCxnSpPr>
          <p:nvPr/>
        </p:nvCxnSpPr>
        <p:spPr>
          <a:xfrm>
            <a:off x="7587517" y="3938296"/>
            <a:ext cx="418462" cy="0"/>
          </a:xfrm>
          <a:prstGeom prst="straightConnector1">
            <a:avLst/>
          </a:prstGeom>
          <a:noFill/>
          <a:ln w="38100" cap="flat" cmpd="sng" algn="ctr">
            <a:solidFill>
              <a:srgbClr val="00584E"/>
            </a:solidFill>
            <a:prstDash val="solid"/>
            <a:miter lim="800000"/>
            <a:tailEnd type="triangle"/>
          </a:ln>
          <a:effectLst/>
        </p:spPr>
      </p:cxnSp>
      <p:grpSp>
        <p:nvGrpSpPr>
          <p:cNvPr id="164" name="グループ化 163">
            <a:extLst>
              <a:ext uri="{FF2B5EF4-FFF2-40B4-BE49-F238E27FC236}">
                <a16:creationId xmlns:a16="http://schemas.microsoft.com/office/drawing/2014/main" id="{D2809BC0-9C53-1664-3DC2-F8E918B8CCC7}"/>
              </a:ext>
            </a:extLst>
          </p:cNvPr>
          <p:cNvGrpSpPr/>
          <p:nvPr/>
        </p:nvGrpSpPr>
        <p:grpSpPr>
          <a:xfrm>
            <a:off x="8069149" y="3675023"/>
            <a:ext cx="375008" cy="418272"/>
            <a:chOff x="4086343" y="2277676"/>
            <a:chExt cx="230023" cy="295353"/>
          </a:xfrm>
          <a:solidFill>
            <a:schemeClr val="bg1">
              <a:lumMod val="65000"/>
            </a:schemeClr>
          </a:solidFill>
        </p:grpSpPr>
        <p:grpSp>
          <p:nvGrpSpPr>
            <p:cNvPr id="169" name="Group 47">
              <a:extLst>
                <a:ext uri="{FF2B5EF4-FFF2-40B4-BE49-F238E27FC236}">
                  <a16:creationId xmlns:a16="http://schemas.microsoft.com/office/drawing/2014/main" id="{1AE457F7-192B-959C-9981-F943A470117F}"/>
                </a:ext>
              </a:extLst>
            </p:cNvPr>
            <p:cNvGrpSpPr>
              <a:grpSpLocks noChangeAspect="1"/>
            </p:cNvGrpSpPr>
            <p:nvPr/>
          </p:nvGrpSpPr>
          <p:grpSpPr bwMode="auto">
            <a:xfrm>
              <a:off x="4086343" y="2350744"/>
              <a:ext cx="230023" cy="222285"/>
              <a:chOff x="5597" y="2210"/>
              <a:chExt cx="327" cy="316"/>
            </a:xfrm>
            <a:grpFill/>
          </p:grpSpPr>
          <p:sp>
            <p:nvSpPr>
              <p:cNvPr id="171" name="Freeform 48">
                <a:extLst>
                  <a:ext uri="{FF2B5EF4-FFF2-40B4-BE49-F238E27FC236}">
                    <a16:creationId xmlns:a16="http://schemas.microsoft.com/office/drawing/2014/main" id="{0625BD2A-B973-145A-F434-EDD11905643C}"/>
                  </a:ext>
                </a:extLst>
              </p:cNvPr>
              <p:cNvSpPr>
                <a:spLocks noEditPoints="1"/>
              </p:cNvSpPr>
              <p:nvPr/>
            </p:nvSpPr>
            <p:spPr bwMode="auto">
              <a:xfrm>
                <a:off x="5597" y="2246"/>
                <a:ext cx="327" cy="280"/>
              </a:xfrm>
              <a:custGeom>
                <a:avLst/>
                <a:gdLst>
                  <a:gd name="T0" fmla="*/ 278 w 280"/>
                  <a:gd name="T1" fmla="*/ 203 h 240"/>
                  <a:gd name="T2" fmla="*/ 267 w 280"/>
                  <a:gd name="T3" fmla="*/ 203 h 240"/>
                  <a:gd name="T4" fmla="*/ 267 w 280"/>
                  <a:gd name="T5" fmla="*/ 14 h 240"/>
                  <a:gd name="T6" fmla="*/ 266 w 280"/>
                  <a:gd name="T7" fmla="*/ 12 h 240"/>
                  <a:gd name="T8" fmla="*/ 263 w 280"/>
                  <a:gd name="T9" fmla="*/ 12 h 240"/>
                  <a:gd name="T10" fmla="*/ 204 w 280"/>
                  <a:gd name="T11" fmla="*/ 45 h 240"/>
                  <a:gd name="T12" fmla="*/ 204 w 280"/>
                  <a:gd name="T13" fmla="*/ 16 h 240"/>
                  <a:gd name="T14" fmla="*/ 203 w 280"/>
                  <a:gd name="T15" fmla="*/ 14 h 240"/>
                  <a:gd name="T16" fmla="*/ 200 w 280"/>
                  <a:gd name="T17" fmla="*/ 14 h 240"/>
                  <a:gd name="T18" fmla="*/ 139 w 280"/>
                  <a:gd name="T19" fmla="*/ 48 h 240"/>
                  <a:gd name="T20" fmla="*/ 139 w 280"/>
                  <a:gd name="T21" fmla="*/ 17 h 240"/>
                  <a:gd name="T22" fmla="*/ 138 w 280"/>
                  <a:gd name="T23" fmla="*/ 15 h 240"/>
                  <a:gd name="T24" fmla="*/ 136 w 280"/>
                  <a:gd name="T25" fmla="*/ 15 h 240"/>
                  <a:gd name="T26" fmla="*/ 73 w 280"/>
                  <a:gd name="T27" fmla="*/ 51 h 240"/>
                  <a:gd name="T28" fmla="*/ 73 w 280"/>
                  <a:gd name="T29" fmla="*/ 2 h 240"/>
                  <a:gd name="T30" fmla="*/ 70 w 280"/>
                  <a:gd name="T31" fmla="*/ 0 h 240"/>
                  <a:gd name="T32" fmla="*/ 18 w 280"/>
                  <a:gd name="T33" fmla="*/ 0 h 240"/>
                  <a:gd name="T34" fmla="*/ 15 w 280"/>
                  <a:gd name="T35" fmla="*/ 2 h 240"/>
                  <a:gd name="T36" fmla="*/ 15 w 280"/>
                  <a:gd name="T37" fmla="*/ 203 h 240"/>
                  <a:gd name="T38" fmla="*/ 2 w 280"/>
                  <a:gd name="T39" fmla="*/ 203 h 240"/>
                  <a:gd name="T40" fmla="*/ 0 w 280"/>
                  <a:gd name="T41" fmla="*/ 205 h 240"/>
                  <a:gd name="T42" fmla="*/ 0 w 280"/>
                  <a:gd name="T43" fmla="*/ 238 h 240"/>
                  <a:gd name="T44" fmla="*/ 2 w 280"/>
                  <a:gd name="T45" fmla="*/ 240 h 240"/>
                  <a:gd name="T46" fmla="*/ 278 w 280"/>
                  <a:gd name="T47" fmla="*/ 240 h 240"/>
                  <a:gd name="T48" fmla="*/ 280 w 280"/>
                  <a:gd name="T49" fmla="*/ 238 h 240"/>
                  <a:gd name="T50" fmla="*/ 280 w 280"/>
                  <a:gd name="T51" fmla="*/ 205 h 240"/>
                  <a:gd name="T52" fmla="*/ 278 w 280"/>
                  <a:gd name="T53" fmla="*/ 203 h 240"/>
                  <a:gd name="T54" fmla="*/ 198 w 280"/>
                  <a:gd name="T55" fmla="*/ 173 h 240"/>
                  <a:gd name="T56" fmla="*/ 89 w 280"/>
                  <a:gd name="T57" fmla="*/ 173 h 240"/>
                  <a:gd name="T58" fmla="*/ 84 w 280"/>
                  <a:gd name="T59" fmla="*/ 167 h 240"/>
                  <a:gd name="T60" fmla="*/ 89 w 280"/>
                  <a:gd name="T61" fmla="*/ 162 h 240"/>
                  <a:gd name="T62" fmla="*/ 198 w 280"/>
                  <a:gd name="T63" fmla="*/ 162 h 240"/>
                  <a:gd name="T64" fmla="*/ 204 w 280"/>
                  <a:gd name="T65" fmla="*/ 167 h 240"/>
                  <a:gd name="T66" fmla="*/ 198 w 280"/>
                  <a:gd name="T67" fmla="*/ 173 h 240"/>
                  <a:gd name="T68" fmla="*/ 204 w 280"/>
                  <a:gd name="T69" fmla="*/ 137 h 240"/>
                  <a:gd name="T70" fmla="*/ 198 w 280"/>
                  <a:gd name="T71" fmla="*/ 143 h 240"/>
                  <a:gd name="T72" fmla="*/ 89 w 280"/>
                  <a:gd name="T73" fmla="*/ 143 h 240"/>
                  <a:gd name="T74" fmla="*/ 84 w 280"/>
                  <a:gd name="T75" fmla="*/ 137 h 240"/>
                  <a:gd name="T76" fmla="*/ 84 w 280"/>
                  <a:gd name="T77" fmla="*/ 137 h 240"/>
                  <a:gd name="T78" fmla="*/ 89 w 280"/>
                  <a:gd name="T79" fmla="*/ 131 h 240"/>
                  <a:gd name="T80" fmla="*/ 198 w 280"/>
                  <a:gd name="T81" fmla="*/ 131 h 240"/>
                  <a:gd name="T82" fmla="*/ 204 w 280"/>
                  <a:gd name="T83" fmla="*/ 137 h 240"/>
                  <a:gd name="T84" fmla="*/ 198 w 280"/>
                  <a:gd name="T85" fmla="*/ 113 h 240"/>
                  <a:gd name="T86" fmla="*/ 89 w 280"/>
                  <a:gd name="T87" fmla="*/ 113 h 240"/>
                  <a:gd name="T88" fmla="*/ 84 w 280"/>
                  <a:gd name="T89" fmla="*/ 107 h 240"/>
                  <a:gd name="T90" fmla="*/ 89 w 280"/>
                  <a:gd name="T91" fmla="*/ 101 h 240"/>
                  <a:gd name="T92" fmla="*/ 198 w 280"/>
                  <a:gd name="T93" fmla="*/ 101 h 240"/>
                  <a:gd name="T94" fmla="*/ 204 w 280"/>
                  <a:gd name="T95" fmla="*/ 107 h 240"/>
                  <a:gd name="T96" fmla="*/ 198 w 280"/>
                  <a:gd name="T97" fmla="*/ 113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0" h="240">
                    <a:moveTo>
                      <a:pt x="278" y="203"/>
                    </a:moveTo>
                    <a:cubicBezTo>
                      <a:pt x="267" y="203"/>
                      <a:pt x="267" y="203"/>
                      <a:pt x="267" y="203"/>
                    </a:cubicBezTo>
                    <a:cubicBezTo>
                      <a:pt x="267" y="14"/>
                      <a:pt x="267" y="14"/>
                      <a:pt x="267" y="14"/>
                    </a:cubicBezTo>
                    <a:cubicBezTo>
                      <a:pt x="267" y="13"/>
                      <a:pt x="266" y="12"/>
                      <a:pt x="266" y="12"/>
                    </a:cubicBezTo>
                    <a:cubicBezTo>
                      <a:pt x="265" y="11"/>
                      <a:pt x="264" y="11"/>
                      <a:pt x="263" y="12"/>
                    </a:cubicBezTo>
                    <a:cubicBezTo>
                      <a:pt x="204" y="45"/>
                      <a:pt x="204" y="45"/>
                      <a:pt x="204" y="45"/>
                    </a:cubicBezTo>
                    <a:cubicBezTo>
                      <a:pt x="204" y="16"/>
                      <a:pt x="204" y="16"/>
                      <a:pt x="204" y="16"/>
                    </a:cubicBezTo>
                    <a:cubicBezTo>
                      <a:pt x="204" y="15"/>
                      <a:pt x="203" y="14"/>
                      <a:pt x="203" y="14"/>
                    </a:cubicBezTo>
                    <a:cubicBezTo>
                      <a:pt x="202" y="14"/>
                      <a:pt x="201" y="14"/>
                      <a:pt x="200" y="14"/>
                    </a:cubicBezTo>
                    <a:cubicBezTo>
                      <a:pt x="139" y="48"/>
                      <a:pt x="139" y="48"/>
                      <a:pt x="139" y="48"/>
                    </a:cubicBezTo>
                    <a:cubicBezTo>
                      <a:pt x="139" y="17"/>
                      <a:pt x="139" y="17"/>
                      <a:pt x="139" y="17"/>
                    </a:cubicBezTo>
                    <a:cubicBezTo>
                      <a:pt x="139" y="17"/>
                      <a:pt x="139" y="16"/>
                      <a:pt x="138" y="15"/>
                    </a:cubicBezTo>
                    <a:cubicBezTo>
                      <a:pt x="137" y="15"/>
                      <a:pt x="136" y="15"/>
                      <a:pt x="136" y="15"/>
                    </a:cubicBezTo>
                    <a:cubicBezTo>
                      <a:pt x="73" y="51"/>
                      <a:pt x="73" y="51"/>
                      <a:pt x="73" y="51"/>
                    </a:cubicBezTo>
                    <a:cubicBezTo>
                      <a:pt x="73" y="2"/>
                      <a:pt x="73" y="2"/>
                      <a:pt x="73" y="2"/>
                    </a:cubicBezTo>
                    <a:cubicBezTo>
                      <a:pt x="73" y="1"/>
                      <a:pt x="72" y="0"/>
                      <a:pt x="70" y="0"/>
                    </a:cubicBezTo>
                    <a:cubicBezTo>
                      <a:pt x="18" y="0"/>
                      <a:pt x="18" y="0"/>
                      <a:pt x="18" y="0"/>
                    </a:cubicBezTo>
                    <a:cubicBezTo>
                      <a:pt x="16" y="0"/>
                      <a:pt x="15" y="1"/>
                      <a:pt x="15" y="2"/>
                    </a:cubicBezTo>
                    <a:cubicBezTo>
                      <a:pt x="15" y="203"/>
                      <a:pt x="15" y="203"/>
                      <a:pt x="15" y="203"/>
                    </a:cubicBezTo>
                    <a:cubicBezTo>
                      <a:pt x="2" y="203"/>
                      <a:pt x="2" y="203"/>
                      <a:pt x="2" y="203"/>
                    </a:cubicBezTo>
                    <a:cubicBezTo>
                      <a:pt x="1" y="203"/>
                      <a:pt x="0" y="204"/>
                      <a:pt x="0" y="205"/>
                    </a:cubicBezTo>
                    <a:cubicBezTo>
                      <a:pt x="0" y="238"/>
                      <a:pt x="0" y="238"/>
                      <a:pt x="0" y="238"/>
                    </a:cubicBezTo>
                    <a:cubicBezTo>
                      <a:pt x="0" y="239"/>
                      <a:pt x="1" y="240"/>
                      <a:pt x="2" y="240"/>
                    </a:cubicBezTo>
                    <a:cubicBezTo>
                      <a:pt x="278" y="240"/>
                      <a:pt x="278" y="240"/>
                      <a:pt x="278" y="240"/>
                    </a:cubicBezTo>
                    <a:cubicBezTo>
                      <a:pt x="279" y="240"/>
                      <a:pt x="280" y="239"/>
                      <a:pt x="280" y="238"/>
                    </a:cubicBezTo>
                    <a:cubicBezTo>
                      <a:pt x="280" y="205"/>
                      <a:pt x="280" y="205"/>
                      <a:pt x="280" y="205"/>
                    </a:cubicBezTo>
                    <a:cubicBezTo>
                      <a:pt x="280" y="204"/>
                      <a:pt x="279" y="203"/>
                      <a:pt x="278" y="203"/>
                    </a:cubicBezTo>
                    <a:close/>
                    <a:moveTo>
                      <a:pt x="198" y="173"/>
                    </a:moveTo>
                    <a:cubicBezTo>
                      <a:pt x="89" y="173"/>
                      <a:pt x="89" y="173"/>
                      <a:pt x="89" y="173"/>
                    </a:cubicBezTo>
                    <a:cubicBezTo>
                      <a:pt x="86" y="173"/>
                      <a:pt x="84" y="171"/>
                      <a:pt x="84" y="167"/>
                    </a:cubicBezTo>
                    <a:cubicBezTo>
                      <a:pt x="84" y="164"/>
                      <a:pt x="86" y="162"/>
                      <a:pt x="89" y="162"/>
                    </a:cubicBezTo>
                    <a:cubicBezTo>
                      <a:pt x="198" y="162"/>
                      <a:pt x="198" y="162"/>
                      <a:pt x="198" y="162"/>
                    </a:cubicBezTo>
                    <a:cubicBezTo>
                      <a:pt x="201" y="162"/>
                      <a:pt x="204" y="164"/>
                      <a:pt x="204" y="167"/>
                    </a:cubicBezTo>
                    <a:cubicBezTo>
                      <a:pt x="204" y="171"/>
                      <a:pt x="201" y="173"/>
                      <a:pt x="198" y="173"/>
                    </a:cubicBezTo>
                    <a:close/>
                    <a:moveTo>
                      <a:pt x="204" y="137"/>
                    </a:moveTo>
                    <a:cubicBezTo>
                      <a:pt x="204" y="141"/>
                      <a:pt x="201" y="143"/>
                      <a:pt x="198" y="143"/>
                    </a:cubicBezTo>
                    <a:cubicBezTo>
                      <a:pt x="89" y="143"/>
                      <a:pt x="89" y="143"/>
                      <a:pt x="89" y="143"/>
                    </a:cubicBezTo>
                    <a:cubicBezTo>
                      <a:pt x="86" y="143"/>
                      <a:pt x="84" y="141"/>
                      <a:pt x="84" y="137"/>
                    </a:cubicBezTo>
                    <a:cubicBezTo>
                      <a:pt x="84" y="137"/>
                      <a:pt x="84" y="137"/>
                      <a:pt x="84" y="137"/>
                    </a:cubicBezTo>
                    <a:cubicBezTo>
                      <a:pt x="84" y="134"/>
                      <a:pt x="86" y="131"/>
                      <a:pt x="89" y="131"/>
                    </a:cubicBezTo>
                    <a:cubicBezTo>
                      <a:pt x="198" y="131"/>
                      <a:pt x="198" y="131"/>
                      <a:pt x="198" y="131"/>
                    </a:cubicBezTo>
                    <a:cubicBezTo>
                      <a:pt x="201" y="131"/>
                      <a:pt x="204" y="134"/>
                      <a:pt x="204" y="137"/>
                    </a:cubicBezTo>
                    <a:close/>
                    <a:moveTo>
                      <a:pt x="198" y="113"/>
                    </a:moveTo>
                    <a:cubicBezTo>
                      <a:pt x="89" y="113"/>
                      <a:pt x="89" y="113"/>
                      <a:pt x="89" y="113"/>
                    </a:cubicBezTo>
                    <a:cubicBezTo>
                      <a:pt x="86" y="113"/>
                      <a:pt x="84" y="111"/>
                      <a:pt x="84" y="107"/>
                    </a:cubicBezTo>
                    <a:cubicBezTo>
                      <a:pt x="84" y="104"/>
                      <a:pt x="86" y="101"/>
                      <a:pt x="89" y="101"/>
                    </a:cubicBezTo>
                    <a:cubicBezTo>
                      <a:pt x="198" y="101"/>
                      <a:pt x="198" y="101"/>
                      <a:pt x="198" y="101"/>
                    </a:cubicBezTo>
                    <a:cubicBezTo>
                      <a:pt x="201" y="101"/>
                      <a:pt x="204" y="104"/>
                      <a:pt x="204" y="107"/>
                    </a:cubicBezTo>
                    <a:cubicBezTo>
                      <a:pt x="204" y="111"/>
                      <a:pt x="201" y="113"/>
                      <a:pt x="198" y="1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marL="0" marR="0" lvl="0" indent="0" defTabSz="981700" eaLnBrk="1" fontAlgn="auto" latinLnBrk="0" hangingPunct="1">
                  <a:lnSpc>
                    <a:spcPct val="100000"/>
                  </a:lnSpc>
                  <a:spcBef>
                    <a:spcPts val="0"/>
                  </a:spcBef>
                  <a:spcAft>
                    <a:spcPts val="0"/>
                  </a:spcAft>
                  <a:buClrTx/>
                  <a:buSzTx/>
                  <a:buFontTx/>
                  <a:buNone/>
                  <a:tabLst/>
                  <a:defRPr/>
                </a:pPr>
                <a:endParaRPr kumimoji="0" lang="ja-JP" altLang="en-US" sz="1932" b="0" i="0" u="none" strike="noStrike" kern="0" cap="none" spc="0" normalizeH="0" baseline="0" noProof="0">
                  <a:ln>
                    <a:noFill/>
                  </a:ln>
                  <a:solidFill>
                    <a:prstClr val="black"/>
                  </a:solidFill>
                  <a:effectLst/>
                  <a:uLnTx/>
                  <a:uFillTx/>
                  <a:latin typeface="Arial"/>
                </a:endParaRPr>
              </a:p>
            </p:txBody>
          </p:sp>
          <p:sp>
            <p:nvSpPr>
              <p:cNvPr id="172" name="Freeform 49">
                <a:extLst>
                  <a:ext uri="{FF2B5EF4-FFF2-40B4-BE49-F238E27FC236}">
                    <a16:creationId xmlns:a16="http://schemas.microsoft.com/office/drawing/2014/main" id="{3A92CE6A-2C55-19C1-F0A6-570D13E5A474}"/>
                  </a:ext>
                </a:extLst>
              </p:cNvPr>
              <p:cNvSpPr>
                <a:spLocks/>
              </p:cNvSpPr>
              <p:nvPr/>
            </p:nvSpPr>
            <p:spPr bwMode="auto">
              <a:xfrm>
                <a:off x="5612" y="2210"/>
                <a:ext cx="73" cy="27"/>
              </a:xfrm>
              <a:custGeom>
                <a:avLst/>
                <a:gdLst>
                  <a:gd name="T0" fmla="*/ 2 w 62"/>
                  <a:gd name="T1" fmla="*/ 23 h 23"/>
                  <a:gd name="T2" fmla="*/ 59 w 62"/>
                  <a:gd name="T3" fmla="*/ 23 h 23"/>
                  <a:gd name="T4" fmla="*/ 62 w 62"/>
                  <a:gd name="T5" fmla="*/ 21 h 23"/>
                  <a:gd name="T6" fmla="*/ 62 w 62"/>
                  <a:gd name="T7" fmla="*/ 2 h 23"/>
                  <a:gd name="T8" fmla="*/ 59 w 62"/>
                  <a:gd name="T9" fmla="*/ 0 h 23"/>
                  <a:gd name="T10" fmla="*/ 2 w 62"/>
                  <a:gd name="T11" fmla="*/ 0 h 23"/>
                  <a:gd name="T12" fmla="*/ 0 w 62"/>
                  <a:gd name="T13" fmla="*/ 2 h 23"/>
                  <a:gd name="T14" fmla="*/ 0 w 62"/>
                  <a:gd name="T15" fmla="*/ 21 h 23"/>
                  <a:gd name="T16" fmla="*/ 2 w 62"/>
                  <a:gd name="T17" fmla="*/ 2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2" h="23">
                    <a:moveTo>
                      <a:pt x="2" y="23"/>
                    </a:moveTo>
                    <a:cubicBezTo>
                      <a:pt x="59" y="23"/>
                      <a:pt x="59" y="23"/>
                      <a:pt x="59" y="23"/>
                    </a:cubicBezTo>
                    <a:cubicBezTo>
                      <a:pt x="61" y="23"/>
                      <a:pt x="62" y="22"/>
                      <a:pt x="62" y="21"/>
                    </a:cubicBezTo>
                    <a:cubicBezTo>
                      <a:pt x="62" y="2"/>
                      <a:pt x="62" y="2"/>
                      <a:pt x="62" y="2"/>
                    </a:cubicBezTo>
                    <a:cubicBezTo>
                      <a:pt x="62" y="1"/>
                      <a:pt x="61" y="0"/>
                      <a:pt x="59" y="0"/>
                    </a:cubicBezTo>
                    <a:cubicBezTo>
                      <a:pt x="2" y="0"/>
                      <a:pt x="2" y="0"/>
                      <a:pt x="2" y="0"/>
                    </a:cubicBezTo>
                    <a:cubicBezTo>
                      <a:pt x="1" y="0"/>
                      <a:pt x="0" y="1"/>
                      <a:pt x="0" y="2"/>
                    </a:cubicBezTo>
                    <a:cubicBezTo>
                      <a:pt x="0" y="21"/>
                      <a:pt x="0" y="21"/>
                      <a:pt x="0" y="21"/>
                    </a:cubicBezTo>
                    <a:cubicBezTo>
                      <a:pt x="0" y="22"/>
                      <a:pt x="1" y="23"/>
                      <a:pt x="2"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pPr marL="0" marR="0" lvl="0" indent="0" defTabSz="981700" eaLnBrk="1" fontAlgn="auto" latinLnBrk="0" hangingPunct="1">
                  <a:lnSpc>
                    <a:spcPct val="100000"/>
                  </a:lnSpc>
                  <a:spcBef>
                    <a:spcPts val="0"/>
                  </a:spcBef>
                  <a:spcAft>
                    <a:spcPts val="0"/>
                  </a:spcAft>
                  <a:buClrTx/>
                  <a:buSzTx/>
                  <a:buFontTx/>
                  <a:buNone/>
                  <a:tabLst/>
                  <a:defRPr/>
                </a:pPr>
                <a:endParaRPr kumimoji="0" lang="ja-JP" altLang="en-US" sz="1932" b="0" i="0" u="none" strike="noStrike" kern="0" cap="none" spc="0" normalizeH="0" baseline="0" noProof="0">
                  <a:ln>
                    <a:noFill/>
                  </a:ln>
                  <a:solidFill>
                    <a:prstClr val="black"/>
                  </a:solidFill>
                  <a:effectLst/>
                  <a:uLnTx/>
                  <a:uFillTx/>
                  <a:latin typeface="Arial"/>
                </a:endParaRPr>
              </a:p>
            </p:txBody>
          </p:sp>
        </p:grpSp>
        <p:sp>
          <p:nvSpPr>
            <p:cNvPr id="170" name="フリーフォーム: 図形 169">
              <a:extLst>
                <a:ext uri="{FF2B5EF4-FFF2-40B4-BE49-F238E27FC236}">
                  <a16:creationId xmlns:a16="http://schemas.microsoft.com/office/drawing/2014/main" id="{F8EF17B2-DAC0-A4C5-3AF4-A01281024675}"/>
                </a:ext>
              </a:extLst>
            </p:cNvPr>
            <p:cNvSpPr/>
            <p:nvPr/>
          </p:nvSpPr>
          <p:spPr>
            <a:xfrm>
              <a:off x="4134181" y="2277676"/>
              <a:ext cx="144192" cy="92906"/>
            </a:xfrm>
            <a:custGeom>
              <a:avLst/>
              <a:gdLst>
                <a:gd name="connsiteX0" fmla="*/ 294076 w 382841"/>
                <a:gd name="connsiteY0" fmla="*/ 919 h 220516"/>
                <a:gd name="connsiteX1" fmla="*/ 191076 w 382841"/>
                <a:gd name="connsiteY1" fmla="*/ 72495 h 220516"/>
                <a:gd name="connsiteX2" fmla="*/ 190831 w 382841"/>
                <a:gd name="connsiteY2" fmla="*/ 78376 h 220516"/>
                <a:gd name="connsiteX3" fmla="*/ 188473 w 382841"/>
                <a:gd name="connsiteY3" fmla="*/ 79723 h 220516"/>
                <a:gd name="connsiteX4" fmla="*/ 157693 w 382841"/>
                <a:gd name="connsiteY4" fmla="*/ 70658 h 220516"/>
                <a:gd name="connsiteX5" fmla="*/ 95152 w 382841"/>
                <a:gd name="connsiteY5" fmla="*/ 114056 h 220516"/>
                <a:gd name="connsiteX6" fmla="*/ 95305 w 382841"/>
                <a:gd name="connsiteY6" fmla="*/ 121897 h 220516"/>
                <a:gd name="connsiteX7" fmla="*/ 93222 w 382841"/>
                <a:gd name="connsiteY7" fmla="*/ 123520 h 220516"/>
                <a:gd name="connsiteX8" fmla="*/ 76346 w 382841"/>
                <a:gd name="connsiteY8" fmla="*/ 119967 h 220516"/>
                <a:gd name="connsiteX9" fmla="*/ 27036 w 382841"/>
                <a:gd name="connsiteY9" fmla="*/ 154209 h 220516"/>
                <a:gd name="connsiteX10" fmla="*/ 26945 w 382841"/>
                <a:gd name="connsiteY10" fmla="*/ 156414 h 220516"/>
                <a:gd name="connsiteX11" fmla="*/ 26853 w 382841"/>
                <a:gd name="connsiteY11" fmla="*/ 156414 h 220516"/>
                <a:gd name="connsiteX12" fmla="*/ 789 w 382841"/>
                <a:gd name="connsiteY12" fmla="*/ 174515 h 220516"/>
                <a:gd name="connsiteX13" fmla="*/ 2780 w 382841"/>
                <a:gd name="connsiteY13" fmla="*/ 183672 h 220516"/>
                <a:gd name="connsiteX14" fmla="*/ 4158 w 382841"/>
                <a:gd name="connsiteY14" fmla="*/ 184469 h 220516"/>
                <a:gd name="connsiteX15" fmla="*/ 30926 w 382841"/>
                <a:gd name="connsiteY15" fmla="*/ 184469 h 220516"/>
                <a:gd name="connsiteX16" fmla="*/ 32488 w 382841"/>
                <a:gd name="connsiteY16" fmla="*/ 186031 h 220516"/>
                <a:gd name="connsiteX17" fmla="*/ 32488 w 382841"/>
                <a:gd name="connsiteY17" fmla="*/ 192370 h 220516"/>
                <a:gd name="connsiteX18" fmla="*/ 34479 w 382841"/>
                <a:gd name="connsiteY18" fmla="*/ 193871 h 220516"/>
                <a:gd name="connsiteX19" fmla="*/ 44862 w 382841"/>
                <a:gd name="connsiteY19" fmla="*/ 187378 h 220516"/>
                <a:gd name="connsiteX20" fmla="*/ 46760 w 382841"/>
                <a:gd name="connsiteY20" fmla="*/ 187041 h 220516"/>
                <a:gd name="connsiteX21" fmla="*/ 69945 w 382841"/>
                <a:gd name="connsiteY21" fmla="*/ 193534 h 220516"/>
                <a:gd name="connsiteX22" fmla="*/ 101491 w 382841"/>
                <a:gd name="connsiteY22" fmla="*/ 185847 h 220516"/>
                <a:gd name="connsiteX23" fmla="*/ 103513 w 382841"/>
                <a:gd name="connsiteY23" fmla="*/ 186214 h 220516"/>
                <a:gd name="connsiteX24" fmla="*/ 146360 w 382841"/>
                <a:gd name="connsiteY24" fmla="*/ 206888 h 220516"/>
                <a:gd name="connsiteX25" fmla="*/ 183664 w 382841"/>
                <a:gd name="connsiteY25" fmla="*/ 197822 h 220516"/>
                <a:gd name="connsiteX26" fmla="*/ 185533 w 382841"/>
                <a:gd name="connsiteY26" fmla="*/ 198036 h 220516"/>
                <a:gd name="connsiteX27" fmla="*/ 242009 w 382841"/>
                <a:gd name="connsiteY27" fmla="*/ 221344 h 220516"/>
                <a:gd name="connsiteX28" fmla="*/ 327613 w 382841"/>
                <a:gd name="connsiteY28" fmla="*/ 161896 h 220516"/>
                <a:gd name="connsiteX29" fmla="*/ 327153 w 382841"/>
                <a:gd name="connsiteY29" fmla="*/ 149400 h 220516"/>
                <a:gd name="connsiteX30" fmla="*/ 328133 w 382841"/>
                <a:gd name="connsiteY30" fmla="*/ 147716 h 220516"/>
                <a:gd name="connsiteX31" fmla="*/ 383722 w 382841"/>
                <a:gd name="connsiteY31" fmla="*/ 83184 h 220516"/>
                <a:gd name="connsiteX32" fmla="*/ 294076 w 382841"/>
                <a:gd name="connsiteY32" fmla="*/ 919 h 2205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382841" h="220516">
                  <a:moveTo>
                    <a:pt x="294076" y="919"/>
                  </a:moveTo>
                  <a:cubicBezTo>
                    <a:pt x="240876" y="-2021"/>
                    <a:pt x="194752" y="30015"/>
                    <a:pt x="191076" y="72495"/>
                  </a:cubicBezTo>
                  <a:cubicBezTo>
                    <a:pt x="190893" y="74455"/>
                    <a:pt x="190831" y="76446"/>
                    <a:pt x="190831" y="78376"/>
                  </a:cubicBezTo>
                  <a:cubicBezTo>
                    <a:pt x="190831" y="79601"/>
                    <a:pt x="189545" y="80366"/>
                    <a:pt x="188473" y="79723"/>
                  </a:cubicBezTo>
                  <a:cubicBezTo>
                    <a:pt x="179805" y="74578"/>
                    <a:pt x="169270" y="71301"/>
                    <a:pt x="157693" y="70658"/>
                  </a:cubicBezTo>
                  <a:cubicBezTo>
                    <a:pt x="125411" y="68881"/>
                    <a:pt x="97387" y="88299"/>
                    <a:pt x="95152" y="114056"/>
                  </a:cubicBezTo>
                  <a:cubicBezTo>
                    <a:pt x="94907" y="116721"/>
                    <a:pt x="94968" y="119324"/>
                    <a:pt x="95305" y="121897"/>
                  </a:cubicBezTo>
                  <a:cubicBezTo>
                    <a:pt x="95458" y="123030"/>
                    <a:pt x="94294" y="123918"/>
                    <a:pt x="93222" y="123520"/>
                  </a:cubicBezTo>
                  <a:cubicBezTo>
                    <a:pt x="88077" y="121560"/>
                    <a:pt x="82411" y="120304"/>
                    <a:pt x="76346" y="119967"/>
                  </a:cubicBezTo>
                  <a:cubicBezTo>
                    <a:pt x="50864" y="118559"/>
                    <a:pt x="28813" y="133872"/>
                    <a:pt x="27036" y="154209"/>
                  </a:cubicBezTo>
                  <a:cubicBezTo>
                    <a:pt x="26975" y="154944"/>
                    <a:pt x="26945" y="155679"/>
                    <a:pt x="26945" y="156414"/>
                  </a:cubicBezTo>
                  <a:lnTo>
                    <a:pt x="26853" y="156414"/>
                  </a:lnTo>
                  <a:cubicBezTo>
                    <a:pt x="13377" y="155679"/>
                    <a:pt x="1708" y="163765"/>
                    <a:pt x="789" y="174515"/>
                  </a:cubicBezTo>
                  <a:cubicBezTo>
                    <a:pt x="513" y="177761"/>
                    <a:pt x="1248" y="180885"/>
                    <a:pt x="2780" y="183672"/>
                  </a:cubicBezTo>
                  <a:cubicBezTo>
                    <a:pt x="3055" y="184162"/>
                    <a:pt x="3607" y="184469"/>
                    <a:pt x="4158" y="184469"/>
                  </a:cubicBezTo>
                  <a:lnTo>
                    <a:pt x="30926" y="184469"/>
                  </a:lnTo>
                  <a:cubicBezTo>
                    <a:pt x="31784" y="184469"/>
                    <a:pt x="32488" y="185173"/>
                    <a:pt x="32488" y="186031"/>
                  </a:cubicBezTo>
                  <a:lnTo>
                    <a:pt x="32488" y="192370"/>
                  </a:lnTo>
                  <a:cubicBezTo>
                    <a:pt x="32488" y="193412"/>
                    <a:pt x="33499" y="194208"/>
                    <a:pt x="34479" y="193871"/>
                  </a:cubicBezTo>
                  <a:cubicBezTo>
                    <a:pt x="38614" y="192493"/>
                    <a:pt x="42228" y="190257"/>
                    <a:pt x="44862" y="187378"/>
                  </a:cubicBezTo>
                  <a:cubicBezTo>
                    <a:pt x="45352" y="186827"/>
                    <a:pt x="46117" y="186704"/>
                    <a:pt x="46760" y="187041"/>
                  </a:cubicBezTo>
                  <a:cubicBezTo>
                    <a:pt x="53376" y="190717"/>
                    <a:pt x="61308" y="193075"/>
                    <a:pt x="69945" y="193534"/>
                  </a:cubicBezTo>
                  <a:cubicBezTo>
                    <a:pt x="81798" y="194177"/>
                    <a:pt x="92855" y="191237"/>
                    <a:pt x="101491" y="185847"/>
                  </a:cubicBezTo>
                  <a:cubicBezTo>
                    <a:pt x="102165" y="185418"/>
                    <a:pt x="103023" y="185571"/>
                    <a:pt x="103513" y="186214"/>
                  </a:cubicBezTo>
                  <a:cubicBezTo>
                    <a:pt x="112487" y="197761"/>
                    <a:pt x="128045" y="205846"/>
                    <a:pt x="146360" y="206888"/>
                  </a:cubicBezTo>
                  <a:cubicBezTo>
                    <a:pt x="160326" y="207653"/>
                    <a:pt x="173435" y="204162"/>
                    <a:pt x="183664" y="197822"/>
                  </a:cubicBezTo>
                  <a:cubicBezTo>
                    <a:pt x="184277" y="197455"/>
                    <a:pt x="185012" y="197516"/>
                    <a:pt x="185533" y="198036"/>
                  </a:cubicBezTo>
                  <a:cubicBezTo>
                    <a:pt x="199039" y="211206"/>
                    <a:pt x="219039" y="220058"/>
                    <a:pt x="242009" y="221344"/>
                  </a:cubicBezTo>
                  <a:cubicBezTo>
                    <a:pt x="286235" y="223794"/>
                    <a:pt x="324550" y="197179"/>
                    <a:pt x="327613" y="161896"/>
                  </a:cubicBezTo>
                  <a:cubicBezTo>
                    <a:pt x="327980" y="157670"/>
                    <a:pt x="327827" y="153474"/>
                    <a:pt x="327153" y="149400"/>
                  </a:cubicBezTo>
                  <a:cubicBezTo>
                    <a:pt x="327031" y="148665"/>
                    <a:pt x="327429" y="147961"/>
                    <a:pt x="328133" y="147716"/>
                  </a:cubicBezTo>
                  <a:cubicBezTo>
                    <a:pt x="358945" y="136261"/>
                    <a:pt x="381211" y="112158"/>
                    <a:pt x="383722" y="83184"/>
                  </a:cubicBezTo>
                  <a:cubicBezTo>
                    <a:pt x="387397" y="40704"/>
                    <a:pt x="347306" y="3859"/>
                    <a:pt x="294076" y="919"/>
                  </a:cubicBezTo>
                  <a:close/>
                </a:path>
              </a:pathLst>
            </a:custGeom>
            <a:grpFill/>
            <a:ln w="3035" cap="flat">
              <a:noFill/>
              <a:prstDash val="solid"/>
              <a:miter/>
            </a:ln>
          </p:spPr>
          <p:txBody>
            <a:bodyPr wrap="square"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defTabSz="981700" eaLnBrk="1" fontAlgn="auto" latinLnBrk="0" hangingPunct="1">
                <a:lnSpc>
                  <a:spcPct val="100000"/>
                </a:lnSpc>
                <a:spcBef>
                  <a:spcPts val="0"/>
                </a:spcBef>
                <a:spcAft>
                  <a:spcPts val="0"/>
                </a:spcAft>
                <a:buClrTx/>
                <a:buSzTx/>
                <a:buFontTx/>
                <a:buNone/>
                <a:tabLst/>
                <a:defRPr/>
              </a:pPr>
              <a:endParaRPr kumimoji="0" lang="ja-JP" altLang="en-US" sz="1100" b="0" i="0" u="none" strike="noStrike" kern="0" cap="none" spc="0" normalizeH="0" baseline="0" noProof="0">
                <a:ln>
                  <a:noFill/>
                </a:ln>
                <a:solidFill>
                  <a:prstClr val="black"/>
                </a:solidFill>
                <a:effectLst/>
                <a:uLnTx/>
                <a:uFillTx/>
                <a:latin typeface="Arial"/>
                <a:ea typeface="Meiryo UI"/>
                <a:cs typeface="+mn-cs"/>
              </a:endParaRPr>
            </a:p>
          </p:txBody>
        </p:sp>
      </p:grpSp>
      <p:sp>
        <p:nvSpPr>
          <p:cNvPr id="173" name="テキスト ボックス 172">
            <a:extLst>
              <a:ext uri="{FF2B5EF4-FFF2-40B4-BE49-F238E27FC236}">
                <a16:creationId xmlns:a16="http://schemas.microsoft.com/office/drawing/2014/main" id="{2E9D32C8-2B61-3E5B-84D1-173F3D80DD8A}"/>
              </a:ext>
            </a:extLst>
          </p:cNvPr>
          <p:cNvSpPr txBox="1"/>
          <p:nvPr/>
        </p:nvSpPr>
        <p:spPr>
          <a:xfrm>
            <a:off x="7879782" y="4124187"/>
            <a:ext cx="820794" cy="182663"/>
          </a:xfrm>
          <a:prstGeom prst="rect">
            <a:avLst/>
          </a:prstGeom>
          <a:noFill/>
        </p:spPr>
        <p:txBody>
          <a:bodyPr wrap="square" lIns="0" tIns="18000" rIns="0" bIns="0" rtlCol="0">
            <a:noAutofit/>
          </a:bodyPr>
          <a:lstStyle/>
          <a:p>
            <a:pPr marL="0" marR="0" lvl="0" indent="0" algn="ctr" defTabSz="981700" eaLnBrk="1" fontAlgn="auto" latinLnBrk="0" hangingPunct="1">
              <a:lnSpc>
                <a:spcPct val="100000"/>
              </a:lnSpc>
              <a:spcBef>
                <a:spcPts val="0"/>
              </a:spcBef>
              <a:spcAft>
                <a:spcPts val="0"/>
              </a:spcAft>
              <a:buClrTx/>
              <a:buSzTx/>
              <a:buFontTx/>
              <a:buNone/>
              <a:tabLst/>
              <a:defRPr/>
            </a:pPr>
            <a:r>
              <a:rPr lang="ja-JP" altLang="en-US" sz="900" b="1" kern="0" dirty="0">
                <a:solidFill>
                  <a:prstClr val="black"/>
                </a:solidFill>
              </a:rPr>
              <a:t>地域の需要家</a:t>
            </a:r>
            <a:endParaRPr kumimoji="0" lang="ja-JP" altLang="en-US" sz="900" b="1" i="0" u="none" strike="noStrike" kern="0" cap="none" spc="0" normalizeH="0" baseline="0" noProof="0" dirty="0">
              <a:ln>
                <a:noFill/>
              </a:ln>
              <a:solidFill>
                <a:prstClr val="black"/>
              </a:solidFill>
              <a:effectLst/>
              <a:uLnTx/>
              <a:uFillTx/>
            </a:endParaRPr>
          </a:p>
        </p:txBody>
      </p:sp>
      <p:sp>
        <p:nvSpPr>
          <p:cNvPr id="174" name="正方形/長方形 173">
            <a:extLst>
              <a:ext uri="{FF2B5EF4-FFF2-40B4-BE49-F238E27FC236}">
                <a16:creationId xmlns:a16="http://schemas.microsoft.com/office/drawing/2014/main" id="{E00969A3-9B4C-0C81-ED6E-570C8B36D380}"/>
              </a:ext>
            </a:extLst>
          </p:cNvPr>
          <p:cNvSpPr/>
          <p:nvPr/>
        </p:nvSpPr>
        <p:spPr>
          <a:xfrm>
            <a:off x="5546584" y="3556172"/>
            <a:ext cx="1201599" cy="309375"/>
          </a:xfrm>
          <a:prstGeom prst="rect">
            <a:avLst/>
          </a:prstGeom>
          <a:solidFill>
            <a:schemeClr val="bg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lIns="0" tIns="36000" rIns="0" bIns="36000" rtlCol="0" anchor="ctr"/>
          <a:lstStyle/>
          <a:p>
            <a:pPr algn="l"/>
            <a:r>
              <a:rPr kumimoji="1" lang="ja-JP" altLang="en-US" sz="1050" dirty="0">
                <a:solidFill>
                  <a:srgbClr val="C00000"/>
                </a:solidFill>
                <a:latin typeface="HGPｺﾞｼｯｸE" panose="020B0900000000000000" pitchFamily="50" charset="-128"/>
                <a:ea typeface="HGPｺﾞｼｯｸE" panose="020B0900000000000000" pitchFamily="50" charset="-128"/>
              </a:rPr>
              <a:t>補助で導入する設備</a:t>
            </a:r>
          </a:p>
        </p:txBody>
      </p:sp>
    </p:spTree>
    <p:extLst>
      <p:ext uri="{BB962C8B-B14F-4D97-AF65-F5344CB8AC3E}">
        <p14:creationId xmlns:p14="http://schemas.microsoft.com/office/powerpoint/2010/main" val="305655949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0254A6"/>
        </a:solidFill>
        <a:ln>
          <a:noFill/>
        </a:ln>
        <a:effectLst/>
      </a:spPr>
      <a:bodyPr lIns="36000" tIns="216000" rIns="0" bIns="54000" rtlCol="0" anchor="ctr"/>
      <a:lstStyle>
        <a:defPPr algn="l">
          <a:defRPr sz="1400" dirty="0">
            <a:solidFill>
              <a:schemeClr val="bg1"/>
            </a:solidFill>
            <a:latin typeface="HGPｺﾞｼｯｸE" panose="020B0900000000000000" pitchFamily="50" charset="-128"/>
            <a:ea typeface="HGPｺﾞｼｯｸE" panose="020B0900000000000000" pitchFamily="50" charset="-128"/>
          </a:defRPr>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D64952252C371D42BD08005E0F7D0F6B" ma:contentTypeVersion="11" ma:contentTypeDescription="新しいドキュメントを作成します。" ma:contentTypeScope="" ma:versionID="19c0936f17b85fd1f0a6fe1089742190">
  <xsd:schema xmlns:xsd="http://www.w3.org/2001/XMLSchema" xmlns:xs="http://www.w3.org/2001/XMLSchema" xmlns:p="http://schemas.microsoft.com/office/2006/metadata/properties" xmlns:ns2="b12a0766-010b-46e5-bd35-2da44a1d7ec8" xmlns:ns3="a310568e-dee9-4420-8dc0-6d8403035fdf" targetNamespace="http://schemas.microsoft.com/office/2006/metadata/properties" ma:root="true" ma:fieldsID="6f0b375ac305e118908feb2da8583ad6" ns2:_="" ns3:_="">
    <xsd:import namespace="b12a0766-010b-46e5-bd35-2da44a1d7ec8"/>
    <xsd:import namespace="a310568e-dee9-4420-8dc0-6d8403035fd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12a0766-010b-46e5-bd35-2da44a1d7ec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310568e-dee9-4420-8dc0-6d8403035fdf"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62786ebf-9165-47ea-b501-632df31989ff}" ma:internalName="TaxCatchAll" ma:showField="CatchAllData" ma:web="a310568e-dee9-4420-8dc0-6d8403035fd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12a0766-010b-46e5-bd35-2da44a1d7ec8">
      <Terms xmlns="http://schemas.microsoft.com/office/infopath/2007/PartnerControls"/>
    </lcf76f155ced4ddcb4097134ff3c332f>
    <TaxCatchAll xmlns="a310568e-dee9-4420-8dc0-6d8403035fdf" xsi:nil="true"/>
  </documentManagement>
</p:properties>
</file>

<file path=customXml/itemProps1.xml><?xml version="1.0" encoding="utf-8"?>
<ds:datastoreItem xmlns:ds="http://schemas.openxmlformats.org/officeDocument/2006/customXml" ds:itemID="{77C2B9A1-F979-42B7-B89B-1FC3E39761DC}">
  <ds:schemaRefs>
    <ds:schemaRef ds:uri="http://schemas.microsoft.com/sharepoint/v3/contenttype/forms"/>
  </ds:schemaRefs>
</ds:datastoreItem>
</file>

<file path=customXml/itemProps2.xml><?xml version="1.0" encoding="utf-8"?>
<ds:datastoreItem xmlns:ds="http://schemas.openxmlformats.org/officeDocument/2006/customXml" ds:itemID="{6A448743-286C-43C9-B9E6-7B13BD924B3D}"/>
</file>

<file path=customXml/itemProps3.xml><?xml version="1.0" encoding="utf-8"?>
<ds:datastoreItem xmlns:ds="http://schemas.openxmlformats.org/officeDocument/2006/customXml" ds:itemID="{8B30BBC8-2B18-46F8-9C62-3674E74245C2}">
  <ds:schemaRefs>
    <ds:schemaRef ds:uri="http://schemas.openxmlformats.org/package/2006/metadata/core-properties"/>
    <ds:schemaRef ds:uri="http://www.w3.org/XML/1998/namespace"/>
    <ds:schemaRef ds:uri="b12a0766-010b-46e5-bd35-2da44a1d7ec8"/>
    <ds:schemaRef ds:uri="http://schemas.microsoft.com/office/2006/documentManagement/types"/>
    <ds:schemaRef ds:uri="http://schemas.microsoft.com/office/2006/metadata/properties"/>
    <ds:schemaRef ds:uri="http://schemas.microsoft.com/office/infopath/2007/PartnerControls"/>
    <ds:schemaRef ds:uri="http://purl.org/dc/dcmitype/"/>
    <ds:schemaRef ds:uri="http://purl.org/dc/term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2013 - 2022 Theme</Template>
  <Words>776</Words>
  <PresentationFormat>A4 210 x 297 mm</PresentationFormat>
  <Paragraphs>69</Paragraphs>
  <Slides>1</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HGPｺﾞｼｯｸE</vt:lpstr>
      <vt:lpstr>HGPｺﾞｼｯｸM</vt:lpstr>
      <vt:lpstr>ＭＳ Ｐゴシック</vt:lpstr>
      <vt:lpstr>游ゴシック</vt:lpstr>
      <vt:lpstr>Arial</vt:lpstr>
      <vt:lpstr>Calibri</vt:lpstr>
      <vt:lpstr>Calibri Light</vt:lpstr>
      <vt:lpstr>Century</vt:lpstr>
      <vt:lpstr>Office テーマ</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0x010100D64952252C371D42BD08005E0F7D0F6B</vt:lpwstr>
  </property>
  <property fmtid="{D5CDD505-2E9C-101B-9397-08002B2CF9AE}" pid="3" name="Order">
    <vt:r8>227800</vt:r8>
  </property>
  <property fmtid="{D5CDD505-2E9C-101B-9397-08002B2CF9AE}" pid="4" name="xd_Signature">
    <vt:bool>false</vt:bool>
  </property>
  <property fmtid="{D5CDD505-2E9C-101B-9397-08002B2CF9AE}" pid="5" name="xd_ProgID">
    <vt:lpwstr/>
  </property>
  <property fmtid="{D5CDD505-2E9C-101B-9397-08002B2CF9AE}" pid="6" name="TriggerFlowInfo">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MediaServiceImageTags">
    <vt:lpwstr/>
  </property>
</Properties>
</file>