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8" r:id="rId2"/>
    <p:sldId id="259" r:id="rId3"/>
  </p:sldIdLst>
  <p:sldSz cx="9906000" cy="6858000" type="A4"/>
  <p:notesSz cx="6858000" cy="9144000"/>
  <p:custDataLst>
    <p:tags r:id="rId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9BD3"/>
    <a:srgbClr val="7E9DC2"/>
    <a:srgbClr val="73B0D7"/>
    <a:srgbClr val="66CCFF"/>
    <a:srgbClr val="0070C0"/>
    <a:srgbClr val="99CCFF"/>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278F4F-8E9D-438D-8F95-3C7D0645173E}" v="4" dt="2026-04-23T05:47:36.9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66" d="100"/>
          <a:sy n="66" d="100"/>
        </p:scale>
        <p:origin x="1068" y="22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tags/tag1.xml" Type="http://schemas.openxmlformats.org/officeDocument/2006/relationships/tags"/><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 Id="rId9" Target="revisionInfo.xml" Type="http://schemas.microsoft.com/office/2015/10/relationships/revisionInfo"/></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906591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1123619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2481448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173827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359870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B493DAF-81C2-4A9F-AA29-324D9D80EDA4}" type="datetimeFigureOut">
              <a:rPr kumimoji="1" lang="ja-JP" altLang="en-US" smtClean="0"/>
              <a:t>2026/5/15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2117876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B493DAF-81C2-4A9F-AA29-324D9D80EDA4}" type="datetimeFigureOut">
              <a:rPr kumimoji="1" lang="ja-JP" altLang="en-US" smtClean="0"/>
              <a:t>2026/5/15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858848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B493DAF-81C2-4A9F-AA29-324D9D80EDA4}" type="datetimeFigureOut">
              <a:rPr kumimoji="1" lang="ja-JP" altLang="en-US" smtClean="0"/>
              <a:t>2026/5/15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4102602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493DAF-81C2-4A9F-AA29-324D9D80EDA4}" type="datetimeFigureOut">
              <a:rPr kumimoji="1" lang="ja-JP" altLang="en-US" smtClean="0"/>
              <a:t>2026/5/15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754183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493DAF-81C2-4A9F-AA29-324D9D80EDA4}" type="datetimeFigureOut">
              <a:rPr kumimoji="1" lang="ja-JP" altLang="en-US" smtClean="0"/>
              <a:t>2026/5/15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1370623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493DAF-81C2-4A9F-AA29-324D9D80EDA4}" type="datetimeFigureOut">
              <a:rPr kumimoji="1" lang="ja-JP" altLang="en-US" smtClean="0"/>
              <a:t>2026/5/15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126065565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tags/tag2.xml" Type="http://schemas.openxmlformats.org/officeDocument/2006/relationships/tags"/><Relationship Id="rId14" Target="../embeddings/oleObject1.bin" Type="http://schemas.openxmlformats.org/officeDocument/2006/relationships/oleObject"/><Relationship Id="rId15"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BBE2DC47-DEF8-276F-A0A5-97F318E5B221}"/>
              </a:ext>
            </a:extLst>
          </p:cNvPr>
          <p:cNvGraphicFramePr>
            <a:graphicFrameLocks noChangeAspect="1"/>
          </p:cNvGraphicFramePr>
          <p:nvPr userDrawn="1">
            <p:custDataLst>
              <p:tags r:id="rId13"/>
            </p:custDataLst>
            <p:extLst>
              <p:ext uri="{D42A27DB-BD31-4B8C-83A1-F6EECF244321}">
                <p14:modId xmlns:p14="http://schemas.microsoft.com/office/powerpoint/2010/main" val="130285533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4" imgW="540" imgH="541" progId="TCLayout.ActiveDocument.1">
                  <p:embed/>
                </p:oleObj>
              </mc:Choice>
              <mc:Fallback>
                <p:oleObj name="think-cellスライド" r:id="rId14" imgW="540" imgH="541" progId="TCLayout.ActiveDocument.1">
                  <p:embed/>
                  <p:pic>
                    <p:nvPicPr>
                      <p:cNvPr id="8" name="think-cell data - do not delete" hidden="1">
                        <a:extLst>
                          <a:ext uri="{FF2B5EF4-FFF2-40B4-BE49-F238E27FC236}">
                            <a16:creationId xmlns:a16="http://schemas.microsoft.com/office/drawing/2014/main" id="{BBE2DC47-DEF8-276F-A0A5-97F318E5B221}"/>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493DAF-81C2-4A9F-AA29-324D9D80EDA4}" type="datetimeFigureOut">
              <a:rPr kumimoji="1" lang="ja-JP" altLang="en-US" smtClean="0"/>
              <a:t>2026/5/15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566223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46CFD-5A9C-397E-3B28-51382737F7E6}"/>
            </a:ext>
          </a:extLst>
        </p:cNvPr>
        <p:cNvGrpSpPr/>
        <p:nvPr/>
      </p:nvGrpSpPr>
      <p:grpSpPr>
        <a:xfrm>
          <a:off x="0" y="0"/>
          <a:ext cx="0" cy="0"/>
          <a:chOff x="0" y="0"/>
          <a:chExt cx="0" cy="0"/>
        </a:xfrm>
      </p:grpSpPr>
      <p:sp>
        <p:nvSpPr>
          <p:cNvPr id="32" name="正方形/長方形 31">
            <a:extLst>
              <a:ext uri="{FF2B5EF4-FFF2-40B4-BE49-F238E27FC236}">
                <a16:creationId xmlns:a16="http://schemas.microsoft.com/office/drawing/2014/main" id="{B41DC960-37E8-FB4D-9A87-3B1CB810E943}"/>
              </a:ext>
            </a:extLst>
          </p:cNvPr>
          <p:cNvSpPr/>
          <p:nvPr/>
        </p:nvSpPr>
        <p:spPr>
          <a:xfrm>
            <a:off x="486778" y="5489954"/>
            <a:ext cx="8710144" cy="1179617"/>
          </a:xfrm>
          <a:prstGeom prst="rect">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E4658A11-BDA2-FFBF-91C8-80E31D1F3860}"/>
              </a:ext>
            </a:extLst>
          </p:cNvPr>
          <p:cNvSpPr/>
          <p:nvPr/>
        </p:nvSpPr>
        <p:spPr>
          <a:xfrm>
            <a:off x="507996" y="3190122"/>
            <a:ext cx="8710144" cy="2159284"/>
          </a:xfrm>
          <a:prstGeom prst="rect">
            <a:avLst/>
          </a:prstGeom>
          <a:solidFill>
            <a:schemeClr val="accent4">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2E9DAC55-F8B4-6DB5-915C-F7F871850899}"/>
              </a:ext>
            </a:extLst>
          </p:cNvPr>
          <p:cNvSpPr/>
          <p:nvPr/>
        </p:nvSpPr>
        <p:spPr>
          <a:xfrm>
            <a:off x="507996" y="522347"/>
            <a:ext cx="8710144" cy="2565076"/>
          </a:xfrm>
          <a:prstGeom prst="rect">
            <a:avLst/>
          </a:prstGeom>
          <a:solidFill>
            <a:schemeClr val="accent3">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grpSp>
        <p:nvGrpSpPr>
          <p:cNvPr id="5" name="グループ化 4">
            <a:extLst>
              <a:ext uri="{FF2B5EF4-FFF2-40B4-BE49-F238E27FC236}">
                <a16:creationId xmlns:a16="http://schemas.microsoft.com/office/drawing/2014/main" id="{883D4248-648E-28B4-9593-2EF85AB791E0}"/>
              </a:ext>
            </a:extLst>
          </p:cNvPr>
          <p:cNvGrpSpPr/>
          <p:nvPr/>
        </p:nvGrpSpPr>
        <p:grpSpPr>
          <a:xfrm>
            <a:off x="2901793" y="967019"/>
            <a:ext cx="1800000" cy="1988036"/>
            <a:chOff x="6084168" y="1561090"/>
            <a:chExt cx="1433395" cy="448739"/>
          </a:xfrm>
        </p:grpSpPr>
        <p:sp>
          <p:nvSpPr>
            <p:cNvPr id="6" name="正方形/長方形 5">
              <a:extLst>
                <a:ext uri="{FF2B5EF4-FFF2-40B4-BE49-F238E27FC236}">
                  <a16:creationId xmlns:a16="http://schemas.microsoft.com/office/drawing/2014/main" id="{B10B179D-5432-78D7-A94C-BA4C2B270923}"/>
                </a:ext>
              </a:extLst>
            </p:cNvPr>
            <p:cNvSpPr/>
            <p:nvPr/>
          </p:nvSpPr>
          <p:spPr bwMode="ltGray">
            <a:xfrm>
              <a:off x="6084168" y="1561090"/>
              <a:ext cx="1433395" cy="126008"/>
            </a:xfrm>
            <a:prstGeom prst="rect">
              <a:avLst/>
            </a:prstGeom>
            <a:solidFill>
              <a:srgbClr val="0070C0">
                <a:alpha val="50196"/>
              </a:srgbClr>
            </a:solidFill>
            <a:ln w="25400">
              <a:solidFill>
                <a:srgbClr val="73B0D7"/>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F7CFEB58-11E6-4092-4DA4-4A391BF8A9BE}"/>
                </a:ext>
              </a:extLst>
            </p:cNvPr>
            <p:cNvSpPr/>
            <p:nvPr/>
          </p:nvSpPr>
          <p:spPr bwMode="ltGray">
            <a:xfrm>
              <a:off x="6084168" y="1691326"/>
              <a:ext cx="1433395" cy="318503"/>
            </a:xfrm>
            <a:prstGeom prst="rect">
              <a:avLst/>
            </a:prstGeom>
            <a:solidFill>
              <a:schemeClr val="bg1"/>
            </a:solidFill>
            <a:ln w="25400">
              <a:solidFill>
                <a:srgbClr val="73B0D7"/>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8" name="グループ化 4">
            <a:extLst>
              <a:ext uri="{FF2B5EF4-FFF2-40B4-BE49-F238E27FC236}">
                <a16:creationId xmlns:a16="http://schemas.microsoft.com/office/drawing/2014/main" id="{47015D24-25BD-D767-EEB3-A2FE964FD66C}"/>
              </a:ext>
            </a:extLst>
          </p:cNvPr>
          <p:cNvGrpSpPr/>
          <p:nvPr/>
        </p:nvGrpSpPr>
        <p:grpSpPr>
          <a:xfrm>
            <a:off x="5041432" y="940507"/>
            <a:ext cx="1800000" cy="2022786"/>
            <a:chOff x="6084168" y="1556792"/>
            <a:chExt cx="1433395" cy="456583"/>
          </a:xfrm>
        </p:grpSpPr>
        <p:sp>
          <p:nvSpPr>
            <p:cNvPr id="9" name="正方形/長方形 8">
              <a:extLst>
                <a:ext uri="{FF2B5EF4-FFF2-40B4-BE49-F238E27FC236}">
                  <a16:creationId xmlns:a16="http://schemas.microsoft.com/office/drawing/2014/main" id="{3DE56B84-3E41-1679-620E-A884096990E1}"/>
                </a:ext>
              </a:extLst>
            </p:cNvPr>
            <p:cNvSpPr/>
            <p:nvPr/>
          </p:nvSpPr>
          <p:spPr bwMode="ltGray">
            <a:xfrm>
              <a:off x="6084168" y="1556792"/>
              <a:ext cx="1433395" cy="135321"/>
            </a:xfrm>
            <a:prstGeom prst="rect">
              <a:avLst/>
            </a:prstGeom>
            <a:solidFill>
              <a:schemeClr val="accent3">
                <a:lumMod val="60000"/>
                <a:lumOff val="40000"/>
              </a:schemeClr>
            </a:solidFill>
            <a:ln w="25400">
              <a:solidFill>
                <a:schemeClr val="accent3">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02993431-84F6-01CC-B2B7-8FBC0D2DD974}"/>
                </a:ext>
              </a:extLst>
            </p:cNvPr>
            <p:cNvSpPr/>
            <p:nvPr/>
          </p:nvSpPr>
          <p:spPr bwMode="ltGray">
            <a:xfrm>
              <a:off x="6084168" y="1694872"/>
              <a:ext cx="1433395" cy="318503"/>
            </a:xfrm>
            <a:prstGeom prst="rect">
              <a:avLst/>
            </a:prstGeom>
            <a:solidFill>
              <a:schemeClr val="bg1"/>
            </a:solidFill>
            <a:ln w="25400">
              <a:solidFill>
                <a:schemeClr val="accent3">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defTabSz="914400" fontAlgn="base">
                <a:spcBef>
                  <a:spcPct val="0"/>
                </a:spcBef>
                <a:spcAft>
                  <a:spcPct val="0"/>
                </a:spcAft>
                <a:defRPr/>
              </a:pPr>
              <a:r>
                <a:rPr kumimoji="1" lang="ja-JP" altLang="en-US" sz="1200" dirty="0">
                  <a:solidFill>
                    <a:prstClr val="black"/>
                  </a:solidFill>
                  <a:latin typeface="Meiryo UI" panose="020B0604030504040204" pitchFamily="50" charset="-128"/>
                  <a:ea typeface="Meiryo UI" panose="020B0604030504040204" pitchFamily="50" charset="-128"/>
                </a:rPr>
                <a:t>役割：</a:t>
              </a: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p:txBody>
        </p:sp>
      </p:grpSp>
      <p:sp>
        <p:nvSpPr>
          <p:cNvPr id="11" name="正方形/長方形 10">
            <a:extLst>
              <a:ext uri="{FF2B5EF4-FFF2-40B4-BE49-F238E27FC236}">
                <a16:creationId xmlns:a16="http://schemas.microsoft.com/office/drawing/2014/main" id="{6FF9E735-D56B-6187-AB0B-CA437C012F4A}"/>
              </a:ext>
            </a:extLst>
          </p:cNvPr>
          <p:cNvSpPr/>
          <p:nvPr/>
        </p:nvSpPr>
        <p:spPr bwMode="ltGray">
          <a:xfrm>
            <a:off x="762159" y="945092"/>
            <a:ext cx="1799998" cy="594924"/>
          </a:xfrm>
          <a:prstGeom prst="rect">
            <a:avLst/>
          </a:prstGeom>
          <a:solidFill>
            <a:schemeClr val="tx2">
              <a:lumMod val="60000"/>
              <a:lumOff val="40000"/>
            </a:schemeClr>
          </a:solidFill>
          <a:ln w="25400">
            <a:solidFill>
              <a:srgbClr val="7E9DC2"/>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62495EF3-52E0-59B0-678C-50536CD36EF4}"/>
              </a:ext>
            </a:extLst>
          </p:cNvPr>
          <p:cNvSpPr/>
          <p:nvPr/>
        </p:nvSpPr>
        <p:spPr bwMode="ltGray">
          <a:xfrm>
            <a:off x="762158" y="1540016"/>
            <a:ext cx="1800000" cy="1411055"/>
          </a:xfrm>
          <a:prstGeom prst="rect">
            <a:avLst/>
          </a:prstGeom>
          <a:solidFill>
            <a:schemeClr val="bg1"/>
          </a:solidFill>
          <a:ln w="25400">
            <a:solidFill>
              <a:srgbClr val="7E9DC2"/>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B653E6C8-FDD9-62B2-D3C1-20E9A017D2E2}"/>
              </a:ext>
            </a:extLst>
          </p:cNvPr>
          <p:cNvSpPr/>
          <p:nvPr/>
        </p:nvSpPr>
        <p:spPr bwMode="ltGray">
          <a:xfrm>
            <a:off x="5168473" y="4226889"/>
            <a:ext cx="3005659" cy="665892"/>
          </a:xfrm>
          <a:prstGeom prst="rect">
            <a:avLst/>
          </a:prstGeom>
          <a:solidFill>
            <a:schemeClr val="bg1"/>
          </a:solidFill>
          <a:ln w="25400">
            <a:solidFill>
              <a:srgbClr val="4D9BD3"/>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p:txBody>
      </p:sp>
      <p:sp>
        <p:nvSpPr>
          <p:cNvPr id="14" name="テキスト ボックス 13">
            <a:extLst>
              <a:ext uri="{FF2B5EF4-FFF2-40B4-BE49-F238E27FC236}">
                <a16:creationId xmlns:a16="http://schemas.microsoft.com/office/drawing/2014/main" id="{ECFF31FB-43CE-4ADF-9D3E-60C16CC9DCB3}"/>
              </a:ext>
            </a:extLst>
          </p:cNvPr>
          <p:cNvSpPr txBox="1"/>
          <p:nvPr/>
        </p:nvSpPr>
        <p:spPr>
          <a:xfrm>
            <a:off x="5434527" y="3429113"/>
            <a:ext cx="64807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報告</a:t>
            </a:r>
          </a:p>
        </p:txBody>
      </p:sp>
      <p:sp>
        <p:nvSpPr>
          <p:cNvPr id="15" name="テキスト ボックス 14">
            <a:extLst>
              <a:ext uri="{FF2B5EF4-FFF2-40B4-BE49-F238E27FC236}">
                <a16:creationId xmlns:a16="http://schemas.microsoft.com/office/drawing/2014/main" id="{C6118589-B62C-FF9A-7F55-461864917635}"/>
              </a:ext>
            </a:extLst>
          </p:cNvPr>
          <p:cNvSpPr txBox="1"/>
          <p:nvPr/>
        </p:nvSpPr>
        <p:spPr>
          <a:xfrm>
            <a:off x="7115440" y="3379929"/>
            <a:ext cx="1224136" cy="338554"/>
          </a:xfrm>
          <a:prstGeom prst="rect">
            <a:avLst/>
          </a:prstGeom>
          <a:noFill/>
        </p:spPr>
        <p:txBody>
          <a:bodyPr wrap="square" rtlCol="0">
            <a:spAutoFit/>
          </a:bodyPr>
          <a:lstStyle/>
          <a:p>
            <a:pPr algn="just"/>
            <a:r>
              <a:rPr lang="ja-JP" altLang="en-US" sz="1600" dirty="0">
                <a:latin typeface="Meiryo UI" panose="020B0604030504040204" pitchFamily="50" charset="-128"/>
                <a:ea typeface="Meiryo UI" panose="020B0604030504040204" pitchFamily="50" charset="-128"/>
                <a:cs typeface="Meiryo UI" panose="020B0604030504040204" pitchFamily="50" charset="-128"/>
              </a:rPr>
              <a:t>助言・指示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6" name="グループ化 15">
            <a:extLst>
              <a:ext uri="{FF2B5EF4-FFF2-40B4-BE49-F238E27FC236}">
                <a16:creationId xmlns:a16="http://schemas.microsoft.com/office/drawing/2014/main" id="{A3E3FBD7-2C97-209C-D4D5-E5449D841B2A}"/>
              </a:ext>
            </a:extLst>
          </p:cNvPr>
          <p:cNvGrpSpPr/>
          <p:nvPr/>
        </p:nvGrpSpPr>
        <p:grpSpPr>
          <a:xfrm>
            <a:off x="7181067" y="955440"/>
            <a:ext cx="1800001" cy="2007852"/>
            <a:chOff x="395533" y="4568157"/>
            <a:chExt cx="4752531" cy="941305"/>
          </a:xfrm>
        </p:grpSpPr>
        <p:sp>
          <p:nvSpPr>
            <p:cNvPr id="17" name="正方形/長方形 16">
              <a:extLst>
                <a:ext uri="{FF2B5EF4-FFF2-40B4-BE49-F238E27FC236}">
                  <a16:creationId xmlns:a16="http://schemas.microsoft.com/office/drawing/2014/main" id="{A78CBD84-3B37-B33C-D21B-A82B94E8268D}"/>
                </a:ext>
              </a:extLst>
            </p:cNvPr>
            <p:cNvSpPr/>
            <p:nvPr/>
          </p:nvSpPr>
          <p:spPr bwMode="ltGray">
            <a:xfrm>
              <a:off x="395536" y="4843619"/>
              <a:ext cx="4752528" cy="665843"/>
            </a:xfrm>
            <a:prstGeom prst="rect">
              <a:avLst/>
            </a:prstGeom>
            <a:solidFill>
              <a:schemeClr val="bg1"/>
            </a:solidFill>
            <a:ln w="25400">
              <a:solidFill>
                <a:schemeClr val="accent3">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9C4D9E7B-F47D-D2F4-9AFE-B7DD349005D0}"/>
                </a:ext>
              </a:extLst>
            </p:cNvPr>
            <p:cNvSpPr/>
            <p:nvPr/>
          </p:nvSpPr>
          <p:spPr bwMode="ltGray">
            <a:xfrm>
              <a:off x="395533" y="4568157"/>
              <a:ext cx="4752528" cy="267142"/>
            </a:xfrm>
            <a:prstGeom prst="rect">
              <a:avLst/>
            </a:prstGeom>
            <a:solidFill>
              <a:schemeClr val="accent3">
                <a:lumMod val="75000"/>
              </a:schemeClr>
            </a:solidFill>
            <a:ln w="25400">
              <a:solidFill>
                <a:schemeClr val="accent3">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algn="ctr">
                <a:defRPr/>
              </a:pPr>
              <a:r>
                <a:rPr lang="ja-JP" altLang="en-US"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○○部</a:t>
              </a:r>
            </a:p>
          </p:txBody>
        </p:sp>
      </p:grpSp>
      <p:sp>
        <p:nvSpPr>
          <p:cNvPr id="19" name="正方形/長方形 18">
            <a:extLst>
              <a:ext uri="{FF2B5EF4-FFF2-40B4-BE49-F238E27FC236}">
                <a16:creationId xmlns:a16="http://schemas.microsoft.com/office/drawing/2014/main" id="{56B93E69-163E-43F1-FCD9-AC6AE88C920E}"/>
              </a:ext>
            </a:extLst>
          </p:cNvPr>
          <p:cNvSpPr/>
          <p:nvPr/>
        </p:nvSpPr>
        <p:spPr>
          <a:xfrm>
            <a:off x="5164532" y="3910094"/>
            <a:ext cx="3009600" cy="307921"/>
          </a:xfrm>
          <a:prstGeom prst="rect">
            <a:avLst/>
          </a:prstGeom>
          <a:solidFill>
            <a:srgbClr val="0070C0">
              <a:alpha val="69804"/>
            </a:srgbClr>
          </a:solidFill>
          <a:ln>
            <a:solidFill>
              <a:srgbClr val="4D9B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○○委員会</a:t>
            </a:r>
            <a:endPar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矢印: 下 20">
            <a:extLst>
              <a:ext uri="{FF2B5EF4-FFF2-40B4-BE49-F238E27FC236}">
                <a16:creationId xmlns:a16="http://schemas.microsoft.com/office/drawing/2014/main" id="{4D8BFAC5-E87F-6EF7-3A28-0721B3109A8D}"/>
              </a:ext>
            </a:extLst>
          </p:cNvPr>
          <p:cNvSpPr/>
          <p:nvPr/>
        </p:nvSpPr>
        <p:spPr>
          <a:xfrm>
            <a:off x="6014109" y="3288565"/>
            <a:ext cx="176832" cy="524409"/>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2" name="矢印: 下 21">
            <a:extLst>
              <a:ext uri="{FF2B5EF4-FFF2-40B4-BE49-F238E27FC236}">
                <a16:creationId xmlns:a16="http://schemas.microsoft.com/office/drawing/2014/main" id="{DD20C9AD-EBB8-1ECF-7D11-EAD190364A21}"/>
              </a:ext>
            </a:extLst>
          </p:cNvPr>
          <p:cNvSpPr/>
          <p:nvPr/>
        </p:nvSpPr>
        <p:spPr>
          <a:xfrm rot="10800000">
            <a:off x="6938608" y="3288565"/>
            <a:ext cx="176832" cy="524409"/>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B0D86848-40B8-251E-AF15-CE8E6D1607E8}"/>
              </a:ext>
            </a:extLst>
          </p:cNvPr>
          <p:cNvSpPr txBox="1"/>
          <p:nvPr/>
        </p:nvSpPr>
        <p:spPr>
          <a:xfrm>
            <a:off x="179511" y="101947"/>
            <a:ext cx="6693513"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別添</a:t>
            </a:r>
            <a:r>
              <a:rPr kumimoji="1" lang="en-US" altLang="ja-JP" dirty="0">
                <a:latin typeface="Meiryo UI" panose="020B0604030504040204" pitchFamily="50" charset="-128"/>
                <a:ea typeface="Meiryo UI" panose="020B0604030504040204" pitchFamily="50" charset="-128"/>
              </a:rPr>
              <a:t>3</a:t>
            </a:r>
            <a:r>
              <a:rPr kumimoji="1" lang="ja-JP" altLang="en-US" dirty="0">
                <a:latin typeface="Meiryo UI" panose="020B0604030504040204" pitchFamily="50" charset="-128"/>
                <a:ea typeface="Meiryo UI" panose="020B0604030504040204" pitchFamily="50" charset="-128"/>
              </a:rPr>
              <a:t>　実施体制図 </a:t>
            </a: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金融機関名：　　　　　　　　　　　　　　</a:t>
            </a:r>
            <a:r>
              <a:rPr kumimoji="1" lang="en-US" altLang="ja-JP"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7A4E2D7F-621A-D015-70F5-1B44DF5021B3}"/>
              </a:ext>
            </a:extLst>
          </p:cNvPr>
          <p:cNvSpPr txBox="1"/>
          <p:nvPr/>
        </p:nvSpPr>
        <p:spPr>
          <a:xfrm>
            <a:off x="555799" y="585395"/>
            <a:ext cx="3360509" cy="338554"/>
          </a:xfrm>
          <a:prstGeom prst="rect">
            <a:avLst/>
          </a:prstGeom>
          <a:noFill/>
        </p:spPr>
        <p:txBody>
          <a:bodyPr wrap="square" rtlCol="0">
            <a:spAutoFit/>
          </a:bodyPr>
          <a:lstStyle/>
          <a:p>
            <a:r>
              <a:rPr kumimoji="1" lang="ja-JP" altLang="en-US" sz="1600" dirty="0">
                <a:solidFill>
                  <a:schemeClr val="accent3">
                    <a:lumMod val="75000"/>
                  </a:schemeClr>
                </a:solidFill>
                <a:latin typeface="Meiryo UI" panose="020B0604030504040204" pitchFamily="50" charset="-128"/>
                <a:ea typeface="Meiryo UI" panose="020B0604030504040204" pitchFamily="50" charset="-128"/>
              </a:rPr>
              <a:t>（必須）本プログラム参加部署</a:t>
            </a:r>
          </a:p>
        </p:txBody>
      </p:sp>
      <p:sp>
        <p:nvSpPr>
          <p:cNvPr id="25" name="テキスト ボックス 24">
            <a:extLst>
              <a:ext uri="{FF2B5EF4-FFF2-40B4-BE49-F238E27FC236}">
                <a16:creationId xmlns:a16="http://schemas.microsoft.com/office/drawing/2014/main" id="{F2CA61AB-190B-7A8C-A99C-DF411BD963A2}"/>
              </a:ext>
            </a:extLst>
          </p:cNvPr>
          <p:cNvSpPr txBox="1"/>
          <p:nvPr/>
        </p:nvSpPr>
        <p:spPr>
          <a:xfrm>
            <a:off x="1642238" y="3401317"/>
            <a:ext cx="64807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報告</a:t>
            </a:r>
          </a:p>
        </p:txBody>
      </p:sp>
      <p:sp>
        <p:nvSpPr>
          <p:cNvPr id="26" name="テキスト ボックス 25">
            <a:extLst>
              <a:ext uri="{FF2B5EF4-FFF2-40B4-BE49-F238E27FC236}">
                <a16:creationId xmlns:a16="http://schemas.microsoft.com/office/drawing/2014/main" id="{331371F7-4409-E8D1-D433-D89F3176039B}"/>
              </a:ext>
            </a:extLst>
          </p:cNvPr>
          <p:cNvSpPr txBox="1"/>
          <p:nvPr/>
        </p:nvSpPr>
        <p:spPr>
          <a:xfrm>
            <a:off x="3323151" y="3352133"/>
            <a:ext cx="1224136" cy="338554"/>
          </a:xfrm>
          <a:prstGeom prst="rect">
            <a:avLst/>
          </a:prstGeom>
          <a:noFill/>
        </p:spPr>
        <p:txBody>
          <a:bodyPr wrap="square" rtlCol="0">
            <a:spAutoFit/>
          </a:bodyPr>
          <a:lstStyle/>
          <a:p>
            <a:pPr algn="just"/>
            <a:r>
              <a:rPr lang="ja-JP" altLang="en-US" sz="1600" dirty="0">
                <a:latin typeface="Meiryo UI" panose="020B0604030504040204" pitchFamily="50" charset="-128"/>
                <a:ea typeface="Meiryo UI" panose="020B0604030504040204" pitchFamily="50" charset="-128"/>
                <a:cs typeface="Meiryo UI" panose="020B0604030504040204" pitchFamily="50" charset="-128"/>
              </a:rPr>
              <a:t>助言・指示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矢印: 下 26">
            <a:extLst>
              <a:ext uri="{FF2B5EF4-FFF2-40B4-BE49-F238E27FC236}">
                <a16:creationId xmlns:a16="http://schemas.microsoft.com/office/drawing/2014/main" id="{0E8DC154-F8C5-2E7B-A347-0AB307CD0341}"/>
              </a:ext>
            </a:extLst>
          </p:cNvPr>
          <p:cNvSpPr/>
          <p:nvPr/>
        </p:nvSpPr>
        <p:spPr>
          <a:xfrm>
            <a:off x="2201894" y="3293836"/>
            <a:ext cx="176832" cy="524409"/>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8" name="矢印: 下 27">
            <a:extLst>
              <a:ext uri="{FF2B5EF4-FFF2-40B4-BE49-F238E27FC236}">
                <a16:creationId xmlns:a16="http://schemas.microsoft.com/office/drawing/2014/main" id="{DC21EA50-6150-6F46-D285-C40AB34A1778}"/>
              </a:ext>
            </a:extLst>
          </p:cNvPr>
          <p:cNvSpPr/>
          <p:nvPr/>
        </p:nvSpPr>
        <p:spPr>
          <a:xfrm rot="10800000">
            <a:off x="3083059" y="3275354"/>
            <a:ext cx="176832" cy="524409"/>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9003F9D4-E341-72EF-B297-BC68D5A12D45}"/>
              </a:ext>
            </a:extLst>
          </p:cNvPr>
          <p:cNvSpPr txBox="1"/>
          <p:nvPr/>
        </p:nvSpPr>
        <p:spPr>
          <a:xfrm>
            <a:off x="487390" y="5010852"/>
            <a:ext cx="7411724" cy="338554"/>
          </a:xfrm>
          <a:prstGeom prst="rect">
            <a:avLst/>
          </a:prstGeom>
          <a:noFill/>
        </p:spPr>
        <p:txBody>
          <a:bodyPr wrap="square" rtlCol="0">
            <a:spAutoFit/>
          </a:bodyPr>
          <a:lstStyle/>
          <a:p>
            <a:r>
              <a:rPr kumimoji="1" lang="ja-JP" altLang="en-US" sz="1600" dirty="0">
                <a:solidFill>
                  <a:schemeClr val="accent4">
                    <a:lumMod val="75000"/>
                  </a:schemeClr>
                </a:solidFill>
                <a:latin typeface="Meiryo UI" panose="020B0604030504040204" pitchFamily="50" charset="-128"/>
                <a:ea typeface="Meiryo UI" panose="020B0604030504040204" pitchFamily="50" charset="-128"/>
              </a:rPr>
              <a:t>（任意）経営層の関与や経営層で構成される組織との連携がある場合は記載</a:t>
            </a:r>
          </a:p>
        </p:txBody>
      </p:sp>
      <p:sp>
        <p:nvSpPr>
          <p:cNvPr id="30" name="正方形/長方形 29">
            <a:extLst>
              <a:ext uri="{FF2B5EF4-FFF2-40B4-BE49-F238E27FC236}">
                <a16:creationId xmlns:a16="http://schemas.microsoft.com/office/drawing/2014/main" id="{9C2A011B-F258-D0CC-2B7F-513532A67212}"/>
              </a:ext>
            </a:extLst>
          </p:cNvPr>
          <p:cNvSpPr/>
          <p:nvPr/>
        </p:nvSpPr>
        <p:spPr bwMode="ltGray">
          <a:xfrm>
            <a:off x="1426334" y="4226889"/>
            <a:ext cx="3005659" cy="665892"/>
          </a:xfrm>
          <a:prstGeom prst="rect">
            <a:avLst/>
          </a:prstGeom>
          <a:solidFill>
            <a:schemeClr val="bg1"/>
          </a:solidFill>
          <a:ln w="25400">
            <a:solidFill>
              <a:srgbClr val="4D9BD3"/>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p:txBody>
      </p:sp>
      <p:sp>
        <p:nvSpPr>
          <p:cNvPr id="31" name="正方形/長方形 30">
            <a:extLst>
              <a:ext uri="{FF2B5EF4-FFF2-40B4-BE49-F238E27FC236}">
                <a16:creationId xmlns:a16="http://schemas.microsoft.com/office/drawing/2014/main" id="{C9F671BD-DFD7-5E4A-8F91-D1BD00262D0E}"/>
              </a:ext>
            </a:extLst>
          </p:cNvPr>
          <p:cNvSpPr/>
          <p:nvPr/>
        </p:nvSpPr>
        <p:spPr>
          <a:xfrm>
            <a:off x="1422393" y="3910094"/>
            <a:ext cx="3009600" cy="307921"/>
          </a:xfrm>
          <a:prstGeom prst="rect">
            <a:avLst/>
          </a:prstGeom>
          <a:solidFill>
            <a:srgbClr val="0070C0">
              <a:alpha val="69804"/>
            </a:srgbClr>
          </a:solidFill>
          <a:ln>
            <a:solidFill>
              <a:srgbClr val="4D9B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経営層（○○担当役員）</a:t>
            </a:r>
            <a:endPar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テキスト ボックス 32">
            <a:extLst>
              <a:ext uri="{FF2B5EF4-FFF2-40B4-BE49-F238E27FC236}">
                <a16:creationId xmlns:a16="http://schemas.microsoft.com/office/drawing/2014/main" id="{7A47EEBF-10A0-2C61-EDEA-CB716CC2BE6F}"/>
              </a:ext>
            </a:extLst>
          </p:cNvPr>
          <p:cNvSpPr txBox="1"/>
          <p:nvPr/>
        </p:nvSpPr>
        <p:spPr>
          <a:xfrm>
            <a:off x="383622" y="5502941"/>
            <a:ext cx="7411724"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（任意）実施体制に関して、図に追加して補足があれば記載ください。</a:t>
            </a:r>
          </a:p>
        </p:txBody>
      </p:sp>
      <p:sp>
        <p:nvSpPr>
          <p:cNvPr id="20" name="テキスト ボックス 19">
            <a:extLst>
              <a:ext uri="{FF2B5EF4-FFF2-40B4-BE49-F238E27FC236}">
                <a16:creationId xmlns:a16="http://schemas.microsoft.com/office/drawing/2014/main" id="{B79A8CDB-076F-B96F-1D2A-395635FAB731}"/>
              </a:ext>
            </a:extLst>
          </p:cNvPr>
          <p:cNvSpPr txBox="1"/>
          <p:nvPr/>
        </p:nvSpPr>
        <p:spPr>
          <a:xfrm>
            <a:off x="7172359" y="65854"/>
            <a:ext cx="2650910" cy="430887"/>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実施体制図については、以下の枠を使用せず自由に編集していただいて構いません。</a:t>
            </a:r>
          </a:p>
        </p:txBody>
      </p:sp>
    </p:spTree>
    <p:extLst>
      <p:ext uri="{BB962C8B-B14F-4D97-AF65-F5344CB8AC3E}">
        <p14:creationId xmlns:p14="http://schemas.microsoft.com/office/powerpoint/2010/main" val="3168756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AAD88-4EF7-C33B-CBD7-09F44BCF8062}"/>
            </a:ext>
          </a:extLst>
        </p:cNvPr>
        <p:cNvGrpSpPr/>
        <p:nvPr/>
      </p:nvGrpSpPr>
      <p:grpSpPr>
        <a:xfrm>
          <a:off x="0" y="0"/>
          <a:ext cx="0" cy="0"/>
          <a:chOff x="0" y="0"/>
          <a:chExt cx="0" cy="0"/>
        </a:xfrm>
      </p:grpSpPr>
      <p:sp>
        <p:nvSpPr>
          <p:cNvPr id="32" name="正方形/長方形 31">
            <a:extLst>
              <a:ext uri="{FF2B5EF4-FFF2-40B4-BE49-F238E27FC236}">
                <a16:creationId xmlns:a16="http://schemas.microsoft.com/office/drawing/2014/main" id="{05081D72-E582-A3E5-5DE8-FBC3D9B6091E}"/>
              </a:ext>
            </a:extLst>
          </p:cNvPr>
          <p:cNvSpPr/>
          <p:nvPr/>
        </p:nvSpPr>
        <p:spPr>
          <a:xfrm>
            <a:off x="486778" y="5489954"/>
            <a:ext cx="8710144" cy="1179617"/>
          </a:xfrm>
          <a:prstGeom prst="rect">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DF9E2B56-F286-E0A1-FC9E-7B9614E41DB2}"/>
              </a:ext>
            </a:extLst>
          </p:cNvPr>
          <p:cNvSpPr/>
          <p:nvPr/>
        </p:nvSpPr>
        <p:spPr>
          <a:xfrm>
            <a:off x="507996" y="3190122"/>
            <a:ext cx="8710144" cy="2159284"/>
          </a:xfrm>
          <a:prstGeom prst="rect">
            <a:avLst/>
          </a:prstGeom>
          <a:solidFill>
            <a:schemeClr val="accent4">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D0F1D7B2-1C62-3831-6C8F-C9C7ED06E0C7}"/>
              </a:ext>
            </a:extLst>
          </p:cNvPr>
          <p:cNvSpPr/>
          <p:nvPr/>
        </p:nvSpPr>
        <p:spPr>
          <a:xfrm>
            <a:off x="507996" y="534858"/>
            <a:ext cx="8710144" cy="2565076"/>
          </a:xfrm>
          <a:prstGeom prst="rect">
            <a:avLst/>
          </a:prstGeom>
          <a:solidFill>
            <a:schemeClr val="accent3">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D8A2B806-08E5-08E6-62EF-89A9202F8F3D}"/>
              </a:ext>
            </a:extLst>
          </p:cNvPr>
          <p:cNvSpPr/>
          <p:nvPr/>
        </p:nvSpPr>
        <p:spPr bwMode="ltGray">
          <a:xfrm>
            <a:off x="2901793" y="967019"/>
            <a:ext cx="1800000" cy="558250"/>
          </a:xfrm>
          <a:prstGeom prst="rect">
            <a:avLst/>
          </a:prstGeom>
          <a:solidFill>
            <a:srgbClr val="0070C0">
              <a:alpha val="50196"/>
            </a:srgbClr>
          </a:solidFill>
          <a:ln w="25400">
            <a:solidFill>
              <a:srgbClr val="73B0D7"/>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リスク統括</a:t>
            </a: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58874A00-8703-20A4-3FED-6FBBF9337706}"/>
              </a:ext>
            </a:extLst>
          </p:cNvPr>
          <p:cNvSpPr/>
          <p:nvPr/>
        </p:nvSpPr>
        <p:spPr bwMode="ltGray">
          <a:xfrm>
            <a:off x="5041432" y="940507"/>
            <a:ext cx="1800000" cy="599509"/>
          </a:xfrm>
          <a:prstGeom prst="rect">
            <a:avLst/>
          </a:prstGeom>
          <a:solidFill>
            <a:schemeClr val="accent3">
              <a:lumMod val="60000"/>
              <a:lumOff val="40000"/>
            </a:schemeClr>
          </a:solidFill>
          <a:ln w="25400">
            <a:solidFill>
              <a:schemeClr val="accent3">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法人</a:t>
            </a: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BDFBB876-0E8A-371D-056B-556AC7A8D8D8}"/>
              </a:ext>
            </a:extLst>
          </p:cNvPr>
          <p:cNvSpPr/>
          <p:nvPr/>
        </p:nvSpPr>
        <p:spPr bwMode="ltGray">
          <a:xfrm>
            <a:off x="762159" y="945092"/>
            <a:ext cx="1799998" cy="594924"/>
          </a:xfrm>
          <a:prstGeom prst="rect">
            <a:avLst/>
          </a:prstGeom>
          <a:solidFill>
            <a:schemeClr val="tx2">
              <a:lumMod val="60000"/>
              <a:lumOff val="40000"/>
            </a:schemeClr>
          </a:solidFill>
          <a:ln w="25400">
            <a:solidFill>
              <a:srgbClr val="7E9DC2"/>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経営企画</a:t>
            </a:r>
            <a:r>
              <a:rPr lang="ja-JP" altLang="en-US"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a:extLst>
              <a:ext uri="{FF2B5EF4-FFF2-40B4-BE49-F238E27FC236}">
                <a16:creationId xmlns:a16="http://schemas.microsoft.com/office/drawing/2014/main" id="{4CA173E9-A9D4-D1DD-C74B-0C2730A5808B}"/>
              </a:ext>
            </a:extLst>
          </p:cNvPr>
          <p:cNvSpPr txBox="1"/>
          <p:nvPr/>
        </p:nvSpPr>
        <p:spPr>
          <a:xfrm>
            <a:off x="5434527" y="3429113"/>
            <a:ext cx="64807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報告</a:t>
            </a:r>
          </a:p>
        </p:txBody>
      </p:sp>
      <p:sp>
        <p:nvSpPr>
          <p:cNvPr id="15" name="テキスト ボックス 14">
            <a:extLst>
              <a:ext uri="{FF2B5EF4-FFF2-40B4-BE49-F238E27FC236}">
                <a16:creationId xmlns:a16="http://schemas.microsoft.com/office/drawing/2014/main" id="{3AFD43AF-E401-68DF-49C3-B63316880E62}"/>
              </a:ext>
            </a:extLst>
          </p:cNvPr>
          <p:cNvSpPr txBox="1"/>
          <p:nvPr/>
        </p:nvSpPr>
        <p:spPr>
          <a:xfrm>
            <a:off x="7115440" y="3379929"/>
            <a:ext cx="1224136" cy="338554"/>
          </a:xfrm>
          <a:prstGeom prst="rect">
            <a:avLst/>
          </a:prstGeom>
          <a:noFill/>
        </p:spPr>
        <p:txBody>
          <a:bodyPr wrap="square" rtlCol="0">
            <a:spAutoFit/>
          </a:bodyPr>
          <a:lstStyle/>
          <a:p>
            <a:pPr algn="just"/>
            <a:r>
              <a:rPr lang="ja-JP" altLang="en-US" sz="1600" dirty="0">
                <a:latin typeface="Meiryo UI" panose="020B0604030504040204" pitchFamily="50" charset="-128"/>
                <a:ea typeface="Meiryo UI" panose="020B0604030504040204" pitchFamily="50" charset="-128"/>
                <a:cs typeface="Meiryo UI" panose="020B0604030504040204" pitchFamily="50" charset="-128"/>
              </a:rPr>
              <a:t>助言・指示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6C476E78-84E5-77B8-A444-8924D60C7951}"/>
              </a:ext>
            </a:extLst>
          </p:cNvPr>
          <p:cNvSpPr/>
          <p:nvPr/>
        </p:nvSpPr>
        <p:spPr bwMode="ltGray">
          <a:xfrm>
            <a:off x="7181067" y="955440"/>
            <a:ext cx="1800000" cy="569828"/>
          </a:xfrm>
          <a:prstGeom prst="rect">
            <a:avLst/>
          </a:prstGeom>
          <a:solidFill>
            <a:schemeClr val="accent3">
              <a:lumMod val="75000"/>
            </a:schemeClr>
          </a:solidFill>
          <a:ln w="25400">
            <a:solidFill>
              <a:schemeClr val="accent3">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algn="ctr">
              <a:defRPr/>
            </a:pPr>
            <a:r>
              <a:rPr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営業部店</a:t>
            </a:r>
            <a:endParaRPr lang="ja-JP" altLang="en-US"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矢印: 下 20">
            <a:extLst>
              <a:ext uri="{FF2B5EF4-FFF2-40B4-BE49-F238E27FC236}">
                <a16:creationId xmlns:a16="http://schemas.microsoft.com/office/drawing/2014/main" id="{9425D780-9B48-9D09-FE85-355D81798782}"/>
              </a:ext>
            </a:extLst>
          </p:cNvPr>
          <p:cNvSpPr/>
          <p:nvPr/>
        </p:nvSpPr>
        <p:spPr>
          <a:xfrm>
            <a:off x="6014109" y="3288565"/>
            <a:ext cx="176832" cy="524409"/>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2" name="矢印: 下 21">
            <a:extLst>
              <a:ext uri="{FF2B5EF4-FFF2-40B4-BE49-F238E27FC236}">
                <a16:creationId xmlns:a16="http://schemas.microsoft.com/office/drawing/2014/main" id="{FE747AC9-9263-64CA-9FA2-D3A772F8F099}"/>
              </a:ext>
            </a:extLst>
          </p:cNvPr>
          <p:cNvSpPr/>
          <p:nvPr/>
        </p:nvSpPr>
        <p:spPr>
          <a:xfrm rot="10800000">
            <a:off x="6938608" y="3288565"/>
            <a:ext cx="176832" cy="524409"/>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68A6F17-23F2-F244-49F5-F25152CA0988}"/>
              </a:ext>
            </a:extLst>
          </p:cNvPr>
          <p:cNvSpPr txBox="1"/>
          <p:nvPr/>
        </p:nvSpPr>
        <p:spPr>
          <a:xfrm>
            <a:off x="179511" y="101947"/>
            <a:ext cx="7615835"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別添</a:t>
            </a:r>
            <a:r>
              <a:rPr kumimoji="1" lang="en-US" altLang="ja-JP" dirty="0">
                <a:latin typeface="Meiryo UI" panose="020B0604030504040204" pitchFamily="50" charset="-128"/>
                <a:ea typeface="Meiryo UI" panose="020B0604030504040204" pitchFamily="50" charset="-128"/>
              </a:rPr>
              <a:t>3</a:t>
            </a:r>
            <a:r>
              <a:rPr kumimoji="1" lang="ja-JP" altLang="en-US" dirty="0">
                <a:latin typeface="Meiryo UI" panose="020B0604030504040204" pitchFamily="50" charset="-128"/>
                <a:ea typeface="Meiryo UI" panose="020B0604030504040204" pitchFamily="50" charset="-128"/>
              </a:rPr>
              <a:t>　実施体制図</a:t>
            </a:r>
            <a:r>
              <a:rPr kumimoji="1" lang="ja-JP" altLang="en-US" dirty="0">
                <a:solidFill>
                  <a:srgbClr val="FF0000"/>
                </a:solidFill>
                <a:latin typeface="Meiryo UI" panose="020B0604030504040204" pitchFamily="50" charset="-128"/>
                <a:ea typeface="Meiryo UI" panose="020B0604030504040204" pitchFamily="50" charset="-128"/>
              </a:rPr>
              <a:t>（記載例） </a:t>
            </a: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金融機関名：　　　　　　　　　　　　　　</a:t>
            </a:r>
            <a:r>
              <a:rPr kumimoji="1" lang="en-US" altLang="ja-JP"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3D99FE15-A0F5-5DC8-99B4-60CDF10A1B76}"/>
              </a:ext>
            </a:extLst>
          </p:cNvPr>
          <p:cNvSpPr txBox="1"/>
          <p:nvPr/>
        </p:nvSpPr>
        <p:spPr>
          <a:xfrm>
            <a:off x="555799" y="585395"/>
            <a:ext cx="3360509" cy="338554"/>
          </a:xfrm>
          <a:prstGeom prst="rect">
            <a:avLst/>
          </a:prstGeom>
          <a:noFill/>
        </p:spPr>
        <p:txBody>
          <a:bodyPr wrap="square" rtlCol="0">
            <a:spAutoFit/>
          </a:bodyPr>
          <a:lstStyle/>
          <a:p>
            <a:r>
              <a:rPr kumimoji="1" lang="ja-JP" altLang="en-US" sz="1600" dirty="0">
                <a:solidFill>
                  <a:schemeClr val="accent3">
                    <a:lumMod val="75000"/>
                  </a:schemeClr>
                </a:solidFill>
                <a:latin typeface="Meiryo UI" panose="020B0604030504040204" pitchFamily="50" charset="-128"/>
                <a:ea typeface="Meiryo UI" panose="020B0604030504040204" pitchFamily="50" charset="-128"/>
              </a:rPr>
              <a:t>（必須）本プログラム参加部署</a:t>
            </a:r>
          </a:p>
        </p:txBody>
      </p:sp>
      <p:sp>
        <p:nvSpPr>
          <p:cNvPr id="25" name="テキスト ボックス 24">
            <a:extLst>
              <a:ext uri="{FF2B5EF4-FFF2-40B4-BE49-F238E27FC236}">
                <a16:creationId xmlns:a16="http://schemas.microsoft.com/office/drawing/2014/main" id="{FC3AA48A-1282-3EA8-23EB-AFAC1C4D42CB}"/>
              </a:ext>
            </a:extLst>
          </p:cNvPr>
          <p:cNvSpPr txBox="1"/>
          <p:nvPr/>
        </p:nvSpPr>
        <p:spPr>
          <a:xfrm>
            <a:off x="1642238" y="3401317"/>
            <a:ext cx="64807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報告</a:t>
            </a:r>
          </a:p>
        </p:txBody>
      </p:sp>
      <p:sp>
        <p:nvSpPr>
          <p:cNvPr id="26" name="テキスト ボックス 25">
            <a:extLst>
              <a:ext uri="{FF2B5EF4-FFF2-40B4-BE49-F238E27FC236}">
                <a16:creationId xmlns:a16="http://schemas.microsoft.com/office/drawing/2014/main" id="{CC3E816D-871D-6186-44E4-FBF6C6D1F1AA}"/>
              </a:ext>
            </a:extLst>
          </p:cNvPr>
          <p:cNvSpPr txBox="1"/>
          <p:nvPr/>
        </p:nvSpPr>
        <p:spPr>
          <a:xfrm>
            <a:off x="3323151" y="3352133"/>
            <a:ext cx="1224136" cy="338554"/>
          </a:xfrm>
          <a:prstGeom prst="rect">
            <a:avLst/>
          </a:prstGeom>
          <a:noFill/>
        </p:spPr>
        <p:txBody>
          <a:bodyPr wrap="square" rtlCol="0">
            <a:spAutoFit/>
          </a:bodyPr>
          <a:lstStyle/>
          <a:p>
            <a:pPr algn="just"/>
            <a:r>
              <a:rPr lang="ja-JP" altLang="en-US" sz="1600" dirty="0">
                <a:latin typeface="Meiryo UI" panose="020B0604030504040204" pitchFamily="50" charset="-128"/>
                <a:ea typeface="Meiryo UI" panose="020B0604030504040204" pitchFamily="50" charset="-128"/>
                <a:cs typeface="Meiryo UI" panose="020B0604030504040204" pitchFamily="50" charset="-128"/>
              </a:rPr>
              <a:t>助言・指示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矢印: 下 26">
            <a:extLst>
              <a:ext uri="{FF2B5EF4-FFF2-40B4-BE49-F238E27FC236}">
                <a16:creationId xmlns:a16="http://schemas.microsoft.com/office/drawing/2014/main" id="{F663777D-DBF3-FA06-51B2-1DAE4ECCA331}"/>
              </a:ext>
            </a:extLst>
          </p:cNvPr>
          <p:cNvSpPr/>
          <p:nvPr/>
        </p:nvSpPr>
        <p:spPr>
          <a:xfrm>
            <a:off x="2201894" y="3293836"/>
            <a:ext cx="176832" cy="524409"/>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8" name="矢印: 下 27">
            <a:extLst>
              <a:ext uri="{FF2B5EF4-FFF2-40B4-BE49-F238E27FC236}">
                <a16:creationId xmlns:a16="http://schemas.microsoft.com/office/drawing/2014/main" id="{98716239-FC9A-EB49-B589-EFE6E2257FED}"/>
              </a:ext>
            </a:extLst>
          </p:cNvPr>
          <p:cNvSpPr/>
          <p:nvPr/>
        </p:nvSpPr>
        <p:spPr>
          <a:xfrm rot="10800000">
            <a:off x="3083059" y="3275354"/>
            <a:ext cx="176832" cy="524409"/>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244B2F3D-6DDB-975E-BD40-BAA848A45363}"/>
              </a:ext>
            </a:extLst>
          </p:cNvPr>
          <p:cNvSpPr txBox="1"/>
          <p:nvPr/>
        </p:nvSpPr>
        <p:spPr>
          <a:xfrm>
            <a:off x="487390" y="5010852"/>
            <a:ext cx="7411724" cy="338554"/>
          </a:xfrm>
          <a:prstGeom prst="rect">
            <a:avLst/>
          </a:prstGeom>
          <a:noFill/>
        </p:spPr>
        <p:txBody>
          <a:bodyPr wrap="square" rtlCol="0">
            <a:spAutoFit/>
          </a:bodyPr>
          <a:lstStyle/>
          <a:p>
            <a:r>
              <a:rPr kumimoji="1" lang="ja-JP" altLang="en-US" sz="1600" dirty="0">
                <a:solidFill>
                  <a:schemeClr val="accent4">
                    <a:lumMod val="75000"/>
                  </a:schemeClr>
                </a:solidFill>
                <a:latin typeface="Meiryo UI" panose="020B0604030504040204" pitchFamily="50" charset="-128"/>
                <a:ea typeface="Meiryo UI" panose="020B0604030504040204" pitchFamily="50" charset="-128"/>
              </a:rPr>
              <a:t>（任意）経営層の関与や経営層で構成される組織との連携がある場合は記載</a:t>
            </a:r>
          </a:p>
        </p:txBody>
      </p:sp>
      <p:sp>
        <p:nvSpPr>
          <p:cNvPr id="20" name="正方形/長方形 19">
            <a:extLst>
              <a:ext uri="{FF2B5EF4-FFF2-40B4-BE49-F238E27FC236}">
                <a16:creationId xmlns:a16="http://schemas.microsoft.com/office/drawing/2014/main" id="{B11ED606-B122-B580-4B14-1A102CF56F36}"/>
              </a:ext>
            </a:extLst>
          </p:cNvPr>
          <p:cNvSpPr/>
          <p:nvPr/>
        </p:nvSpPr>
        <p:spPr bwMode="ltGray">
          <a:xfrm>
            <a:off x="762158" y="1561160"/>
            <a:ext cx="1800000" cy="1393896"/>
          </a:xfrm>
          <a:prstGeom prst="rect">
            <a:avLst/>
          </a:prstGeom>
          <a:solidFill>
            <a:schemeClr val="bg1"/>
          </a:solidFill>
          <a:ln w="25400">
            <a:solidFill>
              <a:srgbClr val="7E9DC2"/>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defTabSz="914400" rtl="0" eaLnBrk="1" fontAlgn="base" latinLnBrk="0" hangingPunct="1">
              <a:lnSpc>
                <a:spcPct val="100000"/>
              </a:lnSpc>
              <a:spcBef>
                <a:spcPct val="0"/>
              </a:spcBef>
              <a:spcAft>
                <a:spcPct val="0"/>
              </a:spcAft>
              <a:buClrTx/>
              <a:buSzTx/>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・プログラム全体の取りまとめ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defTabSz="914400" rtl="0" eaLnBrk="1" fontAlgn="base" latinLnBrk="0" hangingPunct="1">
              <a:lnSpc>
                <a:spcPct val="100000"/>
              </a:lnSpc>
              <a:spcBef>
                <a:spcPct val="0"/>
              </a:spcBef>
              <a:spcAft>
                <a:spcPct val="0"/>
              </a:spcAft>
              <a:buClrTx/>
              <a:buSzTx/>
              <a:tabLst/>
              <a:defRPr/>
            </a:pP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TCFD</a:t>
            </a: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TNFD</a:t>
            </a: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開示の実務</a:t>
            </a: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defTabSz="914400" rtl="0" eaLnBrk="1" fontAlgn="base" latinLnBrk="0" hangingPunct="1">
              <a:lnSpc>
                <a:spcPct val="100000"/>
              </a:lnSpc>
              <a:spcBef>
                <a:spcPct val="0"/>
              </a:spcBef>
              <a:spcAft>
                <a:spcPct val="0"/>
              </a:spcAft>
              <a:buClrTx/>
              <a:buSzTx/>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・法人部と連携しエンゲージメントの方針を検討</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正方形/長方形 34">
            <a:extLst>
              <a:ext uri="{FF2B5EF4-FFF2-40B4-BE49-F238E27FC236}">
                <a16:creationId xmlns:a16="http://schemas.microsoft.com/office/drawing/2014/main" id="{23DD4139-36AD-11A5-BD5F-1E07886BBB35}"/>
              </a:ext>
            </a:extLst>
          </p:cNvPr>
          <p:cNvSpPr/>
          <p:nvPr/>
        </p:nvSpPr>
        <p:spPr bwMode="ltGray">
          <a:xfrm>
            <a:off x="2897885" y="1528679"/>
            <a:ext cx="1800000" cy="1393896"/>
          </a:xfrm>
          <a:prstGeom prst="rect">
            <a:avLst/>
          </a:prstGeom>
          <a:solidFill>
            <a:schemeClr val="bg1"/>
          </a:solidFill>
          <a:ln w="25400">
            <a:solidFill>
              <a:srgbClr val="73B0D7"/>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cs typeface="Meiryo UI" pitchFamily="50" charset="-128"/>
              </a:rPr>
              <a:t>・融資先および自組織のリスク・機会の把握・整理</a:t>
            </a: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正方形/長方形 35">
            <a:extLst>
              <a:ext uri="{FF2B5EF4-FFF2-40B4-BE49-F238E27FC236}">
                <a16:creationId xmlns:a16="http://schemas.microsoft.com/office/drawing/2014/main" id="{F0CE45D2-13DC-9287-4E19-58DD2C537A28}"/>
              </a:ext>
            </a:extLst>
          </p:cNvPr>
          <p:cNvSpPr/>
          <p:nvPr/>
        </p:nvSpPr>
        <p:spPr bwMode="ltGray">
          <a:xfrm>
            <a:off x="5033612" y="1559982"/>
            <a:ext cx="1800000" cy="1393896"/>
          </a:xfrm>
          <a:prstGeom prst="rect">
            <a:avLst/>
          </a:prstGeom>
          <a:solidFill>
            <a:schemeClr val="bg1"/>
          </a:solidFill>
          <a:ln w="25400">
            <a:solidFill>
              <a:schemeClr val="accent3">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anchor="t"/>
          <a:lstStyle/>
          <a:p>
            <a:pPr marL="72000" defTabSz="914400" fontAlgn="base">
              <a:spcBef>
                <a:spcPct val="0"/>
              </a:spcBef>
              <a:spcAft>
                <a:spcPct val="0"/>
              </a:spcAft>
              <a:defRPr/>
            </a:pPr>
            <a:r>
              <a:rPr kumimoji="1" lang="ja-JP" altLang="en-US" sz="1200" dirty="0">
                <a:solidFill>
                  <a:prstClr val="black"/>
                </a:solidFill>
                <a:latin typeface="Meiryo UI" panose="020B0604030504040204" pitchFamily="50" charset="-128"/>
                <a:ea typeface="Meiryo UI" panose="020B0604030504040204" pitchFamily="50" charset="-128"/>
              </a:rPr>
              <a:t>役割：</a:t>
            </a: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rPr>
              <a:t>・</a:t>
            </a:r>
            <a:r>
              <a:rPr kumimoji="1" lang="ja-JP" altLang="en-US" sz="1200" dirty="0">
                <a:solidFill>
                  <a:prstClr val="black"/>
                </a:solidFill>
                <a:latin typeface="Meiryo UI" pitchFamily="50" charset="-128"/>
                <a:ea typeface="Meiryo UI" pitchFamily="50" charset="-128"/>
                <a:cs typeface="Meiryo UI" pitchFamily="50" charset="-128"/>
              </a:rPr>
              <a:t>経営企画部と連携し、融資先へのエンゲージメントの方針検討</a:t>
            </a: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rPr>
              <a:t>・営業部店のエンゲージメントへの帯同</a:t>
            </a:r>
            <a:endParaRPr kumimoji="1" lang="en-US" altLang="ja-JP" sz="1200" dirty="0">
              <a:solidFill>
                <a:prstClr val="black"/>
              </a:solidFill>
              <a:latin typeface="Meiryo UI" pitchFamily="50" charset="-128"/>
              <a:ea typeface="Meiryo UI" pitchFamily="50" charset="-128"/>
            </a:endParaRPr>
          </a:p>
        </p:txBody>
      </p:sp>
      <p:sp>
        <p:nvSpPr>
          <p:cNvPr id="37" name="正方形/長方形 36">
            <a:extLst>
              <a:ext uri="{FF2B5EF4-FFF2-40B4-BE49-F238E27FC236}">
                <a16:creationId xmlns:a16="http://schemas.microsoft.com/office/drawing/2014/main" id="{BA3F9532-661F-C0F1-B29D-7E6A57626BE0}"/>
              </a:ext>
            </a:extLst>
          </p:cNvPr>
          <p:cNvSpPr/>
          <p:nvPr/>
        </p:nvSpPr>
        <p:spPr bwMode="ltGray">
          <a:xfrm>
            <a:off x="7181067" y="1550776"/>
            <a:ext cx="1800000" cy="1393896"/>
          </a:xfrm>
          <a:prstGeom prst="rect">
            <a:avLst/>
          </a:prstGeom>
          <a:solidFill>
            <a:schemeClr val="bg1"/>
          </a:solidFill>
          <a:ln w="25400">
            <a:solidFill>
              <a:schemeClr val="accent3">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・法人部と連携し、</a:t>
            </a: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融資先</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へのエンゲージメント</a:t>
            </a: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実施</a:t>
            </a: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正方形/長方形 37">
            <a:extLst>
              <a:ext uri="{FF2B5EF4-FFF2-40B4-BE49-F238E27FC236}">
                <a16:creationId xmlns:a16="http://schemas.microsoft.com/office/drawing/2014/main" id="{B1631462-41BB-6289-786D-736131C8E721}"/>
              </a:ext>
            </a:extLst>
          </p:cNvPr>
          <p:cNvSpPr/>
          <p:nvPr/>
        </p:nvSpPr>
        <p:spPr bwMode="ltGray">
          <a:xfrm>
            <a:off x="5168473" y="4227189"/>
            <a:ext cx="3005659" cy="665892"/>
          </a:xfrm>
          <a:prstGeom prst="rect">
            <a:avLst/>
          </a:prstGeom>
          <a:solidFill>
            <a:schemeClr val="bg1"/>
          </a:solidFill>
          <a:ln w="25400">
            <a:solidFill>
              <a:srgbClr val="4D9BD3"/>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・全社サステナビリティ戦略策定・決議</a:t>
            </a: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cs typeface="Meiryo UI" pitchFamily="50" charset="-128"/>
              </a:rPr>
              <a:t>・</a:t>
            </a:r>
            <a:r>
              <a:rPr kumimoji="1" lang="ja-JP" altLang="en-US"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プログラム進捗・結果報告の受理、助言</a:t>
            </a: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p:txBody>
      </p:sp>
      <p:sp>
        <p:nvSpPr>
          <p:cNvPr id="39" name="正方形/長方形 38">
            <a:extLst>
              <a:ext uri="{FF2B5EF4-FFF2-40B4-BE49-F238E27FC236}">
                <a16:creationId xmlns:a16="http://schemas.microsoft.com/office/drawing/2014/main" id="{A7B36ED9-9E7D-AFAE-1A69-FA6CD87A6BD0}"/>
              </a:ext>
            </a:extLst>
          </p:cNvPr>
          <p:cNvSpPr/>
          <p:nvPr/>
        </p:nvSpPr>
        <p:spPr>
          <a:xfrm>
            <a:off x="5164532" y="3910394"/>
            <a:ext cx="3009600" cy="307921"/>
          </a:xfrm>
          <a:prstGeom prst="rect">
            <a:avLst/>
          </a:prstGeom>
          <a:solidFill>
            <a:srgbClr val="0070C0">
              <a:alpha val="69804"/>
            </a:srgbClr>
          </a:solidFill>
          <a:ln>
            <a:solidFill>
              <a:srgbClr val="4D9B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サステナビリティ推進</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委員会</a:t>
            </a:r>
            <a:endPar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正方形/長方形 39">
            <a:extLst>
              <a:ext uri="{FF2B5EF4-FFF2-40B4-BE49-F238E27FC236}">
                <a16:creationId xmlns:a16="http://schemas.microsoft.com/office/drawing/2014/main" id="{79ADFC36-70E8-0E13-13EE-4429A0B2EC28}"/>
              </a:ext>
            </a:extLst>
          </p:cNvPr>
          <p:cNvSpPr/>
          <p:nvPr/>
        </p:nvSpPr>
        <p:spPr bwMode="ltGray">
          <a:xfrm>
            <a:off x="1397026" y="4232086"/>
            <a:ext cx="3005659" cy="665892"/>
          </a:xfrm>
          <a:prstGeom prst="rect">
            <a:avLst/>
          </a:prstGeom>
          <a:solidFill>
            <a:schemeClr val="bg1"/>
          </a:solidFill>
          <a:ln w="25400">
            <a:solidFill>
              <a:srgbClr val="4D9BD3"/>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・報告の受理</a:t>
            </a: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cs typeface="Meiryo UI" pitchFamily="50" charset="-128"/>
              </a:rPr>
              <a:t>・サステナビリティの全社的な取組の推進</a:t>
            </a: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p:txBody>
      </p:sp>
      <p:sp>
        <p:nvSpPr>
          <p:cNvPr id="41" name="正方形/長方形 40">
            <a:extLst>
              <a:ext uri="{FF2B5EF4-FFF2-40B4-BE49-F238E27FC236}">
                <a16:creationId xmlns:a16="http://schemas.microsoft.com/office/drawing/2014/main" id="{54568436-C260-5E5F-1EBE-5D4BD0BD1E3C}"/>
              </a:ext>
            </a:extLst>
          </p:cNvPr>
          <p:cNvSpPr/>
          <p:nvPr/>
        </p:nvSpPr>
        <p:spPr>
          <a:xfrm>
            <a:off x="1393085" y="3915291"/>
            <a:ext cx="3009600" cy="307921"/>
          </a:xfrm>
          <a:prstGeom prst="rect">
            <a:avLst/>
          </a:prstGeom>
          <a:solidFill>
            <a:srgbClr val="0070C0">
              <a:alpha val="69804"/>
            </a:srgbClr>
          </a:solidFill>
          <a:ln>
            <a:solidFill>
              <a:srgbClr val="4D9B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経営層（サステナビリティ担当役員）</a:t>
            </a:r>
            <a:endPar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68A1F498-0F2E-441D-EF92-B7A47F787ABC}"/>
              </a:ext>
            </a:extLst>
          </p:cNvPr>
          <p:cNvSpPr txBox="1"/>
          <p:nvPr/>
        </p:nvSpPr>
        <p:spPr>
          <a:xfrm>
            <a:off x="383622" y="5502941"/>
            <a:ext cx="7411724"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（任意）実施体制に関して、図に追加して補足があれば記載ください。</a:t>
            </a:r>
          </a:p>
        </p:txBody>
      </p:sp>
      <p:sp>
        <p:nvSpPr>
          <p:cNvPr id="7" name="テキスト ボックス 6">
            <a:extLst>
              <a:ext uri="{FF2B5EF4-FFF2-40B4-BE49-F238E27FC236}">
                <a16:creationId xmlns:a16="http://schemas.microsoft.com/office/drawing/2014/main" id="{E1DAEAD3-AAE7-0216-0A00-781C2B07D084}"/>
              </a:ext>
            </a:extLst>
          </p:cNvPr>
          <p:cNvSpPr txBox="1"/>
          <p:nvPr/>
        </p:nvSpPr>
        <p:spPr>
          <a:xfrm>
            <a:off x="7172359" y="65854"/>
            <a:ext cx="2650910" cy="430887"/>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実施体制図については、以下の枠を使用せず自由に編集していただいて構いません。</a:t>
            </a:r>
          </a:p>
        </p:txBody>
      </p:sp>
      <p:sp>
        <p:nvSpPr>
          <p:cNvPr id="8" name="テキスト ボックス 7">
            <a:extLst>
              <a:ext uri="{FF2B5EF4-FFF2-40B4-BE49-F238E27FC236}">
                <a16:creationId xmlns:a16="http://schemas.microsoft.com/office/drawing/2014/main" id="{A3FC242C-6B49-222A-58AE-9373AA9D7A74}"/>
              </a:ext>
            </a:extLst>
          </p:cNvPr>
          <p:cNvSpPr txBox="1"/>
          <p:nvPr/>
        </p:nvSpPr>
        <p:spPr>
          <a:xfrm>
            <a:off x="555799" y="5890981"/>
            <a:ext cx="8527241" cy="646331"/>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経営企画部より主たる担当者を選出し、</a:t>
            </a:r>
            <a:r>
              <a:rPr kumimoji="1" lang="en-US" altLang="ja-JP" sz="1200" dirty="0">
                <a:latin typeface="Meiryo UI" panose="020B0604030504040204" pitchFamily="50" charset="-128"/>
                <a:ea typeface="Meiryo UI" panose="020B0604030504040204" pitchFamily="50" charset="-128"/>
              </a:rPr>
              <a:t>5</a:t>
            </a:r>
            <a:r>
              <a:rPr kumimoji="1" lang="ja-JP" altLang="en-US" sz="1200" dirty="0">
                <a:latin typeface="Meiryo UI" panose="020B0604030504040204" pitchFamily="50" charset="-128"/>
                <a:ea typeface="Meiryo UI" panose="020B0604030504040204" pitchFamily="50" charset="-128"/>
              </a:rPr>
              <a:t>回の支援面談すべてに参加する。その他部署については、リスク統括部は、自然との関わりの分析及びリスク・機会の整理のパートで、法人部・営業部店については、エンゲージメントの検討・実施のパートでの参加を予定している。経営層は、プログラムに直接的には関与しないが、定期的にプログラムの実施報告を行う予定。</a:t>
            </a:r>
            <a:endParaRPr kumimoji="1" lang="en-US" altLang="ja-JP" sz="1200" dirty="0">
              <a:latin typeface="Meiryo UI" panose="020B0604030504040204" pitchFamily="50" charset="-128"/>
              <a:ea typeface="Meiryo UI" panose="020B0604030504040204" pitchFamily="50" charset="-128"/>
            </a:endParaRPr>
          </a:p>
        </p:txBody>
      </p:sp>
      <p:sp>
        <p:nvSpPr>
          <p:cNvPr id="10" name="吹き出し: 四角形 9">
            <a:extLst>
              <a:ext uri="{FF2B5EF4-FFF2-40B4-BE49-F238E27FC236}">
                <a16:creationId xmlns:a16="http://schemas.microsoft.com/office/drawing/2014/main" id="{8E549F14-E52B-627C-8CB5-99CA439C79D4}"/>
              </a:ext>
            </a:extLst>
          </p:cNvPr>
          <p:cNvSpPr/>
          <p:nvPr/>
        </p:nvSpPr>
        <p:spPr>
          <a:xfrm>
            <a:off x="3781673" y="417087"/>
            <a:ext cx="3305708" cy="464275"/>
          </a:xfrm>
          <a:prstGeom prst="wedgeRectCallout">
            <a:avLst>
              <a:gd name="adj1" fmla="val -60805"/>
              <a:gd name="adj2" fmla="val 27849"/>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200" dirty="0">
                <a:solidFill>
                  <a:sysClr val="windowText" lastClr="000000"/>
                </a:solidFill>
                <a:latin typeface="Meiryo UI" panose="020B0604030504040204" pitchFamily="50" charset="-128"/>
                <a:ea typeface="Meiryo UI" panose="020B0604030504040204" pitchFamily="50" charset="-128"/>
              </a:rPr>
              <a:t>昨年度は任意のご提出でしたが、今年度は必須の提出とさせていただいておりますので、ご注意ください。</a:t>
            </a:r>
          </a:p>
        </p:txBody>
      </p:sp>
    </p:spTree>
    <p:extLst>
      <p:ext uri="{BB962C8B-B14F-4D97-AF65-F5344CB8AC3E}">
        <p14:creationId xmlns:p14="http://schemas.microsoft.com/office/powerpoint/2010/main" val="29708734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efault Theme">
  <a:themeElements>
    <a:clrScheme name="MRI_color">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fault Theme" id="{F4EA64EF-3092-473C-994A-576D3A4BF737}" vid="{6B0B758C-595F-4ABD-A941-E9F0C7E622A0}"/>
    </a:ext>
  </a:extLst>
</a:theme>
</file>

<file path=docProps/app.xml><?xml version="1.0" encoding="utf-8"?>
<Properties xmlns="http://schemas.openxmlformats.org/officeDocument/2006/extended-properties" xmlns:vt="http://schemas.openxmlformats.org/officeDocument/2006/docPropsVTypes">
  <Template>Default Theme</Template>
  <Words>425</Words>
  <PresentationFormat>A4 210 x 297 mm</PresentationFormat>
  <Paragraphs>74</Paragraphs>
  <Slides>2</Slides>
  <Notes>0</Notes>
  <HiddenSlides>0</HiddenSlides>
  <MMClips>0</MMClips>
  <ScaleCrop>false</ScaleCrop>
  <HeadingPairs>
    <vt:vector size="8" baseType="variant">
      <vt:variant>
        <vt:lpstr>使用されているフォント</vt:lpstr>
      </vt:variant>
      <vt:variant>
        <vt:i4>2</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6" baseType="lpstr">
      <vt:lpstr>Meiryo UI</vt:lpstr>
      <vt:lpstr>Arial</vt:lpstr>
      <vt:lpstr>Default Theme</vt:lpstr>
      <vt:lpstr>think-cellスライド</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