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9" r:id="rId4"/>
  </p:sldMasterIdLst>
  <p:notesMasterIdLst>
    <p:notesMasterId r:id="rId28"/>
  </p:notesMasterIdLst>
  <p:handoutMasterIdLst>
    <p:handoutMasterId r:id="rId29"/>
  </p:handoutMasterIdLst>
  <p:sldIdLst>
    <p:sldId id="2147379783" r:id="rId5"/>
    <p:sldId id="2147483647" r:id="rId6"/>
    <p:sldId id="268" r:id="rId7"/>
    <p:sldId id="274" r:id="rId8"/>
    <p:sldId id="256" r:id="rId9"/>
    <p:sldId id="257" r:id="rId10"/>
    <p:sldId id="262" r:id="rId11"/>
    <p:sldId id="275" r:id="rId12"/>
    <p:sldId id="266" r:id="rId13"/>
    <p:sldId id="258" r:id="rId14"/>
    <p:sldId id="269" r:id="rId15"/>
    <p:sldId id="259" r:id="rId16"/>
    <p:sldId id="260" r:id="rId17"/>
    <p:sldId id="261" r:id="rId18"/>
    <p:sldId id="263" r:id="rId19"/>
    <p:sldId id="264" r:id="rId20"/>
    <p:sldId id="265" r:id="rId21"/>
    <p:sldId id="267" r:id="rId22"/>
    <p:sldId id="270" r:id="rId23"/>
    <p:sldId id="271" r:id="rId24"/>
    <p:sldId id="272" r:id="rId25"/>
    <p:sldId id="273" r:id="rId26"/>
    <p:sldId id="341" r:id="rId27"/>
  </p:sldIdLst>
  <p:sldSz cx="13439775" cy="7559675"/>
  <p:notesSz cx="6807200" cy="9939338"/>
  <p:custDataLst>
    <p:tags r:id="rId30"/>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0C476B-3BF5-D2DC-96EC-0B41DC493B84}" name="Kenichiro Inukai (JP)" initials="KI(" userId="S::kenichiro.inukai@pwc.com::00acfbdd-0a4b-4fed-8e62-1796140a46f9" providerId="AD"/>
  <p188:author id="{9AA454A2-9EE8-EF99-242E-9B888374C380}" name="栁川 輝（AKIRA YANAGAWA）" initials="栁川" userId="S::YANAGA05@moe.go.jp::515c3ec8-7330-4fd5-9414-782288117a91" providerId="AD"/>
  <p188:author id="{C2A384EE-1CE0-7681-628A-207E654B8A0A}" name="Yusuke Kanamaru" initials="YK" userId="Yusuke Kanamaru"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urukawa, Yuri" initials="FY" lastIdx="7" clrIdx="6">
    <p:extLst>
      <p:ext uri="{19B8F6BF-5375-455C-9EA6-DF929625EA0E}">
        <p15:presenceInfo xmlns:p15="http://schemas.microsoft.com/office/powerpoint/2012/main" userId="Furukawa, Yuri" providerId="None"/>
      </p:ext>
    </p:extLst>
  </p:cmAuthor>
  <p:cmAuthor id="1" name="栁川 輝（AKIRA YANAGAWA）" initials="栁川" lastIdx="25" clrIdx="0">
    <p:extLst>
      <p:ext uri="{19B8F6BF-5375-455C-9EA6-DF929625EA0E}">
        <p15:presenceInfo xmlns:p15="http://schemas.microsoft.com/office/powerpoint/2012/main" userId="S::YANAGA05@moe.go.jp::515c3ec8-7330-4fd5-9414-782288117a91" providerId="AD"/>
      </p:ext>
    </p:extLst>
  </p:cmAuthor>
  <p:cmAuthor id="8" name="Furukawa, Yuri" initials="FY [2]" lastIdx="3" clrIdx="7">
    <p:extLst>
      <p:ext uri="{19B8F6BF-5375-455C-9EA6-DF929625EA0E}">
        <p15:presenceInfo xmlns:p15="http://schemas.microsoft.com/office/powerpoint/2012/main" userId="S::furukawa.yuri@bcg.com::5b0a22fc-3109-4a9f-9d8d-879067032b5b" providerId="AD"/>
      </p:ext>
    </p:extLst>
  </p:cmAuthor>
  <p:cmAuthor id="2" name="Kenichiro Inukai (JP)" initials="KI(" lastIdx="1" clrIdx="1">
    <p:extLst>
      <p:ext uri="{19B8F6BF-5375-455C-9EA6-DF929625EA0E}">
        <p15:presenceInfo xmlns:p15="http://schemas.microsoft.com/office/powerpoint/2012/main" userId="S::kenichiro.inukai@pwc.com::00acfbdd-0a4b-4fed-8e62-1796140a46f9" providerId="AD"/>
      </p:ext>
    </p:extLst>
  </p:cmAuthor>
  <p:cmAuthor id="9" name="Ishizu, Tomohiro" initials="IT" lastIdx="1" clrIdx="8">
    <p:extLst>
      <p:ext uri="{19B8F6BF-5375-455C-9EA6-DF929625EA0E}">
        <p15:presenceInfo xmlns:p15="http://schemas.microsoft.com/office/powerpoint/2012/main" userId="Ishizu, Tomohiro" providerId="None"/>
      </p:ext>
    </p:extLst>
  </p:cmAuthor>
  <p:cmAuthor id="3" name="Yusuke Kanamaru" initials="YK" lastIdx="7" clrIdx="2">
    <p:extLst>
      <p:ext uri="{19B8F6BF-5375-455C-9EA6-DF929625EA0E}">
        <p15:presenceInfo xmlns:p15="http://schemas.microsoft.com/office/powerpoint/2012/main" userId="Yusuke Kanamaru" providerId="None"/>
      </p:ext>
    </p:extLst>
  </p:cmAuthor>
  <p:cmAuthor id="4" name="加藤 良介（RYOSUKE KATO）" initials="加藤" lastIdx="2" clrIdx="3">
    <p:extLst>
      <p:ext uri="{19B8F6BF-5375-455C-9EA6-DF929625EA0E}">
        <p15:presenceInfo xmlns:p15="http://schemas.microsoft.com/office/powerpoint/2012/main" userId="S::KATO99@moe.go.jp::0d105930-2bbb-4005-92a5-e81a2ef7ef24" providerId="AD"/>
      </p:ext>
    </p:extLst>
  </p:cmAuthor>
  <p:cmAuthor id="5" name="上田 一誠（ISSEI UEDA）" initials="一上" lastIdx="9" clrIdx="4">
    <p:extLst>
      <p:ext uri="{19B8F6BF-5375-455C-9EA6-DF929625EA0E}">
        <p15:presenceInfo xmlns:p15="http://schemas.microsoft.com/office/powerpoint/2012/main" userId="S::UEDA20@moe.go.jp::1a2bfb22-5972-47ce-9b01-1a5fc7fa7e56" providerId="AD"/>
      </p:ext>
    </p:extLst>
  </p:cmAuthor>
  <p:cmAuthor id="6" name="水谷 嘉敬（YOSHITAKA MIZUTANI）" initials="嘉水" lastIdx="1" clrIdx="5">
    <p:extLst>
      <p:ext uri="{19B8F6BF-5375-455C-9EA6-DF929625EA0E}">
        <p15:presenceInfo xmlns:p15="http://schemas.microsoft.com/office/powerpoint/2012/main" userId="S::MIZUTA25@moe.go.jp::0c9aad48-7c82-46b9-b1f8-6ae77aa4b1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E0DA"/>
    <a:srgbClr val="C9E7CA"/>
    <a:srgbClr val="009C89"/>
    <a:srgbClr val="7F7F7F"/>
    <a:srgbClr val="03522D"/>
    <a:srgbClr val="B3E4D7"/>
    <a:srgbClr val="E3F5F0"/>
    <a:srgbClr val="FFFFFF"/>
    <a:srgbClr val="CAF0FF"/>
    <a:srgbClr val="005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60" autoAdjust="0"/>
    <p:restoredTop sz="91618" autoAdjust="0"/>
  </p:normalViewPr>
  <p:slideViewPr>
    <p:cSldViewPr snapToGrid="0">
      <p:cViewPr>
        <p:scale>
          <a:sx n="25" d="100"/>
          <a:sy n="25" d="100"/>
        </p:scale>
        <p:origin x="1768" y="816"/>
      </p:cViewPr>
      <p:guideLst/>
    </p:cSldViewPr>
  </p:slideViewPr>
  <p:notesTextViewPr>
    <p:cViewPr>
      <p:scale>
        <a:sx n="150" d="100"/>
        <a:sy n="150" d="100"/>
      </p:scale>
      <p:origin x="0" y="0"/>
    </p:cViewPr>
  </p:notesTextViewPr>
  <p:sorterViewPr>
    <p:cViewPr>
      <p:scale>
        <a:sx n="100" d="100"/>
        <a:sy n="100" d="100"/>
      </p:scale>
      <p:origin x="0" y="-796"/>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notesMasters/notesMaster1.xml" Type="http://schemas.openxmlformats.org/officeDocument/2006/relationships/notesMaster"/><Relationship Id="rId29" Target="handoutMasters/handoutMaster1.xml" Type="http://schemas.openxmlformats.org/officeDocument/2006/relationships/handoutMaster"/><Relationship Id="rId3" Target="../customXml/item3.xml" Type="http://schemas.openxmlformats.org/officeDocument/2006/relationships/customXml"/><Relationship Id="rId30" Target="tags/tag1.xml" Type="http://schemas.openxmlformats.org/officeDocument/2006/relationships/tags"/><Relationship Id="rId31" Target="commentAuthors.xml" Type="http://schemas.openxmlformats.org/officeDocument/2006/relationships/commentAuthors"/><Relationship Id="rId32" Target="presProps.xml" Type="http://schemas.openxmlformats.org/officeDocument/2006/relationships/presProps"/><Relationship Id="rId33" Target="viewProps.xml" Type="http://schemas.openxmlformats.org/officeDocument/2006/relationships/viewProps"/><Relationship Id="rId34" Target="theme/theme1.xml" Type="http://schemas.openxmlformats.org/officeDocument/2006/relationships/theme"/><Relationship Id="rId35" Target="tableStyles.xml" Type="http://schemas.openxmlformats.org/officeDocument/2006/relationships/tableStyles"/><Relationship Id="rId36" Target="changesInfos/changesInfo1.xml" Type="http://schemas.microsoft.com/office/2016/11/relationships/changesInfo"/><Relationship Id="rId37" Target="authors.xml" Type="http://schemas.microsoft.com/office/2018/10/relationships/author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keda, Yuna" userId="e43adb06-02c5-40af-9f56-702b182a5bc9" providerId="ADAL" clId="{F99330B1-03C8-412F-8D5A-5F430C55C2F1}"/>
    <pc:docChg chg="undo custSel modSld">
      <pc:chgData name="Takeda, Yuna" userId="e43adb06-02c5-40af-9f56-702b182a5bc9" providerId="ADAL" clId="{F99330B1-03C8-412F-8D5A-5F430C55C2F1}" dt="2026-05-01T09:46:11.304" v="23" actId="478"/>
      <pc:docMkLst>
        <pc:docMk/>
      </pc:docMkLst>
      <pc:sldChg chg="delSp modSp mod">
        <pc:chgData name="Takeda, Yuna" userId="e43adb06-02c5-40af-9f56-702b182a5bc9" providerId="ADAL" clId="{F99330B1-03C8-412F-8D5A-5F430C55C2F1}" dt="2026-05-01T09:46:11.304" v="23" actId="478"/>
        <pc:sldMkLst>
          <pc:docMk/>
          <pc:sldMk cId="1017099537" sldId="265"/>
        </pc:sldMkLst>
        <pc:spChg chg="del">
          <ac:chgData name="Takeda, Yuna" userId="e43adb06-02c5-40af-9f56-702b182a5bc9" providerId="ADAL" clId="{F99330B1-03C8-412F-8D5A-5F430C55C2F1}" dt="2026-05-01T09:46:11.304" v="23" actId="478"/>
          <ac:spMkLst>
            <pc:docMk/>
            <pc:sldMk cId="1017099537" sldId="265"/>
            <ac:spMk id="43" creationId="{A4BCCC76-6D83-FCAE-551D-BCDEEB2BDE0D}"/>
          </ac:spMkLst>
        </pc:spChg>
        <pc:spChg chg="del">
          <ac:chgData name="Takeda, Yuna" userId="e43adb06-02c5-40af-9f56-702b182a5bc9" providerId="ADAL" clId="{F99330B1-03C8-412F-8D5A-5F430C55C2F1}" dt="2026-05-01T09:46:11.304" v="23" actId="478"/>
          <ac:spMkLst>
            <pc:docMk/>
            <pc:sldMk cId="1017099537" sldId="265"/>
            <ac:spMk id="44" creationId="{8442EFAC-D625-D0CE-E89A-D8D3F45AC257}"/>
          </ac:spMkLst>
        </pc:spChg>
      </pc:sldChg>
      <pc:sldChg chg="modSp mod">
        <pc:chgData name="Takeda, Yuna" userId="e43adb06-02c5-40af-9f56-702b182a5bc9" providerId="ADAL" clId="{F99330B1-03C8-412F-8D5A-5F430C55C2F1}" dt="2026-04-16T09:19:55.362" v="15" actId="404"/>
        <pc:sldMkLst>
          <pc:docMk/>
          <pc:sldMk cId="3965890005" sldId="275"/>
        </pc:sldMkLst>
        <pc:spChg chg="mod">
          <ac:chgData name="Takeda, Yuna" userId="e43adb06-02c5-40af-9f56-702b182a5bc9" providerId="ADAL" clId="{F99330B1-03C8-412F-8D5A-5F430C55C2F1}" dt="2026-04-16T09:19:04.376" v="3" actId="14100"/>
          <ac:spMkLst>
            <pc:docMk/>
            <pc:sldMk cId="3965890005" sldId="275"/>
            <ac:spMk id="4" creationId="{D48C3D51-1350-3FBF-D054-64FD1D04E04A}"/>
          </ac:spMkLst>
        </pc:spChg>
        <pc:graphicFrameChg chg="mod modGraphic">
          <ac:chgData name="Takeda, Yuna" userId="e43adb06-02c5-40af-9f56-702b182a5bc9" providerId="ADAL" clId="{F99330B1-03C8-412F-8D5A-5F430C55C2F1}" dt="2026-04-16T09:19:55.362" v="15" actId="404"/>
          <ac:graphicFrameMkLst>
            <pc:docMk/>
            <pc:sldMk cId="3965890005" sldId="275"/>
            <ac:graphicFrameMk id="8" creationId="{76265453-957F-51BA-EF35-B1743E9877D3}"/>
          </ac:graphicFrameMkLst>
        </pc:graphicFrameChg>
      </pc:sldChg>
      <pc:sldChg chg="modSp mod">
        <pc:chgData name="Takeda, Yuna" userId="e43adb06-02c5-40af-9f56-702b182a5bc9" providerId="ADAL" clId="{F99330B1-03C8-412F-8D5A-5F430C55C2F1}" dt="2026-05-01T09:45:57.394" v="22" actId="20577"/>
        <pc:sldMkLst>
          <pc:docMk/>
          <pc:sldMk cId="1618676781" sldId="2147379783"/>
        </pc:sldMkLst>
        <pc:spChg chg="mod">
          <ac:chgData name="Takeda, Yuna" userId="e43adb06-02c5-40af-9f56-702b182a5bc9" providerId="ADAL" clId="{F99330B1-03C8-412F-8D5A-5F430C55C2F1}" dt="2026-05-01T09:45:57.394" v="22" actId="20577"/>
          <ac:spMkLst>
            <pc:docMk/>
            <pc:sldMk cId="1618676781" sldId="2147379783"/>
            <ac:spMk id="7" creationId="{D6B69534-B1A1-8459-5E34-0C873F1D6C64}"/>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605A5CE4-1F8F-4F21-B767-51F24AE4DA85}" type="datetimeFigureOut">
              <a:rPr kumimoji="1" lang="ja-JP" altLang="en-US" smtClean="0"/>
              <a:t>2026/5/1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9BEC8D9-6314-4A5E-A7F5-7CEBDC65EBC0}" type="slidenum">
              <a:rPr kumimoji="1" lang="ja-JP" altLang="en-US" smtClean="0"/>
              <a:t>‹#›</a:t>
            </a:fld>
            <a:endParaRPr kumimoji="1" lang="ja-JP" altLang="en-US"/>
          </a:p>
        </p:txBody>
      </p:sp>
    </p:spTree>
    <p:extLst>
      <p:ext uri="{BB962C8B-B14F-4D97-AF65-F5344CB8AC3E}">
        <p14:creationId xmlns:p14="http://schemas.microsoft.com/office/powerpoint/2010/main" val="2088375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9411A46-DA73-4357-ACC2-FCC0A92C802C}"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0FFC476-5EA4-493E-B35E-3BCFFE9D823A}" type="slidenum">
              <a:rPr kumimoji="1" lang="ja-JP" altLang="en-US" smtClean="0"/>
              <a:t>‹#›</a:t>
            </a:fld>
            <a:endParaRPr kumimoji="1" lang="ja-JP" altLang="en-US"/>
          </a:p>
        </p:txBody>
      </p:sp>
    </p:spTree>
    <p:extLst>
      <p:ext uri="{BB962C8B-B14F-4D97-AF65-F5344CB8AC3E}">
        <p14:creationId xmlns:p14="http://schemas.microsoft.com/office/powerpoint/2010/main" val="566054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E525-DFEF-959A-A777-81909540F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6CB1F5-A0B0-AE32-3F0E-83569E3F1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6E40CE-1BE9-401D-59C7-E5B3883EFFC3}"/>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79D9974B-2BB2-D322-E179-7C1F34FA71F6}"/>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2</a:t>
            </a:fld>
            <a:endParaRPr lang="en-US">
              <a:ea typeface="Meiryo UI" panose="020B0604030504040204" pitchFamily="50" charset="-128"/>
            </a:endParaRPr>
          </a:p>
        </p:txBody>
      </p:sp>
    </p:spTree>
    <p:extLst>
      <p:ext uri="{BB962C8B-B14F-4D97-AF65-F5344CB8AC3E}">
        <p14:creationId xmlns:p14="http://schemas.microsoft.com/office/powerpoint/2010/main" val="63549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D045F-F957-DEB3-6967-8F5B021ADF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85DE5-E427-E87F-5122-8C8CAEC2E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EF3A3D-B30B-A039-8261-E4DEAE50F8DE}"/>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83D22D97-9918-2204-DD84-C1395CB19215}"/>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5</a:t>
            </a:fld>
            <a:endParaRPr lang="en-US">
              <a:ea typeface="Meiryo UI" panose="020B0604030504040204" pitchFamily="50" charset="-128"/>
            </a:endParaRPr>
          </a:p>
        </p:txBody>
      </p:sp>
    </p:spTree>
    <p:extLst>
      <p:ext uri="{BB962C8B-B14F-4D97-AF65-F5344CB8AC3E}">
        <p14:creationId xmlns:p14="http://schemas.microsoft.com/office/powerpoint/2010/main" val="5648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33AD1-47A2-C0B8-FA05-A459B1D57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76D74-A15C-1E0C-0422-62DD534548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3E9A7-04AC-4D4D-2E19-FD403DA17B7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C5F0922B-F45A-B76C-B839-E690104E679C}"/>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9</a:t>
            </a:fld>
            <a:endParaRPr lang="en-US">
              <a:ea typeface="Meiryo UI" panose="020B0604030504040204" pitchFamily="50" charset="-128"/>
            </a:endParaRPr>
          </a:p>
        </p:txBody>
      </p:sp>
    </p:spTree>
    <p:extLst>
      <p:ext uri="{BB962C8B-B14F-4D97-AF65-F5344CB8AC3E}">
        <p14:creationId xmlns:p14="http://schemas.microsoft.com/office/powerpoint/2010/main" val="333237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6E811-7E3B-3063-E6DB-08E0EE3AD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34F36-5A94-DE6E-7F6F-6C9CBCA45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2548E-596B-60D8-4208-8874AA5422F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E710F187-019A-FF37-5EB8-19A18E483018}"/>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14</a:t>
            </a:fld>
            <a:endParaRPr lang="en-US">
              <a:ea typeface="Meiryo UI" panose="020B0604030504040204" pitchFamily="50" charset="-128"/>
            </a:endParaRPr>
          </a:p>
        </p:txBody>
      </p:sp>
    </p:spTree>
    <p:extLst>
      <p:ext uri="{BB962C8B-B14F-4D97-AF65-F5344CB8AC3E}">
        <p14:creationId xmlns:p14="http://schemas.microsoft.com/office/powerpoint/2010/main" val="379701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941F3-0B2F-0724-631C-1ABBD1487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C988A-4E37-422D-8FCF-12F665D94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DCC4F-A299-A42B-4BBB-D655FAC39555}"/>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FD0344E0-B467-7961-1E6B-177D72E6879D}"/>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19</a:t>
            </a:fld>
            <a:endParaRPr lang="en-US">
              <a:ea typeface="Meiryo UI" panose="020B0604030504040204" pitchFamily="50" charset="-128"/>
            </a:endParaRPr>
          </a:p>
        </p:txBody>
      </p:sp>
    </p:spTree>
    <p:extLst>
      <p:ext uri="{BB962C8B-B14F-4D97-AF65-F5344CB8AC3E}">
        <p14:creationId xmlns:p14="http://schemas.microsoft.com/office/powerpoint/2010/main" val="18454367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3087884" y="6300054"/>
            <a:ext cx="7385073"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300395" y="2991838"/>
            <a:ext cx="10838983"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300395" y="2991837"/>
            <a:ext cx="10860614" cy="1008000"/>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300395" y="4148806"/>
            <a:ext cx="10860614" cy="432000"/>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4468074" y="5436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4468074" y="5724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所属　名前</a:t>
            </a:r>
          </a:p>
        </p:txBody>
      </p:sp>
      <p:pic>
        <p:nvPicPr>
          <p:cNvPr id="17"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577839" y="1505002"/>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93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300395" y="2915837"/>
            <a:ext cx="10838983"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300395" y="2915837"/>
            <a:ext cx="10860614" cy="1728000"/>
          </a:xfrm>
          <a:prstGeom prst="rect">
            <a:avLst/>
          </a:prstGeom>
        </p:spPr>
        <p:txBody>
          <a:bodyPr lIns="0" tIns="72000" rIns="0" bIns="0" anchor="ctr" anchorCtr="0">
            <a:normAutofit/>
          </a:bodyPr>
          <a:lstStyle>
            <a:lvl1pPr algn="ct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7863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40684" y="207272"/>
            <a:ext cx="1297788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800">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203542" y="331891"/>
            <a:ext cx="11675160" cy="648000"/>
          </a:xfrm>
          <a:prstGeom prst="rect">
            <a:avLst/>
          </a:prstGeom>
        </p:spPr>
        <p:txBody>
          <a:bodyPr lIns="252000" tIns="36000" rIns="0" bIns="0" anchor="ctr" anchorCtr="0"/>
          <a:lstStyle>
            <a:lvl1pPr algn="l">
              <a:defRPr sz="28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203543" y="1110921"/>
            <a:ext cx="13032691"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atin typeface="メイリオ" panose="020B0604030504040204" pitchFamily="50" charset="-128"/>
                <a:ea typeface="メイリオ" panose="020B0604030504040204" pitchFamily="50" charset="-128"/>
              </a:defRPr>
            </a:lvl1pPr>
            <a:lvl2pPr marL="447675" indent="-174625" algn="l">
              <a:lnSpc>
                <a:spcPct val="100000"/>
              </a:lnSpc>
              <a:spcBef>
                <a:spcPts val="400"/>
              </a:spcBef>
              <a:buFont typeface="Arial" panose="020B0604020202020204" pitchFamily="34" charset="0"/>
              <a:buChar char="•"/>
              <a:defRPr sz="1800">
                <a:latin typeface="メイリオ" panose="020B0604030504040204" pitchFamily="50" charset="-128"/>
                <a:ea typeface="メイリオ" panose="020B0604030504040204" pitchFamily="50" charset="-128"/>
              </a:defRPr>
            </a:lvl2pPr>
            <a:lvl3pPr marL="690563" indent="-233363" algn="l">
              <a:lnSpc>
                <a:spcPct val="100000"/>
              </a:lnSpc>
              <a:spcBef>
                <a:spcPts val="200"/>
              </a:spcBef>
              <a:buFont typeface="Wingdings" panose="05000000000000000000" pitchFamily="2" charset="2"/>
              <a:buChar char="ü"/>
              <a:defRPr sz="1600">
                <a:latin typeface="メイリオ" panose="020B0604030504040204" pitchFamily="50" charset="-128"/>
                <a:ea typeface="メイリオ" panose="020B0604030504040204" pitchFamily="50" charset="-128"/>
              </a:defRPr>
            </a:lvl3pPr>
            <a:lvl4pPr marL="904875" indent="-215900" algn="l">
              <a:lnSpc>
                <a:spcPct val="100000"/>
              </a:lnSpc>
              <a:spcBef>
                <a:spcPts val="200"/>
              </a:spcBef>
              <a:buFont typeface="Meiryo UI" panose="020B0604030504040204" pitchFamily="50" charset="-128"/>
              <a:buChar char="※"/>
              <a:defRPr sz="1200">
                <a:latin typeface="メイリオ" panose="020B0604030504040204" pitchFamily="50" charset="-128"/>
                <a:ea typeface="メイリオ" panose="020B0604030504040204" pitchFamily="50" charset="-128"/>
              </a:defRPr>
            </a:lvl4pPr>
            <a:lvl5pPr algn="l">
              <a:defRPr sz="2000"/>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479082" y="197432"/>
            <a:ext cx="672432" cy="649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62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2977819" y="7255031"/>
            <a:ext cx="288779"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6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268491" y="374534"/>
            <a:ext cx="12793350" cy="792964"/>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32"/>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389671" y="467637"/>
            <a:ext cx="11222635" cy="648000"/>
          </a:xfrm>
          <a:prstGeom prst="rect">
            <a:avLst/>
          </a:prstGeom>
        </p:spPr>
        <p:txBody>
          <a:bodyPr lIns="252000" tIns="36000" rIns="0" bIns="0" anchor="ctr" anchorCtr="0"/>
          <a:lstStyle>
            <a:lvl1pPr>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389671" y="1255723"/>
            <a:ext cx="12771569" cy="864000"/>
          </a:xfrm>
          <a:prstGeom prst="rect">
            <a:avLst/>
          </a:prstGeom>
          <a:ln>
            <a:solidFill>
              <a:schemeClr val="accent3"/>
            </a:solidFill>
          </a:ln>
        </p:spPr>
        <p:txBody>
          <a:bodyPr lIns="216000" tIns="144000" rIns="0" bIns="0" anchor="t"/>
          <a:lstStyle>
            <a:lvl1pPr marL="342880" marR="0" indent="-342880" algn="l" defTabSz="914348" rtl="0" eaLnBrk="1" fontAlgn="auto" latinLnBrk="0" hangingPunct="1">
              <a:lnSpc>
                <a:spcPct val="100000"/>
              </a:lnSpc>
              <a:spcBef>
                <a:spcPts val="0"/>
              </a:spcBef>
              <a:spcAft>
                <a:spcPts val="600"/>
              </a:spcAft>
              <a:buClrTx/>
              <a:buSzTx/>
              <a:buFont typeface="Wingdings" panose="05000000000000000000" pitchFamily="2" charset="2"/>
              <a:buChar char="n"/>
              <a:tabLst/>
              <a:defRPr sz="1800" b="0">
                <a:solidFill>
                  <a:schemeClr val="tx1">
                    <a:lumMod val="75000"/>
                    <a:lumOff val="25000"/>
                  </a:schemeClr>
                </a:solidFill>
                <a:latin typeface="Meiryo UI" panose="020B0604030504040204" pitchFamily="50" charset="-128"/>
                <a:ea typeface="Meiryo UI" panose="020B0604030504040204" pitchFamily="50" charset="-128"/>
              </a:defRPr>
            </a:lvl1pPr>
            <a:lvl2pPr marL="457174" indent="0">
              <a:buFontTx/>
              <a:buNone/>
              <a:defRPr/>
            </a:lvl2pPr>
            <a:lvl3pPr marL="914348" indent="0">
              <a:buFontTx/>
              <a:buNone/>
              <a:defRPr/>
            </a:lvl3pPr>
            <a:lvl4pPr marL="1371522" indent="0">
              <a:buFontTx/>
              <a:buNone/>
              <a:defRPr/>
            </a:lvl4pPr>
            <a:lvl5pPr marL="1828697" indent="0">
              <a:buFontTx/>
              <a:buNone/>
              <a:defRPr/>
            </a:lvl5pPr>
          </a:lstStyle>
          <a:p>
            <a:pPr marL="342880" marR="0" lvl="0" indent="-342880" algn="l" defTabSz="914348" rtl="0" eaLnBrk="1" fontAlgn="auto" latinLnBrk="0" hangingPunct="1">
              <a:lnSpc>
                <a:spcPct val="90000"/>
              </a:lnSpc>
              <a:spcBef>
                <a:spcPts val="1000"/>
              </a:spcBef>
              <a:spcAft>
                <a:spcPts val="0"/>
              </a:spcAft>
              <a:buClrTx/>
              <a:buSzTx/>
              <a:tabLst/>
              <a:defRPr/>
            </a:pPr>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3360416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61347" y="3373170"/>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65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23A21DA-7423-8983-4985-A51059C455FA}"/>
              </a:ext>
            </a:extLst>
          </p:cNvPr>
          <p:cNvGraphicFramePr>
            <a:graphicFrameLocks noChangeAspect="1"/>
          </p:cNvGraphicFramePr>
          <p:nvPr userDrawn="1">
            <p:custDataLst>
              <p:tags r:id="rId1"/>
            </p:custDataLst>
            <p:extLst>
              <p:ext uri="{D42A27DB-BD31-4B8C-83A1-F6EECF244321}">
                <p14:modId xmlns:p14="http://schemas.microsoft.com/office/powerpoint/2010/main" val="2288084601"/>
              </p:ext>
            </p:extLst>
          </p:nvPr>
        </p:nvGraphicFramePr>
        <p:xfrm>
          <a:off x="1750" y="1751"/>
          <a:ext cx="1751" cy="1750"/>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3" name="think-cell data - do not delete" hidden="1">
                        <a:extLst>
                          <a:ext uri="{FF2B5EF4-FFF2-40B4-BE49-F238E27FC236}">
                            <a16:creationId xmlns:a16="http://schemas.microsoft.com/office/drawing/2014/main" id="{523A21DA-7423-8983-4985-A51059C455FA}"/>
                          </a:ext>
                        </a:extLst>
                      </p:cNvPr>
                      <p:cNvPicPr/>
                      <p:nvPr/>
                    </p:nvPicPr>
                    <p:blipFill>
                      <a:blip r:embed="rId4"/>
                      <a:stretch>
                        <a:fillRect/>
                      </a:stretch>
                    </p:blipFill>
                    <p:spPr>
                      <a:xfrm>
                        <a:off x="1750" y="1751"/>
                        <a:ext cx="1751" cy="1750"/>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Trebuchet MS" panose="020B0603020202020204" pitchFamily="34" charset="0"/>
                <a:sym typeface="Trebuchet MS" panose="020B0603020202020204" pitchFamily="34" charset="0"/>
              </a:rPr>
              <a:t>Copyright © 2026 by Boston Consulting Group. All rights reserved.</a:t>
            </a:r>
          </a:p>
        </p:txBody>
      </p:sp>
      <p:sp>
        <p:nvSpPr>
          <p:cNvPr id="8" name="Title 7"/>
          <p:cNvSpPr>
            <a:spLocks noGrp="1"/>
          </p:cNvSpPr>
          <p:nvPr>
            <p:ph type="title" hasCustomPrompt="1"/>
          </p:nvPr>
        </p:nvSpPr>
        <p:spPr>
          <a:xfrm>
            <a:off x="694477" y="686522"/>
            <a:ext cx="12052310" cy="366408"/>
          </a:xfrm>
        </p:spPr>
        <p:txBody>
          <a:bodyPr vert="horz"/>
          <a:lstStyle>
            <a:lvl1pPr>
              <a:defRPr>
                <a:latin typeface="Trebuchet MS" panose="020B060302020202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94735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のみ">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773144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4383431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xml" Type="http://schemas.openxmlformats.org/officeDocument/2006/relationships/tags"/><Relationship Id="rId11" Target="../embeddings/oleObject1.bin" Type="http://schemas.openxmlformats.org/officeDocument/2006/relationships/oleObject"/><Relationship Id="rId12"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think-cell data - do not delete" hidden="1">
            <a:extLst>
              <a:ext uri="{FF2B5EF4-FFF2-40B4-BE49-F238E27FC236}">
                <a16:creationId xmlns:a16="http://schemas.microsoft.com/office/drawing/2014/main" id="{7B3C0317-4F23-6B4C-1DFC-C92E5AF0526F}"/>
              </a:ext>
            </a:extLst>
          </p:cNvPr>
          <p:cNvGraphicFramePr>
            <a:graphicFrameLocks noChangeAspect="1"/>
          </p:cNvGraphicFramePr>
          <p:nvPr userDrawn="1">
            <p:custDataLst>
              <p:tags r:id="rId10"/>
            </p:custDataLst>
            <p:extLst>
              <p:ext uri="{D42A27DB-BD31-4B8C-83A1-F6EECF244321}">
                <p14:modId xmlns:p14="http://schemas.microsoft.com/office/powerpoint/2010/main" val="917375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5" progId="TCLayout.ActiveDocument.1">
                  <p:embed/>
                </p:oleObj>
              </mc:Choice>
              <mc:Fallback>
                <p:oleObj name="think-cell Slide" r:id="rId11" imgW="404" imgH="405" progId="TCLayout.ActiveDocument.1">
                  <p:embed/>
                  <p:pic>
                    <p:nvPicPr>
                      <p:cNvPr id="124" name="think-cell data - do not delete" hidden="1">
                        <a:extLst>
                          <a:ext uri="{FF2B5EF4-FFF2-40B4-BE49-F238E27FC236}">
                            <a16:creationId xmlns:a16="http://schemas.microsoft.com/office/drawing/2014/main" id="{7B3C0317-4F23-6B4C-1DFC-C92E5AF0526F}"/>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203351" y="1042610"/>
            <a:ext cx="13033075"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spTree>
    <p:extLst>
      <p:ext uri="{BB962C8B-B14F-4D97-AF65-F5344CB8AC3E}">
        <p14:creationId xmlns:p14="http://schemas.microsoft.com/office/powerpoint/2010/main" val="944981850"/>
      </p:ext>
    </p:extLst>
  </p:cSld>
  <p:clrMap bg1="lt1" tx1="dk1" bg2="lt2" tx2="dk2" accent1="accent1" accent2="accent2" accent3="accent3" accent4="accent4" accent5="accent5" accent6="accent6" hlink="hlink" folHlink="folHlink"/>
  <p:sldLayoutIdLst>
    <p:sldLayoutId id="2147483660" r:id="rId1"/>
    <p:sldLayoutId id="2147483663" r:id="rId2"/>
    <p:sldLayoutId id="2147483687" r:id="rId3"/>
    <p:sldLayoutId id="2147483692" r:id="rId4"/>
    <p:sldLayoutId id="2147483694" r:id="rId5"/>
    <p:sldLayoutId id="2147483695" r:id="rId6"/>
    <p:sldLayoutId id="2147483696" r:id="rId7"/>
    <p:sldLayoutId id="2147483697"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32"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8338" userDrawn="1">
          <p15:clr>
            <a:srgbClr val="F26B43"/>
          </p15:clr>
        </p15:guide>
        <p15:guide id="6" pos="128" userDrawn="1">
          <p15:clr>
            <a:srgbClr val="F26B43"/>
          </p15:clr>
        </p15:guide>
        <p15:guide id="7" orient="horz" pos="703" userDrawn="1">
          <p15:clr>
            <a:srgbClr val="F26B43"/>
          </p15:clr>
        </p15:guide>
      </p15:sldGuideLst>
    </p:ext>
  </p:extLst>
</p:sldMaster>
</file>

<file path=ppt/slides/_rels/slide1.xml.rels><?xml version="1.0" encoding="UTF-8" standalone="yes"?><Relationships xmlns="http://schemas.openxmlformats.org/package/2006/relationships"><Relationship Id="rId1" Target="../tags/tag4.xml" Type="http://schemas.openxmlformats.org/officeDocument/2006/relationships/tags"/><Relationship Id="rId2" Target="../slideLayouts/slideLayout1.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tags/tag13.xml" Type="http://schemas.openxmlformats.org/officeDocument/2006/relationships/tags"/><Relationship Id="rId2" Target="../slideLayouts/slideLayout3.xml" Type="http://schemas.openxmlformats.org/officeDocument/2006/relationships/slideLayout"/><Relationship Id="rId3" Target="../notesSlides/notesSlide3.xml" Type="http://schemas.openxmlformats.org/officeDocument/2006/relationships/notesSlide"/><Relationship Id="rId4" Target="../embeddings/oleObject12.bin" Type="http://schemas.openxmlformats.org/officeDocument/2006/relationships/oleObject"/><Relationship Id="rId5" Target="../media/image1.emf" Type="http://schemas.openxmlformats.org/officeDocument/2006/relationships/image"/></Relationships>
</file>

<file path=ppt/slides/_rels/slide11.xml.rels><?xml version="1.0" encoding="UTF-8" standalone="yes"?><Relationships xmlns="http://schemas.openxmlformats.org/package/2006/relationships"><Relationship Id="rId1" Target="../tags/tag14.xml" Type="http://schemas.openxmlformats.org/officeDocument/2006/relationships/tags"/><Relationship Id="rId2" Target="../slideLayouts/slideLayout3.xml" Type="http://schemas.openxmlformats.org/officeDocument/2006/relationships/slideLayout"/><Relationship Id="rId3" Target="../embeddings/oleObject13.bin" Type="http://schemas.openxmlformats.org/officeDocument/2006/relationships/oleObject"/><Relationship Id="rId4" Target="../media/image1.emf" Type="http://schemas.openxmlformats.org/officeDocument/2006/relationships/image"/></Relationships>
</file>

<file path=ppt/slides/_rels/slide12.xml.rels><?xml version="1.0" encoding="UTF-8" standalone="yes"?><Relationships xmlns="http://schemas.openxmlformats.org/package/2006/relationships"><Relationship Id="rId1" Target="../tags/tag15.xml" Type="http://schemas.openxmlformats.org/officeDocument/2006/relationships/tags"/><Relationship Id="rId2" Target="../slideLayouts/slideLayout3.xml" Type="http://schemas.openxmlformats.org/officeDocument/2006/relationships/slideLayout"/><Relationship Id="rId3" Target="../embeddings/oleObject14.bin" Type="http://schemas.openxmlformats.org/officeDocument/2006/relationships/oleObject"/><Relationship Id="rId4" Target="../media/image1.emf" Type="http://schemas.openxmlformats.org/officeDocument/2006/relationships/image"/></Relationships>
</file>

<file path=ppt/slides/_rels/slide13.xml.rels><?xml version="1.0" encoding="UTF-8" standalone="yes"?><Relationships xmlns="http://schemas.openxmlformats.org/package/2006/relationships"><Relationship Id="rId1" Target="../tags/tag16.xml" Type="http://schemas.openxmlformats.org/officeDocument/2006/relationships/tags"/><Relationship Id="rId2" Target="../slideLayouts/slideLayout3.xml" Type="http://schemas.openxmlformats.org/officeDocument/2006/relationships/slideLayout"/><Relationship Id="rId3" Target="../embeddings/oleObject15.bin" Type="http://schemas.openxmlformats.org/officeDocument/2006/relationships/oleObject"/><Relationship Id="rId4" Target="../media/image1.emf" Type="http://schemas.openxmlformats.org/officeDocument/2006/relationships/image"/><Relationship Id="rId5" Target="https://www.env.go.jp/earth/ondanka/supply_chain/gvc/files/guide/gurumi_honpen.pdf" TargetMode="External" Type="http://schemas.openxmlformats.org/officeDocument/2006/relationships/hyperlink"/></Relationships>
</file>

<file path=ppt/slides/_rels/slide14.xml.rels><?xml version="1.0" encoding="UTF-8" standalone="yes"?><Relationships xmlns="http://schemas.openxmlformats.org/package/2006/relationships"><Relationship Id="rId1" Target="../tags/tag17.xml" Type="http://schemas.openxmlformats.org/officeDocument/2006/relationships/tags"/><Relationship Id="rId2" Target="../slideLayouts/slideLayout2.xml" Type="http://schemas.openxmlformats.org/officeDocument/2006/relationships/slideLayout"/><Relationship Id="rId3" Target="../embeddings/oleObject16.bin" Type="http://schemas.openxmlformats.org/officeDocument/2006/relationships/oleObject"/><Relationship Id="rId4" Target="../media/image1.emf" Type="http://schemas.openxmlformats.org/officeDocument/2006/relationships/image"/></Relationships>
</file>

<file path=ppt/slides/_rels/slide15.xml.rels><?xml version="1.0" encoding="UTF-8" standalone="yes"?><Relationships xmlns="http://schemas.openxmlformats.org/package/2006/relationships"><Relationship Id="rId1" Target="../tags/tag18.xml" Type="http://schemas.openxmlformats.org/officeDocument/2006/relationships/tags"/><Relationship Id="rId2" Target="../slideLayouts/slideLayout3.xml" Type="http://schemas.openxmlformats.org/officeDocument/2006/relationships/slideLayout"/><Relationship Id="rId3" Target="../notesSlides/notesSlide4.xml" Type="http://schemas.openxmlformats.org/officeDocument/2006/relationships/notesSlide"/><Relationship Id="rId4" Target="../embeddings/oleObject17.bin" Type="http://schemas.openxmlformats.org/officeDocument/2006/relationships/oleObject"/><Relationship Id="rId5" Target="../media/image1.emf" Type="http://schemas.openxmlformats.org/officeDocument/2006/relationships/image"/></Relationships>
</file>

<file path=ppt/slides/_rels/slide16.xml.rels><?xml version="1.0" encoding="UTF-8" standalone="yes"?><Relationships xmlns="http://schemas.openxmlformats.org/package/2006/relationships"><Relationship Id="rId1" Target="../tags/tag19.xml" Type="http://schemas.openxmlformats.org/officeDocument/2006/relationships/tags"/><Relationship Id="rId2" Target="../slideLayouts/slideLayout3.xml" Type="http://schemas.openxmlformats.org/officeDocument/2006/relationships/slideLayout"/><Relationship Id="rId3" Target="../embeddings/oleObject18.bin" Type="http://schemas.openxmlformats.org/officeDocument/2006/relationships/oleObject"/><Relationship Id="rId4" Target="../media/image1.emf" Type="http://schemas.openxmlformats.org/officeDocument/2006/relationships/image"/></Relationships>
</file>

<file path=ppt/slides/_rels/slide17.xml.rels><?xml version="1.0" encoding="UTF-8" standalone="yes"?><Relationships xmlns="http://schemas.openxmlformats.org/package/2006/relationships"><Relationship Id="rId1" Target="../tags/tag20.xml" Type="http://schemas.openxmlformats.org/officeDocument/2006/relationships/tags"/><Relationship Id="rId2" Target="../slideLayouts/slideLayout3.xml" Type="http://schemas.openxmlformats.org/officeDocument/2006/relationships/slideLayout"/><Relationship Id="rId3" Target="../embeddings/oleObject19.bin" Type="http://schemas.openxmlformats.org/officeDocument/2006/relationships/oleObject"/><Relationship Id="rId4" Target="../media/image1.emf" Type="http://schemas.openxmlformats.org/officeDocument/2006/relationships/image"/></Relationships>
</file>

<file path=ppt/slides/_rels/slide18.xml.rels><?xml version="1.0" encoding="UTF-8" standalone="yes"?><Relationships xmlns="http://schemas.openxmlformats.org/package/2006/relationships"><Relationship Id="rId1" Target="../tags/tag21.xml" Type="http://schemas.openxmlformats.org/officeDocument/2006/relationships/tags"/><Relationship Id="rId2" Target="../slideLayouts/slideLayout3.xml" Type="http://schemas.openxmlformats.org/officeDocument/2006/relationships/slideLayout"/><Relationship Id="rId3" Target="../embeddings/oleObject20.bin" Type="http://schemas.openxmlformats.org/officeDocument/2006/relationships/oleObject"/><Relationship Id="rId4" Target="../media/image1.emf" Type="http://schemas.openxmlformats.org/officeDocument/2006/relationships/image"/></Relationships>
</file>

<file path=ppt/slides/_rels/slide19.xml.rels><?xml version="1.0" encoding="UTF-8" standalone="yes"?><Relationships xmlns="http://schemas.openxmlformats.org/package/2006/relationships"><Relationship Id="rId1" Target="../tags/tag22.xml" Type="http://schemas.openxmlformats.org/officeDocument/2006/relationships/tags"/><Relationship Id="rId2" Target="../slideLayouts/slideLayout2.xml" Type="http://schemas.openxmlformats.org/officeDocument/2006/relationships/slideLayout"/><Relationship Id="rId3" Target="../embeddings/oleObject21.bin" Type="http://schemas.openxmlformats.org/officeDocument/2006/relationships/oleObject"/><Relationship Id="rId4"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tags/tag5.xml" Type="http://schemas.openxmlformats.org/officeDocument/2006/relationships/tags"/><Relationship Id="rId2" Target="../slideLayouts/slideLayout3.xml" Type="http://schemas.openxmlformats.org/officeDocument/2006/relationships/slideLayout"/><Relationship Id="rId3" Target="../embeddings/oleObject4.bin" Type="http://schemas.openxmlformats.org/officeDocument/2006/relationships/oleObject"/><Relationship Id="rId4" Target="../media/image1.emf" Type="http://schemas.openxmlformats.org/officeDocument/2006/relationships/image"/></Relationships>
</file>

<file path=ppt/slides/_rels/slide20.xml.rels><?xml version="1.0" encoding="UTF-8" standalone="yes"?><Relationships xmlns="http://schemas.openxmlformats.org/package/2006/relationships"><Relationship Id="rId1" Target="../tags/tag23.xml" Type="http://schemas.openxmlformats.org/officeDocument/2006/relationships/tags"/><Relationship Id="rId2" Target="../slideLayouts/slideLayout3.xml" Type="http://schemas.openxmlformats.org/officeDocument/2006/relationships/slideLayout"/><Relationship Id="rId3" Target="../notesSlides/notesSlide5.xml" Type="http://schemas.openxmlformats.org/officeDocument/2006/relationships/notesSlide"/><Relationship Id="rId4" Target="../embeddings/oleObject22.bin" Type="http://schemas.openxmlformats.org/officeDocument/2006/relationships/oleObject"/><Relationship Id="rId5" Target="../media/image1.emf" Type="http://schemas.openxmlformats.org/officeDocument/2006/relationships/image"/></Relationships>
</file>

<file path=ppt/slides/_rels/slide21.xml.rels><?xml version="1.0" encoding="UTF-8" standalone="yes"?><Relationships xmlns="http://schemas.openxmlformats.org/package/2006/relationships"><Relationship Id="rId1" Target="../tags/tag24.xml" Type="http://schemas.openxmlformats.org/officeDocument/2006/relationships/tags"/><Relationship Id="rId2" Target="../slideLayouts/slideLayout3.xml" Type="http://schemas.openxmlformats.org/officeDocument/2006/relationships/slideLayout"/><Relationship Id="rId3" Target="../embeddings/oleObject23.bin" Type="http://schemas.openxmlformats.org/officeDocument/2006/relationships/oleObject"/><Relationship Id="rId4" Target="../media/image1.emf" Type="http://schemas.openxmlformats.org/officeDocument/2006/relationships/image"/></Relationships>
</file>

<file path=ppt/slides/_rels/slide22.xml.rels><?xml version="1.0" encoding="UTF-8" standalone="yes"?><Relationships xmlns="http://schemas.openxmlformats.org/package/2006/relationships"><Relationship Id="rId1" Target="../tags/tag25.xml" Type="http://schemas.openxmlformats.org/officeDocument/2006/relationships/tags"/><Relationship Id="rId2" Target="../slideLayouts/slideLayout3.xml" Type="http://schemas.openxmlformats.org/officeDocument/2006/relationships/slideLayout"/><Relationship Id="rId3" Target="../embeddings/oleObject24.bin" Type="http://schemas.openxmlformats.org/officeDocument/2006/relationships/oleObject"/><Relationship Id="rId4" Target="../media/image1.emf"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6.xml" Type="http://schemas.openxmlformats.org/officeDocument/2006/relationships/tags"/><Relationship Id="rId2" Target="../slideLayouts/slideLayout3.xml" Type="http://schemas.openxmlformats.org/officeDocument/2006/relationships/slideLayout"/><Relationship Id="rId3" Target="../notesSlides/notesSlide1.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s>
</file>

<file path=ppt/slides/_rels/slide4.xml.rels><?xml version="1.0" encoding="UTF-8" standalone="yes"?><Relationships xmlns="http://schemas.openxmlformats.org/package/2006/relationships"><Relationship Id="rId1" Target="../tags/tag7.xml" Type="http://schemas.openxmlformats.org/officeDocument/2006/relationships/tags"/><Relationship Id="rId2" Target="../slideLayouts/slideLayout3.xml" Type="http://schemas.openxmlformats.org/officeDocument/2006/relationships/slideLayout"/><Relationship Id="rId3" Target="../embeddings/oleObject6.bin" Type="http://schemas.openxmlformats.org/officeDocument/2006/relationships/oleObject"/><Relationship Id="rId4" Target="../media/image1.emf" Type="http://schemas.openxmlformats.org/officeDocument/2006/relationships/image"/></Relationships>
</file>

<file path=ppt/slides/_rels/slide5.xml.rels><?xml version="1.0" encoding="UTF-8" standalone="yes"?><Relationships xmlns="http://schemas.openxmlformats.org/package/2006/relationships"><Relationship Id="rId1" Target="../tags/tag8.xml" Type="http://schemas.openxmlformats.org/officeDocument/2006/relationships/tags"/><Relationship Id="rId2" Target="../slideLayouts/slideLayout2.xml" Type="http://schemas.openxmlformats.org/officeDocument/2006/relationships/slideLayout"/><Relationship Id="rId3" Target="../embeddings/oleObject7.bin" Type="http://schemas.openxmlformats.org/officeDocument/2006/relationships/oleObject"/><Relationship Id="rId4" Target="../media/image1.emf" Type="http://schemas.openxmlformats.org/officeDocument/2006/relationships/image"/></Relationships>
</file>

<file path=ppt/slides/_rels/slide6.xml.rels><?xml version="1.0" encoding="UTF-8" standalone="yes"?><Relationships xmlns="http://schemas.openxmlformats.org/package/2006/relationships"><Relationship Id="rId1" Target="../tags/tag9.xml" Type="http://schemas.openxmlformats.org/officeDocument/2006/relationships/tags"/><Relationship Id="rId2" Target="../slideLayouts/slideLayout3.xml" Type="http://schemas.openxmlformats.org/officeDocument/2006/relationships/slideLayout"/><Relationship Id="rId3" Target="../notesSlides/notesSlide2.xml" Type="http://schemas.openxmlformats.org/officeDocument/2006/relationships/notesSlide"/><Relationship Id="rId4" Target="../embeddings/oleObject8.bin" Type="http://schemas.openxmlformats.org/officeDocument/2006/relationships/oleObject"/><Relationship Id="rId5" Target="../media/image1.emf" Type="http://schemas.openxmlformats.org/officeDocument/2006/relationships/image"/></Relationships>
</file>

<file path=ppt/slides/_rels/slide7.xml.rels><?xml version="1.0" encoding="UTF-8" standalone="yes"?><Relationships xmlns="http://schemas.openxmlformats.org/package/2006/relationships"><Relationship Id="rId1" Target="../tags/tag10.xml" Type="http://schemas.openxmlformats.org/officeDocument/2006/relationships/tags"/><Relationship Id="rId2" Target="../slideLayouts/slideLayout3.xml" Type="http://schemas.openxmlformats.org/officeDocument/2006/relationships/slideLayout"/><Relationship Id="rId3" Target="../embeddings/oleObject9.bin" Type="http://schemas.openxmlformats.org/officeDocument/2006/relationships/oleObject"/><Relationship Id="rId4" Target="../media/image1.emf" Type="http://schemas.openxmlformats.org/officeDocument/2006/relationships/image"/></Relationships>
</file>

<file path=ppt/slides/_rels/slide8.xml.rels><?xml version="1.0" encoding="UTF-8" standalone="yes"?><Relationships xmlns="http://schemas.openxmlformats.org/package/2006/relationships"><Relationship Id="rId1" Target="../tags/tag11.xml" Type="http://schemas.openxmlformats.org/officeDocument/2006/relationships/tags"/><Relationship Id="rId2" Target="../slideLayouts/slideLayout3.xml" Type="http://schemas.openxmlformats.org/officeDocument/2006/relationships/slideLayout"/><Relationship Id="rId3" Target="../embeddings/oleObject10.bin" Type="http://schemas.openxmlformats.org/officeDocument/2006/relationships/oleObject"/><Relationship Id="rId4" Target="../media/image1.emf" Type="http://schemas.openxmlformats.org/officeDocument/2006/relationships/image"/></Relationships>
</file>

<file path=ppt/slides/_rels/slide9.xml.rels><?xml version="1.0" encoding="UTF-8" standalone="yes"?><Relationships xmlns="http://schemas.openxmlformats.org/package/2006/relationships"><Relationship Id="rId1" Target="../tags/tag12.xml" Type="http://schemas.openxmlformats.org/officeDocument/2006/relationships/tags"/><Relationship Id="rId2" Target="../slideLayouts/slideLayout2.xml" Type="http://schemas.openxmlformats.org/officeDocument/2006/relationships/slideLayout"/><Relationship Id="rId3" Target="../embeddings/oleObject11.bin" Type="http://schemas.openxmlformats.org/officeDocument/2006/relationships/oleObject"/><Relationship Id="rId4" Target="../media/image1.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304E07C-43C0-7481-D24B-3B2033AAB693}"/>
              </a:ext>
            </a:extLst>
          </p:cNvPr>
          <p:cNvGraphicFramePr>
            <a:graphicFrameLocks noChangeAspect="1"/>
          </p:cNvGraphicFramePr>
          <p:nvPr>
            <p:custDataLst>
              <p:tags r:id="rId1"/>
            </p:custDataLst>
            <p:extLst>
              <p:ext uri="{D42A27DB-BD31-4B8C-83A1-F6EECF244321}">
                <p14:modId xmlns:p14="http://schemas.microsoft.com/office/powerpoint/2010/main" val="25383572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4" name="think-cell data - do not delete" hidden="1">
                        <a:extLst>
                          <a:ext uri="{FF2B5EF4-FFF2-40B4-BE49-F238E27FC236}">
                            <a16:creationId xmlns:a16="http://schemas.microsoft.com/office/drawing/2014/main" id="{7304E07C-43C0-7481-D24B-3B2033AAB6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55ECDC26-993F-4A78-8D31-18BE42F37D6C}"/>
              </a:ext>
            </a:extLst>
          </p:cNvPr>
          <p:cNvSpPr>
            <a:spLocks noGrp="1"/>
          </p:cNvSpPr>
          <p:nvPr>
            <p:ph type="title"/>
          </p:nvPr>
        </p:nvSpPr>
        <p:spPr>
          <a:xfrm>
            <a:off x="1300395" y="2991837"/>
            <a:ext cx="10860614" cy="1008000"/>
          </a:xfrm>
        </p:spPr>
        <p:txBody>
          <a:bodyPr vert="horz">
            <a:noAutofit/>
          </a:bodyPr>
          <a:lstStyle/>
          <a:p>
            <a:r>
              <a:rPr kumimoji="1" lang="ja-JP" altLang="en-US" sz="2800" dirty="0">
                <a:latin typeface="+mn-lt"/>
              </a:rPr>
              <a:t>令和８年度 </a:t>
            </a:r>
            <a:r>
              <a:rPr lang="ja-JP" altLang="en-US" sz="2800" dirty="0">
                <a:latin typeface="+mn-lt"/>
              </a:rPr>
              <a:t>地域ぐるみでの脱炭素経営促進</a:t>
            </a:r>
            <a:r>
              <a:rPr lang="ja-JP" altLang="en-US" sz="2800">
                <a:latin typeface="+mn-lt"/>
              </a:rPr>
              <a:t>事業</a:t>
            </a:r>
            <a:br>
              <a:rPr lang="en-US" altLang="ja-JP" sz="2800">
                <a:latin typeface="+mn-lt"/>
              </a:rPr>
            </a:br>
            <a:r>
              <a:rPr kumimoji="1" lang="ja-JP" altLang="en-US" sz="2800">
                <a:latin typeface="+mn-lt"/>
              </a:rPr>
              <a:t>　公募枠②</a:t>
            </a:r>
            <a:r>
              <a:rPr kumimoji="1" lang="en-US" altLang="ja-JP" sz="2800">
                <a:latin typeface="+mn-lt"/>
              </a:rPr>
              <a:t>-B</a:t>
            </a:r>
            <a:r>
              <a:rPr kumimoji="1" lang="ja-JP" altLang="en-US" sz="2800">
                <a:latin typeface="+mn-lt"/>
              </a:rPr>
              <a:t>　応募申請書</a:t>
            </a:r>
            <a:endParaRPr kumimoji="1" lang="ja-JP" altLang="en-US" sz="2800" dirty="0">
              <a:latin typeface="+mn-lt"/>
            </a:endParaRPr>
          </a:p>
        </p:txBody>
      </p:sp>
      <p:sp>
        <p:nvSpPr>
          <p:cNvPr id="7" name="コンテンツ プレースホルダー 5">
            <a:extLst>
              <a:ext uri="{FF2B5EF4-FFF2-40B4-BE49-F238E27FC236}">
                <a16:creationId xmlns:a16="http://schemas.microsoft.com/office/drawing/2014/main" id="{D6B69534-B1A1-8459-5E34-0C873F1D6C64}"/>
              </a:ext>
            </a:extLst>
          </p:cNvPr>
          <p:cNvSpPr txBox="1">
            <a:spLocks/>
          </p:cNvSpPr>
          <p:nvPr/>
        </p:nvSpPr>
        <p:spPr>
          <a:xfrm>
            <a:off x="4468074" y="5724053"/>
            <a:ext cx="4525256" cy="288000"/>
          </a:xfrm>
          <a:prstGeom prst="rect">
            <a:avLst/>
          </a:prstGeom>
        </p:spPr>
        <p:txBody>
          <a:bodyPr lIns="0" tIns="0" rIns="0" bIns="0" anchor="ctr" anchorCtr="0"/>
          <a:lstStyle>
            <a:lvl1pPr marL="0" indent="0" algn="ctr" defTabSz="1007943" rtl="0" eaLnBrk="1" latinLnBrk="0" hangingPunct="1">
              <a:lnSpc>
                <a:spcPct val="90000"/>
              </a:lnSpc>
              <a:spcBef>
                <a:spcPts val="1102"/>
              </a:spcBef>
              <a:buFontTx/>
              <a:buNone/>
              <a:defRPr kumimoji="1" sz="1800" b="0" kern="1200">
                <a:solidFill>
                  <a:schemeClr val="tx1"/>
                </a:solidFill>
                <a:latin typeface="メイリオ" panose="020B0604030504040204" pitchFamily="50" charset="-128"/>
                <a:ea typeface="メイリオ" panose="020B0604030504040204" pitchFamily="50" charset="-128"/>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a:lnSpc>
                <a:spcPct val="100000"/>
              </a:lnSpc>
              <a:spcBef>
                <a:spcPts val="0"/>
              </a:spcBef>
            </a:pPr>
            <a:r>
              <a:rPr lang="en-US" altLang="zh-TW">
                <a:latin typeface="+mj-lt"/>
              </a:rPr>
              <a:t>2026</a:t>
            </a:r>
            <a:r>
              <a:rPr lang="zh-TW" altLang="en-US">
                <a:latin typeface="+mj-lt"/>
              </a:rPr>
              <a:t>年</a:t>
            </a:r>
            <a:r>
              <a:rPr lang="ja-JP" altLang="en-US">
                <a:latin typeface="+mj-lt"/>
              </a:rPr>
              <a:t>５</a:t>
            </a:r>
            <a:r>
              <a:rPr lang="zh-TW" altLang="en-US">
                <a:latin typeface="+mj-lt"/>
              </a:rPr>
              <a:t>月</a:t>
            </a:r>
            <a:r>
              <a:rPr lang="ja-JP" altLang="en-US" dirty="0">
                <a:latin typeface="+mj-lt"/>
              </a:rPr>
              <a:t>１１</a:t>
            </a:r>
            <a:r>
              <a:rPr lang="zh-TW" altLang="en-US">
                <a:latin typeface="+mj-lt"/>
              </a:rPr>
              <a:t>日</a:t>
            </a:r>
            <a:br>
              <a:rPr lang="zh-TW" altLang="en-US" dirty="0">
                <a:latin typeface="+mj-lt"/>
              </a:rPr>
            </a:br>
            <a:r>
              <a:rPr lang="zh-TW" altLang="en-US" dirty="0">
                <a:latin typeface="+mj-lt"/>
              </a:rPr>
              <a:t>地球環境局地球温暖化対策課</a:t>
            </a:r>
          </a:p>
        </p:txBody>
      </p:sp>
    </p:spTree>
    <p:extLst>
      <p:ext uri="{BB962C8B-B14F-4D97-AF65-F5344CB8AC3E}">
        <p14:creationId xmlns:p14="http://schemas.microsoft.com/office/powerpoint/2010/main" val="161867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B1AD-D8E2-028A-7678-DC7A32A8834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4E7FECE-FA61-8155-C088-51A142B8018A}"/>
              </a:ext>
            </a:extLst>
          </p:cNvPr>
          <p:cNvGraphicFramePr>
            <a:graphicFrameLocks noChangeAspect="1"/>
          </p:cNvGraphicFramePr>
          <p:nvPr>
            <p:custDataLst>
              <p:tags r:id="rId1"/>
            </p:custDataLst>
            <p:extLst>
              <p:ext uri="{D42A27DB-BD31-4B8C-83A1-F6EECF244321}">
                <p14:modId xmlns:p14="http://schemas.microsoft.com/office/powerpoint/2010/main" val="1859008778"/>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D4E7FECE-FA61-8155-C088-51A142B8018A}"/>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99" name="Group 98">
            <a:extLst>
              <a:ext uri="{FF2B5EF4-FFF2-40B4-BE49-F238E27FC236}">
                <a16:creationId xmlns:a16="http://schemas.microsoft.com/office/drawing/2014/main" id="{79FA7015-1EE5-12D9-087D-979CAB32D359}"/>
              </a:ext>
            </a:extLst>
          </p:cNvPr>
          <p:cNvGrpSpPr/>
          <p:nvPr/>
        </p:nvGrpSpPr>
        <p:grpSpPr>
          <a:xfrm>
            <a:off x="693147" y="1246195"/>
            <a:ext cx="12053482" cy="6103548"/>
            <a:chOff x="693147" y="1246195"/>
            <a:chExt cx="12053482" cy="6103548"/>
          </a:xfrm>
        </p:grpSpPr>
        <p:grpSp>
          <p:nvGrpSpPr>
            <p:cNvPr id="100" name="Group 99">
              <a:extLst>
                <a:ext uri="{FF2B5EF4-FFF2-40B4-BE49-F238E27FC236}">
                  <a16:creationId xmlns:a16="http://schemas.microsoft.com/office/drawing/2014/main" id="{2D4405C4-3CF8-DCFF-6FF9-725CFC514B19}"/>
                </a:ext>
              </a:extLst>
            </p:cNvPr>
            <p:cNvGrpSpPr/>
            <p:nvPr/>
          </p:nvGrpSpPr>
          <p:grpSpPr>
            <a:xfrm>
              <a:off x="693147" y="1246195"/>
              <a:ext cx="12053482" cy="6103548"/>
              <a:chOff x="693147" y="1246195"/>
              <a:chExt cx="12053482" cy="6103548"/>
            </a:xfrm>
          </p:grpSpPr>
          <p:cxnSp>
            <p:nvCxnSpPr>
              <p:cNvPr id="104" name="直線コネクタ 127">
                <a:extLst>
                  <a:ext uri="{FF2B5EF4-FFF2-40B4-BE49-F238E27FC236}">
                    <a16:creationId xmlns:a16="http://schemas.microsoft.com/office/drawing/2014/main" id="{05608AAB-6BC0-2631-32DA-48FFE01E48B7}"/>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5" name="直線コネクタ 127">
                <a:extLst>
                  <a:ext uri="{FF2B5EF4-FFF2-40B4-BE49-F238E27FC236}">
                    <a16:creationId xmlns:a16="http://schemas.microsoft.com/office/drawing/2014/main" id="{502F0EB8-8AFF-C188-3CB3-73F3099D2BC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6" name="直線コネクタ 78">
                <a:extLst>
                  <a:ext uri="{FF2B5EF4-FFF2-40B4-BE49-F238E27FC236}">
                    <a16:creationId xmlns:a16="http://schemas.microsoft.com/office/drawing/2014/main" id="{4B6B2B3C-738B-F846-9E11-AFDFDC1FAC52}"/>
                  </a:ext>
                </a:extLst>
              </p:cNvPr>
              <p:cNvCxnSpPr>
                <a:cxnSpLocks/>
                <a:stCxn id="131" idx="2"/>
                <a:endCxn id="132"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7" name="正方形/長方形 101">
                <a:extLst>
                  <a:ext uri="{FF2B5EF4-FFF2-40B4-BE49-F238E27FC236}">
                    <a16:creationId xmlns:a16="http://schemas.microsoft.com/office/drawing/2014/main" id="{8EA3B3E3-42B4-E1CD-370D-CA62948B550C}"/>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08" name="正方形/長方形 101">
                <a:extLst>
                  <a:ext uri="{FF2B5EF4-FFF2-40B4-BE49-F238E27FC236}">
                    <a16:creationId xmlns:a16="http://schemas.microsoft.com/office/drawing/2014/main" id="{FEA1AA35-50B8-4FCB-1AD3-14CBBA5AA375}"/>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09" name="Straight Arrow Connector 23">
                <a:extLst>
                  <a:ext uri="{FF2B5EF4-FFF2-40B4-BE49-F238E27FC236}">
                    <a16:creationId xmlns:a16="http://schemas.microsoft.com/office/drawing/2014/main" id="{32CB36D8-B03F-B3D7-A13A-29DA11F3C2CA}"/>
                  </a:ext>
                </a:extLst>
              </p:cNvPr>
              <p:cNvCxnSpPr>
                <a:cxnSpLocks/>
                <a:stCxn id="117" idx="3"/>
                <a:endCxn id="131"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23">
                <a:extLst>
                  <a:ext uri="{FF2B5EF4-FFF2-40B4-BE49-F238E27FC236}">
                    <a16:creationId xmlns:a16="http://schemas.microsoft.com/office/drawing/2014/main" id="{61862F66-C049-3F0E-803C-6B0F33189A23}"/>
                  </a:ext>
                </a:extLst>
              </p:cNvPr>
              <p:cNvCxnSpPr>
                <a:cxnSpLocks/>
                <a:stCxn id="121" idx="3"/>
                <a:endCxn id="133"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23">
                <a:extLst>
                  <a:ext uri="{FF2B5EF4-FFF2-40B4-BE49-F238E27FC236}">
                    <a16:creationId xmlns:a16="http://schemas.microsoft.com/office/drawing/2014/main" id="{2F860F9F-2B36-71D3-480F-0D3AEA11F022}"/>
                  </a:ext>
                </a:extLst>
              </p:cNvPr>
              <p:cNvCxnSpPr>
                <a:cxnSpLocks/>
                <a:stCxn id="123" idx="3"/>
                <a:endCxn id="130"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31">
                <a:extLst>
                  <a:ext uri="{FF2B5EF4-FFF2-40B4-BE49-F238E27FC236}">
                    <a16:creationId xmlns:a16="http://schemas.microsoft.com/office/drawing/2014/main" id="{9C1BCB9F-76F4-5BE4-F9E2-CBF4CD2C2059}"/>
                  </a:ext>
                </a:extLst>
              </p:cNvPr>
              <p:cNvCxnSpPr>
                <a:cxnSpLocks/>
                <a:endCxn id="132"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3" name="Rectangle 112">
                <a:extLst>
                  <a:ext uri="{FF2B5EF4-FFF2-40B4-BE49-F238E27FC236}">
                    <a16:creationId xmlns:a16="http://schemas.microsoft.com/office/drawing/2014/main" id="{7B0E289C-30A3-326C-860B-AF7622605EAC}"/>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114" name="グループ化 33">
                <a:extLst>
                  <a:ext uri="{FF2B5EF4-FFF2-40B4-BE49-F238E27FC236}">
                    <a16:creationId xmlns:a16="http://schemas.microsoft.com/office/drawing/2014/main" id="{FFF60099-A3A4-3B08-1B3D-E50EE540C96A}"/>
                  </a:ext>
                </a:extLst>
              </p:cNvPr>
              <p:cNvGrpSpPr/>
              <p:nvPr/>
            </p:nvGrpSpPr>
            <p:grpSpPr>
              <a:xfrm>
                <a:off x="1900281" y="1246195"/>
                <a:ext cx="6485535" cy="302378"/>
                <a:chOff x="1745513" y="1289276"/>
                <a:chExt cx="5523428" cy="274312"/>
              </a:xfrm>
            </p:grpSpPr>
            <p:cxnSp>
              <p:nvCxnSpPr>
                <p:cNvPr id="144" name="Straight Connector 14">
                  <a:extLst>
                    <a:ext uri="{FF2B5EF4-FFF2-40B4-BE49-F238E27FC236}">
                      <a16:creationId xmlns:a16="http://schemas.microsoft.com/office/drawing/2014/main" id="{A60169D7-5976-B17B-EF47-7A8AA39EC612}"/>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5" name="TextBox 15">
                  <a:extLst>
                    <a:ext uri="{FF2B5EF4-FFF2-40B4-BE49-F238E27FC236}">
                      <a16:creationId xmlns:a16="http://schemas.microsoft.com/office/drawing/2014/main" id="{14336043-5791-30A4-C65E-6667668951EE}"/>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115" name="グループ化 30">
                <a:extLst>
                  <a:ext uri="{FF2B5EF4-FFF2-40B4-BE49-F238E27FC236}">
                    <a16:creationId xmlns:a16="http://schemas.microsoft.com/office/drawing/2014/main" id="{11BC0062-63A7-48C7-20F3-17A4E2FD372D}"/>
                  </a:ext>
                </a:extLst>
              </p:cNvPr>
              <p:cNvGrpSpPr/>
              <p:nvPr/>
            </p:nvGrpSpPr>
            <p:grpSpPr>
              <a:xfrm>
                <a:off x="8739057" y="1246195"/>
                <a:ext cx="4007572" cy="302378"/>
                <a:chOff x="7570054" y="1289276"/>
                <a:chExt cx="3885260" cy="274312"/>
              </a:xfrm>
            </p:grpSpPr>
            <p:cxnSp>
              <p:nvCxnSpPr>
                <p:cNvPr id="142" name="Straight Connector 14">
                  <a:extLst>
                    <a:ext uri="{FF2B5EF4-FFF2-40B4-BE49-F238E27FC236}">
                      <a16:creationId xmlns:a16="http://schemas.microsoft.com/office/drawing/2014/main" id="{9397E4D3-1948-72E7-AC4B-98594F94BDC2}"/>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3" name="TextBox 15">
                  <a:extLst>
                    <a:ext uri="{FF2B5EF4-FFF2-40B4-BE49-F238E27FC236}">
                      <a16:creationId xmlns:a16="http://schemas.microsoft.com/office/drawing/2014/main" id="{FB0DF7ED-EE14-2124-B8FD-15C482311F8C}"/>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16" name="TextBox 115">
                <a:extLst>
                  <a:ext uri="{FF2B5EF4-FFF2-40B4-BE49-F238E27FC236}">
                    <a16:creationId xmlns:a16="http://schemas.microsoft.com/office/drawing/2014/main" id="{EF4EDFDE-F210-0CA6-E9F7-913E88495B52}"/>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17" name="Rectangle: Rounded Corners 116">
                <a:extLst>
                  <a:ext uri="{FF2B5EF4-FFF2-40B4-BE49-F238E27FC236}">
                    <a16:creationId xmlns:a16="http://schemas.microsoft.com/office/drawing/2014/main" id="{6456A297-9AD6-EF5A-9540-5787F0376833}"/>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18" name="正方形/長方形 101">
                <a:extLst>
                  <a:ext uri="{FF2B5EF4-FFF2-40B4-BE49-F238E27FC236}">
                    <a16:creationId xmlns:a16="http://schemas.microsoft.com/office/drawing/2014/main" id="{1D57D81E-FEC4-AACF-A3ED-EB5F1FE30109}"/>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19" name="Straight Arrow Connector 118">
                <a:extLst>
                  <a:ext uri="{FF2B5EF4-FFF2-40B4-BE49-F238E27FC236}">
                    <a16:creationId xmlns:a16="http://schemas.microsoft.com/office/drawing/2014/main" id="{8FC8A121-088E-A66F-A063-72E385B6605F}"/>
                  </a:ext>
                </a:extLst>
              </p:cNvPr>
              <p:cNvCxnSpPr>
                <a:cxnSpLocks/>
                <a:stCxn id="117" idx="2"/>
                <a:endCxn id="121"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4BDB663E-7FF5-51AD-670B-1EF6D0D20C62}"/>
                  </a:ext>
                </a:extLst>
              </p:cNvPr>
              <p:cNvCxnSpPr>
                <a:cxnSpLocks/>
                <a:stCxn id="121" idx="2"/>
                <a:endCxn id="12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1" name="Rectangle: Rounded Corners 120">
                <a:extLst>
                  <a:ext uri="{FF2B5EF4-FFF2-40B4-BE49-F238E27FC236}">
                    <a16:creationId xmlns:a16="http://schemas.microsoft.com/office/drawing/2014/main" id="{7B1C2D16-29E1-11F6-B65E-E7CD5135F114}"/>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22" name="TextBox 121">
                <a:extLst>
                  <a:ext uri="{FF2B5EF4-FFF2-40B4-BE49-F238E27FC236}">
                    <a16:creationId xmlns:a16="http://schemas.microsoft.com/office/drawing/2014/main" id="{E41BE0CA-7F83-3729-A51C-04BE7FAE8390}"/>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23" name="Rectangle: Rounded Corners 122">
                <a:extLst>
                  <a:ext uri="{FF2B5EF4-FFF2-40B4-BE49-F238E27FC236}">
                    <a16:creationId xmlns:a16="http://schemas.microsoft.com/office/drawing/2014/main" id="{5B8E6091-13BD-F611-0F5E-B8D9F9548DB5}"/>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24" name="TextBox 123">
                <a:extLst>
                  <a:ext uri="{FF2B5EF4-FFF2-40B4-BE49-F238E27FC236}">
                    <a16:creationId xmlns:a16="http://schemas.microsoft.com/office/drawing/2014/main" id="{9FCFE19C-1639-00CA-373D-AB7B1CE28C42}"/>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25" name="Rectangle: Rounded Corners 124">
                <a:extLst>
                  <a:ext uri="{FF2B5EF4-FFF2-40B4-BE49-F238E27FC236}">
                    <a16:creationId xmlns:a16="http://schemas.microsoft.com/office/drawing/2014/main" id="{2C3B0EB2-8CE1-9A28-346C-C862B73EA15D}"/>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6" name="Rectangle: Rounded Corners 125">
                <a:extLst>
                  <a:ext uri="{FF2B5EF4-FFF2-40B4-BE49-F238E27FC236}">
                    <a16:creationId xmlns:a16="http://schemas.microsoft.com/office/drawing/2014/main" id="{46D1EC3D-83AE-6662-8107-FAB653AD296F}"/>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7" name="TextBox 126">
                <a:extLst>
                  <a:ext uri="{FF2B5EF4-FFF2-40B4-BE49-F238E27FC236}">
                    <a16:creationId xmlns:a16="http://schemas.microsoft.com/office/drawing/2014/main" id="{8B1F94EC-9CFE-AD0D-400B-9B888F21DC75}"/>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8" name="Rectangle 127">
                <a:extLst>
                  <a:ext uri="{FF2B5EF4-FFF2-40B4-BE49-F238E27FC236}">
                    <a16:creationId xmlns:a16="http://schemas.microsoft.com/office/drawing/2014/main" id="{72E17BB1-4A0C-A078-BF2A-5A9844512A59}"/>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9" name="Straight Arrow Connector 128">
                <a:extLst>
                  <a:ext uri="{FF2B5EF4-FFF2-40B4-BE49-F238E27FC236}">
                    <a16:creationId xmlns:a16="http://schemas.microsoft.com/office/drawing/2014/main" id="{96D0979C-C4B7-B723-FCE5-53FEABE0AD82}"/>
                  </a:ext>
                </a:extLst>
              </p:cNvPr>
              <p:cNvCxnSpPr>
                <a:cxnSpLocks/>
                <a:stCxn id="123" idx="2"/>
                <a:endCxn id="128"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30" name="Rectangle: Rounded Corners 129">
                <a:extLst>
                  <a:ext uri="{FF2B5EF4-FFF2-40B4-BE49-F238E27FC236}">
                    <a16:creationId xmlns:a16="http://schemas.microsoft.com/office/drawing/2014/main" id="{4DADBA40-107E-E0AD-376E-F80524898365}"/>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31" name="Rectangle: Rounded Corners 130">
                <a:extLst>
                  <a:ext uri="{FF2B5EF4-FFF2-40B4-BE49-F238E27FC236}">
                    <a16:creationId xmlns:a16="http://schemas.microsoft.com/office/drawing/2014/main" id="{D22695B9-5605-A139-6011-66CADF4C2319}"/>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32" name="Rectangle: Rounded Corners 131">
                <a:extLst>
                  <a:ext uri="{FF2B5EF4-FFF2-40B4-BE49-F238E27FC236}">
                    <a16:creationId xmlns:a16="http://schemas.microsoft.com/office/drawing/2014/main" id="{7859CD43-8DEA-D08B-109A-C6DC0ABC0123}"/>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33" name="Rectangle: Rounded Corners 132">
                <a:extLst>
                  <a:ext uri="{FF2B5EF4-FFF2-40B4-BE49-F238E27FC236}">
                    <a16:creationId xmlns:a16="http://schemas.microsoft.com/office/drawing/2014/main" id="{9D621E18-D82B-D2CB-F309-A51BF6B74058}"/>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34" name="コネクタ: カギ線 80">
                <a:extLst>
                  <a:ext uri="{FF2B5EF4-FFF2-40B4-BE49-F238E27FC236}">
                    <a16:creationId xmlns:a16="http://schemas.microsoft.com/office/drawing/2014/main" id="{D4547B92-91F3-B4AC-CC24-A40C470ABEDC}"/>
                  </a:ext>
                </a:extLst>
              </p:cNvPr>
              <p:cNvCxnSpPr>
                <a:cxnSpLocks/>
                <a:stCxn id="113" idx="2"/>
                <a:endCxn id="125"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DBFDFF01-5879-470E-20B9-CBE0208F72E4}"/>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36" name="Straight Arrow Connector 135">
                <a:extLst>
                  <a:ext uri="{FF2B5EF4-FFF2-40B4-BE49-F238E27FC236}">
                    <a16:creationId xmlns:a16="http://schemas.microsoft.com/office/drawing/2014/main" id="{9477C05C-DBEA-0AA7-C83B-C5F9BFE0E208}"/>
                  </a:ext>
                </a:extLst>
              </p:cNvPr>
              <p:cNvCxnSpPr>
                <a:cxnSpLocks/>
                <a:stCxn id="125" idx="2"/>
                <a:endCxn id="126"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37" name="直線コネクタ 127">
                <a:extLst>
                  <a:ext uri="{FF2B5EF4-FFF2-40B4-BE49-F238E27FC236}">
                    <a16:creationId xmlns:a16="http://schemas.microsoft.com/office/drawing/2014/main" id="{4C05E2A7-BB8D-6BDE-3BCE-360D43956BC1}"/>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38" name="正方形/長方形 101">
                <a:extLst>
                  <a:ext uri="{FF2B5EF4-FFF2-40B4-BE49-F238E27FC236}">
                    <a16:creationId xmlns:a16="http://schemas.microsoft.com/office/drawing/2014/main" id="{DEC5C62B-572D-E2F0-BC81-56F8B4E27263}"/>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nvGrpSpPr>
              <p:cNvPr id="139" name="Group 138">
                <a:extLst>
                  <a:ext uri="{FF2B5EF4-FFF2-40B4-BE49-F238E27FC236}">
                    <a16:creationId xmlns:a16="http://schemas.microsoft.com/office/drawing/2014/main" id="{AC755911-C909-6564-2D84-23E137CFE854}"/>
                  </a:ext>
                </a:extLst>
              </p:cNvPr>
              <p:cNvGrpSpPr/>
              <p:nvPr/>
            </p:nvGrpSpPr>
            <p:grpSpPr>
              <a:xfrm>
                <a:off x="2338075" y="1685776"/>
                <a:ext cx="6047740" cy="492223"/>
                <a:chOff x="2338075" y="1685776"/>
                <a:chExt cx="6143638" cy="492223"/>
              </a:xfrm>
            </p:grpSpPr>
            <p:sp>
              <p:nvSpPr>
                <p:cNvPr id="140" name="Rectangle: Rounded Corners 139">
                  <a:extLst>
                    <a:ext uri="{FF2B5EF4-FFF2-40B4-BE49-F238E27FC236}">
                      <a16:creationId xmlns:a16="http://schemas.microsoft.com/office/drawing/2014/main" id="{596F703F-387F-38EC-0555-7E57023D1173}"/>
                    </a:ext>
                  </a:extLst>
                </p:cNvPr>
                <p:cNvSpPr/>
                <p:nvPr/>
              </p:nvSpPr>
              <p:spPr>
                <a:xfrm>
                  <a:off x="2338075" y="1685777"/>
                  <a:ext cx="302387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41" name="Rectangle: Rounded Corners 140">
                  <a:extLst>
                    <a:ext uri="{FF2B5EF4-FFF2-40B4-BE49-F238E27FC236}">
                      <a16:creationId xmlns:a16="http://schemas.microsoft.com/office/drawing/2014/main" id="{09B41D5E-4B6E-8494-6677-AEB49C07FAD3}"/>
                    </a:ext>
                  </a:extLst>
                </p:cNvPr>
                <p:cNvSpPr/>
                <p:nvPr/>
              </p:nvSpPr>
              <p:spPr>
                <a:xfrm>
                  <a:off x="5457843" y="1685776"/>
                  <a:ext cx="3023870" cy="492223"/>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展開先</a:t>
                  </a:r>
                  <a:r>
                    <a:rPr lang="zh-TW" altLang="en-US" sz="1323" b="1">
                      <a:solidFill>
                        <a:schemeClr val="tx1"/>
                      </a:solidFill>
                      <a:latin typeface="Trebuchet MS" panose="020B0603020202020204" pitchFamily="34" charset="0"/>
                      <a:ea typeface="Meiryo UI" panose="020B0604030504040204" pitchFamily="50" charset="-128"/>
                    </a:rPr>
                    <a:t>連絡先</a:t>
                  </a: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
          <p:nvSpPr>
            <p:cNvPr id="101" name="Rectangle: Rounded Corners 100">
              <a:extLst>
                <a:ext uri="{FF2B5EF4-FFF2-40B4-BE49-F238E27FC236}">
                  <a16:creationId xmlns:a16="http://schemas.microsoft.com/office/drawing/2014/main" id="{67B01A41-B751-F598-9AED-E7546324ADAF}"/>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展開元の実施体制</a:t>
              </a:r>
            </a:p>
          </p:txBody>
        </p:sp>
        <p:sp>
          <p:nvSpPr>
            <p:cNvPr id="102" name="Rectangle: Rounded Corners 101">
              <a:extLst>
                <a:ext uri="{FF2B5EF4-FFF2-40B4-BE49-F238E27FC236}">
                  <a16:creationId xmlns:a16="http://schemas.microsoft.com/office/drawing/2014/main" id="{65731C9C-E165-45E9-111C-CA97C5C22BE6}"/>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展開先の実施体制</a:t>
              </a:r>
            </a:p>
          </p:txBody>
        </p:sp>
        <p:sp>
          <p:nvSpPr>
            <p:cNvPr id="103" name="Rectangle: Rounded Corners 102">
              <a:extLst>
                <a:ext uri="{FF2B5EF4-FFF2-40B4-BE49-F238E27FC236}">
                  <a16:creationId xmlns:a16="http://schemas.microsoft.com/office/drawing/2014/main" id="{3B5A2AEF-B5AD-00B7-E883-C6298D2F7555}"/>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grpSp>
      <p:sp>
        <p:nvSpPr>
          <p:cNvPr id="2" name="Title 1">
            <a:extLst>
              <a:ext uri="{FF2B5EF4-FFF2-40B4-BE49-F238E27FC236}">
                <a16:creationId xmlns:a16="http://schemas.microsoft.com/office/drawing/2014/main" id="{AF6D7C4B-5116-5377-17FE-897041513570}"/>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2AE8F9E5-7CDA-FBBE-1C1C-34AF3451158E}"/>
              </a:ext>
            </a:extLst>
          </p:cNvPr>
          <p:cNvSpPr/>
          <p:nvPr/>
        </p:nvSpPr>
        <p:spPr>
          <a:xfrm>
            <a:off x="602501" y="5168096"/>
            <a:ext cx="12522200" cy="220844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6850FCB-7202-3953-8133-1FCF45364103}"/>
              </a:ext>
            </a:extLst>
          </p:cNvPr>
          <p:cNvSpPr/>
          <p:nvPr/>
        </p:nvSpPr>
        <p:spPr>
          <a:xfrm>
            <a:off x="585129" y="1600855"/>
            <a:ext cx="8028112" cy="61138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349A9590-34F8-319A-7239-A91636693150}"/>
              </a:ext>
            </a:extLst>
          </p:cNvPr>
          <p:cNvSpPr/>
          <p:nvPr/>
        </p:nvSpPr>
        <p:spPr>
          <a:xfrm>
            <a:off x="598096" y="2284420"/>
            <a:ext cx="12241840" cy="2898311"/>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9225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7940FC5-4B3D-F116-F0DE-F8B4AB3CAEC3}"/>
              </a:ext>
            </a:extLst>
          </p:cNvPr>
          <p:cNvGraphicFramePr>
            <a:graphicFrameLocks noChangeAspect="1"/>
          </p:cNvGraphicFramePr>
          <p:nvPr>
            <p:custDataLst>
              <p:tags r:id="rId1"/>
            </p:custDataLst>
            <p:extLst>
              <p:ext uri="{D42A27DB-BD31-4B8C-83A1-F6EECF244321}">
                <p14:modId xmlns:p14="http://schemas.microsoft.com/office/powerpoint/2010/main" val="13387864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7940FC5-4B3D-F116-F0DE-F8B4AB3CAEC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1020728-627C-2D1C-68B9-FA843FE24E59}"/>
              </a:ext>
            </a:extLst>
          </p:cNvPr>
          <p:cNvSpPr>
            <a:spLocks noGrp="1"/>
          </p:cNvSpPr>
          <p:nvPr>
            <p:ph type="title"/>
          </p:nvPr>
        </p:nvSpPr>
        <p:spPr/>
        <p:txBody>
          <a:bodyPr vert="horz"/>
          <a:lstStyle/>
          <a:p>
            <a:r>
              <a:rPr lang="en-US" altLang="ja-JP"/>
              <a:t>(1) </a:t>
            </a:r>
            <a:r>
              <a:rPr lang="ja-JP" altLang="en-US"/>
              <a:t>展開先地域の中期的 </a:t>
            </a:r>
            <a:r>
              <a:rPr lang="en-US" altLang="ja-JP"/>
              <a:t>(3</a:t>
            </a:r>
            <a:r>
              <a:rPr lang="ja-JP" altLang="en-US"/>
              <a:t>年後程度</a:t>
            </a:r>
            <a:r>
              <a:rPr lang="en-US" altLang="ja-JP"/>
              <a:t>) </a:t>
            </a:r>
            <a:r>
              <a:rPr lang="ja-JP" altLang="en-US"/>
              <a:t>に目指す姿</a:t>
            </a:r>
            <a:endParaRPr lang="en-US"/>
          </a:p>
        </p:txBody>
      </p:sp>
      <p:sp>
        <p:nvSpPr>
          <p:cNvPr id="3" name="Content Placeholder 2">
            <a:extLst>
              <a:ext uri="{FF2B5EF4-FFF2-40B4-BE49-F238E27FC236}">
                <a16:creationId xmlns:a16="http://schemas.microsoft.com/office/drawing/2014/main" id="{D9534A7C-3B07-07B4-9B67-BE2E3EDEBB2C}"/>
              </a:ext>
            </a:extLst>
          </p:cNvPr>
          <p:cNvSpPr>
            <a:spLocks noGrp="1"/>
          </p:cNvSpPr>
          <p:nvPr>
            <p:ph sz="quarter" idx="13"/>
          </p:nvPr>
        </p:nvSpPr>
        <p:spPr>
          <a:xfrm>
            <a:off x="2590800" y="1013483"/>
            <a:ext cx="10645434" cy="1250494"/>
          </a:xfrm>
        </p:spPr>
        <p:txBody>
          <a:bodyPr anchor="ctr"/>
          <a:lstStyle/>
          <a:p>
            <a:r>
              <a:rPr lang="ja-JP" altLang="en-US"/>
              <a:t>中期的（３年後程度）に展開先地域が目指す姿、及び横展開を実施する意義について記載すること。加えて、地域の目指す姿を設定・共有する上で具体的に詰まっている点も記載すること。</a:t>
            </a:r>
            <a:endParaRPr lang="en-US"/>
          </a:p>
        </p:txBody>
      </p:sp>
      <p:sp>
        <p:nvSpPr>
          <p:cNvPr id="7" name="TextBox 6">
            <a:extLst>
              <a:ext uri="{FF2B5EF4-FFF2-40B4-BE49-F238E27FC236}">
                <a16:creationId xmlns:a16="http://schemas.microsoft.com/office/drawing/2014/main" id="{D27359A6-AC64-F0BA-7F25-99ADD477B344}"/>
              </a:ext>
            </a:extLst>
          </p:cNvPr>
          <p:cNvSpPr txBox="1"/>
          <p:nvPr/>
        </p:nvSpPr>
        <p:spPr>
          <a:xfrm>
            <a:off x="203542" y="2830997"/>
            <a:ext cx="4123574"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３年後に目指す姿は、地域企業の再エネ活用率を高めつつ、その取組を経営課題の解決と接続することで、域内企業のコスト・取引・人材競争力を同時に高めている状態である。</a:t>
            </a:r>
          </a:p>
          <a:p>
            <a:r>
              <a:rPr lang="ja-JP" altLang="en-US" sz="1600">
                <a:solidFill>
                  <a:srgbClr val="E71C57"/>
                </a:solidFill>
              </a:rPr>
              <a:t>具体的には以下を目指す。</a:t>
            </a:r>
          </a:p>
          <a:p>
            <a:pPr marL="285750" indent="-285750">
              <a:buFont typeface="Arial" panose="020B0604020202020204" pitchFamily="34" charset="0"/>
              <a:buChar char="•"/>
            </a:pPr>
            <a:r>
              <a:rPr lang="ja-JP" altLang="en-US" sz="1600">
                <a:solidFill>
                  <a:srgbClr val="E71C57"/>
                </a:solidFill>
              </a:rPr>
              <a:t>再エネ活用の拡大：再エネ活用によるコスト削減等の経営上のメリットを域内事業者に実感してもらい、</a:t>
            </a:r>
            <a:r>
              <a:rPr lang="en-US" altLang="ja-JP" sz="1600">
                <a:solidFill>
                  <a:srgbClr val="E71C57"/>
                </a:solidFill>
              </a:rPr>
              <a:t>100</a:t>
            </a:r>
            <a:r>
              <a:rPr lang="ja-JP" altLang="en-US" sz="1600">
                <a:solidFill>
                  <a:srgbClr val="E71C57"/>
                </a:solidFill>
              </a:rPr>
              <a:t>％の再エネ利用を目指す。</a:t>
            </a:r>
          </a:p>
          <a:p>
            <a:pPr marL="285750" indent="-285750">
              <a:buFont typeface="Arial" panose="020B0604020202020204" pitchFamily="34" charset="0"/>
              <a:buChar char="•"/>
            </a:pPr>
            <a:r>
              <a:rPr lang="en-US" altLang="ja-JP" sz="1600">
                <a:solidFill>
                  <a:srgbClr val="E71C57"/>
                </a:solidFill>
              </a:rPr>
              <a:t>SC</a:t>
            </a:r>
            <a:r>
              <a:rPr lang="ja-JP" altLang="en-US" sz="1600">
                <a:solidFill>
                  <a:srgbClr val="E71C57"/>
                </a:solidFill>
              </a:rPr>
              <a:t>連携：域内で再エネ利用の認定を受けた中小企業が、その取組を域外の取引先企業へのアピール材料として活用し、取引上の差別化や新規取引獲得につながる構造を作る。</a:t>
            </a:r>
          </a:p>
        </p:txBody>
      </p:sp>
      <p:sp>
        <p:nvSpPr>
          <p:cNvPr id="8" name="TextBox 7">
            <a:extLst>
              <a:ext uri="{FF2B5EF4-FFF2-40B4-BE49-F238E27FC236}">
                <a16:creationId xmlns:a16="http://schemas.microsoft.com/office/drawing/2014/main" id="{340B6E6A-8233-F46D-0031-3DDBFC8FF034}"/>
              </a:ext>
            </a:extLst>
          </p:cNvPr>
          <p:cNvSpPr txBox="1"/>
          <p:nvPr/>
        </p:nvSpPr>
        <p:spPr>
          <a:xfrm>
            <a:off x="4457309" y="2830998"/>
            <a:ext cx="3448277"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当該地域は人口減少・高齢化という構造的課題を抱える一方で、再エネの地産地消モデルの構築を進めているという独自の強みを持つ。昨年は地域企業の電力を再エネ転換することを目指す独自の枠組みを立ち上げ、域内事業者の巻き込みを進めてきた。</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こうした取組を地域企業の経営課題の解決と接続することで、脱炭素経営の継続的な推進力に転換することが本取組の意義である。</a:t>
            </a:r>
          </a:p>
        </p:txBody>
      </p:sp>
      <p:sp>
        <p:nvSpPr>
          <p:cNvPr id="9" name="TextBox 8">
            <a:extLst>
              <a:ext uri="{FF2B5EF4-FFF2-40B4-BE49-F238E27FC236}">
                <a16:creationId xmlns:a16="http://schemas.microsoft.com/office/drawing/2014/main" id="{DA486498-6AB2-96C6-742C-D4F49F1EC0A0}"/>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再エネ取組が経営メリットに繋がるという根拠が乏しく、目指す姿の解像度が上がらない</a:t>
            </a:r>
          </a:p>
          <a:p>
            <a:pPr marL="742950" lvl="1" indent="-285750">
              <a:buFont typeface="Courier New" panose="02070309020205020404" pitchFamily="49" charset="0"/>
              <a:buChar char="o"/>
            </a:pPr>
            <a:r>
              <a:rPr lang="ja-JP" altLang="en-US" sz="1600">
                <a:solidFill>
                  <a:srgbClr val="E71C57"/>
                </a:solidFill>
              </a:rPr>
              <a:t>経営上の成果事例がまだ十分に蓄積されていないため、目指す姿自体を具体的に描けていない。特に域内に多い一次産業事業者については参照事例が少なく、業種に応じた目指す姿の設定が難しい状況にある。</a:t>
            </a:r>
          </a:p>
          <a:p>
            <a:pPr marL="285750" indent="-285750">
              <a:buFont typeface="Arial" panose="020B0604020202020204" pitchFamily="34" charset="0"/>
              <a:buChar char="•"/>
            </a:pPr>
            <a:r>
              <a:rPr lang="ja-JP" altLang="en-US" sz="1600">
                <a:solidFill>
                  <a:srgbClr val="E71C57"/>
                </a:solidFill>
              </a:rPr>
              <a:t>目指す姿を関係者全体で共有できていない</a:t>
            </a:r>
          </a:p>
          <a:p>
            <a:pPr marL="742950" lvl="1" indent="-285750">
              <a:buFont typeface="Courier New" panose="02070309020205020404" pitchFamily="49" charset="0"/>
              <a:buChar char="o"/>
            </a:pPr>
            <a:r>
              <a:rPr lang="ja-JP" altLang="en-US" sz="1600">
                <a:solidFill>
                  <a:srgbClr val="E71C57"/>
                </a:solidFill>
              </a:rPr>
              <a:t>環境系部署と、産業・地域振興を所管する部署は連携が薄く、目指す姿を行政全体として共有できていない。現状、</a:t>
            </a:r>
            <a:r>
              <a:rPr lang="en-US" altLang="ja-JP" sz="1600">
                <a:solidFill>
                  <a:srgbClr val="E71C57"/>
                </a:solidFill>
              </a:rPr>
              <a:t>B</a:t>
            </a:r>
            <a:r>
              <a:rPr lang="ja-JP" altLang="en-US" sz="1600">
                <a:solidFill>
                  <a:srgbClr val="E71C57"/>
                </a:solidFill>
              </a:rPr>
              <a:t>商工会議所が橋渡しを試みているが、各部署を巻き込んだ形での姿の共有に至っていない。</a:t>
            </a:r>
          </a:p>
        </p:txBody>
      </p:sp>
      <p:sp>
        <p:nvSpPr>
          <p:cNvPr id="11" name="TextBox 10">
            <a:extLst>
              <a:ext uri="{FF2B5EF4-FFF2-40B4-BE49-F238E27FC236}">
                <a16:creationId xmlns:a16="http://schemas.microsoft.com/office/drawing/2014/main" id="{B2E49C84-4AD1-C92A-67EA-68CC3CFF257A}"/>
              </a:ext>
            </a:extLst>
          </p:cNvPr>
          <p:cNvSpPr txBox="1"/>
          <p:nvPr/>
        </p:nvSpPr>
        <p:spPr>
          <a:xfrm>
            <a:off x="203542" y="2243519"/>
            <a:ext cx="4029660" cy="369332"/>
          </a:xfrm>
          <a:prstGeom prst="rect">
            <a:avLst/>
          </a:prstGeom>
          <a:noFill/>
        </p:spPr>
        <p:txBody>
          <a:bodyPr wrap="square" rtlCol="0">
            <a:spAutoFit/>
          </a:bodyPr>
          <a:lstStyle/>
          <a:p>
            <a:r>
              <a:rPr lang="ja-JP" altLang="en-US">
                <a:solidFill>
                  <a:schemeClr val="tx2"/>
                </a:solidFill>
              </a:rPr>
              <a:t>展開先地域や中小企業の目指す姿</a:t>
            </a:r>
            <a:endParaRPr lang="en-US">
              <a:solidFill>
                <a:schemeClr val="tx2"/>
              </a:solidFill>
            </a:endParaRPr>
          </a:p>
        </p:txBody>
      </p:sp>
      <p:sp>
        <p:nvSpPr>
          <p:cNvPr id="12" name="TextBox 11">
            <a:extLst>
              <a:ext uri="{FF2B5EF4-FFF2-40B4-BE49-F238E27FC236}">
                <a16:creationId xmlns:a16="http://schemas.microsoft.com/office/drawing/2014/main" id="{49D05399-85CD-1E55-56AF-5E08D3806DC5}"/>
              </a:ext>
            </a:extLst>
          </p:cNvPr>
          <p:cNvSpPr txBox="1"/>
          <p:nvPr/>
        </p:nvSpPr>
        <p:spPr>
          <a:xfrm>
            <a:off x="4363395" y="2226726"/>
            <a:ext cx="4029660" cy="369332"/>
          </a:xfrm>
          <a:prstGeom prst="rect">
            <a:avLst/>
          </a:prstGeom>
          <a:noFill/>
        </p:spPr>
        <p:txBody>
          <a:bodyPr wrap="square" rtlCol="0">
            <a:spAutoFit/>
          </a:bodyPr>
          <a:lstStyle/>
          <a:p>
            <a:r>
              <a:rPr lang="ja-JP" altLang="en-US">
                <a:solidFill>
                  <a:schemeClr val="tx2"/>
                </a:solidFill>
              </a:rPr>
              <a:t>横展開する意義</a:t>
            </a:r>
            <a:endParaRPr lang="en-US">
              <a:solidFill>
                <a:schemeClr val="tx2"/>
              </a:solidFill>
            </a:endParaRPr>
          </a:p>
        </p:txBody>
      </p:sp>
      <p:sp>
        <p:nvSpPr>
          <p:cNvPr id="13" name="TextBox 12">
            <a:extLst>
              <a:ext uri="{FF2B5EF4-FFF2-40B4-BE49-F238E27FC236}">
                <a16:creationId xmlns:a16="http://schemas.microsoft.com/office/drawing/2014/main" id="{51BD689C-1D8E-43EA-0F6D-C588CC78A871}"/>
              </a:ext>
            </a:extLst>
          </p:cNvPr>
          <p:cNvSpPr txBox="1"/>
          <p:nvPr/>
        </p:nvSpPr>
        <p:spPr>
          <a:xfrm>
            <a:off x="8282545" y="2196118"/>
            <a:ext cx="4552105" cy="646331"/>
          </a:xfrm>
          <a:prstGeom prst="rect">
            <a:avLst/>
          </a:prstGeom>
          <a:noFill/>
        </p:spPr>
        <p:txBody>
          <a:bodyPr wrap="square" rtlCol="0">
            <a:spAutoFit/>
          </a:bodyPr>
          <a:lstStyle/>
          <a:p>
            <a:r>
              <a:rPr lang="ja-JP" altLang="en-US">
                <a:solidFill>
                  <a:schemeClr val="tx2"/>
                </a:solidFill>
              </a:rPr>
              <a:t>展開先地域・中小企業の目指す姿を設定・共有する上で、具体的に詰まっている点</a:t>
            </a:r>
          </a:p>
        </p:txBody>
      </p:sp>
      <p:grpSp>
        <p:nvGrpSpPr>
          <p:cNvPr id="14" name="Group 13">
            <a:extLst>
              <a:ext uri="{FF2B5EF4-FFF2-40B4-BE49-F238E27FC236}">
                <a16:creationId xmlns:a16="http://schemas.microsoft.com/office/drawing/2014/main" id="{A727F25A-50D6-CE00-CBC5-9465EA1DA00D}"/>
              </a:ext>
            </a:extLst>
          </p:cNvPr>
          <p:cNvGrpSpPr/>
          <p:nvPr/>
        </p:nvGrpSpPr>
        <p:grpSpPr>
          <a:xfrm>
            <a:off x="7976374" y="2935526"/>
            <a:ext cx="306171" cy="4079081"/>
            <a:chOff x="5942914" y="2081213"/>
            <a:chExt cx="306171" cy="4079081"/>
          </a:xfrm>
        </p:grpSpPr>
        <p:cxnSp>
          <p:nvCxnSpPr>
            <p:cNvPr id="15" name="Straight Connector 14">
              <a:extLst>
                <a:ext uri="{FF2B5EF4-FFF2-40B4-BE49-F238E27FC236}">
                  <a16:creationId xmlns:a16="http://schemas.microsoft.com/office/drawing/2014/main" id="{561549EA-60B9-DB52-A6AB-73103394B28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41387DCF-AE60-BDEC-5F90-C5C0BA3B987E}"/>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258BDFD2-7304-9E40-909E-9BC96F43A6C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E2F32958-0301-51A4-80F1-29207B78C97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12572199-5D98-2A60-AA35-6FCA3C81C70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58" name="Group 57">
            <a:extLst>
              <a:ext uri="{FF2B5EF4-FFF2-40B4-BE49-F238E27FC236}">
                <a16:creationId xmlns:a16="http://schemas.microsoft.com/office/drawing/2014/main" id="{7F4BA27E-09DA-311D-28F9-2790872C943D}"/>
              </a:ext>
            </a:extLst>
          </p:cNvPr>
          <p:cNvGrpSpPr/>
          <p:nvPr/>
        </p:nvGrpSpPr>
        <p:grpSpPr>
          <a:xfrm>
            <a:off x="500207" y="1153286"/>
            <a:ext cx="1851313" cy="916480"/>
            <a:chOff x="-2207615" y="1260514"/>
            <a:chExt cx="1851313" cy="916480"/>
          </a:xfrm>
        </p:grpSpPr>
        <p:cxnSp>
          <p:nvCxnSpPr>
            <p:cNvPr id="22" name="直線コネクタ 127">
              <a:extLst>
                <a:ext uri="{FF2B5EF4-FFF2-40B4-BE49-F238E27FC236}">
                  <a16:creationId xmlns:a16="http://schemas.microsoft.com/office/drawing/2014/main" id="{AAC90CB1-216B-5752-6121-F859F99508F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3" name="直線コネクタ 127">
              <a:extLst>
                <a:ext uri="{FF2B5EF4-FFF2-40B4-BE49-F238E27FC236}">
                  <a16:creationId xmlns:a16="http://schemas.microsoft.com/office/drawing/2014/main" id="{178AA937-9BF9-CFD1-B0F0-9F656581AD76}"/>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694B4035-9E42-9501-AA56-5E5CFA5D210C}"/>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1218C058-5E2B-9FB9-0250-CCB541A7A247}"/>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9BFE172A-EA95-0557-39C9-27863DB7EC2D}"/>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3">
              <a:extLst>
                <a:ext uri="{FF2B5EF4-FFF2-40B4-BE49-F238E27FC236}">
                  <a16:creationId xmlns:a16="http://schemas.microsoft.com/office/drawing/2014/main" id="{3E468ABF-46F2-599E-F264-21679843D977}"/>
                </a:ext>
              </a:extLst>
            </p:cNvPr>
            <p:cNvCxnSpPr>
              <a:cxnSpLocks/>
              <a:stCxn id="33"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0223EBDE-E0F9-62B4-E3D2-24B6C52F9F8A}"/>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DFD748A5-846E-9955-C085-0549095DFF0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2E552538-D1F4-51D4-AC51-1112AEA579DD}"/>
                </a:ext>
              </a:extLst>
            </p:cNvPr>
            <p:cNvCxnSpPr>
              <a:cxnSpLocks/>
              <a:stCxn id="37"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D2BFF7F-6397-C645-DA85-B423F2C1225C}"/>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018940F0-7C9A-7B34-6D69-141CA12B44F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83630EA8-BC22-D4D1-D496-3C7E7C31173B}"/>
                </a:ext>
              </a:extLst>
            </p:cNvPr>
            <p:cNvSpPr/>
            <p:nvPr/>
          </p:nvSpPr>
          <p:spPr>
            <a:xfrm>
              <a:off x="-1954968" y="1368757"/>
              <a:ext cx="928882" cy="141184"/>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C1234BA1-D563-5B8B-512C-931049B1F8B6}"/>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305C6158-5DE9-6A8A-92A3-DDDB300375C3}"/>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8708364F-DC41-44E2-7535-DDA59BCBE190}"/>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5EEA030E-CF58-E1E2-003E-80159C4678B0}"/>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4A29B616-4C42-4545-0EA6-EFD0A2821C65}"/>
                </a:ext>
              </a:extLst>
            </p:cNvPr>
            <p:cNvCxnSpPr>
              <a:cxnSpLocks/>
              <a:stCxn id="33"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D850B3D4-034D-0407-404F-686EA4459F06}"/>
                </a:ext>
              </a:extLst>
            </p:cNvPr>
            <p:cNvSpPr/>
            <p:nvPr/>
          </p:nvSpPr>
          <p:spPr>
            <a:xfrm>
              <a:off x="-1954968" y="1551208"/>
              <a:ext cx="928882" cy="93648"/>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078AFCCD-2638-048C-FFD9-7E53E7740197}"/>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3E412D18-B337-1BFC-4396-77EB3E14B94E}"/>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E483B5D-039D-D626-B89E-F6354224F479}"/>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5C498F96-0845-B407-1879-1E397396D9F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9D0359C6-F72A-37C4-C5AA-1B5A31EB9386}"/>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130DF910-DEE1-7C38-A900-8253CAA70C0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0BAAFB3C-0512-F1BC-FE53-B9961631E47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010CE11C-5D8B-2EB2-AD8D-DE3BB1A8B717}"/>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26D2F0B6-01ED-F786-5948-55A565CFB501}"/>
                </a:ext>
              </a:extLst>
            </p:cNvPr>
            <p:cNvSpPr/>
            <p:nvPr/>
          </p:nvSpPr>
          <p:spPr>
            <a:xfrm>
              <a:off x="-935175" y="1368757"/>
              <a:ext cx="542216" cy="141184"/>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E9FE2D67-CC16-64E6-BE49-6F094F2C3731}"/>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B2A4843A-5400-9B4A-F35C-9C058576CF4D}"/>
                </a:ext>
              </a:extLst>
            </p:cNvPr>
            <p:cNvSpPr/>
            <p:nvPr/>
          </p:nvSpPr>
          <p:spPr>
            <a:xfrm>
              <a:off x="-935174" y="1551208"/>
              <a:ext cx="542216" cy="9364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61C8142-04F3-AAC5-7AA2-38C2FA9DBDB8}"/>
                </a:ext>
              </a:extLst>
            </p:cNvPr>
            <p:cNvCxnSpPr>
              <a:cxnSpLocks/>
              <a:stCxn id="31"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C5348457-1D16-5ADB-CA83-C2FF75BC6D7B}"/>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42A6F21D-B7D2-AB91-FF04-CEB0FE0E03F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A23BC06-2714-8C6A-0F1D-BD2D7830B944}"/>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9" name="Straight Arrow Connector 38">
              <a:extLst>
                <a:ext uri="{FF2B5EF4-FFF2-40B4-BE49-F238E27FC236}">
                  <a16:creationId xmlns:a16="http://schemas.microsoft.com/office/drawing/2014/main" id="{82E297B2-5B34-8796-0C57-15D9F57FF5E0}"/>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7411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282C-EB2A-FF91-20B8-C492EEF5E3D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49B3361-0BCE-39F1-CBD1-72F51B0967B4}"/>
              </a:ext>
            </a:extLst>
          </p:cNvPr>
          <p:cNvGraphicFramePr>
            <a:graphicFrameLocks noChangeAspect="1"/>
          </p:cNvGraphicFramePr>
          <p:nvPr>
            <p:custDataLst>
              <p:tags r:id="rId1"/>
            </p:custDataLst>
            <p:extLst>
              <p:ext uri="{D42A27DB-BD31-4B8C-83A1-F6EECF244321}">
                <p14:modId xmlns:p14="http://schemas.microsoft.com/office/powerpoint/2010/main" val="5533460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49B3361-0BCE-39F1-CBD1-72F51B0967B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36E0374-1D5C-6173-C19E-E361CA15D7A1}"/>
              </a:ext>
            </a:extLst>
          </p:cNvPr>
          <p:cNvSpPr>
            <a:spLocks noGrp="1"/>
          </p:cNvSpPr>
          <p:nvPr>
            <p:ph type="title"/>
          </p:nvPr>
        </p:nvSpPr>
        <p:spPr/>
        <p:txBody>
          <a:bodyPr vert="horz"/>
          <a:lstStyle/>
          <a:p>
            <a:r>
              <a:rPr lang="ja-JP" altLang="en-US"/>
              <a:t>（２）展開先地域の今年度のモデル事業のゴール</a:t>
            </a:r>
            <a:endParaRPr lang="en-US"/>
          </a:p>
        </p:txBody>
      </p:sp>
      <p:sp>
        <p:nvSpPr>
          <p:cNvPr id="3" name="Content Placeholder 2">
            <a:extLst>
              <a:ext uri="{FF2B5EF4-FFF2-40B4-BE49-F238E27FC236}">
                <a16:creationId xmlns:a16="http://schemas.microsoft.com/office/drawing/2014/main" id="{32B1D83D-B85B-A432-97E5-5CABB1F910F2}"/>
              </a:ext>
            </a:extLst>
          </p:cNvPr>
          <p:cNvSpPr>
            <a:spLocks noGrp="1"/>
          </p:cNvSpPr>
          <p:nvPr>
            <p:ph sz="quarter" idx="13"/>
          </p:nvPr>
        </p:nvSpPr>
        <p:spPr>
          <a:xfrm>
            <a:off x="2581008" y="1110921"/>
            <a:ext cx="10655226" cy="942717"/>
          </a:xfrm>
        </p:spPr>
        <p:txBody>
          <a:bodyPr/>
          <a:lstStyle/>
          <a:p>
            <a:r>
              <a:rPr lang="ja-JP" altLang="en-US"/>
              <a:t>（１）で記載した目指す姿に対して、今年度はどこを目指したいか記載すること。また、今年度のゴールを設定・共有する上で、具体的に詰まっている点も記載すること。</a:t>
            </a:r>
          </a:p>
        </p:txBody>
      </p:sp>
      <p:sp>
        <p:nvSpPr>
          <p:cNvPr id="7" name="TextBox 6">
            <a:extLst>
              <a:ext uri="{FF2B5EF4-FFF2-40B4-BE49-F238E27FC236}">
                <a16:creationId xmlns:a16="http://schemas.microsoft.com/office/drawing/2014/main" id="{41D301CA-64B4-A059-07D5-57D8A260B67D}"/>
              </a:ext>
            </a:extLst>
          </p:cNvPr>
          <p:cNvSpPr txBox="1"/>
          <p:nvPr/>
        </p:nvSpPr>
        <p:spPr>
          <a:xfrm>
            <a:off x="203542" y="2830997"/>
            <a:ext cx="6042276"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600">
                <a:solidFill>
                  <a:srgbClr val="E71C57"/>
                </a:solidFill>
              </a:rPr>
              <a:t>再エネ活用が「経営上の合理的な選択」であるという実績が生まれ始めている：域内で再エネ活用がコスト削減等の経営課題の解決手段として機能している実績を複数創出し、未参加事業者への波及の足がかりが生まれている状態。</a:t>
            </a:r>
          </a:p>
          <a:p>
            <a:pPr marL="285750" indent="-285750">
              <a:buFont typeface="Arial" panose="020B0604020202020204" pitchFamily="34" charset="0"/>
              <a:buChar char="•"/>
            </a:pPr>
            <a:r>
              <a:rPr lang="ja-JP" altLang="en-US" sz="1600">
                <a:solidFill>
                  <a:srgbClr val="E71C57"/>
                </a:solidFill>
              </a:rPr>
              <a:t>域外との連携に向けた基盤が整い、取引競争力強化の道筋が見えている：域外取引先が求めるニーズを把握した上で、地域の事業者が脱炭素取組・再エネ利用を取引上の武器として活用するための発信ストーリーとデータ整備の方向性が定まっている状態。</a:t>
            </a:r>
          </a:p>
          <a:p>
            <a:pPr marL="285750" indent="-285750">
              <a:buFont typeface="Arial" panose="020B0604020202020204" pitchFamily="34" charset="0"/>
              <a:buChar char="•"/>
            </a:pPr>
            <a:r>
              <a:rPr lang="ja-JP" altLang="en-US" sz="1600">
                <a:solidFill>
                  <a:srgbClr val="E71C57"/>
                </a:solidFill>
              </a:rPr>
              <a:t>地域ぐるみの支援体制が実質的に機能し始めている：商工会・自治体の関連部署・金融機関・脱炭素先行地域コンソーシアムの各機関が役割を持って有機的に連携できる体制の基盤が整い、事業者への支援が一体的に動き始めている状態。</a:t>
            </a:r>
          </a:p>
        </p:txBody>
      </p:sp>
      <p:sp>
        <p:nvSpPr>
          <p:cNvPr id="9" name="TextBox 8">
            <a:extLst>
              <a:ext uri="{FF2B5EF4-FFF2-40B4-BE49-F238E27FC236}">
                <a16:creationId xmlns:a16="http://schemas.microsoft.com/office/drawing/2014/main" id="{8AA1E54C-A130-C1B0-25AE-E4FC8759D206}"/>
              </a:ext>
            </a:extLst>
          </p:cNvPr>
          <p:cNvSpPr txBox="1"/>
          <p:nvPr/>
        </p:nvSpPr>
        <p:spPr>
          <a:xfrm>
            <a:off x="6971382" y="2830999"/>
            <a:ext cx="6264851"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域内再エネ活用の達成基準が定まらない</a:t>
            </a:r>
          </a:p>
          <a:p>
            <a:pPr marL="742950" lvl="1" indent="-285750">
              <a:buFont typeface="Courier New" panose="02070309020205020404" pitchFamily="49" charset="0"/>
              <a:buChar char="o"/>
            </a:pPr>
            <a:r>
              <a:rPr lang="ja-JP" altLang="en-US" sz="1600">
                <a:solidFill>
                  <a:srgbClr val="E71C57"/>
                </a:solidFill>
              </a:rPr>
              <a:t>そもそも域内に経営メリットの実績が乏しく、今年度終わりにどの状態をもって達成とみなすかの合意形成が難しい。</a:t>
            </a:r>
          </a:p>
          <a:p>
            <a:pPr marL="285750" indent="-285750">
              <a:buFont typeface="Arial" panose="020B0604020202020204" pitchFamily="34" charset="0"/>
              <a:buChar char="•"/>
            </a:pPr>
            <a:r>
              <a:rPr lang="ja-JP" altLang="en-US" sz="1600">
                <a:solidFill>
                  <a:srgbClr val="E71C57"/>
                </a:solidFill>
              </a:rPr>
              <a:t>「発信ストーリーとデータ整備の方向性が定まった状態」の到達点が描けない</a:t>
            </a:r>
          </a:p>
          <a:p>
            <a:pPr marL="742950" lvl="1" indent="-285750">
              <a:buFont typeface="Courier New" panose="02070309020205020404" pitchFamily="49" charset="0"/>
              <a:buChar char="o"/>
            </a:pPr>
            <a:r>
              <a:rPr lang="ja-JP" altLang="en-US" sz="1600">
                <a:solidFill>
                  <a:srgbClr val="E71C57"/>
                </a:solidFill>
              </a:rPr>
              <a:t>整備すべきデータの種類・水準・形式が域外取引先の実際のニーズによって大きく変わるが、現状ではニーズの把握すら着手できていない。このためゴールの具体的な到達点が描けていない。</a:t>
            </a:r>
          </a:p>
        </p:txBody>
      </p:sp>
      <p:sp>
        <p:nvSpPr>
          <p:cNvPr id="11" name="TextBox 10">
            <a:extLst>
              <a:ext uri="{FF2B5EF4-FFF2-40B4-BE49-F238E27FC236}">
                <a16:creationId xmlns:a16="http://schemas.microsoft.com/office/drawing/2014/main" id="{2BB5EF18-52A6-0020-521B-EA919D487C9E}"/>
              </a:ext>
            </a:extLst>
          </p:cNvPr>
          <p:cNvSpPr txBox="1"/>
          <p:nvPr/>
        </p:nvSpPr>
        <p:spPr>
          <a:xfrm>
            <a:off x="203541" y="2232069"/>
            <a:ext cx="6078931" cy="369332"/>
          </a:xfrm>
          <a:prstGeom prst="rect">
            <a:avLst/>
          </a:prstGeom>
          <a:noFill/>
        </p:spPr>
        <p:txBody>
          <a:bodyPr wrap="square" rtlCol="0">
            <a:spAutoFit/>
          </a:bodyPr>
          <a:lstStyle/>
          <a:p>
            <a:r>
              <a:rPr lang="ja-JP" altLang="en-US">
                <a:solidFill>
                  <a:schemeClr val="tx2"/>
                </a:solidFill>
              </a:rPr>
              <a:t>展開先地域での今年度のモデル事業のゴール</a:t>
            </a:r>
            <a:endParaRPr lang="en-US">
              <a:solidFill>
                <a:schemeClr val="tx2"/>
              </a:solidFill>
            </a:endParaRPr>
          </a:p>
        </p:txBody>
      </p:sp>
      <p:sp>
        <p:nvSpPr>
          <p:cNvPr id="13" name="TextBox 12">
            <a:extLst>
              <a:ext uri="{FF2B5EF4-FFF2-40B4-BE49-F238E27FC236}">
                <a16:creationId xmlns:a16="http://schemas.microsoft.com/office/drawing/2014/main" id="{36D8FE0B-71D1-A422-9422-BFA649EA595A}"/>
              </a:ext>
            </a:extLst>
          </p:cNvPr>
          <p:cNvSpPr txBox="1"/>
          <p:nvPr/>
        </p:nvSpPr>
        <p:spPr>
          <a:xfrm>
            <a:off x="6971383" y="2184668"/>
            <a:ext cx="5863268" cy="646331"/>
          </a:xfrm>
          <a:prstGeom prst="rect">
            <a:avLst/>
          </a:prstGeom>
          <a:noFill/>
        </p:spPr>
        <p:txBody>
          <a:bodyPr wrap="square" rtlCol="0">
            <a:spAutoFit/>
          </a:bodyPr>
          <a:lstStyle/>
          <a:p>
            <a:r>
              <a:rPr lang="ja-JP" altLang="en-US">
                <a:solidFill>
                  <a:schemeClr val="tx2"/>
                </a:solidFill>
              </a:rPr>
              <a:t>展開先地域で今年度のモデル事業のゴールを設定・地域で共有する上で、具体的に詰まっている点</a:t>
            </a:r>
          </a:p>
        </p:txBody>
      </p:sp>
      <p:grpSp>
        <p:nvGrpSpPr>
          <p:cNvPr id="14" name="Group 13">
            <a:extLst>
              <a:ext uri="{FF2B5EF4-FFF2-40B4-BE49-F238E27FC236}">
                <a16:creationId xmlns:a16="http://schemas.microsoft.com/office/drawing/2014/main" id="{0382F51C-A834-AABB-65AA-38AD55D76570}"/>
              </a:ext>
            </a:extLst>
          </p:cNvPr>
          <p:cNvGrpSpPr/>
          <p:nvPr/>
        </p:nvGrpSpPr>
        <p:grpSpPr>
          <a:xfrm>
            <a:off x="6413716" y="2830997"/>
            <a:ext cx="306171" cy="4079081"/>
            <a:chOff x="5942914" y="2081213"/>
            <a:chExt cx="306171" cy="4079081"/>
          </a:xfrm>
        </p:grpSpPr>
        <p:cxnSp>
          <p:nvCxnSpPr>
            <p:cNvPr id="15" name="Straight Connector 14">
              <a:extLst>
                <a:ext uri="{FF2B5EF4-FFF2-40B4-BE49-F238E27FC236}">
                  <a16:creationId xmlns:a16="http://schemas.microsoft.com/office/drawing/2014/main" id="{E1C660E2-7FF2-0F72-5475-05DCC97827D7}"/>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1D57F66B-6CCE-7797-23DF-AA6FC2FD8139}"/>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CF466B41-0117-A3A9-51CF-56D939A7D8B6}"/>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315FED47-7F2A-78B0-3906-ABF4DF9A9A2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96144C3B-A4B5-AC6D-9FB1-3C1257F1F134}"/>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4" name="Group 3">
            <a:extLst>
              <a:ext uri="{FF2B5EF4-FFF2-40B4-BE49-F238E27FC236}">
                <a16:creationId xmlns:a16="http://schemas.microsoft.com/office/drawing/2014/main" id="{09EE7DCC-8990-26C2-E754-551963A0425C}"/>
              </a:ext>
            </a:extLst>
          </p:cNvPr>
          <p:cNvGrpSpPr/>
          <p:nvPr/>
        </p:nvGrpSpPr>
        <p:grpSpPr>
          <a:xfrm>
            <a:off x="500207" y="1153286"/>
            <a:ext cx="1851313" cy="916480"/>
            <a:chOff x="-2207615" y="1260514"/>
            <a:chExt cx="1851313" cy="916480"/>
          </a:xfrm>
        </p:grpSpPr>
        <p:cxnSp>
          <p:nvCxnSpPr>
            <p:cNvPr id="6" name="直線コネクタ 127">
              <a:extLst>
                <a:ext uri="{FF2B5EF4-FFF2-40B4-BE49-F238E27FC236}">
                  <a16:creationId xmlns:a16="http://schemas.microsoft.com/office/drawing/2014/main" id="{435E7AB1-7D9F-A7CD-27A7-F675B0C5E28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2ADE14B4-3B35-CC5B-43D7-B0FAF0091DE1}"/>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1" name="直線コネクタ 78">
              <a:extLst>
                <a:ext uri="{FF2B5EF4-FFF2-40B4-BE49-F238E27FC236}">
                  <a16:creationId xmlns:a16="http://schemas.microsoft.com/office/drawing/2014/main" id="{0869FAAB-875F-E253-914B-9F50C3CE8275}"/>
                </a:ext>
              </a:extLst>
            </p:cNvPr>
            <p:cNvCxnSpPr>
              <a:cxnSpLocks/>
              <a:stCxn id="45" idx="2"/>
              <a:endCxn id="4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正方形/長方形 101">
              <a:extLst>
                <a:ext uri="{FF2B5EF4-FFF2-40B4-BE49-F238E27FC236}">
                  <a16:creationId xmlns:a16="http://schemas.microsoft.com/office/drawing/2014/main" id="{4EA48D16-6311-6CFB-D441-81317381BB36}"/>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3" name="正方形/長方形 101">
              <a:extLst>
                <a:ext uri="{FF2B5EF4-FFF2-40B4-BE49-F238E27FC236}">
                  <a16:creationId xmlns:a16="http://schemas.microsoft.com/office/drawing/2014/main" id="{01B35652-5356-D003-69B3-58C19ECC0BB1}"/>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4" name="Straight Arrow Connector 23">
              <a:extLst>
                <a:ext uri="{FF2B5EF4-FFF2-40B4-BE49-F238E27FC236}">
                  <a16:creationId xmlns:a16="http://schemas.microsoft.com/office/drawing/2014/main" id="{A8F78242-9C35-6880-6C1E-E049F31584C8}"/>
                </a:ext>
              </a:extLst>
            </p:cNvPr>
            <p:cNvCxnSpPr>
              <a:cxnSpLocks/>
              <a:stCxn id="30" idx="3"/>
              <a:endCxn id="4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3">
              <a:extLst>
                <a:ext uri="{FF2B5EF4-FFF2-40B4-BE49-F238E27FC236}">
                  <a16:creationId xmlns:a16="http://schemas.microsoft.com/office/drawing/2014/main" id="{17CC7898-B68E-DBF7-34F7-300E44F92A58}"/>
                </a:ext>
              </a:extLst>
            </p:cNvPr>
            <p:cNvCxnSpPr>
              <a:cxnSpLocks/>
              <a:stCxn id="36" idx="3"/>
              <a:endCxn id="4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3">
              <a:extLst>
                <a:ext uri="{FF2B5EF4-FFF2-40B4-BE49-F238E27FC236}">
                  <a16:creationId xmlns:a16="http://schemas.microsoft.com/office/drawing/2014/main" id="{4F037E87-E192-EF21-25E3-0BF31DA96292}"/>
                </a:ext>
              </a:extLst>
            </p:cNvPr>
            <p:cNvCxnSpPr>
              <a:cxnSpLocks/>
              <a:stCxn id="38" idx="3"/>
              <a:endCxn id="4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1">
              <a:extLst>
                <a:ext uri="{FF2B5EF4-FFF2-40B4-BE49-F238E27FC236}">
                  <a16:creationId xmlns:a16="http://schemas.microsoft.com/office/drawing/2014/main" id="{082E7710-8CA4-FD61-BB36-505F10A33EF1}"/>
                </a:ext>
              </a:extLst>
            </p:cNvPr>
            <p:cNvCxnSpPr>
              <a:cxnSpLocks/>
              <a:stCxn id="34" idx="3"/>
              <a:endCxn id="4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24D8F870-E39A-9696-DB3A-9683D7D279D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9" name="Rectangle: Rounded Corners 28">
              <a:extLst>
                <a:ext uri="{FF2B5EF4-FFF2-40B4-BE49-F238E27FC236}">
                  <a16:creationId xmlns:a16="http://schemas.microsoft.com/office/drawing/2014/main" id="{802F6BC6-AF96-B44D-2297-91E9EFB4897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A2DACC0F-CD3A-D3E9-EAD7-728DAD287AF6}"/>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1" name="正方形/長方形 101">
              <a:extLst>
                <a:ext uri="{FF2B5EF4-FFF2-40B4-BE49-F238E27FC236}">
                  <a16:creationId xmlns:a16="http://schemas.microsoft.com/office/drawing/2014/main" id="{3A716C0B-0478-CA56-8818-6FCA16756A8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2" name="Rectangle: Rounded Corners 31">
              <a:extLst>
                <a:ext uri="{FF2B5EF4-FFF2-40B4-BE49-F238E27FC236}">
                  <a16:creationId xmlns:a16="http://schemas.microsoft.com/office/drawing/2014/main" id="{91A6FFD9-070A-8146-E254-8626A4414417}"/>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05868734-9EE1-2DA0-5A41-E0E511C76FF5}"/>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E87CD8EA-0B74-E5FD-74EB-B6F62236CB71}"/>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5F109C1E-E6EE-768A-E566-7D00A1C110D9}"/>
                </a:ext>
              </a:extLst>
            </p:cNvPr>
            <p:cNvCxnSpPr>
              <a:cxnSpLocks/>
              <a:stCxn id="30" idx="2"/>
              <a:endCxn id="3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A63FE661-42EF-12CC-9C6E-B6FD35640B49}"/>
                </a:ext>
              </a:extLst>
            </p:cNvPr>
            <p:cNvSpPr/>
            <p:nvPr/>
          </p:nvSpPr>
          <p:spPr>
            <a:xfrm>
              <a:off x="-1954968" y="1551208"/>
              <a:ext cx="928882" cy="93648"/>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7" name="TextBox 36">
              <a:extLst>
                <a:ext uri="{FF2B5EF4-FFF2-40B4-BE49-F238E27FC236}">
                  <a16:creationId xmlns:a16="http://schemas.microsoft.com/office/drawing/2014/main" id="{FA65EB0F-0E36-0321-17FB-C63CE74CC16B}"/>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CBE0935-C7B2-29C2-E507-5D1C3360FB03}"/>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8A4A97EB-FA29-F5A7-A8B5-48B0D5EE65D5}"/>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50FAAE64-DE41-8206-0838-EE18E8D5E525}"/>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9747639E-6DAA-EB7B-6B1D-79AC3442A1FF}"/>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2E2A0B2E-60EC-A9B9-545B-DFFAB9D7D2A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E5C55A83-AE73-4ADB-7F98-DCCE35271C76}"/>
                </a:ext>
              </a:extLst>
            </p:cNvPr>
            <p:cNvCxnSpPr>
              <a:cxnSpLocks/>
              <a:stCxn id="38" idx="2"/>
              <a:endCxn id="4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ACD39975-746C-7526-7434-DAF6F06B3939}"/>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2C638D06-BEF3-71AD-BAEF-4F3F0D119440}"/>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F09AFAC0-1E49-414B-C07A-DA0C20F11C7D}"/>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E8CE0C9B-39A0-5B37-DAA6-F88FCD5C3F4D}"/>
                </a:ext>
              </a:extLst>
            </p:cNvPr>
            <p:cNvSpPr/>
            <p:nvPr/>
          </p:nvSpPr>
          <p:spPr>
            <a:xfrm>
              <a:off x="-935174" y="1551208"/>
              <a:ext cx="542216" cy="93648"/>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66856FAF-254C-4E1F-0D75-8AE7B11BAEE6}"/>
                </a:ext>
              </a:extLst>
            </p:cNvPr>
            <p:cNvCxnSpPr>
              <a:cxnSpLocks/>
              <a:stCxn id="28" idx="2"/>
              <a:endCxn id="3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82B5FB6-FD0E-5A2B-AC22-57A4218C4A3A}"/>
                </a:ext>
              </a:extLst>
            </p:cNvPr>
            <p:cNvCxnSpPr>
              <a:cxnSpLocks/>
              <a:stCxn id="39" idx="2"/>
              <a:endCxn id="4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A4C6A9A9-2032-2696-6024-D31BAFE5D588}"/>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BA1EBF80-E162-2CEF-A57A-AECD11EE46DB}"/>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2" name="Straight Arrow Connector 51">
              <a:extLst>
                <a:ext uri="{FF2B5EF4-FFF2-40B4-BE49-F238E27FC236}">
                  <a16:creationId xmlns:a16="http://schemas.microsoft.com/office/drawing/2014/main" id="{E169AD20-8969-E8BF-164F-28F9A4176517}"/>
                </a:ext>
              </a:extLst>
            </p:cNvPr>
            <p:cNvCxnSpPr>
              <a:cxnSpLocks/>
              <a:stCxn id="36" idx="2"/>
              <a:endCxn id="3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87724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88FE-9B9C-FCA3-C93C-B2BF2B1D83C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5537398-49C9-7008-35E1-BCB3D626851D}"/>
              </a:ext>
            </a:extLst>
          </p:cNvPr>
          <p:cNvGraphicFramePr>
            <a:graphicFrameLocks noChangeAspect="1"/>
          </p:cNvGraphicFramePr>
          <p:nvPr>
            <p:custDataLst>
              <p:tags r:id="rId1"/>
            </p:custDataLst>
            <p:extLst>
              <p:ext uri="{D42A27DB-BD31-4B8C-83A1-F6EECF244321}">
                <p14:modId xmlns:p14="http://schemas.microsoft.com/office/powerpoint/2010/main" val="4146836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5537398-49C9-7008-35E1-BCB3D62685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D69D99E-A803-8238-E191-1E4F83C906C8}"/>
              </a:ext>
            </a:extLst>
          </p:cNvPr>
          <p:cNvSpPr>
            <a:spLocks noGrp="1"/>
          </p:cNvSpPr>
          <p:nvPr>
            <p:ph type="title"/>
          </p:nvPr>
        </p:nvSpPr>
        <p:spPr/>
        <p:txBody>
          <a:bodyPr vert="horz"/>
          <a:lstStyle/>
          <a:p>
            <a:r>
              <a:rPr lang="ja-JP" altLang="en-US"/>
              <a:t>（３）今年度展開する取組</a:t>
            </a:r>
            <a:endParaRPr lang="en-US"/>
          </a:p>
        </p:txBody>
      </p:sp>
      <p:sp>
        <p:nvSpPr>
          <p:cNvPr id="3" name="Content Placeholder 2">
            <a:extLst>
              <a:ext uri="{FF2B5EF4-FFF2-40B4-BE49-F238E27FC236}">
                <a16:creationId xmlns:a16="http://schemas.microsoft.com/office/drawing/2014/main" id="{3703600A-F71B-A059-4940-D87236DEC8AF}"/>
              </a:ext>
            </a:extLst>
          </p:cNvPr>
          <p:cNvSpPr>
            <a:spLocks noGrp="1"/>
          </p:cNvSpPr>
          <p:nvPr>
            <p:ph sz="quarter" idx="13"/>
          </p:nvPr>
        </p:nvSpPr>
        <p:spPr>
          <a:xfrm>
            <a:off x="2619473" y="976294"/>
            <a:ext cx="10616761" cy="1719510"/>
          </a:xfrm>
        </p:spPr>
        <p:txBody>
          <a:bodyPr anchor="ctr"/>
          <a:lstStyle/>
          <a:p>
            <a:r>
              <a:rPr lang="ja-JP" altLang="en-US"/>
              <a:t>（２）の今年度のゴールに向けた具体的な取組を記載すること。その際、</a:t>
            </a:r>
            <a:r>
              <a:rPr lang="en-US" altLang="ja-JP"/>
              <a:t> </a:t>
            </a:r>
            <a:br>
              <a:rPr lang="en-US" altLang="ja-JP"/>
            </a:br>
            <a:r>
              <a:rPr lang="en-US" altLang="ja-JP"/>
              <a:t>【</a:t>
            </a:r>
            <a:r>
              <a:rPr lang="ja-JP" altLang="en-US">
                <a:hlinkClick r:id="rId5">
                  <a:extLst>
                    <a:ext uri="{A12FA001-AC4F-418D-AE19-62706E023703}">
                      <ahyp:hlinkClr xmlns:ahyp="http://schemas.microsoft.com/office/drawing/2018/hyperlinkcolor" val="tx"/>
                    </a:ext>
                  </a:extLst>
                </a:hlinkClick>
              </a:rPr>
              <a:t>地域ぐるみでの支援体制構築ガイドブック</a:t>
            </a:r>
            <a:r>
              <a:rPr lang="en-US" altLang="ja-JP"/>
              <a:t>】P36</a:t>
            </a:r>
            <a:r>
              <a:rPr lang="ja-JP" altLang="en-US"/>
              <a:t>以降を参照の上で、脱炭素経営シフトに関する動機付けを促す取組／脱炭素実践のハードルを乗り越える取組／支援体制を効果的にマネジメントする取組に分けて記載をすること。また、本取組の実行において、具体的に詰まっている点を記載すること。</a:t>
            </a:r>
          </a:p>
        </p:txBody>
      </p:sp>
      <p:sp>
        <p:nvSpPr>
          <p:cNvPr id="9" name="TextBox 8">
            <a:extLst>
              <a:ext uri="{FF2B5EF4-FFF2-40B4-BE49-F238E27FC236}">
                <a16:creationId xmlns:a16="http://schemas.microsoft.com/office/drawing/2014/main" id="{EA2233F0-BD0F-7275-B8C7-9BDBE9C12D91}"/>
              </a:ext>
            </a:extLst>
          </p:cNvPr>
          <p:cNvSpPr txBox="1"/>
          <p:nvPr/>
        </p:nvSpPr>
        <p:spPr>
          <a:xfrm>
            <a:off x="9562455" y="3305815"/>
            <a:ext cx="3673778" cy="3604265"/>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域内に多い一次産業事業者の脱炭素経営については域内で参照事例が少なく、業種固有のコスト構造や排出源への対応方法論の手がかりがない。</a:t>
            </a:r>
          </a:p>
          <a:p>
            <a:pPr marL="285750" indent="-285750">
              <a:buFont typeface="Arial" panose="020B0604020202020204" pitchFamily="34" charset="0"/>
              <a:buChar char="•"/>
            </a:pPr>
            <a:r>
              <a:rPr lang="ja-JP" altLang="en-US" sz="1600">
                <a:solidFill>
                  <a:srgbClr val="E71C57"/>
                </a:solidFill>
              </a:rPr>
              <a:t>コンソーシアムとして域外取引先と現時点でやり取りはなく、どこから始めていいかわからない</a:t>
            </a:r>
          </a:p>
        </p:txBody>
      </p:sp>
      <p:sp>
        <p:nvSpPr>
          <p:cNvPr id="11" name="TextBox 10">
            <a:extLst>
              <a:ext uri="{FF2B5EF4-FFF2-40B4-BE49-F238E27FC236}">
                <a16:creationId xmlns:a16="http://schemas.microsoft.com/office/drawing/2014/main" id="{3E947BD3-F100-BF81-68F8-10DA5009DA78}"/>
              </a:ext>
            </a:extLst>
          </p:cNvPr>
          <p:cNvSpPr txBox="1"/>
          <p:nvPr/>
        </p:nvSpPr>
        <p:spPr>
          <a:xfrm>
            <a:off x="203541" y="2666045"/>
            <a:ext cx="2851183" cy="646331"/>
          </a:xfrm>
          <a:prstGeom prst="rect">
            <a:avLst/>
          </a:prstGeom>
          <a:noFill/>
        </p:spPr>
        <p:txBody>
          <a:bodyPr wrap="square" rtlCol="0">
            <a:spAutoFit/>
          </a:bodyPr>
          <a:lstStyle/>
          <a:p>
            <a:r>
              <a:rPr lang="ja-JP" altLang="en-US">
                <a:solidFill>
                  <a:schemeClr val="tx2"/>
                </a:solidFill>
              </a:rPr>
              <a:t>企業の脱炭素経営シフトに関する動機付けを促す取組</a:t>
            </a:r>
            <a:endParaRPr lang="en-US">
              <a:solidFill>
                <a:schemeClr val="tx2"/>
              </a:solidFill>
            </a:endParaRPr>
          </a:p>
        </p:txBody>
      </p:sp>
      <p:sp>
        <p:nvSpPr>
          <p:cNvPr id="13" name="TextBox 12">
            <a:extLst>
              <a:ext uri="{FF2B5EF4-FFF2-40B4-BE49-F238E27FC236}">
                <a16:creationId xmlns:a16="http://schemas.microsoft.com/office/drawing/2014/main" id="{025D947F-C012-227A-DC4E-F9E0EEE2AA72}"/>
              </a:ext>
            </a:extLst>
          </p:cNvPr>
          <p:cNvSpPr txBox="1"/>
          <p:nvPr/>
        </p:nvSpPr>
        <p:spPr>
          <a:xfrm>
            <a:off x="9481139" y="2666044"/>
            <a:ext cx="3755094" cy="646331"/>
          </a:xfrm>
          <a:prstGeom prst="rect">
            <a:avLst/>
          </a:prstGeom>
          <a:noFill/>
        </p:spPr>
        <p:txBody>
          <a:bodyPr wrap="square" rtlCol="0">
            <a:spAutoFit/>
          </a:bodyPr>
          <a:lstStyle/>
          <a:p>
            <a:r>
              <a:rPr lang="ja-JP" altLang="en-US">
                <a:solidFill>
                  <a:schemeClr val="tx2"/>
                </a:solidFill>
              </a:rPr>
              <a:t>取組の実行において、具体的に詰まっている点</a:t>
            </a:r>
          </a:p>
        </p:txBody>
      </p:sp>
      <p:grpSp>
        <p:nvGrpSpPr>
          <p:cNvPr id="14" name="Group 13">
            <a:extLst>
              <a:ext uri="{FF2B5EF4-FFF2-40B4-BE49-F238E27FC236}">
                <a16:creationId xmlns:a16="http://schemas.microsoft.com/office/drawing/2014/main" id="{8A8D8428-213F-8ADB-0AC6-C3962AF0FF51}"/>
              </a:ext>
            </a:extLst>
          </p:cNvPr>
          <p:cNvGrpSpPr/>
          <p:nvPr/>
        </p:nvGrpSpPr>
        <p:grpSpPr>
          <a:xfrm>
            <a:off x="9134307" y="2862379"/>
            <a:ext cx="306171" cy="4079081"/>
            <a:chOff x="5942914" y="2081213"/>
            <a:chExt cx="306171" cy="4079081"/>
          </a:xfrm>
        </p:grpSpPr>
        <p:cxnSp>
          <p:nvCxnSpPr>
            <p:cNvPr id="15" name="Straight Connector 14">
              <a:extLst>
                <a:ext uri="{FF2B5EF4-FFF2-40B4-BE49-F238E27FC236}">
                  <a16:creationId xmlns:a16="http://schemas.microsoft.com/office/drawing/2014/main" id="{3A627740-E75B-E636-4379-01C3908EB15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97EF5DC1-9023-B68B-9217-2B60AC6A90CF}"/>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9A34B845-D084-E266-7583-1CEFB4BD937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AF8F65F8-26CA-7D68-6178-B841B957FBB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B9A72211-6341-0809-3D33-806B33906DE0}"/>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8" name="Group 7">
            <a:extLst>
              <a:ext uri="{FF2B5EF4-FFF2-40B4-BE49-F238E27FC236}">
                <a16:creationId xmlns:a16="http://schemas.microsoft.com/office/drawing/2014/main" id="{D3630F6F-C3DA-18B6-4775-476DE720347D}"/>
              </a:ext>
            </a:extLst>
          </p:cNvPr>
          <p:cNvGrpSpPr/>
          <p:nvPr/>
        </p:nvGrpSpPr>
        <p:grpSpPr>
          <a:xfrm>
            <a:off x="203543" y="3305811"/>
            <a:ext cx="8808788" cy="3604267"/>
            <a:chOff x="203542" y="3305811"/>
            <a:chExt cx="9522209" cy="3604267"/>
          </a:xfrm>
        </p:grpSpPr>
        <p:sp>
          <p:nvSpPr>
            <p:cNvPr id="7" name="TextBox 6">
              <a:extLst>
                <a:ext uri="{FF2B5EF4-FFF2-40B4-BE49-F238E27FC236}">
                  <a16:creationId xmlns:a16="http://schemas.microsoft.com/office/drawing/2014/main" id="{B846D7D5-8ED3-6233-D550-21FA3F215D48}"/>
                </a:ext>
              </a:extLst>
            </p:cNvPr>
            <p:cNvSpPr txBox="1"/>
            <p:nvPr/>
          </p:nvSpPr>
          <p:spPr>
            <a:xfrm>
              <a:off x="203542" y="3305813"/>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A</a:t>
              </a:r>
              <a:r>
                <a:rPr lang="ja-JP" altLang="en-US" sz="1600">
                  <a:solidFill>
                    <a:srgbClr val="E71C57"/>
                  </a:solidFill>
                </a:rPr>
                <a:t>市内に散在する省エネ活用の先進事例をコスト削減額などの経営数値とともに可視化・整理し、域内の事業者が「自分事」として参照できるモデルケースとして整備する。</a:t>
              </a:r>
            </a:p>
            <a:p>
              <a:pPr marL="285750" indent="-285750">
                <a:buFont typeface="Arial" panose="020B0604020202020204" pitchFamily="34" charset="0"/>
                <a:buChar char="•"/>
              </a:pPr>
              <a:r>
                <a:rPr lang="ja-JP" altLang="en-US" sz="1600">
                  <a:solidFill>
                    <a:srgbClr val="E71C57"/>
                  </a:solidFill>
                </a:rPr>
                <a:t>域外取引先が求める</a:t>
              </a:r>
              <a:r>
                <a:rPr lang="en-US" altLang="ja-JP" sz="1600">
                  <a:solidFill>
                    <a:srgbClr val="E71C57"/>
                  </a:solidFill>
                </a:rPr>
                <a:t>Scope3</a:t>
              </a:r>
              <a:r>
                <a:rPr lang="ja-JP" altLang="en-US" sz="1600">
                  <a:solidFill>
                    <a:srgbClr val="E71C57"/>
                  </a:solidFill>
                </a:rPr>
                <a:t>対応・調達基準の実態をヒアリング・調査し、発信ストーリーの方向性を定め、「脱炭素への取組が取引上の武器になる」という具体的なイメージを事業者と共有する。</a:t>
              </a:r>
            </a:p>
          </p:txBody>
        </p:sp>
        <p:sp>
          <p:nvSpPr>
            <p:cNvPr id="4" name="TextBox 3">
              <a:extLst>
                <a:ext uri="{FF2B5EF4-FFF2-40B4-BE49-F238E27FC236}">
                  <a16:creationId xmlns:a16="http://schemas.microsoft.com/office/drawing/2014/main" id="{AE8D89CD-B497-9AED-3890-1EBC7ACDFBBB}"/>
                </a:ext>
              </a:extLst>
            </p:cNvPr>
            <p:cNvSpPr txBox="1"/>
            <p:nvPr/>
          </p:nvSpPr>
          <p:spPr>
            <a:xfrm>
              <a:off x="3418940" y="3305812"/>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再エネ活用に係る初期費用・ランニングコスト・コスト改善効果を業種に応じて整理・試算し、事業者が投資判断を行える環境を整える。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域外取引先ニーズの把握結果を踏まえ、整備すべき</a:t>
              </a:r>
              <a:r>
                <a:rPr lang="en-US" altLang="ja-JP" sz="1600">
                  <a:solidFill>
                    <a:srgbClr val="E71C57"/>
                  </a:solidFill>
                </a:rPr>
                <a:t>GHG</a:t>
              </a:r>
              <a:r>
                <a:rPr lang="ja-JP" altLang="en-US" sz="1600">
                  <a:solidFill>
                    <a:srgbClr val="E71C57"/>
                  </a:solidFill>
                </a:rPr>
                <a:t>データの種類・水準・形式を特定した上で個社ごとの整備方針を設計する</a:t>
              </a:r>
            </a:p>
          </p:txBody>
        </p:sp>
        <p:sp>
          <p:nvSpPr>
            <p:cNvPr id="6" name="TextBox 5">
              <a:extLst>
                <a:ext uri="{FF2B5EF4-FFF2-40B4-BE49-F238E27FC236}">
                  <a16:creationId xmlns:a16="http://schemas.microsoft.com/office/drawing/2014/main" id="{5A1C8C7B-DA01-D05D-0BED-37CAE153392D}"/>
                </a:ext>
              </a:extLst>
            </p:cNvPr>
            <p:cNvSpPr txBox="1"/>
            <p:nvPr/>
          </p:nvSpPr>
          <p:spPr>
            <a:xfrm>
              <a:off x="6643651" y="3305811"/>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B</a:t>
              </a:r>
              <a:r>
                <a:rPr lang="ja-JP" altLang="en-US" sz="1600">
                  <a:solidFill>
                    <a:srgbClr val="E71C57"/>
                  </a:solidFill>
                </a:rPr>
                <a:t>商工会議所を中核として、域内の各機関が本取組において果たすべき具体的な役割を明確化する。</a:t>
              </a:r>
            </a:p>
            <a:p>
              <a:pPr marL="285750" indent="-285750">
                <a:buFont typeface="Arial" panose="020B0604020202020204" pitchFamily="34" charset="0"/>
                <a:buChar char="•"/>
              </a:pPr>
              <a:r>
                <a:rPr lang="ja-JP" altLang="en-US" sz="1600">
                  <a:solidFill>
                    <a:srgbClr val="E71C57"/>
                  </a:solidFill>
                </a:rPr>
                <a:t>自治体の横断連携については、各部署の政策目標と本取組の接点を整理した上で連携提案を行い、今年度中に共同アクションの実現を目指す。</a:t>
              </a:r>
            </a:p>
          </p:txBody>
        </p:sp>
      </p:grpSp>
      <p:sp>
        <p:nvSpPr>
          <p:cNvPr id="10" name="TextBox 9">
            <a:extLst>
              <a:ext uri="{FF2B5EF4-FFF2-40B4-BE49-F238E27FC236}">
                <a16:creationId xmlns:a16="http://schemas.microsoft.com/office/drawing/2014/main" id="{C95A2D19-1F2E-A6DF-A627-6FE0582A6386}"/>
              </a:ext>
            </a:extLst>
          </p:cNvPr>
          <p:cNvSpPr txBox="1"/>
          <p:nvPr/>
        </p:nvSpPr>
        <p:spPr>
          <a:xfrm>
            <a:off x="3116219" y="2666043"/>
            <a:ext cx="2949658" cy="646331"/>
          </a:xfrm>
          <a:prstGeom prst="rect">
            <a:avLst/>
          </a:prstGeom>
          <a:noFill/>
        </p:spPr>
        <p:txBody>
          <a:bodyPr wrap="square" rtlCol="0">
            <a:spAutoFit/>
          </a:bodyPr>
          <a:lstStyle/>
          <a:p>
            <a:r>
              <a:rPr lang="ja-JP" altLang="en-US">
                <a:solidFill>
                  <a:schemeClr val="tx2"/>
                </a:solidFill>
              </a:rPr>
              <a:t>企業の脱炭素実践のハードルを乗り越える取組</a:t>
            </a:r>
            <a:endParaRPr lang="en-US">
              <a:solidFill>
                <a:schemeClr val="tx2"/>
              </a:solidFill>
            </a:endParaRPr>
          </a:p>
        </p:txBody>
      </p:sp>
      <p:sp>
        <p:nvSpPr>
          <p:cNvPr id="12" name="TextBox 11">
            <a:extLst>
              <a:ext uri="{FF2B5EF4-FFF2-40B4-BE49-F238E27FC236}">
                <a16:creationId xmlns:a16="http://schemas.microsoft.com/office/drawing/2014/main" id="{C93EC14E-80B9-9DA5-05E0-9F57A88F038A}"/>
              </a:ext>
            </a:extLst>
          </p:cNvPr>
          <p:cNvSpPr txBox="1"/>
          <p:nvPr/>
        </p:nvSpPr>
        <p:spPr>
          <a:xfrm>
            <a:off x="6102532" y="2657755"/>
            <a:ext cx="2949658" cy="646331"/>
          </a:xfrm>
          <a:prstGeom prst="rect">
            <a:avLst/>
          </a:prstGeom>
          <a:noFill/>
        </p:spPr>
        <p:txBody>
          <a:bodyPr wrap="square" rtlCol="0">
            <a:spAutoFit/>
          </a:bodyPr>
          <a:lstStyle/>
          <a:p>
            <a:r>
              <a:rPr lang="ja-JP" altLang="en-US">
                <a:solidFill>
                  <a:schemeClr val="tx2"/>
                </a:solidFill>
              </a:rPr>
              <a:t>支援体制を効果的に</a:t>
            </a:r>
            <a:br>
              <a:rPr lang="en-US" altLang="ja-JP">
                <a:solidFill>
                  <a:schemeClr val="tx2"/>
                </a:solidFill>
              </a:rPr>
            </a:br>
            <a:r>
              <a:rPr lang="ja-JP" altLang="en-US">
                <a:solidFill>
                  <a:schemeClr val="tx2"/>
                </a:solidFill>
              </a:rPr>
              <a:t>マネジメントする取組</a:t>
            </a:r>
            <a:endParaRPr lang="en-US">
              <a:solidFill>
                <a:schemeClr val="tx2"/>
              </a:solidFill>
            </a:endParaRPr>
          </a:p>
        </p:txBody>
      </p:sp>
      <p:grpSp>
        <p:nvGrpSpPr>
          <p:cNvPr id="22" name="Group 21">
            <a:extLst>
              <a:ext uri="{FF2B5EF4-FFF2-40B4-BE49-F238E27FC236}">
                <a16:creationId xmlns:a16="http://schemas.microsoft.com/office/drawing/2014/main" id="{AB2C59E6-51AE-C618-9E31-6556E68583A3}"/>
              </a:ext>
            </a:extLst>
          </p:cNvPr>
          <p:cNvGrpSpPr/>
          <p:nvPr/>
        </p:nvGrpSpPr>
        <p:grpSpPr>
          <a:xfrm>
            <a:off x="500207" y="1153286"/>
            <a:ext cx="1851313" cy="916480"/>
            <a:chOff x="-2207615" y="1260514"/>
            <a:chExt cx="1851313" cy="916480"/>
          </a:xfrm>
        </p:grpSpPr>
        <p:cxnSp>
          <p:nvCxnSpPr>
            <p:cNvPr id="23" name="直線コネクタ 127">
              <a:extLst>
                <a:ext uri="{FF2B5EF4-FFF2-40B4-BE49-F238E27FC236}">
                  <a16:creationId xmlns:a16="http://schemas.microsoft.com/office/drawing/2014/main" id="{6B2EB2ED-ACD7-3093-8B7D-E142224920E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6FF217FB-3378-2567-6DC4-90F3BC404AEC}"/>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5" name="直線コネクタ 78">
              <a:extLst>
                <a:ext uri="{FF2B5EF4-FFF2-40B4-BE49-F238E27FC236}">
                  <a16:creationId xmlns:a16="http://schemas.microsoft.com/office/drawing/2014/main" id="{DC4A615C-4389-79DC-D23B-8EE25FC9E4FA}"/>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0EAB0C53-25EE-9D40-98D0-96D6F80B32DB}"/>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正方形/長方形 101">
              <a:extLst>
                <a:ext uri="{FF2B5EF4-FFF2-40B4-BE49-F238E27FC236}">
                  <a16:creationId xmlns:a16="http://schemas.microsoft.com/office/drawing/2014/main" id="{0DB5A359-52ED-42ED-F7F5-7F360448283E}"/>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8" name="Straight Arrow Connector 27">
              <a:extLst>
                <a:ext uri="{FF2B5EF4-FFF2-40B4-BE49-F238E27FC236}">
                  <a16:creationId xmlns:a16="http://schemas.microsoft.com/office/drawing/2014/main" id="{69FAE925-82D0-1E42-AE3D-429F618A4D23}"/>
                </a:ext>
              </a:extLst>
            </p:cNvPr>
            <p:cNvCxnSpPr>
              <a:cxnSpLocks/>
              <a:stCxn id="34"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755CFB0F-7D52-672E-D255-C66484EB7A2F}"/>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3">
              <a:extLst>
                <a:ext uri="{FF2B5EF4-FFF2-40B4-BE49-F238E27FC236}">
                  <a16:creationId xmlns:a16="http://schemas.microsoft.com/office/drawing/2014/main" id="{FD31B1BE-021A-A9A9-FF03-9CEAEAF4A92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1">
              <a:extLst>
                <a:ext uri="{FF2B5EF4-FFF2-40B4-BE49-F238E27FC236}">
                  <a16:creationId xmlns:a16="http://schemas.microsoft.com/office/drawing/2014/main" id="{5E9C1466-193D-B148-0A87-465B37964000}"/>
                </a:ext>
              </a:extLst>
            </p:cNvPr>
            <p:cNvCxnSpPr>
              <a:cxnSpLocks/>
              <a:stCxn id="38"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28AB8B30-0AD1-6D81-BE70-F3E4DF631AAF}"/>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3" name="Rectangle: Rounded Corners 32">
              <a:extLst>
                <a:ext uri="{FF2B5EF4-FFF2-40B4-BE49-F238E27FC236}">
                  <a16:creationId xmlns:a16="http://schemas.microsoft.com/office/drawing/2014/main" id="{77BEE8B0-86C1-EB7E-88DF-5AE4BA943D74}"/>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ACB8828D-EE32-CAE7-211B-0208B87BEF5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5" name="正方形/長方形 101">
              <a:extLst>
                <a:ext uri="{FF2B5EF4-FFF2-40B4-BE49-F238E27FC236}">
                  <a16:creationId xmlns:a16="http://schemas.microsoft.com/office/drawing/2014/main" id="{382B759D-065F-C037-DF4D-C47C10AB7C4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6" name="Rectangle: Rounded Corners 35">
              <a:extLst>
                <a:ext uri="{FF2B5EF4-FFF2-40B4-BE49-F238E27FC236}">
                  <a16:creationId xmlns:a16="http://schemas.microsoft.com/office/drawing/2014/main" id="{E86EF038-298E-242C-4D4F-FF8AE1EC15E6}"/>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FD5E4C5C-CE3E-DCA7-CA71-BD368B59553F}"/>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A2A94A17-29BD-B234-C92B-727535A37E3D}"/>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9" name="Straight Arrow Connector 38">
              <a:extLst>
                <a:ext uri="{FF2B5EF4-FFF2-40B4-BE49-F238E27FC236}">
                  <a16:creationId xmlns:a16="http://schemas.microsoft.com/office/drawing/2014/main" id="{AF6C1272-DCE2-85AE-15D3-4780AA69A128}"/>
                </a:ext>
              </a:extLst>
            </p:cNvPr>
            <p:cNvCxnSpPr>
              <a:cxnSpLocks/>
              <a:stCxn id="34"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EB1232A7-84D3-0B47-1D7C-7EA140E5324B}"/>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23EBEC08-6B6E-923D-F1FA-3D0C8E924611}"/>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0BB79772-5A45-F84E-EBD3-875CA69E5DE5}"/>
                </a:ext>
              </a:extLst>
            </p:cNvPr>
            <p:cNvSpPr/>
            <p:nvPr/>
          </p:nvSpPr>
          <p:spPr>
            <a:xfrm>
              <a:off x="-1954968" y="1693187"/>
              <a:ext cx="928882" cy="124722"/>
            </a:xfrm>
            <a:prstGeom prst="roundRect">
              <a:avLst>
                <a:gd name="adj" fmla="val 107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6170E935-1135-9B2A-2282-FA34558A7FC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6E30DF5B-395E-0429-903B-AB8E500A148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F2F52C88-3585-18CB-DDF5-115FEDE2E8B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FA769A23-A0CE-A37A-6A23-7BB41133C78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C79878F6-0120-1FD8-76EC-015BA116CDF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1641C733-1153-9F8E-6ED7-6793A1FF9497}"/>
                </a:ext>
              </a:extLst>
            </p:cNvPr>
            <p:cNvSpPr/>
            <p:nvPr/>
          </p:nvSpPr>
          <p:spPr>
            <a:xfrm>
              <a:off x="-935174" y="1693187"/>
              <a:ext cx="542216" cy="124722"/>
            </a:xfrm>
            <a:prstGeom prst="roundRect">
              <a:avLst>
                <a:gd name="adj" fmla="val 4331"/>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C79D2241-6046-8CF0-6E09-BCAA0E038134}"/>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C946BC65-81D0-F84E-6E49-A09DC287255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36570E09-9B56-4472-4F23-734170B1E92B}"/>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E61E145-29A1-4BBD-E0DD-18EBB47B09C7}"/>
                </a:ext>
              </a:extLst>
            </p:cNvPr>
            <p:cNvCxnSpPr>
              <a:cxnSpLocks/>
              <a:stCxn id="32"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AC4EFB58-2AC3-4DFB-5BF6-3B873786C332}"/>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ADDB13F9-BA52-1F60-C448-7E824CF91B7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75A5A90-1E70-C3A1-3945-C8522ADC986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6" name="Straight Arrow Connector 55">
              <a:extLst>
                <a:ext uri="{FF2B5EF4-FFF2-40B4-BE49-F238E27FC236}">
                  <a16:creationId xmlns:a16="http://schemas.microsoft.com/office/drawing/2014/main" id="{68FB0C6D-25A7-BE58-0750-4FAB98049CD7}"/>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88043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14C2F-C029-DAF5-2E0F-976C04CC61B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EE40054-3BE5-5760-E149-D880ABECE4BF}"/>
              </a:ext>
            </a:extLst>
          </p:cNvPr>
          <p:cNvGraphicFramePr>
            <a:graphicFrameLocks noChangeAspect="1"/>
          </p:cNvGraphicFramePr>
          <p:nvPr>
            <p:custDataLst>
              <p:tags r:id="rId1"/>
            </p:custDataLst>
            <p:extLst>
              <p:ext uri="{D42A27DB-BD31-4B8C-83A1-F6EECF244321}">
                <p14:modId xmlns:p14="http://schemas.microsoft.com/office/powerpoint/2010/main" val="1807929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EE40054-3BE5-5760-E149-D880ABECE4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B6AC04E1-A6E1-7F5C-4AE9-DC60CCC5B1A7}"/>
              </a:ext>
            </a:extLst>
          </p:cNvPr>
          <p:cNvSpPr>
            <a:spLocks noGrp="1"/>
          </p:cNvSpPr>
          <p:nvPr>
            <p:ph type="title"/>
          </p:nvPr>
        </p:nvSpPr>
        <p:spPr/>
        <p:txBody>
          <a:bodyPr vert="horz"/>
          <a:lstStyle/>
          <a:p>
            <a:r>
              <a:rPr lang="en-US"/>
              <a:t>3.</a:t>
            </a:r>
            <a:r>
              <a:rPr lang="ja-JP" altLang="en-US"/>
              <a:t> 実施体制</a:t>
            </a:r>
            <a:endParaRPr lang="en-US"/>
          </a:p>
        </p:txBody>
      </p:sp>
    </p:spTree>
    <p:extLst>
      <p:ext uri="{BB962C8B-B14F-4D97-AF65-F5344CB8AC3E}">
        <p14:creationId xmlns:p14="http://schemas.microsoft.com/office/powerpoint/2010/main" val="2179594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5C6EB-C1E0-47F9-2C8F-B8EDAFBE6CE3}"/>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66B625B-0333-8CAA-D376-CF23DA7A878F}"/>
              </a:ext>
            </a:extLst>
          </p:cNvPr>
          <p:cNvGraphicFramePr>
            <a:graphicFrameLocks noChangeAspect="1"/>
          </p:cNvGraphicFramePr>
          <p:nvPr>
            <p:custDataLst>
              <p:tags r:id="rId1"/>
            </p:custDataLst>
            <p:extLst>
              <p:ext uri="{D42A27DB-BD31-4B8C-83A1-F6EECF244321}">
                <p14:modId xmlns:p14="http://schemas.microsoft.com/office/powerpoint/2010/main" val="3986046997"/>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566B625B-0333-8CAA-D376-CF23DA7A878F}"/>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99" name="Group 98">
            <a:extLst>
              <a:ext uri="{FF2B5EF4-FFF2-40B4-BE49-F238E27FC236}">
                <a16:creationId xmlns:a16="http://schemas.microsoft.com/office/drawing/2014/main" id="{2BFD1D74-A275-3553-8A74-20FD88645233}"/>
              </a:ext>
            </a:extLst>
          </p:cNvPr>
          <p:cNvGrpSpPr/>
          <p:nvPr/>
        </p:nvGrpSpPr>
        <p:grpSpPr>
          <a:xfrm>
            <a:off x="693147" y="1246195"/>
            <a:ext cx="12053482" cy="6103548"/>
            <a:chOff x="693147" y="1246195"/>
            <a:chExt cx="12053482" cy="6103548"/>
          </a:xfrm>
        </p:grpSpPr>
        <p:grpSp>
          <p:nvGrpSpPr>
            <p:cNvPr id="100" name="Group 99">
              <a:extLst>
                <a:ext uri="{FF2B5EF4-FFF2-40B4-BE49-F238E27FC236}">
                  <a16:creationId xmlns:a16="http://schemas.microsoft.com/office/drawing/2014/main" id="{8C1A7ACA-4856-A856-9063-818C47C3F6F7}"/>
                </a:ext>
              </a:extLst>
            </p:cNvPr>
            <p:cNvGrpSpPr/>
            <p:nvPr/>
          </p:nvGrpSpPr>
          <p:grpSpPr>
            <a:xfrm>
              <a:off x="693147" y="1246195"/>
              <a:ext cx="12053482" cy="6103548"/>
              <a:chOff x="693147" y="1246195"/>
              <a:chExt cx="12053482" cy="6103548"/>
            </a:xfrm>
          </p:grpSpPr>
          <p:cxnSp>
            <p:nvCxnSpPr>
              <p:cNvPr id="104" name="直線コネクタ 127">
                <a:extLst>
                  <a:ext uri="{FF2B5EF4-FFF2-40B4-BE49-F238E27FC236}">
                    <a16:creationId xmlns:a16="http://schemas.microsoft.com/office/drawing/2014/main" id="{1EA3A498-926D-DDDF-140A-590C9ED7C358}"/>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5" name="直線コネクタ 127">
                <a:extLst>
                  <a:ext uri="{FF2B5EF4-FFF2-40B4-BE49-F238E27FC236}">
                    <a16:creationId xmlns:a16="http://schemas.microsoft.com/office/drawing/2014/main" id="{CAEC1480-E011-68F7-D5D3-EC38144ED2C4}"/>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6" name="直線コネクタ 78">
                <a:extLst>
                  <a:ext uri="{FF2B5EF4-FFF2-40B4-BE49-F238E27FC236}">
                    <a16:creationId xmlns:a16="http://schemas.microsoft.com/office/drawing/2014/main" id="{F07D8ED5-0AEF-BED4-BF33-DD8D1B45A61E}"/>
                  </a:ext>
                </a:extLst>
              </p:cNvPr>
              <p:cNvCxnSpPr>
                <a:cxnSpLocks/>
                <a:stCxn id="131" idx="2"/>
                <a:endCxn id="132"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7" name="正方形/長方形 101">
                <a:extLst>
                  <a:ext uri="{FF2B5EF4-FFF2-40B4-BE49-F238E27FC236}">
                    <a16:creationId xmlns:a16="http://schemas.microsoft.com/office/drawing/2014/main" id="{1FD9CA75-836B-90E5-5587-C49069ECFA2E}"/>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08" name="正方形/長方形 101">
                <a:extLst>
                  <a:ext uri="{FF2B5EF4-FFF2-40B4-BE49-F238E27FC236}">
                    <a16:creationId xmlns:a16="http://schemas.microsoft.com/office/drawing/2014/main" id="{788283F4-215B-80AD-0ED1-A7DDFEBD9E5E}"/>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09" name="Straight Arrow Connector 23">
                <a:extLst>
                  <a:ext uri="{FF2B5EF4-FFF2-40B4-BE49-F238E27FC236}">
                    <a16:creationId xmlns:a16="http://schemas.microsoft.com/office/drawing/2014/main" id="{454CED0B-F369-1554-8A37-EC6506651359}"/>
                  </a:ext>
                </a:extLst>
              </p:cNvPr>
              <p:cNvCxnSpPr>
                <a:cxnSpLocks/>
                <a:stCxn id="117" idx="3"/>
                <a:endCxn id="131"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23">
                <a:extLst>
                  <a:ext uri="{FF2B5EF4-FFF2-40B4-BE49-F238E27FC236}">
                    <a16:creationId xmlns:a16="http://schemas.microsoft.com/office/drawing/2014/main" id="{5804CBF5-BE43-0038-A018-7E7F0C57C57A}"/>
                  </a:ext>
                </a:extLst>
              </p:cNvPr>
              <p:cNvCxnSpPr>
                <a:cxnSpLocks/>
                <a:stCxn id="121" idx="3"/>
                <a:endCxn id="133"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23">
                <a:extLst>
                  <a:ext uri="{FF2B5EF4-FFF2-40B4-BE49-F238E27FC236}">
                    <a16:creationId xmlns:a16="http://schemas.microsoft.com/office/drawing/2014/main" id="{5237D3DB-BE07-0813-8C46-9E3103E5E1F1}"/>
                  </a:ext>
                </a:extLst>
              </p:cNvPr>
              <p:cNvCxnSpPr>
                <a:cxnSpLocks/>
                <a:stCxn id="123" idx="3"/>
                <a:endCxn id="130"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31">
                <a:extLst>
                  <a:ext uri="{FF2B5EF4-FFF2-40B4-BE49-F238E27FC236}">
                    <a16:creationId xmlns:a16="http://schemas.microsoft.com/office/drawing/2014/main" id="{5E173072-3EA9-DB27-0E1F-18070D7A6493}"/>
                  </a:ext>
                </a:extLst>
              </p:cNvPr>
              <p:cNvCxnSpPr>
                <a:cxnSpLocks/>
                <a:endCxn id="132"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3" name="Rectangle 112">
                <a:extLst>
                  <a:ext uri="{FF2B5EF4-FFF2-40B4-BE49-F238E27FC236}">
                    <a16:creationId xmlns:a16="http://schemas.microsoft.com/office/drawing/2014/main" id="{7F7F4AFD-5A5F-D542-5BFC-F348F6B73693}"/>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114" name="グループ化 33">
                <a:extLst>
                  <a:ext uri="{FF2B5EF4-FFF2-40B4-BE49-F238E27FC236}">
                    <a16:creationId xmlns:a16="http://schemas.microsoft.com/office/drawing/2014/main" id="{33D06185-21F6-CEE5-6484-9308364A718A}"/>
                  </a:ext>
                </a:extLst>
              </p:cNvPr>
              <p:cNvGrpSpPr/>
              <p:nvPr/>
            </p:nvGrpSpPr>
            <p:grpSpPr>
              <a:xfrm>
                <a:off x="1900281" y="1246195"/>
                <a:ext cx="6485535" cy="302378"/>
                <a:chOff x="1745513" y="1289276"/>
                <a:chExt cx="5523428" cy="274312"/>
              </a:xfrm>
            </p:grpSpPr>
            <p:cxnSp>
              <p:nvCxnSpPr>
                <p:cNvPr id="144" name="Straight Connector 14">
                  <a:extLst>
                    <a:ext uri="{FF2B5EF4-FFF2-40B4-BE49-F238E27FC236}">
                      <a16:creationId xmlns:a16="http://schemas.microsoft.com/office/drawing/2014/main" id="{81EB31C4-93D0-28D4-AFF0-3A08661046EC}"/>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5" name="TextBox 15">
                  <a:extLst>
                    <a:ext uri="{FF2B5EF4-FFF2-40B4-BE49-F238E27FC236}">
                      <a16:creationId xmlns:a16="http://schemas.microsoft.com/office/drawing/2014/main" id="{BD4B2DAC-7D14-BFEB-EC30-6A7E2B7977A8}"/>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115" name="グループ化 30">
                <a:extLst>
                  <a:ext uri="{FF2B5EF4-FFF2-40B4-BE49-F238E27FC236}">
                    <a16:creationId xmlns:a16="http://schemas.microsoft.com/office/drawing/2014/main" id="{994585D3-8AF2-93AA-955C-688FE84382B0}"/>
                  </a:ext>
                </a:extLst>
              </p:cNvPr>
              <p:cNvGrpSpPr/>
              <p:nvPr/>
            </p:nvGrpSpPr>
            <p:grpSpPr>
              <a:xfrm>
                <a:off x="8739057" y="1246195"/>
                <a:ext cx="4007572" cy="302378"/>
                <a:chOff x="7570054" y="1289276"/>
                <a:chExt cx="3885260" cy="274312"/>
              </a:xfrm>
            </p:grpSpPr>
            <p:cxnSp>
              <p:nvCxnSpPr>
                <p:cNvPr id="142" name="Straight Connector 14">
                  <a:extLst>
                    <a:ext uri="{FF2B5EF4-FFF2-40B4-BE49-F238E27FC236}">
                      <a16:creationId xmlns:a16="http://schemas.microsoft.com/office/drawing/2014/main" id="{78024F7F-B235-D6CB-A137-B075430DB766}"/>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3" name="TextBox 15">
                  <a:extLst>
                    <a:ext uri="{FF2B5EF4-FFF2-40B4-BE49-F238E27FC236}">
                      <a16:creationId xmlns:a16="http://schemas.microsoft.com/office/drawing/2014/main" id="{096F7A04-4178-0EEC-80A6-E8279937FFF4}"/>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16" name="TextBox 115">
                <a:extLst>
                  <a:ext uri="{FF2B5EF4-FFF2-40B4-BE49-F238E27FC236}">
                    <a16:creationId xmlns:a16="http://schemas.microsoft.com/office/drawing/2014/main" id="{BBB15BA8-D27A-4075-6918-C2DD4F09E233}"/>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17" name="Rectangle: Rounded Corners 116">
                <a:extLst>
                  <a:ext uri="{FF2B5EF4-FFF2-40B4-BE49-F238E27FC236}">
                    <a16:creationId xmlns:a16="http://schemas.microsoft.com/office/drawing/2014/main" id="{EFCCBEFA-D2FE-104A-2FE3-026C9357ECF4}"/>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18" name="正方形/長方形 101">
                <a:extLst>
                  <a:ext uri="{FF2B5EF4-FFF2-40B4-BE49-F238E27FC236}">
                    <a16:creationId xmlns:a16="http://schemas.microsoft.com/office/drawing/2014/main" id="{0451AFCA-7E4C-BEDA-A6BC-08251CCA4FA6}"/>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19" name="Straight Arrow Connector 118">
                <a:extLst>
                  <a:ext uri="{FF2B5EF4-FFF2-40B4-BE49-F238E27FC236}">
                    <a16:creationId xmlns:a16="http://schemas.microsoft.com/office/drawing/2014/main" id="{E8F4D6C2-4D06-81D2-2B73-71E48F92287A}"/>
                  </a:ext>
                </a:extLst>
              </p:cNvPr>
              <p:cNvCxnSpPr>
                <a:cxnSpLocks/>
                <a:stCxn id="117" idx="2"/>
                <a:endCxn id="121"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D474A250-546D-9A74-2DDD-9ACA6C234BFD}"/>
                  </a:ext>
                </a:extLst>
              </p:cNvPr>
              <p:cNvCxnSpPr>
                <a:cxnSpLocks/>
                <a:stCxn id="121" idx="2"/>
                <a:endCxn id="12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1" name="Rectangle: Rounded Corners 120">
                <a:extLst>
                  <a:ext uri="{FF2B5EF4-FFF2-40B4-BE49-F238E27FC236}">
                    <a16:creationId xmlns:a16="http://schemas.microsoft.com/office/drawing/2014/main" id="{32A45C1C-CF3E-89CB-4B12-79C4F7FAB4B5}"/>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22" name="TextBox 121">
                <a:extLst>
                  <a:ext uri="{FF2B5EF4-FFF2-40B4-BE49-F238E27FC236}">
                    <a16:creationId xmlns:a16="http://schemas.microsoft.com/office/drawing/2014/main" id="{783834C9-2CFF-EF92-2060-1ED989C0C329}"/>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23" name="Rectangle: Rounded Corners 122">
                <a:extLst>
                  <a:ext uri="{FF2B5EF4-FFF2-40B4-BE49-F238E27FC236}">
                    <a16:creationId xmlns:a16="http://schemas.microsoft.com/office/drawing/2014/main" id="{4C6FCE23-ADE7-9635-0529-F41E34E0E4B1}"/>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24" name="TextBox 123">
                <a:extLst>
                  <a:ext uri="{FF2B5EF4-FFF2-40B4-BE49-F238E27FC236}">
                    <a16:creationId xmlns:a16="http://schemas.microsoft.com/office/drawing/2014/main" id="{6044E91F-8912-3BBF-23C1-B8880F35183A}"/>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25" name="Rectangle: Rounded Corners 124">
                <a:extLst>
                  <a:ext uri="{FF2B5EF4-FFF2-40B4-BE49-F238E27FC236}">
                    <a16:creationId xmlns:a16="http://schemas.microsoft.com/office/drawing/2014/main" id="{93543BEE-6A8C-14E9-5F61-7747984743DE}"/>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6" name="Rectangle: Rounded Corners 125">
                <a:extLst>
                  <a:ext uri="{FF2B5EF4-FFF2-40B4-BE49-F238E27FC236}">
                    <a16:creationId xmlns:a16="http://schemas.microsoft.com/office/drawing/2014/main" id="{9F74854F-AB50-2A86-B65B-FA02948A099E}"/>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7" name="TextBox 126">
                <a:extLst>
                  <a:ext uri="{FF2B5EF4-FFF2-40B4-BE49-F238E27FC236}">
                    <a16:creationId xmlns:a16="http://schemas.microsoft.com/office/drawing/2014/main" id="{AF78C92A-953B-D0C7-82CF-701D970DE1A8}"/>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8" name="Rectangle 127">
                <a:extLst>
                  <a:ext uri="{FF2B5EF4-FFF2-40B4-BE49-F238E27FC236}">
                    <a16:creationId xmlns:a16="http://schemas.microsoft.com/office/drawing/2014/main" id="{F8BE67B4-EF80-E404-5897-6A91AB16C7C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9" name="Straight Arrow Connector 128">
                <a:extLst>
                  <a:ext uri="{FF2B5EF4-FFF2-40B4-BE49-F238E27FC236}">
                    <a16:creationId xmlns:a16="http://schemas.microsoft.com/office/drawing/2014/main" id="{7CB732CD-68CF-59A1-4F90-370FAFA6BB39}"/>
                  </a:ext>
                </a:extLst>
              </p:cNvPr>
              <p:cNvCxnSpPr>
                <a:cxnSpLocks/>
                <a:stCxn id="123" idx="2"/>
                <a:endCxn id="128"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30" name="Rectangle: Rounded Corners 129">
                <a:extLst>
                  <a:ext uri="{FF2B5EF4-FFF2-40B4-BE49-F238E27FC236}">
                    <a16:creationId xmlns:a16="http://schemas.microsoft.com/office/drawing/2014/main" id="{DAA7D595-CFB1-F95E-AC85-E89C06308B84}"/>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31" name="Rectangle: Rounded Corners 130">
                <a:extLst>
                  <a:ext uri="{FF2B5EF4-FFF2-40B4-BE49-F238E27FC236}">
                    <a16:creationId xmlns:a16="http://schemas.microsoft.com/office/drawing/2014/main" id="{B8334F02-6BE3-D61A-F86C-D822D766A9B9}"/>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32" name="Rectangle: Rounded Corners 131">
                <a:extLst>
                  <a:ext uri="{FF2B5EF4-FFF2-40B4-BE49-F238E27FC236}">
                    <a16:creationId xmlns:a16="http://schemas.microsoft.com/office/drawing/2014/main" id="{10E24348-CA4F-BB08-66A9-DB61EC532CB6}"/>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33" name="Rectangle: Rounded Corners 132">
                <a:extLst>
                  <a:ext uri="{FF2B5EF4-FFF2-40B4-BE49-F238E27FC236}">
                    <a16:creationId xmlns:a16="http://schemas.microsoft.com/office/drawing/2014/main" id="{609603EE-B6B4-940E-DA48-23339A0BA300}"/>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34" name="コネクタ: カギ線 80">
                <a:extLst>
                  <a:ext uri="{FF2B5EF4-FFF2-40B4-BE49-F238E27FC236}">
                    <a16:creationId xmlns:a16="http://schemas.microsoft.com/office/drawing/2014/main" id="{01B07B44-23D4-8DDE-38A6-1DF53FC9795A}"/>
                  </a:ext>
                </a:extLst>
              </p:cNvPr>
              <p:cNvCxnSpPr>
                <a:cxnSpLocks/>
                <a:stCxn id="113" idx="2"/>
                <a:endCxn id="125"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0C8B0D1C-A88D-B92D-0F1D-D46E00CB4A8A}"/>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36" name="Straight Arrow Connector 135">
                <a:extLst>
                  <a:ext uri="{FF2B5EF4-FFF2-40B4-BE49-F238E27FC236}">
                    <a16:creationId xmlns:a16="http://schemas.microsoft.com/office/drawing/2014/main" id="{629E6790-58F0-04DB-C832-1D98C1C7DB99}"/>
                  </a:ext>
                </a:extLst>
              </p:cNvPr>
              <p:cNvCxnSpPr>
                <a:cxnSpLocks/>
                <a:stCxn id="125" idx="2"/>
                <a:endCxn id="126"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37" name="直線コネクタ 127">
                <a:extLst>
                  <a:ext uri="{FF2B5EF4-FFF2-40B4-BE49-F238E27FC236}">
                    <a16:creationId xmlns:a16="http://schemas.microsoft.com/office/drawing/2014/main" id="{27490755-1AE0-C0D0-203F-5D6344A30778}"/>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38" name="正方形/長方形 101">
                <a:extLst>
                  <a:ext uri="{FF2B5EF4-FFF2-40B4-BE49-F238E27FC236}">
                    <a16:creationId xmlns:a16="http://schemas.microsoft.com/office/drawing/2014/main" id="{8FB00C68-C08F-DEC0-8ACC-5DC3A07DC941}"/>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nvGrpSpPr>
              <p:cNvPr id="139" name="Group 138">
                <a:extLst>
                  <a:ext uri="{FF2B5EF4-FFF2-40B4-BE49-F238E27FC236}">
                    <a16:creationId xmlns:a16="http://schemas.microsoft.com/office/drawing/2014/main" id="{5910F04A-CAEF-D530-E61E-1E88F7E365AF}"/>
                  </a:ext>
                </a:extLst>
              </p:cNvPr>
              <p:cNvGrpSpPr/>
              <p:nvPr/>
            </p:nvGrpSpPr>
            <p:grpSpPr>
              <a:xfrm>
                <a:off x="2338075" y="1685776"/>
                <a:ext cx="6047740" cy="492223"/>
                <a:chOff x="2338075" y="1685776"/>
                <a:chExt cx="6143638" cy="492223"/>
              </a:xfrm>
            </p:grpSpPr>
            <p:sp>
              <p:nvSpPr>
                <p:cNvPr id="140" name="Rectangle: Rounded Corners 139">
                  <a:extLst>
                    <a:ext uri="{FF2B5EF4-FFF2-40B4-BE49-F238E27FC236}">
                      <a16:creationId xmlns:a16="http://schemas.microsoft.com/office/drawing/2014/main" id="{0406A2F6-CC19-860D-9D9A-22AA1A562C37}"/>
                    </a:ext>
                  </a:extLst>
                </p:cNvPr>
                <p:cNvSpPr/>
                <p:nvPr/>
              </p:nvSpPr>
              <p:spPr>
                <a:xfrm>
                  <a:off x="2338075" y="1685777"/>
                  <a:ext cx="302387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41" name="Rectangle: Rounded Corners 140">
                  <a:extLst>
                    <a:ext uri="{FF2B5EF4-FFF2-40B4-BE49-F238E27FC236}">
                      <a16:creationId xmlns:a16="http://schemas.microsoft.com/office/drawing/2014/main" id="{E66CC5A2-FBE3-9B7A-F446-D9256C197947}"/>
                    </a:ext>
                  </a:extLst>
                </p:cNvPr>
                <p:cNvSpPr/>
                <p:nvPr/>
              </p:nvSpPr>
              <p:spPr>
                <a:xfrm>
                  <a:off x="5457843" y="1685776"/>
                  <a:ext cx="3023870" cy="492223"/>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展開先</a:t>
                  </a:r>
                  <a:r>
                    <a:rPr lang="zh-TW" altLang="en-US" sz="1323" b="1">
                      <a:solidFill>
                        <a:schemeClr val="tx1"/>
                      </a:solidFill>
                      <a:latin typeface="Trebuchet MS" panose="020B0603020202020204" pitchFamily="34" charset="0"/>
                      <a:ea typeface="Meiryo UI" panose="020B0604030504040204" pitchFamily="50" charset="-128"/>
                    </a:rPr>
                    <a:t>連絡先</a:t>
                  </a: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
          <p:nvSpPr>
            <p:cNvPr id="101" name="Rectangle: Rounded Corners 100">
              <a:extLst>
                <a:ext uri="{FF2B5EF4-FFF2-40B4-BE49-F238E27FC236}">
                  <a16:creationId xmlns:a16="http://schemas.microsoft.com/office/drawing/2014/main" id="{675BC24A-A2B1-A3DA-19CF-B6C17C58651D}"/>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展開元の実施体制</a:t>
              </a:r>
            </a:p>
          </p:txBody>
        </p:sp>
        <p:sp>
          <p:nvSpPr>
            <p:cNvPr id="102" name="Rectangle: Rounded Corners 101">
              <a:extLst>
                <a:ext uri="{FF2B5EF4-FFF2-40B4-BE49-F238E27FC236}">
                  <a16:creationId xmlns:a16="http://schemas.microsoft.com/office/drawing/2014/main" id="{A09B131A-DD22-8B9F-2AB8-7676291E2CF5}"/>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展開先の実施体制</a:t>
              </a:r>
            </a:p>
          </p:txBody>
        </p:sp>
        <p:sp>
          <p:nvSpPr>
            <p:cNvPr id="103" name="Rectangle: Rounded Corners 102">
              <a:extLst>
                <a:ext uri="{FF2B5EF4-FFF2-40B4-BE49-F238E27FC236}">
                  <a16:creationId xmlns:a16="http://schemas.microsoft.com/office/drawing/2014/main" id="{EF12996D-CDD3-CB9A-62B1-1372130AE5B0}"/>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grpSp>
      <p:sp>
        <p:nvSpPr>
          <p:cNvPr id="2" name="Title 1">
            <a:extLst>
              <a:ext uri="{FF2B5EF4-FFF2-40B4-BE49-F238E27FC236}">
                <a16:creationId xmlns:a16="http://schemas.microsoft.com/office/drawing/2014/main" id="{94CDD5FF-F3D2-4386-9D44-FBF5BC0F0724}"/>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78930911-C2E9-192A-51E6-5085AD4B4D50}"/>
              </a:ext>
            </a:extLst>
          </p:cNvPr>
          <p:cNvSpPr/>
          <p:nvPr/>
        </p:nvSpPr>
        <p:spPr>
          <a:xfrm>
            <a:off x="602501" y="6261192"/>
            <a:ext cx="12522200" cy="111909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D63259AE-F3EB-AF43-BE98-335C7DD1BD90}"/>
              </a:ext>
            </a:extLst>
          </p:cNvPr>
          <p:cNvSpPr/>
          <p:nvPr/>
        </p:nvSpPr>
        <p:spPr>
          <a:xfrm>
            <a:off x="602501" y="5453890"/>
            <a:ext cx="12241840" cy="766313"/>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05788A6-DAB9-818A-9D66-D90D3703EFF9}"/>
              </a:ext>
            </a:extLst>
          </p:cNvPr>
          <p:cNvSpPr/>
          <p:nvPr/>
        </p:nvSpPr>
        <p:spPr>
          <a:xfrm>
            <a:off x="579381" y="1629335"/>
            <a:ext cx="12264960" cy="3523147"/>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9584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E4C07-3380-804A-5B63-B698B12C059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74CBD3E-7AA4-8EBC-BB64-B80A324C7C92}"/>
              </a:ext>
            </a:extLst>
          </p:cNvPr>
          <p:cNvGraphicFramePr>
            <a:graphicFrameLocks noChangeAspect="1"/>
          </p:cNvGraphicFramePr>
          <p:nvPr>
            <p:custDataLst>
              <p:tags r:id="rId1"/>
            </p:custDataLst>
            <p:extLst>
              <p:ext uri="{D42A27DB-BD31-4B8C-83A1-F6EECF244321}">
                <p14:modId xmlns:p14="http://schemas.microsoft.com/office/powerpoint/2010/main" val="10643926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F74CBD3E-7AA4-8EBC-BB64-B80A324C7C9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76FD2F1-E9FF-72E0-DC4C-E52E05002B7F}"/>
              </a:ext>
            </a:extLst>
          </p:cNvPr>
          <p:cNvSpPr>
            <a:spLocks noGrp="1"/>
          </p:cNvSpPr>
          <p:nvPr>
            <p:ph type="title"/>
          </p:nvPr>
        </p:nvSpPr>
        <p:spPr/>
        <p:txBody>
          <a:bodyPr vert="horz"/>
          <a:lstStyle/>
          <a:p>
            <a:r>
              <a:rPr lang="en-US" altLang="ja-JP"/>
              <a:t>(1)</a:t>
            </a:r>
            <a:r>
              <a:rPr lang="ja-JP" altLang="en-US"/>
              <a:t> 展開元の実施体制</a:t>
            </a:r>
            <a:endParaRPr lang="en-US"/>
          </a:p>
        </p:txBody>
      </p:sp>
      <p:sp>
        <p:nvSpPr>
          <p:cNvPr id="4" name="Content Placeholder 3">
            <a:extLst>
              <a:ext uri="{FF2B5EF4-FFF2-40B4-BE49-F238E27FC236}">
                <a16:creationId xmlns:a16="http://schemas.microsoft.com/office/drawing/2014/main" id="{13D0E3D1-61CC-C963-53F9-2D514AF47106}"/>
              </a:ext>
            </a:extLst>
          </p:cNvPr>
          <p:cNvSpPr>
            <a:spLocks noGrp="1"/>
          </p:cNvSpPr>
          <p:nvPr>
            <p:ph sz="quarter" idx="13"/>
          </p:nvPr>
        </p:nvSpPr>
        <p:spPr>
          <a:xfrm>
            <a:off x="2743200" y="1110921"/>
            <a:ext cx="10493034" cy="1019661"/>
          </a:xfrm>
        </p:spPr>
        <p:txBody>
          <a:bodyPr/>
          <a:lstStyle/>
          <a:p>
            <a:r>
              <a:rPr lang="ja-JP" altLang="en-US"/>
              <a:t>展開元の実施体制、役割について記載すること。</a:t>
            </a:r>
          </a:p>
          <a:p>
            <a:r>
              <a:rPr lang="ja-JP" altLang="en-US"/>
              <a:t>また、機関名のみならず、事業部や課など、部門名も記載すること。</a:t>
            </a:r>
          </a:p>
        </p:txBody>
      </p:sp>
      <p:sp>
        <p:nvSpPr>
          <p:cNvPr id="9" name="Rectangle 1">
            <a:extLst>
              <a:ext uri="{FF2B5EF4-FFF2-40B4-BE49-F238E27FC236}">
                <a16:creationId xmlns:a16="http://schemas.microsoft.com/office/drawing/2014/main" id="{9BD84BB0-D265-68A7-DDF9-F93A58A98B7D}"/>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TextBox 5">
            <a:extLst>
              <a:ext uri="{FF2B5EF4-FFF2-40B4-BE49-F238E27FC236}">
                <a16:creationId xmlns:a16="http://schemas.microsoft.com/office/drawing/2014/main" id="{E3EF24F2-86B6-D2F4-2808-86FE449F38C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7" name="Group 6">
            <a:extLst>
              <a:ext uri="{FF2B5EF4-FFF2-40B4-BE49-F238E27FC236}">
                <a16:creationId xmlns:a16="http://schemas.microsoft.com/office/drawing/2014/main" id="{40452475-727D-D3E8-B303-46A1209D6504}"/>
              </a:ext>
            </a:extLst>
          </p:cNvPr>
          <p:cNvGrpSpPr/>
          <p:nvPr/>
        </p:nvGrpSpPr>
        <p:grpSpPr>
          <a:xfrm>
            <a:off x="500207" y="1153286"/>
            <a:ext cx="1851313" cy="916480"/>
            <a:chOff x="-2207615" y="1260514"/>
            <a:chExt cx="1851313" cy="916480"/>
          </a:xfrm>
        </p:grpSpPr>
        <p:cxnSp>
          <p:nvCxnSpPr>
            <p:cNvPr id="10" name="直線コネクタ 127">
              <a:extLst>
                <a:ext uri="{FF2B5EF4-FFF2-40B4-BE49-F238E27FC236}">
                  <a16:creationId xmlns:a16="http://schemas.microsoft.com/office/drawing/2014/main" id="{84E8774F-2A04-8697-6FBD-38EAE2DE08E5}"/>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127">
              <a:extLst>
                <a:ext uri="{FF2B5EF4-FFF2-40B4-BE49-F238E27FC236}">
                  <a16:creationId xmlns:a16="http://schemas.microsoft.com/office/drawing/2014/main" id="{03F059D2-D9F0-E9EB-6121-AAB3879697CA}"/>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3" name="直線コネクタ 78">
              <a:extLst>
                <a:ext uri="{FF2B5EF4-FFF2-40B4-BE49-F238E27FC236}">
                  <a16:creationId xmlns:a16="http://schemas.microsoft.com/office/drawing/2014/main" id="{BFEE5455-F085-8C2F-2631-330FEEADCE70}"/>
                </a:ext>
              </a:extLst>
            </p:cNvPr>
            <p:cNvCxnSpPr>
              <a:cxnSpLocks/>
              <a:stCxn id="37" idx="2"/>
              <a:endCxn id="38"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01">
              <a:extLst>
                <a:ext uri="{FF2B5EF4-FFF2-40B4-BE49-F238E27FC236}">
                  <a16:creationId xmlns:a16="http://schemas.microsoft.com/office/drawing/2014/main" id="{E49A8109-F860-4554-8E50-767E1B4E7480}"/>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5" name="正方形/長方形 101">
              <a:extLst>
                <a:ext uri="{FF2B5EF4-FFF2-40B4-BE49-F238E27FC236}">
                  <a16:creationId xmlns:a16="http://schemas.microsoft.com/office/drawing/2014/main" id="{9B93C568-DF3E-5DB4-D6E4-28247334A009}"/>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6" name="Straight Arrow Connector 15">
              <a:extLst>
                <a:ext uri="{FF2B5EF4-FFF2-40B4-BE49-F238E27FC236}">
                  <a16:creationId xmlns:a16="http://schemas.microsoft.com/office/drawing/2014/main" id="{EEF002CB-A562-6037-BAA1-BE439C41F6D1}"/>
                </a:ext>
              </a:extLst>
            </p:cNvPr>
            <p:cNvCxnSpPr>
              <a:cxnSpLocks/>
              <a:stCxn id="22" idx="3"/>
              <a:endCxn id="37"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23">
              <a:extLst>
                <a:ext uri="{FF2B5EF4-FFF2-40B4-BE49-F238E27FC236}">
                  <a16:creationId xmlns:a16="http://schemas.microsoft.com/office/drawing/2014/main" id="{3FF0DBA9-F785-6B1C-7898-E05CA8B6DA9C}"/>
                </a:ext>
              </a:extLst>
            </p:cNvPr>
            <p:cNvCxnSpPr>
              <a:cxnSpLocks/>
              <a:stCxn id="28" idx="3"/>
              <a:endCxn id="39"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23">
              <a:extLst>
                <a:ext uri="{FF2B5EF4-FFF2-40B4-BE49-F238E27FC236}">
                  <a16:creationId xmlns:a16="http://schemas.microsoft.com/office/drawing/2014/main" id="{CD9649FF-4FCD-26B1-52FE-84CB64152BC2}"/>
                </a:ext>
              </a:extLst>
            </p:cNvPr>
            <p:cNvCxnSpPr>
              <a:cxnSpLocks/>
              <a:stCxn id="30" idx="3"/>
              <a:endCxn id="36"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31">
              <a:extLst>
                <a:ext uri="{FF2B5EF4-FFF2-40B4-BE49-F238E27FC236}">
                  <a16:creationId xmlns:a16="http://schemas.microsoft.com/office/drawing/2014/main" id="{87B39C98-0211-E773-8941-0DB17D3E9EF8}"/>
                </a:ext>
              </a:extLst>
            </p:cNvPr>
            <p:cNvCxnSpPr>
              <a:cxnSpLocks/>
              <a:stCxn id="26" idx="3"/>
              <a:endCxn id="38"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0359787-5E32-3986-64E2-2612EA43D63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1" name="Rectangle: Rounded Corners 20">
              <a:extLst>
                <a:ext uri="{FF2B5EF4-FFF2-40B4-BE49-F238E27FC236}">
                  <a16:creationId xmlns:a16="http://schemas.microsoft.com/office/drawing/2014/main" id="{C5C0F664-2FC0-9650-7A26-074D98777AC1}"/>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2" name="Rectangle: Rounded Corners 21">
              <a:extLst>
                <a:ext uri="{FF2B5EF4-FFF2-40B4-BE49-F238E27FC236}">
                  <a16:creationId xmlns:a16="http://schemas.microsoft.com/office/drawing/2014/main" id="{1D318B1B-0111-9FB4-C27F-95C14B9606E3}"/>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3" name="正方形/長方形 101">
              <a:extLst>
                <a:ext uri="{FF2B5EF4-FFF2-40B4-BE49-F238E27FC236}">
                  <a16:creationId xmlns:a16="http://schemas.microsoft.com/office/drawing/2014/main" id="{CA820681-3B89-28D6-EA08-FFC06C9D9A08}"/>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4" name="Rectangle: Rounded Corners 23">
              <a:extLst>
                <a:ext uri="{FF2B5EF4-FFF2-40B4-BE49-F238E27FC236}">
                  <a16:creationId xmlns:a16="http://schemas.microsoft.com/office/drawing/2014/main" id="{577C3E92-2C87-F185-2A84-EBDCC9D452E5}"/>
                </a:ext>
              </a:extLst>
            </p:cNvPr>
            <p:cNvSpPr/>
            <p:nvPr/>
          </p:nvSpPr>
          <p:spPr>
            <a:xfrm>
              <a:off x="-1920265"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EE105ACC-617E-5284-1E81-1C2E22343A42}"/>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Rectangle: Rounded Corners 25">
              <a:extLst>
                <a:ext uri="{FF2B5EF4-FFF2-40B4-BE49-F238E27FC236}">
                  <a16:creationId xmlns:a16="http://schemas.microsoft.com/office/drawing/2014/main" id="{CBEED29E-F9D1-D29D-65DD-8CB29002BAFA}"/>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7" name="Straight Arrow Connector 26">
              <a:extLst>
                <a:ext uri="{FF2B5EF4-FFF2-40B4-BE49-F238E27FC236}">
                  <a16:creationId xmlns:a16="http://schemas.microsoft.com/office/drawing/2014/main" id="{147324F3-915B-0E31-E3D7-35081BCF9095}"/>
                </a:ext>
              </a:extLst>
            </p:cNvPr>
            <p:cNvCxnSpPr>
              <a:cxnSpLocks/>
              <a:stCxn id="22" idx="2"/>
              <a:endCxn id="28"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44E20818-8380-32B5-E179-06A991593AD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9" name="TextBox 28">
              <a:extLst>
                <a:ext uri="{FF2B5EF4-FFF2-40B4-BE49-F238E27FC236}">
                  <a16:creationId xmlns:a16="http://schemas.microsoft.com/office/drawing/2014/main" id="{74DB04C9-1A31-73D8-8F90-AC126914A219}"/>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3DEB8EF7-B35C-1703-214A-9F4A07BEC2F4}"/>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70CD40B7-A2B2-8758-FD7A-794066CAEC2C}"/>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206B887B-1AF8-BEC1-2E39-DD275F7D965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3" name="TextBox 32">
              <a:extLst>
                <a:ext uri="{FF2B5EF4-FFF2-40B4-BE49-F238E27FC236}">
                  <a16:creationId xmlns:a16="http://schemas.microsoft.com/office/drawing/2014/main" id="{F53E8121-78FB-2571-7D8E-5D28581F9D95}"/>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4" name="Rectangle 33">
              <a:extLst>
                <a:ext uri="{FF2B5EF4-FFF2-40B4-BE49-F238E27FC236}">
                  <a16:creationId xmlns:a16="http://schemas.microsoft.com/office/drawing/2014/main" id="{8B220A99-A5E5-EB0B-A2D9-1CAD5572EE5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17CFC68B-931D-4715-F380-FFC2E1D7E5FD}"/>
                </a:ext>
              </a:extLst>
            </p:cNvPr>
            <p:cNvCxnSpPr>
              <a:cxnSpLocks/>
              <a:stCxn id="30" idx="2"/>
              <a:endCxn id="34"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1DD993E7-47FB-84D8-8EDD-5510F8DC8077}"/>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10F7EE6A-416C-2317-1480-B36799453DCE}"/>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4187735A-9BBF-173B-F09C-675AC3BE5FF9}"/>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A47DA25E-8F9B-3A11-6C09-2C5A7B727337}"/>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0" name="コネクタ: カギ線 80">
              <a:extLst>
                <a:ext uri="{FF2B5EF4-FFF2-40B4-BE49-F238E27FC236}">
                  <a16:creationId xmlns:a16="http://schemas.microsoft.com/office/drawing/2014/main" id="{17F1062A-775F-4460-A5C1-EF84384E595F}"/>
                </a:ext>
              </a:extLst>
            </p:cNvPr>
            <p:cNvCxnSpPr>
              <a:cxnSpLocks/>
              <a:stCxn id="20" idx="2"/>
              <a:endCxn id="31"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C6B3479-A47C-FA0E-B662-94F77DD0759A}"/>
                </a:ext>
              </a:extLst>
            </p:cNvPr>
            <p:cNvCxnSpPr>
              <a:cxnSpLocks/>
              <a:stCxn id="31" idx="2"/>
              <a:endCxn id="32"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127">
              <a:extLst>
                <a:ext uri="{FF2B5EF4-FFF2-40B4-BE49-F238E27FC236}">
                  <a16:creationId xmlns:a16="http://schemas.microsoft.com/office/drawing/2014/main" id="{86B59AB9-480F-8A39-3B67-73E4AEAD2CA6}"/>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3" name="正方形/長方形 101">
              <a:extLst>
                <a:ext uri="{FF2B5EF4-FFF2-40B4-BE49-F238E27FC236}">
                  <a16:creationId xmlns:a16="http://schemas.microsoft.com/office/drawing/2014/main" id="{3D1858A2-7410-94E1-859D-9056C84ED047}"/>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4" name="Straight Arrow Connector 43">
              <a:extLst>
                <a:ext uri="{FF2B5EF4-FFF2-40B4-BE49-F238E27FC236}">
                  <a16:creationId xmlns:a16="http://schemas.microsoft.com/office/drawing/2014/main" id="{68A5AFEE-D6C6-1B9B-3B6D-5663AD852965}"/>
                </a:ext>
              </a:extLst>
            </p:cNvPr>
            <p:cNvCxnSpPr>
              <a:cxnSpLocks/>
              <a:stCxn id="28" idx="2"/>
              <a:endCxn id="30"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46" name="Table 45">
            <a:extLst>
              <a:ext uri="{FF2B5EF4-FFF2-40B4-BE49-F238E27FC236}">
                <a16:creationId xmlns:a16="http://schemas.microsoft.com/office/drawing/2014/main" id="{08775897-002A-627C-A1CB-03C8B20C5B87}"/>
              </a:ext>
            </a:extLst>
          </p:cNvPr>
          <p:cNvGraphicFramePr>
            <a:graphicFrameLocks noGrp="1"/>
          </p:cNvGraphicFramePr>
          <p:nvPr>
            <p:extLst>
              <p:ext uri="{D42A27DB-BD31-4B8C-83A1-F6EECF244321}">
                <p14:modId xmlns:p14="http://schemas.microsoft.com/office/powerpoint/2010/main" val="3232393855"/>
              </p:ext>
            </p:extLst>
          </p:nvPr>
        </p:nvGraphicFramePr>
        <p:xfrm>
          <a:off x="201943" y="2944871"/>
          <a:ext cx="13033972" cy="1786618"/>
        </p:xfrm>
        <a:graphic>
          <a:graphicData uri="http://schemas.openxmlformats.org/drawingml/2006/table">
            <a:tbl>
              <a:tblPr firstRow="1" firstCol="1" bandRow="1">
                <a:tableStyleId>{5C22544A-7EE6-4342-B048-85BDC9FD1C3A}</a:tableStyleId>
              </a:tblPr>
              <a:tblGrid>
                <a:gridCol w="4866447">
                  <a:extLst>
                    <a:ext uri="{9D8B030D-6E8A-4147-A177-3AD203B41FA5}">
                      <a16:colId xmlns:a16="http://schemas.microsoft.com/office/drawing/2014/main" val="2030430788"/>
                    </a:ext>
                  </a:extLst>
                </a:gridCol>
                <a:gridCol w="2841316">
                  <a:extLst>
                    <a:ext uri="{9D8B030D-6E8A-4147-A177-3AD203B41FA5}">
                      <a16:colId xmlns:a16="http://schemas.microsoft.com/office/drawing/2014/main" val="70140600"/>
                    </a:ext>
                  </a:extLst>
                </a:gridCol>
                <a:gridCol w="5326209">
                  <a:extLst>
                    <a:ext uri="{9D8B030D-6E8A-4147-A177-3AD203B41FA5}">
                      <a16:colId xmlns:a16="http://schemas.microsoft.com/office/drawing/2014/main" val="508481359"/>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分類（地方公共団体／支援機関／専門機関／その他から選択）</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地方公共団体</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市</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課</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銀行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Tree>
    <p:extLst>
      <p:ext uri="{BB962C8B-B14F-4D97-AF65-F5344CB8AC3E}">
        <p14:creationId xmlns:p14="http://schemas.microsoft.com/office/powerpoint/2010/main" val="1941193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189B6-16EC-C027-4CF6-2EC26A75764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9DD0F3-FBA3-719A-3B01-A7DF6D89BF5C}"/>
              </a:ext>
            </a:extLst>
          </p:cNvPr>
          <p:cNvGraphicFramePr>
            <a:graphicFrameLocks noChangeAspect="1"/>
          </p:cNvGraphicFramePr>
          <p:nvPr>
            <p:custDataLst>
              <p:tags r:id="rId1"/>
            </p:custDataLst>
            <p:extLst>
              <p:ext uri="{D42A27DB-BD31-4B8C-83A1-F6EECF244321}">
                <p14:modId xmlns:p14="http://schemas.microsoft.com/office/powerpoint/2010/main" val="7550937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39DD0F3-FBA3-719A-3B01-A7DF6D89BF5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FF2AD87-6764-B216-82D4-716BE1DCE17B}"/>
              </a:ext>
            </a:extLst>
          </p:cNvPr>
          <p:cNvSpPr>
            <a:spLocks noGrp="1"/>
          </p:cNvSpPr>
          <p:nvPr>
            <p:ph type="title"/>
          </p:nvPr>
        </p:nvSpPr>
        <p:spPr/>
        <p:txBody>
          <a:bodyPr vert="horz"/>
          <a:lstStyle/>
          <a:p>
            <a:r>
              <a:rPr lang="ja-JP" altLang="en-US"/>
              <a:t>（２）展開先の実施体制</a:t>
            </a:r>
            <a:endParaRPr lang="en-US"/>
          </a:p>
        </p:txBody>
      </p:sp>
      <p:sp>
        <p:nvSpPr>
          <p:cNvPr id="4" name="Content Placeholder 3">
            <a:extLst>
              <a:ext uri="{FF2B5EF4-FFF2-40B4-BE49-F238E27FC236}">
                <a16:creationId xmlns:a16="http://schemas.microsoft.com/office/drawing/2014/main" id="{49C4C688-8B2D-A1F6-8178-D65B44D6613B}"/>
              </a:ext>
            </a:extLst>
          </p:cNvPr>
          <p:cNvSpPr>
            <a:spLocks noGrp="1"/>
          </p:cNvSpPr>
          <p:nvPr>
            <p:ph sz="quarter" idx="13"/>
          </p:nvPr>
        </p:nvSpPr>
        <p:spPr>
          <a:xfrm>
            <a:off x="3009900" y="1110921"/>
            <a:ext cx="10226334" cy="1567024"/>
          </a:xfrm>
        </p:spPr>
        <p:txBody>
          <a:bodyPr/>
          <a:lstStyle/>
          <a:p>
            <a:r>
              <a:rPr lang="ja-JP" altLang="en-US"/>
              <a:t>展開先の想定している連携支援者の役割、申請時点での参画打診状況について記載すること。</a:t>
            </a:r>
          </a:p>
          <a:p>
            <a:r>
              <a:rPr lang="ja-JP" altLang="en-US"/>
              <a:t>また、想定する役割に関しては、「２</a:t>
            </a:r>
            <a:r>
              <a:rPr lang="en-US" altLang="ja-JP"/>
              <a:t>(</a:t>
            </a:r>
            <a:r>
              <a:rPr lang="ja-JP" altLang="en-US"/>
              <a:t>３</a:t>
            </a:r>
            <a:r>
              <a:rPr lang="en-US" altLang="ja-JP"/>
              <a:t>)</a:t>
            </a:r>
            <a:r>
              <a:rPr lang="ja-JP" altLang="en-US"/>
              <a:t>今年度の取組」で記載した取組に対してどのような役割を担うかを明記すること。</a:t>
            </a:r>
          </a:p>
        </p:txBody>
      </p:sp>
      <p:graphicFrame>
        <p:nvGraphicFramePr>
          <p:cNvPr id="8" name="Table 7">
            <a:extLst>
              <a:ext uri="{FF2B5EF4-FFF2-40B4-BE49-F238E27FC236}">
                <a16:creationId xmlns:a16="http://schemas.microsoft.com/office/drawing/2014/main" id="{7FD8418A-579D-28E2-22FE-29A1C6AD38E3}"/>
              </a:ext>
            </a:extLst>
          </p:cNvPr>
          <p:cNvGraphicFramePr>
            <a:graphicFrameLocks noGrp="1"/>
          </p:cNvGraphicFramePr>
          <p:nvPr>
            <p:extLst>
              <p:ext uri="{D42A27DB-BD31-4B8C-83A1-F6EECF244321}">
                <p14:modId xmlns:p14="http://schemas.microsoft.com/office/powerpoint/2010/main" val="666791304"/>
              </p:ext>
            </p:extLst>
          </p:nvPr>
        </p:nvGraphicFramePr>
        <p:xfrm>
          <a:off x="201943" y="2944871"/>
          <a:ext cx="13034632" cy="2436087"/>
        </p:xfrm>
        <a:graphic>
          <a:graphicData uri="http://schemas.openxmlformats.org/drawingml/2006/table">
            <a:tbl>
              <a:tblPr firstRow="1" firstCol="1" bandRow="1">
                <a:tableStyleId>{5C22544A-7EE6-4342-B048-85BDC9FD1C3A}</a:tableStyleId>
              </a:tblPr>
              <a:tblGrid>
                <a:gridCol w="3807905">
                  <a:extLst>
                    <a:ext uri="{9D8B030D-6E8A-4147-A177-3AD203B41FA5}">
                      <a16:colId xmlns:a16="http://schemas.microsoft.com/office/drawing/2014/main" val="2030430788"/>
                    </a:ext>
                  </a:extLst>
                </a:gridCol>
                <a:gridCol w="2223277">
                  <a:extLst>
                    <a:ext uri="{9D8B030D-6E8A-4147-A177-3AD203B41FA5}">
                      <a16:colId xmlns:a16="http://schemas.microsoft.com/office/drawing/2014/main" val="70140600"/>
                    </a:ext>
                  </a:extLst>
                </a:gridCol>
                <a:gridCol w="4167660">
                  <a:extLst>
                    <a:ext uri="{9D8B030D-6E8A-4147-A177-3AD203B41FA5}">
                      <a16:colId xmlns:a16="http://schemas.microsoft.com/office/drawing/2014/main" val="508481359"/>
                    </a:ext>
                  </a:extLst>
                </a:gridCol>
                <a:gridCol w="2835790">
                  <a:extLst>
                    <a:ext uri="{9D8B030D-6E8A-4147-A177-3AD203B41FA5}">
                      <a16:colId xmlns:a16="http://schemas.microsoft.com/office/drawing/2014/main" val="2352381340"/>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分類（地方公共団体／支援機関／専門機関／その他から選択）</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参画打診状況</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地方公共団体</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市</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課</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具体的な内容まで説明しており、</a:t>
                      </a:r>
                      <a:r>
                        <a:rPr lang="zh-CN" altLang="en-US" sz="1600" kern="100">
                          <a:solidFill>
                            <a:srgbClr val="E71C57"/>
                          </a:solidFill>
                          <a:effectLst/>
                          <a:latin typeface="+mn-ea"/>
                          <a:ea typeface="+mn-ea"/>
                          <a:cs typeface="Times New Roman" panose="02020603050405020304" pitchFamily="18" charset="0"/>
                        </a:rPr>
                        <a:t>参画合意済</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銀行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参画打診中</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r h="649469">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p>
                      <a:pPr algn="just">
                        <a:buNone/>
                      </a:pP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信用金庫</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未打診</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4554465"/>
                  </a:ext>
                </a:extLst>
              </a:tr>
            </a:tbl>
          </a:graphicData>
        </a:graphic>
      </p:graphicFrame>
      <p:sp>
        <p:nvSpPr>
          <p:cNvPr id="2" name="TextBox 1">
            <a:extLst>
              <a:ext uri="{FF2B5EF4-FFF2-40B4-BE49-F238E27FC236}">
                <a16:creationId xmlns:a16="http://schemas.microsoft.com/office/drawing/2014/main" id="{3D40D5E5-011F-2928-D489-F199F4AB5EAF}"/>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6" name="Group 5">
            <a:extLst>
              <a:ext uri="{FF2B5EF4-FFF2-40B4-BE49-F238E27FC236}">
                <a16:creationId xmlns:a16="http://schemas.microsoft.com/office/drawing/2014/main" id="{75F2E67D-AD9F-43B3-1972-1983404C0B81}"/>
              </a:ext>
            </a:extLst>
          </p:cNvPr>
          <p:cNvGrpSpPr/>
          <p:nvPr/>
        </p:nvGrpSpPr>
        <p:grpSpPr>
          <a:xfrm>
            <a:off x="500207" y="1153286"/>
            <a:ext cx="1851313" cy="916480"/>
            <a:chOff x="-2207615" y="1260514"/>
            <a:chExt cx="1851313" cy="916480"/>
          </a:xfrm>
        </p:grpSpPr>
        <p:cxnSp>
          <p:nvCxnSpPr>
            <p:cNvPr id="7" name="直線コネクタ 127">
              <a:extLst>
                <a:ext uri="{FF2B5EF4-FFF2-40B4-BE49-F238E27FC236}">
                  <a16:creationId xmlns:a16="http://schemas.microsoft.com/office/drawing/2014/main" id="{5CE04542-AA81-8302-D631-107C51A966D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136AE569-894C-9BA5-7217-C6BED5058040}"/>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78">
              <a:extLst>
                <a:ext uri="{FF2B5EF4-FFF2-40B4-BE49-F238E27FC236}">
                  <a16:creationId xmlns:a16="http://schemas.microsoft.com/office/drawing/2014/main" id="{50ADB538-C37B-21C3-3BED-90FD75C2BF2D}"/>
                </a:ext>
              </a:extLst>
            </p:cNvPr>
            <p:cNvCxnSpPr>
              <a:cxnSpLocks/>
              <a:stCxn id="35" idx="2"/>
              <a:endCxn id="3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正方形/長方形 101">
              <a:extLst>
                <a:ext uri="{FF2B5EF4-FFF2-40B4-BE49-F238E27FC236}">
                  <a16:creationId xmlns:a16="http://schemas.microsoft.com/office/drawing/2014/main" id="{6801E586-9BFB-9807-CD3D-49E048153863}"/>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3" name="正方形/長方形 101">
              <a:extLst>
                <a:ext uri="{FF2B5EF4-FFF2-40B4-BE49-F238E27FC236}">
                  <a16:creationId xmlns:a16="http://schemas.microsoft.com/office/drawing/2014/main" id="{11834ED0-56FC-F388-6ED0-9860F9948E8B}"/>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4" name="Straight Arrow Connector 13">
              <a:extLst>
                <a:ext uri="{FF2B5EF4-FFF2-40B4-BE49-F238E27FC236}">
                  <a16:creationId xmlns:a16="http://schemas.microsoft.com/office/drawing/2014/main" id="{158138F7-4D8C-2034-FAEB-536BA9D9FA1F}"/>
                </a:ext>
              </a:extLst>
            </p:cNvPr>
            <p:cNvCxnSpPr>
              <a:cxnSpLocks/>
              <a:stCxn id="20" idx="3"/>
              <a:endCxn id="3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23">
              <a:extLst>
                <a:ext uri="{FF2B5EF4-FFF2-40B4-BE49-F238E27FC236}">
                  <a16:creationId xmlns:a16="http://schemas.microsoft.com/office/drawing/2014/main" id="{27149664-EF13-0B76-1C76-CD896B633025}"/>
                </a:ext>
              </a:extLst>
            </p:cNvPr>
            <p:cNvCxnSpPr>
              <a:cxnSpLocks/>
              <a:stCxn id="26" idx="3"/>
              <a:endCxn id="3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23">
              <a:extLst>
                <a:ext uri="{FF2B5EF4-FFF2-40B4-BE49-F238E27FC236}">
                  <a16:creationId xmlns:a16="http://schemas.microsoft.com/office/drawing/2014/main" id="{986163D9-837F-D8BC-EE8E-2402F7917F70}"/>
                </a:ext>
              </a:extLst>
            </p:cNvPr>
            <p:cNvCxnSpPr>
              <a:cxnSpLocks/>
              <a:stCxn id="28" idx="3"/>
              <a:endCxn id="3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31">
              <a:extLst>
                <a:ext uri="{FF2B5EF4-FFF2-40B4-BE49-F238E27FC236}">
                  <a16:creationId xmlns:a16="http://schemas.microsoft.com/office/drawing/2014/main" id="{FAAB3012-6010-9468-7A29-727278729AEA}"/>
                </a:ext>
              </a:extLst>
            </p:cNvPr>
            <p:cNvCxnSpPr>
              <a:cxnSpLocks/>
              <a:stCxn id="24" idx="3"/>
              <a:endCxn id="3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283640E-438F-A979-8D5E-97E9FF59E69B}"/>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19" name="Rectangle: Rounded Corners 18">
              <a:extLst>
                <a:ext uri="{FF2B5EF4-FFF2-40B4-BE49-F238E27FC236}">
                  <a16:creationId xmlns:a16="http://schemas.microsoft.com/office/drawing/2014/main" id="{CC0F1CFD-35F8-9F39-3D7D-EF6BA3D5445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0" name="Rectangle: Rounded Corners 19">
              <a:extLst>
                <a:ext uri="{FF2B5EF4-FFF2-40B4-BE49-F238E27FC236}">
                  <a16:creationId xmlns:a16="http://schemas.microsoft.com/office/drawing/2014/main" id="{B51EBE89-4FB8-C818-A1BD-1E9BD84F7FE5}"/>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1" name="正方形/長方形 101">
              <a:extLst>
                <a:ext uri="{FF2B5EF4-FFF2-40B4-BE49-F238E27FC236}">
                  <a16:creationId xmlns:a16="http://schemas.microsoft.com/office/drawing/2014/main" id="{ECB6F41F-1E77-AD95-C604-BBA893D10A59}"/>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2" name="Rectangle: Rounded Corners 21">
              <a:extLst>
                <a:ext uri="{FF2B5EF4-FFF2-40B4-BE49-F238E27FC236}">
                  <a16:creationId xmlns:a16="http://schemas.microsoft.com/office/drawing/2014/main" id="{A597F13D-70C1-BA0F-CBEB-35305625216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3" name="Rectangle: Rounded Corners 22">
              <a:extLst>
                <a:ext uri="{FF2B5EF4-FFF2-40B4-BE49-F238E27FC236}">
                  <a16:creationId xmlns:a16="http://schemas.microsoft.com/office/drawing/2014/main" id="{7AF578BC-D383-2E1D-5FD6-E36E975A0DD9}"/>
                </a:ext>
              </a:extLst>
            </p:cNvPr>
            <p:cNvSpPr/>
            <p:nvPr/>
          </p:nvSpPr>
          <p:spPr>
            <a:xfrm>
              <a:off x="-1624617"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4" name="Rectangle: Rounded Corners 23">
              <a:extLst>
                <a:ext uri="{FF2B5EF4-FFF2-40B4-BE49-F238E27FC236}">
                  <a16:creationId xmlns:a16="http://schemas.microsoft.com/office/drawing/2014/main" id="{17FD4A51-BFA6-627C-EABE-73DCB2DCFAF7}"/>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5" name="Straight Arrow Connector 24">
              <a:extLst>
                <a:ext uri="{FF2B5EF4-FFF2-40B4-BE49-F238E27FC236}">
                  <a16:creationId xmlns:a16="http://schemas.microsoft.com/office/drawing/2014/main" id="{71FBA6AB-589C-F97B-B89B-1375923B7C6A}"/>
                </a:ext>
              </a:extLst>
            </p:cNvPr>
            <p:cNvCxnSpPr>
              <a:cxnSpLocks/>
              <a:stCxn id="20" idx="2"/>
              <a:endCxn id="2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8DA4202E-7007-E35F-6732-5B3DFA7249E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3E62C47F-9F89-95DB-DCBF-69AC02EF417D}"/>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D670D496-58C6-B1AB-B937-C69178B76EF7}"/>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83FB7ED0-5E72-9064-1E15-1AF0DB086242}"/>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BAF3EA23-9097-AB09-9121-0A259E28C9D7}"/>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1" name="TextBox 30">
              <a:extLst>
                <a:ext uri="{FF2B5EF4-FFF2-40B4-BE49-F238E27FC236}">
                  <a16:creationId xmlns:a16="http://schemas.microsoft.com/office/drawing/2014/main" id="{E1778779-5708-6E1F-51F7-6C86BC648F6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2" name="Rectangle 31">
              <a:extLst>
                <a:ext uri="{FF2B5EF4-FFF2-40B4-BE49-F238E27FC236}">
                  <a16:creationId xmlns:a16="http://schemas.microsoft.com/office/drawing/2014/main" id="{8F33141B-1FCF-CF0B-51FE-9BAF7606910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14EA453C-D78E-057E-27A3-D75DB2DA1D53}"/>
                </a:ext>
              </a:extLst>
            </p:cNvPr>
            <p:cNvCxnSpPr>
              <a:cxnSpLocks/>
              <a:stCxn id="28" idx="2"/>
              <a:endCxn id="3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78F35B6-8DC5-5680-D33D-0377F3BE6D4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E496BF91-9F4D-EAE3-ADB3-7545DC88A895}"/>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7B85B2E8-64C0-B0BE-E6CD-3B2B167BCDE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0DA41CA1-4440-9C5B-1821-47CC493A319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38" name="コネクタ: カギ線 80">
              <a:extLst>
                <a:ext uri="{FF2B5EF4-FFF2-40B4-BE49-F238E27FC236}">
                  <a16:creationId xmlns:a16="http://schemas.microsoft.com/office/drawing/2014/main" id="{616ABAEF-1C87-3B22-B6B2-B88F3BE19677}"/>
                </a:ext>
              </a:extLst>
            </p:cNvPr>
            <p:cNvCxnSpPr>
              <a:cxnSpLocks/>
              <a:stCxn id="18" idx="2"/>
              <a:endCxn id="2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AD14644-B623-06BA-C202-555A19F73C0E}"/>
                </a:ext>
              </a:extLst>
            </p:cNvPr>
            <p:cNvCxnSpPr>
              <a:cxnSpLocks/>
              <a:stCxn id="29" idx="2"/>
              <a:endCxn id="3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0" name="直線コネクタ 127">
              <a:extLst>
                <a:ext uri="{FF2B5EF4-FFF2-40B4-BE49-F238E27FC236}">
                  <a16:creationId xmlns:a16="http://schemas.microsoft.com/office/drawing/2014/main" id="{AFD5471C-001A-3020-B0C3-2691D3983981}"/>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1" name="正方形/長方形 101">
              <a:extLst>
                <a:ext uri="{FF2B5EF4-FFF2-40B4-BE49-F238E27FC236}">
                  <a16:creationId xmlns:a16="http://schemas.microsoft.com/office/drawing/2014/main" id="{434B7C2F-5AC6-FC68-C1B2-4A8B76E17656}"/>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2" name="Straight Arrow Connector 41">
              <a:extLst>
                <a:ext uri="{FF2B5EF4-FFF2-40B4-BE49-F238E27FC236}">
                  <a16:creationId xmlns:a16="http://schemas.microsoft.com/office/drawing/2014/main" id="{C1F326E8-37AD-A452-2E04-42A95E979A5E}"/>
                </a:ext>
              </a:extLst>
            </p:cNvPr>
            <p:cNvCxnSpPr>
              <a:cxnSpLocks/>
              <a:stCxn id="26" idx="2"/>
              <a:endCxn id="2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17099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8088-0853-8728-5E09-C91CDC5C94E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EE0F1B-5953-951F-10EB-6C5F4995AA18}"/>
              </a:ext>
            </a:extLst>
          </p:cNvPr>
          <p:cNvGraphicFramePr>
            <a:graphicFrameLocks noChangeAspect="1"/>
          </p:cNvGraphicFramePr>
          <p:nvPr>
            <p:custDataLst>
              <p:tags r:id="rId1"/>
            </p:custDataLst>
            <p:extLst>
              <p:ext uri="{D42A27DB-BD31-4B8C-83A1-F6EECF244321}">
                <p14:modId xmlns:p14="http://schemas.microsoft.com/office/powerpoint/2010/main" val="16918794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A9EE0F1B-5953-951F-10EB-6C5F4995AA1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B87F33D-FF2E-D28A-E134-808E58D51082}"/>
              </a:ext>
            </a:extLst>
          </p:cNvPr>
          <p:cNvSpPr>
            <a:spLocks noGrp="1"/>
          </p:cNvSpPr>
          <p:nvPr>
            <p:ph type="title"/>
          </p:nvPr>
        </p:nvSpPr>
        <p:spPr/>
        <p:txBody>
          <a:bodyPr vert="horz"/>
          <a:lstStyle/>
          <a:p>
            <a:r>
              <a:rPr lang="ja-JP" altLang="en-US"/>
              <a:t>（３）支援体制の図示</a:t>
            </a:r>
            <a:endParaRPr lang="en-US"/>
          </a:p>
        </p:txBody>
      </p:sp>
      <p:sp>
        <p:nvSpPr>
          <p:cNvPr id="4" name="Content Placeholder 3">
            <a:extLst>
              <a:ext uri="{FF2B5EF4-FFF2-40B4-BE49-F238E27FC236}">
                <a16:creationId xmlns:a16="http://schemas.microsoft.com/office/drawing/2014/main" id="{103D7CB7-DAE8-B1A7-0F5A-C1E7F2C20FB5}"/>
              </a:ext>
            </a:extLst>
          </p:cNvPr>
          <p:cNvSpPr>
            <a:spLocks noGrp="1"/>
          </p:cNvSpPr>
          <p:nvPr>
            <p:ph sz="quarter" idx="13"/>
          </p:nvPr>
        </p:nvSpPr>
        <p:spPr>
          <a:xfrm>
            <a:off x="2581008" y="1110921"/>
            <a:ext cx="10655226" cy="1122461"/>
          </a:xfrm>
        </p:spPr>
        <p:txBody>
          <a:bodyPr/>
          <a:lstStyle/>
          <a:p>
            <a:r>
              <a:rPr lang="ja-JP" altLang="en-US"/>
              <a:t>各申請者及び想定している連携支援者の役割と関係性を踏まえて、現時点で想定している地域ぐるみでの支援体制を図示すること。また、実施体制の構築・連携において具体的に詰まっている点を記載すること</a:t>
            </a:r>
          </a:p>
        </p:txBody>
      </p:sp>
      <p:sp>
        <p:nvSpPr>
          <p:cNvPr id="2" name="TextBox 1">
            <a:extLst>
              <a:ext uri="{FF2B5EF4-FFF2-40B4-BE49-F238E27FC236}">
                <a16:creationId xmlns:a16="http://schemas.microsoft.com/office/drawing/2014/main" id="{4564E4CE-4776-D4EB-5B6D-D3A26E044967}"/>
              </a:ext>
            </a:extLst>
          </p:cNvPr>
          <p:cNvSpPr txBox="1"/>
          <p:nvPr/>
        </p:nvSpPr>
        <p:spPr>
          <a:xfrm>
            <a:off x="284517" y="2830999"/>
            <a:ext cx="7538773" cy="4079081"/>
          </a:xfrm>
          <a:prstGeom prst="rect">
            <a:avLst/>
          </a:prstGeom>
          <a:noFill/>
          <a:ln>
            <a:solidFill>
              <a:schemeClr val="bg2"/>
            </a:solidFill>
          </a:ln>
        </p:spPr>
        <p:txBody>
          <a:bodyPr wrap="square" rtlCol="0">
            <a:noAutofit/>
          </a:bodyPr>
          <a:lstStyle/>
          <a:p>
            <a:r>
              <a:rPr lang="ja-JP" altLang="en-US" sz="1600">
                <a:solidFill>
                  <a:srgbClr val="E71C57"/>
                </a:solidFill>
              </a:rPr>
              <a:t>オブジェクトを使用し、自由に図示すること</a:t>
            </a:r>
          </a:p>
        </p:txBody>
      </p:sp>
      <p:sp>
        <p:nvSpPr>
          <p:cNvPr id="6" name="TextBox 5">
            <a:extLst>
              <a:ext uri="{FF2B5EF4-FFF2-40B4-BE49-F238E27FC236}">
                <a16:creationId xmlns:a16="http://schemas.microsoft.com/office/drawing/2014/main" id="{64B8EF1E-E168-ED8E-7D0E-B2BA872E0DA5}"/>
              </a:ext>
            </a:extLst>
          </p:cNvPr>
          <p:cNvSpPr txBox="1"/>
          <p:nvPr/>
        </p:nvSpPr>
        <p:spPr>
          <a:xfrm>
            <a:off x="203201" y="2233383"/>
            <a:ext cx="8279354" cy="369332"/>
          </a:xfrm>
          <a:prstGeom prst="rect">
            <a:avLst/>
          </a:prstGeom>
          <a:noFill/>
        </p:spPr>
        <p:txBody>
          <a:bodyPr wrap="square" rtlCol="0">
            <a:spAutoFit/>
          </a:bodyPr>
          <a:lstStyle/>
          <a:p>
            <a:r>
              <a:rPr lang="ja-JP" altLang="en-US">
                <a:solidFill>
                  <a:schemeClr val="tx2"/>
                </a:solidFill>
              </a:rPr>
              <a:t>支援体制図</a:t>
            </a:r>
          </a:p>
        </p:txBody>
      </p:sp>
      <p:sp>
        <p:nvSpPr>
          <p:cNvPr id="7" name="TextBox 6">
            <a:extLst>
              <a:ext uri="{FF2B5EF4-FFF2-40B4-BE49-F238E27FC236}">
                <a16:creationId xmlns:a16="http://schemas.microsoft.com/office/drawing/2014/main" id="{C277CC2A-768D-850B-D29F-56088B750536}"/>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体制内の中心機能を誰が担うか定まっておらず、取組が始まった際に実務が回るか見通しが立たない</a:t>
            </a:r>
            <a:endParaRPr lang="en-US" altLang="ja-JP" sz="1600">
              <a:solidFill>
                <a:srgbClr val="E71C57"/>
              </a:solidFill>
            </a:endParaRPr>
          </a:p>
          <a:p>
            <a:pPr marL="285750" indent="-285750">
              <a:buFont typeface="Arial" panose="020B0604020202020204" pitchFamily="34" charset="0"/>
              <a:buChar char="•"/>
            </a:pPr>
            <a:endParaRPr lang="en-US" altLang="ja-JP" sz="1600">
              <a:solidFill>
                <a:srgbClr val="E71C57"/>
              </a:solidFill>
            </a:endParaRPr>
          </a:p>
        </p:txBody>
      </p:sp>
      <p:sp>
        <p:nvSpPr>
          <p:cNvPr id="10" name="TextBox 9">
            <a:extLst>
              <a:ext uri="{FF2B5EF4-FFF2-40B4-BE49-F238E27FC236}">
                <a16:creationId xmlns:a16="http://schemas.microsoft.com/office/drawing/2014/main" id="{D3350BAA-8D9F-9AD5-6D8A-D0DBC62DC3B0}"/>
              </a:ext>
            </a:extLst>
          </p:cNvPr>
          <p:cNvSpPr txBox="1"/>
          <p:nvPr/>
        </p:nvSpPr>
        <p:spPr>
          <a:xfrm>
            <a:off x="8282545" y="2184668"/>
            <a:ext cx="4552105" cy="646331"/>
          </a:xfrm>
          <a:prstGeom prst="rect">
            <a:avLst/>
          </a:prstGeom>
          <a:noFill/>
        </p:spPr>
        <p:txBody>
          <a:bodyPr wrap="square" rtlCol="0">
            <a:spAutoFit/>
          </a:bodyPr>
          <a:lstStyle/>
          <a:p>
            <a:r>
              <a:rPr lang="ja-JP" altLang="en-US">
                <a:solidFill>
                  <a:schemeClr val="tx2"/>
                </a:solidFill>
              </a:rPr>
              <a:t>実施体制の構築・連携において具体的に詰まっている点</a:t>
            </a:r>
          </a:p>
        </p:txBody>
      </p:sp>
      <p:grpSp>
        <p:nvGrpSpPr>
          <p:cNvPr id="11" name="Group 10">
            <a:extLst>
              <a:ext uri="{FF2B5EF4-FFF2-40B4-BE49-F238E27FC236}">
                <a16:creationId xmlns:a16="http://schemas.microsoft.com/office/drawing/2014/main" id="{1937B273-5499-7E34-C11A-B2C42FE13552}"/>
              </a:ext>
            </a:extLst>
          </p:cNvPr>
          <p:cNvGrpSpPr/>
          <p:nvPr/>
        </p:nvGrpSpPr>
        <p:grpSpPr>
          <a:xfrm>
            <a:off x="7976374" y="2935526"/>
            <a:ext cx="306171" cy="4079081"/>
            <a:chOff x="5942914" y="2081213"/>
            <a:chExt cx="306171" cy="4079081"/>
          </a:xfrm>
        </p:grpSpPr>
        <p:cxnSp>
          <p:nvCxnSpPr>
            <p:cNvPr id="12" name="Straight Connector 11">
              <a:extLst>
                <a:ext uri="{FF2B5EF4-FFF2-40B4-BE49-F238E27FC236}">
                  <a16:creationId xmlns:a16="http://schemas.microsoft.com/office/drawing/2014/main" id="{51D59FD7-5F16-9B1B-E5E4-76FA74991182}"/>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AAFCD381-4E1C-6120-98D7-87D1A499D998}"/>
                </a:ext>
              </a:extLst>
            </p:cNvPr>
            <p:cNvGrpSpPr/>
            <p:nvPr/>
          </p:nvGrpSpPr>
          <p:grpSpPr>
            <a:xfrm>
              <a:off x="5942914" y="3967299"/>
              <a:ext cx="306171" cy="306910"/>
              <a:chOff x="5937564" y="3833745"/>
              <a:chExt cx="306171" cy="306910"/>
            </a:xfrm>
          </p:grpSpPr>
          <p:sp>
            <p:nvSpPr>
              <p:cNvPr id="14" name="Freeform 94">
                <a:extLst>
                  <a:ext uri="{FF2B5EF4-FFF2-40B4-BE49-F238E27FC236}">
                    <a16:creationId xmlns:a16="http://schemas.microsoft.com/office/drawing/2014/main" id="{979001C9-6569-C7DC-17FC-4467AA5DF26B}"/>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5" name="Freeform 95">
                <a:extLst>
                  <a:ext uri="{FF2B5EF4-FFF2-40B4-BE49-F238E27FC236}">
                    <a16:creationId xmlns:a16="http://schemas.microsoft.com/office/drawing/2014/main" id="{27D76B5E-9498-2E47-19AB-E36E0BA6F301}"/>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grpSp>
        <p:nvGrpSpPr>
          <p:cNvPr id="16" name="Group 15">
            <a:extLst>
              <a:ext uri="{FF2B5EF4-FFF2-40B4-BE49-F238E27FC236}">
                <a16:creationId xmlns:a16="http://schemas.microsoft.com/office/drawing/2014/main" id="{E15154C7-1369-FD93-B3C7-8F54E0083100}"/>
              </a:ext>
            </a:extLst>
          </p:cNvPr>
          <p:cNvGrpSpPr/>
          <p:nvPr/>
        </p:nvGrpSpPr>
        <p:grpSpPr>
          <a:xfrm>
            <a:off x="500207" y="1153286"/>
            <a:ext cx="1851313" cy="916480"/>
            <a:chOff x="-2207615" y="1260514"/>
            <a:chExt cx="1851313" cy="916480"/>
          </a:xfrm>
        </p:grpSpPr>
        <p:cxnSp>
          <p:nvCxnSpPr>
            <p:cNvPr id="17" name="直線コネクタ 127">
              <a:extLst>
                <a:ext uri="{FF2B5EF4-FFF2-40B4-BE49-F238E27FC236}">
                  <a16:creationId xmlns:a16="http://schemas.microsoft.com/office/drawing/2014/main" id="{61DF42B2-F317-F0F3-1B19-3F4046EC7E07}"/>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127">
              <a:extLst>
                <a:ext uri="{FF2B5EF4-FFF2-40B4-BE49-F238E27FC236}">
                  <a16:creationId xmlns:a16="http://schemas.microsoft.com/office/drawing/2014/main" id="{E6016E6D-4B58-8FD0-FF12-60682DBA250D}"/>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直線コネクタ 78">
              <a:extLst>
                <a:ext uri="{FF2B5EF4-FFF2-40B4-BE49-F238E27FC236}">
                  <a16:creationId xmlns:a16="http://schemas.microsoft.com/office/drawing/2014/main" id="{C0D08EED-2DBA-6E21-E2B8-350DF46FCA58}"/>
                </a:ext>
              </a:extLst>
            </p:cNvPr>
            <p:cNvCxnSpPr>
              <a:cxnSpLocks/>
              <a:stCxn id="43" idx="2"/>
              <a:endCxn id="4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正方形/長方形 101">
              <a:extLst>
                <a:ext uri="{FF2B5EF4-FFF2-40B4-BE49-F238E27FC236}">
                  <a16:creationId xmlns:a16="http://schemas.microsoft.com/office/drawing/2014/main" id="{A5928006-80C7-BD60-5691-E66B5B7664E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1" name="正方形/長方形 101">
              <a:extLst>
                <a:ext uri="{FF2B5EF4-FFF2-40B4-BE49-F238E27FC236}">
                  <a16:creationId xmlns:a16="http://schemas.microsoft.com/office/drawing/2014/main" id="{D2292A88-3913-3D6C-75AD-54185EA3D3A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2" name="Straight Arrow Connector 21">
              <a:extLst>
                <a:ext uri="{FF2B5EF4-FFF2-40B4-BE49-F238E27FC236}">
                  <a16:creationId xmlns:a16="http://schemas.microsoft.com/office/drawing/2014/main" id="{A84DE7C4-7B3C-48D7-437B-515C618DF320}"/>
                </a:ext>
              </a:extLst>
            </p:cNvPr>
            <p:cNvCxnSpPr>
              <a:cxnSpLocks/>
              <a:stCxn id="28" idx="3"/>
              <a:endCxn id="4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3">
              <a:extLst>
                <a:ext uri="{FF2B5EF4-FFF2-40B4-BE49-F238E27FC236}">
                  <a16:creationId xmlns:a16="http://schemas.microsoft.com/office/drawing/2014/main" id="{BA7482A3-6140-6793-BF45-417C6F284B6A}"/>
                </a:ext>
              </a:extLst>
            </p:cNvPr>
            <p:cNvCxnSpPr>
              <a:cxnSpLocks/>
              <a:stCxn id="34" idx="3"/>
              <a:endCxn id="4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0744355-3814-D32A-C1FC-089F4414127E}"/>
                </a:ext>
              </a:extLst>
            </p:cNvPr>
            <p:cNvCxnSpPr>
              <a:cxnSpLocks/>
              <a:stCxn id="36" idx="3"/>
              <a:endCxn id="4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31">
              <a:extLst>
                <a:ext uri="{FF2B5EF4-FFF2-40B4-BE49-F238E27FC236}">
                  <a16:creationId xmlns:a16="http://schemas.microsoft.com/office/drawing/2014/main" id="{07ECA488-711D-F3EC-A406-A33BDC002F6D}"/>
                </a:ext>
              </a:extLst>
            </p:cNvPr>
            <p:cNvCxnSpPr>
              <a:cxnSpLocks/>
              <a:stCxn id="32" idx="3"/>
              <a:endCxn id="4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A1B4ED7B-E35C-CDC6-E2F3-F5D093074613}"/>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7" name="Rectangle: Rounded Corners 26">
              <a:extLst>
                <a:ext uri="{FF2B5EF4-FFF2-40B4-BE49-F238E27FC236}">
                  <a16:creationId xmlns:a16="http://schemas.microsoft.com/office/drawing/2014/main" id="{F2C82D03-6B3A-BC46-19C4-082873DE2433}"/>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AEEFB48C-9B7C-E7FA-2920-76A4DDBD625A}"/>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699168D8-A3E0-C51E-ADE2-17B52B57A1B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0" name="Rectangle: Rounded Corners 29">
              <a:extLst>
                <a:ext uri="{FF2B5EF4-FFF2-40B4-BE49-F238E27FC236}">
                  <a16:creationId xmlns:a16="http://schemas.microsoft.com/office/drawing/2014/main" id="{0231F7FF-18F1-6487-DB6A-F24DF3B8483A}"/>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6DE96374-ABA4-DDB9-96F5-16680162DF93}"/>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7893AA80-D7B7-FA91-E9B4-D059DF15E377}"/>
                </a:ext>
              </a:extLst>
            </p:cNvPr>
            <p:cNvSpPr/>
            <p:nvPr/>
          </p:nvSpPr>
          <p:spPr>
            <a:xfrm>
              <a:off x="-1328970"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7B35A33D-715E-C315-A74C-CB470DDD009A}"/>
                </a:ext>
              </a:extLst>
            </p:cNvPr>
            <p:cNvCxnSpPr>
              <a:cxnSpLocks/>
              <a:stCxn id="28" idx="2"/>
              <a:endCxn id="3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32FBE321-96EB-52BB-AD5A-F8E24E543752}"/>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80E83C8E-53FA-73A9-7A7E-6CA8C78B08A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4F10EB02-4EFD-F3AC-E520-6A6E09ECDB48}"/>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88EEB1BC-1669-F75E-B34A-74971AF51BEE}"/>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6C99522-FE06-3190-4D5D-1ED296DD8DDE}"/>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BF31AC7-A83B-B014-212C-E8D898687461}"/>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0" name="Rectangle 39">
              <a:extLst>
                <a:ext uri="{FF2B5EF4-FFF2-40B4-BE49-F238E27FC236}">
                  <a16:creationId xmlns:a16="http://schemas.microsoft.com/office/drawing/2014/main" id="{B15D4C8C-1072-5BC5-4F97-D71A096683B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1" name="Straight Arrow Connector 40">
              <a:extLst>
                <a:ext uri="{FF2B5EF4-FFF2-40B4-BE49-F238E27FC236}">
                  <a16:creationId xmlns:a16="http://schemas.microsoft.com/office/drawing/2014/main" id="{AFAE83D0-2827-7C60-1FF9-29DB61ED301E}"/>
                </a:ext>
              </a:extLst>
            </p:cNvPr>
            <p:cNvCxnSpPr>
              <a:cxnSpLocks/>
              <a:stCxn id="36" idx="2"/>
              <a:endCxn id="4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290515CF-A9E8-1A43-F434-FB927DC86B0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B363B4B4-A946-B157-E8EB-665D0C10329F}"/>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B89B5E75-2BEB-46E7-73CD-3544D9811CDF}"/>
                </a:ext>
              </a:extLst>
            </p:cNvPr>
            <p:cNvSpPr/>
            <p:nvPr/>
          </p:nvSpPr>
          <p:spPr>
            <a:xfrm>
              <a:off x="-935175" y="1888119"/>
              <a:ext cx="542216" cy="77053"/>
            </a:xfrm>
            <a:prstGeom prst="roundRect">
              <a:avLst>
                <a:gd name="adj" fmla="val 12847"/>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79407C27-FE51-849D-48C1-B0DED7CF630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6" name="コネクタ: カギ線 80">
              <a:extLst>
                <a:ext uri="{FF2B5EF4-FFF2-40B4-BE49-F238E27FC236}">
                  <a16:creationId xmlns:a16="http://schemas.microsoft.com/office/drawing/2014/main" id="{C83FBD9E-5D7C-8591-C59A-CC3E7CB1852E}"/>
                </a:ext>
              </a:extLst>
            </p:cNvPr>
            <p:cNvCxnSpPr>
              <a:cxnSpLocks/>
              <a:stCxn id="26" idx="2"/>
              <a:endCxn id="3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4CE6E05-36A5-50E0-5E75-D8750BB09280}"/>
                </a:ext>
              </a:extLst>
            </p:cNvPr>
            <p:cNvCxnSpPr>
              <a:cxnSpLocks/>
              <a:stCxn id="37" idx="2"/>
              <a:endCxn id="3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127">
              <a:extLst>
                <a:ext uri="{FF2B5EF4-FFF2-40B4-BE49-F238E27FC236}">
                  <a16:creationId xmlns:a16="http://schemas.microsoft.com/office/drawing/2014/main" id="{368B6103-7201-703D-4CDB-C9FAB3D9CF38}"/>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9" name="正方形/長方形 101">
              <a:extLst>
                <a:ext uri="{FF2B5EF4-FFF2-40B4-BE49-F238E27FC236}">
                  <a16:creationId xmlns:a16="http://schemas.microsoft.com/office/drawing/2014/main" id="{2A265397-F0E2-5068-1B4E-EEEC87C89E6C}"/>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0" name="Straight Arrow Connector 49">
              <a:extLst>
                <a:ext uri="{FF2B5EF4-FFF2-40B4-BE49-F238E27FC236}">
                  <a16:creationId xmlns:a16="http://schemas.microsoft.com/office/drawing/2014/main" id="{DC56B0BF-19DE-9FFA-B247-B2287D273983}"/>
                </a:ext>
              </a:extLst>
            </p:cNvPr>
            <p:cNvCxnSpPr>
              <a:cxnSpLocks/>
              <a:stCxn id="34" idx="2"/>
              <a:endCxn id="3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02198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852EA-FBDA-6643-5294-28E037F0570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04CBB97-BC29-657C-C81D-EE8EE2F781FA}"/>
              </a:ext>
            </a:extLst>
          </p:cNvPr>
          <p:cNvGraphicFramePr>
            <a:graphicFrameLocks noChangeAspect="1"/>
          </p:cNvGraphicFramePr>
          <p:nvPr>
            <p:custDataLst>
              <p:tags r:id="rId1"/>
            </p:custDataLst>
            <p:extLst>
              <p:ext uri="{D42A27DB-BD31-4B8C-83A1-F6EECF244321}">
                <p14:modId xmlns:p14="http://schemas.microsoft.com/office/powerpoint/2010/main" val="12451623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04CBB97-BC29-657C-C81D-EE8EE2F781F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26193A7-0CEC-3E06-558F-5C825327C426}"/>
              </a:ext>
            </a:extLst>
          </p:cNvPr>
          <p:cNvSpPr>
            <a:spLocks noGrp="1"/>
          </p:cNvSpPr>
          <p:nvPr>
            <p:ph type="title"/>
          </p:nvPr>
        </p:nvSpPr>
        <p:spPr/>
        <p:txBody>
          <a:bodyPr vert="horz"/>
          <a:lstStyle/>
          <a:p>
            <a:r>
              <a:rPr lang="en-US"/>
              <a:t>4.</a:t>
            </a:r>
            <a:r>
              <a:rPr lang="ja-JP" altLang="en-US"/>
              <a:t> 必要な支援内容／実施スケジュール</a:t>
            </a:r>
            <a:endParaRPr lang="en-US"/>
          </a:p>
        </p:txBody>
      </p:sp>
    </p:spTree>
    <p:extLst>
      <p:ext uri="{BB962C8B-B14F-4D97-AF65-F5344CB8AC3E}">
        <p14:creationId xmlns:p14="http://schemas.microsoft.com/office/powerpoint/2010/main" val="445189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5CB41CD-D67A-0B3C-2CE0-DD293EE3E62E}"/>
              </a:ext>
            </a:extLst>
          </p:cNvPr>
          <p:cNvGraphicFramePr>
            <a:graphicFrameLocks noChangeAspect="1"/>
          </p:cNvGraphicFramePr>
          <p:nvPr>
            <p:custDataLst>
              <p:tags r:id="rId1"/>
            </p:custDataLst>
            <p:extLst>
              <p:ext uri="{D42A27DB-BD31-4B8C-83A1-F6EECF244321}">
                <p14:modId xmlns:p14="http://schemas.microsoft.com/office/powerpoint/2010/main" val="24387625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65CB41CD-D67A-0B3C-2CE0-DD293EE3E6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24A23793-27BE-3F15-C67B-692B0BD089BF}"/>
              </a:ext>
            </a:extLst>
          </p:cNvPr>
          <p:cNvSpPr>
            <a:spLocks noGrp="1"/>
          </p:cNvSpPr>
          <p:nvPr>
            <p:ph type="title"/>
          </p:nvPr>
        </p:nvSpPr>
        <p:spPr/>
        <p:txBody>
          <a:bodyPr vert="horz"/>
          <a:lstStyle/>
          <a:p>
            <a:r>
              <a:rPr lang="ja-JP" altLang="en-US"/>
              <a:t>はじめに</a:t>
            </a:r>
            <a:endParaRPr lang="en-US"/>
          </a:p>
        </p:txBody>
      </p:sp>
      <p:sp>
        <p:nvSpPr>
          <p:cNvPr id="4" name="Content Placeholder 3">
            <a:extLst>
              <a:ext uri="{FF2B5EF4-FFF2-40B4-BE49-F238E27FC236}">
                <a16:creationId xmlns:a16="http://schemas.microsoft.com/office/drawing/2014/main" id="{EF38D234-6F7C-573D-4B26-F543B6F0F408}"/>
              </a:ext>
            </a:extLst>
          </p:cNvPr>
          <p:cNvSpPr>
            <a:spLocks noGrp="1"/>
          </p:cNvSpPr>
          <p:nvPr>
            <p:ph sz="quarter" idx="13"/>
          </p:nvPr>
        </p:nvSpPr>
        <p:spPr>
          <a:xfrm>
            <a:off x="203543" y="1110921"/>
            <a:ext cx="13032691" cy="942717"/>
          </a:xfrm>
        </p:spPr>
        <p:txBody>
          <a:bodyPr/>
          <a:lstStyle/>
          <a:p>
            <a:r>
              <a:rPr lang="ja-JP" altLang="en-US"/>
              <a:t>「地域ぐるみでの脱炭素経営支援体制構築モデル事業」の公募要領・概要資料を了承した上で、次頁以降に記載してください。</a:t>
            </a:r>
            <a:endParaRPr lang="en-US"/>
          </a:p>
        </p:txBody>
      </p:sp>
      <p:sp>
        <p:nvSpPr>
          <p:cNvPr id="7" name="TextBox 6">
            <a:extLst>
              <a:ext uri="{FF2B5EF4-FFF2-40B4-BE49-F238E27FC236}">
                <a16:creationId xmlns:a16="http://schemas.microsoft.com/office/drawing/2014/main" id="{2A7076E0-57EC-FEB4-0CB6-11EB957C324C}"/>
              </a:ext>
            </a:extLst>
          </p:cNvPr>
          <p:cNvSpPr txBox="1"/>
          <p:nvPr/>
        </p:nvSpPr>
        <p:spPr>
          <a:xfrm>
            <a:off x="881348" y="3197501"/>
            <a:ext cx="12074487" cy="1631216"/>
          </a:xfrm>
          <a:prstGeom prst="rect">
            <a:avLst/>
          </a:prstGeom>
          <a:noFill/>
        </p:spPr>
        <p:txBody>
          <a:bodyPr wrap="square">
            <a:spAutoFit/>
          </a:bodyPr>
          <a:lstStyle/>
          <a:p>
            <a:r>
              <a:rPr lang="en-US" altLang="ja-JP" sz="2000"/>
              <a:t>※</a:t>
            </a:r>
            <a:r>
              <a:rPr lang="ja-JP" altLang="en-US" sz="2000"/>
              <a:t>赤字の記載例は、提出時には削除して下さい。</a:t>
            </a:r>
          </a:p>
          <a:p>
            <a:r>
              <a:rPr lang="en-US" altLang="ja-JP" sz="2000"/>
              <a:t>※</a:t>
            </a:r>
            <a:r>
              <a:rPr lang="ja-JP" altLang="en-US" sz="2000"/>
              <a:t>応募資料は、原則として文字サイズは</a:t>
            </a:r>
            <a:r>
              <a:rPr lang="en-US" altLang="ja-JP" sz="2000"/>
              <a:t>14</a:t>
            </a:r>
            <a:r>
              <a:rPr lang="ja-JP" altLang="en-US" sz="2000"/>
              <a:t>ポイント以上、英数字は半角を基本として作成して下さい。</a:t>
            </a:r>
          </a:p>
          <a:p>
            <a:r>
              <a:rPr lang="en-US" altLang="ja-JP" sz="2000"/>
              <a:t>※</a:t>
            </a:r>
            <a:r>
              <a:rPr lang="ja-JP" altLang="en-US" sz="2000"/>
              <a:t>各欄とも字数制限はありませんので、適宜記載欄を広げるか、ページ数を増やして使用して下さい。</a:t>
            </a:r>
          </a:p>
          <a:p>
            <a:r>
              <a:rPr lang="en-US" altLang="ja-JP" sz="2000"/>
              <a:t>※</a:t>
            </a:r>
            <a:r>
              <a:rPr lang="ja-JP" altLang="en-US" sz="2000"/>
              <a:t>事業内容の概要図や地図・写真・図表等を用いる場合には、スライドに直接貼り付けるほか、別添資料として添付して下さい。その際、どこの項目の参考資料であることがわかるよう注釈や資料番号を付して下さい。</a:t>
            </a:r>
          </a:p>
        </p:txBody>
      </p:sp>
    </p:spTree>
    <p:extLst>
      <p:ext uri="{BB962C8B-B14F-4D97-AF65-F5344CB8AC3E}">
        <p14:creationId xmlns:p14="http://schemas.microsoft.com/office/powerpoint/2010/main" val="618799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1D4E-159C-0116-C1B9-02918ABEDBFF}"/>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99B3C39-4787-8DD5-11C0-A871AD209BB7}"/>
              </a:ext>
            </a:extLst>
          </p:cNvPr>
          <p:cNvGraphicFramePr>
            <a:graphicFrameLocks noChangeAspect="1"/>
          </p:cNvGraphicFramePr>
          <p:nvPr>
            <p:custDataLst>
              <p:tags r:id="rId1"/>
            </p:custDataLst>
            <p:extLst>
              <p:ext uri="{D42A27DB-BD31-4B8C-83A1-F6EECF244321}">
                <p14:modId xmlns:p14="http://schemas.microsoft.com/office/powerpoint/2010/main" val="1555712111"/>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299B3C39-4787-8DD5-11C0-A871AD209BB7}"/>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98" name="Group 97">
            <a:extLst>
              <a:ext uri="{FF2B5EF4-FFF2-40B4-BE49-F238E27FC236}">
                <a16:creationId xmlns:a16="http://schemas.microsoft.com/office/drawing/2014/main" id="{FF08C91B-605B-3E55-C60F-FE56B843B2A6}"/>
              </a:ext>
            </a:extLst>
          </p:cNvPr>
          <p:cNvGrpSpPr/>
          <p:nvPr/>
        </p:nvGrpSpPr>
        <p:grpSpPr>
          <a:xfrm>
            <a:off x="693147" y="1246195"/>
            <a:ext cx="12053482" cy="6103548"/>
            <a:chOff x="693147" y="1246195"/>
            <a:chExt cx="12053482" cy="6103548"/>
          </a:xfrm>
        </p:grpSpPr>
        <p:grpSp>
          <p:nvGrpSpPr>
            <p:cNvPr id="99" name="Group 98">
              <a:extLst>
                <a:ext uri="{FF2B5EF4-FFF2-40B4-BE49-F238E27FC236}">
                  <a16:creationId xmlns:a16="http://schemas.microsoft.com/office/drawing/2014/main" id="{DB6068EA-BBD2-85CE-F82F-9CB7FB50DA86}"/>
                </a:ext>
              </a:extLst>
            </p:cNvPr>
            <p:cNvGrpSpPr/>
            <p:nvPr/>
          </p:nvGrpSpPr>
          <p:grpSpPr>
            <a:xfrm>
              <a:off x="693147" y="1246195"/>
              <a:ext cx="12053482" cy="6103548"/>
              <a:chOff x="693147" y="1246195"/>
              <a:chExt cx="12053482" cy="6103548"/>
            </a:xfrm>
          </p:grpSpPr>
          <p:cxnSp>
            <p:nvCxnSpPr>
              <p:cNvPr id="103" name="直線コネクタ 127">
                <a:extLst>
                  <a:ext uri="{FF2B5EF4-FFF2-40B4-BE49-F238E27FC236}">
                    <a16:creationId xmlns:a16="http://schemas.microsoft.com/office/drawing/2014/main" id="{FFC4C7E5-1CAF-3A6A-12E5-3AC5727CF3FF}"/>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4" name="直線コネクタ 127">
                <a:extLst>
                  <a:ext uri="{FF2B5EF4-FFF2-40B4-BE49-F238E27FC236}">
                    <a16:creationId xmlns:a16="http://schemas.microsoft.com/office/drawing/2014/main" id="{E6D1449C-11DF-DB99-4405-59F7A1E4D30F}"/>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5" name="直線コネクタ 78">
                <a:extLst>
                  <a:ext uri="{FF2B5EF4-FFF2-40B4-BE49-F238E27FC236}">
                    <a16:creationId xmlns:a16="http://schemas.microsoft.com/office/drawing/2014/main" id="{027ADABC-2B8D-8703-8598-71A1E78486FA}"/>
                  </a:ext>
                </a:extLst>
              </p:cNvPr>
              <p:cNvCxnSpPr>
                <a:cxnSpLocks/>
                <a:stCxn id="130" idx="2"/>
                <a:endCxn id="131"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6" name="正方形/長方形 101">
                <a:extLst>
                  <a:ext uri="{FF2B5EF4-FFF2-40B4-BE49-F238E27FC236}">
                    <a16:creationId xmlns:a16="http://schemas.microsoft.com/office/drawing/2014/main" id="{6B05A4EC-B212-6911-B72F-FA9FEEEF9A49}"/>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07" name="正方形/長方形 101">
                <a:extLst>
                  <a:ext uri="{FF2B5EF4-FFF2-40B4-BE49-F238E27FC236}">
                    <a16:creationId xmlns:a16="http://schemas.microsoft.com/office/drawing/2014/main" id="{23B398A6-5CAD-1AE7-7B4D-C25273CBC86E}"/>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08" name="Straight Arrow Connector 23">
                <a:extLst>
                  <a:ext uri="{FF2B5EF4-FFF2-40B4-BE49-F238E27FC236}">
                    <a16:creationId xmlns:a16="http://schemas.microsoft.com/office/drawing/2014/main" id="{0539C42F-B14A-C22A-6E3D-A286C8BAB1E4}"/>
                  </a:ext>
                </a:extLst>
              </p:cNvPr>
              <p:cNvCxnSpPr>
                <a:cxnSpLocks/>
                <a:stCxn id="116" idx="3"/>
                <a:endCxn id="130"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23">
                <a:extLst>
                  <a:ext uri="{FF2B5EF4-FFF2-40B4-BE49-F238E27FC236}">
                    <a16:creationId xmlns:a16="http://schemas.microsoft.com/office/drawing/2014/main" id="{5A739B54-D799-88BF-1628-0D6F3D86EC9F}"/>
                  </a:ext>
                </a:extLst>
              </p:cNvPr>
              <p:cNvCxnSpPr>
                <a:cxnSpLocks/>
                <a:stCxn id="120" idx="3"/>
                <a:endCxn id="132"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23">
                <a:extLst>
                  <a:ext uri="{FF2B5EF4-FFF2-40B4-BE49-F238E27FC236}">
                    <a16:creationId xmlns:a16="http://schemas.microsoft.com/office/drawing/2014/main" id="{D526228A-D4EF-1152-9F33-B3874784A20A}"/>
                  </a:ext>
                </a:extLst>
              </p:cNvPr>
              <p:cNvCxnSpPr>
                <a:cxnSpLocks/>
                <a:stCxn id="122" idx="3"/>
                <a:endCxn id="129"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31">
                <a:extLst>
                  <a:ext uri="{FF2B5EF4-FFF2-40B4-BE49-F238E27FC236}">
                    <a16:creationId xmlns:a16="http://schemas.microsoft.com/office/drawing/2014/main" id="{67983B0B-AA3C-705A-ECC2-FD548E5948D7}"/>
                  </a:ext>
                </a:extLst>
              </p:cNvPr>
              <p:cNvCxnSpPr>
                <a:cxnSpLocks/>
                <a:endCxn id="131"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2" name="Rectangle 111">
                <a:extLst>
                  <a:ext uri="{FF2B5EF4-FFF2-40B4-BE49-F238E27FC236}">
                    <a16:creationId xmlns:a16="http://schemas.microsoft.com/office/drawing/2014/main" id="{21BD9C43-787F-4A9D-9CAB-A1E1899C0EB5}"/>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113" name="グループ化 33">
                <a:extLst>
                  <a:ext uri="{FF2B5EF4-FFF2-40B4-BE49-F238E27FC236}">
                    <a16:creationId xmlns:a16="http://schemas.microsoft.com/office/drawing/2014/main" id="{94617F87-4FA0-7414-2602-BB6F39F22269}"/>
                  </a:ext>
                </a:extLst>
              </p:cNvPr>
              <p:cNvGrpSpPr/>
              <p:nvPr/>
            </p:nvGrpSpPr>
            <p:grpSpPr>
              <a:xfrm>
                <a:off x="1900281" y="1246195"/>
                <a:ext cx="6485535" cy="302378"/>
                <a:chOff x="1745513" y="1289276"/>
                <a:chExt cx="5523428" cy="274312"/>
              </a:xfrm>
            </p:grpSpPr>
            <p:cxnSp>
              <p:nvCxnSpPr>
                <p:cNvPr id="143" name="Straight Connector 14">
                  <a:extLst>
                    <a:ext uri="{FF2B5EF4-FFF2-40B4-BE49-F238E27FC236}">
                      <a16:creationId xmlns:a16="http://schemas.microsoft.com/office/drawing/2014/main" id="{A5CC3277-BDF3-D2C0-3B33-23505F8AB501}"/>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4" name="TextBox 15">
                  <a:extLst>
                    <a:ext uri="{FF2B5EF4-FFF2-40B4-BE49-F238E27FC236}">
                      <a16:creationId xmlns:a16="http://schemas.microsoft.com/office/drawing/2014/main" id="{A125757F-EA66-6187-E396-12B37C142FFA}"/>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114" name="グループ化 30">
                <a:extLst>
                  <a:ext uri="{FF2B5EF4-FFF2-40B4-BE49-F238E27FC236}">
                    <a16:creationId xmlns:a16="http://schemas.microsoft.com/office/drawing/2014/main" id="{747B6935-CCBB-211D-A29A-BD5623958801}"/>
                  </a:ext>
                </a:extLst>
              </p:cNvPr>
              <p:cNvGrpSpPr/>
              <p:nvPr/>
            </p:nvGrpSpPr>
            <p:grpSpPr>
              <a:xfrm>
                <a:off x="8739057" y="1246195"/>
                <a:ext cx="4007572" cy="302378"/>
                <a:chOff x="7570054" y="1289276"/>
                <a:chExt cx="3885260" cy="274312"/>
              </a:xfrm>
            </p:grpSpPr>
            <p:cxnSp>
              <p:nvCxnSpPr>
                <p:cNvPr id="141" name="Straight Connector 14">
                  <a:extLst>
                    <a:ext uri="{FF2B5EF4-FFF2-40B4-BE49-F238E27FC236}">
                      <a16:creationId xmlns:a16="http://schemas.microsoft.com/office/drawing/2014/main" id="{A1EC8A5F-1A1A-A792-CAAA-1417D88889C9}"/>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2" name="TextBox 15">
                  <a:extLst>
                    <a:ext uri="{FF2B5EF4-FFF2-40B4-BE49-F238E27FC236}">
                      <a16:creationId xmlns:a16="http://schemas.microsoft.com/office/drawing/2014/main" id="{967B8A9B-0642-4681-8238-1A371B6A3FAF}"/>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15" name="TextBox 114">
                <a:extLst>
                  <a:ext uri="{FF2B5EF4-FFF2-40B4-BE49-F238E27FC236}">
                    <a16:creationId xmlns:a16="http://schemas.microsoft.com/office/drawing/2014/main" id="{20266C9C-FB0B-9D66-6C2C-6233DE1F1E3F}"/>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16" name="Rectangle: Rounded Corners 115">
                <a:extLst>
                  <a:ext uri="{FF2B5EF4-FFF2-40B4-BE49-F238E27FC236}">
                    <a16:creationId xmlns:a16="http://schemas.microsoft.com/office/drawing/2014/main" id="{9B5C7E3B-3A0B-F01D-655D-8D29D22F717B}"/>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17" name="正方形/長方形 101">
                <a:extLst>
                  <a:ext uri="{FF2B5EF4-FFF2-40B4-BE49-F238E27FC236}">
                    <a16:creationId xmlns:a16="http://schemas.microsoft.com/office/drawing/2014/main" id="{88C3E4C3-2F7C-8F18-6A8A-2E3F06BA762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18" name="Straight Arrow Connector 117">
                <a:extLst>
                  <a:ext uri="{FF2B5EF4-FFF2-40B4-BE49-F238E27FC236}">
                    <a16:creationId xmlns:a16="http://schemas.microsoft.com/office/drawing/2014/main" id="{CFA68835-4F70-6645-FCC0-0DE0DA863E94}"/>
                  </a:ext>
                </a:extLst>
              </p:cNvPr>
              <p:cNvCxnSpPr>
                <a:cxnSpLocks/>
                <a:stCxn id="116" idx="2"/>
                <a:endCxn id="12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86B6AA22-DCA2-9F60-D286-CEEA58F8CD0C}"/>
                  </a:ext>
                </a:extLst>
              </p:cNvPr>
              <p:cNvCxnSpPr>
                <a:cxnSpLocks/>
                <a:stCxn id="120" idx="2"/>
                <a:endCxn id="122"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0" name="Rectangle: Rounded Corners 119">
                <a:extLst>
                  <a:ext uri="{FF2B5EF4-FFF2-40B4-BE49-F238E27FC236}">
                    <a16:creationId xmlns:a16="http://schemas.microsoft.com/office/drawing/2014/main" id="{8D25ABE1-B548-BE3F-5E5A-D4C7F6597F21}"/>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21" name="TextBox 120">
                <a:extLst>
                  <a:ext uri="{FF2B5EF4-FFF2-40B4-BE49-F238E27FC236}">
                    <a16:creationId xmlns:a16="http://schemas.microsoft.com/office/drawing/2014/main" id="{94D35826-1474-968F-B846-B10D70AA26B2}"/>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22" name="Rectangle: Rounded Corners 121">
                <a:extLst>
                  <a:ext uri="{FF2B5EF4-FFF2-40B4-BE49-F238E27FC236}">
                    <a16:creationId xmlns:a16="http://schemas.microsoft.com/office/drawing/2014/main" id="{FA54A3E9-55C9-6396-5533-B0E35FAE40D2}"/>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23" name="TextBox 122">
                <a:extLst>
                  <a:ext uri="{FF2B5EF4-FFF2-40B4-BE49-F238E27FC236}">
                    <a16:creationId xmlns:a16="http://schemas.microsoft.com/office/drawing/2014/main" id="{A0BB8060-6881-752D-E12B-038600DB4415}"/>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24" name="Rectangle: Rounded Corners 123">
                <a:extLst>
                  <a:ext uri="{FF2B5EF4-FFF2-40B4-BE49-F238E27FC236}">
                    <a16:creationId xmlns:a16="http://schemas.microsoft.com/office/drawing/2014/main" id="{BF4E757D-D25D-DF07-A9A9-1FD0C1EAFD29}"/>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5" name="Rectangle: Rounded Corners 124">
                <a:extLst>
                  <a:ext uri="{FF2B5EF4-FFF2-40B4-BE49-F238E27FC236}">
                    <a16:creationId xmlns:a16="http://schemas.microsoft.com/office/drawing/2014/main" id="{EADF118A-B8FC-A983-E90D-E80CC32F69F6}"/>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6" name="TextBox 125">
                <a:extLst>
                  <a:ext uri="{FF2B5EF4-FFF2-40B4-BE49-F238E27FC236}">
                    <a16:creationId xmlns:a16="http://schemas.microsoft.com/office/drawing/2014/main" id="{9250249A-FB58-5204-B143-C198586C43A1}"/>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7" name="Rectangle 126">
                <a:extLst>
                  <a:ext uri="{FF2B5EF4-FFF2-40B4-BE49-F238E27FC236}">
                    <a16:creationId xmlns:a16="http://schemas.microsoft.com/office/drawing/2014/main" id="{E7E585BE-D207-6CDC-FC90-1A6911050630}"/>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8" name="Straight Arrow Connector 127">
                <a:extLst>
                  <a:ext uri="{FF2B5EF4-FFF2-40B4-BE49-F238E27FC236}">
                    <a16:creationId xmlns:a16="http://schemas.microsoft.com/office/drawing/2014/main" id="{D50AD6EF-E1A4-ECDA-1DBB-DE5F3644777C}"/>
                  </a:ext>
                </a:extLst>
              </p:cNvPr>
              <p:cNvCxnSpPr>
                <a:cxnSpLocks/>
                <a:stCxn id="122" idx="2"/>
                <a:endCxn id="127"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9" name="Rectangle: Rounded Corners 128">
                <a:extLst>
                  <a:ext uri="{FF2B5EF4-FFF2-40B4-BE49-F238E27FC236}">
                    <a16:creationId xmlns:a16="http://schemas.microsoft.com/office/drawing/2014/main" id="{69300281-53D4-0F84-7E88-4CAA43687E8C}"/>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30" name="Rectangle: Rounded Corners 129">
                <a:extLst>
                  <a:ext uri="{FF2B5EF4-FFF2-40B4-BE49-F238E27FC236}">
                    <a16:creationId xmlns:a16="http://schemas.microsoft.com/office/drawing/2014/main" id="{995D0DCF-2D68-962E-B352-A3FDF3C07A92}"/>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31" name="Rectangle: Rounded Corners 130">
                <a:extLst>
                  <a:ext uri="{FF2B5EF4-FFF2-40B4-BE49-F238E27FC236}">
                    <a16:creationId xmlns:a16="http://schemas.microsoft.com/office/drawing/2014/main" id="{FFD0C9FC-CCD7-55DD-5FE2-27CE84250232}"/>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32" name="Rectangle: Rounded Corners 131">
                <a:extLst>
                  <a:ext uri="{FF2B5EF4-FFF2-40B4-BE49-F238E27FC236}">
                    <a16:creationId xmlns:a16="http://schemas.microsoft.com/office/drawing/2014/main" id="{C95C717D-6621-44B3-A847-4BF612BAB22C}"/>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33" name="コネクタ: カギ線 80">
                <a:extLst>
                  <a:ext uri="{FF2B5EF4-FFF2-40B4-BE49-F238E27FC236}">
                    <a16:creationId xmlns:a16="http://schemas.microsoft.com/office/drawing/2014/main" id="{8E36E7AD-2837-7511-A131-D893ED4E094E}"/>
                  </a:ext>
                </a:extLst>
              </p:cNvPr>
              <p:cNvCxnSpPr>
                <a:cxnSpLocks/>
                <a:stCxn id="112" idx="2"/>
                <a:endCxn id="124"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F67422CC-F062-F0CE-D06B-1CDE037FC0B8}"/>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35" name="Straight Arrow Connector 134">
                <a:extLst>
                  <a:ext uri="{FF2B5EF4-FFF2-40B4-BE49-F238E27FC236}">
                    <a16:creationId xmlns:a16="http://schemas.microsoft.com/office/drawing/2014/main" id="{A9DAD19A-A349-ADA9-E5B5-17C83BC21C3C}"/>
                  </a:ext>
                </a:extLst>
              </p:cNvPr>
              <p:cNvCxnSpPr>
                <a:cxnSpLocks/>
                <a:stCxn id="124" idx="2"/>
                <a:endCxn id="125"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36" name="直線コネクタ 127">
                <a:extLst>
                  <a:ext uri="{FF2B5EF4-FFF2-40B4-BE49-F238E27FC236}">
                    <a16:creationId xmlns:a16="http://schemas.microsoft.com/office/drawing/2014/main" id="{75901874-CFDA-C2A9-A643-E80271AAA498}"/>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37" name="正方形/長方形 101">
                <a:extLst>
                  <a:ext uri="{FF2B5EF4-FFF2-40B4-BE49-F238E27FC236}">
                    <a16:creationId xmlns:a16="http://schemas.microsoft.com/office/drawing/2014/main" id="{810BEC86-5D6C-F89E-7BDA-A3C3E81324AE}"/>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nvGrpSpPr>
              <p:cNvPr id="138" name="Group 137">
                <a:extLst>
                  <a:ext uri="{FF2B5EF4-FFF2-40B4-BE49-F238E27FC236}">
                    <a16:creationId xmlns:a16="http://schemas.microsoft.com/office/drawing/2014/main" id="{BFF6BFE9-C2B8-65A3-7ED7-9BB4E073D2E1}"/>
                  </a:ext>
                </a:extLst>
              </p:cNvPr>
              <p:cNvGrpSpPr/>
              <p:nvPr/>
            </p:nvGrpSpPr>
            <p:grpSpPr>
              <a:xfrm>
                <a:off x="2338075" y="1685776"/>
                <a:ext cx="6047740" cy="492223"/>
                <a:chOff x="2338075" y="1685776"/>
                <a:chExt cx="6143638" cy="492223"/>
              </a:xfrm>
            </p:grpSpPr>
            <p:sp>
              <p:nvSpPr>
                <p:cNvPr id="139" name="Rectangle: Rounded Corners 138">
                  <a:extLst>
                    <a:ext uri="{FF2B5EF4-FFF2-40B4-BE49-F238E27FC236}">
                      <a16:creationId xmlns:a16="http://schemas.microsoft.com/office/drawing/2014/main" id="{7817126D-9560-AE28-25AF-B3B539D43533}"/>
                    </a:ext>
                  </a:extLst>
                </p:cNvPr>
                <p:cNvSpPr/>
                <p:nvPr/>
              </p:nvSpPr>
              <p:spPr>
                <a:xfrm>
                  <a:off x="2338075" y="1685777"/>
                  <a:ext cx="302387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40" name="Rectangle: Rounded Corners 139">
                  <a:extLst>
                    <a:ext uri="{FF2B5EF4-FFF2-40B4-BE49-F238E27FC236}">
                      <a16:creationId xmlns:a16="http://schemas.microsoft.com/office/drawing/2014/main" id="{90A6E00F-8BBA-6788-6FDC-5D94A5AE7022}"/>
                    </a:ext>
                  </a:extLst>
                </p:cNvPr>
                <p:cNvSpPr/>
                <p:nvPr/>
              </p:nvSpPr>
              <p:spPr>
                <a:xfrm>
                  <a:off x="5457843" y="1685776"/>
                  <a:ext cx="3023870" cy="492223"/>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展開先</a:t>
                  </a:r>
                  <a:r>
                    <a:rPr lang="zh-TW" altLang="en-US" sz="1323" b="1">
                      <a:solidFill>
                        <a:schemeClr val="tx1"/>
                      </a:solidFill>
                      <a:latin typeface="Trebuchet MS" panose="020B0603020202020204" pitchFamily="34" charset="0"/>
                      <a:ea typeface="Meiryo UI" panose="020B0604030504040204" pitchFamily="50" charset="-128"/>
                    </a:rPr>
                    <a:t>連絡先</a:t>
                  </a: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
          <p:nvSpPr>
            <p:cNvPr id="100" name="Rectangle: Rounded Corners 99">
              <a:extLst>
                <a:ext uri="{FF2B5EF4-FFF2-40B4-BE49-F238E27FC236}">
                  <a16:creationId xmlns:a16="http://schemas.microsoft.com/office/drawing/2014/main" id="{62331CD4-E184-D547-5A10-BC4E5595D4CE}"/>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展開元の実施体制</a:t>
              </a:r>
            </a:p>
          </p:txBody>
        </p:sp>
        <p:sp>
          <p:nvSpPr>
            <p:cNvPr id="101" name="Rectangle: Rounded Corners 100">
              <a:extLst>
                <a:ext uri="{FF2B5EF4-FFF2-40B4-BE49-F238E27FC236}">
                  <a16:creationId xmlns:a16="http://schemas.microsoft.com/office/drawing/2014/main" id="{D7F24CB3-45BD-0B0C-4058-0B62873C740D}"/>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展開先の実施体制</a:t>
              </a:r>
            </a:p>
          </p:txBody>
        </p:sp>
        <p:sp>
          <p:nvSpPr>
            <p:cNvPr id="102" name="Rectangle: Rounded Corners 101">
              <a:extLst>
                <a:ext uri="{FF2B5EF4-FFF2-40B4-BE49-F238E27FC236}">
                  <a16:creationId xmlns:a16="http://schemas.microsoft.com/office/drawing/2014/main" id="{D04021FB-9273-3B86-1618-B6F34EC6F007}"/>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grpSp>
      <p:sp>
        <p:nvSpPr>
          <p:cNvPr id="2" name="Title 1">
            <a:extLst>
              <a:ext uri="{FF2B5EF4-FFF2-40B4-BE49-F238E27FC236}">
                <a16:creationId xmlns:a16="http://schemas.microsoft.com/office/drawing/2014/main" id="{8E7FBD61-E18A-30E7-979E-857F5C4D4F0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5" name="Rectangle 4">
            <a:extLst>
              <a:ext uri="{FF2B5EF4-FFF2-40B4-BE49-F238E27FC236}">
                <a16:creationId xmlns:a16="http://schemas.microsoft.com/office/drawing/2014/main" id="{20C4B6EC-B811-9648-1944-2A3093B9BEE0}"/>
              </a:ext>
            </a:extLst>
          </p:cNvPr>
          <p:cNvSpPr/>
          <p:nvPr/>
        </p:nvSpPr>
        <p:spPr>
          <a:xfrm>
            <a:off x="602501" y="6173503"/>
            <a:ext cx="12241840" cy="1253338"/>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7360B2D5-961C-3AD2-AC8E-A7EA226A3E9D}"/>
              </a:ext>
            </a:extLst>
          </p:cNvPr>
          <p:cNvSpPr/>
          <p:nvPr/>
        </p:nvSpPr>
        <p:spPr>
          <a:xfrm>
            <a:off x="579381" y="1609290"/>
            <a:ext cx="12264960" cy="4417649"/>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33220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DFF30-EA67-96D9-8D0C-0B9D84EB51A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A3E54F4-8C87-B64C-35F8-9AA5D55A0AE9}"/>
              </a:ext>
            </a:extLst>
          </p:cNvPr>
          <p:cNvGraphicFramePr>
            <a:graphicFrameLocks noChangeAspect="1"/>
          </p:cNvGraphicFramePr>
          <p:nvPr>
            <p:custDataLst>
              <p:tags r:id="rId1"/>
            </p:custDataLst>
            <p:extLst>
              <p:ext uri="{D42A27DB-BD31-4B8C-83A1-F6EECF244321}">
                <p14:modId xmlns:p14="http://schemas.microsoft.com/office/powerpoint/2010/main" val="3721454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BA3E54F4-8C87-B64C-35F8-9AA5D55A0A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3C7D73A-5098-468B-0420-E276B736BF6C}"/>
              </a:ext>
            </a:extLst>
          </p:cNvPr>
          <p:cNvSpPr>
            <a:spLocks noGrp="1"/>
          </p:cNvSpPr>
          <p:nvPr>
            <p:ph type="title"/>
          </p:nvPr>
        </p:nvSpPr>
        <p:spPr/>
        <p:txBody>
          <a:bodyPr vert="horz"/>
          <a:lstStyle/>
          <a:p>
            <a:r>
              <a:rPr lang="ja-JP" altLang="en-US"/>
              <a:t>（</a:t>
            </a:r>
            <a:r>
              <a:rPr lang="en-US" altLang="ja-JP"/>
              <a:t>1</a:t>
            </a:r>
            <a:r>
              <a:rPr lang="ja-JP" altLang="en-US"/>
              <a:t>）必要な支援内容</a:t>
            </a:r>
            <a:endParaRPr lang="en-US"/>
          </a:p>
        </p:txBody>
      </p:sp>
      <p:sp>
        <p:nvSpPr>
          <p:cNvPr id="3" name="Content Placeholder 2">
            <a:extLst>
              <a:ext uri="{FF2B5EF4-FFF2-40B4-BE49-F238E27FC236}">
                <a16:creationId xmlns:a16="http://schemas.microsoft.com/office/drawing/2014/main" id="{0E821585-A878-0AFF-CE12-02A944CDA8F0}"/>
              </a:ext>
            </a:extLst>
          </p:cNvPr>
          <p:cNvSpPr>
            <a:spLocks noGrp="1"/>
          </p:cNvSpPr>
          <p:nvPr>
            <p:ph sz="quarter" idx="13"/>
          </p:nvPr>
        </p:nvSpPr>
        <p:spPr>
          <a:xfrm>
            <a:off x="2430748" y="1110921"/>
            <a:ext cx="10805486" cy="1118640"/>
          </a:xfrm>
        </p:spPr>
        <p:txBody>
          <a:bodyPr/>
          <a:lstStyle/>
          <a:p>
            <a:r>
              <a:rPr lang="ja-JP" altLang="en-US"/>
              <a:t>取組を進めるにあたり、事務局に求める支援内容を記載すること。その際、「</a:t>
            </a:r>
            <a:r>
              <a:rPr lang="en-US" altLang="ja-JP"/>
              <a:t>2.</a:t>
            </a:r>
            <a:r>
              <a:rPr lang="ja-JP" altLang="en-US"/>
              <a:t> 事業概要／取組のアプローチ」「</a:t>
            </a:r>
            <a:r>
              <a:rPr lang="en-US" altLang="ja-JP"/>
              <a:t>3.</a:t>
            </a:r>
            <a:r>
              <a:rPr lang="ja-JP" altLang="en-US"/>
              <a:t>実施体制」で記載した具体的に詰まっている点を再度記載した上で記載をすること。</a:t>
            </a:r>
          </a:p>
        </p:txBody>
      </p:sp>
      <p:sp>
        <p:nvSpPr>
          <p:cNvPr id="20" name="TextBox 19">
            <a:extLst>
              <a:ext uri="{FF2B5EF4-FFF2-40B4-BE49-F238E27FC236}">
                <a16:creationId xmlns:a16="http://schemas.microsoft.com/office/drawing/2014/main" id="{CC9D4DA8-DB48-6ECE-02CB-6423433B192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26" name="Group 25">
            <a:extLst>
              <a:ext uri="{FF2B5EF4-FFF2-40B4-BE49-F238E27FC236}">
                <a16:creationId xmlns:a16="http://schemas.microsoft.com/office/drawing/2014/main" id="{9F147868-8B50-BF31-07C6-079EF9533B75}"/>
              </a:ext>
            </a:extLst>
          </p:cNvPr>
          <p:cNvGrpSpPr/>
          <p:nvPr/>
        </p:nvGrpSpPr>
        <p:grpSpPr>
          <a:xfrm>
            <a:off x="500207" y="1153286"/>
            <a:ext cx="1851313" cy="916480"/>
            <a:chOff x="-2207615" y="1260514"/>
            <a:chExt cx="1851313" cy="916480"/>
          </a:xfrm>
        </p:grpSpPr>
        <p:cxnSp>
          <p:nvCxnSpPr>
            <p:cNvPr id="27" name="直線コネクタ 127">
              <a:extLst>
                <a:ext uri="{FF2B5EF4-FFF2-40B4-BE49-F238E27FC236}">
                  <a16:creationId xmlns:a16="http://schemas.microsoft.com/office/drawing/2014/main" id="{3BAF3543-DDA7-4B22-0899-6188AE571293}"/>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直線コネクタ 127">
              <a:extLst>
                <a:ext uri="{FF2B5EF4-FFF2-40B4-BE49-F238E27FC236}">
                  <a16:creationId xmlns:a16="http://schemas.microsoft.com/office/drawing/2014/main" id="{5F637373-D0B9-3423-94D8-675B2468E71E}"/>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9" name="直線コネクタ 78">
              <a:extLst>
                <a:ext uri="{FF2B5EF4-FFF2-40B4-BE49-F238E27FC236}">
                  <a16:creationId xmlns:a16="http://schemas.microsoft.com/office/drawing/2014/main" id="{A243C034-29C9-0AD7-B4AD-DBF26887D01A}"/>
                </a:ext>
              </a:extLst>
            </p:cNvPr>
            <p:cNvCxnSpPr>
              <a:cxnSpLocks/>
              <a:stCxn id="53" idx="2"/>
              <a:endCxn id="5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正方形/長方形 101">
              <a:extLst>
                <a:ext uri="{FF2B5EF4-FFF2-40B4-BE49-F238E27FC236}">
                  <a16:creationId xmlns:a16="http://schemas.microsoft.com/office/drawing/2014/main" id="{CD142621-6717-87F0-7B1E-6786DF1791A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1" name="正方形/長方形 101">
              <a:extLst>
                <a:ext uri="{FF2B5EF4-FFF2-40B4-BE49-F238E27FC236}">
                  <a16:creationId xmlns:a16="http://schemas.microsoft.com/office/drawing/2014/main" id="{7EE2071A-5358-4896-C3A8-0D44980177C8}"/>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2" name="Straight Arrow Connector 31">
              <a:extLst>
                <a:ext uri="{FF2B5EF4-FFF2-40B4-BE49-F238E27FC236}">
                  <a16:creationId xmlns:a16="http://schemas.microsoft.com/office/drawing/2014/main" id="{B1D0D252-B54D-1472-94D1-05E9894AD208}"/>
                </a:ext>
              </a:extLst>
            </p:cNvPr>
            <p:cNvCxnSpPr>
              <a:cxnSpLocks/>
              <a:stCxn id="38" idx="3"/>
              <a:endCxn id="5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5D38C3CF-21FD-43B7-F5D9-F2144C4AC760}"/>
                </a:ext>
              </a:extLst>
            </p:cNvPr>
            <p:cNvCxnSpPr>
              <a:cxnSpLocks/>
              <a:stCxn id="44" idx="3"/>
              <a:endCxn id="5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4CC634D-87C6-9C95-D500-9B202CDD18C7}"/>
                </a:ext>
              </a:extLst>
            </p:cNvPr>
            <p:cNvCxnSpPr>
              <a:cxnSpLocks/>
              <a:stCxn id="46" idx="3"/>
              <a:endCxn id="5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1">
              <a:extLst>
                <a:ext uri="{FF2B5EF4-FFF2-40B4-BE49-F238E27FC236}">
                  <a16:creationId xmlns:a16="http://schemas.microsoft.com/office/drawing/2014/main" id="{70DFA3DE-C2E1-7E3B-227C-C9427C62B265}"/>
                </a:ext>
              </a:extLst>
            </p:cNvPr>
            <p:cNvCxnSpPr>
              <a:cxnSpLocks/>
              <a:stCxn id="42" idx="3"/>
              <a:endCxn id="5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C32F596B-5A6B-70E9-0FA3-1AB98603A5E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7" name="Rectangle: Rounded Corners 36">
              <a:extLst>
                <a:ext uri="{FF2B5EF4-FFF2-40B4-BE49-F238E27FC236}">
                  <a16:creationId xmlns:a16="http://schemas.microsoft.com/office/drawing/2014/main" id="{65C7F5F5-77AB-75D0-C961-8726661E1FCF}"/>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E666AFA6-8AC1-1DBB-6D65-E81030C45C2B}"/>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9" name="正方形/長方形 101">
              <a:extLst>
                <a:ext uri="{FF2B5EF4-FFF2-40B4-BE49-F238E27FC236}">
                  <a16:creationId xmlns:a16="http://schemas.microsoft.com/office/drawing/2014/main" id="{0D167D4E-3060-8BB3-E0C0-BB1A69258E2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0" name="Rectangle: Rounded Corners 39">
              <a:extLst>
                <a:ext uri="{FF2B5EF4-FFF2-40B4-BE49-F238E27FC236}">
                  <a16:creationId xmlns:a16="http://schemas.microsoft.com/office/drawing/2014/main" id="{8D1F3CB0-8B73-A8C5-E84F-54F609F4239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9891EB15-211F-B121-30FB-6093368D1266}"/>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EE99767D-BEFC-5BC4-DFC0-D8397EC1A677}"/>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8B796D85-489A-D058-FD7D-A50E7AE77821}"/>
                </a:ext>
              </a:extLst>
            </p:cNvPr>
            <p:cNvCxnSpPr>
              <a:cxnSpLocks/>
              <a:stCxn id="38" idx="2"/>
              <a:endCxn id="4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E667D2D5-5888-8A03-EDCB-5BED6A6E3EBF}"/>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621C7881-0968-F3D5-65DD-C0D9F31B6DCE}"/>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D338A820-E0F2-749C-00B8-2973B4F3A41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F3994A03-3D2E-AC75-3E93-AE38490E4BB2}"/>
                </a:ext>
              </a:extLst>
            </p:cNvPr>
            <p:cNvSpPr/>
            <p:nvPr/>
          </p:nvSpPr>
          <p:spPr>
            <a:xfrm>
              <a:off x="-1960061" y="2007595"/>
              <a:ext cx="933975" cy="52655"/>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EBEE2D88-71C4-5ADF-EBE2-EABCA553714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9" name="TextBox 48">
              <a:extLst>
                <a:ext uri="{FF2B5EF4-FFF2-40B4-BE49-F238E27FC236}">
                  <a16:creationId xmlns:a16="http://schemas.microsoft.com/office/drawing/2014/main" id="{825FD5CE-C47C-EFA1-77FD-23B33BC226DE}"/>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50" name="Rectangle 49">
              <a:extLst>
                <a:ext uri="{FF2B5EF4-FFF2-40B4-BE49-F238E27FC236}">
                  <a16:creationId xmlns:a16="http://schemas.microsoft.com/office/drawing/2014/main" id="{4BF06AA2-E98D-C4E2-D9F5-2328902EE17E}"/>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51" name="Straight Arrow Connector 50">
              <a:extLst>
                <a:ext uri="{FF2B5EF4-FFF2-40B4-BE49-F238E27FC236}">
                  <a16:creationId xmlns:a16="http://schemas.microsoft.com/office/drawing/2014/main" id="{A0F252C6-BCA6-8BAA-716E-A1D6B7F61F29}"/>
                </a:ext>
              </a:extLst>
            </p:cNvPr>
            <p:cNvCxnSpPr>
              <a:cxnSpLocks/>
              <a:stCxn id="46" idx="2"/>
              <a:endCxn id="5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D9CDA217-D26B-E496-E9F7-4006D2C57D60}"/>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0CBFE404-4E97-AB2F-D237-E6B6DC28178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4" name="Rectangle: Rounded Corners 53">
              <a:extLst>
                <a:ext uri="{FF2B5EF4-FFF2-40B4-BE49-F238E27FC236}">
                  <a16:creationId xmlns:a16="http://schemas.microsoft.com/office/drawing/2014/main" id="{D09029B7-8535-01EF-F5B4-A72934DA7D72}"/>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5" name="Rectangle: Rounded Corners 54">
              <a:extLst>
                <a:ext uri="{FF2B5EF4-FFF2-40B4-BE49-F238E27FC236}">
                  <a16:creationId xmlns:a16="http://schemas.microsoft.com/office/drawing/2014/main" id="{589C35B2-138F-5549-8B42-B1C20A3DDDDF}"/>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6" name="コネクタ: カギ線 80">
              <a:extLst>
                <a:ext uri="{FF2B5EF4-FFF2-40B4-BE49-F238E27FC236}">
                  <a16:creationId xmlns:a16="http://schemas.microsoft.com/office/drawing/2014/main" id="{F60C85E3-0A29-CF12-F92B-E53299E1ACCF}"/>
                </a:ext>
              </a:extLst>
            </p:cNvPr>
            <p:cNvCxnSpPr>
              <a:cxnSpLocks/>
              <a:stCxn id="36" idx="2"/>
              <a:endCxn id="4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E101E20E-BD25-B744-77A3-39C01FF30638}"/>
                </a:ext>
              </a:extLst>
            </p:cNvPr>
            <p:cNvCxnSpPr>
              <a:cxnSpLocks/>
              <a:stCxn id="47" idx="2"/>
              <a:endCxn id="4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127">
              <a:extLst>
                <a:ext uri="{FF2B5EF4-FFF2-40B4-BE49-F238E27FC236}">
                  <a16:creationId xmlns:a16="http://schemas.microsoft.com/office/drawing/2014/main" id="{D4A2E8D1-AE64-00E1-6718-CC1867DE92C6}"/>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9" name="正方形/長方形 101">
              <a:extLst>
                <a:ext uri="{FF2B5EF4-FFF2-40B4-BE49-F238E27FC236}">
                  <a16:creationId xmlns:a16="http://schemas.microsoft.com/office/drawing/2014/main" id="{1CB9A6DB-EB68-E585-E5DC-7C187CAEF8D0}"/>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60" name="Straight Arrow Connector 59">
              <a:extLst>
                <a:ext uri="{FF2B5EF4-FFF2-40B4-BE49-F238E27FC236}">
                  <a16:creationId xmlns:a16="http://schemas.microsoft.com/office/drawing/2014/main" id="{30ADADD9-E494-6336-BD5A-B6539B241D72}"/>
                </a:ext>
              </a:extLst>
            </p:cNvPr>
            <p:cNvCxnSpPr>
              <a:cxnSpLocks/>
              <a:stCxn id="44" idx="2"/>
              <a:endCxn id="4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AFB72DC5-E993-9E52-DEE3-57F3F8A332E1}"/>
              </a:ext>
            </a:extLst>
          </p:cNvPr>
          <p:cNvSpPr txBox="1"/>
          <p:nvPr/>
        </p:nvSpPr>
        <p:spPr>
          <a:xfrm>
            <a:off x="156249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過年度地域において自治体内横断連携を実現した際の働きかけの論点・進め方の事例共有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目指す姿を関係者間で共有するためのキックオフワークショップの設計・ファシリテーション支援</a:t>
            </a:r>
          </a:p>
        </p:txBody>
      </p:sp>
      <p:sp>
        <p:nvSpPr>
          <p:cNvPr id="8" name="TextBox 7">
            <a:extLst>
              <a:ext uri="{FF2B5EF4-FFF2-40B4-BE49-F238E27FC236}">
                <a16:creationId xmlns:a16="http://schemas.microsoft.com/office/drawing/2014/main" id="{F52CCA30-1877-2A83-09AF-118D21E1DD35}"/>
              </a:ext>
            </a:extLst>
          </p:cNvPr>
          <p:cNvSpPr txBox="1"/>
          <p:nvPr/>
        </p:nvSpPr>
        <p:spPr>
          <a:xfrm>
            <a:off x="4517450"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過年度地域における今年度ゴールの設定方法・達成基準の具体例の共有</a:t>
            </a:r>
            <a:endParaRPr lang="en-US" altLang="ja-JP" sz="1400">
              <a:solidFill>
                <a:srgbClr val="E71C57"/>
              </a:solidFill>
            </a:endParaRPr>
          </a:p>
        </p:txBody>
      </p:sp>
      <p:sp>
        <p:nvSpPr>
          <p:cNvPr id="12" name="TextBox 11">
            <a:extLst>
              <a:ext uri="{FF2B5EF4-FFF2-40B4-BE49-F238E27FC236}">
                <a16:creationId xmlns:a16="http://schemas.microsoft.com/office/drawing/2014/main" id="{BA563B4B-7972-0E47-E755-9DB0E53ADBF4}"/>
              </a:ext>
            </a:extLst>
          </p:cNvPr>
          <p:cNvSpPr txBox="1"/>
          <p:nvPr/>
        </p:nvSpPr>
        <p:spPr>
          <a:xfrm>
            <a:off x="747240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他地域取組事例や過年度地域の知見共有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域外取引先がサプライヤーに求める</a:t>
            </a:r>
            <a:r>
              <a:rPr lang="en-US" altLang="ja-JP" sz="1400">
                <a:solidFill>
                  <a:srgbClr val="E71C57"/>
                </a:solidFill>
              </a:rPr>
              <a:t>Scope3</a:t>
            </a:r>
            <a:r>
              <a:rPr lang="ja-JP" altLang="en-US" sz="1400">
                <a:solidFill>
                  <a:srgbClr val="E71C57"/>
                </a:solidFill>
              </a:rPr>
              <a:t>対応・調達基準の実態把握に向けたヒアリング支援、およびマッチングの仲介</a:t>
            </a:r>
          </a:p>
        </p:txBody>
      </p:sp>
      <p:sp>
        <p:nvSpPr>
          <p:cNvPr id="22" name="TextBox 21">
            <a:extLst>
              <a:ext uri="{FF2B5EF4-FFF2-40B4-BE49-F238E27FC236}">
                <a16:creationId xmlns:a16="http://schemas.microsoft.com/office/drawing/2014/main" id="{9680F9EF-1F7C-BF82-0493-873D4384FC79}"/>
              </a:ext>
            </a:extLst>
          </p:cNvPr>
          <p:cNvSpPr txBox="1"/>
          <p:nvPr/>
        </p:nvSpPr>
        <p:spPr>
          <a:xfrm>
            <a:off x="10427359"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推進体制における役割分担整理・運営方法設計について、過年度地域での成功事例・ノウハウの共有</a:t>
            </a:r>
          </a:p>
          <a:p>
            <a:endParaRPr lang="ja-JP" altLang="en-US" sz="1400">
              <a:solidFill>
                <a:srgbClr val="E71C57"/>
              </a:solidFill>
            </a:endParaRPr>
          </a:p>
        </p:txBody>
      </p:sp>
      <p:sp>
        <p:nvSpPr>
          <p:cNvPr id="62" name="TextBox 61">
            <a:extLst>
              <a:ext uri="{FF2B5EF4-FFF2-40B4-BE49-F238E27FC236}">
                <a16:creationId xmlns:a16="http://schemas.microsoft.com/office/drawing/2014/main" id="{48FD4ED6-1184-A764-31D1-E1DF6E76DCD1}"/>
              </a:ext>
            </a:extLst>
          </p:cNvPr>
          <p:cNvSpPr txBox="1"/>
          <p:nvPr/>
        </p:nvSpPr>
        <p:spPr>
          <a:xfrm>
            <a:off x="156107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再エネ取組が経営メリットに繋がるという根拠が乏しく、目指す姿の解像度が上がらない</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目指す姿を行政全体として共有できていない</a:t>
            </a:r>
          </a:p>
        </p:txBody>
      </p:sp>
      <p:sp>
        <p:nvSpPr>
          <p:cNvPr id="63" name="TextBox 62">
            <a:extLst>
              <a:ext uri="{FF2B5EF4-FFF2-40B4-BE49-F238E27FC236}">
                <a16:creationId xmlns:a16="http://schemas.microsoft.com/office/drawing/2014/main" id="{96F0815C-6641-C0BA-1D82-39C6EF9677F3}"/>
              </a:ext>
            </a:extLst>
          </p:cNvPr>
          <p:cNvSpPr txBox="1"/>
          <p:nvPr/>
        </p:nvSpPr>
        <p:spPr>
          <a:xfrm>
            <a:off x="1561073" y="2293150"/>
            <a:ext cx="2808874" cy="369332"/>
          </a:xfrm>
          <a:prstGeom prst="rect">
            <a:avLst/>
          </a:prstGeom>
          <a:noFill/>
        </p:spPr>
        <p:txBody>
          <a:bodyPr wrap="square" rtlCol="0">
            <a:spAutoFit/>
          </a:bodyPr>
          <a:lstStyle/>
          <a:p>
            <a:r>
              <a:rPr lang="ja-JP" altLang="en-US">
                <a:solidFill>
                  <a:schemeClr val="tx2"/>
                </a:solidFill>
              </a:rPr>
              <a:t>目指す姿の設定・共有</a:t>
            </a:r>
            <a:endParaRPr lang="en-US">
              <a:solidFill>
                <a:schemeClr val="tx2"/>
              </a:solidFill>
            </a:endParaRPr>
          </a:p>
        </p:txBody>
      </p:sp>
      <p:sp>
        <p:nvSpPr>
          <p:cNvPr id="64" name="TextBox 63">
            <a:extLst>
              <a:ext uri="{FF2B5EF4-FFF2-40B4-BE49-F238E27FC236}">
                <a16:creationId xmlns:a16="http://schemas.microsoft.com/office/drawing/2014/main" id="{764AB1BF-6DCE-03DA-5339-60EE9B44E050}"/>
              </a:ext>
            </a:extLst>
          </p:cNvPr>
          <p:cNvSpPr txBox="1"/>
          <p:nvPr/>
        </p:nvSpPr>
        <p:spPr>
          <a:xfrm>
            <a:off x="4516028"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経営メリットの実績が乏しく、</a:t>
            </a:r>
            <a:br>
              <a:rPr lang="en-US" altLang="ja-JP" sz="1400">
                <a:solidFill>
                  <a:srgbClr val="E71C57"/>
                </a:solidFill>
              </a:rPr>
            </a:br>
            <a:r>
              <a:rPr lang="ja-JP" altLang="en-US" sz="1400">
                <a:solidFill>
                  <a:srgbClr val="E71C57"/>
                </a:solidFill>
              </a:rPr>
              <a:t>ゴールの達成基準が定まらない</a:t>
            </a:r>
            <a:endParaRPr lang="en-US" altLang="ja-JP" sz="1400">
              <a:solidFill>
                <a:srgbClr val="E71C57"/>
              </a:solidFill>
            </a:endParaRPr>
          </a:p>
        </p:txBody>
      </p:sp>
      <p:sp>
        <p:nvSpPr>
          <p:cNvPr id="65" name="TextBox 64">
            <a:extLst>
              <a:ext uri="{FF2B5EF4-FFF2-40B4-BE49-F238E27FC236}">
                <a16:creationId xmlns:a16="http://schemas.microsoft.com/office/drawing/2014/main" id="{4549204C-F287-DBD1-0E71-8D8B0A58B27A}"/>
              </a:ext>
            </a:extLst>
          </p:cNvPr>
          <p:cNvSpPr txBox="1"/>
          <p:nvPr/>
        </p:nvSpPr>
        <p:spPr>
          <a:xfrm>
            <a:off x="4516028" y="2293150"/>
            <a:ext cx="2808874" cy="369332"/>
          </a:xfrm>
          <a:prstGeom prst="rect">
            <a:avLst/>
          </a:prstGeom>
          <a:noFill/>
        </p:spPr>
        <p:txBody>
          <a:bodyPr wrap="square" rtlCol="0">
            <a:spAutoFit/>
          </a:bodyPr>
          <a:lstStyle/>
          <a:p>
            <a:r>
              <a:rPr lang="ja-JP" altLang="en-US">
                <a:solidFill>
                  <a:schemeClr val="tx2"/>
                </a:solidFill>
              </a:rPr>
              <a:t>今年度ゴールの設定・共有</a:t>
            </a:r>
            <a:endParaRPr lang="en-US">
              <a:solidFill>
                <a:schemeClr val="tx2"/>
              </a:solidFill>
            </a:endParaRPr>
          </a:p>
        </p:txBody>
      </p:sp>
      <p:sp>
        <p:nvSpPr>
          <p:cNvPr id="66" name="TextBox 65">
            <a:extLst>
              <a:ext uri="{FF2B5EF4-FFF2-40B4-BE49-F238E27FC236}">
                <a16:creationId xmlns:a16="http://schemas.microsoft.com/office/drawing/2014/main" id="{BA87BC6F-3D9D-0E89-E124-E3CB53581E56}"/>
              </a:ext>
            </a:extLst>
          </p:cNvPr>
          <p:cNvSpPr txBox="1"/>
          <p:nvPr/>
        </p:nvSpPr>
        <p:spPr>
          <a:xfrm>
            <a:off x="747098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域内で参照事例が少ない</a:t>
            </a:r>
          </a:p>
          <a:p>
            <a:pPr marL="285750" indent="-285750">
              <a:buFont typeface="Arial" panose="020B0604020202020204" pitchFamily="34" charset="0"/>
              <a:buChar char="•"/>
            </a:pPr>
            <a:r>
              <a:rPr lang="ja-JP" altLang="en-US" sz="1400">
                <a:solidFill>
                  <a:srgbClr val="E71C57"/>
                </a:solidFill>
              </a:rPr>
              <a:t>域外取引先と現時点でやり取りはなく、スタート地点がわからない</a:t>
            </a:r>
          </a:p>
        </p:txBody>
      </p:sp>
      <p:sp>
        <p:nvSpPr>
          <p:cNvPr id="67" name="TextBox 66">
            <a:extLst>
              <a:ext uri="{FF2B5EF4-FFF2-40B4-BE49-F238E27FC236}">
                <a16:creationId xmlns:a16="http://schemas.microsoft.com/office/drawing/2014/main" id="{3466F897-67D0-B106-0544-A44CFD46586F}"/>
              </a:ext>
            </a:extLst>
          </p:cNvPr>
          <p:cNvSpPr txBox="1"/>
          <p:nvPr/>
        </p:nvSpPr>
        <p:spPr>
          <a:xfrm>
            <a:off x="7470983" y="2293150"/>
            <a:ext cx="2808874" cy="369332"/>
          </a:xfrm>
          <a:prstGeom prst="rect">
            <a:avLst/>
          </a:prstGeom>
          <a:noFill/>
        </p:spPr>
        <p:txBody>
          <a:bodyPr wrap="square" rtlCol="0">
            <a:spAutoFit/>
          </a:bodyPr>
          <a:lstStyle/>
          <a:p>
            <a:r>
              <a:rPr lang="ja-JP" altLang="en-US">
                <a:solidFill>
                  <a:schemeClr val="tx2"/>
                </a:solidFill>
              </a:rPr>
              <a:t>今年度の取組の実行</a:t>
            </a:r>
            <a:endParaRPr lang="en-US">
              <a:solidFill>
                <a:schemeClr val="tx2"/>
              </a:solidFill>
            </a:endParaRPr>
          </a:p>
        </p:txBody>
      </p:sp>
      <p:sp>
        <p:nvSpPr>
          <p:cNvPr id="68" name="TextBox 67">
            <a:extLst>
              <a:ext uri="{FF2B5EF4-FFF2-40B4-BE49-F238E27FC236}">
                <a16:creationId xmlns:a16="http://schemas.microsoft.com/office/drawing/2014/main" id="{7BFF569C-1F50-C524-F291-3BAA56E32877}"/>
              </a:ext>
            </a:extLst>
          </p:cNvPr>
          <p:cNvSpPr txBox="1"/>
          <p:nvPr/>
        </p:nvSpPr>
        <p:spPr>
          <a:xfrm>
            <a:off x="10425937"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体制内の中心機能を誰が担うか定まっていない</a:t>
            </a:r>
          </a:p>
        </p:txBody>
      </p:sp>
      <p:sp>
        <p:nvSpPr>
          <p:cNvPr id="69" name="TextBox 68">
            <a:extLst>
              <a:ext uri="{FF2B5EF4-FFF2-40B4-BE49-F238E27FC236}">
                <a16:creationId xmlns:a16="http://schemas.microsoft.com/office/drawing/2014/main" id="{0FD53FD7-43D6-6092-EE13-06919444C0DE}"/>
              </a:ext>
            </a:extLst>
          </p:cNvPr>
          <p:cNvSpPr txBox="1"/>
          <p:nvPr/>
        </p:nvSpPr>
        <p:spPr>
          <a:xfrm>
            <a:off x="10425937" y="2293150"/>
            <a:ext cx="2808874" cy="369332"/>
          </a:xfrm>
          <a:prstGeom prst="rect">
            <a:avLst/>
          </a:prstGeom>
          <a:noFill/>
        </p:spPr>
        <p:txBody>
          <a:bodyPr wrap="square" rtlCol="0">
            <a:spAutoFit/>
          </a:bodyPr>
          <a:lstStyle/>
          <a:p>
            <a:r>
              <a:rPr lang="ja-JP" altLang="en-US">
                <a:solidFill>
                  <a:schemeClr val="tx2"/>
                </a:solidFill>
              </a:rPr>
              <a:t>実施体制の構築</a:t>
            </a:r>
            <a:endParaRPr lang="en-US">
              <a:solidFill>
                <a:schemeClr val="tx2"/>
              </a:solidFill>
            </a:endParaRPr>
          </a:p>
        </p:txBody>
      </p:sp>
      <p:sp>
        <p:nvSpPr>
          <p:cNvPr id="71" name="TextBox 70">
            <a:extLst>
              <a:ext uri="{FF2B5EF4-FFF2-40B4-BE49-F238E27FC236}">
                <a16:creationId xmlns:a16="http://schemas.microsoft.com/office/drawing/2014/main" id="{74751F24-1FAA-5CA9-BCE3-4FD454DE50FB}"/>
              </a:ext>
            </a:extLst>
          </p:cNvPr>
          <p:cNvSpPr txBox="1"/>
          <p:nvPr/>
        </p:nvSpPr>
        <p:spPr>
          <a:xfrm>
            <a:off x="203542" y="2732824"/>
            <a:ext cx="1175310" cy="1505092"/>
          </a:xfrm>
          <a:prstGeom prst="rect">
            <a:avLst/>
          </a:prstGeom>
          <a:solidFill>
            <a:schemeClr val="accent2"/>
          </a:solidFill>
        </p:spPr>
        <p:txBody>
          <a:bodyPr wrap="square" rtlCol="0">
            <a:noAutofit/>
          </a:bodyPr>
          <a:lstStyle/>
          <a:p>
            <a:r>
              <a:rPr lang="ja-JP" altLang="en-US">
                <a:solidFill>
                  <a:srgbClr val="FFFFFF"/>
                </a:solidFill>
              </a:rPr>
              <a:t>具体的に詰まっている点</a:t>
            </a:r>
            <a:endParaRPr lang="en-US" altLang="ja-JP">
              <a:solidFill>
                <a:srgbClr val="FFFFFF"/>
              </a:solidFill>
            </a:endParaRPr>
          </a:p>
          <a:p>
            <a:r>
              <a:rPr lang="en-US" altLang="ja-JP" sz="1200">
                <a:solidFill>
                  <a:srgbClr val="FFFFFF"/>
                </a:solidFill>
              </a:rPr>
              <a:t>※</a:t>
            </a:r>
            <a:r>
              <a:rPr lang="ja-JP" altLang="en-US" sz="1200">
                <a:solidFill>
                  <a:srgbClr val="FFFFFF"/>
                </a:solidFill>
              </a:rPr>
              <a:t>前頁に記載した内容の要約を記載</a:t>
            </a:r>
            <a:endParaRPr lang="en-US" sz="1200">
              <a:solidFill>
                <a:srgbClr val="FFFFFF"/>
              </a:solidFill>
            </a:endParaRPr>
          </a:p>
        </p:txBody>
      </p:sp>
      <p:sp>
        <p:nvSpPr>
          <p:cNvPr id="72" name="TextBox 71">
            <a:extLst>
              <a:ext uri="{FF2B5EF4-FFF2-40B4-BE49-F238E27FC236}">
                <a16:creationId xmlns:a16="http://schemas.microsoft.com/office/drawing/2014/main" id="{140EA8D4-07DD-6422-2ED6-9D7F917C29BF}"/>
              </a:ext>
            </a:extLst>
          </p:cNvPr>
          <p:cNvSpPr txBox="1"/>
          <p:nvPr/>
        </p:nvSpPr>
        <p:spPr>
          <a:xfrm>
            <a:off x="199902" y="4673600"/>
            <a:ext cx="1175310" cy="2236478"/>
          </a:xfrm>
          <a:prstGeom prst="rect">
            <a:avLst/>
          </a:prstGeom>
          <a:solidFill>
            <a:schemeClr val="accent2"/>
          </a:solidFill>
        </p:spPr>
        <p:txBody>
          <a:bodyPr wrap="square" rtlCol="0">
            <a:noAutofit/>
          </a:bodyPr>
          <a:lstStyle/>
          <a:p>
            <a:r>
              <a:rPr lang="ja-JP" altLang="en-US">
                <a:solidFill>
                  <a:srgbClr val="FFFFFF"/>
                </a:solidFill>
              </a:rPr>
              <a:t>必要な</a:t>
            </a:r>
            <a:br>
              <a:rPr lang="en-US" altLang="ja-JP">
                <a:solidFill>
                  <a:srgbClr val="FFFFFF"/>
                </a:solidFill>
              </a:rPr>
            </a:br>
            <a:r>
              <a:rPr lang="ja-JP" altLang="en-US">
                <a:solidFill>
                  <a:srgbClr val="FFFFFF"/>
                </a:solidFill>
              </a:rPr>
              <a:t>支援内容</a:t>
            </a:r>
            <a:endParaRPr lang="en-US">
              <a:solidFill>
                <a:srgbClr val="FFFFFF"/>
              </a:solidFill>
            </a:endParaRPr>
          </a:p>
        </p:txBody>
      </p:sp>
      <p:grpSp>
        <p:nvGrpSpPr>
          <p:cNvPr id="78" name="Group 77">
            <a:extLst>
              <a:ext uri="{FF2B5EF4-FFF2-40B4-BE49-F238E27FC236}">
                <a16:creationId xmlns:a16="http://schemas.microsoft.com/office/drawing/2014/main" id="{8108DBCE-17F3-900F-E655-2A05DAB9C925}"/>
              </a:ext>
            </a:extLst>
          </p:cNvPr>
          <p:cNvGrpSpPr>
            <a:grpSpLocks noChangeAspect="1"/>
          </p:cNvGrpSpPr>
          <p:nvPr/>
        </p:nvGrpSpPr>
        <p:grpSpPr>
          <a:xfrm rot="5400000">
            <a:off x="2812055" y="4298703"/>
            <a:ext cx="306910" cy="306910"/>
            <a:chOff x="982662" y="1847850"/>
            <a:chExt cx="269875" cy="269875"/>
          </a:xfrm>
        </p:grpSpPr>
        <p:sp>
          <p:nvSpPr>
            <p:cNvPr id="79" name="Oval 50">
              <a:extLst>
                <a:ext uri="{FF2B5EF4-FFF2-40B4-BE49-F238E27FC236}">
                  <a16:creationId xmlns:a16="http://schemas.microsoft.com/office/drawing/2014/main" id="{A686E0F5-804E-B541-F07F-35437E6C0B27}"/>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0" name="Freeform 51">
              <a:extLst>
                <a:ext uri="{FF2B5EF4-FFF2-40B4-BE49-F238E27FC236}">
                  <a16:creationId xmlns:a16="http://schemas.microsoft.com/office/drawing/2014/main" id="{0F62B774-0D81-59D5-8411-D99E340D143A}"/>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1" name="Group 80">
            <a:extLst>
              <a:ext uri="{FF2B5EF4-FFF2-40B4-BE49-F238E27FC236}">
                <a16:creationId xmlns:a16="http://schemas.microsoft.com/office/drawing/2014/main" id="{D927A1A7-40DE-DC5E-656E-A2FA1951F33B}"/>
              </a:ext>
            </a:extLst>
          </p:cNvPr>
          <p:cNvGrpSpPr>
            <a:grpSpLocks noChangeAspect="1"/>
          </p:cNvGrpSpPr>
          <p:nvPr/>
        </p:nvGrpSpPr>
        <p:grpSpPr>
          <a:xfrm rot="5400000">
            <a:off x="5767010" y="4298703"/>
            <a:ext cx="306910" cy="306910"/>
            <a:chOff x="982662" y="1847850"/>
            <a:chExt cx="269875" cy="269875"/>
          </a:xfrm>
        </p:grpSpPr>
        <p:sp>
          <p:nvSpPr>
            <p:cNvPr id="82" name="Oval 50">
              <a:extLst>
                <a:ext uri="{FF2B5EF4-FFF2-40B4-BE49-F238E27FC236}">
                  <a16:creationId xmlns:a16="http://schemas.microsoft.com/office/drawing/2014/main" id="{3E1575A0-CF0B-E230-97CC-F604F5009B0F}"/>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3" name="Freeform 51">
              <a:extLst>
                <a:ext uri="{FF2B5EF4-FFF2-40B4-BE49-F238E27FC236}">
                  <a16:creationId xmlns:a16="http://schemas.microsoft.com/office/drawing/2014/main" id="{93D54F84-2455-41FC-A725-032AB20A3E4E}"/>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4" name="Group 83">
            <a:extLst>
              <a:ext uri="{FF2B5EF4-FFF2-40B4-BE49-F238E27FC236}">
                <a16:creationId xmlns:a16="http://schemas.microsoft.com/office/drawing/2014/main" id="{42962E71-6180-B309-1315-9C162BD2D7CD}"/>
              </a:ext>
            </a:extLst>
          </p:cNvPr>
          <p:cNvGrpSpPr>
            <a:grpSpLocks noChangeAspect="1"/>
          </p:cNvGrpSpPr>
          <p:nvPr/>
        </p:nvGrpSpPr>
        <p:grpSpPr>
          <a:xfrm rot="5400000">
            <a:off x="8721965" y="4314048"/>
            <a:ext cx="306910" cy="306910"/>
            <a:chOff x="982662" y="1847850"/>
            <a:chExt cx="269875" cy="269875"/>
          </a:xfrm>
        </p:grpSpPr>
        <p:sp>
          <p:nvSpPr>
            <p:cNvPr id="85" name="Oval 50">
              <a:extLst>
                <a:ext uri="{FF2B5EF4-FFF2-40B4-BE49-F238E27FC236}">
                  <a16:creationId xmlns:a16="http://schemas.microsoft.com/office/drawing/2014/main" id="{31C91D5D-EC44-8F24-EA6D-998C314D30E1}"/>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6" name="Freeform 51">
              <a:extLst>
                <a:ext uri="{FF2B5EF4-FFF2-40B4-BE49-F238E27FC236}">
                  <a16:creationId xmlns:a16="http://schemas.microsoft.com/office/drawing/2014/main" id="{E7EB1B8D-8131-B87A-6922-BA5C7D7EB4FC}"/>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7" name="Group 86">
            <a:extLst>
              <a:ext uri="{FF2B5EF4-FFF2-40B4-BE49-F238E27FC236}">
                <a16:creationId xmlns:a16="http://schemas.microsoft.com/office/drawing/2014/main" id="{18ECA90F-46AB-C768-3C8F-9FB497536BB5}"/>
              </a:ext>
            </a:extLst>
          </p:cNvPr>
          <p:cNvGrpSpPr>
            <a:grpSpLocks noChangeAspect="1"/>
          </p:cNvGrpSpPr>
          <p:nvPr/>
        </p:nvGrpSpPr>
        <p:grpSpPr>
          <a:xfrm rot="5400000">
            <a:off x="11676919" y="4314048"/>
            <a:ext cx="306910" cy="306910"/>
            <a:chOff x="982662" y="1847850"/>
            <a:chExt cx="269875" cy="269875"/>
          </a:xfrm>
        </p:grpSpPr>
        <p:sp>
          <p:nvSpPr>
            <p:cNvPr id="88" name="Oval 50">
              <a:extLst>
                <a:ext uri="{FF2B5EF4-FFF2-40B4-BE49-F238E27FC236}">
                  <a16:creationId xmlns:a16="http://schemas.microsoft.com/office/drawing/2014/main" id="{316CECBC-BB1D-A486-A0DA-6A637FE1D465}"/>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9" name="Freeform 51">
              <a:extLst>
                <a:ext uri="{FF2B5EF4-FFF2-40B4-BE49-F238E27FC236}">
                  <a16:creationId xmlns:a16="http://schemas.microsoft.com/office/drawing/2014/main" id="{49C26131-83FF-2175-AAD2-837C97613F61}"/>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Tree>
    <p:extLst>
      <p:ext uri="{BB962C8B-B14F-4D97-AF65-F5344CB8AC3E}">
        <p14:creationId xmlns:p14="http://schemas.microsoft.com/office/powerpoint/2010/main" val="3740396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680CD-425C-0638-2723-59963E8F018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178D780-0024-D768-BDF6-571B65DBAD66}"/>
              </a:ext>
            </a:extLst>
          </p:cNvPr>
          <p:cNvGraphicFramePr>
            <a:graphicFrameLocks noChangeAspect="1"/>
          </p:cNvGraphicFramePr>
          <p:nvPr>
            <p:custDataLst>
              <p:tags r:id="rId1"/>
            </p:custDataLst>
            <p:extLst>
              <p:ext uri="{D42A27DB-BD31-4B8C-83A1-F6EECF244321}">
                <p14:modId xmlns:p14="http://schemas.microsoft.com/office/powerpoint/2010/main" val="3586642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4178D780-0024-D768-BDF6-571B65DBAD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9BBD203-693C-B8A9-FF11-3E23BBA30A1A}"/>
              </a:ext>
            </a:extLst>
          </p:cNvPr>
          <p:cNvSpPr>
            <a:spLocks noGrp="1"/>
          </p:cNvSpPr>
          <p:nvPr>
            <p:ph type="title"/>
          </p:nvPr>
        </p:nvSpPr>
        <p:spPr/>
        <p:txBody>
          <a:bodyPr vert="horz"/>
          <a:lstStyle/>
          <a:p>
            <a:r>
              <a:rPr lang="ja-JP" altLang="en-US"/>
              <a:t>（２）実施スケジュール</a:t>
            </a:r>
            <a:endParaRPr lang="en-US"/>
          </a:p>
        </p:txBody>
      </p:sp>
      <p:sp>
        <p:nvSpPr>
          <p:cNvPr id="3" name="Content Placeholder 2">
            <a:extLst>
              <a:ext uri="{FF2B5EF4-FFF2-40B4-BE49-F238E27FC236}">
                <a16:creationId xmlns:a16="http://schemas.microsoft.com/office/drawing/2014/main" id="{FAA2FADE-9CA9-D122-D35E-50CCA733A978}"/>
              </a:ext>
            </a:extLst>
          </p:cNvPr>
          <p:cNvSpPr>
            <a:spLocks noGrp="1"/>
          </p:cNvSpPr>
          <p:nvPr>
            <p:ph sz="quarter" idx="13"/>
          </p:nvPr>
        </p:nvSpPr>
        <p:spPr>
          <a:xfrm>
            <a:off x="2585971" y="1110921"/>
            <a:ext cx="10650263" cy="634941"/>
          </a:xfrm>
        </p:spPr>
        <p:txBody>
          <a:bodyPr/>
          <a:lstStyle/>
          <a:p>
            <a:r>
              <a:rPr lang="ja-JP" altLang="en-US"/>
              <a:t>どの時期にどの取組を行うのか、現時点での想定を記載すること。</a:t>
            </a:r>
          </a:p>
        </p:txBody>
      </p:sp>
      <p:sp>
        <p:nvSpPr>
          <p:cNvPr id="20" name="TextBox 19">
            <a:extLst>
              <a:ext uri="{FF2B5EF4-FFF2-40B4-BE49-F238E27FC236}">
                <a16:creationId xmlns:a16="http://schemas.microsoft.com/office/drawing/2014/main" id="{0198BAB2-3062-9CBD-9E8E-2F8763F8BC45}"/>
              </a:ext>
            </a:extLst>
          </p:cNvPr>
          <p:cNvSpPr txBox="1"/>
          <p:nvPr/>
        </p:nvSpPr>
        <p:spPr>
          <a:xfrm>
            <a:off x="9582150" y="7056867"/>
            <a:ext cx="365408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15" name="Group 14">
            <a:extLst>
              <a:ext uri="{FF2B5EF4-FFF2-40B4-BE49-F238E27FC236}">
                <a16:creationId xmlns:a16="http://schemas.microsoft.com/office/drawing/2014/main" id="{5734ADD5-CD0D-6646-F86F-78D87277E2F0}"/>
              </a:ext>
            </a:extLst>
          </p:cNvPr>
          <p:cNvGrpSpPr/>
          <p:nvPr/>
        </p:nvGrpSpPr>
        <p:grpSpPr>
          <a:xfrm>
            <a:off x="500207" y="1153286"/>
            <a:ext cx="1851313" cy="916480"/>
            <a:chOff x="-2207615" y="1260514"/>
            <a:chExt cx="1851313" cy="916480"/>
          </a:xfrm>
        </p:grpSpPr>
        <p:cxnSp>
          <p:nvCxnSpPr>
            <p:cNvPr id="16" name="直線コネクタ 127">
              <a:extLst>
                <a:ext uri="{FF2B5EF4-FFF2-40B4-BE49-F238E27FC236}">
                  <a16:creationId xmlns:a16="http://schemas.microsoft.com/office/drawing/2014/main" id="{FFECB448-8EA7-201E-9563-6238AF5A9DC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 name="直線コネクタ 127">
              <a:extLst>
                <a:ext uri="{FF2B5EF4-FFF2-40B4-BE49-F238E27FC236}">
                  <a16:creationId xmlns:a16="http://schemas.microsoft.com/office/drawing/2014/main" id="{B262D48D-F920-C0D2-6B00-DA2E81309E2F}"/>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78">
              <a:extLst>
                <a:ext uri="{FF2B5EF4-FFF2-40B4-BE49-F238E27FC236}">
                  <a16:creationId xmlns:a16="http://schemas.microsoft.com/office/drawing/2014/main" id="{D51AA331-F4E3-226F-DDFF-68FF869EB87E}"/>
                </a:ext>
              </a:extLst>
            </p:cNvPr>
            <p:cNvCxnSpPr>
              <a:cxnSpLocks/>
              <a:stCxn id="48" idx="2"/>
              <a:endCxn id="49"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91BC3240-BA01-C05F-571A-5F4E8581313E}"/>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83D31B8C-736C-4D32-C310-209740114E0F}"/>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6">
              <a:extLst>
                <a:ext uri="{FF2B5EF4-FFF2-40B4-BE49-F238E27FC236}">
                  <a16:creationId xmlns:a16="http://schemas.microsoft.com/office/drawing/2014/main" id="{7B91E78A-769C-5673-B967-ECC83BC2411B}"/>
                </a:ext>
              </a:extLst>
            </p:cNvPr>
            <p:cNvCxnSpPr>
              <a:cxnSpLocks/>
              <a:stCxn id="33" idx="3"/>
              <a:endCxn id="48"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6B41D396-2281-2AC1-E812-9CC426790BDB}"/>
                </a:ext>
              </a:extLst>
            </p:cNvPr>
            <p:cNvCxnSpPr>
              <a:cxnSpLocks/>
              <a:stCxn id="39" idx="3"/>
              <a:endCxn id="50"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B87867E-0EA6-F573-CE0E-A49ED260A0AD}"/>
                </a:ext>
              </a:extLst>
            </p:cNvPr>
            <p:cNvCxnSpPr>
              <a:cxnSpLocks/>
              <a:stCxn id="41" idx="3"/>
              <a:endCxn id="47"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31BB9786-5BBB-EFD3-0FA1-946D2C3C7836}"/>
                </a:ext>
              </a:extLst>
            </p:cNvPr>
            <p:cNvCxnSpPr>
              <a:cxnSpLocks/>
              <a:stCxn id="37" idx="3"/>
              <a:endCxn id="49"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E3A7F426-7241-2859-5C8B-2F36F170DE9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9372BD2F-245A-3E78-0E6A-4D593A92056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CBD4101E-1DB1-F432-F26B-095C2BA0713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17A9F60F-64D3-6BFE-E492-543D99D2C38B}"/>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0D778DDD-FA0E-00FC-0821-6CD64A13652B}"/>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099069D0-6F23-024E-555A-B01826C38241}"/>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7B5C9316-02BD-090A-7A08-2C682ABE33AE}"/>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C81419EF-7068-CF82-DD04-215C6DD6BC5C}"/>
                </a:ext>
              </a:extLst>
            </p:cNvPr>
            <p:cNvCxnSpPr>
              <a:cxnSpLocks/>
              <a:stCxn id="33" idx="2"/>
              <a:endCxn id="39"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00FFE858-6CC5-E988-DED2-F79B932E0074}"/>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D9B8126B-A69D-A54C-544A-8C469C2DB636}"/>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43FE7175-6E84-097B-3E51-5345AE8CCBC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C4259877-A4F7-A5BC-10F0-21BDB850AC8C}"/>
                </a:ext>
              </a:extLst>
            </p:cNvPr>
            <p:cNvSpPr/>
            <p:nvPr/>
          </p:nvSpPr>
          <p:spPr>
            <a:xfrm>
              <a:off x="-1960061" y="2007595"/>
              <a:ext cx="933975" cy="52655"/>
            </a:xfrm>
            <a:prstGeom prst="roundRect">
              <a:avLst>
                <a:gd name="adj" fmla="val 125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43162408-C58F-3052-3F77-646DADA7D59F}"/>
                </a:ext>
              </a:extLst>
            </p:cNvPr>
            <p:cNvSpPr/>
            <p:nvPr/>
          </p:nvSpPr>
          <p:spPr>
            <a:xfrm>
              <a:off x="-1960061" y="2111463"/>
              <a:ext cx="933975" cy="52027"/>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TextBox 43">
              <a:extLst>
                <a:ext uri="{FF2B5EF4-FFF2-40B4-BE49-F238E27FC236}">
                  <a16:creationId xmlns:a16="http://schemas.microsoft.com/office/drawing/2014/main" id="{5F731812-3743-F0AD-6518-76C31257E0C7}"/>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5" name="Rectangle 44">
              <a:extLst>
                <a:ext uri="{FF2B5EF4-FFF2-40B4-BE49-F238E27FC236}">
                  <a16:creationId xmlns:a16="http://schemas.microsoft.com/office/drawing/2014/main" id="{0606CBA0-E165-A0EE-0366-08CABB611563}"/>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6" name="Straight Arrow Connector 45">
              <a:extLst>
                <a:ext uri="{FF2B5EF4-FFF2-40B4-BE49-F238E27FC236}">
                  <a16:creationId xmlns:a16="http://schemas.microsoft.com/office/drawing/2014/main" id="{4D1C7BF0-E649-3381-8A9B-713B93AA25E3}"/>
                </a:ext>
              </a:extLst>
            </p:cNvPr>
            <p:cNvCxnSpPr>
              <a:cxnSpLocks/>
              <a:stCxn id="41" idx="2"/>
              <a:endCxn id="45"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477A7BFC-06A9-E66F-DB35-D3716169611F}"/>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5AE207F0-EBA3-1498-A6CA-E47705CB0126}"/>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6F150B87-3B94-A9F4-F77E-2B834978E4C9}"/>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6F662343-DBFF-F8E2-1867-AEDF762F1DB9}"/>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1" name="コネクタ: カギ線 80">
              <a:extLst>
                <a:ext uri="{FF2B5EF4-FFF2-40B4-BE49-F238E27FC236}">
                  <a16:creationId xmlns:a16="http://schemas.microsoft.com/office/drawing/2014/main" id="{F882368F-E0CD-48A1-1B60-E1B041700498}"/>
                </a:ext>
              </a:extLst>
            </p:cNvPr>
            <p:cNvCxnSpPr>
              <a:cxnSpLocks/>
              <a:stCxn id="31" idx="2"/>
              <a:endCxn id="42"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324F121F-7B2D-9FD1-2E93-2A5378BE243F}"/>
                </a:ext>
              </a:extLst>
            </p:cNvPr>
            <p:cNvCxnSpPr>
              <a:cxnSpLocks/>
              <a:stCxn id="42" idx="2"/>
              <a:endCxn id="43"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3" name="直線コネクタ 127">
              <a:extLst>
                <a:ext uri="{FF2B5EF4-FFF2-40B4-BE49-F238E27FC236}">
                  <a16:creationId xmlns:a16="http://schemas.microsoft.com/office/drawing/2014/main" id="{DE5C2918-1734-D7E0-DB86-AC6D5FE980AC}"/>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4" name="正方形/長方形 101">
              <a:extLst>
                <a:ext uri="{FF2B5EF4-FFF2-40B4-BE49-F238E27FC236}">
                  <a16:creationId xmlns:a16="http://schemas.microsoft.com/office/drawing/2014/main" id="{59BA5034-9381-1411-1424-EC43542C508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5" name="Straight Arrow Connector 54">
              <a:extLst>
                <a:ext uri="{FF2B5EF4-FFF2-40B4-BE49-F238E27FC236}">
                  <a16:creationId xmlns:a16="http://schemas.microsoft.com/office/drawing/2014/main" id="{E8D6EB26-7941-EA1E-2730-DA0A4A3350EE}"/>
                </a:ext>
              </a:extLst>
            </p:cNvPr>
            <p:cNvCxnSpPr>
              <a:cxnSpLocks/>
              <a:stCxn id="39" idx="2"/>
              <a:endCxn id="41"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56" name="Table 4">
            <a:extLst>
              <a:ext uri="{FF2B5EF4-FFF2-40B4-BE49-F238E27FC236}">
                <a16:creationId xmlns:a16="http://schemas.microsoft.com/office/drawing/2014/main" id="{0CEFDCBD-600C-A45A-96FA-51AA99C7C62B}"/>
              </a:ext>
            </a:extLst>
          </p:cNvPr>
          <p:cNvGraphicFramePr>
            <a:graphicFrameLocks noGrp="1"/>
          </p:cNvGraphicFramePr>
          <p:nvPr>
            <p:extLst>
              <p:ext uri="{D42A27DB-BD31-4B8C-83A1-F6EECF244321}">
                <p14:modId xmlns:p14="http://schemas.microsoft.com/office/powerpoint/2010/main" val="3676684756"/>
              </p:ext>
            </p:extLst>
          </p:nvPr>
        </p:nvGraphicFramePr>
        <p:xfrm>
          <a:off x="203542" y="2551114"/>
          <a:ext cx="13032696" cy="1558749"/>
        </p:xfrm>
        <a:graphic>
          <a:graphicData uri="http://schemas.openxmlformats.org/drawingml/2006/table">
            <a:tbl>
              <a:tblPr firstRow="1" bandRow="1">
                <a:tableStyleId>{5940675A-B579-460E-94D1-54222C63F5DA}</a:tableStyleId>
              </a:tblPr>
              <a:tblGrid>
                <a:gridCol w="4312776">
                  <a:extLst>
                    <a:ext uri="{9D8B030D-6E8A-4147-A177-3AD203B41FA5}">
                      <a16:colId xmlns:a16="http://schemas.microsoft.com/office/drawing/2014/main" val="578647881"/>
                    </a:ext>
                  </a:extLst>
                </a:gridCol>
                <a:gridCol w="968880">
                  <a:extLst>
                    <a:ext uri="{9D8B030D-6E8A-4147-A177-3AD203B41FA5}">
                      <a16:colId xmlns:a16="http://schemas.microsoft.com/office/drawing/2014/main" val="3462654778"/>
                    </a:ext>
                  </a:extLst>
                </a:gridCol>
                <a:gridCol w="968880">
                  <a:extLst>
                    <a:ext uri="{9D8B030D-6E8A-4147-A177-3AD203B41FA5}">
                      <a16:colId xmlns:a16="http://schemas.microsoft.com/office/drawing/2014/main" val="1902540187"/>
                    </a:ext>
                  </a:extLst>
                </a:gridCol>
                <a:gridCol w="968880">
                  <a:extLst>
                    <a:ext uri="{9D8B030D-6E8A-4147-A177-3AD203B41FA5}">
                      <a16:colId xmlns:a16="http://schemas.microsoft.com/office/drawing/2014/main" val="43888978"/>
                    </a:ext>
                  </a:extLst>
                </a:gridCol>
                <a:gridCol w="968880">
                  <a:extLst>
                    <a:ext uri="{9D8B030D-6E8A-4147-A177-3AD203B41FA5}">
                      <a16:colId xmlns:a16="http://schemas.microsoft.com/office/drawing/2014/main" val="985800211"/>
                    </a:ext>
                  </a:extLst>
                </a:gridCol>
                <a:gridCol w="968880">
                  <a:extLst>
                    <a:ext uri="{9D8B030D-6E8A-4147-A177-3AD203B41FA5}">
                      <a16:colId xmlns:a16="http://schemas.microsoft.com/office/drawing/2014/main" val="2305540669"/>
                    </a:ext>
                  </a:extLst>
                </a:gridCol>
                <a:gridCol w="968880">
                  <a:extLst>
                    <a:ext uri="{9D8B030D-6E8A-4147-A177-3AD203B41FA5}">
                      <a16:colId xmlns:a16="http://schemas.microsoft.com/office/drawing/2014/main" val="58826697"/>
                    </a:ext>
                  </a:extLst>
                </a:gridCol>
                <a:gridCol w="968880">
                  <a:extLst>
                    <a:ext uri="{9D8B030D-6E8A-4147-A177-3AD203B41FA5}">
                      <a16:colId xmlns:a16="http://schemas.microsoft.com/office/drawing/2014/main" val="3846911953"/>
                    </a:ext>
                  </a:extLst>
                </a:gridCol>
                <a:gridCol w="968880">
                  <a:extLst>
                    <a:ext uri="{9D8B030D-6E8A-4147-A177-3AD203B41FA5}">
                      <a16:colId xmlns:a16="http://schemas.microsoft.com/office/drawing/2014/main" val="1849524839"/>
                    </a:ext>
                  </a:extLst>
                </a:gridCol>
                <a:gridCol w="968880">
                  <a:extLst>
                    <a:ext uri="{9D8B030D-6E8A-4147-A177-3AD203B41FA5}">
                      <a16:colId xmlns:a16="http://schemas.microsoft.com/office/drawing/2014/main" val="1947233953"/>
                    </a:ext>
                  </a:extLst>
                </a:gridCol>
              </a:tblGrid>
              <a:tr h="180000">
                <a:tc>
                  <a:txBody>
                    <a:bodyPr/>
                    <a:lstStyle/>
                    <a:p>
                      <a:r>
                        <a:rPr lang="ja-JP" altLang="en-US" sz="1400" b="1">
                          <a:latin typeface="+mn-ea"/>
                          <a:ea typeface="+mn-ea"/>
                        </a:rPr>
                        <a:t>事業名</a:t>
                      </a:r>
                      <a:endParaRPr lang="en-US" sz="1400" b="1">
                        <a:latin typeface="+mn-ea"/>
                        <a:ea typeface="+mn-ea"/>
                      </a:endParaRPr>
                    </a:p>
                  </a:txBody>
                  <a:tcPr>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1">
                          <a:solidFill>
                            <a:srgbClr val="575757"/>
                          </a:solidFill>
                          <a:latin typeface="+mn-ea"/>
                          <a:ea typeface="+mn-ea"/>
                          <a:sym typeface="Trebuchet MS" panose="020B0603020202020204" pitchFamily="34" charset="0"/>
                        </a:rPr>
                        <a:t>7</a:t>
                      </a:r>
                      <a:r>
                        <a:rPr lang="ja-JP" altLang="en-US" sz="1400" b="1">
                          <a:solidFill>
                            <a:srgbClr val="575757"/>
                          </a:solidFill>
                          <a:latin typeface="+mn-ea"/>
                          <a:ea typeface="+mn-ea"/>
                          <a:sym typeface="Trebuchet MS" panose="020B0603020202020204" pitchFamily="34" charset="0"/>
                        </a:rPr>
                        <a:t>月</a:t>
                      </a:r>
                      <a:endParaRPr lang="en-US" altLang="ja-JP" sz="1400" b="1">
                        <a:solidFill>
                          <a:srgbClr val="575757"/>
                        </a:solidFill>
                        <a:latin typeface="+mn-ea"/>
                        <a:ea typeface="+mn-ea"/>
                        <a:sym typeface="Trebuchet MS" panose="020B0603020202020204" pitchFamily="34" charset="0"/>
                      </a:endParaRPr>
                    </a:p>
                  </a:txBody>
                  <a:tcPr marL="36000" marR="3600" marT="3600" marB="3600" anchor="ctr">
                    <a:lnL w="12700" cmpd="sng">
                      <a:noFill/>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8</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rgbClr val="575757"/>
                          </a:solidFill>
                          <a:latin typeface="+mn-ea"/>
                          <a:ea typeface="+mn-ea"/>
                          <a:sym typeface="Trebuchet MS" panose="020B0603020202020204" pitchFamily="34" charset="0"/>
                        </a:rPr>
                        <a:t>9</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10</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r>
                        <a:rPr lang="en-US" sz="1400" b="1">
                          <a:solidFill>
                            <a:srgbClr val="575757"/>
                          </a:solidFill>
                          <a:latin typeface="+mn-ea"/>
                          <a:ea typeface="+mn-ea"/>
                          <a:sym typeface="Trebuchet MS" panose="020B0603020202020204" pitchFamily="34" charset="0"/>
                        </a:rPr>
                        <a:t>11</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12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3</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469892"/>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79264286"/>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11882960"/>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extLst>
                  <a:ext uri="{0D108BD9-81ED-4DB2-BD59-A6C34878D82A}">
                    <a16:rowId xmlns:a16="http://schemas.microsoft.com/office/drawing/2014/main" val="3763542472"/>
                  </a:ext>
                </a:extLst>
              </a:tr>
            </a:tbl>
          </a:graphicData>
        </a:graphic>
      </p:graphicFrame>
      <p:sp>
        <p:nvSpPr>
          <p:cNvPr id="57" name="TextBox 56">
            <a:extLst>
              <a:ext uri="{FF2B5EF4-FFF2-40B4-BE49-F238E27FC236}">
                <a16:creationId xmlns:a16="http://schemas.microsoft.com/office/drawing/2014/main" id="{B1F892C5-92DE-6108-2C50-2ECF19499DAB}"/>
              </a:ext>
            </a:extLst>
          </p:cNvPr>
          <p:cNvSpPr txBox="1"/>
          <p:nvPr/>
        </p:nvSpPr>
        <p:spPr>
          <a:xfrm>
            <a:off x="7911102" y="2042078"/>
            <a:ext cx="1879600" cy="523220"/>
          </a:xfrm>
          <a:prstGeom prst="rect">
            <a:avLst/>
          </a:prstGeom>
          <a:noFill/>
        </p:spPr>
        <p:txBody>
          <a:bodyPr wrap="square" rtlCol="0">
            <a:spAutoFit/>
          </a:bodyPr>
          <a:lstStyle/>
          <a:p>
            <a:pPr algn="ctr"/>
            <a:r>
              <a:rPr lang="ja-JP" altLang="en-US" sz="1400">
                <a:solidFill>
                  <a:schemeClr val="tx2"/>
                </a:solidFill>
              </a:rPr>
              <a:t>中間報告会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sp>
        <p:nvSpPr>
          <p:cNvPr id="58" name="TextBox 57">
            <a:extLst>
              <a:ext uri="{FF2B5EF4-FFF2-40B4-BE49-F238E27FC236}">
                <a16:creationId xmlns:a16="http://schemas.microsoft.com/office/drawing/2014/main" id="{AD660DA9-3EC9-80E6-A173-9EA9C94A539B}"/>
              </a:ext>
            </a:extLst>
          </p:cNvPr>
          <p:cNvSpPr txBox="1"/>
          <p:nvPr/>
        </p:nvSpPr>
        <p:spPr>
          <a:xfrm>
            <a:off x="9905002" y="2030248"/>
            <a:ext cx="1879600" cy="523220"/>
          </a:xfrm>
          <a:prstGeom prst="rect">
            <a:avLst/>
          </a:prstGeom>
          <a:noFill/>
        </p:spPr>
        <p:txBody>
          <a:bodyPr wrap="square" rtlCol="0">
            <a:spAutoFit/>
          </a:bodyPr>
          <a:lstStyle/>
          <a:p>
            <a:pPr algn="ctr"/>
            <a:r>
              <a:rPr lang="ja-JP" altLang="en-US" sz="1400">
                <a:solidFill>
                  <a:schemeClr val="tx2"/>
                </a:solidFill>
              </a:rPr>
              <a:t>最終報告会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cxnSp>
        <p:nvCxnSpPr>
          <p:cNvPr id="60" name="Straight Arrow Connector 59">
            <a:extLst>
              <a:ext uri="{FF2B5EF4-FFF2-40B4-BE49-F238E27FC236}">
                <a16:creationId xmlns:a16="http://schemas.microsoft.com/office/drawing/2014/main" id="{92351A8B-7D4F-FC9C-1A6C-4A1EE0F023F8}"/>
              </a:ext>
            </a:extLst>
          </p:cNvPr>
          <p:cNvCxnSpPr/>
          <p:nvPr/>
        </p:nvCxnSpPr>
        <p:spPr>
          <a:xfrm>
            <a:off x="4572000" y="3188417"/>
            <a:ext cx="1816100" cy="0"/>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85F01F6-B692-3566-2D79-7144DAF48341}"/>
              </a:ext>
            </a:extLst>
          </p:cNvPr>
          <p:cNvSpPr txBox="1"/>
          <p:nvPr/>
        </p:nvSpPr>
        <p:spPr>
          <a:xfrm>
            <a:off x="4718050" y="2880627"/>
            <a:ext cx="1428750" cy="307777"/>
          </a:xfrm>
          <a:prstGeom prst="rect">
            <a:avLst/>
          </a:prstGeom>
          <a:noFill/>
        </p:spPr>
        <p:txBody>
          <a:bodyPr wrap="square" rtlCol="0">
            <a:spAutoFit/>
          </a:bodyPr>
          <a:lstStyle/>
          <a:p>
            <a:r>
              <a:rPr lang="en-US" altLang="ja-JP" sz="1400">
                <a:solidFill>
                  <a:srgbClr val="E71C57"/>
                </a:solidFill>
              </a:rPr>
              <a:t>XX</a:t>
            </a:r>
            <a:r>
              <a:rPr lang="ja-JP" altLang="en-US" sz="1400">
                <a:solidFill>
                  <a:srgbClr val="E71C57"/>
                </a:solidFill>
              </a:rPr>
              <a:t>作成開始</a:t>
            </a:r>
            <a:endParaRPr lang="en-US" sz="1400">
              <a:solidFill>
                <a:srgbClr val="E71C57"/>
              </a:solidFill>
            </a:endParaRPr>
          </a:p>
        </p:txBody>
      </p:sp>
    </p:spTree>
    <p:extLst>
      <p:ext uri="{BB962C8B-B14F-4D97-AF65-F5344CB8AC3E}">
        <p14:creationId xmlns:p14="http://schemas.microsoft.com/office/powerpoint/2010/main" val="11774285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63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C6DB5-78E1-BAE0-4072-B2C9794DF30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7FD80DA-7E38-5A0A-2C09-2763F9BB2682}"/>
              </a:ext>
            </a:extLst>
          </p:cNvPr>
          <p:cNvGraphicFramePr>
            <a:graphicFrameLocks noChangeAspect="1"/>
          </p:cNvGraphicFramePr>
          <p:nvPr>
            <p:custDataLst>
              <p:tags r:id="rId1"/>
            </p:custDataLst>
            <p:extLst>
              <p:ext uri="{D42A27DB-BD31-4B8C-83A1-F6EECF244321}">
                <p14:modId xmlns:p14="http://schemas.microsoft.com/office/powerpoint/2010/main" val="3198556756"/>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F7FD80DA-7E38-5A0A-2C09-2763F9BB2682}"/>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3B125A1-397D-7C1E-55C6-B83F65E7057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grpSp>
        <p:nvGrpSpPr>
          <p:cNvPr id="29" name="Group 28">
            <a:extLst>
              <a:ext uri="{FF2B5EF4-FFF2-40B4-BE49-F238E27FC236}">
                <a16:creationId xmlns:a16="http://schemas.microsoft.com/office/drawing/2014/main" id="{DF21669A-7BD9-E7C0-37EA-105C97E9D85E}"/>
              </a:ext>
            </a:extLst>
          </p:cNvPr>
          <p:cNvGrpSpPr/>
          <p:nvPr/>
        </p:nvGrpSpPr>
        <p:grpSpPr>
          <a:xfrm>
            <a:off x="693147" y="1246195"/>
            <a:ext cx="12053482" cy="6103548"/>
            <a:chOff x="693147" y="1246195"/>
            <a:chExt cx="12053482" cy="6103548"/>
          </a:xfrm>
        </p:grpSpPr>
        <p:grpSp>
          <p:nvGrpSpPr>
            <p:cNvPr id="10" name="Group 9">
              <a:extLst>
                <a:ext uri="{FF2B5EF4-FFF2-40B4-BE49-F238E27FC236}">
                  <a16:creationId xmlns:a16="http://schemas.microsoft.com/office/drawing/2014/main" id="{46C112A0-6985-5CC8-0C17-D8C5172BB5CB}"/>
                </a:ext>
              </a:extLst>
            </p:cNvPr>
            <p:cNvGrpSpPr/>
            <p:nvPr/>
          </p:nvGrpSpPr>
          <p:grpSpPr>
            <a:xfrm>
              <a:off x="693147" y="1246195"/>
              <a:ext cx="12053482" cy="6103548"/>
              <a:chOff x="693147" y="1246195"/>
              <a:chExt cx="12053482" cy="6103548"/>
            </a:xfrm>
          </p:grpSpPr>
          <p:cxnSp>
            <p:nvCxnSpPr>
              <p:cNvPr id="247" name="直線コネクタ 127">
                <a:extLst>
                  <a:ext uri="{FF2B5EF4-FFF2-40B4-BE49-F238E27FC236}">
                    <a16:creationId xmlns:a16="http://schemas.microsoft.com/office/drawing/2014/main" id="{B327DF04-3995-DC30-A1CA-A09F1316037F}"/>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9" name="直線コネクタ 127">
                <a:extLst>
                  <a:ext uri="{FF2B5EF4-FFF2-40B4-BE49-F238E27FC236}">
                    <a16:creationId xmlns:a16="http://schemas.microsoft.com/office/drawing/2014/main" id="{E9C0D055-F774-A3F2-778F-E66C0D37E74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0DB2048F-B4E2-9208-2FAE-88494BDFC2D8}"/>
                  </a:ext>
                </a:extLst>
              </p:cNvPr>
              <p:cNvCxnSpPr>
                <a:cxnSpLocks/>
                <a:stCxn id="59" idx="2"/>
                <a:endCxn id="109"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正方形/長方形 101">
                <a:extLst>
                  <a:ext uri="{FF2B5EF4-FFF2-40B4-BE49-F238E27FC236}">
                    <a16:creationId xmlns:a16="http://schemas.microsoft.com/office/drawing/2014/main" id="{566331D7-D324-F479-CB0C-10C820D9F85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16" name="正方形/長方形 101">
                <a:extLst>
                  <a:ext uri="{FF2B5EF4-FFF2-40B4-BE49-F238E27FC236}">
                    <a16:creationId xmlns:a16="http://schemas.microsoft.com/office/drawing/2014/main" id="{DB6CC21B-7748-62D2-2A7C-466D0E643623}"/>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91" name="Straight Arrow Connector 23">
                <a:extLst>
                  <a:ext uri="{FF2B5EF4-FFF2-40B4-BE49-F238E27FC236}">
                    <a16:creationId xmlns:a16="http://schemas.microsoft.com/office/drawing/2014/main" id="{5D970593-C9DA-7AC9-8BB4-36BE4FF063F8}"/>
                  </a:ext>
                </a:extLst>
              </p:cNvPr>
              <p:cNvCxnSpPr>
                <a:cxnSpLocks/>
                <a:stCxn id="6" idx="3"/>
                <a:endCxn id="59"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23">
                <a:extLst>
                  <a:ext uri="{FF2B5EF4-FFF2-40B4-BE49-F238E27FC236}">
                    <a16:creationId xmlns:a16="http://schemas.microsoft.com/office/drawing/2014/main" id="{069372A4-5072-3359-9B60-7765FFE2A70F}"/>
                  </a:ext>
                </a:extLst>
              </p:cNvPr>
              <p:cNvCxnSpPr>
                <a:cxnSpLocks/>
                <a:stCxn id="9" idx="3"/>
                <a:endCxn id="22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23">
                <a:extLst>
                  <a:ext uri="{FF2B5EF4-FFF2-40B4-BE49-F238E27FC236}">
                    <a16:creationId xmlns:a16="http://schemas.microsoft.com/office/drawing/2014/main" id="{A0D5D600-0B76-71DC-0728-FD27DE7DE4E1}"/>
                  </a:ext>
                </a:extLst>
              </p:cNvPr>
              <p:cNvCxnSpPr>
                <a:cxnSpLocks/>
                <a:stCxn id="14" idx="3"/>
                <a:endCxn id="61"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31">
                <a:extLst>
                  <a:ext uri="{FF2B5EF4-FFF2-40B4-BE49-F238E27FC236}">
                    <a16:creationId xmlns:a16="http://schemas.microsoft.com/office/drawing/2014/main" id="{EED3AF33-B53C-9426-511A-5517B097B977}"/>
                  </a:ext>
                </a:extLst>
              </p:cNvPr>
              <p:cNvCxnSpPr>
                <a:cxnSpLocks/>
                <a:endCxn id="109"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a16="http://schemas.microsoft.com/office/drawing/2014/main" id="{122589BF-2C4E-7A90-DA6E-024E7ACE8FF7}"/>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4" name="グループ化 33">
                <a:extLst>
                  <a:ext uri="{FF2B5EF4-FFF2-40B4-BE49-F238E27FC236}">
                    <a16:creationId xmlns:a16="http://schemas.microsoft.com/office/drawing/2014/main" id="{A7A2F33C-93EF-985A-45F0-D37044A4CBE0}"/>
                  </a:ext>
                </a:extLst>
              </p:cNvPr>
              <p:cNvGrpSpPr/>
              <p:nvPr/>
            </p:nvGrpSpPr>
            <p:grpSpPr>
              <a:xfrm>
                <a:off x="1900281" y="1246195"/>
                <a:ext cx="6485535" cy="302378"/>
                <a:chOff x="1745513" y="1289276"/>
                <a:chExt cx="5523428" cy="274312"/>
              </a:xfrm>
            </p:grpSpPr>
            <p:cxnSp>
              <p:nvCxnSpPr>
                <p:cNvPr id="230" name="Straight Connector 14">
                  <a:extLst>
                    <a:ext uri="{FF2B5EF4-FFF2-40B4-BE49-F238E27FC236}">
                      <a16:creationId xmlns:a16="http://schemas.microsoft.com/office/drawing/2014/main" id="{400FB4E8-ED89-7D51-68FE-3C60A15AE88D}"/>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1" name="TextBox 15">
                  <a:extLst>
                    <a:ext uri="{FF2B5EF4-FFF2-40B4-BE49-F238E27FC236}">
                      <a16:creationId xmlns:a16="http://schemas.microsoft.com/office/drawing/2014/main" id="{266C9F82-6945-3641-CB4E-B115CE7C9A23}"/>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31" name="グループ化 30">
                <a:extLst>
                  <a:ext uri="{FF2B5EF4-FFF2-40B4-BE49-F238E27FC236}">
                    <a16:creationId xmlns:a16="http://schemas.microsoft.com/office/drawing/2014/main" id="{068192F4-BE3F-9176-710C-0DC19D29CC39}"/>
                  </a:ext>
                </a:extLst>
              </p:cNvPr>
              <p:cNvGrpSpPr/>
              <p:nvPr/>
            </p:nvGrpSpPr>
            <p:grpSpPr>
              <a:xfrm>
                <a:off x="8739057" y="1246195"/>
                <a:ext cx="4007572" cy="302378"/>
                <a:chOff x="7570054" y="1289276"/>
                <a:chExt cx="3885260" cy="274312"/>
              </a:xfrm>
            </p:grpSpPr>
            <p:cxnSp>
              <p:nvCxnSpPr>
                <p:cNvPr id="234" name="Straight Connector 14">
                  <a:extLst>
                    <a:ext uri="{FF2B5EF4-FFF2-40B4-BE49-F238E27FC236}">
                      <a16:creationId xmlns:a16="http://schemas.microsoft.com/office/drawing/2014/main" id="{C93298B1-4DB7-1E49-0AAA-3F9232FAB5C4}"/>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5" name="TextBox 15">
                  <a:extLst>
                    <a:ext uri="{FF2B5EF4-FFF2-40B4-BE49-F238E27FC236}">
                      <a16:creationId xmlns:a16="http://schemas.microsoft.com/office/drawing/2014/main" id="{E8397560-BEC5-386F-6282-E1394B32B8B9}"/>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68" name="TextBox 67">
                <a:extLst>
                  <a:ext uri="{FF2B5EF4-FFF2-40B4-BE49-F238E27FC236}">
                    <a16:creationId xmlns:a16="http://schemas.microsoft.com/office/drawing/2014/main" id="{93336CD6-A186-443E-5025-90C85646F781}"/>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FB8726CE-7506-7B01-153E-988536A20DC5}"/>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8" name="正方形/長方形 101">
                <a:extLst>
                  <a:ext uri="{FF2B5EF4-FFF2-40B4-BE49-F238E27FC236}">
                    <a16:creationId xmlns:a16="http://schemas.microsoft.com/office/drawing/2014/main" id="{7C61489A-FAAF-C261-5DFE-4961688927E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5" name="Straight Arrow Connector 24">
                <a:extLst>
                  <a:ext uri="{FF2B5EF4-FFF2-40B4-BE49-F238E27FC236}">
                    <a16:creationId xmlns:a16="http://schemas.microsoft.com/office/drawing/2014/main" id="{5C745C16-B727-9245-1976-BC2090219C4A}"/>
                  </a:ext>
                </a:extLst>
              </p:cNvPr>
              <p:cNvCxnSpPr>
                <a:cxnSpLocks/>
                <a:stCxn id="6" idx="2"/>
                <a:endCxn id="9"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96EED0C-19AB-3737-02F0-3041D47FE255}"/>
                  </a:ext>
                </a:extLst>
              </p:cNvPr>
              <p:cNvCxnSpPr>
                <a:cxnSpLocks/>
                <a:stCxn id="9" idx="2"/>
                <a:endCxn id="14"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82CC17BF-25CE-C482-4444-19A2049A6B98}"/>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22CF1FB-5CB9-A4D8-A80C-E8CE9A9ACF28}"/>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4" name="Rectangle: Rounded Corners 13">
                <a:extLst>
                  <a:ext uri="{FF2B5EF4-FFF2-40B4-BE49-F238E27FC236}">
                    <a16:creationId xmlns:a16="http://schemas.microsoft.com/office/drawing/2014/main" id="{77D7AF6C-12E8-F6AB-75BA-AA159EB9BAF3}"/>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4" name="TextBox 53">
                <a:extLst>
                  <a:ext uri="{FF2B5EF4-FFF2-40B4-BE49-F238E27FC236}">
                    <a16:creationId xmlns:a16="http://schemas.microsoft.com/office/drawing/2014/main" id="{566B882E-5A9D-ADFE-AA39-6A09344C17A8}"/>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6" name="Rectangle: Rounded Corners 15">
                <a:extLst>
                  <a:ext uri="{FF2B5EF4-FFF2-40B4-BE49-F238E27FC236}">
                    <a16:creationId xmlns:a16="http://schemas.microsoft.com/office/drawing/2014/main" id="{C562715C-6F74-826D-7506-C78F525CFDD8}"/>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7" name="Rectangle: Rounded Corners 16">
                <a:extLst>
                  <a:ext uri="{FF2B5EF4-FFF2-40B4-BE49-F238E27FC236}">
                    <a16:creationId xmlns:a16="http://schemas.microsoft.com/office/drawing/2014/main" id="{42F718E6-C250-0CFA-839F-89991D2A33E1}"/>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56" name="TextBox 55">
                <a:extLst>
                  <a:ext uri="{FF2B5EF4-FFF2-40B4-BE49-F238E27FC236}">
                    <a16:creationId xmlns:a16="http://schemas.microsoft.com/office/drawing/2014/main" id="{DC725A30-4D28-1491-386D-70D96FFF007F}"/>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10" name="Rectangle 109">
                <a:extLst>
                  <a:ext uri="{FF2B5EF4-FFF2-40B4-BE49-F238E27FC236}">
                    <a16:creationId xmlns:a16="http://schemas.microsoft.com/office/drawing/2014/main" id="{11039ADB-7619-F643-EC4B-F4E4F7108E9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205" name="Straight Arrow Connector 204">
                <a:extLst>
                  <a:ext uri="{FF2B5EF4-FFF2-40B4-BE49-F238E27FC236}">
                    <a16:creationId xmlns:a16="http://schemas.microsoft.com/office/drawing/2014/main" id="{28B8E961-6D73-8879-3F81-874637A73649}"/>
                  </a:ext>
                </a:extLst>
              </p:cNvPr>
              <p:cNvCxnSpPr>
                <a:cxnSpLocks/>
                <a:stCxn id="14" idx="2"/>
                <a:endCxn id="110"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FAB70AD9-DE19-6E7F-92FA-EA7872E676E9}"/>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59" name="Rectangle: Rounded Corners 58">
                <a:extLst>
                  <a:ext uri="{FF2B5EF4-FFF2-40B4-BE49-F238E27FC236}">
                    <a16:creationId xmlns:a16="http://schemas.microsoft.com/office/drawing/2014/main" id="{974DE4E7-27D6-A0BE-2E50-14F8A9049650}"/>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09" name="Rectangle: Rounded Corners 108">
                <a:extLst>
                  <a:ext uri="{FF2B5EF4-FFF2-40B4-BE49-F238E27FC236}">
                    <a16:creationId xmlns:a16="http://schemas.microsoft.com/office/drawing/2014/main" id="{8A202923-F3C1-7C32-85AF-377E39DFCAAB}"/>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229" name="Rectangle: Rounded Corners 228">
                <a:extLst>
                  <a:ext uri="{FF2B5EF4-FFF2-40B4-BE49-F238E27FC236}">
                    <a16:creationId xmlns:a16="http://schemas.microsoft.com/office/drawing/2014/main" id="{A21CB2E4-12AA-128C-F825-B1A013A34517}"/>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81" name="コネクタ: カギ線 80">
                <a:extLst>
                  <a:ext uri="{FF2B5EF4-FFF2-40B4-BE49-F238E27FC236}">
                    <a16:creationId xmlns:a16="http://schemas.microsoft.com/office/drawing/2014/main" id="{36EC3B37-E764-12FA-99FD-3791EC449B5C}"/>
                  </a:ext>
                </a:extLst>
              </p:cNvPr>
              <p:cNvCxnSpPr>
                <a:cxnSpLocks/>
                <a:stCxn id="103" idx="2"/>
                <a:endCxn id="16"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6ADB6A6C-558E-ED23-22D2-63C0B384D0D4}"/>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 name="Straight Arrow Connector 6">
                <a:extLst>
                  <a:ext uri="{FF2B5EF4-FFF2-40B4-BE49-F238E27FC236}">
                    <a16:creationId xmlns:a16="http://schemas.microsoft.com/office/drawing/2014/main" id="{28198CF4-F4C9-714D-D8E8-68527CC0EFD8}"/>
                  </a:ext>
                </a:extLst>
              </p:cNvPr>
              <p:cNvCxnSpPr>
                <a:cxnSpLocks/>
                <a:stCxn id="16" idx="2"/>
                <a:endCxn id="17"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直線コネクタ 127">
                <a:extLst>
                  <a:ext uri="{FF2B5EF4-FFF2-40B4-BE49-F238E27FC236}">
                    <a16:creationId xmlns:a16="http://schemas.microsoft.com/office/drawing/2014/main" id="{9570A12D-5DF3-A8B2-F53C-4382AEF32EB4}"/>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3" name="正方形/長方形 101">
                <a:extLst>
                  <a:ext uri="{FF2B5EF4-FFF2-40B4-BE49-F238E27FC236}">
                    <a16:creationId xmlns:a16="http://schemas.microsoft.com/office/drawing/2014/main" id="{779C5DFC-9699-C3C9-4193-84FB35593CCD}"/>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nvGrpSpPr>
              <p:cNvPr id="8" name="Group 7">
                <a:extLst>
                  <a:ext uri="{FF2B5EF4-FFF2-40B4-BE49-F238E27FC236}">
                    <a16:creationId xmlns:a16="http://schemas.microsoft.com/office/drawing/2014/main" id="{B089225C-CCC2-5249-582D-D3BF342E6CF7}"/>
                  </a:ext>
                </a:extLst>
              </p:cNvPr>
              <p:cNvGrpSpPr/>
              <p:nvPr/>
            </p:nvGrpSpPr>
            <p:grpSpPr>
              <a:xfrm>
                <a:off x="2338075" y="1685776"/>
                <a:ext cx="6047740" cy="492223"/>
                <a:chOff x="2338075" y="1685776"/>
                <a:chExt cx="6143638" cy="492223"/>
              </a:xfrm>
            </p:grpSpPr>
            <p:sp>
              <p:nvSpPr>
                <p:cNvPr id="123" name="Rectangle: Rounded Corners 122">
                  <a:extLst>
                    <a:ext uri="{FF2B5EF4-FFF2-40B4-BE49-F238E27FC236}">
                      <a16:creationId xmlns:a16="http://schemas.microsoft.com/office/drawing/2014/main" id="{A019A2BC-A4EE-017C-43BE-EF234D357B03}"/>
                    </a:ext>
                  </a:extLst>
                </p:cNvPr>
                <p:cNvSpPr/>
                <p:nvPr/>
              </p:nvSpPr>
              <p:spPr>
                <a:xfrm>
                  <a:off x="2338075" y="1685777"/>
                  <a:ext cx="302387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5" name="Rectangle: Rounded Corners 4">
                  <a:extLst>
                    <a:ext uri="{FF2B5EF4-FFF2-40B4-BE49-F238E27FC236}">
                      <a16:creationId xmlns:a16="http://schemas.microsoft.com/office/drawing/2014/main" id="{BAA91F7F-FE49-931D-FF32-C12E88C67FE3}"/>
                    </a:ext>
                  </a:extLst>
                </p:cNvPr>
                <p:cNvSpPr/>
                <p:nvPr/>
              </p:nvSpPr>
              <p:spPr>
                <a:xfrm>
                  <a:off x="5457843" y="1685776"/>
                  <a:ext cx="3023870" cy="492223"/>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展開先</a:t>
                  </a:r>
                  <a:r>
                    <a:rPr lang="zh-TW" altLang="en-US" sz="1323" b="1">
                      <a:solidFill>
                        <a:schemeClr val="tx1"/>
                      </a:solidFill>
                      <a:latin typeface="Trebuchet MS" panose="020B0603020202020204" pitchFamily="34" charset="0"/>
                      <a:ea typeface="Meiryo UI" panose="020B0604030504040204" pitchFamily="50" charset="-128"/>
                    </a:rPr>
                    <a:t>連絡先</a:t>
                  </a: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
          <p:nvSpPr>
            <p:cNvPr id="24" name="Rectangle: Rounded Corners 23">
              <a:extLst>
                <a:ext uri="{FF2B5EF4-FFF2-40B4-BE49-F238E27FC236}">
                  <a16:creationId xmlns:a16="http://schemas.microsoft.com/office/drawing/2014/main" id="{EAD2F2A3-2ECF-D332-CBEB-4003E48FCDF7}"/>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展開元の実施体制</a:t>
              </a:r>
            </a:p>
          </p:txBody>
        </p:sp>
        <p:sp>
          <p:nvSpPr>
            <p:cNvPr id="26" name="Rectangle: Rounded Corners 25">
              <a:extLst>
                <a:ext uri="{FF2B5EF4-FFF2-40B4-BE49-F238E27FC236}">
                  <a16:creationId xmlns:a16="http://schemas.microsoft.com/office/drawing/2014/main" id="{4751A0B7-9166-4610-D903-465D6F71EE60}"/>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展開先の実施体制</a:t>
              </a:r>
            </a:p>
          </p:txBody>
        </p:sp>
        <p:sp>
          <p:nvSpPr>
            <p:cNvPr id="27" name="Rectangle: Rounded Corners 26">
              <a:extLst>
                <a:ext uri="{FF2B5EF4-FFF2-40B4-BE49-F238E27FC236}">
                  <a16:creationId xmlns:a16="http://schemas.microsoft.com/office/drawing/2014/main" id="{D7444BFC-6FA7-A3C4-4654-7C7B2CB43D03}"/>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grpSp>
    </p:spTree>
    <p:extLst>
      <p:ext uri="{BB962C8B-B14F-4D97-AF65-F5344CB8AC3E}">
        <p14:creationId xmlns:p14="http://schemas.microsoft.com/office/powerpoint/2010/main" val="350987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F94B05F-1E6A-DEA8-3355-462BAFB487C9}"/>
              </a:ext>
            </a:extLst>
          </p:cNvPr>
          <p:cNvGraphicFramePr>
            <a:graphicFrameLocks noChangeAspect="1"/>
          </p:cNvGraphicFramePr>
          <p:nvPr>
            <p:custDataLst>
              <p:tags r:id="rId1"/>
            </p:custDataLst>
            <p:extLst>
              <p:ext uri="{D42A27DB-BD31-4B8C-83A1-F6EECF244321}">
                <p14:modId xmlns:p14="http://schemas.microsoft.com/office/powerpoint/2010/main" val="24961361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F94B05F-1E6A-DEA8-3355-462BAFB487C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A54FB3E-1560-2647-CEC8-6E757119F890}"/>
              </a:ext>
            </a:extLst>
          </p:cNvPr>
          <p:cNvSpPr>
            <a:spLocks noGrp="1"/>
          </p:cNvSpPr>
          <p:nvPr>
            <p:ph type="title"/>
          </p:nvPr>
        </p:nvSpPr>
        <p:spPr/>
        <p:txBody>
          <a:bodyPr vert="horz"/>
          <a:lstStyle/>
          <a:p>
            <a:r>
              <a:rPr lang="ja-JP" altLang="en-US"/>
              <a:t>エグゼクティブサマリー</a:t>
            </a:r>
            <a:endParaRPr lang="en-US"/>
          </a:p>
        </p:txBody>
      </p:sp>
      <p:sp>
        <p:nvSpPr>
          <p:cNvPr id="3" name="Content Placeholder 2">
            <a:extLst>
              <a:ext uri="{FF2B5EF4-FFF2-40B4-BE49-F238E27FC236}">
                <a16:creationId xmlns:a16="http://schemas.microsoft.com/office/drawing/2014/main" id="{5A102AFF-AF31-D856-E930-477B19DB0B49}"/>
              </a:ext>
            </a:extLst>
          </p:cNvPr>
          <p:cNvSpPr>
            <a:spLocks noGrp="1"/>
          </p:cNvSpPr>
          <p:nvPr>
            <p:ph sz="quarter" idx="13"/>
          </p:nvPr>
        </p:nvSpPr>
        <p:spPr>
          <a:xfrm>
            <a:off x="203543" y="1110921"/>
            <a:ext cx="13032691" cy="634941"/>
          </a:xfrm>
        </p:spPr>
        <p:txBody>
          <a:bodyPr/>
          <a:lstStyle/>
          <a:p>
            <a:r>
              <a:rPr lang="ja-JP" altLang="en-US"/>
              <a:t>「</a:t>
            </a:r>
            <a:r>
              <a:rPr lang="en-US" altLang="ja-JP"/>
              <a:t>2.</a:t>
            </a:r>
            <a:r>
              <a:rPr lang="ja-JP" altLang="en-US"/>
              <a:t> 事業概要／取組のアプローチ」「</a:t>
            </a:r>
            <a:r>
              <a:rPr lang="en-US" altLang="ja-JP"/>
              <a:t>3.</a:t>
            </a:r>
            <a:r>
              <a:rPr lang="ja-JP" altLang="en-US"/>
              <a:t>実施体制」で記載した内容の要約を記載すること。</a:t>
            </a:r>
            <a:endParaRPr lang="en-US"/>
          </a:p>
        </p:txBody>
      </p:sp>
      <p:sp>
        <p:nvSpPr>
          <p:cNvPr id="7" name="TextBox 6">
            <a:extLst>
              <a:ext uri="{FF2B5EF4-FFF2-40B4-BE49-F238E27FC236}">
                <a16:creationId xmlns:a16="http://schemas.microsoft.com/office/drawing/2014/main" id="{FE94DC5E-452D-E72B-46C2-D8F030F2ECC6}"/>
              </a:ext>
            </a:extLst>
          </p:cNvPr>
          <p:cNvSpPr txBox="1"/>
          <p:nvPr/>
        </p:nvSpPr>
        <p:spPr>
          <a:xfrm>
            <a:off x="203200" y="1909303"/>
            <a:ext cx="1798679" cy="830997"/>
          </a:xfrm>
          <a:prstGeom prst="rect">
            <a:avLst/>
          </a:prstGeom>
          <a:noFill/>
        </p:spPr>
        <p:txBody>
          <a:bodyPr wrap="square" rtlCol="0">
            <a:spAutoFit/>
          </a:bodyPr>
          <a:lstStyle/>
          <a:p>
            <a:r>
              <a:rPr lang="ja-JP" altLang="en-US" sz="1600">
                <a:solidFill>
                  <a:schemeClr val="tx2"/>
                </a:solidFill>
              </a:rPr>
              <a:t>横展開先地域</a:t>
            </a:r>
            <a:br>
              <a:rPr lang="en-US" altLang="ja-JP" sz="1600">
                <a:solidFill>
                  <a:schemeClr val="tx2"/>
                </a:solidFill>
              </a:rPr>
            </a:br>
            <a:r>
              <a:rPr lang="ja-JP" altLang="en-US" sz="1600">
                <a:solidFill>
                  <a:schemeClr val="tx2"/>
                </a:solidFill>
              </a:rPr>
              <a:t>や中小企業の</a:t>
            </a:r>
            <a:br>
              <a:rPr lang="en-US" altLang="ja-JP" sz="1600">
                <a:solidFill>
                  <a:schemeClr val="tx2"/>
                </a:solidFill>
              </a:rPr>
            </a:br>
            <a:r>
              <a:rPr lang="ja-JP" altLang="en-US" sz="1600">
                <a:solidFill>
                  <a:schemeClr val="tx2"/>
                </a:solidFill>
              </a:rPr>
              <a:t>目指す姿</a:t>
            </a:r>
            <a:endParaRPr lang="en-US" sz="1600">
              <a:solidFill>
                <a:schemeClr val="tx2"/>
              </a:solidFill>
            </a:endParaRPr>
          </a:p>
        </p:txBody>
      </p:sp>
      <p:sp>
        <p:nvSpPr>
          <p:cNvPr id="9" name="TextBox 8">
            <a:extLst>
              <a:ext uri="{FF2B5EF4-FFF2-40B4-BE49-F238E27FC236}">
                <a16:creationId xmlns:a16="http://schemas.microsoft.com/office/drawing/2014/main" id="{A0A0FFCE-43A9-5673-BC7F-B1777FFB13A0}"/>
              </a:ext>
            </a:extLst>
          </p:cNvPr>
          <p:cNvSpPr txBox="1"/>
          <p:nvPr/>
        </p:nvSpPr>
        <p:spPr>
          <a:xfrm>
            <a:off x="203200" y="3315076"/>
            <a:ext cx="2065282" cy="1077218"/>
          </a:xfrm>
          <a:prstGeom prst="rect">
            <a:avLst/>
          </a:prstGeom>
          <a:noFill/>
        </p:spPr>
        <p:txBody>
          <a:bodyPr wrap="square" rtlCol="0">
            <a:spAutoFit/>
          </a:bodyPr>
          <a:lstStyle/>
          <a:p>
            <a:r>
              <a:rPr lang="ja-JP" altLang="en-US" sz="1600">
                <a:solidFill>
                  <a:schemeClr val="tx2"/>
                </a:solidFill>
              </a:rPr>
              <a:t>横展開先の</a:t>
            </a:r>
            <a:br>
              <a:rPr lang="en-US" altLang="ja-JP" sz="1600">
                <a:solidFill>
                  <a:schemeClr val="tx2"/>
                </a:solidFill>
              </a:rPr>
            </a:br>
            <a:r>
              <a:rPr lang="ja-JP" altLang="en-US" sz="1600">
                <a:solidFill>
                  <a:schemeClr val="tx2"/>
                </a:solidFill>
              </a:rPr>
              <a:t>今年度の</a:t>
            </a:r>
            <a:br>
              <a:rPr lang="en-US" altLang="ja-JP" sz="1600">
                <a:solidFill>
                  <a:schemeClr val="tx2"/>
                </a:solidFill>
              </a:rPr>
            </a:br>
            <a:r>
              <a:rPr lang="ja-JP" altLang="en-US" sz="1600">
                <a:solidFill>
                  <a:schemeClr val="tx2"/>
                </a:solidFill>
              </a:rPr>
              <a:t>モデル事業の</a:t>
            </a:r>
            <a:br>
              <a:rPr lang="en-US" altLang="ja-JP" sz="1600">
                <a:solidFill>
                  <a:schemeClr val="tx2"/>
                </a:solidFill>
              </a:rPr>
            </a:br>
            <a:r>
              <a:rPr lang="ja-JP" altLang="en-US" sz="1600">
                <a:solidFill>
                  <a:schemeClr val="tx2"/>
                </a:solidFill>
              </a:rPr>
              <a:t>ゴール</a:t>
            </a:r>
            <a:endParaRPr lang="en-US" sz="1600">
              <a:solidFill>
                <a:schemeClr val="tx2"/>
              </a:solidFill>
            </a:endParaRPr>
          </a:p>
        </p:txBody>
      </p:sp>
      <p:sp>
        <p:nvSpPr>
          <p:cNvPr id="11" name="TextBox 10">
            <a:extLst>
              <a:ext uri="{FF2B5EF4-FFF2-40B4-BE49-F238E27FC236}">
                <a16:creationId xmlns:a16="http://schemas.microsoft.com/office/drawing/2014/main" id="{B54C19FC-F691-2677-C15C-6294D1B7277D}"/>
              </a:ext>
            </a:extLst>
          </p:cNvPr>
          <p:cNvSpPr txBox="1"/>
          <p:nvPr/>
        </p:nvSpPr>
        <p:spPr>
          <a:xfrm>
            <a:off x="203200" y="4882743"/>
            <a:ext cx="2065282" cy="584775"/>
          </a:xfrm>
          <a:prstGeom prst="rect">
            <a:avLst/>
          </a:prstGeom>
          <a:noFill/>
        </p:spPr>
        <p:txBody>
          <a:bodyPr wrap="square" rtlCol="0">
            <a:spAutoFit/>
          </a:bodyPr>
          <a:lstStyle/>
          <a:p>
            <a:r>
              <a:rPr lang="ja-JP" altLang="en-US" sz="1600">
                <a:solidFill>
                  <a:schemeClr val="tx2"/>
                </a:solidFill>
              </a:rPr>
              <a:t>横展開先の</a:t>
            </a:r>
            <a:br>
              <a:rPr lang="en-US" altLang="ja-JP" sz="1600">
                <a:solidFill>
                  <a:schemeClr val="tx2"/>
                </a:solidFill>
              </a:rPr>
            </a:br>
            <a:r>
              <a:rPr lang="ja-JP" altLang="en-US" sz="1600">
                <a:solidFill>
                  <a:schemeClr val="tx2"/>
                </a:solidFill>
              </a:rPr>
              <a:t>今年度の取組</a:t>
            </a:r>
            <a:endParaRPr lang="en-US" sz="1600">
              <a:solidFill>
                <a:schemeClr val="tx2"/>
              </a:solidFill>
            </a:endParaRPr>
          </a:p>
        </p:txBody>
      </p:sp>
      <p:sp>
        <p:nvSpPr>
          <p:cNvPr id="6" name="TextBox 5">
            <a:extLst>
              <a:ext uri="{FF2B5EF4-FFF2-40B4-BE49-F238E27FC236}">
                <a16:creationId xmlns:a16="http://schemas.microsoft.com/office/drawing/2014/main" id="{EDB07481-F713-8659-FA52-EACCE77C4317}"/>
              </a:ext>
            </a:extLst>
          </p:cNvPr>
          <p:cNvSpPr txBox="1"/>
          <p:nvPr/>
        </p:nvSpPr>
        <p:spPr>
          <a:xfrm>
            <a:off x="1702676" y="1909303"/>
            <a:ext cx="7143190" cy="869773"/>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３年後に目指す姿は、地域企業の再エネ活用率を高めつつ、その取組を経営課題の解決と接続することで、域内企業のコスト・取引・人材競争力を同時に高めている状態</a:t>
            </a:r>
          </a:p>
        </p:txBody>
      </p:sp>
      <p:sp>
        <p:nvSpPr>
          <p:cNvPr id="8" name="TextBox 7">
            <a:extLst>
              <a:ext uri="{FF2B5EF4-FFF2-40B4-BE49-F238E27FC236}">
                <a16:creationId xmlns:a16="http://schemas.microsoft.com/office/drawing/2014/main" id="{7936EC4F-5643-CF11-09E1-C0E1D348D0ED}"/>
              </a:ext>
            </a:extLst>
          </p:cNvPr>
          <p:cNvSpPr txBox="1"/>
          <p:nvPr/>
        </p:nvSpPr>
        <p:spPr>
          <a:xfrm>
            <a:off x="1702334" y="3315076"/>
            <a:ext cx="7143190" cy="1146679"/>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400">
                <a:solidFill>
                  <a:srgbClr val="E71C57"/>
                </a:solidFill>
              </a:rPr>
              <a:t>再エネ活用が「経営上の合理的な選択」であるという実績が生まれ始めている</a:t>
            </a:r>
          </a:p>
          <a:p>
            <a:pPr marL="285750" indent="-285750">
              <a:buFont typeface="Arial" panose="020B0604020202020204" pitchFamily="34" charset="0"/>
              <a:buChar char="•"/>
            </a:pPr>
            <a:r>
              <a:rPr lang="ja-JP" altLang="en-US" sz="1400">
                <a:solidFill>
                  <a:srgbClr val="E71C57"/>
                </a:solidFill>
              </a:rPr>
              <a:t>域外との連携に向けた基盤が整い、取引競争力強化の道筋が見えている</a:t>
            </a:r>
          </a:p>
          <a:p>
            <a:pPr marL="285750" indent="-285750">
              <a:buFont typeface="Arial" panose="020B0604020202020204" pitchFamily="34" charset="0"/>
              <a:buChar char="•"/>
            </a:pPr>
            <a:r>
              <a:rPr lang="ja-JP" altLang="en-US" sz="1400">
                <a:solidFill>
                  <a:srgbClr val="E71C57"/>
                </a:solidFill>
              </a:rPr>
              <a:t>地域ぐるみの支援体制が実質的に機能し始めている</a:t>
            </a:r>
          </a:p>
        </p:txBody>
      </p:sp>
      <p:sp>
        <p:nvSpPr>
          <p:cNvPr id="10" name="TextBox 9">
            <a:extLst>
              <a:ext uri="{FF2B5EF4-FFF2-40B4-BE49-F238E27FC236}">
                <a16:creationId xmlns:a16="http://schemas.microsoft.com/office/drawing/2014/main" id="{E1697571-0F00-42A5-16B2-14D13E5532BA}"/>
              </a:ext>
            </a:extLst>
          </p:cNvPr>
          <p:cNvSpPr txBox="1"/>
          <p:nvPr/>
        </p:nvSpPr>
        <p:spPr>
          <a:xfrm>
            <a:off x="1702334" y="4882743"/>
            <a:ext cx="7143190" cy="2434300"/>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r>
              <a:rPr lang="en-US" altLang="ja-JP" sz="1400">
                <a:solidFill>
                  <a:srgbClr val="E71C57"/>
                </a:solidFill>
              </a:rPr>
              <a:t>【</a:t>
            </a:r>
            <a:r>
              <a:rPr lang="ja-JP" altLang="en-US" sz="1400">
                <a:solidFill>
                  <a:srgbClr val="E71C57"/>
                </a:solidFill>
              </a:rPr>
              <a:t>企業の脱炭素経営シフトに関する動機付けを促す取組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省エネ・再エネ活用の先進事例を経営数値とともに可視化・整理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域外取引先のニーズを把握し、脱炭素取組が取引上の武器になるという具体的なイメージを事業者と共有する</a:t>
            </a:r>
            <a:endParaRPr lang="en-US" altLang="ja-JP" sz="1400">
              <a:solidFill>
                <a:srgbClr val="E71C57"/>
              </a:solidFill>
            </a:endParaRPr>
          </a:p>
          <a:p>
            <a:pPr>
              <a:buFont typeface="Trebuchet MS" panose="020B0603020202020204" pitchFamily="34" charset="0"/>
              <a:buChar char="​"/>
            </a:pPr>
            <a:r>
              <a:rPr lang="en-US" altLang="ja-JP" sz="1400">
                <a:solidFill>
                  <a:srgbClr val="E71C57"/>
                </a:solidFill>
                <a:latin typeface="Trebuchet MS" panose="020B0603020202020204" pitchFamily="34" charset="0"/>
              </a:rPr>
              <a:t>【</a:t>
            </a:r>
            <a:r>
              <a:rPr lang="ja-JP" altLang="en-US" sz="1400">
                <a:solidFill>
                  <a:srgbClr val="E71C57"/>
                </a:solidFill>
                <a:latin typeface="Trebuchet MS" panose="020B0603020202020204" pitchFamily="34" charset="0"/>
              </a:rPr>
              <a:t>企業の脱炭素実践のハードルを乗り越える取組</a:t>
            </a:r>
            <a:r>
              <a:rPr lang="en-US" altLang="ja-JP" sz="1400">
                <a:solidFill>
                  <a:srgbClr val="E71C57"/>
                </a:solidFill>
                <a:latin typeface="Trebuchet MS" panose="020B0603020202020204" pitchFamily="34" charset="0"/>
              </a:rPr>
              <a:t>】</a:t>
            </a:r>
          </a:p>
          <a:p>
            <a:pPr marL="742950" lvl="1" indent="-285750">
              <a:buFont typeface="Arial" panose="020B0604020202020204" pitchFamily="34" charset="0"/>
              <a:buChar char="•"/>
            </a:pPr>
            <a:r>
              <a:rPr lang="ja-JP" altLang="en-US" sz="1400">
                <a:solidFill>
                  <a:srgbClr val="E71C57"/>
                </a:solidFill>
              </a:rPr>
              <a:t>再エネ活用に係る費用・コスト改善効果を業種に応じて整理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域外ニーズを踏まえた</a:t>
            </a:r>
            <a:r>
              <a:rPr lang="en-US" altLang="ja-JP" sz="1400">
                <a:solidFill>
                  <a:srgbClr val="E71C57"/>
                </a:solidFill>
              </a:rPr>
              <a:t>GHG</a:t>
            </a:r>
            <a:r>
              <a:rPr lang="ja-JP" altLang="en-US" sz="1400">
                <a:solidFill>
                  <a:srgbClr val="E71C57"/>
                </a:solidFill>
              </a:rPr>
              <a:t>データの整備方針を個社ごとに設計</a:t>
            </a:r>
            <a:endParaRPr lang="en-US" altLang="ja-JP" sz="1400">
              <a:solidFill>
                <a:srgbClr val="E71C57"/>
              </a:solidFill>
            </a:endParaRPr>
          </a:p>
          <a:p>
            <a:r>
              <a:rPr lang="en-US" altLang="ja-JP" sz="1400">
                <a:solidFill>
                  <a:srgbClr val="E71C57"/>
                </a:solidFill>
              </a:rPr>
              <a:t>【</a:t>
            </a:r>
            <a:r>
              <a:rPr lang="ja-JP" altLang="en-US" sz="1400">
                <a:solidFill>
                  <a:srgbClr val="E71C57"/>
                </a:solidFill>
              </a:rPr>
              <a:t>支援体制を効果的にマネジメントする取組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域内各機関の役割を明確化し支援体制を整備</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自治体の横断連携を推進し共同アクションを実現</a:t>
            </a:r>
          </a:p>
          <a:p>
            <a:pPr marL="285750" indent="-285750">
              <a:buFont typeface="Arial" panose="020B0604020202020204" pitchFamily="34" charset="0"/>
              <a:buChar char="•"/>
            </a:pPr>
            <a:endParaRPr lang="ja-JP" altLang="en-US" sz="1400">
              <a:solidFill>
                <a:srgbClr val="E71C57"/>
              </a:solidFill>
            </a:endParaRPr>
          </a:p>
        </p:txBody>
      </p:sp>
      <p:sp>
        <p:nvSpPr>
          <p:cNvPr id="12" name="Isosceles Triangle 11">
            <a:extLst>
              <a:ext uri="{FF2B5EF4-FFF2-40B4-BE49-F238E27FC236}">
                <a16:creationId xmlns:a16="http://schemas.microsoft.com/office/drawing/2014/main" id="{472E4155-0EB3-3E97-2DD2-8CE6D45155A4}"/>
              </a:ext>
            </a:extLst>
          </p:cNvPr>
          <p:cNvSpPr/>
          <p:nvPr/>
        </p:nvSpPr>
        <p:spPr>
          <a:xfrm flipV="1">
            <a:off x="4627543" y="294638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3" name="Isosceles Triangle 12">
            <a:extLst>
              <a:ext uri="{FF2B5EF4-FFF2-40B4-BE49-F238E27FC236}">
                <a16:creationId xmlns:a16="http://schemas.microsoft.com/office/drawing/2014/main" id="{2ADD125B-EE5D-9259-90E7-31D12DC62E1E}"/>
              </a:ext>
            </a:extLst>
          </p:cNvPr>
          <p:cNvSpPr/>
          <p:nvPr/>
        </p:nvSpPr>
        <p:spPr>
          <a:xfrm flipV="1">
            <a:off x="4627543" y="455646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5" name="TextBox 14">
            <a:extLst>
              <a:ext uri="{FF2B5EF4-FFF2-40B4-BE49-F238E27FC236}">
                <a16:creationId xmlns:a16="http://schemas.microsoft.com/office/drawing/2014/main" id="{7C0D8805-FEF8-0C3A-7619-1AF316FDF0A0}"/>
              </a:ext>
            </a:extLst>
          </p:cNvPr>
          <p:cNvSpPr txBox="1"/>
          <p:nvPr/>
        </p:nvSpPr>
        <p:spPr>
          <a:xfrm>
            <a:off x="9347200" y="2349062"/>
            <a:ext cx="3889375" cy="4161814"/>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商工会を中心に、</a:t>
            </a:r>
            <a:r>
              <a:rPr lang="en-US" altLang="ja-JP" sz="1400">
                <a:solidFill>
                  <a:srgbClr val="E71C57"/>
                </a:solidFill>
              </a:rPr>
              <a:t>A</a:t>
            </a:r>
            <a:r>
              <a:rPr lang="ja-JP" altLang="en-US" sz="1400">
                <a:solidFill>
                  <a:srgbClr val="E71C57"/>
                </a:solidFill>
              </a:rPr>
              <a:t>市環境課・産業課、</a:t>
            </a:r>
            <a:r>
              <a:rPr lang="en-US" altLang="ja-JP" sz="1400">
                <a:solidFill>
                  <a:srgbClr val="E71C57"/>
                </a:solidFill>
              </a:rPr>
              <a:t>C</a:t>
            </a:r>
            <a:r>
              <a:rPr lang="ja-JP" altLang="en-US" sz="1400">
                <a:solidFill>
                  <a:srgbClr val="E71C57"/>
                </a:solidFill>
              </a:rPr>
              <a:t>銀行、</a:t>
            </a:r>
            <a:r>
              <a:rPr lang="en-US" altLang="ja-JP" sz="1400">
                <a:solidFill>
                  <a:srgbClr val="E71C57"/>
                </a:solidFill>
              </a:rPr>
              <a:t>D</a:t>
            </a:r>
            <a:r>
              <a:rPr lang="ja-JP" altLang="en-US" sz="1400">
                <a:solidFill>
                  <a:srgbClr val="E71C57"/>
                </a:solidFill>
              </a:rPr>
              <a:t>電力を加えたコンソーシアムを結成</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それぞれの想定する役割は以下の通り</a:t>
            </a:r>
            <a:endParaRPr lang="en-US" altLang="ja-JP" sz="1400">
              <a:solidFill>
                <a:srgbClr val="E71C57"/>
              </a:solidFill>
            </a:endParaRPr>
          </a:p>
          <a:p>
            <a:pPr marL="742950" lvl="1"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商工会は</a:t>
            </a:r>
            <a:r>
              <a:rPr lang="en-US" altLang="ja-JP" sz="1400">
                <a:solidFill>
                  <a:srgbClr val="E71C57"/>
                </a:solidFill>
              </a:rPr>
              <a:t>XXX</a:t>
            </a:r>
          </a:p>
          <a:p>
            <a:pPr marL="742950" lvl="1" indent="-285750">
              <a:buFont typeface="Arial" panose="020B0604020202020204" pitchFamily="34" charset="0"/>
              <a:buChar char="•"/>
            </a:pPr>
            <a:r>
              <a:rPr lang="en-US" altLang="ja-JP" sz="1400">
                <a:solidFill>
                  <a:srgbClr val="E71C57"/>
                </a:solidFill>
              </a:rPr>
              <a:t>A</a:t>
            </a:r>
            <a:r>
              <a:rPr lang="ja-JP" altLang="en-US" sz="1400">
                <a:solidFill>
                  <a:srgbClr val="E71C57"/>
                </a:solidFill>
              </a:rPr>
              <a:t>市は</a:t>
            </a:r>
            <a:r>
              <a:rPr lang="en-US" altLang="ja-JP" sz="1400">
                <a:solidFill>
                  <a:srgbClr val="E71C57"/>
                </a:solidFill>
              </a:rPr>
              <a:t>XXX</a:t>
            </a:r>
            <a:br>
              <a:rPr lang="en-US" altLang="ja-JP" sz="1400">
                <a:solidFill>
                  <a:srgbClr val="E71C57"/>
                </a:solidFill>
              </a:rPr>
            </a:br>
            <a:endParaRPr lang="ja-JP" altLang="en-US" sz="1400">
              <a:solidFill>
                <a:srgbClr val="E71C57"/>
              </a:solidFill>
            </a:endParaRPr>
          </a:p>
        </p:txBody>
      </p:sp>
      <p:sp>
        <p:nvSpPr>
          <p:cNvPr id="16" name="TextBox 15">
            <a:extLst>
              <a:ext uri="{FF2B5EF4-FFF2-40B4-BE49-F238E27FC236}">
                <a16:creationId xmlns:a16="http://schemas.microsoft.com/office/drawing/2014/main" id="{6AB24D9F-5AEC-F9F6-B0FE-F5885289744B}"/>
              </a:ext>
            </a:extLst>
          </p:cNvPr>
          <p:cNvSpPr txBox="1"/>
          <p:nvPr/>
        </p:nvSpPr>
        <p:spPr>
          <a:xfrm>
            <a:off x="9347200" y="1857124"/>
            <a:ext cx="2126867" cy="338554"/>
          </a:xfrm>
          <a:prstGeom prst="rect">
            <a:avLst/>
          </a:prstGeom>
          <a:noFill/>
        </p:spPr>
        <p:txBody>
          <a:bodyPr wrap="square" rtlCol="0">
            <a:spAutoFit/>
          </a:bodyPr>
          <a:lstStyle/>
          <a:p>
            <a:r>
              <a:rPr lang="ja-JP" altLang="en-US" sz="1600">
                <a:solidFill>
                  <a:schemeClr val="tx2"/>
                </a:solidFill>
              </a:rPr>
              <a:t>実施体制</a:t>
            </a:r>
            <a:endParaRPr lang="en-US" sz="1600">
              <a:solidFill>
                <a:schemeClr val="tx2"/>
              </a:solidFill>
            </a:endParaRPr>
          </a:p>
        </p:txBody>
      </p:sp>
      <p:cxnSp>
        <p:nvCxnSpPr>
          <p:cNvPr id="33" name="Straight Connector 32">
            <a:extLst>
              <a:ext uri="{FF2B5EF4-FFF2-40B4-BE49-F238E27FC236}">
                <a16:creationId xmlns:a16="http://schemas.microsoft.com/office/drawing/2014/main" id="{668380A8-C8CF-0513-88CC-0F669F979B5E}"/>
              </a:ext>
            </a:extLst>
          </p:cNvPr>
          <p:cNvCxnSpPr/>
          <p:nvPr/>
        </p:nvCxnSpPr>
        <p:spPr>
          <a:xfrm>
            <a:off x="9105900" y="1909303"/>
            <a:ext cx="0" cy="5407739"/>
          </a:xfrm>
          <a:prstGeom prst="line">
            <a:avLst/>
          </a:prstGeom>
          <a:ln>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CFADDD8F-D96A-1893-9634-37B38C76024B}"/>
              </a:ext>
            </a:extLst>
          </p:cNvPr>
          <p:cNvSpPr txBox="1"/>
          <p:nvPr/>
        </p:nvSpPr>
        <p:spPr>
          <a:xfrm>
            <a:off x="9365935" y="6581453"/>
            <a:ext cx="3022888" cy="646331"/>
          </a:xfrm>
          <a:prstGeom prst="rect">
            <a:avLst/>
          </a:prstGeom>
          <a:noFill/>
        </p:spPr>
        <p:txBody>
          <a:bodyPr wrap="square" rtlCol="0">
            <a:spAutoFit/>
          </a:bodyPr>
          <a:lstStyle/>
          <a:p>
            <a:r>
              <a:rPr lang="en-US" altLang="ja-JP"/>
              <a:t>※</a:t>
            </a:r>
            <a:r>
              <a:rPr lang="ja-JP" altLang="en-US"/>
              <a:t>枠に収まりきらない場合は、ページを増やして記載すること。</a:t>
            </a:r>
            <a:endParaRPr lang="en-US" altLang="ja-JP"/>
          </a:p>
        </p:txBody>
      </p:sp>
    </p:spTree>
    <p:extLst>
      <p:ext uri="{BB962C8B-B14F-4D97-AF65-F5344CB8AC3E}">
        <p14:creationId xmlns:p14="http://schemas.microsoft.com/office/powerpoint/2010/main" val="155327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85D36BA-ACAA-12FB-02CE-E8E50D1B622E}"/>
              </a:ext>
            </a:extLst>
          </p:cNvPr>
          <p:cNvGraphicFramePr>
            <a:graphicFrameLocks noChangeAspect="1"/>
          </p:cNvGraphicFramePr>
          <p:nvPr>
            <p:custDataLst>
              <p:tags r:id="rId1"/>
            </p:custDataLst>
            <p:extLst>
              <p:ext uri="{D42A27DB-BD31-4B8C-83A1-F6EECF244321}">
                <p14:modId xmlns:p14="http://schemas.microsoft.com/office/powerpoint/2010/main" val="7211234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585D36BA-ACAA-12FB-02CE-E8E50D1B62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B812E4B-8AE8-B751-A35F-6E2CADF28AAB}"/>
              </a:ext>
            </a:extLst>
          </p:cNvPr>
          <p:cNvSpPr>
            <a:spLocks noGrp="1"/>
          </p:cNvSpPr>
          <p:nvPr>
            <p:ph type="title"/>
          </p:nvPr>
        </p:nvSpPr>
        <p:spPr/>
        <p:txBody>
          <a:bodyPr vert="horz"/>
          <a:lstStyle/>
          <a:p>
            <a:r>
              <a:rPr lang="en-US"/>
              <a:t>1.</a:t>
            </a:r>
            <a:r>
              <a:rPr lang="ja-JP" altLang="en-US"/>
              <a:t>基本的事項</a:t>
            </a:r>
            <a:endParaRPr lang="en-US"/>
          </a:p>
        </p:txBody>
      </p:sp>
    </p:spTree>
    <p:extLst>
      <p:ext uri="{BB962C8B-B14F-4D97-AF65-F5344CB8AC3E}">
        <p14:creationId xmlns:p14="http://schemas.microsoft.com/office/powerpoint/2010/main" val="11077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A0FD-1431-9FA9-B68F-DB60FE69754D}"/>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EF395DD9-765E-224A-1459-6757B87CDC15}"/>
              </a:ext>
            </a:extLst>
          </p:cNvPr>
          <p:cNvGraphicFramePr>
            <a:graphicFrameLocks noChangeAspect="1"/>
          </p:cNvGraphicFramePr>
          <p:nvPr>
            <p:custDataLst>
              <p:tags r:id="rId1"/>
            </p:custDataLst>
            <p:extLst>
              <p:ext uri="{D42A27DB-BD31-4B8C-83A1-F6EECF244321}">
                <p14:modId xmlns:p14="http://schemas.microsoft.com/office/powerpoint/2010/main" val="4269296580"/>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EF395DD9-765E-224A-1459-6757B87CDC15}"/>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98" name="Group 97">
            <a:extLst>
              <a:ext uri="{FF2B5EF4-FFF2-40B4-BE49-F238E27FC236}">
                <a16:creationId xmlns:a16="http://schemas.microsoft.com/office/drawing/2014/main" id="{D130E45A-A3EF-0D1E-5011-C347ADD5FFAB}"/>
              </a:ext>
            </a:extLst>
          </p:cNvPr>
          <p:cNvGrpSpPr/>
          <p:nvPr/>
        </p:nvGrpSpPr>
        <p:grpSpPr>
          <a:xfrm>
            <a:off x="693147" y="1246195"/>
            <a:ext cx="12053482" cy="6103548"/>
            <a:chOff x="693147" y="1246195"/>
            <a:chExt cx="12053482" cy="6103548"/>
          </a:xfrm>
        </p:grpSpPr>
        <p:grpSp>
          <p:nvGrpSpPr>
            <p:cNvPr id="99" name="Group 98">
              <a:extLst>
                <a:ext uri="{FF2B5EF4-FFF2-40B4-BE49-F238E27FC236}">
                  <a16:creationId xmlns:a16="http://schemas.microsoft.com/office/drawing/2014/main" id="{79F51DF9-0337-5A92-92C7-1C2E7BD3B69D}"/>
                </a:ext>
              </a:extLst>
            </p:cNvPr>
            <p:cNvGrpSpPr/>
            <p:nvPr/>
          </p:nvGrpSpPr>
          <p:grpSpPr>
            <a:xfrm>
              <a:off x="693147" y="1246195"/>
              <a:ext cx="12053482" cy="6103548"/>
              <a:chOff x="693147" y="1246195"/>
              <a:chExt cx="12053482" cy="6103548"/>
            </a:xfrm>
          </p:grpSpPr>
          <p:cxnSp>
            <p:nvCxnSpPr>
              <p:cNvPr id="103" name="直線コネクタ 127">
                <a:extLst>
                  <a:ext uri="{FF2B5EF4-FFF2-40B4-BE49-F238E27FC236}">
                    <a16:creationId xmlns:a16="http://schemas.microsoft.com/office/drawing/2014/main" id="{B5C08C3F-B1A0-DB33-BAF3-FED618FDEC67}"/>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4" name="直線コネクタ 127">
                <a:extLst>
                  <a:ext uri="{FF2B5EF4-FFF2-40B4-BE49-F238E27FC236}">
                    <a16:creationId xmlns:a16="http://schemas.microsoft.com/office/drawing/2014/main" id="{A2345416-A90E-A12A-B5A4-700764F962C6}"/>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5" name="直線コネクタ 78">
                <a:extLst>
                  <a:ext uri="{FF2B5EF4-FFF2-40B4-BE49-F238E27FC236}">
                    <a16:creationId xmlns:a16="http://schemas.microsoft.com/office/drawing/2014/main" id="{1DFFEACE-0692-43B0-B02D-A43E6B41D2B1}"/>
                  </a:ext>
                </a:extLst>
              </p:cNvPr>
              <p:cNvCxnSpPr>
                <a:cxnSpLocks/>
                <a:stCxn id="130" idx="2"/>
                <a:endCxn id="131"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6" name="正方形/長方形 101">
                <a:extLst>
                  <a:ext uri="{FF2B5EF4-FFF2-40B4-BE49-F238E27FC236}">
                    <a16:creationId xmlns:a16="http://schemas.microsoft.com/office/drawing/2014/main" id="{C460EB7B-5CB0-95A6-2CBB-D953581FEAD8}"/>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07" name="正方形/長方形 101">
                <a:extLst>
                  <a:ext uri="{FF2B5EF4-FFF2-40B4-BE49-F238E27FC236}">
                    <a16:creationId xmlns:a16="http://schemas.microsoft.com/office/drawing/2014/main" id="{EB1416D5-748F-8E82-BDFD-32F1A513160C}"/>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08" name="Straight Arrow Connector 23">
                <a:extLst>
                  <a:ext uri="{FF2B5EF4-FFF2-40B4-BE49-F238E27FC236}">
                    <a16:creationId xmlns:a16="http://schemas.microsoft.com/office/drawing/2014/main" id="{F2DE625E-5B59-0EED-758E-ACD72936B711}"/>
                  </a:ext>
                </a:extLst>
              </p:cNvPr>
              <p:cNvCxnSpPr>
                <a:cxnSpLocks/>
                <a:stCxn id="116" idx="3"/>
                <a:endCxn id="130"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23">
                <a:extLst>
                  <a:ext uri="{FF2B5EF4-FFF2-40B4-BE49-F238E27FC236}">
                    <a16:creationId xmlns:a16="http://schemas.microsoft.com/office/drawing/2014/main" id="{79CD613C-3164-8ECF-1E6F-639459EFAB0B}"/>
                  </a:ext>
                </a:extLst>
              </p:cNvPr>
              <p:cNvCxnSpPr>
                <a:cxnSpLocks/>
                <a:stCxn id="120" idx="3"/>
                <a:endCxn id="132"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23">
                <a:extLst>
                  <a:ext uri="{FF2B5EF4-FFF2-40B4-BE49-F238E27FC236}">
                    <a16:creationId xmlns:a16="http://schemas.microsoft.com/office/drawing/2014/main" id="{E4887B25-272E-D971-A984-BE2D9881ED50}"/>
                  </a:ext>
                </a:extLst>
              </p:cNvPr>
              <p:cNvCxnSpPr>
                <a:cxnSpLocks/>
                <a:stCxn id="122" idx="3"/>
                <a:endCxn id="129"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31">
                <a:extLst>
                  <a:ext uri="{FF2B5EF4-FFF2-40B4-BE49-F238E27FC236}">
                    <a16:creationId xmlns:a16="http://schemas.microsoft.com/office/drawing/2014/main" id="{D991701D-A526-3DE3-2ADC-FA918EF4CD40}"/>
                  </a:ext>
                </a:extLst>
              </p:cNvPr>
              <p:cNvCxnSpPr>
                <a:cxnSpLocks/>
                <a:endCxn id="131"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2" name="Rectangle 111">
                <a:extLst>
                  <a:ext uri="{FF2B5EF4-FFF2-40B4-BE49-F238E27FC236}">
                    <a16:creationId xmlns:a16="http://schemas.microsoft.com/office/drawing/2014/main" id="{3C0820BA-F7F1-5448-372A-63F0ADCCDB12}"/>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113" name="グループ化 33">
                <a:extLst>
                  <a:ext uri="{FF2B5EF4-FFF2-40B4-BE49-F238E27FC236}">
                    <a16:creationId xmlns:a16="http://schemas.microsoft.com/office/drawing/2014/main" id="{D2A19765-D047-9682-0F59-13338544F1EE}"/>
                  </a:ext>
                </a:extLst>
              </p:cNvPr>
              <p:cNvGrpSpPr/>
              <p:nvPr/>
            </p:nvGrpSpPr>
            <p:grpSpPr>
              <a:xfrm>
                <a:off x="1900281" y="1246195"/>
                <a:ext cx="6485535" cy="302378"/>
                <a:chOff x="1745513" y="1289276"/>
                <a:chExt cx="5523428" cy="274312"/>
              </a:xfrm>
            </p:grpSpPr>
            <p:cxnSp>
              <p:nvCxnSpPr>
                <p:cNvPr id="143" name="Straight Connector 14">
                  <a:extLst>
                    <a:ext uri="{FF2B5EF4-FFF2-40B4-BE49-F238E27FC236}">
                      <a16:creationId xmlns:a16="http://schemas.microsoft.com/office/drawing/2014/main" id="{7BB532BD-0504-2866-7F05-ADA10271F2C5}"/>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4" name="TextBox 15">
                  <a:extLst>
                    <a:ext uri="{FF2B5EF4-FFF2-40B4-BE49-F238E27FC236}">
                      <a16:creationId xmlns:a16="http://schemas.microsoft.com/office/drawing/2014/main" id="{2B90C560-3387-7A10-F703-ACC4F2245CF4}"/>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114" name="グループ化 30">
                <a:extLst>
                  <a:ext uri="{FF2B5EF4-FFF2-40B4-BE49-F238E27FC236}">
                    <a16:creationId xmlns:a16="http://schemas.microsoft.com/office/drawing/2014/main" id="{307C8138-1DD2-A0A1-A5ED-31D63378E2CF}"/>
                  </a:ext>
                </a:extLst>
              </p:cNvPr>
              <p:cNvGrpSpPr/>
              <p:nvPr/>
            </p:nvGrpSpPr>
            <p:grpSpPr>
              <a:xfrm>
                <a:off x="8739057" y="1246195"/>
                <a:ext cx="4007572" cy="302378"/>
                <a:chOff x="7570054" y="1289276"/>
                <a:chExt cx="3885260" cy="274312"/>
              </a:xfrm>
            </p:grpSpPr>
            <p:cxnSp>
              <p:nvCxnSpPr>
                <p:cNvPr id="141" name="Straight Connector 14">
                  <a:extLst>
                    <a:ext uri="{FF2B5EF4-FFF2-40B4-BE49-F238E27FC236}">
                      <a16:creationId xmlns:a16="http://schemas.microsoft.com/office/drawing/2014/main" id="{4BCE0261-95C2-D610-5E2D-142D52EF8568}"/>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42" name="TextBox 15">
                  <a:extLst>
                    <a:ext uri="{FF2B5EF4-FFF2-40B4-BE49-F238E27FC236}">
                      <a16:creationId xmlns:a16="http://schemas.microsoft.com/office/drawing/2014/main" id="{FC66D67B-799E-28AB-D0F5-FBF8EB6552B7}"/>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15" name="TextBox 114">
                <a:extLst>
                  <a:ext uri="{FF2B5EF4-FFF2-40B4-BE49-F238E27FC236}">
                    <a16:creationId xmlns:a16="http://schemas.microsoft.com/office/drawing/2014/main" id="{2EB6BA5A-0863-6AD7-7321-F6CFDA484957}"/>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16" name="Rectangle: Rounded Corners 115">
                <a:extLst>
                  <a:ext uri="{FF2B5EF4-FFF2-40B4-BE49-F238E27FC236}">
                    <a16:creationId xmlns:a16="http://schemas.microsoft.com/office/drawing/2014/main" id="{573F8CDD-B265-BB51-31FF-2C28F73827FB}"/>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17" name="正方形/長方形 101">
                <a:extLst>
                  <a:ext uri="{FF2B5EF4-FFF2-40B4-BE49-F238E27FC236}">
                    <a16:creationId xmlns:a16="http://schemas.microsoft.com/office/drawing/2014/main" id="{67C173FA-6B33-5329-5633-0511E8397E12}"/>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18" name="Straight Arrow Connector 117">
                <a:extLst>
                  <a:ext uri="{FF2B5EF4-FFF2-40B4-BE49-F238E27FC236}">
                    <a16:creationId xmlns:a16="http://schemas.microsoft.com/office/drawing/2014/main" id="{558DCAE3-6202-8BB3-AEDA-BBF4A7A71C81}"/>
                  </a:ext>
                </a:extLst>
              </p:cNvPr>
              <p:cNvCxnSpPr>
                <a:cxnSpLocks/>
                <a:stCxn id="116" idx="2"/>
                <a:endCxn id="12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376EC088-B3AB-9BCB-7D22-010D39389EF2}"/>
                  </a:ext>
                </a:extLst>
              </p:cNvPr>
              <p:cNvCxnSpPr>
                <a:cxnSpLocks/>
                <a:stCxn id="120" idx="2"/>
                <a:endCxn id="122"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0" name="Rectangle: Rounded Corners 119">
                <a:extLst>
                  <a:ext uri="{FF2B5EF4-FFF2-40B4-BE49-F238E27FC236}">
                    <a16:creationId xmlns:a16="http://schemas.microsoft.com/office/drawing/2014/main" id="{81D0B0DF-D3E0-A99C-074B-02C02560CA2F}"/>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21" name="TextBox 120">
                <a:extLst>
                  <a:ext uri="{FF2B5EF4-FFF2-40B4-BE49-F238E27FC236}">
                    <a16:creationId xmlns:a16="http://schemas.microsoft.com/office/drawing/2014/main" id="{28AF2691-D79A-A602-0A4C-74C5AED97E6B}"/>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22" name="Rectangle: Rounded Corners 121">
                <a:extLst>
                  <a:ext uri="{FF2B5EF4-FFF2-40B4-BE49-F238E27FC236}">
                    <a16:creationId xmlns:a16="http://schemas.microsoft.com/office/drawing/2014/main" id="{B09CF3E8-04F2-83D2-93DD-6229469FC7AB}"/>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23" name="TextBox 122">
                <a:extLst>
                  <a:ext uri="{FF2B5EF4-FFF2-40B4-BE49-F238E27FC236}">
                    <a16:creationId xmlns:a16="http://schemas.microsoft.com/office/drawing/2014/main" id="{8F86615D-DF87-A780-9345-0C0CD2F04FA6}"/>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24" name="Rectangle: Rounded Corners 123">
                <a:extLst>
                  <a:ext uri="{FF2B5EF4-FFF2-40B4-BE49-F238E27FC236}">
                    <a16:creationId xmlns:a16="http://schemas.microsoft.com/office/drawing/2014/main" id="{F3CBB61B-8E1A-26A2-FD25-8725414BBECD}"/>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5" name="Rectangle: Rounded Corners 124">
                <a:extLst>
                  <a:ext uri="{FF2B5EF4-FFF2-40B4-BE49-F238E27FC236}">
                    <a16:creationId xmlns:a16="http://schemas.microsoft.com/office/drawing/2014/main" id="{4D9BBFDD-7E21-C979-DB73-31B43487429B}"/>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6" name="TextBox 125">
                <a:extLst>
                  <a:ext uri="{FF2B5EF4-FFF2-40B4-BE49-F238E27FC236}">
                    <a16:creationId xmlns:a16="http://schemas.microsoft.com/office/drawing/2014/main" id="{BCE9C3F0-C95C-D989-6C38-9F97FECA0B04}"/>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7" name="Rectangle 126">
                <a:extLst>
                  <a:ext uri="{FF2B5EF4-FFF2-40B4-BE49-F238E27FC236}">
                    <a16:creationId xmlns:a16="http://schemas.microsoft.com/office/drawing/2014/main" id="{30E97B8F-6376-9E1F-89D0-6D696F4BE0A2}"/>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8" name="Straight Arrow Connector 127">
                <a:extLst>
                  <a:ext uri="{FF2B5EF4-FFF2-40B4-BE49-F238E27FC236}">
                    <a16:creationId xmlns:a16="http://schemas.microsoft.com/office/drawing/2014/main" id="{AF8AE404-17AA-EEEC-AA6E-6F1DE897C72D}"/>
                  </a:ext>
                </a:extLst>
              </p:cNvPr>
              <p:cNvCxnSpPr>
                <a:cxnSpLocks/>
                <a:stCxn id="122" idx="2"/>
                <a:endCxn id="127"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9" name="Rectangle: Rounded Corners 128">
                <a:extLst>
                  <a:ext uri="{FF2B5EF4-FFF2-40B4-BE49-F238E27FC236}">
                    <a16:creationId xmlns:a16="http://schemas.microsoft.com/office/drawing/2014/main" id="{EF499608-D618-B1E3-28FE-44C236B11934}"/>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30" name="Rectangle: Rounded Corners 129">
                <a:extLst>
                  <a:ext uri="{FF2B5EF4-FFF2-40B4-BE49-F238E27FC236}">
                    <a16:creationId xmlns:a16="http://schemas.microsoft.com/office/drawing/2014/main" id="{1A4F216D-E029-4AA8-E43C-88856347D88A}"/>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31" name="Rectangle: Rounded Corners 130">
                <a:extLst>
                  <a:ext uri="{FF2B5EF4-FFF2-40B4-BE49-F238E27FC236}">
                    <a16:creationId xmlns:a16="http://schemas.microsoft.com/office/drawing/2014/main" id="{C24035BE-05AB-C962-65D9-FC56701F494B}"/>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32" name="Rectangle: Rounded Corners 131">
                <a:extLst>
                  <a:ext uri="{FF2B5EF4-FFF2-40B4-BE49-F238E27FC236}">
                    <a16:creationId xmlns:a16="http://schemas.microsoft.com/office/drawing/2014/main" id="{63049C9F-B77F-2D31-2F18-FA3A5286ED0E}"/>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33" name="コネクタ: カギ線 80">
                <a:extLst>
                  <a:ext uri="{FF2B5EF4-FFF2-40B4-BE49-F238E27FC236}">
                    <a16:creationId xmlns:a16="http://schemas.microsoft.com/office/drawing/2014/main" id="{AA261ECA-5BF1-5641-6B80-BD959027DB2F}"/>
                  </a:ext>
                </a:extLst>
              </p:cNvPr>
              <p:cNvCxnSpPr>
                <a:cxnSpLocks/>
                <a:stCxn id="112" idx="2"/>
                <a:endCxn id="124"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87165DEF-37E0-D23E-BCD9-2477ADADF29D}"/>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35" name="Straight Arrow Connector 134">
                <a:extLst>
                  <a:ext uri="{FF2B5EF4-FFF2-40B4-BE49-F238E27FC236}">
                    <a16:creationId xmlns:a16="http://schemas.microsoft.com/office/drawing/2014/main" id="{023EEFFC-715D-7CF0-798E-125D9D48AC8F}"/>
                  </a:ext>
                </a:extLst>
              </p:cNvPr>
              <p:cNvCxnSpPr>
                <a:cxnSpLocks/>
                <a:stCxn id="124" idx="2"/>
                <a:endCxn id="125"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36" name="直線コネクタ 127">
                <a:extLst>
                  <a:ext uri="{FF2B5EF4-FFF2-40B4-BE49-F238E27FC236}">
                    <a16:creationId xmlns:a16="http://schemas.microsoft.com/office/drawing/2014/main" id="{7A77BC86-6B3E-9976-04F4-5BB8BDDA20D5}"/>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37" name="正方形/長方形 101">
                <a:extLst>
                  <a:ext uri="{FF2B5EF4-FFF2-40B4-BE49-F238E27FC236}">
                    <a16:creationId xmlns:a16="http://schemas.microsoft.com/office/drawing/2014/main" id="{6E26B959-9EA3-506C-B5AD-C0C126619200}"/>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nvGrpSpPr>
              <p:cNvPr id="138" name="Group 137">
                <a:extLst>
                  <a:ext uri="{FF2B5EF4-FFF2-40B4-BE49-F238E27FC236}">
                    <a16:creationId xmlns:a16="http://schemas.microsoft.com/office/drawing/2014/main" id="{0F0162A2-8D5B-6701-B727-4B7936D70B2B}"/>
                  </a:ext>
                </a:extLst>
              </p:cNvPr>
              <p:cNvGrpSpPr/>
              <p:nvPr/>
            </p:nvGrpSpPr>
            <p:grpSpPr>
              <a:xfrm>
                <a:off x="2338075" y="1685776"/>
                <a:ext cx="6047740" cy="492223"/>
                <a:chOff x="2338075" y="1685776"/>
                <a:chExt cx="6143638" cy="492223"/>
              </a:xfrm>
            </p:grpSpPr>
            <p:sp>
              <p:nvSpPr>
                <p:cNvPr id="139" name="Rectangle: Rounded Corners 138">
                  <a:extLst>
                    <a:ext uri="{FF2B5EF4-FFF2-40B4-BE49-F238E27FC236}">
                      <a16:creationId xmlns:a16="http://schemas.microsoft.com/office/drawing/2014/main" id="{3B3A5BC5-B990-4FE4-C397-F8883C435AC1}"/>
                    </a:ext>
                  </a:extLst>
                </p:cNvPr>
                <p:cNvSpPr/>
                <p:nvPr/>
              </p:nvSpPr>
              <p:spPr>
                <a:xfrm>
                  <a:off x="2338075" y="1685777"/>
                  <a:ext cx="302387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40" name="Rectangle: Rounded Corners 139">
                  <a:extLst>
                    <a:ext uri="{FF2B5EF4-FFF2-40B4-BE49-F238E27FC236}">
                      <a16:creationId xmlns:a16="http://schemas.microsoft.com/office/drawing/2014/main" id="{A7C83157-84C8-2581-780C-DDB7CFD8AAD3}"/>
                    </a:ext>
                  </a:extLst>
                </p:cNvPr>
                <p:cNvSpPr/>
                <p:nvPr/>
              </p:nvSpPr>
              <p:spPr>
                <a:xfrm>
                  <a:off x="5457843" y="1685776"/>
                  <a:ext cx="3023870" cy="492223"/>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展開先</a:t>
                  </a:r>
                  <a:r>
                    <a:rPr lang="zh-TW" altLang="en-US" sz="1323" b="1">
                      <a:solidFill>
                        <a:schemeClr val="tx1"/>
                      </a:solidFill>
                      <a:latin typeface="Trebuchet MS" panose="020B0603020202020204" pitchFamily="34" charset="0"/>
                      <a:ea typeface="Meiryo UI" panose="020B0604030504040204" pitchFamily="50" charset="-128"/>
                    </a:rPr>
                    <a:t>連絡先</a:t>
                  </a:r>
                  <a:endParaRPr lang="ja-JP" altLang="en-US" sz="1323" b="1">
                    <a:solidFill>
                      <a:schemeClr val="tx1"/>
                    </a:solidFill>
                    <a:latin typeface="Trebuchet MS" panose="020B0603020202020204" pitchFamily="34" charset="0"/>
                    <a:ea typeface="Meiryo UI" panose="020B0604030504040204" pitchFamily="50" charset="-128"/>
                  </a:endParaRPr>
                </a:p>
              </p:txBody>
            </p:sp>
          </p:grpSp>
        </p:grpSp>
        <p:sp>
          <p:nvSpPr>
            <p:cNvPr id="100" name="Rectangle: Rounded Corners 99">
              <a:extLst>
                <a:ext uri="{FF2B5EF4-FFF2-40B4-BE49-F238E27FC236}">
                  <a16:creationId xmlns:a16="http://schemas.microsoft.com/office/drawing/2014/main" id="{55E0F29B-C7A6-B6BB-A2EA-B18682CC0028}"/>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展開元の実施体制</a:t>
              </a:r>
            </a:p>
          </p:txBody>
        </p:sp>
        <p:sp>
          <p:nvSpPr>
            <p:cNvPr id="101" name="Rectangle: Rounded Corners 100">
              <a:extLst>
                <a:ext uri="{FF2B5EF4-FFF2-40B4-BE49-F238E27FC236}">
                  <a16:creationId xmlns:a16="http://schemas.microsoft.com/office/drawing/2014/main" id="{E72AFC29-31E9-410E-7190-BB08D50FFE7D}"/>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展開先の実施体制</a:t>
              </a:r>
            </a:p>
          </p:txBody>
        </p:sp>
        <p:sp>
          <p:nvSpPr>
            <p:cNvPr id="102" name="Rectangle: Rounded Corners 101">
              <a:extLst>
                <a:ext uri="{FF2B5EF4-FFF2-40B4-BE49-F238E27FC236}">
                  <a16:creationId xmlns:a16="http://schemas.microsoft.com/office/drawing/2014/main" id="{54121B9A-5C0A-277D-F577-DC397821E21D}"/>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grpSp>
      <p:sp>
        <p:nvSpPr>
          <p:cNvPr id="2" name="Title 1">
            <a:extLst>
              <a:ext uri="{FF2B5EF4-FFF2-40B4-BE49-F238E27FC236}">
                <a16:creationId xmlns:a16="http://schemas.microsoft.com/office/drawing/2014/main" id="{DA136ED4-EB8B-538B-7529-79076783E71C}"/>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EAAD47A0-EE4F-B0D6-7F63-F70B8DF41C6F}"/>
              </a:ext>
            </a:extLst>
          </p:cNvPr>
          <p:cNvSpPr/>
          <p:nvPr/>
        </p:nvSpPr>
        <p:spPr>
          <a:xfrm>
            <a:off x="508000" y="2301715"/>
            <a:ext cx="12522200" cy="5078573"/>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F9D0F6E2-7AAB-6B22-313C-9C0C3F0B064A}"/>
              </a:ext>
            </a:extLst>
          </p:cNvPr>
          <p:cNvSpPr/>
          <p:nvPr/>
        </p:nvSpPr>
        <p:spPr>
          <a:xfrm>
            <a:off x="508000" y="1543530"/>
            <a:ext cx="8064500" cy="710270"/>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117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E8B84EF-F7FE-DB14-52AB-E19CC620B066}"/>
              </a:ext>
            </a:extLst>
          </p:cNvPr>
          <p:cNvGraphicFramePr>
            <a:graphicFrameLocks noChangeAspect="1"/>
          </p:cNvGraphicFramePr>
          <p:nvPr>
            <p:custDataLst>
              <p:tags r:id="rId1"/>
            </p:custDataLst>
            <p:extLst>
              <p:ext uri="{D42A27DB-BD31-4B8C-83A1-F6EECF244321}">
                <p14:modId xmlns:p14="http://schemas.microsoft.com/office/powerpoint/2010/main" val="2622217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DE8B84EF-F7FE-DB14-52AB-E19CC620B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7E5AFA8-59DD-15AC-7864-A56886DEF325}"/>
              </a:ext>
            </a:extLst>
          </p:cNvPr>
          <p:cNvSpPr>
            <a:spLocks noGrp="1"/>
          </p:cNvSpPr>
          <p:nvPr>
            <p:ph type="title"/>
          </p:nvPr>
        </p:nvSpPr>
        <p:spPr/>
        <p:txBody>
          <a:bodyPr vert="horz"/>
          <a:lstStyle/>
          <a:p>
            <a:r>
              <a:rPr lang="en-US" altLang="ja-JP"/>
              <a:t>(1)</a:t>
            </a:r>
            <a:r>
              <a:rPr lang="ja-JP" altLang="en-US"/>
              <a:t>応募申請者・申請書連絡先</a:t>
            </a:r>
            <a:endParaRPr lang="en-US"/>
          </a:p>
        </p:txBody>
      </p:sp>
      <p:sp>
        <p:nvSpPr>
          <p:cNvPr id="4" name="Content Placeholder 3">
            <a:extLst>
              <a:ext uri="{FF2B5EF4-FFF2-40B4-BE49-F238E27FC236}">
                <a16:creationId xmlns:a16="http://schemas.microsoft.com/office/drawing/2014/main" id="{657F02C7-AF51-0E78-5FB2-5CDA4EFA4242}"/>
              </a:ext>
            </a:extLst>
          </p:cNvPr>
          <p:cNvSpPr>
            <a:spLocks noGrp="1"/>
          </p:cNvSpPr>
          <p:nvPr>
            <p:ph sz="quarter" idx="13"/>
          </p:nvPr>
        </p:nvSpPr>
        <p:spPr>
          <a:xfrm>
            <a:off x="2652309" y="1110921"/>
            <a:ext cx="10583925" cy="2327712"/>
          </a:xfrm>
        </p:spPr>
        <p:txBody>
          <a:bodyPr/>
          <a:lstStyle/>
          <a:p>
            <a:r>
              <a:rPr lang="ja-JP" altLang="en-US"/>
              <a:t>申請者となる地方公共団体（都道府県または市区町村）及び支援機関等の名称を記載すること。複数の地方公共団体及び支援機関等で共同申請する場合、全ての申請者の情報を記載すること。その場合、代表申請者となる申請者名に○印を付すること。</a:t>
            </a:r>
            <a:endParaRPr lang="en-US" altLang="ja-JP"/>
          </a:p>
          <a:p>
            <a:r>
              <a:rPr lang="ja-JP" altLang="en-US"/>
              <a:t>申請者となる地方公共団体及び支援機関等ごとに、申請内容を熟知した担当者を１名記載すること。</a:t>
            </a:r>
          </a:p>
          <a:p>
            <a:pPr marL="0" indent="0">
              <a:buNone/>
            </a:pPr>
            <a:r>
              <a:rPr lang="en-US" altLang="ja-JP"/>
              <a:t>※</a:t>
            </a:r>
            <a:r>
              <a:rPr lang="ja-JP" altLang="en-US"/>
              <a:t>原則として、ご連絡は代表申請者を通じて実施。</a:t>
            </a:r>
          </a:p>
        </p:txBody>
      </p:sp>
      <p:graphicFrame>
        <p:nvGraphicFramePr>
          <p:cNvPr id="8" name="Table 7">
            <a:extLst>
              <a:ext uri="{FF2B5EF4-FFF2-40B4-BE49-F238E27FC236}">
                <a16:creationId xmlns:a16="http://schemas.microsoft.com/office/drawing/2014/main" id="{D6B15A6A-62A7-C792-BE95-40A600F73E1A}"/>
              </a:ext>
            </a:extLst>
          </p:cNvPr>
          <p:cNvGraphicFramePr>
            <a:graphicFrameLocks noGrp="1"/>
          </p:cNvGraphicFramePr>
          <p:nvPr>
            <p:extLst>
              <p:ext uri="{D42A27DB-BD31-4B8C-83A1-F6EECF244321}">
                <p14:modId xmlns:p14="http://schemas.microsoft.com/office/powerpoint/2010/main" val="1545999950"/>
              </p:ext>
            </p:extLst>
          </p:nvPr>
        </p:nvGraphicFramePr>
        <p:xfrm>
          <a:off x="203202" y="3646607"/>
          <a:ext cx="13033030" cy="1786618"/>
        </p:xfrm>
        <a:graphic>
          <a:graphicData uri="http://schemas.openxmlformats.org/drawingml/2006/table">
            <a:tbl>
              <a:tblPr firstRow="1" firstCol="1" bandRow="1">
                <a:tableStyleId>{5C22544A-7EE6-4342-B048-85BDC9FD1C3A}</a:tableStyleId>
              </a:tblPr>
              <a:tblGrid>
                <a:gridCol w="881339">
                  <a:extLst>
                    <a:ext uri="{9D8B030D-6E8A-4147-A177-3AD203B41FA5}">
                      <a16:colId xmlns:a16="http://schemas.microsoft.com/office/drawing/2014/main" val="1873541212"/>
                    </a:ext>
                  </a:extLst>
                </a:gridCol>
                <a:gridCol w="2029239">
                  <a:extLst>
                    <a:ext uri="{9D8B030D-6E8A-4147-A177-3AD203B41FA5}">
                      <a16:colId xmlns:a16="http://schemas.microsoft.com/office/drawing/2014/main" val="2030430788"/>
                    </a:ext>
                  </a:extLst>
                </a:gridCol>
                <a:gridCol w="1535372">
                  <a:extLst>
                    <a:ext uri="{9D8B030D-6E8A-4147-A177-3AD203B41FA5}">
                      <a16:colId xmlns:a16="http://schemas.microsoft.com/office/drawing/2014/main" val="508481359"/>
                    </a:ext>
                  </a:extLst>
                </a:gridCol>
                <a:gridCol w="3301139">
                  <a:extLst>
                    <a:ext uri="{9D8B030D-6E8A-4147-A177-3AD203B41FA5}">
                      <a16:colId xmlns:a16="http://schemas.microsoft.com/office/drawing/2014/main" val="2352381340"/>
                    </a:ext>
                  </a:extLst>
                </a:gridCol>
                <a:gridCol w="3332135">
                  <a:extLst>
                    <a:ext uri="{9D8B030D-6E8A-4147-A177-3AD203B41FA5}">
                      <a16:colId xmlns:a16="http://schemas.microsoft.com/office/drawing/2014/main" val="487928014"/>
                    </a:ext>
                  </a:extLst>
                </a:gridCol>
                <a:gridCol w="1953806">
                  <a:extLst>
                    <a:ext uri="{9D8B030D-6E8A-4147-A177-3AD203B41FA5}">
                      <a16:colId xmlns:a16="http://schemas.microsoft.com/office/drawing/2014/main" val="1510471466"/>
                    </a:ext>
                  </a:extLst>
                </a:gridCol>
              </a:tblGrid>
              <a:tr h="368452">
                <a:tc>
                  <a:txBody>
                    <a:bodyPr/>
                    <a:lstStyle/>
                    <a:p>
                      <a:pPr marR="66675" algn="ctr">
                        <a:buNone/>
                      </a:pPr>
                      <a:r>
                        <a:rPr lang="ja-JP" altLang="en-US" sz="1600" b="0" kern="100">
                          <a:solidFill>
                            <a:schemeClr val="bg2"/>
                          </a:solidFill>
                          <a:effectLst/>
                          <a:latin typeface="+mj-ea"/>
                          <a:ea typeface="+mj-ea"/>
                          <a:cs typeface="Times New Roman" panose="02020603050405020304" pitchFamily="18" charset="0"/>
                        </a:rPr>
                        <a:t>代表</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申請者</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担当者氏名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担当者所属・役職</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E-mail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TEL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marR="66675" algn="ctr">
                        <a:buNone/>
                      </a:pPr>
                      <a:r>
                        <a:rPr lang="ja-JP"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○○市</a:t>
                      </a: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marR="66675" algn="ctr">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△△株式会社</a:t>
                      </a:r>
                      <a:endParaRPr lang="en-US" sz="1600" b="0" kern="100">
                        <a:solidFill>
                          <a:srgbClr val="E71C57"/>
                        </a:solidFill>
                        <a:effectLst/>
                        <a:latin typeface="+mn-lt"/>
                      </a:endParaRPr>
                    </a:p>
                    <a:p>
                      <a:pPr marR="66675" algn="just">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8657BA48-7249-A3D5-4A29-F8BBA4F19D8C}"/>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pSp>
        <p:nvGrpSpPr>
          <p:cNvPr id="13" name="Group 12">
            <a:extLst>
              <a:ext uri="{FF2B5EF4-FFF2-40B4-BE49-F238E27FC236}">
                <a16:creationId xmlns:a16="http://schemas.microsoft.com/office/drawing/2014/main" id="{93E45FA3-F707-41CF-BA08-C0D53DFC98B0}"/>
              </a:ext>
            </a:extLst>
          </p:cNvPr>
          <p:cNvGrpSpPr/>
          <p:nvPr/>
        </p:nvGrpSpPr>
        <p:grpSpPr>
          <a:xfrm>
            <a:off x="500207" y="1610486"/>
            <a:ext cx="1851313" cy="916480"/>
            <a:chOff x="-2207615" y="1260514"/>
            <a:chExt cx="1851313" cy="916480"/>
          </a:xfrm>
        </p:grpSpPr>
        <p:cxnSp>
          <p:nvCxnSpPr>
            <p:cNvPr id="14" name="直線コネクタ 127">
              <a:extLst>
                <a:ext uri="{FF2B5EF4-FFF2-40B4-BE49-F238E27FC236}">
                  <a16:creationId xmlns:a16="http://schemas.microsoft.com/office/drawing/2014/main" id="{7171BDDD-35B6-B341-03D1-2BA8FA3E794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296444DF-F9BA-91B1-27BF-F4A8A0182553}"/>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E5E6C3CD-5A80-E0DF-22E5-AFE9C7C80510}"/>
                </a:ext>
              </a:extLst>
            </p:cNvPr>
            <p:cNvCxnSpPr>
              <a:cxnSpLocks/>
              <a:stCxn id="40" idx="2"/>
              <a:endCxn id="41"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57976E9E-11C3-196C-26BE-FA7B93D67A39}"/>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8" name="正方形/長方形 101">
              <a:extLst>
                <a:ext uri="{FF2B5EF4-FFF2-40B4-BE49-F238E27FC236}">
                  <a16:creationId xmlns:a16="http://schemas.microsoft.com/office/drawing/2014/main" id="{1AC5EECE-46F5-6B66-D5E3-26C1AE4E1F0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18">
              <a:extLst>
                <a:ext uri="{FF2B5EF4-FFF2-40B4-BE49-F238E27FC236}">
                  <a16:creationId xmlns:a16="http://schemas.microsoft.com/office/drawing/2014/main" id="{F6BA1699-908C-9F58-B588-381633CBF295}"/>
                </a:ext>
              </a:extLst>
            </p:cNvPr>
            <p:cNvCxnSpPr>
              <a:cxnSpLocks/>
              <a:stCxn id="25" idx="3"/>
              <a:endCxn id="40"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D828CCE3-AA73-0D6E-A3AE-FECF9CF8F02B}"/>
                </a:ext>
              </a:extLst>
            </p:cNvPr>
            <p:cNvCxnSpPr>
              <a:cxnSpLocks/>
              <a:stCxn id="31" idx="3"/>
              <a:endCxn id="42"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8EE1BE81-4300-15C9-3468-31051BF3F20B}"/>
                </a:ext>
              </a:extLst>
            </p:cNvPr>
            <p:cNvCxnSpPr>
              <a:cxnSpLocks/>
              <a:stCxn id="33" idx="3"/>
              <a:endCxn id="39"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3E112E7F-7643-671D-64FC-C0B6DE5B709E}"/>
                </a:ext>
              </a:extLst>
            </p:cNvPr>
            <p:cNvCxnSpPr>
              <a:cxnSpLocks/>
              <a:stCxn id="29" idx="3"/>
              <a:endCxn id="41"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E1B26A9B-58E3-6BCB-56AB-208711AFB8B2}"/>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4" name="Rectangle: Rounded Corners 23">
              <a:extLst>
                <a:ext uri="{FF2B5EF4-FFF2-40B4-BE49-F238E27FC236}">
                  <a16:creationId xmlns:a16="http://schemas.microsoft.com/office/drawing/2014/main" id="{7A6F79A2-D6BB-6E7B-B07E-9B7F38779FDF}"/>
                </a:ext>
              </a:extLst>
            </p:cNvPr>
            <p:cNvSpPr/>
            <p:nvPr/>
          </p:nvSpPr>
          <p:spPr>
            <a:xfrm>
              <a:off x="-1954968" y="1260514"/>
              <a:ext cx="928882" cy="78398"/>
            </a:xfrm>
            <a:prstGeom prst="roundRect">
              <a:avLst>
                <a:gd name="adj" fmla="val 150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D2F4E44B-49C6-A34D-E505-0DCDC423C167}"/>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6" name="正方形/長方形 101">
              <a:extLst>
                <a:ext uri="{FF2B5EF4-FFF2-40B4-BE49-F238E27FC236}">
                  <a16:creationId xmlns:a16="http://schemas.microsoft.com/office/drawing/2014/main" id="{D18F5463-7C12-CFF8-B3D7-C70EA93B3F6D}"/>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Rectangle: Rounded Corners 26">
              <a:extLst>
                <a:ext uri="{FF2B5EF4-FFF2-40B4-BE49-F238E27FC236}">
                  <a16:creationId xmlns:a16="http://schemas.microsoft.com/office/drawing/2014/main" id="{3B69EB14-6DB8-61CA-6D16-CBDAFE374834}"/>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7B3ACD7B-CA06-127A-23E7-8C8E75E553D7}"/>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654DE9CE-8A58-7761-9A56-633E96D9E6C9}"/>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0" name="Straight Arrow Connector 29">
              <a:extLst>
                <a:ext uri="{FF2B5EF4-FFF2-40B4-BE49-F238E27FC236}">
                  <a16:creationId xmlns:a16="http://schemas.microsoft.com/office/drawing/2014/main" id="{B4CA5349-0823-DEC4-4E09-D34F4C6AD722}"/>
                </a:ext>
              </a:extLst>
            </p:cNvPr>
            <p:cNvCxnSpPr>
              <a:cxnSpLocks/>
              <a:stCxn id="25" idx="2"/>
              <a:endCxn id="31"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6D2A3775-450A-8FC5-1621-B2BA7EA6D395}"/>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2" name="TextBox 31">
              <a:extLst>
                <a:ext uri="{FF2B5EF4-FFF2-40B4-BE49-F238E27FC236}">
                  <a16:creationId xmlns:a16="http://schemas.microsoft.com/office/drawing/2014/main" id="{DAD72648-5DD9-7D77-2AA3-3FF8F912D20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A075E238-3184-C16F-7B06-A326B8B52015}"/>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14816151-744F-98EA-0B82-D58DF0BF22A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99A193C6-1BB9-4963-32BF-5F9F656D0A4C}"/>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0DE1ED32-3CC9-3BBB-61D8-196B3BDD562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36">
              <a:extLst>
                <a:ext uri="{FF2B5EF4-FFF2-40B4-BE49-F238E27FC236}">
                  <a16:creationId xmlns:a16="http://schemas.microsoft.com/office/drawing/2014/main" id="{5A290E89-B320-469E-7407-113C3E4DE2D0}"/>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59B8EDD4-2B71-18DA-4A6B-AAD4BE4EFDBE}"/>
                </a:ext>
              </a:extLst>
            </p:cNvPr>
            <p:cNvCxnSpPr>
              <a:cxnSpLocks/>
              <a:stCxn id="33" idx="2"/>
              <a:endCxn id="37"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6B84401C-8646-6423-4701-94006AA2147A}"/>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73907076-2643-E6D9-A40A-5D01F33B2F3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85DC6B56-7B75-5F52-78C3-D0891156ED22}"/>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D214B2AB-D9F8-B3F6-8A5D-ABBF081C5648}"/>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3" name="コネクタ: カギ線 80">
              <a:extLst>
                <a:ext uri="{FF2B5EF4-FFF2-40B4-BE49-F238E27FC236}">
                  <a16:creationId xmlns:a16="http://schemas.microsoft.com/office/drawing/2014/main" id="{2B17931D-F66C-6C28-E498-8809C013844C}"/>
                </a:ext>
              </a:extLst>
            </p:cNvPr>
            <p:cNvCxnSpPr>
              <a:cxnSpLocks/>
              <a:stCxn id="23" idx="2"/>
              <a:endCxn id="34"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E27E3A56-1CB5-6505-2F3E-76DDC27B5615}"/>
                </a:ext>
              </a:extLst>
            </p:cNvPr>
            <p:cNvCxnSpPr>
              <a:cxnSpLocks/>
              <a:stCxn id="34" idx="2"/>
              <a:endCxn id="35"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5" name="直線コネクタ 127">
              <a:extLst>
                <a:ext uri="{FF2B5EF4-FFF2-40B4-BE49-F238E27FC236}">
                  <a16:creationId xmlns:a16="http://schemas.microsoft.com/office/drawing/2014/main" id="{B627D430-8F2E-3B00-35CA-636191B8B913}"/>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6" name="正方形/長方形 101">
              <a:extLst>
                <a:ext uri="{FF2B5EF4-FFF2-40B4-BE49-F238E27FC236}">
                  <a16:creationId xmlns:a16="http://schemas.microsoft.com/office/drawing/2014/main" id="{C1C4D83B-F743-300D-9D89-8E3A0443CD7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7" name="Straight Arrow Connector 46">
              <a:extLst>
                <a:ext uri="{FF2B5EF4-FFF2-40B4-BE49-F238E27FC236}">
                  <a16:creationId xmlns:a16="http://schemas.microsoft.com/office/drawing/2014/main" id="{8891F212-C8F3-1448-EA9C-FC608233DCA5}"/>
                </a:ext>
              </a:extLst>
            </p:cNvPr>
            <p:cNvCxnSpPr>
              <a:cxnSpLocks/>
              <a:stCxn id="31" idx="2"/>
              <a:endCxn id="33"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A4CCE3B6-904C-8E31-D6C5-916937D4113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spTree>
    <p:extLst>
      <p:ext uri="{BB962C8B-B14F-4D97-AF65-F5344CB8AC3E}">
        <p14:creationId xmlns:p14="http://schemas.microsoft.com/office/powerpoint/2010/main" val="45770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7AAF9-8EA3-7009-2370-8D3BB0BE5A8F}"/>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496B980-2BA4-7218-3FA9-E9F61D11D59A}"/>
              </a:ext>
            </a:extLst>
          </p:cNvPr>
          <p:cNvGraphicFramePr>
            <a:graphicFrameLocks noChangeAspect="1"/>
          </p:cNvGraphicFramePr>
          <p:nvPr>
            <p:custDataLst>
              <p:tags r:id="rId1"/>
            </p:custDataLst>
            <p:extLst>
              <p:ext uri="{D42A27DB-BD31-4B8C-83A1-F6EECF244321}">
                <p14:modId xmlns:p14="http://schemas.microsoft.com/office/powerpoint/2010/main" val="20334197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5496B980-2BA4-7218-3FA9-E9F61D11D59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9BA4379B-59A9-C697-2C42-7F53E893C0C1}"/>
              </a:ext>
            </a:extLst>
          </p:cNvPr>
          <p:cNvSpPr>
            <a:spLocks noGrp="1"/>
          </p:cNvSpPr>
          <p:nvPr>
            <p:ph type="title"/>
          </p:nvPr>
        </p:nvSpPr>
        <p:spPr/>
        <p:txBody>
          <a:bodyPr vert="horz"/>
          <a:lstStyle/>
          <a:p>
            <a:r>
              <a:rPr lang="en-US" altLang="ja-JP"/>
              <a:t>(</a:t>
            </a:r>
            <a:r>
              <a:rPr lang="ja-JP" altLang="en-US"/>
              <a:t>２</a:t>
            </a:r>
            <a:r>
              <a:rPr lang="en-US" altLang="ja-JP"/>
              <a:t>)</a:t>
            </a:r>
            <a:r>
              <a:rPr lang="ja-JP" altLang="en-US"/>
              <a:t>展開先連絡先</a:t>
            </a:r>
            <a:endParaRPr lang="en-US"/>
          </a:p>
        </p:txBody>
      </p:sp>
      <p:sp>
        <p:nvSpPr>
          <p:cNvPr id="4" name="Content Placeholder 3">
            <a:extLst>
              <a:ext uri="{FF2B5EF4-FFF2-40B4-BE49-F238E27FC236}">
                <a16:creationId xmlns:a16="http://schemas.microsoft.com/office/drawing/2014/main" id="{D48C3D51-1350-3FBF-D054-64FD1D04E04A}"/>
              </a:ext>
            </a:extLst>
          </p:cNvPr>
          <p:cNvSpPr>
            <a:spLocks noGrp="1"/>
          </p:cNvSpPr>
          <p:nvPr>
            <p:ph sz="quarter" idx="13"/>
          </p:nvPr>
        </p:nvSpPr>
        <p:spPr>
          <a:xfrm>
            <a:off x="2641821" y="1002120"/>
            <a:ext cx="10583925" cy="3064943"/>
          </a:xfrm>
        </p:spPr>
        <p:txBody>
          <a:bodyPr/>
          <a:lstStyle/>
          <a:p>
            <a:r>
              <a:rPr lang="ja-JP" altLang="en-US"/>
              <a:t>申請者が脱炭素経営支援モデルを展開することに合意をしている展開先の地方公共団体または支援機関等の名称を記載すること。複数の地方公共団体及び支援機関等に展開を想定している場合、全ての展開先を記載すること。その場合、代表展開先に○印を付すること。（複数の展開先が展開に対して合意を示している場合において、展開先優先順位があれば代表展開先の○印の下に記載すること。）また、次年度以降も地域ぐるみでの取組継続を主導する役割を担う申請者名に〇印を付すること。</a:t>
            </a:r>
            <a:endParaRPr lang="en-US" altLang="ja-JP"/>
          </a:p>
          <a:p>
            <a:r>
              <a:rPr lang="ja-JP" altLang="en-US"/>
              <a:t>申請者となる地方公共団体及び支援機関等ごとに、申請内容を熟知した担当者を１名記載すること。</a:t>
            </a:r>
          </a:p>
          <a:p>
            <a:pPr marL="0" indent="0">
              <a:buNone/>
            </a:pPr>
            <a:r>
              <a:rPr lang="en-US" altLang="ja-JP"/>
              <a:t>※</a:t>
            </a:r>
            <a:r>
              <a:rPr lang="ja-JP" altLang="en-US"/>
              <a:t>原則として、ご連絡は代表申請者を通じて実施。</a:t>
            </a:r>
          </a:p>
        </p:txBody>
      </p:sp>
      <p:graphicFrame>
        <p:nvGraphicFramePr>
          <p:cNvPr id="8" name="Table 7">
            <a:extLst>
              <a:ext uri="{FF2B5EF4-FFF2-40B4-BE49-F238E27FC236}">
                <a16:creationId xmlns:a16="http://schemas.microsoft.com/office/drawing/2014/main" id="{76265453-957F-51BA-EF35-B1743E9877D3}"/>
              </a:ext>
            </a:extLst>
          </p:cNvPr>
          <p:cNvGraphicFramePr>
            <a:graphicFrameLocks noGrp="1"/>
          </p:cNvGraphicFramePr>
          <p:nvPr>
            <p:extLst>
              <p:ext uri="{D42A27DB-BD31-4B8C-83A1-F6EECF244321}">
                <p14:modId xmlns:p14="http://schemas.microsoft.com/office/powerpoint/2010/main" val="1044725455"/>
              </p:ext>
            </p:extLst>
          </p:nvPr>
        </p:nvGraphicFramePr>
        <p:xfrm>
          <a:off x="203200" y="4360518"/>
          <a:ext cx="13033030" cy="1929629"/>
        </p:xfrm>
        <a:graphic>
          <a:graphicData uri="http://schemas.openxmlformats.org/drawingml/2006/table">
            <a:tbl>
              <a:tblPr firstRow="1" firstCol="1" bandRow="1">
                <a:tableStyleId>{5C22544A-7EE6-4342-B048-85BDC9FD1C3A}</a:tableStyleId>
              </a:tblPr>
              <a:tblGrid>
                <a:gridCol w="1094658">
                  <a:extLst>
                    <a:ext uri="{9D8B030D-6E8A-4147-A177-3AD203B41FA5}">
                      <a16:colId xmlns:a16="http://schemas.microsoft.com/office/drawing/2014/main" val="1873541212"/>
                    </a:ext>
                  </a:extLst>
                </a:gridCol>
                <a:gridCol w="1134625">
                  <a:extLst>
                    <a:ext uri="{9D8B030D-6E8A-4147-A177-3AD203B41FA5}">
                      <a16:colId xmlns:a16="http://schemas.microsoft.com/office/drawing/2014/main" val="3107126886"/>
                    </a:ext>
                  </a:extLst>
                </a:gridCol>
                <a:gridCol w="1554244">
                  <a:extLst>
                    <a:ext uri="{9D8B030D-6E8A-4147-A177-3AD203B41FA5}">
                      <a16:colId xmlns:a16="http://schemas.microsoft.com/office/drawing/2014/main" val="2030430788"/>
                    </a:ext>
                  </a:extLst>
                </a:gridCol>
                <a:gridCol w="1175979">
                  <a:extLst>
                    <a:ext uri="{9D8B030D-6E8A-4147-A177-3AD203B41FA5}">
                      <a16:colId xmlns:a16="http://schemas.microsoft.com/office/drawing/2014/main" val="508481359"/>
                    </a:ext>
                  </a:extLst>
                </a:gridCol>
                <a:gridCol w="2528424">
                  <a:extLst>
                    <a:ext uri="{9D8B030D-6E8A-4147-A177-3AD203B41FA5}">
                      <a16:colId xmlns:a16="http://schemas.microsoft.com/office/drawing/2014/main" val="2352381340"/>
                    </a:ext>
                  </a:extLst>
                </a:gridCol>
                <a:gridCol w="2552164">
                  <a:extLst>
                    <a:ext uri="{9D8B030D-6E8A-4147-A177-3AD203B41FA5}">
                      <a16:colId xmlns:a16="http://schemas.microsoft.com/office/drawing/2014/main" val="487928014"/>
                    </a:ext>
                  </a:extLst>
                </a:gridCol>
                <a:gridCol w="1496468">
                  <a:extLst>
                    <a:ext uri="{9D8B030D-6E8A-4147-A177-3AD203B41FA5}">
                      <a16:colId xmlns:a16="http://schemas.microsoft.com/office/drawing/2014/main" val="1510471466"/>
                    </a:ext>
                  </a:extLst>
                </a:gridCol>
                <a:gridCol w="1496468">
                  <a:extLst>
                    <a:ext uri="{9D8B030D-6E8A-4147-A177-3AD203B41FA5}">
                      <a16:colId xmlns:a16="http://schemas.microsoft.com/office/drawing/2014/main" val="2111490089"/>
                    </a:ext>
                  </a:extLst>
                </a:gridCol>
              </a:tblGrid>
              <a:tr h="368452">
                <a:tc>
                  <a:txBody>
                    <a:bodyPr/>
                    <a:lstStyle/>
                    <a:p>
                      <a:pPr marR="66675" algn="ctr">
                        <a:buNone/>
                      </a:pPr>
                      <a:r>
                        <a:rPr lang="ja-JP" altLang="en-US" sz="1400" b="0" kern="100">
                          <a:solidFill>
                            <a:schemeClr val="bg2"/>
                          </a:solidFill>
                          <a:effectLst/>
                          <a:latin typeface="+mj-ea"/>
                          <a:ea typeface="+mj-ea"/>
                          <a:cs typeface="Times New Roman" panose="02020603050405020304" pitchFamily="18" charset="0"/>
                        </a:rPr>
                        <a:t>代表</a:t>
                      </a:r>
                      <a:br>
                        <a:rPr lang="en-US" altLang="ja-JP" sz="1400" b="0" kern="100">
                          <a:solidFill>
                            <a:schemeClr val="bg2"/>
                          </a:solidFill>
                          <a:effectLst/>
                          <a:latin typeface="+mj-ea"/>
                          <a:ea typeface="+mj-ea"/>
                          <a:cs typeface="Times New Roman" panose="02020603050405020304" pitchFamily="18" charset="0"/>
                        </a:rPr>
                      </a:br>
                      <a:r>
                        <a:rPr lang="ja-JP" altLang="en-US" sz="1400" b="0" kern="100">
                          <a:solidFill>
                            <a:schemeClr val="bg2"/>
                          </a:solidFill>
                          <a:effectLst/>
                          <a:latin typeface="+mj-ea"/>
                          <a:ea typeface="+mj-ea"/>
                          <a:cs typeface="Times New Roman" panose="02020603050405020304" pitchFamily="18" charset="0"/>
                        </a:rPr>
                        <a:t>申請者</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l">
                        <a:buNone/>
                      </a:pPr>
                      <a:r>
                        <a:rPr lang="ja-JP" altLang="en-US" sz="1400" b="0" kern="100">
                          <a:solidFill>
                            <a:schemeClr val="bg2"/>
                          </a:solidFill>
                          <a:effectLst/>
                          <a:latin typeface="+mj-ea"/>
                          <a:ea typeface="+mj-ea"/>
                          <a:cs typeface="Times New Roman" panose="02020603050405020304" pitchFamily="18" charset="0"/>
                        </a:rPr>
                        <a:t>次年度以降</a:t>
                      </a:r>
                      <a:br>
                        <a:rPr lang="en-US" altLang="ja-JP" sz="1400" b="0" kern="100">
                          <a:solidFill>
                            <a:schemeClr val="bg2"/>
                          </a:solidFill>
                          <a:effectLst/>
                          <a:latin typeface="+mj-ea"/>
                          <a:ea typeface="+mj-ea"/>
                          <a:cs typeface="Times New Roman" panose="02020603050405020304" pitchFamily="18" charset="0"/>
                        </a:rPr>
                      </a:br>
                      <a:r>
                        <a:rPr lang="ja-JP" altLang="en-US" sz="1400" b="0" kern="100">
                          <a:solidFill>
                            <a:schemeClr val="bg2"/>
                          </a:solidFill>
                          <a:effectLst/>
                          <a:latin typeface="+mj-ea"/>
                          <a:ea typeface="+mj-ea"/>
                          <a:cs typeface="Times New Roman" panose="02020603050405020304" pitchFamily="18" charset="0"/>
                        </a:rPr>
                        <a:t>取組を主導</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400" b="0" kern="100">
                          <a:solidFill>
                            <a:schemeClr val="bg2"/>
                          </a:solidFill>
                          <a:effectLst/>
                          <a:latin typeface="+mj-ea"/>
                          <a:ea typeface="+mj-ea"/>
                          <a:cs typeface="Times New Roman" panose="02020603050405020304" pitchFamily="18" charset="0"/>
                        </a:rPr>
                        <a:t>申請者名</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400" b="0" kern="100">
                          <a:solidFill>
                            <a:schemeClr val="bg2"/>
                          </a:solidFill>
                          <a:effectLst/>
                          <a:latin typeface="+mj-ea"/>
                          <a:ea typeface="+mj-ea"/>
                          <a:cs typeface="Times New Roman" panose="02020603050405020304" pitchFamily="18" charset="0"/>
                        </a:rPr>
                        <a:t>担当者氏名</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400" b="0" kern="100">
                          <a:solidFill>
                            <a:schemeClr val="bg2"/>
                          </a:solidFill>
                          <a:effectLst/>
                          <a:latin typeface="+mj-ea"/>
                          <a:ea typeface="+mj-ea"/>
                          <a:cs typeface="Times New Roman" panose="02020603050405020304" pitchFamily="18" charset="0"/>
                        </a:rPr>
                        <a:t>担当者所属・役職</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chemeClr val="bg2"/>
                          </a:solidFill>
                          <a:effectLst/>
                          <a:latin typeface="+mj-ea"/>
                          <a:ea typeface="+mj-ea"/>
                          <a:cs typeface="Times New Roman" panose="02020603050405020304" pitchFamily="18" charset="0"/>
                        </a:rPr>
                        <a:t>E-mail</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chemeClr val="bg2"/>
                          </a:solidFill>
                          <a:effectLst/>
                          <a:latin typeface="+mj-ea"/>
                          <a:ea typeface="+mj-ea"/>
                          <a:cs typeface="Times New Roman" panose="02020603050405020304" pitchFamily="18" charset="0"/>
                        </a:rPr>
                        <a:t>TEL</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400" b="0" kern="100">
                          <a:solidFill>
                            <a:schemeClr val="bg2"/>
                          </a:solidFill>
                          <a:effectLst/>
                          <a:latin typeface="+mj-ea"/>
                          <a:ea typeface="+mj-ea"/>
                          <a:cs typeface="Times New Roman" panose="02020603050405020304" pitchFamily="18" charset="0"/>
                        </a:rPr>
                        <a:t>合意状況</a:t>
                      </a:r>
                      <a:endParaRPr lang="en-US" sz="14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marR="66675" algn="ctr">
                        <a:buNone/>
                      </a:pPr>
                      <a:r>
                        <a:rPr lang="ja-JP" sz="1400" b="0" kern="100">
                          <a:solidFill>
                            <a:srgbClr val="E71C57"/>
                          </a:solidFill>
                          <a:effectLst/>
                          <a:latin typeface="+mn-lt"/>
                        </a:rPr>
                        <a:t>〇</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66675" lvl="0" indent="0" algn="ctr" defTabSz="1007943" rtl="0" eaLnBrk="1" fontAlgn="auto" latinLnBrk="0" hangingPunct="1">
                        <a:lnSpc>
                          <a:spcPct val="100000"/>
                        </a:lnSpc>
                        <a:spcBef>
                          <a:spcPts val="0"/>
                        </a:spcBef>
                        <a:spcAft>
                          <a:spcPts val="0"/>
                        </a:spcAft>
                        <a:buClrTx/>
                        <a:buSzTx/>
                        <a:buFontTx/>
                        <a:buNone/>
                        <a:tabLst/>
                        <a:defRPr/>
                      </a:pPr>
                      <a:r>
                        <a:rPr lang="ja-JP" altLang="en-US" sz="1400" b="0" kern="100">
                          <a:solidFill>
                            <a:srgbClr val="E71C57"/>
                          </a:solidFill>
                          <a:effectLst/>
                          <a:latin typeface="+mn-lt"/>
                        </a:rPr>
                        <a:t>〇</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400" b="0" kern="100">
                          <a:solidFill>
                            <a:srgbClr val="E71C57"/>
                          </a:solidFill>
                          <a:effectLst/>
                          <a:latin typeface="+mn-lt"/>
                        </a:rPr>
                        <a:t>○○市</a:t>
                      </a:r>
                      <a:endParaRPr lang="en-US" sz="14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4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4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4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4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400" b="0" kern="100">
                          <a:solidFill>
                            <a:srgbClr val="E71C57"/>
                          </a:solidFill>
                          <a:effectLst/>
                          <a:latin typeface="+mn-ea"/>
                          <a:ea typeface="+mn-ea"/>
                          <a:cs typeface="Times New Roman" panose="02020603050405020304" pitchFamily="18" charset="0"/>
                        </a:rPr>
                        <a:t>展開について理解しており、合意済み</a:t>
                      </a:r>
                      <a:endParaRPr lang="en-US" sz="14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marR="66675" algn="ctr">
                        <a:buNone/>
                      </a:pPr>
                      <a:r>
                        <a:rPr lang="en-US" sz="1400" b="0" kern="100">
                          <a:solidFill>
                            <a:srgbClr val="E71C57"/>
                          </a:solidFill>
                          <a:effectLst/>
                          <a:latin typeface="+mn-lt"/>
                        </a:rPr>
                        <a:t> </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400" b="0" kern="100">
                          <a:solidFill>
                            <a:srgbClr val="E71C57"/>
                          </a:solidFill>
                          <a:effectLst/>
                          <a:latin typeface="+mn-lt"/>
                        </a:rPr>
                        <a:t>△△株式会社</a:t>
                      </a:r>
                      <a:endParaRPr lang="en-US" sz="1400" b="0" kern="100">
                        <a:solidFill>
                          <a:srgbClr val="E71C57"/>
                        </a:solidFill>
                        <a:effectLst/>
                        <a:latin typeface="+mn-lt"/>
                      </a:endParaRPr>
                    </a:p>
                    <a:p>
                      <a:pPr marR="66675" algn="just">
                        <a:buNone/>
                      </a:pPr>
                      <a:r>
                        <a:rPr lang="en-US" sz="1400" b="0" kern="100">
                          <a:solidFill>
                            <a:srgbClr val="E71C57"/>
                          </a:solidFill>
                          <a:effectLst/>
                          <a:latin typeface="+mn-lt"/>
                        </a:rPr>
                        <a:t> </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4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4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4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4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4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66675" lvl="0" indent="0" algn="just" defTabSz="1007943" rtl="0" eaLnBrk="1" fontAlgn="auto" latinLnBrk="0" hangingPunct="1">
                        <a:lnSpc>
                          <a:spcPct val="100000"/>
                        </a:lnSpc>
                        <a:spcBef>
                          <a:spcPts val="0"/>
                        </a:spcBef>
                        <a:spcAft>
                          <a:spcPts val="0"/>
                        </a:spcAft>
                        <a:buClrTx/>
                        <a:buSzTx/>
                        <a:buFontTx/>
                        <a:buNone/>
                        <a:tabLst/>
                        <a:defRPr/>
                      </a:pPr>
                      <a:r>
                        <a:rPr lang="ja-JP" altLang="en-US" sz="1400" b="0" kern="100">
                          <a:solidFill>
                            <a:srgbClr val="E71C57"/>
                          </a:solidFill>
                          <a:effectLst/>
                          <a:latin typeface="+mn-ea"/>
                          <a:ea typeface="+mn-ea"/>
                          <a:cs typeface="Times New Roman" panose="02020603050405020304" pitchFamily="18" charset="0"/>
                        </a:rPr>
                        <a:t>展開について理解しており、合意済み</a:t>
                      </a:r>
                      <a:endParaRPr lang="en-US" sz="1400" b="0" kern="100">
                        <a:solidFill>
                          <a:srgbClr val="E71C57"/>
                        </a:solidFill>
                        <a:effectLst/>
                        <a:latin typeface="+mn-ea"/>
                        <a:ea typeface="+mn-ea"/>
                        <a:cs typeface="Times New Roman" panose="02020603050405020304" pitchFamily="18" charset="0"/>
                      </a:endParaRPr>
                    </a:p>
                    <a:p>
                      <a:pPr marR="66675" algn="just">
                        <a:buNone/>
                      </a:pPr>
                      <a:endParaRPr lang="en-US" sz="14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9642FF6A-4735-4D8A-1B36-8760AB88F158}"/>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pSp>
        <p:nvGrpSpPr>
          <p:cNvPr id="13" name="Group 12">
            <a:extLst>
              <a:ext uri="{FF2B5EF4-FFF2-40B4-BE49-F238E27FC236}">
                <a16:creationId xmlns:a16="http://schemas.microsoft.com/office/drawing/2014/main" id="{45133608-B2FE-CDBD-B699-658416FF2528}"/>
              </a:ext>
            </a:extLst>
          </p:cNvPr>
          <p:cNvGrpSpPr/>
          <p:nvPr/>
        </p:nvGrpSpPr>
        <p:grpSpPr>
          <a:xfrm>
            <a:off x="500207" y="1610486"/>
            <a:ext cx="1851313" cy="916480"/>
            <a:chOff x="-2207615" y="1260514"/>
            <a:chExt cx="1851313" cy="916480"/>
          </a:xfrm>
        </p:grpSpPr>
        <p:cxnSp>
          <p:nvCxnSpPr>
            <p:cNvPr id="14" name="直線コネクタ 127">
              <a:extLst>
                <a:ext uri="{FF2B5EF4-FFF2-40B4-BE49-F238E27FC236}">
                  <a16:creationId xmlns:a16="http://schemas.microsoft.com/office/drawing/2014/main" id="{11DF2955-4052-B2F5-1265-39650507D75E}"/>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5FBFF8DD-D92D-66AE-486B-5EAEB6E9C70E}"/>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03FD53BF-E195-CCAB-9B40-91313FA8B885}"/>
                </a:ext>
              </a:extLst>
            </p:cNvPr>
            <p:cNvCxnSpPr>
              <a:cxnSpLocks/>
              <a:stCxn id="40" idx="2"/>
              <a:endCxn id="41"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8C6F99CA-AC79-1E45-AE18-C196620443CB}"/>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8" name="正方形/長方形 101">
              <a:extLst>
                <a:ext uri="{FF2B5EF4-FFF2-40B4-BE49-F238E27FC236}">
                  <a16:creationId xmlns:a16="http://schemas.microsoft.com/office/drawing/2014/main" id="{92FE3D09-A7D7-8484-9F18-81792B52D9B1}"/>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18">
              <a:extLst>
                <a:ext uri="{FF2B5EF4-FFF2-40B4-BE49-F238E27FC236}">
                  <a16:creationId xmlns:a16="http://schemas.microsoft.com/office/drawing/2014/main" id="{2B4C16D8-30A3-606B-0840-BFB1E5DA43B5}"/>
                </a:ext>
              </a:extLst>
            </p:cNvPr>
            <p:cNvCxnSpPr>
              <a:cxnSpLocks/>
              <a:stCxn id="25" idx="3"/>
              <a:endCxn id="40"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340981B9-C91E-9337-DBF7-6B303E346130}"/>
                </a:ext>
              </a:extLst>
            </p:cNvPr>
            <p:cNvCxnSpPr>
              <a:cxnSpLocks/>
              <a:stCxn id="31" idx="3"/>
              <a:endCxn id="42"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F4BF5699-DD23-7A89-0610-F13374AA50ED}"/>
                </a:ext>
              </a:extLst>
            </p:cNvPr>
            <p:cNvCxnSpPr>
              <a:cxnSpLocks/>
              <a:stCxn id="33" idx="3"/>
              <a:endCxn id="39"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9C0A64A5-F6A0-C055-3244-170CBB7CBE12}"/>
                </a:ext>
              </a:extLst>
            </p:cNvPr>
            <p:cNvCxnSpPr>
              <a:cxnSpLocks/>
              <a:stCxn id="29" idx="3"/>
              <a:endCxn id="41"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344AC56E-5BDB-A9F8-89EA-8674985B9BF0}"/>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4" name="Rectangle: Rounded Corners 23">
              <a:extLst>
                <a:ext uri="{FF2B5EF4-FFF2-40B4-BE49-F238E27FC236}">
                  <a16:creationId xmlns:a16="http://schemas.microsoft.com/office/drawing/2014/main" id="{E093E4E1-030D-650A-FEE1-951BAB55C06C}"/>
                </a:ext>
              </a:extLst>
            </p:cNvPr>
            <p:cNvSpPr/>
            <p:nvPr/>
          </p:nvSpPr>
          <p:spPr>
            <a:xfrm>
              <a:off x="-1954968" y="1260514"/>
              <a:ext cx="928882" cy="78398"/>
            </a:xfrm>
            <a:prstGeom prst="roundRect">
              <a:avLst>
                <a:gd name="adj" fmla="val 150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AC74F524-7D10-6415-D9FF-700FCAB531FD}"/>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6" name="正方形/長方形 101">
              <a:extLst>
                <a:ext uri="{FF2B5EF4-FFF2-40B4-BE49-F238E27FC236}">
                  <a16:creationId xmlns:a16="http://schemas.microsoft.com/office/drawing/2014/main" id="{D50BB981-3DEA-DBAF-AEF1-F6BF57F91811}"/>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Rectangle: Rounded Corners 26">
              <a:extLst>
                <a:ext uri="{FF2B5EF4-FFF2-40B4-BE49-F238E27FC236}">
                  <a16:creationId xmlns:a16="http://schemas.microsoft.com/office/drawing/2014/main" id="{F4163825-CB31-94BF-3CD1-D7E950BCC588}"/>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605A008E-2A94-982F-EA08-AAC1B200D039}"/>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BD51B2AF-D78A-6DEA-DBF6-D846AC375069}"/>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0" name="Straight Arrow Connector 29">
              <a:extLst>
                <a:ext uri="{FF2B5EF4-FFF2-40B4-BE49-F238E27FC236}">
                  <a16:creationId xmlns:a16="http://schemas.microsoft.com/office/drawing/2014/main" id="{39D8B7A8-CF7A-387B-FDF6-C0ECB77AEA19}"/>
                </a:ext>
              </a:extLst>
            </p:cNvPr>
            <p:cNvCxnSpPr>
              <a:cxnSpLocks/>
              <a:stCxn id="25" idx="2"/>
              <a:endCxn id="31"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2D27B3FE-99E8-1843-8F32-1464F5263E78}"/>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2" name="TextBox 31">
              <a:extLst>
                <a:ext uri="{FF2B5EF4-FFF2-40B4-BE49-F238E27FC236}">
                  <a16:creationId xmlns:a16="http://schemas.microsoft.com/office/drawing/2014/main" id="{404C6E66-12D4-2335-ED18-5ACFFB1DF72A}"/>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06B86AE3-80E4-7E5A-D177-EC03DC6AD8E9}"/>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6C0EF1BA-D592-7A36-768D-387B6E2DD602}"/>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074D8629-8D4F-6DF1-2D87-4E46CB5ADF7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1C6D66C6-5671-620F-EC1C-E3843465AA15}"/>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36">
              <a:extLst>
                <a:ext uri="{FF2B5EF4-FFF2-40B4-BE49-F238E27FC236}">
                  <a16:creationId xmlns:a16="http://schemas.microsoft.com/office/drawing/2014/main" id="{CE701180-552A-C1B2-009C-B19364324F98}"/>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9595CF87-AC14-9A6A-A231-E2338EF5D7CA}"/>
                </a:ext>
              </a:extLst>
            </p:cNvPr>
            <p:cNvCxnSpPr>
              <a:cxnSpLocks/>
              <a:stCxn id="33" idx="2"/>
              <a:endCxn id="37"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686F7E20-38D3-A629-43D2-BE9227542D46}"/>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F246C4FD-497A-8179-9D41-CCD00B8C61BA}"/>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02519D67-C69A-3E77-94D1-46FEC945EA90}"/>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8FC14E1F-039D-5AF8-60C2-E6DA1A02B4D9}"/>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3" name="コネクタ: カギ線 80">
              <a:extLst>
                <a:ext uri="{FF2B5EF4-FFF2-40B4-BE49-F238E27FC236}">
                  <a16:creationId xmlns:a16="http://schemas.microsoft.com/office/drawing/2014/main" id="{A2E62D93-3CA3-F0CD-1FA6-CEA95BDE4D99}"/>
                </a:ext>
              </a:extLst>
            </p:cNvPr>
            <p:cNvCxnSpPr>
              <a:cxnSpLocks/>
              <a:stCxn id="23" idx="2"/>
              <a:endCxn id="34"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BE55E312-9FAC-9082-AB4E-C958A8CD95ED}"/>
                </a:ext>
              </a:extLst>
            </p:cNvPr>
            <p:cNvCxnSpPr>
              <a:cxnSpLocks/>
              <a:stCxn id="34" idx="2"/>
              <a:endCxn id="35"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5" name="直線コネクタ 127">
              <a:extLst>
                <a:ext uri="{FF2B5EF4-FFF2-40B4-BE49-F238E27FC236}">
                  <a16:creationId xmlns:a16="http://schemas.microsoft.com/office/drawing/2014/main" id="{8BC755F8-A8EC-A8B0-5352-95798009ADD9}"/>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6" name="正方形/長方形 101">
              <a:extLst>
                <a:ext uri="{FF2B5EF4-FFF2-40B4-BE49-F238E27FC236}">
                  <a16:creationId xmlns:a16="http://schemas.microsoft.com/office/drawing/2014/main" id="{29D6E988-1DCE-9EDD-F334-2967C75E92CE}"/>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7" name="Straight Arrow Connector 46">
              <a:extLst>
                <a:ext uri="{FF2B5EF4-FFF2-40B4-BE49-F238E27FC236}">
                  <a16:creationId xmlns:a16="http://schemas.microsoft.com/office/drawing/2014/main" id="{8B25014E-81E8-D04E-15CD-B05870B08411}"/>
                </a:ext>
              </a:extLst>
            </p:cNvPr>
            <p:cNvCxnSpPr>
              <a:cxnSpLocks/>
              <a:stCxn id="31" idx="2"/>
              <a:endCxn id="33"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3DAF3C81-A4B1-1E5D-461E-545028CBE276}"/>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spTree>
    <p:extLst>
      <p:ext uri="{BB962C8B-B14F-4D97-AF65-F5344CB8AC3E}">
        <p14:creationId xmlns:p14="http://schemas.microsoft.com/office/powerpoint/2010/main" val="3965890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9E8E-0CA3-3F1C-D1D7-BDA20E1DC49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EE4DB1E-7AD9-4CC3-7EEC-EFD1F31C510D}"/>
              </a:ext>
            </a:extLst>
          </p:cNvPr>
          <p:cNvGraphicFramePr>
            <a:graphicFrameLocks noChangeAspect="1"/>
          </p:cNvGraphicFramePr>
          <p:nvPr>
            <p:custDataLst>
              <p:tags r:id="rId1"/>
            </p:custDataLst>
            <p:extLst>
              <p:ext uri="{D42A27DB-BD31-4B8C-83A1-F6EECF244321}">
                <p14:modId xmlns:p14="http://schemas.microsoft.com/office/powerpoint/2010/main" val="2627180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1EE4DB1E-7AD9-4CC3-7EEC-EFD1F31C510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73EC5418-E510-B238-DF19-2305E7E79DAB}"/>
              </a:ext>
            </a:extLst>
          </p:cNvPr>
          <p:cNvSpPr>
            <a:spLocks noGrp="1"/>
          </p:cNvSpPr>
          <p:nvPr>
            <p:ph type="title"/>
          </p:nvPr>
        </p:nvSpPr>
        <p:spPr/>
        <p:txBody>
          <a:bodyPr vert="horz"/>
          <a:lstStyle/>
          <a:p>
            <a:r>
              <a:rPr lang="en-US"/>
              <a:t>2.</a:t>
            </a:r>
            <a:r>
              <a:rPr lang="ja-JP" altLang="en-US"/>
              <a:t> 事業概要／取組のアプローチ</a:t>
            </a:r>
            <a:endParaRPr lang="en-US"/>
          </a:p>
        </p:txBody>
      </p:sp>
    </p:spTree>
    <p:extLst>
      <p:ext uri="{BB962C8B-B14F-4D97-AF65-F5344CB8AC3E}">
        <p14:creationId xmlns:p14="http://schemas.microsoft.com/office/powerpoint/2010/main" val="228526287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4840,4,Slide2147474585"/>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7CC3ECD13FA2E4CA122705E0EC5D54F" ma:contentTypeVersion="14" ma:contentTypeDescription="新しいドキュメントを作成します。" ma:contentTypeScope="" ma:versionID="ad67d7466627860fb1a2aa92c3c4d596">
  <xsd:schema xmlns:xsd="http://www.w3.org/2001/XMLSchema" xmlns:xs="http://www.w3.org/2001/XMLSchema" xmlns:p="http://schemas.microsoft.com/office/2006/metadata/properties" xmlns:ns2="75d9a65e-ca3a-4a9b-8204-a95f58556bff" xmlns:ns3="a310568e-dee9-4420-8dc0-6d8403035fdf" targetNamespace="http://schemas.microsoft.com/office/2006/metadata/properties" ma:root="true" ma:fieldsID="d71b33a696fc9aa37341e1f15906dc78" ns2:_="" ns3:_="">
    <xsd:import namespace="75d9a65e-ca3a-4a9b-8204-a95f58556bff"/>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d9a65e-ca3a-4a9b-8204-a95f58556b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3a2ff0e-9dd7-4448-8523-40d91736a417}"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310568e-dee9-4420-8dc0-6d8403035fdf" xsi:nil="true"/>
    <lcf76f155ced4ddcb4097134ff3c332f xmlns="75d9a65e-ca3a-4a9b-8204-a95f58556b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D63FD6-3157-4423-BCA3-3CC45FDF2CA6}"/>
</file>

<file path=customXml/itemProps2.xml><?xml version="1.0" encoding="utf-8"?>
<ds:datastoreItem xmlns:ds="http://schemas.openxmlformats.org/officeDocument/2006/customXml" ds:itemID="{133E2A16-FD93-4471-9785-A8E026085B74}">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36b9644e-4ef0-458f-9b68-617d6db0b076"/>
    <ds:schemaRef ds:uri="http://schemas.openxmlformats.org/package/2006/metadata/core-properties"/>
    <ds:schemaRef ds:uri="7680baba-bbfb-49ff-bf01-d132b1aa6e66"/>
    <ds:schemaRef ds:uri="http://www.w3.org/XML/1998/namespace"/>
    <ds:schemaRef ds:uri="63136dba-28a6-4fae-98a8-a0072d54011d"/>
    <ds:schemaRef ds:uri="0d3bcc90-3843-4da8-a771-824ba8e0cdaf"/>
  </ds:schemaRefs>
</ds:datastoreItem>
</file>

<file path=customXml/itemProps3.xml><?xml version="1.0" encoding="utf-8"?>
<ds:datastoreItem xmlns:ds="http://schemas.openxmlformats.org/officeDocument/2006/customXml" ds:itemID="{B9D6F34B-98E0-4785-8CFF-8A08929653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8138</Words>
  <PresentationFormat>Custom</PresentationFormat>
  <Paragraphs>383</Paragraphs>
  <Slides>23</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2" baseType="lpstr">
      <vt:lpstr>Meiryo UI</vt:lpstr>
      <vt:lpstr>メイリオ</vt:lpstr>
      <vt:lpstr>游ゴシック</vt:lpstr>
      <vt:lpstr>Arial</vt:lpstr>
      <vt:lpstr>Courier New</vt:lpstr>
      <vt:lpstr>Trebuchet MS</vt:lpstr>
      <vt:lpstr>Wingdings</vt:lpstr>
      <vt:lpstr>1_Office テーマ</vt:lpstr>
      <vt:lpstr>think-cell Slide</vt:lpstr>
      <vt:lpstr>令和８年度 地域ぐるみでの脱炭素経営促進事業 　公募枠②-B　応募申請書</vt:lpstr>
      <vt:lpstr>はじめに</vt:lpstr>
      <vt:lpstr>参考:本応募申請書における各記載事項の関係性 </vt:lpstr>
      <vt:lpstr>エグゼクティブサマリー</vt:lpstr>
      <vt:lpstr>1.基本的事項</vt:lpstr>
      <vt:lpstr>参考:本応募申請書における各記載事項の関係性 </vt:lpstr>
      <vt:lpstr>(1)応募申請者・申請書連絡先</vt:lpstr>
      <vt:lpstr>(２)展開先連絡先</vt:lpstr>
      <vt:lpstr>2. 事業概要／取組のアプローチ</vt:lpstr>
      <vt:lpstr>参考:本応募申請書における各記載事項の関係性 </vt:lpstr>
      <vt:lpstr>(1) 展開先地域の中期的 (3年後程度) に目指す姿</vt:lpstr>
      <vt:lpstr>（２）展開先地域の今年度のモデル事業のゴール</vt:lpstr>
      <vt:lpstr>（３）今年度展開する取組</vt:lpstr>
      <vt:lpstr>3. 実施体制</vt:lpstr>
      <vt:lpstr>参考:本応募申請書における各記載事項の関係性 </vt:lpstr>
      <vt:lpstr>(1) 展開元の実施体制</vt:lpstr>
      <vt:lpstr>（２）展開先の実施体制</vt:lpstr>
      <vt:lpstr>（３）支援体制の図示</vt:lpstr>
      <vt:lpstr>4. 必要な支援内容／実施スケジュール</vt:lpstr>
      <vt:lpstr>参考:本応募申請書における各記載事項の関係性 </vt:lpstr>
      <vt:lpstr>（1）必要な支援内容</vt:lpstr>
      <vt:lpstr>（２）実施スケジュール</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2024-04-22T08:00:54Z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f3c1e641-b6a3-4d6a-b497-c3a764622a13</vt:lpwstr>
  </property>
  <property fmtid="{D5CDD505-2E9C-101B-9397-08002B2CF9AE}" pid="8" name="MSIP_Label_b0d5c4f4-7a29-4385-b7a5-afbe2154ae6f_ContentBits">
    <vt:lpwstr>0</vt:lpwstr>
  </property>
  <property fmtid="{D5CDD505-2E9C-101B-9397-08002B2CF9AE}" pid="9" name="MediaServiceImageTags">
    <vt:lpwstr/>
  </property>
  <property fmtid="{D5CDD505-2E9C-101B-9397-08002B2CF9AE}" pid="10" name="ContentTypeId">
    <vt:lpwstr>0x01010067CC3ECD13FA2E4CA122705E0EC5D54F</vt:lpwstr>
  </property>
</Properties>
</file>