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9" r:id="rId4"/>
  </p:sldMasterIdLst>
  <p:notesMasterIdLst>
    <p:notesMasterId r:id="rId31"/>
  </p:notesMasterIdLst>
  <p:handoutMasterIdLst>
    <p:handoutMasterId r:id="rId32"/>
  </p:handoutMasterIdLst>
  <p:sldIdLst>
    <p:sldId id="2147379783" r:id="rId5"/>
    <p:sldId id="2147483647" r:id="rId6"/>
    <p:sldId id="268" r:id="rId7"/>
    <p:sldId id="274" r:id="rId8"/>
    <p:sldId id="256" r:id="rId9"/>
    <p:sldId id="257" r:id="rId10"/>
    <p:sldId id="262" r:id="rId11"/>
    <p:sldId id="266" r:id="rId12"/>
    <p:sldId id="258" r:id="rId13"/>
    <p:sldId id="269" r:id="rId14"/>
    <p:sldId id="259" r:id="rId15"/>
    <p:sldId id="260" r:id="rId16"/>
    <p:sldId id="261" r:id="rId17"/>
    <p:sldId id="263" r:id="rId18"/>
    <p:sldId id="264" r:id="rId19"/>
    <p:sldId id="275" r:id="rId20"/>
    <p:sldId id="265" r:id="rId21"/>
    <p:sldId id="267" r:id="rId22"/>
    <p:sldId id="270" r:id="rId23"/>
    <p:sldId id="271" r:id="rId24"/>
    <p:sldId id="272" r:id="rId25"/>
    <p:sldId id="273" r:id="rId26"/>
    <p:sldId id="276" r:id="rId27"/>
    <p:sldId id="278" r:id="rId28"/>
    <p:sldId id="277" r:id="rId29"/>
    <p:sldId id="341" r:id="rId30"/>
  </p:sldIdLst>
  <p:sldSz cx="13439775" cy="7559675"/>
  <p:notesSz cx="6807200" cy="9939338"/>
  <p:custDataLst>
    <p:tags r:id="rId33"/>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0C476B-3BF5-D2DC-96EC-0B41DC493B84}" name="Kenichiro Inukai (JP)" initials="KI(" userId="S::kenichiro.inukai@pwc.com::00acfbdd-0a4b-4fed-8e62-1796140a46f9" providerId="AD"/>
  <p188:author id="{9AA454A2-9EE8-EF99-242E-9B888374C380}" name="栁川 輝（AKIRA YANAGAWA）" initials="栁川" userId="S::YANAGA05@moe.go.jp::515c3ec8-7330-4fd5-9414-782288117a91" providerId="AD"/>
  <p188:author id="{C2A384EE-1CE0-7681-628A-207E654B8A0A}" name="Yusuke Kanamaru" initials="YK" userId="Yusuke Kanamaru"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urukawa, Yuri" initials="FY" lastIdx="7" clrIdx="6">
    <p:extLst>
      <p:ext uri="{19B8F6BF-5375-455C-9EA6-DF929625EA0E}">
        <p15:presenceInfo xmlns:p15="http://schemas.microsoft.com/office/powerpoint/2012/main" userId="Furukawa, Yuri" providerId="None"/>
      </p:ext>
    </p:extLst>
  </p:cmAuthor>
  <p:cmAuthor id="1" name="栁川 輝（AKIRA YANAGAWA）" initials="栁川" lastIdx="25" clrIdx="0">
    <p:extLst>
      <p:ext uri="{19B8F6BF-5375-455C-9EA6-DF929625EA0E}">
        <p15:presenceInfo xmlns:p15="http://schemas.microsoft.com/office/powerpoint/2012/main" userId="S::YANAGA05@moe.go.jp::515c3ec8-7330-4fd5-9414-782288117a91" providerId="AD"/>
      </p:ext>
    </p:extLst>
  </p:cmAuthor>
  <p:cmAuthor id="8" name="Furukawa, Yuri" initials="FY [2]" lastIdx="3" clrIdx="7">
    <p:extLst>
      <p:ext uri="{19B8F6BF-5375-455C-9EA6-DF929625EA0E}">
        <p15:presenceInfo xmlns:p15="http://schemas.microsoft.com/office/powerpoint/2012/main" userId="S::furukawa.yuri@bcg.com::5b0a22fc-3109-4a9f-9d8d-879067032b5b" providerId="AD"/>
      </p:ext>
    </p:extLst>
  </p:cmAuthor>
  <p:cmAuthor id="2" name="Kenichiro Inukai (JP)" initials="KI(" lastIdx="1" clrIdx="1">
    <p:extLst>
      <p:ext uri="{19B8F6BF-5375-455C-9EA6-DF929625EA0E}">
        <p15:presenceInfo xmlns:p15="http://schemas.microsoft.com/office/powerpoint/2012/main" userId="S::kenichiro.inukai@pwc.com::00acfbdd-0a4b-4fed-8e62-1796140a46f9" providerId="AD"/>
      </p:ext>
    </p:extLst>
  </p:cmAuthor>
  <p:cmAuthor id="9" name="Ishizu, Tomohiro" initials="IT" lastIdx="1" clrIdx="8">
    <p:extLst>
      <p:ext uri="{19B8F6BF-5375-455C-9EA6-DF929625EA0E}">
        <p15:presenceInfo xmlns:p15="http://schemas.microsoft.com/office/powerpoint/2012/main" userId="Ishizu, Tomohiro" providerId="None"/>
      </p:ext>
    </p:extLst>
  </p:cmAuthor>
  <p:cmAuthor id="3" name="Yusuke Kanamaru" initials="YK" lastIdx="7" clrIdx="2">
    <p:extLst>
      <p:ext uri="{19B8F6BF-5375-455C-9EA6-DF929625EA0E}">
        <p15:presenceInfo xmlns:p15="http://schemas.microsoft.com/office/powerpoint/2012/main" userId="Yusuke Kanamaru" providerId="None"/>
      </p:ext>
    </p:extLst>
  </p:cmAuthor>
  <p:cmAuthor id="4" name="加藤 良介（RYOSUKE KATO）" initials="加藤" lastIdx="2" clrIdx="3">
    <p:extLst>
      <p:ext uri="{19B8F6BF-5375-455C-9EA6-DF929625EA0E}">
        <p15:presenceInfo xmlns:p15="http://schemas.microsoft.com/office/powerpoint/2012/main" userId="S::KATO99@moe.go.jp::0d105930-2bbb-4005-92a5-e81a2ef7ef24" providerId="AD"/>
      </p:ext>
    </p:extLst>
  </p:cmAuthor>
  <p:cmAuthor id="5" name="上田 一誠（ISSEI UEDA）" initials="一上" lastIdx="9" clrIdx="4">
    <p:extLst>
      <p:ext uri="{19B8F6BF-5375-455C-9EA6-DF929625EA0E}">
        <p15:presenceInfo xmlns:p15="http://schemas.microsoft.com/office/powerpoint/2012/main" userId="S::UEDA20@moe.go.jp::1a2bfb22-5972-47ce-9b01-1a5fc7fa7e56" providerId="AD"/>
      </p:ext>
    </p:extLst>
  </p:cmAuthor>
  <p:cmAuthor id="6" name="水谷 嘉敬（YOSHITAKA MIZUTANI）" initials="嘉水" lastIdx="1" clrIdx="5">
    <p:extLst>
      <p:ext uri="{19B8F6BF-5375-455C-9EA6-DF929625EA0E}">
        <p15:presenceInfo xmlns:p15="http://schemas.microsoft.com/office/powerpoint/2012/main" userId="S::MIZUTA25@moe.go.jp::0c9aad48-7c82-46b9-b1f8-6ae77aa4b1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E0DA"/>
    <a:srgbClr val="C9E7CA"/>
    <a:srgbClr val="009C89"/>
    <a:srgbClr val="7F7F7F"/>
    <a:srgbClr val="03522D"/>
    <a:srgbClr val="B3E4D7"/>
    <a:srgbClr val="E3F5F0"/>
    <a:srgbClr val="FFFFFF"/>
    <a:srgbClr val="CAF0FF"/>
    <a:srgbClr val="005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63FBF-9474-4E6C-B30D-E61F75EABFF2}" v="1" dt="2026-05-11T01:10:16.9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80" autoAdjust="0"/>
    <p:restoredTop sz="91618" autoAdjust="0"/>
  </p:normalViewPr>
  <p:slideViewPr>
    <p:cSldViewPr snapToGrid="0">
      <p:cViewPr varScale="1">
        <p:scale>
          <a:sx n="61" d="100"/>
          <a:sy n="61" d="100"/>
        </p:scale>
        <p:origin x="940" y="68"/>
      </p:cViewPr>
      <p:guideLst/>
    </p:cSldViewPr>
  </p:slideViewPr>
  <p:notesTextViewPr>
    <p:cViewPr>
      <p:scale>
        <a:sx n="150" d="100"/>
        <a:sy n="150" d="100"/>
      </p:scale>
      <p:origin x="0" y="0"/>
    </p:cViewPr>
  </p:notesTextViewPr>
  <p:sorterViewPr>
    <p:cViewPr>
      <p:scale>
        <a:sx n="100" d="100"/>
        <a:sy n="100" d="100"/>
      </p:scale>
      <p:origin x="0" y="-796"/>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customXml/item3.xml" Type="http://schemas.openxmlformats.org/officeDocument/2006/relationships/customXml"/><Relationship Id="rId30" Target="slides/slide26.xml" Type="http://schemas.openxmlformats.org/officeDocument/2006/relationships/slide"/><Relationship Id="rId31" Target="notesMasters/notesMaster1.xml" Type="http://schemas.openxmlformats.org/officeDocument/2006/relationships/notesMaster"/><Relationship Id="rId32" Target="handoutMasters/handoutMaster1.xml" Type="http://schemas.openxmlformats.org/officeDocument/2006/relationships/handoutMaster"/><Relationship Id="rId33" Target="tags/tag1.xml" Type="http://schemas.openxmlformats.org/officeDocument/2006/relationships/tags"/><Relationship Id="rId34" Target="commentAuthors.xml" Type="http://schemas.openxmlformats.org/officeDocument/2006/relationships/commentAuthors"/><Relationship Id="rId35" Target="presProps.xml" Type="http://schemas.openxmlformats.org/officeDocument/2006/relationships/presProps"/><Relationship Id="rId36" Target="viewProps.xml" Type="http://schemas.openxmlformats.org/officeDocument/2006/relationships/viewProps"/><Relationship Id="rId37" Target="theme/theme1.xml" Type="http://schemas.openxmlformats.org/officeDocument/2006/relationships/theme"/><Relationship Id="rId38" Target="tableStyles.xml" Type="http://schemas.openxmlformats.org/officeDocument/2006/relationships/tableStyles"/><Relationship Id="rId39" Target="revisionInfo.xml" Type="http://schemas.microsoft.com/office/2015/10/relationships/revisionInfo"/><Relationship Id="rId4" Target="slideMasters/slideMaster1.xml" Type="http://schemas.openxmlformats.org/officeDocument/2006/relationships/slideMaster"/><Relationship Id="rId40" Target="authors.xml" Type="http://schemas.microsoft.com/office/2018/10/relationships/authors"/><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605A5CE4-1F8F-4F21-B767-51F24AE4DA85}" type="datetimeFigureOut">
              <a:rPr kumimoji="1" lang="ja-JP" altLang="en-US" smtClean="0"/>
              <a:t>2026/5/11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9BEC8D9-6314-4A5E-A7F5-7CEBDC65EBC0}" type="slidenum">
              <a:rPr kumimoji="1" lang="ja-JP" altLang="en-US" smtClean="0"/>
              <a:t>‹#›</a:t>
            </a:fld>
            <a:endParaRPr kumimoji="1" lang="ja-JP" altLang="en-US"/>
          </a:p>
        </p:txBody>
      </p:sp>
    </p:spTree>
    <p:extLst>
      <p:ext uri="{BB962C8B-B14F-4D97-AF65-F5344CB8AC3E}">
        <p14:creationId xmlns:p14="http://schemas.microsoft.com/office/powerpoint/2010/main" val="2088375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9411A46-DA73-4357-ACC2-FCC0A92C802C}" type="datetimeFigureOut">
              <a:rPr kumimoji="1" lang="ja-JP" altLang="en-US" smtClean="0"/>
              <a:t>2026/5/11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0FFC476-5EA4-493E-B35E-3BCFFE9D823A}" type="slidenum">
              <a:rPr kumimoji="1" lang="ja-JP" altLang="en-US" smtClean="0"/>
              <a:t>‹#›</a:t>
            </a:fld>
            <a:endParaRPr kumimoji="1" lang="ja-JP" altLang="en-US"/>
          </a:p>
        </p:txBody>
      </p:sp>
    </p:spTree>
    <p:extLst>
      <p:ext uri="{BB962C8B-B14F-4D97-AF65-F5344CB8AC3E}">
        <p14:creationId xmlns:p14="http://schemas.microsoft.com/office/powerpoint/2010/main" val="566054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E525-DFEF-959A-A777-81909540F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6CB1F5-A0B0-AE32-3F0E-83569E3F1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6E40CE-1BE9-401D-59C7-E5B3883EFFC3}"/>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79D9974B-2BB2-D322-E179-7C1F34FA71F6}"/>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2</a:t>
            </a:fld>
            <a:endParaRPr lang="en-US">
              <a:ea typeface="Meiryo UI" panose="020B0604030504040204" pitchFamily="50" charset="-128"/>
            </a:endParaRPr>
          </a:p>
        </p:txBody>
      </p:sp>
    </p:spTree>
    <p:extLst>
      <p:ext uri="{BB962C8B-B14F-4D97-AF65-F5344CB8AC3E}">
        <p14:creationId xmlns:p14="http://schemas.microsoft.com/office/powerpoint/2010/main" val="63549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D045F-F957-DEB3-6967-8F5B021ADF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85DE5-E427-E87F-5122-8C8CAEC2E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EF3A3D-B30B-A039-8261-E4DEAE50F8DE}"/>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83D22D97-9918-2204-DD84-C1395CB19215}"/>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5</a:t>
            </a:fld>
            <a:endParaRPr lang="en-US">
              <a:ea typeface="Meiryo UI" panose="020B0604030504040204" pitchFamily="50" charset="-128"/>
            </a:endParaRPr>
          </a:p>
        </p:txBody>
      </p:sp>
    </p:spTree>
    <p:extLst>
      <p:ext uri="{BB962C8B-B14F-4D97-AF65-F5344CB8AC3E}">
        <p14:creationId xmlns:p14="http://schemas.microsoft.com/office/powerpoint/2010/main" val="5648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33AD1-47A2-C0B8-FA05-A459B1D57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76D74-A15C-1E0C-0422-62DD534548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3E9A7-04AC-4D4D-2E19-FD403DA17B7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C5F0922B-F45A-B76C-B839-E690104E679C}"/>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8</a:t>
            </a:fld>
            <a:endParaRPr lang="en-US">
              <a:ea typeface="Meiryo UI" panose="020B0604030504040204" pitchFamily="50" charset="-128"/>
            </a:endParaRPr>
          </a:p>
        </p:txBody>
      </p:sp>
    </p:spTree>
    <p:extLst>
      <p:ext uri="{BB962C8B-B14F-4D97-AF65-F5344CB8AC3E}">
        <p14:creationId xmlns:p14="http://schemas.microsoft.com/office/powerpoint/2010/main" val="333237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6E811-7E3B-3063-E6DB-08E0EE3AD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34F36-5A94-DE6E-7F6F-6C9CBCA45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2548E-596B-60D8-4208-8874AA5422F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E710F187-019A-FF37-5EB8-19A18E483018}"/>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13</a:t>
            </a:fld>
            <a:endParaRPr lang="en-US">
              <a:ea typeface="Meiryo UI" panose="020B0604030504040204" pitchFamily="50" charset="-128"/>
            </a:endParaRPr>
          </a:p>
        </p:txBody>
      </p:sp>
    </p:spTree>
    <p:extLst>
      <p:ext uri="{BB962C8B-B14F-4D97-AF65-F5344CB8AC3E}">
        <p14:creationId xmlns:p14="http://schemas.microsoft.com/office/powerpoint/2010/main" val="379701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FFC476-5EA4-493E-B35E-3BCFFE9D823A}" type="slidenum">
              <a:rPr kumimoji="1" lang="ja-JP" altLang="en-US" smtClean="0"/>
              <a:t>15</a:t>
            </a:fld>
            <a:endParaRPr kumimoji="1" lang="ja-JP" altLang="en-US"/>
          </a:p>
        </p:txBody>
      </p:sp>
    </p:spTree>
    <p:extLst>
      <p:ext uri="{BB962C8B-B14F-4D97-AF65-F5344CB8AC3E}">
        <p14:creationId xmlns:p14="http://schemas.microsoft.com/office/powerpoint/2010/main" val="993389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941F3-0B2F-0724-631C-1ABBD1487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C988A-4E37-422D-8FCF-12F665D94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DCC4F-A299-A42B-4BBB-D655FAC39555}"/>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FD0344E0-B467-7961-1E6B-177D72E6879D}"/>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19</a:t>
            </a:fld>
            <a:endParaRPr lang="en-US">
              <a:ea typeface="Meiryo UI" panose="020B0604030504040204" pitchFamily="50" charset="-128"/>
            </a:endParaRPr>
          </a:p>
        </p:txBody>
      </p:sp>
    </p:spTree>
    <p:extLst>
      <p:ext uri="{BB962C8B-B14F-4D97-AF65-F5344CB8AC3E}">
        <p14:creationId xmlns:p14="http://schemas.microsoft.com/office/powerpoint/2010/main" val="1845436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14DEA-F1EC-BAD4-6741-0B9FE6919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F19F99-C3BF-9749-4081-9DE73C2A6D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5BF54E-75A8-C9FE-2275-223655C67AB1}"/>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9DB70CB4-216F-371C-9049-6948DF219A2B}"/>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23</a:t>
            </a:fld>
            <a:endParaRPr lang="en-US">
              <a:ea typeface="Meiryo UI" panose="020B0604030504040204" pitchFamily="50" charset="-128"/>
            </a:endParaRPr>
          </a:p>
        </p:txBody>
      </p:sp>
    </p:spTree>
    <p:extLst>
      <p:ext uri="{BB962C8B-B14F-4D97-AF65-F5344CB8AC3E}">
        <p14:creationId xmlns:p14="http://schemas.microsoft.com/office/powerpoint/2010/main" val="327791286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3087884" y="6300054"/>
            <a:ext cx="7385073"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300395" y="2991838"/>
            <a:ext cx="10838983"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300395" y="2991837"/>
            <a:ext cx="10860614" cy="1008000"/>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300395" y="4148806"/>
            <a:ext cx="10860614" cy="432000"/>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4468074" y="5436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4468074" y="5724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所属　名前</a:t>
            </a:r>
          </a:p>
        </p:txBody>
      </p:sp>
      <p:pic>
        <p:nvPicPr>
          <p:cNvPr id="17"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577839" y="1505002"/>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93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300395" y="2915837"/>
            <a:ext cx="10838983"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300395" y="2915837"/>
            <a:ext cx="10860614" cy="1728000"/>
          </a:xfrm>
          <a:prstGeom prst="rect">
            <a:avLst/>
          </a:prstGeom>
        </p:spPr>
        <p:txBody>
          <a:bodyPr lIns="0" tIns="72000" rIns="0" bIns="0" anchor="ctr" anchorCtr="0">
            <a:normAutofit/>
          </a:bodyPr>
          <a:lstStyle>
            <a:lvl1pPr algn="ct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7863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40684" y="207272"/>
            <a:ext cx="1297788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800">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203542" y="331891"/>
            <a:ext cx="11675160" cy="648000"/>
          </a:xfrm>
          <a:prstGeom prst="rect">
            <a:avLst/>
          </a:prstGeom>
        </p:spPr>
        <p:txBody>
          <a:bodyPr lIns="252000" tIns="36000" rIns="0" bIns="0" anchor="ctr" anchorCtr="0"/>
          <a:lstStyle>
            <a:lvl1pPr algn="l">
              <a:defRPr sz="28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203543" y="1110921"/>
            <a:ext cx="13032691"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atin typeface="メイリオ" panose="020B0604030504040204" pitchFamily="50" charset="-128"/>
                <a:ea typeface="メイリオ" panose="020B0604030504040204" pitchFamily="50" charset="-128"/>
              </a:defRPr>
            </a:lvl1pPr>
            <a:lvl2pPr marL="447675" indent="-174625" algn="l">
              <a:lnSpc>
                <a:spcPct val="100000"/>
              </a:lnSpc>
              <a:spcBef>
                <a:spcPts val="400"/>
              </a:spcBef>
              <a:buFont typeface="Arial" panose="020B0604020202020204" pitchFamily="34" charset="0"/>
              <a:buChar char="•"/>
              <a:defRPr sz="1800">
                <a:latin typeface="メイリオ" panose="020B0604030504040204" pitchFamily="50" charset="-128"/>
                <a:ea typeface="メイリオ" panose="020B0604030504040204" pitchFamily="50" charset="-128"/>
              </a:defRPr>
            </a:lvl2pPr>
            <a:lvl3pPr marL="690563" indent="-233363" algn="l">
              <a:lnSpc>
                <a:spcPct val="100000"/>
              </a:lnSpc>
              <a:spcBef>
                <a:spcPts val="200"/>
              </a:spcBef>
              <a:buFont typeface="Wingdings" panose="05000000000000000000" pitchFamily="2" charset="2"/>
              <a:buChar char="ü"/>
              <a:defRPr sz="1600">
                <a:latin typeface="メイリオ" panose="020B0604030504040204" pitchFamily="50" charset="-128"/>
                <a:ea typeface="メイリオ" panose="020B0604030504040204" pitchFamily="50" charset="-128"/>
              </a:defRPr>
            </a:lvl3pPr>
            <a:lvl4pPr marL="904875" indent="-215900" algn="l">
              <a:lnSpc>
                <a:spcPct val="100000"/>
              </a:lnSpc>
              <a:spcBef>
                <a:spcPts val="200"/>
              </a:spcBef>
              <a:buFont typeface="Meiryo UI" panose="020B0604030504040204" pitchFamily="50" charset="-128"/>
              <a:buChar char="※"/>
              <a:defRPr sz="1200">
                <a:latin typeface="メイリオ" panose="020B0604030504040204" pitchFamily="50" charset="-128"/>
                <a:ea typeface="メイリオ" panose="020B0604030504040204" pitchFamily="50" charset="-128"/>
              </a:defRPr>
            </a:lvl4pPr>
            <a:lvl5pPr algn="l">
              <a:defRPr sz="2000"/>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479082" y="197432"/>
            <a:ext cx="672432" cy="649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62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2977819" y="7255031"/>
            <a:ext cx="288779"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6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268491" y="374534"/>
            <a:ext cx="12793350" cy="792964"/>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32"/>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389671" y="467637"/>
            <a:ext cx="11222635" cy="648000"/>
          </a:xfrm>
          <a:prstGeom prst="rect">
            <a:avLst/>
          </a:prstGeom>
        </p:spPr>
        <p:txBody>
          <a:bodyPr lIns="252000" tIns="36000" rIns="0" bIns="0" anchor="ctr" anchorCtr="0"/>
          <a:lstStyle>
            <a:lvl1pPr>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389671" y="1255723"/>
            <a:ext cx="12771569" cy="864000"/>
          </a:xfrm>
          <a:prstGeom prst="rect">
            <a:avLst/>
          </a:prstGeom>
          <a:ln>
            <a:solidFill>
              <a:schemeClr val="accent3"/>
            </a:solidFill>
          </a:ln>
        </p:spPr>
        <p:txBody>
          <a:bodyPr lIns="216000" tIns="144000" rIns="0" bIns="0" anchor="t"/>
          <a:lstStyle>
            <a:lvl1pPr marL="342880" marR="0" indent="-342880" algn="l" defTabSz="914348" rtl="0" eaLnBrk="1" fontAlgn="auto" latinLnBrk="0" hangingPunct="1">
              <a:lnSpc>
                <a:spcPct val="100000"/>
              </a:lnSpc>
              <a:spcBef>
                <a:spcPts val="0"/>
              </a:spcBef>
              <a:spcAft>
                <a:spcPts val="600"/>
              </a:spcAft>
              <a:buClrTx/>
              <a:buSzTx/>
              <a:buFont typeface="Wingdings" panose="05000000000000000000" pitchFamily="2" charset="2"/>
              <a:buChar char="n"/>
              <a:tabLst/>
              <a:defRPr sz="1800" b="0">
                <a:solidFill>
                  <a:schemeClr val="tx1">
                    <a:lumMod val="75000"/>
                    <a:lumOff val="25000"/>
                  </a:schemeClr>
                </a:solidFill>
                <a:latin typeface="Meiryo UI" panose="020B0604030504040204" pitchFamily="50" charset="-128"/>
                <a:ea typeface="Meiryo UI" panose="020B0604030504040204" pitchFamily="50" charset="-128"/>
              </a:defRPr>
            </a:lvl1pPr>
            <a:lvl2pPr marL="457174" indent="0">
              <a:buFontTx/>
              <a:buNone/>
              <a:defRPr/>
            </a:lvl2pPr>
            <a:lvl3pPr marL="914348" indent="0">
              <a:buFontTx/>
              <a:buNone/>
              <a:defRPr/>
            </a:lvl3pPr>
            <a:lvl4pPr marL="1371522" indent="0">
              <a:buFontTx/>
              <a:buNone/>
              <a:defRPr/>
            </a:lvl4pPr>
            <a:lvl5pPr marL="1828697" indent="0">
              <a:buFontTx/>
              <a:buNone/>
              <a:defRPr/>
            </a:lvl5pPr>
          </a:lstStyle>
          <a:p>
            <a:pPr marL="342880" marR="0" lvl="0" indent="-342880" algn="l" defTabSz="914348" rtl="0" eaLnBrk="1" fontAlgn="auto" latinLnBrk="0" hangingPunct="1">
              <a:lnSpc>
                <a:spcPct val="90000"/>
              </a:lnSpc>
              <a:spcBef>
                <a:spcPts val="1000"/>
              </a:spcBef>
              <a:spcAft>
                <a:spcPts val="0"/>
              </a:spcAft>
              <a:buClrTx/>
              <a:buSzTx/>
              <a:tabLst/>
              <a:defRPr/>
            </a:pPr>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3360416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61347" y="3373170"/>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65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23A21DA-7423-8983-4985-A51059C455FA}"/>
              </a:ext>
            </a:extLst>
          </p:cNvPr>
          <p:cNvGraphicFramePr>
            <a:graphicFrameLocks noChangeAspect="1"/>
          </p:cNvGraphicFramePr>
          <p:nvPr userDrawn="1">
            <p:custDataLst>
              <p:tags r:id="rId1"/>
            </p:custDataLst>
            <p:extLst>
              <p:ext uri="{D42A27DB-BD31-4B8C-83A1-F6EECF244321}">
                <p14:modId xmlns:p14="http://schemas.microsoft.com/office/powerpoint/2010/main" val="2288084601"/>
              </p:ext>
            </p:extLst>
          </p:nvPr>
        </p:nvGraphicFramePr>
        <p:xfrm>
          <a:off x="1750" y="1751"/>
          <a:ext cx="1751" cy="1750"/>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3" name="think-cell data - do not delete" hidden="1">
                        <a:extLst>
                          <a:ext uri="{FF2B5EF4-FFF2-40B4-BE49-F238E27FC236}">
                            <a16:creationId xmlns:a16="http://schemas.microsoft.com/office/drawing/2014/main" id="{523A21DA-7423-8983-4985-A51059C455FA}"/>
                          </a:ext>
                        </a:extLst>
                      </p:cNvPr>
                      <p:cNvPicPr/>
                      <p:nvPr/>
                    </p:nvPicPr>
                    <p:blipFill>
                      <a:blip r:embed="rId4"/>
                      <a:stretch>
                        <a:fillRect/>
                      </a:stretch>
                    </p:blipFill>
                    <p:spPr>
                      <a:xfrm>
                        <a:off x="1750" y="1751"/>
                        <a:ext cx="1751" cy="1750"/>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Trebuchet MS" panose="020B0603020202020204" pitchFamily="34" charset="0"/>
                <a:sym typeface="Trebuchet MS" panose="020B0603020202020204" pitchFamily="34" charset="0"/>
              </a:rPr>
              <a:t>Copyright © 2026 by Boston Consulting Group. All rights reserved.</a:t>
            </a:r>
          </a:p>
        </p:txBody>
      </p:sp>
      <p:sp>
        <p:nvSpPr>
          <p:cNvPr id="8" name="Title 7"/>
          <p:cNvSpPr>
            <a:spLocks noGrp="1"/>
          </p:cNvSpPr>
          <p:nvPr>
            <p:ph type="title" hasCustomPrompt="1"/>
          </p:nvPr>
        </p:nvSpPr>
        <p:spPr>
          <a:xfrm>
            <a:off x="694477" y="686522"/>
            <a:ext cx="12052310" cy="366408"/>
          </a:xfrm>
        </p:spPr>
        <p:txBody>
          <a:bodyPr vert="horz"/>
          <a:lstStyle>
            <a:lvl1pPr>
              <a:defRPr>
                <a:latin typeface="Trebuchet MS" panose="020B060302020202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94735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のみ">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773144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4383431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xml" Type="http://schemas.openxmlformats.org/officeDocument/2006/relationships/tags"/><Relationship Id="rId11" Target="../embeddings/oleObject1.bin" Type="http://schemas.openxmlformats.org/officeDocument/2006/relationships/oleObject"/><Relationship Id="rId12"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think-cell data - do not delete" hidden="1">
            <a:extLst>
              <a:ext uri="{FF2B5EF4-FFF2-40B4-BE49-F238E27FC236}">
                <a16:creationId xmlns:a16="http://schemas.microsoft.com/office/drawing/2014/main" id="{7B3C0317-4F23-6B4C-1DFC-C92E5AF0526F}"/>
              </a:ext>
            </a:extLst>
          </p:cNvPr>
          <p:cNvGraphicFramePr>
            <a:graphicFrameLocks noChangeAspect="1"/>
          </p:cNvGraphicFramePr>
          <p:nvPr userDrawn="1">
            <p:custDataLst>
              <p:tags r:id="rId10"/>
            </p:custDataLst>
            <p:extLst>
              <p:ext uri="{D42A27DB-BD31-4B8C-83A1-F6EECF244321}">
                <p14:modId xmlns:p14="http://schemas.microsoft.com/office/powerpoint/2010/main" val="917375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5" progId="TCLayout.ActiveDocument.1">
                  <p:embed/>
                </p:oleObj>
              </mc:Choice>
              <mc:Fallback>
                <p:oleObj name="think-cell Slide" r:id="rId11" imgW="404" imgH="405" progId="TCLayout.ActiveDocument.1">
                  <p:embed/>
                  <p:pic>
                    <p:nvPicPr>
                      <p:cNvPr id="124" name="think-cell data - do not delete" hidden="1">
                        <a:extLst>
                          <a:ext uri="{FF2B5EF4-FFF2-40B4-BE49-F238E27FC236}">
                            <a16:creationId xmlns:a16="http://schemas.microsoft.com/office/drawing/2014/main" id="{7B3C0317-4F23-6B4C-1DFC-C92E5AF0526F}"/>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203351" y="1042610"/>
            <a:ext cx="13033075"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spTree>
    <p:extLst>
      <p:ext uri="{BB962C8B-B14F-4D97-AF65-F5344CB8AC3E}">
        <p14:creationId xmlns:p14="http://schemas.microsoft.com/office/powerpoint/2010/main" val="944981850"/>
      </p:ext>
    </p:extLst>
  </p:cSld>
  <p:clrMap bg1="lt1" tx1="dk1" bg2="lt2" tx2="dk2" accent1="accent1" accent2="accent2" accent3="accent3" accent4="accent4" accent5="accent5" accent6="accent6" hlink="hlink" folHlink="folHlink"/>
  <p:sldLayoutIdLst>
    <p:sldLayoutId id="2147483660" r:id="rId1"/>
    <p:sldLayoutId id="2147483663" r:id="rId2"/>
    <p:sldLayoutId id="2147483687" r:id="rId3"/>
    <p:sldLayoutId id="2147483692" r:id="rId4"/>
    <p:sldLayoutId id="2147483694" r:id="rId5"/>
    <p:sldLayoutId id="2147483695" r:id="rId6"/>
    <p:sldLayoutId id="2147483696" r:id="rId7"/>
    <p:sldLayoutId id="2147483697"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32"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8338" userDrawn="1">
          <p15:clr>
            <a:srgbClr val="F26B43"/>
          </p15:clr>
        </p15:guide>
        <p15:guide id="6" pos="128" userDrawn="1">
          <p15:clr>
            <a:srgbClr val="F26B43"/>
          </p15:clr>
        </p15:guide>
        <p15:guide id="7" orient="horz" pos="703" userDrawn="1">
          <p15:clr>
            <a:srgbClr val="F26B43"/>
          </p15:clr>
        </p15:guide>
      </p15:sldGuideLst>
    </p:ext>
  </p:extLst>
</p:sldMaster>
</file>

<file path=ppt/slides/_rels/slide1.xml.rels><?xml version="1.0" encoding="UTF-8" standalone="yes"?><Relationships xmlns="http://schemas.openxmlformats.org/package/2006/relationships"><Relationship Id="rId1" Target="../tags/tag4.xml" Type="http://schemas.openxmlformats.org/officeDocument/2006/relationships/tags"/><Relationship Id="rId2" Target="../slideLayouts/slideLayout1.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tags/tag13.xml" Type="http://schemas.openxmlformats.org/officeDocument/2006/relationships/tags"/><Relationship Id="rId2" Target="../slideLayouts/slideLayout3.xml" Type="http://schemas.openxmlformats.org/officeDocument/2006/relationships/slideLayout"/><Relationship Id="rId3" Target="../embeddings/oleObject12.bin" Type="http://schemas.openxmlformats.org/officeDocument/2006/relationships/oleObject"/><Relationship Id="rId4" Target="../media/image1.emf" Type="http://schemas.openxmlformats.org/officeDocument/2006/relationships/image"/></Relationships>
</file>

<file path=ppt/slides/_rels/slide11.xml.rels><?xml version="1.0" encoding="UTF-8" standalone="yes"?><Relationships xmlns="http://schemas.openxmlformats.org/package/2006/relationships"><Relationship Id="rId1" Target="../tags/tag14.xml" Type="http://schemas.openxmlformats.org/officeDocument/2006/relationships/tags"/><Relationship Id="rId2" Target="../slideLayouts/slideLayout3.xml" Type="http://schemas.openxmlformats.org/officeDocument/2006/relationships/slideLayout"/><Relationship Id="rId3" Target="../embeddings/oleObject13.bin" Type="http://schemas.openxmlformats.org/officeDocument/2006/relationships/oleObject"/><Relationship Id="rId4" Target="../media/image1.emf" Type="http://schemas.openxmlformats.org/officeDocument/2006/relationships/image"/></Relationships>
</file>

<file path=ppt/slides/_rels/slide12.xml.rels><?xml version="1.0" encoding="UTF-8" standalone="yes"?><Relationships xmlns="http://schemas.openxmlformats.org/package/2006/relationships"><Relationship Id="rId1" Target="../tags/tag15.xml" Type="http://schemas.openxmlformats.org/officeDocument/2006/relationships/tags"/><Relationship Id="rId2" Target="../slideLayouts/slideLayout3.xml" Type="http://schemas.openxmlformats.org/officeDocument/2006/relationships/slideLayout"/><Relationship Id="rId3" Target="../embeddings/oleObject14.bin" Type="http://schemas.openxmlformats.org/officeDocument/2006/relationships/oleObject"/><Relationship Id="rId4" Target="../media/image1.emf" Type="http://schemas.openxmlformats.org/officeDocument/2006/relationships/image"/><Relationship Id="rId5" Target="https://www.env.go.jp/earth/ondanka/supply_chain/gvc/files/guide/gurumi_honpen.pdf" TargetMode="External" Type="http://schemas.openxmlformats.org/officeDocument/2006/relationships/hyperlink"/></Relationships>
</file>

<file path=ppt/slides/_rels/slide13.xml.rels><?xml version="1.0" encoding="UTF-8" standalone="yes"?><Relationships xmlns="http://schemas.openxmlformats.org/package/2006/relationships"><Relationship Id="rId1" Target="../tags/tag16.xml" Type="http://schemas.openxmlformats.org/officeDocument/2006/relationships/tags"/><Relationship Id="rId2" Target="../slideLayouts/slideLayout2.xml" Type="http://schemas.openxmlformats.org/officeDocument/2006/relationships/slideLayout"/><Relationship Id="rId3" Target="../embeddings/oleObject15.bin" Type="http://schemas.openxmlformats.org/officeDocument/2006/relationships/oleObject"/><Relationship Id="rId4" Target="../media/image1.emf" Type="http://schemas.openxmlformats.org/officeDocument/2006/relationships/image"/></Relationships>
</file>

<file path=ppt/slides/_rels/slide14.xml.rels><?xml version="1.0" encoding="UTF-8" standalone="yes"?><Relationships xmlns="http://schemas.openxmlformats.org/package/2006/relationships"><Relationship Id="rId1" Target="../tags/tag17.xml" Type="http://schemas.openxmlformats.org/officeDocument/2006/relationships/tags"/><Relationship Id="rId2" Target="../slideLayouts/slideLayout3.xml" Type="http://schemas.openxmlformats.org/officeDocument/2006/relationships/slideLayout"/><Relationship Id="rId3" Target="../notesSlides/notesSlide4.xml" Type="http://schemas.openxmlformats.org/officeDocument/2006/relationships/notesSlide"/><Relationship Id="rId4" Target="../embeddings/oleObject16.bin" Type="http://schemas.openxmlformats.org/officeDocument/2006/relationships/oleObject"/><Relationship Id="rId5" Target="../media/image1.emf" Type="http://schemas.openxmlformats.org/officeDocument/2006/relationships/image"/></Relationships>
</file>

<file path=ppt/slides/_rels/slide15.xml.rels><?xml version="1.0" encoding="UTF-8" standalone="yes"?><Relationships xmlns="http://schemas.openxmlformats.org/package/2006/relationships"><Relationship Id="rId1" Target="../tags/tag18.xml" Type="http://schemas.openxmlformats.org/officeDocument/2006/relationships/tags"/><Relationship Id="rId2" Target="../slideLayouts/slideLayout3.xml" Type="http://schemas.openxmlformats.org/officeDocument/2006/relationships/slideLayout"/><Relationship Id="rId3" Target="../embeddings/oleObject17.bin" Type="http://schemas.openxmlformats.org/officeDocument/2006/relationships/oleObject"/><Relationship Id="rId4" Target="../media/image1.emf" Type="http://schemas.openxmlformats.org/officeDocument/2006/relationships/image"/></Relationships>
</file>

<file path=ppt/slides/_rels/slide16.xml.rels><?xml version="1.0" encoding="UTF-8" standalone="yes"?><Relationships xmlns="http://schemas.openxmlformats.org/package/2006/relationships"><Relationship Id="rId1" Target="../tags/tag19.xml" Type="http://schemas.openxmlformats.org/officeDocument/2006/relationships/tags"/><Relationship Id="rId2" Target="../slideLayouts/slideLayout3.xml" Type="http://schemas.openxmlformats.org/officeDocument/2006/relationships/slideLayout"/><Relationship Id="rId3" Target="../notesSlides/notesSlide5.xml" Type="http://schemas.openxmlformats.org/officeDocument/2006/relationships/notesSlide"/><Relationship Id="rId4" Target="../embeddings/oleObject18.bin" Type="http://schemas.openxmlformats.org/officeDocument/2006/relationships/oleObject"/><Relationship Id="rId5" Target="../media/image1.emf" Type="http://schemas.openxmlformats.org/officeDocument/2006/relationships/image"/></Relationships>
</file>

<file path=ppt/slides/_rels/slide17.xml.rels><?xml version="1.0" encoding="UTF-8" standalone="yes"?><Relationships xmlns="http://schemas.openxmlformats.org/package/2006/relationships"><Relationship Id="rId1" Target="../tags/tag20.xml" Type="http://schemas.openxmlformats.org/officeDocument/2006/relationships/tags"/><Relationship Id="rId2" Target="../slideLayouts/slideLayout3.xml" Type="http://schemas.openxmlformats.org/officeDocument/2006/relationships/slideLayout"/><Relationship Id="rId3" Target="../embeddings/oleObject19.bin" Type="http://schemas.openxmlformats.org/officeDocument/2006/relationships/oleObject"/><Relationship Id="rId4" Target="../media/image1.emf" Type="http://schemas.openxmlformats.org/officeDocument/2006/relationships/image"/></Relationships>
</file>

<file path=ppt/slides/_rels/slide18.xml.rels><?xml version="1.0" encoding="UTF-8" standalone="yes"?><Relationships xmlns="http://schemas.openxmlformats.org/package/2006/relationships"><Relationship Id="rId1" Target="../tags/tag21.xml" Type="http://schemas.openxmlformats.org/officeDocument/2006/relationships/tags"/><Relationship Id="rId2" Target="../slideLayouts/slideLayout3.xml" Type="http://schemas.openxmlformats.org/officeDocument/2006/relationships/slideLayout"/><Relationship Id="rId3" Target="../embeddings/oleObject20.bin" Type="http://schemas.openxmlformats.org/officeDocument/2006/relationships/oleObject"/><Relationship Id="rId4" Target="../media/image1.emf" Type="http://schemas.openxmlformats.org/officeDocument/2006/relationships/image"/></Relationships>
</file>

<file path=ppt/slides/_rels/slide19.xml.rels><?xml version="1.0" encoding="UTF-8" standalone="yes"?><Relationships xmlns="http://schemas.openxmlformats.org/package/2006/relationships"><Relationship Id="rId1" Target="../tags/tag22.xml" Type="http://schemas.openxmlformats.org/officeDocument/2006/relationships/tags"/><Relationship Id="rId2" Target="../slideLayouts/slideLayout2.xml" Type="http://schemas.openxmlformats.org/officeDocument/2006/relationships/slideLayout"/><Relationship Id="rId3" Target="../embeddings/oleObject21.bin" Type="http://schemas.openxmlformats.org/officeDocument/2006/relationships/oleObject"/><Relationship Id="rId4"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tags/tag5.xml" Type="http://schemas.openxmlformats.org/officeDocument/2006/relationships/tags"/><Relationship Id="rId2" Target="../slideLayouts/slideLayout3.xml" Type="http://schemas.openxmlformats.org/officeDocument/2006/relationships/slideLayout"/><Relationship Id="rId3" Target="../embeddings/oleObject4.bin" Type="http://schemas.openxmlformats.org/officeDocument/2006/relationships/oleObject"/><Relationship Id="rId4" Target="../media/image1.emf" Type="http://schemas.openxmlformats.org/officeDocument/2006/relationships/image"/></Relationships>
</file>

<file path=ppt/slides/_rels/slide20.xml.rels><?xml version="1.0" encoding="UTF-8" standalone="yes"?><Relationships xmlns="http://schemas.openxmlformats.org/package/2006/relationships"><Relationship Id="rId1" Target="../tags/tag23.xml" Type="http://schemas.openxmlformats.org/officeDocument/2006/relationships/tags"/><Relationship Id="rId2" Target="../slideLayouts/slideLayout3.xml" Type="http://schemas.openxmlformats.org/officeDocument/2006/relationships/slideLayout"/><Relationship Id="rId3" Target="../notesSlides/notesSlide6.xml" Type="http://schemas.openxmlformats.org/officeDocument/2006/relationships/notesSlide"/><Relationship Id="rId4" Target="../embeddings/oleObject22.bin" Type="http://schemas.openxmlformats.org/officeDocument/2006/relationships/oleObject"/><Relationship Id="rId5" Target="../media/image1.emf" Type="http://schemas.openxmlformats.org/officeDocument/2006/relationships/image"/></Relationships>
</file>

<file path=ppt/slides/_rels/slide21.xml.rels><?xml version="1.0" encoding="UTF-8" standalone="yes"?><Relationships xmlns="http://schemas.openxmlformats.org/package/2006/relationships"><Relationship Id="rId1" Target="../tags/tag24.xml" Type="http://schemas.openxmlformats.org/officeDocument/2006/relationships/tags"/><Relationship Id="rId2" Target="../slideLayouts/slideLayout3.xml" Type="http://schemas.openxmlformats.org/officeDocument/2006/relationships/slideLayout"/><Relationship Id="rId3" Target="../embeddings/oleObject23.bin" Type="http://schemas.openxmlformats.org/officeDocument/2006/relationships/oleObject"/><Relationship Id="rId4" Target="../media/image1.emf" Type="http://schemas.openxmlformats.org/officeDocument/2006/relationships/image"/></Relationships>
</file>

<file path=ppt/slides/_rels/slide22.xml.rels><?xml version="1.0" encoding="UTF-8" standalone="yes"?><Relationships xmlns="http://schemas.openxmlformats.org/package/2006/relationships"><Relationship Id="rId1" Target="../tags/tag25.xml" Type="http://schemas.openxmlformats.org/officeDocument/2006/relationships/tags"/><Relationship Id="rId2" Target="../slideLayouts/slideLayout3.xml" Type="http://schemas.openxmlformats.org/officeDocument/2006/relationships/slideLayout"/><Relationship Id="rId3" Target="../embeddings/oleObject24.bin" Type="http://schemas.openxmlformats.org/officeDocument/2006/relationships/oleObject"/><Relationship Id="rId4" Target="../media/image1.emf" Type="http://schemas.openxmlformats.org/officeDocument/2006/relationships/image"/></Relationships>
</file>

<file path=ppt/slides/_rels/slide23.xml.rels><?xml version="1.0" encoding="UTF-8" standalone="yes"?><Relationships xmlns="http://schemas.openxmlformats.org/package/2006/relationships"><Relationship Id="rId1" Target="../tags/tag26.xml" Type="http://schemas.openxmlformats.org/officeDocument/2006/relationships/tags"/><Relationship Id="rId2" Target="../slideLayouts/slideLayout2.xml" Type="http://schemas.openxmlformats.org/officeDocument/2006/relationships/slideLayout"/><Relationship Id="rId3" Target="../embeddings/oleObject25.bin" Type="http://schemas.openxmlformats.org/officeDocument/2006/relationships/oleObject"/><Relationship Id="rId4" Target="../media/image1.emf" Type="http://schemas.openxmlformats.org/officeDocument/2006/relationships/image"/></Relationships>
</file>

<file path=ppt/slides/_rels/slide24.xml.rels><?xml version="1.0" encoding="UTF-8" standalone="yes"?><Relationships xmlns="http://schemas.openxmlformats.org/package/2006/relationships"><Relationship Id="rId1" Target="../tags/tag27.xml" Type="http://schemas.openxmlformats.org/officeDocument/2006/relationships/tags"/><Relationship Id="rId2" Target="../slideLayouts/slideLayout3.xml" Type="http://schemas.openxmlformats.org/officeDocument/2006/relationships/slideLayout"/><Relationship Id="rId3" Target="../notesSlides/notesSlide7.xml" Type="http://schemas.openxmlformats.org/officeDocument/2006/relationships/notesSlide"/><Relationship Id="rId4" Target="../embeddings/oleObject22.bin" Type="http://schemas.openxmlformats.org/officeDocument/2006/relationships/oleObject"/><Relationship Id="rId5" Target="../media/image1.emf" Type="http://schemas.openxmlformats.org/officeDocument/2006/relationships/image"/></Relationships>
</file>

<file path=ppt/slides/_rels/slide25.xml.rels><?xml version="1.0" encoding="UTF-8" standalone="yes"?><Relationships xmlns="http://schemas.openxmlformats.org/package/2006/relationships"><Relationship Id="rId1" Target="../tags/tag28.xml" Type="http://schemas.openxmlformats.org/officeDocument/2006/relationships/tags"/><Relationship Id="rId2" Target="../slideLayouts/slideLayout3.xml" Type="http://schemas.openxmlformats.org/officeDocument/2006/relationships/slideLayout"/><Relationship Id="rId3" Target="../embeddings/oleObject26.bin" Type="http://schemas.openxmlformats.org/officeDocument/2006/relationships/oleObject"/><Relationship Id="rId4" Target="../media/image1.emf"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6.xml" Type="http://schemas.openxmlformats.org/officeDocument/2006/relationships/tags"/><Relationship Id="rId2" Target="../slideLayouts/slideLayout3.xml" Type="http://schemas.openxmlformats.org/officeDocument/2006/relationships/slideLayout"/><Relationship Id="rId3" Target="../notesSlides/notesSlide1.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s>
</file>

<file path=ppt/slides/_rels/slide4.xml.rels><?xml version="1.0" encoding="UTF-8" standalone="yes"?><Relationships xmlns="http://schemas.openxmlformats.org/package/2006/relationships"><Relationship Id="rId1" Target="../tags/tag7.xml" Type="http://schemas.openxmlformats.org/officeDocument/2006/relationships/tags"/><Relationship Id="rId2" Target="../slideLayouts/slideLayout3.xml" Type="http://schemas.openxmlformats.org/officeDocument/2006/relationships/slideLayout"/><Relationship Id="rId3" Target="../embeddings/oleObject6.bin" Type="http://schemas.openxmlformats.org/officeDocument/2006/relationships/oleObject"/><Relationship Id="rId4" Target="../media/image1.emf" Type="http://schemas.openxmlformats.org/officeDocument/2006/relationships/image"/></Relationships>
</file>

<file path=ppt/slides/_rels/slide5.xml.rels><?xml version="1.0" encoding="UTF-8" standalone="yes"?><Relationships xmlns="http://schemas.openxmlformats.org/package/2006/relationships"><Relationship Id="rId1" Target="../tags/tag8.xml" Type="http://schemas.openxmlformats.org/officeDocument/2006/relationships/tags"/><Relationship Id="rId2" Target="../slideLayouts/slideLayout2.xml" Type="http://schemas.openxmlformats.org/officeDocument/2006/relationships/slideLayout"/><Relationship Id="rId3" Target="../embeddings/oleObject7.bin" Type="http://schemas.openxmlformats.org/officeDocument/2006/relationships/oleObject"/><Relationship Id="rId4" Target="../media/image1.emf" Type="http://schemas.openxmlformats.org/officeDocument/2006/relationships/image"/></Relationships>
</file>

<file path=ppt/slides/_rels/slide6.xml.rels><?xml version="1.0" encoding="UTF-8" standalone="yes"?><Relationships xmlns="http://schemas.openxmlformats.org/package/2006/relationships"><Relationship Id="rId1" Target="../tags/tag9.xml" Type="http://schemas.openxmlformats.org/officeDocument/2006/relationships/tags"/><Relationship Id="rId2" Target="../slideLayouts/slideLayout3.xml" Type="http://schemas.openxmlformats.org/officeDocument/2006/relationships/slideLayout"/><Relationship Id="rId3" Target="../notesSlides/notesSlide2.xml" Type="http://schemas.openxmlformats.org/officeDocument/2006/relationships/notesSlide"/><Relationship Id="rId4" Target="../embeddings/oleObject8.bin" Type="http://schemas.openxmlformats.org/officeDocument/2006/relationships/oleObject"/><Relationship Id="rId5" Target="../media/image1.emf" Type="http://schemas.openxmlformats.org/officeDocument/2006/relationships/image"/></Relationships>
</file>

<file path=ppt/slides/_rels/slide7.xml.rels><?xml version="1.0" encoding="UTF-8" standalone="yes"?><Relationships xmlns="http://schemas.openxmlformats.org/package/2006/relationships"><Relationship Id="rId1" Target="../tags/tag10.xml" Type="http://schemas.openxmlformats.org/officeDocument/2006/relationships/tags"/><Relationship Id="rId2" Target="../slideLayouts/slideLayout3.xml" Type="http://schemas.openxmlformats.org/officeDocument/2006/relationships/slideLayout"/><Relationship Id="rId3" Target="../embeddings/oleObject9.bin" Type="http://schemas.openxmlformats.org/officeDocument/2006/relationships/oleObject"/><Relationship Id="rId4" Target="../media/image1.emf" Type="http://schemas.openxmlformats.org/officeDocument/2006/relationships/image"/></Relationships>
</file>

<file path=ppt/slides/_rels/slide8.xml.rels><?xml version="1.0" encoding="UTF-8" standalone="yes"?><Relationships xmlns="http://schemas.openxmlformats.org/package/2006/relationships"><Relationship Id="rId1" Target="../tags/tag11.xml" Type="http://schemas.openxmlformats.org/officeDocument/2006/relationships/tags"/><Relationship Id="rId2" Target="../slideLayouts/slideLayout2.xml" Type="http://schemas.openxmlformats.org/officeDocument/2006/relationships/slideLayout"/><Relationship Id="rId3" Target="../embeddings/oleObject10.bin" Type="http://schemas.openxmlformats.org/officeDocument/2006/relationships/oleObject"/><Relationship Id="rId4" Target="../media/image1.emf" Type="http://schemas.openxmlformats.org/officeDocument/2006/relationships/image"/></Relationships>
</file>

<file path=ppt/slides/_rels/slide9.xml.rels><?xml version="1.0" encoding="UTF-8" standalone="yes"?><Relationships xmlns="http://schemas.openxmlformats.org/package/2006/relationships"><Relationship Id="rId1" Target="../tags/tag12.xml" Type="http://schemas.openxmlformats.org/officeDocument/2006/relationships/tags"/><Relationship Id="rId2" Target="../slideLayouts/slideLayout3.xml" Type="http://schemas.openxmlformats.org/officeDocument/2006/relationships/slideLayout"/><Relationship Id="rId3" Target="../notesSlides/notesSlide3.xml" Type="http://schemas.openxmlformats.org/officeDocument/2006/relationships/notesSlide"/><Relationship Id="rId4" Target="../embeddings/oleObject11.bin" Type="http://schemas.openxmlformats.org/officeDocument/2006/relationships/oleObject"/><Relationship Id="rId5" Target="../media/image1.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304E07C-43C0-7481-D24B-3B2033AAB693}"/>
              </a:ext>
            </a:extLst>
          </p:cNvPr>
          <p:cNvGraphicFramePr>
            <a:graphicFrameLocks noChangeAspect="1"/>
          </p:cNvGraphicFramePr>
          <p:nvPr>
            <p:custDataLst>
              <p:tags r:id="rId1"/>
            </p:custDataLst>
            <p:extLst>
              <p:ext uri="{D42A27DB-BD31-4B8C-83A1-F6EECF244321}">
                <p14:modId xmlns:p14="http://schemas.microsoft.com/office/powerpoint/2010/main" val="125223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4" name="think-cell data - do not delete" hidden="1">
                        <a:extLst>
                          <a:ext uri="{FF2B5EF4-FFF2-40B4-BE49-F238E27FC236}">
                            <a16:creationId xmlns:a16="http://schemas.microsoft.com/office/drawing/2014/main" id="{7304E07C-43C0-7481-D24B-3B2033AAB6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55ECDC26-993F-4A78-8D31-18BE42F37D6C}"/>
              </a:ext>
            </a:extLst>
          </p:cNvPr>
          <p:cNvSpPr>
            <a:spLocks noGrp="1"/>
          </p:cNvSpPr>
          <p:nvPr>
            <p:ph type="title"/>
          </p:nvPr>
        </p:nvSpPr>
        <p:spPr>
          <a:xfrm>
            <a:off x="1300395" y="2991837"/>
            <a:ext cx="10860614" cy="1008000"/>
          </a:xfrm>
        </p:spPr>
        <p:txBody>
          <a:bodyPr vert="horz">
            <a:noAutofit/>
          </a:bodyPr>
          <a:lstStyle/>
          <a:p>
            <a:r>
              <a:rPr kumimoji="1" lang="ja-JP" altLang="en-US" sz="2800" dirty="0">
                <a:latin typeface="+mn-lt"/>
              </a:rPr>
              <a:t>令和８年度 </a:t>
            </a:r>
            <a:r>
              <a:rPr lang="ja-JP" altLang="en-US" sz="2800" dirty="0">
                <a:latin typeface="+mn-lt"/>
              </a:rPr>
              <a:t>地域ぐるみでの脱炭素経営促進</a:t>
            </a:r>
            <a:r>
              <a:rPr lang="ja-JP" altLang="en-US" sz="2800">
                <a:latin typeface="+mn-lt"/>
              </a:rPr>
              <a:t>事業</a:t>
            </a:r>
            <a:br>
              <a:rPr lang="en-US" altLang="ja-JP" sz="2800">
                <a:latin typeface="+mn-lt"/>
              </a:rPr>
            </a:br>
            <a:r>
              <a:rPr kumimoji="1" lang="ja-JP" altLang="en-US" sz="2800">
                <a:latin typeface="+mn-lt"/>
              </a:rPr>
              <a:t>　公募枠</a:t>
            </a:r>
            <a:r>
              <a:rPr lang="ja-JP" altLang="en-US" sz="2800">
                <a:latin typeface="+mn-lt"/>
              </a:rPr>
              <a:t>②</a:t>
            </a:r>
            <a:r>
              <a:rPr lang="en-US" altLang="ja-JP" sz="2800">
                <a:latin typeface="+mn-lt"/>
              </a:rPr>
              <a:t>-A</a:t>
            </a:r>
            <a:r>
              <a:rPr kumimoji="1" lang="ja-JP" altLang="en-US" sz="2800">
                <a:latin typeface="+mn-lt"/>
              </a:rPr>
              <a:t>　応募申請書</a:t>
            </a:r>
            <a:endParaRPr kumimoji="1" lang="ja-JP" altLang="en-US" sz="2800" dirty="0">
              <a:latin typeface="+mn-lt"/>
            </a:endParaRPr>
          </a:p>
        </p:txBody>
      </p:sp>
      <p:sp>
        <p:nvSpPr>
          <p:cNvPr id="7" name="コンテンツ プレースホルダー 5">
            <a:extLst>
              <a:ext uri="{FF2B5EF4-FFF2-40B4-BE49-F238E27FC236}">
                <a16:creationId xmlns:a16="http://schemas.microsoft.com/office/drawing/2014/main" id="{D6B69534-B1A1-8459-5E34-0C873F1D6C64}"/>
              </a:ext>
            </a:extLst>
          </p:cNvPr>
          <p:cNvSpPr txBox="1">
            <a:spLocks/>
          </p:cNvSpPr>
          <p:nvPr/>
        </p:nvSpPr>
        <p:spPr>
          <a:xfrm>
            <a:off x="4468074" y="5724053"/>
            <a:ext cx="4525256" cy="288000"/>
          </a:xfrm>
          <a:prstGeom prst="rect">
            <a:avLst/>
          </a:prstGeom>
        </p:spPr>
        <p:txBody>
          <a:bodyPr lIns="0" tIns="0" rIns="0" bIns="0" anchor="ctr" anchorCtr="0"/>
          <a:lstStyle>
            <a:lvl1pPr marL="0" indent="0" algn="ctr" defTabSz="1007943" rtl="0" eaLnBrk="1" latinLnBrk="0" hangingPunct="1">
              <a:lnSpc>
                <a:spcPct val="90000"/>
              </a:lnSpc>
              <a:spcBef>
                <a:spcPts val="1102"/>
              </a:spcBef>
              <a:buFontTx/>
              <a:buNone/>
              <a:defRPr kumimoji="1" sz="1800" b="0" kern="1200">
                <a:solidFill>
                  <a:schemeClr val="tx1"/>
                </a:solidFill>
                <a:latin typeface="メイリオ" panose="020B0604030504040204" pitchFamily="50" charset="-128"/>
                <a:ea typeface="メイリオ" panose="020B0604030504040204" pitchFamily="50" charset="-128"/>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a:lnSpc>
                <a:spcPct val="100000"/>
              </a:lnSpc>
              <a:spcBef>
                <a:spcPts val="0"/>
              </a:spcBef>
            </a:pPr>
            <a:r>
              <a:rPr lang="en-US" altLang="zh-TW">
                <a:latin typeface="+mj-lt"/>
              </a:rPr>
              <a:t>2026</a:t>
            </a:r>
            <a:r>
              <a:rPr lang="zh-TW" altLang="en-US">
                <a:latin typeface="+mj-lt"/>
              </a:rPr>
              <a:t>年</a:t>
            </a:r>
            <a:r>
              <a:rPr lang="ja-JP" altLang="en-US">
                <a:latin typeface="+mj-lt"/>
              </a:rPr>
              <a:t>５</a:t>
            </a:r>
            <a:r>
              <a:rPr lang="zh-TW" altLang="en-US">
                <a:latin typeface="+mj-lt"/>
              </a:rPr>
              <a:t>月</a:t>
            </a:r>
            <a:r>
              <a:rPr lang="ja-JP" altLang="en-US" dirty="0">
                <a:latin typeface="+mj-lt"/>
              </a:rPr>
              <a:t>１１</a:t>
            </a:r>
            <a:r>
              <a:rPr lang="zh-TW" altLang="en-US">
                <a:latin typeface="+mj-lt"/>
              </a:rPr>
              <a:t>日</a:t>
            </a:r>
            <a:br>
              <a:rPr lang="zh-TW" altLang="en-US" dirty="0">
                <a:latin typeface="+mj-lt"/>
              </a:rPr>
            </a:br>
            <a:r>
              <a:rPr lang="zh-TW" altLang="en-US" dirty="0">
                <a:latin typeface="+mj-lt"/>
              </a:rPr>
              <a:t>地球環境局地球温暖化対策課</a:t>
            </a:r>
          </a:p>
        </p:txBody>
      </p:sp>
    </p:spTree>
    <p:extLst>
      <p:ext uri="{BB962C8B-B14F-4D97-AF65-F5344CB8AC3E}">
        <p14:creationId xmlns:p14="http://schemas.microsoft.com/office/powerpoint/2010/main" val="161867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7940FC5-4B3D-F116-F0DE-F8B4AB3CAEC3}"/>
              </a:ext>
            </a:extLst>
          </p:cNvPr>
          <p:cNvGraphicFramePr>
            <a:graphicFrameLocks noChangeAspect="1"/>
          </p:cNvGraphicFramePr>
          <p:nvPr>
            <p:custDataLst>
              <p:tags r:id="rId1"/>
            </p:custDataLst>
            <p:extLst>
              <p:ext uri="{D42A27DB-BD31-4B8C-83A1-F6EECF244321}">
                <p14:modId xmlns:p14="http://schemas.microsoft.com/office/powerpoint/2010/main" val="34887141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7940FC5-4B3D-F116-F0DE-F8B4AB3CAEC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1020728-627C-2D1C-68B9-FA843FE24E59}"/>
              </a:ext>
            </a:extLst>
          </p:cNvPr>
          <p:cNvSpPr>
            <a:spLocks noGrp="1"/>
          </p:cNvSpPr>
          <p:nvPr>
            <p:ph type="title"/>
          </p:nvPr>
        </p:nvSpPr>
        <p:spPr/>
        <p:txBody>
          <a:bodyPr vert="horz"/>
          <a:lstStyle/>
          <a:p>
            <a:r>
              <a:rPr lang="en-US" altLang="ja-JP"/>
              <a:t>(1) </a:t>
            </a:r>
            <a:r>
              <a:rPr lang="ja-JP" altLang="en-US"/>
              <a:t>中期的 </a:t>
            </a:r>
            <a:r>
              <a:rPr lang="en-US" altLang="ja-JP"/>
              <a:t>(3</a:t>
            </a:r>
            <a:r>
              <a:rPr lang="ja-JP" altLang="en-US"/>
              <a:t>年後程度</a:t>
            </a:r>
            <a:r>
              <a:rPr lang="en-US" altLang="ja-JP"/>
              <a:t>) </a:t>
            </a:r>
            <a:r>
              <a:rPr lang="ja-JP" altLang="en-US"/>
              <a:t>に目指す姿</a:t>
            </a:r>
            <a:endParaRPr lang="en-US"/>
          </a:p>
        </p:txBody>
      </p:sp>
      <p:sp>
        <p:nvSpPr>
          <p:cNvPr id="3" name="Content Placeholder 2">
            <a:extLst>
              <a:ext uri="{FF2B5EF4-FFF2-40B4-BE49-F238E27FC236}">
                <a16:creationId xmlns:a16="http://schemas.microsoft.com/office/drawing/2014/main" id="{D9534A7C-3B07-07B4-9B67-BE2E3EDEBB2C}"/>
              </a:ext>
            </a:extLst>
          </p:cNvPr>
          <p:cNvSpPr>
            <a:spLocks noGrp="1"/>
          </p:cNvSpPr>
          <p:nvPr>
            <p:ph sz="quarter" idx="13"/>
          </p:nvPr>
        </p:nvSpPr>
        <p:spPr>
          <a:xfrm>
            <a:off x="2590800" y="1074776"/>
            <a:ext cx="10645434" cy="1127907"/>
          </a:xfrm>
        </p:spPr>
        <p:txBody>
          <a:bodyPr anchor="ctr"/>
          <a:lstStyle/>
          <a:p>
            <a:r>
              <a:rPr lang="ja-JP" altLang="en-US"/>
              <a:t>中期的（３年後程度）に地域が目指す姿、及び地域で脱炭素経営を推進する意義について記載すること。加えて、地域の目指す姿を設定・共有する上で具体的に詰まっている点も記載すること。</a:t>
            </a:r>
            <a:endParaRPr lang="en-US"/>
          </a:p>
        </p:txBody>
      </p:sp>
      <p:sp>
        <p:nvSpPr>
          <p:cNvPr id="7" name="TextBox 6">
            <a:extLst>
              <a:ext uri="{FF2B5EF4-FFF2-40B4-BE49-F238E27FC236}">
                <a16:creationId xmlns:a16="http://schemas.microsoft.com/office/drawing/2014/main" id="{D27359A6-AC64-F0BA-7F25-99ADD477B344}"/>
              </a:ext>
            </a:extLst>
          </p:cNvPr>
          <p:cNvSpPr txBox="1"/>
          <p:nvPr/>
        </p:nvSpPr>
        <p:spPr>
          <a:xfrm>
            <a:off x="203542" y="2830997"/>
            <a:ext cx="4123574"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３年後に目指す姿は、地域企業の再エネ活用率を高めつつ、その取組を経営課題の解決と接続することで、域内企業のコスト・取引・人材競争力を同時に高めている状態である。</a:t>
            </a:r>
          </a:p>
          <a:p>
            <a:r>
              <a:rPr lang="ja-JP" altLang="en-US" sz="1600">
                <a:solidFill>
                  <a:srgbClr val="E71C57"/>
                </a:solidFill>
              </a:rPr>
              <a:t>具体的には以下を目指す。</a:t>
            </a:r>
          </a:p>
          <a:p>
            <a:pPr marL="285750" indent="-285750">
              <a:buFont typeface="Arial" panose="020B0604020202020204" pitchFamily="34" charset="0"/>
              <a:buChar char="•"/>
            </a:pPr>
            <a:r>
              <a:rPr lang="ja-JP" altLang="en-US" sz="1600">
                <a:solidFill>
                  <a:srgbClr val="E71C57"/>
                </a:solidFill>
              </a:rPr>
              <a:t>再エネ活用の拡大：再エネ活用によるコスト削減等の経営上のメリットを域内事業者に実感してもらい、</a:t>
            </a:r>
            <a:r>
              <a:rPr lang="en-US" altLang="ja-JP" sz="1600">
                <a:solidFill>
                  <a:srgbClr val="E71C57"/>
                </a:solidFill>
              </a:rPr>
              <a:t>100</a:t>
            </a:r>
            <a:r>
              <a:rPr lang="ja-JP" altLang="en-US" sz="1600">
                <a:solidFill>
                  <a:srgbClr val="E71C57"/>
                </a:solidFill>
              </a:rPr>
              <a:t>％の再エネ利用を目指す。</a:t>
            </a:r>
          </a:p>
          <a:p>
            <a:pPr marL="285750" indent="-285750">
              <a:buFont typeface="Arial" panose="020B0604020202020204" pitchFamily="34" charset="0"/>
              <a:buChar char="•"/>
            </a:pPr>
            <a:r>
              <a:rPr lang="en-US" altLang="ja-JP" sz="1600">
                <a:solidFill>
                  <a:srgbClr val="E71C57"/>
                </a:solidFill>
              </a:rPr>
              <a:t>SC</a:t>
            </a:r>
            <a:r>
              <a:rPr lang="ja-JP" altLang="en-US" sz="1600">
                <a:solidFill>
                  <a:srgbClr val="E71C57"/>
                </a:solidFill>
              </a:rPr>
              <a:t>連携：域内で再エネ利用の認定を受けた中小企業が、その取組を域外の取引先企業へのアピール材料として活用し、取引上の差別化や新規取引獲得につながる構造を作る。</a:t>
            </a:r>
          </a:p>
        </p:txBody>
      </p:sp>
      <p:sp>
        <p:nvSpPr>
          <p:cNvPr id="8" name="TextBox 7">
            <a:extLst>
              <a:ext uri="{FF2B5EF4-FFF2-40B4-BE49-F238E27FC236}">
                <a16:creationId xmlns:a16="http://schemas.microsoft.com/office/drawing/2014/main" id="{340B6E6A-8233-F46D-0031-3DDBFC8FF034}"/>
              </a:ext>
            </a:extLst>
          </p:cNvPr>
          <p:cNvSpPr txBox="1"/>
          <p:nvPr/>
        </p:nvSpPr>
        <p:spPr>
          <a:xfrm>
            <a:off x="4457309" y="2830998"/>
            <a:ext cx="3448277"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当該地域は人口減少・高齢化という構造的課題を抱える一方で、再エネの地産地消モデルの構築を進めているという独自の強みを持つ。昨年は地域企業の電力を再エネ転換することを目指す独自の枠組みを立ち上げ、域内事業者の巻き込みを進めてきた。</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こうした取組を地域企業の経営課題の解決と接続することで、脱炭素経営の継続的な推進力に転換することが本取組の意義である。</a:t>
            </a:r>
          </a:p>
        </p:txBody>
      </p:sp>
      <p:sp>
        <p:nvSpPr>
          <p:cNvPr id="9" name="TextBox 8">
            <a:extLst>
              <a:ext uri="{FF2B5EF4-FFF2-40B4-BE49-F238E27FC236}">
                <a16:creationId xmlns:a16="http://schemas.microsoft.com/office/drawing/2014/main" id="{DA486498-6AB2-96C6-742C-D4F49F1EC0A0}"/>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再エネ取組が経営メリットに繋がるという根拠が乏しく、目指す姿の解像度が上がらない</a:t>
            </a:r>
          </a:p>
          <a:p>
            <a:pPr marL="742950" lvl="1" indent="-285750">
              <a:buFont typeface="Courier New" panose="02070309020205020404" pitchFamily="49" charset="0"/>
              <a:buChar char="o"/>
            </a:pPr>
            <a:r>
              <a:rPr lang="ja-JP" altLang="en-US" sz="1600">
                <a:solidFill>
                  <a:srgbClr val="E71C57"/>
                </a:solidFill>
              </a:rPr>
              <a:t>経営上の成果事例がまだ十分に蓄積されていないため、目指す姿自体を具体的に描けていない。特に域内に多い一次産業事業者については参照事例が少なく、業種に応じた目指す姿の設定が難しい状況にある。</a:t>
            </a:r>
          </a:p>
          <a:p>
            <a:pPr marL="285750" indent="-285750">
              <a:buFont typeface="Arial" panose="020B0604020202020204" pitchFamily="34" charset="0"/>
              <a:buChar char="•"/>
            </a:pPr>
            <a:r>
              <a:rPr lang="ja-JP" altLang="en-US" sz="1600">
                <a:solidFill>
                  <a:srgbClr val="E71C57"/>
                </a:solidFill>
              </a:rPr>
              <a:t>目指す姿を関係者全体で共有できていない</a:t>
            </a:r>
          </a:p>
          <a:p>
            <a:pPr marL="742950" lvl="1" indent="-285750">
              <a:buFont typeface="Courier New" panose="02070309020205020404" pitchFamily="49" charset="0"/>
              <a:buChar char="o"/>
            </a:pPr>
            <a:r>
              <a:rPr lang="ja-JP" altLang="en-US" sz="1600">
                <a:solidFill>
                  <a:srgbClr val="E71C57"/>
                </a:solidFill>
              </a:rPr>
              <a:t>環境系部署と、産業・地域振興を所管する部署は連携が薄く、目指す姿を行政全体として共有できていない。現状、</a:t>
            </a:r>
            <a:r>
              <a:rPr lang="en-US" altLang="ja-JP" sz="1600">
                <a:solidFill>
                  <a:srgbClr val="E71C57"/>
                </a:solidFill>
              </a:rPr>
              <a:t>B</a:t>
            </a:r>
            <a:r>
              <a:rPr lang="ja-JP" altLang="en-US" sz="1600">
                <a:solidFill>
                  <a:srgbClr val="E71C57"/>
                </a:solidFill>
              </a:rPr>
              <a:t>商工会議所が橋渡しを試みているが、各部署を巻き込んだ形での姿の共有に至っていない。</a:t>
            </a:r>
          </a:p>
        </p:txBody>
      </p:sp>
      <p:sp>
        <p:nvSpPr>
          <p:cNvPr id="11" name="TextBox 10">
            <a:extLst>
              <a:ext uri="{FF2B5EF4-FFF2-40B4-BE49-F238E27FC236}">
                <a16:creationId xmlns:a16="http://schemas.microsoft.com/office/drawing/2014/main" id="{B2E49C84-4AD1-C92A-67EA-68CC3CFF257A}"/>
              </a:ext>
            </a:extLst>
          </p:cNvPr>
          <p:cNvSpPr txBox="1"/>
          <p:nvPr/>
        </p:nvSpPr>
        <p:spPr>
          <a:xfrm>
            <a:off x="203542" y="2243519"/>
            <a:ext cx="4029660" cy="369332"/>
          </a:xfrm>
          <a:prstGeom prst="rect">
            <a:avLst/>
          </a:prstGeom>
          <a:noFill/>
        </p:spPr>
        <p:txBody>
          <a:bodyPr wrap="square" rtlCol="0">
            <a:spAutoFit/>
          </a:bodyPr>
          <a:lstStyle/>
          <a:p>
            <a:r>
              <a:rPr lang="ja-JP" altLang="en-US">
                <a:solidFill>
                  <a:schemeClr val="tx2"/>
                </a:solidFill>
              </a:rPr>
              <a:t>地域や中小企業の目指す姿</a:t>
            </a:r>
            <a:endParaRPr lang="en-US">
              <a:solidFill>
                <a:schemeClr val="tx2"/>
              </a:solidFill>
            </a:endParaRPr>
          </a:p>
        </p:txBody>
      </p:sp>
      <p:sp>
        <p:nvSpPr>
          <p:cNvPr id="12" name="TextBox 11">
            <a:extLst>
              <a:ext uri="{FF2B5EF4-FFF2-40B4-BE49-F238E27FC236}">
                <a16:creationId xmlns:a16="http://schemas.microsoft.com/office/drawing/2014/main" id="{49D05399-85CD-1E55-56AF-5E08D3806DC5}"/>
              </a:ext>
            </a:extLst>
          </p:cNvPr>
          <p:cNvSpPr txBox="1"/>
          <p:nvPr/>
        </p:nvSpPr>
        <p:spPr>
          <a:xfrm>
            <a:off x="4363395" y="2226726"/>
            <a:ext cx="4029660" cy="369332"/>
          </a:xfrm>
          <a:prstGeom prst="rect">
            <a:avLst/>
          </a:prstGeom>
          <a:noFill/>
        </p:spPr>
        <p:txBody>
          <a:bodyPr wrap="square" rtlCol="0">
            <a:spAutoFit/>
          </a:bodyPr>
          <a:lstStyle/>
          <a:p>
            <a:r>
              <a:rPr lang="ja-JP" altLang="en-US">
                <a:solidFill>
                  <a:schemeClr val="tx2"/>
                </a:solidFill>
              </a:rPr>
              <a:t>推進の意義</a:t>
            </a:r>
            <a:endParaRPr lang="en-US">
              <a:solidFill>
                <a:schemeClr val="tx2"/>
              </a:solidFill>
            </a:endParaRPr>
          </a:p>
        </p:txBody>
      </p:sp>
      <p:sp>
        <p:nvSpPr>
          <p:cNvPr id="13" name="TextBox 12">
            <a:extLst>
              <a:ext uri="{FF2B5EF4-FFF2-40B4-BE49-F238E27FC236}">
                <a16:creationId xmlns:a16="http://schemas.microsoft.com/office/drawing/2014/main" id="{51BD689C-1D8E-43EA-0F6D-C588CC78A871}"/>
              </a:ext>
            </a:extLst>
          </p:cNvPr>
          <p:cNvSpPr txBox="1"/>
          <p:nvPr/>
        </p:nvSpPr>
        <p:spPr>
          <a:xfrm>
            <a:off x="8282545" y="2196118"/>
            <a:ext cx="4552105" cy="646331"/>
          </a:xfrm>
          <a:prstGeom prst="rect">
            <a:avLst/>
          </a:prstGeom>
          <a:noFill/>
        </p:spPr>
        <p:txBody>
          <a:bodyPr wrap="square" rtlCol="0">
            <a:spAutoFit/>
          </a:bodyPr>
          <a:lstStyle/>
          <a:p>
            <a:r>
              <a:rPr lang="ja-JP" altLang="en-US">
                <a:solidFill>
                  <a:schemeClr val="tx2"/>
                </a:solidFill>
              </a:rPr>
              <a:t>地域・中小企業の目指す姿を設定・共有する上で、具体的に詰まっている点</a:t>
            </a:r>
          </a:p>
        </p:txBody>
      </p:sp>
      <p:grpSp>
        <p:nvGrpSpPr>
          <p:cNvPr id="14" name="Group 13">
            <a:extLst>
              <a:ext uri="{FF2B5EF4-FFF2-40B4-BE49-F238E27FC236}">
                <a16:creationId xmlns:a16="http://schemas.microsoft.com/office/drawing/2014/main" id="{A727F25A-50D6-CE00-CBC5-9465EA1DA00D}"/>
              </a:ext>
            </a:extLst>
          </p:cNvPr>
          <p:cNvGrpSpPr/>
          <p:nvPr/>
        </p:nvGrpSpPr>
        <p:grpSpPr>
          <a:xfrm>
            <a:off x="7976374" y="2935526"/>
            <a:ext cx="306171" cy="4079081"/>
            <a:chOff x="5942914" y="2081213"/>
            <a:chExt cx="306171" cy="4079081"/>
          </a:xfrm>
        </p:grpSpPr>
        <p:cxnSp>
          <p:nvCxnSpPr>
            <p:cNvPr id="15" name="Straight Connector 14">
              <a:extLst>
                <a:ext uri="{FF2B5EF4-FFF2-40B4-BE49-F238E27FC236}">
                  <a16:creationId xmlns:a16="http://schemas.microsoft.com/office/drawing/2014/main" id="{561549EA-60B9-DB52-A6AB-73103394B28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41387DCF-AE60-BDEC-5F90-C5C0BA3B987E}"/>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258BDFD2-7304-9E40-909E-9BC96F43A6C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E2F32958-0301-51A4-80F1-29207B78C97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12572199-5D98-2A60-AA35-6FCA3C81C70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cxnSp>
        <p:nvCxnSpPr>
          <p:cNvPr id="22" name="直線コネクタ 127">
            <a:extLst>
              <a:ext uri="{FF2B5EF4-FFF2-40B4-BE49-F238E27FC236}">
                <a16:creationId xmlns:a16="http://schemas.microsoft.com/office/drawing/2014/main" id="{AAC90CB1-216B-5752-6121-F859F99508FD}"/>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3" name="直線コネクタ 127">
            <a:extLst>
              <a:ext uri="{FF2B5EF4-FFF2-40B4-BE49-F238E27FC236}">
                <a16:creationId xmlns:a16="http://schemas.microsoft.com/office/drawing/2014/main" id="{178AA937-9BF9-CFD1-B0F0-9F656581AD76}"/>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694B4035-9E42-9501-AA56-5E5CFA5D210C}"/>
              </a:ext>
            </a:extLst>
          </p:cNvPr>
          <p:cNvCxnSpPr>
            <a:cxnSpLocks/>
            <a:stCxn id="49" idx="2"/>
            <a:endCxn id="50"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1218C058-5E2B-9FB9-0250-CCB541A7A247}"/>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9BFE172A-EA95-0557-39C9-27863DB7EC2D}"/>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3">
            <a:extLst>
              <a:ext uri="{FF2B5EF4-FFF2-40B4-BE49-F238E27FC236}">
                <a16:creationId xmlns:a16="http://schemas.microsoft.com/office/drawing/2014/main" id="{3E468ABF-46F2-599E-F264-21679843D977}"/>
              </a:ext>
            </a:extLst>
          </p:cNvPr>
          <p:cNvCxnSpPr>
            <a:cxnSpLocks/>
            <a:stCxn id="33" idx="3"/>
            <a:endCxn id="49"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0223EBDE-E0F9-62B4-E3D2-24B6C52F9F8A}"/>
              </a:ext>
            </a:extLst>
          </p:cNvPr>
          <p:cNvCxnSpPr>
            <a:cxnSpLocks/>
            <a:stCxn id="40" idx="3"/>
            <a:endCxn id="51"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DFD748A5-846E-9955-C085-0549095DFF04}"/>
              </a:ext>
            </a:extLst>
          </p:cNvPr>
          <p:cNvCxnSpPr>
            <a:cxnSpLocks/>
            <a:stCxn id="42" idx="3"/>
            <a:endCxn id="48"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2E552538-D1F4-51D4-AC51-1112AEA579DD}"/>
              </a:ext>
            </a:extLst>
          </p:cNvPr>
          <p:cNvCxnSpPr>
            <a:cxnSpLocks/>
            <a:endCxn id="50"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D2BFF7F-6397-C645-DA85-B423F2C1225C}"/>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018940F0-7C9A-7B34-6D69-141CA12B44FE}"/>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83630EA8-BC22-D4D1-D496-3C7E7C31173B}"/>
              </a:ext>
            </a:extLst>
          </p:cNvPr>
          <p:cNvSpPr/>
          <p:nvPr/>
        </p:nvSpPr>
        <p:spPr>
          <a:xfrm>
            <a:off x="752854" y="1261529"/>
            <a:ext cx="928882" cy="141184"/>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C1234BA1-D563-5B8B-512C-931049B1F8B6}"/>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8" name="Straight Arrow Connector 37">
            <a:extLst>
              <a:ext uri="{FF2B5EF4-FFF2-40B4-BE49-F238E27FC236}">
                <a16:creationId xmlns:a16="http://schemas.microsoft.com/office/drawing/2014/main" id="{4A29B616-4C42-4545-0EA6-EFD0A2821C65}"/>
              </a:ext>
            </a:extLst>
          </p:cNvPr>
          <p:cNvCxnSpPr>
            <a:cxnSpLocks/>
            <a:stCxn id="33" idx="2"/>
            <a:endCxn id="40"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D850B3D4-034D-0407-404F-686EA4459F06}"/>
              </a:ext>
            </a:extLst>
          </p:cNvPr>
          <p:cNvSpPr/>
          <p:nvPr/>
        </p:nvSpPr>
        <p:spPr>
          <a:xfrm>
            <a:off x="752854" y="1443980"/>
            <a:ext cx="928882" cy="93648"/>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078AFCCD-2638-048C-FFD9-7E53E7740197}"/>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3E412D18-B337-1BFC-4396-77EB3E14B94E}"/>
              </a:ext>
            </a:extLst>
          </p:cNvPr>
          <p:cNvSpPr/>
          <p:nvPr/>
        </p:nvSpPr>
        <p:spPr>
          <a:xfrm>
            <a:off x="752854" y="1585959"/>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E483B5D-039D-D626-B89E-F6354224F479}"/>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5C498F96-0845-B407-1879-1E397396D9FD}"/>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9D0359C6-F72A-37C4-C5AA-1B5A31EB9386}"/>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130DF910-DEE1-7C38-A900-8253CAA70C0A}"/>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0BAAFB3C-0512-F1BC-FE53-B9961631E47B}"/>
              </a:ext>
            </a:extLst>
          </p:cNvPr>
          <p:cNvCxnSpPr>
            <a:cxnSpLocks/>
            <a:stCxn id="42" idx="2"/>
            <a:endCxn id="46"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010CE11C-5D8B-2EB2-AD8D-DE3BB1A8B717}"/>
              </a:ext>
            </a:extLst>
          </p:cNvPr>
          <p:cNvSpPr/>
          <p:nvPr/>
        </p:nvSpPr>
        <p:spPr>
          <a:xfrm>
            <a:off x="1772648" y="1585959"/>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26D2F0B6-01ED-F786-5948-55A565CFB501}"/>
              </a:ext>
            </a:extLst>
          </p:cNvPr>
          <p:cNvSpPr/>
          <p:nvPr/>
        </p:nvSpPr>
        <p:spPr>
          <a:xfrm>
            <a:off x="1772647" y="1261529"/>
            <a:ext cx="542216" cy="141184"/>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E9FE2D67-CC16-64E6-BE49-6F094F2C3731}"/>
              </a:ext>
            </a:extLst>
          </p:cNvPr>
          <p:cNvSpPr/>
          <p:nvPr/>
        </p:nvSpPr>
        <p:spPr>
          <a:xfrm>
            <a:off x="1772647" y="17808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B2A4843A-5400-9B4A-F35C-9C058576CF4D}"/>
              </a:ext>
            </a:extLst>
          </p:cNvPr>
          <p:cNvSpPr/>
          <p:nvPr/>
        </p:nvSpPr>
        <p:spPr>
          <a:xfrm>
            <a:off x="1772648" y="1443980"/>
            <a:ext cx="542216" cy="9364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61C8142-04F3-AAC5-7AA2-38C2FA9DBDB8}"/>
              </a:ext>
            </a:extLst>
          </p:cNvPr>
          <p:cNvCxnSpPr>
            <a:cxnSpLocks/>
            <a:stCxn id="31" idx="2"/>
            <a:endCxn id="43"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C5348457-1D16-5ADB-CA83-C2FF75BC6D7B}"/>
              </a:ext>
            </a:extLst>
          </p:cNvPr>
          <p:cNvCxnSpPr>
            <a:cxnSpLocks/>
            <a:stCxn id="43" idx="2"/>
            <a:endCxn id="44"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42A6F21D-B7D2-AB91-FF04-CEB0FE0E03F2}"/>
              </a:ext>
            </a:extLst>
          </p:cNvPr>
          <p:cNvCxnSpPr>
            <a:cxnSpLocks/>
          </p:cNvCxnSpPr>
          <p:nvPr/>
        </p:nvCxnSpPr>
        <p:spPr>
          <a:xfrm flipH="1">
            <a:off x="500207" y="188268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A23BC06-2714-8C6A-0F1D-BD2D7830B944}"/>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9" name="Straight Arrow Connector 38">
            <a:extLst>
              <a:ext uri="{FF2B5EF4-FFF2-40B4-BE49-F238E27FC236}">
                <a16:creationId xmlns:a16="http://schemas.microsoft.com/office/drawing/2014/main" id="{82E297B2-5B34-8796-0C57-15D9F57FF5E0}"/>
              </a:ext>
            </a:extLst>
          </p:cNvPr>
          <p:cNvCxnSpPr>
            <a:cxnSpLocks/>
            <a:stCxn id="40" idx="2"/>
            <a:endCxn id="42"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1" name="Rectangle: Rounded Corners 20">
            <a:extLst>
              <a:ext uri="{FF2B5EF4-FFF2-40B4-BE49-F238E27FC236}">
                <a16:creationId xmlns:a16="http://schemas.microsoft.com/office/drawing/2014/main" id="{5178AB43-766B-50D4-4093-0978B22B6691}"/>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6" name="Rectangle: Rounded Corners 55">
            <a:extLst>
              <a:ext uri="{FF2B5EF4-FFF2-40B4-BE49-F238E27FC236}">
                <a16:creationId xmlns:a16="http://schemas.microsoft.com/office/drawing/2014/main" id="{44F2E54C-049F-9BBC-7C1F-2FB08C4A274A}"/>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7" name="Rectangle: Rounded Corners 56">
            <a:extLst>
              <a:ext uri="{FF2B5EF4-FFF2-40B4-BE49-F238E27FC236}">
                <a16:creationId xmlns:a16="http://schemas.microsoft.com/office/drawing/2014/main" id="{2ADDAD91-C988-4E31-0F12-642F391558B3}"/>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9" name="Rectangle: Rounded Corners 58">
            <a:extLst>
              <a:ext uri="{FF2B5EF4-FFF2-40B4-BE49-F238E27FC236}">
                <a16:creationId xmlns:a16="http://schemas.microsoft.com/office/drawing/2014/main" id="{BDDF832B-32E2-A867-B406-4334885DD163}"/>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4" name="Group 3">
            <a:extLst>
              <a:ext uri="{FF2B5EF4-FFF2-40B4-BE49-F238E27FC236}">
                <a16:creationId xmlns:a16="http://schemas.microsoft.com/office/drawing/2014/main" id="{812B0678-E80C-EE7C-67F0-E2BCEE1C56D5}"/>
              </a:ext>
            </a:extLst>
          </p:cNvPr>
          <p:cNvGrpSpPr/>
          <p:nvPr/>
        </p:nvGrpSpPr>
        <p:grpSpPr>
          <a:xfrm>
            <a:off x="492495" y="2096201"/>
            <a:ext cx="1851085" cy="98777"/>
            <a:chOff x="428995" y="2547051"/>
            <a:chExt cx="1851085" cy="98777"/>
          </a:xfrm>
        </p:grpSpPr>
        <p:cxnSp>
          <p:nvCxnSpPr>
            <p:cNvPr id="6" name="直線コネクタ 127">
              <a:extLst>
                <a:ext uri="{FF2B5EF4-FFF2-40B4-BE49-F238E27FC236}">
                  <a16:creationId xmlns:a16="http://schemas.microsoft.com/office/drawing/2014/main" id="{DC3FCBC5-A575-81D1-062E-E75700B1CC5A}"/>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 name="正方形/長方形 101">
              <a:extLst>
                <a:ext uri="{FF2B5EF4-FFF2-40B4-BE49-F238E27FC236}">
                  <a16:creationId xmlns:a16="http://schemas.microsoft.com/office/drawing/2014/main" id="{8B238398-8BCF-E3E4-9969-F293DAD6AB33}"/>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9" name="Rectangle: Rounded Corners 18">
              <a:extLst>
                <a:ext uri="{FF2B5EF4-FFF2-40B4-BE49-F238E27FC236}">
                  <a16:creationId xmlns:a16="http://schemas.microsoft.com/office/drawing/2014/main" id="{CCEFBEF9-8FCE-CA8E-8DD9-339BD37C5FB4}"/>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194741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282C-EB2A-FF91-20B8-C492EEF5E3D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49B3361-0BCE-39F1-CBD1-72F51B0967B4}"/>
              </a:ext>
            </a:extLst>
          </p:cNvPr>
          <p:cNvGraphicFramePr>
            <a:graphicFrameLocks noChangeAspect="1"/>
          </p:cNvGraphicFramePr>
          <p:nvPr>
            <p:custDataLst>
              <p:tags r:id="rId1"/>
            </p:custDataLst>
            <p:extLst>
              <p:ext uri="{D42A27DB-BD31-4B8C-83A1-F6EECF244321}">
                <p14:modId xmlns:p14="http://schemas.microsoft.com/office/powerpoint/2010/main" val="2182234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49B3361-0BCE-39F1-CBD1-72F51B0967B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36E0374-1D5C-6173-C19E-E361CA15D7A1}"/>
              </a:ext>
            </a:extLst>
          </p:cNvPr>
          <p:cNvSpPr>
            <a:spLocks noGrp="1"/>
          </p:cNvSpPr>
          <p:nvPr>
            <p:ph type="title"/>
          </p:nvPr>
        </p:nvSpPr>
        <p:spPr/>
        <p:txBody>
          <a:bodyPr vert="horz"/>
          <a:lstStyle/>
          <a:p>
            <a:r>
              <a:rPr lang="ja-JP" altLang="en-US"/>
              <a:t>（２）今年度のモデル事業のゴール</a:t>
            </a:r>
            <a:endParaRPr lang="en-US"/>
          </a:p>
        </p:txBody>
      </p:sp>
      <p:sp>
        <p:nvSpPr>
          <p:cNvPr id="3" name="Content Placeholder 2">
            <a:extLst>
              <a:ext uri="{FF2B5EF4-FFF2-40B4-BE49-F238E27FC236}">
                <a16:creationId xmlns:a16="http://schemas.microsoft.com/office/drawing/2014/main" id="{32B1D83D-B85B-A432-97E5-5CABB1F910F2}"/>
              </a:ext>
            </a:extLst>
          </p:cNvPr>
          <p:cNvSpPr>
            <a:spLocks noGrp="1"/>
          </p:cNvSpPr>
          <p:nvPr>
            <p:ph sz="quarter" idx="13"/>
          </p:nvPr>
        </p:nvSpPr>
        <p:spPr>
          <a:xfrm>
            <a:off x="2581008" y="1110921"/>
            <a:ext cx="10655226" cy="942717"/>
          </a:xfrm>
        </p:spPr>
        <p:txBody>
          <a:bodyPr/>
          <a:lstStyle/>
          <a:p>
            <a:r>
              <a:rPr lang="ja-JP" altLang="en-US"/>
              <a:t>（１）で記載した目指す姿に対して、今年度はどこを目指したいか記載すること。また、今年度のゴールを設定・共有する上で、具体的に詰まっている点も記載すること。</a:t>
            </a:r>
          </a:p>
        </p:txBody>
      </p:sp>
      <p:sp>
        <p:nvSpPr>
          <p:cNvPr id="7" name="TextBox 6">
            <a:extLst>
              <a:ext uri="{FF2B5EF4-FFF2-40B4-BE49-F238E27FC236}">
                <a16:creationId xmlns:a16="http://schemas.microsoft.com/office/drawing/2014/main" id="{41D301CA-64B4-A059-07D5-57D8A260B67D}"/>
              </a:ext>
            </a:extLst>
          </p:cNvPr>
          <p:cNvSpPr txBox="1"/>
          <p:nvPr/>
        </p:nvSpPr>
        <p:spPr>
          <a:xfrm>
            <a:off x="203542" y="2830997"/>
            <a:ext cx="6042276"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600">
                <a:solidFill>
                  <a:srgbClr val="E71C57"/>
                </a:solidFill>
              </a:rPr>
              <a:t>再エネ活用が「経営上の合理的な選択」であるという実績が生まれ始めている：域内で再エネ活用がコスト削減等の経営課題の解決手段として機能している実績を複数創出し、未参加事業者への波及の足がかりが生まれている状態。</a:t>
            </a:r>
          </a:p>
          <a:p>
            <a:pPr marL="285750" indent="-285750">
              <a:buFont typeface="Arial" panose="020B0604020202020204" pitchFamily="34" charset="0"/>
              <a:buChar char="•"/>
            </a:pPr>
            <a:r>
              <a:rPr lang="ja-JP" altLang="en-US" sz="1600">
                <a:solidFill>
                  <a:srgbClr val="E71C57"/>
                </a:solidFill>
              </a:rPr>
              <a:t>域外との連携に向けた基盤が整い、取引競争力強化の道筋が見えている：域外取引先が求めるニーズを把握した上で、地域の事業者が脱炭素取組・再エネ利用を取引上の武器として活用するための発信ストーリーとデータ整備の方向性が定まっている状態。</a:t>
            </a:r>
          </a:p>
          <a:p>
            <a:pPr marL="285750" indent="-285750">
              <a:buFont typeface="Arial" panose="020B0604020202020204" pitchFamily="34" charset="0"/>
              <a:buChar char="•"/>
            </a:pPr>
            <a:r>
              <a:rPr lang="ja-JP" altLang="en-US" sz="1600">
                <a:solidFill>
                  <a:srgbClr val="E71C57"/>
                </a:solidFill>
              </a:rPr>
              <a:t>地域ぐるみの支援体制が実質的に機能し始めている：商工会・自治体の関連部署・金融機関・脱炭素先行地域コンソーシアムの各機関が役割を持って有機的に連携できる体制の基盤が整い、事業者への支援が一体的に動き始めている状態。</a:t>
            </a:r>
          </a:p>
        </p:txBody>
      </p:sp>
      <p:sp>
        <p:nvSpPr>
          <p:cNvPr id="9" name="TextBox 8">
            <a:extLst>
              <a:ext uri="{FF2B5EF4-FFF2-40B4-BE49-F238E27FC236}">
                <a16:creationId xmlns:a16="http://schemas.microsoft.com/office/drawing/2014/main" id="{8AA1E54C-A130-C1B0-25AE-E4FC8759D206}"/>
              </a:ext>
            </a:extLst>
          </p:cNvPr>
          <p:cNvSpPr txBox="1"/>
          <p:nvPr/>
        </p:nvSpPr>
        <p:spPr>
          <a:xfrm>
            <a:off x="6971382" y="2830999"/>
            <a:ext cx="6264851"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域内再エネ活用の達成基準が定まらない</a:t>
            </a:r>
          </a:p>
          <a:p>
            <a:pPr marL="742950" lvl="1" indent="-285750">
              <a:buFont typeface="Courier New" panose="02070309020205020404" pitchFamily="49" charset="0"/>
              <a:buChar char="o"/>
            </a:pPr>
            <a:r>
              <a:rPr lang="ja-JP" altLang="en-US" sz="1600">
                <a:solidFill>
                  <a:srgbClr val="E71C57"/>
                </a:solidFill>
              </a:rPr>
              <a:t>そもそも域内に経営メリットの実績が乏しく、今年度終わりにどの状態をもって達成とみなすかの合意形成が難しい。</a:t>
            </a:r>
          </a:p>
          <a:p>
            <a:pPr marL="285750" indent="-285750">
              <a:buFont typeface="Arial" panose="020B0604020202020204" pitchFamily="34" charset="0"/>
              <a:buChar char="•"/>
            </a:pPr>
            <a:r>
              <a:rPr lang="ja-JP" altLang="en-US" sz="1600">
                <a:solidFill>
                  <a:srgbClr val="E71C57"/>
                </a:solidFill>
              </a:rPr>
              <a:t>「発信ストーリーとデータ整備の方向性が定まった状態」の到達点が描けない</a:t>
            </a:r>
          </a:p>
          <a:p>
            <a:pPr marL="742950" lvl="1" indent="-285750">
              <a:buFont typeface="Courier New" panose="02070309020205020404" pitchFamily="49" charset="0"/>
              <a:buChar char="o"/>
            </a:pPr>
            <a:r>
              <a:rPr lang="ja-JP" altLang="en-US" sz="1600">
                <a:solidFill>
                  <a:srgbClr val="E71C57"/>
                </a:solidFill>
              </a:rPr>
              <a:t>整備すべきデータの種類・水準・形式が域外取引先の実際のニーズによって大きく変わるが、現状ではニーズの把握すら着手できていない。このためゴールの具体的な到達点が描けていない。</a:t>
            </a:r>
          </a:p>
        </p:txBody>
      </p:sp>
      <p:sp>
        <p:nvSpPr>
          <p:cNvPr id="11" name="TextBox 10">
            <a:extLst>
              <a:ext uri="{FF2B5EF4-FFF2-40B4-BE49-F238E27FC236}">
                <a16:creationId xmlns:a16="http://schemas.microsoft.com/office/drawing/2014/main" id="{2BB5EF18-52A6-0020-521B-EA919D487C9E}"/>
              </a:ext>
            </a:extLst>
          </p:cNvPr>
          <p:cNvSpPr txBox="1"/>
          <p:nvPr/>
        </p:nvSpPr>
        <p:spPr>
          <a:xfrm>
            <a:off x="203542" y="2232069"/>
            <a:ext cx="4029660" cy="369332"/>
          </a:xfrm>
          <a:prstGeom prst="rect">
            <a:avLst/>
          </a:prstGeom>
          <a:noFill/>
        </p:spPr>
        <p:txBody>
          <a:bodyPr wrap="square" rtlCol="0">
            <a:spAutoFit/>
          </a:bodyPr>
          <a:lstStyle/>
          <a:p>
            <a:r>
              <a:rPr lang="ja-JP" altLang="en-US">
                <a:solidFill>
                  <a:schemeClr val="tx2"/>
                </a:solidFill>
              </a:rPr>
              <a:t>今年度のモデル事業のゴール</a:t>
            </a:r>
            <a:endParaRPr lang="en-US">
              <a:solidFill>
                <a:schemeClr val="tx2"/>
              </a:solidFill>
            </a:endParaRPr>
          </a:p>
        </p:txBody>
      </p:sp>
      <p:sp>
        <p:nvSpPr>
          <p:cNvPr id="13" name="TextBox 12">
            <a:extLst>
              <a:ext uri="{FF2B5EF4-FFF2-40B4-BE49-F238E27FC236}">
                <a16:creationId xmlns:a16="http://schemas.microsoft.com/office/drawing/2014/main" id="{36D8FE0B-71D1-A422-9422-BFA649EA595A}"/>
              </a:ext>
            </a:extLst>
          </p:cNvPr>
          <p:cNvSpPr txBox="1"/>
          <p:nvPr/>
        </p:nvSpPr>
        <p:spPr>
          <a:xfrm>
            <a:off x="6971383" y="2184668"/>
            <a:ext cx="5863268" cy="646331"/>
          </a:xfrm>
          <a:prstGeom prst="rect">
            <a:avLst/>
          </a:prstGeom>
          <a:noFill/>
        </p:spPr>
        <p:txBody>
          <a:bodyPr wrap="square" rtlCol="0">
            <a:spAutoFit/>
          </a:bodyPr>
          <a:lstStyle/>
          <a:p>
            <a:r>
              <a:rPr lang="ja-JP" altLang="en-US">
                <a:solidFill>
                  <a:schemeClr val="tx2"/>
                </a:solidFill>
              </a:rPr>
              <a:t>今年度のモデル事業のゴールを設定・地域で共有する上で、</a:t>
            </a:r>
            <a:br>
              <a:rPr lang="en-US" altLang="ja-JP">
                <a:solidFill>
                  <a:schemeClr val="tx2"/>
                </a:solidFill>
              </a:rPr>
            </a:br>
            <a:r>
              <a:rPr lang="ja-JP" altLang="en-US">
                <a:solidFill>
                  <a:schemeClr val="tx2"/>
                </a:solidFill>
              </a:rPr>
              <a:t>具体的に詰まっている点</a:t>
            </a:r>
          </a:p>
        </p:txBody>
      </p:sp>
      <p:grpSp>
        <p:nvGrpSpPr>
          <p:cNvPr id="14" name="Group 13">
            <a:extLst>
              <a:ext uri="{FF2B5EF4-FFF2-40B4-BE49-F238E27FC236}">
                <a16:creationId xmlns:a16="http://schemas.microsoft.com/office/drawing/2014/main" id="{0382F51C-A834-AABB-65AA-38AD55D76570}"/>
              </a:ext>
            </a:extLst>
          </p:cNvPr>
          <p:cNvGrpSpPr/>
          <p:nvPr/>
        </p:nvGrpSpPr>
        <p:grpSpPr>
          <a:xfrm>
            <a:off x="6413716" y="2830997"/>
            <a:ext cx="306171" cy="4079081"/>
            <a:chOff x="5942914" y="2081213"/>
            <a:chExt cx="306171" cy="4079081"/>
          </a:xfrm>
        </p:grpSpPr>
        <p:cxnSp>
          <p:nvCxnSpPr>
            <p:cNvPr id="15" name="Straight Connector 14">
              <a:extLst>
                <a:ext uri="{FF2B5EF4-FFF2-40B4-BE49-F238E27FC236}">
                  <a16:creationId xmlns:a16="http://schemas.microsoft.com/office/drawing/2014/main" id="{E1C660E2-7FF2-0F72-5475-05DCC97827D7}"/>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1D57F66B-6CCE-7797-23DF-AA6FC2FD8139}"/>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CF466B41-0117-A3A9-51CF-56D939A7D8B6}"/>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315FED47-7F2A-78B0-3906-ABF4DF9A9A2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96144C3B-A4B5-AC6D-9FB1-3C1257F1F134}"/>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cxnSp>
        <p:nvCxnSpPr>
          <p:cNvPr id="6" name="直線コネクタ 127">
            <a:extLst>
              <a:ext uri="{FF2B5EF4-FFF2-40B4-BE49-F238E27FC236}">
                <a16:creationId xmlns:a16="http://schemas.microsoft.com/office/drawing/2014/main" id="{435E7AB1-7D9F-A7CD-27A7-F675B0C5E28F}"/>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2ADE14B4-3B35-CC5B-43D7-B0FAF0091DE1}"/>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1" name="直線コネクタ 78">
            <a:extLst>
              <a:ext uri="{FF2B5EF4-FFF2-40B4-BE49-F238E27FC236}">
                <a16:creationId xmlns:a16="http://schemas.microsoft.com/office/drawing/2014/main" id="{0869FAAB-875F-E253-914B-9F50C3CE8275}"/>
              </a:ext>
            </a:extLst>
          </p:cNvPr>
          <p:cNvCxnSpPr>
            <a:cxnSpLocks/>
            <a:stCxn id="45" idx="2"/>
            <a:endCxn id="46"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正方形/長方形 101">
            <a:extLst>
              <a:ext uri="{FF2B5EF4-FFF2-40B4-BE49-F238E27FC236}">
                <a16:creationId xmlns:a16="http://schemas.microsoft.com/office/drawing/2014/main" id="{4EA48D16-6311-6CFB-D441-81317381BB36}"/>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3" name="正方形/長方形 101">
            <a:extLst>
              <a:ext uri="{FF2B5EF4-FFF2-40B4-BE49-F238E27FC236}">
                <a16:creationId xmlns:a16="http://schemas.microsoft.com/office/drawing/2014/main" id="{01B35652-5356-D003-69B3-58C19ECC0BB1}"/>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4" name="Straight Arrow Connector 23">
            <a:extLst>
              <a:ext uri="{FF2B5EF4-FFF2-40B4-BE49-F238E27FC236}">
                <a16:creationId xmlns:a16="http://schemas.microsoft.com/office/drawing/2014/main" id="{A8F78242-9C35-6880-6C1E-E049F31584C8}"/>
              </a:ext>
            </a:extLst>
          </p:cNvPr>
          <p:cNvCxnSpPr>
            <a:cxnSpLocks/>
            <a:stCxn id="30" idx="3"/>
            <a:endCxn id="45"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3">
            <a:extLst>
              <a:ext uri="{FF2B5EF4-FFF2-40B4-BE49-F238E27FC236}">
                <a16:creationId xmlns:a16="http://schemas.microsoft.com/office/drawing/2014/main" id="{17CC7898-B68E-DBF7-34F7-300E44F92A58}"/>
              </a:ext>
            </a:extLst>
          </p:cNvPr>
          <p:cNvCxnSpPr>
            <a:cxnSpLocks/>
            <a:stCxn id="36" idx="3"/>
            <a:endCxn id="47"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3">
            <a:extLst>
              <a:ext uri="{FF2B5EF4-FFF2-40B4-BE49-F238E27FC236}">
                <a16:creationId xmlns:a16="http://schemas.microsoft.com/office/drawing/2014/main" id="{4F037E87-E192-EF21-25E3-0BF31DA96292}"/>
              </a:ext>
            </a:extLst>
          </p:cNvPr>
          <p:cNvCxnSpPr>
            <a:cxnSpLocks/>
            <a:stCxn id="38" idx="3"/>
            <a:endCxn id="44"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1">
            <a:extLst>
              <a:ext uri="{FF2B5EF4-FFF2-40B4-BE49-F238E27FC236}">
                <a16:creationId xmlns:a16="http://schemas.microsoft.com/office/drawing/2014/main" id="{082E7710-8CA4-FD61-BB36-505F10A33EF1}"/>
              </a:ext>
            </a:extLst>
          </p:cNvPr>
          <p:cNvCxnSpPr>
            <a:cxnSpLocks/>
            <a:endCxn id="46"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24D8F870-E39A-9696-DB3A-9683D7D279D8}"/>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9" name="Rectangle: Rounded Corners 28">
            <a:extLst>
              <a:ext uri="{FF2B5EF4-FFF2-40B4-BE49-F238E27FC236}">
                <a16:creationId xmlns:a16="http://schemas.microsoft.com/office/drawing/2014/main" id="{802F6BC6-AF96-B44D-2297-91E9EFB48976}"/>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A2DACC0F-CD3A-D3E9-EAD7-728DAD287AF6}"/>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1" name="正方形/長方形 101">
            <a:extLst>
              <a:ext uri="{FF2B5EF4-FFF2-40B4-BE49-F238E27FC236}">
                <a16:creationId xmlns:a16="http://schemas.microsoft.com/office/drawing/2014/main" id="{3A716C0B-0478-CA56-8818-6FCA16756A85}"/>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5" name="Straight Arrow Connector 34">
            <a:extLst>
              <a:ext uri="{FF2B5EF4-FFF2-40B4-BE49-F238E27FC236}">
                <a16:creationId xmlns:a16="http://schemas.microsoft.com/office/drawing/2014/main" id="{5F109C1E-E6EE-768A-E566-7D00A1C110D9}"/>
              </a:ext>
            </a:extLst>
          </p:cNvPr>
          <p:cNvCxnSpPr>
            <a:cxnSpLocks/>
            <a:stCxn id="30" idx="2"/>
            <a:endCxn id="36"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A63FE661-42EF-12CC-9C6E-B6FD35640B49}"/>
              </a:ext>
            </a:extLst>
          </p:cNvPr>
          <p:cNvSpPr/>
          <p:nvPr/>
        </p:nvSpPr>
        <p:spPr>
          <a:xfrm>
            <a:off x="752854" y="1443980"/>
            <a:ext cx="928882" cy="93648"/>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7" name="TextBox 36">
            <a:extLst>
              <a:ext uri="{FF2B5EF4-FFF2-40B4-BE49-F238E27FC236}">
                <a16:creationId xmlns:a16="http://schemas.microsoft.com/office/drawing/2014/main" id="{FA65EB0F-0E36-0321-17FB-C63CE74CC16B}"/>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CBE0935-C7B2-29C2-E507-5D1C3360FB03}"/>
              </a:ext>
            </a:extLst>
          </p:cNvPr>
          <p:cNvSpPr/>
          <p:nvPr/>
        </p:nvSpPr>
        <p:spPr>
          <a:xfrm>
            <a:off x="752854" y="1585959"/>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8A4A97EB-FA29-F5A7-A8B5-48B0D5EE65D5}"/>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50FAAE64-DE41-8206-0838-EE18E8D5E525}"/>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9747639E-6DAA-EB7B-6B1D-79AC3442A1FF}"/>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2E2A0B2E-60EC-A9B9-545B-DFFAB9D7D2AA}"/>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E5C55A83-AE73-4ADB-7F98-DCCE35271C76}"/>
              </a:ext>
            </a:extLst>
          </p:cNvPr>
          <p:cNvCxnSpPr>
            <a:cxnSpLocks/>
            <a:stCxn id="38" idx="2"/>
            <a:endCxn id="42"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ACD39975-746C-7526-7434-DAF6F06B3939}"/>
              </a:ext>
            </a:extLst>
          </p:cNvPr>
          <p:cNvSpPr/>
          <p:nvPr/>
        </p:nvSpPr>
        <p:spPr>
          <a:xfrm>
            <a:off x="1772648" y="1585959"/>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2C638D06-BEF3-71AD-BAEF-4F3F0D119440}"/>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F09AFAC0-1E49-414B-C07A-DA0C20F11C7D}"/>
              </a:ext>
            </a:extLst>
          </p:cNvPr>
          <p:cNvSpPr/>
          <p:nvPr/>
        </p:nvSpPr>
        <p:spPr>
          <a:xfrm>
            <a:off x="1772647" y="17808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E8CE0C9B-39A0-5B37-DAA6-F88FCD5C3F4D}"/>
              </a:ext>
            </a:extLst>
          </p:cNvPr>
          <p:cNvSpPr/>
          <p:nvPr/>
        </p:nvSpPr>
        <p:spPr>
          <a:xfrm>
            <a:off x="1772648" y="1443980"/>
            <a:ext cx="542216" cy="93648"/>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66856FAF-254C-4E1F-0D75-8AE7B11BAEE6}"/>
              </a:ext>
            </a:extLst>
          </p:cNvPr>
          <p:cNvCxnSpPr>
            <a:cxnSpLocks/>
            <a:stCxn id="28" idx="2"/>
            <a:endCxn id="39"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82B5FB6-FD0E-5A2B-AC22-57A4218C4A3A}"/>
              </a:ext>
            </a:extLst>
          </p:cNvPr>
          <p:cNvCxnSpPr>
            <a:cxnSpLocks/>
            <a:stCxn id="39" idx="2"/>
            <a:endCxn id="40"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A4C6A9A9-2032-2696-6024-D31BAFE5D588}"/>
              </a:ext>
            </a:extLst>
          </p:cNvPr>
          <p:cNvCxnSpPr>
            <a:cxnSpLocks/>
          </p:cNvCxnSpPr>
          <p:nvPr/>
        </p:nvCxnSpPr>
        <p:spPr>
          <a:xfrm flipH="1">
            <a:off x="500207" y="188268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BA1EBF80-E162-2CEF-A57A-AECD11EE46DB}"/>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2" name="Straight Arrow Connector 51">
            <a:extLst>
              <a:ext uri="{FF2B5EF4-FFF2-40B4-BE49-F238E27FC236}">
                <a16:creationId xmlns:a16="http://schemas.microsoft.com/office/drawing/2014/main" id="{E169AD20-8969-E8BF-164F-28F9A4176517}"/>
              </a:ext>
            </a:extLst>
          </p:cNvPr>
          <p:cNvCxnSpPr>
            <a:cxnSpLocks/>
            <a:stCxn id="36" idx="2"/>
            <a:endCxn id="38"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857CE824-FBF6-C6CC-01E5-390691D1329E}"/>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2" name="Rectangle: Rounded Corners 11">
            <a:extLst>
              <a:ext uri="{FF2B5EF4-FFF2-40B4-BE49-F238E27FC236}">
                <a16:creationId xmlns:a16="http://schemas.microsoft.com/office/drawing/2014/main" id="{C24DF38E-24A0-B72D-DBCB-08479C3AC12D}"/>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9" name="Rectangle: Rounded Corners 18">
            <a:extLst>
              <a:ext uri="{FF2B5EF4-FFF2-40B4-BE49-F238E27FC236}">
                <a16:creationId xmlns:a16="http://schemas.microsoft.com/office/drawing/2014/main" id="{427B26D0-405E-8996-662E-4BB6F0DA8E0D}"/>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6F50F4CE-F177-45CE-41D9-A485FC48D71B}"/>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4" name="Group 3">
            <a:extLst>
              <a:ext uri="{FF2B5EF4-FFF2-40B4-BE49-F238E27FC236}">
                <a16:creationId xmlns:a16="http://schemas.microsoft.com/office/drawing/2014/main" id="{73C418A5-C0E3-6B83-2743-80E100D2EEA9}"/>
              </a:ext>
            </a:extLst>
          </p:cNvPr>
          <p:cNvGrpSpPr/>
          <p:nvPr/>
        </p:nvGrpSpPr>
        <p:grpSpPr>
          <a:xfrm>
            <a:off x="498845" y="2096201"/>
            <a:ext cx="1851085" cy="98777"/>
            <a:chOff x="428995" y="2547051"/>
            <a:chExt cx="1851085" cy="98777"/>
          </a:xfrm>
        </p:grpSpPr>
        <p:cxnSp>
          <p:nvCxnSpPr>
            <p:cNvPr id="32" name="直線コネクタ 127">
              <a:extLst>
                <a:ext uri="{FF2B5EF4-FFF2-40B4-BE49-F238E27FC236}">
                  <a16:creationId xmlns:a16="http://schemas.microsoft.com/office/drawing/2014/main" id="{6437DC39-7E82-0D6A-905F-64CCBB09775C}"/>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33" name="正方形/長方形 101">
              <a:extLst>
                <a:ext uri="{FF2B5EF4-FFF2-40B4-BE49-F238E27FC236}">
                  <a16:creationId xmlns:a16="http://schemas.microsoft.com/office/drawing/2014/main" id="{558FAC31-65D0-0B93-F7E8-BF121846A16F}"/>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4" name="Rectangle: Rounded Corners 33">
              <a:extLst>
                <a:ext uri="{FF2B5EF4-FFF2-40B4-BE49-F238E27FC236}">
                  <a16:creationId xmlns:a16="http://schemas.microsoft.com/office/drawing/2014/main" id="{BAB200C4-2B37-04BB-3F9A-9CAD320321AB}"/>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3787724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88FE-9B9C-FCA3-C93C-B2BF2B1D83C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5537398-49C9-7008-35E1-BCB3D626851D}"/>
              </a:ext>
            </a:extLst>
          </p:cNvPr>
          <p:cNvGraphicFramePr>
            <a:graphicFrameLocks noChangeAspect="1"/>
          </p:cNvGraphicFramePr>
          <p:nvPr>
            <p:custDataLst>
              <p:tags r:id="rId1"/>
            </p:custDataLst>
            <p:extLst>
              <p:ext uri="{D42A27DB-BD31-4B8C-83A1-F6EECF244321}">
                <p14:modId xmlns:p14="http://schemas.microsoft.com/office/powerpoint/2010/main" val="26658703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5537398-49C9-7008-35E1-BCB3D62685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D69D99E-A803-8238-E191-1E4F83C906C8}"/>
              </a:ext>
            </a:extLst>
          </p:cNvPr>
          <p:cNvSpPr>
            <a:spLocks noGrp="1"/>
          </p:cNvSpPr>
          <p:nvPr>
            <p:ph type="title"/>
          </p:nvPr>
        </p:nvSpPr>
        <p:spPr/>
        <p:txBody>
          <a:bodyPr vert="horz"/>
          <a:lstStyle/>
          <a:p>
            <a:r>
              <a:rPr lang="ja-JP" altLang="en-US"/>
              <a:t>（３）今年度の取組</a:t>
            </a:r>
            <a:endParaRPr lang="en-US"/>
          </a:p>
        </p:txBody>
      </p:sp>
      <p:sp>
        <p:nvSpPr>
          <p:cNvPr id="3" name="Content Placeholder 2">
            <a:extLst>
              <a:ext uri="{FF2B5EF4-FFF2-40B4-BE49-F238E27FC236}">
                <a16:creationId xmlns:a16="http://schemas.microsoft.com/office/drawing/2014/main" id="{3703600A-F71B-A059-4940-D87236DEC8AF}"/>
              </a:ext>
            </a:extLst>
          </p:cNvPr>
          <p:cNvSpPr>
            <a:spLocks noGrp="1"/>
          </p:cNvSpPr>
          <p:nvPr>
            <p:ph sz="quarter" idx="13"/>
          </p:nvPr>
        </p:nvSpPr>
        <p:spPr>
          <a:xfrm>
            <a:off x="2619473" y="976294"/>
            <a:ext cx="10616761" cy="1719510"/>
          </a:xfrm>
        </p:spPr>
        <p:txBody>
          <a:bodyPr anchor="ctr"/>
          <a:lstStyle/>
          <a:p>
            <a:r>
              <a:rPr lang="ja-JP" altLang="en-US"/>
              <a:t>（２）の今年度のゴールに向けた具体的な取組を記載すること。その際、</a:t>
            </a:r>
            <a:r>
              <a:rPr lang="en-US" altLang="ja-JP"/>
              <a:t> </a:t>
            </a:r>
            <a:br>
              <a:rPr lang="en-US" altLang="ja-JP"/>
            </a:br>
            <a:r>
              <a:rPr lang="en-US" altLang="ja-JP"/>
              <a:t>【</a:t>
            </a:r>
            <a:r>
              <a:rPr lang="ja-JP" altLang="en-US">
                <a:hlinkClick r:id="rId5">
                  <a:extLst>
                    <a:ext uri="{A12FA001-AC4F-418D-AE19-62706E023703}">
                      <ahyp:hlinkClr xmlns:ahyp="http://schemas.microsoft.com/office/drawing/2018/hyperlinkcolor" val="tx"/>
                    </a:ext>
                  </a:extLst>
                </a:hlinkClick>
              </a:rPr>
              <a:t>地域ぐるみでの支援体制構築ガイドブック</a:t>
            </a:r>
            <a:r>
              <a:rPr lang="en-US" altLang="ja-JP"/>
              <a:t>】P36</a:t>
            </a:r>
            <a:r>
              <a:rPr lang="ja-JP" altLang="en-US"/>
              <a:t>以降を参照の上で、脱炭素経営シフトに関する動機付けを促す取組／脱炭素実践のハードルを乗り越える取組／支援体制を効果的にマネジメントする取組に分けて記載をすること。また、本取組の実行において、具体的に詰まっている点を記載すること。</a:t>
            </a:r>
          </a:p>
        </p:txBody>
      </p:sp>
      <p:sp>
        <p:nvSpPr>
          <p:cNvPr id="9" name="TextBox 8">
            <a:extLst>
              <a:ext uri="{FF2B5EF4-FFF2-40B4-BE49-F238E27FC236}">
                <a16:creationId xmlns:a16="http://schemas.microsoft.com/office/drawing/2014/main" id="{EA2233F0-BD0F-7275-B8C7-9BDBE9C12D91}"/>
              </a:ext>
            </a:extLst>
          </p:cNvPr>
          <p:cNvSpPr txBox="1"/>
          <p:nvPr/>
        </p:nvSpPr>
        <p:spPr>
          <a:xfrm>
            <a:off x="9562455" y="3305815"/>
            <a:ext cx="3673778" cy="3604265"/>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域内に多い一次産業事業者の脱炭素経営については域内で参照事例が少なく、業種固有のコスト構造や排出源への対応方法論の手がかりがない。</a:t>
            </a:r>
          </a:p>
          <a:p>
            <a:pPr marL="285750" indent="-285750">
              <a:buFont typeface="Arial" panose="020B0604020202020204" pitchFamily="34" charset="0"/>
              <a:buChar char="•"/>
            </a:pPr>
            <a:r>
              <a:rPr lang="ja-JP" altLang="en-US" sz="1600">
                <a:solidFill>
                  <a:srgbClr val="E71C57"/>
                </a:solidFill>
              </a:rPr>
              <a:t>コンソーシアムとして域外取引先と現時点でやり取りはなく、どこから始めていいかわからない</a:t>
            </a:r>
          </a:p>
        </p:txBody>
      </p:sp>
      <p:sp>
        <p:nvSpPr>
          <p:cNvPr id="11" name="TextBox 10">
            <a:extLst>
              <a:ext uri="{FF2B5EF4-FFF2-40B4-BE49-F238E27FC236}">
                <a16:creationId xmlns:a16="http://schemas.microsoft.com/office/drawing/2014/main" id="{3E947BD3-F100-BF81-68F8-10DA5009DA78}"/>
              </a:ext>
            </a:extLst>
          </p:cNvPr>
          <p:cNvSpPr txBox="1"/>
          <p:nvPr/>
        </p:nvSpPr>
        <p:spPr>
          <a:xfrm>
            <a:off x="203541" y="2666045"/>
            <a:ext cx="2851183" cy="646331"/>
          </a:xfrm>
          <a:prstGeom prst="rect">
            <a:avLst/>
          </a:prstGeom>
          <a:noFill/>
        </p:spPr>
        <p:txBody>
          <a:bodyPr wrap="square" rtlCol="0">
            <a:spAutoFit/>
          </a:bodyPr>
          <a:lstStyle/>
          <a:p>
            <a:r>
              <a:rPr lang="ja-JP" altLang="en-US">
                <a:solidFill>
                  <a:schemeClr val="tx2"/>
                </a:solidFill>
              </a:rPr>
              <a:t>企業の脱炭素経営シフトに関する動機付けを促す取組</a:t>
            </a:r>
            <a:endParaRPr lang="en-US">
              <a:solidFill>
                <a:schemeClr val="tx2"/>
              </a:solidFill>
            </a:endParaRPr>
          </a:p>
        </p:txBody>
      </p:sp>
      <p:sp>
        <p:nvSpPr>
          <p:cNvPr id="13" name="TextBox 12">
            <a:extLst>
              <a:ext uri="{FF2B5EF4-FFF2-40B4-BE49-F238E27FC236}">
                <a16:creationId xmlns:a16="http://schemas.microsoft.com/office/drawing/2014/main" id="{025D947F-C012-227A-DC4E-F9E0EEE2AA72}"/>
              </a:ext>
            </a:extLst>
          </p:cNvPr>
          <p:cNvSpPr txBox="1"/>
          <p:nvPr/>
        </p:nvSpPr>
        <p:spPr>
          <a:xfrm>
            <a:off x="9481139" y="2666044"/>
            <a:ext cx="3755094" cy="646331"/>
          </a:xfrm>
          <a:prstGeom prst="rect">
            <a:avLst/>
          </a:prstGeom>
          <a:noFill/>
        </p:spPr>
        <p:txBody>
          <a:bodyPr wrap="square" rtlCol="0">
            <a:spAutoFit/>
          </a:bodyPr>
          <a:lstStyle/>
          <a:p>
            <a:r>
              <a:rPr lang="ja-JP" altLang="en-US">
                <a:solidFill>
                  <a:schemeClr val="tx2"/>
                </a:solidFill>
              </a:rPr>
              <a:t>取組の実行において、具体的に詰まっている点</a:t>
            </a:r>
          </a:p>
        </p:txBody>
      </p:sp>
      <p:grpSp>
        <p:nvGrpSpPr>
          <p:cNvPr id="14" name="Group 13">
            <a:extLst>
              <a:ext uri="{FF2B5EF4-FFF2-40B4-BE49-F238E27FC236}">
                <a16:creationId xmlns:a16="http://schemas.microsoft.com/office/drawing/2014/main" id="{8A8D8428-213F-8ADB-0AC6-C3962AF0FF51}"/>
              </a:ext>
            </a:extLst>
          </p:cNvPr>
          <p:cNvGrpSpPr/>
          <p:nvPr/>
        </p:nvGrpSpPr>
        <p:grpSpPr>
          <a:xfrm>
            <a:off x="9134307" y="2862379"/>
            <a:ext cx="306171" cy="4079081"/>
            <a:chOff x="5942914" y="2081213"/>
            <a:chExt cx="306171" cy="4079081"/>
          </a:xfrm>
        </p:grpSpPr>
        <p:cxnSp>
          <p:nvCxnSpPr>
            <p:cNvPr id="15" name="Straight Connector 14">
              <a:extLst>
                <a:ext uri="{FF2B5EF4-FFF2-40B4-BE49-F238E27FC236}">
                  <a16:creationId xmlns:a16="http://schemas.microsoft.com/office/drawing/2014/main" id="{3A627740-E75B-E636-4379-01C3908EB15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97EF5DC1-9023-B68B-9217-2B60AC6A90CF}"/>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9A34B845-D084-E266-7583-1CEFB4BD937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AF8F65F8-26CA-7D68-6178-B841B957FBB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B9A72211-6341-0809-3D33-806B33906DE0}"/>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8" name="Group 7">
            <a:extLst>
              <a:ext uri="{FF2B5EF4-FFF2-40B4-BE49-F238E27FC236}">
                <a16:creationId xmlns:a16="http://schemas.microsoft.com/office/drawing/2014/main" id="{D3630F6F-C3DA-18B6-4775-476DE720347D}"/>
              </a:ext>
            </a:extLst>
          </p:cNvPr>
          <p:cNvGrpSpPr/>
          <p:nvPr/>
        </p:nvGrpSpPr>
        <p:grpSpPr>
          <a:xfrm>
            <a:off x="203543" y="3305811"/>
            <a:ext cx="8808788" cy="3604267"/>
            <a:chOff x="203542" y="3305811"/>
            <a:chExt cx="9522209" cy="3604267"/>
          </a:xfrm>
        </p:grpSpPr>
        <p:sp>
          <p:nvSpPr>
            <p:cNvPr id="7" name="TextBox 6">
              <a:extLst>
                <a:ext uri="{FF2B5EF4-FFF2-40B4-BE49-F238E27FC236}">
                  <a16:creationId xmlns:a16="http://schemas.microsoft.com/office/drawing/2014/main" id="{B846D7D5-8ED3-6233-D550-21FA3F215D48}"/>
                </a:ext>
              </a:extLst>
            </p:cNvPr>
            <p:cNvSpPr txBox="1"/>
            <p:nvPr/>
          </p:nvSpPr>
          <p:spPr>
            <a:xfrm>
              <a:off x="203542" y="3305813"/>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A</a:t>
              </a:r>
              <a:r>
                <a:rPr lang="ja-JP" altLang="en-US" sz="1600">
                  <a:solidFill>
                    <a:srgbClr val="E71C57"/>
                  </a:solidFill>
                </a:rPr>
                <a:t>市内に散在する省エネ活用の先進事例をコスト削減額などの経営数値とともに可視化・整理し、域内の事業者が「自分事」として参照できるモデルケースとして整備する。</a:t>
              </a:r>
            </a:p>
            <a:p>
              <a:pPr marL="285750" indent="-285750">
                <a:buFont typeface="Arial" panose="020B0604020202020204" pitchFamily="34" charset="0"/>
                <a:buChar char="•"/>
              </a:pPr>
              <a:r>
                <a:rPr lang="ja-JP" altLang="en-US" sz="1600">
                  <a:solidFill>
                    <a:srgbClr val="E71C57"/>
                  </a:solidFill>
                </a:rPr>
                <a:t>域外取引先が求める</a:t>
              </a:r>
              <a:r>
                <a:rPr lang="en-US" altLang="ja-JP" sz="1600">
                  <a:solidFill>
                    <a:srgbClr val="E71C57"/>
                  </a:solidFill>
                </a:rPr>
                <a:t>Scope3</a:t>
              </a:r>
              <a:r>
                <a:rPr lang="ja-JP" altLang="en-US" sz="1600">
                  <a:solidFill>
                    <a:srgbClr val="E71C57"/>
                  </a:solidFill>
                </a:rPr>
                <a:t>対応・調達基準の実態をヒアリング・調査し、発信ストーリーの方向性を定め、「脱炭素への取組が取引上の武器になる」という具体的なイメージを事業者と共有する。</a:t>
              </a:r>
            </a:p>
          </p:txBody>
        </p:sp>
        <p:sp>
          <p:nvSpPr>
            <p:cNvPr id="4" name="TextBox 3">
              <a:extLst>
                <a:ext uri="{FF2B5EF4-FFF2-40B4-BE49-F238E27FC236}">
                  <a16:creationId xmlns:a16="http://schemas.microsoft.com/office/drawing/2014/main" id="{AE8D89CD-B497-9AED-3890-1EBC7ACDFBBB}"/>
                </a:ext>
              </a:extLst>
            </p:cNvPr>
            <p:cNvSpPr txBox="1"/>
            <p:nvPr/>
          </p:nvSpPr>
          <p:spPr>
            <a:xfrm>
              <a:off x="3418940" y="3305812"/>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再エネ活用に係る初期費用・ランニングコスト・コスト改善効果を業種に応じて整理・試算し、事業者が投資判断を行える環境を整える。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域外取引先ニーズの把握結果を踏まえ、整備すべき</a:t>
              </a:r>
              <a:r>
                <a:rPr lang="en-US" altLang="ja-JP" sz="1600">
                  <a:solidFill>
                    <a:srgbClr val="E71C57"/>
                  </a:solidFill>
                </a:rPr>
                <a:t>GHG</a:t>
              </a:r>
              <a:r>
                <a:rPr lang="ja-JP" altLang="en-US" sz="1600">
                  <a:solidFill>
                    <a:srgbClr val="E71C57"/>
                  </a:solidFill>
                </a:rPr>
                <a:t>データの種類・水準・形式を特定した上で個社ごとの整備方針を設計する</a:t>
              </a:r>
            </a:p>
          </p:txBody>
        </p:sp>
        <p:sp>
          <p:nvSpPr>
            <p:cNvPr id="6" name="TextBox 5">
              <a:extLst>
                <a:ext uri="{FF2B5EF4-FFF2-40B4-BE49-F238E27FC236}">
                  <a16:creationId xmlns:a16="http://schemas.microsoft.com/office/drawing/2014/main" id="{5A1C8C7B-DA01-D05D-0BED-37CAE153392D}"/>
                </a:ext>
              </a:extLst>
            </p:cNvPr>
            <p:cNvSpPr txBox="1"/>
            <p:nvPr/>
          </p:nvSpPr>
          <p:spPr>
            <a:xfrm>
              <a:off x="6643651" y="3305811"/>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B</a:t>
              </a:r>
              <a:r>
                <a:rPr lang="ja-JP" altLang="en-US" sz="1600">
                  <a:solidFill>
                    <a:srgbClr val="E71C57"/>
                  </a:solidFill>
                </a:rPr>
                <a:t>商工会議所を中核として、域内の各機関が本取組において果たすべき具体的な役割を明確化する。</a:t>
              </a:r>
            </a:p>
            <a:p>
              <a:pPr marL="285750" indent="-285750">
                <a:buFont typeface="Arial" panose="020B0604020202020204" pitchFamily="34" charset="0"/>
                <a:buChar char="•"/>
              </a:pPr>
              <a:r>
                <a:rPr lang="ja-JP" altLang="en-US" sz="1600">
                  <a:solidFill>
                    <a:srgbClr val="E71C57"/>
                  </a:solidFill>
                </a:rPr>
                <a:t>自治体の横断連携については、各部署の政策目標と本取組の接点を整理した上で連携提案を行い、今年度中に共同アクションの実現を目指す。</a:t>
              </a:r>
            </a:p>
          </p:txBody>
        </p:sp>
      </p:grpSp>
      <p:sp>
        <p:nvSpPr>
          <p:cNvPr id="10" name="TextBox 9">
            <a:extLst>
              <a:ext uri="{FF2B5EF4-FFF2-40B4-BE49-F238E27FC236}">
                <a16:creationId xmlns:a16="http://schemas.microsoft.com/office/drawing/2014/main" id="{C95A2D19-1F2E-A6DF-A627-6FE0582A6386}"/>
              </a:ext>
            </a:extLst>
          </p:cNvPr>
          <p:cNvSpPr txBox="1"/>
          <p:nvPr/>
        </p:nvSpPr>
        <p:spPr>
          <a:xfrm>
            <a:off x="3116219" y="2666043"/>
            <a:ext cx="2949658" cy="646331"/>
          </a:xfrm>
          <a:prstGeom prst="rect">
            <a:avLst/>
          </a:prstGeom>
          <a:noFill/>
        </p:spPr>
        <p:txBody>
          <a:bodyPr wrap="square" rtlCol="0">
            <a:spAutoFit/>
          </a:bodyPr>
          <a:lstStyle/>
          <a:p>
            <a:r>
              <a:rPr lang="ja-JP" altLang="en-US">
                <a:solidFill>
                  <a:schemeClr val="tx2"/>
                </a:solidFill>
              </a:rPr>
              <a:t>企業の脱炭素実践のハードルを乗り越える取組</a:t>
            </a:r>
            <a:endParaRPr lang="en-US">
              <a:solidFill>
                <a:schemeClr val="tx2"/>
              </a:solidFill>
            </a:endParaRPr>
          </a:p>
        </p:txBody>
      </p:sp>
      <p:sp>
        <p:nvSpPr>
          <p:cNvPr id="12" name="TextBox 11">
            <a:extLst>
              <a:ext uri="{FF2B5EF4-FFF2-40B4-BE49-F238E27FC236}">
                <a16:creationId xmlns:a16="http://schemas.microsoft.com/office/drawing/2014/main" id="{C93EC14E-80B9-9DA5-05E0-9F57A88F038A}"/>
              </a:ext>
            </a:extLst>
          </p:cNvPr>
          <p:cNvSpPr txBox="1"/>
          <p:nvPr/>
        </p:nvSpPr>
        <p:spPr>
          <a:xfrm>
            <a:off x="6102532" y="2657755"/>
            <a:ext cx="2949658" cy="646331"/>
          </a:xfrm>
          <a:prstGeom prst="rect">
            <a:avLst/>
          </a:prstGeom>
          <a:noFill/>
        </p:spPr>
        <p:txBody>
          <a:bodyPr wrap="square" rtlCol="0">
            <a:spAutoFit/>
          </a:bodyPr>
          <a:lstStyle/>
          <a:p>
            <a:r>
              <a:rPr lang="ja-JP" altLang="en-US">
                <a:solidFill>
                  <a:schemeClr val="tx2"/>
                </a:solidFill>
              </a:rPr>
              <a:t>支援体制を効果的に</a:t>
            </a:r>
            <a:br>
              <a:rPr lang="en-US" altLang="ja-JP">
                <a:solidFill>
                  <a:schemeClr val="tx2"/>
                </a:solidFill>
              </a:rPr>
            </a:br>
            <a:r>
              <a:rPr lang="ja-JP" altLang="en-US">
                <a:solidFill>
                  <a:schemeClr val="tx2"/>
                </a:solidFill>
              </a:rPr>
              <a:t>マネジメントする取組</a:t>
            </a:r>
            <a:endParaRPr lang="en-US">
              <a:solidFill>
                <a:schemeClr val="tx2"/>
              </a:solidFill>
            </a:endParaRPr>
          </a:p>
        </p:txBody>
      </p:sp>
      <p:cxnSp>
        <p:nvCxnSpPr>
          <p:cNvPr id="23" name="直線コネクタ 127">
            <a:extLst>
              <a:ext uri="{FF2B5EF4-FFF2-40B4-BE49-F238E27FC236}">
                <a16:creationId xmlns:a16="http://schemas.microsoft.com/office/drawing/2014/main" id="{6B2EB2ED-ACD7-3093-8B7D-E142224920ED}"/>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6FF217FB-3378-2567-6DC4-90F3BC404AEC}"/>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5" name="直線コネクタ 78">
            <a:extLst>
              <a:ext uri="{FF2B5EF4-FFF2-40B4-BE49-F238E27FC236}">
                <a16:creationId xmlns:a16="http://schemas.microsoft.com/office/drawing/2014/main" id="{DC4A615C-4389-79DC-D23B-8EE25FC9E4FA}"/>
              </a:ext>
            </a:extLst>
          </p:cNvPr>
          <p:cNvCxnSpPr>
            <a:cxnSpLocks/>
            <a:stCxn id="49" idx="2"/>
            <a:endCxn id="50"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0EAB0C53-25EE-9D40-98D0-96D6F80B32DB}"/>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正方形/長方形 101">
            <a:extLst>
              <a:ext uri="{FF2B5EF4-FFF2-40B4-BE49-F238E27FC236}">
                <a16:creationId xmlns:a16="http://schemas.microsoft.com/office/drawing/2014/main" id="{0DB5A359-52ED-42ED-F7F5-7F360448283E}"/>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8" name="Straight Arrow Connector 27">
            <a:extLst>
              <a:ext uri="{FF2B5EF4-FFF2-40B4-BE49-F238E27FC236}">
                <a16:creationId xmlns:a16="http://schemas.microsoft.com/office/drawing/2014/main" id="{69FAE925-82D0-1E42-AE3D-429F618A4D23}"/>
              </a:ext>
            </a:extLst>
          </p:cNvPr>
          <p:cNvCxnSpPr>
            <a:cxnSpLocks/>
            <a:stCxn id="34" idx="3"/>
            <a:endCxn id="49"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755CFB0F-7D52-672E-D255-C66484EB7A2F}"/>
              </a:ext>
            </a:extLst>
          </p:cNvPr>
          <p:cNvCxnSpPr>
            <a:cxnSpLocks/>
            <a:stCxn id="40" idx="3"/>
            <a:endCxn id="51"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3">
            <a:extLst>
              <a:ext uri="{FF2B5EF4-FFF2-40B4-BE49-F238E27FC236}">
                <a16:creationId xmlns:a16="http://schemas.microsoft.com/office/drawing/2014/main" id="{FD31B1BE-021A-A9A9-FF03-9CEAEAF4A924}"/>
              </a:ext>
            </a:extLst>
          </p:cNvPr>
          <p:cNvCxnSpPr>
            <a:cxnSpLocks/>
            <a:stCxn id="42" idx="3"/>
            <a:endCxn id="48"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1">
            <a:extLst>
              <a:ext uri="{FF2B5EF4-FFF2-40B4-BE49-F238E27FC236}">
                <a16:creationId xmlns:a16="http://schemas.microsoft.com/office/drawing/2014/main" id="{5E9C1466-193D-B148-0A87-465B37964000}"/>
              </a:ext>
            </a:extLst>
          </p:cNvPr>
          <p:cNvCxnSpPr>
            <a:cxnSpLocks/>
            <a:endCxn id="50"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28AB8B30-0AD1-6D81-BE70-F3E4DF631AAF}"/>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3" name="Rectangle: Rounded Corners 32">
            <a:extLst>
              <a:ext uri="{FF2B5EF4-FFF2-40B4-BE49-F238E27FC236}">
                <a16:creationId xmlns:a16="http://schemas.microsoft.com/office/drawing/2014/main" id="{77BEE8B0-86C1-EB7E-88DF-5AE4BA943D74}"/>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ACB8828D-EE32-CAE7-211B-0208B87BEF5C}"/>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5" name="正方形/長方形 101">
            <a:extLst>
              <a:ext uri="{FF2B5EF4-FFF2-40B4-BE49-F238E27FC236}">
                <a16:creationId xmlns:a16="http://schemas.microsoft.com/office/drawing/2014/main" id="{382B759D-065F-C037-DF4D-C47C10AB7C43}"/>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9" name="Straight Arrow Connector 38">
            <a:extLst>
              <a:ext uri="{FF2B5EF4-FFF2-40B4-BE49-F238E27FC236}">
                <a16:creationId xmlns:a16="http://schemas.microsoft.com/office/drawing/2014/main" id="{AF6C1272-DCE2-85AE-15D3-4780AA69A128}"/>
              </a:ext>
            </a:extLst>
          </p:cNvPr>
          <p:cNvCxnSpPr>
            <a:cxnSpLocks/>
            <a:stCxn id="34" idx="2"/>
            <a:endCxn id="40"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EB1232A7-84D3-0B47-1D7C-7EA140E5324B}"/>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23EBEC08-6B6E-923D-F1FA-3D0C8E924611}"/>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0BB79772-5A45-F84E-EBD3-875CA69E5DE5}"/>
              </a:ext>
            </a:extLst>
          </p:cNvPr>
          <p:cNvSpPr/>
          <p:nvPr/>
        </p:nvSpPr>
        <p:spPr>
          <a:xfrm>
            <a:off x="752854" y="1585959"/>
            <a:ext cx="928882" cy="124722"/>
          </a:xfrm>
          <a:prstGeom prst="roundRect">
            <a:avLst>
              <a:gd name="adj" fmla="val 107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6170E935-1135-9B2A-2282-FA34558A7FCF}"/>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6E30DF5B-395E-0429-903B-AB8E500A148F}"/>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F2F52C88-3585-18CB-DDF5-115FEDE2E8B0}"/>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FA769A23-A0CE-A37A-6A23-7BB41133C786}"/>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C79878F6-0120-1FD8-76EC-015BA116CDFB}"/>
              </a:ext>
            </a:extLst>
          </p:cNvPr>
          <p:cNvCxnSpPr>
            <a:cxnSpLocks/>
            <a:stCxn id="42" idx="2"/>
            <a:endCxn id="46"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1641C733-1153-9F8E-6ED7-6793A1FF9497}"/>
              </a:ext>
            </a:extLst>
          </p:cNvPr>
          <p:cNvSpPr/>
          <p:nvPr/>
        </p:nvSpPr>
        <p:spPr>
          <a:xfrm>
            <a:off x="1772648" y="1585959"/>
            <a:ext cx="542216" cy="124722"/>
          </a:xfrm>
          <a:prstGeom prst="roundRect">
            <a:avLst>
              <a:gd name="adj" fmla="val 4331"/>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C79D2241-6046-8CF0-6E09-BCAA0E038134}"/>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C946BC65-81D0-F84E-6E49-A09DC2872557}"/>
              </a:ext>
            </a:extLst>
          </p:cNvPr>
          <p:cNvSpPr/>
          <p:nvPr/>
        </p:nvSpPr>
        <p:spPr>
          <a:xfrm>
            <a:off x="1772647" y="17808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36570E09-9B56-4472-4F23-734170B1E92B}"/>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E61E145-29A1-4BBD-E0DD-18EBB47B09C7}"/>
              </a:ext>
            </a:extLst>
          </p:cNvPr>
          <p:cNvCxnSpPr>
            <a:cxnSpLocks/>
            <a:stCxn id="32" idx="2"/>
            <a:endCxn id="43"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AC4EFB58-2AC3-4DFB-5BF6-3B873786C332}"/>
              </a:ext>
            </a:extLst>
          </p:cNvPr>
          <p:cNvCxnSpPr>
            <a:cxnSpLocks/>
            <a:stCxn id="43" idx="2"/>
            <a:endCxn id="44"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ADDB13F9-BA52-1F60-C448-7E824CF91B72}"/>
              </a:ext>
            </a:extLst>
          </p:cNvPr>
          <p:cNvCxnSpPr>
            <a:cxnSpLocks/>
          </p:cNvCxnSpPr>
          <p:nvPr/>
        </p:nvCxnSpPr>
        <p:spPr>
          <a:xfrm flipH="1">
            <a:off x="500207" y="188268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75A5A90-1E70-C3A1-3945-C8522ADC986F}"/>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6" name="Straight Arrow Connector 55">
            <a:extLst>
              <a:ext uri="{FF2B5EF4-FFF2-40B4-BE49-F238E27FC236}">
                <a16:creationId xmlns:a16="http://schemas.microsoft.com/office/drawing/2014/main" id="{68FB0C6D-25A7-BE58-0750-4FAB98049CD7}"/>
              </a:ext>
            </a:extLst>
          </p:cNvPr>
          <p:cNvCxnSpPr>
            <a:cxnSpLocks/>
            <a:stCxn id="40" idx="2"/>
            <a:endCxn id="42"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59EE20C7-479D-C37C-F4BA-357EF6933E8A}"/>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1" name="Rectangle: Rounded Corners 20">
            <a:extLst>
              <a:ext uri="{FF2B5EF4-FFF2-40B4-BE49-F238E27FC236}">
                <a16:creationId xmlns:a16="http://schemas.microsoft.com/office/drawing/2014/main" id="{C9C47BB9-3849-B33C-AD04-5B66E57F4012}"/>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7" name="Rectangle: Rounded Corners 56">
            <a:extLst>
              <a:ext uri="{FF2B5EF4-FFF2-40B4-BE49-F238E27FC236}">
                <a16:creationId xmlns:a16="http://schemas.microsoft.com/office/drawing/2014/main" id="{6077AEA0-0E80-E810-E1B9-E2E7DD306AD5}"/>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8" name="Rectangle: Rounded Corners 57">
            <a:extLst>
              <a:ext uri="{FF2B5EF4-FFF2-40B4-BE49-F238E27FC236}">
                <a16:creationId xmlns:a16="http://schemas.microsoft.com/office/drawing/2014/main" id="{2B8D2D39-9032-F3AA-B735-4E874C4DE142}"/>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22" name="Group 21">
            <a:extLst>
              <a:ext uri="{FF2B5EF4-FFF2-40B4-BE49-F238E27FC236}">
                <a16:creationId xmlns:a16="http://schemas.microsoft.com/office/drawing/2014/main" id="{F7B499F0-21A3-D4E7-6FB9-B1150E1AAB84}"/>
              </a:ext>
            </a:extLst>
          </p:cNvPr>
          <p:cNvGrpSpPr/>
          <p:nvPr/>
        </p:nvGrpSpPr>
        <p:grpSpPr>
          <a:xfrm>
            <a:off x="498845" y="2096201"/>
            <a:ext cx="1851085" cy="98777"/>
            <a:chOff x="428995" y="2547051"/>
            <a:chExt cx="1851085" cy="98777"/>
          </a:xfrm>
        </p:grpSpPr>
        <p:cxnSp>
          <p:nvCxnSpPr>
            <p:cNvPr id="36" name="直線コネクタ 127">
              <a:extLst>
                <a:ext uri="{FF2B5EF4-FFF2-40B4-BE49-F238E27FC236}">
                  <a16:creationId xmlns:a16="http://schemas.microsoft.com/office/drawing/2014/main" id="{65EC7F89-1400-2E8A-364B-D3A0C03C2DAC}"/>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37" name="正方形/長方形 101">
              <a:extLst>
                <a:ext uri="{FF2B5EF4-FFF2-40B4-BE49-F238E27FC236}">
                  <a16:creationId xmlns:a16="http://schemas.microsoft.com/office/drawing/2014/main" id="{43AE319A-99A4-9A10-5801-2B55906DD6BD}"/>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8" name="Rectangle: Rounded Corners 37">
              <a:extLst>
                <a:ext uri="{FF2B5EF4-FFF2-40B4-BE49-F238E27FC236}">
                  <a16:creationId xmlns:a16="http://schemas.microsoft.com/office/drawing/2014/main" id="{760DF664-16E4-9269-2C71-E7568C878375}"/>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2488043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14C2F-C029-DAF5-2E0F-976C04CC61B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EE40054-3BE5-5760-E149-D880ABECE4BF}"/>
              </a:ext>
            </a:extLst>
          </p:cNvPr>
          <p:cNvGraphicFramePr>
            <a:graphicFrameLocks noChangeAspect="1"/>
          </p:cNvGraphicFramePr>
          <p:nvPr>
            <p:custDataLst>
              <p:tags r:id="rId1"/>
            </p:custDataLst>
            <p:extLst>
              <p:ext uri="{D42A27DB-BD31-4B8C-83A1-F6EECF244321}">
                <p14:modId xmlns:p14="http://schemas.microsoft.com/office/powerpoint/2010/main" val="1807929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EE40054-3BE5-5760-E149-D880ABECE4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B6AC04E1-A6E1-7F5C-4AE9-DC60CCC5B1A7}"/>
              </a:ext>
            </a:extLst>
          </p:cNvPr>
          <p:cNvSpPr>
            <a:spLocks noGrp="1"/>
          </p:cNvSpPr>
          <p:nvPr>
            <p:ph type="title"/>
          </p:nvPr>
        </p:nvSpPr>
        <p:spPr/>
        <p:txBody>
          <a:bodyPr vert="horz"/>
          <a:lstStyle/>
          <a:p>
            <a:r>
              <a:rPr lang="en-US"/>
              <a:t>3.</a:t>
            </a:r>
            <a:r>
              <a:rPr lang="ja-JP" altLang="en-US"/>
              <a:t> 実施体制</a:t>
            </a:r>
            <a:endParaRPr lang="en-US"/>
          </a:p>
        </p:txBody>
      </p:sp>
    </p:spTree>
    <p:extLst>
      <p:ext uri="{BB962C8B-B14F-4D97-AF65-F5344CB8AC3E}">
        <p14:creationId xmlns:p14="http://schemas.microsoft.com/office/powerpoint/2010/main" val="2179594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5C6EB-C1E0-47F9-2C8F-B8EDAFBE6CE3}"/>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66B625B-0333-8CAA-D376-CF23DA7A878F}"/>
              </a:ext>
            </a:extLst>
          </p:cNvPr>
          <p:cNvGraphicFramePr>
            <a:graphicFrameLocks noChangeAspect="1"/>
          </p:cNvGraphicFramePr>
          <p:nvPr>
            <p:custDataLst>
              <p:tags r:id="rId1"/>
            </p:custDataLst>
            <p:extLst>
              <p:ext uri="{D42A27DB-BD31-4B8C-83A1-F6EECF244321}">
                <p14:modId xmlns:p14="http://schemas.microsoft.com/office/powerpoint/2010/main" val="3388277695"/>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566B625B-0333-8CAA-D376-CF23DA7A878F}"/>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6" name="Group 5">
            <a:extLst>
              <a:ext uri="{FF2B5EF4-FFF2-40B4-BE49-F238E27FC236}">
                <a16:creationId xmlns:a16="http://schemas.microsoft.com/office/drawing/2014/main" id="{871A13E8-2A2A-96EF-D7CB-94E7264EB74B}"/>
              </a:ext>
            </a:extLst>
          </p:cNvPr>
          <p:cNvGrpSpPr/>
          <p:nvPr/>
        </p:nvGrpSpPr>
        <p:grpSpPr>
          <a:xfrm>
            <a:off x="693146" y="1246195"/>
            <a:ext cx="12053483" cy="5981589"/>
            <a:chOff x="693146" y="1246195"/>
            <a:chExt cx="12053483" cy="5643071"/>
          </a:xfrm>
        </p:grpSpPr>
        <p:grpSp>
          <p:nvGrpSpPr>
            <p:cNvPr id="7" name="Group 6">
              <a:extLst>
                <a:ext uri="{FF2B5EF4-FFF2-40B4-BE49-F238E27FC236}">
                  <a16:creationId xmlns:a16="http://schemas.microsoft.com/office/drawing/2014/main" id="{266BD657-1E3C-7D0F-6F19-043358639CE4}"/>
                </a:ext>
              </a:extLst>
            </p:cNvPr>
            <p:cNvGrpSpPr/>
            <p:nvPr/>
          </p:nvGrpSpPr>
          <p:grpSpPr>
            <a:xfrm>
              <a:off x="693147" y="1246195"/>
              <a:ext cx="12053482" cy="4990976"/>
              <a:chOff x="693147" y="1246195"/>
              <a:chExt cx="12053482" cy="6103548"/>
            </a:xfrm>
          </p:grpSpPr>
          <p:grpSp>
            <p:nvGrpSpPr>
              <p:cNvPr id="12" name="Group 11">
                <a:extLst>
                  <a:ext uri="{FF2B5EF4-FFF2-40B4-BE49-F238E27FC236}">
                    <a16:creationId xmlns:a16="http://schemas.microsoft.com/office/drawing/2014/main" id="{93625F83-126B-7422-52FE-5CDBAE65A18C}"/>
                  </a:ext>
                </a:extLst>
              </p:cNvPr>
              <p:cNvGrpSpPr/>
              <p:nvPr/>
            </p:nvGrpSpPr>
            <p:grpSpPr>
              <a:xfrm>
                <a:off x="693147" y="1246195"/>
                <a:ext cx="12053482" cy="6103548"/>
                <a:chOff x="693147" y="1246195"/>
                <a:chExt cx="12053482" cy="6103548"/>
              </a:xfrm>
            </p:grpSpPr>
            <p:cxnSp>
              <p:nvCxnSpPr>
                <p:cNvPr id="14" name="直線コネクタ 127">
                  <a:extLst>
                    <a:ext uri="{FF2B5EF4-FFF2-40B4-BE49-F238E27FC236}">
                      <a16:creationId xmlns:a16="http://schemas.microsoft.com/office/drawing/2014/main" id="{B5C3FED8-E1BF-F9B2-ABC4-D07CF4268999}"/>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69C056C4-6EB7-6632-429B-280FECD0B32F}"/>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459BF1E0-9004-31B2-9A18-CEE980E0695A}"/>
                    </a:ext>
                  </a:extLst>
                </p:cNvPr>
                <p:cNvCxnSpPr>
                  <a:cxnSpLocks/>
                  <a:stCxn id="45" idx="2"/>
                  <a:endCxn id="46"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617A2AA1-EF8F-7121-A441-EC5A443A228D}"/>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8" name="正方形/長方形 101">
                  <a:extLst>
                    <a:ext uri="{FF2B5EF4-FFF2-40B4-BE49-F238E27FC236}">
                      <a16:creationId xmlns:a16="http://schemas.microsoft.com/office/drawing/2014/main" id="{6ADB69A1-76A8-077F-4207-C12C3704F9AA}"/>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23">
                  <a:extLst>
                    <a:ext uri="{FF2B5EF4-FFF2-40B4-BE49-F238E27FC236}">
                      <a16:creationId xmlns:a16="http://schemas.microsoft.com/office/drawing/2014/main" id="{F8263F62-F280-B69F-A75E-4786DF7A9DC4}"/>
                    </a:ext>
                  </a:extLst>
                </p:cNvPr>
                <p:cNvCxnSpPr>
                  <a:cxnSpLocks/>
                  <a:stCxn id="28" idx="3"/>
                  <a:endCxn id="45"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E822CF80-626B-A7DE-F066-5FB1D0104796}"/>
                    </a:ext>
                  </a:extLst>
                </p:cNvPr>
                <p:cNvCxnSpPr>
                  <a:cxnSpLocks/>
                  <a:stCxn id="35" idx="3"/>
                  <a:endCxn id="47"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1A23BDE6-922E-C16E-A258-3F76BF6C3E17}"/>
                    </a:ext>
                  </a:extLst>
                </p:cNvPr>
                <p:cNvCxnSpPr>
                  <a:cxnSpLocks/>
                  <a:stCxn id="37" idx="3"/>
                  <a:endCxn id="44"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184F663F-2D9A-A60C-3883-5F0F423FF813}"/>
                    </a:ext>
                  </a:extLst>
                </p:cNvPr>
                <p:cNvCxnSpPr>
                  <a:cxnSpLocks/>
                  <a:stCxn id="32" idx="3"/>
                  <a:endCxn id="46"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8568033-B902-7C8F-F7B9-0AB2A9DC4966}"/>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24" name="グループ化 33">
                  <a:extLst>
                    <a:ext uri="{FF2B5EF4-FFF2-40B4-BE49-F238E27FC236}">
                      <a16:creationId xmlns:a16="http://schemas.microsoft.com/office/drawing/2014/main" id="{FE06F3F4-B1B5-FAAA-18D0-0CC568FF731B}"/>
                    </a:ext>
                  </a:extLst>
                </p:cNvPr>
                <p:cNvGrpSpPr/>
                <p:nvPr/>
              </p:nvGrpSpPr>
              <p:grpSpPr>
                <a:xfrm>
                  <a:off x="1900281" y="1246195"/>
                  <a:ext cx="6485535" cy="302378"/>
                  <a:chOff x="1745513" y="1289276"/>
                  <a:chExt cx="5523428" cy="274312"/>
                </a:xfrm>
              </p:grpSpPr>
              <p:cxnSp>
                <p:nvCxnSpPr>
                  <p:cNvPr id="55" name="Straight Connector 14">
                    <a:extLst>
                      <a:ext uri="{FF2B5EF4-FFF2-40B4-BE49-F238E27FC236}">
                        <a16:creationId xmlns:a16="http://schemas.microsoft.com/office/drawing/2014/main" id="{960450CE-4B3E-2529-14D1-BA0962838131}"/>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6" name="TextBox 15">
                    <a:extLst>
                      <a:ext uri="{FF2B5EF4-FFF2-40B4-BE49-F238E27FC236}">
                        <a16:creationId xmlns:a16="http://schemas.microsoft.com/office/drawing/2014/main" id="{048EE814-95A4-0C01-0B89-59C34494805E}"/>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25" name="グループ化 30">
                  <a:extLst>
                    <a:ext uri="{FF2B5EF4-FFF2-40B4-BE49-F238E27FC236}">
                      <a16:creationId xmlns:a16="http://schemas.microsoft.com/office/drawing/2014/main" id="{84C66DEF-8E61-50A2-24D5-7B6F1298E538}"/>
                    </a:ext>
                  </a:extLst>
                </p:cNvPr>
                <p:cNvGrpSpPr/>
                <p:nvPr/>
              </p:nvGrpSpPr>
              <p:grpSpPr>
                <a:xfrm>
                  <a:off x="8739057" y="1246195"/>
                  <a:ext cx="4007572" cy="302378"/>
                  <a:chOff x="7570054" y="1289276"/>
                  <a:chExt cx="3885260" cy="274312"/>
                </a:xfrm>
              </p:grpSpPr>
              <p:cxnSp>
                <p:nvCxnSpPr>
                  <p:cNvPr id="53" name="Straight Connector 14">
                    <a:extLst>
                      <a:ext uri="{FF2B5EF4-FFF2-40B4-BE49-F238E27FC236}">
                        <a16:creationId xmlns:a16="http://schemas.microsoft.com/office/drawing/2014/main" id="{410303EF-AE1B-BB96-5965-706C241643CA}"/>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4" name="TextBox 15">
                    <a:extLst>
                      <a:ext uri="{FF2B5EF4-FFF2-40B4-BE49-F238E27FC236}">
                        <a16:creationId xmlns:a16="http://schemas.microsoft.com/office/drawing/2014/main" id="{D8CA6B89-2692-69FC-BFC2-A6F1F682CD78}"/>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26" name="Rectangle: Rounded Corners 25">
                  <a:extLst>
                    <a:ext uri="{FF2B5EF4-FFF2-40B4-BE49-F238E27FC236}">
                      <a16:creationId xmlns:a16="http://schemas.microsoft.com/office/drawing/2014/main" id="{F42B8367-05FF-B256-10D7-5A096A1A3CF7}"/>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97E7B052-3FCC-D0D6-F989-98BFA2AF4FD1}"/>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0C0D7F88-5B48-CCD7-C3C1-1AA1D251B240}"/>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9FF636BA-4893-8E2E-E8A5-2BBEEE1D4FB3}"/>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0" name="Rectangle: Rounded Corners 29">
                  <a:extLst>
                    <a:ext uri="{FF2B5EF4-FFF2-40B4-BE49-F238E27FC236}">
                      <a16:creationId xmlns:a16="http://schemas.microsoft.com/office/drawing/2014/main" id="{F638DB9A-D2CB-784A-24CC-6EB77C4CC959}"/>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31" name="Rectangle: Rounded Corners 30">
                  <a:extLst>
                    <a:ext uri="{FF2B5EF4-FFF2-40B4-BE49-F238E27FC236}">
                      <a16:creationId xmlns:a16="http://schemas.microsoft.com/office/drawing/2014/main" id="{631B2DB9-2029-ADBB-333F-B89E4986FD23}"/>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32" name="Rectangle: Rounded Corners 31">
                  <a:extLst>
                    <a:ext uri="{FF2B5EF4-FFF2-40B4-BE49-F238E27FC236}">
                      <a16:creationId xmlns:a16="http://schemas.microsoft.com/office/drawing/2014/main" id="{0A1B4AAE-6209-44AB-9C49-BC7400C8C2BC}"/>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33" name="Straight Arrow Connector 32">
                  <a:extLst>
                    <a:ext uri="{FF2B5EF4-FFF2-40B4-BE49-F238E27FC236}">
                      <a16:creationId xmlns:a16="http://schemas.microsoft.com/office/drawing/2014/main" id="{0CE25012-A129-69A6-8FEF-8232552FE0C2}"/>
                    </a:ext>
                  </a:extLst>
                </p:cNvPr>
                <p:cNvCxnSpPr>
                  <a:cxnSpLocks/>
                  <a:stCxn id="28" idx="2"/>
                  <a:endCxn id="35"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99D2176-2D76-848E-84AE-753820B36482}"/>
                    </a:ext>
                  </a:extLst>
                </p:cNvPr>
                <p:cNvCxnSpPr>
                  <a:cxnSpLocks/>
                  <a:stCxn id="35" idx="2"/>
                  <a:endCxn id="37"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27938F15-5E0C-CDC3-E44B-EABC8713127C}"/>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FD0C211C-E62B-4303-226C-0939B2F2D635}"/>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4E2AAA93-3432-6C2B-06E4-0401491F3F9E}"/>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38" name="TextBox 37">
                  <a:extLst>
                    <a:ext uri="{FF2B5EF4-FFF2-40B4-BE49-F238E27FC236}">
                      <a16:creationId xmlns:a16="http://schemas.microsoft.com/office/drawing/2014/main" id="{735EB552-88E8-C4F8-0275-59CF8D831863}"/>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94F78741-5271-0E46-7BBA-90DA0A89CE2E}"/>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A67AC01B-6808-A77A-4EEB-7957CB387F14}"/>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4A2FA01B-FC73-7D9A-7574-6CAE0E7523F3}"/>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45719B3D-EF87-B7BE-7B27-263AF69F759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E7A97AD3-2A6B-17DF-085E-A453EBBFD0A9}"/>
                    </a:ext>
                  </a:extLst>
                </p:cNvPr>
                <p:cNvCxnSpPr>
                  <a:cxnSpLocks/>
                  <a:stCxn id="37" idx="2"/>
                  <a:endCxn id="42"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A230DE53-9B90-2F52-7E37-B4BCFF4D11FC}"/>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45" name="Rectangle: Rounded Corners 44">
                  <a:extLst>
                    <a:ext uri="{FF2B5EF4-FFF2-40B4-BE49-F238E27FC236}">
                      <a16:creationId xmlns:a16="http://schemas.microsoft.com/office/drawing/2014/main" id="{F7F389BF-2A2D-0F9F-54D9-8D1279522EA7}"/>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37FA13D0-E690-A966-A3BB-AA52A129C84A}"/>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47" name="Rectangle: Rounded Corners 46">
                  <a:extLst>
                    <a:ext uri="{FF2B5EF4-FFF2-40B4-BE49-F238E27FC236}">
                      <a16:creationId xmlns:a16="http://schemas.microsoft.com/office/drawing/2014/main" id="{B584FFCF-C1B7-F333-8B59-32DDF3F7DB9A}"/>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DC4F33F5-09B1-13A6-B797-1679E41A33C2}"/>
                    </a:ext>
                  </a:extLst>
                </p:cNvPr>
                <p:cNvCxnSpPr>
                  <a:cxnSpLocks/>
                  <a:stCxn id="23" idx="2"/>
                  <a:endCxn id="39"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F3A07E7-B9B0-DA1E-0569-AD511CF6C7A0}"/>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50" name="Straight Arrow Connector 49">
                  <a:extLst>
                    <a:ext uri="{FF2B5EF4-FFF2-40B4-BE49-F238E27FC236}">
                      <a16:creationId xmlns:a16="http://schemas.microsoft.com/office/drawing/2014/main" id="{BEE86565-B5E3-7EAF-4160-6FD5F2BB3F87}"/>
                    </a:ext>
                  </a:extLst>
                </p:cNvPr>
                <p:cNvCxnSpPr>
                  <a:cxnSpLocks/>
                  <a:stCxn id="39" idx="2"/>
                  <a:endCxn id="4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1" name="直線コネクタ 127">
                  <a:extLst>
                    <a:ext uri="{FF2B5EF4-FFF2-40B4-BE49-F238E27FC236}">
                      <a16:creationId xmlns:a16="http://schemas.microsoft.com/office/drawing/2014/main" id="{02DF7098-AEEB-042F-4F58-764C9A77E0AE}"/>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2" name="正方形/長方形 101">
                  <a:extLst>
                    <a:ext uri="{FF2B5EF4-FFF2-40B4-BE49-F238E27FC236}">
                      <a16:creationId xmlns:a16="http://schemas.microsoft.com/office/drawing/2014/main" id="{6B7ED9EF-9DCB-5773-C757-DF19EB01B965}"/>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3" name="Rectangle: Rounded Corners 12">
                <a:extLst>
                  <a:ext uri="{FF2B5EF4-FFF2-40B4-BE49-F238E27FC236}">
                    <a16:creationId xmlns:a16="http://schemas.microsoft.com/office/drawing/2014/main" id="{3A6C2855-4D5B-4BED-9AED-8817A8D61E4E}"/>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9" name="直線コネクタ 127">
              <a:extLst>
                <a:ext uri="{FF2B5EF4-FFF2-40B4-BE49-F238E27FC236}">
                  <a16:creationId xmlns:a16="http://schemas.microsoft.com/office/drawing/2014/main" id="{DBE4538F-28E2-19A9-B64E-9C7C0E86BC8D}"/>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 name="正方形/長方形 101">
              <a:extLst>
                <a:ext uri="{FF2B5EF4-FFF2-40B4-BE49-F238E27FC236}">
                  <a16:creationId xmlns:a16="http://schemas.microsoft.com/office/drawing/2014/main" id="{0A3ABA72-48E6-B5B3-8E87-143080132E0D}"/>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1" name="Rectangle: Rounded Corners 10">
              <a:extLst>
                <a:ext uri="{FF2B5EF4-FFF2-40B4-BE49-F238E27FC236}">
                  <a16:creationId xmlns:a16="http://schemas.microsoft.com/office/drawing/2014/main" id="{35555868-DFB1-FD23-5A30-3F99623A3CA8}"/>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
        <p:nvSpPr>
          <p:cNvPr id="2" name="Title 1">
            <a:extLst>
              <a:ext uri="{FF2B5EF4-FFF2-40B4-BE49-F238E27FC236}">
                <a16:creationId xmlns:a16="http://schemas.microsoft.com/office/drawing/2014/main" id="{94CDD5FF-F3D2-4386-9D44-FBF5BC0F0724}"/>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78930911-C2E9-192A-51E6-5085AD4B4D50}"/>
              </a:ext>
            </a:extLst>
          </p:cNvPr>
          <p:cNvSpPr/>
          <p:nvPr/>
        </p:nvSpPr>
        <p:spPr>
          <a:xfrm>
            <a:off x="602501" y="5484728"/>
            <a:ext cx="12142639" cy="1821941"/>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D63259AE-F3EB-AF43-BE98-335C7DD1BD90}"/>
              </a:ext>
            </a:extLst>
          </p:cNvPr>
          <p:cNvSpPr/>
          <p:nvPr/>
        </p:nvSpPr>
        <p:spPr>
          <a:xfrm>
            <a:off x="602501" y="4653571"/>
            <a:ext cx="12241840" cy="891685"/>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05788A6-DAB9-818A-9D66-D90D3703EFF9}"/>
              </a:ext>
            </a:extLst>
          </p:cNvPr>
          <p:cNvSpPr/>
          <p:nvPr/>
        </p:nvSpPr>
        <p:spPr>
          <a:xfrm>
            <a:off x="579381" y="1629335"/>
            <a:ext cx="12264960" cy="2964643"/>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958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E4C07-3380-804A-5B63-B698B12C059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74CBD3E-7AA4-8EBC-BB64-B80A324C7C92}"/>
              </a:ext>
            </a:extLst>
          </p:cNvPr>
          <p:cNvGraphicFramePr>
            <a:graphicFrameLocks noChangeAspect="1"/>
          </p:cNvGraphicFramePr>
          <p:nvPr>
            <p:custDataLst>
              <p:tags r:id="rId1"/>
            </p:custDataLst>
            <p:extLst>
              <p:ext uri="{D42A27DB-BD31-4B8C-83A1-F6EECF244321}">
                <p14:modId xmlns:p14="http://schemas.microsoft.com/office/powerpoint/2010/main" val="17843473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F74CBD3E-7AA4-8EBC-BB64-B80A324C7C9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76FD2F1-E9FF-72E0-DC4C-E52E05002B7F}"/>
              </a:ext>
            </a:extLst>
          </p:cNvPr>
          <p:cNvSpPr>
            <a:spLocks noGrp="1"/>
          </p:cNvSpPr>
          <p:nvPr>
            <p:ph type="title"/>
          </p:nvPr>
        </p:nvSpPr>
        <p:spPr/>
        <p:txBody>
          <a:bodyPr vert="horz"/>
          <a:lstStyle/>
          <a:p>
            <a:r>
              <a:rPr lang="en-US" altLang="ja-JP"/>
              <a:t>(1)</a:t>
            </a:r>
            <a:r>
              <a:rPr lang="ja-JP" altLang="en-US"/>
              <a:t> 申請者の実施体制</a:t>
            </a:r>
            <a:endParaRPr lang="en-US"/>
          </a:p>
        </p:txBody>
      </p:sp>
      <p:sp>
        <p:nvSpPr>
          <p:cNvPr id="4" name="Content Placeholder 3">
            <a:extLst>
              <a:ext uri="{FF2B5EF4-FFF2-40B4-BE49-F238E27FC236}">
                <a16:creationId xmlns:a16="http://schemas.microsoft.com/office/drawing/2014/main" id="{13D0E3D1-61CC-C963-53F9-2D514AF47106}"/>
              </a:ext>
            </a:extLst>
          </p:cNvPr>
          <p:cNvSpPr>
            <a:spLocks noGrp="1"/>
          </p:cNvSpPr>
          <p:nvPr>
            <p:ph sz="quarter" idx="13"/>
          </p:nvPr>
        </p:nvSpPr>
        <p:spPr>
          <a:xfrm>
            <a:off x="2743200" y="1110921"/>
            <a:ext cx="10493034" cy="1712159"/>
          </a:xfrm>
        </p:spPr>
        <p:txBody>
          <a:bodyPr/>
          <a:lstStyle/>
          <a:p>
            <a:r>
              <a:rPr lang="ja-JP" altLang="en-US"/>
              <a:t>各申請者の役割と各申請者内の実施体制、役割について記載すること。</a:t>
            </a:r>
          </a:p>
          <a:p>
            <a:r>
              <a:rPr lang="ja-JP" altLang="en-US"/>
              <a:t>また、機関名のみならず、事業部や課など、部門名も記載すること。</a:t>
            </a:r>
            <a:endParaRPr lang="en-US" altLang="ja-JP"/>
          </a:p>
          <a:p>
            <a:r>
              <a:rPr lang="ja-JP" altLang="en-US"/>
              <a:t>地域コンサル等のプロジェクトマネジメント（以下「</a:t>
            </a:r>
            <a:r>
              <a:rPr lang="en-US" altLang="ja-JP"/>
              <a:t>PM</a:t>
            </a:r>
            <a:r>
              <a:rPr lang="ja-JP" altLang="en-US"/>
              <a:t>」）機能を有する団体（例：銀行等）には、○印を付すること。 </a:t>
            </a:r>
          </a:p>
        </p:txBody>
      </p:sp>
      <p:graphicFrame>
        <p:nvGraphicFramePr>
          <p:cNvPr id="8" name="Table 7">
            <a:extLst>
              <a:ext uri="{FF2B5EF4-FFF2-40B4-BE49-F238E27FC236}">
                <a16:creationId xmlns:a16="http://schemas.microsoft.com/office/drawing/2014/main" id="{7FAD130F-5E4B-82AB-BC62-1B9C969DEF8C}"/>
              </a:ext>
            </a:extLst>
          </p:cNvPr>
          <p:cNvGraphicFramePr>
            <a:graphicFrameLocks noGrp="1"/>
          </p:cNvGraphicFramePr>
          <p:nvPr>
            <p:extLst>
              <p:ext uri="{D42A27DB-BD31-4B8C-83A1-F6EECF244321}">
                <p14:modId xmlns:p14="http://schemas.microsoft.com/office/powerpoint/2010/main" val="5165306"/>
              </p:ext>
            </p:extLst>
          </p:nvPr>
        </p:nvGraphicFramePr>
        <p:xfrm>
          <a:off x="203201" y="2945348"/>
          <a:ext cx="13032713" cy="2316859"/>
        </p:xfrm>
        <a:graphic>
          <a:graphicData uri="http://schemas.openxmlformats.org/drawingml/2006/table">
            <a:tbl>
              <a:tblPr firstRow="1" firstCol="1" bandRow="1">
                <a:tableStyleId>{5C22544A-7EE6-4342-B048-85BDC9FD1C3A}</a:tableStyleId>
              </a:tblPr>
              <a:tblGrid>
                <a:gridCol w="1262742">
                  <a:extLst>
                    <a:ext uri="{9D8B030D-6E8A-4147-A177-3AD203B41FA5}">
                      <a16:colId xmlns:a16="http://schemas.microsoft.com/office/drawing/2014/main" val="2613145025"/>
                    </a:ext>
                  </a:extLst>
                </a:gridCol>
                <a:gridCol w="4683638">
                  <a:extLst>
                    <a:ext uri="{9D8B030D-6E8A-4147-A177-3AD203B41FA5}">
                      <a16:colId xmlns:a16="http://schemas.microsoft.com/office/drawing/2014/main" val="2030430788"/>
                    </a:ext>
                  </a:extLst>
                </a:gridCol>
                <a:gridCol w="2249588">
                  <a:extLst>
                    <a:ext uri="{9D8B030D-6E8A-4147-A177-3AD203B41FA5}">
                      <a16:colId xmlns:a16="http://schemas.microsoft.com/office/drawing/2014/main" val="508481359"/>
                    </a:ext>
                  </a:extLst>
                </a:gridCol>
                <a:gridCol w="4836745">
                  <a:extLst>
                    <a:ext uri="{9D8B030D-6E8A-4147-A177-3AD203B41FA5}">
                      <a16:colId xmlns:a16="http://schemas.microsoft.com/office/drawing/2014/main" val="2352381340"/>
                    </a:ext>
                  </a:extLst>
                </a:gridCol>
              </a:tblGrid>
              <a:tr h="368452">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PM</a:t>
                      </a:r>
                      <a:r>
                        <a:rPr lang="ja-JP" altLang="en-US" sz="1600" b="0" kern="100">
                          <a:solidFill>
                            <a:schemeClr val="bg2"/>
                          </a:solidFill>
                          <a:effectLst/>
                          <a:latin typeface="+mj-ea"/>
                          <a:ea typeface="+mj-ea"/>
                          <a:cs typeface="Times New Roman" panose="02020603050405020304" pitchFamily="18" charset="0"/>
                        </a:rPr>
                        <a:t>機能</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申請者内の実施体制</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b="0" kern="100">
                          <a:solidFill>
                            <a:srgbClr val="E71C57"/>
                          </a:solidFill>
                          <a:effectLst/>
                          <a:latin typeface="+mn-ea"/>
                          <a:ea typeface="+mn-ea"/>
                          <a:cs typeface="Times New Roman" panose="02020603050405020304" pitchFamily="18" charset="0"/>
                        </a:rPr>
                        <a:t>○○市</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課</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全体管理・コンソーシアム運営</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環境課の３名にて担当（</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b="0" kern="100">
                          <a:solidFill>
                            <a:srgbClr val="E71C57"/>
                          </a:solidFill>
                          <a:effectLst/>
                          <a:latin typeface="+mn-ea"/>
                          <a:ea typeface="+mn-ea"/>
                          <a:cs typeface="Times New Roman" panose="02020603050405020304" pitchFamily="18" charset="0"/>
                        </a:rPr>
                        <a:t>△△銀行</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事業部</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支援実行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各支店に脱炭素経営推進担当を</a:t>
                      </a:r>
                      <a:r>
                        <a:rPr lang="en-US" sz="1600" kern="100">
                          <a:solidFill>
                            <a:srgbClr val="E71C57"/>
                          </a:solidFill>
                          <a:effectLst/>
                          <a:latin typeface="+mn-ea"/>
                          <a:ea typeface="+mn-ea"/>
                          <a:cs typeface="Times New Roman" panose="02020603050405020304" pitchFamily="18" charset="0"/>
                        </a:rPr>
                        <a:t>1</a:t>
                      </a:r>
                      <a:r>
                        <a:rPr lang="ja-JP" sz="1600" kern="100">
                          <a:solidFill>
                            <a:srgbClr val="E71C57"/>
                          </a:solidFill>
                          <a:effectLst/>
                          <a:latin typeface="+mn-ea"/>
                          <a:ea typeface="+mn-ea"/>
                          <a:cs typeface="Times New Roman" panose="02020603050405020304" pitchFamily="18" charset="0"/>
                        </a:rPr>
                        <a:t>名配置。隔週で打合せを実施。</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〇</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□□コンサルティング</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プロジェクト管理</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取組の構想、スケジュール管理、アジェンダ設定等。</a:t>
                      </a:r>
                      <a:r>
                        <a:rPr lang="en-US" sz="1600" kern="100">
                          <a:solidFill>
                            <a:srgbClr val="E71C57"/>
                          </a:solidFill>
                          <a:effectLst/>
                          <a:latin typeface="+mn-ea"/>
                          <a:ea typeface="+mn-ea"/>
                          <a:cs typeface="Times New Roman" panose="02020603050405020304" pitchFamily="18" charset="0"/>
                        </a:rPr>
                        <a:t>2</a:t>
                      </a:r>
                      <a:r>
                        <a:rPr lang="ja-JP" sz="1600" kern="100">
                          <a:solidFill>
                            <a:srgbClr val="E71C57"/>
                          </a:solidFill>
                          <a:effectLst/>
                          <a:latin typeface="+mn-ea"/>
                          <a:ea typeface="+mn-ea"/>
                          <a:cs typeface="Times New Roman" panose="02020603050405020304" pitchFamily="18" charset="0"/>
                        </a:rPr>
                        <a:t>名にて担当</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2540265"/>
                  </a:ext>
                </a:extLst>
              </a:tr>
            </a:tbl>
          </a:graphicData>
        </a:graphic>
      </p:graphicFrame>
      <p:sp>
        <p:nvSpPr>
          <p:cNvPr id="9" name="Rectangle 1">
            <a:extLst>
              <a:ext uri="{FF2B5EF4-FFF2-40B4-BE49-F238E27FC236}">
                <a16:creationId xmlns:a16="http://schemas.microsoft.com/office/drawing/2014/main" id="{9BD84BB0-D265-68A7-DDF9-F93A58A98B7D}"/>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TextBox 5">
            <a:extLst>
              <a:ext uri="{FF2B5EF4-FFF2-40B4-BE49-F238E27FC236}">
                <a16:creationId xmlns:a16="http://schemas.microsoft.com/office/drawing/2014/main" id="{E3EF24F2-86B6-D2F4-2808-86FE449F38C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cxnSp>
        <p:nvCxnSpPr>
          <p:cNvPr id="10" name="直線コネクタ 127">
            <a:extLst>
              <a:ext uri="{FF2B5EF4-FFF2-40B4-BE49-F238E27FC236}">
                <a16:creationId xmlns:a16="http://schemas.microsoft.com/office/drawing/2014/main" id="{84E8774F-2A04-8697-6FBD-38EAE2DE08E5}"/>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127">
            <a:extLst>
              <a:ext uri="{FF2B5EF4-FFF2-40B4-BE49-F238E27FC236}">
                <a16:creationId xmlns:a16="http://schemas.microsoft.com/office/drawing/2014/main" id="{03F059D2-D9F0-E9EB-6121-AAB3879697CA}"/>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3" name="直線コネクタ 78">
            <a:extLst>
              <a:ext uri="{FF2B5EF4-FFF2-40B4-BE49-F238E27FC236}">
                <a16:creationId xmlns:a16="http://schemas.microsoft.com/office/drawing/2014/main" id="{BFEE5455-F085-8C2F-2631-330FEEADCE70}"/>
              </a:ext>
            </a:extLst>
          </p:cNvPr>
          <p:cNvCxnSpPr>
            <a:cxnSpLocks/>
            <a:stCxn id="37" idx="2"/>
            <a:endCxn id="38"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01">
            <a:extLst>
              <a:ext uri="{FF2B5EF4-FFF2-40B4-BE49-F238E27FC236}">
                <a16:creationId xmlns:a16="http://schemas.microsoft.com/office/drawing/2014/main" id="{E49A8109-F860-4554-8E50-767E1B4E7480}"/>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5" name="正方形/長方形 101">
            <a:extLst>
              <a:ext uri="{FF2B5EF4-FFF2-40B4-BE49-F238E27FC236}">
                <a16:creationId xmlns:a16="http://schemas.microsoft.com/office/drawing/2014/main" id="{9B93C568-DF3E-5DB4-D6E4-28247334A009}"/>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6" name="Straight Arrow Connector 15">
            <a:extLst>
              <a:ext uri="{FF2B5EF4-FFF2-40B4-BE49-F238E27FC236}">
                <a16:creationId xmlns:a16="http://schemas.microsoft.com/office/drawing/2014/main" id="{EEF002CB-A562-6037-BAA1-BE439C41F6D1}"/>
              </a:ext>
            </a:extLst>
          </p:cNvPr>
          <p:cNvCxnSpPr>
            <a:cxnSpLocks/>
            <a:stCxn id="22" idx="3"/>
            <a:endCxn id="37"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23">
            <a:extLst>
              <a:ext uri="{FF2B5EF4-FFF2-40B4-BE49-F238E27FC236}">
                <a16:creationId xmlns:a16="http://schemas.microsoft.com/office/drawing/2014/main" id="{3FF0DBA9-F785-6B1C-7898-E05CA8B6DA9C}"/>
              </a:ext>
            </a:extLst>
          </p:cNvPr>
          <p:cNvCxnSpPr>
            <a:cxnSpLocks/>
            <a:stCxn id="28" idx="3"/>
            <a:endCxn id="39"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23">
            <a:extLst>
              <a:ext uri="{FF2B5EF4-FFF2-40B4-BE49-F238E27FC236}">
                <a16:creationId xmlns:a16="http://schemas.microsoft.com/office/drawing/2014/main" id="{CD9649FF-4FCD-26B1-52FE-84CB64152BC2}"/>
              </a:ext>
            </a:extLst>
          </p:cNvPr>
          <p:cNvCxnSpPr>
            <a:cxnSpLocks/>
            <a:stCxn id="30" idx="3"/>
            <a:endCxn id="36"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31">
            <a:extLst>
              <a:ext uri="{FF2B5EF4-FFF2-40B4-BE49-F238E27FC236}">
                <a16:creationId xmlns:a16="http://schemas.microsoft.com/office/drawing/2014/main" id="{87B39C98-0211-E773-8941-0DB17D3E9EF8}"/>
              </a:ext>
            </a:extLst>
          </p:cNvPr>
          <p:cNvCxnSpPr>
            <a:cxnSpLocks/>
            <a:endCxn id="38"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0359787-5E32-3986-64E2-2612EA43D637}"/>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1" name="Rectangle: Rounded Corners 20">
            <a:extLst>
              <a:ext uri="{FF2B5EF4-FFF2-40B4-BE49-F238E27FC236}">
                <a16:creationId xmlns:a16="http://schemas.microsoft.com/office/drawing/2014/main" id="{C5C0F664-2FC0-9650-7A26-074D98777AC1}"/>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2" name="Rectangle: Rounded Corners 21">
            <a:extLst>
              <a:ext uri="{FF2B5EF4-FFF2-40B4-BE49-F238E27FC236}">
                <a16:creationId xmlns:a16="http://schemas.microsoft.com/office/drawing/2014/main" id="{1D318B1B-0111-9FB4-C27F-95C14B9606E3}"/>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3" name="正方形/長方形 101">
            <a:extLst>
              <a:ext uri="{FF2B5EF4-FFF2-40B4-BE49-F238E27FC236}">
                <a16:creationId xmlns:a16="http://schemas.microsoft.com/office/drawing/2014/main" id="{CA820681-3B89-28D6-EA08-FFC06C9D9A08}"/>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6">
            <a:extLst>
              <a:ext uri="{FF2B5EF4-FFF2-40B4-BE49-F238E27FC236}">
                <a16:creationId xmlns:a16="http://schemas.microsoft.com/office/drawing/2014/main" id="{147324F3-915B-0E31-E3D7-35081BCF9095}"/>
              </a:ext>
            </a:extLst>
          </p:cNvPr>
          <p:cNvCxnSpPr>
            <a:cxnSpLocks/>
            <a:stCxn id="22" idx="2"/>
            <a:endCxn id="28"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44E20818-8380-32B5-E179-06A991593AD1}"/>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9" name="TextBox 28">
            <a:extLst>
              <a:ext uri="{FF2B5EF4-FFF2-40B4-BE49-F238E27FC236}">
                <a16:creationId xmlns:a16="http://schemas.microsoft.com/office/drawing/2014/main" id="{74DB04C9-1A31-73D8-8F90-AC126914A219}"/>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3DEB8EF7-B35C-1703-214A-9F4A07BEC2F4}"/>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70CD40B7-A2B2-8758-FD7A-794066CAEC2C}"/>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206B887B-1AF8-BEC1-2E39-DD275F7D965D}"/>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3" name="TextBox 32">
            <a:extLst>
              <a:ext uri="{FF2B5EF4-FFF2-40B4-BE49-F238E27FC236}">
                <a16:creationId xmlns:a16="http://schemas.microsoft.com/office/drawing/2014/main" id="{F53E8121-78FB-2571-7D8E-5D28581F9D95}"/>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4" name="Rectangle 33">
            <a:extLst>
              <a:ext uri="{FF2B5EF4-FFF2-40B4-BE49-F238E27FC236}">
                <a16:creationId xmlns:a16="http://schemas.microsoft.com/office/drawing/2014/main" id="{8B220A99-A5E5-EB0B-A2D9-1CAD5572EE52}"/>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17CFC68B-931D-4715-F380-FFC2E1D7E5FD}"/>
              </a:ext>
            </a:extLst>
          </p:cNvPr>
          <p:cNvCxnSpPr>
            <a:cxnSpLocks/>
            <a:stCxn id="30" idx="2"/>
            <a:endCxn id="34"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1DD993E7-47FB-84D8-8EDD-5510F8DC8077}"/>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10F7EE6A-416C-2317-1480-B36799453DCE}"/>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4187735A-9BBF-173B-F09C-675AC3BE5FF9}"/>
              </a:ext>
            </a:extLst>
          </p:cNvPr>
          <p:cNvSpPr/>
          <p:nvPr/>
        </p:nvSpPr>
        <p:spPr>
          <a:xfrm>
            <a:off x="1772647" y="17808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A47DA25E-8F9B-3A11-6C09-2C5A7B727337}"/>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0" name="コネクタ: カギ線 80">
            <a:extLst>
              <a:ext uri="{FF2B5EF4-FFF2-40B4-BE49-F238E27FC236}">
                <a16:creationId xmlns:a16="http://schemas.microsoft.com/office/drawing/2014/main" id="{17F1062A-775F-4460-A5C1-EF84384E595F}"/>
              </a:ext>
            </a:extLst>
          </p:cNvPr>
          <p:cNvCxnSpPr>
            <a:cxnSpLocks/>
            <a:stCxn id="20" idx="2"/>
            <a:endCxn id="31"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C6B3479-A47C-FA0E-B662-94F77DD0759A}"/>
              </a:ext>
            </a:extLst>
          </p:cNvPr>
          <p:cNvCxnSpPr>
            <a:cxnSpLocks/>
            <a:stCxn id="31" idx="2"/>
            <a:endCxn id="32"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127">
            <a:extLst>
              <a:ext uri="{FF2B5EF4-FFF2-40B4-BE49-F238E27FC236}">
                <a16:creationId xmlns:a16="http://schemas.microsoft.com/office/drawing/2014/main" id="{86B59AB9-480F-8A39-3B67-73E4AEAD2CA6}"/>
              </a:ext>
            </a:extLst>
          </p:cNvPr>
          <p:cNvCxnSpPr>
            <a:cxnSpLocks/>
          </p:cNvCxnSpPr>
          <p:nvPr/>
        </p:nvCxnSpPr>
        <p:spPr>
          <a:xfrm flipH="1">
            <a:off x="500207" y="188268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3" name="正方形/長方形 101">
            <a:extLst>
              <a:ext uri="{FF2B5EF4-FFF2-40B4-BE49-F238E27FC236}">
                <a16:creationId xmlns:a16="http://schemas.microsoft.com/office/drawing/2014/main" id="{3D1858A2-7410-94E1-859D-9056C84ED047}"/>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4" name="Straight Arrow Connector 43">
            <a:extLst>
              <a:ext uri="{FF2B5EF4-FFF2-40B4-BE49-F238E27FC236}">
                <a16:creationId xmlns:a16="http://schemas.microsoft.com/office/drawing/2014/main" id="{68A5AFEE-D6C6-1B9B-3B6D-5663AD852965}"/>
              </a:ext>
            </a:extLst>
          </p:cNvPr>
          <p:cNvCxnSpPr>
            <a:cxnSpLocks/>
            <a:stCxn id="28" idx="2"/>
            <a:endCxn id="30"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21845FCD-C64E-8585-B45B-52916C0B5934}"/>
              </a:ext>
            </a:extLst>
          </p:cNvPr>
          <p:cNvSpPr/>
          <p:nvPr/>
        </p:nvSpPr>
        <p:spPr>
          <a:xfrm>
            <a:off x="778033" y="1780882"/>
            <a:ext cx="188743" cy="77053"/>
          </a:xfrm>
          <a:prstGeom prst="roundRect">
            <a:avLst>
              <a:gd name="adj" fmla="val 12847"/>
            </a:avLst>
          </a:prstGeom>
          <a:solidFill>
            <a:schemeClr val="tx2">
              <a:lumMod val="40000"/>
              <a:lumOff val="6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1B5D0C79-1630-35AA-6468-F8B8D37D79DF}"/>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C3BA2E73-AB54-D59C-EC60-C5B85435B07A}"/>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A9E56DC9-7332-FC00-0A5E-601E4A9E4EDB}"/>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2" name="Group 1">
            <a:extLst>
              <a:ext uri="{FF2B5EF4-FFF2-40B4-BE49-F238E27FC236}">
                <a16:creationId xmlns:a16="http://schemas.microsoft.com/office/drawing/2014/main" id="{C77C3C85-8899-B450-3DC2-4B24A9B3E763}"/>
              </a:ext>
            </a:extLst>
          </p:cNvPr>
          <p:cNvGrpSpPr/>
          <p:nvPr/>
        </p:nvGrpSpPr>
        <p:grpSpPr>
          <a:xfrm>
            <a:off x="498845" y="2096201"/>
            <a:ext cx="1851085" cy="98777"/>
            <a:chOff x="428995" y="2547051"/>
            <a:chExt cx="1851085" cy="98777"/>
          </a:xfrm>
        </p:grpSpPr>
        <p:cxnSp>
          <p:nvCxnSpPr>
            <p:cNvPr id="7" name="直線コネクタ 127">
              <a:extLst>
                <a:ext uri="{FF2B5EF4-FFF2-40B4-BE49-F238E27FC236}">
                  <a16:creationId xmlns:a16="http://schemas.microsoft.com/office/drawing/2014/main" id="{39B35C41-DFC6-ED4D-68B6-6F3B09116638}"/>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4" name="正方形/長方形 101">
              <a:extLst>
                <a:ext uri="{FF2B5EF4-FFF2-40B4-BE49-F238E27FC236}">
                  <a16:creationId xmlns:a16="http://schemas.microsoft.com/office/drawing/2014/main" id="{561B74E1-AD53-D89A-6D52-CB8A9166F2A4}"/>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5" name="Rectangle: Rounded Corners 24">
              <a:extLst>
                <a:ext uri="{FF2B5EF4-FFF2-40B4-BE49-F238E27FC236}">
                  <a16:creationId xmlns:a16="http://schemas.microsoft.com/office/drawing/2014/main" id="{E75DCC55-B4DB-EE35-A7AF-4C995F4ED82F}"/>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1941193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4B03E-4E1C-DB14-FD30-BCE622A250E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EAB5227-1104-24CF-2AB6-E18B1E890822}"/>
              </a:ext>
            </a:extLst>
          </p:cNvPr>
          <p:cNvGraphicFramePr>
            <a:graphicFrameLocks noChangeAspect="1"/>
          </p:cNvGraphicFramePr>
          <p:nvPr>
            <p:custDataLst>
              <p:tags r:id="rId1"/>
            </p:custDataLst>
            <p:extLst>
              <p:ext uri="{D42A27DB-BD31-4B8C-83A1-F6EECF244321}">
                <p14:modId xmlns:p14="http://schemas.microsoft.com/office/powerpoint/2010/main" val="42238276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5" name="think-cell data - do not delete" hidden="1">
                        <a:extLst>
                          <a:ext uri="{FF2B5EF4-FFF2-40B4-BE49-F238E27FC236}">
                            <a16:creationId xmlns:a16="http://schemas.microsoft.com/office/drawing/2014/main" id="{FEAB5227-1104-24CF-2AB6-E18B1E8908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F0C96A73-04B3-EFFE-F4C8-E72BE6AB2558}"/>
              </a:ext>
            </a:extLst>
          </p:cNvPr>
          <p:cNvSpPr>
            <a:spLocks noGrp="1"/>
          </p:cNvSpPr>
          <p:nvPr>
            <p:ph type="title"/>
          </p:nvPr>
        </p:nvSpPr>
        <p:spPr/>
        <p:txBody>
          <a:bodyPr vert="horz"/>
          <a:lstStyle/>
          <a:p>
            <a:r>
              <a:rPr lang="ja-JP" altLang="en-US"/>
              <a:t>（２）地域コンサル等の機能</a:t>
            </a:r>
            <a:endParaRPr lang="en-US"/>
          </a:p>
        </p:txBody>
      </p:sp>
      <p:sp>
        <p:nvSpPr>
          <p:cNvPr id="4" name="Content Placeholder 3">
            <a:extLst>
              <a:ext uri="{FF2B5EF4-FFF2-40B4-BE49-F238E27FC236}">
                <a16:creationId xmlns:a16="http://schemas.microsoft.com/office/drawing/2014/main" id="{7A1688BC-7FD0-7AF4-1CB6-1601924656E8}"/>
              </a:ext>
            </a:extLst>
          </p:cNvPr>
          <p:cNvSpPr>
            <a:spLocks noGrp="1"/>
          </p:cNvSpPr>
          <p:nvPr>
            <p:ph sz="quarter" idx="13"/>
          </p:nvPr>
        </p:nvSpPr>
        <p:spPr>
          <a:xfrm>
            <a:off x="2581008" y="1110921"/>
            <a:ext cx="10655226" cy="942717"/>
          </a:xfrm>
        </p:spPr>
        <p:txBody>
          <a:bodyPr/>
          <a:lstStyle/>
          <a:p>
            <a:r>
              <a:rPr lang="ja-JP" altLang="en-US"/>
              <a:t>前頁にて</a:t>
            </a:r>
            <a:r>
              <a:rPr lang="en-US" altLang="ja-JP"/>
              <a:t>PM</a:t>
            </a:r>
            <a:r>
              <a:rPr lang="ja-JP" altLang="en-US"/>
              <a:t>機能に〇印付けた団体について、以下</a:t>
            </a:r>
            <a:r>
              <a:rPr lang="en-US" altLang="ja-JP"/>
              <a:t>3</a:t>
            </a:r>
            <a:r>
              <a:rPr lang="ja-JP" altLang="en-US"/>
              <a:t>つの機能が現時点でどの程度充足しているか記載すること。</a:t>
            </a:r>
            <a:endParaRPr lang="en-US" altLang="ja-JP"/>
          </a:p>
        </p:txBody>
      </p:sp>
      <p:cxnSp>
        <p:nvCxnSpPr>
          <p:cNvPr id="17" name="直線コネクタ 127">
            <a:extLst>
              <a:ext uri="{FF2B5EF4-FFF2-40B4-BE49-F238E27FC236}">
                <a16:creationId xmlns:a16="http://schemas.microsoft.com/office/drawing/2014/main" id="{46667958-2E40-8C95-D788-CF7B04AAABA2}"/>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127">
            <a:extLst>
              <a:ext uri="{FF2B5EF4-FFF2-40B4-BE49-F238E27FC236}">
                <a16:creationId xmlns:a16="http://schemas.microsoft.com/office/drawing/2014/main" id="{8C5884AF-E37A-F2DA-E8E9-C7B6C0A817E8}"/>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直線コネクタ 78">
            <a:extLst>
              <a:ext uri="{FF2B5EF4-FFF2-40B4-BE49-F238E27FC236}">
                <a16:creationId xmlns:a16="http://schemas.microsoft.com/office/drawing/2014/main" id="{19C90A88-1D9F-CA11-5184-C568AAF44F8D}"/>
              </a:ext>
            </a:extLst>
          </p:cNvPr>
          <p:cNvCxnSpPr>
            <a:cxnSpLocks/>
            <a:stCxn id="43" idx="2"/>
            <a:endCxn id="44"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正方形/長方形 101">
            <a:extLst>
              <a:ext uri="{FF2B5EF4-FFF2-40B4-BE49-F238E27FC236}">
                <a16:creationId xmlns:a16="http://schemas.microsoft.com/office/drawing/2014/main" id="{301068B0-31BA-6778-9925-9B753F7C82B2}"/>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1" name="正方形/長方形 101">
            <a:extLst>
              <a:ext uri="{FF2B5EF4-FFF2-40B4-BE49-F238E27FC236}">
                <a16:creationId xmlns:a16="http://schemas.microsoft.com/office/drawing/2014/main" id="{9A3410EB-64DB-B0E9-1EBF-906BCC445172}"/>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2" name="Straight Arrow Connector 21">
            <a:extLst>
              <a:ext uri="{FF2B5EF4-FFF2-40B4-BE49-F238E27FC236}">
                <a16:creationId xmlns:a16="http://schemas.microsoft.com/office/drawing/2014/main" id="{58A6753B-CE73-0E30-0703-9CD55DF76BE5}"/>
              </a:ext>
            </a:extLst>
          </p:cNvPr>
          <p:cNvCxnSpPr>
            <a:cxnSpLocks/>
            <a:stCxn id="28" idx="3"/>
            <a:endCxn id="43"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3">
            <a:extLst>
              <a:ext uri="{FF2B5EF4-FFF2-40B4-BE49-F238E27FC236}">
                <a16:creationId xmlns:a16="http://schemas.microsoft.com/office/drawing/2014/main" id="{DF74E548-B4E4-431C-9EC1-1F38E2D573A8}"/>
              </a:ext>
            </a:extLst>
          </p:cNvPr>
          <p:cNvCxnSpPr>
            <a:cxnSpLocks/>
            <a:stCxn id="34" idx="3"/>
            <a:endCxn id="45"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D9C45CD-8DC5-3BD9-3F9E-25B8E55315DD}"/>
              </a:ext>
            </a:extLst>
          </p:cNvPr>
          <p:cNvCxnSpPr>
            <a:cxnSpLocks/>
            <a:stCxn id="36" idx="3"/>
            <a:endCxn id="42"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31">
            <a:extLst>
              <a:ext uri="{FF2B5EF4-FFF2-40B4-BE49-F238E27FC236}">
                <a16:creationId xmlns:a16="http://schemas.microsoft.com/office/drawing/2014/main" id="{7258A828-1E9B-F145-DCB0-C79BB6AA51D3}"/>
              </a:ext>
            </a:extLst>
          </p:cNvPr>
          <p:cNvCxnSpPr>
            <a:cxnSpLocks/>
            <a:endCxn id="44"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3901B5C0-1632-9F28-1916-E854BC712B24}"/>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7" name="Rectangle: Rounded Corners 26">
            <a:extLst>
              <a:ext uri="{FF2B5EF4-FFF2-40B4-BE49-F238E27FC236}">
                <a16:creationId xmlns:a16="http://schemas.microsoft.com/office/drawing/2014/main" id="{7394066D-CE6C-3B92-9612-B479A21A5C99}"/>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25FB15A2-DEEC-DD18-873A-AB5B94220F42}"/>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7AFDE172-8DD3-EF7A-BC92-D1E7B63F78A8}"/>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3" name="Straight Arrow Connector 32">
            <a:extLst>
              <a:ext uri="{FF2B5EF4-FFF2-40B4-BE49-F238E27FC236}">
                <a16:creationId xmlns:a16="http://schemas.microsoft.com/office/drawing/2014/main" id="{6E7BED82-E4DF-7EA3-1952-BBE1E8206BE3}"/>
              </a:ext>
            </a:extLst>
          </p:cNvPr>
          <p:cNvCxnSpPr>
            <a:cxnSpLocks/>
            <a:stCxn id="28" idx="2"/>
            <a:endCxn id="34"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8429555-CC1D-ACF8-8F5A-BB2627CFA683}"/>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61D8A68E-1D75-3F0C-2421-91FF13D51F64}"/>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E25433E1-55DF-EFF6-D865-5A16D86F380D}"/>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A9BB2E91-D5D1-8772-3446-F10C0A1BF60B}"/>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05FD5A7D-37BE-613A-D782-A3D8EAEA4655}"/>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1AC126D8-F549-7ABF-6C39-28E0303E718A}"/>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0" name="Rectangle 39">
            <a:extLst>
              <a:ext uri="{FF2B5EF4-FFF2-40B4-BE49-F238E27FC236}">
                <a16:creationId xmlns:a16="http://schemas.microsoft.com/office/drawing/2014/main" id="{84AC93A3-3836-046F-354E-F6D1D58831C3}"/>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1" name="Straight Arrow Connector 40">
            <a:extLst>
              <a:ext uri="{FF2B5EF4-FFF2-40B4-BE49-F238E27FC236}">
                <a16:creationId xmlns:a16="http://schemas.microsoft.com/office/drawing/2014/main" id="{51191C89-4AA4-065D-EF71-6005A1E68288}"/>
              </a:ext>
            </a:extLst>
          </p:cNvPr>
          <p:cNvCxnSpPr>
            <a:cxnSpLocks/>
            <a:stCxn id="36" idx="2"/>
            <a:endCxn id="40"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C66CA120-BD65-B2EC-C137-652A50E92B27}"/>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89CE728D-4D1A-F474-5D40-D9E3D758922F}"/>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346EFA0C-BC81-D8E1-A372-E60052818FC7}"/>
              </a:ext>
            </a:extLst>
          </p:cNvPr>
          <p:cNvSpPr/>
          <p:nvPr/>
        </p:nvSpPr>
        <p:spPr>
          <a:xfrm>
            <a:off x="1772647" y="1780891"/>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1B16B326-DE92-8673-8425-0836D08B5C41}"/>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6" name="コネクタ: カギ線 80">
            <a:extLst>
              <a:ext uri="{FF2B5EF4-FFF2-40B4-BE49-F238E27FC236}">
                <a16:creationId xmlns:a16="http://schemas.microsoft.com/office/drawing/2014/main" id="{D55DD95A-58E1-598A-6CA2-71BED8D37F0D}"/>
              </a:ext>
            </a:extLst>
          </p:cNvPr>
          <p:cNvCxnSpPr>
            <a:cxnSpLocks/>
            <a:stCxn id="26" idx="2"/>
            <a:endCxn id="37"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1C323948-BCD8-9CD1-01FF-5BEE34290FA3}"/>
              </a:ext>
            </a:extLst>
          </p:cNvPr>
          <p:cNvCxnSpPr>
            <a:cxnSpLocks/>
            <a:stCxn id="37" idx="2"/>
            <a:endCxn id="38"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127">
            <a:extLst>
              <a:ext uri="{FF2B5EF4-FFF2-40B4-BE49-F238E27FC236}">
                <a16:creationId xmlns:a16="http://schemas.microsoft.com/office/drawing/2014/main" id="{4D4F5932-2A4B-F356-A005-078580437777}"/>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9" name="正方形/長方形 101">
            <a:extLst>
              <a:ext uri="{FF2B5EF4-FFF2-40B4-BE49-F238E27FC236}">
                <a16:creationId xmlns:a16="http://schemas.microsoft.com/office/drawing/2014/main" id="{1588EE20-B144-93C9-28E8-151872A1C90B}"/>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0" name="Straight Arrow Connector 49">
            <a:extLst>
              <a:ext uri="{FF2B5EF4-FFF2-40B4-BE49-F238E27FC236}">
                <a16:creationId xmlns:a16="http://schemas.microsoft.com/office/drawing/2014/main" id="{B51355C1-C1AB-FEB4-C11A-69EA1E5672EF}"/>
              </a:ext>
            </a:extLst>
          </p:cNvPr>
          <p:cNvCxnSpPr>
            <a:cxnSpLocks/>
            <a:stCxn id="34" idx="2"/>
            <a:endCxn id="36"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3" name="Rectangle: Rounded Corners 52">
            <a:extLst>
              <a:ext uri="{FF2B5EF4-FFF2-40B4-BE49-F238E27FC236}">
                <a16:creationId xmlns:a16="http://schemas.microsoft.com/office/drawing/2014/main" id="{EBF09E04-584D-BEDD-24B4-1E6A968102C9}"/>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4" name="Rectangle: Rounded Corners 53">
            <a:extLst>
              <a:ext uri="{FF2B5EF4-FFF2-40B4-BE49-F238E27FC236}">
                <a16:creationId xmlns:a16="http://schemas.microsoft.com/office/drawing/2014/main" id="{EA35D1E4-F39A-F1AB-71EC-F2E4B476FC34}"/>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5" name="Rectangle: Rounded Corners 54">
            <a:extLst>
              <a:ext uri="{FF2B5EF4-FFF2-40B4-BE49-F238E27FC236}">
                <a16:creationId xmlns:a16="http://schemas.microsoft.com/office/drawing/2014/main" id="{22AAAA8F-CEDE-C339-7DAA-16D75F97112A}"/>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6" name="Rectangle: Rounded Corners 55">
            <a:extLst>
              <a:ext uri="{FF2B5EF4-FFF2-40B4-BE49-F238E27FC236}">
                <a16:creationId xmlns:a16="http://schemas.microsoft.com/office/drawing/2014/main" id="{F306B3E2-2F62-9B10-3A73-A367158E6B79}"/>
              </a:ext>
            </a:extLst>
          </p:cNvPr>
          <p:cNvSpPr/>
          <p:nvPr/>
        </p:nvSpPr>
        <p:spPr>
          <a:xfrm>
            <a:off x="1004742" y="1780095"/>
            <a:ext cx="188262" cy="77053"/>
          </a:xfrm>
          <a:prstGeom prst="roundRect">
            <a:avLst>
              <a:gd name="adj" fmla="val 12847"/>
            </a:avLst>
          </a:prstGeom>
          <a:solidFill>
            <a:schemeClr val="tx2">
              <a:lumMod val="40000"/>
              <a:lumOff val="6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71" name="Group 70">
            <a:extLst>
              <a:ext uri="{FF2B5EF4-FFF2-40B4-BE49-F238E27FC236}">
                <a16:creationId xmlns:a16="http://schemas.microsoft.com/office/drawing/2014/main" id="{6927808B-4817-F02F-3AEC-76B3F6671B17}"/>
              </a:ext>
            </a:extLst>
          </p:cNvPr>
          <p:cNvGrpSpPr/>
          <p:nvPr/>
        </p:nvGrpSpPr>
        <p:grpSpPr>
          <a:xfrm>
            <a:off x="138868" y="2455286"/>
            <a:ext cx="13437432" cy="4515827"/>
            <a:chOff x="138868" y="2455286"/>
            <a:chExt cx="9494396" cy="4515827"/>
          </a:xfrm>
        </p:grpSpPr>
        <p:sp>
          <p:nvSpPr>
            <p:cNvPr id="57" name="TextBox 56">
              <a:extLst>
                <a:ext uri="{FF2B5EF4-FFF2-40B4-BE49-F238E27FC236}">
                  <a16:creationId xmlns:a16="http://schemas.microsoft.com/office/drawing/2014/main" id="{F60127E7-5442-3407-206A-5028ED0F1F95}"/>
                </a:ext>
              </a:extLst>
            </p:cNvPr>
            <p:cNvSpPr txBox="1"/>
            <p:nvPr/>
          </p:nvSpPr>
          <p:spPr>
            <a:xfrm>
              <a:off x="218513" y="2892032"/>
              <a:ext cx="2839683" cy="4079081"/>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地域コンサルとして</a:t>
              </a:r>
              <a:r>
                <a:rPr lang="en-US" altLang="ja-JP" sz="1600">
                  <a:solidFill>
                    <a:srgbClr val="E71C57"/>
                  </a:solidFill>
                </a:rPr>
                <a:t>XXX</a:t>
              </a:r>
              <a:r>
                <a:rPr lang="ja-JP" altLang="en-US" sz="1600">
                  <a:solidFill>
                    <a:srgbClr val="E71C57"/>
                  </a:solidFill>
                </a:rPr>
                <a:t>の経験や</a:t>
              </a:r>
              <a:r>
                <a:rPr lang="en-US" altLang="ja-JP" sz="1600">
                  <a:solidFill>
                    <a:srgbClr val="E71C57"/>
                  </a:solidFill>
                </a:rPr>
                <a:t>XXX</a:t>
              </a:r>
              <a:r>
                <a:rPr lang="ja-JP" altLang="en-US" sz="1600">
                  <a:solidFill>
                    <a:srgbClr val="E71C57"/>
                  </a:solidFill>
                </a:rPr>
                <a:t>のような強みがあり、プロジェクトを推進することが可能。</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具体的に、以下の機能を請け負う想定</a:t>
              </a:r>
              <a:endParaRPr lang="en-US" altLang="ja-JP" sz="1600">
                <a:solidFill>
                  <a:srgbClr val="E71C57"/>
                </a:solidFill>
              </a:endParaRPr>
            </a:p>
            <a:p>
              <a:pPr marL="742950" lvl="1" indent="-285750">
                <a:buFont typeface="Arial" panose="020B0604020202020204" pitchFamily="34" charset="0"/>
                <a:buChar char="•"/>
              </a:pPr>
              <a:r>
                <a:rPr lang="en-US" altLang="ja-JP" sz="1600">
                  <a:solidFill>
                    <a:srgbClr val="E71C57"/>
                  </a:solidFill>
                </a:rPr>
                <a:t>XXX</a:t>
              </a:r>
            </a:p>
            <a:p>
              <a:pPr marL="742950" lvl="1" indent="-285750">
                <a:buFont typeface="Arial" panose="020B0604020202020204" pitchFamily="34" charset="0"/>
                <a:buChar char="•"/>
              </a:pPr>
              <a:r>
                <a:rPr lang="en-US" altLang="ja-JP" sz="1600">
                  <a:solidFill>
                    <a:srgbClr val="E71C57"/>
                  </a:solidFill>
                </a:rPr>
                <a:t>XXX</a:t>
              </a:r>
              <a:endParaRPr lang="ja-JP" altLang="en-US" sz="1600">
                <a:solidFill>
                  <a:srgbClr val="E71C57"/>
                </a:solidFill>
              </a:endParaRPr>
            </a:p>
          </p:txBody>
        </p:sp>
        <p:sp>
          <p:nvSpPr>
            <p:cNvPr id="58" name="TextBox 57">
              <a:extLst>
                <a:ext uri="{FF2B5EF4-FFF2-40B4-BE49-F238E27FC236}">
                  <a16:creationId xmlns:a16="http://schemas.microsoft.com/office/drawing/2014/main" id="{947C9DDB-09C1-3E89-53D9-E85B8AC3D724}"/>
                </a:ext>
              </a:extLst>
            </p:cNvPr>
            <p:cNvSpPr txBox="1"/>
            <p:nvPr/>
          </p:nvSpPr>
          <p:spPr>
            <a:xfrm>
              <a:off x="138868" y="2455286"/>
              <a:ext cx="3255646" cy="369332"/>
            </a:xfrm>
            <a:prstGeom prst="rect">
              <a:avLst/>
            </a:prstGeom>
            <a:noFill/>
          </p:spPr>
          <p:txBody>
            <a:bodyPr wrap="square" rtlCol="0">
              <a:spAutoFit/>
            </a:bodyPr>
            <a:lstStyle/>
            <a:p>
              <a:r>
                <a:rPr lang="ja-JP" altLang="en-US">
                  <a:solidFill>
                    <a:schemeClr val="tx2"/>
                  </a:solidFill>
                </a:rPr>
                <a:t>プロジェクトマネジメント</a:t>
              </a:r>
            </a:p>
          </p:txBody>
        </p:sp>
        <p:sp>
          <p:nvSpPr>
            <p:cNvPr id="59" name="TextBox 58">
              <a:extLst>
                <a:ext uri="{FF2B5EF4-FFF2-40B4-BE49-F238E27FC236}">
                  <a16:creationId xmlns:a16="http://schemas.microsoft.com/office/drawing/2014/main" id="{652D3563-2AC3-CA64-84B5-A581E48967A3}"/>
                </a:ext>
              </a:extLst>
            </p:cNvPr>
            <p:cNvSpPr txBox="1"/>
            <p:nvPr/>
          </p:nvSpPr>
          <p:spPr>
            <a:xfrm>
              <a:off x="3341231" y="2892032"/>
              <a:ext cx="2839683" cy="4079081"/>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地域として中長期の目指す姿や短期ゴール設定として</a:t>
              </a:r>
              <a:r>
                <a:rPr lang="en-US" altLang="ja-JP" sz="1600">
                  <a:solidFill>
                    <a:srgbClr val="E71C57"/>
                  </a:solidFill>
                </a:rPr>
                <a:t>XX</a:t>
              </a:r>
              <a:r>
                <a:rPr lang="ja-JP" altLang="en-US" sz="1600">
                  <a:solidFill>
                    <a:srgbClr val="E71C57"/>
                  </a:solidFill>
                </a:rPr>
                <a:t>に取り組んでおり、地域の意欲を引き出すことが可能。</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他方で、支援機関の間で共通認識を持てているものの、</a:t>
              </a:r>
              <a:r>
                <a:rPr lang="en-US" altLang="ja-JP" sz="1600">
                  <a:solidFill>
                    <a:srgbClr val="E71C57"/>
                  </a:solidFill>
                </a:rPr>
                <a:t>XX</a:t>
              </a:r>
              <a:r>
                <a:rPr lang="ja-JP" altLang="en-US" sz="1600">
                  <a:solidFill>
                    <a:srgbClr val="E71C57"/>
                  </a:solidFill>
                </a:rPr>
                <a:t>を背景に支援機関ごとに認識の差がある状況。</a:t>
              </a:r>
            </a:p>
          </p:txBody>
        </p:sp>
        <p:sp>
          <p:nvSpPr>
            <p:cNvPr id="60" name="TextBox 59">
              <a:extLst>
                <a:ext uri="{FF2B5EF4-FFF2-40B4-BE49-F238E27FC236}">
                  <a16:creationId xmlns:a16="http://schemas.microsoft.com/office/drawing/2014/main" id="{CD764C51-1F10-FAE3-DBD5-34B6CE3916C0}"/>
                </a:ext>
              </a:extLst>
            </p:cNvPr>
            <p:cNvSpPr txBox="1"/>
            <p:nvPr/>
          </p:nvSpPr>
          <p:spPr>
            <a:xfrm>
              <a:off x="3258243" y="2455287"/>
              <a:ext cx="3255646" cy="369332"/>
            </a:xfrm>
            <a:prstGeom prst="rect">
              <a:avLst/>
            </a:prstGeom>
            <a:noFill/>
          </p:spPr>
          <p:txBody>
            <a:bodyPr wrap="square" rtlCol="0">
              <a:spAutoFit/>
            </a:bodyPr>
            <a:lstStyle/>
            <a:p>
              <a:r>
                <a:rPr lang="ja-JP" altLang="en-US">
                  <a:solidFill>
                    <a:schemeClr val="tx2"/>
                  </a:solidFill>
                </a:rPr>
                <a:t>ビジョンを描く力</a:t>
              </a:r>
            </a:p>
          </p:txBody>
        </p:sp>
        <p:sp>
          <p:nvSpPr>
            <p:cNvPr id="61" name="TextBox 60">
              <a:extLst>
                <a:ext uri="{FF2B5EF4-FFF2-40B4-BE49-F238E27FC236}">
                  <a16:creationId xmlns:a16="http://schemas.microsoft.com/office/drawing/2014/main" id="{67BE4181-E679-C43F-05E9-A08750CFDCFC}"/>
                </a:ext>
              </a:extLst>
            </p:cNvPr>
            <p:cNvSpPr txBox="1"/>
            <p:nvPr/>
          </p:nvSpPr>
          <p:spPr>
            <a:xfrm>
              <a:off x="6463949" y="2892032"/>
              <a:ext cx="2839683" cy="4079081"/>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XX</a:t>
              </a:r>
              <a:r>
                <a:rPr lang="ja-JP" altLang="en-US" sz="1600">
                  <a:solidFill>
                    <a:srgbClr val="E71C57"/>
                  </a:solidFill>
                </a:rPr>
                <a:t>を背景に、経営課題と紐づけた</a:t>
              </a:r>
              <a:r>
                <a:rPr lang="en-US" altLang="ja-JP" sz="1600">
                  <a:solidFill>
                    <a:srgbClr val="E71C57"/>
                  </a:solidFill>
                </a:rPr>
                <a:t>XX</a:t>
              </a:r>
              <a:r>
                <a:rPr lang="ja-JP" altLang="en-US" sz="1600">
                  <a:solidFill>
                    <a:srgbClr val="E71C57"/>
                  </a:solidFill>
                </a:rPr>
                <a:t>を実施可能。具体的には</a:t>
              </a:r>
              <a:r>
                <a:rPr lang="en-US" altLang="ja-JP" sz="1600">
                  <a:solidFill>
                    <a:srgbClr val="E71C57"/>
                  </a:solidFill>
                </a:rPr>
                <a:t>XXX</a:t>
              </a:r>
              <a:r>
                <a:rPr lang="ja-JP" altLang="en-US" sz="1600">
                  <a:solidFill>
                    <a:srgbClr val="E71C57"/>
                  </a:solidFill>
                </a:rPr>
                <a:t>や</a:t>
              </a:r>
              <a:r>
                <a:rPr lang="en-US" altLang="ja-JP" sz="1600">
                  <a:solidFill>
                    <a:srgbClr val="E71C57"/>
                  </a:solidFill>
                </a:rPr>
                <a:t>XXX</a:t>
              </a:r>
              <a:r>
                <a:rPr lang="ja-JP" altLang="en-US" sz="1600">
                  <a:solidFill>
                    <a:srgbClr val="E71C57"/>
                  </a:solidFill>
                </a:rPr>
                <a:t>を実施済。</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他方で、支援機関の関与や</a:t>
              </a:r>
              <a:r>
                <a:rPr lang="en-US" altLang="ja-JP" sz="1600">
                  <a:solidFill>
                    <a:srgbClr val="E71C57"/>
                  </a:solidFill>
                </a:rPr>
                <a:t>XX</a:t>
              </a:r>
              <a:r>
                <a:rPr lang="ja-JP" altLang="en-US" sz="1600">
                  <a:solidFill>
                    <a:srgbClr val="E71C57"/>
                  </a:solidFill>
                </a:rPr>
                <a:t>は課題であるが、今後実践していく想定である。</a:t>
              </a:r>
              <a:endParaRPr lang="en-US" altLang="ja-JP" sz="1600">
                <a:solidFill>
                  <a:srgbClr val="E71C57"/>
                </a:solidFill>
              </a:endParaRPr>
            </a:p>
          </p:txBody>
        </p:sp>
        <p:sp>
          <p:nvSpPr>
            <p:cNvPr id="62" name="TextBox 61">
              <a:extLst>
                <a:ext uri="{FF2B5EF4-FFF2-40B4-BE49-F238E27FC236}">
                  <a16:creationId xmlns:a16="http://schemas.microsoft.com/office/drawing/2014/main" id="{C4979728-C021-0D3C-B594-AEF415E2CA01}"/>
                </a:ext>
              </a:extLst>
            </p:cNvPr>
            <p:cNvSpPr txBox="1"/>
            <p:nvPr/>
          </p:nvSpPr>
          <p:spPr>
            <a:xfrm>
              <a:off x="6377618" y="2455286"/>
              <a:ext cx="3255646" cy="369332"/>
            </a:xfrm>
            <a:prstGeom prst="rect">
              <a:avLst/>
            </a:prstGeom>
            <a:noFill/>
          </p:spPr>
          <p:txBody>
            <a:bodyPr wrap="square" rtlCol="0">
              <a:spAutoFit/>
            </a:bodyPr>
            <a:lstStyle/>
            <a:p>
              <a:r>
                <a:rPr lang="ja-JP" altLang="en-US">
                  <a:solidFill>
                    <a:schemeClr val="tx2"/>
                  </a:solidFill>
                </a:rPr>
                <a:t>脱炭素経営の理解</a:t>
              </a:r>
            </a:p>
          </p:txBody>
        </p:sp>
      </p:grpSp>
      <p:grpSp>
        <p:nvGrpSpPr>
          <p:cNvPr id="2" name="Group 1">
            <a:extLst>
              <a:ext uri="{FF2B5EF4-FFF2-40B4-BE49-F238E27FC236}">
                <a16:creationId xmlns:a16="http://schemas.microsoft.com/office/drawing/2014/main" id="{65FD1868-725E-A271-7629-95810443361F}"/>
              </a:ext>
            </a:extLst>
          </p:cNvPr>
          <p:cNvGrpSpPr/>
          <p:nvPr/>
        </p:nvGrpSpPr>
        <p:grpSpPr>
          <a:xfrm>
            <a:off x="498845" y="2096201"/>
            <a:ext cx="1851085" cy="98777"/>
            <a:chOff x="428995" y="2547051"/>
            <a:chExt cx="1851085" cy="98777"/>
          </a:xfrm>
        </p:grpSpPr>
        <p:cxnSp>
          <p:nvCxnSpPr>
            <p:cNvPr id="6" name="直線コネクタ 127">
              <a:extLst>
                <a:ext uri="{FF2B5EF4-FFF2-40B4-BE49-F238E27FC236}">
                  <a16:creationId xmlns:a16="http://schemas.microsoft.com/office/drawing/2014/main" id="{1AE343B2-F7C5-C548-7F4B-F19F0CACE2FA}"/>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正方形/長方形 101">
              <a:extLst>
                <a:ext uri="{FF2B5EF4-FFF2-40B4-BE49-F238E27FC236}">
                  <a16:creationId xmlns:a16="http://schemas.microsoft.com/office/drawing/2014/main" id="{63FE0C58-64A5-207A-8946-3CCF6F672E0E}"/>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8" name="Rectangle: Rounded Corners 7">
              <a:extLst>
                <a:ext uri="{FF2B5EF4-FFF2-40B4-BE49-F238E27FC236}">
                  <a16:creationId xmlns:a16="http://schemas.microsoft.com/office/drawing/2014/main" id="{213A51FF-BE6B-3F03-259E-C9DEF9C055AD}"/>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1822695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189B6-16EC-C027-4CF6-2EC26A75764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9DD0F3-FBA3-719A-3B01-A7DF6D89BF5C}"/>
              </a:ext>
            </a:extLst>
          </p:cNvPr>
          <p:cNvGraphicFramePr>
            <a:graphicFrameLocks noChangeAspect="1"/>
          </p:cNvGraphicFramePr>
          <p:nvPr>
            <p:custDataLst>
              <p:tags r:id="rId1"/>
            </p:custDataLst>
            <p:extLst>
              <p:ext uri="{D42A27DB-BD31-4B8C-83A1-F6EECF244321}">
                <p14:modId xmlns:p14="http://schemas.microsoft.com/office/powerpoint/2010/main" val="19921212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39DD0F3-FBA3-719A-3B01-A7DF6D89BF5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FF2AD87-6764-B216-82D4-716BE1DCE17B}"/>
              </a:ext>
            </a:extLst>
          </p:cNvPr>
          <p:cNvSpPr>
            <a:spLocks noGrp="1"/>
          </p:cNvSpPr>
          <p:nvPr>
            <p:ph type="title"/>
          </p:nvPr>
        </p:nvSpPr>
        <p:spPr/>
        <p:txBody>
          <a:bodyPr vert="horz"/>
          <a:lstStyle/>
          <a:p>
            <a:r>
              <a:rPr lang="ja-JP" altLang="en-US"/>
              <a:t>（３）想定している連携支援者</a:t>
            </a:r>
            <a:endParaRPr lang="en-US"/>
          </a:p>
        </p:txBody>
      </p:sp>
      <p:sp>
        <p:nvSpPr>
          <p:cNvPr id="4" name="Content Placeholder 3">
            <a:extLst>
              <a:ext uri="{FF2B5EF4-FFF2-40B4-BE49-F238E27FC236}">
                <a16:creationId xmlns:a16="http://schemas.microsoft.com/office/drawing/2014/main" id="{49C4C688-8B2D-A1F6-8178-D65B44D6613B}"/>
              </a:ext>
            </a:extLst>
          </p:cNvPr>
          <p:cNvSpPr>
            <a:spLocks noGrp="1"/>
          </p:cNvSpPr>
          <p:nvPr>
            <p:ph sz="quarter" idx="13"/>
          </p:nvPr>
        </p:nvSpPr>
        <p:spPr>
          <a:xfrm>
            <a:off x="3009900" y="1110921"/>
            <a:ext cx="10226334" cy="1327438"/>
          </a:xfrm>
        </p:spPr>
        <p:txBody>
          <a:bodyPr/>
          <a:lstStyle/>
          <a:p>
            <a:r>
              <a:rPr lang="ja-JP" altLang="en-US"/>
              <a:t>想定している連携支援者の役割、申請時点での参画打診状況について記載すること。</a:t>
            </a:r>
          </a:p>
          <a:p>
            <a:r>
              <a:rPr lang="ja-JP" altLang="en-US"/>
              <a:t>また、想定する役割に関しては、「２</a:t>
            </a:r>
            <a:r>
              <a:rPr lang="en-US" altLang="ja-JP"/>
              <a:t>(</a:t>
            </a:r>
            <a:r>
              <a:rPr lang="ja-JP" altLang="en-US"/>
              <a:t>３</a:t>
            </a:r>
            <a:r>
              <a:rPr lang="en-US" altLang="ja-JP"/>
              <a:t>)</a:t>
            </a:r>
            <a:r>
              <a:rPr lang="ja-JP" altLang="en-US"/>
              <a:t>今年度の取組」で記載した取組に対してどのような役割を担うかを明記すること。</a:t>
            </a:r>
          </a:p>
        </p:txBody>
      </p:sp>
      <p:graphicFrame>
        <p:nvGraphicFramePr>
          <p:cNvPr id="8" name="Table 7">
            <a:extLst>
              <a:ext uri="{FF2B5EF4-FFF2-40B4-BE49-F238E27FC236}">
                <a16:creationId xmlns:a16="http://schemas.microsoft.com/office/drawing/2014/main" id="{7FD8418A-579D-28E2-22FE-29A1C6AD38E3}"/>
              </a:ext>
            </a:extLst>
          </p:cNvPr>
          <p:cNvGraphicFramePr>
            <a:graphicFrameLocks noGrp="1"/>
          </p:cNvGraphicFramePr>
          <p:nvPr>
            <p:extLst>
              <p:ext uri="{D42A27DB-BD31-4B8C-83A1-F6EECF244321}">
                <p14:modId xmlns:p14="http://schemas.microsoft.com/office/powerpoint/2010/main" val="2432869658"/>
              </p:ext>
            </p:extLst>
          </p:nvPr>
        </p:nvGraphicFramePr>
        <p:xfrm>
          <a:off x="203201" y="2945348"/>
          <a:ext cx="13032712" cy="1786618"/>
        </p:xfrm>
        <a:graphic>
          <a:graphicData uri="http://schemas.openxmlformats.org/drawingml/2006/table">
            <a:tbl>
              <a:tblPr firstRow="1" firstCol="1" bandRow="1">
                <a:tableStyleId>{5C22544A-7EE6-4342-B048-85BDC9FD1C3A}</a:tableStyleId>
              </a:tblPr>
              <a:tblGrid>
                <a:gridCol w="3147971">
                  <a:extLst>
                    <a:ext uri="{9D8B030D-6E8A-4147-A177-3AD203B41FA5}">
                      <a16:colId xmlns:a16="http://schemas.microsoft.com/office/drawing/2014/main" val="2030430788"/>
                    </a:ext>
                  </a:extLst>
                </a:gridCol>
                <a:gridCol w="2381832">
                  <a:extLst>
                    <a:ext uri="{9D8B030D-6E8A-4147-A177-3AD203B41FA5}">
                      <a16:colId xmlns:a16="http://schemas.microsoft.com/office/drawing/2014/main" val="70140600"/>
                    </a:ext>
                  </a:extLst>
                </a:gridCol>
                <a:gridCol w="4464881">
                  <a:extLst>
                    <a:ext uri="{9D8B030D-6E8A-4147-A177-3AD203B41FA5}">
                      <a16:colId xmlns:a16="http://schemas.microsoft.com/office/drawing/2014/main" val="508481359"/>
                    </a:ext>
                  </a:extLst>
                </a:gridCol>
                <a:gridCol w="3038028">
                  <a:extLst>
                    <a:ext uri="{9D8B030D-6E8A-4147-A177-3AD203B41FA5}">
                      <a16:colId xmlns:a16="http://schemas.microsoft.com/office/drawing/2014/main" val="2352381340"/>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分類（地方公共団体／支援機関／専門機関／その他から選択）</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参画打診状況（参画合意済／参画打診中／未打診）</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地方公共団体</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市</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課</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zh-CN" altLang="en-US" sz="1600" kern="100">
                          <a:solidFill>
                            <a:srgbClr val="E71C57"/>
                          </a:solidFill>
                          <a:effectLst/>
                          <a:latin typeface="+mn-ea"/>
                          <a:ea typeface="+mn-ea"/>
                          <a:cs typeface="Times New Roman" panose="02020603050405020304" pitchFamily="18" charset="0"/>
                        </a:rPr>
                        <a:t>参画合意済</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銀行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参画打診中</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FAC03DE0-66BD-881C-1F0D-1E2E964B9125}"/>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3D40D5E5-011F-2928-D489-F199F4AB5EAF}"/>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cxnSp>
        <p:nvCxnSpPr>
          <p:cNvPr id="7" name="直線コネクタ 127">
            <a:extLst>
              <a:ext uri="{FF2B5EF4-FFF2-40B4-BE49-F238E27FC236}">
                <a16:creationId xmlns:a16="http://schemas.microsoft.com/office/drawing/2014/main" id="{5CE04542-AA81-8302-D631-107C51A966DF}"/>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136AE569-894C-9BA5-7217-C6BED5058040}"/>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78">
            <a:extLst>
              <a:ext uri="{FF2B5EF4-FFF2-40B4-BE49-F238E27FC236}">
                <a16:creationId xmlns:a16="http://schemas.microsoft.com/office/drawing/2014/main" id="{50ADB538-C37B-21C3-3BED-90FD75C2BF2D}"/>
              </a:ext>
            </a:extLst>
          </p:cNvPr>
          <p:cNvCxnSpPr>
            <a:cxnSpLocks/>
            <a:stCxn id="35" idx="2"/>
            <a:endCxn id="36"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正方形/長方形 101">
            <a:extLst>
              <a:ext uri="{FF2B5EF4-FFF2-40B4-BE49-F238E27FC236}">
                <a16:creationId xmlns:a16="http://schemas.microsoft.com/office/drawing/2014/main" id="{6801E586-9BFB-9807-CD3D-49E048153863}"/>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3" name="正方形/長方形 101">
            <a:extLst>
              <a:ext uri="{FF2B5EF4-FFF2-40B4-BE49-F238E27FC236}">
                <a16:creationId xmlns:a16="http://schemas.microsoft.com/office/drawing/2014/main" id="{11834ED0-56FC-F388-6ED0-9860F9948E8B}"/>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4" name="Straight Arrow Connector 13">
            <a:extLst>
              <a:ext uri="{FF2B5EF4-FFF2-40B4-BE49-F238E27FC236}">
                <a16:creationId xmlns:a16="http://schemas.microsoft.com/office/drawing/2014/main" id="{158138F7-4D8C-2034-FAEB-536BA9D9FA1F}"/>
              </a:ext>
            </a:extLst>
          </p:cNvPr>
          <p:cNvCxnSpPr>
            <a:cxnSpLocks/>
            <a:stCxn id="20" idx="3"/>
            <a:endCxn id="35"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23">
            <a:extLst>
              <a:ext uri="{FF2B5EF4-FFF2-40B4-BE49-F238E27FC236}">
                <a16:creationId xmlns:a16="http://schemas.microsoft.com/office/drawing/2014/main" id="{27149664-EF13-0B76-1C76-CD896B633025}"/>
              </a:ext>
            </a:extLst>
          </p:cNvPr>
          <p:cNvCxnSpPr>
            <a:cxnSpLocks/>
            <a:stCxn id="26" idx="3"/>
            <a:endCxn id="37"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23">
            <a:extLst>
              <a:ext uri="{FF2B5EF4-FFF2-40B4-BE49-F238E27FC236}">
                <a16:creationId xmlns:a16="http://schemas.microsoft.com/office/drawing/2014/main" id="{986163D9-837F-D8BC-EE8E-2402F7917F70}"/>
              </a:ext>
            </a:extLst>
          </p:cNvPr>
          <p:cNvCxnSpPr>
            <a:cxnSpLocks/>
            <a:stCxn id="28" idx="3"/>
            <a:endCxn id="34"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31">
            <a:extLst>
              <a:ext uri="{FF2B5EF4-FFF2-40B4-BE49-F238E27FC236}">
                <a16:creationId xmlns:a16="http://schemas.microsoft.com/office/drawing/2014/main" id="{FAAB3012-6010-9468-7A29-727278729AEA}"/>
              </a:ext>
            </a:extLst>
          </p:cNvPr>
          <p:cNvCxnSpPr>
            <a:cxnSpLocks/>
            <a:endCxn id="36"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283640E-438F-A979-8D5E-97E9FF59E69B}"/>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19" name="Rectangle: Rounded Corners 18">
            <a:extLst>
              <a:ext uri="{FF2B5EF4-FFF2-40B4-BE49-F238E27FC236}">
                <a16:creationId xmlns:a16="http://schemas.microsoft.com/office/drawing/2014/main" id="{CC0F1CFD-35F8-9F39-3D7D-EF6BA3D54456}"/>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0" name="Rectangle: Rounded Corners 19">
            <a:extLst>
              <a:ext uri="{FF2B5EF4-FFF2-40B4-BE49-F238E27FC236}">
                <a16:creationId xmlns:a16="http://schemas.microsoft.com/office/drawing/2014/main" id="{B51EBE89-4FB8-C818-A1BD-1E9BD84F7FE5}"/>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1" name="正方形/長方形 101">
            <a:extLst>
              <a:ext uri="{FF2B5EF4-FFF2-40B4-BE49-F238E27FC236}">
                <a16:creationId xmlns:a16="http://schemas.microsoft.com/office/drawing/2014/main" id="{ECB6F41F-1E77-AD95-C604-BBA893D10A59}"/>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5" name="Straight Arrow Connector 24">
            <a:extLst>
              <a:ext uri="{FF2B5EF4-FFF2-40B4-BE49-F238E27FC236}">
                <a16:creationId xmlns:a16="http://schemas.microsoft.com/office/drawing/2014/main" id="{71FBA6AB-589C-F97B-B89B-1375923B7C6A}"/>
              </a:ext>
            </a:extLst>
          </p:cNvPr>
          <p:cNvCxnSpPr>
            <a:cxnSpLocks/>
            <a:stCxn id="20" idx="2"/>
            <a:endCxn id="26"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8DA4202E-7007-E35F-6732-5B3DFA7249E1}"/>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3E62C47F-9F89-95DB-DCBF-69AC02EF417D}"/>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D670D496-58C6-B1AB-B937-C69178B76EF7}"/>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83FB7ED0-5E72-9064-1E15-1AF0DB086242}"/>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BAF3EA23-9097-AB09-9121-0A259E28C9D7}"/>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1" name="TextBox 30">
            <a:extLst>
              <a:ext uri="{FF2B5EF4-FFF2-40B4-BE49-F238E27FC236}">
                <a16:creationId xmlns:a16="http://schemas.microsoft.com/office/drawing/2014/main" id="{E1778779-5708-6E1F-51F7-6C86BC648F60}"/>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2" name="Rectangle 31">
            <a:extLst>
              <a:ext uri="{FF2B5EF4-FFF2-40B4-BE49-F238E27FC236}">
                <a16:creationId xmlns:a16="http://schemas.microsoft.com/office/drawing/2014/main" id="{8F33141B-1FCF-CF0B-51FE-9BAF76069106}"/>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14EA453C-D78E-057E-27A3-D75DB2DA1D53}"/>
              </a:ext>
            </a:extLst>
          </p:cNvPr>
          <p:cNvCxnSpPr>
            <a:cxnSpLocks/>
            <a:stCxn id="28" idx="2"/>
            <a:endCxn id="32"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78F35B6-8DC5-5680-D33D-0377F3BE6D49}"/>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E496BF91-9F4D-EAE3-ADB3-7545DC88A895}"/>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7B85B2E8-64C0-B0BE-E6CD-3B2B167BCDE7}"/>
              </a:ext>
            </a:extLst>
          </p:cNvPr>
          <p:cNvSpPr/>
          <p:nvPr/>
        </p:nvSpPr>
        <p:spPr>
          <a:xfrm>
            <a:off x="1772647" y="17808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0DA41CA1-4440-9C5B-1821-47CC493A3193}"/>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38" name="コネクタ: カギ線 80">
            <a:extLst>
              <a:ext uri="{FF2B5EF4-FFF2-40B4-BE49-F238E27FC236}">
                <a16:creationId xmlns:a16="http://schemas.microsoft.com/office/drawing/2014/main" id="{616ABAEF-1C87-3B22-B6B2-B88F3BE19677}"/>
              </a:ext>
            </a:extLst>
          </p:cNvPr>
          <p:cNvCxnSpPr>
            <a:cxnSpLocks/>
            <a:stCxn id="18" idx="2"/>
            <a:endCxn id="29"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AD14644-B623-06BA-C202-555A19F73C0E}"/>
              </a:ext>
            </a:extLst>
          </p:cNvPr>
          <p:cNvCxnSpPr>
            <a:cxnSpLocks/>
            <a:stCxn id="29" idx="2"/>
            <a:endCxn id="30"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0" name="直線コネクタ 127">
            <a:extLst>
              <a:ext uri="{FF2B5EF4-FFF2-40B4-BE49-F238E27FC236}">
                <a16:creationId xmlns:a16="http://schemas.microsoft.com/office/drawing/2014/main" id="{AFD5471C-001A-3020-B0C3-2691D3983981}"/>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1" name="正方形/長方形 101">
            <a:extLst>
              <a:ext uri="{FF2B5EF4-FFF2-40B4-BE49-F238E27FC236}">
                <a16:creationId xmlns:a16="http://schemas.microsoft.com/office/drawing/2014/main" id="{434B7C2F-5AC6-FC68-C1B2-4A8B76E17656}"/>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2" name="Straight Arrow Connector 41">
            <a:extLst>
              <a:ext uri="{FF2B5EF4-FFF2-40B4-BE49-F238E27FC236}">
                <a16:creationId xmlns:a16="http://schemas.microsoft.com/office/drawing/2014/main" id="{C1F326E8-37AD-A452-2E04-42A95E979A5E}"/>
              </a:ext>
            </a:extLst>
          </p:cNvPr>
          <p:cNvCxnSpPr>
            <a:cxnSpLocks/>
            <a:stCxn id="26" idx="2"/>
            <a:endCxn id="28"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CB40498E-1DDC-692A-A056-F45BBC97A939}"/>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71012DED-C65F-8AAB-C574-B5466DE93416}"/>
              </a:ext>
            </a:extLst>
          </p:cNvPr>
          <p:cNvSpPr/>
          <p:nvPr/>
        </p:nvSpPr>
        <p:spPr>
          <a:xfrm>
            <a:off x="1227707" y="1780882"/>
            <a:ext cx="188742" cy="77053"/>
          </a:xfrm>
          <a:prstGeom prst="roundRect">
            <a:avLst>
              <a:gd name="adj" fmla="val 12847"/>
            </a:avLst>
          </a:prstGeom>
          <a:solidFill>
            <a:schemeClr val="tx2">
              <a:lumMod val="40000"/>
              <a:lumOff val="6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C899593E-DD23-ADB7-903C-993A16E810D0}"/>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8AB44A42-9E9A-E896-563A-E3C2A6153B38}"/>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6" name="Group 5">
            <a:extLst>
              <a:ext uri="{FF2B5EF4-FFF2-40B4-BE49-F238E27FC236}">
                <a16:creationId xmlns:a16="http://schemas.microsoft.com/office/drawing/2014/main" id="{6BE178DD-1790-EDF4-09F7-FACF13689AC4}"/>
              </a:ext>
            </a:extLst>
          </p:cNvPr>
          <p:cNvGrpSpPr/>
          <p:nvPr/>
        </p:nvGrpSpPr>
        <p:grpSpPr>
          <a:xfrm>
            <a:off x="498845" y="2096201"/>
            <a:ext cx="1851085" cy="98777"/>
            <a:chOff x="428995" y="2547051"/>
            <a:chExt cx="1851085" cy="98777"/>
          </a:xfrm>
        </p:grpSpPr>
        <p:cxnSp>
          <p:nvCxnSpPr>
            <p:cNvPr id="22" name="直線コネクタ 127">
              <a:extLst>
                <a:ext uri="{FF2B5EF4-FFF2-40B4-BE49-F238E27FC236}">
                  <a16:creationId xmlns:a16="http://schemas.microsoft.com/office/drawing/2014/main" id="{AE3BF1DE-5D79-6948-D0C0-8D285394AC98}"/>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3" name="正方形/長方形 101">
              <a:extLst>
                <a:ext uri="{FF2B5EF4-FFF2-40B4-BE49-F238E27FC236}">
                  <a16:creationId xmlns:a16="http://schemas.microsoft.com/office/drawing/2014/main" id="{F8296BEF-A051-8C5E-04C3-803596C16D0B}"/>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4" name="Rectangle: Rounded Corners 23">
              <a:extLst>
                <a:ext uri="{FF2B5EF4-FFF2-40B4-BE49-F238E27FC236}">
                  <a16:creationId xmlns:a16="http://schemas.microsoft.com/office/drawing/2014/main" id="{5AD178F3-6311-3433-5AF4-BB6245A2DE39}"/>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1017099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8088-0853-8728-5E09-C91CDC5C94E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EE0F1B-5953-951F-10EB-6C5F4995AA18}"/>
              </a:ext>
            </a:extLst>
          </p:cNvPr>
          <p:cNvGraphicFramePr>
            <a:graphicFrameLocks noChangeAspect="1"/>
          </p:cNvGraphicFramePr>
          <p:nvPr>
            <p:custDataLst>
              <p:tags r:id="rId1"/>
            </p:custDataLst>
            <p:extLst>
              <p:ext uri="{D42A27DB-BD31-4B8C-83A1-F6EECF244321}">
                <p14:modId xmlns:p14="http://schemas.microsoft.com/office/powerpoint/2010/main" val="34433688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A9EE0F1B-5953-951F-10EB-6C5F4995AA1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B87F33D-FF2E-D28A-E134-808E58D51082}"/>
              </a:ext>
            </a:extLst>
          </p:cNvPr>
          <p:cNvSpPr>
            <a:spLocks noGrp="1"/>
          </p:cNvSpPr>
          <p:nvPr>
            <p:ph type="title"/>
          </p:nvPr>
        </p:nvSpPr>
        <p:spPr/>
        <p:txBody>
          <a:bodyPr vert="horz"/>
          <a:lstStyle/>
          <a:p>
            <a:r>
              <a:rPr lang="ja-JP" altLang="en-US"/>
              <a:t>（４）支援体制の図示</a:t>
            </a:r>
            <a:endParaRPr lang="en-US"/>
          </a:p>
        </p:txBody>
      </p:sp>
      <p:sp>
        <p:nvSpPr>
          <p:cNvPr id="4" name="Content Placeholder 3">
            <a:extLst>
              <a:ext uri="{FF2B5EF4-FFF2-40B4-BE49-F238E27FC236}">
                <a16:creationId xmlns:a16="http://schemas.microsoft.com/office/drawing/2014/main" id="{103D7CB7-DAE8-B1A7-0F5A-C1E7F2C20FB5}"/>
              </a:ext>
            </a:extLst>
          </p:cNvPr>
          <p:cNvSpPr>
            <a:spLocks noGrp="1"/>
          </p:cNvSpPr>
          <p:nvPr>
            <p:ph sz="quarter" idx="13"/>
          </p:nvPr>
        </p:nvSpPr>
        <p:spPr>
          <a:xfrm>
            <a:off x="2581008" y="1110921"/>
            <a:ext cx="10655226" cy="1122461"/>
          </a:xfrm>
        </p:spPr>
        <p:txBody>
          <a:bodyPr/>
          <a:lstStyle/>
          <a:p>
            <a:r>
              <a:rPr lang="ja-JP" altLang="en-US"/>
              <a:t>各申請者及び想定している連携支援者の役割と関係性を踏まえて、現時点で想定している地域ぐるみでの支援体制を図示すること。また、実施体制の構築・連携において具体的に詰まっている点を記載すること</a:t>
            </a:r>
          </a:p>
        </p:txBody>
      </p:sp>
      <p:sp>
        <p:nvSpPr>
          <p:cNvPr id="2" name="TextBox 1">
            <a:extLst>
              <a:ext uri="{FF2B5EF4-FFF2-40B4-BE49-F238E27FC236}">
                <a16:creationId xmlns:a16="http://schemas.microsoft.com/office/drawing/2014/main" id="{4564E4CE-4776-D4EB-5B6D-D3A26E044967}"/>
              </a:ext>
            </a:extLst>
          </p:cNvPr>
          <p:cNvSpPr txBox="1"/>
          <p:nvPr/>
        </p:nvSpPr>
        <p:spPr>
          <a:xfrm>
            <a:off x="284517" y="2830999"/>
            <a:ext cx="7538773" cy="4079081"/>
          </a:xfrm>
          <a:prstGeom prst="rect">
            <a:avLst/>
          </a:prstGeom>
          <a:noFill/>
          <a:ln>
            <a:solidFill>
              <a:schemeClr val="bg2"/>
            </a:solidFill>
          </a:ln>
        </p:spPr>
        <p:txBody>
          <a:bodyPr wrap="square" rtlCol="0">
            <a:noAutofit/>
          </a:bodyPr>
          <a:lstStyle/>
          <a:p>
            <a:r>
              <a:rPr lang="ja-JP" altLang="en-US" sz="1600">
                <a:solidFill>
                  <a:srgbClr val="E71C57"/>
                </a:solidFill>
              </a:rPr>
              <a:t>オブジェクトを使用し、自由に図示すること</a:t>
            </a:r>
          </a:p>
        </p:txBody>
      </p:sp>
      <p:sp>
        <p:nvSpPr>
          <p:cNvPr id="6" name="TextBox 5">
            <a:extLst>
              <a:ext uri="{FF2B5EF4-FFF2-40B4-BE49-F238E27FC236}">
                <a16:creationId xmlns:a16="http://schemas.microsoft.com/office/drawing/2014/main" id="{64B8EF1E-E168-ED8E-7D0E-B2BA872E0DA5}"/>
              </a:ext>
            </a:extLst>
          </p:cNvPr>
          <p:cNvSpPr txBox="1"/>
          <p:nvPr/>
        </p:nvSpPr>
        <p:spPr>
          <a:xfrm>
            <a:off x="203201" y="2233383"/>
            <a:ext cx="8279354" cy="369332"/>
          </a:xfrm>
          <a:prstGeom prst="rect">
            <a:avLst/>
          </a:prstGeom>
          <a:noFill/>
        </p:spPr>
        <p:txBody>
          <a:bodyPr wrap="square" rtlCol="0">
            <a:spAutoFit/>
          </a:bodyPr>
          <a:lstStyle/>
          <a:p>
            <a:r>
              <a:rPr lang="ja-JP" altLang="en-US">
                <a:solidFill>
                  <a:schemeClr val="tx2"/>
                </a:solidFill>
              </a:rPr>
              <a:t>支援体制図</a:t>
            </a:r>
          </a:p>
        </p:txBody>
      </p:sp>
      <p:sp>
        <p:nvSpPr>
          <p:cNvPr id="7" name="TextBox 6">
            <a:extLst>
              <a:ext uri="{FF2B5EF4-FFF2-40B4-BE49-F238E27FC236}">
                <a16:creationId xmlns:a16="http://schemas.microsoft.com/office/drawing/2014/main" id="{C277CC2A-768D-850B-D29F-56088B750536}"/>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体制内の中心機能を誰が担うか定まっておらず、取組が始まった際に実務が回るか見通しが立たない</a:t>
            </a:r>
            <a:endParaRPr lang="en-US" altLang="ja-JP" sz="1600">
              <a:solidFill>
                <a:srgbClr val="E71C57"/>
              </a:solidFill>
            </a:endParaRPr>
          </a:p>
          <a:p>
            <a:pPr marL="285750" indent="-285750">
              <a:buFont typeface="Arial" panose="020B0604020202020204" pitchFamily="34" charset="0"/>
              <a:buChar char="•"/>
            </a:pPr>
            <a:endParaRPr lang="en-US" altLang="ja-JP" sz="1600">
              <a:solidFill>
                <a:srgbClr val="E71C57"/>
              </a:solidFill>
            </a:endParaRPr>
          </a:p>
        </p:txBody>
      </p:sp>
      <p:sp>
        <p:nvSpPr>
          <p:cNvPr id="10" name="TextBox 9">
            <a:extLst>
              <a:ext uri="{FF2B5EF4-FFF2-40B4-BE49-F238E27FC236}">
                <a16:creationId xmlns:a16="http://schemas.microsoft.com/office/drawing/2014/main" id="{D3350BAA-8D9F-9AD5-6D8A-D0DBC62DC3B0}"/>
              </a:ext>
            </a:extLst>
          </p:cNvPr>
          <p:cNvSpPr txBox="1"/>
          <p:nvPr/>
        </p:nvSpPr>
        <p:spPr>
          <a:xfrm>
            <a:off x="8282545" y="2184668"/>
            <a:ext cx="4552105" cy="646331"/>
          </a:xfrm>
          <a:prstGeom prst="rect">
            <a:avLst/>
          </a:prstGeom>
          <a:noFill/>
        </p:spPr>
        <p:txBody>
          <a:bodyPr wrap="square" rtlCol="0">
            <a:spAutoFit/>
          </a:bodyPr>
          <a:lstStyle/>
          <a:p>
            <a:r>
              <a:rPr lang="ja-JP" altLang="en-US">
                <a:solidFill>
                  <a:schemeClr val="tx2"/>
                </a:solidFill>
              </a:rPr>
              <a:t>実施体制の構築・連携において具体的に詰まっている点</a:t>
            </a:r>
          </a:p>
        </p:txBody>
      </p:sp>
      <p:grpSp>
        <p:nvGrpSpPr>
          <p:cNvPr id="11" name="Group 10">
            <a:extLst>
              <a:ext uri="{FF2B5EF4-FFF2-40B4-BE49-F238E27FC236}">
                <a16:creationId xmlns:a16="http://schemas.microsoft.com/office/drawing/2014/main" id="{1937B273-5499-7E34-C11A-B2C42FE13552}"/>
              </a:ext>
            </a:extLst>
          </p:cNvPr>
          <p:cNvGrpSpPr/>
          <p:nvPr/>
        </p:nvGrpSpPr>
        <p:grpSpPr>
          <a:xfrm>
            <a:off x="7976374" y="2935526"/>
            <a:ext cx="306171" cy="4079081"/>
            <a:chOff x="5942914" y="2081213"/>
            <a:chExt cx="306171" cy="4079081"/>
          </a:xfrm>
        </p:grpSpPr>
        <p:cxnSp>
          <p:nvCxnSpPr>
            <p:cNvPr id="12" name="Straight Connector 11">
              <a:extLst>
                <a:ext uri="{FF2B5EF4-FFF2-40B4-BE49-F238E27FC236}">
                  <a16:creationId xmlns:a16="http://schemas.microsoft.com/office/drawing/2014/main" id="{51D59FD7-5F16-9B1B-E5E4-76FA74991182}"/>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AAFCD381-4E1C-6120-98D7-87D1A499D998}"/>
                </a:ext>
              </a:extLst>
            </p:cNvPr>
            <p:cNvGrpSpPr/>
            <p:nvPr/>
          </p:nvGrpSpPr>
          <p:grpSpPr>
            <a:xfrm>
              <a:off x="5942914" y="3967299"/>
              <a:ext cx="306171" cy="306910"/>
              <a:chOff x="5937564" y="3833745"/>
              <a:chExt cx="306171" cy="306910"/>
            </a:xfrm>
          </p:grpSpPr>
          <p:sp>
            <p:nvSpPr>
              <p:cNvPr id="14" name="Freeform 94">
                <a:extLst>
                  <a:ext uri="{FF2B5EF4-FFF2-40B4-BE49-F238E27FC236}">
                    <a16:creationId xmlns:a16="http://schemas.microsoft.com/office/drawing/2014/main" id="{979001C9-6569-C7DC-17FC-4467AA5DF26B}"/>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5" name="Freeform 95">
                <a:extLst>
                  <a:ext uri="{FF2B5EF4-FFF2-40B4-BE49-F238E27FC236}">
                    <a16:creationId xmlns:a16="http://schemas.microsoft.com/office/drawing/2014/main" id="{27D76B5E-9498-2E47-19AB-E36E0BA6F301}"/>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cxnSp>
        <p:nvCxnSpPr>
          <p:cNvPr id="17" name="直線コネクタ 127">
            <a:extLst>
              <a:ext uri="{FF2B5EF4-FFF2-40B4-BE49-F238E27FC236}">
                <a16:creationId xmlns:a16="http://schemas.microsoft.com/office/drawing/2014/main" id="{61DF42B2-F317-F0F3-1B19-3F4046EC7E07}"/>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127">
            <a:extLst>
              <a:ext uri="{FF2B5EF4-FFF2-40B4-BE49-F238E27FC236}">
                <a16:creationId xmlns:a16="http://schemas.microsoft.com/office/drawing/2014/main" id="{E6016E6D-4B58-8FD0-FF12-60682DBA250D}"/>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直線コネクタ 78">
            <a:extLst>
              <a:ext uri="{FF2B5EF4-FFF2-40B4-BE49-F238E27FC236}">
                <a16:creationId xmlns:a16="http://schemas.microsoft.com/office/drawing/2014/main" id="{C0D08EED-2DBA-6E21-E2B8-350DF46FCA58}"/>
              </a:ext>
            </a:extLst>
          </p:cNvPr>
          <p:cNvCxnSpPr>
            <a:cxnSpLocks/>
            <a:stCxn id="43" idx="2"/>
            <a:endCxn id="44"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正方形/長方形 101">
            <a:extLst>
              <a:ext uri="{FF2B5EF4-FFF2-40B4-BE49-F238E27FC236}">
                <a16:creationId xmlns:a16="http://schemas.microsoft.com/office/drawing/2014/main" id="{A5928006-80C7-BD60-5691-E66B5B7664EC}"/>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1" name="正方形/長方形 101">
            <a:extLst>
              <a:ext uri="{FF2B5EF4-FFF2-40B4-BE49-F238E27FC236}">
                <a16:creationId xmlns:a16="http://schemas.microsoft.com/office/drawing/2014/main" id="{D2292A88-3913-3D6C-75AD-54185EA3D3A4}"/>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2" name="Straight Arrow Connector 21">
            <a:extLst>
              <a:ext uri="{FF2B5EF4-FFF2-40B4-BE49-F238E27FC236}">
                <a16:creationId xmlns:a16="http://schemas.microsoft.com/office/drawing/2014/main" id="{A84DE7C4-7B3C-48D7-437B-515C618DF320}"/>
              </a:ext>
            </a:extLst>
          </p:cNvPr>
          <p:cNvCxnSpPr>
            <a:cxnSpLocks/>
            <a:stCxn id="28" idx="3"/>
            <a:endCxn id="43"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3">
            <a:extLst>
              <a:ext uri="{FF2B5EF4-FFF2-40B4-BE49-F238E27FC236}">
                <a16:creationId xmlns:a16="http://schemas.microsoft.com/office/drawing/2014/main" id="{BA7482A3-6140-6793-BF45-417C6F284B6A}"/>
              </a:ext>
            </a:extLst>
          </p:cNvPr>
          <p:cNvCxnSpPr>
            <a:cxnSpLocks/>
            <a:stCxn id="34" idx="3"/>
            <a:endCxn id="45"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0744355-3814-D32A-C1FC-089F4414127E}"/>
              </a:ext>
            </a:extLst>
          </p:cNvPr>
          <p:cNvCxnSpPr>
            <a:cxnSpLocks/>
            <a:stCxn id="36" idx="3"/>
            <a:endCxn id="42"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31">
            <a:extLst>
              <a:ext uri="{FF2B5EF4-FFF2-40B4-BE49-F238E27FC236}">
                <a16:creationId xmlns:a16="http://schemas.microsoft.com/office/drawing/2014/main" id="{07ECA488-711D-F3EC-A406-A33BDC002F6D}"/>
              </a:ext>
            </a:extLst>
          </p:cNvPr>
          <p:cNvCxnSpPr>
            <a:cxnSpLocks/>
            <a:endCxn id="44"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A1B4ED7B-E35C-CDC6-E2F3-F5D093074613}"/>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7" name="Rectangle: Rounded Corners 26">
            <a:extLst>
              <a:ext uri="{FF2B5EF4-FFF2-40B4-BE49-F238E27FC236}">
                <a16:creationId xmlns:a16="http://schemas.microsoft.com/office/drawing/2014/main" id="{F2C82D03-6B3A-BC46-19C4-082873DE2433}"/>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AEEFB48C-9B7C-E7FA-2920-76A4DDBD625A}"/>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699168D8-A3E0-C51E-ADE2-17B52B57A1B5}"/>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3" name="Straight Arrow Connector 32">
            <a:extLst>
              <a:ext uri="{FF2B5EF4-FFF2-40B4-BE49-F238E27FC236}">
                <a16:creationId xmlns:a16="http://schemas.microsoft.com/office/drawing/2014/main" id="{7B35A33D-715E-C315-A74C-CB470DDD009A}"/>
              </a:ext>
            </a:extLst>
          </p:cNvPr>
          <p:cNvCxnSpPr>
            <a:cxnSpLocks/>
            <a:stCxn id="28" idx="2"/>
            <a:endCxn id="34"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32FBE321-96EB-52BB-AD5A-F8E24E543752}"/>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80E83C8E-53FA-73A9-7A7E-6CA8C78B08A8}"/>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4F10EB02-4EFD-F3AC-E520-6A6E09ECDB48}"/>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88EEB1BC-1669-F75E-B34A-74971AF51BEE}"/>
              </a:ext>
            </a:extLst>
          </p:cNvPr>
          <p:cNvSpPr/>
          <p:nvPr/>
        </p:nvSpPr>
        <p:spPr>
          <a:xfrm>
            <a:off x="747761" y="19003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6C99522-FE06-3190-4D5D-1ED296DD8DDE}"/>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BF31AC7-A83B-B014-212C-E8D898687461}"/>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0" name="Rectangle 39">
            <a:extLst>
              <a:ext uri="{FF2B5EF4-FFF2-40B4-BE49-F238E27FC236}">
                <a16:creationId xmlns:a16="http://schemas.microsoft.com/office/drawing/2014/main" id="{B15D4C8C-1072-5BC5-4F97-D71A096683B2}"/>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1" name="Straight Arrow Connector 40">
            <a:extLst>
              <a:ext uri="{FF2B5EF4-FFF2-40B4-BE49-F238E27FC236}">
                <a16:creationId xmlns:a16="http://schemas.microsoft.com/office/drawing/2014/main" id="{AFAE83D0-2827-7C60-1FF9-29DB61ED301E}"/>
              </a:ext>
            </a:extLst>
          </p:cNvPr>
          <p:cNvCxnSpPr>
            <a:cxnSpLocks/>
            <a:stCxn id="36" idx="2"/>
            <a:endCxn id="40"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290515CF-A9E8-1A43-F434-FB927DC86B09}"/>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B363B4B4-A946-B157-E8EB-665D0C10329F}"/>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B89B5E75-2BEB-46E7-73CD-3544D9811CDF}"/>
              </a:ext>
            </a:extLst>
          </p:cNvPr>
          <p:cNvSpPr/>
          <p:nvPr/>
        </p:nvSpPr>
        <p:spPr>
          <a:xfrm>
            <a:off x="1772647" y="1780891"/>
            <a:ext cx="542216" cy="77053"/>
          </a:xfrm>
          <a:prstGeom prst="roundRect">
            <a:avLst>
              <a:gd name="adj" fmla="val 12847"/>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79407C27-FE51-849D-48C1-B0DED7CF6303}"/>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6" name="コネクタ: カギ線 80">
            <a:extLst>
              <a:ext uri="{FF2B5EF4-FFF2-40B4-BE49-F238E27FC236}">
                <a16:creationId xmlns:a16="http://schemas.microsoft.com/office/drawing/2014/main" id="{C83FBD9E-5D7C-8591-C59A-CC3E7CB1852E}"/>
              </a:ext>
            </a:extLst>
          </p:cNvPr>
          <p:cNvCxnSpPr>
            <a:cxnSpLocks/>
            <a:stCxn id="26" idx="2"/>
            <a:endCxn id="37"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4CE6E05-36A5-50E0-5E75-D8750BB09280}"/>
              </a:ext>
            </a:extLst>
          </p:cNvPr>
          <p:cNvCxnSpPr>
            <a:cxnSpLocks/>
            <a:stCxn id="37" idx="2"/>
            <a:endCxn id="38"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127">
            <a:extLst>
              <a:ext uri="{FF2B5EF4-FFF2-40B4-BE49-F238E27FC236}">
                <a16:creationId xmlns:a16="http://schemas.microsoft.com/office/drawing/2014/main" id="{368B6103-7201-703D-4CDB-C9FAB3D9CF38}"/>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9" name="正方形/長方形 101">
            <a:extLst>
              <a:ext uri="{FF2B5EF4-FFF2-40B4-BE49-F238E27FC236}">
                <a16:creationId xmlns:a16="http://schemas.microsoft.com/office/drawing/2014/main" id="{2A265397-F0E2-5068-1B4E-EEEC87C89E6C}"/>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0" name="Straight Arrow Connector 49">
            <a:extLst>
              <a:ext uri="{FF2B5EF4-FFF2-40B4-BE49-F238E27FC236}">
                <a16:creationId xmlns:a16="http://schemas.microsoft.com/office/drawing/2014/main" id="{DC56B0BF-19DE-9FFA-B247-B2287D273983}"/>
              </a:ext>
            </a:extLst>
          </p:cNvPr>
          <p:cNvCxnSpPr>
            <a:cxnSpLocks/>
            <a:stCxn id="34" idx="2"/>
            <a:endCxn id="36"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F655B4C2-ACE4-4585-771E-4DFFFF48344C}"/>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9" name="Rectangle: Rounded Corners 8">
            <a:extLst>
              <a:ext uri="{FF2B5EF4-FFF2-40B4-BE49-F238E27FC236}">
                <a16:creationId xmlns:a16="http://schemas.microsoft.com/office/drawing/2014/main" id="{9C6DDEF1-E820-C4F4-CDDF-4E1817681A30}"/>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A4EBF565-0425-C11D-EDE0-438BB3FF7F52}"/>
              </a:ext>
            </a:extLst>
          </p:cNvPr>
          <p:cNvSpPr/>
          <p:nvPr/>
        </p:nvSpPr>
        <p:spPr>
          <a:xfrm>
            <a:off x="1456608" y="1780882"/>
            <a:ext cx="190425" cy="77053"/>
          </a:xfrm>
          <a:prstGeom prst="roundRect">
            <a:avLst>
              <a:gd name="adj" fmla="val 12847"/>
            </a:avLst>
          </a:prstGeom>
          <a:solidFill>
            <a:schemeClr val="tx2">
              <a:lumMod val="40000"/>
              <a:lumOff val="6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2" name="Rectangle: Rounded Corners 51">
            <a:extLst>
              <a:ext uri="{FF2B5EF4-FFF2-40B4-BE49-F238E27FC236}">
                <a16:creationId xmlns:a16="http://schemas.microsoft.com/office/drawing/2014/main" id="{64134CB1-59B1-82FA-8D77-FE91C7E8E8AC}"/>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16" name="Group 15">
            <a:extLst>
              <a:ext uri="{FF2B5EF4-FFF2-40B4-BE49-F238E27FC236}">
                <a16:creationId xmlns:a16="http://schemas.microsoft.com/office/drawing/2014/main" id="{4FBF643C-A780-74AD-CB01-4180045B233E}"/>
              </a:ext>
            </a:extLst>
          </p:cNvPr>
          <p:cNvGrpSpPr/>
          <p:nvPr/>
        </p:nvGrpSpPr>
        <p:grpSpPr>
          <a:xfrm>
            <a:off x="498845" y="2096201"/>
            <a:ext cx="1851085" cy="98777"/>
            <a:chOff x="428995" y="2547051"/>
            <a:chExt cx="1851085" cy="98777"/>
          </a:xfrm>
        </p:grpSpPr>
        <p:cxnSp>
          <p:nvCxnSpPr>
            <p:cNvPr id="30" name="直線コネクタ 127">
              <a:extLst>
                <a:ext uri="{FF2B5EF4-FFF2-40B4-BE49-F238E27FC236}">
                  <a16:creationId xmlns:a16="http://schemas.microsoft.com/office/drawing/2014/main" id="{10A23AE5-B999-F2C6-7CBA-C6F8ECE0D130}"/>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31" name="正方形/長方形 101">
              <a:extLst>
                <a:ext uri="{FF2B5EF4-FFF2-40B4-BE49-F238E27FC236}">
                  <a16:creationId xmlns:a16="http://schemas.microsoft.com/office/drawing/2014/main" id="{008E33E8-0597-C809-BE07-8E3C3285735F}"/>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2" name="Rectangle: Rounded Corners 31">
              <a:extLst>
                <a:ext uri="{FF2B5EF4-FFF2-40B4-BE49-F238E27FC236}">
                  <a16:creationId xmlns:a16="http://schemas.microsoft.com/office/drawing/2014/main" id="{AC132E0F-7E98-DA01-C0F1-14C2A979E0B5}"/>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2602198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852EA-FBDA-6643-5294-28E037F0570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04CBB97-BC29-657C-C81D-EE8EE2F781FA}"/>
              </a:ext>
            </a:extLst>
          </p:cNvPr>
          <p:cNvGraphicFramePr>
            <a:graphicFrameLocks noChangeAspect="1"/>
          </p:cNvGraphicFramePr>
          <p:nvPr>
            <p:custDataLst>
              <p:tags r:id="rId1"/>
            </p:custDataLst>
            <p:extLst>
              <p:ext uri="{D42A27DB-BD31-4B8C-83A1-F6EECF244321}">
                <p14:modId xmlns:p14="http://schemas.microsoft.com/office/powerpoint/2010/main" val="12451623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04CBB97-BC29-657C-C81D-EE8EE2F781F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26193A7-0CEC-3E06-558F-5C825327C426}"/>
              </a:ext>
            </a:extLst>
          </p:cNvPr>
          <p:cNvSpPr>
            <a:spLocks noGrp="1"/>
          </p:cNvSpPr>
          <p:nvPr>
            <p:ph type="title"/>
          </p:nvPr>
        </p:nvSpPr>
        <p:spPr/>
        <p:txBody>
          <a:bodyPr vert="horz"/>
          <a:lstStyle/>
          <a:p>
            <a:r>
              <a:rPr lang="en-US"/>
              <a:t>4.</a:t>
            </a:r>
            <a:r>
              <a:rPr lang="ja-JP" altLang="en-US"/>
              <a:t> 必要な支援内容／実施スケジュール</a:t>
            </a:r>
            <a:endParaRPr lang="en-US"/>
          </a:p>
        </p:txBody>
      </p:sp>
    </p:spTree>
    <p:extLst>
      <p:ext uri="{BB962C8B-B14F-4D97-AF65-F5344CB8AC3E}">
        <p14:creationId xmlns:p14="http://schemas.microsoft.com/office/powerpoint/2010/main" val="445189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5CB41CD-D67A-0B3C-2CE0-DD293EE3E62E}"/>
              </a:ext>
            </a:extLst>
          </p:cNvPr>
          <p:cNvGraphicFramePr>
            <a:graphicFrameLocks noChangeAspect="1"/>
          </p:cNvGraphicFramePr>
          <p:nvPr>
            <p:custDataLst>
              <p:tags r:id="rId1"/>
            </p:custDataLst>
            <p:extLst>
              <p:ext uri="{D42A27DB-BD31-4B8C-83A1-F6EECF244321}">
                <p14:modId xmlns:p14="http://schemas.microsoft.com/office/powerpoint/2010/main" val="24387625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65CB41CD-D67A-0B3C-2CE0-DD293EE3E6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24A23793-27BE-3F15-C67B-692B0BD089BF}"/>
              </a:ext>
            </a:extLst>
          </p:cNvPr>
          <p:cNvSpPr>
            <a:spLocks noGrp="1"/>
          </p:cNvSpPr>
          <p:nvPr>
            <p:ph type="title"/>
          </p:nvPr>
        </p:nvSpPr>
        <p:spPr/>
        <p:txBody>
          <a:bodyPr vert="horz"/>
          <a:lstStyle/>
          <a:p>
            <a:r>
              <a:rPr lang="ja-JP" altLang="en-US"/>
              <a:t>はじめに</a:t>
            </a:r>
            <a:endParaRPr lang="en-US"/>
          </a:p>
        </p:txBody>
      </p:sp>
      <p:sp>
        <p:nvSpPr>
          <p:cNvPr id="4" name="Content Placeholder 3">
            <a:extLst>
              <a:ext uri="{FF2B5EF4-FFF2-40B4-BE49-F238E27FC236}">
                <a16:creationId xmlns:a16="http://schemas.microsoft.com/office/drawing/2014/main" id="{EF38D234-6F7C-573D-4B26-F543B6F0F408}"/>
              </a:ext>
            </a:extLst>
          </p:cNvPr>
          <p:cNvSpPr>
            <a:spLocks noGrp="1"/>
          </p:cNvSpPr>
          <p:nvPr>
            <p:ph sz="quarter" idx="13"/>
          </p:nvPr>
        </p:nvSpPr>
        <p:spPr>
          <a:xfrm>
            <a:off x="203543" y="1110921"/>
            <a:ext cx="13032691" cy="942717"/>
          </a:xfrm>
        </p:spPr>
        <p:txBody>
          <a:bodyPr/>
          <a:lstStyle/>
          <a:p>
            <a:r>
              <a:rPr lang="ja-JP" altLang="en-US"/>
              <a:t>「地域ぐるみでの脱炭素経営支援体制構築モデル事業」の公募要領・概要資料を了承した上で、次頁以降に記載してください。</a:t>
            </a:r>
            <a:endParaRPr lang="en-US"/>
          </a:p>
        </p:txBody>
      </p:sp>
      <p:sp>
        <p:nvSpPr>
          <p:cNvPr id="7" name="TextBox 6">
            <a:extLst>
              <a:ext uri="{FF2B5EF4-FFF2-40B4-BE49-F238E27FC236}">
                <a16:creationId xmlns:a16="http://schemas.microsoft.com/office/drawing/2014/main" id="{2A7076E0-57EC-FEB4-0CB6-11EB957C324C}"/>
              </a:ext>
            </a:extLst>
          </p:cNvPr>
          <p:cNvSpPr txBox="1"/>
          <p:nvPr/>
        </p:nvSpPr>
        <p:spPr>
          <a:xfrm>
            <a:off x="881348" y="3197501"/>
            <a:ext cx="12074487" cy="1631216"/>
          </a:xfrm>
          <a:prstGeom prst="rect">
            <a:avLst/>
          </a:prstGeom>
          <a:noFill/>
        </p:spPr>
        <p:txBody>
          <a:bodyPr wrap="square">
            <a:spAutoFit/>
          </a:bodyPr>
          <a:lstStyle/>
          <a:p>
            <a:r>
              <a:rPr lang="en-US" altLang="ja-JP" sz="2000"/>
              <a:t>※</a:t>
            </a:r>
            <a:r>
              <a:rPr lang="ja-JP" altLang="en-US" sz="2000"/>
              <a:t>赤字の記載例は、提出時には削除して下さい。</a:t>
            </a:r>
          </a:p>
          <a:p>
            <a:r>
              <a:rPr lang="en-US" altLang="ja-JP" sz="2000"/>
              <a:t>※</a:t>
            </a:r>
            <a:r>
              <a:rPr lang="ja-JP" altLang="en-US" sz="2000"/>
              <a:t>応募資料は、原則として文字サイズは</a:t>
            </a:r>
            <a:r>
              <a:rPr lang="en-US" altLang="ja-JP" sz="2000"/>
              <a:t>14</a:t>
            </a:r>
            <a:r>
              <a:rPr lang="ja-JP" altLang="en-US" sz="2000"/>
              <a:t>ポイント以上、英数字は半角を基本として作成して下さい。</a:t>
            </a:r>
          </a:p>
          <a:p>
            <a:r>
              <a:rPr lang="en-US" altLang="ja-JP" sz="2000"/>
              <a:t>※</a:t>
            </a:r>
            <a:r>
              <a:rPr lang="ja-JP" altLang="en-US" sz="2000"/>
              <a:t>各欄とも字数制限はありませんので、適宜記載欄を広げるか、ページ数を増やして使用して下さい。</a:t>
            </a:r>
          </a:p>
          <a:p>
            <a:r>
              <a:rPr lang="en-US" altLang="ja-JP" sz="2000"/>
              <a:t>※</a:t>
            </a:r>
            <a:r>
              <a:rPr lang="ja-JP" altLang="en-US" sz="2000"/>
              <a:t>事業内容の概要図や地図・写真・図表等を用いる場合には、スライドに直接貼り付けるほか、別添資料として添付して下さい。その際、どこの項目の参考資料であることがわかるよう注釈や資料番号を付して下さい。</a:t>
            </a:r>
          </a:p>
        </p:txBody>
      </p:sp>
    </p:spTree>
    <p:extLst>
      <p:ext uri="{BB962C8B-B14F-4D97-AF65-F5344CB8AC3E}">
        <p14:creationId xmlns:p14="http://schemas.microsoft.com/office/powerpoint/2010/main" val="618799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1D4E-159C-0116-C1B9-02918ABEDBFF}"/>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99B3C39-4787-8DD5-11C0-A871AD209BB7}"/>
              </a:ext>
            </a:extLst>
          </p:cNvPr>
          <p:cNvGraphicFramePr>
            <a:graphicFrameLocks noChangeAspect="1"/>
          </p:cNvGraphicFramePr>
          <p:nvPr>
            <p:custDataLst>
              <p:tags r:id="rId1"/>
            </p:custDataLst>
            <p:extLst>
              <p:ext uri="{D42A27DB-BD31-4B8C-83A1-F6EECF244321}">
                <p14:modId xmlns:p14="http://schemas.microsoft.com/office/powerpoint/2010/main" val="2628214900"/>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299B3C39-4787-8DD5-11C0-A871AD209BB7}"/>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4" name="Group 3">
            <a:extLst>
              <a:ext uri="{FF2B5EF4-FFF2-40B4-BE49-F238E27FC236}">
                <a16:creationId xmlns:a16="http://schemas.microsoft.com/office/drawing/2014/main" id="{F1C4912C-6D7F-AF49-E39D-330EAE3F0350}"/>
              </a:ext>
            </a:extLst>
          </p:cNvPr>
          <p:cNvGrpSpPr/>
          <p:nvPr/>
        </p:nvGrpSpPr>
        <p:grpSpPr>
          <a:xfrm>
            <a:off x="693146" y="1246195"/>
            <a:ext cx="12053483" cy="5981589"/>
            <a:chOff x="693146" y="1246195"/>
            <a:chExt cx="12053483" cy="5643071"/>
          </a:xfrm>
        </p:grpSpPr>
        <p:grpSp>
          <p:nvGrpSpPr>
            <p:cNvPr id="6" name="Group 5">
              <a:extLst>
                <a:ext uri="{FF2B5EF4-FFF2-40B4-BE49-F238E27FC236}">
                  <a16:creationId xmlns:a16="http://schemas.microsoft.com/office/drawing/2014/main" id="{874BA2A6-3D8C-E2F3-7569-FEDC1CEE8B99}"/>
                </a:ext>
              </a:extLst>
            </p:cNvPr>
            <p:cNvGrpSpPr/>
            <p:nvPr/>
          </p:nvGrpSpPr>
          <p:grpSpPr>
            <a:xfrm>
              <a:off x="693147" y="1246195"/>
              <a:ext cx="12053482" cy="4990976"/>
              <a:chOff x="693147" y="1246195"/>
              <a:chExt cx="12053482" cy="6103548"/>
            </a:xfrm>
          </p:grpSpPr>
          <p:grpSp>
            <p:nvGrpSpPr>
              <p:cNvPr id="11" name="Group 10">
                <a:extLst>
                  <a:ext uri="{FF2B5EF4-FFF2-40B4-BE49-F238E27FC236}">
                    <a16:creationId xmlns:a16="http://schemas.microsoft.com/office/drawing/2014/main" id="{A188B7DF-7993-E534-2391-8A0C686E8C6A}"/>
                  </a:ext>
                </a:extLst>
              </p:cNvPr>
              <p:cNvGrpSpPr/>
              <p:nvPr/>
            </p:nvGrpSpPr>
            <p:grpSpPr>
              <a:xfrm>
                <a:off x="693147" y="1246195"/>
                <a:ext cx="12053482" cy="6103548"/>
                <a:chOff x="693147" y="1246195"/>
                <a:chExt cx="12053482" cy="6103548"/>
              </a:xfrm>
            </p:grpSpPr>
            <p:cxnSp>
              <p:nvCxnSpPr>
                <p:cNvPr id="13" name="直線コネクタ 127">
                  <a:extLst>
                    <a:ext uri="{FF2B5EF4-FFF2-40B4-BE49-F238E27FC236}">
                      <a16:creationId xmlns:a16="http://schemas.microsoft.com/office/drawing/2014/main" id="{48DED204-0D16-B2B6-EBB4-57CC9C337947}"/>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直線コネクタ 127">
                  <a:extLst>
                    <a:ext uri="{FF2B5EF4-FFF2-40B4-BE49-F238E27FC236}">
                      <a16:creationId xmlns:a16="http://schemas.microsoft.com/office/drawing/2014/main" id="{219756B0-7E6A-FF6A-2825-467350EC41DE}"/>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78">
                  <a:extLst>
                    <a:ext uri="{FF2B5EF4-FFF2-40B4-BE49-F238E27FC236}">
                      <a16:creationId xmlns:a16="http://schemas.microsoft.com/office/drawing/2014/main" id="{23576DBB-1750-1A5F-BC76-16CE649C0CE7}"/>
                    </a:ext>
                  </a:extLst>
                </p:cNvPr>
                <p:cNvCxnSpPr>
                  <a:cxnSpLocks/>
                  <a:stCxn id="44" idx="2"/>
                  <a:endCxn id="45"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 name="正方形/長方形 101">
                  <a:extLst>
                    <a:ext uri="{FF2B5EF4-FFF2-40B4-BE49-F238E27FC236}">
                      <a16:creationId xmlns:a16="http://schemas.microsoft.com/office/drawing/2014/main" id="{DA967271-5141-41E6-2E0B-A17D341606BD}"/>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7" name="正方形/長方形 101">
                  <a:extLst>
                    <a:ext uri="{FF2B5EF4-FFF2-40B4-BE49-F238E27FC236}">
                      <a16:creationId xmlns:a16="http://schemas.microsoft.com/office/drawing/2014/main" id="{E194DA76-230F-3407-ABBE-B78C5FC00AA6}"/>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8" name="Straight Arrow Connector 23">
                  <a:extLst>
                    <a:ext uri="{FF2B5EF4-FFF2-40B4-BE49-F238E27FC236}">
                      <a16:creationId xmlns:a16="http://schemas.microsoft.com/office/drawing/2014/main" id="{2B282C10-30EF-003F-DD65-D208A5636C2E}"/>
                    </a:ext>
                  </a:extLst>
                </p:cNvPr>
                <p:cNvCxnSpPr>
                  <a:cxnSpLocks/>
                  <a:stCxn id="27" idx="3"/>
                  <a:endCxn id="44"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23">
                  <a:extLst>
                    <a:ext uri="{FF2B5EF4-FFF2-40B4-BE49-F238E27FC236}">
                      <a16:creationId xmlns:a16="http://schemas.microsoft.com/office/drawing/2014/main" id="{71D11A56-4084-1F00-E91C-B638EE22A768}"/>
                    </a:ext>
                  </a:extLst>
                </p:cNvPr>
                <p:cNvCxnSpPr>
                  <a:cxnSpLocks/>
                  <a:stCxn id="34" idx="3"/>
                  <a:endCxn id="46"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C44832CF-7555-58BE-97A1-09AF893460E3}"/>
                    </a:ext>
                  </a:extLst>
                </p:cNvPr>
                <p:cNvCxnSpPr>
                  <a:cxnSpLocks/>
                  <a:stCxn id="36" idx="3"/>
                  <a:endCxn id="43"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31">
                  <a:extLst>
                    <a:ext uri="{FF2B5EF4-FFF2-40B4-BE49-F238E27FC236}">
                      <a16:creationId xmlns:a16="http://schemas.microsoft.com/office/drawing/2014/main" id="{3FA418BB-EDD8-49CC-C351-6CC07E780E76}"/>
                    </a:ext>
                  </a:extLst>
                </p:cNvPr>
                <p:cNvCxnSpPr>
                  <a:cxnSpLocks/>
                  <a:stCxn id="31" idx="3"/>
                  <a:endCxn id="45"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259A790F-4EE3-DF48-7DBB-7336C80D7CC8}"/>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23" name="グループ化 33">
                  <a:extLst>
                    <a:ext uri="{FF2B5EF4-FFF2-40B4-BE49-F238E27FC236}">
                      <a16:creationId xmlns:a16="http://schemas.microsoft.com/office/drawing/2014/main" id="{4DAE393D-4B96-0317-650B-C5508ED17E7E}"/>
                    </a:ext>
                  </a:extLst>
                </p:cNvPr>
                <p:cNvGrpSpPr/>
                <p:nvPr/>
              </p:nvGrpSpPr>
              <p:grpSpPr>
                <a:xfrm>
                  <a:off x="1900281" y="1246195"/>
                  <a:ext cx="6485535" cy="302378"/>
                  <a:chOff x="1745513" y="1289276"/>
                  <a:chExt cx="5523428" cy="274312"/>
                </a:xfrm>
              </p:grpSpPr>
              <p:cxnSp>
                <p:nvCxnSpPr>
                  <p:cNvPr id="54" name="Straight Connector 14">
                    <a:extLst>
                      <a:ext uri="{FF2B5EF4-FFF2-40B4-BE49-F238E27FC236}">
                        <a16:creationId xmlns:a16="http://schemas.microsoft.com/office/drawing/2014/main" id="{4FD30B6F-845D-26D4-9C14-BD655F89AED0}"/>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5" name="TextBox 15">
                    <a:extLst>
                      <a:ext uri="{FF2B5EF4-FFF2-40B4-BE49-F238E27FC236}">
                        <a16:creationId xmlns:a16="http://schemas.microsoft.com/office/drawing/2014/main" id="{7313359C-7C2C-5C2B-13CC-8FD734CD086B}"/>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24" name="グループ化 30">
                  <a:extLst>
                    <a:ext uri="{FF2B5EF4-FFF2-40B4-BE49-F238E27FC236}">
                      <a16:creationId xmlns:a16="http://schemas.microsoft.com/office/drawing/2014/main" id="{D2134F23-CCAA-B3A3-C1BA-C8992B278277}"/>
                    </a:ext>
                  </a:extLst>
                </p:cNvPr>
                <p:cNvGrpSpPr/>
                <p:nvPr/>
              </p:nvGrpSpPr>
              <p:grpSpPr>
                <a:xfrm>
                  <a:off x="8739057" y="1246195"/>
                  <a:ext cx="4007572" cy="302378"/>
                  <a:chOff x="7570054" y="1289276"/>
                  <a:chExt cx="3885260" cy="274312"/>
                </a:xfrm>
              </p:grpSpPr>
              <p:cxnSp>
                <p:nvCxnSpPr>
                  <p:cNvPr id="52" name="Straight Connector 14">
                    <a:extLst>
                      <a:ext uri="{FF2B5EF4-FFF2-40B4-BE49-F238E27FC236}">
                        <a16:creationId xmlns:a16="http://schemas.microsoft.com/office/drawing/2014/main" id="{C72E346B-68CE-1188-717D-8549F3811E43}"/>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3" name="TextBox 15">
                    <a:extLst>
                      <a:ext uri="{FF2B5EF4-FFF2-40B4-BE49-F238E27FC236}">
                        <a16:creationId xmlns:a16="http://schemas.microsoft.com/office/drawing/2014/main" id="{C778CFBA-038B-5ED5-F6C0-8B3943E3C341}"/>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25" name="Rectangle: Rounded Corners 24">
                  <a:extLst>
                    <a:ext uri="{FF2B5EF4-FFF2-40B4-BE49-F238E27FC236}">
                      <a16:creationId xmlns:a16="http://schemas.microsoft.com/office/drawing/2014/main" id="{C9F5C941-861B-8DF2-A23F-906F11E9CA10}"/>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TextBox 25">
                  <a:extLst>
                    <a:ext uri="{FF2B5EF4-FFF2-40B4-BE49-F238E27FC236}">
                      <a16:creationId xmlns:a16="http://schemas.microsoft.com/office/drawing/2014/main" id="{44FAEEC2-EB69-6E53-5F77-3E7B2937150C}"/>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27" name="Rectangle: Rounded Corners 26">
                  <a:extLst>
                    <a:ext uri="{FF2B5EF4-FFF2-40B4-BE49-F238E27FC236}">
                      <a16:creationId xmlns:a16="http://schemas.microsoft.com/office/drawing/2014/main" id="{A84F8B20-2639-7AE5-AC6E-2AFA35B94254}"/>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28" name="正方形/長方形 101">
                  <a:extLst>
                    <a:ext uri="{FF2B5EF4-FFF2-40B4-BE49-F238E27FC236}">
                      <a16:creationId xmlns:a16="http://schemas.microsoft.com/office/drawing/2014/main" id="{594C4894-7735-77E4-D102-804C56EB798F}"/>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9" name="Rectangle: Rounded Corners 28">
                  <a:extLst>
                    <a:ext uri="{FF2B5EF4-FFF2-40B4-BE49-F238E27FC236}">
                      <a16:creationId xmlns:a16="http://schemas.microsoft.com/office/drawing/2014/main" id="{2889F669-85D2-0BBC-A8F2-AEA6B5BD841C}"/>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30" name="Rectangle: Rounded Corners 29">
                  <a:extLst>
                    <a:ext uri="{FF2B5EF4-FFF2-40B4-BE49-F238E27FC236}">
                      <a16:creationId xmlns:a16="http://schemas.microsoft.com/office/drawing/2014/main" id="{795F99F5-2089-21A1-E447-D2FE53CB433F}"/>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31" name="Rectangle: Rounded Corners 30">
                  <a:extLst>
                    <a:ext uri="{FF2B5EF4-FFF2-40B4-BE49-F238E27FC236}">
                      <a16:creationId xmlns:a16="http://schemas.microsoft.com/office/drawing/2014/main" id="{07A3C74C-4281-6815-DC48-3061BD1DE1B6}"/>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32" name="Straight Arrow Connector 31">
                  <a:extLst>
                    <a:ext uri="{FF2B5EF4-FFF2-40B4-BE49-F238E27FC236}">
                      <a16:creationId xmlns:a16="http://schemas.microsoft.com/office/drawing/2014/main" id="{193D3CD2-FB9A-8DA9-0CFB-6C6556C7331B}"/>
                    </a:ext>
                  </a:extLst>
                </p:cNvPr>
                <p:cNvCxnSpPr>
                  <a:cxnSpLocks/>
                  <a:stCxn id="27" idx="2"/>
                  <a:endCxn id="34"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0B377A34-F88C-7916-3B10-5A8D43951625}"/>
                    </a:ext>
                  </a:extLst>
                </p:cNvPr>
                <p:cNvCxnSpPr>
                  <a:cxnSpLocks/>
                  <a:stCxn id="34" idx="2"/>
                  <a:endCxn id="36"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64B02105-C81C-C132-E9AE-A7FE4A196C4B}"/>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C52B58E0-AD08-4EA7-C505-460085C3C5DE}"/>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69733351-24F9-8A37-617A-FDCF6C0AB2A9}"/>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37" name="TextBox 36">
                  <a:extLst>
                    <a:ext uri="{FF2B5EF4-FFF2-40B4-BE49-F238E27FC236}">
                      <a16:creationId xmlns:a16="http://schemas.microsoft.com/office/drawing/2014/main" id="{5F9881C8-8285-8661-21F0-C9B72DBB3D73}"/>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C57AF8C8-3C48-A542-2FB7-A4AAFC9E2C66}"/>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37579E43-20C2-F5EF-7DAB-332D4FFA551E}"/>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B1A6B8CF-5736-0183-C03A-70B22F705630}"/>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40">
                  <a:extLst>
                    <a:ext uri="{FF2B5EF4-FFF2-40B4-BE49-F238E27FC236}">
                      <a16:creationId xmlns:a16="http://schemas.microsoft.com/office/drawing/2014/main" id="{16DB8F47-8200-45A1-5E6D-9CB2C16D167D}"/>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2" name="Straight Arrow Connector 41">
                  <a:extLst>
                    <a:ext uri="{FF2B5EF4-FFF2-40B4-BE49-F238E27FC236}">
                      <a16:creationId xmlns:a16="http://schemas.microsoft.com/office/drawing/2014/main" id="{7F548231-9F48-48AD-926D-9AC51B82808A}"/>
                    </a:ext>
                  </a:extLst>
                </p:cNvPr>
                <p:cNvCxnSpPr>
                  <a:cxnSpLocks/>
                  <a:stCxn id="36" idx="2"/>
                  <a:endCxn id="41"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76F34DD6-F494-FF94-8BB1-334B29BFCB8C}"/>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44" name="Rectangle: Rounded Corners 43">
                  <a:extLst>
                    <a:ext uri="{FF2B5EF4-FFF2-40B4-BE49-F238E27FC236}">
                      <a16:creationId xmlns:a16="http://schemas.microsoft.com/office/drawing/2014/main" id="{37095D7B-27B8-CD95-1175-8E6971484EB7}"/>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AD7D5B1F-9C22-BB9A-BBAF-DDE0408F9A02}"/>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46" name="Rectangle: Rounded Corners 45">
                  <a:extLst>
                    <a:ext uri="{FF2B5EF4-FFF2-40B4-BE49-F238E27FC236}">
                      <a16:creationId xmlns:a16="http://schemas.microsoft.com/office/drawing/2014/main" id="{FF2F3E7F-6334-54B0-89EC-F4776A51B685}"/>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7" name="コネクタ: カギ線 80">
                  <a:extLst>
                    <a:ext uri="{FF2B5EF4-FFF2-40B4-BE49-F238E27FC236}">
                      <a16:creationId xmlns:a16="http://schemas.microsoft.com/office/drawing/2014/main" id="{CB7F7B83-136F-5B00-6886-08CA900D1874}"/>
                    </a:ext>
                  </a:extLst>
                </p:cNvPr>
                <p:cNvCxnSpPr>
                  <a:cxnSpLocks/>
                  <a:stCxn id="22" idx="2"/>
                  <a:endCxn id="3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48C2B574-13CA-B43E-8C38-E8AA69EA5C5A}"/>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49" name="Straight Arrow Connector 48">
                  <a:extLst>
                    <a:ext uri="{FF2B5EF4-FFF2-40B4-BE49-F238E27FC236}">
                      <a16:creationId xmlns:a16="http://schemas.microsoft.com/office/drawing/2014/main" id="{266E5612-0939-872A-8D3C-4A4461A2AAA2}"/>
                    </a:ext>
                  </a:extLst>
                </p:cNvPr>
                <p:cNvCxnSpPr>
                  <a:cxnSpLocks/>
                  <a:stCxn id="38" idx="2"/>
                  <a:endCxn id="39"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95206C97-0D3C-775D-EEE9-388BEEF73BE6}"/>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C623FA20-4807-1918-C58D-6ACC5969CED2}"/>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2" name="Rectangle: Rounded Corners 11">
                <a:extLst>
                  <a:ext uri="{FF2B5EF4-FFF2-40B4-BE49-F238E27FC236}">
                    <a16:creationId xmlns:a16="http://schemas.microsoft.com/office/drawing/2014/main" id="{38AAB5EA-12BA-8AA6-7D13-C1AE0FB4A07A}"/>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7" name="直線コネクタ 127">
              <a:extLst>
                <a:ext uri="{FF2B5EF4-FFF2-40B4-BE49-F238E27FC236}">
                  <a16:creationId xmlns:a16="http://schemas.microsoft.com/office/drawing/2014/main" id="{AB06F5DA-1061-9A77-12A1-53756D02E1BA}"/>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9" name="正方形/長方形 101">
              <a:extLst>
                <a:ext uri="{FF2B5EF4-FFF2-40B4-BE49-F238E27FC236}">
                  <a16:creationId xmlns:a16="http://schemas.microsoft.com/office/drawing/2014/main" id="{21C361C0-AFAE-C981-035A-DCF560B858A7}"/>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 name="Rectangle: Rounded Corners 9">
              <a:extLst>
                <a:ext uri="{FF2B5EF4-FFF2-40B4-BE49-F238E27FC236}">
                  <a16:creationId xmlns:a16="http://schemas.microsoft.com/office/drawing/2014/main" id="{60319545-289A-71FA-CD09-207FEA75AD50}"/>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
        <p:nvSpPr>
          <p:cNvPr id="2" name="Title 1">
            <a:extLst>
              <a:ext uri="{FF2B5EF4-FFF2-40B4-BE49-F238E27FC236}">
                <a16:creationId xmlns:a16="http://schemas.microsoft.com/office/drawing/2014/main" id="{8E7FBD61-E18A-30E7-979E-857F5C4D4F0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8" name="Rectangle 7">
            <a:extLst>
              <a:ext uri="{FF2B5EF4-FFF2-40B4-BE49-F238E27FC236}">
                <a16:creationId xmlns:a16="http://schemas.microsoft.com/office/drawing/2014/main" id="{7360B2D5-961C-3AD2-AC8E-A7EA226A3E9D}"/>
              </a:ext>
            </a:extLst>
          </p:cNvPr>
          <p:cNvSpPr/>
          <p:nvPr/>
        </p:nvSpPr>
        <p:spPr>
          <a:xfrm>
            <a:off x="579381" y="1609290"/>
            <a:ext cx="12264960" cy="3939899"/>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7" name="Rectangle 56">
            <a:extLst>
              <a:ext uri="{FF2B5EF4-FFF2-40B4-BE49-F238E27FC236}">
                <a16:creationId xmlns:a16="http://schemas.microsoft.com/office/drawing/2014/main" id="{817792F6-4E2D-AD2C-4F55-147EFE56CA40}"/>
              </a:ext>
            </a:extLst>
          </p:cNvPr>
          <p:cNvSpPr/>
          <p:nvPr/>
        </p:nvSpPr>
        <p:spPr>
          <a:xfrm>
            <a:off x="598543" y="6658663"/>
            <a:ext cx="12264960" cy="617208"/>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20C4B6EC-B811-9648-1944-2A3093B9BEE0}"/>
              </a:ext>
            </a:extLst>
          </p:cNvPr>
          <p:cNvSpPr/>
          <p:nvPr/>
        </p:nvSpPr>
        <p:spPr>
          <a:xfrm>
            <a:off x="621408" y="5512509"/>
            <a:ext cx="12241840" cy="1102953"/>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33220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DFF30-EA67-96D9-8D0C-0B9D84EB51A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A3E54F4-8C87-B64C-35F8-9AA5D55A0AE9}"/>
              </a:ext>
            </a:extLst>
          </p:cNvPr>
          <p:cNvGraphicFramePr>
            <a:graphicFrameLocks noChangeAspect="1"/>
          </p:cNvGraphicFramePr>
          <p:nvPr>
            <p:custDataLst>
              <p:tags r:id="rId1"/>
            </p:custDataLst>
            <p:extLst>
              <p:ext uri="{D42A27DB-BD31-4B8C-83A1-F6EECF244321}">
                <p14:modId xmlns:p14="http://schemas.microsoft.com/office/powerpoint/2010/main" val="3721454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BA3E54F4-8C87-B64C-35F8-9AA5D55A0A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3C7D73A-5098-468B-0420-E276B736BF6C}"/>
              </a:ext>
            </a:extLst>
          </p:cNvPr>
          <p:cNvSpPr>
            <a:spLocks noGrp="1"/>
          </p:cNvSpPr>
          <p:nvPr>
            <p:ph type="title"/>
          </p:nvPr>
        </p:nvSpPr>
        <p:spPr/>
        <p:txBody>
          <a:bodyPr vert="horz"/>
          <a:lstStyle/>
          <a:p>
            <a:r>
              <a:rPr lang="ja-JP" altLang="en-US"/>
              <a:t>（</a:t>
            </a:r>
            <a:r>
              <a:rPr lang="en-US" altLang="ja-JP"/>
              <a:t>1</a:t>
            </a:r>
            <a:r>
              <a:rPr lang="ja-JP" altLang="en-US"/>
              <a:t>）必要な支援内容</a:t>
            </a:r>
            <a:endParaRPr lang="en-US"/>
          </a:p>
        </p:txBody>
      </p:sp>
      <p:sp>
        <p:nvSpPr>
          <p:cNvPr id="3" name="Content Placeholder 2">
            <a:extLst>
              <a:ext uri="{FF2B5EF4-FFF2-40B4-BE49-F238E27FC236}">
                <a16:creationId xmlns:a16="http://schemas.microsoft.com/office/drawing/2014/main" id="{0E821585-A878-0AFF-CE12-02A944CDA8F0}"/>
              </a:ext>
            </a:extLst>
          </p:cNvPr>
          <p:cNvSpPr>
            <a:spLocks noGrp="1"/>
          </p:cNvSpPr>
          <p:nvPr>
            <p:ph sz="quarter" idx="13"/>
          </p:nvPr>
        </p:nvSpPr>
        <p:spPr>
          <a:xfrm>
            <a:off x="2430748" y="1110921"/>
            <a:ext cx="10805486" cy="1118640"/>
          </a:xfrm>
        </p:spPr>
        <p:txBody>
          <a:bodyPr/>
          <a:lstStyle/>
          <a:p>
            <a:r>
              <a:rPr lang="ja-JP" altLang="en-US"/>
              <a:t>取組を進めるにあたり、事務局に求める支援内容を記載すること。その際、「</a:t>
            </a:r>
            <a:r>
              <a:rPr lang="en-US" altLang="ja-JP"/>
              <a:t>2.</a:t>
            </a:r>
            <a:r>
              <a:rPr lang="ja-JP" altLang="en-US"/>
              <a:t> 事業概要／取組のアプローチ」「</a:t>
            </a:r>
            <a:r>
              <a:rPr lang="en-US" altLang="ja-JP"/>
              <a:t>3.</a:t>
            </a:r>
            <a:r>
              <a:rPr lang="ja-JP" altLang="en-US"/>
              <a:t>実施体制」で記載した具体的に詰まっている点を再度記載した上で記載をすること。</a:t>
            </a:r>
          </a:p>
        </p:txBody>
      </p:sp>
      <p:sp>
        <p:nvSpPr>
          <p:cNvPr id="20" name="TextBox 19">
            <a:extLst>
              <a:ext uri="{FF2B5EF4-FFF2-40B4-BE49-F238E27FC236}">
                <a16:creationId xmlns:a16="http://schemas.microsoft.com/office/drawing/2014/main" id="{CC9D4DA8-DB48-6ECE-02CB-6423433B192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cxnSp>
        <p:nvCxnSpPr>
          <p:cNvPr id="27" name="直線コネクタ 127">
            <a:extLst>
              <a:ext uri="{FF2B5EF4-FFF2-40B4-BE49-F238E27FC236}">
                <a16:creationId xmlns:a16="http://schemas.microsoft.com/office/drawing/2014/main" id="{3BAF3543-DDA7-4B22-0899-6188AE571293}"/>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直線コネクタ 127">
            <a:extLst>
              <a:ext uri="{FF2B5EF4-FFF2-40B4-BE49-F238E27FC236}">
                <a16:creationId xmlns:a16="http://schemas.microsoft.com/office/drawing/2014/main" id="{5F637373-D0B9-3423-94D8-675B2468E71E}"/>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9" name="直線コネクタ 78">
            <a:extLst>
              <a:ext uri="{FF2B5EF4-FFF2-40B4-BE49-F238E27FC236}">
                <a16:creationId xmlns:a16="http://schemas.microsoft.com/office/drawing/2014/main" id="{A243C034-29C9-0AD7-B4AD-DBF26887D01A}"/>
              </a:ext>
            </a:extLst>
          </p:cNvPr>
          <p:cNvCxnSpPr>
            <a:cxnSpLocks/>
            <a:stCxn id="53" idx="2"/>
            <a:endCxn id="54"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正方形/長方形 101">
            <a:extLst>
              <a:ext uri="{FF2B5EF4-FFF2-40B4-BE49-F238E27FC236}">
                <a16:creationId xmlns:a16="http://schemas.microsoft.com/office/drawing/2014/main" id="{CD142621-6717-87F0-7B1E-6786DF1791AC}"/>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1" name="正方形/長方形 101">
            <a:extLst>
              <a:ext uri="{FF2B5EF4-FFF2-40B4-BE49-F238E27FC236}">
                <a16:creationId xmlns:a16="http://schemas.microsoft.com/office/drawing/2014/main" id="{7EE2071A-5358-4896-C3A8-0D44980177C8}"/>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2" name="Straight Arrow Connector 31">
            <a:extLst>
              <a:ext uri="{FF2B5EF4-FFF2-40B4-BE49-F238E27FC236}">
                <a16:creationId xmlns:a16="http://schemas.microsoft.com/office/drawing/2014/main" id="{B1D0D252-B54D-1472-94D1-05E9894AD208}"/>
              </a:ext>
            </a:extLst>
          </p:cNvPr>
          <p:cNvCxnSpPr>
            <a:cxnSpLocks/>
            <a:stCxn id="38" idx="3"/>
            <a:endCxn id="53"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5D38C3CF-21FD-43B7-F5D9-F2144C4AC760}"/>
              </a:ext>
            </a:extLst>
          </p:cNvPr>
          <p:cNvCxnSpPr>
            <a:cxnSpLocks/>
            <a:stCxn id="44" idx="3"/>
            <a:endCxn id="55"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4CC634D-87C6-9C95-D500-9B202CDD18C7}"/>
              </a:ext>
            </a:extLst>
          </p:cNvPr>
          <p:cNvCxnSpPr>
            <a:cxnSpLocks/>
            <a:stCxn id="46" idx="3"/>
            <a:endCxn id="52"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1">
            <a:extLst>
              <a:ext uri="{FF2B5EF4-FFF2-40B4-BE49-F238E27FC236}">
                <a16:creationId xmlns:a16="http://schemas.microsoft.com/office/drawing/2014/main" id="{70DFA3DE-C2E1-7E3B-227C-C9427C62B265}"/>
              </a:ext>
            </a:extLst>
          </p:cNvPr>
          <p:cNvCxnSpPr>
            <a:cxnSpLocks/>
            <a:endCxn id="54"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C32F596B-5A6B-70E9-0FA3-1AB98603A5E7}"/>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7" name="Rectangle: Rounded Corners 36">
            <a:extLst>
              <a:ext uri="{FF2B5EF4-FFF2-40B4-BE49-F238E27FC236}">
                <a16:creationId xmlns:a16="http://schemas.microsoft.com/office/drawing/2014/main" id="{65C7F5F5-77AB-75D0-C961-8726661E1FCF}"/>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E666AFA6-8AC1-1DBB-6D65-E81030C45C2B}"/>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9" name="正方形/長方形 101">
            <a:extLst>
              <a:ext uri="{FF2B5EF4-FFF2-40B4-BE49-F238E27FC236}">
                <a16:creationId xmlns:a16="http://schemas.microsoft.com/office/drawing/2014/main" id="{0D167D4E-3060-8BB3-E0C0-BB1A69258E23}"/>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3" name="Straight Arrow Connector 42">
            <a:extLst>
              <a:ext uri="{FF2B5EF4-FFF2-40B4-BE49-F238E27FC236}">
                <a16:creationId xmlns:a16="http://schemas.microsoft.com/office/drawing/2014/main" id="{8B796D85-489A-D058-FD7D-A50E7AE77821}"/>
              </a:ext>
            </a:extLst>
          </p:cNvPr>
          <p:cNvCxnSpPr>
            <a:cxnSpLocks/>
            <a:stCxn id="38" idx="2"/>
            <a:endCxn id="44"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E667D2D5-5888-8A03-EDCB-5BED6A6E3EBF}"/>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621C7881-0968-F3D5-65DD-C0D9F31B6DCE}"/>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D338A820-E0F2-749C-00B8-2973B4F3A41C}"/>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F3994A03-3D2E-AC75-3E93-AE38490E4BB2}"/>
              </a:ext>
            </a:extLst>
          </p:cNvPr>
          <p:cNvSpPr/>
          <p:nvPr/>
        </p:nvSpPr>
        <p:spPr>
          <a:xfrm>
            <a:off x="747761" y="1900367"/>
            <a:ext cx="933975" cy="52655"/>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EBEE2D88-71C4-5ADF-EBE2-EABCA553714F}"/>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9" name="TextBox 48">
            <a:extLst>
              <a:ext uri="{FF2B5EF4-FFF2-40B4-BE49-F238E27FC236}">
                <a16:creationId xmlns:a16="http://schemas.microsoft.com/office/drawing/2014/main" id="{825FD5CE-C47C-EFA1-77FD-23B33BC226DE}"/>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50" name="Rectangle 49">
            <a:extLst>
              <a:ext uri="{FF2B5EF4-FFF2-40B4-BE49-F238E27FC236}">
                <a16:creationId xmlns:a16="http://schemas.microsoft.com/office/drawing/2014/main" id="{4BF06AA2-E98D-C4E2-D9F5-2328902EE17E}"/>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51" name="Straight Arrow Connector 50">
            <a:extLst>
              <a:ext uri="{FF2B5EF4-FFF2-40B4-BE49-F238E27FC236}">
                <a16:creationId xmlns:a16="http://schemas.microsoft.com/office/drawing/2014/main" id="{A0F252C6-BCA6-8BAA-716E-A1D6B7F61F29}"/>
              </a:ext>
            </a:extLst>
          </p:cNvPr>
          <p:cNvCxnSpPr>
            <a:cxnSpLocks/>
            <a:stCxn id="46" idx="2"/>
            <a:endCxn id="50"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D9CDA217-D26B-E496-E9F7-4006D2C57D60}"/>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0CBFE404-4E97-AB2F-D237-E6B6DC281782}"/>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4" name="Rectangle: Rounded Corners 53">
            <a:extLst>
              <a:ext uri="{FF2B5EF4-FFF2-40B4-BE49-F238E27FC236}">
                <a16:creationId xmlns:a16="http://schemas.microsoft.com/office/drawing/2014/main" id="{D09029B7-8535-01EF-F5B4-A72934DA7D72}"/>
              </a:ext>
            </a:extLst>
          </p:cNvPr>
          <p:cNvSpPr/>
          <p:nvPr/>
        </p:nvSpPr>
        <p:spPr>
          <a:xfrm>
            <a:off x="1772647" y="1780891"/>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5" name="Rectangle: Rounded Corners 54">
            <a:extLst>
              <a:ext uri="{FF2B5EF4-FFF2-40B4-BE49-F238E27FC236}">
                <a16:creationId xmlns:a16="http://schemas.microsoft.com/office/drawing/2014/main" id="{589C35B2-138F-5549-8B42-B1C20A3DDDDF}"/>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6" name="コネクタ: カギ線 80">
            <a:extLst>
              <a:ext uri="{FF2B5EF4-FFF2-40B4-BE49-F238E27FC236}">
                <a16:creationId xmlns:a16="http://schemas.microsoft.com/office/drawing/2014/main" id="{F60C85E3-0A29-CF12-F92B-E53299E1ACCF}"/>
              </a:ext>
            </a:extLst>
          </p:cNvPr>
          <p:cNvCxnSpPr>
            <a:cxnSpLocks/>
            <a:stCxn id="36" idx="2"/>
            <a:endCxn id="47"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E101E20E-BD25-B744-77A3-39C01FF30638}"/>
              </a:ext>
            </a:extLst>
          </p:cNvPr>
          <p:cNvCxnSpPr>
            <a:cxnSpLocks/>
            <a:stCxn id="47" idx="2"/>
            <a:endCxn id="48"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127">
            <a:extLst>
              <a:ext uri="{FF2B5EF4-FFF2-40B4-BE49-F238E27FC236}">
                <a16:creationId xmlns:a16="http://schemas.microsoft.com/office/drawing/2014/main" id="{D4A2E8D1-AE64-00E1-6718-CC1867DE92C6}"/>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9" name="正方形/長方形 101">
            <a:extLst>
              <a:ext uri="{FF2B5EF4-FFF2-40B4-BE49-F238E27FC236}">
                <a16:creationId xmlns:a16="http://schemas.microsoft.com/office/drawing/2014/main" id="{1CB9A6DB-EB68-E585-E5DC-7C187CAEF8D0}"/>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60" name="Straight Arrow Connector 59">
            <a:extLst>
              <a:ext uri="{FF2B5EF4-FFF2-40B4-BE49-F238E27FC236}">
                <a16:creationId xmlns:a16="http://schemas.microsoft.com/office/drawing/2014/main" id="{30ADADD9-E494-6336-BD5A-B6539B241D72}"/>
              </a:ext>
            </a:extLst>
          </p:cNvPr>
          <p:cNvCxnSpPr>
            <a:cxnSpLocks/>
            <a:stCxn id="44" idx="2"/>
            <a:endCxn id="46"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FB72DC5-E993-9E52-DEE3-57F3F8A332E1}"/>
              </a:ext>
            </a:extLst>
          </p:cNvPr>
          <p:cNvSpPr txBox="1"/>
          <p:nvPr/>
        </p:nvSpPr>
        <p:spPr>
          <a:xfrm>
            <a:off x="156249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過年度地域において自治体内横断連携を実現した際の働きかけの論点・進め方の事例共有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目指す姿を関係者間で共有するためのキックオフワークショップの設計・ファシリテーション支援</a:t>
            </a:r>
          </a:p>
        </p:txBody>
      </p:sp>
      <p:sp>
        <p:nvSpPr>
          <p:cNvPr id="8" name="TextBox 7">
            <a:extLst>
              <a:ext uri="{FF2B5EF4-FFF2-40B4-BE49-F238E27FC236}">
                <a16:creationId xmlns:a16="http://schemas.microsoft.com/office/drawing/2014/main" id="{F52CCA30-1877-2A83-09AF-118D21E1DD35}"/>
              </a:ext>
            </a:extLst>
          </p:cNvPr>
          <p:cNvSpPr txBox="1"/>
          <p:nvPr/>
        </p:nvSpPr>
        <p:spPr>
          <a:xfrm>
            <a:off x="4517450"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過年度地域における今年度ゴールの設定方法・達成基準の具体例の共有</a:t>
            </a:r>
            <a:endParaRPr lang="en-US" altLang="ja-JP" sz="1400">
              <a:solidFill>
                <a:srgbClr val="E71C57"/>
              </a:solidFill>
            </a:endParaRPr>
          </a:p>
        </p:txBody>
      </p:sp>
      <p:sp>
        <p:nvSpPr>
          <p:cNvPr id="12" name="TextBox 11">
            <a:extLst>
              <a:ext uri="{FF2B5EF4-FFF2-40B4-BE49-F238E27FC236}">
                <a16:creationId xmlns:a16="http://schemas.microsoft.com/office/drawing/2014/main" id="{BA563B4B-7972-0E47-E755-9DB0E53ADBF4}"/>
              </a:ext>
            </a:extLst>
          </p:cNvPr>
          <p:cNvSpPr txBox="1"/>
          <p:nvPr/>
        </p:nvSpPr>
        <p:spPr>
          <a:xfrm>
            <a:off x="747240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他地域取組事例や過年度地域の知見共有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域外取引先がサプライヤーに求める</a:t>
            </a:r>
            <a:r>
              <a:rPr lang="en-US" altLang="ja-JP" sz="1400">
                <a:solidFill>
                  <a:srgbClr val="E71C57"/>
                </a:solidFill>
              </a:rPr>
              <a:t>Scope3</a:t>
            </a:r>
            <a:r>
              <a:rPr lang="ja-JP" altLang="en-US" sz="1400">
                <a:solidFill>
                  <a:srgbClr val="E71C57"/>
                </a:solidFill>
              </a:rPr>
              <a:t>対応・調達基準の実態把握に向けたヒアリング支援、およびマッチングの仲介</a:t>
            </a:r>
          </a:p>
        </p:txBody>
      </p:sp>
      <p:sp>
        <p:nvSpPr>
          <p:cNvPr id="22" name="TextBox 21">
            <a:extLst>
              <a:ext uri="{FF2B5EF4-FFF2-40B4-BE49-F238E27FC236}">
                <a16:creationId xmlns:a16="http://schemas.microsoft.com/office/drawing/2014/main" id="{9680F9EF-1F7C-BF82-0493-873D4384FC79}"/>
              </a:ext>
            </a:extLst>
          </p:cNvPr>
          <p:cNvSpPr txBox="1"/>
          <p:nvPr/>
        </p:nvSpPr>
        <p:spPr>
          <a:xfrm>
            <a:off x="10427359"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推進体制における役割分担整理・運営方法設計について、過年度地域での成功事例・ノウハウの共有</a:t>
            </a:r>
          </a:p>
          <a:p>
            <a:endParaRPr lang="ja-JP" altLang="en-US" sz="1400">
              <a:solidFill>
                <a:srgbClr val="E71C57"/>
              </a:solidFill>
            </a:endParaRPr>
          </a:p>
        </p:txBody>
      </p:sp>
      <p:sp>
        <p:nvSpPr>
          <p:cNvPr id="62" name="TextBox 61">
            <a:extLst>
              <a:ext uri="{FF2B5EF4-FFF2-40B4-BE49-F238E27FC236}">
                <a16:creationId xmlns:a16="http://schemas.microsoft.com/office/drawing/2014/main" id="{48FD4ED6-1184-A764-31D1-E1DF6E76DCD1}"/>
              </a:ext>
            </a:extLst>
          </p:cNvPr>
          <p:cNvSpPr txBox="1"/>
          <p:nvPr/>
        </p:nvSpPr>
        <p:spPr>
          <a:xfrm>
            <a:off x="156107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再エネ取組が経営メリットに繋がるという根拠が乏しく、目指す姿の解像度が上がらない</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目指す姿を行政全体として共有できていない</a:t>
            </a:r>
          </a:p>
        </p:txBody>
      </p:sp>
      <p:sp>
        <p:nvSpPr>
          <p:cNvPr id="63" name="TextBox 62">
            <a:extLst>
              <a:ext uri="{FF2B5EF4-FFF2-40B4-BE49-F238E27FC236}">
                <a16:creationId xmlns:a16="http://schemas.microsoft.com/office/drawing/2014/main" id="{96F0815C-6641-C0BA-1D82-39C6EF9677F3}"/>
              </a:ext>
            </a:extLst>
          </p:cNvPr>
          <p:cNvSpPr txBox="1"/>
          <p:nvPr/>
        </p:nvSpPr>
        <p:spPr>
          <a:xfrm>
            <a:off x="1561073" y="2293150"/>
            <a:ext cx="2808874" cy="369332"/>
          </a:xfrm>
          <a:prstGeom prst="rect">
            <a:avLst/>
          </a:prstGeom>
          <a:noFill/>
        </p:spPr>
        <p:txBody>
          <a:bodyPr wrap="square" rtlCol="0">
            <a:spAutoFit/>
          </a:bodyPr>
          <a:lstStyle/>
          <a:p>
            <a:r>
              <a:rPr lang="ja-JP" altLang="en-US">
                <a:solidFill>
                  <a:schemeClr val="tx2"/>
                </a:solidFill>
              </a:rPr>
              <a:t>目指す姿の設定・共有</a:t>
            </a:r>
            <a:endParaRPr lang="en-US">
              <a:solidFill>
                <a:schemeClr val="tx2"/>
              </a:solidFill>
            </a:endParaRPr>
          </a:p>
        </p:txBody>
      </p:sp>
      <p:sp>
        <p:nvSpPr>
          <p:cNvPr id="64" name="TextBox 63">
            <a:extLst>
              <a:ext uri="{FF2B5EF4-FFF2-40B4-BE49-F238E27FC236}">
                <a16:creationId xmlns:a16="http://schemas.microsoft.com/office/drawing/2014/main" id="{764AB1BF-6DCE-03DA-5339-60EE9B44E050}"/>
              </a:ext>
            </a:extLst>
          </p:cNvPr>
          <p:cNvSpPr txBox="1"/>
          <p:nvPr/>
        </p:nvSpPr>
        <p:spPr>
          <a:xfrm>
            <a:off x="4516028"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経営メリットの実績が乏しく、</a:t>
            </a:r>
            <a:br>
              <a:rPr lang="en-US" altLang="ja-JP" sz="1400">
                <a:solidFill>
                  <a:srgbClr val="E71C57"/>
                </a:solidFill>
              </a:rPr>
            </a:br>
            <a:r>
              <a:rPr lang="ja-JP" altLang="en-US" sz="1400">
                <a:solidFill>
                  <a:srgbClr val="E71C57"/>
                </a:solidFill>
              </a:rPr>
              <a:t>ゴールの達成基準が定まらない</a:t>
            </a:r>
            <a:endParaRPr lang="en-US" altLang="ja-JP" sz="1400">
              <a:solidFill>
                <a:srgbClr val="E71C57"/>
              </a:solidFill>
            </a:endParaRPr>
          </a:p>
        </p:txBody>
      </p:sp>
      <p:sp>
        <p:nvSpPr>
          <p:cNvPr id="65" name="TextBox 64">
            <a:extLst>
              <a:ext uri="{FF2B5EF4-FFF2-40B4-BE49-F238E27FC236}">
                <a16:creationId xmlns:a16="http://schemas.microsoft.com/office/drawing/2014/main" id="{4549204C-F287-DBD1-0E71-8D8B0A58B27A}"/>
              </a:ext>
            </a:extLst>
          </p:cNvPr>
          <p:cNvSpPr txBox="1"/>
          <p:nvPr/>
        </p:nvSpPr>
        <p:spPr>
          <a:xfrm>
            <a:off x="4516028" y="2293150"/>
            <a:ext cx="2808874" cy="369332"/>
          </a:xfrm>
          <a:prstGeom prst="rect">
            <a:avLst/>
          </a:prstGeom>
          <a:noFill/>
        </p:spPr>
        <p:txBody>
          <a:bodyPr wrap="square" rtlCol="0">
            <a:spAutoFit/>
          </a:bodyPr>
          <a:lstStyle/>
          <a:p>
            <a:r>
              <a:rPr lang="ja-JP" altLang="en-US">
                <a:solidFill>
                  <a:schemeClr val="tx2"/>
                </a:solidFill>
              </a:rPr>
              <a:t>今年度ゴールの設定・共有</a:t>
            </a:r>
            <a:endParaRPr lang="en-US">
              <a:solidFill>
                <a:schemeClr val="tx2"/>
              </a:solidFill>
            </a:endParaRPr>
          </a:p>
        </p:txBody>
      </p:sp>
      <p:sp>
        <p:nvSpPr>
          <p:cNvPr id="66" name="TextBox 65">
            <a:extLst>
              <a:ext uri="{FF2B5EF4-FFF2-40B4-BE49-F238E27FC236}">
                <a16:creationId xmlns:a16="http://schemas.microsoft.com/office/drawing/2014/main" id="{BA87BC6F-3D9D-0E89-E124-E3CB53581E56}"/>
              </a:ext>
            </a:extLst>
          </p:cNvPr>
          <p:cNvSpPr txBox="1"/>
          <p:nvPr/>
        </p:nvSpPr>
        <p:spPr>
          <a:xfrm>
            <a:off x="747098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域内で参照事例が少ない</a:t>
            </a:r>
          </a:p>
          <a:p>
            <a:pPr marL="285750" indent="-285750">
              <a:buFont typeface="Arial" panose="020B0604020202020204" pitchFamily="34" charset="0"/>
              <a:buChar char="•"/>
            </a:pPr>
            <a:r>
              <a:rPr lang="ja-JP" altLang="en-US" sz="1400">
                <a:solidFill>
                  <a:srgbClr val="E71C57"/>
                </a:solidFill>
              </a:rPr>
              <a:t>域外取引先と現時点でやり取りはなく、スタート地点がわからない</a:t>
            </a:r>
          </a:p>
        </p:txBody>
      </p:sp>
      <p:sp>
        <p:nvSpPr>
          <p:cNvPr id="67" name="TextBox 66">
            <a:extLst>
              <a:ext uri="{FF2B5EF4-FFF2-40B4-BE49-F238E27FC236}">
                <a16:creationId xmlns:a16="http://schemas.microsoft.com/office/drawing/2014/main" id="{3466F897-67D0-B106-0544-A44CFD46586F}"/>
              </a:ext>
            </a:extLst>
          </p:cNvPr>
          <p:cNvSpPr txBox="1"/>
          <p:nvPr/>
        </p:nvSpPr>
        <p:spPr>
          <a:xfrm>
            <a:off x="7470983" y="2293150"/>
            <a:ext cx="2808874" cy="369332"/>
          </a:xfrm>
          <a:prstGeom prst="rect">
            <a:avLst/>
          </a:prstGeom>
          <a:noFill/>
        </p:spPr>
        <p:txBody>
          <a:bodyPr wrap="square" rtlCol="0">
            <a:spAutoFit/>
          </a:bodyPr>
          <a:lstStyle/>
          <a:p>
            <a:r>
              <a:rPr lang="ja-JP" altLang="en-US">
                <a:solidFill>
                  <a:schemeClr val="tx2"/>
                </a:solidFill>
              </a:rPr>
              <a:t>今年度の取組の実行</a:t>
            </a:r>
            <a:endParaRPr lang="en-US">
              <a:solidFill>
                <a:schemeClr val="tx2"/>
              </a:solidFill>
            </a:endParaRPr>
          </a:p>
        </p:txBody>
      </p:sp>
      <p:sp>
        <p:nvSpPr>
          <p:cNvPr id="68" name="TextBox 67">
            <a:extLst>
              <a:ext uri="{FF2B5EF4-FFF2-40B4-BE49-F238E27FC236}">
                <a16:creationId xmlns:a16="http://schemas.microsoft.com/office/drawing/2014/main" id="{7BFF569C-1F50-C524-F291-3BAA56E32877}"/>
              </a:ext>
            </a:extLst>
          </p:cNvPr>
          <p:cNvSpPr txBox="1"/>
          <p:nvPr/>
        </p:nvSpPr>
        <p:spPr>
          <a:xfrm>
            <a:off x="10425937"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体制内の中心機能を誰が担うか定まっていない</a:t>
            </a:r>
          </a:p>
        </p:txBody>
      </p:sp>
      <p:sp>
        <p:nvSpPr>
          <p:cNvPr id="69" name="TextBox 68">
            <a:extLst>
              <a:ext uri="{FF2B5EF4-FFF2-40B4-BE49-F238E27FC236}">
                <a16:creationId xmlns:a16="http://schemas.microsoft.com/office/drawing/2014/main" id="{0FD53FD7-43D6-6092-EE13-06919444C0DE}"/>
              </a:ext>
            </a:extLst>
          </p:cNvPr>
          <p:cNvSpPr txBox="1"/>
          <p:nvPr/>
        </p:nvSpPr>
        <p:spPr>
          <a:xfrm>
            <a:off x="10425937" y="2293150"/>
            <a:ext cx="2808874" cy="369332"/>
          </a:xfrm>
          <a:prstGeom prst="rect">
            <a:avLst/>
          </a:prstGeom>
          <a:noFill/>
        </p:spPr>
        <p:txBody>
          <a:bodyPr wrap="square" rtlCol="0">
            <a:spAutoFit/>
          </a:bodyPr>
          <a:lstStyle/>
          <a:p>
            <a:r>
              <a:rPr lang="ja-JP" altLang="en-US">
                <a:solidFill>
                  <a:schemeClr val="tx2"/>
                </a:solidFill>
              </a:rPr>
              <a:t>実施体制の構築</a:t>
            </a:r>
            <a:endParaRPr lang="en-US">
              <a:solidFill>
                <a:schemeClr val="tx2"/>
              </a:solidFill>
            </a:endParaRPr>
          </a:p>
        </p:txBody>
      </p:sp>
      <p:sp>
        <p:nvSpPr>
          <p:cNvPr id="71" name="TextBox 70">
            <a:extLst>
              <a:ext uri="{FF2B5EF4-FFF2-40B4-BE49-F238E27FC236}">
                <a16:creationId xmlns:a16="http://schemas.microsoft.com/office/drawing/2014/main" id="{74751F24-1FAA-5CA9-BCE3-4FD454DE50FB}"/>
              </a:ext>
            </a:extLst>
          </p:cNvPr>
          <p:cNvSpPr txBox="1"/>
          <p:nvPr/>
        </p:nvSpPr>
        <p:spPr>
          <a:xfrm>
            <a:off x="203542" y="2732824"/>
            <a:ext cx="1175310" cy="1505092"/>
          </a:xfrm>
          <a:prstGeom prst="rect">
            <a:avLst/>
          </a:prstGeom>
          <a:solidFill>
            <a:schemeClr val="accent2"/>
          </a:solidFill>
        </p:spPr>
        <p:txBody>
          <a:bodyPr wrap="square" rtlCol="0">
            <a:noAutofit/>
          </a:bodyPr>
          <a:lstStyle/>
          <a:p>
            <a:r>
              <a:rPr lang="ja-JP" altLang="en-US">
                <a:solidFill>
                  <a:srgbClr val="FFFFFF"/>
                </a:solidFill>
              </a:rPr>
              <a:t>具体的に詰まっている点</a:t>
            </a:r>
            <a:endParaRPr lang="en-US" altLang="ja-JP">
              <a:solidFill>
                <a:srgbClr val="FFFFFF"/>
              </a:solidFill>
            </a:endParaRPr>
          </a:p>
          <a:p>
            <a:r>
              <a:rPr lang="en-US" altLang="ja-JP" sz="1200">
                <a:solidFill>
                  <a:srgbClr val="FFFFFF"/>
                </a:solidFill>
              </a:rPr>
              <a:t>※</a:t>
            </a:r>
            <a:r>
              <a:rPr lang="ja-JP" altLang="en-US" sz="1200">
                <a:solidFill>
                  <a:srgbClr val="FFFFFF"/>
                </a:solidFill>
              </a:rPr>
              <a:t>前頁に記載した内容の要約を記載</a:t>
            </a:r>
            <a:endParaRPr lang="en-US" sz="1200">
              <a:solidFill>
                <a:srgbClr val="FFFFFF"/>
              </a:solidFill>
            </a:endParaRPr>
          </a:p>
        </p:txBody>
      </p:sp>
      <p:sp>
        <p:nvSpPr>
          <p:cNvPr id="72" name="TextBox 71">
            <a:extLst>
              <a:ext uri="{FF2B5EF4-FFF2-40B4-BE49-F238E27FC236}">
                <a16:creationId xmlns:a16="http://schemas.microsoft.com/office/drawing/2014/main" id="{140EA8D4-07DD-6422-2ED6-9D7F917C29BF}"/>
              </a:ext>
            </a:extLst>
          </p:cNvPr>
          <p:cNvSpPr txBox="1"/>
          <p:nvPr/>
        </p:nvSpPr>
        <p:spPr>
          <a:xfrm>
            <a:off x="199902" y="4673600"/>
            <a:ext cx="1175310" cy="2236478"/>
          </a:xfrm>
          <a:prstGeom prst="rect">
            <a:avLst/>
          </a:prstGeom>
          <a:solidFill>
            <a:schemeClr val="accent2"/>
          </a:solidFill>
        </p:spPr>
        <p:txBody>
          <a:bodyPr wrap="square" rtlCol="0">
            <a:noAutofit/>
          </a:bodyPr>
          <a:lstStyle/>
          <a:p>
            <a:r>
              <a:rPr lang="ja-JP" altLang="en-US">
                <a:solidFill>
                  <a:srgbClr val="FFFFFF"/>
                </a:solidFill>
              </a:rPr>
              <a:t>必要な</a:t>
            </a:r>
            <a:br>
              <a:rPr lang="en-US" altLang="ja-JP">
                <a:solidFill>
                  <a:srgbClr val="FFFFFF"/>
                </a:solidFill>
              </a:rPr>
            </a:br>
            <a:r>
              <a:rPr lang="ja-JP" altLang="en-US">
                <a:solidFill>
                  <a:srgbClr val="FFFFFF"/>
                </a:solidFill>
              </a:rPr>
              <a:t>支援内容</a:t>
            </a:r>
            <a:endParaRPr lang="en-US">
              <a:solidFill>
                <a:srgbClr val="FFFFFF"/>
              </a:solidFill>
            </a:endParaRPr>
          </a:p>
        </p:txBody>
      </p:sp>
      <p:grpSp>
        <p:nvGrpSpPr>
          <p:cNvPr id="78" name="Group 77">
            <a:extLst>
              <a:ext uri="{FF2B5EF4-FFF2-40B4-BE49-F238E27FC236}">
                <a16:creationId xmlns:a16="http://schemas.microsoft.com/office/drawing/2014/main" id="{8108DBCE-17F3-900F-E655-2A05DAB9C925}"/>
              </a:ext>
            </a:extLst>
          </p:cNvPr>
          <p:cNvGrpSpPr>
            <a:grpSpLocks noChangeAspect="1"/>
          </p:cNvGrpSpPr>
          <p:nvPr/>
        </p:nvGrpSpPr>
        <p:grpSpPr>
          <a:xfrm rot="5400000">
            <a:off x="2812055" y="4298703"/>
            <a:ext cx="306910" cy="306910"/>
            <a:chOff x="982662" y="1847850"/>
            <a:chExt cx="269875" cy="269875"/>
          </a:xfrm>
        </p:grpSpPr>
        <p:sp>
          <p:nvSpPr>
            <p:cNvPr id="79" name="Oval 50">
              <a:extLst>
                <a:ext uri="{FF2B5EF4-FFF2-40B4-BE49-F238E27FC236}">
                  <a16:creationId xmlns:a16="http://schemas.microsoft.com/office/drawing/2014/main" id="{A686E0F5-804E-B541-F07F-35437E6C0B27}"/>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0" name="Freeform 51">
              <a:extLst>
                <a:ext uri="{FF2B5EF4-FFF2-40B4-BE49-F238E27FC236}">
                  <a16:creationId xmlns:a16="http://schemas.microsoft.com/office/drawing/2014/main" id="{0F62B774-0D81-59D5-8411-D99E340D143A}"/>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1" name="Group 80">
            <a:extLst>
              <a:ext uri="{FF2B5EF4-FFF2-40B4-BE49-F238E27FC236}">
                <a16:creationId xmlns:a16="http://schemas.microsoft.com/office/drawing/2014/main" id="{D927A1A7-40DE-DC5E-656E-A2FA1951F33B}"/>
              </a:ext>
            </a:extLst>
          </p:cNvPr>
          <p:cNvGrpSpPr>
            <a:grpSpLocks noChangeAspect="1"/>
          </p:cNvGrpSpPr>
          <p:nvPr/>
        </p:nvGrpSpPr>
        <p:grpSpPr>
          <a:xfrm rot="5400000">
            <a:off x="5767010" y="4298703"/>
            <a:ext cx="306910" cy="306910"/>
            <a:chOff x="982662" y="1847850"/>
            <a:chExt cx="269875" cy="269875"/>
          </a:xfrm>
        </p:grpSpPr>
        <p:sp>
          <p:nvSpPr>
            <p:cNvPr id="82" name="Oval 50">
              <a:extLst>
                <a:ext uri="{FF2B5EF4-FFF2-40B4-BE49-F238E27FC236}">
                  <a16:creationId xmlns:a16="http://schemas.microsoft.com/office/drawing/2014/main" id="{3E1575A0-CF0B-E230-97CC-F604F5009B0F}"/>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3" name="Freeform 51">
              <a:extLst>
                <a:ext uri="{FF2B5EF4-FFF2-40B4-BE49-F238E27FC236}">
                  <a16:creationId xmlns:a16="http://schemas.microsoft.com/office/drawing/2014/main" id="{93D54F84-2455-41FC-A725-032AB20A3E4E}"/>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4" name="Group 83">
            <a:extLst>
              <a:ext uri="{FF2B5EF4-FFF2-40B4-BE49-F238E27FC236}">
                <a16:creationId xmlns:a16="http://schemas.microsoft.com/office/drawing/2014/main" id="{42962E71-6180-B309-1315-9C162BD2D7CD}"/>
              </a:ext>
            </a:extLst>
          </p:cNvPr>
          <p:cNvGrpSpPr>
            <a:grpSpLocks noChangeAspect="1"/>
          </p:cNvGrpSpPr>
          <p:nvPr/>
        </p:nvGrpSpPr>
        <p:grpSpPr>
          <a:xfrm rot="5400000">
            <a:off x="8721965" y="4314048"/>
            <a:ext cx="306910" cy="306910"/>
            <a:chOff x="982662" y="1847850"/>
            <a:chExt cx="269875" cy="269875"/>
          </a:xfrm>
        </p:grpSpPr>
        <p:sp>
          <p:nvSpPr>
            <p:cNvPr id="85" name="Oval 50">
              <a:extLst>
                <a:ext uri="{FF2B5EF4-FFF2-40B4-BE49-F238E27FC236}">
                  <a16:creationId xmlns:a16="http://schemas.microsoft.com/office/drawing/2014/main" id="{31C91D5D-EC44-8F24-EA6D-998C314D30E1}"/>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6" name="Freeform 51">
              <a:extLst>
                <a:ext uri="{FF2B5EF4-FFF2-40B4-BE49-F238E27FC236}">
                  <a16:creationId xmlns:a16="http://schemas.microsoft.com/office/drawing/2014/main" id="{E7EB1B8D-8131-B87A-6922-BA5C7D7EB4FC}"/>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7" name="Group 86">
            <a:extLst>
              <a:ext uri="{FF2B5EF4-FFF2-40B4-BE49-F238E27FC236}">
                <a16:creationId xmlns:a16="http://schemas.microsoft.com/office/drawing/2014/main" id="{18ECA90F-46AB-C768-3C8F-9FB497536BB5}"/>
              </a:ext>
            </a:extLst>
          </p:cNvPr>
          <p:cNvGrpSpPr>
            <a:grpSpLocks noChangeAspect="1"/>
          </p:cNvGrpSpPr>
          <p:nvPr/>
        </p:nvGrpSpPr>
        <p:grpSpPr>
          <a:xfrm rot="5400000">
            <a:off x="11676919" y="4314048"/>
            <a:ext cx="306910" cy="306910"/>
            <a:chOff x="982662" y="1847850"/>
            <a:chExt cx="269875" cy="269875"/>
          </a:xfrm>
        </p:grpSpPr>
        <p:sp>
          <p:nvSpPr>
            <p:cNvPr id="88" name="Oval 50">
              <a:extLst>
                <a:ext uri="{FF2B5EF4-FFF2-40B4-BE49-F238E27FC236}">
                  <a16:creationId xmlns:a16="http://schemas.microsoft.com/office/drawing/2014/main" id="{316CECBC-BB1D-A486-A0DA-6A637FE1D465}"/>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9" name="Freeform 51">
              <a:extLst>
                <a:ext uri="{FF2B5EF4-FFF2-40B4-BE49-F238E27FC236}">
                  <a16:creationId xmlns:a16="http://schemas.microsoft.com/office/drawing/2014/main" id="{49C26131-83FF-2175-AAD2-837C97613F61}"/>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
        <p:nvSpPr>
          <p:cNvPr id="4" name="Rectangle: Rounded Corners 3">
            <a:extLst>
              <a:ext uri="{FF2B5EF4-FFF2-40B4-BE49-F238E27FC236}">
                <a16:creationId xmlns:a16="http://schemas.microsoft.com/office/drawing/2014/main" id="{B740BDFD-6357-5219-8B80-3B5962126500}"/>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5BE628A1-D4FF-0C1B-66AF-39DBF6CC85F7}"/>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9" name="Rectangle: Rounded Corners 8">
            <a:extLst>
              <a:ext uri="{FF2B5EF4-FFF2-40B4-BE49-F238E27FC236}">
                <a16:creationId xmlns:a16="http://schemas.microsoft.com/office/drawing/2014/main" id="{40B77958-88C7-D28E-EA09-589F44269337}"/>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0" name="Rectangle: Rounded Corners 9">
            <a:extLst>
              <a:ext uri="{FF2B5EF4-FFF2-40B4-BE49-F238E27FC236}">
                <a16:creationId xmlns:a16="http://schemas.microsoft.com/office/drawing/2014/main" id="{1FD4EB12-E10C-00E4-3CB5-D2A7B949CAD1}"/>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11" name="Group 10">
            <a:extLst>
              <a:ext uri="{FF2B5EF4-FFF2-40B4-BE49-F238E27FC236}">
                <a16:creationId xmlns:a16="http://schemas.microsoft.com/office/drawing/2014/main" id="{4C5EF26F-9BD3-C2EB-4143-059C4673F07C}"/>
              </a:ext>
            </a:extLst>
          </p:cNvPr>
          <p:cNvGrpSpPr/>
          <p:nvPr/>
        </p:nvGrpSpPr>
        <p:grpSpPr>
          <a:xfrm>
            <a:off x="498845" y="2096201"/>
            <a:ext cx="1851085" cy="98777"/>
            <a:chOff x="428995" y="2547051"/>
            <a:chExt cx="1851085" cy="98777"/>
          </a:xfrm>
        </p:grpSpPr>
        <p:cxnSp>
          <p:nvCxnSpPr>
            <p:cNvPr id="13" name="直線コネクタ 127">
              <a:extLst>
                <a:ext uri="{FF2B5EF4-FFF2-40B4-BE49-F238E27FC236}">
                  <a16:creationId xmlns:a16="http://schemas.microsoft.com/office/drawing/2014/main" id="{3A1DE2C2-9B01-B66C-5885-8EB2C261CA60}"/>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4" name="正方形/長方形 101">
              <a:extLst>
                <a:ext uri="{FF2B5EF4-FFF2-40B4-BE49-F238E27FC236}">
                  <a16:creationId xmlns:a16="http://schemas.microsoft.com/office/drawing/2014/main" id="{54E42745-DFB1-773F-CA92-7AF710E73C10}"/>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5" name="Rectangle: Rounded Corners 14">
              <a:extLst>
                <a:ext uri="{FF2B5EF4-FFF2-40B4-BE49-F238E27FC236}">
                  <a16:creationId xmlns:a16="http://schemas.microsoft.com/office/drawing/2014/main" id="{DCA42055-6B7B-C0D7-A749-5173E5959490}"/>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3740396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680CD-425C-0638-2723-59963E8F018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178D780-0024-D768-BDF6-571B65DBAD66}"/>
              </a:ext>
            </a:extLst>
          </p:cNvPr>
          <p:cNvGraphicFramePr>
            <a:graphicFrameLocks noChangeAspect="1"/>
          </p:cNvGraphicFramePr>
          <p:nvPr>
            <p:custDataLst>
              <p:tags r:id="rId1"/>
            </p:custDataLst>
            <p:extLst>
              <p:ext uri="{D42A27DB-BD31-4B8C-83A1-F6EECF244321}">
                <p14:modId xmlns:p14="http://schemas.microsoft.com/office/powerpoint/2010/main" val="3586642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4178D780-0024-D768-BDF6-571B65DBAD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9BBD203-693C-B8A9-FF11-3E23BBA30A1A}"/>
              </a:ext>
            </a:extLst>
          </p:cNvPr>
          <p:cNvSpPr>
            <a:spLocks noGrp="1"/>
          </p:cNvSpPr>
          <p:nvPr>
            <p:ph type="title"/>
          </p:nvPr>
        </p:nvSpPr>
        <p:spPr/>
        <p:txBody>
          <a:bodyPr vert="horz"/>
          <a:lstStyle/>
          <a:p>
            <a:r>
              <a:rPr lang="ja-JP" altLang="en-US"/>
              <a:t>（２）実施スケジュール</a:t>
            </a:r>
            <a:endParaRPr lang="en-US"/>
          </a:p>
        </p:txBody>
      </p:sp>
      <p:sp>
        <p:nvSpPr>
          <p:cNvPr id="3" name="Content Placeholder 2">
            <a:extLst>
              <a:ext uri="{FF2B5EF4-FFF2-40B4-BE49-F238E27FC236}">
                <a16:creationId xmlns:a16="http://schemas.microsoft.com/office/drawing/2014/main" id="{FAA2FADE-9CA9-D122-D35E-50CCA733A978}"/>
              </a:ext>
            </a:extLst>
          </p:cNvPr>
          <p:cNvSpPr>
            <a:spLocks noGrp="1"/>
          </p:cNvSpPr>
          <p:nvPr>
            <p:ph sz="quarter" idx="13"/>
          </p:nvPr>
        </p:nvSpPr>
        <p:spPr>
          <a:xfrm>
            <a:off x="2585971" y="1110921"/>
            <a:ext cx="10650263" cy="634941"/>
          </a:xfrm>
        </p:spPr>
        <p:txBody>
          <a:bodyPr/>
          <a:lstStyle/>
          <a:p>
            <a:r>
              <a:rPr lang="ja-JP" altLang="en-US"/>
              <a:t>どの時期にどの取組を行うのか、現時点での想定を記載すること。</a:t>
            </a:r>
          </a:p>
        </p:txBody>
      </p:sp>
      <p:sp>
        <p:nvSpPr>
          <p:cNvPr id="20" name="TextBox 19">
            <a:extLst>
              <a:ext uri="{FF2B5EF4-FFF2-40B4-BE49-F238E27FC236}">
                <a16:creationId xmlns:a16="http://schemas.microsoft.com/office/drawing/2014/main" id="{0198BAB2-3062-9CBD-9E8E-2F8763F8BC45}"/>
              </a:ext>
            </a:extLst>
          </p:cNvPr>
          <p:cNvSpPr txBox="1"/>
          <p:nvPr/>
        </p:nvSpPr>
        <p:spPr>
          <a:xfrm>
            <a:off x="9582150" y="7056867"/>
            <a:ext cx="365408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aphicFrame>
        <p:nvGraphicFramePr>
          <p:cNvPr id="56" name="Table 4">
            <a:extLst>
              <a:ext uri="{FF2B5EF4-FFF2-40B4-BE49-F238E27FC236}">
                <a16:creationId xmlns:a16="http://schemas.microsoft.com/office/drawing/2014/main" id="{0CEFDCBD-600C-A45A-96FA-51AA99C7C62B}"/>
              </a:ext>
            </a:extLst>
          </p:cNvPr>
          <p:cNvGraphicFramePr>
            <a:graphicFrameLocks noGrp="1"/>
          </p:cNvGraphicFramePr>
          <p:nvPr>
            <p:extLst>
              <p:ext uri="{D42A27DB-BD31-4B8C-83A1-F6EECF244321}">
                <p14:modId xmlns:p14="http://schemas.microsoft.com/office/powerpoint/2010/main" val="3676684756"/>
              </p:ext>
            </p:extLst>
          </p:nvPr>
        </p:nvGraphicFramePr>
        <p:xfrm>
          <a:off x="203542" y="2551114"/>
          <a:ext cx="13032696" cy="1558749"/>
        </p:xfrm>
        <a:graphic>
          <a:graphicData uri="http://schemas.openxmlformats.org/drawingml/2006/table">
            <a:tbl>
              <a:tblPr firstRow="1" bandRow="1">
                <a:tableStyleId>{5940675A-B579-460E-94D1-54222C63F5DA}</a:tableStyleId>
              </a:tblPr>
              <a:tblGrid>
                <a:gridCol w="4312776">
                  <a:extLst>
                    <a:ext uri="{9D8B030D-6E8A-4147-A177-3AD203B41FA5}">
                      <a16:colId xmlns:a16="http://schemas.microsoft.com/office/drawing/2014/main" val="578647881"/>
                    </a:ext>
                  </a:extLst>
                </a:gridCol>
                <a:gridCol w="968880">
                  <a:extLst>
                    <a:ext uri="{9D8B030D-6E8A-4147-A177-3AD203B41FA5}">
                      <a16:colId xmlns:a16="http://schemas.microsoft.com/office/drawing/2014/main" val="3462654778"/>
                    </a:ext>
                  </a:extLst>
                </a:gridCol>
                <a:gridCol w="968880">
                  <a:extLst>
                    <a:ext uri="{9D8B030D-6E8A-4147-A177-3AD203B41FA5}">
                      <a16:colId xmlns:a16="http://schemas.microsoft.com/office/drawing/2014/main" val="1902540187"/>
                    </a:ext>
                  </a:extLst>
                </a:gridCol>
                <a:gridCol w="968880">
                  <a:extLst>
                    <a:ext uri="{9D8B030D-6E8A-4147-A177-3AD203B41FA5}">
                      <a16:colId xmlns:a16="http://schemas.microsoft.com/office/drawing/2014/main" val="43888978"/>
                    </a:ext>
                  </a:extLst>
                </a:gridCol>
                <a:gridCol w="968880">
                  <a:extLst>
                    <a:ext uri="{9D8B030D-6E8A-4147-A177-3AD203B41FA5}">
                      <a16:colId xmlns:a16="http://schemas.microsoft.com/office/drawing/2014/main" val="985800211"/>
                    </a:ext>
                  </a:extLst>
                </a:gridCol>
                <a:gridCol w="968880">
                  <a:extLst>
                    <a:ext uri="{9D8B030D-6E8A-4147-A177-3AD203B41FA5}">
                      <a16:colId xmlns:a16="http://schemas.microsoft.com/office/drawing/2014/main" val="2305540669"/>
                    </a:ext>
                  </a:extLst>
                </a:gridCol>
                <a:gridCol w="968880">
                  <a:extLst>
                    <a:ext uri="{9D8B030D-6E8A-4147-A177-3AD203B41FA5}">
                      <a16:colId xmlns:a16="http://schemas.microsoft.com/office/drawing/2014/main" val="58826697"/>
                    </a:ext>
                  </a:extLst>
                </a:gridCol>
                <a:gridCol w="968880">
                  <a:extLst>
                    <a:ext uri="{9D8B030D-6E8A-4147-A177-3AD203B41FA5}">
                      <a16:colId xmlns:a16="http://schemas.microsoft.com/office/drawing/2014/main" val="3846911953"/>
                    </a:ext>
                  </a:extLst>
                </a:gridCol>
                <a:gridCol w="968880">
                  <a:extLst>
                    <a:ext uri="{9D8B030D-6E8A-4147-A177-3AD203B41FA5}">
                      <a16:colId xmlns:a16="http://schemas.microsoft.com/office/drawing/2014/main" val="1849524839"/>
                    </a:ext>
                  </a:extLst>
                </a:gridCol>
                <a:gridCol w="968880">
                  <a:extLst>
                    <a:ext uri="{9D8B030D-6E8A-4147-A177-3AD203B41FA5}">
                      <a16:colId xmlns:a16="http://schemas.microsoft.com/office/drawing/2014/main" val="1947233953"/>
                    </a:ext>
                  </a:extLst>
                </a:gridCol>
              </a:tblGrid>
              <a:tr h="180000">
                <a:tc>
                  <a:txBody>
                    <a:bodyPr/>
                    <a:lstStyle/>
                    <a:p>
                      <a:r>
                        <a:rPr lang="ja-JP" altLang="en-US" sz="1400" b="1">
                          <a:latin typeface="+mn-ea"/>
                          <a:ea typeface="+mn-ea"/>
                        </a:rPr>
                        <a:t>事業名</a:t>
                      </a:r>
                      <a:endParaRPr lang="en-US" sz="1400" b="1">
                        <a:latin typeface="+mn-ea"/>
                        <a:ea typeface="+mn-ea"/>
                      </a:endParaRPr>
                    </a:p>
                  </a:txBody>
                  <a:tcPr>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1">
                          <a:solidFill>
                            <a:srgbClr val="575757"/>
                          </a:solidFill>
                          <a:latin typeface="+mn-ea"/>
                          <a:ea typeface="+mn-ea"/>
                          <a:sym typeface="Trebuchet MS" panose="020B0603020202020204" pitchFamily="34" charset="0"/>
                        </a:rPr>
                        <a:t>7</a:t>
                      </a:r>
                      <a:r>
                        <a:rPr lang="ja-JP" altLang="en-US" sz="1400" b="1">
                          <a:solidFill>
                            <a:srgbClr val="575757"/>
                          </a:solidFill>
                          <a:latin typeface="+mn-ea"/>
                          <a:ea typeface="+mn-ea"/>
                          <a:sym typeface="Trebuchet MS" panose="020B0603020202020204" pitchFamily="34" charset="0"/>
                        </a:rPr>
                        <a:t>月</a:t>
                      </a:r>
                      <a:endParaRPr lang="en-US" altLang="ja-JP" sz="1400" b="1">
                        <a:solidFill>
                          <a:srgbClr val="575757"/>
                        </a:solidFill>
                        <a:latin typeface="+mn-ea"/>
                        <a:ea typeface="+mn-ea"/>
                        <a:sym typeface="Trebuchet MS" panose="020B0603020202020204" pitchFamily="34" charset="0"/>
                      </a:endParaRPr>
                    </a:p>
                  </a:txBody>
                  <a:tcPr marL="36000" marR="3600" marT="3600" marB="3600" anchor="ctr">
                    <a:lnL w="12700" cmpd="sng">
                      <a:noFill/>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8</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rgbClr val="575757"/>
                          </a:solidFill>
                          <a:latin typeface="+mn-ea"/>
                          <a:ea typeface="+mn-ea"/>
                          <a:sym typeface="Trebuchet MS" panose="020B0603020202020204" pitchFamily="34" charset="0"/>
                        </a:rPr>
                        <a:t>9</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10</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r>
                        <a:rPr lang="en-US" sz="1400" b="1">
                          <a:solidFill>
                            <a:srgbClr val="575757"/>
                          </a:solidFill>
                          <a:latin typeface="+mn-ea"/>
                          <a:ea typeface="+mn-ea"/>
                          <a:sym typeface="Trebuchet MS" panose="020B0603020202020204" pitchFamily="34" charset="0"/>
                        </a:rPr>
                        <a:t>11</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12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3</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469892"/>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79264286"/>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11882960"/>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extLst>
                  <a:ext uri="{0D108BD9-81ED-4DB2-BD59-A6C34878D82A}">
                    <a16:rowId xmlns:a16="http://schemas.microsoft.com/office/drawing/2014/main" val="3763542472"/>
                  </a:ext>
                </a:extLst>
              </a:tr>
            </a:tbl>
          </a:graphicData>
        </a:graphic>
      </p:graphicFrame>
      <p:sp>
        <p:nvSpPr>
          <p:cNvPr id="57" name="TextBox 56">
            <a:extLst>
              <a:ext uri="{FF2B5EF4-FFF2-40B4-BE49-F238E27FC236}">
                <a16:creationId xmlns:a16="http://schemas.microsoft.com/office/drawing/2014/main" id="{B1F892C5-92DE-6108-2C50-2ECF19499DAB}"/>
              </a:ext>
            </a:extLst>
          </p:cNvPr>
          <p:cNvSpPr txBox="1"/>
          <p:nvPr/>
        </p:nvSpPr>
        <p:spPr>
          <a:xfrm>
            <a:off x="7911102" y="2042078"/>
            <a:ext cx="1879600" cy="523220"/>
          </a:xfrm>
          <a:prstGeom prst="rect">
            <a:avLst/>
          </a:prstGeom>
          <a:noFill/>
        </p:spPr>
        <p:txBody>
          <a:bodyPr wrap="square" rtlCol="0">
            <a:spAutoFit/>
          </a:bodyPr>
          <a:lstStyle/>
          <a:p>
            <a:pPr algn="ctr"/>
            <a:r>
              <a:rPr lang="ja-JP" altLang="en-US" sz="1400">
                <a:solidFill>
                  <a:schemeClr val="tx2"/>
                </a:solidFill>
              </a:rPr>
              <a:t>中間報告会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sp>
        <p:nvSpPr>
          <p:cNvPr id="58" name="TextBox 57">
            <a:extLst>
              <a:ext uri="{FF2B5EF4-FFF2-40B4-BE49-F238E27FC236}">
                <a16:creationId xmlns:a16="http://schemas.microsoft.com/office/drawing/2014/main" id="{AD660DA9-3EC9-80E6-A173-9EA9C94A539B}"/>
              </a:ext>
            </a:extLst>
          </p:cNvPr>
          <p:cNvSpPr txBox="1"/>
          <p:nvPr/>
        </p:nvSpPr>
        <p:spPr>
          <a:xfrm>
            <a:off x="9905002" y="2030248"/>
            <a:ext cx="1879600" cy="523220"/>
          </a:xfrm>
          <a:prstGeom prst="rect">
            <a:avLst/>
          </a:prstGeom>
          <a:noFill/>
        </p:spPr>
        <p:txBody>
          <a:bodyPr wrap="square" rtlCol="0">
            <a:spAutoFit/>
          </a:bodyPr>
          <a:lstStyle/>
          <a:p>
            <a:pPr algn="ctr"/>
            <a:r>
              <a:rPr lang="ja-JP" altLang="en-US" sz="1400">
                <a:solidFill>
                  <a:schemeClr val="tx2"/>
                </a:solidFill>
              </a:rPr>
              <a:t>最終報告会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cxnSp>
        <p:nvCxnSpPr>
          <p:cNvPr id="60" name="Straight Arrow Connector 59">
            <a:extLst>
              <a:ext uri="{FF2B5EF4-FFF2-40B4-BE49-F238E27FC236}">
                <a16:creationId xmlns:a16="http://schemas.microsoft.com/office/drawing/2014/main" id="{92351A8B-7D4F-FC9C-1A6C-4A1EE0F023F8}"/>
              </a:ext>
            </a:extLst>
          </p:cNvPr>
          <p:cNvCxnSpPr/>
          <p:nvPr/>
        </p:nvCxnSpPr>
        <p:spPr>
          <a:xfrm>
            <a:off x="4572000" y="3188417"/>
            <a:ext cx="1816100" cy="0"/>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85F01F6-B692-3566-2D79-7144DAF48341}"/>
              </a:ext>
            </a:extLst>
          </p:cNvPr>
          <p:cNvSpPr txBox="1"/>
          <p:nvPr/>
        </p:nvSpPr>
        <p:spPr>
          <a:xfrm>
            <a:off x="4718050" y="2880627"/>
            <a:ext cx="1428750" cy="307777"/>
          </a:xfrm>
          <a:prstGeom prst="rect">
            <a:avLst/>
          </a:prstGeom>
          <a:noFill/>
        </p:spPr>
        <p:txBody>
          <a:bodyPr wrap="square" rtlCol="0">
            <a:spAutoFit/>
          </a:bodyPr>
          <a:lstStyle/>
          <a:p>
            <a:r>
              <a:rPr lang="en-US" altLang="ja-JP" sz="1400">
                <a:solidFill>
                  <a:srgbClr val="E71C57"/>
                </a:solidFill>
              </a:rPr>
              <a:t>XX</a:t>
            </a:r>
            <a:r>
              <a:rPr lang="ja-JP" altLang="en-US" sz="1400">
                <a:solidFill>
                  <a:srgbClr val="E71C57"/>
                </a:solidFill>
              </a:rPr>
              <a:t>作成開始</a:t>
            </a:r>
            <a:endParaRPr lang="en-US" sz="1400">
              <a:solidFill>
                <a:srgbClr val="E71C57"/>
              </a:solidFill>
            </a:endParaRPr>
          </a:p>
        </p:txBody>
      </p:sp>
      <p:grpSp>
        <p:nvGrpSpPr>
          <p:cNvPr id="13" name="Group 12">
            <a:extLst>
              <a:ext uri="{FF2B5EF4-FFF2-40B4-BE49-F238E27FC236}">
                <a16:creationId xmlns:a16="http://schemas.microsoft.com/office/drawing/2014/main" id="{99B335B5-9A0D-BF7B-2BB5-B38C32D9165D}"/>
              </a:ext>
            </a:extLst>
          </p:cNvPr>
          <p:cNvGrpSpPr/>
          <p:nvPr/>
        </p:nvGrpSpPr>
        <p:grpSpPr>
          <a:xfrm>
            <a:off x="498845" y="1153286"/>
            <a:ext cx="1852675" cy="1041692"/>
            <a:chOff x="498845" y="1153286"/>
            <a:chExt cx="1852675" cy="1041692"/>
          </a:xfrm>
        </p:grpSpPr>
        <p:cxnSp>
          <p:nvCxnSpPr>
            <p:cNvPr id="16" name="直線コネクタ 127">
              <a:extLst>
                <a:ext uri="{FF2B5EF4-FFF2-40B4-BE49-F238E27FC236}">
                  <a16:creationId xmlns:a16="http://schemas.microsoft.com/office/drawing/2014/main" id="{FFECB448-8EA7-201E-9563-6238AF5A9DC8}"/>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 name="直線コネクタ 127">
              <a:extLst>
                <a:ext uri="{FF2B5EF4-FFF2-40B4-BE49-F238E27FC236}">
                  <a16:creationId xmlns:a16="http://schemas.microsoft.com/office/drawing/2014/main" id="{B262D48D-F920-C0D2-6B00-DA2E81309E2F}"/>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78">
              <a:extLst>
                <a:ext uri="{FF2B5EF4-FFF2-40B4-BE49-F238E27FC236}">
                  <a16:creationId xmlns:a16="http://schemas.microsoft.com/office/drawing/2014/main" id="{D51AA331-F4E3-226F-DDFF-68FF869EB87E}"/>
                </a:ext>
              </a:extLst>
            </p:cNvPr>
            <p:cNvCxnSpPr>
              <a:cxnSpLocks/>
              <a:stCxn id="48" idx="2"/>
              <a:endCxn id="49"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91BC3240-BA01-C05F-571A-5F4E8581313E}"/>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83D31B8C-736C-4D32-C310-209740114E0F}"/>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6">
              <a:extLst>
                <a:ext uri="{FF2B5EF4-FFF2-40B4-BE49-F238E27FC236}">
                  <a16:creationId xmlns:a16="http://schemas.microsoft.com/office/drawing/2014/main" id="{7B91E78A-769C-5673-B967-ECC83BC2411B}"/>
                </a:ext>
              </a:extLst>
            </p:cNvPr>
            <p:cNvCxnSpPr>
              <a:cxnSpLocks/>
              <a:stCxn id="33" idx="3"/>
              <a:endCxn id="48"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6B41D396-2281-2AC1-E812-9CC426790BDB}"/>
                </a:ext>
              </a:extLst>
            </p:cNvPr>
            <p:cNvCxnSpPr>
              <a:cxnSpLocks/>
              <a:stCxn id="39" idx="3"/>
              <a:endCxn id="50"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B87867E-0EA6-F573-CE0E-A49ED260A0AD}"/>
                </a:ext>
              </a:extLst>
            </p:cNvPr>
            <p:cNvCxnSpPr>
              <a:cxnSpLocks/>
              <a:stCxn id="41" idx="3"/>
              <a:endCxn id="47"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31BB9786-5BBB-EFD3-0FA1-946D2C3C7836}"/>
                </a:ext>
              </a:extLst>
            </p:cNvPr>
            <p:cNvCxnSpPr>
              <a:cxnSpLocks/>
              <a:endCxn id="49"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E3A7F426-7241-2859-5C8B-2F36F170DE98}"/>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9372BD2F-245A-3E78-0E6A-4D593A92056E}"/>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CBD4101E-1DB1-F432-F26B-095C2BA0713C}"/>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17A9F60F-64D3-6BFE-E492-543D99D2C38B}"/>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8" name="Straight Arrow Connector 37">
              <a:extLst>
                <a:ext uri="{FF2B5EF4-FFF2-40B4-BE49-F238E27FC236}">
                  <a16:creationId xmlns:a16="http://schemas.microsoft.com/office/drawing/2014/main" id="{C81419EF-7068-CF82-DD04-215C6DD6BC5C}"/>
                </a:ext>
              </a:extLst>
            </p:cNvPr>
            <p:cNvCxnSpPr>
              <a:cxnSpLocks/>
              <a:stCxn id="33" idx="2"/>
              <a:endCxn id="39"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00FFE858-6CC5-E988-DED2-F79B932E0074}"/>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D9B8126B-A69D-A54C-544A-8C469C2DB636}"/>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43FE7175-6E84-097B-3E51-5345AE8CCBCC}"/>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C4259877-A4F7-A5BC-10F0-21BDB850AC8C}"/>
                </a:ext>
              </a:extLst>
            </p:cNvPr>
            <p:cNvSpPr/>
            <p:nvPr/>
          </p:nvSpPr>
          <p:spPr>
            <a:xfrm>
              <a:off x="747761" y="1900367"/>
              <a:ext cx="933975" cy="52655"/>
            </a:xfrm>
            <a:prstGeom prst="roundRect">
              <a:avLst>
                <a:gd name="adj" fmla="val 125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43162408-C58F-3052-3F77-646DADA7D59F}"/>
                </a:ext>
              </a:extLst>
            </p:cNvPr>
            <p:cNvSpPr/>
            <p:nvPr/>
          </p:nvSpPr>
          <p:spPr>
            <a:xfrm>
              <a:off x="747761" y="2004235"/>
              <a:ext cx="933975" cy="52027"/>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TextBox 43">
              <a:extLst>
                <a:ext uri="{FF2B5EF4-FFF2-40B4-BE49-F238E27FC236}">
                  <a16:creationId xmlns:a16="http://schemas.microsoft.com/office/drawing/2014/main" id="{5F731812-3743-F0AD-6518-76C31257E0C7}"/>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5" name="Rectangle 44">
              <a:extLst>
                <a:ext uri="{FF2B5EF4-FFF2-40B4-BE49-F238E27FC236}">
                  <a16:creationId xmlns:a16="http://schemas.microsoft.com/office/drawing/2014/main" id="{0606CBA0-E165-A0EE-0366-08CABB611563}"/>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6" name="Straight Arrow Connector 45">
              <a:extLst>
                <a:ext uri="{FF2B5EF4-FFF2-40B4-BE49-F238E27FC236}">
                  <a16:creationId xmlns:a16="http://schemas.microsoft.com/office/drawing/2014/main" id="{4D1C7BF0-E649-3381-8A9B-713B93AA25E3}"/>
                </a:ext>
              </a:extLst>
            </p:cNvPr>
            <p:cNvCxnSpPr>
              <a:cxnSpLocks/>
              <a:stCxn id="41" idx="2"/>
              <a:endCxn id="45"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477A7BFC-06A9-E66F-DB35-D3716169611F}"/>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5AE207F0-EBA3-1498-A6CA-E47705CB0126}"/>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6F150B87-3B94-A9F4-F77E-2B834978E4C9}"/>
                </a:ext>
              </a:extLst>
            </p:cNvPr>
            <p:cNvSpPr/>
            <p:nvPr/>
          </p:nvSpPr>
          <p:spPr>
            <a:xfrm>
              <a:off x="1772647" y="1780891"/>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6F662343-DBFF-F8E2-1867-AEDF762F1DB9}"/>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1" name="コネクタ: カギ線 80">
              <a:extLst>
                <a:ext uri="{FF2B5EF4-FFF2-40B4-BE49-F238E27FC236}">
                  <a16:creationId xmlns:a16="http://schemas.microsoft.com/office/drawing/2014/main" id="{F882368F-E0CD-48A1-1B60-E1B041700498}"/>
                </a:ext>
              </a:extLst>
            </p:cNvPr>
            <p:cNvCxnSpPr>
              <a:cxnSpLocks/>
              <a:stCxn id="31" idx="2"/>
              <a:endCxn id="42"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324F121F-7B2D-9FD1-2E93-2A5378BE243F}"/>
                </a:ext>
              </a:extLst>
            </p:cNvPr>
            <p:cNvCxnSpPr>
              <a:cxnSpLocks/>
              <a:stCxn id="42" idx="2"/>
              <a:endCxn id="43"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3" name="直線コネクタ 127">
              <a:extLst>
                <a:ext uri="{FF2B5EF4-FFF2-40B4-BE49-F238E27FC236}">
                  <a16:creationId xmlns:a16="http://schemas.microsoft.com/office/drawing/2014/main" id="{DE5C2918-1734-D7E0-DB86-AC6D5FE980AC}"/>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4" name="正方形/長方形 101">
              <a:extLst>
                <a:ext uri="{FF2B5EF4-FFF2-40B4-BE49-F238E27FC236}">
                  <a16:creationId xmlns:a16="http://schemas.microsoft.com/office/drawing/2014/main" id="{59BA5034-9381-1411-1424-EC43542C508F}"/>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5" name="Straight Arrow Connector 54">
              <a:extLst>
                <a:ext uri="{FF2B5EF4-FFF2-40B4-BE49-F238E27FC236}">
                  <a16:creationId xmlns:a16="http://schemas.microsoft.com/office/drawing/2014/main" id="{E8D6EB26-7941-EA1E-2730-DA0A4A3350EE}"/>
                </a:ext>
              </a:extLst>
            </p:cNvPr>
            <p:cNvCxnSpPr>
              <a:cxnSpLocks/>
              <a:stCxn id="39" idx="2"/>
              <a:endCxn id="41"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 name="Rectangle: Rounded Corners 3">
              <a:extLst>
                <a:ext uri="{FF2B5EF4-FFF2-40B4-BE49-F238E27FC236}">
                  <a16:creationId xmlns:a16="http://schemas.microsoft.com/office/drawing/2014/main" id="{9C955288-707F-4F52-6778-BD34ACA356A1}"/>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4512EF0C-CE5A-20AD-6825-00BF124494F9}"/>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7" name="Rectangle: Rounded Corners 6">
              <a:extLst>
                <a:ext uri="{FF2B5EF4-FFF2-40B4-BE49-F238E27FC236}">
                  <a16:creationId xmlns:a16="http://schemas.microsoft.com/office/drawing/2014/main" id="{225559DE-03C4-C09A-E0F1-8DEB907EEA7F}"/>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8" name="Rectangle: Rounded Corners 7">
              <a:extLst>
                <a:ext uri="{FF2B5EF4-FFF2-40B4-BE49-F238E27FC236}">
                  <a16:creationId xmlns:a16="http://schemas.microsoft.com/office/drawing/2014/main" id="{34534509-2F50-BD0C-A11A-BA2CED21DB39}"/>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9" name="Group 8">
              <a:extLst>
                <a:ext uri="{FF2B5EF4-FFF2-40B4-BE49-F238E27FC236}">
                  <a16:creationId xmlns:a16="http://schemas.microsoft.com/office/drawing/2014/main" id="{7BD37A0A-21CB-B64A-899E-EC1FCB82FF35}"/>
                </a:ext>
              </a:extLst>
            </p:cNvPr>
            <p:cNvGrpSpPr/>
            <p:nvPr/>
          </p:nvGrpSpPr>
          <p:grpSpPr>
            <a:xfrm>
              <a:off x="498845" y="2096201"/>
              <a:ext cx="1851085" cy="98777"/>
              <a:chOff x="428995" y="2547051"/>
              <a:chExt cx="1851085" cy="98777"/>
            </a:xfrm>
          </p:grpSpPr>
          <p:cxnSp>
            <p:nvCxnSpPr>
              <p:cNvPr id="10" name="直線コネクタ 127">
                <a:extLst>
                  <a:ext uri="{FF2B5EF4-FFF2-40B4-BE49-F238E27FC236}">
                    <a16:creationId xmlns:a16="http://schemas.microsoft.com/office/drawing/2014/main" id="{E0951C0F-C7D1-3D2D-A421-F02A60F9BB8C}"/>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1" name="正方形/長方形 101">
                <a:extLst>
                  <a:ext uri="{FF2B5EF4-FFF2-40B4-BE49-F238E27FC236}">
                    <a16:creationId xmlns:a16="http://schemas.microsoft.com/office/drawing/2014/main" id="{2D254672-3EC0-D37A-2ED6-4E226EA0A1F9}"/>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2" name="Rectangle: Rounded Corners 11">
                <a:extLst>
                  <a:ext uri="{FF2B5EF4-FFF2-40B4-BE49-F238E27FC236}">
                    <a16:creationId xmlns:a16="http://schemas.microsoft.com/office/drawing/2014/main" id="{5B31834C-BAE3-02CA-58E0-BE1C90FFE7A5}"/>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Tree>
    <p:extLst>
      <p:ext uri="{BB962C8B-B14F-4D97-AF65-F5344CB8AC3E}">
        <p14:creationId xmlns:p14="http://schemas.microsoft.com/office/powerpoint/2010/main" val="1177428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A42C5-87B6-54F5-10ED-C4A531909B76}"/>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6BA27BA-5BB6-DC26-8D21-BD6967E73DEF}"/>
              </a:ext>
            </a:extLst>
          </p:cNvPr>
          <p:cNvGraphicFramePr>
            <a:graphicFrameLocks noChangeAspect="1"/>
          </p:cNvGraphicFramePr>
          <p:nvPr>
            <p:custDataLst>
              <p:tags r:id="rId1"/>
            </p:custDataLst>
            <p:extLst>
              <p:ext uri="{D42A27DB-BD31-4B8C-83A1-F6EECF244321}">
                <p14:modId xmlns:p14="http://schemas.microsoft.com/office/powerpoint/2010/main" val="30872389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6BA27BA-5BB6-DC26-8D21-BD6967E73D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ACA61019-6E82-331A-C13F-1AC283B07D5B}"/>
              </a:ext>
            </a:extLst>
          </p:cNvPr>
          <p:cNvSpPr>
            <a:spLocks noGrp="1"/>
          </p:cNvSpPr>
          <p:nvPr>
            <p:ph type="title"/>
          </p:nvPr>
        </p:nvSpPr>
        <p:spPr/>
        <p:txBody>
          <a:bodyPr vert="horz"/>
          <a:lstStyle/>
          <a:p>
            <a:r>
              <a:rPr lang="en-US"/>
              <a:t>5.</a:t>
            </a:r>
            <a:r>
              <a:rPr lang="ja-JP" altLang="en-US"/>
              <a:t> 資金確保計画</a:t>
            </a:r>
            <a:endParaRPr lang="en-US"/>
          </a:p>
        </p:txBody>
      </p:sp>
    </p:spTree>
    <p:extLst>
      <p:ext uri="{BB962C8B-B14F-4D97-AF65-F5344CB8AC3E}">
        <p14:creationId xmlns:p14="http://schemas.microsoft.com/office/powerpoint/2010/main" val="3489364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F7CE5-ED66-A807-8650-FF036545F00D}"/>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0617163D-24A1-7073-6C52-6D859B66F45E}"/>
              </a:ext>
            </a:extLst>
          </p:cNvPr>
          <p:cNvGraphicFramePr>
            <a:graphicFrameLocks noChangeAspect="1"/>
          </p:cNvGraphicFramePr>
          <p:nvPr>
            <p:custDataLst>
              <p:tags r:id="rId1"/>
            </p:custData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0617163D-24A1-7073-6C52-6D859B66F45E}"/>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4" name="Group 3">
            <a:extLst>
              <a:ext uri="{FF2B5EF4-FFF2-40B4-BE49-F238E27FC236}">
                <a16:creationId xmlns:a16="http://schemas.microsoft.com/office/drawing/2014/main" id="{D9F9DDF9-AC0F-A32C-8E6D-E9A51D6385D9}"/>
              </a:ext>
            </a:extLst>
          </p:cNvPr>
          <p:cNvGrpSpPr/>
          <p:nvPr/>
        </p:nvGrpSpPr>
        <p:grpSpPr>
          <a:xfrm>
            <a:off x="693146" y="1246195"/>
            <a:ext cx="12053483" cy="5981589"/>
            <a:chOff x="693146" y="1246195"/>
            <a:chExt cx="12053483" cy="5643071"/>
          </a:xfrm>
        </p:grpSpPr>
        <p:grpSp>
          <p:nvGrpSpPr>
            <p:cNvPr id="6" name="Group 5">
              <a:extLst>
                <a:ext uri="{FF2B5EF4-FFF2-40B4-BE49-F238E27FC236}">
                  <a16:creationId xmlns:a16="http://schemas.microsoft.com/office/drawing/2014/main" id="{1310134C-B324-65CB-8428-4037FF0FAE35}"/>
                </a:ext>
              </a:extLst>
            </p:cNvPr>
            <p:cNvGrpSpPr/>
            <p:nvPr/>
          </p:nvGrpSpPr>
          <p:grpSpPr>
            <a:xfrm>
              <a:off x="693147" y="1246195"/>
              <a:ext cx="12053482" cy="4990976"/>
              <a:chOff x="693147" y="1246195"/>
              <a:chExt cx="12053482" cy="6103548"/>
            </a:xfrm>
          </p:grpSpPr>
          <p:grpSp>
            <p:nvGrpSpPr>
              <p:cNvPr id="11" name="Group 10">
                <a:extLst>
                  <a:ext uri="{FF2B5EF4-FFF2-40B4-BE49-F238E27FC236}">
                    <a16:creationId xmlns:a16="http://schemas.microsoft.com/office/drawing/2014/main" id="{021CFBC7-BA2F-5067-999D-051C3D9291AB}"/>
                  </a:ext>
                </a:extLst>
              </p:cNvPr>
              <p:cNvGrpSpPr/>
              <p:nvPr/>
            </p:nvGrpSpPr>
            <p:grpSpPr>
              <a:xfrm>
                <a:off x="693147" y="1246195"/>
                <a:ext cx="12053482" cy="6103548"/>
                <a:chOff x="693147" y="1246195"/>
                <a:chExt cx="12053482" cy="6103548"/>
              </a:xfrm>
            </p:grpSpPr>
            <p:cxnSp>
              <p:nvCxnSpPr>
                <p:cNvPr id="13" name="直線コネクタ 127">
                  <a:extLst>
                    <a:ext uri="{FF2B5EF4-FFF2-40B4-BE49-F238E27FC236}">
                      <a16:creationId xmlns:a16="http://schemas.microsoft.com/office/drawing/2014/main" id="{4BFF1FD3-7A47-F9BF-31FE-1A277EA1A8F3}"/>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直線コネクタ 127">
                  <a:extLst>
                    <a:ext uri="{FF2B5EF4-FFF2-40B4-BE49-F238E27FC236}">
                      <a16:creationId xmlns:a16="http://schemas.microsoft.com/office/drawing/2014/main" id="{AB713050-CC0B-5CEC-EDAB-EA418632A8EA}"/>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78">
                  <a:extLst>
                    <a:ext uri="{FF2B5EF4-FFF2-40B4-BE49-F238E27FC236}">
                      <a16:creationId xmlns:a16="http://schemas.microsoft.com/office/drawing/2014/main" id="{8D0284C7-2084-726C-96BC-B005FD19FAA9}"/>
                    </a:ext>
                  </a:extLst>
                </p:cNvPr>
                <p:cNvCxnSpPr>
                  <a:cxnSpLocks/>
                  <a:stCxn id="44" idx="2"/>
                  <a:endCxn id="45"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 name="正方形/長方形 101">
                  <a:extLst>
                    <a:ext uri="{FF2B5EF4-FFF2-40B4-BE49-F238E27FC236}">
                      <a16:creationId xmlns:a16="http://schemas.microsoft.com/office/drawing/2014/main" id="{F4C41EAB-5715-2DAE-6142-10E11D3337BB}"/>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7" name="正方形/長方形 101">
                  <a:extLst>
                    <a:ext uri="{FF2B5EF4-FFF2-40B4-BE49-F238E27FC236}">
                      <a16:creationId xmlns:a16="http://schemas.microsoft.com/office/drawing/2014/main" id="{F564E6AA-9BCE-4919-6BB4-CD00E0440C95}"/>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8" name="Straight Arrow Connector 23">
                  <a:extLst>
                    <a:ext uri="{FF2B5EF4-FFF2-40B4-BE49-F238E27FC236}">
                      <a16:creationId xmlns:a16="http://schemas.microsoft.com/office/drawing/2014/main" id="{044632A5-B7D3-A036-BE25-96316729ECE9}"/>
                    </a:ext>
                  </a:extLst>
                </p:cNvPr>
                <p:cNvCxnSpPr>
                  <a:cxnSpLocks/>
                  <a:stCxn id="27" idx="3"/>
                  <a:endCxn id="44"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23">
                  <a:extLst>
                    <a:ext uri="{FF2B5EF4-FFF2-40B4-BE49-F238E27FC236}">
                      <a16:creationId xmlns:a16="http://schemas.microsoft.com/office/drawing/2014/main" id="{48FA8408-6D54-1BAE-0DFB-F41FB634785C}"/>
                    </a:ext>
                  </a:extLst>
                </p:cNvPr>
                <p:cNvCxnSpPr>
                  <a:cxnSpLocks/>
                  <a:stCxn id="34" idx="3"/>
                  <a:endCxn id="46"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B19EDAB4-C541-E2E6-9866-17E0A129DCB8}"/>
                    </a:ext>
                  </a:extLst>
                </p:cNvPr>
                <p:cNvCxnSpPr>
                  <a:cxnSpLocks/>
                  <a:stCxn id="36" idx="3"/>
                  <a:endCxn id="43"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31">
                  <a:extLst>
                    <a:ext uri="{FF2B5EF4-FFF2-40B4-BE49-F238E27FC236}">
                      <a16:creationId xmlns:a16="http://schemas.microsoft.com/office/drawing/2014/main" id="{75FE47AD-C71B-A9D2-2399-BFB22BD93E48}"/>
                    </a:ext>
                  </a:extLst>
                </p:cNvPr>
                <p:cNvCxnSpPr>
                  <a:cxnSpLocks/>
                  <a:stCxn id="31" idx="3"/>
                  <a:endCxn id="45"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235B73EC-C099-FED2-B5C7-D2E4A5D6DCF0}"/>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23" name="グループ化 33">
                  <a:extLst>
                    <a:ext uri="{FF2B5EF4-FFF2-40B4-BE49-F238E27FC236}">
                      <a16:creationId xmlns:a16="http://schemas.microsoft.com/office/drawing/2014/main" id="{BFEC7490-B8F6-9183-87A5-4B5E81DEA5D3}"/>
                    </a:ext>
                  </a:extLst>
                </p:cNvPr>
                <p:cNvGrpSpPr/>
                <p:nvPr/>
              </p:nvGrpSpPr>
              <p:grpSpPr>
                <a:xfrm>
                  <a:off x="1900281" y="1246195"/>
                  <a:ext cx="6485535" cy="302378"/>
                  <a:chOff x="1745513" y="1289276"/>
                  <a:chExt cx="5523428" cy="274312"/>
                </a:xfrm>
              </p:grpSpPr>
              <p:cxnSp>
                <p:nvCxnSpPr>
                  <p:cNvPr id="54" name="Straight Connector 14">
                    <a:extLst>
                      <a:ext uri="{FF2B5EF4-FFF2-40B4-BE49-F238E27FC236}">
                        <a16:creationId xmlns:a16="http://schemas.microsoft.com/office/drawing/2014/main" id="{94DCD5FF-7FD3-DD6F-C0E4-4810977613A8}"/>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5" name="TextBox 15">
                    <a:extLst>
                      <a:ext uri="{FF2B5EF4-FFF2-40B4-BE49-F238E27FC236}">
                        <a16:creationId xmlns:a16="http://schemas.microsoft.com/office/drawing/2014/main" id="{AD87B634-7E4D-C81C-EF0B-5B147F99E75B}"/>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24" name="グループ化 30">
                  <a:extLst>
                    <a:ext uri="{FF2B5EF4-FFF2-40B4-BE49-F238E27FC236}">
                      <a16:creationId xmlns:a16="http://schemas.microsoft.com/office/drawing/2014/main" id="{E8352523-D69F-2C97-E844-7C8E1AD0519A}"/>
                    </a:ext>
                  </a:extLst>
                </p:cNvPr>
                <p:cNvGrpSpPr/>
                <p:nvPr/>
              </p:nvGrpSpPr>
              <p:grpSpPr>
                <a:xfrm>
                  <a:off x="8739057" y="1246195"/>
                  <a:ext cx="4007572" cy="302378"/>
                  <a:chOff x="7570054" y="1289276"/>
                  <a:chExt cx="3885260" cy="274312"/>
                </a:xfrm>
              </p:grpSpPr>
              <p:cxnSp>
                <p:nvCxnSpPr>
                  <p:cNvPr id="52" name="Straight Connector 14">
                    <a:extLst>
                      <a:ext uri="{FF2B5EF4-FFF2-40B4-BE49-F238E27FC236}">
                        <a16:creationId xmlns:a16="http://schemas.microsoft.com/office/drawing/2014/main" id="{2641366D-C1B8-CD1E-0C7B-126AC978E4B3}"/>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3" name="TextBox 15">
                    <a:extLst>
                      <a:ext uri="{FF2B5EF4-FFF2-40B4-BE49-F238E27FC236}">
                        <a16:creationId xmlns:a16="http://schemas.microsoft.com/office/drawing/2014/main" id="{9B6ED6A5-E0C1-F4AC-472E-5B8DA0FE9328}"/>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25" name="Rectangle: Rounded Corners 24">
                  <a:extLst>
                    <a:ext uri="{FF2B5EF4-FFF2-40B4-BE49-F238E27FC236}">
                      <a16:creationId xmlns:a16="http://schemas.microsoft.com/office/drawing/2014/main" id="{7279D310-435F-D3AC-F343-54902F89BB4E}"/>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TextBox 25">
                  <a:extLst>
                    <a:ext uri="{FF2B5EF4-FFF2-40B4-BE49-F238E27FC236}">
                      <a16:creationId xmlns:a16="http://schemas.microsoft.com/office/drawing/2014/main" id="{91EB284E-4226-CE2B-EBF9-719B5741C085}"/>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27" name="Rectangle: Rounded Corners 26">
                  <a:extLst>
                    <a:ext uri="{FF2B5EF4-FFF2-40B4-BE49-F238E27FC236}">
                      <a16:creationId xmlns:a16="http://schemas.microsoft.com/office/drawing/2014/main" id="{57EA66C4-DEA9-C060-BAC6-FA77DCE09552}"/>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28" name="正方形/長方形 101">
                  <a:extLst>
                    <a:ext uri="{FF2B5EF4-FFF2-40B4-BE49-F238E27FC236}">
                      <a16:creationId xmlns:a16="http://schemas.microsoft.com/office/drawing/2014/main" id="{B12D86AA-4E63-613B-0E53-90E3A00E0240}"/>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9" name="Rectangle: Rounded Corners 28">
                  <a:extLst>
                    <a:ext uri="{FF2B5EF4-FFF2-40B4-BE49-F238E27FC236}">
                      <a16:creationId xmlns:a16="http://schemas.microsoft.com/office/drawing/2014/main" id="{121091C5-4482-C1D1-9EF9-73B0BB139B68}"/>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30" name="Rectangle: Rounded Corners 29">
                  <a:extLst>
                    <a:ext uri="{FF2B5EF4-FFF2-40B4-BE49-F238E27FC236}">
                      <a16:creationId xmlns:a16="http://schemas.microsoft.com/office/drawing/2014/main" id="{CFD10064-B8F8-9CA1-8D52-11E8A9A9E853}"/>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31" name="Rectangle: Rounded Corners 30">
                  <a:extLst>
                    <a:ext uri="{FF2B5EF4-FFF2-40B4-BE49-F238E27FC236}">
                      <a16:creationId xmlns:a16="http://schemas.microsoft.com/office/drawing/2014/main" id="{1B866AE7-3328-24EA-8C52-8A10F106BA25}"/>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32" name="Straight Arrow Connector 31">
                  <a:extLst>
                    <a:ext uri="{FF2B5EF4-FFF2-40B4-BE49-F238E27FC236}">
                      <a16:creationId xmlns:a16="http://schemas.microsoft.com/office/drawing/2014/main" id="{C734ED57-B19A-33A6-0E93-C2E70B2D4394}"/>
                    </a:ext>
                  </a:extLst>
                </p:cNvPr>
                <p:cNvCxnSpPr>
                  <a:cxnSpLocks/>
                  <a:stCxn id="27" idx="2"/>
                  <a:endCxn id="34"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09ABF9F-FBDF-15D9-C7B9-7CF88E5045FF}"/>
                    </a:ext>
                  </a:extLst>
                </p:cNvPr>
                <p:cNvCxnSpPr>
                  <a:cxnSpLocks/>
                  <a:stCxn id="34" idx="2"/>
                  <a:endCxn id="36"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620F3085-08D9-3CF3-455B-B4DD4A200C4B}"/>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F6307886-B05E-B840-F9A4-A3A8CF3AB060}"/>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E4F32021-1D0D-E845-A54E-B802E1A17921}"/>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37" name="TextBox 36">
                  <a:extLst>
                    <a:ext uri="{FF2B5EF4-FFF2-40B4-BE49-F238E27FC236}">
                      <a16:creationId xmlns:a16="http://schemas.microsoft.com/office/drawing/2014/main" id="{12C5A088-D160-7814-95C4-B63C74DFDEFA}"/>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0FC4EF1-B678-AEB9-E084-0C076B17ADE2}"/>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A751A990-4372-6CAA-2AE4-678EB0C4D745}"/>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6341DC0A-2D53-85E7-5D2F-C8C04AE1D9D3}"/>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40">
                  <a:extLst>
                    <a:ext uri="{FF2B5EF4-FFF2-40B4-BE49-F238E27FC236}">
                      <a16:creationId xmlns:a16="http://schemas.microsoft.com/office/drawing/2014/main" id="{1F1D0C91-E6B7-AC2C-B1AF-C1384EF7F2D9}"/>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2" name="Straight Arrow Connector 41">
                  <a:extLst>
                    <a:ext uri="{FF2B5EF4-FFF2-40B4-BE49-F238E27FC236}">
                      <a16:creationId xmlns:a16="http://schemas.microsoft.com/office/drawing/2014/main" id="{1DC49BA0-5C54-9125-1486-44D0449CD7CE}"/>
                    </a:ext>
                  </a:extLst>
                </p:cNvPr>
                <p:cNvCxnSpPr>
                  <a:cxnSpLocks/>
                  <a:stCxn id="36" idx="2"/>
                  <a:endCxn id="41"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77DAF26F-EB2F-E65F-3091-1B391AE7EF2F}"/>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44" name="Rectangle: Rounded Corners 43">
                  <a:extLst>
                    <a:ext uri="{FF2B5EF4-FFF2-40B4-BE49-F238E27FC236}">
                      <a16:creationId xmlns:a16="http://schemas.microsoft.com/office/drawing/2014/main" id="{FCB6DFD5-57F0-9B25-4DDE-7117E5FFD19A}"/>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40623C75-7964-F32F-AE99-5293B75D43FE}"/>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46" name="Rectangle: Rounded Corners 45">
                  <a:extLst>
                    <a:ext uri="{FF2B5EF4-FFF2-40B4-BE49-F238E27FC236}">
                      <a16:creationId xmlns:a16="http://schemas.microsoft.com/office/drawing/2014/main" id="{75E9B2ED-D638-F0FD-68FD-A3FA1ADED285}"/>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7" name="コネクタ: カギ線 80">
                  <a:extLst>
                    <a:ext uri="{FF2B5EF4-FFF2-40B4-BE49-F238E27FC236}">
                      <a16:creationId xmlns:a16="http://schemas.microsoft.com/office/drawing/2014/main" id="{5C2C9ED0-90D8-1A6B-52C2-A08D46B793B4}"/>
                    </a:ext>
                  </a:extLst>
                </p:cNvPr>
                <p:cNvCxnSpPr>
                  <a:cxnSpLocks/>
                  <a:stCxn id="22" idx="2"/>
                  <a:endCxn id="3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31C6497E-E743-86F5-A17B-6A727F316408}"/>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49" name="Straight Arrow Connector 48">
                  <a:extLst>
                    <a:ext uri="{FF2B5EF4-FFF2-40B4-BE49-F238E27FC236}">
                      <a16:creationId xmlns:a16="http://schemas.microsoft.com/office/drawing/2014/main" id="{47C014D6-1351-C9A0-F87C-85CA93977373}"/>
                    </a:ext>
                  </a:extLst>
                </p:cNvPr>
                <p:cNvCxnSpPr>
                  <a:cxnSpLocks/>
                  <a:stCxn id="38" idx="2"/>
                  <a:endCxn id="39"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B40DF7B0-871F-E4AF-A1CA-61A5F98EBB60}"/>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E63AE60D-491C-E3D1-608C-F47B0D773203}"/>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2" name="Rectangle: Rounded Corners 11">
                <a:extLst>
                  <a:ext uri="{FF2B5EF4-FFF2-40B4-BE49-F238E27FC236}">
                    <a16:creationId xmlns:a16="http://schemas.microsoft.com/office/drawing/2014/main" id="{44E6628B-9748-3B0F-B3C6-A0064740BF01}"/>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7" name="直線コネクタ 127">
              <a:extLst>
                <a:ext uri="{FF2B5EF4-FFF2-40B4-BE49-F238E27FC236}">
                  <a16:creationId xmlns:a16="http://schemas.microsoft.com/office/drawing/2014/main" id="{898D0A59-5EBA-CD02-3CB5-2875119A436C}"/>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9" name="正方形/長方形 101">
              <a:extLst>
                <a:ext uri="{FF2B5EF4-FFF2-40B4-BE49-F238E27FC236}">
                  <a16:creationId xmlns:a16="http://schemas.microsoft.com/office/drawing/2014/main" id="{56B45981-6198-0EA7-7317-9AD724CBD865}"/>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 name="Rectangle: Rounded Corners 9">
              <a:extLst>
                <a:ext uri="{FF2B5EF4-FFF2-40B4-BE49-F238E27FC236}">
                  <a16:creationId xmlns:a16="http://schemas.microsoft.com/office/drawing/2014/main" id="{888F3208-B063-5806-B2FA-12620E77E0CE}"/>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
        <p:nvSpPr>
          <p:cNvPr id="2" name="Title 1">
            <a:extLst>
              <a:ext uri="{FF2B5EF4-FFF2-40B4-BE49-F238E27FC236}">
                <a16:creationId xmlns:a16="http://schemas.microsoft.com/office/drawing/2014/main" id="{FE24CBF3-2D57-D05A-38AA-2D54079ECFD1}"/>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8" name="Rectangle 7">
            <a:extLst>
              <a:ext uri="{FF2B5EF4-FFF2-40B4-BE49-F238E27FC236}">
                <a16:creationId xmlns:a16="http://schemas.microsoft.com/office/drawing/2014/main" id="{3143DBFF-9D56-4511-8B96-1E36BC23A8DB}"/>
              </a:ext>
            </a:extLst>
          </p:cNvPr>
          <p:cNvSpPr/>
          <p:nvPr/>
        </p:nvSpPr>
        <p:spPr>
          <a:xfrm>
            <a:off x="579381" y="1609290"/>
            <a:ext cx="12264960" cy="4981831"/>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8C12C4D2-0DF4-2956-545E-929C5FF0C733}"/>
              </a:ext>
            </a:extLst>
          </p:cNvPr>
          <p:cNvSpPr/>
          <p:nvPr/>
        </p:nvSpPr>
        <p:spPr>
          <a:xfrm>
            <a:off x="602501" y="6644181"/>
            <a:ext cx="8173263" cy="674394"/>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53285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D07C4-62D2-5213-3768-2FD3BD51A31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8B85D2F-D745-23BC-8645-758DB3B5BE43}"/>
              </a:ext>
            </a:extLst>
          </p:cNvPr>
          <p:cNvGraphicFramePr>
            <a:graphicFrameLocks noChangeAspect="1"/>
          </p:cNvGraphicFramePr>
          <p:nvPr>
            <p:custDataLst>
              <p:tags r:id="rId1"/>
            </p:custDataLst>
            <p:extLst>
              <p:ext uri="{D42A27DB-BD31-4B8C-83A1-F6EECF244321}">
                <p14:modId xmlns:p14="http://schemas.microsoft.com/office/powerpoint/2010/main" val="19173502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08B85D2F-D745-23BC-8645-758DB3B5BE4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95ED79B5-A51A-459D-32F5-BC665196BF49}"/>
              </a:ext>
            </a:extLst>
          </p:cNvPr>
          <p:cNvSpPr>
            <a:spLocks noGrp="1"/>
          </p:cNvSpPr>
          <p:nvPr>
            <p:ph type="title"/>
          </p:nvPr>
        </p:nvSpPr>
        <p:spPr/>
        <p:txBody>
          <a:bodyPr vert="horz"/>
          <a:lstStyle/>
          <a:p>
            <a:r>
              <a:rPr lang="ja-JP" altLang="en-US"/>
              <a:t>（</a:t>
            </a:r>
            <a:r>
              <a:rPr lang="en-US" altLang="ja-JP"/>
              <a:t>1</a:t>
            </a:r>
            <a:r>
              <a:rPr lang="ja-JP" altLang="en-US"/>
              <a:t>）資金確保計画</a:t>
            </a:r>
            <a:endParaRPr lang="en-US"/>
          </a:p>
        </p:txBody>
      </p:sp>
      <p:sp>
        <p:nvSpPr>
          <p:cNvPr id="4" name="Content Placeholder 3">
            <a:extLst>
              <a:ext uri="{FF2B5EF4-FFF2-40B4-BE49-F238E27FC236}">
                <a16:creationId xmlns:a16="http://schemas.microsoft.com/office/drawing/2014/main" id="{25A0C447-D63C-F878-0E83-CF641C402DFB}"/>
              </a:ext>
            </a:extLst>
          </p:cNvPr>
          <p:cNvSpPr>
            <a:spLocks noGrp="1"/>
          </p:cNvSpPr>
          <p:nvPr>
            <p:ph sz="quarter" idx="13"/>
          </p:nvPr>
        </p:nvSpPr>
        <p:spPr>
          <a:xfrm>
            <a:off x="3022600" y="1110921"/>
            <a:ext cx="10213634" cy="1185753"/>
          </a:xfrm>
        </p:spPr>
        <p:txBody>
          <a:bodyPr/>
          <a:lstStyle/>
          <a:p>
            <a:r>
              <a:rPr lang="ja-JP" altLang="en-US"/>
              <a:t>再委託額を請求する場合は、以下を記載すること。</a:t>
            </a:r>
            <a:endParaRPr lang="en-US" altLang="ja-JP"/>
          </a:p>
          <a:p>
            <a:pPr lvl="1"/>
            <a:r>
              <a:rPr lang="ja-JP" altLang="en-US" sz="2000"/>
              <a:t>別途提出いただく再委託額の見積もり書の概要を記載すること。</a:t>
            </a:r>
            <a:endParaRPr lang="en-US" altLang="ja-JP" sz="2000"/>
          </a:p>
          <a:p>
            <a:pPr lvl="1"/>
            <a:r>
              <a:rPr lang="ja-JP" altLang="en-US" sz="2000"/>
              <a:t>再委託額について、</a:t>
            </a:r>
            <a:r>
              <a:rPr lang="en-US" altLang="ja-JP" sz="2000"/>
              <a:t>2</a:t>
            </a:r>
            <a:r>
              <a:rPr lang="ja-JP" altLang="en-US" sz="2000"/>
              <a:t>年目以降における資金確保計画について明記すること。</a:t>
            </a:r>
            <a:endParaRPr lang="en-US" altLang="ja-JP"/>
          </a:p>
        </p:txBody>
      </p:sp>
      <p:sp>
        <p:nvSpPr>
          <p:cNvPr id="2" name="TextBox 1">
            <a:extLst>
              <a:ext uri="{FF2B5EF4-FFF2-40B4-BE49-F238E27FC236}">
                <a16:creationId xmlns:a16="http://schemas.microsoft.com/office/drawing/2014/main" id="{42C5F4B7-E2BE-B1F4-B2EF-7EC359D04B3D}"/>
              </a:ext>
            </a:extLst>
          </p:cNvPr>
          <p:cNvSpPr txBox="1"/>
          <p:nvPr/>
        </p:nvSpPr>
        <p:spPr>
          <a:xfrm>
            <a:off x="7039431" y="2830999"/>
            <a:ext cx="6196804" cy="4079081"/>
          </a:xfrm>
          <a:prstGeom prst="rect">
            <a:avLst/>
          </a:prstGeom>
          <a:noFill/>
          <a:ln>
            <a:solidFill>
              <a:schemeClr val="bg2"/>
            </a:solidFill>
          </a:ln>
        </p:spPr>
        <p:txBody>
          <a:bodyPr wrap="square" rtlCol="0">
            <a:noAutofit/>
          </a:bodyPr>
          <a:lstStyle/>
          <a:p>
            <a:r>
              <a:rPr lang="ja-JP" altLang="en-US" sz="1600" dirty="0">
                <a:solidFill>
                  <a:srgbClr val="E71C57"/>
                </a:solidFill>
              </a:rPr>
              <a:t>（例）</a:t>
            </a:r>
            <a:endParaRPr lang="en-US" altLang="ja-JP" sz="1600" dirty="0">
              <a:solidFill>
                <a:srgbClr val="E71C57"/>
              </a:solidFill>
            </a:endParaRPr>
          </a:p>
          <a:p>
            <a:r>
              <a:rPr lang="ja-JP" altLang="en-US" sz="1600" dirty="0">
                <a:solidFill>
                  <a:srgbClr val="E71C57"/>
                </a:solidFill>
              </a:rPr>
              <a:t>・次年度以降、</a:t>
            </a:r>
            <a:r>
              <a:rPr lang="en-US" altLang="ja-JP" sz="1600" dirty="0">
                <a:solidFill>
                  <a:srgbClr val="E71C57"/>
                </a:solidFill>
              </a:rPr>
              <a:t> XX</a:t>
            </a:r>
            <a:r>
              <a:rPr lang="ja-JP" altLang="en-US" sz="1600" dirty="0">
                <a:solidFill>
                  <a:srgbClr val="E71C57"/>
                </a:solidFill>
              </a:rPr>
              <a:t>に関して資金が必要となることが予想される。</a:t>
            </a:r>
            <a:endParaRPr lang="en-US" altLang="ja-JP" sz="1600" dirty="0">
              <a:solidFill>
                <a:srgbClr val="E71C57"/>
              </a:solidFill>
            </a:endParaRPr>
          </a:p>
          <a:p>
            <a:r>
              <a:rPr lang="ja-JP" altLang="en-US" sz="1600" dirty="0">
                <a:solidFill>
                  <a:srgbClr val="E71C57"/>
                </a:solidFill>
              </a:rPr>
              <a:t>・当該資金について、</a:t>
            </a:r>
            <a:r>
              <a:rPr lang="en-US" altLang="ja-JP" sz="1600" dirty="0">
                <a:solidFill>
                  <a:srgbClr val="E71C57"/>
                </a:solidFill>
              </a:rPr>
              <a:t>2</a:t>
            </a:r>
            <a:r>
              <a:rPr lang="ja-JP" altLang="en-US" sz="1600" dirty="0">
                <a:solidFill>
                  <a:srgbClr val="E71C57"/>
                </a:solidFill>
              </a:rPr>
              <a:t>年目以降は自治体予算に加えて</a:t>
            </a:r>
            <a:r>
              <a:rPr lang="en-US" altLang="ja-JP" sz="1600" dirty="0">
                <a:solidFill>
                  <a:srgbClr val="E71C57"/>
                </a:solidFill>
              </a:rPr>
              <a:t>XX</a:t>
            </a:r>
            <a:r>
              <a:rPr lang="ja-JP" altLang="en-US" sz="1600" dirty="0">
                <a:solidFill>
                  <a:srgbClr val="E71C57"/>
                </a:solidFill>
              </a:rPr>
              <a:t>制度を活用する想定であり、活動に向けた資金確保を継続することが可能である。</a:t>
            </a:r>
            <a:endParaRPr lang="en-US" altLang="ja-JP" sz="1600" dirty="0">
              <a:solidFill>
                <a:srgbClr val="E71C57"/>
              </a:solidFill>
            </a:endParaRPr>
          </a:p>
          <a:p>
            <a:r>
              <a:rPr lang="ja-JP" altLang="en-US" sz="1600" dirty="0">
                <a:solidFill>
                  <a:srgbClr val="E71C57"/>
                </a:solidFill>
              </a:rPr>
              <a:t>具体的には</a:t>
            </a:r>
            <a:r>
              <a:rPr lang="en-US" altLang="ja-JP" sz="1600" dirty="0">
                <a:solidFill>
                  <a:srgbClr val="E71C57"/>
                </a:solidFill>
              </a:rPr>
              <a:t>XX</a:t>
            </a:r>
          </a:p>
          <a:p>
            <a:endParaRPr lang="ja-JP" altLang="en-US" sz="1600" dirty="0">
              <a:solidFill>
                <a:srgbClr val="E71C57"/>
              </a:solidFill>
            </a:endParaRPr>
          </a:p>
        </p:txBody>
      </p:sp>
      <p:sp>
        <p:nvSpPr>
          <p:cNvPr id="6" name="TextBox 5">
            <a:extLst>
              <a:ext uri="{FF2B5EF4-FFF2-40B4-BE49-F238E27FC236}">
                <a16:creationId xmlns:a16="http://schemas.microsoft.com/office/drawing/2014/main" id="{0F06C131-1F76-023E-8CE9-4166CE538F0E}"/>
              </a:ext>
            </a:extLst>
          </p:cNvPr>
          <p:cNvSpPr txBox="1"/>
          <p:nvPr/>
        </p:nvSpPr>
        <p:spPr>
          <a:xfrm>
            <a:off x="7039428" y="2398481"/>
            <a:ext cx="6196804" cy="369332"/>
          </a:xfrm>
          <a:prstGeom prst="rect">
            <a:avLst/>
          </a:prstGeom>
          <a:noFill/>
        </p:spPr>
        <p:txBody>
          <a:bodyPr wrap="square" rtlCol="0">
            <a:spAutoFit/>
          </a:bodyPr>
          <a:lstStyle/>
          <a:p>
            <a:r>
              <a:rPr lang="en-US" altLang="ja-JP">
                <a:solidFill>
                  <a:schemeClr val="tx2"/>
                </a:solidFill>
              </a:rPr>
              <a:t>2</a:t>
            </a:r>
            <a:r>
              <a:rPr lang="ja-JP" altLang="en-US">
                <a:solidFill>
                  <a:schemeClr val="tx2"/>
                </a:solidFill>
              </a:rPr>
              <a:t>年目以降の資金確保計画</a:t>
            </a:r>
          </a:p>
        </p:txBody>
      </p:sp>
      <p:grpSp>
        <p:nvGrpSpPr>
          <p:cNvPr id="16" name="Group 15">
            <a:extLst>
              <a:ext uri="{FF2B5EF4-FFF2-40B4-BE49-F238E27FC236}">
                <a16:creationId xmlns:a16="http://schemas.microsoft.com/office/drawing/2014/main" id="{0C1FE0D5-2938-DB6B-9BCF-5899A6937F38}"/>
              </a:ext>
            </a:extLst>
          </p:cNvPr>
          <p:cNvGrpSpPr/>
          <p:nvPr/>
        </p:nvGrpSpPr>
        <p:grpSpPr>
          <a:xfrm>
            <a:off x="498845" y="1153286"/>
            <a:ext cx="1852675" cy="1041692"/>
            <a:chOff x="498845" y="1153286"/>
            <a:chExt cx="1852675" cy="1041692"/>
          </a:xfrm>
        </p:grpSpPr>
        <p:cxnSp>
          <p:nvCxnSpPr>
            <p:cNvPr id="30" name="直線コネクタ 127">
              <a:extLst>
                <a:ext uri="{FF2B5EF4-FFF2-40B4-BE49-F238E27FC236}">
                  <a16:creationId xmlns:a16="http://schemas.microsoft.com/office/drawing/2014/main" id="{88A49FC2-5B4F-1B27-F5F1-CA2826173BFB}"/>
                </a:ext>
              </a:extLst>
            </p:cNvPr>
            <p:cNvCxnSpPr>
              <a:cxnSpLocks/>
            </p:cNvCxnSpPr>
            <p:nvPr/>
          </p:nvCxnSpPr>
          <p:spPr>
            <a:xfrm flipH="1">
              <a:off x="500435" y="12468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31" name="直線コネクタ 127">
              <a:extLst>
                <a:ext uri="{FF2B5EF4-FFF2-40B4-BE49-F238E27FC236}">
                  <a16:creationId xmlns:a16="http://schemas.microsoft.com/office/drawing/2014/main" id="{9DDD9B54-94DB-8146-40B2-6F0C99356094}"/>
                </a:ext>
              </a:extLst>
            </p:cNvPr>
            <p:cNvCxnSpPr>
              <a:cxnSpLocks/>
            </p:cNvCxnSpPr>
            <p:nvPr/>
          </p:nvCxnSpPr>
          <p:spPr>
            <a:xfrm flipH="1">
              <a:off x="500435" y="17553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32" name="直線コネクタ 78">
              <a:extLst>
                <a:ext uri="{FF2B5EF4-FFF2-40B4-BE49-F238E27FC236}">
                  <a16:creationId xmlns:a16="http://schemas.microsoft.com/office/drawing/2014/main" id="{6E0A188C-7193-8219-C3E2-C1607EFC67C3}"/>
                </a:ext>
              </a:extLst>
            </p:cNvPr>
            <p:cNvCxnSpPr>
              <a:cxnSpLocks/>
              <a:stCxn id="73" idx="2"/>
              <a:endCxn id="74" idx="0"/>
            </p:cNvCxnSpPr>
            <p:nvPr/>
          </p:nvCxnSpPr>
          <p:spPr>
            <a:xfrm>
              <a:off x="2043756" y="14027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3" name="正方形/長方形 101">
              <a:extLst>
                <a:ext uri="{FF2B5EF4-FFF2-40B4-BE49-F238E27FC236}">
                  <a16:creationId xmlns:a16="http://schemas.microsoft.com/office/drawing/2014/main" id="{2FB4FCD3-81E0-1AA8-2F11-CE0377E954FF}"/>
                </a:ext>
              </a:extLst>
            </p:cNvPr>
            <p:cNvSpPr/>
            <p:nvPr/>
          </p:nvSpPr>
          <p:spPr>
            <a:xfrm>
              <a:off x="500436" y="12615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54" name="正方形/長方形 101">
              <a:extLst>
                <a:ext uri="{FF2B5EF4-FFF2-40B4-BE49-F238E27FC236}">
                  <a16:creationId xmlns:a16="http://schemas.microsoft.com/office/drawing/2014/main" id="{70331340-7CD5-CE96-C2F8-9AAE8CF21C11}"/>
                </a:ext>
              </a:extLst>
            </p:cNvPr>
            <p:cNvSpPr/>
            <p:nvPr/>
          </p:nvSpPr>
          <p:spPr>
            <a:xfrm>
              <a:off x="500436" y="11532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5" name="Straight Arrow Connector 54">
              <a:extLst>
                <a:ext uri="{FF2B5EF4-FFF2-40B4-BE49-F238E27FC236}">
                  <a16:creationId xmlns:a16="http://schemas.microsoft.com/office/drawing/2014/main" id="{ABBB645D-AB0B-AC7E-CBB9-7AA2D6CFE3D4}"/>
                </a:ext>
              </a:extLst>
            </p:cNvPr>
            <p:cNvCxnSpPr>
              <a:cxnSpLocks/>
              <a:stCxn id="61" idx="3"/>
              <a:endCxn id="73" idx="1"/>
            </p:cNvCxnSpPr>
            <p:nvPr/>
          </p:nvCxnSpPr>
          <p:spPr>
            <a:xfrm>
              <a:off x="1681736" y="13321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23">
              <a:extLst>
                <a:ext uri="{FF2B5EF4-FFF2-40B4-BE49-F238E27FC236}">
                  <a16:creationId xmlns:a16="http://schemas.microsoft.com/office/drawing/2014/main" id="{3522844F-9C91-0A7A-D47D-CA54BB280525}"/>
                </a:ext>
              </a:extLst>
            </p:cNvPr>
            <p:cNvCxnSpPr>
              <a:cxnSpLocks/>
              <a:stCxn id="64" idx="3"/>
              <a:endCxn id="75" idx="1"/>
            </p:cNvCxnSpPr>
            <p:nvPr/>
          </p:nvCxnSpPr>
          <p:spPr>
            <a:xfrm>
              <a:off x="1681736" y="14908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676200CB-8BA0-F5DB-FCA0-44439741B48A}"/>
                </a:ext>
              </a:extLst>
            </p:cNvPr>
            <p:cNvCxnSpPr>
              <a:cxnSpLocks/>
              <a:stCxn id="66" idx="3"/>
              <a:endCxn id="72" idx="1"/>
            </p:cNvCxnSpPr>
            <p:nvPr/>
          </p:nvCxnSpPr>
          <p:spPr>
            <a:xfrm>
              <a:off x="1681736" y="16483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31">
              <a:extLst>
                <a:ext uri="{FF2B5EF4-FFF2-40B4-BE49-F238E27FC236}">
                  <a16:creationId xmlns:a16="http://schemas.microsoft.com/office/drawing/2014/main" id="{7FCB3B62-0A57-F0F0-F4A2-9B1380A35693}"/>
                </a:ext>
              </a:extLst>
            </p:cNvPr>
            <p:cNvCxnSpPr>
              <a:cxnSpLocks/>
              <a:endCxn id="74" idx="1"/>
            </p:cNvCxnSpPr>
            <p:nvPr/>
          </p:nvCxnSpPr>
          <p:spPr>
            <a:xfrm>
              <a:off x="1647033" y="18194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9" name="Rectangle 58">
              <a:extLst>
                <a:ext uri="{FF2B5EF4-FFF2-40B4-BE49-F238E27FC236}">
                  <a16:creationId xmlns:a16="http://schemas.microsoft.com/office/drawing/2014/main" id="{C6B4DEEE-3A6C-4416-16D9-B4B3981AA2C6}"/>
                </a:ext>
              </a:extLst>
            </p:cNvPr>
            <p:cNvSpPr/>
            <p:nvPr/>
          </p:nvSpPr>
          <p:spPr>
            <a:xfrm>
              <a:off x="1735990" y="12529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60" name="Rectangle: Rounded Corners 59">
              <a:extLst>
                <a:ext uri="{FF2B5EF4-FFF2-40B4-BE49-F238E27FC236}">
                  <a16:creationId xmlns:a16="http://schemas.microsoft.com/office/drawing/2014/main" id="{E2DEBF1C-5EBE-300D-39AC-960DE9DF8AE4}"/>
                </a:ext>
              </a:extLst>
            </p:cNvPr>
            <p:cNvSpPr/>
            <p:nvPr/>
          </p:nvSpPr>
          <p:spPr>
            <a:xfrm>
              <a:off x="752854" y="1153286"/>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1" name="Rectangle: Rounded Corners 60">
              <a:extLst>
                <a:ext uri="{FF2B5EF4-FFF2-40B4-BE49-F238E27FC236}">
                  <a16:creationId xmlns:a16="http://schemas.microsoft.com/office/drawing/2014/main" id="{C190AFF7-ACF2-1936-57AF-8258235C5CE1}"/>
                </a:ext>
              </a:extLst>
            </p:cNvPr>
            <p:cNvSpPr/>
            <p:nvPr/>
          </p:nvSpPr>
          <p:spPr>
            <a:xfrm>
              <a:off x="752854" y="12615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62" name="正方形/長方形 101">
              <a:extLst>
                <a:ext uri="{FF2B5EF4-FFF2-40B4-BE49-F238E27FC236}">
                  <a16:creationId xmlns:a16="http://schemas.microsoft.com/office/drawing/2014/main" id="{08E7F398-1E30-D2A4-EE13-1191E8A7C3C2}"/>
                </a:ext>
              </a:extLst>
            </p:cNvPr>
            <p:cNvSpPr/>
            <p:nvPr/>
          </p:nvSpPr>
          <p:spPr>
            <a:xfrm>
              <a:off x="500436" y="17700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63" name="Straight Arrow Connector 62">
              <a:extLst>
                <a:ext uri="{FF2B5EF4-FFF2-40B4-BE49-F238E27FC236}">
                  <a16:creationId xmlns:a16="http://schemas.microsoft.com/office/drawing/2014/main" id="{CB0BA2FA-6EC6-F352-D14E-BBE0B9294E9E}"/>
                </a:ext>
              </a:extLst>
            </p:cNvPr>
            <p:cNvCxnSpPr>
              <a:cxnSpLocks/>
              <a:stCxn id="61" idx="2"/>
              <a:endCxn id="64" idx="0"/>
            </p:cNvCxnSpPr>
            <p:nvPr/>
          </p:nvCxnSpPr>
          <p:spPr>
            <a:xfrm>
              <a:off x="1217295" y="14027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4" name="Rectangle: Rounded Corners 63">
              <a:extLst>
                <a:ext uri="{FF2B5EF4-FFF2-40B4-BE49-F238E27FC236}">
                  <a16:creationId xmlns:a16="http://schemas.microsoft.com/office/drawing/2014/main" id="{FC5A35B8-317B-48A0-34AD-0E35FBB6BDA7}"/>
                </a:ext>
              </a:extLst>
            </p:cNvPr>
            <p:cNvSpPr/>
            <p:nvPr/>
          </p:nvSpPr>
          <p:spPr>
            <a:xfrm>
              <a:off x="752854" y="14439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65" name="TextBox 64">
              <a:extLst>
                <a:ext uri="{FF2B5EF4-FFF2-40B4-BE49-F238E27FC236}">
                  <a16:creationId xmlns:a16="http://schemas.microsoft.com/office/drawing/2014/main" id="{87439FB9-31ED-DA88-2454-351A3D74C1D2}"/>
                </a:ext>
              </a:extLst>
            </p:cNvPr>
            <p:cNvSpPr txBox="1"/>
            <p:nvPr/>
          </p:nvSpPr>
          <p:spPr>
            <a:xfrm>
              <a:off x="752854" y="14087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66" name="Rectangle: Rounded Corners 65">
              <a:extLst>
                <a:ext uri="{FF2B5EF4-FFF2-40B4-BE49-F238E27FC236}">
                  <a16:creationId xmlns:a16="http://schemas.microsoft.com/office/drawing/2014/main" id="{F73CA180-A7FE-8072-8507-E063F795F993}"/>
                </a:ext>
              </a:extLst>
            </p:cNvPr>
            <p:cNvSpPr/>
            <p:nvPr/>
          </p:nvSpPr>
          <p:spPr>
            <a:xfrm>
              <a:off x="752854" y="15859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67" name="Rectangle: Rounded Corners 66">
              <a:extLst>
                <a:ext uri="{FF2B5EF4-FFF2-40B4-BE49-F238E27FC236}">
                  <a16:creationId xmlns:a16="http://schemas.microsoft.com/office/drawing/2014/main" id="{A2B71B67-7FCB-B39F-9790-090155EDAC93}"/>
                </a:ext>
              </a:extLst>
            </p:cNvPr>
            <p:cNvSpPr/>
            <p:nvPr/>
          </p:nvSpPr>
          <p:spPr>
            <a:xfrm>
              <a:off x="747761" y="1900367"/>
              <a:ext cx="933975" cy="52655"/>
            </a:xfrm>
            <a:prstGeom prst="roundRect">
              <a:avLst>
                <a:gd name="adj" fmla="val 125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8" name="Rectangle: Rounded Corners 67">
              <a:extLst>
                <a:ext uri="{FF2B5EF4-FFF2-40B4-BE49-F238E27FC236}">
                  <a16:creationId xmlns:a16="http://schemas.microsoft.com/office/drawing/2014/main" id="{9F0B5D40-2DFF-0D70-7BE5-AAF405149F59}"/>
                </a:ext>
              </a:extLst>
            </p:cNvPr>
            <p:cNvSpPr/>
            <p:nvPr/>
          </p:nvSpPr>
          <p:spPr>
            <a:xfrm>
              <a:off x="747761" y="20042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9" name="TextBox 68">
              <a:extLst>
                <a:ext uri="{FF2B5EF4-FFF2-40B4-BE49-F238E27FC236}">
                  <a16:creationId xmlns:a16="http://schemas.microsoft.com/office/drawing/2014/main" id="{80356ADE-C517-6664-C999-445140A0117A}"/>
                </a:ext>
              </a:extLst>
            </p:cNvPr>
            <p:cNvSpPr txBox="1"/>
            <p:nvPr/>
          </p:nvSpPr>
          <p:spPr>
            <a:xfrm>
              <a:off x="1236496" y="19590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70" name="Rectangle 69">
              <a:extLst>
                <a:ext uri="{FF2B5EF4-FFF2-40B4-BE49-F238E27FC236}">
                  <a16:creationId xmlns:a16="http://schemas.microsoft.com/office/drawing/2014/main" id="{280872DF-C9FF-3DA9-3F20-6D02209DBB28}"/>
                </a:ext>
              </a:extLst>
            </p:cNvPr>
            <p:cNvSpPr/>
            <p:nvPr/>
          </p:nvSpPr>
          <p:spPr>
            <a:xfrm>
              <a:off x="752854" y="17700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71" name="Straight Arrow Connector 70">
              <a:extLst>
                <a:ext uri="{FF2B5EF4-FFF2-40B4-BE49-F238E27FC236}">
                  <a16:creationId xmlns:a16="http://schemas.microsoft.com/office/drawing/2014/main" id="{31C77A47-0392-0BEA-2B69-81A69F33199E}"/>
                </a:ext>
              </a:extLst>
            </p:cNvPr>
            <p:cNvCxnSpPr>
              <a:cxnSpLocks/>
              <a:stCxn id="66" idx="2"/>
              <a:endCxn id="70" idx="0"/>
            </p:cNvCxnSpPr>
            <p:nvPr/>
          </p:nvCxnSpPr>
          <p:spPr>
            <a:xfrm>
              <a:off x="1217295" y="17106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72" name="Rectangle: Rounded Corners 71">
              <a:extLst>
                <a:ext uri="{FF2B5EF4-FFF2-40B4-BE49-F238E27FC236}">
                  <a16:creationId xmlns:a16="http://schemas.microsoft.com/office/drawing/2014/main" id="{15540D56-5390-E4FF-0577-8AA9C3FDD9FA}"/>
                </a:ext>
              </a:extLst>
            </p:cNvPr>
            <p:cNvSpPr/>
            <p:nvPr/>
          </p:nvSpPr>
          <p:spPr>
            <a:xfrm>
              <a:off x="1772648" y="15859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73" name="Rectangle: Rounded Corners 72">
              <a:extLst>
                <a:ext uri="{FF2B5EF4-FFF2-40B4-BE49-F238E27FC236}">
                  <a16:creationId xmlns:a16="http://schemas.microsoft.com/office/drawing/2014/main" id="{7952A6B5-E79E-FE54-3CCF-92D5AD1982A3}"/>
                </a:ext>
              </a:extLst>
            </p:cNvPr>
            <p:cNvSpPr/>
            <p:nvPr/>
          </p:nvSpPr>
          <p:spPr>
            <a:xfrm>
              <a:off x="1772647" y="12615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74" name="Rectangle: Rounded Corners 73">
              <a:extLst>
                <a:ext uri="{FF2B5EF4-FFF2-40B4-BE49-F238E27FC236}">
                  <a16:creationId xmlns:a16="http://schemas.microsoft.com/office/drawing/2014/main" id="{EEE0887E-61CE-877B-991B-DD6529148338}"/>
                </a:ext>
              </a:extLst>
            </p:cNvPr>
            <p:cNvSpPr/>
            <p:nvPr/>
          </p:nvSpPr>
          <p:spPr>
            <a:xfrm>
              <a:off x="1772647" y="1780891"/>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75" name="Rectangle: Rounded Corners 74">
              <a:extLst>
                <a:ext uri="{FF2B5EF4-FFF2-40B4-BE49-F238E27FC236}">
                  <a16:creationId xmlns:a16="http://schemas.microsoft.com/office/drawing/2014/main" id="{87F379BB-6A30-07D0-0153-94D705C9593B}"/>
                </a:ext>
              </a:extLst>
            </p:cNvPr>
            <p:cNvSpPr/>
            <p:nvPr/>
          </p:nvSpPr>
          <p:spPr>
            <a:xfrm>
              <a:off x="1772648" y="14439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6" name="コネクタ: カギ線 80">
              <a:extLst>
                <a:ext uri="{FF2B5EF4-FFF2-40B4-BE49-F238E27FC236}">
                  <a16:creationId xmlns:a16="http://schemas.microsoft.com/office/drawing/2014/main" id="{F42DFAC7-BE47-2F97-727D-983212608C21}"/>
                </a:ext>
              </a:extLst>
            </p:cNvPr>
            <p:cNvCxnSpPr>
              <a:cxnSpLocks/>
              <a:stCxn id="59" idx="2"/>
              <a:endCxn id="67" idx="3"/>
            </p:cNvCxnSpPr>
            <p:nvPr/>
          </p:nvCxnSpPr>
          <p:spPr>
            <a:xfrm rot="5400000">
              <a:off x="1836102" y="17190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0DE6FB3F-6674-A718-F89D-78D9EB518BB5}"/>
                </a:ext>
              </a:extLst>
            </p:cNvPr>
            <p:cNvCxnSpPr>
              <a:cxnSpLocks/>
              <a:stCxn id="67" idx="2"/>
              <a:endCxn id="68" idx="0"/>
            </p:cNvCxnSpPr>
            <p:nvPr/>
          </p:nvCxnSpPr>
          <p:spPr>
            <a:xfrm>
              <a:off x="1214749" y="19530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8" name="直線コネクタ 127">
              <a:extLst>
                <a:ext uri="{FF2B5EF4-FFF2-40B4-BE49-F238E27FC236}">
                  <a16:creationId xmlns:a16="http://schemas.microsoft.com/office/drawing/2014/main" id="{96822169-18B3-E7D0-EC81-78102F12954C}"/>
                </a:ext>
              </a:extLst>
            </p:cNvPr>
            <p:cNvCxnSpPr>
              <a:cxnSpLocks/>
            </p:cNvCxnSpPr>
            <p:nvPr/>
          </p:nvCxnSpPr>
          <p:spPr>
            <a:xfrm flipH="1">
              <a:off x="500207" y="1882684"/>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9" name="正方形/長方形 101">
              <a:extLst>
                <a:ext uri="{FF2B5EF4-FFF2-40B4-BE49-F238E27FC236}">
                  <a16:creationId xmlns:a16="http://schemas.microsoft.com/office/drawing/2014/main" id="{8F24B65E-9589-3B13-7460-1EC0C7DAEFDF}"/>
                </a:ext>
              </a:extLst>
            </p:cNvPr>
            <p:cNvSpPr/>
            <p:nvPr/>
          </p:nvSpPr>
          <p:spPr>
            <a:xfrm>
              <a:off x="500207" y="18978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80" name="Straight Arrow Connector 79">
              <a:extLst>
                <a:ext uri="{FF2B5EF4-FFF2-40B4-BE49-F238E27FC236}">
                  <a16:creationId xmlns:a16="http://schemas.microsoft.com/office/drawing/2014/main" id="{10969BA7-0C87-536F-2D44-5FE0C523786C}"/>
                </a:ext>
              </a:extLst>
            </p:cNvPr>
            <p:cNvCxnSpPr>
              <a:cxnSpLocks/>
              <a:stCxn id="64" idx="2"/>
              <a:endCxn id="66" idx="0"/>
            </p:cNvCxnSpPr>
            <p:nvPr/>
          </p:nvCxnSpPr>
          <p:spPr>
            <a:xfrm>
              <a:off x="1217295" y="15376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81" name="Rectangle: Rounded Corners 80">
              <a:extLst>
                <a:ext uri="{FF2B5EF4-FFF2-40B4-BE49-F238E27FC236}">
                  <a16:creationId xmlns:a16="http://schemas.microsoft.com/office/drawing/2014/main" id="{E1AE6765-CE89-D53A-C9C6-6CBDC3AA4C07}"/>
                </a:ext>
              </a:extLst>
            </p:cNvPr>
            <p:cNvSpPr/>
            <p:nvPr/>
          </p:nvSpPr>
          <p:spPr>
            <a:xfrm>
              <a:off x="778033" y="1780882"/>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82" name="Rectangle: Rounded Corners 81">
              <a:extLst>
                <a:ext uri="{FF2B5EF4-FFF2-40B4-BE49-F238E27FC236}">
                  <a16:creationId xmlns:a16="http://schemas.microsoft.com/office/drawing/2014/main" id="{7B2D1EE7-0052-152E-9B1A-10E0C55C37E0}"/>
                </a:ext>
              </a:extLst>
            </p:cNvPr>
            <p:cNvSpPr/>
            <p:nvPr/>
          </p:nvSpPr>
          <p:spPr>
            <a:xfrm>
              <a:off x="1227707" y="1780882"/>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83" name="Rectangle: Rounded Corners 82">
              <a:extLst>
                <a:ext uri="{FF2B5EF4-FFF2-40B4-BE49-F238E27FC236}">
                  <a16:creationId xmlns:a16="http://schemas.microsoft.com/office/drawing/2014/main" id="{ED2F1CC2-30FD-0C43-6538-929CEEEA3FBD}"/>
                </a:ext>
              </a:extLst>
            </p:cNvPr>
            <p:cNvSpPr/>
            <p:nvPr/>
          </p:nvSpPr>
          <p:spPr>
            <a:xfrm>
              <a:off x="1456608" y="1780882"/>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84" name="Rectangle: Rounded Corners 83">
              <a:extLst>
                <a:ext uri="{FF2B5EF4-FFF2-40B4-BE49-F238E27FC236}">
                  <a16:creationId xmlns:a16="http://schemas.microsoft.com/office/drawing/2014/main" id="{84ABA47A-C6D3-4C36-5E09-2FACF3E98987}"/>
                </a:ext>
              </a:extLst>
            </p:cNvPr>
            <p:cNvSpPr/>
            <p:nvPr/>
          </p:nvSpPr>
          <p:spPr>
            <a:xfrm>
              <a:off x="1004742" y="1780095"/>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pSp>
          <p:nvGrpSpPr>
            <p:cNvPr id="85" name="Group 84">
              <a:extLst>
                <a:ext uri="{FF2B5EF4-FFF2-40B4-BE49-F238E27FC236}">
                  <a16:creationId xmlns:a16="http://schemas.microsoft.com/office/drawing/2014/main" id="{C7E6075C-4E08-F189-75D8-F0C238B3DB66}"/>
                </a:ext>
              </a:extLst>
            </p:cNvPr>
            <p:cNvGrpSpPr/>
            <p:nvPr/>
          </p:nvGrpSpPr>
          <p:grpSpPr>
            <a:xfrm>
              <a:off x="498845" y="2096201"/>
              <a:ext cx="1851085" cy="98777"/>
              <a:chOff x="428995" y="2547051"/>
              <a:chExt cx="1851085" cy="98777"/>
            </a:xfrm>
          </p:grpSpPr>
          <p:cxnSp>
            <p:nvCxnSpPr>
              <p:cNvPr id="86" name="直線コネクタ 127">
                <a:extLst>
                  <a:ext uri="{FF2B5EF4-FFF2-40B4-BE49-F238E27FC236}">
                    <a16:creationId xmlns:a16="http://schemas.microsoft.com/office/drawing/2014/main" id="{6B00856E-B28D-934E-E4BC-BEEB771132C5}"/>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87" name="正方形/長方形 101">
                <a:extLst>
                  <a:ext uri="{FF2B5EF4-FFF2-40B4-BE49-F238E27FC236}">
                    <a16:creationId xmlns:a16="http://schemas.microsoft.com/office/drawing/2014/main" id="{A0098069-DBFA-00F5-69A6-824245751FC2}"/>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88" name="Rectangle: Rounded Corners 87">
                <a:extLst>
                  <a:ext uri="{FF2B5EF4-FFF2-40B4-BE49-F238E27FC236}">
                    <a16:creationId xmlns:a16="http://schemas.microsoft.com/office/drawing/2014/main" id="{A81A0F07-9B18-64C7-647B-2C84ECA5A595}"/>
                  </a:ext>
                </a:extLst>
              </p:cNvPr>
              <p:cNvSpPr/>
              <p:nvPr/>
            </p:nvSpPr>
            <p:spPr>
              <a:xfrm>
                <a:off x="676321" y="2572635"/>
                <a:ext cx="933975" cy="7319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grpSp>
      <p:grpSp>
        <p:nvGrpSpPr>
          <p:cNvPr id="7" name="Group 6">
            <a:extLst>
              <a:ext uri="{FF2B5EF4-FFF2-40B4-BE49-F238E27FC236}">
                <a16:creationId xmlns:a16="http://schemas.microsoft.com/office/drawing/2014/main" id="{C4B9A0AA-191C-7FE1-55D8-9701CFF8A8C8}"/>
              </a:ext>
            </a:extLst>
          </p:cNvPr>
          <p:cNvGrpSpPr/>
          <p:nvPr/>
        </p:nvGrpSpPr>
        <p:grpSpPr>
          <a:xfrm>
            <a:off x="6367383" y="2853919"/>
            <a:ext cx="306171" cy="4079081"/>
            <a:chOff x="5942914" y="2081213"/>
            <a:chExt cx="306171" cy="4079081"/>
          </a:xfrm>
        </p:grpSpPr>
        <p:cxnSp>
          <p:nvCxnSpPr>
            <p:cNvPr id="8" name="Straight Connector 7">
              <a:extLst>
                <a:ext uri="{FF2B5EF4-FFF2-40B4-BE49-F238E27FC236}">
                  <a16:creationId xmlns:a16="http://schemas.microsoft.com/office/drawing/2014/main" id="{55D1D8BA-A14D-07E7-B090-0FE1C147ECC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AD2521A-13BE-0620-A651-A1725366B4D4}"/>
                </a:ext>
              </a:extLst>
            </p:cNvPr>
            <p:cNvGrpSpPr/>
            <p:nvPr/>
          </p:nvGrpSpPr>
          <p:grpSpPr>
            <a:xfrm>
              <a:off x="5942914" y="3967299"/>
              <a:ext cx="306171" cy="306910"/>
              <a:chOff x="5937564" y="3833745"/>
              <a:chExt cx="306171" cy="306910"/>
            </a:xfrm>
          </p:grpSpPr>
          <p:sp>
            <p:nvSpPr>
              <p:cNvPr id="10" name="Freeform 94">
                <a:extLst>
                  <a:ext uri="{FF2B5EF4-FFF2-40B4-BE49-F238E27FC236}">
                    <a16:creationId xmlns:a16="http://schemas.microsoft.com/office/drawing/2014/main" id="{84146720-CD47-51FB-CF35-68D6BFE9C9C1}"/>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1" name="Freeform 95">
                <a:extLst>
                  <a:ext uri="{FF2B5EF4-FFF2-40B4-BE49-F238E27FC236}">
                    <a16:creationId xmlns:a16="http://schemas.microsoft.com/office/drawing/2014/main" id="{6028F8DD-95BB-2BB4-9A2F-6D140F104612}"/>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12" name="TextBox 11">
            <a:extLst>
              <a:ext uri="{FF2B5EF4-FFF2-40B4-BE49-F238E27FC236}">
                <a16:creationId xmlns:a16="http://schemas.microsoft.com/office/drawing/2014/main" id="{B00FF9CA-27B5-12C7-AADA-94894284E2DB}"/>
              </a:ext>
            </a:extLst>
          </p:cNvPr>
          <p:cNvSpPr txBox="1"/>
          <p:nvPr/>
        </p:nvSpPr>
        <p:spPr>
          <a:xfrm>
            <a:off x="203200" y="2838093"/>
            <a:ext cx="6196804" cy="4079081"/>
          </a:xfrm>
          <a:prstGeom prst="rect">
            <a:avLst/>
          </a:prstGeom>
          <a:noFill/>
          <a:ln>
            <a:solidFill>
              <a:schemeClr val="bg2"/>
            </a:solidFill>
          </a:ln>
        </p:spPr>
        <p:txBody>
          <a:bodyPr wrap="square" rtlCol="0">
            <a:noAutofit/>
          </a:bodyPr>
          <a:lstStyle/>
          <a:p>
            <a:r>
              <a:rPr lang="ja-JP" altLang="en-US" sz="1600" dirty="0">
                <a:solidFill>
                  <a:srgbClr val="E71C57"/>
                </a:solidFill>
              </a:rPr>
              <a:t>（例）</a:t>
            </a:r>
            <a:endParaRPr lang="en-US" altLang="ja-JP" sz="1600" dirty="0">
              <a:solidFill>
                <a:srgbClr val="E71C57"/>
              </a:solidFill>
            </a:endParaRPr>
          </a:p>
          <a:p>
            <a:r>
              <a:rPr lang="ja-JP" altLang="en-US" sz="1600" dirty="0">
                <a:solidFill>
                  <a:srgbClr val="E71C57"/>
                </a:solidFill>
              </a:rPr>
              <a:t>・</a:t>
            </a:r>
            <a:r>
              <a:rPr lang="en-US" altLang="ja-JP" sz="1600" dirty="0">
                <a:solidFill>
                  <a:srgbClr val="E71C57"/>
                </a:solidFill>
              </a:rPr>
              <a:t>XX</a:t>
            </a:r>
            <a:r>
              <a:rPr lang="ja-JP" altLang="en-US" sz="1600" dirty="0">
                <a:solidFill>
                  <a:srgbClr val="E71C57"/>
                </a:solidFill>
              </a:rPr>
              <a:t>への再委託額は合計</a:t>
            </a:r>
            <a:r>
              <a:rPr lang="en-US" altLang="ja-JP" sz="1600" dirty="0">
                <a:solidFill>
                  <a:srgbClr val="E71C57"/>
                </a:solidFill>
              </a:rPr>
              <a:t>XX</a:t>
            </a:r>
            <a:r>
              <a:rPr lang="ja-JP" altLang="en-US" sz="1600" dirty="0">
                <a:solidFill>
                  <a:srgbClr val="E71C57"/>
                </a:solidFill>
              </a:rPr>
              <a:t>円となる予定である。</a:t>
            </a:r>
            <a:endParaRPr lang="en-US" altLang="ja-JP" sz="1600" dirty="0">
              <a:solidFill>
                <a:srgbClr val="E71C57"/>
              </a:solidFill>
            </a:endParaRPr>
          </a:p>
          <a:p>
            <a:r>
              <a:rPr lang="en-US" altLang="ja-JP" sz="1600" dirty="0">
                <a:solidFill>
                  <a:srgbClr val="E71C57"/>
                </a:solidFill>
              </a:rPr>
              <a:t>XX</a:t>
            </a:r>
            <a:r>
              <a:rPr lang="ja-JP" altLang="en-US" sz="1600" dirty="0">
                <a:solidFill>
                  <a:srgbClr val="E71C57"/>
                </a:solidFill>
              </a:rPr>
              <a:t>には</a:t>
            </a:r>
            <a:r>
              <a:rPr lang="en-US" altLang="ja-JP" sz="1600" dirty="0">
                <a:solidFill>
                  <a:srgbClr val="E71C57"/>
                </a:solidFill>
              </a:rPr>
              <a:t>XX</a:t>
            </a:r>
            <a:r>
              <a:rPr lang="ja-JP" altLang="en-US" sz="1600" dirty="0">
                <a:solidFill>
                  <a:srgbClr val="E71C57"/>
                </a:solidFill>
              </a:rPr>
              <a:t>や</a:t>
            </a:r>
            <a:r>
              <a:rPr lang="en-US" altLang="ja-JP" sz="1600" dirty="0">
                <a:solidFill>
                  <a:srgbClr val="E71C57"/>
                </a:solidFill>
              </a:rPr>
              <a:t>XX</a:t>
            </a:r>
            <a:r>
              <a:rPr lang="ja-JP" altLang="en-US" sz="1600" dirty="0">
                <a:solidFill>
                  <a:srgbClr val="E71C57"/>
                </a:solidFill>
              </a:rPr>
              <a:t>を担当していただく想定であり、内訳としては❶</a:t>
            </a:r>
            <a:r>
              <a:rPr lang="en-US" altLang="ja-JP" sz="1600" dirty="0">
                <a:solidFill>
                  <a:srgbClr val="E71C57"/>
                </a:solidFill>
              </a:rPr>
              <a:t>XX</a:t>
            </a:r>
            <a:r>
              <a:rPr lang="ja-JP" altLang="en-US" sz="1600" dirty="0">
                <a:solidFill>
                  <a:srgbClr val="E71C57"/>
                </a:solidFill>
              </a:rPr>
              <a:t>費用として</a:t>
            </a:r>
            <a:r>
              <a:rPr lang="en-US" altLang="ja-JP" sz="1600" dirty="0">
                <a:solidFill>
                  <a:srgbClr val="E71C57"/>
                </a:solidFill>
              </a:rPr>
              <a:t>XX</a:t>
            </a:r>
            <a:r>
              <a:rPr lang="ja-JP" altLang="en-US" sz="1600" dirty="0">
                <a:solidFill>
                  <a:srgbClr val="E71C57"/>
                </a:solidFill>
              </a:rPr>
              <a:t>円、❷</a:t>
            </a:r>
            <a:r>
              <a:rPr lang="en-US" altLang="ja-JP" sz="1600" dirty="0">
                <a:solidFill>
                  <a:srgbClr val="E71C57"/>
                </a:solidFill>
              </a:rPr>
              <a:t> XX</a:t>
            </a:r>
            <a:r>
              <a:rPr lang="ja-JP" altLang="en-US" sz="1600" dirty="0">
                <a:solidFill>
                  <a:srgbClr val="E71C57"/>
                </a:solidFill>
              </a:rPr>
              <a:t>費用として</a:t>
            </a:r>
            <a:r>
              <a:rPr lang="en-US" altLang="ja-JP" sz="1600" dirty="0">
                <a:solidFill>
                  <a:srgbClr val="E71C57"/>
                </a:solidFill>
              </a:rPr>
              <a:t>XX</a:t>
            </a:r>
            <a:r>
              <a:rPr lang="ja-JP" altLang="en-US" sz="1600" dirty="0">
                <a:solidFill>
                  <a:srgbClr val="E71C57"/>
                </a:solidFill>
              </a:rPr>
              <a:t>円</a:t>
            </a:r>
            <a:r>
              <a:rPr lang="en-US" altLang="ja-JP" sz="1600" dirty="0">
                <a:solidFill>
                  <a:srgbClr val="E71C57"/>
                </a:solidFill>
              </a:rPr>
              <a:t>…</a:t>
            </a:r>
            <a:r>
              <a:rPr lang="ja-JP" altLang="en-US" sz="1600" dirty="0">
                <a:solidFill>
                  <a:srgbClr val="E71C57"/>
                </a:solidFill>
              </a:rPr>
              <a:t>を想定している。</a:t>
            </a:r>
          </a:p>
        </p:txBody>
      </p:sp>
      <p:sp>
        <p:nvSpPr>
          <p:cNvPr id="13" name="TextBox 12">
            <a:extLst>
              <a:ext uri="{FF2B5EF4-FFF2-40B4-BE49-F238E27FC236}">
                <a16:creationId xmlns:a16="http://schemas.microsoft.com/office/drawing/2014/main" id="{0E2F7005-B34B-C3BF-2D76-32D73F50011B}"/>
              </a:ext>
            </a:extLst>
          </p:cNvPr>
          <p:cNvSpPr txBox="1"/>
          <p:nvPr/>
        </p:nvSpPr>
        <p:spPr>
          <a:xfrm>
            <a:off x="203197" y="2405575"/>
            <a:ext cx="6196804" cy="369332"/>
          </a:xfrm>
          <a:prstGeom prst="rect">
            <a:avLst/>
          </a:prstGeom>
          <a:noFill/>
        </p:spPr>
        <p:txBody>
          <a:bodyPr wrap="square" rtlCol="0">
            <a:spAutoFit/>
          </a:bodyPr>
          <a:lstStyle/>
          <a:p>
            <a:r>
              <a:rPr lang="ja-JP" altLang="en-US">
                <a:solidFill>
                  <a:schemeClr val="tx2"/>
                </a:solidFill>
              </a:rPr>
              <a:t>再委託額の見積もり概要</a:t>
            </a:r>
          </a:p>
        </p:txBody>
      </p:sp>
    </p:spTree>
    <p:extLst>
      <p:ext uri="{BB962C8B-B14F-4D97-AF65-F5344CB8AC3E}">
        <p14:creationId xmlns:p14="http://schemas.microsoft.com/office/powerpoint/2010/main" val="35167555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63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C6DB5-78E1-BAE0-4072-B2C9794DF30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7FD80DA-7E38-5A0A-2C09-2763F9BB2682}"/>
              </a:ext>
            </a:extLst>
          </p:cNvPr>
          <p:cNvGraphicFramePr>
            <a:graphicFrameLocks noChangeAspect="1"/>
          </p:cNvGraphicFramePr>
          <p:nvPr>
            <p:custDataLst>
              <p:tags r:id="rId1"/>
            </p:custDataLst>
            <p:extLst>
              <p:ext uri="{D42A27DB-BD31-4B8C-83A1-F6EECF244321}">
                <p14:modId xmlns:p14="http://schemas.microsoft.com/office/powerpoint/2010/main" val="3198556756"/>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F7FD80DA-7E38-5A0A-2C09-2763F9BB2682}"/>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3B125A1-397D-7C1E-55C6-B83F65E7057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grpSp>
        <p:nvGrpSpPr>
          <p:cNvPr id="10" name="Group 9">
            <a:extLst>
              <a:ext uri="{FF2B5EF4-FFF2-40B4-BE49-F238E27FC236}">
                <a16:creationId xmlns:a16="http://schemas.microsoft.com/office/drawing/2014/main" id="{ED21F7AF-7E8C-254E-C734-195AC800B8F6}"/>
              </a:ext>
            </a:extLst>
          </p:cNvPr>
          <p:cNvGrpSpPr/>
          <p:nvPr/>
        </p:nvGrpSpPr>
        <p:grpSpPr>
          <a:xfrm>
            <a:off x="693146" y="1246195"/>
            <a:ext cx="12053483" cy="5981589"/>
            <a:chOff x="693146" y="1246195"/>
            <a:chExt cx="12053483" cy="5643071"/>
          </a:xfrm>
        </p:grpSpPr>
        <p:grpSp>
          <p:nvGrpSpPr>
            <p:cNvPr id="12" name="Group 11">
              <a:extLst>
                <a:ext uri="{FF2B5EF4-FFF2-40B4-BE49-F238E27FC236}">
                  <a16:creationId xmlns:a16="http://schemas.microsoft.com/office/drawing/2014/main" id="{C38A7851-D4CF-B1B3-B956-2D5D058666B8}"/>
                </a:ext>
              </a:extLst>
            </p:cNvPr>
            <p:cNvGrpSpPr/>
            <p:nvPr/>
          </p:nvGrpSpPr>
          <p:grpSpPr>
            <a:xfrm>
              <a:off x="693147" y="1246195"/>
              <a:ext cx="12053482" cy="4990976"/>
              <a:chOff x="693147" y="1246195"/>
              <a:chExt cx="12053482" cy="6103548"/>
            </a:xfrm>
          </p:grpSpPr>
          <p:grpSp>
            <p:nvGrpSpPr>
              <p:cNvPr id="47" name="Group 46">
                <a:extLst>
                  <a:ext uri="{FF2B5EF4-FFF2-40B4-BE49-F238E27FC236}">
                    <a16:creationId xmlns:a16="http://schemas.microsoft.com/office/drawing/2014/main" id="{0AD0D846-4536-1846-1180-6B35D3C7EB05}"/>
                  </a:ext>
                </a:extLst>
              </p:cNvPr>
              <p:cNvGrpSpPr/>
              <p:nvPr/>
            </p:nvGrpSpPr>
            <p:grpSpPr>
              <a:xfrm>
                <a:off x="693147" y="1246195"/>
                <a:ext cx="12053482" cy="6103548"/>
                <a:chOff x="693147" y="1246195"/>
                <a:chExt cx="12053482" cy="6103548"/>
              </a:xfrm>
            </p:grpSpPr>
            <p:cxnSp>
              <p:nvCxnSpPr>
                <p:cNvPr id="247" name="直線コネクタ 127">
                  <a:extLst>
                    <a:ext uri="{FF2B5EF4-FFF2-40B4-BE49-F238E27FC236}">
                      <a16:creationId xmlns:a16="http://schemas.microsoft.com/office/drawing/2014/main" id="{B327DF04-3995-DC30-A1CA-A09F1316037F}"/>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9" name="直線コネクタ 127">
                  <a:extLst>
                    <a:ext uri="{FF2B5EF4-FFF2-40B4-BE49-F238E27FC236}">
                      <a16:creationId xmlns:a16="http://schemas.microsoft.com/office/drawing/2014/main" id="{E9C0D055-F774-A3F2-778F-E66C0D37E74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0DB2048F-B4E2-9208-2FAE-88494BDFC2D8}"/>
                    </a:ext>
                  </a:extLst>
                </p:cNvPr>
                <p:cNvCxnSpPr>
                  <a:cxnSpLocks/>
                  <a:stCxn id="59" idx="2"/>
                  <a:endCxn id="109"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正方形/長方形 101">
                  <a:extLst>
                    <a:ext uri="{FF2B5EF4-FFF2-40B4-BE49-F238E27FC236}">
                      <a16:creationId xmlns:a16="http://schemas.microsoft.com/office/drawing/2014/main" id="{566331D7-D324-F479-CB0C-10C820D9F85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16" name="正方形/長方形 101">
                  <a:extLst>
                    <a:ext uri="{FF2B5EF4-FFF2-40B4-BE49-F238E27FC236}">
                      <a16:creationId xmlns:a16="http://schemas.microsoft.com/office/drawing/2014/main" id="{DB6CC21B-7748-62D2-2A7C-466D0E643623}"/>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91" name="Straight Arrow Connector 23">
                  <a:extLst>
                    <a:ext uri="{FF2B5EF4-FFF2-40B4-BE49-F238E27FC236}">
                      <a16:creationId xmlns:a16="http://schemas.microsoft.com/office/drawing/2014/main" id="{5D970593-C9DA-7AC9-8BB4-36BE4FF063F8}"/>
                    </a:ext>
                  </a:extLst>
                </p:cNvPr>
                <p:cNvCxnSpPr>
                  <a:cxnSpLocks/>
                  <a:stCxn id="6" idx="3"/>
                  <a:endCxn id="59"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23">
                  <a:extLst>
                    <a:ext uri="{FF2B5EF4-FFF2-40B4-BE49-F238E27FC236}">
                      <a16:creationId xmlns:a16="http://schemas.microsoft.com/office/drawing/2014/main" id="{069372A4-5072-3359-9B60-7765FFE2A70F}"/>
                    </a:ext>
                  </a:extLst>
                </p:cNvPr>
                <p:cNvCxnSpPr>
                  <a:cxnSpLocks/>
                  <a:stCxn id="9" idx="3"/>
                  <a:endCxn id="22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23">
                  <a:extLst>
                    <a:ext uri="{FF2B5EF4-FFF2-40B4-BE49-F238E27FC236}">
                      <a16:creationId xmlns:a16="http://schemas.microsoft.com/office/drawing/2014/main" id="{A0D5D600-0B76-71DC-0728-FD27DE7DE4E1}"/>
                    </a:ext>
                  </a:extLst>
                </p:cNvPr>
                <p:cNvCxnSpPr>
                  <a:cxnSpLocks/>
                  <a:stCxn id="14" idx="3"/>
                  <a:endCxn id="61"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31">
                  <a:extLst>
                    <a:ext uri="{FF2B5EF4-FFF2-40B4-BE49-F238E27FC236}">
                      <a16:creationId xmlns:a16="http://schemas.microsoft.com/office/drawing/2014/main" id="{EED3AF33-B53C-9426-511A-5517B097B977}"/>
                    </a:ext>
                  </a:extLst>
                </p:cNvPr>
                <p:cNvCxnSpPr>
                  <a:cxnSpLocks/>
                  <a:stCxn id="22" idx="3"/>
                  <a:endCxn id="109"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a16="http://schemas.microsoft.com/office/drawing/2014/main" id="{122589BF-2C4E-7A90-DA6E-024E7ACE8FF7}"/>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4" name="グループ化 33">
                  <a:extLst>
                    <a:ext uri="{FF2B5EF4-FFF2-40B4-BE49-F238E27FC236}">
                      <a16:creationId xmlns:a16="http://schemas.microsoft.com/office/drawing/2014/main" id="{A7A2F33C-93EF-985A-45F0-D37044A4CBE0}"/>
                    </a:ext>
                  </a:extLst>
                </p:cNvPr>
                <p:cNvGrpSpPr/>
                <p:nvPr/>
              </p:nvGrpSpPr>
              <p:grpSpPr>
                <a:xfrm>
                  <a:off x="1900281" y="1246195"/>
                  <a:ext cx="6485535" cy="302378"/>
                  <a:chOff x="1745513" y="1289276"/>
                  <a:chExt cx="5523428" cy="274312"/>
                </a:xfrm>
              </p:grpSpPr>
              <p:cxnSp>
                <p:nvCxnSpPr>
                  <p:cNvPr id="230" name="Straight Connector 14">
                    <a:extLst>
                      <a:ext uri="{FF2B5EF4-FFF2-40B4-BE49-F238E27FC236}">
                        <a16:creationId xmlns:a16="http://schemas.microsoft.com/office/drawing/2014/main" id="{400FB4E8-ED89-7D51-68FE-3C60A15AE88D}"/>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1" name="TextBox 15">
                    <a:extLst>
                      <a:ext uri="{FF2B5EF4-FFF2-40B4-BE49-F238E27FC236}">
                        <a16:creationId xmlns:a16="http://schemas.microsoft.com/office/drawing/2014/main" id="{266C9F82-6945-3641-CB4E-B115CE7C9A23}"/>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31" name="グループ化 30">
                  <a:extLst>
                    <a:ext uri="{FF2B5EF4-FFF2-40B4-BE49-F238E27FC236}">
                      <a16:creationId xmlns:a16="http://schemas.microsoft.com/office/drawing/2014/main" id="{068192F4-BE3F-9176-710C-0DC19D29CC39}"/>
                    </a:ext>
                  </a:extLst>
                </p:cNvPr>
                <p:cNvGrpSpPr/>
                <p:nvPr/>
              </p:nvGrpSpPr>
              <p:grpSpPr>
                <a:xfrm>
                  <a:off x="8739057" y="1246195"/>
                  <a:ext cx="4007572" cy="302378"/>
                  <a:chOff x="7570054" y="1289276"/>
                  <a:chExt cx="3885260" cy="274312"/>
                </a:xfrm>
              </p:grpSpPr>
              <p:cxnSp>
                <p:nvCxnSpPr>
                  <p:cNvPr id="234" name="Straight Connector 14">
                    <a:extLst>
                      <a:ext uri="{FF2B5EF4-FFF2-40B4-BE49-F238E27FC236}">
                        <a16:creationId xmlns:a16="http://schemas.microsoft.com/office/drawing/2014/main" id="{C93298B1-4DB7-1E49-0AAA-3F9232FAB5C4}"/>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5" name="TextBox 15">
                    <a:extLst>
                      <a:ext uri="{FF2B5EF4-FFF2-40B4-BE49-F238E27FC236}">
                        <a16:creationId xmlns:a16="http://schemas.microsoft.com/office/drawing/2014/main" id="{E8397560-BEC5-386F-6282-E1394B32B8B9}"/>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23" name="Rectangle: Rounded Corners 122">
                  <a:extLst>
                    <a:ext uri="{FF2B5EF4-FFF2-40B4-BE49-F238E27FC236}">
                      <a16:creationId xmlns:a16="http://schemas.microsoft.com/office/drawing/2014/main" id="{A019A2BC-A4EE-017C-43BE-EF234D357B03}"/>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8" name="TextBox 67">
                  <a:extLst>
                    <a:ext uri="{FF2B5EF4-FFF2-40B4-BE49-F238E27FC236}">
                      <a16:creationId xmlns:a16="http://schemas.microsoft.com/office/drawing/2014/main" id="{93336CD6-A186-443E-5025-90C85646F781}"/>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FB8726CE-7506-7B01-153E-988536A20DC5}"/>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8" name="正方形/長方形 101">
                  <a:extLst>
                    <a:ext uri="{FF2B5EF4-FFF2-40B4-BE49-F238E27FC236}">
                      <a16:creationId xmlns:a16="http://schemas.microsoft.com/office/drawing/2014/main" id="{7C61489A-FAAF-C261-5DFE-4961688927E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9" name="Rectangle: Rounded Corners 18">
                  <a:extLst>
                    <a:ext uri="{FF2B5EF4-FFF2-40B4-BE49-F238E27FC236}">
                      <a16:creationId xmlns:a16="http://schemas.microsoft.com/office/drawing/2014/main" id="{6730C196-87B7-7527-57DC-1A770D59FC5B}"/>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20" name="Rectangle: Rounded Corners 19">
                  <a:extLst>
                    <a:ext uri="{FF2B5EF4-FFF2-40B4-BE49-F238E27FC236}">
                      <a16:creationId xmlns:a16="http://schemas.microsoft.com/office/drawing/2014/main" id="{D6AF29ED-EBDF-F0B0-7511-A501D0742AB2}"/>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22" name="Rectangle: Rounded Corners 21">
                  <a:extLst>
                    <a:ext uri="{FF2B5EF4-FFF2-40B4-BE49-F238E27FC236}">
                      <a16:creationId xmlns:a16="http://schemas.microsoft.com/office/drawing/2014/main" id="{7E52DC70-2B89-9C36-E00D-64FEE9075889}"/>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25" name="Straight Arrow Connector 24">
                  <a:extLst>
                    <a:ext uri="{FF2B5EF4-FFF2-40B4-BE49-F238E27FC236}">
                      <a16:creationId xmlns:a16="http://schemas.microsoft.com/office/drawing/2014/main" id="{5C745C16-B727-9245-1976-BC2090219C4A}"/>
                    </a:ext>
                  </a:extLst>
                </p:cNvPr>
                <p:cNvCxnSpPr>
                  <a:cxnSpLocks/>
                  <a:stCxn id="6" idx="2"/>
                  <a:endCxn id="9"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96EED0C-19AB-3737-02F0-3041D47FE255}"/>
                    </a:ext>
                  </a:extLst>
                </p:cNvPr>
                <p:cNvCxnSpPr>
                  <a:cxnSpLocks/>
                  <a:stCxn id="9" idx="2"/>
                  <a:endCxn id="14"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82CC17BF-25CE-C482-4444-19A2049A6B98}"/>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22CF1FB-5CB9-A4D8-A80C-E8CE9A9ACF28}"/>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4" name="Rectangle: Rounded Corners 13">
                  <a:extLst>
                    <a:ext uri="{FF2B5EF4-FFF2-40B4-BE49-F238E27FC236}">
                      <a16:creationId xmlns:a16="http://schemas.microsoft.com/office/drawing/2014/main" id="{77D7AF6C-12E8-F6AB-75BA-AA159EB9BAF3}"/>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4" name="TextBox 53">
                  <a:extLst>
                    <a:ext uri="{FF2B5EF4-FFF2-40B4-BE49-F238E27FC236}">
                      <a16:creationId xmlns:a16="http://schemas.microsoft.com/office/drawing/2014/main" id="{566B882E-5A9D-ADFE-AA39-6A09344C17A8}"/>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6" name="Rectangle: Rounded Corners 15">
                  <a:extLst>
                    <a:ext uri="{FF2B5EF4-FFF2-40B4-BE49-F238E27FC236}">
                      <a16:creationId xmlns:a16="http://schemas.microsoft.com/office/drawing/2014/main" id="{C562715C-6F74-826D-7506-C78F525CFDD8}"/>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7" name="Rectangle: Rounded Corners 16">
                  <a:extLst>
                    <a:ext uri="{FF2B5EF4-FFF2-40B4-BE49-F238E27FC236}">
                      <a16:creationId xmlns:a16="http://schemas.microsoft.com/office/drawing/2014/main" id="{42F718E6-C250-0CFA-839F-89991D2A33E1}"/>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56" name="TextBox 55">
                  <a:extLst>
                    <a:ext uri="{FF2B5EF4-FFF2-40B4-BE49-F238E27FC236}">
                      <a16:creationId xmlns:a16="http://schemas.microsoft.com/office/drawing/2014/main" id="{DC725A30-4D28-1491-386D-70D96FFF007F}"/>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10" name="Rectangle 109">
                  <a:extLst>
                    <a:ext uri="{FF2B5EF4-FFF2-40B4-BE49-F238E27FC236}">
                      <a16:creationId xmlns:a16="http://schemas.microsoft.com/office/drawing/2014/main" id="{11039ADB-7619-F643-EC4B-F4E4F7108E9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205" name="Straight Arrow Connector 204">
                  <a:extLst>
                    <a:ext uri="{FF2B5EF4-FFF2-40B4-BE49-F238E27FC236}">
                      <a16:creationId xmlns:a16="http://schemas.microsoft.com/office/drawing/2014/main" id="{28B8E961-6D73-8879-3F81-874637A73649}"/>
                    </a:ext>
                  </a:extLst>
                </p:cNvPr>
                <p:cNvCxnSpPr>
                  <a:cxnSpLocks/>
                  <a:stCxn id="14" idx="2"/>
                  <a:endCxn id="110"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FAB70AD9-DE19-6E7F-92FA-EA7872E676E9}"/>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59" name="Rectangle: Rounded Corners 58">
                  <a:extLst>
                    <a:ext uri="{FF2B5EF4-FFF2-40B4-BE49-F238E27FC236}">
                      <a16:creationId xmlns:a16="http://schemas.microsoft.com/office/drawing/2014/main" id="{974DE4E7-27D6-A0BE-2E50-14F8A9049650}"/>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09" name="Rectangle: Rounded Corners 108">
                  <a:extLst>
                    <a:ext uri="{FF2B5EF4-FFF2-40B4-BE49-F238E27FC236}">
                      <a16:creationId xmlns:a16="http://schemas.microsoft.com/office/drawing/2014/main" id="{8A202923-F3C1-7C32-85AF-377E39DFCAAB}"/>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229" name="Rectangle: Rounded Corners 228">
                  <a:extLst>
                    <a:ext uri="{FF2B5EF4-FFF2-40B4-BE49-F238E27FC236}">
                      <a16:creationId xmlns:a16="http://schemas.microsoft.com/office/drawing/2014/main" id="{A21CB2E4-12AA-128C-F825-B1A013A34517}"/>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81" name="コネクタ: カギ線 80">
                  <a:extLst>
                    <a:ext uri="{FF2B5EF4-FFF2-40B4-BE49-F238E27FC236}">
                      <a16:creationId xmlns:a16="http://schemas.microsoft.com/office/drawing/2014/main" id="{36EC3B37-E764-12FA-99FD-3791EC449B5C}"/>
                    </a:ext>
                  </a:extLst>
                </p:cNvPr>
                <p:cNvCxnSpPr>
                  <a:cxnSpLocks/>
                  <a:stCxn id="103" idx="2"/>
                  <a:endCxn id="16"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6ADB6A6C-558E-ED23-22D2-63C0B384D0D4}"/>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 name="Straight Arrow Connector 6">
                  <a:extLst>
                    <a:ext uri="{FF2B5EF4-FFF2-40B4-BE49-F238E27FC236}">
                      <a16:creationId xmlns:a16="http://schemas.microsoft.com/office/drawing/2014/main" id="{28198CF4-F4C9-714D-D8E8-68527CC0EFD8}"/>
                    </a:ext>
                  </a:extLst>
                </p:cNvPr>
                <p:cNvCxnSpPr>
                  <a:cxnSpLocks/>
                  <a:stCxn id="16" idx="2"/>
                  <a:endCxn id="17"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直線コネクタ 127">
                  <a:extLst>
                    <a:ext uri="{FF2B5EF4-FFF2-40B4-BE49-F238E27FC236}">
                      <a16:creationId xmlns:a16="http://schemas.microsoft.com/office/drawing/2014/main" id="{9570A12D-5DF3-A8B2-F53C-4382AEF32EB4}"/>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3" name="正方形/長方形 101">
                  <a:extLst>
                    <a:ext uri="{FF2B5EF4-FFF2-40B4-BE49-F238E27FC236}">
                      <a16:creationId xmlns:a16="http://schemas.microsoft.com/office/drawing/2014/main" id="{779C5DFC-9699-C3C9-4193-84FB35593CCD}"/>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1" name="Rectangle: Rounded Corners 10">
                <a:extLst>
                  <a:ext uri="{FF2B5EF4-FFF2-40B4-BE49-F238E27FC236}">
                    <a16:creationId xmlns:a16="http://schemas.microsoft.com/office/drawing/2014/main" id="{8C14AA47-473B-5DD7-F5A9-560EA02E4485}"/>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4" name="直線コネクタ 127">
              <a:extLst>
                <a:ext uri="{FF2B5EF4-FFF2-40B4-BE49-F238E27FC236}">
                  <a16:creationId xmlns:a16="http://schemas.microsoft.com/office/drawing/2014/main" id="{169908DB-C9A8-1390-CA47-AB1CBCDD699F}"/>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 name="正方形/長方形 101">
              <a:extLst>
                <a:ext uri="{FF2B5EF4-FFF2-40B4-BE49-F238E27FC236}">
                  <a16:creationId xmlns:a16="http://schemas.microsoft.com/office/drawing/2014/main" id="{3F0B648A-2722-56A6-5184-D8F6EE1E2CF5}"/>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8" name="Rectangle: Rounded Corners 7">
              <a:extLst>
                <a:ext uri="{FF2B5EF4-FFF2-40B4-BE49-F238E27FC236}">
                  <a16:creationId xmlns:a16="http://schemas.microsoft.com/office/drawing/2014/main" id="{9AC51974-1367-5595-E7FB-CE116E39DB59}"/>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Tree>
    <p:extLst>
      <p:ext uri="{BB962C8B-B14F-4D97-AF65-F5344CB8AC3E}">
        <p14:creationId xmlns:p14="http://schemas.microsoft.com/office/powerpoint/2010/main" val="350987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F94B05F-1E6A-DEA8-3355-462BAFB487C9}"/>
              </a:ext>
            </a:extLst>
          </p:cNvPr>
          <p:cNvGraphicFramePr>
            <a:graphicFrameLocks noChangeAspect="1"/>
          </p:cNvGraphicFramePr>
          <p:nvPr>
            <p:custDataLst>
              <p:tags r:id="rId1"/>
            </p:custDataLst>
            <p:extLst>
              <p:ext uri="{D42A27DB-BD31-4B8C-83A1-F6EECF244321}">
                <p14:modId xmlns:p14="http://schemas.microsoft.com/office/powerpoint/2010/main" val="24961361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F94B05F-1E6A-DEA8-3355-462BAFB487C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A54FB3E-1560-2647-CEC8-6E757119F890}"/>
              </a:ext>
            </a:extLst>
          </p:cNvPr>
          <p:cNvSpPr>
            <a:spLocks noGrp="1"/>
          </p:cNvSpPr>
          <p:nvPr>
            <p:ph type="title"/>
          </p:nvPr>
        </p:nvSpPr>
        <p:spPr/>
        <p:txBody>
          <a:bodyPr vert="horz"/>
          <a:lstStyle/>
          <a:p>
            <a:r>
              <a:rPr lang="ja-JP" altLang="en-US"/>
              <a:t>エグゼクティブサマリー</a:t>
            </a:r>
            <a:endParaRPr lang="en-US"/>
          </a:p>
        </p:txBody>
      </p:sp>
      <p:sp>
        <p:nvSpPr>
          <p:cNvPr id="3" name="Content Placeholder 2">
            <a:extLst>
              <a:ext uri="{FF2B5EF4-FFF2-40B4-BE49-F238E27FC236}">
                <a16:creationId xmlns:a16="http://schemas.microsoft.com/office/drawing/2014/main" id="{5A102AFF-AF31-D856-E930-477B19DB0B49}"/>
              </a:ext>
            </a:extLst>
          </p:cNvPr>
          <p:cNvSpPr>
            <a:spLocks noGrp="1"/>
          </p:cNvSpPr>
          <p:nvPr>
            <p:ph sz="quarter" idx="13"/>
          </p:nvPr>
        </p:nvSpPr>
        <p:spPr>
          <a:xfrm>
            <a:off x="203543" y="1110921"/>
            <a:ext cx="13032691" cy="634941"/>
          </a:xfrm>
        </p:spPr>
        <p:txBody>
          <a:bodyPr/>
          <a:lstStyle/>
          <a:p>
            <a:r>
              <a:rPr lang="ja-JP" altLang="en-US"/>
              <a:t>「</a:t>
            </a:r>
            <a:r>
              <a:rPr lang="en-US" altLang="ja-JP"/>
              <a:t>2.</a:t>
            </a:r>
            <a:r>
              <a:rPr lang="ja-JP" altLang="en-US"/>
              <a:t> 事業概要／取組のアプローチ」「</a:t>
            </a:r>
            <a:r>
              <a:rPr lang="en-US" altLang="ja-JP"/>
              <a:t>3.</a:t>
            </a:r>
            <a:r>
              <a:rPr lang="ja-JP" altLang="en-US"/>
              <a:t>実施体制」で記載した内容の要約を記載すること。</a:t>
            </a:r>
            <a:endParaRPr lang="en-US"/>
          </a:p>
        </p:txBody>
      </p:sp>
      <p:sp>
        <p:nvSpPr>
          <p:cNvPr id="7" name="TextBox 6">
            <a:extLst>
              <a:ext uri="{FF2B5EF4-FFF2-40B4-BE49-F238E27FC236}">
                <a16:creationId xmlns:a16="http://schemas.microsoft.com/office/drawing/2014/main" id="{FE94DC5E-452D-E72B-46C2-D8F030F2ECC6}"/>
              </a:ext>
            </a:extLst>
          </p:cNvPr>
          <p:cNvSpPr txBox="1"/>
          <p:nvPr/>
        </p:nvSpPr>
        <p:spPr>
          <a:xfrm>
            <a:off x="203200" y="1909303"/>
            <a:ext cx="1798679" cy="830997"/>
          </a:xfrm>
          <a:prstGeom prst="rect">
            <a:avLst/>
          </a:prstGeom>
          <a:noFill/>
        </p:spPr>
        <p:txBody>
          <a:bodyPr wrap="square" rtlCol="0">
            <a:spAutoFit/>
          </a:bodyPr>
          <a:lstStyle/>
          <a:p>
            <a:r>
              <a:rPr lang="ja-JP" altLang="en-US" sz="1600">
                <a:solidFill>
                  <a:schemeClr val="tx2"/>
                </a:solidFill>
              </a:rPr>
              <a:t>地域や</a:t>
            </a:r>
            <a:br>
              <a:rPr lang="en-US" altLang="ja-JP" sz="1600">
                <a:solidFill>
                  <a:schemeClr val="tx2"/>
                </a:solidFill>
              </a:rPr>
            </a:br>
            <a:r>
              <a:rPr lang="ja-JP" altLang="en-US" sz="1600">
                <a:solidFill>
                  <a:schemeClr val="tx2"/>
                </a:solidFill>
              </a:rPr>
              <a:t>中小企業の</a:t>
            </a:r>
            <a:br>
              <a:rPr lang="en-US" altLang="ja-JP" sz="1600">
                <a:solidFill>
                  <a:schemeClr val="tx2"/>
                </a:solidFill>
              </a:rPr>
            </a:br>
            <a:r>
              <a:rPr lang="ja-JP" altLang="en-US" sz="1600">
                <a:solidFill>
                  <a:schemeClr val="tx2"/>
                </a:solidFill>
              </a:rPr>
              <a:t>目指す姿</a:t>
            </a:r>
            <a:endParaRPr lang="en-US" sz="1600">
              <a:solidFill>
                <a:schemeClr val="tx2"/>
              </a:solidFill>
            </a:endParaRPr>
          </a:p>
        </p:txBody>
      </p:sp>
      <p:sp>
        <p:nvSpPr>
          <p:cNvPr id="9" name="TextBox 8">
            <a:extLst>
              <a:ext uri="{FF2B5EF4-FFF2-40B4-BE49-F238E27FC236}">
                <a16:creationId xmlns:a16="http://schemas.microsoft.com/office/drawing/2014/main" id="{A0A0FFCE-43A9-5673-BC7F-B1777FFB13A0}"/>
              </a:ext>
            </a:extLst>
          </p:cNvPr>
          <p:cNvSpPr txBox="1"/>
          <p:nvPr/>
        </p:nvSpPr>
        <p:spPr>
          <a:xfrm>
            <a:off x="203200" y="3315076"/>
            <a:ext cx="2065282" cy="830997"/>
          </a:xfrm>
          <a:prstGeom prst="rect">
            <a:avLst/>
          </a:prstGeom>
          <a:noFill/>
        </p:spPr>
        <p:txBody>
          <a:bodyPr wrap="square" rtlCol="0">
            <a:spAutoFit/>
          </a:bodyPr>
          <a:lstStyle/>
          <a:p>
            <a:r>
              <a:rPr lang="ja-JP" altLang="en-US" sz="1600">
                <a:solidFill>
                  <a:schemeClr val="tx2"/>
                </a:solidFill>
              </a:rPr>
              <a:t>今年度の</a:t>
            </a:r>
            <a:br>
              <a:rPr lang="en-US" altLang="ja-JP" sz="1600">
                <a:solidFill>
                  <a:schemeClr val="tx2"/>
                </a:solidFill>
              </a:rPr>
            </a:br>
            <a:r>
              <a:rPr lang="ja-JP" altLang="en-US" sz="1600">
                <a:solidFill>
                  <a:schemeClr val="tx2"/>
                </a:solidFill>
              </a:rPr>
              <a:t>モデル事業の</a:t>
            </a:r>
            <a:br>
              <a:rPr lang="en-US" altLang="ja-JP" sz="1600">
                <a:solidFill>
                  <a:schemeClr val="tx2"/>
                </a:solidFill>
              </a:rPr>
            </a:br>
            <a:r>
              <a:rPr lang="ja-JP" altLang="en-US" sz="1600">
                <a:solidFill>
                  <a:schemeClr val="tx2"/>
                </a:solidFill>
              </a:rPr>
              <a:t>ゴール</a:t>
            </a:r>
            <a:endParaRPr lang="en-US" sz="1600">
              <a:solidFill>
                <a:schemeClr val="tx2"/>
              </a:solidFill>
            </a:endParaRPr>
          </a:p>
        </p:txBody>
      </p:sp>
      <p:sp>
        <p:nvSpPr>
          <p:cNvPr id="11" name="TextBox 10">
            <a:extLst>
              <a:ext uri="{FF2B5EF4-FFF2-40B4-BE49-F238E27FC236}">
                <a16:creationId xmlns:a16="http://schemas.microsoft.com/office/drawing/2014/main" id="{B54C19FC-F691-2677-C15C-6294D1B7277D}"/>
              </a:ext>
            </a:extLst>
          </p:cNvPr>
          <p:cNvSpPr txBox="1"/>
          <p:nvPr/>
        </p:nvSpPr>
        <p:spPr>
          <a:xfrm>
            <a:off x="203200" y="4882743"/>
            <a:ext cx="2065282" cy="584775"/>
          </a:xfrm>
          <a:prstGeom prst="rect">
            <a:avLst/>
          </a:prstGeom>
          <a:noFill/>
        </p:spPr>
        <p:txBody>
          <a:bodyPr wrap="square" rtlCol="0">
            <a:spAutoFit/>
          </a:bodyPr>
          <a:lstStyle/>
          <a:p>
            <a:r>
              <a:rPr lang="ja-JP" altLang="en-US" sz="1600">
                <a:solidFill>
                  <a:schemeClr val="tx2"/>
                </a:solidFill>
              </a:rPr>
              <a:t>今年度</a:t>
            </a:r>
            <a:br>
              <a:rPr lang="en-US" altLang="ja-JP" sz="1600">
                <a:solidFill>
                  <a:schemeClr val="tx2"/>
                </a:solidFill>
              </a:rPr>
            </a:br>
            <a:r>
              <a:rPr lang="ja-JP" altLang="en-US" sz="1600">
                <a:solidFill>
                  <a:schemeClr val="tx2"/>
                </a:solidFill>
              </a:rPr>
              <a:t>の取組</a:t>
            </a:r>
            <a:endParaRPr lang="en-US" sz="1600">
              <a:solidFill>
                <a:schemeClr val="tx2"/>
              </a:solidFill>
            </a:endParaRPr>
          </a:p>
        </p:txBody>
      </p:sp>
      <p:sp>
        <p:nvSpPr>
          <p:cNvPr id="6" name="TextBox 5">
            <a:extLst>
              <a:ext uri="{FF2B5EF4-FFF2-40B4-BE49-F238E27FC236}">
                <a16:creationId xmlns:a16="http://schemas.microsoft.com/office/drawing/2014/main" id="{EDB07481-F713-8659-FA52-EACCE77C4317}"/>
              </a:ext>
            </a:extLst>
          </p:cNvPr>
          <p:cNvSpPr txBox="1"/>
          <p:nvPr/>
        </p:nvSpPr>
        <p:spPr>
          <a:xfrm>
            <a:off x="1702676" y="1909303"/>
            <a:ext cx="7143190" cy="869773"/>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３年後に目指す姿は、地域企業の再エネ活用率を高めつつ、その取組を経営課題の解決と接続することで、域内企業のコスト・取引・人材競争力を同時に高めている状態</a:t>
            </a:r>
          </a:p>
        </p:txBody>
      </p:sp>
      <p:sp>
        <p:nvSpPr>
          <p:cNvPr id="8" name="TextBox 7">
            <a:extLst>
              <a:ext uri="{FF2B5EF4-FFF2-40B4-BE49-F238E27FC236}">
                <a16:creationId xmlns:a16="http://schemas.microsoft.com/office/drawing/2014/main" id="{7936EC4F-5643-CF11-09E1-C0E1D348D0ED}"/>
              </a:ext>
            </a:extLst>
          </p:cNvPr>
          <p:cNvSpPr txBox="1"/>
          <p:nvPr/>
        </p:nvSpPr>
        <p:spPr>
          <a:xfrm>
            <a:off x="1702334" y="3315076"/>
            <a:ext cx="7143190" cy="1146679"/>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今年度は地域コンサル主導により、以下の状態を実現することをゴールとして設定する。</a:t>
            </a:r>
          </a:p>
          <a:p>
            <a:pPr marL="285750" indent="-285750">
              <a:buFont typeface="Arial" panose="020B0604020202020204" pitchFamily="34" charset="0"/>
              <a:buChar char="•"/>
            </a:pPr>
            <a:r>
              <a:rPr lang="ja-JP" altLang="en-US" sz="1400">
                <a:solidFill>
                  <a:srgbClr val="E71C57"/>
                </a:solidFill>
              </a:rPr>
              <a:t>再エネ活用が「経営上の合理的な選択」であるという実績が生まれ始めている</a:t>
            </a:r>
          </a:p>
          <a:p>
            <a:pPr marL="285750" indent="-285750">
              <a:buFont typeface="Arial" panose="020B0604020202020204" pitchFamily="34" charset="0"/>
              <a:buChar char="•"/>
            </a:pPr>
            <a:r>
              <a:rPr lang="ja-JP" altLang="en-US" sz="1400">
                <a:solidFill>
                  <a:srgbClr val="E71C57"/>
                </a:solidFill>
              </a:rPr>
              <a:t>域外との連携に向けた基盤が整い、取引競争力強化の道筋が見えている</a:t>
            </a:r>
          </a:p>
          <a:p>
            <a:pPr marL="285750" indent="-285750">
              <a:buFont typeface="Arial" panose="020B0604020202020204" pitchFamily="34" charset="0"/>
              <a:buChar char="•"/>
            </a:pPr>
            <a:r>
              <a:rPr lang="ja-JP" altLang="en-US" sz="1400">
                <a:solidFill>
                  <a:srgbClr val="E71C57"/>
                </a:solidFill>
              </a:rPr>
              <a:t>地域ぐるみの支援体制が実質的に機能し始めている</a:t>
            </a:r>
          </a:p>
        </p:txBody>
      </p:sp>
      <p:sp>
        <p:nvSpPr>
          <p:cNvPr id="10" name="TextBox 9">
            <a:extLst>
              <a:ext uri="{FF2B5EF4-FFF2-40B4-BE49-F238E27FC236}">
                <a16:creationId xmlns:a16="http://schemas.microsoft.com/office/drawing/2014/main" id="{E1697571-0F00-42A5-16B2-14D13E5532BA}"/>
              </a:ext>
            </a:extLst>
          </p:cNvPr>
          <p:cNvSpPr txBox="1"/>
          <p:nvPr/>
        </p:nvSpPr>
        <p:spPr>
          <a:xfrm>
            <a:off x="1702334" y="4882743"/>
            <a:ext cx="7143190" cy="2434300"/>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r>
              <a:rPr lang="en-US" altLang="ja-JP" sz="1400">
                <a:solidFill>
                  <a:srgbClr val="E71C57"/>
                </a:solidFill>
              </a:rPr>
              <a:t>【</a:t>
            </a:r>
            <a:r>
              <a:rPr lang="ja-JP" altLang="en-US" sz="1400">
                <a:solidFill>
                  <a:srgbClr val="E71C57"/>
                </a:solidFill>
              </a:rPr>
              <a:t>企業の脱炭素経営シフトに関する動機付けを促す取組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省エネ・再エネ活用の先進事例を経営数値とともに可視化・整理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域外取引先のニーズを把握し、脱炭素取組が取引上の武器になるという具体的なイメージを事業者と共有する</a:t>
            </a:r>
            <a:endParaRPr lang="en-US" altLang="ja-JP" sz="1400">
              <a:solidFill>
                <a:srgbClr val="E71C57"/>
              </a:solidFill>
            </a:endParaRPr>
          </a:p>
          <a:p>
            <a:pPr>
              <a:buFont typeface="Trebuchet MS" panose="020B0603020202020204" pitchFamily="34" charset="0"/>
              <a:buChar char="​"/>
            </a:pPr>
            <a:r>
              <a:rPr lang="en-US" altLang="ja-JP" sz="1400">
                <a:solidFill>
                  <a:srgbClr val="E71C57"/>
                </a:solidFill>
                <a:latin typeface="Trebuchet MS" panose="020B0603020202020204" pitchFamily="34" charset="0"/>
              </a:rPr>
              <a:t>【</a:t>
            </a:r>
            <a:r>
              <a:rPr lang="ja-JP" altLang="en-US" sz="1400">
                <a:solidFill>
                  <a:srgbClr val="E71C57"/>
                </a:solidFill>
                <a:latin typeface="Trebuchet MS" panose="020B0603020202020204" pitchFamily="34" charset="0"/>
              </a:rPr>
              <a:t>企業の脱炭素実践のハードルを乗り越える取組</a:t>
            </a:r>
            <a:r>
              <a:rPr lang="en-US" altLang="ja-JP" sz="1400">
                <a:solidFill>
                  <a:srgbClr val="E71C57"/>
                </a:solidFill>
                <a:latin typeface="Trebuchet MS" panose="020B0603020202020204" pitchFamily="34" charset="0"/>
              </a:rPr>
              <a:t>】</a:t>
            </a:r>
          </a:p>
          <a:p>
            <a:pPr marL="742950" lvl="1" indent="-285750">
              <a:buFont typeface="Arial" panose="020B0604020202020204" pitchFamily="34" charset="0"/>
              <a:buChar char="•"/>
            </a:pPr>
            <a:r>
              <a:rPr lang="ja-JP" altLang="en-US" sz="1400">
                <a:solidFill>
                  <a:srgbClr val="E71C57"/>
                </a:solidFill>
              </a:rPr>
              <a:t>再エネ活用に係る費用・コスト改善効果を業種に応じて整理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域外ニーズを踏まえた</a:t>
            </a:r>
            <a:r>
              <a:rPr lang="en-US" altLang="ja-JP" sz="1400">
                <a:solidFill>
                  <a:srgbClr val="E71C57"/>
                </a:solidFill>
              </a:rPr>
              <a:t>GHG</a:t>
            </a:r>
            <a:r>
              <a:rPr lang="ja-JP" altLang="en-US" sz="1400">
                <a:solidFill>
                  <a:srgbClr val="E71C57"/>
                </a:solidFill>
              </a:rPr>
              <a:t>データの整備方針を個社ごとに設計</a:t>
            </a:r>
            <a:endParaRPr lang="en-US" altLang="ja-JP" sz="1400">
              <a:solidFill>
                <a:srgbClr val="E71C57"/>
              </a:solidFill>
            </a:endParaRPr>
          </a:p>
          <a:p>
            <a:r>
              <a:rPr lang="en-US" altLang="ja-JP" sz="1400">
                <a:solidFill>
                  <a:srgbClr val="E71C57"/>
                </a:solidFill>
              </a:rPr>
              <a:t>【</a:t>
            </a:r>
            <a:r>
              <a:rPr lang="ja-JP" altLang="en-US" sz="1400">
                <a:solidFill>
                  <a:srgbClr val="E71C57"/>
                </a:solidFill>
              </a:rPr>
              <a:t>支援体制を効果的にマネジメントする取組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域内各機関の役割を明確化し支援体制を整備</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自治体の横断連携を推進し共同アクションを実現</a:t>
            </a:r>
          </a:p>
          <a:p>
            <a:pPr marL="285750" indent="-285750">
              <a:buFont typeface="Arial" panose="020B0604020202020204" pitchFamily="34" charset="0"/>
              <a:buChar char="•"/>
            </a:pPr>
            <a:endParaRPr lang="ja-JP" altLang="en-US" sz="1400">
              <a:solidFill>
                <a:srgbClr val="E71C57"/>
              </a:solidFill>
            </a:endParaRPr>
          </a:p>
        </p:txBody>
      </p:sp>
      <p:sp>
        <p:nvSpPr>
          <p:cNvPr id="12" name="Isosceles Triangle 11">
            <a:extLst>
              <a:ext uri="{FF2B5EF4-FFF2-40B4-BE49-F238E27FC236}">
                <a16:creationId xmlns:a16="http://schemas.microsoft.com/office/drawing/2014/main" id="{472E4155-0EB3-3E97-2DD2-8CE6D45155A4}"/>
              </a:ext>
            </a:extLst>
          </p:cNvPr>
          <p:cNvSpPr/>
          <p:nvPr/>
        </p:nvSpPr>
        <p:spPr>
          <a:xfrm flipV="1">
            <a:off x="4627543" y="294638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3" name="Isosceles Triangle 12">
            <a:extLst>
              <a:ext uri="{FF2B5EF4-FFF2-40B4-BE49-F238E27FC236}">
                <a16:creationId xmlns:a16="http://schemas.microsoft.com/office/drawing/2014/main" id="{2ADD125B-EE5D-9259-90E7-31D12DC62E1E}"/>
              </a:ext>
            </a:extLst>
          </p:cNvPr>
          <p:cNvSpPr/>
          <p:nvPr/>
        </p:nvSpPr>
        <p:spPr>
          <a:xfrm flipV="1">
            <a:off x="4627543" y="455646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5" name="TextBox 14">
            <a:extLst>
              <a:ext uri="{FF2B5EF4-FFF2-40B4-BE49-F238E27FC236}">
                <a16:creationId xmlns:a16="http://schemas.microsoft.com/office/drawing/2014/main" id="{7C0D8805-FEF8-0C3A-7619-1AF316FDF0A0}"/>
              </a:ext>
            </a:extLst>
          </p:cNvPr>
          <p:cNvSpPr txBox="1"/>
          <p:nvPr/>
        </p:nvSpPr>
        <p:spPr>
          <a:xfrm>
            <a:off x="9347200" y="2349062"/>
            <a:ext cx="3889375" cy="4161814"/>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商工会を中心に、</a:t>
            </a:r>
            <a:r>
              <a:rPr lang="en-US" altLang="ja-JP" sz="1400">
                <a:solidFill>
                  <a:srgbClr val="E71C57"/>
                </a:solidFill>
              </a:rPr>
              <a:t>A</a:t>
            </a:r>
            <a:r>
              <a:rPr lang="ja-JP" altLang="en-US" sz="1400">
                <a:solidFill>
                  <a:srgbClr val="E71C57"/>
                </a:solidFill>
              </a:rPr>
              <a:t>市環境課・産業課、</a:t>
            </a:r>
            <a:r>
              <a:rPr lang="en-US" altLang="ja-JP" sz="1400">
                <a:solidFill>
                  <a:srgbClr val="E71C57"/>
                </a:solidFill>
              </a:rPr>
              <a:t>C</a:t>
            </a:r>
            <a:r>
              <a:rPr lang="ja-JP" altLang="en-US" sz="1400">
                <a:solidFill>
                  <a:srgbClr val="E71C57"/>
                </a:solidFill>
              </a:rPr>
              <a:t>銀行、</a:t>
            </a:r>
            <a:r>
              <a:rPr lang="en-US" altLang="ja-JP" sz="1400">
                <a:solidFill>
                  <a:srgbClr val="E71C57"/>
                </a:solidFill>
              </a:rPr>
              <a:t>D</a:t>
            </a:r>
            <a:r>
              <a:rPr lang="ja-JP" altLang="en-US" sz="1400">
                <a:solidFill>
                  <a:srgbClr val="E71C57"/>
                </a:solidFill>
              </a:rPr>
              <a:t>電力を加えたコンソーシアムを結成</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それぞれの想定する役割は以下の通り</a:t>
            </a:r>
            <a:endParaRPr lang="en-US" altLang="ja-JP" sz="1400">
              <a:solidFill>
                <a:srgbClr val="E71C57"/>
              </a:solidFill>
            </a:endParaRPr>
          </a:p>
          <a:p>
            <a:pPr marL="742950" lvl="1"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商工会は</a:t>
            </a:r>
            <a:r>
              <a:rPr lang="en-US" altLang="ja-JP" sz="1400">
                <a:solidFill>
                  <a:srgbClr val="E71C57"/>
                </a:solidFill>
              </a:rPr>
              <a:t>XXX</a:t>
            </a:r>
          </a:p>
          <a:p>
            <a:pPr marL="742950" lvl="1" indent="-285750">
              <a:buFont typeface="Arial" panose="020B0604020202020204" pitchFamily="34" charset="0"/>
              <a:buChar char="•"/>
            </a:pPr>
            <a:r>
              <a:rPr lang="en-US" altLang="ja-JP" sz="1400">
                <a:solidFill>
                  <a:srgbClr val="E71C57"/>
                </a:solidFill>
              </a:rPr>
              <a:t>A</a:t>
            </a:r>
            <a:r>
              <a:rPr lang="ja-JP" altLang="en-US" sz="1400">
                <a:solidFill>
                  <a:srgbClr val="E71C57"/>
                </a:solidFill>
              </a:rPr>
              <a:t>市は</a:t>
            </a:r>
            <a:r>
              <a:rPr lang="en-US" altLang="ja-JP" sz="1400">
                <a:solidFill>
                  <a:srgbClr val="E71C57"/>
                </a:solidFill>
              </a:rPr>
              <a:t>XXX</a:t>
            </a:r>
            <a:br>
              <a:rPr lang="en-US" altLang="ja-JP" sz="1400">
                <a:solidFill>
                  <a:srgbClr val="E71C57"/>
                </a:solidFill>
              </a:rPr>
            </a:br>
            <a:endParaRPr lang="ja-JP" altLang="en-US" sz="1400">
              <a:solidFill>
                <a:srgbClr val="E71C57"/>
              </a:solidFill>
            </a:endParaRPr>
          </a:p>
        </p:txBody>
      </p:sp>
      <p:sp>
        <p:nvSpPr>
          <p:cNvPr id="16" name="TextBox 15">
            <a:extLst>
              <a:ext uri="{FF2B5EF4-FFF2-40B4-BE49-F238E27FC236}">
                <a16:creationId xmlns:a16="http://schemas.microsoft.com/office/drawing/2014/main" id="{6AB24D9F-5AEC-F9F6-B0FE-F5885289744B}"/>
              </a:ext>
            </a:extLst>
          </p:cNvPr>
          <p:cNvSpPr txBox="1"/>
          <p:nvPr/>
        </p:nvSpPr>
        <p:spPr>
          <a:xfrm>
            <a:off x="9347200" y="1857124"/>
            <a:ext cx="2126867" cy="338554"/>
          </a:xfrm>
          <a:prstGeom prst="rect">
            <a:avLst/>
          </a:prstGeom>
          <a:noFill/>
        </p:spPr>
        <p:txBody>
          <a:bodyPr wrap="square" rtlCol="0">
            <a:spAutoFit/>
          </a:bodyPr>
          <a:lstStyle/>
          <a:p>
            <a:r>
              <a:rPr lang="ja-JP" altLang="en-US" sz="1600">
                <a:solidFill>
                  <a:schemeClr val="tx2"/>
                </a:solidFill>
              </a:rPr>
              <a:t>実施体制</a:t>
            </a:r>
            <a:endParaRPr lang="en-US" sz="1600">
              <a:solidFill>
                <a:schemeClr val="tx2"/>
              </a:solidFill>
            </a:endParaRPr>
          </a:p>
        </p:txBody>
      </p:sp>
      <p:cxnSp>
        <p:nvCxnSpPr>
          <p:cNvPr id="33" name="Straight Connector 32">
            <a:extLst>
              <a:ext uri="{FF2B5EF4-FFF2-40B4-BE49-F238E27FC236}">
                <a16:creationId xmlns:a16="http://schemas.microsoft.com/office/drawing/2014/main" id="{668380A8-C8CF-0513-88CC-0F669F979B5E}"/>
              </a:ext>
            </a:extLst>
          </p:cNvPr>
          <p:cNvCxnSpPr/>
          <p:nvPr/>
        </p:nvCxnSpPr>
        <p:spPr>
          <a:xfrm>
            <a:off x="9105900" y="1909303"/>
            <a:ext cx="0" cy="5407739"/>
          </a:xfrm>
          <a:prstGeom prst="line">
            <a:avLst/>
          </a:prstGeom>
          <a:ln>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CFADDD8F-D96A-1893-9634-37B38C76024B}"/>
              </a:ext>
            </a:extLst>
          </p:cNvPr>
          <p:cNvSpPr txBox="1"/>
          <p:nvPr/>
        </p:nvSpPr>
        <p:spPr>
          <a:xfrm>
            <a:off x="9365935" y="6581453"/>
            <a:ext cx="3022888" cy="646331"/>
          </a:xfrm>
          <a:prstGeom prst="rect">
            <a:avLst/>
          </a:prstGeom>
          <a:noFill/>
        </p:spPr>
        <p:txBody>
          <a:bodyPr wrap="square" rtlCol="0">
            <a:spAutoFit/>
          </a:bodyPr>
          <a:lstStyle/>
          <a:p>
            <a:r>
              <a:rPr lang="en-US" altLang="ja-JP"/>
              <a:t>※</a:t>
            </a:r>
            <a:r>
              <a:rPr lang="ja-JP" altLang="en-US"/>
              <a:t>枠に収まりきらない場合は、ページを増やして記載すること。</a:t>
            </a:r>
            <a:endParaRPr lang="en-US" altLang="ja-JP"/>
          </a:p>
        </p:txBody>
      </p:sp>
    </p:spTree>
    <p:extLst>
      <p:ext uri="{BB962C8B-B14F-4D97-AF65-F5344CB8AC3E}">
        <p14:creationId xmlns:p14="http://schemas.microsoft.com/office/powerpoint/2010/main" val="155327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85D36BA-ACAA-12FB-02CE-E8E50D1B622E}"/>
              </a:ext>
            </a:extLst>
          </p:cNvPr>
          <p:cNvGraphicFramePr>
            <a:graphicFrameLocks noChangeAspect="1"/>
          </p:cNvGraphicFramePr>
          <p:nvPr>
            <p:custDataLst>
              <p:tags r:id="rId1"/>
            </p:custDataLst>
            <p:extLst>
              <p:ext uri="{D42A27DB-BD31-4B8C-83A1-F6EECF244321}">
                <p14:modId xmlns:p14="http://schemas.microsoft.com/office/powerpoint/2010/main" val="7211234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585D36BA-ACAA-12FB-02CE-E8E50D1B62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B812E4B-8AE8-B751-A35F-6E2CADF28AAB}"/>
              </a:ext>
            </a:extLst>
          </p:cNvPr>
          <p:cNvSpPr>
            <a:spLocks noGrp="1"/>
          </p:cNvSpPr>
          <p:nvPr>
            <p:ph type="title"/>
          </p:nvPr>
        </p:nvSpPr>
        <p:spPr/>
        <p:txBody>
          <a:bodyPr vert="horz"/>
          <a:lstStyle/>
          <a:p>
            <a:r>
              <a:rPr lang="en-US"/>
              <a:t>1.</a:t>
            </a:r>
            <a:r>
              <a:rPr lang="ja-JP" altLang="en-US"/>
              <a:t>基本的事項</a:t>
            </a:r>
            <a:endParaRPr lang="en-US"/>
          </a:p>
        </p:txBody>
      </p:sp>
    </p:spTree>
    <p:extLst>
      <p:ext uri="{BB962C8B-B14F-4D97-AF65-F5344CB8AC3E}">
        <p14:creationId xmlns:p14="http://schemas.microsoft.com/office/powerpoint/2010/main" val="11077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A0FD-1431-9FA9-B68F-DB60FE69754D}"/>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EF395DD9-765E-224A-1459-6757B87CDC15}"/>
              </a:ext>
            </a:extLst>
          </p:cNvPr>
          <p:cNvGraphicFramePr>
            <a:graphicFrameLocks noChangeAspect="1"/>
          </p:cNvGraphicFramePr>
          <p:nvPr>
            <p:custDataLst>
              <p:tags r:id="rId1"/>
            </p:custDataLst>
            <p:extLst>
              <p:ext uri="{D42A27DB-BD31-4B8C-83A1-F6EECF244321}">
                <p14:modId xmlns:p14="http://schemas.microsoft.com/office/powerpoint/2010/main" val="575958312"/>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EF395DD9-765E-224A-1459-6757B87CDC15}"/>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6" name="Group 5">
            <a:extLst>
              <a:ext uri="{FF2B5EF4-FFF2-40B4-BE49-F238E27FC236}">
                <a16:creationId xmlns:a16="http://schemas.microsoft.com/office/drawing/2014/main" id="{CD1368BF-726E-2D12-9575-F085DEC58268}"/>
              </a:ext>
            </a:extLst>
          </p:cNvPr>
          <p:cNvGrpSpPr/>
          <p:nvPr/>
        </p:nvGrpSpPr>
        <p:grpSpPr>
          <a:xfrm>
            <a:off x="693146" y="1246195"/>
            <a:ext cx="12053483" cy="5981589"/>
            <a:chOff x="693146" y="1246195"/>
            <a:chExt cx="12053483" cy="5643071"/>
          </a:xfrm>
        </p:grpSpPr>
        <p:grpSp>
          <p:nvGrpSpPr>
            <p:cNvPr id="7" name="Group 6">
              <a:extLst>
                <a:ext uri="{FF2B5EF4-FFF2-40B4-BE49-F238E27FC236}">
                  <a16:creationId xmlns:a16="http://schemas.microsoft.com/office/drawing/2014/main" id="{A893729D-EDB1-B353-6683-15CBABB4D929}"/>
                </a:ext>
              </a:extLst>
            </p:cNvPr>
            <p:cNvGrpSpPr/>
            <p:nvPr/>
          </p:nvGrpSpPr>
          <p:grpSpPr>
            <a:xfrm>
              <a:off x="693147" y="1246195"/>
              <a:ext cx="12053482" cy="4990976"/>
              <a:chOff x="693147" y="1246195"/>
              <a:chExt cx="12053482" cy="6103548"/>
            </a:xfrm>
          </p:grpSpPr>
          <p:grpSp>
            <p:nvGrpSpPr>
              <p:cNvPr id="11" name="Group 10">
                <a:extLst>
                  <a:ext uri="{FF2B5EF4-FFF2-40B4-BE49-F238E27FC236}">
                    <a16:creationId xmlns:a16="http://schemas.microsoft.com/office/drawing/2014/main" id="{45A98E98-0A89-D41E-AE4A-DA5F7AC61663}"/>
                  </a:ext>
                </a:extLst>
              </p:cNvPr>
              <p:cNvGrpSpPr/>
              <p:nvPr/>
            </p:nvGrpSpPr>
            <p:grpSpPr>
              <a:xfrm>
                <a:off x="693147" y="1246195"/>
                <a:ext cx="12053482" cy="6103548"/>
                <a:chOff x="693147" y="1246195"/>
                <a:chExt cx="12053482" cy="6103548"/>
              </a:xfrm>
            </p:grpSpPr>
            <p:cxnSp>
              <p:nvCxnSpPr>
                <p:cNvPr id="13" name="直線コネクタ 127">
                  <a:extLst>
                    <a:ext uri="{FF2B5EF4-FFF2-40B4-BE49-F238E27FC236}">
                      <a16:creationId xmlns:a16="http://schemas.microsoft.com/office/drawing/2014/main" id="{8BAFADA9-2D2D-92CD-145F-9CCF7F5CDC9C}"/>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直線コネクタ 127">
                  <a:extLst>
                    <a:ext uri="{FF2B5EF4-FFF2-40B4-BE49-F238E27FC236}">
                      <a16:creationId xmlns:a16="http://schemas.microsoft.com/office/drawing/2014/main" id="{01ADBF2F-B098-04D7-EFC5-BA07E127B989}"/>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78">
                  <a:extLst>
                    <a:ext uri="{FF2B5EF4-FFF2-40B4-BE49-F238E27FC236}">
                      <a16:creationId xmlns:a16="http://schemas.microsoft.com/office/drawing/2014/main" id="{070C53E2-EE46-0606-1FF3-0A33B9B63D25}"/>
                    </a:ext>
                  </a:extLst>
                </p:cNvPr>
                <p:cNvCxnSpPr>
                  <a:cxnSpLocks/>
                  <a:stCxn id="44" idx="2"/>
                  <a:endCxn id="45"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 name="正方形/長方形 101">
                  <a:extLst>
                    <a:ext uri="{FF2B5EF4-FFF2-40B4-BE49-F238E27FC236}">
                      <a16:creationId xmlns:a16="http://schemas.microsoft.com/office/drawing/2014/main" id="{42F87F63-BC1E-8B83-4E5F-6285E282DDC5}"/>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7" name="正方形/長方形 101">
                  <a:extLst>
                    <a:ext uri="{FF2B5EF4-FFF2-40B4-BE49-F238E27FC236}">
                      <a16:creationId xmlns:a16="http://schemas.microsoft.com/office/drawing/2014/main" id="{169C2B16-7B87-BA09-D0CB-5D6BC32E0B90}"/>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8" name="Straight Arrow Connector 23">
                  <a:extLst>
                    <a:ext uri="{FF2B5EF4-FFF2-40B4-BE49-F238E27FC236}">
                      <a16:creationId xmlns:a16="http://schemas.microsoft.com/office/drawing/2014/main" id="{C919D50D-6ED5-0319-8101-568CA9256C21}"/>
                    </a:ext>
                  </a:extLst>
                </p:cNvPr>
                <p:cNvCxnSpPr>
                  <a:cxnSpLocks/>
                  <a:stCxn id="27" idx="3"/>
                  <a:endCxn id="44"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23">
                  <a:extLst>
                    <a:ext uri="{FF2B5EF4-FFF2-40B4-BE49-F238E27FC236}">
                      <a16:creationId xmlns:a16="http://schemas.microsoft.com/office/drawing/2014/main" id="{E14618DF-A79D-6FA0-E937-48380627BAEF}"/>
                    </a:ext>
                  </a:extLst>
                </p:cNvPr>
                <p:cNvCxnSpPr>
                  <a:cxnSpLocks/>
                  <a:stCxn id="34" idx="3"/>
                  <a:endCxn id="46"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42C098B4-5A4A-D216-2974-43EFA3EABAEC}"/>
                    </a:ext>
                  </a:extLst>
                </p:cNvPr>
                <p:cNvCxnSpPr>
                  <a:cxnSpLocks/>
                  <a:stCxn id="36" idx="3"/>
                  <a:endCxn id="43"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31">
                  <a:extLst>
                    <a:ext uri="{FF2B5EF4-FFF2-40B4-BE49-F238E27FC236}">
                      <a16:creationId xmlns:a16="http://schemas.microsoft.com/office/drawing/2014/main" id="{9635DEFE-9B39-EB3D-3AC1-B05AAE779FCE}"/>
                    </a:ext>
                  </a:extLst>
                </p:cNvPr>
                <p:cNvCxnSpPr>
                  <a:cxnSpLocks/>
                  <a:stCxn id="31" idx="3"/>
                  <a:endCxn id="45"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85E3266A-AC3F-F2CA-12F5-B406272B0E7E}"/>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23" name="グループ化 33">
                  <a:extLst>
                    <a:ext uri="{FF2B5EF4-FFF2-40B4-BE49-F238E27FC236}">
                      <a16:creationId xmlns:a16="http://schemas.microsoft.com/office/drawing/2014/main" id="{9890453E-DCD8-45F8-A15F-9C6276545720}"/>
                    </a:ext>
                  </a:extLst>
                </p:cNvPr>
                <p:cNvGrpSpPr/>
                <p:nvPr/>
              </p:nvGrpSpPr>
              <p:grpSpPr>
                <a:xfrm>
                  <a:off x="1900281" y="1246195"/>
                  <a:ext cx="6485535" cy="302378"/>
                  <a:chOff x="1745513" y="1289276"/>
                  <a:chExt cx="5523428" cy="274312"/>
                </a:xfrm>
              </p:grpSpPr>
              <p:cxnSp>
                <p:nvCxnSpPr>
                  <p:cNvPr id="54" name="Straight Connector 14">
                    <a:extLst>
                      <a:ext uri="{FF2B5EF4-FFF2-40B4-BE49-F238E27FC236}">
                        <a16:creationId xmlns:a16="http://schemas.microsoft.com/office/drawing/2014/main" id="{4987A7EF-11D5-9D65-DA5C-6DE60D14D4D0}"/>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5" name="TextBox 15">
                    <a:extLst>
                      <a:ext uri="{FF2B5EF4-FFF2-40B4-BE49-F238E27FC236}">
                        <a16:creationId xmlns:a16="http://schemas.microsoft.com/office/drawing/2014/main" id="{D6B866CB-ADCC-FFB1-5F53-03BD855B076D}"/>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24" name="グループ化 30">
                  <a:extLst>
                    <a:ext uri="{FF2B5EF4-FFF2-40B4-BE49-F238E27FC236}">
                      <a16:creationId xmlns:a16="http://schemas.microsoft.com/office/drawing/2014/main" id="{815079A7-8D72-CA99-A24E-57ED22F96FF0}"/>
                    </a:ext>
                  </a:extLst>
                </p:cNvPr>
                <p:cNvGrpSpPr/>
                <p:nvPr/>
              </p:nvGrpSpPr>
              <p:grpSpPr>
                <a:xfrm>
                  <a:off x="8739057" y="1246195"/>
                  <a:ext cx="4007572" cy="302378"/>
                  <a:chOff x="7570054" y="1289276"/>
                  <a:chExt cx="3885260" cy="274312"/>
                </a:xfrm>
              </p:grpSpPr>
              <p:cxnSp>
                <p:nvCxnSpPr>
                  <p:cNvPr id="52" name="Straight Connector 14">
                    <a:extLst>
                      <a:ext uri="{FF2B5EF4-FFF2-40B4-BE49-F238E27FC236}">
                        <a16:creationId xmlns:a16="http://schemas.microsoft.com/office/drawing/2014/main" id="{0179F827-86F4-3E02-F450-D38127559FE7}"/>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3" name="TextBox 15">
                    <a:extLst>
                      <a:ext uri="{FF2B5EF4-FFF2-40B4-BE49-F238E27FC236}">
                        <a16:creationId xmlns:a16="http://schemas.microsoft.com/office/drawing/2014/main" id="{B7CA26A7-B7EF-A2B5-7A62-1C66A609C10D}"/>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25" name="Rectangle: Rounded Corners 24">
                  <a:extLst>
                    <a:ext uri="{FF2B5EF4-FFF2-40B4-BE49-F238E27FC236}">
                      <a16:creationId xmlns:a16="http://schemas.microsoft.com/office/drawing/2014/main" id="{925FB493-A20E-93FF-761D-78CA655E9587}"/>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TextBox 25">
                  <a:extLst>
                    <a:ext uri="{FF2B5EF4-FFF2-40B4-BE49-F238E27FC236}">
                      <a16:creationId xmlns:a16="http://schemas.microsoft.com/office/drawing/2014/main" id="{87E1E706-B509-04B8-C48D-B767BAA96D89}"/>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27" name="Rectangle: Rounded Corners 26">
                  <a:extLst>
                    <a:ext uri="{FF2B5EF4-FFF2-40B4-BE49-F238E27FC236}">
                      <a16:creationId xmlns:a16="http://schemas.microsoft.com/office/drawing/2014/main" id="{33C5AA2B-1E1D-55C2-A853-C99DF4B019E6}"/>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28" name="正方形/長方形 101">
                  <a:extLst>
                    <a:ext uri="{FF2B5EF4-FFF2-40B4-BE49-F238E27FC236}">
                      <a16:creationId xmlns:a16="http://schemas.microsoft.com/office/drawing/2014/main" id="{64805408-8CEF-A72C-837C-E08A2118EDFE}"/>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9" name="Rectangle: Rounded Corners 28">
                  <a:extLst>
                    <a:ext uri="{FF2B5EF4-FFF2-40B4-BE49-F238E27FC236}">
                      <a16:creationId xmlns:a16="http://schemas.microsoft.com/office/drawing/2014/main" id="{E07E587F-F8FE-10C9-C20F-8C03FBE21887}"/>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30" name="Rectangle: Rounded Corners 29">
                  <a:extLst>
                    <a:ext uri="{FF2B5EF4-FFF2-40B4-BE49-F238E27FC236}">
                      <a16:creationId xmlns:a16="http://schemas.microsoft.com/office/drawing/2014/main" id="{E0A0E827-3C98-77B4-5329-E4EFF7E72BD6}"/>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31" name="Rectangle: Rounded Corners 30">
                  <a:extLst>
                    <a:ext uri="{FF2B5EF4-FFF2-40B4-BE49-F238E27FC236}">
                      <a16:creationId xmlns:a16="http://schemas.microsoft.com/office/drawing/2014/main" id="{9B659ED6-3E40-18D1-29CD-CC86B2DA5ED9}"/>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32" name="Straight Arrow Connector 31">
                  <a:extLst>
                    <a:ext uri="{FF2B5EF4-FFF2-40B4-BE49-F238E27FC236}">
                      <a16:creationId xmlns:a16="http://schemas.microsoft.com/office/drawing/2014/main" id="{03F524F6-0701-612A-0C14-B8000A3ED01B}"/>
                    </a:ext>
                  </a:extLst>
                </p:cNvPr>
                <p:cNvCxnSpPr>
                  <a:cxnSpLocks/>
                  <a:stCxn id="27" idx="2"/>
                  <a:endCxn id="34"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1234042-4B08-569B-2D35-32D809EA8273}"/>
                    </a:ext>
                  </a:extLst>
                </p:cNvPr>
                <p:cNvCxnSpPr>
                  <a:cxnSpLocks/>
                  <a:stCxn id="34" idx="2"/>
                  <a:endCxn id="36"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2F2F765F-36F9-73C1-9A17-45F5FC0FCA45}"/>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44C52544-6A9A-D2B2-3FA8-B6E1120839E5}"/>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07814365-6A90-FC41-DBAD-C20DF4EB6C7C}"/>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37" name="TextBox 36">
                  <a:extLst>
                    <a:ext uri="{FF2B5EF4-FFF2-40B4-BE49-F238E27FC236}">
                      <a16:creationId xmlns:a16="http://schemas.microsoft.com/office/drawing/2014/main" id="{0BE8C4A5-44A8-3C7C-96A7-34E545A6CD33}"/>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8057CA20-6E06-06F3-5698-B4BB2F50ABA0}"/>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094DBD0F-CBB6-0F17-C4FF-1ACFB3690722}"/>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87ADB624-12BA-8245-35AA-31EDB45E280A}"/>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40">
                  <a:extLst>
                    <a:ext uri="{FF2B5EF4-FFF2-40B4-BE49-F238E27FC236}">
                      <a16:creationId xmlns:a16="http://schemas.microsoft.com/office/drawing/2014/main" id="{D5A1587E-63B2-2880-686F-206765C83973}"/>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2" name="Straight Arrow Connector 41">
                  <a:extLst>
                    <a:ext uri="{FF2B5EF4-FFF2-40B4-BE49-F238E27FC236}">
                      <a16:creationId xmlns:a16="http://schemas.microsoft.com/office/drawing/2014/main" id="{B510A9DF-9807-D450-B14D-AF46140BB08F}"/>
                    </a:ext>
                  </a:extLst>
                </p:cNvPr>
                <p:cNvCxnSpPr>
                  <a:cxnSpLocks/>
                  <a:stCxn id="36" idx="2"/>
                  <a:endCxn id="41"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2650EAA4-4466-21FA-3250-DC060B3D4EAC}"/>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44" name="Rectangle: Rounded Corners 43">
                  <a:extLst>
                    <a:ext uri="{FF2B5EF4-FFF2-40B4-BE49-F238E27FC236}">
                      <a16:creationId xmlns:a16="http://schemas.microsoft.com/office/drawing/2014/main" id="{D2425A29-2A9D-C1C7-7958-67097F7A7E34}"/>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02B9DA4A-7BB3-80B3-0CBC-ED8B98CC0AB3}"/>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46" name="Rectangle: Rounded Corners 45">
                  <a:extLst>
                    <a:ext uri="{FF2B5EF4-FFF2-40B4-BE49-F238E27FC236}">
                      <a16:creationId xmlns:a16="http://schemas.microsoft.com/office/drawing/2014/main" id="{9125CDF5-8D0F-E646-B67D-0E4401DF6F82}"/>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7" name="コネクタ: カギ線 80">
                  <a:extLst>
                    <a:ext uri="{FF2B5EF4-FFF2-40B4-BE49-F238E27FC236}">
                      <a16:creationId xmlns:a16="http://schemas.microsoft.com/office/drawing/2014/main" id="{2FC5E2F0-1C28-DCF5-2035-1A051A427347}"/>
                    </a:ext>
                  </a:extLst>
                </p:cNvPr>
                <p:cNvCxnSpPr>
                  <a:cxnSpLocks/>
                  <a:stCxn id="22" idx="2"/>
                  <a:endCxn id="3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A3257218-4F70-F73E-84E3-54632DE12523}"/>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49" name="Straight Arrow Connector 48">
                  <a:extLst>
                    <a:ext uri="{FF2B5EF4-FFF2-40B4-BE49-F238E27FC236}">
                      <a16:creationId xmlns:a16="http://schemas.microsoft.com/office/drawing/2014/main" id="{A1D7B6AB-A968-2349-6818-6E1EBF09B068}"/>
                    </a:ext>
                  </a:extLst>
                </p:cNvPr>
                <p:cNvCxnSpPr>
                  <a:cxnSpLocks/>
                  <a:stCxn id="38" idx="2"/>
                  <a:endCxn id="39"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24126E32-B418-CDB9-CFA3-B2F5EC26A20F}"/>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E0801990-FD46-89F3-61C4-ABB85D01F97C}"/>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2" name="Rectangle: Rounded Corners 11">
                <a:extLst>
                  <a:ext uri="{FF2B5EF4-FFF2-40B4-BE49-F238E27FC236}">
                    <a16:creationId xmlns:a16="http://schemas.microsoft.com/office/drawing/2014/main" id="{8A23D85E-350C-FFED-680E-1868F7231479}"/>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8" name="直線コネクタ 127">
              <a:extLst>
                <a:ext uri="{FF2B5EF4-FFF2-40B4-BE49-F238E27FC236}">
                  <a16:creationId xmlns:a16="http://schemas.microsoft.com/office/drawing/2014/main" id="{5DC241B6-9BE8-4056-23DD-73A3088120F6}"/>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9" name="正方形/長方形 101">
              <a:extLst>
                <a:ext uri="{FF2B5EF4-FFF2-40B4-BE49-F238E27FC236}">
                  <a16:creationId xmlns:a16="http://schemas.microsoft.com/office/drawing/2014/main" id="{40E2B8C2-EAFA-7B39-D883-3457E86138DC}"/>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 name="Rectangle: Rounded Corners 9">
              <a:extLst>
                <a:ext uri="{FF2B5EF4-FFF2-40B4-BE49-F238E27FC236}">
                  <a16:creationId xmlns:a16="http://schemas.microsoft.com/office/drawing/2014/main" id="{DF83E54D-E34C-4873-19BA-40A418F70A88}"/>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
        <p:nvSpPr>
          <p:cNvPr id="2" name="Title 1">
            <a:extLst>
              <a:ext uri="{FF2B5EF4-FFF2-40B4-BE49-F238E27FC236}">
                <a16:creationId xmlns:a16="http://schemas.microsoft.com/office/drawing/2014/main" id="{DA136ED4-EB8B-538B-7529-79076783E71C}"/>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EAAD47A0-EE4F-B0D6-7F63-F70B8DF41C6F}"/>
              </a:ext>
            </a:extLst>
          </p:cNvPr>
          <p:cNvSpPr/>
          <p:nvPr/>
        </p:nvSpPr>
        <p:spPr>
          <a:xfrm>
            <a:off x="508000" y="2067556"/>
            <a:ext cx="12423775" cy="5239118"/>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F9D0F6E2-7AAB-6B22-313C-9C0C3F0B064A}"/>
              </a:ext>
            </a:extLst>
          </p:cNvPr>
          <p:cNvSpPr/>
          <p:nvPr/>
        </p:nvSpPr>
        <p:spPr>
          <a:xfrm>
            <a:off x="508000" y="1543530"/>
            <a:ext cx="8064500" cy="596157"/>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117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E8B84EF-F7FE-DB14-52AB-E19CC620B066}"/>
              </a:ext>
            </a:extLst>
          </p:cNvPr>
          <p:cNvGraphicFramePr>
            <a:graphicFrameLocks noChangeAspect="1"/>
          </p:cNvGraphicFramePr>
          <p:nvPr>
            <p:custDataLst>
              <p:tags r:id="rId1"/>
            </p:custDataLst>
            <p:extLst>
              <p:ext uri="{D42A27DB-BD31-4B8C-83A1-F6EECF244321}">
                <p14:modId xmlns:p14="http://schemas.microsoft.com/office/powerpoint/2010/main" val="2622217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DE8B84EF-F7FE-DB14-52AB-E19CC620B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7E5AFA8-59DD-15AC-7864-A56886DEF325}"/>
              </a:ext>
            </a:extLst>
          </p:cNvPr>
          <p:cNvSpPr>
            <a:spLocks noGrp="1"/>
          </p:cNvSpPr>
          <p:nvPr>
            <p:ph type="title"/>
          </p:nvPr>
        </p:nvSpPr>
        <p:spPr/>
        <p:txBody>
          <a:bodyPr vert="horz"/>
          <a:lstStyle/>
          <a:p>
            <a:r>
              <a:rPr lang="en-US" altLang="ja-JP"/>
              <a:t>(1)</a:t>
            </a:r>
            <a:r>
              <a:rPr lang="ja-JP" altLang="en-US"/>
              <a:t>応募申請者・申請書連絡先</a:t>
            </a:r>
            <a:endParaRPr lang="en-US"/>
          </a:p>
        </p:txBody>
      </p:sp>
      <p:sp>
        <p:nvSpPr>
          <p:cNvPr id="4" name="Content Placeholder 3">
            <a:extLst>
              <a:ext uri="{FF2B5EF4-FFF2-40B4-BE49-F238E27FC236}">
                <a16:creationId xmlns:a16="http://schemas.microsoft.com/office/drawing/2014/main" id="{657F02C7-AF51-0E78-5FB2-5CDA4EFA4242}"/>
              </a:ext>
            </a:extLst>
          </p:cNvPr>
          <p:cNvSpPr>
            <a:spLocks noGrp="1"/>
          </p:cNvSpPr>
          <p:nvPr>
            <p:ph sz="quarter" idx="13"/>
          </p:nvPr>
        </p:nvSpPr>
        <p:spPr>
          <a:xfrm>
            <a:off x="2396279" y="1110921"/>
            <a:ext cx="10839955" cy="2529789"/>
          </a:xfrm>
        </p:spPr>
        <p:txBody>
          <a:bodyPr/>
          <a:lstStyle/>
          <a:p>
            <a:r>
              <a:rPr lang="ja-JP" altLang="en-US"/>
              <a:t>　申請者となる地方公共団体（都道府県または市区町村）及び支援機関等の名称を記載すること。複数の地方公共団体及び支援機関等で共同申請する場合、全ての申請者の情報を記載すること。その場合、代表申請者となる申請者名に○印を付すること。また、次年度以降も地域ぐるみでの取組継続を主導する役割を担う申請者名に〇印を付すること。</a:t>
            </a:r>
            <a:endParaRPr lang="en-US" altLang="ja-JP"/>
          </a:p>
          <a:p>
            <a:r>
              <a:rPr lang="ja-JP" altLang="en-US"/>
              <a:t>申請者となる地方公共団体及び支援機関等ごとに、申請内容を熟知した担当者を１名記載すること。</a:t>
            </a:r>
          </a:p>
          <a:p>
            <a:pPr marL="0" indent="0">
              <a:buNone/>
            </a:pPr>
            <a:r>
              <a:rPr lang="en-US" altLang="ja-JP"/>
              <a:t>※</a:t>
            </a:r>
            <a:r>
              <a:rPr lang="ja-JP" altLang="en-US"/>
              <a:t>原則として、ご連絡は代表申請者を通じて実施。</a:t>
            </a:r>
          </a:p>
        </p:txBody>
      </p:sp>
      <p:sp>
        <p:nvSpPr>
          <p:cNvPr id="9" name="Rectangle 1">
            <a:extLst>
              <a:ext uri="{FF2B5EF4-FFF2-40B4-BE49-F238E27FC236}">
                <a16:creationId xmlns:a16="http://schemas.microsoft.com/office/drawing/2014/main" id="{8657BA48-7249-A3D5-4A29-F8BBA4F19D8C}"/>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cxnSp>
        <p:nvCxnSpPr>
          <p:cNvPr id="14" name="直線コネクタ 127">
            <a:extLst>
              <a:ext uri="{FF2B5EF4-FFF2-40B4-BE49-F238E27FC236}">
                <a16:creationId xmlns:a16="http://schemas.microsoft.com/office/drawing/2014/main" id="{7171BDDD-35B6-B341-03D1-2BA8FA3E7948}"/>
              </a:ext>
            </a:extLst>
          </p:cNvPr>
          <p:cNvCxnSpPr>
            <a:cxnSpLocks/>
          </p:cNvCxnSpPr>
          <p:nvPr/>
        </p:nvCxnSpPr>
        <p:spPr>
          <a:xfrm flipH="1">
            <a:off x="428995" y="170401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296444DF-F9BA-91B1-27BF-F4A8A0182553}"/>
              </a:ext>
            </a:extLst>
          </p:cNvPr>
          <p:cNvCxnSpPr>
            <a:cxnSpLocks/>
          </p:cNvCxnSpPr>
          <p:nvPr/>
        </p:nvCxnSpPr>
        <p:spPr>
          <a:xfrm flipH="1">
            <a:off x="428995" y="2212508"/>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E5E6C3CD-5A80-E0DF-22E5-AFE9C7C80510}"/>
              </a:ext>
            </a:extLst>
          </p:cNvPr>
          <p:cNvCxnSpPr>
            <a:cxnSpLocks/>
            <a:stCxn id="40" idx="2"/>
            <a:endCxn id="41" idx="0"/>
          </p:cNvCxnSpPr>
          <p:nvPr/>
        </p:nvCxnSpPr>
        <p:spPr>
          <a:xfrm>
            <a:off x="1972316" y="1859914"/>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57976E9E-11C3-196C-26BE-FA7B93D67A39}"/>
              </a:ext>
            </a:extLst>
          </p:cNvPr>
          <p:cNvSpPr/>
          <p:nvPr/>
        </p:nvSpPr>
        <p:spPr>
          <a:xfrm>
            <a:off x="428996" y="1718743"/>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8" name="正方形/長方形 101">
            <a:extLst>
              <a:ext uri="{FF2B5EF4-FFF2-40B4-BE49-F238E27FC236}">
                <a16:creationId xmlns:a16="http://schemas.microsoft.com/office/drawing/2014/main" id="{1AC5EECE-46F5-6B66-D5E3-26C1AE4E1F04}"/>
              </a:ext>
            </a:extLst>
          </p:cNvPr>
          <p:cNvSpPr/>
          <p:nvPr/>
        </p:nvSpPr>
        <p:spPr>
          <a:xfrm>
            <a:off x="428996" y="1610486"/>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18">
            <a:extLst>
              <a:ext uri="{FF2B5EF4-FFF2-40B4-BE49-F238E27FC236}">
                <a16:creationId xmlns:a16="http://schemas.microsoft.com/office/drawing/2014/main" id="{F6BA1699-908C-9F58-B588-381633CBF295}"/>
              </a:ext>
            </a:extLst>
          </p:cNvPr>
          <p:cNvCxnSpPr>
            <a:cxnSpLocks/>
            <a:stCxn id="25" idx="3"/>
            <a:endCxn id="40" idx="1"/>
          </p:cNvCxnSpPr>
          <p:nvPr/>
        </p:nvCxnSpPr>
        <p:spPr>
          <a:xfrm>
            <a:off x="1610296" y="1789321"/>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D828CCE3-AA73-0D6E-A3AE-FECF9CF8F02B}"/>
              </a:ext>
            </a:extLst>
          </p:cNvPr>
          <p:cNvCxnSpPr>
            <a:cxnSpLocks/>
            <a:stCxn id="31" idx="3"/>
            <a:endCxn id="42" idx="1"/>
          </p:cNvCxnSpPr>
          <p:nvPr/>
        </p:nvCxnSpPr>
        <p:spPr>
          <a:xfrm>
            <a:off x="1610296" y="1948004"/>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8EE1BE81-4300-15C9-3468-31051BF3F20B}"/>
              </a:ext>
            </a:extLst>
          </p:cNvPr>
          <p:cNvCxnSpPr>
            <a:cxnSpLocks/>
            <a:stCxn id="33" idx="3"/>
            <a:endCxn id="39" idx="1"/>
          </p:cNvCxnSpPr>
          <p:nvPr/>
        </p:nvCxnSpPr>
        <p:spPr>
          <a:xfrm>
            <a:off x="1610296" y="2105520"/>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3E112E7F-7643-671D-64FC-C0B6DE5B709E}"/>
              </a:ext>
            </a:extLst>
          </p:cNvPr>
          <p:cNvCxnSpPr>
            <a:cxnSpLocks/>
            <a:stCxn id="29" idx="3"/>
            <a:endCxn id="41" idx="1"/>
          </p:cNvCxnSpPr>
          <p:nvPr/>
        </p:nvCxnSpPr>
        <p:spPr>
          <a:xfrm>
            <a:off x="1575593" y="2276618"/>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E1B26A9B-58E3-6BCB-56AB-208711AFB8B2}"/>
              </a:ext>
            </a:extLst>
          </p:cNvPr>
          <p:cNvSpPr/>
          <p:nvPr/>
        </p:nvSpPr>
        <p:spPr>
          <a:xfrm>
            <a:off x="1664550" y="1710150"/>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4" name="Rectangle: Rounded Corners 23">
            <a:extLst>
              <a:ext uri="{FF2B5EF4-FFF2-40B4-BE49-F238E27FC236}">
                <a16:creationId xmlns:a16="http://schemas.microsoft.com/office/drawing/2014/main" id="{7A6F79A2-D6BB-6E7B-B07E-9B7F38779FDF}"/>
              </a:ext>
            </a:extLst>
          </p:cNvPr>
          <p:cNvSpPr/>
          <p:nvPr/>
        </p:nvSpPr>
        <p:spPr>
          <a:xfrm>
            <a:off x="681414" y="1610486"/>
            <a:ext cx="928882" cy="78398"/>
          </a:xfrm>
          <a:prstGeom prst="roundRect">
            <a:avLst>
              <a:gd name="adj" fmla="val 150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D2F4E44B-49C6-A34D-E505-0DCDC423C167}"/>
              </a:ext>
            </a:extLst>
          </p:cNvPr>
          <p:cNvSpPr/>
          <p:nvPr/>
        </p:nvSpPr>
        <p:spPr>
          <a:xfrm>
            <a:off x="681414" y="1718729"/>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6" name="正方形/長方形 101">
            <a:extLst>
              <a:ext uri="{FF2B5EF4-FFF2-40B4-BE49-F238E27FC236}">
                <a16:creationId xmlns:a16="http://schemas.microsoft.com/office/drawing/2014/main" id="{D18F5463-7C12-CFF8-B3D7-C70EA93B3F6D}"/>
              </a:ext>
            </a:extLst>
          </p:cNvPr>
          <p:cNvSpPr/>
          <p:nvPr/>
        </p:nvSpPr>
        <p:spPr>
          <a:xfrm>
            <a:off x="428996" y="2227236"/>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Rectangle: Rounded Corners 26">
            <a:extLst>
              <a:ext uri="{FF2B5EF4-FFF2-40B4-BE49-F238E27FC236}">
                <a16:creationId xmlns:a16="http://schemas.microsoft.com/office/drawing/2014/main" id="{3B69EB14-6DB8-61CA-6D16-CBDAFE374834}"/>
              </a:ext>
            </a:extLst>
          </p:cNvPr>
          <p:cNvSpPr/>
          <p:nvPr/>
        </p:nvSpPr>
        <p:spPr>
          <a:xfrm>
            <a:off x="706593" y="2238091"/>
            <a:ext cx="188743"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7B3ACD7B-CA06-127A-23E7-8C8E75E553D7}"/>
              </a:ext>
            </a:extLst>
          </p:cNvPr>
          <p:cNvSpPr/>
          <p:nvPr/>
        </p:nvSpPr>
        <p:spPr>
          <a:xfrm>
            <a:off x="1156267" y="2238091"/>
            <a:ext cx="18874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654DE9CE-8A58-7761-9A56-633E96D9E6C9}"/>
              </a:ext>
            </a:extLst>
          </p:cNvPr>
          <p:cNvSpPr/>
          <p:nvPr/>
        </p:nvSpPr>
        <p:spPr>
          <a:xfrm>
            <a:off x="1385168" y="2238091"/>
            <a:ext cx="190425"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0" name="Straight Arrow Connector 29">
            <a:extLst>
              <a:ext uri="{FF2B5EF4-FFF2-40B4-BE49-F238E27FC236}">
                <a16:creationId xmlns:a16="http://schemas.microsoft.com/office/drawing/2014/main" id="{B4CA5349-0823-DEC4-4E09-D34F4C6AD722}"/>
              </a:ext>
            </a:extLst>
          </p:cNvPr>
          <p:cNvCxnSpPr>
            <a:cxnSpLocks/>
            <a:stCxn id="25" idx="2"/>
            <a:endCxn id="31" idx="0"/>
          </p:cNvCxnSpPr>
          <p:nvPr/>
        </p:nvCxnSpPr>
        <p:spPr>
          <a:xfrm>
            <a:off x="1145855" y="1859913"/>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6D2A3775-450A-8FC5-1621-B2BA7EA6D395}"/>
              </a:ext>
            </a:extLst>
          </p:cNvPr>
          <p:cNvSpPr/>
          <p:nvPr/>
        </p:nvSpPr>
        <p:spPr>
          <a:xfrm>
            <a:off x="681414" y="1901180"/>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2" name="TextBox 31">
            <a:extLst>
              <a:ext uri="{FF2B5EF4-FFF2-40B4-BE49-F238E27FC236}">
                <a16:creationId xmlns:a16="http://schemas.microsoft.com/office/drawing/2014/main" id="{DAD72648-5DD9-7D77-2AA3-3FF8F912D208}"/>
              </a:ext>
            </a:extLst>
          </p:cNvPr>
          <p:cNvSpPr txBox="1"/>
          <p:nvPr/>
        </p:nvSpPr>
        <p:spPr>
          <a:xfrm>
            <a:off x="681414" y="1865945"/>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A075E238-3184-C16F-7B06-A326B8B52015}"/>
              </a:ext>
            </a:extLst>
          </p:cNvPr>
          <p:cNvSpPr/>
          <p:nvPr/>
        </p:nvSpPr>
        <p:spPr>
          <a:xfrm>
            <a:off x="681414" y="2043159"/>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14816151-744F-98EA-0B82-D58DF0BF22AF}"/>
              </a:ext>
            </a:extLst>
          </p:cNvPr>
          <p:cNvSpPr/>
          <p:nvPr/>
        </p:nvSpPr>
        <p:spPr>
          <a:xfrm>
            <a:off x="676321" y="2357567"/>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99A193C6-1BB9-4963-32BF-5F9F656D0A4C}"/>
              </a:ext>
            </a:extLst>
          </p:cNvPr>
          <p:cNvSpPr/>
          <p:nvPr/>
        </p:nvSpPr>
        <p:spPr>
          <a:xfrm>
            <a:off x="676321" y="2461435"/>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0DE1ED32-3CC9-3BBB-61D8-196B3BDD5620}"/>
              </a:ext>
            </a:extLst>
          </p:cNvPr>
          <p:cNvSpPr txBox="1"/>
          <p:nvPr/>
        </p:nvSpPr>
        <p:spPr>
          <a:xfrm>
            <a:off x="1165056" y="2416222"/>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36">
            <a:extLst>
              <a:ext uri="{FF2B5EF4-FFF2-40B4-BE49-F238E27FC236}">
                <a16:creationId xmlns:a16="http://schemas.microsoft.com/office/drawing/2014/main" id="{5A290E89-B320-469E-7407-113C3E4DE2D0}"/>
              </a:ext>
            </a:extLst>
          </p:cNvPr>
          <p:cNvSpPr/>
          <p:nvPr/>
        </p:nvSpPr>
        <p:spPr>
          <a:xfrm>
            <a:off x="681414" y="2227236"/>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59B8EDD4-2B71-18DA-4A6B-AAD4BE4EFDBE}"/>
              </a:ext>
            </a:extLst>
          </p:cNvPr>
          <p:cNvCxnSpPr>
            <a:cxnSpLocks/>
            <a:stCxn id="33" idx="2"/>
            <a:endCxn id="37" idx="0"/>
          </p:cNvCxnSpPr>
          <p:nvPr/>
        </p:nvCxnSpPr>
        <p:spPr>
          <a:xfrm>
            <a:off x="1145855" y="2167881"/>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6B84401C-8646-6423-4701-94006AA2147A}"/>
              </a:ext>
            </a:extLst>
          </p:cNvPr>
          <p:cNvSpPr/>
          <p:nvPr/>
        </p:nvSpPr>
        <p:spPr>
          <a:xfrm>
            <a:off x="1701208" y="2043159"/>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73907076-2643-E6D9-A40A-5D01F33B2F32}"/>
              </a:ext>
            </a:extLst>
          </p:cNvPr>
          <p:cNvSpPr/>
          <p:nvPr/>
        </p:nvSpPr>
        <p:spPr>
          <a:xfrm>
            <a:off x="1701207" y="1718729"/>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85DC6B56-7B75-5F52-78C3-D0891156ED22}"/>
              </a:ext>
            </a:extLst>
          </p:cNvPr>
          <p:cNvSpPr/>
          <p:nvPr/>
        </p:nvSpPr>
        <p:spPr>
          <a:xfrm>
            <a:off x="1701207" y="2238091"/>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D214B2AB-D9F8-B3F6-8A5D-ABBF081C5648}"/>
              </a:ext>
            </a:extLst>
          </p:cNvPr>
          <p:cNvSpPr/>
          <p:nvPr/>
        </p:nvSpPr>
        <p:spPr>
          <a:xfrm>
            <a:off x="1701208" y="1901180"/>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3" name="コネクタ: カギ線 80">
            <a:extLst>
              <a:ext uri="{FF2B5EF4-FFF2-40B4-BE49-F238E27FC236}">
                <a16:creationId xmlns:a16="http://schemas.microsoft.com/office/drawing/2014/main" id="{2B17931D-F66C-6C28-E498-8809C013844C}"/>
              </a:ext>
            </a:extLst>
          </p:cNvPr>
          <p:cNvCxnSpPr>
            <a:cxnSpLocks/>
            <a:stCxn id="23" idx="2"/>
            <a:endCxn id="34" idx="3"/>
          </p:cNvCxnSpPr>
          <p:nvPr/>
        </p:nvCxnSpPr>
        <p:spPr>
          <a:xfrm rot="5400000">
            <a:off x="1764662" y="2176241"/>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E27E3A56-1CB5-6505-2F3E-76DDC27B5615}"/>
              </a:ext>
            </a:extLst>
          </p:cNvPr>
          <p:cNvCxnSpPr>
            <a:cxnSpLocks/>
            <a:stCxn id="34" idx="2"/>
            <a:endCxn id="35" idx="0"/>
          </p:cNvCxnSpPr>
          <p:nvPr/>
        </p:nvCxnSpPr>
        <p:spPr>
          <a:xfrm>
            <a:off x="1143309" y="2410222"/>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5" name="直線コネクタ 127">
            <a:extLst>
              <a:ext uri="{FF2B5EF4-FFF2-40B4-BE49-F238E27FC236}">
                <a16:creationId xmlns:a16="http://schemas.microsoft.com/office/drawing/2014/main" id="{B627D430-8F2E-3B00-35CA-636191B8B913}"/>
              </a:ext>
            </a:extLst>
          </p:cNvPr>
          <p:cNvCxnSpPr>
            <a:cxnSpLocks/>
          </p:cNvCxnSpPr>
          <p:nvPr/>
        </p:nvCxnSpPr>
        <p:spPr>
          <a:xfrm flipH="1">
            <a:off x="428767" y="233988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6" name="正方形/長方形 101">
            <a:extLst>
              <a:ext uri="{FF2B5EF4-FFF2-40B4-BE49-F238E27FC236}">
                <a16:creationId xmlns:a16="http://schemas.microsoft.com/office/drawing/2014/main" id="{C1C4D83B-F743-300D-9D89-8E3A0443CD7F}"/>
              </a:ext>
            </a:extLst>
          </p:cNvPr>
          <p:cNvSpPr/>
          <p:nvPr/>
        </p:nvSpPr>
        <p:spPr>
          <a:xfrm>
            <a:off x="428767" y="2355017"/>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7" name="Straight Arrow Connector 46">
            <a:extLst>
              <a:ext uri="{FF2B5EF4-FFF2-40B4-BE49-F238E27FC236}">
                <a16:creationId xmlns:a16="http://schemas.microsoft.com/office/drawing/2014/main" id="{8891F212-C8F3-1448-EA9C-FC608233DCA5}"/>
              </a:ext>
            </a:extLst>
          </p:cNvPr>
          <p:cNvCxnSpPr>
            <a:cxnSpLocks/>
            <a:stCxn id="31" idx="2"/>
            <a:endCxn id="33" idx="0"/>
          </p:cNvCxnSpPr>
          <p:nvPr/>
        </p:nvCxnSpPr>
        <p:spPr>
          <a:xfrm>
            <a:off x="1145855" y="1994828"/>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A4CCE3B6-904C-8E31-D6C5-916937D4113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sp>
        <p:nvSpPr>
          <p:cNvPr id="6" name="Rectangle: Rounded Corners 5">
            <a:extLst>
              <a:ext uri="{FF2B5EF4-FFF2-40B4-BE49-F238E27FC236}">
                <a16:creationId xmlns:a16="http://schemas.microsoft.com/office/drawing/2014/main" id="{798108FC-8264-DBE9-66C3-854210EB61FE}"/>
              </a:ext>
            </a:extLst>
          </p:cNvPr>
          <p:cNvSpPr/>
          <p:nvPr/>
        </p:nvSpPr>
        <p:spPr>
          <a:xfrm>
            <a:off x="933302" y="2237304"/>
            <a:ext cx="188262"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graphicFrame>
        <p:nvGraphicFramePr>
          <p:cNvPr id="2" name="Table 1">
            <a:extLst>
              <a:ext uri="{FF2B5EF4-FFF2-40B4-BE49-F238E27FC236}">
                <a16:creationId xmlns:a16="http://schemas.microsoft.com/office/drawing/2014/main" id="{56F90BDD-AD4A-D13F-FE9D-99CCC89452C9}"/>
              </a:ext>
            </a:extLst>
          </p:cNvPr>
          <p:cNvGraphicFramePr>
            <a:graphicFrameLocks noGrp="1"/>
          </p:cNvGraphicFramePr>
          <p:nvPr>
            <p:extLst>
              <p:ext uri="{D42A27DB-BD31-4B8C-83A1-F6EECF244321}">
                <p14:modId xmlns:p14="http://schemas.microsoft.com/office/powerpoint/2010/main" val="630760885"/>
              </p:ext>
            </p:extLst>
          </p:nvPr>
        </p:nvGraphicFramePr>
        <p:xfrm>
          <a:off x="201784" y="4229630"/>
          <a:ext cx="13033031" cy="1786618"/>
        </p:xfrm>
        <a:graphic>
          <a:graphicData uri="http://schemas.openxmlformats.org/drawingml/2006/table">
            <a:tbl>
              <a:tblPr firstRow="1" firstCol="1" bandRow="1">
                <a:tableStyleId>{5C22544A-7EE6-4342-B048-85BDC9FD1C3A}</a:tableStyleId>
              </a:tblPr>
              <a:tblGrid>
                <a:gridCol w="1035690">
                  <a:extLst>
                    <a:ext uri="{9D8B030D-6E8A-4147-A177-3AD203B41FA5}">
                      <a16:colId xmlns:a16="http://schemas.microsoft.com/office/drawing/2014/main" val="1873541212"/>
                    </a:ext>
                  </a:extLst>
                </a:gridCol>
                <a:gridCol w="1249251">
                  <a:extLst>
                    <a:ext uri="{9D8B030D-6E8A-4147-A177-3AD203B41FA5}">
                      <a16:colId xmlns:a16="http://schemas.microsoft.com/office/drawing/2014/main" val="376895668"/>
                    </a:ext>
                  </a:extLst>
                </a:gridCol>
                <a:gridCol w="1989367">
                  <a:extLst>
                    <a:ext uri="{9D8B030D-6E8A-4147-A177-3AD203B41FA5}">
                      <a16:colId xmlns:a16="http://schemas.microsoft.com/office/drawing/2014/main" val="2030430788"/>
                    </a:ext>
                  </a:extLst>
                </a:gridCol>
                <a:gridCol w="1328522">
                  <a:extLst>
                    <a:ext uri="{9D8B030D-6E8A-4147-A177-3AD203B41FA5}">
                      <a16:colId xmlns:a16="http://schemas.microsoft.com/office/drawing/2014/main" val="508481359"/>
                    </a:ext>
                  </a:extLst>
                </a:gridCol>
                <a:gridCol w="2856399">
                  <a:extLst>
                    <a:ext uri="{9D8B030D-6E8A-4147-A177-3AD203B41FA5}">
                      <a16:colId xmlns:a16="http://schemas.microsoft.com/office/drawing/2014/main" val="2352381340"/>
                    </a:ext>
                  </a:extLst>
                </a:gridCol>
                <a:gridCol w="2883219">
                  <a:extLst>
                    <a:ext uri="{9D8B030D-6E8A-4147-A177-3AD203B41FA5}">
                      <a16:colId xmlns:a16="http://schemas.microsoft.com/office/drawing/2014/main" val="487928014"/>
                    </a:ext>
                  </a:extLst>
                </a:gridCol>
                <a:gridCol w="1690583">
                  <a:extLst>
                    <a:ext uri="{9D8B030D-6E8A-4147-A177-3AD203B41FA5}">
                      <a16:colId xmlns:a16="http://schemas.microsoft.com/office/drawing/2014/main" val="1510471466"/>
                    </a:ext>
                  </a:extLst>
                </a:gridCol>
              </a:tblGrid>
              <a:tr h="368452">
                <a:tc>
                  <a:txBody>
                    <a:bodyPr/>
                    <a:lstStyle/>
                    <a:p>
                      <a:pPr marR="66675" algn="ctr">
                        <a:buNone/>
                      </a:pPr>
                      <a:r>
                        <a:rPr lang="ja-JP" altLang="en-US" sz="1600" b="0" kern="100">
                          <a:solidFill>
                            <a:schemeClr val="bg2"/>
                          </a:solidFill>
                          <a:effectLst/>
                          <a:latin typeface="+mj-ea"/>
                          <a:ea typeface="+mj-ea"/>
                          <a:cs typeface="Times New Roman" panose="02020603050405020304" pitchFamily="18" charset="0"/>
                        </a:rPr>
                        <a:t>代表</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申請者</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l">
                        <a:buNone/>
                      </a:pPr>
                      <a:r>
                        <a:rPr lang="ja-JP" altLang="en-US" sz="1600" b="0" kern="100">
                          <a:solidFill>
                            <a:schemeClr val="bg2"/>
                          </a:solidFill>
                          <a:effectLst/>
                          <a:latin typeface="+mj-ea"/>
                          <a:ea typeface="+mj-ea"/>
                          <a:cs typeface="Times New Roman" panose="02020603050405020304" pitchFamily="18" charset="0"/>
                        </a:rPr>
                        <a:t>次年度以降</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取組を主導</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担当者氏名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担当者所属・役職</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E-mail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TEL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marR="66675" algn="ctr">
                        <a:buNone/>
                      </a:pPr>
                      <a:r>
                        <a:rPr lang="ja-JP"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ctr">
                        <a:buNone/>
                      </a:pPr>
                      <a:r>
                        <a:rPr lang="ja-JP" altLang="en-US"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p>
                      <a:pPr marR="66675" algn="ctr">
                        <a:buNone/>
                      </a:pP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○○市</a:t>
                      </a: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marR="66675" algn="ctr">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ctr">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△△株式会社</a:t>
                      </a:r>
                      <a:endParaRPr lang="en-US" sz="1600" b="0" kern="100">
                        <a:solidFill>
                          <a:srgbClr val="E71C57"/>
                        </a:solidFill>
                        <a:effectLst/>
                        <a:latin typeface="+mn-lt"/>
                      </a:endParaRPr>
                    </a:p>
                    <a:p>
                      <a:pPr marR="66675" algn="just">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grpSp>
        <p:nvGrpSpPr>
          <p:cNvPr id="11" name="Group 10">
            <a:extLst>
              <a:ext uri="{FF2B5EF4-FFF2-40B4-BE49-F238E27FC236}">
                <a16:creationId xmlns:a16="http://schemas.microsoft.com/office/drawing/2014/main" id="{55E95D68-C8F7-88A9-9B9B-5463AED0F157}"/>
              </a:ext>
            </a:extLst>
          </p:cNvPr>
          <p:cNvGrpSpPr/>
          <p:nvPr/>
        </p:nvGrpSpPr>
        <p:grpSpPr>
          <a:xfrm>
            <a:off x="428995" y="2547051"/>
            <a:ext cx="1851085" cy="98777"/>
            <a:chOff x="428995" y="2547051"/>
            <a:chExt cx="1851085" cy="98777"/>
          </a:xfrm>
        </p:grpSpPr>
        <p:cxnSp>
          <p:nvCxnSpPr>
            <p:cNvPr id="7" name="直線コネクタ 127">
              <a:extLst>
                <a:ext uri="{FF2B5EF4-FFF2-40B4-BE49-F238E27FC236}">
                  <a16:creationId xmlns:a16="http://schemas.microsoft.com/office/drawing/2014/main" id="{87B7B6A6-CC79-5114-2FCC-C0B10E29BAE7}"/>
                </a:ext>
              </a:extLst>
            </p:cNvPr>
            <p:cNvCxnSpPr>
              <a:cxnSpLocks/>
            </p:cNvCxnSpPr>
            <p:nvPr/>
          </p:nvCxnSpPr>
          <p:spPr>
            <a:xfrm flipH="1">
              <a:off x="428995" y="2547051"/>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8" name="正方形/長方形 101">
              <a:extLst>
                <a:ext uri="{FF2B5EF4-FFF2-40B4-BE49-F238E27FC236}">
                  <a16:creationId xmlns:a16="http://schemas.microsoft.com/office/drawing/2014/main" id="{5F5DA8B5-8567-550D-F968-4637F742EC37}"/>
                </a:ext>
              </a:extLst>
            </p:cNvPr>
            <p:cNvSpPr/>
            <p:nvPr/>
          </p:nvSpPr>
          <p:spPr>
            <a:xfrm>
              <a:off x="428996" y="2561779"/>
              <a:ext cx="168098" cy="8404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 name="Rectangle: Rounded Corners 9">
              <a:extLst>
                <a:ext uri="{FF2B5EF4-FFF2-40B4-BE49-F238E27FC236}">
                  <a16:creationId xmlns:a16="http://schemas.microsoft.com/office/drawing/2014/main" id="{9DB574F7-9A37-6EBC-49E3-9091AF751867}"/>
                </a:ext>
              </a:extLst>
            </p:cNvPr>
            <p:cNvSpPr/>
            <p:nvPr/>
          </p:nvSpPr>
          <p:spPr>
            <a:xfrm>
              <a:off x="676321" y="2572635"/>
              <a:ext cx="933975" cy="7319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45770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9E8E-0CA3-3F1C-D1D7-BDA20E1DC49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EE4DB1E-7AD9-4CC3-7EEC-EFD1F31C510D}"/>
              </a:ext>
            </a:extLst>
          </p:cNvPr>
          <p:cNvGraphicFramePr>
            <a:graphicFrameLocks noChangeAspect="1"/>
          </p:cNvGraphicFramePr>
          <p:nvPr>
            <p:custDataLst>
              <p:tags r:id="rId1"/>
            </p:custDataLst>
            <p:extLst>
              <p:ext uri="{D42A27DB-BD31-4B8C-83A1-F6EECF244321}">
                <p14:modId xmlns:p14="http://schemas.microsoft.com/office/powerpoint/2010/main" val="2627180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1EE4DB1E-7AD9-4CC3-7EEC-EFD1F31C510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73EC5418-E510-B238-DF19-2305E7E79DAB}"/>
              </a:ext>
            </a:extLst>
          </p:cNvPr>
          <p:cNvSpPr>
            <a:spLocks noGrp="1"/>
          </p:cNvSpPr>
          <p:nvPr>
            <p:ph type="title"/>
          </p:nvPr>
        </p:nvSpPr>
        <p:spPr/>
        <p:txBody>
          <a:bodyPr vert="horz"/>
          <a:lstStyle/>
          <a:p>
            <a:r>
              <a:rPr lang="en-US"/>
              <a:t>2.</a:t>
            </a:r>
            <a:r>
              <a:rPr lang="ja-JP" altLang="en-US"/>
              <a:t> 事業概要／取組のアプローチ</a:t>
            </a:r>
            <a:endParaRPr lang="en-US"/>
          </a:p>
        </p:txBody>
      </p:sp>
    </p:spTree>
    <p:extLst>
      <p:ext uri="{BB962C8B-B14F-4D97-AF65-F5344CB8AC3E}">
        <p14:creationId xmlns:p14="http://schemas.microsoft.com/office/powerpoint/2010/main" val="2285262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B1AD-D8E2-028A-7678-DC7A32A8834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4E7FECE-FA61-8155-C088-51A142B8018A}"/>
              </a:ext>
            </a:extLst>
          </p:cNvPr>
          <p:cNvGraphicFramePr>
            <a:graphicFrameLocks noChangeAspect="1"/>
          </p:cNvGraphicFramePr>
          <p:nvPr>
            <p:custDataLst>
              <p:tags r:id="rId1"/>
            </p:custDataLst>
            <p:extLst>
              <p:ext uri="{D42A27DB-BD31-4B8C-83A1-F6EECF244321}">
                <p14:modId xmlns:p14="http://schemas.microsoft.com/office/powerpoint/2010/main" val="873193746"/>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D4E7FECE-FA61-8155-C088-51A142B8018A}"/>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6" name="Group 5">
            <a:extLst>
              <a:ext uri="{FF2B5EF4-FFF2-40B4-BE49-F238E27FC236}">
                <a16:creationId xmlns:a16="http://schemas.microsoft.com/office/drawing/2014/main" id="{BAA2BA05-0E98-67F0-240C-517D8482CDA2}"/>
              </a:ext>
            </a:extLst>
          </p:cNvPr>
          <p:cNvGrpSpPr/>
          <p:nvPr/>
        </p:nvGrpSpPr>
        <p:grpSpPr>
          <a:xfrm>
            <a:off x="693146" y="1246195"/>
            <a:ext cx="12053483" cy="5981589"/>
            <a:chOff x="693146" y="1246195"/>
            <a:chExt cx="12053483" cy="5643071"/>
          </a:xfrm>
        </p:grpSpPr>
        <p:grpSp>
          <p:nvGrpSpPr>
            <p:cNvPr id="7" name="Group 6">
              <a:extLst>
                <a:ext uri="{FF2B5EF4-FFF2-40B4-BE49-F238E27FC236}">
                  <a16:creationId xmlns:a16="http://schemas.microsoft.com/office/drawing/2014/main" id="{AD21F6F5-0EE2-A1C5-6027-7F276E8124DA}"/>
                </a:ext>
              </a:extLst>
            </p:cNvPr>
            <p:cNvGrpSpPr/>
            <p:nvPr/>
          </p:nvGrpSpPr>
          <p:grpSpPr>
            <a:xfrm>
              <a:off x="693147" y="1246195"/>
              <a:ext cx="12053482" cy="4990976"/>
              <a:chOff x="693147" y="1246195"/>
              <a:chExt cx="12053482" cy="6103548"/>
            </a:xfrm>
          </p:grpSpPr>
          <p:grpSp>
            <p:nvGrpSpPr>
              <p:cNvPr id="12" name="Group 11">
                <a:extLst>
                  <a:ext uri="{FF2B5EF4-FFF2-40B4-BE49-F238E27FC236}">
                    <a16:creationId xmlns:a16="http://schemas.microsoft.com/office/drawing/2014/main" id="{5E07B15A-E9BD-5634-7DEC-6A7C8288C835}"/>
                  </a:ext>
                </a:extLst>
              </p:cNvPr>
              <p:cNvGrpSpPr/>
              <p:nvPr/>
            </p:nvGrpSpPr>
            <p:grpSpPr>
              <a:xfrm>
                <a:off x="693147" y="1246195"/>
                <a:ext cx="12053482" cy="6103548"/>
                <a:chOff x="693147" y="1246195"/>
                <a:chExt cx="12053482" cy="6103548"/>
              </a:xfrm>
            </p:grpSpPr>
            <p:cxnSp>
              <p:nvCxnSpPr>
                <p:cNvPr id="14" name="直線コネクタ 127">
                  <a:extLst>
                    <a:ext uri="{FF2B5EF4-FFF2-40B4-BE49-F238E27FC236}">
                      <a16:creationId xmlns:a16="http://schemas.microsoft.com/office/drawing/2014/main" id="{C70A0FFF-7291-6539-81A1-B5F798D7C66B}"/>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B5C7263C-FACF-F4D1-B76B-CCEF740D20D2}"/>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980D9308-910F-46B8-55BF-CF1DC9FAD7F4}"/>
                    </a:ext>
                  </a:extLst>
                </p:cNvPr>
                <p:cNvCxnSpPr>
                  <a:cxnSpLocks/>
                  <a:stCxn id="45" idx="2"/>
                  <a:endCxn id="46"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79D19825-DE61-43CD-1EDF-F1003EB6712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8" name="正方形/長方形 101">
                  <a:extLst>
                    <a:ext uri="{FF2B5EF4-FFF2-40B4-BE49-F238E27FC236}">
                      <a16:creationId xmlns:a16="http://schemas.microsoft.com/office/drawing/2014/main" id="{7DB130A1-A74C-17BD-57C6-D5F57C9ABC80}"/>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23">
                  <a:extLst>
                    <a:ext uri="{FF2B5EF4-FFF2-40B4-BE49-F238E27FC236}">
                      <a16:creationId xmlns:a16="http://schemas.microsoft.com/office/drawing/2014/main" id="{ED9FCFB0-B01D-DA2B-DA47-7C9E95D144BA}"/>
                    </a:ext>
                  </a:extLst>
                </p:cNvPr>
                <p:cNvCxnSpPr>
                  <a:cxnSpLocks/>
                  <a:stCxn id="28" idx="3"/>
                  <a:endCxn id="45"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099AC7D9-F7F5-1C7F-5781-7B35CEBB63A9}"/>
                    </a:ext>
                  </a:extLst>
                </p:cNvPr>
                <p:cNvCxnSpPr>
                  <a:cxnSpLocks/>
                  <a:stCxn id="35" idx="3"/>
                  <a:endCxn id="47"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F576A6E5-13CC-3AA3-7D7D-9E5AC1360416}"/>
                    </a:ext>
                  </a:extLst>
                </p:cNvPr>
                <p:cNvCxnSpPr>
                  <a:cxnSpLocks/>
                  <a:stCxn id="37" idx="3"/>
                  <a:endCxn id="44"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AE249AD6-D1D2-A429-B30A-EB4CF7593E13}"/>
                    </a:ext>
                  </a:extLst>
                </p:cNvPr>
                <p:cNvCxnSpPr>
                  <a:cxnSpLocks/>
                  <a:stCxn id="32" idx="3"/>
                  <a:endCxn id="46" idx="1"/>
                </p:cNvCxnSpPr>
                <p:nvPr/>
              </p:nvCxnSpPr>
              <p:spPr>
                <a:xfrm>
                  <a:off x="8159876" y="5802557"/>
                  <a:ext cx="81784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58E22C03-816B-750D-BBDA-85F326FCB90A}"/>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24" name="グループ化 33">
                  <a:extLst>
                    <a:ext uri="{FF2B5EF4-FFF2-40B4-BE49-F238E27FC236}">
                      <a16:creationId xmlns:a16="http://schemas.microsoft.com/office/drawing/2014/main" id="{2046867E-2CCD-2F36-FA6B-821BB377615C}"/>
                    </a:ext>
                  </a:extLst>
                </p:cNvPr>
                <p:cNvGrpSpPr/>
                <p:nvPr/>
              </p:nvGrpSpPr>
              <p:grpSpPr>
                <a:xfrm>
                  <a:off x="1900281" y="1246195"/>
                  <a:ext cx="6485535" cy="302378"/>
                  <a:chOff x="1745513" y="1289276"/>
                  <a:chExt cx="5523428" cy="274312"/>
                </a:xfrm>
              </p:grpSpPr>
              <p:cxnSp>
                <p:nvCxnSpPr>
                  <p:cNvPr id="55" name="Straight Connector 14">
                    <a:extLst>
                      <a:ext uri="{FF2B5EF4-FFF2-40B4-BE49-F238E27FC236}">
                        <a16:creationId xmlns:a16="http://schemas.microsoft.com/office/drawing/2014/main" id="{3A23B37B-092B-38D9-8557-02FC39B5B346}"/>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6" name="TextBox 15">
                    <a:extLst>
                      <a:ext uri="{FF2B5EF4-FFF2-40B4-BE49-F238E27FC236}">
                        <a16:creationId xmlns:a16="http://schemas.microsoft.com/office/drawing/2014/main" id="{AF134EC3-54C0-41FF-2202-958065A0C724}"/>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25" name="グループ化 30">
                  <a:extLst>
                    <a:ext uri="{FF2B5EF4-FFF2-40B4-BE49-F238E27FC236}">
                      <a16:creationId xmlns:a16="http://schemas.microsoft.com/office/drawing/2014/main" id="{08F7A0F8-B6A0-6E2A-185A-E41720A431CB}"/>
                    </a:ext>
                  </a:extLst>
                </p:cNvPr>
                <p:cNvGrpSpPr/>
                <p:nvPr/>
              </p:nvGrpSpPr>
              <p:grpSpPr>
                <a:xfrm>
                  <a:off x="8739057" y="1246195"/>
                  <a:ext cx="4007572" cy="302378"/>
                  <a:chOff x="7570054" y="1289276"/>
                  <a:chExt cx="3885260" cy="274312"/>
                </a:xfrm>
              </p:grpSpPr>
              <p:cxnSp>
                <p:nvCxnSpPr>
                  <p:cNvPr id="53" name="Straight Connector 14">
                    <a:extLst>
                      <a:ext uri="{FF2B5EF4-FFF2-40B4-BE49-F238E27FC236}">
                        <a16:creationId xmlns:a16="http://schemas.microsoft.com/office/drawing/2014/main" id="{2981BF3B-B223-12B3-A31D-4C1E0D104AE2}"/>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54" name="TextBox 15">
                    <a:extLst>
                      <a:ext uri="{FF2B5EF4-FFF2-40B4-BE49-F238E27FC236}">
                        <a16:creationId xmlns:a16="http://schemas.microsoft.com/office/drawing/2014/main" id="{7C744E11-0630-202D-2104-CCF51217DB0C}"/>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26" name="Rectangle: Rounded Corners 25">
                  <a:extLst>
                    <a:ext uri="{FF2B5EF4-FFF2-40B4-BE49-F238E27FC236}">
                      <a16:creationId xmlns:a16="http://schemas.microsoft.com/office/drawing/2014/main" id="{7B4D2670-8D1D-2783-CF74-827543747E3A}"/>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19A7BED6-E50B-0C52-E2BF-51C5CC292663}"/>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85B7E022-C316-CF91-0F63-6B92A6BB6DF5}"/>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C7BCDC30-6D9A-A6C6-A45F-4542F549750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0" name="Rectangle: Rounded Corners 29">
                  <a:extLst>
                    <a:ext uri="{FF2B5EF4-FFF2-40B4-BE49-F238E27FC236}">
                      <a16:creationId xmlns:a16="http://schemas.microsoft.com/office/drawing/2014/main" id="{1BE9A31F-ECF5-66CF-85B9-615526E8EA7B}"/>
                    </a:ext>
                  </a:extLst>
                </p:cNvPr>
                <p:cNvSpPr/>
                <p:nvPr/>
              </p:nvSpPr>
              <p:spPr>
                <a:xfrm>
                  <a:off x="2564018" y="5564457"/>
                  <a:ext cx="110677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31" name="Rectangle: Rounded Corners 30">
                  <a:extLst>
                    <a:ext uri="{FF2B5EF4-FFF2-40B4-BE49-F238E27FC236}">
                      <a16:creationId xmlns:a16="http://schemas.microsoft.com/office/drawing/2014/main" id="{8D0CCF0B-43B5-C223-27F7-E60BD9352246}"/>
                    </a:ext>
                  </a:extLst>
                </p:cNvPr>
                <p:cNvSpPr/>
                <p:nvPr/>
              </p:nvSpPr>
              <p:spPr>
                <a:xfrm>
                  <a:off x="5341562" y="5564457"/>
                  <a:ext cx="137824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32" name="Rectangle: Rounded Corners 31">
                  <a:extLst>
                    <a:ext uri="{FF2B5EF4-FFF2-40B4-BE49-F238E27FC236}">
                      <a16:creationId xmlns:a16="http://schemas.microsoft.com/office/drawing/2014/main" id="{5311D5A2-9CFA-C2FA-D7BD-A6B79CCBB84C}"/>
                    </a:ext>
                  </a:extLst>
                </p:cNvPr>
                <p:cNvSpPr/>
                <p:nvPr/>
              </p:nvSpPr>
              <p:spPr>
                <a:xfrm>
                  <a:off x="6973932" y="5564457"/>
                  <a:ext cx="1185944"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(4)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33" name="Straight Arrow Connector 32">
                  <a:extLst>
                    <a:ext uri="{FF2B5EF4-FFF2-40B4-BE49-F238E27FC236}">
                      <a16:creationId xmlns:a16="http://schemas.microsoft.com/office/drawing/2014/main" id="{7C31C2BC-574D-7F64-08C1-4DC2F7F4AF41}"/>
                    </a:ext>
                  </a:extLst>
                </p:cNvPr>
                <p:cNvCxnSpPr>
                  <a:cxnSpLocks/>
                  <a:stCxn id="28" idx="2"/>
                  <a:endCxn id="35"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86AE901-AFD5-A32E-872D-1D5C4043BD5F}"/>
                    </a:ext>
                  </a:extLst>
                </p:cNvPr>
                <p:cNvCxnSpPr>
                  <a:cxnSpLocks/>
                  <a:stCxn id="35" idx="2"/>
                  <a:endCxn id="37"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C9ECD840-2B6C-E5A7-8314-67A64C85D8FD}"/>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ACB9F023-F63E-B316-5D93-3CE0AF434FBA}"/>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A1E7EBFD-848A-800C-455D-90EED106A024}"/>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38" name="TextBox 37">
                  <a:extLst>
                    <a:ext uri="{FF2B5EF4-FFF2-40B4-BE49-F238E27FC236}">
                      <a16:creationId xmlns:a16="http://schemas.microsoft.com/office/drawing/2014/main" id="{2438341A-BC53-D4B4-5C4E-E3A0E04F02C3}"/>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5E467DB4-CE17-88E2-2AF3-B779BADD609E}"/>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98358586-CAD0-4FD0-DEF8-6F240D8D6D9A}"/>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7F2EF3AB-90FA-D4CC-A859-40414F7D7256}"/>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113B1796-2F9B-7FA3-8644-5585B7A2626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F068AF7B-4D6C-8588-5E62-17A1721C4DAB}"/>
                    </a:ext>
                  </a:extLst>
                </p:cNvPr>
                <p:cNvCxnSpPr>
                  <a:cxnSpLocks/>
                  <a:stCxn id="37" idx="2"/>
                  <a:endCxn id="42"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30DCDDE2-227A-427E-CAF9-FD0C4BD34807}"/>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45" name="Rectangle: Rounded Corners 44">
                  <a:extLst>
                    <a:ext uri="{FF2B5EF4-FFF2-40B4-BE49-F238E27FC236}">
                      <a16:creationId xmlns:a16="http://schemas.microsoft.com/office/drawing/2014/main" id="{D8C5D73E-B70E-96D2-4AF9-CBE7CFAF9FDA}"/>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29A5C53A-87BB-5E6F-43D6-A63D5C9D6F59}"/>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47" name="Rectangle: Rounded Corners 46">
                  <a:extLst>
                    <a:ext uri="{FF2B5EF4-FFF2-40B4-BE49-F238E27FC236}">
                      <a16:creationId xmlns:a16="http://schemas.microsoft.com/office/drawing/2014/main" id="{08F62C5B-F453-7F60-4BAE-767D8DDCBF35}"/>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F4052C12-1A19-11CA-6C74-B6E8A666EEC5}"/>
                    </a:ext>
                  </a:extLst>
                </p:cNvPr>
                <p:cNvCxnSpPr>
                  <a:cxnSpLocks/>
                  <a:stCxn id="23" idx="2"/>
                  <a:endCxn id="39"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B7CBB8C1-2DE2-00C3-2177-2C06BB0FEBBC}"/>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50" name="Straight Arrow Connector 49">
                  <a:extLst>
                    <a:ext uri="{FF2B5EF4-FFF2-40B4-BE49-F238E27FC236}">
                      <a16:creationId xmlns:a16="http://schemas.microsoft.com/office/drawing/2014/main" id="{13266AFE-D5FF-3C3F-38BC-3D2B732152CA}"/>
                    </a:ext>
                  </a:extLst>
                </p:cNvPr>
                <p:cNvCxnSpPr>
                  <a:cxnSpLocks/>
                  <a:stCxn id="39" idx="2"/>
                  <a:endCxn id="4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1" name="直線コネクタ 127">
                  <a:extLst>
                    <a:ext uri="{FF2B5EF4-FFF2-40B4-BE49-F238E27FC236}">
                      <a16:creationId xmlns:a16="http://schemas.microsoft.com/office/drawing/2014/main" id="{7F19F866-2CAE-01A6-D6F6-32018D52DF35}"/>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2" name="正方形/長方形 101">
                  <a:extLst>
                    <a:ext uri="{FF2B5EF4-FFF2-40B4-BE49-F238E27FC236}">
                      <a16:creationId xmlns:a16="http://schemas.microsoft.com/office/drawing/2014/main" id="{0D3C41D7-4217-A3DE-F192-1E6D2E741B48}"/>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13" name="Rectangle: Rounded Corners 12">
                <a:extLst>
                  <a:ext uri="{FF2B5EF4-FFF2-40B4-BE49-F238E27FC236}">
                    <a16:creationId xmlns:a16="http://schemas.microsoft.com/office/drawing/2014/main" id="{1B6F34EA-FED6-B3DB-9C66-24BAC346E7B1}"/>
                  </a:ext>
                </a:extLst>
              </p:cNvPr>
              <p:cNvSpPr/>
              <p:nvPr/>
            </p:nvSpPr>
            <p:spPr>
              <a:xfrm>
                <a:off x="3954933" y="5564457"/>
                <a:ext cx="1253875"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地域コンサル等の機能</a:t>
                </a:r>
              </a:p>
            </p:txBody>
          </p:sp>
        </p:grpSp>
        <p:cxnSp>
          <p:nvCxnSpPr>
            <p:cNvPr id="9" name="直線コネクタ 127">
              <a:extLst>
                <a:ext uri="{FF2B5EF4-FFF2-40B4-BE49-F238E27FC236}">
                  <a16:creationId xmlns:a16="http://schemas.microsoft.com/office/drawing/2014/main" id="{64CA8116-AC1E-9B6B-1D54-029455408886}"/>
                </a:ext>
              </a:extLst>
            </p:cNvPr>
            <p:cNvCxnSpPr>
              <a:cxnSpLocks/>
            </p:cNvCxnSpPr>
            <p:nvPr/>
          </p:nvCxnSpPr>
          <p:spPr>
            <a:xfrm flipH="1">
              <a:off x="693146" y="6315727"/>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 name="正方形/長方形 101">
              <a:extLst>
                <a:ext uri="{FF2B5EF4-FFF2-40B4-BE49-F238E27FC236}">
                  <a16:creationId xmlns:a16="http://schemas.microsoft.com/office/drawing/2014/main" id="{79197B0D-7BDB-1511-AE64-5337C43E796B}"/>
                </a:ext>
              </a:extLst>
            </p:cNvPr>
            <p:cNvSpPr/>
            <p:nvPr/>
          </p:nvSpPr>
          <p:spPr>
            <a:xfrm>
              <a:off x="693147" y="6390153"/>
              <a:ext cx="1094448" cy="49911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5.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資金確保計画</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1" name="Rectangle: Rounded Corners 10">
              <a:extLst>
                <a:ext uri="{FF2B5EF4-FFF2-40B4-BE49-F238E27FC236}">
                  <a16:creationId xmlns:a16="http://schemas.microsoft.com/office/drawing/2014/main" id="{EDC1CBDB-E9ED-4A8F-FE58-09DB3F4F469B}"/>
                </a:ext>
              </a:extLst>
            </p:cNvPr>
            <p:cNvSpPr/>
            <p:nvPr/>
          </p:nvSpPr>
          <p:spPr>
            <a:xfrm>
              <a:off x="2304915" y="6445010"/>
              <a:ext cx="6080899" cy="389397"/>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資金確保計画</a:t>
              </a:r>
            </a:p>
          </p:txBody>
        </p:sp>
      </p:grpSp>
      <p:sp>
        <p:nvSpPr>
          <p:cNvPr id="2" name="Title 1">
            <a:extLst>
              <a:ext uri="{FF2B5EF4-FFF2-40B4-BE49-F238E27FC236}">
                <a16:creationId xmlns:a16="http://schemas.microsoft.com/office/drawing/2014/main" id="{AF6D7C4B-5116-5377-17FE-897041513570}"/>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2AE8F9E5-7CDA-FBBE-1C1C-34AF3451158E}"/>
              </a:ext>
            </a:extLst>
          </p:cNvPr>
          <p:cNvSpPr/>
          <p:nvPr/>
        </p:nvSpPr>
        <p:spPr>
          <a:xfrm>
            <a:off x="602501" y="4868861"/>
            <a:ext cx="12237435" cy="2435187"/>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6850FCB-7202-3953-8133-1FCF45364103}"/>
              </a:ext>
            </a:extLst>
          </p:cNvPr>
          <p:cNvSpPr/>
          <p:nvPr/>
        </p:nvSpPr>
        <p:spPr>
          <a:xfrm>
            <a:off x="585129" y="1600855"/>
            <a:ext cx="8028112" cy="538832"/>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349A9590-34F8-319A-7239-A91636693150}"/>
              </a:ext>
            </a:extLst>
          </p:cNvPr>
          <p:cNvSpPr/>
          <p:nvPr/>
        </p:nvSpPr>
        <p:spPr>
          <a:xfrm>
            <a:off x="598096" y="2113666"/>
            <a:ext cx="12241840" cy="2792203"/>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9225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4840,4,Slide2147474585"/>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D9D23909A5CA2428DF8619A41D21105" ma:contentTypeVersion="3" ma:contentTypeDescription="Create a new document." ma:contentTypeScope="" ma:versionID="d23b9e4414d962df1a11665809a10f28">
  <xsd:schema xmlns:xsd="http://www.w3.org/2001/XMLSchema" xmlns:xs="http://www.w3.org/2001/XMLSchema" xmlns:p="http://schemas.microsoft.com/office/2006/metadata/properties" xmlns:ns2="8bf360c6-cfde-4b72-891d-2606aeb8fc9e" targetNamespace="http://schemas.microsoft.com/office/2006/metadata/properties" ma:root="true" ma:fieldsID="916b60fcd3b78b74ad2dca7045b5e85a" ns2:_="">
    <xsd:import namespace="8bf360c6-cfde-4b72-891d-2606aeb8fc9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f360c6-cfde-4b72-891d-2606aeb8fc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3E2A16-FD93-4471-9785-A8E026085B74}">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36b9644e-4ef0-458f-9b68-617d6db0b076"/>
    <ds:schemaRef ds:uri="http://schemas.openxmlformats.org/package/2006/metadata/core-properties"/>
    <ds:schemaRef ds:uri="7680baba-bbfb-49ff-bf01-d132b1aa6e66"/>
    <ds:schemaRef ds:uri="http://www.w3.org/XML/1998/namespace"/>
    <ds:schemaRef ds:uri="63136dba-28a6-4fae-98a8-a0072d54011d"/>
    <ds:schemaRef ds:uri="0d3bcc90-3843-4da8-a771-824ba8e0cdaf"/>
  </ds:schemaRefs>
</ds:datastoreItem>
</file>

<file path=customXml/itemProps2.xml><?xml version="1.0" encoding="utf-8"?>
<ds:datastoreItem xmlns:ds="http://schemas.openxmlformats.org/officeDocument/2006/customXml" ds:itemID="{B9D6F34B-98E0-4785-8CFF-8A08929653F7}">
  <ds:schemaRefs>
    <ds:schemaRef ds:uri="http://schemas.microsoft.com/sharepoint/v3/contenttype/forms"/>
  </ds:schemaRefs>
</ds:datastoreItem>
</file>

<file path=customXml/itemProps3.xml><?xml version="1.0" encoding="utf-8"?>
<ds:datastoreItem xmlns:ds="http://schemas.openxmlformats.org/officeDocument/2006/customXml" ds:itemID="{817055E0-FE36-4C59-89A5-C1035CF357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f360c6-cfde-4b72-891d-2606aeb8fc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Words>5113</Words>
  <PresentationFormat>ユーザー設定</PresentationFormat>
  <Paragraphs>431</Paragraphs>
  <Slides>26</Slides>
  <Notes>7</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26</vt:i4>
      </vt:variant>
    </vt:vector>
  </HeadingPairs>
  <TitlesOfParts>
    <vt:vector size="35" baseType="lpstr">
      <vt:lpstr>Meiryo UI</vt:lpstr>
      <vt:lpstr>メイリオ</vt:lpstr>
      <vt:lpstr>游ゴシック</vt:lpstr>
      <vt:lpstr>Arial</vt:lpstr>
      <vt:lpstr>Courier New</vt:lpstr>
      <vt:lpstr>Trebuchet MS</vt:lpstr>
      <vt:lpstr>Wingdings</vt:lpstr>
      <vt:lpstr>1_Office テーマ</vt:lpstr>
      <vt:lpstr>think-cell Slide</vt:lpstr>
      <vt:lpstr>令和８年度 地域ぐるみでの脱炭素経営促進事業 　公募枠②-A　応募申請書</vt:lpstr>
      <vt:lpstr>はじめに</vt:lpstr>
      <vt:lpstr>参考:本応募申請書における各記載事項の関係性 </vt:lpstr>
      <vt:lpstr>エグゼクティブサマリー</vt:lpstr>
      <vt:lpstr>1.基本的事項</vt:lpstr>
      <vt:lpstr>参考:本応募申請書における各記載事項の関係性 </vt:lpstr>
      <vt:lpstr>(1)応募申請者・申請書連絡先</vt:lpstr>
      <vt:lpstr>2. 事業概要／取組のアプローチ</vt:lpstr>
      <vt:lpstr>参考:本応募申請書における各記載事項の関係性 </vt:lpstr>
      <vt:lpstr>(1) 中期的 (3年後程度) に目指す姿</vt:lpstr>
      <vt:lpstr>（２）今年度のモデル事業のゴール</vt:lpstr>
      <vt:lpstr>（３）今年度の取組</vt:lpstr>
      <vt:lpstr>3. 実施体制</vt:lpstr>
      <vt:lpstr>参考:本応募申請書における各記載事項の関係性 </vt:lpstr>
      <vt:lpstr>(1) 申請者の実施体制</vt:lpstr>
      <vt:lpstr>（２）地域コンサル等の機能</vt:lpstr>
      <vt:lpstr>（３）想定している連携支援者</vt:lpstr>
      <vt:lpstr>（４）支援体制の図示</vt:lpstr>
      <vt:lpstr>4. 必要な支援内容／実施スケジュール</vt:lpstr>
      <vt:lpstr>参考:本応募申請書における各記載事項の関係性 </vt:lpstr>
      <vt:lpstr>（1）必要な支援内容</vt:lpstr>
      <vt:lpstr>（２）実施スケジュール</vt:lpstr>
      <vt:lpstr>5. 資金確保計画</vt:lpstr>
      <vt:lpstr>参考:本応募申請書における各記載事項の関係性 </vt:lpstr>
      <vt:lpstr>（1）資金確保計画</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2024-04-22T08:00:54Z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f3c1e641-b6a3-4d6a-b497-c3a764622a13</vt:lpwstr>
  </property>
  <property fmtid="{D5CDD505-2E9C-101B-9397-08002B2CF9AE}" pid="8" name="MSIP_Label_b0d5c4f4-7a29-4385-b7a5-afbe2154ae6f_ContentBits">
    <vt:lpwstr>0</vt:lpwstr>
  </property>
  <property fmtid="{D5CDD505-2E9C-101B-9397-08002B2CF9AE}" pid="9" name="MediaServiceImageTags">
    <vt:lpwstr/>
  </property>
  <property fmtid="{D5CDD505-2E9C-101B-9397-08002B2CF9AE}" pid="10" name="ContentTypeId">
    <vt:lpwstr>0x0101008D9D23909A5CA2428DF8619A41D21105</vt:lpwstr>
  </property>
</Properties>
</file>