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Lst>
  <p:sldSz cx="9906000" cy="6858000" type="A4"/>
  <p:notesSz cx="6858000" cy="9144000"/>
  <p:custDataLst>
    <p:tags r:id="rId4"/>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9BD3"/>
    <a:srgbClr val="7E9DC2"/>
    <a:srgbClr val="73B0D7"/>
    <a:srgbClr val="66CCFF"/>
    <a:srgbClr val="0070C0"/>
    <a:srgbClr val="99CCFF"/>
    <a:srgbClr val="00B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2" d="100"/>
          <a:sy n="92" d="100"/>
        </p:scale>
        <p:origin x="902" y="293"/>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2.xml" Type="http://schemas.openxmlformats.org/officeDocument/2006/relationships/customXml"/><Relationship Id="rId11"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tags/tag1.xml" Type="http://schemas.openxmlformats.org/officeDocument/2006/relationships/tags"/><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 Id="rId9" Target="../customXml/item1.xml" Type="http://schemas.openxmlformats.org/officeDocument/2006/relationships/custom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906591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1236198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2481448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173827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B493DAF-81C2-4A9F-AA29-324D9D80EDA4}" type="datetimeFigureOut">
              <a:rPr kumimoji="1" lang="ja-JP" altLang="en-US" smtClean="0"/>
              <a:t>2026/4/21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359870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2117876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B493DAF-81C2-4A9F-AA29-324D9D80EDA4}" type="datetimeFigureOut">
              <a:rPr kumimoji="1" lang="ja-JP" altLang="en-US" smtClean="0"/>
              <a:t>2026/4/21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858848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B493DAF-81C2-4A9F-AA29-324D9D80EDA4}" type="datetimeFigureOut">
              <a:rPr kumimoji="1" lang="ja-JP" altLang="en-US" smtClean="0"/>
              <a:t>2026/4/21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4102602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93DAF-81C2-4A9F-AA29-324D9D80EDA4}" type="datetimeFigureOut">
              <a:rPr kumimoji="1" lang="ja-JP" altLang="en-US" smtClean="0"/>
              <a:t>2026/4/21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7541838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3706234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B493DAF-81C2-4A9F-AA29-324D9D80EDA4}" type="datetimeFigureOut">
              <a:rPr kumimoji="1" lang="ja-JP" altLang="en-US" smtClean="0"/>
              <a:t>2026/4/21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126065565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tags/tag2.xml" Type="http://schemas.openxmlformats.org/officeDocument/2006/relationships/tags"/><Relationship Id="rId14" Target="../embeddings/oleObject1.bin" Type="http://schemas.openxmlformats.org/officeDocument/2006/relationships/oleObject"/><Relationship Id="rId15"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BBE2DC47-DEF8-276F-A0A5-97F318E5B221}"/>
              </a:ext>
            </a:extLst>
          </p:cNvPr>
          <p:cNvGraphicFramePr>
            <a:graphicFrameLocks noChangeAspect="1"/>
          </p:cNvGraphicFramePr>
          <p:nvPr userDrawn="1">
            <p:custDataLst>
              <p:tags r:id="rId13"/>
            </p:custDataLst>
            <p:extLst>
              <p:ext uri="{D42A27DB-BD31-4B8C-83A1-F6EECF244321}">
                <p14:modId xmlns:p14="http://schemas.microsoft.com/office/powerpoint/2010/main" val="130285533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4" imgW="540" imgH="541" progId="TCLayout.ActiveDocument.1">
                  <p:embed/>
                </p:oleObj>
              </mc:Choice>
              <mc:Fallback>
                <p:oleObj name="think-cellスライド" r:id="rId14" imgW="540" imgH="541" progId="TCLayout.ActiveDocument.1">
                  <p:embed/>
                  <p:pic>
                    <p:nvPicPr>
                      <p:cNvPr id="8" name="think-cell data - do not delete" hidden="1">
                        <a:extLst>
                          <a:ext uri="{FF2B5EF4-FFF2-40B4-BE49-F238E27FC236}">
                            <a16:creationId xmlns:a16="http://schemas.microsoft.com/office/drawing/2014/main" id="{BBE2DC47-DEF8-276F-A0A5-97F318E5B221}"/>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493DAF-81C2-4A9F-AA29-324D9D80EDA4}" type="datetimeFigureOut">
              <a:rPr kumimoji="1" lang="ja-JP" altLang="en-US" smtClean="0"/>
              <a:t>2026/4/21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1C99BD-4CB3-4AB8-B45E-067A6B3414C4}" type="slidenum">
              <a:rPr kumimoji="1" lang="ja-JP" altLang="en-US" smtClean="0"/>
              <a:t>‹#›</a:t>
            </a:fld>
            <a:endParaRPr kumimoji="1" lang="ja-JP" altLang="en-US"/>
          </a:p>
        </p:txBody>
      </p:sp>
    </p:spTree>
    <p:extLst>
      <p:ext uri="{BB962C8B-B14F-4D97-AF65-F5344CB8AC3E}">
        <p14:creationId xmlns:p14="http://schemas.microsoft.com/office/powerpoint/2010/main" val="356622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B975312-F8BC-2E7A-D8FD-2E0FC655ACC8}"/>
              </a:ext>
            </a:extLst>
          </p:cNvPr>
          <p:cNvSpPr/>
          <p:nvPr/>
        </p:nvSpPr>
        <p:spPr>
          <a:xfrm>
            <a:off x="507996" y="3946072"/>
            <a:ext cx="8710144" cy="2419692"/>
          </a:xfrm>
          <a:prstGeom prst="rect">
            <a:avLst/>
          </a:prstGeom>
          <a:solidFill>
            <a:schemeClr val="accent4">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17FDF80C-1CA3-D0E1-C665-8F584874D67D}"/>
              </a:ext>
            </a:extLst>
          </p:cNvPr>
          <p:cNvSpPr/>
          <p:nvPr/>
        </p:nvSpPr>
        <p:spPr>
          <a:xfrm>
            <a:off x="507996" y="522346"/>
            <a:ext cx="8710144" cy="3289301"/>
          </a:xfrm>
          <a:prstGeom prst="rect">
            <a:avLst/>
          </a:prstGeom>
          <a:solidFill>
            <a:schemeClr val="accent3">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grpSp>
        <p:nvGrpSpPr>
          <p:cNvPr id="5" name="グループ化 4">
            <a:extLst>
              <a:ext uri="{FF2B5EF4-FFF2-40B4-BE49-F238E27FC236}">
                <a16:creationId xmlns:a16="http://schemas.microsoft.com/office/drawing/2014/main" id="{73B2C42F-71D2-9335-CB75-820D2479CF9C}"/>
              </a:ext>
            </a:extLst>
          </p:cNvPr>
          <p:cNvGrpSpPr/>
          <p:nvPr/>
        </p:nvGrpSpPr>
        <p:grpSpPr>
          <a:xfrm>
            <a:off x="2901793" y="1248041"/>
            <a:ext cx="1800000" cy="2213953"/>
            <a:chOff x="6084168" y="1561090"/>
            <a:chExt cx="1433395" cy="499733"/>
          </a:xfrm>
        </p:grpSpPr>
        <p:sp>
          <p:nvSpPr>
            <p:cNvPr id="6" name="正方形/長方形 5">
              <a:extLst>
                <a:ext uri="{FF2B5EF4-FFF2-40B4-BE49-F238E27FC236}">
                  <a16:creationId xmlns:a16="http://schemas.microsoft.com/office/drawing/2014/main" id="{D26E0573-B295-3A58-FD55-57239A4CEE25}"/>
                </a:ext>
              </a:extLst>
            </p:cNvPr>
            <p:cNvSpPr/>
            <p:nvPr/>
          </p:nvSpPr>
          <p:spPr bwMode="ltGray">
            <a:xfrm>
              <a:off x="6084168" y="1561090"/>
              <a:ext cx="1433395" cy="126008"/>
            </a:xfrm>
            <a:prstGeom prst="rect">
              <a:avLst/>
            </a:prstGeom>
            <a:solidFill>
              <a:srgbClr val="0070C0">
                <a:alpha val="50196"/>
              </a:srgbClr>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5AAE61ED-56C8-7E46-9002-39AAB0B0BEC5}"/>
                </a:ext>
              </a:extLst>
            </p:cNvPr>
            <p:cNvSpPr/>
            <p:nvPr/>
          </p:nvSpPr>
          <p:spPr bwMode="ltGray">
            <a:xfrm>
              <a:off x="6084168" y="1691326"/>
              <a:ext cx="1433395" cy="369497"/>
            </a:xfrm>
            <a:prstGeom prst="rect">
              <a:avLst/>
            </a:prstGeom>
            <a:solidFill>
              <a:schemeClr val="bg1"/>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8" name="グループ化 4">
            <a:extLst>
              <a:ext uri="{FF2B5EF4-FFF2-40B4-BE49-F238E27FC236}">
                <a16:creationId xmlns:a16="http://schemas.microsoft.com/office/drawing/2014/main" id="{37C05C10-85E5-DF13-522D-169E56126455}"/>
              </a:ext>
            </a:extLst>
          </p:cNvPr>
          <p:cNvGrpSpPr/>
          <p:nvPr/>
        </p:nvGrpSpPr>
        <p:grpSpPr>
          <a:xfrm>
            <a:off x="5041432" y="1221530"/>
            <a:ext cx="1800000" cy="2232998"/>
            <a:chOff x="6084168" y="1556792"/>
            <a:chExt cx="1433395" cy="504032"/>
          </a:xfrm>
        </p:grpSpPr>
        <p:sp>
          <p:nvSpPr>
            <p:cNvPr id="9" name="正方形/長方形 8">
              <a:extLst>
                <a:ext uri="{FF2B5EF4-FFF2-40B4-BE49-F238E27FC236}">
                  <a16:creationId xmlns:a16="http://schemas.microsoft.com/office/drawing/2014/main" id="{CA9C33F0-3A85-CB7B-85BF-49A351763347}"/>
                </a:ext>
              </a:extLst>
            </p:cNvPr>
            <p:cNvSpPr/>
            <p:nvPr/>
          </p:nvSpPr>
          <p:spPr bwMode="ltGray">
            <a:xfrm>
              <a:off x="6084168" y="1556792"/>
              <a:ext cx="1433395" cy="135321"/>
            </a:xfrm>
            <a:prstGeom prst="rect">
              <a:avLst/>
            </a:prstGeom>
            <a:solidFill>
              <a:schemeClr val="accent3">
                <a:lumMod val="60000"/>
                <a:lumOff val="40000"/>
              </a:schemeClr>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124B3AA5-EFCC-0E90-2450-54D7B2D655EE}"/>
                </a:ext>
              </a:extLst>
            </p:cNvPr>
            <p:cNvSpPr/>
            <p:nvPr/>
          </p:nvSpPr>
          <p:spPr bwMode="ltGray">
            <a:xfrm>
              <a:off x="6084168" y="1694872"/>
              <a:ext cx="1433395" cy="365952"/>
            </a:xfrm>
            <a:prstGeom prst="rect">
              <a:avLst/>
            </a:prstGeom>
            <a:solidFill>
              <a:schemeClr val="bg1"/>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defTabSz="914400" fontAlgn="base">
                <a:spcBef>
                  <a:spcPct val="0"/>
                </a:spcBef>
                <a:spcAft>
                  <a:spcPct val="0"/>
                </a:spcAft>
                <a:defRPr/>
              </a:pPr>
              <a:r>
                <a:rPr kumimoji="1" lang="ja-JP" altLang="en-US" sz="1200" dirty="0">
                  <a:solidFill>
                    <a:prstClr val="black"/>
                  </a:solidFill>
                  <a:latin typeface="Meiryo UI" panose="020B0604030504040204" pitchFamily="50" charset="-128"/>
                  <a:ea typeface="Meiryo UI" panose="020B0604030504040204" pitchFamily="50" charset="-128"/>
                </a:rPr>
                <a:t>役割：</a:t>
              </a: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p:txBody>
        </p:sp>
      </p:grpSp>
      <p:sp>
        <p:nvSpPr>
          <p:cNvPr id="11" name="正方形/長方形 10">
            <a:extLst>
              <a:ext uri="{FF2B5EF4-FFF2-40B4-BE49-F238E27FC236}">
                <a16:creationId xmlns:a16="http://schemas.microsoft.com/office/drawing/2014/main" id="{0DDE6A4B-4F44-469D-7B03-5C344E20A19A}"/>
              </a:ext>
            </a:extLst>
          </p:cNvPr>
          <p:cNvSpPr/>
          <p:nvPr/>
        </p:nvSpPr>
        <p:spPr bwMode="ltGray">
          <a:xfrm>
            <a:off x="762159" y="1226115"/>
            <a:ext cx="1799998" cy="594924"/>
          </a:xfrm>
          <a:prstGeom prst="rect">
            <a:avLst/>
          </a:prstGeom>
          <a:solidFill>
            <a:schemeClr val="tx2">
              <a:lumMod val="60000"/>
              <a:lumOff val="40000"/>
            </a:schemeClr>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CF8F874-1CF0-11A3-07BB-D3F0C3904740}"/>
              </a:ext>
            </a:extLst>
          </p:cNvPr>
          <p:cNvSpPr/>
          <p:nvPr/>
        </p:nvSpPr>
        <p:spPr bwMode="ltGray">
          <a:xfrm>
            <a:off x="762158" y="1821039"/>
            <a:ext cx="1800000" cy="1633489"/>
          </a:xfrm>
          <a:prstGeom prst="rect">
            <a:avLst/>
          </a:prstGeom>
          <a:solidFill>
            <a:schemeClr val="bg1"/>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7C07EAD1-D586-A402-76BF-C06E8ED8291E}"/>
              </a:ext>
            </a:extLst>
          </p:cNvPr>
          <p:cNvSpPr/>
          <p:nvPr/>
        </p:nvSpPr>
        <p:spPr bwMode="ltGray">
          <a:xfrm>
            <a:off x="5168473" y="518603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14" name="テキスト ボックス 13">
            <a:extLst>
              <a:ext uri="{FF2B5EF4-FFF2-40B4-BE49-F238E27FC236}">
                <a16:creationId xmlns:a16="http://schemas.microsoft.com/office/drawing/2014/main" id="{7DA328DD-024C-F8CA-8194-73ADDD7D8A25}"/>
              </a:ext>
            </a:extLst>
          </p:cNvPr>
          <p:cNvSpPr txBox="1"/>
          <p:nvPr/>
        </p:nvSpPr>
        <p:spPr>
          <a:xfrm>
            <a:off x="5434527" y="4266343"/>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15" name="テキスト ボックス 14">
            <a:extLst>
              <a:ext uri="{FF2B5EF4-FFF2-40B4-BE49-F238E27FC236}">
                <a16:creationId xmlns:a16="http://schemas.microsoft.com/office/drawing/2014/main" id="{6C6F11A2-6538-DFD1-2800-7F4BA5EBD18B}"/>
              </a:ext>
            </a:extLst>
          </p:cNvPr>
          <p:cNvSpPr txBox="1"/>
          <p:nvPr/>
        </p:nvSpPr>
        <p:spPr>
          <a:xfrm>
            <a:off x="7115440" y="4217159"/>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6" name="グループ化 15">
            <a:extLst>
              <a:ext uri="{FF2B5EF4-FFF2-40B4-BE49-F238E27FC236}">
                <a16:creationId xmlns:a16="http://schemas.microsoft.com/office/drawing/2014/main" id="{806485D2-36C9-CCD3-8E22-10A6BB6BE5C1}"/>
              </a:ext>
            </a:extLst>
          </p:cNvPr>
          <p:cNvGrpSpPr/>
          <p:nvPr/>
        </p:nvGrpSpPr>
        <p:grpSpPr>
          <a:xfrm>
            <a:off x="7181067" y="1236464"/>
            <a:ext cx="1800001" cy="2229647"/>
            <a:chOff x="395533" y="4568157"/>
            <a:chExt cx="4752531" cy="1045285"/>
          </a:xfrm>
        </p:grpSpPr>
        <p:sp>
          <p:nvSpPr>
            <p:cNvPr id="17" name="正方形/長方形 16">
              <a:extLst>
                <a:ext uri="{FF2B5EF4-FFF2-40B4-BE49-F238E27FC236}">
                  <a16:creationId xmlns:a16="http://schemas.microsoft.com/office/drawing/2014/main" id="{19CF9420-B427-998D-4680-C182E82E5BC7}"/>
                </a:ext>
              </a:extLst>
            </p:cNvPr>
            <p:cNvSpPr/>
            <p:nvPr/>
          </p:nvSpPr>
          <p:spPr bwMode="ltGray">
            <a:xfrm>
              <a:off x="395536" y="4843619"/>
              <a:ext cx="4752528" cy="769823"/>
            </a:xfrm>
            <a:prstGeom prst="rect">
              <a:avLst/>
            </a:prstGeom>
            <a:solidFill>
              <a:schemeClr val="bg1"/>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B8A6C81B-FE06-4723-3364-46C5D961D587}"/>
                </a:ext>
              </a:extLst>
            </p:cNvPr>
            <p:cNvSpPr/>
            <p:nvPr/>
          </p:nvSpPr>
          <p:spPr bwMode="ltGray">
            <a:xfrm>
              <a:off x="395533" y="4568157"/>
              <a:ext cx="4752528" cy="267142"/>
            </a:xfrm>
            <a:prstGeom prst="rect">
              <a:avLst/>
            </a:prstGeom>
            <a:solidFill>
              <a:schemeClr val="accent3">
                <a:lumMod val="75000"/>
              </a:schemeClr>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algn="ctr">
                <a:defRPr/>
              </a:pP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○○部</a:t>
              </a:r>
            </a:p>
          </p:txBody>
        </p:sp>
      </p:grpSp>
      <p:sp>
        <p:nvSpPr>
          <p:cNvPr id="19" name="正方形/長方形 18">
            <a:extLst>
              <a:ext uri="{FF2B5EF4-FFF2-40B4-BE49-F238E27FC236}">
                <a16:creationId xmlns:a16="http://schemas.microsoft.com/office/drawing/2014/main" id="{C9D71250-E6D3-9017-5BE9-CC5F3C3581D8}"/>
              </a:ext>
            </a:extLst>
          </p:cNvPr>
          <p:cNvSpPr/>
          <p:nvPr/>
        </p:nvSpPr>
        <p:spPr>
          <a:xfrm>
            <a:off x="5164532" y="486924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○○委員会</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矢印: 下 20">
            <a:extLst>
              <a:ext uri="{FF2B5EF4-FFF2-40B4-BE49-F238E27FC236}">
                <a16:creationId xmlns:a16="http://schemas.microsoft.com/office/drawing/2014/main" id="{279F4640-DDE1-0CAD-162E-EB4E179E4D7B}"/>
              </a:ext>
            </a:extLst>
          </p:cNvPr>
          <p:cNvSpPr/>
          <p:nvPr/>
        </p:nvSpPr>
        <p:spPr>
          <a:xfrm>
            <a:off x="6014109" y="4044515"/>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2" name="矢印: 下 21">
            <a:extLst>
              <a:ext uri="{FF2B5EF4-FFF2-40B4-BE49-F238E27FC236}">
                <a16:creationId xmlns:a16="http://schemas.microsoft.com/office/drawing/2014/main" id="{43C0474C-DE66-AB44-7781-3A52778AD7CF}"/>
              </a:ext>
            </a:extLst>
          </p:cNvPr>
          <p:cNvSpPr/>
          <p:nvPr/>
        </p:nvSpPr>
        <p:spPr>
          <a:xfrm rot="10800000">
            <a:off x="6938608" y="4044515"/>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638E31DF-8B0E-BB90-9EE4-221DEE2363C8}"/>
              </a:ext>
            </a:extLst>
          </p:cNvPr>
          <p:cNvSpPr txBox="1"/>
          <p:nvPr/>
        </p:nvSpPr>
        <p:spPr>
          <a:xfrm>
            <a:off x="179511" y="101947"/>
            <a:ext cx="6693513"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別添３ 実施体制図 </a:t>
            </a:r>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金融機関名：　　　　　　　　　　　　　　</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EC7A9916-85B0-204F-C393-CF1524A01B06}"/>
              </a:ext>
            </a:extLst>
          </p:cNvPr>
          <p:cNvSpPr txBox="1"/>
          <p:nvPr/>
        </p:nvSpPr>
        <p:spPr>
          <a:xfrm>
            <a:off x="555799" y="585395"/>
            <a:ext cx="3360509" cy="338554"/>
          </a:xfrm>
          <a:prstGeom prst="rect">
            <a:avLst/>
          </a:prstGeom>
          <a:noFill/>
        </p:spPr>
        <p:txBody>
          <a:bodyPr wrap="square" rtlCol="0">
            <a:spAutoFit/>
          </a:bodyPr>
          <a:lstStyle/>
          <a:p>
            <a:r>
              <a:rPr kumimoji="1" lang="ja-JP" altLang="en-US" sz="1600" dirty="0">
                <a:solidFill>
                  <a:schemeClr val="accent3">
                    <a:lumMod val="75000"/>
                  </a:schemeClr>
                </a:solidFill>
                <a:latin typeface="Meiryo UI" panose="020B0604030504040204" pitchFamily="50" charset="-128"/>
                <a:ea typeface="Meiryo UI" panose="020B0604030504040204" pitchFamily="50" charset="-128"/>
              </a:rPr>
              <a:t>（必須）本プログラム参加部署</a:t>
            </a:r>
          </a:p>
        </p:txBody>
      </p:sp>
      <p:sp>
        <p:nvSpPr>
          <p:cNvPr id="25" name="テキスト ボックス 24">
            <a:extLst>
              <a:ext uri="{FF2B5EF4-FFF2-40B4-BE49-F238E27FC236}">
                <a16:creationId xmlns:a16="http://schemas.microsoft.com/office/drawing/2014/main" id="{0DAC1C69-5E37-AECB-94EF-6D32648FB316}"/>
              </a:ext>
            </a:extLst>
          </p:cNvPr>
          <p:cNvSpPr txBox="1"/>
          <p:nvPr/>
        </p:nvSpPr>
        <p:spPr>
          <a:xfrm>
            <a:off x="1642238" y="4238547"/>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26" name="テキスト ボックス 25">
            <a:extLst>
              <a:ext uri="{FF2B5EF4-FFF2-40B4-BE49-F238E27FC236}">
                <a16:creationId xmlns:a16="http://schemas.microsoft.com/office/drawing/2014/main" id="{A4971970-4727-2403-225A-37C9147D94F4}"/>
              </a:ext>
            </a:extLst>
          </p:cNvPr>
          <p:cNvSpPr txBox="1"/>
          <p:nvPr/>
        </p:nvSpPr>
        <p:spPr>
          <a:xfrm>
            <a:off x="3323151" y="4189363"/>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矢印: 下 26">
            <a:extLst>
              <a:ext uri="{FF2B5EF4-FFF2-40B4-BE49-F238E27FC236}">
                <a16:creationId xmlns:a16="http://schemas.microsoft.com/office/drawing/2014/main" id="{3CE4E98C-DD19-4507-295F-C89F0B08EDE3}"/>
              </a:ext>
            </a:extLst>
          </p:cNvPr>
          <p:cNvSpPr/>
          <p:nvPr/>
        </p:nvSpPr>
        <p:spPr>
          <a:xfrm>
            <a:off x="2201894" y="4049786"/>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8" name="矢印: 下 27">
            <a:extLst>
              <a:ext uri="{FF2B5EF4-FFF2-40B4-BE49-F238E27FC236}">
                <a16:creationId xmlns:a16="http://schemas.microsoft.com/office/drawing/2014/main" id="{38F7EAC8-B8DE-8C29-FCA3-7A4BD6B87993}"/>
              </a:ext>
            </a:extLst>
          </p:cNvPr>
          <p:cNvSpPr/>
          <p:nvPr/>
        </p:nvSpPr>
        <p:spPr>
          <a:xfrm rot="10800000">
            <a:off x="3083059" y="4031304"/>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3B9C9636-59C7-29B4-47F6-5E8E0C352CC6}"/>
              </a:ext>
            </a:extLst>
          </p:cNvPr>
          <p:cNvSpPr txBox="1"/>
          <p:nvPr/>
        </p:nvSpPr>
        <p:spPr>
          <a:xfrm>
            <a:off x="507996" y="5997100"/>
            <a:ext cx="7411724" cy="338554"/>
          </a:xfrm>
          <a:prstGeom prst="rect">
            <a:avLst/>
          </a:prstGeom>
          <a:noFill/>
        </p:spPr>
        <p:txBody>
          <a:bodyPr wrap="square" rtlCol="0">
            <a:spAutoFit/>
          </a:bodyPr>
          <a:lstStyle/>
          <a:p>
            <a:r>
              <a:rPr kumimoji="1" lang="ja-JP" altLang="en-US" sz="1600" dirty="0">
                <a:solidFill>
                  <a:schemeClr val="accent4">
                    <a:lumMod val="75000"/>
                  </a:schemeClr>
                </a:solidFill>
                <a:latin typeface="Meiryo UI" panose="020B0604030504040204" pitchFamily="50" charset="-128"/>
                <a:ea typeface="Meiryo UI" panose="020B0604030504040204" pitchFamily="50" charset="-128"/>
              </a:rPr>
              <a:t>（任意）経営層の関与や経営層で構成される組織との連携がある場合は記載</a:t>
            </a:r>
          </a:p>
        </p:txBody>
      </p:sp>
      <p:sp>
        <p:nvSpPr>
          <p:cNvPr id="30" name="正方形/長方形 29">
            <a:extLst>
              <a:ext uri="{FF2B5EF4-FFF2-40B4-BE49-F238E27FC236}">
                <a16:creationId xmlns:a16="http://schemas.microsoft.com/office/drawing/2014/main" id="{457FDE77-E66F-2A92-C7B0-6C4E175E63D6}"/>
              </a:ext>
            </a:extLst>
          </p:cNvPr>
          <p:cNvSpPr/>
          <p:nvPr/>
        </p:nvSpPr>
        <p:spPr bwMode="ltGray">
          <a:xfrm>
            <a:off x="1426334" y="518603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31" name="正方形/長方形 30">
            <a:extLst>
              <a:ext uri="{FF2B5EF4-FFF2-40B4-BE49-F238E27FC236}">
                <a16:creationId xmlns:a16="http://schemas.microsoft.com/office/drawing/2014/main" id="{C57C15EF-8B28-10D5-B69A-0C3849D049AE}"/>
              </a:ext>
            </a:extLst>
          </p:cNvPr>
          <p:cNvSpPr/>
          <p:nvPr/>
        </p:nvSpPr>
        <p:spPr>
          <a:xfrm>
            <a:off x="1422393" y="486924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経営層（○○担当役員）</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a:extLst>
              <a:ext uri="{FF2B5EF4-FFF2-40B4-BE49-F238E27FC236}">
                <a16:creationId xmlns:a16="http://schemas.microsoft.com/office/drawing/2014/main" id="{56B8A12B-3139-E4EC-7A48-6BA51472252D}"/>
              </a:ext>
            </a:extLst>
          </p:cNvPr>
          <p:cNvSpPr txBox="1"/>
          <p:nvPr/>
        </p:nvSpPr>
        <p:spPr>
          <a:xfrm>
            <a:off x="555799" y="6385248"/>
            <a:ext cx="7411724" cy="261610"/>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実施体制図については、上記の枠を使用せず自由に編集していただいて構いません。</a:t>
            </a:r>
          </a:p>
        </p:txBody>
      </p:sp>
    </p:spTree>
    <p:extLst>
      <p:ext uri="{BB962C8B-B14F-4D97-AF65-F5344CB8AC3E}">
        <p14:creationId xmlns:p14="http://schemas.microsoft.com/office/powerpoint/2010/main" val="3275279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B975312-F8BC-2E7A-D8FD-2E0FC655ACC8}"/>
              </a:ext>
            </a:extLst>
          </p:cNvPr>
          <p:cNvSpPr/>
          <p:nvPr/>
        </p:nvSpPr>
        <p:spPr>
          <a:xfrm>
            <a:off x="507996" y="3946072"/>
            <a:ext cx="8710144" cy="2419692"/>
          </a:xfrm>
          <a:prstGeom prst="rect">
            <a:avLst/>
          </a:prstGeom>
          <a:solidFill>
            <a:schemeClr val="accent4">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17FDF80C-1CA3-D0E1-C665-8F584874D67D}"/>
              </a:ext>
            </a:extLst>
          </p:cNvPr>
          <p:cNvSpPr/>
          <p:nvPr/>
        </p:nvSpPr>
        <p:spPr>
          <a:xfrm>
            <a:off x="507996" y="522346"/>
            <a:ext cx="8710144" cy="3289301"/>
          </a:xfrm>
          <a:prstGeom prst="rect">
            <a:avLst/>
          </a:prstGeom>
          <a:solidFill>
            <a:schemeClr val="accent3">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eaLnBrk="0" hangingPunct="0"/>
            <a:endParaRPr lang="ja-JP" altLang="en-US" sz="1200" dirty="0">
              <a:solidFill>
                <a:srgbClr val="FFFFFF"/>
              </a:solidFill>
              <a:latin typeface="Meiryo UI" panose="020B0604030504040204" pitchFamily="50" charset="-128"/>
              <a:ea typeface="Meiryo UI" panose="020B0604030504040204" pitchFamily="50" charset="-128"/>
            </a:endParaRPr>
          </a:p>
        </p:txBody>
      </p:sp>
      <p:grpSp>
        <p:nvGrpSpPr>
          <p:cNvPr id="5" name="グループ化 4">
            <a:extLst>
              <a:ext uri="{FF2B5EF4-FFF2-40B4-BE49-F238E27FC236}">
                <a16:creationId xmlns:a16="http://schemas.microsoft.com/office/drawing/2014/main" id="{73B2C42F-71D2-9335-CB75-820D2479CF9C}"/>
              </a:ext>
            </a:extLst>
          </p:cNvPr>
          <p:cNvGrpSpPr/>
          <p:nvPr/>
        </p:nvGrpSpPr>
        <p:grpSpPr>
          <a:xfrm>
            <a:off x="2907161" y="1252158"/>
            <a:ext cx="1800000" cy="2213953"/>
            <a:chOff x="6084168" y="1561090"/>
            <a:chExt cx="1433395" cy="499733"/>
          </a:xfrm>
        </p:grpSpPr>
        <p:sp>
          <p:nvSpPr>
            <p:cNvPr id="6" name="正方形/長方形 5">
              <a:extLst>
                <a:ext uri="{FF2B5EF4-FFF2-40B4-BE49-F238E27FC236}">
                  <a16:creationId xmlns:a16="http://schemas.microsoft.com/office/drawing/2014/main" id="{D26E0573-B295-3A58-FD55-57239A4CEE25}"/>
                </a:ext>
              </a:extLst>
            </p:cNvPr>
            <p:cNvSpPr/>
            <p:nvPr/>
          </p:nvSpPr>
          <p:spPr bwMode="ltGray">
            <a:xfrm>
              <a:off x="6084168" y="1561090"/>
              <a:ext cx="1433395" cy="126008"/>
            </a:xfrm>
            <a:prstGeom prst="rect">
              <a:avLst/>
            </a:prstGeom>
            <a:solidFill>
              <a:srgbClr val="0070C0">
                <a:alpha val="50196"/>
              </a:srgbClr>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リスク</a:t>
              </a:r>
              <a:r>
                <a:rPr lang="ja-JP" altLang="en-US" sz="1200" b="1"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統括</a:t>
              </a: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5AAE61ED-56C8-7E46-9002-39AAB0B0BEC5}"/>
                </a:ext>
              </a:extLst>
            </p:cNvPr>
            <p:cNvSpPr/>
            <p:nvPr/>
          </p:nvSpPr>
          <p:spPr bwMode="ltGray">
            <a:xfrm>
              <a:off x="6084168" y="1691326"/>
              <a:ext cx="1433395" cy="369497"/>
            </a:xfrm>
            <a:prstGeom prst="rect">
              <a:avLst/>
            </a:prstGeom>
            <a:solidFill>
              <a:schemeClr val="bg1"/>
            </a:solidFill>
            <a:ln w="25400">
              <a:solidFill>
                <a:srgbClr val="73B0D7"/>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・融資先および自組織のリスク・機会の把握・整理</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8" name="グループ化 4">
            <a:extLst>
              <a:ext uri="{FF2B5EF4-FFF2-40B4-BE49-F238E27FC236}">
                <a16:creationId xmlns:a16="http://schemas.microsoft.com/office/drawing/2014/main" id="{37C05C10-85E5-DF13-522D-169E56126455}"/>
              </a:ext>
            </a:extLst>
          </p:cNvPr>
          <p:cNvGrpSpPr/>
          <p:nvPr/>
        </p:nvGrpSpPr>
        <p:grpSpPr>
          <a:xfrm>
            <a:off x="5041432" y="1233113"/>
            <a:ext cx="1800000" cy="2232998"/>
            <a:chOff x="6084168" y="1556792"/>
            <a:chExt cx="1433395" cy="504032"/>
          </a:xfrm>
        </p:grpSpPr>
        <p:sp>
          <p:nvSpPr>
            <p:cNvPr id="9" name="正方形/長方形 8">
              <a:extLst>
                <a:ext uri="{FF2B5EF4-FFF2-40B4-BE49-F238E27FC236}">
                  <a16:creationId xmlns:a16="http://schemas.microsoft.com/office/drawing/2014/main" id="{CA9C33F0-3A85-CB7B-85BF-49A351763347}"/>
                </a:ext>
              </a:extLst>
            </p:cNvPr>
            <p:cNvSpPr/>
            <p:nvPr/>
          </p:nvSpPr>
          <p:spPr bwMode="ltGray">
            <a:xfrm>
              <a:off x="6084168" y="1556792"/>
              <a:ext cx="1433395" cy="135321"/>
            </a:xfrm>
            <a:prstGeom prst="rect">
              <a:avLst/>
            </a:prstGeom>
            <a:solidFill>
              <a:schemeClr val="accent3">
                <a:lumMod val="60000"/>
                <a:lumOff val="40000"/>
              </a:schemeClr>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法人部</a:t>
              </a:r>
              <a:endParaRPr lang="en-US" altLang="ja-JP" sz="1200" b="1" noProof="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 name="正方形/長方形 9">
              <a:extLst>
                <a:ext uri="{FF2B5EF4-FFF2-40B4-BE49-F238E27FC236}">
                  <a16:creationId xmlns:a16="http://schemas.microsoft.com/office/drawing/2014/main" id="{124B3AA5-EFCC-0E90-2450-54D7B2D655EE}"/>
                </a:ext>
              </a:extLst>
            </p:cNvPr>
            <p:cNvSpPr/>
            <p:nvPr/>
          </p:nvSpPr>
          <p:spPr bwMode="ltGray">
            <a:xfrm>
              <a:off x="6084168" y="1694872"/>
              <a:ext cx="1433395" cy="365952"/>
            </a:xfrm>
            <a:prstGeom prst="rect">
              <a:avLst/>
            </a:prstGeom>
            <a:solidFill>
              <a:schemeClr val="bg1"/>
            </a:solidFill>
            <a:ln w="25400">
              <a:solidFill>
                <a:schemeClr val="accent3">
                  <a:lumMod val="60000"/>
                  <a:lumOff val="4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defTabSz="914400" fontAlgn="base">
                <a:spcBef>
                  <a:spcPct val="0"/>
                </a:spcBef>
                <a:spcAft>
                  <a:spcPct val="0"/>
                </a:spcAft>
                <a:defRPr/>
              </a:pPr>
              <a:r>
                <a:rPr kumimoji="1" lang="ja-JP" altLang="en-US" sz="1200" dirty="0">
                  <a:solidFill>
                    <a:prstClr val="black"/>
                  </a:solidFill>
                  <a:latin typeface="Meiryo UI" panose="020B0604030504040204" pitchFamily="50" charset="-128"/>
                  <a:ea typeface="Meiryo UI" panose="020B0604030504040204" pitchFamily="50" charset="-128"/>
                </a:rPr>
                <a:t>役割：</a:t>
              </a:r>
              <a:endParaRPr kumimoji="1" lang="en-US" altLang="ja-JP" sz="1200" dirty="0">
                <a:solidFill>
                  <a:prstClr val="black"/>
                </a:solidFill>
                <a:latin typeface="Meiryo UI" pitchFamily="50" charset="-128"/>
                <a:ea typeface="Meiryo UI" pitchFamily="50" charset="-128"/>
              </a:endParaRPr>
            </a:p>
            <a:p>
              <a:pPr marL="72000" defTabSz="914400" fontAlgn="base">
                <a:spcBef>
                  <a:spcPct val="0"/>
                </a:spcBef>
                <a:spcAft>
                  <a:spcPct val="0"/>
                </a:spcAft>
                <a:defRPr/>
              </a:pPr>
              <a:endParaRPr kumimoji="1" lang="en-US" altLang="ja-JP" sz="1200" dirty="0">
                <a:solidFill>
                  <a:prstClr val="black"/>
                </a:solidFill>
                <a:latin typeface="Meiryo UI" pitchFamily="50" charset="-128"/>
                <a:ea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rPr>
                <a:t>・</a:t>
              </a:r>
              <a:r>
                <a:rPr kumimoji="1" lang="ja-JP" altLang="en-US" sz="1200" dirty="0">
                  <a:solidFill>
                    <a:prstClr val="black"/>
                  </a:solidFill>
                  <a:latin typeface="Meiryo UI" pitchFamily="50" charset="-128"/>
                  <a:ea typeface="Meiryo UI" pitchFamily="50" charset="-128"/>
                  <a:cs typeface="Meiryo UI" pitchFamily="50" charset="-128"/>
                </a:rPr>
                <a:t>経営企画部と連携し、融資先へのエンゲージメントの方針検討</a:t>
              </a:r>
              <a:endParaRPr kumimoji="1" lang="en-US" altLang="ja-JP" sz="1200" dirty="0">
                <a:solidFill>
                  <a:prstClr val="black"/>
                </a:solidFill>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rPr>
                <a:t>・営業部店のエンゲージメントへの帯同</a:t>
              </a:r>
              <a:endParaRPr kumimoji="1" lang="en-US" altLang="ja-JP" sz="1200" dirty="0">
                <a:solidFill>
                  <a:prstClr val="black"/>
                </a:solidFill>
                <a:latin typeface="Meiryo UI" pitchFamily="50" charset="-128"/>
                <a:ea typeface="Meiryo UI" pitchFamily="50" charset="-128"/>
              </a:endParaRPr>
            </a:p>
          </p:txBody>
        </p:sp>
      </p:grpSp>
      <p:sp>
        <p:nvSpPr>
          <p:cNvPr id="11" name="正方形/長方形 10">
            <a:extLst>
              <a:ext uri="{FF2B5EF4-FFF2-40B4-BE49-F238E27FC236}">
                <a16:creationId xmlns:a16="http://schemas.microsoft.com/office/drawing/2014/main" id="{0DDE6A4B-4F44-469D-7B03-5C344E20A19A}"/>
              </a:ext>
            </a:extLst>
          </p:cNvPr>
          <p:cNvSpPr/>
          <p:nvPr/>
        </p:nvSpPr>
        <p:spPr bwMode="ltGray">
          <a:xfrm>
            <a:off x="762159" y="1226115"/>
            <a:ext cx="1799998" cy="594924"/>
          </a:xfrm>
          <a:prstGeom prst="rect">
            <a:avLst/>
          </a:prstGeom>
          <a:solidFill>
            <a:schemeClr val="tx2">
              <a:lumMod val="60000"/>
              <a:lumOff val="40000"/>
            </a:schemeClr>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a:t>
            </a: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企画部</a:t>
            </a:r>
            <a:endParaRPr lang="en-US" altLang="ja-JP"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a:extLst>
              <a:ext uri="{FF2B5EF4-FFF2-40B4-BE49-F238E27FC236}">
                <a16:creationId xmlns:a16="http://schemas.microsoft.com/office/drawing/2014/main" id="{BCF8F874-1CF0-11A3-07BB-D3F0C3904740}"/>
              </a:ext>
            </a:extLst>
          </p:cNvPr>
          <p:cNvSpPr/>
          <p:nvPr/>
        </p:nvSpPr>
        <p:spPr bwMode="ltGray">
          <a:xfrm>
            <a:off x="762158" y="1832622"/>
            <a:ext cx="1800000" cy="1633489"/>
          </a:xfrm>
          <a:prstGeom prst="rect">
            <a:avLst/>
          </a:prstGeom>
          <a:solidFill>
            <a:schemeClr val="bg1"/>
          </a:solidFill>
          <a:ln w="25400">
            <a:solidFill>
              <a:srgbClr val="7E9DC2"/>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・プログラム全体の取りまとめ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TCFD</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開示や移行計画策定の実務</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defTabSz="914400" rtl="0" eaLnBrk="1" fontAlgn="base" latinLnBrk="0" hangingPunct="1">
              <a:lnSpc>
                <a:spcPct val="100000"/>
              </a:lnSpc>
              <a:spcBef>
                <a:spcPct val="0"/>
              </a:spcBef>
              <a:spcAft>
                <a:spcPct val="0"/>
              </a:spcAft>
              <a:buClrTx/>
              <a:buSzTx/>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・法人部と連携しエンゲージメントの方針を検討</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a:extLst>
              <a:ext uri="{FF2B5EF4-FFF2-40B4-BE49-F238E27FC236}">
                <a16:creationId xmlns:a16="http://schemas.microsoft.com/office/drawing/2014/main" id="{7C07EAD1-D586-A402-76BF-C06E8ED8291E}"/>
              </a:ext>
            </a:extLst>
          </p:cNvPr>
          <p:cNvSpPr/>
          <p:nvPr/>
        </p:nvSpPr>
        <p:spPr bwMode="ltGray">
          <a:xfrm>
            <a:off x="5168473" y="518603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・全社サステナビリティ戦略策定・決議</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a:t>
            </a: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プログラム進捗・結果報告の受理、助言</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14" name="テキスト ボックス 13">
            <a:extLst>
              <a:ext uri="{FF2B5EF4-FFF2-40B4-BE49-F238E27FC236}">
                <a16:creationId xmlns:a16="http://schemas.microsoft.com/office/drawing/2014/main" id="{7DA328DD-024C-F8CA-8194-73ADDD7D8A25}"/>
              </a:ext>
            </a:extLst>
          </p:cNvPr>
          <p:cNvSpPr txBox="1"/>
          <p:nvPr/>
        </p:nvSpPr>
        <p:spPr>
          <a:xfrm>
            <a:off x="5434527" y="4266343"/>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15" name="テキスト ボックス 14">
            <a:extLst>
              <a:ext uri="{FF2B5EF4-FFF2-40B4-BE49-F238E27FC236}">
                <a16:creationId xmlns:a16="http://schemas.microsoft.com/office/drawing/2014/main" id="{6C6F11A2-6538-DFD1-2800-7F4BA5EBD18B}"/>
              </a:ext>
            </a:extLst>
          </p:cNvPr>
          <p:cNvSpPr txBox="1"/>
          <p:nvPr/>
        </p:nvSpPr>
        <p:spPr>
          <a:xfrm>
            <a:off x="7115440" y="4217159"/>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6" name="グループ化 15">
            <a:extLst>
              <a:ext uri="{FF2B5EF4-FFF2-40B4-BE49-F238E27FC236}">
                <a16:creationId xmlns:a16="http://schemas.microsoft.com/office/drawing/2014/main" id="{806485D2-36C9-CCD3-8E22-10A6BB6BE5C1}"/>
              </a:ext>
            </a:extLst>
          </p:cNvPr>
          <p:cNvGrpSpPr/>
          <p:nvPr/>
        </p:nvGrpSpPr>
        <p:grpSpPr>
          <a:xfrm>
            <a:off x="7181067" y="1236464"/>
            <a:ext cx="1800001" cy="2229647"/>
            <a:chOff x="395533" y="4568157"/>
            <a:chExt cx="4752531" cy="1045285"/>
          </a:xfrm>
        </p:grpSpPr>
        <p:sp>
          <p:nvSpPr>
            <p:cNvPr id="17" name="正方形/長方形 16">
              <a:extLst>
                <a:ext uri="{FF2B5EF4-FFF2-40B4-BE49-F238E27FC236}">
                  <a16:creationId xmlns:a16="http://schemas.microsoft.com/office/drawing/2014/main" id="{19CF9420-B427-998D-4680-C182E82E5BC7}"/>
                </a:ext>
              </a:extLst>
            </p:cNvPr>
            <p:cNvSpPr/>
            <p:nvPr/>
          </p:nvSpPr>
          <p:spPr bwMode="ltGray">
            <a:xfrm>
              <a:off x="395536" y="4843619"/>
              <a:ext cx="4752528" cy="769823"/>
            </a:xfrm>
            <a:prstGeom prst="rect">
              <a:avLst/>
            </a:prstGeom>
            <a:solidFill>
              <a:schemeClr val="bg1"/>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・法人部と連携し、</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融資先</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へ</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のエンゲージメント</a:t>
              </a:r>
              <a:r>
                <a:rPr kumimoji="1"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a:t>
              </a:r>
              <a:r>
                <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実施</a:t>
              </a:r>
              <a:endParaRPr kumimoji="1" lang="en-US" altLang="ja-JP"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a:extLst>
                <a:ext uri="{FF2B5EF4-FFF2-40B4-BE49-F238E27FC236}">
                  <a16:creationId xmlns:a16="http://schemas.microsoft.com/office/drawing/2014/main" id="{B8A6C81B-FE06-4723-3364-46C5D961D587}"/>
                </a:ext>
              </a:extLst>
            </p:cNvPr>
            <p:cNvSpPr/>
            <p:nvPr/>
          </p:nvSpPr>
          <p:spPr bwMode="ltGray">
            <a:xfrm>
              <a:off x="395533" y="4568157"/>
              <a:ext cx="4752528" cy="267142"/>
            </a:xfrm>
            <a:prstGeom prst="rect">
              <a:avLst/>
            </a:prstGeom>
            <a:solidFill>
              <a:schemeClr val="accent3">
                <a:lumMod val="75000"/>
              </a:schemeClr>
            </a:solidFill>
            <a:ln w="25400">
              <a:solidFill>
                <a:schemeClr val="accent3">
                  <a:lumMod val="7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ctr"/>
            <a:lstStyle/>
            <a:p>
              <a:pPr algn="ctr">
                <a:defRPr/>
              </a:pPr>
              <a:r>
                <a:rPr lang="ja-JP" altLang="en-US" sz="1200" b="1" noProof="0"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営業部店</a:t>
              </a:r>
            </a:p>
          </p:txBody>
        </p:sp>
      </p:grpSp>
      <p:sp>
        <p:nvSpPr>
          <p:cNvPr id="19" name="正方形/長方形 18">
            <a:extLst>
              <a:ext uri="{FF2B5EF4-FFF2-40B4-BE49-F238E27FC236}">
                <a16:creationId xmlns:a16="http://schemas.microsoft.com/office/drawing/2014/main" id="{C9D71250-E6D3-9017-5BE9-CC5F3C3581D8}"/>
              </a:ext>
            </a:extLst>
          </p:cNvPr>
          <p:cNvSpPr/>
          <p:nvPr/>
        </p:nvSpPr>
        <p:spPr>
          <a:xfrm>
            <a:off x="5164532" y="486924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サステナビリティ推進</a:t>
            </a: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rPr>
              <a:t>委員会</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矢印: 下 20">
            <a:extLst>
              <a:ext uri="{FF2B5EF4-FFF2-40B4-BE49-F238E27FC236}">
                <a16:creationId xmlns:a16="http://schemas.microsoft.com/office/drawing/2014/main" id="{279F4640-DDE1-0CAD-162E-EB4E179E4D7B}"/>
              </a:ext>
            </a:extLst>
          </p:cNvPr>
          <p:cNvSpPr/>
          <p:nvPr/>
        </p:nvSpPr>
        <p:spPr>
          <a:xfrm>
            <a:off x="6014109" y="4044515"/>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2" name="矢印: 下 21">
            <a:extLst>
              <a:ext uri="{FF2B5EF4-FFF2-40B4-BE49-F238E27FC236}">
                <a16:creationId xmlns:a16="http://schemas.microsoft.com/office/drawing/2014/main" id="{43C0474C-DE66-AB44-7781-3A52778AD7CF}"/>
              </a:ext>
            </a:extLst>
          </p:cNvPr>
          <p:cNvSpPr/>
          <p:nvPr/>
        </p:nvSpPr>
        <p:spPr>
          <a:xfrm rot="10800000">
            <a:off x="6938608" y="4044515"/>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638E31DF-8B0E-BB90-9EE4-221DEE2363C8}"/>
              </a:ext>
            </a:extLst>
          </p:cNvPr>
          <p:cNvSpPr txBox="1"/>
          <p:nvPr/>
        </p:nvSpPr>
        <p:spPr>
          <a:xfrm>
            <a:off x="179511" y="101947"/>
            <a:ext cx="7411724"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別添３ 実施体制図（記載例）</a:t>
            </a:r>
            <a:r>
              <a:rPr kumimoji="1" lang="en-US" altLang="ja-JP" dirty="0">
                <a:latin typeface="Meiryo UI" panose="020B0604030504040204" pitchFamily="50" charset="-128"/>
                <a:ea typeface="Meiryo UI" panose="020B0604030504040204" pitchFamily="50" charset="-128"/>
              </a:rPr>
              <a:t> 【</a:t>
            </a:r>
            <a:r>
              <a:rPr kumimoji="1" lang="ja-JP" altLang="en-US" dirty="0">
                <a:latin typeface="Meiryo UI" panose="020B0604030504040204" pitchFamily="50" charset="-128"/>
                <a:ea typeface="Meiryo UI" panose="020B0604030504040204" pitchFamily="50" charset="-128"/>
              </a:rPr>
              <a:t>金融機関名：環境銀行　</a:t>
            </a:r>
            <a:r>
              <a:rPr kumimoji="1" lang="en-US" altLang="ja-JP" dirty="0">
                <a:latin typeface="Meiryo UI" panose="020B0604030504040204" pitchFamily="50" charset="-128"/>
                <a:ea typeface="Meiryo UI" panose="020B0604030504040204" pitchFamily="50" charset="-128"/>
              </a:rPr>
              <a:t>】</a:t>
            </a:r>
            <a:endParaRPr kumimoji="1" lang="ja-JP" altLang="en-US"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EC7A9916-85B0-204F-C393-CF1524A01B06}"/>
              </a:ext>
            </a:extLst>
          </p:cNvPr>
          <p:cNvSpPr txBox="1"/>
          <p:nvPr/>
        </p:nvSpPr>
        <p:spPr>
          <a:xfrm>
            <a:off x="555799" y="585395"/>
            <a:ext cx="3360509" cy="338554"/>
          </a:xfrm>
          <a:prstGeom prst="rect">
            <a:avLst/>
          </a:prstGeom>
          <a:noFill/>
        </p:spPr>
        <p:txBody>
          <a:bodyPr wrap="square" rtlCol="0">
            <a:spAutoFit/>
          </a:bodyPr>
          <a:lstStyle/>
          <a:p>
            <a:r>
              <a:rPr kumimoji="1" lang="ja-JP" altLang="en-US" sz="1600" dirty="0">
                <a:solidFill>
                  <a:schemeClr val="accent3">
                    <a:lumMod val="75000"/>
                  </a:schemeClr>
                </a:solidFill>
                <a:latin typeface="Meiryo UI" panose="020B0604030504040204" pitchFamily="50" charset="-128"/>
                <a:ea typeface="Meiryo UI" panose="020B0604030504040204" pitchFamily="50" charset="-128"/>
              </a:rPr>
              <a:t>（必須）本プログラム参加部署</a:t>
            </a:r>
          </a:p>
        </p:txBody>
      </p:sp>
      <p:sp>
        <p:nvSpPr>
          <p:cNvPr id="25" name="テキスト ボックス 24">
            <a:extLst>
              <a:ext uri="{FF2B5EF4-FFF2-40B4-BE49-F238E27FC236}">
                <a16:creationId xmlns:a16="http://schemas.microsoft.com/office/drawing/2014/main" id="{0DAC1C69-5E37-AECB-94EF-6D32648FB316}"/>
              </a:ext>
            </a:extLst>
          </p:cNvPr>
          <p:cNvSpPr txBox="1"/>
          <p:nvPr/>
        </p:nvSpPr>
        <p:spPr>
          <a:xfrm>
            <a:off x="1642238" y="4238547"/>
            <a:ext cx="648072" cy="338554"/>
          </a:xfrm>
          <a:prstGeom prst="rect">
            <a:avLst/>
          </a:prstGeom>
          <a:noFill/>
        </p:spPr>
        <p:txBody>
          <a:bodyPr wrap="square" rtlCol="0">
            <a:spAutoFit/>
          </a:bodyPr>
          <a:lstStyle/>
          <a:p>
            <a:pPr algn="just"/>
            <a:r>
              <a:rPr kumimoji="1" lang="ja-JP" altLang="en-US" sz="1600" dirty="0">
                <a:latin typeface="Meiryo UI" panose="020B0604030504040204" pitchFamily="50" charset="-128"/>
                <a:ea typeface="Meiryo UI" panose="020B0604030504040204" pitchFamily="50" charset="-128"/>
                <a:cs typeface="Meiryo UI" panose="020B0604030504040204" pitchFamily="50" charset="-128"/>
              </a:rPr>
              <a:t>報告</a:t>
            </a:r>
          </a:p>
        </p:txBody>
      </p:sp>
      <p:sp>
        <p:nvSpPr>
          <p:cNvPr id="26" name="テキスト ボックス 25">
            <a:extLst>
              <a:ext uri="{FF2B5EF4-FFF2-40B4-BE49-F238E27FC236}">
                <a16:creationId xmlns:a16="http://schemas.microsoft.com/office/drawing/2014/main" id="{A4971970-4727-2403-225A-37C9147D94F4}"/>
              </a:ext>
            </a:extLst>
          </p:cNvPr>
          <p:cNvSpPr txBox="1"/>
          <p:nvPr/>
        </p:nvSpPr>
        <p:spPr>
          <a:xfrm>
            <a:off x="3323151" y="4189363"/>
            <a:ext cx="1224136" cy="338554"/>
          </a:xfrm>
          <a:prstGeom prst="rect">
            <a:avLst/>
          </a:prstGeom>
          <a:noFill/>
        </p:spPr>
        <p:txBody>
          <a:bodyPr wrap="square" rtlCol="0">
            <a:spAutoFit/>
          </a:bodyPr>
          <a:lstStyle/>
          <a:p>
            <a:pPr algn="just"/>
            <a:r>
              <a:rPr lang="ja-JP" altLang="en-US" sz="1600" dirty="0">
                <a:latin typeface="Meiryo UI" panose="020B0604030504040204" pitchFamily="50" charset="-128"/>
                <a:ea typeface="Meiryo UI" panose="020B0604030504040204" pitchFamily="50" charset="-128"/>
                <a:cs typeface="Meiryo UI" panose="020B0604030504040204" pitchFamily="50" charset="-128"/>
              </a:rPr>
              <a:t>助言・指示</a:t>
            </a:r>
            <a:endParaRPr kumimoji="1" lang="ja-JP" altLang="en-US" sz="16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矢印: 下 26">
            <a:extLst>
              <a:ext uri="{FF2B5EF4-FFF2-40B4-BE49-F238E27FC236}">
                <a16:creationId xmlns:a16="http://schemas.microsoft.com/office/drawing/2014/main" id="{3CE4E98C-DD19-4507-295F-C89F0B08EDE3}"/>
              </a:ext>
            </a:extLst>
          </p:cNvPr>
          <p:cNvSpPr/>
          <p:nvPr/>
        </p:nvSpPr>
        <p:spPr>
          <a:xfrm>
            <a:off x="2201894" y="4049786"/>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28" name="矢印: 下 27">
            <a:extLst>
              <a:ext uri="{FF2B5EF4-FFF2-40B4-BE49-F238E27FC236}">
                <a16:creationId xmlns:a16="http://schemas.microsoft.com/office/drawing/2014/main" id="{38F7EAC8-B8DE-8C29-FCA3-7A4BD6B87993}"/>
              </a:ext>
            </a:extLst>
          </p:cNvPr>
          <p:cNvSpPr/>
          <p:nvPr/>
        </p:nvSpPr>
        <p:spPr>
          <a:xfrm rot="10800000">
            <a:off x="3083059" y="4031304"/>
            <a:ext cx="176832" cy="726286"/>
          </a:xfrm>
          <a:prstGeom prst="downArrow">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000" b="1" dirty="0">
              <a:solidFill>
                <a:schemeClr val="bg1"/>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3B9C9636-59C7-29B4-47F6-5E8E0C352CC6}"/>
              </a:ext>
            </a:extLst>
          </p:cNvPr>
          <p:cNvSpPr txBox="1"/>
          <p:nvPr/>
        </p:nvSpPr>
        <p:spPr>
          <a:xfrm>
            <a:off x="507996" y="5997100"/>
            <a:ext cx="7411724" cy="338554"/>
          </a:xfrm>
          <a:prstGeom prst="rect">
            <a:avLst/>
          </a:prstGeom>
          <a:noFill/>
        </p:spPr>
        <p:txBody>
          <a:bodyPr wrap="square" rtlCol="0">
            <a:spAutoFit/>
          </a:bodyPr>
          <a:lstStyle/>
          <a:p>
            <a:r>
              <a:rPr kumimoji="1" lang="ja-JP" altLang="en-US" sz="1600" dirty="0">
                <a:solidFill>
                  <a:schemeClr val="accent4">
                    <a:lumMod val="75000"/>
                  </a:schemeClr>
                </a:solidFill>
                <a:latin typeface="Meiryo UI" panose="020B0604030504040204" pitchFamily="50" charset="-128"/>
                <a:ea typeface="Meiryo UI" panose="020B0604030504040204" pitchFamily="50" charset="-128"/>
              </a:rPr>
              <a:t>（任意）経営層の関与や経営層で構成される組織との連携がある場合は記載</a:t>
            </a:r>
          </a:p>
        </p:txBody>
      </p:sp>
      <p:sp>
        <p:nvSpPr>
          <p:cNvPr id="30" name="正方形/長方形 29">
            <a:extLst>
              <a:ext uri="{FF2B5EF4-FFF2-40B4-BE49-F238E27FC236}">
                <a16:creationId xmlns:a16="http://schemas.microsoft.com/office/drawing/2014/main" id="{457FDE77-E66F-2A92-C7B0-6C4E175E63D6}"/>
              </a:ext>
            </a:extLst>
          </p:cNvPr>
          <p:cNvSpPr/>
          <p:nvPr/>
        </p:nvSpPr>
        <p:spPr bwMode="ltGray">
          <a:xfrm>
            <a:off x="1426334" y="5186039"/>
            <a:ext cx="3005659" cy="665892"/>
          </a:xfrm>
          <a:prstGeom prst="rect">
            <a:avLst/>
          </a:prstGeom>
          <a:solidFill>
            <a:schemeClr val="bg1"/>
          </a:solidFill>
          <a:ln w="25400">
            <a:solidFill>
              <a:srgbClr val="4D9BD3"/>
            </a:solidFill>
          </a:ln>
          <a:effectLst/>
        </p:spPr>
        <p:style>
          <a:lnRef idx="2">
            <a:schemeClr val="accent1">
              <a:shade val="50000"/>
            </a:schemeClr>
          </a:lnRef>
          <a:fillRef idx="1">
            <a:schemeClr val="accent1"/>
          </a:fillRef>
          <a:effectRef idx="0">
            <a:schemeClr val="accent1"/>
          </a:effectRef>
          <a:fontRef idx="minor">
            <a:schemeClr val="lt1"/>
          </a:fontRef>
        </p:style>
        <p:txBody>
          <a:bodyPr wrap="none" lIns="0" tIns="36000" rIns="0" bIns="36000" anchor="t"/>
          <a:lstStyle/>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役割：</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rPr>
              <a:t>・報告の受理</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dirty="0">
                <a:solidFill>
                  <a:prstClr val="black"/>
                </a:solidFill>
                <a:latin typeface="Meiryo UI" pitchFamily="50" charset="-128"/>
                <a:ea typeface="Meiryo UI" pitchFamily="50" charset="-128"/>
                <a:cs typeface="Meiryo UI" pitchFamily="50" charset="-128"/>
              </a:rPr>
              <a:t>・サステナビリティの全社的な取組の推進</a:t>
            </a: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a:p>
            <a:pPr marL="72000" marR="0" lvl="0" indent="0"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prstClr val="black"/>
              </a:solidFill>
              <a:effectLst/>
              <a:uLnTx/>
              <a:uFillTx/>
              <a:latin typeface="Meiryo UI" pitchFamily="50" charset="-128"/>
              <a:ea typeface="Meiryo UI" pitchFamily="50" charset="-128"/>
              <a:cs typeface="Meiryo UI" pitchFamily="50" charset="-128"/>
            </a:endParaRPr>
          </a:p>
        </p:txBody>
      </p:sp>
      <p:sp>
        <p:nvSpPr>
          <p:cNvPr id="31" name="正方形/長方形 30">
            <a:extLst>
              <a:ext uri="{FF2B5EF4-FFF2-40B4-BE49-F238E27FC236}">
                <a16:creationId xmlns:a16="http://schemas.microsoft.com/office/drawing/2014/main" id="{C57C15EF-8B28-10D5-B69A-0C3849D049AE}"/>
              </a:ext>
            </a:extLst>
          </p:cNvPr>
          <p:cNvSpPr/>
          <p:nvPr/>
        </p:nvSpPr>
        <p:spPr>
          <a:xfrm>
            <a:off x="1422393" y="4869244"/>
            <a:ext cx="3009600" cy="307921"/>
          </a:xfrm>
          <a:prstGeom prst="rect">
            <a:avLst/>
          </a:prstGeom>
          <a:solidFill>
            <a:srgbClr val="0070C0">
              <a:alpha val="69804"/>
            </a:srgbClr>
          </a:solidFill>
          <a:ln>
            <a:solidFill>
              <a:srgbClr val="4D9B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cs typeface="Meiryo UI" panose="020B0604030504040204" pitchFamily="50" charset="-128"/>
              </a:rPr>
              <a:t>経営層（サステナビリティ担当役員）</a:t>
            </a:r>
            <a:endParaRPr kumimoji="1" lang="en-US" altLang="ja-JP"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9" name="テキスト ボックス 28">
            <a:extLst>
              <a:ext uri="{FF2B5EF4-FFF2-40B4-BE49-F238E27FC236}">
                <a16:creationId xmlns:a16="http://schemas.microsoft.com/office/drawing/2014/main" id="{56B8A12B-3139-E4EC-7A48-6BA51472252D}"/>
              </a:ext>
            </a:extLst>
          </p:cNvPr>
          <p:cNvSpPr txBox="1"/>
          <p:nvPr/>
        </p:nvSpPr>
        <p:spPr>
          <a:xfrm>
            <a:off x="555799" y="6385248"/>
            <a:ext cx="7411724" cy="261610"/>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実施体制図については、上記の枠を使用せず自由に編集していただいて構いません。</a:t>
            </a:r>
          </a:p>
        </p:txBody>
      </p:sp>
    </p:spTree>
    <p:extLst>
      <p:ext uri="{BB962C8B-B14F-4D97-AF65-F5344CB8AC3E}">
        <p14:creationId xmlns:p14="http://schemas.microsoft.com/office/powerpoint/2010/main" val="174334739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fault Theme">
  <a:themeElements>
    <a:clrScheme name="MRI_color">
      <a:dk1>
        <a:srgbClr val="000000"/>
      </a:dk1>
      <a:lt1>
        <a:srgbClr val="FFFFFF"/>
      </a:lt1>
      <a:dk2>
        <a:srgbClr val="3E5E84"/>
      </a:dk2>
      <a:lt2>
        <a:srgbClr val="E9EDF3"/>
      </a:lt2>
      <a:accent1>
        <a:srgbClr val="96A8C0"/>
      </a:accent1>
      <a:accent2>
        <a:srgbClr val="8AB6C1"/>
      </a:accent2>
      <a:accent3>
        <a:srgbClr val="89B8AA"/>
      </a:accent3>
      <a:accent4>
        <a:srgbClr val="A89FBC"/>
      </a:accent4>
      <a:accent5>
        <a:srgbClr val="C89E28"/>
      </a:accent5>
      <a:accent6>
        <a:srgbClr val="A92C1D"/>
      </a:accent6>
      <a:hlink>
        <a:srgbClr val="3E5E84"/>
      </a:hlink>
      <a:folHlink>
        <a:srgbClr val="D2E8BD"/>
      </a:folHlink>
    </a:clrScheme>
    <a:fontScheme name="MRI_font">
      <a:majorFont>
        <a:latin typeface="Arial"/>
        <a:ea typeface="ＭＳ Ｐゴシック"/>
        <a:cs typeface=""/>
      </a:majorFont>
      <a:minorFont>
        <a:latin typeface="Arial"/>
        <a:ea typeface="ＭＳ Ｐゴシック"/>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fault Theme" id="{F4EA64EF-3092-473C-994A-576D3A4BF737}" vid="{6B0B758C-595F-4ABD-A941-E9F0C7E622A0}"/>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5B3CB8B7167914BACF3B6FECA535FB8" ma:contentTypeVersion="14" ma:contentTypeDescription="新しいドキュメントを作成します。" ma:contentTypeScope="" ma:versionID="52234ad15a8311046f241d8266c003e9">
  <xsd:schema xmlns:xsd="http://www.w3.org/2001/XMLSchema" xmlns:xs="http://www.w3.org/2001/XMLSchema" xmlns:p="http://schemas.microsoft.com/office/2006/metadata/properties" xmlns:ns2="acd276d6-825f-4adf-b230-fb8f800f4f96" xmlns:ns3="e9d33e58-4a70-4799-89b5-fbd48a9ef91c" targetNamespace="http://schemas.microsoft.com/office/2006/metadata/properties" ma:root="true" ma:fieldsID="ccedd9dd2988c165a1a4a5943ed5c859" ns2:_="" ns3:_="">
    <xsd:import namespace="acd276d6-825f-4adf-b230-fb8f800f4f96"/>
    <xsd:import namespace="e9d33e58-4a70-4799-89b5-fbd48a9ef91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d276d6-825f-4adf-b230-fb8f800f4f9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9d33e58-4a70-4799-89b5-fbd48a9ef91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005c10d3-8ddc-45f9-9d29-4fe495a40e50}" ma:internalName="TaxCatchAll" ma:showField="CatchAllData" ma:web="e9d33e58-4a70-4799-89b5-fbd48a9ef9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9d33e58-4a70-4799-89b5-fbd48a9ef91c" xsi:nil="true"/>
    <lcf76f155ced4ddcb4097134ff3c332f xmlns="acd276d6-825f-4adf-b230-fb8f800f4f96">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0EDB4FC-891D-436D-A7F2-050D1A405237}"/>
</file>

<file path=customXml/itemProps2.xml><?xml version="1.0" encoding="utf-8"?>
<ds:datastoreItem xmlns:ds="http://schemas.openxmlformats.org/officeDocument/2006/customXml" ds:itemID="{73DEF59D-7814-44F4-96C1-12ADF4D78266}"/>
</file>

<file path=customXml/itemProps3.xml><?xml version="1.0" encoding="utf-8"?>
<ds:datastoreItem xmlns:ds="http://schemas.openxmlformats.org/officeDocument/2006/customXml" ds:itemID="{B473B9FA-7DEB-4406-BD97-AB21241BE0B7}"/>
</file>

<file path=docProps/app.xml><?xml version="1.0" encoding="utf-8"?>
<Properties xmlns="http://schemas.openxmlformats.org/officeDocument/2006/extended-properties" xmlns:vt="http://schemas.openxmlformats.org/officeDocument/2006/docPropsVTypes">
  <Template>Default Theme</Template>
  <Words>281</Words>
  <PresentationFormat>A4 210 x 297 mm</PresentationFormat>
  <Paragraphs>70</Paragraphs>
  <Slides>2</Slides>
  <Notes>0</Notes>
  <HiddenSlides>0</HiddenSlides>
  <MMClips>0</MMClips>
  <ScaleCrop>false</ScaleCrop>
  <HeadingPairs>
    <vt:vector size="8" baseType="variant">
      <vt:variant>
        <vt:lpstr>使用されているフォント</vt:lpstr>
      </vt:variant>
      <vt:variant>
        <vt:i4>2</vt:i4>
      </vt:variant>
      <vt:variant>
        <vt:lpstr>テーマ</vt:lpstr>
      </vt:variant>
      <vt:variant>
        <vt:i4>1</vt:i4>
      </vt:variant>
      <vt:variant>
        <vt:lpstr>埋め込まれた OLE サーバー</vt:lpstr>
      </vt:variant>
      <vt:variant>
        <vt:i4>1</vt:i4>
      </vt:variant>
      <vt:variant>
        <vt:lpstr>スライド タイトル</vt:lpstr>
      </vt:variant>
      <vt:variant>
        <vt:i4>2</vt:i4>
      </vt:variant>
    </vt:vector>
  </HeadingPairs>
  <TitlesOfParts>
    <vt:vector size="6" baseType="lpstr">
      <vt:lpstr>Meiryo UI</vt:lpstr>
      <vt:lpstr>Arial</vt:lpstr>
      <vt:lpstr>Default Theme</vt:lpstr>
      <vt:lpstr>think-cellスライド</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0x01010015B3CB8B7167914BACF3B6FECA535FB8</vt:lpwstr>
  </property>
</Properties>
</file>